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media/image14.jpg" ContentType="image/jpeg"/>
  <Override PartName="/ppt/media/image25.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299" r:id="rId4"/>
    <p:sldId id="300" r:id="rId5"/>
    <p:sldId id="296" r:id="rId6"/>
    <p:sldId id="297" r:id="rId7"/>
    <p:sldId id="298" r:id="rId8"/>
    <p:sldId id="291" r:id="rId9"/>
    <p:sldId id="292" r:id="rId10"/>
    <p:sldId id="293" r:id="rId11"/>
    <p:sldId id="294" r:id="rId12"/>
    <p:sldId id="306" r:id="rId13"/>
    <p:sldId id="305" r:id="rId14"/>
    <p:sldId id="277" r:id="rId15"/>
    <p:sldId id="286" r:id="rId16"/>
    <p:sldId id="282" r:id="rId17"/>
    <p:sldId id="274" r:id="rId18"/>
    <p:sldId id="287" r:id="rId19"/>
    <p:sldId id="304" r:id="rId20"/>
    <p:sldId id="284" r:id="rId21"/>
    <p:sldId id="290" r:id="rId22"/>
    <p:sldId id="268" r:id="rId23"/>
    <p:sldId id="301" r:id="rId24"/>
    <p:sldId id="303" r:id="rId25"/>
    <p:sldId id="302" r:id="rId26"/>
  </p:sldIdLst>
  <p:sldSz cx="16256000" cy="9144000"/>
  <p:notesSz cx="16256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Nicolas GILLIO" initials="MNG" lastIdx="6" clrIdx="0">
    <p:extLst>
      <p:ext uri="{19B8F6BF-5375-455C-9EA6-DF929625EA0E}">
        <p15:presenceInfo xmlns:p15="http://schemas.microsoft.com/office/powerpoint/2012/main" userId="M. Nicolas GILL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D00"/>
    <a:srgbClr val="06806C"/>
    <a:srgbClr val="2C3176"/>
    <a:srgbClr val="5D6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2"/>
    <p:restoredTop sz="83051" autoAdjust="0"/>
  </p:normalViewPr>
  <p:slideViewPr>
    <p:cSldViewPr>
      <p:cViewPr varScale="1">
        <p:scale>
          <a:sx n="69" d="100"/>
          <a:sy n="69" d="100"/>
        </p:scale>
        <p:origin x="944"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E40E3C13-609E-461D-B7BA-7899BA456A7B}" type="datetimeFigureOut">
              <a:rPr lang="fr-FR" smtClean="0"/>
              <a:t>15/06/2023</a:t>
            </a:fld>
            <a:endParaRPr lang="fr-FR"/>
          </a:p>
        </p:txBody>
      </p:sp>
      <p:sp>
        <p:nvSpPr>
          <p:cNvPr id="4" name="Espace réservé de l'image des diapositives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3FC90050-66C7-4655-96C7-A0EB02DCB30A}" type="slidenum">
              <a:rPr lang="fr-FR" smtClean="0"/>
              <a:t>‹N°›</a:t>
            </a:fld>
            <a:endParaRPr lang="fr-FR"/>
          </a:p>
        </p:txBody>
      </p:sp>
    </p:spTree>
    <p:extLst>
      <p:ext uri="{BB962C8B-B14F-4D97-AF65-F5344CB8AC3E}">
        <p14:creationId xmlns:p14="http://schemas.microsoft.com/office/powerpoint/2010/main" val="235416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2</a:t>
            </a:fld>
            <a:endParaRPr lang="fr-FR"/>
          </a:p>
        </p:txBody>
      </p:sp>
    </p:spTree>
    <p:extLst>
      <p:ext uri="{BB962C8B-B14F-4D97-AF65-F5344CB8AC3E}">
        <p14:creationId xmlns:p14="http://schemas.microsoft.com/office/powerpoint/2010/main" val="395395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12</a:t>
            </a:fld>
            <a:endParaRPr lang="fr-FR"/>
          </a:p>
        </p:txBody>
      </p:sp>
    </p:spTree>
    <p:extLst>
      <p:ext uri="{BB962C8B-B14F-4D97-AF65-F5344CB8AC3E}">
        <p14:creationId xmlns:p14="http://schemas.microsoft.com/office/powerpoint/2010/main" val="118409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13</a:t>
            </a:fld>
            <a:endParaRPr lang="fr-FR"/>
          </a:p>
        </p:txBody>
      </p:sp>
    </p:spTree>
    <p:extLst>
      <p:ext uri="{BB962C8B-B14F-4D97-AF65-F5344CB8AC3E}">
        <p14:creationId xmlns:p14="http://schemas.microsoft.com/office/powerpoint/2010/main" val="116519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14</a:t>
            </a:fld>
            <a:endParaRPr lang="fr-FR"/>
          </a:p>
        </p:txBody>
      </p:sp>
    </p:spTree>
    <p:extLst>
      <p:ext uri="{BB962C8B-B14F-4D97-AF65-F5344CB8AC3E}">
        <p14:creationId xmlns:p14="http://schemas.microsoft.com/office/powerpoint/2010/main" val="274030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15</a:t>
            </a:fld>
            <a:endParaRPr lang="fr-FR"/>
          </a:p>
        </p:txBody>
      </p:sp>
    </p:spTree>
    <p:extLst>
      <p:ext uri="{BB962C8B-B14F-4D97-AF65-F5344CB8AC3E}">
        <p14:creationId xmlns:p14="http://schemas.microsoft.com/office/powerpoint/2010/main" val="325729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16</a:t>
            </a:fld>
            <a:endParaRPr lang="fr-FR"/>
          </a:p>
        </p:txBody>
      </p:sp>
    </p:spTree>
    <p:extLst>
      <p:ext uri="{BB962C8B-B14F-4D97-AF65-F5344CB8AC3E}">
        <p14:creationId xmlns:p14="http://schemas.microsoft.com/office/powerpoint/2010/main" val="308631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baseline="0" dirty="0">
                <a:solidFill>
                  <a:schemeClr val="tx1"/>
                </a:solidFill>
                <a:effectLst/>
                <a:latin typeface="+mn-lt"/>
                <a:ea typeface="+mn-ea"/>
                <a:cs typeface="+mn-cs"/>
              </a:rPr>
              <a:t>CA Gard rhodanien, site Marcoule : créé dans les 50 ; présence entreprises relevant du secteur nucléaire (</a:t>
            </a:r>
            <a:r>
              <a:rPr lang="fr-FR" sz="1200" kern="1200" baseline="0" dirty="0" err="1">
                <a:solidFill>
                  <a:schemeClr val="tx1"/>
                </a:solidFill>
                <a:effectLst/>
                <a:latin typeface="+mn-lt"/>
                <a:ea typeface="+mn-ea"/>
                <a:cs typeface="+mn-cs"/>
              </a:rPr>
              <a:t>Orano</a:t>
            </a:r>
            <a:r>
              <a:rPr lang="fr-FR" sz="1200" kern="1200" baseline="0" dirty="0">
                <a:solidFill>
                  <a:schemeClr val="tx1"/>
                </a:solidFill>
                <a:effectLst/>
                <a:latin typeface="+mn-lt"/>
                <a:ea typeface="+mn-ea"/>
                <a:cs typeface="+mn-cs"/>
              </a:rPr>
              <a:t>, CEA, EDF) Le départ de CEA libère 30 ha qu’il cède à la CA ; réaménagement en 2014 avec l’aide de la Région. Mais difficultés de commercialisation car présence activités nucléaires dans la ZAE et localisation isolée</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Lannion Trégor Communauté : installation dans les années 60 du Centre nationale d’études et de télécom qui a permis le développement d’un pôle industriel de la téléphonie (avec Alcatel, Nokia, Orange). En 2020, Orange cède 50% de son site (Orange </a:t>
            </a:r>
            <a:r>
              <a:rPr lang="fr-FR" sz="1200" kern="1200" baseline="0" dirty="0" err="1">
                <a:solidFill>
                  <a:schemeClr val="tx1"/>
                </a:solidFill>
                <a:effectLst/>
                <a:latin typeface="+mn-lt"/>
                <a:ea typeface="+mn-ea"/>
                <a:cs typeface="+mn-cs"/>
              </a:rPr>
              <a:t>labs</a:t>
            </a:r>
            <a:r>
              <a:rPr lang="fr-FR" sz="1200" kern="1200" baseline="0" dirty="0">
                <a:solidFill>
                  <a:schemeClr val="tx1"/>
                </a:solidFill>
                <a:effectLst/>
                <a:latin typeface="+mn-lt"/>
                <a:ea typeface="+mn-ea"/>
                <a:cs typeface="+mn-cs"/>
              </a:rPr>
              <a:t> nord) à Lannion</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CA Melun Val de Seine : construction d’un aérodrome dans les années 30, ayant permis l’installation de Safran (8 000 salariés) et de sous traitants avec le développement d’un pôle logistique (Colissimo 400 salariés) ; presque entièrement commercialisée </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CA Niortais : ZAE accueillant des entreprises liées à l’environnement (ENR, bois), présence d’un site Natura 2000 (exigences environnementales à respecter + mesures compensatoires)</a:t>
            </a:r>
          </a:p>
          <a:p>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7E25005-3AEB-493A-8B11-9E7E1F2A29FF}" type="slidenum">
              <a:rPr lang="fr-FR" smtClean="0"/>
              <a:t>17</a:t>
            </a:fld>
            <a:endParaRPr lang="fr-FR"/>
          </a:p>
        </p:txBody>
      </p:sp>
    </p:spTree>
    <p:extLst>
      <p:ext uri="{BB962C8B-B14F-4D97-AF65-F5344CB8AC3E}">
        <p14:creationId xmlns:p14="http://schemas.microsoft.com/office/powerpoint/2010/main" val="224949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baseline="0" dirty="0">
                <a:solidFill>
                  <a:schemeClr val="tx1"/>
                </a:solidFill>
                <a:effectLst/>
                <a:latin typeface="+mn-lt"/>
                <a:ea typeface="+mn-ea"/>
                <a:cs typeface="+mn-cs"/>
              </a:rPr>
              <a:t>CC pays coquelicot : installation d’un avionneur &gt; implantation de </a:t>
            </a:r>
            <a:r>
              <a:rPr lang="fr-FR" sz="1200" kern="1200" baseline="0" dirty="0" err="1">
                <a:solidFill>
                  <a:schemeClr val="tx1"/>
                </a:solidFill>
                <a:effectLst/>
                <a:latin typeface="+mn-lt"/>
                <a:ea typeface="+mn-ea"/>
                <a:cs typeface="+mn-cs"/>
              </a:rPr>
              <a:t>ss</a:t>
            </a:r>
            <a:r>
              <a:rPr lang="fr-FR" sz="1200" kern="1200" baseline="0" dirty="0">
                <a:solidFill>
                  <a:schemeClr val="tx1"/>
                </a:solidFill>
                <a:effectLst/>
                <a:latin typeface="+mn-lt"/>
                <a:ea typeface="+mn-ea"/>
                <a:cs typeface="+mn-cs"/>
              </a:rPr>
              <a:t>-traitants + hydraulique + mécanique ; 1</a:t>
            </a:r>
            <a:r>
              <a:rPr lang="fr-FR" sz="1200" kern="1200" baseline="30000" dirty="0">
                <a:solidFill>
                  <a:schemeClr val="tx1"/>
                </a:solidFill>
                <a:effectLst/>
                <a:latin typeface="+mn-lt"/>
                <a:ea typeface="+mn-ea"/>
                <a:cs typeface="+mn-cs"/>
              </a:rPr>
              <a:t>ère</a:t>
            </a:r>
            <a:r>
              <a:rPr lang="fr-FR" sz="1200" kern="1200" baseline="0" dirty="0">
                <a:solidFill>
                  <a:schemeClr val="tx1"/>
                </a:solidFill>
                <a:effectLst/>
                <a:latin typeface="+mn-lt"/>
                <a:ea typeface="+mn-ea"/>
                <a:cs typeface="+mn-cs"/>
              </a:rPr>
              <a:t> section du parc avec activités diversifiées mais diff d’implantations sur 2</a:t>
            </a:r>
            <a:r>
              <a:rPr lang="fr-FR" sz="1200" kern="1200" baseline="30000" dirty="0">
                <a:solidFill>
                  <a:schemeClr val="tx1"/>
                </a:solidFill>
                <a:effectLst/>
                <a:latin typeface="+mn-lt"/>
                <a:ea typeface="+mn-ea"/>
                <a:cs typeface="+mn-cs"/>
              </a:rPr>
              <a:t>ème</a:t>
            </a:r>
            <a:r>
              <a:rPr lang="fr-FR" sz="1200" kern="1200" baseline="0" dirty="0">
                <a:solidFill>
                  <a:schemeClr val="tx1"/>
                </a:solidFill>
                <a:effectLst/>
                <a:latin typeface="+mn-lt"/>
                <a:ea typeface="+mn-ea"/>
                <a:cs typeface="+mn-cs"/>
              </a:rPr>
              <a:t> section car mauvaise image du site</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Provence Alpes agglo : plateforme chimique </a:t>
            </a:r>
            <a:r>
              <a:rPr lang="fr-FR" sz="1200" kern="1200" baseline="0" dirty="0" err="1">
                <a:solidFill>
                  <a:schemeClr val="tx1"/>
                </a:solidFill>
                <a:effectLst/>
                <a:latin typeface="+mn-lt"/>
                <a:ea typeface="+mn-ea"/>
                <a:cs typeface="+mn-cs"/>
              </a:rPr>
              <a:t>Arkéma</a:t>
            </a:r>
            <a:r>
              <a:rPr lang="fr-FR" sz="1200" kern="1200" baseline="0" dirty="0">
                <a:solidFill>
                  <a:schemeClr val="tx1"/>
                </a:solidFill>
                <a:effectLst/>
                <a:latin typeface="+mn-lt"/>
                <a:ea typeface="+mn-ea"/>
                <a:cs typeface="+mn-cs"/>
              </a:rPr>
              <a:t> (qui produit des gaz fluorés et hydrofluorocarbures) depuis 1916 avec devient propriétaire en 2014 ; plans sociaux 2005-2008 &gt; Arkema cherche à améliorer son image + pb de recrutement</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CC Vie &amp; Boulogne : ZAE assez récente datant de 2004, avec une trentaine d’entreprises relevant de différents secteurs ; l’aménagement du site doit tenir compte des enjeux environnementaux, du PCAET. La forte croissance démographique ne bénéficie pas forcément aux entreprises (offre/demande emplois)</a:t>
            </a:r>
          </a:p>
          <a:p>
            <a:endParaRPr lang="fr-FR" sz="1200" kern="1200" baseline="0" dirty="0">
              <a:solidFill>
                <a:schemeClr val="tx1"/>
              </a:solidFill>
              <a:effectLst/>
              <a:latin typeface="+mn-lt"/>
              <a:ea typeface="+mn-ea"/>
              <a:cs typeface="+mn-cs"/>
            </a:endParaRPr>
          </a:p>
          <a:p>
            <a:r>
              <a:rPr lang="fr-FR" sz="1200" kern="1200" baseline="0" dirty="0">
                <a:solidFill>
                  <a:schemeClr val="tx1"/>
                </a:solidFill>
                <a:effectLst/>
                <a:latin typeface="+mn-lt"/>
                <a:ea typeface="+mn-ea"/>
                <a:cs typeface="+mn-cs"/>
              </a:rPr>
              <a:t>CC Vierzon : ZAE relativement récente datant de 2008, présence d’entreprises tertiaires et industrielles et d’une offre immobilière d’entreprises (pépinière,  hôtel d’entreprises et centre d’innovation) </a:t>
            </a:r>
          </a:p>
          <a:p>
            <a:endParaRPr lang="fr-FR"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7E25005-3AEB-493A-8B11-9E7E1F2A29FF}" type="slidenum">
              <a:rPr lang="fr-FR" smtClean="0"/>
              <a:t>18</a:t>
            </a:fld>
            <a:endParaRPr lang="fr-FR"/>
          </a:p>
        </p:txBody>
      </p:sp>
    </p:spTree>
    <p:extLst>
      <p:ext uri="{BB962C8B-B14F-4D97-AF65-F5344CB8AC3E}">
        <p14:creationId xmlns:p14="http://schemas.microsoft.com/office/powerpoint/2010/main" val="263581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19</a:t>
            </a:fld>
            <a:endParaRPr lang="fr-FR"/>
          </a:p>
        </p:txBody>
      </p:sp>
    </p:spTree>
    <p:extLst>
      <p:ext uri="{BB962C8B-B14F-4D97-AF65-F5344CB8AC3E}">
        <p14:creationId xmlns:p14="http://schemas.microsoft.com/office/powerpoint/2010/main" val="1061376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20</a:t>
            </a:fld>
            <a:endParaRPr lang="fr-FR"/>
          </a:p>
        </p:txBody>
      </p:sp>
    </p:spTree>
    <p:extLst>
      <p:ext uri="{BB962C8B-B14F-4D97-AF65-F5344CB8AC3E}">
        <p14:creationId xmlns:p14="http://schemas.microsoft.com/office/powerpoint/2010/main" val="2324766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23</a:t>
            </a:fld>
            <a:endParaRPr lang="fr-FR"/>
          </a:p>
        </p:txBody>
      </p:sp>
    </p:spTree>
    <p:extLst>
      <p:ext uri="{BB962C8B-B14F-4D97-AF65-F5344CB8AC3E}">
        <p14:creationId xmlns:p14="http://schemas.microsoft.com/office/powerpoint/2010/main" val="145071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3</a:t>
            </a:fld>
            <a:endParaRPr lang="fr-FR"/>
          </a:p>
        </p:txBody>
      </p:sp>
    </p:spTree>
    <p:extLst>
      <p:ext uri="{BB962C8B-B14F-4D97-AF65-F5344CB8AC3E}">
        <p14:creationId xmlns:p14="http://schemas.microsoft.com/office/powerpoint/2010/main" val="4182961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Quid retour ZI des années 60 monofonctionnelles/ retour de l’Etat planificateur (accélération des implantations sur des sites d’intérêt national, avec pc délivré par le préfet ***? Des ZI d’excellence à côtés d’autres toujours en déclin, si pas de financements dédiés à la requalification +++</a:t>
            </a:r>
          </a:p>
          <a:p>
            <a:endParaRPr lang="fr-FR" dirty="0"/>
          </a:p>
          <a:p>
            <a:r>
              <a:rPr lang="fr-FR" dirty="0"/>
              <a:t>Une procédure spécifique, exceptionnelle et pilotée par l’État est mise en place pour certains projets identifiés par décret du Premier ministre. Elle prévoit une mise en compatibilité plus rapide des documents locaux d’urbanisme (plan local d’urbanisme, schéma de cohérence territoriale, carte communale) et ceux de planification régionale, des procédures de raccordement électrique accélérées, et un permis de construire délivré par l’État.</a:t>
            </a:r>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24</a:t>
            </a:fld>
            <a:endParaRPr lang="fr-FR"/>
          </a:p>
        </p:txBody>
      </p:sp>
    </p:spTree>
    <p:extLst>
      <p:ext uri="{BB962C8B-B14F-4D97-AF65-F5344CB8AC3E}">
        <p14:creationId xmlns:p14="http://schemas.microsoft.com/office/powerpoint/2010/main" val="80782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07E25005-3AEB-493A-8B11-9E7E1F2A29FF}" type="slidenum">
              <a:rPr lang="fr-FR" smtClean="0"/>
              <a:t>25</a:t>
            </a:fld>
            <a:endParaRPr lang="fr-FR"/>
          </a:p>
        </p:txBody>
      </p:sp>
    </p:spTree>
    <p:extLst>
      <p:ext uri="{BB962C8B-B14F-4D97-AF65-F5344CB8AC3E}">
        <p14:creationId xmlns:p14="http://schemas.microsoft.com/office/powerpoint/2010/main" val="83060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4</a:t>
            </a:fld>
            <a:endParaRPr lang="fr-FR"/>
          </a:p>
        </p:txBody>
      </p:sp>
    </p:spTree>
    <p:extLst>
      <p:ext uri="{BB962C8B-B14F-4D97-AF65-F5344CB8AC3E}">
        <p14:creationId xmlns:p14="http://schemas.microsoft.com/office/powerpoint/2010/main" val="403317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ZAE ont un cycle de vie très court : une période de croissance de 20 ans en moyenne, une stagnation de 10 ans, et un seuil de déclin de 10 ans et plus </a:t>
            </a:r>
          </a:p>
          <a:p>
            <a:r>
              <a:rPr lang="fr-FR" dirty="0"/>
              <a:t>Equivalent à celui d'un bâtiment ou d'un quartier : au delà d'une durée de 30 ans, des investissements de gros entretien et de réparation sont nécessaires. quel rôle pour l'aménageur et incitations /copropriétaires ? </a:t>
            </a:r>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5</a:t>
            </a:fld>
            <a:endParaRPr lang="fr-FR"/>
          </a:p>
        </p:txBody>
      </p:sp>
    </p:spTree>
    <p:extLst>
      <p:ext uri="{BB962C8B-B14F-4D97-AF65-F5344CB8AC3E}">
        <p14:creationId xmlns:p14="http://schemas.microsoft.com/office/powerpoint/2010/main" val="1399334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6</a:t>
            </a:fld>
            <a:endParaRPr lang="fr-FR"/>
          </a:p>
        </p:txBody>
      </p:sp>
    </p:spTree>
    <p:extLst>
      <p:ext uri="{BB962C8B-B14F-4D97-AF65-F5344CB8AC3E}">
        <p14:creationId xmlns:p14="http://schemas.microsoft.com/office/powerpoint/2010/main" val="281754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spc="-30" dirty="0">
                <a:solidFill>
                  <a:srgbClr val="2C3176"/>
                </a:solidFill>
                <a:latin typeface="Marianne" charset="0"/>
              </a:rPr>
              <a:t>Entre 2009 et 2020, Une tendance à la baisse des terrains dédiés aux activités économiques est aussi notable, sur cette même période, passant de 7 848 ha en 2009 à 5 549 ha en 2020.</a:t>
            </a:r>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7</a:t>
            </a:fld>
            <a:endParaRPr lang="fr-FR"/>
          </a:p>
        </p:txBody>
      </p:sp>
    </p:spTree>
    <p:extLst>
      <p:ext uri="{BB962C8B-B14F-4D97-AF65-F5344CB8AC3E}">
        <p14:creationId xmlns:p14="http://schemas.microsoft.com/office/powerpoint/2010/main" val="254133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actions pour optimiser le foncier ne sont pas détaillées (densification ? incitation des entreprises à compacter leur foncier ?...). La faible part des actions consacrées à la requalification du bâti signale aussi « l’angle mort » des actions publiques en matière d’immobilier productif et l’importance des investissements à engager pour requalifier le bâti industriel, surtout s’il est pollué. </a:t>
            </a:r>
          </a:p>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9</a:t>
            </a:fld>
            <a:endParaRPr lang="fr-FR"/>
          </a:p>
        </p:txBody>
      </p:sp>
    </p:spTree>
    <p:extLst>
      <p:ext uri="{BB962C8B-B14F-4D97-AF65-F5344CB8AC3E}">
        <p14:creationId xmlns:p14="http://schemas.microsoft.com/office/powerpoint/2010/main" val="247425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Alors que 78% des opérateurs fonciers et structures d’aménagement capables de porter ces projets de requalification de ZAE sont potentiellement mobilisables par les territoires (SEM, EPF, SPL/SPLA), l’ingénierie de portage est avancée aussi comme un frein pour 27% </a:t>
            </a:r>
          </a:p>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10</a:t>
            </a:fld>
            <a:endParaRPr lang="fr-FR"/>
          </a:p>
        </p:txBody>
      </p:sp>
    </p:spTree>
    <p:extLst>
      <p:ext uri="{BB962C8B-B14F-4D97-AF65-F5344CB8AC3E}">
        <p14:creationId xmlns:p14="http://schemas.microsoft.com/office/powerpoint/2010/main" val="192481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C90050-66C7-4655-96C7-A0EB02DCB30A}" type="slidenum">
              <a:rPr lang="fr-FR" smtClean="0"/>
              <a:t>11</a:t>
            </a:fld>
            <a:endParaRPr lang="fr-FR"/>
          </a:p>
        </p:txBody>
      </p:sp>
    </p:spTree>
    <p:extLst>
      <p:ext uri="{BB962C8B-B14F-4D97-AF65-F5344CB8AC3E}">
        <p14:creationId xmlns:p14="http://schemas.microsoft.com/office/powerpoint/2010/main" val="332791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700" b="1" i="0">
                <a:solidFill>
                  <a:srgbClr val="FCCD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0516" y="3581623"/>
            <a:ext cx="14254967" cy="2875279"/>
          </a:xfrm>
          <a:prstGeom prst="rect">
            <a:avLst/>
          </a:prstGeom>
        </p:spPr>
        <p:txBody>
          <a:bodyPr wrap="square" lIns="0" tIns="0" rIns="0" bIns="0">
            <a:spAutoFit/>
          </a:bodyPr>
          <a:lstStyle>
            <a:lvl1pPr>
              <a:defRPr sz="18700" b="1" i="0">
                <a:solidFill>
                  <a:srgbClr val="FCCD00"/>
                </a:solidFill>
                <a:latin typeface="Arial"/>
                <a:cs typeface="Arial"/>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6/15/23</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franceindustrie.org/publications/acces-au-foncier-pour-les-startups-industrielles/" TargetMode="External"/><Relationship Id="rId4" Type="http://schemas.openxmlformats.org/officeDocument/2006/relationships/hyperlink" Target="https://www.intercommunalites.fr/publications/sobriete-fonciere-et-developpement-economiqu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24877" y="8070484"/>
            <a:ext cx="393700" cy="376555"/>
          </a:xfrm>
          <a:custGeom>
            <a:avLst/>
            <a:gdLst/>
            <a:ahLst/>
            <a:cxnLst/>
            <a:rect l="l" t="t" r="r" b="b"/>
            <a:pathLst>
              <a:path w="393700" h="376554">
                <a:moveTo>
                  <a:pt x="217690" y="0"/>
                </a:moveTo>
                <a:lnTo>
                  <a:pt x="6223" y="0"/>
                </a:lnTo>
                <a:lnTo>
                  <a:pt x="0" y="6654"/>
                </a:lnTo>
                <a:lnTo>
                  <a:pt x="14617" y="232092"/>
                </a:lnTo>
                <a:lnTo>
                  <a:pt x="24862" y="278192"/>
                </a:lnTo>
                <a:lnTo>
                  <a:pt x="47735" y="317882"/>
                </a:lnTo>
                <a:lnTo>
                  <a:pt x="80889" y="348960"/>
                </a:lnTo>
                <a:lnTo>
                  <a:pt x="121975" y="369222"/>
                </a:lnTo>
                <a:lnTo>
                  <a:pt x="168643" y="376466"/>
                </a:lnTo>
                <a:lnTo>
                  <a:pt x="387350" y="376466"/>
                </a:lnTo>
                <a:lnTo>
                  <a:pt x="393433" y="370382"/>
                </a:lnTo>
                <a:lnTo>
                  <a:pt x="393433" y="159308"/>
                </a:lnTo>
                <a:lnTo>
                  <a:pt x="387350" y="153225"/>
                </a:lnTo>
                <a:lnTo>
                  <a:pt x="238785" y="153225"/>
                </a:lnTo>
                <a:lnTo>
                  <a:pt x="232854" y="147650"/>
                </a:lnTo>
                <a:lnTo>
                  <a:pt x="232384" y="140487"/>
                </a:lnTo>
                <a:lnTo>
                  <a:pt x="223647" y="5575"/>
                </a:lnTo>
                <a:lnTo>
                  <a:pt x="217690" y="0"/>
                </a:lnTo>
                <a:close/>
              </a:path>
            </a:pathLst>
          </a:custGeom>
          <a:solidFill>
            <a:srgbClr val="FCCD00"/>
          </a:solidFill>
        </p:spPr>
        <p:txBody>
          <a:bodyPr wrap="square" lIns="0" tIns="0" rIns="0" bIns="0" rtlCol="0"/>
          <a:lstStyle/>
          <a:p>
            <a:endParaRPr/>
          </a:p>
        </p:txBody>
      </p:sp>
      <p:grpSp>
        <p:nvGrpSpPr>
          <p:cNvPr id="15" name="object 15"/>
          <p:cNvGrpSpPr/>
          <p:nvPr/>
        </p:nvGrpSpPr>
        <p:grpSpPr>
          <a:xfrm rot="5400000">
            <a:off x="14487029" y="419735"/>
            <a:ext cx="1303020" cy="1377950"/>
            <a:chOff x="845064" y="548305"/>
            <a:chExt cx="1303020" cy="1377950"/>
          </a:xfrm>
        </p:grpSpPr>
        <p:sp>
          <p:nvSpPr>
            <p:cNvPr id="16"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7"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8746" y="5410200"/>
            <a:ext cx="7668768" cy="3127248"/>
          </a:xfrm>
          <a:prstGeom prst="rect">
            <a:avLst/>
          </a:prstGeom>
        </p:spPr>
      </p:pic>
      <p:sp>
        <p:nvSpPr>
          <p:cNvPr id="18" name="object 18"/>
          <p:cNvSpPr txBox="1">
            <a:spLocks noGrp="1"/>
          </p:cNvSpPr>
          <p:nvPr>
            <p:ph type="title"/>
          </p:nvPr>
        </p:nvSpPr>
        <p:spPr>
          <a:xfrm>
            <a:off x="203200" y="2894748"/>
            <a:ext cx="15624314" cy="751488"/>
          </a:xfrm>
          <a:prstGeom prst="rect">
            <a:avLst/>
          </a:prstGeom>
        </p:spPr>
        <p:txBody>
          <a:bodyPr vert="horz" wrap="square" lIns="0" tIns="12700" rIns="0" bIns="0" rtlCol="0">
            <a:spAutoFit/>
          </a:bodyPr>
          <a:lstStyle/>
          <a:p>
            <a:pPr marL="951230" algn="ctr">
              <a:lnSpc>
                <a:spcPct val="100000"/>
              </a:lnSpc>
              <a:spcBef>
                <a:spcPts val="100"/>
              </a:spcBef>
            </a:pPr>
            <a:r>
              <a:rPr lang="fr-FR" sz="4800" spc="335" dirty="0">
                <a:solidFill>
                  <a:srgbClr val="2C3176"/>
                </a:solidFill>
                <a:latin typeface="Marianne ExtraBold" charset="0"/>
                <a:ea typeface="Marianne ExtraBold" charset="0"/>
                <a:cs typeface="Marianne ExtraBold" charset="0"/>
              </a:rPr>
              <a:t>Zones et parcs d’activités, quel nouveau modèle?</a:t>
            </a:r>
            <a:endParaRPr sz="4800" spc="335" dirty="0">
              <a:solidFill>
                <a:srgbClr val="2C3176"/>
              </a:solidFill>
              <a:latin typeface="Marianne ExtraBold" charset="0"/>
              <a:ea typeface="Marianne ExtraBold" charset="0"/>
              <a:cs typeface="Marianne ExtraBold" charset="0"/>
            </a:endParaRPr>
          </a:p>
        </p:txBody>
      </p:sp>
      <p:sp>
        <p:nvSpPr>
          <p:cNvPr id="22" name="Rectangle 21"/>
          <p:cNvSpPr/>
          <p:nvPr/>
        </p:nvSpPr>
        <p:spPr>
          <a:xfrm>
            <a:off x="3937000" y="4941491"/>
            <a:ext cx="8382000" cy="925909"/>
          </a:xfrm>
          <a:prstGeom prst="rect">
            <a:avLst/>
          </a:prstGeom>
          <a:solidFill>
            <a:srgbClr val="FC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C3176"/>
              </a:solidFill>
            </a:endParaRPr>
          </a:p>
        </p:txBody>
      </p:sp>
      <p:sp>
        <p:nvSpPr>
          <p:cNvPr id="21" name="ZoneTexte 20"/>
          <p:cNvSpPr txBox="1"/>
          <p:nvPr/>
        </p:nvSpPr>
        <p:spPr>
          <a:xfrm>
            <a:off x="3937000" y="5006182"/>
            <a:ext cx="9296400" cy="646331"/>
          </a:xfrm>
          <a:prstGeom prst="rect">
            <a:avLst/>
          </a:prstGeom>
          <a:noFill/>
        </p:spPr>
        <p:txBody>
          <a:bodyPr wrap="square" rtlCol="0">
            <a:spAutoFit/>
          </a:bodyPr>
          <a:lstStyle/>
          <a:p>
            <a:r>
              <a:rPr lang="fr-FR" sz="3600" dirty="0">
                <a:solidFill>
                  <a:srgbClr val="2C3176"/>
                </a:solidFill>
                <a:latin typeface="Marianne" charset="0"/>
                <a:ea typeface="Marianne" charset="0"/>
                <a:cs typeface="Marianne" charset="0"/>
              </a:rPr>
              <a:t>Jamila </a:t>
            </a:r>
            <a:r>
              <a:rPr lang="fr-FR" sz="3600" dirty="0" err="1">
                <a:solidFill>
                  <a:srgbClr val="2C3176"/>
                </a:solidFill>
                <a:latin typeface="Marianne" charset="0"/>
                <a:ea typeface="Marianne" charset="0"/>
                <a:cs typeface="Marianne" charset="0"/>
              </a:rPr>
              <a:t>Jaaïdane</a:t>
            </a:r>
            <a:r>
              <a:rPr lang="fr-FR" sz="3600" dirty="0">
                <a:solidFill>
                  <a:srgbClr val="2C3176"/>
                </a:solidFill>
                <a:latin typeface="Marianne" charset="0"/>
                <a:ea typeface="Marianne" charset="0"/>
                <a:cs typeface="Marianne" charset="0"/>
              </a:rPr>
              <a:t>, ANCT, </a:t>
            </a:r>
            <a:r>
              <a:rPr lang="fr-FR" sz="3600" dirty="0" err="1">
                <a:solidFill>
                  <a:srgbClr val="2C3176"/>
                </a:solidFill>
                <a:latin typeface="Marianne" charset="0"/>
                <a:ea typeface="Marianne" charset="0"/>
                <a:cs typeface="Marianne" charset="0"/>
              </a:rPr>
              <a:t>Ihedate</a:t>
            </a:r>
            <a:r>
              <a:rPr lang="fr-FR" sz="3600" dirty="0">
                <a:solidFill>
                  <a:srgbClr val="2C3176"/>
                </a:solidFill>
                <a:latin typeface="Marianne" charset="0"/>
                <a:ea typeface="Marianne" charset="0"/>
                <a:cs typeface="Marianne" charset="0"/>
              </a:rPr>
              <a:t> 15 juin 2023</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12800" y="1759873"/>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3" name="Rectangle 22">
            <a:extLst>
              <a:ext uri="{FF2B5EF4-FFF2-40B4-BE49-F238E27FC236}">
                <a16:creationId xmlns:a16="http://schemas.microsoft.com/office/drawing/2014/main" id="{6E825A03-D89F-4334-AC81-0D0255C73F8F}"/>
              </a:ext>
            </a:extLst>
          </p:cNvPr>
          <p:cNvSpPr/>
          <p:nvPr/>
        </p:nvSpPr>
        <p:spPr>
          <a:xfrm>
            <a:off x="406400" y="6046802"/>
            <a:ext cx="2768600" cy="1200329"/>
          </a:xfrm>
          <a:prstGeom prst="rect">
            <a:avLst/>
          </a:prstGeom>
        </p:spPr>
        <p:txBody>
          <a:bodyPr wrap="square">
            <a:spAutoFit/>
          </a:bodyPr>
          <a:lstStyle/>
          <a:p>
            <a:pPr>
              <a:spcAft>
                <a:spcPts val="0"/>
              </a:spcAft>
            </a:pPr>
            <a:r>
              <a:rPr lang="fr-FR" sz="2000" spc="-30" dirty="0">
                <a:solidFill>
                  <a:srgbClr val="2C3176"/>
                </a:solidFill>
                <a:latin typeface="Marianne" charset="0"/>
              </a:rPr>
              <a:t>Enquête </a:t>
            </a:r>
            <a:r>
              <a:rPr lang="fr-FR" sz="2000" spc="-30" dirty="0" err="1">
                <a:solidFill>
                  <a:srgbClr val="2C3176"/>
                </a:solidFill>
                <a:latin typeface="Marianne" charset="0"/>
              </a:rPr>
              <a:t>Cerema</a:t>
            </a:r>
            <a:r>
              <a:rPr lang="fr-FR" sz="2000" spc="-30" dirty="0">
                <a:solidFill>
                  <a:srgbClr val="2C3176"/>
                </a:solidFill>
                <a:latin typeface="Marianne" charset="0"/>
              </a:rPr>
              <a:t>-Intercommunalités de France-ANCT, 2022</a:t>
            </a:r>
          </a:p>
          <a:p>
            <a:pPr algn="ctr">
              <a:spcAft>
                <a:spcPts val="0"/>
              </a:spcAft>
            </a:pPr>
            <a:endParaRPr lang="fr-FR" sz="12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D0FE4C19-25BF-49EF-B2C0-882A65B323D7}"/>
              </a:ext>
            </a:extLst>
          </p:cNvPr>
          <p:cNvSpPr/>
          <p:nvPr/>
        </p:nvSpPr>
        <p:spPr>
          <a:xfrm>
            <a:off x="1536700" y="1547415"/>
            <a:ext cx="13182600" cy="1549783"/>
          </a:xfrm>
          <a:prstGeom prst="rect">
            <a:avLst/>
          </a:prstGeom>
        </p:spPr>
        <p:txBody>
          <a:bodyPr wrap="square">
            <a:spAutoFit/>
          </a:bodyPr>
          <a:lstStyle/>
          <a:p>
            <a:pPr lvl="0" algn="just">
              <a:lnSpc>
                <a:spcPct val="115000"/>
              </a:lnSpc>
              <a:spcAft>
                <a:spcPts val="1000"/>
              </a:spcAft>
            </a:pPr>
            <a:r>
              <a:rPr lang="fr-FR" sz="2800" spc="-30" dirty="0">
                <a:solidFill>
                  <a:srgbClr val="2C3176"/>
                </a:solidFill>
                <a:latin typeface="Marianne" charset="0"/>
              </a:rPr>
              <a:t>Les principaux freins à la requalification durable des ZAE : la </a:t>
            </a:r>
            <a:r>
              <a:rPr lang="fr-FR" sz="2800" spc="-30" dirty="0">
                <a:solidFill>
                  <a:srgbClr val="2C3176"/>
                </a:solidFill>
                <a:highlight>
                  <a:srgbClr val="FCCD00"/>
                </a:highlight>
                <a:latin typeface="Marianne" charset="0"/>
              </a:rPr>
              <a:t>faiblesse du modèle économique (pour 65%) et la maitrise du foncier</a:t>
            </a:r>
            <a:r>
              <a:rPr lang="fr-FR" sz="2800" spc="-30" dirty="0">
                <a:solidFill>
                  <a:srgbClr val="2C3176"/>
                </a:solidFill>
                <a:latin typeface="Marianne" charset="0"/>
              </a:rPr>
              <a:t> (pour 58% des territoires ; 88% des entreprises sont propriétaires)  </a:t>
            </a:r>
          </a:p>
        </p:txBody>
      </p:sp>
      <p:pic>
        <p:nvPicPr>
          <p:cNvPr id="19" name="Image 18">
            <a:extLst>
              <a:ext uri="{FF2B5EF4-FFF2-40B4-BE49-F238E27FC236}">
                <a16:creationId xmlns:a16="http://schemas.microsoft.com/office/drawing/2014/main" id="{93CC08B8-43AA-4067-AE68-5FFE4C93CB9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012" y="4038600"/>
            <a:ext cx="10224000" cy="4644000"/>
          </a:xfrm>
          <a:prstGeom prst="rect">
            <a:avLst/>
          </a:prstGeom>
          <a:noFill/>
          <a:ln>
            <a:noFill/>
          </a:ln>
        </p:spPr>
      </p:pic>
    </p:spTree>
    <p:extLst>
      <p:ext uri="{BB962C8B-B14F-4D97-AF65-F5344CB8AC3E}">
        <p14:creationId xmlns:p14="http://schemas.microsoft.com/office/powerpoint/2010/main" val="3874508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61166" y="1618585"/>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3" name="Rectangle 22">
            <a:extLst>
              <a:ext uri="{FF2B5EF4-FFF2-40B4-BE49-F238E27FC236}">
                <a16:creationId xmlns:a16="http://schemas.microsoft.com/office/drawing/2014/main" id="{6E825A03-D89F-4334-AC81-0D0255C73F8F}"/>
              </a:ext>
            </a:extLst>
          </p:cNvPr>
          <p:cNvSpPr/>
          <p:nvPr/>
        </p:nvSpPr>
        <p:spPr>
          <a:xfrm>
            <a:off x="406400" y="6046802"/>
            <a:ext cx="2768600" cy="1200329"/>
          </a:xfrm>
          <a:prstGeom prst="rect">
            <a:avLst/>
          </a:prstGeom>
        </p:spPr>
        <p:txBody>
          <a:bodyPr wrap="square">
            <a:spAutoFit/>
          </a:bodyPr>
          <a:lstStyle/>
          <a:p>
            <a:pPr>
              <a:spcAft>
                <a:spcPts val="0"/>
              </a:spcAft>
            </a:pPr>
            <a:r>
              <a:rPr lang="fr-FR" sz="2000" spc="-30" dirty="0">
                <a:solidFill>
                  <a:srgbClr val="2C3176"/>
                </a:solidFill>
                <a:latin typeface="Marianne" charset="0"/>
              </a:rPr>
              <a:t>Enquête </a:t>
            </a:r>
            <a:r>
              <a:rPr lang="fr-FR" sz="2000" spc="-30" dirty="0" err="1">
                <a:solidFill>
                  <a:srgbClr val="2C3176"/>
                </a:solidFill>
                <a:latin typeface="Marianne" charset="0"/>
              </a:rPr>
              <a:t>Cerema</a:t>
            </a:r>
            <a:r>
              <a:rPr lang="fr-FR" sz="2000" spc="-30" dirty="0">
                <a:solidFill>
                  <a:srgbClr val="2C3176"/>
                </a:solidFill>
                <a:latin typeface="Marianne" charset="0"/>
              </a:rPr>
              <a:t>-Intercommunalités de France-ANCT, 2022</a:t>
            </a:r>
          </a:p>
          <a:p>
            <a:pPr algn="ctr">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18" name="object 4">
            <a:extLst>
              <a:ext uri="{FF2B5EF4-FFF2-40B4-BE49-F238E27FC236}">
                <a16:creationId xmlns:a16="http://schemas.microsoft.com/office/drawing/2014/main" id="{1E7E1A8C-8F95-401A-8572-5D584BBF694B}"/>
              </a:ext>
            </a:extLst>
          </p:cNvPr>
          <p:cNvPicPr/>
          <p:nvPr/>
        </p:nvPicPr>
        <p:blipFill>
          <a:blip r:embed="rId3" cstate="print"/>
          <a:stretch>
            <a:fillRect/>
          </a:stretch>
        </p:blipFill>
        <p:spPr>
          <a:xfrm>
            <a:off x="3462186" y="4252966"/>
            <a:ext cx="11602058" cy="4788000"/>
          </a:xfrm>
          <a:prstGeom prst="rect">
            <a:avLst/>
          </a:prstGeom>
        </p:spPr>
      </p:pic>
      <p:sp>
        <p:nvSpPr>
          <p:cNvPr id="21" name="object 3">
            <a:extLst>
              <a:ext uri="{FF2B5EF4-FFF2-40B4-BE49-F238E27FC236}">
                <a16:creationId xmlns:a16="http://schemas.microsoft.com/office/drawing/2014/main" id="{37E78379-AD96-4459-A09F-9999A7F346AB}"/>
              </a:ext>
            </a:extLst>
          </p:cNvPr>
          <p:cNvSpPr txBox="1"/>
          <p:nvPr/>
        </p:nvSpPr>
        <p:spPr>
          <a:xfrm>
            <a:off x="1861678" y="1524996"/>
            <a:ext cx="12687486" cy="876074"/>
          </a:xfrm>
          <a:prstGeom prst="rect">
            <a:avLst/>
          </a:prstGeom>
        </p:spPr>
        <p:txBody>
          <a:bodyPr vert="horz" wrap="square" lIns="0" tIns="12065" rIns="0" bIns="0" rtlCol="0">
            <a:spAutoFit/>
          </a:bodyPr>
          <a:lstStyle/>
          <a:p>
            <a:pPr marL="12700" marR="318770">
              <a:lnSpc>
                <a:spcPct val="102200"/>
              </a:lnSpc>
              <a:spcBef>
                <a:spcPts val="95"/>
              </a:spcBef>
            </a:pPr>
            <a:r>
              <a:rPr sz="2800" spc="-30" dirty="0">
                <a:solidFill>
                  <a:srgbClr val="2C3176"/>
                </a:solidFill>
                <a:latin typeface="Marianne" charset="0"/>
              </a:rPr>
              <a:t>Des délais de retour sur investissement des dépenses en aménagement du foncier économique </a:t>
            </a:r>
            <a:r>
              <a:rPr sz="2800" spc="-30" dirty="0" err="1">
                <a:solidFill>
                  <a:srgbClr val="2C3176"/>
                </a:solidFill>
                <a:latin typeface="Marianne" charset="0"/>
              </a:rPr>
              <a:t>en</a:t>
            </a:r>
            <a:r>
              <a:rPr sz="2800" spc="-30" dirty="0">
                <a:solidFill>
                  <a:srgbClr val="2C3176"/>
                </a:solidFill>
                <a:latin typeface="Marianne" charset="0"/>
              </a:rPr>
              <a:t> </a:t>
            </a:r>
            <a:r>
              <a:rPr sz="2800" spc="-30" dirty="0" err="1">
                <a:solidFill>
                  <a:srgbClr val="2C3176"/>
                </a:solidFill>
                <a:latin typeface="Marianne" charset="0"/>
              </a:rPr>
              <a:t>hausse</a:t>
            </a:r>
            <a:endParaRPr sz="2800" spc="-30" dirty="0">
              <a:solidFill>
                <a:srgbClr val="2C3176"/>
              </a:solidFill>
              <a:latin typeface="Marianne" charset="0"/>
            </a:endParaRPr>
          </a:p>
        </p:txBody>
      </p:sp>
      <p:sp>
        <p:nvSpPr>
          <p:cNvPr id="22" name="Rectangle 21">
            <a:extLst>
              <a:ext uri="{FF2B5EF4-FFF2-40B4-BE49-F238E27FC236}">
                <a16:creationId xmlns:a16="http://schemas.microsoft.com/office/drawing/2014/main" id="{5A34A65E-CB09-4E95-AFFF-45F3A46C1B1B}"/>
              </a:ext>
            </a:extLst>
          </p:cNvPr>
          <p:cNvSpPr/>
          <p:nvPr/>
        </p:nvSpPr>
        <p:spPr>
          <a:xfrm>
            <a:off x="588674" y="2928135"/>
            <a:ext cx="1116000" cy="769441"/>
          </a:xfrm>
          <a:prstGeom prst="rect">
            <a:avLst/>
          </a:prstGeom>
        </p:spPr>
        <p:txBody>
          <a:bodyPr wrap="square">
            <a:spAutoFit/>
          </a:bodyPr>
          <a:lstStyle/>
          <a:p>
            <a:r>
              <a:rPr lang="fr-FR" sz="4400" b="1" dirty="0">
                <a:solidFill>
                  <a:srgbClr val="FFC000"/>
                </a:solidFill>
                <a:latin typeface="Segoe UI Symbol" panose="020B0502040204020203" pitchFamily="34" charset="0"/>
                <a:ea typeface="Calibri" panose="020F0502020204030204" pitchFamily="34" charset="0"/>
                <a:cs typeface="Segoe UI Symbol" panose="020B0502040204020203" pitchFamily="34" charset="0"/>
              </a:rPr>
              <a:t>👉</a:t>
            </a:r>
            <a:r>
              <a:rPr lang="fr-FR" b="1" dirty="0">
                <a:solidFill>
                  <a:srgbClr val="FFC000"/>
                </a:solidFill>
                <a:latin typeface="Calibri" panose="020F0502020204030204" pitchFamily="34" charset="0"/>
                <a:ea typeface="Calibri" panose="020F0502020204030204" pitchFamily="34" charset="0"/>
              </a:rPr>
              <a:t>‍</a:t>
            </a:r>
            <a:endParaRPr lang="fr-FR" dirty="0">
              <a:solidFill>
                <a:srgbClr val="FFC000"/>
              </a:solidFill>
            </a:endParaRPr>
          </a:p>
        </p:txBody>
      </p:sp>
      <p:sp>
        <p:nvSpPr>
          <p:cNvPr id="25" name="object 3">
            <a:extLst>
              <a:ext uri="{FF2B5EF4-FFF2-40B4-BE49-F238E27FC236}">
                <a16:creationId xmlns:a16="http://schemas.microsoft.com/office/drawing/2014/main" id="{8F70D8A2-88C4-4861-BDD7-40163281ABAA}"/>
              </a:ext>
            </a:extLst>
          </p:cNvPr>
          <p:cNvSpPr txBox="1"/>
          <p:nvPr/>
        </p:nvSpPr>
        <p:spPr>
          <a:xfrm>
            <a:off x="1790700" y="3136321"/>
            <a:ext cx="12687486" cy="381515"/>
          </a:xfrm>
          <a:prstGeom prst="rect">
            <a:avLst/>
          </a:prstGeom>
        </p:spPr>
        <p:txBody>
          <a:bodyPr vert="horz" wrap="square" lIns="0" tIns="12065" rIns="0" bIns="0" rtlCol="0">
            <a:spAutoFit/>
          </a:bodyPr>
          <a:lstStyle/>
          <a:p>
            <a:pPr marL="12700">
              <a:lnSpc>
                <a:spcPct val="100000"/>
              </a:lnSpc>
              <a:spcBef>
                <a:spcPts val="825"/>
              </a:spcBef>
            </a:pPr>
            <a:r>
              <a:rPr sz="2400" spc="-30" dirty="0">
                <a:solidFill>
                  <a:srgbClr val="2C3176"/>
                </a:solidFill>
                <a:latin typeface="Marianne" charset="0"/>
              </a:rPr>
              <a:t>Quid du modèle avec la suppression totale de la CVAE en 2024 et une compensation peu dynamique ?</a:t>
            </a:r>
          </a:p>
        </p:txBody>
      </p:sp>
    </p:spTree>
    <p:extLst>
      <p:ext uri="{BB962C8B-B14F-4D97-AF65-F5344CB8AC3E}">
        <p14:creationId xmlns:p14="http://schemas.microsoft.com/office/powerpoint/2010/main" val="412571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60610" y="2705632"/>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dirty="0"/>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21" name="object 3">
            <a:extLst>
              <a:ext uri="{FF2B5EF4-FFF2-40B4-BE49-F238E27FC236}">
                <a16:creationId xmlns:a16="http://schemas.microsoft.com/office/drawing/2014/main" id="{37E78379-AD96-4459-A09F-9999A7F346AB}"/>
              </a:ext>
            </a:extLst>
          </p:cNvPr>
          <p:cNvSpPr txBox="1"/>
          <p:nvPr/>
        </p:nvSpPr>
        <p:spPr>
          <a:xfrm>
            <a:off x="1397000" y="2603992"/>
            <a:ext cx="14833600" cy="663771"/>
          </a:xfrm>
          <a:prstGeom prst="rect">
            <a:avLst/>
          </a:prstGeom>
        </p:spPr>
        <p:txBody>
          <a:bodyPr vert="horz" wrap="square" lIns="0" tIns="12065" rIns="0" bIns="0" rtlCol="0">
            <a:spAutoFit/>
          </a:bodyPr>
          <a:lstStyle/>
          <a:p>
            <a:pPr marL="12700" marR="318770">
              <a:lnSpc>
                <a:spcPct val="102200"/>
              </a:lnSpc>
              <a:spcBef>
                <a:spcPts val="95"/>
              </a:spcBef>
            </a:pPr>
            <a:r>
              <a:rPr lang="fr-FR" sz="3200" b="1" spc="-30" dirty="0">
                <a:solidFill>
                  <a:srgbClr val="2C3176"/>
                </a:solidFill>
                <a:latin typeface="Marianne" charset="0"/>
              </a:rPr>
              <a:t>Les principaux leviers pour libérer/optimiser le foncier dans les ZAE</a:t>
            </a:r>
          </a:p>
          <a:p>
            <a:pPr marL="12700" marR="318770">
              <a:lnSpc>
                <a:spcPct val="102200"/>
              </a:lnSpc>
              <a:spcBef>
                <a:spcPts val="95"/>
              </a:spcBef>
            </a:pPr>
            <a:endParaRPr lang="fr-FR" sz="900" b="1" spc="-30" dirty="0">
              <a:solidFill>
                <a:srgbClr val="2C3176"/>
              </a:solidFill>
              <a:latin typeface="Marianne" charset="0"/>
            </a:endParaRPr>
          </a:p>
        </p:txBody>
      </p:sp>
      <p:pic>
        <p:nvPicPr>
          <p:cNvPr id="11" name="Image 10">
            <a:extLst>
              <a:ext uri="{FF2B5EF4-FFF2-40B4-BE49-F238E27FC236}">
                <a16:creationId xmlns:a16="http://schemas.microsoft.com/office/drawing/2014/main" id="{34AE9DB4-B80C-4772-BFA9-762D135FBFA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400" y="3577244"/>
            <a:ext cx="8984400" cy="5220000"/>
          </a:xfrm>
          <a:prstGeom prst="rect">
            <a:avLst/>
          </a:prstGeom>
          <a:noFill/>
          <a:ln>
            <a:noFill/>
          </a:ln>
        </p:spPr>
      </p:pic>
      <p:sp>
        <p:nvSpPr>
          <p:cNvPr id="12" name="Rectangle 11">
            <a:extLst>
              <a:ext uri="{FF2B5EF4-FFF2-40B4-BE49-F238E27FC236}">
                <a16:creationId xmlns:a16="http://schemas.microsoft.com/office/drawing/2014/main" id="{75A10437-79B9-4AFC-A47B-B0ED92EEB1C1}"/>
              </a:ext>
            </a:extLst>
          </p:cNvPr>
          <p:cNvSpPr/>
          <p:nvPr/>
        </p:nvSpPr>
        <p:spPr>
          <a:xfrm>
            <a:off x="495300" y="5292561"/>
            <a:ext cx="2768600" cy="1200329"/>
          </a:xfrm>
          <a:prstGeom prst="rect">
            <a:avLst/>
          </a:prstGeom>
        </p:spPr>
        <p:txBody>
          <a:bodyPr wrap="square">
            <a:spAutoFit/>
          </a:bodyPr>
          <a:lstStyle/>
          <a:p>
            <a:pPr>
              <a:spcAft>
                <a:spcPts val="0"/>
              </a:spcAft>
            </a:pPr>
            <a:r>
              <a:rPr lang="fr-FR" sz="2000" spc="-30" dirty="0">
                <a:solidFill>
                  <a:srgbClr val="2C3176"/>
                </a:solidFill>
                <a:latin typeface="Marianne" charset="0"/>
              </a:rPr>
              <a:t>Enquête </a:t>
            </a:r>
            <a:r>
              <a:rPr lang="fr-FR" sz="2000" spc="-30" dirty="0" err="1">
                <a:solidFill>
                  <a:srgbClr val="2C3176"/>
                </a:solidFill>
                <a:latin typeface="Marianne" charset="0"/>
              </a:rPr>
              <a:t>Cerema</a:t>
            </a:r>
            <a:r>
              <a:rPr lang="fr-FR" sz="2000" spc="-30" dirty="0">
                <a:solidFill>
                  <a:srgbClr val="2C3176"/>
                </a:solidFill>
                <a:latin typeface="Marianne" charset="0"/>
              </a:rPr>
              <a:t>-Intercommunalités de France-ANCT, 2022</a:t>
            </a:r>
          </a:p>
          <a:p>
            <a:pPr algn="ctr">
              <a:spcAft>
                <a:spcPts val="0"/>
              </a:spcAft>
            </a:pP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1859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280847" y="539433"/>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dirty="0"/>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1" name="object 3">
            <a:extLst>
              <a:ext uri="{FF2B5EF4-FFF2-40B4-BE49-F238E27FC236}">
                <a16:creationId xmlns:a16="http://schemas.microsoft.com/office/drawing/2014/main" id="{37E78379-AD96-4459-A09F-9999A7F346AB}"/>
              </a:ext>
            </a:extLst>
          </p:cNvPr>
          <p:cNvSpPr txBox="1"/>
          <p:nvPr/>
        </p:nvSpPr>
        <p:spPr>
          <a:xfrm>
            <a:off x="711200" y="537497"/>
            <a:ext cx="14833600" cy="8306889"/>
          </a:xfrm>
          <a:prstGeom prst="rect">
            <a:avLst/>
          </a:prstGeom>
        </p:spPr>
        <p:txBody>
          <a:bodyPr vert="horz" wrap="square" lIns="0" tIns="12065" rIns="0" bIns="0" rtlCol="0">
            <a:spAutoFit/>
          </a:bodyPr>
          <a:lstStyle/>
          <a:p>
            <a:pPr marL="12700" marR="318770">
              <a:lnSpc>
                <a:spcPct val="102200"/>
              </a:lnSpc>
              <a:spcBef>
                <a:spcPts val="95"/>
              </a:spcBef>
            </a:pPr>
            <a:r>
              <a:rPr lang="fr-FR" sz="3200" b="1" spc="-30" dirty="0">
                <a:solidFill>
                  <a:srgbClr val="2C3176"/>
                </a:solidFill>
                <a:latin typeface="Marianne" charset="0"/>
              </a:rPr>
              <a:t>Les principaux leviers pour libérer/optimiser le foncier dans les ZAE</a:t>
            </a:r>
          </a:p>
          <a:p>
            <a:pPr marL="12700" marR="318770">
              <a:lnSpc>
                <a:spcPct val="102200"/>
              </a:lnSpc>
              <a:spcBef>
                <a:spcPts val="95"/>
              </a:spcBef>
            </a:pPr>
            <a:endParaRPr lang="fr-FR" sz="2200" b="1" spc="-30" dirty="0">
              <a:solidFill>
                <a:srgbClr val="2C3176"/>
              </a:solidFill>
              <a:latin typeface="Marianne" charset="0"/>
            </a:endParaRPr>
          </a:p>
          <a:p>
            <a:pPr marL="355600" marR="318770" indent="-342900">
              <a:lnSpc>
                <a:spcPct val="102200"/>
              </a:lnSpc>
              <a:spcBef>
                <a:spcPts val="95"/>
              </a:spcBef>
              <a:buFont typeface="Wingdings" panose="05000000000000000000" pitchFamily="2" charset="2"/>
              <a:buChar char="Ø"/>
            </a:pPr>
            <a:r>
              <a:rPr lang="fr-FR" sz="2200" spc="-30" dirty="0">
                <a:solidFill>
                  <a:srgbClr val="2C3176"/>
                </a:solidFill>
                <a:highlight>
                  <a:srgbClr val="FCCD00"/>
                </a:highlight>
                <a:latin typeface="Marianne"/>
              </a:rPr>
              <a:t>Planification et outils réglementaires (DUL) </a:t>
            </a:r>
            <a:r>
              <a:rPr lang="fr-FR" sz="2200" spc="-30" dirty="0">
                <a:solidFill>
                  <a:srgbClr val="2C3176"/>
                </a:solidFill>
                <a:latin typeface="Marianne"/>
              </a:rPr>
              <a:t>: </a:t>
            </a:r>
          </a:p>
          <a:p>
            <a:pPr marL="355600" marR="318770" indent="-342900">
              <a:lnSpc>
                <a:spcPct val="102200"/>
              </a:lnSpc>
              <a:spcBef>
                <a:spcPts val="95"/>
              </a:spcBef>
              <a:buFont typeface="Arial" panose="020B0604020202020204" pitchFamily="34" charset="0"/>
              <a:buChar char="•"/>
            </a:pPr>
            <a:r>
              <a:rPr lang="fr-FR" sz="2200" spc="-30" dirty="0">
                <a:solidFill>
                  <a:srgbClr val="2C3176"/>
                </a:solidFill>
                <a:latin typeface="Marianne"/>
              </a:rPr>
              <a:t> pour </a:t>
            </a:r>
            <a:r>
              <a:rPr lang="fr-FR" sz="2200" spc="-5" dirty="0">
                <a:solidFill>
                  <a:srgbClr val="282474"/>
                </a:solidFill>
                <a:latin typeface="Marianne"/>
                <a:cs typeface="Arial MT"/>
              </a:rPr>
              <a:t>interdire </a:t>
            </a:r>
            <a:r>
              <a:rPr lang="fr-FR" sz="2200" dirty="0">
                <a:solidFill>
                  <a:srgbClr val="282474"/>
                </a:solidFill>
                <a:latin typeface="Marianne"/>
                <a:cs typeface="Arial MT"/>
              </a:rPr>
              <a:t>l’implantation de commerces </a:t>
            </a:r>
            <a:r>
              <a:rPr lang="fr-FR" sz="2200" spc="5" dirty="0">
                <a:solidFill>
                  <a:srgbClr val="282474"/>
                </a:solidFill>
                <a:latin typeface="Marianne"/>
                <a:cs typeface="Arial MT"/>
              </a:rPr>
              <a:t> </a:t>
            </a:r>
            <a:r>
              <a:rPr lang="fr-FR" sz="2200" dirty="0">
                <a:solidFill>
                  <a:srgbClr val="282474"/>
                </a:solidFill>
                <a:latin typeface="Marianne"/>
                <a:cs typeface="Arial MT"/>
              </a:rPr>
              <a:t>en </a:t>
            </a:r>
            <a:r>
              <a:rPr lang="fr-FR" sz="2200" spc="5" dirty="0">
                <a:solidFill>
                  <a:srgbClr val="282474"/>
                </a:solidFill>
                <a:latin typeface="Marianne"/>
                <a:cs typeface="Arial MT"/>
              </a:rPr>
              <a:t>ZAE et </a:t>
            </a:r>
            <a:r>
              <a:rPr lang="fr-FR" sz="2200" dirty="0">
                <a:solidFill>
                  <a:srgbClr val="282474"/>
                </a:solidFill>
                <a:latin typeface="Marianne"/>
                <a:cs typeface="Arial MT"/>
              </a:rPr>
              <a:t>accueillir </a:t>
            </a:r>
            <a:r>
              <a:rPr lang="fr-FR" sz="2200" spc="-5" dirty="0">
                <a:solidFill>
                  <a:srgbClr val="282474"/>
                </a:solidFill>
                <a:latin typeface="Marianne"/>
                <a:cs typeface="Arial MT"/>
              </a:rPr>
              <a:t>des activités </a:t>
            </a:r>
            <a:r>
              <a:rPr lang="fr-FR" sz="2200" dirty="0">
                <a:solidFill>
                  <a:srgbClr val="282474"/>
                </a:solidFill>
                <a:latin typeface="Marianne"/>
                <a:cs typeface="Arial MT"/>
              </a:rPr>
              <a:t> </a:t>
            </a:r>
            <a:r>
              <a:rPr lang="fr-FR" sz="2200" spc="-5" dirty="0">
                <a:solidFill>
                  <a:srgbClr val="282474"/>
                </a:solidFill>
                <a:latin typeface="Marianne"/>
                <a:cs typeface="Arial MT"/>
              </a:rPr>
              <a:t>industrielles/artisanales</a:t>
            </a:r>
            <a:r>
              <a:rPr lang="fr-FR" sz="2200" spc="-15" dirty="0">
                <a:solidFill>
                  <a:srgbClr val="282474"/>
                </a:solidFill>
                <a:latin typeface="Marianne"/>
                <a:cs typeface="Arial MT"/>
              </a:rPr>
              <a:t> </a:t>
            </a:r>
            <a:r>
              <a:rPr lang="fr-FR" sz="2200" spc="-5" dirty="0">
                <a:solidFill>
                  <a:srgbClr val="282474"/>
                </a:solidFill>
                <a:latin typeface="Marianne"/>
                <a:cs typeface="Arial MT"/>
              </a:rPr>
              <a:t>(cas Pays</a:t>
            </a:r>
            <a:r>
              <a:rPr lang="fr-FR" sz="2200" spc="20" dirty="0">
                <a:solidFill>
                  <a:srgbClr val="282474"/>
                </a:solidFill>
                <a:latin typeface="Marianne"/>
                <a:cs typeface="Arial MT"/>
              </a:rPr>
              <a:t> </a:t>
            </a:r>
            <a:r>
              <a:rPr lang="fr-FR" sz="2200" dirty="0">
                <a:solidFill>
                  <a:srgbClr val="282474"/>
                </a:solidFill>
                <a:latin typeface="Marianne"/>
                <a:cs typeface="Arial MT"/>
              </a:rPr>
              <a:t>de </a:t>
            </a:r>
            <a:r>
              <a:rPr lang="fr-FR" sz="2200" spc="5" dirty="0">
                <a:solidFill>
                  <a:srgbClr val="282474"/>
                </a:solidFill>
                <a:latin typeface="Marianne"/>
                <a:cs typeface="Arial MT"/>
              </a:rPr>
              <a:t> </a:t>
            </a:r>
            <a:r>
              <a:rPr lang="fr-FR" sz="2200" spc="-5" dirty="0">
                <a:solidFill>
                  <a:srgbClr val="282474"/>
                </a:solidFill>
                <a:latin typeface="Marianne"/>
                <a:cs typeface="Arial MT"/>
              </a:rPr>
              <a:t>Lorient), en ut</a:t>
            </a:r>
            <a:r>
              <a:rPr lang="fr-FR" sz="2200" spc="-5" dirty="0">
                <a:solidFill>
                  <a:srgbClr val="282474"/>
                </a:solidFill>
                <a:latin typeface="Marianne"/>
                <a:cs typeface="Arial"/>
              </a:rPr>
              <a:t>ilisant</a:t>
            </a:r>
            <a:r>
              <a:rPr lang="fr-FR" sz="2200" spc="15" dirty="0">
                <a:solidFill>
                  <a:srgbClr val="282474"/>
                </a:solidFill>
                <a:latin typeface="Marianne"/>
                <a:cs typeface="Arial"/>
              </a:rPr>
              <a:t> </a:t>
            </a:r>
            <a:r>
              <a:rPr lang="fr-FR" sz="2200" spc="-5" dirty="0">
                <a:solidFill>
                  <a:srgbClr val="282474"/>
                </a:solidFill>
                <a:latin typeface="Marianne"/>
                <a:cs typeface="Arial"/>
              </a:rPr>
              <a:t>les</a:t>
            </a:r>
            <a:r>
              <a:rPr lang="fr-FR" sz="2200" spc="10" dirty="0">
                <a:solidFill>
                  <a:srgbClr val="282474"/>
                </a:solidFill>
                <a:latin typeface="Marianne"/>
                <a:cs typeface="Arial"/>
              </a:rPr>
              <a:t> </a:t>
            </a:r>
            <a:r>
              <a:rPr lang="fr-FR" sz="2200" b="1" spc="-5" dirty="0">
                <a:solidFill>
                  <a:srgbClr val="282474"/>
                </a:solidFill>
                <a:latin typeface="Marianne"/>
                <a:cs typeface="Arial"/>
              </a:rPr>
              <a:t>sous-destinations</a:t>
            </a:r>
          </a:p>
          <a:p>
            <a:pPr marL="355600" marR="318770" indent="-342900">
              <a:lnSpc>
                <a:spcPct val="102200"/>
              </a:lnSpc>
              <a:spcBef>
                <a:spcPts val="95"/>
              </a:spcBef>
              <a:buFont typeface="Arial" panose="020B0604020202020204" pitchFamily="34" charset="0"/>
              <a:buChar char="•"/>
            </a:pPr>
            <a:r>
              <a:rPr lang="fr-FR" sz="2200" spc="-30" dirty="0">
                <a:solidFill>
                  <a:srgbClr val="2C3176"/>
                </a:solidFill>
                <a:latin typeface="Marianne"/>
              </a:rPr>
              <a:t>pour contrôler la mutabilité des terrains  économiques par délégation du DPU sur les ZAE, ou insérer des clauses dans  les actes de cession de terrains (fiche  de lot, droit de revente à la collectivité,  clause </a:t>
            </a:r>
            <a:r>
              <a:rPr lang="fr-FR" sz="2200" spc="-30" dirty="0" err="1">
                <a:solidFill>
                  <a:srgbClr val="2C3176"/>
                </a:solidFill>
                <a:latin typeface="Marianne"/>
              </a:rPr>
              <a:t>propter</a:t>
            </a:r>
            <a:r>
              <a:rPr lang="fr-FR" sz="2200" spc="-30" dirty="0">
                <a:solidFill>
                  <a:srgbClr val="2C3176"/>
                </a:solidFill>
                <a:latin typeface="Marianne"/>
              </a:rPr>
              <a:t> rem, etc.). Cas de la CC </a:t>
            </a:r>
            <a:r>
              <a:rPr lang="fr-FR" sz="2200" spc="-30" dirty="0" err="1">
                <a:solidFill>
                  <a:srgbClr val="2C3176"/>
                </a:solidFill>
                <a:latin typeface="Marianne"/>
              </a:rPr>
              <a:t>DromArdèche</a:t>
            </a:r>
            <a:endParaRPr lang="fr-FR" sz="2200" spc="-30" dirty="0">
              <a:solidFill>
                <a:srgbClr val="2C3176"/>
              </a:solidFill>
              <a:latin typeface="Marianne"/>
            </a:endParaRPr>
          </a:p>
          <a:p>
            <a:pPr marL="355600" marR="318770" indent="-342900">
              <a:lnSpc>
                <a:spcPct val="102200"/>
              </a:lnSpc>
              <a:spcBef>
                <a:spcPts val="95"/>
              </a:spcBef>
              <a:buFont typeface="Arial" panose="020B0604020202020204" pitchFamily="34" charset="0"/>
              <a:buChar char="•"/>
            </a:pPr>
            <a:endParaRPr lang="fr-FR" sz="2200" spc="-30" dirty="0">
              <a:solidFill>
                <a:srgbClr val="2C3176"/>
              </a:solidFill>
              <a:latin typeface="Marianne"/>
            </a:endParaRPr>
          </a:p>
          <a:p>
            <a:pPr marL="354965" marR="788035" indent="-342900">
              <a:lnSpc>
                <a:spcPct val="80000"/>
              </a:lnSpc>
              <a:spcBef>
                <a:spcPts val="459"/>
              </a:spcBef>
              <a:buFont typeface="Wingdings" panose="05000000000000000000" pitchFamily="2" charset="2"/>
              <a:buChar char="Ø"/>
              <a:tabLst>
                <a:tab pos="299085" algn="l"/>
                <a:tab pos="299720" algn="l"/>
              </a:tabLst>
            </a:pPr>
            <a:r>
              <a:rPr lang="fr-FR" sz="2200" spc="-30" dirty="0">
                <a:solidFill>
                  <a:srgbClr val="2C3176"/>
                </a:solidFill>
                <a:highlight>
                  <a:srgbClr val="FCCD00"/>
                </a:highlight>
                <a:latin typeface="Marianne"/>
              </a:rPr>
              <a:t>Densifier le bâti et intensifier les usages : </a:t>
            </a:r>
          </a:p>
          <a:p>
            <a:pPr marL="354965" marR="788035" indent="-342900">
              <a:lnSpc>
                <a:spcPct val="80000"/>
              </a:lnSpc>
              <a:spcBef>
                <a:spcPts val="459"/>
              </a:spcBef>
              <a:buFont typeface="Arial" panose="020B0604020202020204" pitchFamily="34" charset="0"/>
              <a:buChar char="•"/>
              <a:tabLst>
                <a:tab pos="299085" algn="l"/>
                <a:tab pos="299720" algn="l"/>
              </a:tabLst>
            </a:pPr>
            <a:r>
              <a:rPr lang="fr-FR" sz="2200" spc="-30" dirty="0">
                <a:solidFill>
                  <a:srgbClr val="2C3176"/>
                </a:solidFill>
                <a:latin typeface="Marianne"/>
              </a:rPr>
              <a:t>Relever les coefficients d’emprise au sol des bâtiments dans les PLU ( Cas de Lorient agglomération)</a:t>
            </a:r>
          </a:p>
          <a:p>
            <a:pPr marL="299085" marR="222250" indent="-287020">
              <a:lnSpc>
                <a:spcPct val="80000"/>
              </a:lnSpc>
              <a:spcBef>
                <a:spcPts val="395"/>
              </a:spcBef>
              <a:buFont typeface="Arial MT"/>
              <a:buChar char="•"/>
              <a:tabLst>
                <a:tab pos="299085" algn="l"/>
                <a:tab pos="299720" algn="l"/>
              </a:tabLst>
            </a:pPr>
            <a:r>
              <a:rPr lang="fr-FR" sz="2200" spc="-30" dirty="0">
                <a:solidFill>
                  <a:srgbClr val="2C3176"/>
                </a:solidFill>
                <a:latin typeface="Marianne"/>
              </a:rPr>
              <a:t>Expérimenter la densification du bâti en ZAE : démarche </a:t>
            </a:r>
            <a:r>
              <a:rPr lang="fr-FR" sz="2200" spc="-30" dirty="0" err="1">
                <a:solidFill>
                  <a:srgbClr val="2C3176"/>
                </a:solidFill>
                <a:latin typeface="Marianne"/>
              </a:rPr>
              <a:t>Mix’Cité</a:t>
            </a:r>
            <a:r>
              <a:rPr lang="fr-FR" sz="2200" spc="-30" dirty="0">
                <a:solidFill>
                  <a:srgbClr val="2C3176"/>
                </a:solidFill>
                <a:latin typeface="Marianne"/>
              </a:rPr>
              <a:t> 3 en Haute Savoie,  Garage Mannes à Ivry sur Seine</a:t>
            </a:r>
          </a:p>
          <a:p>
            <a:pPr marL="299085" marR="189865" indent="-287020">
              <a:lnSpc>
                <a:spcPct val="80000"/>
              </a:lnSpc>
              <a:spcBef>
                <a:spcPts val="395"/>
              </a:spcBef>
              <a:buFont typeface="Arial MT"/>
              <a:buChar char="•"/>
              <a:tabLst>
                <a:tab pos="299085" algn="l"/>
                <a:tab pos="299720" algn="l"/>
              </a:tabLst>
            </a:pPr>
            <a:r>
              <a:rPr lang="fr-FR" sz="2200" spc="-30" dirty="0">
                <a:solidFill>
                  <a:srgbClr val="2C3176"/>
                </a:solidFill>
                <a:latin typeface="Marianne"/>
              </a:rPr>
              <a:t>Expérimenter la superposition des fonctions et usages : démarche AIRE à Bordeaux  Métropole</a:t>
            </a:r>
          </a:p>
          <a:p>
            <a:pPr marL="299085" marR="5080" indent="-287020">
              <a:lnSpc>
                <a:spcPct val="80000"/>
              </a:lnSpc>
              <a:spcBef>
                <a:spcPts val="409"/>
              </a:spcBef>
              <a:buFont typeface="Arial MT"/>
              <a:buChar char="•"/>
              <a:tabLst>
                <a:tab pos="299085" algn="l"/>
                <a:tab pos="299720" algn="l"/>
              </a:tabLst>
            </a:pPr>
            <a:r>
              <a:rPr lang="fr-FR" sz="2200" spc="-30" dirty="0">
                <a:solidFill>
                  <a:srgbClr val="2C3176"/>
                </a:solidFill>
                <a:latin typeface="Marianne"/>
              </a:rPr>
              <a:t>Modifier la place des espaces verts et la gestion des eaux pluviales (coef. de pleine  terre et bassin de rétention)</a:t>
            </a:r>
          </a:p>
          <a:p>
            <a:pPr marL="12700" marR="318770">
              <a:lnSpc>
                <a:spcPct val="102200"/>
              </a:lnSpc>
              <a:spcBef>
                <a:spcPts val="95"/>
              </a:spcBef>
            </a:pPr>
            <a:endParaRPr lang="fr-FR" sz="2200" spc="-30" dirty="0">
              <a:solidFill>
                <a:srgbClr val="2C3176"/>
              </a:solidFill>
              <a:latin typeface="Marianne"/>
            </a:endParaRPr>
          </a:p>
          <a:p>
            <a:pPr marL="355600" marR="302260" indent="-342900">
              <a:lnSpc>
                <a:spcPct val="100000"/>
              </a:lnSpc>
              <a:spcBef>
                <a:spcPts val="105"/>
              </a:spcBef>
              <a:buFont typeface="Wingdings" panose="05000000000000000000" pitchFamily="2" charset="2"/>
              <a:buChar char="Ø"/>
            </a:pPr>
            <a:r>
              <a:rPr lang="fr-FR" sz="2200" spc="-30" dirty="0">
                <a:solidFill>
                  <a:srgbClr val="2C3176"/>
                </a:solidFill>
                <a:highlight>
                  <a:srgbClr val="FCCD00"/>
                </a:highlight>
                <a:latin typeface="Marianne"/>
              </a:rPr>
              <a:t>Utiliser les outils de maitrise et de  portage foncier :</a:t>
            </a:r>
          </a:p>
          <a:p>
            <a:pPr marL="399415" marR="16510" indent="-287020">
              <a:lnSpc>
                <a:spcPct val="100000"/>
              </a:lnSpc>
              <a:spcBef>
                <a:spcPts val="400"/>
              </a:spcBef>
              <a:buFont typeface="Arial MT"/>
              <a:buChar char="•"/>
              <a:tabLst>
                <a:tab pos="399415" algn="l"/>
                <a:tab pos="400050" algn="l"/>
              </a:tabLst>
            </a:pPr>
            <a:r>
              <a:rPr lang="fr-FR" sz="2200" b="1" spc="-5" dirty="0">
                <a:solidFill>
                  <a:srgbClr val="282474"/>
                </a:solidFill>
                <a:latin typeface="Marianne"/>
                <a:cs typeface="Arial"/>
              </a:rPr>
              <a:t>Le bail </a:t>
            </a:r>
            <a:r>
              <a:rPr lang="fr-FR" sz="2200" b="1" dirty="0">
                <a:solidFill>
                  <a:srgbClr val="282474"/>
                </a:solidFill>
                <a:latin typeface="Marianne"/>
                <a:cs typeface="Arial"/>
              </a:rPr>
              <a:t>à </a:t>
            </a:r>
            <a:r>
              <a:rPr lang="fr-FR" sz="2200" b="1" spc="-5" dirty="0">
                <a:solidFill>
                  <a:srgbClr val="282474"/>
                </a:solidFill>
                <a:latin typeface="Marianne"/>
                <a:cs typeface="Arial"/>
              </a:rPr>
              <a:t>construction </a:t>
            </a:r>
            <a:r>
              <a:rPr lang="fr-FR" sz="2200" b="1" dirty="0">
                <a:solidFill>
                  <a:srgbClr val="282474"/>
                </a:solidFill>
                <a:latin typeface="Marianne"/>
                <a:cs typeface="Arial"/>
              </a:rPr>
              <a:t>pour </a:t>
            </a:r>
            <a:r>
              <a:rPr lang="fr-FR" sz="2200" b="1" spc="5" dirty="0">
                <a:solidFill>
                  <a:srgbClr val="282474"/>
                </a:solidFill>
                <a:latin typeface="Marianne"/>
                <a:cs typeface="Arial"/>
              </a:rPr>
              <a:t> </a:t>
            </a:r>
            <a:r>
              <a:rPr lang="fr-FR" sz="2200" b="1" spc="-5" dirty="0">
                <a:solidFill>
                  <a:srgbClr val="282474"/>
                </a:solidFill>
                <a:latin typeface="Marianne"/>
                <a:cs typeface="Arial"/>
              </a:rPr>
              <a:t>optimiser</a:t>
            </a:r>
            <a:r>
              <a:rPr lang="fr-FR" sz="2200" b="1" dirty="0">
                <a:solidFill>
                  <a:srgbClr val="282474"/>
                </a:solidFill>
                <a:latin typeface="Marianne"/>
                <a:cs typeface="Arial"/>
              </a:rPr>
              <a:t> </a:t>
            </a:r>
            <a:r>
              <a:rPr lang="fr-FR" sz="2200" b="1" spc="-5" dirty="0">
                <a:solidFill>
                  <a:srgbClr val="282474"/>
                </a:solidFill>
                <a:latin typeface="Marianne"/>
                <a:cs typeface="Arial"/>
              </a:rPr>
              <a:t>l’usage</a:t>
            </a:r>
            <a:r>
              <a:rPr lang="fr-FR" sz="2200" b="1" spc="-15" dirty="0">
                <a:solidFill>
                  <a:srgbClr val="282474"/>
                </a:solidFill>
                <a:latin typeface="Marianne"/>
                <a:cs typeface="Arial"/>
              </a:rPr>
              <a:t> </a:t>
            </a:r>
            <a:r>
              <a:rPr lang="fr-FR" sz="2200" spc="-10" dirty="0">
                <a:solidFill>
                  <a:srgbClr val="282474"/>
                </a:solidFill>
                <a:latin typeface="Marianne"/>
                <a:cs typeface="Arial MT"/>
              </a:rPr>
              <a:t>du</a:t>
            </a:r>
            <a:r>
              <a:rPr lang="fr-FR" sz="2200" spc="5" dirty="0">
                <a:solidFill>
                  <a:srgbClr val="282474"/>
                </a:solidFill>
                <a:latin typeface="Marianne"/>
                <a:cs typeface="Arial MT"/>
              </a:rPr>
              <a:t> </a:t>
            </a:r>
            <a:r>
              <a:rPr lang="fr-FR" sz="2200" spc="-5" dirty="0">
                <a:solidFill>
                  <a:srgbClr val="282474"/>
                </a:solidFill>
                <a:latin typeface="Marianne"/>
                <a:cs typeface="Arial MT"/>
              </a:rPr>
              <a:t>foncier </a:t>
            </a:r>
            <a:r>
              <a:rPr lang="fr-FR" sz="2200" dirty="0">
                <a:solidFill>
                  <a:srgbClr val="282474"/>
                </a:solidFill>
                <a:latin typeface="Marianne"/>
                <a:cs typeface="Arial MT"/>
              </a:rPr>
              <a:t> </a:t>
            </a:r>
            <a:r>
              <a:rPr lang="fr-FR" sz="2200" spc="-10" dirty="0">
                <a:solidFill>
                  <a:srgbClr val="282474"/>
                </a:solidFill>
                <a:latin typeface="Marianne"/>
                <a:cs typeface="Arial MT"/>
              </a:rPr>
              <a:t>économique</a:t>
            </a:r>
            <a:r>
              <a:rPr lang="fr-FR" sz="2200" spc="20" dirty="0">
                <a:solidFill>
                  <a:srgbClr val="282474"/>
                </a:solidFill>
                <a:latin typeface="Marianne"/>
                <a:cs typeface="Arial MT"/>
              </a:rPr>
              <a:t> </a:t>
            </a:r>
            <a:r>
              <a:rPr lang="fr-FR" sz="2200" spc="-10" dirty="0">
                <a:solidFill>
                  <a:srgbClr val="282474"/>
                </a:solidFill>
                <a:latin typeface="Marianne"/>
                <a:cs typeface="Arial MT"/>
              </a:rPr>
              <a:t>et</a:t>
            </a:r>
            <a:r>
              <a:rPr lang="fr-FR" sz="2200" spc="5" dirty="0">
                <a:solidFill>
                  <a:srgbClr val="282474"/>
                </a:solidFill>
                <a:latin typeface="Marianne"/>
                <a:cs typeface="Arial MT"/>
              </a:rPr>
              <a:t> </a:t>
            </a:r>
            <a:r>
              <a:rPr lang="fr-FR" sz="2200" spc="-10" dirty="0">
                <a:solidFill>
                  <a:srgbClr val="282474"/>
                </a:solidFill>
                <a:latin typeface="Marianne"/>
                <a:cs typeface="Arial MT"/>
              </a:rPr>
              <a:t>conjuguer </a:t>
            </a:r>
            <a:r>
              <a:rPr lang="fr-FR" sz="2200" spc="-5" dirty="0">
                <a:solidFill>
                  <a:srgbClr val="282474"/>
                </a:solidFill>
                <a:latin typeface="Marianne"/>
                <a:cs typeface="Arial MT"/>
              </a:rPr>
              <a:t> </a:t>
            </a:r>
            <a:r>
              <a:rPr lang="fr-FR" sz="2200" spc="-10" dirty="0">
                <a:solidFill>
                  <a:srgbClr val="282474"/>
                </a:solidFill>
                <a:latin typeface="Marianne"/>
                <a:cs typeface="Arial MT"/>
              </a:rPr>
              <a:t>développement</a:t>
            </a:r>
            <a:r>
              <a:rPr lang="fr-FR" sz="2200" spc="40" dirty="0">
                <a:solidFill>
                  <a:srgbClr val="282474"/>
                </a:solidFill>
                <a:latin typeface="Marianne"/>
                <a:cs typeface="Arial MT"/>
              </a:rPr>
              <a:t> </a:t>
            </a:r>
            <a:r>
              <a:rPr lang="fr-FR" sz="2200" spc="-10" dirty="0">
                <a:solidFill>
                  <a:srgbClr val="282474"/>
                </a:solidFill>
                <a:latin typeface="Marianne"/>
                <a:cs typeface="Arial MT"/>
              </a:rPr>
              <a:t>économique,</a:t>
            </a:r>
            <a:r>
              <a:rPr lang="fr-FR" sz="2200" spc="25" dirty="0">
                <a:solidFill>
                  <a:srgbClr val="282474"/>
                </a:solidFill>
                <a:latin typeface="Marianne"/>
                <a:cs typeface="Arial MT"/>
              </a:rPr>
              <a:t> </a:t>
            </a:r>
            <a:r>
              <a:rPr lang="fr-FR" sz="2200" spc="-5" dirty="0">
                <a:solidFill>
                  <a:srgbClr val="282474"/>
                </a:solidFill>
                <a:latin typeface="Marianne"/>
                <a:cs typeface="Arial MT"/>
              </a:rPr>
              <a:t>habitat </a:t>
            </a:r>
            <a:r>
              <a:rPr lang="fr-FR" sz="2200" spc="-490" dirty="0">
                <a:solidFill>
                  <a:srgbClr val="282474"/>
                </a:solidFill>
                <a:latin typeface="Marianne"/>
                <a:cs typeface="Arial MT"/>
              </a:rPr>
              <a:t> </a:t>
            </a:r>
            <a:r>
              <a:rPr lang="fr-FR" sz="2200" spc="-10" dirty="0">
                <a:solidFill>
                  <a:srgbClr val="282474"/>
                </a:solidFill>
                <a:latin typeface="Marianne"/>
                <a:cs typeface="Arial MT"/>
              </a:rPr>
              <a:t>et </a:t>
            </a:r>
            <a:r>
              <a:rPr lang="fr-FR" sz="2200" spc="-5" dirty="0">
                <a:solidFill>
                  <a:srgbClr val="282474"/>
                </a:solidFill>
                <a:latin typeface="Marianne"/>
                <a:cs typeface="Arial MT"/>
              </a:rPr>
              <a:t>cadre </a:t>
            </a:r>
            <a:r>
              <a:rPr lang="fr-FR" sz="2200" spc="-10" dirty="0">
                <a:solidFill>
                  <a:srgbClr val="282474"/>
                </a:solidFill>
                <a:latin typeface="Marianne"/>
                <a:cs typeface="Arial MT"/>
              </a:rPr>
              <a:t>de </a:t>
            </a:r>
            <a:r>
              <a:rPr lang="fr-FR" sz="2200" spc="-5" dirty="0">
                <a:solidFill>
                  <a:srgbClr val="282474"/>
                </a:solidFill>
                <a:latin typeface="Marianne"/>
                <a:cs typeface="Arial MT"/>
              </a:rPr>
              <a:t>vie (Savoie </a:t>
            </a:r>
            <a:r>
              <a:rPr lang="fr-FR" sz="2200" spc="-25" dirty="0">
                <a:solidFill>
                  <a:srgbClr val="282474"/>
                </a:solidFill>
                <a:latin typeface="Marianne"/>
                <a:cs typeface="Arial MT"/>
              </a:rPr>
              <a:t>Technolac, </a:t>
            </a:r>
            <a:r>
              <a:rPr lang="fr-FR" sz="2200" spc="-20" dirty="0">
                <a:solidFill>
                  <a:srgbClr val="282474"/>
                </a:solidFill>
                <a:latin typeface="Marianne"/>
                <a:cs typeface="Arial MT"/>
              </a:rPr>
              <a:t> </a:t>
            </a:r>
            <a:r>
              <a:rPr lang="fr-FR" sz="2200" spc="-10" dirty="0">
                <a:solidFill>
                  <a:srgbClr val="282474"/>
                </a:solidFill>
                <a:latin typeface="Marianne"/>
                <a:cs typeface="Arial MT"/>
              </a:rPr>
              <a:t>Genevois</a:t>
            </a:r>
            <a:r>
              <a:rPr lang="fr-FR" sz="2200" spc="15" dirty="0">
                <a:solidFill>
                  <a:srgbClr val="282474"/>
                </a:solidFill>
                <a:latin typeface="Marianne"/>
                <a:cs typeface="Arial MT"/>
              </a:rPr>
              <a:t> </a:t>
            </a:r>
            <a:r>
              <a:rPr lang="fr-FR" sz="2200" spc="-10" dirty="0">
                <a:solidFill>
                  <a:srgbClr val="282474"/>
                </a:solidFill>
                <a:latin typeface="Marianne"/>
                <a:cs typeface="Arial MT"/>
              </a:rPr>
              <a:t>Haut-Savoyard)</a:t>
            </a:r>
            <a:endParaRPr lang="fr-FR" sz="2200" dirty="0">
              <a:latin typeface="Marianne"/>
              <a:cs typeface="Arial MT"/>
            </a:endParaRPr>
          </a:p>
          <a:p>
            <a:pPr marL="399415" marR="537210" indent="-287020" algn="just">
              <a:lnSpc>
                <a:spcPct val="100000"/>
              </a:lnSpc>
              <a:spcBef>
                <a:spcPts val="409"/>
              </a:spcBef>
              <a:buFont typeface="Arial MT"/>
              <a:buChar char="•"/>
              <a:tabLst>
                <a:tab pos="400050" algn="l"/>
              </a:tabLst>
            </a:pPr>
            <a:r>
              <a:rPr lang="fr-FR" sz="2200" b="1" dirty="0">
                <a:solidFill>
                  <a:srgbClr val="282474"/>
                </a:solidFill>
                <a:latin typeface="Marianne"/>
                <a:cs typeface="Arial"/>
              </a:rPr>
              <a:t>Les </a:t>
            </a:r>
            <a:r>
              <a:rPr lang="fr-FR" sz="2200" b="1" spc="-5" dirty="0">
                <a:solidFill>
                  <a:srgbClr val="282474"/>
                </a:solidFill>
                <a:latin typeface="Marianne"/>
                <a:cs typeface="Arial"/>
              </a:rPr>
              <a:t>foncières </a:t>
            </a:r>
            <a:r>
              <a:rPr lang="fr-FR" sz="2200" b="1" dirty="0">
                <a:solidFill>
                  <a:srgbClr val="282474"/>
                </a:solidFill>
                <a:latin typeface="Marianne"/>
                <a:cs typeface="Arial"/>
              </a:rPr>
              <a:t>publiques </a:t>
            </a:r>
            <a:r>
              <a:rPr lang="fr-FR" sz="2200" spc="-10" dirty="0">
                <a:solidFill>
                  <a:srgbClr val="282474"/>
                </a:solidFill>
                <a:latin typeface="Marianne"/>
                <a:cs typeface="Arial MT"/>
              </a:rPr>
              <a:t>pour </a:t>
            </a:r>
            <a:r>
              <a:rPr lang="fr-FR" sz="2200" spc="-490" dirty="0">
                <a:solidFill>
                  <a:srgbClr val="282474"/>
                </a:solidFill>
                <a:latin typeface="Marianne"/>
                <a:cs typeface="Arial MT"/>
              </a:rPr>
              <a:t> </a:t>
            </a:r>
            <a:r>
              <a:rPr lang="fr-FR" sz="2200" spc="-5" dirty="0">
                <a:solidFill>
                  <a:srgbClr val="282474"/>
                </a:solidFill>
                <a:latin typeface="Marianne"/>
                <a:cs typeface="Arial MT"/>
              </a:rPr>
              <a:t>acquérir </a:t>
            </a:r>
            <a:r>
              <a:rPr lang="fr-FR" sz="2200" spc="-10" dirty="0">
                <a:solidFill>
                  <a:srgbClr val="282474"/>
                </a:solidFill>
                <a:latin typeface="Marianne"/>
                <a:cs typeface="Arial MT"/>
              </a:rPr>
              <a:t>et </a:t>
            </a:r>
            <a:r>
              <a:rPr lang="fr-FR" sz="2200" spc="-5" dirty="0">
                <a:solidFill>
                  <a:srgbClr val="282474"/>
                </a:solidFill>
                <a:latin typeface="Marianne"/>
                <a:cs typeface="Arial MT"/>
              </a:rPr>
              <a:t>valoriser des locaux </a:t>
            </a:r>
            <a:r>
              <a:rPr lang="fr-FR" sz="2200" spc="-490" dirty="0">
                <a:solidFill>
                  <a:srgbClr val="282474"/>
                </a:solidFill>
                <a:latin typeface="Marianne"/>
                <a:cs typeface="Arial MT"/>
              </a:rPr>
              <a:t> </a:t>
            </a:r>
            <a:r>
              <a:rPr lang="fr-FR" sz="2200" spc="-5" dirty="0">
                <a:solidFill>
                  <a:srgbClr val="282474"/>
                </a:solidFill>
                <a:latin typeface="Marianne"/>
                <a:cs typeface="Arial MT"/>
              </a:rPr>
              <a:t>d’activité </a:t>
            </a:r>
            <a:r>
              <a:rPr lang="fr-FR" sz="2200" spc="-10" dirty="0">
                <a:solidFill>
                  <a:srgbClr val="282474"/>
                </a:solidFill>
                <a:latin typeface="Marianne"/>
                <a:cs typeface="Arial MT"/>
              </a:rPr>
              <a:t>(ex </a:t>
            </a:r>
            <a:r>
              <a:rPr lang="fr-FR" sz="2200" dirty="0">
                <a:solidFill>
                  <a:srgbClr val="282474"/>
                </a:solidFill>
                <a:latin typeface="Marianne"/>
                <a:cs typeface="Arial MT"/>
              </a:rPr>
              <a:t>:</a:t>
            </a:r>
            <a:r>
              <a:rPr lang="fr-FR" sz="2200" spc="-10" dirty="0">
                <a:solidFill>
                  <a:srgbClr val="282474"/>
                </a:solidFill>
                <a:latin typeface="Marianne"/>
                <a:cs typeface="Arial MT"/>
              </a:rPr>
              <a:t> </a:t>
            </a:r>
            <a:r>
              <a:rPr lang="fr-FR" sz="2200" spc="-10" dirty="0" err="1">
                <a:solidFill>
                  <a:srgbClr val="282474"/>
                </a:solidFill>
                <a:latin typeface="Marianne"/>
                <a:cs typeface="Arial MT"/>
              </a:rPr>
              <a:t>Oryon</a:t>
            </a:r>
            <a:r>
              <a:rPr lang="fr-FR" sz="2200" spc="-10" dirty="0">
                <a:solidFill>
                  <a:srgbClr val="282474"/>
                </a:solidFill>
                <a:latin typeface="Marianne"/>
                <a:cs typeface="Arial MT"/>
              </a:rPr>
              <a:t>,</a:t>
            </a:r>
            <a:r>
              <a:rPr lang="fr-FR" sz="2200" spc="30" dirty="0">
                <a:solidFill>
                  <a:srgbClr val="282474"/>
                </a:solidFill>
                <a:latin typeface="Marianne"/>
                <a:cs typeface="Arial MT"/>
              </a:rPr>
              <a:t> </a:t>
            </a:r>
            <a:r>
              <a:rPr lang="fr-FR" sz="2200" spc="-20" dirty="0">
                <a:solidFill>
                  <a:srgbClr val="282474"/>
                </a:solidFill>
                <a:latin typeface="Marianne"/>
                <a:cs typeface="Arial MT"/>
              </a:rPr>
              <a:t>Vendée)</a:t>
            </a:r>
            <a:endParaRPr lang="fr-FR" sz="2200" dirty="0">
              <a:latin typeface="Marianne"/>
              <a:cs typeface="Arial MT"/>
            </a:endParaRPr>
          </a:p>
          <a:p>
            <a:pPr marL="112395" marR="5080">
              <a:lnSpc>
                <a:spcPct val="100000"/>
              </a:lnSpc>
              <a:spcBef>
                <a:spcPts val="395"/>
              </a:spcBef>
              <a:tabLst>
                <a:tab pos="398780" algn="l"/>
                <a:tab pos="399415" algn="l"/>
              </a:tabLst>
            </a:pPr>
            <a:endParaRPr lang="fr-FR" sz="2200" spc="-10" dirty="0">
              <a:solidFill>
                <a:srgbClr val="282474"/>
              </a:solidFill>
              <a:latin typeface="Marianne"/>
              <a:cs typeface="Arial MT"/>
            </a:endParaRPr>
          </a:p>
          <a:p>
            <a:pPr marL="455295" marR="5080" indent="-342900">
              <a:lnSpc>
                <a:spcPct val="100000"/>
              </a:lnSpc>
              <a:spcBef>
                <a:spcPts val="395"/>
              </a:spcBef>
              <a:buFont typeface="Wingdings" panose="05000000000000000000" pitchFamily="2" charset="2"/>
              <a:buChar char="Ø"/>
              <a:tabLst>
                <a:tab pos="398780" algn="l"/>
                <a:tab pos="399415" algn="l"/>
              </a:tabLst>
            </a:pPr>
            <a:r>
              <a:rPr lang="fr-FR" sz="2200" spc="-30" dirty="0">
                <a:solidFill>
                  <a:srgbClr val="2C3176"/>
                </a:solidFill>
                <a:highlight>
                  <a:srgbClr val="FCCD00"/>
                </a:highlight>
                <a:latin typeface="Marianne"/>
              </a:rPr>
              <a:t>Recycler les friches </a:t>
            </a:r>
          </a:p>
          <a:p>
            <a:pPr marL="455295" marR="5080" indent="-342900">
              <a:spcBef>
                <a:spcPts val="395"/>
              </a:spcBef>
              <a:buFont typeface="Wingdings" panose="05000000000000000000" pitchFamily="2" charset="2"/>
              <a:buChar char="Ø"/>
              <a:tabLst>
                <a:tab pos="398780" algn="l"/>
                <a:tab pos="399415" algn="l"/>
              </a:tabLst>
            </a:pPr>
            <a:r>
              <a:rPr lang="fr-FR" sz="2200" spc="-30" dirty="0">
                <a:solidFill>
                  <a:srgbClr val="2C3176"/>
                </a:solidFill>
                <a:highlight>
                  <a:srgbClr val="FCCD00"/>
                </a:highlight>
                <a:latin typeface="Marianne"/>
              </a:rPr>
              <a:t>Mutualiser les espaces et les usages :</a:t>
            </a:r>
            <a:r>
              <a:rPr lang="fr-FR" sz="2200" spc="-30" dirty="0">
                <a:solidFill>
                  <a:srgbClr val="2C3176"/>
                </a:solidFill>
                <a:latin typeface="Marianne"/>
              </a:rPr>
              <a:t> l</a:t>
            </a:r>
            <a:r>
              <a:rPr lang="fr-FR" sz="2200" spc="-5" dirty="0">
                <a:solidFill>
                  <a:srgbClr val="282474"/>
                </a:solidFill>
                <a:latin typeface="Marianne"/>
              </a:rPr>
              <a:t>e stationnement (parking  mutualisé, aires de livraison et  quai de déchargement), les services (showroom,  impression 3D, reprographie,  conciergerie d’entreprises, </a:t>
            </a:r>
            <a:r>
              <a:rPr lang="fr-FR" sz="2200" spc="-5" dirty="0" err="1">
                <a:solidFill>
                  <a:srgbClr val="282474"/>
                </a:solidFill>
                <a:latin typeface="Marianne"/>
              </a:rPr>
              <a:t>etc</a:t>
            </a:r>
            <a:r>
              <a:rPr lang="fr-FR" sz="2200" spc="-5" dirty="0">
                <a:solidFill>
                  <a:srgbClr val="282474"/>
                </a:solidFill>
                <a:latin typeface="Marianne"/>
              </a:rPr>
              <a:t>), les espaces (salles de  réunion, espace de  coworking, ateliers)</a:t>
            </a:r>
            <a:endParaRPr sz="2200" spc="-30" dirty="0">
              <a:solidFill>
                <a:srgbClr val="2C3176"/>
              </a:solidFill>
              <a:latin typeface="Marianne" charset="0"/>
            </a:endParaRPr>
          </a:p>
        </p:txBody>
      </p:sp>
    </p:spTree>
    <p:extLst>
      <p:ext uri="{BB962C8B-B14F-4D97-AF65-F5344CB8AC3E}">
        <p14:creationId xmlns:p14="http://schemas.microsoft.com/office/powerpoint/2010/main" val="276529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0" y="946448"/>
            <a:ext cx="16256000" cy="938076"/>
          </a:xfrm>
          <a:prstGeom prst="rect">
            <a:avLst/>
          </a:prstGeom>
        </p:spPr>
        <p:txBody>
          <a:bodyPr vert="horz" wrap="square" lIns="0" tIns="14604" rIns="0" bIns="0" rtlCol="0">
            <a:spAutoFit/>
          </a:bodyPr>
          <a:lstStyle/>
          <a:p>
            <a:pPr marL="12700" algn="ctr">
              <a:spcBef>
                <a:spcPts val="114"/>
              </a:spcBef>
            </a:pPr>
            <a:r>
              <a:rPr lang="fr-FR" sz="6000" dirty="0">
                <a:solidFill>
                  <a:srgbClr val="2C3176"/>
                </a:solidFill>
                <a:latin typeface="Arial" panose="020B0604020202020204" pitchFamily="34" charset="0"/>
                <a:cs typeface="Arial" panose="020B0604020202020204" pitchFamily="34" charset="0"/>
              </a:rPr>
              <a:t>4.</a:t>
            </a:r>
            <a:r>
              <a:rPr lang="fr-FR" sz="3600" dirty="0">
                <a:solidFill>
                  <a:srgbClr val="2C3176"/>
                </a:solidFill>
                <a:latin typeface="Arial" panose="020B0604020202020204" pitchFamily="34" charset="0"/>
                <a:cs typeface="Arial" panose="020B0604020202020204" pitchFamily="34" charset="0"/>
              </a:rPr>
              <a:t> </a:t>
            </a:r>
            <a:r>
              <a:rPr lang="fr-FR" sz="3200" spc="310" dirty="0">
                <a:solidFill>
                  <a:srgbClr val="2C3176"/>
                </a:solidFill>
                <a:latin typeface="Marianne" charset="0"/>
              </a:rPr>
              <a:t>La Fabrique Prospective « Sites industriels de demain »</a:t>
            </a:r>
            <a:endParaRPr sz="3200" spc="310" dirty="0">
              <a:solidFill>
                <a:srgbClr val="2C3176"/>
              </a:solidFill>
              <a:latin typeface="Marianne" charset="0"/>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pic>
        <p:nvPicPr>
          <p:cNvPr id="3" name="Image 2">
            <a:extLst>
              <a:ext uri="{FF2B5EF4-FFF2-40B4-BE49-F238E27FC236}">
                <a16:creationId xmlns:a16="http://schemas.microsoft.com/office/drawing/2014/main" id="{E5C1CC9A-DE8D-44AB-AC3D-C79FE89208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26"/>
          <a:stretch/>
        </p:blipFill>
        <p:spPr>
          <a:xfrm>
            <a:off x="0" y="1940344"/>
            <a:ext cx="8559800" cy="7213702"/>
          </a:xfrm>
          <a:prstGeom prst="rect">
            <a:avLst/>
          </a:prstGeom>
        </p:spPr>
      </p:pic>
      <p:pic>
        <p:nvPicPr>
          <p:cNvPr id="8" name="Image 7">
            <a:extLst>
              <a:ext uri="{FF2B5EF4-FFF2-40B4-BE49-F238E27FC236}">
                <a16:creationId xmlns:a16="http://schemas.microsoft.com/office/drawing/2014/main" id="{61B0B2BD-8677-45C7-9E0C-3744D34E8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9672" y="3139447"/>
            <a:ext cx="3287352" cy="737091"/>
          </a:xfrm>
          <a:prstGeom prst="rect">
            <a:avLst/>
          </a:prstGeom>
        </p:spPr>
      </p:pic>
      <p:pic>
        <p:nvPicPr>
          <p:cNvPr id="11" name="Image 10">
            <a:extLst>
              <a:ext uri="{FF2B5EF4-FFF2-40B4-BE49-F238E27FC236}">
                <a16:creationId xmlns:a16="http://schemas.microsoft.com/office/drawing/2014/main" id="{8B0BEA1E-F4CF-472A-9554-5D72CF1F2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62157" y="6281396"/>
            <a:ext cx="2556000" cy="421918"/>
          </a:xfrm>
          <a:prstGeom prst="rect">
            <a:avLst/>
          </a:prstGeom>
        </p:spPr>
      </p:pic>
      <p:pic>
        <p:nvPicPr>
          <p:cNvPr id="17" name="Graphique 16">
            <a:extLst>
              <a:ext uri="{FF2B5EF4-FFF2-40B4-BE49-F238E27FC236}">
                <a16:creationId xmlns:a16="http://schemas.microsoft.com/office/drawing/2014/main" id="{F84164E7-7143-4466-81CD-460B3C813B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84815" y="4800206"/>
            <a:ext cx="2957067" cy="867835"/>
          </a:xfrm>
          <a:prstGeom prst="rect">
            <a:avLst/>
          </a:prstGeom>
        </p:spPr>
      </p:pic>
      <p:sp>
        <p:nvSpPr>
          <p:cNvPr id="21" name="ZoneTexte 20">
            <a:extLst>
              <a:ext uri="{FF2B5EF4-FFF2-40B4-BE49-F238E27FC236}">
                <a16:creationId xmlns:a16="http://schemas.microsoft.com/office/drawing/2014/main" id="{7A40C64A-5DB0-4301-9BD0-AB75DA24499C}"/>
              </a:ext>
            </a:extLst>
          </p:cNvPr>
          <p:cNvSpPr txBox="1"/>
          <p:nvPr/>
        </p:nvSpPr>
        <p:spPr>
          <a:xfrm>
            <a:off x="8651215" y="3248293"/>
            <a:ext cx="2133600" cy="369332"/>
          </a:xfrm>
          <a:prstGeom prst="rect">
            <a:avLst/>
          </a:prstGeom>
          <a:noFill/>
        </p:spPr>
        <p:txBody>
          <a:bodyPr wrap="square" rtlCol="0">
            <a:spAutoFit/>
          </a:bodyPr>
          <a:lstStyle/>
          <a:p>
            <a:r>
              <a:rPr lang="fr-FR" dirty="0" err="1">
                <a:solidFill>
                  <a:srgbClr val="2C3176"/>
                </a:solidFill>
                <a:latin typeface="Arial" panose="020B0604020202020204" pitchFamily="34" charset="0"/>
                <a:cs typeface="Arial" panose="020B0604020202020204" pitchFamily="34" charset="0"/>
              </a:rPr>
              <a:t>Cofinanceur</a:t>
            </a:r>
            <a:r>
              <a:rPr lang="fr-FR" dirty="0">
                <a:solidFill>
                  <a:srgbClr val="2C3176"/>
                </a:solidFill>
                <a:latin typeface="Arial" panose="020B0604020202020204" pitchFamily="34" charset="0"/>
                <a:cs typeface="Arial" panose="020B0604020202020204" pitchFamily="34" charset="0"/>
              </a:rPr>
              <a:t> :  </a:t>
            </a:r>
            <a:r>
              <a:rPr lang="fr-FR" dirty="0"/>
              <a:t> </a:t>
            </a:r>
          </a:p>
        </p:txBody>
      </p:sp>
      <p:sp>
        <p:nvSpPr>
          <p:cNvPr id="22" name="ZoneTexte 21">
            <a:extLst>
              <a:ext uri="{FF2B5EF4-FFF2-40B4-BE49-F238E27FC236}">
                <a16:creationId xmlns:a16="http://schemas.microsoft.com/office/drawing/2014/main" id="{6E6371C5-97FB-4682-A33A-E5B17D6E4363}"/>
              </a:ext>
            </a:extLst>
          </p:cNvPr>
          <p:cNvSpPr txBox="1"/>
          <p:nvPr/>
        </p:nvSpPr>
        <p:spPr>
          <a:xfrm>
            <a:off x="8664325" y="4948274"/>
            <a:ext cx="2133600" cy="369332"/>
          </a:xfrm>
          <a:prstGeom prst="rect">
            <a:avLst/>
          </a:prstGeom>
          <a:noFill/>
        </p:spPr>
        <p:txBody>
          <a:bodyPr wrap="square" rtlCol="0">
            <a:spAutoFit/>
          </a:bodyPr>
          <a:lstStyle/>
          <a:p>
            <a:r>
              <a:rPr lang="fr-FR" dirty="0">
                <a:solidFill>
                  <a:srgbClr val="2C3176"/>
                </a:solidFill>
                <a:latin typeface="Arial" panose="020B0604020202020204" pitchFamily="34" charset="0"/>
                <a:cs typeface="Arial" panose="020B0604020202020204" pitchFamily="34" charset="0"/>
              </a:rPr>
              <a:t>Partenaires : </a:t>
            </a:r>
            <a:r>
              <a:rPr lang="fr-FR" dirty="0"/>
              <a:t> </a:t>
            </a:r>
          </a:p>
        </p:txBody>
      </p:sp>
    </p:spTree>
    <p:extLst>
      <p:ext uri="{BB962C8B-B14F-4D97-AF65-F5344CB8AC3E}">
        <p14:creationId xmlns:p14="http://schemas.microsoft.com/office/powerpoint/2010/main" val="276602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13868" y="904241"/>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7" name="object 7"/>
          <p:cNvSpPr/>
          <p:nvPr/>
        </p:nvSpPr>
        <p:spPr>
          <a:xfrm>
            <a:off x="626973" y="24384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4" name="ZoneTexte 3"/>
          <p:cNvSpPr txBox="1"/>
          <p:nvPr/>
        </p:nvSpPr>
        <p:spPr>
          <a:xfrm>
            <a:off x="964677" y="822008"/>
            <a:ext cx="13792200" cy="7725192"/>
          </a:xfrm>
          <a:prstGeom prst="rect">
            <a:avLst/>
          </a:prstGeom>
          <a:noFill/>
        </p:spPr>
        <p:txBody>
          <a:bodyPr wrap="square" rtlCol="0">
            <a:spAutoFit/>
          </a:bodyPr>
          <a:lstStyle/>
          <a:p>
            <a:r>
              <a:rPr lang="fr-FR" sz="2400" u="sng" dirty="0">
                <a:solidFill>
                  <a:srgbClr val="5D6DB3"/>
                </a:solidFill>
                <a:latin typeface="Marianne"/>
                <a:cs typeface="Arial" panose="020B0604020202020204" pitchFamily="34" charset="0"/>
              </a:rPr>
              <a:t>Objectif</a:t>
            </a:r>
            <a:r>
              <a:rPr lang="fr-FR" sz="2400" dirty="0">
                <a:solidFill>
                  <a:srgbClr val="5D6DB3"/>
                </a:solidFill>
                <a:latin typeface="Marianne"/>
                <a:cs typeface="Arial" panose="020B0604020202020204" pitchFamily="34" charset="0"/>
              </a:rPr>
              <a:t> : identifier des pistes d’aménagement et de gestion afin que les sites accompagnés deviennent les sites industriels de demain, c’est-à-dire des vitrines de la relocalisation industrielle post-crise sanitaire et écologique.</a:t>
            </a:r>
          </a:p>
          <a:p>
            <a:endParaRPr lang="fr-FR" sz="2400" dirty="0">
              <a:solidFill>
                <a:srgbClr val="5D6DB3"/>
              </a:solidFill>
              <a:latin typeface="Marianne"/>
              <a:cs typeface="Arial" panose="020B0604020202020204" pitchFamily="34" charset="0"/>
            </a:endParaRPr>
          </a:p>
          <a:p>
            <a:r>
              <a:rPr lang="fr-FR" sz="2400" u="sng" dirty="0">
                <a:solidFill>
                  <a:srgbClr val="5D6DB3"/>
                </a:solidFill>
                <a:latin typeface="Marianne"/>
                <a:cs typeface="Arial" panose="020B0604020202020204" pitchFamily="34" charset="0"/>
              </a:rPr>
              <a:t>4 axes de travail :</a:t>
            </a:r>
          </a:p>
          <a:p>
            <a:pPr marL="342900" indent="-342900">
              <a:spcBef>
                <a:spcPts val="600"/>
              </a:spcBef>
              <a:buFont typeface="Arial" panose="020B0604020202020204" pitchFamily="34" charset="0"/>
              <a:buChar char="•"/>
            </a:pPr>
            <a:r>
              <a:rPr lang="fr-FR" sz="2400" dirty="0">
                <a:solidFill>
                  <a:srgbClr val="5D6DB3"/>
                </a:solidFill>
                <a:highlight>
                  <a:srgbClr val="FCCD00"/>
                </a:highlight>
                <a:latin typeface="Marianne"/>
                <a:cs typeface="Arial" panose="020B0604020202020204" pitchFamily="34" charset="0"/>
              </a:rPr>
              <a:t>mutabilité et réversibilité </a:t>
            </a:r>
            <a:r>
              <a:rPr lang="fr-FR" sz="2400" dirty="0">
                <a:solidFill>
                  <a:srgbClr val="5D6DB3"/>
                </a:solidFill>
                <a:latin typeface="Marianne"/>
                <a:cs typeface="Arial" panose="020B0604020202020204" pitchFamily="34" charset="0"/>
              </a:rPr>
              <a:t>: anticiper la reconversion d’un site industriel et donc l’apparition de friches ; intégrer les critères de compactage et modularité dans l’aménagement des bâtiments ; adapter les sites dans la durée aux évolutions technologiques ; imaginer les modalités d’accueil d’activités temporaires dans des bâtis non utilisés </a:t>
            </a:r>
          </a:p>
          <a:p>
            <a:pPr marL="342900" indent="-342900">
              <a:spcBef>
                <a:spcPts val="600"/>
              </a:spcBef>
              <a:buFont typeface="Arial" panose="020B0604020202020204" pitchFamily="34" charset="0"/>
              <a:buChar char="•"/>
            </a:pPr>
            <a:r>
              <a:rPr lang="fr-FR" sz="2400" dirty="0">
                <a:solidFill>
                  <a:srgbClr val="5D6DB3"/>
                </a:solidFill>
                <a:highlight>
                  <a:srgbClr val="FCCD00"/>
                </a:highlight>
                <a:latin typeface="Marianne"/>
                <a:cs typeface="Arial" panose="020B0604020202020204" pitchFamily="34" charset="0"/>
              </a:rPr>
              <a:t>évolution et conciliation des usages</a:t>
            </a:r>
            <a:r>
              <a:rPr lang="fr-FR" sz="2400" dirty="0">
                <a:solidFill>
                  <a:srgbClr val="5D6DB3"/>
                </a:solidFill>
                <a:latin typeface="Marianne"/>
                <a:cs typeface="Arial" panose="020B0604020202020204" pitchFamily="34" charset="0"/>
              </a:rPr>
              <a:t> : faire dialoguer le site et son territoire environnant ; faire des sites industriels des lieux multiservices au bénéfice des salariés et des résidents ; mettre en synergie les industries et tiers-lieux ; faire des sites industriels des vitrines des savoir-faire et des produits d’un territoire </a:t>
            </a:r>
          </a:p>
          <a:p>
            <a:pPr marL="342900" indent="-342900">
              <a:spcBef>
                <a:spcPts val="600"/>
              </a:spcBef>
              <a:buFont typeface="Arial" panose="020B0604020202020204" pitchFamily="34" charset="0"/>
              <a:buChar char="•"/>
            </a:pPr>
            <a:r>
              <a:rPr lang="fr-FR" sz="2400" dirty="0">
                <a:solidFill>
                  <a:srgbClr val="5D6DB3"/>
                </a:solidFill>
                <a:highlight>
                  <a:srgbClr val="FCCD00"/>
                </a:highlight>
                <a:latin typeface="Marianne"/>
                <a:cs typeface="Arial" panose="020B0604020202020204" pitchFamily="34" charset="0"/>
              </a:rPr>
              <a:t>transition écologique</a:t>
            </a:r>
            <a:r>
              <a:rPr lang="fr-FR" sz="2400" dirty="0">
                <a:solidFill>
                  <a:srgbClr val="5D6DB3"/>
                </a:solidFill>
                <a:latin typeface="Marianne"/>
                <a:cs typeface="Arial" panose="020B0604020202020204" pitchFamily="34" charset="0"/>
              </a:rPr>
              <a:t> : intégrer l’objectif ZAN et les priorités nationales en matière de protection de la biodiversité ; assurer une gestion durable des ressources ; faire des sites industriels des démonstrateurs sur le plan énergétique ; faciliter les synergies entre les industries et les acteurs de l’ESS</a:t>
            </a:r>
          </a:p>
          <a:p>
            <a:pPr marL="342900" indent="-342900">
              <a:spcBef>
                <a:spcPts val="600"/>
              </a:spcBef>
              <a:buFont typeface="Arial" panose="020B0604020202020204" pitchFamily="34" charset="0"/>
              <a:buChar char="•"/>
            </a:pPr>
            <a:r>
              <a:rPr lang="fr-FR" sz="2400" dirty="0">
                <a:solidFill>
                  <a:srgbClr val="5D6DB3"/>
                </a:solidFill>
                <a:highlight>
                  <a:srgbClr val="FCCD00"/>
                </a:highlight>
                <a:latin typeface="Marianne"/>
                <a:cs typeface="Arial" panose="020B0604020202020204" pitchFamily="34" charset="0"/>
              </a:rPr>
              <a:t>gouvernance et animation </a:t>
            </a:r>
            <a:r>
              <a:rPr lang="fr-FR" sz="2400" dirty="0">
                <a:solidFill>
                  <a:srgbClr val="5D6DB3"/>
                </a:solidFill>
                <a:latin typeface="Marianne"/>
                <a:cs typeface="Arial" panose="020B0604020202020204" pitchFamily="34" charset="0"/>
              </a:rPr>
              <a:t>: faire de la gouvernance et l’animation des sites industriels un critère de performance de gestion des infrastructures et des services disponibles ; adapter les formes juridiques des sites industriels et leurs dispositif</a:t>
            </a:r>
            <a:r>
              <a:rPr lang="fr-FR" sz="2000" dirty="0">
                <a:solidFill>
                  <a:srgbClr val="5D6DB3"/>
                </a:solidFill>
                <a:latin typeface="Marianne"/>
                <a:cs typeface="Arial" panose="020B0604020202020204" pitchFamily="34" charset="0"/>
              </a:rPr>
              <a:t>s d'animation</a:t>
            </a:r>
          </a:p>
          <a:p>
            <a:endParaRPr lang="fr-FR" sz="2200" dirty="0">
              <a:solidFill>
                <a:srgbClr val="5D6DB3"/>
              </a:solidFill>
              <a:latin typeface="Marianne"/>
              <a:cs typeface="Arial" panose="020B0604020202020204" pitchFamily="34" charset="0"/>
            </a:endParaRPr>
          </a:p>
          <a:p>
            <a:endParaRPr lang="fr-FR" sz="2200" dirty="0"/>
          </a:p>
        </p:txBody>
      </p:sp>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Tree>
    <p:extLst>
      <p:ext uri="{BB962C8B-B14F-4D97-AF65-F5344CB8AC3E}">
        <p14:creationId xmlns:p14="http://schemas.microsoft.com/office/powerpoint/2010/main" val="264318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05325" y="3374231"/>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6" name="object 6"/>
          <p:cNvSpPr/>
          <p:nvPr/>
        </p:nvSpPr>
        <p:spPr>
          <a:xfrm>
            <a:off x="791720" y="4060825"/>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7" name="object 7"/>
          <p:cNvSpPr/>
          <p:nvPr/>
        </p:nvSpPr>
        <p:spPr>
          <a:xfrm>
            <a:off x="791721" y="4746625"/>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2" name="ZoneTexte 1"/>
          <p:cNvSpPr txBox="1"/>
          <p:nvPr/>
        </p:nvSpPr>
        <p:spPr>
          <a:xfrm>
            <a:off x="1193799" y="2982754"/>
            <a:ext cx="13487401" cy="4832092"/>
          </a:xfrm>
          <a:prstGeom prst="rect">
            <a:avLst/>
          </a:prstGeom>
          <a:noFill/>
        </p:spPr>
        <p:txBody>
          <a:bodyPr wrap="square" rtlCol="0">
            <a:spAutoFit/>
          </a:bodyPr>
          <a:lstStyle/>
          <a:p>
            <a:endParaRPr lang="fr-FR" sz="2200" dirty="0">
              <a:solidFill>
                <a:srgbClr val="5D6DB3"/>
              </a:solidFill>
              <a:latin typeface="Marianne"/>
            </a:endParaRPr>
          </a:p>
          <a:p>
            <a:r>
              <a:rPr lang="fr-FR" sz="2200" dirty="0">
                <a:solidFill>
                  <a:srgbClr val="5D6DB3"/>
                </a:solidFill>
                <a:latin typeface="Marianne"/>
              </a:rPr>
              <a:t>Rareté du foncier</a:t>
            </a:r>
          </a:p>
          <a:p>
            <a:endParaRPr lang="fr-FR" sz="2200" dirty="0">
              <a:solidFill>
                <a:srgbClr val="5D6DB3"/>
              </a:solidFill>
              <a:latin typeface="Marianne"/>
            </a:endParaRPr>
          </a:p>
          <a:p>
            <a:r>
              <a:rPr lang="fr-FR" sz="2200" dirty="0">
                <a:solidFill>
                  <a:srgbClr val="5D6DB3"/>
                </a:solidFill>
                <a:latin typeface="Marianne"/>
              </a:rPr>
              <a:t>Esthétisme et intégration à l’environnement</a:t>
            </a:r>
          </a:p>
          <a:p>
            <a:endParaRPr lang="fr-FR" sz="2200" dirty="0">
              <a:solidFill>
                <a:srgbClr val="5D6DB3"/>
              </a:solidFill>
              <a:latin typeface="Marianne"/>
            </a:endParaRPr>
          </a:p>
          <a:p>
            <a:r>
              <a:rPr lang="fr-FR" sz="2200" dirty="0">
                <a:solidFill>
                  <a:srgbClr val="5D6DB3"/>
                </a:solidFill>
                <a:latin typeface="Marianne"/>
              </a:rPr>
              <a:t>Offre servicielle</a:t>
            </a:r>
          </a:p>
          <a:p>
            <a:endParaRPr lang="fr-FR" sz="2200" dirty="0">
              <a:solidFill>
                <a:srgbClr val="5D6DB3"/>
              </a:solidFill>
              <a:latin typeface="Marianne"/>
            </a:endParaRPr>
          </a:p>
          <a:p>
            <a:r>
              <a:rPr lang="fr-FR" sz="2200" dirty="0">
                <a:solidFill>
                  <a:srgbClr val="5D6DB3"/>
                </a:solidFill>
                <a:latin typeface="Marianne"/>
              </a:rPr>
              <a:t>Diversification des usages et des activités</a:t>
            </a:r>
          </a:p>
          <a:p>
            <a:endParaRPr lang="fr-FR" sz="2200" dirty="0">
              <a:solidFill>
                <a:srgbClr val="5D6DB3"/>
              </a:solidFill>
              <a:latin typeface="Marianne"/>
            </a:endParaRPr>
          </a:p>
          <a:p>
            <a:r>
              <a:rPr lang="fr-FR" sz="2200" dirty="0">
                <a:solidFill>
                  <a:srgbClr val="5D6DB3"/>
                </a:solidFill>
                <a:latin typeface="Marianne"/>
              </a:rPr>
              <a:t>Site sobre et circulaire</a:t>
            </a:r>
          </a:p>
          <a:p>
            <a:endParaRPr lang="fr-FR" sz="2200" dirty="0">
              <a:solidFill>
                <a:srgbClr val="5D6DB3"/>
              </a:solidFill>
              <a:latin typeface="Marianne"/>
            </a:endParaRPr>
          </a:p>
          <a:p>
            <a:r>
              <a:rPr lang="fr-FR" sz="2200" dirty="0">
                <a:solidFill>
                  <a:srgbClr val="5D6DB3"/>
                </a:solidFill>
                <a:latin typeface="Marianne"/>
              </a:rPr>
              <a:t>Implication territoriale des entreprises</a:t>
            </a:r>
          </a:p>
          <a:p>
            <a:endParaRPr lang="fr-FR" sz="2200" dirty="0">
              <a:solidFill>
                <a:srgbClr val="5D6DB3"/>
              </a:solidFill>
              <a:latin typeface="Marianne"/>
            </a:endParaRPr>
          </a:p>
          <a:p>
            <a:r>
              <a:rPr lang="fr-FR" sz="2200" dirty="0">
                <a:solidFill>
                  <a:srgbClr val="5D6DB3"/>
                </a:solidFill>
                <a:latin typeface="Marianne"/>
              </a:rPr>
              <a:t>Articulation des échelles</a:t>
            </a:r>
          </a:p>
        </p:txBody>
      </p:sp>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
        <p:nvSpPr>
          <p:cNvPr id="19" name="object 19"/>
          <p:cNvSpPr txBox="1">
            <a:spLocks noGrp="1"/>
          </p:cNvSpPr>
          <p:nvPr>
            <p:ph type="title"/>
          </p:nvPr>
        </p:nvSpPr>
        <p:spPr>
          <a:xfrm>
            <a:off x="2108200" y="1600200"/>
            <a:ext cx="11955666" cy="630300"/>
          </a:xfrm>
          <a:prstGeom prst="rect">
            <a:avLst/>
          </a:prstGeom>
        </p:spPr>
        <p:txBody>
          <a:bodyPr vert="horz" wrap="square" lIns="0" tIns="14604" rIns="0" bIns="0" rtlCol="0">
            <a:spAutoFit/>
          </a:bodyPr>
          <a:lstStyle/>
          <a:p>
            <a:pPr marL="12700" algn="ctr">
              <a:spcBef>
                <a:spcPts val="114"/>
              </a:spcBef>
            </a:pPr>
            <a:r>
              <a:rPr lang="fr-FR" sz="4000" dirty="0">
                <a:solidFill>
                  <a:srgbClr val="2C3176"/>
                </a:solidFill>
                <a:latin typeface="Marianne"/>
                <a:cs typeface="Arial" panose="020B0604020202020204" pitchFamily="34" charset="0"/>
              </a:rPr>
              <a:t>Sites industriels de demain : 7 enjeux</a:t>
            </a:r>
            <a:endParaRPr sz="4850" b="0" dirty="0">
              <a:latin typeface="Marianne"/>
              <a:ea typeface="Marianne" charset="0"/>
              <a:cs typeface="Marianne"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5410200"/>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890" y="6019800"/>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5C13162D-4C28-4C61-983B-08F975610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45" y="6705600"/>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906C4FED-BE1B-4DCF-9D41-92FD0088B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25" y="7391400"/>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17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938058" y="120967"/>
            <a:ext cx="1222375" cy="1278890"/>
            <a:chOff x="426597" y="332666"/>
            <a:chExt cx="1222375" cy="1278890"/>
          </a:xfrm>
        </p:grpSpPr>
        <p:sp>
          <p:nvSpPr>
            <p:cNvPr id="14" name="object 16"/>
            <p:cNvSpPr/>
            <p:nvPr/>
          </p:nvSpPr>
          <p:spPr>
            <a:xfrm>
              <a:off x="426597" y="332666"/>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766957" y="695886"/>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19" name="object 19"/>
          <p:cNvSpPr txBox="1">
            <a:spLocks noGrp="1"/>
          </p:cNvSpPr>
          <p:nvPr>
            <p:ph type="title"/>
          </p:nvPr>
        </p:nvSpPr>
        <p:spPr>
          <a:xfrm>
            <a:off x="584200" y="1046100"/>
            <a:ext cx="15087600" cy="630300"/>
          </a:xfrm>
          <a:prstGeom prst="rect">
            <a:avLst/>
          </a:prstGeom>
        </p:spPr>
        <p:txBody>
          <a:bodyPr vert="horz" wrap="square" lIns="0" tIns="14604" rIns="0" bIns="0" rtlCol="0">
            <a:spAutoFit/>
          </a:bodyPr>
          <a:lstStyle/>
          <a:p>
            <a:pPr marL="12700" algn="ctr">
              <a:spcBef>
                <a:spcPts val="114"/>
              </a:spcBef>
            </a:pPr>
            <a:r>
              <a:rPr lang="fr-FR" sz="4000" spc="310" dirty="0">
                <a:solidFill>
                  <a:srgbClr val="2C3176"/>
                </a:solidFill>
                <a:latin typeface="Marianne" charset="0"/>
              </a:rPr>
              <a:t>Feuilles de route des 8 territoires</a:t>
            </a:r>
            <a:endParaRPr sz="4000" spc="310" dirty="0">
              <a:solidFill>
                <a:srgbClr val="2C3176"/>
              </a:solidFill>
              <a:latin typeface="Marianne" charset="0"/>
            </a:endParaRPr>
          </a:p>
        </p:txBody>
      </p:sp>
      <p:sp>
        <p:nvSpPr>
          <p:cNvPr id="30" name="Rectangle 29">
            <a:extLst>
              <a:ext uri="{FF2B5EF4-FFF2-40B4-BE49-F238E27FC236}">
                <a16:creationId xmlns:a16="http://schemas.microsoft.com/office/drawing/2014/main" id="{0088E994-B2B9-4C2F-8183-9E039E2FD633}"/>
              </a:ext>
            </a:extLst>
          </p:cNvPr>
          <p:cNvSpPr/>
          <p:nvPr/>
        </p:nvSpPr>
        <p:spPr>
          <a:xfrm>
            <a:off x="13208000" y="6924959"/>
            <a:ext cx="2882428" cy="1729457"/>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ZoneTexte 31">
            <a:extLst>
              <a:ext uri="{FF2B5EF4-FFF2-40B4-BE49-F238E27FC236}">
                <a16:creationId xmlns:a16="http://schemas.microsoft.com/office/drawing/2014/main" id="{1A854365-5DA3-4632-A176-ABEE119D427E}"/>
              </a:ext>
            </a:extLst>
          </p:cNvPr>
          <p:cNvSpPr txBox="1"/>
          <p:nvPr/>
        </p:nvSpPr>
        <p:spPr>
          <a:xfrm>
            <a:off x="186691" y="2209800"/>
            <a:ext cx="3750309" cy="3123932"/>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CA Gard rhodanien</a:t>
            </a:r>
          </a:p>
          <a:p>
            <a:pPr>
              <a:spcBef>
                <a:spcPts val="600"/>
              </a:spcBef>
            </a:pPr>
            <a:r>
              <a:rPr lang="fr-FR" sz="2000" dirty="0">
                <a:solidFill>
                  <a:srgbClr val="5D6DB3"/>
                </a:solidFill>
                <a:latin typeface="Marianne"/>
                <a:cs typeface="Arial" panose="020B0604020202020204" pitchFamily="34" charset="0"/>
              </a:rPr>
              <a:t>Clarification du contenu du cahier des prescriptions architecturales et paysagères et du processus d’implantation</a:t>
            </a:r>
          </a:p>
          <a:p>
            <a:pPr>
              <a:spcBef>
                <a:spcPts val="600"/>
              </a:spcBef>
            </a:pPr>
            <a:r>
              <a:rPr lang="fr-FR" sz="2000" dirty="0">
                <a:solidFill>
                  <a:srgbClr val="5D6DB3"/>
                </a:solidFill>
                <a:latin typeface="Marianne"/>
                <a:cs typeface="Arial" panose="020B0604020202020204" pitchFamily="34" charset="0"/>
              </a:rPr>
              <a:t>Offre de mobilité</a:t>
            </a:r>
          </a:p>
          <a:p>
            <a:pPr>
              <a:spcBef>
                <a:spcPts val="600"/>
              </a:spcBef>
            </a:pPr>
            <a:r>
              <a:rPr lang="fr-FR" sz="2000" dirty="0">
                <a:solidFill>
                  <a:srgbClr val="5D6DB3"/>
                </a:solidFill>
                <a:latin typeface="Marianne"/>
                <a:cs typeface="Arial" panose="020B0604020202020204" pitchFamily="34" charset="0"/>
              </a:rPr>
              <a:t>Accompagnement renforcé des prospects</a:t>
            </a:r>
            <a:endParaRPr lang="fr-FR" sz="2200" dirty="0"/>
          </a:p>
        </p:txBody>
      </p:sp>
      <p:pic>
        <p:nvPicPr>
          <p:cNvPr id="33" name="Picture 25">
            <a:extLst>
              <a:ext uri="{FF2B5EF4-FFF2-40B4-BE49-F238E27FC236}">
                <a16:creationId xmlns:a16="http://schemas.microsoft.com/office/drawing/2014/main" id="{175AEA42-151F-4B64-824A-84D3687A9AC2}"/>
              </a:ext>
            </a:extLst>
          </p:cNvPr>
          <p:cNvPicPr>
            <a:picLocks noChangeAspect="1"/>
          </p:cNvPicPr>
          <p:nvPr/>
        </p:nvPicPr>
        <p:blipFill rotWithShape="1">
          <a:blip r:embed="rId3"/>
          <a:srcRect b="29795"/>
          <a:stretch/>
        </p:blipFill>
        <p:spPr>
          <a:xfrm>
            <a:off x="203200" y="5410200"/>
            <a:ext cx="3384896" cy="2587624"/>
          </a:xfrm>
          <a:prstGeom prst="rect">
            <a:avLst/>
          </a:prstGeom>
        </p:spPr>
      </p:pic>
      <p:sp>
        <p:nvSpPr>
          <p:cNvPr id="34" name="ZoneTexte 33">
            <a:extLst>
              <a:ext uri="{FF2B5EF4-FFF2-40B4-BE49-F238E27FC236}">
                <a16:creationId xmlns:a16="http://schemas.microsoft.com/office/drawing/2014/main" id="{0610BDA2-1AC7-4CB5-BD9B-33637003D8A0}"/>
              </a:ext>
            </a:extLst>
          </p:cNvPr>
          <p:cNvSpPr txBox="1"/>
          <p:nvPr/>
        </p:nvSpPr>
        <p:spPr>
          <a:xfrm>
            <a:off x="4089400" y="6099244"/>
            <a:ext cx="3971857" cy="2846933"/>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Lannion Trégor communauté</a:t>
            </a:r>
          </a:p>
          <a:p>
            <a:pPr>
              <a:spcBef>
                <a:spcPts val="600"/>
              </a:spcBef>
            </a:pPr>
            <a:r>
              <a:rPr lang="fr-FR" sz="2000" dirty="0">
                <a:solidFill>
                  <a:srgbClr val="5D6DB3"/>
                </a:solidFill>
                <a:latin typeface="Marianne"/>
                <a:cs typeface="Arial" panose="020B0604020202020204" pitchFamily="34" charset="0"/>
              </a:rPr>
              <a:t>Etat des lieux des bâtiments et de leur potentiel d’évolution (efficacité énergétique, </a:t>
            </a:r>
            <a:r>
              <a:rPr lang="fr-FR" sz="2000" dirty="0" err="1">
                <a:solidFill>
                  <a:srgbClr val="5D6DB3"/>
                </a:solidFill>
                <a:latin typeface="Marianne"/>
                <a:cs typeface="Arial" panose="020B0604020202020204" pitchFamily="34" charset="0"/>
              </a:rPr>
              <a:t>ENR</a:t>
            </a:r>
            <a:r>
              <a:rPr lang="fr-FR" sz="2000" dirty="0">
                <a:solidFill>
                  <a:srgbClr val="5D6DB3"/>
                </a:solidFill>
                <a:latin typeface="Marianne"/>
                <a:cs typeface="Arial" panose="020B0604020202020204" pitchFamily="34" charset="0"/>
              </a:rPr>
              <a:t>)</a:t>
            </a:r>
          </a:p>
          <a:p>
            <a:pPr>
              <a:spcBef>
                <a:spcPts val="600"/>
              </a:spcBef>
            </a:pPr>
            <a:r>
              <a:rPr lang="fr-FR" sz="2000" dirty="0">
                <a:solidFill>
                  <a:srgbClr val="5D6DB3"/>
                </a:solidFill>
                <a:latin typeface="Marianne"/>
                <a:cs typeface="Arial" panose="020B0604020202020204" pitchFamily="34" charset="0"/>
              </a:rPr>
              <a:t>Amélioration de l’esthétique et de la lisibilité</a:t>
            </a:r>
          </a:p>
          <a:p>
            <a:pPr>
              <a:spcBef>
                <a:spcPts val="600"/>
              </a:spcBef>
            </a:pPr>
            <a:r>
              <a:rPr lang="fr-FR" sz="2000" dirty="0">
                <a:solidFill>
                  <a:srgbClr val="5D6DB3"/>
                </a:solidFill>
                <a:latin typeface="Marianne"/>
                <a:cs typeface="Arial" panose="020B0604020202020204" pitchFamily="34" charset="0"/>
              </a:rPr>
              <a:t>Lien zone – centre ville</a:t>
            </a:r>
            <a:endParaRPr lang="fr-FR" sz="2200" dirty="0"/>
          </a:p>
        </p:txBody>
      </p:sp>
      <p:sp>
        <p:nvSpPr>
          <p:cNvPr id="35" name="ZoneTexte 34">
            <a:extLst>
              <a:ext uri="{FF2B5EF4-FFF2-40B4-BE49-F238E27FC236}">
                <a16:creationId xmlns:a16="http://schemas.microsoft.com/office/drawing/2014/main" id="{D4376F8A-A1F5-42B5-9E43-6DF88A4ECD28}"/>
              </a:ext>
            </a:extLst>
          </p:cNvPr>
          <p:cNvSpPr txBox="1"/>
          <p:nvPr/>
        </p:nvSpPr>
        <p:spPr>
          <a:xfrm>
            <a:off x="8585200" y="2133600"/>
            <a:ext cx="3795912" cy="3123932"/>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CA Melun Val de Seine</a:t>
            </a:r>
          </a:p>
          <a:p>
            <a:pPr>
              <a:spcBef>
                <a:spcPts val="600"/>
              </a:spcBef>
            </a:pPr>
            <a:r>
              <a:rPr lang="fr-FR" sz="2000" dirty="0">
                <a:solidFill>
                  <a:srgbClr val="5D6DB3"/>
                </a:solidFill>
                <a:latin typeface="Marianne"/>
                <a:cs typeface="Arial" panose="020B0604020202020204" pitchFamily="34" charset="0"/>
              </a:rPr>
              <a:t>Améliorer la desserte et de la mobilité des salariés</a:t>
            </a:r>
          </a:p>
          <a:p>
            <a:pPr>
              <a:spcBef>
                <a:spcPts val="600"/>
              </a:spcBef>
            </a:pPr>
            <a:r>
              <a:rPr lang="fr-FR" sz="2000" dirty="0">
                <a:solidFill>
                  <a:srgbClr val="5D6DB3"/>
                </a:solidFill>
                <a:latin typeface="Marianne"/>
                <a:cs typeface="Arial" panose="020B0604020202020204" pitchFamily="34" charset="0"/>
              </a:rPr>
              <a:t>Valoriser l’offre de services existante et à proximité, et privilégier les solutions modulables et réversibles</a:t>
            </a:r>
          </a:p>
          <a:p>
            <a:pPr>
              <a:spcBef>
                <a:spcPts val="600"/>
              </a:spcBef>
            </a:pPr>
            <a:r>
              <a:rPr lang="fr-FR" sz="2000" dirty="0">
                <a:solidFill>
                  <a:srgbClr val="5D6DB3"/>
                </a:solidFill>
                <a:latin typeface="Marianne"/>
                <a:cs typeface="Arial" panose="020B0604020202020204" pitchFamily="34" charset="0"/>
              </a:rPr>
              <a:t>Faciliter le dialogue entre parties prenantes</a:t>
            </a:r>
            <a:endParaRPr lang="fr-FR" sz="2200" dirty="0"/>
          </a:p>
        </p:txBody>
      </p:sp>
      <p:sp>
        <p:nvSpPr>
          <p:cNvPr id="36" name="ZoneTexte 35">
            <a:extLst>
              <a:ext uri="{FF2B5EF4-FFF2-40B4-BE49-F238E27FC236}">
                <a16:creationId xmlns:a16="http://schemas.microsoft.com/office/drawing/2014/main" id="{B1AC3277-57CE-4653-8A84-C8D8EA882D64}"/>
              </a:ext>
            </a:extLst>
          </p:cNvPr>
          <p:cNvSpPr txBox="1"/>
          <p:nvPr/>
        </p:nvSpPr>
        <p:spPr>
          <a:xfrm>
            <a:off x="12454891" y="6330821"/>
            <a:ext cx="3750309" cy="2508379"/>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CA Niortais</a:t>
            </a:r>
          </a:p>
          <a:p>
            <a:pPr>
              <a:spcBef>
                <a:spcPts val="600"/>
              </a:spcBef>
            </a:pPr>
            <a:r>
              <a:rPr lang="fr-FR" sz="2000" dirty="0">
                <a:solidFill>
                  <a:srgbClr val="5D6DB3"/>
                </a:solidFill>
                <a:latin typeface="Marianne"/>
                <a:cs typeface="Arial" panose="020B0604020202020204" pitchFamily="34" charset="0"/>
              </a:rPr>
              <a:t>Création d’une association d’entreprises de la zone</a:t>
            </a:r>
          </a:p>
          <a:p>
            <a:pPr>
              <a:spcBef>
                <a:spcPts val="600"/>
              </a:spcBef>
            </a:pPr>
            <a:r>
              <a:rPr lang="fr-FR" sz="2000" dirty="0">
                <a:solidFill>
                  <a:srgbClr val="5D6DB3"/>
                </a:solidFill>
                <a:latin typeface="Marianne"/>
                <a:cs typeface="Arial" panose="020B0604020202020204" pitchFamily="34" charset="0"/>
              </a:rPr>
              <a:t>Offre de mobilité</a:t>
            </a:r>
          </a:p>
          <a:p>
            <a:pPr>
              <a:spcBef>
                <a:spcPts val="600"/>
              </a:spcBef>
            </a:pPr>
            <a:r>
              <a:rPr lang="fr-FR" sz="2000" dirty="0">
                <a:solidFill>
                  <a:srgbClr val="5D6DB3"/>
                </a:solidFill>
                <a:latin typeface="Marianne"/>
                <a:cs typeface="Arial" panose="020B0604020202020204" pitchFamily="34" charset="0"/>
              </a:rPr>
              <a:t>Mutualisations entre zones en matière de déchets et d’énergie</a:t>
            </a:r>
            <a:endParaRPr lang="fr-FR" sz="2200" dirty="0"/>
          </a:p>
        </p:txBody>
      </p:sp>
      <p:pic>
        <p:nvPicPr>
          <p:cNvPr id="37" name="Picture 11">
            <a:extLst>
              <a:ext uri="{FF2B5EF4-FFF2-40B4-BE49-F238E27FC236}">
                <a16:creationId xmlns:a16="http://schemas.microsoft.com/office/drawing/2014/main" id="{3CD429A5-B2E1-42C2-927E-133AEEB7D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600" y="3096667"/>
            <a:ext cx="3795912" cy="2846933"/>
          </a:xfrm>
          <a:prstGeom prst="rect">
            <a:avLst/>
          </a:prstGeom>
        </p:spPr>
      </p:pic>
      <p:pic>
        <p:nvPicPr>
          <p:cNvPr id="38" name="Picture 21">
            <a:extLst>
              <a:ext uri="{FF2B5EF4-FFF2-40B4-BE49-F238E27FC236}">
                <a16:creationId xmlns:a16="http://schemas.microsoft.com/office/drawing/2014/main" id="{76FE5F6E-BFD3-4024-B760-333AEB5D771B}"/>
              </a:ext>
            </a:extLst>
          </p:cNvPr>
          <p:cNvPicPr>
            <a:picLocks noChangeAspect="1"/>
          </p:cNvPicPr>
          <p:nvPr/>
        </p:nvPicPr>
        <p:blipFill rotWithShape="1">
          <a:blip r:embed="rId5"/>
          <a:srcRect r="23978" b="33833"/>
          <a:stretch/>
        </p:blipFill>
        <p:spPr>
          <a:xfrm>
            <a:off x="8585200" y="5410200"/>
            <a:ext cx="3596116" cy="2631124"/>
          </a:xfrm>
          <a:prstGeom prst="rect">
            <a:avLst/>
          </a:prstGeom>
        </p:spPr>
      </p:pic>
      <p:pic>
        <p:nvPicPr>
          <p:cNvPr id="39" name="Picture 23">
            <a:extLst>
              <a:ext uri="{FF2B5EF4-FFF2-40B4-BE49-F238E27FC236}">
                <a16:creationId xmlns:a16="http://schemas.microsoft.com/office/drawing/2014/main" id="{6DE9C83D-8D77-4B28-9ACD-2D8E0ECCAF37}"/>
              </a:ext>
            </a:extLst>
          </p:cNvPr>
          <p:cNvPicPr>
            <a:picLocks noChangeAspect="1"/>
          </p:cNvPicPr>
          <p:nvPr/>
        </p:nvPicPr>
        <p:blipFill rotWithShape="1">
          <a:blip r:embed="rId6"/>
          <a:srcRect l="38498" t="33630" r="45353" b="44815"/>
          <a:stretch/>
        </p:blipFill>
        <p:spPr>
          <a:xfrm>
            <a:off x="12449676" y="3285243"/>
            <a:ext cx="3743511" cy="2810757"/>
          </a:xfrm>
          <a:prstGeom prst="rect">
            <a:avLst/>
          </a:prstGeom>
          <a:effectLst/>
        </p:spPr>
      </p:pic>
    </p:spTree>
    <p:extLst>
      <p:ext uri="{BB962C8B-B14F-4D97-AF65-F5344CB8AC3E}">
        <p14:creationId xmlns:p14="http://schemas.microsoft.com/office/powerpoint/2010/main" val="322955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938058" y="120967"/>
            <a:ext cx="1222375" cy="1278890"/>
            <a:chOff x="426597" y="332666"/>
            <a:chExt cx="1222375" cy="1278890"/>
          </a:xfrm>
        </p:grpSpPr>
        <p:sp>
          <p:nvSpPr>
            <p:cNvPr id="14" name="object 16"/>
            <p:cNvSpPr/>
            <p:nvPr/>
          </p:nvSpPr>
          <p:spPr>
            <a:xfrm>
              <a:off x="426597" y="332666"/>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766957" y="695886"/>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19" name="object 19"/>
          <p:cNvSpPr txBox="1">
            <a:spLocks noGrp="1"/>
          </p:cNvSpPr>
          <p:nvPr>
            <p:ph type="title"/>
          </p:nvPr>
        </p:nvSpPr>
        <p:spPr>
          <a:xfrm>
            <a:off x="584200" y="1046100"/>
            <a:ext cx="15087600" cy="630300"/>
          </a:xfrm>
          <a:prstGeom prst="rect">
            <a:avLst/>
          </a:prstGeom>
        </p:spPr>
        <p:txBody>
          <a:bodyPr vert="horz" wrap="square" lIns="0" tIns="14604" rIns="0" bIns="0" rtlCol="0">
            <a:spAutoFit/>
          </a:bodyPr>
          <a:lstStyle/>
          <a:p>
            <a:pPr marL="12700" algn="ctr">
              <a:spcBef>
                <a:spcPts val="114"/>
              </a:spcBef>
            </a:pPr>
            <a:r>
              <a:rPr lang="fr-FR" sz="4000" dirty="0">
                <a:solidFill>
                  <a:srgbClr val="2C3176"/>
                </a:solidFill>
                <a:latin typeface="Marianne"/>
                <a:cs typeface="Arial" panose="020B0604020202020204" pitchFamily="34" charset="0"/>
              </a:rPr>
              <a:t>Feuilles de route des 8 territoires</a:t>
            </a:r>
            <a:endParaRPr sz="4850" b="0" dirty="0">
              <a:latin typeface="Marianne"/>
              <a:ea typeface="Marianne" charset="0"/>
              <a:cs typeface="Marianne" charset="0"/>
            </a:endParaRPr>
          </a:p>
        </p:txBody>
      </p:sp>
      <p:sp>
        <p:nvSpPr>
          <p:cNvPr id="30" name="Rectangle 29">
            <a:extLst>
              <a:ext uri="{FF2B5EF4-FFF2-40B4-BE49-F238E27FC236}">
                <a16:creationId xmlns:a16="http://schemas.microsoft.com/office/drawing/2014/main" id="{0088E994-B2B9-4C2F-8183-9E039E2FD633}"/>
              </a:ext>
            </a:extLst>
          </p:cNvPr>
          <p:cNvSpPr/>
          <p:nvPr/>
        </p:nvSpPr>
        <p:spPr>
          <a:xfrm>
            <a:off x="13208000" y="6924959"/>
            <a:ext cx="2882428" cy="1729457"/>
          </a:xfrm>
          <a:prstGeom prst="rect">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ZoneTexte 31">
            <a:extLst>
              <a:ext uri="{FF2B5EF4-FFF2-40B4-BE49-F238E27FC236}">
                <a16:creationId xmlns:a16="http://schemas.microsoft.com/office/drawing/2014/main" id="{1A854365-5DA3-4632-A176-ABEE119D427E}"/>
              </a:ext>
            </a:extLst>
          </p:cNvPr>
          <p:cNvSpPr txBox="1"/>
          <p:nvPr/>
        </p:nvSpPr>
        <p:spPr>
          <a:xfrm>
            <a:off x="186691" y="2209800"/>
            <a:ext cx="3750309" cy="4616648"/>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CC du pays du coquelicot</a:t>
            </a:r>
          </a:p>
          <a:p>
            <a:pPr>
              <a:spcBef>
                <a:spcPts val="600"/>
              </a:spcBef>
            </a:pPr>
            <a:r>
              <a:rPr lang="fr-FR" sz="2000" dirty="0">
                <a:solidFill>
                  <a:srgbClr val="5D6DB3"/>
                </a:solidFill>
                <a:latin typeface="Marianne"/>
                <a:cs typeface="Arial" panose="020B0604020202020204" pitchFamily="34" charset="0"/>
              </a:rPr>
              <a:t>Amélioration de l’entrée (sécurité, esthétique)</a:t>
            </a:r>
          </a:p>
          <a:p>
            <a:pPr>
              <a:spcBef>
                <a:spcPts val="600"/>
              </a:spcBef>
            </a:pPr>
            <a:r>
              <a:rPr lang="fr-FR" sz="2000" dirty="0">
                <a:solidFill>
                  <a:srgbClr val="5D6DB3"/>
                </a:solidFill>
                <a:latin typeface="Marianne"/>
                <a:cs typeface="Arial" panose="020B0604020202020204" pitchFamily="34" charset="0"/>
              </a:rPr>
              <a:t>Etude de flux et aménagements / problématique de stationnement poids lourds</a:t>
            </a:r>
          </a:p>
          <a:p>
            <a:pPr>
              <a:spcBef>
                <a:spcPts val="600"/>
              </a:spcBef>
            </a:pPr>
            <a:r>
              <a:rPr lang="fr-FR" sz="2000" dirty="0">
                <a:solidFill>
                  <a:srgbClr val="5D6DB3"/>
                </a:solidFill>
                <a:latin typeface="Marianne"/>
                <a:cs typeface="Arial" panose="020B0604020202020204" pitchFamily="34" charset="0"/>
              </a:rPr>
              <a:t>Coulée verte entre zone et centre-ville</a:t>
            </a:r>
          </a:p>
          <a:p>
            <a:pPr>
              <a:spcBef>
                <a:spcPts val="600"/>
              </a:spcBef>
            </a:pPr>
            <a:r>
              <a:rPr lang="fr-FR" sz="2000" dirty="0">
                <a:solidFill>
                  <a:srgbClr val="5D6DB3"/>
                </a:solidFill>
                <a:latin typeface="Marianne"/>
                <a:cs typeface="Arial" panose="020B0604020202020204" pitchFamily="34" charset="0"/>
              </a:rPr>
              <a:t>Poursuite des échanges inter-entreprises</a:t>
            </a:r>
          </a:p>
          <a:p>
            <a:pPr>
              <a:spcBef>
                <a:spcPts val="600"/>
              </a:spcBef>
            </a:pPr>
            <a:endParaRPr lang="fr-FR" sz="2000" dirty="0">
              <a:solidFill>
                <a:srgbClr val="5D6DB3"/>
              </a:solidFill>
              <a:latin typeface="Marianne"/>
              <a:cs typeface="Arial" panose="020B0604020202020204" pitchFamily="34" charset="0"/>
            </a:endParaRPr>
          </a:p>
          <a:p>
            <a:pPr>
              <a:spcBef>
                <a:spcPts val="600"/>
              </a:spcBef>
            </a:pPr>
            <a:endParaRPr lang="fr-FR" sz="2200" dirty="0"/>
          </a:p>
        </p:txBody>
      </p:sp>
      <p:sp>
        <p:nvSpPr>
          <p:cNvPr id="34" name="ZoneTexte 33">
            <a:extLst>
              <a:ext uri="{FF2B5EF4-FFF2-40B4-BE49-F238E27FC236}">
                <a16:creationId xmlns:a16="http://schemas.microsoft.com/office/drawing/2014/main" id="{0610BDA2-1AC7-4CB5-BD9B-33637003D8A0}"/>
              </a:ext>
            </a:extLst>
          </p:cNvPr>
          <p:cNvSpPr txBox="1"/>
          <p:nvPr/>
        </p:nvSpPr>
        <p:spPr>
          <a:xfrm>
            <a:off x="4460943" y="6652498"/>
            <a:ext cx="3808285" cy="2339102"/>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Provence Alpes agglomération</a:t>
            </a:r>
          </a:p>
          <a:p>
            <a:pPr>
              <a:spcBef>
                <a:spcPts val="600"/>
              </a:spcBef>
            </a:pPr>
            <a:r>
              <a:rPr lang="fr-FR" sz="2000" dirty="0">
                <a:solidFill>
                  <a:srgbClr val="5D6DB3"/>
                </a:solidFill>
                <a:latin typeface="Marianne"/>
                <a:cs typeface="Arial" panose="020B0604020202020204" pitchFamily="34" charset="0"/>
              </a:rPr>
              <a:t>Offre de formation</a:t>
            </a:r>
          </a:p>
          <a:p>
            <a:pPr>
              <a:spcBef>
                <a:spcPts val="600"/>
              </a:spcBef>
            </a:pPr>
            <a:r>
              <a:rPr lang="fr-FR" sz="2000" dirty="0">
                <a:solidFill>
                  <a:srgbClr val="5D6DB3"/>
                </a:solidFill>
                <a:latin typeface="Marianne"/>
                <a:cs typeface="Arial" panose="020B0604020202020204" pitchFamily="34" charset="0"/>
              </a:rPr>
              <a:t>Promotion des métiers</a:t>
            </a:r>
          </a:p>
          <a:p>
            <a:pPr>
              <a:spcBef>
                <a:spcPts val="600"/>
              </a:spcBef>
            </a:pPr>
            <a:r>
              <a:rPr lang="fr-FR" sz="2000" dirty="0">
                <a:solidFill>
                  <a:srgbClr val="5D6DB3"/>
                </a:solidFill>
                <a:latin typeface="Marianne"/>
                <a:cs typeface="Arial" panose="020B0604020202020204" pitchFamily="34" charset="0"/>
              </a:rPr>
              <a:t>Marketing et logement</a:t>
            </a:r>
          </a:p>
          <a:p>
            <a:pPr>
              <a:spcBef>
                <a:spcPts val="600"/>
              </a:spcBef>
            </a:pPr>
            <a:endParaRPr lang="fr-FR" sz="2200" dirty="0"/>
          </a:p>
        </p:txBody>
      </p:sp>
      <p:sp>
        <p:nvSpPr>
          <p:cNvPr id="35" name="ZoneTexte 34">
            <a:extLst>
              <a:ext uri="{FF2B5EF4-FFF2-40B4-BE49-F238E27FC236}">
                <a16:creationId xmlns:a16="http://schemas.microsoft.com/office/drawing/2014/main" id="{D4376F8A-A1F5-42B5-9E43-6DF88A4ECD28}"/>
              </a:ext>
            </a:extLst>
          </p:cNvPr>
          <p:cNvSpPr txBox="1"/>
          <p:nvPr/>
        </p:nvSpPr>
        <p:spPr>
          <a:xfrm>
            <a:off x="8509000" y="3672751"/>
            <a:ext cx="3795912" cy="1585049"/>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CC Vie et Boulogne</a:t>
            </a:r>
          </a:p>
          <a:p>
            <a:pPr>
              <a:spcBef>
                <a:spcPts val="600"/>
              </a:spcBef>
            </a:pPr>
            <a:r>
              <a:rPr lang="fr-FR" sz="2000" dirty="0">
                <a:solidFill>
                  <a:srgbClr val="5D6DB3"/>
                </a:solidFill>
                <a:latin typeface="Marianne"/>
                <a:cs typeface="Arial" panose="020B0604020202020204" pitchFamily="34" charset="0"/>
              </a:rPr>
              <a:t>Services aux salariés </a:t>
            </a:r>
          </a:p>
          <a:p>
            <a:pPr>
              <a:spcBef>
                <a:spcPts val="600"/>
              </a:spcBef>
            </a:pPr>
            <a:r>
              <a:rPr lang="fr-FR" sz="2000" dirty="0">
                <a:solidFill>
                  <a:srgbClr val="5D6DB3"/>
                </a:solidFill>
                <a:latin typeface="Marianne"/>
                <a:cs typeface="Arial" panose="020B0604020202020204" pitchFamily="34" charset="0"/>
              </a:rPr>
              <a:t>Services aux entreprises</a:t>
            </a:r>
          </a:p>
          <a:p>
            <a:pPr>
              <a:spcBef>
                <a:spcPts val="600"/>
              </a:spcBef>
            </a:pPr>
            <a:r>
              <a:rPr lang="fr-FR" sz="2000" dirty="0">
                <a:solidFill>
                  <a:srgbClr val="5D6DB3"/>
                </a:solidFill>
                <a:latin typeface="Marianne"/>
                <a:cs typeface="Arial" panose="020B0604020202020204" pitchFamily="34" charset="0"/>
              </a:rPr>
              <a:t>Gouvernance</a:t>
            </a:r>
            <a:endParaRPr lang="fr-FR" sz="2200" dirty="0"/>
          </a:p>
        </p:txBody>
      </p:sp>
      <p:sp>
        <p:nvSpPr>
          <p:cNvPr id="36" name="ZoneTexte 35">
            <a:extLst>
              <a:ext uri="{FF2B5EF4-FFF2-40B4-BE49-F238E27FC236}">
                <a16:creationId xmlns:a16="http://schemas.microsoft.com/office/drawing/2014/main" id="{B1AC3277-57CE-4653-8A84-C8D8EA882D64}"/>
              </a:ext>
            </a:extLst>
          </p:cNvPr>
          <p:cNvSpPr txBox="1"/>
          <p:nvPr/>
        </p:nvSpPr>
        <p:spPr>
          <a:xfrm>
            <a:off x="12395200" y="5340221"/>
            <a:ext cx="3750309" cy="3200876"/>
          </a:xfrm>
          <a:prstGeom prst="rect">
            <a:avLst/>
          </a:prstGeom>
          <a:noFill/>
        </p:spPr>
        <p:txBody>
          <a:bodyPr wrap="square" rtlCol="0">
            <a:spAutoFit/>
          </a:bodyPr>
          <a:lstStyle/>
          <a:p>
            <a:r>
              <a:rPr lang="fr-FR" sz="2200" dirty="0">
                <a:solidFill>
                  <a:srgbClr val="2C3176"/>
                </a:solidFill>
                <a:latin typeface="Marianne"/>
                <a:cs typeface="Arial" panose="020B0604020202020204" pitchFamily="34" charset="0"/>
              </a:rPr>
              <a:t>CC Vierzon Sologne Berry</a:t>
            </a:r>
          </a:p>
          <a:p>
            <a:pPr>
              <a:spcBef>
                <a:spcPts val="600"/>
              </a:spcBef>
            </a:pPr>
            <a:r>
              <a:rPr lang="fr-FR" sz="2000" dirty="0">
                <a:solidFill>
                  <a:srgbClr val="5D6DB3"/>
                </a:solidFill>
                <a:latin typeface="Marianne"/>
                <a:cs typeface="Arial" panose="020B0604020202020204" pitchFamily="34" charset="0"/>
              </a:rPr>
              <a:t>Accès au centre-ville et gare</a:t>
            </a:r>
          </a:p>
          <a:p>
            <a:pPr>
              <a:spcBef>
                <a:spcPts val="600"/>
              </a:spcBef>
            </a:pPr>
            <a:r>
              <a:rPr lang="fr-FR" sz="2000" dirty="0">
                <a:solidFill>
                  <a:srgbClr val="5D6DB3"/>
                </a:solidFill>
                <a:latin typeface="Marianne"/>
                <a:cs typeface="Arial" panose="020B0604020202020204" pitchFamily="34" charset="0"/>
              </a:rPr>
              <a:t>Qualité du cadre de travail</a:t>
            </a:r>
          </a:p>
          <a:p>
            <a:pPr>
              <a:spcBef>
                <a:spcPts val="600"/>
              </a:spcBef>
            </a:pPr>
            <a:r>
              <a:rPr lang="fr-FR" sz="2000" dirty="0">
                <a:solidFill>
                  <a:srgbClr val="5D6DB3"/>
                </a:solidFill>
                <a:latin typeface="Marianne"/>
                <a:cs typeface="Arial" panose="020B0604020202020204" pitchFamily="34" charset="0"/>
              </a:rPr>
              <a:t>Etude d’anticipation des délaissés fonciers et opportunités de mobilité interzones</a:t>
            </a:r>
          </a:p>
          <a:p>
            <a:pPr>
              <a:spcBef>
                <a:spcPts val="600"/>
              </a:spcBef>
            </a:pPr>
            <a:r>
              <a:rPr lang="fr-FR" sz="2000" dirty="0" err="1">
                <a:solidFill>
                  <a:srgbClr val="5D6DB3"/>
                </a:solidFill>
                <a:latin typeface="Marianne"/>
                <a:cs typeface="Arial" panose="020B0604020202020204" pitchFamily="34" charset="0"/>
              </a:rPr>
              <a:t>EIT</a:t>
            </a:r>
            <a:r>
              <a:rPr lang="fr-FR" sz="2000" dirty="0">
                <a:solidFill>
                  <a:srgbClr val="5D6DB3"/>
                </a:solidFill>
                <a:latin typeface="Marianne"/>
                <a:cs typeface="Arial" panose="020B0604020202020204" pitchFamily="34" charset="0"/>
              </a:rPr>
              <a:t> et production d’énergies renouvelables</a:t>
            </a:r>
            <a:endParaRPr lang="fr-FR" sz="2200" dirty="0"/>
          </a:p>
        </p:txBody>
      </p:sp>
      <p:pic>
        <p:nvPicPr>
          <p:cNvPr id="17" name="Picture 28">
            <a:extLst>
              <a:ext uri="{FF2B5EF4-FFF2-40B4-BE49-F238E27FC236}">
                <a16:creationId xmlns:a16="http://schemas.microsoft.com/office/drawing/2014/main" id="{B19C2B38-882B-436D-87A3-FE035E725F79}"/>
              </a:ext>
            </a:extLst>
          </p:cNvPr>
          <p:cNvPicPr>
            <a:picLocks noChangeAspect="1"/>
          </p:cNvPicPr>
          <p:nvPr/>
        </p:nvPicPr>
        <p:blipFill rotWithShape="1">
          <a:blip r:embed="rId3"/>
          <a:srcRect l="27293" t="41832" r="28703" b="12818"/>
          <a:stretch/>
        </p:blipFill>
        <p:spPr>
          <a:xfrm>
            <a:off x="45924" y="6068467"/>
            <a:ext cx="3891076" cy="2846933"/>
          </a:xfrm>
          <a:prstGeom prst="rect">
            <a:avLst/>
          </a:prstGeom>
        </p:spPr>
      </p:pic>
      <p:pic>
        <p:nvPicPr>
          <p:cNvPr id="18" name="Picture 24">
            <a:extLst>
              <a:ext uri="{FF2B5EF4-FFF2-40B4-BE49-F238E27FC236}">
                <a16:creationId xmlns:a16="http://schemas.microsoft.com/office/drawing/2014/main" id="{E5628A02-1E47-42F0-BAEC-D58D7399928F}"/>
              </a:ext>
            </a:extLst>
          </p:cNvPr>
          <p:cNvPicPr>
            <a:picLocks noChangeAspect="1"/>
          </p:cNvPicPr>
          <p:nvPr/>
        </p:nvPicPr>
        <p:blipFill rotWithShape="1">
          <a:blip r:embed="rId4"/>
          <a:srcRect l="80509" t="8235" r="1001" b="58802"/>
          <a:stretch/>
        </p:blipFill>
        <p:spPr>
          <a:xfrm>
            <a:off x="4460943" y="3505200"/>
            <a:ext cx="3808285" cy="2838618"/>
          </a:xfrm>
          <a:prstGeom prst="rect">
            <a:avLst/>
          </a:prstGeom>
        </p:spPr>
      </p:pic>
      <p:pic>
        <p:nvPicPr>
          <p:cNvPr id="21" name="Picture 31">
            <a:extLst>
              <a:ext uri="{FF2B5EF4-FFF2-40B4-BE49-F238E27FC236}">
                <a16:creationId xmlns:a16="http://schemas.microsoft.com/office/drawing/2014/main" id="{1ECEA37A-9E53-4EEA-9FF7-4CC910A45049}"/>
              </a:ext>
            </a:extLst>
          </p:cNvPr>
          <p:cNvPicPr>
            <a:picLocks noChangeAspect="1"/>
          </p:cNvPicPr>
          <p:nvPr/>
        </p:nvPicPr>
        <p:blipFill rotWithShape="1">
          <a:blip r:embed="rId5"/>
          <a:srcRect l="24330" r="6569" b="22500"/>
          <a:stretch/>
        </p:blipFill>
        <p:spPr>
          <a:xfrm>
            <a:off x="8527492" y="5410200"/>
            <a:ext cx="3639108" cy="2805176"/>
          </a:xfrm>
          <a:prstGeom prst="rect">
            <a:avLst/>
          </a:prstGeom>
        </p:spPr>
      </p:pic>
      <p:pic>
        <p:nvPicPr>
          <p:cNvPr id="22" name="Picture 29">
            <a:extLst>
              <a:ext uri="{FF2B5EF4-FFF2-40B4-BE49-F238E27FC236}">
                <a16:creationId xmlns:a16="http://schemas.microsoft.com/office/drawing/2014/main" id="{61DF9A8C-89C7-4F36-AA10-B11B12CCF8A2}"/>
              </a:ext>
            </a:extLst>
          </p:cNvPr>
          <p:cNvPicPr>
            <a:picLocks noChangeAspect="1"/>
          </p:cNvPicPr>
          <p:nvPr/>
        </p:nvPicPr>
        <p:blipFill rotWithShape="1">
          <a:blip r:embed="rId6"/>
          <a:srcRect l="39868" t="4535" r="4655" b="17004"/>
          <a:stretch/>
        </p:blipFill>
        <p:spPr>
          <a:xfrm>
            <a:off x="12424864" y="2514600"/>
            <a:ext cx="3644445" cy="2667018"/>
          </a:xfrm>
          <a:prstGeom prst="rect">
            <a:avLst/>
          </a:prstGeom>
        </p:spPr>
      </p:pic>
    </p:spTree>
    <p:extLst>
      <p:ext uri="{BB962C8B-B14F-4D97-AF65-F5344CB8AC3E}">
        <p14:creationId xmlns:p14="http://schemas.microsoft.com/office/powerpoint/2010/main" val="61326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19" name="object 19"/>
          <p:cNvSpPr txBox="1">
            <a:spLocks noGrp="1"/>
          </p:cNvSpPr>
          <p:nvPr>
            <p:ph type="title"/>
          </p:nvPr>
        </p:nvSpPr>
        <p:spPr>
          <a:xfrm>
            <a:off x="1879600" y="228600"/>
            <a:ext cx="11955666" cy="1245853"/>
          </a:xfrm>
          <a:prstGeom prst="rect">
            <a:avLst/>
          </a:prstGeom>
        </p:spPr>
        <p:txBody>
          <a:bodyPr vert="horz" wrap="square" lIns="0" tIns="14604" rIns="0" bIns="0" rtlCol="0">
            <a:spAutoFit/>
          </a:bodyPr>
          <a:lstStyle/>
          <a:p>
            <a:pPr marL="12700" algn="ctr">
              <a:spcBef>
                <a:spcPts val="114"/>
              </a:spcBef>
            </a:pPr>
            <a:r>
              <a:rPr lang="fr-FR" sz="4000" dirty="0">
                <a:solidFill>
                  <a:srgbClr val="2C3176"/>
                </a:solidFill>
                <a:latin typeface="Marianne"/>
                <a:cs typeface="Arial" panose="020B0604020202020204" pitchFamily="34" charset="0"/>
              </a:rPr>
              <a:t>Phénotype de la ZAE de demain &amp; diagramme de qualification des besoins en ingénierie</a:t>
            </a:r>
            <a:endParaRPr sz="4850" b="0" dirty="0">
              <a:latin typeface="Marianne"/>
              <a:ea typeface="Marianne" charset="0"/>
              <a:cs typeface="Marianne" charset="0"/>
            </a:endParaRPr>
          </a:p>
        </p:txBody>
      </p:sp>
      <p:pic>
        <p:nvPicPr>
          <p:cNvPr id="17" name="Image 16">
            <a:extLst>
              <a:ext uri="{FF2B5EF4-FFF2-40B4-BE49-F238E27FC236}">
                <a16:creationId xmlns:a16="http://schemas.microsoft.com/office/drawing/2014/main" id="{8BF97F18-6EAB-4F88-92CD-6BA3701FD42E}"/>
              </a:ext>
            </a:extLst>
          </p:cNvPr>
          <p:cNvPicPr/>
          <p:nvPr/>
        </p:nvPicPr>
        <p:blipFill>
          <a:blip r:embed="rId3"/>
          <a:stretch>
            <a:fillRect/>
          </a:stretch>
        </p:blipFill>
        <p:spPr>
          <a:xfrm>
            <a:off x="1571709" y="1600223"/>
            <a:ext cx="12877800" cy="7391400"/>
          </a:xfrm>
          <a:prstGeom prst="rect">
            <a:avLst/>
          </a:prstGeom>
        </p:spPr>
      </p:pic>
    </p:spTree>
    <p:extLst>
      <p:ext uri="{BB962C8B-B14F-4D97-AF65-F5344CB8AC3E}">
        <p14:creationId xmlns:p14="http://schemas.microsoft.com/office/powerpoint/2010/main" val="3596009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txBox="1">
            <a:spLocks noGrp="1"/>
          </p:cNvSpPr>
          <p:nvPr>
            <p:ph type="title"/>
          </p:nvPr>
        </p:nvSpPr>
        <p:spPr>
          <a:xfrm>
            <a:off x="2088871" y="1394418"/>
            <a:ext cx="8117889" cy="1738295"/>
          </a:xfrm>
          <a:prstGeom prst="rect">
            <a:avLst/>
          </a:prstGeom>
        </p:spPr>
        <p:txBody>
          <a:bodyPr vert="horz" wrap="square" lIns="0" tIns="14604" rIns="0" bIns="0" rtlCol="0">
            <a:spAutoFit/>
          </a:bodyPr>
          <a:lstStyle/>
          <a:p>
            <a:pPr marL="12700">
              <a:lnSpc>
                <a:spcPct val="100000"/>
              </a:lnSpc>
              <a:spcBef>
                <a:spcPts val="114"/>
              </a:spcBef>
            </a:pPr>
            <a:r>
              <a:rPr lang="fr-FR" sz="2800" spc="310" dirty="0">
                <a:solidFill>
                  <a:srgbClr val="2C3176"/>
                </a:solidFill>
                <a:latin typeface="Marianne" charset="0"/>
                <a:ea typeface="Marianne" charset="0"/>
                <a:cs typeface="Marianne" charset="0"/>
              </a:rPr>
              <a:t>Les ZAE, produits à l’obsolescence programmée d’un aménagement extensif, fondé sur l’étalement urbain, depuis 50 ans</a:t>
            </a:r>
            <a:endParaRPr sz="2800" dirty="0">
              <a:latin typeface="Marianne" charset="0"/>
              <a:ea typeface="Marianne" charset="0"/>
              <a:cs typeface="Marianne" charset="0"/>
            </a:endParaRPr>
          </a:p>
        </p:txBody>
      </p:sp>
      <p:sp>
        <p:nvSpPr>
          <p:cNvPr id="15" name="object 15"/>
          <p:cNvSpPr/>
          <p:nvPr/>
        </p:nvSpPr>
        <p:spPr>
          <a:xfrm>
            <a:off x="14710316" y="609837"/>
            <a:ext cx="763270" cy="729615"/>
          </a:xfrm>
          <a:custGeom>
            <a:avLst/>
            <a:gdLst/>
            <a:ahLst/>
            <a:cxnLst/>
            <a:rect l="l" t="t" r="r" b="b"/>
            <a:pathLst>
              <a:path w="763269" h="729615">
                <a:moveTo>
                  <a:pt x="435330" y="0"/>
                </a:moveTo>
                <a:lnTo>
                  <a:pt x="0" y="0"/>
                </a:lnTo>
                <a:lnTo>
                  <a:pt x="0" y="432346"/>
                </a:lnTo>
                <a:lnTo>
                  <a:pt x="310299" y="432346"/>
                </a:lnTo>
                <a:lnTo>
                  <a:pt x="329539" y="729068"/>
                </a:lnTo>
                <a:lnTo>
                  <a:pt x="762787" y="729068"/>
                </a:lnTo>
                <a:lnTo>
                  <a:pt x="733640" y="279615"/>
                </a:lnTo>
                <a:lnTo>
                  <a:pt x="727061" y="233685"/>
                </a:lnTo>
                <a:lnTo>
                  <a:pt x="713799" y="190326"/>
                </a:lnTo>
                <a:lnTo>
                  <a:pt x="694421" y="150072"/>
                </a:lnTo>
                <a:lnTo>
                  <a:pt x="669498" y="113456"/>
                </a:lnTo>
                <a:lnTo>
                  <a:pt x="639597" y="81010"/>
                </a:lnTo>
                <a:lnTo>
                  <a:pt x="605287" y="53268"/>
                </a:lnTo>
                <a:lnTo>
                  <a:pt x="567137" y="30762"/>
                </a:lnTo>
                <a:lnTo>
                  <a:pt x="525715" y="14027"/>
                </a:lnTo>
                <a:lnTo>
                  <a:pt x="481590" y="3595"/>
                </a:lnTo>
                <a:lnTo>
                  <a:pt x="435330" y="0"/>
                </a:lnTo>
                <a:close/>
              </a:path>
            </a:pathLst>
          </a:custGeom>
          <a:solidFill>
            <a:srgbClr val="FCCD00"/>
          </a:solidFill>
        </p:spPr>
        <p:txBody>
          <a:bodyPr wrap="square" lIns="0" tIns="0" rIns="0" bIns="0" rtlCol="0"/>
          <a:lstStyle/>
          <a:p>
            <a:endParaRPr/>
          </a:p>
        </p:txBody>
      </p:sp>
      <p:sp>
        <p:nvSpPr>
          <p:cNvPr id="16" name="object 16"/>
          <p:cNvSpPr/>
          <p:nvPr/>
        </p:nvSpPr>
        <p:spPr>
          <a:xfrm>
            <a:off x="9015671" y="7816955"/>
            <a:ext cx="763270" cy="729615"/>
          </a:xfrm>
          <a:custGeom>
            <a:avLst/>
            <a:gdLst/>
            <a:ahLst/>
            <a:cxnLst/>
            <a:rect l="l" t="t" r="r" b="b"/>
            <a:pathLst>
              <a:path w="763270" h="729615">
                <a:moveTo>
                  <a:pt x="433247" y="0"/>
                </a:moveTo>
                <a:lnTo>
                  <a:pt x="0" y="0"/>
                </a:lnTo>
                <a:lnTo>
                  <a:pt x="29159" y="449453"/>
                </a:lnTo>
                <a:lnTo>
                  <a:pt x="35738" y="495383"/>
                </a:lnTo>
                <a:lnTo>
                  <a:pt x="49000" y="538742"/>
                </a:lnTo>
                <a:lnTo>
                  <a:pt x="68377" y="578996"/>
                </a:lnTo>
                <a:lnTo>
                  <a:pt x="93300" y="615612"/>
                </a:lnTo>
                <a:lnTo>
                  <a:pt x="123201" y="648058"/>
                </a:lnTo>
                <a:lnTo>
                  <a:pt x="157509" y="675800"/>
                </a:lnTo>
                <a:lnTo>
                  <a:pt x="195658" y="698305"/>
                </a:lnTo>
                <a:lnTo>
                  <a:pt x="237078" y="715041"/>
                </a:lnTo>
                <a:lnTo>
                  <a:pt x="281200" y="725473"/>
                </a:lnTo>
                <a:lnTo>
                  <a:pt x="327456" y="729068"/>
                </a:lnTo>
                <a:lnTo>
                  <a:pt x="762812" y="729068"/>
                </a:lnTo>
                <a:lnTo>
                  <a:pt x="762812" y="296722"/>
                </a:lnTo>
                <a:lnTo>
                  <a:pt x="452488" y="296722"/>
                </a:lnTo>
                <a:lnTo>
                  <a:pt x="433247" y="0"/>
                </a:lnTo>
                <a:close/>
              </a:path>
            </a:pathLst>
          </a:custGeom>
          <a:solidFill>
            <a:srgbClr val="06806C"/>
          </a:solidFill>
        </p:spPr>
        <p:txBody>
          <a:bodyPr wrap="square" lIns="0" tIns="0" rIns="0" bIns="0" rtlCol="0"/>
          <a:lstStyle/>
          <a:p>
            <a:endParaRPr/>
          </a:p>
        </p:txBody>
      </p:sp>
      <p:sp>
        <p:nvSpPr>
          <p:cNvPr id="19" name="object 14"/>
          <p:cNvSpPr txBox="1">
            <a:spLocks/>
          </p:cNvSpPr>
          <p:nvPr/>
        </p:nvSpPr>
        <p:spPr>
          <a:xfrm>
            <a:off x="771870" y="1062899"/>
            <a:ext cx="882726"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1.</a:t>
            </a:r>
            <a:endParaRPr lang="fr-FR" sz="6000" kern="0" dirty="0">
              <a:latin typeface="Marianne ExtraBold" charset="0"/>
              <a:ea typeface="Marianne ExtraBold" charset="0"/>
              <a:cs typeface="Marianne ExtraBold"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96" y="334428"/>
            <a:ext cx="2286000" cy="838597"/>
          </a:xfrm>
          <a:prstGeom prst="rect">
            <a:avLst/>
          </a:prstGeom>
        </p:spPr>
      </p:pic>
      <p:sp>
        <p:nvSpPr>
          <p:cNvPr id="22" name="object 14">
            <a:extLst>
              <a:ext uri="{FF2B5EF4-FFF2-40B4-BE49-F238E27FC236}">
                <a16:creationId xmlns:a16="http://schemas.microsoft.com/office/drawing/2014/main" id="{6FAE5F21-61D8-40B4-B556-3CA13D1A6F30}"/>
              </a:ext>
            </a:extLst>
          </p:cNvPr>
          <p:cNvSpPr txBox="1">
            <a:spLocks/>
          </p:cNvSpPr>
          <p:nvPr/>
        </p:nvSpPr>
        <p:spPr>
          <a:xfrm>
            <a:off x="787060" y="2872680"/>
            <a:ext cx="1093038"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2.</a:t>
            </a:r>
            <a:endParaRPr lang="fr-FR" sz="6000" kern="0" dirty="0">
              <a:latin typeface="Marianne ExtraBold" charset="0"/>
              <a:ea typeface="Marianne ExtraBold" charset="0"/>
              <a:cs typeface="Marianne ExtraBold" charset="0"/>
            </a:endParaRPr>
          </a:p>
        </p:txBody>
      </p:sp>
      <p:sp>
        <p:nvSpPr>
          <p:cNvPr id="26" name="object 14">
            <a:extLst>
              <a:ext uri="{FF2B5EF4-FFF2-40B4-BE49-F238E27FC236}">
                <a16:creationId xmlns:a16="http://schemas.microsoft.com/office/drawing/2014/main" id="{7BA7B827-F264-4772-BF64-0367D35C45BB}"/>
              </a:ext>
            </a:extLst>
          </p:cNvPr>
          <p:cNvSpPr txBox="1">
            <a:spLocks/>
          </p:cNvSpPr>
          <p:nvPr/>
        </p:nvSpPr>
        <p:spPr>
          <a:xfrm>
            <a:off x="771870" y="5385901"/>
            <a:ext cx="882726"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4.</a:t>
            </a:r>
            <a:endParaRPr lang="fr-FR" sz="6000" kern="0" dirty="0">
              <a:latin typeface="Marianne ExtraBold" charset="0"/>
              <a:ea typeface="Marianne ExtraBold" charset="0"/>
              <a:cs typeface="Marianne ExtraBold" charset="0"/>
            </a:endParaRPr>
          </a:p>
        </p:txBody>
      </p:sp>
      <p:sp>
        <p:nvSpPr>
          <p:cNvPr id="27" name="object 14">
            <a:extLst>
              <a:ext uri="{FF2B5EF4-FFF2-40B4-BE49-F238E27FC236}">
                <a16:creationId xmlns:a16="http://schemas.microsoft.com/office/drawing/2014/main" id="{1F68F4DE-AFE0-4992-A67B-BE63AF4B2D89}"/>
              </a:ext>
            </a:extLst>
          </p:cNvPr>
          <p:cNvSpPr txBox="1">
            <a:spLocks/>
          </p:cNvSpPr>
          <p:nvPr/>
        </p:nvSpPr>
        <p:spPr>
          <a:xfrm>
            <a:off x="2088872" y="4119461"/>
            <a:ext cx="8395612" cy="1307408"/>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spc="310" dirty="0">
                <a:solidFill>
                  <a:srgbClr val="2C3176"/>
                </a:solidFill>
                <a:latin typeface="Marianne" charset="0"/>
              </a:rPr>
              <a:t>La requalification des ZAE, un enjeu constant de l’action (vaine jusqu’ici?) des collectivités</a:t>
            </a:r>
          </a:p>
        </p:txBody>
      </p:sp>
      <p:pic>
        <p:nvPicPr>
          <p:cNvPr id="28" name="Picture 24">
            <a:extLst>
              <a:ext uri="{FF2B5EF4-FFF2-40B4-BE49-F238E27FC236}">
                <a16:creationId xmlns:a16="http://schemas.microsoft.com/office/drawing/2014/main" id="{0275AA51-D787-42F2-BFB1-2AF02D444C95}"/>
              </a:ext>
            </a:extLst>
          </p:cNvPr>
          <p:cNvPicPr>
            <a:picLocks noChangeAspect="1"/>
          </p:cNvPicPr>
          <p:nvPr/>
        </p:nvPicPr>
        <p:blipFill rotWithShape="1">
          <a:blip r:embed="rId4"/>
          <a:srcRect l="80509" t="8235" r="1001" b="58802"/>
          <a:stretch/>
        </p:blipFill>
        <p:spPr>
          <a:xfrm>
            <a:off x="10902031" y="1295851"/>
            <a:ext cx="3808285" cy="2838618"/>
          </a:xfrm>
          <a:prstGeom prst="rect">
            <a:avLst/>
          </a:prstGeom>
        </p:spPr>
      </p:pic>
      <p:pic>
        <p:nvPicPr>
          <p:cNvPr id="29" name="Picture 28">
            <a:extLst>
              <a:ext uri="{FF2B5EF4-FFF2-40B4-BE49-F238E27FC236}">
                <a16:creationId xmlns:a16="http://schemas.microsoft.com/office/drawing/2014/main" id="{09EC47D3-AE66-4D60-A665-0A9BB9ACA124}"/>
              </a:ext>
            </a:extLst>
          </p:cNvPr>
          <p:cNvPicPr>
            <a:picLocks noChangeAspect="1"/>
          </p:cNvPicPr>
          <p:nvPr/>
        </p:nvPicPr>
        <p:blipFill rotWithShape="1">
          <a:blip r:embed="rId5"/>
          <a:srcRect l="27293" t="41832" r="28703" b="12818"/>
          <a:stretch/>
        </p:blipFill>
        <p:spPr>
          <a:xfrm>
            <a:off x="10902031" y="5238236"/>
            <a:ext cx="3891076" cy="2846933"/>
          </a:xfrm>
          <a:prstGeom prst="rect">
            <a:avLst/>
          </a:prstGeom>
        </p:spPr>
      </p:pic>
      <p:sp>
        <p:nvSpPr>
          <p:cNvPr id="30" name="object 14">
            <a:extLst>
              <a:ext uri="{FF2B5EF4-FFF2-40B4-BE49-F238E27FC236}">
                <a16:creationId xmlns:a16="http://schemas.microsoft.com/office/drawing/2014/main" id="{5CA94183-D35E-4AB9-A13D-8E36B16AE4A1}"/>
              </a:ext>
            </a:extLst>
          </p:cNvPr>
          <p:cNvSpPr txBox="1">
            <a:spLocks/>
          </p:cNvSpPr>
          <p:nvPr/>
        </p:nvSpPr>
        <p:spPr>
          <a:xfrm>
            <a:off x="2023394" y="5662070"/>
            <a:ext cx="8395612" cy="889345"/>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spc="310" dirty="0">
                <a:solidFill>
                  <a:srgbClr val="2C3176"/>
                </a:solidFill>
                <a:latin typeface="Marianne" charset="0"/>
              </a:rPr>
              <a:t>Le phénotype de la ZAE de demain  </a:t>
            </a:r>
          </a:p>
          <a:p>
            <a:pPr marL="12700">
              <a:spcBef>
                <a:spcPts val="114"/>
              </a:spcBef>
            </a:pPr>
            <a:r>
              <a:rPr lang="fr-FR" sz="2800" i="1" kern="0" spc="310" dirty="0">
                <a:solidFill>
                  <a:srgbClr val="2C3176"/>
                </a:solidFill>
                <a:latin typeface="Marianne" charset="0"/>
                <a:ea typeface="Marianne" charset="0"/>
                <a:cs typeface="Marianne" charset="0"/>
              </a:rPr>
              <a:t>fabrique prospective, </a:t>
            </a:r>
            <a:r>
              <a:rPr lang="fr-FR" sz="2800" i="1" kern="0" spc="310" dirty="0" err="1">
                <a:solidFill>
                  <a:srgbClr val="2C3176"/>
                </a:solidFill>
                <a:latin typeface="Marianne" charset="0"/>
                <a:ea typeface="Marianne" charset="0"/>
                <a:cs typeface="Marianne" charset="0"/>
              </a:rPr>
              <a:t>Anct</a:t>
            </a:r>
            <a:r>
              <a:rPr lang="fr-FR" sz="2800" i="1" kern="0" spc="310" dirty="0">
                <a:solidFill>
                  <a:srgbClr val="2C3176"/>
                </a:solidFill>
                <a:latin typeface="Marianne" charset="0"/>
                <a:ea typeface="Marianne" charset="0"/>
                <a:cs typeface="Marianne" charset="0"/>
              </a:rPr>
              <a:t>, 2022</a:t>
            </a:r>
            <a:endParaRPr lang="fr-FR" sz="2800" i="1" kern="0" dirty="0">
              <a:latin typeface="Marianne" charset="0"/>
              <a:ea typeface="Marianne" charset="0"/>
              <a:cs typeface="Marianne" charset="0"/>
            </a:endParaRPr>
          </a:p>
        </p:txBody>
      </p:sp>
      <p:sp>
        <p:nvSpPr>
          <p:cNvPr id="31" name="object 14">
            <a:extLst>
              <a:ext uri="{FF2B5EF4-FFF2-40B4-BE49-F238E27FC236}">
                <a16:creationId xmlns:a16="http://schemas.microsoft.com/office/drawing/2014/main" id="{64E1E7DB-F0EC-4A12-AA5F-47095DD91CE1}"/>
              </a:ext>
            </a:extLst>
          </p:cNvPr>
          <p:cNvSpPr txBox="1">
            <a:spLocks/>
          </p:cNvSpPr>
          <p:nvPr/>
        </p:nvSpPr>
        <p:spPr>
          <a:xfrm>
            <a:off x="821818" y="6551415"/>
            <a:ext cx="882726"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5.</a:t>
            </a:r>
            <a:endParaRPr lang="fr-FR" sz="6000" kern="0" dirty="0">
              <a:latin typeface="Marianne ExtraBold" charset="0"/>
              <a:ea typeface="Marianne ExtraBold" charset="0"/>
              <a:cs typeface="Marianne ExtraBold" charset="0"/>
            </a:endParaRPr>
          </a:p>
        </p:txBody>
      </p:sp>
      <p:sp>
        <p:nvSpPr>
          <p:cNvPr id="32" name="object 14">
            <a:extLst>
              <a:ext uri="{FF2B5EF4-FFF2-40B4-BE49-F238E27FC236}">
                <a16:creationId xmlns:a16="http://schemas.microsoft.com/office/drawing/2014/main" id="{2D67CD5E-BB96-439B-87B4-D1ECBBA98C3F}"/>
              </a:ext>
            </a:extLst>
          </p:cNvPr>
          <p:cNvSpPr txBox="1">
            <a:spLocks/>
          </p:cNvSpPr>
          <p:nvPr/>
        </p:nvSpPr>
        <p:spPr>
          <a:xfrm>
            <a:off x="1953464" y="6909581"/>
            <a:ext cx="8117890" cy="1307408"/>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spc="310" dirty="0">
                <a:solidFill>
                  <a:srgbClr val="2C3176"/>
                </a:solidFill>
                <a:latin typeface="Marianne" charset="0"/>
              </a:rPr>
              <a:t>Le ZAN, nouveau paradigme pour une attractivité économique plus sobre des territoires</a:t>
            </a:r>
            <a:endParaRPr lang="fr-FR" sz="2800" kern="0" spc="310" dirty="0">
              <a:solidFill>
                <a:srgbClr val="2C3176"/>
              </a:solidFill>
              <a:latin typeface="Marianne" charset="0"/>
            </a:endParaRPr>
          </a:p>
        </p:txBody>
      </p:sp>
      <p:sp>
        <p:nvSpPr>
          <p:cNvPr id="33" name="object 14">
            <a:extLst>
              <a:ext uri="{FF2B5EF4-FFF2-40B4-BE49-F238E27FC236}">
                <a16:creationId xmlns:a16="http://schemas.microsoft.com/office/drawing/2014/main" id="{A8CDA104-61A1-4A11-B5B0-9BBA57D281F2}"/>
              </a:ext>
            </a:extLst>
          </p:cNvPr>
          <p:cNvSpPr txBox="1">
            <a:spLocks/>
          </p:cNvSpPr>
          <p:nvPr/>
        </p:nvSpPr>
        <p:spPr>
          <a:xfrm>
            <a:off x="2088872" y="3243166"/>
            <a:ext cx="8117889" cy="445634"/>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kern="0" spc="310" dirty="0">
                <a:solidFill>
                  <a:srgbClr val="2C3176"/>
                </a:solidFill>
                <a:latin typeface="Marianne" charset="0"/>
                <a:ea typeface="Marianne" charset="0"/>
                <a:cs typeface="Marianne" charset="0"/>
              </a:rPr>
              <a:t>ZAN et activités économiques</a:t>
            </a:r>
            <a:endParaRPr lang="fr-FR" sz="2800" kern="0" dirty="0">
              <a:latin typeface="Marianne" charset="0"/>
              <a:ea typeface="Marianne" charset="0"/>
              <a:cs typeface="Marianne" charset="0"/>
            </a:endParaRPr>
          </a:p>
        </p:txBody>
      </p:sp>
      <p:sp>
        <p:nvSpPr>
          <p:cNvPr id="34" name="object 14">
            <a:extLst>
              <a:ext uri="{FF2B5EF4-FFF2-40B4-BE49-F238E27FC236}">
                <a16:creationId xmlns:a16="http://schemas.microsoft.com/office/drawing/2014/main" id="{3A802FCC-A03F-4195-B4AE-75682DA97FF7}"/>
              </a:ext>
            </a:extLst>
          </p:cNvPr>
          <p:cNvSpPr txBox="1">
            <a:spLocks/>
          </p:cNvSpPr>
          <p:nvPr/>
        </p:nvSpPr>
        <p:spPr>
          <a:xfrm>
            <a:off x="744632" y="3810756"/>
            <a:ext cx="882726"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3.</a:t>
            </a:r>
            <a:endParaRPr lang="fr-FR" sz="6000" kern="0" dirty="0">
              <a:latin typeface="Marianne ExtraBold" charset="0"/>
              <a:ea typeface="Marianne ExtraBold" charset="0"/>
              <a:cs typeface="Marianne ExtraBold"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21" name="Image 20">
            <a:extLst>
              <a:ext uri="{FF2B5EF4-FFF2-40B4-BE49-F238E27FC236}">
                <a16:creationId xmlns:a16="http://schemas.microsoft.com/office/drawing/2014/main" id="{E6C4D0F8-E095-495B-B3C7-CE77DCF65C4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00" y="1759872"/>
            <a:ext cx="13106400" cy="7003128"/>
          </a:xfrm>
          <a:prstGeom prst="rect">
            <a:avLst/>
          </a:prstGeom>
          <a:noFill/>
        </p:spPr>
      </p:pic>
    </p:spTree>
    <p:extLst>
      <p:ext uri="{BB962C8B-B14F-4D97-AF65-F5344CB8AC3E}">
        <p14:creationId xmlns:p14="http://schemas.microsoft.com/office/powerpoint/2010/main" val="283823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9" name="object 19"/>
          <p:cNvSpPr txBox="1">
            <a:spLocks noGrp="1"/>
          </p:cNvSpPr>
          <p:nvPr>
            <p:ph type="title"/>
          </p:nvPr>
        </p:nvSpPr>
        <p:spPr>
          <a:xfrm>
            <a:off x="2108200" y="1066800"/>
            <a:ext cx="11955666" cy="630300"/>
          </a:xfrm>
          <a:prstGeom prst="rect">
            <a:avLst/>
          </a:prstGeom>
        </p:spPr>
        <p:txBody>
          <a:bodyPr vert="horz" wrap="square" lIns="0" tIns="14604" rIns="0" bIns="0" rtlCol="0">
            <a:spAutoFit/>
          </a:bodyPr>
          <a:lstStyle/>
          <a:p>
            <a:pPr marL="12700" algn="ctr">
              <a:spcBef>
                <a:spcPts val="114"/>
              </a:spcBef>
            </a:pPr>
            <a:r>
              <a:rPr lang="fr-FR" sz="4000" dirty="0">
                <a:solidFill>
                  <a:srgbClr val="2C3176"/>
                </a:solidFill>
                <a:latin typeface="Marianne"/>
                <a:cs typeface="Arial" panose="020B0604020202020204" pitchFamily="34" charset="0"/>
              </a:rPr>
              <a:t>La check </a:t>
            </a:r>
            <a:r>
              <a:rPr lang="fr-FR" sz="4000" dirty="0" err="1">
                <a:solidFill>
                  <a:srgbClr val="2C3176"/>
                </a:solidFill>
                <a:latin typeface="Marianne"/>
                <a:cs typeface="Arial" panose="020B0604020202020204" pitchFamily="34" charset="0"/>
              </a:rPr>
              <a:t>list</a:t>
            </a:r>
            <a:r>
              <a:rPr lang="fr-FR" sz="4000" dirty="0">
                <a:solidFill>
                  <a:srgbClr val="2C3176"/>
                </a:solidFill>
                <a:latin typeface="Marianne"/>
                <a:cs typeface="Arial" panose="020B0604020202020204" pitchFamily="34" charset="0"/>
              </a:rPr>
              <a:t> de l’aménageur</a:t>
            </a:r>
            <a:endParaRPr sz="4850" b="0" dirty="0">
              <a:latin typeface="Marianne"/>
              <a:ea typeface="Marianne" charset="0"/>
              <a:cs typeface="Marianne" charset="0"/>
            </a:endParaRPr>
          </a:p>
        </p:txBody>
      </p:sp>
      <p:graphicFrame>
        <p:nvGraphicFramePr>
          <p:cNvPr id="6" name="Tableau 5">
            <a:extLst>
              <a:ext uri="{FF2B5EF4-FFF2-40B4-BE49-F238E27FC236}">
                <a16:creationId xmlns:a16="http://schemas.microsoft.com/office/drawing/2014/main" id="{12F79F79-F6DF-4123-A1E4-A23FDF6480C5}"/>
              </a:ext>
            </a:extLst>
          </p:cNvPr>
          <p:cNvGraphicFramePr>
            <a:graphicFrameLocks noGrp="1"/>
          </p:cNvGraphicFramePr>
          <p:nvPr/>
        </p:nvGraphicFramePr>
        <p:xfrm>
          <a:off x="304800" y="1905000"/>
          <a:ext cx="6985000" cy="7183499"/>
        </p:xfrm>
        <a:graphic>
          <a:graphicData uri="http://schemas.openxmlformats.org/drawingml/2006/table">
            <a:tbl>
              <a:tblPr firstRow="1" firstCol="1" bandRow="1">
                <a:tableStyleId>{5C22544A-7EE6-4342-B048-85BDC9FD1C3A}</a:tableStyleId>
              </a:tblPr>
              <a:tblGrid>
                <a:gridCol w="4886173">
                  <a:extLst>
                    <a:ext uri="{9D8B030D-6E8A-4147-A177-3AD203B41FA5}">
                      <a16:colId xmlns:a16="http://schemas.microsoft.com/office/drawing/2014/main" val="1267131382"/>
                    </a:ext>
                  </a:extLst>
                </a:gridCol>
                <a:gridCol w="1060262">
                  <a:extLst>
                    <a:ext uri="{9D8B030D-6E8A-4147-A177-3AD203B41FA5}">
                      <a16:colId xmlns:a16="http://schemas.microsoft.com/office/drawing/2014/main" val="655168115"/>
                    </a:ext>
                  </a:extLst>
                </a:gridCol>
                <a:gridCol w="1038565">
                  <a:extLst>
                    <a:ext uri="{9D8B030D-6E8A-4147-A177-3AD203B41FA5}">
                      <a16:colId xmlns:a16="http://schemas.microsoft.com/office/drawing/2014/main" val="1825574648"/>
                    </a:ext>
                  </a:extLst>
                </a:gridCol>
              </a:tblGrid>
              <a:tr h="480872">
                <a:tc rowSpan="2">
                  <a:txBody>
                    <a:bodyPr/>
                    <a:lstStyle/>
                    <a:p>
                      <a:pPr algn="ctr">
                        <a:lnSpc>
                          <a:spcPct val="115000"/>
                        </a:lnSpc>
                        <a:spcAft>
                          <a:spcPts val="1200"/>
                        </a:spcAft>
                      </a:pPr>
                      <a:r>
                        <a:rPr lang="fr-FR" sz="800" dirty="0">
                          <a:effectLst/>
                        </a:rPr>
                        <a:t>Questions clefs à se poser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15000"/>
                        </a:lnSpc>
                        <a:spcAft>
                          <a:spcPts val="1200"/>
                        </a:spcAft>
                      </a:pPr>
                      <a:r>
                        <a:rPr lang="fr-FR" sz="800">
                          <a:effectLst/>
                        </a:rPr>
                        <a:t>Contexte dans lequel s'appliquent les questions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fr-FR"/>
                    </a:p>
                  </a:txBody>
                  <a:tcPr/>
                </a:tc>
                <a:extLst>
                  <a:ext uri="{0D108BD9-81ED-4DB2-BD59-A6C34878D82A}">
                    <a16:rowId xmlns:a16="http://schemas.microsoft.com/office/drawing/2014/main" val="99838669"/>
                  </a:ext>
                </a:extLst>
              </a:tr>
              <a:tr h="700699">
                <a:tc vMerge="1">
                  <a:txBody>
                    <a:bodyPr/>
                    <a:lstStyle/>
                    <a:p>
                      <a:endParaRPr lang="fr-FR"/>
                    </a:p>
                  </a:txBody>
                  <a:tcPr/>
                </a:tc>
                <a:tc>
                  <a:txBody>
                    <a:bodyPr/>
                    <a:lstStyle/>
                    <a:p>
                      <a:pPr algn="ctr">
                        <a:lnSpc>
                          <a:spcPct val="115000"/>
                        </a:lnSpc>
                        <a:spcAft>
                          <a:spcPts val="1200"/>
                        </a:spcAft>
                      </a:pPr>
                      <a:r>
                        <a:rPr lang="fr-FR" sz="800">
                          <a:effectLst/>
                        </a:rPr>
                        <a:t>Nouveau site/ développement d'un site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Reconversion/ requalification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50066333"/>
                  </a:ext>
                </a:extLst>
              </a:tr>
              <a:tr h="274784">
                <a:tc>
                  <a:txBody>
                    <a:bodyPr/>
                    <a:lstStyle/>
                    <a:p>
                      <a:pPr>
                        <a:lnSpc>
                          <a:spcPct val="115000"/>
                        </a:lnSpc>
                        <a:spcAft>
                          <a:spcPts val="1200"/>
                        </a:spcAft>
                      </a:pPr>
                      <a:r>
                        <a:rPr lang="nl-BE" sz="800">
                          <a:effectLst/>
                        </a:rPr>
                        <a:t>MUTABILITE ET REVERSIBILITE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58811250"/>
                  </a:ext>
                </a:extLst>
              </a:tr>
              <a:tr h="274784">
                <a:tc>
                  <a:txBody>
                    <a:bodyPr/>
                    <a:lstStyle/>
                    <a:p>
                      <a:pPr>
                        <a:lnSpc>
                          <a:spcPct val="115000"/>
                        </a:lnSpc>
                        <a:spcAft>
                          <a:spcPts val="1200"/>
                        </a:spcAft>
                      </a:pPr>
                      <a:r>
                        <a:rPr lang="nl-BE" sz="800">
                          <a:effectLst/>
                        </a:rPr>
                        <a:t>Modularité des bâtiments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96629899"/>
                  </a:ext>
                </a:extLst>
              </a:tr>
              <a:tr h="467133">
                <a:tc>
                  <a:txBody>
                    <a:bodyPr/>
                    <a:lstStyle/>
                    <a:p>
                      <a:pPr>
                        <a:lnSpc>
                          <a:spcPct val="115000"/>
                        </a:lnSpc>
                        <a:spcAft>
                          <a:spcPts val="1200"/>
                        </a:spcAft>
                      </a:pPr>
                      <a:r>
                        <a:rPr lang="fr-FR" sz="800">
                          <a:effectLst/>
                        </a:rPr>
                        <a:t>A-t-on établi un cahier des charges intégrant les enjeux de réversibilité (ex : choix des matériaux)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86378990"/>
                  </a:ext>
                </a:extLst>
              </a:tr>
              <a:tr h="190426">
                <a:tc>
                  <a:txBody>
                    <a:bodyPr/>
                    <a:lstStyle/>
                    <a:p>
                      <a:pPr>
                        <a:lnSpc>
                          <a:spcPct val="115000"/>
                        </a:lnSpc>
                        <a:spcAft>
                          <a:spcPts val="1200"/>
                        </a:spcAft>
                      </a:pPr>
                      <a:r>
                        <a:rPr lang="fr-FR" sz="800">
                          <a:effectLst/>
                        </a:rPr>
                        <a:t>La fonction du bâtiment ou du site lui-même peut-elle évoluer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5227171"/>
                  </a:ext>
                </a:extLst>
              </a:tr>
              <a:tr h="274784">
                <a:tc>
                  <a:txBody>
                    <a:bodyPr/>
                    <a:lstStyle/>
                    <a:p>
                      <a:pPr>
                        <a:lnSpc>
                          <a:spcPct val="115000"/>
                        </a:lnSpc>
                        <a:spcAft>
                          <a:spcPts val="1200"/>
                        </a:spcAft>
                      </a:pPr>
                      <a:r>
                        <a:rPr lang="fr-FR" sz="800">
                          <a:effectLst/>
                        </a:rPr>
                        <a:t>Formes urbaines et stratégie foncière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56092156"/>
                  </a:ext>
                </a:extLst>
              </a:tr>
              <a:tr h="392667">
                <a:tc>
                  <a:txBody>
                    <a:bodyPr/>
                    <a:lstStyle/>
                    <a:p>
                      <a:pPr>
                        <a:lnSpc>
                          <a:spcPct val="115000"/>
                        </a:lnSpc>
                        <a:spcAft>
                          <a:spcPts val="1200"/>
                        </a:spcAft>
                      </a:pPr>
                      <a:r>
                        <a:rPr lang="fr-FR" sz="800">
                          <a:effectLst/>
                        </a:rPr>
                        <a:t>La solution de passer par un bail emphytéotique, permettant de garder la maîtrise publique de la zone sur le long terme, est-elle envisageable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27794076"/>
                  </a:ext>
                </a:extLst>
              </a:tr>
              <a:tr h="274784">
                <a:tc>
                  <a:txBody>
                    <a:bodyPr/>
                    <a:lstStyle/>
                    <a:p>
                      <a:pPr>
                        <a:lnSpc>
                          <a:spcPct val="115000"/>
                        </a:lnSpc>
                        <a:spcAft>
                          <a:spcPts val="1200"/>
                        </a:spcAft>
                      </a:pPr>
                      <a:r>
                        <a:rPr lang="fr-FR" sz="800">
                          <a:effectLst/>
                        </a:rPr>
                        <a:t>EVOLUTION ET CONCILIATION DES USAGES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33391990"/>
                  </a:ext>
                </a:extLst>
              </a:tr>
              <a:tr h="274784">
                <a:tc>
                  <a:txBody>
                    <a:bodyPr/>
                    <a:lstStyle/>
                    <a:p>
                      <a:pPr>
                        <a:lnSpc>
                          <a:spcPct val="115000"/>
                        </a:lnSpc>
                        <a:spcAft>
                          <a:spcPts val="1200"/>
                        </a:spcAft>
                      </a:pPr>
                      <a:r>
                        <a:rPr lang="fr-FR" sz="800">
                          <a:effectLst/>
                        </a:rPr>
                        <a:t>Accessibilité et offre de services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31449471"/>
                  </a:ext>
                </a:extLst>
              </a:tr>
              <a:tr h="274784">
                <a:tc>
                  <a:txBody>
                    <a:bodyPr/>
                    <a:lstStyle/>
                    <a:p>
                      <a:pPr>
                        <a:lnSpc>
                          <a:spcPct val="115000"/>
                        </a:lnSpc>
                        <a:spcAft>
                          <a:spcPts val="1200"/>
                        </a:spcAft>
                      </a:pPr>
                      <a:r>
                        <a:rPr lang="fr-FR" sz="800">
                          <a:effectLst/>
                        </a:rPr>
                        <a:t>Le site est-il accessible en transports en commun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5782832"/>
                  </a:ext>
                </a:extLst>
              </a:tr>
              <a:tr h="392667">
                <a:tc>
                  <a:txBody>
                    <a:bodyPr/>
                    <a:lstStyle/>
                    <a:p>
                      <a:pPr>
                        <a:lnSpc>
                          <a:spcPct val="115000"/>
                        </a:lnSpc>
                        <a:spcAft>
                          <a:spcPts val="1200"/>
                        </a:spcAft>
                      </a:pPr>
                      <a:r>
                        <a:rPr lang="fr-FR" sz="800">
                          <a:effectLst/>
                        </a:rPr>
                        <a:t>En cas de nécessité de créer une ligne de transport en commun, la période de montée en charge (en fonction du développement du nombre d'emplois sur le site) est-elle planifiée ? Planifiable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16980821"/>
                  </a:ext>
                </a:extLst>
              </a:tr>
              <a:tr h="467133">
                <a:tc>
                  <a:txBody>
                    <a:bodyPr/>
                    <a:lstStyle/>
                    <a:p>
                      <a:pPr>
                        <a:lnSpc>
                          <a:spcPct val="115000"/>
                        </a:lnSpc>
                        <a:spcAft>
                          <a:spcPts val="1200"/>
                        </a:spcAft>
                      </a:pPr>
                      <a:r>
                        <a:rPr lang="fr-FR" sz="800">
                          <a:effectLst/>
                        </a:rPr>
                        <a:t>Connaît-on la pendularité des flux depuis et vers le site ? Y a-t-il des évolutions potentielles à prendre en compte ?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7049273"/>
                  </a:ext>
                </a:extLst>
              </a:tr>
              <a:tr h="392667">
                <a:tc>
                  <a:txBody>
                    <a:bodyPr/>
                    <a:lstStyle/>
                    <a:p>
                      <a:pPr>
                        <a:lnSpc>
                          <a:spcPct val="115000"/>
                        </a:lnSpc>
                        <a:spcAft>
                          <a:spcPts val="1200"/>
                        </a:spcAft>
                      </a:pPr>
                      <a:r>
                        <a:rPr lang="fr-FR" sz="800">
                          <a:effectLst/>
                        </a:rPr>
                        <a:t>Le site est-il adapté aux mobilités douces (ex : abris vélos sur site ; voies douces pour accéder au site) ? Connaît-on les attentes des usagers ciblés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84850823"/>
                  </a:ext>
                </a:extLst>
              </a:tr>
              <a:tr h="392667">
                <a:tc>
                  <a:txBody>
                    <a:bodyPr/>
                    <a:lstStyle/>
                    <a:p>
                      <a:pPr>
                        <a:lnSpc>
                          <a:spcPct val="115000"/>
                        </a:lnSpc>
                        <a:spcAft>
                          <a:spcPts val="1200"/>
                        </a:spcAft>
                      </a:pPr>
                      <a:r>
                        <a:rPr lang="fr-FR" sz="800">
                          <a:effectLst/>
                        </a:rPr>
                        <a:t>Est-il possible d'inciter les entreprises à mettre en place des plans de déplacement interentreprises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3847172"/>
                  </a:ext>
                </a:extLst>
              </a:tr>
              <a:tr h="467133">
                <a:tc>
                  <a:txBody>
                    <a:bodyPr/>
                    <a:lstStyle/>
                    <a:p>
                      <a:pPr>
                        <a:lnSpc>
                          <a:spcPct val="115000"/>
                        </a:lnSpc>
                        <a:spcAft>
                          <a:spcPts val="1200"/>
                        </a:spcAft>
                      </a:pPr>
                      <a:r>
                        <a:rPr lang="fr-FR" sz="800">
                          <a:effectLst/>
                        </a:rPr>
                        <a:t>A-t-on envisagé les enjeux de mobilité en considérant les autres sites d'activités à proximité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56455063"/>
                  </a:ext>
                </a:extLst>
              </a:tr>
              <a:tr h="448814">
                <a:tc>
                  <a:txBody>
                    <a:bodyPr/>
                    <a:lstStyle/>
                    <a:p>
                      <a:pPr>
                        <a:lnSpc>
                          <a:spcPct val="115000"/>
                        </a:lnSpc>
                        <a:spcAft>
                          <a:spcPts val="1200"/>
                        </a:spcAft>
                      </a:pPr>
                      <a:r>
                        <a:rPr lang="fr-FR" sz="800">
                          <a:effectLst/>
                        </a:rPr>
                        <a:t>L'accessibilité est-elle pensée comme une offre de service et pas seulement comme une problématique d'infrastructures (ex : douches, stations de gonflage, multimodalité)</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32198838"/>
                  </a:ext>
                </a:extLst>
              </a:tr>
              <a:tr h="274784">
                <a:tc>
                  <a:txBody>
                    <a:bodyPr/>
                    <a:lstStyle/>
                    <a:p>
                      <a:pPr>
                        <a:lnSpc>
                          <a:spcPct val="115000"/>
                        </a:lnSpc>
                        <a:spcAft>
                          <a:spcPts val="1200"/>
                        </a:spcAft>
                      </a:pPr>
                      <a:r>
                        <a:rPr lang="fr-FR" sz="800">
                          <a:effectLst/>
                        </a:rPr>
                        <a:t>Liens avec le tissu économique local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fr-FR"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32015432"/>
                  </a:ext>
                </a:extLst>
              </a:tr>
              <a:tr h="467133">
                <a:tc>
                  <a:txBody>
                    <a:bodyPr/>
                    <a:lstStyle/>
                    <a:p>
                      <a:pPr>
                        <a:lnSpc>
                          <a:spcPct val="115000"/>
                        </a:lnSpc>
                        <a:spcAft>
                          <a:spcPts val="1200"/>
                        </a:spcAft>
                      </a:pPr>
                      <a:r>
                        <a:rPr lang="fr-FR" sz="800">
                          <a:effectLst/>
                        </a:rPr>
                        <a:t>L'offre servicielle sur la zone ou à proximité est-elle valorisée dans la communication sur le coût du foncier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dirty="0">
                          <a:effectLst/>
                        </a:rPr>
                        <a:t>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66655351"/>
                  </a:ext>
                </a:extLst>
              </a:tr>
            </a:tbl>
          </a:graphicData>
        </a:graphic>
      </p:graphicFrame>
      <p:graphicFrame>
        <p:nvGraphicFramePr>
          <p:cNvPr id="7" name="Tableau 6">
            <a:extLst>
              <a:ext uri="{FF2B5EF4-FFF2-40B4-BE49-F238E27FC236}">
                <a16:creationId xmlns:a16="http://schemas.microsoft.com/office/drawing/2014/main" id="{ED8FAF3A-13DD-46E2-A5A0-461C8BC769A6}"/>
              </a:ext>
            </a:extLst>
          </p:cNvPr>
          <p:cNvGraphicFramePr>
            <a:graphicFrameLocks noGrp="1"/>
          </p:cNvGraphicFramePr>
          <p:nvPr>
            <p:extLst>
              <p:ext uri="{D42A27DB-BD31-4B8C-83A1-F6EECF244321}">
                <p14:modId xmlns:p14="http://schemas.microsoft.com/office/powerpoint/2010/main" val="3357413794"/>
              </p:ext>
            </p:extLst>
          </p:nvPr>
        </p:nvGraphicFramePr>
        <p:xfrm>
          <a:off x="7442200" y="1905000"/>
          <a:ext cx="8545830" cy="7144544"/>
        </p:xfrm>
        <a:graphic>
          <a:graphicData uri="http://schemas.openxmlformats.org/drawingml/2006/table">
            <a:tbl>
              <a:tblPr firstRow="1" firstCol="1" bandRow="1">
                <a:tableStyleId>{5C22544A-7EE6-4342-B048-85BDC9FD1C3A}</a:tableStyleId>
              </a:tblPr>
              <a:tblGrid>
                <a:gridCol w="5978011">
                  <a:extLst>
                    <a:ext uri="{9D8B030D-6E8A-4147-A177-3AD203B41FA5}">
                      <a16:colId xmlns:a16="http://schemas.microsoft.com/office/drawing/2014/main" val="3595169942"/>
                    </a:ext>
                  </a:extLst>
                </a:gridCol>
                <a:gridCol w="1297182">
                  <a:extLst>
                    <a:ext uri="{9D8B030D-6E8A-4147-A177-3AD203B41FA5}">
                      <a16:colId xmlns:a16="http://schemas.microsoft.com/office/drawing/2014/main" val="743776550"/>
                    </a:ext>
                  </a:extLst>
                </a:gridCol>
                <a:gridCol w="1270637">
                  <a:extLst>
                    <a:ext uri="{9D8B030D-6E8A-4147-A177-3AD203B41FA5}">
                      <a16:colId xmlns:a16="http://schemas.microsoft.com/office/drawing/2014/main" val="208266907"/>
                    </a:ext>
                  </a:extLst>
                </a:gridCol>
              </a:tblGrid>
              <a:tr h="421043">
                <a:tc>
                  <a:txBody>
                    <a:bodyPr/>
                    <a:lstStyle/>
                    <a:p>
                      <a:pPr>
                        <a:lnSpc>
                          <a:spcPct val="115000"/>
                        </a:lnSpc>
                        <a:spcAft>
                          <a:spcPts val="1200"/>
                        </a:spcAft>
                      </a:pPr>
                      <a:r>
                        <a:rPr lang="nl-BE" sz="800">
                          <a:effectLst/>
                        </a:rPr>
                        <a:t>TRANSITION ECOLOGIQUE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10394140"/>
                  </a:ext>
                </a:extLst>
              </a:tr>
              <a:tr h="421043">
                <a:tc>
                  <a:txBody>
                    <a:bodyPr/>
                    <a:lstStyle/>
                    <a:p>
                      <a:pPr>
                        <a:lnSpc>
                          <a:spcPct val="115000"/>
                        </a:lnSpc>
                        <a:spcAft>
                          <a:spcPts val="1200"/>
                        </a:spcAft>
                      </a:pPr>
                      <a:r>
                        <a:rPr lang="nl-BE" sz="800">
                          <a:effectLst/>
                        </a:rPr>
                        <a:t>Général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8821986"/>
                  </a:ext>
                </a:extLst>
              </a:tr>
              <a:tr h="601671">
                <a:tc>
                  <a:txBody>
                    <a:bodyPr/>
                    <a:lstStyle/>
                    <a:p>
                      <a:pPr>
                        <a:lnSpc>
                          <a:spcPct val="115000"/>
                        </a:lnSpc>
                        <a:spcAft>
                          <a:spcPts val="1200"/>
                        </a:spcAft>
                      </a:pPr>
                      <a:r>
                        <a:rPr lang="fr-FR" sz="800" dirty="0">
                          <a:effectLst/>
                        </a:rPr>
                        <a:t>Peut-on passer d'une </a:t>
                      </a:r>
                      <a:r>
                        <a:rPr lang="fr-FR" sz="800" dirty="0" err="1">
                          <a:effectLst/>
                        </a:rPr>
                        <a:t>RSE</a:t>
                      </a:r>
                      <a:r>
                        <a:rPr lang="fr-FR" sz="800" dirty="0">
                          <a:effectLst/>
                        </a:rPr>
                        <a:t> d'entreprise à une </a:t>
                      </a:r>
                      <a:r>
                        <a:rPr lang="fr-FR" sz="800" dirty="0" err="1">
                          <a:effectLst/>
                        </a:rPr>
                        <a:t>RSE</a:t>
                      </a:r>
                      <a:r>
                        <a:rPr lang="fr-FR" sz="800" dirty="0">
                          <a:effectLst/>
                        </a:rPr>
                        <a:t> pour l'ensemble de la zone d'activité (ex : </a:t>
                      </a:r>
                      <a:r>
                        <a:rPr lang="fr-FR" sz="800" dirty="0" err="1">
                          <a:effectLst/>
                        </a:rPr>
                        <a:t>GPEC</a:t>
                      </a:r>
                      <a:r>
                        <a:rPr lang="fr-FR" sz="800" dirty="0">
                          <a:effectLst/>
                        </a:rPr>
                        <a:t>, logistique, mobilité, etc.) ? Quelle analyse des coûts et bénéfices pour les différentes entreprises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77061498"/>
                  </a:ext>
                </a:extLst>
              </a:tr>
              <a:tr h="601671">
                <a:tc>
                  <a:txBody>
                    <a:bodyPr/>
                    <a:lstStyle/>
                    <a:p>
                      <a:pPr>
                        <a:lnSpc>
                          <a:spcPct val="115000"/>
                        </a:lnSpc>
                        <a:spcAft>
                          <a:spcPts val="1200"/>
                        </a:spcAft>
                      </a:pPr>
                      <a:r>
                        <a:rPr lang="fr-FR" sz="800">
                          <a:effectLst/>
                        </a:rPr>
                        <a:t>A-t-on envisagé une politique incitative pour attirer des porteurs de projets vertueux d'un point de vue environnemental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7708253"/>
                  </a:ext>
                </a:extLst>
              </a:tr>
              <a:tr h="421043">
                <a:tc>
                  <a:txBody>
                    <a:bodyPr/>
                    <a:lstStyle/>
                    <a:p>
                      <a:pPr>
                        <a:lnSpc>
                          <a:spcPct val="115000"/>
                        </a:lnSpc>
                        <a:spcAft>
                          <a:spcPts val="1200"/>
                        </a:spcAft>
                      </a:pPr>
                      <a:r>
                        <a:rPr lang="nl-BE" sz="800">
                          <a:effectLst/>
                        </a:rPr>
                        <a:t>Transition énergétique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35104972"/>
                  </a:ext>
                </a:extLst>
              </a:tr>
              <a:tr h="601671">
                <a:tc>
                  <a:txBody>
                    <a:bodyPr/>
                    <a:lstStyle/>
                    <a:p>
                      <a:pPr>
                        <a:lnSpc>
                          <a:spcPct val="115000"/>
                        </a:lnSpc>
                        <a:spcAft>
                          <a:spcPts val="1200"/>
                        </a:spcAft>
                      </a:pPr>
                      <a:r>
                        <a:rPr lang="fr-FR" sz="800" dirty="0">
                          <a:effectLst/>
                        </a:rPr>
                        <a:t>La question de l'autonomie énergétique est-elle envisagée avec les entreprises du site (ex : partage d'information sur la consommation énergétique ; mix énergétique)?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28733181"/>
                  </a:ext>
                </a:extLst>
              </a:tr>
              <a:tr h="291784">
                <a:tc>
                  <a:txBody>
                    <a:bodyPr/>
                    <a:lstStyle/>
                    <a:p>
                      <a:pPr>
                        <a:lnSpc>
                          <a:spcPct val="115000"/>
                        </a:lnSpc>
                        <a:spcAft>
                          <a:spcPts val="1200"/>
                        </a:spcAft>
                      </a:pPr>
                      <a:r>
                        <a:rPr lang="fr-FR" sz="800">
                          <a:effectLst/>
                        </a:rPr>
                        <a:t>Quel est le potentiel des réseaux existants quant à la mise en place d'un réseau de chaleur ?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7844933"/>
                  </a:ext>
                </a:extLst>
              </a:tr>
              <a:tr h="291784">
                <a:tc>
                  <a:txBody>
                    <a:bodyPr/>
                    <a:lstStyle/>
                    <a:p>
                      <a:pPr>
                        <a:lnSpc>
                          <a:spcPct val="115000"/>
                        </a:lnSpc>
                        <a:spcAft>
                          <a:spcPts val="1200"/>
                        </a:spcAft>
                      </a:pPr>
                      <a:r>
                        <a:rPr lang="nl-BE" sz="800" dirty="0">
                          <a:effectLst/>
                        </a:rPr>
                        <a:t>Gestion des </a:t>
                      </a:r>
                      <a:r>
                        <a:rPr lang="nl-BE" sz="800" dirty="0" err="1">
                          <a:effectLst/>
                        </a:rPr>
                        <a:t>risques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95223191"/>
                  </a:ext>
                </a:extLst>
              </a:tr>
              <a:tr h="1063836">
                <a:tc>
                  <a:txBody>
                    <a:bodyPr/>
                    <a:lstStyle/>
                    <a:p>
                      <a:pPr>
                        <a:lnSpc>
                          <a:spcPct val="115000"/>
                        </a:lnSpc>
                        <a:spcAft>
                          <a:spcPts val="1200"/>
                        </a:spcAft>
                      </a:pPr>
                      <a:r>
                        <a:rPr lang="fr-FR" sz="800" dirty="0">
                          <a:effectLst/>
                        </a:rPr>
                        <a:t>Les investissements en faveur de la transition énergétique et écologique peuvent-ils être créateurs/ vecteurs de confort ou d'esthétisme pour la zone (ex : exploitation paysagère des bassins de rétention d'eau) ?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84431276"/>
                  </a:ext>
                </a:extLst>
              </a:tr>
              <a:tr h="421043">
                <a:tc>
                  <a:txBody>
                    <a:bodyPr/>
                    <a:lstStyle/>
                    <a:p>
                      <a:pPr>
                        <a:lnSpc>
                          <a:spcPct val="115000"/>
                        </a:lnSpc>
                        <a:spcAft>
                          <a:spcPts val="1200"/>
                        </a:spcAft>
                      </a:pPr>
                      <a:r>
                        <a:rPr lang="nl-BE" sz="800">
                          <a:effectLst/>
                        </a:rPr>
                        <a:t>GOUVERNANCE ET ANIMATION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1236171"/>
                  </a:ext>
                </a:extLst>
              </a:tr>
              <a:tr h="421043">
                <a:tc>
                  <a:txBody>
                    <a:bodyPr/>
                    <a:lstStyle/>
                    <a:p>
                      <a:pPr>
                        <a:lnSpc>
                          <a:spcPct val="115000"/>
                        </a:lnSpc>
                        <a:spcAft>
                          <a:spcPts val="1200"/>
                        </a:spcAft>
                      </a:pPr>
                      <a:r>
                        <a:rPr lang="nl-BE" sz="800">
                          <a:effectLst/>
                        </a:rPr>
                        <a:t>Général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50252823"/>
                  </a:ext>
                </a:extLst>
              </a:tr>
              <a:tr h="564198">
                <a:tc>
                  <a:txBody>
                    <a:bodyPr/>
                    <a:lstStyle/>
                    <a:p>
                      <a:pPr>
                        <a:lnSpc>
                          <a:spcPct val="115000"/>
                        </a:lnSpc>
                        <a:spcAft>
                          <a:spcPts val="1200"/>
                        </a:spcAft>
                      </a:pPr>
                      <a:r>
                        <a:rPr lang="fr-FR" sz="800">
                          <a:effectLst/>
                        </a:rPr>
                        <a:t>Des équipements sont-ils mutualisables entre entreprises sur le site ?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dirty="0">
                          <a:effectLst/>
                        </a:rPr>
                        <a:t>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63423997"/>
                  </a:ext>
                </a:extLst>
              </a:tr>
              <a:tr h="421043">
                <a:tc>
                  <a:txBody>
                    <a:bodyPr/>
                    <a:lstStyle/>
                    <a:p>
                      <a:pPr>
                        <a:lnSpc>
                          <a:spcPct val="115000"/>
                        </a:lnSpc>
                        <a:spcAft>
                          <a:spcPts val="1200"/>
                        </a:spcAft>
                      </a:pPr>
                      <a:r>
                        <a:rPr lang="nl-BE" sz="800">
                          <a:effectLst/>
                        </a:rPr>
                        <a:t>Prises de décision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69787432"/>
                  </a:ext>
                </a:extLst>
              </a:tr>
              <a:tr h="601671">
                <a:tc>
                  <a:txBody>
                    <a:bodyPr/>
                    <a:lstStyle/>
                    <a:p>
                      <a:pPr>
                        <a:lnSpc>
                          <a:spcPct val="115000"/>
                        </a:lnSpc>
                        <a:spcAft>
                          <a:spcPts val="1200"/>
                        </a:spcAft>
                      </a:pPr>
                      <a:r>
                        <a:rPr lang="fr-FR" sz="800">
                          <a:effectLst/>
                        </a:rPr>
                        <a:t>Peut-on faire la preuve des concepts et innovations envisagés, c’est-à-dire expérimenter les solutions rapidement pour vérifier que les résultats attendus seront produits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a:effectLst/>
                        </a:rPr>
                        <a:t>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200"/>
                        </a:spcAft>
                      </a:pPr>
                      <a:r>
                        <a:rPr lang="nl-BE" sz="800" dirty="0">
                          <a:effectLst/>
                        </a:rPr>
                        <a:t>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6931908"/>
                  </a:ext>
                </a:extLst>
              </a:tr>
            </a:tbl>
          </a:graphicData>
        </a:graphic>
      </p:graphicFrame>
    </p:spTree>
    <p:extLst>
      <p:ext uri="{BB962C8B-B14F-4D97-AF65-F5344CB8AC3E}">
        <p14:creationId xmlns:p14="http://schemas.microsoft.com/office/powerpoint/2010/main" val="3451599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965200" y="362585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7" name="object 7"/>
          <p:cNvSpPr/>
          <p:nvPr/>
        </p:nvSpPr>
        <p:spPr>
          <a:xfrm>
            <a:off x="974725" y="4346575"/>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2" name="ZoneTexte 1"/>
          <p:cNvSpPr txBox="1"/>
          <p:nvPr/>
        </p:nvSpPr>
        <p:spPr>
          <a:xfrm>
            <a:off x="1422400" y="3232566"/>
            <a:ext cx="13792200" cy="4832092"/>
          </a:xfrm>
          <a:prstGeom prst="rect">
            <a:avLst/>
          </a:prstGeom>
          <a:noFill/>
        </p:spPr>
        <p:txBody>
          <a:bodyPr wrap="square" rtlCol="0">
            <a:spAutoFit/>
          </a:bodyPr>
          <a:lstStyle/>
          <a:p>
            <a:endParaRPr lang="fr-FR" sz="2200" dirty="0">
              <a:solidFill>
                <a:srgbClr val="5D6DB3"/>
              </a:solidFill>
              <a:latin typeface="Marianne"/>
            </a:endParaRPr>
          </a:p>
          <a:p>
            <a:r>
              <a:rPr lang="fr-FR" sz="2200" dirty="0">
                <a:solidFill>
                  <a:srgbClr val="5D6DB3"/>
                </a:solidFill>
                <a:latin typeface="Marianne"/>
              </a:rPr>
              <a:t>Une offre nationale d’accompagnement intégrée (ingénierie et aides financières), une animation pérenne de la ZAE </a:t>
            </a:r>
          </a:p>
          <a:p>
            <a:endParaRPr lang="fr-FR" sz="2200" dirty="0">
              <a:solidFill>
                <a:srgbClr val="5D6DB3"/>
              </a:solidFill>
              <a:latin typeface="Marianne"/>
            </a:endParaRPr>
          </a:p>
          <a:p>
            <a:r>
              <a:rPr lang="fr-FR" sz="2200" dirty="0">
                <a:solidFill>
                  <a:srgbClr val="5D6DB3"/>
                </a:solidFill>
                <a:latin typeface="Marianne"/>
              </a:rPr>
              <a:t>Des démonstrateurs de la réversibilité et de la modularité des bâtiments et du foncier industriels</a:t>
            </a:r>
          </a:p>
          <a:p>
            <a:endParaRPr lang="fr-FR" sz="2200" dirty="0">
              <a:solidFill>
                <a:srgbClr val="5D6DB3"/>
              </a:solidFill>
              <a:latin typeface="Marianne"/>
            </a:endParaRPr>
          </a:p>
          <a:p>
            <a:r>
              <a:rPr lang="fr-FR" sz="2200" dirty="0">
                <a:solidFill>
                  <a:srgbClr val="5D6DB3"/>
                </a:solidFill>
                <a:latin typeface="Marianne"/>
              </a:rPr>
              <a:t>Un appui à l’élaboration de schémas stratégiques de développement des sites industriels (requalification, parcours résidentiel, etc.)</a:t>
            </a:r>
          </a:p>
          <a:p>
            <a:endParaRPr lang="fr-FR" sz="2200" dirty="0">
              <a:solidFill>
                <a:srgbClr val="5D6DB3"/>
              </a:solidFill>
              <a:latin typeface="Marianne"/>
            </a:endParaRPr>
          </a:p>
          <a:p>
            <a:r>
              <a:rPr lang="fr-FR" sz="2200" dirty="0">
                <a:solidFill>
                  <a:srgbClr val="5D6DB3"/>
                </a:solidFill>
                <a:latin typeface="Marianne"/>
              </a:rPr>
              <a:t>Un accompagnement technique et financier pour développer des services et bâtiments mutualisés entre entreprises d’une zone ou entre zones d’un territoire</a:t>
            </a:r>
          </a:p>
          <a:p>
            <a:endParaRPr lang="fr-FR" sz="2200" dirty="0">
              <a:solidFill>
                <a:srgbClr val="5D6DB3"/>
              </a:solidFill>
              <a:latin typeface="Marianne"/>
            </a:endParaRPr>
          </a:p>
          <a:p>
            <a:r>
              <a:rPr lang="fr-FR" sz="2200" dirty="0">
                <a:solidFill>
                  <a:srgbClr val="5D6DB3"/>
                </a:solidFill>
                <a:latin typeface="Marianne"/>
              </a:rPr>
              <a:t>Des mécanismes incitatifs pour soutenir la transition écologique des sites et des industries</a:t>
            </a:r>
          </a:p>
          <a:p>
            <a:endParaRPr lang="fr-FR" sz="2200" dirty="0">
              <a:solidFill>
                <a:srgbClr val="5D6DB3"/>
              </a:solidFill>
              <a:latin typeface="Marianne"/>
            </a:endParaRPr>
          </a:p>
          <a:p>
            <a:endParaRPr lang="fr-FR" sz="2200" dirty="0">
              <a:solidFill>
                <a:srgbClr val="5D6DB3"/>
              </a:solidFill>
              <a:latin typeface="Marianne"/>
            </a:endParaRPr>
          </a:p>
        </p:txBody>
      </p:sp>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
        <p:nvSpPr>
          <p:cNvPr id="19" name="object 19"/>
          <p:cNvSpPr txBox="1">
            <a:spLocks noGrp="1"/>
          </p:cNvSpPr>
          <p:nvPr>
            <p:ph type="title"/>
          </p:nvPr>
        </p:nvSpPr>
        <p:spPr>
          <a:xfrm>
            <a:off x="596065" y="1731900"/>
            <a:ext cx="15132335" cy="1245853"/>
          </a:xfrm>
          <a:prstGeom prst="rect">
            <a:avLst/>
          </a:prstGeom>
        </p:spPr>
        <p:txBody>
          <a:bodyPr vert="horz" wrap="square" lIns="0" tIns="14604" rIns="0" bIns="0" rtlCol="0">
            <a:spAutoFit/>
          </a:bodyPr>
          <a:lstStyle/>
          <a:p>
            <a:pPr marL="12700" algn="ctr">
              <a:spcBef>
                <a:spcPts val="114"/>
              </a:spcBef>
            </a:pPr>
            <a:r>
              <a:rPr lang="fr-FR" sz="4000" dirty="0">
                <a:solidFill>
                  <a:srgbClr val="2C3176"/>
                </a:solidFill>
                <a:latin typeface="Marianne"/>
                <a:cs typeface="Arial" panose="020B0604020202020204" pitchFamily="34" charset="0"/>
              </a:rPr>
              <a:t>Quels accompagnements pour « fabriquer » les ZAE de demain ? </a:t>
            </a:r>
            <a:r>
              <a:rPr lang="fr-FR" sz="4000" i="1" dirty="0">
                <a:solidFill>
                  <a:srgbClr val="2C3176"/>
                </a:solidFill>
                <a:latin typeface="Marianne"/>
                <a:cs typeface="Arial" panose="020B0604020202020204" pitchFamily="34" charset="0"/>
              </a:rPr>
              <a:t>Enseignements de la fabrique prospective</a:t>
            </a:r>
            <a:endParaRPr sz="4850" b="0" i="1" dirty="0">
              <a:latin typeface="Marianne"/>
              <a:ea typeface="Marianne" charset="0"/>
              <a:cs typeface="Marianne"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054822"/>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0FFD0691-0919-4067-8F9A-0BA593D99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066874"/>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1920E337-0AE6-46EB-A53F-49F6FBDD6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125988"/>
            <a:ext cx="298450"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257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24889" y="28194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
        <p:nvSpPr>
          <p:cNvPr id="17" name="object 14">
            <a:extLst>
              <a:ext uri="{FF2B5EF4-FFF2-40B4-BE49-F238E27FC236}">
                <a16:creationId xmlns:a16="http://schemas.microsoft.com/office/drawing/2014/main" id="{67B9625B-7885-4E31-9819-E45CD04B869C}"/>
              </a:ext>
            </a:extLst>
          </p:cNvPr>
          <p:cNvSpPr txBox="1">
            <a:spLocks/>
          </p:cNvSpPr>
          <p:nvPr/>
        </p:nvSpPr>
        <p:spPr>
          <a:xfrm>
            <a:off x="2336799" y="1459886"/>
            <a:ext cx="12112709" cy="876521"/>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spc="310" dirty="0">
                <a:solidFill>
                  <a:srgbClr val="2C3176"/>
                </a:solidFill>
                <a:latin typeface="Marianne" charset="0"/>
              </a:rPr>
              <a:t>Le ZAN, nouveau paradigme pour une attractivité économique plus sobre des territoires</a:t>
            </a:r>
            <a:endParaRPr lang="fr-FR" sz="2800" kern="0" spc="310" dirty="0">
              <a:solidFill>
                <a:srgbClr val="2C3176"/>
              </a:solidFill>
              <a:latin typeface="Marianne" charset="0"/>
            </a:endParaRPr>
          </a:p>
        </p:txBody>
      </p:sp>
      <p:sp>
        <p:nvSpPr>
          <p:cNvPr id="21" name="ZoneTexte 20">
            <a:extLst>
              <a:ext uri="{FF2B5EF4-FFF2-40B4-BE49-F238E27FC236}">
                <a16:creationId xmlns:a16="http://schemas.microsoft.com/office/drawing/2014/main" id="{F1316C11-F515-48B9-91FE-307778D60C96}"/>
              </a:ext>
            </a:extLst>
          </p:cNvPr>
          <p:cNvSpPr txBox="1"/>
          <p:nvPr/>
        </p:nvSpPr>
        <p:spPr>
          <a:xfrm>
            <a:off x="1497053" y="2336407"/>
            <a:ext cx="13792200" cy="7201972"/>
          </a:xfrm>
          <a:prstGeom prst="rect">
            <a:avLst/>
          </a:prstGeom>
          <a:noFill/>
        </p:spPr>
        <p:txBody>
          <a:bodyPr wrap="square" rtlCol="0">
            <a:spAutoFit/>
          </a:bodyPr>
          <a:lstStyle/>
          <a:p>
            <a:endParaRPr lang="fr-FR" sz="2200" dirty="0">
              <a:solidFill>
                <a:srgbClr val="5D6DB3"/>
              </a:solidFill>
              <a:latin typeface="Marianne"/>
            </a:endParaRPr>
          </a:p>
          <a:p>
            <a:r>
              <a:rPr lang="fr-FR" sz="2200" dirty="0">
                <a:solidFill>
                  <a:srgbClr val="5D6DB3"/>
                </a:solidFill>
                <a:latin typeface="Marianne"/>
              </a:rPr>
              <a:t>Les ZAE : le </a:t>
            </a:r>
            <a:r>
              <a:rPr lang="fr-FR" sz="2200" dirty="0">
                <a:solidFill>
                  <a:srgbClr val="5D6DB3"/>
                </a:solidFill>
                <a:highlight>
                  <a:srgbClr val="FCCD00"/>
                </a:highlight>
                <a:latin typeface="Marianne"/>
              </a:rPr>
              <a:t>gisement foncier principal pour la réindustrialisation</a:t>
            </a:r>
            <a:r>
              <a:rPr lang="fr-FR" sz="2200" dirty="0">
                <a:solidFill>
                  <a:srgbClr val="5D6DB3"/>
                </a:solidFill>
                <a:latin typeface="Marianne"/>
              </a:rPr>
              <a:t>, aux côtés des friches </a:t>
            </a:r>
          </a:p>
          <a:p>
            <a:endParaRPr lang="fr-FR" sz="2200" dirty="0">
              <a:solidFill>
                <a:srgbClr val="5D6DB3"/>
              </a:solidFill>
              <a:latin typeface="Marianne"/>
            </a:endParaRPr>
          </a:p>
          <a:p>
            <a:r>
              <a:rPr lang="fr-FR" sz="2200" dirty="0">
                <a:solidFill>
                  <a:srgbClr val="5D6DB3"/>
                </a:solidFill>
                <a:latin typeface="Marianne"/>
              </a:rPr>
              <a:t>Les ZAE : à la </a:t>
            </a:r>
            <a:r>
              <a:rPr lang="fr-FR" sz="2200" dirty="0">
                <a:solidFill>
                  <a:srgbClr val="5D6DB3"/>
                </a:solidFill>
                <a:highlight>
                  <a:srgbClr val="FCCD00"/>
                </a:highlight>
                <a:latin typeface="Marianne"/>
              </a:rPr>
              <a:t>croisée des enjeux nationaux de réindustrialisation </a:t>
            </a:r>
            <a:r>
              <a:rPr lang="fr-FR" sz="2200" dirty="0">
                <a:solidFill>
                  <a:srgbClr val="5D6DB3"/>
                </a:solidFill>
                <a:latin typeface="Marianne"/>
              </a:rPr>
              <a:t>(sous l’œil du gouvernement pour l’implantation des entreprises industrielles / souveraineté) et des </a:t>
            </a:r>
            <a:r>
              <a:rPr lang="fr-FR" sz="2200" dirty="0">
                <a:solidFill>
                  <a:srgbClr val="5D6DB3"/>
                </a:solidFill>
                <a:highlight>
                  <a:srgbClr val="FCCD00"/>
                </a:highlight>
                <a:latin typeface="Marianne"/>
              </a:rPr>
              <a:t>enjeux locaux </a:t>
            </a:r>
            <a:r>
              <a:rPr lang="fr-FR" sz="2200" dirty="0">
                <a:solidFill>
                  <a:srgbClr val="5D6DB3"/>
                </a:solidFill>
                <a:latin typeface="Marianne"/>
              </a:rPr>
              <a:t>pour le maintien et le développement d’activités économiques de plus en plus </a:t>
            </a:r>
            <a:r>
              <a:rPr lang="fr-FR" sz="2200" dirty="0">
                <a:solidFill>
                  <a:srgbClr val="5D6DB3"/>
                </a:solidFill>
                <a:highlight>
                  <a:srgbClr val="FCCD00"/>
                </a:highlight>
                <a:latin typeface="Marianne"/>
              </a:rPr>
              <a:t>choisies </a:t>
            </a:r>
            <a:r>
              <a:rPr lang="fr-FR" sz="2200" dirty="0">
                <a:solidFill>
                  <a:srgbClr val="5D6DB3"/>
                </a:solidFill>
                <a:latin typeface="Marianne"/>
              </a:rPr>
              <a:t>car servant les stratégies locales (soutien aux filières émergentes/historiques, maintien des activités de proximité non délocalisables…)</a:t>
            </a:r>
          </a:p>
          <a:p>
            <a:endParaRPr lang="fr-FR" sz="2200" dirty="0">
              <a:solidFill>
                <a:srgbClr val="5D6DB3"/>
              </a:solidFill>
              <a:latin typeface="Marianne"/>
            </a:endParaRPr>
          </a:p>
          <a:p>
            <a:r>
              <a:rPr lang="fr-FR" sz="2200" dirty="0">
                <a:solidFill>
                  <a:srgbClr val="5D6DB3"/>
                </a:solidFill>
                <a:latin typeface="Marianne"/>
              </a:rPr>
              <a:t>Les ZAE : objets de nouveaux modes de collaboration entre services dans les collectivités (aménagement/</a:t>
            </a:r>
            <a:r>
              <a:rPr lang="fr-FR" sz="2200" dirty="0" err="1">
                <a:solidFill>
                  <a:srgbClr val="5D6DB3"/>
                </a:solidFill>
                <a:latin typeface="Marianne"/>
              </a:rPr>
              <a:t>dév</a:t>
            </a:r>
            <a:r>
              <a:rPr lang="fr-FR" sz="2200" dirty="0">
                <a:solidFill>
                  <a:srgbClr val="5D6DB3"/>
                </a:solidFill>
                <a:latin typeface="Marianne"/>
              </a:rPr>
              <a:t> éco), modes de dialogue avec les entreprises/propriétaires privés/investisseurs et objets urbains pour expérimenter/consolider de nouvelles formes urbaines (compactage, verticalité, intensification des usages)</a:t>
            </a:r>
          </a:p>
          <a:p>
            <a:endParaRPr lang="fr-FR" sz="2200" dirty="0">
              <a:solidFill>
                <a:srgbClr val="5D6DB3"/>
              </a:solidFill>
              <a:latin typeface="Marianne"/>
            </a:endParaRPr>
          </a:p>
          <a:p>
            <a:r>
              <a:rPr lang="fr-FR" sz="2200" dirty="0">
                <a:solidFill>
                  <a:srgbClr val="5D6DB3"/>
                </a:solidFill>
                <a:latin typeface="Marianne"/>
              </a:rPr>
              <a:t>Les ZAE, supports d’une logique patrimoniale des collectivités en forte expansion, mettant fin progressivement à une logique d’aménagement économique du territoire </a:t>
            </a:r>
            <a:r>
              <a:rPr lang="fr-FR" sz="2200" dirty="0" err="1">
                <a:solidFill>
                  <a:srgbClr val="5D6DB3"/>
                </a:solidFill>
                <a:latin typeface="Marianne"/>
              </a:rPr>
              <a:t>court-termiste</a:t>
            </a:r>
            <a:r>
              <a:rPr lang="fr-FR" sz="2200" dirty="0">
                <a:solidFill>
                  <a:srgbClr val="5D6DB3"/>
                </a:solidFill>
                <a:latin typeface="Marianne"/>
              </a:rPr>
              <a:t> (regain des outils de maitrise/portage du foncier/</a:t>
            </a:r>
            <a:r>
              <a:rPr lang="fr-FR" sz="2200" dirty="0" err="1">
                <a:solidFill>
                  <a:srgbClr val="5D6DB3"/>
                </a:solidFill>
                <a:latin typeface="Marianne"/>
              </a:rPr>
              <a:t>disscociation</a:t>
            </a:r>
            <a:r>
              <a:rPr lang="fr-FR" sz="2200" dirty="0">
                <a:solidFill>
                  <a:srgbClr val="5D6DB3"/>
                </a:solidFill>
                <a:latin typeface="Marianne"/>
              </a:rPr>
              <a:t> du bâti et du foncier : baux à construction, baux emphytéotiques</a:t>
            </a:r>
          </a:p>
          <a:p>
            <a:endParaRPr lang="fr-FR" sz="2200" dirty="0">
              <a:solidFill>
                <a:srgbClr val="5D6DB3"/>
              </a:solidFill>
              <a:latin typeface="Marianne"/>
            </a:endParaRPr>
          </a:p>
          <a:p>
            <a:endParaRPr lang="fr-FR" sz="2200" dirty="0">
              <a:solidFill>
                <a:srgbClr val="5D6DB3"/>
              </a:solidFill>
              <a:latin typeface="Marianne"/>
            </a:endParaRPr>
          </a:p>
          <a:p>
            <a:r>
              <a:rPr lang="fr-FR" sz="2200" dirty="0">
                <a:solidFill>
                  <a:srgbClr val="5D6DB3"/>
                </a:solidFill>
                <a:latin typeface="Marianne"/>
              </a:rPr>
              <a:t> </a:t>
            </a:r>
          </a:p>
          <a:p>
            <a:endParaRPr lang="fr-FR" sz="2200" dirty="0">
              <a:solidFill>
                <a:srgbClr val="5D6DB3"/>
              </a:solidFill>
              <a:latin typeface="Marianne"/>
            </a:endParaRPr>
          </a:p>
          <a:p>
            <a:endParaRPr lang="fr-FR" sz="2200" dirty="0">
              <a:solidFill>
                <a:srgbClr val="5D6DB3"/>
              </a:solidFill>
              <a:latin typeface="Marianne"/>
            </a:endParaRPr>
          </a:p>
          <a:p>
            <a:endParaRPr lang="fr-FR" sz="2200" dirty="0">
              <a:solidFill>
                <a:srgbClr val="5D6DB3"/>
              </a:solidFill>
              <a:latin typeface="Marianne"/>
            </a:endParaRPr>
          </a:p>
        </p:txBody>
      </p:sp>
      <p:sp>
        <p:nvSpPr>
          <p:cNvPr id="22" name="object 14">
            <a:extLst>
              <a:ext uri="{FF2B5EF4-FFF2-40B4-BE49-F238E27FC236}">
                <a16:creationId xmlns:a16="http://schemas.microsoft.com/office/drawing/2014/main" id="{CB435EBA-009B-48CD-B5E1-B5D34D0933B0}"/>
              </a:ext>
            </a:extLst>
          </p:cNvPr>
          <p:cNvSpPr txBox="1">
            <a:spLocks/>
          </p:cNvSpPr>
          <p:nvPr/>
        </p:nvSpPr>
        <p:spPr>
          <a:xfrm>
            <a:off x="1012710" y="1218900"/>
            <a:ext cx="882726"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5.</a:t>
            </a:r>
            <a:endParaRPr lang="fr-FR" sz="6000" kern="0" dirty="0">
              <a:latin typeface="Marianne ExtraBold" charset="0"/>
              <a:ea typeface="Marianne ExtraBold" charset="0"/>
              <a:cs typeface="Marianne ExtraBold" charset="0"/>
            </a:endParaRPr>
          </a:p>
        </p:txBody>
      </p:sp>
      <p:sp>
        <p:nvSpPr>
          <p:cNvPr id="23" name="object 5">
            <a:extLst>
              <a:ext uri="{FF2B5EF4-FFF2-40B4-BE49-F238E27FC236}">
                <a16:creationId xmlns:a16="http://schemas.microsoft.com/office/drawing/2014/main" id="{5AC7157D-47B5-4F80-8095-97EDBAF6006E}"/>
              </a:ext>
            </a:extLst>
          </p:cNvPr>
          <p:cNvSpPr/>
          <p:nvPr/>
        </p:nvSpPr>
        <p:spPr>
          <a:xfrm>
            <a:off x="890510" y="3481824"/>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4" name="object 5">
            <a:extLst>
              <a:ext uri="{FF2B5EF4-FFF2-40B4-BE49-F238E27FC236}">
                <a16:creationId xmlns:a16="http://schemas.microsoft.com/office/drawing/2014/main" id="{26CB01AE-B21F-4797-B396-1B423DB51B2F}"/>
              </a:ext>
            </a:extLst>
          </p:cNvPr>
          <p:cNvSpPr/>
          <p:nvPr/>
        </p:nvSpPr>
        <p:spPr>
          <a:xfrm>
            <a:off x="890510" y="5073784"/>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5" name="object 5">
            <a:extLst>
              <a:ext uri="{FF2B5EF4-FFF2-40B4-BE49-F238E27FC236}">
                <a16:creationId xmlns:a16="http://schemas.microsoft.com/office/drawing/2014/main" id="{E0CED04D-C5C9-4267-ACF7-6A7F6C70F608}"/>
              </a:ext>
            </a:extLst>
          </p:cNvPr>
          <p:cNvSpPr/>
          <p:nvPr/>
        </p:nvSpPr>
        <p:spPr>
          <a:xfrm>
            <a:off x="865072" y="6383169"/>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Tree>
    <p:extLst>
      <p:ext uri="{BB962C8B-B14F-4D97-AF65-F5344CB8AC3E}">
        <p14:creationId xmlns:p14="http://schemas.microsoft.com/office/powerpoint/2010/main" val="231282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xfrm>
            <a:off x="1351785" y="1396621"/>
            <a:ext cx="12388839" cy="1122742"/>
          </a:xfrm>
          <a:prstGeom prst="rect">
            <a:avLst/>
          </a:prstGeom>
        </p:spPr>
        <p:txBody>
          <a:bodyPr vert="horz" wrap="square" lIns="0" tIns="14604" rIns="0" bIns="0" rtlCol="0">
            <a:spAutoFit/>
          </a:bodyPr>
          <a:lstStyle/>
          <a:p>
            <a:pPr marL="12700">
              <a:spcBef>
                <a:spcPts val="114"/>
              </a:spcBef>
            </a:pPr>
            <a:r>
              <a:rPr lang="fr-FR" sz="3600" dirty="0">
                <a:solidFill>
                  <a:srgbClr val="2C3176"/>
                </a:solidFill>
                <a:latin typeface="Arial" panose="020B0604020202020204" pitchFamily="34" charset="0"/>
                <a:cs typeface="Arial" panose="020B0604020202020204" pitchFamily="34" charset="0"/>
              </a:rPr>
              <a:t>Focus: objectif 50 Sites </a:t>
            </a:r>
            <a:br>
              <a:rPr lang="fr-FR" sz="3600" dirty="0">
                <a:solidFill>
                  <a:srgbClr val="2C3176"/>
                </a:solidFill>
                <a:latin typeface="Arial" panose="020B0604020202020204" pitchFamily="34" charset="0"/>
                <a:cs typeface="Arial" panose="020B0604020202020204" pitchFamily="34" charset="0"/>
              </a:rPr>
            </a:br>
            <a:r>
              <a:rPr lang="fr-FR" sz="3600" dirty="0">
                <a:solidFill>
                  <a:srgbClr val="2C3176"/>
                </a:solidFill>
                <a:latin typeface="Arial" panose="020B0604020202020204" pitchFamily="34" charset="0"/>
                <a:cs typeface="Arial" panose="020B0604020202020204" pitchFamily="34" charset="0"/>
              </a:rPr>
              <a:t>« France 2030 »</a:t>
            </a:r>
            <a:endParaRPr sz="4850" b="0" dirty="0">
              <a:latin typeface="Marianne" charset="0"/>
              <a:ea typeface="Marianne" charset="0"/>
              <a:cs typeface="Marianne" charset="0"/>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pic>
        <p:nvPicPr>
          <p:cNvPr id="11" name="Image 10">
            <a:extLst>
              <a:ext uri="{FF2B5EF4-FFF2-40B4-BE49-F238E27FC236}">
                <a16:creationId xmlns:a16="http://schemas.microsoft.com/office/drawing/2014/main" id="{F3FE208F-7988-42EB-9F5E-C498FEA0C566}"/>
              </a:ext>
            </a:extLst>
          </p:cNvPr>
          <p:cNvPicPr>
            <a:picLocks noChangeAspect="1"/>
          </p:cNvPicPr>
          <p:nvPr/>
        </p:nvPicPr>
        <p:blipFill rotWithShape="1">
          <a:blip r:embed="rId4"/>
          <a:srcRect t="1650"/>
          <a:stretch/>
        </p:blipFill>
        <p:spPr>
          <a:xfrm>
            <a:off x="1371600" y="2971800"/>
            <a:ext cx="5535658" cy="5791597"/>
          </a:xfrm>
          <a:prstGeom prst="rect">
            <a:avLst/>
          </a:prstGeom>
        </p:spPr>
      </p:pic>
      <p:pic>
        <p:nvPicPr>
          <p:cNvPr id="12" name="Image 11">
            <a:extLst>
              <a:ext uri="{FF2B5EF4-FFF2-40B4-BE49-F238E27FC236}">
                <a16:creationId xmlns:a16="http://schemas.microsoft.com/office/drawing/2014/main" id="{B47F5A88-9E78-4811-9E9C-99088E13A411}"/>
              </a:ext>
            </a:extLst>
          </p:cNvPr>
          <p:cNvPicPr>
            <a:picLocks noChangeAspect="1"/>
          </p:cNvPicPr>
          <p:nvPr/>
        </p:nvPicPr>
        <p:blipFill>
          <a:blip r:embed="rId5"/>
          <a:stretch>
            <a:fillRect/>
          </a:stretch>
        </p:blipFill>
        <p:spPr>
          <a:xfrm>
            <a:off x="8159751" y="466725"/>
            <a:ext cx="7124700" cy="4105275"/>
          </a:xfrm>
          <a:prstGeom prst="rect">
            <a:avLst/>
          </a:prstGeom>
        </p:spPr>
      </p:pic>
      <p:pic>
        <p:nvPicPr>
          <p:cNvPr id="22" name="Image 21">
            <a:extLst>
              <a:ext uri="{FF2B5EF4-FFF2-40B4-BE49-F238E27FC236}">
                <a16:creationId xmlns:a16="http://schemas.microsoft.com/office/drawing/2014/main" id="{D3B7D6A0-3FD9-4C87-AF25-5033C5BBB4A5}"/>
              </a:ext>
            </a:extLst>
          </p:cNvPr>
          <p:cNvPicPr>
            <a:picLocks noChangeAspect="1"/>
          </p:cNvPicPr>
          <p:nvPr/>
        </p:nvPicPr>
        <p:blipFill rotWithShape="1">
          <a:blip r:embed="rId6"/>
          <a:srcRect t="-1" b="39297"/>
          <a:stretch/>
        </p:blipFill>
        <p:spPr>
          <a:xfrm>
            <a:off x="8159750" y="4572000"/>
            <a:ext cx="7124700" cy="4238227"/>
          </a:xfrm>
          <a:prstGeom prst="rect">
            <a:avLst/>
          </a:prstGeom>
        </p:spPr>
      </p:pic>
    </p:spTree>
    <p:extLst>
      <p:ext uri="{BB962C8B-B14F-4D97-AF65-F5344CB8AC3E}">
        <p14:creationId xmlns:p14="http://schemas.microsoft.com/office/powerpoint/2010/main" val="570321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24889" y="28194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8" name="object 18"/>
          <p:cNvSpPr/>
          <p:nvPr/>
        </p:nvSpPr>
        <p:spPr>
          <a:xfrm>
            <a:off x="12378690" y="5075555"/>
            <a:ext cx="3877310" cy="4068445"/>
          </a:xfrm>
          <a:custGeom>
            <a:avLst/>
            <a:gdLst/>
            <a:ahLst/>
            <a:cxnLst/>
            <a:rect l="l" t="t" r="r" b="b"/>
            <a:pathLst>
              <a:path w="3877309" h="4068445">
                <a:moveTo>
                  <a:pt x="2860060" y="0"/>
                </a:moveTo>
                <a:lnTo>
                  <a:pt x="2846877" y="2971965"/>
                </a:lnTo>
                <a:lnTo>
                  <a:pt x="4109" y="3143592"/>
                </a:lnTo>
                <a:lnTo>
                  <a:pt x="0" y="4068378"/>
                </a:lnTo>
                <a:lnTo>
                  <a:pt x="3877028" y="4068378"/>
                </a:lnTo>
                <a:lnTo>
                  <a:pt x="3877028" y="4513"/>
                </a:lnTo>
                <a:lnTo>
                  <a:pt x="2860060" y="0"/>
                </a:lnTo>
                <a:close/>
              </a:path>
            </a:pathLst>
          </a:custGeom>
          <a:solidFill>
            <a:srgbClr val="5D6DB3"/>
          </a:solidFill>
        </p:spPr>
        <p:txBody>
          <a:bodyPr wrap="square" lIns="0" tIns="0" rIns="0" bIns="0" rtlCol="0"/>
          <a:lstStyle/>
          <a:p>
            <a:endParaRPr/>
          </a:p>
        </p:txBody>
      </p:sp>
      <p:sp>
        <p:nvSpPr>
          <p:cNvPr id="17" name="object 14">
            <a:extLst>
              <a:ext uri="{FF2B5EF4-FFF2-40B4-BE49-F238E27FC236}">
                <a16:creationId xmlns:a16="http://schemas.microsoft.com/office/drawing/2014/main" id="{67B9625B-7885-4E31-9819-E45CD04B869C}"/>
              </a:ext>
            </a:extLst>
          </p:cNvPr>
          <p:cNvSpPr txBox="1">
            <a:spLocks/>
          </p:cNvSpPr>
          <p:nvPr/>
        </p:nvSpPr>
        <p:spPr>
          <a:xfrm>
            <a:off x="2336799" y="1459886"/>
            <a:ext cx="12112709" cy="445634"/>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2800" spc="310" dirty="0">
                <a:solidFill>
                  <a:srgbClr val="2C3176"/>
                </a:solidFill>
                <a:latin typeface="Marianne" charset="0"/>
              </a:rPr>
              <a:t>Pour aller plus loin </a:t>
            </a:r>
            <a:endParaRPr lang="fr-FR" sz="2800" kern="0" spc="310" dirty="0">
              <a:solidFill>
                <a:srgbClr val="2C3176"/>
              </a:solidFill>
              <a:latin typeface="Marianne" charset="0"/>
            </a:endParaRPr>
          </a:p>
        </p:txBody>
      </p:sp>
      <p:sp>
        <p:nvSpPr>
          <p:cNvPr id="21" name="ZoneTexte 20">
            <a:extLst>
              <a:ext uri="{FF2B5EF4-FFF2-40B4-BE49-F238E27FC236}">
                <a16:creationId xmlns:a16="http://schemas.microsoft.com/office/drawing/2014/main" id="{F1316C11-F515-48B9-91FE-307778D60C96}"/>
              </a:ext>
            </a:extLst>
          </p:cNvPr>
          <p:cNvSpPr txBox="1"/>
          <p:nvPr/>
        </p:nvSpPr>
        <p:spPr>
          <a:xfrm>
            <a:off x="1497053" y="2336407"/>
            <a:ext cx="13792200" cy="4708981"/>
          </a:xfrm>
          <a:prstGeom prst="rect">
            <a:avLst/>
          </a:prstGeom>
          <a:noFill/>
        </p:spPr>
        <p:txBody>
          <a:bodyPr wrap="square" rtlCol="0">
            <a:spAutoFit/>
          </a:bodyPr>
          <a:lstStyle/>
          <a:p>
            <a:endParaRPr lang="fr-FR" sz="2200" dirty="0">
              <a:solidFill>
                <a:srgbClr val="5D6DB3"/>
              </a:solidFill>
              <a:latin typeface="Marianne"/>
            </a:endParaRPr>
          </a:p>
          <a:p>
            <a:r>
              <a:rPr lang="fr-FR" sz="2200" dirty="0">
                <a:solidFill>
                  <a:srgbClr val="5D6DB3"/>
                </a:solidFill>
                <a:latin typeface="Marianne"/>
              </a:rPr>
              <a:t>Plusieurs publications :</a:t>
            </a:r>
          </a:p>
          <a:p>
            <a:endParaRPr lang="fr-FR" sz="2200" dirty="0">
              <a:solidFill>
                <a:srgbClr val="5D6DB3"/>
              </a:solidFill>
              <a:latin typeface="Marianne"/>
            </a:endParaRPr>
          </a:p>
          <a:p>
            <a:r>
              <a:rPr lang="fr-FR" sz="2400" dirty="0">
                <a:hlinkClick r:id="rId4"/>
              </a:rPr>
              <a:t>Sobriété foncière et développement économique - INTERCOMMUNALITES DE FRANCE </a:t>
            </a:r>
            <a:r>
              <a:rPr lang="fr-FR" sz="2400" dirty="0"/>
              <a:t>, </a:t>
            </a:r>
            <a:r>
              <a:rPr lang="fr-FR" sz="2200" dirty="0">
                <a:solidFill>
                  <a:srgbClr val="5D6DB3"/>
                </a:solidFill>
                <a:latin typeface="Marianne"/>
              </a:rPr>
              <a:t>janvier 2022, CEREMA/ANCT/INTERCOMMUNALITES DE France</a:t>
            </a:r>
          </a:p>
          <a:p>
            <a:endParaRPr lang="fr-FR" sz="2400" dirty="0">
              <a:solidFill>
                <a:srgbClr val="5D6DB3"/>
              </a:solidFill>
              <a:latin typeface="Marianne"/>
            </a:endParaRPr>
          </a:p>
          <a:p>
            <a:r>
              <a:rPr lang="fr-FR" sz="2400" dirty="0">
                <a:hlinkClick r:id="rId5"/>
              </a:rPr>
              <a:t>Accès au foncier pour les startups industrielles – France Industrie</a:t>
            </a:r>
            <a:r>
              <a:rPr lang="fr-FR" sz="2400" dirty="0"/>
              <a:t>, </a:t>
            </a:r>
            <a:r>
              <a:rPr lang="fr-FR" sz="2200" dirty="0">
                <a:solidFill>
                  <a:srgbClr val="5D6DB3"/>
                </a:solidFill>
                <a:latin typeface="Marianne"/>
              </a:rPr>
              <a:t>avril 2023, France Industrie, ANCT, DGE</a:t>
            </a:r>
          </a:p>
          <a:p>
            <a:endParaRPr lang="fr-FR" sz="2400" dirty="0">
              <a:solidFill>
                <a:srgbClr val="5D6DB3"/>
              </a:solidFill>
              <a:latin typeface="Marianne"/>
            </a:endParaRPr>
          </a:p>
          <a:p>
            <a:r>
              <a:rPr lang="fr-FR" sz="2200" dirty="0">
                <a:solidFill>
                  <a:srgbClr val="5D6DB3"/>
                </a:solidFill>
                <a:latin typeface="Marianne"/>
              </a:rPr>
              <a:t>La demande foncière et immobilière des entreprises : les exemples de l’Ile-de-France et de Valence Romans Agglomération, </a:t>
            </a:r>
            <a:r>
              <a:rPr lang="fr-FR" sz="2200" dirty="0" err="1">
                <a:solidFill>
                  <a:srgbClr val="5D6DB3"/>
                </a:solidFill>
                <a:latin typeface="Marianne"/>
              </a:rPr>
              <a:t>Cerema</a:t>
            </a:r>
            <a:r>
              <a:rPr lang="fr-FR" sz="2200" dirty="0">
                <a:solidFill>
                  <a:srgbClr val="5D6DB3"/>
                </a:solidFill>
                <a:latin typeface="Marianne"/>
              </a:rPr>
              <a:t>-IPR - UGA – PUCA - La Fabrique de l’Industrie </a:t>
            </a:r>
            <a:r>
              <a:rPr lang="fr-FR" sz="2200" dirty="0">
                <a:solidFill>
                  <a:srgbClr val="5D6DB3"/>
                </a:solidFill>
                <a:highlight>
                  <a:srgbClr val="FCCD00"/>
                </a:highlight>
                <a:latin typeface="Marianne"/>
              </a:rPr>
              <a:t>(à paraitre en 2023) </a:t>
            </a:r>
          </a:p>
          <a:p>
            <a:endParaRPr lang="fr-FR" sz="2400" dirty="0">
              <a:solidFill>
                <a:srgbClr val="5D6DB3"/>
              </a:solidFill>
              <a:latin typeface="Marianne"/>
            </a:endParaRPr>
          </a:p>
          <a:p>
            <a:endParaRPr lang="fr-FR" sz="2200" dirty="0">
              <a:solidFill>
                <a:srgbClr val="5D6DB3"/>
              </a:solidFill>
              <a:latin typeface="Marianne"/>
            </a:endParaRPr>
          </a:p>
          <a:p>
            <a:endParaRPr lang="fr-FR" sz="2200" dirty="0">
              <a:solidFill>
                <a:srgbClr val="5D6DB3"/>
              </a:solidFill>
              <a:latin typeface="Marianne"/>
            </a:endParaRPr>
          </a:p>
        </p:txBody>
      </p:sp>
    </p:spTree>
    <p:extLst>
      <p:ext uri="{BB962C8B-B14F-4D97-AF65-F5344CB8AC3E}">
        <p14:creationId xmlns:p14="http://schemas.microsoft.com/office/powerpoint/2010/main" val="221651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118207" y="2884372"/>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4" name="object 14">
            <a:extLst>
              <a:ext uri="{FF2B5EF4-FFF2-40B4-BE49-F238E27FC236}">
                <a16:creationId xmlns:a16="http://schemas.microsoft.com/office/drawing/2014/main" id="{356AA2A0-67C0-44B0-B342-57D5F6629D36}"/>
              </a:ext>
            </a:extLst>
          </p:cNvPr>
          <p:cNvSpPr txBox="1">
            <a:spLocks/>
          </p:cNvSpPr>
          <p:nvPr/>
        </p:nvSpPr>
        <p:spPr>
          <a:xfrm>
            <a:off x="606731" y="873764"/>
            <a:ext cx="1093038" cy="938076"/>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1.</a:t>
            </a:r>
            <a:endParaRPr lang="fr-FR" sz="6000" kern="0" dirty="0">
              <a:latin typeface="Marianne ExtraBold" charset="0"/>
              <a:ea typeface="Marianne ExtraBold" charset="0"/>
              <a:cs typeface="Marianne ExtraBold" charset="0"/>
            </a:endParaRPr>
          </a:p>
        </p:txBody>
      </p:sp>
      <p:sp>
        <p:nvSpPr>
          <p:cNvPr id="18" name="object 14">
            <a:extLst>
              <a:ext uri="{FF2B5EF4-FFF2-40B4-BE49-F238E27FC236}">
                <a16:creationId xmlns:a16="http://schemas.microsoft.com/office/drawing/2014/main" id="{B812C144-67FB-42BF-B994-25111966FAE5}"/>
              </a:ext>
            </a:extLst>
          </p:cNvPr>
          <p:cNvSpPr txBox="1">
            <a:spLocks noGrp="1"/>
          </p:cNvSpPr>
          <p:nvPr>
            <p:ph type="title"/>
          </p:nvPr>
        </p:nvSpPr>
        <p:spPr>
          <a:xfrm>
            <a:off x="1654087" y="888405"/>
            <a:ext cx="12308889" cy="1492074"/>
          </a:xfrm>
          <a:prstGeom prst="rect">
            <a:avLst/>
          </a:prstGeom>
        </p:spPr>
        <p:txBody>
          <a:bodyPr vert="horz" wrap="square" lIns="0" tIns="14604" rIns="0" bIns="0" rtlCol="0">
            <a:spAutoFit/>
          </a:bodyPr>
          <a:lstStyle/>
          <a:p>
            <a:pPr marL="12700">
              <a:lnSpc>
                <a:spcPct val="100000"/>
              </a:lnSpc>
              <a:spcBef>
                <a:spcPts val="114"/>
              </a:spcBef>
            </a:pPr>
            <a:r>
              <a:rPr lang="fr-FR" sz="3200" spc="310" dirty="0">
                <a:solidFill>
                  <a:srgbClr val="2C3176"/>
                </a:solidFill>
                <a:latin typeface="Marianne" charset="0"/>
                <a:ea typeface="Marianne" charset="0"/>
                <a:cs typeface="Marianne" charset="0"/>
              </a:rPr>
              <a:t>Les ZAE, produits à l’obsolescence programmée d’un aménagement extensif, fondé sur l’étalement urbain, depuis 50 ans</a:t>
            </a:r>
            <a:endParaRPr sz="3200" dirty="0">
              <a:latin typeface="Marianne" charset="0"/>
              <a:ea typeface="Marianne" charset="0"/>
              <a:cs typeface="Marianne" charset="0"/>
            </a:endParaRPr>
          </a:p>
        </p:txBody>
      </p:sp>
      <p:sp>
        <p:nvSpPr>
          <p:cNvPr id="3" name="Rectangle 2">
            <a:extLst>
              <a:ext uri="{FF2B5EF4-FFF2-40B4-BE49-F238E27FC236}">
                <a16:creationId xmlns:a16="http://schemas.microsoft.com/office/drawing/2014/main" id="{93DE06F2-A916-4054-B4D8-6B1DD14ABF52}"/>
              </a:ext>
            </a:extLst>
          </p:cNvPr>
          <p:cNvSpPr/>
          <p:nvPr/>
        </p:nvSpPr>
        <p:spPr>
          <a:xfrm>
            <a:off x="1574800" y="2801882"/>
            <a:ext cx="14017697" cy="1569660"/>
          </a:xfrm>
          <a:prstGeom prst="rect">
            <a:avLst/>
          </a:prstGeom>
        </p:spPr>
        <p:txBody>
          <a:bodyPr wrap="square">
            <a:spAutoFit/>
          </a:bodyPr>
          <a:lstStyle/>
          <a:p>
            <a:r>
              <a:rPr lang="fr-FR" sz="2400" spc="-30" dirty="0">
                <a:solidFill>
                  <a:srgbClr val="2C3176"/>
                </a:solidFill>
                <a:latin typeface="Marianne" charset="0"/>
              </a:rPr>
              <a:t>ZAE : encore un flou juridique pour la définir, rendant difficile le chiffrage au niveau national (entre 24 000 et 32 000 ?)</a:t>
            </a:r>
          </a:p>
          <a:p>
            <a:endParaRPr lang="fr-FR" sz="2400" spc="-30" dirty="0">
              <a:solidFill>
                <a:srgbClr val="2C3176"/>
              </a:solidFill>
              <a:latin typeface="Marianne" charset="0"/>
            </a:endParaRPr>
          </a:p>
          <a:p>
            <a:r>
              <a:rPr lang="fr-FR" sz="2400" spc="-30" dirty="0">
                <a:solidFill>
                  <a:srgbClr val="2C3176"/>
                </a:solidFill>
                <a:latin typeface="Marianne" charset="0"/>
              </a:rPr>
              <a:t>Travaux actuels du CNIG pour établir un </a:t>
            </a:r>
            <a:r>
              <a:rPr lang="fr-FR" sz="2400" spc="-30" dirty="0">
                <a:solidFill>
                  <a:srgbClr val="2C3176"/>
                </a:solidFill>
                <a:highlight>
                  <a:srgbClr val="FCCD00"/>
                </a:highlight>
                <a:latin typeface="Marianne" charset="0"/>
              </a:rPr>
              <a:t>référentiel ZAE </a:t>
            </a:r>
            <a:endParaRPr lang="fr-FR" sz="2400" spc="-30" dirty="0">
              <a:solidFill>
                <a:srgbClr val="2C3176"/>
              </a:solidFill>
              <a:latin typeface="Marianne" charset="0"/>
            </a:endParaRPr>
          </a:p>
        </p:txBody>
      </p:sp>
      <p:sp>
        <p:nvSpPr>
          <p:cNvPr id="17" name="Rectangle 16">
            <a:extLst>
              <a:ext uri="{FF2B5EF4-FFF2-40B4-BE49-F238E27FC236}">
                <a16:creationId xmlns:a16="http://schemas.microsoft.com/office/drawing/2014/main" id="{E4404AF7-6072-43D8-90B0-B488A85AE409}"/>
              </a:ext>
            </a:extLst>
          </p:cNvPr>
          <p:cNvSpPr/>
          <p:nvPr/>
        </p:nvSpPr>
        <p:spPr>
          <a:xfrm>
            <a:off x="560206" y="3644688"/>
            <a:ext cx="1116000" cy="769441"/>
          </a:xfrm>
          <a:prstGeom prst="rect">
            <a:avLst/>
          </a:prstGeom>
        </p:spPr>
        <p:txBody>
          <a:bodyPr wrap="square">
            <a:spAutoFit/>
          </a:bodyPr>
          <a:lstStyle/>
          <a:p>
            <a:r>
              <a:rPr lang="fr-FR" sz="4400" b="1" dirty="0">
                <a:solidFill>
                  <a:srgbClr val="FFC000"/>
                </a:solidFill>
                <a:latin typeface="Segoe UI Symbol" panose="020B0502040204020203" pitchFamily="34" charset="0"/>
                <a:ea typeface="Calibri" panose="020F0502020204030204" pitchFamily="34" charset="0"/>
                <a:cs typeface="Segoe UI Symbol" panose="020B0502040204020203" pitchFamily="34" charset="0"/>
              </a:rPr>
              <a:t>👉</a:t>
            </a:r>
            <a:r>
              <a:rPr lang="fr-FR" b="1" dirty="0">
                <a:solidFill>
                  <a:srgbClr val="FFC000"/>
                </a:solidFill>
                <a:latin typeface="Calibri" panose="020F0502020204030204" pitchFamily="34" charset="0"/>
                <a:ea typeface="Calibri" panose="020F0502020204030204" pitchFamily="34" charset="0"/>
              </a:rPr>
              <a:t>‍</a:t>
            </a:r>
            <a:endParaRPr lang="fr-FR" dirty="0">
              <a:solidFill>
                <a:srgbClr val="FFC000"/>
              </a:solidFill>
            </a:endParaRPr>
          </a:p>
        </p:txBody>
      </p:sp>
      <p:sp>
        <p:nvSpPr>
          <p:cNvPr id="21" name="Rectangle 20">
            <a:extLst>
              <a:ext uri="{FF2B5EF4-FFF2-40B4-BE49-F238E27FC236}">
                <a16:creationId xmlns:a16="http://schemas.microsoft.com/office/drawing/2014/main" id="{12873434-FEC7-4291-8DBC-15D05611E392}"/>
              </a:ext>
            </a:extLst>
          </p:cNvPr>
          <p:cNvSpPr/>
          <p:nvPr/>
        </p:nvSpPr>
        <p:spPr>
          <a:xfrm>
            <a:off x="634106" y="4721706"/>
            <a:ext cx="1116000" cy="769441"/>
          </a:xfrm>
          <a:prstGeom prst="rect">
            <a:avLst/>
          </a:prstGeom>
        </p:spPr>
        <p:txBody>
          <a:bodyPr wrap="square">
            <a:spAutoFit/>
          </a:bodyPr>
          <a:lstStyle/>
          <a:p>
            <a:r>
              <a:rPr lang="fr-FR" sz="4400" b="1" dirty="0">
                <a:solidFill>
                  <a:srgbClr val="FFC000"/>
                </a:solidFill>
                <a:latin typeface="Segoe UI Symbol" panose="020B0502040204020203" pitchFamily="34" charset="0"/>
                <a:ea typeface="Calibri" panose="020F0502020204030204" pitchFamily="34" charset="0"/>
                <a:cs typeface="Segoe UI Symbol" panose="020B0502040204020203" pitchFamily="34" charset="0"/>
              </a:rPr>
              <a:t>👉</a:t>
            </a:r>
            <a:r>
              <a:rPr lang="fr-FR" b="1" dirty="0">
                <a:solidFill>
                  <a:srgbClr val="FFC000"/>
                </a:solidFill>
                <a:latin typeface="Calibri" panose="020F0502020204030204" pitchFamily="34" charset="0"/>
                <a:ea typeface="Calibri" panose="020F0502020204030204" pitchFamily="34" charset="0"/>
              </a:rPr>
              <a:t>‍</a:t>
            </a:r>
            <a:endParaRPr lang="fr-FR" dirty="0">
              <a:solidFill>
                <a:srgbClr val="FFC000"/>
              </a:solidFill>
            </a:endParaRPr>
          </a:p>
        </p:txBody>
      </p:sp>
      <p:sp>
        <p:nvSpPr>
          <p:cNvPr id="8" name="Rectangle 7">
            <a:extLst>
              <a:ext uri="{FF2B5EF4-FFF2-40B4-BE49-F238E27FC236}">
                <a16:creationId xmlns:a16="http://schemas.microsoft.com/office/drawing/2014/main" id="{6F944AFC-87FF-4A6A-9B61-C8C316855226}"/>
              </a:ext>
            </a:extLst>
          </p:cNvPr>
          <p:cNvSpPr/>
          <p:nvPr/>
        </p:nvSpPr>
        <p:spPr>
          <a:xfrm>
            <a:off x="1544249" y="4928872"/>
            <a:ext cx="14184151" cy="830997"/>
          </a:xfrm>
          <a:prstGeom prst="rect">
            <a:avLst/>
          </a:prstGeom>
        </p:spPr>
        <p:txBody>
          <a:bodyPr wrap="square">
            <a:spAutoFit/>
          </a:bodyPr>
          <a:lstStyle/>
          <a:p>
            <a:r>
              <a:rPr lang="fr-FR" sz="2400" spc="-30" dirty="0">
                <a:solidFill>
                  <a:srgbClr val="2C3176"/>
                </a:solidFill>
                <a:highlight>
                  <a:srgbClr val="FCCD00"/>
                </a:highlight>
                <a:latin typeface="Marianne" charset="0"/>
              </a:rPr>
              <a:t>Les inventaires de ZAE </a:t>
            </a:r>
            <a:r>
              <a:rPr lang="fr-FR" sz="2400" spc="-30" dirty="0">
                <a:solidFill>
                  <a:srgbClr val="2C3176"/>
                </a:solidFill>
                <a:latin typeface="Marianne" charset="0"/>
              </a:rPr>
              <a:t>en cours dans les territoires/</a:t>
            </a:r>
            <a:r>
              <a:rPr lang="fr-FR" sz="2400" spc="-30" dirty="0" err="1">
                <a:solidFill>
                  <a:srgbClr val="2C3176"/>
                </a:solidFill>
                <a:latin typeface="Marianne" charset="0"/>
              </a:rPr>
              <a:t>epci</a:t>
            </a:r>
            <a:r>
              <a:rPr lang="fr-FR" sz="2400" spc="-30" dirty="0">
                <a:solidFill>
                  <a:srgbClr val="2C3176"/>
                </a:solidFill>
                <a:latin typeface="Marianne" charset="0"/>
              </a:rPr>
              <a:t> (rendus obligatoires par la loi Climat &amp; résilience de 2021) devraient permettre de les recenser pour les mieux les connaitre</a:t>
            </a:r>
          </a:p>
        </p:txBody>
      </p:sp>
      <p:sp>
        <p:nvSpPr>
          <p:cNvPr id="9" name="Rectangle 8">
            <a:extLst>
              <a:ext uri="{FF2B5EF4-FFF2-40B4-BE49-F238E27FC236}">
                <a16:creationId xmlns:a16="http://schemas.microsoft.com/office/drawing/2014/main" id="{792F07CF-CEE3-4449-A259-575EE6FC2848}"/>
              </a:ext>
            </a:extLst>
          </p:cNvPr>
          <p:cNvSpPr/>
          <p:nvPr/>
        </p:nvSpPr>
        <p:spPr>
          <a:xfrm>
            <a:off x="1625985" y="7996111"/>
            <a:ext cx="8128000" cy="532903"/>
          </a:xfrm>
          <a:prstGeom prst="rect">
            <a:avLst/>
          </a:prstGeom>
        </p:spPr>
        <p:txBody>
          <a:bodyPr>
            <a:spAutoFit/>
          </a:bodyPr>
          <a:lstStyle/>
          <a:p>
            <a:pPr algn="just">
              <a:lnSpc>
                <a:spcPct val="107000"/>
              </a:lnSpc>
              <a:spcAft>
                <a:spcPts val="800"/>
              </a:spcAft>
            </a:pPr>
            <a:endParaRPr lang="fr-FR" sz="2800" spc="-30" dirty="0">
              <a:solidFill>
                <a:srgbClr val="2C3176"/>
              </a:solidFill>
              <a:latin typeface="Marianne" charset="0"/>
            </a:endParaRPr>
          </a:p>
        </p:txBody>
      </p:sp>
      <p:sp>
        <p:nvSpPr>
          <p:cNvPr id="25" name="Rectangle 24">
            <a:extLst>
              <a:ext uri="{FF2B5EF4-FFF2-40B4-BE49-F238E27FC236}">
                <a16:creationId xmlns:a16="http://schemas.microsoft.com/office/drawing/2014/main" id="{8BF12D24-633D-40C8-ACED-10BC42545BA7}"/>
              </a:ext>
            </a:extLst>
          </p:cNvPr>
          <p:cNvSpPr/>
          <p:nvPr/>
        </p:nvSpPr>
        <p:spPr>
          <a:xfrm>
            <a:off x="1574800" y="6006777"/>
            <a:ext cx="14017697" cy="1569660"/>
          </a:xfrm>
          <a:prstGeom prst="rect">
            <a:avLst/>
          </a:prstGeom>
        </p:spPr>
        <p:txBody>
          <a:bodyPr wrap="square">
            <a:spAutoFit/>
          </a:bodyPr>
          <a:lstStyle/>
          <a:p>
            <a:r>
              <a:rPr lang="fr-FR" sz="2400" spc="-30" dirty="0">
                <a:solidFill>
                  <a:srgbClr val="2C3176"/>
                </a:solidFill>
                <a:latin typeface="Marianne" charset="0"/>
              </a:rPr>
              <a:t>Facteurs du déclassement/obsolescence des ZAE : logique expansive des collectivités aux compétences développement éco renforcées pour attirer des entreprises (surabondance de ZAE nouvelles pour répondre aux besoins évolutifs des entreprises : foncier peu cher et abondant), déficit dans la gestion/entretien des espaces et équipements publics dans les ZAE, déficit dans le renouvellement de l’offre immobilière, cycle de vie court des ZAE</a:t>
            </a:r>
          </a:p>
        </p:txBody>
      </p:sp>
      <p:sp>
        <p:nvSpPr>
          <p:cNvPr id="26" name="object 5">
            <a:extLst>
              <a:ext uri="{FF2B5EF4-FFF2-40B4-BE49-F238E27FC236}">
                <a16:creationId xmlns:a16="http://schemas.microsoft.com/office/drawing/2014/main" id="{6C82CB60-1B23-463F-AA96-9706B501A36A}"/>
              </a:ext>
            </a:extLst>
          </p:cNvPr>
          <p:cNvSpPr/>
          <p:nvPr/>
        </p:nvSpPr>
        <p:spPr>
          <a:xfrm>
            <a:off x="896831" y="61722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9" name="Rectangle 28">
            <a:extLst>
              <a:ext uri="{FF2B5EF4-FFF2-40B4-BE49-F238E27FC236}">
                <a16:creationId xmlns:a16="http://schemas.microsoft.com/office/drawing/2014/main" id="{B846AF2E-DD7C-4622-B18C-B63F6308DB3E}"/>
              </a:ext>
            </a:extLst>
          </p:cNvPr>
          <p:cNvSpPr/>
          <p:nvPr/>
        </p:nvSpPr>
        <p:spPr>
          <a:xfrm>
            <a:off x="1544249" y="7882938"/>
            <a:ext cx="14048248" cy="830997"/>
          </a:xfrm>
          <a:prstGeom prst="rect">
            <a:avLst/>
          </a:prstGeom>
        </p:spPr>
        <p:txBody>
          <a:bodyPr wrap="square">
            <a:spAutoFit/>
          </a:bodyPr>
          <a:lstStyle/>
          <a:p>
            <a:r>
              <a:rPr lang="fr-FR" sz="2400" spc="-30" dirty="0">
                <a:solidFill>
                  <a:srgbClr val="2C3176"/>
                </a:solidFill>
                <a:latin typeface="Marianne" charset="0"/>
              </a:rPr>
              <a:t>Un étalement urbain accéléré déjà initié par le desserrement industriel : la création des ZAE est responsable d’environ 30% de l’artificialisation des terres agricoles </a:t>
            </a:r>
          </a:p>
        </p:txBody>
      </p:sp>
      <p:sp>
        <p:nvSpPr>
          <p:cNvPr id="30" name="object 5">
            <a:extLst>
              <a:ext uri="{FF2B5EF4-FFF2-40B4-BE49-F238E27FC236}">
                <a16:creationId xmlns:a16="http://schemas.microsoft.com/office/drawing/2014/main" id="{575E7250-B474-4C4D-B8A1-DF590FD5E45D}"/>
              </a:ext>
            </a:extLst>
          </p:cNvPr>
          <p:cNvSpPr/>
          <p:nvPr/>
        </p:nvSpPr>
        <p:spPr>
          <a:xfrm>
            <a:off x="896831" y="7979987"/>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Tree>
    <p:extLst>
      <p:ext uri="{BB962C8B-B14F-4D97-AF65-F5344CB8AC3E}">
        <p14:creationId xmlns:p14="http://schemas.microsoft.com/office/powerpoint/2010/main" val="237067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2" name="Rectangle 21">
            <a:extLst>
              <a:ext uri="{FF2B5EF4-FFF2-40B4-BE49-F238E27FC236}">
                <a16:creationId xmlns:a16="http://schemas.microsoft.com/office/drawing/2014/main" id="{84138038-5562-4E76-BB24-3F44E403C59B}"/>
              </a:ext>
            </a:extLst>
          </p:cNvPr>
          <p:cNvSpPr/>
          <p:nvPr/>
        </p:nvSpPr>
        <p:spPr>
          <a:xfrm>
            <a:off x="101600" y="1181952"/>
            <a:ext cx="16052800" cy="7402026"/>
          </a:xfrm>
          <a:prstGeom prst="rect">
            <a:avLst/>
          </a:prstGeom>
        </p:spPr>
        <p:txBody>
          <a:bodyPr wrap="square">
            <a:spAutoFit/>
          </a:bodyPr>
          <a:lstStyle/>
          <a:p>
            <a:r>
              <a:rPr lang="fr-FR" sz="2500" b="1" spc="-30" dirty="0">
                <a:solidFill>
                  <a:srgbClr val="2C3176"/>
                </a:solidFill>
                <a:latin typeface="Marianne" charset="0"/>
              </a:rPr>
              <a:t>                 Les grandes périodes de l’apogée des ZAE : </a:t>
            </a:r>
          </a:p>
          <a:p>
            <a:endParaRPr lang="fr-FR" sz="2500" b="1" spc="-30" dirty="0">
              <a:solidFill>
                <a:srgbClr val="2C3176"/>
              </a:solidFill>
              <a:latin typeface="Marianne" charset="0"/>
            </a:endParaRPr>
          </a:p>
          <a:p>
            <a:r>
              <a:rPr lang="fr-FR" sz="2500" b="1" spc="-30" dirty="0">
                <a:solidFill>
                  <a:srgbClr val="2C3176"/>
                </a:solidFill>
                <a:latin typeface="Marianne" charset="0"/>
              </a:rPr>
              <a:t>Fin des années 60/années 70 </a:t>
            </a:r>
            <a:r>
              <a:rPr lang="fr-FR" sz="2500" spc="-30" dirty="0">
                <a:solidFill>
                  <a:srgbClr val="2C3176"/>
                </a:solidFill>
                <a:latin typeface="Marianne" charset="0"/>
              </a:rPr>
              <a:t>: relocaliser les industries en périphérie (desserrement industriel) et répondre aux besoins des entreprises à la recherche de grand foncier abordable et facilement accessible (à proximité des infrastructures de transport) </a:t>
            </a:r>
          </a:p>
          <a:p>
            <a:endParaRPr lang="fr-FR" sz="2500" b="1" spc="-30" dirty="0">
              <a:solidFill>
                <a:srgbClr val="2C3176"/>
              </a:solidFill>
              <a:latin typeface="Marianne" charset="0"/>
            </a:endParaRPr>
          </a:p>
          <a:p>
            <a:r>
              <a:rPr lang="fr-FR" sz="2500" b="1" spc="-30" dirty="0">
                <a:solidFill>
                  <a:srgbClr val="2C3176"/>
                </a:solidFill>
                <a:latin typeface="Marianne" charset="0"/>
              </a:rPr>
              <a:t>Années 80/90 </a:t>
            </a:r>
            <a:r>
              <a:rPr lang="fr-FR" sz="2500" spc="-30" dirty="0">
                <a:solidFill>
                  <a:srgbClr val="2C3176"/>
                </a:solidFill>
                <a:latin typeface="Marianne" charset="0"/>
              </a:rPr>
              <a:t>: action expansionniste du fait des collectivités (lois de décentralisation de 1982), avec une forte consommation foncière de petites et moyennes ZAE. À partir des années 1990, les intercommunalités sont montées en compétences en matière d’aménagement économique, et ont encouragé la création de ZAE de plus grande taille, surtout en périphérie. Elles ont aussi engagé une rationalisation de l’offre de ZAE de petite surface. </a:t>
            </a:r>
          </a:p>
          <a:p>
            <a:endParaRPr lang="fr-FR" sz="2500" b="1" spc="-30" dirty="0">
              <a:solidFill>
                <a:srgbClr val="2C3176"/>
              </a:solidFill>
              <a:latin typeface="Marianne" charset="0"/>
            </a:endParaRPr>
          </a:p>
          <a:p>
            <a:r>
              <a:rPr lang="fr-FR" sz="2500" b="1" spc="-30" dirty="0">
                <a:solidFill>
                  <a:srgbClr val="2C3176"/>
                </a:solidFill>
                <a:latin typeface="Marianne" charset="0"/>
              </a:rPr>
              <a:t>Années 2000</a:t>
            </a:r>
            <a:r>
              <a:rPr lang="fr-FR" sz="2500" spc="-30" dirty="0">
                <a:solidFill>
                  <a:srgbClr val="2C3176"/>
                </a:solidFill>
                <a:latin typeface="Marianne" charset="0"/>
              </a:rPr>
              <a:t>: des ZAE moins denses, avec plus d’espaces d’agrément et de stationnement, et (toujours reléguées en périphérie), sans positionnement économique marquant </a:t>
            </a:r>
          </a:p>
          <a:p>
            <a:endParaRPr lang="fr-FR" sz="2500" b="1" spc="-30" dirty="0">
              <a:solidFill>
                <a:srgbClr val="2C3176"/>
              </a:solidFill>
              <a:latin typeface="Marianne" charset="0"/>
            </a:endParaRPr>
          </a:p>
          <a:p>
            <a:r>
              <a:rPr lang="fr-FR" sz="2500" b="1" spc="-30" dirty="0">
                <a:solidFill>
                  <a:srgbClr val="2C3176"/>
                </a:solidFill>
                <a:latin typeface="Marianne" charset="0"/>
              </a:rPr>
              <a:t>Aujourd’hui : </a:t>
            </a:r>
            <a:r>
              <a:rPr lang="fr-FR" sz="2500" spc="-30" dirty="0">
                <a:solidFill>
                  <a:srgbClr val="2C3176"/>
                </a:solidFill>
                <a:latin typeface="Marianne" charset="0"/>
              </a:rPr>
              <a:t> Fin du modèle d’extension/création de ZAE, pour embrasser un nouveau modèle plus sobre à l’aune du ZAN</a:t>
            </a:r>
          </a:p>
          <a:p>
            <a:endParaRPr lang="fr-FR" sz="2500" spc="-30" dirty="0">
              <a:solidFill>
                <a:srgbClr val="2C3176"/>
              </a:solidFill>
              <a:latin typeface="Marianne" charset="0"/>
            </a:endParaRPr>
          </a:p>
          <a:p>
            <a:endParaRPr lang="fr-FR" sz="2500" spc="-30" dirty="0">
              <a:solidFill>
                <a:srgbClr val="2C3176"/>
              </a:solidFill>
              <a:highlight>
                <a:srgbClr val="FCCD00"/>
              </a:highlight>
              <a:latin typeface="Marianne" charset="0"/>
            </a:endParaRPr>
          </a:p>
          <a:p>
            <a:endParaRPr lang="fr-FR" sz="2500" spc="-30" dirty="0">
              <a:solidFill>
                <a:srgbClr val="2C3176"/>
              </a:solidFill>
              <a:latin typeface="Marianne" charset="0"/>
            </a:endParaRPr>
          </a:p>
          <a:p>
            <a:r>
              <a:rPr lang="fr-FR" sz="2500" spc="-30" dirty="0">
                <a:solidFill>
                  <a:srgbClr val="2C3176"/>
                </a:solidFill>
                <a:latin typeface="Marianne" charset="0"/>
              </a:rPr>
              <a:t> </a:t>
            </a:r>
          </a:p>
          <a:p>
            <a:endParaRPr lang="fr-FR" sz="2500" spc="-30" dirty="0">
              <a:solidFill>
                <a:srgbClr val="2C3176"/>
              </a:solidFill>
              <a:latin typeface="Marianne" charset="0"/>
            </a:endParaRPr>
          </a:p>
        </p:txBody>
      </p:sp>
      <p:sp>
        <p:nvSpPr>
          <p:cNvPr id="17" name="object 5"/>
          <p:cNvSpPr/>
          <p:nvPr/>
        </p:nvSpPr>
        <p:spPr>
          <a:xfrm>
            <a:off x="736600" y="12954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Tree>
    <p:extLst>
      <p:ext uri="{BB962C8B-B14F-4D97-AF65-F5344CB8AC3E}">
        <p14:creationId xmlns:p14="http://schemas.microsoft.com/office/powerpoint/2010/main" val="337067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066348" y="1954351"/>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grpSp>
        <p:nvGrpSpPr>
          <p:cNvPr id="19" name="object 3">
            <a:extLst>
              <a:ext uri="{FF2B5EF4-FFF2-40B4-BE49-F238E27FC236}">
                <a16:creationId xmlns:a16="http://schemas.microsoft.com/office/drawing/2014/main" id="{4CFD9199-8931-4BD5-81BB-409BCB167A76}"/>
              </a:ext>
            </a:extLst>
          </p:cNvPr>
          <p:cNvGrpSpPr/>
          <p:nvPr/>
        </p:nvGrpSpPr>
        <p:grpSpPr>
          <a:xfrm>
            <a:off x="527600" y="3505200"/>
            <a:ext cx="15333565" cy="4032000"/>
            <a:chOff x="916228" y="1978405"/>
            <a:chExt cx="5821680" cy="2649220"/>
          </a:xfrm>
        </p:grpSpPr>
        <p:sp>
          <p:nvSpPr>
            <p:cNvPr id="25" name="object 4">
              <a:extLst>
                <a:ext uri="{FF2B5EF4-FFF2-40B4-BE49-F238E27FC236}">
                  <a16:creationId xmlns:a16="http://schemas.microsoft.com/office/drawing/2014/main" id="{00BB6D4B-AB6C-44B1-AEF7-B4F78A81F105}"/>
                </a:ext>
              </a:extLst>
            </p:cNvPr>
            <p:cNvSpPr/>
            <p:nvPr/>
          </p:nvSpPr>
          <p:spPr>
            <a:xfrm>
              <a:off x="916228" y="1978405"/>
              <a:ext cx="5821680" cy="2649220"/>
            </a:xfrm>
            <a:custGeom>
              <a:avLst/>
              <a:gdLst/>
              <a:ahLst/>
              <a:cxnLst/>
              <a:rect l="l" t="t" r="r" b="b"/>
              <a:pathLst>
                <a:path w="5821680" h="2649220">
                  <a:moveTo>
                    <a:pt x="5814949" y="2642997"/>
                  </a:moveTo>
                  <a:lnTo>
                    <a:pt x="6096" y="2642997"/>
                  </a:lnTo>
                  <a:lnTo>
                    <a:pt x="6096" y="6223"/>
                  </a:lnTo>
                  <a:lnTo>
                    <a:pt x="0" y="6223"/>
                  </a:lnTo>
                  <a:lnTo>
                    <a:pt x="0" y="2642997"/>
                  </a:lnTo>
                  <a:lnTo>
                    <a:pt x="0" y="2649093"/>
                  </a:lnTo>
                  <a:lnTo>
                    <a:pt x="6096" y="2649093"/>
                  </a:lnTo>
                  <a:lnTo>
                    <a:pt x="5814949" y="2649093"/>
                  </a:lnTo>
                  <a:lnTo>
                    <a:pt x="5814949" y="2642997"/>
                  </a:lnTo>
                  <a:close/>
                </a:path>
                <a:path w="5821680" h="2649220">
                  <a:moveTo>
                    <a:pt x="5814949" y="0"/>
                  </a:moveTo>
                  <a:lnTo>
                    <a:pt x="6096" y="0"/>
                  </a:lnTo>
                  <a:lnTo>
                    <a:pt x="0" y="0"/>
                  </a:lnTo>
                  <a:lnTo>
                    <a:pt x="0" y="6096"/>
                  </a:lnTo>
                  <a:lnTo>
                    <a:pt x="6096" y="6096"/>
                  </a:lnTo>
                  <a:lnTo>
                    <a:pt x="5814949" y="6096"/>
                  </a:lnTo>
                  <a:lnTo>
                    <a:pt x="5814949" y="0"/>
                  </a:lnTo>
                  <a:close/>
                </a:path>
                <a:path w="5821680" h="2649220">
                  <a:moveTo>
                    <a:pt x="5821121" y="6223"/>
                  </a:moveTo>
                  <a:lnTo>
                    <a:pt x="5815025" y="6223"/>
                  </a:lnTo>
                  <a:lnTo>
                    <a:pt x="5815025" y="2642997"/>
                  </a:lnTo>
                  <a:lnTo>
                    <a:pt x="5815025" y="2649093"/>
                  </a:lnTo>
                  <a:lnTo>
                    <a:pt x="5821121" y="2649093"/>
                  </a:lnTo>
                  <a:lnTo>
                    <a:pt x="5821121" y="2642997"/>
                  </a:lnTo>
                  <a:lnTo>
                    <a:pt x="5821121" y="6223"/>
                  </a:lnTo>
                  <a:close/>
                </a:path>
                <a:path w="5821680" h="2649220">
                  <a:moveTo>
                    <a:pt x="5821121" y="0"/>
                  </a:moveTo>
                  <a:lnTo>
                    <a:pt x="5815025" y="0"/>
                  </a:lnTo>
                  <a:lnTo>
                    <a:pt x="5815025" y="6096"/>
                  </a:lnTo>
                  <a:lnTo>
                    <a:pt x="5821121" y="6096"/>
                  </a:lnTo>
                  <a:lnTo>
                    <a:pt x="5821121" y="0"/>
                  </a:lnTo>
                  <a:close/>
                </a:path>
              </a:pathLst>
            </a:custGeom>
            <a:solidFill>
              <a:srgbClr val="000000"/>
            </a:solidFill>
          </p:spPr>
          <p:txBody>
            <a:bodyPr wrap="square" lIns="0" tIns="0" rIns="0" bIns="0" rtlCol="0"/>
            <a:lstStyle/>
            <a:p>
              <a:endParaRPr/>
            </a:p>
          </p:txBody>
        </p:sp>
        <p:pic>
          <p:nvPicPr>
            <p:cNvPr id="26" name="object 5">
              <a:extLst>
                <a:ext uri="{FF2B5EF4-FFF2-40B4-BE49-F238E27FC236}">
                  <a16:creationId xmlns:a16="http://schemas.microsoft.com/office/drawing/2014/main" id="{A9FE1619-AA3B-4DCD-8167-7B57D560A964}"/>
                </a:ext>
              </a:extLst>
            </p:cNvPr>
            <p:cNvPicPr/>
            <p:nvPr/>
          </p:nvPicPr>
          <p:blipFill>
            <a:blip r:embed="rId3" cstate="print"/>
            <a:stretch>
              <a:fillRect/>
            </a:stretch>
          </p:blipFill>
          <p:spPr>
            <a:xfrm>
              <a:off x="1120774" y="1997963"/>
              <a:ext cx="5401945" cy="2602229"/>
            </a:xfrm>
            <a:prstGeom prst="rect">
              <a:avLst/>
            </a:prstGeom>
          </p:spPr>
        </p:pic>
      </p:grpSp>
      <p:sp>
        <p:nvSpPr>
          <p:cNvPr id="2" name="Rectangle 1">
            <a:extLst>
              <a:ext uri="{FF2B5EF4-FFF2-40B4-BE49-F238E27FC236}">
                <a16:creationId xmlns:a16="http://schemas.microsoft.com/office/drawing/2014/main" id="{986625F0-5919-494A-8CE0-4610B19DF401}"/>
              </a:ext>
            </a:extLst>
          </p:cNvPr>
          <p:cNvSpPr/>
          <p:nvPr/>
        </p:nvSpPr>
        <p:spPr>
          <a:xfrm>
            <a:off x="1864771" y="1759873"/>
            <a:ext cx="13996394" cy="954107"/>
          </a:xfrm>
          <a:prstGeom prst="rect">
            <a:avLst/>
          </a:prstGeom>
        </p:spPr>
        <p:txBody>
          <a:bodyPr wrap="square">
            <a:spAutoFit/>
          </a:bodyPr>
          <a:lstStyle/>
          <a:p>
            <a:r>
              <a:rPr lang="fr-FR" sz="2800" spc="-30" dirty="0">
                <a:solidFill>
                  <a:srgbClr val="2C3176"/>
                </a:solidFill>
                <a:latin typeface="Marianne" charset="0"/>
              </a:rPr>
              <a:t>Le cycle de vie des ZAE déjà court se raccourcit encore davantage à cause des évolutions réglementaires d’hygiène, de sécurité et de performance énergétique de plus en plus strictes</a:t>
            </a:r>
          </a:p>
        </p:txBody>
      </p:sp>
    </p:spTree>
    <p:extLst>
      <p:ext uri="{BB962C8B-B14F-4D97-AF65-F5344CB8AC3E}">
        <p14:creationId xmlns:p14="http://schemas.microsoft.com/office/powerpoint/2010/main" val="198526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12800" y="2362200"/>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8" name="object 14">
            <a:extLst>
              <a:ext uri="{FF2B5EF4-FFF2-40B4-BE49-F238E27FC236}">
                <a16:creationId xmlns:a16="http://schemas.microsoft.com/office/drawing/2014/main" id="{B812C144-67FB-42BF-B994-25111966FAE5}"/>
              </a:ext>
            </a:extLst>
          </p:cNvPr>
          <p:cNvSpPr txBox="1">
            <a:spLocks noGrp="1"/>
          </p:cNvSpPr>
          <p:nvPr>
            <p:ph type="title"/>
          </p:nvPr>
        </p:nvSpPr>
        <p:spPr>
          <a:xfrm>
            <a:off x="884677" y="1277482"/>
            <a:ext cx="13136327" cy="938076"/>
          </a:xfrm>
          <a:prstGeom prst="rect">
            <a:avLst/>
          </a:prstGeom>
        </p:spPr>
        <p:txBody>
          <a:bodyPr vert="horz" wrap="square" lIns="0" tIns="14604" rIns="0" bIns="0" rtlCol="0">
            <a:spAutoFit/>
          </a:bodyPr>
          <a:lstStyle/>
          <a:p>
            <a:pPr marL="12700">
              <a:spcBef>
                <a:spcPts val="114"/>
              </a:spcBef>
            </a:pPr>
            <a:r>
              <a:rPr lang="fr-FR" sz="6000" spc="310" dirty="0">
                <a:solidFill>
                  <a:srgbClr val="2C3176"/>
                </a:solidFill>
                <a:latin typeface="Marianne ExtraBold" charset="0"/>
                <a:ea typeface="Marianne ExtraBold" charset="0"/>
                <a:cs typeface="Marianne ExtraBold" charset="0"/>
              </a:rPr>
              <a:t>2.</a:t>
            </a:r>
            <a:r>
              <a:rPr lang="fr-FR" sz="6000" dirty="0">
                <a:latin typeface="Marianne ExtraBold" charset="0"/>
                <a:ea typeface="Marianne ExtraBold" charset="0"/>
                <a:cs typeface="Marianne ExtraBold" charset="0"/>
              </a:rPr>
              <a:t> </a:t>
            </a:r>
            <a:r>
              <a:rPr lang="fr-FR" sz="3200" spc="310" dirty="0">
                <a:solidFill>
                  <a:srgbClr val="2C3176"/>
                </a:solidFill>
                <a:latin typeface="Marianne" charset="0"/>
              </a:rPr>
              <a:t>ZAN et activités économiques</a:t>
            </a:r>
            <a:endParaRPr sz="3200" spc="310" dirty="0">
              <a:solidFill>
                <a:srgbClr val="2C3176"/>
              </a:solidFill>
              <a:latin typeface="Marianne" charset="0"/>
            </a:endParaRPr>
          </a:p>
        </p:txBody>
      </p:sp>
      <p:sp>
        <p:nvSpPr>
          <p:cNvPr id="11" name="object 3">
            <a:extLst>
              <a:ext uri="{FF2B5EF4-FFF2-40B4-BE49-F238E27FC236}">
                <a16:creationId xmlns:a16="http://schemas.microsoft.com/office/drawing/2014/main" id="{7E030BF5-85EB-4CA0-8895-487C0728B915}"/>
              </a:ext>
            </a:extLst>
          </p:cNvPr>
          <p:cNvSpPr txBox="1"/>
          <p:nvPr/>
        </p:nvSpPr>
        <p:spPr>
          <a:xfrm>
            <a:off x="174557" y="2354094"/>
            <a:ext cx="15849600" cy="6171626"/>
          </a:xfrm>
          <a:prstGeom prst="rect">
            <a:avLst/>
          </a:prstGeom>
        </p:spPr>
        <p:txBody>
          <a:bodyPr vert="horz" wrap="square" lIns="0" tIns="12065" rIns="0" bIns="0" rtlCol="0">
            <a:spAutoFit/>
          </a:bodyPr>
          <a:lstStyle/>
          <a:p>
            <a:pPr marL="12700" marR="8255">
              <a:lnSpc>
                <a:spcPct val="101299"/>
              </a:lnSpc>
              <a:spcBef>
                <a:spcPts val="95"/>
              </a:spcBef>
            </a:pPr>
            <a:r>
              <a:rPr lang="fr-FR" sz="2800" spc="-30" dirty="0">
                <a:solidFill>
                  <a:srgbClr val="2C3176"/>
                </a:solidFill>
                <a:latin typeface="Marianne" charset="0"/>
              </a:rPr>
              <a:t>              </a:t>
            </a:r>
            <a:r>
              <a:rPr lang="fr-FR" sz="2800" b="1" kern="0" spc="310" dirty="0">
                <a:solidFill>
                  <a:srgbClr val="06806C"/>
                </a:solidFill>
                <a:latin typeface="Marianne" charset="0"/>
              </a:rPr>
              <a:t>L’occupation des sols (en stock) est dominée par l’habitat </a:t>
            </a:r>
          </a:p>
          <a:p>
            <a:pPr marL="12700" marR="8255">
              <a:lnSpc>
                <a:spcPct val="101299"/>
              </a:lnSpc>
              <a:spcBef>
                <a:spcPts val="95"/>
              </a:spcBef>
            </a:pPr>
            <a:endParaRPr lang="fr-FR" sz="2800" spc="-30" dirty="0">
              <a:solidFill>
                <a:srgbClr val="2C3176"/>
              </a:solidFill>
              <a:latin typeface="Marianne" charset="0"/>
            </a:endParaRPr>
          </a:p>
          <a:p>
            <a:pPr marL="12700" marR="8255">
              <a:lnSpc>
                <a:spcPct val="101299"/>
              </a:lnSpc>
              <a:spcBef>
                <a:spcPts val="95"/>
              </a:spcBef>
            </a:pPr>
            <a:r>
              <a:rPr sz="2800" spc="-30" dirty="0" err="1">
                <a:solidFill>
                  <a:srgbClr val="2C3176"/>
                </a:solidFill>
                <a:latin typeface="Marianne" charset="0"/>
              </a:rPr>
              <a:t>Selon</a:t>
            </a:r>
            <a:r>
              <a:rPr lang="fr-FR" sz="2800" spc="-30" dirty="0">
                <a:solidFill>
                  <a:srgbClr val="2C3176"/>
                </a:solidFill>
                <a:latin typeface="Marianne" charset="0"/>
              </a:rPr>
              <a:t> l’observatoire national de  l’artificialisation des sols </a:t>
            </a:r>
            <a:r>
              <a:rPr sz="2800" spc="-30" dirty="0">
                <a:solidFill>
                  <a:srgbClr val="2C3176"/>
                </a:solidFill>
                <a:latin typeface="Marianne" charset="0"/>
              </a:rPr>
              <a:t>, l’occupation des sols entre fonctions se </a:t>
            </a:r>
            <a:r>
              <a:rPr sz="2800" spc="-30" dirty="0" err="1">
                <a:solidFill>
                  <a:srgbClr val="2C3176"/>
                </a:solidFill>
                <a:latin typeface="Marianne" charset="0"/>
              </a:rPr>
              <a:t>répartit</a:t>
            </a:r>
            <a:r>
              <a:rPr sz="2800" spc="-30" dirty="0">
                <a:solidFill>
                  <a:srgbClr val="2C3176"/>
                </a:solidFill>
                <a:latin typeface="Marianne" charset="0"/>
              </a:rPr>
              <a:t> </a:t>
            </a:r>
            <a:r>
              <a:rPr lang="fr-FR" sz="2800" spc="-30" dirty="0">
                <a:solidFill>
                  <a:srgbClr val="2C3176"/>
                </a:solidFill>
                <a:latin typeface="Marianne" charset="0"/>
              </a:rPr>
              <a:t>comme suit </a:t>
            </a:r>
            <a:r>
              <a:rPr sz="2800" spc="-30" dirty="0">
                <a:solidFill>
                  <a:srgbClr val="2C3176"/>
                </a:solidFill>
                <a:latin typeface="Marianne" charset="0"/>
              </a:rPr>
              <a:t>:</a:t>
            </a:r>
          </a:p>
          <a:p>
            <a:pPr marL="399415" indent="-287020">
              <a:lnSpc>
                <a:spcPct val="100000"/>
              </a:lnSpc>
              <a:spcBef>
                <a:spcPts val="400"/>
              </a:spcBef>
              <a:buFont typeface="Arial MT"/>
              <a:buChar char="•"/>
              <a:tabLst>
                <a:tab pos="399415" algn="l"/>
                <a:tab pos="400050" algn="l"/>
              </a:tabLst>
            </a:pPr>
            <a:r>
              <a:rPr sz="2800" b="1" spc="-30" dirty="0">
                <a:solidFill>
                  <a:srgbClr val="2C3176"/>
                </a:solidFill>
                <a:latin typeface="Marianne" charset="0"/>
              </a:rPr>
              <a:t>l’habitat occupe </a:t>
            </a:r>
            <a:r>
              <a:rPr sz="2800" b="1" spc="-30" dirty="0">
                <a:solidFill>
                  <a:srgbClr val="2C3176"/>
                </a:solidFill>
                <a:highlight>
                  <a:srgbClr val="FCCD00"/>
                </a:highlight>
                <a:latin typeface="Marianne" charset="0"/>
              </a:rPr>
              <a:t>41,9% </a:t>
            </a:r>
            <a:r>
              <a:rPr sz="2800" b="1" spc="-30" dirty="0">
                <a:solidFill>
                  <a:srgbClr val="2C3176"/>
                </a:solidFill>
                <a:latin typeface="Marianne" charset="0"/>
              </a:rPr>
              <a:t>de l’occupation des sols</a:t>
            </a:r>
            <a:r>
              <a:rPr lang="fr-FR" sz="2800" b="1" spc="-30" dirty="0">
                <a:solidFill>
                  <a:srgbClr val="2C3176"/>
                </a:solidFill>
                <a:latin typeface="Marianne" charset="0"/>
              </a:rPr>
              <a:t> </a:t>
            </a:r>
            <a:endParaRPr sz="2800" b="1" spc="-30" dirty="0">
              <a:solidFill>
                <a:srgbClr val="2C3176"/>
              </a:solidFill>
              <a:latin typeface="Marianne" charset="0"/>
            </a:endParaRPr>
          </a:p>
          <a:p>
            <a:pPr marL="399415" marR="6350" indent="-287020">
              <a:lnSpc>
                <a:spcPct val="100000"/>
              </a:lnSpc>
              <a:spcBef>
                <a:spcPts val="405"/>
              </a:spcBef>
              <a:buChar char="•"/>
              <a:tabLst>
                <a:tab pos="398780" algn="l"/>
                <a:tab pos="399415" algn="l"/>
              </a:tabLst>
            </a:pPr>
            <a:r>
              <a:rPr sz="2800" spc="-30" dirty="0">
                <a:solidFill>
                  <a:srgbClr val="2C3176"/>
                </a:solidFill>
                <a:latin typeface="Marianne" charset="0"/>
              </a:rPr>
              <a:t>les infrastructures de transports représentent 27,8% de l’artificialisation  des surfaces (dont 24% pour les réseaux </a:t>
            </a:r>
            <a:r>
              <a:rPr sz="2800" spc="-30" dirty="0" err="1">
                <a:solidFill>
                  <a:srgbClr val="2C3176"/>
                </a:solidFill>
                <a:latin typeface="Marianne" charset="0"/>
              </a:rPr>
              <a:t>routiers</a:t>
            </a:r>
            <a:r>
              <a:rPr sz="2800" spc="-30" dirty="0">
                <a:solidFill>
                  <a:srgbClr val="2C3176"/>
                </a:solidFill>
                <a:latin typeface="Marianne" charset="0"/>
              </a:rPr>
              <a:t>)</a:t>
            </a:r>
            <a:r>
              <a:rPr lang="fr-FR" sz="2800" spc="-30" dirty="0">
                <a:solidFill>
                  <a:srgbClr val="2C3176"/>
                </a:solidFill>
                <a:latin typeface="Marianne" charset="0"/>
              </a:rPr>
              <a:t> </a:t>
            </a:r>
            <a:endParaRPr sz="2800" spc="-30" dirty="0">
              <a:solidFill>
                <a:srgbClr val="2C3176"/>
              </a:solidFill>
              <a:latin typeface="Marianne" charset="0"/>
            </a:endParaRPr>
          </a:p>
          <a:p>
            <a:pPr marL="399415" marR="6985" indent="-287020">
              <a:lnSpc>
                <a:spcPct val="100000"/>
              </a:lnSpc>
              <a:spcBef>
                <a:spcPts val="400"/>
              </a:spcBef>
              <a:buFont typeface="Arial MT"/>
              <a:buChar char="•"/>
              <a:tabLst>
                <a:tab pos="399415" algn="l"/>
                <a:tab pos="400050" algn="l"/>
              </a:tabLst>
            </a:pPr>
            <a:r>
              <a:rPr sz="2800" spc="-30" dirty="0">
                <a:solidFill>
                  <a:srgbClr val="2C3176"/>
                </a:solidFill>
                <a:latin typeface="Marianne" charset="0"/>
              </a:rPr>
              <a:t>Les services et loisirs occupent 16,2% (</a:t>
            </a:r>
            <a:r>
              <a:rPr sz="2800" spc="-30" dirty="0">
                <a:solidFill>
                  <a:srgbClr val="2C3176"/>
                </a:solidFill>
                <a:highlight>
                  <a:srgbClr val="FCCD00"/>
                </a:highlight>
                <a:latin typeface="Marianne" charset="0"/>
              </a:rPr>
              <a:t>dont 14% pour les surfaces  commerciales et économiques</a:t>
            </a:r>
            <a:r>
              <a:rPr sz="2800" spc="-30" dirty="0">
                <a:solidFill>
                  <a:srgbClr val="2C3176"/>
                </a:solidFill>
                <a:latin typeface="Marianne" charset="0"/>
              </a:rPr>
              <a:t>)</a:t>
            </a:r>
            <a:r>
              <a:rPr lang="fr-FR" sz="2800" spc="-30" dirty="0">
                <a:solidFill>
                  <a:srgbClr val="2C3176"/>
                </a:solidFill>
                <a:latin typeface="Marianne" charset="0"/>
              </a:rPr>
              <a:t> </a:t>
            </a:r>
            <a:endParaRPr sz="2800" spc="-30" dirty="0">
              <a:solidFill>
                <a:srgbClr val="2C3176"/>
              </a:solidFill>
              <a:latin typeface="Marianne" charset="0"/>
            </a:endParaRPr>
          </a:p>
          <a:p>
            <a:pPr marL="399415" marR="5080" indent="-287020">
              <a:lnSpc>
                <a:spcPct val="100000"/>
              </a:lnSpc>
              <a:spcBef>
                <a:spcPts val="395"/>
              </a:spcBef>
              <a:buFont typeface="Arial MT"/>
              <a:buChar char="•"/>
              <a:tabLst>
                <a:tab pos="399415" algn="l"/>
                <a:tab pos="400050" algn="l"/>
              </a:tabLst>
            </a:pPr>
            <a:r>
              <a:rPr sz="2800" b="1" spc="-30" dirty="0">
                <a:solidFill>
                  <a:srgbClr val="2C3176"/>
                </a:solidFill>
                <a:latin typeface="Marianne" charset="0"/>
              </a:rPr>
              <a:t>le foncier économique </a:t>
            </a:r>
            <a:r>
              <a:rPr sz="2800" b="1" spc="-30" dirty="0">
                <a:solidFill>
                  <a:srgbClr val="2C3176"/>
                </a:solidFill>
                <a:highlight>
                  <a:srgbClr val="FCCD00"/>
                </a:highlight>
                <a:latin typeface="Marianne" charset="0"/>
              </a:rPr>
              <a:t>13,7%</a:t>
            </a:r>
            <a:r>
              <a:rPr sz="2800" b="1" spc="-30" dirty="0">
                <a:solidFill>
                  <a:srgbClr val="2C3176"/>
                </a:solidFill>
                <a:latin typeface="Marianne" charset="0"/>
              </a:rPr>
              <a:t> </a:t>
            </a:r>
            <a:r>
              <a:rPr sz="2800" spc="-30" dirty="0">
                <a:solidFill>
                  <a:srgbClr val="2C3176"/>
                </a:solidFill>
                <a:latin typeface="Marianne" charset="0"/>
              </a:rPr>
              <a:t>(8,3% pour les infrastructures agricoles,  1,2% pour les sylvicoles et 4,2% pour les infrastructures industrielles).</a:t>
            </a:r>
          </a:p>
          <a:p>
            <a:pPr>
              <a:lnSpc>
                <a:spcPct val="100000"/>
              </a:lnSpc>
            </a:pPr>
            <a:endParaRPr sz="2800" spc="-30" dirty="0">
              <a:solidFill>
                <a:srgbClr val="2C3176"/>
              </a:solidFill>
              <a:latin typeface="Marianne" charset="0"/>
            </a:endParaRPr>
          </a:p>
          <a:p>
            <a:pPr marL="12700" marR="6985" algn="just">
              <a:lnSpc>
                <a:spcPct val="101600"/>
              </a:lnSpc>
              <a:spcBef>
                <a:spcPts val="1195"/>
              </a:spcBef>
            </a:pPr>
            <a:r>
              <a:rPr lang="fr-FR" sz="2800" spc="-30" dirty="0">
                <a:solidFill>
                  <a:srgbClr val="2C3176"/>
                </a:solidFill>
                <a:latin typeface="Marianne" charset="0"/>
              </a:rPr>
              <a:t>             </a:t>
            </a:r>
            <a:r>
              <a:rPr lang="fr-FR" sz="2800" b="1" spc="-30" dirty="0">
                <a:solidFill>
                  <a:srgbClr val="2C3176"/>
                </a:solidFill>
                <a:latin typeface="Marianne" charset="0"/>
              </a:rPr>
              <a:t>L</a:t>
            </a:r>
            <a:r>
              <a:rPr sz="2800" b="1" spc="-30" dirty="0">
                <a:solidFill>
                  <a:srgbClr val="2C3176"/>
                </a:solidFill>
                <a:latin typeface="Marianne" charset="0"/>
              </a:rPr>
              <a:t>a construction de logements neufs est le premier facteur  d’artificialisation des sols</a:t>
            </a:r>
            <a:endParaRPr lang="fr-FR" sz="2800" b="1" spc="-30" dirty="0">
              <a:solidFill>
                <a:srgbClr val="2C3176"/>
              </a:solidFill>
              <a:latin typeface="Marianne" charset="0"/>
            </a:endParaRPr>
          </a:p>
          <a:p>
            <a:pPr marL="12700" marR="6985" algn="just">
              <a:lnSpc>
                <a:spcPct val="101600"/>
              </a:lnSpc>
              <a:spcBef>
                <a:spcPts val="1195"/>
              </a:spcBef>
            </a:pPr>
            <a:endParaRPr sz="2800" b="1" spc="-30" dirty="0">
              <a:solidFill>
                <a:srgbClr val="2C3176"/>
              </a:solidFill>
              <a:latin typeface="Marianne" charset="0"/>
            </a:endParaRPr>
          </a:p>
        </p:txBody>
      </p:sp>
      <p:sp>
        <p:nvSpPr>
          <p:cNvPr id="21" name="Rectangle 20">
            <a:extLst>
              <a:ext uri="{FF2B5EF4-FFF2-40B4-BE49-F238E27FC236}">
                <a16:creationId xmlns:a16="http://schemas.microsoft.com/office/drawing/2014/main" id="{AE13A258-AEA0-44C5-8B9C-941119261A2A}"/>
              </a:ext>
            </a:extLst>
          </p:cNvPr>
          <p:cNvSpPr/>
          <p:nvPr/>
        </p:nvSpPr>
        <p:spPr>
          <a:xfrm>
            <a:off x="203200" y="7086600"/>
            <a:ext cx="1116000" cy="769441"/>
          </a:xfrm>
          <a:prstGeom prst="rect">
            <a:avLst/>
          </a:prstGeom>
        </p:spPr>
        <p:txBody>
          <a:bodyPr wrap="square">
            <a:spAutoFit/>
          </a:bodyPr>
          <a:lstStyle/>
          <a:p>
            <a:r>
              <a:rPr lang="fr-FR" sz="4400" b="1" dirty="0">
                <a:solidFill>
                  <a:srgbClr val="FFC000"/>
                </a:solidFill>
                <a:latin typeface="Segoe UI Symbol" panose="020B0502040204020203" pitchFamily="34" charset="0"/>
                <a:ea typeface="Calibri" panose="020F0502020204030204" pitchFamily="34" charset="0"/>
                <a:cs typeface="Segoe UI Symbol" panose="020B0502040204020203" pitchFamily="34" charset="0"/>
              </a:rPr>
              <a:t>👉</a:t>
            </a:r>
            <a:r>
              <a:rPr lang="fr-FR" b="1" dirty="0">
                <a:solidFill>
                  <a:srgbClr val="FFC000"/>
                </a:solidFill>
                <a:latin typeface="Calibri" panose="020F0502020204030204" pitchFamily="34" charset="0"/>
                <a:ea typeface="Calibri" panose="020F0502020204030204" pitchFamily="34" charset="0"/>
              </a:rPr>
              <a:t>‍</a:t>
            </a:r>
            <a:endParaRPr lang="fr-FR" dirty="0">
              <a:solidFill>
                <a:srgbClr val="FFC000"/>
              </a:solidFill>
            </a:endParaRPr>
          </a:p>
        </p:txBody>
      </p:sp>
    </p:spTree>
    <p:extLst>
      <p:ext uri="{BB962C8B-B14F-4D97-AF65-F5344CB8AC3E}">
        <p14:creationId xmlns:p14="http://schemas.microsoft.com/office/powerpoint/2010/main" val="161074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17" name="object 14">
            <a:extLst>
              <a:ext uri="{FF2B5EF4-FFF2-40B4-BE49-F238E27FC236}">
                <a16:creationId xmlns:a16="http://schemas.microsoft.com/office/drawing/2014/main" id="{87581B1C-4A24-4DE5-B475-C72B3E92AFAA}"/>
              </a:ext>
            </a:extLst>
          </p:cNvPr>
          <p:cNvSpPr txBox="1">
            <a:spLocks/>
          </p:cNvSpPr>
          <p:nvPr/>
        </p:nvSpPr>
        <p:spPr>
          <a:xfrm>
            <a:off x="278764" y="1200469"/>
            <a:ext cx="15167115" cy="3659334"/>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3200" kern="0" spc="310" dirty="0">
                <a:solidFill>
                  <a:srgbClr val="06806C"/>
                </a:solidFill>
                <a:latin typeface="Marianne" charset="0"/>
              </a:rPr>
              <a:t>   L’occupation des sols (en flux): une tendance à la baisse des espaces à destination économique, entre 2009 et 2020</a:t>
            </a:r>
          </a:p>
          <a:p>
            <a:pPr marL="457200" indent="-457200" algn="just">
              <a:spcAft>
                <a:spcPts val="0"/>
              </a:spcAft>
              <a:buFontTx/>
              <a:buChar char="-"/>
            </a:pPr>
            <a:r>
              <a:rPr lang="fr-FR" sz="2800" spc="-30" dirty="0">
                <a:solidFill>
                  <a:srgbClr val="2C3176"/>
                </a:solidFill>
                <a:latin typeface="Marianne" charset="0"/>
              </a:rPr>
              <a:t>Environ 25 000 ha d’espaces naturels agricoles et forestiers (ENAF) artificialisés, en moyenne chaque année</a:t>
            </a:r>
          </a:p>
          <a:p>
            <a:pPr marL="457200" indent="-457200" algn="just">
              <a:spcAft>
                <a:spcPts val="0"/>
              </a:spcAft>
              <a:buFontTx/>
              <a:buChar char="-"/>
            </a:pPr>
            <a:r>
              <a:rPr lang="fr-FR" sz="2800" spc="-30" dirty="0">
                <a:solidFill>
                  <a:srgbClr val="2C3176"/>
                </a:solidFill>
                <a:latin typeface="Marianne" charset="0"/>
              </a:rPr>
              <a:t>Cette  consommation d’espaces: majoritairement en faveur de l’habitat (67%) et pour 25% des activités industrielles, commerciales et tertiaires, le reste est affecté à la création d’infrastructures/équipements. </a:t>
            </a:r>
          </a:p>
          <a:p>
            <a:pPr marL="12700">
              <a:spcBef>
                <a:spcPts val="114"/>
              </a:spcBef>
            </a:pPr>
            <a:endParaRPr lang="fr-FR" sz="3200" kern="0" spc="310" dirty="0">
              <a:solidFill>
                <a:srgbClr val="06806C"/>
              </a:solidFill>
              <a:latin typeface="Marianne" charset="0"/>
            </a:endParaRPr>
          </a:p>
        </p:txBody>
      </p:sp>
      <p:sp>
        <p:nvSpPr>
          <p:cNvPr id="21" name="object 5">
            <a:extLst>
              <a:ext uri="{FF2B5EF4-FFF2-40B4-BE49-F238E27FC236}">
                <a16:creationId xmlns:a16="http://schemas.microsoft.com/office/drawing/2014/main" id="{36951F95-D0B6-4433-B53D-5CCE1C6CFF36}"/>
              </a:ext>
            </a:extLst>
          </p:cNvPr>
          <p:cNvSpPr txBox="1"/>
          <p:nvPr/>
        </p:nvSpPr>
        <p:spPr>
          <a:xfrm>
            <a:off x="8615436" y="8446523"/>
            <a:ext cx="7637862" cy="319959"/>
          </a:xfrm>
          <a:prstGeom prst="rect">
            <a:avLst/>
          </a:prstGeom>
        </p:spPr>
        <p:txBody>
          <a:bodyPr vert="horz" wrap="square" lIns="0" tIns="12065" rIns="0" bIns="0" rtlCol="0">
            <a:spAutoFit/>
          </a:bodyPr>
          <a:lstStyle/>
          <a:p>
            <a:pPr marL="512445" marR="5080" indent="-500380" algn="ctr">
              <a:lnSpc>
                <a:spcPct val="100000"/>
              </a:lnSpc>
              <a:spcBef>
                <a:spcPts val="95"/>
              </a:spcBef>
            </a:pPr>
            <a:r>
              <a:rPr sz="2000" spc="-5" dirty="0">
                <a:solidFill>
                  <a:srgbClr val="EF7756"/>
                </a:solidFill>
                <a:latin typeface="Arial MT"/>
                <a:cs typeface="Arial MT"/>
              </a:rPr>
              <a:t>Source : observatoire </a:t>
            </a:r>
            <a:r>
              <a:rPr sz="2000" spc="-10" dirty="0">
                <a:solidFill>
                  <a:srgbClr val="EF7756"/>
                </a:solidFill>
                <a:latin typeface="Arial MT"/>
                <a:cs typeface="Arial MT"/>
              </a:rPr>
              <a:t>national de </a:t>
            </a:r>
            <a:r>
              <a:rPr sz="2000" spc="-265" dirty="0">
                <a:solidFill>
                  <a:srgbClr val="EF7756"/>
                </a:solidFill>
                <a:latin typeface="Arial MT"/>
                <a:cs typeface="Arial MT"/>
              </a:rPr>
              <a:t> </a:t>
            </a:r>
            <a:r>
              <a:rPr sz="2000" spc="-10" dirty="0">
                <a:solidFill>
                  <a:srgbClr val="EF7756"/>
                </a:solidFill>
                <a:latin typeface="Arial MT"/>
                <a:cs typeface="Arial MT"/>
              </a:rPr>
              <a:t>l’artificialisation</a:t>
            </a:r>
            <a:r>
              <a:rPr sz="2000" spc="30" dirty="0">
                <a:solidFill>
                  <a:srgbClr val="EF7756"/>
                </a:solidFill>
                <a:latin typeface="Arial MT"/>
                <a:cs typeface="Arial MT"/>
              </a:rPr>
              <a:t> </a:t>
            </a:r>
            <a:r>
              <a:rPr sz="2000" spc="-10" dirty="0">
                <a:solidFill>
                  <a:srgbClr val="EF7756"/>
                </a:solidFill>
                <a:latin typeface="Arial MT"/>
                <a:cs typeface="Arial MT"/>
              </a:rPr>
              <a:t>des</a:t>
            </a:r>
            <a:r>
              <a:rPr sz="2000" spc="5" dirty="0">
                <a:solidFill>
                  <a:srgbClr val="EF7756"/>
                </a:solidFill>
                <a:latin typeface="Arial MT"/>
                <a:cs typeface="Arial MT"/>
              </a:rPr>
              <a:t> </a:t>
            </a:r>
            <a:r>
              <a:rPr sz="2000" spc="-5" dirty="0">
                <a:solidFill>
                  <a:srgbClr val="EF7756"/>
                </a:solidFill>
                <a:latin typeface="Arial MT"/>
                <a:cs typeface="Arial MT"/>
              </a:rPr>
              <a:t>sols</a:t>
            </a:r>
            <a:endParaRPr sz="2000" dirty="0">
              <a:latin typeface="Arial MT"/>
              <a:cs typeface="Arial MT"/>
            </a:endParaRPr>
          </a:p>
        </p:txBody>
      </p:sp>
      <p:grpSp>
        <p:nvGrpSpPr>
          <p:cNvPr id="22" name="object 4">
            <a:extLst>
              <a:ext uri="{FF2B5EF4-FFF2-40B4-BE49-F238E27FC236}">
                <a16:creationId xmlns:a16="http://schemas.microsoft.com/office/drawing/2014/main" id="{72B5D83D-CF08-4FA1-B76A-02EB72F2E8B3}"/>
              </a:ext>
            </a:extLst>
          </p:cNvPr>
          <p:cNvGrpSpPr/>
          <p:nvPr/>
        </p:nvGrpSpPr>
        <p:grpSpPr>
          <a:xfrm>
            <a:off x="627543" y="5125227"/>
            <a:ext cx="7234778" cy="3395150"/>
            <a:chOff x="1057655" y="2090928"/>
            <a:chExt cx="8071484" cy="4791710"/>
          </a:xfrm>
        </p:grpSpPr>
        <p:pic>
          <p:nvPicPr>
            <p:cNvPr id="23" name="object 5">
              <a:extLst>
                <a:ext uri="{FF2B5EF4-FFF2-40B4-BE49-F238E27FC236}">
                  <a16:creationId xmlns:a16="http://schemas.microsoft.com/office/drawing/2014/main" id="{CBF77BBE-2BA8-4883-8DA9-EC92E212EEE4}"/>
                </a:ext>
              </a:extLst>
            </p:cNvPr>
            <p:cNvPicPr/>
            <p:nvPr/>
          </p:nvPicPr>
          <p:blipFill>
            <a:blip r:embed="rId3" cstate="print"/>
            <a:stretch>
              <a:fillRect/>
            </a:stretch>
          </p:blipFill>
          <p:spPr>
            <a:xfrm>
              <a:off x="1057655" y="2090928"/>
              <a:ext cx="8071104" cy="4791455"/>
            </a:xfrm>
            <a:prstGeom prst="rect">
              <a:avLst/>
            </a:prstGeom>
          </p:spPr>
        </p:pic>
        <p:sp>
          <p:nvSpPr>
            <p:cNvPr id="25" name="object 6">
              <a:extLst>
                <a:ext uri="{FF2B5EF4-FFF2-40B4-BE49-F238E27FC236}">
                  <a16:creationId xmlns:a16="http://schemas.microsoft.com/office/drawing/2014/main" id="{E2C8FDC7-6ABF-410E-B503-A41D153A66E9}"/>
                </a:ext>
              </a:extLst>
            </p:cNvPr>
            <p:cNvSpPr/>
            <p:nvPr/>
          </p:nvSpPr>
          <p:spPr>
            <a:xfrm>
              <a:off x="2278379" y="3177540"/>
              <a:ext cx="6224270" cy="1134110"/>
            </a:xfrm>
            <a:custGeom>
              <a:avLst/>
              <a:gdLst/>
              <a:ahLst/>
              <a:cxnLst/>
              <a:rect l="l" t="t" r="r" b="b"/>
              <a:pathLst>
                <a:path w="6224270" h="1134110">
                  <a:moveTo>
                    <a:pt x="6117271" y="1100180"/>
                  </a:moveTo>
                  <a:lnTo>
                    <a:pt x="0" y="35052"/>
                  </a:lnTo>
                  <a:lnTo>
                    <a:pt x="6096" y="0"/>
                  </a:lnTo>
                  <a:lnTo>
                    <a:pt x="6123544" y="1065159"/>
                  </a:lnTo>
                  <a:lnTo>
                    <a:pt x="6117271" y="1100180"/>
                  </a:lnTo>
                  <a:close/>
                </a:path>
                <a:path w="6224270" h="1134110">
                  <a:moveTo>
                    <a:pt x="6213763" y="1103375"/>
                  </a:moveTo>
                  <a:lnTo>
                    <a:pt x="6135624" y="1103375"/>
                  </a:lnTo>
                  <a:lnTo>
                    <a:pt x="6141719" y="1068324"/>
                  </a:lnTo>
                  <a:lnTo>
                    <a:pt x="6123544" y="1065159"/>
                  </a:lnTo>
                  <a:lnTo>
                    <a:pt x="6129528" y="1031748"/>
                  </a:lnTo>
                  <a:lnTo>
                    <a:pt x="6224016" y="1100328"/>
                  </a:lnTo>
                  <a:lnTo>
                    <a:pt x="6213763" y="1103375"/>
                  </a:lnTo>
                  <a:close/>
                </a:path>
                <a:path w="6224270" h="1134110">
                  <a:moveTo>
                    <a:pt x="6135624" y="1103375"/>
                  </a:moveTo>
                  <a:lnTo>
                    <a:pt x="6117271" y="1100180"/>
                  </a:lnTo>
                  <a:lnTo>
                    <a:pt x="6123544" y="1065159"/>
                  </a:lnTo>
                  <a:lnTo>
                    <a:pt x="6141719" y="1068324"/>
                  </a:lnTo>
                  <a:lnTo>
                    <a:pt x="6135624" y="1103375"/>
                  </a:lnTo>
                  <a:close/>
                </a:path>
                <a:path w="6224270" h="1134110">
                  <a:moveTo>
                    <a:pt x="6111240" y="1133856"/>
                  </a:moveTo>
                  <a:lnTo>
                    <a:pt x="6117271" y="1100180"/>
                  </a:lnTo>
                  <a:lnTo>
                    <a:pt x="6135624" y="1103375"/>
                  </a:lnTo>
                  <a:lnTo>
                    <a:pt x="6213763" y="1103375"/>
                  </a:lnTo>
                  <a:lnTo>
                    <a:pt x="6111240" y="1133856"/>
                  </a:lnTo>
                  <a:close/>
                </a:path>
              </a:pathLst>
            </a:custGeom>
            <a:solidFill>
              <a:srgbClr val="EF7756"/>
            </a:solidFill>
          </p:spPr>
          <p:txBody>
            <a:bodyPr wrap="square" lIns="0" tIns="0" rIns="0" bIns="0" rtlCol="0"/>
            <a:lstStyle/>
            <a:p>
              <a:endParaRPr/>
            </a:p>
          </p:txBody>
        </p:sp>
      </p:grpSp>
      <p:pic>
        <p:nvPicPr>
          <p:cNvPr id="26" name="object 2">
            <a:extLst>
              <a:ext uri="{FF2B5EF4-FFF2-40B4-BE49-F238E27FC236}">
                <a16:creationId xmlns:a16="http://schemas.microsoft.com/office/drawing/2014/main" id="{238D0447-5771-4BE4-BF53-18506B4C8C63}"/>
              </a:ext>
            </a:extLst>
          </p:cNvPr>
          <p:cNvPicPr/>
          <p:nvPr/>
        </p:nvPicPr>
        <p:blipFill>
          <a:blip r:embed="rId4" cstate="print"/>
          <a:stretch>
            <a:fillRect/>
          </a:stretch>
        </p:blipFill>
        <p:spPr>
          <a:xfrm>
            <a:off x="8509000" y="5125227"/>
            <a:ext cx="6708915" cy="2968725"/>
          </a:xfrm>
          <a:prstGeom prst="rect">
            <a:avLst/>
          </a:prstGeom>
        </p:spPr>
      </p:pic>
      <p:sp>
        <p:nvSpPr>
          <p:cNvPr id="19" name="object 5"/>
          <p:cNvSpPr/>
          <p:nvPr/>
        </p:nvSpPr>
        <p:spPr>
          <a:xfrm>
            <a:off x="131126" y="1382367"/>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Tree>
    <p:extLst>
      <p:ext uri="{BB962C8B-B14F-4D97-AF65-F5344CB8AC3E}">
        <p14:creationId xmlns:p14="http://schemas.microsoft.com/office/powerpoint/2010/main" val="267708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584200" y="2887633"/>
            <a:ext cx="15468599" cy="1305486"/>
          </a:xfrm>
          <a:prstGeom prst="rect">
            <a:avLst/>
          </a:prstGeom>
        </p:spPr>
        <p:txBody>
          <a:bodyPr vert="horz" wrap="square" lIns="0" tIns="12700" rIns="0" bIns="0" rtlCol="0">
            <a:spAutoFit/>
          </a:bodyPr>
          <a:lstStyle/>
          <a:p>
            <a:pPr marL="12700" marR="5080" algn="just">
              <a:spcBef>
                <a:spcPts val="100"/>
              </a:spcBef>
            </a:pPr>
            <a:r>
              <a:rPr lang="fr-FR" sz="2800" spc="-30" dirty="0">
                <a:solidFill>
                  <a:srgbClr val="2C3176"/>
                </a:solidFill>
                <a:latin typeface="Marianne" charset="0"/>
              </a:rPr>
              <a:t>    91% en 2022 (contre 80% en 2017) des territoires déclarent qu’une démarche de requalification est nécessaire dans les ZAE, signalant que c’est un enjeu prégnant, de long terme et coûteux</a:t>
            </a:r>
            <a:endParaRPr sz="2000" dirty="0">
              <a:latin typeface="Marianne" charset="0"/>
              <a:ea typeface="Marianne" charset="0"/>
              <a:cs typeface="Marianne" charset="0"/>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380603"/>
            <a:ext cx="2286000" cy="838597"/>
          </a:xfrm>
          <a:prstGeom prst="rect">
            <a:avLst/>
          </a:prstGeom>
        </p:spPr>
      </p:pic>
      <p:sp>
        <p:nvSpPr>
          <p:cNvPr id="17" name="object 14">
            <a:extLst>
              <a:ext uri="{FF2B5EF4-FFF2-40B4-BE49-F238E27FC236}">
                <a16:creationId xmlns:a16="http://schemas.microsoft.com/office/drawing/2014/main" id="{6CC08CEB-9315-4E45-BAD4-3B6B416CC96D}"/>
              </a:ext>
            </a:extLst>
          </p:cNvPr>
          <p:cNvSpPr txBox="1">
            <a:spLocks/>
          </p:cNvSpPr>
          <p:nvPr/>
        </p:nvSpPr>
        <p:spPr>
          <a:xfrm>
            <a:off x="1404526" y="1148685"/>
            <a:ext cx="13045523" cy="1430519"/>
          </a:xfrm>
          <a:prstGeom prst="rect">
            <a:avLst/>
          </a:prstGeom>
        </p:spPr>
        <p:txBody>
          <a:bodyPr vert="horz" wrap="square" lIns="0" tIns="14604" rIns="0" bIns="0" rtlCol="0">
            <a:spAutoFit/>
          </a:bodyPr>
          <a:lstStyle>
            <a:lvl1pPr>
              <a:defRPr sz="18700" b="1" i="0">
                <a:solidFill>
                  <a:srgbClr val="FCCD00"/>
                </a:solidFill>
                <a:latin typeface="Arial"/>
                <a:ea typeface="+mj-ea"/>
                <a:cs typeface="Arial"/>
              </a:defRPr>
            </a:lvl1pPr>
          </a:lstStyle>
          <a:p>
            <a:pPr marL="12700">
              <a:spcBef>
                <a:spcPts val="114"/>
              </a:spcBef>
            </a:pPr>
            <a:r>
              <a:rPr lang="fr-FR" sz="6000" kern="0" spc="310" dirty="0">
                <a:solidFill>
                  <a:srgbClr val="2C3176"/>
                </a:solidFill>
                <a:latin typeface="Marianne ExtraBold" charset="0"/>
                <a:ea typeface="Marianne ExtraBold" charset="0"/>
                <a:cs typeface="Marianne ExtraBold" charset="0"/>
              </a:rPr>
              <a:t>3.</a:t>
            </a:r>
            <a:r>
              <a:rPr lang="fr-FR" sz="3200" kern="0" spc="310" dirty="0">
                <a:solidFill>
                  <a:srgbClr val="2C3176"/>
                </a:solidFill>
                <a:latin typeface="Marianne ExtraBold" charset="0"/>
                <a:ea typeface="Marianne ExtraBold" charset="0"/>
                <a:cs typeface="Marianne ExtraBold" charset="0"/>
              </a:rPr>
              <a:t> </a:t>
            </a:r>
            <a:r>
              <a:rPr lang="fr-FR" sz="3200" kern="0" spc="310" dirty="0">
                <a:solidFill>
                  <a:srgbClr val="2C3176"/>
                </a:solidFill>
                <a:latin typeface="Marianne" charset="0"/>
                <a:ea typeface="Marianne" charset="0"/>
                <a:cs typeface="Marianne" charset="0"/>
              </a:rPr>
              <a:t>La requalification des ZAE, un enjeu constant de l’action (jusqu’ici vaine?) des collectivités</a:t>
            </a:r>
            <a:endParaRPr lang="fr-FR" sz="3200" kern="0" dirty="0">
              <a:latin typeface="Marianne" charset="0"/>
              <a:ea typeface="Marianne" charset="0"/>
              <a:cs typeface="Marianne" charset="0"/>
            </a:endParaRPr>
          </a:p>
        </p:txBody>
      </p:sp>
      <p:pic>
        <p:nvPicPr>
          <p:cNvPr id="21" name="Image 20">
            <a:extLst>
              <a:ext uri="{FF2B5EF4-FFF2-40B4-BE49-F238E27FC236}">
                <a16:creationId xmlns:a16="http://schemas.microsoft.com/office/drawing/2014/main" id="{D0661726-74D6-4683-9B4C-B7D6CB777BAD}"/>
              </a:ext>
            </a:extLst>
          </p:cNvPr>
          <p:cNvPicPr/>
          <p:nvPr/>
        </p:nvPicPr>
        <p:blipFill>
          <a:blip r:embed="rId3"/>
          <a:stretch>
            <a:fillRect/>
          </a:stretch>
        </p:blipFill>
        <p:spPr>
          <a:xfrm>
            <a:off x="431800" y="4572000"/>
            <a:ext cx="5904000" cy="4068000"/>
          </a:xfrm>
          <a:prstGeom prst="rect">
            <a:avLst/>
          </a:prstGeom>
        </p:spPr>
      </p:pic>
      <p:pic>
        <p:nvPicPr>
          <p:cNvPr id="22" name="Image 21">
            <a:extLst>
              <a:ext uri="{FF2B5EF4-FFF2-40B4-BE49-F238E27FC236}">
                <a16:creationId xmlns:a16="http://schemas.microsoft.com/office/drawing/2014/main" id="{E91F35DA-A147-48B5-9824-B175B1CD6D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6000" y="4538400"/>
            <a:ext cx="6840000" cy="3996000"/>
          </a:xfrm>
          <a:prstGeom prst="rect">
            <a:avLst/>
          </a:prstGeom>
          <a:noFill/>
          <a:ln>
            <a:noFill/>
          </a:ln>
        </p:spPr>
      </p:pic>
      <p:sp>
        <p:nvSpPr>
          <p:cNvPr id="23" name="Rectangle 22">
            <a:extLst>
              <a:ext uri="{FF2B5EF4-FFF2-40B4-BE49-F238E27FC236}">
                <a16:creationId xmlns:a16="http://schemas.microsoft.com/office/drawing/2014/main" id="{6E825A03-D89F-4334-AC81-0D0255C73F8F}"/>
              </a:ext>
            </a:extLst>
          </p:cNvPr>
          <p:cNvSpPr/>
          <p:nvPr/>
        </p:nvSpPr>
        <p:spPr>
          <a:xfrm>
            <a:off x="10816018" y="8148625"/>
            <a:ext cx="3460115" cy="401320"/>
          </a:xfrm>
          <a:prstGeom prst="rect">
            <a:avLst/>
          </a:prstGeom>
        </p:spPr>
        <p:txBody>
          <a:bodyPr wrap="none">
            <a:spAutoFit/>
          </a:bodyPr>
          <a:lstStyle/>
          <a:p>
            <a:pPr>
              <a:spcAft>
                <a:spcPts val="0"/>
              </a:spcAft>
            </a:pPr>
            <a:r>
              <a:rPr lang="fr-FR" sz="1000" kern="1200" dirty="0">
                <a:solidFill>
                  <a:srgbClr val="000000"/>
                </a:solidFill>
                <a:effectLst/>
                <a:latin typeface="Calibri" panose="020F0502020204030204" pitchFamily="34" charset="0"/>
                <a:ea typeface="Century Gothic" panose="020B0502020202020204" pitchFamily="34" charset="0"/>
                <a:cs typeface="Century Gothic" panose="020B0502020202020204" pitchFamily="34" charset="0"/>
              </a:rPr>
              <a:t>Enquête </a:t>
            </a:r>
            <a:r>
              <a:rPr lang="fr-FR" sz="1000" kern="1200" dirty="0" err="1">
                <a:solidFill>
                  <a:srgbClr val="000000"/>
                </a:solidFill>
                <a:effectLst/>
                <a:latin typeface="Calibri" panose="020F0502020204030204" pitchFamily="34" charset="0"/>
                <a:ea typeface="Century Gothic" panose="020B0502020202020204" pitchFamily="34" charset="0"/>
                <a:cs typeface="Century Gothic" panose="020B0502020202020204" pitchFamily="34" charset="0"/>
              </a:rPr>
              <a:t>Cerema</a:t>
            </a:r>
            <a:r>
              <a:rPr lang="fr-FR" sz="1000" kern="1200" dirty="0">
                <a:solidFill>
                  <a:srgbClr val="000000"/>
                </a:solidFill>
                <a:effectLst/>
                <a:latin typeface="Calibri" panose="020F0502020204030204" pitchFamily="34" charset="0"/>
                <a:ea typeface="Century Gothic" panose="020B0502020202020204" pitchFamily="34" charset="0"/>
                <a:cs typeface="Century Gothic" panose="020B0502020202020204" pitchFamily="34" charset="0"/>
              </a:rPr>
              <a:t>-Intercommunalités de France-DTI/ANCT, 2022</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000" kern="1200" dirty="0">
                <a:solidFill>
                  <a:srgbClr val="000000"/>
                </a:solidFill>
                <a:effectLst/>
                <a:latin typeface="Calibri" panose="020F0502020204030204" pitchFamily="34" charset="0"/>
                <a:ea typeface="Century Gothic" panose="020B0502020202020204" pitchFamily="34" charset="0"/>
                <a:cs typeface="Century Gothic" panose="020B0502020202020204" pitchFamily="34" charset="0"/>
              </a:rPr>
              <a:t>128 répondants</a:t>
            </a:r>
            <a:endParaRPr lang="fr-FR" sz="1200" dirty="0">
              <a:effectLst/>
              <a:latin typeface="Times New Roman" panose="02020603050405020304" pitchFamily="18" charset="0"/>
              <a:ea typeface="Times New Roman" panose="02020603050405020304" pitchFamily="18" charset="0"/>
            </a:endParaRPr>
          </a:p>
        </p:txBody>
      </p:sp>
      <p:sp>
        <p:nvSpPr>
          <p:cNvPr id="18" name="object 5"/>
          <p:cNvSpPr/>
          <p:nvPr/>
        </p:nvSpPr>
        <p:spPr>
          <a:xfrm>
            <a:off x="508000" y="3021442"/>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Tree>
    <p:extLst>
      <p:ext uri="{BB962C8B-B14F-4D97-AF65-F5344CB8AC3E}">
        <p14:creationId xmlns:p14="http://schemas.microsoft.com/office/powerpoint/2010/main" val="88554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60849" y="1267113"/>
            <a:ext cx="295275" cy="282575"/>
          </a:xfrm>
          <a:custGeom>
            <a:avLst/>
            <a:gdLst/>
            <a:ahLst/>
            <a:cxnLst/>
            <a:rect l="l" t="t" r="r" b="b"/>
            <a:pathLst>
              <a:path w="295275" h="282575">
                <a:moveTo>
                  <a:pt x="148297" y="0"/>
                </a:moveTo>
                <a:lnTo>
                  <a:pt x="101541" y="7143"/>
                </a:lnTo>
                <a:lnTo>
                  <a:pt x="60846" y="27018"/>
                </a:lnTo>
                <a:lnTo>
                  <a:pt x="28700" y="57288"/>
                </a:lnTo>
                <a:lnTo>
                  <a:pt x="7589" y="95619"/>
                </a:lnTo>
                <a:lnTo>
                  <a:pt x="0" y="139674"/>
                </a:lnTo>
                <a:lnTo>
                  <a:pt x="7589" y="184359"/>
                </a:lnTo>
                <a:lnTo>
                  <a:pt x="28700" y="223509"/>
                </a:lnTo>
                <a:lnTo>
                  <a:pt x="60846" y="254598"/>
                </a:lnTo>
                <a:lnTo>
                  <a:pt x="101541" y="275102"/>
                </a:lnTo>
                <a:lnTo>
                  <a:pt x="148297" y="282498"/>
                </a:lnTo>
                <a:lnTo>
                  <a:pt x="195199" y="275102"/>
                </a:lnTo>
                <a:lnTo>
                  <a:pt x="235544" y="254598"/>
                </a:lnTo>
                <a:lnTo>
                  <a:pt x="267113" y="223509"/>
                </a:lnTo>
                <a:lnTo>
                  <a:pt x="287683" y="184359"/>
                </a:lnTo>
                <a:lnTo>
                  <a:pt x="295033" y="139674"/>
                </a:lnTo>
                <a:lnTo>
                  <a:pt x="287683" y="95619"/>
                </a:lnTo>
                <a:lnTo>
                  <a:pt x="267113" y="57288"/>
                </a:lnTo>
                <a:lnTo>
                  <a:pt x="235544" y="27018"/>
                </a:lnTo>
                <a:lnTo>
                  <a:pt x="195199" y="7143"/>
                </a:lnTo>
                <a:lnTo>
                  <a:pt x="148297" y="0"/>
                </a:lnTo>
                <a:close/>
              </a:path>
            </a:pathLst>
          </a:custGeom>
          <a:solidFill>
            <a:srgbClr val="FCCD00"/>
          </a:solidFill>
        </p:spPr>
        <p:txBody>
          <a:bodyPr wrap="square" lIns="0" tIns="0" rIns="0" bIns="0" rtlCol="0"/>
          <a:lstStyle/>
          <a:p>
            <a:endParaRPr/>
          </a:p>
        </p:txBody>
      </p:sp>
      <p:sp>
        <p:nvSpPr>
          <p:cNvPr id="8" name="object 8"/>
          <p:cNvSpPr txBox="1"/>
          <p:nvPr/>
        </p:nvSpPr>
        <p:spPr>
          <a:xfrm>
            <a:off x="1643600" y="1267113"/>
            <a:ext cx="13937700" cy="3336811"/>
          </a:xfrm>
          <a:prstGeom prst="rect">
            <a:avLst/>
          </a:prstGeom>
        </p:spPr>
        <p:txBody>
          <a:bodyPr vert="horz" wrap="square" lIns="0" tIns="12700" rIns="0" bIns="0" rtlCol="0">
            <a:spAutoFit/>
          </a:bodyPr>
          <a:lstStyle/>
          <a:p>
            <a:pPr lvl="0"/>
            <a:r>
              <a:rPr lang="fr-FR" sz="2400" spc="-30" dirty="0">
                <a:solidFill>
                  <a:srgbClr val="2C3176"/>
                </a:solidFill>
                <a:highlight>
                  <a:srgbClr val="FCCD00"/>
                </a:highlight>
                <a:latin typeface="Marianne" charset="0"/>
              </a:rPr>
              <a:t>83% des territoires sont engagés dans une démarche de requalification de leur ZAE </a:t>
            </a:r>
            <a:r>
              <a:rPr lang="fr-FR" sz="2400" spc="-30" dirty="0">
                <a:solidFill>
                  <a:srgbClr val="2C3176"/>
                </a:solidFill>
                <a:latin typeface="Marianne" charset="0"/>
              </a:rPr>
              <a:t>dont :</a:t>
            </a:r>
          </a:p>
          <a:p>
            <a:pPr lvl="1"/>
            <a:r>
              <a:rPr lang="fr-FR" sz="2400" spc="-30" dirty="0">
                <a:solidFill>
                  <a:srgbClr val="2C3176"/>
                </a:solidFill>
                <a:latin typeface="Marianne" charset="0"/>
              </a:rPr>
              <a:t>- 69 % concerne des opérations de réhabilitation des espaces publics (voiries, réseaux) et de la signalétique ;</a:t>
            </a:r>
          </a:p>
          <a:p>
            <a:pPr lvl="1"/>
            <a:r>
              <a:rPr lang="fr-FR" sz="2400" spc="-30" dirty="0">
                <a:solidFill>
                  <a:srgbClr val="2C3176"/>
                </a:solidFill>
                <a:latin typeface="Marianne" charset="0"/>
              </a:rPr>
              <a:t>- 52 % via l’optimisation du foncier ;</a:t>
            </a:r>
          </a:p>
          <a:p>
            <a:pPr lvl="1"/>
            <a:r>
              <a:rPr lang="fr-FR" sz="2400" spc="-30" dirty="0">
                <a:solidFill>
                  <a:srgbClr val="2C3176"/>
                </a:solidFill>
                <a:latin typeface="Marianne" charset="0"/>
              </a:rPr>
              <a:t>- 16 % relève d’actions de requalification du sol et du bâti avec soutien financier ou non aux entreprises concernées.</a:t>
            </a:r>
          </a:p>
          <a:p>
            <a:r>
              <a:rPr lang="fr-FR" sz="2400" spc="-30" dirty="0">
                <a:solidFill>
                  <a:srgbClr val="2C3176"/>
                </a:solidFill>
                <a:latin typeface="Marianne" charset="0"/>
              </a:rPr>
              <a:t> </a:t>
            </a:r>
          </a:p>
          <a:p>
            <a:r>
              <a:rPr lang="fr-FR" sz="2400" spc="-30" dirty="0">
                <a:solidFill>
                  <a:srgbClr val="2C3176"/>
                </a:solidFill>
                <a:latin typeface="Marianne" charset="0"/>
              </a:rPr>
              <a:t>Si la requalification est bien engagée dans les territoires, elle concerne des </a:t>
            </a:r>
            <a:r>
              <a:rPr lang="fr-FR" sz="2400" spc="-30" dirty="0">
                <a:solidFill>
                  <a:srgbClr val="2C3176"/>
                </a:solidFill>
                <a:highlight>
                  <a:srgbClr val="FCCD00"/>
                </a:highlight>
                <a:latin typeface="Marianne" charset="0"/>
              </a:rPr>
              <a:t>opérations « socle minimal » (liés aux espaces publics) </a:t>
            </a:r>
            <a:r>
              <a:rPr lang="fr-FR" sz="2400" spc="-30" dirty="0">
                <a:solidFill>
                  <a:srgbClr val="2C3176"/>
                </a:solidFill>
                <a:latin typeface="Marianne" charset="0"/>
              </a:rPr>
              <a:t>ne répondant pas suffisamment aux enjeux de performance ni servicielle, ni écologique des sites pour en faire des sites suffisamment attractifs et sobres dans la gestion du foncier.</a:t>
            </a:r>
            <a:endParaRPr sz="2400" spc="-30" dirty="0">
              <a:solidFill>
                <a:srgbClr val="2C3176"/>
              </a:solidFill>
              <a:latin typeface="Marianne" charset="0"/>
            </a:endParaRPr>
          </a:p>
        </p:txBody>
      </p:sp>
      <p:sp>
        <p:nvSpPr>
          <p:cNvPr id="20" name="ZoneTexte 19"/>
          <p:cNvSpPr txBox="1"/>
          <p:nvPr/>
        </p:nvSpPr>
        <p:spPr>
          <a:xfrm>
            <a:off x="-2101516" y="-1443789"/>
            <a:ext cx="184731" cy="369332"/>
          </a:xfrm>
          <a:prstGeom prst="rect">
            <a:avLst/>
          </a:prstGeom>
          <a:noFill/>
        </p:spPr>
        <p:txBody>
          <a:bodyPr wrap="none" rtlCol="0">
            <a:spAutoFit/>
          </a:bodyPr>
          <a:lstStyle/>
          <a:p>
            <a:endParaRPr lang="fr-FR"/>
          </a:p>
        </p:txBody>
      </p:sp>
      <p:grpSp>
        <p:nvGrpSpPr>
          <p:cNvPr id="13" name="object 15"/>
          <p:cNvGrpSpPr/>
          <p:nvPr/>
        </p:nvGrpSpPr>
        <p:grpSpPr>
          <a:xfrm rot="5400000">
            <a:off x="14487029" y="419735"/>
            <a:ext cx="1303020" cy="1377950"/>
            <a:chOff x="845064" y="548305"/>
            <a:chExt cx="1303020" cy="1377950"/>
          </a:xfrm>
        </p:grpSpPr>
        <p:sp>
          <p:nvSpPr>
            <p:cNvPr id="14" name="object 16"/>
            <p:cNvSpPr/>
            <p:nvPr/>
          </p:nvSpPr>
          <p:spPr>
            <a:xfrm>
              <a:off x="925361" y="647420"/>
              <a:ext cx="1222375" cy="1278890"/>
            </a:xfrm>
            <a:custGeom>
              <a:avLst/>
              <a:gdLst/>
              <a:ahLst/>
              <a:cxnLst/>
              <a:rect l="l" t="t" r="r" b="b"/>
              <a:pathLst>
                <a:path w="1222375" h="1278889">
                  <a:moveTo>
                    <a:pt x="1222260" y="0"/>
                  </a:moveTo>
                  <a:lnTo>
                    <a:pt x="468744" y="48869"/>
                  </a:lnTo>
                  <a:lnTo>
                    <a:pt x="420167" y="54396"/>
                  </a:lnTo>
                  <a:lnTo>
                    <a:pt x="373142" y="64440"/>
                  </a:lnTo>
                  <a:lnTo>
                    <a:pt x="327888" y="78768"/>
                  </a:lnTo>
                  <a:lnTo>
                    <a:pt x="284623" y="97147"/>
                  </a:lnTo>
                  <a:lnTo>
                    <a:pt x="243564" y="119345"/>
                  </a:lnTo>
                  <a:lnTo>
                    <a:pt x="204930" y="145128"/>
                  </a:lnTo>
                  <a:lnTo>
                    <a:pt x="168940" y="174264"/>
                  </a:lnTo>
                  <a:lnTo>
                    <a:pt x="135812" y="206521"/>
                  </a:lnTo>
                  <a:lnTo>
                    <a:pt x="105763" y="241664"/>
                  </a:lnTo>
                  <a:lnTo>
                    <a:pt x="79013" y="279462"/>
                  </a:lnTo>
                  <a:lnTo>
                    <a:pt x="55780" y="319682"/>
                  </a:lnTo>
                  <a:lnTo>
                    <a:pt x="36281" y="362090"/>
                  </a:lnTo>
                  <a:lnTo>
                    <a:pt x="20735" y="406455"/>
                  </a:lnTo>
                  <a:lnTo>
                    <a:pt x="9361" y="452543"/>
                  </a:lnTo>
                  <a:lnTo>
                    <a:pt x="2376" y="500121"/>
                  </a:lnTo>
                  <a:lnTo>
                    <a:pt x="0" y="548957"/>
                  </a:lnTo>
                  <a:lnTo>
                    <a:pt x="0" y="1278775"/>
                  </a:lnTo>
                  <a:lnTo>
                    <a:pt x="724814" y="1278775"/>
                  </a:lnTo>
                  <a:lnTo>
                    <a:pt x="724814" y="758558"/>
                  </a:lnTo>
                  <a:lnTo>
                    <a:pt x="1222260" y="726313"/>
                  </a:lnTo>
                  <a:lnTo>
                    <a:pt x="1222260" y="0"/>
                  </a:lnTo>
                  <a:close/>
                </a:path>
              </a:pathLst>
            </a:custGeom>
            <a:solidFill>
              <a:srgbClr val="2C3176"/>
            </a:solidFill>
          </p:spPr>
          <p:txBody>
            <a:bodyPr wrap="square" lIns="0" tIns="0" rIns="0" bIns="0" rtlCol="0"/>
            <a:lstStyle/>
            <a:p>
              <a:endParaRPr/>
            </a:p>
          </p:txBody>
        </p:sp>
        <p:sp>
          <p:nvSpPr>
            <p:cNvPr id="15" name="object 17"/>
            <p:cNvSpPr/>
            <p:nvPr/>
          </p:nvSpPr>
          <p:spPr>
            <a:xfrm>
              <a:off x="845064" y="548305"/>
              <a:ext cx="729615" cy="763270"/>
            </a:xfrm>
            <a:custGeom>
              <a:avLst/>
              <a:gdLst/>
              <a:ahLst/>
              <a:cxnLst/>
              <a:rect l="l" t="t" r="r" b="b"/>
              <a:pathLst>
                <a:path w="729615" h="763269">
                  <a:moveTo>
                    <a:pt x="729068" y="0"/>
                  </a:moveTo>
                  <a:lnTo>
                    <a:pt x="279603" y="29146"/>
                  </a:lnTo>
                  <a:lnTo>
                    <a:pt x="233676" y="35725"/>
                  </a:lnTo>
                  <a:lnTo>
                    <a:pt x="190320" y="48988"/>
                  </a:lnTo>
                  <a:lnTo>
                    <a:pt x="150068" y="68365"/>
                  </a:lnTo>
                  <a:lnTo>
                    <a:pt x="113453" y="93289"/>
                  </a:lnTo>
                  <a:lnTo>
                    <a:pt x="81008" y="123190"/>
                  </a:lnTo>
                  <a:lnTo>
                    <a:pt x="53267" y="157499"/>
                  </a:lnTo>
                  <a:lnTo>
                    <a:pt x="30762" y="195650"/>
                  </a:lnTo>
                  <a:lnTo>
                    <a:pt x="14027" y="237072"/>
                  </a:lnTo>
                  <a:lnTo>
                    <a:pt x="3595" y="281197"/>
                  </a:lnTo>
                  <a:lnTo>
                    <a:pt x="0" y="327456"/>
                  </a:lnTo>
                  <a:lnTo>
                    <a:pt x="0" y="762787"/>
                  </a:lnTo>
                  <a:lnTo>
                    <a:pt x="432346" y="762787"/>
                  </a:lnTo>
                  <a:lnTo>
                    <a:pt x="432346" y="452488"/>
                  </a:lnTo>
                  <a:lnTo>
                    <a:pt x="729068" y="433247"/>
                  </a:lnTo>
                  <a:lnTo>
                    <a:pt x="729068" y="0"/>
                  </a:lnTo>
                  <a:close/>
                </a:path>
              </a:pathLst>
            </a:custGeom>
            <a:solidFill>
              <a:srgbClr val="06806C"/>
            </a:solidFill>
          </p:spPr>
          <p:txBody>
            <a:bodyPr wrap="square" lIns="0" tIns="0" rIns="0" bIns="0" rtlCol="0"/>
            <a:lstStyle/>
            <a:p>
              <a:endParaRPr/>
            </a:p>
          </p:txBody>
        </p:sp>
      </p:grpSp>
      <p:sp>
        <p:nvSpPr>
          <p:cNvPr id="23" name="Rectangle 22">
            <a:extLst>
              <a:ext uri="{FF2B5EF4-FFF2-40B4-BE49-F238E27FC236}">
                <a16:creationId xmlns:a16="http://schemas.microsoft.com/office/drawing/2014/main" id="{6E825A03-D89F-4334-AC81-0D0255C73F8F}"/>
              </a:ext>
            </a:extLst>
          </p:cNvPr>
          <p:cNvSpPr/>
          <p:nvPr/>
        </p:nvSpPr>
        <p:spPr>
          <a:xfrm>
            <a:off x="406400" y="6046802"/>
            <a:ext cx="2768600" cy="1200329"/>
          </a:xfrm>
          <a:prstGeom prst="rect">
            <a:avLst/>
          </a:prstGeom>
        </p:spPr>
        <p:txBody>
          <a:bodyPr wrap="square">
            <a:spAutoFit/>
          </a:bodyPr>
          <a:lstStyle/>
          <a:p>
            <a:pPr>
              <a:spcAft>
                <a:spcPts val="0"/>
              </a:spcAft>
            </a:pPr>
            <a:r>
              <a:rPr lang="fr-FR" sz="2000" spc="-30" dirty="0">
                <a:solidFill>
                  <a:srgbClr val="2C3176"/>
                </a:solidFill>
                <a:latin typeface="Marianne" charset="0"/>
              </a:rPr>
              <a:t>Enquête </a:t>
            </a:r>
            <a:r>
              <a:rPr lang="fr-FR" sz="2000" spc="-30" dirty="0" err="1">
                <a:solidFill>
                  <a:srgbClr val="2C3176"/>
                </a:solidFill>
                <a:latin typeface="Marianne" charset="0"/>
              </a:rPr>
              <a:t>Cerema</a:t>
            </a:r>
            <a:r>
              <a:rPr lang="fr-FR" sz="2000" spc="-30" dirty="0">
                <a:solidFill>
                  <a:srgbClr val="2C3176"/>
                </a:solidFill>
                <a:latin typeface="Marianne" charset="0"/>
              </a:rPr>
              <a:t>-Intercommunalités de France-ANCT, 2022</a:t>
            </a:r>
          </a:p>
          <a:p>
            <a:pPr algn="ctr">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18" name="object 3">
            <a:extLst>
              <a:ext uri="{FF2B5EF4-FFF2-40B4-BE49-F238E27FC236}">
                <a16:creationId xmlns:a16="http://schemas.microsoft.com/office/drawing/2014/main" id="{EB9F7B87-4B3C-4859-88C2-980287FB1B35}"/>
              </a:ext>
            </a:extLst>
          </p:cNvPr>
          <p:cNvPicPr/>
          <p:nvPr/>
        </p:nvPicPr>
        <p:blipFill>
          <a:blip r:embed="rId3" cstate="print"/>
          <a:stretch>
            <a:fillRect/>
          </a:stretch>
        </p:blipFill>
        <p:spPr>
          <a:xfrm>
            <a:off x="3208954" y="4576966"/>
            <a:ext cx="11880000" cy="4140000"/>
          </a:xfrm>
          <a:prstGeom prst="rect">
            <a:avLst/>
          </a:prstGeom>
        </p:spPr>
      </p:pic>
      <p:sp>
        <p:nvSpPr>
          <p:cNvPr id="2" name="Rectangle 1">
            <a:extLst>
              <a:ext uri="{FF2B5EF4-FFF2-40B4-BE49-F238E27FC236}">
                <a16:creationId xmlns:a16="http://schemas.microsoft.com/office/drawing/2014/main" id="{A1A54DB2-E4A1-46F8-8D6F-8842693761C9}"/>
              </a:ext>
            </a:extLst>
          </p:cNvPr>
          <p:cNvSpPr/>
          <p:nvPr/>
        </p:nvSpPr>
        <p:spPr>
          <a:xfrm>
            <a:off x="474049" y="3276600"/>
            <a:ext cx="1116000" cy="769441"/>
          </a:xfrm>
          <a:prstGeom prst="rect">
            <a:avLst/>
          </a:prstGeom>
        </p:spPr>
        <p:txBody>
          <a:bodyPr wrap="square">
            <a:spAutoFit/>
          </a:bodyPr>
          <a:lstStyle/>
          <a:p>
            <a:r>
              <a:rPr lang="fr-FR" sz="4400" b="1" dirty="0">
                <a:solidFill>
                  <a:srgbClr val="FFC000"/>
                </a:solidFill>
                <a:latin typeface="Segoe UI Symbol" panose="020B0502040204020203" pitchFamily="34" charset="0"/>
                <a:ea typeface="Calibri" panose="020F0502020204030204" pitchFamily="34" charset="0"/>
                <a:cs typeface="Segoe UI Symbol" panose="020B0502040204020203" pitchFamily="34" charset="0"/>
              </a:rPr>
              <a:t>👉</a:t>
            </a:r>
            <a:r>
              <a:rPr lang="fr-FR" b="1" dirty="0">
                <a:solidFill>
                  <a:srgbClr val="FFC000"/>
                </a:solidFill>
                <a:latin typeface="Calibri" panose="020F0502020204030204" pitchFamily="34" charset="0"/>
                <a:ea typeface="Calibri" panose="020F0502020204030204" pitchFamily="34" charset="0"/>
              </a:rPr>
              <a:t>‍</a:t>
            </a:r>
            <a:endParaRPr lang="fr-FR" dirty="0">
              <a:solidFill>
                <a:srgbClr val="FFC000"/>
              </a:solidFill>
            </a:endParaRPr>
          </a:p>
        </p:txBody>
      </p:sp>
    </p:spTree>
    <p:extLst>
      <p:ext uri="{BB962C8B-B14F-4D97-AF65-F5344CB8AC3E}">
        <p14:creationId xmlns:p14="http://schemas.microsoft.com/office/powerpoint/2010/main" val="1770451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ée un document." ma:contentTypeScope="" ma:versionID="fdac101537f0a2b4c87297651d5cef2b">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089e90b70be1fb0be3eb82dd82f79de"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78A299-DA8E-49E9-8312-63F99C60BD36}"/>
</file>

<file path=customXml/itemProps2.xml><?xml version="1.0" encoding="utf-8"?>
<ds:datastoreItem xmlns:ds="http://schemas.openxmlformats.org/officeDocument/2006/customXml" ds:itemID="{FC0B086E-55AD-40FC-B8B4-A65EA71B79FA}"/>
</file>

<file path=docProps/app.xml><?xml version="1.0" encoding="utf-8"?>
<Properties xmlns="http://schemas.openxmlformats.org/officeDocument/2006/extended-properties" xmlns:vt="http://schemas.openxmlformats.org/officeDocument/2006/docPropsVTypes">
  <Template/>
  <TotalTime>4802</TotalTime>
  <Words>3362</Words>
  <Application>Microsoft Macintosh PowerPoint</Application>
  <PresentationFormat>Personnalisé</PresentationFormat>
  <Paragraphs>329</Paragraphs>
  <Slides>25</Slides>
  <Notes>21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vt:lpstr>
      <vt:lpstr>Arial MT</vt:lpstr>
      <vt:lpstr>Calibri</vt:lpstr>
      <vt:lpstr>Marianne</vt:lpstr>
      <vt:lpstr>Marianne ExtraBold</vt:lpstr>
      <vt:lpstr>Segoe UI Symbol</vt:lpstr>
      <vt:lpstr>Times New Roman</vt:lpstr>
      <vt:lpstr>Wingdings</vt:lpstr>
      <vt:lpstr>Office Theme</vt:lpstr>
      <vt:lpstr>Zones et parcs d’activités, quel nouveau modèle?</vt:lpstr>
      <vt:lpstr>Les ZAE, produits à l’obsolescence programmée d’un aménagement extensif, fondé sur l’étalement urbain, depuis 50 ans</vt:lpstr>
      <vt:lpstr>Les ZAE, produits à l’obsolescence programmée d’un aménagement extensif, fondé sur l’étalement urbain, depuis 50 ans</vt:lpstr>
      <vt:lpstr>Présentation PowerPoint</vt:lpstr>
      <vt:lpstr>Présentation PowerPoint</vt:lpstr>
      <vt:lpstr>2. ZAN et activités économiques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 La Fabrique Prospective « Sites industriels de demain »</vt:lpstr>
      <vt:lpstr>Présentation PowerPoint</vt:lpstr>
      <vt:lpstr>Sites industriels de demain : 7 enjeux</vt:lpstr>
      <vt:lpstr>Feuilles de route des 8 territoires</vt:lpstr>
      <vt:lpstr>Feuilles de route des 8 territoires</vt:lpstr>
      <vt:lpstr>Phénotype de la ZAE de demain &amp; diagramme de qualification des besoins en ingénierie</vt:lpstr>
      <vt:lpstr>Présentation PowerPoint</vt:lpstr>
      <vt:lpstr>La check list de l’aménageur</vt:lpstr>
      <vt:lpstr>Quels accompagnements pour « fabriquer » les ZAE de demain ? Enseignements de la fabrique prospective</vt:lpstr>
      <vt:lpstr>Présentation PowerPoint</vt:lpstr>
      <vt:lpstr>Focus: objectif 50 Sites  « France 2030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PPT ANCT</dc:title>
  <dc:creator>JAAÏDANE Jamila</dc:creator>
  <cp:lastModifiedBy>Anne MATTIOLI</cp:lastModifiedBy>
  <cp:revision>113</cp:revision>
  <dcterms:created xsi:type="dcterms:W3CDTF">2022-09-01T08:45:33Z</dcterms:created>
  <dcterms:modified xsi:type="dcterms:W3CDTF">2023-06-15T09:56:05Z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2022-09-01T00:00:00Z</vt:filetime>
  </property>
  <property fmtid="{D5CDD505-2E9C-101B-9397-08002B2CF9AE}" pid="3" name="Creator">
    <vt:lpwstr>Adobe Illustrator 25.0 (Macintosh)</vt:lpwstr>
  </property>
  <property fmtid="{D5CDD505-2E9C-101B-9397-08002B2CF9AE}" pid="4" name="LastSaved">
    <vt:filetime>2022-09-01T00:00:00Z</vt:filetime>
  </property>
</Properties>
</file>