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30" r:id="rId5"/>
    <p:sldId id="812" r:id="rId6"/>
    <p:sldId id="904" r:id="rId7"/>
    <p:sldId id="910" r:id="rId8"/>
    <p:sldId id="917" r:id="rId9"/>
    <p:sldId id="296" r:id="rId10"/>
    <p:sldId id="889" r:id="rId11"/>
    <p:sldId id="890" r:id="rId12"/>
    <p:sldId id="887" r:id="rId13"/>
    <p:sldId id="258" r:id="rId14"/>
    <p:sldId id="270" r:id="rId15"/>
    <p:sldId id="915" r:id="rId16"/>
    <p:sldId id="898" r:id="rId17"/>
    <p:sldId id="891" r:id="rId18"/>
    <p:sldId id="839" r:id="rId19"/>
    <p:sldId id="830" r:id="rId20"/>
    <p:sldId id="899" r:id="rId21"/>
    <p:sldId id="903" r:id="rId22"/>
    <p:sldId id="262" r:id="rId23"/>
    <p:sldId id="879" r:id="rId24"/>
    <p:sldId id="265" r:id="rId25"/>
    <p:sldId id="313" r:id="rId26"/>
    <p:sldId id="318" r:id="rId27"/>
    <p:sldId id="918" r:id="rId28"/>
    <p:sldId id="862" r:id="rId29"/>
    <p:sldId id="908" r:id="rId30"/>
    <p:sldId id="909" r:id="rId31"/>
    <p:sldId id="316" r:id="rId32"/>
    <p:sldId id="268" r:id="rId33"/>
    <p:sldId id="892" r:id="rId34"/>
    <p:sldId id="847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1E038A-34D2-9C47-BA5C-5A78364FC40C}" name="MARTIN Sarah" initials="MS" userId="S::sarah.martin@ademe.fr::ca592789-6e2b-4f3c-9880-ccd8870a528d" providerId="AD"/>
  <p188:author id="{BC6888C5-256E-03E6-7FA1-C67645F8C16A}" name="PIERART Antoine" initials="PA" userId="S::Antoine.PIERART@ademe.fr::380509ec-c87f-48bd-84aa-c2b92935c0c2" providerId="AD"/>
  <p188:author id="{CDA621DE-F49B-389E-67F1-DE15873CEE8E}" name="TREVISIOL Audrey" initials="TA" userId="S::audrey.trevisiol@ademe.fr::f45f7824-a090-4dd3-a3ca-9468dd4923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7C"/>
    <a:srgbClr val="292E5A"/>
    <a:srgbClr val="2D4691"/>
    <a:srgbClr val="004B96"/>
    <a:srgbClr val="2F345E"/>
    <a:srgbClr val="C35647"/>
    <a:srgbClr val="004494"/>
    <a:srgbClr val="2A4C47"/>
    <a:srgbClr val="CBDA82"/>
    <a:srgbClr val="8AB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F58678-26FA-4C96-8DAE-8E282116001E}" v="18" dt="2023-11-07T14:49:03.8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616" autoAdjust="0"/>
  </p:normalViewPr>
  <p:slideViewPr>
    <p:cSldViewPr snapToGrid="0">
      <p:cViewPr varScale="1">
        <p:scale>
          <a:sx n="85" d="100"/>
          <a:sy n="85" d="100"/>
        </p:scale>
        <p:origin x="15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ierarta\Downloads\sondage-NGC-IHEDATE-9112023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ademe.intra\valbonne$\SERVICES\SRER\ECHANGES\ECHANGES_THOMAS_EGLIN\8-%20Autres\Transitions2050\Feuilleton_sol\22122021\Graphiques_feuilleton_sol_EnR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ademe.intra\valbonne$\SERVICES\SRER\ECHANGES\ECHANGES_THOMAS_EGLIN\8-%20Autres\Transitions2050\Feuilleton_sol\22122021\Graphiques_feuilleton_sol_EnR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teaul\Documents\_Laurent\Interne\Prospective\Chapitres-PER\Bilan-artif-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'sondage-NGC-IHEDATE-9112023'!$B$1</c:f>
              <c:strCache>
                <c:ptCount val="1"/>
                <c:pt idx="0">
                  <c:v>services sociétaux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'sondage-NGC-IHEDATE-9112023'!$A$2:$A$27</c:f>
              <c:strCache>
                <c:ptCount val="26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  <c:pt idx="11">
                  <c:v>P12</c:v>
                </c:pt>
                <c:pt idx="12">
                  <c:v>P13</c:v>
                </c:pt>
                <c:pt idx="13">
                  <c:v>P14</c:v>
                </c:pt>
                <c:pt idx="14">
                  <c:v>P15</c:v>
                </c:pt>
                <c:pt idx="15">
                  <c:v>P16</c:v>
                </c:pt>
                <c:pt idx="16">
                  <c:v>P17</c:v>
                </c:pt>
                <c:pt idx="17">
                  <c:v>P18</c:v>
                </c:pt>
                <c:pt idx="18">
                  <c:v>P19</c:v>
                </c:pt>
                <c:pt idx="19">
                  <c:v>P20</c:v>
                </c:pt>
                <c:pt idx="20">
                  <c:v>P21</c:v>
                </c:pt>
                <c:pt idx="21">
                  <c:v>P22</c:v>
                </c:pt>
                <c:pt idx="22">
                  <c:v>P23</c:v>
                </c:pt>
                <c:pt idx="23">
                  <c:v>P24</c:v>
                </c:pt>
                <c:pt idx="24">
                  <c:v>P25</c:v>
                </c:pt>
                <c:pt idx="25">
                  <c:v>Moyenne Fr</c:v>
                </c:pt>
              </c:strCache>
            </c:strRef>
          </c:cat>
          <c:val>
            <c:numRef>
              <c:f>'sondage-NGC-IHEDATE-9112023'!$B$2:$B$27</c:f>
              <c:numCache>
                <c:formatCode>General</c:formatCode>
                <c:ptCount val="26"/>
                <c:pt idx="0">
                  <c:v>1554</c:v>
                </c:pt>
                <c:pt idx="1">
                  <c:v>1554</c:v>
                </c:pt>
                <c:pt idx="2">
                  <c:v>1554</c:v>
                </c:pt>
                <c:pt idx="3">
                  <c:v>1554</c:v>
                </c:pt>
                <c:pt idx="4">
                  <c:v>1554</c:v>
                </c:pt>
                <c:pt idx="5">
                  <c:v>1554</c:v>
                </c:pt>
                <c:pt idx="6">
                  <c:v>1554</c:v>
                </c:pt>
                <c:pt idx="7">
                  <c:v>1554</c:v>
                </c:pt>
                <c:pt idx="8">
                  <c:v>1554</c:v>
                </c:pt>
                <c:pt idx="9">
                  <c:v>1554</c:v>
                </c:pt>
                <c:pt idx="10">
                  <c:v>1554</c:v>
                </c:pt>
                <c:pt idx="11">
                  <c:v>1554</c:v>
                </c:pt>
                <c:pt idx="12">
                  <c:v>1554</c:v>
                </c:pt>
                <c:pt idx="13">
                  <c:v>1554</c:v>
                </c:pt>
                <c:pt idx="14">
                  <c:v>1554</c:v>
                </c:pt>
                <c:pt idx="15">
                  <c:v>1554</c:v>
                </c:pt>
                <c:pt idx="16">
                  <c:v>1554</c:v>
                </c:pt>
                <c:pt idx="17">
                  <c:v>1554</c:v>
                </c:pt>
                <c:pt idx="18">
                  <c:v>1554</c:v>
                </c:pt>
                <c:pt idx="19">
                  <c:v>1554</c:v>
                </c:pt>
                <c:pt idx="20">
                  <c:v>1554</c:v>
                </c:pt>
                <c:pt idx="21">
                  <c:v>1554</c:v>
                </c:pt>
                <c:pt idx="22">
                  <c:v>1554</c:v>
                </c:pt>
                <c:pt idx="23">
                  <c:v>1554</c:v>
                </c:pt>
                <c:pt idx="24">
                  <c:v>1554</c:v>
                </c:pt>
                <c:pt idx="25">
                  <c:v>1600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52-44AA-97CA-C630D7516503}"/>
            </c:ext>
          </c:extLst>
        </c:ser>
        <c:ser>
          <c:idx val="1"/>
          <c:order val="1"/>
          <c:tx>
            <c:strRef>
              <c:f>'sondage-NGC-IHEDATE-9112023'!$C$1</c:f>
              <c:strCache>
                <c:ptCount val="1"/>
                <c:pt idx="0">
                  <c:v>alimentation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'sondage-NGC-IHEDATE-9112023'!$A$2:$A$27</c:f>
              <c:strCache>
                <c:ptCount val="26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  <c:pt idx="11">
                  <c:v>P12</c:v>
                </c:pt>
                <c:pt idx="12">
                  <c:v>P13</c:v>
                </c:pt>
                <c:pt idx="13">
                  <c:v>P14</c:v>
                </c:pt>
                <c:pt idx="14">
                  <c:v>P15</c:v>
                </c:pt>
                <c:pt idx="15">
                  <c:v>P16</c:v>
                </c:pt>
                <c:pt idx="16">
                  <c:v>P17</c:v>
                </c:pt>
                <c:pt idx="17">
                  <c:v>P18</c:v>
                </c:pt>
                <c:pt idx="18">
                  <c:v>P19</c:v>
                </c:pt>
                <c:pt idx="19">
                  <c:v>P20</c:v>
                </c:pt>
                <c:pt idx="20">
                  <c:v>P21</c:v>
                </c:pt>
                <c:pt idx="21">
                  <c:v>P22</c:v>
                </c:pt>
                <c:pt idx="22">
                  <c:v>P23</c:v>
                </c:pt>
                <c:pt idx="23">
                  <c:v>P24</c:v>
                </c:pt>
                <c:pt idx="24">
                  <c:v>P25</c:v>
                </c:pt>
                <c:pt idx="25">
                  <c:v>Moyenne Fr</c:v>
                </c:pt>
              </c:strCache>
            </c:strRef>
          </c:cat>
          <c:val>
            <c:numRef>
              <c:f>'sondage-NGC-IHEDATE-9112023'!$C$2:$C$27</c:f>
              <c:numCache>
                <c:formatCode>General</c:formatCode>
                <c:ptCount val="26"/>
                <c:pt idx="0">
                  <c:v>1619</c:v>
                </c:pt>
                <c:pt idx="1">
                  <c:v>1583</c:v>
                </c:pt>
                <c:pt idx="2">
                  <c:v>1636</c:v>
                </c:pt>
                <c:pt idx="3">
                  <c:v>2172</c:v>
                </c:pt>
                <c:pt idx="4">
                  <c:v>1824</c:v>
                </c:pt>
                <c:pt idx="5">
                  <c:v>1375</c:v>
                </c:pt>
                <c:pt idx="6">
                  <c:v>2011</c:v>
                </c:pt>
                <c:pt idx="7">
                  <c:v>1877</c:v>
                </c:pt>
                <c:pt idx="8">
                  <c:v>2049</c:v>
                </c:pt>
                <c:pt idx="9">
                  <c:v>2024</c:v>
                </c:pt>
                <c:pt idx="10">
                  <c:v>1453</c:v>
                </c:pt>
                <c:pt idx="11">
                  <c:v>2398</c:v>
                </c:pt>
                <c:pt idx="12">
                  <c:v>1330</c:v>
                </c:pt>
                <c:pt idx="13">
                  <c:v>2082</c:v>
                </c:pt>
                <c:pt idx="14">
                  <c:v>2089</c:v>
                </c:pt>
                <c:pt idx="15">
                  <c:v>1465</c:v>
                </c:pt>
                <c:pt idx="16">
                  <c:v>1389</c:v>
                </c:pt>
                <c:pt idx="17">
                  <c:v>1658</c:v>
                </c:pt>
                <c:pt idx="18">
                  <c:v>2089</c:v>
                </c:pt>
                <c:pt idx="19">
                  <c:v>1735</c:v>
                </c:pt>
                <c:pt idx="20">
                  <c:v>1493</c:v>
                </c:pt>
                <c:pt idx="21">
                  <c:v>1803</c:v>
                </c:pt>
                <c:pt idx="22">
                  <c:v>1515</c:v>
                </c:pt>
                <c:pt idx="23">
                  <c:v>1583</c:v>
                </c:pt>
                <c:pt idx="24">
                  <c:v>1839</c:v>
                </c:pt>
                <c:pt idx="25">
                  <c:v>1554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52-44AA-97CA-C630D7516503}"/>
            </c:ext>
          </c:extLst>
        </c:ser>
        <c:ser>
          <c:idx val="2"/>
          <c:order val="2"/>
          <c:tx>
            <c:strRef>
              <c:f>'sondage-NGC-IHEDATE-9112023'!$D$1</c:f>
              <c:strCache>
                <c:ptCount val="1"/>
                <c:pt idx="0">
                  <c:v>transport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'sondage-NGC-IHEDATE-9112023'!$A$2:$A$27</c:f>
              <c:strCache>
                <c:ptCount val="26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  <c:pt idx="11">
                  <c:v>P12</c:v>
                </c:pt>
                <c:pt idx="12">
                  <c:v>P13</c:v>
                </c:pt>
                <c:pt idx="13">
                  <c:v>P14</c:v>
                </c:pt>
                <c:pt idx="14">
                  <c:v>P15</c:v>
                </c:pt>
                <c:pt idx="15">
                  <c:v>P16</c:v>
                </c:pt>
                <c:pt idx="16">
                  <c:v>P17</c:v>
                </c:pt>
                <c:pt idx="17">
                  <c:v>P18</c:v>
                </c:pt>
                <c:pt idx="18">
                  <c:v>P19</c:v>
                </c:pt>
                <c:pt idx="19">
                  <c:v>P20</c:v>
                </c:pt>
                <c:pt idx="20">
                  <c:v>P21</c:v>
                </c:pt>
                <c:pt idx="21">
                  <c:v>P22</c:v>
                </c:pt>
                <c:pt idx="22">
                  <c:v>P23</c:v>
                </c:pt>
                <c:pt idx="23">
                  <c:v>P24</c:v>
                </c:pt>
                <c:pt idx="24">
                  <c:v>P25</c:v>
                </c:pt>
                <c:pt idx="25">
                  <c:v>Moyenne Fr</c:v>
                </c:pt>
              </c:strCache>
            </c:strRef>
          </c:cat>
          <c:val>
            <c:numRef>
              <c:f>'sondage-NGC-IHEDATE-9112023'!$D$2:$D$27</c:f>
              <c:numCache>
                <c:formatCode>General</c:formatCode>
                <c:ptCount val="26"/>
                <c:pt idx="0">
                  <c:v>792</c:v>
                </c:pt>
                <c:pt idx="1">
                  <c:v>7049</c:v>
                </c:pt>
                <c:pt idx="2">
                  <c:v>1897</c:v>
                </c:pt>
                <c:pt idx="3">
                  <c:v>5595</c:v>
                </c:pt>
                <c:pt idx="4">
                  <c:v>1033</c:v>
                </c:pt>
                <c:pt idx="5">
                  <c:v>5491</c:v>
                </c:pt>
                <c:pt idx="6">
                  <c:v>523</c:v>
                </c:pt>
                <c:pt idx="7">
                  <c:v>2169</c:v>
                </c:pt>
                <c:pt idx="8">
                  <c:v>1112</c:v>
                </c:pt>
                <c:pt idx="9">
                  <c:v>12774</c:v>
                </c:pt>
                <c:pt idx="10">
                  <c:v>709</c:v>
                </c:pt>
                <c:pt idx="11">
                  <c:v>1723</c:v>
                </c:pt>
                <c:pt idx="12">
                  <c:v>628</c:v>
                </c:pt>
                <c:pt idx="13">
                  <c:v>2882</c:v>
                </c:pt>
                <c:pt idx="14">
                  <c:v>3179</c:v>
                </c:pt>
                <c:pt idx="15">
                  <c:v>340</c:v>
                </c:pt>
                <c:pt idx="16">
                  <c:v>869</c:v>
                </c:pt>
                <c:pt idx="17">
                  <c:v>1865</c:v>
                </c:pt>
                <c:pt idx="18">
                  <c:v>3179</c:v>
                </c:pt>
                <c:pt idx="19">
                  <c:v>1732</c:v>
                </c:pt>
                <c:pt idx="20">
                  <c:v>570</c:v>
                </c:pt>
                <c:pt idx="21">
                  <c:v>195</c:v>
                </c:pt>
                <c:pt idx="22">
                  <c:v>360</c:v>
                </c:pt>
                <c:pt idx="23">
                  <c:v>253</c:v>
                </c:pt>
                <c:pt idx="24">
                  <c:v>3801</c:v>
                </c:pt>
                <c:pt idx="25">
                  <c:v>2350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52-44AA-97CA-C630D7516503}"/>
            </c:ext>
          </c:extLst>
        </c:ser>
        <c:ser>
          <c:idx val="3"/>
          <c:order val="3"/>
          <c:tx>
            <c:strRef>
              <c:f>'sondage-NGC-IHEDATE-9112023'!$E$1</c:f>
              <c:strCache>
                <c:ptCount val="1"/>
                <c:pt idx="0">
                  <c:v>logement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'sondage-NGC-IHEDATE-9112023'!$A$2:$A$27</c:f>
              <c:strCache>
                <c:ptCount val="26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  <c:pt idx="11">
                  <c:v>P12</c:v>
                </c:pt>
                <c:pt idx="12">
                  <c:v>P13</c:v>
                </c:pt>
                <c:pt idx="13">
                  <c:v>P14</c:v>
                </c:pt>
                <c:pt idx="14">
                  <c:v>P15</c:v>
                </c:pt>
                <c:pt idx="15">
                  <c:v>P16</c:v>
                </c:pt>
                <c:pt idx="16">
                  <c:v>P17</c:v>
                </c:pt>
                <c:pt idx="17">
                  <c:v>P18</c:v>
                </c:pt>
                <c:pt idx="18">
                  <c:v>P19</c:v>
                </c:pt>
                <c:pt idx="19">
                  <c:v>P20</c:v>
                </c:pt>
                <c:pt idx="20">
                  <c:v>P21</c:v>
                </c:pt>
                <c:pt idx="21">
                  <c:v>P22</c:v>
                </c:pt>
                <c:pt idx="22">
                  <c:v>P23</c:v>
                </c:pt>
                <c:pt idx="23">
                  <c:v>P24</c:v>
                </c:pt>
                <c:pt idx="24">
                  <c:v>P25</c:v>
                </c:pt>
                <c:pt idx="25">
                  <c:v>Moyenne Fr</c:v>
                </c:pt>
              </c:strCache>
            </c:strRef>
          </c:cat>
          <c:val>
            <c:numRef>
              <c:f>'sondage-NGC-IHEDATE-9112023'!$E$2:$E$27</c:f>
              <c:numCache>
                <c:formatCode>General</c:formatCode>
                <c:ptCount val="26"/>
                <c:pt idx="0">
                  <c:v>947</c:v>
                </c:pt>
                <c:pt idx="1">
                  <c:v>4116</c:v>
                </c:pt>
                <c:pt idx="2">
                  <c:v>1896</c:v>
                </c:pt>
                <c:pt idx="3">
                  <c:v>3088</c:v>
                </c:pt>
                <c:pt idx="4">
                  <c:v>266</c:v>
                </c:pt>
                <c:pt idx="5">
                  <c:v>1450</c:v>
                </c:pt>
                <c:pt idx="6">
                  <c:v>3079</c:v>
                </c:pt>
                <c:pt idx="7">
                  <c:v>741</c:v>
                </c:pt>
                <c:pt idx="8">
                  <c:v>1413</c:v>
                </c:pt>
                <c:pt idx="9">
                  <c:v>3165</c:v>
                </c:pt>
                <c:pt idx="10">
                  <c:v>415</c:v>
                </c:pt>
                <c:pt idx="11">
                  <c:v>1794</c:v>
                </c:pt>
                <c:pt idx="12">
                  <c:v>253</c:v>
                </c:pt>
                <c:pt idx="13">
                  <c:v>507</c:v>
                </c:pt>
                <c:pt idx="14">
                  <c:v>1413</c:v>
                </c:pt>
                <c:pt idx="15">
                  <c:v>395</c:v>
                </c:pt>
                <c:pt idx="16">
                  <c:v>383</c:v>
                </c:pt>
                <c:pt idx="17">
                  <c:v>883</c:v>
                </c:pt>
                <c:pt idx="18">
                  <c:v>1413</c:v>
                </c:pt>
                <c:pt idx="19">
                  <c:v>1417</c:v>
                </c:pt>
                <c:pt idx="20">
                  <c:v>66</c:v>
                </c:pt>
                <c:pt idx="21">
                  <c:v>146</c:v>
                </c:pt>
                <c:pt idx="22">
                  <c:v>921</c:v>
                </c:pt>
                <c:pt idx="23">
                  <c:v>170</c:v>
                </c:pt>
                <c:pt idx="24">
                  <c:v>590</c:v>
                </c:pt>
                <c:pt idx="25">
                  <c:v>2650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52-44AA-97CA-C630D7516503}"/>
            </c:ext>
          </c:extLst>
        </c:ser>
        <c:ser>
          <c:idx val="4"/>
          <c:order val="4"/>
          <c:tx>
            <c:strRef>
              <c:f>'sondage-NGC-IHEDATE-9112023'!$F$1</c:f>
              <c:strCache>
                <c:ptCount val="1"/>
                <c:pt idx="0">
                  <c:v>divers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'sondage-NGC-IHEDATE-9112023'!$A$2:$A$27</c:f>
              <c:strCache>
                <c:ptCount val="26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  <c:pt idx="11">
                  <c:v>P12</c:v>
                </c:pt>
                <c:pt idx="12">
                  <c:v>P13</c:v>
                </c:pt>
                <c:pt idx="13">
                  <c:v>P14</c:v>
                </c:pt>
                <c:pt idx="14">
                  <c:v>P15</c:v>
                </c:pt>
                <c:pt idx="15">
                  <c:v>P16</c:v>
                </c:pt>
                <c:pt idx="16">
                  <c:v>P17</c:v>
                </c:pt>
                <c:pt idx="17">
                  <c:v>P18</c:v>
                </c:pt>
                <c:pt idx="18">
                  <c:v>P19</c:v>
                </c:pt>
                <c:pt idx="19">
                  <c:v>P20</c:v>
                </c:pt>
                <c:pt idx="20">
                  <c:v>P21</c:v>
                </c:pt>
                <c:pt idx="21">
                  <c:v>P22</c:v>
                </c:pt>
                <c:pt idx="22">
                  <c:v>P23</c:v>
                </c:pt>
                <c:pt idx="23">
                  <c:v>P24</c:v>
                </c:pt>
                <c:pt idx="24">
                  <c:v>P25</c:v>
                </c:pt>
                <c:pt idx="25">
                  <c:v>Moyenne Fr</c:v>
                </c:pt>
              </c:strCache>
            </c:strRef>
          </c:cat>
          <c:val>
            <c:numRef>
              <c:f>'sondage-NGC-IHEDATE-9112023'!$F$2:$F$27</c:f>
              <c:numCache>
                <c:formatCode>General</c:formatCode>
                <c:ptCount val="26"/>
                <c:pt idx="0">
                  <c:v>798</c:v>
                </c:pt>
                <c:pt idx="1">
                  <c:v>1694</c:v>
                </c:pt>
                <c:pt idx="2">
                  <c:v>683</c:v>
                </c:pt>
                <c:pt idx="3">
                  <c:v>1359</c:v>
                </c:pt>
                <c:pt idx="4">
                  <c:v>707</c:v>
                </c:pt>
                <c:pt idx="5">
                  <c:v>1172</c:v>
                </c:pt>
                <c:pt idx="6">
                  <c:v>2971</c:v>
                </c:pt>
                <c:pt idx="7">
                  <c:v>735</c:v>
                </c:pt>
                <c:pt idx="8">
                  <c:v>1057</c:v>
                </c:pt>
                <c:pt idx="9">
                  <c:v>1324</c:v>
                </c:pt>
                <c:pt idx="10">
                  <c:v>1481</c:v>
                </c:pt>
                <c:pt idx="11">
                  <c:v>1212</c:v>
                </c:pt>
                <c:pt idx="12">
                  <c:v>869</c:v>
                </c:pt>
                <c:pt idx="13">
                  <c:v>1027</c:v>
                </c:pt>
                <c:pt idx="14">
                  <c:v>1086</c:v>
                </c:pt>
                <c:pt idx="15">
                  <c:v>522</c:v>
                </c:pt>
                <c:pt idx="16">
                  <c:v>562</c:v>
                </c:pt>
                <c:pt idx="17">
                  <c:v>668</c:v>
                </c:pt>
                <c:pt idx="18">
                  <c:v>1086</c:v>
                </c:pt>
                <c:pt idx="19">
                  <c:v>821</c:v>
                </c:pt>
                <c:pt idx="20">
                  <c:v>848</c:v>
                </c:pt>
                <c:pt idx="21">
                  <c:v>520</c:v>
                </c:pt>
                <c:pt idx="22">
                  <c:v>1014</c:v>
                </c:pt>
                <c:pt idx="23">
                  <c:v>877</c:v>
                </c:pt>
                <c:pt idx="24">
                  <c:v>1285</c:v>
                </c:pt>
                <c:pt idx="25">
                  <c:v>1900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52-44AA-97CA-C630D7516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4339551"/>
        <c:axId val="1135527327"/>
      </c:barChart>
      <c:catAx>
        <c:axId val="1074339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5527327"/>
        <c:crosses val="autoZero"/>
        <c:auto val="1"/>
        <c:lblAlgn val="ctr"/>
        <c:lblOffset val="100"/>
        <c:noMultiLvlLbl val="0"/>
      </c:catAx>
      <c:valAx>
        <c:axId val="1135527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4339551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826303501475435"/>
          <c:y val="5.2540267394984339E-2"/>
          <c:w val="0.74954287215824145"/>
          <c:h val="0.531561205650579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Graphique_Site_production!$B$4</c:f>
              <c:strCache>
                <c:ptCount val="1"/>
                <c:pt idx="0">
                  <c:v>Photovoltaïque au sol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Graphique_Site_production!$C$4:$I$4</c:f>
              <c:numCache>
                <c:formatCode>0</c:formatCode>
                <c:ptCount val="6"/>
                <c:pt idx="0">
                  <c:v>6262.060725000214</c:v>
                </c:pt>
                <c:pt idx="1">
                  <c:v>75200.000010127958</c:v>
                </c:pt>
                <c:pt idx="2">
                  <c:v>109874.53284832196</c:v>
                </c:pt>
                <c:pt idx="3">
                  <c:v>123297.70107742526</c:v>
                </c:pt>
                <c:pt idx="4">
                  <c:v>124639.99984896361</c:v>
                </c:pt>
                <c:pt idx="5">
                  <c:v>94113.307587248317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94A-4F5F-96D8-38D12873D6B4}"/>
            </c:ext>
          </c:extLst>
        </c:ser>
        <c:ser>
          <c:idx val="2"/>
          <c:order val="2"/>
          <c:tx>
            <c:strRef>
              <c:f>Graphique_Site_production!$B$6</c:f>
              <c:strCache>
                <c:ptCount val="1"/>
                <c:pt idx="0">
                  <c:v>Eolien Terrestre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Graphique_Site_production!$C$6:$I$6</c:f>
              <c:numCache>
                <c:formatCode>0</c:formatCode>
                <c:ptCount val="6"/>
                <c:pt idx="0">
                  <c:v>214778.84999999331</c:v>
                </c:pt>
                <c:pt idx="1">
                  <c:v>750749.99993367807</c:v>
                </c:pt>
                <c:pt idx="2">
                  <c:v>818999.99999571149</c:v>
                </c:pt>
                <c:pt idx="3">
                  <c:v>750750.00001550512</c:v>
                </c:pt>
                <c:pt idx="4">
                  <c:v>750750.00091885019</c:v>
                </c:pt>
                <c:pt idx="5">
                  <c:v>819000.00018955069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94A-4F5F-96D8-38D12873D6B4}"/>
            </c:ext>
          </c:extLst>
        </c:ser>
        <c:ser>
          <c:idx val="3"/>
          <c:order val="3"/>
          <c:tx>
            <c:strRef>
              <c:f>Graphique_Site_production!$B$7</c:f>
              <c:strCache>
                <c:ptCount val="1"/>
                <c:pt idx="0">
                  <c:v>Eolien Offshore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Graphique_Site_production!$C$7:$I$7</c:f>
              <c:numCache>
                <c:formatCode>0</c:formatCode>
                <c:ptCount val="6"/>
                <c:pt idx="0">
                  <c:v>0</c:v>
                </c:pt>
                <c:pt idx="1">
                  <c:v>142000.00003622525</c:v>
                </c:pt>
                <c:pt idx="2">
                  <c:v>237500.00000023036</c:v>
                </c:pt>
                <c:pt idx="3">
                  <c:v>475000.00000037393</c:v>
                </c:pt>
                <c:pt idx="4">
                  <c:v>237499.99999954592</c:v>
                </c:pt>
                <c:pt idx="5">
                  <c:v>475000.00003216288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94A-4F5F-96D8-38D12873D6B4}"/>
            </c:ext>
          </c:extLst>
        </c:ser>
        <c:ser>
          <c:idx val="4"/>
          <c:order val="4"/>
          <c:tx>
            <c:strRef>
              <c:f>Graphique_Site_production!$B$8</c:f>
              <c:strCache>
                <c:ptCount val="1"/>
                <c:pt idx="0">
                  <c:v>Méthanisation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Graphique_Site_production!$C$8:$I$8</c:f>
              <c:numCache>
                <c:formatCode>0</c:formatCode>
                <c:ptCount val="6"/>
                <c:pt idx="0">
                  <c:v>1578</c:v>
                </c:pt>
                <c:pt idx="1">
                  <c:v>16790</c:v>
                </c:pt>
                <c:pt idx="2">
                  <c:v>16790</c:v>
                </c:pt>
                <c:pt idx="3">
                  <c:v>14110</c:v>
                </c:pt>
                <c:pt idx="4">
                  <c:v>14110</c:v>
                </c:pt>
                <c:pt idx="5">
                  <c:v>16273.333333333334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294A-4F5F-96D8-38D12873D6B4}"/>
            </c:ext>
          </c:extLst>
        </c:ser>
        <c:ser>
          <c:idx val="5"/>
          <c:order val="5"/>
          <c:tx>
            <c:strRef>
              <c:f>Graphique_Site_production!$B$9</c:f>
              <c:strCache>
                <c:ptCount val="1"/>
                <c:pt idx="0">
                  <c:v>Géothermie de surface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Graphique_Site_production!$C$9:$I$9</c:f>
              <c:numCache>
                <c:formatCode>0</c:formatCode>
                <c:ptCount val="6"/>
                <c:pt idx="0">
                  <c:v>3080.7000000000003</c:v>
                </c:pt>
                <c:pt idx="1">
                  <c:v>14890.05</c:v>
                </c:pt>
                <c:pt idx="2">
                  <c:v>8728.65</c:v>
                </c:pt>
                <c:pt idx="3">
                  <c:v>28924.35</c:v>
                </c:pt>
                <c:pt idx="4">
                  <c:v>28924.35</c:v>
                </c:pt>
                <c:pt idx="5">
                  <c:v>39706.799999999996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294A-4F5F-96D8-38D12873D6B4}"/>
            </c:ext>
          </c:extLst>
        </c:ser>
        <c:ser>
          <c:idx val="6"/>
          <c:order val="6"/>
          <c:tx>
            <c:strRef>
              <c:f>Graphique_Site_production!$B$10</c:f>
              <c:strCache>
                <c:ptCount val="1"/>
                <c:pt idx="0">
                  <c:v>Géothermie profonde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Graphique_Site_production!$C$10:$I$10</c:f>
              <c:numCache>
                <c:formatCode>0</c:formatCode>
                <c:ptCount val="6"/>
                <c:pt idx="0">
                  <c:v>7.1749999999999998</c:v>
                </c:pt>
                <c:pt idx="1">
                  <c:v>15.375</c:v>
                </c:pt>
                <c:pt idx="2">
                  <c:v>21.525000000000002</c:v>
                </c:pt>
                <c:pt idx="3">
                  <c:v>8940</c:v>
                </c:pt>
                <c:pt idx="4">
                  <c:v>8940</c:v>
                </c:pt>
                <c:pt idx="5">
                  <c:v>3278.0000000000005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294A-4F5F-96D8-38D12873D6B4}"/>
            </c:ext>
          </c:extLst>
        </c:ser>
        <c:ser>
          <c:idx val="7"/>
          <c:order val="7"/>
          <c:tx>
            <c:strRef>
              <c:f>Graphique_Site_production!$B$11</c:f>
              <c:strCache>
                <c:ptCount val="1"/>
                <c:pt idx="0">
                  <c:v>Chaufferies bois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Graphique_Site_production!$C$11:$I$11</c:f>
              <c:numCache>
                <c:formatCode>0</c:formatCode>
                <c:ptCount val="6"/>
                <c:pt idx="0">
                  <c:v>360</c:v>
                </c:pt>
                <c:pt idx="1">
                  <c:v>827.79069767441865</c:v>
                </c:pt>
                <c:pt idx="2">
                  <c:v>1000.1661129568107</c:v>
                </c:pt>
                <c:pt idx="3">
                  <c:v>701.08912715191821</c:v>
                </c:pt>
                <c:pt idx="4">
                  <c:v>701.08912715191821</c:v>
                </c:pt>
                <c:pt idx="5">
                  <c:v>630.51143159166418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294A-4F5F-96D8-38D12873D6B4}"/>
            </c:ext>
          </c:extLst>
        </c:ser>
        <c:ser>
          <c:idx val="8"/>
          <c:order val="8"/>
          <c:tx>
            <c:strRef>
              <c:f>Graphique_Site_production!$B$13</c:f>
              <c:strCache>
                <c:ptCount val="1"/>
                <c:pt idx="0">
                  <c:v>Biocarburants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Graphique_Site_production!$C$13:$I$13</c:f>
              <c:numCache>
                <c:formatCode>0</c:formatCode>
                <c:ptCount val="6"/>
                <c:pt idx="0">
                  <c:v>165</c:v>
                </c:pt>
                <c:pt idx="1">
                  <c:v>265</c:v>
                </c:pt>
                <c:pt idx="3">
                  <c:v>265</c:v>
                </c:pt>
                <c:pt idx="4">
                  <c:v>265</c:v>
                </c:pt>
                <c:pt idx="5">
                  <c:v>265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294A-4F5F-96D8-38D12873D6B4}"/>
            </c:ext>
          </c:extLst>
        </c:ser>
        <c:ser>
          <c:idx val="9"/>
          <c:order val="9"/>
          <c:tx>
            <c:strRef>
              <c:f>Graphique_Site_production!$B$12</c:f>
              <c:strCache>
                <c:ptCount val="1"/>
                <c:pt idx="0">
                  <c:v>Solaire thermique au sol</c:v>
                </c:pt>
              </c:strCache>
            </c:strRef>
          </c:tx>
          <c:spPr>
            <a:solidFill>
              <a:srgbClr val="FFE800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Graphique_Site_production!$C$12:$I$12</c:f>
              <c:numCache>
                <c:formatCode>0</c:formatCode>
                <c:ptCount val="6"/>
                <c:pt idx="0">
                  <c:v>75.440909090909088</c:v>
                </c:pt>
                <c:pt idx="1">
                  <c:v>75.440909090909088</c:v>
                </c:pt>
                <c:pt idx="2">
                  <c:v>150.88181818181818</c:v>
                </c:pt>
                <c:pt idx="3">
                  <c:v>905.29090909090894</c:v>
                </c:pt>
                <c:pt idx="4">
                  <c:v>905.29090909090894</c:v>
                </c:pt>
                <c:pt idx="5">
                  <c:v>226.32272727272726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294A-4F5F-96D8-38D12873D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8430752"/>
        <c:axId val="59843370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Graphique_Site_production!$B$5</c15:sqref>
                        </c15:formulaRef>
                      </c:ext>
                    </c:extLst>
                    <c:strCache>
                      <c:ptCount val="1"/>
                      <c:pt idx="0">
                        <c:v>Photovoltaïque sur toiture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Graphique_Site_production!$C$3:$I$3</c15:sqref>
                        </c15:formulaRef>
                      </c:ext>
                    </c:extLst>
                    <c:strCache>
                      <c:ptCount val="6"/>
                      <c:pt idx="0">
                        <c:v>2020</c:v>
                      </c:pt>
                      <c:pt idx="1">
                        <c:v>S1</c:v>
                      </c:pt>
                      <c:pt idx="2">
                        <c:v>S2</c:v>
                      </c:pt>
                      <c:pt idx="3">
                        <c:v>S3_EnR</c:v>
                      </c:pt>
                      <c:pt idx="4">
                        <c:v>S3 Nuke</c:v>
                      </c:pt>
                      <c:pt idx="5">
                        <c:v>S4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Graphique_Site_production!$C$5:$I$5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4242.602549999945</c:v>
                      </c:pt>
                      <c:pt idx="1">
                        <c:v>28499.999998896194</c:v>
                      </c:pt>
                      <c:pt idx="2">
                        <c:v>43499.999999781787</c:v>
                      </c:pt>
                      <c:pt idx="3">
                        <c:v>60520.607524973573</c:v>
                      </c:pt>
                      <c:pt idx="4">
                        <c:v>60999.999998999185</c:v>
                      </c:pt>
                      <c:pt idx="5">
                        <c:v>61750.000036746991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294A-4F5F-96D8-38D12873D6B4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Graphique_Site_production!$B$16</c15:sqref>
                        </c15:formulaRef>
                      </c:ext>
                    </c:extLst>
                    <c:strCache>
                      <c:ptCount val="1"/>
                      <c:pt idx="0">
                        <c:v>Nucléaire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Graphique_Site_production!$C$3:$I$3</c15:sqref>
                        </c15:formulaRef>
                      </c:ext>
                    </c:extLst>
                    <c:strCache>
                      <c:ptCount val="6"/>
                      <c:pt idx="0">
                        <c:v>2020</c:v>
                      </c:pt>
                      <c:pt idx="1">
                        <c:v>S1</c:v>
                      </c:pt>
                      <c:pt idx="2">
                        <c:v>S2</c:v>
                      </c:pt>
                      <c:pt idx="3">
                        <c:v>S3_EnR</c:v>
                      </c:pt>
                      <c:pt idx="4">
                        <c:v>S3 Nuke</c:v>
                      </c:pt>
                      <c:pt idx="5">
                        <c:v>S4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Graphique_Site_production!$C$16:$I$16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3854</c:v>
                      </c:pt>
                      <c:pt idx="1">
                        <c:v>3854</c:v>
                      </c:pt>
                      <c:pt idx="2">
                        <c:v>3854</c:v>
                      </c:pt>
                      <c:pt idx="3">
                        <c:v>3854</c:v>
                      </c:pt>
                      <c:pt idx="4">
                        <c:v>4254</c:v>
                      </c:pt>
                      <c:pt idx="5">
                        <c:v>3854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94A-4F5F-96D8-38D12873D6B4}"/>
                  </c:ext>
                </c:extLst>
              </c15:ser>
            </c15:filteredBarSeries>
          </c:ext>
        </c:extLst>
      </c:barChart>
      <c:catAx>
        <c:axId val="59843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433704"/>
        <c:crosses val="autoZero"/>
        <c:auto val="1"/>
        <c:lblAlgn val="ctr"/>
        <c:lblOffset val="100"/>
        <c:noMultiLvlLbl val="0"/>
      </c:catAx>
      <c:valAx>
        <c:axId val="59843370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430752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Milliers d'hectares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solidFill>
          <a:sysClr val="window" lastClr="FFFFFF">
            <a:lumMod val="95000"/>
            <a:alpha val="70000"/>
          </a:sys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901923651948571E-2"/>
          <c:y val="0.66624707164168218"/>
          <c:w val="0.94639024552310713"/>
          <c:h val="0.17298620568649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203931188674051"/>
          <c:y val="4.2422731079100065E-2"/>
          <c:w val="0.75922840190750807"/>
          <c:h val="0.492023440963157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Graphique_Site_production!$B$34</c:f>
              <c:strCache>
                <c:ptCount val="1"/>
                <c:pt idx="0">
                  <c:v>Photovoltaïque au sol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Graphique_Site_production!$C$34:$I$34</c:f>
              <c:numCache>
                <c:formatCode>0</c:formatCode>
                <c:ptCount val="6"/>
                <c:pt idx="0">
                  <c:v>426.74784200001454</c:v>
                </c:pt>
                <c:pt idx="1">
                  <c:v>2735.9999981588071</c:v>
                </c:pt>
                <c:pt idx="2">
                  <c:v>18433.655094372622</c:v>
                </c:pt>
                <c:pt idx="3">
                  <c:v>22698.599651948345</c:v>
                </c:pt>
                <c:pt idx="4">
                  <c:v>22982.400040310502</c:v>
                </c:pt>
                <c:pt idx="5">
                  <c:v>39890.381943018489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5AA-4E60-A11B-A65956D40A9D}"/>
            </c:ext>
          </c:extLst>
        </c:ser>
        <c:ser>
          <c:idx val="2"/>
          <c:order val="2"/>
          <c:tx>
            <c:strRef>
              <c:f>Graphique_Site_production!$B$36</c:f>
              <c:strCache>
                <c:ptCount val="1"/>
                <c:pt idx="0">
                  <c:v>Eolien Terrestre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Graphique_Site_production!$C$36:$I$36</c:f>
              <c:numCache>
                <c:formatCode>0</c:formatCode>
                <c:ptCount val="6"/>
                <c:pt idx="0">
                  <c:v>2782.5599999999135</c:v>
                </c:pt>
                <c:pt idx="1">
                  <c:v>9239.9999991837303</c:v>
                </c:pt>
                <c:pt idx="2">
                  <c:v>9575.9999999498577</c:v>
                </c:pt>
                <c:pt idx="3">
                  <c:v>8778.0000001812896</c:v>
                </c:pt>
                <c:pt idx="4">
                  <c:v>8778.0000107434789</c:v>
                </c:pt>
                <c:pt idx="5">
                  <c:v>9576.000002216284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5AA-4E60-A11B-A65956D40A9D}"/>
            </c:ext>
          </c:extLst>
        </c:ser>
        <c:ser>
          <c:idx val="3"/>
          <c:order val="3"/>
          <c:tx>
            <c:strRef>
              <c:f>Graphique_Site_production!$B$37</c:f>
              <c:strCache>
                <c:ptCount val="1"/>
                <c:pt idx="0">
                  <c:v>Eolien Offshore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Graphique_Site_production!$C$37:$I$37</c:f>
              <c:numCache>
                <c:formatCode>0</c:formatCode>
                <c:ptCount val="6"/>
                <c:pt idx="0">
                  <c:v>0</c:v>
                </c:pt>
                <c:pt idx="1">
                  <c:v>16</c:v>
                </c:pt>
                <c:pt idx="2">
                  <c:v>26.718750000025913</c:v>
                </c:pt>
                <c:pt idx="3">
                  <c:v>53.437500000042064</c:v>
                </c:pt>
                <c:pt idx="4">
                  <c:v>26.718749999948912</c:v>
                </c:pt>
                <c:pt idx="5">
                  <c:v>53.437500003618318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A5AA-4E60-A11B-A65956D40A9D}"/>
            </c:ext>
          </c:extLst>
        </c:ser>
        <c:ser>
          <c:idx val="4"/>
          <c:order val="4"/>
          <c:tx>
            <c:strRef>
              <c:f>Graphique_Site_production!$B$38</c:f>
              <c:strCache>
                <c:ptCount val="1"/>
                <c:pt idx="0">
                  <c:v>Méthanisation</c:v>
                </c:pt>
              </c:strCache>
            </c:strRef>
          </c:tx>
          <c:spPr>
            <a:solidFill>
              <a:srgbClr val="C9C8DC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Graphique_Site_production!$C$38:$I$38</c:f>
              <c:numCache>
                <c:formatCode>0</c:formatCode>
                <c:ptCount val="6"/>
                <c:pt idx="0">
                  <c:v>1578</c:v>
                </c:pt>
                <c:pt idx="1">
                  <c:v>16790</c:v>
                </c:pt>
                <c:pt idx="2">
                  <c:v>16790</c:v>
                </c:pt>
                <c:pt idx="3">
                  <c:v>14110</c:v>
                </c:pt>
                <c:pt idx="4">
                  <c:v>14110</c:v>
                </c:pt>
                <c:pt idx="5">
                  <c:v>16273.333333333334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A5AA-4E60-A11B-A65956D40A9D}"/>
            </c:ext>
          </c:extLst>
        </c:ser>
        <c:ser>
          <c:idx val="5"/>
          <c:order val="5"/>
          <c:tx>
            <c:strRef>
              <c:f>Graphique_Site_production!$B$39</c:f>
              <c:strCache>
                <c:ptCount val="1"/>
                <c:pt idx="0">
                  <c:v>Géothermie de surface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Graphique_Site_production!$C$39:$I$39</c:f>
              <c:numCache>
                <c:formatCode>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A5AA-4E60-A11B-A65956D40A9D}"/>
            </c:ext>
          </c:extLst>
        </c:ser>
        <c:ser>
          <c:idx val="6"/>
          <c:order val="6"/>
          <c:tx>
            <c:strRef>
              <c:f>Graphique_Site_production!$B$40</c:f>
              <c:strCache>
                <c:ptCount val="1"/>
                <c:pt idx="0">
                  <c:v>Géothermie profonde</c:v>
                </c:pt>
              </c:strCache>
            </c:strRef>
          </c:tx>
          <c:spPr>
            <a:solidFill>
              <a:srgbClr val="191646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Graphique_Site_production!$C$40:$I$40</c:f>
              <c:numCache>
                <c:formatCode>0</c:formatCode>
                <c:ptCount val="6"/>
                <c:pt idx="0">
                  <c:v>7.1749999999999998</c:v>
                </c:pt>
                <c:pt idx="1">
                  <c:v>15.375</c:v>
                </c:pt>
                <c:pt idx="2">
                  <c:v>21.525000000000002</c:v>
                </c:pt>
                <c:pt idx="3">
                  <c:v>8940</c:v>
                </c:pt>
                <c:pt idx="4">
                  <c:v>8940</c:v>
                </c:pt>
                <c:pt idx="5">
                  <c:v>3278.0000000000005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A5AA-4E60-A11B-A65956D40A9D}"/>
            </c:ext>
          </c:extLst>
        </c:ser>
        <c:ser>
          <c:idx val="7"/>
          <c:order val="7"/>
          <c:tx>
            <c:strRef>
              <c:f>Graphique_Site_production!$B$41</c:f>
              <c:strCache>
                <c:ptCount val="1"/>
                <c:pt idx="0">
                  <c:v>Chaufferies bois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Graphique_Site_production!$C$41:$I$41</c:f>
              <c:numCache>
                <c:formatCode>0</c:formatCode>
                <c:ptCount val="6"/>
                <c:pt idx="0">
                  <c:v>360</c:v>
                </c:pt>
                <c:pt idx="1">
                  <c:v>827.79069767441865</c:v>
                </c:pt>
                <c:pt idx="2">
                  <c:v>1000.1661129568107</c:v>
                </c:pt>
                <c:pt idx="3">
                  <c:v>701.08912715191821</c:v>
                </c:pt>
                <c:pt idx="4">
                  <c:v>701.08912715191821</c:v>
                </c:pt>
                <c:pt idx="5">
                  <c:v>630.51143159166418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A5AA-4E60-A11B-A65956D40A9D}"/>
            </c:ext>
          </c:extLst>
        </c:ser>
        <c:ser>
          <c:idx val="8"/>
          <c:order val="8"/>
          <c:tx>
            <c:strRef>
              <c:f>Graphique_Site_production!$B$42</c:f>
              <c:strCache>
                <c:ptCount val="1"/>
                <c:pt idx="0">
                  <c:v>Solaire thermique au sol</c:v>
                </c:pt>
              </c:strCache>
            </c:strRef>
          </c:tx>
          <c:spPr>
            <a:solidFill>
              <a:srgbClr val="FFE800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Graphique_Site_production!$C$42:$I$42</c:f>
              <c:numCache>
                <c:formatCode>0</c:formatCode>
                <c:ptCount val="6"/>
                <c:pt idx="0">
                  <c:v>30.818181818181817</c:v>
                </c:pt>
                <c:pt idx="1">
                  <c:v>30.818181818181817</c:v>
                </c:pt>
                <c:pt idx="2">
                  <c:v>61.636363636363633</c:v>
                </c:pt>
                <c:pt idx="3">
                  <c:v>369.81818181818176</c:v>
                </c:pt>
                <c:pt idx="4">
                  <c:v>369.81818181818176</c:v>
                </c:pt>
                <c:pt idx="5">
                  <c:v>92.454545454545453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A5AA-4E60-A11B-A65956D40A9D}"/>
            </c:ext>
          </c:extLst>
        </c:ser>
        <c:ser>
          <c:idx val="9"/>
          <c:order val="9"/>
          <c:tx>
            <c:strRef>
              <c:f>Graphique_Site_production!$B$43</c:f>
              <c:strCache>
                <c:ptCount val="1"/>
                <c:pt idx="0">
                  <c:v>Biocarburants</c:v>
                </c:pt>
              </c:strCache>
            </c:strRef>
          </c:tx>
          <c:spPr>
            <a:solidFill>
              <a:srgbClr val="636363"/>
            </a:solidFill>
            <a:ln>
              <a:noFill/>
            </a:ln>
            <a:effectLst/>
          </c:spPr>
          <c:invertIfNegative val="0"/>
          <c:cat>
            <c:strRef>
              <c:f>Graphique_Site_production!$C$3:$I$3</c:f>
              <c:strCache>
                <c:ptCount val="6"/>
                <c:pt idx="0">
                  <c:v>2020</c:v>
                </c:pt>
                <c:pt idx="1">
                  <c:v>S1</c:v>
                </c:pt>
                <c:pt idx="2">
                  <c:v>S2</c:v>
                </c:pt>
                <c:pt idx="3">
                  <c:v>S3_EnR</c:v>
                </c:pt>
                <c:pt idx="4">
                  <c:v>S3 Nuke</c:v>
                </c:pt>
                <c:pt idx="5">
                  <c:v>S4</c:v>
                </c:pt>
              </c:strCache>
              <c:extLst/>
            </c:strRef>
          </c:cat>
          <c:val>
            <c:numRef>
              <c:f>Graphique_Site_production!$C$43:$I$43</c:f>
              <c:numCache>
                <c:formatCode>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A5AA-4E60-A11B-A65956D4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8430752"/>
        <c:axId val="59843370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Graphique_Site_production!$B$35</c15:sqref>
                        </c15:formulaRef>
                      </c:ext>
                    </c:extLst>
                    <c:strCache>
                      <c:ptCount val="1"/>
                      <c:pt idx="0">
                        <c:v>Photovoltaïque sur toiture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Graphique_Site_production!$C$3:$I$3</c15:sqref>
                        </c15:formulaRef>
                      </c:ext>
                    </c:extLst>
                    <c:strCache>
                      <c:ptCount val="6"/>
                      <c:pt idx="0">
                        <c:v>2020</c:v>
                      </c:pt>
                      <c:pt idx="1">
                        <c:v>S1</c:v>
                      </c:pt>
                      <c:pt idx="2">
                        <c:v>S2</c:v>
                      </c:pt>
                      <c:pt idx="3">
                        <c:v>S3_EnR</c:v>
                      </c:pt>
                      <c:pt idx="4">
                        <c:v>S3 Nuke</c:v>
                      </c:pt>
                      <c:pt idx="5">
                        <c:v>S4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Graphique_Site_production!$C$35:$I$35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A5AA-4E60-A11B-A65956D40A9D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Graphique_Site_production!$B$46</c15:sqref>
                        </c15:formulaRef>
                      </c:ext>
                    </c:extLst>
                    <c:strCache>
                      <c:ptCount val="1"/>
                      <c:pt idx="0">
                        <c:v>Nucléaire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Graphique_Site_production!$C$3:$I$3</c15:sqref>
                        </c15:formulaRef>
                      </c:ext>
                    </c:extLst>
                    <c:strCache>
                      <c:ptCount val="6"/>
                      <c:pt idx="0">
                        <c:v>2020</c:v>
                      </c:pt>
                      <c:pt idx="1">
                        <c:v>S1</c:v>
                      </c:pt>
                      <c:pt idx="2">
                        <c:v>S2</c:v>
                      </c:pt>
                      <c:pt idx="3">
                        <c:v>S3_EnR</c:v>
                      </c:pt>
                      <c:pt idx="4">
                        <c:v>S3 Nuke</c:v>
                      </c:pt>
                      <c:pt idx="5">
                        <c:v>S4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Graphique_Site_production!$C$46:$I$46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3083.2000000000003</c:v>
                      </c:pt>
                      <c:pt idx="1">
                        <c:v>3083.2000000000003</c:v>
                      </c:pt>
                      <c:pt idx="2">
                        <c:v>3083.2000000000003</c:v>
                      </c:pt>
                      <c:pt idx="3">
                        <c:v>3083.2000000000003</c:v>
                      </c:pt>
                      <c:pt idx="4">
                        <c:v>3403.2000000000003</c:v>
                      </c:pt>
                      <c:pt idx="5">
                        <c:v>3083.2000000000003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5AA-4E60-A11B-A65956D40A9D}"/>
                  </c:ext>
                </c:extLst>
              </c15:ser>
            </c15:filteredBarSeries>
          </c:ext>
        </c:extLst>
      </c:barChart>
      <c:catAx>
        <c:axId val="59843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433704"/>
        <c:crosses val="autoZero"/>
        <c:auto val="1"/>
        <c:lblAlgn val="ctr"/>
        <c:lblOffset val="100"/>
        <c:noMultiLvlLbl val="0"/>
      </c:catAx>
      <c:valAx>
        <c:axId val="59843370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430752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fr-FR"/>
                    <a:t>Milliers d'hectares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solidFill>
          <a:sysClr val="window" lastClr="FFFFFF">
            <a:lumMod val="95000"/>
            <a:alpha val="70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'Bilan surf artif'!$L$2</c:f>
              <c:strCache>
                <c:ptCount val="1"/>
                <c:pt idx="0">
                  <c:v>Bâtiment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'Bilan surf artif'!$M$1:$Q$1</c:f>
              <c:strCache>
                <c:ptCount val="5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TEND</c:v>
                </c:pt>
              </c:strCache>
            </c:strRef>
          </c:cat>
          <c:val>
            <c:numRef>
              <c:f>'Bilan surf artif'!$M$2:$Q$2</c:f>
              <c:numCache>
                <c:formatCode>General</c:formatCode>
                <c:ptCount val="5"/>
                <c:pt idx="0">
                  <c:v>170</c:v>
                </c:pt>
                <c:pt idx="1">
                  <c:v>205</c:v>
                </c:pt>
                <c:pt idx="2">
                  <c:v>415</c:v>
                </c:pt>
                <c:pt idx="3">
                  <c:v>465</c:v>
                </c:pt>
                <c:pt idx="4">
                  <c:v>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DC-4267-9E6A-546E8868A219}"/>
            </c:ext>
          </c:extLst>
        </c:ser>
        <c:ser>
          <c:idx val="1"/>
          <c:order val="1"/>
          <c:tx>
            <c:strRef>
              <c:f>'Bilan surf artif'!$L$3</c:f>
              <c:strCache>
                <c:ptCount val="1"/>
                <c:pt idx="0">
                  <c:v>Transport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'Bilan surf artif'!$M$1:$Q$1</c:f>
              <c:strCache>
                <c:ptCount val="5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TEND</c:v>
                </c:pt>
              </c:strCache>
            </c:strRef>
          </c:cat>
          <c:val>
            <c:numRef>
              <c:f>'Bilan surf artif'!$M$3:$Q$3</c:f>
              <c:numCache>
                <c:formatCode>General</c:formatCode>
                <c:ptCount val="5"/>
                <c:pt idx="0">
                  <c:v>107</c:v>
                </c:pt>
                <c:pt idx="1">
                  <c:v>176</c:v>
                </c:pt>
                <c:pt idx="2">
                  <c:v>266</c:v>
                </c:pt>
                <c:pt idx="3">
                  <c:v>361</c:v>
                </c:pt>
                <c:pt idx="4">
                  <c:v>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DC-4267-9E6A-546E8868A219}"/>
            </c:ext>
          </c:extLst>
        </c:ser>
        <c:ser>
          <c:idx val="2"/>
          <c:order val="2"/>
          <c:tx>
            <c:strRef>
              <c:f>'Bilan surf artif'!$L$4</c:f>
              <c:strCache>
                <c:ptCount val="1"/>
                <c:pt idx="0">
                  <c:v>Energie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'Bilan surf artif'!$M$1:$Q$1</c:f>
              <c:strCache>
                <c:ptCount val="5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TEND</c:v>
                </c:pt>
              </c:strCache>
            </c:strRef>
          </c:cat>
          <c:val>
            <c:numRef>
              <c:f>'Bilan surf artif'!$M$4:$Q$4</c:f>
              <c:numCache>
                <c:formatCode>General</c:formatCode>
                <c:ptCount val="5"/>
                <c:pt idx="0">
                  <c:v>30</c:v>
                </c:pt>
                <c:pt idx="1">
                  <c:v>46</c:v>
                </c:pt>
                <c:pt idx="2">
                  <c:v>56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DC-4267-9E6A-546E8868A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5550472"/>
        <c:axId val="405547520"/>
      </c:barChart>
      <c:catAx>
        <c:axId val="405550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547520"/>
        <c:crosses val="autoZero"/>
        <c:auto val="1"/>
        <c:lblAlgn val="ctr"/>
        <c:lblOffset val="100"/>
        <c:noMultiLvlLbl val="0"/>
      </c:catAx>
      <c:valAx>
        <c:axId val="405547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/>
                  <a:t>Surface, kha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550472"/>
        <c:crosses val="autoZero"/>
        <c:crossBetween val="between"/>
      </c:valAx>
      <c:spPr>
        <a:solidFill>
          <a:sysClr val="window" lastClr="FFFFFF">
            <a:lumMod val="95000"/>
            <a:alpha val="70000"/>
          </a:sysClr>
        </a:solid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4E54C70-9D95-46E2-8493-7BEB43EAE6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8004D4-6B5A-4EAC-95E6-C9FBB8329B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7CC79-3EA3-47D5-9432-E4DEE515EF4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62E7F7-2BCF-4D39-A347-B5077F9D17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8323E3-6426-44E1-A977-3DD6AAE11F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DB145-C3D8-4849-B591-73DCEE2880D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27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8B1B2-75BF-4E26-8C2C-204C19F73978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F2C3B-CA45-4175-9520-CE406756BE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90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100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665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Millefeuille complexe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456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5525D-0CCB-4874-AA90-411265F3AE5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517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b="1"/>
              <a:t>Arbitrages nécessaires </a:t>
            </a:r>
            <a:r>
              <a:rPr lang="fr-FR"/>
              <a:t>pour un usage raisonné et équilibré des ressources (eau, sols, biodiversité…) et des biomasses (usages alimentaire et non alimentaires)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fr-FR" b="1"/>
              <a:t>La nécessité de préserver les services écosystémiques </a:t>
            </a:r>
            <a:r>
              <a:rPr lang="fr-FR"/>
              <a:t>(puits de carbone, biodiversité…)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fr-FR" b="1"/>
              <a:t>L’adaptation des forêts et de l’agriculture au changement climatique </a:t>
            </a:r>
            <a:r>
              <a:rPr lang="fr-FR"/>
              <a:t>est indispensable</a:t>
            </a:r>
          </a:p>
          <a:p>
            <a:r>
              <a:rPr lang="fr-FR"/>
              <a:t>pour lutter contre le changement climatique.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368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latin typeface="Arial"/>
                <a:ea typeface="Calibri" panose="020F0502020204030204" pitchFamily="34" charset="0"/>
                <a:cs typeface="Arial"/>
              </a:rPr>
              <a:t>L'agriculture est à l'interface d'enjeux multiples et variés : les évolutions de la demande des consommateurs et des attentes de la société (moins de pollutions, bien-être animal) ; un secteur déjà impact par le changement climatique (quantité, qualité, variabilité interannuelle) : un monde globalisé avec de multiples échanges avec le reste du monde, réduire les impacts tout en valorisant les services écosystémiques : enjeu majeur autour du stockage de carbone, de la biodiversité... interrelations des enjeux atténuation, adaptation, </a:t>
            </a:r>
            <a:r>
              <a:rPr lang="fr-FR" err="1">
                <a:latin typeface="Arial"/>
                <a:ea typeface="Calibri" panose="020F0502020204030204" pitchFamily="34" charset="0"/>
                <a:cs typeface="Arial"/>
              </a:rPr>
              <a:t>biodiv</a:t>
            </a:r>
            <a:r>
              <a:rPr lang="fr-FR">
                <a:latin typeface="Arial"/>
                <a:ea typeface="Calibri" panose="020F0502020204030204" pitchFamily="34" charset="0"/>
                <a:cs typeface="Arial"/>
              </a:rPr>
              <a:t>...</a:t>
            </a:r>
            <a:endParaRPr lang="fr-FR"/>
          </a:p>
          <a:p>
            <a:pPr>
              <a:defRPr/>
            </a:pPr>
            <a:r>
              <a:rPr lang="fr-FR">
                <a:latin typeface="Arial"/>
                <a:ea typeface="Calibri" panose="020F0502020204030204" pitchFamily="34" charset="0"/>
                <a:cs typeface="Arial"/>
              </a:rPr>
              <a:t>D’ici</a:t>
            </a:r>
            <a:r>
              <a:rPr lang="fr-FR" sz="1200">
                <a:latin typeface="Arial"/>
                <a:ea typeface="Calibri" panose="020F0502020204030204" pitchFamily="34" charset="0"/>
                <a:cs typeface="Arial"/>
              </a:rPr>
              <a:t> à 2050, une transition en profondeur du secteur agricole est nécessaire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708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Redéfinir bilan vs empreinte (évaluation</a:t>
            </a:r>
            <a:r>
              <a:rPr lang="fr-FR" baseline="0"/>
              <a:t> sur le territoire vs prise en compte des imports/exports)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/>
              <a:t>Richesse des échanges internationaux </a:t>
            </a:r>
          </a:p>
          <a:p>
            <a:endParaRPr lang="fr-FR" baseline="0"/>
          </a:p>
          <a:p>
            <a:r>
              <a:rPr lang="fr-FR" baseline="0"/>
              <a:t>Evoquer la notion de résilience/Reterritorialisation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897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latin typeface="Marianne Light" panose="02000000000000000000" pitchFamily="50" charset="0"/>
              </a:rPr>
              <a:t>L</a:t>
            </a:r>
            <a:r>
              <a:rPr lang="fr-FR" sz="1200" dirty="0">
                <a:effectLst/>
                <a:latin typeface="Marianne Light" panose="02000000000000000000" pitchFamily="50" charset="0"/>
              </a:rPr>
              <a:t>'augmentation des surfaces importés augmente le risque des CAS à l'international (augmentation des risques de déforestation importée)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b="1" u="sng" dirty="0">
              <a:solidFill>
                <a:schemeClr val="accent2"/>
              </a:solidFill>
              <a:latin typeface="Marianne Light" panose="02000000000000000000" pitchFamily="50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u="sng" dirty="0">
                <a:solidFill>
                  <a:schemeClr val="accent2"/>
                </a:solidFill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D</a:t>
            </a:r>
            <a:r>
              <a:rPr lang="fr-FR" sz="1400" b="1" u="sng" dirty="0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éterminants principaux de l’empreinte sol</a:t>
            </a:r>
            <a:r>
              <a:rPr lang="fr-FR" sz="1400" b="1" dirty="0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 :  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«</a:t>
            </a:r>
            <a:r>
              <a:rPr lang="fr-FR" sz="1200" dirty="0">
                <a:effectLst/>
                <a:latin typeface="Calibri"/>
                <a:ea typeface="Marianne Light" panose="02000000000000000000" pitchFamily="50" charset="0"/>
                <a:cs typeface="Times New Roman"/>
              </a:rPr>
              <a:t> </a:t>
            </a:r>
            <a:r>
              <a:rPr lang="fr-FR" sz="1200" dirty="0">
                <a:latin typeface="Marianne Light"/>
                <a:ea typeface="Marianne Light" panose="02000000000000000000" pitchFamily="50" charset="0"/>
                <a:cs typeface="Times New Roman"/>
              </a:rPr>
              <a:t>P</a:t>
            </a: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anier</a:t>
            </a:r>
            <a:r>
              <a:rPr lang="fr-FR" sz="1200" dirty="0">
                <a:effectLst/>
                <a:latin typeface="Calibri"/>
                <a:ea typeface="Marianne Light" panose="02000000000000000000" pitchFamily="50" charset="0"/>
                <a:cs typeface="Times New Roman"/>
              </a:rPr>
              <a:t> </a:t>
            </a: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Marianne Light" panose="02000000000000000000" pitchFamily="50" charset="0"/>
              </a:rPr>
              <a:t>»</a:t>
            </a: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de produits import</a:t>
            </a: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Marianne Light" panose="02000000000000000000" pitchFamily="50" charset="0"/>
              </a:rPr>
              <a:t>é</a:t>
            </a: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s,</a:t>
            </a:r>
            <a:r>
              <a:rPr lang="fr-FR" sz="1200" dirty="0">
                <a:latin typeface="Marianne Light"/>
                <a:ea typeface="Marianne Light" panose="02000000000000000000" pitchFamily="50" charset="0"/>
                <a:cs typeface="Times New Roman"/>
              </a:rPr>
              <a:t> </a:t>
            </a:r>
            <a:endParaRPr lang="fr-FR" sz="1200" dirty="0">
              <a:effectLst/>
              <a:latin typeface="Marianne Light" panose="02000000000000000000" pitchFamily="50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Marianne Light"/>
                <a:ea typeface="Marianne Light" panose="02000000000000000000" pitchFamily="50" charset="0"/>
                <a:cs typeface="Times New Roman"/>
              </a:rPr>
              <a:t>C</a:t>
            </a: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oeff unit par unité de t </a:t>
            </a:r>
            <a:r>
              <a:rPr lang="fr-FR" sz="1200" dirty="0" err="1"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imp</a:t>
            </a: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</a:t>
            </a: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Times New Roman"/>
                <a:sym typeface="Wingdings" panose="05000000000000000000" pitchFamily="2" charset="2"/>
              </a:rPr>
              <a:t> </a:t>
            </a:r>
            <a:r>
              <a:rPr lang="fr-FR" sz="1200" dirty="0"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(ex : rendement différents selon les régions..)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S</a:t>
            </a:r>
            <a:r>
              <a:rPr lang="fr-FR" sz="1200" dirty="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urfaces </a:t>
            </a:r>
            <a:r>
              <a:rPr lang="fr-FR" sz="1200" dirty="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élevages (</a:t>
            </a:r>
            <a:r>
              <a:rPr lang="fr-FR" sz="1200" dirty="0">
                <a:solidFill>
                  <a:schemeClr val="accent6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viandes</a:t>
            </a:r>
            <a:r>
              <a:rPr lang="fr-FR" sz="1200" dirty="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, </a:t>
            </a:r>
            <a:r>
              <a:rPr lang="fr-FR" sz="1200" dirty="0">
                <a:solidFill>
                  <a:schemeClr val="accent6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produits laitiers</a:t>
            </a:r>
            <a:r>
              <a:rPr lang="fr-FR" sz="1200" dirty="0">
                <a:solidFill>
                  <a:schemeClr val="accent6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, importation d'alimentation animale...</a:t>
            </a:r>
            <a:r>
              <a:rPr lang="fr-FR" sz="1200" dirty="0">
                <a:latin typeface="Marianne Light"/>
                <a:ea typeface="Marianne Light" panose="02000000000000000000" pitchFamily="50" charset="0"/>
                <a:cs typeface="Times New Roman"/>
              </a:rPr>
              <a:t>)</a:t>
            </a:r>
            <a:r>
              <a:rPr lang="fr-FR" sz="1200" dirty="0">
                <a:solidFill>
                  <a:schemeClr val="accent6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 </a:t>
            </a:r>
            <a:r>
              <a:rPr lang="fr-FR" sz="1200" dirty="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restent prépondérantes, quel que soit le scénario.</a:t>
            </a:r>
            <a:r>
              <a:rPr lang="fr-FR" sz="1200" dirty="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 </a:t>
            </a:r>
            <a:endParaRPr lang="fr-FR" sz="1200" dirty="0">
              <a:solidFill>
                <a:srgbClr val="1D1D1B"/>
              </a:solidFill>
              <a:effectLst/>
              <a:latin typeface="Marianne Light"/>
              <a:ea typeface="Marianne Light" panose="02000000000000000000" pitchFamily="50" charset="0"/>
              <a:cs typeface="Times New Roman" panose="02020603050405020304" pitchFamily="18" charset="0"/>
            </a:endParaRPr>
          </a:p>
          <a:p>
            <a:endParaRPr lang="fr-FR" dirty="0"/>
          </a:p>
          <a:p>
            <a:r>
              <a:rPr lang="fr-FR" dirty="0">
                <a:sym typeface="Wingdings" panose="05000000000000000000" pitchFamily="2" charset="2"/>
              </a:rPr>
              <a:t> Faire le lien avec le webinaire 20/05 SOLAGRO « La face cachée de nos consommations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320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latin typeface="Marianne Light"/>
              </a:rPr>
              <a:t>Pas de données chiffrées sur la qualité, estimations qualitatives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64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690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b="0" i="0" u="none" strike="noStrike" baseline="0">
                <a:solidFill>
                  <a:srgbClr val="000000"/>
                </a:solidFill>
                <a:latin typeface="Marianne Light" panose="02000000000000000000" pitchFamily="50" charset="0"/>
              </a:rPr>
              <a:t>les pointillés indiquent que les catégories « Synergie avec d’autres usages ENAF » et « Sols dégradés imperméabilisés/décapés » sont respectivement incluses dans les catégories « Compatibilité avec d’autres usages ENAF » et « Sols dégradés ».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141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200" b="1" u="sng">
                <a:solidFill>
                  <a:schemeClr val="accent2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Les principales énergies concernées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: Eolien, photovoltaïque au sol et biomasse énergie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20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Des 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Problématiques qui diffèrent selon les énergies</a:t>
            </a:r>
            <a:endParaRPr lang="fr-FR" sz="1050">
              <a:solidFill>
                <a:srgbClr val="1D1D1B"/>
              </a:solidFill>
              <a:effectLst/>
              <a:latin typeface="Marianne Light"/>
              <a:ea typeface="Marianne Light" panose="02000000000000000000" pitchFamily="50" charset="0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00" b="1" u="sng">
              <a:solidFill>
                <a:schemeClr val="accent2"/>
              </a:solidFill>
              <a:latin typeface="Marianne Light" panose="02000000000000000000" pitchFamily="50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200" b="1" u="sng">
                <a:solidFill>
                  <a:schemeClr val="accent2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Tous les scénarios</a:t>
            </a:r>
            <a:r>
              <a:rPr lang="fr-FR" sz="1200" b="1">
                <a:solidFill>
                  <a:schemeClr val="accent2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:</a:t>
            </a:r>
            <a:r>
              <a:rPr lang="fr-FR" sz="120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 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Impact fortement accru des </a:t>
            </a:r>
            <a:r>
              <a:rPr lang="fr-FR" sz="1200" err="1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EnR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sur l’usage des sols en France, plusieurs Mha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Imperméabilisation : faible (par rapport aux autres secteurs)</a:t>
            </a:r>
            <a:endParaRPr lang="fr-FR" sz="200">
              <a:solidFill>
                <a:srgbClr val="1D1D1B"/>
              </a:solidFill>
              <a:effectLst/>
              <a:latin typeface="Marianne Light" panose="02000000000000000000" pitchFamily="50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200" b="1" u="sng">
                <a:solidFill>
                  <a:schemeClr val="accent2"/>
                </a:solidFill>
                <a:latin typeface="Marianne Light"/>
                <a:cs typeface="Times New Roman"/>
              </a:rPr>
              <a:t>La majorité de ces surfaces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: </a:t>
            </a:r>
            <a:r>
              <a:rPr lang="fr-FR" sz="120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F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avorable </a:t>
            </a:r>
            <a:r>
              <a:rPr lang="fr-FR" sz="1200" err="1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co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-usage avec l’agriculture 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  <a:sym typeface="Wingdings" panose="05000000000000000000" pitchFamily="2" charset="2"/>
              </a:rPr>
              <a:t> enjeu clé !</a:t>
            </a:r>
            <a:endParaRPr lang="fr-FR" sz="1200">
              <a:solidFill>
                <a:srgbClr val="1D1D1B"/>
              </a:solidFill>
              <a:effectLst/>
              <a:latin typeface="Marianne Light"/>
              <a:ea typeface="Marianne Light" panose="02000000000000000000" pitchFamily="50" charset="0"/>
              <a:cs typeface="Times New Roman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Aller vers limitation des incidences sur la biodiversité et des besoins de surfaces de compensation.</a:t>
            </a:r>
            <a:r>
              <a:rPr lang="fr-FR" sz="120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 </a:t>
            </a:r>
            <a:endParaRPr lang="fr-FR" sz="100">
              <a:solidFill>
                <a:srgbClr val="1D1D1B"/>
              </a:solidFill>
              <a:latin typeface="Marianne Light" panose="02000000000000000000" pitchFamily="50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200" b="1" u="sng">
                <a:solidFill>
                  <a:schemeClr val="accent2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S</a:t>
            </a:r>
            <a:r>
              <a:rPr lang="fr-FR" sz="1200" b="1" u="sng">
                <a:solidFill>
                  <a:schemeClr val="accent2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urfaces de cultures dédiées à l’énergie 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: 4 à 8 % de la surface agricole utile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Risques liés à l’augmentation des </a:t>
            </a:r>
            <a:r>
              <a:rPr lang="fr-FR" sz="120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surfaces</a:t>
            </a: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de production de biomasse à usage énergétique :</a:t>
            </a: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Changement d'occupation des sols à l'international</a:t>
            </a:r>
            <a:r>
              <a:rPr lang="fr-FR" sz="120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 </a:t>
            </a:r>
            <a:endParaRPr lang="fr-FR" sz="1200">
              <a:solidFill>
                <a:srgbClr val="1D1D1B"/>
              </a:solidFill>
              <a:effectLst/>
              <a:latin typeface="Marianne Light" panose="02000000000000000000" pitchFamily="50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Intensification des pratiques agricoles et forestières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17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691" indent="-177691">
              <a:buFont typeface="Arial" panose="020B0604020202020204" pitchFamily="34" charset="0"/>
              <a:buChar char="•"/>
            </a:pPr>
            <a:endParaRPr lang="fr-FR" sz="1000"/>
          </a:p>
          <a:p>
            <a:pPr marL="177691" indent="-177691">
              <a:buFont typeface="Arial" panose="020B0604020202020204" pitchFamily="34" charset="0"/>
              <a:buChar char="•"/>
            </a:pPr>
            <a:r>
              <a:rPr lang="fr-FR" sz="1000"/>
              <a:t>Objectifs de ces travaux prospectifs :</a:t>
            </a:r>
          </a:p>
          <a:p>
            <a:pPr marL="375125" indent="-177691">
              <a:buFont typeface="Wingdings" panose="05000000000000000000" pitchFamily="2" charset="2"/>
              <a:buChar char="Ø"/>
            </a:pPr>
            <a:r>
              <a:rPr lang="fr-FR" sz="1000" b="1"/>
              <a:t>Construire des ‘profils’ de scénarios présentant une cohérence interne, </a:t>
            </a:r>
          </a:p>
          <a:p>
            <a:pPr marL="375125" indent="-177691">
              <a:buFont typeface="Wingdings" panose="05000000000000000000" pitchFamily="2" charset="2"/>
              <a:buChar char="Ø"/>
            </a:pPr>
            <a:r>
              <a:rPr lang="fr-FR" sz="1000"/>
              <a:t>Illustrer le champ des options possibles à long terme pour atteindre la neutralité carbone et en explorer les diverses implications,</a:t>
            </a:r>
          </a:p>
          <a:p>
            <a:pPr marL="375125" indent="-177691" defTabSz="947684">
              <a:buFont typeface="Wingdings" panose="05000000000000000000" pitchFamily="2" charset="2"/>
              <a:buChar char="Ø"/>
              <a:defRPr/>
            </a:pPr>
            <a:r>
              <a:rPr lang="fr-FR" sz="1000" b="1"/>
              <a:t>Soumettre au débat des éléments factuels (élection, Stratégie Française pour l’Energie et le Climat…)</a:t>
            </a:r>
          </a:p>
          <a:p>
            <a:pPr marL="375125" indent="-177691">
              <a:buFont typeface="Wingdings" panose="05000000000000000000" pitchFamily="2" charset="2"/>
              <a:buChar char="Ø"/>
            </a:pPr>
            <a:r>
              <a:rPr lang="fr-FR" sz="1000"/>
              <a:t>Eclairer les décisions incontournables à </a:t>
            </a:r>
            <a:r>
              <a:rPr lang="fr-FR" sz="1000" b="1"/>
              <a:t>court terme</a:t>
            </a:r>
          </a:p>
          <a:p>
            <a:pPr marL="197434" indent="0">
              <a:buFont typeface="Wingdings" panose="05000000000000000000" pitchFamily="2" charset="2"/>
              <a:buNone/>
            </a:pPr>
            <a:endParaRPr lang="fr-FR" sz="1000" b="1"/>
          </a:p>
          <a:p>
            <a:pPr marL="368884" indent="-171450">
              <a:buFont typeface="Arial" panose="020B0604020202020204" pitchFamily="34" charset="0"/>
              <a:buChar char="•"/>
            </a:pPr>
            <a:endParaRPr lang="fr-FR" sz="100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200"/>
              <a:t>Lien avec actualité : sortie du dernier rapport du GIEC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fr-FR" sz="1200"/>
              <a:t>agir dès maintenant, chaque 10eme de degré compte,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fr-FR" sz="1200"/>
              <a:t>Guerre en Ukraine et impacts sur le prix et la disponibilité des denrées agricoles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148CF-EEBC-442C-9E81-0AB0465D07A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7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Rappeler Loi Climat résilience aout 2021 + décrets, objectif ZAN (réduire le rythme de 50% en 2030 // décennie précédente + ZAN en 2050)</a:t>
            </a:r>
          </a:p>
          <a:p>
            <a:r>
              <a:rPr lang="fr-F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--</a:t>
            </a:r>
          </a:p>
          <a:p>
            <a:r>
              <a:rPr lang="fr-F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y a 2 aspects de l’artificialisation dans le rapport :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 bilan des surfaces artificialisées additionnelles par rapport à l’année de référence (graphique ci-dessus)</a:t>
            </a:r>
            <a:endParaRPr lang="fr-FR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 positionnement par rapport aux objectifs de la loi Climat et résilience (1. réduction par 2 du rythme sur 2022-2031 par rapport à la décennie précédente et 2. artificialisation résiduelle en 2050)</a:t>
            </a:r>
            <a:endParaRPr lang="fr-FR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fr-F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Sur le 1</a:t>
            </a:r>
            <a:r>
              <a:rPr lang="fr-FR" sz="1200" baseline="30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</a:t>
            </a:r>
            <a:r>
              <a:rPr lang="fr-F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aspect S3 &gt; S4. Par rapport aux objectifs de la loi Climat et résilience S4 s’en tire mieux que S3 pour les raisons que j’indiquais hier (et hypothèses / trajectoires de chaque secteur). </a:t>
            </a:r>
          </a:p>
          <a:p>
            <a:r>
              <a:rPr lang="fr-F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fr-FR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 compense plus en 2050 dans S3 que dans S4 car c’est bien dans ce scénario S3 qu’on artificialise le + (tous secteurs confondus).</a:t>
            </a:r>
          </a:p>
          <a:p>
            <a:r>
              <a:rPr lang="fr-FR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Cela est principalement du à l’impact du secteur transport, en particulier des routes communales (cf. §5.4). Dans ce scénario, on continue à privilégier la voiture donc le nombre d’infra augmente (contournement de villes, accès à des zones d’activités éco, lotissements, zones commerciales, etc.). Et pas lié au secteur bâtiment (pour lequel c’est à l’inverse S4 qui artificialise le +).</a:t>
            </a:r>
          </a:p>
          <a:p>
            <a:endParaRPr lang="fr-FR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189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>
                <a:solidFill>
                  <a:schemeClr val="accent2"/>
                </a:solidFill>
                <a:latin typeface="Marianne Light" panose="02000000000000000000" pitchFamily="50" charset="0"/>
              </a:rPr>
              <a:t>Maitriser l’empreinte sol et les changements d’affectation des sols (CAS)</a:t>
            </a:r>
            <a:r>
              <a:rPr lang="fr-FR" sz="1400" b="1">
                <a:solidFill>
                  <a:schemeClr val="accent2"/>
                </a:solidFill>
                <a:latin typeface="Marianne Light" panose="02000000000000000000" pitchFamily="50" charset="0"/>
              </a:rPr>
              <a:t> </a:t>
            </a:r>
            <a:r>
              <a:rPr lang="fr-FR" sz="1400">
                <a:latin typeface="Marianne Light" panose="02000000000000000000" pitchFamily="50" charset="0"/>
              </a:rPr>
              <a:t>: 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fr-FR" sz="1100">
                <a:latin typeface="Marianne Light" panose="02000000000000000000" pitchFamily="50" charset="0"/>
              </a:rPr>
              <a:t>Enjeu fort dans un contexte de CC et dégradation des écosystèmes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fr-FR" sz="1100">
                <a:latin typeface="Marianne Light" panose="02000000000000000000" pitchFamily="50" charset="0"/>
              </a:rPr>
              <a:t>Nécessité de limiter les impacts sur les sols liés à l'augmentation de la demande en biomasse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fr-FR" sz="1100">
                <a:latin typeface="Marianne Light" panose="02000000000000000000" pitchFamily="50" charset="0"/>
              </a:rPr>
              <a:t>Scénarios couplant sobriété d’usage et réduction du recours à des sols importés : </a:t>
            </a:r>
          </a:p>
          <a:p>
            <a:pPr marL="1428750" lvl="2" indent="-285750">
              <a:lnSpc>
                <a:spcPct val="100000"/>
              </a:lnSpc>
            </a:pPr>
            <a:r>
              <a:rPr lang="fr-FR" sz="1100">
                <a:latin typeface="Marianne Light" panose="02000000000000000000" pitchFamily="50" charset="0"/>
              </a:rPr>
              <a:t>réduction du risque  d’intensification des pratiques agricoles/sylvicoles,</a:t>
            </a:r>
          </a:p>
          <a:p>
            <a:pPr marL="1428750" lvl="2" indent="-285750">
              <a:lnSpc>
                <a:spcPct val="100000"/>
              </a:lnSpc>
            </a:pPr>
            <a:r>
              <a:rPr lang="fr-FR" sz="1100">
                <a:latin typeface="Marianne Light" panose="02000000000000000000" pitchFamily="50" charset="0"/>
              </a:rPr>
              <a:t>réduction du risque de déforestation importé et du changement d’affectation des sols,</a:t>
            </a:r>
          </a:p>
          <a:p>
            <a:pPr marL="1428750" lvl="2" indent="-285750">
              <a:lnSpc>
                <a:spcPct val="100000"/>
              </a:lnSpc>
            </a:pPr>
            <a:r>
              <a:rPr lang="fr-FR" sz="1100">
                <a:latin typeface="Marianne Light" panose="02000000000000000000" pitchFamily="50" charset="0"/>
              </a:rPr>
              <a:t>Résilience écosystèmes</a:t>
            </a:r>
          </a:p>
          <a:p>
            <a:pPr lvl="2" indent="0">
              <a:lnSpc>
                <a:spcPct val="100000"/>
              </a:lnSpc>
              <a:buNone/>
            </a:pPr>
            <a:endParaRPr lang="fr-FR" sz="1200">
              <a:latin typeface="Marianne Light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>
                <a:solidFill>
                  <a:schemeClr val="accent2"/>
                </a:solidFill>
                <a:latin typeface="Marianne Light" panose="02000000000000000000" pitchFamily="50" charset="0"/>
              </a:rPr>
              <a:t>Intégrer les sols dans les stratégies de lutte contre le changement climatique</a:t>
            </a:r>
          </a:p>
          <a:p>
            <a:pPr marL="758825" lvl="1" indent="-400050">
              <a:buAutoNum type="romanLcParenBoth"/>
            </a:pPr>
            <a:r>
              <a:rPr lang="fr-FR" sz="1100">
                <a:latin typeface="Marianne Light" panose="02000000000000000000" pitchFamily="50" charset="0"/>
              </a:rPr>
              <a:t>Préserver les stocks de carbone dans les sols riches en matière organique et biomasses associées</a:t>
            </a:r>
          </a:p>
          <a:p>
            <a:pPr marL="758825" lvl="1" indent="-400050">
              <a:buAutoNum type="romanLcParenBoth"/>
            </a:pPr>
            <a:r>
              <a:rPr lang="fr-FR" sz="1100">
                <a:latin typeface="Marianne Light" panose="02000000000000000000" pitchFamily="50" charset="0"/>
              </a:rPr>
              <a:t>Stocker d’avantage de carbone dans les sols (et la végétation) à travers des actions favorisant la qualité des sols et la restauration des écosystèmes dégradés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>
                <a:solidFill>
                  <a:schemeClr val="accent2"/>
                </a:solidFill>
                <a:latin typeface="Marianne Light" panose="02000000000000000000" pitchFamily="50" charset="0"/>
              </a:rPr>
              <a:t>Considérer les écosystèmes associés aux sols</a:t>
            </a:r>
            <a:r>
              <a:rPr lang="fr-FR">
                <a:latin typeface="Marianne Light" panose="02000000000000000000" pitchFamily="50" charset="0"/>
              </a:rPr>
              <a:t>, </a:t>
            </a:r>
            <a:r>
              <a:rPr lang="fr-FR" sz="1400">
                <a:latin typeface="Marianne Light" panose="02000000000000000000" pitchFamily="50" charset="0"/>
              </a:rPr>
              <a:t>car les impacts vont au-delà des sols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>
                <a:solidFill>
                  <a:schemeClr val="accent2"/>
                </a:solidFill>
                <a:latin typeface="Marianne Light" panose="02000000000000000000" pitchFamily="50" charset="0"/>
              </a:rPr>
              <a:t>Renforcer le suivi de la qualité des sols,</a:t>
            </a:r>
            <a:r>
              <a:rPr lang="fr-FR" sz="1400" b="1">
                <a:solidFill>
                  <a:schemeClr val="accent2"/>
                </a:solidFill>
                <a:latin typeface="Marianne Light" panose="02000000000000000000" pitchFamily="50" charset="0"/>
              </a:rPr>
              <a:t> </a:t>
            </a:r>
            <a:r>
              <a:rPr lang="fr-FR" sz="1400">
                <a:latin typeface="Marianne Light" panose="02000000000000000000" pitchFamily="50" charset="0"/>
              </a:rPr>
              <a:t>enjeu majeur d’aujourd’hui pour demain : 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fr-FR" sz="1100">
                <a:latin typeface="Marianne Light" panose="02000000000000000000" pitchFamily="50" charset="0"/>
              </a:rPr>
              <a:t>Sensibiliser les acteurs, 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fr-FR" sz="1100">
                <a:latin typeface="Marianne Light" panose="02000000000000000000" pitchFamily="50" charset="0"/>
              </a:rPr>
              <a:t>Soutenir l’acquisition de données sols et la R&amp;D, </a:t>
            </a:r>
          </a:p>
          <a:p>
            <a:pPr marL="644525" lvl="1" indent="-285750">
              <a:buFont typeface="Arial" panose="020B0604020202020204" pitchFamily="34" charset="0"/>
              <a:buChar char="•"/>
            </a:pPr>
            <a:r>
              <a:rPr lang="fr-FR" sz="1100">
                <a:latin typeface="Marianne Light" panose="02000000000000000000" pitchFamily="50" charset="0"/>
              </a:rPr>
              <a:t>Massifier le déploiement de diagnostics de qualité  des sols</a:t>
            </a:r>
          </a:p>
          <a:p>
            <a:r>
              <a:rPr lang="fr-FR" sz="2000">
                <a:solidFill>
                  <a:schemeClr val="accent3"/>
                </a:solidFill>
                <a:latin typeface="Marianne Light" panose="02000000000000000000" pitchFamily="50" charset="0"/>
              </a:rPr>
              <a:t>                                                </a:t>
            </a:r>
          </a:p>
          <a:p>
            <a:r>
              <a:rPr lang="fr-FR">
                <a:sym typeface="Wingdings" panose="05000000000000000000" pitchFamily="2" charset="2"/>
              </a:rPr>
              <a:t> Il y a urgence à protéger les sols…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078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100"/>
              <a:t>Élargissement neutralité échelle mondiale ?  Actuellement empreinte d’un FR : ~10t</a:t>
            </a:r>
          </a:p>
          <a:p>
            <a:endParaRPr lang="fr-FR" sz="800" b="0" i="0">
              <a:solidFill>
                <a:srgbClr val="BDC1C6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1100" b="0" i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1. Canicules : enfants nés en 2020 connaitront un monde où ces épisodes caniculaires sont plus intenses et 7x plus fréquents #GIEC</a:t>
            </a:r>
          </a:p>
          <a:p>
            <a:r>
              <a:rPr lang="fr-FR" sz="1100" b="0" i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Impacts considérables sur les écosystèmes, les systèmes productifs (énergie, biomasse) et les infrastructures… </a:t>
            </a:r>
          </a:p>
          <a:p>
            <a:endParaRPr lang="fr-FR" sz="1100" b="0" i="0">
              <a:solidFill>
                <a:srgbClr val="BDC1C6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1100" b="1" i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2. 2tonnes</a:t>
            </a:r>
            <a:r>
              <a:rPr lang="fr-FR" sz="1100" b="0" i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 équivalent CO2e par an, c'est la quantité de gaz à effet de serre émise par personne dans un monde neutre en CO2. </a:t>
            </a:r>
          </a:p>
          <a:p>
            <a:r>
              <a:rPr lang="fr-FR" sz="1100" b="0" i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C'est aussi l'objectif à atteindre d'ici à 2050 pour respecter les engagements de l'Accord de Paris : maintenir l'augmentation de la température mondiale à un niveau inférieur à </a:t>
            </a:r>
            <a:r>
              <a:rPr lang="fr-FR" sz="1100" b="1" i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fr-FR" sz="1100" b="0" i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 degrés</a:t>
            </a:r>
          </a:p>
          <a:p>
            <a:endParaRPr lang="fr-FR" sz="1100" b="0" i="0">
              <a:solidFill>
                <a:srgbClr val="BDC1C6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1100" b="0" i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3. Le cout de l’inaction dépasse celui de l’adaptation</a:t>
            </a:r>
          </a:p>
          <a:p>
            <a:endParaRPr lang="fr-FR" sz="1100" b="0" i="0">
              <a:solidFill>
                <a:srgbClr val="BDC1C6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1100" b="0" i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4. Aller au delà des enjeux Climat : extinction du vivant, dégradation des terres, pollutions, etc… -&gt; indépendant du climat…</a:t>
            </a:r>
          </a:p>
          <a:p>
            <a:endParaRPr lang="fr-FR" sz="11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68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132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148CF-EEBC-442C-9E81-0AB0465D07A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29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52904"/>
          </a:xfrm>
        </p:spPr>
        <p:txBody>
          <a:bodyPr/>
          <a:lstStyle/>
          <a:p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Notre méthode, ainsi schématisée, a suivi les étapes principales suivantes: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fr-FR" sz="1000" b="1">
                <a:ea typeface="Calibri" panose="020F0502020204030204" pitchFamily="34" charset="0"/>
                <a:cs typeface="Times New Roman" panose="02020603050405020304" pitchFamily="18" charset="0"/>
              </a:rPr>
              <a:t>Pour chaque scénario,</a:t>
            </a: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 nous avons construit un </a:t>
            </a:r>
            <a:r>
              <a:rPr lang="fr-FR" sz="1000" b="1">
                <a:ea typeface="Calibri" panose="020F0502020204030204" pitchFamily="34" charset="0"/>
                <a:cs typeface="Times New Roman" panose="02020603050405020304" pitchFamily="18" charset="0"/>
              </a:rPr>
              <a:t>récit cohérent</a:t>
            </a: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, au travers de variables structurantes décrivant les </a:t>
            </a:r>
            <a:r>
              <a:rPr lang="fr-FR" sz="1000" b="1">
                <a:ea typeface="Calibri" panose="020F0502020204030204" pitchFamily="34" charset="0"/>
                <a:cs typeface="Times New Roman" panose="02020603050405020304" pitchFamily="18" charset="0"/>
              </a:rPr>
              <a:t>modes de vie, le modèle économique, l’évolution technologique, la gouvernance ou le rôle des territoires</a:t>
            </a: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Ces récits ont ensuite été transformés en </a:t>
            </a:r>
            <a:r>
              <a:rPr lang="fr-FR" sz="1000" b="1">
                <a:ea typeface="Calibri" panose="020F0502020204030204" pitchFamily="34" charset="0"/>
                <a:cs typeface="Times New Roman" panose="02020603050405020304" pitchFamily="18" charset="0"/>
              </a:rPr>
              <a:t>hypothèses quantitatives dans des modèles sectoriels</a:t>
            </a: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 existants ou créés pour l’occasion ; ce, pour le bâtiment, le transport, l’agriculture, les forêts, l’industrie, les déchets etc.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Ces résultats sectoriels ont ensuite été intégrés pour calculer les </a:t>
            </a:r>
            <a:r>
              <a:rPr lang="fr-FR" sz="1000" b="1">
                <a:ea typeface="Calibri" panose="020F0502020204030204" pitchFamily="34" charset="0"/>
                <a:cs typeface="Times New Roman" panose="02020603050405020304" pitchFamily="18" charset="0"/>
              </a:rPr>
              <a:t>bilans sur l’énergie et les GES, mais aussi l’usage des sols, de la biomasse.</a:t>
            </a:r>
            <a:endParaRPr lang="fr-FR" sz="1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fr-FR" sz="1000" b="1">
                <a:ea typeface="Calibri" panose="020F0502020204030204" pitchFamily="34" charset="0"/>
                <a:cs typeface="Times New Roman" panose="02020603050405020304" pitchFamily="18" charset="0"/>
              </a:rPr>
              <a:t>Des itérations</a:t>
            </a: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 successives ont été nécessaires pour vérifier, croiser et affiner ces quantifications, notamment au sein de </a:t>
            </a:r>
            <a:r>
              <a:rPr lang="fr-FR" sz="1000" b="1">
                <a:ea typeface="Calibri" panose="020F0502020204030204" pitchFamily="34" charset="0"/>
                <a:cs typeface="Times New Roman" panose="02020603050405020304" pitchFamily="18" charset="0"/>
              </a:rPr>
              <a:t>systèmes fortement interconnectés</a:t>
            </a: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Bioéconomie-alimentation-agriculture-forêt-sols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Aménagement du territoire-bâtiments-mobilités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Industrie-matériaux-économie circulaire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Systèmes énergétiques décarbonés</a:t>
            </a:r>
          </a:p>
          <a:p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Enfin, s’ensuivent des </a:t>
            </a:r>
            <a:r>
              <a:rPr lang="fr-FR" sz="1000" b="1">
                <a:ea typeface="Calibri" panose="020F0502020204030204" pitchFamily="34" charset="0"/>
                <a:cs typeface="Times New Roman" panose="02020603050405020304" pitchFamily="18" charset="0"/>
              </a:rPr>
              <a:t>analyses macro-économiques et d’empreinte matière et GES</a:t>
            </a:r>
            <a:r>
              <a:rPr lang="fr-FR" sz="1000">
                <a:ea typeface="Calibri" panose="020F0502020204030204" pitchFamily="34" charset="0"/>
                <a:cs typeface="Times New Roman" panose="02020603050405020304" pitchFamily="18" charset="0"/>
              </a:rPr>
              <a:t>, de mix électrique, des analyses sociales, des analyses stratégiques de quelques filières à enjeux etc.</a:t>
            </a:r>
            <a:endParaRPr lang="fr-FR" sz="1000"/>
          </a:p>
          <a:p>
            <a:endParaRPr lang="fr-FR" sz="1000"/>
          </a:p>
          <a:p>
            <a:r>
              <a:rPr lang="fr-FR" sz="1000"/>
              <a:t>Les quatre scénarios de neutralité carbone sont inspirés de ceux du GIEC dans leur rapport 1.5 °C, mais ils sont réalisés ici à l’échelle de la France métropolitaine. </a:t>
            </a:r>
          </a:p>
          <a:p>
            <a:r>
              <a:rPr lang="fr-FR" sz="1000"/>
              <a:t>Ils se distinguent d’un scénario de prolongation des tendances, qui, en l’absence de ruptures, rend le chemin de développement incompatible avec la neutralité carbone : si on continue sur notre trajectoire actuelle, le bilan net d’émissions de GES serait de 130 MtCO</a:t>
            </a:r>
            <a:r>
              <a:rPr lang="fr-FR" sz="1000" baseline="-25000"/>
              <a:t>2</a:t>
            </a:r>
            <a:r>
              <a:rPr lang="fr-FR" sz="1000"/>
              <a:t> en 2050 (contre environ 400 aujourd’hui), ce qui demeure largement insuffisant pour atteindre la NC, et c’est là tout l’enjeu.</a:t>
            </a:r>
          </a:p>
          <a:p>
            <a:endParaRPr lang="fr-FR" sz="1000"/>
          </a:p>
          <a:p>
            <a:pPr marL="812800" lvl="1"/>
            <a:endParaRPr lang="fr-FR" sz="1000"/>
          </a:p>
          <a:p>
            <a:endParaRPr lang="fr-FR" sz="1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908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52904"/>
          </a:xfrm>
        </p:spPr>
        <p:txBody>
          <a:bodyPr/>
          <a:lstStyle/>
          <a:p>
            <a:endParaRPr lang="fr-FR" sz="1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827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Annoncer qu’en conclusion des pistes de recherche // travaux complémentaires seront annoncées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F2C3B-CA45-4175-9520-CE406756BE8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92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96e020a6d_0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FR :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Artificialisation des sols : ~1 dptmt/10ans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Plus 100 000 ha de sites industriels et de services potentiellement pollués</a:t>
            </a: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18%  menacés d’érosion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Risque tassement : 40/50% sols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096e020a6d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5155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96e020a6d_0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Plus de 25% des espèces </a:t>
            </a: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animales et végétales </a:t>
            </a:r>
            <a:r>
              <a:rPr lang="fr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connues  </a:t>
            </a: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vivent dans le sol 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1 500 à 2 400  milliards de tonnes de carbone  stockés dans le sol soit 2 à 3x plus que dans l’atmosphère 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096e020a6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51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096e020a6d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096e020a6d_2_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Décret NOR TERB2118777C - https://www.gide-realestate.com/publication-dune-circulaire-sur-la-contractualisation-et-la-planification-locale-pour-lutter-contre-lartificialisation-des-sols/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096e020a6d_2_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97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06CE12A0-A835-40B2-93D9-54E4417B9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4" y="215727"/>
            <a:ext cx="2165372" cy="19618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1AF2CC-CA7A-4160-BCB8-EE1B7E4FB5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542" y="3081866"/>
            <a:ext cx="11388902" cy="1253061"/>
          </a:xfrm>
        </p:spPr>
        <p:txBody>
          <a:bodyPr anchor="t">
            <a:normAutofit/>
          </a:bodyPr>
          <a:lstStyle>
            <a:lvl1pPr algn="l">
              <a:defRPr sz="42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9E80AB-5566-4154-891E-B4A2B914C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543" y="4559827"/>
            <a:ext cx="11388902" cy="462662"/>
          </a:xfrm>
        </p:spPr>
        <p:txBody>
          <a:bodyPr>
            <a:noAutofit/>
          </a:bodyPr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02B6FF-75EA-449F-A611-DB245605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5422" y="6398170"/>
            <a:ext cx="1145036" cy="365125"/>
          </a:xfrm>
        </p:spPr>
        <p:txBody>
          <a:bodyPr/>
          <a:lstStyle/>
          <a:p>
            <a:fld id="{33433553-D0CE-4839-9B43-53BF64EE9B8E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66E786-3773-4911-80B4-D2313E6B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542" y="6398170"/>
            <a:ext cx="4085550" cy="365125"/>
          </a:xfrm>
        </p:spPr>
        <p:txBody>
          <a:bodyPr/>
          <a:lstStyle/>
          <a:p>
            <a:r>
              <a:rPr lang="fr-FR"/>
              <a:t>Intitulé de la direction/service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2BFC73-3D1E-4F51-8954-158EBF71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0400" y="6398170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0BE7EFDA-176E-45B6-896B-A98F6FB997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5518" y="309561"/>
            <a:ext cx="1554994" cy="177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7E2E71-B4D5-4161-8E8F-4CE1E8EA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E1FC-3DE7-4AB2-ABE2-142B6DEDDFCD}" type="datetime1">
              <a:rPr lang="fr-FR" smtClean="0"/>
              <a:t>07/11/2023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94512E-A4E3-432B-A9AE-2D9B5183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Intitulé de la direction/service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40B0F5-2DD9-489D-817B-987E0AFC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65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3F8332E-96D7-4962-8D67-873DB7E88E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2" y="234637"/>
            <a:ext cx="4298373" cy="3894401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740748C0-9B94-4E16-844B-BFC559539F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8872" y="522073"/>
            <a:ext cx="1847274" cy="2106542"/>
          </a:xfrm>
          <a:prstGeom prst="rect">
            <a:avLst/>
          </a:prstGeom>
        </p:spPr>
      </p:pic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7C173263-137C-4EFC-BD01-26F8DC39B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03961" y="4990810"/>
            <a:ext cx="3614277" cy="1500188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1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2847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contenus 1 colonn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93A3-12EC-4325-949A-8513F8ED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770447"/>
            <a:ext cx="11388916" cy="132556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5629" y="6370462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65D261E-2C4A-4979-B86B-4100D57BB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2392078"/>
            <a:ext cx="11388916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92447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calai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931D-BCE5-4DD6-837E-9093D81A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2766218"/>
            <a:ext cx="11388916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10B1E8-C169-4C55-A825-20052736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370462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E228966-DD17-49F9-B9BC-484B5A4B39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7" y="130728"/>
            <a:ext cx="716272" cy="648955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CC795930-16B5-40AC-A53B-DB23FCE08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620" y="159014"/>
            <a:ext cx="518634" cy="591425"/>
          </a:xfrm>
          <a:prstGeom prst="rect">
            <a:avLst/>
          </a:prstGeom>
        </p:spPr>
      </p:pic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0B57733-763C-45E9-9A99-1B7E912A7B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969963"/>
            <a:ext cx="12192000" cy="53562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153401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contenus 2 colonnes v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93A3-12EC-4325-949A-8513F8ED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770447"/>
            <a:ext cx="11388916" cy="132556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2E4D51-273F-4CF5-A494-DA7F6D877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7" y="130728"/>
            <a:ext cx="716272" cy="6489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83C2AF93-B225-409D-B1B8-E11CCA6491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620" y="159014"/>
            <a:ext cx="518634" cy="591425"/>
          </a:xfrm>
          <a:prstGeom prst="rect">
            <a:avLst/>
          </a:prstGeom>
        </p:spPr>
      </p:pic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65D261E-2C4A-4979-B86B-4100D57BB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2392078"/>
            <a:ext cx="5528204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CD79B451-1AFF-4E01-A5EB-F3F70D1E77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2258" y="2392078"/>
            <a:ext cx="5528204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6D6F6DA1-FDF9-4717-886C-6A67F5472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542" y="6370462"/>
            <a:ext cx="4085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Résultats sectoriels</a:t>
            </a:r>
          </a:p>
        </p:txBody>
      </p:sp>
    </p:spTree>
    <p:extLst>
      <p:ext uri="{BB962C8B-B14F-4D97-AF65-F5344CB8AC3E}">
        <p14:creationId xmlns:p14="http://schemas.microsoft.com/office/powerpoint/2010/main" val="35454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contenus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93A3-12EC-4325-949A-8513F8ED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605" y="130728"/>
            <a:ext cx="9428852" cy="6489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2E4D51-273F-4CF5-A494-DA7F6D877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7" y="130728"/>
            <a:ext cx="716272" cy="6489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83C2AF93-B225-409D-B1B8-E11CCA6491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620" y="159014"/>
            <a:ext cx="518634" cy="591425"/>
          </a:xfrm>
          <a:prstGeom prst="rect">
            <a:avLst/>
          </a:prstGeom>
        </p:spPr>
      </p:pic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65D261E-2C4A-4979-B86B-4100D57BB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1173019"/>
            <a:ext cx="11388916" cy="46416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55881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670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contenus 1 colonne">
  <p:cSld name="2_Slide contenus 1 colonn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401542" y="770447"/>
            <a:ext cx="1138891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10645422" y="6370463"/>
            <a:ext cx="1145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401542" y="6370463"/>
            <a:ext cx="40855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9550401" y="6370463"/>
            <a:ext cx="7148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5997" y="130728"/>
            <a:ext cx="716272" cy="64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621" y="159016"/>
            <a:ext cx="518633" cy="5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01542" y="2392077"/>
            <a:ext cx="11388916" cy="342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/>
            </a:lvl1pPr>
            <a:lvl2pPr marL="1219170" lvl="1" indent="-304792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/>
            </a:lvl2pPr>
            <a:lvl3pPr marL="1828754" lvl="2" indent="-42332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2"/>
          </p:nvPr>
        </p:nvSpPr>
        <p:spPr>
          <a:xfrm>
            <a:off x="9042401" y="147785"/>
            <a:ext cx="2736396" cy="5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/>
            </a:lvl2pPr>
            <a:lvl3pPr marL="1828754" lvl="2" indent="-42332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50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931D-BCE5-4DD6-837E-9093D81A36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542" y="1117735"/>
            <a:ext cx="11388916" cy="59142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0E8C5C-7ABD-4753-8303-D45855CD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9D3-8513-452C-8CF8-A7790FBFBDCF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5D1710-4FA1-4336-974E-07022CB92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Intitulé de la direction/service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10B1E8-C169-4C55-A825-20052736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sp>
        <p:nvSpPr>
          <p:cNvPr id="24" name="Espace réservé du contenu 5">
            <a:extLst>
              <a:ext uri="{FF2B5EF4-FFF2-40B4-BE49-F238E27FC236}">
                <a16:creationId xmlns:a16="http://schemas.microsoft.com/office/drawing/2014/main" id="{4192D36F-A845-4959-8B50-FB78F7C2E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2456730"/>
            <a:ext cx="3614277" cy="3422568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b="1"/>
            </a:lvl1pPr>
            <a:lvl2pPr marL="631825" indent="-2730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017122FA-9593-403F-B7CA-7E0389A65E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8861" y="2456730"/>
            <a:ext cx="3614277" cy="3422568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b="1"/>
            </a:lvl1pPr>
            <a:lvl2pPr marL="631825" indent="-2730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9" name="Espace réservé du contenu 5">
            <a:extLst>
              <a:ext uri="{FF2B5EF4-FFF2-40B4-BE49-F238E27FC236}">
                <a16:creationId xmlns:a16="http://schemas.microsoft.com/office/drawing/2014/main" id="{2FAA6C87-BB8A-4CEF-8DE6-64CB5B6C02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0230" y="2456730"/>
            <a:ext cx="3614277" cy="3422568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b="1"/>
            </a:lvl1pPr>
            <a:lvl2pPr marL="631825" indent="-2730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105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931D-BCE5-4DD6-837E-9093D81A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2766218"/>
            <a:ext cx="11388916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0E8C5C-7ABD-4753-8303-D45855CD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FD2-3B22-41BC-8B36-815F6682AD7E}" type="datetime1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10B1E8-C169-4C55-A825-20052736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17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s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93A3-12EC-4325-949A-8513F8ED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770447"/>
            <a:ext cx="11388916" cy="132556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459C7A-22DD-4DA0-996C-F27E91BC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3AE1-5950-4748-95FC-98A910B14992}" type="datetime1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0C406E-636A-4D77-BA99-F66CF946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Intitulé de la direction/service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65D261E-2C4A-4979-B86B-4100D57BB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2392078"/>
            <a:ext cx="11388916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F4446820-0AA1-4B7F-9CDE-D21DCFF98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42400" y="147785"/>
            <a:ext cx="2736396" cy="53953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1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596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s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93A3-12EC-4325-949A-8513F8ED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770447"/>
            <a:ext cx="11388916" cy="132556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459C7A-22DD-4DA0-996C-F27E91BC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B510-252F-4777-A78B-388D2B86BA2F}" type="datetime1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0C406E-636A-4D77-BA99-F66CF946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Intitulé de la direction/service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2E4D51-273F-4CF5-A494-DA7F6D877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7" y="130728"/>
            <a:ext cx="716272" cy="6489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83C2AF93-B225-409D-B1B8-E11CCA6491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620" y="159014"/>
            <a:ext cx="518634" cy="591425"/>
          </a:xfrm>
          <a:prstGeom prst="rect">
            <a:avLst/>
          </a:prstGeom>
        </p:spPr>
      </p:pic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65D261E-2C4A-4979-B86B-4100D57BB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2392078"/>
            <a:ext cx="5528204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CD79B451-1AFF-4E01-A5EB-F3F70D1E77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2258" y="2392078"/>
            <a:ext cx="5528204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CB1A86F2-2898-4FF9-BBB1-4866847F53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42400" y="147785"/>
            <a:ext cx="2736396" cy="53953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1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6025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93A3-12EC-4325-949A-8513F8ED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770447"/>
            <a:ext cx="11388916" cy="132556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459C7A-22DD-4DA0-996C-F27E91BC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E380-707A-4B17-810D-A4D3F1C1ABAA}" type="datetime1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0C406E-636A-4D77-BA99-F66CF946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Intitulé de la direction/service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2E4D51-273F-4CF5-A494-DA7F6D877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7" y="130728"/>
            <a:ext cx="716272" cy="6489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83C2AF93-B225-409D-B1B8-E11CCA6491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620" y="159014"/>
            <a:ext cx="518634" cy="591425"/>
          </a:xfrm>
          <a:prstGeom prst="rect">
            <a:avLst/>
          </a:prstGeom>
        </p:spPr>
      </p:pic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65D261E-2C4A-4979-B86B-4100D57BB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2392078"/>
            <a:ext cx="3614277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CD79B451-1AFF-4E01-A5EB-F3F70D1E77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8861" y="2392078"/>
            <a:ext cx="3614277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BF48DBAD-980E-4784-AD80-364655C537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0230" y="2392078"/>
            <a:ext cx="3614277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contenu 5">
            <a:extLst>
              <a:ext uri="{FF2B5EF4-FFF2-40B4-BE49-F238E27FC236}">
                <a16:creationId xmlns:a16="http://schemas.microsoft.com/office/drawing/2014/main" id="{04DDA3B4-0E27-46BA-92BD-3D9E90A5EC6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42400" y="147785"/>
            <a:ext cx="2736396" cy="53953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1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33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s 1 colonn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93A3-12EC-4325-949A-8513F8ED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770447"/>
            <a:ext cx="11388916" cy="132556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459C7A-22DD-4DA0-996C-F27E91BC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3AE1-5950-4748-95FC-98A910B14992}" type="datetime1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0C406E-636A-4D77-BA99-F66CF946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Intitulé de la direction/service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2E4D51-273F-4CF5-A494-DA7F6D877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7" y="130728"/>
            <a:ext cx="716272" cy="6489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83C2AF93-B225-409D-B1B8-E11CCA6491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620" y="159014"/>
            <a:ext cx="518634" cy="591425"/>
          </a:xfrm>
          <a:prstGeom prst="rect">
            <a:avLst/>
          </a:prstGeom>
        </p:spPr>
      </p:pic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65D261E-2C4A-4979-B86B-4100D57BB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2392078"/>
            <a:ext cx="11388916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F4446820-0AA1-4B7F-9CDE-D21DCFF98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42400" y="147785"/>
            <a:ext cx="2736396" cy="53953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1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2845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s 2 colonnes v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93A3-12EC-4325-949A-8513F8ED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770447"/>
            <a:ext cx="11388916" cy="132556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459C7A-22DD-4DA0-996C-F27E91BC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B510-252F-4777-A78B-388D2B86BA2F}" type="datetime1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0C406E-636A-4D77-BA99-F66CF946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Intitulé de la direction/service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2E4D51-273F-4CF5-A494-DA7F6D877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7" y="130728"/>
            <a:ext cx="716272" cy="6489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83C2AF93-B225-409D-B1B8-E11CCA6491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620" y="159014"/>
            <a:ext cx="518634" cy="591425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CE161EE-D5F0-4BBD-82F6-648AAE2CA275}"/>
              </a:ext>
            </a:extLst>
          </p:cNvPr>
          <p:cNvCxnSpPr>
            <a:cxnSpLocks/>
          </p:cNvCxnSpPr>
          <p:nvPr userDrawn="1"/>
        </p:nvCxnSpPr>
        <p:spPr>
          <a:xfrm>
            <a:off x="499326" y="6326906"/>
            <a:ext cx="111933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65D261E-2C4A-4979-B86B-4100D57BB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2392078"/>
            <a:ext cx="5528204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CD79B451-1AFF-4E01-A5EB-F3F70D1E77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2258" y="2392078"/>
            <a:ext cx="5528204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CB1A86F2-2898-4FF9-BBB1-4866847F53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42400" y="147785"/>
            <a:ext cx="2736396" cy="53953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1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6245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s 3 colonnes v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93A3-12EC-4325-949A-8513F8ED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770447"/>
            <a:ext cx="11388916" cy="132556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459C7A-22DD-4DA0-996C-F27E91BC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E380-707A-4B17-810D-A4D3F1C1ABAA}" type="datetime1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0C406E-636A-4D77-BA99-F66CF946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Intitulé de la direction/service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‹#›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2E4D51-273F-4CF5-A494-DA7F6D877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7" y="130728"/>
            <a:ext cx="716272" cy="6489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83C2AF93-B225-409D-B1B8-E11CCA6491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620" y="159014"/>
            <a:ext cx="518634" cy="591425"/>
          </a:xfrm>
          <a:prstGeom prst="rect">
            <a:avLst/>
          </a:prstGeom>
        </p:spPr>
      </p:pic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C65D261E-2C4A-4979-B86B-4100D57BB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1541" y="2392078"/>
            <a:ext cx="3614277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CD79B451-1AFF-4E01-A5EB-F3F70D1E77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8861" y="2392078"/>
            <a:ext cx="3614277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BF48DBAD-980E-4784-AD80-364655C537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0230" y="2392078"/>
            <a:ext cx="3614277" cy="3422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contenu 5">
            <a:extLst>
              <a:ext uri="{FF2B5EF4-FFF2-40B4-BE49-F238E27FC236}">
                <a16:creationId xmlns:a16="http://schemas.microsoft.com/office/drawing/2014/main" id="{04DDA3B4-0E27-46BA-92BD-3D9E90A5EC6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42400" y="147785"/>
            <a:ext cx="2736396" cy="53953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100" b="0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0994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6DB780-74F7-4FC9-9D7D-FA459DE5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365125"/>
            <a:ext cx="113889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9036DE-422F-44CC-BF88-4B490C5B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542" y="1825625"/>
            <a:ext cx="113889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28CDF5-D17E-46B0-B1D6-AC26E3C71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5422" y="6370462"/>
            <a:ext cx="1145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E65E6AF5-34FA-4DFE-86EB-E804FE14CCC2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F6DA1-FDF9-4717-886C-6A67F5472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542" y="6370462"/>
            <a:ext cx="4085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Intitulé de la direction/service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0EB3D9-6B18-4640-ADFF-1EE86CD60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50400" y="6370462"/>
            <a:ext cx="7148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07C99ADF-20A6-40EF-AAB9-F326D6E12C6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7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2" r:id="rId6"/>
    <p:sldLayoutId id="2147483663" r:id="rId7"/>
    <p:sldLayoutId id="2147483664" r:id="rId8"/>
    <p:sldLayoutId id="2147483665" r:id="rId9"/>
    <p:sldLayoutId id="2147483655" r:id="rId10"/>
    <p:sldLayoutId id="2147483651" r:id="rId11"/>
    <p:sldLayoutId id="2147483667" r:id="rId12"/>
    <p:sldLayoutId id="2147483669" r:id="rId13"/>
    <p:sldLayoutId id="2147483670" r:id="rId14"/>
    <p:sldLayoutId id="2147483671" r:id="rId15"/>
    <p:sldLayoutId id="2147483672" r:id="rId16"/>
    <p:sldLayoutId id="2147483674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9" Type="http://schemas.microsoft.com/office/2007/relationships/hdphoto" Target="../media/hdphoto19.wdp"/><Relationship Id="rId21" Type="http://schemas.openxmlformats.org/officeDocument/2006/relationships/image" Target="../media/image64.png"/><Relationship Id="rId34" Type="http://schemas.openxmlformats.org/officeDocument/2006/relationships/image" Target="../media/image71.png"/><Relationship Id="rId42" Type="http://schemas.openxmlformats.org/officeDocument/2006/relationships/image" Target="../media/image76.png"/><Relationship Id="rId47" Type="http://schemas.microsoft.com/office/2007/relationships/hdphoto" Target="../media/hdphoto22.wdp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6" Type="http://schemas.microsoft.com/office/2007/relationships/hdphoto" Target="../media/hdphoto8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24" Type="http://schemas.microsoft.com/office/2007/relationships/hdphoto" Target="../media/hdphoto12.wdp"/><Relationship Id="rId32" Type="http://schemas.openxmlformats.org/officeDocument/2006/relationships/image" Target="../media/image70.png"/><Relationship Id="rId37" Type="http://schemas.microsoft.com/office/2007/relationships/hdphoto" Target="../media/hdphoto18.wdp"/><Relationship Id="rId40" Type="http://schemas.openxmlformats.org/officeDocument/2006/relationships/image" Target="../media/image74.png"/><Relationship Id="rId45" Type="http://schemas.microsoft.com/office/2007/relationships/hdphoto" Target="../media/hdphoto21.wdp"/><Relationship Id="rId5" Type="http://schemas.openxmlformats.org/officeDocument/2006/relationships/image" Target="../media/image54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36" Type="http://schemas.openxmlformats.org/officeDocument/2006/relationships/image" Target="../media/image72.png"/><Relationship Id="rId10" Type="http://schemas.microsoft.com/office/2007/relationships/hdphoto" Target="../media/hdphoto6.wdp"/><Relationship Id="rId19" Type="http://schemas.openxmlformats.org/officeDocument/2006/relationships/image" Target="../media/image63.png"/><Relationship Id="rId31" Type="http://schemas.microsoft.com/office/2007/relationships/hdphoto" Target="../media/hdphoto15.wdp"/><Relationship Id="rId44" Type="http://schemas.openxmlformats.org/officeDocument/2006/relationships/image" Target="../media/image77.png"/><Relationship Id="rId4" Type="http://schemas.microsoft.com/office/2007/relationships/hdphoto" Target="../media/hdphoto4.wdp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microsoft.com/office/2007/relationships/hdphoto" Target="../media/hdphoto11.wdp"/><Relationship Id="rId27" Type="http://schemas.openxmlformats.org/officeDocument/2006/relationships/image" Target="../media/image67.png"/><Relationship Id="rId30" Type="http://schemas.openxmlformats.org/officeDocument/2006/relationships/image" Target="../media/image69.png"/><Relationship Id="rId35" Type="http://schemas.microsoft.com/office/2007/relationships/hdphoto" Target="../media/hdphoto17.wdp"/><Relationship Id="rId43" Type="http://schemas.microsoft.com/office/2007/relationships/hdphoto" Target="../media/hdphoto20.wdp"/><Relationship Id="rId8" Type="http://schemas.microsoft.com/office/2007/relationships/hdphoto" Target="../media/hdphoto5.wdp"/><Relationship Id="rId3" Type="http://schemas.openxmlformats.org/officeDocument/2006/relationships/image" Target="../media/image53.png"/><Relationship Id="rId12" Type="http://schemas.microsoft.com/office/2007/relationships/hdphoto" Target="../media/hdphoto7.wdp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microsoft.com/office/2007/relationships/hdphoto" Target="../media/hdphoto16.wdp"/><Relationship Id="rId38" Type="http://schemas.openxmlformats.org/officeDocument/2006/relationships/image" Target="../media/image73.png"/><Relationship Id="rId46" Type="http://schemas.openxmlformats.org/officeDocument/2006/relationships/image" Target="../media/image78.png"/><Relationship Id="rId20" Type="http://schemas.microsoft.com/office/2007/relationships/hdphoto" Target="../media/hdphoto10.wdp"/><Relationship Id="rId41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84.jpe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microsoft.com/office/2007/relationships/hdphoto" Target="../media/hdphoto23.wdp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107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svg"/><Relationship Id="rId11" Type="http://schemas.microsoft.com/office/2007/relationships/hdphoto" Target="../media/hdphoto25.wdp"/><Relationship Id="rId5" Type="http://schemas.openxmlformats.org/officeDocument/2006/relationships/image" Target="../media/image101.png"/><Relationship Id="rId15" Type="http://schemas.openxmlformats.org/officeDocument/2006/relationships/image" Target="../media/image109.svg"/><Relationship Id="rId10" Type="http://schemas.openxmlformats.org/officeDocument/2006/relationships/image" Target="../media/image105.png"/><Relationship Id="rId4" Type="http://schemas.openxmlformats.org/officeDocument/2006/relationships/image" Target="../media/image100.svg"/><Relationship Id="rId9" Type="http://schemas.openxmlformats.org/officeDocument/2006/relationships/image" Target="../media/image104.png"/><Relationship Id="rId1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sv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chart" Target="../charts/chart2.xml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6.wdp"/><Relationship Id="rId4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microsoft.com/office/2007/relationships/hdphoto" Target="../media/hdphoto27.wdp"/><Relationship Id="rId4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sitions2050.ademe.fr/documents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43.png"/><Relationship Id="rId4" Type="http://schemas.openxmlformats.org/officeDocument/2006/relationships/image" Target="../media/image15.png"/><Relationship Id="rId9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ibrairie.ademe.fr/changement-climatique-et-energie/4524-avis-de-l-ademe-la-neutralite-carbone.html#/44-type_de_produit-format_electroniqu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35.svg"/><Relationship Id="rId4" Type="http://schemas.openxmlformats.org/officeDocument/2006/relationships/image" Target="../media/image30.sv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3D217F-BEB4-AC41-ABE9-611CDE242204}"/>
              </a:ext>
            </a:extLst>
          </p:cNvPr>
          <p:cNvSpPr/>
          <p:nvPr/>
        </p:nvSpPr>
        <p:spPr>
          <a:xfrm>
            <a:off x="0" y="0"/>
            <a:ext cx="3908612" cy="102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02A593A2-8885-2843-9144-8828F8BF2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805" y="1"/>
            <a:ext cx="9058537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83C6B00-E3F9-8946-89FD-595C128689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01" y="280646"/>
            <a:ext cx="1293728" cy="1172140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273BC632-941C-DA41-8E9D-BF1B163FD5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0331" y="274216"/>
            <a:ext cx="1164829" cy="13283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770D8F-AF99-609D-2311-FDD76814F5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70" y="2242756"/>
            <a:ext cx="2594752" cy="11018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19AD5C-49DD-9541-1711-B8EF4EC20E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70" y="3344593"/>
            <a:ext cx="2594752" cy="592692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593DE8E9-3284-E272-0637-0BB96502E0F3}"/>
              </a:ext>
            </a:extLst>
          </p:cNvPr>
          <p:cNvSpPr txBox="1">
            <a:spLocks/>
          </p:cNvSpPr>
          <p:nvPr/>
        </p:nvSpPr>
        <p:spPr>
          <a:xfrm>
            <a:off x="113122" y="6334780"/>
            <a:ext cx="2460396" cy="397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dirty="0">
                <a:solidFill>
                  <a:srgbClr val="292474"/>
                </a:solidFill>
                <a:latin typeface="Marianne ExtraBold" panose="02000000000000000000" pitchFamily="50" charset="0"/>
              </a:rPr>
              <a:t>Antoine Pierart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60AC39F1-B920-5457-7B49-AB3DA926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632" y="1380538"/>
            <a:ext cx="9196265" cy="1964055"/>
          </a:xfrm>
          <a:solidFill>
            <a:schemeClr val="bg1">
              <a:alpha val="80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fr-FR" sz="3600" b="1" dirty="0">
                <a:solidFill>
                  <a:srgbClr val="292474"/>
                </a:solidFill>
              </a:rPr>
              <a:t>TRANSITION(S) 2050</a:t>
            </a:r>
            <a:br>
              <a:rPr lang="fr-FR" sz="3600" b="1" dirty="0">
                <a:solidFill>
                  <a:srgbClr val="292474"/>
                </a:solidFill>
              </a:rPr>
            </a:br>
            <a:r>
              <a:rPr lang="fr-FR" sz="3600" b="1" dirty="0">
                <a:solidFill>
                  <a:srgbClr val="292474"/>
                </a:solidFill>
              </a:rPr>
              <a:t>Sols et prospective</a:t>
            </a:r>
            <a:endParaRPr lang="fr-FR" sz="3600" dirty="0">
              <a:solidFill>
                <a:srgbClr val="292474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EC59E79-5D3A-4491-E1C5-21A27DFEBC75}"/>
              </a:ext>
            </a:extLst>
          </p:cNvPr>
          <p:cNvSpPr txBox="1"/>
          <p:nvPr/>
        </p:nvSpPr>
        <p:spPr>
          <a:xfrm>
            <a:off x="2967632" y="2990188"/>
            <a:ext cx="9196266" cy="10464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fr-FR" sz="1400" b="1">
              <a:solidFill>
                <a:schemeClr val="accent1"/>
              </a:solidFill>
            </a:endParaRPr>
          </a:p>
          <a:p>
            <a:pPr algn="ctr"/>
            <a:r>
              <a:rPr lang="fr-FR" sz="2400" b="1">
                <a:solidFill>
                  <a:srgbClr val="292474"/>
                </a:solidFill>
              </a:rPr>
              <a:t>Transition(s)2050 : 4 trajectoires contrastées </a:t>
            </a:r>
          </a:p>
          <a:p>
            <a:pPr algn="ctr"/>
            <a:r>
              <a:rPr lang="fr-FR" sz="2400" b="1">
                <a:solidFill>
                  <a:srgbClr val="292474"/>
                </a:solidFill>
              </a:rPr>
              <a:t>pour alimenter les débats et éclairer le passage à l’action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D2359D-14CA-5582-7885-4A704E8C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1" y="3912317"/>
            <a:ext cx="27146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1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fld id="{00000000-1234-1234-1234-123412341234}" type="slidenum">
              <a:rPr lang="fr"/>
              <a:pPr/>
              <a:t>10</a:t>
            </a:fld>
            <a:endParaRPr/>
          </a:p>
        </p:txBody>
      </p:sp>
      <p:sp>
        <p:nvSpPr>
          <p:cNvPr id="255" name="Google Shape;255;p39"/>
          <p:cNvSpPr txBox="1">
            <a:spLocks noGrp="1"/>
          </p:cNvSpPr>
          <p:nvPr>
            <p:ph type="title"/>
          </p:nvPr>
        </p:nvSpPr>
        <p:spPr>
          <a:xfrm>
            <a:off x="401600" y="247789"/>
            <a:ext cx="11388800" cy="60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b" anchorCtr="0">
            <a:normAutofit fontScale="90000"/>
          </a:bodyPr>
          <a:lstStyle/>
          <a:p>
            <a:pPr>
              <a:buSzPct val="72727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Les sols sont sous pression</a:t>
            </a:r>
            <a:r>
              <a:rPr lang="fr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9"/>
          <p:cNvPicPr preferRelativeResize="0"/>
          <p:nvPr/>
        </p:nvPicPr>
        <p:blipFill rotWithShape="1">
          <a:blip r:embed="rId3">
            <a:alphaModFix/>
          </a:blip>
          <a:srcRect t="32042"/>
          <a:stretch/>
        </p:blipFill>
        <p:spPr>
          <a:xfrm>
            <a:off x="6096000" y="1107197"/>
            <a:ext cx="5914533" cy="561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 rotWithShape="1">
          <a:blip r:embed="rId3">
            <a:alphaModFix/>
          </a:blip>
          <a:srcRect t="9925" b="67820"/>
          <a:stretch/>
        </p:blipFill>
        <p:spPr>
          <a:xfrm>
            <a:off x="463547" y="1797101"/>
            <a:ext cx="5249900" cy="16318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 de texte 2">
            <a:extLst>
              <a:ext uri="{FF2B5EF4-FFF2-40B4-BE49-F238E27FC236}">
                <a16:creationId xmlns:a16="http://schemas.microsoft.com/office/drawing/2014/main" id="{418202C1-35CF-466B-B478-CB018FBF2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67" y="4267099"/>
            <a:ext cx="5598160" cy="1362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vert="horz" wrap="square" lIns="91440" tIns="0" rIns="91440" bIns="36000" anchor="ctr" anchorCtr="0">
            <a:no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fr-FR" sz="1400" i="1">
                <a:solidFill>
                  <a:srgbClr val="5B7F9A"/>
                </a:solidFill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L</a:t>
            </a:r>
            <a:r>
              <a:rPr lang="fr-FR" sz="1400" i="1">
                <a:solidFill>
                  <a:srgbClr val="5B7F9A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e haut niveau de productivité rendu possible par l’intensification de l’agriculture s’est réalisé au prix d’atteintes à la biodiversité et à la qualité des sols, qui érodent lentement mais sûrement le capital productif agricole, compromettant par là-même notre capacité future à produire. 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fr-FR" sz="1100" i="1">
                <a:solidFill>
                  <a:srgbClr val="5B7F9A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Sénat, 2020</a:t>
            </a:r>
            <a:endParaRPr lang="fr-FR" sz="1200" i="1">
              <a:solidFill>
                <a:srgbClr val="5B7F9A"/>
              </a:solidFill>
              <a:effectLst/>
              <a:latin typeface="Marianne Light" panose="02000000000000000000" pitchFamily="50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Graphique 2" descr="Guillemet fermé avec un remplissage uni">
            <a:extLst>
              <a:ext uri="{FF2B5EF4-FFF2-40B4-BE49-F238E27FC236}">
                <a16:creationId xmlns:a16="http://schemas.microsoft.com/office/drawing/2014/main" id="{E2CA873F-BD85-4687-B373-40D12A3F2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467" y="5634512"/>
            <a:ext cx="618836" cy="618836"/>
          </a:xfrm>
          <a:prstGeom prst="rect">
            <a:avLst/>
          </a:prstGeom>
        </p:spPr>
      </p:pic>
      <p:pic>
        <p:nvPicPr>
          <p:cNvPr id="5" name="Graphique 4" descr="Guillemet ouvert avec un remplissage uni">
            <a:extLst>
              <a:ext uri="{FF2B5EF4-FFF2-40B4-BE49-F238E27FC236}">
                <a16:creationId xmlns:a16="http://schemas.microsoft.com/office/drawing/2014/main" id="{67B71378-1BEB-450B-99E9-CE964F329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467" y="3574845"/>
            <a:ext cx="618836" cy="6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fld id="{00000000-1234-1234-1234-123412341234}" type="slidenum">
              <a:rPr lang="fr"/>
              <a:pPr/>
              <a:t>11</a:t>
            </a:fld>
            <a:endParaRPr/>
          </a:p>
        </p:txBody>
      </p:sp>
      <p:pic>
        <p:nvPicPr>
          <p:cNvPr id="246" name="Google Shape;246;p38"/>
          <p:cNvPicPr preferRelativeResize="0"/>
          <p:nvPr/>
        </p:nvPicPr>
        <p:blipFill rotWithShape="1">
          <a:blip r:embed="rId3">
            <a:alphaModFix/>
          </a:blip>
          <a:srcRect t="17512" r="44193"/>
          <a:stretch/>
        </p:blipFill>
        <p:spPr>
          <a:xfrm>
            <a:off x="105833" y="1059901"/>
            <a:ext cx="6577131" cy="25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0334" y="101602"/>
            <a:ext cx="5208461" cy="665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/>
          <p:cNvPicPr preferRelativeResize="0"/>
          <p:nvPr/>
        </p:nvPicPr>
        <p:blipFill rotWithShape="1">
          <a:blip r:embed="rId3">
            <a:alphaModFix/>
          </a:blip>
          <a:srcRect l="55806" t="17512"/>
          <a:stretch/>
        </p:blipFill>
        <p:spPr>
          <a:xfrm>
            <a:off x="790167" y="3784067"/>
            <a:ext cx="5208464" cy="25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8"/>
          <p:cNvSpPr txBox="1">
            <a:spLocks noGrp="1"/>
          </p:cNvSpPr>
          <p:nvPr>
            <p:ph type="title"/>
          </p:nvPr>
        </p:nvSpPr>
        <p:spPr>
          <a:xfrm>
            <a:off x="341442" y="198433"/>
            <a:ext cx="7383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b" anchorCtr="0">
            <a:normAutofit fontScale="90000"/>
          </a:bodyPr>
          <a:lstStyle/>
          <a:p>
            <a:pPr>
              <a:buSzPct val="72727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Mais ils portent notre avenir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313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>
            <a:off x="3814637" y="350433"/>
            <a:ext cx="8506601" cy="6064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b" anchorCtr="0">
            <a:normAutofit fontScale="90000"/>
          </a:bodyPr>
          <a:lstStyle/>
          <a:p>
            <a:r>
              <a:rPr lang="fr" dirty="0">
                <a:latin typeface="Arial"/>
                <a:ea typeface="Arial"/>
                <a:cs typeface="Arial"/>
                <a:sym typeface="Arial"/>
              </a:rPr>
              <a:t>Les sols, à la croisée de multiples enjeux</a:t>
            </a:r>
            <a:br>
              <a:rPr lang="fr" dirty="0">
                <a:latin typeface="Arial"/>
                <a:ea typeface="Arial"/>
                <a:cs typeface="Arial"/>
                <a:sym typeface="Arial"/>
              </a:rPr>
            </a:br>
            <a:r>
              <a:rPr lang="fr" dirty="0">
                <a:latin typeface="Arial"/>
                <a:ea typeface="Arial"/>
                <a:cs typeface="Arial"/>
                <a:sym typeface="Arial"/>
              </a:rPr>
              <a:t>Un enjeux complexe en Prospective…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1"/>
          <p:cNvSpPr txBox="1">
            <a:spLocks noGrp="1"/>
          </p:cNvSpPr>
          <p:nvPr>
            <p:ph type="sldNum" idx="12"/>
          </p:nvPr>
        </p:nvSpPr>
        <p:spPr>
          <a:xfrm>
            <a:off x="9550401" y="6370463"/>
            <a:ext cx="714828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fld id="{00000000-1234-1234-1234-123412341234}" type="slidenum">
              <a:rPr lang="fr"/>
              <a:pPr/>
              <a:t>12</a:t>
            </a:fld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97872E1-5E1D-4849-9979-46827B249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0" t="8276" r="14477" b="7897"/>
          <a:stretch/>
        </p:blipFill>
        <p:spPr>
          <a:xfrm>
            <a:off x="516046" y="1792586"/>
            <a:ext cx="6116554" cy="446335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0528D5B-4099-4F9B-B784-FCF3B28D8702}"/>
              </a:ext>
            </a:extLst>
          </p:cNvPr>
          <p:cNvSpPr txBox="1"/>
          <p:nvPr/>
        </p:nvSpPr>
        <p:spPr>
          <a:xfrm>
            <a:off x="516048" y="1308734"/>
            <a:ext cx="5514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>
                <a:solidFill>
                  <a:schemeClr val="accent2"/>
                </a:solidFill>
                <a:latin typeface="Marianne Light" panose="02000000000000000000" pitchFamily="50" charset="0"/>
              </a:rPr>
              <a:t>Occupation du sol </a:t>
            </a:r>
            <a:r>
              <a:rPr lang="fr-FR" sz="1400">
                <a:latin typeface="Marianne Light" panose="02000000000000000000" pitchFamily="50" charset="0"/>
              </a:rPr>
              <a:t>en 2018 – France métropolitaine : 54,9 Mha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0B411D-CF49-49B0-9A51-BF953FDBD426}"/>
              </a:ext>
            </a:extLst>
          </p:cNvPr>
          <p:cNvSpPr txBox="1"/>
          <p:nvPr/>
        </p:nvSpPr>
        <p:spPr>
          <a:xfrm>
            <a:off x="5960949" y="1332332"/>
            <a:ext cx="22541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>
                <a:latin typeface="Marianne Light" panose="02000000000000000000" pitchFamily="50" charset="0"/>
              </a:rPr>
              <a:t>Agreste, enquête </a:t>
            </a:r>
            <a:r>
              <a:rPr lang="fr-FR" sz="1050" i="1" err="1">
                <a:latin typeface="Marianne Light" panose="02000000000000000000" pitchFamily="50" charset="0"/>
              </a:rPr>
              <a:t>Teruti</a:t>
            </a:r>
            <a:r>
              <a:rPr lang="fr-FR" sz="1050" i="1">
                <a:latin typeface="Marianne Light" panose="02000000000000000000" pitchFamily="50" charset="0"/>
              </a:rPr>
              <a:t> 2017-19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1F65EA-2907-4339-A0A7-8E94C13F75C1}"/>
              </a:ext>
            </a:extLst>
          </p:cNvPr>
          <p:cNvSpPr txBox="1"/>
          <p:nvPr/>
        </p:nvSpPr>
        <p:spPr>
          <a:xfrm>
            <a:off x="6632600" y="2596766"/>
            <a:ext cx="5426616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>
                <a:solidFill>
                  <a:schemeClr val="accent2"/>
                </a:solidFill>
                <a:latin typeface="Marianne Light"/>
              </a:rPr>
              <a:t>Ils fournissent différents services...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>
                <a:latin typeface="Marianne Light" panose="02000000000000000000" pitchFamily="50" charset="0"/>
              </a:rPr>
              <a:t>Productions alimentaires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>
                <a:latin typeface="Marianne Light"/>
              </a:rPr>
              <a:t>Productions de biomasse (produits biosourcés, bioénergies...)</a:t>
            </a:r>
            <a:endParaRPr lang="fr-FR" sz="1600">
              <a:latin typeface="Marianne Light" panose="020000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>
                <a:latin typeface="Marianne Light" panose="02000000000000000000" pitchFamily="50" charset="0"/>
              </a:rPr>
              <a:t>Stockage de carbone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>
                <a:latin typeface="Marianne Light" panose="02000000000000000000" pitchFamily="50" charset="0"/>
              </a:rPr>
              <a:t>… </a:t>
            </a:r>
          </a:p>
          <a:p>
            <a:pPr lvl="1"/>
            <a:endParaRPr lang="fr-FR" sz="1600">
              <a:latin typeface="Marianne Light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latin typeface="Marianne Light"/>
              </a:rPr>
              <a:t>… qui peuvent générer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latin typeface="Marianne Light" panose="02000000000000000000" pitchFamily="50" charset="0"/>
              </a:rPr>
              <a:t>Des </a:t>
            </a:r>
            <a:r>
              <a:rPr lang="fr-FR" u="sng">
                <a:solidFill>
                  <a:schemeClr val="accent2"/>
                </a:solidFill>
                <a:latin typeface="Marianne Light" panose="02000000000000000000" pitchFamily="50" charset="0"/>
              </a:rPr>
              <a:t>changements d’usages</a:t>
            </a:r>
            <a:r>
              <a:rPr lang="fr-FR">
                <a:latin typeface="Marianne Light" panose="02000000000000000000" pitchFamily="50" charset="0"/>
              </a:rPr>
              <a:t> (locaux ou distants, directs ou indirects)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latin typeface="Marianne Light" panose="02000000000000000000" pitchFamily="50" charset="0"/>
              </a:rPr>
              <a:t>Des impacts sur </a:t>
            </a:r>
            <a:r>
              <a:rPr lang="fr-FR" u="sng">
                <a:solidFill>
                  <a:schemeClr val="accent2"/>
                </a:solidFill>
                <a:latin typeface="Marianne Light" panose="02000000000000000000" pitchFamily="50" charset="0"/>
              </a:rPr>
              <a:t>leur qualité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>
              <a:latin typeface="Marianne Light" panose="020000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754BAC-3FCB-A359-9129-F512CD68D8F0}"/>
              </a:ext>
            </a:extLst>
          </p:cNvPr>
          <p:cNvSpPr/>
          <p:nvPr/>
        </p:nvSpPr>
        <p:spPr>
          <a:xfrm>
            <a:off x="516047" y="1731030"/>
            <a:ext cx="3177385" cy="2311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AC9A92-93F7-F5C5-392A-0AA981BB8B8A}"/>
              </a:ext>
            </a:extLst>
          </p:cNvPr>
          <p:cNvSpPr/>
          <p:nvPr/>
        </p:nvSpPr>
        <p:spPr>
          <a:xfrm>
            <a:off x="516046" y="4042611"/>
            <a:ext cx="2106838" cy="221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3D3C8F-4068-DE5B-C3F9-7550970FE30F}"/>
              </a:ext>
            </a:extLst>
          </p:cNvPr>
          <p:cNvSpPr/>
          <p:nvPr/>
        </p:nvSpPr>
        <p:spPr>
          <a:xfrm>
            <a:off x="2595958" y="4042611"/>
            <a:ext cx="1097474" cy="1299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88458C-3171-EA5C-A237-01FAE89F0529}"/>
              </a:ext>
            </a:extLst>
          </p:cNvPr>
          <p:cNvSpPr/>
          <p:nvPr/>
        </p:nvSpPr>
        <p:spPr>
          <a:xfrm>
            <a:off x="2595959" y="5342020"/>
            <a:ext cx="821009" cy="91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5B31E-3F8B-D6EE-9DC6-14DE5424E6D4}"/>
              </a:ext>
            </a:extLst>
          </p:cNvPr>
          <p:cNvSpPr/>
          <p:nvPr/>
        </p:nvSpPr>
        <p:spPr>
          <a:xfrm>
            <a:off x="3416969" y="5342021"/>
            <a:ext cx="276463" cy="913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323B49-15CA-E791-13D9-5BCB11F3A48A}"/>
              </a:ext>
            </a:extLst>
          </p:cNvPr>
          <p:cNvSpPr/>
          <p:nvPr/>
        </p:nvSpPr>
        <p:spPr>
          <a:xfrm>
            <a:off x="3669369" y="1795691"/>
            <a:ext cx="2963230" cy="272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8C8E93-7A41-D155-472D-A62AF571406D}"/>
              </a:ext>
            </a:extLst>
          </p:cNvPr>
          <p:cNvSpPr/>
          <p:nvPr/>
        </p:nvSpPr>
        <p:spPr>
          <a:xfrm>
            <a:off x="3669368" y="4508544"/>
            <a:ext cx="1097474" cy="78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3D6D7E-331F-9055-ADAF-68EC0333F001}"/>
              </a:ext>
            </a:extLst>
          </p:cNvPr>
          <p:cNvSpPr/>
          <p:nvPr/>
        </p:nvSpPr>
        <p:spPr>
          <a:xfrm>
            <a:off x="4766842" y="4516210"/>
            <a:ext cx="958372" cy="78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D679E2-E70F-AA5F-0EFB-DA399CBAA569}"/>
              </a:ext>
            </a:extLst>
          </p:cNvPr>
          <p:cNvSpPr/>
          <p:nvPr/>
        </p:nvSpPr>
        <p:spPr>
          <a:xfrm>
            <a:off x="5714047" y="4512376"/>
            <a:ext cx="626595" cy="78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15E267-B2E4-56CC-0D8C-99E80F883FB7}"/>
              </a:ext>
            </a:extLst>
          </p:cNvPr>
          <p:cNvSpPr/>
          <p:nvPr/>
        </p:nvSpPr>
        <p:spPr>
          <a:xfrm>
            <a:off x="6319302" y="4508541"/>
            <a:ext cx="313297" cy="78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8BE096-6D2D-917C-B384-297BBBE9F85A}"/>
              </a:ext>
            </a:extLst>
          </p:cNvPr>
          <p:cNvSpPr/>
          <p:nvPr/>
        </p:nvSpPr>
        <p:spPr>
          <a:xfrm>
            <a:off x="3669367" y="5297644"/>
            <a:ext cx="1137293" cy="818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1C919F-95E7-DBD0-DD71-34B6D1C93C6D}"/>
              </a:ext>
            </a:extLst>
          </p:cNvPr>
          <p:cNvSpPr/>
          <p:nvPr/>
        </p:nvSpPr>
        <p:spPr>
          <a:xfrm>
            <a:off x="4702795" y="5293815"/>
            <a:ext cx="1929804" cy="807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54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C25D0B-BC35-CB38-C602-23008C31A11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550401" y="6177962"/>
            <a:ext cx="714828" cy="365125"/>
          </a:xfrm>
        </p:spPr>
        <p:txBody>
          <a:bodyPr/>
          <a:lstStyle/>
          <a:p>
            <a:fld id="{00000000-1234-1234-1234-123412341234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8A0208A2-617D-7B6C-32D9-DFD267D04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351" y="3796018"/>
            <a:ext cx="2885557" cy="263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id="{878A242E-78EE-D2B9-F3EB-693B5ABD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35"/>
          <a:stretch/>
        </p:blipFill>
        <p:spPr>
          <a:xfrm>
            <a:off x="4417351" y="985854"/>
            <a:ext cx="2885557" cy="263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Une image contenant carte&#10;&#10;Description générée automatiquement">
            <a:extLst>
              <a:ext uri="{FF2B5EF4-FFF2-40B4-BE49-F238E27FC236}">
                <a16:creationId xmlns:a16="http://schemas.microsoft.com/office/drawing/2014/main" id="{F36DF100-F414-E32D-3F82-0791265182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49"/>
          <a:stretch/>
        </p:blipFill>
        <p:spPr>
          <a:xfrm>
            <a:off x="7762216" y="983078"/>
            <a:ext cx="2814712" cy="263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8AA3AE66-014B-4199-D83A-85C5BEFBB8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72"/>
          <a:stretch/>
        </p:blipFill>
        <p:spPr>
          <a:xfrm>
            <a:off x="1069601" y="985855"/>
            <a:ext cx="2896295" cy="263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 descr="Une image contenant carte&#10;&#10;Description générée automatiquement">
            <a:extLst>
              <a:ext uri="{FF2B5EF4-FFF2-40B4-BE49-F238E27FC236}">
                <a16:creationId xmlns:a16="http://schemas.microsoft.com/office/drawing/2014/main" id="{2990AE99-B571-E860-D712-A529589DA1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20" b="24738"/>
          <a:stretch/>
        </p:blipFill>
        <p:spPr>
          <a:xfrm>
            <a:off x="7762216" y="3796017"/>
            <a:ext cx="2814712" cy="263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 descr="Une image contenant carte&#10;&#10;Description générée automatiquement">
            <a:extLst>
              <a:ext uri="{FF2B5EF4-FFF2-40B4-BE49-F238E27FC236}">
                <a16:creationId xmlns:a16="http://schemas.microsoft.com/office/drawing/2014/main" id="{ABF54498-3FD6-6AE0-4015-E625CD70C3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44"/>
          <a:stretch/>
        </p:blipFill>
        <p:spPr>
          <a:xfrm>
            <a:off x="1069601" y="3796018"/>
            <a:ext cx="2888442" cy="263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Google Shape;275;p41">
            <a:extLst>
              <a:ext uri="{FF2B5EF4-FFF2-40B4-BE49-F238E27FC236}">
                <a16:creationId xmlns:a16="http://schemas.microsoft.com/office/drawing/2014/main" id="{B78F90D2-9459-53B1-CB04-97F3D94B0D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45304" y="153769"/>
            <a:ext cx="8506601" cy="6064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b" anchorCtr="0">
            <a:normAutofit/>
          </a:bodyPr>
          <a:lstStyle/>
          <a:p>
            <a:r>
              <a:rPr lang="fr" dirty="0">
                <a:latin typeface="Arial"/>
                <a:ea typeface="Arial"/>
                <a:cs typeface="Arial"/>
                <a:sym typeface="Arial"/>
              </a:rPr>
              <a:t>Une diversité complexe à considérer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9BCA8F-15CB-4B51-DDB4-21EA4097360B}"/>
              </a:ext>
            </a:extLst>
          </p:cNvPr>
          <p:cNvSpPr txBox="1"/>
          <p:nvPr/>
        </p:nvSpPr>
        <p:spPr>
          <a:xfrm>
            <a:off x="1069601" y="983078"/>
            <a:ext cx="28855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/>
              <a:t>PHOSPHORE ASSIMILABLE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6C5C54-9529-9950-3141-CE5344ACC4CC}"/>
              </a:ext>
            </a:extLst>
          </p:cNvPr>
          <p:cNvSpPr txBox="1"/>
          <p:nvPr/>
        </p:nvSpPr>
        <p:spPr>
          <a:xfrm>
            <a:off x="4417351" y="971574"/>
            <a:ext cx="28855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/>
              <a:t>ARTIFICIALISATION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233AEB-5386-C1E9-ED75-661F6B83A44A}"/>
              </a:ext>
            </a:extLst>
          </p:cNvPr>
          <p:cNvSpPr txBox="1"/>
          <p:nvPr/>
        </p:nvSpPr>
        <p:spPr>
          <a:xfrm>
            <a:off x="7762217" y="986591"/>
            <a:ext cx="28147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/>
              <a:t>RESERVE EN EAU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1EB552-859F-9CE8-8009-4E29C2093C29}"/>
              </a:ext>
            </a:extLst>
          </p:cNvPr>
          <p:cNvSpPr txBox="1"/>
          <p:nvPr/>
        </p:nvSpPr>
        <p:spPr>
          <a:xfrm>
            <a:off x="1069600" y="3796017"/>
            <a:ext cx="28855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/>
              <a:t>BIOMASSE MICROBIENNE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6F477B-13AE-243A-43A0-FB4A96D6C48E}"/>
              </a:ext>
            </a:extLst>
          </p:cNvPr>
          <p:cNvSpPr txBox="1"/>
          <p:nvPr/>
        </p:nvSpPr>
        <p:spPr>
          <a:xfrm>
            <a:off x="4414465" y="3796017"/>
            <a:ext cx="28855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/>
              <a:t>C ORGANIQUE 0-30 cm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A511585-A6F0-7085-D884-2EA294399B5B}"/>
              </a:ext>
            </a:extLst>
          </p:cNvPr>
          <p:cNvSpPr txBox="1"/>
          <p:nvPr/>
        </p:nvSpPr>
        <p:spPr>
          <a:xfrm>
            <a:off x="7756444" y="3787086"/>
            <a:ext cx="28147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/>
              <a:t>RISQUE TASSEMENT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C59E07-4D40-9C49-5581-E8F7B41438B7}"/>
              </a:ext>
            </a:extLst>
          </p:cNvPr>
          <p:cNvSpPr txBox="1"/>
          <p:nvPr/>
        </p:nvSpPr>
        <p:spPr>
          <a:xfrm>
            <a:off x="8802911" y="6509557"/>
            <a:ext cx="3348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/>
              <a:t>Source : Site web Gis sol pour davantage de détail</a:t>
            </a:r>
          </a:p>
        </p:txBody>
      </p:sp>
    </p:spTree>
    <p:extLst>
      <p:ext uri="{BB962C8B-B14F-4D97-AF65-F5344CB8AC3E}">
        <p14:creationId xmlns:p14="http://schemas.microsoft.com/office/powerpoint/2010/main" val="130942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re 1"/>
          <p:cNvSpPr txBox="1">
            <a:spLocks/>
          </p:cNvSpPr>
          <p:nvPr/>
        </p:nvSpPr>
        <p:spPr>
          <a:xfrm>
            <a:off x="6188521" y="-65243"/>
            <a:ext cx="6090565" cy="6489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solidFill>
                  <a:sysClr val="windowText" lastClr="000000"/>
                </a:solidFill>
                <a:latin typeface="Arial"/>
              </a:rPr>
              <a:t>Sur les secteurs de la bioéconomie…</a:t>
            </a: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163" name="Groupe 162"/>
          <p:cNvGrpSpPr/>
          <p:nvPr/>
        </p:nvGrpSpPr>
        <p:grpSpPr>
          <a:xfrm>
            <a:off x="3386618" y="67516"/>
            <a:ext cx="2616863" cy="1403908"/>
            <a:chOff x="3197935" y="67516"/>
            <a:chExt cx="2616863" cy="1403908"/>
          </a:xfrm>
        </p:grpSpPr>
        <p:grpSp>
          <p:nvGrpSpPr>
            <p:cNvPr id="164" name="Groupe 163"/>
            <p:cNvGrpSpPr/>
            <p:nvPr/>
          </p:nvGrpSpPr>
          <p:grpSpPr>
            <a:xfrm>
              <a:off x="3197935" y="67516"/>
              <a:ext cx="2616863" cy="584775"/>
              <a:chOff x="1023233" y="444592"/>
              <a:chExt cx="2616863" cy="584775"/>
            </a:xfrm>
          </p:grpSpPr>
          <p:pic>
            <p:nvPicPr>
              <p:cNvPr id="166" name="Image 165"/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071745" y="-528531"/>
                <a:ext cx="531019" cy="2524368"/>
              </a:xfrm>
              <a:prstGeom prst="rect">
                <a:avLst/>
              </a:prstGeom>
            </p:spPr>
          </p:pic>
          <p:sp>
            <p:nvSpPr>
              <p:cNvPr id="167" name="ZoneTexte 166"/>
              <p:cNvSpPr txBox="1"/>
              <p:nvPr/>
            </p:nvSpPr>
            <p:spPr>
              <a:xfrm>
                <a:off x="1023233" y="444592"/>
                <a:ext cx="26168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D79366"/>
                    </a:solidFill>
                    <a:effectLst/>
                    <a:uLnTx/>
                    <a:uFillTx/>
                    <a:latin typeface="Marianne" panose="02000000000000000000" pitchFamily="50" charset="0"/>
                  </a:rPr>
                  <a:t>Changement climatique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D79366"/>
                    </a:solidFill>
                    <a:effectLst/>
                    <a:uLnTx/>
                    <a:uFillTx/>
                    <a:latin typeface="Marianne" panose="02000000000000000000" pitchFamily="50" charset="0"/>
                  </a:rPr>
                  <a:t>Ressource en eau</a:t>
                </a:r>
              </a:p>
            </p:txBody>
          </p:sp>
        </p:grpSp>
        <p:pic>
          <p:nvPicPr>
            <p:cNvPr id="165" name="Image 16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8649" y="623088"/>
              <a:ext cx="914479" cy="848336"/>
            </a:xfrm>
            <a:prstGeom prst="rect">
              <a:avLst/>
            </a:prstGeom>
          </p:spPr>
        </p:pic>
      </p:grpSp>
      <p:grpSp>
        <p:nvGrpSpPr>
          <p:cNvPr id="168" name="Groupe 167"/>
          <p:cNvGrpSpPr/>
          <p:nvPr/>
        </p:nvGrpSpPr>
        <p:grpSpPr>
          <a:xfrm>
            <a:off x="1083044" y="827282"/>
            <a:ext cx="2516452" cy="1159683"/>
            <a:chOff x="1318220" y="332558"/>
            <a:chExt cx="2516452" cy="1159683"/>
          </a:xfrm>
        </p:grpSpPr>
        <p:pic>
          <p:nvPicPr>
            <p:cNvPr id="169" name="Image 168"/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320845" flipV="1">
              <a:off x="2897379" y="531953"/>
              <a:ext cx="811233" cy="1063352"/>
            </a:xfrm>
            <a:prstGeom prst="rect">
              <a:avLst/>
            </a:prstGeom>
          </p:spPr>
        </p:pic>
        <p:grpSp>
          <p:nvGrpSpPr>
            <p:cNvPr id="170" name="Groupe 169"/>
            <p:cNvGrpSpPr/>
            <p:nvPr/>
          </p:nvGrpSpPr>
          <p:grpSpPr>
            <a:xfrm>
              <a:off x="1318220" y="332558"/>
              <a:ext cx="1836744" cy="1159683"/>
              <a:chOff x="543316" y="5695705"/>
              <a:chExt cx="1836744" cy="1159683"/>
            </a:xfrm>
          </p:grpSpPr>
          <p:pic>
            <p:nvPicPr>
              <p:cNvPr id="171" name="Image 170"/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1182948" y="5167190"/>
                <a:ext cx="535683" cy="1595874"/>
              </a:xfrm>
              <a:prstGeom prst="rect">
                <a:avLst/>
              </a:prstGeom>
            </p:spPr>
          </p:pic>
          <p:sp>
            <p:nvSpPr>
              <p:cNvPr id="172" name="ZoneTexte 171"/>
              <p:cNvSpPr txBox="1"/>
              <p:nvPr/>
            </p:nvSpPr>
            <p:spPr>
              <a:xfrm>
                <a:off x="543316" y="5695705"/>
                <a:ext cx="18367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E3BE62"/>
                    </a:solidFill>
                    <a:effectLst/>
                    <a:uLnTx/>
                    <a:uFillTx/>
                    <a:latin typeface="Marianne" panose="02000000000000000000" pitchFamily="50" charset="0"/>
                  </a:rPr>
                  <a:t>Artificialisation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E3BE62"/>
                    </a:solidFill>
                    <a:effectLst/>
                    <a:uLnTx/>
                    <a:uFillTx/>
                    <a:latin typeface="Marianne" panose="02000000000000000000" pitchFamily="50" charset="0"/>
                  </a:rPr>
                  <a:t>Biodiversité</a:t>
                </a:r>
              </a:p>
            </p:txBody>
          </p:sp>
          <p:pic>
            <p:nvPicPr>
              <p:cNvPr id="173" name="Image 172"/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810" y="6123155"/>
                <a:ext cx="732233" cy="732233"/>
              </a:xfrm>
              <a:prstGeom prst="rect">
                <a:avLst/>
              </a:prstGeom>
            </p:spPr>
          </p:pic>
        </p:grpSp>
      </p:grpSp>
      <p:grpSp>
        <p:nvGrpSpPr>
          <p:cNvPr id="174" name="Groupe 173"/>
          <p:cNvGrpSpPr/>
          <p:nvPr/>
        </p:nvGrpSpPr>
        <p:grpSpPr>
          <a:xfrm>
            <a:off x="3470598" y="1271280"/>
            <a:ext cx="2433223" cy="5141995"/>
            <a:chOff x="3721190" y="12700"/>
            <a:chExt cx="2433223" cy="5141995"/>
          </a:xfrm>
        </p:grpSpPr>
        <p:pic>
          <p:nvPicPr>
            <p:cNvPr id="175" name="Image 174"/>
            <p:cNvPicPr>
              <a:picLocks noChangeAspect="1"/>
            </p:cNvPicPr>
            <p:nvPr/>
          </p:nvPicPr>
          <p:blipFill>
            <a:blip r:embed="rId11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21190" y="12700"/>
              <a:ext cx="2433223" cy="4841757"/>
            </a:xfrm>
            <a:prstGeom prst="rect">
              <a:avLst/>
            </a:prstGeom>
          </p:spPr>
        </p:pic>
        <p:sp>
          <p:nvSpPr>
            <p:cNvPr id="176" name="ZoneTexte 175"/>
            <p:cNvSpPr txBox="1"/>
            <p:nvPr/>
          </p:nvSpPr>
          <p:spPr>
            <a:xfrm>
              <a:off x="4033598" y="4816141"/>
              <a:ext cx="18043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>
                  <a:ln>
                    <a:noFill/>
                  </a:ln>
                  <a:solidFill>
                    <a:srgbClr val="80A5C7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Usage des terres</a:t>
              </a:r>
            </a:p>
          </p:txBody>
        </p:sp>
      </p:grpSp>
      <p:grpSp>
        <p:nvGrpSpPr>
          <p:cNvPr id="177" name="Groupe 176"/>
          <p:cNvGrpSpPr/>
          <p:nvPr/>
        </p:nvGrpSpPr>
        <p:grpSpPr>
          <a:xfrm>
            <a:off x="3555106" y="1246305"/>
            <a:ext cx="2267608" cy="2009098"/>
            <a:chOff x="3805698" y="-86923"/>
            <a:chExt cx="2267608" cy="2009098"/>
          </a:xfrm>
        </p:grpSpPr>
        <p:grpSp>
          <p:nvGrpSpPr>
            <p:cNvPr id="178" name="Groupe 177"/>
            <p:cNvGrpSpPr/>
            <p:nvPr/>
          </p:nvGrpSpPr>
          <p:grpSpPr>
            <a:xfrm>
              <a:off x="4219410" y="-86923"/>
              <a:ext cx="1436351" cy="1437744"/>
              <a:chOff x="4257118" y="2005121"/>
              <a:chExt cx="2996588" cy="2999492"/>
            </a:xfrm>
          </p:grpSpPr>
          <p:grpSp>
            <p:nvGrpSpPr>
              <p:cNvPr id="180" name="Groupe 179"/>
              <p:cNvGrpSpPr/>
              <p:nvPr/>
            </p:nvGrpSpPr>
            <p:grpSpPr>
              <a:xfrm>
                <a:off x="4257118" y="2005121"/>
                <a:ext cx="2996588" cy="2999492"/>
                <a:chOff x="6158429" y="3993771"/>
                <a:chExt cx="2996588" cy="2999492"/>
              </a:xfrm>
            </p:grpSpPr>
            <p:pic>
              <p:nvPicPr>
                <p:cNvPr id="182" name="Image 181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58429" y="3993771"/>
                  <a:ext cx="2996588" cy="2999492"/>
                </a:xfrm>
                <a:prstGeom prst="rect">
                  <a:avLst/>
                </a:prstGeom>
              </p:spPr>
            </p:pic>
            <p:pic>
              <p:nvPicPr>
                <p:cNvPr id="183" name="Image 182"/>
                <p:cNvPicPr>
                  <a:picLocks noChangeAspect="1"/>
                </p:cNvPicPr>
                <p:nvPr/>
              </p:nvPicPr>
              <p:blipFill>
                <a:blip r:embed="rId14" cstate="screen">
                  <a:duotone>
                    <a:srgbClr val="A5A5A5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69863">
                  <a:off x="6796921" y="5175131"/>
                  <a:ext cx="949105" cy="949105"/>
                </a:xfrm>
                <a:prstGeom prst="rect">
                  <a:avLst/>
                </a:prstGeom>
              </p:spPr>
            </p:pic>
          </p:grpSp>
          <p:pic>
            <p:nvPicPr>
              <p:cNvPr id="181" name="Picture 2" descr="Silhouette de vache - Icônes animaux gratuites"/>
              <p:cNvPicPr>
                <a:picLocks noChangeAspect="1" noChangeArrowheads="1"/>
              </p:cNvPicPr>
              <p:nvPr/>
            </p:nvPicPr>
            <p:blipFill>
              <a:blip r:embed="rId15" cstate="screen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023016" y="3563699"/>
                <a:ext cx="1027472" cy="102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9" name="ZoneTexte 178"/>
            <p:cNvSpPr txBox="1"/>
            <p:nvPr/>
          </p:nvSpPr>
          <p:spPr>
            <a:xfrm>
              <a:off x="3805698" y="1214289"/>
              <a:ext cx="22676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>
                  <a:ln>
                    <a:noFill/>
                  </a:ln>
                  <a:solidFill>
                    <a:srgbClr val="78A55B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Variables clés 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>
                  <a:ln>
                    <a:noFill/>
                  </a:ln>
                  <a:solidFill>
                    <a:srgbClr val="78A55B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Bio/intégré/conventionnel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>
                  <a:ln>
                    <a:noFill/>
                  </a:ln>
                  <a:solidFill>
                    <a:srgbClr val="78A55B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Assolement &amp; Cheptels</a:t>
              </a:r>
            </a:p>
          </p:txBody>
        </p:sp>
      </p:grpSp>
      <p:pic>
        <p:nvPicPr>
          <p:cNvPr id="184" name="Image 183"/>
          <p:cNvPicPr>
            <a:picLocks noChangeAspect="1"/>
          </p:cNvPicPr>
          <p:nvPr/>
        </p:nvPicPr>
        <p:blipFill>
          <a:blip r:embed="rId17" cstate="screen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encilGrayscale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79058" y="1271508"/>
            <a:ext cx="324653" cy="1417451"/>
          </a:xfrm>
          <a:prstGeom prst="rect">
            <a:avLst/>
          </a:prstGeom>
        </p:spPr>
      </p:pic>
      <p:pic>
        <p:nvPicPr>
          <p:cNvPr id="185" name="Image 184"/>
          <p:cNvPicPr>
            <a:picLocks noChangeAspect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Grayscale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485971" y="3056084"/>
            <a:ext cx="1186601" cy="1005076"/>
          </a:xfrm>
          <a:prstGeom prst="rect">
            <a:avLst/>
          </a:prstGeom>
        </p:spPr>
      </p:pic>
      <p:grpSp>
        <p:nvGrpSpPr>
          <p:cNvPr id="186" name="Groupe 185"/>
          <p:cNvGrpSpPr/>
          <p:nvPr/>
        </p:nvGrpSpPr>
        <p:grpSpPr>
          <a:xfrm>
            <a:off x="6629585" y="2913387"/>
            <a:ext cx="2101566" cy="1641200"/>
            <a:chOff x="6880177" y="1529300"/>
            <a:chExt cx="2101566" cy="1641200"/>
          </a:xfrm>
        </p:grpSpPr>
        <p:pic>
          <p:nvPicPr>
            <p:cNvPr id="187" name="Image 186"/>
            <p:cNvPicPr>
              <a:picLocks noChangeAspect="1"/>
            </p:cNvPicPr>
            <p:nvPr/>
          </p:nvPicPr>
          <p:blipFill>
            <a:blip r:embed="rId21" cstate="screen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999269" y="2188027"/>
              <a:ext cx="488597" cy="1476350"/>
            </a:xfrm>
            <a:prstGeom prst="rect">
              <a:avLst/>
            </a:prstGeom>
          </p:spPr>
        </p:pic>
        <p:pic>
          <p:nvPicPr>
            <p:cNvPr id="188" name="Image 187"/>
            <p:cNvPicPr>
              <a:picLocks noChangeAspect="1"/>
            </p:cNvPicPr>
            <p:nvPr/>
          </p:nvPicPr>
          <p:blipFill>
            <a:blip r:embed="rId23" cstate="screen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0177" y="1529300"/>
              <a:ext cx="1288499" cy="1420551"/>
            </a:xfrm>
            <a:prstGeom prst="rect">
              <a:avLst/>
            </a:prstGeom>
          </p:spPr>
        </p:pic>
        <p:sp>
          <p:nvSpPr>
            <p:cNvPr id="189" name="ZoneTexte 188"/>
            <p:cNvSpPr txBox="1"/>
            <p:nvPr/>
          </p:nvSpPr>
          <p:spPr>
            <a:xfrm>
              <a:off x="7505395" y="2723733"/>
              <a:ext cx="1476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>
                  <a:ln>
                    <a:noFill/>
                  </a:ln>
                  <a:solidFill>
                    <a:srgbClr val="86AD6B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Biomasses</a:t>
              </a:r>
            </a:p>
          </p:txBody>
        </p:sp>
      </p:grpSp>
      <p:pic>
        <p:nvPicPr>
          <p:cNvPr id="190" name="Image 189"/>
          <p:cNvPicPr>
            <a:picLocks noChangeAspect="1"/>
          </p:cNvPicPr>
          <p:nvPr/>
        </p:nvPicPr>
        <p:blipFill>
          <a:blip r:embed="rId2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670" y="3474607"/>
            <a:ext cx="348481" cy="605215"/>
          </a:xfrm>
          <a:prstGeom prst="rect">
            <a:avLst/>
          </a:prstGeom>
        </p:spPr>
      </p:pic>
      <p:grpSp>
        <p:nvGrpSpPr>
          <p:cNvPr id="191" name="Groupe 190"/>
          <p:cNvGrpSpPr/>
          <p:nvPr/>
        </p:nvGrpSpPr>
        <p:grpSpPr>
          <a:xfrm>
            <a:off x="3660840" y="4251283"/>
            <a:ext cx="2056140" cy="1599832"/>
            <a:chOff x="3893642" y="3151330"/>
            <a:chExt cx="2056140" cy="1599832"/>
          </a:xfrm>
        </p:grpSpPr>
        <p:sp>
          <p:nvSpPr>
            <p:cNvPr id="192" name="ZoneTexte 191"/>
            <p:cNvSpPr txBox="1"/>
            <p:nvPr/>
          </p:nvSpPr>
          <p:spPr>
            <a:xfrm>
              <a:off x="3893642" y="4227942"/>
              <a:ext cx="20561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78A55B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Variable clé 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err="1">
                  <a:ln>
                    <a:noFill/>
                  </a:ln>
                  <a:solidFill>
                    <a:srgbClr val="78A55B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Niv</a:t>
              </a: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78A55B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. Prélèvement bois</a:t>
              </a:r>
            </a:p>
          </p:txBody>
        </p:sp>
        <p:pic>
          <p:nvPicPr>
            <p:cNvPr id="193" name="Image 192"/>
            <p:cNvPicPr>
              <a:picLocks noChangeAspect="1"/>
            </p:cNvPicPr>
            <p:nvPr/>
          </p:nvPicPr>
          <p:blipFill>
            <a:blip r:embed="rId27">
              <a:duotone>
                <a:srgbClr val="70AD47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284621" y="3151330"/>
              <a:ext cx="1274174" cy="1103472"/>
            </a:xfrm>
            <a:prstGeom prst="rect">
              <a:avLst/>
            </a:prstGeom>
          </p:spPr>
        </p:pic>
      </p:grpSp>
      <p:sp>
        <p:nvSpPr>
          <p:cNvPr id="194" name="ZoneTexte 193"/>
          <p:cNvSpPr txBox="1"/>
          <p:nvPr/>
        </p:nvSpPr>
        <p:spPr>
          <a:xfrm>
            <a:off x="9992084" y="3930731"/>
            <a:ext cx="20034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78A55B"/>
                </a:solidFill>
                <a:latin typeface="Marianne" panose="02000000000000000000" pitchFamily="50" charset="0"/>
              </a:rPr>
              <a:t>Biogaz</a:t>
            </a:r>
          </a:p>
          <a:p>
            <a:r>
              <a:rPr lang="fr-FR" sz="1400">
                <a:solidFill>
                  <a:srgbClr val="78A55B"/>
                </a:solidFill>
                <a:latin typeface="Marianne" panose="02000000000000000000" pitchFamily="50" charset="0"/>
              </a:rPr>
              <a:t>Chaleur</a:t>
            </a:r>
          </a:p>
          <a:p>
            <a:r>
              <a:rPr lang="fr-FR" sz="1400">
                <a:solidFill>
                  <a:srgbClr val="78A55B"/>
                </a:solidFill>
                <a:latin typeface="Marianne" panose="02000000000000000000" pitchFamily="50" charset="0"/>
              </a:rPr>
              <a:t>Biocarburants </a:t>
            </a:r>
            <a:r>
              <a:rPr lang="fr-FR" sz="1100">
                <a:solidFill>
                  <a:srgbClr val="78A55B"/>
                </a:solidFill>
                <a:latin typeface="Marianne" panose="02000000000000000000" pitchFamily="50" charset="0"/>
              </a:rPr>
              <a:t>(1G/2G)</a:t>
            </a:r>
          </a:p>
        </p:txBody>
      </p:sp>
      <p:grpSp>
        <p:nvGrpSpPr>
          <p:cNvPr id="195" name="Groupe 194"/>
          <p:cNvGrpSpPr/>
          <p:nvPr/>
        </p:nvGrpSpPr>
        <p:grpSpPr>
          <a:xfrm>
            <a:off x="7160651" y="4586486"/>
            <a:ext cx="1821642" cy="2134437"/>
            <a:chOff x="8711468" y="2303372"/>
            <a:chExt cx="1821642" cy="2134437"/>
          </a:xfrm>
        </p:grpSpPr>
        <p:pic>
          <p:nvPicPr>
            <p:cNvPr id="196" name="Image 195"/>
            <p:cNvPicPr>
              <a:picLocks noChangeAspect="1"/>
            </p:cNvPicPr>
            <p:nvPr/>
          </p:nvPicPr>
          <p:blipFill>
            <a:blip r:embed="rId28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2847" y="2303372"/>
              <a:ext cx="348481" cy="855183"/>
            </a:xfrm>
            <a:prstGeom prst="rect">
              <a:avLst/>
            </a:prstGeom>
          </p:spPr>
        </p:pic>
        <p:sp>
          <p:nvSpPr>
            <p:cNvPr id="197" name="ZoneTexte 196"/>
            <p:cNvSpPr txBox="1"/>
            <p:nvPr/>
          </p:nvSpPr>
          <p:spPr>
            <a:xfrm>
              <a:off x="8944988" y="4145421"/>
              <a:ext cx="13546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Import/Export</a:t>
              </a:r>
            </a:p>
          </p:txBody>
        </p:sp>
        <p:pic>
          <p:nvPicPr>
            <p:cNvPr id="198" name="Picture 12" descr="Carte Du Monde | Icons Gratuite"/>
            <p:cNvPicPr>
              <a:picLocks noChangeAspect="1" noChangeArrowheads="1"/>
            </p:cNvPicPr>
            <p:nvPr/>
          </p:nvPicPr>
          <p:blipFill rotWithShape="1">
            <a:blip r:embed="rId30" cstate="screen">
              <a:duotone>
                <a:srgbClr val="E7E6E6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11468" y="3196426"/>
              <a:ext cx="1821642" cy="1037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9" name="Groupe 198"/>
          <p:cNvGrpSpPr/>
          <p:nvPr/>
        </p:nvGrpSpPr>
        <p:grpSpPr>
          <a:xfrm>
            <a:off x="8731151" y="4110770"/>
            <a:ext cx="1243868" cy="1027271"/>
            <a:chOff x="8555168" y="2726683"/>
            <a:chExt cx="1243868" cy="1027271"/>
          </a:xfrm>
        </p:grpSpPr>
        <p:pic>
          <p:nvPicPr>
            <p:cNvPr id="200" name="Image 199"/>
            <p:cNvPicPr>
              <a:picLocks noChangeAspect="1"/>
            </p:cNvPicPr>
            <p:nvPr/>
          </p:nvPicPr>
          <p:blipFill rotWithShape="1">
            <a:blip r:embed="rId32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artisticPencilGrayscale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38" b="-1487"/>
            <a:stretch/>
          </p:blipFill>
          <p:spPr>
            <a:xfrm rot="5400000">
              <a:off x="8982696" y="3091750"/>
              <a:ext cx="590532" cy="216161"/>
            </a:xfrm>
            <a:prstGeom prst="rect">
              <a:avLst/>
            </a:prstGeom>
          </p:spPr>
        </p:pic>
        <p:pic>
          <p:nvPicPr>
            <p:cNvPr id="201" name="Image 200"/>
            <p:cNvPicPr>
              <a:picLocks noChangeAspect="1"/>
            </p:cNvPicPr>
            <p:nvPr/>
          </p:nvPicPr>
          <p:blipFill>
            <a:blip r:embed="rId34" cstate="screen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artisticPencilGrayscale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88012" y="2293839"/>
              <a:ext cx="376620" cy="1242307"/>
            </a:xfrm>
            <a:prstGeom prst="rect">
              <a:avLst/>
            </a:prstGeom>
          </p:spPr>
        </p:pic>
        <p:pic>
          <p:nvPicPr>
            <p:cNvPr id="202" name="Image 201"/>
            <p:cNvPicPr>
              <a:picLocks noChangeAspect="1"/>
            </p:cNvPicPr>
            <p:nvPr/>
          </p:nvPicPr>
          <p:blipFill rotWithShape="1">
            <a:blip r:embed="rId36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artisticPencilGrayscale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5851"/>
            <a:stretch/>
          </p:blipFill>
          <p:spPr>
            <a:xfrm rot="16200000">
              <a:off x="9287167" y="3242085"/>
              <a:ext cx="398654" cy="625084"/>
            </a:xfrm>
            <a:prstGeom prst="rect">
              <a:avLst/>
            </a:prstGeom>
          </p:spPr>
        </p:pic>
      </p:grpSp>
      <p:sp>
        <p:nvSpPr>
          <p:cNvPr id="203" name="Rectangle 202"/>
          <p:cNvSpPr/>
          <p:nvPr/>
        </p:nvSpPr>
        <p:spPr>
          <a:xfrm>
            <a:off x="9986159" y="4685347"/>
            <a:ext cx="18780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>
                <a:solidFill>
                  <a:srgbClr val="78A55B"/>
                </a:solidFill>
                <a:latin typeface="Marianne" panose="02000000000000000000" pitchFamily="50" charset="0"/>
              </a:rPr>
              <a:t>Produits biosourcés</a:t>
            </a:r>
          </a:p>
          <a:p>
            <a:r>
              <a:rPr lang="fr-FR" sz="1100">
                <a:solidFill>
                  <a:srgbClr val="78A55B"/>
                </a:solidFill>
                <a:latin typeface="Marianne" panose="02000000000000000000" pitchFamily="50" charset="0"/>
              </a:rPr>
              <a:t>(dont Bois d’œuvre)</a:t>
            </a:r>
          </a:p>
        </p:txBody>
      </p:sp>
      <p:pic>
        <p:nvPicPr>
          <p:cNvPr id="204" name="Image 203"/>
          <p:cNvPicPr>
            <a:picLocks noChangeAspect="1"/>
          </p:cNvPicPr>
          <p:nvPr/>
        </p:nvPicPr>
        <p:blipFill>
          <a:blip r:embed="rId38" cstate="screen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artisticPencilGrayscale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23304">
            <a:off x="6012235" y="2065293"/>
            <a:ext cx="324653" cy="1633773"/>
          </a:xfrm>
          <a:prstGeom prst="rect">
            <a:avLst/>
          </a:prstGeom>
        </p:spPr>
      </p:pic>
      <p:pic>
        <p:nvPicPr>
          <p:cNvPr id="205" name="Image 204"/>
          <p:cNvPicPr>
            <a:picLocks noChangeAspect="1"/>
          </p:cNvPicPr>
          <p:nvPr/>
        </p:nvPicPr>
        <p:blipFill>
          <a:blip r:embed="rId38" cstate="screen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artisticPencilGrayscale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76696" flipV="1">
            <a:off x="6012235" y="3582400"/>
            <a:ext cx="324653" cy="1633773"/>
          </a:xfrm>
          <a:prstGeom prst="rect">
            <a:avLst/>
          </a:prstGeom>
        </p:spPr>
      </p:pic>
      <p:grpSp>
        <p:nvGrpSpPr>
          <p:cNvPr id="206" name="Groupe 205"/>
          <p:cNvGrpSpPr/>
          <p:nvPr/>
        </p:nvGrpSpPr>
        <p:grpSpPr>
          <a:xfrm>
            <a:off x="6961328" y="1131975"/>
            <a:ext cx="2060975" cy="1924109"/>
            <a:chOff x="6961328" y="1131975"/>
            <a:chExt cx="2060975" cy="1924109"/>
          </a:xfrm>
        </p:grpSpPr>
        <p:grpSp>
          <p:nvGrpSpPr>
            <p:cNvPr id="207" name="Groupe 206"/>
            <p:cNvGrpSpPr/>
            <p:nvPr/>
          </p:nvGrpSpPr>
          <p:grpSpPr>
            <a:xfrm>
              <a:off x="6961328" y="1131975"/>
              <a:ext cx="2060975" cy="1629080"/>
              <a:chOff x="7341198" y="186972"/>
              <a:chExt cx="1650256" cy="1304431"/>
            </a:xfrm>
          </p:grpSpPr>
          <p:pic>
            <p:nvPicPr>
              <p:cNvPr id="209" name="Image 208"/>
              <p:cNvPicPr>
                <a:picLocks noChangeAspect="1"/>
              </p:cNvPicPr>
              <p:nvPr/>
            </p:nvPicPr>
            <p:blipFill>
              <a:blip r:embed="rId40">
                <a:duotone>
                  <a:prstClr val="black"/>
                  <a:srgbClr val="70AD47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7341198" y="186972"/>
                <a:ext cx="1650256" cy="1304431"/>
              </a:xfrm>
              <a:prstGeom prst="rect">
                <a:avLst/>
              </a:prstGeom>
            </p:spPr>
          </p:pic>
          <p:sp>
            <p:nvSpPr>
              <p:cNvPr id="210" name="ZoneTexte 209"/>
              <p:cNvSpPr txBox="1"/>
              <p:nvPr/>
            </p:nvSpPr>
            <p:spPr>
              <a:xfrm>
                <a:off x="7660994" y="700290"/>
                <a:ext cx="1001118" cy="234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78A55B"/>
                    </a:solidFill>
                    <a:effectLst/>
                    <a:uLnTx/>
                    <a:uFillTx/>
                    <a:latin typeface="Marianne" panose="02000000000000000000" pitchFamily="50" charset="0"/>
                  </a:rPr>
                  <a:t>Alimentation</a:t>
                </a:r>
              </a:p>
            </p:txBody>
          </p:sp>
        </p:grpSp>
        <p:sp>
          <p:nvSpPr>
            <p:cNvPr id="208" name="ZoneTexte 207"/>
            <p:cNvSpPr txBox="1"/>
            <p:nvPr/>
          </p:nvSpPr>
          <p:spPr>
            <a:xfrm>
              <a:off x="7381534" y="2563641"/>
              <a:ext cx="121821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>
                  <a:ln>
                    <a:noFill/>
                  </a:ln>
                  <a:solidFill>
                    <a:srgbClr val="78A55B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Variable clé 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>
                  <a:ln>
                    <a:noFill/>
                  </a:ln>
                  <a:solidFill>
                    <a:srgbClr val="78A55B"/>
                  </a:solidFill>
                  <a:effectLst/>
                  <a:uLnTx/>
                  <a:uFillTx/>
                  <a:latin typeface="Marianne" panose="02000000000000000000" pitchFamily="50" charset="0"/>
                </a:rPr>
                <a:t>Régimes</a:t>
              </a:r>
            </a:p>
          </p:txBody>
        </p:sp>
      </p:grpSp>
      <p:grpSp>
        <p:nvGrpSpPr>
          <p:cNvPr id="217" name="Groupe 216"/>
          <p:cNvGrpSpPr/>
          <p:nvPr/>
        </p:nvGrpSpPr>
        <p:grpSpPr>
          <a:xfrm>
            <a:off x="4591017" y="6312533"/>
            <a:ext cx="2857532" cy="512190"/>
            <a:chOff x="4591017" y="6312533"/>
            <a:chExt cx="2857532" cy="512190"/>
          </a:xfrm>
        </p:grpSpPr>
        <p:grpSp>
          <p:nvGrpSpPr>
            <p:cNvPr id="218" name="Groupe 217"/>
            <p:cNvGrpSpPr/>
            <p:nvPr/>
          </p:nvGrpSpPr>
          <p:grpSpPr>
            <a:xfrm>
              <a:off x="5499400" y="6312533"/>
              <a:ext cx="1552733" cy="512190"/>
              <a:chOff x="5499400" y="6312533"/>
              <a:chExt cx="1552733" cy="512190"/>
            </a:xfrm>
          </p:grpSpPr>
          <p:sp>
            <p:nvSpPr>
              <p:cNvPr id="221" name="ZoneTexte 220"/>
              <p:cNvSpPr txBox="1"/>
              <p:nvPr/>
            </p:nvSpPr>
            <p:spPr>
              <a:xfrm>
                <a:off x="5499400" y="6378694"/>
                <a:ext cx="15527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80A5C7"/>
                    </a:solidFill>
                    <a:effectLst/>
                    <a:uLnTx/>
                    <a:uFillTx/>
                    <a:latin typeface="Marianne" panose="02000000000000000000" pitchFamily="50" charset="0"/>
                  </a:rPr>
                  <a:t>Empreinte sol</a:t>
                </a:r>
              </a:p>
            </p:txBody>
          </p:sp>
          <p:pic>
            <p:nvPicPr>
              <p:cNvPr id="222" name="Image 221"/>
              <p:cNvPicPr>
                <a:picLocks noChangeAspect="1"/>
              </p:cNvPicPr>
              <p:nvPr/>
            </p:nvPicPr>
            <p:blipFill>
              <a:blip r:embed="rId41" cstate="screen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11702" y="6312533"/>
                <a:ext cx="1540431" cy="512190"/>
              </a:xfrm>
              <a:prstGeom prst="rect">
                <a:avLst/>
              </a:prstGeom>
            </p:spPr>
          </p:pic>
        </p:grpSp>
        <p:pic>
          <p:nvPicPr>
            <p:cNvPr id="219" name="Image 218"/>
            <p:cNvPicPr>
              <a:picLocks noChangeAspect="1"/>
            </p:cNvPicPr>
            <p:nvPr/>
          </p:nvPicPr>
          <p:blipFill>
            <a:blip r:embed="rId42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artisticPencilGrayscale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1017" y="6378694"/>
              <a:ext cx="908383" cy="256054"/>
            </a:xfrm>
            <a:prstGeom prst="rect">
              <a:avLst/>
            </a:prstGeom>
          </p:spPr>
        </p:pic>
        <p:pic>
          <p:nvPicPr>
            <p:cNvPr id="220" name="Image 219"/>
            <p:cNvPicPr>
              <a:picLocks noChangeAspect="1"/>
            </p:cNvPicPr>
            <p:nvPr/>
          </p:nvPicPr>
          <p:blipFill rotWithShape="1">
            <a:blip r:embed="rId44" cstate="screen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artisticPencilGrayscale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052132" y="6378694"/>
              <a:ext cx="396417" cy="256054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F2848EB-25F6-86DD-A997-558375767C85}"/>
              </a:ext>
            </a:extLst>
          </p:cNvPr>
          <p:cNvPicPr>
            <a:picLocks noChangeAspect="1"/>
          </p:cNvPicPr>
          <p:nvPr/>
        </p:nvPicPr>
        <p:blipFill>
          <a:blip r:embed="rId42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artisticPencilGrayscale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88223" y="6372047"/>
            <a:ext cx="908383" cy="2560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3B4CEA2-DFF6-B311-41F6-7A63ECBBE1ED}"/>
              </a:ext>
            </a:extLst>
          </p:cNvPr>
          <p:cNvSpPr txBox="1"/>
          <p:nvPr/>
        </p:nvSpPr>
        <p:spPr>
          <a:xfrm>
            <a:off x="1664035" y="6414739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80A5C7"/>
                </a:solidFill>
                <a:effectLst/>
                <a:uLnTx/>
                <a:uFillTx/>
                <a:latin typeface="Marianne" panose="02000000000000000000" pitchFamily="50" charset="0"/>
              </a:rPr>
              <a:t>Usages autres secteurs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D965CF-9840-ABDC-88A6-E76397123554}"/>
              </a:ext>
            </a:extLst>
          </p:cNvPr>
          <p:cNvPicPr>
            <a:picLocks noChangeAspect="1"/>
          </p:cNvPicPr>
          <p:nvPr/>
        </p:nvPicPr>
        <p:blipFill>
          <a:blip r:embed="rId4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01" y="4668949"/>
            <a:ext cx="2743438" cy="170093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5AF813B-0BE1-8A9E-E606-D56105C40FE5}"/>
              </a:ext>
            </a:extLst>
          </p:cNvPr>
          <p:cNvGrpSpPr/>
          <p:nvPr/>
        </p:nvGrpSpPr>
        <p:grpSpPr>
          <a:xfrm>
            <a:off x="1011469" y="5380411"/>
            <a:ext cx="2516452" cy="967410"/>
            <a:chOff x="1318220" y="501835"/>
            <a:chExt cx="2516452" cy="96741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9E7A4C8-3DC4-FA4D-0754-46F227AC7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320845" flipV="1">
              <a:off x="2897379" y="531953"/>
              <a:ext cx="811233" cy="1063352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AB47D54-188C-DAE6-5861-B92569143938}"/>
                </a:ext>
              </a:extLst>
            </p:cNvPr>
            <p:cNvGrpSpPr/>
            <p:nvPr/>
          </p:nvGrpSpPr>
          <p:grpSpPr>
            <a:xfrm>
              <a:off x="1318220" y="501835"/>
              <a:ext cx="1836744" cy="341167"/>
              <a:chOff x="543316" y="5864982"/>
              <a:chExt cx="1836744" cy="341167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B67CDB89-8C9A-1B6F-6037-F47217BF2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1293202" y="5235531"/>
                <a:ext cx="336972" cy="1595874"/>
              </a:xfrm>
              <a:prstGeom prst="rect">
                <a:avLst/>
              </a:prstGeom>
            </p:spPr>
          </p:pic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0C97320-FA77-46BC-46C5-29333F86D1D1}"/>
                  </a:ext>
                </a:extLst>
              </p:cNvPr>
              <p:cNvSpPr txBox="1"/>
              <p:nvPr/>
            </p:nvSpPr>
            <p:spPr>
              <a:xfrm>
                <a:off x="543316" y="5867595"/>
                <a:ext cx="18367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E3BE62"/>
                    </a:solidFill>
                    <a:effectLst/>
                    <a:uLnTx/>
                    <a:uFillTx/>
                    <a:latin typeface="Marianne" panose="02000000000000000000" pitchFamily="50" charset="0"/>
                  </a:rPr>
                  <a:t>Artificialisation</a:t>
                </a: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8F3A21C-C126-A009-07C8-0713925B8553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artisticPencilGrayscale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05187" y="3470696"/>
            <a:ext cx="324653" cy="10703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C183DBD-E2B1-5748-B8A9-A79759A2E59D}"/>
              </a:ext>
            </a:extLst>
          </p:cNvPr>
          <p:cNvSpPr txBox="1"/>
          <p:nvPr/>
        </p:nvSpPr>
        <p:spPr>
          <a:xfrm>
            <a:off x="185935" y="3016019"/>
            <a:ext cx="32095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fr-FR" sz="1300" kern="0" dirty="0">
                <a:solidFill>
                  <a:srgbClr val="E1A775"/>
                </a:solidFill>
                <a:latin typeface="Marianne" panose="02000000000000000000" pitchFamily="50" charset="0"/>
              </a:rPr>
              <a:t>Atteinte du zéro artificialisation net ?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rgbClr val="E1A775"/>
              </a:solidFill>
              <a:effectLst/>
              <a:uLnTx/>
              <a:uFillTx/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9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203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5482" y="0"/>
            <a:ext cx="9741963" cy="1022727"/>
          </a:xfrm>
        </p:spPr>
        <p:txBody>
          <a:bodyPr anchor="ctr">
            <a:noAutofit/>
          </a:bodyPr>
          <a:lstStyle/>
          <a:p>
            <a:r>
              <a:rPr lang="fr-FR" sz="2800"/>
              <a:t>La bioéconomie durable, un rôle clé dans la transition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1558324" y="4901847"/>
            <a:ext cx="7992076" cy="1271086"/>
          </a:xfrm>
        </p:spPr>
        <p:txBody>
          <a:bodyPr>
            <a:noAutofit/>
          </a:bodyPr>
          <a:lstStyle/>
          <a:p>
            <a:pPr marL="171450" indent="-171450" algn="just">
              <a:lnSpc>
                <a:spcPct val="107000"/>
              </a:lnSpc>
              <a:spcAft>
                <a:spcPts val="800"/>
              </a:spcAft>
              <a:buClr>
                <a:srgbClr val="1CB19D"/>
              </a:buClr>
              <a:buFont typeface="Arial" panose="020B0604020202020204" pitchFamily="34" charset="0"/>
              <a:buChar char="•"/>
            </a:pPr>
            <a:r>
              <a:rPr lang="fr-FR" sz="1800" b="1"/>
              <a:t>Arbitrages nécessaires</a:t>
            </a:r>
            <a:endParaRPr lang="fr-FR" sz="1800"/>
          </a:p>
          <a:p>
            <a:pPr marL="177800" indent="-177800">
              <a:buClr>
                <a:srgbClr val="1CB19D"/>
              </a:buClr>
              <a:buFont typeface="Arial" panose="020B0604020202020204" pitchFamily="34" charset="0"/>
              <a:buChar char="•"/>
            </a:pPr>
            <a:r>
              <a:rPr lang="fr-FR" sz="1800" b="1"/>
              <a:t>Préserver les services écosystémiques </a:t>
            </a:r>
          </a:p>
          <a:p>
            <a:pPr marL="177800" indent="-177800">
              <a:buClr>
                <a:srgbClr val="1CB19D"/>
              </a:buClr>
              <a:buFont typeface="Arial" panose="020B0604020202020204" pitchFamily="34" charset="0"/>
              <a:buChar char="•"/>
            </a:pPr>
            <a:r>
              <a:rPr lang="fr-FR" sz="1800" b="1" u="sng"/>
              <a:t>Adaptation</a:t>
            </a:r>
            <a:r>
              <a:rPr lang="fr-FR" sz="1800" b="1"/>
              <a:t> des forêts et de l’agriculture au changement climatique</a:t>
            </a:r>
            <a:endParaRPr lang="fr-FR" sz="1800"/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2000" b="1"/>
          </a:p>
        </p:txBody>
      </p:sp>
      <p:pic>
        <p:nvPicPr>
          <p:cNvPr id="9" name="Image 8" descr="Une image contenant oiseau, perroquet&#10;&#10;Description générée automatiquement">
            <a:extLst>
              <a:ext uri="{FF2B5EF4-FFF2-40B4-BE49-F238E27FC236}">
                <a16:creationId xmlns:a16="http://schemas.microsoft.com/office/drawing/2014/main" id="{5E6A0EC8-542D-472D-A0A7-1FF114F09E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0040"/>
          <a:stretch/>
        </p:blipFill>
        <p:spPr>
          <a:xfrm>
            <a:off x="9602346" y="4281656"/>
            <a:ext cx="2589654" cy="2576344"/>
          </a:xfrm>
          <a:prstGeom prst="rect">
            <a:avLst/>
          </a:prstGeom>
        </p:spPr>
      </p:pic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ECF5E299-D637-93E2-2CDF-2773CA5C9B9D}"/>
              </a:ext>
            </a:extLst>
          </p:cNvPr>
          <p:cNvSpPr txBox="1">
            <a:spLocks/>
          </p:cNvSpPr>
          <p:nvPr/>
        </p:nvSpPr>
        <p:spPr>
          <a:xfrm>
            <a:off x="11225081" y="6370462"/>
            <a:ext cx="7148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C99ADF-20A6-40EF-AAB9-F326D6E12C60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6DE0405-2728-6E24-B311-60CC10318215}"/>
              </a:ext>
            </a:extLst>
          </p:cNvPr>
          <p:cNvGrpSpPr/>
          <p:nvPr/>
        </p:nvGrpSpPr>
        <p:grpSpPr>
          <a:xfrm>
            <a:off x="1027001" y="1064404"/>
            <a:ext cx="2520000" cy="2520000"/>
            <a:chOff x="3352956" y="756982"/>
            <a:chExt cx="2520000" cy="2520000"/>
          </a:xfrm>
        </p:grpSpPr>
        <p:sp>
          <p:nvSpPr>
            <p:cNvPr id="13" name="Bulle rectangulaire à coins arrondis 26">
              <a:extLst>
                <a:ext uri="{FF2B5EF4-FFF2-40B4-BE49-F238E27FC236}">
                  <a16:creationId xmlns:a16="http://schemas.microsoft.com/office/drawing/2014/main" id="{A2CAEB64-2A75-484F-71F0-2BD16A716D7B}"/>
                </a:ext>
              </a:extLst>
            </p:cNvPr>
            <p:cNvSpPr/>
            <p:nvPr/>
          </p:nvSpPr>
          <p:spPr>
            <a:xfrm>
              <a:off x="3352956" y="756982"/>
              <a:ext cx="2520000" cy="2520000"/>
            </a:xfrm>
            <a:prstGeom prst="flowChartConnector">
              <a:avLst/>
            </a:prstGeom>
            <a:solidFill>
              <a:srgbClr val="1CB19D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270" lIns="0"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0AA60EF-78C3-0D0F-D066-DAF8D9CC6045}"/>
                </a:ext>
              </a:extLst>
            </p:cNvPr>
            <p:cNvSpPr txBox="1"/>
            <p:nvPr/>
          </p:nvSpPr>
          <p:spPr>
            <a:xfrm rot="18318713">
              <a:off x="3575607" y="1296620"/>
              <a:ext cx="12747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>
                  <a:solidFill>
                    <a:schemeClr val="bg1"/>
                  </a:solidFill>
                </a:rPr>
                <a:t>Stockage </a:t>
              </a:r>
            </a:p>
            <a:p>
              <a:pPr algn="ctr"/>
              <a:r>
                <a:rPr lang="fr-FR" b="1">
                  <a:solidFill>
                    <a:schemeClr val="bg1"/>
                  </a:solidFill>
                </a:rPr>
                <a:t>carbone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1C075F8-03D7-1077-C0EE-8F0C5DE21B0D}"/>
              </a:ext>
            </a:extLst>
          </p:cNvPr>
          <p:cNvGrpSpPr/>
          <p:nvPr/>
        </p:nvGrpSpPr>
        <p:grpSpPr>
          <a:xfrm>
            <a:off x="1754873" y="2079076"/>
            <a:ext cx="2520000" cy="2520000"/>
            <a:chOff x="4080828" y="1771654"/>
            <a:chExt cx="2520000" cy="2520000"/>
          </a:xfrm>
        </p:grpSpPr>
        <p:sp>
          <p:nvSpPr>
            <p:cNvPr id="12" name="Bulle rectangulaire à coins arrondis 1">
              <a:extLst>
                <a:ext uri="{FF2B5EF4-FFF2-40B4-BE49-F238E27FC236}">
                  <a16:creationId xmlns:a16="http://schemas.microsoft.com/office/drawing/2014/main" id="{BDC3F4FF-90D0-E180-678C-581C43688894}"/>
                </a:ext>
              </a:extLst>
            </p:cNvPr>
            <p:cNvSpPr/>
            <p:nvPr/>
          </p:nvSpPr>
          <p:spPr>
            <a:xfrm>
              <a:off x="4080828" y="1771654"/>
              <a:ext cx="2520000" cy="2520000"/>
            </a:xfrm>
            <a:prstGeom prst="flowChartConnector">
              <a:avLst/>
            </a:prstGeom>
            <a:solidFill>
              <a:srgbClr val="1CB19D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0C8B43-9D42-DF87-193E-2564E32267C6}"/>
                </a:ext>
              </a:extLst>
            </p:cNvPr>
            <p:cNvSpPr txBox="1"/>
            <p:nvPr/>
          </p:nvSpPr>
          <p:spPr>
            <a:xfrm>
              <a:off x="4695178" y="3264991"/>
              <a:ext cx="13388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>
                  <a:solidFill>
                    <a:schemeClr val="bg1"/>
                  </a:solidFill>
                </a:rPr>
                <a:t>Réduction</a:t>
              </a:r>
            </a:p>
            <a:p>
              <a:pPr algn="ctr"/>
              <a:r>
                <a:rPr lang="fr-FR" b="1">
                  <a:solidFill>
                    <a:schemeClr val="bg1"/>
                  </a:solidFill>
                </a:rPr>
                <a:t>Émissions</a:t>
              </a:r>
            </a:p>
            <a:p>
              <a:pPr algn="ctr"/>
              <a:r>
                <a:rPr lang="fr-FR" b="1">
                  <a:solidFill>
                    <a:schemeClr val="bg1"/>
                  </a:solidFill>
                </a:rPr>
                <a:t>GES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8697C70-5D02-B6EC-F3E0-9C11AC4F6EF6}"/>
              </a:ext>
            </a:extLst>
          </p:cNvPr>
          <p:cNvGrpSpPr/>
          <p:nvPr/>
        </p:nvGrpSpPr>
        <p:grpSpPr>
          <a:xfrm>
            <a:off x="2482745" y="1058775"/>
            <a:ext cx="2520000" cy="2520000"/>
            <a:chOff x="4808700" y="751353"/>
            <a:chExt cx="2520000" cy="2520000"/>
          </a:xfrm>
        </p:grpSpPr>
        <p:sp>
          <p:nvSpPr>
            <p:cNvPr id="15" name="Bulle rectangulaire à coins arrondis 28">
              <a:extLst>
                <a:ext uri="{FF2B5EF4-FFF2-40B4-BE49-F238E27FC236}">
                  <a16:creationId xmlns:a16="http://schemas.microsoft.com/office/drawing/2014/main" id="{4A623A0B-9765-4610-926F-56A8DABCC886}"/>
                </a:ext>
              </a:extLst>
            </p:cNvPr>
            <p:cNvSpPr/>
            <p:nvPr/>
          </p:nvSpPr>
          <p:spPr>
            <a:xfrm>
              <a:off x="4808700" y="751353"/>
              <a:ext cx="2520000" cy="2520000"/>
            </a:xfrm>
            <a:prstGeom prst="flowChartConnector">
              <a:avLst/>
            </a:prstGeom>
            <a:solidFill>
              <a:srgbClr val="1CB19D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270" lIns="72000" tIns="36000" rIns="0"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0301906-5835-12BD-73C3-3622606DAF58}"/>
                </a:ext>
              </a:extLst>
            </p:cNvPr>
            <p:cNvSpPr txBox="1"/>
            <p:nvPr/>
          </p:nvSpPr>
          <p:spPr>
            <a:xfrm rot="2861172">
              <a:off x="5654816" y="1337054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>
                  <a:solidFill>
                    <a:schemeClr val="bg1"/>
                  </a:solidFill>
                </a:rPr>
                <a:t>Production </a:t>
              </a:r>
            </a:p>
            <a:p>
              <a:pPr algn="ctr"/>
              <a:r>
                <a:rPr lang="fr-FR" b="1">
                  <a:solidFill>
                    <a:schemeClr val="bg1"/>
                  </a:solidFill>
                </a:rPr>
                <a:t>biomasse</a:t>
              </a:r>
            </a:p>
          </p:txBody>
        </p:sp>
      </p:grpSp>
      <p:pic>
        <p:nvPicPr>
          <p:cNvPr id="17" name="Graphique 16" descr="Main ouverte avec une plante avec un remplissage uni">
            <a:extLst>
              <a:ext uri="{FF2B5EF4-FFF2-40B4-BE49-F238E27FC236}">
                <a16:creationId xmlns:a16="http://schemas.microsoft.com/office/drawing/2014/main" id="{2E2BA072-AC40-42C0-2B13-9F99D0B49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7673" y="2081502"/>
            <a:ext cx="914400" cy="9144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D57F8C42-393E-9383-A84D-E855E238DA10}"/>
              </a:ext>
            </a:extLst>
          </p:cNvPr>
          <p:cNvGrpSpPr/>
          <p:nvPr/>
        </p:nvGrpSpPr>
        <p:grpSpPr>
          <a:xfrm>
            <a:off x="5730617" y="2706670"/>
            <a:ext cx="5212114" cy="1112411"/>
            <a:chOff x="5608859" y="1851636"/>
            <a:chExt cx="5212114" cy="1112411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308684C4-0BE1-20BA-450F-019F46D3135C}"/>
                </a:ext>
              </a:extLst>
            </p:cNvPr>
            <p:cNvGrpSpPr/>
            <p:nvPr/>
          </p:nvGrpSpPr>
          <p:grpSpPr>
            <a:xfrm>
              <a:off x="5608859" y="1851636"/>
              <a:ext cx="5212114" cy="1112411"/>
              <a:chOff x="5485034" y="1851636"/>
              <a:chExt cx="5212114" cy="1112411"/>
            </a:xfrm>
          </p:grpSpPr>
          <p:pic>
            <p:nvPicPr>
              <p:cNvPr id="24" name="Graphique 23" descr="Main ouverte avec une plante avec un remplissage uni">
                <a:extLst>
                  <a:ext uri="{FF2B5EF4-FFF2-40B4-BE49-F238E27FC236}">
                    <a16:creationId xmlns:a16="http://schemas.microsoft.com/office/drawing/2014/main" id="{8D443D15-B997-D101-A312-AE721BB2B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485034" y="1912008"/>
                <a:ext cx="1052039" cy="1052039"/>
              </a:xfrm>
              <a:prstGeom prst="rect">
                <a:avLst/>
              </a:prstGeom>
            </p:spPr>
          </p:pic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8221227-F21B-05D8-2A82-A6DB1FA1A3E8}"/>
                  </a:ext>
                </a:extLst>
              </p:cNvPr>
              <p:cNvSpPr txBox="1"/>
              <p:nvPr/>
            </p:nvSpPr>
            <p:spPr>
              <a:xfrm>
                <a:off x="6408795" y="1851636"/>
                <a:ext cx="42883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b="1"/>
                  <a:t>Préserver le vivant</a:t>
                </a:r>
              </a:p>
            </p:txBody>
          </p:sp>
        </p:grp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7635F115-2A97-F2C4-43AD-2F829035E196}"/>
                </a:ext>
              </a:extLst>
            </p:cNvPr>
            <p:cNvCxnSpPr>
              <a:cxnSpLocks/>
            </p:cNvCxnSpPr>
            <p:nvPr/>
          </p:nvCxnSpPr>
          <p:spPr>
            <a:xfrm>
              <a:off x="6570552" y="2420198"/>
              <a:ext cx="4164123" cy="0"/>
            </a:xfrm>
            <a:prstGeom prst="line">
              <a:avLst/>
            </a:prstGeom>
            <a:ln w="63500" cap="rnd">
              <a:solidFill>
                <a:srgbClr val="1CB1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7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52C9CD0-5B20-E2A6-640D-A7B753F2E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b="34938"/>
          <a:stretch/>
        </p:blipFill>
        <p:spPr>
          <a:xfrm>
            <a:off x="-300789" y="-954"/>
            <a:ext cx="8305014" cy="6640114"/>
          </a:xfrm>
          <a:prstGeom prst="rect">
            <a:avLst/>
          </a:prstGeom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55373" y="106409"/>
            <a:ext cx="6998718" cy="651953"/>
          </a:xfrm>
        </p:spPr>
        <p:txBody>
          <a:bodyPr anchor="ctr">
            <a:normAutofit/>
          </a:bodyPr>
          <a:lstStyle/>
          <a:p>
            <a:r>
              <a:rPr lang="fr-FR" sz="2800"/>
              <a:t>L'agriculture est sous pression</a:t>
            </a:r>
            <a:r>
              <a:rPr lang="fr-FR" sz="2800">
                <a:solidFill>
                  <a:srgbClr val="FF0000"/>
                </a:solidFill>
              </a:rPr>
              <a:t>s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16</a:t>
            </a:fld>
            <a:endParaRPr lang="fr-FR"/>
          </a:p>
        </p:txBody>
      </p:sp>
      <p:sp>
        <p:nvSpPr>
          <p:cNvPr id="14" name="Rectangle à coins arrondis 3">
            <a:extLst>
              <a:ext uri="{FF2B5EF4-FFF2-40B4-BE49-F238E27FC236}">
                <a16:creationId xmlns:a16="http://schemas.microsoft.com/office/drawing/2014/main" id="{A89C8616-CC48-A340-B7DE-095E754E7D3C}"/>
              </a:ext>
            </a:extLst>
          </p:cNvPr>
          <p:cNvSpPr/>
          <p:nvPr/>
        </p:nvSpPr>
        <p:spPr>
          <a:xfrm>
            <a:off x="400139" y="958888"/>
            <a:ext cx="3955045" cy="6489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>
                <a:solidFill>
                  <a:srgbClr val="00489A"/>
                </a:solidFill>
              </a:rPr>
              <a:t>Agriculture : ~20% des émissions de GES en France </a:t>
            </a:r>
            <a:r>
              <a:rPr lang="fr-FR" sz="1400">
                <a:solidFill>
                  <a:srgbClr val="00489A"/>
                </a:solidFill>
              </a:rPr>
              <a:t>(hors déforestation importée)</a:t>
            </a:r>
          </a:p>
        </p:txBody>
      </p:sp>
      <p:sp>
        <p:nvSpPr>
          <p:cNvPr id="13" name="Bulle rectangulaire à coins arrondis 1">
            <a:extLst>
              <a:ext uri="{FF2B5EF4-FFF2-40B4-BE49-F238E27FC236}">
                <a16:creationId xmlns:a16="http://schemas.microsoft.com/office/drawing/2014/main" id="{BEFF1715-A93C-46E1-B69B-0CC1543E8D2A}"/>
              </a:ext>
            </a:extLst>
          </p:cNvPr>
          <p:cNvSpPr/>
          <p:nvPr/>
        </p:nvSpPr>
        <p:spPr>
          <a:xfrm>
            <a:off x="4901461" y="2497627"/>
            <a:ext cx="4320000" cy="4320000"/>
          </a:xfrm>
          <a:prstGeom prst="flowChartConnector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24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Rester compétitif dans un monde globalisé </a:t>
            </a:r>
          </a:p>
        </p:txBody>
      </p:sp>
      <p:sp>
        <p:nvSpPr>
          <p:cNvPr id="15" name="Bulle rectangulaire à coins arrondis 26">
            <a:extLst>
              <a:ext uri="{FF2B5EF4-FFF2-40B4-BE49-F238E27FC236}">
                <a16:creationId xmlns:a16="http://schemas.microsoft.com/office/drawing/2014/main" id="{1B756A63-142F-4CDC-B7AC-77524864C4BC}"/>
              </a:ext>
            </a:extLst>
          </p:cNvPr>
          <p:cNvSpPr/>
          <p:nvPr/>
        </p:nvSpPr>
        <p:spPr>
          <a:xfrm>
            <a:off x="3090941" y="1484853"/>
            <a:ext cx="4320000" cy="4320000"/>
          </a:xfrm>
          <a:prstGeom prst="flowChartConnector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lIns="0" rtlCol="0" anchor="ctr"/>
          <a:lstStyle/>
          <a:p>
            <a:pPr algn="ctr"/>
            <a:r>
              <a: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S’adapter à</a:t>
            </a:r>
            <a:br>
              <a: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l’évolution du climat </a:t>
            </a:r>
          </a:p>
          <a:p>
            <a:pPr algn="ctr"/>
            <a:r>
              <a:rPr lang="fr-FR" sz="1400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(instabilités croissantes)</a:t>
            </a:r>
          </a:p>
          <a:p>
            <a:pPr algn="ctr"/>
            <a:endParaRPr lang="fr-FR" sz="105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160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160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160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160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160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160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160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160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1600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ulle rectangulaire à coins arrondis 27">
            <a:extLst>
              <a:ext uri="{FF2B5EF4-FFF2-40B4-BE49-F238E27FC236}">
                <a16:creationId xmlns:a16="http://schemas.microsoft.com/office/drawing/2014/main" id="{FFC3A542-E177-45BD-80B5-805B1F225AAD}"/>
              </a:ext>
            </a:extLst>
          </p:cNvPr>
          <p:cNvSpPr/>
          <p:nvPr/>
        </p:nvSpPr>
        <p:spPr>
          <a:xfrm>
            <a:off x="4901461" y="141263"/>
            <a:ext cx="4320000" cy="4320000"/>
          </a:xfrm>
          <a:prstGeom prst="flowChartConnector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Evoluer pour répondre</a:t>
            </a:r>
            <a:br>
              <a: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la demande </a:t>
            </a:r>
          </a:p>
          <a:p>
            <a:pPr algn="ctr"/>
            <a:endParaRPr lang="fr-FR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ulle rectangulaire à coins arrondis 28">
            <a:extLst>
              <a:ext uri="{FF2B5EF4-FFF2-40B4-BE49-F238E27FC236}">
                <a16:creationId xmlns:a16="http://schemas.microsoft.com/office/drawing/2014/main" id="{593C9720-7459-4C1B-B580-CB92CEE8E94B}"/>
              </a:ext>
            </a:extLst>
          </p:cNvPr>
          <p:cNvSpPr/>
          <p:nvPr/>
        </p:nvSpPr>
        <p:spPr>
          <a:xfrm>
            <a:off x="6754944" y="1605169"/>
            <a:ext cx="4320000" cy="4320000"/>
          </a:xfrm>
          <a:prstGeom prst="flowChartConnector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lIns="72000" tIns="36000" rIns="0"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Réduire les impacts, améliorer les services écosystémiques </a:t>
            </a:r>
          </a:p>
        </p:txBody>
      </p:sp>
      <p:pic>
        <p:nvPicPr>
          <p:cNvPr id="8" name="Graphique 7" descr="Homme agriculteur avec un remplissage uni">
            <a:extLst>
              <a:ext uri="{FF2B5EF4-FFF2-40B4-BE49-F238E27FC236}">
                <a16:creationId xmlns:a16="http://schemas.microsoft.com/office/drawing/2014/main" id="{814C466B-DF76-449B-8474-F4DDC9358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4261" y="3096908"/>
            <a:ext cx="914400" cy="9144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7E8A22C-6166-0F16-F0DE-4E94D18870E9}"/>
              </a:ext>
            </a:extLst>
          </p:cNvPr>
          <p:cNvSpPr/>
          <p:nvPr/>
        </p:nvSpPr>
        <p:spPr>
          <a:xfrm>
            <a:off x="5876758" y="1485900"/>
            <a:ext cx="2376235" cy="912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5720" rIns="36000" bIns="45720" rtlCol="0" anchor="ctr"/>
          <a:lstStyle/>
          <a:p>
            <a:pPr algn="ctr"/>
            <a:r>
              <a:rPr lang="fr-FR" sz="1200" b="1">
                <a:solidFill>
                  <a:srgbClr val="2D4691"/>
                </a:solidFill>
                <a:ea typeface="+mn-lt"/>
                <a:cs typeface="+mn-lt"/>
              </a:rPr>
              <a:t>Usages variés de la biomasse,</a:t>
            </a:r>
            <a:endParaRPr lang="fr-FR" sz="1200">
              <a:ea typeface="+mn-lt"/>
              <a:cs typeface="+mn-lt"/>
            </a:endParaRPr>
          </a:p>
          <a:p>
            <a:pPr algn="ctr"/>
            <a:r>
              <a:rPr lang="fr-FR" sz="1200" b="1">
                <a:solidFill>
                  <a:srgbClr val="2D4691"/>
                </a:solidFill>
                <a:cs typeface="Arial"/>
              </a:rPr>
              <a:t>attentes </a:t>
            </a:r>
            <a:endParaRPr lang="fr-FR"/>
          </a:p>
          <a:p>
            <a:pPr algn="ctr"/>
            <a:r>
              <a:rPr lang="fr-FR" sz="1200" b="1">
                <a:solidFill>
                  <a:srgbClr val="2D4691"/>
                </a:solidFill>
                <a:cs typeface="Arial"/>
              </a:rPr>
              <a:t>sociétales fortes 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807E377-3E7A-5F91-3D19-9915125F394B}"/>
              </a:ext>
            </a:extLst>
          </p:cNvPr>
          <p:cNvSpPr/>
          <p:nvPr/>
        </p:nvSpPr>
        <p:spPr>
          <a:xfrm>
            <a:off x="4599416" y="3039979"/>
            <a:ext cx="1906324" cy="912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sz="1200" b="1">
                <a:solidFill>
                  <a:srgbClr val="2D4691"/>
                </a:solidFill>
                <a:cs typeface="Arial"/>
              </a:rPr>
              <a:t>Sécheresse, variabilité interannuelle...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C601AD4-A4D6-E45F-4F58-E5DA99ADC37F}"/>
              </a:ext>
            </a:extLst>
          </p:cNvPr>
          <p:cNvSpPr/>
          <p:nvPr/>
        </p:nvSpPr>
        <p:spPr>
          <a:xfrm>
            <a:off x="7617994" y="3039979"/>
            <a:ext cx="1820149" cy="912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sz="1200" b="1">
                <a:solidFill>
                  <a:srgbClr val="2D4691"/>
                </a:solidFill>
                <a:cs typeface="Arial"/>
              </a:rPr>
              <a:t>Pollution des milieux, érosion...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0C30B73-26F4-144E-B085-9DF2B06CF755}"/>
              </a:ext>
            </a:extLst>
          </p:cNvPr>
          <p:cNvSpPr/>
          <p:nvPr/>
        </p:nvSpPr>
        <p:spPr>
          <a:xfrm>
            <a:off x="5997073" y="4574004"/>
            <a:ext cx="2145630" cy="912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sz="1200" b="1">
                <a:solidFill>
                  <a:srgbClr val="2D4691"/>
                </a:solidFill>
                <a:cs typeface="Arial"/>
              </a:rPr>
              <a:t>Fragilités économiques et sociales</a:t>
            </a:r>
          </a:p>
        </p:txBody>
      </p:sp>
      <p:pic>
        <p:nvPicPr>
          <p:cNvPr id="6" name="Graphique 5" descr="Graphique périodique avec un remplissage uni">
            <a:extLst>
              <a:ext uri="{FF2B5EF4-FFF2-40B4-BE49-F238E27FC236}">
                <a16:creationId xmlns:a16="http://schemas.microsoft.com/office/drawing/2014/main" id="{36B1D7BF-A9A7-A9F1-985F-2605507F1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8598" y="1940704"/>
            <a:ext cx="713928" cy="713928"/>
          </a:xfrm>
          <a:prstGeom prst="rect">
            <a:avLst/>
          </a:prstGeom>
        </p:spPr>
      </p:pic>
      <p:pic>
        <p:nvPicPr>
          <p:cNvPr id="62" name="Graphique 61" descr="Cerveau côté droit avec un remplissage uni">
            <a:extLst>
              <a:ext uri="{FF2B5EF4-FFF2-40B4-BE49-F238E27FC236}">
                <a16:creationId xmlns:a16="http://schemas.microsoft.com/office/drawing/2014/main" id="{D174AC6E-62E0-75B9-B860-881B7DCBD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07244" y="69741"/>
            <a:ext cx="725287" cy="725287"/>
          </a:xfrm>
          <a:prstGeom prst="rect">
            <a:avLst/>
          </a:prstGeom>
        </p:spPr>
      </p:pic>
      <p:pic>
        <p:nvPicPr>
          <p:cNvPr id="64" name="Graphique 63" descr="Bécher avec un remplissage uni">
            <a:extLst>
              <a:ext uri="{FF2B5EF4-FFF2-40B4-BE49-F238E27FC236}">
                <a16:creationId xmlns:a16="http://schemas.microsoft.com/office/drawing/2014/main" id="{BED55AE8-B109-A68D-82E7-74E43EBA2C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91012" y="3176304"/>
            <a:ext cx="708113" cy="708113"/>
          </a:xfrm>
          <a:prstGeom prst="rect">
            <a:avLst/>
          </a:prstGeom>
        </p:spPr>
      </p:pic>
      <p:grpSp>
        <p:nvGrpSpPr>
          <p:cNvPr id="69" name="Groupe 68">
            <a:extLst>
              <a:ext uri="{FF2B5EF4-FFF2-40B4-BE49-F238E27FC236}">
                <a16:creationId xmlns:a16="http://schemas.microsoft.com/office/drawing/2014/main" id="{338E05FA-BD32-35DF-D879-29FEF64263E6}"/>
              </a:ext>
            </a:extLst>
          </p:cNvPr>
          <p:cNvGrpSpPr/>
          <p:nvPr/>
        </p:nvGrpSpPr>
        <p:grpSpPr>
          <a:xfrm>
            <a:off x="6785001" y="6212808"/>
            <a:ext cx="693293" cy="623284"/>
            <a:chOff x="1302577" y="5040038"/>
            <a:chExt cx="1082471" cy="973163"/>
          </a:xfrm>
        </p:grpSpPr>
        <p:pic>
          <p:nvPicPr>
            <p:cNvPr id="66" name="Graphique 65" descr="Tirelire avec un remplissage uni">
              <a:extLst>
                <a:ext uri="{FF2B5EF4-FFF2-40B4-BE49-F238E27FC236}">
                  <a16:creationId xmlns:a16="http://schemas.microsoft.com/office/drawing/2014/main" id="{1B711336-8C56-D55F-C1C8-AA485C423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2577" y="5040038"/>
              <a:ext cx="966194" cy="966194"/>
            </a:xfrm>
            <a:prstGeom prst="rect">
              <a:avLst/>
            </a:prstGeom>
          </p:spPr>
        </p:pic>
        <p:pic>
          <p:nvPicPr>
            <p:cNvPr id="68" name="Graphique 67" descr="Pièces avec un remplissage uni">
              <a:extLst>
                <a:ext uri="{FF2B5EF4-FFF2-40B4-BE49-F238E27FC236}">
                  <a16:creationId xmlns:a16="http://schemas.microsoft.com/office/drawing/2014/main" id="{EA25FCA4-F742-EE31-3116-501A1813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77977" y="5606130"/>
              <a:ext cx="407071" cy="407071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530E50E-9967-98F5-D496-A125A9D7C30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rgbClr val="5770BE">
                <a:shade val="45000"/>
                <a:satMod val="135000"/>
              </a:srgbClr>
              <a:prstClr val="white"/>
            </a:duotone>
          </a:blip>
          <a:srcRect l="7640" b="13996"/>
          <a:stretch/>
        </p:blipFill>
        <p:spPr>
          <a:xfrm>
            <a:off x="3887128" y="4807896"/>
            <a:ext cx="592256" cy="4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5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B059600D-0241-F026-33FC-90AAE937D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5" t="20367" r="6194" b="3448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758032-65DE-1B49-B861-768540E4C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7286" r="6673" b="7099"/>
          <a:stretch/>
        </p:blipFill>
        <p:spPr>
          <a:xfrm>
            <a:off x="-963038" y="1838528"/>
            <a:ext cx="5831971" cy="5787958"/>
          </a:xfrm>
          <a:prstGeom prst="flowChartConnector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F1ED9D-542C-4AB7-AB8B-EBAB2D9F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838" y="6390109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17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6E93097-F7E3-498E-6F64-B0CA952C9F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7" y="130728"/>
            <a:ext cx="716272" cy="6489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209B3ECC-D7BC-0291-DCE0-9FC63F40DC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2620" y="159014"/>
            <a:ext cx="518634" cy="5914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52FDB2-B300-B787-9603-047706E315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719" y="122413"/>
            <a:ext cx="1931347" cy="12612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5A51410-4F37-0130-782C-9212CF0DED8F}"/>
              </a:ext>
            </a:extLst>
          </p:cNvPr>
          <p:cNvSpPr txBox="1"/>
          <p:nvPr/>
        </p:nvSpPr>
        <p:spPr>
          <a:xfrm>
            <a:off x="4435765" y="2551837"/>
            <a:ext cx="76226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>
                <a:solidFill>
                  <a:srgbClr val="1EB09C"/>
                </a:solidFill>
              </a:rPr>
              <a:t>CONSEQUENCES SUR LES SOLS</a:t>
            </a:r>
          </a:p>
          <a:p>
            <a:r>
              <a:rPr lang="fr-FR" sz="3600" b="1">
                <a:solidFill>
                  <a:srgbClr val="1EB09C"/>
                </a:solidFill>
              </a:rPr>
              <a:t>    </a:t>
            </a:r>
          </a:p>
          <a:p>
            <a:r>
              <a:rPr lang="fr-FR" sz="3600" b="1">
                <a:solidFill>
                  <a:srgbClr val="1EB09C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24313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6CBF-6CE6-625A-6F42-F42BA5B3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44" y="228169"/>
            <a:ext cx="9428852" cy="844727"/>
          </a:xfrm>
        </p:spPr>
        <p:txBody>
          <a:bodyPr>
            <a:normAutofit/>
          </a:bodyPr>
          <a:lstStyle/>
          <a:p>
            <a:r>
              <a:rPr lang="fr-FR"/>
              <a:t>Empreinte SOLS des Français, combien ? Mha</a:t>
            </a:r>
            <a:br>
              <a:rPr lang="fr-FR"/>
            </a:br>
            <a:endParaRPr lang="fr-FR" sz="1800" i="1"/>
          </a:p>
        </p:txBody>
      </p:sp>
      <p:pic>
        <p:nvPicPr>
          <p:cNvPr id="10" name="Picture 2" descr="Assis sur une chaise - Icônes gens gratuites">
            <a:extLst>
              <a:ext uri="{FF2B5EF4-FFF2-40B4-BE49-F238E27FC236}">
                <a16:creationId xmlns:a16="http://schemas.microsoft.com/office/drawing/2014/main" id="{6149C1C4-322E-7A85-9FD4-141E3839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20" y="2116197"/>
            <a:ext cx="4287198" cy="42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me debout - Icônes gens gratuites">
            <a:extLst>
              <a:ext uri="{FF2B5EF4-FFF2-40B4-BE49-F238E27FC236}">
                <a16:creationId xmlns:a16="http://schemas.microsoft.com/office/drawing/2014/main" id="{B04D003A-6109-C501-826D-6E4CDAE09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95" y="2116196"/>
            <a:ext cx="4287198" cy="42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me, debout, à, bras haut - Icônes gens gratuites">
            <a:extLst>
              <a:ext uri="{FF2B5EF4-FFF2-40B4-BE49-F238E27FC236}">
                <a16:creationId xmlns:a16="http://schemas.microsoft.com/office/drawing/2014/main" id="{366693EB-8B7F-5703-0F2C-F5C121C04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70" y="2116195"/>
            <a:ext cx="4287198" cy="42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E49B2E-865B-F86D-5EF8-794E2DEFBC95}"/>
              </a:ext>
            </a:extLst>
          </p:cNvPr>
          <p:cNvSpPr txBox="1"/>
          <p:nvPr/>
        </p:nvSpPr>
        <p:spPr>
          <a:xfrm>
            <a:off x="1482877" y="1342807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/>
              <a:t>&lt;&lt;SAU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3B57AD-1040-41B9-08FD-3CC6F1B8B529}"/>
              </a:ext>
            </a:extLst>
          </p:cNvPr>
          <p:cNvSpPr txBox="1"/>
          <p:nvPr/>
        </p:nvSpPr>
        <p:spPr>
          <a:xfrm>
            <a:off x="5201236" y="1342806"/>
            <a:ext cx="1705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/>
              <a:t>~SAU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A47309-4E62-0624-92C6-2AF33C998DB9}"/>
              </a:ext>
            </a:extLst>
          </p:cNvPr>
          <p:cNvSpPr txBox="1"/>
          <p:nvPr/>
        </p:nvSpPr>
        <p:spPr>
          <a:xfrm>
            <a:off x="8271901" y="1342807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/>
              <a:t>&gt;&gt;SAU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B9AD29-E3EB-A546-5E9D-35F0BABEDB2C}"/>
              </a:ext>
            </a:extLst>
          </p:cNvPr>
          <p:cNvSpPr txBox="1"/>
          <p:nvPr/>
        </p:nvSpPr>
        <p:spPr>
          <a:xfrm>
            <a:off x="6054194" y="6403390"/>
            <a:ext cx="6135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/>
              <a:t>Population FR ~67,4 M d’hab.     SAU Fr = 28,7 Mha</a:t>
            </a:r>
          </a:p>
        </p:txBody>
      </p:sp>
    </p:spTree>
    <p:extLst>
      <p:ext uri="{BB962C8B-B14F-4D97-AF65-F5344CB8AC3E}">
        <p14:creationId xmlns:p14="http://schemas.microsoft.com/office/powerpoint/2010/main" val="4643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782EFAE8-067F-95CC-D744-BFFDAC465009}"/>
              </a:ext>
            </a:extLst>
          </p:cNvPr>
          <p:cNvGrpSpPr/>
          <p:nvPr/>
        </p:nvGrpSpPr>
        <p:grpSpPr>
          <a:xfrm>
            <a:off x="3822034" y="2066457"/>
            <a:ext cx="3654408" cy="3654408"/>
            <a:chOff x="2302883" y="1831447"/>
            <a:chExt cx="2551694" cy="2551694"/>
          </a:xfrm>
        </p:grpSpPr>
        <p:pic>
          <p:nvPicPr>
            <p:cNvPr id="5" name="Graphique 4" descr="Couverts de table  avec un remplissage uni">
              <a:extLst>
                <a:ext uri="{FF2B5EF4-FFF2-40B4-BE49-F238E27FC236}">
                  <a16:creationId xmlns:a16="http://schemas.microsoft.com/office/drawing/2014/main" id="{47A81AB3-F6E8-41C4-DC4B-4DFEE9FA8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02883" y="1831447"/>
              <a:ext cx="2551694" cy="2551694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B7F8AB3-19A5-E330-3280-572BBE7CF77C}"/>
                </a:ext>
              </a:extLst>
            </p:cNvPr>
            <p:cNvSpPr txBox="1"/>
            <p:nvPr/>
          </p:nvSpPr>
          <p:spPr>
            <a:xfrm>
              <a:off x="2992050" y="2881384"/>
              <a:ext cx="980730" cy="365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>
                  <a:solidFill>
                    <a:schemeClr val="bg1"/>
                  </a:solidFill>
                </a:rPr>
                <a:t>26 Mha</a:t>
              </a:r>
            </a:p>
          </p:txBody>
        </p:sp>
      </p:grpSp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768" y="50469"/>
            <a:ext cx="6940236" cy="679543"/>
          </a:xfrm>
        </p:spPr>
        <p:txBody>
          <a:bodyPr/>
          <a:lstStyle/>
          <a:p>
            <a:r>
              <a:rPr lang="fr-FR"/>
              <a:t>Empreinte sol, de quoi parle-t-on ?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1942B1-C3E4-4FD2-9212-0DFE608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049" y="6390051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19</a:t>
            </a:fld>
            <a:endParaRPr lang="fr-FR"/>
          </a:p>
        </p:txBody>
      </p:sp>
      <p:sp>
        <p:nvSpPr>
          <p:cNvPr id="24" name="ZoneTexte 7"/>
          <p:cNvSpPr txBox="1">
            <a:spLocks noChangeArrowheads="1"/>
          </p:cNvSpPr>
          <p:nvPr/>
        </p:nvSpPr>
        <p:spPr bwMode="auto">
          <a:xfrm>
            <a:off x="6139354" y="1284501"/>
            <a:ext cx="295226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folHlink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 i="1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rgbClr val="004494"/>
                </a:solidFill>
              </a:rPr>
              <a:t>CONSOMMATION INTERIEURE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4494"/>
                </a:solidFill>
              </a:rPr>
              <a:t>16,4 Mha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908051" y="5955458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Valable aussi pour les GES et l’énergie</a:t>
            </a:r>
          </a:p>
        </p:txBody>
      </p:sp>
      <p:pic>
        <p:nvPicPr>
          <p:cNvPr id="15" name="Graphique 14" descr="Thé avec un remplissage uni">
            <a:extLst>
              <a:ext uri="{FF2B5EF4-FFF2-40B4-BE49-F238E27FC236}">
                <a16:creationId xmlns:a16="http://schemas.microsoft.com/office/drawing/2014/main" id="{2AEE4C25-0164-C5FF-4A64-25B1E06DC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9354" y="8928427"/>
            <a:ext cx="627906" cy="627906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BD6447CA-339C-4F5A-7702-0041014F4941}"/>
              </a:ext>
            </a:extLst>
          </p:cNvPr>
          <p:cNvGrpSpPr/>
          <p:nvPr/>
        </p:nvGrpSpPr>
        <p:grpSpPr>
          <a:xfrm>
            <a:off x="7092658" y="2110082"/>
            <a:ext cx="4710522" cy="3634478"/>
            <a:chOff x="6282051" y="1334466"/>
            <a:chExt cx="4710522" cy="363447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E0C0D2C-1A8D-5870-4E2F-EC720B2DD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86" b="96175" l="9455" r="89455">
                          <a14:foregroundMark x1="53091" y1="2732" x2="56364" y2="9836"/>
                          <a14:foregroundMark x1="47273" y1="96175" x2="39273" y2="85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7625" y="1811999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DE83244B-81B1-E465-5287-337057360C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86" b="96175" l="9455" r="89455">
                          <a14:foregroundMark x1="53091" y1="2732" x2="56364" y2="9836"/>
                          <a14:foregroundMark x1="47273" y1="96175" x2="39273" y2="85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445" r="445" b="1"/>
            <a:stretch/>
          </p:blipFill>
          <p:spPr bwMode="auto">
            <a:xfrm>
              <a:off x="7087625" y="1811999"/>
              <a:ext cx="2619375" cy="1743075"/>
            </a:xfrm>
            <a:prstGeom prst="rtTriangl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7776869" y="2103687"/>
              <a:ext cx="1446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>
                  <a:solidFill>
                    <a:schemeClr val="bg1"/>
                  </a:solidFill>
                </a:rPr>
                <a:t>SAU</a:t>
              </a:r>
            </a:p>
            <a:p>
              <a:pPr algn="ctr"/>
              <a:r>
                <a:rPr lang="fr-FR" sz="2400" b="1">
                  <a:solidFill>
                    <a:schemeClr val="bg1"/>
                  </a:solidFill>
                </a:rPr>
                <a:t>28,7 </a:t>
              </a:r>
            </a:p>
            <a:p>
              <a:pPr algn="ctr"/>
              <a:r>
                <a:rPr lang="fr-FR" sz="2400" b="1">
                  <a:solidFill>
                    <a:schemeClr val="bg1"/>
                  </a:solidFill>
                </a:rPr>
                <a:t>Mha</a:t>
              </a:r>
            </a:p>
          </p:txBody>
        </p:sp>
        <p:sp>
          <p:nvSpPr>
            <p:cNvPr id="28" name="ZoneTexte 7"/>
            <p:cNvSpPr txBox="1">
              <a:spLocks noChangeArrowheads="1"/>
            </p:cNvSpPr>
            <p:nvPr/>
          </p:nvSpPr>
          <p:spPr bwMode="auto">
            <a:xfrm>
              <a:off x="9999251" y="4045614"/>
              <a:ext cx="99332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spcBef>
                  <a:spcPct val="0"/>
                </a:spcBef>
                <a:buFontTx/>
                <a:buNone/>
                <a:defRPr sz="1400">
                  <a:solidFill>
                    <a:srgbClr val="00449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 i="1"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>
                  <a:solidFill>
                    <a:srgbClr val="C35647"/>
                  </a:solidFill>
                </a:rPr>
                <a:t>EXPORT</a:t>
              </a:r>
            </a:p>
            <a:p>
              <a:pPr algn="ctr"/>
              <a:r>
                <a:rPr lang="fr-FR" altLang="fr-FR" sz="2000" b="1">
                  <a:solidFill>
                    <a:srgbClr val="C35647"/>
                  </a:solidFill>
                </a:rPr>
                <a:t>12 Mha</a:t>
              </a:r>
            </a:p>
          </p:txBody>
        </p:sp>
        <p:pic>
          <p:nvPicPr>
            <p:cNvPr id="32" name="Image 31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FC1ECC87-D545-DCD4-23C7-9E4B07602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71967">
              <a:off x="6407333" y="1209184"/>
              <a:ext cx="1080017" cy="1330581"/>
            </a:xfrm>
            <a:prstGeom prst="rect">
              <a:avLst/>
            </a:prstGeom>
          </p:spPr>
        </p:pic>
        <p:pic>
          <p:nvPicPr>
            <p:cNvPr id="38" name="Image 37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3237049E-D856-82BE-3EB6-C0F4D0CD7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9918">
              <a:off x="8838352" y="3356273"/>
              <a:ext cx="1080017" cy="1330581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101AABCD-7C8C-5299-72C0-53DAF3BD5279}"/>
              </a:ext>
            </a:extLst>
          </p:cNvPr>
          <p:cNvGrpSpPr/>
          <p:nvPr/>
        </p:nvGrpSpPr>
        <p:grpSpPr>
          <a:xfrm>
            <a:off x="535333" y="942772"/>
            <a:ext cx="4052913" cy="2874837"/>
            <a:chOff x="-30322" y="706686"/>
            <a:chExt cx="4052913" cy="2874837"/>
          </a:xfrm>
        </p:grpSpPr>
        <p:sp>
          <p:nvSpPr>
            <p:cNvPr id="22" name="ZoneTexte 7"/>
            <p:cNvSpPr txBox="1">
              <a:spLocks noChangeArrowheads="1"/>
            </p:cNvSpPr>
            <p:nvPr/>
          </p:nvSpPr>
          <p:spPr bwMode="auto">
            <a:xfrm>
              <a:off x="629467" y="2617339"/>
              <a:ext cx="268795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folHlink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 i="1"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>
                  <a:solidFill>
                    <a:srgbClr val="2F345E"/>
                  </a:solidFill>
                </a:rPr>
                <a:t>&amp; ALIMENTS ANIMAUX</a:t>
              </a:r>
              <a:endParaRPr lang="fr-FR" altLang="fr-FR" sz="1400" i="1">
                <a:solidFill>
                  <a:srgbClr val="2F345E"/>
                </a:solidFill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CB20949-06EC-6BF5-4EDE-0F667D9E7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93333" l="9778" r="89778">
                          <a14:foregroundMark x1="24444" y1="62667" x2="46667" y2="53778"/>
                          <a14:foregroundMark x1="49778" y1="60889" x2="57778" y2="61333"/>
                          <a14:foregroundMark x1="68000" y1="51556" x2="73333" y2="44889"/>
                          <a14:foregroundMark x1="36889" y1="88000" x2="73333" y2="54222"/>
                          <a14:foregroundMark x1="73333" y1="54222" x2="77333" y2="42667"/>
                          <a14:foregroundMark x1="29333" y1="91556" x2="39556" y2="9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91850">
              <a:off x="-30322" y="2442618"/>
              <a:ext cx="1138905" cy="113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Image 40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E1CE7369-CDE0-D15C-56B9-47217906A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13592" flipV="1">
              <a:off x="2817292" y="1500760"/>
              <a:ext cx="1080017" cy="1330581"/>
            </a:xfrm>
            <a:prstGeom prst="rect">
              <a:avLst/>
            </a:prstGeom>
          </p:spPr>
        </p:pic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8ECE3519-2749-044F-9AEF-2F25BBA8169C}"/>
                </a:ext>
              </a:extLst>
            </p:cNvPr>
            <p:cNvGrpSpPr/>
            <p:nvPr/>
          </p:nvGrpSpPr>
          <p:grpSpPr>
            <a:xfrm>
              <a:off x="723522" y="706686"/>
              <a:ext cx="1461540" cy="1248886"/>
              <a:chOff x="935865" y="749252"/>
              <a:chExt cx="1461540" cy="1248886"/>
            </a:xfrm>
          </p:grpSpPr>
          <p:pic>
            <p:nvPicPr>
              <p:cNvPr id="9" name="Graphique 8" descr="Orange avec un remplissage uni">
                <a:extLst>
                  <a:ext uri="{FF2B5EF4-FFF2-40B4-BE49-F238E27FC236}">
                    <a16:creationId xmlns:a16="http://schemas.microsoft.com/office/drawing/2014/main" id="{42F355E8-00D9-C11D-80F5-71297E3DD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769499" y="1370232"/>
                <a:ext cx="627906" cy="627906"/>
              </a:xfrm>
              <a:prstGeom prst="rect">
                <a:avLst/>
              </a:prstGeom>
            </p:spPr>
          </p:pic>
          <p:pic>
            <p:nvPicPr>
              <p:cNvPr id="26" name="Graphique 25" descr="Grains de café avec un remplissage uni">
                <a:extLst>
                  <a:ext uri="{FF2B5EF4-FFF2-40B4-BE49-F238E27FC236}">
                    <a16:creationId xmlns:a16="http://schemas.microsoft.com/office/drawing/2014/main" id="{0BDE50B0-1CE0-3E5B-F875-B712AF4F6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613667" y="749252"/>
                <a:ext cx="627906" cy="627906"/>
              </a:xfrm>
              <a:prstGeom prst="rect">
                <a:avLst/>
              </a:prstGeom>
            </p:spPr>
          </p:pic>
          <p:pic>
            <p:nvPicPr>
              <p:cNvPr id="43" name="Graphique 42" descr="Thé avec un remplissage uni">
                <a:extLst>
                  <a:ext uri="{FF2B5EF4-FFF2-40B4-BE49-F238E27FC236}">
                    <a16:creationId xmlns:a16="http://schemas.microsoft.com/office/drawing/2014/main" id="{448CBAF8-5FE5-910E-7110-87B7E4F2F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5865" y="964461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45" name="ZoneTexte 7">
              <a:extLst>
                <a:ext uri="{FF2B5EF4-FFF2-40B4-BE49-F238E27FC236}">
                  <a16:creationId xmlns:a16="http://schemas.microsoft.com/office/drawing/2014/main" id="{E7ECB9AD-75E5-BD36-1BC9-6AC21F7DB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24" y="2008694"/>
              <a:ext cx="2952263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folHlink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 i="1"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>
                  <a:solidFill>
                    <a:srgbClr val="2F345E"/>
                  </a:solidFill>
                </a:rPr>
                <a:t>IMPORT ALIMENTS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2F345E"/>
                  </a:solidFill>
                </a:rPr>
                <a:t>9,6 Mha</a:t>
              </a:r>
            </a:p>
          </p:txBody>
        </p:sp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A50B4B67-EB44-CAB5-3042-1681021DFA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424" y="4117028"/>
            <a:ext cx="3297893" cy="247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4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853FA678-C171-ACD6-54D0-3D2A91704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9" t="49080" r="15168" b="14467"/>
          <a:stretch/>
        </p:blipFill>
        <p:spPr>
          <a:xfrm>
            <a:off x="0" y="10582"/>
            <a:ext cx="12192000" cy="6858001"/>
          </a:xfrm>
          <a:prstGeom prst="rect">
            <a:avLst/>
          </a:prstGeom>
        </p:spPr>
      </p:pic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C7E3D4-5CB4-9856-E17C-CA069D6A3C6E}"/>
              </a:ext>
            </a:extLst>
          </p:cNvPr>
          <p:cNvSpPr txBox="1"/>
          <p:nvPr/>
        </p:nvSpPr>
        <p:spPr>
          <a:xfrm>
            <a:off x="8410307" y="5933488"/>
            <a:ext cx="3299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0" i="0" cap="all">
                <a:solidFill>
                  <a:srgbClr val="999999"/>
                </a:solidFill>
                <a:effectLst/>
                <a:latin typeface="Montserrat" panose="00000500000000000000" pitchFamily="2" charset="0"/>
              </a:rPr>
              <a:t>SCIENCE ADVANCES : RICHARDSON ET AL. 2023</a:t>
            </a:r>
            <a:endParaRPr lang="fr-FR" sz="1000" i="1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FD368BC-F790-57FF-1E35-EC4E570A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33" y="1413267"/>
            <a:ext cx="5503567" cy="44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07D6145-FC9E-660A-0B1B-3FE14CF1B5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928" y="64712"/>
            <a:ext cx="1931347" cy="1261287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sz="quarter" idx="4294967295"/>
          </p:nvPr>
        </p:nvSpPr>
        <p:spPr>
          <a:xfrm>
            <a:off x="437038" y="1413267"/>
            <a:ext cx="6086309" cy="4894263"/>
          </a:xfrm>
          <a:noFill/>
        </p:spPr>
        <p:txBody>
          <a:bodyPr>
            <a:noAutofit/>
          </a:bodyPr>
          <a:lstStyle/>
          <a:p>
            <a:pPr algn="just">
              <a:spcAft>
                <a:spcPts val="1500"/>
              </a:spcAft>
            </a:pPr>
            <a:r>
              <a:rPr lang="fr-FR" sz="1800" b="1" dirty="0">
                <a:solidFill>
                  <a:srgbClr val="C00000"/>
                </a:solidFill>
                <a:cs typeface="Arial"/>
              </a:rPr>
              <a:t>Objectifs</a:t>
            </a:r>
          </a:p>
          <a:p>
            <a:pPr marL="417512" lvl="0" indent="-342900" algn="just" defTabSz="360363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  <a:cs typeface="Arial"/>
              </a:rPr>
              <a:t>Illustrer le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champ des possibles à long terme</a:t>
            </a:r>
            <a:r>
              <a:rPr lang="fr-FR" sz="1600" dirty="0">
                <a:solidFill>
                  <a:prstClr val="black"/>
                </a:solidFill>
                <a:cs typeface="Arial"/>
              </a:rPr>
              <a:t> pour atteindre la « neutralité carbone »</a:t>
            </a:r>
          </a:p>
          <a:p>
            <a:pPr marL="417512" lvl="0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  <a:cs typeface="Arial"/>
              </a:rPr>
              <a:t>Eclairer les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décisions incontournables à </a:t>
            </a:r>
            <a:r>
              <a:rPr lang="fr-FR" sz="1600" b="1" i="1" dirty="0">
                <a:solidFill>
                  <a:srgbClr val="3A5096"/>
                </a:solidFill>
                <a:cs typeface="Arial"/>
              </a:rPr>
              <a:t>court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 et moyen terme </a:t>
            </a:r>
            <a:r>
              <a:rPr lang="fr-FR" sz="1600" dirty="0">
                <a:solidFill>
                  <a:prstClr val="black"/>
                </a:solidFill>
                <a:cs typeface="Arial"/>
              </a:rPr>
              <a:t>(élection, SFEC, SNBC3…)</a:t>
            </a:r>
          </a:p>
          <a:p>
            <a:pPr marL="417512" lvl="0" indent="-342900" algn="just">
              <a:buFont typeface="Wingdings" panose="05000000000000000000" pitchFamily="2" charset="2"/>
              <a:buChar char="§"/>
            </a:pPr>
            <a:endParaRPr lang="fr-FR" sz="1600" dirty="0">
              <a:solidFill>
                <a:prstClr val="black"/>
              </a:solidFill>
              <a:cs typeface="Arial"/>
            </a:endParaRPr>
          </a:p>
          <a:p>
            <a:pPr algn="just">
              <a:spcAft>
                <a:spcPts val="1500"/>
              </a:spcAft>
            </a:pPr>
            <a:r>
              <a:rPr lang="fr-FR" sz="1800" b="1" dirty="0">
                <a:solidFill>
                  <a:srgbClr val="C00000"/>
                </a:solidFill>
                <a:cs typeface="Arial"/>
              </a:rPr>
              <a:t>Cadrage global</a:t>
            </a:r>
          </a:p>
          <a:p>
            <a:pPr marL="430213" indent="-342900" algn="just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3A5096"/>
                </a:solidFill>
                <a:cs typeface="Arial"/>
              </a:rPr>
              <a:t>4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scénarios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fr-FR" sz="1600" dirty="0">
                <a:solidFill>
                  <a:prstClr val="black"/>
                </a:solidFill>
                <a:cs typeface="Arial"/>
              </a:rPr>
              <a:t>contrastés de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neutralité carbone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fr-FR" sz="1600" dirty="0">
                <a:solidFill>
                  <a:prstClr val="black"/>
                </a:solidFill>
                <a:cs typeface="Arial"/>
              </a:rPr>
              <a:t>en France</a:t>
            </a:r>
          </a:p>
          <a:p>
            <a:pPr marL="43021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  <a:cs typeface="Arial"/>
              </a:rPr>
              <a:t>Horizon 2050, inspirés du GIEC</a:t>
            </a:r>
          </a:p>
          <a:p>
            <a:pPr marL="43021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cs typeface="Arial"/>
              </a:rPr>
              <a:t>Scénarios transversaux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énergie,</a:t>
            </a:r>
            <a:r>
              <a:rPr lang="fr-FR" sz="1600" dirty="0">
                <a:cs typeface="Arial"/>
              </a:rPr>
              <a:t>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climat,</a:t>
            </a:r>
            <a:r>
              <a:rPr lang="fr-FR" sz="1600" dirty="0">
                <a:cs typeface="Arial"/>
              </a:rPr>
              <a:t>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ressources,</a:t>
            </a:r>
            <a:r>
              <a:rPr lang="fr-FR" sz="1600" dirty="0">
                <a:cs typeface="Arial"/>
              </a:rPr>
              <a:t>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pollutions,</a:t>
            </a:r>
            <a:r>
              <a:rPr lang="fr-FR" sz="1600" dirty="0">
                <a:cs typeface="Arial"/>
              </a:rPr>
              <a:t>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économie,</a:t>
            </a:r>
            <a:r>
              <a:rPr lang="fr-FR" sz="1600" dirty="0">
                <a:cs typeface="Arial"/>
              </a:rPr>
              <a:t> </a:t>
            </a:r>
            <a:r>
              <a:rPr lang="fr-FR" sz="1600" b="1" dirty="0">
                <a:solidFill>
                  <a:srgbClr val="3A5096"/>
                </a:solidFill>
                <a:cs typeface="Arial"/>
              </a:rPr>
              <a:t>modes de vie…</a:t>
            </a:r>
          </a:p>
        </p:txBody>
      </p:sp>
    </p:spTree>
    <p:extLst>
      <p:ext uri="{BB962C8B-B14F-4D97-AF65-F5344CB8AC3E}">
        <p14:creationId xmlns:p14="http://schemas.microsoft.com/office/powerpoint/2010/main" val="29417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6DD238-7586-8745-5D62-3986A21C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20</a:t>
            </a:fld>
            <a:endParaRPr lang="fr-FR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92B01EF9-A9B5-4A4D-A177-64B08EC14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9" b="43953"/>
          <a:stretch/>
        </p:blipFill>
        <p:spPr>
          <a:xfrm>
            <a:off x="6096000" y="3009530"/>
            <a:ext cx="5253496" cy="305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CA004AB-49B2-416D-BBC5-4A2B39A46CF2}"/>
              </a:ext>
            </a:extLst>
          </p:cNvPr>
          <p:cNvSpPr txBox="1">
            <a:spLocks/>
          </p:cNvSpPr>
          <p:nvPr/>
        </p:nvSpPr>
        <p:spPr>
          <a:xfrm>
            <a:off x="443583" y="1138310"/>
            <a:ext cx="5042817" cy="9390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Les impacts de la consommation de viande</a:t>
            </a:r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E610F161-B620-D64F-DA2E-8994B79BC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9" t="56047"/>
          <a:stretch/>
        </p:blipFill>
        <p:spPr>
          <a:xfrm>
            <a:off x="6096000" y="411109"/>
            <a:ext cx="5253496" cy="239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100D47-6C5A-3D5D-68C3-061DF603D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557" y="3116689"/>
            <a:ext cx="1139521" cy="3042027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87A63F6F-1C15-7ADD-6EB2-3763645B710F}"/>
              </a:ext>
            </a:extLst>
          </p:cNvPr>
          <p:cNvGrpSpPr/>
          <p:nvPr/>
        </p:nvGrpSpPr>
        <p:grpSpPr>
          <a:xfrm>
            <a:off x="1687391" y="3079619"/>
            <a:ext cx="923330" cy="2814554"/>
            <a:chOff x="1687391" y="3079619"/>
            <a:chExt cx="923330" cy="281455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A7B240D-C666-8416-5517-0664CFF66355}"/>
                </a:ext>
              </a:extLst>
            </p:cNvPr>
            <p:cNvSpPr txBox="1"/>
            <p:nvPr/>
          </p:nvSpPr>
          <p:spPr>
            <a:xfrm rot="16200000">
              <a:off x="1654013" y="3914919"/>
              <a:ext cx="99008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chemeClr val="accent1"/>
                  </a:solidFill>
                </a:rPr>
                <a:t>-10g/j </a:t>
              </a:r>
              <a:endParaRPr lang="fr-FR" b="1" dirty="0">
                <a:solidFill>
                  <a:schemeClr val="accent1"/>
                </a:solidFill>
              </a:endParaRPr>
            </a:p>
            <a:p>
              <a:endParaRPr lang="fr-FR" sz="1800" b="1" dirty="0">
                <a:solidFill>
                  <a:schemeClr val="accent1"/>
                </a:solidFill>
              </a:endParaRPr>
            </a:p>
            <a:p>
              <a:r>
                <a:rPr lang="fr-FR" sz="1800" b="1" dirty="0">
                  <a:solidFill>
                    <a:schemeClr val="accent1"/>
                  </a:solidFill>
                </a:rPr>
                <a:t>-200m²</a:t>
              </a:r>
            </a:p>
          </p:txBody>
        </p:sp>
        <p:sp>
          <p:nvSpPr>
            <p:cNvPr id="7" name="Flèche : haut 6">
              <a:extLst>
                <a:ext uri="{FF2B5EF4-FFF2-40B4-BE49-F238E27FC236}">
                  <a16:creationId xmlns:a16="http://schemas.microsoft.com/office/drawing/2014/main" id="{F2E943E8-21A2-7C3E-0206-9A0866AAE417}"/>
                </a:ext>
              </a:extLst>
            </p:cNvPr>
            <p:cNvSpPr/>
            <p:nvPr/>
          </p:nvSpPr>
          <p:spPr>
            <a:xfrm>
              <a:off x="2014152" y="3079619"/>
              <a:ext cx="247135" cy="2814554"/>
            </a:xfrm>
            <a:prstGeom prst="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F8642A0-6394-8FA0-3F26-94855CEFA23A}"/>
              </a:ext>
            </a:extLst>
          </p:cNvPr>
          <p:cNvCxnSpPr>
            <a:cxnSpLocks/>
          </p:cNvCxnSpPr>
          <p:nvPr/>
        </p:nvCxnSpPr>
        <p:spPr>
          <a:xfrm flipH="1">
            <a:off x="3895078" y="3429000"/>
            <a:ext cx="251432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A4D89CF-8B02-DD84-9598-50FEF7B1B151}"/>
              </a:ext>
            </a:extLst>
          </p:cNvPr>
          <p:cNvCxnSpPr>
            <a:cxnSpLocks/>
          </p:cNvCxnSpPr>
          <p:nvPr/>
        </p:nvCxnSpPr>
        <p:spPr>
          <a:xfrm flipH="1" flipV="1">
            <a:off x="3895077" y="4535557"/>
            <a:ext cx="2514326" cy="43185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19D2298-52B6-075F-BAD9-A73F692B8DB9}"/>
              </a:ext>
            </a:extLst>
          </p:cNvPr>
          <p:cNvCxnSpPr>
            <a:cxnSpLocks/>
          </p:cNvCxnSpPr>
          <p:nvPr/>
        </p:nvCxnSpPr>
        <p:spPr>
          <a:xfrm flipH="1">
            <a:off x="3895077" y="5288692"/>
            <a:ext cx="2514326" cy="2574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5624E62-E6C7-D795-12E4-2E74908D2CCF}"/>
              </a:ext>
            </a:extLst>
          </p:cNvPr>
          <p:cNvSpPr txBox="1"/>
          <p:nvPr/>
        </p:nvSpPr>
        <p:spPr>
          <a:xfrm>
            <a:off x="2679400" y="2709111"/>
            <a:ext cx="1637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1 200 </a:t>
            </a:r>
            <a:r>
              <a:rPr lang="fr-FR" sz="1800" b="1" dirty="0">
                <a:solidFill>
                  <a:schemeClr val="accent1"/>
                </a:solidFill>
              </a:rPr>
              <a:t>m²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16EDD5-1A78-6EBA-4268-F4D5743AD6B3}"/>
              </a:ext>
            </a:extLst>
          </p:cNvPr>
          <p:cNvSpPr txBox="1"/>
          <p:nvPr/>
        </p:nvSpPr>
        <p:spPr>
          <a:xfrm>
            <a:off x="2679400" y="6082356"/>
            <a:ext cx="1637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5 200 </a:t>
            </a:r>
            <a:r>
              <a:rPr lang="fr-FR" sz="1800" b="1" dirty="0">
                <a:solidFill>
                  <a:schemeClr val="accent1"/>
                </a:solidFill>
              </a:rPr>
              <a:t>m²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1321523-9F22-EB69-6F19-1190FE1BD5AF}"/>
              </a:ext>
            </a:extLst>
          </p:cNvPr>
          <p:cNvSpPr txBox="1"/>
          <p:nvPr/>
        </p:nvSpPr>
        <p:spPr>
          <a:xfrm rot="515729">
            <a:off x="3868383" y="4444851"/>
            <a:ext cx="2514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FR moyen</a:t>
            </a:r>
          </a:p>
          <a:p>
            <a:pPr algn="ctr"/>
            <a:endParaRPr lang="fr-FR" sz="700" dirty="0"/>
          </a:p>
          <a:p>
            <a:pPr algn="ctr"/>
            <a:r>
              <a:rPr lang="fr-FR" sz="1200" dirty="0"/>
              <a:t>(INCA2, 107g de viande /j)</a:t>
            </a:r>
          </a:p>
        </p:txBody>
      </p:sp>
    </p:spTree>
    <p:extLst>
      <p:ext uri="{BB962C8B-B14F-4D97-AF65-F5344CB8AC3E}">
        <p14:creationId xmlns:p14="http://schemas.microsoft.com/office/powerpoint/2010/main" val="10556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63" y="122413"/>
            <a:ext cx="8537337" cy="559962"/>
          </a:xfrm>
        </p:spPr>
        <p:txBody>
          <a:bodyPr>
            <a:normAutofit fontScale="90000"/>
          </a:bodyPr>
          <a:lstStyle/>
          <a:p>
            <a:r>
              <a:rPr lang="fr-FR"/>
              <a:t>Empreinte sol (Mha) des productions agricoles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1942B1-C3E4-4FD2-9212-0DFE608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2631" y="6370462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21</a:t>
            </a:fld>
            <a:endParaRPr lang="fr-FR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35D91346-B015-4FF9-9139-9DB216F30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5444" y="3484183"/>
            <a:ext cx="7475773" cy="4493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1400" i="1">
                <a:latin typeface="Marianne Light" panose="02000000000000000000" pitchFamily="50" charset="0"/>
              </a:rPr>
              <a:t>Origine géographique des surfaces agricoles nécessaires aux productions importées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BAA8DC1-918C-4206-8AE2-63FA9DD18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581756"/>
              </p:ext>
            </p:extLst>
          </p:nvPr>
        </p:nvGraphicFramePr>
        <p:xfrm>
          <a:off x="2882925" y="1557366"/>
          <a:ext cx="8537337" cy="1929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8840">
                  <a:extLst>
                    <a:ext uri="{9D8B030D-6E8A-4147-A177-3AD203B41FA5}">
                      <a16:colId xmlns:a16="http://schemas.microsoft.com/office/drawing/2014/main" val="306411590"/>
                    </a:ext>
                  </a:extLst>
                </a:gridCol>
                <a:gridCol w="1706745">
                  <a:extLst>
                    <a:ext uri="{9D8B030D-6E8A-4147-A177-3AD203B41FA5}">
                      <a16:colId xmlns:a16="http://schemas.microsoft.com/office/drawing/2014/main" val="3743096612"/>
                    </a:ext>
                  </a:extLst>
                </a:gridCol>
                <a:gridCol w="1371900">
                  <a:extLst>
                    <a:ext uri="{9D8B030D-6E8A-4147-A177-3AD203B41FA5}">
                      <a16:colId xmlns:a16="http://schemas.microsoft.com/office/drawing/2014/main" val="107599502"/>
                    </a:ext>
                  </a:extLst>
                </a:gridCol>
                <a:gridCol w="2219852">
                  <a:extLst>
                    <a:ext uri="{9D8B030D-6E8A-4147-A177-3AD203B41FA5}">
                      <a16:colId xmlns:a16="http://schemas.microsoft.com/office/drawing/2014/main" val="1700494404"/>
                    </a:ext>
                  </a:extLst>
                </a:gridCol>
              </a:tblGrid>
              <a:tr h="49215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Scénario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France (SAU)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Europe (surfaces importées)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Reste du monde (surfaces importées)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384796"/>
                  </a:ext>
                </a:extLst>
              </a:tr>
              <a:tr h="237764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solidFill>
                            <a:schemeClr val="accent2"/>
                          </a:solidFill>
                          <a:effectLst/>
                        </a:rPr>
                        <a:t> Tendanciel </a:t>
                      </a:r>
                      <a:endParaRPr lang="fr-FR" sz="1700">
                        <a:solidFill>
                          <a:schemeClr val="accent2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25,1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15,9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                    4,7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668573"/>
                  </a:ext>
                </a:extLst>
              </a:tr>
              <a:tr h="237764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solidFill>
                            <a:schemeClr val="accent2"/>
                          </a:solidFill>
                          <a:effectLst/>
                        </a:rPr>
                        <a:t> S1- Génération frugale </a:t>
                      </a:r>
                      <a:endParaRPr lang="fr-FR" sz="1700">
                        <a:solidFill>
                          <a:schemeClr val="accent2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25,6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  2,3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                     1,3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81479"/>
                  </a:ext>
                </a:extLst>
              </a:tr>
              <a:tr h="237764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solidFill>
                            <a:schemeClr val="accent2"/>
                          </a:solidFill>
                          <a:effectLst/>
                        </a:rPr>
                        <a:t> S2- Coopérations territoriales </a:t>
                      </a:r>
                      <a:endParaRPr lang="fr-FR" sz="1700">
                        <a:solidFill>
                          <a:schemeClr val="accent2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27,7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  2,8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                    0,9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144850"/>
                  </a:ext>
                </a:extLst>
              </a:tr>
              <a:tr h="237764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solidFill>
                            <a:schemeClr val="accent2"/>
                          </a:solidFill>
                          <a:effectLst/>
                        </a:rPr>
                        <a:t> S3- Technologies vertes </a:t>
                      </a:r>
                      <a:endParaRPr lang="fr-FR" sz="1700">
                        <a:solidFill>
                          <a:schemeClr val="accent2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27,2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  4,8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                   2,0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984884"/>
                  </a:ext>
                </a:extLst>
              </a:tr>
              <a:tr h="237764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solidFill>
                            <a:schemeClr val="accent2"/>
                          </a:solidFill>
                          <a:effectLst/>
                        </a:rPr>
                        <a:t> S4- Pari réparateur </a:t>
                      </a:r>
                      <a:endParaRPr lang="fr-FR" sz="1700">
                        <a:solidFill>
                          <a:schemeClr val="accent2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26,7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  7,1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500">
                          <a:effectLst/>
                        </a:rPr>
                        <a:t>                             2,6   </a:t>
                      </a:r>
                      <a:endParaRPr lang="fr-FR" sz="1700">
                        <a:solidFill>
                          <a:srgbClr val="1D1D1B"/>
                        </a:solidFill>
                        <a:effectLst/>
                        <a:latin typeface="Marianne Light" panose="02000000000000000000" pitchFamily="50" charset="0"/>
                        <a:ea typeface="Marianne Light" panose="02000000000000000000" pitchFamily="50" charset="0"/>
                        <a:cs typeface="Times New Roman" panose="02020603050405020304" pitchFamily="18" charset="0"/>
                      </a:endParaRPr>
                    </a:p>
                  </a:txBody>
                  <a:tcPr marL="84313" marR="843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967512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A8B77146-F9B2-4688-8F36-15C9C4FB9A60}"/>
              </a:ext>
            </a:extLst>
          </p:cNvPr>
          <p:cNvSpPr txBox="1"/>
          <p:nvPr/>
        </p:nvSpPr>
        <p:spPr>
          <a:xfrm>
            <a:off x="3867632" y="4653493"/>
            <a:ext cx="5599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b="1">
                <a:solidFill>
                  <a:schemeClr val="accent2"/>
                </a:solidFill>
                <a:latin typeface="+mj-lt"/>
                <a:ea typeface="Marianne Light" panose="02000000000000000000" pitchFamily="50" charset="0"/>
                <a:cs typeface="Times New Roman" panose="02020603050405020304" pitchFamily="18" charset="0"/>
              </a:rPr>
              <a:t>D</a:t>
            </a:r>
            <a:r>
              <a:rPr lang="fr-FR" b="1">
                <a:solidFill>
                  <a:schemeClr val="accent2"/>
                </a:solidFill>
                <a:effectLst/>
                <a:latin typeface="+mj-lt"/>
                <a:ea typeface="Marianne Light" panose="02000000000000000000" pitchFamily="50" charset="0"/>
                <a:cs typeface="Times New Roman" panose="02020603050405020304" pitchFamily="18" charset="0"/>
              </a:rPr>
              <a:t>éterminants principaux de l’empreinte sol  </a:t>
            </a:r>
            <a:endParaRPr lang="fr-FR" sz="1600">
              <a:solidFill>
                <a:srgbClr val="1D1D1B"/>
              </a:solidFill>
              <a:effectLst/>
              <a:latin typeface="+mj-lt"/>
              <a:ea typeface="Marianne Light" panose="02000000000000000000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D4B1542-88EF-396A-29C3-896C0A0EA0F3}"/>
              </a:ext>
            </a:extLst>
          </p:cNvPr>
          <p:cNvGrpSpPr/>
          <p:nvPr/>
        </p:nvGrpSpPr>
        <p:grpSpPr>
          <a:xfrm>
            <a:off x="194990" y="1494294"/>
            <a:ext cx="2279633" cy="3159199"/>
            <a:chOff x="886750" y="376097"/>
            <a:chExt cx="4180296" cy="579320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43BF4DB-3BE4-9F9E-75F0-8845AAAC5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627" y="376097"/>
              <a:ext cx="4005419" cy="53649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A4B6C63-B0F9-1074-3089-649D7D637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6750" y="376097"/>
              <a:ext cx="4094894" cy="5793209"/>
            </a:xfrm>
            <a:prstGeom prst="rect">
              <a:avLst/>
            </a:prstGeom>
          </p:spPr>
        </p:pic>
      </p:grp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74368E3-24FF-C972-181D-23E5A9F69B45}"/>
              </a:ext>
            </a:extLst>
          </p:cNvPr>
          <p:cNvSpPr/>
          <p:nvPr/>
        </p:nvSpPr>
        <p:spPr>
          <a:xfrm>
            <a:off x="1923024" y="5294940"/>
            <a:ext cx="2730262" cy="909850"/>
          </a:xfrm>
          <a:prstGeom prst="roundRect">
            <a:avLst/>
          </a:prstGeom>
          <a:solidFill>
            <a:srgbClr val="484D7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Arial"/>
              </a:rPr>
              <a:t>« Panier » de produits importés</a:t>
            </a:r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393D888-4E47-C323-DBDE-77D1DB37854A}"/>
              </a:ext>
            </a:extLst>
          </p:cNvPr>
          <p:cNvSpPr/>
          <p:nvPr/>
        </p:nvSpPr>
        <p:spPr>
          <a:xfrm>
            <a:off x="5041494" y="5294940"/>
            <a:ext cx="3251613" cy="909850"/>
          </a:xfrm>
          <a:prstGeom prst="roundRect">
            <a:avLst/>
          </a:prstGeom>
          <a:solidFill>
            <a:srgbClr val="484D7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>
                <a:latin typeface="+mj-lt"/>
                <a:ea typeface="Marianne Light" panose="02000000000000000000" pitchFamily="50" charset="0"/>
                <a:cs typeface="Times New Roman"/>
              </a:rPr>
              <a:t>C</a:t>
            </a:r>
            <a:r>
              <a:rPr lang="fr-FR">
                <a:effectLst/>
                <a:latin typeface="+mj-lt"/>
                <a:ea typeface="Marianne Light" panose="02000000000000000000" pitchFamily="50" charset="0"/>
                <a:cs typeface="Times New Roman"/>
              </a:rPr>
              <a:t>oefficients unitaires par unité de tonne importée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6D14D54-26ED-A0EF-1018-0E9B8D0F3811}"/>
              </a:ext>
            </a:extLst>
          </p:cNvPr>
          <p:cNvSpPr/>
          <p:nvPr/>
        </p:nvSpPr>
        <p:spPr>
          <a:xfrm>
            <a:off x="8681315" y="5294940"/>
            <a:ext cx="2345071" cy="909850"/>
          </a:xfrm>
          <a:prstGeom prst="roundRect">
            <a:avLst/>
          </a:prstGeom>
          <a:solidFill>
            <a:srgbClr val="484D7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>
                <a:solidFill>
                  <a:schemeClr val="bg1"/>
                </a:solidFill>
                <a:latin typeface="+mj-lt"/>
                <a:ea typeface="Marianne Light" panose="02000000000000000000" pitchFamily="50" charset="0"/>
                <a:cs typeface="Times New Roman"/>
              </a:rPr>
              <a:t>S</a:t>
            </a:r>
            <a:r>
              <a:rPr lang="fr-FR">
                <a:solidFill>
                  <a:schemeClr val="bg1"/>
                </a:solidFill>
                <a:effectLst/>
                <a:latin typeface="+mj-lt"/>
                <a:ea typeface="Marianne Light" panose="02000000000000000000" pitchFamily="50" charset="0"/>
                <a:cs typeface="Times New Roman"/>
              </a:rPr>
              <a:t>urfaces associées aux </a:t>
            </a:r>
            <a:r>
              <a:rPr lang="fr-FR">
                <a:solidFill>
                  <a:schemeClr val="bg1"/>
                </a:solidFill>
                <a:latin typeface="+mj-lt"/>
                <a:ea typeface="Marianne Light" panose="02000000000000000000" pitchFamily="50" charset="0"/>
                <a:cs typeface="Times New Roman"/>
              </a:rPr>
              <a:t>élevages</a:t>
            </a:r>
            <a:endParaRPr lang="fr-FR">
              <a:solidFill>
                <a:schemeClr val="bg1"/>
              </a:solidFill>
              <a:effectLst/>
              <a:latin typeface="+mj-lt"/>
              <a:ea typeface="Marianne Light" panose="020000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3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942" y="71748"/>
            <a:ext cx="6304058" cy="559962"/>
          </a:xfrm>
        </p:spPr>
        <p:txBody>
          <a:bodyPr/>
          <a:lstStyle/>
          <a:p>
            <a:r>
              <a:rPr lang="fr-FR"/>
              <a:t>Impacts sur la qualité des sols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1942B1-C3E4-4FD2-9212-0DFE608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4663" y="6370462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22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AD0DDA9-2401-CA6A-C1C6-1FC65F8E0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12" y="1477740"/>
            <a:ext cx="2512634" cy="168916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3B4D98C-D00F-B800-BEB1-DB12949A9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117" y="1427832"/>
            <a:ext cx="2472264" cy="17009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854308-36E1-AA4A-4F98-1EA755F02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952" y="1432703"/>
            <a:ext cx="2472264" cy="17035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2CB729-CD45-490C-2D38-E4D7DCBF1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87" y="1432703"/>
            <a:ext cx="2403284" cy="1689166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F1EA988-0E66-3865-2FD4-4DD3D9E640A2}"/>
              </a:ext>
            </a:extLst>
          </p:cNvPr>
          <p:cNvSpPr/>
          <p:nvPr/>
        </p:nvSpPr>
        <p:spPr>
          <a:xfrm>
            <a:off x="1168400" y="3225181"/>
            <a:ext cx="10515600" cy="559962"/>
          </a:xfrm>
          <a:prstGeom prst="roundRect">
            <a:avLst/>
          </a:prstGeom>
          <a:solidFill>
            <a:srgbClr val="DFE6A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600">
                <a:solidFill>
                  <a:schemeClr val="tx2"/>
                </a:solidFill>
                <a:cs typeface="Arial"/>
              </a:rPr>
              <a:t>Leviers Agroécologiques indispensables </a:t>
            </a:r>
          </a:p>
          <a:p>
            <a:pPr algn="ctr"/>
            <a:r>
              <a:rPr lang="fr-FR" sz="1400" i="1">
                <a:solidFill>
                  <a:schemeClr val="tx2"/>
                </a:solidFill>
                <a:cs typeface="Arial"/>
                <a:sym typeface="Wingdings" panose="05000000000000000000" pitchFamily="2" charset="2"/>
              </a:rPr>
              <a:t> Fertilité des sols, Biodiversité stockage C… </a:t>
            </a:r>
            <a:endParaRPr lang="fr-FR" sz="1400" i="1">
              <a:solidFill>
                <a:schemeClr val="tx2"/>
              </a:solidFill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373B444-EB1D-92C4-7A2E-A91A29391921}"/>
              </a:ext>
            </a:extLst>
          </p:cNvPr>
          <p:cNvSpPr/>
          <p:nvPr/>
        </p:nvSpPr>
        <p:spPr>
          <a:xfrm>
            <a:off x="6396660" y="3873193"/>
            <a:ext cx="5287340" cy="559962"/>
          </a:xfrm>
          <a:prstGeom prst="roundRect">
            <a:avLst/>
          </a:prstGeom>
          <a:solidFill>
            <a:srgbClr val="FBD7A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600">
                <a:solidFill>
                  <a:schemeClr val="accent6"/>
                </a:solidFill>
                <a:cs typeface="Arial"/>
              </a:rPr>
              <a:t>Prélèvement important biomasse </a:t>
            </a:r>
          </a:p>
          <a:p>
            <a:pPr algn="ctr"/>
            <a:r>
              <a:rPr lang="fr-FR" sz="1400" i="1">
                <a:solidFill>
                  <a:schemeClr val="accent6"/>
                </a:solidFill>
                <a:cs typeface="Arial"/>
                <a:sym typeface="Wingdings" panose="05000000000000000000" pitchFamily="2" charset="2"/>
              </a:rPr>
              <a:t> Biodiversité, stockage de C…</a:t>
            </a:r>
            <a:endParaRPr lang="fr-FR" sz="1400" i="1">
              <a:solidFill>
                <a:schemeClr val="accent6"/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965891B9-3FFE-1141-DEE7-C1DC562C8A44}"/>
              </a:ext>
            </a:extLst>
          </p:cNvPr>
          <p:cNvSpPr/>
          <p:nvPr/>
        </p:nvSpPr>
        <p:spPr>
          <a:xfrm>
            <a:off x="1184513" y="3873193"/>
            <a:ext cx="5154768" cy="559962"/>
          </a:xfrm>
          <a:prstGeom prst="roundRect">
            <a:avLst/>
          </a:prstGeom>
          <a:solidFill>
            <a:srgbClr val="DFE6A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600">
                <a:solidFill>
                  <a:schemeClr val="tx2"/>
                </a:solidFill>
                <a:cs typeface="Arial"/>
              </a:rPr>
              <a:t>Systèmes bas intrants, couverture des sols… </a:t>
            </a:r>
          </a:p>
          <a:p>
            <a:pPr algn="ctr"/>
            <a:r>
              <a:rPr lang="fr-FR" sz="1400" i="1">
                <a:solidFill>
                  <a:schemeClr val="tx2"/>
                </a:solidFill>
                <a:cs typeface="Arial"/>
                <a:sym typeface="Wingdings" panose="05000000000000000000" pitchFamily="2" charset="2"/>
              </a:rPr>
              <a:t> Biodiversité, stockage C…</a:t>
            </a:r>
            <a:endParaRPr lang="fr-FR" sz="1400" i="1">
              <a:solidFill>
                <a:schemeClr val="tx2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E6B338A-447E-7732-713D-A686534747D2}"/>
              </a:ext>
            </a:extLst>
          </p:cNvPr>
          <p:cNvSpPr/>
          <p:nvPr/>
        </p:nvSpPr>
        <p:spPr>
          <a:xfrm>
            <a:off x="1184513" y="4806403"/>
            <a:ext cx="5154768" cy="559962"/>
          </a:xfrm>
          <a:prstGeom prst="roundRect">
            <a:avLst/>
          </a:prstGeom>
          <a:solidFill>
            <a:srgbClr val="DFE6A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600">
                <a:solidFill>
                  <a:schemeClr val="tx2"/>
                </a:solidFill>
                <a:cs typeface="Arial"/>
              </a:rPr>
              <a:t>Limitation augmentation récolte du bois</a:t>
            </a:r>
          </a:p>
          <a:p>
            <a:pPr algn="ctr"/>
            <a:r>
              <a:rPr lang="fr-FR" sz="1400" i="1">
                <a:solidFill>
                  <a:schemeClr val="tx2"/>
                </a:solidFill>
                <a:cs typeface="Arial"/>
                <a:sym typeface="Wingdings" panose="05000000000000000000" pitchFamily="2" charset="2"/>
              </a:rPr>
              <a:t> biodiversité, érosion, tassement, fertilité, stockage C…</a:t>
            </a:r>
            <a:endParaRPr lang="fr-FR" sz="1400" i="1">
              <a:solidFill>
                <a:schemeClr val="tx2"/>
              </a:solidFill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D3FC27AD-B5C8-554F-A631-3429D41FDEA6}"/>
              </a:ext>
            </a:extLst>
          </p:cNvPr>
          <p:cNvSpPr/>
          <p:nvPr/>
        </p:nvSpPr>
        <p:spPr>
          <a:xfrm>
            <a:off x="6394449" y="4806403"/>
            <a:ext cx="5289551" cy="559962"/>
          </a:xfrm>
          <a:prstGeom prst="roundRect">
            <a:avLst/>
          </a:prstGeom>
          <a:solidFill>
            <a:srgbClr val="FBD7A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600">
                <a:solidFill>
                  <a:schemeClr val="accent6"/>
                </a:solidFill>
                <a:cs typeface="Arial"/>
              </a:rPr>
              <a:t>Prélèvement bois ++, Intensification</a:t>
            </a:r>
          </a:p>
          <a:p>
            <a:pPr algn="ctr"/>
            <a:r>
              <a:rPr lang="fr-FR" sz="1400" i="1">
                <a:solidFill>
                  <a:schemeClr val="accent6"/>
                </a:solidFill>
                <a:cs typeface="Arial"/>
                <a:sym typeface="Wingdings" panose="05000000000000000000" pitchFamily="2" charset="2"/>
              </a:rPr>
              <a:t> Biodiversité, tassement, érosion, fertilité, stockage C…</a:t>
            </a:r>
            <a:endParaRPr lang="fr-FR" sz="1400" i="1">
              <a:solidFill>
                <a:schemeClr val="accent6"/>
              </a:solidFill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7546B56-A6DD-4F6E-2B0D-C89D82C5A4AB}"/>
              </a:ext>
            </a:extLst>
          </p:cNvPr>
          <p:cNvSpPr/>
          <p:nvPr/>
        </p:nvSpPr>
        <p:spPr>
          <a:xfrm>
            <a:off x="9151287" y="5454415"/>
            <a:ext cx="2532714" cy="559962"/>
          </a:xfrm>
          <a:prstGeom prst="roundRect">
            <a:avLst/>
          </a:prstGeom>
          <a:solidFill>
            <a:srgbClr val="FBD7A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600">
                <a:solidFill>
                  <a:schemeClr val="accent6"/>
                </a:solidFill>
                <a:cs typeface="Arial"/>
              </a:rPr>
              <a:t>Essences exotiques</a:t>
            </a:r>
          </a:p>
          <a:p>
            <a:pPr algn="ctr"/>
            <a:r>
              <a:rPr lang="fr-FR" sz="1400" i="1">
                <a:solidFill>
                  <a:schemeClr val="accent6"/>
                </a:solidFill>
                <a:cs typeface="Arial"/>
                <a:sym typeface="Wingdings" panose="05000000000000000000" pitchFamily="2" charset="2"/>
              </a:rPr>
              <a:t> Biodiversité</a:t>
            </a:r>
            <a:endParaRPr lang="fr-FR" sz="1400" i="1">
              <a:solidFill>
                <a:schemeClr val="accent6"/>
              </a:solidFill>
            </a:endParaRPr>
          </a:p>
        </p:txBody>
      </p:sp>
      <p:pic>
        <p:nvPicPr>
          <p:cNvPr id="28" name="Graphique 27" descr="Homme agriculteur avec un remplissage uni">
            <a:extLst>
              <a:ext uri="{FF2B5EF4-FFF2-40B4-BE49-F238E27FC236}">
                <a16:creationId xmlns:a16="http://schemas.microsoft.com/office/drawing/2014/main" id="{FEBE342C-6B09-8180-980F-D50BD6F74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211" y="3327943"/>
            <a:ext cx="914400" cy="914400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257A9E96-22E7-6374-9715-FB58FE8D0676}"/>
              </a:ext>
            </a:extLst>
          </p:cNvPr>
          <p:cNvGrpSpPr/>
          <p:nvPr/>
        </p:nvGrpSpPr>
        <p:grpSpPr>
          <a:xfrm>
            <a:off x="149111" y="4684554"/>
            <a:ext cx="1052571" cy="803659"/>
            <a:chOff x="187211" y="4662077"/>
            <a:chExt cx="1052571" cy="803659"/>
          </a:xfrm>
        </p:grpSpPr>
        <p:pic>
          <p:nvPicPr>
            <p:cNvPr id="31" name="Graphique 30" descr="Sapin avec un remplissage uni">
              <a:extLst>
                <a:ext uri="{FF2B5EF4-FFF2-40B4-BE49-F238E27FC236}">
                  <a16:creationId xmlns:a16="http://schemas.microsoft.com/office/drawing/2014/main" id="{968DC170-F389-A961-ABD1-2259C32CD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1077" y="4662077"/>
              <a:ext cx="758705" cy="758705"/>
            </a:xfrm>
            <a:prstGeom prst="rect">
              <a:avLst/>
            </a:prstGeom>
          </p:spPr>
        </p:pic>
        <p:pic>
          <p:nvPicPr>
            <p:cNvPr id="10" name="Graphique 9" descr="Arbre à feuilles caduques avec un remplissage uni">
              <a:extLst>
                <a:ext uri="{FF2B5EF4-FFF2-40B4-BE49-F238E27FC236}">
                  <a16:creationId xmlns:a16="http://schemas.microsoft.com/office/drawing/2014/main" id="{123CE220-8053-80D1-A48C-35BBBFCC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7211" y="4707031"/>
              <a:ext cx="758705" cy="758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66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herbe, ciel, extérieur, jour&#10;&#10;Description générée automatiquement">
            <a:extLst>
              <a:ext uri="{FF2B5EF4-FFF2-40B4-BE49-F238E27FC236}">
                <a16:creationId xmlns:a16="http://schemas.microsoft.com/office/drawing/2014/main" id="{D2809C4F-A7F8-D235-11B1-E88DA64DD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r="37195"/>
          <a:stretch/>
        </p:blipFill>
        <p:spPr>
          <a:xfrm>
            <a:off x="4070038" y="393745"/>
            <a:ext cx="2747135" cy="36957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402" y="154557"/>
            <a:ext cx="4602258" cy="559962"/>
          </a:xfrm>
        </p:spPr>
        <p:txBody>
          <a:bodyPr>
            <a:normAutofit/>
          </a:bodyPr>
          <a:lstStyle/>
          <a:p>
            <a:r>
              <a:rPr lang="fr-FR"/>
              <a:t>Impact sols des </a:t>
            </a:r>
            <a:r>
              <a:rPr lang="fr-FR" err="1"/>
              <a:t>EnRs</a:t>
            </a:r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876E7E-C864-C4E6-7191-35C6048B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52" y="4182781"/>
            <a:ext cx="3442072" cy="239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76EBC9C-91E1-8117-9DBD-91DFFB47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2" y="1422087"/>
            <a:ext cx="3518847" cy="234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B4DE757-B09E-02C3-AF35-90ABC504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75" y="4001576"/>
            <a:ext cx="3838743" cy="21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69FF7C5-6D7C-ABC3-C911-B2D299D9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1" y="1760323"/>
            <a:ext cx="3442071" cy="229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93615C2-16D0-B3E8-EF24-9B9474134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7" y="4389101"/>
            <a:ext cx="2968748" cy="18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43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herbe, ciel, extérieur, jour&#10;&#10;Description générée automatiquement">
            <a:extLst>
              <a:ext uri="{FF2B5EF4-FFF2-40B4-BE49-F238E27FC236}">
                <a16:creationId xmlns:a16="http://schemas.microsoft.com/office/drawing/2014/main" id="{D2809C4F-A7F8-D235-11B1-E88DA64DD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r="37195"/>
          <a:stretch/>
        </p:blipFill>
        <p:spPr>
          <a:xfrm>
            <a:off x="154630" y="1760323"/>
            <a:ext cx="2747135" cy="36957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3877B6-96F3-8B47-7BF5-9ECE1CD9175B}"/>
              </a:ext>
            </a:extLst>
          </p:cNvPr>
          <p:cNvGrpSpPr/>
          <p:nvPr/>
        </p:nvGrpSpPr>
        <p:grpSpPr>
          <a:xfrm>
            <a:off x="7504247" y="2155138"/>
            <a:ext cx="4032069" cy="2865119"/>
            <a:chOff x="6348547" y="2155138"/>
            <a:chExt cx="4032069" cy="286511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84FC784-E8A1-0F4E-9E95-46E5ACE618D8}"/>
                </a:ext>
              </a:extLst>
            </p:cNvPr>
            <p:cNvSpPr/>
            <p:nvPr/>
          </p:nvSpPr>
          <p:spPr>
            <a:xfrm>
              <a:off x="6348547" y="2155138"/>
              <a:ext cx="4032069" cy="2865119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714D346A-05B8-59B1-C63F-D6685CBC43E4}"/>
                </a:ext>
              </a:extLst>
            </p:cNvPr>
            <p:cNvSpPr txBox="1"/>
            <p:nvPr/>
          </p:nvSpPr>
          <p:spPr>
            <a:xfrm>
              <a:off x="6479177" y="2271700"/>
              <a:ext cx="3143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prstClr val="black"/>
                  </a:solidFill>
                  <a:latin typeface="Calibri" panose="020F0502020204030204"/>
                </a:rPr>
                <a:t>Sols non dégradés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BA1F0CC-555A-8119-C35E-1DDAAEAC5CA4}"/>
              </a:ext>
            </a:extLst>
          </p:cNvPr>
          <p:cNvGrpSpPr/>
          <p:nvPr/>
        </p:nvGrpSpPr>
        <p:grpSpPr>
          <a:xfrm>
            <a:off x="9289508" y="2869241"/>
            <a:ext cx="2211976" cy="2142308"/>
            <a:chOff x="8133808" y="2869241"/>
            <a:chExt cx="2211976" cy="214230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D493C11-6428-7357-8B6C-5C69C4815979}"/>
                </a:ext>
              </a:extLst>
            </p:cNvPr>
            <p:cNvSpPr/>
            <p:nvPr/>
          </p:nvSpPr>
          <p:spPr>
            <a:xfrm>
              <a:off x="8133808" y="2869241"/>
              <a:ext cx="2211976" cy="2142308"/>
            </a:xfrm>
            <a:prstGeom prst="rect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E0E811F-ED0F-61F2-FBBB-AF721ED4D4A2}"/>
                </a:ext>
              </a:extLst>
            </p:cNvPr>
            <p:cNvSpPr txBox="1"/>
            <p:nvPr/>
          </p:nvSpPr>
          <p:spPr>
            <a:xfrm>
              <a:off x="8171902" y="3001645"/>
              <a:ext cx="1918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prstClr val="black"/>
                  </a:solidFill>
                  <a:latin typeface="Calibri" panose="020F0502020204030204"/>
                </a:rPr>
                <a:t>Sols dégradés</a:t>
              </a:r>
            </a:p>
          </p:txBody>
        </p:sp>
      </p:grpSp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402" y="154557"/>
            <a:ext cx="4602258" cy="559962"/>
          </a:xfrm>
        </p:spPr>
        <p:txBody>
          <a:bodyPr>
            <a:normAutofit/>
          </a:bodyPr>
          <a:lstStyle/>
          <a:p>
            <a:r>
              <a:rPr lang="fr-FR"/>
              <a:t>Impact sols des </a:t>
            </a:r>
            <a:r>
              <a:rPr lang="fr-FR" err="1"/>
              <a:t>EnRs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1942B1-C3E4-4FD2-9212-0DFE608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900" y="6370462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24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91C166A-26B2-5B83-97F5-197FD7FE5D4B}"/>
              </a:ext>
            </a:extLst>
          </p:cNvPr>
          <p:cNvGrpSpPr/>
          <p:nvPr/>
        </p:nvGrpSpPr>
        <p:grpSpPr>
          <a:xfrm>
            <a:off x="3119480" y="2155138"/>
            <a:ext cx="4032069" cy="2865119"/>
            <a:chOff x="1658980" y="2155138"/>
            <a:chExt cx="4032069" cy="286511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411D052-49B1-1AA3-967D-9205239628AB}"/>
                </a:ext>
              </a:extLst>
            </p:cNvPr>
            <p:cNvSpPr/>
            <p:nvPr/>
          </p:nvSpPr>
          <p:spPr>
            <a:xfrm>
              <a:off x="1658980" y="2155138"/>
              <a:ext cx="4032069" cy="286511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571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E6005314-005D-DD66-A419-9E6EBB44A408}"/>
                </a:ext>
              </a:extLst>
            </p:cNvPr>
            <p:cNvSpPr txBox="1"/>
            <p:nvPr/>
          </p:nvSpPr>
          <p:spPr>
            <a:xfrm>
              <a:off x="1706880" y="2222909"/>
              <a:ext cx="3949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prstClr val="black"/>
                  </a:solidFill>
                  <a:latin typeface="Calibri" panose="020F0502020204030204"/>
                </a:rPr>
                <a:t>Incompatibilité avec d’autres usages agricoles, forestiers ou naturels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A32E83BE-FB3C-D8FD-82A7-D1525B226ABB}"/>
              </a:ext>
            </a:extLst>
          </p:cNvPr>
          <p:cNvGrpSpPr/>
          <p:nvPr/>
        </p:nvGrpSpPr>
        <p:grpSpPr>
          <a:xfrm>
            <a:off x="3811815" y="2857364"/>
            <a:ext cx="3304900" cy="2124793"/>
            <a:chOff x="2351315" y="2895464"/>
            <a:chExt cx="3304900" cy="212479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5577FB-446E-CB14-DEC7-F5B8D726D8C6}"/>
                </a:ext>
              </a:extLst>
            </p:cNvPr>
            <p:cNvSpPr/>
            <p:nvPr/>
          </p:nvSpPr>
          <p:spPr>
            <a:xfrm>
              <a:off x="2351315" y="2895464"/>
              <a:ext cx="3304900" cy="2124793"/>
            </a:xfrm>
            <a:prstGeom prst="rect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351BC81-1CCF-DA37-9C73-E044172A04F9}"/>
                </a:ext>
              </a:extLst>
            </p:cNvPr>
            <p:cNvSpPr txBox="1"/>
            <p:nvPr/>
          </p:nvSpPr>
          <p:spPr>
            <a:xfrm>
              <a:off x="2473230" y="2920465"/>
              <a:ext cx="31176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prstClr val="black"/>
                  </a:solidFill>
                  <a:latin typeface="Calibri" panose="020F0502020204030204"/>
                </a:rPr>
                <a:t>Compatibilité avec d’autres usages agricoles, forestiers ou naturels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94D846CA-EA5A-F31E-7979-037416AFD4EC}"/>
              </a:ext>
            </a:extLst>
          </p:cNvPr>
          <p:cNvSpPr/>
          <p:nvPr/>
        </p:nvSpPr>
        <p:spPr>
          <a:xfrm>
            <a:off x="4343037" y="4179008"/>
            <a:ext cx="2773677" cy="815956"/>
          </a:xfrm>
          <a:prstGeom prst="rect">
            <a:avLst/>
          </a:prstGeom>
          <a:solidFill>
            <a:srgbClr val="92D050">
              <a:alpha val="76078"/>
            </a:srgbClr>
          </a:solidFill>
          <a:ln w="28575" cap="flat" cmpd="sng" algn="ctr">
            <a:solidFill>
              <a:sysClr val="windowText" lastClr="00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Synergie avec d’autres usages agricoles, forestiers ou naturels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5500AAA-CD96-49F0-F4DE-EF56CFC7473E}"/>
              </a:ext>
            </a:extLst>
          </p:cNvPr>
          <p:cNvSpPr txBox="1"/>
          <p:nvPr/>
        </p:nvSpPr>
        <p:spPr>
          <a:xfrm>
            <a:off x="3021505" y="1742004"/>
            <a:ext cx="33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>
                <a:solidFill>
                  <a:prstClr val="black"/>
                </a:solidFill>
                <a:latin typeface="Calibri" panose="020F0502020204030204"/>
              </a:rPr>
              <a:t>Usage des terres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0D62EE-D39E-107A-F827-CE51C1A59FC1}"/>
              </a:ext>
            </a:extLst>
          </p:cNvPr>
          <p:cNvSpPr/>
          <p:nvPr/>
        </p:nvSpPr>
        <p:spPr>
          <a:xfrm>
            <a:off x="7504248" y="2155137"/>
            <a:ext cx="4032069" cy="2891247"/>
          </a:xfrm>
          <a:prstGeom prst="rect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CAA496C-BFD2-EEC9-6A41-3614306305E0}"/>
              </a:ext>
            </a:extLst>
          </p:cNvPr>
          <p:cNvSpPr txBox="1"/>
          <p:nvPr/>
        </p:nvSpPr>
        <p:spPr>
          <a:xfrm>
            <a:off x="7434580" y="1704079"/>
            <a:ext cx="404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>
                <a:solidFill>
                  <a:prstClr val="black"/>
                </a:solidFill>
                <a:latin typeface="Calibri" panose="020F0502020204030204"/>
              </a:rPr>
              <a:t>Dégradation des sols</a:t>
            </a:r>
            <a:endParaRPr lang="fr-FR" u="sng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C7E80A-E05E-C763-F9A7-3197BF3D4751}"/>
              </a:ext>
            </a:extLst>
          </p:cNvPr>
          <p:cNvSpPr/>
          <p:nvPr/>
        </p:nvSpPr>
        <p:spPr>
          <a:xfrm>
            <a:off x="9724936" y="4062313"/>
            <a:ext cx="1776547" cy="949235"/>
          </a:xfrm>
          <a:prstGeom prst="rect">
            <a:avLst/>
          </a:prstGeom>
          <a:solidFill>
            <a:srgbClr val="DBDBDB">
              <a:alpha val="76078"/>
            </a:srgbClr>
          </a:solidFill>
          <a:ln w="28575" cap="flat" cmpd="sng" algn="ctr">
            <a:solidFill>
              <a:sysClr val="windowText" lastClr="00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Sols dégradés imperméabilisés et/ou décapés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BE52372-DF7F-2667-D1C1-5CC9A1A2997C}"/>
              </a:ext>
            </a:extLst>
          </p:cNvPr>
          <p:cNvSpPr txBox="1"/>
          <p:nvPr/>
        </p:nvSpPr>
        <p:spPr>
          <a:xfrm>
            <a:off x="269240" y="1052755"/>
            <a:ext cx="11653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u="none" strike="noStrike" baseline="0">
                <a:solidFill>
                  <a:srgbClr val="000000"/>
                </a:solidFill>
                <a:latin typeface="+mj-lt"/>
              </a:rPr>
              <a:t>Principes de l’estimation de l’artificialisation induite par le développement des énergies renouvelables</a:t>
            </a:r>
            <a:endParaRPr lang="fr-FR" b="1">
              <a:latin typeface="+mj-lt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C265D38-6F43-6080-5754-D7B38C4A9612}"/>
              </a:ext>
            </a:extLst>
          </p:cNvPr>
          <p:cNvSpPr txBox="1"/>
          <p:nvPr/>
        </p:nvSpPr>
        <p:spPr>
          <a:xfrm>
            <a:off x="3119479" y="5274593"/>
            <a:ext cx="83820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Les impacts sur les sols sont très variables selon l’</a:t>
            </a:r>
            <a:r>
              <a:rPr lang="fr-FR" sz="1600" b="1" err="1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EnR</a:t>
            </a:r>
            <a:r>
              <a:rPr lang="fr-FR" sz="1600" b="1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 et le périmètre considéré (surfaces affectées, imperméabilisées, compatibles </a:t>
            </a:r>
            <a:r>
              <a:rPr lang="fr-FR" sz="1600" b="1" err="1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co</a:t>
            </a:r>
            <a:r>
              <a:rPr lang="fr-FR" sz="1600" b="1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-usage…)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Les incidences sur la dégradation des sols sont difficiles à évaluer            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600" b="1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  <a:sym typeface="Wingdings" panose="05000000000000000000" pitchFamily="2" charset="2"/>
              </a:rPr>
              <a:t>      </a:t>
            </a:r>
            <a:r>
              <a:rPr lang="fr-FR" sz="1600" b="1">
                <a:solidFill>
                  <a:schemeClr val="accent2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 dépendront des pratiques mises en œuvre </a:t>
            </a:r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DEFC5414-04D6-6545-8974-B9007A5F9880}"/>
              </a:ext>
            </a:extLst>
          </p:cNvPr>
          <p:cNvSpPr/>
          <p:nvPr/>
        </p:nvSpPr>
        <p:spPr>
          <a:xfrm>
            <a:off x="161925" y="3267075"/>
            <a:ext cx="2733675" cy="2181225"/>
          </a:xfrm>
          <a:custGeom>
            <a:avLst/>
            <a:gdLst>
              <a:gd name="connsiteX0" fmla="*/ 0 w 2733675"/>
              <a:gd name="connsiteY0" fmla="*/ 1019175 h 2181225"/>
              <a:gd name="connsiteX1" fmla="*/ 2057400 w 2733675"/>
              <a:gd name="connsiteY1" fmla="*/ 180975 h 2181225"/>
              <a:gd name="connsiteX2" fmla="*/ 2733675 w 2733675"/>
              <a:gd name="connsiteY2" fmla="*/ 0 h 2181225"/>
              <a:gd name="connsiteX3" fmla="*/ 2733675 w 2733675"/>
              <a:gd name="connsiteY3" fmla="*/ 1076325 h 2181225"/>
              <a:gd name="connsiteX4" fmla="*/ 2733675 w 2733675"/>
              <a:gd name="connsiteY4" fmla="*/ 2181225 h 2181225"/>
              <a:gd name="connsiteX5" fmla="*/ 0 w 2733675"/>
              <a:gd name="connsiteY5" fmla="*/ 2171700 h 2181225"/>
              <a:gd name="connsiteX6" fmla="*/ 0 w 2733675"/>
              <a:gd name="connsiteY6" fmla="*/ 1019175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3675" h="2181225">
                <a:moveTo>
                  <a:pt x="0" y="1019175"/>
                </a:moveTo>
                <a:lnTo>
                  <a:pt x="2057400" y="180975"/>
                </a:lnTo>
                <a:lnTo>
                  <a:pt x="2733675" y="0"/>
                </a:lnTo>
                <a:lnTo>
                  <a:pt x="2733675" y="1076325"/>
                </a:lnTo>
                <a:lnTo>
                  <a:pt x="2733675" y="2181225"/>
                </a:lnTo>
                <a:lnTo>
                  <a:pt x="0" y="2171700"/>
                </a:lnTo>
                <a:lnTo>
                  <a:pt x="0" y="1019175"/>
                </a:lnTo>
                <a:close/>
              </a:path>
            </a:pathLst>
          </a:custGeom>
          <a:solidFill>
            <a:srgbClr val="99AAD9">
              <a:alpha val="76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218371A8-2953-2A81-10FC-48FA67466BDE}"/>
              </a:ext>
            </a:extLst>
          </p:cNvPr>
          <p:cNvSpPr/>
          <p:nvPr/>
        </p:nvSpPr>
        <p:spPr>
          <a:xfrm>
            <a:off x="148464" y="3486150"/>
            <a:ext cx="2747135" cy="1800225"/>
          </a:xfrm>
          <a:custGeom>
            <a:avLst/>
            <a:gdLst>
              <a:gd name="connsiteX0" fmla="*/ 2800350 w 2800350"/>
              <a:gd name="connsiteY0" fmla="*/ 0 h 1800225"/>
              <a:gd name="connsiteX1" fmla="*/ 0 w 2800350"/>
              <a:gd name="connsiteY1" fmla="*/ 1543050 h 1800225"/>
              <a:gd name="connsiteX2" fmla="*/ 1504950 w 2800350"/>
              <a:gd name="connsiteY2" fmla="*/ 1800225 h 1800225"/>
              <a:gd name="connsiteX3" fmla="*/ 1866900 w 2800350"/>
              <a:gd name="connsiteY3" fmla="*/ 1600200 h 1800225"/>
              <a:gd name="connsiteX4" fmla="*/ 1743075 w 2800350"/>
              <a:gd name="connsiteY4" fmla="*/ 1238250 h 1800225"/>
              <a:gd name="connsiteX5" fmla="*/ 1266825 w 2800350"/>
              <a:gd name="connsiteY5" fmla="*/ 1247775 h 1800225"/>
              <a:gd name="connsiteX6" fmla="*/ 1162050 w 2800350"/>
              <a:gd name="connsiteY6" fmla="*/ 1162050 h 1800225"/>
              <a:gd name="connsiteX7" fmla="*/ 1295400 w 2800350"/>
              <a:gd name="connsiteY7" fmla="*/ 1028700 h 1800225"/>
              <a:gd name="connsiteX8" fmla="*/ 1524000 w 2800350"/>
              <a:gd name="connsiteY8" fmla="*/ 971550 h 1800225"/>
              <a:gd name="connsiteX9" fmla="*/ 1657350 w 2800350"/>
              <a:gd name="connsiteY9" fmla="*/ 895350 h 1800225"/>
              <a:gd name="connsiteX10" fmla="*/ 1704975 w 2800350"/>
              <a:gd name="connsiteY10" fmla="*/ 781050 h 1800225"/>
              <a:gd name="connsiteX11" fmla="*/ 1714500 w 2800350"/>
              <a:gd name="connsiteY11" fmla="*/ 742950 h 1800225"/>
              <a:gd name="connsiteX12" fmla="*/ 2790825 w 2800350"/>
              <a:gd name="connsiteY12" fmla="*/ 57150 h 1800225"/>
              <a:gd name="connsiteX13" fmla="*/ 2800350 w 2800350"/>
              <a:gd name="connsiteY13" fmla="*/ 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0350" h="1800225">
                <a:moveTo>
                  <a:pt x="2800350" y="0"/>
                </a:moveTo>
                <a:lnTo>
                  <a:pt x="0" y="1543050"/>
                </a:lnTo>
                <a:lnTo>
                  <a:pt x="1504950" y="1800225"/>
                </a:lnTo>
                <a:lnTo>
                  <a:pt x="1866900" y="1600200"/>
                </a:lnTo>
                <a:lnTo>
                  <a:pt x="1743075" y="1238250"/>
                </a:lnTo>
                <a:lnTo>
                  <a:pt x="1266825" y="1247775"/>
                </a:lnTo>
                <a:lnTo>
                  <a:pt x="1162050" y="1162050"/>
                </a:lnTo>
                <a:lnTo>
                  <a:pt x="1295400" y="1028700"/>
                </a:lnTo>
                <a:lnTo>
                  <a:pt x="1524000" y="971550"/>
                </a:lnTo>
                <a:lnTo>
                  <a:pt x="1657350" y="895350"/>
                </a:lnTo>
                <a:lnTo>
                  <a:pt x="1704975" y="781050"/>
                </a:lnTo>
                <a:lnTo>
                  <a:pt x="1714500" y="742950"/>
                </a:lnTo>
                <a:lnTo>
                  <a:pt x="2790825" y="57150"/>
                </a:lnTo>
                <a:lnTo>
                  <a:pt x="2800350" y="0"/>
                </a:lnTo>
                <a:close/>
              </a:path>
            </a:pathLst>
          </a:custGeom>
          <a:solidFill>
            <a:srgbClr val="D9D9D9">
              <a:alpha val="5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orme libre : forme 54">
            <a:extLst>
              <a:ext uri="{FF2B5EF4-FFF2-40B4-BE49-F238E27FC236}">
                <a16:creationId xmlns:a16="http://schemas.microsoft.com/office/drawing/2014/main" id="{44D2E740-BC2C-D597-FB74-A82539BADF82}"/>
              </a:ext>
            </a:extLst>
          </p:cNvPr>
          <p:cNvSpPr/>
          <p:nvPr/>
        </p:nvSpPr>
        <p:spPr>
          <a:xfrm>
            <a:off x="161925" y="3467100"/>
            <a:ext cx="2743200" cy="1819275"/>
          </a:xfrm>
          <a:custGeom>
            <a:avLst/>
            <a:gdLst>
              <a:gd name="connsiteX0" fmla="*/ 0 w 2743200"/>
              <a:gd name="connsiteY0" fmla="*/ 1638300 h 1819275"/>
              <a:gd name="connsiteX1" fmla="*/ 0 w 2743200"/>
              <a:gd name="connsiteY1" fmla="*/ 1543050 h 1819275"/>
              <a:gd name="connsiteX2" fmla="*/ 2733675 w 2743200"/>
              <a:gd name="connsiteY2" fmla="*/ 0 h 1819275"/>
              <a:gd name="connsiteX3" fmla="*/ 2743200 w 2743200"/>
              <a:gd name="connsiteY3" fmla="*/ 133350 h 1819275"/>
              <a:gd name="connsiteX4" fmla="*/ 1638300 w 2743200"/>
              <a:gd name="connsiteY4" fmla="*/ 781050 h 1819275"/>
              <a:gd name="connsiteX5" fmla="*/ 1638300 w 2743200"/>
              <a:gd name="connsiteY5" fmla="*/ 866775 h 1819275"/>
              <a:gd name="connsiteX6" fmla="*/ 1438275 w 2743200"/>
              <a:gd name="connsiteY6" fmla="*/ 971550 h 1819275"/>
              <a:gd name="connsiteX7" fmla="*/ 1114425 w 2743200"/>
              <a:gd name="connsiteY7" fmla="*/ 1143000 h 1819275"/>
              <a:gd name="connsiteX8" fmla="*/ 1143000 w 2743200"/>
              <a:gd name="connsiteY8" fmla="*/ 1219200 h 1819275"/>
              <a:gd name="connsiteX9" fmla="*/ 1562100 w 2743200"/>
              <a:gd name="connsiteY9" fmla="*/ 1266825 h 1819275"/>
              <a:gd name="connsiteX10" fmla="*/ 1781175 w 2743200"/>
              <a:gd name="connsiteY10" fmla="*/ 1352550 h 1819275"/>
              <a:gd name="connsiteX11" fmla="*/ 1847850 w 2743200"/>
              <a:gd name="connsiteY11" fmla="*/ 1466850 h 1819275"/>
              <a:gd name="connsiteX12" fmla="*/ 1885950 w 2743200"/>
              <a:gd name="connsiteY12" fmla="*/ 1609725 h 1819275"/>
              <a:gd name="connsiteX13" fmla="*/ 1647825 w 2743200"/>
              <a:gd name="connsiteY13" fmla="*/ 1752600 h 1819275"/>
              <a:gd name="connsiteX14" fmla="*/ 1438275 w 2743200"/>
              <a:gd name="connsiteY14" fmla="*/ 1819275 h 1819275"/>
              <a:gd name="connsiteX15" fmla="*/ 1190625 w 2743200"/>
              <a:gd name="connsiteY15" fmla="*/ 1819275 h 1819275"/>
              <a:gd name="connsiteX16" fmla="*/ 1104900 w 2743200"/>
              <a:gd name="connsiteY16" fmla="*/ 1819275 h 1819275"/>
              <a:gd name="connsiteX17" fmla="*/ 790575 w 2743200"/>
              <a:gd name="connsiteY17" fmla="*/ 1800225 h 1819275"/>
              <a:gd name="connsiteX18" fmla="*/ 714375 w 2743200"/>
              <a:gd name="connsiteY18" fmla="*/ 1762125 h 1819275"/>
              <a:gd name="connsiteX19" fmla="*/ 600075 w 2743200"/>
              <a:gd name="connsiteY19" fmla="*/ 1743075 h 1819275"/>
              <a:gd name="connsiteX20" fmla="*/ 504825 w 2743200"/>
              <a:gd name="connsiteY20" fmla="*/ 1724025 h 1819275"/>
              <a:gd name="connsiteX21" fmla="*/ 247650 w 2743200"/>
              <a:gd name="connsiteY21" fmla="*/ 1714500 h 1819275"/>
              <a:gd name="connsiteX22" fmla="*/ 0 w 2743200"/>
              <a:gd name="connsiteY22" fmla="*/ 1638300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43200" h="1819275">
                <a:moveTo>
                  <a:pt x="0" y="1638300"/>
                </a:moveTo>
                <a:lnTo>
                  <a:pt x="0" y="1543050"/>
                </a:lnTo>
                <a:lnTo>
                  <a:pt x="2733675" y="0"/>
                </a:lnTo>
                <a:lnTo>
                  <a:pt x="2743200" y="133350"/>
                </a:lnTo>
                <a:lnTo>
                  <a:pt x="1638300" y="781050"/>
                </a:lnTo>
                <a:lnTo>
                  <a:pt x="1638300" y="866775"/>
                </a:lnTo>
                <a:lnTo>
                  <a:pt x="1438275" y="971550"/>
                </a:lnTo>
                <a:lnTo>
                  <a:pt x="1114425" y="1143000"/>
                </a:lnTo>
                <a:lnTo>
                  <a:pt x="1143000" y="1219200"/>
                </a:lnTo>
                <a:lnTo>
                  <a:pt x="1562100" y="1266825"/>
                </a:lnTo>
                <a:lnTo>
                  <a:pt x="1781175" y="1352550"/>
                </a:lnTo>
                <a:lnTo>
                  <a:pt x="1847850" y="1466850"/>
                </a:lnTo>
                <a:lnTo>
                  <a:pt x="1885950" y="1609725"/>
                </a:lnTo>
                <a:lnTo>
                  <a:pt x="1647825" y="1752600"/>
                </a:lnTo>
                <a:lnTo>
                  <a:pt x="1438275" y="1819275"/>
                </a:lnTo>
                <a:lnTo>
                  <a:pt x="1190625" y="1819275"/>
                </a:lnTo>
                <a:lnTo>
                  <a:pt x="1104900" y="1819275"/>
                </a:lnTo>
                <a:lnTo>
                  <a:pt x="790575" y="1800225"/>
                </a:lnTo>
                <a:lnTo>
                  <a:pt x="714375" y="1762125"/>
                </a:lnTo>
                <a:lnTo>
                  <a:pt x="600075" y="1743075"/>
                </a:lnTo>
                <a:lnTo>
                  <a:pt x="504825" y="1724025"/>
                </a:lnTo>
                <a:lnTo>
                  <a:pt x="247650" y="1714500"/>
                </a:lnTo>
                <a:lnTo>
                  <a:pt x="0" y="1638300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A3388C45-FF22-740F-CD6C-082AA10246E5}"/>
              </a:ext>
            </a:extLst>
          </p:cNvPr>
          <p:cNvSpPr/>
          <p:nvPr/>
        </p:nvSpPr>
        <p:spPr>
          <a:xfrm>
            <a:off x="276225" y="3552825"/>
            <a:ext cx="2590800" cy="1666875"/>
          </a:xfrm>
          <a:custGeom>
            <a:avLst/>
            <a:gdLst>
              <a:gd name="connsiteX0" fmla="*/ 0 w 2590800"/>
              <a:gd name="connsiteY0" fmla="*/ 1504950 h 1666875"/>
              <a:gd name="connsiteX1" fmla="*/ 1200150 w 2590800"/>
              <a:gd name="connsiteY1" fmla="*/ 1666875 h 1666875"/>
              <a:gd name="connsiteX2" fmla="*/ 1343025 w 2590800"/>
              <a:gd name="connsiteY2" fmla="*/ 1647825 h 1666875"/>
              <a:gd name="connsiteX3" fmla="*/ 1419225 w 2590800"/>
              <a:gd name="connsiteY3" fmla="*/ 1590675 h 1666875"/>
              <a:gd name="connsiteX4" fmla="*/ 1466850 w 2590800"/>
              <a:gd name="connsiteY4" fmla="*/ 1514475 h 1666875"/>
              <a:gd name="connsiteX5" fmla="*/ 1466850 w 2590800"/>
              <a:gd name="connsiteY5" fmla="*/ 1447800 h 1666875"/>
              <a:gd name="connsiteX6" fmla="*/ 1419225 w 2590800"/>
              <a:gd name="connsiteY6" fmla="*/ 1333500 h 1666875"/>
              <a:gd name="connsiteX7" fmla="*/ 1400175 w 2590800"/>
              <a:gd name="connsiteY7" fmla="*/ 1304925 h 1666875"/>
              <a:gd name="connsiteX8" fmla="*/ 1352550 w 2590800"/>
              <a:gd name="connsiteY8" fmla="*/ 1285875 h 1666875"/>
              <a:gd name="connsiteX9" fmla="*/ 1028700 w 2590800"/>
              <a:gd name="connsiteY9" fmla="*/ 1200150 h 1666875"/>
              <a:gd name="connsiteX10" fmla="*/ 876300 w 2590800"/>
              <a:gd name="connsiteY10" fmla="*/ 1171575 h 1666875"/>
              <a:gd name="connsiteX11" fmla="*/ 847725 w 2590800"/>
              <a:gd name="connsiteY11" fmla="*/ 1085850 h 1666875"/>
              <a:gd name="connsiteX12" fmla="*/ 876300 w 2590800"/>
              <a:gd name="connsiteY12" fmla="*/ 1028700 h 1666875"/>
              <a:gd name="connsiteX13" fmla="*/ 2590800 w 2590800"/>
              <a:gd name="connsiteY13" fmla="*/ 0 h 1666875"/>
              <a:gd name="connsiteX14" fmla="*/ 0 w 2590800"/>
              <a:gd name="connsiteY14" fmla="*/ 1504950 h 166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0800" h="1666875">
                <a:moveTo>
                  <a:pt x="0" y="1504950"/>
                </a:moveTo>
                <a:lnTo>
                  <a:pt x="1200150" y="1666875"/>
                </a:lnTo>
                <a:lnTo>
                  <a:pt x="1343025" y="1647825"/>
                </a:lnTo>
                <a:lnTo>
                  <a:pt x="1419225" y="1590675"/>
                </a:lnTo>
                <a:lnTo>
                  <a:pt x="1466850" y="1514475"/>
                </a:lnTo>
                <a:lnTo>
                  <a:pt x="1466850" y="1447800"/>
                </a:lnTo>
                <a:cubicBezTo>
                  <a:pt x="1436407" y="1336176"/>
                  <a:pt x="1470654" y="1359214"/>
                  <a:pt x="1419225" y="1333500"/>
                </a:cubicBezTo>
                <a:lnTo>
                  <a:pt x="1400175" y="1304925"/>
                </a:lnTo>
                <a:lnTo>
                  <a:pt x="1352550" y="1285875"/>
                </a:lnTo>
                <a:lnTo>
                  <a:pt x="1028700" y="1200150"/>
                </a:lnTo>
                <a:lnTo>
                  <a:pt x="876300" y="1171575"/>
                </a:lnTo>
                <a:lnTo>
                  <a:pt x="847725" y="1085850"/>
                </a:lnTo>
                <a:lnTo>
                  <a:pt x="876300" y="1028700"/>
                </a:lnTo>
                <a:lnTo>
                  <a:pt x="2590800" y="0"/>
                </a:lnTo>
                <a:lnTo>
                  <a:pt x="0" y="1504950"/>
                </a:lnTo>
                <a:close/>
              </a:path>
            </a:pathLst>
          </a:custGeom>
          <a:solidFill>
            <a:srgbClr val="D9D9D9">
              <a:alpha val="5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3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  <p:bldP spid="50" grpId="0"/>
      <p:bldP spid="53" grpId="0" animBg="1"/>
      <p:bldP spid="53" grpId="1" animBg="1"/>
      <p:bldP spid="52" grpId="0" animBg="1"/>
      <p:bldP spid="52" grpId="1" animBg="1"/>
      <p:bldP spid="55" grpId="0" animBg="1"/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402" y="154557"/>
            <a:ext cx="4602258" cy="559962"/>
          </a:xfrm>
        </p:spPr>
        <p:txBody>
          <a:bodyPr>
            <a:normAutofit/>
          </a:bodyPr>
          <a:lstStyle/>
          <a:p>
            <a:r>
              <a:rPr lang="fr-FR"/>
              <a:t>Impact sols des </a:t>
            </a:r>
            <a:r>
              <a:rPr lang="fr-FR" err="1"/>
              <a:t>EnRs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1942B1-C3E4-4FD2-9212-0DFE608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900" y="6370462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25</a:t>
            </a:fld>
            <a:endParaRPr lang="fr-FR"/>
          </a:p>
        </p:txBody>
      </p:sp>
      <p:sp>
        <p:nvSpPr>
          <p:cNvPr id="20" name="Zone de texte 506">
            <a:extLst>
              <a:ext uri="{FF2B5EF4-FFF2-40B4-BE49-F238E27FC236}">
                <a16:creationId xmlns:a16="http://schemas.microsoft.com/office/drawing/2014/main" id="{DA68B010-0206-45C3-9886-A13CA0B7F0EC}"/>
              </a:ext>
            </a:extLst>
          </p:cNvPr>
          <p:cNvSpPr txBox="1"/>
          <p:nvPr/>
        </p:nvSpPr>
        <p:spPr>
          <a:xfrm>
            <a:off x="927100" y="1025495"/>
            <a:ext cx="5045142" cy="169277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Surfaces totales (kha) affectées par les installations de production d'</a:t>
            </a:r>
            <a:r>
              <a:rPr kumimoji="0" lang="fr-FR" sz="1100" b="0" u="none" strike="noStrike" kern="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EnRs</a:t>
            </a:r>
            <a:endParaRPr kumimoji="0" lang="fr-FR" sz="1100" b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arianne Light" panose="02000000000000000000" pitchFamily="50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267C1FA5-C9A6-4DE8-8AF5-D34F8387BA7E}"/>
              </a:ext>
            </a:extLst>
          </p:cNvPr>
          <p:cNvGraphicFramePr/>
          <p:nvPr/>
        </p:nvGraphicFramePr>
        <p:xfrm>
          <a:off x="329282" y="1118577"/>
          <a:ext cx="5960125" cy="4189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Zone de texte 507">
            <a:extLst>
              <a:ext uri="{FF2B5EF4-FFF2-40B4-BE49-F238E27FC236}">
                <a16:creationId xmlns:a16="http://schemas.microsoft.com/office/drawing/2014/main" id="{A19C7EF8-E481-408D-B91C-74BDEA8CAA29}"/>
              </a:ext>
            </a:extLst>
          </p:cNvPr>
          <p:cNvSpPr txBox="1"/>
          <p:nvPr/>
        </p:nvSpPr>
        <p:spPr>
          <a:xfrm>
            <a:off x="6565412" y="1035591"/>
            <a:ext cx="5045142" cy="16158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R="0" lvl="0" indent="0" algn="just" fontAlgn="auto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800" b="0" u="none" strike="noStrike" kern="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defRPr>
            </a:lvl1pPr>
          </a:lstStyle>
          <a:p>
            <a:r>
              <a:rPr lang="fr-FR" sz="1050"/>
              <a:t>Estimations des surfaces (kha) strictement incompatibles avec un usage ENAF</a:t>
            </a:r>
          </a:p>
        </p:txBody>
      </p:sp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211CE408-BD0A-4FC7-9964-3EF83B79CAFC}"/>
              </a:ext>
            </a:extLst>
          </p:cNvPr>
          <p:cNvGraphicFramePr/>
          <p:nvPr/>
        </p:nvGraphicFramePr>
        <p:xfrm>
          <a:off x="5803837" y="1205051"/>
          <a:ext cx="5719925" cy="4300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89E16D08-6310-4F28-B061-F126C5A75DF3}"/>
              </a:ext>
            </a:extLst>
          </p:cNvPr>
          <p:cNvSpPr txBox="1"/>
          <p:nvPr/>
        </p:nvSpPr>
        <p:spPr>
          <a:xfrm>
            <a:off x="787399" y="5268823"/>
            <a:ext cx="5960125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="1" u="sng">
                <a:solidFill>
                  <a:schemeClr val="accent2"/>
                </a:solidFill>
                <a:latin typeface="Marianne Light"/>
                <a:cs typeface="Times New Roman"/>
              </a:rPr>
              <a:t>La majorité de ces surfaces</a:t>
            </a:r>
            <a:r>
              <a:rPr lang="fr-FR" sz="14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: </a:t>
            </a:r>
            <a:r>
              <a:rPr lang="fr-FR" sz="140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F</a:t>
            </a:r>
            <a:r>
              <a:rPr lang="fr-FR" sz="14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avorable </a:t>
            </a:r>
            <a:r>
              <a:rPr lang="fr-FR" sz="1400" err="1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co</a:t>
            </a:r>
            <a:r>
              <a:rPr lang="fr-FR" sz="14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-usage avec l’agriculture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 Limiter </a:t>
            </a:r>
            <a:r>
              <a:rPr lang="fr-FR" sz="140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l</a:t>
            </a:r>
            <a:r>
              <a:rPr lang="fr-FR" sz="14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rPr>
              <a:t>es incidences sur la biodiversité et des besoins de surfaces de compensation.</a:t>
            </a:r>
            <a:r>
              <a:rPr lang="fr-FR" sz="1400">
                <a:solidFill>
                  <a:srgbClr val="1D1D1B"/>
                </a:solidFill>
                <a:latin typeface="Marianne Light"/>
                <a:ea typeface="Marianne Light" panose="02000000000000000000" pitchFamily="50" charset="0"/>
                <a:cs typeface="Times New Roman"/>
              </a:rPr>
              <a:t> </a:t>
            </a:r>
            <a:endParaRPr lang="fr-FR" sz="200">
              <a:solidFill>
                <a:srgbClr val="1D1D1B"/>
              </a:solidFill>
              <a:latin typeface="Marianne Light" panose="02000000000000000000" pitchFamily="50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>
              <a:solidFill>
                <a:srgbClr val="1D1D1B"/>
              </a:solidFill>
              <a:effectLst/>
              <a:latin typeface="Marianne Light"/>
              <a:ea typeface="Marianne Light" panose="02000000000000000000" pitchFamily="50" charset="0"/>
              <a:cs typeface="Times New Roman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B6B9B4-EE03-F2F5-1293-A4D7AF455F3E}"/>
              </a:ext>
            </a:extLst>
          </p:cNvPr>
          <p:cNvSpPr txBox="1"/>
          <p:nvPr/>
        </p:nvSpPr>
        <p:spPr>
          <a:xfrm>
            <a:off x="7468402" y="4138989"/>
            <a:ext cx="396671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algn="just">
              <a:spcBef>
                <a:spcPts val="600"/>
              </a:spcBef>
              <a:spcAft>
                <a:spcPts val="600"/>
              </a:spcAft>
              <a:defRPr sz="1200">
                <a:solidFill>
                  <a:srgbClr val="1D1D1B"/>
                </a:solidFill>
                <a:effectLst/>
                <a:latin typeface="Marianne Light"/>
                <a:ea typeface="Marianne Light" panose="02000000000000000000" pitchFamily="50" charset="0"/>
                <a:cs typeface="Times New Roman"/>
              </a:defRPr>
            </a:lvl1pPr>
          </a:lstStyle>
          <a:p>
            <a:pPr algn="ctr"/>
            <a:r>
              <a:rPr lang="fr-FR" sz="1400"/>
              <a:t>Augmentation des surfaces de production de biomasse à usage énergétique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00F99E8-D9D9-C733-6DC4-E4DDAE180186}"/>
              </a:ext>
            </a:extLst>
          </p:cNvPr>
          <p:cNvSpPr/>
          <p:nvPr/>
        </p:nvSpPr>
        <p:spPr>
          <a:xfrm>
            <a:off x="7773024" y="5784572"/>
            <a:ext cx="3004576" cy="909850"/>
          </a:xfrm>
          <a:prstGeom prst="roundRect">
            <a:avLst/>
          </a:prstGeom>
          <a:solidFill>
            <a:srgbClr val="FBD7A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accent6"/>
                </a:solidFill>
                <a:cs typeface="Arial"/>
              </a:rPr>
              <a:t>Changement d’occupation des sols à l’international</a:t>
            </a:r>
            <a:endParaRPr lang="fr-FR">
              <a:solidFill>
                <a:schemeClr val="accent6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DBE9715-167A-13B5-1AF9-C27C9392A5B2}"/>
              </a:ext>
            </a:extLst>
          </p:cNvPr>
          <p:cNvSpPr/>
          <p:nvPr/>
        </p:nvSpPr>
        <p:spPr>
          <a:xfrm>
            <a:off x="8132312" y="4789209"/>
            <a:ext cx="2286000" cy="909850"/>
          </a:xfrm>
          <a:prstGeom prst="roundRect">
            <a:avLst/>
          </a:prstGeom>
          <a:solidFill>
            <a:srgbClr val="FBD7A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accent6"/>
                </a:solidFill>
                <a:cs typeface="Arial"/>
              </a:rPr>
              <a:t>Intensification des pratiques</a:t>
            </a:r>
            <a:endParaRPr lang="fr-FR">
              <a:solidFill>
                <a:schemeClr val="accent6"/>
              </a:solidFill>
            </a:endParaRPr>
          </a:p>
        </p:txBody>
      </p:sp>
      <p:pic>
        <p:nvPicPr>
          <p:cNvPr id="8" name="Graphique 7" descr="Commentaire feu avec un remplissage uni">
            <a:extLst>
              <a:ext uri="{FF2B5EF4-FFF2-40B4-BE49-F238E27FC236}">
                <a16:creationId xmlns:a16="http://schemas.microsoft.com/office/drawing/2014/main" id="{37C6A718-1145-B88F-3B1E-06F9AF3D2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6478" y="3648456"/>
            <a:ext cx="753845" cy="753845"/>
          </a:xfrm>
          <a:prstGeom prst="rect">
            <a:avLst/>
          </a:prstGeom>
        </p:spPr>
      </p:pic>
      <p:pic>
        <p:nvPicPr>
          <p:cNvPr id="10" name="Graphique 9" descr="Commentaire en cœur avec un remplissage uni">
            <a:extLst>
              <a:ext uri="{FF2B5EF4-FFF2-40B4-BE49-F238E27FC236}">
                <a16:creationId xmlns:a16="http://schemas.microsoft.com/office/drawing/2014/main" id="{80FAECE5-17D2-CE6B-BFE6-A88417C4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2559" y="4774020"/>
            <a:ext cx="753845" cy="7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45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6CBF-6CE6-625A-6F42-F42BA5B3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19" y="397261"/>
            <a:ext cx="3061686" cy="864108"/>
          </a:xfrm>
        </p:spPr>
        <p:txBody>
          <a:bodyPr>
            <a:normAutofit/>
          </a:bodyPr>
          <a:lstStyle/>
          <a:p>
            <a:r>
              <a:rPr lang="fr-FR" sz="4800"/>
              <a:t>LE ZAN ?</a:t>
            </a:r>
            <a:endParaRPr lang="fr-FR" i="1"/>
          </a:p>
        </p:txBody>
      </p:sp>
      <p:pic>
        <p:nvPicPr>
          <p:cNvPr id="1028" name="Picture 4" descr="Homme debout - Icônes gens gratuites">
            <a:extLst>
              <a:ext uri="{FF2B5EF4-FFF2-40B4-BE49-F238E27FC236}">
                <a16:creationId xmlns:a16="http://schemas.microsoft.com/office/drawing/2014/main" id="{B04D003A-6109-C501-826D-6E4CDAE09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50" y="2173545"/>
            <a:ext cx="4287198" cy="42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que 3" descr="Commentaire, Je n’aime pas avec un remplissage uni">
            <a:extLst>
              <a:ext uri="{FF2B5EF4-FFF2-40B4-BE49-F238E27FC236}">
                <a16:creationId xmlns:a16="http://schemas.microsoft.com/office/drawing/2014/main" id="{5A57563B-B82F-1520-070C-9EAF8D155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8293" y="1293242"/>
            <a:ext cx="1624824" cy="1624824"/>
          </a:xfrm>
          <a:prstGeom prst="rect">
            <a:avLst/>
          </a:prstGeom>
        </p:spPr>
      </p:pic>
      <p:sp>
        <p:nvSpPr>
          <p:cNvPr id="7" name="Graphique 5" descr="Commentaire, J’aime avec un remplissage uni">
            <a:extLst>
              <a:ext uri="{FF2B5EF4-FFF2-40B4-BE49-F238E27FC236}">
                <a16:creationId xmlns:a16="http://schemas.microsoft.com/office/drawing/2014/main" id="{87B41E04-8950-024A-2E86-E6C13317502A}"/>
              </a:ext>
            </a:extLst>
          </p:cNvPr>
          <p:cNvSpPr/>
          <p:nvPr/>
        </p:nvSpPr>
        <p:spPr>
          <a:xfrm flipH="1">
            <a:off x="3948421" y="1572768"/>
            <a:ext cx="1168693" cy="1065773"/>
          </a:xfrm>
          <a:custGeom>
            <a:avLst/>
            <a:gdLst>
              <a:gd name="connsiteX0" fmla="*/ 1110254 w 1168693"/>
              <a:gd name="connsiteY0" fmla="*/ 0 h 1065773"/>
              <a:gd name="connsiteX1" fmla="*/ 58436 w 1168693"/>
              <a:gd name="connsiteY1" fmla="*/ 0 h 1065773"/>
              <a:gd name="connsiteX2" fmla="*/ 2 w 1168693"/>
              <a:gd name="connsiteY2" fmla="*/ 58434 h 1065773"/>
              <a:gd name="connsiteX3" fmla="*/ 2 w 1168693"/>
              <a:gd name="connsiteY3" fmla="*/ 768446 h 1065773"/>
              <a:gd name="connsiteX4" fmla="*/ 57470 w 1168693"/>
              <a:gd name="connsiteY4" fmla="*/ 826880 h 1065773"/>
              <a:gd name="connsiteX5" fmla="*/ 58436 w 1168693"/>
              <a:gd name="connsiteY5" fmla="*/ 826880 h 1065773"/>
              <a:gd name="connsiteX6" fmla="*/ 701214 w 1168693"/>
              <a:gd name="connsiteY6" fmla="*/ 826880 h 1065773"/>
              <a:gd name="connsiteX7" fmla="*/ 934951 w 1168693"/>
              <a:gd name="connsiteY7" fmla="*/ 1065773 h 1065773"/>
              <a:gd name="connsiteX8" fmla="*/ 934951 w 1168693"/>
              <a:gd name="connsiteY8" fmla="*/ 828599 h 1065773"/>
              <a:gd name="connsiteX9" fmla="*/ 1110254 w 1168693"/>
              <a:gd name="connsiteY9" fmla="*/ 828599 h 1065773"/>
              <a:gd name="connsiteX10" fmla="*/ 1168688 w 1168693"/>
              <a:gd name="connsiteY10" fmla="*/ 770164 h 1065773"/>
              <a:gd name="connsiteX11" fmla="*/ 1168688 w 1168693"/>
              <a:gd name="connsiteY11" fmla="*/ 60170 h 1065773"/>
              <a:gd name="connsiteX12" fmla="*/ 1110254 w 1168693"/>
              <a:gd name="connsiteY12" fmla="*/ 0 h 1065773"/>
              <a:gd name="connsiteX13" fmla="*/ 459158 w 1168693"/>
              <a:gd name="connsiteY13" fmla="*/ 541721 h 1065773"/>
              <a:gd name="connsiteX14" fmla="*/ 434822 w 1168693"/>
              <a:gd name="connsiteY14" fmla="*/ 566022 h 1065773"/>
              <a:gd name="connsiteX15" fmla="*/ 343733 w 1168693"/>
              <a:gd name="connsiteY15" fmla="*/ 566022 h 1065773"/>
              <a:gd name="connsiteX16" fmla="*/ 343733 w 1168693"/>
              <a:gd name="connsiteY16" fmla="*/ 310802 h 1065773"/>
              <a:gd name="connsiteX17" fmla="*/ 434822 w 1168693"/>
              <a:gd name="connsiteY17" fmla="*/ 310802 h 1065773"/>
              <a:gd name="connsiteX18" fmla="*/ 459158 w 1168693"/>
              <a:gd name="connsiteY18" fmla="*/ 335052 h 1065773"/>
              <a:gd name="connsiteX19" fmla="*/ 817618 w 1168693"/>
              <a:gd name="connsiteY19" fmla="*/ 426261 h 1065773"/>
              <a:gd name="connsiteX20" fmla="*/ 789054 w 1168693"/>
              <a:gd name="connsiteY20" fmla="*/ 461511 h 1065773"/>
              <a:gd name="connsiteX21" fmla="*/ 799366 w 1168693"/>
              <a:gd name="connsiteY21" fmla="*/ 487033 h 1065773"/>
              <a:gd name="connsiteX22" fmla="*/ 762914 w 1168693"/>
              <a:gd name="connsiteY22" fmla="*/ 523486 h 1065773"/>
              <a:gd name="connsiteX23" fmla="*/ 759270 w 1168693"/>
              <a:gd name="connsiteY23" fmla="*/ 523486 h 1065773"/>
              <a:gd name="connsiteX24" fmla="*/ 768998 w 1168693"/>
              <a:gd name="connsiteY24" fmla="*/ 547805 h 1065773"/>
              <a:gd name="connsiteX25" fmla="*/ 732562 w 1168693"/>
              <a:gd name="connsiteY25" fmla="*/ 584257 h 1065773"/>
              <a:gd name="connsiteX26" fmla="*/ 623204 w 1168693"/>
              <a:gd name="connsiteY26" fmla="*/ 584257 h 1065773"/>
              <a:gd name="connsiteX27" fmla="*/ 495611 w 1168693"/>
              <a:gd name="connsiteY27" fmla="*/ 535636 h 1065773"/>
              <a:gd name="connsiteX28" fmla="*/ 495611 w 1168693"/>
              <a:gd name="connsiteY28" fmla="*/ 341188 h 1065773"/>
              <a:gd name="connsiteX29" fmla="*/ 604969 w 1168693"/>
              <a:gd name="connsiteY29" fmla="*/ 195342 h 1065773"/>
              <a:gd name="connsiteX30" fmla="*/ 641422 w 1168693"/>
              <a:gd name="connsiteY30" fmla="*/ 158890 h 1065773"/>
              <a:gd name="connsiteX31" fmla="*/ 677875 w 1168693"/>
              <a:gd name="connsiteY31" fmla="*/ 195342 h 1065773"/>
              <a:gd name="connsiteX32" fmla="*/ 659657 w 1168693"/>
              <a:gd name="connsiteY32" fmla="*/ 311403 h 1065773"/>
              <a:gd name="connsiteX33" fmla="*/ 677875 w 1168693"/>
              <a:gd name="connsiteY33" fmla="*/ 329037 h 1065773"/>
              <a:gd name="connsiteX34" fmla="*/ 793317 w 1168693"/>
              <a:gd name="connsiteY34" fmla="*/ 329037 h 1065773"/>
              <a:gd name="connsiteX35" fmla="*/ 829769 w 1168693"/>
              <a:gd name="connsiteY35" fmla="*/ 365489 h 1065773"/>
              <a:gd name="connsiteX36" fmla="*/ 806069 w 1168693"/>
              <a:gd name="connsiteY36" fmla="*/ 399519 h 1065773"/>
              <a:gd name="connsiteX37" fmla="*/ 817618 w 1168693"/>
              <a:gd name="connsiteY37" fmla="*/ 426261 h 106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68693" h="1065773">
                <a:moveTo>
                  <a:pt x="1110254" y="0"/>
                </a:moveTo>
                <a:lnTo>
                  <a:pt x="58436" y="0"/>
                </a:lnTo>
                <a:cubicBezTo>
                  <a:pt x="26304" y="335"/>
                  <a:pt x="337" y="26302"/>
                  <a:pt x="2" y="58434"/>
                </a:cubicBezTo>
                <a:lnTo>
                  <a:pt x="2" y="768446"/>
                </a:lnTo>
                <a:cubicBezTo>
                  <a:pt x="-264" y="800450"/>
                  <a:pt x="25464" y="826614"/>
                  <a:pt x="57470" y="826880"/>
                </a:cubicBezTo>
                <a:cubicBezTo>
                  <a:pt x="57792" y="826882"/>
                  <a:pt x="58115" y="826882"/>
                  <a:pt x="58436" y="826880"/>
                </a:cubicBezTo>
                <a:lnTo>
                  <a:pt x="701214" y="826880"/>
                </a:lnTo>
                <a:lnTo>
                  <a:pt x="934951" y="1065773"/>
                </a:lnTo>
                <a:lnTo>
                  <a:pt x="934951" y="828599"/>
                </a:lnTo>
                <a:lnTo>
                  <a:pt x="1110254" y="828599"/>
                </a:lnTo>
                <a:cubicBezTo>
                  <a:pt x="1142386" y="828263"/>
                  <a:pt x="1168353" y="802296"/>
                  <a:pt x="1168688" y="770164"/>
                </a:cubicBezTo>
                <a:lnTo>
                  <a:pt x="1168688" y="60170"/>
                </a:lnTo>
                <a:cubicBezTo>
                  <a:pt x="1169099" y="27445"/>
                  <a:pt x="1142977" y="547"/>
                  <a:pt x="1110254" y="0"/>
                </a:cubicBezTo>
                <a:close/>
                <a:moveTo>
                  <a:pt x="459158" y="541721"/>
                </a:moveTo>
                <a:cubicBezTo>
                  <a:pt x="459120" y="555140"/>
                  <a:pt x="448241" y="566003"/>
                  <a:pt x="434822" y="566022"/>
                </a:cubicBezTo>
                <a:lnTo>
                  <a:pt x="343733" y="566022"/>
                </a:lnTo>
                <a:lnTo>
                  <a:pt x="343733" y="310802"/>
                </a:lnTo>
                <a:lnTo>
                  <a:pt x="434822" y="310802"/>
                </a:lnTo>
                <a:cubicBezTo>
                  <a:pt x="448221" y="310821"/>
                  <a:pt x="459093" y="321653"/>
                  <a:pt x="459158" y="335052"/>
                </a:cubicBezTo>
                <a:close/>
                <a:moveTo>
                  <a:pt x="817618" y="426261"/>
                </a:moveTo>
                <a:cubicBezTo>
                  <a:pt x="817486" y="443236"/>
                  <a:pt x="805632" y="457862"/>
                  <a:pt x="789054" y="461511"/>
                </a:cubicBezTo>
                <a:cubicBezTo>
                  <a:pt x="795755" y="468305"/>
                  <a:pt x="799468" y="477491"/>
                  <a:pt x="799366" y="487033"/>
                </a:cubicBezTo>
                <a:cubicBezTo>
                  <a:pt x="799310" y="507141"/>
                  <a:pt x="783022" y="523429"/>
                  <a:pt x="762914" y="523486"/>
                </a:cubicBezTo>
                <a:lnTo>
                  <a:pt x="759270" y="523486"/>
                </a:lnTo>
                <a:cubicBezTo>
                  <a:pt x="765636" y="529965"/>
                  <a:pt x="769139" y="538723"/>
                  <a:pt x="768998" y="547805"/>
                </a:cubicBezTo>
                <a:cubicBezTo>
                  <a:pt x="768932" y="567903"/>
                  <a:pt x="752660" y="584182"/>
                  <a:pt x="732562" y="584257"/>
                </a:cubicBezTo>
                <a:lnTo>
                  <a:pt x="623204" y="584257"/>
                </a:lnTo>
                <a:cubicBezTo>
                  <a:pt x="541791" y="584257"/>
                  <a:pt x="538749" y="535636"/>
                  <a:pt x="495611" y="535636"/>
                </a:cubicBezTo>
                <a:lnTo>
                  <a:pt x="495611" y="341188"/>
                </a:lnTo>
                <a:cubicBezTo>
                  <a:pt x="497433" y="339967"/>
                  <a:pt x="604969" y="287703"/>
                  <a:pt x="604969" y="195342"/>
                </a:cubicBezTo>
                <a:cubicBezTo>
                  <a:pt x="604969" y="175210"/>
                  <a:pt x="621289" y="158890"/>
                  <a:pt x="641422" y="158890"/>
                </a:cubicBezTo>
                <a:cubicBezTo>
                  <a:pt x="661554" y="158890"/>
                  <a:pt x="677875" y="175210"/>
                  <a:pt x="677875" y="195342"/>
                </a:cubicBezTo>
                <a:cubicBezTo>
                  <a:pt x="679203" y="234834"/>
                  <a:pt x="673021" y="274219"/>
                  <a:pt x="659657" y="311403"/>
                </a:cubicBezTo>
                <a:cubicBezTo>
                  <a:pt x="660152" y="321155"/>
                  <a:pt x="668111" y="328860"/>
                  <a:pt x="677875" y="329037"/>
                </a:cubicBezTo>
                <a:lnTo>
                  <a:pt x="793317" y="329037"/>
                </a:lnTo>
                <a:cubicBezTo>
                  <a:pt x="813425" y="329094"/>
                  <a:pt x="829713" y="345381"/>
                  <a:pt x="829769" y="365489"/>
                </a:cubicBezTo>
                <a:cubicBezTo>
                  <a:pt x="829955" y="380732"/>
                  <a:pt x="820430" y="394408"/>
                  <a:pt x="806069" y="399519"/>
                </a:cubicBezTo>
                <a:cubicBezTo>
                  <a:pt x="813483" y="406430"/>
                  <a:pt x="817672" y="416126"/>
                  <a:pt x="817618" y="426261"/>
                </a:cubicBezTo>
                <a:close/>
              </a:path>
            </a:pathLst>
          </a:custGeom>
          <a:solidFill>
            <a:srgbClr val="2A4C47"/>
          </a:solidFill>
          <a:ln w="1716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" name="Picture 6" descr="Homme, debout, à, bras haut - Icônes gens gratuites">
            <a:extLst>
              <a:ext uri="{FF2B5EF4-FFF2-40B4-BE49-F238E27FC236}">
                <a16:creationId xmlns:a16="http://schemas.microsoft.com/office/drawing/2014/main" id="{361B371F-33E0-DAE4-0201-A30936739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54" y="2420994"/>
            <a:ext cx="4287198" cy="42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134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6CBF-6CE6-625A-6F42-F42BA5B3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314" y="155961"/>
            <a:ext cx="3061686" cy="864108"/>
          </a:xfrm>
        </p:spPr>
        <p:txBody>
          <a:bodyPr>
            <a:normAutofit/>
          </a:bodyPr>
          <a:lstStyle/>
          <a:p>
            <a:r>
              <a:rPr lang="fr-FR" sz="4800"/>
              <a:t>LE ZAN</a:t>
            </a:r>
            <a:endParaRPr lang="fr-FR" i="1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A9D1BD-C599-34A6-CE17-84E9FCBD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85" y="1722922"/>
            <a:ext cx="5713550" cy="42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965481-4F85-62AD-6172-CF0F2A64E506}"/>
              </a:ext>
            </a:extLst>
          </p:cNvPr>
          <p:cNvSpPr txBox="1"/>
          <p:nvPr/>
        </p:nvSpPr>
        <p:spPr>
          <a:xfrm>
            <a:off x="225406" y="3535984"/>
            <a:ext cx="587059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73B5A4"/>
              </a:buClr>
              <a:buFont typeface="Wingdings" panose="05000000000000000000" pitchFamily="2" charset="2"/>
              <a:buChar char="l"/>
            </a:pPr>
            <a:r>
              <a:rPr lang="fr-FR" sz="1600">
                <a:effectLst/>
                <a:latin typeface="Marianne Light" panose="02000000000000000000" pitchFamily="50" charset="0"/>
              </a:rPr>
              <a:t>Réduction d'artificialisation sur 2022-2031, </a:t>
            </a:r>
          </a:p>
          <a:p>
            <a:pPr>
              <a:buClr>
                <a:srgbClr val="73B5A4"/>
              </a:buClr>
            </a:pPr>
            <a:r>
              <a:rPr lang="fr-FR" sz="1600">
                <a:effectLst/>
                <a:latin typeface="Marianne Light" panose="02000000000000000000" pitchFamily="50" charset="0"/>
              </a:rPr>
              <a:t>     - 50% </a:t>
            </a:r>
            <a:r>
              <a:rPr lang="fr-FR" sz="1400" i="1">
                <a:effectLst/>
                <a:latin typeface="Marianne Light" panose="02000000000000000000" pitchFamily="50" charset="0"/>
              </a:rPr>
              <a:t>par rapport au rythme de la décennie précédente</a:t>
            </a:r>
          </a:p>
          <a:p>
            <a:pPr marL="285750" indent="-285750">
              <a:buClr>
                <a:srgbClr val="73B5A4"/>
              </a:buClr>
              <a:buFont typeface="Wingdings" panose="05000000000000000000" pitchFamily="2" charset="2"/>
              <a:buChar char="l"/>
            </a:pPr>
            <a:endParaRPr lang="fr-FR" sz="1400" i="1">
              <a:latin typeface="Marianne Light" panose="02000000000000000000" pitchFamily="50" charset="0"/>
            </a:endParaRPr>
          </a:p>
          <a:p>
            <a:pPr marL="285750" indent="-285750">
              <a:buClr>
                <a:srgbClr val="73B5A4"/>
              </a:buClr>
              <a:buFont typeface="Wingdings" panose="05000000000000000000" pitchFamily="2" charset="2"/>
              <a:buChar char="l"/>
            </a:pPr>
            <a:r>
              <a:rPr lang="fr-FR" sz="1400" i="1">
                <a:effectLst/>
                <a:latin typeface="Marianne Light" panose="02000000000000000000" pitchFamily="50" charset="0"/>
              </a:rPr>
              <a:t>Zéro artificialisation nette en 2050</a:t>
            </a:r>
          </a:p>
          <a:p>
            <a:pPr>
              <a:buClr>
                <a:srgbClr val="73B5A4"/>
              </a:buClr>
            </a:pPr>
            <a:r>
              <a:rPr lang="fr-FR" sz="1400" i="1">
                <a:latin typeface="Marianne Light" panose="02000000000000000000" pitchFamily="50" charset="0"/>
              </a:rPr>
              <a:t>      -&gt; ERC</a:t>
            </a:r>
          </a:p>
          <a:p>
            <a:pPr>
              <a:buClr>
                <a:srgbClr val="73B5A4"/>
              </a:buClr>
            </a:pPr>
            <a:endParaRPr lang="fr-FR" sz="1400" i="1">
              <a:latin typeface="Marianne Light" panose="02000000000000000000" pitchFamily="50" charset="0"/>
            </a:endParaRPr>
          </a:p>
          <a:p>
            <a:pPr marL="285750" indent="-285750" algn="just">
              <a:buClr>
                <a:srgbClr val="73B5A4"/>
              </a:buClr>
              <a:buFont typeface="Wingdings" panose="05000000000000000000" pitchFamily="2" charset="2"/>
              <a:buChar char="l"/>
            </a:pPr>
            <a:r>
              <a:rPr lang="fr-FR" sz="1400" i="1">
                <a:effectLst/>
                <a:latin typeface="Marianne Light" panose="02000000000000000000" pitchFamily="50" charset="0"/>
              </a:rPr>
              <a:t>« La </a:t>
            </a:r>
            <a:r>
              <a:rPr lang="fr-FR" sz="1400" b="1" i="1">
                <a:solidFill>
                  <a:srgbClr val="73B5A4"/>
                </a:solidFill>
                <a:effectLst/>
                <a:latin typeface="Marianne Light" panose="02000000000000000000" pitchFamily="50" charset="0"/>
              </a:rPr>
              <a:t>renaturation d'un sol</a:t>
            </a:r>
            <a:r>
              <a:rPr lang="fr-FR" sz="1400" i="1">
                <a:effectLst/>
                <a:latin typeface="Marianne Light" panose="02000000000000000000" pitchFamily="50" charset="0"/>
              </a:rPr>
              <a:t>, ou </a:t>
            </a:r>
            <a:r>
              <a:rPr lang="fr-FR" sz="1400" b="1" i="1">
                <a:solidFill>
                  <a:srgbClr val="73B5A4"/>
                </a:solidFill>
                <a:latin typeface="Marianne Light" panose="02000000000000000000" pitchFamily="50" charset="0"/>
              </a:rPr>
              <a:t>désartificialisation</a:t>
            </a:r>
            <a:r>
              <a:rPr lang="fr-FR" sz="1400" i="1">
                <a:effectLst/>
                <a:latin typeface="Marianne Light" panose="02000000000000000000" pitchFamily="50" charset="0"/>
              </a:rPr>
              <a:t>, consiste en des actions ou des opérations de restauration ou d'amélioration de la </a:t>
            </a:r>
            <a:r>
              <a:rPr lang="fr-FR" sz="1400" b="1" i="1">
                <a:solidFill>
                  <a:srgbClr val="73B5A4"/>
                </a:solidFill>
                <a:latin typeface="Marianne Light" panose="02000000000000000000" pitchFamily="50" charset="0"/>
              </a:rPr>
              <a:t>fonctionnalité d'un sol</a:t>
            </a:r>
            <a:r>
              <a:rPr lang="fr-FR" sz="1400" i="1">
                <a:effectLst/>
                <a:latin typeface="Marianne Light" panose="02000000000000000000" pitchFamily="50" charset="0"/>
              </a:rPr>
              <a:t>, ayant pour effet de transformer un sol artificialisé en un sol non artificialisé»</a:t>
            </a:r>
          </a:p>
          <a:p>
            <a:pPr marL="285750" indent="-285750">
              <a:buClr>
                <a:srgbClr val="73B5A4"/>
              </a:buClr>
              <a:buFont typeface="Wingdings" panose="05000000000000000000" pitchFamily="2" charset="2"/>
              <a:buChar char="l"/>
            </a:pPr>
            <a:endParaRPr lang="fr-FR" sz="1400" i="1">
              <a:effectLst/>
              <a:latin typeface="Marianne Light" panose="02000000000000000000" pitchFamily="50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8A2D81-B213-68D8-D995-0580D1DF4558}"/>
              </a:ext>
            </a:extLst>
          </p:cNvPr>
          <p:cNvSpPr txBox="1"/>
          <p:nvPr/>
        </p:nvSpPr>
        <p:spPr>
          <a:xfrm>
            <a:off x="161897" y="1529282"/>
            <a:ext cx="188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>
                <a:solidFill>
                  <a:srgbClr val="73B5A4"/>
                </a:solidFill>
              </a:rPr>
              <a:t>22 août 2021</a:t>
            </a:r>
          </a:p>
          <a:p>
            <a:pPr algn="ctr"/>
            <a:r>
              <a:rPr lang="fr-FR" sz="1400" b="1">
                <a:solidFill>
                  <a:srgbClr val="73B5A4"/>
                </a:solidFill>
              </a:rPr>
              <a:t>LOI n°2021 1104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0A152FC-95C5-7ECC-A32F-7F7178169EC6}"/>
              </a:ext>
            </a:extLst>
          </p:cNvPr>
          <p:cNvGrpSpPr/>
          <p:nvPr/>
        </p:nvGrpSpPr>
        <p:grpSpPr>
          <a:xfrm>
            <a:off x="377596" y="2028850"/>
            <a:ext cx="1587000" cy="2959609"/>
            <a:chOff x="377596" y="2028850"/>
            <a:chExt cx="1587000" cy="2959609"/>
          </a:xfrm>
        </p:grpSpPr>
        <p:pic>
          <p:nvPicPr>
            <p:cNvPr id="7" name="Google Shape;281;p41">
              <a:extLst>
                <a:ext uri="{FF2B5EF4-FFF2-40B4-BE49-F238E27FC236}">
                  <a16:creationId xmlns:a16="http://schemas.microsoft.com/office/drawing/2014/main" id="{2233C1B6-621B-DDBB-24A3-845EEBA00E7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7596" y="2028850"/>
              <a:ext cx="1587000" cy="14885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17C92886-A5F0-A092-3612-639D13388DD4}"/>
                </a:ext>
              </a:extLst>
            </p:cNvPr>
            <p:cNvCxnSpPr>
              <a:cxnSpLocks/>
            </p:cNvCxnSpPr>
            <p:nvPr/>
          </p:nvCxnSpPr>
          <p:spPr>
            <a:xfrm>
              <a:off x="386649" y="2610178"/>
              <a:ext cx="0" cy="2378281"/>
            </a:xfrm>
            <a:prstGeom prst="line">
              <a:avLst/>
            </a:prstGeom>
            <a:ln w="19050">
              <a:solidFill>
                <a:srgbClr val="73B5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6883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FFE3A1C-9576-4139-5F28-738135854366}"/>
              </a:ext>
            </a:extLst>
          </p:cNvPr>
          <p:cNvSpPr/>
          <p:nvPr/>
        </p:nvSpPr>
        <p:spPr>
          <a:xfrm>
            <a:off x="10060160" y="5310648"/>
            <a:ext cx="1269759" cy="671331"/>
          </a:xfrm>
          <a:prstGeom prst="rect">
            <a:avLst/>
          </a:prstGeom>
          <a:gradFill flip="none" rotWithShape="1">
            <a:gsLst>
              <a:gs pos="12000">
                <a:schemeClr val="tx2">
                  <a:lumMod val="60000"/>
                  <a:lumOff val="40000"/>
                </a:schemeClr>
              </a:gs>
              <a:gs pos="25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383245-4120-D7EE-BEF7-79B2BED7E766}"/>
              </a:ext>
            </a:extLst>
          </p:cNvPr>
          <p:cNvSpPr/>
          <p:nvPr/>
        </p:nvSpPr>
        <p:spPr>
          <a:xfrm>
            <a:off x="8803414" y="5310648"/>
            <a:ext cx="1260000" cy="671331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39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9E395A-7142-A379-C8BA-B9E74CF4FB85}"/>
              </a:ext>
            </a:extLst>
          </p:cNvPr>
          <p:cNvSpPr/>
          <p:nvPr/>
        </p:nvSpPr>
        <p:spPr>
          <a:xfrm>
            <a:off x="7546667" y="5310648"/>
            <a:ext cx="1260000" cy="671331"/>
          </a:xfrm>
          <a:prstGeom prst="rect">
            <a:avLst/>
          </a:prstGeom>
          <a:gradFill flip="none" rotWithShape="1">
            <a:gsLst>
              <a:gs pos="35000">
                <a:schemeClr val="tx2">
                  <a:lumMod val="60000"/>
                  <a:lumOff val="40000"/>
                </a:schemeClr>
              </a:gs>
              <a:gs pos="44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AA181C-AE07-5432-7B8B-8408660D7E7A}"/>
              </a:ext>
            </a:extLst>
          </p:cNvPr>
          <p:cNvSpPr/>
          <p:nvPr/>
        </p:nvSpPr>
        <p:spPr>
          <a:xfrm>
            <a:off x="6283414" y="5310648"/>
            <a:ext cx="1260000" cy="671331"/>
          </a:xfrm>
          <a:prstGeom prst="rect">
            <a:avLst/>
          </a:prstGeom>
          <a:gradFill flip="none" rotWithShape="1">
            <a:gsLst>
              <a:gs pos="67000">
                <a:schemeClr val="tx2">
                  <a:lumMod val="60000"/>
                  <a:lumOff val="40000"/>
                </a:schemeClr>
              </a:gs>
              <a:gs pos="76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5A6EA9-3289-55C2-9BC1-00413A36241F}"/>
              </a:ext>
            </a:extLst>
          </p:cNvPr>
          <p:cNvSpPr/>
          <p:nvPr/>
        </p:nvSpPr>
        <p:spPr>
          <a:xfrm>
            <a:off x="5023414" y="5310648"/>
            <a:ext cx="1260000" cy="671331"/>
          </a:xfrm>
          <a:prstGeom prst="rect">
            <a:avLst/>
          </a:prstGeom>
          <a:gradFill flip="none" rotWithShape="1">
            <a:gsLst>
              <a:gs pos="74000">
                <a:schemeClr val="tx2">
                  <a:lumMod val="60000"/>
                  <a:lumOff val="40000"/>
                </a:schemeClr>
              </a:gs>
              <a:gs pos="84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642" y="240476"/>
            <a:ext cx="5016995" cy="559962"/>
          </a:xfrm>
        </p:spPr>
        <p:txBody>
          <a:bodyPr/>
          <a:lstStyle/>
          <a:p>
            <a:r>
              <a:rPr lang="fr-FR"/>
              <a:t>Artificialisation des sols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1942B1-C3E4-4FD2-9212-0DFE608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4562" y="6370462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28</a:t>
            </a:fld>
            <a:endParaRPr lang="fr-FR"/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16D138A9-2972-4E99-8D21-D8EEE5821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929457"/>
              </p:ext>
            </p:extLst>
          </p:nvPr>
        </p:nvGraphicFramePr>
        <p:xfrm>
          <a:off x="352610" y="4688557"/>
          <a:ext cx="10977310" cy="198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7310">
                  <a:extLst>
                    <a:ext uri="{9D8B030D-6E8A-4147-A177-3AD203B41FA5}">
                      <a16:colId xmlns:a16="http://schemas.microsoft.com/office/drawing/2014/main" val="423502097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50377547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20131158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53449953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74756542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4041322682"/>
                    </a:ext>
                  </a:extLst>
                </a:gridCol>
              </a:tblGrid>
              <a:tr h="617949"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Marianne Light" panose="02000000000000000000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>
                          <a:effectLst/>
                          <a:latin typeface="Marianne Light" panose="02000000000000000000" pitchFamily="50" charset="0"/>
                        </a:rPr>
                        <a:t>S1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>
                          <a:effectLst/>
                          <a:latin typeface="Marianne Light" panose="02000000000000000000" pitchFamily="50" charset="0"/>
                        </a:rPr>
                        <a:t>S2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>
                          <a:effectLst/>
                          <a:latin typeface="Marianne Light" panose="02000000000000000000" pitchFamily="50" charset="0"/>
                        </a:rPr>
                        <a:t>S3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>
                          <a:effectLst/>
                          <a:latin typeface="Marianne Light" panose="02000000000000000000" pitchFamily="50" charset="0"/>
                        </a:rPr>
                        <a:t>S4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000">
                          <a:effectLst/>
                          <a:latin typeface="Marianne Light" panose="02000000000000000000" pitchFamily="50" charset="0"/>
                        </a:rPr>
                        <a:t>TEND 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382588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fr-FR" sz="1600">
                          <a:effectLst/>
                          <a:latin typeface="Marianne Light" panose="02000000000000000000" pitchFamily="50" charset="0"/>
                        </a:rPr>
                        <a:t> Réduction d'artificialisation sur 2022-2031, % </a:t>
                      </a:r>
                    </a:p>
                    <a:p>
                      <a:r>
                        <a:rPr lang="fr-FR" sz="1400" i="1">
                          <a:effectLst/>
                          <a:latin typeface="Marianne Light" panose="02000000000000000000" pitchFamily="50" charset="0"/>
                        </a:rPr>
                        <a:t>par rapport au rythme de la décennie précédente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solidFill>
                            <a:schemeClr val="bg1"/>
                          </a:solidFill>
                          <a:latin typeface="Marianne Light" panose="02000000000000000000" pitchFamily="50" charset="0"/>
                        </a:rPr>
                        <a:t>79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solidFill>
                            <a:schemeClr val="bg1"/>
                          </a:solidFill>
                          <a:latin typeface="Marianne Light" panose="02000000000000000000" pitchFamily="50" charset="0"/>
                        </a:rPr>
                        <a:t>68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solidFill>
                            <a:schemeClr val="bg1"/>
                          </a:solidFill>
                          <a:latin typeface="Marianne Light" panose="02000000000000000000" pitchFamily="50" charset="0"/>
                        </a:rPr>
                        <a:t>37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solidFill>
                            <a:schemeClr val="bg1"/>
                          </a:solidFill>
                          <a:latin typeface="Marianne Light" panose="02000000000000000000" pitchFamily="50" charset="0"/>
                        </a:rPr>
                        <a:t>32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solidFill>
                            <a:schemeClr val="bg1"/>
                          </a:solidFill>
                          <a:latin typeface="Marianne Light" panose="02000000000000000000" pitchFamily="50" charset="0"/>
                        </a:rPr>
                        <a:t>15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9166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fr-FR" sz="1600">
                          <a:effectLst/>
                          <a:latin typeface="Marianne Light" panose="02000000000000000000" pitchFamily="50" charset="0"/>
                        </a:rPr>
                        <a:t>Compensation nécessaire </a:t>
                      </a:r>
                      <a:r>
                        <a:rPr lang="fr-FR" sz="1600" b="1">
                          <a:effectLst/>
                          <a:latin typeface="Marianne Light" panose="02000000000000000000" pitchFamily="50" charset="0"/>
                        </a:rPr>
                        <a:t>en 2050, kha</a:t>
                      </a:r>
                    </a:p>
                    <a:p>
                      <a:r>
                        <a:rPr lang="fr-FR" sz="1400" i="1">
                          <a:effectLst/>
                          <a:latin typeface="Marianne Light" panose="02000000000000000000" pitchFamily="50" charset="0"/>
                        </a:rPr>
                        <a:t>pour atteindre l'objectif ZAN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latin typeface="Marianne Light" panose="02000000000000000000" pitchFamily="50" charset="0"/>
                        </a:rPr>
                        <a:t>1,4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latin typeface="Marianne Light" panose="02000000000000000000" pitchFamily="50" charset="0"/>
                        </a:rPr>
                        <a:t>3,5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latin typeface="Marianne Light" panose="02000000000000000000" pitchFamily="50" charset="0"/>
                        </a:rPr>
                        <a:t>10,7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latin typeface="Marianne Light" panose="02000000000000000000" pitchFamily="50" charset="0"/>
                        </a:rPr>
                        <a:t>19,5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latin typeface="Marianne Light" panose="02000000000000000000" pitchFamily="50" charset="0"/>
                        </a:rPr>
                        <a:t>30,2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482173"/>
                  </a:ext>
                </a:extLst>
              </a:tr>
            </a:tbl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2929683"/>
              </p:ext>
            </p:extLst>
          </p:nvPr>
        </p:nvGraphicFramePr>
        <p:xfrm>
          <a:off x="0" y="294272"/>
          <a:ext cx="6815642" cy="4234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E32770E-526A-41F4-A9E0-18CFE9B3E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409" y="453419"/>
            <a:ext cx="5486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bmk="_Toc97150837">
                <a:solidFill>
                  <a:schemeClr val="accent2"/>
                </a:solidFill>
                <a:latin typeface="Marianne Light" panose="02000000000000000000" pitchFamily="50" charset="0"/>
                <a:cs typeface="Times New Roman" panose="02020603050405020304" pitchFamily="18" charset="0"/>
              </a:rPr>
              <a:t>Bilan des surfaces artificialisées additionnelles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900" bmk="_Toc97150837">
              <a:solidFill>
                <a:schemeClr val="accent2"/>
              </a:solidFill>
              <a:latin typeface="Arial" panose="020B0604020202020204" pitchFamily="34" charset="0"/>
              <a:ea typeface="Marianne Light" panose="02000000000000000000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DDA5BD1-CEFB-0B11-A5FA-807E5838CAB2}"/>
              </a:ext>
            </a:extLst>
          </p:cNvPr>
          <p:cNvGrpSpPr/>
          <p:nvPr/>
        </p:nvGrpSpPr>
        <p:grpSpPr>
          <a:xfrm>
            <a:off x="7690002" y="3356512"/>
            <a:ext cx="3863823" cy="1336875"/>
            <a:chOff x="7690002" y="3392024"/>
            <a:chExt cx="3863823" cy="1336875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73D2328C-D284-E2AA-F141-C72D52D3D7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000" b="75938" l="29844" r="68125">
                          <a14:foregroundMark x1="36563" y1="75938" x2="46875" y2="6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t="8082" r="27044" b="21785"/>
            <a:stretch/>
          </p:blipFill>
          <p:spPr bwMode="auto">
            <a:xfrm>
              <a:off x="10825598" y="3392024"/>
              <a:ext cx="728227" cy="1067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B4543A8F-A5C7-8028-67AE-BAB5DA4406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000" b="75938" l="29844" r="68125">
                          <a14:foregroundMark x1="36563" y1="75938" x2="46875" y2="6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t="8082" r="27044" b="21785"/>
            <a:stretch/>
          </p:blipFill>
          <p:spPr bwMode="auto">
            <a:xfrm>
              <a:off x="10514269" y="3502802"/>
              <a:ext cx="728227" cy="1067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D1D928A4-A4CE-25A9-6793-68E2DE07B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000" b="75938" l="29844" r="68125">
                          <a14:foregroundMark x1="36563" y1="75938" x2="46875" y2="6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t="8082" r="27044" b="21785"/>
            <a:stretch/>
          </p:blipFill>
          <p:spPr bwMode="auto">
            <a:xfrm>
              <a:off x="9281251" y="3550607"/>
              <a:ext cx="728227" cy="1067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05EC9490-D13A-7D00-B141-A98493DCE9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000" b="75938" l="29844" r="68125">
                          <a14:foregroundMark x1="36563" y1="75938" x2="46875" y2="6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t="8082" r="27044" b="21785"/>
            <a:stretch/>
          </p:blipFill>
          <p:spPr bwMode="auto">
            <a:xfrm>
              <a:off x="7690002" y="3661385"/>
              <a:ext cx="728227" cy="1067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6002F20F-0B2E-384D-41AA-CC8AC601BD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000" b="75938" l="29844" r="68125">
                          <a14:foregroundMark x1="36563" y1="75938" x2="46875" y2="6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t="8082" r="27044" b="21785"/>
            <a:stretch/>
          </p:blipFill>
          <p:spPr bwMode="auto">
            <a:xfrm>
              <a:off x="10209470" y="3656555"/>
              <a:ext cx="728227" cy="1067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12BC56EC-91CB-0C35-1DEF-D5B1E4F51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000" b="75938" l="29844" r="68125">
                          <a14:foregroundMark x1="36563" y1="75938" x2="46875" y2="6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t="8082" r="27044" b="21785"/>
            <a:stretch/>
          </p:blipFill>
          <p:spPr bwMode="auto">
            <a:xfrm>
              <a:off x="8969922" y="3661385"/>
              <a:ext cx="728227" cy="1067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4824EE6-E691-DE33-FDA8-B36E1A8DB068}"/>
              </a:ext>
            </a:extLst>
          </p:cNvPr>
          <p:cNvSpPr/>
          <p:nvPr/>
        </p:nvSpPr>
        <p:spPr>
          <a:xfrm>
            <a:off x="4834759" y="6074979"/>
            <a:ext cx="6495160" cy="48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F8CAD230-88DB-DE00-4ACD-444302AA18AD}"/>
              </a:ext>
            </a:extLst>
          </p:cNvPr>
          <p:cNvSpPr/>
          <p:nvPr/>
        </p:nvSpPr>
        <p:spPr>
          <a:xfrm>
            <a:off x="7561111" y="1152161"/>
            <a:ext cx="3693055" cy="909850"/>
          </a:xfrm>
          <a:prstGeom prst="roundRect">
            <a:avLst/>
          </a:prstGeom>
          <a:solidFill>
            <a:srgbClr val="484D7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Marianne Medium" panose="02000000000000000000" pitchFamily="50" charset="0"/>
                <a:cs typeface="Times New Roman" panose="02020603050405020304" pitchFamily="18" charset="0"/>
              </a:rPr>
              <a:t>Tr</a:t>
            </a:r>
            <a:r>
              <a:rPr lang="fr-FR" sz="1600">
                <a:solidFill>
                  <a:schemeClr val="bg1"/>
                </a:solidFill>
                <a:effectLst/>
                <a:latin typeface="Marianne Medium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aj</a:t>
            </a:r>
            <a:r>
              <a:rPr lang="fr-FR" sz="1600">
                <a:solidFill>
                  <a:schemeClr val="bg1"/>
                </a:solidFill>
                <a:latin typeface="Marianne Medium" panose="02000000000000000000" pitchFamily="50" charset="0"/>
                <a:cs typeface="Times New Roman" panose="02020603050405020304" pitchFamily="18" charset="0"/>
              </a:rPr>
              <a:t>ect</a:t>
            </a:r>
            <a:r>
              <a:rPr lang="fr-FR" sz="1600">
                <a:solidFill>
                  <a:schemeClr val="bg1"/>
                </a:solidFill>
                <a:effectLst/>
                <a:latin typeface="Marianne Medium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oires d’atteinte du ZAN </a:t>
            </a:r>
          </a:p>
          <a:p>
            <a:pPr algn="ctr"/>
            <a:r>
              <a:rPr lang="fr-FR" sz="1600">
                <a:solidFill>
                  <a:schemeClr val="bg1"/>
                </a:solidFill>
                <a:effectLst/>
                <a:latin typeface="Marianne Medium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très différentes entre scénarios</a:t>
            </a:r>
            <a:r>
              <a:rPr lang="fr-FR" sz="1600" b="1">
                <a:solidFill>
                  <a:schemeClr val="bg1"/>
                </a:solidFill>
                <a:effectLst/>
                <a:latin typeface="Marianne Light" panose="02000000000000000000" pitchFamily="50" charset="0"/>
                <a:ea typeface="Marianne Light" panose="02000000000000000000" pitchFamily="50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46DEA178-4F55-75B3-8CEE-95F211A1F766}"/>
              </a:ext>
            </a:extLst>
          </p:cNvPr>
          <p:cNvSpPr/>
          <p:nvPr/>
        </p:nvSpPr>
        <p:spPr>
          <a:xfrm>
            <a:off x="8039302" y="2326445"/>
            <a:ext cx="2736671" cy="909850"/>
          </a:xfrm>
          <a:prstGeom prst="roundRect">
            <a:avLst/>
          </a:prstGeom>
          <a:solidFill>
            <a:srgbClr val="484D7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Marianne Medium" panose="02000000000000000000" pitchFamily="50" charset="0"/>
                <a:cs typeface="Times New Roman" panose="02020603050405020304" pitchFamily="18" charset="0"/>
              </a:rPr>
              <a:t>Effort de compensation variable</a:t>
            </a:r>
          </a:p>
        </p:txBody>
      </p:sp>
    </p:spTree>
    <p:extLst>
      <p:ext uri="{BB962C8B-B14F-4D97-AF65-F5344CB8AC3E}">
        <p14:creationId xmlns:p14="http://schemas.microsoft.com/office/powerpoint/2010/main" val="25427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5" grpId="0" animBg="1"/>
      <p:bldP spid="24" grpId="0" animBg="1"/>
      <p:bldP spid="11" grpId="0" animBg="1"/>
      <p:bldP spid="32" grpId="0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953956B-ED82-36F0-E297-38259EA68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5" t="20367" r="6194" b="3448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381" y="66500"/>
            <a:ext cx="2742710" cy="619123"/>
          </a:xfrm>
        </p:spPr>
        <p:txBody>
          <a:bodyPr>
            <a:normAutofit/>
          </a:bodyPr>
          <a:lstStyle/>
          <a:p>
            <a:r>
              <a:rPr lang="fr-FR" sz="2800"/>
              <a:t>Messages clés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1942B1-C3E4-4FD2-9212-0DFE608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3352" y="6370462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29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0F5CE9-A872-87F5-F548-6D07BF2C8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12" b="91366" l="8973" r="90745">
                        <a14:foregroundMark x1="8973" y1="55756" x2="10045" y2="45711"/>
                        <a14:foregroundMark x1="43736" y1="9594" x2="60327" y2="9312"/>
                        <a14:foregroundMark x1="60327" y1="9312" x2="60327" y2="9312"/>
                        <a14:foregroundMark x1="45937" y1="91366" x2="65237" y2="88093"/>
                        <a14:foregroundMark x1="67664" y1="87246" x2="73646" y2="83747"/>
                        <a14:foregroundMark x1="90745" y1="59029" x2="90745" y2="40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39" y="899580"/>
            <a:ext cx="4315415" cy="431541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98A8C54-C9E6-DFA2-77BD-81E60C8B611F}"/>
              </a:ext>
            </a:extLst>
          </p:cNvPr>
          <p:cNvGrpSpPr/>
          <p:nvPr/>
        </p:nvGrpSpPr>
        <p:grpSpPr>
          <a:xfrm>
            <a:off x="6884744" y="4339872"/>
            <a:ext cx="4589303" cy="1754895"/>
            <a:chOff x="6734839" y="4361756"/>
            <a:chExt cx="4589303" cy="1754895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8DB72CA-2D04-C31E-B5E5-D73A5BB08E9E}"/>
                </a:ext>
              </a:extLst>
            </p:cNvPr>
            <p:cNvSpPr txBox="1"/>
            <p:nvPr/>
          </p:nvSpPr>
          <p:spPr>
            <a:xfrm>
              <a:off x="8154986" y="5039433"/>
              <a:ext cx="3140909" cy="1077218"/>
            </a:xfrm>
            <a:prstGeom prst="rect">
              <a:avLst/>
            </a:prstGeom>
            <a:noFill/>
            <a:ln w="38100">
              <a:solidFill>
                <a:srgbClr val="105E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>
              <a:defPPr>
                <a:defRPr lang="fr-FR"/>
              </a:defPPr>
              <a:lvl1pPr algn="just">
                <a:defRPr>
                  <a:solidFill>
                    <a:srgbClr val="105E55"/>
                  </a:solidFill>
                  <a:latin typeface="Marianne Medium" panose="02000000000000000000" pitchFamily="50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/>
              <a:r>
                <a:rPr lang="fr-FR"/>
                <a:t>Les sols dans les stratégies de lutte contre le changement climatique</a:t>
              </a:r>
            </a:p>
          </p:txBody>
        </p:sp>
        <p:pic>
          <p:nvPicPr>
            <p:cNvPr id="28" name="Image 27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6CA2113C-3E82-94B5-ADD8-7F9BF6F5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70927" flipH="1">
              <a:off x="6851799" y="4244796"/>
              <a:ext cx="1008270" cy="1242189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071B5F6-51A3-9848-35BC-CF32F829A2FF}"/>
                </a:ext>
              </a:extLst>
            </p:cNvPr>
            <p:cNvSpPr txBox="1"/>
            <p:nvPr/>
          </p:nvSpPr>
          <p:spPr>
            <a:xfrm>
              <a:off x="8048886" y="4561314"/>
              <a:ext cx="32752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>
                  <a:solidFill>
                    <a:srgbClr val="105E55"/>
                  </a:solidFill>
                </a:rPr>
                <a:t>MIEUX INTÉGRER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D0B506EC-00C4-8DDE-3749-BA0AFBB4F100}"/>
              </a:ext>
            </a:extLst>
          </p:cNvPr>
          <p:cNvGrpSpPr/>
          <p:nvPr/>
        </p:nvGrpSpPr>
        <p:grpSpPr>
          <a:xfrm>
            <a:off x="1065252" y="4035925"/>
            <a:ext cx="3791773" cy="1617996"/>
            <a:chOff x="1065252" y="4035925"/>
            <a:chExt cx="3791773" cy="161799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B4F969C-1EAC-AB61-EB62-8D72069FC9BC}"/>
                </a:ext>
              </a:extLst>
            </p:cNvPr>
            <p:cNvSpPr txBox="1"/>
            <p:nvPr/>
          </p:nvSpPr>
          <p:spPr>
            <a:xfrm>
              <a:off x="1472302" y="4822924"/>
              <a:ext cx="2035033" cy="830997"/>
            </a:xfrm>
            <a:prstGeom prst="rect">
              <a:avLst/>
            </a:prstGeom>
            <a:noFill/>
            <a:ln w="38100">
              <a:solidFill>
                <a:srgbClr val="105E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>
              <a:defPPr>
                <a:defRPr lang="fr-FR"/>
              </a:defPPr>
              <a:lvl1pPr algn="just">
                <a:defRPr>
                  <a:solidFill>
                    <a:srgbClr val="105E55"/>
                  </a:solidFill>
                  <a:latin typeface="Marianne Medium" panose="02000000000000000000" pitchFamily="50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fr-FR"/>
                <a:t>Les écosystèmes associés aux sols</a:t>
              </a:r>
            </a:p>
          </p:txBody>
        </p:sp>
        <p:pic>
          <p:nvPicPr>
            <p:cNvPr id="29" name="Image 28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2C9EE1B8-F4C5-727B-699A-84D5E54ED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0542" flipH="1">
              <a:off x="3848755" y="4035925"/>
              <a:ext cx="1008270" cy="1242189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C14A853-0DDB-723E-A86E-E13D3BAB7D96}"/>
                </a:ext>
              </a:extLst>
            </p:cNvPr>
            <p:cNvSpPr txBox="1"/>
            <p:nvPr/>
          </p:nvSpPr>
          <p:spPr>
            <a:xfrm>
              <a:off x="1065252" y="4364175"/>
              <a:ext cx="25779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>
                  <a:solidFill>
                    <a:srgbClr val="105E55"/>
                  </a:solidFill>
                </a:rPr>
                <a:t>CONSIDERER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12BCEED-D54E-4585-4E9E-57EBECD79027}"/>
              </a:ext>
            </a:extLst>
          </p:cNvPr>
          <p:cNvGrpSpPr/>
          <p:nvPr/>
        </p:nvGrpSpPr>
        <p:grpSpPr>
          <a:xfrm>
            <a:off x="533481" y="1430461"/>
            <a:ext cx="3701051" cy="1592602"/>
            <a:chOff x="533481" y="1430461"/>
            <a:chExt cx="3701051" cy="159260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2EB7406-AA3E-A805-2C77-000E9B2F44AF}"/>
                </a:ext>
              </a:extLst>
            </p:cNvPr>
            <p:cNvSpPr txBox="1"/>
            <p:nvPr/>
          </p:nvSpPr>
          <p:spPr>
            <a:xfrm>
              <a:off x="923328" y="1913480"/>
              <a:ext cx="1914471" cy="584775"/>
            </a:xfrm>
            <a:prstGeom prst="rect">
              <a:avLst/>
            </a:prstGeom>
            <a:noFill/>
            <a:ln w="38100">
              <a:solidFill>
                <a:srgbClr val="105E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>
              <a:defPPr>
                <a:defRPr lang="fr-FR"/>
              </a:defPPr>
              <a:lvl1pPr algn="just">
                <a:defRPr>
                  <a:solidFill>
                    <a:srgbClr val="105E55"/>
                  </a:solidFill>
                  <a:latin typeface="Marianne Medium" panose="02000000000000000000" pitchFamily="50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/>
              <a:r>
                <a:rPr lang="fr-FR"/>
                <a:t>Le suivi de la qualité des sols</a:t>
              </a:r>
            </a:p>
          </p:txBody>
        </p:sp>
        <p:pic>
          <p:nvPicPr>
            <p:cNvPr id="30" name="Image 29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80197CFE-61BE-B38F-6CE8-2A5C50BFA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55831" flipH="1">
              <a:off x="3109303" y="1897833"/>
              <a:ext cx="1008270" cy="1242189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7D80FDB-649A-978F-08A6-3B82F9D5C2A6}"/>
                </a:ext>
              </a:extLst>
            </p:cNvPr>
            <p:cNvSpPr txBox="1"/>
            <p:nvPr/>
          </p:nvSpPr>
          <p:spPr>
            <a:xfrm>
              <a:off x="533481" y="1430461"/>
              <a:ext cx="2459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>
                  <a:solidFill>
                    <a:srgbClr val="105E55"/>
                  </a:solidFill>
                </a:rPr>
                <a:t>RENFORCER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F4F262B-FB7A-41BA-6EE6-84C2ED4B0373}"/>
              </a:ext>
            </a:extLst>
          </p:cNvPr>
          <p:cNvGrpSpPr/>
          <p:nvPr/>
        </p:nvGrpSpPr>
        <p:grpSpPr>
          <a:xfrm>
            <a:off x="7424720" y="876576"/>
            <a:ext cx="3314660" cy="1772419"/>
            <a:chOff x="7424720" y="876576"/>
            <a:chExt cx="3314660" cy="17724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C782AB8-A762-0627-25FF-83642B495651}"/>
                </a:ext>
              </a:extLst>
            </p:cNvPr>
            <p:cNvSpPr txBox="1"/>
            <p:nvPr/>
          </p:nvSpPr>
          <p:spPr>
            <a:xfrm>
              <a:off x="8703707" y="1353461"/>
              <a:ext cx="1883843" cy="607477"/>
            </a:xfrm>
            <a:prstGeom prst="rect">
              <a:avLst/>
            </a:prstGeom>
            <a:noFill/>
            <a:ln w="38100">
              <a:solidFill>
                <a:srgbClr val="105E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>
              <a:defPPr>
                <a:defRPr lang="fr-FR"/>
              </a:defPPr>
              <a:lvl1pPr algn="ctr">
                <a:defRPr sz="1600">
                  <a:solidFill>
                    <a:schemeClr val="bg1"/>
                  </a:solidFill>
                  <a:latin typeface="Marianne Medium" panose="02000000000000000000" pitchFamily="50" charset="0"/>
                  <a:cs typeface="Times New Roman" panose="02020603050405020304" pitchFamily="18" charset="0"/>
                </a:defRPr>
              </a:lvl1pPr>
            </a:lstStyle>
            <a:p>
              <a:pPr algn="just"/>
              <a:r>
                <a:rPr lang="fr-FR" sz="1800">
                  <a:solidFill>
                    <a:srgbClr val="105E55"/>
                  </a:solidFill>
                </a:rPr>
                <a:t>L’empreinte sol Les CAS</a:t>
              </a:r>
            </a:p>
          </p:txBody>
        </p:sp>
        <p:pic>
          <p:nvPicPr>
            <p:cNvPr id="26" name="Image 25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B08585E4-AC79-6A1E-02BD-8773DE914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23921" flipH="1">
              <a:off x="7424720" y="1406806"/>
              <a:ext cx="1008270" cy="1242189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D103BC32-1C2A-4ABB-721D-4EE9949ACA98}"/>
                </a:ext>
              </a:extLst>
            </p:cNvPr>
            <p:cNvSpPr txBox="1"/>
            <p:nvPr/>
          </p:nvSpPr>
          <p:spPr>
            <a:xfrm>
              <a:off x="8579814" y="876576"/>
              <a:ext cx="21595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>
                  <a:solidFill>
                    <a:srgbClr val="105E55"/>
                  </a:solidFill>
                </a:rPr>
                <a:t>MAITRISER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47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omme, debout, à, bras haut - Icônes gens gratuites">
            <a:extLst>
              <a:ext uri="{FF2B5EF4-FFF2-40B4-BE49-F238E27FC236}">
                <a16:creationId xmlns:a16="http://schemas.microsoft.com/office/drawing/2014/main" id="{EA2A98FD-3C3C-9E06-2B1F-367EFDF8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50" y="2484196"/>
            <a:ext cx="4000973" cy="400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A456CBF-6CE6-625A-6F42-F42BA5B3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167" y="0"/>
            <a:ext cx="5314950" cy="864108"/>
          </a:xfrm>
        </p:spPr>
        <p:txBody>
          <a:bodyPr>
            <a:normAutofit/>
          </a:bodyPr>
          <a:lstStyle/>
          <a:p>
            <a:r>
              <a:rPr lang="fr-FR"/>
              <a:t>La neutralité carbone ?</a:t>
            </a:r>
            <a:endParaRPr lang="fr-FR" sz="1800" i="1"/>
          </a:p>
        </p:txBody>
      </p:sp>
      <p:pic>
        <p:nvPicPr>
          <p:cNvPr id="10" name="Picture 2" descr="Assis sur une chaise - Icônes gens gratuites">
            <a:extLst>
              <a:ext uri="{FF2B5EF4-FFF2-40B4-BE49-F238E27FC236}">
                <a16:creationId xmlns:a16="http://schemas.microsoft.com/office/drawing/2014/main" id="{6149C1C4-322E-7A85-9FD4-141E3839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47" y="2173545"/>
            <a:ext cx="4287198" cy="42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que 3" descr="Commentaire, Je n’aime pas avec un remplissage uni">
            <a:extLst>
              <a:ext uri="{FF2B5EF4-FFF2-40B4-BE49-F238E27FC236}">
                <a16:creationId xmlns:a16="http://schemas.microsoft.com/office/drawing/2014/main" id="{5A57563B-B82F-1520-070C-9EAF8D155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8293" y="1293242"/>
            <a:ext cx="1624824" cy="1624824"/>
          </a:xfrm>
          <a:prstGeom prst="rect">
            <a:avLst/>
          </a:prstGeom>
        </p:spPr>
      </p:pic>
      <p:sp>
        <p:nvSpPr>
          <p:cNvPr id="7" name="Graphique 5" descr="Commentaire, J’aime avec un remplissage uni">
            <a:extLst>
              <a:ext uri="{FF2B5EF4-FFF2-40B4-BE49-F238E27FC236}">
                <a16:creationId xmlns:a16="http://schemas.microsoft.com/office/drawing/2014/main" id="{87B41E04-8950-024A-2E86-E6C13317502A}"/>
              </a:ext>
            </a:extLst>
          </p:cNvPr>
          <p:cNvSpPr/>
          <p:nvPr/>
        </p:nvSpPr>
        <p:spPr>
          <a:xfrm flipH="1">
            <a:off x="3948421" y="1572768"/>
            <a:ext cx="1168693" cy="1065773"/>
          </a:xfrm>
          <a:custGeom>
            <a:avLst/>
            <a:gdLst>
              <a:gd name="connsiteX0" fmla="*/ 1110254 w 1168693"/>
              <a:gd name="connsiteY0" fmla="*/ 0 h 1065773"/>
              <a:gd name="connsiteX1" fmla="*/ 58436 w 1168693"/>
              <a:gd name="connsiteY1" fmla="*/ 0 h 1065773"/>
              <a:gd name="connsiteX2" fmla="*/ 2 w 1168693"/>
              <a:gd name="connsiteY2" fmla="*/ 58434 h 1065773"/>
              <a:gd name="connsiteX3" fmla="*/ 2 w 1168693"/>
              <a:gd name="connsiteY3" fmla="*/ 768446 h 1065773"/>
              <a:gd name="connsiteX4" fmla="*/ 57470 w 1168693"/>
              <a:gd name="connsiteY4" fmla="*/ 826880 h 1065773"/>
              <a:gd name="connsiteX5" fmla="*/ 58436 w 1168693"/>
              <a:gd name="connsiteY5" fmla="*/ 826880 h 1065773"/>
              <a:gd name="connsiteX6" fmla="*/ 701214 w 1168693"/>
              <a:gd name="connsiteY6" fmla="*/ 826880 h 1065773"/>
              <a:gd name="connsiteX7" fmla="*/ 934951 w 1168693"/>
              <a:gd name="connsiteY7" fmla="*/ 1065773 h 1065773"/>
              <a:gd name="connsiteX8" fmla="*/ 934951 w 1168693"/>
              <a:gd name="connsiteY8" fmla="*/ 828599 h 1065773"/>
              <a:gd name="connsiteX9" fmla="*/ 1110254 w 1168693"/>
              <a:gd name="connsiteY9" fmla="*/ 828599 h 1065773"/>
              <a:gd name="connsiteX10" fmla="*/ 1168688 w 1168693"/>
              <a:gd name="connsiteY10" fmla="*/ 770164 h 1065773"/>
              <a:gd name="connsiteX11" fmla="*/ 1168688 w 1168693"/>
              <a:gd name="connsiteY11" fmla="*/ 60170 h 1065773"/>
              <a:gd name="connsiteX12" fmla="*/ 1110254 w 1168693"/>
              <a:gd name="connsiteY12" fmla="*/ 0 h 1065773"/>
              <a:gd name="connsiteX13" fmla="*/ 459158 w 1168693"/>
              <a:gd name="connsiteY13" fmla="*/ 541721 h 1065773"/>
              <a:gd name="connsiteX14" fmla="*/ 434822 w 1168693"/>
              <a:gd name="connsiteY14" fmla="*/ 566022 h 1065773"/>
              <a:gd name="connsiteX15" fmla="*/ 343733 w 1168693"/>
              <a:gd name="connsiteY15" fmla="*/ 566022 h 1065773"/>
              <a:gd name="connsiteX16" fmla="*/ 343733 w 1168693"/>
              <a:gd name="connsiteY16" fmla="*/ 310802 h 1065773"/>
              <a:gd name="connsiteX17" fmla="*/ 434822 w 1168693"/>
              <a:gd name="connsiteY17" fmla="*/ 310802 h 1065773"/>
              <a:gd name="connsiteX18" fmla="*/ 459158 w 1168693"/>
              <a:gd name="connsiteY18" fmla="*/ 335052 h 1065773"/>
              <a:gd name="connsiteX19" fmla="*/ 817618 w 1168693"/>
              <a:gd name="connsiteY19" fmla="*/ 426261 h 1065773"/>
              <a:gd name="connsiteX20" fmla="*/ 789054 w 1168693"/>
              <a:gd name="connsiteY20" fmla="*/ 461511 h 1065773"/>
              <a:gd name="connsiteX21" fmla="*/ 799366 w 1168693"/>
              <a:gd name="connsiteY21" fmla="*/ 487033 h 1065773"/>
              <a:gd name="connsiteX22" fmla="*/ 762914 w 1168693"/>
              <a:gd name="connsiteY22" fmla="*/ 523486 h 1065773"/>
              <a:gd name="connsiteX23" fmla="*/ 759270 w 1168693"/>
              <a:gd name="connsiteY23" fmla="*/ 523486 h 1065773"/>
              <a:gd name="connsiteX24" fmla="*/ 768998 w 1168693"/>
              <a:gd name="connsiteY24" fmla="*/ 547805 h 1065773"/>
              <a:gd name="connsiteX25" fmla="*/ 732562 w 1168693"/>
              <a:gd name="connsiteY25" fmla="*/ 584257 h 1065773"/>
              <a:gd name="connsiteX26" fmla="*/ 623204 w 1168693"/>
              <a:gd name="connsiteY26" fmla="*/ 584257 h 1065773"/>
              <a:gd name="connsiteX27" fmla="*/ 495611 w 1168693"/>
              <a:gd name="connsiteY27" fmla="*/ 535636 h 1065773"/>
              <a:gd name="connsiteX28" fmla="*/ 495611 w 1168693"/>
              <a:gd name="connsiteY28" fmla="*/ 341188 h 1065773"/>
              <a:gd name="connsiteX29" fmla="*/ 604969 w 1168693"/>
              <a:gd name="connsiteY29" fmla="*/ 195342 h 1065773"/>
              <a:gd name="connsiteX30" fmla="*/ 641422 w 1168693"/>
              <a:gd name="connsiteY30" fmla="*/ 158890 h 1065773"/>
              <a:gd name="connsiteX31" fmla="*/ 677875 w 1168693"/>
              <a:gd name="connsiteY31" fmla="*/ 195342 h 1065773"/>
              <a:gd name="connsiteX32" fmla="*/ 659657 w 1168693"/>
              <a:gd name="connsiteY32" fmla="*/ 311403 h 1065773"/>
              <a:gd name="connsiteX33" fmla="*/ 677875 w 1168693"/>
              <a:gd name="connsiteY33" fmla="*/ 329037 h 1065773"/>
              <a:gd name="connsiteX34" fmla="*/ 793317 w 1168693"/>
              <a:gd name="connsiteY34" fmla="*/ 329037 h 1065773"/>
              <a:gd name="connsiteX35" fmla="*/ 829769 w 1168693"/>
              <a:gd name="connsiteY35" fmla="*/ 365489 h 1065773"/>
              <a:gd name="connsiteX36" fmla="*/ 806069 w 1168693"/>
              <a:gd name="connsiteY36" fmla="*/ 399519 h 1065773"/>
              <a:gd name="connsiteX37" fmla="*/ 817618 w 1168693"/>
              <a:gd name="connsiteY37" fmla="*/ 426261 h 106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68693" h="1065773">
                <a:moveTo>
                  <a:pt x="1110254" y="0"/>
                </a:moveTo>
                <a:lnTo>
                  <a:pt x="58436" y="0"/>
                </a:lnTo>
                <a:cubicBezTo>
                  <a:pt x="26304" y="335"/>
                  <a:pt x="337" y="26302"/>
                  <a:pt x="2" y="58434"/>
                </a:cubicBezTo>
                <a:lnTo>
                  <a:pt x="2" y="768446"/>
                </a:lnTo>
                <a:cubicBezTo>
                  <a:pt x="-264" y="800450"/>
                  <a:pt x="25464" y="826614"/>
                  <a:pt x="57470" y="826880"/>
                </a:cubicBezTo>
                <a:cubicBezTo>
                  <a:pt x="57792" y="826882"/>
                  <a:pt x="58115" y="826882"/>
                  <a:pt x="58436" y="826880"/>
                </a:cubicBezTo>
                <a:lnTo>
                  <a:pt x="701214" y="826880"/>
                </a:lnTo>
                <a:lnTo>
                  <a:pt x="934951" y="1065773"/>
                </a:lnTo>
                <a:lnTo>
                  <a:pt x="934951" y="828599"/>
                </a:lnTo>
                <a:lnTo>
                  <a:pt x="1110254" y="828599"/>
                </a:lnTo>
                <a:cubicBezTo>
                  <a:pt x="1142386" y="828263"/>
                  <a:pt x="1168353" y="802296"/>
                  <a:pt x="1168688" y="770164"/>
                </a:cubicBezTo>
                <a:lnTo>
                  <a:pt x="1168688" y="60170"/>
                </a:lnTo>
                <a:cubicBezTo>
                  <a:pt x="1169099" y="27445"/>
                  <a:pt x="1142977" y="547"/>
                  <a:pt x="1110254" y="0"/>
                </a:cubicBezTo>
                <a:close/>
                <a:moveTo>
                  <a:pt x="459158" y="541721"/>
                </a:moveTo>
                <a:cubicBezTo>
                  <a:pt x="459120" y="555140"/>
                  <a:pt x="448241" y="566003"/>
                  <a:pt x="434822" y="566022"/>
                </a:cubicBezTo>
                <a:lnTo>
                  <a:pt x="343733" y="566022"/>
                </a:lnTo>
                <a:lnTo>
                  <a:pt x="343733" y="310802"/>
                </a:lnTo>
                <a:lnTo>
                  <a:pt x="434822" y="310802"/>
                </a:lnTo>
                <a:cubicBezTo>
                  <a:pt x="448221" y="310821"/>
                  <a:pt x="459093" y="321653"/>
                  <a:pt x="459158" y="335052"/>
                </a:cubicBezTo>
                <a:close/>
                <a:moveTo>
                  <a:pt x="817618" y="426261"/>
                </a:moveTo>
                <a:cubicBezTo>
                  <a:pt x="817486" y="443236"/>
                  <a:pt x="805632" y="457862"/>
                  <a:pt x="789054" y="461511"/>
                </a:cubicBezTo>
                <a:cubicBezTo>
                  <a:pt x="795755" y="468305"/>
                  <a:pt x="799468" y="477491"/>
                  <a:pt x="799366" y="487033"/>
                </a:cubicBezTo>
                <a:cubicBezTo>
                  <a:pt x="799310" y="507141"/>
                  <a:pt x="783022" y="523429"/>
                  <a:pt x="762914" y="523486"/>
                </a:cubicBezTo>
                <a:lnTo>
                  <a:pt x="759270" y="523486"/>
                </a:lnTo>
                <a:cubicBezTo>
                  <a:pt x="765636" y="529965"/>
                  <a:pt x="769139" y="538723"/>
                  <a:pt x="768998" y="547805"/>
                </a:cubicBezTo>
                <a:cubicBezTo>
                  <a:pt x="768932" y="567903"/>
                  <a:pt x="752660" y="584182"/>
                  <a:pt x="732562" y="584257"/>
                </a:cubicBezTo>
                <a:lnTo>
                  <a:pt x="623204" y="584257"/>
                </a:lnTo>
                <a:cubicBezTo>
                  <a:pt x="541791" y="584257"/>
                  <a:pt x="538749" y="535636"/>
                  <a:pt x="495611" y="535636"/>
                </a:cubicBezTo>
                <a:lnTo>
                  <a:pt x="495611" y="341188"/>
                </a:lnTo>
                <a:cubicBezTo>
                  <a:pt x="497433" y="339967"/>
                  <a:pt x="604969" y="287703"/>
                  <a:pt x="604969" y="195342"/>
                </a:cubicBezTo>
                <a:cubicBezTo>
                  <a:pt x="604969" y="175210"/>
                  <a:pt x="621289" y="158890"/>
                  <a:pt x="641422" y="158890"/>
                </a:cubicBezTo>
                <a:cubicBezTo>
                  <a:pt x="661554" y="158890"/>
                  <a:pt x="677875" y="175210"/>
                  <a:pt x="677875" y="195342"/>
                </a:cubicBezTo>
                <a:cubicBezTo>
                  <a:pt x="679203" y="234834"/>
                  <a:pt x="673021" y="274219"/>
                  <a:pt x="659657" y="311403"/>
                </a:cubicBezTo>
                <a:cubicBezTo>
                  <a:pt x="660152" y="321155"/>
                  <a:pt x="668111" y="328860"/>
                  <a:pt x="677875" y="329037"/>
                </a:cubicBezTo>
                <a:lnTo>
                  <a:pt x="793317" y="329037"/>
                </a:lnTo>
                <a:cubicBezTo>
                  <a:pt x="813425" y="329094"/>
                  <a:pt x="829713" y="345381"/>
                  <a:pt x="829769" y="365489"/>
                </a:cubicBezTo>
                <a:cubicBezTo>
                  <a:pt x="829955" y="380732"/>
                  <a:pt x="820430" y="394408"/>
                  <a:pt x="806069" y="399519"/>
                </a:cubicBezTo>
                <a:cubicBezTo>
                  <a:pt x="813483" y="406430"/>
                  <a:pt x="817672" y="416126"/>
                  <a:pt x="817618" y="426261"/>
                </a:cubicBezTo>
                <a:close/>
              </a:path>
            </a:pathLst>
          </a:custGeom>
          <a:solidFill>
            <a:srgbClr val="2A4C47"/>
          </a:solidFill>
          <a:ln w="1716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9FBB4D-48AF-B65A-2568-A4B7F729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23" y="354549"/>
            <a:ext cx="1535458" cy="1408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761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84700" y="152953"/>
            <a:ext cx="7429500" cy="495971"/>
          </a:xfrm>
        </p:spPr>
        <p:txBody>
          <a:bodyPr anchor="ctr">
            <a:noAutofit/>
          </a:bodyPr>
          <a:lstStyle/>
          <a:p>
            <a:r>
              <a:rPr lang="fr-FR" sz="2800"/>
              <a:t> La neutralité carbone, un chemin difficile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226800" y="6370462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30</a:t>
            </a:fld>
            <a:endParaRPr lang="fr-FR"/>
          </a:p>
        </p:txBody>
      </p:sp>
      <p:pic>
        <p:nvPicPr>
          <p:cNvPr id="9" name="Image 8" descr="Une image contenant oiseau, perroquet&#10;&#10;Description générée automatiquement">
            <a:extLst>
              <a:ext uri="{FF2B5EF4-FFF2-40B4-BE49-F238E27FC236}">
                <a16:creationId xmlns:a16="http://schemas.microsoft.com/office/drawing/2014/main" id="{5E6A0EC8-542D-472D-A0A7-1FF114F09E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0121851" y="4711700"/>
            <a:ext cx="2225396" cy="22139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AFCCC3D-F6D6-A2AF-8F3F-DCCCFFDA09B0}"/>
              </a:ext>
            </a:extLst>
          </p:cNvPr>
          <p:cNvSpPr txBox="1"/>
          <p:nvPr/>
        </p:nvSpPr>
        <p:spPr>
          <a:xfrm>
            <a:off x="296576" y="950885"/>
            <a:ext cx="4918509" cy="1107996"/>
          </a:xfrm>
          <a:prstGeom prst="rect">
            <a:avLst/>
          </a:prstGeom>
          <a:noFill/>
          <a:ln w="28575">
            <a:solidFill>
              <a:srgbClr val="1CB19D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1CB19D"/>
              </a:buClr>
              <a:buSzPct val="120000"/>
            </a:pPr>
            <a:r>
              <a:rPr lang="fr-FR" sz="2400" b="1">
                <a:solidFill>
                  <a:srgbClr val="1CB19D"/>
                </a:solidFill>
              </a:rPr>
              <a:t>Agir immédiatement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1CB19D"/>
              </a:buClr>
              <a:buSzPct val="120000"/>
            </a:pPr>
            <a:r>
              <a:rPr lang="fr-FR" sz="1600"/>
              <a:t>Les transformations sociales et techniques à mener sont des défis grande ampleur </a:t>
            </a:r>
            <a:endParaRPr lang="fr-FR" sz="1600" b="1" strike="sngStrike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3DE9264-AADC-7F4C-0A62-2272A3D07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403" y="4567042"/>
            <a:ext cx="2408397" cy="221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E0A19E-CB2D-2126-D154-D9CFF30CA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03" y="648925"/>
            <a:ext cx="2748911" cy="358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48A4521-1D58-D331-BF00-546EBFAF3ED4}"/>
              </a:ext>
            </a:extLst>
          </p:cNvPr>
          <p:cNvSpPr txBox="1"/>
          <p:nvPr/>
        </p:nvSpPr>
        <p:spPr>
          <a:xfrm>
            <a:off x="7170826" y="4231908"/>
            <a:ext cx="41112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9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Carte des impacts déjà visibles et à venir d’ici 2050</a:t>
            </a:r>
            <a:r>
              <a:rPr lang="en-US" sz="9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90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fr-FR" sz="9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 : MTES, 2018</a:t>
            </a:r>
            <a:r>
              <a:rPr lang="en-US" sz="9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9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4E0EDF-9A23-8BA5-8528-EBC7CD114356}"/>
              </a:ext>
            </a:extLst>
          </p:cNvPr>
          <p:cNvSpPr txBox="1"/>
          <p:nvPr/>
        </p:nvSpPr>
        <p:spPr>
          <a:xfrm>
            <a:off x="352860" y="2201014"/>
            <a:ext cx="6172200" cy="2856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CB19D"/>
              </a:buClr>
              <a:buSzPct val="120000"/>
              <a:buFont typeface="Arial" panose="020B0604020202020204" pitchFamily="34" charset="0"/>
              <a:buChar char="•"/>
              <a:defRPr sz="1400" b="1"/>
            </a:lvl1pPr>
            <a:lvl2pPr marL="358775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6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b="1" u="sng">
                <a:solidFill>
                  <a:srgbClr val="009C7C"/>
                </a:solidFill>
              </a:rPr>
              <a:t>les sols jouent un rôle majeur</a:t>
            </a:r>
            <a:r>
              <a:rPr lang="fr-FR" sz="1100" u="sng">
                <a:solidFill>
                  <a:srgbClr val="009C7C"/>
                </a:solidFill>
              </a:rPr>
              <a:t>,</a:t>
            </a:r>
            <a:endParaRPr lang="fr-FR"/>
          </a:p>
          <a:p>
            <a:r>
              <a:rPr lang="fr-FR"/>
              <a:t>Réduction des impacts biodiversité, sols et paysages</a:t>
            </a:r>
          </a:p>
          <a:p>
            <a:r>
              <a:rPr lang="fr-FR"/>
              <a:t>Evolution des productions, </a:t>
            </a:r>
          </a:p>
          <a:p>
            <a:r>
              <a:rPr lang="fr-FR"/>
              <a:t>Maîtrise des intrants (type, production, …),</a:t>
            </a:r>
          </a:p>
          <a:p>
            <a:r>
              <a:rPr lang="fr-FR"/>
              <a:t>Modèles économiques à faire évoluer (intégration des </a:t>
            </a:r>
            <a:r>
              <a:rPr lang="fr-FR" err="1"/>
              <a:t>EnR</a:t>
            </a:r>
            <a:r>
              <a:rPr lang="fr-FR"/>
              <a:t>, …), </a:t>
            </a:r>
          </a:p>
          <a:p>
            <a:pPr marL="0" indent="0">
              <a:buNone/>
            </a:pPr>
            <a:endParaRPr lang="fr-FR"/>
          </a:p>
          <a:p>
            <a:pPr marL="0" indent="0" algn="just">
              <a:buClr>
                <a:srgbClr val="1CB19D"/>
              </a:buClr>
              <a:buSzPct val="120000"/>
              <a:buNone/>
            </a:pPr>
            <a:r>
              <a:rPr lang="fr-FR" sz="1400" b="1">
                <a:solidFill>
                  <a:srgbClr val="009C7C"/>
                </a:solidFill>
              </a:rPr>
              <a:t>Repose sur des paris humains ou technologiques forts </a:t>
            </a:r>
            <a:r>
              <a:rPr lang="fr-FR" sz="1400">
                <a:solidFill>
                  <a:srgbClr val="009C7C"/>
                </a:solidFill>
              </a:rPr>
              <a:t>qui diffèrent selon les scénarios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1CB19D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400" b="1"/>
              <a:t>Un effort collectif important, </a:t>
            </a:r>
            <a:r>
              <a:rPr lang="fr-FR" sz="1400"/>
              <a:t>qui nécessite l’implication de tous les acteurs de l’offre et la demande (de l’amont à l’aval).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1CB19D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400" b="1"/>
              <a:t>Besoin de politiques publiques d’ampleur et de justice sociale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37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3D217F-BEB4-AC41-ABE9-611CDE242204}"/>
              </a:ext>
            </a:extLst>
          </p:cNvPr>
          <p:cNvSpPr/>
          <p:nvPr/>
        </p:nvSpPr>
        <p:spPr>
          <a:xfrm>
            <a:off x="0" y="0"/>
            <a:ext cx="3908612" cy="102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02A593A2-8885-2843-9144-8828F8BF2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5617" y="-5941"/>
            <a:ext cx="9066383" cy="68639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F2CC01-4067-8D4E-B70B-0AC356E048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05" y="1622739"/>
            <a:ext cx="3295331" cy="21520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83C6B00-E3F9-8946-89FD-595C128689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56" y="128844"/>
            <a:ext cx="1293728" cy="1172140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273BC632-941C-DA41-8E9D-BF1B163FD5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00886" y="122414"/>
            <a:ext cx="1164829" cy="1328314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309718" y="4562326"/>
            <a:ext cx="3471235" cy="1467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7">
            <a:extLst>
              <a:ext uri="{FF2B5EF4-FFF2-40B4-BE49-F238E27FC236}">
                <a16:creationId xmlns:a16="http://schemas.microsoft.com/office/drawing/2014/main" id="{251DFDD9-EFE9-D54C-B61E-F001D63F8C8C}"/>
              </a:ext>
            </a:extLst>
          </p:cNvPr>
          <p:cNvSpPr txBox="1">
            <a:spLocks/>
          </p:cNvSpPr>
          <p:nvPr/>
        </p:nvSpPr>
        <p:spPr>
          <a:xfrm>
            <a:off x="441905" y="4729196"/>
            <a:ext cx="3163144" cy="1251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>
                <a:solidFill>
                  <a:srgbClr val="002060"/>
                </a:solidFill>
                <a:latin typeface="+mn-lt"/>
              </a:rPr>
              <a:t>MERCI !</a:t>
            </a:r>
            <a:endParaRPr lang="fr-FR" sz="44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9B017EA-D404-0B72-5735-0C7D83C79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812" y="624343"/>
            <a:ext cx="3817991" cy="495971"/>
          </a:xfrm>
          <a:solidFill>
            <a:schemeClr val="bg1">
              <a:alpha val="94000"/>
            </a:schemeClr>
          </a:solidFill>
          <a:effectLst>
            <a:softEdge rad="31750"/>
          </a:effectLst>
        </p:spPr>
        <p:txBody>
          <a:bodyPr anchor="ctr">
            <a:noAutofit/>
          </a:bodyPr>
          <a:lstStyle/>
          <a:p>
            <a:r>
              <a:rPr lang="fr-FR" sz="2800"/>
              <a:t>Pour en savoir plus...</a:t>
            </a:r>
          </a:p>
        </p:txBody>
      </p:sp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C1852CC4-3274-07EF-B79C-DD63C6CD26F8}"/>
              </a:ext>
            </a:extLst>
          </p:cNvPr>
          <p:cNvSpPr txBox="1">
            <a:spLocks/>
          </p:cNvSpPr>
          <p:nvPr/>
        </p:nvSpPr>
        <p:spPr>
          <a:xfrm>
            <a:off x="4932218" y="1078320"/>
            <a:ext cx="5865091" cy="3281244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1" indent="-171450"/>
            <a:r>
              <a:rPr lang="fr-FR" sz="2000">
                <a:latin typeface="Arial"/>
                <a:cs typeface="Arial"/>
              </a:rPr>
              <a:t>Tous les documents sont disponibles sur :  </a:t>
            </a:r>
          </a:p>
          <a:p>
            <a:pPr marL="228600" lvl="1" indent="0">
              <a:buNone/>
            </a:pPr>
            <a:r>
              <a:rPr lang="fr-FR" sz="2000">
                <a:ea typeface="+mn-lt"/>
                <a:cs typeface="+mn-lt"/>
                <a:hlinkClick r:id="rId8"/>
              </a:rPr>
              <a:t>https://transitions2050.ademe.fr/documents</a:t>
            </a:r>
            <a:r>
              <a:rPr lang="fr-FR" sz="2000">
                <a:ea typeface="+mn-lt"/>
                <a:cs typeface="+mn-lt"/>
              </a:rPr>
              <a:t> </a:t>
            </a:r>
          </a:p>
          <a:p>
            <a:pPr marL="628650" lvl="1" indent="-171450"/>
            <a:endParaRPr lang="fr-FR" sz="1400">
              <a:cs typeface="Arial"/>
            </a:endParaRPr>
          </a:p>
          <a:p>
            <a:pPr marL="628650" lvl="1" indent="-171450"/>
            <a:r>
              <a:rPr lang="fr-FR" sz="2000">
                <a:cs typeface="Arial"/>
              </a:rPr>
              <a:t>Rapport, synthèse, résumé, infographies...</a:t>
            </a:r>
          </a:p>
          <a:p>
            <a:pPr marL="628650" lvl="1" indent="-171450"/>
            <a:endParaRPr lang="fr-FR" sz="1200">
              <a:cs typeface="Arial"/>
            </a:endParaRPr>
          </a:p>
          <a:p>
            <a:pPr marL="628650" lvl="1" indent="-171450"/>
            <a:r>
              <a:rPr lang="fr-FR" sz="2000">
                <a:cs typeface="Arial"/>
              </a:rPr>
              <a:t>Mais aussi des </a:t>
            </a:r>
            <a:r>
              <a:rPr lang="fr-FR" sz="2000" b="1">
                <a:cs typeface="Arial"/>
              </a:rPr>
              <a:t>feuilletons thématiques</a:t>
            </a:r>
            <a:r>
              <a:rPr lang="fr-FR" sz="2000">
                <a:cs typeface="Arial"/>
              </a:rPr>
              <a:t> :</a:t>
            </a:r>
          </a:p>
          <a:p>
            <a:pPr marL="1412875" lvl="2" indent="-171450"/>
            <a:r>
              <a:rPr lang="fr-FR">
                <a:cs typeface="Arial"/>
              </a:rPr>
              <a:t>Filières protéines</a:t>
            </a:r>
          </a:p>
          <a:p>
            <a:pPr marL="1412875" lvl="2" indent="-171450"/>
            <a:r>
              <a:rPr lang="fr-FR">
                <a:cs typeface="Arial"/>
              </a:rPr>
              <a:t>Adaptation au changement climatique</a:t>
            </a:r>
          </a:p>
          <a:p>
            <a:pPr marL="1412875" lvl="2" indent="-171450"/>
            <a:r>
              <a:rPr lang="fr-FR">
                <a:cs typeface="Arial"/>
              </a:rPr>
              <a:t>Sols</a:t>
            </a:r>
          </a:p>
          <a:p>
            <a:pPr marL="1412875" lvl="2" indent="-171450"/>
            <a:r>
              <a:rPr lang="fr-FR">
                <a:cs typeface="Arial"/>
              </a:rPr>
              <a:t>...</a:t>
            </a:r>
          </a:p>
        </p:txBody>
      </p:sp>
      <p:pic>
        <p:nvPicPr>
          <p:cNvPr id="12" name="Image 12" descr="Une image contenant texte, légume&#10;&#10;Description générée automatiquement">
            <a:extLst>
              <a:ext uri="{FF2B5EF4-FFF2-40B4-BE49-F238E27FC236}">
                <a16:creationId xmlns:a16="http://schemas.microsoft.com/office/drawing/2014/main" id="{43745444-8E4B-581C-346B-7770365BB1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20441">
            <a:off x="8282111" y="4321089"/>
            <a:ext cx="3320365" cy="194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38F0494-E71A-3ECF-0B26-3CCD3162DD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37587">
            <a:off x="5297334" y="4276982"/>
            <a:ext cx="3009572" cy="203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36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5592" y="0"/>
            <a:ext cx="4564408" cy="752288"/>
          </a:xfrm>
        </p:spPr>
        <p:txBody>
          <a:bodyPr>
            <a:normAutofit/>
          </a:bodyPr>
          <a:lstStyle/>
          <a:p>
            <a:r>
              <a:rPr lang="fr-FR"/>
              <a:t>la neutralité carbone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A918D5BC-FCAD-4EC5-845A-FC6AE6B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586" y="6370461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4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50433" y="846726"/>
            <a:ext cx="1169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/>
              <a:t>Echelle mondiale ou nationale (pas en dessous, Cf. Accords de Paris)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u="sng"/>
              <a:t>Contrebalancer</a:t>
            </a:r>
            <a:r>
              <a:rPr lang="fr-FR" sz="2000"/>
              <a:t> toute émission de gaz à effet de serre (GES) issue de l’activité humaine par des séquestrations de quantités équivalentes de CO</a:t>
            </a:r>
            <a:r>
              <a:rPr lang="fr-FR" sz="2000" baseline="-25000"/>
              <a:t>2</a:t>
            </a:r>
            <a:r>
              <a:rPr lang="fr-FR" sz="2000"/>
              <a:t>, c’est-à-dire leur maintien en dehors de l’atmosphère sur le long terme..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FDC4E8B-26F2-C9E2-C5A5-B44E08E0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37" y="2161185"/>
            <a:ext cx="6481225" cy="439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39CD59F-6101-A06C-5853-9CC353D5C8FA}"/>
              </a:ext>
            </a:extLst>
          </p:cNvPr>
          <p:cNvSpPr txBox="1"/>
          <p:nvPr/>
        </p:nvSpPr>
        <p:spPr>
          <a:xfrm>
            <a:off x="9268995" y="6231961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/>
              <a:t>Source : Carbone 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F4FEE9-7C14-8819-9449-59A1F68F6110}"/>
              </a:ext>
            </a:extLst>
          </p:cNvPr>
          <p:cNvSpPr txBox="1"/>
          <p:nvPr/>
        </p:nvSpPr>
        <p:spPr>
          <a:xfrm>
            <a:off x="134586" y="6506206"/>
            <a:ext cx="106495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>
                <a:hlinkClick r:id="rId4"/>
              </a:rPr>
              <a:t>https://librairie.ademe.fr/changement-climatique-et-energie/4524-avis-de-l-ademe-la-neutralite-carbone.html#/44-type_de_produit-format_electronique</a:t>
            </a:r>
            <a:endParaRPr lang="fr-FR" sz="1100" i="1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B6EBAB2-4687-AC0E-B30E-673825B90F9F}"/>
              </a:ext>
            </a:extLst>
          </p:cNvPr>
          <p:cNvSpPr txBox="1"/>
          <p:nvPr/>
        </p:nvSpPr>
        <p:spPr>
          <a:xfrm>
            <a:off x="712270" y="4107304"/>
            <a:ext cx="2282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2018 : 445 MtCO</a:t>
            </a:r>
            <a:r>
              <a:rPr lang="fr-FR" baseline="-25000"/>
              <a:t>2</a:t>
            </a:r>
            <a:r>
              <a:rPr lang="fr-FR"/>
              <a:t>eq</a:t>
            </a:r>
          </a:p>
          <a:p>
            <a:r>
              <a:rPr lang="fr-FR"/>
              <a:t>2019 : 441 MtCO</a:t>
            </a:r>
            <a:r>
              <a:rPr lang="fr-FR" baseline="-25000"/>
              <a:t>2</a:t>
            </a:r>
            <a:r>
              <a:rPr lang="fr-FR"/>
              <a:t>eq</a:t>
            </a:r>
          </a:p>
        </p:txBody>
      </p:sp>
    </p:spTree>
    <p:extLst>
      <p:ext uri="{BB962C8B-B14F-4D97-AF65-F5344CB8AC3E}">
        <p14:creationId xmlns:p14="http://schemas.microsoft.com/office/powerpoint/2010/main" val="194653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34F20B06-061D-BD36-311E-9720E7396DCB}"/>
              </a:ext>
            </a:extLst>
          </p:cNvPr>
          <p:cNvSpPr txBox="1"/>
          <p:nvPr/>
        </p:nvSpPr>
        <p:spPr>
          <a:xfrm>
            <a:off x="9609922" y="368748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MOYENNE GROUPE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456CBF-6CE6-625A-6F42-F42BA5B3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5" y="106978"/>
            <a:ext cx="9938436" cy="72665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sz="3600" dirty="0"/>
              <a:t>Empreinte GES (individuelle, groupe, France…)</a:t>
            </a:r>
            <a:endParaRPr lang="fr-FR" sz="2000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3369DA2-B02F-8EB1-F6A6-58E684054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374" y="0"/>
            <a:ext cx="2876951" cy="14098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2986D1-81AF-F591-0293-6E27EC2C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596" y="6155151"/>
            <a:ext cx="3268729" cy="65374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D0E5234-1BFC-6D7A-30E6-297A3CFA98BB}"/>
              </a:ext>
            </a:extLst>
          </p:cNvPr>
          <p:cNvCxnSpPr>
            <a:cxnSpLocks/>
          </p:cNvCxnSpPr>
          <p:nvPr/>
        </p:nvCxnSpPr>
        <p:spPr>
          <a:xfrm>
            <a:off x="887896" y="3454404"/>
            <a:ext cx="10987444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FE5FDE4-7E35-7752-8B31-EF13E8817FDD}"/>
              </a:ext>
            </a:extLst>
          </p:cNvPr>
          <p:cNvSpPr txBox="1"/>
          <p:nvPr/>
        </p:nvSpPr>
        <p:spPr>
          <a:xfrm>
            <a:off x="10242103" y="31315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MOYENNE FR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F0B1991-2992-843A-627E-B45D69DD7CC9}"/>
              </a:ext>
            </a:extLst>
          </p:cNvPr>
          <p:cNvCxnSpPr>
            <a:cxnSpLocks/>
          </p:cNvCxnSpPr>
          <p:nvPr/>
        </p:nvCxnSpPr>
        <p:spPr>
          <a:xfrm>
            <a:off x="958488" y="3698406"/>
            <a:ext cx="10916852" cy="0"/>
          </a:xfrm>
          <a:prstGeom prst="line">
            <a:avLst/>
          </a:prstGeom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3124F01-A227-ABC1-D458-D2F8E275B02C}"/>
              </a:ext>
            </a:extLst>
          </p:cNvPr>
          <p:cNvCxnSpPr>
            <a:cxnSpLocks/>
          </p:cNvCxnSpPr>
          <p:nvPr/>
        </p:nvCxnSpPr>
        <p:spPr>
          <a:xfrm>
            <a:off x="958488" y="4613527"/>
            <a:ext cx="10916852" cy="0"/>
          </a:xfrm>
          <a:prstGeom prst="line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9FD23655-73F6-81F3-2A8C-5140BE9A1CA6}"/>
              </a:ext>
            </a:extLst>
          </p:cNvPr>
          <p:cNvSpPr txBox="1"/>
          <p:nvPr/>
        </p:nvSpPr>
        <p:spPr>
          <a:xfrm>
            <a:off x="10151789" y="4613527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OBJECTIF 2050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8819A-010A-0596-B4CF-A84A4B4C32E5}"/>
              </a:ext>
            </a:extLst>
          </p:cNvPr>
          <p:cNvSpPr txBox="1"/>
          <p:nvPr/>
        </p:nvSpPr>
        <p:spPr>
          <a:xfrm>
            <a:off x="191471" y="1040565"/>
            <a:ext cx="116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Kg CO</a:t>
            </a:r>
            <a:r>
              <a:rPr lang="fr-FR" sz="1600" i="1" baseline="-25000" dirty="0"/>
              <a:t>2</a:t>
            </a:r>
            <a:r>
              <a:rPr lang="fr-FR" sz="1600" i="1" dirty="0"/>
              <a:t> eq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AE78DD16-3FE0-12D3-F218-5BE7F69702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027474"/>
              </p:ext>
            </p:extLst>
          </p:nvPr>
        </p:nvGraphicFramePr>
        <p:xfrm>
          <a:off x="224792" y="1409898"/>
          <a:ext cx="9297680" cy="4745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9123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997" y="152400"/>
            <a:ext cx="8452676" cy="576422"/>
          </a:xfrm>
        </p:spPr>
        <p:txBody>
          <a:bodyPr>
            <a:normAutofit/>
          </a:bodyPr>
          <a:lstStyle/>
          <a:p>
            <a:r>
              <a:rPr lang="fr-FR"/>
              <a:t>Méthode de travail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1942B1-C3E4-4FD2-9212-0DFE608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6</a:t>
            </a:fld>
            <a:endParaRPr lang="fr-FR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9E7FB294-2689-F540-8C5C-02EAD6FB79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00" y="6370461"/>
            <a:ext cx="314575" cy="3651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D19F5B-284D-4E08-8B0A-FFF9BC436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6103" y="756853"/>
            <a:ext cx="4822378" cy="53939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2656ACF-B5C6-41E3-8A82-3753CA87FD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235" y="685677"/>
            <a:ext cx="4822378" cy="54650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55411C-573C-874B-B4F0-C63707D527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26" y="907275"/>
            <a:ext cx="1455000" cy="506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97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FEC2E-E603-129C-97BD-EE4EC35E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513" y="64364"/>
            <a:ext cx="8702487" cy="624599"/>
          </a:xfrm>
        </p:spPr>
        <p:txBody>
          <a:bodyPr/>
          <a:lstStyle/>
          <a:p>
            <a:r>
              <a:rPr lang="fr-FR"/>
              <a:t>4 scénarios de société neutres en carbone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0A2844-45C0-9246-F07D-4E6EF47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9ADF-20A6-40EF-AAB9-F326D6E12C60}" type="slidenum">
              <a:rPr lang="fr-FR" smtClean="0"/>
              <a:t>7</a:t>
            </a:fld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57C4633-BA88-D6A2-89AD-9E849DE68B57}"/>
              </a:ext>
            </a:extLst>
          </p:cNvPr>
          <p:cNvSpPr/>
          <p:nvPr/>
        </p:nvSpPr>
        <p:spPr>
          <a:xfrm>
            <a:off x="3016542" y="1480143"/>
            <a:ext cx="7761890" cy="325821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/>
              <a:t>-</a:t>
            </a:r>
            <a:r>
              <a:rPr lang="fr-FR"/>
              <a:t>                                                                                                                  </a:t>
            </a:r>
            <a:r>
              <a:rPr lang="fr-FR" b="1"/>
              <a:t>+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A9D088-A740-ABD8-2758-F3BD026B5106}"/>
              </a:ext>
            </a:extLst>
          </p:cNvPr>
          <p:cNvSpPr txBox="1"/>
          <p:nvPr/>
        </p:nvSpPr>
        <p:spPr>
          <a:xfrm>
            <a:off x="9183971" y="1340098"/>
            <a:ext cx="604800" cy="605909"/>
          </a:xfrm>
          <a:prstGeom prst="ellipse">
            <a:avLst/>
          </a:prstGeom>
          <a:solidFill>
            <a:srgbClr val="8AB2D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0A16F8D-66E5-CCB5-DD29-19DBC3A1BD76}"/>
              </a:ext>
            </a:extLst>
          </p:cNvPr>
          <p:cNvSpPr txBox="1"/>
          <p:nvPr/>
        </p:nvSpPr>
        <p:spPr>
          <a:xfrm>
            <a:off x="8078126" y="1340097"/>
            <a:ext cx="617631" cy="605909"/>
          </a:xfrm>
          <a:prstGeom prst="ellipse">
            <a:avLst/>
          </a:prstGeom>
          <a:solidFill>
            <a:srgbClr val="BD64A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2185CF-1A1F-2321-EB07-2682FB31F30E}"/>
              </a:ext>
            </a:extLst>
          </p:cNvPr>
          <p:cNvSpPr txBox="1"/>
          <p:nvPr/>
        </p:nvSpPr>
        <p:spPr>
          <a:xfrm>
            <a:off x="3990294" y="1337088"/>
            <a:ext cx="617631" cy="60590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2ADCA49-D6E0-732A-E8EB-DBD8967BFA87}"/>
              </a:ext>
            </a:extLst>
          </p:cNvPr>
          <p:cNvSpPr txBox="1"/>
          <p:nvPr/>
        </p:nvSpPr>
        <p:spPr>
          <a:xfrm>
            <a:off x="5405400" y="1337089"/>
            <a:ext cx="617631" cy="605909"/>
          </a:xfrm>
          <a:prstGeom prst="ellipse">
            <a:avLst/>
          </a:prstGeom>
          <a:solidFill>
            <a:srgbClr val="DCE6A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0C8D24E-3E59-E384-DF44-A3A8CC84A415}"/>
              </a:ext>
            </a:extLst>
          </p:cNvPr>
          <p:cNvSpPr/>
          <p:nvPr/>
        </p:nvSpPr>
        <p:spPr>
          <a:xfrm>
            <a:off x="3016542" y="2574162"/>
            <a:ext cx="7761890" cy="32582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i="1"/>
              <a:t>Local                                                                                                             National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B93D3F-AC6B-D3C1-EC32-4B3791589212}"/>
              </a:ext>
            </a:extLst>
          </p:cNvPr>
          <p:cNvSpPr txBox="1"/>
          <p:nvPr/>
        </p:nvSpPr>
        <p:spPr>
          <a:xfrm>
            <a:off x="6237584" y="2434116"/>
            <a:ext cx="604800" cy="605909"/>
          </a:xfrm>
          <a:prstGeom prst="ellipse">
            <a:avLst/>
          </a:prstGeom>
          <a:solidFill>
            <a:srgbClr val="8AB2D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8E9466-27E4-F33D-E676-19AACF8BE251}"/>
              </a:ext>
            </a:extLst>
          </p:cNvPr>
          <p:cNvSpPr txBox="1"/>
          <p:nvPr/>
        </p:nvSpPr>
        <p:spPr>
          <a:xfrm>
            <a:off x="3993852" y="2434116"/>
            <a:ext cx="617631" cy="605909"/>
          </a:xfrm>
          <a:prstGeom prst="ellipse">
            <a:avLst/>
          </a:prstGeom>
          <a:solidFill>
            <a:srgbClr val="BD64A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B40358E-1FB5-25E4-17B4-E6BF20D4EDEE}"/>
              </a:ext>
            </a:extLst>
          </p:cNvPr>
          <p:cNvSpPr txBox="1"/>
          <p:nvPr/>
        </p:nvSpPr>
        <p:spPr>
          <a:xfrm>
            <a:off x="9177556" y="2431107"/>
            <a:ext cx="617631" cy="60590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33B3527-F106-63FD-6DD6-477CDE4D183F}"/>
              </a:ext>
            </a:extLst>
          </p:cNvPr>
          <p:cNvSpPr txBox="1"/>
          <p:nvPr/>
        </p:nvSpPr>
        <p:spPr>
          <a:xfrm>
            <a:off x="8078126" y="2431108"/>
            <a:ext cx="617631" cy="605909"/>
          </a:xfrm>
          <a:prstGeom prst="ellipse">
            <a:avLst/>
          </a:prstGeom>
          <a:solidFill>
            <a:srgbClr val="DCE6A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S3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CDEA356-36AD-A13D-AD09-D34C5023554A}"/>
              </a:ext>
            </a:extLst>
          </p:cNvPr>
          <p:cNvSpPr/>
          <p:nvPr/>
        </p:nvSpPr>
        <p:spPr>
          <a:xfrm>
            <a:off x="3016542" y="3636287"/>
            <a:ext cx="7761890" cy="32582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i="1"/>
              <a:t>Réduire                                                                                                        ‘Réparer’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5F60635-B2DD-56AA-16B2-EE1372B750DD}"/>
              </a:ext>
            </a:extLst>
          </p:cNvPr>
          <p:cNvSpPr txBox="1"/>
          <p:nvPr/>
        </p:nvSpPr>
        <p:spPr>
          <a:xfrm>
            <a:off x="3996709" y="3496241"/>
            <a:ext cx="604800" cy="605909"/>
          </a:xfrm>
          <a:prstGeom prst="ellipse">
            <a:avLst/>
          </a:prstGeom>
          <a:solidFill>
            <a:srgbClr val="8AB2D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31D46A3-C52C-E073-F2D0-AF8ED3013EAF}"/>
              </a:ext>
            </a:extLst>
          </p:cNvPr>
          <p:cNvSpPr txBox="1"/>
          <p:nvPr/>
        </p:nvSpPr>
        <p:spPr>
          <a:xfrm>
            <a:off x="5405400" y="3496241"/>
            <a:ext cx="617631" cy="605909"/>
          </a:xfrm>
          <a:prstGeom prst="ellipse">
            <a:avLst/>
          </a:prstGeom>
          <a:solidFill>
            <a:srgbClr val="BD64A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2E5A3A9-EF43-E31A-C66B-A087AF6B6D8D}"/>
              </a:ext>
            </a:extLst>
          </p:cNvPr>
          <p:cNvSpPr txBox="1"/>
          <p:nvPr/>
        </p:nvSpPr>
        <p:spPr>
          <a:xfrm>
            <a:off x="9177556" y="3493232"/>
            <a:ext cx="617631" cy="60590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B02E430-FD26-F8D2-7555-C8EEB7F9054F}"/>
              </a:ext>
            </a:extLst>
          </p:cNvPr>
          <p:cNvSpPr txBox="1"/>
          <p:nvPr/>
        </p:nvSpPr>
        <p:spPr>
          <a:xfrm>
            <a:off x="8078126" y="3493233"/>
            <a:ext cx="617631" cy="605909"/>
          </a:xfrm>
          <a:prstGeom prst="ellipse">
            <a:avLst/>
          </a:prstGeom>
          <a:solidFill>
            <a:srgbClr val="DCE6A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2800" b="1" spc="5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Marianne ExtraBold" panose="02000000000000000000" pitchFamily="50" charset="0"/>
                <a:cs typeface="Aharoni" panose="02010803020104030203" pitchFamily="2" charset="-79"/>
              </a:rPr>
              <a:t>S3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B4F550-A89F-C92C-F64F-0A289A48EC2A}"/>
              </a:ext>
            </a:extLst>
          </p:cNvPr>
          <p:cNvSpPr txBox="1"/>
          <p:nvPr/>
        </p:nvSpPr>
        <p:spPr>
          <a:xfrm>
            <a:off x="860088" y="1439987"/>
            <a:ext cx="149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/>
              <a:t>SOBRIETE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4354E6-B267-6A9C-A9F2-3FC8ECF20AD6}"/>
              </a:ext>
            </a:extLst>
          </p:cNvPr>
          <p:cNvSpPr txBox="1"/>
          <p:nvPr/>
        </p:nvSpPr>
        <p:spPr>
          <a:xfrm>
            <a:off x="145149" y="2507602"/>
            <a:ext cx="221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/>
              <a:t>GOUVERNANCE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F133B21-DD8A-13B2-744E-7CEBA469CA94}"/>
              </a:ext>
            </a:extLst>
          </p:cNvPr>
          <p:cNvSpPr txBox="1"/>
          <p:nvPr/>
        </p:nvSpPr>
        <p:spPr>
          <a:xfrm>
            <a:off x="389703" y="3594005"/>
            <a:ext cx="1967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/>
              <a:t>IMPACTS ENV.</a:t>
            </a:r>
          </a:p>
        </p:txBody>
      </p:sp>
      <p:pic>
        <p:nvPicPr>
          <p:cNvPr id="26" name="Image 25" descr="Une image contenant oiseau, perroquet&#10;&#10;Description générée automatiquement">
            <a:extLst>
              <a:ext uri="{FF2B5EF4-FFF2-40B4-BE49-F238E27FC236}">
                <a16:creationId xmlns:a16="http://schemas.microsoft.com/office/drawing/2014/main" id="{FBC3673E-9145-5206-4A15-7518C5760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602346" y="4281656"/>
            <a:ext cx="2589654" cy="2576344"/>
          </a:xfrm>
          <a:prstGeom prst="rect">
            <a:avLst/>
          </a:prstGeom>
        </p:spPr>
      </p:pic>
      <p:pic>
        <p:nvPicPr>
          <p:cNvPr id="27" name="Graphique 26" descr="Quartier avec un remplissage uni">
            <a:extLst>
              <a:ext uri="{FF2B5EF4-FFF2-40B4-BE49-F238E27FC236}">
                <a16:creationId xmlns:a16="http://schemas.microsoft.com/office/drawing/2014/main" id="{B3B9C924-5A12-F668-891A-2AE77E96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9407" y="2419047"/>
            <a:ext cx="619446" cy="619446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89B41404-FE7B-05D0-8048-EA8E6BB1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4000" r="89778">
                        <a14:foregroundMark x1="10667" y1="32889" x2="11556" y2="34222"/>
                        <a14:foregroundMark x1="4000" y1="35556" x2="12444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542" y="2370919"/>
            <a:ext cx="702193" cy="70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phique 28" descr="Outils avec un remplissage uni">
            <a:extLst>
              <a:ext uri="{FF2B5EF4-FFF2-40B4-BE49-F238E27FC236}">
                <a16:creationId xmlns:a16="http://schemas.microsoft.com/office/drawing/2014/main" id="{359C92B7-0FAF-2BB0-E4C9-A35E7E3E61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1821" y="3553547"/>
            <a:ext cx="490759" cy="490759"/>
          </a:xfrm>
          <a:prstGeom prst="rect">
            <a:avLst/>
          </a:prstGeom>
        </p:spPr>
      </p:pic>
      <p:pic>
        <p:nvPicPr>
          <p:cNvPr id="30" name="Graphique 29" descr="Graphique de tendance à la baisse avec un remplissage uni">
            <a:extLst>
              <a:ext uri="{FF2B5EF4-FFF2-40B4-BE49-F238E27FC236}">
                <a16:creationId xmlns:a16="http://schemas.microsoft.com/office/drawing/2014/main" id="{B32005C9-048D-76B5-91A0-F0CB83A51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6175" y="3483719"/>
            <a:ext cx="605909" cy="605909"/>
          </a:xfrm>
          <a:prstGeom prst="rect">
            <a:avLst/>
          </a:prstGeom>
        </p:spPr>
      </p:pic>
      <p:sp>
        <p:nvSpPr>
          <p:cNvPr id="31" name="Espace réservé du numéro de diapositive 4">
            <a:extLst>
              <a:ext uri="{FF2B5EF4-FFF2-40B4-BE49-F238E27FC236}">
                <a16:creationId xmlns:a16="http://schemas.microsoft.com/office/drawing/2014/main" id="{47E971CC-7A2D-71FF-1795-8CCF51787B4E}"/>
              </a:ext>
            </a:extLst>
          </p:cNvPr>
          <p:cNvSpPr txBox="1">
            <a:spLocks/>
          </p:cNvSpPr>
          <p:nvPr/>
        </p:nvSpPr>
        <p:spPr>
          <a:xfrm>
            <a:off x="11225081" y="6370462"/>
            <a:ext cx="7148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C99ADF-20A6-40EF-AAB9-F326D6E12C60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04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F80EB3D-DD7E-4D25-98CC-1B529F37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997" y="152400"/>
            <a:ext cx="8452676" cy="576422"/>
          </a:xfrm>
        </p:spPr>
        <p:txBody>
          <a:bodyPr>
            <a:normAutofit/>
          </a:bodyPr>
          <a:lstStyle/>
          <a:p>
            <a:r>
              <a:rPr lang="fr-FR"/>
              <a:t>Méthode de travail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1942B1-C3E4-4FD2-9212-0DFE608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900" y="6454775"/>
            <a:ext cx="714828" cy="365125"/>
          </a:xfrm>
        </p:spPr>
        <p:txBody>
          <a:bodyPr/>
          <a:lstStyle/>
          <a:p>
            <a:fld id="{07C99ADF-20A6-40EF-AAB9-F326D6E12C60}" type="slidenum">
              <a:rPr lang="fr-FR" smtClean="0"/>
              <a:t>8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55411C-573C-874B-B4F0-C63707D527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050" y="921717"/>
            <a:ext cx="9608229" cy="558125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8B3E57B-D414-4474-A22D-537AF42921D5}"/>
              </a:ext>
            </a:extLst>
          </p:cNvPr>
          <p:cNvSpPr/>
          <p:nvPr/>
        </p:nvSpPr>
        <p:spPr>
          <a:xfrm>
            <a:off x="6410959" y="5936283"/>
            <a:ext cx="1143615" cy="332161"/>
          </a:xfrm>
          <a:prstGeom prst="roundRect">
            <a:avLst/>
          </a:prstGeom>
          <a:solidFill>
            <a:srgbClr val="4FA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5 RUNS</a:t>
            </a:r>
          </a:p>
        </p:txBody>
      </p:sp>
    </p:spTree>
    <p:extLst>
      <p:ext uri="{BB962C8B-B14F-4D97-AF65-F5344CB8AC3E}">
        <p14:creationId xmlns:p14="http://schemas.microsoft.com/office/powerpoint/2010/main" val="3126566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4843711F-1C6F-3D2E-AFE3-BC60EE6E5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9692" y="1056688"/>
            <a:ext cx="6831025" cy="6831025"/>
          </a:xfrm>
          <a:prstGeom prst="flowChartConnector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6D32F4-6EEF-67F9-3A53-C7B9E3BC25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E5BEAB-077C-4D2D-9843-019A16D1F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452" y="6081414"/>
            <a:ext cx="1131772" cy="578095"/>
          </a:xfrm>
        </p:spPr>
        <p:txBody>
          <a:bodyPr/>
          <a:lstStyle/>
          <a:p>
            <a:fld id="{07C99ADF-20A6-40EF-AAB9-F326D6E12C60}" type="slidenum">
              <a:rPr lang="fr-FR" smtClean="0"/>
              <a:t>9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5FFE8FA-EB92-E148-9BF3-6884BD2EEC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7" y="6370462"/>
            <a:ext cx="314575" cy="3651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AB4EB1-C039-6F7A-112A-638D58B6C5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719" y="122413"/>
            <a:ext cx="1931347" cy="12612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039E53D-904D-F8EB-62F5-A6F9193280AE}"/>
              </a:ext>
            </a:extLst>
          </p:cNvPr>
          <p:cNvSpPr txBox="1"/>
          <p:nvPr/>
        </p:nvSpPr>
        <p:spPr>
          <a:xfrm>
            <a:off x="5315169" y="2116998"/>
            <a:ext cx="55707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>
                <a:solidFill>
                  <a:srgbClr val="27B39E"/>
                </a:solidFill>
              </a:rPr>
              <a:t>LES SOLS</a:t>
            </a:r>
          </a:p>
          <a:p>
            <a:r>
              <a:rPr lang="fr-FR" sz="3600" b="1">
                <a:solidFill>
                  <a:srgbClr val="27B39E"/>
                </a:solidFill>
              </a:rPr>
              <a:t>   À la croisée </a:t>
            </a:r>
          </a:p>
          <a:p>
            <a:r>
              <a:rPr lang="fr-FR" sz="3600" b="1">
                <a:solidFill>
                  <a:srgbClr val="27B39E"/>
                </a:solidFill>
              </a:rPr>
              <a:t>      de nombreux enjeux</a:t>
            </a:r>
          </a:p>
        </p:txBody>
      </p:sp>
    </p:spTree>
    <p:extLst>
      <p:ext uri="{BB962C8B-B14F-4D97-AF65-F5344CB8AC3E}">
        <p14:creationId xmlns:p14="http://schemas.microsoft.com/office/powerpoint/2010/main" val="32953882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DEME">
      <a:dk1>
        <a:sysClr val="windowText" lastClr="000000"/>
      </a:dk1>
      <a:lt1>
        <a:sysClr val="window" lastClr="FFFFFF"/>
      </a:lt1>
      <a:dk2>
        <a:srgbClr val="169B62"/>
      </a:dk2>
      <a:lt2>
        <a:srgbClr val="466964"/>
      </a:lt2>
      <a:accent1>
        <a:srgbClr val="5770BE"/>
      </a:accent1>
      <a:accent2>
        <a:srgbClr val="484D7A"/>
      </a:accent2>
      <a:accent3>
        <a:srgbClr val="FF8D7E"/>
      </a:accent3>
      <a:accent4>
        <a:srgbClr val="FFE800"/>
      </a:accent4>
      <a:accent5>
        <a:srgbClr val="FF9940"/>
      </a:accent5>
      <a:accent6>
        <a:srgbClr val="FF6F4C"/>
      </a:accent6>
      <a:hlink>
        <a:srgbClr val="7D4E5B"/>
      </a:hlink>
      <a:folHlink>
        <a:srgbClr val="A26859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320_ADEME_Masque PPT Arial.pptx [Lecture seule]" id="{2C70ABF1-A830-4F25-86D2-0526B50EC19D}" vid="{57811D07-33D5-43AE-8025-39FCACA1753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4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2574"/>
    </a:accent1>
    <a:accent2>
      <a:srgbClr val="ED7D31"/>
    </a:accent2>
    <a:accent3>
      <a:srgbClr val="A5A5A5"/>
    </a:accent3>
    <a:accent4>
      <a:srgbClr val="FFC000"/>
    </a:accent4>
    <a:accent5>
      <a:srgbClr val="C9C8DC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ersonnalisé 4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2574"/>
    </a:accent1>
    <a:accent2>
      <a:srgbClr val="ED7D31"/>
    </a:accent2>
    <a:accent3>
      <a:srgbClr val="A5A5A5"/>
    </a:accent3>
    <a:accent4>
      <a:srgbClr val="FFC000"/>
    </a:accent4>
    <a:accent5>
      <a:srgbClr val="C9C8DC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B1F326-1A77-4D3B-A2FB-26F41CCD5B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06CB36-ADF0-4520-9AE7-A057EB23EE49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ec1616b0-92c7-4956-899e-4701bba629df"/>
    <ds:schemaRef ds:uri="bf30a2b9-7406-497a-8738-659c5be4ea2c"/>
  </ds:schemaRefs>
</ds:datastoreItem>
</file>

<file path=customXml/itemProps3.xml><?xml version="1.0" encoding="utf-8"?>
<ds:datastoreItem xmlns:ds="http://schemas.openxmlformats.org/officeDocument/2006/customXml" ds:itemID="{C5BADF03-E035-42D1-914B-E53E7D143519}"/>
</file>

<file path=docProps/app.xml><?xml version="1.0" encoding="utf-8"?>
<Properties xmlns="http://schemas.openxmlformats.org/officeDocument/2006/extended-properties" xmlns:vt="http://schemas.openxmlformats.org/officeDocument/2006/docPropsVTypes">
  <Template>modele_bleu-16_9</Template>
  <TotalTime>19</TotalTime>
  <Words>2944</Words>
  <Application>Microsoft Office PowerPoint</Application>
  <PresentationFormat>Widescreen</PresentationFormat>
  <Paragraphs>490</Paragraphs>
  <Slides>31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Thème Office</vt:lpstr>
      <vt:lpstr>TRANSITION(S) 2050 Sols et prospective</vt:lpstr>
      <vt:lpstr>PowerPoint Presentation</vt:lpstr>
      <vt:lpstr>La neutralité carbone ?</vt:lpstr>
      <vt:lpstr>la neutralité carbone</vt:lpstr>
      <vt:lpstr>Empreinte GES (individuelle, groupe, France…)</vt:lpstr>
      <vt:lpstr>Méthode de travail</vt:lpstr>
      <vt:lpstr>4 scénarios de société neutres en carbone</vt:lpstr>
      <vt:lpstr>Méthode de travail</vt:lpstr>
      <vt:lpstr>PowerPoint Presentation</vt:lpstr>
      <vt:lpstr>Les sols sont sous pressions</vt:lpstr>
      <vt:lpstr>Mais ils portent notre avenir</vt:lpstr>
      <vt:lpstr>Les sols, à la croisée de multiples enjeux Un enjeux complexe en Prospective…</vt:lpstr>
      <vt:lpstr>Une diversité complexe à considérer</vt:lpstr>
      <vt:lpstr>PowerPoint Presentation</vt:lpstr>
      <vt:lpstr>La bioéconomie durable, un rôle clé dans la transition</vt:lpstr>
      <vt:lpstr>L'agriculture est sous pressions</vt:lpstr>
      <vt:lpstr>PowerPoint Presentation</vt:lpstr>
      <vt:lpstr>Empreinte SOLS des Français, combien ? Mha </vt:lpstr>
      <vt:lpstr>Empreinte sol, de quoi parle-t-on ?</vt:lpstr>
      <vt:lpstr>PowerPoint Presentation</vt:lpstr>
      <vt:lpstr>Empreinte sol (Mha) des productions agricoles</vt:lpstr>
      <vt:lpstr>Impacts sur la qualité des sols</vt:lpstr>
      <vt:lpstr>Impact sols des EnRs</vt:lpstr>
      <vt:lpstr>Impact sols des EnRs</vt:lpstr>
      <vt:lpstr>Impact sols des EnRs</vt:lpstr>
      <vt:lpstr>LE ZAN ?</vt:lpstr>
      <vt:lpstr>LE ZAN</vt:lpstr>
      <vt:lpstr>Artificialisation des sols</vt:lpstr>
      <vt:lpstr>Messages clés</vt:lpstr>
      <vt:lpstr> La neutralité carbone, un chemin difficile</vt:lpstr>
      <vt:lpstr>Pour en savoir plus...</vt:lpstr>
    </vt:vector>
  </TitlesOfParts>
  <Company>ADEME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mangerons nous demain ?</dc:title>
  <dc:creator>MARTIN Sarah</dc:creator>
  <cp:lastModifiedBy>PIERART Antoine</cp:lastModifiedBy>
  <cp:revision>2</cp:revision>
  <dcterms:created xsi:type="dcterms:W3CDTF">2022-01-11T07:43:22Z</dcterms:created>
  <dcterms:modified xsi:type="dcterms:W3CDTF">2023-11-07T15:54:43Z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  <property fmtid="{D5CDD505-2E9C-101B-9397-08002B2CF9AE}" pid="3" name="MediaServiceImageTags">
    <vt:lpwstr/>
  </property>
</Properties>
</file>