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147481300" r:id="rId3"/>
    <p:sldId id="2147481311" r:id="rId4"/>
    <p:sldId id="2147481294" r:id="rId5"/>
    <p:sldId id="2147481313" r:id="rId6"/>
    <p:sldId id="2147481316" r:id="rId7"/>
    <p:sldId id="2147481314" r:id="rId8"/>
    <p:sldId id="2147481317" r:id="rId9"/>
    <p:sldId id="2147481297" r:id="rId10"/>
    <p:sldId id="2147481322" r:id="rId11"/>
    <p:sldId id="2147481319" r:id="rId12"/>
    <p:sldId id="2147481318" r:id="rId13"/>
    <p:sldId id="2147481323" r:id="rId14"/>
    <p:sldId id="4405" r:id="rId15"/>
    <p:sldId id="2147481295" r:id="rId16"/>
    <p:sldId id="2147481320" r:id="rId17"/>
    <p:sldId id="214748131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8" autoAdjust="0"/>
    <p:restoredTop sz="94658"/>
  </p:normalViewPr>
  <p:slideViewPr>
    <p:cSldViewPr snapToGrid="0">
      <p:cViewPr>
        <p:scale>
          <a:sx n="117" d="100"/>
          <a:sy n="117" d="100"/>
        </p:scale>
        <p:origin x="4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4" Type="http://schemas.openxmlformats.org/officeDocument/2006/relationships/image" Target="../media/image7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4" Type="http://schemas.openxmlformats.org/officeDocument/2006/relationships/image" Target="../media/image7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00FAAA-E3E4-4DDF-9629-40F0F8FF4FF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CA56BF9-4A99-45A3-B0CB-F2BBDA558A61}">
      <dgm:prSet phldrT="[Texte]"/>
      <dgm:spPr/>
      <dgm:t>
        <a:bodyPr/>
        <a:lstStyle/>
        <a:p>
          <a:r>
            <a:rPr lang="fr-FR" dirty="0"/>
            <a:t>Atelier 1</a:t>
          </a:r>
        </a:p>
        <a:p>
          <a:r>
            <a:rPr lang="fr-FR" dirty="0"/>
            <a:t>Modèle économique des AOM et SERM</a:t>
          </a:r>
        </a:p>
      </dgm:t>
    </dgm:pt>
    <dgm:pt modelId="{2129B86F-5D06-489C-9420-7736FCA01BE3}" type="parTrans" cxnId="{EC0213A0-9844-491A-870B-569AB091B971}">
      <dgm:prSet/>
      <dgm:spPr/>
      <dgm:t>
        <a:bodyPr/>
        <a:lstStyle/>
        <a:p>
          <a:endParaRPr lang="fr-FR"/>
        </a:p>
      </dgm:t>
    </dgm:pt>
    <dgm:pt modelId="{D6F90E0E-606F-499B-B07F-EDAFD8CEFB60}" type="sibTrans" cxnId="{EC0213A0-9844-491A-870B-569AB091B971}">
      <dgm:prSet/>
      <dgm:spPr/>
      <dgm:t>
        <a:bodyPr/>
        <a:lstStyle/>
        <a:p>
          <a:endParaRPr lang="fr-FR"/>
        </a:p>
      </dgm:t>
    </dgm:pt>
    <dgm:pt modelId="{7638B4A0-B79E-4402-8387-8D5B66C5BA5D}">
      <dgm:prSet phldrT="[Texte]"/>
      <dgm:spPr/>
      <dgm:t>
        <a:bodyPr/>
        <a:lstStyle/>
        <a:p>
          <a:r>
            <a:rPr lang="fr-FR" dirty="0"/>
            <a:t>Atelier 2</a:t>
          </a:r>
        </a:p>
        <a:p>
          <a:r>
            <a:rPr lang="fr-FR" dirty="0"/>
            <a:t>Infrastructures routières</a:t>
          </a:r>
        </a:p>
      </dgm:t>
    </dgm:pt>
    <dgm:pt modelId="{D17ED152-87E7-4F50-83FC-F1EABBFD9322}" type="parTrans" cxnId="{A9F4B7D0-5926-4FAB-8A92-FE0A6BB46EA1}">
      <dgm:prSet/>
      <dgm:spPr/>
      <dgm:t>
        <a:bodyPr/>
        <a:lstStyle/>
        <a:p>
          <a:endParaRPr lang="fr-FR"/>
        </a:p>
      </dgm:t>
    </dgm:pt>
    <dgm:pt modelId="{0EE1EA25-DB14-478E-BC91-59901E90BC2B}" type="sibTrans" cxnId="{A9F4B7D0-5926-4FAB-8A92-FE0A6BB46EA1}">
      <dgm:prSet/>
      <dgm:spPr/>
      <dgm:t>
        <a:bodyPr/>
        <a:lstStyle/>
        <a:p>
          <a:endParaRPr lang="fr-FR"/>
        </a:p>
      </dgm:t>
    </dgm:pt>
    <dgm:pt modelId="{6265A577-4F14-4D33-B635-F7C3D723FA72}">
      <dgm:prSet phldrT="[Texte]"/>
      <dgm:spPr/>
      <dgm:t>
        <a:bodyPr/>
        <a:lstStyle/>
        <a:p>
          <a:r>
            <a:rPr lang="fr-FR" dirty="0"/>
            <a:t>Atelier 3</a:t>
          </a:r>
        </a:p>
        <a:p>
          <a:r>
            <a:rPr lang="fr-FR" dirty="0"/>
            <a:t>Infrastructures et services ferroviaires de voyageurs</a:t>
          </a:r>
        </a:p>
      </dgm:t>
    </dgm:pt>
    <dgm:pt modelId="{9F9C22FA-C505-4691-85A0-13CF7FE244DF}" type="parTrans" cxnId="{3FF60135-FDFF-4EBD-A984-7B23AA3576F3}">
      <dgm:prSet/>
      <dgm:spPr/>
      <dgm:t>
        <a:bodyPr/>
        <a:lstStyle/>
        <a:p>
          <a:endParaRPr lang="fr-FR"/>
        </a:p>
      </dgm:t>
    </dgm:pt>
    <dgm:pt modelId="{64DA88B4-A3E7-4C9C-BDA0-66BCAF61042B}" type="sibTrans" cxnId="{3FF60135-FDFF-4EBD-A984-7B23AA3576F3}">
      <dgm:prSet/>
      <dgm:spPr/>
      <dgm:t>
        <a:bodyPr/>
        <a:lstStyle/>
        <a:p>
          <a:endParaRPr lang="fr-FR"/>
        </a:p>
      </dgm:t>
    </dgm:pt>
    <dgm:pt modelId="{F07C8B02-CCA1-4DCF-A7D2-24743BF8B49D}">
      <dgm:prSet phldrT="[Texte]"/>
      <dgm:spPr/>
      <dgm:t>
        <a:bodyPr/>
        <a:lstStyle/>
        <a:p>
          <a:r>
            <a:rPr lang="fr-FR" dirty="0"/>
            <a:t>Atelier 4 Report modal et transport de marchandises</a:t>
          </a:r>
        </a:p>
      </dgm:t>
    </dgm:pt>
    <dgm:pt modelId="{79487F79-F61E-4B9E-A048-F8D4ED06DA42}" type="parTrans" cxnId="{16E0FB2A-FEFA-45BB-94E1-597595B04E5D}">
      <dgm:prSet/>
      <dgm:spPr/>
      <dgm:t>
        <a:bodyPr/>
        <a:lstStyle/>
        <a:p>
          <a:endParaRPr lang="fr-FR"/>
        </a:p>
      </dgm:t>
    </dgm:pt>
    <dgm:pt modelId="{79632179-0E50-434F-A034-747C47C03D92}" type="sibTrans" cxnId="{16E0FB2A-FEFA-45BB-94E1-597595B04E5D}">
      <dgm:prSet/>
      <dgm:spPr/>
      <dgm:t>
        <a:bodyPr/>
        <a:lstStyle/>
        <a:p>
          <a:endParaRPr lang="fr-FR"/>
        </a:p>
      </dgm:t>
    </dgm:pt>
    <dgm:pt modelId="{7AE6A9C1-A3BA-4B92-95AE-3345EF5DFB6D}" type="pres">
      <dgm:prSet presAssocID="{4000FAAA-E3E4-4DDF-9629-40F0F8FF4FFB}" presName="Name0" presStyleCnt="0">
        <dgm:presLayoutVars>
          <dgm:dir/>
          <dgm:resizeHandles val="exact"/>
        </dgm:presLayoutVars>
      </dgm:prSet>
      <dgm:spPr/>
    </dgm:pt>
    <dgm:pt modelId="{616AE42F-0423-493C-BA98-8B42C05178BE}" type="pres">
      <dgm:prSet presAssocID="{4000FAAA-E3E4-4DDF-9629-40F0F8FF4FFB}" presName="fgShape" presStyleLbl="fgShp" presStyleIdx="0" presStyleCnt="1"/>
      <dgm:spPr/>
    </dgm:pt>
    <dgm:pt modelId="{C985A300-ECF2-43ED-9170-1BDE3EF4661F}" type="pres">
      <dgm:prSet presAssocID="{4000FAAA-E3E4-4DDF-9629-40F0F8FF4FFB}" presName="linComp" presStyleCnt="0"/>
      <dgm:spPr/>
    </dgm:pt>
    <dgm:pt modelId="{A8EEF602-51B2-4FF8-B35C-13633B88BCD2}" type="pres">
      <dgm:prSet presAssocID="{FCA56BF9-4A99-45A3-B0CB-F2BBDA558A61}" presName="compNode" presStyleCnt="0"/>
      <dgm:spPr/>
    </dgm:pt>
    <dgm:pt modelId="{4C8F7907-51FB-434E-A96B-3E3AE7282FA6}" type="pres">
      <dgm:prSet presAssocID="{FCA56BF9-4A99-45A3-B0CB-F2BBDA558A61}" presName="bkgdShape" presStyleLbl="node1" presStyleIdx="0" presStyleCnt="4"/>
      <dgm:spPr/>
    </dgm:pt>
    <dgm:pt modelId="{D8207F9B-E40E-4916-8E80-AA300E0D5587}" type="pres">
      <dgm:prSet presAssocID="{FCA56BF9-4A99-45A3-B0CB-F2BBDA558A61}" presName="nodeTx" presStyleLbl="node1" presStyleIdx="0" presStyleCnt="4">
        <dgm:presLayoutVars>
          <dgm:bulletEnabled val="1"/>
        </dgm:presLayoutVars>
      </dgm:prSet>
      <dgm:spPr/>
    </dgm:pt>
    <dgm:pt modelId="{3061C5E4-E609-4D06-90CA-B69A20ECC9A8}" type="pres">
      <dgm:prSet presAssocID="{FCA56BF9-4A99-45A3-B0CB-F2BBDA558A61}" presName="invisiNode" presStyleLbl="node1" presStyleIdx="0" presStyleCnt="4"/>
      <dgm:spPr/>
    </dgm:pt>
    <dgm:pt modelId="{61EABDB9-BB65-4C1B-A174-DA5828B375C7}" type="pres">
      <dgm:prSet presAssocID="{FCA56BF9-4A99-45A3-B0CB-F2BBDA558A61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A81D130F-22CD-4A8D-A7AC-15ABEC43556F}" type="pres">
      <dgm:prSet presAssocID="{D6F90E0E-606F-499B-B07F-EDAFD8CEFB60}" presName="sibTrans" presStyleLbl="sibTrans2D1" presStyleIdx="0" presStyleCnt="0"/>
      <dgm:spPr/>
    </dgm:pt>
    <dgm:pt modelId="{2B9F28D0-AFB8-4A29-8D4E-55E3A9AEAA95}" type="pres">
      <dgm:prSet presAssocID="{7638B4A0-B79E-4402-8387-8D5B66C5BA5D}" presName="compNode" presStyleCnt="0"/>
      <dgm:spPr/>
    </dgm:pt>
    <dgm:pt modelId="{CE33992B-D388-43C6-B554-5AF96686DC11}" type="pres">
      <dgm:prSet presAssocID="{7638B4A0-B79E-4402-8387-8D5B66C5BA5D}" presName="bkgdShape" presStyleLbl="node1" presStyleIdx="1" presStyleCnt="4"/>
      <dgm:spPr/>
    </dgm:pt>
    <dgm:pt modelId="{0CCB42FD-E5DE-439C-8C95-3E0106036343}" type="pres">
      <dgm:prSet presAssocID="{7638B4A0-B79E-4402-8387-8D5B66C5BA5D}" presName="nodeTx" presStyleLbl="node1" presStyleIdx="1" presStyleCnt="4">
        <dgm:presLayoutVars>
          <dgm:bulletEnabled val="1"/>
        </dgm:presLayoutVars>
      </dgm:prSet>
      <dgm:spPr/>
    </dgm:pt>
    <dgm:pt modelId="{2B844241-1C39-43FC-9E39-96E67EB53AE2}" type="pres">
      <dgm:prSet presAssocID="{7638B4A0-B79E-4402-8387-8D5B66C5BA5D}" presName="invisiNode" presStyleLbl="node1" presStyleIdx="1" presStyleCnt="4"/>
      <dgm:spPr/>
    </dgm:pt>
    <dgm:pt modelId="{C58F27CE-4A17-4DA6-ADC3-44F7AE1B970A}" type="pres">
      <dgm:prSet presAssocID="{7638B4A0-B79E-4402-8387-8D5B66C5BA5D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C24C79BD-1213-4B66-833E-5C138ACFB480}" type="pres">
      <dgm:prSet presAssocID="{0EE1EA25-DB14-478E-BC91-59901E90BC2B}" presName="sibTrans" presStyleLbl="sibTrans2D1" presStyleIdx="0" presStyleCnt="0"/>
      <dgm:spPr/>
    </dgm:pt>
    <dgm:pt modelId="{D7869916-19FE-478C-AEED-F38FBD60E4BE}" type="pres">
      <dgm:prSet presAssocID="{6265A577-4F14-4D33-B635-F7C3D723FA72}" presName="compNode" presStyleCnt="0"/>
      <dgm:spPr/>
    </dgm:pt>
    <dgm:pt modelId="{9DB698FE-2ECF-4C3D-ADAC-CD7AAB0E57D8}" type="pres">
      <dgm:prSet presAssocID="{6265A577-4F14-4D33-B635-F7C3D723FA72}" presName="bkgdShape" presStyleLbl="node1" presStyleIdx="2" presStyleCnt="4"/>
      <dgm:spPr/>
    </dgm:pt>
    <dgm:pt modelId="{DC38C968-E6BB-4A1A-83BD-C26E697D4BF3}" type="pres">
      <dgm:prSet presAssocID="{6265A577-4F14-4D33-B635-F7C3D723FA72}" presName="nodeTx" presStyleLbl="node1" presStyleIdx="2" presStyleCnt="4">
        <dgm:presLayoutVars>
          <dgm:bulletEnabled val="1"/>
        </dgm:presLayoutVars>
      </dgm:prSet>
      <dgm:spPr/>
    </dgm:pt>
    <dgm:pt modelId="{3E59C2FC-CE4C-4D8F-A9AE-83E07ACEE8BC}" type="pres">
      <dgm:prSet presAssocID="{6265A577-4F14-4D33-B635-F7C3D723FA72}" presName="invisiNode" presStyleLbl="node1" presStyleIdx="2" presStyleCnt="4"/>
      <dgm:spPr/>
    </dgm:pt>
    <dgm:pt modelId="{5D8C4D89-A504-4F89-8229-9385A811AEAC}" type="pres">
      <dgm:prSet presAssocID="{6265A577-4F14-4D33-B635-F7C3D723FA72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E4E8DAC-BEAE-4561-9734-3F709976F969}" type="pres">
      <dgm:prSet presAssocID="{64DA88B4-A3E7-4C9C-BDA0-66BCAF61042B}" presName="sibTrans" presStyleLbl="sibTrans2D1" presStyleIdx="0" presStyleCnt="0"/>
      <dgm:spPr/>
    </dgm:pt>
    <dgm:pt modelId="{142A24FE-6903-4FDE-8F95-03812337E6EF}" type="pres">
      <dgm:prSet presAssocID="{F07C8B02-CCA1-4DCF-A7D2-24743BF8B49D}" presName="compNode" presStyleCnt="0"/>
      <dgm:spPr/>
    </dgm:pt>
    <dgm:pt modelId="{B1816CFE-6793-4BDE-A82C-A75727C80767}" type="pres">
      <dgm:prSet presAssocID="{F07C8B02-CCA1-4DCF-A7D2-24743BF8B49D}" presName="bkgdShape" presStyleLbl="node1" presStyleIdx="3" presStyleCnt="4"/>
      <dgm:spPr/>
    </dgm:pt>
    <dgm:pt modelId="{7B6E7A4E-7A2F-404B-B377-C21683098C9B}" type="pres">
      <dgm:prSet presAssocID="{F07C8B02-CCA1-4DCF-A7D2-24743BF8B49D}" presName="nodeTx" presStyleLbl="node1" presStyleIdx="3" presStyleCnt="4">
        <dgm:presLayoutVars>
          <dgm:bulletEnabled val="1"/>
        </dgm:presLayoutVars>
      </dgm:prSet>
      <dgm:spPr/>
    </dgm:pt>
    <dgm:pt modelId="{4857B376-D322-4057-BCDD-00DE5F78DAD5}" type="pres">
      <dgm:prSet presAssocID="{F07C8B02-CCA1-4DCF-A7D2-24743BF8B49D}" presName="invisiNode" presStyleLbl="node1" presStyleIdx="3" presStyleCnt="4"/>
      <dgm:spPr/>
    </dgm:pt>
    <dgm:pt modelId="{B0D281AE-E2A9-4460-91DC-8839A2097FAA}" type="pres">
      <dgm:prSet presAssocID="{F07C8B02-CCA1-4DCF-A7D2-24743BF8B49D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77E46A12-93EC-439C-A9E2-3E17146EEE58}" type="presOf" srcId="{F07C8B02-CCA1-4DCF-A7D2-24743BF8B49D}" destId="{7B6E7A4E-7A2F-404B-B377-C21683098C9B}" srcOrd="1" destOrd="0" presId="urn:microsoft.com/office/officeart/2005/8/layout/hList7"/>
    <dgm:cxn modelId="{16E0FB2A-FEFA-45BB-94E1-597595B04E5D}" srcId="{4000FAAA-E3E4-4DDF-9629-40F0F8FF4FFB}" destId="{F07C8B02-CCA1-4DCF-A7D2-24743BF8B49D}" srcOrd="3" destOrd="0" parTransId="{79487F79-F61E-4B9E-A048-F8D4ED06DA42}" sibTransId="{79632179-0E50-434F-A034-747C47C03D92}"/>
    <dgm:cxn modelId="{F1715131-0E3E-4725-81E2-845996E1FEF2}" type="presOf" srcId="{7638B4A0-B79E-4402-8387-8D5B66C5BA5D}" destId="{0CCB42FD-E5DE-439C-8C95-3E0106036343}" srcOrd="1" destOrd="0" presId="urn:microsoft.com/office/officeart/2005/8/layout/hList7"/>
    <dgm:cxn modelId="{3FF60135-FDFF-4EBD-A984-7B23AA3576F3}" srcId="{4000FAAA-E3E4-4DDF-9629-40F0F8FF4FFB}" destId="{6265A577-4F14-4D33-B635-F7C3D723FA72}" srcOrd="2" destOrd="0" parTransId="{9F9C22FA-C505-4691-85A0-13CF7FE244DF}" sibTransId="{64DA88B4-A3E7-4C9C-BDA0-66BCAF61042B}"/>
    <dgm:cxn modelId="{3E5AF039-A832-4C3E-8B54-1E39FF052628}" type="presOf" srcId="{F07C8B02-CCA1-4DCF-A7D2-24743BF8B49D}" destId="{B1816CFE-6793-4BDE-A82C-A75727C80767}" srcOrd="0" destOrd="0" presId="urn:microsoft.com/office/officeart/2005/8/layout/hList7"/>
    <dgm:cxn modelId="{B266B249-7E59-451C-947F-EFDC472B0569}" type="presOf" srcId="{6265A577-4F14-4D33-B635-F7C3D723FA72}" destId="{9DB698FE-2ECF-4C3D-ADAC-CD7AAB0E57D8}" srcOrd="0" destOrd="0" presId="urn:microsoft.com/office/officeart/2005/8/layout/hList7"/>
    <dgm:cxn modelId="{97D7F285-FE65-4D38-9F49-01D81C0CF521}" type="presOf" srcId="{D6F90E0E-606F-499B-B07F-EDAFD8CEFB60}" destId="{A81D130F-22CD-4A8D-A7AC-15ABEC43556F}" srcOrd="0" destOrd="0" presId="urn:microsoft.com/office/officeart/2005/8/layout/hList7"/>
    <dgm:cxn modelId="{F9451396-5A7B-459B-908B-572A6BE09BD8}" type="presOf" srcId="{64DA88B4-A3E7-4C9C-BDA0-66BCAF61042B}" destId="{4E4E8DAC-BEAE-4561-9734-3F709976F969}" srcOrd="0" destOrd="0" presId="urn:microsoft.com/office/officeart/2005/8/layout/hList7"/>
    <dgm:cxn modelId="{EC0213A0-9844-491A-870B-569AB091B971}" srcId="{4000FAAA-E3E4-4DDF-9629-40F0F8FF4FFB}" destId="{FCA56BF9-4A99-45A3-B0CB-F2BBDA558A61}" srcOrd="0" destOrd="0" parTransId="{2129B86F-5D06-489C-9420-7736FCA01BE3}" sibTransId="{D6F90E0E-606F-499B-B07F-EDAFD8CEFB60}"/>
    <dgm:cxn modelId="{368EACAD-94DD-4EDA-949C-FB8D80E4CD72}" type="presOf" srcId="{7638B4A0-B79E-4402-8387-8D5B66C5BA5D}" destId="{CE33992B-D388-43C6-B554-5AF96686DC11}" srcOrd="0" destOrd="0" presId="urn:microsoft.com/office/officeart/2005/8/layout/hList7"/>
    <dgm:cxn modelId="{83FEA9CF-5C9B-4506-8D8A-1D841F3D2245}" type="presOf" srcId="{FCA56BF9-4A99-45A3-B0CB-F2BBDA558A61}" destId="{4C8F7907-51FB-434E-A96B-3E3AE7282FA6}" srcOrd="0" destOrd="0" presId="urn:microsoft.com/office/officeart/2005/8/layout/hList7"/>
    <dgm:cxn modelId="{A9F4B7D0-5926-4FAB-8A92-FE0A6BB46EA1}" srcId="{4000FAAA-E3E4-4DDF-9629-40F0F8FF4FFB}" destId="{7638B4A0-B79E-4402-8387-8D5B66C5BA5D}" srcOrd="1" destOrd="0" parTransId="{D17ED152-87E7-4F50-83FC-F1EABBFD9322}" sibTransId="{0EE1EA25-DB14-478E-BC91-59901E90BC2B}"/>
    <dgm:cxn modelId="{EFDBA2D2-F608-4EE4-8136-A2A007B3064D}" type="presOf" srcId="{FCA56BF9-4A99-45A3-B0CB-F2BBDA558A61}" destId="{D8207F9B-E40E-4916-8E80-AA300E0D5587}" srcOrd="1" destOrd="0" presId="urn:microsoft.com/office/officeart/2005/8/layout/hList7"/>
    <dgm:cxn modelId="{F0875DEB-FA94-4D64-9E19-12AA4A1D223C}" type="presOf" srcId="{4000FAAA-E3E4-4DDF-9629-40F0F8FF4FFB}" destId="{7AE6A9C1-A3BA-4B92-95AE-3345EF5DFB6D}" srcOrd="0" destOrd="0" presId="urn:microsoft.com/office/officeart/2005/8/layout/hList7"/>
    <dgm:cxn modelId="{84646EF3-CAD7-4FEF-9E71-542F8C354BCE}" type="presOf" srcId="{6265A577-4F14-4D33-B635-F7C3D723FA72}" destId="{DC38C968-E6BB-4A1A-83BD-C26E697D4BF3}" srcOrd="1" destOrd="0" presId="urn:microsoft.com/office/officeart/2005/8/layout/hList7"/>
    <dgm:cxn modelId="{585FF0FE-245D-4BA3-8FA3-6A02A39F3A51}" type="presOf" srcId="{0EE1EA25-DB14-478E-BC91-59901E90BC2B}" destId="{C24C79BD-1213-4B66-833E-5C138ACFB480}" srcOrd="0" destOrd="0" presId="urn:microsoft.com/office/officeart/2005/8/layout/hList7"/>
    <dgm:cxn modelId="{8B460180-4142-4729-9D4A-D212EBD9B121}" type="presParOf" srcId="{7AE6A9C1-A3BA-4B92-95AE-3345EF5DFB6D}" destId="{616AE42F-0423-493C-BA98-8B42C05178BE}" srcOrd="0" destOrd="0" presId="urn:microsoft.com/office/officeart/2005/8/layout/hList7"/>
    <dgm:cxn modelId="{7A16544E-05DB-40D7-A2DD-020AE54463EB}" type="presParOf" srcId="{7AE6A9C1-A3BA-4B92-95AE-3345EF5DFB6D}" destId="{C985A300-ECF2-43ED-9170-1BDE3EF4661F}" srcOrd="1" destOrd="0" presId="urn:microsoft.com/office/officeart/2005/8/layout/hList7"/>
    <dgm:cxn modelId="{17705387-053C-4A20-B6FB-92F3F7F354AD}" type="presParOf" srcId="{C985A300-ECF2-43ED-9170-1BDE3EF4661F}" destId="{A8EEF602-51B2-4FF8-B35C-13633B88BCD2}" srcOrd="0" destOrd="0" presId="urn:microsoft.com/office/officeart/2005/8/layout/hList7"/>
    <dgm:cxn modelId="{6ED8A76B-82BE-4BEC-A0EF-44CA0D4C718D}" type="presParOf" srcId="{A8EEF602-51B2-4FF8-B35C-13633B88BCD2}" destId="{4C8F7907-51FB-434E-A96B-3E3AE7282FA6}" srcOrd="0" destOrd="0" presId="urn:microsoft.com/office/officeart/2005/8/layout/hList7"/>
    <dgm:cxn modelId="{5A3F5363-AA84-4CF8-8286-DD41792A4BF3}" type="presParOf" srcId="{A8EEF602-51B2-4FF8-B35C-13633B88BCD2}" destId="{D8207F9B-E40E-4916-8E80-AA300E0D5587}" srcOrd="1" destOrd="0" presId="urn:microsoft.com/office/officeart/2005/8/layout/hList7"/>
    <dgm:cxn modelId="{55B32C47-04E3-499A-A3A2-AFC77EC5AEE1}" type="presParOf" srcId="{A8EEF602-51B2-4FF8-B35C-13633B88BCD2}" destId="{3061C5E4-E609-4D06-90CA-B69A20ECC9A8}" srcOrd="2" destOrd="0" presId="urn:microsoft.com/office/officeart/2005/8/layout/hList7"/>
    <dgm:cxn modelId="{9B155DBC-E334-4CF9-B124-9F23AF32252F}" type="presParOf" srcId="{A8EEF602-51B2-4FF8-B35C-13633B88BCD2}" destId="{61EABDB9-BB65-4C1B-A174-DA5828B375C7}" srcOrd="3" destOrd="0" presId="urn:microsoft.com/office/officeart/2005/8/layout/hList7"/>
    <dgm:cxn modelId="{8C19D8E0-7B7D-4BC9-A41B-F4B926765DF0}" type="presParOf" srcId="{C985A300-ECF2-43ED-9170-1BDE3EF4661F}" destId="{A81D130F-22CD-4A8D-A7AC-15ABEC43556F}" srcOrd="1" destOrd="0" presId="urn:microsoft.com/office/officeart/2005/8/layout/hList7"/>
    <dgm:cxn modelId="{7C06FE8C-E4DC-46F9-B4E7-80698BEC0924}" type="presParOf" srcId="{C985A300-ECF2-43ED-9170-1BDE3EF4661F}" destId="{2B9F28D0-AFB8-4A29-8D4E-55E3A9AEAA95}" srcOrd="2" destOrd="0" presId="urn:microsoft.com/office/officeart/2005/8/layout/hList7"/>
    <dgm:cxn modelId="{884FCB3E-5DAA-4258-B957-D9B945AD54A3}" type="presParOf" srcId="{2B9F28D0-AFB8-4A29-8D4E-55E3A9AEAA95}" destId="{CE33992B-D388-43C6-B554-5AF96686DC11}" srcOrd="0" destOrd="0" presId="urn:microsoft.com/office/officeart/2005/8/layout/hList7"/>
    <dgm:cxn modelId="{3F99D6B4-6278-4946-BB9D-CBD04ECDDDB6}" type="presParOf" srcId="{2B9F28D0-AFB8-4A29-8D4E-55E3A9AEAA95}" destId="{0CCB42FD-E5DE-439C-8C95-3E0106036343}" srcOrd="1" destOrd="0" presId="urn:microsoft.com/office/officeart/2005/8/layout/hList7"/>
    <dgm:cxn modelId="{FE608122-6B96-4AF7-9020-5F8D4226D938}" type="presParOf" srcId="{2B9F28D0-AFB8-4A29-8D4E-55E3A9AEAA95}" destId="{2B844241-1C39-43FC-9E39-96E67EB53AE2}" srcOrd="2" destOrd="0" presId="urn:microsoft.com/office/officeart/2005/8/layout/hList7"/>
    <dgm:cxn modelId="{42AD1454-9EB9-4F88-A1AE-63781EA234F6}" type="presParOf" srcId="{2B9F28D0-AFB8-4A29-8D4E-55E3A9AEAA95}" destId="{C58F27CE-4A17-4DA6-ADC3-44F7AE1B970A}" srcOrd="3" destOrd="0" presId="urn:microsoft.com/office/officeart/2005/8/layout/hList7"/>
    <dgm:cxn modelId="{D7836AFC-1B4F-43EE-B70E-C1A7ED2B1406}" type="presParOf" srcId="{C985A300-ECF2-43ED-9170-1BDE3EF4661F}" destId="{C24C79BD-1213-4B66-833E-5C138ACFB480}" srcOrd="3" destOrd="0" presId="urn:microsoft.com/office/officeart/2005/8/layout/hList7"/>
    <dgm:cxn modelId="{ACE149C2-A026-4E4D-B57D-798287E3B086}" type="presParOf" srcId="{C985A300-ECF2-43ED-9170-1BDE3EF4661F}" destId="{D7869916-19FE-478C-AEED-F38FBD60E4BE}" srcOrd="4" destOrd="0" presId="urn:microsoft.com/office/officeart/2005/8/layout/hList7"/>
    <dgm:cxn modelId="{61403F29-3FAE-4A81-90F9-D437D9B67057}" type="presParOf" srcId="{D7869916-19FE-478C-AEED-F38FBD60E4BE}" destId="{9DB698FE-2ECF-4C3D-ADAC-CD7AAB0E57D8}" srcOrd="0" destOrd="0" presId="urn:microsoft.com/office/officeart/2005/8/layout/hList7"/>
    <dgm:cxn modelId="{E64C61A7-7FB9-4932-8047-969F683CD70C}" type="presParOf" srcId="{D7869916-19FE-478C-AEED-F38FBD60E4BE}" destId="{DC38C968-E6BB-4A1A-83BD-C26E697D4BF3}" srcOrd="1" destOrd="0" presId="urn:microsoft.com/office/officeart/2005/8/layout/hList7"/>
    <dgm:cxn modelId="{8BF5501E-CFF0-4DA0-AE4F-13388BD185DD}" type="presParOf" srcId="{D7869916-19FE-478C-AEED-F38FBD60E4BE}" destId="{3E59C2FC-CE4C-4D8F-A9AE-83E07ACEE8BC}" srcOrd="2" destOrd="0" presId="urn:microsoft.com/office/officeart/2005/8/layout/hList7"/>
    <dgm:cxn modelId="{BB06F8D5-ED68-4D88-964E-B68B7C41C6AB}" type="presParOf" srcId="{D7869916-19FE-478C-AEED-F38FBD60E4BE}" destId="{5D8C4D89-A504-4F89-8229-9385A811AEAC}" srcOrd="3" destOrd="0" presId="urn:microsoft.com/office/officeart/2005/8/layout/hList7"/>
    <dgm:cxn modelId="{7C7FFC06-3FD7-401F-8FDC-03AEB00746C7}" type="presParOf" srcId="{C985A300-ECF2-43ED-9170-1BDE3EF4661F}" destId="{4E4E8DAC-BEAE-4561-9734-3F709976F969}" srcOrd="5" destOrd="0" presId="urn:microsoft.com/office/officeart/2005/8/layout/hList7"/>
    <dgm:cxn modelId="{967E1699-C909-4139-ABC0-CD3357A82904}" type="presParOf" srcId="{C985A300-ECF2-43ED-9170-1BDE3EF4661F}" destId="{142A24FE-6903-4FDE-8F95-03812337E6EF}" srcOrd="6" destOrd="0" presId="urn:microsoft.com/office/officeart/2005/8/layout/hList7"/>
    <dgm:cxn modelId="{8AE2B170-7FFE-46B8-8534-029A98722872}" type="presParOf" srcId="{142A24FE-6903-4FDE-8F95-03812337E6EF}" destId="{B1816CFE-6793-4BDE-A82C-A75727C80767}" srcOrd="0" destOrd="0" presId="urn:microsoft.com/office/officeart/2005/8/layout/hList7"/>
    <dgm:cxn modelId="{B769B844-5D1D-42C3-ACF4-45B4AAF619AC}" type="presParOf" srcId="{142A24FE-6903-4FDE-8F95-03812337E6EF}" destId="{7B6E7A4E-7A2F-404B-B377-C21683098C9B}" srcOrd="1" destOrd="0" presId="urn:microsoft.com/office/officeart/2005/8/layout/hList7"/>
    <dgm:cxn modelId="{632FEF54-6B94-4ABB-810C-58B430A5516D}" type="presParOf" srcId="{142A24FE-6903-4FDE-8F95-03812337E6EF}" destId="{4857B376-D322-4057-BCDD-00DE5F78DAD5}" srcOrd="2" destOrd="0" presId="urn:microsoft.com/office/officeart/2005/8/layout/hList7"/>
    <dgm:cxn modelId="{3C526996-71C3-4E71-AC5E-7B48AE31FBA6}" type="presParOf" srcId="{142A24FE-6903-4FDE-8F95-03812337E6EF}" destId="{B0D281AE-E2A9-4460-91DC-8839A2097FA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7907-51FB-434E-A96B-3E3AE7282FA6}">
      <dsp:nvSpPr>
        <dsp:cNvPr id="0" name=""/>
        <dsp:cNvSpPr/>
      </dsp:nvSpPr>
      <dsp:spPr>
        <a:xfrm>
          <a:off x="1309" y="0"/>
          <a:ext cx="1373032" cy="412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Atelier 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Modèle économique des AOM et SERM</a:t>
          </a:r>
        </a:p>
      </dsp:txBody>
      <dsp:txXfrm>
        <a:off x="1309" y="1649073"/>
        <a:ext cx="1373032" cy="1649073"/>
      </dsp:txXfrm>
    </dsp:sp>
    <dsp:sp modelId="{61EABDB9-BB65-4C1B-A174-DA5828B375C7}">
      <dsp:nvSpPr>
        <dsp:cNvPr id="0" name=""/>
        <dsp:cNvSpPr/>
      </dsp:nvSpPr>
      <dsp:spPr>
        <a:xfrm>
          <a:off x="42500" y="247360"/>
          <a:ext cx="1290650" cy="13728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3992B-D388-43C6-B554-5AF96686DC11}">
      <dsp:nvSpPr>
        <dsp:cNvPr id="0" name=""/>
        <dsp:cNvSpPr/>
      </dsp:nvSpPr>
      <dsp:spPr>
        <a:xfrm>
          <a:off x="1415533" y="0"/>
          <a:ext cx="1373032" cy="412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Atelier 2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Infrastructures routières</a:t>
          </a:r>
        </a:p>
      </dsp:txBody>
      <dsp:txXfrm>
        <a:off x="1415533" y="1649073"/>
        <a:ext cx="1373032" cy="1649073"/>
      </dsp:txXfrm>
    </dsp:sp>
    <dsp:sp modelId="{C58F27CE-4A17-4DA6-ADC3-44F7AE1B970A}">
      <dsp:nvSpPr>
        <dsp:cNvPr id="0" name=""/>
        <dsp:cNvSpPr/>
      </dsp:nvSpPr>
      <dsp:spPr>
        <a:xfrm>
          <a:off x="1456724" y="247360"/>
          <a:ext cx="1290650" cy="13728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698FE-2ECF-4C3D-ADAC-CD7AAB0E57D8}">
      <dsp:nvSpPr>
        <dsp:cNvPr id="0" name=""/>
        <dsp:cNvSpPr/>
      </dsp:nvSpPr>
      <dsp:spPr>
        <a:xfrm>
          <a:off x="2829756" y="0"/>
          <a:ext cx="1373032" cy="412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Atelier 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Infrastructures et services ferroviaires de voyageurs</a:t>
          </a:r>
        </a:p>
      </dsp:txBody>
      <dsp:txXfrm>
        <a:off x="2829756" y="1649073"/>
        <a:ext cx="1373032" cy="1649073"/>
      </dsp:txXfrm>
    </dsp:sp>
    <dsp:sp modelId="{5D8C4D89-A504-4F89-8229-9385A811AEAC}">
      <dsp:nvSpPr>
        <dsp:cNvPr id="0" name=""/>
        <dsp:cNvSpPr/>
      </dsp:nvSpPr>
      <dsp:spPr>
        <a:xfrm>
          <a:off x="2870947" y="247360"/>
          <a:ext cx="1290650" cy="137285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16CFE-6793-4BDE-A82C-A75727C80767}">
      <dsp:nvSpPr>
        <dsp:cNvPr id="0" name=""/>
        <dsp:cNvSpPr/>
      </dsp:nvSpPr>
      <dsp:spPr>
        <a:xfrm>
          <a:off x="4243979" y="0"/>
          <a:ext cx="1373032" cy="412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Atelier 4 Report modal et transport de marchandises</a:t>
          </a:r>
        </a:p>
      </dsp:txBody>
      <dsp:txXfrm>
        <a:off x="4243979" y="1649073"/>
        <a:ext cx="1373032" cy="1649073"/>
      </dsp:txXfrm>
    </dsp:sp>
    <dsp:sp modelId="{B0D281AE-E2A9-4460-91DC-8839A2097FAA}">
      <dsp:nvSpPr>
        <dsp:cNvPr id="0" name=""/>
        <dsp:cNvSpPr/>
      </dsp:nvSpPr>
      <dsp:spPr>
        <a:xfrm>
          <a:off x="4285170" y="247360"/>
          <a:ext cx="1290650" cy="137285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AE42F-0423-493C-BA98-8B42C05178BE}">
      <dsp:nvSpPr>
        <dsp:cNvPr id="0" name=""/>
        <dsp:cNvSpPr/>
      </dsp:nvSpPr>
      <dsp:spPr>
        <a:xfrm>
          <a:off x="224732" y="3298146"/>
          <a:ext cx="5168856" cy="6184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DCD94-C33C-1649-852A-1DA9CBE1F7E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720E-5CEE-794F-9DF7-3F968654D3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19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C720E-5CEE-794F-9DF7-3F968654D36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60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C720E-5CEE-794F-9DF7-3F968654D36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49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60" y="2213915"/>
            <a:ext cx="516404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2494060" y="2213914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8E8138E-EA52-5260-074E-468F70EF6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41683" y="0"/>
            <a:ext cx="6350317" cy="6857994"/>
          </a:xfrm>
          <a:custGeom>
            <a:avLst/>
            <a:gdLst>
              <a:gd name="connsiteX0" fmla="*/ 0 w 5455796"/>
              <a:gd name="connsiteY0" fmla="*/ 0 h 6857994"/>
              <a:gd name="connsiteX1" fmla="*/ 5455796 w 5455796"/>
              <a:gd name="connsiteY1" fmla="*/ 0 h 6857994"/>
              <a:gd name="connsiteX2" fmla="*/ 5455796 w 5455796"/>
              <a:gd name="connsiteY2" fmla="*/ 6857994 h 6857994"/>
              <a:gd name="connsiteX3" fmla="*/ 0 w 5455796"/>
              <a:gd name="connsiteY3" fmla="*/ 6857994 h 6857994"/>
              <a:gd name="connsiteX4" fmla="*/ 0 w 5455796"/>
              <a:gd name="connsiteY4" fmla="*/ 0 h 6857994"/>
              <a:gd name="connsiteX0" fmla="*/ 894521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894521 w 6350317"/>
              <a:gd name="connsiteY4" fmla="*/ 0 h 6857994"/>
              <a:gd name="connsiteX0" fmla="*/ 1331843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1331843 w 6350317"/>
              <a:gd name="connsiteY4" fmla="*/ 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317" h="6857994">
                <a:moveTo>
                  <a:pt x="1331843" y="0"/>
                </a:moveTo>
                <a:lnTo>
                  <a:pt x="6350317" y="0"/>
                </a:lnTo>
                <a:lnTo>
                  <a:pt x="6350317" y="6857994"/>
                </a:lnTo>
                <a:lnTo>
                  <a:pt x="0" y="6857994"/>
                </a:lnTo>
                <a:lnTo>
                  <a:pt x="1331843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502926E-A00A-CABB-99EF-4A9647400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ACD278F0-A506-8AB7-AAB2-5ABD393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21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762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4998720" y="2206419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649E394-3D58-4730-A7CE-0942DC412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786" y="5635120"/>
            <a:ext cx="1117710" cy="9519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220" y="2206420"/>
            <a:ext cx="1021080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A72A5582-52B9-9AB0-19B7-7693E79D5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3FC1879D-A2C3-DFF2-DE58-5579E6591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051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60" y="2213915"/>
            <a:ext cx="516404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2494060" y="2213914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8E8138E-EA52-5260-074E-468F70EF6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41683" y="0"/>
            <a:ext cx="6350317" cy="6857994"/>
          </a:xfrm>
          <a:custGeom>
            <a:avLst/>
            <a:gdLst>
              <a:gd name="connsiteX0" fmla="*/ 0 w 5455796"/>
              <a:gd name="connsiteY0" fmla="*/ 0 h 6857994"/>
              <a:gd name="connsiteX1" fmla="*/ 5455796 w 5455796"/>
              <a:gd name="connsiteY1" fmla="*/ 0 h 6857994"/>
              <a:gd name="connsiteX2" fmla="*/ 5455796 w 5455796"/>
              <a:gd name="connsiteY2" fmla="*/ 6857994 h 6857994"/>
              <a:gd name="connsiteX3" fmla="*/ 0 w 5455796"/>
              <a:gd name="connsiteY3" fmla="*/ 6857994 h 6857994"/>
              <a:gd name="connsiteX4" fmla="*/ 0 w 5455796"/>
              <a:gd name="connsiteY4" fmla="*/ 0 h 6857994"/>
              <a:gd name="connsiteX0" fmla="*/ 894521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894521 w 6350317"/>
              <a:gd name="connsiteY4" fmla="*/ 0 h 6857994"/>
              <a:gd name="connsiteX0" fmla="*/ 1331843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1331843 w 6350317"/>
              <a:gd name="connsiteY4" fmla="*/ 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317" h="6857994">
                <a:moveTo>
                  <a:pt x="1331843" y="0"/>
                </a:moveTo>
                <a:lnTo>
                  <a:pt x="6350317" y="0"/>
                </a:lnTo>
                <a:lnTo>
                  <a:pt x="6350317" y="6857994"/>
                </a:lnTo>
                <a:lnTo>
                  <a:pt x="0" y="6857994"/>
                </a:lnTo>
                <a:lnTo>
                  <a:pt x="1331843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502926E-A00A-CABB-99EF-4A9647400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ACD278F0-A506-8AB7-AAB2-5ABD393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533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B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220" y="2206420"/>
            <a:ext cx="1021080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4998720" y="2206419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649E394-3D58-4730-A7CE-0942DC412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38" y="6027221"/>
            <a:ext cx="600763" cy="511691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C59D66AE-379A-C372-F38D-80443F7C2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31CAE462-4F3C-7BF6-2378-4223A2A68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5728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rcalai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5092033-B9CE-B9EE-EAF9-7784AAA51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631" y="917342"/>
            <a:ext cx="5512783" cy="557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2EC76E-04CF-D746-AC7F-CFC05348A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" y="2501389"/>
            <a:ext cx="12192000" cy="21543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SOUS-PARTIE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C6776-DFB0-C646-BE2B-83AC6C0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727514C-E37B-8C42-834E-2ECF100F69D6}"/>
              </a:ext>
            </a:extLst>
          </p:cNvPr>
          <p:cNvCxnSpPr>
            <a:cxnSpLocks/>
          </p:cNvCxnSpPr>
          <p:nvPr userDrawn="1"/>
        </p:nvCxnSpPr>
        <p:spPr>
          <a:xfrm>
            <a:off x="5072743" y="2771262"/>
            <a:ext cx="2194560" cy="0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1D4A3B-8564-7948-A570-2E01FA42A569}"/>
              </a:ext>
            </a:extLst>
          </p:cNvPr>
          <p:cNvCxnSpPr>
            <a:cxnSpLocks/>
          </p:cNvCxnSpPr>
          <p:nvPr userDrawn="1"/>
        </p:nvCxnSpPr>
        <p:spPr>
          <a:xfrm>
            <a:off x="5072743" y="4467492"/>
            <a:ext cx="2194560" cy="0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54A40D2-CA49-4729-8E86-32B87915A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70D3ED4-2CEA-6A89-9F7E-815AC7237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432" y="5229107"/>
            <a:ext cx="1472064" cy="1334947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09E1216-F6B5-FE5C-E0FF-4B51A63ED1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82" y="362762"/>
            <a:ext cx="3103236" cy="45111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521F5-6FF6-DA41-BFD3-FF234CCE3C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5815"/>
            <a:ext cx="12192000" cy="2881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 i="0" spc="0">
                <a:solidFill>
                  <a:schemeClr val="bg1"/>
                </a:solidFill>
                <a:latin typeface="Work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4081028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5092033-B9CE-B9EE-EAF9-7784AAA51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58" y="1321430"/>
            <a:ext cx="4411504" cy="44650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2EC76E-04CF-D746-AC7F-CFC05348A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332" y="3085385"/>
            <a:ext cx="2493556" cy="9371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XXX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C6776-DFB0-C646-BE2B-83AC6C0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727514C-E37B-8C42-834E-2ECF100F69D6}"/>
              </a:ext>
            </a:extLst>
          </p:cNvPr>
          <p:cNvCxnSpPr>
            <a:cxnSpLocks/>
          </p:cNvCxnSpPr>
          <p:nvPr userDrawn="1"/>
        </p:nvCxnSpPr>
        <p:spPr>
          <a:xfrm>
            <a:off x="1601674" y="2946750"/>
            <a:ext cx="1744872" cy="1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1D4A3B-8564-7948-A570-2E01FA42A569}"/>
              </a:ext>
            </a:extLst>
          </p:cNvPr>
          <p:cNvCxnSpPr>
            <a:cxnSpLocks/>
          </p:cNvCxnSpPr>
          <p:nvPr userDrawn="1"/>
        </p:nvCxnSpPr>
        <p:spPr>
          <a:xfrm>
            <a:off x="1601674" y="4307448"/>
            <a:ext cx="1744872" cy="1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54A40D2-CA49-4729-8E86-32B87915A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70D3ED4-2CEA-6A89-9F7E-815AC7237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12" y="38100"/>
            <a:ext cx="1352052" cy="1226114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09E1216-F6B5-FE5C-E0FF-4B51A63ED1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82" y="362762"/>
            <a:ext cx="3103236" cy="45111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521F5-6FF6-DA41-BFD3-FF234CCE3C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5815"/>
            <a:ext cx="12192000" cy="2881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 i="0" spc="0">
                <a:solidFill>
                  <a:schemeClr val="bg1"/>
                </a:solidFill>
                <a:latin typeface="Work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B3C19BA-00BA-8BB3-0A50-ADE84B30C8B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68392" y="1892979"/>
            <a:ext cx="6471547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Espace réservé du contenu 29">
            <a:extLst>
              <a:ext uri="{FF2B5EF4-FFF2-40B4-BE49-F238E27FC236}">
                <a16:creationId xmlns:a16="http://schemas.microsoft.com/office/drawing/2014/main" id="{E7F4995A-E609-3092-FA9A-50C84A83B6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68392" y="2782757"/>
            <a:ext cx="6471547" cy="378891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6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86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ype - Puces or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8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64003"/>
            <a:ext cx="105156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3004003"/>
            <a:ext cx="10515600" cy="223976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AD85BE4-27A9-AF2E-0A08-46711BC4E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411" y="5671597"/>
            <a:ext cx="1157715" cy="1049878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434581C8-C088-D40D-46FE-A1C96365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233"/>
            <a:ext cx="10515600" cy="720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B556D8D-AE68-037B-28BC-1FA032FE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7250" y="287338"/>
            <a:ext cx="2978876" cy="365125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6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pPr lvl="0"/>
            <a:r>
              <a:rPr lang="fr-FR" dirty="0"/>
              <a:t>Objet réunion</a:t>
            </a:r>
          </a:p>
        </p:txBody>
      </p:sp>
      <p:pic>
        <p:nvPicPr>
          <p:cNvPr id="2" name="Image 1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C43AA7F3-D300-AAA3-45D7-B66FC1EAB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380E44B5-C50F-8CED-45AF-4E409048C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72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ype - Puces or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82022"/>
            <a:ext cx="600531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8233"/>
            <a:ext cx="5278852" cy="1059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728234"/>
            <a:ext cx="5278852" cy="255938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AD85BE4-27A9-AF2E-0A08-46711BC4E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5808122"/>
            <a:ext cx="1157715" cy="1049878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434581C8-C088-D40D-46FE-A1C96365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233"/>
            <a:ext cx="10515600" cy="720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B556D8D-AE68-037B-28BC-1FA032FE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7250" y="287338"/>
            <a:ext cx="2978876" cy="365125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6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pPr lvl="0"/>
            <a:r>
              <a:rPr lang="fr-FR" dirty="0"/>
              <a:t>Objet réunion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7DFB4919-5E6F-2A9F-515E-201F11A19E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2638" y="2199935"/>
            <a:ext cx="3528335" cy="803157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AAA6DD71-08E3-9BA8-C7AE-3BF8A7640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2638" y="3187408"/>
            <a:ext cx="3528335" cy="803157"/>
          </a:xfrm>
          <a:prstGeom prst="rect">
            <a:avLst/>
          </a:prstGeom>
          <a:solidFill>
            <a:srgbClr val="FA930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B2DB21-D794-55AF-8E4B-12858488C4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241" y="2870772"/>
            <a:ext cx="1605972" cy="1436428"/>
          </a:xfrm>
          <a:prstGeom prst="rect">
            <a:avLst/>
          </a:prstGeom>
        </p:spPr>
      </p:pic>
      <p:pic>
        <p:nvPicPr>
          <p:cNvPr id="8" name="Image 7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164046DD-7993-6BBE-0381-EB02033334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08" y="1906987"/>
            <a:ext cx="1553005" cy="1389052"/>
          </a:xfrm>
          <a:prstGeom prst="rect">
            <a:avLst/>
          </a:prstGeom>
        </p:spPr>
      </p:pic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811800E-9504-23A3-8354-67AD649C8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2577" y="4167883"/>
            <a:ext cx="3528335" cy="803157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10" name="Image 9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983ED0CC-EB74-1932-56C6-C45AD5BD6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147" y="3874935"/>
            <a:ext cx="1553005" cy="1389052"/>
          </a:xfrm>
          <a:prstGeom prst="rect">
            <a:avLst/>
          </a:prstGeom>
        </p:spPr>
      </p:pic>
      <p:pic>
        <p:nvPicPr>
          <p:cNvPr id="11" name="Image 10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99AE7D9-0D20-3C1F-0EC0-6D32FAB331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12" name="Espace réservé du texte 39">
            <a:extLst>
              <a:ext uri="{FF2B5EF4-FFF2-40B4-BE49-F238E27FC236}">
                <a16:creationId xmlns:a16="http://schemas.microsoft.com/office/drawing/2014/main" id="{78BF526A-EA28-9909-8B02-876E36993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58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exergue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0EC92B7-CA83-91D0-58D1-00FA46652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004" y="3147500"/>
            <a:ext cx="3637907" cy="11298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20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spc="30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087" y="6356350"/>
            <a:ext cx="2743200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b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3155333"/>
            <a:ext cx="12192000" cy="11427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7500" b="1" i="0">
                <a:solidFill>
                  <a:srgbClr val="FA9301"/>
                </a:solidFill>
                <a:latin typeface="WORK SANS EXTRABOLD ROMAN" pitchFamily="2" charset="77"/>
              </a:defRPr>
            </a:lvl1pPr>
          </a:lstStyle>
          <a:p>
            <a:pPr lvl="0"/>
            <a:r>
              <a:rPr lang="fr-FR" dirty="0"/>
              <a:t>xx %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4462739"/>
            <a:ext cx="12191999" cy="5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0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DCE3B6-4685-4376-B492-AA119940C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3CB5248-968E-D439-EC4E-FAF903598E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29" name="Image 28" descr="Une image contenant symbole, Graphique, logo, cercle&#10;&#10;Description générée automatiquement">
            <a:extLst>
              <a:ext uri="{FF2B5EF4-FFF2-40B4-BE49-F238E27FC236}">
                <a16:creationId xmlns:a16="http://schemas.microsoft.com/office/drawing/2014/main" id="{85070A86-F3DC-9925-BAD2-B949C5C6A5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92653" y="1354619"/>
            <a:ext cx="2406692" cy="2152613"/>
          </a:xfrm>
          <a:prstGeom prst="rect">
            <a:avLst/>
          </a:prstGeom>
        </p:spPr>
      </p:pic>
      <p:pic>
        <p:nvPicPr>
          <p:cNvPr id="4" name="Image 3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17134B7D-4198-4001-2797-34F78D7C5D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846894E1-9D23-3428-6722-81C387519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398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E07F8AB-6189-C54C-A3EA-889E0A5FAF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44491" y="2810981"/>
            <a:ext cx="3607497" cy="2554545"/>
          </a:xfrm>
          <a:prstGeom prst="rect">
            <a:avLst/>
          </a:prstGeom>
          <a:solidFill>
            <a:srgbClr val="FA9301"/>
          </a:solidFill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rgbClr val="0E2F45"/>
                </a:solidFill>
                <a:latin typeface="Helvetica" pitchFamily="2" charset="0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Chiffre</a:t>
            </a:r>
            <a:br>
              <a:rPr lang="fr-FR" dirty="0"/>
            </a:br>
            <a:r>
              <a:rPr lang="fr-FR" dirty="0"/>
              <a:t>texte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8846885D-DEE8-4449-9627-22628C1F9E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24921" y="2907916"/>
            <a:ext cx="3912219" cy="237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1716FE6-2DB9-59A8-6714-0F4396FCA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472" y="5584441"/>
            <a:ext cx="1302072" cy="1180789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7F8B6AF1-8976-8D02-D17D-649B88F51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A9E9D849-540B-92B6-45E5-6F95B4C6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277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C8A0277-6474-7C57-209A-48CB6183D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13" name="Image 12" descr="Une image contenant dessin humoristique, orange&#10;&#10;Description générée automatiquement">
            <a:extLst>
              <a:ext uri="{FF2B5EF4-FFF2-40B4-BE49-F238E27FC236}">
                <a16:creationId xmlns:a16="http://schemas.microsoft.com/office/drawing/2014/main" id="{3435A2F9-EFE2-B83F-5AC2-81EAE26CC3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897" y="1794003"/>
            <a:ext cx="4279555" cy="4331481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811E5C64-A370-B64E-E138-0C6D34F2CA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D9641C7F-9CB0-33FA-C23C-283039BA1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24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ridique March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769" y="0"/>
            <a:ext cx="12253537" cy="6892615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10972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80B15B-596B-474A-AFE6-08DAD9648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4205" y="2900562"/>
            <a:ext cx="5516874" cy="1255810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1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C8A0277-6474-7C57-209A-48CB6183D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9" name="Image 8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19438C43-761B-9DBC-54FD-A9637CDB5A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21" y="2402544"/>
            <a:ext cx="2428265" cy="2171909"/>
          </a:xfrm>
          <a:prstGeom prst="rect">
            <a:avLst/>
          </a:prstGeom>
        </p:spPr>
      </p:pic>
      <p:pic>
        <p:nvPicPr>
          <p:cNvPr id="13" name="Image 12" descr="Une image contenant dessin humoristique, orange&#10;&#10;Description générée automatiquement">
            <a:extLst>
              <a:ext uri="{FF2B5EF4-FFF2-40B4-BE49-F238E27FC236}">
                <a16:creationId xmlns:a16="http://schemas.microsoft.com/office/drawing/2014/main" id="{3435A2F9-EFE2-B83F-5AC2-81EAE26CC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957" y="1362727"/>
            <a:ext cx="4279555" cy="4331481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C43BD0E-DD27-0302-6D5A-574BEC3A69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C5BDB0EF-43C7-F81E-BDC5-1D7846BD1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7617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96" y="607996"/>
            <a:ext cx="12099403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FA930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80B15B-596B-474A-AFE6-08DAD9648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810" y="2334565"/>
            <a:ext cx="5619894" cy="3058416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E3E9027-8598-EE4C-1620-96B5146CB9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11" name="Image 10" descr="Une image contenant bâtiment, Photographie aérienne, Conception urbaine, eau&#10;&#10;Description générée automatiquement">
            <a:extLst>
              <a:ext uri="{FF2B5EF4-FFF2-40B4-BE49-F238E27FC236}">
                <a16:creationId xmlns:a16="http://schemas.microsoft.com/office/drawing/2014/main" id="{D24EB185-BB1B-7F13-3279-7446EB187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297" y="1245682"/>
            <a:ext cx="5173410" cy="5236182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6E2E7653-32C5-CF9E-D930-32CE0C102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21084315-7305-C9F7-F27E-FD16AA829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9152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80B15B-596B-474A-AFE6-08DAD9648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9190" y="2084957"/>
            <a:ext cx="4464000" cy="712800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rgbClr val="FA9301"/>
                </a:solidFill>
                <a:latin typeface="WORK SANS SEMIBOLD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EB9B112-55B8-0C46-9F3E-8E4ECC5B5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18522" y="2653644"/>
            <a:ext cx="1165335" cy="1042311"/>
          </a:xfrm>
          <a:prstGeom prst="rect">
            <a:avLst/>
          </a:prstGeom>
        </p:spPr>
      </p:pic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7828B373-6AEB-CF4F-A68E-5B4878358E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7795" y="3487304"/>
            <a:ext cx="4464000" cy="712800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rgbClr val="FA9301"/>
                </a:solidFill>
                <a:latin typeface="WORK SANS SEMIBOLD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E1928556-E6AB-B040-B089-BCC017938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7795" y="4866399"/>
            <a:ext cx="4464000" cy="712800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rgbClr val="FA9301"/>
                </a:solidFill>
                <a:latin typeface="WORK SANS SEMIBOLD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6BF86E8-14D8-029F-426E-37576E701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795" y="5636871"/>
            <a:ext cx="1244447" cy="1128532"/>
          </a:xfrm>
          <a:prstGeom prst="rect">
            <a:avLst/>
          </a:prstGeom>
        </p:spPr>
      </p:pic>
      <p:pic>
        <p:nvPicPr>
          <p:cNvPr id="11" name="Image 10" descr="Une image contenant ciel, jouet, Modèle réduit, grue&#10;&#10;Description générée automatiquement">
            <a:extLst>
              <a:ext uri="{FF2B5EF4-FFF2-40B4-BE49-F238E27FC236}">
                <a16:creationId xmlns:a16="http://schemas.microsoft.com/office/drawing/2014/main" id="{74072F6B-6A5F-FEC9-84F8-1A7A45FBD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54" y="2108252"/>
            <a:ext cx="4715472" cy="35519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F6D964B-F198-FF74-18CA-964037AB9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18522" y="4040598"/>
            <a:ext cx="1165335" cy="1042311"/>
          </a:xfrm>
          <a:prstGeom prst="rect">
            <a:avLst/>
          </a:prstGeom>
        </p:spPr>
      </p:pic>
      <p:pic>
        <p:nvPicPr>
          <p:cNvPr id="4" name="Image 3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760D6A0E-074D-FCCA-437A-35522E4BB2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B57B8D96-79EB-EF47-E88C-56B67827B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83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hotographie aérienne, bâtiment, Conception urbaine, capture d’écran&#10;&#10;Description générée automatiquement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769" y="-17308"/>
            <a:ext cx="12253538" cy="6892615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07" y="4689564"/>
            <a:ext cx="1789544" cy="1622855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20327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conomie &amp; Statist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769" y="0"/>
            <a:ext cx="12253537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1911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60" y="2213915"/>
            <a:ext cx="516404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2494060" y="2213914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8E8138E-EA52-5260-074E-468F70EF6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41683" y="0"/>
            <a:ext cx="6350317" cy="6857994"/>
          </a:xfrm>
          <a:custGeom>
            <a:avLst/>
            <a:gdLst>
              <a:gd name="connsiteX0" fmla="*/ 0 w 5455796"/>
              <a:gd name="connsiteY0" fmla="*/ 0 h 6857994"/>
              <a:gd name="connsiteX1" fmla="*/ 5455796 w 5455796"/>
              <a:gd name="connsiteY1" fmla="*/ 0 h 6857994"/>
              <a:gd name="connsiteX2" fmla="*/ 5455796 w 5455796"/>
              <a:gd name="connsiteY2" fmla="*/ 6857994 h 6857994"/>
              <a:gd name="connsiteX3" fmla="*/ 0 w 5455796"/>
              <a:gd name="connsiteY3" fmla="*/ 6857994 h 6857994"/>
              <a:gd name="connsiteX4" fmla="*/ 0 w 5455796"/>
              <a:gd name="connsiteY4" fmla="*/ 0 h 6857994"/>
              <a:gd name="connsiteX0" fmla="*/ 894521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894521 w 6350317"/>
              <a:gd name="connsiteY4" fmla="*/ 0 h 6857994"/>
              <a:gd name="connsiteX0" fmla="*/ 1331843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1331843 w 6350317"/>
              <a:gd name="connsiteY4" fmla="*/ 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317" h="6857994">
                <a:moveTo>
                  <a:pt x="1331843" y="0"/>
                </a:moveTo>
                <a:lnTo>
                  <a:pt x="6350317" y="0"/>
                </a:lnTo>
                <a:lnTo>
                  <a:pt x="6350317" y="6857994"/>
                </a:lnTo>
                <a:lnTo>
                  <a:pt x="0" y="6857994"/>
                </a:lnTo>
                <a:lnTo>
                  <a:pt x="1331843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502926E-A00A-CABB-99EF-4A9647400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ACD278F0-A506-8AB7-AAB2-5ABD393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091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762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4998720" y="2206419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649E394-3D58-4730-A7CE-0942DC412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786" y="5635120"/>
            <a:ext cx="1117710" cy="9519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220" y="2206420"/>
            <a:ext cx="1021080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A72A5582-52B9-9AB0-19B7-7693E79D5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3FC1879D-A2C3-DFF2-DE58-5579E6591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131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084972-B123-FE41-8F55-7D8881F2D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E2F4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60" y="2213915"/>
            <a:ext cx="5164040" cy="24301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ln>
                  <a:noFill/>
                </a:ln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 INTERCALAIRE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6C0E2-37AE-1B44-980A-0B2ACAAB9163}"/>
              </a:ext>
            </a:extLst>
          </p:cNvPr>
          <p:cNvGrpSpPr/>
          <p:nvPr userDrawn="1"/>
        </p:nvGrpSpPr>
        <p:grpSpPr>
          <a:xfrm>
            <a:off x="2494060" y="2213914"/>
            <a:ext cx="2194560" cy="2430170"/>
            <a:chOff x="4998720" y="2194560"/>
            <a:chExt cx="2194560" cy="2430170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7DC579B-5D65-9643-9BCB-E75793FB3A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219456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7F714BF-AFEB-4841-8AAB-5E31161120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98720" y="4624730"/>
              <a:ext cx="21945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8E8138E-EA52-5260-074E-468F70EF6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41683" y="0"/>
            <a:ext cx="6350317" cy="6857994"/>
          </a:xfrm>
          <a:custGeom>
            <a:avLst/>
            <a:gdLst>
              <a:gd name="connsiteX0" fmla="*/ 0 w 5455796"/>
              <a:gd name="connsiteY0" fmla="*/ 0 h 6857994"/>
              <a:gd name="connsiteX1" fmla="*/ 5455796 w 5455796"/>
              <a:gd name="connsiteY1" fmla="*/ 0 h 6857994"/>
              <a:gd name="connsiteX2" fmla="*/ 5455796 w 5455796"/>
              <a:gd name="connsiteY2" fmla="*/ 6857994 h 6857994"/>
              <a:gd name="connsiteX3" fmla="*/ 0 w 5455796"/>
              <a:gd name="connsiteY3" fmla="*/ 6857994 h 6857994"/>
              <a:gd name="connsiteX4" fmla="*/ 0 w 5455796"/>
              <a:gd name="connsiteY4" fmla="*/ 0 h 6857994"/>
              <a:gd name="connsiteX0" fmla="*/ 894521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894521 w 6350317"/>
              <a:gd name="connsiteY4" fmla="*/ 0 h 6857994"/>
              <a:gd name="connsiteX0" fmla="*/ 1331843 w 6350317"/>
              <a:gd name="connsiteY0" fmla="*/ 0 h 6857994"/>
              <a:gd name="connsiteX1" fmla="*/ 6350317 w 6350317"/>
              <a:gd name="connsiteY1" fmla="*/ 0 h 6857994"/>
              <a:gd name="connsiteX2" fmla="*/ 6350317 w 6350317"/>
              <a:gd name="connsiteY2" fmla="*/ 6857994 h 6857994"/>
              <a:gd name="connsiteX3" fmla="*/ 0 w 6350317"/>
              <a:gd name="connsiteY3" fmla="*/ 6857994 h 6857994"/>
              <a:gd name="connsiteX4" fmla="*/ 1331843 w 6350317"/>
              <a:gd name="connsiteY4" fmla="*/ 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317" h="6857994">
                <a:moveTo>
                  <a:pt x="1331843" y="0"/>
                </a:moveTo>
                <a:lnTo>
                  <a:pt x="6350317" y="0"/>
                </a:lnTo>
                <a:lnTo>
                  <a:pt x="6350317" y="6857994"/>
                </a:lnTo>
                <a:lnTo>
                  <a:pt x="0" y="6857994"/>
                </a:lnTo>
                <a:lnTo>
                  <a:pt x="1331843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502926E-A00A-CABB-99EF-4A9647400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ACD278F0-A506-8AB7-AAB2-5ABD393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654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rcalai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5092033-B9CE-B9EE-EAF9-7784AAA51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631" y="917342"/>
            <a:ext cx="5512783" cy="557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2EC76E-04CF-D746-AC7F-CFC05348A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" y="2501389"/>
            <a:ext cx="12192000" cy="21543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SOUS-PARTIE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C6776-DFB0-C646-BE2B-83AC6C0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727514C-E37B-8C42-834E-2ECF100F69D6}"/>
              </a:ext>
            </a:extLst>
          </p:cNvPr>
          <p:cNvCxnSpPr>
            <a:cxnSpLocks/>
          </p:cNvCxnSpPr>
          <p:nvPr userDrawn="1"/>
        </p:nvCxnSpPr>
        <p:spPr>
          <a:xfrm>
            <a:off x="5072743" y="2771262"/>
            <a:ext cx="2194560" cy="0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1D4A3B-8564-7948-A570-2E01FA42A569}"/>
              </a:ext>
            </a:extLst>
          </p:cNvPr>
          <p:cNvCxnSpPr>
            <a:cxnSpLocks/>
          </p:cNvCxnSpPr>
          <p:nvPr userDrawn="1"/>
        </p:nvCxnSpPr>
        <p:spPr>
          <a:xfrm>
            <a:off x="5072743" y="4467492"/>
            <a:ext cx="2194560" cy="0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54A40D2-CA49-4729-8E86-32B87915A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70D3ED4-2CEA-6A89-9F7E-815AC7237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432" y="5229107"/>
            <a:ext cx="1472064" cy="1334947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09E1216-F6B5-FE5C-E0FF-4B51A63ED1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82" y="362762"/>
            <a:ext cx="3103236" cy="45111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521F5-6FF6-DA41-BFD3-FF234CCE3C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5815"/>
            <a:ext cx="12192000" cy="2881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 i="0" spc="0">
                <a:solidFill>
                  <a:schemeClr val="bg1"/>
                </a:solidFill>
                <a:latin typeface="Work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351937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5092033-B9CE-B9EE-EAF9-7784AAA51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58" y="1321430"/>
            <a:ext cx="4411504" cy="44650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2EC76E-04CF-D746-AC7F-CFC05348A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332" y="3085385"/>
            <a:ext cx="2493556" cy="9371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XXX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C6776-DFB0-C646-BE2B-83AC6C0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727514C-E37B-8C42-834E-2ECF100F69D6}"/>
              </a:ext>
            </a:extLst>
          </p:cNvPr>
          <p:cNvCxnSpPr>
            <a:cxnSpLocks/>
          </p:cNvCxnSpPr>
          <p:nvPr userDrawn="1"/>
        </p:nvCxnSpPr>
        <p:spPr>
          <a:xfrm>
            <a:off x="1601674" y="2946750"/>
            <a:ext cx="1744872" cy="1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1D4A3B-8564-7948-A570-2E01FA42A569}"/>
              </a:ext>
            </a:extLst>
          </p:cNvPr>
          <p:cNvCxnSpPr>
            <a:cxnSpLocks/>
          </p:cNvCxnSpPr>
          <p:nvPr userDrawn="1"/>
        </p:nvCxnSpPr>
        <p:spPr>
          <a:xfrm>
            <a:off x="1601674" y="4307448"/>
            <a:ext cx="1744872" cy="1"/>
          </a:xfrm>
          <a:prstGeom prst="line">
            <a:avLst/>
          </a:prstGeom>
          <a:ln w="28575">
            <a:solidFill>
              <a:srgbClr val="FA93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54A40D2-CA49-4729-8E86-32B87915A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70D3ED4-2CEA-6A89-9F7E-815AC7237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12" y="38100"/>
            <a:ext cx="1352052" cy="1226114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09E1216-F6B5-FE5C-E0FF-4B51A63ED1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82" y="362762"/>
            <a:ext cx="3103236" cy="45111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521F5-6FF6-DA41-BFD3-FF234CCE3C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5815"/>
            <a:ext cx="12192000" cy="2881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 i="0" spc="0">
                <a:solidFill>
                  <a:schemeClr val="bg1"/>
                </a:solidFill>
                <a:latin typeface="Work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B3C19BA-00BA-8BB3-0A50-ADE84B30C8B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68392" y="1892979"/>
            <a:ext cx="6471547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Espace réservé du contenu 29">
            <a:extLst>
              <a:ext uri="{FF2B5EF4-FFF2-40B4-BE49-F238E27FC236}">
                <a16:creationId xmlns:a16="http://schemas.microsoft.com/office/drawing/2014/main" id="{E7F4995A-E609-3092-FA9A-50C84A83B6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68392" y="2782757"/>
            <a:ext cx="6471547" cy="378891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6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98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conomie &amp; Statist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769" y="0"/>
            <a:ext cx="12253537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56944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ype - Puces or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8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64003"/>
            <a:ext cx="105156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3004003"/>
            <a:ext cx="10515600" cy="223976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AD85BE4-27A9-AF2E-0A08-46711BC4E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411" y="5671597"/>
            <a:ext cx="1157715" cy="1049878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434581C8-C088-D40D-46FE-A1C96365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233"/>
            <a:ext cx="10515600" cy="720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B556D8D-AE68-037B-28BC-1FA032FE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7250" y="287338"/>
            <a:ext cx="2978876" cy="365125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6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pPr lvl="0"/>
            <a:r>
              <a:rPr lang="fr-FR" dirty="0"/>
              <a:t>Objet réunion</a:t>
            </a:r>
          </a:p>
        </p:txBody>
      </p:sp>
      <p:pic>
        <p:nvPicPr>
          <p:cNvPr id="2" name="Image 1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C43AA7F3-D300-AAA3-45D7-B66FC1EAB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4" name="Espace réservé du texte 39">
            <a:extLst>
              <a:ext uri="{FF2B5EF4-FFF2-40B4-BE49-F238E27FC236}">
                <a16:creationId xmlns:a16="http://schemas.microsoft.com/office/drawing/2014/main" id="{380E44B5-C50F-8CED-45AF-4E409048C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840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ype - Puces or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82022"/>
            <a:ext cx="600531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8233"/>
            <a:ext cx="5278852" cy="1059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728234"/>
            <a:ext cx="5278852" cy="255938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2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AD85BE4-27A9-AF2E-0A08-46711BC4E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5808122"/>
            <a:ext cx="1157715" cy="1049878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434581C8-C088-D40D-46FE-A1C96365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233"/>
            <a:ext cx="10515600" cy="720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B556D8D-AE68-037B-28BC-1FA032FE5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7250" y="287338"/>
            <a:ext cx="2978876" cy="365125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600" b="1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pPr lvl="0"/>
            <a:r>
              <a:rPr lang="fr-FR" dirty="0"/>
              <a:t>Objet réunion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7DFB4919-5E6F-2A9F-515E-201F11A19E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2638" y="2199935"/>
            <a:ext cx="3528335" cy="803157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AAA6DD71-08E3-9BA8-C7AE-3BF8A7640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2638" y="3187408"/>
            <a:ext cx="3528335" cy="803157"/>
          </a:xfrm>
          <a:prstGeom prst="rect">
            <a:avLst/>
          </a:prstGeom>
          <a:solidFill>
            <a:srgbClr val="FA930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B2DB21-D794-55AF-8E4B-12858488C4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241" y="2870772"/>
            <a:ext cx="1605972" cy="1436428"/>
          </a:xfrm>
          <a:prstGeom prst="rect">
            <a:avLst/>
          </a:prstGeom>
        </p:spPr>
      </p:pic>
      <p:pic>
        <p:nvPicPr>
          <p:cNvPr id="8" name="Image 7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164046DD-7993-6BBE-0381-EB02033334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08" y="1906987"/>
            <a:ext cx="1553005" cy="1389052"/>
          </a:xfrm>
          <a:prstGeom prst="rect">
            <a:avLst/>
          </a:prstGeom>
        </p:spPr>
      </p:pic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811800E-9504-23A3-8354-67AD649C8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2577" y="4167883"/>
            <a:ext cx="3528335" cy="803157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10" name="Image 9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983ED0CC-EB74-1932-56C6-C45AD5BD6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147" y="3874935"/>
            <a:ext cx="1553005" cy="1389052"/>
          </a:xfrm>
          <a:prstGeom prst="rect">
            <a:avLst/>
          </a:prstGeom>
        </p:spPr>
      </p:pic>
      <p:pic>
        <p:nvPicPr>
          <p:cNvPr id="11" name="Image 10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399AE7D9-0D20-3C1F-0EC0-6D32FAB331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12" name="Espace réservé du texte 39">
            <a:extLst>
              <a:ext uri="{FF2B5EF4-FFF2-40B4-BE49-F238E27FC236}">
                <a16:creationId xmlns:a16="http://schemas.microsoft.com/office/drawing/2014/main" id="{78BF526A-EA28-9909-8B02-876E36993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164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exergue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0EC92B7-CA83-91D0-58D1-00FA46652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004" y="3147500"/>
            <a:ext cx="3637907" cy="11298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AF493F-5529-1A4A-93B9-116D1DDAA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20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spc="30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AEC8-4E66-C54D-AA38-366F01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087" y="6356350"/>
            <a:ext cx="2743200" cy="365125"/>
          </a:xfrm>
        </p:spPr>
        <p:txBody>
          <a:bodyPr/>
          <a:lstStyle>
            <a:lvl1pPr>
              <a:defRPr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b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C5535-7987-D649-B1CB-FEEDA62A8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3155333"/>
            <a:ext cx="12192000" cy="11427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7500" b="1" i="0">
                <a:solidFill>
                  <a:srgbClr val="FA9301"/>
                </a:solidFill>
                <a:latin typeface="WORK SANS EXTRABOLD ROMAN" pitchFamily="2" charset="77"/>
              </a:defRPr>
            </a:lvl1pPr>
          </a:lstStyle>
          <a:p>
            <a:pPr lvl="0"/>
            <a:r>
              <a:rPr lang="fr-FR" dirty="0"/>
              <a:t>xx %</a:t>
            </a: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C36F131F-8A6E-DC4A-9F44-58DB9DD74D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4462739"/>
            <a:ext cx="12191999" cy="5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0" i="0">
                <a:solidFill>
                  <a:srgbClr val="FA9301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DCE3B6-4685-4376-B492-AA119940C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67" y="6308209"/>
            <a:ext cx="600763" cy="511691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3CB5248-968E-D439-EC4E-FAF903598E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29" name="Image 28" descr="Une image contenant symbole, Graphique, logo, cercle&#10;&#10;Description générée automatiquement">
            <a:extLst>
              <a:ext uri="{FF2B5EF4-FFF2-40B4-BE49-F238E27FC236}">
                <a16:creationId xmlns:a16="http://schemas.microsoft.com/office/drawing/2014/main" id="{85070A86-F3DC-9925-BAD2-B949C5C6A5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92653" y="1354619"/>
            <a:ext cx="2406692" cy="2152613"/>
          </a:xfrm>
          <a:prstGeom prst="rect">
            <a:avLst/>
          </a:prstGeom>
        </p:spPr>
      </p:pic>
      <p:pic>
        <p:nvPicPr>
          <p:cNvPr id="4" name="Image 3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17134B7D-4198-4001-2797-34F78D7C5D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5" name="Espace réservé du texte 39">
            <a:extLst>
              <a:ext uri="{FF2B5EF4-FFF2-40B4-BE49-F238E27FC236}">
                <a16:creationId xmlns:a16="http://schemas.microsoft.com/office/drawing/2014/main" id="{846894E1-9D23-3428-6722-81C387519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6745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E07F8AB-6189-C54C-A3EA-889E0A5FAF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44491" y="2810981"/>
            <a:ext cx="3607497" cy="2554545"/>
          </a:xfrm>
          <a:prstGeom prst="rect">
            <a:avLst/>
          </a:prstGeom>
          <a:solidFill>
            <a:srgbClr val="FA9301"/>
          </a:solidFill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rgbClr val="0E2F45"/>
                </a:solidFill>
                <a:latin typeface="Helvetica" pitchFamily="2" charset="0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Chiffre</a:t>
            </a:r>
            <a:br>
              <a:rPr lang="fr-FR" dirty="0"/>
            </a:br>
            <a:r>
              <a:rPr lang="fr-FR" dirty="0"/>
              <a:t>texte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8846885D-DEE8-4449-9627-22628C1F9E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24921" y="2907916"/>
            <a:ext cx="3912219" cy="2373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000" b="0" i="0">
                <a:solidFill>
                  <a:srgbClr val="0E2F45"/>
                </a:solidFill>
                <a:latin typeface="Helvetica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1716FE6-2DB9-59A8-6714-0F4396FCA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472" y="5584441"/>
            <a:ext cx="1302072" cy="1180789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7F8B6AF1-8976-8D02-D17D-649B88F51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A9E9D849-540B-92B6-45E5-6F95B4C6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831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4B98-7684-5C42-85C4-18930EE21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20000"/>
            <a:ext cx="12193200" cy="76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spc="0">
                <a:solidFill>
                  <a:srgbClr val="0E2F45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9E9D0-355D-4B48-B630-44CDF51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2F45"/>
                </a:solidFill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80B15B-596B-474A-AFE6-08DAD9648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7578" y="2532825"/>
            <a:ext cx="5516874" cy="1255810"/>
          </a:xfrm>
          <a:prstGeom prst="rect">
            <a:avLst/>
          </a:prstGeom>
          <a:solidFill>
            <a:srgbClr val="0E2F45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3F1B1CCB-F99A-2F44-B364-FBFC3A342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7578" y="4150365"/>
            <a:ext cx="5516874" cy="1255810"/>
          </a:xfrm>
          <a:prstGeom prst="rect">
            <a:avLst/>
          </a:prstGeom>
          <a:solidFill>
            <a:srgbClr val="FA930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>
              <a:defRPr sz="3000">
                <a:latin typeface="WORK SANS REGULAR ROMAN" pitchFamily="2" charset="77"/>
              </a:defRPr>
            </a:lvl2pPr>
            <a:lvl3pPr>
              <a:defRPr sz="3000">
                <a:latin typeface="WORK SANS REGULAR ROMAN" pitchFamily="2" charset="77"/>
              </a:defRPr>
            </a:lvl3pPr>
            <a:lvl4pPr>
              <a:defRPr sz="3000">
                <a:latin typeface="WORK SANS REGULAR ROMAN" pitchFamily="2" charset="77"/>
              </a:defRPr>
            </a:lvl4pPr>
            <a:lvl5pPr>
              <a:defRPr sz="3000">
                <a:latin typeface="WORK SANS REGULAR ROMAN" pitchFamily="2" charset="77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14166D3-534C-C14E-A42D-20289D529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2" y="3581741"/>
            <a:ext cx="2511083" cy="2245985"/>
          </a:xfrm>
          <a:prstGeom prst="rect">
            <a:avLst/>
          </a:prstGeom>
        </p:spPr>
      </p:pic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C8A0277-6474-7C57-209A-48CB6183D2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555" y="5573734"/>
            <a:ext cx="1244447" cy="1128532"/>
          </a:xfrm>
          <a:prstGeom prst="rect">
            <a:avLst/>
          </a:prstGeom>
        </p:spPr>
      </p:pic>
      <p:pic>
        <p:nvPicPr>
          <p:cNvPr id="9" name="Image 8" descr="Une image contenant symbol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19438C43-761B-9DBC-54FD-A9637CDB5A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82" y="2011823"/>
            <a:ext cx="2428265" cy="2171909"/>
          </a:xfrm>
          <a:prstGeom prst="rect">
            <a:avLst/>
          </a:prstGeom>
        </p:spPr>
      </p:pic>
      <p:pic>
        <p:nvPicPr>
          <p:cNvPr id="13" name="Image 12" descr="Une image contenant dessin humoristique, orange&#10;&#10;Description générée automatiquement">
            <a:extLst>
              <a:ext uri="{FF2B5EF4-FFF2-40B4-BE49-F238E27FC236}">
                <a16:creationId xmlns:a16="http://schemas.microsoft.com/office/drawing/2014/main" id="{3435A2F9-EFE2-B83F-5AC2-81EAE26CC3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897" y="1794003"/>
            <a:ext cx="4279555" cy="4331481"/>
          </a:xfrm>
          <a:prstGeom prst="rect">
            <a:avLst/>
          </a:prstGeom>
        </p:spPr>
      </p:pic>
      <p:pic>
        <p:nvPicPr>
          <p:cNvPr id="3" name="Image 2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811E5C64-A370-B64E-E138-0C6D34F2CA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8" y="157716"/>
            <a:ext cx="2895278" cy="616226"/>
          </a:xfrm>
          <a:prstGeom prst="rect">
            <a:avLst/>
          </a:prstGeom>
        </p:spPr>
      </p:pic>
      <p:sp>
        <p:nvSpPr>
          <p:cNvPr id="6" name="Espace réservé du texte 39">
            <a:extLst>
              <a:ext uri="{FF2B5EF4-FFF2-40B4-BE49-F238E27FC236}">
                <a16:creationId xmlns:a16="http://schemas.microsoft.com/office/drawing/2014/main" id="{D9641C7F-9CB0-33FA-C23C-283039BA1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19623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46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hotographie aérienne, bâtiment, Conception urbaine, capture d’écran&#10;&#10;Description générée automatiquement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769" y="-17308"/>
            <a:ext cx="12253538" cy="6892615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07" y="4689564"/>
            <a:ext cx="1789544" cy="1622855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1481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té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769" y="0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9841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écolog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14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9654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tion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14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4712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14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2419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que Innovations Recher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14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780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8E6044-5F40-E0B9-A7EA-35A5EE41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14"/>
            <a:ext cx="12253536" cy="6892614"/>
          </a:xfrm>
          <a:prstGeom prst="rect">
            <a:avLst/>
          </a:prstGeom>
        </p:spPr>
      </p:pic>
      <p:pic>
        <p:nvPicPr>
          <p:cNvPr id="26" name="Image 2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1C46546-6EB4-4FCF-2B39-FCC81F0E1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4" y="5357309"/>
            <a:ext cx="1472064" cy="1334947"/>
          </a:xfrm>
          <a:prstGeom prst="rect">
            <a:avLst/>
          </a:prstGeom>
        </p:spPr>
      </p:pic>
      <p:pic>
        <p:nvPicPr>
          <p:cNvPr id="33" name="Image 3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BC18503-74B1-CE0A-8044-64FC1E8EBE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2115788"/>
            <a:ext cx="7986533" cy="220159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E6F95355-1420-8C4E-95EC-581DEA218CB8}"/>
              </a:ext>
            </a:extLst>
          </p:cNvPr>
          <p:cNvSpPr txBox="1">
            <a:spLocks/>
          </p:cNvSpPr>
          <p:nvPr userDrawn="1"/>
        </p:nvSpPr>
        <p:spPr>
          <a:xfrm>
            <a:off x="1015679" y="2789952"/>
            <a:ext cx="6704635" cy="1030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500" b="1" kern="1200" spc="300">
                <a:solidFill>
                  <a:srgbClr val="0A14B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endParaRPr lang="fr-FR" spc="0" dirty="0">
              <a:solidFill>
                <a:schemeClr val="bg1"/>
              </a:solidFill>
            </a:endParaRPr>
          </a:p>
        </p:txBody>
      </p:sp>
      <p:pic>
        <p:nvPicPr>
          <p:cNvPr id="38" name="Image 37" descr="Une image contenant capture d’écran, jaune, orange, Rectangle&#10;&#10;Description générée automatiquement">
            <a:extLst>
              <a:ext uri="{FF2B5EF4-FFF2-40B4-BE49-F238E27FC236}">
                <a16:creationId xmlns:a16="http://schemas.microsoft.com/office/drawing/2014/main" id="{2C064619-962A-8A9D-A0AF-FFB32C6755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96" y="3823193"/>
            <a:ext cx="2895278" cy="1030347"/>
          </a:xfrm>
          <a:prstGeom prst="rect">
            <a:avLst/>
          </a:prstGeom>
        </p:spPr>
      </p:pic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8FF4206-EE48-DD1A-6894-5F96F04FA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0" y="4213225"/>
            <a:ext cx="2479675" cy="34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BE4013-587F-02A0-319E-2CD770FF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04" y="2673830"/>
            <a:ext cx="6704635" cy="114646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735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D5966-4116-DA40-9C57-304548FA3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35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rgbClr val="0A14B4"/>
                </a:solidFill>
                <a:latin typeface="WORK SANS BOLD ROMAN" pitchFamily="2" charset="77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90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D5966-4116-DA40-9C57-304548FA3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35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rgbClr val="0A14B4"/>
                </a:solidFill>
                <a:latin typeface="WORK SANS BOLD ROMAN" pitchFamily="2" charset="77"/>
              </a:defRPr>
            </a:lvl1pPr>
          </a:lstStyle>
          <a:p>
            <a:fld id="{27DB8DCC-A60C-C946-B50F-381DEF0CC14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3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cloud4.eudonet.com/APP/ut?tok=740B781A&amp;cs=CkWXwEKWPTP8PtwEiVhp4fB41_gYi18Sx2GqTwQHquw%3d&amp;p=A3J54cHtKBDVqiRdokLLAQUcas4d5s2Z2zxD4imaAuaEZMZ7-5HQymJeI8eDJi8unJRxFhzRsixA6SzwOwA14hH2VyGChwWrkTeelzRwEMLGDiH0-5b1kK3vqw9c0mF4gx0wKYIf5GrflcrHcImxN2MM-1uy-z1dLWq7AK2LTJK_7bWka5nfVWG0NCDnrKQlOnYWXWlO4rk%3d" TargetMode="Externa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rrim.com/ressources/documents/source/2/11468-IDRRIM_Rapport_ONR_2024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4ce.org/wp-content/uploads/2023/11/Collectivites-locales-comment-financer-acceleration-des-investissements-climat_V1.pdf" TargetMode="External"/><Relationship Id="rId2" Type="http://schemas.openxmlformats.org/officeDocument/2006/relationships/hyperlink" Target="https://www.ecologie.gouv.fr/sites/default/files/documents/COI_2022_Programmation_Synthese%20-%20def_0.pdf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2D862-88E7-E9BB-FCAC-F17D9C8C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47415-D516-9EAF-C364-61448E27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2" y="2658140"/>
            <a:ext cx="3902149" cy="1616148"/>
          </a:xfrm>
        </p:spPr>
        <p:txBody>
          <a:bodyPr>
            <a:noAutofit/>
          </a:bodyPr>
          <a:lstStyle/>
          <a:p>
            <a:r>
              <a:rPr lang="fr-FR" sz="2000" dirty="0"/>
              <a:t>Comment faire exister la question du financement de l’adaptation des infrastructures dans les débats actuels ?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81914F-C086-3043-C611-CF64AD9E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pic>
        <p:nvPicPr>
          <p:cNvPr id="9" name="Espace réservé pour une image  8" descr="Une image contenant bâtiment, plein air, Photographie aérienne, Conception urbaine&#10;&#10;Description générée automatiquement">
            <a:extLst>
              <a:ext uri="{FF2B5EF4-FFF2-40B4-BE49-F238E27FC236}">
                <a16:creationId xmlns:a16="http://schemas.microsoft.com/office/drawing/2014/main" id="{C55D3B57-4990-B1F3-EEC5-09F94D5F10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052CB4C-7167-A769-4D72-F605CACAD921}"/>
              </a:ext>
            </a:extLst>
          </p:cNvPr>
          <p:cNvSpPr/>
          <p:nvPr/>
        </p:nvSpPr>
        <p:spPr>
          <a:xfrm>
            <a:off x="7935324" y="1926026"/>
            <a:ext cx="3108517" cy="3108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122433C-7CB7-B776-2527-0F404CDEA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124" y="1874737"/>
            <a:ext cx="3540915" cy="321109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CED9C1-7526-2335-56BD-2595857B8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70531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72525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3189-6478-6503-A813-A7BA28A0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CFAED8-6956-68B7-94CB-C83EB437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31550F4-0866-D613-6BFB-9E6CA98D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420"/>
            <a:ext cx="12192000" cy="2430170"/>
          </a:xfrm>
        </p:spPr>
        <p:txBody>
          <a:bodyPr/>
          <a:lstStyle/>
          <a:p>
            <a:r>
              <a:rPr lang="fr-FR" dirty="0">
                <a:solidFill>
                  <a:srgbClr val="FA9301"/>
                </a:solidFill>
              </a:rPr>
              <a:t>Le PNACC 3 n’est </a:t>
            </a:r>
            <a:br>
              <a:rPr lang="fr-FR" dirty="0">
                <a:solidFill>
                  <a:srgbClr val="FA9301"/>
                </a:solidFill>
              </a:rPr>
            </a:br>
            <a:r>
              <a:rPr lang="fr-FR" dirty="0">
                <a:solidFill>
                  <a:srgbClr val="FA9301"/>
                </a:solidFill>
              </a:rPr>
              <a:t>hélas pas (encore) d’un grand secours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336F90-4E6A-6772-3419-8E9A02581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86" y="486660"/>
            <a:ext cx="2700944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  <a:p>
            <a:pPr algn="ctr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4123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AFC2E0-64FE-F19B-B7B5-95D14B46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4C8C7C-33E8-8F5C-D1EB-2D16F23DAE23}"/>
              </a:ext>
            </a:extLst>
          </p:cNvPr>
          <p:cNvSpPr txBox="1"/>
          <p:nvPr/>
        </p:nvSpPr>
        <p:spPr>
          <a:xfrm>
            <a:off x="738885" y="2579906"/>
            <a:ext cx="9916886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br>
              <a:rPr lang="fr-FR" sz="16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fr-FR" sz="1400" b="1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u="none" strike="noStrike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https://cloud4.eudonet.com/APP/ut?tok=740B781A&amp;cs=CkWXwEKWPTP8PtwEiVhp4fB41_gYi18Sx2GqTwQHquw%3d&amp;p=A3J54cHtKBDVqiRdokLLAQUcas4d5s2Z2zxD4imaAuaEZMZ7-5HQymJeI8eDJi8unJRxFhzRsixA6SzwOwA14hH2VyGChwWrkTeelzRwEMLGDiH0-5b1kK3vqw9c0mF4gx0wKYIf5GrflcrHcImxN2MM-1uy"/>
              </a:rPr>
              <a:t>le rapport de l’IGEDD </a:t>
            </a:r>
            <a:r>
              <a:rPr lang="fr-FR" sz="1400" b="1" kern="0" dirty="0">
                <a:solidFill>
                  <a:srgbClr val="467886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https://cloud4.eudonet.com/APP/ut?tok=740B781A&amp;cs=CkWXwEKWPTP8PtwEiVhp4fB41_gYi18Sx2GqTwQHquw%3d&amp;p=A3J54cHtKBDVqiRdokLLAQUcas4d5s2Z2zxD4imaAuaEZMZ7-5HQymJeI8eDJi8unJRxFhzRsixA6SzwOwA14hH2VyGChwWrkTeelzRwEMLGDiH0-5b1kK3vqw9c0mF4gx0wKYIf5GrflcrHcImxN2MM-1uy"/>
              </a:rPr>
              <a:t>sur la mise en œuvre de la TRACC</a:t>
            </a: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Fonder juridiquement le PNACC et la TRACC par décret en Conseil d’État.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Modifier les réglementations territoriales pour rendre obligatoires des études de vulnérabilité fondées sur la TRACC dans les SRADDET, SDRIF, SCoT, PCAET, etc.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Préciser l’utilisation de la TRACC dans la révision des SDAGE et SAGE.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Prendre en compte la TRACC dans les PPRN, EPRI, PGRI.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Adapter les DTU et les normes de construction aux scénarios climatiques de la TRACC.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Imposer aux gestionnaires d’infrastructures publics une étude de vulnérabilité fondée sur la TRACC, avec validation des plans d’investissement.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évoluer les référentiels techniques dans les transports (routier, ferroviaire, fluvial, aérien) pour y intégrer la TRACC</a:t>
            </a:r>
            <a:r>
              <a:rPr lang="fr-FR" sz="14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les </a:t>
            </a: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domaines de l’énergie (nucléaire, hydroélectricité, pétrole, réseaux électriques).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Diffuser une méthodologie nationale d’évaluation de la vulnérabilité basée sur la TRACC.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Introduire des incitations financières ciblées (subventions, crédits d’impôts, taux réduits) pour les projets alignés sur la TRACC.</a:t>
            </a:r>
            <a:endParaRPr lang="fr-FR" sz="1400" kern="100" dirty="0"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19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1A80500-F68D-B475-4997-98562529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5" y="797281"/>
            <a:ext cx="7772400" cy="1975562"/>
          </a:xfrm>
          <a:prstGeom prst="rect">
            <a:avLst/>
          </a:prstGeom>
        </p:spPr>
      </p:pic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36F4DF94-1981-7149-C73B-71108C69E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02513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321C-335E-FEC0-535B-6FF7A4F84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379F64-56C1-12F1-B51B-F4771132B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C4B577-0377-F534-65A2-E709158B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420"/>
            <a:ext cx="12192000" cy="2430170"/>
          </a:xfrm>
        </p:spPr>
        <p:txBody>
          <a:bodyPr/>
          <a:lstStyle/>
          <a:p>
            <a:r>
              <a:rPr lang="fr-FR" dirty="0">
                <a:solidFill>
                  <a:srgbClr val="FA9301"/>
                </a:solidFill>
              </a:rPr>
              <a:t>Et que dire de la conférence ambition France Transports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A1E4C3-E06A-35B7-0162-B011F153FE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86" y="486660"/>
            <a:ext cx="2700944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  <a:p>
            <a:pPr algn="ctr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2258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7779BE5-3D8C-092D-CD14-AAB8B1CF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472" y="600215"/>
            <a:ext cx="12193200" cy="763200"/>
          </a:xfrm>
        </p:spPr>
        <p:txBody>
          <a:bodyPr>
            <a:normAutofit fontScale="90000"/>
          </a:bodyPr>
          <a:lstStyle/>
          <a:p>
            <a:r>
              <a:rPr lang="fr-FR" dirty="0"/>
              <a:t>CONFERENCE DE FINANCEMENT DES INFRASTRUCTURES : Organisation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11AD6AC-8560-EA70-5700-ECA6AB02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D61B4790-4020-51D5-2493-12678175E78B}"/>
              </a:ext>
            </a:extLst>
          </p:cNvPr>
          <p:cNvSpPr txBox="1">
            <a:spLocks/>
          </p:cNvSpPr>
          <p:nvPr/>
        </p:nvSpPr>
        <p:spPr>
          <a:xfrm>
            <a:off x="1430720" y="1548373"/>
            <a:ext cx="5563143" cy="790781"/>
          </a:xfrm>
          <a:prstGeom prst="rect">
            <a:avLst/>
          </a:prstGeom>
          <a:solidFill>
            <a:srgbClr val="FA9301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bg1"/>
                </a:solidFill>
                <a:latin typeface="WORK SANS LIGHT ROMAN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WORK SANS REGULAR ROMAN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WORK SANS REGULAR ROMAN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WORK SANS REGULAR ROMA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WORK SANS REGULAR ROMA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LIGHT ROMAN" pitchFamily="2" charset="77"/>
                <a:ea typeface="+mn-ea"/>
                <a:cs typeface="+mn-cs"/>
              </a:rPr>
              <a:t>Calendrier : de mai à l’été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LIGHT ROMAN" pitchFamily="2" charset="77"/>
                <a:ea typeface="+mn-ea"/>
                <a:cs typeface="+mn-cs"/>
              </a:rPr>
              <a:t>Président : Dominique Bussereau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LIGHT ROMAN" pitchFamily="2" charset="77"/>
                <a:ea typeface="+mn-ea"/>
                <a:cs typeface="+mn-cs"/>
              </a:rPr>
              <a:t>3 séances plénières et 4 ateliers 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95B0606-2832-326A-F262-EB3AB6E27828}"/>
              </a:ext>
            </a:extLst>
          </p:cNvPr>
          <p:cNvGraphicFramePr/>
          <p:nvPr/>
        </p:nvGraphicFramePr>
        <p:xfrm>
          <a:off x="1403131" y="2396074"/>
          <a:ext cx="5618322" cy="41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96C722F6-8910-15FD-4D70-8F4EFDD46165}"/>
              </a:ext>
            </a:extLst>
          </p:cNvPr>
          <p:cNvSpPr txBox="1"/>
          <p:nvPr/>
        </p:nvSpPr>
        <p:spPr>
          <a:xfrm>
            <a:off x="2670638" y="5800094"/>
            <a:ext cx="403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Financements pour la mobilité</a:t>
            </a:r>
          </a:p>
        </p:txBody>
      </p: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26A9101-5725-8832-600E-60066EA3C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44" y="5375786"/>
            <a:ext cx="353184" cy="301441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E2C35A5-FED2-8D32-83DB-29077BFAF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59488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1F78F-8A57-C5D6-3BA8-E17C02311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F44E0C-0A8E-BEB7-E2C8-BC11CF8B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569D523-E4C4-1E62-F733-B7370A73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6" y="768894"/>
            <a:ext cx="12079574" cy="720000"/>
          </a:xfrm>
        </p:spPr>
        <p:txBody>
          <a:bodyPr/>
          <a:lstStyle/>
          <a:p>
            <a:r>
              <a:rPr lang="fr-FR" sz="2800" dirty="0"/>
              <a:t>FINANCEMENT  : un consensus global sur le besoin d’affecter de nouvelles ressources, mais lesquelles ? 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74FFB361-8ECA-7016-E57A-8CB6A19AEF3E}"/>
              </a:ext>
            </a:extLst>
          </p:cNvPr>
          <p:cNvSpPr txBox="1">
            <a:spLocks/>
          </p:cNvSpPr>
          <p:nvPr/>
        </p:nvSpPr>
        <p:spPr>
          <a:xfrm>
            <a:off x="182774" y="1821541"/>
            <a:ext cx="8768879" cy="2239767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2000" b="0" i="0" kern="1200">
                <a:solidFill>
                  <a:srgbClr val="0E2F45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Quelques pistes principales évoquées de façon récurrentes dans les ateliers 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Affecter les principales ressources issues des mobilités prioritairement aux réseaux de transport</a:t>
            </a:r>
          </a:p>
          <a:p>
            <a:pPr marL="5365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 route génère des recettes fiscales diverses (TICPE, taxes sur les assurances, autoroutes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etc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…), largement plus que ce qui revient aux infrastructures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Maintien du péage, dans son principe et dans son niveau</a:t>
            </a:r>
          </a:p>
          <a:p>
            <a:pPr marL="5365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Cela suppose la définition de nouvelles missions, en particulier la résilience des territoires, et d’utiliser les possibilités de la directive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Eurovignette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Accroître la part payée par l’usager dans les transports collectifs </a:t>
            </a:r>
          </a:p>
          <a:p>
            <a:pPr marL="5365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 part des recettes tarifaires dans le financement des transports collectifs urbains est passé de 70% en 1975 à 50% dans les années 80 et seulement 28% en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Fiscalité carbone (ETS 1 et 2)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Nouvelles taxes  : écotaxe pour poids lourds, taxation sur les colis, les billets d’avion, de train,  les plus values foncières…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Financement privé (PPP)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A189A5-D224-39E2-12DB-9B3BCB53A4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154308" y="1498246"/>
            <a:ext cx="637192" cy="6465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2C5B5D-3CDE-96ED-7D78-26E6650C91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33369" y="1488894"/>
            <a:ext cx="616341" cy="6465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0F3FB1-FA02-570A-2DB0-E596F13796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5148" y="1488894"/>
            <a:ext cx="714422" cy="646590"/>
          </a:xfrm>
          <a:prstGeom prst="rect">
            <a:avLst/>
          </a:prstGeom>
        </p:spPr>
      </p:pic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8A67E3ED-FEE4-C5E4-187D-3F6B109FC58A}"/>
              </a:ext>
            </a:extLst>
          </p:cNvPr>
          <p:cNvSpPr/>
          <p:nvPr/>
        </p:nvSpPr>
        <p:spPr>
          <a:xfrm>
            <a:off x="8824747" y="2215055"/>
            <a:ext cx="145832" cy="993228"/>
          </a:xfrm>
          <a:prstGeom prst="rightBrace">
            <a:avLst/>
          </a:prstGeom>
          <a:ln w="9525">
            <a:solidFill>
              <a:srgbClr val="0A1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9739C160-B5E8-F24E-6773-3DA2782BB157}"/>
              </a:ext>
            </a:extLst>
          </p:cNvPr>
          <p:cNvSpPr/>
          <p:nvPr/>
        </p:nvSpPr>
        <p:spPr>
          <a:xfrm>
            <a:off x="8824747" y="3360683"/>
            <a:ext cx="145832" cy="993228"/>
          </a:xfrm>
          <a:prstGeom prst="rightBrace">
            <a:avLst/>
          </a:prstGeom>
          <a:ln w="9525">
            <a:solidFill>
              <a:srgbClr val="0A1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92965799-8BC4-E259-12DA-7C8DB990A014}"/>
              </a:ext>
            </a:extLst>
          </p:cNvPr>
          <p:cNvSpPr/>
          <p:nvPr/>
        </p:nvSpPr>
        <p:spPr>
          <a:xfrm>
            <a:off x="8818177" y="4393955"/>
            <a:ext cx="133476" cy="662274"/>
          </a:xfrm>
          <a:prstGeom prst="rightBrace">
            <a:avLst/>
          </a:prstGeom>
          <a:ln w="9525">
            <a:solidFill>
              <a:srgbClr val="0A1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BD5A64A7-6974-FEF5-A240-D94B00705C1E}"/>
              </a:ext>
            </a:extLst>
          </p:cNvPr>
          <p:cNvSpPr/>
          <p:nvPr/>
        </p:nvSpPr>
        <p:spPr>
          <a:xfrm>
            <a:off x="8812389" y="5105177"/>
            <a:ext cx="139264" cy="767214"/>
          </a:xfrm>
          <a:prstGeom prst="rightBrace">
            <a:avLst/>
          </a:prstGeom>
          <a:ln w="9525">
            <a:solidFill>
              <a:srgbClr val="0A1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A3278C-E7BA-DBFF-F360-FD56A5BC1A8D}"/>
              </a:ext>
            </a:extLst>
          </p:cNvPr>
          <p:cNvSpPr txBox="1"/>
          <p:nvPr/>
        </p:nvSpPr>
        <p:spPr>
          <a:xfrm>
            <a:off x="9020502" y="2350948"/>
            <a:ext cx="98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Recettes déjà existantes Mobilité paie la mobilité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AF7856-1732-15B4-0EF9-51E8521B6809}"/>
              </a:ext>
            </a:extLst>
          </p:cNvPr>
          <p:cNvSpPr txBox="1"/>
          <p:nvPr/>
        </p:nvSpPr>
        <p:spPr>
          <a:xfrm>
            <a:off x="10233369" y="2344951"/>
            <a:ext cx="98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de nouvelles ressources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0311FE-A571-4CE3-3783-AE43EE66468D}"/>
              </a:ext>
            </a:extLst>
          </p:cNvPr>
          <p:cNvSpPr txBox="1"/>
          <p:nvPr/>
        </p:nvSpPr>
        <p:spPr>
          <a:xfrm>
            <a:off x="11209080" y="2268007"/>
            <a:ext cx="982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Md€ /an de recettes fiscales générées par la route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02E5D4B-D780-A234-8324-9320B77A7652}"/>
              </a:ext>
            </a:extLst>
          </p:cNvPr>
          <p:cNvSpPr txBox="1"/>
          <p:nvPr/>
        </p:nvSpPr>
        <p:spPr>
          <a:xfrm>
            <a:off x="9020502" y="3503354"/>
            <a:ext cx="98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Recette déjà existante et acceptée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BA3EF3-2E21-4101-C35D-EA6F0C91FF6C}"/>
              </a:ext>
            </a:extLst>
          </p:cNvPr>
          <p:cNvSpPr txBox="1"/>
          <p:nvPr/>
        </p:nvSpPr>
        <p:spPr>
          <a:xfrm>
            <a:off x="10166162" y="3426410"/>
            <a:ext cx="98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progressive des concessions 2031-2036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23333-B90B-7C9D-2B26-6DAB98AD9E14}"/>
              </a:ext>
            </a:extLst>
          </p:cNvPr>
          <p:cNvSpPr txBox="1"/>
          <p:nvPr/>
        </p:nvSpPr>
        <p:spPr>
          <a:xfrm>
            <a:off x="11217931" y="3426410"/>
            <a:ext cx="100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Md€/an  estimés à la fin des concessions actuelles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3B0D4E-EFD6-DF46-04D9-6C032D66ACFE}"/>
              </a:ext>
            </a:extLst>
          </p:cNvPr>
          <p:cNvSpPr txBox="1"/>
          <p:nvPr/>
        </p:nvSpPr>
        <p:spPr>
          <a:xfrm>
            <a:off x="9131774" y="4502231"/>
            <a:ext cx="98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Lutter contre la gratuité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Paiement usage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88306A4-086A-CFBA-9EB7-26B9DFBE1C19}"/>
              </a:ext>
            </a:extLst>
          </p:cNvPr>
          <p:cNvSpPr txBox="1"/>
          <p:nvPr/>
        </p:nvSpPr>
        <p:spPr>
          <a:xfrm>
            <a:off x="10189780" y="4504858"/>
            <a:ext cx="98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Acceptabilité sociale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Choix locaux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DD9102-3DD8-A1E7-39DE-30C952102BCE}"/>
              </a:ext>
            </a:extLst>
          </p:cNvPr>
          <p:cNvSpPr txBox="1"/>
          <p:nvPr/>
        </p:nvSpPr>
        <p:spPr>
          <a:xfrm>
            <a:off x="9131774" y="5249502"/>
            <a:ext cx="98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Fiscalité écologique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prix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5920207-8D20-E5AF-2AFF-49685867B30C}"/>
              </a:ext>
            </a:extLst>
          </p:cNvPr>
          <p:cNvSpPr txBox="1"/>
          <p:nvPr/>
        </p:nvSpPr>
        <p:spPr>
          <a:xfrm>
            <a:off x="10257966" y="5326446"/>
            <a:ext cx="98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Acceptabilité sociale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4B1F3A8-E43F-51D4-E114-603859943ECD}"/>
              </a:ext>
            </a:extLst>
          </p:cNvPr>
          <p:cNvSpPr txBox="1"/>
          <p:nvPr/>
        </p:nvSpPr>
        <p:spPr>
          <a:xfrm>
            <a:off x="11285148" y="4656119"/>
            <a:ext cx="1007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Plusieurs milliards €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8BE113-F51C-F366-3A0D-567F5260E5D7}"/>
              </a:ext>
            </a:extLst>
          </p:cNvPr>
          <p:cNvSpPr txBox="1"/>
          <p:nvPr/>
        </p:nvSpPr>
        <p:spPr>
          <a:xfrm>
            <a:off x="11372410" y="5301053"/>
            <a:ext cx="77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Plusieurs centaines de M€</a:t>
            </a: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2F75F8FD-6482-740B-CB87-304D1FB08DAA}"/>
              </a:ext>
            </a:extLst>
          </p:cNvPr>
          <p:cNvSpPr/>
          <p:nvPr/>
        </p:nvSpPr>
        <p:spPr>
          <a:xfrm>
            <a:off x="8817644" y="5921339"/>
            <a:ext cx="134009" cy="435011"/>
          </a:xfrm>
          <a:prstGeom prst="rightBrace">
            <a:avLst/>
          </a:prstGeom>
          <a:ln w="9525">
            <a:solidFill>
              <a:srgbClr val="0A1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A72C7C-40C3-2504-FCA2-20D47895785A}"/>
              </a:ext>
            </a:extLst>
          </p:cNvPr>
          <p:cNvSpPr txBox="1"/>
          <p:nvPr/>
        </p:nvSpPr>
        <p:spPr>
          <a:xfrm>
            <a:off x="9120452" y="5949060"/>
            <a:ext cx="982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A14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6447D7-C316-CF44-1C28-63ABBD4DE7B3}"/>
              </a:ext>
            </a:extLst>
          </p:cNvPr>
          <p:cNvSpPr txBox="1"/>
          <p:nvPr/>
        </p:nvSpPr>
        <p:spPr>
          <a:xfrm>
            <a:off x="10250848" y="5738734"/>
            <a:ext cx="112156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Freins « idéologiques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4200BB1F-CAAB-07FD-AB3A-BFF36163B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277974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7A9C-CBE1-9EF7-1A66-B13F134CB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48E523-3025-3DBF-4D8C-0052BCDF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4DBFF3-E2C2-23FB-F761-20AFF26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420"/>
            <a:ext cx="12192000" cy="2430170"/>
          </a:xfrm>
        </p:spPr>
        <p:txBody>
          <a:bodyPr/>
          <a:lstStyle/>
          <a:p>
            <a:r>
              <a:rPr lang="fr-FR" dirty="0">
                <a:solidFill>
                  <a:srgbClr val="FA9301"/>
                </a:solidFill>
              </a:rPr>
              <a:t>2026 puis…2027</a:t>
            </a:r>
            <a:br>
              <a:rPr lang="fr-FR" dirty="0">
                <a:solidFill>
                  <a:srgbClr val="FA9301"/>
                </a:solidFill>
              </a:rPr>
            </a:br>
            <a:r>
              <a:rPr lang="fr-FR" dirty="0">
                <a:solidFill>
                  <a:srgbClr val="FA9301"/>
                </a:solidFill>
              </a:rPr>
              <a:t>à défaut de financement, faire exister le sujet politiquement. 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0F08A0-B79D-9A8D-38E3-B8BA4F7C3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86" y="486660"/>
            <a:ext cx="2700944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  <a:p>
            <a:pPr algn="ctr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58077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84733-C3AA-419E-35DB-E4D054006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22E9D-C176-4A4B-096B-E6B1A9AD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43C114-CA5F-2BC4-8703-AFACFBDF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pic>
        <p:nvPicPr>
          <p:cNvPr id="9" name="Espace réservé pour une image  8" descr="Une image contenant bâtiment, plein air, Photographie aérienne, Conception urbaine&#10;&#10;Description générée automatiquement">
            <a:extLst>
              <a:ext uri="{FF2B5EF4-FFF2-40B4-BE49-F238E27FC236}">
                <a16:creationId xmlns:a16="http://schemas.microsoft.com/office/drawing/2014/main" id="{C78EA9C3-3D55-A8B3-B1A6-1D7172B9AB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C95FA50-3782-51F4-A57A-56CD728FAA90}"/>
              </a:ext>
            </a:extLst>
          </p:cNvPr>
          <p:cNvSpPr/>
          <p:nvPr/>
        </p:nvSpPr>
        <p:spPr>
          <a:xfrm>
            <a:off x="7935324" y="1926026"/>
            <a:ext cx="3108517" cy="3108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88B9785-B52E-0317-4853-824DEF721B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124" y="1874737"/>
            <a:ext cx="3540915" cy="321109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FFD633-1C7F-38F3-26FA-344E79445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70531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237151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3202D-E4A1-2A28-32DA-92FC6E1B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64273CC-51C1-20A9-16CD-3C00A02A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275E5B9-BD49-6896-B993-8BCFDA01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420"/>
            <a:ext cx="12192000" cy="2430170"/>
          </a:xfrm>
        </p:spPr>
        <p:txBody>
          <a:bodyPr/>
          <a:lstStyle/>
          <a:p>
            <a:r>
              <a:rPr lang="fr-FR" dirty="0">
                <a:solidFill>
                  <a:srgbClr val="FA9301"/>
                </a:solidFill>
              </a:rPr>
              <a:t>De la dette grise à la dette verte, </a:t>
            </a:r>
            <a:br>
              <a:rPr lang="fr-FR" dirty="0">
                <a:solidFill>
                  <a:srgbClr val="FA9301"/>
                </a:solidFill>
              </a:rPr>
            </a:br>
            <a:r>
              <a:rPr lang="fr-FR" dirty="0">
                <a:solidFill>
                  <a:srgbClr val="FA9301"/>
                </a:solidFill>
              </a:rPr>
              <a:t>à la dette tout court…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F86711-502B-1BED-F814-013A86133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86" y="486660"/>
            <a:ext cx="2700944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  <a:p>
            <a:pPr algn="ctr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31720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DEC8A-0370-77E1-BDC0-49B1D871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2A2025-CC3D-4A32-6127-7D87B6B4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12E9785-8C12-AE16-AD9B-E6900564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4" y="1032661"/>
            <a:ext cx="11853602" cy="720000"/>
          </a:xfrm>
        </p:spPr>
        <p:txBody>
          <a:bodyPr/>
          <a:lstStyle/>
          <a:p>
            <a:r>
              <a:rPr lang="fr-FR" sz="2800" dirty="0"/>
              <a:t>Besoins de financement : de quoi parlons-nous ?</a:t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CA7B7B-96B3-0247-BA0B-DB5D8E07C6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800" y="2047342"/>
            <a:ext cx="10739652" cy="2763316"/>
          </a:xfrm>
        </p:spPr>
        <p:txBody>
          <a:bodyPr>
            <a:noAutofit/>
          </a:bodyPr>
          <a:lstStyle/>
          <a:p>
            <a:r>
              <a:rPr lang="fr-FR" sz="2200" b="1" dirty="0"/>
              <a:t>Assurer le bon entretien et la régénération des réseaux existants</a:t>
            </a:r>
          </a:p>
          <a:p>
            <a:r>
              <a:rPr lang="fr-FR" sz="2200" b="1" dirty="0"/>
              <a:t>Rattraper le déficit d’entretien pour les réseaux pour lesquels une dette grise s’est créée</a:t>
            </a:r>
          </a:p>
          <a:p>
            <a:r>
              <a:rPr lang="fr-FR" sz="2200" b="1" dirty="0"/>
              <a:t>Prendre en compte la résilience des réseaux et leur adaptation aux futures conditions climatiques</a:t>
            </a:r>
          </a:p>
          <a:p>
            <a:r>
              <a:rPr lang="fr-FR" sz="2200" b="1" dirty="0"/>
              <a:t>Moderniser et développer des infrastructures pour leur permettre de tenir leur rôle essentiel dans la politique de décarbonation  (électrification réseau routier, report modal, adaptation fret...)</a:t>
            </a:r>
          </a:p>
          <a:p>
            <a:r>
              <a:rPr lang="fr-FR" sz="2200" b="1" dirty="0"/>
              <a:t>Améliorer la sécurité, désenclaver les territoires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48D9347C-82E9-885F-D1AF-77CFA23CF5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235037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E85E8D8-6341-FFC6-8624-7913E807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Image 7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A6B2D8AF-7761-EC37-A288-077069FB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08" y="1340454"/>
            <a:ext cx="7297156" cy="44904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520E334-3BAA-9C45-63FA-606298544149}"/>
              </a:ext>
            </a:extLst>
          </p:cNvPr>
          <p:cNvSpPr txBox="1"/>
          <p:nvPr/>
        </p:nvSpPr>
        <p:spPr>
          <a:xfrm>
            <a:off x="2841661" y="5796494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 : 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rapport ONR 2024</a:t>
            </a:r>
            <a:endParaRPr lang="fr-F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109AFA1-B7A1-A5C7-0398-9D51222D48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15951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A4B30-710A-05FE-AA62-BB3BB376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5EAEF0-6EE7-30DE-4200-3DCE7AB5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855574B-B24B-234B-314B-5A884DFD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00" y="958365"/>
            <a:ext cx="10515600" cy="720000"/>
          </a:xfrm>
        </p:spPr>
        <p:txBody>
          <a:bodyPr/>
          <a:lstStyle/>
          <a:p>
            <a:r>
              <a:rPr lang="fr-FR" dirty="0"/>
              <a:t>Un 1</a:t>
            </a:r>
            <a:r>
              <a:rPr lang="fr-FR" baseline="30000" dirty="0"/>
              <a:t>er</a:t>
            </a:r>
            <a:r>
              <a:rPr lang="fr-FR" dirty="0"/>
              <a:t> mur d’investissement pour l’État et les collectivités territoriales en matière d’entretien. 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8B486E9-E689-82EF-F072-A2BF4F66B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51143"/>
              </p:ext>
            </p:extLst>
          </p:nvPr>
        </p:nvGraphicFramePr>
        <p:xfrm>
          <a:off x="468086" y="1937657"/>
          <a:ext cx="10874098" cy="4772571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873100">
                  <a:extLst>
                    <a:ext uri="{9D8B030D-6E8A-4147-A177-3AD203B41FA5}">
                      <a16:colId xmlns:a16="http://schemas.microsoft.com/office/drawing/2014/main" val="3917000847"/>
                    </a:ext>
                  </a:extLst>
                </a:gridCol>
                <a:gridCol w="4001641">
                  <a:extLst>
                    <a:ext uri="{9D8B030D-6E8A-4147-A177-3AD203B41FA5}">
                      <a16:colId xmlns:a16="http://schemas.microsoft.com/office/drawing/2014/main" val="561755910"/>
                    </a:ext>
                  </a:extLst>
                </a:gridCol>
                <a:gridCol w="2999357">
                  <a:extLst>
                    <a:ext uri="{9D8B030D-6E8A-4147-A177-3AD203B41FA5}">
                      <a16:colId xmlns:a16="http://schemas.microsoft.com/office/drawing/2014/main" val="2127050424"/>
                    </a:ext>
                  </a:extLst>
                </a:gridCol>
              </a:tblGrid>
              <a:tr h="20217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ROUTES NATIONALES </a:t>
                      </a:r>
                    </a:p>
                    <a:p>
                      <a:pPr>
                        <a:buNone/>
                      </a:pPr>
                      <a:r>
                        <a:rPr lang="fr-FR" sz="1000" b="0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(11 786 km (ONR) de routes, 11 789 ponts + 5 969 murs de soutènement, 1,2 % du réseau, 18,5 % des trafics)</a:t>
                      </a:r>
                      <a:endParaRPr lang="fr-FR" sz="1050" b="0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50,1% des routes nationales sont en bon état, 31,4% nécessitent un entretien et 18,6% sont en mauvais état (ONR).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65 % des ponts du réseau national sont en bon état, 28 % nécessitent un entretien spécialisé, 6 % des travaux de réparation, et 1 % de fortes réparations (ONR).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ROUTES COLLECTIVITES LOCALES </a:t>
                      </a:r>
                    </a:p>
                    <a:p>
                      <a:pPr>
                        <a:buNone/>
                      </a:pPr>
                      <a:r>
                        <a:rPr lang="fr-FR" sz="1000" b="0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(1.08 M de km de routes, 170 000 ponts, 98 % du réseau, 66 % des trafics)</a:t>
                      </a:r>
                      <a:endParaRPr lang="fr-FR" sz="1050" b="0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62% des chaussées départementales sont en bon état, 25% nécessitent un entretien et 11.4% sont en mauvais état (ONR)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62,7 % des ponts départementaux sont en bon état, 29,4% nécessitent un entretien spécialisé́, 6,7% des travaux de réparation, et 1,2% de fortes réparations (ONR).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EAU</a:t>
                      </a:r>
                      <a:endParaRPr lang="fr-FR" sz="1050" b="1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000" b="0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(900 000 km de réseaux d’eau potable, 425 000 km de réseaux d’assainissement)</a:t>
                      </a:r>
                      <a:endParaRPr lang="fr-FR" sz="1050" b="0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SzPts val="1000"/>
                        <a:buFont typeface="Symbol" pitchFamily="2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40 % du linéaire de canalisations a plus de 40 ans (Source SISPEA)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SzPts val="1000"/>
                        <a:buFont typeface="Symbol" pitchFamily="2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24 % du linéaire d’eau potable a atteint sa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durée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de vie maximum (plus de 48 ans) (SISPEA)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SzPts val="1000"/>
                        <a:buFont typeface="Symbol" pitchFamily="2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1 litre d’eau sur 5 est perdu pour cause de fuites sur le réseau (rendement de 80,1 %) (SISPEA 2022)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228600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1700794087"/>
                  </a:ext>
                </a:extLst>
              </a:tr>
              <a:tr h="24710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PATRIMOINE FERROVIAIRE </a:t>
                      </a:r>
                    </a:p>
                    <a:p>
                      <a:pPr>
                        <a:buNone/>
                      </a:pPr>
                      <a:r>
                        <a:rPr lang="fr-FR" sz="1000" b="0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(49 000 km de voies, 2 700 km de lignes à grande vitesse, 25 000 appareils de voies, 28 000 ponts ferroviaires, 10 000 ponts routiers, 15 500 passages à niveau, 1 570 tunnels, 1 200 passerelles...)</a:t>
                      </a:r>
                      <a:endParaRPr lang="fr-FR" sz="1050" b="0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  <a:sym typeface="Symbol" pitchFamily="2" charset="2"/>
                        </a:rPr>
                        <a:t>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16% du réseau est proche de la fin de sa durée de vie nominale (ART)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  <a:sym typeface="Symbol" pitchFamily="2" charset="2"/>
                        </a:rPr>
                        <a:t>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28.4 ans d’âge moyen des voies et aiguillages (ART) soit .3 ans de plus que l’objectif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Les problèmes liés à l’infrastructure (panne ou maintenance) sont la 2</a:t>
                      </a:r>
                      <a:r>
                        <a:rPr lang="fr-FR" sz="1000" b="1" kern="0" baseline="30000" dirty="0">
                          <a:effectLst/>
                          <a:latin typeface="Helvetica" pitchFamily="2" charset="0"/>
                        </a:rPr>
                        <a:t>nde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cause de retard pour les TGV et TER (environ 21%) et la 1</a:t>
                      </a:r>
                      <a:r>
                        <a:rPr lang="fr-FR" sz="1000" b="1" kern="0" baseline="30000" dirty="0">
                          <a:effectLst/>
                          <a:latin typeface="Helvetica" pitchFamily="2" charset="0"/>
                        </a:rPr>
                        <a:t>ère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pour les Intercités (27%) (Autorité de la qualité de service dans les transports)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OUVRAGES D’ART</a:t>
                      </a:r>
                    </a:p>
                    <a:p>
                      <a:pPr>
                        <a:buNone/>
                      </a:pP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25% des ponts et 14% des murs présentent des désordres structuraux significatifs ou majeurs et 10% présentent des problèmes de sécurité nécessitant une action immédiate. (CEREMA)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La majorité des ponts recensés a aujourd’hui plus de 70 ans et seuls 22% des ouvrages ont moins de 50 ans (CEREMA).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Le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Cerema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a évalué 63 180 ponts et murs de soutènement dans les petites communes françaises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40 % des ouvrages d’art du réseau routier nécessitent des travaux, les plus grands ouvrages étant souvent les plus touchés. (ONR)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25% des ouvrages d’art ferroviaires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dégradés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ou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très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dégradés dont 10% présentant de fortes ou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très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fortes avaries (IMDM pour 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SNCF-Réseau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000" b="1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RÉSEAUX ÉLECTRIQUES</a:t>
                      </a:r>
                      <a:endParaRPr lang="fr-FR" sz="1050" b="1" kern="100" dirty="0">
                        <a:solidFill>
                          <a:schemeClr val="accent2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000" b="0" kern="0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9,5 millions de points lumineux (FNCCR 2018) ou 11 millions (ADEME). </a:t>
                      </a:r>
                    </a:p>
                    <a:p>
                      <a:pPr>
                        <a:buNone/>
                      </a:pP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 algn="just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45 % des installations d’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éclairage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public ont plus de 25 ans (AFE)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 algn="just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30 ans d'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âge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 moyen du parc (SERCE)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 algn="just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Plus de 40 % de la consommation d'</a:t>
                      </a:r>
                      <a:r>
                        <a:rPr lang="fr-FR" sz="1000" b="1" kern="0" dirty="0" err="1">
                          <a:effectLst/>
                          <a:latin typeface="Helvetica" pitchFamily="2" charset="0"/>
                        </a:rPr>
                        <a:t>électricite</a:t>
                      </a: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́ d'une commune (SERCE) 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342900" lvl="0" indent="-342900" algn="just">
                        <a:buFont typeface="Symbol" pitchFamily="2" charset="2"/>
                        <a:buChar char=""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30 % sont des lampes à vapeur de mercure, interdites de mise sur le marché depuis 2015(MTE)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 marL="228600" algn="just">
                        <a:buNone/>
                      </a:pPr>
                      <a:r>
                        <a:rPr lang="fr-FR" sz="105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000" b="1" kern="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fr-FR" sz="1050" b="1" kern="100" dirty="0">
                        <a:effectLst/>
                        <a:latin typeface="Helvetica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72390271"/>
                  </a:ext>
                </a:extLst>
              </a:tr>
            </a:tbl>
          </a:graphicData>
        </a:graphic>
      </p:graphicFrame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87959261-C3AB-0C21-8881-C1D61D305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258043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66BDC9-9250-61EB-3AB1-D0947780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DEFD98-B3B0-5DD9-6D76-60DD9DC3D7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6998" y="3755974"/>
            <a:ext cx="10515600" cy="2564296"/>
          </a:xfrm>
        </p:spPr>
        <p:txBody>
          <a:bodyPr>
            <a:normAutofit/>
          </a:bodyPr>
          <a:lstStyle/>
          <a:p>
            <a:pPr algn="just"/>
            <a:r>
              <a:rPr lang="fr-FR" sz="1600" dirty="0"/>
              <a:t>Le </a:t>
            </a:r>
            <a:r>
              <a:rPr lang="fr-FR" sz="1600" dirty="0">
                <a:hlinkClick r:id="rId2"/>
              </a:rPr>
              <a:t>Conseil d’orientation des infrastructures</a:t>
            </a:r>
            <a:r>
              <a:rPr lang="fr-FR" sz="1600" dirty="0"/>
              <a:t> évoque un « mur d’investissements ». Dans un scenario central « Planification écologique » consensuel parmi ses membres, le COI préconisait de porter le budget annuel moyen pour l’AFIT-F sur la période 2023-2027 à environ 5,2Md€/an. Dans un scenario plus ambitieux en matière de routes et de LGV, le besoin identifié pour l’AFIT-F s’établissait à de 5,8Md€ sur cette période. Force est de constater que son budget initial annoncé pour 2025 n’atteint que 3,7 Md€ tandis que cette Agence est même menacée de disparition à partir de 2026 !</a:t>
            </a:r>
          </a:p>
          <a:p>
            <a:pPr algn="just"/>
            <a:r>
              <a:rPr lang="fr-FR" sz="1600" dirty="0"/>
              <a:t>Les collectivités locales constituent les premiers investisseurs publics de la transition écologique : elles devront réaliser au moins 12 Md€ d’investissements chaque année de 2021 à 2030 dans la transition écologique, dont plus de 60% dans les mobilités, pour atteindre les objectifs de la SNBC, soit plus d’un doublement de leurs investissements climats actuels, estimés à environ 5,5 Md€ par an. </a:t>
            </a:r>
            <a:r>
              <a:rPr lang="fr-FR" sz="1600" dirty="0">
                <a:hlinkClick r:id="rId3"/>
              </a:rPr>
              <a:t>(étude d’I4CE</a:t>
            </a:r>
            <a:r>
              <a:rPr lang="fr-FR" sz="1600" dirty="0"/>
              <a:t>)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C45BAE8-2EB8-FA3F-B2B6-E7487901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00" y="958365"/>
            <a:ext cx="10515600" cy="720000"/>
          </a:xfrm>
        </p:spPr>
        <p:txBody>
          <a:bodyPr/>
          <a:lstStyle/>
          <a:p>
            <a:r>
              <a:rPr lang="fr-FR" dirty="0"/>
              <a:t>Un 2</a:t>
            </a:r>
            <a:r>
              <a:rPr lang="fr-FR" baseline="30000" dirty="0"/>
              <a:t>e</a:t>
            </a:r>
            <a:r>
              <a:rPr lang="fr-FR" dirty="0"/>
              <a:t> mur d’investissement pour l’État et les collectivités territoriales en matière de décarbonation. </a:t>
            </a:r>
            <a:br>
              <a:rPr lang="fr-FR" dirty="0"/>
            </a:b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62A60E-097E-11F5-52E2-9881712943D3}"/>
              </a:ext>
            </a:extLst>
          </p:cNvPr>
          <p:cNvSpPr txBox="1"/>
          <p:nvPr/>
        </p:nvSpPr>
        <p:spPr>
          <a:xfrm>
            <a:off x="651800" y="2501861"/>
            <a:ext cx="9918229" cy="121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C000"/>
                </a:solidFill>
                <a:latin typeface="Helvetica" pitchFamily="2" charset="0"/>
                <a:cs typeface="Arial" panose="020B0604020202020204" pitchFamily="34" charset="0"/>
              </a:rPr>
              <a:t>Le rapport Pisani-Ferry/Mahfouz, le COI, I4CE, Carbone 4…démontrent que les investissements additionnels dans les infrastructures de mobilités doivent être massifs pour réduire les 30 % d’émissions de gaz à effet de serre liés à l’usage des transports</a:t>
            </a:r>
            <a:r>
              <a:rPr lang="fr-F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76667315-F67B-0D58-D79D-42D165CAB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220" y="339243"/>
            <a:ext cx="2670531" cy="347663"/>
          </a:xfrm>
        </p:spPr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40301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8341C-75A6-1E2A-C8FD-5F3845916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B58F57-B0F0-DEB4-3330-18A4D941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9861020-64EB-9022-251A-FB0E4A48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00" y="958365"/>
            <a:ext cx="10515600" cy="720000"/>
          </a:xfrm>
        </p:spPr>
        <p:txBody>
          <a:bodyPr/>
          <a:lstStyle/>
          <a:p>
            <a:r>
              <a:rPr lang="fr-FR" dirty="0"/>
              <a:t>Un 3</a:t>
            </a:r>
            <a:r>
              <a:rPr lang="fr-FR" baseline="30000" dirty="0"/>
              <a:t>e</a:t>
            </a:r>
            <a:r>
              <a:rPr lang="fr-FR" dirty="0"/>
              <a:t> mur d’investissement pour l’État et les collectivités territoriales en matière d’adaptation </a:t>
            </a:r>
            <a:r>
              <a:rPr lang="fr-FR" sz="2000" b="0" i="1" dirty="0"/>
              <a:t>(sans doute plus considérable encore mais plus difficile à estimer</a:t>
            </a:r>
            <a:r>
              <a:rPr lang="fr-FR" sz="2000" b="0" dirty="0"/>
              <a:t>)</a:t>
            </a:r>
            <a:br>
              <a:rPr lang="fr-FR" dirty="0"/>
            </a:br>
            <a:endParaRPr lang="fr-FR" dirty="0"/>
          </a:p>
        </p:txBody>
      </p:sp>
      <p:pic>
        <p:nvPicPr>
          <p:cNvPr id="11" name="Espace réservé du contenu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FF1655F-C373-2AE8-8769-D7D125F1EE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7" y="2139853"/>
            <a:ext cx="8144005" cy="4293910"/>
          </a:xfrm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5B40F97D-5F21-8702-BA44-B337A07E7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259319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C3453-52CB-9F5F-FCD8-81058307E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5F4C337-CDF2-2E42-00B8-C7952281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8DCC-A60C-C946-B50F-381DEF0CC147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0E2F45"/>
                </a:solidFill>
                <a:effectLst/>
                <a:uLnTx/>
                <a:uFillTx/>
                <a:latin typeface="WORK SANS BOLD ROMAN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E2F45"/>
              </a:solidFill>
              <a:effectLst/>
              <a:uLnTx/>
              <a:uFillTx/>
              <a:latin typeface="WORK SANS BOLD ROMAN" pitchFamily="2" charset="77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821B1D6-D130-7E0C-2566-9585E37B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8" y="722423"/>
            <a:ext cx="11853602" cy="720000"/>
          </a:xfrm>
        </p:spPr>
        <p:txBody>
          <a:bodyPr/>
          <a:lstStyle/>
          <a:p>
            <a:r>
              <a:rPr lang="fr-FR" sz="2800" dirty="0"/>
              <a:t>Bilan des courses : Un effort supplémentaire d’investissement de l’ordre de 1pt à 2 pts de PIB par an, dès maintenant si on intègre la résilience.</a:t>
            </a:r>
          </a:p>
        </p:txBody>
      </p:sp>
      <p:pic>
        <p:nvPicPr>
          <p:cNvPr id="1026" name="B89A47CD-9E79-4DC7-ACF6-F5E91FBFD59B" descr="6C2151AF-1D2D-41ED-AD93-AC65C4B8EA2D.PNG">
            <a:extLst>
              <a:ext uri="{FF2B5EF4-FFF2-40B4-BE49-F238E27FC236}">
                <a16:creationId xmlns:a16="http://schemas.microsoft.com/office/drawing/2014/main" id="{6EAD91FB-8B21-E768-6A5C-400AB351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633" y="2278860"/>
            <a:ext cx="767857" cy="76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102DDF8-F33C-416B-B897-27E5C1E13C23" descr="69C50340-EB0E-4C1C-8F85-52C206862097.PNG">
            <a:extLst>
              <a:ext uri="{FF2B5EF4-FFF2-40B4-BE49-F238E27FC236}">
                <a16:creationId xmlns:a16="http://schemas.microsoft.com/office/drawing/2014/main" id="{0C8DB421-B024-DD44-5630-C5FE98E6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907" y="2301425"/>
            <a:ext cx="767857" cy="76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67BD2F15-0577-49AB-9169-1BBDD0360C2C" descr="77D7CB60-D5E9-461F-990C-9BC1B1DA6DE1.PNG">
            <a:extLst>
              <a:ext uri="{FF2B5EF4-FFF2-40B4-BE49-F238E27FC236}">
                <a16:creationId xmlns:a16="http://schemas.microsoft.com/office/drawing/2014/main" id="{9406AEB6-DC2D-C6BE-A860-B094EDD1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39" y="2324156"/>
            <a:ext cx="756226" cy="75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C24657EA-60D2-4812-A518-F1105C352102" descr="E3B6811A-CA99-4208-8BE8-26A834E35AA4.PNG">
            <a:extLst>
              <a:ext uri="{FF2B5EF4-FFF2-40B4-BE49-F238E27FC236}">
                <a16:creationId xmlns:a16="http://schemas.microsoft.com/office/drawing/2014/main" id="{215270D0-03B1-3AA9-AF3A-C21ADC88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71" y="2301638"/>
            <a:ext cx="767857" cy="76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D080624-082E-30D6-7A16-9F2B21BD52DD}"/>
              </a:ext>
            </a:extLst>
          </p:cNvPr>
          <p:cNvSpPr/>
          <p:nvPr/>
        </p:nvSpPr>
        <p:spPr>
          <a:xfrm>
            <a:off x="7401330" y="3310874"/>
            <a:ext cx="2014812" cy="27735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AOM et SERM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Transports collectifs urbains: +700 M€/an 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Infrastructures cyclables  : +2Md€/an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SERM : 25 Mds€ au total soit environ +1,5 Md€/an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045784-CC8B-8E74-263D-A9DF6F3C39F9}"/>
              </a:ext>
            </a:extLst>
          </p:cNvPr>
          <p:cNvSpPr/>
          <p:nvPr/>
        </p:nvSpPr>
        <p:spPr>
          <a:xfrm>
            <a:off x="87746" y="3271053"/>
            <a:ext cx="2320271" cy="2883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Infrastructures routières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Entretien, modernisation et rattrapage de la dette grise : + 1Md€ pour le seul réseau national non concédé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200" b="1" dirty="0">
                <a:solidFill>
                  <a:prstClr val="white"/>
                </a:solidFill>
                <a:latin typeface="Calibri" panose="020F0502020204030204"/>
              </a:rPr>
              <a:t>Remise en bon état du patrimoine départemental : 12 à 18 Mds pout la voirie, 1,8Mds pour les ouvrages d’art ( IDRRIM)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96ADDF-5383-E5A9-0958-7061F59DC40E}"/>
              </a:ext>
            </a:extLst>
          </p:cNvPr>
          <p:cNvSpPr/>
          <p:nvPr/>
        </p:nvSpPr>
        <p:spPr>
          <a:xfrm>
            <a:off x="2608379" y="3271053"/>
            <a:ext cx="2034310" cy="2853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Ferroviaire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Régénération et modernisation pour stabiliser l’état du réseau structurant  : +1,5 Md€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Pérenniser l’ensemble des « petites lignes » : +450 à 600 M€/an 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4B193A-F069-5D98-528E-0CB5BB25BE07}"/>
              </a:ext>
            </a:extLst>
          </p:cNvPr>
          <p:cNvSpPr/>
          <p:nvPr/>
        </p:nvSpPr>
        <p:spPr>
          <a:xfrm>
            <a:off x="4902783" y="3326041"/>
            <a:ext cx="2140480" cy="27735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prstClr val="white"/>
                </a:solidFill>
                <a:latin typeface="Calibri" panose="020F0502020204030204"/>
              </a:rPr>
              <a:t>Fret et report modal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Régénération et modernisation du réseau fluvial : +180 à 400 M€/an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Fret ferroviaire :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Bornes de recharges électriques poids lourds : environ : 350 M€ par an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F67ABB-7D28-05A1-AB4A-08163D3C9125}"/>
              </a:ext>
            </a:extLst>
          </p:cNvPr>
          <p:cNvSpPr txBox="1"/>
          <p:nvPr/>
        </p:nvSpPr>
        <p:spPr>
          <a:xfrm>
            <a:off x="3436874" y="6475254"/>
            <a:ext cx="4445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Livrets de diagnostic de la conférence Ambition France Transports 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DED55D-B586-EEFD-E552-7CCB7148E7D3}"/>
              </a:ext>
            </a:extLst>
          </p:cNvPr>
          <p:cNvSpPr txBox="1"/>
          <p:nvPr/>
        </p:nvSpPr>
        <p:spPr>
          <a:xfrm>
            <a:off x="10217381" y="2418522"/>
            <a:ext cx="756226" cy="7678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13" name="Graphique 10" descr="Robinet qui fuit contour">
            <a:extLst>
              <a:ext uri="{FF2B5EF4-FFF2-40B4-BE49-F238E27FC236}">
                <a16:creationId xmlns:a16="http://schemas.microsoft.com/office/drawing/2014/main" id="{4C285DC1-1BCB-0B47-A049-0A5CFA685FF6}"/>
              </a:ext>
            </a:extLst>
          </p:cNvPr>
          <p:cNvGrpSpPr/>
          <p:nvPr/>
        </p:nvGrpSpPr>
        <p:grpSpPr>
          <a:xfrm>
            <a:off x="10372337" y="2508896"/>
            <a:ext cx="446314" cy="537821"/>
            <a:chOff x="10367799" y="1947257"/>
            <a:chExt cx="666816" cy="7239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D7087414-9AE7-029C-FD47-983DD12C724D}"/>
                </a:ext>
              </a:extLst>
            </p:cNvPr>
            <p:cNvSpPr/>
            <p:nvPr/>
          </p:nvSpPr>
          <p:spPr>
            <a:xfrm>
              <a:off x="10367799" y="1947257"/>
              <a:ext cx="666816" cy="457200"/>
            </a:xfrm>
            <a:custGeom>
              <a:avLst/>
              <a:gdLst>
                <a:gd name="connsiteX0" fmla="*/ 428692 w 666816"/>
                <a:gd name="connsiteY0" fmla="*/ 200025 h 457200"/>
                <a:gd name="connsiteX1" fmla="*/ 390525 w 666816"/>
                <a:gd name="connsiteY1" fmla="*/ 200025 h 457200"/>
                <a:gd name="connsiteX2" fmla="*/ 390525 w 666816"/>
                <a:gd name="connsiteY2" fmla="*/ 188252 h 457200"/>
                <a:gd name="connsiteX3" fmla="*/ 373104 w 666816"/>
                <a:gd name="connsiteY3" fmla="*/ 153400 h 457200"/>
                <a:gd name="connsiteX4" fmla="*/ 356064 w 666816"/>
                <a:gd name="connsiteY4" fmla="*/ 142875 h 457200"/>
                <a:gd name="connsiteX5" fmla="*/ 333375 w 666816"/>
                <a:gd name="connsiteY5" fmla="*/ 142875 h 457200"/>
                <a:gd name="connsiteX6" fmla="*/ 333375 w 666816"/>
                <a:gd name="connsiteY6" fmla="*/ 85725 h 457200"/>
                <a:gd name="connsiteX7" fmla="*/ 419100 w 666816"/>
                <a:gd name="connsiteY7" fmla="*/ 85725 h 457200"/>
                <a:gd name="connsiteX8" fmla="*/ 438150 w 666816"/>
                <a:gd name="connsiteY8" fmla="*/ 66675 h 457200"/>
                <a:gd name="connsiteX9" fmla="*/ 438150 w 666816"/>
                <a:gd name="connsiteY9" fmla="*/ 47625 h 457200"/>
                <a:gd name="connsiteX10" fmla="*/ 419100 w 666816"/>
                <a:gd name="connsiteY10" fmla="*/ 28575 h 457200"/>
                <a:gd name="connsiteX11" fmla="*/ 348005 w 666816"/>
                <a:gd name="connsiteY11" fmla="*/ 28575 h 457200"/>
                <a:gd name="connsiteX12" fmla="*/ 334604 w 666816"/>
                <a:gd name="connsiteY12" fmla="*/ 8487 h 457200"/>
                <a:gd name="connsiteX13" fmla="*/ 318754 w 666816"/>
                <a:gd name="connsiteY13" fmla="*/ 0 h 457200"/>
                <a:gd name="connsiteX14" fmla="*/ 271805 w 666816"/>
                <a:gd name="connsiteY14" fmla="*/ 0 h 457200"/>
                <a:gd name="connsiteX15" fmla="*/ 255956 w 666816"/>
                <a:gd name="connsiteY15" fmla="*/ 8487 h 457200"/>
                <a:gd name="connsiteX16" fmla="*/ 242554 w 666816"/>
                <a:gd name="connsiteY16" fmla="*/ 28575 h 457200"/>
                <a:gd name="connsiteX17" fmla="*/ 171450 w 666816"/>
                <a:gd name="connsiteY17" fmla="*/ 28575 h 457200"/>
                <a:gd name="connsiteX18" fmla="*/ 152400 w 666816"/>
                <a:gd name="connsiteY18" fmla="*/ 47625 h 457200"/>
                <a:gd name="connsiteX19" fmla="*/ 152400 w 666816"/>
                <a:gd name="connsiteY19" fmla="*/ 66675 h 457200"/>
                <a:gd name="connsiteX20" fmla="*/ 171450 w 666816"/>
                <a:gd name="connsiteY20" fmla="*/ 85725 h 457200"/>
                <a:gd name="connsiteX21" fmla="*/ 257175 w 666816"/>
                <a:gd name="connsiteY21" fmla="*/ 85725 h 457200"/>
                <a:gd name="connsiteX22" fmla="*/ 257175 w 666816"/>
                <a:gd name="connsiteY22" fmla="*/ 142875 h 457200"/>
                <a:gd name="connsiteX23" fmla="*/ 234496 w 666816"/>
                <a:gd name="connsiteY23" fmla="*/ 142875 h 457200"/>
                <a:gd name="connsiteX24" fmla="*/ 217456 w 666816"/>
                <a:gd name="connsiteY24" fmla="*/ 153400 h 457200"/>
                <a:gd name="connsiteX25" fmla="*/ 200025 w 666816"/>
                <a:gd name="connsiteY25" fmla="*/ 188252 h 457200"/>
                <a:gd name="connsiteX26" fmla="*/ 200025 w 666816"/>
                <a:gd name="connsiteY26" fmla="*/ 200025 h 457200"/>
                <a:gd name="connsiteX27" fmla="*/ 85725 w 666816"/>
                <a:gd name="connsiteY27" fmla="*/ 200025 h 457200"/>
                <a:gd name="connsiteX28" fmla="*/ 85725 w 666816"/>
                <a:gd name="connsiteY28" fmla="*/ 186861 h 457200"/>
                <a:gd name="connsiteX29" fmla="*/ 75200 w 666816"/>
                <a:gd name="connsiteY29" fmla="*/ 169821 h 457200"/>
                <a:gd name="connsiteX30" fmla="*/ 40348 w 666816"/>
                <a:gd name="connsiteY30" fmla="*/ 152400 h 457200"/>
                <a:gd name="connsiteX31" fmla="*/ 0 w 666816"/>
                <a:gd name="connsiteY31" fmla="*/ 152400 h 457200"/>
                <a:gd name="connsiteX32" fmla="*/ 0 w 666816"/>
                <a:gd name="connsiteY32" fmla="*/ 400050 h 457200"/>
                <a:gd name="connsiteX33" fmla="*/ 40348 w 666816"/>
                <a:gd name="connsiteY33" fmla="*/ 400050 h 457200"/>
                <a:gd name="connsiteX34" fmla="*/ 75200 w 666816"/>
                <a:gd name="connsiteY34" fmla="*/ 382629 h 457200"/>
                <a:gd name="connsiteX35" fmla="*/ 85725 w 666816"/>
                <a:gd name="connsiteY35" fmla="*/ 365589 h 457200"/>
                <a:gd name="connsiteX36" fmla="*/ 85725 w 666816"/>
                <a:gd name="connsiteY36" fmla="*/ 352425 h 457200"/>
                <a:gd name="connsiteX37" fmla="*/ 428692 w 666816"/>
                <a:gd name="connsiteY37" fmla="*/ 352425 h 457200"/>
                <a:gd name="connsiteX38" fmla="*/ 514417 w 666816"/>
                <a:gd name="connsiteY38" fmla="*/ 438150 h 457200"/>
                <a:gd name="connsiteX39" fmla="*/ 514417 w 666816"/>
                <a:gd name="connsiteY39" fmla="*/ 457200 h 457200"/>
                <a:gd name="connsiteX40" fmla="*/ 666817 w 666816"/>
                <a:gd name="connsiteY40" fmla="*/ 457200 h 457200"/>
                <a:gd name="connsiteX41" fmla="*/ 666817 w 666816"/>
                <a:gd name="connsiteY41" fmla="*/ 438150 h 457200"/>
                <a:gd name="connsiteX42" fmla="*/ 428692 w 666816"/>
                <a:gd name="connsiteY42" fmla="*/ 200025 h 457200"/>
                <a:gd name="connsiteX43" fmla="*/ 419100 w 666816"/>
                <a:gd name="connsiteY43" fmla="*/ 66675 h 457200"/>
                <a:gd name="connsiteX44" fmla="*/ 352425 w 666816"/>
                <a:gd name="connsiteY44" fmla="*/ 66675 h 457200"/>
                <a:gd name="connsiteX45" fmla="*/ 352425 w 666816"/>
                <a:gd name="connsiteY45" fmla="*/ 47625 h 457200"/>
                <a:gd name="connsiteX46" fmla="*/ 419100 w 666816"/>
                <a:gd name="connsiteY46" fmla="*/ 47625 h 457200"/>
                <a:gd name="connsiteX47" fmla="*/ 271805 w 666816"/>
                <a:gd name="connsiteY47" fmla="*/ 19050 h 457200"/>
                <a:gd name="connsiteX48" fmla="*/ 318754 w 666816"/>
                <a:gd name="connsiteY48" fmla="*/ 19050 h 457200"/>
                <a:gd name="connsiteX49" fmla="*/ 333375 w 666816"/>
                <a:gd name="connsiteY49" fmla="*/ 40958 h 457200"/>
                <a:gd name="connsiteX50" fmla="*/ 333375 w 666816"/>
                <a:gd name="connsiteY50" fmla="*/ 66675 h 457200"/>
                <a:gd name="connsiteX51" fmla="*/ 257175 w 666816"/>
                <a:gd name="connsiteY51" fmla="*/ 66675 h 457200"/>
                <a:gd name="connsiteX52" fmla="*/ 257175 w 666816"/>
                <a:gd name="connsiteY52" fmla="*/ 40958 h 457200"/>
                <a:gd name="connsiteX53" fmla="*/ 171450 w 666816"/>
                <a:gd name="connsiteY53" fmla="*/ 47625 h 457200"/>
                <a:gd name="connsiteX54" fmla="*/ 238125 w 666816"/>
                <a:gd name="connsiteY54" fmla="*/ 47625 h 457200"/>
                <a:gd name="connsiteX55" fmla="*/ 238125 w 666816"/>
                <a:gd name="connsiteY55" fmla="*/ 66675 h 457200"/>
                <a:gd name="connsiteX56" fmla="*/ 171450 w 666816"/>
                <a:gd name="connsiteY56" fmla="*/ 66675 h 457200"/>
                <a:gd name="connsiteX57" fmla="*/ 276225 w 666816"/>
                <a:gd name="connsiteY57" fmla="*/ 85725 h 457200"/>
                <a:gd name="connsiteX58" fmla="*/ 314325 w 666816"/>
                <a:gd name="connsiteY58" fmla="*/ 85725 h 457200"/>
                <a:gd name="connsiteX59" fmla="*/ 314325 w 666816"/>
                <a:gd name="connsiteY59" fmla="*/ 142875 h 457200"/>
                <a:gd name="connsiteX60" fmla="*/ 276225 w 666816"/>
                <a:gd name="connsiteY60" fmla="*/ 142875 h 457200"/>
                <a:gd name="connsiteX61" fmla="*/ 219075 w 666816"/>
                <a:gd name="connsiteY61" fmla="*/ 192748 h 457200"/>
                <a:gd name="connsiteX62" fmla="*/ 234496 w 666816"/>
                <a:gd name="connsiteY62" fmla="*/ 161925 h 457200"/>
                <a:gd name="connsiteX63" fmla="*/ 356064 w 666816"/>
                <a:gd name="connsiteY63" fmla="*/ 161925 h 457200"/>
                <a:gd name="connsiteX64" fmla="*/ 371475 w 666816"/>
                <a:gd name="connsiteY64" fmla="*/ 192748 h 457200"/>
                <a:gd name="connsiteX65" fmla="*/ 371475 w 666816"/>
                <a:gd name="connsiteY65" fmla="*/ 200025 h 457200"/>
                <a:gd name="connsiteX66" fmla="*/ 219075 w 666816"/>
                <a:gd name="connsiteY66" fmla="*/ 200025 h 457200"/>
                <a:gd name="connsiteX67" fmla="*/ 66675 w 666816"/>
                <a:gd name="connsiteY67" fmla="*/ 365589 h 457200"/>
                <a:gd name="connsiteX68" fmla="*/ 35862 w 666816"/>
                <a:gd name="connsiteY68" fmla="*/ 381000 h 457200"/>
                <a:gd name="connsiteX69" fmla="*/ 19050 w 666816"/>
                <a:gd name="connsiteY69" fmla="*/ 381000 h 457200"/>
                <a:gd name="connsiteX70" fmla="*/ 19050 w 666816"/>
                <a:gd name="connsiteY70" fmla="*/ 171450 h 457200"/>
                <a:gd name="connsiteX71" fmla="*/ 35852 w 666816"/>
                <a:gd name="connsiteY71" fmla="*/ 171450 h 457200"/>
                <a:gd name="connsiteX72" fmla="*/ 66675 w 666816"/>
                <a:gd name="connsiteY72" fmla="*/ 186861 h 457200"/>
                <a:gd name="connsiteX73" fmla="*/ 66675 w 666816"/>
                <a:gd name="connsiteY73" fmla="*/ 365589 h 457200"/>
                <a:gd name="connsiteX74" fmla="*/ 533467 w 666816"/>
                <a:gd name="connsiteY74" fmla="*/ 438150 h 457200"/>
                <a:gd name="connsiteX75" fmla="*/ 428692 w 666816"/>
                <a:gd name="connsiteY75" fmla="*/ 333375 h 457200"/>
                <a:gd name="connsiteX76" fmla="*/ 85725 w 666816"/>
                <a:gd name="connsiteY76" fmla="*/ 333375 h 457200"/>
                <a:gd name="connsiteX77" fmla="*/ 85725 w 666816"/>
                <a:gd name="connsiteY77" fmla="*/ 219075 h 457200"/>
                <a:gd name="connsiteX78" fmla="*/ 428625 w 666816"/>
                <a:gd name="connsiteY78" fmla="*/ 219075 h 457200"/>
                <a:gd name="connsiteX79" fmla="*/ 647700 w 666816"/>
                <a:gd name="connsiteY79" fmla="*/ 43815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66816" h="457200">
                  <a:moveTo>
                    <a:pt x="428692" y="200025"/>
                  </a:moveTo>
                  <a:lnTo>
                    <a:pt x="390525" y="200025"/>
                  </a:lnTo>
                  <a:lnTo>
                    <a:pt x="390525" y="188252"/>
                  </a:lnTo>
                  <a:lnTo>
                    <a:pt x="373104" y="153400"/>
                  </a:lnTo>
                  <a:cubicBezTo>
                    <a:pt x="369894" y="146931"/>
                    <a:pt x="363285" y="142848"/>
                    <a:pt x="356064" y="142875"/>
                  </a:cubicBezTo>
                  <a:lnTo>
                    <a:pt x="333375" y="142875"/>
                  </a:lnTo>
                  <a:lnTo>
                    <a:pt x="333375" y="85725"/>
                  </a:lnTo>
                  <a:lnTo>
                    <a:pt x="419100" y="85725"/>
                  </a:lnTo>
                  <a:cubicBezTo>
                    <a:pt x="429621" y="85725"/>
                    <a:pt x="438150" y="77196"/>
                    <a:pt x="438150" y="66675"/>
                  </a:cubicBezTo>
                  <a:lnTo>
                    <a:pt x="438150" y="47625"/>
                  </a:lnTo>
                  <a:cubicBezTo>
                    <a:pt x="438150" y="37104"/>
                    <a:pt x="429621" y="28575"/>
                    <a:pt x="419100" y="28575"/>
                  </a:cubicBezTo>
                  <a:lnTo>
                    <a:pt x="348005" y="28575"/>
                  </a:lnTo>
                  <a:lnTo>
                    <a:pt x="334604" y="8487"/>
                  </a:lnTo>
                  <a:cubicBezTo>
                    <a:pt x="331080" y="3177"/>
                    <a:pt x="325127" y="-11"/>
                    <a:pt x="318754" y="0"/>
                  </a:cubicBezTo>
                  <a:lnTo>
                    <a:pt x="271805" y="0"/>
                  </a:lnTo>
                  <a:cubicBezTo>
                    <a:pt x="265432" y="-11"/>
                    <a:pt x="259479" y="3177"/>
                    <a:pt x="255956" y="8487"/>
                  </a:cubicBezTo>
                  <a:lnTo>
                    <a:pt x="242554" y="28575"/>
                  </a:lnTo>
                  <a:lnTo>
                    <a:pt x="171450" y="28575"/>
                  </a:lnTo>
                  <a:cubicBezTo>
                    <a:pt x="160929" y="28575"/>
                    <a:pt x="152400" y="37104"/>
                    <a:pt x="152400" y="47625"/>
                  </a:cubicBezTo>
                  <a:lnTo>
                    <a:pt x="152400" y="66675"/>
                  </a:lnTo>
                  <a:cubicBezTo>
                    <a:pt x="152400" y="77196"/>
                    <a:pt x="160929" y="85725"/>
                    <a:pt x="171450" y="85725"/>
                  </a:cubicBezTo>
                  <a:lnTo>
                    <a:pt x="257175" y="85725"/>
                  </a:lnTo>
                  <a:lnTo>
                    <a:pt x="257175" y="142875"/>
                  </a:lnTo>
                  <a:lnTo>
                    <a:pt x="234496" y="142875"/>
                  </a:lnTo>
                  <a:cubicBezTo>
                    <a:pt x="227274" y="142848"/>
                    <a:pt x="220666" y="146931"/>
                    <a:pt x="217456" y="153400"/>
                  </a:cubicBezTo>
                  <a:lnTo>
                    <a:pt x="200025" y="188252"/>
                  </a:lnTo>
                  <a:lnTo>
                    <a:pt x="200025" y="200025"/>
                  </a:lnTo>
                  <a:lnTo>
                    <a:pt x="85725" y="200025"/>
                  </a:lnTo>
                  <a:lnTo>
                    <a:pt x="85725" y="186861"/>
                  </a:lnTo>
                  <a:cubicBezTo>
                    <a:pt x="85754" y="179639"/>
                    <a:pt x="81671" y="173029"/>
                    <a:pt x="75200" y="169821"/>
                  </a:cubicBezTo>
                  <a:lnTo>
                    <a:pt x="40348" y="152400"/>
                  </a:lnTo>
                  <a:lnTo>
                    <a:pt x="0" y="152400"/>
                  </a:lnTo>
                  <a:lnTo>
                    <a:pt x="0" y="400050"/>
                  </a:lnTo>
                  <a:lnTo>
                    <a:pt x="40348" y="400050"/>
                  </a:lnTo>
                  <a:lnTo>
                    <a:pt x="75200" y="382629"/>
                  </a:lnTo>
                  <a:cubicBezTo>
                    <a:pt x="81671" y="379421"/>
                    <a:pt x="85754" y="372811"/>
                    <a:pt x="85725" y="365589"/>
                  </a:cubicBezTo>
                  <a:lnTo>
                    <a:pt x="85725" y="352425"/>
                  </a:lnTo>
                  <a:lnTo>
                    <a:pt x="428692" y="352425"/>
                  </a:lnTo>
                  <a:cubicBezTo>
                    <a:pt x="476015" y="352477"/>
                    <a:pt x="514364" y="390827"/>
                    <a:pt x="514417" y="438150"/>
                  </a:cubicBezTo>
                  <a:lnTo>
                    <a:pt x="514417" y="457200"/>
                  </a:lnTo>
                  <a:lnTo>
                    <a:pt x="666817" y="457200"/>
                  </a:lnTo>
                  <a:lnTo>
                    <a:pt x="666817" y="438150"/>
                  </a:lnTo>
                  <a:cubicBezTo>
                    <a:pt x="666670" y="306698"/>
                    <a:pt x="560143" y="200172"/>
                    <a:pt x="428692" y="200025"/>
                  </a:cubicBezTo>
                  <a:close/>
                  <a:moveTo>
                    <a:pt x="419100" y="66675"/>
                  </a:moveTo>
                  <a:lnTo>
                    <a:pt x="352425" y="66675"/>
                  </a:lnTo>
                  <a:lnTo>
                    <a:pt x="352425" y="47625"/>
                  </a:lnTo>
                  <a:lnTo>
                    <a:pt x="419100" y="47625"/>
                  </a:lnTo>
                  <a:close/>
                  <a:moveTo>
                    <a:pt x="271805" y="19050"/>
                  </a:moveTo>
                  <a:lnTo>
                    <a:pt x="318754" y="19050"/>
                  </a:lnTo>
                  <a:lnTo>
                    <a:pt x="333375" y="40958"/>
                  </a:lnTo>
                  <a:lnTo>
                    <a:pt x="333375" y="66675"/>
                  </a:lnTo>
                  <a:lnTo>
                    <a:pt x="257175" y="66675"/>
                  </a:lnTo>
                  <a:lnTo>
                    <a:pt x="257175" y="40958"/>
                  </a:lnTo>
                  <a:close/>
                  <a:moveTo>
                    <a:pt x="171450" y="47625"/>
                  </a:moveTo>
                  <a:lnTo>
                    <a:pt x="238125" y="47625"/>
                  </a:lnTo>
                  <a:lnTo>
                    <a:pt x="238125" y="66675"/>
                  </a:lnTo>
                  <a:lnTo>
                    <a:pt x="171450" y="66675"/>
                  </a:lnTo>
                  <a:close/>
                  <a:moveTo>
                    <a:pt x="276225" y="85725"/>
                  </a:moveTo>
                  <a:lnTo>
                    <a:pt x="314325" y="85725"/>
                  </a:lnTo>
                  <a:lnTo>
                    <a:pt x="314325" y="142875"/>
                  </a:lnTo>
                  <a:lnTo>
                    <a:pt x="276225" y="142875"/>
                  </a:lnTo>
                  <a:close/>
                  <a:moveTo>
                    <a:pt x="219075" y="192748"/>
                  </a:moveTo>
                  <a:lnTo>
                    <a:pt x="234496" y="161925"/>
                  </a:lnTo>
                  <a:lnTo>
                    <a:pt x="356064" y="161925"/>
                  </a:lnTo>
                  <a:lnTo>
                    <a:pt x="371475" y="192748"/>
                  </a:lnTo>
                  <a:lnTo>
                    <a:pt x="371475" y="200025"/>
                  </a:lnTo>
                  <a:lnTo>
                    <a:pt x="219075" y="200025"/>
                  </a:lnTo>
                  <a:close/>
                  <a:moveTo>
                    <a:pt x="66675" y="365589"/>
                  </a:moveTo>
                  <a:lnTo>
                    <a:pt x="35862" y="381000"/>
                  </a:lnTo>
                  <a:lnTo>
                    <a:pt x="19050" y="381000"/>
                  </a:lnTo>
                  <a:lnTo>
                    <a:pt x="19050" y="171450"/>
                  </a:lnTo>
                  <a:lnTo>
                    <a:pt x="35852" y="171450"/>
                  </a:lnTo>
                  <a:lnTo>
                    <a:pt x="66675" y="186861"/>
                  </a:lnTo>
                  <a:lnTo>
                    <a:pt x="66675" y="365589"/>
                  </a:lnTo>
                  <a:close/>
                  <a:moveTo>
                    <a:pt x="533467" y="438150"/>
                  </a:moveTo>
                  <a:cubicBezTo>
                    <a:pt x="533315" y="380348"/>
                    <a:pt x="486494" y="333526"/>
                    <a:pt x="428692" y="333375"/>
                  </a:cubicBezTo>
                  <a:lnTo>
                    <a:pt x="85725" y="333375"/>
                  </a:lnTo>
                  <a:lnTo>
                    <a:pt x="85725" y="219075"/>
                  </a:lnTo>
                  <a:lnTo>
                    <a:pt x="428625" y="219075"/>
                  </a:lnTo>
                  <a:cubicBezTo>
                    <a:pt x="549475" y="219415"/>
                    <a:pt x="647360" y="317300"/>
                    <a:pt x="647700" y="43815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BB4EE15-DD8A-511F-E50D-3695DB11BA18}"/>
                </a:ext>
              </a:extLst>
            </p:cNvPr>
            <p:cNvSpPr/>
            <p:nvPr/>
          </p:nvSpPr>
          <p:spPr>
            <a:xfrm>
              <a:off x="10895070" y="2471285"/>
              <a:ext cx="129954" cy="199872"/>
            </a:xfrm>
            <a:custGeom>
              <a:avLst/>
              <a:gdLst>
                <a:gd name="connsiteX0" fmla="*/ 4 w 129954"/>
                <a:gd name="connsiteY0" fmla="*/ 134150 h 199872"/>
                <a:gd name="connsiteX1" fmla="*/ 64184 w 129954"/>
                <a:gd name="connsiteY1" fmla="*/ 199873 h 199872"/>
                <a:gd name="connsiteX2" fmla="*/ 64994 w 129954"/>
                <a:gd name="connsiteY2" fmla="*/ 199873 h 199872"/>
                <a:gd name="connsiteX3" fmla="*/ 129954 w 129954"/>
                <a:gd name="connsiteY3" fmla="*/ 135684 h 199872"/>
                <a:gd name="connsiteX4" fmla="*/ 129954 w 129954"/>
                <a:gd name="connsiteY4" fmla="*/ 134150 h 199872"/>
                <a:gd name="connsiteX5" fmla="*/ 64984 w 129954"/>
                <a:gd name="connsiteY5" fmla="*/ 0 h 199872"/>
                <a:gd name="connsiteX6" fmla="*/ 4 w 129954"/>
                <a:gd name="connsiteY6" fmla="*/ 134150 h 199872"/>
                <a:gd name="connsiteX7" fmla="*/ 110904 w 129954"/>
                <a:gd name="connsiteY7" fmla="*/ 134388 h 199872"/>
                <a:gd name="connsiteX8" fmla="*/ 110904 w 129954"/>
                <a:gd name="connsiteY8" fmla="*/ 135493 h 199872"/>
                <a:gd name="connsiteX9" fmla="*/ 64994 w 129954"/>
                <a:gd name="connsiteY9" fmla="*/ 180823 h 199872"/>
                <a:gd name="connsiteX10" fmla="*/ 64422 w 129954"/>
                <a:gd name="connsiteY10" fmla="*/ 180823 h 199872"/>
                <a:gd name="connsiteX11" fmla="*/ 19054 w 129954"/>
                <a:gd name="connsiteY11" fmla="*/ 134150 h 199872"/>
                <a:gd name="connsiteX12" fmla="*/ 65003 w 129954"/>
                <a:gd name="connsiteY12" fmla="*/ 34366 h 199872"/>
                <a:gd name="connsiteX13" fmla="*/ 110904 w 129954"/>
                <a:gd name="connsiteY13" fmla="*/ 134341 h 19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954" h="199872">
                  <a:moveTo>
                    <a:pt x="4" y="134150"/>
                  </a:moveTo>
                  <a:cubicBezTo>
                    <a:pt x="-408" y="170017"/>
                    <a:pt x="28318" y="199434"/>
                    <a:pt x="64184" y="199873"/>
                  </a:cubicBezTo>
                  <a:lnTo>
                    <a:pt x="64994" y="199873"/>
                  </a:lnTo>
                  <a:cubicBezTo>
                    <a:pt x="100565" y="199859"/>
                    <a:pt x="129516" y="171252"/>
                    <a:pt x="129954" y="135684"/>
                  </a:cubicBezTo>
                  <a:lnTo>
                    <a:pt x="129954" y="134150"/>
                  </a:lnTo>
                  <a:cubicBezTo>
                    <a:pt x="129954" y="92326"/>
                    <a:pt x="64984" y="0"/>
                    <a:pt x="64984" y="0"/>
                  </a:cubicBezTo>
                  <a:cubicBezTo>
                    <a:pt x="64984" y="0"/>
                    <a:pt x="4" y="92545"/>
                    <a:pt x="4" y="134150"/>
                  </a:cubicBezTo>
                  <a:close/>
                  <a:moveTo>
                    <a:pt x="110904" y="134388"/>
                  </a:moveTo>
                  <a:lnTo>
                    <a:pt x="110904" y="135493"/>
                  </a:lnTo>
                  <a:cubicBezTo>
                    <a:pt x="110490" y="160580"/>
                    <a:pt x="90084" y="180727"/>
                    <a:pt x="64994" y="180823"/>
                  </a:cubicBezTo>
                  <a:lnTo>
                    <a:pt x="64422" y="180823"/>
                  </a:lnTo>
                  <a:cubicBezTo>
                    <a:pt x="39008" y="180457"/>
                    <a:pt x="18699" y="159564"/>
                    <a:pt x="19054" y="134150"/>
                  </a:cubicBezTo>
                  <a:cubicBezTo>
                    <a:pt x="19054" y="113490"/>
                    <a:pt x="43172" y="68790"/>
                    <a:pt x="65003" y="34366"/>
                  </a:cubicBezTo>
                  <a:cubicBezTo>
                    <a:pt x="86815" y="68656"/>
                    <a:pt x="110904" y="113309"/>
                    <a:pt x="110904" y="134341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BB4368D-B484-9F2D-5D0B-DCE00E9E01BC}"/>
              </a:ext>
            </a:extLst>
          </p:cNvPr>
          <p:cNvSpPr/>
          <p:nvPr/>
        </p:nvSpPr>
        <p:spPr>
          <a:xfrm>
            <a:off x="9678895" y="3326041"/>
            <a:ext cx="1934170" cy="26195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Eau et assainissement </a:t>
            </a:r>
          </a:p>
          <a:p>
            <a:pPr marL="171450" indent="-171450" algn="ctr">
              <a:buFont typeface="Wingdings" pitchFamily="2" charset="2"/>
              <a:buChar char="§"/>
            </a:pPr>
            <a:r>
              <a:rPr lang="fr-FR" sz="1200" b="1" dirty="0"/>
              <a:t>Un déficit de financement estimé à 13 Md€/an en 2024 (Cercle Français de l’eau)</a:t>
            </a:r>
          </a:p>
          <a:p>
            <a:pPr lvl="0"/>
            <a:endParaRPr lang="fr-FR" dirty="0"/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832CD9D8-2E9F-69D3-B3EF-6CD4AF75D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424225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31D5-8C70-AA53-EB97-2F865664B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0BB70C-7BDC-BEEB-DA62-BC7987D3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8DCC-A60C-C946-B50F-381DEF0CC147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3BC7699-1930-A8EA-4DA4-3F6DC89AF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2382036"/>
            <a:ext cx="5399314" cy="2747924"/>
          </a:xfrm>
        </p:spPr>
      </p:pic>
      <p:pic>
        <p:nvPicPr>
          <p:cNvPr id="11" name="Image 10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49807F75-E7A7-33CB-7AC2-12D0192F7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51" y="4817789"/>
            <a:ext cx="4476630" cy="1538561"/>
          </a:xfrm>
          <a:prstGeom prst="rect">
            <a:avLst/>
          </a:prstGeom>
        </p:spPr>
      </p:pic>
      <p:pic>
        <p:nvPicPr>
          <p:cNvPr id="13" name="Image 12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74D8603-C9ED-6C03-3CB0-37397F9E5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423"/>
            <a:ext cx="5399314" cy="1523867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9C4696D9-3830-363B-A6BE-11A6E3757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100" dirty="0"/>
              <a:t>IHEDATE – vendredi 13 juin 2025</a:t>
            </a:r>
          </a:p>
        </p:txBody>
      </p:sp>
    </p:spTree>
    <p:extLst>
      <p:ext uri="{BB962C8B-B14F-4D97-AF65-F5344CB8AC3E}">
        <p14:creationId xmlns:p14="http://schemas.microsoft.com/office/powerpoint/2010/main" val="168111588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26331444-511C-4159-A236-42ADB8BF6E49}"/>
</file>

<file path=customXml/itemProps2.xml><?xml version="1.0" encoding="utf-8"?>
<ds:datastoreItem xmlns:ds="http://schemas.openxmlformats.org/officeDocument/2006/customXml" ds:itemID="{E3C83798-2826-4901-B712-EBCA810C3B12}"/>
</file>

<file path=customXml/itemProps3.xml><?xml version="1.0" encoding="utf-8"?>
<ds:datastoreItem xmlns:ds="http://schemas.openxmlformats.org/officeDocument/2006/customXml" ds:itemID="{E0D4EDB5-0C2C-4216-AB96-1D07AA4982C9}"/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1861</Words>
  <Application>Microsoft Macintosh PowerPoint</Application>
  <PresentationFormat>Grand écran</PresentationFormat>
  <Paragraphs>173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30" baseType="lpstr">
      <vt:lpstr>Aptos</vt:lpstr>
      <vt:lpstr>Arial</vt:lpstr>
      <vt:lpstr>Calibri</vt:lpstr>
      <vt:lpstr>Helvetica</vt:lpstr>
      <vt:lpstr>Symbol</vt:lpstr>
      <vt:lpstr>Wingdings</vt:lpstr>
      <vt:lpstr>Work Sans</vt:lpstr>
      <vt:lpstr>WORK SANS BOLD ROMAN</vt:lpstr>
      <vt:lpstr>WORK SANS EXTRABOLD ROMAN</vt:lpstr>
      <vt:lpstr>WORK SANS LIGHT ROMAN</vt:lpstr>
      <vt:lpstr>WORK SANS REGULAR ROMAN</vt:lpstr>
      <vt:lpstr>WORK SANS SEMIBOLD ROMAN</vt:lpstr>
      <vt:lpstr>1_Thème Office</vt:lpstr>
      <vt:lpstr>2_Thème Office</vt:lpstr>
      <vt:lpstr>Comment faire exister la question du financement de l’adaptation des infrastructures dans les débats actuels ? </vt:lpstr>
      <vt:lpstr>De la dette grise à la dette verte,  à la dette tout court… </vt:lpstr>
      <vt:lpstr>Besoins de financement : de quoi parlons-nous ? </vt:lpstr>
      <vt:lpstr>Présentation PowerPoint</vt:lpstr>
      <vt:lpstr>Un 1er mur d’investissement pour l’État et les collectivités territoriales en matière d’entretien.  </vt:lpstr>
      <vt:lpstr>Un 2e mur d’investissement pour l’État et les collectivités territoriales en matière de décarbonation.  </vt:lpstr>
      <vt:lpstr>Un 3e mur d’investissement pour l’État et les collectivités territoriales en matière d’adaptation (sans doute plus considérable encore mais plus difficile à estimer) </vt:lpstr>
      <vt:lpstr>Bilan des courses : Un effort supplémentaire d’investissement de l’ordre de 1pt à 2 pts de PIB par an, dès maintenant si on intègre la résilience.</vt:lpstr>
      <vt:lpstr>Présentation PowerPoint</vt:lpstr>
      <vt:lpstr>Le PNACC 3 n’est  hélas pas (encore) d’un grand secours </vt:lpstr>
      <vt:lpstr>Présentation PowerPoint</vt:lpstr>
      <vt:lpstr>Et que dire de la conférence ambition France Transports ?</vt:lpstr>
      <vt:lpstr>CONFERENCE DE FINANCEMENT DES INFRASTRUCTURES : Organisation</vt:lpstr>
      <vt:lpstr>FINANCEMENT  : un consensus global sur le besoin d’affecter de nouvelles ressources, mais lesquelles ? </vt:lpstr>
      <vt:lpstr>2026 puis…2027 à défaut de financement, faire exister le sujet politiquement.  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DUPEYRON Jean-Philippe</dc:creator>
  <cp:lastModifiedBy>Sophie CAHEN</cp:lastModifiedBy>
  <cp:revision>3</cp:revision>
  <dcterms:created xsi:type="dcterms:W3CDTF">2025-06-10T08:09:52Z</dcterms:created>
  <dcterms:modified xsi:type="dcterms:W3CDTF">2025-06-11T17:42:11Z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