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87" r:id="rId1"/>
  </p:sldMasterIdLst>
  <p:sldIdLst>
    <p:sldId id="256" r:id="rId2"/>
    <p:sldId id="257" r:id="rId3"/>
    <p:sldId id="258" r:id="rId4"/>
    <p:sldId id="259" r:id="rId5"/>
    <p:sldId id="260" r:id="rId6"/>
    <p:sldId id="261" r:id="rId7"/>
    <p:sldId id="262" r:id="rId8"/>
    <p:sldId id="263" r:id="rId9"/>
    <p:sldId id="264" r:id="rId10"/>
    <p:sldId id="265" r:id="rId11"/>
    <p:sldId id="287" r:id="rId12"/>
    <p:sldId id="281" r:id="rId13"/>
    <p:sldId id="282" r:id="rId14"/>
    <p:sldId id="284" r:id="rId15"/>
    <p:sldId id="266" r:id="rId16"/>
    <p:sldId id="290" r:id="rId17"/>
    <p:sldId id="268" r:id="rId18"/>
    <p:sldId id="269" r:id="rId19"/>
    <p:sldId id="288" r:id="rId20"/>
    <p:sldId id="270" r:id="rId21"/>
    <p:sldId id="271" r:id="rId22"/>
    <p:sldId id="272" r:id="rId23"/>
    <p:sldId id="289" r:id="rId24"/>
    <p:sldId id="273" r:id="rId25"/>
    <p:sldId id="274" r:id="rId26"/>
    <p:sldId id="275" r:id="rId27"/>
    <p:sldId id="277" r:id="rId28"/>
    <p:sldId id="278" r:id="rId29"/>
    <p:sldId id="279" r:id="rId30"/>
    <p:sldId id="280" r:id="rId31"/>
    <p:sldId id="285" r:id="rId32"/>
    <p:sldId id="286"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autoAdjust="0"/>
    <p:restoredTop sz="94660"/>
  </p:normalViewPr>
  <p:slideViewPr>
    <p:cSldViewPr snapToGrid="0">
      <p:cViewPr varScale="1">
        <p:scale>
          <a:sx n="114" d="100"/>
          <a:sy n="114" d="100"/>
        </p:scale>
        <p:origin x="10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972113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000180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97282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4091384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22366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342802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954468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472947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016933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836177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35973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83678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88018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75211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2776460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4F0E216-BA48-4F04-AC4F-645AA0DD6AC6}" type="datetimeFigureOut">
              <a:rPr lang="en-US" smtClean="0"/>
              <a:pPr/>
              <a:t>11/21/23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380234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4F0E216-BA48-4F04-AC4F-645AA0DD6AC6}" type="datetimeFigureOut">
              <a:rPr lang="en-US" smtClean="0"/>
              <a:pPr/>
              <a:t>11/21/23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39607A7-8386-47DB-8578-DDEDD194E5D4}" type="slidenum">
              <a:rPr lang="en-US" smtClean="0"/>
              <a:pPr/>
              <a:t>‹N°›</a:t>
            </a:fld>
            <a:endParaRPr lang="en-US" dirty="0"/>
          </a:p>
        </p:txBody>
      </p:sp>
    </p:spTree>
    <p:extLst>
      <p:ext uri="{BB962C8B-B14F-4D97-AF65-F5344CB8AC3E}">
        <p14:creationId xmlns:p14="http://schemas.microsoft.com/office/powerpoint/2010/main" val="181403096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rrière-plan vectoriel de couleurs vives qui éclaboussent">
            <a:extLst>
              <a:ext uri="{FF2B5EF4-FFF2-40B4-BE49-F238E27FC236}">
                <a16:creationId xmlns:a16="http://schemas.microsoft.com/office/drawing/2014/main" id="{A94DB2C3-2045-8BA6-4DBC-5A07AFB81A58}"/>
              </a:ext>
            </a:extLst>
          </p:cNvPr>
          <p:cNvPicPr>
            <a:picLocks noChangeAspect="1"/>
          </p:cNvPicPr>
          <p:nvPr/>
        </p:nvPicPr>
        <p:blipFill rotWithShape="1">
          <a:blip r:embed="rId2">
            <a:duotone>
              <a:prstClr val="black"/>
              <a:prstClr val="white"/>
            </a:duotone>
          </a:blip>
          <a:srcRect l="25431" t="9091" r="10883" b="2"/>
          <a:stretch/>
        </p:blipFill>
        <p:spPr>
          <a:xfrm>
            <a:off x="6837028" y="-1"/>
            <a:ext cx="5351796"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re 1">
            <a:extLst>
              <a:ext uri="{FF2B5EF4-FFF2-40B4-BE49-F238E27FC236}">
                <a16:creationId xmlns:a16="http://schemas.microsoft.com/office/drawing/2014/main" id="{1E73098C-63F6-2F7B-46FE-493C2C8A795B}"/>
              </a:ext>
            </a:extLst>
          </p:cNvPr>
          <p:cNvSpPr>
            <a:spLocks noGrp="1"/>
          </p:cNvSpPr>
          <p:nvPr>
            <p:ph type="ctrTitle"/>
          </p:nvPr>
        </p:nvSpPr>
        <p:spPr>
          <a:xfrm>
            <a:off x="668866" y="1678666"/>
            <a:ext cx="5123515" cy="2369093"/>
          </a:xfrm>
        </p:spPr>
        <p:txBody>
          <a:bodyPr>
            <a:normAutofit/>
          </a:bodyPr>
          <a:lstStyle/>
          <a:p>
            <a:pPr>
              <a:lnSpc>
                <a:spcPct val="90000"/>
              </a:lnSpc>
            </a:pPr>
            <a:r>
              <a:rPr lang="fr-FR" sz="4100" dirty="0">
                <a:ln>
                  <a:solidFill>
                    <a:schemeClr val="bg1"/>
                  </a:solidFill>
                </a:ln>
                <a:solidFill>
                  <a:schemeClr val="accent1">
                    <a:lumMod val="50000"/>
                  </a:schemeClr>
                </a:solidFill>
              </a:rPr>
              <a:t>Situation et perspectives du transport ferroviaire de marchandises</a:t>
            </a:r>
          </a:p>
        </p:txBody>
      </p:sp>
      <p:sp>
        <p:nvSpPr>
          <p:cNvPr id="3" name="Sous-titre 2">
            <a:extLst>
              <a:ext uri="{FF2B5EF4-FFF2-40B4-BE49-F238E27FC236}">
                <a16:creationId xmlns:a16="http://schemas.microsoft.com/office/drawing/2014/main" id="{2AA58E66-D244-1AC0-1125-FB9CBADE305B}"/>
              </a:ext>
            </a:extLst>
          </p:cNvPr>
          <p:cNvSpPr>
            <a:spLocks noGrp="1"/>
          </p:cNvSpPr>
          <p:nvPr>
            <p:ph type="subTitle" idx="1"/>
          </p:nvPr>
        </p:nvSpPr>
        <p:spPr>
          <a:xfrm>
            <a:off x="677335" y="4538444"/>
            <a:ext cx="5113217" cy="1249960"/>
          </a:xfrm>
        </p:spPr>
        <p:txBody>
          <a:bodyPr>
            <a:normAutofit/>
          </a:bodyPr>
          <a:lstStyle/>
          <a:p>
            <a:r>
              <a:rPr lang="fr-FR" sz="1600" dirty="0">
                <a:ln>
                  <a:solidFill>
                    <a:schemeClr val="tx1"/>
                  </a:solidFill>
                </a:ln>
              </a:rPr>
              <a:t>Pierre SARACINO</a:t>
            </a:r>
          </a:p>
          <a:p>
            <a:r>
              <a:rPr lang="fr-FR" sz="1600" dirty="0">
                <a:ln>
                  <a:solidFill>
                    <a:schemeClr val="tx1"/>
                  </a:solidFill>
                </a:ln>
              </a:rPr>
              <a:t>IHEDATE</a:t>
            </a:r>
          </a:p>
          <a:p>
            <a:r>
              <a:rPr lang="fr-FR" sz="1600" dirty="0">
                <a:ln>
                  <a:solidFill>
                    <a:schemeClr val="tx1"/>
                  </a:solidFill>
                </a:ln>
              </a:rPr>
              <a:t>Marseille le 22 novembre 2023</a:t>
            </a:r>
          </a:p>
        </p:txBody>
      </p:sp>
      <p:pic>
        <p:nvPicPr>
          <p:cNvPr id="6" name="Image 5" descr="Une image contenant voie ferrée, piste, train, transport&#10;&#10;Description générée automatiquement">
            <a:extLst>
              <a:ext uri="{FF2B5EF4-FFF2-40B4-BE49-F238E27FC236}">
                <a16:creationId xmlns:a16="http://schemas.microsoft.com/office/drawing/2014/main" id="{23990C8E-D77A-6133-1DB6-249B5DF94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1525" y="-110066"/>
            <a:ext cx="5113217" cy="6968066"/>
          </a:xfrm>
          <a:prstGeom prst="rect">
            <a:avLst/>
          </a:prstGeom>
        </p:spPr>
      </p:pic>
    </p:spTree>
    <p:extLst>
      <p:ext uri="{BB962C8B-B14F-4D97-AF65-F5344CB8AC3E}">
        <p14:creationId xmlns:p14="http://schemas.microsoft.com/office/powerpoint/2010/main" val="358679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a:bodyPr>
          <a:lstStyle/>
          <a:p>
            <a:pPr marL="857250" indent="-857250">
              <a:buFont typeface="+mj-lt"/>
              <a:buAutoNum type="romanUcPeriod" startAt="2"/>
            </a:pPr>
            <a:r>
              <a:rPr lang="fr-FR" dirty="0">
                <a:ln>
                  <a:solidFill>
                    <a:schemeClr val="tx1"/>
                  </a:solidFill>
                </a:ln>
                <a:solidFill>
                  <a:srgbClr val="00B050"/>
                </a:solidFill>
              </a:rPr>
              <a:t>Comment ça fonctionne ?</a:t>
            </a:r>
            <a:br>
              <a:rPr lang="fr-FR" dirty="0">
                <a:ln>
                  <a:solidFill>
                    <a:schemeClr val="tx1"/>
                  </a:solidFill>
                </a:ln>
                <a:solidFill>
                  <a:srgbClr val="00B050"/>
                </a:solidFill>
              </a:rPr>
            </a:br>
            <a:r>
              <a:rPr lang="fr-FR" sz="2200" i="1" dirty="0">
                <a:ln>
                  <a:solidFill>
                    <a:schemeClr val="tx1"/>
                  </a:solidFill>
                </a:ln>
                <a:solidFill>
                  <a:srgbClr val="00B050"/>
                </a:solidFill>
              </a:rPr>
              <a:t>La sécurité</a:t>
            </a:r>
            <a:endParaRPr lang="fr-FR" sz="2200"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fontScale="850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Les audits sécurité</a:t>
            </a:r>
          </a:p>
          <a:p>
            <a:pPr lvl="2">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Audits internes</a:t>
            </a:r>
          </a:p>
          <a:p>
            <a:pPr lvl="2">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Audits EPSF ou ERA</a:t>
            </a:r>
          </a:p>
          <a:p>
            <a:pPr lvl="4">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Réguliers, inopinés ou non</a:t>
            </a:r>
          </a:p>
          <a:p>
            <a:pPr lvl="4">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Détection et classification des anomalies relevées</a:t>
            </a:r>
          </a:p>
          <a:p>
            <a:pPr lvl="4">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Mise en place de plans d’actions et contrôle de leur application</a:t>
            </a:r>
            <a:endPar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953963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5209563" y="260060"/>
            <a:ext cx="5578679" cy="906010"/>
          </a:xfrm>
        </p:spPr>
        <p:txBody>
          <a:bodyPr>
            <a:normAutofit fontScale="90000"/>
          </a:bodyPr>
          <a:lstStyle/>
          <a:p>
            <a:pPr marL="571500" indent="-571500">
              <a:lnSpc>
                <a:spcPct val="90000"/>
              </a:lnSpc>
              <a:buFont typeface="+mj-lt"/>
              <a:buAutoNum type="romanUcPeriod" startAt="2"/>
            </a:pPr>
            <a:r>
              <a:rPr lang="fr-FR" dirty="0">
                <a:ln>
                  <a:solidFill>
                    <a:schemeClr val="tx1"/>
                  </a:solidFill>
                </a:ln>
              </a:rPr>
              <a:t>Comment ça fonctionne ?</a:t>
            </a:r>
            <a:br>
              <a:rPr lang="fr-FR" sz="2800" dirty="0">
                <a:ln>
                  <a:solidFill>
                    <a:schemeClr val="tx1"/>
                  </a:solidFill>
                </a:ln>
              </a:rPr>
            </a:br>
            <a:r>
              <a:rPr lang="fr-FR" sz="2400" i="1" dirty="0">
                <a:ln>
                  <a:solidFill>
                    <a:schemeClr val="tx1"/>
                  </a:solidFill>
                </a:ln>
              </a:rPr>
              <a:t>La régulation</a:t>
            </a:r>
            <a:endParaRPr lang="fr-FR" sz="2400" dirty="0">
              <a:ln>
                <a:solidFill>
                  <a:schemeClr val="tx1"/>
                </a:solidFill>
              </a:ln>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4077051" y="1166070"/>
            <a:ext cx="5897459" cy="5431870"/>
          </a:xfrm>
        </p:spPr>
        <p:txBody>
          <a:bodyPr>
            <a:normAutofit/>
          </a:bodyPr>
          <a:lstStyle/>
          <a:p>
            <a:pPr marL="360000" marR="0" lvl="0" indent="-360000" algn="just" defTabSz="914400" rtl="0" eaLnBrk="1" fontAlgn="auto" latinLnBrk="0" hangingPunct="1">
              <a:lnSpc>
                <a:spcPct val="90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b="0" i="0" u="none" strike="noStrike" kern="1200" cap="none" spc="0" normalizeH="0" baseline="0" noProof="0" dirty="0">
                <a:ln>
                  <a:solidFill>
                    <a:schemeClr val="tx1"/>
                  </a:solidFill>
                </a:ln>
                <a:effectLst/>
                <a:uLnTx/>
                <a:uFillTx/>
                <a:latin typeface="Avenir Next LT Pro Light"/>
                <a:ea typeface="+mn-ea"/>
                <a:cs typeface="+mn-cs"/>
              </a:rPr>
              <a:t>En 2009 a été créée en France une instance publique de régulation, aujourd’hui dénommée ART, Agence de Régulation des Transports</a:t>
            </a:r>
          </a:p>
          <a:p>
            <a:pPr marL="360000" marR="0" lvl="0" indent="-360000" algn="just" defTabSz="914400" rtl="0" eaLnBrk="1" fontAlgn="auto" latinLnBrk="0" hangingPunct="1">
              <a:lnSpc>
                <a:spcPct val="90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dirty="0">
                <a:ln>
                  <a:solidFill>
                    <a:schemeClr val="tx1"/>
                  </a:solidFill>
                </a:ln>
                <a:latin typeface="Avenir Next LT Pro Light"/>
              </a:rPr>
              <a:t>Pour le ferroviaire, les principales missions de l’ART sont de :</a:t>
            </a:r>
            <a:endParaRPr kumimoji="0" lang="fr-FR" b="0" i="0" u="none" strike="noStrike" kern="1200" cap="none" spc="0" normalizeH="0" baseline="0" noProof="0" dirty="0">
              <a:ln>
                <a:solidFill>
                  <a:schemeClr val="tx1"/>
                </a:solidFill>
              </a:ln>
              <a:effectLst/>
              <a:uLnTx/>
              <a:uFillTx/>
              <a:latin typeface="Avenir Next LT Pro Light"/>
              <a:ea typeface="+mn-ea"/>
              <a:cs typeface="+mn-cs"/>
            </a:endParaRPr>
          </a:p>
          <a:p>
            <a:pPr lvl="2" algn="just">
              <a:lnSpc>
                <a:spcPct val="90000"/>
              </a:lnSpc>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effectLst/>
                <a:uLnTx/>
                <a:uFillTx/>
                <a:latin typeface="Avenir Next LT Pro Light"/>
                <a:ea typeface="+mn-ea"/>
                <a:cs typeface="+mn-cs"/>
              </a:rPr>
              <a:t>S’assurer du respect des conditions de la concurrence, notamment pour l’accès équitable au réseau</a:t>
            </a:r>
          </a:p>
          <a:p>
            <a:pPr lvl="2" algn="just">
              <a:lnSpc>
                <a:spcPct val="90000"/>
              </a:lnSpc>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effectLst/>
                <a:uLnTx/>
                <a:uFillTx/>
                <a:latin typeface="Avenir Next LT Pro Light"/>
                <a:ea typeface="+mn-ea"/>
                <a:cs typeface="+mn-cs"/>
              </a:rPr>
              <a:t>Régler les différends éventuels entre entreprises ferroviaires</a:t>
            </a:r>
          </a:p>
          <a:p>
            <a:pPr lvl="2" algn="just">
              <a:lnSpc>
                <a:spcPct val="90000"/>
              </a:lnSpc>
              <a:spcBef>
                <a:spcPts val="1000"/>
              </a:spcBef>
              <a:buClr>
                <a:srgbClr val="21B782">
                  <a:lumMod val="60000"/>
                  <a:lumOff val="40000"/>
                </a:srgbClr>
              </a:buClr>
              <a:defRPr/>
            </a:pPr>
            <a:r>
              <a:rPr lang="fr-FR" sz="1800" dirty="0">
                <a:ln>
                  <a:solidFill>
                    <a:schemeClr val="tx1"/>
                  </a:solidFill>
                </a:ln>
                <a:latin typeface="Avenir Next LT Pro Light"/>
              </a:rPr>
              <a:t>Exercer une surveillance sur les budgets et les gros investissements de SNCF Réseau</a:t>
            </a:r>
          </a:p>
          <a:p>
            <a:pPr lvl="1" algn="just">
              <a:lnSpc>
                <a:spcPct val="90000"/>
              </a:lnSpc>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effectLst/>
                <a:uLnTx/>
                <a:uFillTx/>
                <a:latin typeface="Avenir Next LT Pro Light"/>
                <a:ea typeface="+mn-ea"/>
                <a:cs typeface="+mn-cs"/>
              </a:rPr>
              <a:t>L’ART tient également à jour une documentation complète, publique et disponible sur le fonctionnement des transports ferroviaires en </a:t>
            </a:r>
            <a:r>
              <a:rPr lang="fr-FR" sz="1800" i="0" dirty="0">
                <a:ln>
                  <a:solidFill>
                    <a:schemeClr val="tx1"/>
                  </a:solidFill>
                </a:ln>
                <a:latin typeface="Avenir Next LT Pro Light"/>
              </a:rPr>
              <a:t>F</a:t>
            </a:r>
            <a:r>
              <a:rPr kumimoji="0" lang="fr-FR" sz="1800" b="0" i="0" u="none" strike="noStrike" kern="1200" cap="none" spc="0" normalizeH="0" baseline="0" noProof="0" dirty="0">
                <a:ln>
                  <a:solidFill>
                    <a:schemeClr val="tx1"/>
                  </a:solidFill>
                </a:ln>
                <a:effectLst/>
                <a:uLnTx/>
                <a:uFillTx/>
                <a:latin typeface="Avenir Next LT Pro Light"/>
                <a:ea typeface="+mn-ea"/>
                <a:cs typeface="+mn-cs"/>
              </a:rPr>
              <a:t>rance</a:t>
            </a:r>
          </a:p>
          <a:p>
            <a:pPr lvl="2">
              <a:lnSpc>
                <a:spcPct val="90000"/>
              </a:lnSpc>
              <a:spcBef>
                <a:spcPts val="1000"/>
              </a:spcBef>
              <a:buClr>
                <a:srgbClr val="21B782">
                  <a:lumMod val="60000"/>
                  <a:lumOff val="40000"/>
                </a:srgbClr>
              </a:buClr>
              <a:defRPr/>
            </a:pPr>
            <a:endParaRPr kumimoji="0" lang="fr-FR" b="0" i="0" u="none" strike="noStrike" kern="1200" cap="none" spc="0" normalizeH="0" baseline="0" noProof="0" dirty="0">
              <a:ln>
                <a:solidFill>
                  <a:schemeClr val="bg1"/>
                </a:solidFill>
              </a:ln>
              <a:effectLst/>
              <a:uLnTx/>
              <a:uFillTx/>
              <a:latin typeface="Avenir Next LT Pro Light"/>
              <a:ea typeface="+mn-ea"/>
              <a:cs typeface="+mn-cs"/>
            </a:endParaRPr>
          </a:p>
          <a:p>
            <a:pPr marL="1080000" marR="0" lvl="2" indent="-360000" defTabSz="914400" rtl="0" eaLnBrk="1" fontAlgn="auto" latinLnBrk="0" hangingPunct="1">
              <a:lnSpc>
                <a:spcPct val="90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b="0" i="1" u="none" strike="noStrike" kern="1200" cap="none" spc="0" normalizeH="0" baseline="0" noProof="0" dirty="0">
              <a:ln>
                <a:noFill/>
              </a:ln>
              <a:effectLst/>
              <a:uLnTx/>
              <a:uFillTx/>
              <a:latin typeface="Avenir Next LT Pro Light"/>
              <a:ea typeface="+mn-ea"/>
              <a:cs typeface="+mn-cs"/>
            </a:endParaRPr>
          </a:p>
          <a:p>
            <a:pPr marL="360000" marR="0" lvl="0" indent="-360000" defTabSz="914400" rtl="0" eaLnBrk="1" fontAlgn="auto" latinLnBrk="0" hangingPunct="1">
              <a:lnSpc>
                <a:spcPct val="90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1400" b="0" i="0" u="none" strike="noStrike" kern="1200" cap="none" spc="0" normalizeH="0" baseline="0" noProof="0" dirty="0">
              <a:ln>
                <a:noFill/>
              </a:ln>
              <a:effectLst/>
              <a:uLnTx/>
              <a:uFillTx/>
              <a:latin typeface="Avenir Next LT Pro Light"/>
              <a:ea typeface="+mn-ea"/>
              <a:cs typeface="+mn-cs"/>
            </a:endParaRPr>
          </a:p>
          <a:p>
            <a:pPr marL="360000" marR="0" lvl="0" indent="-360000" defTabSz="914400" rtl="0" eaLnBrk="1" fontAlgn="auto" latinLnBrk="0" hangingPunct="1">
              <a:lnSpc>
                <a:spcPct val="90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1400" b="0" i="1" u="none" strike="noStrike" kern="1200" cap="none" spc="0" normalizeH="0" baseline="0" noProof="0" dirty="0">
              <a:ln>
                <a:noFill/>
              </a:ln>
              <a:effectLst/>
              <a:uLnTx/>
              <a:uFillTx/>
              <a:latin typeface="Avenir Next LT Pro Light"/>
              <a:ea typeface="+mn-ea"/>
              <a:cs typeface="+mn-cs"/>
            </a:endParaRPr>
          </a:p>
          <a:p>
            <a:pPr>
              <a:lnSpc>
                <a:spcPct val="90000"/>
              </a:lnSpc>
            </a:pPr>
            <a:endParaRPr lang="fr-FR" sz="1400" i="1" dirty="0"/>
          </a:p>
          <a:p>
            <a:pPr marL="1005750" lvl="2" indent="-285750">
              <a:lnSpc>
                <a:spcPct val="90000"/>
              </a:lnSpc>
              <a:buFont typeface="Arial" panose="020B0604020202020204" pitchFamily="34" charset="0"/>
              <a:buChar char="•"/>
            </a:pPr>
            <a:endParaRPr lang="fr-FR" dirty="0"/>
          </a:p>
          <a:p>
            <a:pPr>
              <a:lnSpc>
                <a:spcPct val="90000"/>
              </a:lnSpc>
            </a:pPr>
            <a:endParaRPr lang="fr-FR" sz="1400" dirty="0"/>
          </a:p>
          <a:p>
            <a:pPr>
              <a:lnSpc>
                <a:spcPct val="90000"/>
              </a:lnSpc>
            </a:pPr>
            <a:endParaRPr lang="fr-FR" sz="1400" dirty="0"/>
          </a:p>
          <a:p>
            <a:pPr>
              <a:lnSpc>
                <a:spcPct val="90000"/>
              </a:lnSpc>
            </a:pPr>
            <a:endParaRPr lang="fr-FR" sz="1400" dirty="0"/>
          </a:p>
          <a:p>
            <a:pPr>
              <a:lnSpc>
                <a:spcPct val="90000"/>
              </a:lnSpc>
            </a:pPr>
            <a:endParaRPr lang="fr-FR" sz="1400" dirty="0"/>
          </a:p>
          <a:p>
            <a:pPr>
              <a:lnSpc>
                <a:spcPct val="90000"/>
              </a:lnSpc>
            </a:pPr>
            <a:endParaRPr lang="fr-FR" sz="1400" dirty="0"/>
          </a:p>
        </p:txBody>
      </p:sp>
      <p:pic>
        <p:nvPicPr>
          <p:cNvPr id="20" name="Picture 19" descr="Une jonction ferroviaire et des lignes électriques">
            <a:extLst>
              <a:ext uri="{FF2B5EF4-FFF2-40B4-BE49-F238E27FC236}">
                <a16:creationId xmlns:a16="http://schemas.microsoft.com/office/drawing/2014/main" id="{4CE406F1-B283-5B1B-5349-A76C96E0C70C}"/>
              </a:ext>
            </a:extLst>
          </p:cNvPr>
          <p:cNvPicPr>
            <a:picLocks noChangeAspect="1"/>
          </p:cNvPicPr>
          <p:nvPr/>
        </p:nvPicPr>
        <p:blipFill rotWithShape="1">
          <a:blip r:embed="rId2"/>
          <a:srcRect l="23754" r="23933"/>
          <a:stretch/>
        </p:blipFill>
        <p:spPr>
          <a:xfrm>
            <a:off x="20" y="1098958"/>
            <a:ext cx="4236420" cy="4949504"/>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912758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09726"/>
            <a:ext cx="9448178" cy="1174458"/>
          </a:xfrm>
          <a:solidFill>
            <a:schemeClr val="bg1"/>
          </a:solidFill>
        </p:spPr>
        <p:txBody>
          <a:bodyPr>
            <a:normAutofit/>
          </a:bodyPr>
          <a:lstStyle/>
          <a:p>
            <a:pPr marL="857250" indent="-857250">
              <a:buFont typeface="+mj-lt"/>
              <a:buAutoNum type="romanUcPeriod" startAt="3"/>
            </a:pPr>
            <a:r>
              <a:rPr lang="fr-FR" dirty="0">
                <a:ln>
                  <a:solidFill>
                    <a:schemeClr val="tx1"/>
                  </a:solidFill>
                </a:ln>
                <a:solidFill>
                  <a:srgbClr val="00B050"/>
                </a:solidFill>
              </a:rPr>
              <a:t>Les principaux types de fret ferroviaire</a:t>
            </a:r>
            <a:br>
              <a:rPr lang="fr-FR" dirty="0">
                <a:ln>
                  <a:solidFill>
                    <a:schemeClr val="tx1"/>
                  </a:solidFill>
                </a:ln>
                <a:solidFill>
                  <a:srgbClr val="00B050"/>
                </a:solidFill>
              </a:rPr>
            </a:br>
            <a:r>
              <a:rPr lang="fr-FR" sz="2400" i="1" dirty="0">
                <a:ln>
                  <a:solidFill>
                    <a:schemeClr val="tx1"/>
                  </a:solidFill>
                </a:ln>
                <a:solidFill>
                  <a:srgbClr val="00B050"/>
                </a:solidFill>
              </a:rPr>
              <a:t>Les trains entiers</a:t>
            </a:r>
            <a:endParaRPr lang="fr-FR" sz="2400"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677334" y="1590675"/>
            <a:ext cx="6981815" cy="4944349"/>
          </a:xfrm>
          <a:solidFill>
            <a:schemeClr val="bg1"/>
          </a:solidFill>
          <a:ln>
            <a:solidFill>
              <a:schemeClr val="tx1"/>
            </a:solidFill>
          </a:ln>
        </p:spPr>
        <p:txBody>
          <a:bodyPr>
            <a:normAutofit fontScale="700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Train entier (ou complet) : acheminement de wagons sans modification du train entre l’origine et la destination</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C’est un domaine de forte pertinence du fer : tonnages importants, manutentions et stockages simplifiés, sécurité de circulation</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Produits : minerais, produits sidérurgiques, hydrocarbures, matériaux de construction, automobiles, boissons, céréales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3500" dirty="0">
                <a:ln>
                  <a:solidFill>
                    <a:schemeClr val="tx1"/>
                  </a:solidFill>
                </a:ln>
                <a:solidFill>
                  <a:srgbClr val="000000"/>
                </a:solidFill>
                <a:latin typeface="Avenir Next LT Pro Light"/>
              </a:rPr>
              <a:t>Un train entier représente environ 40 camions</a:t>
            </a:r>
            <a:endPar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plein air, voie ferrée, transport, herbe&#10;&#10;Description générée automatiquement">
            <a:extLst>
              <a:ext uri="{FF2B5EF4-FFF2-40B4-BE49-F238E27FC236}">
                <a16:creationId xmlns:a16="http://schemas.microsoft.com/office/drawing/2014/main" id="{F42BC165-E758-7247-3990-DBC4FF5FD5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35317" y="2449585"/>
            <a:ext cx="4261608" cy="2817740"/>
          </a:xfrm>
          <a:prstGeom prst="rect">
            <a:avLst/>
          </a:prstGeom>
        </p:spPr>
      </p:pic>
    </p:spTree>
    <p:extLst>
      <p:ext uri="{BB962C8B-B14F-4D97-AF65-F5344CB8AC3E}">
        <p14:creationId xmlns:p14="http://schemas.microsoft.com/office/powerpoint/2010/main" val="42494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34892"/>
            <a:ext cx="9179730" cy="1107347"/>
          </a:xfrm>
          <a:solidFill>
            <a:schemeClr val="bg1"/>
          </a:solidFill>
        </p:spPr>
        <p:txBody>
          <a:bodyPr>
            <a:normAutofit/>
          </a:bodyPr>
          <a:lstStyle/>
          <a:p>
            <a:pPr marL="857250" indent="-857250">
              <a:buFont typeface="+mj-lt"/>
              <a:buAutoNum type="romanUcPeriod" startAt="3"/>
            </a:pPr>
            <a:r>
              <a:rPr lang="fr-FR" dirty="0">
                <a:ln>
                  <a:solidFill>
                    <a:schemeClr val="tx1"/>
                  </a:solidFill>
                </a:ln>
                <a:solidFill>
                  <a:srgbClr val="00B050"/>
                </a:solidFill>
              </a:rPr>
              <a:t>Les principaux types de fret ferroviaire</a:t>
            </a:r>
            <a:br>
              <a:rPr lang="fr-FR" dirty="0">
                <a:ln>
                  <a:solidFill>
                    <a:schemeClr val="tx1"/>
                  </a:solidFill>
                </a:ln>
                <a:solidFill>
                  <a:srgbClr val="00B050"/>
                </a:solidFill>
              </a:rPr>
            </a:br>
            <a:r>
              <a:rPr lang="fr-FR" sz="2200" i="1" dirty="0">
                <a:ln>
                  <a:solidFill>
                    <a:schemeClr val="tx1"/>
                  </a:solidFill>
                </a:ln>
                <a:solidFill>
                  <a:srgbClr val="00B050"/>
                </a:solidFill>
              </a:rPr>
              <a:t>Les wagons isolés</a:t>
            </a:r>
            <a:endParaRPr lang="fr-FR" sz="2200"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369116" y="1602297"/>
            <a:ext cx="10740209" cy="4761931"/>
          </a:xfrm>
          <a:solidFill>
            <a:schemeClr val="bg1"/>
          </a:solidFill>
        </p:spPr>
        <p:txBody>
          <a:bodyPr>
            <a:normAutofit fontScale="250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Les clients chargeurs n’ont parfois besoin que d’un petit nombre de wagons, voire un seul, pour leur transport</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L’opérateur collecte alors ces wagons isolés auprès de plusieurs chargeurs et les regroupe pour constituer des trains « complets », souvent à l’aide de triages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7200" dirty="0">
                <a:ln>
                  <a:solidFill>
                    <a:schemeClr val="tx1"/>
                  </a:solidFill>
                </a:ln>
                <a:solidFill>
                  <a:srgbClr val="000000"/>
                </a:solidFill>
                <a:latin typeface="Avenir Next LT Pro Light"/>
              </a:rPr>
              <a:t>Le surcoût lié aux opérations successives a pénalisé ce type de transport et, dans de nombreux pays dont la France, on a assisté à une chute progressive du transport par wagons isolés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Il y a cependant un marché important au sein des territoires ou des ports relevant de wagons isolés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 monde ferroviaire explore actuellement le mode d’organisation pouvant permettre de répondre à ces besoins, par exemple au travers de coordination entre entreprises ferroviaires de longue distance et OFP, Opérateurs Ferroviaires de Proximité</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7200" dirty="0">
                <a:ln>
                  <a:solidFill>
                    <a:schemeClr val="tx1"/>
                  </a:solidFill>
                </a:ln>
                <a:solidFill>
                  <a:srgbClr val="000000"/>
                </a:solidFill>
                <a:latin typeface="Avenir Next LT Pro Light"/>
              </a:rPr>
              <a:t>Exemple d’OFP : la RDT 13, Régie des Transports des Bouches du Rhône, qui opère essentiellement dans son département et à proximité immédiate, et qui effectue près de 2 000 circulations par an sur le RFN, Réseau Ferré National</a:t>
            </a:r>
            <a:endPar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334092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609600"/>
            <a:ext cx="9162952" cy="1320800"/>
          </a:xfrm>
          <a:solidFill>
            <a:schemeClr val="bg1"/>
          </a:solidFill>
        </p:spPr>
        <p:txBody>
          <a:bodyPr>
            <a:normAutofit/>
          </a:bodyPr>
          <a:lstStyle/>
          <a:p>
            <a:pPr marL="857250" indent="-857250">
              <a:buFont typeface="+mj-lt"/>
              <a:buAutoNum type="romanUcPeriod" startAt="3"/>
            </a:pPr>
            <a:r>
              <a:rPr lang="fr-FR" dirty="0">
                <a:ln>
                  <a:solidFill>
                    <a:schemeClr val="tx1"/>
                  </a:solidFill>
                </a:ln>
                <a:solidFill>
                  <a:srgbClr val="00B050"/>
                </a:solidFill>
              </a:rPr>
              <a:t>Les principaux types de fret ferroviaire</a:t>
            </a:r>
            <a:br>
              <a:rPr lang="fr-FR" dirty="0">
                <a:ln>
                  <a:solidFill>
                    <a:schemeClr val="tx1"/>
                  </a:solidFill>
                </a:ln>
                <a:solidFill>
                  <a:srgbClr val="00B050"/>
                </a:solidFill>
              </a:rPr>
            </a:br>
            <a:r>
              <a:rPr lang="fr-FR" sz="2200" i="1" dirty="0">
                <a:ln>
                  <a:solidFill>
                    <a:schemeClr val="tx1"/>
                  </a:solidFill>
                </a:ln>
                <a:solidFill>
                  <a:srgbClr val="00B050"/>
                </a:solidFill>
              </a:rPr>
              <a:t>Le transport combiné et les autoroutes ferroviaires</a:t>
            </a:r>
            <a:br>
              <a:rPr lang="fr-FR" sz="2200" i="1" dirty="0">
                <a:ln>
                  <a:solidFill>
                    <a:schemeClr val="bg1"/>
                  </a:solidFill>
                </a:ln>
                <a:solidFill>
                  <a:schemeClr val="bg1"/>
                </a:solidFill>
              </a:rPr>
            </a:br>
            <a:endParaRPr lang="fr-FR" sz="2200" dirty="0">
              <a:ln>
                <a:solidFill>
                  <a:schemeClr val="bg1"/>
                </a:solidFill>
              </a:ln>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436228" y="2181138"/>
            <a:ext cx="6644081" cy="4429387"/>
          </a:xfrm>
          <a:solidFill>
            <a:schemeClr val="bg1"/>
          </a:solidFill>
        </p:spPr>
        <p:txBody>
          <a:bodyPr>
            <a:normAutofit fontScale="400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4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 transport combiné substitue à un « tout routier » une organisation rail-route (ou voie d’eau-route) avec des acheminements de longue </a:t>
            </a:r>
            <a:r>
              <a:rPr kumimoji="0" lang="fr-FR" sz="4000" b="0" i="0"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distanc</a:t>
            </a:r>
            <a:r>
              <a:rPr lang="fr-FR" sz="4000" dirty="0">
                <a:ln>
                  <a:solidFill>
                    <a:schemeClr val="tx1"/>
                  </a:solidFill>
                </a:ln>
                <a:solidFill>
                  <a:srgbClr val="000000"/>
                </a:solidFill>
                <a:latin typeface="Avenir Next LT Pro Light"/>
              </a:rPr>
              <a:t>e en train et des trajets terminaux en camion</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4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Les produits sont souvent transportés en containeurs ou en caisses mobiles, en jargon transport : des UTI, Unités de Transport Intermodal</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4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Ce </a:t>
            </a:r>
            <a:r>
              <a:rPr lang="fr-FR" sz="4000" dirty="0">
                <a:ln>
                  <a:solidFill>
                    <a:schemeClr val="tx1"/>
                  </a:solidFill>
                </a:ln>
                <a:solidFill>
                  <a:srgbClr val="000000"/>
                </a:solidFill>
                <a:latin typeface="Avenir Next LT Pro Light"/>
              </a:rPr>
              <a:t>t</a:t>
            </a:r>
            <a:r>
              <a:rPr kumimoji="0" lang="fr-FR" sz="4000" b="0" i="0"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ype</a:t>
            </a:r>
            <a:r>
              <a:rPr kumimoji="0" lang="fr-FR" sz="4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 de transport, en développement, est favorisé par les pouvoirs publics : les manutentions d’UTI, aux deux extrémités peuvent pénaliser le transport combiné qui bénéficie de la part de l’Etat d’une « aide à la pince » liée au nombre d’UTI concernées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4000" dirty="0">
                <a:ln>
                  <a:solidFill>
                    <a:schemeClr val="tx1"/>
                  </a:solidFill>
                </a:ln>
                <a:solidFill>
                  <a:srgbClr val="000000"/>
                </a:solidFill>
                <a:latin typeface="Avenir Next LT Pro Light"/>
              </a:rPr>
              <a:t>Dans le cas des autoroutes ferroviaires, les semi-remorques routières sont chargées directement sur des wagons spéciaux surbaissés ; exemple : Bettembourg (Luxembourg) – Le Boulou (Perpignan) avec 3 AR quotidiens</a:t>
            </a:r>
            <a:endParaRPr kumimoji="0" lang="fr-FR" sz="4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ciel, conteneur, conteneur de fret, conteneur maritime&#10;&#10;Description générée automatiquement">
            <a:extLst>
              <a:ext uri="{FF2B5EF4-FFF2-40B4-BE49-F238E27FC236}">
                <a16:creationId xmlns:a16="http://schemas.microsoft.com/office/drawing/2014/main" id="{CFA823A9-39E9-0B28-4954-DB62EBCB3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2371" y="2030137"/>
            <a:ext cx="4236439" cy="2102621"/>
          </a:xfrm>
          <a:prstGeom prst="rect">
            <a:avLst/>
          </a:prstGeom>
        </p:spPr>
      </p:pic>
      <p:pic>
        <p:nvPicPr>
          <p:cNvPr id="7" name="Image 6" descr="Une image contenant transport, plein air, piste, voie ferrée&#10;&#10;Description générée automatiquement">
            <a:extLst>
              <a:ext uri="{FF2B5EF4-FFF2-40B4-BE49-F238E27FC236}">
                <a16:creationId xmlns:a16="http://schemas.microsoft.com/office/drawing/2014/main" id="{6830F816-4C75-BA93-9BDD-8FFE9C273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479" y="4362275"/>
            <a:ext cx="4236440" cy="2248250"/>
          </a:xfrm>
          <a:prstGeom prst="rect">
            <a:avLst/>
          </a:prstGeom>
        </p:spPr>
      </p:pic>
    </p:spTree>
    <p:extLst>
      <p:ext uri="{BB962C8B-B14F-4D97-AF65-F5344CB8AC3E}">
        <p14:creationId xmlns:p14="http://schemas.microsoft.com/office/powerpoint/2010/main" val="210696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fontScale="92500" lnSpcReduction="1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4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Infrastructure</a:t>
            </a:r>
          </a:p>
          <a:p>
            <a:pPr lvl="2">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ERTMS : gestion des circulations et modernisation de la signalisation</a:t>
            </a:r>
          </a:p>
          <a:p>
            <a:pPr lvl="2">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Centralisation et informatisation des commandes d’aiguillages</a:t>
            </a:r>
          </a:p>
          <a:p>
            <a:pPr lvl="2">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Traitement des nœuds ferroviaires</a:t>
            </a:r>
          </a:p>
          <a:p>
            <a:pPr lvl="2">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Gabarit des voies </a:t>
            </a: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388929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301926"/>
            <a:ext cx="8961616" cy="1140980"/>
          </a:xfrm>
          <a:solidFill>
            <a:schemeClr val="bg1"/>
          </a:solidFill>
          <a:ln>
            <a:solidFill>
              <a:schemeClr val="bg1"/>
            </a:solidFill>
          </a:ln>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251670" y="1526797"/>
            <a:ext cx="10862869" cy="5113168"/>
          </a:xfrm>
          <a:solidFill>
            <a:schemeClr val="bg1"/>
          </a:solidFill>
        </p:spPr>
        <p:txBody>
          <a:bodyPr>
            <a:normAutofit fontScale="925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Infrastructure</a:t>
            </a:r>
          </a:p>
          <a:p>
            <a:pPr lvl="1" algn="just">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ERTMS : gestion des circulations et modernisation de la signalisation</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ERTMS </a:t>
            </a:r>
            <a:r>
              <a:rPr lang="fr-FR" sz="1800" dirty="0" err="1">
                <a:ln>
                  <a:solidFill>
                    <a:schemeClr val="tx1"/>
                  </a:solidFill>
                </a:ln>
                <a:solidFill>
                  <a:srgbClr val="000000"/>
                </a:solidFill>
                <a:latin typeface="Avenir Next LT Pro Light"/>
              </a:rPr>
              <a:t>European</a:t>
            </a:r>
            <a:r>
              <a:rPr lang="fr-FR" sz="1800" dirty="0">
                <a:ln>
                  <a:solidFill>
                    <a:schemeClr val="tx1"/>
                  </a:solidFill>
                </a:ln>
                <a:solidFill>
                  <a:srgbClr val="000000"/>
                </a:solidFill>
                <a:latin typeface="Avenir Next LT Pro Light"/>
              </a:rPr>
              <a:t> Rail Traffic Management System</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C’est la concrétisation technique de la marche vers l’harmonisation ferroviaire en Europe </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Digitalisation à 100% de la gestion des circulations et de la signalisation</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Abandon des signalisations latérales et adoption d’une signalisation commune voie-machine</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Calendrier : c’est en cours dans plusieurs pays européens ; en France c’est déjà réalisé sur certaines LGV (lignes nouvelles Paris Strasbourg, Tours Bordeaux, Le Mans Rennes) et en préparation sur une voie classique, Marseille Nice Vintimille (projet HPMV Haute Performance Marseille Vintimille) ; sur cet axe, ERTMS permettra un </a:t>
            </a:r>
            <a:r>
              <a:rPr kumimoji="0" lang="fr-FR" sz="1800" b="1"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doublement </a:t>
            </a:r>
            <a:r>
              <a:rPr kumimoji="0" lang="fr-FR" sz="180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des fréquences : l’intervalle minimum entre deux trains passera de 4 ou 5 minutes aujourd’hui à 1’30 ou 2’ demain ; et les italiens préparent la même chose sur Vintimille Gênes</a:t>
            </a:r>
          </a:p>
          <a:p>
            <a:pPr lvl="2" algn="just">
              <a:spcBef>
                <a:spcPts val="1000"/>
              </a:spcBef>
              <a:buClr>
                <a:srgbClr val="21B782">
                  <a:lumMod val="60000"/>
                  <a:lumOff val="40000"/>
                </a:srgbClr>
              </a:buClr>
              <a:defRPr/>
            </a:pPr>
            <a:r>
              <a:rPr lang="fr-FR" sz="1800" b="0" dirty="0">
                <a:ln>
                  <a:solidFill>
                    <a:schemeClr val="tx1"/>
                  </a:solidFill>
                </a:ln>
                <a:solidFill>
                  <a:srgbClr val="000000"/>
                </a:solidFill>
                <a:latin typeface="Avenir Next LT Pro Light"/>
              </a:rPr>
              <a:t>Mais ça va prendre du temps : prochaine étape mise en service en 2030 dans les Alpes Maritimes</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162564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60060"/>
            <a:ext cx="8596668" cy="1191236"/>
          </a:xfrm>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209725" y="1619075"/>
            <a:ext cx="7667537" cy="4978865"/>
          </a:xfrm>
          <a:solidFill>
            <a:schemeClr val="bg1"/>
          </a:solidFill>
        </p:spPr>
        <p:txBody>
          <a:bodyPr>
            <a:normAutofit fontScale="92500" lnSpcReduction="1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Infrastructure</a:t>
            </a:r>
          </a:p>
          <a:p>
            <a:pPr lvl="1" algn="just">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Centralisation et informatisation des commandes d’aiguillage</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Les aiguillages permettent l’orientation des trains et </a:t>
            </a:r>
            <a:r>
              <a:rPr lang="fr-FR" sz="1800" dirty="0">
                <a:ln>
                  <a:solidFill>
                    <a:schemeClr val="tx1"/>
                  </a:solidFill>
                </a:ln>
                <a:solidFill>
                  <a:srgbClr val="000000"/>
                </a:solidFill>
                <a:latin typeface="Avenir Next LT Pro Light" panose="020B0304020202020204" pitchFamily="34" charset="0"/>
              </a:rPr>
              <a:t>traditionnellement étaient </a:t>
            </a:r>
            <a:r>
              <a:rPr lang="fr-FR" sz="1800" dirty="0">
                <a:ln>
                  <a:solidFill>
                    <a:schemeClr val="tx1"/>
                  </a:solidFill>
                </a:ln>
                <a:solidFill>
                  <a:srgbClr val="000000"/>
                </a:solidFill>
                <a:latin typeface="Avenir Next LT Pro Light"/>
              </a:rPr>
              <a:t>(et sont encore souvent) commandés par des postes situés à proximité </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Depuis de nombreuses années la tendance est à la centralisation et à la digitalisation de ces postes qui deviennent des PAI, Postes d’Aiguillage Informatisés</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Avantages : bien meilleure performance par l’élargissement des possibilités de pilotage et la rapidité de réaction, et aussi économie de fonctionnement</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Aujourd’hui le réseau français compte environ 2 200 postes d’aiguillage ; à terme, l’objectif est de piloter tous les aiguillages à partir de 16 « tours de contrôle », elles-mêmes supervisées par un hub national</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voie ferrée, piste, train, rail&#10;&#10;Description générée automatiquement">
            <a:extLst>
              <a:ext uri="{FF2B5EF4-FFF2-40B4-BE49-F238E27FC236}">
                <a16:creationId xmlns:a16="http://schemas.microsoft.com/office/drawing/2014/main" id="{39029FC0-EBE4-90E7-681A-7DF1E2327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3097" y="2743200"/>
            <a:ext cx="4188902" cy="2746695"/>
          </a:xfrm>
          <a:prstGeom prst="rect">
            <a:avLst/>
          </a:prstGeom>
        </p:spPr>
      </p:pic>
    </p:spTree>
    <p:extLst>
      <p:ext uri="{BB962C8B-B14F-4D97-AF65-F5344CB8AC3E}">
        <p14:creationId xmlns:p14="http://schemas.microsoft.com/office/powerpoint/2010/main" val="404764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3791" y="1865836"/>
            <a:ext cx="9185945" cy="4568520"/>
          </a:xfrm>
          <a:solidFill>
            <a:schemeClr val="bg1"/>
          </a:solidFill>
        </p:spPr>
        <p:txBody>
          <a:bodyPr>
            <a:normAutofit/>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Infrastructure</a:t>
            </a:r>
          </a:p>
          <a:p>
            <a:pPr lvl="1" algn="just">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Traitement des nœuds ferroviaires</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Un nœud ferroviaire est un point du réseau où convergent plusieurs lignes, souvent au niveau de grandes villes</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La difficulté de franchissement de ces nœuds croît avec l’augmentation du nombre des trains</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Si bien que </a:t>
            </a:r>
            <a:r>
              <a:rPr kumimoji="0" lang="fr-FR" sz="1800" b="0" i="0"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tou</a:t>
            </a:r>
            <a:r>
              <a:rPr lang="fr-FR" sz="1800" dirty="0">
                <a:ln>
                  <a:solidFill>
                    <a:schemeClr val="tx1"/>
                  </a:solidFill>
                </a:ln>
                <a:solidFill>
                  <a:srgbClr val="000000"/>
                </a:solidFill>
                <a:latin typeface="Avenir Next LT Pro Light"/>
              </a:rPr>
              <a:t>s les efforts de modernisation du réseau peuvent être perdus dans les nœuds ferroviaires</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SNCF Réseau en est bien conscient et met en œuvre un important programme de traitement des nœuds ; des opérations majeures sont en cours ou programmées à Lyon, Marseille (création d’une gare souterraine) et ailleurs</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2960365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C644B-E228-9C3A-AC46-2B5292F71516}"/>
              </a:ext>
            </a:extLst>
          </p:cNvPr>
          <p:cNvSpPr>
            <a:spLocks noGrp="1"/>
          </p:cNvSpPr>
          <p:nvPr>
            <p:ph type="title"/>
          </p:nvPr>
        </p:nvSpPr>
        <p:spPr/>
        <p:txBody>
          <a:bodyPr/>
          <a:lstStyle/>
          <a:p>
            <a:r>
              <a:rPr lang="fr-FR" dirty="0">
                <a:solidFill>
                  <a:schemeClr val="accent1">
                    <a:lumMod val="75000"/>
                  </a:schemeClr>
                </a:solidFill>
              </a:rPr>
              <a:t>La future gare souterraine de Marseille Saint-Charles</a:t>
            </a:r>
          </a:p>
        </p:txBody>
      </p:sp>
      <p:pic>
        <p:nvPicPr>
          <p:cNvPr id="3" name="Image 2" descr="Une image contenant texte, capture d’écran, conception&#10;&#10;Description générée automatiquement">
            <a:extLst>
              <a:ext uri="{FF2B5EF4-FFF2-40B4-BE49-F238E27FC236}">
                <a16:creationId xmlns:a16="http://schemas.microsoft.com/office/drawing/2014/main" id="{8D2E43A0-CAE3-F744-3450-D3A398FD0F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30400"/>
            <a:ext cx="12192000" cy="4911634"/>
          </a:xfrm>
          <a:prstGeom prst="rect">
            <a:avLst/>
          </a:prstGeom>
        </p:spPr>
      </p:pic>
    </p:spTree>
    <p:extLst>
      <p:ext uri="{BB962C8B-B14F-4D97-AF65-F5344CB8AC3E}">
        <p14:creationId xmlns:p14="http://schemas.microsoft.com/office/powerpoint/2010/main" val="345244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1669A7-30C5-98ED-DD58-57F63BC058DD}"/>
              </a:ext>
            </a:extLst>
          </p:cNvPr>
          <p:cNvSpPr>
            <a:spLocks noGrp="1"/>
          </p:cNvSpPr>
          <p:nvPr>
            <p:ph type="title"/>
          </p:nvPr>
        </p:nvSpPr>
        <p:spPr>
          <a:xfrm>
            <a:off x="209724" y="816638"/>
            <a:ext cx="2877425" cy="5224724"/>
          </a:xfrm>
          <a:solidFill>
            <a:schemeClr val="bg1"/>
          </a:solidFill>
        </p:spPr>
        <p:txBody>
          <a:bodyPr anchor="ctr">
            <a:normAutofit/>
          </a:bodyPr>
          <a:lstStyle/>
          <a:p>
            <a:r>
              <a:rPr lang="fr-FR" dirty="0">
                <a:solidFill>
                  <a:schemeClr val="accent1">
                    <a:lumMod val="75000"/>
                  </a:schemeClr>
                </a:solidFill>
              </a:rPr>
              <a:t>SOMMAIRE</a:t>
            </a:r>
          </a:p>
        </p:txBody>
      </p:sp>
      <p:sp>
        <p:nvSpPr>
          <p:cNvPr id="3" name="Espace réservé du contenu 2">
            <a:extLst>
              <a:ext uri="{FF2B5EF4-FFF2-40B4-BE49-F238E27FC236}">
                <a16:creationId xmlns:a16="http://schemas.microsoft.com/office/drawing/2014/main" id="{A13BE568-1301-FA91-E10B-8E4D3966EEC6}"/>
              </a:ext>
            </a:extLst>
          </p:cNvPr>
          <p:cNvSpPr>
            <a:spLocks noGrp="1"/>
          </p:cNvSpPr>
          <p:nvPr>
            <p:ph idx="1"/>
          </p:nvPr>
        </p:nvSpPr>
        <p:spPr>
          <a:xfrm>
            <a:off x="3380762" y="167780"/>
            <a:ext cx="6258187" cy="6434356"/>
          </a:xfrm>
          <a:solidFill>
            <a:schemeClr val="bg1"/>
          </a:solidFill>
        </p:spPr>
        <p:txBody>
          <a:bodyPr anchor="ctr">
            <a:normAutofit/>
          </a:bodyPr>
          <a:lstStyle/>
          <a:p>
            <a:pPr marL="457200" indent="-457200">
              <a:lnSpc>
                <a:spcPct val="90000"/>
              </a:lnSpc>
              <a:buFont typeface="+mj-lt"/>
              <a:buAutoNum type="romanUcPeriod"/>
            </a:pPr>
            <a:r>
              <a:rPr lang="fr-FR" sz="1300" dirty="0">
                <a:ln>
                  <a:solidFill>
                    <a:schemeClr val="tx1"/>
                  </a:solidFill>
                </a:ln>
              </a:rPr>
              <a:t>Où en sommes-nous ? </a:t>
            </a:r>
          </a:p>
          <a:p>
            <a:pPr marL="1177200" lvl="2" indent="-457200">
              <a:lnSpc>
                <a:spcPct val="90000"/>
              </a:lnSpc>
              <a:buFont typeface="+mj-lt"/>
              <a:buAutoNum type="arabicPeriod"/>
            </a:pPr>
            <a:r>
              <a:rPr lang="fr-FR" sz="1300" dirty="0">
                <a:ln>
                  <a:solidFill>
                    <a:schemeClr val="tx1"/>
                  </a:solidFill>
                </a:ln>
              </a:rPr>
              <a:t>En France</a:t>
            </a:r>
          </a:p>
          <a:p>
            <a:pPr marL="1177200" lvl="2" indent="-457200">
              <a:lnSpc>
                <a:spcPct val="90000"/>
              </a:lnSpc>
              <a:buFont typeface="+mj-lt"/>
              <a:buAutoNum type="arabicPeriod"/>
            </a:pPr>
            <a:r>
              <a:rPr lang="fr-FR" sz="1300" dirty="0">
                <a:ln>
                  <a:solidFill>
                    <a:schemeClr val="tx1"/>
                  </a:solidFill>
                </a:ln>
              </a:rPr>
              <a:t>En Europe et ailleurs</a:t>
            </a:r>
            <a:endParaRPr lang="fr-FR" sz="1100" dirty="0">
              <a:ln>
                <a:solidFill>
                  <a:schemeClr val="tx1"/>
                </a:solidFill>
              </a:ln>
            </a:endParaRPr>
          </a:p>
          <a:p>
            <a:pPr marL="457200" indent="-457200">
              <a:lnSpc>
                <a:spcPct val="90000"/>
              </a:lnSpc>
              <a:buFont typeface="+mj-lt"/>
              <a:buAutoNum type="romanUcPeriod"/>
            </a:pPr>
            <a:r>
              <a:rPr lang="fr-FR" sz="1300" dirty="0">
                <a:ln>
                  <a:solidFill>
                    <a:schemeClr val="tx1"/>
                  </a:solidFill>
                </a:ln>
              </a:rPr>
              <a:t>Comment ça fonctionne ?</a:t>
            </a:r>
          </a:p>
          <a:p>
            <a:pPr marL="1177200" lvl="2" indent="-457200">
              <a:lnSpc>
                <a:spcPct val="90000"/>
              </a:lnSpc>
              <a:buFont typeface="+mj-lt"/>
              <a:buAutoNum type="arabicPeriod"/>
            </a:pPr>
            <a:r>
              <a:rPr lang="fr-FR" sz="1300" dirty="0">
                <a:ln>
                  <a:solidFill>
                    <a:schemeClr val="tx1"/>
                  </a:solidFill>
                </a:ln>
              </a:rPr>
              <a:t>Le cadre législatif et réglementaire</a:t>
            </a:r>
          </a:p>
          <a:p>
            <a:pPr marL="1177200" lvl="2" indent="-457200">
              <a:lnSpc>
                <a:spcPct val="90000"/>
              </a:lnSpc>
              <a:buFont typeface="+mj-lt"/>
              <a:buAutoNum type="arabicPeriod"/>
            </a:pPr>
            <a:r>
              <a:rPr lang="fr-FR" sz="1300" dirty="0">
                <a:ln>
                  <a:solidFill>
                    <a:schemeClr val="tx1"/>
                  </a:solidFill>
                </a:ln>
              </a:rPr>
              <a:t>L’attribution des sillons</a:t>
            </a:r>
          </a:p>
          <a:p>
            <a:pPr marL="1177200" lvl="2" indent="-457200">
              <a:lnSpc>
                <a:spcPct val="90000"/>
              </a:lnSpc>
              <a:buFont typeface="+mj-lt"/>
              <a:buAutoNum type="arabicPeriod"/>
            </a:pPr>
            <a:r>
              <a:rPr lang="fr-FR" sz="1300" dirty="0">
                <a:ln>
                  <a:solidFill>
                    <a:schemeClr val="tx1"/>
                  </a:solidFill>
                </a:ln>
              </a:rPr>
              <a:t>La sécurité</a:t>
            </a:r>
          </a:p>
          <a:p>
            <a:pPr marL="1177200" lvl="2" indent="-457200">
              <a:lnSpc>
                <a:spcPct val="90000"/>
              </a:lnSpc>
              <a:buFont typeface="+mj-lt"/>
              <a:buAutoNum type="arabicPeriod"/>
            </a:pPr>
            <a:r>
              <a:rPr lang="fr-FR" sz="1300" dirty="0">
                <a:ln>
                  <a:solidFill>
                    <a:schemeClr val="tx1"/>
                  </a:solidFill>
                </a:ln>
              </a:rPr>
              <a:t>La régulation</a:t>
            </a:r>
          </a:p>
          <a:p>
            <a:pPr marL="457200" indent="-457200">
              <a:lnSpc>
                <a:spcPct val="90000"/>
              </a:lnSpc>
              <a:buFont typeface="+mj-lt"/>
              <a:buAutoNum type="romanUcPeriod"/>
            </a:pPr>
            <a:r>
              <a:rPr lang="fr-FR" sz="1300" dirty="0">
                <a:ln>
                  <a:solidFill>
                    <a:schemeClr val="tx1"/>
                  </a:solidFill>
                </a:ln>
              </a:rPr>
              <a:t>Les principaux types de fret ferroviaire </a:t>
            </a:r>
          </a:p>
          <a:p>
            <a:pPr marL="1177200" lvl="2" indent="-457200">
              <a:lnSpc>
                <a:spcPct val="90000"/>
              </a:lnSpc>
              <a:buFont typeface="+mj-lt"/>
              <a:buAutoNum type="arabicPeriod"/>
            </a:pPr>
            <a:r>
              <a:rPr lang="fr-FR" sz="1300" dirty="0">
                <a:ln>
                  <a:solidFill>
                    <a:schemeClr val="tx1"/>
                  </a:solidFill>
                </a:ln>
              </a:rPr>
              <a:t>Les trains entiers</a:t>
            </a:r>
          </a:p>
          <a:p>
            <a:pPr marL="1177200" lvl="2" indent="-457200">
              <a:lnSpc>
                <a:spcPct val="90000"/>
              </a:lnSpc>
              <a:buFont typeface="+mj-lt"/>
              <a:buAutoNum type="arabicPeriod"/>
            </a:pPr>
            <a:r>
              <a:rPr lang="fr-FR" sz="1300" dirty="0">
                <a:ln>
                  <a:solidFill>
                    <a:schemeClr val="tx1"/>
                  </a:solidFill>
                </a:ln>
              </a:rPr>
              <a:t>Les wagons isolés</a:t>
            </a:r>
          </a:p>
          <a:p>
            <a:pPr marL="1177200" lvl="2" indent="-457200">
              <a:lnSpc>
                <a:spcPct val="90000"/>
              </a:lnSpc>
              <a:buFont typeface="+mj-lt"/>
              <a:buAutoNum type="arabicPeriod"/>
            </a:pPr>
            <a:r>
              <a:rPr lang="fr-FR" sz="1300" dirty="0">
                <a:ln>
                  <a:solidFill>
                    <a:schemeClr val="tx1"/>
                  </a:solidFill>
                </a:ln>
              </a:rPr>
              <a:t>Le transport combiné et les autoroutes ferroviaires</a:t>
            </a:r>
          </a:p>
          <a:p>
            <a:pPr marL="457200" indent="-457200">
              <a:lnSpc>
                <a:spcPct val="90000"/>
              </a:lnSpc>
              <a:buFont typeface="+mj-lt"/>
              <a:buAutoNum type="romanUcPeriod"/>
            </a:pPr>
            <a:r>
              <a:rPr lang="fr-FR" sz="1300" dirty="0">
                <a:ln>
                  <a:solidFill>
                    <a:schemeClr val="tx1"/>
                  </a:solidFill>
                </a:ln>
              </a:rPr>
              <a:t>Quelles sont les principales évolutions en cours et projetées ?</a:t>
            </a:r>
          </a:p>
          <a:p>
            <a:pPr marL="1177200" lvl="2" indent="-457200">
              <a:lnSpc>
                <a:spcPct val="90000"/>
              </a:lnSpc>
              <a:buFont typeface="+mj-lt"/>
              <a:buAutoNum type="arabicPeriod"/>
            </a:pPr>
            <a:r>
              <a:rPr lang="fr-FR" sz="1300" dirty="0">
                <a:ln>
                  <a:solidFill>
                    <a:schemeClr val="tx1"/>
                  </a:solidFill>
                </a:ln>
              </a:rPr>
              <a:t>Infrastructure</a:t>
            </a:r>
          </a:p>
          <a:p>
            <a:pPr marL="1177200" lvl="2" indent="-457200">
              <a:lnSpc>
                <a:spcPct val="90000"/>
              </a:lnSpc>
              <a:buFont typeface="+mj-lt"/>
              <a:buAutoNum type="arabicPeriod"/>
            </a:pPr>
            <a:r>
              <a:rPr lang="fr-FR" sz="1300" dirty="0">
                <a:ln>
                  <a:solidFill>
                    <a:schemeClr val="tx1"/>
                  </a:solidFill>
                </a:ln>
              </a:rPr>
              <a:t>Matériel Roulant</a:t>
            </a:r>
          </a:p>
          <a:p>
            <a:pPr marL="457200" indent="-457200">
              <a:lnSpc>
                <a:spcPct val="90000"/>
              </a:lnSpc>
              <a:buFont typeface="+mj-lt"/>
              <a:buAutoNum type="romanUcPeriod"/>
            </a:pPr>
            <a:r>
              <a:rPr lang="fr-FR" sz="1300" dirty="0">
                <a:ln>
                  <a:solidFill>
                    <a:schemeClr val="tx1"/>
                  </a:solidFill>
                </a:ln>
              </a:rPr>
              <a:t>Quel avenir pour le transport ferroviaire de marchandises ?</a:t>
            </a:r>
          </a:p>
          <a:p>
            <a:pPr marL="1177200" lvl="2" indent="-457200">
              <a:lnSpc>
                <a:spcPct val="90000"/>
              </a:lnSpc>
              <a:buFont typeface="+mj-lt"/>
              <a:buAutoNum type="arabicPeriod"/>
            </a:pPr>
            <a:r>
              <a:rPr lang="fr-FR" sz="1300" dirty="0">
                <a:ln>
                  <a:solidFill>
                    <a:schemeClr val="tx1"/>
                  </a:solidFill>
                </a:ln>
              </a:rPr>
              <a:t>Le contexte environnemental</a:t>
            </a:r>
          </a:p>
          <a:p>
            <a:pPr marL="1177200" lvl="2" indent="-457200">
              <a:lnSpc>
                <a:spcPct val="90000"/>
              </a:lnSpc>
              <a:buFont typeface="+mj-lt"/>
              <a:buAutoNum type="arabicPeriod"/>
            </a:pPr>
            <a:r>
              <a:rPr lang="fr-FR" sz="1300" dirty="0">
                <a:ln>
                  <a:solidFill>
                    <a:schemeClr val="tx1"/>
                  </a:solidFill>
                </a:ln>
              </a:rPr>
              <a:t>Le rôle de l’Europe</a:t>
            </a:r>
          </a:p>
          <a:p>
            <a:pPr marL="1177200" lvl="2" indent="-457200">
              <a:lnSpc>
                <a:spcPct val="90000"/>
              </a:lnSpc>
              <a:buFont typeface="+mj-lt"/>
              <a:buAutoNum type="arabicPeriod"/>
            </a:pPr>
            <a:r>
              <a:rPr lang="fr-FR" sz="1300" dirty="0">
                <a:ln>
                  <a:solidFill>
                    <a:schemeClr val="tx1"/>
                  </a:solidFill>
                </a:ln>
              </a:rPr>
              <a:t>Les décisions nationales : Alliance 4F et Stratégie nationale pour le développement du fret ferroviaire</a:t>
            </a:r>
          </a:p>
          <a:p>
            <a:pPr marL="0" lvl="1">
              <a:lnSpc>
                <a:spcPct val="90000"/>
              </a:lnSpc>
            </a:pPr>
            <a:r>
              <a:rPr lang="fr-FR" sz="1300" i="0" dirty="0">
                <a:ln>
                  <a:solidFill>
                    <a:schemeClr val="tx1"/>
                  </a:solidFill>
                </a:ln>
              </a:rPr>
              <a:t>Conclusion</a:t>
            </a:r>
          </a:p>
        </p:txBody>
      </p:sp>
    </p:spTree>
    <p:extLst>
      <p:ext uri="{BB962C8B-B14F-4D97-AF65-F5344CB8AC3E}">
        <p14:creationId xmlns:p14="http://schemas.microsoft.com/office/powerpoint/2010/main" val="62421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
                                            <p:txEl>
                                              <p:pRg st="17" end="1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360727"/>
            <a:ext cx="8596668" cy="1233181"/>
          </a:xfrm>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486561" y="1728133"/>
            <a:ext cx="7130643" cy="4882392"/>
          </a:xfrm>
          <a:solidFill>
            <a:schemeClr val="bg1"/>
          </a:solidFill>
        </p:spPr>
        <p:txBody>
          <a:bodyPr>
            <a:normAutofit lnSpcReduction="1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Infrastructure</a:t>
            </a:r>
          </a:p>
          <a:p>
            <a:pPr lvl="1" algn="just">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Gabarit des voies</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Le gabarit des voies doit naturellement permettre le passage des trains, notamment dans les tunnels</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Mais la circulation de semi-remorques routières chargées sur des wagons </a:t>
            </a:r>
            <a:r>
              <a:rPr lang="fr-FR" sz="1800" dirty="0">
                <a:ln>
                  <a:solidFill>
                    <a:schemeClr val="tx1"/>
                  </a:solidFill>
                </a:ln>
                <a:solidFill>
                  <a:srgbClr val="000000"/>
                </a:solidFill>
                <a:latin typeface="Avenir Next LT Pro Light"/>
              </a:rPr>
              <a:t>relève de ce qu’on appelle le gabarit P 400 (en référence à la norme de 4m sur le réseau routier)</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Et la plupart des voies ferrées françaises, qui datent de bien avant ce type de transport, ne sont pas au gabarit P 400 !</a:t>
            </a:r>
          </a:p>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Et c’est encore un des axes majeurs de la modernisation du RFN que de passer progressivement les axes importants au gabarit P 400</a:t>
            </a:r>
            <a:endPar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tunnel ferroviaire, voie, plein air, piste&#10;&#10;Description générée automatiquement">
            <a:extLst>
              <a:ext uri="{FF2B5EF4-FFF2-40B4-BE49-F238E27FC236}">
                <a16:creationId xmlns:a16="http://schemas.microsoft.com/office/drawing/2014/main" id="{DACC007A-5E8C-AE80-E574-00F597662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034" y="3338817"/>
            <a:ext cx="4373966" cy="2567731"/>
          </a:xfrm>
          <a:prstGeom prst="rect">
            <a:avLst/>
          </a:prstGeom>
        </p:spPr>
      </p:pic>
    </p:spTree>
    <p:extLst>
      <p:ext uri="{BB962C8B-B14F-4D97-AF65-F5344CB8AC3E}">
        <p14:creationId xmlns:p14="http://schemas.microsoft.com/office/powerpoint/2010/main" val="1987359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Matériel Roulant</a:t>
            </a:r>
          </a:p>
          <a:p>
            <a:pPr lvl="1">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Motorisation</a:t>
            </a:r>
          </a:p>
          <a:p>
            <a:pPr lvl="1">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Digitalisation</a:t>
            </a:r>
          </a:p>
          <a:p>
            <a:pPr lvl="1">
              <a:spcBef>
                <a:spcPts val="1000"/>
              </a:spcBef>
              <a:buClr>
                <a:srgbClr val="21B782">
                  <a:lumMod val="60000"/>
                  <a:lumOff val="40000"/>
                </a:srgbClr>
              </a:buClr>
              <a:defRPr/>
            </a:pPr>
            <a:r>
              <a:rPr lang="fr-FR" sz="2400" i="0" dirty="0">
                <a:ln>
                  <a:solidFill>
                    <a:schemeClr val="tx1"/>
                  </a:solidFill>
                </a:ln>
                <a:solidFill>
                  <a:srgbClr val="000000"/>
                </a:solidFill>
                <a:latin typeface="Avenir Next LT Pro Light"/>
              </a:rPr>
              <a:t>Couplage automatique et digital des wagons</a:t>
            </a:r>
            <a:endPar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354540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327171"/>
            <a:ext cx="8596668" cy="1233181"/>
          </a:xfrm>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327171" y="1702965"/>
            <a:ext cx="7894041" cy="5155035"/>
          </a:xfrm>
          <a:solidFill>
            <a:schemeClr val="bg1"/>
          </a:solidFill>
        </p:spPr>
        <p:txBody>
          <a:bodyPr>
            <a:normAutofit fontScale="325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96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Matériel Roulant</a:t>
            </a:r>
          </a:p>
          <a:p>
            <a:pPr lvl="1">
              <a:spcBef>
                <a:spcPts val="1000"/>
              </a:spcBef>
              <a:buClr>
                <a:srgbClr val="21B782">
                  <a:lumMod val="60000"/>
                  <a:lumOff val="40000"/>
                </a:srgbClr>
              </a:buClr>
              <a:defRPr/>
            </a:pPr>
            <a:r>
              <a:rPr kumimoji="0" lang="fr-FR" sz="72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Motorisation</a:t>
            </a:r>
          </a:p>
          <a:p>
            <a:pPr lvl="2" algn="just">
              <a:spcBef>
                <a:spcPts val="1000"/>
              </a:spcBef>
              <a:buClr>
                <a:srgbClr val="21B782">
                  <a:lumMod val="60000"/>
                  <a:lumOff val="40000"/>
                </a:srgbClr>
              </a:buClr>
              <a:defRPr/>
            </a:pPr>
            <a:r>
              <a:rPr lang="fr-FR" sz="6400" dirty="0">
                <a:ln>
                  <a:solidFill>
                    <a:schemeClr val="tx1"/>
                  </a:solidFill>
                </a:ln>
                <a:solidFill>
                  <a:srgbClr val="000000"/>
                </a:solidFill>
                <a:latin typeface="Avenir Next LT Pro Light"/>
              </a:rPr>
              <a:t>Sur les 28 000 km du RFN, 16 100 sont électrifiés, donc ouverts aux locomotives électriques</a:t>
            </a:r>
          </a:p>
          <a:p>
            <a:pPr lvl="2" algn="just">
              <a:spcBef>
                <a:spcPts val="1000"/>
              </a:spcBef>
              <a:buClr>
                <a:srgbClr val="21B782">
                  <a:lumMod val="60000"/>
                  <a:lumOff val="40000"/>
                </a:srgbClr>
              </a:buClr>
              <a:defRPr/>
            </a:pPr>
            <a:r>
              <a:rPr kumimoji="0" lang="fr-FR" sz="6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Mais le parc de locomotives diesel demeure important et il arrive même que des locomotives diesel roulent sous caténaires lorsque les parcours terminaux ne sont pas électrifiés </a:t>
            </a:r>
          </a:p>
          <a:p>
            <a:pPr lvl="2" algn="just">
              <a:spcBef>
                <a:spcPts val="1000"/>
              </a:spcBef>
              <a:buClr>
                <a:srgbClr val="21B782">
                  <a:lumMod val="60000"/>
                  <a:lumOff val="40000"/>
                </a:srgbClr>
              </a:buClr>
              <a:defRPr/>
            </a:pPr>
            <a:r>
              <a:rPr lang="fr-FR" sz="6400" dirty="0">
                <a:ln>
                  <a:solidFill>
                    <a:schemeClr val="tx1"/>
                  </a:solidFill>
                </a:ln>
                <a:solidFill>
                  <a:srgbClr val="000000"/>
                </a:solidFill>
                <a:latin typeface="Avenir Next LT Pro Light"/>
              </a:rPr>
              <a:t>Le carburant diesel actuel, dit « Euro 6 » est bien moins polluant qu’auparavant</a:t>
            </a:r>
          </a:p>
          <a:p>
            <a:pPr lvl="2" algn="just">
              <a:spcBef>
                <a:spcPts val="1000"/>
              </a:spcBef>
              <a:buClr>
                <a:srgbClr val="21B782">
                  <a:lumMod val="60000"/>
                  <a:lumOff val="40000"/>
                </a:srgbClr>
              </a:buClr>
              <a:defRPr/>
            </a:pPr>
            <a:r>
              <a:rPr kumimoji="0" lang="fr-FR" sz="6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Et de nouveaux carburants sont apparus ces dernières années : à base de colza ou d’huiles végétales par exemple</a:t>
            </a: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2050" name="Picture 2" descr="Le fret ferroviaire menacé : une filière en difficulté">
            <a:extLst>
              <a:ext uri="{FF2B5EF4-FFF2-40B4-BE49-F238E27FC236}">
                <a16:creationId xmlns:a16="http://schemas.microsoft.com/office/drawing/2014/main" id="{FD287179-8DA5-4C00-CB98-E0CE3538E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7714" y="2978092"/>
            <a:ext cx="3744285" cy="265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904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5AE9CA-A0F0-14FB-4BEF-1939F9D80A83}"/>
              </a:ext>
            </a:extLst>
          </p:cNvPr>
          <p:cNvSpPr>
            <a:spLocks noGrp="1"/>
          </p:cNvSpPr>
          <p:nvPr>
            <p:ph type="title"/>
          </p:nvPr>
        </p:nvSpPr>
        <p:spPr>
          <a:xfrm>
            <a:off x="677334" y="609600"/>
            <a:ext cx="8596668" cy="791361"/>
          </a:xfrm>
        </p:spPr>
        <p:txBody>
          <a:bodyPr/>
          <a:lstStyle/>
          <a:p>
            <a:r>
              <a:rPr lang="fr-FR" dirty="0">
                <a:solidFill>
                  <a:schemeClr val="accent1">
                    <a:lumMod val="75000"/>
                  </a:schemeClr>
                </a:solidFill>
              </a:rPr>
              <a:t>Hydrogène</a:t>
            </a:r>
          </a:p>
        </p:txBody>
      </p:sp>
      <p:sp>
        <p:nvSpPr>
          <p:cNvPr id="4" name="ZoneTexte 3">
            <a:extLst>
              <a:ext uri="{FF2B5EF4-FFF2-40B4-BE49-F238E27FC236}">
                <a16:creationId xmlns:a16="http://schemas.microsoft.com/office/drawing/2014/main" id="{DC5D849D-1299-5AA2-0494-598CAFE33C71}"/>
              </a:ext>
            </a:extLst>
          </p:cNvPr>
          <p:cNvSpPr txBox="1"/>
          <p:nvPr/>
        </p:nvSpPr>
        <p:spPr>
          <a:xfrm>
            <a:off x="268448" y="1771501"/>
            <a:ext cx="6853806" cy="4652556"/>
          </a:xfrm>
          <a:prstGeom prst="rect">
            <a:avLst/>
          </a:prstGeom>
          <a:noFill/>
        </p:spPr>
        <p:txBody>
          <a:bodyPr wrap="square">
            <a:spAutoFit/>
          </a:bodyPr>
          <a:lstStyle/>
          <a:p>
            <a:pPr lvl="2" algn="just">
              <a:spcBef>
                <a:spcPts val="1000"/>
              </a:spcBef>
              <a:buClr>
                <a:srgbClr val="21B782">
                  <a:lumMod val="60000"/>
                  <a:lumOff val="40000"/>
                </a:srgbClr>
              </a:buClr>
              <a:defRPr/>
            </a:pPr>
            <a:r>
              <a:rPr lang="fr-FR" sz="1800" dirty="0">
                <a:ln>
                  <a:solidFill>
                    <a:schemeClr val="tx1"/>
                  </a:solidFill>
                </a:ln>
                <a:solidFill>
                  <a:srgbClr val="000000"/>
                </a:solidFill>
                <a:latin typeface="Avenir Next LT Pro Light"/>
              </a:rPr>
              <a:t>Beaucoup d’espoir repose sur l’</a:t>
            </a:r>
            <a:r>
              <a:rPr lang="fr-FR" sz="1800" u="sng" dirty="0">
                <a:ln>
                  <a:solidFill>
                    <a:schemeClr val="tx1"/>
                  </a:solidFill>
                </a:ln>
                <a:solidFill>
                  <a:srgbClr val="000000"/>
                </a:solidFill>
                <a:latin typeface="Avenir Next LT Pro Light"/>
              </a:rPr>
              <a:t>hydrogène</a:t>
            </a:r>
            <a:r>
              <a:rPr lang="fr-FR" sz="1800" dirty="0">
                <a:ln>
                  <a:solidFill>
                    <a:schemeClr val="tx1"/>
                  </a:solidFill>
                </a:ln>
                <a:solidFill>
                  <a:srgbClr val="000000"/>
                </a:solidFill>
                <a:latin typeface="Avenir Next LT Pro Light"/>
              </a:rPr>
              <a:t>, utilisable soit directement comme carburant, soit de préférence pour alimenter une pile à combustible qui fournit alors une énergie de traction électrique donc totalement propre, la pile à combustible ne rejetant que de la vapeur d’eau ; mais aujourd’hui l’essentiel de l’hydrogène utilisé provient de gaz comme le méthane CH4 et l’extraction d’H2 est productrice de gaz à effet de serre … ; des pistes existent avec l’utilisation d’hydrogène natif  (des réserves ont été identifiées en France) ou par la production d’H2 par électrolyse de l’eau,</a:t>
            </a:r>
          </a:p>
          <a:p>
            <a:pPr lvl="2" algn="just">
              <a:spcBef>
                <a:spcPts val="1000"/>
              </a:spcBef>
              <a:buClr>
                <a:srgbClr val="21B782">
                  <a:lumMod val="60000"/>
                  <a:lumOff val="40000"/>
                </a:srgbClr>
              </a:buClr>
              <a:defRPr/>
            </a:pPr>
            <a:r>
              <a:rPr kumimoji="0" lang="fr-FR" sz="18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Aujourd’hui les trains hydrogène qui circulent sont des trains de voyageurs ; l’équipement de locomotives fret en piles à combustible alimentées par H2 fait l’objet d’intenses recherches et préparations</a:t>
            </a:r>
          </a:p>
        </p:txBody>
      </p:sp>
      <p:pic>
        <p:nvPicPr>
          <p:cNvPr id="6" name="Image 5" descr="Une image contenant texte, capture d’écran, diagramme, Police&#10;&#10;Description générée automatiquement">
            <a:extLst>
              <a:ext uri="{FF2B5EF4-FFF2-40B4-BE49-F238E27FC236}">
                <a16:creationId xmlns:a16="http://schemas.microsoft.com/office/drawing/2014/main" id="{284AE1F5-4C59-BC53-F9FB-CC2F8B1C5F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053" y="1543573"/>
            <a:ext cx="4915947" cy="4509083"/>
          </a:xfrm>
          <a:prstGeom prst="rect">
            <a:avLst/>
          </a:prstGeom>
        </p:spPr>
      </p:pic>
    </p:spTree>
    <p:extLst>
      <p:ext uri="{BB962C8B-B14F-4D97-AF65-F5344CB8AC3E}">
        <p14:creationId xmlns:p14="http://schemas.microsoft.com/office/powerpoint/2010/main" val="780910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18114"/>
            <a:ext cx="8596668" cy="1275126"/>
          </a:xfrm>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302004" y="1627464"/>
            <a:ext cx="10804146" cy="4825094"/>
          </a:xfrm>
          <a:solidFill>
            <a:schemeClr val="bg1"/>
          </a:solidFill>
        </p:spPr>
        <p:txBody>
          <a:bodyPr>
            <a:normAutofit fontScale="400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7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Matériel Roulant</a:t>
            </a:r>
          </a:p>
          <a:p>
            <a:pPr lvl="1" algn="just">
              <a:spcBef>
                <a:spcPts val="1000"/>
              </a:spcBef>
              <a:buClr>
                <a:srgbClr val="21B782">
                  <a:lumMod val="60000"/>
                  <a:lumOff val="40000"/>
                </a:srgbClr>
              </a:buClr>
              <a:defRPr/>
            </a:pPr>
            <a:r>
              <a:rPr kumimoji="0" lang="fr-FR" sz="50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Digitalisation</a:t>
            </a:r>
          </a:p>
          <a:p>
            <a:pPr lvl="2" algn="just">
              <a:spcBef>
                <a:spcPts val="1000"/>
              </a:spcBef>
              <a:buClr>
                <a:srgbClr val="21B782">
                  <a:lumMod val="60000"/>
                  <a:lumOff val="40000"/>
                </a:srgbClr>
              </a:buClr>
              <a:defRPr/>
            </a:pPr>
            <a:r>
              <a:rPr lang="fr-FR" sz="4500" dirty="0">
                <a:ln>
                  <a:solidFill>
                    <a:schemeClr val="tx1"/>
                  </a:solidFill>
                </a:ln>
                <a:solidFill>
                  <a:srgbClr val="000000"/>
                </a:solidFill>
                <a:latin typeface="Avenir Next LT Pro Light"/>
              </a:rPr>
              <a:t>Comme pour l’infrastructure, la digitalisation est en marche pour le matériel roulant</a:t>
            </a:r>
          </a:p>
          <a:p>
            <a:pPr lvl="2" algn="just">
              <a:spcBef>
                <a:spcPts val="1000"/>
              </a:spcBef>
              <a:buClr>
                <a:srgbClr val="21B782">
                  <a:lumMod val="60000"/>
                  <a:lumOff val="40000"/>
                </a:srgbClr>
              </a:buClr>
              <a:defRPr/>
            </a:pPr>
            <a:r>
              <a:rPr kumimoji="0" lang="fr-FR" sz="4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Prenons l’exemple des essais de frein : </a:t>
            </a:r>
          </a:p>
          <a:p>
            <a:pPr lvl="2" algn="just">
              <a:spcBef>
                <a:spcPts val="1000"/>
              </a:spcBef>
              <a:buClr>
                <a:srgbClr val="21B782">
                  <a:lumMod val="60000"/>
                  <a:lumOff val="40000"/>
                </a:srgbClr>
              </a:buClr>
              <a:defRPr/>
            </a:pPr>
            <a:r>
              <a:rPr lang="fr-FR" sz="4500" dirty="0">
                <a:ln>
                  <a:solidFill>
                    <a:schemeClr val="tx1"/>
                  </a:solidFill>
                </a:ln>
                <a:solidFill>
                  <a:srgbClr val="000000"/>
                </a:solidFill>
                <a:latin typeface="Avenir Next LT Pro Light"/>
              </a:rPr>
              <a:t>Aujourd’hui, avant chaque départ de train de fret, les freins sont vérifiés : 2 agents sont nécessaires, un en cabine de conduite pour la commande de serrage puis de desserrage des freins, un autre qui marche le long du train dans un sens puis dans l’autre, et, pour chaque wagon, vérifie si les freins fonctionnent ; si tout va bien le train part et alors le conducteur n’a plus aucune information sur la qualité des freins de ses wagons</a:t>
            </a:r>
          </a:p>
          <a:p>
            <a:pPr lvl="2" algn="just">
              <a:spcBef>
                <a:spcPts val="1000"/>
              </a:spcBef>
              <a:buClr>
                <a:srgbClr val="21B782">
                  <a:lumMod val="60000"/>
                  <a:lumOff val="40000"/>
                </a:srgbClr>
              </a:buClr>
              <a:defRPr/>
            </a:pPr>
            <a:r>
              <a:rPr kumimoji="0" lang="fr-FR" sz="4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Demain des capteurs situés  au niveau des wagons permettront d’une part au conducteur d’effectuer seul et rapidement les essais de frein et d’autre part, en circulation, de veiller en permanence au bon fonctionnement du freinage</a:t>
            </a:r>
          </a:p>
          <a:p>
            <a:pPr lvl="2" algn="just">
              <a:spcBef>
                <a:spcPts val="1000"/>
              </a:spcBef>
              <a:buClr>
                <a:srgbClr val="21B782">
                  <a:lumMod val="60000"/>
                  <a:lumOff val="40000"/>
                </a:srgbClr>
              </a:buClr>
              <a:defRPr/>
            </a:pPr>
            <a:r>
              <a:rPr kumimoji="0" lang="fr-FR" sz="4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Il s’agit d’un enjeu majeur en termes de compétitivité, de sécurité et aussi de conditions de travail</a:t>
            </a:r>
          </a:p>
          <a:p>
            <a:pPr lvl="2" algn="just">
              <a:spcBef>
                <a:spcPts val="1000"/>
              </a:spcBef>
              <a:buClr>
                <a:srgbClr val="21B782">
                  <a:lumMod val="60000"/>
                  <a:lumOff val="40000"/>
                </a:srgbClr>
              </a:buClr>
              <a:defRPr/>
            </a:pPr>
            <a:r>
              <a:rPr lang="fr-FR" sz="4500" dirty="0">
                <a:ln>
                  <a:solidFill>
                    <a:schemeClr val="tx1"/>
                  </a:solidFill>
                </a:ln>
                <a:solidFill>
                  <a:srgbClr val="000000"/>
                </a:solidFill>
                <a:latin typeface="Avenir Next LT Pro Light"/>
              </a:rPr>
              <a:t>Le projet est en cours et sera opérationnel prochainement</a:t>
            </a:r>
          </a:p>
          <a:p>
            <a:pPr lvl="2">
              <a:spcBef>
                <a:spcPts val="1000"/>
              </a:spcBef>
              <a:buClr>
                <a:srgbClr val="21B782">
                  <a:lumMod val="60000"/>
                  <a:lumOff val="40000"/>
                </a:srgbClr>
              </a:buClr>
              <a:defRPr/>
            </a:pPr>
            <a:endParaRPr kumimoji="0" lang="fr-FR" sz="2400" b="0" i="0" u="none" strike="noStrike" kern="1200" cap="none" spc="0" normalizeH="0" baseline="0" noProof="0" dirty="0">
              <a:ln>
                <a:no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1459064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cmpd="tri">
                  <a:solidFill>
                    <a:schemeClr val="tx1"/>
                  </a:solidFill>
                </a:ln>
                <a:solidFill>
                  <a:srgbClr val="000000"/>
                </a:solidFill>
                <a:effectLst/>
                <a:uLnTx/>
                <a:uFillTx/>
                <a:latin typeface="Avenir Next LT Pro Light"/>
                <a:ea typeface="+mn-ea"/>
                <a:cs typeface="+mn-cs"/>
              </a:rPr>
              <a:t>Matériel Roulant</a:t>
            </a:r>
          </a:p>
          <a:p>
            <a:pPr lvl="1">
              <a:spcBef>
                <a:spcPts val="1000"/>
              </a:spcBef>
              <a:buClr>
                <a:srgbClr val="21B782">
                  <a:lumMod val="60000"/>
                  <a:lumOff val="40000"/>
                </a:srgbClr>
              </a:buClr>
              <a:defRPr/>
            </a:pPr>
            <a:r>
              <a:rPr kumimoji="0" lang="fr-FR" sz="2400" b="0" i="0" u="none" strike="noStrike" kern="1200" cap="none" spc="0" normalizeH="0" baseline="0" noProof="0" dirty="0">
                <a:ln cmpd="tri">
                  <a:solidFill>
                    <a:schemeClr val="tx1"/>
                  </a:solidFill>
                </a:ln>
                <a:solidFill>
                  <a:srgbClr val="000000"/>
                </a:solidFill>
                <a:effectLst/>
                <a:uLnTx/>
                <a:uFillTx/>
                <a:latin typeface="Avenir Next LT Pro Light"/>
                <a:ea typeface="+mn-ea"/>
                <a:cs typeface="+mn-cs"/>
              </a:rPr>
              <a:t>Digitalisation</a:t>
            </a:r>
          </a:p>
          <a:p>
            <a:pPr lvl="2">
              <a:spcBef>
                <a:spcPts val="1000"/>
              </a:spcBef>
              <a:buClr>
                <a:srgbClr val="21B782">
                  <a:lumMod val="60000"/>
                  <a:lumOff val="40000"/>
                </a:srgbClr>
              </a:buClr>
              <a:defRPr/>
            </a:pPr>
            <a:endParaRPr kumimoji="0" lang="fr-FR" sz="2400" b="0" i="0" u="none" strike="noStrike" kern="1200" cap="none" spc="0" normalizeH="0" baseline="0" noProof="0" dirty="0">
              <a:ln>
                <a:no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4" name="Image 3" descr="Une image contenant train, capture d’écran&#10;&#10;Description générée automatiquement">
            <a:extLst>
              <a:ext uri="{FF2B5EF4-FFF2-40B4-BE49-F238E27FC236}">
                <a16:creationId xmlns:a16="http://schemas.microsoft.com/office/drawing/2014/main" id="{98250071-5D7C-C957-EAAA-0233A5E0312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859" y="3153747"/>
            <a:ext cx="5759450" cy="3490673"/>
          </a:xfrm>
          <a:prstGeom prst="rect">
            <a:avLst/>
          </a:prstGeom>
          <a:noFill/>
          <a:ln>
            <a:noFill/>
          </a:ln>
        </p:spPr>
      </p:pic>
    </p:spTree>
    <p:extLst>
      <p:ext uri="{BB962C8B-B14F-4D97-AF65-F5344CB8AC3E}">
        <p14:creationId xmlns:p14="http://schemas.microsoft.com/office/powerpoint/2010/main" val="4135708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72642"/>
            <a:ext cx="8596668" cy="1203820"/>
          </a:xfrm>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42613" y="1610686"/>
            <a:ext cx="7709483" cy="4974672"/>
          </a:xfrm>
          <a:solidFill>
            <a:schemeClr val="bg1"/>
          </a:solidFill>
        </p:spPr>
        <p:txBody>
          <a:bodyPr>
            <a:normAutofit fontScale="850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Matériel Roulant</a:t>
            </a:r>
          </a:p>
          <a:p>
            <a:pPr lvl="1" algn="just">
              <a:spcBef>
                <a:spcPts val="1000"/>
              </a:spcBef>
              <a:buClr>
                <a:srgbClr val="21B782">
                  <a:lumMod val="60000"/>
                  <a:lumOff val="40000"/>
                </a:srgbClr>
              </a:buClr>
              <a:defRPr/>
            </a:pPr>
            <a:r>
              <a:rPr kumimoji="0" lang="fr-FR" sz="29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Couplage automatique et digital des wagons </a:t>
            </a:r>
          </a:p>
          <a:p>
            <a:pPr lvl="2" algn="just">
              <a:spcBef>
                <a:spcPts val="1000"/>
              </a:spcBef>
              <a:buClr>
                <a:srgbClr val="21B782">
                  <a:lumMod val="60000"/>
                  <a:lumOff val="40000"/>
                </a:srgbClr>
              </a:buClr>
              <a:defRPr/>
            </a:pPr>
            <a:r>
              <a:rPr lang="fr-FR" sz="2400" dirty="0">
                <a:ln>
                  <a:solidFill>
                    <a:schemeClr val="tx1"/>
                  </a:solidFill>
                </a:ln>
                <a:solidFill>
                  <a:srgbClr val="000000"/>
                </a:solidFill>
                <a:latin typeface="Avenir Next LT Pro Light"/>
              </a:rPr>
              <a:t>A l’inverse de ce qui se pratique depuis longtemps en Amérique, le couplage des wagons, en Europe, ne se fait pas automatiquement mais manuellement</a:t>
            </a:r>
          </a:p>
          <a:p>
            <a:pPr lvl="2" algn="just">
              <a:spcBef>
                <a:spcPts val="1000"/>
              </a:spcBef>
              <a:buClr>
                <a:srgbClr val="21B782">
                  <a:lumMod val="60000"/>
                  <a:lumOff val="40000"/>
                </a:srgbClr>
              </a:buClr>
              <a:defRPr/>
            </a:pP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 projet européen DAC (Digital </a:t>
            </a:r>
            <a:r>
              <a:rPr kumimoji="0" lang="fr-FR" sz="2400" b="0" i="0"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Automatic</a:t>
            </a:r>
            <a:r>
              <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 Coupler) vise non seulement à automatiser le couplage mais aussi à le digitaliser (le couplage automatique américain est mécanique)</a:t>
            </a:r>
          </a:p>
          <a:p>
            <a:pPr lvl="2" algn="just">
              <a:spcBef>
                <a:spcPts val="1000"/>
              </a:spcBef>
              <a:buClr>
                <a:srgbClr val="21B782">
                  <a:lumMod val="60000"/>
                  <a:lumOff val="40000"/>
                </a:srgbClr>
              </a:buClr>
              <a:defRPr/>
            </a:pPr>
            <a:r>
              <a:rPr lang="fr-FR" sz="2400" dirty="0">
                <a:ln>
                  <a:solidFill>
                    <a:schemeClr val="tx1"/>
                  </a:solidFill>
                </a:ln>
                <a:solidFill>
                  <a:srgbClr val="000000"/>
                </a:solidFill>
                <a:latin typeface="Avenir Next LT Pro Light"/>
              </a:rPr>
              <a:t>Les avantages sont multiples : gain de temps, forte augmentation de la capacité d’emport des trains (l’attelage à vis actuel limite la charge à 3 000 tonnes environ, l’automatisation permettra 10 000 tonnes), sécurisation du personnel et amélioration des conditions de travail, recueil automatique et permanent de données, etc.</a:t>
            </a:r>
            <a:endPar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2400" b="0" i="0" u="none" strike="noStrike" kern="1200" cap="none" spc="0" normalizeH="0" baseline="0" noProof="0" dirty="0">
              <a:ln>
                <a:no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train, plein air, sol, Pièce auto&#10;&#10;Description générée automatiquement">
            <a:extLst>
              <a:ext uri="{FF2B5EF4-FFF2-40B4-BE49-F238E27FC236}">
                <a16:creationId xmlns:a16="http://schemas.microsoft.com/office/drawing/2014/main" id="{6B18C67A-026D-F661-292A-41F487830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2095" y="4177717"/>
            <a:ext cx="4339904" cy="2680282"/>
          </a:xfrm>
          <a:prstGeom prst="rect">
            <a:avLst/>
          </a:prstGeom>
        </p:spPr>
      </p:pic>
      <p:pic>
        <p:nvPicPr>
          <p:cNvPr id="7" name="Image 6" descr="Une image contenant plein air, roue, personne, sol&#10;&#10;Description générée automatiquement">
            <a:extLst>
              <a:ext uri="{FF2B5EF4-FFF2-40B4-BE49-F238E27FC236}">
                <a16:creationId xmlns:a16="http://schemas.microsoft.com/office/drawing/2014/main" id="{10BFC6F2-1E27-413C-040A-F4FBAEF7F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559" y="438184"/>
            <a:ext cx="2298499" cy="3739533"/>
          </a:xfrm>
          <a:prstGeom prst="rect">
            <a:avLst/>
          </a:prstGeom>
        </p:spPr>
      </p:pic>
    </p:spTree>
    <p:extLst>
      <p:ext uri="{BB962C8B-B14F-4D97-AF65-F5344CB8AC3E}">
        <p14:creationId xmlns:p14="http://schemas.microsoft.com/office/powerpoint/2010/main" val="60000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4"/>
            </a:pPr>
            <a:r>
              <a:rPr lang="fr-FR" dirty="0">
                <a:ln>
                  <a:solidFill>
                    <a:schemeClr val="tx1"/>
                  </a:solidFill>
                </a:ln>
                <a:solidFill>
                  <a:srgbClr val="00B050"/>
                </a:solidFill>
              </a:rPr>
              <a:t>Quelles sont les principales évolutions en cours et projetées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fontScale="775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3500" dirty="0">
                <a:ln>
                  <a:solidFill>
                    <a:schemeClr val="tx1"/>
                  </a:solidFill>
                </a:ln>
                <a:solidFill>
                  <a:srgbClr val="000000"/>
                </a:solidFill>
                <a:latin typeface="Avenir Next LT Pro Light"/>
              </a:rPr>
              <a:t>L’ensemble des projets de modernisation lancés, tant en infrastructure sur le réseau lui-même que pour le matériel roulant constitue une véritable révolution ferroviaire et va permettre un vrai saut qualitatif de grande envergure</a:t>
            </a: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3500" dirty="0">
                <a:ln>
                  <a:solidFill>
                    <a:schemeClr val="tx1"/>
                  </a:solidFill>
                </a:ln>
                <a:solidFill>
                  <a:srgbClr val="000000"/>
                </a:solidFill>
                <a:latin typeface="Avenir Next LT Pro Light"/>
              </a:rPr>
              <a:t>C</a:t>
            </a:r>
            <a:r>
              <a:rPr kumimoji="0" lang="fr-FR" sz="3500" b="0" i="0"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ertes</a:t>
            </a: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 la concurrence routière se modernise également mais, avec ses atouts et avec ses projets, le fer semble en capacité d’assurer son développement </a:t>
            </a:r>
            <a:endParaRPr kumimoji="0" lang="fr-FR" sz="24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2400" b="0" i="0" u="none" strike="noStrike" kern="1200" cap="none" spc="0" normalizeH="0" baseline="0" noProof="0" dirty="0">
              <a:ln>
                <a:no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20457641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fontScale="90000"/>
          </a:bodyPr>
          <a:lstStyle/>
          <a:p>
            <a:pPr marL="857250" indent="-857250">
              <a:buFont typeface="+mj-lt"/>
              <a:buAutoNum type="romanUcPeriod" startAt="5"/>
            </a:pPr>
            <a:r>
              <a:rPr lang="fr-FR" dirty="0">
                <a:ln>
                  <a:solidFill>
                    <a:schemeClr val="tx1"/>
                  </a:solidFill>
                </a:ln>
                <a:solidFill>
                  <a:srgbClr val="00B050"/>
                </a:solidFill>
              </a:rPr>
              <a:t>Quel avenir pour le transport ferroviaire de marchandises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677334" y="1868487"/>
            <a:ext cx="8449888" cy="4674926"/>
          </a:xfrm>
          <a:solidFill>
            <a:schemeClr val="bg1"/>
          </a:solidFill>
        </p:spPr>
        <p:txBody>
          <a:bodyPr>
            <a:normAutofit fontScale="625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4400" dirty="0">
                <a:ln>
                  <a:solidFill>
                    <a:schemeClr val="tx1"/>
                  </a:solidFill>
                </a:ln>
                <a:solidFill>
                  <a:srgbClr val="000000"/>
                </a:solidFill>
                <a:latin typeface="Avenir Next LT Pro Light"/>
              </a:rPr>
              <a:t>Le contexte environnemental</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Le développement du fret ferroviaire serait excellent pour la planète</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Par rapport à la route, à la tonne-kilomètre transportée, le fer représente :</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9 fois moins d’émission de CO2                         </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8 fois moins d’émissions de particules nocives</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6 fois moins d’énergie consommée</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et même 3,5 fois moins de coûts externes (accidentalité, congestion, réchauffement climatique, habitat naturel, pollution atmosphérique et bruit)</a:t>
            </a:r>
          </a:p>
          <a:p>
            <a:pPr lvl="2">
              <a:spcBef>
                <a:spcPts val="1000"/>
              </a:spcBef>
              <a:buClr>
                <a:srgbClr val="21B782">
                  <a:lumMod val="60000"/>
                  <a:lumOff val="40000"/>
                </a:srgbClr>
              </a:buClr>
              <a:defRPr/>
            </a:pPr>
            <a:endParaRPr kumimoji="0" lang="fr-FR" sz="2400" b="0" i="0" u="none" strike="noStrike" kern="1200" cap="none" spc="0" normalizeH="0" baseline="0" noProof="0" dirty="0">
              <a:ln>
                <a:noFill/>
              </a:ln>
              <a:solidFill>
                <a:srgbClr val="000000"/>
              </a:solidFill>
              <a:effectLst/>
              <a:uLnTx/>
              <a:uFillTx/>
              <a:latin typeface="Avenir Next LT Pro Light"/>
              <a:ea typeface="+mn-ea"/>
              <a:cs typeface="+mn-cs"/>
            </a:endParaRPr>
          </a:p>
          <a:p>
            <a:pPr lvl="2">
              <a:spcBef>
                <a:spcPts val="1000"/>
              </a:spcBef>
              <a:buClr>
                <a:srgbClr val="21B782">
                  <a:lumMod val="60000"/>
                  <a:lumOff val="40000"/>
                </a:srgbClr>
              </a:buClr>
              <a:defRPr/>
            </a:pPr>
            <a:endParaRPr kumimoji="0" lang="fr-FR" sz="3500" b="0" i="0" u="none" strike="noStrike" kern="1200" cap="none" spc="0" normalizeH="0" baseline="0" noProof="0" dirty="0">
              <a:ln>
                <a:noFill/>
              </a:ln>
              <a:solidFill>
                <a:srgbClr val="000000"/>
              </a:solidFill>
              <a:effectLst/>
              <a:uLnTx/>
              <a:uFillTx/>
              <a:latin typeface="Avenir Next LT Pro Light"/>
              <a:ea typeface="+mn-ea"/>
              <a:cs typeface="+mn-cs"/>
            </a:endParaRP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7" name="Image 6" descr="Une image contenant fumée, pollution, nuage, explosion&#10;&#10;Description générée automatiquement">
            <a:extLst>
              <a:ext uri="{FF2B5EF4-FFF2-40B4-BE49-F238E27FC236}">
                <a16:creationId xmlns:a16="http://schemas.microsoft.com/office/drawing/2014/main" id="{31A81879-AECE-83F5-3637-FB5DAF65F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243" y="3155229"/>
            <a:ext cx="1783281" cy="1050721"/>
          </a:xfrm>
          <a:prstGeom prst="rect">
            <a:avLst/>
          </a:prstGeom>
        </p:spPr>
      </p:pic>
      <p:pic>
        <p:nvPicPr>
          <p:cNvPr id="9" name="Image 8" descr="Une image contenant clipart, dessin, dessin humoristique, Dessin d’enfant&#10;&#10;Description générée automatiquement">
            <a:extLst>
              <a:ext uri="{FF2B5EF4-FFF2-40B4-BE49-F238E27FC236}">
                <a16:creationId xmlns:a16="http://schemas.microsoft.com/office/drawing/2014/main" id="{D8C5C474-0B24-C825-1014-F199029C79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4002" y="4315006"/>
            <a:ext cx="1500376" cy="1050721"/>
          </a:xfrm>
          <a:prstGeom prst="rect">
            <a:avLst/>
          </a:prstGeom>
        </p:spPr>
      </p:pic>
    </p:spTree>
    <p:extLst>
      <p:ext uri="{BB962C8B-B14F-4D97-AF65-F5344CB8AC3E}">
        <p14:creationId xmlns:p14="http://schemas.microsoft.com/office/powerpoint/2010/main" val="951299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74734"/>
            <a:ext cx="8596668" cy="1073340"/>
          </a:xfrm>
          <a:solidFill>
            <a:schemeClr val="bg1"/>
          </a:solidFill>
        </p:spPr>
        <p:txBody>
          <a:bodyPr>
            <a:normAutofit fontScale="90000"/>
          </a:bodyPr>
          <a:lstStyle/>
          <a:p>
            <a:pPr marL="857250" indent="-857250">
              <a:buFont typeface="+mj-lt"/>
              <a:buAutoNum type="romanUcPeriod" startAt="5"/>
            </a:pPr>
            <a:r>
              <a:rPr lang="fr-FR" dirty="0">
                <a:ln>
                  <a:solidFill>
                    <a:schemeClr val="tx1"/>
                  </a:solidFill>
                </a:ln>
                <a:solidFill>
                  <a:srgbClr val="00B050"/>
                </a:solidFill>
              </a:rPr>
              <a:t>Quel avenir pour le transport ferroviaire de marchandises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302004" y="1348074"/>
            <a:ext cx="8744460" cy="5715455"/>
          </a:xfrm>
          <a:solidFill>
            <a:schemeClr val="bg1"/>
          </a:solidFill>
        </p:spPr>
        <p:txBody>
          <a:bodyPr>
            <a:normAutofit fontScale="625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4200" dirty="0">
                <a:ln>
                  <a:solidFill>
                    <a:schemeClr val="tx1"/>
                  </a:solidFill>
                </a:ln>
                <a:solidFill>
                  <a:srgbClr val="000000"/>
                </a:solidFill>
                <a:latin typeface="Avenir Next LT Pro Light"/>
              </a:rPr>
              <a:t>Le rôle de l’Europe</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Les Autorités européennes ont un rôle incitatif majeur pour le développement du fret ferroviaire</a:t>
            </a:r>
          </a:p>
          <a:p>
            <a:pPr lvl="2" algn="just">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D’abord bien sûr des participations f</a:t>
            </a:r>
            <a:r>
              <a:rPr lang="fr-FR" sz="3500" dirty="0" err="1">
                <a:ln>
                  <a:solidFill>
                    <a:schemeClr val="tx1"/>
                  </a:solidFill>
                </a:ln>
                <a:solidFill>
                  <a:srgbClr val="000000"/>
                </a:solidFill>
                <a:latin typeface="Avenir Next LT Pro Light"/>
              </a:rPr>
              <a:t>inancières</a:t>
            </a:r>
            <a:r>
              <a:rPr lang="fr-FR" sz="3500" dirty="0">
                <a:ln>
                  <a:solidFill>
                    <a:schemeClr val="tx1"/>
                  </a:solidFill>
                </a:ln>
                <a:solidFill>
                  <a:srgbClr val="000000"/>
                </a:solidFill>
                <a:latin typeface="Avenir Next LT Pro Light"/>
              </a:rPr>
              <a:t> dans tous les grands projets ferroviaires</a:t>
            </a:r>
          </a:p>
          <a:p>
            <a:pPr lvl="2" algn="just">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L’élaboration de directives et autres textes règlementant le ferroviaire pour avancer vers l’harmonisation (la directive de 1991 et les quatre paquets ferroviaires)</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Mais aussi une place éminente donnée au fer dans sa stratégie de transition écologique</a:t>
            </a:r>
          </a:p>
          <a:p>
            <a:pPr lvl="2" algn="just">
              <a:spcBef>
                <a:spcPts val="1000"/>
              </a:spcBef>
              <a:buClr>
                <a:srgbClr val="21B782">
                  <a:lumMod val="60000"/>
                  <a:lumOff val="40000"/>
                </a:srgbClr>
              </a:buClr>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 Pacte Vert de 2019 et son Ajustement 55 (il s’agit de réduire de 55% les émissions de gaz à effet de serre en 2030/1990) se traduisent par une législation incitative et des financements qui ne peuvent que favoriser le développement du fret ferroviaire</a:t>
            </a: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4" name="Picture 2" descr="Drapeau européen — Wikipédia">
            <a:extLst>
              <a:ext uri="{FF2B5EF4-FFF2-40B4-BE49-F238E27FC236}">
                <a16:creationId xmlns:a16="http://schemas.microsoft.com/office/drawing/2014/main" id="{8DA80878-B993-B8AB-29E0-9A5834E528C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46464" y="2939176"/>
            <a:ext cx="3145536" cy="209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03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a:bodyPr>
          <a:lstStyle/>
          <a:p>
            <a:pPr marL="857250" indent="-857250">
              <a:buFont typeface="+mj-lt"/>
              <a:buAutoNum type="romanUcPeriod"/>
            </a:pPr>
            <a:r>
              <a:rPr lang="fr-FR" dirty="0">
                <a:ln>
                  <a:solidFill>
                    <a:schemeClr val="bg1"/>
                  </a:solidFill>
                </a:ln>
                <a:solidFill>
                  <a:schemeClr val="accent1">
                    <a:lumMod val="50000"/>
                  </a:schemeClr>
                </a:solidFill>
              </a:rPr>
              <a:t>Où en sommes-nous ?</a:t>
            </a:r>
            <a:br>
              <a:rPr lang="fr-FR" dirty="0">
                <a:ln>
                  <a:solidFill>
                    <a:schemeClr val="bg1"/>
                  </a:solidFill>
                </a:ln>
                <a:solidFill>
                  <a:schemeClr val="accent1">
                    <a:lumMod val="50000"/>
                  </a:schemeClr>
                </a:solidFill>
              </a:rPr>
            </a:br>
            <a:r>
              <a:rPr lang="fr-FR" dirty="0">
                <a:ln>
                  <a:solidFill>
                    <a:schemeClr val="bg1"/>
                  </a:solidFill>
                </a:ln>
                <a:solidFill>
                  <a:schemeClr val="accent1">
                    <a:lumMod val="50000"/>
                  </a:schemeClr>
                </a:solidFill>
              </a:rPr>
              <a:t>En France</a:t>
            </a: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266274" y="2219312"/>
            <a:ext cx="8596668" cy="3880773"/>
          </a:xfrm>
          <a:solidFill>
            <a:schemeClr val="bg1"/>
          </a:solidFill>
          <a:ln>
            <a:solidFill>
              <a:schemeClr val="bg1"/>
            </a:solidFill>
          </a:ln>
        </p:spPr>
        <p:txBody>
          <a:bodyPr>
            <a:normAutofit fontScale="92500" lnSpcReduction="10000"/>
          </a:bodyPr>
          <a:lstStyle/>
          <a:p>
            <a:r>
              <a:rPr lang="fr-FR" b="1" dirty="0">
                <a:ln>
                  <a:solidFill>
                    <a:schemeClr val="bg1"/>
                  </a:solidFill>
                </a:ln>
                <a:solidFill>
                  <a:schemeClr val="tx1"/>
                </a:solidFill>
              </a:rPr>
              <a:t>Evolution du trafic en milliards de tonnes-kilomètres</a:t>
            </a:r>
          </a:p>
          <a:p>
            <a:endParaRPr lang="fr-FR" dirty="0">
              <a:ln>
                <a:solidFill>
                  <a:schemeClr val="bg1"/>
                </a:solidFill>
              </a:ln>
              <a:solidFill>
                <a:schemeClr val="tx1"/>
              </a:solidFill>
            </a:endParaRPr>
          </a:p>
          <a:p>
            <a:endParaRPr lang="fr-FR" dirty="0">
              <a:ln>
                <a:solidFill>
                  <a:schemeClr val="bg1"/>
                </a:solidFill>
              </a:ln>
              <a:solidFill>
                <a:schemeClr val="tx1"/>
              </a:solidFill>
            </a:endParaRPr>
          </a:p>
          <a:p>
            <a:r>
              <a:rPr lang="fr-FR" b="1" dirty="0">
                <a:ln>
                  <a:solidFill>
                    <a:schemeClr val="bg1"/>
                  </a:solidFill>
                </a:ln>
                <a:solidFill>
                  <a:schemeClr val="tx1"/>
                </a:solidFill>
              </a:rPr>
              <a:t>Et en part modale en pourcentage des tonnes-kilomètres</a:t>
            </a:r>
          </a:p>
          <a:p>
            <a:endParaRPr lang="fr-FR" dirty="0">
              <a:ln>
                <a:solidFill>
                  <a:schemeClr val="bg1"/>
                </a:solidFill>
              </a:ln>
              <a:solidFill>
                <a:schemeClr val="bg1"/>
              </a:solidFill>
            </a:endParaRPr>
          </a:p>
          <a:p>
            <a:endParaRPr lang="fr-FR" dirty="0">
              <a:ln>
                <a:solidFill>
                  <a:schemeClr val="bg1"/>
                </a:solidFill>
              </a:ln>
              <a:solidFill>
                <a:schemeClr val="bg1"/>
              </a:solidFill>
            </a:endParaRPr>
          </a:p>
          <a:p>
            <a:r>
              <a:rPr lang="fr-FR" b="1" dirty="0">
                <a:ln>
                  <a:solidFill>
                    <a:schemeClr val="bg1"/>
                  </a:solidFill>
                </a:ln>
                <a:solidFill>
                  <a:schemeClr val="tx1"/>
                </a:solidFill>
              </a:rPr>
              <a:t>Les principales causes : </a:t>
            </a:r>
          </a:p>
          <a:p>
            <a:pPr lvl="1">
              <a:buFont typeface="Arial" panose="020B0604020202020204" pitchFamily="34" charset="0"/>
              <a:buChar char="•"/>
            </a:pPr>
            <a:r>
              <a:rPr lang="fr-FR" sz="1400" b="1" dirty="0">
                <a:ln cmpd="tri">
                  <a:solidFill>
                    <a:schemeClr val="bg1"/>
                  </a:solidFill>
                </a:ln>
                <a:solidFill>
                  <a:schemeClr val="tx1"/>
                </a:solidFill>
              </a:rPr>
              <a:t>La désindustrialisation</a:t>
            </a:r>
          </a:p>
          <a:p>
            <a:pPr lvl="1">
              <a:buFont typeface="Arial" panose="020B0604020202020204" pitchFamily="34" charset="0"/>
              <a:buChar char="•"/>
            </a:pPr>
            <a:r>
              <a:rPr lang="fr-FR" sz="1400" b="1" dirty="0">
                <a:ln cmpd="tri">
                  <a:solidFill>
                    <a:schemeClr val="bg1"/>
                  </a:solidFill>
                </a:ln>
                <a:solidFill>
                  <a:schemeClr val="tx1"/>
                </a:solidFill>
              </a:rPr>
              <a:t>Le développement des échanges inter-européens avec des systèmes ferroviaires hétérogènes</a:t>
            </a:r>
          </a:p>
          <a:p>
            <a:pPr lvl="1">
              <a:buFont typeface="Arial" panose="020B0604020202020204" pitchFamily="34" charset="0"/>
              <a:buChar char="•"/>
            </a:pPr>
            <a:r>
              <a:rPr lang="fr-FR" sz="1400" b="1" dirty="0">
                <a:ln cmpd="tri">
                  <a:solidFill>
                    <a:schemeClr val="bg1"/>
                  </a:solidFill>
                </a:ln>
                <a:solidFill>
                  <a:schemeClr val="tx1"/>
                </a:solidFill>
              </a:rPr>
              <a:t>Un maillage territorial plus dense en routier qu’en ferré</a:t>
            </a:r>
          </a:p>
          <a:p>
            <a:pPr lvl="1">
              <a:buFont typeface="Arial" panose="020B0604020202020204" pitchFamily="34" charset="0"/>
              <a:buChar char="•"/>
            </a:pPr>
            <a:r>
              <a:rPr lang="fr-FR" sz="1400" b="1" dirty="0">
                <a:ln cmpd="tri">
                  <a:solidFill>
                    <a:schemeClr val="bg1"/>
                  </a:solidFill>
                </a:ln>
                <a:solidFill>
                  <a:schemeClr val="tx1"/>
                </a:solidFill>
              </a:rPr>
              <a:t>Un différentiel de coût favorable à la route</a:t>
            </a:r>
          </a:p>
        </p:txBody>
      </p:sp>
      <p:graphicFrame>
        <p:nvGraphicFramePr>
          <p:cNvPr id="7" name="Tableau 7">
            <a:extLst>
              <a:ext uri="{FF2B5EF4-FFF2-40B4-BE49-F238E27FC236}">
                <a16:creationId xmlns:a16="http://schemas.microsoft.com/office/drawing/2014/main" id="{BF594300-2349-DDF6-CA21-A33FD46C9827}"/>
              </a:ext>
            </a:extLst>
          </p:cNvPr>
          <p:cNvGraphicFramePr>
            <a:graphicFrameLocks noGrp="1"/>
          </p:cNvGraphicFramePr>
          <p:nvPr>
            <p:extLst>
              <p:ext uri="{D42A27DB-BD31-4B8C-83A1-F6EECF244321}">
                <p14:modId xmlns:p14="http://schemas.microsoft.com/office/powerpoint/2010/main" val="4286834593"/>
              </p:ext>
            </p:extLst>
          </p:nvPr>
        </p:nvGraphicFramePr>
        <p:xfrm>
          <a:off x="2028825" y="2454441"/>
          <a:ext cx="7112000" cy="74437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545128811"/>
                    </a:ext>
                  </a:extLst>
                </a:gridCol>
                <a:gridCol w="1016000">
                  <a:extLst>
                    <a:ext uri="{9D8B030D-6E8A-4147-A177-3AD203B41FA5}">
                      <a16:colId xmlns:a16="http://schemas.microsoft.com/office/drawing/2014/main" val="2680400663"/>
                    </a:ext>
                  </a:extLst>
                </a:gridCol>
                <a:gridCol w="1016000">
                  <a:extLst>
                    <a:ext uri="{9D8B030D-6E8A-4147-A177-3AD203B41FA5}">
                      <a16:colId xmlns:a16="http://schemas.microsoft.com/office/drawing/2014/main" val="152476599"/>
                    </a:ext>
                  </a:extLst>
                </a:gridCol>
                <a:gridCol w="1016000">
                  <a:extLst>
                    <a:ext uri="{9D8B030D-6E8A-4147-A177-3AD203B41FA5}">
                      <a16:colId xmlns:a16="http://schemas.microsoft.com/office/drawing/2014/main" val="3687123687"/>
                    </a:ext>
                  </a:extLst>
                </a:gridCol>
                <a:gridCol w="1016000">
                  <a:extLst>
                    <a:ext uri="{9D8B030D-6E8A-4147-A177-3AD203B41FA5}">
                      <a16:colId xmlns:a16="http://schemas.microsoft.com/office/drawing/2014/main" val="1387046768"/>
                    </a:ext>
                  </a:extLst>
                </a:gridCol>
                <a:gridCol w="1016000">
                  <a:extLst>
                    <a:ext uri="{9D8B030D-6E8A-4147-A177-3AD203B41FA5}">
                      <a16:colId xmlns:a16="http://schemas.microsoft.com/office/drawing/2014/main" val="1497869715"/>
                    </a:ext>
                  </a:extLst>
                </a:gridCol>
                <a:gridCol w="1016000">
                  <a:extLst>
                    <a:ext uri="{9D8B030D-6E8A-4147-A177-3AD203B41FA5}">
                      <a16:colId xmlns:a16="http://schemas.microsoft.com/office/drawing/2014/main" val="100850079"/>
                    </a:ext>
                  </a:extLst>
                </a:gridCol>
              </a:tblGrid>
              <a:tr h="372185">
                <a:tc>
                  <a:txBody>
                    <a:bodyPr/>
                    <a:lstStyle/>
                    <a:p>
                      <a:pPr algn="ctr"/>
                      <a:r>
                        <a:rPr lang="fr-FR" dirty="0"/>
                        <a:t>1860</a:t>
                      </a:r>
                    </a:p>
                  </a:txBody>
                  <a:tcPr/>
                </a:tc>
                <a:tc>
                  <a:txBody>
                    <a:bodyPr/>
                    <a:lstStyle/>
                    <a:p>
                      <a:pPr algn="ctr"/>
                      <a:r>
                        <a:rPr lang="fr-FR" dirty="0"/>
                        <a:t>1900</a:t>
                      </a:r>
                    </a:p>
                  </a:txBody>
                  <a:tcPr/>
                </a:tc>
                <a:tc>
                  <a:txBody>
                    <a:bodyPr/>
                    <a:lstStyle/>
                    <a:p>
                      <a:pPr algn="ctr"/>
                      <a:r>
                        <a:rPr lang="fr-FR" dirty="0"/>
                        <a:t>1939</a:t>
                      </a:r>
                    </a:p>
                  </a:txBody>
                  <a:tcPr/>
                </a:tc>
                <a:tc>
                  <a:txBody>
                    <a:bodyPr/>
                    <a:lstStyle/>
                    <a:p>
                      <a:pPr algn="ctr"/>
                      <a:r>
                        <a:rPr lang="fr-FR" dirty="0"/>
                        <a:t>1960</a:t>
                      </a:r>
                    </a:p>
                  </a:txBody>
                  <a:tcPr/>
                </a:tc>
                <a:tc>
                  <a:txBody>
                    <a:bodyPr/>
                    <a:lstStyle/>
                    <a:p>
                      <a:pPr algn="ctr"/>
                      <a:r>
                        <a:rPr lang="fr-FR" dirty="0"/>
                        <a:t>1970</a:t>
                      </a:r>
                    </a:p>
                  </a:txBody>
                  <a:tcPr/>
                </a:tc>
                <a:tc>
                  <a:txBody>
                    <a:bodyPr/>
                    <a:lstStyle/>
                    <a:p>
                      <a:pPr algn="ctr"/>
                      <a:r>
                        <a:rPr lang="fr-FR" dirty="0"/>
                        <a:t>2000</a:t>
                      </a:r>
                    </a:p>
                  </a:txBody>
                  <a:tcPr/>
                </a:tc>
                <a:tc>
                  <a:txBody>
                    <a:bodyPr/>
                    <a:lstStyle/>
                    <a:p>
                      <a:pPr algn="ctr"/>
                      <a:r>
                        <a:rPr lang="fr-FR" dirty="0"/>
                        <a:t>2022</a:t>
                      </a:r>
                    </a:p>
                  </a:txBody>
                  <a:tcPr/>
                </a:tc>
                <a:extLst>
                  <a:ext uri="{0D108BD9-81ED-4DB2-BD59-A6C34878D82A}">
                    <a16:rowId xmlns:a16="http://schemas.microsoft.com/office/drawing/2014/main" val="2165715620"/>
                  </a:ext>
                </a:extLst>
              </a:tr>
              <a:tr h="372185">
                <a:tc>
                  <a:txBody>
                    <a:bodyPr/>
                    <a:lstStyle/>
                    <a:p>
                      <a:pPr algn="ctr"/>
                      <a:r>
                        <a:rPr lang="fr-FR" dirty="0"/>
                        <a:t>3</a:t>
                      </a:r>
                    </a:p>
                  </a:txBody>
                  <a:tcPr/>
                </a:tc>
                <a:tc>
                  <a:txBody>
                    <a:bodyPr/>
                    <a:lstStyle/>
                    <a:p>
                      <a:pPr algn="ctr"/>
                      <a:r>
                        <a:rPr lang="fr-FR" dirty="0"/>
                        <a:t>16</a:t>
                      </a:r>
                    </a:p>
                  </a:txBody>
                  <a:tcPr/>
                </a:tc>
                <a:tc>
                  <a:txBody>
                    <a:bodyPr/>
                    <a:lstStyle/>
                    <a:p>
                      <a:pPr algn="ctr"/>
                      <a:r>
                        <a:rPr lang="fr-FR" dirty="0"/>
                        <a:t>30</a:t>
                      </a:r>
                    </a:p>
                  </a:txBody>
                  <a:tcPr/>
                </a:tc>
                <a:tc>
                  <a:txBody>
                    <a:bodyPr/>
                    <a:lstStyle/>
                    <a:p>
                      <a:pPr algn="ctr"/>
                      <a:r>
                        <a:rPr lang="fr-FR" dirty="0"/>
                        <a:t>57</a:t>
                      </a:r>
                    </a:p>
                  </a:txBody>
                  <a:tcPr/>
                </a:tc>
                <a:tc>
                  <a:txBody>
                    <a:bodyPr/>
                    <a:lstStyle/>
                    <a:p>
                      <a:pPr algn="ctr"/>
                      <a:r>
                        <a:rPr lang="fr-FR" dirty="0"/>
                        <a:t>68</a:t>
                      </a:r>
                    </a:p>
                  </a:txBody>
                  <a:tcPr/>
                </a:tc>
                <a:tc>
                  <a:txBody>
                    <a:bodyPr/>
                    <a:lstStyle/>
                    <a:p>
                      <a:pPr algn="ctr"/>
                      <a:r>
                        <a:rPr lang="fr-FR" dirty="0"/>
                        <a:t>55</a:t>
                      </a:r>
                    </a:p>
                  </a:txBody>
                  <a:tcPr/>
                </a:tc>
                <a:tc>
                  <a:txBody>
                    <a:bodyPr/>
                    <a:lstStyle/>
                    <a:p>
                      <a:pPr algn="ctr"/>
                      <a:r>
                        <a:rPr lang="fr-FR" dirty="0"/>
                        <a:t>35</a:t>
                      </a:r>
                    </a:p>
                  </a:txBody>
                  <a:tcPr/>
                </a:tc>
                <a:extLst>
                  <a:ext uri="{0D108BD9-81ED-4DB2-BD59-A6C34878D82A}">
                    <a16:rowId xmlns:a16="http://schemas.microsoft.com/office/drawing/2014/main" val="3689435922"/>
                  </a:ext>
                </a:extLst>
              </a:tr>
            </a:tbl>
          </a:graphicData>
        </a:graphic>
      </p:graphicFrame>
      <p:graphicFrame>
        <p:nvGraphicFramePr>
          <p:cNvPr id="10" name="Tableau 10">
            <a:extLst>
              <a:ext uri="{FF2B5EF4-FFF2-40B4-BE49-F238E27FC236}">
                <a16:creationId xmlns:a16="http://schemas.microsoft.com/office/drawing/2014/main" id="{5135E6C8-83DB-81C9-F97A-EA3A1A8D26E9}"/>
              </a:ext>
            </a:extLst>
          </p:cNvPr>
          <p:cNvGraphicFramePr>
            <a:graphicFrameLocks noGrp="1"/>
          </p:cNvGraphicFramePr>
          <p:nvPr>
            <p:extLst>
              <p:ext uri="{D42A27DB-BD31-4B8C-83A1-F6EECF244321}">
                <p14:modId xmlns:p14="http://schemas.microsoft.com/office/powerpoint/2010/main" val="1301667771"/>
              </p:ext>
            </p:extLst>
          </p:nvPr>
        </p:nvGraphicFramePr>
        <p:xfrm>
          <a:off x="2028825" y="3559182"/>
          <a:ext cx="8128001" cy="744370"/>
        </p:xfrm>
        <a:graphic>
          <a:graphicData uri="http://schemas.openxmlformats.org/drawingml/2006/table">
            <a:tbl>
              <a:tblPr firstRow="1" bandRow="1">
                <a:tableStyleId>{5C22544A-7EE6-4342-B048-85BDC9FD1C3A}</a:tableStyleId>
              </a:tblPr>
              <a:tblGrid>
                <a:gridCol w="1161143">
                  <a:extLst>
                    <a:ext uri="{9D8B030D-6E8A-4147-A177-3AD203B41FA5}">
                      <a16:colId xmlns:a16="http://schemas.microsoft.com/office/drawing/2014/main" val="198327545"/>
                    </a:ext>
                  </a:extLst>
                </a:gridCol>
                <a:gridCol w="1161143">
                  <a:extLst>
                    <a:ext uri="{9D8B030D-6E8A-4147-A177-3AD203B41FA5}">
                      <a16:colId xmlns:a16="http://schemas.microsoft.com/office/drawing/2014/main" val="1142294029"/>
                    </a:ext>
                  </a:extLst>
                </a:gridCol>
                <a:gridCol w="1161143">
                  <a:extLst>
                    <a:ext uri="{9D8B030D-6E8A-4147-A177-3AD203B41FA5}">
                      <a16:colId xmlns:a16="http://schemas.microsoft.com/office/drawing/2014/main" val="2283795382"/>
                    </a:ext>
                  </a:extLst>
                </a:gridCol>
                <a:gridCol w="1161143">
                  <a:extLst>
                    <a:ext uri="{9D8B030D-6E8A-4147-A177-3AD203B41FA5}">
                      <a16:colId xmlns:a16="http://schemas.microsoft.com/office/drawing/2014/main" val="1473475885"/>
                    </a:ext>
                  </a:extLst>
                </a:gridCol>
                <a:gridCol w="1161143">
                  <a:extLst>
                    <a:ext uri="{9D8B030D-6E8A-4147-A177-3AD203B41FA5}">
                      <a16:colId xmlns:a16="http://schemas.microsoft.com/office/drawing/2014/main" val="2572527930"/>
                    </a:ext>
                  </a:extLst>
                </a:gridCol>
                <a:gridCol w="1161143">
                  <a:extLst>
                    <a:ext uri="{9D8B030D-6E8A-4147-A177-3AD203B41FA5}">
                      <a16:colId xmlns:a16="http://schemas.microsoft.com/office/drawing/2014/main" val="1640693555"/>
                    </a:ext>
                  </a:extLst>
                </a:gridCol>
                <a:gridCol w="1161143">
                  <a:extLst>
                    <a:ext uri="{9D8B030D-6E8A-4147-A177-3AD203B41FA5}">
                      <a16:colId xmlns:a16="http://schemas.microsoft.com/office/drawing/2014/main" val="507892916"/>
                    </a:ext>
                  </a:extLst>
                </a:gridCol>
              </a:tblGrid>
              <a:tr h="372185">
                <a:tc>
                  <a:txBody>
                    <a:bodyPr/>
                    <a:lstStyle/>
                    <a:p>
                      <a:r>
                        <a:rPr lang="fr-FR" dirty="0"/>
                        <a:t>1948</a:t>
                      </a:r>
                    </a:p>
                  </a:txBody>
                  <a:tcPr/>
                </a:tc>
                <a:tc>
                  <a:txBody>
                    <a:bodyPr/>
                    <a:lstStyle/>
                    <a:p>
                      <a:r>
                        <a:rPr lang="fr-FR" dirty="0"/>
                        <a:t>1958</a:t>
                      </a:r>
                    </a:p>
                  </a:txBody>
                  <a:tcPr/>
                </a:tc>
                <a:tc>
                  <a:txBody>
                    <a:bodyPr/>
                    <a:lstStyle/>
                    <a:p>
                      <a:r>
                        <a:rPr lang="fr-FR" dirty="0"/>
                        <a:t>1968</a:t>
                      </a:r>
                    </a:p>
                  </a:txBody>
                  <a:tcPr/>
                </a:tc>
                <a:tc>
                  <a:txBody>
                    <a:bodyPr/>
                    <a:lstStyle/>
                    <a:p>
                      <a:r>
                        <a:rPr lang="fr-FR" dirty="0"/>
                        <a:t>1978</a:t>
                      </a:r>
                    </a:p>
                  </a:txBody>
                  <a:tcPr/>
                </a:tc>
                <a:tc>
                  <a:txBody>
                    <a:bodyPr/>
                    <a:lstStyle/>
                    <a:p>
                      <a:r>
                        <a:rPr lang="fr-FR" dirty="0"/>
                        <a:t>1988</a:t>
                      </a:r>
                    </a:p>
                  </a:txBody>
                  <a:tcPr/>
                </a:tc>
                <a:tc>
                  <a:txBody>
                    <a:bodyPr/>
                    <a:lstStyle/>
                    <a:p>
                      <a:r>
                        <a:rPr lang="fr-FR" dirty="0"/>
                        <a:t>2015</a:t>
                      </a:r>
                    </a:p>
                  </a:txBody>
                  <a:tcPr/>
                </a:tc>
                <a:tc>
                  <a:txBody>
                    <a:bodyPr/>
                    <a:lstStyle/>
                    <a:p>
                      <a:r>
                        <a:rPr lang="fr-FR" dirty="0"/>
                        <a:t>2021</a:t>
                      </a:r>
                    </a:p>
                  </a:txBody>
                  <a:tcPr/>
                </a:tc>
                <a:extLst>
                  <a:ext uri="{0D108BD9-81ED-4DB2-BD59-A6C34878D82A}">
                    <a16:rowId xmlns:a16="http://schemas.microsoft.com/office/drawing/2014/main" val="2002490985"/>
                  </a:ext>
                </a:extLst>
              </a:tr>
              <a:tr h="372185">
                <a:tc>
                  <a:txBody>
                    <a:bodyPr/>
                    <a:lstStyle/>
                    <a:p>
                      <a:r>
                        <a:rPr lang="fr-FR" dirty="0"/>
                        <a:t>73</a:t>
                      </a:r>
                    </a:p>
                  </a:txBody>
                  <a:tcPr/>
                </a:tc>
                <a:tc>
                  <a:txBody>
                    <a:bodyPr/>
                    <a:lstStyle/>
                    <a:p>
                      <a:r>
                        <a:rPr lang="fr-FR" dirty="0"/>
                        <a:t>65</a:t>
                      </a:r>
                    </a:p>
                  </a:txBody>
                  <a:tcPr/>
                </a:tc>
                <a:tc>
                  <a:txBody>
                    <a:bodyPr/>
                    <a:lstStyle/>
                    <a:p>
                      <a:r>
                        <a:rPr lang="fr-FR" dirty="0"/>
                        <a:t>55</a:t>
                      </a:r>
                    </a:p>
                  </a:txBody>
                  <a:tcPr/>
                </a:tc>
                <a:tc>
                  <a:txBody>
                    <a:bodyPr/>
                    <a:lstStyle/>
                    <a:p>
                      <a:r>
                        <a:rPr lang="fr-FR" dirty="0"/>
                        <a:t>47</a:t>
                      </a:r>
                    </a:p>
                  </a:txBody>
                  <a:tcPr/>
                </a:tc>
                <a:tc>
                  <a:txBody>
                    <a:bodyPr/>
                    <a:lstStyle/>
                    <a:p>
                      <a:r>
                        <a:rPr lang="fr-FR" dirty="0"/>
                        <a:t>41</a:t>
                      </a:r>
                    </a:p>
                  </a:txBody>
                  <a:tcPr/>
                </a:tc>
                <a:tc>
                  <a:txBody>
                    <a:bodyPr/>
                    <a:lstStyle/>
                    <a:p>
                      <a:r>
                        <a:rPr lang="fr-FR" dirty="0"/>
                        <a:t>12</a:t>
                      </a:r>
                    </a:p>
                  </a:txBody>
                  <a:tcPr/>
                </a:tc>
                <a:tc>
                  <a:txBody>
                    <a:bodyPr/>
                    <a:lstStyle/>
                    <a:p>
                      <a:r>
                        <a:rPr lang="fr-FR" dirty="0"/>
                        <a:t>11</a:t>
                      </a:r>
                    </a:p>
                  </a:txBody>
                  <a:tcPr/>
                </a:tc>
                <a:extLst>
                  <a:ext uri="{0D108BD9-81ED-4DB2-BD59-A6C34878D82A}">
                    <a16:rowId xmlns:a16="http://schemas.microsoft.com/office/drawing/2014/main" val="1141701330"/>
                  </a:ext>
                </a:extLst>
              </a:tr>
            </a:tbl>
          </a:graphicData>
        </a:graphic>
      </p:graphicFrame>
    </p:spTree>
    <p:extLst>
      <p:ext uri="{BB962C8B-B14F-4D97-AF65-F5344CB8AC3E}">
        <p14:creationId xmlns:p14="http://schemas.microsoft.com/office/powerpoint/2010/main" val="11803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76837"/>
            <a:ext cx="8596668" cy="1204985"/>
          </a:xfrm>
          <a:solidFill>
            <a:schemeClr val="bg1"/>
          </a:solidFill>
        </p:spPr>
        <p:txBody>
          <a:bodyPr>
            <a:normAutofit fontScale="90000"/>
          </a:bodyPr>
          <a:lstStyle/>
          <a:p>
            <a:pPr marL="857250" indent="-857250">
              <a:buFont typeface="+mj-lt"/>
              <a:buAutoNum type="romanUcPeriod" startAt="5"/>
            </a:pPr>
            <a:r>
              <a:rPr lang="fr-FR" dirty="0">
                <a:ln>
                  <a:solidFill>
                    <a:schemeClr val="tx1"/>
                  </a:solidFill>
                </a:ln>
                <a:solidFill>
                  <a:srgbClr val="00B050"/>
                </a:solidFill>
              </a:rPr>
              <a:t>Quel avenir pour le transport ferroviaire de marchandises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343950" y="1619076"/>
            <a:ext cx="8690994" cy="5100506"/>
          </a:xfrm>
          <a:solidFill>
            <a:schemeClr val="bg1"/>
          </a:solidFill>
        </p:spPr>
        <p:txBody>
          <a:bodyPr>
            <a:normAutofit fontScale="70000" lnSpcReduction="20000"/>
          </a:bodyPr>
          <a:lstStyle/>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3800" dirty="0">
                <a:ln>
                  <a:solidFill>
                    <a:schemeClr val="tx1"/>
                  </a:solidFill>
                </a:ln>
                <a:solidFill>
                  <a:srgbClr val="000000"/>
                </a:solidFill>
                <a:latin typeface="Avenir Next LT Pro Light"/>
              </a:rPr>
              <a:t>Les décisions nationales : l’Alliance 4F</a:t>
            </a: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lang="fr-FR" sz="3800" dirty="0">
              <a:ln>
                <a:solidFill>
                  <a:schemeClr val="tx1"/>
                </a:solidFill>
              </a:ln>
              <a:solidFill>
                <a:srgbClr val="000000"/>
              </a:solidFill>
              <a:latin typeface="Avenir Next LT Pro Light"/>
            </a:endParaRP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En 2019 s’est constituée une Alliance, appelée 4F pour Fret Ferroviaire Français du Futur, qui regroupe l’ensemble de la communauté ferroviaire : tous les opérateurs (SNCF bien sûr + tous les opérateurs alternatifs, le transport combiné), les associations professionnelles (UTP, AFRA, AFWP pour les wagons, …), la FIF Fédération des Industries Ferroviaires,…</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4F porte un objectif fort : doubler en 10 ans la part modale du fret ferroviaire en France, c’est-à-dire passer de 9% à 18% qui est la moyenne européenne actuelle</a:t>
            </a: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5" name="Image 4" descr="Une image contenant Police, texte, symbole, logo&#10;&#10;Description générée automatiquement">
            <a:extLst>
              <a:ext uri="{FF2B5EF4-FFF2-40B4-BE49-F238E27FC236}">
                <a16:creationId xmlns:a16="http://schemas.microsoft.com/office/drawing/2014/main" id="{DE32E182-C468-EE28-FF87-933B41EA7A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4003" y="2835479"/>
            <a:ext cx="2777666" cy="1204985"/>
          </a:xfrm>
          <a:prstGeom prst="rect">
            <a:avLst/>
          </a:prstGeom>
        </p:spPr>
      </p:pic>
    </p:spTree>
    <p:extLst>
      <p:ext uri="{BB962C8B-B14F-4D97-AF65-F5344CB8AC3E}">
        <p14:creationId xmlns:p14="http://schemas.microsoft.com/office/powerpoint/2010/main" val="2182449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792443" y="0"/>
            <a:ext cx="8596668" cy="1115736"/>
          </a:xfrm>
          <a:solidFill>
            <a:schemeClr val="bg1"/>
          </a:solidFill>
        </p:spPr>
        <p:txBody>
          <a:bodyPr>
            <a:normAutofit fontScale="90000"/>
          </a:bodyPr>
          <a:lstStyle/>
          <a:p>
            <a:pPr marL="857250" indent="-857250">
              <a:buFont typeface="+mj-lt"/>
              <a:buAutoNum type="romanUcPeriod" startAt="5"/>
            </a:pPr>
            <a:r>
              <a:rPr lang="fr-FR" dirty="0">
                <a:ln>
                  <a:solidFill>
                    <a:schemeClr val="tx1"/>
                  </a:solidFill>
                </a:ln>
                <a:solidFill>
                  <a:srgbClr val="00B050"/>
                </a:solidFill>
              </a:rPr>
              <a:t>Quel avenir pour le transport ferroviaire de marchandises ?</a:t>
            </a:r>
            <a:br>
              <a:rPr lang="fr-FR" dirty="0">
                <a:solidFill>
                  <a:schemeClr val="bg1"/>
                </a:solidFill>
              </a:rPr>
            </a:br>
            <a:endParaRPr lang="fr-FR" dirty="0">
              <a:solidFill>
                <a:schemeClr val="bg1"/>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570452" y="1560351"/>
            <a:ext cx="8246377" cy="5234731"/>
          </a:xfrm>
          <a:solidFill>
            <a:schemeClr val="bg1"/>
          </a:solidFill>
        </p:spPr>
        <p:txBody>
          <a:bodyPr>
            <a:normAutofit fontScale="625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lang="fr-FR" sz="4200" dirty="0">
                <a:ln>
                  <a:solidFill>
                    <a:schemeClr val="tx1"/>
                  </a:solidFill>
                </a:ln>
                <a:solidFill>
                  <a:srgbClr val="000000"/>
                </a:solidFill>
                <a:latin typeface="Avenir Next LT Pro Light"/>
              </a:rPr>
              <a:t>Les décisions nationales : SNFF Stratégie Nationale pour le développement du Fret Ferroviaire</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La SNFF (décret du 18 mars 2022) porte l’ambition de l’Etat pour le fret ferroviaire</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Elle reprend à son compte l’objectif de 4F d’un doublement de la part du fer en 10 ans pour atteindre 18 %</a:t>
            </a:r>
          </a:p>
          <a:p>
            <a:pPr lvl="2"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Elle se décline en 72 mesures avec 3 volontés :</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Renforcer l’attractivité du rail : innovation, digitalisation, transition énergétique</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Agir sur tous les potentiels de croissance : trains entiers, wagons isolés, combiné, ports, …</a:t>
            </a:r>
          </a:p>
          <a:p>
            <a:pPr lvl="4" algn="just">
              <a:spcBef>
                <a:spcPts val="1000"/>
              </a:spcBef>
              <a:buClr>
                <a:srgbClr val="21B782">
                  <a:lumMod val="60000"/>
                  <a:lumOff val="40000"/>
                </a:srgbClr>
              </a:buClr>
              <a:defRPr/>
            </a:pPr>
            <a:r>
              <a:rPr lang="fr-FR" sz="3500" dirty="0">
                <a:ln>
                  <a:solidFill>
                    <a:schemeClr val="tx1"/>
                  </a:solidFill>
                </a:ln>
                <a:solidFill>
                  <a:srgbClr val="000000"/>
                </a:solidFill>
                <a:latin typeface="Avenir Next LT Pro Light"/>
              </a:rPr>
              <a:t>Moderniser le réseau, y compris le réseau secondaire et aller vers des trains longs et l’ERTMS</a:t>
            </a: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rgbClr val="000000"/>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pic>
        <p:nvPicPr>
          <p:cNvPr id="3074" name="Picture 2" descr="Autocollant Drapeau Carte France sticker 40 cm - Photo 1/1">
            <a:extLst>
              <a:ext uri="{FF2B5EF4-FFF2-40B4-BE49-F238E27FC236}">
                <a16:creationId xmlns:a16="http://schemas.microsoft.com/office/drawing/2014/main" id="{51D590E6-C8EF-C264-6208-8DBC1402A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2054" y="2508307"/>
            <a:ext cx="3183797" cy="35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485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C7F2C2-44DE-BFD2-69E3-414F3A1A77F6}"/>
              </a:ext>
            </a:extLst>
          </p:cNvPr>
          <p:cNvSpPr>
            <a:spLocks noGrp="1"/>
          </p:cNvSpPr>
          <p:nvPr>
            <p:ph type="title"/>
          </p:nvPr>
        </p:nvSpPr>
        <p:spPr>
          <a:xfrm>
            <a:off x="5536734" y="390089"/>
            <a:ext cx="3737268" cy="759204"/>
          </a:xfrm>
        </p:spPr>
        <p:txBody>
          <a:bodyPr>
            <a:normAutofit/>
          </a:bodyPr>
          <a:lstStyle/>
          <a:p>
            <a:r>
              <a:rPr lang="fr-FR" dirty="0">
                <a:ln>
                  <a:solidFill>
                    <a:schemeClr val="tx1"/>
                  </a:solidFill>
                </a:ln>
                <a:solidFill>
                  <a:schemeClr val="accent1">
                    <a:lumMod val="75000"/>
                  </a:schemeClr>
                </a:solidFill>
              </a:rPr>
              <a:t>Conclusion</a:t>
            </a:r>
          </a:p>
        </p:txBody>
      </p:sp>
      <p:sp>
        <p:nvSpPr>
          <p:cNvPr id="3" name="Espace réservé du contenu 2">
            <a:extLst>
              <a:ext uri="{FF2B5EF4-FFF2-40B4-BE49-F238E27FC236}">
                <a16:creationId xmlns:a16="http://schemas.microsoft.com/office/drawing/2014/main" id="{180889D0-8F16-B485-E3C7-1851FC2311AA}"/>
              </a:ext>
            </a:extLst>
          </p:cNvPr>
          <p:cNvSpPr>
            <a:spLocks noGrp="1"/>
          </p:cNvSpPr>
          <p:nvPr>
            <p:ph idx="1"/>
          </p:nvPr>
        </p:nvSpPr>
        <p:spPr>
          <a:xfrm>
            <a:off x="4404220" y="1342239"/>
            <a:ext cx="5511567" cy="5125673"/>
          </a:xfrm>
        </p:spPr>
        <p:txBody>
          <a:bodyPr>
            <a:normAutofit/>
          </a:bodyPr>
          <a:lstStyle/>
          <a:p>
            <a:pPr marL="0" indent="0" algn="just">
              <a:lnSpc>
                <a:spcPct val="90000"/>
              </a:lnSpc>
              <a:buNone/>
            </a:pPr>
            <a:r>
              <a:rPr lang="fr-FR" sz="2000" dirty="0">
                <a:ln>
                  <a:solidFill>
                    <a:schemeClr val="tx1"/>
                  </a:solidFill>
                </a:ln>
              </a:rPr>
              <a:t>Enjeux environnementaux + évolutions technologiques en cours positionnent le fret ferroviaire comme une réponse pertinente pour l’avenir.</a:t>
            </a:r>
          </a:p>
          <a:p>
            <a:pPr marL="0" indent="0" algn="just">
              <a:lnSpc>
                <a:spcPct val="90000"/>
              </a:lnSpc>
              <a:buNone/>
            </a:pPr>
            <a:r>
              <a:rPr lang="fr-FR" sz="2000" dirty="0">
                <a:ln>
                  <a:solidFill>
                    <a:schemeClr val="tx1"/>
                  </a:solidFill>
                </a:ln>
              </a:rPr>
              <a:t>Pour cela il faudra aussi que le monde ferroviaire sache adapter ses méthodes et organisations pour mieux répondre aux besoins des chargeurs : démarches commerciales, qualité de service, réactivité.</a:t>
            </a:r>
          </a:p>
          <a:p>
            <a:pPr marL="0" indent="0" algn="just">
              <a:lnSpc>
                <a:spcPct val="90000"/>
              </a:lnSpc>
              <a:buNone/>
            </a:pPr>
            <a:r>
              <a:rPr lang="fr-FR" sz="2000" dirty="0">
                <a:ln>
                  <a:solidFill>
                    <a:schemeClr val="tx1"/>
                  </a:solidFill>
                </a:ln>
              </a:rPr>
              <a:t>Il faudra également savoir travailler d’un côté avec l’Europe entière et de l’autre avec les territoires et les ports où se trouvent d’importants gisements de trafic.</a:t>
            </a:r>
          </a:p>
          <a:p>
            <a:pPr marL="0" indent="0" algn="just">
              <a:lnSpc>
                <a:spcPct val="90000"/>
              </a:lnSpc>
              <a:buNone/>
            </a:pPr>
            <a:r>
              <a:rPr lang="fr-FR" sz="2000" dirty="0">
                <a:ln>
                  <a:solidFill>
                    <a:schemeClr val="tx1"/>
                  </a:solidFill>
                </a:ln>
              </a:rPr>
              <a:t>Les orientations actuelles vont dans le bon sens.</a:t>
            </a:r>
          </a:p>
        </p:txBody>
      </p:sp>
      <p:pic>
        <p:nvPicPr>
          <p:cNvPr id="5" name="Picture 4" descr="Intersection de voies ferrées">
            <a:extLst>
              <a:ext uri="{FF2B5EF4-FFF2-40B4-BE49-F238E27FC236}">
                <a16:creationId xmlns:a16="http://schemas.microsoft.com/office/drawing/2014/main" id="{9F68073E-12EB-E9E9-D33F-F46B4B38F8BD}"/>
              </a:ext>
            </a:extLst>
          </p:cNvPr>
          <p:cNvPicPr>
            <a:picLocks noChangeAspect="1"/>
          </p:cNvPicPr>
          <p:nvPr/>
        </p:nvPicPr>
        <p:blipFill rotWithShape="1">
          <a:blip r:embed="rId2"/>
          <a:srcRect l="11721" r="9612"/>
          <a:stretch/>
        </p:blipFill>
        <p:spPr>
          <a:xfrm>
            <a:off x="21" y="1275128"/>
            <a:ext cx="4337088" cy="4555222"/>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fr-FR"/>
          </a:p>
        </p:txBody>
      </p:sp>
    </p:spTree>
    <p:extLst>
      <p:ext uri="{BB962C8B-B14F-4D97-AF65-F5344CB8AC3E}">
        <p14:creationId xmlns:p14="http://schemas.microsoft.com/office/powerpoint/2010/main" val="1290201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a:bodyPr>
          <a:lstStyle/>
          <a:p>
            <a:pPr marL="857250" indent="-857250">
              <a:buFont typeface="+mj-lt"/>
              <a:buAutoNum type="romanUcPeriod"/>
            </a:pPr>
            <a:r>
              <a:rPr lang="fr-FR" dirty="0">
                <a:ln>
                  <a:solidFill>
                    <a:schemeClr val="bg1"/>
                  </a:solidFill>
                </a:ln>
                <a:solidFill>
                  <a:schemeClr val="accent1">
                    <a:lumMod val="50000"/>
                  </a:schemeClr>
                </a:solidFill>
              </a:rPr>
              <a:t>Où en sommes-nous ?</a:t>
            </a:r>
            <a:br>
              <a:rPr lang="fr-FR" dirty="0">
                <a:ln>
                  <a:solidFill>
                    <a:schemeClr val="bg1"/>
                  </a:solidFill>
                </a:ln>
                <a:solidFill>
                  <a:schemeClr val="accent1">
                    <a:lumMod val="50000"/>
                  </a:schemeClr>
                </a:solidFill>
              </a:rPr>
            </a:br>
            <a:r>
              <a:rPr lang="fr-FR" dirty="0">
                <a:ln>
                  <a:solidFill>
                    <a:schemeClr val="bg1"/>
                  </a:solidFill>
                </a:ln>
                <a:solidFill>
                  <a:schemeClr val="accent1">
                    <a:lumMod val="50000"/>
                  </a:schemeClr>
                </a:solidFill>
              </a:rPr>
              <a:t>En Europe et ailleurs</a:t>
            </a:r>
            <a:endParaRPr lang="fr-FR" dirty="0">
              <a:solidFill>
                <a:schemeClr val="accent1">
                  <a:lumMod val="50000"/>
                </a:schemeClr>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677334" y="1930401"/>
            <a:ext cx="8596668" cy="4110962"/>
          </a:xfrm>
          <a:solidFill>
            <a:schemeClr val="bg1"/>
          </a:solidFill>
          <a:ln>
            <a:solidFill>
              <a:schemeClr val="bg1"/>
            </a:solidFill>
          </a:ln>
        </p:spPr>
        <p:txBody>
          <a:bodyPr/>
          <a:lstStyle/>
          <a:p>
            <a:r>
              <a:rPr lang="fr-FR" b="1" dirty="0">
                <a:solidFill>
                  <a:schemeClr val="tx1">
                    <a:alpha val="70000"/>
                  </a:schemeClr>
                </a:solidFill>
              </a:rPr>
              <a:t>En Europe trafic en milliards de tonnes-kilomètres en 2019 et part modale</a:t>
            </a:r>
          </a:p>
          <a:p>
            <a:endParaRPr lang="fr-FR" b="1" dirty="0"/>
          </a:p>
          <a:p>
            <a:endParaRPr lang="fr-FR" b="1" dirty="0"/>
          </a:p>
          <a:p>
            <a:pPr marL="0" indent="0">
              <a:buNone/>
            </a:pPr>
            <a:endParaRPr lang="fr-FR" b="1" dirty="0">
              <a:solidFill>
                <a:schemeClr val="bg1">
                  <a:alpha val="70000"/>
                </a:schemeClr>
              </a:solidFill>
            </a:endParaRPr>
          </a:p>
          <a:p>
            <a:endParaRPr lang="fr-FR" b="1" dirty="0">
              <a:solidFill>
                <a:schemeClr val="tx1">
                  <a:alpha val="70000"/>
                </a:schemeClr>
              </a:solidFill>
            </a:endParaRPr>
          </a:p>
          <a:p>
            <a:r>
              <a:rPr lang="fr-FR" b="1" dirty="0">
                <a:solidFill>
                  <a:schemeClr val="tx1">
                    <a:alpha val="70000"/>
                  </a:schemeClr>
                </a:solidFill>
              </a:rPr>
              <a:t>Et pourtant : </a:t>
            </a:r>
          </a:p>
          <a:p>
            <a:pPr marL="0" indent="0">
              <a:buNone/>
            </a:pPr>
            <a:endParaRPr lang="fr-FR" dirty="0">
              <a:solidFill>
                <a:schemeClr val="bg1">
                  <a:alpha val="70000"/>
                </a:schemeClr>
              </a:solidFill>
            </a:endParaRPr>
          </a:p>
          <a:p>
            <a:pPr marL="0" indent="0">
              <a:buNone/>
            </a:pPr>
            <a:endParaRPr lang="fr-FR" dirty="0">
              <a:solidFill>
                <a:schemeClr val="bg1">
                  <a:alpha val="70000"/>
                </a:schemeClr>
              </a:solidFill>
            </a:endParaRPr>
          </a:p>
        </p:txBody>
      </p:sp>
      <p:graphicFrame>
        <p:nvGraphicFramePr>
          <p:cNvPr id="7" name="Tableau 7">
            <a:extLst>
              <a:ext uri="{FF2B5EF4-FFF2-40B4-BE49-F238E27FC236}">
                <a16:creationId xmlns:a16="http://schemas.microsoft.com/office/drawing/2014/main" id="{BF594300-2349-DDF6-CA21-A33FD46C9827}"/>
              </a:ext>
            </a:extLst>
          </p:cNvPr>
          <p:cNvGraphicFramePr>
            <a:graphicFrameLocks noGrp="1"/>
          </p:cNvGraphicFramePr>
          <p:nvPr>
            <p:extLst>
              <p:ext uri="{D42A27DB-BD31-4B8C-83A1-F6EECF244321}">
                <p14:modId xmlns:p14="http://schemas.microsoft.com/office/powerpoint/2010/main" val="1816287599"/>
              </p:ext>
            </p:extLst>
          </p:nvPr>
        </p:nvGraphicFramePr>
        <p:xfrm>
          <a:off x="2028825" y="2248250"/>
          <a:ext cx="7112000" cy="146304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545128811"/>
                    </a:ext>
                  </a:extLst>
                </a:gridCol>
                <a:gridCol w="1016000">
                  <a:extLst>
                    <a:ext uri="{9D8B030D-6E8A-4147-A177-3AD203B41FA5}">
                      <a16:colId xmlns:a16="http://schemas.microsoft.com/office/drawing/2014/main" val="2680400663"/>
                    </a:ext>
                  </a:extLst>
                </a:gridCol>
                <a:gridCol w="1016000">
                  <a:extLst>
                    <a:ext uri="{9D8B030D-6E8A-4147-A177-3AD203B41FA5}">
                      <a16:colId xmlns:a16="http://schemas.microsoft.com/office/drawing/2014/main" val="152476599"/>
                    </a:ext>
                  </a:extLst>
                </a:gridCol>
                <a:gridCol w="1016000">
                  <a:extLst>
                    <a:ext uri="{9D8B030D-6E8A-4147-A177-3AD203B41FA5}">
                      <a16:colId xmlns:a16="http://schemas.microsoft.com/office/drawing/2014/main" val="3687123687"/>
                    </a:ext>
                  </a:extLst>
                </a:gridCol>
                <a:gridCol w="1016000">
                  <a:extLst>
                    <a:ext uri="{9D8B030D-6E8A-4147-A177-3AD203B41FA5}">
                      <a16:colId xmlns:a16="http://schemas.microsoft.com/office/drawing/2014/main" val="1387046768"/>
                    </a:ext>
                  </a:extLst>
                </a:gridCol>
                <a:gridCol w="1016000">
                  <a:extLst>
                    <a:ext uri="{9D8B030D-6E8A-4147-A177-3AD203B41FA5}">
                      <a16:colId xmlns:a16="http://schemas.microsoft.com/office/drawing/2014/main" val="1497869715"/>
                    </a:ext>
                  </a:extLst>
                </a:gridCol>
                <a:gridCol w="1016000">
                  <a:extLst>
                    <a:ext uri="{9D8B030D-6E8A-4147-A177-3AD203B41FA5}">
                      <a16:colId xmlns:a16="http://schemas.microsoft.com/office/drawing/2014/main" val="100850079"/>
                    </a:ext>
                  </a:extLst>
                </a:gridCol>
              </a:tblGrid>
              <a:tr h="368984">
                <a:tc>
                  <a:txBody>
                    <a:bodyPr/>
                    <a:lstStyle/>
                    <a:p>
                      <a:pPr algn="ctr"/>
                      <a:r>
                        <a:rPr lang="fr-FR" sz="1200" dirty="0"/>
                        <a:t>Pays</a:t>
                      </a:r>
                    </a:p>
                  </a:txBody>
                  <a:tcPr/>
                </a:tc>
                <a:tc>
                  <a:txBody>
                    <a:bodyPr/>
                    <a:lstStyle/>
                    <a:p>
                      <a:pPr algn="ctr"/>
                      <a:r>
                        <a:rPr lang="fr-FR" sz="1200" dirty="0"/>
                        <a:t>Lettonie</a:t>
                      </a:r>
                    </a:p>
                  </a:txBody>
                  <a:tcPr/>
                </a:tc>
                <a:tc>
                  <a:txBody>
                    <a:bodyPr/>
                    <a:lstStyle/>
                    <a:p>
                      <a:pPr algn="ctr"/>
                      <a:r>
                        <a:rPr lang="fr-FR" sz="1200" dirty="0"/>
                        <a:t>Suisse</a:t>
                      </a:r>
                    </a:p>
                  </a:txBody>
                  <a:tcPr/>
                </a:tc>
                <a:tc>
                  <a:txBody>
                    <a:bodyPr/>
                    <a:lstStyle/>
                    <a:p>
                      <a:pPr algn="ctr"/>
                      <a:r>
                        <a:rPr lang="fr-FR" sz="1200" dirty="0"/>
                        <a:t>Autriche</a:t>
                      </a:r>
                    </a:p>
                  </a:txBody>
                  <a:tcPr/>
                </a:tc>
                <a:tc>
                  <a:txBody>
                    <a:bodyPr/>
                    <a:lstStyle/>
                    <a:p>
                      <a:pPr algn="ctr"/>
                      <a:r>
                        <a:rPr lang="fr-FR" sz="1200" dirty="0"/>
                        <a:t>Allemagne</a:t>
                      </a:r>
                    </a:p>
                  </a:txBody>
                  <a:tcPr/>
                </a:tc>
                <a:tc>
                  <a:txBody>
                    <a:bodyPr/>
                    <a:lstStyle/>
                    <a:p>
                      <a:pPr algn="ctr"/>
                      <a:r>
                        <a:rPr lang="fr-FR" sz="1200" dirty="0"/>
                        <a:t>Moyenne Europe</a:t>
                      </a:r>
                    </a:p>
                  </a:txBody>
                  <a:tcPr/>
                </a:tc>
                <a:tc>
                  <a:txBody>
                    <a:bodyPr/>
                    <a:lstStyle/>
                    <a:p>
                      <a:pPr algn="ctr"/>
                      <a:r>
                        <a:rPr lang="fr-FR" sz="1200" dirty="0"/>
                        <a:t>France</a:t>
                      </a:r>
                    </a:p>
                  </a:txBody>
                  <a:tcPr/>
                </a:tc>
                <a:extLst>
                  <a:ext uri="{0D108BD9-81ED-4DB2-BD59-A6C34878D82A}">
                    <a16:rowId xmlns:a16="http://schemas.microsoft.com/office/drawing/2014/main" val="2165715620"/>
                  </a:ext>
                </a:extLst>
              </a:tr>
              <a:tr h="295188">
                <a:tc>
                  <a:txBody>
                    <a:bodyPr/>
                    <a:lstStyle/>
                    <a:p>
                      <a:pPr algn="ctr"/>
                      <a:r>
                        <a:rPr lang="fr-FR" dirty="0"/>
                        <a:t>Trafic</a:t>
                      </a:r>
                    </a:p>
                  </a:txBody>
                  <a:tcPr/>
                </a:tc>
                <a:tc>
                  <a:txBody>
                    <a:bodyPr/>
                    <a:lstStyle/>
                    <a:p>
                      <a:pPr algn="ctr"/>
                      <a:r>
                        <a:rPr lang="fr-FR" dirty="0"/>
                        <a:t>15</a:t>
                      </a:r>
                    </a:p>
                  </a:txBody>
                  <a:tcPr/>
                </a:tc>
                <a:tc>
                  <a:txBody>
                    <a:bodyPr/>
                    <a:lstStyle/>
                    <a:p>
                      <a:pPr algn="ctr"/>
                      <a:r>
                        <a:rPr lang="fr-FR" dirty="0"/>
                        <a:t>12</a:t>
                      </a:r>
                    </a:p>
                  </a:txBody>
                  <a:tcPr/>
                </a:tc>
                <a:tc>
                  <a:txBody>
                    <a:bodyPr/>
                    <a:lstStyle/>
                    <a:p>
                      <a:pPr algn="ctr"/>
                      <a:r>
                        <a:rPr lang="fr-FR" dirty="0"/>
                        <a:t>22</a:t>
                      </a:r>
                    </a:p>
                  </a:txBody>
                  <a:tcPr/>
                </a:tc>
                <a:tc>
                  <a:txBody>
                    <a:bodyPr/>
                    <a:lstStyle/>
                    <a:p>
                      <a:pPr algn="ctr"/>
                      <a:r>
                        <a:rPr lang="fr-FR" dirty="0"/>
                        <a:t>118</a:t>
                      </a:r>
                    </a:p>
                  </a:txBody>
                  <a:tcPr/>
                </a:tc>
                <a:tc>
                  <a:txBody>
                    <a:bodyPr/>
                    <a:lstStyle/>
                    <a:p>
                      <a:pPr algn="ctr"/>
                      <a:endParaRPr lang="fr-FR" dirty="0"/>
                    </a:p>
                  </a:txBody>
                  <a:tcPr/>
                </a:tc>
                <a:tc>
                  <a:txBody>
                    <a:bodyPr/>
                    <a:lstStyle/>
                    <a:p>
                      <a:pPr algn="ctr"/>
                      <a:r>
                        <a:rPr lang="fr-FR" dirty="0"/>
                        <a:t>34</a:t>
                      </a:r>
                    </a:p>
                  </a:txBody>
                  <a:tcPr/>
                </a:tc>
                <a:extLst>
                  <a:ext uri="{0D108BD9-81ED-4DB2-BD59-A6C34878D82A}">
                    <a16:rowId xmlns:a16="http://schemas.microsoft.com/office/drawing/2014/main" val="3689435922"/>
                  </a:ext>
                </a:extLst>
              </a:tr>
              <a:tr h="516578">
                <a:tc>
                  <a:txBody>
                    <a:bodyPr/>
                    <a:lstStyle/>
                    <a:p>
                      <a:pPr algn="ctr"/>
                      <a:r>
                        <a:rPr lang="fr-FR" dirty="0"/>
                        <a:t>Part modale</a:t>
                      </a:r>
                    </a:p>
                  </a:txBody>
                  <a:tcPr/>
                </a:tc>
                <a:tc>
                  <a:txBody>
                    <a:bodyPr/>
                    <a:lstStyle/>
                    <a:p>
                      <a:pPr algn="ctr"/>
                      <a:r>
                        <a:rPr lang="fr-FR" dirty="0"/>
                        <a:t>74%</a:t>
                      </a:r>
                    </a:p>
                  </a:txBody>
                  <a:tcPr/>
                </a:tc>
                <a:tc>
                  <a:txBody>
                    <a:bodyPr/>
                    <a:lstStyle/>
                    <a:p>
                      <a:pPr algn="ctr"/>
                      <a:r>
                        <a:rPr lang="fr-FR" dirty="0"/>
                        <a:t>34%</a:t>
                      </a:r>
                    </a:p>
                  </a:txBody>
                  <a:tcPr/>
                </a:tc>
                <a:tc>
                  <a:txBody>
                    <a:bodyPr/>
                    <a:lstStyle/>
                    <a:p>
                      <a:pPr algn="ctr"/>
                      <a:r>
                        <a:rPr lang="fr-FR" dirty="0"/>
                        <a:t>31%</a:t>
                      </a:r>
                    </a:p>
                  </a:txBody>
                  <a:tcPr/>
                </a:tc>
                <a:tc>
                  <a:txBody>
                    <a:bodyPr/>
                    <a:lstStyle/>
                    <a:p>
                      <a:pPr algn="ctr"/>
                      <a:r>
                        <a:rPr lang="fr-FR" dirty="0"/>
                        <a:t>19%</a:t>
                      </a:r>
                    </a:p>
                  </a:txBody>
                  <a:tcPr/>
                </a:tc>
                <a:tc>
                  <a:txBody>
                    <a:bodyPr/>
                    <a:lstStyle/>
                    <a:p>
                      <a:pPr algn="ctr"/>
                      <a:r>
                        <a:rPr lang="fr-FR" dirty="0"/>
                        <a:t>18%</a:t>
                      </a:r>
                    </a:p>
                  </a:txBody>
                  <a:tcPr/>
                </a:tc>
                <a:tc>
                  <a:txBody>
                    <a:bodyPr/>
                    <a:lstStyle/>
                    <a:p>
                      <a:pPr algn="ctr"/>
                      <a:r>
                        <a:rPr lang="fr-FR" dirty="0"/>
                        <a:t>10%</a:t>
                      </a:r>
                    </a:p>
                  </a:txBody>
                  <a:tcPr/>
                </a:tc>
                <a:extLst>
                  <a:ext uri="{0D108BD9-81ED-4DB2-BD59-A6C34878D82A}">
                    <a16:rowId xmlns:a16="http://schemas.microsoft.com/office/drawing/2014/main" val="1025431715"/>
                  </a:ext>
                </a:extLst>
              </a:tr>
            </a:tbl>
          </a:graphicData>
        </a:graphic>
      </p:graphicFrame>
      <p:graphicFrame>
        <p:nvGraphicFramePr>
          <p:cNvPr id="4" name="Tableau 4">
            <a:extLst>
              <a:ext uri="{FF2B5EF4-FFF2-40B4-BE49-F238E27FC236}">
                <a16:creationId xmlns:a16="http://schemas.microsoft.com/office/drawing/2014/main" id="{E13D74C0-DA9C-5419-FFFB-BA7827B2CB0F}"/>
              </a:ext>
            </a:extLst>
          </p:cNvPr>
          <p:cNvGraphicFramePr>
            <a:graphicFrameLocks noGrp="1"/>
          </p:cNvGraphicFramePr>
          <p:nvPr>
            <p:extLst>
              <p:ext uri="{D42A27DB-BD31-4B8C-83A1-F6EECF244321}">
                <p14:modId xmlns:p14="http://schemas.microsoft.com/office/powerpoint/2010/main" val="417229580"/>
              </p:ext>
            </p:extLst>
          </p:nvPr>
        </p:nvGraphicFramePr>
        <p:xfrm>
          <a:off x="2032000" y="4397374"/>
          <a:ext cx="8128000" cy="1494468"/>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2886856582"/>
                    </a:ext>
                  </a:extLst>
                </a:gridCol>
                <a:gridCol w="1625600">
                  <a:extLst>
                    <a:ext uri="{9D8B030D-6E8A-4147-A177-3AD203B41FA5}">
                      <a16:colId xmlns:a16="http://schemas.microsoft.com/office/drawing/2014/main" val="595158595"/>
                    </a:ext>
                  </a:extLst>
                </a:gridCol>
                <a:gridCol w="1625600">
                  <a:extLst>
                    <a:ext uri="{9D8B030D-6E8A-4147-A177-3AD203B41FA5}">
                      <a16:colId xmlns:a16="http://schemas.microsoft.com/office/drawing/2014/main" val="3492674340"/>
                    </a:ext>
                  </a:extLst>
                </a:gridCol>
                <a:gridCol w="1625600">
                  <a:extLst>
                    <a:ext uri="{9D8B030D-6E8A-4147-A177-3AD203B41FA5}">
                      <a16:colId xmlns:a16="http://schemas.microsoft.com/office/drawing/2014/main" val="1209131384"/>
                    </a:ext>
                  </a:extLst>
                </a:gridCol>
                <a:gridCol w="1625600">
                  <a:extLst>
                    <a:ext uri="{9D8B030D-6E8A-4147-A177-3AD203B41FA5}">
                      <a16:colId xmlns:a16="http://schemas.microsoft.com/office/drawing/2014/main" val="863645970"/>
                    </a:ext>
                  </a:extLst>
                </a:gridCol>
              </a:tblGrid>
              <a:tr h="697418">
                <a:tc>
                  <a:txBody>
                    <a:bodyPr/>
                    <a:lstStyle/>
                    <a:p>
                      <a:endParaRPr lang="fr-FR" dirty="0"/>
                    </a:p>
                  </a:txBody>
                  <a:tcPr/>
                </a:tc>
                <a:tc>
                  <a:txBody>
                    <a:bodyPr/>
                    <a:lstStyle/>
                    <a:p>
                      <a:r>
                        <a:rPr lang="fr-FR" dirty="0"/>
                        <a:t>Trafic 1995</a:t>
                      </a:r>
                    </a:p>
                  </a:txBody>
                  <a:tcPr/>
                </a:tc>
                <a:tc>
                  <a:txBody>
                    <a:bodyPr/>
                    <a:lstStyle/>
                    <a:p>
                      <a:r>
                        <a:rPr lang="fr-FR"/>
                        <a:t>Trafic 2015</a:t>
                      </a:r>
                      <a:endParaRPr lang="fr-FR" dirty="0"/>
                    </a:p>
                  </a:txBody>
                  <a:tcPr/>
                </a:tc>
                <a:tc>
                  <a:txBody>
                    <a:bodyPr/>
                    <a:lstStyle/>
                    <a:p>
                      <a:r>
                        <a:rPr lang="fr-FR"/>
                        <a:t>Part modale 1995</a:t>
                      </a:r>
                      <a:endParaRPr lang="fr-FR" dirty="0"/>
                    </a:p>
                  </a:txBody>
                  <a:tcPr/>
                </a:tc>
                <a:tc>
                  <a:txBody>
                    <a:bodyPr/>
                    <a:lstStyle/>
                    <a:p>
                      <a:r>
                        <a:rPr lang="fr-FR"/>
                        <a:t>Part modale 2015</a:t>
                      </a:r>
                      <a:endParaRPr lang="fr-FR" dirty="0"/>
                    </a:p>
                  </a:txBody>
                  <a:tcPr/>
                </a:tc>
                <a:extLst>
                  <a:ext uri="{0D108BD9-81ED-4DB2-BD59-A6C34878D82A}">
                    <a16:rowId xmlns:a16="http://schemas.microsoft.com/office/drawing/2014/main" val="2582956878"/>
                  </a:ext>
                </a:extLst>
              </a:tr>
              <a:tr h="398525">
                <a:tc>
                  <a:txBody>
                    <a:bodyPr/>
                    <a:lstStyle/>
                    <a:p>
                      <a:r>
                        <a:rPr lang="fr-FR"/>
                        <a:t>Allemagne</a:t>
                      </a:r>
                      <a:endParaRPr lang="fr-FR" dirty="0"/>
                    </a:p>
                  </a:txBody>
                  <a:tcPr/>
                </a:tc>
                <a:tc>
                  <a:txBody>
                    <a:bodyPr/>
                    <a:lstStyle/>
                    <a:p>
                      <a:r>
                        <a:rPr lang="fr-FR"/>
                        <a:t>81</a:t>
                      </a:r>
                      <a:endParaRPr lang="fr-FR" dirty="0"/>
                    </a:p>
                  </a:txBody>
                  <a:tcPr/>
                </a:tc>
                <a:tc>
                  <a:txBody>
                    <a:bodyPr/>
                    <a:lstStyle/>
                    <a:p>
                      <a:r>
                        <a:rPr lang="fr-FR" dirty="0"/>
                        <a:t>117</a:t>
                      </a:r>
                    </a:p>
                  </a:txBody>
                  <a:tcPr/>
                </a:tc>
                <a:tc>
                  <a:txBody>
                    <a:bodyPr/>
                    <a:lstStyle/>
                    <a:p>
                      <a:r>
                        <a:rPr lang="fr-FR"/>
                        <a:t>16%</a:t>
                      </a:r>
                      <a:endParaRPr lang="fr-FR" dirty="0"/>
                    </a:p>
                  </a:txBody>
                  <a:tcPr/>
                </a:tc>
                <a:tc>
                  <a:txBody>
                    <a:bodyPr/>
                    <a:lstStyle/>
                    <a:p>
                      <a:r>
                        <a:rPr lang="fr-FR"/>
                        <a:t>18%</a:t>
                      </a:r>
                      <a:endParaRPr lang="fr-FR" dirty="0"/>
                    </a:p>
                  </a:txBody>
                  <a:tcPr/>
                </a:tc>
                <a:extLst>
                  <a:ext uri="{0D108BD9-81ED-4DB2-BD59-A6C34878D82A}">
                    <a16:rowId xmlns:a16="http://schemas.microsoft.com/office/drawing/2014/main" val="3307872216"/>
                  </a:ext>
                </a:extLst>
              </a:tr>
              <a:tr h="398525">
                <a:tc>
                  <a:txBody>
                    <a:bodyPr/>
                    <a:lstStyle/>
                    <a:p>
                      <a:r>
                        <a:rPr lang="fr-FR"/>
                        <a:t>France</a:t>
                      </a:r>
                      <a:endParaRPr lang="fr-FR" dirty="0"/>
                    </a:p>
                  </a:txBody>
                  <a:tcPr/>
                </a:tc>
                <a:tc>
                  <a:txBody>
                    <a:bodyPr/>
                    <a:lstStyle/>
                    <a:p>
                      <a:r>
                        <a:rPr lang="fr-FR"/>
                        <a:t>58</a:t>
                      </a:r>
                      <a:endParaRPr lang="fr-FR" dirty="0"/>
                    </a:p>
                  </a:txBody>
                  <a:tcPr/>
                </a:tc>
                <a:tc>
                  <a:txBody>
                    <a:bodyPr/>
                    <a:lstStyle/>
                    <a:p>
                      <a:r>
                        <a:rPr lang="fr-FR"/>
                        <a:t>34</a:t>
                      </a:r>
                      <a:endParaRPr lang="fr-FR" dirty="0"/>
                    </a:p>
                  </a:txBody>
                  <a:tcPr/>
                </a:tc>
                <a:tc>
                  <a:txBody>
                    <a:bodyPr/>
                    <a:lstStyle/>
                    <a:p>
                      <a:r>
                        <a:rPr lang="fr-FR"/>
                        <a:t>15%</a:t>
                      </a:r>
                      <a:endParaRPr lang="fr-FR" dirty="0"/>
                    </a:p>
                  </a:txBody>
                  <a:tcPr/>
                </a:tc>
                <a:tc>
                  <a:txBody>
                    <a:bodyPr/>
                    <a:lstStyle/>
                    <a:p>
                      <a:r>
                        <a:rPr lang="fr-FR" dirty="0"/>
                        <a:t>12%</a:t>
                      </a:r>
                    </a:p>
                  </a:txBody>
                  <a:tcPr/>
                </a:tc>
                <a:extLst>
                  <a:ext uri="{0D108BD9-81ED-4DB2-BD59-A6C34878D82A}">
                    <a16:rowId xmlns:a16="http://schemas.microsoft.com/office/drawing/2014/main" val="1846700295"/>
                  </a:ext>
                </a:extLst>
              </a:tr>
            </a:tbl>
          </a:graphicData>
        </a:graphic>
      </p:graphicFrame>
    </p:spTree>
    <p:extLst>
      <p:ext uri="{BB962C8B-B14F-4D97-AF65-F5344CB8AC3E}">
        <p14:creationId xmlns:p14="http://schemas.microsoft.com/office/powerpoint/2010/main" val="405882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a:ln>
            <a:solidFill>
              <a:schemeClr val="bg1"/>
            </a:solidFill>
          </a:ln>
        </p:spPr>
        <p:txBody>
          <a:bodyPr>
            <a:normAutofit/>
          </a:bodyPr>
          <a:lstStyle/>
          <a:p>
            <a:pPr marL="857250" indent="-857250">
              <a:buFont typeface="+mj-lt"/>
              <a:buAutoNum type="romanUcPeriod"/>
            </a:pPr>
            <a:r>
              <a:rPr lang="fr-FR" b="1" dirty="0">
                <a:ln>
                  <a:solidFill>
                    <a:schemeClr val="bg1"/>
                  </a:solidFill>
                </a:ln>
                <a:solidFill>
                  <a:srgbClr val="00B050"/>
                </a:solidFill>
              </a:rPr>
              <a:t>Où en sommes-nous ?</a:t>
            </a:r>
            <a:br>
              <a:rPr lang="fr-FR" b="1" dirty="0">
                <a:ln>
                  <a:solidFill>
                    <a:schemeClr val="bg1"/>
                  </a:solidFill>
                </a:ln>
                <a:solidFill>
                  <a:srgbClr val="00B050"/>
                </a:solidFill>
              </a:rPr>
            </a:br>
            <a:r>
              <a:rPr lang="fr-FR" b="1" dirty="0">
                <a:ln>
                  <a:solidFill>
                    <a:schemeClr val="bg1"/>
                  </a:solidFill>
                </a:ln>
                <a:solidFill>
                  <a:srgbClr val="00B050"/>
                </a:solidFill>
              </a:rPr>
              <a:t>En Europe et ailleurs</a:t>
            </a: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a:ln>
            <a:solidFill>
              <a:schemeClr val="tx1"/>
            </a:solidFill>
          </a:ln>
        </p:spPr>
        <p:txBody>
          <a:bodyPr/>
          <a:lstStyle/>
          <a:p>
            <a:r>
              <a:rPr lang="fr-FR" b="1" dirty="0">
                <a:ln cmpd="tri">
                  <a:solidFill>
                    <a:schemeClr val="bg1"/>
                  </a:solidFill>
                </a:ln>
                <a:solidFill>
                  <a:schemeClr val="tx1">
                    <a:alpha val="70000"/>
                  </a:schemeClr>
                </a:solidFill>
              </a:rPr>
              <a:t>Quelques éléments de comparaison</a:t>
            </a:r>
          </a:p>
          <a:p>
            <a:r>
              <a:rPr lang="fr-FR" b="1" dirty="0">
                <a:ln cmpd="tri">
                  <a:solidFill>
                    <a:schemeClr val="bg1"/>
                  </a:solidFill>
                </a:ln>
                <a:solidFill>
                  <a:schemeClr val="tx1">
                    <a:alpha val="70000"/>
                  </a:schemeClr>
                </a:solidFill>
              </a:rPr>
              <a:t>Trafic en milliards de tonnes-kilomètres en 2019</a:t>
            </a:r>
            <a:endParaRPr lang="fr-FR" b="1" dirty="0">
              <a:ln cmpd="tri">
                <a:solidFill>
                  <a:schemeClr val="bg1"/>
                </a:solidFill>
              </a:ln>
              <a:solidFill>
                <a:schemeClr val="tx1"/>
              </a:solidFill>
            </a:endParaRPr>
          </a:p>
          <a:p>
            <a:endParaRPr lang="fr-FR"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graphicFrame>
        <p:nvGraphicFramePr>
          <p:cNvPr id="7" name="Tableau 7">
            <a:extLst>
              <a:ext uri="{FF2B5EF4-FFF2-40B4-BE49-F238E27FC236}">
                <a16:creationId xmlns:a16="http://schemas.microsoft.com/office/drawing/2014/main" id="{BF594300-2349-DDF6-CA21-A33FD46C9827}"/>
              </a:ext>
            </a:extLst>
          </p:cNvPr>
          <p:cNvGraphicFramePr>
            <a:graphicFrameLocks noGrp="1"/>
          </p:cNvGraphicFramePr>
          <p:nvPr>
            <p:extLst>
              <p:ext uri="{D42A27DB-BD31-4B8C-83A1-F6EECF244321}">
                <p14:modId xmlns:p14="http://schemas.microsoft.com/office/powerpoint/2010/main" val="851208263"/>
              </p:ext>
            </p:extLst>
          </p:nvPr>
        </p:nvGraphicFramePr>
        <p:xfrm>
          <a:off x="2028825" y="2890006"/>
          <a:ext cx="7112000" cy="719216"/>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3545128811"/>
                    </a:ext>
                  </a:extLst>
                </a:gridCol>
                <a:gridCol w="1016000">
                  <a:extLst>
                    <a:ext uri="{9D8B030D-6E8A-4147-A177-3AD203B41FA5}">
                      <a16:colId xmlns:a16="http://schemas.microsoft.com/office/drawing/2014/main" val="2680400663"/>
                    </a:ext>
                  </a:extLst>
                </a:gridCol>
                <a:gridCol w="1016000">
                  <a:extLst>
                    <a:ext uri="{9D8B030D-6E8A-4147-A177-3AD203B41FA5}">
                      <a16:colId xmlns:a16="http://schemas.microsoft.com/office/drawing/2014/main" val="152476599"/>
                    </a:ext>
                  </a:extLst>
                </a:gridCol>
                <a:gridCol w="1016000">
                  <a:extLst>
                    <a:ext uri="{9D8B030D-6E8A-4147-A177-3AD203B41FA5}">
                      <a16:colId xmlns:a16="http://schemas.microsoft.com/office/drawing/2014/main" val="3687123687"/>
                    </a:ext>
                  </a:extLst>
                </a:gridCol>
                <a:gridCol w="1016000">
                  <a:extLst>
                    <a:ext uri="{9D8B030D-6E8A-4147-A177-3AD203B41FA5}">
                      <a16:colId xmlns:a16="http://schemas.microsoft.com/office/drawing/2014/main" val="1387046768"/>
                    </a:ext>
                  </a:extLst>
                </a:gridCol>
                <a:gridCol w="1016000">
                  <a:extLst>
                    <a:ext uri="{9D8B030D-6E8A-4147-A177-3AD203B41FA5}">
                      <a16:colId xmlns:a16="http://schemas.microsoft.com/office/drawing/2014/main" val="1497869715"/>
                    </a:ext>
                  </a:extLst>
                </a:gridCol>
                <a:gridCol w="1016000">
                  <a:extLst>
                    <a:ext uri="{9D8B030D-6E8A-4147-A177-3AD203B41FA5}">
                      <a16:colId xmlns:a16="http://schemas.microsoft.com/office/drawing/2014/main" val="100850079"/>
                    </a:ext>
                  </a:extLst>
                </a:gridCol>
              </a:tblGrid>
              <a:tr h="353456">
                <a:tc>
                  <a:txBody>
                    <a:bodyPr/>
                    <a:lstStyle/>
                    <a:p>
                      <a:pPr algn="ctr"/>
                      <a:r>
                        <a:rPr lang="fr-FR" sz="1200" dirty="0"/>
                        <a:t>Pays</a:t>
                      </a:r>
                    </a:p>
                  </a:txBody>
                  <a:tcPr/>
                </a:tc>
                <a:tc>
                  <a:txBody>
                    <a:bodyPr/>
                    <a:lstStyle/>
                    <a:p>
                      <a:pPr algn="ctr"/>
                      <a:r>
                        <a:rPr lang="fr-FR" sz="1200" dirty="0"/>
                        <a:t>Chine</a:t>
                      </a:r>
                    </a:p>
                  </a:txBody>
                  <a:tcPr/>
                </a:tc>
                <a:tc>
                  <a:txBody>
                    <a:bodyPr/>
                    <a:lstStyle/>
                    <a:p>
                      <a:pPr algn="ctr"/>
                      <a:r>
                        <a:rPr lang="fr-FR" sz="1200" dirty="0"/>
                        <a:t>Russie</a:t>
                      </a:r>
                    </a:p>
                  </a:txBody>
                  <a:tcPr/>
                </a:tc>
                <a:tc>
                  <a:txBody>
                    <a:bodyPr/>
                    <a:lstStyle/>
                    <a:p>
                      <a:pPr algn="ctr"/>
                      <a:r>
                        <a:rPr lang="fr-FR" sz="1200" dirty="0"/>
                        <a:t>USA</a:t>
                      </a:r>
                    </a:p>
                  </a:txBody>
                  <a:tcPr/>
                </a:tc>
                <a:tc>
                  <a:txBody>
                    <a:bodyPr/>
                    <a:lstStyle/>
                    <a:p>
                      <a:pPr algn="ctr"/>
                      <a:r>
                        <a:rPr lang="fr-FR" sz="1200" dirty="0"/>
                        <a:t>Canada</a:t>
                      </a:r>
                    </a:p>
                  </a:txBody>
                  <a:tcPr/>
                </a:tc>
                <a:tc>
                  <a:txBody>
                    <a:bodyPr/>
                    <a:lstStyle/>
                    <a:p>
                      <a:pPr algn="ctr"/>
                      <a:r>
                        <a:rPr lang="fr-FR" sz="1200" dirty="0"/>
                        <a:t>Allemagne</a:t>
                      </a:r>
                    </a:p>
                  </a:txBody>
                  <a:tcPr/>
                </a:tc>
                <a:tc>
                  <a:txBody>
                    <a:bodyPr/>
                    <a:lstStyle/>
                    <a:p>
                      <a:pPr algn="ctr"/>
                      <a:r>
                        <a:rPr lang="fr-FR" sz="1200" dirty="0"/>
                        <a:t>France</a:t>
                      </a:r>
                    </a:p>
                  </a:txBody>
                  <a:tcPr/>
                </a:tc>
                <a:extLst>
                  <a:ext uri="{0D108BD9-81ED-4DB2-BD59-A6C34878D82A}">
                    <a16:rowId xmlns:a16="http://schemas.microsoft.com/office/drawing/2014/main" val="2165715620"/>
                  </a:ext>
                </a:extLst>
              </a:tr>
              <a:tr h="353456">
                <a:tc>
                  <a:txBody>
                    <a:bodyPr/>
                    <a:lstStyle/>
                    <a:p>
                      <a:pPr algn="ctr"/>
                      <a:r>
                        <a:rPr lang="fr-FR" dirty="0"/>
                        <a:t>Trafic</a:t>
                      </a:r>
                    </a:p>
                  </a:txBody>
                  <a:tcPr/>
                </a:tc>
                <a:tc>
                  <a:txBody>
                    <a:bodyPr/>
                    <a:lstStyle/>
                    <a:p>
                      <a:pPr algn="ctr"/>
                      <a:r>
                        <a:rPr lang="fr-FR" dirty="0"/>
                        <a:t>3 018</a:t>
                      </a:r>
                    </a:p>
                  </a:txBody>
                  <a:tcPr/>
                </a:tc>
                <a:tc>
                  <a:txBody>
                    <a:bodyPr/>
                    <a:lstStyle/>
                    <a:p>
                      <a:pPr algn="ctr"/>
                      <a:r>
                        <a:rPr lang="fr-FR" dirty="0"/>
                        <a:t>2 602</a:t>
                      </a:r>
                    </a:p>
                  </a:txBody>
                  <a:tcPr/>
                </a:tc>
                <a:tc>
                  <a:txBody>
                    <a:bodyPr/>
                    <a:lstStyle/>
                    <a:p>
                      <a:pPr algn="ctr"/>
                      <a:r>
                        <a:rPr lang="fr-FR" dirty="0"/>
                        <a:t>2 364</a:t>
                      </a:r>
                    </a:p>
                  </a:txBody>
                  <a:tcPr/>
                </a:tc>
                <a:tc>
                  <a:txBody>
                    <a:bodyPr/>
                    <a:lstStyle/>
                    <a:p>
                      <a:pPr algn="ctr"/>
                      <a:r>
                        <a:rPr lang="fr-FR" dirty="0"/>
                        <a:t>446</a:t>
                      </a:r>
                    </a:p>
                  </a:txBody>
                  <a:tcPr/>
                </a:tc>
                <a:tc>
                  <a:txBody>
                    <a:bodyPr/>
                    <a:lstStyle/>
                    <a:p>
                      <a:pPr algn="ctr"/>
                      <a:r>
                        <a:rPr lang="fr-FR" dirty="0"/>
                        <a:t>118</a:t>
                      </a:r>
                    </a:p>
                  </a:txBody>
                  <a:tcPr/>
                </a:tc>
                <a:tc>
                  <a:txBody>
                    <a:bodyPr/>
                    <a:lstStyle/>
                    <a:p>
                      <a:pPr algn="ctr"/>
                      <a:r>
                        <a:rPr lang="fr-FR" dirty="0"/>
                        <a:t>34</a:t>
                      </a:r>
                    </a:p>
                  </a:txBody>
                  <a:tcPr/>
                </a:tc>
                <a:extLst>
                  <a:ext uri="{0D108BD9-81ED-4DB2-BD59-A6C34878D82A}">
                    <a16:rowId xmlns:a16="http://schemas.microsoft.com/office/drawing/2014/main" val="3689435922"/>
                  </a:ext>
                </a:extLst>
              </a:tr>
            </a:tbl>
          </a:graphicData>
        </a:graphic>
      </p:graphicFrame>
    </p:spTree>
    <p:extLst>
      <p:ext uri="{BB962C8B-B14F-4D97-AF65-F5344CB8AC3E}">
        <p14:creationId xmlns:p14="http://schemas.microsoft.com/office/powerpoint/2010/main" val="67923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p:txBody>
          <a:bodyPr anchor="t">
            <a:normAutofit/>
          </a:bodyPr>
          <a:lstStyle/>
          <a:p>
            <a:pPr marL="857250" indent="-857250">
              <a:buFont typeface="+mj-lt"/>
              <a:buAutoNum type="romanUcPeriod" startAt="2"/>
            </a:pPr>
            <a:r>
              <a:rPr kumimoji="0" lang="fr-FR" sz="3600" b="0" i="0"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t>Comment ça fonctionne ?</a:t>
            </a:r>
            <a:br>
              <a:rPr kumimoji="0" lang="fr-FR" sz="3600" b="0" i="0"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br>
            <a:r>
              <a:rPr kumimoji="0" lang="fr-FR" sz="2200" b="0" i="1"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t>Le cadre législatif et réglementaire</a:t>
            </a:r>
            <a:endParaRPr lang="fr-FR" dirty="0">
              <a:ln>
                <a:solidFill>
                  <a:schemeClr val="tx1"/>
                </a:solidFill>
              </a:ln>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677333" y="1930400"/>
            <a:ext cx="7686491" cy="4713681"/>
          </a:xfrm>
        </p:spPr>
        <p:txBody>
          <a:bodyPr>
            <a:normAutofit lnSpcReduction="10000"/>
          </a:bodyPr>
          <a:lstStyle/>
          <a:p>
            <a:pPr>
              <a:lnSpc>
                <a:spcPct val="90000"/>
              </a:lnSpc>
            </a:pPr>
            <a:r>
              <a:rPr lang="fr-FR" sz="1600" dirty="0">
                <a:ln cmpd="tri">
                  <a:solidFill>
                    <a:schemeClr val="tx1"/>
                  </a:solidFill>
                </a:ln>
              </a:rPr>
              <a:t>La marche vers l’harmonisation européenne</a:t>
            </a:r>
          </a:p>
          <a:p>
            <a:pPr>
              <a:lnSpc>
                <a:spcPct val="90000"/>
              </a:lnSpc>
            </a:pPr>
            <a:r>
              <a:rPr lang="fr-FR" sz="1600" i="1" dirty="0">
                <a:ln cmpd="tri">
                  <a:solidFill>
                    <a:schemeClr val="tx1"/>
                  </a:solidFill>
                </a:ln>
              </a:rPr>
              <a:t>Position des Autorités européennes : développer et harmoniser le ferroviaire parce que :</a:t>
            </a:r>
          </a:p>
          <a:p>
            <a:pPr marL="720000" lvl="2">
              <a:lnSpc>
                <a:spcPct val="90000"/>
              </a:lnSpc>
            </a:pPr>
            <a:r>
              <a:rPr lang="fr-FR" sz="1600" dirty="0">
                <a:ln cmpd="tri">
                  <a:solidFill>
                    <a:schemeClr val="tx1"/>
                  </a:solidFill>
                </a:ln>
              </a:rPr>
              <a:t>c’est un outil écologique</a:t>
            </a:r>
          </a:p>
          <a:p>
            <a:pPr marL="720000" lvl="2">
              <a:lnSpc>
                <a:spcPct val="90000"/>
              </a:lnSpc>
            </a:pPr>
            <a:r>
              <a:rPr lang="fr-FR" sz="1600" dirty="0">
                <a:ln cmpd="tri">
                  <a:solidFill>
                    <a:schemeClr val="tx1"/>
                  </a:solidFill>
                </a:ln>
              </a:rPr>
              <a:t>c’est un facteur de croissance</a:t>
            </a:r>
          </a:p>
          <a:p>
            <a:pPr marL="285750" lvl="1" indent="-285750">
              <a:lnSpc>
                <a:spcPct val="90000"/>
              </a:lnSpc>
              <a:buFont typeface="Arial" panose="020B0604020202020204" pitchFamily="34" charset="0"/>
              <a:buChar char="•"/>
            </a:pPr>
            <a:r>
              <a:rPr lang="fr-FR" dirty="0">
                <a:ln cmpd="tri">
                  <a:solidFill>
                    <a:schemeClr val="tx1"/>
                  </a:solidFill>
                </a:ln>
              </a:rPr>
              <a:t>Les décisions prises</a:t>
            </a:r>
          </a:p>
          <a:p>
            <a:pPr marL="1005750" lvl="2" indent="-285750" algn="just">
              <a:lnSpc>
                <a:spcPct val="90000"/>
              </a:lnSpc>
              <a:buFont typeface="Arial" panose="020B0604020202020204" pitchFamily="34" charset="0"/>
              <a:buChar char="•"/>
            </a:pPr>
            <a:r>
              <a:rPr lang="fr-FR" sz="1600" dirty="0">
                <a:ln cmpd="tri">
                  <a:solidFill>
                    <a:schemeClr val="tx1"/>
                  </a:solidFill>
                </a:ln>
              </a:rPr>
              <a:t>La directive 91/440 de 1991 : séparation comptable de l’infrastructure et de l’exploitation ; en France création d’un gestionnaire de l’infrastructure par scission de la SNCF,  RFF Réseau ferré de France en 1997, devenu SNCF Réseau en 2015</a:t>
            </a:r>
          </a:p>
          <a:p>
            <a:pPr marL="1005750" lvl="2" indent="-285750" algn="just">
              <a:lnSpc>
                <a:spcPct val="90000"/>
              </a:lnSpc>
              <a:buFont typeface="Arial" panose="020B0604020202020204" pitchFamily="34" charset="0"/>
              <a:buChar char="•"/>
            </a:pPr>
            <a:r>
              <a:rPr lang="fr-FR" sz="1600" dirty="0">
                <a:ln cmpd="tri">
                  <a:solidFill>
                    <a:schemeClr val="tx1"/>
                  </a:solidFill>
                </a:ln>
              </a:rPr>
              <a:t>Quatre « Paquets ferroviaires » en 2001, 2004, 2007 et 2016 pour fixer les bases des conditions de l’harmonisation ferroviaire européenne ainsi que de l’ouverture à la concurrence pour le transport des marchandises et des voyageurs : modalités d’attribution des capacités de circulation, création d’une Agence européenne, l’ERA (</a:t>
            </a:r>
            <a:r>
              <a:rPr lang="fr-FR" sz="1600" dirty="0" err="1">
                <a:ln cmpd="tri">
                  <a:solidFill>
                    <a:schemeClr val="tx1"/>
                  </a:solidFill>
                </a:ln>
              </a:rPr>
              <a:t>European</a:t>
            </a:r>
            <a:r>
              <a:rPr lang="fr-FR" sz="1600" dirty="0">
                <a:ln cmpd="tri">
                  <a:solidFill>
                    <a:schemeClr val="tx1"/>
                  </a:solidFill>
                </a:ln>
              </a:rPr>
              <a:t> Railway Agency) avec des missions </a:t>
            </a:r>
            <a:r>
              <a:rPr lang="fr-FR" sz="1600" dirty="0">
                <a:ln>
                  <a:solidFill>
                    <a:schemeClr val="tx1"/>
                  </a:solidFill>
                </a:ln>
              </a:rPr>
              <a:t>de sécurité ferroviaire et d’interopérabilité pour progresser vers l’objectif d’un espace européen unique</a:t>
            </a:r>
            <a:endParaRPr lang="fr-FR" sz="1600" dirty="0"/>
          </a:p>
          <a:p>
            <a:pPr>
              <a:lnSpc>
                <a:spcPct val="90000"/>
              </a:lnSpc>
            </a:pPr>
            <a:endParaRPr lang="fr-FR" sz="1300" dirty="0"/>
          </a:p>
          <a:p>
            <a:pPr>
              <a:lnSpc>
                <a:spcPct val="90000"/>
              </a:lnSpc>
            </a:pPr>
            <a:endParaRPr lang="fr-FR" sz="1300" dirty="0"/>
          </a:p>
          <a:p>
            <a:pPr>
              <a:lnSpc>
                <a:spcPct val="90000"/>
              </a:lnSpc>
            </a:pPr>
            <a:endParaRPr lang="fr-FR" sz="1300" dirty="0"/>
          </a:p>
          <a:p>
            <a:pPr>
              <a:lnSpc>
                <a:spcPct val="90000"/>
              </a:lnSpc>
            </a:pPr>
            <a:endParaRPr lang="fr-FR" sz="1300" dirty="0"/>
          </a:p>
        </p:txBody>
      </p:sp>
      <p:pic>
        <p:nvPicPr>
          <p:cNvPr id="1026" name="Picture 2" descr="Drapeau européen — Wikipédia">
            <a:extLst>
              <a:ext uri="{FF2B5EF4-FFF2-40B4-BE49-F238E27FC236}">
                <a16:creationId xmlns:a16="http://schemas.microsoft.com/office/drawing/2014/main" id="{4CFBBCE8-1A78-80EC-3F05-6955371178B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45392" y="2380488"/>
            <a:ext cx="3145536" cy="2097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28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solidFill>
            <a:schemeClr val="bg1"/>
          </a:solidFill>
        </p:spPr>
        <p:txBody>
          <a:bodyPr>
            <a:normAutofit/>
          </a:bodyPr>
          <a:lstStyle/>
          <a:p>
            <a:pPr marL="857250" indent="-857250">
              <a:buFont typeface="+mj-lt"/>
              <a:buAutoNum type="romanUcPeriod" startAt="2"/>
            </a:pPr>
            <a:r>
              <a:rPr kumimoji="0" lang="fr-FR" sz="3600" b="0" i="0"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t>Comment ça fonctionne ?</a:t>
            </a:r>
            <a:br>
              <a:rPr kumimoji="0" lang="fr-FR" sz="3600" b="0" i="0"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br>
            <a:r>
              <a:rPr kumimoji="0" lang="fr-FR" sz="2200" b="0" i="1" u="none" strike="noStrike" kern="1200" cap="none" spc="0" normalizeH="0" baseline="0" noProof="0" dirty="0">
                <a:ln>
                  <a:solidFill>
                    <a:prstClr val="black"/>
                  </a:solidFill>
                </a:ln>
                <a:solidFill>
                  <a:srgbClr val="00B050"/>
                </a:solidFill>
                <a:effectLst/>
                <a:uLnTx/>
                <a:uFillTx/>
                <a:latin typeface="Trebuchet MS" panose="020B0603020202020204"/>
                <a:ea typeface="+mj-ea"/>
                <a:cs typeface="+mj-cs"/>
              </a:rPr>
              <a:t>L’attribution des sillons</a:t>
            </a:r>
            <a:endParaRPr lang="fr-FR"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865836"/>
            <a:ext cx="10026650" cy="3978275"/>
          </a:xfrm>
          <a:solidFill>
            <a:schemeClr val="bg1"/>
          </a:solidFill>
        </p:spPr>
        <p:txBody>
          <a:bodyPr>
            <a:normAutofit/>
          </a:bodyPr>
          <a:lstStyle/>
          <a:p>
            <a:r>
              <a:rPr lang="fr-FR" sz="3500" dirty="0">
                <a:ln>
                  <a:solidFill>
                    <a:schemeClr val="bg1"/>
                  </a:solidFill>
                </a:ln>
                <a:solidFill>
                  <a:schemeClr val="tx1"/>
                </a:solidFill>
              </a:rPr>
              <a:t>Un sillon, qu’est-ce que c’est ?</a:t>
            </a:r>
          </a:p>
          <a:p>
            <a:r>
              <a:rPr lang="fr-FR" sz="2100" i="1" dirty="0">
                <a:ln>
                  <a:solidFill>
                    <a:schemeClr val="tx1"/>
                  </a:solidFill>
                </a:ln>
                <a:solidFill>
                  <a:schemeClr val="tx1"/>
                </a:solidFill>
              </a:rPr>
              <a:t>Un sillon c’est la capacité de l’infrastructure de faire circuler un train d’une origine à une destination dans un créneau horaire donné</a:t>
            </a:r>
          </a:p>
          <a:p>
            <a:r>
              <a:rPr lang="fr-FR" sz="2100" i="1" dirty="0">
                <a:ln>
                  <a:solidFill>
                    <a:schemeClr val="tx1"/>
                  </a:solidFill>
                </a:ln>
                <a:solidFill>
                  <a:schemeClr val="tx1"/>
                </a:solidFill>
              </a:rPr>
              <a:t>Donc un train ne peut utiliser le réseau que s’il dispose d’un sillon</a:t>
            </a:r>
          </a:p>
          <a:p>
            <a:r>
              <a:rPr lang="fr-FR" sz="2100" i="1" dirty="0">
                <a:ln>
                  <a:solidFill>
                    <a:schemeClr val="tx1"/>
                  </a:solidFill>
                </a:ln>
                <a:solidFill>
                  <a:schemeClr val="tx1"/>
                </a:solidFill>
              </a:rPr>
              <a:t>Et les sillons sont attribués par le gestionnaire de l’infrastructure, en France</a:t>
            </a:r>
            <a:r>
              <a:rPr lang="fr-FR" sz="2100" i="1" dirty="0">
                <a:ln>
                  <a:solidFill>
                    <a:schemeClr val="tx1"/>
                  </a:solidFill>
                </a:ln>
                <a:solidFill>
                  <a:schemeClr val="bg1"/>
                </a:solidFill>
              </a:rPr>
              <a:t> </a:t>
            </a:r>
            <a:r>
              <a:rPr lang="fr-FR" sz="2100" i="1" dirty="0">
                <a:ln>
                  <a:solidFill>
                    <a:schemeClr val="tx1"/>
                  </a:solidFill>
                </a:ln>
                <a:solidFill>
                  <a:schemeClr val="tx1"/>
                </a:solidFill>
              </a:rPr>
              <a:t>SNCF Réseau</a:t>
            </a:r>
          </a:p>
          <a:p>
            <a:endParaRPr lang="fr-FR" sz="1400" i="1" dirty="0">
              <a:solidFill>
                <a:schemeClr val="tx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3352790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243282"/>
            <a:ext cx="8596668" cy="1115736"/>
          </a:xfrm>
          <a:solidFill>
            <a:schemeClr val="bg1"/>
          </a:solidFill>
        </p:spPr>
        <p:txBody>
          <a:bodyPr>
            <a:normAutofit/>
          </a:bodyPr>
          <a:lstStyle/>
          <a:p>
            <a:pPr marL="857250" indent="-857250">
              <a:buFont typeface="+mj-lt"/>
              <a:buAutoNum type="romanUcPeriod" startAt="2"/>
            </a:pPr>
            <a:r>
              <a:rPr lang="fr-FR" dirty="0">
                <a:ln>
                  <a:solidFill>
                    <a:schemeClr val="tx1"/>
                  </a:solidFill>
                </a:ln>
                <a:solidFill>
                  <a:srgbClr val="00B050"/>
                </a:solidFill>
              </a:rPr>
              <a:t>Comment ça fonctionne ?</a:t>
            </a:r>
            <a:br>
              <a:rPr lang="fr-FR" dirty="0">
                <a:ln>
                  <a:solidFill>
                    <a:schemeClr val="tx1"/>
                  </a:solidFill>
                </a:ln>
                <a:solidFill>
                  <a:srgbClr val="00B050"/>
                </a:solidFill>
              </a:rPr>
            </a:br>
            <a:r>
              <a:rPr lang="fr-FR" sz="2200" i="1" dirty="0">
                <a:ln>
                  <a:solidFill>
                    <a:schemeClr val="tx1"/>
                  </a:solidFill>
                </a:ln>
                <a:solidFill>
                  <a:srgbClr val="00B050"/>
                </a:solidFill>
              </a:rPr>
              <a:t>L’attribution des sillons</a:t>
            </a:r>
            <a:endParaRPr lang="fr-FR" sz="2200"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1079500" y="1510018"/>
            <a:ext cx="10026650" cy="5217953"/>
          </a:xfrm>
          <a:solidFill>
            <a:schemeClr val="bg1"/>
          </a:solidFill>
        </p:spPr>
        <p:txBody>
          <a:bodyPr>
            <a:normAutofit fontScale="70000" lnSpcReduction="20000"/>
          </a:bodyPr>
          <a:lstStyle/>
          <a:p>
            <a:pPr marR="0" lvl="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Ø"/>
              <a:tabLst/>
              <a:defRPr/>
            </a:pPr>
            <a:r>
              <a:rPr kumimoji="0" lang="fr-FR" sz="2300" b="0" i="0" u="none" strike="noStrike" kern="1200" cap="none" spc="0" normalizeH="0" baseline="0" noProof="0" dirty="0">
                <a:ln>
                  <a:solidFill>
                    <a:schemeClr val="tx1"/>
                  </a:solidFill>
                </a:ln>
                <a:solidFill>
                  <a:schemeClr val="tx1"/>
                </a:solidFill>
                <a:effectLst/>
                <a:uLnTx/>
                <a:uFillTx/>
                <a:latin typeface="Avenir Next LT Pro Light"/>
                <a:ea typeface="+mn-ea"/>
                <a:cs typeface="+mn-cs"/>
              </a:rPr>
              <a:t>Comment obtenir un sillon ?</a:t>
            </a:r>
          </a:p>
          <a:p>
            <a:pPr marR="0" lvl="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Ø"/>
              <a:tabLst/>
              <a:defRPr/>
            </a:pPr>
            <a:r>
              <a:rPr kumimoji="0" lang="fr-FR" sz="2300" b="0" u="none" strike="noStrike" kern="1200" cap="none" spc="0" normalizeH="0" baseline="0" noProof="0" dirty="0">
                <a:ln>
                  <a:solidFill>
                    <a:schemeClr val="tx1"/>
                  </a:solidFill>
                </a:ln>
                <a:solidFill>
                  <a:schemeClr val="tx1"/>
                </a:solidFill>
                <a:effectLst/>
                <a:uLnTx/>
                <a:uFillTx/>
                <a:latin typeface="Avenir Next LT Pro Light"/>
                <a:ea typeface="+mn-ea"/>
                <a:cs typeface="+mn-cs"/>
              </a:rPr>
              <a:t>Seuls les candidats « autorisés », essentiellement des entreprises ferroviaires EF, peuvent solliciter l’attribution d’un sillon auprès de SNCF Réseau</a:t>
            </a:r>
          </a:p>
          <a:p>
            <a:pPr marR="0" lvl="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Ø"/>
              <a:tabLst/>
              <a:defRPr/>
            </a:pPr>
            <a:r>
              <a:rPr kumimoji="0" lang="fr-FR" sz="2300" b="0" u="none" strike="noStrike" kern="1200" cap="none" spc="0" normalizeH="0" baseline="0" noProof="0" dirty="0">
                <a:ln>
                  <a:solidFill>
                    <a:schemeClr val="tx1"/>
                  </a:solidFill>
                </a:ln>
                <a:solidFill>
                  <a:schemeClr val="tx1"/>
                </a:solidFill>
                <a:effectLst/>
                <a:uLnTx/>
                <a:uFillTx/>
                <a:latin typeface="Avenir Next LT Pro Light"/>
                <a:ea typeface="+mn-ea"/>
                <a:cs typeface="+mn-cs"/>
              </a:rPr>
              <a:t>Pour devenir EF, il faut :</a:t>
            </a:r>
          </a:p>
          <a:p>
            <a:pPr lvl="2" algn="just">
              <a:spcBef>
                <a:spcPts val="1000"/>
              </a:spcBef>
              <a:buClr>
                <a:srgbClr val="21B782">
                  <a:lumMod val="60000"/>
                  <a:lumOff val="40000"/>
                </a:srgbClr>
              </a:buClr>
              <a:defRPr/>
            </a:pPr>
            <a:r>
              <a:rPr kumimoji="0" lang="fr-FR" sz="2300" b="0" i="1" u="none" strike="noStrike" kern="1200" cap="none" spc="0" normalizeH="0" baseline="0" noProof="0" dirty="0">
                <a:ln>
                  <a:solidFill>
                    <a:schemeClr val="tx1"/>
                  </a:solidFill>
                </a:ln>
                <a:solidFill>
                  <a:schemeClr val="tx1"/>
                </a:solidFill>
                <a:effectLst/>
                <a:uLnTx/>
                <a:uFillTx/>
                <a:latin typeface="Avenir Next LT Pro Light"/>
                <a:ea typeface="+mn-ea"/>
                <a:cs typeface="+mn-cs"/>
              </a:rPr>
              <a:t>Obtenir une licence ad hoc auprès du ministère des Transports (honorabilité, capacité financière, …)</a:t>
            </a:r>
          </a:p>
          <a:p>
            <a:pPr lvl="2" algn="just">
              <a:spcBef>
                <a:spcPts val="1000"/>
              </a:spcBef>
              <a:buClr>
                <a:srgbClr val="21B782">
                  <a:lumMod val="60000"/>
                  <a:lumOff val="40000"/>
                </a:srgbClr>
              </a:buClr>
              <a:defRPr/>
            </a:pPr>
            <a:r>
              <a:rPr kumimoji="0" lang="fr-FR" sz="2300" b="0" i="1" u="none" strike="noStrike" kern="1200" cap="none" spc="0" normalizeH="0" baseline="0" noProof="0" dirty="0">
                <a:ln>
                  <a:solidFill>
                    <a:schemeClr val="tx1"/>
                  </a:solidFill>
                </a:ln>
                <a:solidFill>
                  <a:schemeClr val="tx1"/>
                </a:solidFill>
                <a:effectLst/>
                <a:uLnTx/>
                <a:uFillTx/>
                <a:latin typeface="Avenir Next LT Pro Light"/>
                <a:ea typeface="+mn-ea"/>
                <a:cs typeface="+mn-cs"/>
              </a:rPr>
              <a:t>Et surtout un certificat de sécurité attestant </a:t>
            </a:r>
            <a:r>
              <a:rPr lang="fr-FR" sz="2300" i="1" dirty="0">
                <a:ln>
                  <a:solidFill>
                    <a:schemeClr val="tx1"/>
                  </a:solidFill>
                </a:ln>
                <a:solidFill>
                  <a:schemeClr val="tx1"/>
                </a:solidFill>
                <a:latin typeface="Avenir Next LT Pro Light"/>
              </a:rPr>
              <a:t>la</a:t>
            </a:r>
            <a:r>
              <a:rPr kumimoji="0" lang="fr-FR" sz="2300" b="0" i="1" u="none" strike="noStrike" kern="1200" cap="none" spc="0" normalizeH="0" baseline="0" noProof="0" dirty="0">
                <a:ln>
                  <a:solidFill>
                    <a:schemeClr val="tx1"/>
                  </a:solidFill>
                </a:ln>
                <a:solidFill>
                  <a:schemeClr val="tx1"/>
                </a:solidFill>
                <a:effectLst/>
                <a:uLnTx/>
                <a:uFillTx/>
                <a:latin typeface="Avenir Next LT Pro Light"/>
                <a:ea typeface="+mn-ea"/>
                <a:cs typeface="+mn-cs"/>
              </a:rPr>
              <a:t> maîtrise de la sécurité ferroviaire de l’EF</a:t>
            </a:r>
          </a:p>
          <a:p>
            <a:pPr algn="just">
              <a:buClr>
                <a:srgbClr val="21B782">
                  <a:lumMod val="60000"/>
                  <a:lumOff val="40000"/>
                </a:srgbClr>
              </a:buClr>
              <a:buFont typeface="Wingdings" panose="05000000000000000000" pitchFamily="2" charset="2"/>
              <a:buChar char="Ø"/>
              <a:defRPr/>
            </a:pPr>
            <a:r>
              <a:rPr lang="fr-FR" sz="2300" dirty="0">
                <a:ln>
                  <a:solidFill>
                    <a:schemeClr val="tx1"/>
                  </a:solidFill>
                </a:ln>
                <a:solidFill>
                  <a:schemeClr val="tx1"/>
                </a:solidFill>
                <a:latin typeface="Avenir Next LT Pro Light"/>
              </a:rPr>
              <a:t>De son côté SNCF Réseau publie chaque année </a:t>
            </a:r>
            <a:r>
              <a:rPr kumimoji="0" lang="fr-FR" sz="2300" b="0" i="1" u="none" strike="noStrike" kern="1200" cap="none" spc="0" normalizeH="0" baseline="0" noProof="0" dirty="0">
                <a:ln>
                  <a:solidFill>
                    <a:schemeClr val="tx1"/>
                  </a:solidFill>
                </a:ln>
                <a:solidFill>
                  <a:schemeClr val="tx1"/>
                </a:solidFill>
                <a:effectLst/>
                <a:uLnTx/>
                <a:uFillTx/>
                <a:latin typeface="Avenir Next LT Pro Light"/>
                <a:ea typeface="+mn-ea"/>
                <a:cs typeface="+mn-cs"/>
              </a:rPr>
              <a:t> :</a:t>
            </a:r>
          </a:p>
          <a:p>
            <a:pPr lvl="1" algn="just">
              <a:buClr>
                <a:srgbClr val="21B782">
                  <a:lumMod val="60000"/>
                  <a:lumOff val="40000"/>
                </a:srgbClr>
              </a:buClr>
              <a:buFont typeface="Wingdings" panose="05000000000000000000" pitchFamily="2" charset="2"/>
              <a:buChar char="Ø"/>
              <a:defRPr/>
            </a:pPr>
            <a:r>
              <a:rPr lang="fr-FR" sz="2300" i="1" dirty="0">
                <a:ln>
                  <a:solidFill>
                    <a:schemeClr val="tx1"/>
                  </a:solidFill>
                </a:ln>
                <a:solidFill>
                  <a:schemeClr val="tx1"/>
                </a:solidFill>
                <a:latin typeface="Avenir Next LT Pro Light"/>
              </a:rPr>
              <a:t>Un DRR Document de Référence du Réseau, véritable mode d’emploi pour utiliser le réseau ferré national</a:t>
            </a:r>
          </a:p>
          <a:p>
            <a:pPr lvl="1" algn="just">
              <a:buClr>
                <a:srgbClr val="21B782">
                  <a:lumMod val="60000"/>
                  <a:lumOff val="40000"/>
                </a:srgbClr>
              </a:buClr>
              <a:buFont typeface="Wingdings" panose="05000000000000000000" pitchFamily="2" charset="2"/>
              <a:buChar char="Ø"/>
              <a:defRPr/>
            </a:pPr>
            <a:r>
              <a:rPr kumimoji="0" lang="fr-FR" sz="2300" b="0" i="1" u="none" strike="noStrike" kern="1200" cap="none" spc="0" normalizeH="0" baseline="0" noProof="0" dirty="0">
                <a:ln>
                  <a:solidFill>
                    <a:schemeClr val="tx1"/>
                  </a:solidFill>
                </a:ln>
                <a:solidFill>
                  <a:schemeClr val="tx1"/>
                </a:solidFill>
                <a:effectLst/>
                <a:uLnTx/>
                <a:uFillTx/>
                <a:latin typeface="Avenir Next LT Pro Light"/>
                <a:ea typeface="+mn-ea"/>
                <a:cs typeface="+mn-cs"/>
              </a:rPr>
              <a:t>Un catalogue de sillons</a:t>
            </a:r>
          </a:p>
          <a:p>
            <a:pPr algn="just">
              <a:buClr>
                <a:srgbClr val="21B782">
                  <a:lumMod val="60000"/>
                  <a:lumOff val="40000"/>
                </a:srgbClr>
              </a:buClr>
              <a:buFont typeface="Wingdings" panose="05000000000000000000" pitchFamily="2" charset="2"/>
              <a:buChar char="Ø"/>
              <a:defRPr/>
            </a:pPr>
            <a:r>
              <a:rPr lang="fr-FR" sz="2300" dirty="0">
                <a:ln>
                  <a:solidFill>
                    <a:schemeClr val="tx1"/>
                  </a:solidFill>
                </a:ln>
                <a:solidFill>
                  <a:schemeClr val="tx1"/>
                </a:solidFill>
                <a:latin typeface="Avenir Next LT Pro Light"/>
              </a:rPr>
              <a:t>Des échanges s’établissent alors entre les EF demandeuses de sillons et SNCF Réseau qui va leur en attribuer, en effectuant souvent les arbitrages qui s’imposent et avec l’obligation de traiter toutes les demandes de façon parfaitement équitable (sans favoriser par exemple sa maison mère)</a:t>
            </a:r>
          </a:p>
          <a:p>
            <a:pPr algn="just">
              <a:buClr>
                <a:srgbClr val="21B782">
                  <a:lumMod val="60000"/>
                  <a:lumOff val="40000"/>
                </a:srgbClr>
              </a:buClr>
              <a:buFont typeface="Wingdings" panose="05000000000000000000" pitchFamily="2" charset="2"/>
              <a:buChar char="Ø"/>
              <a:defRPr/>
            </a:pPr>
            <a:r>
              <a:rPr kumimoji="0" lang="fr-FR" sz="2300" b="0" u="none" strike="noStrike" kern="1200" cap="none" spc="0" normalizeH="0" baseline="0" noProof="0" dirty="0">
                <a:ln>
                  <a:solidFill>
                    <a:schemeClr val="tx1"/>
                  </a:solidFill>
                </a:ln>
                <a:solidFill>
                  <a:schemeClr val="tx1"/>
                </a:solidFill>
                <a:effectLst/>
                <a:uLnTx/>
                <a:uFillTx/>
                <a:latin typeface="Avenir Next LT Pro Light"/>
                <a:ea typeface="+mn-ea"/>
                <a:cs typeface="+mn-cs"/>
              </a:rPr>
              <a:t>Tout sillon demandé et attribué donne lieu à la perception d’une redevance (un péage) à SNCF Réseau, dont c’est la source principale de revenu pour entretenir et moderniser le réseau</a:t>
            </a: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32834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538FB1-7779-2610-190C-185BEF2BE54C}"/>
              </a:ext>
            </a:extLst>
          </p:cNvPr>
          <p:cNvSpPr>
            <a:spLocks noGrp="1"/>
          </p:cNvSpPr>
          <p:nvPr>
            <p:ph type="title"/>
          </p:nvPr>
        </p:nvSpPr>
        <p:spPr>
          <a:xfrm>
            <a:off x="677334" y="192947"/>
            <a:ext cx="8596668" cy="1073791"/>
          </a:xfrm>
          <a:solidFill>
            <a:schemeClr val="bg1"/>
          </a:solidFill>
        </p:spPr>
        <p:txBody>
          <a:bodyPr>
            <a:normAutofit/>
          </a:bodyPr>
          <a:lstStyle/>
          <a:p>
            <a:pPr marL="857250" indent="-857250">
              <a:buFont typeface="+mj-lt"/>
              <a:buAutoNum type="romanUcPeriod" startAt="2"/>
            </a:pPr>
            <a:r>
              <a:rPr lang="fr-FR" dirty="0">
                <a:ln>
                  <a:solidFill>
                    <a:schemeClr val="tx1"/>
                  </a:solidFill>
                </a:ln>
                <a:solidFill>
                  <a:srgbClr val="00B050"/>
                </a:solidFill>
              </a:rPr>
              <a:t>Comment ça fonctionne ?</a:t>
            </a:r>
            <a:br>
              <a:rPr lang="fr-FR" dirty="0">
                <a:ln>
                  <a:solidFill>
                    <a:schemeClr val="tx1"/>
                  </a:solidFill>
                </a:ln>
                <a:solidFill>
                  <a:srgbClr val="00B050"/>
                </a:solidFill>
              </a:rPr>
            </a:br>
            <a:r>
              <a:rPr lang="fr-FR" sz="2200" i="1" dirty="0">
                <a:ln>
                  <a:solidFill>
                    <a:schemeClr val="tx1"/>
                  </a:solidFill>
                </a:ln>
                <a:solidFill>
                  <a:srgbClr val="00B050"/>
                </a:solidFill>
              </a:rPr>
              <a:t>La sécurité</a:t>
            </a:r>
            <a:endParaRPr lang="fr-FR" sz="2200" dirty="0">
              <a:ln>
                <a:solidFill>
                  <a:schemeClr val="tx1"/>
                </a:solidFill>
              </a:ln>
              <a:solidFill>
                <a:srgbClr val="00B050"/>
              </a:solidFill>
            </a:endParaRPr>
          </a:p>
        </p:txBody>
      </p:sp>
      <p:sp>
        <p:nvSpPr>
          <p:cNvPr id="3" name="Espace réservé du contenu 2">
            <a:extLst>
              <a:ext uri="{FF2B5EF4-FFF2-40B4-BE49-F238E27FC236}">
                <a16:creationId xmlns:a16="http://schemas.microsoft.com/office/drawing/2014/main" id="{DA9625B5-D9BA-1417-D47E-77887679538B}"/>
              </a:ext>
            </a:extLst>
          </p:cNvPr>
          <p:cNvSpPr>
            <a:spLocks noGrp="1"/>
          </p:cNvSpPr>
          <p:nvPr>
            <p:ph idx="1"/>
          </p:nvPr>
        </p:nvSpPr>
        <p:spPr>
          <a:xfrm>
            <a:off x="494950" y="1409350"/>
            <a:ext cx="10611200" cy="5255703"/>
          </a:xfrm>
          <a:solidFill>
            <a:schemeClr val="bg1"/>
          </a:solidFill>
        </p:spPr>
        <p:txBody>
          <a:bodyPr>
            <a:normAutofit fontScale="77500" lnSpcReduction="20000"/>
          </a:bodyPr>
          <a:lstStyle/>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Priorité numéro 1 de l’activité ferroviaire</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5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Les organismes </a:t>
            </a:r>
          </a:p>
          <a:p>
            <a:pPr lvl="2" algn="just">
              <a:spcBef>
                <a:spcPts val="1000"/>
              </a:spcBef>
              <a:buClr>
                <a:srgbClr val="21B782">
                  <a:lumMod val="60000"/>
                  <a:lumOff val="40000"/>
                </a:srgbClr>
              </a:buClr>
              <a:defRPr/>
            </a:pPr>
            <a:r>
              <a:rPr kumimoji="0" lang="fr-FR" sz="21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Au niveau européen : l’ERA (</a:t>
            </a:r>
            <a:r>
              <a:rPr kumimoji="0" lang="fr-FR" sz="2100" b="0" i="1" u="none" strike="noStrike" kern="1200" cap="none" spc="0" normalizeH="0" baseline="0" noProof="0" dirty="0" err="1">
                <a:ln>
                  <a:solidFill>
                    <a:schemeClr val="tx1"/>
                  </a:solidFill>
                </a:ln>
                <a:solidFill>
                  <a:srgbClr val="000000"/>
                </a:solidFill>
                <a:effectLst/>
                <a:uLnTx/>
                <a:uFillTx/>
                <a:latin typeface="Avenir Next LT Pro Light"/>
                <a:ea typeface="+mn-ea"/>
                <a:cs typeface="+mn-cs"/>
              </a:rPr>
              <a:t>European</a:t>
            </a:r>
            <a:r>
              <a:rPr kumimoji="0" lang="fr-FR" sz="21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 Railway Agency)</a:t>
            </a:r>
          </a:p>
          <a:p>
            <a:pPr lvl="2" algn="just">
              <a:spcBef>
                <a:spcPts val="1000"/>
              </a:spcBef>
              <a:buClr>
                <a:srgbClr val="21B782">
                  <a:lumMod val="60000"/>
                  <a:lumOff val="40000"/>
                </a:srgbClr>
              </a:buClr>
              <a:defRPr/>
            </a:pPr>
            <a:r>
              <a:rPr kumimoji="0" lang="fr-FR" sz="21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Au niveau national : l’EPSF (Etablissement Public de Sécurité Ferroviaire) basé à Amiens</a:t>
            </a:r>
          </a:p>
          <a:p>
            <a:pPr marL="360000" marR="0" lvl="0"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3600" b="0" i="0" u="none" strike="noStrike" kern="1200" cap="none" spc="0" normalizeH="0" baseline="0" noProof="0" dirty="0">
                <a:ln>
                  <a:solidFill>
                    <a:schemeClr val="tx1"/>
                  </a:solidFill>
                </a:ln>
                <a:solidFill>
                  <a:srgbClr val="000000"/>
                </a:solidFill>
                <a:effectLst/>
                <a:uLnTx/>
                <a:uFillTx/>
                <a:latin typeface="Avenir Next LT Pro Light"/>
                <a:ea typeface="+mn-ea"/>
                <a:cs typeface="+mn-cs"/>
              </a:rPr>
              <a:t>Le certificat de sécurité (obligatoire pour une EF)</a:t>
            </a:r>
          </a:p>
          <a:p>
            <a:pPr marL="1080000" marR="0" lvl="2"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22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Que contient-il ? La garantie que l’EF peut faire rouler ses trains en toute sécurité :</a:t>
            </a:r>
          </a:p>
          <a:p>
            <a:pPr lvl="4" algn="just">
              <a:spcBef>
                <a:spcPts val="1000"/>
              </a:spcBef>
              <a:buClr>
                <a:srgbClr val="21B782">
                  <a:lumMod val="60000"/>
                  <a:lumOff val="40000"/>
                </a:srgbClr>
              </a:buClr>
              <a:defRPr/>
            </a:pPr>
            <a:r>
              <a:rPr kumimoji="0" lang="fr-FR" sz="22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Existence d’un service sécurité spécifique</a:t>
            </a:r>
          </a:p>
          <a:p>
            <a:pPr lvl="4" algn="just">
              <a:spcBef>
                <a:spcPts val="1000"/>
              </a:spcBef>
              <a:buClr>
                <a:srgbClr val="21B782">
                  <a:lumMod val="60000"/>
                  <a:lumOff val="40000"/>
                </a:srgbClr>
              </a:buClr>
              <a:defRPr/>
            </a:pPr>
            <a:r>
              <a:rPr kumimoji="0" lang="fr-FR" sz="22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Formation :</a:t>
            </a:r>
          </a:p>
          <a:p>
            <a:pPr lvl="5" algn="just">
              <a:spcBef>
                <a:spcPts val="1000"/>
              </a:spcBef>
              <a:buClr>
                <a:srgbClr val="21B782">
                  <a:lumMod val="60000"/>
                  <a:lumOff val="40000"/>
                </a:srgbClr>
              </a:buClr>
              <a:defRPr/>
            </a:pPr>
            <a:r>
              <a:rPr lang="fr-FR" sz="2000" i="1" dirty="0">
                <a:ln>
                  <a:solidFill>
                    <a:schemeClr val="tx1"/>
                  </a:solidFill>
                </a:ln>
                <a:solidFill>
                  <a:srgbClr val="000000"/>
                </a:solidFill>
                <a:latin typeface="Avenir Next LT Pro Light"/>
              </a:rPr>
              <a:t>Formation initiale très complète (plusieurs mois pour un conducteur par exemple)</a:t>
            </a:r>
          </a:p>
          <a:p>
            <a:pPr lvl="5" algn="just">
              <a:spcBef>
                <a:spcPts val="1000"/>
              </a:spcBef>
              <a:buClr>
                <a:srgbClr val="21B782">
                  <a:lumMod val="60000"/>
                  <a:lumOff val="40000"/>
                </a:srgbClr>
              </a:buClr>
              <a:defRPr/>
            </a:pPr>
            <a:r>
              <a:rPr kumimoji="0" lang="fr-FR" sz="20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Programme précis de formation continue</a:t>
            </a:r>
          </a:p>
          <a:p>
            <a:pPr lvl="4" algn="just">
              <a:spcBef>
                <a:spcPts val="1000"/>
              </a:spcBef>
              <a:buClr>
                <a:srgbClr val="21B782">
                  <a:lumMod val="60000"/>
                  <a:lumOff val="40000"/>
                </a:srgbClr>
              </a:buClr>
              <a:defRPr/>
            </a:pPr>
            <a:r>
              <a:rPr kumimoji="0" lang="fr-FR" sz="22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Contrôle permanent</a:t>
            </a:r>
          </a:p>
          <a:p>
            <a:pPr marL="1080000" marR="0" lvl="2" indent="-360000" algn="just"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r>
              <a:rPr kumimoji="0" lang="fr-FR" sz="2200" b="0" i="1" u="none" strike="noStrike" kern="1200" cap="none" spc="0" normalizeH="0" baseline="0" noProof="0" dirty="0">
                <a:ln>
                  <a:solidFill>
                    <a:schemeClr val="tx1"/>
                  </a:solidFill>
                </a:ln>
                <a:solidFill>
                  <a:srgbClr val="000000"/>
                </a:solidFill>
                <a:effectLst/>
                <a:uLnTx/>
                <a:uFillTx/>
                <a:latin typeface="Avenir Next LT Pro Light"/>
                <a:ea typeface="+mn-ea"/>
                <a:cs typeface="+mn-cs"/>
              </a:rPr>
              <a:t>Comment l’obtenir ? auprès de l’EPSF ou de l’ERA (par exemple si les trains doivent circuler en dehors des frontières nationales)</a:t>
            </a:r>
          </a:p>
          <a:p>
            <a:pPr marL="1080000" marR="0" lvl="2"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200" b="0" i="1"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3600" b="0" i="0" u="none" strike="noStrike" kern="1200" cap="none" spc="0" normalizeH="0" baseline="0" noProof="0" dirty="0">
              <a:ln>
                <a:noFill/>
              </a:ln>
              <a:solidFill>
                <a:srgbClr val="000000"/>
              </a:solidFill>
              <a:effectLst/>
              <a:uLnTx/>
              <a:uFillTx/>
              <a:latin typeface="Avenir Next LT Pro Light"/>
              <a:ea typeface="+mn-ea"/>
              <a:cs typeface="+mn-cs"/>
            </a:endParaRPr>
          </a:p>
          <a:p>
            <a:pPr marL="360000" marR="0" lvl="0" indent="-360000" algn="l" defTabSz="914400" rtl="0" eaLnBrk="1" fontAlgn="auto" latinLnBrk="0" hangingPunct="1">
              <a:lnSpc>
                <a:spcPct val="125000"/>
              </a:lnSpc>
              <a:spcBef>
                <a:spcPts val="1000"/>
              </a:spcBef>
              <a:spcAft>
                <a:spcPts val="0"/>
              </a:spcAft>
              <a:buClr>
                <a:srgbClr val="21B782">
                  <a:lumMod val="60000"/>
                  <a:lumOff val="40000"/>
                </a:srgbClr>
              </a:buClr>
              <a:buSzTx/>
              <a:buFont typeface="Wingdings" panose="05000000000000000000" pitchFamily="2" charset="2"/>
              <a:buChar char=""/>
              <a:tabLst/>
              <a:defRPr/>
            </a:pPr>
            <a:endParaRPr kumimoji="0" lang="fr-FR" sz="2100" b="0" i="1" u="none" strike="noStrike" kern="1200" cap="none" spc="0" normalizeH="0" baseline="0" noProof="0" dirty="0">
              <a:ln>
                <a:noFill/>
              </a:ln>
              <a:solidFill>
                <a:schemeClr val="bg1"/>
              </a:solidFill>
              <a:effectLst/>
              <a:uLnTx/>
              <a:uFillTx/>
              <a:latin typeface="Avenir Next LT Pro Light"/>
              <a:ea typeface="+mn-ea"/>
              <a:cs typeface="+mn-cs"/>
            </a:endParaRPr>
          </a:p>
          <a:p>
            <a:endParaRPr lang="fr-FR" sz="1400" i="1" dirty="0">
              <a:solidFill>
                <a:schemeClr val="bg1"/>
              </a:solidFill>
            </a:endParaRPr>
          </a:p>
          <a:p>
            <a:pPr marL="1005750" lvl="2" indent="-285750">
              <a:buFont typeface="Arial" panose="020B0604020202020204" pitchFamily="34" charset="0"/>
              <a:buChar char="•"/>
            </a:pPr>
            <a:endParaRPr lang="fr-FR" sz="1400" dirty="0"/>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a:p>
            <a:endParaRPr lang="fr-FR" dirty="0">
              <a:solidFill>
                <a:schemeClr val="bg1">
                  <a:alpha val="70000"/>
                </a:schemeClr>
              </a:solidFill>
            </a:endParaRPr>
          </a:p>
        </p:txBody>
      </p:sp>
    </p:spTree>
    <p:extLst>
      <p:ext uri="{BB962C8B-B14F-4D97-AF65-F5344CB8AC3E}">
        <p14:creationId xmlns:p14="http://schemas.microsoft.com/office/powerpoint/2010/main" val="211801611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9A5812EC654640AAF0FBDB42E081DB" ma:contentTypeVersion="18" ma:contentTypeDescription="Crée un document." ma:contentTypeScope="" ma:versionID="562c5f8faa3afe0037f80cedbbba92a2">
  <xsd:schema xmlns:xsd="http://www.w3.org/2001/XMLSchema" xmlns:xs="http://www.w3.org/2001/XMLSchema" xmlns:p="http://schemas.microsoft.com/office/2006/metadata/properties" xmlns:ns2="ca8b9c18-5e1d-46e5-9d1a-4e2a3224a5d3" xmlns:ns3="597f0e91-a424-40e7-b159-919cd36229ca" targetNamespace="http://schemas.microsoft.com/office/2006/metadata/properties" ma:root="true" ma:fieldsID="6d0b1f9947d2def9302a79bd3f5241cd" ns2:_="" ns3:_="">
    <xsd:import namespace="ca8b9c18-5e1d-46e5-9d1a-4e2a3224a5d3"/>
    <xsd:import namespace="597f0e91-a424-40e7-b159-919cd36229c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8b9c18-5e1d-46e5-9d1a-4e2a3224a5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05f3d6fe-baf4-44b9-a882-657db6edb6c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7f0e91-a424-40e7-b159-919cd36229c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dc45a579-8ad3-4386-ab0e-ea2618c9e016}" ma:internalName="TaxCatchAll" ma:showField="CatchAllData" ma:web="597f0e91-a424-40e7-b159-919cd36229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a8b9c18-5e1d-46e5-9d1a-4e2a3224a5d3">
      <Terms xmlns="http://schemas.microsoft.com/office/infopath/2007/PartnerControls"/>
    </lcf76f155ced4ddcb4097134ff3c332f>
    <TaxCatchAll xmlns="597f0e91-a424-40e7-b159-919cd36229ca" xsi:nil="true"/>
  </documentManagement>
</p:properties>
</file>

<file path=customXml/itemProps1.xml><?xml version="1.0" encoding="utf-8"?>
<ds:datastoreItem xmlns:ds="http://schemas.openxmlformats.org/officeDocument/2006/customXml" ds:itemID="{47D90E8E-9F55-45BE-A50E-8618F3BA8978}"/>
</file>

<file path=customXml/itemProps2.xml><?xml version="1.0" encoding="utf-8"?>
<ds:datastoreItem xmlns:ds="http://schemas.openxmlformats.org/officeDocument/2006/customXml" ds:itemID="{200687D9-5031-461F-B59E-39AA86E70EFE}"/>
</file>

<file path=customXml/itemProps3.xml><?xml version="1.0" encoding="utf-8"?>
<ds:datastoreItem xmlns:ds="http://schemas.openxmlformats.org/officeDocument/2006/customXml" ds:itemID="{94B6F26C-8FA5-4B95-9321-3578E24610D5}"/>
</file>

<file path=docProps/app.xml><?xml version="1.0" encoding="utf-8"?>
<Properties xmlns="http://schemas.openxmlformats.org/officeDocument/2006/extended-properties" xmlns:vt="http://schemas.openxmlformats.org/officeDocument/2006/docPropsVTypes">
  <Template/>
  <TotalTime>2950</TotalTime>
  <Words>3079</Words>
  <Application>Microsoft Macintosh PowerPoint</Application>
  <PresentationFormat>Grand écran</PresentationFormat>
  <Paragraphs>495</Paragraphs>
  <Slides>32</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32</vt:i4>
      </vt:variant>
    </vt:vector>
  </HeadingPairs>
  <TitlesOfParts>
    <vt:vector size="38" baseType="lpstr">
      <vt:lpstr>Arial</vt:lpstr>
      <vt:lpstr>Avenir Next LT Pro Light</vt:lpstr>
      <vt:lpstr>Trebuchet MS</vt:lpstr>
      <vt:lpstr>Wingdings</vt:lpstr>
      <vt:lpstr>Wingdings 3</vt:lpstr>
      <vt:lpstr>Facette</vt:lpstr>
      <vt:lpstr>Situation et perspectives du transport ferroviaire de marchandises</vt:lpstr>
      <vt:lpstr>SOMMAIRE</vt:lpstr>
      <vt:lpstr>Où en sommes-nous ? En France</vt:lpstr>
      <vt:lpstr>Où en sommes-nous ? En Europe et ailleurs</vt:lpstr>
      <vt:lpstr>Où en sommes-nous ? En Europe et ailleurs</vt:lpstr>
      <vt:lpstr>Comment ça fonctionne ? Le cadre législatif et réglementaire</vt:lpstr>
      <vt:lpstr>Comment ça fonctionne ? L’attribution des sillons</vt:lpstr>
      <vt:lpstr>Comment ça fonctionne ? L’attribution des sillons</vt:lpstr>
      <vt:lpstr>Comment ça fonctionne ? La sécurité</vt:lpstr>
      <vt:lpstr>Comment ça fonctionne ? La sécurité</vt:lpstr>
      <vt:lpstr>Comment ça fonctionne ? La régulation</vt:lpstr>
      <vt:lpstr>Les principaux types de fret ferroviaire Les trains entiers</vt:lpstr>
      <vt:lpstr>Les principaux types de fret ferroviaire Les wagons isolés</vt:lpstr>
      <vt:lpstr>Les principaux types de fret ferroviaire Le transport combiné et les autoroutes ferroviaires </vt:lpstr>
      <vt:lpstr>Quelles sont les principales évolutions en cours et projetées ? </vt:lpstr>
      <vt:lpstr>Quelles sont les principales évolutions en cours et projetées ? </vt:lpstr>
      <vt:lpstr>Quelles sont les principales évolutions en cours et projetées ? </vt:lpstr>
      <vt:lpstr>Quelles sont les principales évolutions en cours et projetées ? </vt:lpstr>
      <vt:lpstr>La future gare souterraine de Marseille Saint-Charles</vt:lpstr>
      <vt:lpstr>Quelles sont les principales évolutions en cours et projetées ? </vt:lpstr>
      <vt:lpstr>Quelles sont les principales évolutions en cours et projetées ? </vt:lpstr>
      <vt:lpstr>Quelles sont les principales évolutions en cours et projetées ? </vt:lpstr>
      <vt:lpstr>Hydrogène</vt:lpstr>
      <vt:lpstr>Quelles sont les principales évolutions en cours et projetées ? </vt:lpstr>
      <vt:lpstr>Quelles sont les principales évolutions en cours et projetées ? </vt:lpstr>
      <vt:lpstr>Quelles sont les principales évolutions en cours et projetées ? </vt:lpstr>
      <vt:lpstr>Quelles sont les principales évolutions en cours et projetées ? </vt:lpstr>
      <vt:lpstr>Quel avenir pour le transport ferroviaire de marchandises ? </vt:lpstr>
      <vt:lpstr>Quel avenir pour le transport ferroviaire de marchandises ? </vt:lpstr>
      <vt:lpstr>Quel avenir pour le transport ferroviaire de marchandises ? </vt:lpstr>
      <vt:lpstr>Quel avenir pour le transport ferroviaire de marchandises ? </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Situation et perspectives du transport ferroviaire de marchandises</dc:title>
  <dc:creator>pierresaracino871@gmail.com</dc:creator>
  <cp:lastModifiedBy>Anne MATTIOLI</cp:lastModifiedBy>
  <cp:revision>62</cp:revision>
  <dcterms:created xsi:type="dcterms:W3CDTF">2023-09-20T12:07:26Z</dcterms:created>
  <dcterms:modified xsi:type="dcterms:W3CDTF">2023-11-21T07:38:50Z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0x010100C99A5812EC654640AAF0FBDB42E081DB</vt:lpwstr>
  </property>
</Properties>
</file>