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803" r:id="rId3"/>
    <p:sldId id="470" r:id="rId4"/>
    <p:sldId id="577" r:id="rId5"/>
    <p:sldId id="822" r:id="rId6"/>
    <p:sldId id="477" r:id="rId7"/>
    <p:sldId id="805" r:id="rId8"/>
    <p:sldId id="398" r:id="rId9"/>
    <p:sldId id="801" r:id="rId10"/>
    <p:sldId id="821" r:id="rId11"/>
    <p:sldId id="807" r:id="rId12"/>
    <p:sldId id="840" r:id="rId13"/>
    <p:sldId id="397" r:id="rId14"/>
    <p:sldId id="395" r:id="rId15"/>
    <p:sldId id="799" r:id="rId16"/>
    <p:sldId id="587" r:id="rId17"/>
    <p:sldId id="845" r:id="rId18"/>
    <p:sldId id="262" r:id="rId19"/>
    <p:sldId id="830" r:id="rId20"/>
    <p:sldId id="806" r:id="rId21"/>
    <p:sldId id="831" r:id="rId22"/>
    <p:sldId id="257" r:id="rId23"/>
    <p:sldId id="284" r:id="rId24"/>
    <p:sldId id="536" r:id="rId25"/>
    <p:sldId id="846" r:id="rId26"/>
    <p:sldId id="836" r:id="rId27"/>
    <p:sldId id="835" r:id="rId28"/>
    <p:sldId id="832" r:id="rId29"/>
    <p:sldId id="843" r:id="rId30"/>
    <p:sldId id="736" r:id="rId31"/>
    <p:sldId id="484" r:id="rId32"/>
    <p:sldId id="823" r:id="rId33"/>
    <p:sldId id="480" r:id="rId34"/>
    <p:sldId id="272" r:id="rId35"/>
    <p:sldId id="463" r:id="rId36"/>
    <p:sldId id="335" r:id="rId37"/>
    <p:sldId id="817" r:id="rId38"/>
    <p:sldId id="533" r:id="rId39"/>
    <p:sldId id="841" r:id="rId40"/>
    <p:sldId id="833" r:id="rId41"/>
    <p:sldId id="847" r:id="rId42"/>
    <p:sldId id="842" r:id="rId43"/>
    <p:sldId id="834" r:id="rId44"/>
    <p:sldId id="828" r:id="rId45"/>
    <p:sldId id="482" r:id="rId46"/>
    <p:sldId id="473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279" autoAdjust="0"/>
    <p:restoredTop sz="94660"/>
  </p:normalViewPr>
  <p:slideViewPr>
    <p:cSldViewPr snapToGrid="0">
      <p:cViewPr varScale="1">
        <p:scale>
          <a:sx n="82" d="100"/>
          <a:sy n="82" d="100"/>
        </p:scale>
        <p:origin x="52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9" d="100"/>
        <a:sy n="69" d="100"/>
      </p:scale>
      <p:origin x="0" y="-6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BA5490-E380-4768-43E2-1DB13361D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56EB6A-9320-E4B5-1579-53755131C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EE1AEF-D217-916C-E976-9D017CE4A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72CE-157F-4EC2-88CF-CCE2561D9152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75DCEA-C20B-CEDC-44C2-853B866B7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B04153-6387-C654-B6D6-92EA7360C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5C23-74C1-4E1A-A30C-BCDEC94ABD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1619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63C676-6A4D-DA2D-02D3-DA437D5FD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B3ECC56-BDC4-92AA-8725-32155F6A6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B50085-6109-BF9C-E4D6-C8B7CA326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72CE-157F-4EC2-88CF-CCE2561D9152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CF6D4D-45DA-1E5D-B2E2-1E120E6E9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DD0B1E-2DE0-E6F7-5D39-816240C4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5C23-74C1-4E1A-A30C-BCDEC94ABD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118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D076DD3-369E-017F-8D09-39B3B2B434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CE64FD-3628-1FAE-18F4-68993C942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AA25B8-D1CC-80C1-9131-E0B67035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72CE-157F-4EC2-88CF-CCE2561D9152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3A048E-472A-A4AC-9177-B9D478219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9093AA-A988-89CF-620F-931507998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5C23-74C1-4E1A-A30C-BCDEC94ABD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374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3BE4-C479-4449-8C61-C87731BA6ADE}" type="datetime1">
              <a:rPr lang="fr-FR" smtClean="0"/>
              <a:t>05/04/2024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5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0941A-278D-3BFC-0B58-7B6D1EE57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B24429-9CC8-561B-0961-81D7203CA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AED572-10E8-D941-D309-3FA4023A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72CE-157F-4EC2-88CF-CCE2561D9152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E71763-D1CD-BDA2-437A-CC7F18E5A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5E02CB-4F8F-9C38-51E0-39B402B8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5C23-74C1-4E1A-A30C-BCDEC94ABD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238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38A09F-27AB-156C-6897-7FB28A774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C283CC-094C-7289-474B-1450A414A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3533CD-BA29-D792-894F-D4998FC53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72CE-157F-4EC2-88CF-CCE2561D9152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036CFD-51A5-63EB-0F0A-524BD2156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1665EA-C18D-5735-31C2-2DBD66D69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5C23-74C1-4E1A-A30C-BCDEC94ABD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3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7454F2-D571-2446-CE8A-C8CCB7F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619F0D-DBA8-AF41-107C-818A19FC7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FB5032-2DB5-73CA-95A3-9A9460874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878BB82-17D8-C3C7-7FDE-814492FC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72CE-157F-4EC2-88CF-CCE2561D9152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8B3529-61FA-A765-5969-512EE9B6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C1F2D5-DCCF-BA14-158A-38EB0CF8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5C23-74C1-4E1A-A30C-BCDEC94ABD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456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4747F7-BD86-2479-F12A-FAD33BB01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28DC95-D348-1822-E4DB-645A48A1B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2365E2-22B0-8BE4-325A-125510F88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137320C-5E78-056B-035C-AFB8971A0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0523AD0-2C8B-EB2A-075B-890DC5079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383A0CA-BDB3-5075-40B0-D0282E55F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72CE-157F-4EC2-88CF-CCE2561D9152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7E164A7-5A84-D6B0-1145-434E9F97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3E0EB6-4B05-F0F0-422F-C0BD7A4E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5C23-74C1-4E1A-A30C-BCDEC94ABD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602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0260D0-8D0E-9327-2045-DF306554E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6D08E8E-01DE-F367-BEF3-146B6A0DA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72CE-157F-4EC2-88CF-CCE2561D9152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F5CB07-B9DF-A1F9-7A27-1C311DBDF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3FAF8B-0436-0BF7-A8DF-A3658737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5C23-74C1-4E1A-A30C-BCDEC94ABD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EFFC5D3-02A4-6F5B-C6DA-4F8AAE26D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72CE-157F-4EC2-88CF-CCE2561D9152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913768E-83A7-8EA8-68AC-DCB73D88E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632333-91FF-99A2-CC3B-5950AF62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5C23-74C1-4E1A-A30C-BCDEC94ABD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599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761CD-AC04-062A-E0DF-FE9F53D2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EFB095-B758-2AC9-5985-8A0526587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B04297-1E21-59AC-A79B-09A323B9D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E3C5433-4B5F-4AD3-28D4-35887F71A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72CE-157F-4EC2-88CF-CCE2561D9152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3D228A-CE88-56C6-8A67-5245511E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F7ECD7-DD36-CBE3-C648-42964334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5C23-74C1-4E1A-A30C-BCDEC94ABD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947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D69D2B-BED8-1010-397C-E54B1783F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6361F2D-069A-04C0-B8F9-540FAD18E5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8E9A9F-D630-7ACA-F409-3AB4E4DDA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6AD338-AB04-2C67-3151-F061824DD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572CE-157F-4EC2-88CF-CCE2561D9152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D4C6F5-850E-32B1-F662-90BE8216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DC74BC-8588-62D7-3283-36EE22CEF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5C23-74C1-4E1A-A30C-BCDEC94ABD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39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EFF256-B4DB-E4C3-9AB7-BE1AFE9DB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AD0AE4-EA88-7ED5-44D2-CFC24B64F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D2C98E-4BBE-9B9C-8F2F-3DB16C64F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572CE-157F-4EC2-88CF-CCE2561D9152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2C7BA7-D4D7-8524-EE31-328C3D5C5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E497A3-683D-3B0D-18A3-EC2B25306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95C23-74C1-4E1A-A30C-BCDEC94ABD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87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planification-territoires.ecologie.gouv.fr/territoire/occitanie/ordres_de_grandeur/edition?c-augm_covoit=25&amp;c-reduc_artif=576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planification-territoires.ecologie.gouv.fr/territoire/grand-est/objectifs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statistiques.developpement-durable.gouv.fr/edition-numerique/chiffres-cles-energie-2021/6-bilan-energetique-de-la-france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rte-france.com/eco2mix/la-production-delectricite-par-filiere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ergieetenvironnement.com/2021/07/13/le-faible-facteur-de-charge-du-nucleaire-francais/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s://www.connaissancedesenergies.org/fiche-pedagogique/parc-nucleaire-francais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hyperlink" Target="https://www.revolution-energetique.com/prix-de-lelectricite-nucleaire-laccord-entre-edf-et-letat-deja-sur-la-sellette/" TargetMode="External"/><Relationship Id="rId4" Type="http://schemas.openxmlformats.org/officeDocument/2006/relationships/hyperlink" Target="https://nuclear-monitor.fr/#/plant/CRUA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ecologie.gouv.fr/pfue-ajustement-lobjectif-55-conseil-approuve-des-objectifs-plus-eleves-en-matiere-denergies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theshiftproject.org/article/rapport-final-decarboner-lindustrie-ptef/" TargetMode="External"/><Relationship Id="rId13" Type="http://schemas.openxmlformats.org/officeDocument/2006/relationships/image" Target="../media/image65.png"/><Relationship Id="rId3" Type="http://schemas.openxmlformats.org/officeDocument/2006/relationships/hyperlink" Target="https://www.ecologie.gouv.fr/strategie-nationale-bas-carbone-snbc" TargetMode="External"/><Relationship Id="rId7" Type="http://schemas.openxmlformats.org/officeDocument/2006/relationships/hyperlink" Target="https://negawatt.org/Scenario-negaWatt-2022" TargetMode="External"/><Relationship Id="rId12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rte-france.com/analyses-tendances-et-prospectives/bilan-previsionnel-2050-futurs-energetiques" TargetMode="External"/><Relationship Id="rId11" Type="http://schemas.openxmlformats.org/officeDocument/2006/relationships/image" Target="../media/image63.png"/><Relationship Id="rId5" Type="http://schemas.openxmlformats.org/officeDocument/2006/relationships/hyperlink" Target="https://www.ademe.fr/les-futurs-en-transition/les-scenarios/" TargetMode="External"/><Relationship Id="rId10" Type="http://schemas.openxmlformats.org/officeDocument/2006/relationships/hyperlink" Target="https://solarimpulse.com/solutions-explorer-fr?si_SOLUTIONS%5BrefinementList%5D%5Bguide_sectors_fr%5D%5B0%5D=Industrie%20et%20biens%20de%20consommation" TargetMode="External"/><Relationship Id="rId4" Type="http://schemas.openxmlformats.org/officeDocument/2006/relationships/hyperlink" Target="https://www.hautconseilclimat.fr/publications/rapport-annuel-2023-acter-lurgence-engager-les-moyens/" TargetMode="External"/><Relationship Id="rId9" Type="http://schemas.openxmlformats.org/officeDocument/2006/relationships/hyperlink" Target="https://solarimpulse.com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s://www.banquedesterritoires.fr/acceleration-de-la-construction-de-nouvelles-installations-nucleaires-le-senat-adopte-le-projet-de" TargetMode="External"/><Relationship Id="rId7" Type="http://schemas.openxmlformats.org/officeDocument/2006/relationships/hyperlink" Target="https://www.reussir.fr/methanisation-agricole-avantages-inconvenients-et-perspectives-selon-lademe" TargetMode="External"/><Relationship Id="rId2" Type="http://schemas.openxmlformats.org/officeDocument/2006/relationships/hyperlink" Target="https://www.francetvinfo.fr/economie/industrie/enquete-nucleaire-comment-edf-prepare-le-terrain-en-rachetant-des-terres-pour-construire-de-futurs-epr_5109256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revolution-energetique.com/panneaux-solaires-ou-champs-de-betteraves-qui-est-le-plus-efficace-pour-alimenter-les-voitures-propres/?utm" TargetMode="External"/><Relationship Id="rId5" Type="http://schemas.openxmlformats.org/officeDocument/2006/relationships/hyperlink" Target="https://www.pv-magazine.fr/2024/03/05/de-nouveaux-indicateurs-de-changement-du-paysage-pour-evaluer-les-projets-agrivoltaiques/" TargetMode="External"/><Relationship Id="rId10" Type="http://schemas.openxmlformats.org/officeDocument/2006/relationships/image" Target="../media/image69.png"/><Relationship Id="rId4" Type="http://schemas.openxmlformats.org/officeDocument/2006/relationships/hyperlink" Target="https://www.latribune.fr/climat/energie-environnement/nucleaire-pourquoi-les-mini-reacteurs-smr-ont-des-besoins-fonciers-colossaux-990462.html" TargetMode="External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e-france.com/analyses-tendances-et-prospectives/bilan-previsionnel-2050-futurs-energetiques" TargetMode="External"/><Relationship Id="rId2" Type="http://schemas.openxmlformats.org/officeDocument/2006/relationships/hyperlink" Target="https://www.connaissancedesenergies.org/les-reseaux-electriques-goulot-detranglement-des-transitions-energetiques-23102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s://www.enedis.fr/nouvelle-france-electrique-horizon-2027-et-2032-enedis-publie-le-document-preliminaire-un-futur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lanification-territoires.ecologie.gouv.fr/territoire/hauts-de-france/objectifs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iea.org/reports/net-zero-by-2050" TargetMode="Externa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batpublic.fr/extension-dune-zone-dactivite-economique-zae-bernin-et-usine-soitec-de-semi-conducteurs-4423" TargetMode="External"/><Relationship Id="rId13" Type="http://schemas.openxmlformats.org/officeDocument/2006/relationships/image" Target="../media/image84.png"/><Relationship Id="rId3" Type="http://schemas.openxmlformats.org/officeDocument/2006/relationships/hyperlink" Target="https://www.debatpublic.fr/holosolis-usine-de-construction-de-panneaux-photovoltaiques-hambach-4420" TargetMode="External"/><Relationship Id="rId7" Type="http://schemas.openxmlformats.org/officeDocument/2006/relationships/hyperlink" Target="https://www.debatpublic.fr/usine-de-production-dhydrogene-bas-carbone-et-de-e-methanol-fos-sur-mer-et-son-raccordement-4334" TargetMode="External"/><Relationship Id="rId12" Type="http://schemas.openxmlformats.org/officeDocument/2006/relationships/image" Target="../media/image83.png"/><Relationship Id="rId2" Type="http://schemas.openxmlformats.org/officeDocument/2006/relationships/hyperlink" Target="https://commission.europa.eu/strategy-and-policy/priorities-2019-2024/european-green-deal/green-deal-industrial-plan/net-zero-industry-act_fr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debatpublic.fr/projet-hyvence-de-production-dhydrogene-renouvelable-et-bas-carbone-fos-sur-mer-4734" TargetMode="External"/><Relationship Id="rId11" Type="http://schemas.openxmlformats.org/officeDocument/2006/relationships/image" Target="../media/image82.png"/><Relationship Id="rId5" Type="http://schemas.openxmlformats.org/officeDocument/2006/relationships/hyperlink" Target="https://www.debatpublic.fr/projet-carbon-de-giga-usine-de-panneaux-photovoltaiques-fos-sur-mer-4222" TargetMode="External"/><Relationship Id="rId10" Type="http://schemas.openxmlformats.org/officeDocument/2006/relationships/image" Target="../media/image81.png"/><Relationship Id="rId4" Type="http://schemas.openxmlformats.org/officeDocument/2006/relationships/hyperlink" Target="https://www.debatpublic.fr/bilan-de-la-concertation-sur-le-projet-parkes-demande-de-precisions-du-public-et-recommandations" TargetMode="External"/><Relationship Id="rId9" Type="http://schemas.openxmlformats.org/officeDocument/2006/relationships/hyperlink" Target="https://www.concertation-carlhyng.eu/fr/" TargetMode="External"/><Relationship Id="rId1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hyperlink" Target="https://reporterre.net/Non-a-l-usine-a-gaz-la-lutte-contre-les-methaniseurs-s-intensifi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PaAzFiFzoo" TargetMode="External"/><Relationship Id="rId2" Type="http://schemas.openxmlformats.org/officeDocument/2006/relationships/hyperlink" Target="https://www.sciencedirect.com/science/article/pii/S0301421522001756?via%3Dihub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hyperlink" Target="https://www.connaissancedesenergies.org/tribune-actualite-energies/les-bombes-carbone-une-curieuse-invention-de-scientifiques-lanceurs-dalerte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app.electricitymaps.com/map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sDxvadwizw8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33A4DB-1A33-9EB4-7CA7-AF60BD938D83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br>
              <a:rPr lang="fr-FR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IHEDATE Energie</a:t>
            </a:r>
            <a:br>
              <a:rPr lang="fr-FR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&amp; 5 avril </a:t>
            </a:r>
            <a:br>
              <a:rPr lang="fr-FR" sz="1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Dunkerque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AB9E2B-BDC1-3FB8-69AD-318D2563B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6088"/>
            <a:ext cx="9144000" cy="125864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global au local : les enjeux de descente d’échelle</a:t>
            </a:r>
          </a:p>
        </p:txBody>
      </p:sp>
    </p:spTree>
    <p:extLst>
      <p:ext uri="{BB962C8B-B14F-4D97-AF65-F5344CB8AC3E}">
        <p14:creationId xmlns:p14="http://schemas.microsoft.com/office/powerpoint/2010/main" val="238073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FD29E7-DC66-2B97-4405-0B1EBF6A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0243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grande décarbonation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897C4C7-BAAD-7A07-EB96-0F464E772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020" y="961054"/>
            <a:ext cx="6546980" cy="55403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9D7703D-CF98-9495-D104-6D93F61B8E9A}"/>
              </a:ext>
            </a:extLst>
          </p:cNvPr>
          <p:cNvSpPr txBox="1"/>
          <p:nvPr/>
        </p:nvSpPr>
        <p:spPr>
          <a:xfrm>
            <a:off x="0" y="802433"/>
            <a:ext cx="5645020" cy="60016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2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pari très audacieux en termes de sobriété/efficacité  </a:t>
            </a:r>
          </a:p>
          <a:p>
            <a:pPr marL="0" indent="0">
              <a:buNone/>
            </a:pPr>
            <a:endParaRPr lang="fr-FR" sz="12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40 à 50% de réduction des consommations en 2050 :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défi impossible 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électrification massive des usages et consommations (mobilités, industrie, chauffage…) :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passer de 27% à 56% du mix énergétique national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décarbonation de la chaleur (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réseaux urbains, usines de valorisation, récupération de chaleur fatale, pompes à chaleur, géothermie, solaire thermique…)</a:t>
            </a:r>
          </a:p>
          <a:p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2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leviers :</a:t>
            </a:r>
          </a:p>
          <a:p>
            <a:pPr marL="0" indent="0">
              <a:buNone/>
            </a:pPr>
            <a:endParaRPr lang="fr-FR" sz="12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hausse progressive du prix du carbone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(amortissement des coûts d’abattement)</a:t>
            </a:r>
          </a:p>
          <a:p>
            <a:endParaRPr lang="fr-FR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valorisation des économies d’énergie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(CEE, contrats de performance…)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rentabilité croissante des énergies alternatives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(cf. années 2022-2023 et la forte rémunération de l’Etat par les mécanismes de plafonnement)</a:t>
            </a:r>
          </a:p>
          <a:p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2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enjeux :</a:t>
            </a:r>
          </a:p>
          <a:p>
            <a:pPr marL="0" indent="0">
              <a:buNone/>
            </a:pPr>
            <a:endParaRPr lang="fr-FR" sz="12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risques de perte de flexibilité (transport, stockage…) du système énergétique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volatilité maximale des prix en l’absence de mécanismes de lissage (géographique, temporel, contractuel);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risques de prix négatifs lors des phases de surproduction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(concurrences complexes des énergies sur le réseau)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AFD18E13-6958-1D63-9599-26F06504B18E}"/>
              </a:ext>
            </a:extLst>
          </p:cNvPr>
          <p:cNvSpPr/>
          <p:nvPr/>
        </p:nvSpPr>
        <p:spPr>
          <a:xfrm>
            <a:off x="177283" y="1186200"/>
            <a:ext cx="578498" cy="2140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033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3545A0-4D4F-E2A6-7AB8-C707196BA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042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méthode itérative : </a:t>
            </a:r>
            <a:r>
              <a:rPr lang="fr-FR" sz="1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« </a:t>
            </a:r>
            <a:r>
              <a:rPr lang="fr-FR" sz="16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r>
              <a:rPr lang="fr-FR" sz="1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-up » et « top-down »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99FB56-C1AD-CE24-7547-F57FB136A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830425"/>
            <a:ext cx="6019801" cy="602757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circulaire de la Première ministre du 29 septembre 2023</a:t>
            </a:r>
          </a:p>
          <a:p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 régionales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décliner les objectifs énergie-climat et biodiversité : premières réunions tenues en Grand Est (cf. photo ci-contre), en région Sud…</a:t>
            </a:r>
          </a:p>
          <a:p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d’indicateurs régionalisés et d’objectifs indicatifs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(voir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simulateur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un renforcement des SGAR et des services déconcentrés</a:t>
            </a:r>
          </a:p>
          <a:p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démarches </a:t>
            </a:r>
            <a:r>
              <a:rPr lang="fr-FR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infra-régionales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encouragées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(COP départementales ou infra) avec implication de la société civile</a:t>
            </a:r>
          </a:p>
          <a:p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déclinaisons opérationnelles dans les contrats de relance et de transition écologique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(CRTE)</a:t>
            </a:r>
          </a:p>
          <a:p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140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calendrier prévu </a:t>
            </a:r>
            <a:r>
              <a:rPr lang="fr-FR" sz="140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Hiver : établissement d’un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partagé du territoire</a:t>
            </a:r>
          </a:p>
          <a:p>
            <a:pPr marL="0" indent="0">
              <a:buNone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Printemps 2024 : identification des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leviers d’action</a:t>
            </a:r>
          </a:p>
          <a:p>
            <a:pPr marL="0" indent="0">
              <a:buNone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Eté 2024 : finalisation des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feuilles de route régionales pour l’horizon 2030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831FBA2-ABA3-16A7-1522-A83FAA74C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025" y="1271506"/>
            <a:ext cx="4767942" cy="15883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26B241-5732-C037-D80B-CF0AFCBEC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2" y="3982741"/>
            <a:ext cx="4174902" cy="11490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E699D3-B207-74C3-7C58-CE4156662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10" y="3031631"/>
            <a:ext cx="4966766" cy="35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00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92C221-82B7-0E1A-92A2-91FDE4B34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6774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fr-FR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leviers de la décarbonation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déclinaison par région avec simulateur (</a:t>
            </a:r>
            <a:r>
              <a:rPr lang="fr-FR" sz="1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https://planification-territoires.ecologie.gouv.fr/territoire/grand-est/objectifs</a:t>
            </a:r>
            <a:r>
              <a:rPr lang="fr-FR" sz="1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fr-FR" sz="1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DEB43F-43F2-039F-D8EF-F2811686C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52" y="1250301"/>
            <a:ext cx="11828693" cy="522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38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2138D6-D21B-FE63-C848-CF97D2219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81409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nouvel horizon : régionaliser la PPE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85B674-E41C-97D9-42F2-FF721EC71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14098"/>
            <a:ext cx="6512766" cy="604390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 Climat et résilience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(article 83) prévoit des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régionalisés de production d’</a:t>
            </a:r>
            <a:r>
              <a:rPr lang="fr-FR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</a:t>
            </a: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des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comités régionaux de l’énergie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(CRE) sur le fondement du décret paru en janvier 2023</a:t>
            </a:r>
          </a:p>
          <a:p>
            <a:pPr algn="just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ministre chargé de l’énergie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demandera aux CRE de déterminer des objectifs régionaux (OR-</a:t>
            </a:r>
            <a:r>
              <a:rPr lang="fr-FR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/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régionaux supposés élaborés dans un délai de deux mois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seront définis par décret</a:t>
            </a:r>
          </a:p>
          <a:p>
            <a:pPr algn="just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région engage la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révision du schéma régional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(SRADDET, SDRIF) dans un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délai de six mois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 parution du décret</a:t>
            </a:r>
          </a:p>
          <a:p>
            <a:pPr algn="just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planification régionale est ainsi invitée à territorialiser les ambitions nationales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risques d’annulation des documents cf. SRADDET Hauts de France après contentieux France énergies éoliennes)</a:t>
            </a:r>
          </a:p>
          <a:p>
            <a:pPr algn="just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 sont censés donner leur avis sur les futures zones d’accélération (</a:t>
            </a:r>
            <a:r>
              <a:rPr lang="fr-FR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ZAEnR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5F5213-E322-CD0C-9E38-52283E2FA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6615404" y="1063690"/>
            <a:ext cx="5166049" cy="5663681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CE3964-91A8-AD9A-84B7-47FF10B28F82}"/>
              </a:ext>
            </a:extLst>
          </p:cNvPr>
          <p:cNvSpPr txBox="1"/>
          <p:nvPr/>
        </p:nvSpPr>
        <p:spPr>
          <a:xfrm>
            <a:off x="6792685" y="1427582"/>
            <a:ext cx="5255879" cy="22159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fr-FR" sz="14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Article 83 Loi Climat et résilience</a:t>
            </a:r>
          </a:p>
          <a:p>
            <a:pPr algn="just"/>
            <a:endParaRPr lang="fr-FR" sz="1200" dirty="0">
              <a:solidFill>
                <a:schemeClr val="accent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400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 Art. L. 141-5-1.</a:t>
            </a:r>
          </a:p>
          <a:p>
            <a:r>
              <a:rPr lang="fr-FR" sz="1400" b="1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objectifs régionaux de développement des énergies renouvelables sont établis par décret </a:t>
            </a:r>
            <a:r>
              <a:rPr lang="fr-FR" sz="1400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pour le territoire métropolitain continental, après concertation avec les conseils régionaux concernés, (…) Ces objectifs prennent en compte les potentiels énergétiques, renouvelables et de récupération, régionaux mobilisables. </a:t>
            </a:r>
            <a:br>
              <a:rPr lang="fr-FR" sz="1400" dirty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fr-FR" sz="1400" dirty="0">
              <a:solidFill>
                <a:schemeClr val="accent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DA164D2-04DA-BCEF-E39F-9B7484AAC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687" y="3989822"/>
            <a:ext cx="3730947" cy="23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29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6BA4A4-5D34-18F2-CE15-664602573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91504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br>
              <a:rPr lang="fr-FR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SNBC3 et SRADDET : réussir à aligner les objectifs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cf. ci-dessous le « </a:t>
            </a:r>
            <a:r>
              <a:rPr lang="fr-FR" sz="1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mismatch</a:t>
            </a:r>
            <a:r>
              <a:rPr lang="fr-FR" sz="1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constaté pour la SNBC2  </a:t>
            </a:r>
            <a:br>
              <a:rPr lang="fr-FR" sz="1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4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BA05D6-9371-48EC-4FE1-25BBAC760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422" y="1495668"/>
            <a:ext cx="8507055" cy="46805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0A48CDD-265D-081F-CC9F-1E2D442E7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44" y="2202024"/>
            <a:ext cx="2765062" cy="38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7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B5E41-DB33-0DBF-1467-927A4ADB0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13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Etat d’avancement des plans climat air énergie territoriaux (PCAET) </a:t>
            </a:r>
            <a:endParaRPr lang="fr-FR" sz="2400" dirty="0">
              <a:solidFill>
                <a:schemeClr val="accent4"/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A62E13-B536-6E70-B72A-9529CA68B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681135"/>
            <a:ext cx="4281544" cy="617686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fr-FR" dirty="0"/>
          </a:p>
          <a:p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753 intercommunalités de plus de 20 000 habitants (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obligées de réaliser un PCAET)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875 ont réalisé ou engagé la démarche en 2023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(dont 132 non obligées)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453 PCAET approuvés en avril 2023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fois plus qu’en avril 2021)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FR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réelle montée en puissance mais :</a:t>
            </a:r>
          </a:p>
          <a:p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besoins d’ingénierie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mise en œuvre (effets d’apprentissage)</a:t>
            </a:r>
          </a:p>
          <a:p>
            <a:pPr lvl="1"/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des </a:t>
            </a: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enjeux d’investissement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lourds</a:t>
            </a:r>
          </a:p>
          <a:p>
            <a:pPr lvl="1"/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PCAET a réajuster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 futurs objectifs de la troisième SNBC (FIT 55)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F5A0FC-4284-7433-1CC7-6F9AAC05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451" y="1075995"/>
            <a:ext cx="6732011" cy="47060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42DD5F-DA20-1C88-5800-22D6551BD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010" y="5243804"/>
            <a:ext cx="1958248" cy="15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1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65F513-07A0-440F-2315-AA63410A0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9979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bouquet énergétique français 2022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: </a:t>
            </a:r>
            <a:r>
              <a:rPr lang="fr-FR" sz="1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Ministère transition écologique</a:t>
            </a:r>
            <a:endParaRPr lang="fr-FR" sz="1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37FC99-25BA-499E-6D99-953A636F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901C-978E-42D2-92BF-3C46CC3955A9}" type="slidenum">
              <a:rPr lang="fr-FR" smtClean="0"/>
              <a:t>16</a:t>
            </a:fld>
            <a:endParaRPr lang="fr-FR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9B581A4-48AB-76A8-64F9-BA184AB51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792" y="699795"/>
            <a:ext cx="5763208" cy="61582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diagramme de </a:t>
            </a:r>
            <a:r>
              <a:rPr lang="fr-FR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Sankey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permet d’analyser les ressources en « entrée » et les usages en « sortie »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déperdition de l’énergie primaire d’origine nucléaire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apparaît clairement (en orangé). Cela explique :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forte différence en France de la part d’électricité dans les consommations primaires par rapport aux consommations finales</a:t>
            </a: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2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2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: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énergie primaire ou finale? que faut-il compter ? </a:t>
            </a:r>
          </a:p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Un enjeu important pour le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de performance énergétique (DPE)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qui impacte la location/vente d’un bien immobilier.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logement chauffé à l’électricité a un moins bon DPE « consommation d’énergie primaire ».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302E01-3FE7-A099-91D3-B5EF8AE77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4" y="1433239"/>
            <a:ext cx="6002124" cy="4691315"/>
          </a:xfrm>
          <a:prstGeom prst="rect">
            <a:avLst/>
          </a:prstGeom>
        </p:spPr>
      </p:pic>
      <p:pic>
        <p:nvPicPr>
          <p:cNvPr id="3" name="Espace réservé du contenu 11">
            <a:extLst>
              <a:ext uri="{FF2B5EF4-FFF2-40B4-BE49-F238E27FC236}">
                <a16:creationId xmlns:a16="http://schemas.microsoft.com/office/drawing/2014/main" id="{4B55209A-7601-5246-CBB6-174E16F42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120" y="3604559"/>
            <a:ext cx="3321699" cy="29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53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0D634-6D78-E2ED-C4BD-D1CB5E05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306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électricité très bas carbone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: </a:t>
            </a:r>
            <a:r>
              <a:rPr lang="fr-FR" sz="1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RTE éCO2mix </a:t>
            </a:r>
            <a:r>
              <a:rPr lang="fr-FR" sz="1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(journée du 31 mars)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AC8A04-6BBC-F142-896E-06AF27591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39" y="1280264"/>
            <a:ext cx="10761406" cy="49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74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5ADB7A-8E2D-C403-6037-19F446A8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1" cy="73711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parc nucléaire français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922FF7-1242-397F-DBD4-4A7584397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737120"/>
            <a:ext cx="12192000" cy="229690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56 réacteurs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(de 330 à 370 TWh selon les années)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production plus pilotable que la plupart des </a:t>
            </a:r>
            <a:r>
              <a:rPr lang="fr-FR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mais qui subit aussi de fortes contraintes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Disponibilité devient plus aléatoire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avec le vieillissement et les exigences de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Facteur de charge en baisse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(voir la p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roduction en temps réel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Enjeux de sécurité et de corrosion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Dépendance au niveau des fleuves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(changement climatique, épisodes de sécheresse)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conflits d’usage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prix de revient de l’électricité et un LCOE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(prix actualisé de la production) qui s’élève (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débats avec le gouvernement sur le prix futur )</a:t>
            </a: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arrivée à échéance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 nombreux réacteurs livrés aux mêmes périodes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(effet « falaise » à partir de 2035)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6C8144-7F6B-9B85-B81F-2E9AA019C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140" y="3034022"/>
            <a:ext cx="5268706" cy="3823977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DD45F5-124F-E2E7-6E5B-20713ED2D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6319" y="3034022"/>
            <a:ext cx="6425682" cy="382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52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F5BEEF-AE5D-2978-F15A-26D831ED0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63689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Renouvelables : la France prend du retard sur ses engagements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64FB6C-E592-A082-0D58-75FDCEEBB7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3F9794-B51E-69C8-0C89-3E1FF132B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317" y="1433922"/>
            <a:ext cx="7529731" cy="48485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B5D68A-3595-11E7-2855-BDE9DFD7C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15" y="1433922"/>
            <a:ext cx="3190463" cy="474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63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660FF-20A2-CFDA-6C86-4C24383FD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0242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consommations énergétiques mondiales </a:t>
            </a:r>
            <a:endParaRPr lang="fr-FR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EA1204-9D14-A6AE-6226-6BFC96B72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13" y="1032859"/>
            <a:ext cx="6807625" cy="55433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30DF1BB-385E-E778-F2AF-28BE7E39AB8D}"/>
              </a:ext>
            </a:extLst>
          </p:cNvPr>
          <p:cNvSpPr txBox="1"/>
          <p:nvPr/>
        </p:nvSpPr>
        <p:spPr>
          <a:xfrm>
            <a:off x="382555" y="1390261"/>
            <a:ext cx="3377682" cy="37856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L’hégémonie persistante des trois « diaboliques » </a:t>
            </a:r>
          </a:p>
          <a:p>
            <a:pPr algn="ctr"/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(charbon, pétrole, gaz)</a:t>
            </a:r>
          </a:p>
          <a:p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avantages comparatifs qu’il est difficile de sacrifier :</a:t>
            </a:r>
          </a:p>
          <a:p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très forte intensité énergétique/volume</a:t>
            </a:r>
          </a:p>
          <a:p>
            <a:pPr marL="285750" indent="-285750">
              <a:buFontTx/>
              <a:buChar char="-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facilités de stockage et de transport</a:t>
            </a:r>
          </a:p>
          <a:p>
            <a:pPr marL="285750" indent="-285750">
              <a:buFontTx/>
              <a:buChar char="-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usages multiples (chimie, mobilités, construction, chauffage, plastique…)</a:t>
            </a:r>
          </a:p>
          <a:p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6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C6AE93-0893-C434-0087-683BDF87D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4644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ambitions nationales en matière d’énergies renouvelables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4A53EE-7406-5595-AE9F-70F6D9499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78" y="3307702"/>
            <a:ext cx="7439060" cy="32828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42782B5-8CBF-38CA-D1CE-235F604EBC1C}"/>
              </a:ext>
            </a:extLst>
          </p:cNvPr>
          <p:cNvSpPr txBox="1"/>
          <p:nvPr/>
        </p:nvSpPr>
        <p:spPr>
          <a:xfrm>
            <a:off x="30435" y="746450"/>
            <a:ext cx="7655546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potentiels plutôt limités pour des énergies déjà largement déployées (biomasse, hydroélectricité…)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doublement de l’éolien terrestre (nouveaux mâts, </a:t>
            </a:r>
            <a:r>
              <a:rPr lang="fr-FR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repowering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rendements accrus…)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essor de l’éolien en 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attentes fortes en matière de photovoltaïque, de pompes à chaleur, de biogaz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ressources d’appoint (géothermie, récupération de la chaleur fatale…)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F47282-35E4-34AC-1C1C-F04190F3F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851" y="746450"/>
            <a:ext cx="4445149" cy="610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72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12558B-D474-82F1-8BD9-3E4B3B6A0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01703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mix français en </a:t>
            </a:r>
            <a:r>
              <a:rPr lang="fr-FR" sz="2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</a:t>
            </a:r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quoi? combien? où?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132D75-2C2A-1CD1-7A7D-17443E508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1017038"/>
            <a:ext cx="2369977" cy="584096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production énergétique globale (</a:t>
            </a:r>
            <a:r>
              <a:rPr lang="fr-FR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électrique et non électrique) proche du nucléaire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place prééminente de la biomasse (bois énergie, déchets…)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« bouquets » et potentiels naturellement très hétérogènes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régions et territoires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production décentralisée et hyper-visible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(enjeux paysagers, fonciers, olfactifs, sismiques, faunistiques et halieutiques…)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arbitrages très politiques sur les préférences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capacités confrontées à des aléas (cf. hydroélectricité) et un caractère inégalement « pilotable » (éolien, solaire…)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314E65-7336-C9BC-0297-266538D6E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648" y="1183213"/>
            <a:ext cx="3623389" cy="54840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CED4AC-E382-AD45-F50B-5E1727752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302" y="1296399"/>
            <a:ext cx="4998099" cy="5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76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3DEE02-87A9-3476-BA1F-4541CF0C7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975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effort de relance des énergies renouvelables  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loi d’accélération de mars 2023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75A500-292F-FE84-53E9-76682EE53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60" y="1168257"/>
            <a:ext cx="10782857" cy="53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05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D8EB65-979A-04A9-97E8-8C8AEF68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202" y="12917"/>
            <a:ext cx="12192000" cy="85361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Angoulême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B715B97-4648-1A16-C54B-B9A45CBF63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3853" y="952457"/>
            <a:ext cx="4051365" cy="581998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B17A16-2164-132C-4A6F-A5C6C06FD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898" y="952457"/>
            <a:ext cx="6364835" cy="56069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D83813-A626-E7A2-CDC5-33CD1B3F6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733" y="866532"/>
            <a:ext cx="1025471" cy="33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15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C9950C-712F-E2D1-B073-8BE79CFA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0" y="-82312"/>
            <a:ext cx="12192000" cy="79552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« mix » électriques régionaux très divers : </a:t>
            </a:r>
            <a:r>
              <a:rPr lang="fr-FR" sz="1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l’hétérogénéité des avantages comparatifs</a:t>
            </a:r>
            <a:br>
              <a:rPr lang="fr-FR" sz="1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: panorama des énergies renouvelables et Cour des Comptes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8AC0FF-3B59-613A-76DE-587D428D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901C-978E-42D2-92BF-3C46CC3955A9}" type="slidenum">
              <a:rPr lang="fr-FR" smtClean="0"/>
              <a:t>24</a:t>
            </a:fld>
            <a:endParaRPr lang="fr-FR"/>
          </a:p>
        </p:txBody>
      </p:sp>
      <p:pic>
        <p:nvPicPr>
          <p:cNvPr id="11" name="Espace réservé du contenu 11">
            <a:extLst>
              <a:ext uri="{FF2B5EF4-FFF2-40B4-BE49-F238E27FC236}">
                <a16:creationId xmlns:a16="http://schemas.microsoft.com/office/drawing/2014/main" id="{DFA9FB07-690F-0136-5B63-F402D63E18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1926" y="713216"/>
            <a:ext cx="5977551" cy="6167163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26768F-158D-7D9A-4E40-8525F53B1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391" y="730647"/>
            <a:ext cx="5505967" cy="47930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4C6AC5-EDBE-D4A3-E127-4A049BC9D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105" y="3594387"/>
            <a:ext cx="5496895" cy="326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72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738741-C487-4E51-DA7A-9AE1A82DF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4502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éoliennes plus hautes, plus nombreuses, plus puissantes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E2004D-7C2D-25DA-126F-6A3D3726B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941" y="1237816"/>
            <a:ext cx="9391539" cy="529361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90E8B24-0DD4-2715-96F5-F0D292D8DE7A}"/>
              </a:ext>
            </a:extLst>
          </p:cNvPr>
          <p:cNvSpPr txBox="1"/>
          <p:nvPr/>
        </p:nvSpPr>
        <p:spPr>
          <a:xfrm>
            <a:off x="0" y="1045029"/>
            <a:ext cx="2407298" cy="59093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déploiement soutenu en Europe :</a:t>
            </a:r>
          </a:p>
          <a:p>
            <a:endParaRPr lang="fr-FR" sz="1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200 000 MW installés en 2022 </a:t>
            </a:r>
            <a:r>
              <a:rPr lang="fr-FR" sz="10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1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soit un triplement en 10 ans), </a:t>
            </a:r>
          </a:p>
          <a:p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420 TWh de production </a:t>
            </a:r>
            <a:r>
              <a:rPr lang="fr-FR" sz="11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(soit davantage que le parc nucléaire français)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Mais…</a:t>
            </a:r>
          </a:p>
          <a:p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emplacements préférentiels peu à peu occupés (enjeu du « </a:t>
            </a:r>
            <a:r>
              <a:rPr lang="fr-FR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repowering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»),</a:t>
            </a:r>
          </a:p>
          <a:p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rejets citoyens nombreux et des contentieux,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risques de baisse du facteur de charge (lorsque tout le parc éolien tourne à plein régime = surplus et ventes à pertes ou mises à l’arrêt)</a:t>
            </a: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137906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096FF4-0606-87A2-1350-5044E5A9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6" y="0"/>
            <a:ext cx="12174894" cy="97971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potentiel de l’éolien off-shore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95637C-E5FC-9EC8-0FE7-14C6845BF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104" y="979714"/>
            <a:ext cx="12157789" cy="114766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capacités installées en progression rapide en Europe et désormais en France (Saint-Nazaire, Saint-Brieuc, Fécamp, Saint-Louis du Rhône)</a:t>
            </a: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rendements (et des coûts) plus élevés</a:t>
            </a: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options « posées » (cf. projet Dunkerque) ou « flottantes » (cf. Méditerranée)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C085F1-D44F-33BA-E8AB-458CB793A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5" y="2136252"/>
            <a:ext cx="3727915" cy="47217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BEE277-8D47-2696-6734-2CA7AD211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271" y="2680689"/>
            <a:ext cx="3957438" cy="36020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BC5F9C-BE8C-00C2-1B1D-A663CA690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960" y="2453951"/>
            <a:ext cx="3981138" cy="405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92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58BA0D-D2F1-0A5E-B6F4-F1E8069CC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63689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L’essor rapide du photovoltaïque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A5964F-A298-91F3-17B0-B0AB159F5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169" y="4610199"/>
            <a:ext cx="3636764" cy="18590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6F07E5-82D9-D17E-A3B1-F0C990780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852" y="2977857"/>
            <a:ext cx="2439388" cy="20739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30C8BE-DB21-FE22-0C67-2E9EA4F1A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1" y="4181991"/>
            <a:ext cx="2941320" cy="2676009"/>
          </a:xfrm>
          <a:prstGeom prst="rect">
            <a:avLst/>
          </a:prstGeom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434D083E-E9A0-AF23-C99D-6442B36BF1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0" y="1103116"/>
            <a:ext cx="4285191" cy="3078876"/>
          </a:xfrm>
          <a:prstGeom prst="rect">
            <a:avLst/>
          </a:prstGeom>
        </p:spPr>
      </p:pic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83903DCA-FB65-4480-8279-889E5D9F31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285191" y="1094028"/>
            <a:ext cx="3096910" cy="233497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12BB46E-B6F7-02DA-0F56-CDA6601E40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8642" y="4221418"/>
            <a:ext cx="4649158" cy="263658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07223D5-F297-4332-CFAE-159B1BD9BF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3754" y="1067662"/>
            <a:ext cx="3209585" cy="185901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F631018-A15A-14FA-21EC-A3A4D2341D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1524" y="1997170"/>
            <a:ext cx="2562808" cy="18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684651-4DD4-F256-FF08-3D8969E2F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109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 de nouveaux modèles économiques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1ADB7A-FAE0-320F-25BA-447E22C91C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821095"/>
            <a:ext cx="7011659" cy="310825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très forte baisse des coûts de production </a:t>
            </a:r>
            <a:r>
              <a:rPr lang="fr-FR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 chute des prix des équipements massivement importés et « déstockés » joue dans l’accélération)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rentabilité accrue par la considérable hausse des prix de marché de l’énergie en 2022-2023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essor notable de l’autoconsommation (ménages, entreprises…)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nouveaux contrats de gré à gré et à long terme pour faire face à la volatilité des prix 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(essor PPA cf. ci-dessous). </a:t>
            </a:r>
            <a:r>
              <a:rPr lang="fr-FR" sz="11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Quels risques spéculatifs? 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intérêt pour l’Europe et la France à reterritorialiser au plus vite leur production énergétique (55% d’importations en valeur) : enjeu de souveraineté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levier pour réduire les dépenses contraintes et les factures mais aussi pour disposer de recettes au service des transitions énergétiques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enjeu de partage de la valeur entre territoires (collectivités, citoyens…) et les développeurs de projets </a:t>
            </a:r>
            <a:r>
              <a:rPr lang="fr-FR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Quel encouragement des projets participatifs et citoyens?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7846DA-7038-68CC-F9C6-3DB3A9696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658" y="819923"/>
            <a:ext cx="5180342" cy="33520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68C82AA-702D-4B43-2430-4A72745AD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92" y="4078636"/>
            <a:ext cx="3353038" cy="23945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B73771-AD34-5E19-AB03-82B17753A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483" y="4078636"/>
            <a:ext cx="2388603" cy="239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52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DDD46F-1AB4-F42E-B7A5-B5C291217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8686" y="1934126"/>
            <a:ext cx="9144000" cy="23876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fr-FR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complémentaires </a:t>
            </a:r>
          </a:p>
        </p:txBody>
      </p:sp>
    </p:spTree>
    <p:extLst>
      <p:ext uri="{BB962C8B-B14F-4D97-AF65-F5344CB8AC3E}">
        <p14:creationId xmlns:p14="http://schemas.microsoft.com/office/powerpoint/2010/main" val="1335412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48E468-9D6C-1D63-C9D9-C77E2F93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901C-978E-42D2-92BF-3C46CC3955A9}" type="slidenum">
              <a:rPr lang="fr-FR" smtClean="0"/>
              <a:t>3</a:t>
            </a:fld>
            <a:endParaRPr lang="fr-FR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36FC0A3C-8675-9DA5-5117-F5E1B4399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"/>
            <a:ext cx="12192000" cy="94356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endParaRPr lang="fr-FR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fr-FR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fr-FR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dynamiques des émissions dans le monde : </a:t>
            </a:r>
            <a:r>
              <a:rPr lang="fr-FR" sz="1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L’Asie a pris le relais… en attendant l’Afrique</a:t>
            </a:r>
          </a:p>
          <a:p>
            <a:pPr marL="0" indent="0" algn="ctr">
              <a:buNone/>
            </a:pPr>
            <a:endParaRPr lang="fr-FR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fr-FR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fr-FR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41AFCA-C7FA-378F-9AC0-9D89FB6BD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566" y="1215182"/>
            <a:ext cx="7546602" cy="51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71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6163FF-DBD1-BF9E-4E1B-C1EBA2822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49809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Mieux comprendre les différentes notions utilisées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4E7047-90C0-734B-069B-757F5A71523A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0" y="749810"/>
            <a:ext cx="3928188" cy="610819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fr-FR" sz="15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5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Distinguer les étapes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 primaire :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énergie nécessaire en amont pour produire, acheminer et fournir celle qui sera consommée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in fine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(pertes tout au long du circuit)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 secondaire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vecteur énergétique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(électricité, hydrogène…)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 finale :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L'énergie finale est celle utilisée en bout de chaine par les usagers, après transformation des ressources en énergie et après leur transport.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coefficient de conversion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: fixé conventionnellement à 1 pour le gaz et à 2,3 en France pour l’électricité. Evolutif en fonction du « mix » électrique.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Le coefficient est important pour comparer les performances énergétiques (cf. </a:t>
            </a:r>
            <a:r>
              <a:rPr lang="fr-FR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Diagnostic de performance sur les logements : le DPE</a:t>
            </a:r>
            <a:r>
              <a:rPr lang="fr-FR" sz="1200" i="1" dirty="0"/>
              <a:t>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D5E772E-74FA-D67C-2933-4EB8C60B4BA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8019288" y="749809"/>
            <a:ext cx="4172712" cy="610819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fr-FR" sz="15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5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expression usitées 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fr-FR" sz="12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12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L’objectif zéro émission « nette »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Parvenir à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réduire les émissions de gaz à effet de serre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(CO2 mais aussi méthane, dioxyde d’azote…) et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compenser les émissions résiduelles par la séquestration carbone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(végétal, récupération de gaz…)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Les« 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émissions territoriales 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» : les émissions comptabilisées à partir du territoire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émissions « importées »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: émissions produites hors du territoire mais liées aux consommations de biens importés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 « empreinte carbone »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= émissions territoriales + émissions importées - émissions exportées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Taxonomie européenne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sur les énergies « vertes » (renouvelables) ou « bas-carbone » (nucléaire)</a:t>
            </a:r>
          </a:p>
          <a:p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A44892C-35F5-6E5E-4688-B2A4F784EEED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858768" y="749809"/>
            <a:ext cx="4160520" cy="610819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fr-FR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5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Unités de mesure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L’énergie est calculée en joules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puissance énergétique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est calculée en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watts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ou kilowatts (KW), mégawatts (MW), gigawatts (GW),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terawatts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(TW)… </a:t>
            </a:r>
            <a:r>
              <a:rPr lang="fr-FR" sz="12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Watt </a:t>
            </a:r>
            <a:r>
              <a:rPr lang="fr-FR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fr-FR" sz="12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joule sur une seconde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consommation d’énergie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est calculée en rapportant la puissance à la durée avec le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kilowatt/heure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(puis MWh, GWh, TWh…)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noter :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il faut bien faire la différence entre la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notion de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puissance installée »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(qui est une capacité théorique maximale) et le rendement réel de la production.  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parle du  « facteur de charge » car un équipement ne produit pas à 100% du temps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notamment les renouvelables mais aussi les centrales…Il faut tenir compte de l’intermittence, de la maintenance, des pannes…</a:t>
            </a:r>
          </a:p>
          <a:p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539C372A-224F-A86D-CCC2-60348743A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620" y="4898571"/>
            <a:ext cx="1395669" cy="18888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59591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36B70-1C24-F13E-DE0A-8A9CB96C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379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engagements européens : une ambition renforcée</a:t>
            </a:r>
            <a:endParaRPr lang="fr-FR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F3A852-EF0B-A088-5789-68DED063D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763793"/>
            <a:ext cx="3685592" cy="609420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 : un objectif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20 » à l’horizon 2020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(20% d’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EnR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dans le « mix énergétique », 20% d’efficacité énergétique et réduction de 20% des émissions)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ambitions qui se sont renforcées lors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COP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(Paris, Glasgow…) en s’inspirant des travaux de l’AIE (cf. ci-contre en haut l’ancienne trajectoire européenne pour le Net zéro 2050)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nouveau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 Fit for 55 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2030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adopté en juin 2022 dans la cadre de la présidence française de l’UE (PFUE)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accélère la cadence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 de réduction de 55% </a:t>
            </a:r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émissions de GES avancé à 2030</a:t>
            </a:r>
            <a:r>
              <a:rPr lang="fr-FR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(en place de 2035)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Décision d’interdire la vente des moteurs thermiques en 2035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moyens d’accompagnement (fonds de transition juste)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3C707A-FD18-D1C6-F759-6BFF8431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901C-978E-42D2-92BF-3C46CC3955A9}" type="slidenum">
              <a:rPr lang="fr-FR" smtClean="0"/>
              <a:t>31</a:t>
            </a:fld>
            <a:endParaRPr lang="fr-FR"/>
          </a:p>
        </p:txBody>
      </p:sp>
      <p:pic>
        <p:nvPicPr>
          <p:cNvPr id="7" name="Espace réservé du contenu 9">
            <a:extLst>
              <a:ext uri="{FF2B5EF4-FFF2-40B4-BE49-F238E27FC236}">
                <a16:creationId xmlns:a16="http://schemas.microsoft.com/office/drawing/2014/main" id="{0C48A420-EFB9-344C-4924-A093104E9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71662" y="845871"/>
            <a:ext cx="5637244" cy="34236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FCF89B-FF1D-3DCE-EA09-885240473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51648"/>
            <a:ext cx="3783237" cy="236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90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465D44-F86A-4CD8-3FEB-76D14E5CD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975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mix énergétique français à travers les âges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9C14D4-C6F5-3D14-F4B7-B07F98F22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73" y="1139874"/>
            <a:ext cx="7368798" cy="52049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3338B5B-6A39-53E2-E819-73F9DEA34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722" y="971861"/>
            <a:ext cx="3175965" cy="24571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E5E6D2-2F3D-1240-E1B4-ADDA3D19F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580" y="3664864"/>
            <a:ext cx="4108107" cy="282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62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430FC6-2971-82A8-42F7-91B91B3BD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8512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Stratégie nationale bas carbone (SNBC) et scénarios prospectifs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42A9985D-63D5-50C2-71D4-5817A02F2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4122" y="3816220"/>
            <a:ext cx="2223656" cy="3003176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3397F5-8E6C-6F86-CC76-6B65756D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774441"/>
            <a:ext cx="7007289" cy="608355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sz="12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documents officiels :</a:t>
            </a:r>
          </a:p>
          <a:p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Stratégie nationale bas carbone (SNBC2) de la France</a:t>
            </a: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Rapport de suivi 2023 du Haut Conseil pour le climat</a:t>
            </a:r>
            <a:endParaRPr lang="fr-FR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scénarios de transition énergétique mis en débat par des institutions expertes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 propositions de l’ADEME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futurs énergétiques proposés par RTE</a:t>
            </a:r>
            <a:endParaRPr lang="fr-FR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contributions de « </a:t>
            </a:r>
            <a:r>
              <a:rPr lang="fr-FR" sz="1200" b="1" u="sng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fr-FR" sz="12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tanks » ou Fondations à signaler : </a:t>
            </a:r>
          </a:p>
          <a:p>
            <a:endParaRPr lang="fr-FR" sz="12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Scénario Négawatt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 projet sans nucléaire)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 de décarbonation de l’économie française du Shift </a:t>
            </a:r>
            <a:r>
              <a:rPr lang="fr-FR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(avec une composante nucléaire importante)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propositions de la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Fondation Solar impulse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1500 exemples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d’innovations industrielles</a:t>
            </a:r>
            <a:endParaRPr lang="fr-FR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AFD961-19A3-D7BA-8BC9-983B62915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901C-978E-42D2-92BF-3C46CC3955A9}" type="slidenum">
              <a:rPr lang="fr-FR" smtClean="0"/>
              <a:t>33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3C7BB0-4DBE-116D-9397-5A958350AA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2965" y="760360"/>
            <a:ext cx="2098833" cy="29456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A2280ED-048C-3DEA-9D0A-DCAFF5B30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7778" y="3681268"/>
            <a:ext cx="2352038" cy="304020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70D375B-6C17-EAB9-0789-DF42FF55F8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41574" y="785125"/>
            <a:ext cx="2284446" cy="280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54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35EF5F-55FB-F12B-CBF8-C888CEE36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7894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Scénario de RTE sur les futurs énergétiques français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D66DCB-EA7A-67DE-2B00-9D06A231C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76" y="1189813"/>
            <a:ext cx="11822847" cy="48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40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E1E1E-3B52-9E3E-F506-BE922F52C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818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L’aménagement énergétique du territoire : 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enjeux fonciers des énergies bas carbone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F842B2-CEA2-2209-B018-5CB16C92B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968188"/>
            <a:ext cx="7595119" cy="58898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futur nucléaire</a:t>
            </a:r>
          </a:p>
          <a:p>
            <a:pPr>
              <a:lnSpc>
                <a:spcPct val="120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nouveau nucléaire programmé s’adosse en partie à des sites existants et offre un bon rapport production/hectare (mais il faut compter les installations connexes). Les nouveaux projets nécessitent d’importants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rachats de terres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 de nombreuses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dérogations législatives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(règles d’urbanisme, loi littoral…).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Les projets de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SMR exigent beaucoup de foncier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pour les postes de conversion, les espaces de chantier et la protection.</a:t>
            </a:r>
          </a:p>
          <a:p>
            <a:pPr marL="0" indent="0">
              <a:buNone/>
            </a:pPr>
            <a:endParaRPr lang="fr-FR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L’éolien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emprise au sol assez modérée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dont le ratio puissance/hectare est élevé</a:t>
            </a:r>
          </a:p>
          <a:p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L’éolien off-shore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consomme des espaces de pêche et suscite des impacts paysagers (dans des zones touristiques). </a:t>
            </a:r>
          </a:p>
          <a:p>
            <a:pPr marL="0" indent="0">
              <a:buNone/>
            </a:pPr>
            <a:endParaRPr lang="fr-FR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fermes photovoltaïques</a:t>
            </a:r>
          </a:p>
          <a:p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impacts paysagers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nuls et de plus en plus étudiés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Des rendements croissants des cellules et des techniques (verticalité, panneaux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bi-faciaux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et orientables, refroidissement…) mais fortes consommations d’emprises.  </a:t>
            </a: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plus grande centrale de France, celle de Cestas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occupe 260 hectares pour 300 </a:t>
            </a:r>
            <a:r>
              <a:rPr lang="fr-FR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MWc</a:t>
            </a: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 assure une production annuelle de 350 GWh soit une consommation électrique (hors chauffage) de 260 000 habitants (= ville de Bordeaux). Produire 350 TWh de production PV (de l’ordre du nucléaire actuel) représente au sol environ 260 000 hectares (2600 km2), ce qui équivaut à un demi-département français.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Biocarburants ou </a:t>
            </a:r>
            <a:r>
              <a:rPr lang="fr-FR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agrivoltaïsme</a:t>
            </a: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pour l’électromobilité?</a:t>
            </a:r>
          </a:p>
          <a:p>
            <a:pPr>
              <a:lnSpc>
                <a:spcPct val="120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Les biocarburants ont un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rendement énergétique plutôt faible par hectare occupé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(peu d’énergie dans la photosynthèse). Utiliser des surfaces équivalentes pour produire de l’électricité renouvelable est un meilleur calcul pour l’électromobilité.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méthanisation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Les installations de méthanisation occupent entre 0,5 et 3 hectares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selon l’ADEME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dont une partie non artificialisée. Il faut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de l’ordre de 15 000 hectares pour installer les 6000 unités de méthanisation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envisagées dans ses scénarios de transition.</a:t>
            </a:r>
          </a:p>
          <a:p>
            <a:pPr marL="0" indent="0">
              <a:buNone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CD17965-7840-5579-1A28-958A024225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118" y="974576"/>
            <a:ext cx="3091543" cy="1722636"/>
          </a:xfrm>
          <a:prstGeom prst="rect">
            <a:avLst/>
          </a:prstGeom>
        </p:spPr>
      </p:pic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AFFE89D0-47C4-8433-E382-AEDBB38F11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5118" y="4744868"/>
            <a:ext cx="3727578" cy="21131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C8D415-600A-434B-D712-99E0FAA241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4595" y="2703600"/>
            <a:ext cx="3567405" cy="20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13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7BC5AA-8076-480F-6862-FC109AF08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671805"/>
            <a:ext cx="4180114" cy="618619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Solidarité entre territoires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Résilience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(tempêtes, canicules…)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Enjeux de péréquation tarifaire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des équilibres offre-demande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Flexibilité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du système énergétique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opérateur chargé d’assurer l’équilibre en permanence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(le centre national d’exploitation du système électrique – CNES)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compensations fiscales des nuisances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: retombées locales pour travaux, impositions (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IFER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sur pylônes et transformateurs)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L’enjeu des capacités de stockage :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Nouveaux projets de stations de transfert d’énergie par pompage (STEP), batteries, hydrogène bas carbone….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6D3662-D61B-6D97-438B-5EAA2D5A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4" y="671805"/>
            <a:ext cx="8011886" cy="618619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AC15649-D973-C3FC-8C39-D68A56EB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"/>
            <a:ext cx="12192001" cy="67180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enjeux d’interconnexion : la haute tension</a:t>
            </a:r>
          </a:p>
        </p:txBody>
      </p:sp>
    </p:spTree>
    <p:extLst>
      <p:ext uri="{BB962C8B-B14F-4D97-AF65-F5344CB8AC3E}">
        <p14:creationId xmlns:p14="http://schemas.microsoft.com/office/powerpoint/2010/main" val="1234817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E1CDF-BB70-8A15-53BD-105C578A8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7444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Adapter les infrastructures et le réseau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28A6DA-FAC4-132B-CBC3-BEE6EC3BE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774442"/>
            <a:ext cx="4152122" cy="608355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fr-FR" dirty="0"/>
          </a:p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enjeux mondiaux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(cf.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rapport de l’Agence internationale de l’énergie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millions de km dans le monde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(un million par an environ)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impératif d’extension et de flexibilité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pour accueillir nouvelles productions décarbonées et décentralisées (risques de goulets d’étranglement)</a:t>
            </a:r>
          </a:p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 :</a:t>
            </a:r>
          </a:p>
          <a:p>
            <a:pPr marL="0" indent="0">
              <a:buNone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scénarios de RTE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Des possibilités de simulation de différentes hypothèses de production et de consommation (cf. exemple ci-contre)</a:t>
            </a:r>
          </a:p>
          <a:p>
            <a:pPr marL="0" indent="0">
              <a:buNone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plan stratégique d’Enedis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Un effort d’investissement de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plus de 100 milliards d’euros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pour adapter le réseau de distribution aux nouveaux usages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FA88B7-F800-BE99-E201-EC4BEF00C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474" y="4478694"/>
            <a:ext cx="5440250" cy="22580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4568B8-E326-017C-60CF-A28F4675E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138" y="913724"/>
            <a:ext cx="5548586" cy="34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23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E7A75B-8132-CC55-3FFC-8BD85A641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" y="0"/>
            <a:ext cx="12173340" cy="85841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secteurs économiques les plus émissifs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238764-B084-446B-150C-00C14136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901C-978E-42D2-92BF-3C46CC3955A9}" type="slidenum">
              <a:rPr lang="fr-FR" smtClean="0"/>
              <a:t>38</a:t>
            </a:fld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6D30F9D7-985E-2E1A-4E4A-8F6B2E9AE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30" y="858416"/>
            <a:ext cx="3032450" cy="599958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activités les plus consommatrices d’énergie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production d’énergie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secteur aérien et les transports terrestres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métallurgie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chimie</a:t>
            </a:r>
          </a:p>
          <a:p>
            <a:pPr marL="0" indent="0">
              <a:buNone/>
            </a:pP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Des secteurs très exposés à l’actuelle montée des prix et aux normes réglementaires</a:t>
            </a:r>
          </a:p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activités les plus émissives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Énergie,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Transport,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Métallurgie (dont acier), 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Ciments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Chimie</a:t>
            </a:r>
          </a:p>
          <a:p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origine énergétique mineure, émissions agricoles liées à l’élevage et aux fertilisants azotés, en partie compensées par les puits carbone du végétal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3AC793-D513-D72A-5625-D67933A88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641" y="1285896"/>
            <a:ext cx="4093029" cy="48386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4797D9-208B-9B02-8D5B-6FC5ADA04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702" y="1369872"/>
            <a:ext cx="4516016" cy="431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46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ACD55-E7A2-0ABD-C685-9597F9A0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837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cas des Hauts de France : le poids de l’industrie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accès au simulateur : </a:t>
            </a:r>
            <a:r>
              <a:rPr lang="fr-FR" sz="11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https://planification-territoires.ecologie.gouv.fr/territoire/hauts-de-france/objectifs</a:t>
            </a:r>
            <a:br>
              <a:rPr lang="fr-FR" sz="11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1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0C63A3-918A-6781-6989-2F6D33847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98375"/>
            <a:ext cx="2985795" cy="585962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</a:p>
          <a:p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abattement GES de plus de 7 millions de tonnes attendu de la seule décarbonation de l’industrie 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(sidérurgie, verre, raffineries…) = un tiers de la « feuille de route 2030 » régionale</a:t>
            </a:r>
          </a:p>
          <a:p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Près d’un million de tonnes évitées attendu du déploiement des véhicules électriques 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(446 000 en 2030 contre 30 000 en 2022 soit une multiplication par près de15)</a:t>
            </a:r>
          </a:p>
          <a:p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effets importants attendus sur le fret et la logistique 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(près de 3,5 millions de tonnes).</a:t>
            </a:r>
          </a:p>
          <a:p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729 000 tonnes de réduction liées à la réduction de la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fertilisation azotée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fr-FR" sz="1400" b="1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Séquestration</a:t>
            </a:r>
          </a:p>
          <a:p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213 000 tonnes d’abattement attendues de la sobriété foncière</a:t>
            </a:r>
          </a:p>
          <a:p>
            <a:pPr marL="0" indent="0">
              <a:buNone/>
            </a:pP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213 000 tonnes correspondent à :</a:t>
            </a:r>
          </a:p>
          <a:p>
            <a:pPr marL="0" indent="0">
              <a:buNone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réduction supplémentaire de 16 kilotonnes d’engrais azotés </a:t>
            </a: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(passer de 224 kilotonnes à 153 kt au lieu de 169kt),</a:t>
            </a:r>
          </a:p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11 000 km de haies supplémentaires </a:t>
            </a: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(plutôt que l’objectif de 3800).</a:t>
            </a:r>
          </a:p>
          <a:p>
            <a:pPr marL="0" indent="0">
              <a:buNone/>
            </a:pP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2700 hectares de terres retournées en moins </a:t>
            </a: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 lieu de 900)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F893E6-7C24-310B-C368-086E2D292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240" y="1364672"/>
            <a:ext cx="8601397" cy="49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0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E26451-0771-0D2E-FEEB-5ED4A449E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9050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trajectoire exigeante pour le « net zéro » mondial en 2050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554AE2-F424-5189-DEBA-62C256DE2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05069"/>
            <a:ext cx="4161453" cy="595293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scénarios 2050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l’Agence internationale de l’énergie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référentiels pour les COP et les engagements internationaux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par secteurs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et options technologiques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suivi des coûts moyens actualisés des modes de production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sur le cycle de vie des équipements (LCOE) = prix du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kwh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en fonction des technologies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équilibre entre solutions d’efficacité énergétique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(« 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la meilleure énergie est celle que l’on ne consomme pas 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») et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productions décarbonées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ou bas carbone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aventure inédite pour l’humanité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car la consommation d’énergie n’a jamais durablement baissé dans l’histoire</a:t>
            </a:r>
          </a:p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9A85EC-0D68-5E60-E4F7-3D66E1B0B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901C-978E-42D2-92BF-3C46CC3955A9}" type="slidenum">
              <a:rPr lang="fr-FR" smtClean="0"/>
              <a:t>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E635C7-438C-1869-C438-B879165EA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732" y="1516259"/>
            <a:ext cx="7599988" cy="48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032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0F61A7-580A-EAF3-D870-FF6826E0B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703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transition énergétique : une révolution industrielle gourmande en métaux  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empreintes carbone et matière sont liées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B5E136-4459-4A90-FDE9-D486DE32B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017037"/>
            <a:ext cx="7152616" cy="161419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besoins multipliés par 3 à 4 à l’horizon 2050 selon l’AIE (et par 10 pour certains métaux)</a:t>
            </a: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faible disponibilité des matières premières en Europe et en France</a:t>
            </a: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difficultés à rouvrir des mines (cf. promet lithium dans l’Allier)</a:t>
            </a: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capacités de raffinage très regroupées en Chine (levier de négociation diplomatique cf. décision récente sur le graphite)</a:t>
            </a:r>
          </a:p>
          <a:p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enjeu majeur : structurer des filières de recyclage et élever la recyclabilité des équipements (batteries, éoliennes…)</a:t>
            </a:r>
          </a:p>
          <a:p>
            <a:endParaRPr lang="fr-FR" sz="15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5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86ADC0-50AB-B28F-3F08-B699FEB19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181" y="1017037"/>
            <a:ext cx="5036255" cy="340485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B51E9F9-8BE0-8CAB-1911-3C90D8C1A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617" y="4421891"/>
            <a:ext cx="2512862" cy="23052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B55FF2A-E891-1839-1130-C69511D5C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17" y="2883725"/>
            <a:ext cx="6620591" cy="384338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834CCAC-196B-A130-0822-97FD4854F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1513" y="4256634"/>
            <a:ext cx="1948923" cy="25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21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0D369A-3F37-C974-BACC-663469057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81176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« made in France » bas carbone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d’une relocalisation en France d’un milliard de valeur ajoutée industrielle (étude INSEE)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A11D75-6520-5D0E-3559-5642F9F7C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994" y="1027906"/>
            <a:ext cx="8746555" cy="555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41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A5FF25-369B-7273-3182-EABC9DFCE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90507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industries des transitions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F59065-AABB-FC91-1741-CA108CEC946B}"/>
              </a:ext>
            </a:extLst>
          </p:cNvPr>
          <p:cNvSpPr txBox="1"/>
          <p:nvPr/>
        </p:nvSpPr>
        <p:spPr>
          <a:xfrm>
            <a:off x="-26561" y="943748"/>
            <a:ext cx="4698767" cy="35779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fr-FR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Constat d’une hyper-dépendance actuelle de l’Europe aux importations</a:t>
            </a:r>
          </a:p>
          <a:p>
            <a:endParaRPr lang="fr-FR" sz="1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nouveau </a:t>
            </a:r>
            <a:r>
              <a:rPr lang="fr-FR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règlement européen pour une industrie verte</a:t>
            </a:r>
            <a:endParaRPr lang="fr-FR" sz="1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programmes importants d’intérêt économique commun (PIIEC) pour subventionner des industries</a:t>
            </a:r>
          </a:p>
          <a:p>
            <a:endParaRPr lang="fr-FR" sz="1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levier de réindustrialisation à travers des grands projets (</a:t>
            </a:r>
            <a:r>
              <a:rPr lang="fr-FR" sz="11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Verkor</a:t>
            </a:r>
            <a:r>
              <a:rPr lang="fr-FR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1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Prologium</a:t>
            </a:r>
            <a:r>
              <a:rPr lang="fr-FR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ACC…) actuellement en débat public (CNDP)</a:t>
            </a:r>
          </a:p>
          <a:p>
            <a:endParaRPr lang="fr-FR" sz="1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5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Holosolis</a:t>
            </a:r>
            <a:r>
              <a:rPr lang="fr-FR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Hambach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Projet </a:t>
            </a:r>
            <a:r>
              <a:rPr lang="fr-FR" sz="105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Parkes</a:t>
            </a:r>
            <a:r>
              <a:rPr lang="fr-FR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fr-FR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Usine </a:t>
            </a:r>
            <a:r>
              <a:rPr lang="fr-FR" sz="105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Chemesis</a:t>
            </a:r>
            <a:r>
              <a:rPr lang="fr-FR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recyclage moléculaire de plastiques à Saint Avold (Suez)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Projet Carbon </a:t>
            </a:r>
            <a:r>
              <a:rPr lang="fr-FR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Fos/Mer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5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HyVence</a:t>
            </a:r>
            <a:r>
              <a:rPr lang="fr-FR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lang="fr-FR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Fos (</a:t>
            </a:r>
            <a:r>
              <a:rPr lang="fr-FR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Hydrogène</a:t>
            </a:r>
            <a:r>
              <a:rPr lang="fr-FR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5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Soitec</a:t>
            </a:r>
            <a:r>
              <a:rPr lang="fr-FR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(Grésivaudan)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5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Carlhyng</a:t>
            </a:r>
            <a:r>
              <a:rPr lang="fr-FR" sz="1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(Hydrogène en Moselle)</a:t>
            </a:r>
          </a:p>
          <a:p>
            <a:endParaRPr lang="fr-FR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11538E-A008-DB3D-66A7-13385E7622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5855" y="3524027"/>
            <a:ext cx="3788970" cy="33054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380FB7-9EC1-1359-C248-62FD7736C8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7737" y="943748"/>
            <a:ext cx="3704262" cy="25416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D747D7E-1ED7-E292-597A-515CE25199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6561" y="4536833"/>
            <a:ext cx="4762416" cy="2292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978CAF8-C2C9-F9E5-5425-ADB2AA4757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98767" y="963086"/>
            <a:ext cx="3788970" cy="25416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F606662-6E88-EB11-AD36-FFCFFAA05D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87737" y="3524028"/>
            <a:ext cx="3700156" cy="31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7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7DDF5B-FED5-07D4-75CD-B7365C1A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8377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oppositions politiques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https://reporterre.net/Non-a-l-usine-a-gaz-la-lutte-contre-les-methaniseurs-s-intensifie</a:t>
            </a:r>
            <a:br>
              <a:rPr lang="fr-FR" sz="1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2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0A1B7B-713B-79DA-6824-3B72D7047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2420" y="950855"/>
            <a:ext cx="2906787" cy="26667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227FA5-CAD1-6BFA-7824-55A244571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4" y="909788"/>
            <a:ext cx="4080982" cy="170159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6E50E73-F1B8-DD3D-10CA-30472440E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9232" y="3935357"/>
            <a:ext cx="3559975" cy="22088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5A18C2-17AD-6FE2-80B2-AE23B1A78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773" y="4554528"/>
            <a:ext cx="3468514" cy="15596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0BE1B7-F6D9-19D7-3B4C-CBCCD577E3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969" y="1131069"/>
            <a:ext cx="3432747" cy="26448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852A63-3ECC-BDE2-BDD7-9A401ADBEE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053" y="3537521"/>
            <a:ext cx="3432747" cy="203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86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D2869-BFD3-F689-E48C-1199EC4DE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50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Dettes climatiques : </a:t>
            </a:r>
            <a:r>
              <a:rPr lang="fr-FR" sz="1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émissions cumulées depuis la révolution industrielle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F346AD-A1D1-7FF1-FE87-7B6659C2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0" y="1133669"/>
            <a:ext cx="7285753" cy="557287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78697B4-A910-D852-6539-99747CB5E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594" y="1934972"/>
            <a:ext cx="4534376" cy="347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506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29641-CFE8-8761-DF85-C70980963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8019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grands projets « fossiles » encore massifs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3D9F5D-0ACB-A1D8-EA11-F6266C6FB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738019"/>
            <a:ext cx="4240081" cy="253702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recensement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récent des « 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bombes carbone 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» dans le monde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vidéo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d’Euronews (rapport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fr-FR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monitor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 projets de plus d’1 gigatonne de CO2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sur la durée de vie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budget carbone » dépassé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par rapport à l’objectif de rester sous le 1,5° en 2050 (cf. ci-dessous)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notion à prendre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avec précaution tant que les usages ne sont pas décarbonés (industrie, mobilités, chauffage…) cf.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article de Dominique </a:t>
            </a:r>
            <a:r>
              <a:rPr lang="fr-FR" sz="1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Finon</a:t>
            </a:r>
            <a:endParaRPr lang="fr-FR" sz="1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BBA7C2-1FC7-E164-EB47-ECB4561F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901C-978E-42D2-92BF-3C46CC3955A9}" type="slidenum">
              <a:rPr lang="fr-FR" smtClean="0"/>
              <a:t>45</a:t>
            </a:fld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F2E4896-CF5F-9A08-ADCD-247922BD7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240081" y="738019"/>
            <a:ext cx="7951919" cy="60947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F6C7DB1-BF0D-67B3-402B-C18F0FF47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40358"/>
            <a:ext cx="3304622" cy="349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1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B212D9-AD83-0BAB-19B7-D2D805C24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830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électricité qui reste largement à verdir</a:t>
            </a:r>
            <a:br>
              <a:rPr lang="fr-FR" sz="27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de la carte : </a:t>
            </a:r>
            <a:r>
              <a:rPr lang="fr-FR" sz="11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https://app.electricitymaps.com/map </a:t>
            </a:r>
            <a:r>
              <a:rPr lang="fr-FR" sz="11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(données indisponibles pour pays en gris)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9FA96D-94F3-44A1-9916-D50052145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08308"/>
            <a:ext cx="3008376" cy="594969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endParaRPr lang="fr-FR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Rappel :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l’électricité n’est qu’un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vecteur d’énergie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(énergie secondaire) </a:t>
            </a:r>
          </a:p>
          <a:p>
            <a:pPr algn="just"/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L’intensité carbone de l’électricité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dépend étroitement de son mode de production</a:t>
            </a:r>
          </a:p>
          <a:p>
            <a:pPr algn="just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production massive d’électricité repose aujourd’hui sur des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centrales thermiques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(charbon)</a:t>
            </a:r>
          </a:p>
          <a:p>
            <a:pPr algn="just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Energies renouvelables et nucléaire sont encore minoritaires dans le mix électrique mondial</a:t>
            </a:r>
          </a:p>
          <a:p>
            <a:pPr algn="just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sortie des fossiles à planifier par priorités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charbon, (2) pétrole, (3) gaz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7641D2-75F4-0941-C589-DAEB7390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901C-978E-42D2-92BF-3C46CC3955A9}" type="slidenum">
              <a:rPr lang="fr-FR" smtClean="0"/>
              <a:t>46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4C280D2-1134-9F2D-AA69-5864CA642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715" y="1177814"/>
            <a:ext cx="8558946" cy="53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75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436CB1-333D-1E8B-7A65-E4E44E9C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99391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« découplage » entre croissance et émissions qui s’engage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22289A-9223-2100-0555-2867D2277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221" y="1768463"/>
            <a:ext cx="5979184" cy="4128484"/>
          </a:xfrm>
          <a:prstGeom prst="rect">
            <a:avLst/>
          </a:prstGeom>
        </p:spPr>
      </p:pic>
      <p:pic>
        <p:nvPicPr>
          <p:cNvPr id="7" name="Espace réservé du contenu 7">
            <a:extLst>
              <a:ext uri="{FF2B5EF4-FFF2-40B4-BE49-F238E27FC236}">
                <a16:creationId xmlns:a16="http://schemas.microsoft.com/office/drawing/2014/main" id="{01050320-88BD-F800-2222-781C1F068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0" y="1838131"/>
            <a:ext cx="5728401" cy="40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50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194DD1-B8E5-C5C0-2CCB-88BA8604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994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 territoriales ou empreinte carbone ? 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Tenir compte des émissions « importées »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B95A7B-8A86-92A7-AF76-CD18CA34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4901C-978E-42D2-92BF-3C46CC3955A9}" type="slidenum">
              <a:rPr lang="fr-FR" smtClean="0"/>
              <a:t>6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2FEC7F-E050-B098-8CFC-8035A0369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858416"/>
            <a:ext cx="12191999" cy="11290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L’Union européenne, le Royaume-Uni et les Etats-Unis </a:t>
            </a:r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 une empreinte carbone bien supérieure à leurs strictes émissions « territoriales » de gaz à effet de serre </a:t>
            </a:r>
          </a:p>
          <a:p>
            <a:pPr algn="just"/>
            <a:r>
              <a:rPr lang="fr-FR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autres Etats « polluent » en partie pour fournir nos propres consommations</a:t>
            </a:r>
          </a:p>
          <a:p>
            <a:pPr algn="just"/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France a des émissions basses mais une empreinte carbone moyenne  (</a:t>
            </a:r>
            <a:r>
              <a:rPr lang="fr-FR" sz="12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cf.  </a:t>
            </a:r>
            <a:r>
              <a:rPr lang="fr-FR" sz="12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vidéo </a:t>
            </a:r>
            <a:r>
              <a:rPr lang="fr-FR" sz="12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très claire du Monde)</a:t>
            </a:r>
          </a:p>
          <a:p>
            <a:pPr algn="just"/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noter : l’intensité carbone du « produire en France » est faible (</a:t>
            </a:r>
            <a:r>
              <a:rPr lang="fr-FR" sz="10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 tCO2e par million d’euros de valeur ajoutée contre 247 tCO2e en Allemagne et 1023 tCO2e en Chine).</a:t>
            </a:r>
          </a:p>
          <a:p>
            <a:pPr algn="just"/>
            <a:endParaRPr lang="fr-FR" sz="12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01AD2FDF-11AC-400F-E8F5-A1B44A8AC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37" y="2156323"/>
            <a:ext cx="3833327" cy="451153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5DAE8DA-FBAA-9FC0-DFA0-A31974F77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538" y="2141176"/>
            <a:ext cx="6501527" cy="454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72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B75BD3-FCF0-D3F8-038A-C89E7523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75578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« descente d’échelle » du FIT 55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défi pour le pilotage multi-niveaux des politiques énergie-climat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293751-2757-7FA7-7F57-5BFAB66CB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755781"/>
            <a:ext cx="5470731" cy="610221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fr-FR" dirty="0"/>
          </a:p>
          <a:p>
            <a:pPr algn="just"/>
            <a:r>
              <a:rPr lang="fr-FR" sz="13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: </a:t>
            </a:r>
          </a:p>
          <a:p>
            <a:pPr algn="just"/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 de Paris</a:t>
            </a:r>
            <a:r>
              <a:rPr lang="fr-FR" sz="1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engagements des COP en vue du « zéro émission nette » (ZEN) en 2050  et </a:t>
            </a: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ajustement Fit 55 </a:t>
            </a:r>
            <a:r>
              <a:rPr lang="fr-FR" sz="1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l’UE à 2030</a:t>
            </a:r>
          </a:p>
          <a:p>
            <a:pPr algn="just"/>
            <a:r>
              <a:rPr lang="fr-FR" sz="13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future stratégie française énergie-climat (SFEC) </a:t>
            </a:r>
            <a:r>
              <a:rPr lang="fr-FR" sz="1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doit être déclinée dans le </a:t>
            </a:r>
            <a:r>
              <a:rPr lang="fr-FR" sz="13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tryptique</a:t>
            </a: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SNBC-PPE-PNACC</a:t>
            </a:r>
          </a:p>
          <a:p>
            <a:pPr algn="just"/>
            <a:r>
              <a:rPr lang="fr-FR" sz="13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Régional 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SRADDET</a:t>
            </a:r>
            <a:r>
              <a:rPr lang="fr-FR" sz="1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(ou SDRIF en Ile-de-France, PADDUC en Corse &amp; SAR en Outre Mer) </a:t>
            </a: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leurs fascicules de règles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Schémas régionaux de raccordement au réseau des </a:t>
            </a:r>
            <a:r>
              <a:rPr lang="fr-FR" sz="13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</a:t>
            </a: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(S3REnR)</a:t>
            </a:r>
          </a:p>
          <a:p>
            <a:pPr algn="just"/>
            <a:r>
              <a:rPr lang="fr-FR" sz="13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3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climat air énergie territoriaux </a:t>
            </a:r>
            <a:r>
              <a:rPr lang="fr-FR" sz="1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(PCAET) doivent prendre en compte les objectifs du SRADDET et être compatibles avec leurs règles</a:t>
            </a:r>
          </a:p>
          <a:p>
            <a:pPr algn="just"/>
            <a:endParaRPr lang="fr-FR" sz="1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300" b="1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question majeure : </a:t>
            </a:r>
          </a:p>
          <a:p>
            <a:pPr algn="just"/>
            <a:r>
              <a:rPr lang="fr-FR" sz="13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future SFEC raisonnera-t-elle en émissions territoriales (approche en inventaire</a:t>
            </a:r>
            <a:r>
              <a:rPr lang="fr-FR" sz="13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13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en empreinte carbone (approche intégrant les émissions importées) ? </a:t>
            </a:r>
          </a:p>
          <a:p>
            <a:pPr algn="just"/>
            <a:endParaRPr lang="fr-FR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BAD19B-C2B6-31D0-15C5-11F929B72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051" y="1428202"/>
            <a:ext cx="6284439" cy="436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6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029410-C720-067B-AA9F-7856A806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381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2023-2024 : l’acte III de la planification énergie-climat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B12AFA-2560-0E28-2CD5-621B41E2B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0470"/>
            <a:ext cx="8020828" cy="4367529"/>
          </a:xfrm>
          <a:prstGeom prst="rect">
            <a:avLst/>
          </a:prstGeom>
        </p:spPr>
      </p:pic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EC608B4F-99F0-6057-BC8B-068FC733F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07171"/>
              </p:ext>
            </p:extLst>
          </p:nvPr>
        </p:nvGraphicFramePr>
        <p:xfrm>
          <a:off x="9106678" y="3051110"/>
          <a:ext cx="2668555" cy="351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2124">
                  <a:extLst>
                    <a:ext uri="{9D8B030D-6E8A-4147-A177-3AD203B41FA5}">
                      <a16:colId xmlns:a16="http://schemas.microsoft.com/office/drawing/2014/main" val="169126117"/>
                    </a:ext>
                  </a:extLst>
                </a:gridCol>
                <a:gridCol w="1096431">
                  <a:extLst>
                    <a:ext uri="{9D8B030D-6E8A-4147-A177-3AD203B41FA5}">
                      <a16:colId xmlns:a16="http://schemas.microsoft.com/office/drawing/2014/main" val="1527653801"/>
                    </a:ext>
                  </a:extLst>
                </a:gridCol>
              </a:tblGrid>
              <a:tr h="1058707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SNBC 3</a:t>
                      </a:r>
                    </a:p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Stratégie nationale bas carbone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/>
                        <a:t>3 périodes de 5 ans entre 2024 et 2038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384010"/>
                  </a:ext>
                </a:extLst>
              </a:tr>
              <a:tr h="1331922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PPE 3</a:t>
                      </a:r>
                    </a:p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Programmations pluriannuelles de l’énergie </a:t>
                      </a:r>
                    </a:p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(hexagone, Corse, Outre-mer)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b="1">
                        <a:solidFill>
                          <a:schemeClr val="accent1"/>
                        </a:solidFill>
                      </a:endParaRPr>
                    </a:p>
                    <a:p>
                      <a:endParaRPr lang="fr-FR" sz="1400" b="1">
                        <a:solidFill>
                          <a:schemeClr val="accent1"/>
                        </a:solidFill>
                      </a:endParaRPr>
                    </a:p>
                    <a:p>
                      <a:r>
                        <a:rPr lang="fr-FR" sz="1400" b="1">
                          <a:solidFill>
                            <a:schemeClr val="accent1"/>
                          </a:solidFill>
                        </a:rPr>
                        <a:t>Période </a:t>
                      </a:r>
                      <a:r>
                        <a:rPr lang="fr-FR" sz="1400" b="1" dirty="0">
                          <a:solidFill>
                            <a:schemeClr val="accent1"/>
                          </a:solidFill>
                        </a:rPr>
                        <a:t>2024-2033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776889"/>
                  </a:ext>
                </a:extLst>
              </a:tr>
              <a:tr h="1127011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PNACC 3</a:t>
                      </a:r>
                    </a:p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national d’adaptation au changement climatique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b="1" dirty="0">
                        <a:solidFill>
                          <a:schemeClr val="accent1"/>
                        </a:solidFill>
                      </a:endParaRPr>
                    </a:p>
                    <a:p>
                      <a:r>
                        <a:rPr lang="fr-FR" sz="1400" b="1" dirty="0">
                          <a:solidFill>
                            <a:schemeClr val="accent1"/>
                          </a:solidFill>
                        </a:rPr>
                        <a:t>Période 2023-2027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581286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6917AA7F-3C22-26B2-0516-4A9B7961FCE4}"/>
              </a:ext>
            </a:extLst>
          </p:cNvPr>
          <p:cNvSpPr txBox="1"/>
          <p:nvPr/>
        </p:nvSpPr>
        <p:spPr>
          <a:xfrm>
            <a:off x="2820462" y="643812"/>
            <a:ext cx="9371538" cy="18466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fr-FR" sz="1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Traduire dans la loi de programmation énergie climat les nouveaux objectifs européens du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Fit 55 » (ajustement à l’objectif 55) du plan </a:t>
            </a:r>
            <a:r>
              <a:rPr lang="fr-FR" sz="1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REPowerEU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55% (et non plus 40%) </a:t>
            </a:r>
            <a:r>
              <a:rPr lang="fr-FR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réduction des émissions de GES en 2030 </a:t>
            </a:r>
            <a:r>
              <a:rPr lang="fr-FR" sz="1000" i="1" dirty="0">
                <a:latin typeface="Arial" panose="020B0604020202020204" pitchFamily="34" charset="0"/>
                <a:cs typeface="Arial" panose="020B0604020202020204" pitchFamily="34" charset="0"/>
              </a:rPr>
              <a:t>(par rapport à l’année 1990)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14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d’énergies renouvelables (et non plus 32%) 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dans le mix énergétique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5EDC764-D29B-8F7B-0FC7-F5A4847FC4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812"/>
            <a:ext cx="2820462" cy="1548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69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729D2-D590-D1C8-898A-C1ECAD905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78385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 mix énergétique national ?</a:t>
            </a:r>
            <a:br>
              <a:rPr lang="fr-FR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nouvelle stratégie française énergie-climat (projet présenté le 22/11/2023)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7A476F-FDE1-C045-A583-7B2E785E7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783850"/>
            <a:ext cx="6176865" cy="207131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trajectoire très ambitieuse de réduction de nos consommations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énergétiques ( - 17% d’ici 2030, entre - 40% et - 50% d’ici 2050)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Des efforts considérables à porter sur la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sobriété et l’efficacité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électrification croissante des usages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(mobilités, industrie, pompes à chaleur, hydrogène vert…) : 640 TWh en 2035 (+22%)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sortie progressive des produits pétroliers (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et totale du charbon)</a:t>
            </a: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7903AE67-7EAC-F202-AA0C-056794A9E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120" y="995022"/>
            <a:ext cx="5568626" cy="56390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1A129C-9882-1ED9-2F6E-812403EC3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13" y="3322317"/>
            <a:ext cx="5802452" cy="291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996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283CF1-9520-40A6-B49A-17BAA303425F}"/>
</file>

<file path=customXml/itemProps2.xml><?xml version="1.0" encoding="utf-8"?>
<ds:datastoreItem xmlns:ds="http://schemas.openxmlformats.org/officeDocument/2006/customXml" ds:itemID="{7017CAA6-99FF-4FBF-A0BA-B7AC6667720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3991</Words>
  <Application>Microsoft Office PowerPoint</Application>
  <PresentationFormat>Grand écran</PresentationFormat>
  <Paragraphs>407</Paragraphs>
  <Slides>46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Wingdings</vt:lpstr>
      <vt:lpstr>Thème Office</vt:lpstr>
      <vt:lpstr> Session IHEDATE Energie 4 &amp; 5 avril  Dunkerque</vt:lpstr>
      <vt:lpstr>Les consommations énergétiques mondiales </vt:lpstr>
      <vt:lpstr>Présentation PowerPoint</vt:lpstr>
      <vt:lpstr>Une trajectoire exigeante pour le « net zéro » mondial en 2050</vt:lpstr>
      <vt:lpstr>Un « découplage » entre croissance et émissions qui s’engage</vt:lpstr>
      <vt:lpstr>Emissions territoriales ou empreinte carbone ?  Tenir compte des émissions « importées »</vt:lpstr>
      <vt:lpstr>La « descente d’échelle » du FIT 55 un défi pour le pilotage multi-niveaux des politiques énergie-climat</vt:lpstr>
      <vt:lpstr>2023-2024 : l’acte III de la planification énergie-climat</vt:lpstr>
      <vt:lpstr>Quel mix énergétique national ? La nouvelle stratégie française énergie-climat (projet présenté le 22/11/2023)</vt:lpstr>
      <vt:lpstr>La grande décarbonation</vt:lpstr>
      <vt:lpstr>Une méthode itérative : entre « bottom-up » et « top-down » </vt:lpstr>
      <vt:lpstr> Les leviers de la décarbonation déclinaison par région avec simulateur (https://planification-territoires.ecologie.gouv.fr/territoire/grand-est/objectifs) </vt:lpstr>
      <vt:lpstr>Un nouvel horizon : régionaliser la PPE</vt:lpstr>
      <vt:lpstr> SNBC3 et SRADDET : réussir à aligner les objectifs cf. ci-dessous le « mismatch » constaté pour la SNBC2   </vt:lpstr>
      <vt:lpstr>Etat d’avancement des plans climat air énergie territoriaux (PCAET) </vt:lpstr>
      <vt:lpstr>Le bouquet énergétique français 2022 source : Ministère transition écologique</vt:lpstr>
      <vt:lpstr>Une électricité très bas carbone source : RTE éCO2mix (journée du 31 mars)</vt:lpstr>
      <vt:lpstr>Le parc nucléaire français</vt:lpstr>
      <vt:lpstr>Renouvelables : la France prend du retard sur ses engagements</vt:lpstr>
      <vt:lpstr>Les ambitions nationales en matière d’énergies renouvelables</vt:lpstr>
      <vt:lpstr>Le mix français en EnR : quoi? combien? où?</vt:lpstr>
      <vt:lpstr>Un effort de relance des énergies renouvelables   la loi d’accélération de mars 2023</vt:lpstr>
      <vt:lpstr>Grand Angoulême</vt:lpstr>
      <vt:lpstr>Des « mix » électriques régionaux très divers : l’hétérogénéité des avantages comparatifs sources : panorama des énergies renouvelables et Cour des Comptes</vt:lpstr>
      <vt:lpstr>Des éoliennes plus hautes, plus nombreuses, plus puissantes</vt:lpstr>
      <vt:lpstr>Le potentiel de l’éolien off-shore</vt:lpstr>
      <vt:lpstr>L’essor rapide du photovoltaïque</vt:lpstr>
      <vt:lpstr>Vers de nouveaux modèles économiques </vt:lpstr>
      <vt:lpstr>Supports complémentaires </vt:lpstr>
      <vt:lpstr>Mieux comprendre les différentes notions utilisées</vt:lpstr>
      <vt:lpstr>Les engagements européens : une ambition renforcée</vt:lpstr>
      <vt:lpstr>Le mix énergétique français à travers les âges</vt:lpstr>
      <vt:lpstr>Stratégie nationale bas carbone (SNBC) et scénarios prospectifs</vt:lpstr>
      <vt:lpstr>Scénario de RTE sur les futurs énergétiques français</vt:lpstr>
      <vt:lpstr>L’aménagement énergétique du territoire :  les enjeux fonciers des énergies bas carbone</vt:lpstr>
      <vt:lpstr>Les enjeux d’interconnexion : la haute tension</vt:lpstr>
      <vt:lpstr>Adapter les infrastructures et le réseau</vt:lpstr>
      <vt:lpstr>Les secteurs économiques les plus émissifs</vt:lpstr>
      <vt:lpstr> Le cas des Hauts de France : le poids de l’industrie accès au simulateur : https://planification-territoires.ecologie.gouv.fr/territoire/hauts-de-france/objectifs </vt:lpstr>
      <vt:lpstr>La transition énergétique : une révolution industrielle gourmande en métaux   Les empreintes carbone et matière sont liées</vt:lpstr>
      <vt:lpstr>Un « made in France » bas carbone Impacts d’une relocalisation en France d’un milliard de valeur ajoutée industrielle (étude INSEE)</vt:lpstr>
      <vt:lpstr>Les industries des transitions</vt:lpstr>
      <vt:lpstr> Des oppositions politiques https://reporterre.net/Non-a-l-usine-a-gaz-la-lutte-contre-les-methaniseurs-s-intensifie </vt:lpstr>
      <vt:lpstr>Dettes climatiques : les émissions cumulées depuis la révolution industrielle</vt:lpstr>
      <vt:lpstr>Des grands projets « fossiles » encore massifs</vt:lpstr>
      <vt:lpstr>Une électricité qui reste largement à verdir source de la carte : https://app.electricitymaps.com/map (données indisponibles pour pays en gris)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IHEDATE Energie 4 &amp; 5 avril  Dunkerque</dc:title>
  <dc:creator>Nicolas Portier</dc:creator>
  <cp:lastModifiedBy>Nicolas Portier</cp:lastModifiedBy>
  <cp:revision>15</cp:revision>
  <dcterms:created xsi:type="dcterms:W3CDTF">2024-04-01T10:36:07Z</dcterms:created>
  <dcterms:modified xsi:type="dcterms:W3CDTF">2024-04-05T16:21:51Z</dcterms:modified>
</cp:coreProperties>
</file>