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5"/>
  </p:notesMasterIdLst>
  <p:handoutMasterIdLst>
    <p:handoutMasterId r:id="rId36"/>
  </p:handoutMasterIdLst>
  <p:sldIdLst>
    <p:sldId id="388" r:id="rId3"/>
    <p:sldId id="581" r:id="rId4"/>
    <p:sldId id="553" r:id="rId5"/>
    <p:sldId id="554" r:id="rId6"/>
    <p:sldId id="555" r:id="rId7"/>
    <p:sldId id="556" r:id="rId8"/>
    <p:sldId id="557" r:id="rId9"/>
    <p:sldId id="558" r:id="rId10"/>
    <p:sldId id="559" r:id="rId11"/>
    <p:sldId id="560" r:id="rId12"/>
    <p:sldId id="582" r:id="rId13"/>
    <p:sldId id="561" r:id="rId14"/>
    <p:sldId id="562" r:id="rId15"/>
    <p:sldId id="571" r:id="rId16"/>
    <p:sldId id="572" r:id="rId17"/>
    <p:sldId id="563" r:id="rId18"/>
    <p:sldId id="564" r:id="rId19"/>
    <p:sldId id="565" r:id="rId20"/>
    <p:sldId id="566" r:id="rId21"/>
    <p:sldId id="567" r:id="rId22"/>
    <p:sldId id="568" r:id="rId23"/>
    <p:sldId id="569" r:id="rId24"/>
    <p:sldId id="570" r:id="rId25"/>
    <p:sldId id="573" r:id="rId26"/>
    <p:sldId id="583" r:id="rId27"/>
    <p:sldId id="574" r:id="rId28"/>
    <p:sldId id="575" r:id="rId29"/>
    <p:sldId id="576" r:id="rId30"/>
    <p:sldId id="577" r:id="rId31"/>
    <p:sldId id="584" r:id="rId32"/>
    <p:sldId id="578" r:id="rId33"/>
    <p:sldId id="579"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799">
          <p15:clr>
            <a:srgbClr val="A4A3A4"/>
          </p15:clr>
        </p15:guide>
        <p15:guide id="3" orient="horz" pos="3860">
          <p15:clr>
            <a:srgbClr val="A4A3A4"/>
          </p15:clr>
        </p15:guide>
        <p15:guide id="4" orient="horz" pos="482">
          <p15:clr>
            <a:srgbClr val="A4A3A4"/>
          </p15:clr>
        </p15:guide>
        <p15:guide id="5" pos="2880">
          <p15:clr>
            <a:srgbClr val="A4A3A4"/>
          </p15:clr>
        </p15:guide>
        <p15:guide id="6" pos="227">
          <p15:clr>
            <a:srgbClr val="A4A3A4"/>
          </p15:clr>
        </p15:guide>
        <p15:guide id="7" pos="5533">
          <p15:clr>
            <a:srgbClr val="A4A3A4"/>
          </p15:clr>
        </p15:guide>
        <p15:guide id="8" pos="2653">
          <p15:clr>
            <a:srgbClr val="A4A3A4"/>
          </p15:clr>
        </p15:guide>
        <p15:guide id="9" pos="310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142D"/>
    <a:srgbClr val="E614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66"/>
    <p:restoredTop sz="94817"/>
  </p:normalViewPr>
  <p:slideViewPr>
    <p:cSldViewPr showGuides="1">
      <p:cViewPr varScale="1">
        <p:scale>
          <a:sx n="107" d="100"/>
          <a:sy n="107" d="100"/>
        </p:scale>
        <p:origin x="1336" y="176"/>
      </p:cViewPr>
      <p:guideLst>
        <p:guide orient="horz" pos="2160"/>
        <p:guide orient="horz" pos="799"/>
        <p:guide orient="horz" pos="3860"/>
        <p:guide orient="horz" pos="482"/>
        <p:guide pos="2880"/>
        <p:guide pos="227"/>
        <p:guide pos="5533"/>
        <p:guide pos="2653"/>
        <p:guide pos="3107"/>
      </p:guideLst>
    </p:cSldViewPr>
  </p:slideViewPr>
  <p:notesTextViewPr>
    <p:cViewPr>
      <p:scale>
        <a:sx n="1" d="1"/>
        <a:sy n="1" d="1"/>
      </p:scale>
      <p:origin x="0" y="0"/>
    </p:cViewPr>
  </p:notesTextViewPr>
  <p:notesViewPr>
    <p:cSldViewPr>
      <p:cViewPr varScale="1">
        <p:scale>
          <a:sx n="96" d="100"/>
          <a:sy n="96" d="100"/>
        </p:scale>
        <p:origin x="3672" y="16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C4176A1-A5F6-0A4D-A934-A4528A3485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a:extLst>
              <a:ext uri="{FF2B5EF4-FFF2-40B4-BE49-F238E27FC236}">
                <a16:creationId xmlns:a16="http://schemas.microsoft.com/office/drawing/2014/main" id="{A7BD48C4-5E85-FB44-909E-AEC5B6957F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5F92FC-8A8E-BF44-B21C-3AF25AD2C166}" type="datetimeFigureOut">
              <a:rPr lang="en-US" smtClean="0"/>
              <a:t>5/10/21</a:t>
            </a:fld>
            <a:endParaRPr lang="en-US"/>
          </a:p>
        </p:txBody>
      </p:sp>
      <p:sp>
        <p:nvSpPr>
          <p:cNvPr id="4" name="Espace réservé du pied de page 3">
            <a:extLst>
              <a:ext uri="{FF2B5EF4-FFF2-40B4-BE49-F238E27FC236}">
                <a16:creationId xmlns:a16="http://schemas.microsoft.com/office/drawing/2014/main" id="{958AEAC9-36BB-E248-AD5B-FDF93C53E1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a:extLst>
              <a:ext uri="{FF2B5EF4-FFF2-40B4-BE49-F238E27FC236}">
                <a16:creationId xmlns:a16="http://schemas.microsoft.com/office/drawing/2014/main" id="{8FAC5518-28D2-524C-8439-D35F8A1D54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D63275-39F0-5B46-8B2F-279877611DEC}" type="slidenum">
              <a:rPr lang="en-US" smtClean="0"/>
              <a:t>‹N°›</a:t>
            </a:fld>
            <a:endParaRPr lang="en-US"/>
          </a:p>
        </p:txBody>
      </p:sp>
    </p:spTree>
    <p:extLst>
      <p:ext uri="{BB962C8B-B14F-4D97-AF65-F5344CB8AC3E}">
        <p14:creationId xmlns:p14="http://schemas.microsoft.com/office/powerpoint/2010/main" val="142444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E29E4F-60A2-457B-A257-CCD435884D3B}" type="datetimeFigureOut">
              <a:rPr lang="fr-FR" smtClean="0"/>
              <a:t>10/05/2021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57D4DD-ECBB-4173-9D17-ABF69C993B2C}" type="slidenum">
              <a:rPr lang="fr-FR" smtClean="0"/>
              <a:t>‹N°›</a:t>
            </a:fld>
            <a:endParaRPr lang="fr-FR"/>
          </a:p>
        </p:txBody>
      </p:sp>
    </p:spTree>
    <p:extLst>
      <p:ext uri="{BB962C8B-B14F-4D97-AF65-F5344CB8AC3E}">
        <p14:creationId xmlns:p14="http://schemas.microsoft.com/office/powerpoint/2010/main" val="3879560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E57D4DD-ECBB-4173-9D17-ABF69C993B2C}" type="slidenum">
              <a:rPr lang="fr-FR" smtClean="0"/>
              <a:t>1</a:t>
            </a:fld>
            <a:endParaRPr lang="fr-FR"/>
          </a:p>
        </p:txBody>
      </p:sp>
    </p:spTree>
    <p:extLst>
      <p:ext uri="{BB962C8B-B14F-4D97-AF65-F5344CB8AC3E}">
        <p14:creationId xmlns:p14="http://schemas.microsoft.com/office/powerpoint/2010/main" val="913157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ans image">
    <p:bg>
      <p:bgPr>
        <a:solidFill>
          <a:srgbClr val="E6142D"/>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60023" y="1571778"/>
            <a:ext cx="5652078" cy="1839710"/>
          </a:xfrm>
        </p:spPr>
        <p:txBody>
          <a:bodyPr lIns="0" rIns="0" anchor="b">
            <a:normAutofit/>
          </a:bodyPr>
          <a:lstStyle>
            <a:lvl1pPr marL="0" algn="l" defTabSz="914400" rtl="0" eaLnBrk="1" latinLnBrk="0" hangingPunct="1">
              <a:spcBef>
                <a:spcPct val="0"/>
              </a:spcBef>
              <a:buNone/>
              <a:defRPr lang="fr-FR" sz="3600" b="1" kern="1200" cap="all" baseline="0" dirty="0" smtClean="0">
                <a:solidFill>
                  <a:schemeClr val="bg1"/>
                </a:solidFill>
                <a:latin typeface="Arial Bold"/>
                <a:ea typeface="+mn-ea"/>
                <a:cs typeface="Arial Bold"/>
              </a:defRPr>
            </a:lvl1pPr>
          </a:lstStyle>
          <a:p>
            <a:endParaRPr lang="fr-FR" dirty="0"/>
          </a:p>
        </p:txBody>
      </p:sp>
      <p:sp>
        <p:nvSpPr>
          <p:cNvPr id="12" name="Sous-titre 2"/>
          <p:cNvSpPr>
            <a:spLocks noGrp="1"/>
          </p:cNvSpPr>
          <p:nvPr>
            <p:ph type="subTitle" idx="1"/>
          </p:nvPr>
        </p:nvSpPr>
        <p:spPr>
          <a:xfrm>
            <a:off x="360023" y="3423429"/>
            <a:ext cx="7452337" cy="1085691"/>
          </a:xfrm>
        </p:spPr>
        <p:txBody>
          <a:bodyPr wrap="square" lIns="0" tIns="0" bIns="0" anchor="ctr">
            <a:noAutofit/>
          </a:bodyPr>
          <a:lstStyle>
            <a:lvl1pPr marL="0" indent="0" algn="l">
              <a:buNone/>
              <a:defRPr lang="fr-FR" sz="2800" kern="1200" cap="small" baseline="0" dirty="0">
                <a:solidFill>
                  <a:schemeClr val="bg1"/>
                </a:solidFill>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fr-FR" dirty="0"/>
          </a:p>
        </p:txBody>
      </p:sp>
      <p:sp>
        <p:nvSpPr>
          <p:cNvPr id="13" name="Espace réservé de la date 3"/>
          <p:cNvSpPr>
            <a:spLocks noGrp="1"/>
          </p:cNvSpPr>
          <p:nvPr>
            <p:ph type="dt" sz="half" idx="10"/>
          </p:nvPr>
        </p:nvSpPr>
        <p:spPr>
          <a:xfrm>
            <a:off x="360023" y="6165304"/>
            <a:ext cx="4211582" cy="246221"/>
          </a:xfrm>
        </p:spPr>
        <p:txBody>
          <a:bodyPr wrap="square" lIns="0" tIns="0" bIns="0">
            <a:noAutofit/>
          </a:bodyPr>
          <a:lstStyle>
            <a:lvl1pPr marL="0" algn="l" defTabSz="914400" rtl="0" eaLnBrk="1" latinLnBrk="0" hangingPunct="1">
              <a:lnSpc>
                <a:spcPct val="130000"/>
              </a:lnSpc>
              <a:defRPr lang="fr-FR" sz="2000" kern="1200" smtClean="0">
                <a:solidFill>
                  <a:schemeClr val="bg1"/>
                </a:solidFill>
                <a:latin typeface="Arial"/>
                <a:ea typeface="+mn-ea"/>
                <a:cs typeface="Arial"/>
              </a:defRPr>
            </a:lvl1pPr>
          </a:lstStyle>
          <a:p>
            <a:r>
              <a:rPr lang="fr-FR"/>
              <a:t>7/05/2021</a:t>
            </a:r>
            <a:endParaRPr lang="fr-FR" dirty="0"/>
          </a:p>
        </p:txBody>
      </p:sp>
      <p:pic>
        <p:nvPicPr>
          <p:cNvPr id="16" name="Image 15" descr="logo_Blanc.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0611" y="332253"/>
            <a:ext cx="1943100" cy="381000"/>
          </a:xfrm>
          <a:prstGeom prst="rect">
            <a:avLst/>
          </a:prstGeom>
        </p:spPr>
      </p:pic>
      <p:sp>
        <p:nvSpPr>
          <p:cNvPr id="7" name="Sous-titre 2">
            <a:extLst>
              <a:ext uri="{FF2B5EF4-FFF2-40B4-BE49-F238E27FC236}">
                <a16:creationId xmlns:a16="http://schemas.microsoft.com/office/drawing/2014/main" id="{AB84542B-40B5-5747-8752-579677FDB376}"/>
              </a:ext>
            </a:extLst>
          </p:cNvPr>
          <p:cNvSpPr txBox="1">
            <a:spLocks/>
          </p:cNvSpPr>
          <p:nvPr userDrawn="1"/>
        </p:nvSpPr>
        <p:spPr>
          <a:xfrm>
            <a:off x="360023" y="4647565"/>
            <a:ext cx="7956393" cy="1085691"/>
          </a:xfrm>
          <a:prstGeom prst="rect">
            <a:avLst/>
          </a:prstGeom>
        </p:spPr>
        <p:txBody>
          <a:bodyPr vert="horz" wrap="square" lIns="0" tIns="0" rIns="91440" bIns="0" rtlCol="0" anchor="ctr">
            <a:noAutofit/>
          </a:bodyPr>
          <a:lstStyle>
            <a:lvl1pPr marL="0" indent="0" algn="l" defTabSz="914400" rtl="0" eaLnBrk="1" latinLnBrk="0" hangingPunct="1">
              <a:spcBef>
                <a:spcPct val="20000"/>
              </a:spcBef>
              <a:buFont typeface="Arial" pitchFamily="34" charset="0"/>
              <a:buNone/>
              <a:defRPr lang="fr-FR" sz="2800" kern="1200" cap="all" dirty="0">
                <a:solidFill>
                  <a:schemeClr val="bg1"/>
                </a:solidFill>
                <a:latin typeface="Arial"/>
                <a:ea typeface="+mn-ea"/>
                <a:cs typeface="Arial"/>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b="1" cap="none" baseline="0" dirty="0"/>
          </a:p>
        </p:txBody>
      </p:sp>
    </p:spTree>
    <p:extLst>
      <p:ext uri="{BB962C8B-B14F-4D97-AF65-F5344CB8AC3E}">
        <p14:creationId xmlns:p14="http://schemas.microsoft.com/office/powerpoint/2010/main" val="690614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re 2"/>
          <p:cNvSpPr>
            <a:spLocks noGrp="1"/>
          </p:cNvSpPr>
          <p:nvPr>
            <p:ph type="title"/>
          </p:nvPr>
        </p:nvSpPr>
        <p:spPr>
          <a:xfrm>
            <a:off x="333496" y="919213"/>
            <a:ext cx="8449200" cy="698400"/>
          </a:xfrm>
        </p:spPr>
        <p:txBody>
          <a:bodyPr>
            <a:normAutofit/>
          </a:bodyPr>
          <a:lstStyle>
            <a:lvl1pPr algn="ctr">
              <a:defRPr lang="fr-FR" sz="3200" b="1" kern="1200" cap="small" baseline="0" dirty="0">
                <a:solidFill>
                  <a:srgbClr val="E6142D"/>
                </a:solidFill>
                <a:latin typeface="Arial" pitchFamily="34" charset="0"/>
                <a:ea typeface="+mn-ea"/>
                <a:cs typeface="Arial" pitchFamily="34" charset="0"/>
              </a:defRPr>
            </a:lvl1pPr>
          </a:lstStyle>
          <a:p>
            <a:r>
              <a:rPr lang="fr-FR" dirty="0"/>
              <a:t>Modifiez le style du titre</a:t>
            </a:r>
          </a:p>
        </p:txBody>
      </p:sp>
      <p:sp>
        <p:nvSpPr>
          <p:cNvPr id="12" name="Rectangle 11"/>
          <p:cNvSpPr/>
          <p:nvPr userDrawn="1"/>
        </p:nvSpPr>
        <p:spPr>
          <a:xfrm>
            <a:off x="0" y="0"/>
            <a:ext cx="9144000" cy="697957"/>
          </a:xfrm>
          <a:prstGeom prst="rect">
            <a:avLst/>
          </a:prstGeom>
          <a:solidFill>
            <a:srgbClr val="E6142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9" name="Espace réservé de la date 3"/>
          <p:cNvSpPr>
            <a:spLocks noGrp="1"/>
          </p:cNvSpPr>
          <p:nvPr>
            <p:ph type="dt" sz="half" idx="10"/>
          </p:nvPr>
        </p:nvSpPr>
        <p:spPr>
          <a:xfrm>
            <a:off x="362363" y="6381328"/>
            <a:ext cx="2133600" cy="365125"/>
          </a:xfrm>
        </p:spPr>
        <p:txBody>
          <a:bodyPr/>
          <a:lstStyle>
            <a:lvl1pPr>
              <a:defRPr>
                <a:latin typeface="Arial" pitchFamily="34" charset="0"/>
                <a:cs typeface="Arial" pitchFamily="34" charset="0"/>
              </a:defRPr>
            </a:lvl1pPr>
          </a:lstStyle>
          <a:p>
            <a:r>
              <a:rPr lang="fr-FR"/>
              <a:t>7/05/2021</a:t>
            </a:r>
            <a:endParaRPr lang="fr-FR" dirty="0"/>
          </a:p>
        </p:txBody>
      </p:sp>
      <p:sp>
        <p:nvSpPr>
          <p:cNvPr id="10" name="Espace réservé du pied de page 4"/>
          <p:cNvSpPr>
            <a:spLocks noGrp="1"/>
          </p:cNvSpPr>
          <p:nvPr>
            <p:ph type="ftr" sz="quarter" idx="11"/>
          </p:nvPr>
        </p:nvSpPr>
        <p:spPr>
          <a:xfrm>
            <a:off x="3124200" y="6381328"/>
            <a:ext cx="2895600" cy="365125"/>
          </a:xfrm>
        </p:spPr>
        <p:txBody>
          <a:bodyPr/>
          <a:lstStyle/>
          <a:p>
            <a:endParaRPr lang="fr-FR"/>
          </a:p>
        </p:txBody>
      </p:sp>
      <p:sp>
        <p:nvSpPr>
          <p:cNvPr id="11" name="Espace réservé du numéro de diapositive 5"/>
          <p:cNvSpPr>
            <a:spLocks noGrp="1"/>
          </p:cNvSpPr>
          <p:nvPr>
            <p:ph type="sldNum" sz="quarter" idx="12"/>
          </p:nvPr>
        </p:nvSpPr>
        <p:spPr>
          <a:xfrm>
            <a:off x="6645702" y="6381328"/>
            <a:ext cx="2133600" cy="365125"/>
          </a:xfrm>
        </p:spPr>
        <p:txBody>
          <a:bodyPr/>
          <a:lstStyle>
            <a:lvl1pPr>
              <a:defRPr>
                <a:latin typeface="Arial" pitchFamily="34" charset="0"/>
                <a:cs typeface="Arial" pitchFamily="34" charset="0"/>
              </a:defRPr>
            </a:lvl1pPr>
          </a:lstStyle>
          <a:p>
            <a:fld id="{5F994224-BB2D-4967-A46A-C39E0F5B812A}" type="slidenum">
              <a:rPr lang="fr-FR" smtClean="0"/>
              <a:pPr/>
              <a:t>‹N°›</a:t>
            </a:fld>
            <a:endParaRPr lang="fr-FR"/>
          </a:p>
        </p:txBody>
      </p:sp>
      <p:pic>
        <p:nvPicPr>
          <p:cNvPr id="13" name="Image 12" descr="logo_Blanc.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3496" y="223336"/>
            <a:ext cx="1281554" cy="251285"/>
          </a:xfrm>
          <a:prstGeom prst="rect">
            <a:avLst/>
          </a:prstGeom>
        </p:spPr>
      </p:pic>
      <p:sp>
        <p:nvSpPr>
          <p:cNvPr id="14" name="Espace réservé du texte 14"/>
          <p:cNvSpPr>
            <a:spLocks noGrp="1"/>
          </p:cNvSpPr>
          <p:nvPr>
            <p:ph type="body" sz="quarter" idx="15" hasCustomPrompt="1"/>
          </p:nvPr>
        </p:nvSpPr>
        <p:spPr>
          <a:xfrm>
            <a:off x="2411760" y="137161"/>
            <a:ext cx="6732240" cy="348978"/>
          </a:xfrm>
        </p:spPr>
        <p:txBody>
          <a:bodyPr>
            <a:noAutofit/>
          </a:bodyPr>
          <a:lstStyle>
            <a:lvl1pPr marL="0" indent="0" algn="r">
              <a:buFontTx/>
              <a:buNone/>
              <a:defRPr sz="1600" cap="all" baseline="0">
                <a:solidFill>
                  <a:schemeClr val="bg1"/>
                </a:solidFill>
                <a:latin typeface="Arial" pitchFamily="34" charset="0"/>
                <a:cs typeface="Arial" pitchFamily="34" charset="0"/>
              </a:defRPr>
            </a:lvl1pPr>
            <a:lvl2pPr marL="457200" indent="0" algn="r">
              <a:buFontTx/>
              <a:buNone/>
              <a:defRPr sz="1400" cap="all" baseline="0">
                <a:solidFill>
                  <a:schemeClr val="bg1"/>
                </a:solidFill>
                <a:latin typeface="Arial" pitchFamily="34" charset="0"/>
                <a:cs typeface="Arial" pitchFamily="34" charset="0"/>
              </a:defRPr>
            </a:lvl2pPr>
            <a:lvl3pPr marL="914400" indent="0" algn="r">
              <a:buFontTx/>
              <a:buNone/>
              <a:defRPr sz="1200" cap="all" baseline="0">
                <a:solidFill>
                  <a:schemeClr val="bg1"/>
                </a:solidFill>
                <a:latin typeface="Arial" pitchFamily="34" charset="0"/>
                <a:cs typeface="Arial" pitchFamily="34" charset="0"/>
              </a:defRPr>
            </a:lvl3pPr>
            <a:lvl4pPr marL="1371600" indent="0" algn="r">
              <a:buFontTx/>
              <a:buNone/>
              <a:defRPr sz="1100" cap="all" baseline="0">
                <a:solidFill>
                  <a:schemeClr val="bg1"/>
                </a:solidFill>
                <a:latin typeface="Arial" pitchFamily="34" charset="0"/>
                <a:cs typeface="Arial" pitchFamily="34" charset="0"/>
              </a:defRPr>
            </a:lvl4pPr>
            <a:lvl5pPr marL="1828800" indent="0" algn="r">
              <a:buFontTx/>
              <a:buNone/>
              <a:defRPr sz="1100" cap="all" baseline="0">
                <a:solidFill>
                  <a:schemeClr val="bg1"/>
                </a:solidFill>
                <a:latin typeface="Arial" pitchFamily="34" charset="0"/>
                <a:cs typeface="Arial" pitchFamily="34" charset="0"/>
              </a:defRPr>
            </a:lvl5pPr>
          </a:lstStyle>
          <a:p>
            <a:pPr lvl="0"/>
            <a:r>
              <a:rPr lang="fr-FR" dirty="0"/>
              <a:t>The covid-19 </a:t>
            </a:r>
            <a:r>
              <a:rPr lang="fr-FR" dirty="0" err="1"/>
              <a:t>experiment</a:t>
            </a:r>
            <a:endParaRPr lang="fr-FR" dirty="0"/>
          </a:p>
        </p:txBody>
      </p:sp>
      <p:sp>
        <p:nvSpPr>
          <p:cNvPr id="16" name="Espace réservé du texte 14"/>
          <p:cNvSpPr>
            <a:spLocks noGrp="1"/>
          </p:cNvSpPr>
          <p:nvPr>
            <p:ph type="body" sz="quarter" idx="16" hasCustomPrompt="1"/>
          </p:nvPr>
        </p:nvSpPr>
        <p:spPr>
          <a:xfrm>
            <a:off x="2411760" y="404664"/>
            <a:ext cx="6732240" cy="244445"/>
          </a:xfrm>
        </p:spPr>
        <p:txBody>
          <a:bodyPr>
            <a:noAutofit/>
          </a:bodyPr>
          <a:lstStyle>
            <a:lvl1pPr marL="0" indent="0" algn="r">
              <a:buFontTx/>
              <a:buNone/>
              <a:defRPr sz="1000" b="1" cap="none" baseline="30000">
                <a:solidFill>
                  <a:schemeClr val="bg1"/>
                </a:solidFill>
                <a:latin typeface="Arial" pitchFamily="34" charset="0"/>
                <a:cs typeface="Arial" pitchFamily="34" charset="0"/>
              </a:defRPr>
            </a:lvl1pPr>
            <a:lvl2pPr marL="457200" indent="0" algn="r">
              <a:buFontTx/>
              <a:buNone/>
              <a:defRPr sz="1400" cap="all" baseline="0">
                <a:solidFill>
                  <a:schemeClr val="bg1"/>
                </a:solidFill>
                <a:latin typeface="Arial" pitchFamily="34" charset="0"/>
                <a:cs typeface="Arial" pitchFamily="34" charset="0"/>
              </a:defRPr>
            </a:lvl2pPr>
            <a:lvl3pPr marL="914400" indent="0" algn="r">
              <a:buFontTx/>
              <a:buNone/>
              <a:defRPr sz="1200" cap="all" baseline="0">
                <a:solidFill>
                  <a:schemeClr val="bg1"/>
                </a:solidFill>
                <a:latin typeface="Arial" pitchFamily="34" charset="0"/>
                <a:cs typeface="Arial" pitchFamily="34" charset="0"/>
              </a:defRPr>
            </a:lvl3pPr>
            <a:lvl4pPr marL="1371600" indent="0" algn="r">
              <a:buFontTx/>
              <a:buNone/>
              <a:defRPr sz="1100" cap="all" baseline="0">
                <a:solidFill>
                  <a:schemeClr val="bg1"/>
                </a:solidFill>
                <a:latin typeface="Arial" pitchFamily="34" charset="0"/>
                <a:cs typeface="Arial" pitchFamily="34" charset="0"/>
              </a:defRPr>
            </a:lvl4pPr>
            <a:lvl5pPr marL="1828800" indent="0" algn="r">
              <a:buFontTx/>
              <a:buNone/>
              <a:defRPr sz="1100" cap="all" baseline="0">
                <a:solidFill>
                  <a:schemeClr val="bg1"/>
                </a:solidFill>
                <a:latin typeface="Arial" pitchFamily="34" charset="0"/>
                <a:cs typeface="Arial" pitchFamily="34" charset="0"/>
              </a:defRPr>
            </a:lvl5pPr>
          </a:lstStyle>
          <a:p>
            <a:pPr lvl="0"/>
            <a:r>
              <a:rPr lang="fr-FR" dirty="0"/>
              <a:t>Olivier </a:t>
            </a:r>
            <a:r>
              <a:rPr lang="fr-FR" dirty="0" err="1"/>
              <a:t>Borraz</a:t>
            </a:r>
            <a:r>
              <a:rPr lang="fr-FR" dirty="0"/>
              <a:t> &amp; Martin Giraudeau</a:t>
            </a:r>
          </a:p>
        </p:txBody>
      </p:sp>
      <p:sp>
        <p:nvSpPr>
          <p:cNvPr id="15" name="Espace réservé du texte 2">
            <a:extLst>
              <a:ext uri="{FF2B5EF4-FFF2-40B4-BE49-F238E27FC236}">
                <a16:creationId xmlns:a16="http://schemas.microsoft.com/office/drawing/2014/main" id="{BE258BF9-B1A8-5946-B6CF-4B96A6060B80}"/>
              </a:ext>
            </a:extLst>
          </p:cNvPr>
          <p:cNvSpPr>
            <a:spLocks noGrp="1"/>
          </p:cNvSpPr>
          <p:nvPr>
            <p:ph idx="1"/>
          </p:nvPr>
        </p:nvSpPr>
        <p:spPr>
          <a:xfrm>
            <a:off x="333496" y="1700808"/>
            <a:ext cx="8445806"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98552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3" name="Titre 2"/>
          <p:cNvSpPr>
            <a:spLocks noGrp="1"/>
          </p:cNvSpPr>
          <p:nvPr>
            <p:ph type="title"/>
          </p:nvPr>
        </p:nvSpPr>
        <p:spPr>
          <a:xfrm>
            <a:off x="362363" y="2841242"/>
            <a:ext cx="8449200" cy="698400"/>
          </a:xfrm>
        </p:spPr>
        <p:txBody>
          <a:bodyPr>
            <a:noAutofit/>
          </a:bodyPr>
          <a:lstStyle>
            <a:lvl1pPr algn="ctr">
              <a:defRPr lang="fr-FR" sz="4000" b="1" kern="1200" cap="all" baseline="0" dirty="0">
                <a:solidFill>
                  <a:srgbClr val="E6142D"/>
                </a:solidFill>
                <a:latin typeface="Arial" pitchFamily="34" charset="0"/>
                <a:ea typeface="+mn-ea"/>
                <a:cs typeface="Arial" pitchFamily="34" charset="0"/>
              </a:defRPr>
            </a:lvl1pPr>
          </a:lstStyle>
          <a:p>
            <a:r>
              <a:rPr lang="fr-FR" dirty="0"/>
              <a:t>Modifiez le style du titre</a:t>
            </a:r>
          </a:p>
        </p:txBody>
      </p:sp>
      <p:sp>
        <p:nvSpPr>
          <p:cNvPr id="12" name="Rectangle 11"/>
          <p:cNvSpPr/>
          <p:nvPr userDrawn="1"/>
        </p:nvSpPr>
        <p:spPr>
          <a:xfrm>
            <a:off x="0" y="0"/>
            <a:ext cx="9144000" cy="697957"/>
          </a:xfrm>
          <a:prstGeom prst="rect">
            <a:avLst/>
          </a:prstGeom>
          <a:solidFill>
            <a:srgbClr val="E6142D"/>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9" name="Espace réservé de la date 3"/>
          <p:cNvSpPr>
            <a:spLocks noGrp="1"/>
          </p:cNvSpPr>
          <p:nvPr>
            <p:ph type="dt" sz="half" idx="10"/>
          </p:nvPr>
        </p:nvSpPr>
        <p:spPr>
          <a:xfrm>
            <a:off x="362363" y="6381328"/>
            <a:ext cx="2133600" cy="365125"/>
          </a:xfrm>
        </p:spPr>
        <p:txBody>
          <a:bodyPr/>
          <a:lstStyle>
            <a:lvl1pPr>
              <a:defRPr>
                <a:latin typeface="Arial" pitchFamily="34" charset="0"/>
                <a:cs typeface="Arial" pitchFamily="34" charset="0"/>
              </a:defRPr>
            </a:lvl1pPr>
          </a:lstStyle>
          <a:p>
            <a:r>
              <a:rPr lang="fr-FR"/>
              <a:t>7/05/2021</a:t>
            </a:r>
            <a:endParaRPr lang="fr-FR" dirty="0"/>
          </a:p>
        </p:txBody>
      </p:sp>
      <p:sp>
        <p:nvSpPr>
          <p:cNvPr id="10" name="Espace réservé du pied de page 4"/>
          <p:cNvSpPr>
            <a:spLocks noGrp="1"/>
          </p:cNvSpPr>
          <p:nvPr>
            <p:ph type="ftr" sz="quarter" idx="11"/>
          </p:nvPr>
        </p:nvSpPr>
        <p:spPr>
          <a:xfrm>
            <a:off x="3124200" y="6381328"/>
            <a:ext cx="2895600" cy="365125"/>
          </a:xfrm>
        </p:spPr>
        <p:txBody>
          <a:bodyPr/>
          <a:lstStyle/>
          <a:p>
            <a:endParaRPr lang="fr-FR"/>
          </a:p>
        </p:txBody>
      </p:sp>
      <p:sp>
        <p:nvSpPr>
          <p:cNvPr id="11" name="Espace réservé du numéro de diapositive 5"/>
          <p:cNvSpPr>
            <a:spLocks noGrp="1"/>
          </p:cNvSpPr>
          <p:nvPr>
            <p:ph type="sldNum" sz="quarter" idx="12"/>
          </p:nvPr>
        </p:nvSpPr>
        <p:spPr>
          <a:xfrm>
            <a:off x="6645702" y="6381328"/>
            <a:ext cx="2133600" cy="365125"/>
          </a:xfrm>
        </p:spPr>
        <p:txBody>
          <a:bodyPr/>
          <a:lstStyle>
            <a:lvl1pPr>
              <a:defRPr>
                <a:latin typeface="Arial" pitchFamily="34" charset="0"/>
                <a:cs typeface="Arial" pitchFamily="34" charset="0"/>
              </a:defRPr>
            </a:lvl1pPr>
          </a:lstStyle>
          <a:p>
            <a:fld id="{5F994224-BB2D-4967-A46A-C39E0F5B812A}" type="slidenum">
              <a:rPr lang="fr-FR" smtClean="0"/>
              <a:pPr/>
              <a:t>‹N°›</a:t>
            </a:fld>
            <a:endParaRPr lang="fr-FR"/>
          </a:p>
        </p:txBody>
      </p:sp>
      <p:pic>
        <p:nvPicPr>
          <p:cNvPr id="13" name="Image 12" descr="logo_Blanc.pn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33496" y="223336"/>
            <a:ext cx="1281554" cy="251285"/>
          </a:xfrm>
          <a:prstGeom prst="rect">
            <a:avLst/>
          </a:prstGeom>
        </p:spPr>
      </p:pic>
      <p:sp>
        <p:nvSpPr>
          <p:cNvPr id="14" name="Espace réservé du texte 14"/>
          <p:cNvSpPr>
            <a:spLocks noGrp="1"/>
          </p:cNvSpPr>
          <p:nvPr>
            <p:ph type="body" sz="quarter" idx="15" hasCustomPrompt="1"/>
          </p:nvPr>
        </p:nvSpPr>
        <p:spPr>
          <a:xfrm>
            <a:off x="2411760" y="137161"/>
            <a:ext cx="6732240" cy="348978"/>
          </a:xfrm>
        </p:spPr>
        <p:txBody>
          <a:bodyPr>
            <a:noAutofit/>
          </a:bodyPr>
          <a:lstStyle>
            <a:lvl1pPr marL="0" indent="0" algn="r">
              <a:buFontTx/>
              <a:buNone/>
              <a:defRPr sz="1600" cap="all" baseline="0">
                <a:solidFill>
                  <a:schemeClr val="bg1"/>
                </a:solidFill>
                <a:latin typeface="Arial" pitchFamily="34" charset="0"/>
                <a:cs typeface="Arial" pitchFamily="34" charset="0"/>
              </a:defRPr>
            </a:lvl1pPr>
            <a:lvl2pPr marL="457200" indent="0" algn="r">
              <a:buFontTx/>
              <a:buNone/>
              <a:defRPr sz="1400" cap="all" baseline="0">
                <a:solidFill>
                  <a:schemeClr val="bg1"/>
                </a:solidFill>
                <a:latin typeface="Arial" pitchFamily="34" charset="0"/>
                <a:cs typeface="Arial" pitchFamily="34" charset="0"/>
              </a:defRPr>
            </a:lvl2pPr>
            <a:lvl3pPr marL="914400" indent="0" algn="r">
              <a:buFontTx/>
              <a:buNone/>
              <a:defRPr sz="1200" cap="all" baseline="0">
                <a:solidFill>
                  <a:schemeClr val="bg1"/>
                </a:solidFill>
                <a:latin typeface="Arial" pitchFamily="34" charset="0"/>
                <a:cs typeface="Arial" pitchFamily="34" charset="0"/>
              </a:defRPr>
            </a:lvl3pPr>
            <a:lvl4pPr marL="1371600" indent="0" algn="r">
              <a:buFontTx/>
              <a:buNone/>
              <a:defRPr sz="1100" cap="all" baseline="0">
                <a:solidFill>
                  <a:schemeClr val="bg1"/>
                </a:solidFill>
                <a:latin typeface="Arial" pitchFamily="34" charset="0"/>
                <a:cs typeface="Arial" pitchFamily="34" charset="0"/>
              </a:defRPr>
            </a:lvl4pPr>
            <a:lvl5pPr marL="1828800" indent="0" algn="r">
              <a:buFontTx/>
              <a:buNone/>
              <a:defRPr sz="1100" cap="all" baseline="0">
                <a:solidFill>
                  <a:schemeClr val="bg1"/>
                </a:solidFill>
                <a:latin typeface="Arial" pitchFamily="34" charset="0"/>
                <a:cs typeface="Arial" pitchFamily="34" charset="0"/>
              </a:defRPr>
            </a:lvl5pPr>
          </a:lstStyle>
          <a:p>
            <a:pPr lvl="0"/>
            <a:r>
              <a:rPr lang="fr-FR" dirty="0"/>
              <a:t>Sciences &amp; Sociétés</a:t>
            </a:r>
          </a:p>
        </p:txBody>
      </p:sp>
      <p:sp>
        <p:nvSpPr>
          <p:cNvPr id="16" name="Espace réservé du texte 14"/>
          <p:cNvSpPr>
            <a:spLocks noGrp="1"/>
          </p:cNvSpPr>
          <p:nvPr>
            <p:ph type="body" sz="quarter" idx="16" hasCustomPrompt="1"/>
          </p:nvPr>
        </p:nvSpPr>
        <p:spPr>
          <a:xfrm>
            <a:off x="2411760" y="404664"/>
            <a:ext cx="6732240" cy="244445"/>
          </a:xfrm>
        </p:spPr>
        <p:txBody>
          <a:bodyPr>
            <a:noAutofit/>
          </a:bodyPr>
          <a:lstStyle>
            <a:lvl1pPr marL="0" indent="0" algn="r">
              <a:buFontTx/>
              <a:buNone/>
              <a:defRPr sz="1000" b="1" cap="none" baseline="30000">
                <a:solidFill>
                  <a:schemeClr val="bg1"/>
                </a:solidFill>
                <a:latin typeface="Arial" pitchFamily="34" charset="0"/>
                <a:cs typeface="Arial" pitchFamily="34" charset="0"/>
              </a:defRPr>
            </a:lvl1pPr>
            <a:lvl2pPr marL="457200" indent="0" algn="r">
              <a:buFontTx/>
              <a:buNone/>
              <a:defRPr sz="1400" cap="all" baseline="0">
                <a:solidFill>
                  <a:schemeClr val="bg1"/>
                </a:solidFill>
                <a:latin typeface="Arial" pitchFamily="34" charset="0"/>
                <a:cs typeface="Arial" pitchFamily="34" charset="0"/>
              </a:defRPr>
            </a:lvl2pPr>
            <a:lvl3pPr marL="914400" indent="0" algn="r">
              <a:buFontTx/>
              <a:buNone/>
              <a:defRPr sz="1200" cap="all" baseline="0">
                <a:solidFill>
                  <a:schemeClr val="bg1"/>
                </a:solidFill>
                <a:latin typeface="Arial" pitchFamily="34" charset="0"/>
                <a:cs typeface="Arial" pitchFamily="34" charset="0"/>
              </a:defRPr>
            </a:lvl3pPr>
            <a:lvl4pPr marL="1371600" indent="0" algn="r">
              <a:buFontTx/>
              <a:buNone/>
              <a:defRPr sz="1100" cap="all" baseline="0">
                <a:solidFill>
                  <a:schemeClr val="bg1"/>
                </a:solidFill>
                <a:latin typeface="Arial" pitchFamily="34" charset="0"/>
                <a:cs typeface="Arial" pitchFamily="34" charset="0"/>
              </a:defRPr>
            </a:lvl4pPr>
            <a:lvl5pPr marL="1828800" indent="0" algn="r">
              <a:buFontTx/>
              <a:buNone/>
              <a:defRPr sz="1100" cap="all" baseline="0">
                <a:solidFill>
                  <a:schemeClr val="bg1"/>
                </a:solidFill>
                <a:latin typeface="Arial" pitchFamily="34" charset="0"/>
                <a:cs typeface="Arial" pitchFamily="34" charset="0"/>
              </a:defRPr>
            </a:lvl5pPr>
          </a:lstStyle>
          <a:p>
            <a:pPr lvl="0"/>
            <a:r>
              <a:rPr lang="fr-FR" dirty="0"/>
              <a:t>Martin Giraudeau</a:t>
            </a:r>
          </a:p>
        </p:txBody>
      </p:sp>
    </p:spTree>
    <p:extLst>
      <p:ext uri="{BB962C8B-B14F-4D97-AF65-F5344CB8AC3E}">
        <p14:creationId xmlns:p14="http://schemas.microsoft.com/office/powerpoint/2010/main" val="1424492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Dispositive 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768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
    <p:bg>
      <p:bgPr>
        <a:solidFill>
          <a:srgbClr val="E6142D"/>
        </a:solidFill>
        <a:effectLst/>
      </p:bgPr>
    </p:bg>
    <p:spTree>
      <p:nvGrpSpPr>
        <p:cNvPr id="1" name=""/>
        <p:cNvGrpSpPr/>
        <p:nvPr/>
      </p:nvGrpSpPr>
      <p:grpSpPr>
        <a:xfrm>
          <a:off x="0" y="0"/>
          <a:ext cx="0" cy="0"/>
          <a:chOff x="0" y="0"/>
          <a:chExt cx="0" cy="0"/>
        </a:xfrm>
      </p:grpSpPr>
      <p:sp>
        <p:nvSpPr>
          <p:cNvPr id="9" name="Titre 1"/>
          <p:cNvSpPr>
            <a:spLocks noGrp="1"/>
          </p:cNvSpPr>
          <p:nvPr>
            <p:ph type="ctrTitle"/>
          </p:nvPr>
        </p:nvSpPr>
        <p:spPr>
          <a:xfrm>
            <a:off x="360026" y="4912971"/>
            <a:ext cx="4211974" cy="783089"/>
          </a:xfrm>
        </p:spPr>
        <p:txBody>
          <a:bodyPr lIns="0" bIns="0" anchor="b">
            <a:noAutofit/>
          </a:bodyPr>
          <a:lstStyle>
            <a:lvl1pPr algn="l">
              <a:defRPr lang="fr-FR" sz="2000" b="1" kern="1200" cap="all" dirty="0">
                <a:solidFill>
                  <a:schemeClr val="bg1"/>
                </a:solidFill>
                <a:latin typeface="Arial Bold"/>
                <a:ea typeface="+mn-ea"/>
                <a:cs typeface="Arial Bold"/>
              </a:defRPr>
            </a:lvl1pPr>
          </a:lstStyle>
          <a:p>
            <a:r>
              <a:rPr lang="fr-FR" dirty="0"/>
              <a:t>Modifiez le style du titre</a:t>
            </a:r>
          </a:p>
        </p:txBody>
      </p:sp>
      <p:sp>
        <p:nvSpPr>
          <p:cNvPr id="10" name="Sous-titre 2"/>
          <p:cNvSpPr>
            <a:spLocks noGrp="1"/>
          </p:cNvSpPr>
          <p:nvPr>
            <p:ph type="subTitle" idx="1"/>
          </p:nvPr>
        </p:nvSpPr>
        <p:spPr>
          <a:xfrm>
            <a:off x="360363" y="5699488"/>
            <a:ext cx="4215926" cy="615553"/>
          </a:xfrm>
        </p:spPr>
        <p:txBody>
          <a:bodyPr wrap="square" lIns="0" tIns="0" bIns="0" anchor="ctr">
            <a:noAutofit/>
          </a:bodyPr>
          <a:lstStyle>
            <a:lvl1pPr marL="0" indent="0" algn="l">
              <a:buNone/>
              <a:defRPr lang="fr-FR" sz="2000" kern="1200" cap="all" dirty="0">
                <a:solidFill>
                  <a:schemeClr val="bg1"/>
                </a:solidFill>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11" name="Espace réservé de la date 3"/>
          <p:cNvSpPr>
            <a:spLocks noGrp="1"/>
          </p:cNvSpPr>
          <p:nvPr>
            <p:ph type="dt" sz="half" idx="10"/>
          </p:nvPr>
        </p:nvSpPr>
        <p:spPr>
          <a:xfrm>
            <a:off x="360023" y="6319763"/>
            <a:ext cx="4211582" cy="246221"/>
          </a:xfrm>
        </p:spPr>
        <p:txBody>
          <a:bodyPr wrap="square" lIns="0" tIns="0" bIns="0">
            <a:noAutofit/>
          </a:bodyPr>
          <a:lstStyle>
            <a:lvl1pPr>
              <a:defRPr lang="fr-FR" sz="1100" kern="1200" dirty="0" smtClean="0">
                <a:solidFill>
                  <a:schemeClr val="bg1"/>
                </a:solidFill>
                <a:latin typeface="Arial"/>
                <a:ea typeface="+mn-ea"/>
                <a:cs typeface="Arial"/>
              </a:defRPr>
            </a:lvl1pPr>
          </a:lstStyle>
          <a:p>
            <a:r>
              <a:rPr lang="fr-FR"/>
              <a:t>7/05/2021</a:t>
            </a:r>
            <a:endParaRPr lang="fr-FR" dirty="0"/>
          </a:p>
        </p:txBody>
      </p:sp>
    </p:spTree>
    <p:extLst>
      <p:ext uri="{BB962C8B-B14F-4D97-AF65-F5344CB8AC3E}">
        <p14:creationId xmlns:p14="http://schemas.microsoft.com/office/powerpoint/2010/main" val="395761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ans image">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60023" y="2268488"/>
            <a:ext cx="5652078" cy="1143000"/>
          </a:xfrm>
        </p:spPr>
        <p:txBody>
          <a:bodyPr lIns="0" rIns="0" anchor="b">
            <a:normAutofit/>
          </a:bodyPr>
          <a:lstStyle>
            <a:lvl1pPr marL="0" algn="l" defTabSz="914400" rtl="0" eaLnBrk="1" latinLnBrk="0" hangingPunct="1">
              <a:spcBef>
                <a:spcPct val="0"/>
              </a:spcBef>
              <a:buNone/>
              <a:defRPr lang="fr-FR" sz="4000" b="1" kern="1200" cap="all" baseline="0" dirty="0" smtClean="0">
                <a:solidFill>
                  <a:srgbClr val="E6142D"/>
                </a:solidFill>
                <a:latin typeface="Arial Bold"/>
                <a:ea typeface="+mn-ea"/>
                <a:cs typeface="Arial Bold"/>
              </a:defRPr>
            </a:lvl1pPr>
          </a:lstStyle>
          <a:p>
            <a:endParaRPr lang="fr-FR" dirty="0"/>
          </a:p>
        </p:txBody>
      </p:sp>
      <p:sp>
        <p:nvSpPr>
          <p:cNvPr id="12" name="Sous-titre 2"/>
          <p:cNvSpPr>
            <a:spLocks noGrp="1"/>
          </p:cNvSpPr>
          <p:nvPr>
            <p:ph type="subTitle" idx="1"/>
          </p:nvPr>
        </p:nvSpPr>
        <p:spPr>
          <a:xfrm>
            <a:off x="360023" y="3423429"/>
            <a:ext cx="8244425" cy="1085691"/>
          </a:xfrm>
        </p:spPr>
        <p:txBody>
          <a:bodyPr wrap="square" lIns="0" tIns="0" bIns="0" anchor="ctr">
            <a:noAutofit/>
          </a:bodyPr>
          <a:lstStyle>
            <a:lvl1pPr marL="0" indent="0" algn="l">
              <a:buNone/>
              <a:defRPr lang="fr-FR" sz="3200" kern="1200" cap="all" dirty="0">
                <a:solidFill>
                  <a:srgbClr val="E6142D"/>
                </a:solidFill>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fr-FR" dirty="0"/>
          </a:p>
        </p:txBody>
      </p:sp>
      <p:sp>
        <p:nvSpPr>
          <p:cNvPr id="13" name="Espace réservé de la date 3"/>
          <p:cNvSpPr>
            <a:spLocks noGrp="1"/>
          </p:cNvSpPr>
          <p:nvPr>
            <p:ph type="dt" sz="half" idx="10"/>
          </p:nvPr>
        </p:nvSpPr>
        <p:spPr>
          <a:xfrm>
            <a:off x="360023" y="4509120"/>
            <a:ext cx="4211582" cy="246221"/>
          </a:xfrm>
        </p:spPr>
        <p:txBody>
          <a:bodyPr wrap="square" lIns="0" tIns="0" bIns="0">
            <a:noAutofit/>
          </a:bodyPr>
          <a:lstStyle>
            <a:lvl1pPr marL="0" algn="l" defTabSz="914400" rtl="0" eaLnBrk="1" latinLnBrk="0" hangingPunct="1">
              <a:lnSpc>
                <a:spcPct val="130000"/>
              </a:lnSpc>
              <a:defRPr lang="fr-FR" sz="2000" kern="1200" smtClean="0">
                <a:solidFill>
                  <a:srgbClr val="E6142D"/>
                </a:solidFill>
                <a:latin typeface="Arial"/>
                <a:ea typeface="+mn-ea"/>
                <a:cs typeface="Arial"/>
              </a:defRPr>
            </a:lvl1pPr>
          </a:lstStyle>
          <a:p>
            <a:r>
              <a:rPr lang="fr-FR"/>
              <a:t>7/05/2021</a:t>
            </a:r>
            <a:endParaRPr lang="fr-FR" dirty="0"/>
          </a:p>
        </p:txBody>
      </p:sp>
      <p:pic>
        <p:nvPicPr>
          <p:cNvPr id="11" name="Image 10"/>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56608" y="352231"/>
            <a:ext cx="1944000" cy="315692"/>
          </a:xfrm>
          <a:prstGeom prst="rect">
            <a:avLst/>
          </a:prstGeom>
        </p:spPr>
      </p:pic>
    </p:spTree>
    <p:extLst>
      <p:ext uri="{BB962C8B-B14F-4D97-AF65-F5344CB8AC3E}">
        <p14:creationId xmlns:p14="http://schemas.microsoft.com/office/powerpoint/2010/main" val="257731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de fin">
    <p:bg>
      <p:bgPr>
        <a:solidFill>
          <a:schemeClr val="bg1"/>
        </a:solidFill>
        <a:effectLst/>
      </p:bgPr>
    </p:bg>
    <p:spTree>
      <p:nvGrpSpPr>
        <p:cNvPr id="1" name=""/>
        <p:cNvGrpSpPr/>
        <p:nvPr/>
      </p:nvGrpSpPr>
      <p:grpSpPr>
        <a:xfrm>
          <a:off x="0" y="0"/>
          <a:ext cx="0" cy="0"/>
          <a:chOff x="0" y="0"/>
          <a:chExt cx="0" cy="0"/>
        </a:xfrm>
      </p:grpSpPr>
      <p:sp>
        <p:nvSpPr>
          <p:cNvPr id="9" name="Titre 1"/>
          <p:cNvSpPr>
            <a:spLocks noGrp="1"/>
          </p:cNvSpPr>
          <p:nvPr>
            <p:ph type="ctrTitle"/>
          </p:nvPr>
        </p:nvSpPr>
        <p:spPr>
          <a:xfrm>
            <a:off x="360026" y="4912971"/>
            <a:ext cx="4211974" cy="783089"/>
          </a:xfrm>
        </p:spPr>
        <p:txBody>
          <a:bodyPr lIns="0" bIns="0" anchor="b">
            <a:noAutofit/>
          </a:bodyPr>
          <a:lstStyle>
            <a:lvl1pPr algn="l">
              <a:defRPr lang="fr-FR" sz="2000" b="1" kern="1200" cap="all" dirty="0">
                <a:solidFill>
                  <a:srgbClr val="E6142D"/>
                </a:solidFill>
                <a:latin typeface="Arial Bold"/>
                <a:ea typeface="+mn-ea"/>
                <a:cs typeface="Arial Bold"/>
              </a:defRPr>
            </a:lvl1pPr>
          </a:lstStyle>
          <a:p>
            <a:r>
              <a:rPr lang="fr-FR" dirty="0"/>
              <a:t>Modifiez le style du titre</a:t>
            </a:r>
          </a:p>
        </p:txBody>
      </p:sp>
      <p:sp>
        <p:nvSpPr>
          <p:cNvPr id="10" name="Sous-titre 2"/>
          <p:cNvSpPr>
            <a:spLocks noGrp="1"/>
          </p:cNvSpPr>
          <p:nvPr>
            <p:ph type="subTitle" idx="1"/>
          </p:nvPr>
        </p:nvSpPr>
        <p:spPr>
          <a:xfrm>
            <a:off x="360363" y="5699488"/>
            <a:ext cx="4215926" cy="615553"/>
          </a:xfrm>
        </p:spPr>
        <p:txBody>
          <a:bodyPr wrap="square" lIns="0" tIns="0" bIns="0" anchor="ctr">
            <a:noAutofit/>
          </a:bodyPr>
          <a:lstStyle>
            <a:lvl1pPr marL="0" indent="0" algn="l">
              <a:buNone/>
              <a:defRPr lang="fr-FR" sz="2000" kern="1200" cap="all" dirty="0">
                <a:solidFill>
                  <a:srgbClr val="E6142D"/>
                </a:solidFill>
                <a:latin typeface="Arial"/>
                <a:ea typeface="+mn-ea"/>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p>
        </p:txBody>
      </p:sp>
      <p:sp>
        <p:nvSpPr>
          <p:cNvPr id="11" name="Espace réservé de la date 3"/>
          <p:cNvSpPr>
            <a:spLocks noGrp="1"/>
          </p:cNvSpPr>
          <p:nvPr>
            <p:ph type="dt" sz="half" idx="10"/>
          </p:nvPr>
        </p:nvSpPr>
        <p:spPr>
          <a:xfrm>
            <a:off x="360023" y="6319763"/>
            <a:ext cx="4211582" cy="246221"/>
          </a:xfrm>
        </p:spPr>
        <p:txBody>
          <a:bodyPr wrap="square" lIns="0" tIns="0" bIns="0">
            <a:noAutofit/>
          </a:bodyPr>
          <a:lstStyle>
            <a:lvl1pPr>
              <a:defRPr lang="fr-FR" sz="1100" kern="1200" dirty="0" smtClean="0">
                <a:solidFill>
                  <a:srgbClr val="E6142D"/>
                </a:solidFill>
                <a:latin typeface="Arial"/>
                <a:ea typeface="+mn-ea"/>
                <a:cs typeface="Arial"/>
              </a:defRPr>
            </a:lvl1pPr>
          </a:lstStyle>
          <a:p>
            <a:r>
              <a:rPr lang="fr-FR"/>
              <a:t>7/05/2021</a:t>
            </a:r>
            <a:endParaRPr lang="fr-FR" dirty="0"/>
          </a:p>
        </p:txBody>
      </p:sp>
    </p:spTree>
    <p:extLst>
      <p:ext uri="{BB962C8B-B14F-4D97-AF65-F5344CB8AC3E}">
        <p14:creationId xmlns:p14="http://schemas.microsoft.com/office/powerpoint/2010/main" val="1940540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7/05/2021</a:t>
            </a: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94224-BB2D-4967-A46A-C39E0F5B812A}" type="slidenum">
              <a:rPr lang="fr-FR" smtClean="0"/>
              <a:t>‹N°›</a:t>
            </a:fld>
            <a:endParaRPr lang="fr-FR"/>
          </a:p>
        </p:txBody>
      </p:sp>
    </p:spTree>
    <p:extLst>
      <p:ext uri="{BB962C8B-B14F-4D97-AF65-F5344CB8AC3E}">
        <p14:creationId xmlns:p14="http://schemas.microsoft.com/office/powerpoint/2010/main" val="2682941331"/>
      </p:ext>
    </p:extLst>
  </p:cSld>
  <p:clrMap bg1="lt1" tx1="dk1" bg2="lt2" tx2="dk2" accent1="accent1" accent2="accent2" accent3="accent3" accent4="accent4" accent5="accent5" accent6="accent6" hlink="hlink" folHlink="folHlink"/>
  <p:sldLayoutIdLst>
    <p:sldLayoutId id="2147483679" r:id="rId1"/>
    <p:sldLayoutId id="2147483654" r:id="rId2"/>
    <p:sldLayoutId id="2147483681" r:id="rId3"/>
    <p:sldLayoutId id="2147483655" r:id="rId4"/>
    <p:sldLayoutId id="2147483659"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7/05/2021</a:t>
            </a: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ECA4A-80D9-403B-88C8-F0AF70AE8BDF}" type="slidenum">
              <a:rPr lang="fr-FR" smtClean="0"/>
              <a:t>‹N°›</a:t>
            </a:fld>
            <a:endParaRPr lang="fr-FR"/>
          </a:p>
        </p:txBody>
      </p:sp>
    </p:spTree>
    <p:extLst>
      <p:ext uri="{BB962C8B-B14F-4D97-AF65-F5344CB8AC3E}">
        <p14:creationId xmlns:p14="http://schemas.microsoft.com/office/powerpoint/2010/main" val="2601584198"/>
      </p:ext>
    </p:extLst>
  </p:cSld>
  <p:clrMap bg1="lt1" tx1="dk1" bg2="lt2" tx2="dk2" accent1="accent1" accent2="accent2" accent3="accent3" accent4="accent4" accent5="accent5" accent6="accent6" hlink="hlink" folHlink="folHlink"/>
  <p:sldLayoutIdLst>
    <p:sldLayoutId id="2147483680" r:id="rId1"/>
    <p:sldLayoutId id="2147483672"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8F7E04C-3397-D94A-9DA2-85D2ECF16946}"/>
              </a:ext>
            </a:extLst>
          </p:cNvPr>
          <p:cNvSpPr>
            <a:spLocks noGrp="1"/>
          </p:cNvSpPr>
          <p:nvPr>
            <p:ph type="title"/>
          </p:nvPr>
        </p:nvSpPr>
        <p:spPr>
          <a:xfrm>
            <a:off x="360022" y="1571778"/>
            <a:ext cx="8532458" cy="1839710"/>
          </a:xfrm>
        </p:spPr>
        <p:txBody>
          <a:bodyPr/>
          <a:lstStyle/>
          <a:p>
            <a:pPr algn="ctr"/>
            <a:r>
              <a:rPr lang="fr-FR" dirty="0"/>
              <a:t>Risques, crises et gouvernement de l’incertitude</a:t>
            </a:r>
            <a:endParaRPr lang="fr-FR" cap="none" dirty="0"/>
          </a:p>
        </p:txBody>
      </p:sp>
      <p:sp>
        <p:nvSpPr>
          <p:cNvPr id="7" name="Subtitle 6">
            <a:extLst>
              <a:ext uri="{FF2B5EF4-FFF2-40B4-BE49-F238E27FC236}">
                <a16:creationId xmlns:a16="http://schemas.microsoft.com/office/drawing/2014/main" id="{C12A5496-6338-804B-9BF2-247A392A25E9}"/>
              </a:ext>
            </a:extLst>
          </p:cNvPr>
          <p:cNvSpPr>
            <a:spLocks noGrp="1"/>
          </p:cNvSpPr>
          <p:nvPr>
            <p:ph type="subTitle" idx="1"/>
          </p:nvPr>
        </p:nvSpPr>
        <p:spPr>
          <a:xfrm>
            <a:off x="360023" y="3789040"/>
            <a:ext cx="8316433" cy="1085691"/>
          </a:xfrm>
        </p:spPr>
        <p:txBody>
          <a:bodyPr/>
          <a:lstStyle/>
          <a:p>
            <a:endParaRPr lang="fr-FR" dirty="0"/>
          </a:p>
          <a:p>
            <a:pPr algn="ctr"/>
            <a:r>
              <a:rPr lang="fr-FR" cap="none" dirty="0"/>
              <a:t>Olivier </a:t>
            </a:r>
            <a:r>
              <a:rPr lang="fr-FR" cap="none" dirty="0" err="1"/>
              <a:t>Borraz</a:t>
            </a:r>
            <a:endParaRPr lang="fr-FR" cap="none" dirty="0"/>
          </a:p>
          <a:p>
            <a:pPr algn="ctr"/>
            <a:r>
              <a:rPr lang="fr-FR" cap="none" dirty="0"/>
              <a:t>Centre de Sociologie des Organisations</a:t>
            </a:r>
          </a:p>
        </p:txBody>
      </p:sp>
    </p:spTree>
    <p:extLst>
      <p:ext uri="{BB962C8B-B14F-4D97-AF65-F5344CB8AC3E}">
        <p14:creationId xmlns:p14="http://schemas.microsoft.com/office/powerpoint/2010/main" val="2775460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noAutofit/>
          </a:bodyPr>
          <a:lstStyle/>
          <a:p>
            <a:r>
              <a:rPr lang="fr-FR" dirty="0"/>
              <a:t>La préparation à la gestion des crises</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10</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fontScale="92500"/>
          </a:bodyPr>
          <a:lstStyle/>
          <a:p>
            <a:pPr marL="466725" lvl="0" indent="-457200">
              <a:spcBef>
                <a:spcPts val="0"/>
              </a:spcBef>
              <a:buClr>
                <a:schemeClr val="dk1"/>
              </a:buClr>
              <a:buSzPct val="100000"/>
            </a:pPr>
            <a:r>
              <a:rPr lang="en-GB" dirty="0">
                <a:latin typeface="Calibri" panose="020F0502020204030204" pitchFamily="34" charset="0"/>
                <a:cs typeface="Calibri" panose="020F0502020204030204" pitchFamily="34" charset="0"/>
              </a:rPr>
              <a:t>La </a:t>
            </a:r>
            <a:r>
              <a:rPr lang="en-GB" dirty="0" err="1">
                <a:latin typeface="Calibri" panose="020F0502020204030204" pitchFamily="34" charset="0"/>
                <a:cs typeface="Calibri" panose="020F0502020204030204" pitchFamily="34" charset="0"/>
              </a:rPr>
              <a:t>préparation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gestion de crise </a:t>
            </a:r>
            <a:r>
              <a:rPr lang="en-GB" dirty="0" err="1">
                <a:latin typeface="Calibri" panose="020F0502020204030204" pitchFamily="34" charset="0"/>
                <a:cs typeface="Calibri" panose="020F0502020204030204" pitchFamily="34" charset="0"/>
              </a:rPr>
              <a:t>est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devenue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préoccupation</a:t>
            </a:r>
            <a:r>
              <a:rPr lang="en-GB" dirty="0">
                <a:latin typeface="Calibri" panose="020F0502020204030204" pitchFamily="34" charset="0"/>
                <a:cs typeface="Calibri" panose="020F0502020204030204" pitchFamily="34" charset="0"/>
              </a:rPr>
              <a:t> dans de </a:t>
            </a:r>
            <a:r>
              <a:rPr lang="en-GB" dirty="0" err="1">
                <a:latin typeface="Calibri" panose="020F0502020204030204" pitchFamily="34" charset="0"/>
                <a:cs typeface="Calibri" panose="020F0502020204030204" pitchFamily="34" charset="0"/>
              </a:rPr>
              <a:t>très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nombreuses</a:t>
            </a:r>
            <a:r>
              <a:rPr lang="en-GB" dirty="0">
                <a:latin typeface="Calibri" panose="020F0502020204030204" pitchFamily="34" charset="0"/>
                <a:cs typeface="Calibri" panose="020F0502020204030204" pitchFamily="34" charset="0"/>
              </a:rPr>
              <a:t> organisations </a:t>
            </a:r>
            <a:r>
              <a:rPr lang="en-GB" dirty="0" err="1">
                <a:latin typeface="Calibri" panose="020F0502020204030204" pitchFamily="34" charset="0"/>
                <a:cs typeface="Calibri" panose="020F0502020204030204" pitchFamily="34" charset="0"/>
              </a:rPr>
              <a:t>publiques</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privées</a:t>
            </a:r>
            <a:r>
              <a:rPr lang="en-GB" dirty="0">
                <a:latin typeface="Calibri" panose="020F0502020204030204" pitchFamily="34" charset="0"/>
                <a:cs typeface="Calibri" panose="020F0502020204030204" pitchFamily="34" charset="0"/>
              </a:rPr>
              <a:t>. </a:t>
            </a:r>
          </a:p>
          <a:p>
            <a:pPr marL="466725" lvl="0" indent="-457200">
              <a:spcBef>
                <a:spcPts val="592"/>
              </a:spcBef>
              <a:buClr>
                <a:schemeClr val="dk1"/>
              </a:buClr>
              <a:buSzPct val="100000"/>
            </a:pPr>
            <a:r>
              <a:rPr lang="en-GB" dirty="0" err="1">
                <a:latin typeface="Calibri" panose="020F0502020204030204" pitchFamily="34" charset="0"/>
                <a:cs typeface="Calibri" panose="020F0502020204030204" pitchFamily="34" charset="0"/>
              </a:rPr>
              <a:t>Etats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collectivités</a:t>
            </a:r>
            <a:r>
              <a:rPr lang="en-GB" dirty="0">
                <a:latin typeface="Calibri" panose="020F0502020204030204" pitchFamily="34" charset="0"/>
                <a:cs typeface="Calibri" panose="020F0502020204030204" pitchFamily="34" charset="0"/>
              </a:rPr>
              <a:t> locales, </a:t>
            </a:r>
            <a:r>
              <a:rPr lang="en-GB" dirty="0" err="1">
                <a:latin typeface="Calibri" panose="020F0502020204030204" pitchFamily="34" charset="0"/>
                <a:cs typeface="Calibri" panose="020F0502020204030204" pitchFamily="34" charset="0"/>
              </a:rPr>
              <a:t>firmes</a:t>
            </a:r>
            <a:r>
              <a:rPr lang="en-GB" dirty="0">
                <a:latin typeface="Calibri" panose="020F0502020204030204" pitchFamily="34" charset="0"/>
                <a:cs typeface="Calibri" panose="020F0502020204030204" pitchFamily="34" charset="0"/>
              </a:rPr>
              <a:t>, organisations </a:t>
            </a:r>
            <a:r>
              <a:rPr lang="en-GB" dirty="0" err="1">
                <a:latin typeface="Calibri" panose="020F0502020204030204" pitchFamily="34" charset="0"/>
                <a:cs typeface="Calibri" panose="020F0502020204030204" pitchFamily="34" charset="0"/>
              </a:rPr>
              <a:t>internationales</a:t>
            </a:r>
            <a:r>
              <a:rPr lang="en-GB" dirty="0">
                <a:latin typeface="Calibri" panose="020F0502020204030204" pitchFamily="34" charset="0"/>
                <a:cs typeface="Calibri" panose="020F0502020204030204" pitchFamily="34" charset="0"/>
              </a:rPr>
              <a:t> … se </a:t>
            </a:r>
            <a:r>
              <a:rPr lang="en-GB" dirty="0" err="1">
                <a:latin typeface="Calibri" panose="020F0502020204030204" pitchFamily="34" charset="0"/>
                <a:cs typeface="Calibri" panose="020F0502020204030204" pitchFamily="34" charset="0"/>
              </a:rPr>
              <a:t>préparent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survenue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d’événements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déstabilisateurs</a:t>
            </a:r>
            <a:r>
              <a:rPr lang="en-GB" dirty="0">
                <a:latin typeface="Calibri" panose="020F0502020204030204" pitchFamily="34" charset="0"/>
                <a:cs typeface="Calibri" panose="020F0502020204030204" pitchFamily="34" charset="0"/>
              </a:rPr>
              <a:t> pour </a:t>
            </a:r>
            <a:r>
              <a:rPr lang="en-GB" dirty="0" err="1">
                <a:latin typeface="Calibri" panose="020F0502020204030204" pitchFamily="34" charset="0"/>
                <a:cs typeface="Calibri" panose="020F0502020204030204" pitchFamily="34" charset="0"/>
              </a:rPr>
              <a:t>leur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activité</a:t>
            </a:r>
            <a:r>
              <a:rPr lang="en-GB" dirty="0">
                <a:latin typeface="Calibri" panose="020F0502020204030204" pitchFamily="34" charset="0"/>
                <a:cs typeface="Calibri" panose="020F0502020204030204" pitchFamily="34" charset="0"/>
              </a:rPr>
              <a:t>.</a:t>
            </a:r>
          </a:p>
          <a:p>
            <a:pPr marL="466725" lvl="0" indent="-457200">
              <a:spcBef>
                <a:spcPts val="592"/>
              </a:spcBef>
              <a:buClr>
                <a:schemeClr val="dk1"/>
              </a:buClr>
              <a:buSzPct val="100000"/>
            </a:pPr>
            <a:r>
              <a:rPr lang="en-GB" dirty="0">
                <a:latin typeface="Calibri" panose="020F0502020204030204" pitchFamily="34" charset="0"/>
                <a:cs typeface="Calibri" panose="020F0502020204030204" pitchFamily="34" charset="0"/>
              </a:rPr>
              <a:t>La </a:t>
            </a:r>
            <a:r>
              <a:rPr lang="en-GB" dirty="0" err="1">
                <a:latin typeface="Calibri" panose="020F0502020204030204" pitchFamily="34" charset="0"/>
                <a:cs typeface="Calibri" panose="020F0502020204030204" pitchFamily="34" charset="0"/>
              </a:rPr>
              <a:t>préparation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gestion de crise fait </a:t>
            </a:r>
            <a:r>
              <a:rPr lang="en-GB" dirty="0" err="1">
                <a:latin typeface="Calibri" panose="020F0502020204030204" pitchFamily="34" charset="0"/>
                <a:cs typeface="Calibri" panose="020F0502020204030204" pitchFamily="34" charset="0"/>
              </a:rPr>
              <a:t>dorénavant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partie</a:t>
            </a:r>
            <a:r>
              <a:rPr lang="en-GB" dirty="0">
                <a:latin typeface="Calibri" panose="020F0502020204030204" pitchFamily="34" charset="0"/>
                <a:cs typeface="Calibri" panose="020F0502020204030204" pitchFamily="34" charset="0"/>
              </a:rPr>
              <a:t> du </a:t>
            </a:r>
            <a:r>
              <a:rPr lang="en-GB" dirty="0" err="1">
                <a:latin typeface="Calibri" panose="020F0502020204030204" pitchFamily="34" charset="0"/>
                <a:cs typeface="Calibri" panose="020F0502020204030204" pitchFamily="34" charset="0"/>
              </a:rPr>
              <a:t>fonctionnement</a:t>
            </a:r>
            <a:r>
              <a:rPr lang="en-GB" dirty="0">
                <a:latin typeface="Calibri" panose="020F0502020204030204" pitchFamily="34" charset="0"/>
                <a:cs typeface="Calibri" panose="020F0502020204030204" pitchFamily="34" charset="0"/>
              </a:rPr>
              <a:t> ordinaire de </a:t>
            </a:r>
            <a:r>
              <a:rPr lang="en-GB" dirty="0" err="1">
                <a:latin typeface="Calibri" panose="020F0502020204030204" pitchFamily="34" charset="0"/>
                <a:cs typeface="Calibri" panose="020F0502020204030204" pitchFamily="34" charset="0"/>
              </a:rPr>
              <a:t>ces</a:t>
            </a:r>
            <a:r>
              <a:rPr lang="en-GB" dirty="0">
                <a:latin typeface="Calibri" panose="020F0502020204030204" pitchFamily="34" charset="0"/>
                <a:cs typeface="Calibri" panose="020F0502020204030204" pitchFamily="34" charset="0"/>
              </a:rPr>
              <a:t> organisations.</a:t>
            </a:r>
          </a:p>
        </p:txBody>
      </p:sp>
    </p:spTree>
    <p:extLst>
      <p:ext uri="{BB962C8B-B14F-4D97-AF65-F5344CB8AC3E}">
        <p14:creationId xmlns:p14="http://schemas.microsoft.com/office/powerpoint/2010/main" val="207244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noAutofit/>
          </a:bodyPr>
          <a:lstStyle/>
          <a:p>
            <a:r>
              <a:rPr lang="fr-FR" dirty="0"/>
              <a:t>La préparation à la gestion des crises (2)</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11</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a:xfrm>
            <a:off x="333496" y="2204864"/>
            <a:ext cx="8445806" cy="4021907"/>
          </a:xfrm>
        </p:spPr>
        <p:txBody>
          <a:bodyPr>
            <a:normAutofit/>
          </a:bodyPr>
          <a:lstStyle/>
          <a:p>
            <a:pPr marL="466725" lvl="0" indent="-457200">
              <a:spcBef>
                <a:spcPts val="0"/>
              </a:spcBef>
              <a:buClr>
                <a:schemeClr val="dk1"/>
              </a:buClr>
              <a:buSzPct val="100000"/>
            </a:pPr>
            <a:r>
              <a:rPr lang="en-GB" dirty="0">
                <a:latin typeface="Calibri" panose="020F0502020204030204" pitchFamily="34" charset="0"/>
                <a:cs typeface="Calibri" panose="020F0502020204030204" pitchFamily="34" charset="0"/>
              </a:rPr>
              <a:t>Une </a:t>
            </a:r>
            <a:r>
              <a:rPr lang="en-GB" dirty="0" err="1">
                <a:latin typeface="Calibri" panose="020F0502020204030204" pitchFamily="34" charset="0"/>
                <a:cs typeface="Calibri" panose="020F0502020204030204" pitchFamily="34" charset="0"/>
              </a:rPr>
              <a:t>histoire</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remonte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Guerre </a:t>
            </a:r>
            <a:r>
              <a:rPr lang="en-GB" dirty="0" err="1">
                <a:latin typeface="Calibri" panose="020F0502020204030204" pitchFamily="34" charset="0"/>
                <a:cs typeface="Calibri" panose="020F0502020204030204" pitchFamily="34" charset="0"/>
              </a:rPr>
              <a:t>Froide</a:t>
            </a:r>
            <a:r>
              <a:rPr lang="en-GB" dirty="0">
                <a:latin typeface="Calibri" panose="020F0502020204030204" pitchFamily="34" charset="0"/>
                <a:cs typeface="Calibri" panose="020F0502020204030204" pitchFamily="34" charset="0"/>
              </a:rPr>
              <a:t>.</a:t>
            </a:r>
          </a:p>
          <a:p>
            <a:pPr marL="466725" lvl="0" indent="-457200">
              <a:spcBef>
                <a:spcPts val="0"/>
              </a:spcBef>
              <a:buClr>
                <a:schemeClr val="dk1"/>
              </a:buClr>
              <a:buSzPct val="100000"/>
            </a:pPr>
            <a:r>
              <a:rPr lang="en-GB" dirty="0" err="1">
                <a:latin typeface="Calibri" panose="020F0502020204030204" pitchFamily="34" charset="0"/>
                <a:cs typeface="Calibri" panose="020F0502020204030204" pitchFamily="34" charset="0"/>
              </a:rPr>
              <a:t>Mais</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évolue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ensuite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vers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approche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générique</a:t>
            </a:r>
            <a:r>
              <a:rPr lang="en-GB" dirty="0">
                <a:latin typeface="Calibri" panose="020F0502020204030204" pitchFamily="34" charset="0"/>
                <a:cs typeface="Calibri" panose="020F0502020204030204" pitchFamily="34" charset="0"/>
              </a:rPr>
              <a:t> des crises (</a:t>
            </a:r>
            <a:r>
              <a:rPr lang="en-GB" i="1" dirty="0">
                <a:latin typeface="Calibri" panose="020F0502020204030204" pitchFamily="34" charset="0"/>
                <a:cs typeface="Calibri" panose="020F0502020204030204" pitchFamily="34" charset="0"/>
              </a:rPr>
              <a:t>all hazard</a:t>
            </a:r>
            <a:r>
              <a:rPr lang="en-GB" dirty="0">
                <a:latin typeface="Calibri" panose="020F0502020204030204" pitchFamily="34" charset="0"/>
                <a:cs typeface="Calibri" panose="020F0502020204030204" pitchFamily="34" charset="0"/>
              </a:rPr>
              <a:t>).</a:t>
            </a:r>
          </a:p>
          <a:p>
            <a:pPr marL="466725" lvl="0" indent="-457200">
              <a:spcBef>
                <a:spcPts val="0"/>
              </a:spcBef>
              <a:buClr>
                <a:schemeClr val="dk1"/>
              </a:buClr>
              <a:buSzPct val="100000"/>
            </a:pPr>
            <a:r>
              <a:rPr lang="en-GB" dirty="0">
                <a:latin typeface="Calibri" panose="020F0502020204030204" pitchFamily="34" charset="0"/>
                <a:cs typeface="Calibri" panose="020F0502020204030204" pitchFamily="34" charset="0"/>
              </a:rPr>
              <a:t>Un regain </a:t>
            </a:r>
            <a:r>
              <a:rPr lang="en-GB" dirty="0" err="1">
                <a:latin typeface="Calibri" panose="020F0502020204030204" pitchFamily="34" charset="0"/>
                <a:cs typeface="Calibri" panose="020F0502020204030204" pitchFamily="34" charset="0"/>
              </a:rPr>
              <a:t>d’intérêt</a:t>
            </a:r>
            <a:r>
              <a:rPr lang="en-GB" dirty="0">
                <a:latin typeface="Calibri" panose="020F0502020204030204" pitchFamily="34" charset="0"/>
                <a:cs typeface="Calibri" panose="020F0502020204030204" pitchFamily="34" charset="0"/>
              </a:rPr>
              <a:t> après la Chute du </a:t>
            </a:r>
            <a:r>
              <a:rPr lang="en-GB" dirty="0" err="1">
                <a:latin typeface="Calibri" panose="020F0502020204030204" pitchFamily="34" charset="0"/>
                <a:cs typeface="Calibri" panose="020F0502020204030204" pitchFamily="34" charset="0"/>
              </a:rPr>
              <a:t>mur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1989.</a:t>
            </a:r>
          </a:p>
          <a:p>
            <a:pPr marL="466725" lvl="0" indent="-457200">
              <a:spcBef>
                <a:spcPts val="0"/>
              </a:spcBef>
              <a:buClr>
                <a:schemeClr val="dk1"/>
              </a:buClr>
              <a:buSzPct val="100000"/>
            </a:pPr>
            <a:r>
              <a:rPr lang="en-GB" dirty="0">
                <a:latin typeface="Calibri" panose="020F0502020204030204" pitchFamily="34" charset="0"/>
                <a:cs typeface="Calibri" panose="020F0502020204030204" pitchFamily="34" charset="0"/>
              </a:rPr>
              <a:t>Une </a:t>
            </a:r>
            <a:r>
              <a:rPr lang="en-GB" dirty="0" err="1">
                <a:latin typeface="Calibri" panose="020F0502020204030204" pitchFamily="34" charset="0"/>
                <a:cs typeface="Calibri" panose="020F0502020204030204" pitchFamily="34" charset="0"/>
              </a:rPr>
              <a:t>accélération</a:t>
            </a:r>
            <a:r>
              <a:rPr lang="en-GB" dirty="0">
                <a:latin typeface="Calibri" panose="020F0502020204030204" pitchFamily="34" charset="0"/>
                <a:cs typeface="Calibri" panose="020F0502020204030204" pitchFamily="34" charset="0"/>
              </a:rPr>
              <a:t> après 2001.</a:t>
            </a:r>
          </a:p>
        </p:txBody>
      </p:sp>
    </p:spTree>
    <p:extLst>
      <p:ext uri="{BB962C8B-B14F-4D97-AF65-F5344CB8AC3E}">
        <p14:creationId xmlns:p14="http://schemas.microsoft.com/office/powerpoint/2010/main" val="29667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Les instruments de préparation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12</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lstStyle/>
          <a:p>
            <a:pPr marL="319088" lvl="0" indent="-284163">
              <a:spcBef>
                <a:spcPts val="0"/>
              </a:spcBef>
              <a:buClr>
                <a:schemeClr val="dk1"/>
              </a:buClr>
              <a:buSzPts val="2800"/>
              <a:buFont typeface="Arial"/>
              <a:buChar char="•"/>
            </a:pPr>
            <a:r>
              <a:rPr lang="en-GB" sz="3000" dirty="0">
                <a:latin typeface="Calibri" panose="020F0502020204030204" pitchFamily="34" charset="0"/>
                <a:cs typeface="Calibri" panose="020F0502020204030204" pitchFamily="34" charset="0"/>
              </a:rPr>
              <a:t>Plans </a:t>
            </a:r>
          </a:p>
          <a:p>
            <a:pPr marL="319088" lvl="0" indent="-284163">
              <a:spcBef>
                <a:spcPts val="560"/>
              </a:spcBef>
              <a:buClr>
                <a:schemeClr val="dk1"/>
              </a:buClr>
              <a:buSzPts val="2800"/>
              <a:buFont typeface="Arial"/>
              <a:buChar char="•"/>
            </a:pPr>
            <a:r>
              <a:rPr lang="en-GB" sz="3000" dirty="0">
                <a:latin typeface="Calibri" panose="020F0502020204030204" pitchFamily="34" charset="0"/>
                <a:cs typeface="Calibri" panose="020F0502020204030204" pitchFamily="34" charset="0"/>
              </a:rPr>
              <a:t>Organisations</a:t>
            </a:r>
          </a:p>
          <a:p>
            <a:pPr marL="776288" lvl="3" indent="-284163">
              <a:spcBef>
                <a:spcPts val="480"/>
              </a:spcBef>
              <a:buClr>
                <a:schemeClr val="dk1"/>
              </a:buClr>
              <a:buSzPts val="2400"/>
            </a:pPr>
            <a:r>
              <a:rPr lang="en-GB" sz="2800" dirty="0" err="1">
                <a:latin typeface="Calibri" panose="020F0502020204030204" pitchFamily="34" charset="0"/>
                <a:ea typeface="Calibri"/>
                <a:cs typeface="Calibri" panose="020F0502020204030204" pitchFamily="34" charset="0"/>
                <a:sym typeface="Calibri"/>
              </a:rPr>
              <a:t>Permanentes</a:t>
            </a:r>
            <a:r>
              <a:rPr lang="en-GB" sz="2800" dirty="0">
                <a:latin typeface="Calibri" panose="020F0502020204030204" pitchFamily="34" charset="0"/>
                <a:ea typeface="Calibri"/>
                <a:cs typeface="Calibri" panose="020F0502020204030204" pitchFamily="34" charset="0"/>
                <a:sym typeface="Calibri"/>
              </a:rPr>
              <a:t> : </a:t>
            </a:r>
            <a:r>
              <a:rPr lang="en-GB" sz="2800" dirty="0" err="1">
                <a:latin typeface="Calibri" panose="020F0502020204030204" pitchFamily="34" charset="0"/>
                <a:ea typeface="Calibri"/>
                <a:cs typeface="Calibri" panose="020F0502020204030204" pitchFamily="34" charset="0"/>
                <a:sym typeface="Calibri"/>
              </a:rPr>
              <a:t>départements</a:t>
            </a:r>
            <a:r>
              <a:rPr lang="en-GB" sz="2800" dirty="0">
                <a:latin typeface="Calibri" panose="020F0502020204030204" pitchFamily="34" charset="0"/>
                <a:ea typeface="Calibri"/>
                <a:cs typeface="Calibri" panose="020F0502020204030204" pitchFamily="34" charset="0"/>
                <a:sym typeface="Calibri"/>
              </a:rPr>
              <a:t>, services, </a:t>
            </a:r>
            <a:r>
              <a:rPr lang="en-GB" sz="2800" dirty="0" err="1">
                <a:latin typeface="Calibri" panose="020F0502020204030204" pitchFamily="34" charset="0"/>
                <a:ea typeface="Calibri"/>
                <a:cs typeface="Calibri" panose="020F0502020204030204" pitchFamily="34" charset="0"/>
                <a:sym typeface="Calibri"/>
              </a:rPr>
              <a:t>unités</a:t>
            </a:r>
            <a:endParaRPr lang="en-GB" sz="2800" dirty="0">
              <a:latin typeface="Calibri" panose="020F0502020204030204" pitchFamily="34" charset="0"/>
              <a:ea typeface="Calibri"/>
              <a:cs typeface="Calibri" panose="020F0502020204030204" pitchFamily="34" charset="0"/>
              <a:sym typeface="Calibri"/>
            </a:endParaRPr>
          </a:p>
          <a:p>
            <a:pPr marL="776288" lvl="3" indent="-284163">
              <a:spcBef>
                <a:spcPts val="480"/>
              </a:spcBef>
              <a:buClr>
                <a:schemeClr val="dk1"/>
              </a:buClr>
              <a:buSzPts val="2400"/>
            </a:pPr>
            <a:r>
              <a:rPr lang="en-GB" sz="2800" dirty="0" err="1">
                <a:latin typeface="Calibri" panose="020F0502020204030204" pitchFamily="34" charset="0"/>
                <a:ea typeface="Calibri"/>
                <a:cs typeface="Calibri" panose="020F0502020204030204" pitchFamily="34" charset="0"/>
                <a:sym typeface="Calibri"/>
              </a:rPr>
              <a:t>Temporaires</a:t>
            </a:r>
            <a:r>
              <a:rPr lang="en-GB" sz="2800" dirty="0">
                <a:latin typeface="Calibri" panose="020F0502020204030204" pitchFamily="34" charset="0"/>
                <a:ea typeface="Calibri"/>
                <a:cs typeface="Calibri" panose="020F0502020204030204" pitchFamily="34" charset="0"/>
                <a:sym typeface="Calibri"/>
              </a:rPr>
              <a:t> : cellules de crise</a:t>
            </a:r>
          </a:p>
          <a:p>
            <a:pPr marL="319088" lvl="0" indent="-284163">
              <a:spcBef>
                <a:spcPts val="560"/>
              </a:spcBef>
              <a:buClr>
                <a:schemeClr val="dk1"/>
              </a:buClr>
              <a:buSzPts val="2800"/>
              <a:buFont typeface="Arial"/>
              <a:buChar char="•"/>
            </a:pPr>
            <a:r>
              <a:rPr lang="en-GB" sz="3000" dirty="0" err="1">
                <a:latin typeface="Calibri" panose="020F0502020204030204" pitchFamily="34" charset="0"/>
                <a:cs typeface="Calibri" panose="020F0502020204030204" pitchFamily="34" charset="0"/>
              </a:rPr>
              <a:t>Procédures</a:t>
            </a:r>
            <a:r>
              <a:rPr lang="en-GB" sz="3000" dirty="0">
                <a:latin typeface="Calibri" panose="020F0502020204030204" pitchFamily="34" charset="0"/>
                <a:cs typeface="Calibri" panose="020F0502020204030204" pitchFamily="34" charset="0"/>
              </a:rPr>
              <a:t>, protocols, guides, fiches </a:t>
            </a:r>
          </a:p>
          <a:p>
            <a:pPr marL="319088" lvl="0" indent="-284163">
              <a:spcBef>
                <a:spcPts val="560"/>
              </a:spcBef>
              <a:buClr>
                <a:schemeClr val="dk1"/>
              </a:buClr>
              <a:buSzPts val="2800"/>
              <a:buFont typeface="Arial"/>
              <a:buChar char="•"/>
            </a:pPr>
            <a:r>
              <a:rPr lang="en-GB" sz="3000" dirty="0" err="1">
                <a:latin typeface="Calibri" panose="020F0502020204030204" pitchFamily="34" charset="0"/>
                <a:cs typeface="Calibri" panose="020F0502020204030204" pitchFamily="34" charset="0"/>
              </a:rPr>
              <a:t>Dispositifs</a:t>
            </a:r>
            <a:r>
              <a:rPr lang="en-GB" sz="3000" dirty="0">
                <a:latin typeface="Calibri" panose="020F0502020204030204" pitchFamily="34" charset="0"/>
                <a:cs typeface="Calibri" panose="020F0502020204030204" pitchFamily="34" charset="0"/>
              </a:rPr>
              <a:t> de surveillance, </a:t>
            </a:r>
            <a:r>
              <a:rPr lang="en-GB" sz="3000" dirty="0" err="1">
                <a:latin typeface="Calibri" panose="020F0502020204030204" pitchFamily="34" charset="0"/>
                <a:cs typeface="Calibri" panose="020F0502020204030204" pitchFamily="34" charset="0"/>
              </a:rPr>
              <a:t>d’alerte</a:t>
            </a:r>
            <a:r>
              <a:rPr lang="en-GB" sz="3000" dirty="0">
                <a:latin typeface="Calibri" panose="020F0502020204030204" pitchFamily="34" charset="0"/>
                <a:cs typeface="Calibri" panose="020F0502020204030204" pitchFamily="34" charset="0"/>
              </a:rPr>
              <a:t> et de </a:t>
            </a:r>
            <a:r>
              <a:rPr lang="en-GB" sz="3000" dirty="0" err="1">
                <a:latin typeface="Calibri" panose="020F0502020204030204" pitchFamily="34" charset="0"/>
                <a:cs typeface="Calibri" panose="020F0502020204030204" pitchFamily="34" charset="0"/>
              </a:rPr>
              <a:t>cartographie</a:t>
            </a:r>
            <a:endParaRPr lang="en-GB" sz="3000" dirty="0">
              <a:latin typeface="Calibri" panose="020F0502020204030204" pitchFamily="34" charset="0"/>
              <a:cs typeface="Calibri" panose="020F0502020204030204" pitchFamily="34" charset="0"/>
            </a:endParaRPr>
          </a:p>
          <a:p>
            <a:pPr marL="319088" lvl="0" indent="-284163">
              <a:spcBef>
                <a:spcPts val="560"/>
              </a:spcBef>
              <a:buClr>
                <a:schemeClr val="dk1"/>
              </a:buClr>
              <a:buSzPts val="2800"/>
              <a:buFont typeface="Arial"/>
              <a:buChar char="•"/>
            </a:pPr>
            <a:r>
              <a:rPr lang="en-GB" sz="3000" dirty="0" err="1">
                <a:latin typeface="Calibri" panose="020F0502020204030204" pitchFamily="34" charset="0"/>
                <a:cs typeface="Calibri" panose="020F0502020204030204" pitchFamily="34" charset="0"/>
              </a:rPr>
              <a:t>Exercices</a:t>
            </a:r>
            <a:r>
              <a:rPr lang="en-GB" sz="3000" dirty="0">
                <a:latin typeface="Calibri" panose="020F0502020204030204" pitchFamily="34" charset="0"/>
                <a:cs typeface="Calibri" panose="020F0502020204030204" pitchFamily="34" charset="0"/>
              </a:rPr>
              <a:t> de gestion de crise</a:t>
            </a:r>
          </a:p>
        </p:txBody>
      </p:sp>
    </p:spTree>
    <p:extLst>
      <p:ext uri="{BB962C8B-B14F-4D97-AF65-F5344CB8AC3E}">
        <p14:creationId xmlns:p14="http://schemas.microsoft.com/office/powerpoint/2010/main" val="156282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Un processus de bureaucratisation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13</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Autofit/>
          </a:bodyPr>
          <a:lstStyle/>
          <a:p>
            <a:pPr marL="295275" lvl="0" indent="-307975">
              <a:spcBef>
                <a:spcPts val="0"/>
              </a:spcBef>
              <a:buClr>
                <a:schemeClr val="dk1"/>
              </a:buClr>
              <a:buSzPts val="2600"/>
              <a:buFont typeface="Arial"/>
              <a:buChar char="•"/>
            </a:pPr>
            <a:r>
              <a:rPr lang="en-GB" sz="2500" dirty="0">
                <a:latin typeface="Calibri" panose="020F0502020204030204" pitchFamily="34" charset="0"/>
                <a:cs typeface="Calibri" panose="020F0502020204030204" pitchFamily="34" charset="0"/>
              </a:rPr>
              <a:t>La (</a:t>
            </a:r>
            <a:r>
              <a:rPr lang="en-GB" sz="2500" dirty="0" err="1">
                <a:latin typeface="Calibri" panose="020F0502020204030204" pitchFamily="34" charset="0"/>
                <a:cs typeface="Calibri" panose="020F0502020204030204" pitchFamily="34" charset="0"/>
              </a:rPr>
              <a:t>préparation</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à</a:t>
            </a:r>
            <a:r>
              <a:rPr lang="en-GB" sz="2500" dirty="0">
                <a:latin typeface="Calibri" panose="020F0502020204030204" pitchFamily="34" charset="0"/>
                <a:cs typeface="Calibri" panose="020F0502020204030204" pitchFamily="34" charset="0"/>
              </a:rPr>
              <a:t> la) gestion de crise </a:t>
            </a:r>
            <a:r>
              <a:rPr lang="en-GB" sz="2500" dirty="0" err="1">
                <a:latin typeface="Calibri" panose="020F0502020204030204" pitchFamily="34" charset="0"/>
                <a:cs typeface="Calibri" panose="020F0502020204030204" pitchFamily="34" charset="0"/>
              </a:rPr>
              <a:t>constitue</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aujourd’hui</a:t>
            </a:r>
            <a:r>
              <a:rPr lang="en-GB" sz="2500" dirty="0">
                <a:latin typeface="Calibri" panose="020F0502020204030204" pitchFamily="34" charset="0"/>
                <a:cs typeface="Calibri" panose="020F0502020204030204" pitchFamily="34" charset="0"/>
              </a:rPr>
              <a:t> un </a:t>
            </a:r>
            <a:r>
              <a:rPr lang="en-GB" sz="2500" dirty="0" err="1">
                <a:latin typeface="Calibri" panose="020F0502020204030204" pitchFamily="34" charset="0"/>
                <a:cs typeface="Calibri" panose="020F0502020204030204" pitchFamily="34" charset="0"/>
              </a:rPr>
              <a:t>domaine</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d’action</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publique</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à</a:t>
            </a:r>
            <a:r>
              <a:rPr lang="en-GB" sz="2500" dirty="0">
                <a:latin typeface="Calibri" panose="020F0502020204030204" pitchFamily="34" charset="0"/>
                <a:cs typeface="Calibri" panose="020F0502020204030204" pitchFamily="34" charset="0"/>
              </a:rPr>
              <a:t> part </a:t>
            </a:r>
            <a:r>
              <a:rPr lang="en-GB" sz="2500" dirty="0" err="1">
                <a:latin typeface="Calibri" panose="020F0502020204030204" pitchFamily="34" charset="0"/>
                <a:cs typeface="Calibri" panose="020F0502020204030204" pitchFamily="34" charset="0"/>
              </a:rPr>
              <a:t>entière</a:t>
            </a:r>
            <a:r>
              <a:rPr lang="en-GB" sz="2500" dirty="0">
                <a:latin typeface="Calibri" panose="020F0502020204030204" pitchFamily="34" charset="0"/>
                <a:cs typeface="Calibri" panose="020F0502020204030204" pitchFamily="34" charset="0"/>
              </a:rPr>
              <a:t>.</a:t>
            </a:r>
          </a:p>
          <a:p>
            <a:pPr marL="295275" lvl="0" indent="-307975">
              <a:spcBef>
                <a:spcPts val="0"/>
              </a:spcBef>
              <a:buSzPts val="2600"/>
            </a:pPr>
            <a:r>
              <a:rPr lang="en-GB" sz="2500" dirty="0">
                <a:latin typeface="Calibri" panose="020F0502020204030204" pitchFamily="34" charset="0"/>
                <a:cs typeface="Calibri" panose="020F0502020204030204" pitchFamily="34" charset="0"/>
              </a:rPr>
              <a:t>Elle </a:t>
            </a:r>
            <a:r>
              <a:rPr lang="en-GB" sz="2500" dirty="0" err="1">
                <a:latin typeface="Calibri" panose="020F0502020204030204" pitchFamily="34" charset="0"/>
                <a:cs typeface="Calibri" panose="020F0502020204030204" pitchFamily="34" charset="0"/>
              </a:rPr>
              <a:t>occupe</a:t>
            </a:r>
            <a:r>
              <a:rPr lang="en-GB" sz="2500" dirty="0">
                <a:latin typeface="Calibri" panose="020F0502020204030204" pitchFamily="34" charset="0"/>
                <a:cs typeface="Calibri" panose="020F0502020204030204" pitchFamily="34" charset="0"/>
              </a:rPr>
              <a:t> de </a:t>
            </a:r>
            <a:r>
              <a:rPr lang="en-GB" sz="2500" dirty="0" err="1">
                <a:latin typeface="Calibri" panose="020F0502020204030204" pitchFamily="34" charset="0"/>
                <a:cs typeface="Calibri" panose="020F0502020204030204" pitchFamily="34" charset="0"/>
              </a:rPr>
              <a:t>nombreuses</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personnes</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produit</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quantité</a:t>
            </a:r>
            <a:r>
              <a:rPr lang="en-GB" sz="2500" dirty="0">
                <a:latin typeface="Calibri" panose="020F0502020204030204" pitchFamily="34" charset="0"/>
                <a:cs typeface="Calibri" panose="020F0502020204030204" pitchFamily="34" charset="0"/>
              </a:rPr>
              <a:t> de plans, rapports et guides, se </a:t>
            </a:r>
            <a:r>
              <a:rPr lang="en-GB" sz="2500" dirty="0" err="1">
                <a:latin typeface="Calibri" panose="020F0502020204030204" pitchFamily="34" charset="0"/>
                <a:cs typeface="Calibri" panose="020F0502020204030204" pitchFamily="34" charset="0"/>
              </a:rPr>
              <a:t>procéduralise</a:t>
            </a:r>
            <a:r>
              <a:rPr lang="en-GB" sz="2500" dirty="0">
                <a:latin typeface="Calibri" panose="020F0502020204030204" pitchFamily="34" charset="0"/>
                <a:cs typeface="Calibri" panose="020F0502020204030204" pitchFamily="34" charset="0"/>
              </a:rPr>
              <a:t> et se standardise, fait </a:t>
            </a:r>
            <a:r>
              <a:rPr lang="en-GB" sz="2500" dirty="0" err="1">
                <a:latin typeface="Calibri" panose="020F0502020204030204" pitchFamily="34" charset="0"/>
                <a:cs typeface="Calibri" panose="020F0502020204030204" pitchFamily="34" charset="0"/>
              </a:rPr>
              <a:t>partie</a:t>
            </a:r>
            <a:r>
              <a:rPr lang="en-GB" sz="2500" dirty="0">
                <a:latin typeface="Calibri" panose="020F0502020204030204" pitchFamily="34" charset="0"/>
                <a:cs typeface="Calibri" panose="020F0502020204030204" pitchFamily="34" charset="0"/>
              </a:rPr>
              <a:t> du </a:t>
            </a:r>
            <a:r>
              <a:rPr lang="en-GB" sz="2500" dirty="0" err="1">
                <a:latin typeface="Calibri" panose="020F0502020204030204" pitchFamily="34" charset="0"/>
                <a:cs typeface="Calibri" panose="020F0502020204030204" pitchFamily="34" charset="0"/>
              </a:rPr>
              <a:t>fonctionnement</a:t>
            </a:r>
            <a:r>
              <a:rPr lang="en-GB" sz="2500" dirty="0">
                <a:latin typeface="Calibri" panose="020F0502020204030204" pitchFamily="34" charset="0"/>
                <a:cs typeface="Calibri" panose="020F0502020204030204" pitchFamily="34" charset="0"/>
              </a:rPr>
              <a:t> ordinaire des organisations.</a:t>
            </a:r>
          </a:p>
          <a:p>
            <a:pPr marL="295275" lvl="0" indent="-307975">
              <a:spcBef>
                <a:spcPts val="0"/>
              </a:spcBef>
              <a:buSzPts val="2600"/>
            </a:pPr>
            <a:r>
              <a:rPr lang="en-GB" sz="2500" dirty="0" err="1">
                <a:latin typeface="Calibri" panose="020F0502020204030204" pitchFamily="34" charset="0"/>
                <a:cs typeface="Calibri" panose="020F0502020204030204" pitchFamily="34" charset="0"/>
              </a:rPr>
              <a:t>Cela</a:t>
            </a:r>
            <a:r>
              <a:rPr lang="en-GB" sz="2500" dirty="0">
                <a:latin typeface="Calibri" panose="020F0502020204030204" pitchFamily="34" charset="0"/>
                <a:cs typeface="Calibri" panose="020F0502020204030204" pitchFamily="34" charset="0"/>
              </a:rPr>
              <a:t> conduit tout </a:t>
            </a:r>
            <a:r>
              <a:rPr lang="en-GB" sz="2500" dirty="0" err="1">
                <a:latin typeface="Calibri" panose="020F0502020204030204" pitchFamily="34" charset="0"/>
                <a:cs typeface="Calibri" panose="020F0502020204030204" pitchFamily="34" charset="0"/>
              </a:rPr>
              <a:t>naturellement</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à</a:t>
            </a:r>
            <a:r>
              <a:rPr lang="en-GB" sz="2500" dirty="0">
                <a:latin typeface="Calibri" panose="020F0502020204030204" pitchFamily="34" charset="0"/>
                <a:cs typeface="Calibri" panose="020F0502020204030204" pitchFamily="34" charset="0"/>
              </a:rPr>
              <a:t> la multiplication de situations de crise.</a:t>
            </a:r>
          </a:p>
          <a:p>
            <a:pPr marL="295275" lvl="0" indent="-307975">
              <a:spcBef>
                <a:spcPts val="0"/>
              </a:spcBef>
              <a:buSzPts val="2600"/>
            </a:pPr>
            <a:r>
              <a:rPr lang="en-GB" sz="2500" dirty="0" err="1">
                <a:latin typeface="Calibri" panose="020F0502020204030204" pitchFamily="34" charset="0"/>
                <a:cs typeface="Calibri" panose="020F0502020204030204" pitchFamily="34" charset="0"/>
              </a:rPr>
              <a:t>Mais</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une</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préparation</a:t>
            </a:r>
            <a:r>
              <a:rPr lang="en-GB" sz="2500" dirty="0">
                <a:latin typeface="Calibri" panose="020F0502020204030204" pitchFamily="34" charset="0"/>
                <a:cs typeface="Calibri" panose="020F0502020204030204" pitchFamily="34" charset="0"/>
              </a:rPr>
              <a:t> qui </a:t>
            </a:r>
            <a:r>
              <a:rPr lang="en-GB" sz="2500" dirty="0" err="1">
                <a:latin typeface="Calibri" panose="020F0502020204030204" pitchFamily="34" charset="0"/>
                <a:cs typeface="Calibri" panose="020F0502020204030204" pitchFamily="34" charset="0"/>
              </a:rPr>
              <a:t>demeure</a:t>
            </a:r>
            <a:r>
              <a:rPr lang="en-GB" sz="2500" dirty="0">
                <a:latin typeface="Calibri" panose="020F0502020204030204" pitchFamily="34" charset="0"/>
                <a:cs typeface="Calibri" panose="020F0502020204030204" pitchFamily="34" charset="0"/>
              </a:rPr>
              <a:t> le plus </a:t>
            </a:r>
            <a:r>
              <a:rPr lang="en-GB" sz="2500" dirty="0" err="1">
                <a:latin typeface="Calibri" panose="020F0502020204030204" pitchFamily="34" charset="0"/>
                <a:cs typeface="Calibri" panose="020F0502020204030204" pitchFamily="34" charset="0"/>
              </a:rPr>
              <a:t>souvent</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découplée</a:t>
            </a:r>
            <a:r>
              <a:rPr lang="en-GB" sz="2500" dirty="0">
                <a:latin typeface="Calibri" panose="020F0502020204030204" pitchFamily="34" charset="0"/>
                <a:cs typeface="Calibri" panose="020F0502020204030204" pitchFamily="34" charset="0"/>
              </a:rPr>
              <a:t> des </a:t>
            </a:r>
            <a:r>
              <a:rPr lang="en-GB" sz="2500" dirty="0" err="1">
                <a:latin typeface="Calibri" panose="020F0502020204030204" pitchFamily="34" charset="0"/>
                <a:cs typeface="Calibri" panose="020F0502020204030204" pitchFamily="34" charset="0"/>
              </a:rPr>
              <a:t>autres</a:t>
            </a:r>
            <a:r>
              <a:rPr lang="en-GB" sz="2500" dirty="0">
                <a:latin typeface="Calibri" panose="020F0502020204030204" pitchFamily="34" charset="0"/>
                <a:cs typeface="Calibri" panose="020F0502020204030204" pitchFamily="34" charset="0"/>
              </a:rPr>
              <a:t> </a:t>
            </a:r>
            <a:r>
              <a:rPr lang="en-GB" sz="2500" dirty="0" err="1">
                <a:latin typeface="Calibri" panose="020F0502020204030204" pitchFamily="34" charset="0"/>
                <a:cs typeface="Calibri" panose="020F0502020204030204" pitchFamily="34" charset="0"/>
              </a:rPr>
              <a:t>activités</a:t>
            </a:r>
            <a:r>
              <a:rPr lang="en-GB" sz="2500" dirty="0">
                <a:latin typeface="Calibri" panose="020F0502020204030204" pitchFamily="34" charset="0"/>
                <a:cs typeface="Calibri" panose="020F0502020204030204" pitchFamily="34" charset="0"/>
              </a:rPr>
              <a:t> des organisations </a:t>
            </a:r>
            <a:r>
              <a:rPr lang="en-GB" sz="2500" dirty="0" err="1">
                <a:latin typeface="Calibri" panose="020F0502020204030204" pitchFamily="34" charset="0"/>
                <a:cs typeface="Calibri" panose="020F0502020204030204" pitchFamily="34" charset="0"/>
              </a:rPr>
              <a:t>concernées</a:t>
            </a:r>
            <a:r>
              <a:rPr lang="en-GB" sz="2500" dirty="0">
                <a:latin typeface="Calibri" panose="020F0502020204030204" pitchFamily="34" charset="0"/>
                <a:cs typeface="Calibri" panose="020F0502020204030204" pitchFamily="34" charset="0"/>
              </a:rPr>
              <a:t>.</a:t>
            </a:r>
          </a:p>
          <a:p>
            <a:pPr marL="295275" lvl="0" indent="-307975">
              <a:spcBef>
                <a:spcPts val="0"/>
              </a:spcBef>
              <a:buSzPts val="2600"/>
            </a:pPr>
            <a:r>
              <a:rPr lang="en-GB" sz="2500" dirty="0">
                <a:latin typeface="Calibri" panose="020F0502020204030204" pitchFamily="34" charset="0"/>
                <a:cs typeface="Calibri" panose="020F0502020204030204" pitchFamily="34" charset="0"/>
              </a:rPr>
              <a:t>Et qui ne repose pas (encore ?) sur un corps de </a:t>
            </a:r>
            <a:r>
              <a:rPr lang="en-GB" sz="2500" dirty="0" err="1">
                <a:latin typeface="Calibri" panose="020F0502020204030204" pitchFamily="34" charset="0"/>
                <a:cs typeface="Calibri" panose="020F0502020204030204" pitchFamily="34" charset="0"/>
              </a:rPr>
              <a:t>professionnels</a:t>
            </a:r>
            <a:r>
              <a:rPr lang="en-GB" sz="25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419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Le paradoxe de la préparation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14</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457200" lvl="0">
              <a:spcBef>
                <a:spcPts val="600"/>
              </a:spcBef>
              <a:buSzPts val="1800"/>
            </a:pPr>
            <a:r>
              <a:rPr lang="en-GB" dirty="0">
                <a:latin typeface="Calibri" panose="020F0502020204030204" pitchFamily="34" charset="0"/>
                <a:cs typeface="Calibri" panose="020F0502020204030204" pitchFamily="34" charset="0"/>
              </a:rPr>
              <a:t>Plans et </a:t>
            </a:r>
            <a:r>
              <a:rPr lang="en-GB" dirty="0" err="1">
                <a:latin typeface="Calibri" panose="020F0502020204030204" pitchFamily="34" charset="0"/>
                <a:cs typeface="Calibri" panose="020F0502020204030204" pitchFamily="34" charset="0"/>
              </a:rPr>
              <a:t>exercices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reproduisent</a:t>
            </a:r>
            <a:r>
              <a:rPr lang="en-GB" dirty="0">
                <a:latin typeface="Calibri" panose="020F0502020204030204" pitchFamily="34" charset="0"/>
                <a:cs typeface="Calibri" panose="020F0502020204030204" pitchFamily="34" charset="0"/>
              </a:rPr>
              <a:t> le </a:t>
            </a:r>
            <a:r>
              <a:rPr lang="en-GB" dirty="0" err="1">
                <a:latin typeface="Calibri" panose="020F0502020204030204" pitchFamily="34" charset="0"/>
                <a:cs typeface="Calibri" panose="020F0502020204030204" pitchFamily="34" charset="0"/>
              </a:rPr>
              <a:t>fonctionnement</a:t>
            </a:r>
            <a:r>
              <a:rPr lang="en-GB" dirty="0">
                <a:latin typeface="Calibri" panose="020F0502020204030204" pitchFamily="34" charset="0"/>
                <a:cs typeface="Calibri" panose="020F0502020204030204" pitchFamily="34" charset="0"/>
              </a:rPr>
              <a:t> ordinaire des organisations. </a:t>
            </a:r>
          </a:p>
          <a:p>
            <a:pPr marL="457200" lvl="0">
              <a:spcBef>
                <a:spcPts val="600"/>
              </a:spcBef>
              <a:buSzPts val="1800"/>
            </a:pPr>
            <a:r>
              <a:rPr lang="en-GB" dirty="0" err="1">
                <a:latin typeface="Calibri" panose="020F0502020204030204" pitchFamily="34" charset="0"/>
                <a:cs typeface="Calibri" panose="020F0502020204030204" pitchFamily="34" charset="0"/>
              </a:rPr>
              <a:t>Aucune</a:t>
            </a:r>
            <a:r>
              <a:rPr lang="en-GB" dirty="0">
                <a:latin typeface="Calibri" panose="020F0502020204030204" pitchFamily="34" charset="0"/>
                <a:cs typeface="Calibri" panose="020F0502020204030204" pitchFamily="34" charset="0"/>
              </a:rPr>
              <a:t> remise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cause des </a:t>
            </a:r>
            <a:r>
              <a:rPr lang="en-GB" dirty="0" err="1">
                <a:latin typeface="Calibri" panose="020F0502020204030204" pitchFamily="34" charset="0"/>
                <a:cs typeface="Calibri" panose="020F0502020204030204" pitchFamily="34" charset="0"/>
              </a:rPr>
              <a:t>hiérarchies</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lignes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d’autorité</a:t>
            </a:r>
            <a:r>
              <a:rPr lang="en-GB" dirty="0">
                <a:latin typeface="Calibri" panose="020F0502020204030204" pitchFamily="34" charset="0"/>
                <a:cs typeface="Calibri" panose="020F0502020204030204" pitchFamily="34" charset="0"/>
              </a:rPr>
              <a:t> et de communication </a:t>
            </a:r>
            <a:r>
              <a:rPr lang="en-GB" dirty="0" err="1">
                <a:latin typeface="Calibri" panose="020F0502020204030204" pitchFamily="34" charset="0"/>
                <a:cs typeface="Calibri" panose="020F0502020204030204" pitchFamily="34" charset="0"/>
              </a:rPr>
              <a:t>traditionnelles</a:t>
            </a:r>
            <a:r>
              <a:rPr lang="en-GB" dirty="0">
                <a:latin typeface="Calibri" panose="020F0502020204030204" pitchFamily="34" charset="0"/>
                <a:cs typeface="Calibri" panose="020F0502020204030204" pitchFamily="34" charset="0"/>
              </a:rPr>
              <a:t>.</a:t>
            </a:r>
          </a:p>
          <a:p>
            <a:pPr marL="457200" lvl="0">
              <a:spcBef>
                <a:spcPts val="600"/>
              </a:spcBef>
              <a:buSzPts val="1800"/>
            </a:pPr>
            <a:r>
              <a:rPr lang="en-GB" dirty="0">
                <a:latin typeface="Calibri" panose="020F0502020204030204" pitchFamily="34" charset="0"/>
                <a:cs typeface="Calibri" panose="020F0502020204030204" pitchFamily="34" charset="0"/>
              </a:rPr>
              <a:t>Organisations </a:t>
            </a:r>
            <a:r>
              <a:rPr lang="en-GB" dirty="0" err="1">
                <a:latin typeface="Calibri" panose="020F0502020204030204" pitchFamily="34" charset="0"/>
                <a:cs typeface="Calibri" panose="020F0502020204030204" pitchFamily="34" charset="0"/>
              </a:rPr>
              <a:t>gardent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reprennent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très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vite</a:t>
            </a:r>
            <a:r>
              <a:rPr lang="en-GB" dirty="0">
                <a:latin typeface="Calibri" panose="020F0502020204030204" pitchFamily="34" charset="0"/>
                <a:cs typeface="Calibri" panose="020F0502020204030204" pitchFamily="34" charset="0"/>
              </a:rPr>
              <a:t>, le </a:t>
            </a:r>
            <a:r>
              <a:rPr lang="en-GB" dirty="0" err="1">
                <a:latin typeface="Calibri" panose="020F0502020204030204" pitchFamily="34" charset="0"/>
                <a:cs typeface="Calibri" panose="020F0502020204030204" pitchFamily="34" charset="0"/>
              </a:rPr>
              <a:t>contrôle</a:t>
            </a:r>
            <a:r>
              <a:rPr lang="en-GB" dirty="0">
                <a:latin typeface="Calibri" panose="020F0502020204030204" pitchFamily="34" charset="0"/>
                <a:cs typeface="Calibri" panose="020F0502020204030204" pitchFamily="34" charset="0"/>
              </a:rPr>
              <a:t> de la situation.</a:t>
            </a:r>
          </a:p>
          <a:p>
            <a:pPr marL="457200" lvl="0">
              <a:spcBef>
                <a:spcPts val="600"/>
              </a:spcBef>
              <a:buSzPts val="1800"/>
            </a:pPr>
            <a:r>
              <a:rPr lang="en-GB" dirty="0">
                <a:latin typeface="Calibri" panose="020F0502020204030204" pitchFamily="34" charset="0"/>
                <a:cs typeface="Calibri" panose="020F0502020204030204" pitchFamily="34" charset="0"/>
              </a:rPr>
              <a:t>Une </a:t>
            </a:r>
            <a:r>
              <a:rPr lang="en-GB" dirty="0" err="1">
                <a:latin typeface="Calibri" panose="020F0502020204030204" pitchFamily="34" charset="0"/>
                <a:cs typeface="Calibri" panose="020F0502020204030204" pitchFamily="34" charset="0"/>
              </a:rPr>
              <a:t>incapacité</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tirer</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leçons</a:t>
            </a:r>
            <a:r>
              <a:rPr lang="en-GB" dirty="0">
                <a:latin typeface="Calibri" panose="020F0502020204030204" pitchFamily="34" charset="0"/>
                <a:cs typeface="Calibri" panose="020F0502020204030204" pitchFamily="34" charset="0"/>
              </a:rPr>
              <a:t> des crises.</a:t>
            </a:r>
          </a:p>
        </p:txBody>
      </p:sp>
    </p:spTree>
    <p:extLst>
      <p:ext uri="{BB962C8B-B14F-4D97-AF65-F5344CB8AC3E}">
        <p14:creationId xmlns:p14="http://schemas.microsoft.com/office/powerpoint/2010/main" val="578646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La normalisation des crises</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15</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lnSpcReduction="10000"/>
          </a:bodyPr>
          <a:lstStyle/>
          <a:p>
            <a:pPr marL="317500" lvl="0" indent="-302578">
              <a:spcBef>
                <a:spcPts val="0"/>
              </a:spcBef>
              <a:buClr>
                <a:schemeClr val="dk1"/>
              </a:buClr>
              <a:buSzPts val="3200"/>
              <a:buFont typeface="Arial"/>
              <a:buChar char="•"/>
            </a:pPr>
            <a:r>
              <a:rPr lang="en-GB" dirty="0">
                <a:latin typeface="Calibri" panose="020F0502020204030204" pitchFamily="34" charset="0"/>
                <a:cs typeface="Calibri" panose="020F0502020204030204" pitchFamily="34" charset="0"/>
              </a:rPr>
              <a:t>Plans, </a:t>
            </a:r>
            <a:r>
              <a:rPr lang="en-GB" dirty="0" err="1">
                <a:latin typeface="Calibri" panose="020F0502020204030204" pitchFamily="34" charset="0"/>
                <a:cs typeface="Calibri" panose="020F0502020204030204" pitchFamily="34" charset="0"/>
              </a:rPr>
              <a:t>procédures</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outils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s’appliquent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tout un ensemble de situations </a:t>
            </a:r>
            <a:r>
              <a:rPr lang="en-GB" dirty="0" err="1">
                <a:latin typeface="Calibri" panose="020F0502020204030204" pitchFamily="34" charset="0"/>
                <a:cs typeface="Calibri" panose="020F0502020204030204" pitchFamily="34" charset="0"/>
              </a:rPr>
              <a:t>qualifiées</a:t>
            </a:r>
            <a:r>
              <a:rPr lang="en-GB" dirty="0">
                <a:latin typeface="Calibri" panose="020F0502020204030204" pitchFamily="34" charset="0"/>
                <a:cs typeface="Calibri" panose="020F0502020204030204" pitchFamily="34" charset="0"/>
              </a:rPr>
              <a:t> de crise.</a:t>
            </a:r>
          </a:p>
          <a:p>
            <a:pPr marL="317500" lvl="0" indent="-302578">
              <a:spcBef>
                <a:spcPts val="592"/>
              </a:spcBef>
              <a:buClr>
                <a:schemeClr val="dk1"/>
              </a:buClr>
              <a:buSzPts val="3200"/>
              <a:buFont typeface="Arial"/>
              <a:buChar char="•"/>
            </a:pPr>
            <a:r>
              <a:rPr lang="en-GB" dirty="0" err="1">
                <a:latin typeface="Calibri" panose="020F0502020204030204" pitchFamily="34" charset="0"/>
                <a:cs typeface="Calibri" panose="020F0502020204030204" pitchFamily="34" charset="0"/>
              </a:rPr>
              <a:t>Cela</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permet</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démontrer</a:t>
            </a:r>
            <a:r>
              <a:rPr lang="en-GB" dirty="0">
                <a:latin typeface="Calibri" panose="020F0502020204030204" pitchFamily="34" charset="0"/>
                <a:cs typeface="Calibri" panose="020F0502020204030204" pitchFamily="34" charset="0"/>
              </a:rPr>
              <a:t> (et de tester) </a:t>
            </a:r>
            <a:r>
              <a:rPr lang="en-GB" dirty="0" err="1">
                <a:latin typeface="Calibri" panose="020F0502020204030204" pitchFamily="34" charset="0"/>
                <a:cs typeface="Calibri" panose="020F0502020204030204" pitchFamily="34" charset="0"/>
              </a:rPr>
              <a:t>leur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efficacité</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leur</a:t>
            </a:r>
            <a:r>
              <a:rPr lang="en-GB" dirty="0">
                <a:latin typeface="Calibri" panose="020F0502020204030204" pitchFamily="34" charset="0"/>
                <a:cs typeface="Calibri" panose="020F0502020204030204" pitchFamily="34" charset="0"/>
              </a:rPr>
              <a:t> pertinence.</a:t>
            </a:r>
          </a:p>
          <a:p>
            <a:pPr marL="317500" lvl="0" indent="-302578">
              <a:spcBef>
                <a:spcPts val="592"/>
              </a:spcBef>
              <a:buClr>
                <a:schemeClr val="dk1"/>
              </a:buClr>
              <a:buSzPts val="3200"/>
              <a:buFont typeface="Arial"/>
              <a:buChar char="•"/>
            </a:pPr>
            <a:r>
              <a:rPr lang="en-GB" dirty="0" err="1">
                <a:latin typeface="Calibri" panose="020F0502020204030204" pitchFamily="34" charset="0"/>
                <a:cs typeface="Calibri" panose="020F0502020204030204" pitchFamily="34" charset="0"/>
              </a:rPr>
              <a:t>Cela</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contribue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l’idée</a:t>
            </a:r>
            <a:r>
              <a:rPr lang="en-GB" dirty="0">
                <a:latin typeface="Calibri" panose="020F0502020204030204" pitchFamily="34" charset="0"/>
                <a:cs typeface="Calibri" panose="020F0502020204030204" pitchFamily="34" charset="0"/>
              </a:rPr>
              <a:t> du </a:t>
            </a:r>
            <a:r>
              <a:rPr lang="en-GB" dirty="0" err="1">
                <a:latin typeface="Calibri" panose="020F0502020204030204" pitchFamily="34" charset="0"/>
                <a:cs typeface="Calibri" panose="020F0502020204030204" pitchFamily="34" charset="0"/>
              </a:rPr>
              <a:t>caractère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récurrent</a:t>
            </a:r>
            <a:r>
              <a:rPr lang="en-GB" dirty="0">
                <a:latin typeface="Calibri" panose="020F0502020204030204" pitchFamily="34" charset="0"/>
                <a:cs typeface="Calibri" panose="020F0502020204030204" pitchFamily="34" charset="0"/>
              </a:rPr>
              <a:t> des crises.</a:t>
            </a:r>
          </a:p>
          <a:p>
            <a:pPr marL="317500" lvl="0" indent="-302578">
              <a:spcBef>
                <a:spcPts val="592"/>
              </a:spcBef>
              <a:buClr>
                <a:schemeClr val="dk1"/>
              </a:buClr>
              <a:buSzPts val="3200"/>
              <a:buFont typeface="Arial"/>
              <a:buChar char="•"/>
            </a:pPr>
            <a:r>
              <a:rPr lang="en-GB" dirty="0">
                <a:latin typeface="Calibri" panose="020F0502020204030204" pitchFamily="34" charset="0"/>
                <a:cs typeface="Calibri" panose="020F0502020204030204" pitchFamily="34" charset="0"/>
              </a:rPr>
              <a:t>La constitution d’un continuum entre </a:t>
            </a:r>
            <a:r>
              <a:rPr lang="en-GB" dirty="0" err="1">
                <a:latin typeface="Calibri" panose="020F0502020204030204" pitchFamily="34" charset="0"/>
                <a:cs typeface="Calibri" panose="020F0502020204030204" pitchFamily="34" charset="0"/>
              </a:rPr>
              <a:t>exercices</a:t>
            </a:r>
            <a:r>
              <a:rPr lang="en-GB" dirty="0">
                <a:latin typeface="Calibri" panose="020F0502020204030204" pitchFamily="34" charset="0"/>
                <a:cs typeface="Calibri" panose="020F0502020204030204" pitchFamily="34" charset="0"/>
              </a:rPr>
              <a:t> et crises de </a:t>
            </a:r>
            <a:r>
              <a:rPr lang="en-GB" dirty="0" err="1">
                <a:latin typeface="Calibri" panose="020F0502020204030204" pitchFamily="34" charset="0"/>
                <a:cs typeface="Calibri" panose="020F0502020204030204" pitchFamily="34" charset="0"/>
              </a:rPr>
              <a:t>faible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ampleur</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surviennent</a:t>
            </a:r>
            <a:r>
              <a:rPr lang="en-GB" dirty="0">
                <a:latin typeface="Calibri" panose="020F0502020204030204" pitchFamily="34" charset="0"/>
                <a:cs typeface="Calibri" panose="020F0502020204030204" pitchFamily="34" charset="0"/>
              </a:rPr>
              <a:t>. </a:t>
            </a:r>
          </a:p>
          <a:p>
            <a:pPr marL="317500" lvl="0" indent="-302578">
              <a:spcBef>
                <a:spcPts val="592"/>
              </a:spcBef>
              <a:buClr>
                <a:schemeClr val="dk1"/>
              </a:buClr>
              <a:buSzPts val="3200"/>
              <a:buFont typeface="Arial"/>
              <a:buChar char="•"/>
            </a:pPr>
            <a:r>
              <a:rPr lang="en-GB" dirty="0">
                <a:latin typeface="Calibri" panose="020F0502020204030204" pitchFamily="34" charset="0"/>
                <a:cs typeface="Calibri" panose="020F0502020204030204" pitchFamily="34" charset="0"/>
              </a:rPr>
              <a:t>Ce qui </a:t>
            </a:r>
            <a:r>
              <a:rPr lang="en-GB" dirty="0" err="1">
                <a:latin typeface="Calibri" panose="020F0502020204030204" pitchFamily="34" charset="0"/>
                <a:cs typeface="Calibri" panose="020F0502020204030204" pitchFamily="34" charset="0"/>
              </a:rPr>
              <a:t>crée</a:t>
            </a:r>
            <a:r>
              <a:rPr lang="en-GB" dirty="0">
                <a:latin typeface="Calibri" panose="020F0502020204030204" pitchFamily="34" charset="0"/>
                <a:cs typeface="Calibri" panose="020F0502020204030204" pitchFamily="34" charset="0"/>
              </a:rPr>
              <a:t> un faux sentiment de </a:t>
            </a:r>
            <a:r>
              <a:rPr lang="en-GB" dirty="0" err="1">
                <a:latin typeface="Calibri" panose="020F0502020204030204" pitchFamily="34" charset="0"/>
                <a:cs typeface="Calibri" panose="020F0502020204030204" pitchFamily="34" charset="0"/>
              </a:rPr>
              <a:t>préparation</a:t>
            </a:r>
            <a:r>
              <a:rPr lang="en-GB" dirty="0">
                <a:latin typeface="Calibri" panose="020F0502020204030204" pitchFamily="34" charset="0"/>
                <a:cs typeface="Calibri" panose="020F0502020204030204" pitchFamily="34" charset="0"/>
              </a:rPr>
              <a:t>.</a:t>
            </a:r>
          </a:p>
          <a:p>
            <a:endParaRPr lang="fr-FR" dirty="0"/>
          </a:p>
        </p:txBody>
      </p:sp>
    </p:spTree>
    <p:extLst>
      <p:ext uri="{BB962C8B-B14F-4D97-AF65-F5344CB8AC3E}">
        <p14:creationId xmlns:p14="http://schemas.microsoft.com/office/powerpoint/2010/main" val="3067607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Du plan à la crise</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16</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lstStyle/>
          <a:p>
            <a:pPr marL="357188" lvl="1" indent="-357188">
              <a:lnSpc>
                <a:spcPct val="90000"/>
              </a:lnSpc>
              <a:spcBef>
                <a:spcPts val="0"/>
              </a:spcBef>
              <a:buClr>
                <a:schemeClr val="dk1"/>
              </a:buClr>
              <a:buSzPts val="2800"/>
              <a:buChar char="•"/>
            </a:pPr>
            <a:r>
              <a:rPr lang="fr-FR" dirty="0">
                <a:latin typeface="Calibri"/>
                <a:cs typeface="Calibri"/>
                <a:sym typeface="Calibri"/>
              </a:rPr>
              <a:t>Les plans comme les dispositifs réglementaires proposent un ensemble de procédures, de listes d’acteurs concernés, de fiches actions …</a:t>
            </a:r>
          </a:p>
          <a:p>
            <a:pPr marL="357188" lvl="1" indent="-357188">
              <a:lnSpc>
                <a:spcPct val="90000"/>
              </a:lnSpc>
              <a:spcBef>
                <a:spcPts val="0"/>
              </a:spcBef>
              <a:buClr>
                <a:schemeClr val="dk1"/>
              </a:buClr>
              <a:buSzPts val="2800"/>
              <a:buChar char="•"/>
            </a:pPr>
            <a:r>
              <a:rPr lang="fr-FR" dirty="0">
                <a:latin typeface="Calibri"/>
                <a:cs typeface="Calibri"/>
                <a:sym typeface="Calibri"/>
              </a:rPr>
              <a:t>En situation de crise réelle, il existe toujours un décalage, qui appelle des ajustements.</a:t>
            </a:r>
          </a:p>
          <a:p>
            <a:pPr marL="357188" lvl="1" indent="-357188">
              <a:lnSpc>
                <a:spcPct val="90000"/>
              </a:lnSpc>
              <a:spcBef>
                <a:spcPts val="0"/>
              </a:spcBef>
              <a:buClr>
                <a:schemeClr val="dk1"/>
              </a:buClr>
              <a:buSzPts val="2800"/>
              <a:buChar char="•"/>
            </a:pPr>
            <a:r>
              <a:rPr lang="fr-FR" dirty="0">
                <a:latin typeface="Calibri"/>
                <a:cs typeface="Calibri"/>
                <a:sym typeface="Calibri"/>
              </a:rPr>
              <a:t>L’enjeu de la préparation est d’éviter que les acteurs ne perdent trop de temps à se mobiliser et entend également réduire le stress.</a:t>
            </a:r>
          </a:p>
          <a:p>
            <a:pPr marL="357188" lvl="1" indent="-357188">
              <a:lnSpc>
                <a:spcPct val="90000"/>
              </a:lnSpc>
              <a:spcBef>
                <a:spcPts val="0"/>
              </a:spcBef>
              <a:buClr>
                <a:schemeClr val="dk1"/>
              </a:buClr>
              <a:buSzPts val="2800"/>
              <a:buChar char="•"/>
            </a:pPr>
            <a:r>
              <a:rPr lang="fr-FR" dirty="0">
                <a:latin typeface="Calibri"/>
                <a:cs typeface="Calibri"/>
                <a:sym typeface="Calibri"/>
              </a:rPr>
              <a:t>Les retours d’expérience visent à réviser ensuite les dispositifs pour tenir compte des leçons.</a:t>
            </a:r>
            <a:endParaRPr lang="fr-FR" dirty="0"/>
          </a:p>
          <a:p>
            <a:endParaRPr lang="fr-FR" dirty="0"/>
          </a:p>
        </p:txBody>
      </p:sp>
    </p:spTree>
    <p:extLst>
      <p:ext uri="{BB962C8B-B14F-4D97-AF65-F5344CB8AC3E}">
        <p14:creationId xmlns:p14="http://schemas.microsoft.com/office/powerpoint/2010/main" val="3278488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a:t>
            </a:r>
            <a:r>
              <a:rPr lang="fr-FR" dirty="0" err="1"/>
              <a:t>epreuve</a:t>
            </a:r>
            <a:r>
              <a:rPr lang="fr-FR" dirty="0"/>
              <a:t> du réel</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17</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lstStyle/>
          <a:p>
            <a:pPr marL="357188" lvl="1" indent="-357188">
              <a:lnSpc>
                <a:spcPct val="90000"/>
              </a:lnSpc>
              <a:spcBef>
                <a:spcPts val="0"/>
              </a:spcBef>
              <a:buClr>
                <a:schemeClr val="dk1"/>
              </a:buClr>
              <a:buSzPts val="2800"/>
              <a:buChar char="•"/>
            </a:pPr>
            <a:r>
              <a:rPr lang="en-GB" sz="3200" dirty="0">
                <a:latin typeface="Calibri"/>
                <a:ea typeface="Calibri"/>
                <a:cs typeface="Calibri"/>
                <a:sym typeface="Calibri"/>
              </a:rPr>
              <a:t>Pourtant, </a:t>
            </a:r>
            <a:r>
              <a:rPr lang="en-GB" sz="3200" dirty="0" err="1">
                <a:latin typeface="Calibri"/>
                <a:ea typeface="Calibri"/>
                <a:cs typeface="Calibri"/>
                <a:sym typeface="Calibri"/>
              </a:rPr>
              <a:t>en</a:t>
            </a:r>
            <a:r>
              <a:rPr lang="en-GB" sz="3200" dirty="0">
                <a:latin typeface="Calibri"/>
                <a:ea typeface="Calibri"/>
                <a:cs typeface="Calibri"/>
                <a:sym typeface="Calibri"/>
              </a:rPr>
              <a:t> situation de crise, on observe des traits </a:t>
            </a:r>
            <a:r>
              <a:rPr lang="en-GB" sz="3200" dirty="0" err="1">
                <a:latin typeface="Calibri"/>
                <a:ea typeface="Calibri"/>
                <a:cs typeface="Calibri"/>
                <a:sym typeface="Calibri"/>
              </a:rPr>
              <a:t>recurrents</a:t>
            </a:r>
            <a:r>
              <a:rPr lang="en-GB" sz="3200" dirty="0">
                <a:latin typeface="Calibri"/>
                <a:ea typeface="Calibri"/>
                <a:cs typeface="Calibri"/>
                <a:sym typeface="Calibri"/>
              </a:rPr>
              <a:t> :</a:t>
            </a:r>
          </a:p>
          <a:p>
            <a:pPr marL="814388" lvl="2" indent="-357188">
              <a:lnSpc>
                <a:spcPct val="90000"/>
              </a:lnSpc>
              <a:buSzPts val="2800"/>
            </a:pPr>
            <a:r>
              <a:rPr lang="en-GB" sz="2800" dirty="0" err="1">
                <a:latin typeface="Calibri"/>
                <a:ea typeface="Calibri"/>
                <a:cs typeface="Calibri"/>
                <a:sym typeface="Calibri"/>
              </a:rPr>
              <a:t>L’absence</a:t>
            </a:r>
            <a:r>
              <a:rPr lang="en-GB" sz="2800" dirty="0">
                <a:latin typeface="Calibri"/>
                <a:ea typeface="Calibri"/>
                <a:cs typeface="Calibri"/>
                <a:sym typeface="Calibri"/>
              </a:rPr>
              <a:t> </a:t>
            </a:r>
            <a:r>
              <a:rPr lang="en-GB" sz="2800" dirty="0" err="1">
                <a:latin typeface="Calibri"/>
                <a:ea typeface="Calibri"/>
                <a:cs typeface="Calibri"/>
                <a:sym typeface="Calibri"/>
              </a:rPr>
              <a:t>d’anticipation</a:t>
            </a:r>
            <a:r>
              <a:rPr lang="en-GB" sz="2800" dirty="0">
                <a:latin typeface="Calibri"/>
                <a:ea typeface="Calibri"/>
                <a:cs typeface="Calibri"/>
                <a:sym typeface="Calibri"/>
              </a:rPr>
              <a:t>.</a:t>
            </a:r>
            <a:endParaRPr lang="en-GB" sz="2800" dirty="0"/>
          </a:p>
          <a:p>
            <a:pPr marL="814388" lvl="2" indent="-357188">
              <a:lnSpc>
                <a:spcPct val="90000"/>
              </a:lnSpc>
              <a:buSzPts val="2800"/>
            </a:pPr>
            <a:r>
              <a:rPr lang="en-GB" sz="2800" dirty="0">
                <a:latin typeface="Calibri"/>
                <a:ea typeface="Calibri"/>
                <a:cs typeface="Calibri"/>
                <a:sym typeface="Calibri"/>
              </a:rPr>
              <a:t>La </a:t>
            </a:r>
            <a:r>
              <a:rPr lang="en-GB" sz="2800" dirty="0" err="1">
                <a:latin typeface="Calibri"/>
                <a:ea typeface="Calibri"/>
                <a:cs typeface="Calibri"/>
                <a:sym typeface="Calibri"/>
              </a:rPr>
              <a:t>difficulté</a:t>
            </a:r>
            <a:r>
              <a:rPr lang="en-GB" sz="2800" dirty="0">
                <a:latin typeface="Calibri"/>
                <a:ea typeface="Calibri"/>
                <a:cs typeface="Calibri"/>
                <a:sym typeface="Calibri"/>
              </a:rPr>
              <a:t> </a:t>
            </a:r>
            <a:r>
              <a:rPr lang="en-GB" sz="2800" dirty="0" err="1">
                <a:latin typeface="Calibri"/>
                <a:ea typeface="Calibri"/>
                <a:cs typeface="Calibri"/>
                <a:sym typeface="Calibri"/>
              </a:rPr>
              <a:t>à</a:t>
            </a:r>
            <a:r>
              <a:rPr lang="en-GB" sz="2800" dirty="0">
                <a:latin typeface="Calibri"/>
                <a:ea typeface="Calibri"/>
                <a:cs typeface="Calibri"/>
                <a:sym typeface="Calibri"/>
              </a:rPr>
              <a:t> </a:t>
            </a:r>
            <a:r>
              <a:rPr lang="en-GB" sz="2800" dirty="0" err="1">
                <a:latin typeface="Calibri"/>
                <a:ea typeface="Calibri"/>
                <a:cs typeface="Calibri"/>
                <a:sym typeface="Calibri"/>
              </a:rPr>
              <a:t>articuler</a:t>
            </a:r>
            <a:r>
              <a:rPr lang="en-GB" sz="2800" dirty="0">
                <a:latin typeface="Calibri"/>
                <a:ea typeface="Calibri"/>
                <a:cs typeface="Calibri"/>
                <a:sym typeface="Calibri"/>
              </a:rPr>
              <a:t> gestion </a:t>
            </a:r>
            <a:r>
              <a:rPr lang="en-GB" sz="2800" dirty="0" err="1">
                <a:latin typeface="Calibri"/>
                <a:ea typeface="Calibri"/>
                <a:cs typeface="Calibri"/>
                <a:sym typeface="Calibri"/>
              </a:rPr>
              <a:t>stratégique</a:t>
            </a:r>
            <a:r>
              <a:rPr lang="en-GB" sz="2800" dirty="0">
                <a:latin typeface="Calibri"/>
                <a:ea typeface="Calibri"/>
                <a:cs typeface="Calibri"/>
                <a:sym typeface="Calibri"/>
              </a:rPr>
              <a:t> et gestion </a:t>
            </a:r>
            <a:r>
              <a:rPr lang="en-GB" sz="2800" dirty="0" err="1">
                <a:latin typeface="Calibri"/>
                <a:ea typeface="Calibri"/>
                <a:cs typeface="Calibri"/>
                <a:sym typeface="Calibri"/>
              </a:rPr>
              <a:t>opérationnelle</a:t>
            </a:r>
            <a:r>
              <a:rPr lang="en-GB" sz="2800" dirty="0">
                <a:latin typeface="Calibri"/>
                <a:ea typeface="Calibri"/>
                <a:cs typeface="Calibri"/>
                <a:sym typeface="Calibri"/>
              </a:rPr>
              <a:t>. </a:t>
            </a:r>
            <a:endParaRPr lang="en-GB" sz="2800" dirty="0"/>
          </a:p>
          <a:p>
            <a:pPr marL="814388" lvl="2" indent="-357188">
              <a:lnSpc>
                <a:spcPct val="90000"/>
              </a:lnSpc>
              <a:spcBef>
                <a:spcPts val="1200"/>
              </a:spcBef>
              <a:buSzPts val="2800"/>
            </a:pPr>
            <a:r>
              <a:rPr lang="en-GB" sz="2800" dirty="0">
                <a:latin typeface="Calibri"/>
                <a:ea typeface="Calibri"/>
                <a:cs typeface="Calibri"/>
                <a:sym typeface="Calibri"/>
              </a:rPr>
              <a:t>La </a:t>
            </a:r>
            <a:r>
              <a:rPr lang="en-GB" sz="2800" dirty="0" err="1">
                <a:latin typeface="Calibri"/>
                <a:ea typeface="Calibri"/>
                <a:cs typeface="Calibri"/>
                <a:sym typeface="Calibri"/>
              </a:rPr>
              <a:t>création</a:t>
            </a:r>
            <a:r>
              <a:rPr lang="en-GB" sz="2800" dirty="0">
                <a:latin typeface="Calibri"/>
                <a:ea typeface="Calibri"/>
                <a:cs typeface="Calibri"/>
                <a:sym typeface="Calibri"/>
              </a:rPr>
              <a:t> de </a:t>
            </a:r>
            <a:r>
              <a:rPr lang="en-GB" sz="2800" dirty="0" err="1">
                <a:latin typeface="Calibri"/>
                <a:ea typeface="Calibri"/>
                <a:cs typeface="Calibri"/>
                <a:sym typeface="Calibri"/>
              </a:rPr>
              <a:t>nouvelles</a:t>
            </a:r>
            <a:r>
              <a:rPr lang="en-GB" sz="2800" dirty="0">
                <a:latin typeface="Calibri"/>
                <a:ea typeface="Calibri"/>
                <a:cs typeface="Calibri"/>
                <a:sym typeface="Calibri"/>
              </a:rPr>
              <a:t> instances et la non-mobilisation </a:t>
            </a:r>
            <a:r>
              <a:rPr lang="en-GB" sz="2800" dirty="0" err="1">
                <a:latin typeface="Calibri"/>
                <a:ea typeface="Calibri"/>
                <a:cs typeface="Calibri"/>
                <a:sym typeface="Calibri"/>
              </a:rPr>
              <a:t>d’outils</a:t>
            </a:r>
            <a:r>
              <a:rPr lang="en-GB" sz="2800" dirty="0">
                <a:latin typeface="Calibri"/>
                <a:ea typeface="Calibri"/>
                <a:cs typeface="Calibri"/>
                <a:sym typeface="Calibri"/>
              </a:rPr>
              <a:t> </a:t>
            </a:r>
            <a:r>
              <a:rPr lang="en-GB" sz="2800" dirty="0" err="1">
                <a:latin typeface="Calibri"/>
                <a:ea typeface="Calibri"/>
                <a:cs typeface="Calibri"/>
                <a:sym typeface="Calibri"/>
              </a:rPr>
              <a:t>existants</a:t>
            </a:r>
            <a:r>
              <a:rPr lang="en-GB" sz="2800" dirty="0">
                <a:latin typeface="Calibri"/>
                <a:ea typeface="Calibri"/>
                <a:cs typeface="Calibri"/>
                <a:sym typeface="Calibri"/>
              </a:rPr>
              <a:t>.</a:t>
            </a:r>
            <a:endParaRPr lang="en-GB" sz="2800" dirty="0"/>
          </a:p>
          <a:p>
            <a:pPr marL="814388" lvl="2" indent="-357188">
              <a:lnSpc>
                <a:spcPct val="90000"/>
              </a:lnSpc>
              <a:spcBef>
                <a:spcPts val="1200"/>
              </a:spcBef>
              <a:buSzPts val="2800"/>
            </a:pPr>
            <a:r>
              <a:rPr lang="en-GB" sz="2800" dirty="0">
                <a:latin typeface="Calibri"/>
                <a:ea typeface="Calibri"/>
                <a:cs typeface="Calibri"/>
                <a:sym typeface="Calibri"/>
              </a:rPr>
              <a:t>Des </a:t>
            </a:r>
            <a:r>
              <a:rPr lang="en-GB" sz="2800" dirty="0" err="1">
                <a:latin typeface="Calibri"/>
                <a:ea typeface="Calibri"/>
                <a:cs typeface="Calibri"/>
                <a:sym typeface="Calibri"/>
              </a:rPr>
              <a:t>problèmes</a:t>
            </a:r>
            <a:r>
              <a:rPr lang="en-GB" sz="2800" dirty="0">
                <a:latin typeface="Calibri"/>
                <a:ea typeface="Calibri"/>
                <a:cs typeface="Calibri"/>
                <a:sym typeface="Calibri"/>
              </a:rPr>
              <a:t> de coordination. </a:t>
            </a:r>
            <a:endParaRPr lang="en-GB" sz="2800" dirty="0"/>
          </a:p>
        </p:txBody>
      </p:sp>
    </p:spTree>
    <p:extLst>
      <p:ext uri="{BB962C8B-B14F-4D97-AF65-F5344CB8AC3E}">
        <p14:creationId xmlns:p14="http://schemas.microsoft.com/office/powerpoint/2010/main" val="26970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a:xfrm>
            <a:off x="347400" y="980729"/>
            <a:ext cx="8449200" cy="698400"/>
          </a:xfrm>
        </p:spPr>
        <p:txBody>
          <a:bodyPr/>
          <a:lstStyle/>
          <a:p>
            <a:r>
              <a:rPr lang="fr-FR" dirty="0"/>
              <a:t>Les leçons de la tempête Irma (2017)</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18</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a:xfrm>
            <a:off x="333496" y="1700808"/>
            <a:ext cx="8445806" cy="4680520"/>
          </a:xfrm>
        </p:spPr>
        <p:txBody>
          <a:bodyPr>
            <a:noAutofit/>
          </a:bodyPr>
          <a:lstStyle/>
          <a:p>
            <a:pPr marL="276225" lvl="1" indent="-265113">
              <a:spcBef>
                <a:spcPts val="0"/>
              </a:spcBef>
              <a:buClr>
                <a:srgbClr val="000000"/>
              </a:buClr>
              <a:buSzPts val="1600"/>
              <a:buChar char="•"/>
            </a:pPr>
            <a:r>
              <a:rPr lang="en-GB" sz="2000" dirty="0">
                <a:solidFill>
                  <a:srgbClr val="000000"/>
                </a:solidFill>
                <a:latin typeface="Calibri" panose="020F0502020204030204" pitchFamily="34" charset="0"/>
                <a:cs typeface="Calibri" panose="020F0502020204030204" pitchFamily="34" charset="0"/>
              </a:rPr>
              <a:t>« Le </a:t>
            </a:r>
            <a:r>
              <a:rPr lang="en-GB" sz="2000" dirty="0" err="1">
                <a:solidFill>
                  <a:srgbClr val="000000"/>
                </a:solidFill>
                <a:latin typeface="Calibri" panose="020F0502020204030204" pitchFamily="34" charset="0"/>
                <a:cs typeface="Calibri" panose="020F0502020204030204" pitchFamily="34" charset="0"/>
              </a:rPr>
              <a:t>fonctionnement</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effectif</a:t>
            </a:r>
            <a:r>
              <a:rPr lang="en-GB" sz="2000" dirty="0">
                <a:solidFill>
                  <a:srgbClr val="000000"/>
                </a:solidFill>
                <a:latin typeface="Calibri" panose="020F0502020204030204" pitchFamily="34" charset="0"/>
                <a:cs typeface="Calibri" panose="020F0502020204030204" pitchFamily="34" charset="0"/>
              </a:rPr>
              <a:t> de la CIC […] a </a:t>
            </a:r>
            <a:r>
              <a:rPr lang="en-GB" sz="2000" dirty="0" err="1">
                <a:solidFill>
                  <a:srgbClr val="000000"/>
                </a:solidFill>
                <a:latin typeface="Calibri" panose="020F0502020204030204" pitchFamily="34" charset="0"/>
                <a:cs typeface="Calibri" panose="020F0502020204030204" pitchFamily="34" charset="0"/>
              </a:rPr>
              <a:t>différé</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assez</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largement</a:t>
            </a:r>
            <a:r>
              <a:rPr lang="en-GB" sz="2000" dirty="0">
                <a:solidFill>
                  <a:srgbClr val="000000"/>
                </a:solidFill>
                <a:latin typeface="Calibri" panose="020F0502020204030204" pitchFamily="34" charset="0"/>
                <a:cs typeface="Calibri" panose="020F0502020204030204" pitchFamily="34" charset="0"/>
              </a:rPr>
              <a:t> du ‘cadre de </a:t>
            </a:r>
            <a:r>
              <a:rPr lang="en-GB" sz="2000" dirty="0" err="1">
                <a:solidFill>
                  <a:srgbClr val="000000"/>
                </a:solidFill>
                <a:latin typeface="Calibri" panose="020F0502020204030204" pitchFamily="34" charset="0"/>
                <a:cs typeface="Calibri" panose="020F0502020204030204" pitchFamily="34" charset="0"/>
              </a:rPr>
              <a:t>référence</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fixé</a:t>
            </a:r>
            <a:r>
              <a:rPr lang="en-GB" sz="2000" dirty="0">
                <a:solidFill>
                  <a:srgbClr val="000000"/>
                </a:solidFill>
                <a:latin typeface="Calibri" panose="020F0502020204030204" pitchFamily="34" charset="0"/>
                <a:cs typeface="Calibri" panose="020F0502020204030204" pitchFamily="34" charset="0"/>
              </a:rPr>
              <a:t> par la </a:t>
            </a:r>
            <a:r>
              <a:rPr lang="en-GB" sz="2000" dirty="0" err="1">
                <a:solidFill>
                  <a:srgbClr val="000000"/>
                </a:solidFill>
                <a:latin typeface="Calibri" panose="020F0502020204030204" pitchFamily="34" charset="0"/>
                <a:cs typeface="Calibri" panose="020F0502020204030204" pitchFamily="34" charset="0"/>
              </a:rPr>
              <a:t>circulaire</a:t>
            </a:r>
            <a:r>
              <a:rPr lang="en-GB" sz="2000" dirty="0">
                <a:solidFill>
                  <a:srgbClr val="000000"/>
                </a:solidFill>
                <a:latin typeface="Calibri" panose="020F0502020204030204" pitchFamily="34" charset="0"/>
                <a:cs typeface="Calibri" panose="020F0502020204030204" pitchFamily="34" charset="0"/>
              </a:rPr>
              <a:t> » du 2 </a:t>
            </a:r>
            <a:r>
              <a:rPr lang="en-GB" sz="2000" dirty="0" err="1">
                <a:solidFill>
                  <a:srgbClr val="000000"/>
                </a:solidFill>
                <a:latin typeface="Calibri" panose="020F0502020204030204" pitchFamily="34" charset="0"/>
                <a:cs typeface="Calibri" panose="020F0502020204030204" pitchFamily="34" charset="0"/>
              </a:rPr>
              <a:t>janvier</a:t>
            </a:r>
            <a:r>
              <a:rPr lang="en-GB" sz="2000" dirty="0">
                <a:solidFill>
                  <a:srgbClr val="000000"/>
                </a:solidFill>
                <a:latin typeface="Calibri" panose="020F0502020204030204" pitchFamily="34" charset="0"/>
                <a:cs typeface="Calibri" panose="020F0502020204030204" pitchFamily="34" charset="0"/>
              </a:rPr>
              <a:t> 2012.</a:t>
            </a:r>
            <a:endParaRPr lang="en-GB" sz="2000" dirty="0">
              <a:latin typeface="Calibri" panose="020F0502020204030204" pitchFamily="34" charset="0"/>
              <a:cs typeface="Calibri" panose="020F0502020204030204" pitchFamily="34" charset="0"/>
            </a:endParaRPr>
          </a:p>
          <a:p>
            <a:pPr marL="676275" lvl="2" indent="-265113">
              <a:lnSpc>
                <a:spcPct val="120000"/>
              </a:lnSpc>
              <a:spcBef>
                <a:spcPts val="1200"/>
              </a:spcBef>
              <a:buClr>
                <a:srgbClr val="000000"/>
              </a:buClr>
              <a:buSzPts val="1600"/>
            </a:pPr>
            <a:r>
              <a:rPr lang="en-GB" sz="1600" dirty="0">
                <a:solidFill>
                  <a:srgbClr val="000000"/>
                </a:solidFill>
                <a:latin typeface="Calibri" panose="020F0502020204030204" pitchFamily="34" charset="0"/>
                <a:cs typeface="Calibri" panose="020F0502020204030204" pitchFamily="34" charset="0"/>
              </a:rPr>
              <a:t>Mise </a:t>
            </a:r>
            <a:r>
              <a:rPr lang="en-GB" sz="1600" dirty="0" err="1">
                <a:solidFill>
                  <a:srgbClr val="000000"/>
                </a:solidFill>
                <a:latin typeface="Calibri" panose="020F0502020204030204" pitchFamily="34" charset="0"/>
                <a:cs typeface="Calibri" panose="020F0502020204030204" pitchFamily="34" charset="0"/>
              </a:rPr>
              <a:t>en</a:t>
            </a:r>
            <a:r>
              <a:rPr lang="en-GB" sz="1600" dirty="0">
                <a:solidFill>
                  <a:srgbClr val="000000"/>
                </a:solidFill>
                <a:latin typeface="Calibri" panose="020F0502020204030204" pitchFamily="34" charset="0"/>
                <a:cs typeface="Calibri" panose="020F0502020204030204" pitchFamily="34" charset="0"/>
              </a:rPr>
              <a:t> place de deux </a:t>
            </a:r>
            <a:r>
              <a:rPr lang="en-GB" sz="1600" dirty="0" err="1">
                <a:solidFill>
                  <a:srgbClr val="000000"/>
                </a:solidFill>
                <a:latin typeface="Calibri" panose="020F0502020204030204" pitchFamily="34" charset="0"/>
                <a:cs typeface="Calibri" panose="020F0502020204030204" pitchFamily="34" charset="0"/>
              </a:rPr>
              <a:t>nouvelles</a:t>
            </a:r>
            <a:r>
              <a:rPr lang="en-GB" sz="1600" dirty="0">
                <a:solidFill>
                  <a:srgbClr val="000000"/>
                </a:solidFill>
                <a:latin typeface="Calibri" panose="020F0502020204030204" pitchFamily="34" charset="0"/>
                <a:cs typeface="Calibri" panose="020F0502020204030204" pitchFamily="34" charset="0"/>
              </a:rPr>
              <a:t> cellules : </a:t>
            </a:r>
            <a:r>
              <a:rPr lang="en-GB" sz="1600" dirty="0" err="1">
                <a:solidFill>
                  <a:srgbClr val="000000"/>
                </a:solidFill>
                <a:latin typeface="Calibri" panose="020F0502020204030204" pitchFamily="34" charset="0"/>
                <a:cs typeface="Calibri" panose="020F0502020204030204" pitchFamily="34" charset="0"/>
              </a:rPr>
              <a:t>logistique</a:t>
            </a:r>
            <a:r>
              <a:rPr lang="en-GB" sz="1600" dirty="0">
                <a:solidFill>
                  <a:srgbClr val="000000"/>
                </a:solidFill>
                <a:latin typeface="Calibri" panose="020F0502020204030204" pitchFamily="34" charset="0"/>
                <a:cs typeface="Calibri" panose="020F0502020204030204" pitchFamily="34" charset="0"/>
              </a:rPr>
              <a:t> et technique.</a:t>
            </a:r>
            <a:endParaRPr lang="en-GB" sz="1600" dirty="0">
              <a:latin typeface="Calibri" panose="020F0502020204030204" pitchFamily="34" charset="0"/>
              <a:cs typeface="Calibri" panose="020F0502020204030204" pitchFamily="34" charset="0"/>
            </a:endParaRPr>
          </a:p>
          <a:p>
            <a:pPr marL="676275" lvl="2" indent="-265113">
              <a:lnSpc>
                <a:spcPct val="120000"/>
              </a:lnSpc>
              <a:spcBef>
                <a:spcPts val="0"/>
              </a:spcBef>
              <a:buClr>
                <a:srgbClr val="000000"/>
              </a:buClr>
              <a:buSzPts val="1600"/>
            </a:pPr>
            <a:r>
              <a:rPr lang="en-GB" sz="1600" dirty="0">
                <a:solidFill>
                  <a:srgbClr val="000000"/>
                </a:solidFill>
                <a:latin typeface="Calibri" panose="020F0502020204030204" pitchFamily="34" charset="0"/>
                <a:cs typeface="Calibri" panose="020F0502020204030204" pitchFamily="34" charset="0"/>
              </a:rPr>
              <a:t>Non activation des cellules anticipation et communication.</a:t>
            </a:r>
            <a:endParaRPr lang="en-GB" sz="1600" dirty="0">
              <a:latin typeface="Calibri" panose="020F0502020204030204" pitchFamily="34" charset="0"/>
              <a:cs typeface="Calibri" panose="020F0502020204030204" pitchFamily="34" charset="0"/>
            </a:endParaRPr>
          </a:p>
          <a:p>
            <a:pPr marL="276225" lvl="1" indent="-265113">
              <a:spcBef>
                <a:spcPts val="1200"/>
              </a:spcBef>
              <a:buClr>
                <a:srgbClr val="000000"/>
              </a:buClr>
              <a:buSzPts val="1600"/>
              <a:buChar char="•"/>
            </a:pPr>
            <a:r>
              <a:rPr lang="en-GB" sz="2000" dirty="0">
                <a:solidFill>
                  <a:srgbClr val="000000"/>
                </a:solidFill>
                <a:latin typeface="Calibri" panose="020F0502020204030204" pitchFamily="34" charset="0"/>
                <a:cs typeface="Calibri" panose="020F0502020204030204" pitchFamily="34" charset="0"/>
              </a:rPr>
              <a:t>« La CIC a </a:t>
            </a:r>
            <a:r>
              <a:rPr lang="en-GB" sz="2000" dirty="0" err="1">
                <a:solidFill>
                  <a:srgbClr val="000000"/>
                </a:solidFill>
                <a:latin typeface="Calibri" panose="020F0502020204030204" pitchFamily="34" charset="0"/>
                <a:cs typeface="Calibri" panose="020F0502020204030204" pitchFamily="34" charset="0"/>
              </a:rPr>
              <a:t>fonctionné</a:t>
            </a:r>
            <a:r>
              <a:rPr lang="en-GB" sz="2000" dirty="0">
                <a:solidFill>
                  <a:srgbClr val="000000"/>
                </a:solidFill>
                <a:latin typeface="Calibri" panose="020F0502020204030204" pitchFamily="34" charset="0"/>
                <a:cs typeface="Calibri" panose="020F0502020204030204" pitchFamily="34" charset="0"/>
              </a:rPr>
              <a:t> pendant </a:t>
            </a:r>
            <a:r>
              <a:rPr lang="en-GB" sz="2000" dirty="0" err="1">
                <a:solidFill>
                  <a:srgbClr val="000000"/>
                </a:solidFill>
                <a:latin typeface="Calibri" panose="020F0502020204030204" pitchFamily="34" charset="0"/>
                <a:cs typeface="Calibri" panose="020F0502020204030204" pitchFamily="34" charset="0"/>
              </a:rPr>
              <a:t>cette</a:t>
            </a:r>
            <a:r>
              <a:rPr lang="en-GB" sz="2000" dirty="0">
                <a:solidFill>
                  <a:srgbClr val="000000"/>
                </a:solidFill>
                <a:latin typeface="Calibri" panose="020F0502020204030204" pitchFamily="34" charset="0"/>
                <a:cs typeface="Calibri" panose="020F0502020204030204" pitchFamily="34" charset="0"/>
              </a:rPr>
              <a:t> crise </a:t>
            </a:r>
            <a:r>
              <a:rPr lang="en-GB" sz="2000" dirty="0" err="1">
                <a:solidFill>
                  <a:srgbClr val="000000"/>
                </a:solidFill>
                <a:latin typeface="Calibri" panose="020F0502020204030204" pitchFamily="34" charset="0"/>
                <a:cs typeface="Calibri" panose="020F0502020204030204" pitchFamily="34" charset="0"/>
              </a:rPr>
              <a:t>atypique</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à</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l’image</a:t>
            </a:r>
            <a:r>
              <a:rPr lang="en-GB" sz="2000" dirty="0">
                <a:solidFill>
                  <a:srgbClr val="000000"/>
                </a:solidFill>
                <a:latin typeface="Calibri" panose="020F0502020204030204" pitchFamily="34" charset="0"/>
                <a:cs typeface="Calibri" panose="020F0502020204030204" pitchFamily="34" charset="0"/>
              </a:rPr>
              <a:t> d’un centre </a:t>
            </a:r>
            <a:r>
              <a:rPr lang="en-GB" sz="2000" dirty="0" err="1">
                <a:solidFill>
                  <a:srgbClr val="000000"/>
                </a:solidFill>
                <a:latin typeface="Calibri" panose="020F0502020204030204" pitchFamily="34" charset="0"/>
                <a:cs typeface="Calibri" panose="020F0502020204030204" pitchFamily="34" charset="0"/>
              </a:rPr>
              <a:t>opérationnel</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départemental</a:t>
            </a:r>
            <a:r>
              <a:rPr lang="en-GB" sz="2000" dirty="0">
                <a:solidFill>
                  <a:srgbClr val="000000"/>
                </a:solidFill>
                <a:latin typeface="Calibri" panose="020F0502020204030204" pitchFamily="34" charset="0"/>
                <a:cs typeface="Calibri" panose="020F0502020204030204" pitchFamily="34" charset="0"/>
              </a:rPr>
              <a:t> ».</a:t>
            </a:r>
            <a:endParaRPr lang="en-GB" sz="2000" dirty="0">
              <a:latin typeface="Calibri" panose="020F0502020204030204" pitchFamily="34" charset="0"/>
              <a:cs typeface="Calibri" panose="020F0502020204030204" pitchFamily="34" charset="0"/>
            </a:endParaRPr>
          </a:p>
          <a:p>
            <a:pPr marL="676275" lvl="2" indent="-265113">
              <a:spcBef>
                <a:spcPts val="1200"/>
              </a:spcBef>
              <a:buClr>
                <a:srgbClr val="000000"/>
              </a:buClr>
              <a:buSzPts val="1600"/>
            </a:pPr>
            <a:r>
              <a:rPr lang="en-GB" sz="1600" dirty="0">
                <a:solidFill>
                  <a:srgbClr val="000000"/>
                </a:solidFill>
                <a:latin typeface="Calibri" panose="020F0502020204030204" pitchFamily="34" charset="0"/>
                <a:cs typeface="Calibri" panose="020F0502020204030204" pitchFamily="34" charset="0"/>
              </a:rPr>
              <a:t>« </a:t>
            </a:r>
            <a:r>
              <a:rPr lang="en-GB" sz="1600" dirty="0" err="1">
                <a:solidFill>
                  <a:srgbClr val="000000"/>
                </a:solidFill>
                <a:latin typeface="Calibri" panose="020F0502020204030204" pitchFamily="34" charset="0"/>
                <a:cs typeface="Calibri" panose="020F0502020204030204" pitchFamily="34" charset="0"/>
              </a:rPr>
              <a:t>Cette</a:t>
            </a:r>
            <a:r>
              <a:rPr lang="en-GB" sz="1600" dirty="0">
                <a:solidFill>
                  <a:srgbClr val="000000"/>
                </a:solidFill>
                <a:latin typeface="Calibri" panose="020F0502020204030204" pitchFamily="34" charset="0"/>
                <a:cs typeface="Calibri" panose="020F0502020204030204" pitchFamily="34" charset="0"/>
              </a:rPr>
              <a:t> situation, tout </a:t>
            </a:r>
            <a:r>
              <a:rPr lang="en-GB" sz="1600" dirty="0" err="1">
                <a:solidFill>
                  <a:srgbClr val="000000"/>
                </a:solidFill>
                <a:latin typeface="Calibri" panose="020F0502020204030204" pitchFamily="34" charset="0"/>
                <a:cs typeface="Calibri" panose="020F0502020204030204" pitchFamily="34" charset="0"/>
              </a:rPr>
              <a:t>à</a:t>
            </a:r>
            <a:r>
              <a:rPr lang="en-GB" sz="1600" dirty="0">
                <a:solidFill>
                  <a:srgbClr val="000000"/>
                </a:solidFill>
                <a:latin typeface="Calibri" panose="020F0502020204030204" pitchFamily="34" charset="0"/>
                <a:cs typeface="Calibri" panose="020F0502020204030204" pitchFamily="34" charset="0"/>
              </a:rPr>
              <a:t> fait hors </a:t>
            </a:r>
            <a:r>
              <a:rPr lang="en-GB" sz="1600" dirty="0" err="1">
                <a:solidFill>
                  <a:srgbClr val="000000"/>
                </a:solidFill>
                <a:latin typeface="Calibri" panose="020F0502020204030204" pitchFamily="34" charset="0"/>
                <a:cs typeface="Calibri" panose="020F0502020204030204" pitchFamily="34" charset="0"/>
              </a:rPr>
              <a:t>norme</a:t>
            </a:r>
            <a:r>
              <a:rPr lang="en-GB" sz="1600" dirty="0">
                <a:solidFill>
                  <a:srgbClr val="000000"/>
                </a:solidFill>
                <a:latin typeface="Calibri" panose="020F0502020204030204" pitchFamily="34" charset="0"/>
                <a:cs typeface="Calibri" panose="020F0502020204030204" pitchFamily="34" charset="0"/>
              </a:rPr>
              <a:t>, a conduit la CIC </a:t>
            </a:r>
            <a:r>
              <a:rPr lang="en-GB" sz="1600" dirty="0" err="1">
                <a:solidFill>
                  <a:srgbClr val="000000"/>
                </a:solidFill>
                <a:latin typeface="Calibri" panose="020F0502020204030204" pitchFamily="34" charset="0"/>
                <a:cs typeface="Calibri" panose="020F0502020204030204" pitchFamily="34" charset="0"/>
              </a:rPr>
              <a:t>à</a:t>
            </a:r>
            <a:r>
              <a:rPr lang="en-GB" sz="1600" dirty="0">
                <a:solidFill>
                  <a:srgbClr val="000000"/>
                </a:solidFill>
                <a:latin typeface="Calibri" panose="020F0502020204030204" pitchFamily="34" charset="0"/>
                <a:cs typeface="Calibri" panose="020F0502020204030204" pitchFamily="34" charset="0"/>
              </a:rPr>
              <a:t> </a:t>
            </a:r>
            <a:r>
              <a:rPr lang="en-GB" sz="1600" dirty="0" err="1">
                <a:solidFill>
                  <a:srgbClr val="000000"/>
                </a:solidFill>
                <a:latin typeface="Calibri" panose="020F0502020204030204" pitchFamily="34" charset="0"/>
                <a:cs typeface="Calibri" panose="020F0502020204030204" pitchFamily="34" charset="0"/>
              </a:rPr>
              <a:t>s’organiser</a:t>
            </a:r>
            <a:r>
              <a:rPr lang="en-GB" sz="1600" dirty="0">
                <a:solidFill>
                  <a:srgbClr val="000000"/>
                </a:solidFill>
                <a:latin typeface="Calibri" panose="020F0502020204030204" pitchFamily="34" charset="0"/>
                <a:cs typeface="Calibri" panose="020F0502020204030204" pitchFamily="34" charset="0"/>
              </a:rPr>
              <a:t> de </a:t>
            </a:r>
            <a:r>
              <a:rPr lang="en-GB" sz="1600" dirty="0" err="1">
                <a:solidFill>
                  <a:srgbClr val="000000"/>
                </a:solidFill>
                <a:latin typeface="Calibri" panose="020F0502020204030204" pitchFamily="34" charset="0"/>
                <a:cs typeface="Calibri" panose="020F0502020204030204" pitchFamily="34" charset="0"/>
              </a:rPr>
              <a:t>façon</a:t>
            </a:r>
            <a:r>
              <a:rPr lang="en-GB" sz="1600" dirty="0">
                <a:solidFill>
                  <a:srgbClr val="000000"/>
                </a:solidFill>
                <a:latin typeface="Calibri" panose="020F0502020204030204" pitchFamily="34" charset="0"/>
                <a:cs typeface="Calibri" panose="020F0502020204030204" pitchFamily="34" charset="0"/>
              </a:rPr>
              <a:t> </a:t>
            </a:r>
            <a:r>
              <a:rPr lang="en-GB" sz="1600" dirty="0" err="1">
                <a:solidFill>
                  <a:srgbClr val="000000"/>
                </a:solidFill>
                <a:latin typeface="Calibri" panose="020F0502020204030204" pitchFamily="34" charset="0"/>
                <a:cs typeface="Calibri" panose="020F0502020204030204" pitchFamily="34" charset="0"/>
              </a:rPr>
              <a:t>spécifique</a:t>
            </a:r>
            <a:r>
              <a:rPr lang="en-GB" sz="1600" dirty="0">
                <a:solidFill>
                  <a:srgbClr val="000000"/>
                </a:solidFill>
                <a:latin typeface="Calibri" panose="020F0502020204030204" pitchFamily="34" charset="0"/>
                <a:cs typeface="Calibri" panose="020F0502020204030204" pitchFamily="34" charset="0"/>
              </a:rPr>
              <a:t>, pour </a:t>
            </a:r>
            <a:r>
              <a:rPr lang="en-GB" sz="1600" dirty="0" err="1">
                <a:solidFill>
                  <a:srgbClr val="000000"/>
                </a:solidFill>
                <a:latin typeface="Calibri" panose="020F0502020204030204" pitchFamily="34" charset="0"/>
                <a:cs typeface="Calibri" panose="020F0502020204030204" pitchFamily="34" charset="0"/>
              </a:rPr>
              <a:t>entrer</a:t>
            </a:r>
            <a:r>
              <a:rPr lang="en-GB" sz="1600" dirty="0">
                <a:solidFill>
                  <a:srgbClr val="000000"/>
                </a:solidFill>
                <a:latin typeface="Calibri" panose="020F0502020204030204" pitchFamily="34" charset="0"/>
                <a:cs typeface="Calibri" panose="020F0502020204030204" pitchFamily="34" charset="0"/>
              </a:rPr>
              <a:t> dans le </a:t>
            </a:r>
            <a:r>
              <a:rPr lang="en-GB" sz="1600" dirty="0" err="1">
                <a:solidFill>
                  <a:srgbClr val="000000"/>
                </a:solidFill>
                <a:latin typeface="Calibri" panose="020F0502020204030204" pitchFamily="34" charset="0"/>
                <a:cs typeface="Calibri" panose="020F0502020204030204" pitchFamily="34" charset="0"/>
              </a:rPr>
              <a:t>tactique</a:t>
            </a:r>
            <a:r>
              <a:rPr lang="en-GB" sz="1600" dirty="0">
                <a:solidFill>
                  <a:srgbClr val="000000"/>
                </a:solidFill>
                <a:latin typeface="Calibri" panose="020F0502020204030204" pitchFamily="34" charset="0"/>
                <a:cs typeface="Calibri" panose="020F0502020204030204" pitchFamily="34" charset="0"/>
              </a:rPr>
              <a:t> et la </a:t>
            </a:r>
            <a:r>
              <a:rPr lang="en-GB" sz="1600" dirty="0" err="1">
                <a:solidFill>
                  <a:srgbClr val="000000"/>
                </a:solidFill>
                <a:latin typeface="Calibri" panose="020F0502020204030204" pitchFamily="34" charset="0"/>
                <a:cs typeface="Calibri" panose="020F0502020204030204" pitchFamily="34" charset="0"/>
              </a:rPr>
              <a:t>conduite</a:t>
            </a:r>
            <a:r>
              <a:rPr lang="en-GB" sz="1600" dirty="0">
                <a:solidFill>
                  <a:srgbClr val="000000"/>
                </a:solidFill>
                <a:latin typeface="Calibri" panose="020F0502020204030204" pitchFamily="34" charset="0"/>
                <a:cs typeface="Calibri" panose="020F0502020204030204" pitchFamily="34" charset="0"/>
              </a:rPr>
              <a:t> </a:t>
            </a:r>
            <a:r>
              <a:rPr lang="en-GB" sz="1600" dirty="0" err="1">
                <a:solidFill>
                  <a:srgbClr val="000000"/>
                </a:solidFill>
                <a:latin typeface="Calibri" panose="020F0502020204030204" pitchFamily="34" charset="0"/>
                <a:cs typeface="Calibri" panose="020F0502020204030204" pitchFamily="34" charset="0"/>
              </a:rPr>
              <a:t>d’opérations</a:t>
            </a:r>
            <a:r>
              <a:rPr lang="en-GB" sz="1600" dirty="0">
                <a:solidFill>
                  <a:srgbClr val="000000"/>
                </a:solidFill>
                <a:latin typeface="Calibri" panose="020F0502020204030204" pitchFamily="34" charset="0"/>
                <a:cs typeface="Calibri" panose="020F0502020204030204" pitchFamily="34" charset="0"/>
              </a:rPr>
              <a:t>, bien au-</a:t>
            </a:r>
            <a:r>
              <a:rPr lang="en-GB" sz="1600" dirty="0" err="1">
                <a:solidFill>
                  <a:srgbClr val="000000"/>
                </a:solidFill>
                <a:latin typeface="Calibri" panose="020F0502020204030204" pitchFamily="34" charset="0"/>
                <a:cs typeface="Calibri" panose="020F0502020204030204" pitchFamily="34" charset="0"/>
              </a:rPr>
              <a:t>delà</a:t>
            </a:r>
            <a:r>
              <a:rPr lang="en-GB" sz="1600" dirty="0">
                <a:solidFill>
                  <a:srgbClr val="000000"/>
                </a:solidFill>
                <a:latin typeface="Calibri" panose="020F0502020204030204" pitchFamily="34" charset="0"/>
                <a:cs typeface="Calibri" panose="020F0502020204030204" pitchFamily="34" charset="0"/>
              </a:rPr>
              <a:t> du son </a:t>
            </a:r>
            <a:r>
              <a:rPr lang="en-GB" sz="1600" dirty="0" err="1">
                <a:solidFill>
                  <a:srgbClr val="000000"/>
                </a:solidFill>
                <a:latin typeface="Calibri" panose="020F0502020204030204" pitchFamily="34" charset="0"/>
                <a:cs typeface="Calibri" panose="020F0502020204030204" pitchFamily="34" charset="0"/>
              </a:rPr>
              <a:t>rôle</a:t>
            </a:r>
            <a:r>
              <a:rPr lang="en-GB" sz="1600" dirty="0">
                <a:solidFill>
                  <a:srgbClr val="000000"/>
                </a:solidFill>
                <a:latin typeface="Calibri" panose="020F0502020204030204" pitchFamily="34" charset="0"/>
                <a:cs typeface="Calibri" panose="020F0502020204030204" pitchFamily="34" charset="0"/>
              </a:rPr>
              <a:t> </a:t>
            </a:r>
            <a:r>
              <a:rPr lang="en-GB" sz="1600" dirty="0" err="1">
                <a:solidFill>
                  <a:srgbClr val="000000"/>
                </a:solidFill>
                <a:latin typeface="Calibri" panose="020F0502020204030204" pitchFamily="34" charset="0"/>
                <a:cs typeface="Calibri" panose="020F0502020204030204" pitchFamily="34" charset="0"/>
              </a:rPr>
              <a:t>stratégique</a:t>
            </a:r>
            <a:r>
              <a:rPr lang="en-GB" sz="1600" dirty="0">
                <a:solidFill>
                  <a:srgbClr val="000000"/>
                </a:solidFill>
                <a:latin typeface="Calibri" panose="020F0502020204030204" pitchFamily="34" charset="0"/>
                <a:cs typeface="Calibri" panose="020F0502020204030204" pitchFamily="34" charset="0"/>
              </a:rPr>
              <a:t> ».</a:t>
            </a:r>
            <a:endParaRPr lang="en-GB" sz="1600" dirty="0">
              <a:latin typeface="Calibri" panose="020F0502020204030204" pitchFamily="34" charset="0"/>
              <a:cs typeface="Calibri" panose="020F0502020204030204" pitchFamily="34" charset="0"/>
            </a:endParaRPr>
          </a:p>
          <a:p>
            <a:pPr marL="276225" lvl="1" indent="-265113">
              <a:spcBef>
                <a:spcPts val="1200"/>
              </a:spcBef>
              <a:buClr>
                <a:srgbClr val="000000"/>
              </a:buClr>
              <a:buSzPts val="1600"/>
              <a:buChar char="•"/>
            </a:pP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En</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s’éloignant</a:t>
            </a:r>
            <a:r>
              <a:rPr lang="en-GB" sz="2000" dirty="0">
                <a:solidFill>
                  <a:srgbClr val="000000"/>
                </a:solidFill>
                <a:latin typeface="Calibri" panose="020F0502020204030204" pitchFamily="34" charset="0"/>
                <a:cs typeface="Calibri" panose="020F0502020204030204" pitchFamily="34" charset="0"/>
              </a:rPr>
              <a:t> trop du </a:t>
            </a:r>
            <a:r>
              <a:rPr lang="en-GB" sz="2000" dirty="0" err="1">
                <a:solidFill>
                  <a:srgbClr val="000000"/>
                </a:solidFill>
                <a:latin typeface="Calibri" panose="020F0502020204030204" pitchFamily="34" charset="0"/>
                <a:cs typeface="Calibri" panose="020F0502020204030204" pitchFamily="34" charset="0"/>
              </a:rPr>
              <a:t>modèle</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théorique</a:t>
            </a:r>
            <a:r>
              <a:rPr lang="en-GB" sz="2000" dirty="0">
                <a:solidFill>
                  <a:srgbClr val="000000"/>
                </a:solidFill>
                <a:latin typeface="Calibri" panose="020F0502020204030204" pitchFamily="34" charset="0"/>
                <a:cs typeface="Calibri" panose="020F0502020204030204" pitchFamily="34" charset="0"/>
              </a:rPr>
              <a:t> et des </a:t>
            </a:r>
            <a:r>
              <a:rPr lang="en-GB" sz="2000" dirty="0" err="1">
                <a:solidFill>
                  <a:srgbClr val="000000"/>
                </a:solidFill>
                <a:latin typeface="Calibri" panose="020F0502020204030204" pitchFamily="34" charset="0"/>
                <a:cs typeface="Calibri" panose="020F0502020204030204" pitchFamily="34" charset="0"/>
              </a:rPr>
              <a:t>automatismes</a:t>
            </a:r>
            <a:r>
              <a:rPr lang="en-GB" sz="2000" dirty="0">
                <a:solidFill>
                  <a:srgbClr val="000000"/>
                </a:solidFill>
                <a:latin typeface="Calibri" panose="020F0502020204030204" pitchFamily="34" charset="0"/>
                <a:cs typeface="Calibri" panose="020F0502020204030204" pitchFamily="34" charset="0"/>
              </a:rPr>
              <a:t> de travail acquis pendant les </a:t>
            </a:r>
            <a:r>
              <a:rPr lang="en-GB" sz="2000" dirty="0" err="1">
                <a:solidFill>
                  <a:srgbClr val="000000"/>
                </a:solidFill>
                <a:latin typeface="Calibri" panose="020F0502020204030204" pitchFamily="34" charset="0"/>
                <a:cs typeface="Calibri" panose="020F0502020204030204" pitchFamily="34" charset="0"/>
              </a:rPr>
              <a:t>exercices</a:t>
            </a:r>
            <a:r>
              <a:rPr lang="en-GB" sz="2000" dirty="0">
                <a:solidFill>
                  <a:srgbClr val="000000"/>
                </a:solidFill>
                <a:latin typeface="Calibri" panose="020F0502020204030204" pitchFamily="34" charset="0"/>
                <a:cs typeface="Calibri" panose="020F0502020204030204" pitchFamily="34" charset="0"/>
              </a:rPr>
              <a:t>, il y a un </a:t>
            </a:r>
            <a:r>
              <a:rPr lang="en-GB" sz="2000" dirty="0" err="1">
                <a:solidFill>
                  <a:srgbClr val="000000"/>
                </a:solidFill>
                <a:latin typeface="Calibri" panose="020F0502020204030204" pitchFamily="34" charset="0"/>
                <a:cs typeface="Calibri" panose="020F0502020204030204" pitchFamily="34" charset="0"/>
              </a:rPr>
              <a:t>réel</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risque</a:t>
            </a:r>
            <a:r>
              <a:rPr lang="en-GB" sz="2000" dirty="0">
                <a:solidFill>
                  <a:srgbClr val="000000"/>
                </a:solidFill>
                <a:latin typeface="Calibri" panose="020F0502020204030204" pitchFamily="34" charset="0"/>
                <a:cs typeface="Calibri" panose="020F0502020204030204" pitchFamily="34" charset="0"/>
              </a:rPr>
              <a:t> de </a:t>
            </a:r>
            <a:r>
              <a:rPr lang="en-GB" sz="2000" dirty="0" err="1">
                <a:solidFill>
                  <a:srgbClr val="000000"/>
                </a:solidFill>
                <a:latin typeface="Calibri" panose="020F0502020204030204" pitchFamily="34" charset="0"/>
                <a:cs typeface="Calibri" panose="020F0502020204030204" pitchFamily="34" charset="0"/>
              </a:rPr>
              <a:t>désorganisation</a:t>
            </a:r>
            <a:r>
              <a:rPr lang="en-GB" sz="2000" dirty="0">
                <a:solidFill>
                  <a:srgbClr val="000000"/>
                </a:solidFill>
                <a:latin typeface="Calibri" panose="020F0502020204030204" pitchFamily="34" charset="0"/>
                <a:cs typeface="Calibri" panose="020F0502020204030204" pitchFamily="34" charset="0"/>
              </a:rPr>
              <a:t> de la CIC et </a:t>
            </a:r>
            <a:r>
              <a:rPr lang="en-GB" sz="2000" dirty="0" err="1">
                <a:solidFill>
                  <a:srgbClr val="000000"/>
                </a:solidFill>
                <a:latin typeface="Calibri" panose="020F0502020204030204" pitchFamily="34" charset="0"/>
                <a:cs typeface="Calibri" panose="020F0502020204030204" pitchFamily="34" charset="0"/>
              </a:rPr>
              <a:t>d’incompréhension</a:t>
            </a:r>
            <a:r>
              <a:rPr lang="en-GB" sz="2000" dirty="0">
                <a:solidFill>
                  <a:srgbClr val="000000"/>
                </a:solidFill>
                <a:latin typeface="Calibri" panose="020F0502020204030204" pitchFamily="34" charset="0"/>
                <a:cs typeface="Calibri" panose="020F0502020204030204" pitchFamily="34" charset="0"/>
              </a:rPr>
              <a:t> du </a:t>
            </a:r>
            <a:r>
              <a:rPr lang="en-GB" sz="2000" dirty="0" err="1">
                <a:solidFill>
                  <a:srgbClr val="000000"/>
                </a:solidFill>
                <a:latin typeface="Calibri" panose="020F0502020204030204" pitchFamily="34" charset="0"/>
                <a:cs typeface="Calibri" panose="020F0502020204030204" pitchFamily="34" charset="0"/>
              </a:rPr>
              <a:t>côté</a:t>
            </a:r>
            <a:r>
              <a:rPr lang="en-GB" sz="2000" dirty="0">
                <a:solidFill>
                  <a:srgbClr val="000000"/>
                </a:solidFill>
                <a:latin typeface="Calibri" panose="020F0502020204030204" pitchFamily="34" charset="0"/>
                <a:cs typeface="Calibri" panose="020F0502020204030204" pitchFamily="34" charset="0"/>
              </a:rPr>
              <a:t> des participants quant au </a:t>
            </a:r>
            <a:r>
              <a:rPr lang="en-GB" sz="2000" dirty="0" err="1">
                <a:solidFill>
                  <a:srgbClr val="000000"/>
                </a:solidFill>
                <a:latin typeface="Calibri" panose="020F0502020204030204" pitchFamily="34" charset="0"/>
                <a:cs typeface="Calibri" panose="020F0502020204030204" pitchFamily="34" charset="0"/>
              </a:rPr>
              <a:t>contenu</a:t>
            </a:r>
            <a:r>
              <a:rPr lang="en-GB" sz="2000" dirty="0">
                <a:solidFill>
                  <a:srgbClr val="000000"/>
                </a:solidFill>
                <a:latin typeface="Calibri" panose="020F0502020204030204" pitchFamily="34" charset="0"/>
                <a:cs typeface="Calibri" panose="020F0502020204030204" pitchFamily="34" charset="0"/>
              </a:rPr>
              <a:t> de </a:t>
            </a:r>
            <a:r>
              <a:rPr lang="en-GB" sz="2000" dirty="0" err="1">
                <a:solidFill>
                  <a:srgbClr val="000000"/>
                </a:solidFill>
                <a:latin typeface="Calibri" panose="020F0502020204030204" pitchFamily="34" charset="0"/>
                <a:cs typeface="Calibri" panose="020F0502020204030204" pitchFamily="34" charset="0"/>
              </a:rPr>
              <a:t>leur</a:t>
            </a:r>
            <a:r>
              <a:rPr lang="en-GB" sz="2000" dirty="0">
                <a:solidFill>
                  <a:srgbClr val="000000"/>
                </a:solidFill>
                <a:latin typeface="Calibri" panose="020F0502020204030204" pitchFamily="34" charset="0"/>
                <a:cs typeface="Calibri" panose="020F0502020204030204" pitchFamily="34" charset="0"/>
              </a:rPr>
              <a:t> </a:t>
            </a:r>
            <a:r>
              <a:rPr lang="en-GB" sz="2000" dirty="0" err="1">
                <a:solidFill>
                  <a:srgbClr val="000000"/>
                </a:solidFill>
                <a:latin typeface="Calibri" panose="020F0502020204030204" pitchFamily="34" charset="0"/>
                <a:cs typeface="Calibri" panose="020F0502020204030204" pitchFamily="34" charset="0"/>
              </a:rPr>
              <a:t>tâche</a:t>
            </a:r>
            <a:r>
              <a:rPr lang="en-GB" sz="2000" dirty="0">
                <a:solidFill>
                  <a:srgbClr val="000000"/>
                </a:solidFill>
                <a:latin typeface="Calibri" panose="020F0502020204030204" pitchFamily="34" charset="0"/>
                <a:cs typeface="Calibri" panose="020F0502020204030204" pitchFamily="34" charset="0"/>
              </a:rPr>
              <a:t>. »</a:t>
            </a: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928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Les leçons de </a:t>
            </a:r>
            <a:r>
              <a:rPr lang="fr-FR" dirty="0" err="1"/>
              <a:t>lubrizol</a:t>
            </a:r>
            <a:r>
              <a:rPr lang="fr-FR" dirty="0"/>
              <a:t> (2019)</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19</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a:xfrm>
            <a:off x="333496" y="1700808"/>
            <a:ext cx="8445806" cy="4680520"/>
          </a:xfrm>
        </p:spPr>
        <p:txBody>
          <a:bodyPr>
            <a:normAutofit/>
          </a:bodyPr>
          <a:lstStyle/>
          <a:p>
            <a:pPr lvl="0">
              <a:spcBef>
                <a:spcPts val="0"/>
              </a:spcBef>
              <a:buClr>
                <a:schemeClr val="dk1"/>
              </a:buClr>
              <a:buSzPts val="1600"/>
              <a:buFont typeface="Arial"/>
              <a:buChar char="•"/>
            </a:pPr>
            <a:r>
              <a:rPr lang="en-GB" sz="1800" dirty="0">
                <a:solidFill>
                  <a:schemeClr val="dk1"/>
                </a:solidFill>
                <a:latin typeface="Calibri" panose="020F0502020204030204" pitchFamily="34" charset="0"/>
                <a:cs typeface="Calibri" panose="020F0502020204030204" pitchFamily="34" charset="0"/>
              </a:rPr>
              <a:t>Le </a:t>
            </a:r>
            <a:r>
              <a:rPr lang="en-GB" sz="1800" dirty="0" err="1">
                <a:solidFill>
                  <a:schemeClr val="dk1"/>
                </a:solidFill>
                <a:latin typeface="Calibri" panose="020F0502020204030204" pitchFamily="34" charset="0"/>
                <a:cs typeface="Calibri" panose="020F0502020204030204" pitchFamily="34" charset="0"/>
              </a:rPr>
              <a:t>Sénat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s’étonne</a:t>
            </a:r>
            <a:r>
              <a:rPr lang="en-GB" sz="1800" dirty="0">
                <a:solidFill>
                  <a:schemeClr val="dk1"/>
                </a:solidFill>
                <a:latin typeface="Calibri" panose="020F0502020204030204" pitchFamily="34" charset="0"/>
                <a:cs typeface="Calibri" panose="020F0502020204030204" pitchFamily="34" charset="0"/>
              </a:rPr>
              <a:t> que le </a:t>
            </a:r>
            <a:r>
              <a:rPr lang="en-GB" sz="1800" dirty="0" err="1">
                <a:solidFill>
                  <a:schemeClr val="dk1"/>
                </a:solidFill>
                <a:latin typeface="Calibri" panose="020F0502020204030204" pitchFamily="34" charset="0"/>
                <a:cs typeface="Calibri" panose="020F0502020204030204" pitchFamily="34" charset="0"/>
              </a:rPr>
              <a:t>préfet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n’ait</a:t>
            </a:r>
            <a:r>
              <a:rPr lang="en-GB" sz="1800" dirty="0">
                <a:solidFill>
                  <a:schemeClr val="dk1"/>
                </a:solidFill>
                <a:latin typeface="Calibri" panose="020F0502020204030204" pitchFamily="34" charset="0"/>
                <a:cs typeface="Calibri" panose="020F0502020204030204" pitchFamily="34" charset="0"/>
              </a:rPr>
              <a:t> pas fait </a:t>
            </a:r>
            <a:r>
              <a:rPr lang="en-GB" sz="1800" dirty="0" err="1">
                <a:solidFill>
                  <a:schemeClr val="dk1"/>
                </a:solidFill>
                <a:latin typeface="Calibri" panose="020F0502020204030204" pitchFamily="34" charset="0"/>
                <a:cs typeface="Calibri" panose="020F0502020204030204" pitchFamily="34" charset="0"/>
              </a:rPr>
              <a:t>appel</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à</a:t>
            </a:r>
            <a:r>
              <a:rPr lang="en-GB" sz="1800" dirty="0">
                <a:solidFill>
                  <a:schemeClr val="dk1"/>
                </a:solidFill>
                <a:latin typeface="Calibri" panose="020F0502020204030204" pitchFamily="34" charset="0"/>
                <a:cs typeface="Calibri" panose="020F0502020204030204" pitchFamily="34" charset="0"/>
              </a:rPr>
              <a:t> Mission d’appui </a:t>
            </a:r>
            <a:r>
              <a:rPr lang="en-GB" sz="1800" dirty="0" err="1">
                <a:solidFill>
                  <a:schemeClr val="dk1"/>
                </a:solidFill>
                <a:latin typeface="Calibri" panose="020F0502020204030204" pitchFamily="34" charset="0"/>
                <a:cs typeface="Calibri" panose="020F0502020204030204" pitchFamily="34" charset="0"/>
              </a:rPr>
              <a:t>en</a:t>
            </a:r>
            <a:r>
              <a:rPr lang="en-GB" sz="1800" dirty="0">
                <a:solidFill>
                  <a:schemeClr val="dk1"/>
                </a:solidFill>
                <a:latin typeface="Calibri" panose="020F0502020204030204" pitchFamily="34" charset="0"/>
                <a:cs typeface="Calibri" panose="020F0502020204030204" pitchFamily="34" charset="0"/>
              </a:rPr>
              <a:t> situation de crise, </a:t>
            </a:r>
            <a:r>
              <a:rPr lang="en-GB" sz="1800" dirty="0" err="1">
                <a:solidFill>
                  <a:schemeClr val="dk1"/>
                </a:solidFill>
                <a:latin typeface="Calibri" panose="020F0502020204030204" pitchFamily="34" charset="0"/>
                <a:cs typeface="Calibri" panose="020F0502020204030204" pitchFamily="34" charset="0"/>
              </a:rPr>
              <a:t>alors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qu’elle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est</a:t>
            </a:r>
            <a:r>
              <a:rPr lang="en-GB" sz="1800" dirty="0">
                <a:solidFill>
                  <a:schemeClr val="dk1"/>
                </a:solidFill>
                <a:latin typeface="Calibri" panose="020F0502020204030204" pitchFamily="34" charset="0"/>
                <a:cs typeface="Calibri" panose="020F0502020204030204" pitchFamily="34" charset="0"/>
              </a:rPr>
              <a:t> « </a:t>
            </a:r>
            <a:r>
              <a:rPr lang="en-GB" sz="1800" dirty="0" err="1">
                <a:solidFill>
                  <a:schemeClr val="dk1"/>
                </a:solidFill>
                <a:latin typeface="Calibri" panose="020F0502020204030204" pitchFamily="34" charset="0"/>
                <a:cs typeface="Calibri" panose="020F0502020204030204" pitchFamily="34" charset="0"/>
              </a:rPr>
              <a:t>pourtant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composée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d’experts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dont</a:t>
            </a:r>
            <a:r>
              <a:rPr lang="en-GB" sz="1800" dirty="0">
                <a:solidFill>
                  <a:schemeClr val="dk1"/>
                </a:solidFill>
                <a:latin typeface="Calibri" panose="020F0502020204030204" pitchFamily="34" charset="0"/>
                <a:cs typeface="Calibri" panose="020F0502020204030204" pitchFamily="34" charset="0"/>
              </a:rPr>
              <a:t> le </a:t>
            </a:r>
            <a:r>
              <a:rPr lang="en-GB" sz="1800" dirty="0" err="1">
                <a:solidFill>
                  <a:schemeClr val="dk1"/>
                </a:solidFill>
                <a:latin typeface="Calibri" panose="020F0502020204030204" pitchFamily="34" charset="0"/>
                <a:cs typeface="Calibri" panose="020F0502020204030204" pitchFamily="34" charset="0"/>
              </a:rPr>
              <a:t>profil</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aurait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pu</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sembler</a:t>
            </a:r>
            <a:r>
              <a:rPr lang="en-GB" sz="1800" dirty="0">
                <a:solidFill>
                  <a:schemeClr val="dk1"/>
                </a:solidFill>
                <a:latin typeface="Calibri" panose="020F0502020204030204" pitchFamily="34" charset="0"/>
                <a:cs typeface="Calibri" panose="020F0502020204030204" pitchFamily="34" charset="0"/>
              </a:rPr>
              <a:t> utile </a:t>
            </a:r>
            <a:r>
              <a:rPr lang="en-GB" sz="1800" dirty="0" err="1">
                <a:solidFill>
                  <a:schemeClr val="dk1"/>
                </a:solidFill>
                <a:latin typeface="Calibri" panose="020F0502020204030204" pitchFamily="34" charset="0"/>
                <a:cs typeface="Calibri" panose="020F0502020204030204" pitchFamily="34" charset="0"/>
              </a:rPr>
              <a:t>à</a:t>
            </a:r>
            <a:r>
              <a:rPr lang="en-GB" sz="1800" dirty="0">
                <a:solidFill>
                  <a:schemeClr val="dk1"/>
                </a:solidFill>
                <a:latin typeface="Calibri" panose="020F0502020204030204" pitchFamily="34" charset="0"/>
                <a:cs typeface="Calibri" panose="020F0502020204030204" pitchFamily="34" charset="0"/>
              </a:rPr>
              <a:t> un </a:t>
            </a:r>
            <a:r>
              <a:rPr lang="en-GB" sz="1800" dirty="0" err="1">
                <a:solidFill>
                  <a:schemeClr val="dk1"/>
                </a:solidFill>
                <a:latin typeface="Calibri" panose="020F0502020204030204" pitchFamily="34" charset="0"/>
                <a:cs typeface="Calibri" panose="020F0502020204030204" pitchFamily="34" charset="0"/>
              </a:rPr>
              <a:t>préfet</a:t>
            </a:r>
            <a:r>
              <a:rPr lang="en-GB" sz="1800" dirty="0">
                <a:solidFill>
                  <a:schemeClr val="dk1"/>
                </a:solidFill>
                <a:latin typeface="Calibri" panose="020F0502020204030204" pitchFamily="34" charset="0"/>
                <a:cs typeface="Calibri" panose="020F0502020204030204" pitchFamily="34" charset="0"/>
              </a:rPr>
              <a:t> qui a </a:t>
            </a:r>
            <a:r>
              <a:rPr lang="en-GB" sz="1800" dirty="0" err="1">
                <a:solidFill>
                  <a:schemeClr val="dk1"/>
                </a:solidFill>
                <a:latin typeface="Calibri" panose="020F0502020204030204" pitchFamily="34" charset="0"/>
                <a:cs typeface="Calibri" panose="020F0502020204030204" pitchFamily="34" charset="0"/>
              </a:rPr>
              <a:t>publiquement</a:t>
            </a:r>
            <a:r>
              <a:rPr lang="en-GB" sz="1800" dirty="0">
                <a:solidFill>
                  <a:schemeClr val="dk1"/>
                </a:solidFill>
                <a:latin typeface="Calibri" panose="020F0502020204030204" pitchFamily="34" charset="0"/>
                <a:cs typeface="Calibri" panose="020F0502020204030204" pitchFamily="34" charset="0"/>
              </a:rPr>
              <a:t> fait part de </a:t>
            </a:r>
            <a:r>
              <a:rPr lang="en-GB" sz="1800" dirty="0" err="1">
                <a:solidFill>
                  <a:schemeClr val="dk1"/>
                </a:solidFill>
                <a:latin typeface="Calibri" panose="020F0502020204030204" pitchFamily="34" charset="0"/>
                <a:cs typeface="Calibri" panose="020F0502020204030204" pitchFamily="34" charset="0"/>
              </a:rPr>
              <a:t>sa</a:t>
            </a:r>
            <a:r>
              <a:rPr lang="en-GB" sz="1800" dirty="0">
                <a:solidFill>
                  <a:schemeClr val="dk1"/>
                </a:solidFill>
                <a:latin typeface="Calibri" panose="020F0502020204030204" pitchFamily="34" charset="0"/>
                <a:cs typeface="Calibri" panose="020F0502020204030204" pitchFamily="34" charset="0"/>
              </a:rPr>
              <a:t> solitude face </a:t>
            </a:r>
            <a:r>
              <a:rPr lang="en-GB" sz="1800" dirty="0" err="1">
                <a:solidFill>
                  <a:schemeClr val="dk1"/>
                </a:solidFill>
                <a:latin typeface="Calibri" panose="020F0502020204030204" pitchFamily="34" charset="0"/>
                <a:cs typeface="Calibri" panose="020F0502020204030204" pitchFamily="34" charset="0"/>
              </a:rPr>
              <a:t>à</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l’événement</a:t>
            </a:r>
            <a:r>
              <a:rPr lang="en-GB" sz="1800" dirty="0">
                <a:solidFill>
                  <a:schemeClr val="dk1"/>
                </a:solidFill>
                <a:latin typeface="Calibri" panose="020F0502020204030204" pitchFamily="34" charset="0"/>
                <a:cs typeface="Calibri" panose="020F0502020204030204" pitchFamily="34" charset="0"/>
              </a:rPr>
              <a:t> ». </a:t>
            </a:r>
            <a:endParaRPr lang="en-GB" sz="1800" dirty="0">
              <a:latin typeface="Calibri" panose="020F0502020204030204" pitchFamily="34" charset="0"/>
              <a:cs typeface="Calibri" panose="020F0502020204030204" pitchFamily="34" charset="0"/>
            </a:endParaRPr>
          </a:p>
          <a:p>
            <a:pPr lvl="0">
              <a:spcBef>
                <a:spcPts val="0"/>
              </a:spcBef>
              <a:buClr>
                <a:schemeClr val="dk1"/>
              </a:buClr>
              <a:buSzPts val="1600"/>
              <a:buFont typeface="Arial"/>
              <a:buChar char="•"/>
            </a:pPr>
            <a:r>
              <a:rPr lang="en-GB" sz="1800" dirty="0">
                <a:solidFill>
                  <a:schemeClr val="dk1"/>
                </a:solidFill>
                <a:latin typeface="Calibri" panose="020F0502020204030204" pitchFamily="34" charset="0"/>
                <a:cs typeface="Calibri" panose="020F0502020204030204" pitchFamily="34" charset="0"/>
              </a:rPr>
              <a:t>Le rapport des inspections </a:t>
            </a:r>
            <a:r>
              <a:rPr lang="en-GB" sz="1800" dirty="0" err="1">
                <a:solidFill>
                  <a:schemeClr val="dk1"/>
                </a:solidFill>
                <a:latin typeface="Calibri" panose="020F0502020204030204" pitchFamily="34" charset="0"/>
                <a:cs typeface="Calibri" panose="020F0502020204030204" pitchFamily="34" charset="0"/>
              </a:rPr>
              <a:t>relève</a:t>
            </a:r>
            <a:r>
              <a:rPr lang="en-GB" sz="1800" dirty="0">
                <a:solidFill>
                  <a:schemeClr val="dk1"/>
                </a:solidFill>
                <a:latin typeface="Calibri" panose="020F0502020204030204" pitchFamily="34" charset="0"/>
                <a:cs typeface="Calibri" panose="020F0502020204030204" pitchFamily="34" charset="0"/>
              </a:rPr>
              <a:t> que la Cellule post-accident </a:t>
            </a:r>
            <a:r>
              <a:rPr lang="en-GB" sz="1800" dirty="0" err="1">
                <a:solidFill>
                  <a:schemeClr val="dk1"/>
                </a:solidFill>
                <a:latin typeface="Calibri" panose="020F0502020204030204" pitchFamily="34" charset="0"/>
                <a:cs typeface="Calibri" panose="020F0502020204030204" pitchFamily="34" charset="0"/>
              </a:rPr>
              <a:t>technologique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prévue</a:t>
            </a:r>
            <a:r>
              <a:rPr lang="en-GB" sz="1800" dirty="0">
                <a:solidFill>
                  <a:schemeClr val="dk1"/>
                </a:solidFill>
                <a:latin typeface="Calibri" panose="020F0502020204030204" pitchFamily="34" charset="0"/>
                <a:cs typeface="Calibri" panose="020F0502020204030204" pitchFamily="34" charset="0"/>
              </a:rPr>
              <a:t> par la </a:t>
            </a:r>
            <a:r>
              <a:rPr lang="en-GB" sz="1800" dirty="0" err="1">
                <a:solidFill>
                  <a:schemeClr val="dk1"/>
                </a:solidFill>
                <a:latin typeface="Calibri" panose="020F0502020204030204" pitchFamily="34" charset="0"/>
                <a:cs typeface="Calibri" panose="020F0502020204030204" pitchFamily="34" charset="0"/>
              </a:rPr>
              <a:t>circulaire</a:t>
            </a:r>
            <a:r>
              <a:rPr lang="en-GB" sz="1800" dirty="0">
                <a:solidFill>
                  <a:schemeClr val="dk1"/>
                </a:solidFill>
                <a:latin typeface="Calibri" panose="020F0502020204030204" pitchFamily="34" charset="0"/>
                <a:cs typeface="Calibri" panose="020F0502020204030204" pitchFamily="34" charset="0"/>
              </a:rPr>
              <a:t> du 20 </a:t>
            </a:r>
            <a:r>
              <a:rPr lang="en-GB" sz="1800" dirty="0" err="1">
                <a:solidFill>
                  <a:schemeClr val="dk1"/>
                </a:solidFill>
                <a:latin typeface="Calibri" panose="020F0502020204030204" pitchFamily="34" charset="0"/>
                <a:cs typeface="Calibri" panose="020F0502020204030204" pitchFamily="34" charset="0"/>
              </a:rPr>
              <a:t>février</a:t>
            </a:r>
            <a:r>
              <a:rPr lang="en-GB" sz="1800" dirty="0">
                <a:solidFill>
                  <a:schemeClr val="dk1"/>
                </a:solidFill>
                <a:latin typeface="Calibri" panose="020F0502020204030204" pitchFamily="34" charset="0"/>
                <a:cs typeface="Calibri" panose="020F0502020204030204" pitchFamily="34" charset="0"/>
              </a:rPr>
              <a:t> 2012 « </a:t>
            </a:r>
            <a:r>
              <a:rPr lang="en-GB" sz="1800" dirty="0" err="1">
                <a:solidFill>
                  <a:schemeClr val="dk1"/>
                </a:solidFill>
                <a:latin typeface="Calibri" panose="020F0502020204030204" pitchFamily="34" charset="0"/>
                <a:cs typeface="Calibri" panose="020F0502020204030204" pitchFamily="34" charset="0"/>
              </a:rPr>
              <a:t>n’a</a:t>
            </a:r>
            <a:r>
              <a:rPr lang="en-GB" sz="1800" dirty="0">
                <a:solidFill>
                  <a:schemeClr val="dk1"/>
                </a:solidFill>
                <a:latin typeface="Calibri" panose="020F0502020204030204" pitchFamily="34" charset="0"/>
                <a:cs typeface="Calibri" panose="020F0502020204030204" pitchFamily="34" charset="0"/>
              </a:rPr>
              <a:t> pas </a:t>
            </a:r>
            <a:r>
              <a:rPr lang="en-GB" sz="1800" dirty="0" err="1">
                <a:solidFill>
                  <a:schemeClr val="dk1"/>
                </a:solidFill>
                <a:latin typeface="Calibri" panose="020F0502020204030204" pitchFamily="34" charset="0"/>
                <a:cs typeface="Calibri" panose="020F0502020204030204" pitchFamily="34" charset="0"/>
              </a:rPr>
              <a:t>été</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formellement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structurée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dès</a:t>
            </a:r>
            <a:r>
              <a:rPr lang="en-GB" sz="1800" dirty="0">
                <a:solidFill>
                  <a:schemeClr val="dk1"/>
                </a:solidFill>
                <a:latin typeface="Calibri" panose="020F0502020204030204" pitchFamily="34" charset="0"/>
                <a:cs typeface="Calibri" panose="020F0502020204030204" pitchFamily="34" charset="0"/>
              </a:rPr>
              <a:t> la phase de </a:t>
            </a:r>
            <a:r>
              <a:rPr lang="en-GB" sz="1800" dirty="0" err="1">
                <a:solidFill>
                  <a:schemeClr val="dk1"/>
                </a:solidFill>
                <a:latin typeface="Calibri" panose="020F0502020204030204" pitchFamily="34" charset="0"/>
                <a:cs typeface="Calibri" panose="020F0502020204030204" pitchFamily="34" charset="0"/>
              </a:rPr>
              <a:t>suivi</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immédiat</a:t>
            </a:r>
            <a:r>
              <a:rPr lang="en-GB" sz="1800" dirty="0">
                <a:solidFill>
                  <a:schemeClr val="dk1"/>
                </a:solidFill>
                <a:latin typeface="Calibri" panose="020F0502020204030204" pitchFamily="34" charset="0"/>
                <a:cs typeface="Calibri" panose="020F0502020204030204" pitchFamily="34" charset="0"/>
              </a:rPr>
              <a:t> de </a:t>
            </a:r>
            <a:r>
              <a:rPr lang="en-GB" sz="1800" dirty="0" err="1">
                <a:solidFill>
                  <a:schemeClr val="dk1"/>
                </a:solidFill>
                <a:latin typeface="Calibri" panose="020F0502020204030204" pitchFamily="34" charset="0"/>
                <a:cs typeface="Calibri" panose="020F0502020204030204" pitchFamily="34" charset="0"/>
              </a:rPr>
              <a:t>l’incendie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tel</a:t>
            </a:r>
            <a:r>
              <a:rPr lang="en-GB" sz="1800" dirty="0">
                <a:solidFill>
                  <a:schemeClr val="dk1"/>
                </a:solidFill>
                <a:latin typeface="Calibri" panose="020F0502020204030204" pitchFamily="34" charset="0"/>
                <a:cs typeface="Calibri" panose="020F0502020204030204" pitchFamily="34" charset="0"/>
              </a:rPr>
              <a:t> que </a:t>
            </a:r>
            <a:r>
              <a:rPr lang="en-GB" sz="1800" dirty="0" err="1">
                <a:solidFill>
                  <a:schemeClr val="dk1"/>
                </a:solidFill>
                <a:latin typeface="Calibri" panose="020F0502020204030204" pitchFamily="34" charset="0"/>
                <a:cs typeface="Calibri" panose="020F0502020204030204" pitchFamily="34" charset="0"/>
              </a:rPr>
              <a:t>préconisé</a:t>
            </a:r>
            <a:r>
              <a:rPr lang="en-GB" sz="1800" dirty="0">
                <a:solidFill>
                  <a:schemeClr val="dk1"/>
                </a:solidFill>
                <a:latin typeface="Calibri" panose="020F0502020204030204" pitchFamily="34" charset="0"/>
                <a:cs typeface="Calibri" panose="020F0502020204030204" pitchFamily="34" charset="0"/>
              </a:rPr>
              <a:t> […]. Les services se </a:t>
            </a:r>
            <a:r>
              <a:rPr lang="en-GB" sz="1800" dirty="0" err="1">
                <a:solidFill>
                  <a:schemeClr val="dk1"/>
                </a:solidFill>
                <a:latin typeface="Calibri" panose="020F0502020204030204" pitchFamily="34" charset="0"/>
                <a:cs typeface="Calibri" panose="020F0502020204030204" pitchFamily="34" charset="0"/>
              </a:rPr>
              <a:t>sont</a:t>
            </a:r>
            <a:r>
              <a:rPr lang="en-GB" sz="1800" dirty="0">
                <a:solidFill>
                  <a:schemeClr val="dk1"/>
                </a:solidFill>
                <a:latin typeface="Calibri" panose="020F0502020204030204" pitchFamily="34" charset="0"/>
                <a:cs typeface="Calibri" panose="020F0502020204030204" pitchFamily="34" charset="0"/>
              </a:rPr>
              <a:t> de fait </a:t>
            </a:r>
            <a:r>
              <a:rPr lang="en-GB" sz="1800" dirty="0" err="1">
                <a:solidFill>
                  <a:schemeClr val="dk1"/>
                </a:solidFill>
                <a:latin typeface="Calibri" panose="020F0502020204030204" pitchFamily="34" charset="0"/>
                <a:cs typeface="Calibri" panose="020F0502020204030204" pitchFamily="34" charset="0"/>
              </a:rPr>
              <a:t>organisés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autour</a:t>
            </a:r>
            <a:r>
              <a:rPr lang="en-GB" sz="1800" dirty="0">
                <a:solidFill>
                  <a:schemeClr val="dk1"/>
                </a:solidFill>
                <a:latin typeface="Calibri" panose="020F0502020204030204" pitchFamily="34" charset="0"/>
                <a:cs typeface="Calibri" panose="020F0502020204030204" pitchFamily="34" charset="0"/>
              </a:rPr>
              <a:t> de la DREAL pour </a:t>
            </a:r>
            <a:r>
              <a:rPr lang="en-GB" sz="1800" dirty="0" err="1">
                <a:solidFill>
                  <a:schemeClr val="dk1"/>
                </a:solidFill>
                <a:latin typeface="Calibri" panose="020F0502020204030204" pitchFamily="34" charset="0"/>
                <a:cs typeface="Calibri" panose="020F0502020204030204" pitchFamily="34" charset="0"/>
              </a:rPr>
              <a:t>partager</a:t>
            </a:r>
            <a:r>
              <a:rPr lang="en-GB" sz="1800" dirty="0">
                <a:solidFill>
                  <a:schemeClr val="dk1"/>
                </a:solidFill>
                <a:latin typeface="Calibri" panose="020F0502020204030204" pitchFamily="34" charset="0"/>
                <a:cs typeface="Calibri" panose="020F0502020204030204" pitchFamily="34" charset="0"/>
              </a:rPr>
              <a:t> les </a:t>
            </a:r>
            <a:r>
              <a:rPr lang="en-GB" sz="1800" dirty="0" err="1">
                <a:solidFill>
                  <a:schemeClr val="dk1"/>
                </a:solidFill>
                <a:latin typeface="Calibri" panose="020F0502020204030204" pitchFamily="34" charset="0"/>
                <a:cs typeface="Calibri" panose="020F0502020204030204" pitchFamily="34" charset="0"/>
              </a:rPr>
              <a:t>informations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dont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ils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disposaient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mais</a:t>
            </a:r>
            <a:r>
              <a:rPr lang="en-GB" sz="1800" dirty="0">
                <a:solidFill>
                  <a:schemeClr val="dk1"/>
                </a:solidFill>
                <a:latin typeface="Calibri" panose="020F0502020204030204" pitchFamily="34" charset="0"/>
                <a:cs typeface="Calibri" panose="020F0502020204030204" pitchFamily="34" charset="0"/>
              </a:rPr>
              <a:t> sans </a:t>
            </a:r>
            <a:r>
              <a:rPr lang="en-GB" sz="1800" dirty="0" err="1">
                <a:solidFill>
                  <a:schemeClr val="dk1"/>
                </a:solidFill>
                <a:latin typeface="Calibri" panose="020F0502020204030204" pitchFamily="34" charset="0"/>
                <a:cs typeface="Calibri" panose="020F0502020204030204" pitchFamily="34" charset="0"/>
              </a:rPr>
              <a:t>qu’une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interprétation</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d’ensemble</a:t>
            </a:r>
            <a:r>
              <a:rPr lang="en-GB" sz="1800" dirty="0">
                <a:solidFill>
                  <a:schemeClr val="dk1"/>
                </a:solidFill>
                <a:latin typeface="Calibri" panose="020F0502020204030204" pitchFamily="34" charset="0"/>
                <a:cs typeface="Calibri" panose="020F0502020204030204" pitchFamily="34" charset="0"/>
              </a:rPr>
              <a:t> et </a:t>
            </a:r>
            <a:r>
              <a:rPr lang="en-GB" sz="1800" dirty="0" err="1">
                <a:solidFill>
                  <a:schemeClr val="dk1"/>
                </a:solidFill>
                <a:latin typeface="Calibri" panose="020F0502020204030204" pitchFamily="34" charset="0"/>
                <a:cs typeface="Calibri" panose="020F0502020204030204" pitchFamily="34" charset="0"/>
              </a:rPr>
              <a:t>une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approche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coordonnée</a:t>
            </a:r>
            <a:r>
              <a:rPr lang="en-GB" sz="1800" dirty="0">
                <a:solidFill>
                  <a:schemeClr val="dk1"/>
                </a:solidFill>
                <a:latin typeface="Calibri" panose="020F0502020204030204" pitchFamily="34" charset="0"/>
                <a:cs typeface="Calibri" panose="020F0502020204030204" pitchFamily="34" charset="0"/>
              </a:rPr>
              <a:t> de la démarche de </a:t>
            </a:r>
            <a:r>
              <a:rPr lang="en-GB" sz="1800" dirty="0" err="1">
                <a:solidFill>
                  <a:schemeClr val="dk1"/>
                </a:solidFill>
                <a:latin typeface="Calibri" panose="020F0502020204030204" pitchFamily="34" charset="0"/>
                <a:cs typeface="Calibri" panose="020F0502020204030204" pitchFamily="34" charset="0"/>
              </a:rPr>
              <a:t>prélèvements</a:t>
            </a:r>
            <a:r>
              <a:rPr lang="en-GB" sz="1800" dirty="0">
                <a:solidFill>
                  <a:schemeClr val="dk1"/>
                </a:solidFill>
                <a:latin typeface="Calibri" panose="020F0502020204030204" pitchFamily="34" charset="0"/>
                <a:cs typeface="Calibri" panose="020F0502020204030204" pitchFamily="34" charset="0"/>
              </a:rPr>
              <a:t> et </a:t>
            </a:r>
            <a:r>
              <a:rPr lang="en-GB" sz="1800" dirty="0" err="1">
                <a:solidFill>
                  <a:schemeClr val="dk1"/>
                </a:solidFill>
                <a:latin typeface="Calibri" panose="020F0502020204030204" pitchFamily="34" charset="0"/>
                <a:cs typeface="Calibri" panose="020F0502020204030204" pitchFamily="34" charset="0"/>
              </a:rPr>
              <a:t>d’analyses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soient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rendues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possibles</a:t>
            </a:r>
            <a:r>
              <a:rPr lang="en-GB" sz="1800" dirty="0">
                <a:solidFill>
                  <a:schemeClr val="dk1"/>
                </a:solidFill>
                <a:latin typeface="Calibri" panose="020F0502020204030204" pitchFamily="34" charset="0"/>
                <a:cs typeface="Calibri" panose="020F0502020204030204" pitchFamily="34" charset="0"/>
              </a:rPr>
              <a:t>. » </a:t>
            </a:r>
            <a:endParaRPr lang="en-GB" sz="1800" dirty="0">
              <a:latin typeface="Calibri" panose="020F0502020204030204" pitchFamily="34" charset="0"/>
              <a:cs typeface="Calibri" panose="020F0502020204030204" pitchFamily="34" charset="0"/>
            </a:endParaRPr>
          </a:p>
          <a:p>
            <a:pPr lvl="0">
              <a:spcBef>
                <a:spcPts val="0"/>
              </a:spcBef>
              <a:buClr>
                <a:schemeClr val="dk1"/>
              </a:buClr>
              <a:buSzPts val="1600"/>
              <a:buFont typeface="Arial"/>
              <a:buChar char="•"/>
            </a:pPr>
            <a:r>
              <a:rPr lang="en-GB" sz="1800" dirty="0">
                <a:solidFill>
                  <a:schemeClr val="dk1"/>
                </a:solidFill>
                <a:latin typeface="Calibri" panose="020F0502020204030204" pitchFamily="34" charset="0"/>
                <a:cs typeface="Calibri" panose="020F0502020204030204" pitchFamily="34" charset="0"/>
              </a:rPr>
              <a:t>Le rapport </a:t>
            </a:r>
            <a:r>
              <a:rPr lang="en-GB" sz="1800" dirty="0" err="1">
                <a:solidFill>
                  <a:schemeClr val="dk1"/>
                </a:solidFill>
                <a:latin typeface="Calibri" panose="020F0502020204030204" pitchFamily="34" charset="0"/>
                <a:cs typeface="Calibri" panose="020F0502020204030204" pitchFamily="34" charset="0"/>
              </a:rPr>
              <a:t>évoque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aussi</a:t>
            </a:r>
            <a:r>
              <a:rPr lang="en-GB" sz="1800" dirty="0">
                <a:solidFill>
                  <a:schemeClr val="dk1"/>
                </a:solidFill>
                <a:latin typeface="Calibri" panose="020F0502020204030204" pitchFamily="34" charset="0"/>
                <a:cs typeface="Calibri" panose="020F0502020204030204" pitchFamily="34" charset="0"/>
              </a:rPr>
              <a:t> la non-activation de la CIC (cellule </a:t>
            </a:r>
            <a:r>
              <a:rPr lang="en-GB" sz="1800" dirty="0" err="1">
                <a:solidFill>
                  <a:schemeClr val="dk1"/>
                </a:solidFill>
                <a:latin typeface="Calibri" panose="020F0502020204030204" pitchFamily="34" charset="0"/>
                <a:cs typeface="Calibri" panose="020F0502020204030204" pitchFamily="34" charset="0"/>
              </a:rPr>
              <a:t>interministérielle</a:t>
            </a:r>
            <a:r>
              <a:rPr lang="en-GB" sz="1800" dirty="0">
                <a:solidFill>
                  <a:schemeClr val="dk1"/>
                </a:solidFill>
                <a:latin typeface="Calibri" panose="020F0502020204030204" pitchFamily="34" charset="0"/>
                <a:cs typeface="Calibri" panose="020F0502020204030204" pitchFamily="34" charset="0"/>
              </a:rPr>
              <a:t> de crise), </a:t>
            </a:r>
            <a:r>
              <a:rPr lang="en-GB" sz="1800" dirty="0" err="1">
                <a:solidFill>
                  <a:schemeClr val="dk1"/>
                </a:solidFill>
                <a:latin typeface="Calibri" panose="020F0502020204030204" pitchFamily="34" charset="0"/>
                <a:cs typeface="Calibri" panose="020F0502020204030204" pitchFamily="34" charset="0"/>
              </a:rPr>
              <a:t>laquelle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avait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été</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activée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en</a:t>
            </a:r>
            <a:r>
              <a:rPr lang="en-GB" sz="1800" dirty="0">
                <a:solidFill>
                  <a:schemeClr val="dk1"/>
                </a:solidFill>
                <a:latin typeface="Calibri" panose="020F0502020204030204" pitchFamily="34" charset="0"/>
                <a:cs typeface="Calibri" panose="020F0502020204030204" pitchFamily="34" charset="0"/>
              </a:rPr>
              <a:t> 2013 </a:t>
            </a:r>
            <a:r>
              <a:rPr lang="en-GB" sz="1800" dirty="0" err="1">
                <a:solidFill>
                  <a:schemeClr val="dk1"/>
                </a:solidFill>
                <a:latin typeface="Calibri" panose="020F0502020204030204" pitchFamily="34" charset="0"/>
                <a:cs typeface="Calibri" panose="020F0502020204030204" pitchFamily="34" charset="0"/>
              </a:rPr>
              <a:t>une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dizaine</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d’heures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S’il</a:t>
            </a:r>
            <a:r>
              <a:rPr lang="en-GB" sz="1800" dirty="0">
                <a:solidFill>
                  <a:schemeClr val="dk1"/>
                </a:solidFill>
                <a:latin typeface="Calibri" panose="020F0502020204030204" pitchFamily="34" charset="0"/>
                <a:cs typeface="Calibri" panose="020F0502020204030204" pitchFamily="34" charset="0"/>
              </a:rPr>
              <a:t> ne critique pas </a:t>
            </a:r>
            <a:r>
              <a:rPr lang="en-GB" sz="1800" dirty="0" err="1">
                <a:solidFill>
                  <a:schemeClr val="dk1"/>
                </a:solidFill>
                <a:latin typeface="Calibri" panose="020F0502020204030204" pitchFamily="34" charset="0"/>
                <a:cs typeface="Calibri" panose="020F0502020204030204" pitchFamily="34" charset="0"/>
              </a:rPr>
              <a:t>cette</a:t>
            </a:r>
            <a:r>
              <a:rPr lang="en-GB" sz="1800" dirty="0">
                <a:solidFill>
                  <a:schemeClr val="dk1"/>
                </a:solidFill>
                <a:latin typeface="Calibri" panose="020F0502020204030204" pitchFamily="34" charset="0"/>
                <a:cs typeface="Calibri" panose="020F0502020204030204" pitchFamily="34" charset="0"/>
              </a:rPr>
              <a:t> non-</a:t>
            </a:r>
            <a:r>
              <a:rPr lang="en-GB" sz="1800" dirty="0" err="1">
                <a:solidFill>
                  <a:schemeClr val="dk1"/>
                </a:solidFill>
                <a:latin typeface="Calibri" panose="020F0502020204030204" pitchFamily="34" charset="0"/>
                <a:cs typeface="Calibri" panose="020F0502020204030204" pitchFamily="34" charset="0"/>
              </a:rPr>
              <a:t>décision</a:t>
            </a:r>
            <a:r>
              <a:rPr lang="en-GB" sz="1800" dirty="0">
                <a:solidFill>
                  <a:schemeClr val="dk1"/>
                </a:solidFill>
                <a:latin typeface="Calibri" panose="020F0502020204030204" pitchFamily="34" charset="0"/>
                <a:cs typeface="Calibri" panose="020F0502020204030204" pitchFamily="34" charset="0"/>
              </a:rPr>
              <a:t>, il </a:t>
            </a:r>
            <a:r>
              <a:rPr lang="en-GB" sz="1800" dirty="0" err="1">
                <a:solidFill>
                  <a:schemeClr val="dk1"/>
                </a:solidFill>
                <a:latin typeface="Calibri" panose="020F0502020204030204" pitchFamily="34" charset="0"/>
                <a:cs typeface="Calibri" panose="020F0502020204030204" pitchFamily="34" charset="0"/>
              </a:rPr>
              <a:t>émet</a:t>
            </a:r>
            <a:r>
              <a:rPr lang="en-GB" sz="1800" dirty="0">
                <a:solidFill>
                  <a:schemeClr val="dk1"/>
                </a:solidFill>
                <a:latin typeface="Calibri" panose="020F0502020204030204" pitchFamily="34" charset="0"/>
                <a:cs typeface="Calibri" panose="020F0502020204030204" pitchFamily="34" charset="0"/>
              </a:rPr>
              <a:t> des </a:t>
            </a:r>
            <a:r>
              <a:rPr lang="en-GB" sz="1800" dirty="0" err="1">
                <a:solidFill>
                  <a:schemeClr val="dk1"/>
                </a:solidFill>
                <a:latin typeface="Calibri" panose="020F0502020204030204" pitchFamily="34" charset="0"/>
                <a:cs typeface="Calibri" panose="020F0502020204030204" pitchFamily="34" charset="0"/>
              </a:rPr>
              <a:t>réserves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à</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l’encontre</a:t>
            </a:r>
            <a:r>
              <a:rPr lang="en-GB" sz="1800" dirty="0">
                <a:solidFill>
                  <a:schemeClr val="dk1"/>
                </a:solidFill>
                <a:latin typeface="Calibri" panose="020F0502020204030204" pitchFamily="34" charset="0"/>
                <a:cs typeface="Calibri" panose="020F0502020204030204" pitchFamily="34" charset="0"/>
              </a:rPr>
              <a:t> des RIM (</a:t>
            </a:r>
            <a:r>
              <a:rPr lang="en-GB" sz="1800" dirty="0" err="1">
                <a:solidFill>
                  <a:schemeClr val="dk1"/>
                </a:solidFill>
                <a:latin typeface="Calibri" panose="020F0502020204030204" pitchFamily="34" charset="0"/>
                <a:cs typeface="Calibri" panose="020F0502020204030204" pitchFamily="34" charset="0"/>
              </a:rPr>
              <a:t>réunions</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interministérielles</a:t>
            </a:r>
            <a:r>
              <a:rPr lang="en-GB" sz="1800" dirty="0">
                <a:solidFill>
                  <a:schemeClr val="dk1"/>
                </a:solidFill>
                <a:latin typeface="Calibri" panose="020F0502020204030204" pitchFamily="34" charset="0"/>
                <a:cs typeface="Calibri" panose="020F0502020204030204" pitchFamily="34" charset="0"/>
              </a:rPr>
              <a:t>) et de la CNA qui </a:t>
            </a:r>
            <a:r>
              <a:rPr lang="en-GB" sz="1800" dirty="0" err="1">
                <a:solidFill>
                  <a:schemeClr val="dk1"/>
                </a:solidFill>
                <a:latin typeface="Calibri" panose="020F0502020204030204" pitchFamily="34" charset="0"/>
                <a:cs typeface="Calibri" panose="020F0502020204030204" pitchFamily="34" charset="0"/>
              </a:rPr>
              <a:t>l’ont</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remplacée</a:t>
            </a:r>
            <a:r>
              <a:rPr lang="en-GB" sz="1800" dirty="0">
                <a:solidFill>
                  <a:schemeClr val="dk1"/>
                </a:solidFill>
                <a:latin typeface="Calibri" panose="020F0502020204030204" pitchFamily="34" charset="0"/>
                <a:cs typeface="Calibri" panose="020F0502020204030204" pitchFamily="34" charset="0"/>
              </a:rPr>
              <a:t> : « la mise </a:t>
            </a:r>
            <a:r>
              <a:rPr lang="en-GB" sz="1800" dirty="0" err="1">
                <a:solidFill>
                  <a:schemeClr val="dk1"/>
                </a:solidFill>
                <a:latin typeface="Calibri" panose="020F0502020204030204" pitchFamily="34" charset="0"/>
                <a:cs typeface="Calibri" panose="020F0502020204030204" pitchFamily="34" charset="0"/>
              </a:rPr>
              <a:t>en</a:t>
            </a:r>
            <a:r>
              <a:rPr lang="en-GB" sz="1800" dirty="0">
                <a:solidFill>
                  <a:schemeClr val="dk1"/>
                </a:solidFill>
                <a:latin typeface="Calibri" panose="020F0502020204030204" pitchFamily="34" charset="0"/>
                <a:cs typeface="Calibri" panose="020F0502020204030204" pitchFamily="34" charset="0"/>
              </a:rPr>
              <a:t> place </a:t>
            </a:r>
            <a:r>
              <a:rPr lang="en-GB" sz="1800" i="1" dirty="0">
                <a:solidFill>
                  <a:schemeClr val="dk1"/>
                </a:solidFill>
                <a:latin typeface="Calibri" panose="020F0502020204030204" pitchFamily="34" charset="0"/>
                <a:cs typeface="Calibri" panose="020F0502020204030204" pitchFamily="34" charset="0"/>
              </a:rPr>
              <a:t>de novo</a:t>
            </a:r>
            <a:r>
              <a:rPr lang="en-GB" sz="1800" dirty="0">
                <a:solidFill>
                  <a:schemeClr val="dk1"/>
                </a:solidFill>
                <a:latin typeface="Calibri" panose="020F0502020204030204" pitchFamily="34" charset="0"/>
                <a:cs typeface="Calibri" panose="020F0502020204030204" pitchFamily="34" charset="0"/>
              </a:rPr>
              <a:t> </a:t>
            </a:r>
            <a:r>
              <a:rPr lang="en-GB" sz="1800" dirty="0" err="1">
                <a:solidFill>
                  <a:schemeClr val="dk1"/>
                </a:solidFill>
                <a:latin typeface="Calibri" panose="020F0502020204030204" pitchFamily="34" charset="0"/>
                <a:cs typeface="Calibri" panose="020F0502020204030204" pitchFamily="34" charset="0"/>
              </a:rPr>
              <a:t>d’une</a:t>
            </a:r>
            <a:r>
              <a:rPr lang="en-GB" sz="1800" dirty="0">
                <a:solidFill>
                  <a:schemeClr val="dk1"/>
                </a:solidFill>
                <a:latin typeface="Calibri" panose="020F0502020204030204" pitchFamily="34" charset="0"/>
                <a:cs typeface="Calibri" panose="020F0502020204030204" pitchFamily="34" charset="0"/>
              </a:rPr>
              <a:t> nouvelle organisation de pilotage </a:t>
            </a:r>
            <a:r>
              <a:rPr lang="en-GB" sz="1800" dirty="0" err="1">
                <a:solidFill>
                  <a:schemeClr val="dk1"/>
                </a:solidFill>
                <a:latin typeface="Calibri" panose="020F0502020204030204" pitchFamily="34" charset="0"/>
                <a:cs typeface="Calibri" panose="020F0502020204030204" pitchFamily="34" charset="0"/>
              </a:rPr>
              <a:t>autour</a:t>
            </a:r>
            <a:r>
              <a:rPr lang="en-GB" sz="1800" dirty="0">
                <a:solidFill>
                  <a:schemeClr val="dk1"/>
                </a:solidFill>
                <a:latin typeface="Calibri" panose="020F0502020204030204" pitchFamily="34" charset="0"/>
                <a:cs typeface="Calibri" panose="020F0502020204030204" pitchFamily="34" charset="0"/>
              </a:rPr>
              <a:t> des RIM et de la CNA a </a:t>
            </a:r>
            <a:r>
              <a:rPr lang="en-GB" sz="1800" dirty="0" err="1">
                <a:solidFill>
                  <a:schemeClr val="dk1"/>
                </a:solidFill>
                <a:latin typeface="Calibri" panose="020F0502020204030204" pitchFamily="34" charset="0"/>
                <a:cs typeface="Calibri" panose="020F0502020204030204" pitchFamily="34" charset="0"/>
              </a:rPr>
              <a:t>nécessité</a:t>
            </a:r>
            <a:r>
              <a:rPr lang="en-GB" sz="1800" dirty="0">
                <a:solidFill>
                  <a:schemeClr val="dk1"/>
                </a:solidFill>
                <a:latin typeface="Calibri" panose="020F0502020204030204" pitchFamily="34" charset="0"/>
                <a:cs typeface="Calibri" panose="020F0502020204030204" pitchFamily="34" charset="0"/>
              </a:rPr>
              <a:t> un temps de mise </a:t>
            </a:r>
            <a:r>
              <a:rPr lang="en-GB" sz="1800" dirty="0" err="1">
                <a:solidFill>
                  <a:schemeClr val="dk1"/>
                </a:solidFill>
                <a:latin typeface="Calibri" panose="020F0502020204030204" pitchFamily="34" charset="0"/>
                <a:cs typeface="Calibri" panose="020F0502020204030204" pitchFamily="34" charset="0"/>
              </a:rPr>
              <a:t>en</a:t>
            </a:r>
            <a:r>
              <a:rPr lang="en-GB" sz="1800" dirty="0">
                <a:solidFill>
                  <a:schemeClr val="dk1"/>
                </a:solidFill>
                <a:latin typeface="Calibri" panose="020F0502020204030204" pitchFamily="34" charset="0"/>
                <a:cs typeface="Calibri" panose="020F0502020204030204" pitchFamily="34" charset="0"/>
              </a:rPr>
              <a:t> place et </a:t>
            </a:r>
            <a:r>
              <a:rPr lang="en-GB" sz="1800" dirty="0" err="1">
                <a:solidFill>
                  <a:schemeClr val="dk1"/>
                </a:solidFill>
                <a:latin typeface="Calibri" panose="020F0502020204030204" pitchFamily="34" charset="0"/>
                <a:cs typeface="Calibri" panose="020F0502020204030204" pitchFamily="34" charset="0"/>
              </a:rPr>
              <a:t>d’acquisition</a:t>
            </a:r>
            <a:r>
              <a:rPr lang="en-GB" sz="1800" dirty="0">
                <a:solidFill>
                  <a:schemeClr val="dk1"/>
                </a:solidFill>
                <a:latin typeface="Calibri" panose="020F0502020204030204" pitchFamily="34" charset="0"/>
                <a:cs typeface="Calibri" panose="020F0502020204030204" pitchFamily="34" charset="0"/>
              </a:rPr>
              <a:t> des modes de </a:t>
            </a:r>
            <a:r>
              <a:rPr lang="en-GB" sz="1800" dirty="0" err="1">
                <a:solidFill>
                  <a:schemeClr val="dk1"/>
                </a:solidFill>
                <a:latin typeface="Calibri" panose="020F0502020204030204" pitchFamily="34" charset="0"/>
                <a:cs typeface="Calibri" panose="020F0502020204030204" pitchFamily="34" charset="0"/>
              </a:rPr>
              <a:t>fonctionnement</a:t>
            </a:r>
            <a:r>
              <a:rPr lang="en-GB" sz="1800" dirty="0">
                <a:solidFill>
                  <a:schemeClr val="dk1"/>
                </a:solidFill>
                <a:latin typeface="Calibri" panose="020F0502020204030204" pitchFamily="34" charset="0"/>
                <a:cs typeface="Calibri" panose="020F0502020204030204" pitchFamily="34" charset="0"/>
              </a:rPr>
              <a:t>. », </a:t>
            </a:r>
            <a:r>
              <a:rPr lang="en-GB" sz="1800" dirty="0" err="1">
                <a:solidFill>
                  <a:schemeClr val="dk1"/>
                </a:solidFill>
                <a:latin typeface="Calibri" panose="020F0502020204030204" pitchFamily="34" charset="0"/>
                <a:cs typeface="Calibri" panose="020F0502020204030204" pitchFamily="34" charset="0"/>
              </a:rPr>
              <a:t>ce</a:t>
            </a:r>
            <a:r>
              <a:rPr lang="en-GB" sz="1800" dirty="0">
                <a:solidFill>
                  <a:schemeClr val="dk1"/>
                </a:solidFill>
                <a:latin typeface="Calibri" panose="020F0502020204030204" pitchFamily="34" charset="0"/>
                <a:cs typeface="Calibri" panose="020F0502020204030204" pitchFamily="34" charset="0"/>
              </a:rPr>
              <a:t> qui </a:t>
            </a:r>
            <a:r>
              <a:rPr lang="en-GB" sz="1800" dirty="0" err="1">
                <a:solidFill>
                  <a:schemeClr val="dk1"/>
                </a:solidFill>
                <a:latin typeface="Calibri" panose="020F0502020204030204" pitchFamily="34" charset="0"/>
                <a:cs typeface="Calibri" panose="020F0502020204030204" pitchFamily="34" charset="0"/>
              </a:rPr>
              <a:t>n’est</a:t>
            </a:r>
            <a:r>
              <a:rPr lang="en-GB" sz="1800" dirty="0">
                <a:solidFill>
                  <a:schemeClr val="dk1"/>
                </a:solidFill>
                <a:latin typeface="Calibri" panose="020F0502020204030204" pitchFamily="34" charset="0"/>
                <a:cs typeface="Calibri" panose="020F0502020204030204" pitchFamily="34" charset="0"/>
              </a:rPr>
              <a:t> pas </a:t>
            </a:r>
            <a:r>
              <a:rPr lang="en-GB" sz="1800" dirty="0" err="1">
                <a:solidFill>
                  <a:schemeClr val="dk1"/>
                </a:solidFill>
                <a:latin typeface="Calibri" panose="020F0502020204030204" pitchFamily="34" charset="0"/>
                <a:cs typeface="Calibri" panose="020F0502020204030204" pitchFamily="34" charset="0"/>
              </a:rPr>
              <a:t>toujours</a:t>
            </a:r>
            <a:r>
              <a:rPr lang="en-GB" sz="1800" dirty="0">
                <a:solidFill>
                  <a:schemeClr val="dk1"/>
                </a:solidFill>
                <a:latin typeface="Calibri" panose="020F0502020204030204" pitchFamily="34" charset="0"/>
                <a:cs typeface="Calibri" panose="020F0502020204030204" pitchFamily="34" charset="0"/>
              </a:rPr>
              <a:t> compatible avec </a:t>
            </a:r>
            <a:r>
              <a:rPr lang="en-GB" sz="1800" dirty="0" err="1">
                <a:solidFill>
                  <a:schemeClr val="dk1"/>
                </a:solidFill>
                <a:latin typeface="Calibri" panose="020F0502020204030204" pitchFamily="34" charset="0"/>
                <a:cs typeface="Calibri" panose="020F0502020204030204" pitchFamily="34" charset="0"/>
              </a:rPr>
              <a:t>l’urgence</a:t>
            </a:r>
            <a:r>
              <a:rPr lang="en-GB" sz="1800" dirty="0">
                <a:solidFill>
                  <a:schemeClr val="dk1"/>
                </a:solidFill>
                <a:latin typeface="Calibri" panose="020F0502020204030204" pitchFamily="34" charset="0"/>
                <a:cs typeface="Calibri" panose="020F0502020204030204" pitchFamily="34" charset="0"/>
              </a:rPr>
              <a:t> qui </a:t>
            </a:r>
            <a:r>
              <a:rPr lang="en-GB" sz="1800" dirty="0" err="1">
                <a:solidFill>
                  <a:schemeClr val="dk1"/>
                </a:solidFill>
                <a:latin typeface="Calibri" panose="020F0502020204030204" pitchFamily="34" charset="0"/>
                <a:cs typeface="Calibri" panose="020F0502020204030204" pitchFamily="34" charset="0"/>
              </a:rPr>
              <a:t>caractérise</a:t>
            </a:r>
            <a:r>
              <a:rPr lang="en-GB" sz="1800" dirty="0">
                <a:solidFill>
                  <a:schemeClr val="dk1"/>
                </a:solidFill>
                <a:latin typeface="Calibri" panose="020F0502020204030204" pitchFamily="34" charset="0"/>
                <a:cs typeface="Calibri" panose="020F0502020204030204" pitchFamily="34" charset="0"/>
              </a:rPr>
              <a:t> la gestion de crise. </a:t>
            </a: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4989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DCA3779C-B546-0546-B055-6A523D8F133D}"/>
              </a:ext>
            </a:extLst>
          </p:cNvPr>
          <p:cNvSpPr>
            <a:spLocks noGrp="1"/>
          </p:cNvSpPr>
          <p:nvPr>
            <p:ph type="title"/>
          </p:nvPr>
        </p:nvSpPr>
        <p:spPr/>
        <p:txBody>
          <a:bodyPr>
            <a:noAutofit/>
          </a:bodyPr>
          <a:lstStyle/>
          <a:p>
            <a:r>
              <a:rPr lang="fr-FR" sz="4000" dirty="0"/>
              <a:t>Gouverner l’incertitude</a:t>
            </a:r>
          </a:p>
        </p:txBody>
      </p:sp>
      <p:sp>
        <p:nvSpPr>
          <p:cNvPr id="3" name="Espace réservé de la date 2">
            <a:extLst>
              <a:ext uri="{FF2B5EF4-FFF2-40B4-BE49-F238E27FC236}">
                <a16:creationId xmlns:a16="http://schemas.microsoft.com/office/drawing/2014/main" id="{095A1B48-A2CC-274E-B16D-7045FA9693D3}"/>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689BADD1-3B23-F64A-9CF1-5C8771A21FB0}"/>
              </a:ext>
            </a:extLst>
          </p:cNvPr>
          <p:cNvSpPr>
            <a:spLocks noGrp="1"/>
          </p:cNvSpPr>
          <p:nvPr>
            <p:ph type="sldNum" sz="quarter" idx="12"/>
          </p:nvPr>
        </p:nvSpPr>
        <p:spPr/>
        <p:txBody>
          <a:bodyPr/>
          <a:lstStyle/>
          <a:p>
            <a:fld id="{5F994224-BB2D-4967-A46A-C39E0F5B812A}" type="slidenum">
              <a:rPr lang="fr-FR" smtClean="0"/>
              <a:pPr/>
              <a:t>2</a:t>
            </a:fld>
            <a:endParaRPr lang="fr-FR"/>
          </a:p>
        </p:txBody>
      </p:sp>
      <p:sp>
        <p:nvSpPr>
          <p:cNvPr id="8" name="Espace réservé du contenu 7">
            <a:extLst>
              <a:ext uri="{FF2B5EF4-FFF2-40B4-BE49-F238E27FC236}">
                <a16:creationId xmlns:a16="http://schemas.microsoft.com/office/drawing/2014/main" id="{13865587-3291-3A4B-BCD8-8A037F42A352}"/>
              </a:ext>
            </a:extLst>
          </p:cNvPr>
          <p:cNvSpPr>
            <a:spLocks noGrp="1"/>
          </p:cNvSpPr>
          <p:nvPr>
            <p:ph idx="1"/>
          </p:nvPr>
        </p:nvSpPr>
        <p:spPr>
          <a:xfrm>
            <a:off x="333496" y="2636912"/>
            <a:ext cx="8445806" cy="3589859"/>
          </a:xfrm>
        </p:spPr>
        <p:txBody>
          <a:bodyPr>
            <a:normAutofit/>
          </a:bodyPr>
          <a:lstStyle/>
          <a:p>
            <a:r>
              <a:rPr lang="fr-FR" sz="4000" dirty="0">
                <a:latin typeface="Calibri" panose="020F0502020204030204" pitchFamily="34" charset="0"/>
                <a:cs typeface="Calibri" panose="020F0502020204030204" pitchFamily="34" charset="0"/>
              </a:rPr>
              <a:t>Par le risque</a:t>
            </a:r>
          </a:p>
          <a:p>
            <a:r>
              <a:rPr lang="fr-FR" sz="4000" dirty="0">
                <a:latin typeface="Calibri" panose="020F0502020204030204" pitchFamily="34" charset="0"/>
                <a:cs typeface="Calibri" panose="020F0502020204030204" pitchFamily="34" charset="0"/>
              </a:rPr>
              <a:t>Par la préparation à la gestion de crise</a:t>
            </a:r>
          </a:p>
          <a:p>
            <a:r>
              <a:rPr lang="fr-FR" sz="4000" dirty="0">
                <a:latin typeface="Calibri" panose="020F0502020204030204" pitchFamily="34" charset="0"/>
                <a:cs typeface="Calibri" panose="020F0502020204030204" pitchFamily="34" charset="0"/>
              </a:rPr>
              <a:t>L’enjeu de la coopération</a:t>
            </a:r>
          </a:p>
        </p:txBody>
      </p:sp>
    </p:spTree>
    <p:extLst>
      <p:ext uri="{BB962C8B-B14F-4D97-AF65-F5344CB8AC3E}">
        <p14:creationId xmlns:p14="http://schemas.microsoft.com/office/powerpoint/2010/main" val="3061059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20</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fontScale="70000" lnSpcReduction="20000"/>
          </a:bodyPr>
          <a:lstStyle/>
          <a:p>
            <a:pPr lvl="0">
              <a:lnSpc>
                <a:spcPct val="110000"/>
              </a:lnSpc>
              <a:spcBef>
                <a:spcPts val="0"/>
              </a:spcBef>
              <a:buClr>
                <a:schemeClr val="dk1"/>
              </a:buClr>
              <a:buSzPct val="100000"/>
              <a:buFont typeface="Arial"/>
              <a:buChar char="•"/>
            </a:pPr>
            <a:r>
              <a:rPr lang="en-GB" dirty="0">
                <a:solidFill>
                  <a:schemeClr val="dk1"/>
                </a:solidFill>
                <a:latin typeface="Calibri" panose="020F0502020204030204" pitchFamily="34" charset="0"/>
                <a:cs typeface="Calibri" panose="020F0502020204030204" pitchFamily="34" charset="0"/>
              </a:rPr>
              <a:t>Le rapport du </a:t>
            </a:r>
            <a:r>
              <a:rPr lang="en-GB" dirty="0" err="1">
                <a:solidFill>
                  <a:schemeClr val="dk1"/>
                </a:solidFill>
                <a:latin typeface="Calibri" panose="020F0502020204030204" pitchFamily="34" charset="0"/>
                <a:cs typeface="Calibri" panose="020F0502020204030204" pitchFamily="34" charset="0"/>
              </a:rPr>
              <a:t>Sénat</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mentionne</a:t>
            </a:r>
            <a:r>
              <a:rPr lang="en-GB" dirty="0">
                <a:solidFill>
                  <a:schemeClr val="dk1"/>
                </a:solidFill>
                <a:latin typeface="Calibri" panose="020F0502020204030204" pitchFamily="34" charset="0"/>
                <a:cs typeface="Calibri" panose="020F0502020204030204" pitchFamily="34" charset="0"/>
              </a:rPr>
              <a:t> la </a:t>
            </a:r>
            <a:r>
              <a:rPr lang="en-GB" dirty="0" err="1">
                <a:solidFill>
                  <a:schemeClr val="dk1"/>
                </a:solidFill>
                <a:latin typeface="Calibri" panose="020F0502020204030204" pitchFamily="34" charset="0"/>
                <a:cs typeface="Calibri" panose="020F0502020204030204" pitchFamily="34" charset="0"/>
              </a:rPr>
              <a:t>création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d’une</a:t>
            </a:r>
            <a:r>
              <a:rPr lang="en-GB" dirty="0">
                <a:solidFill>
                  <a:schemeClr val="dk1"/>
                </a:solidFill>
                <a:latin typeface="Calibri" panose="020F0502020204030204" pitchFamily="34" charset="0"/>
                <a:cs typeface="Calibri" panose="020F0502020204030204" pitchFamily="34" charset="0"/>
              </a:rPr>
              <a:t> CNA (cellule </a:t>
            </a:r>
            <a:r>
              <a:rPr lang="en-GB" dirty="0" err="1">
                <a:solidFill>
                  <a:schemeClr val="dk1"/>
                </a:solidFill>
                <a:latin typeface="Calibri" panose="020F0502020204030204" pitchFamily="34" charset="0"/>
                <a:cs typeface="Calibri" panose="020F0502020204030204" pitchFamily="34" charset="0"/>
              </a:rPr>
              <a:t>nationale</a:t>
            </a:r>
            <a:r>
              <a:rPr lang="en-GB" dirty="0">
                <a:solidFill>
                  <a:schemeClr val="dk1"/>
                </a:solidFill>
                <a:latin typeface="Calibri" panose="020F0502020204030204" pitchFamily="34" charset="0"/>
                <a:cs typeface="Calibri" panose="020F0502020204030204" pitchFamily="34" charset="0"/>
              </a:rPr>
              <a:t> d’appui) « pour assurer la coordination </a:t>
            </a:r>
            <a:r>
              <a:rPr lang="en-GB" dirty="0" err="1">
                <a:solidFill>
                  <a:schemeClr val="dk1"/>
                </a:solidFill>
                <a:latin typeface="Calibri" panose="020F0502020204030204" pitchFamily="34" charset="0"/>
                <a:cs typeface="Calibri" panose="020F0502020204030204" pitchFamily="34" charset="0"/>
              </a:rPr>
              <a:t>interministérielle</a:t>
            </a:r>
            <a:r>
              <a:rPr lang="en-GB" dirty="0">
                <a:solidFill>
                  <a:schemeClr val="dk1"/>
                </a:solidFill>
                <a:latin typeface="Calibri" panose="020F0502020204030204" pitchFamily="34" charset="0"/>
                <a:cs typeface="Calibri" panose="020F0502020204030204" pitchFamily="34" charset="0"/>
              </a:rPr>
              <a:t> des </a:t>
            </a:r>
            <a:r>
              <a:rPr lang="en-GB" dirty="0" err="1">
                <a:solidFill>
                  <a:schemeClr val="dk1"/>
                </a:solidFill>
                <a:latin typeface="Calibri" panose="020F0502020204030204" pitchFamily="34" charset="0"/>
                <a:cs typeface="Calibri" panose="020F0502020204030204" pitchFamily="34" charset="0"/>
              </a:rPr>
              <a:t>réponses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à</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apporter</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à</a:t>
            </a:r>
            <a:r>
              <a:rPr lang="en-GB" dirty="0">
                <a:solidFill>
                  <a:schemeClr val="dk1"/>
                </a:solidFill>
                <a:latin typeface="Calibri" panose="020F0502020204030204" pitchFamily="34" charset="0"/>
                <a:cs typeface="Calibri" panose="020F0502020204030204" pitchFamily="34" charset="0"/>
              </a:rPr>
              <a:t> la cellule post-accident », </a:t>
            </a:r>
            <a:r>
              <a:rPr lang="en-GB" dirty="0" err="1">
                <a:solidFill>
                  <a:schemeClr val="dk1"/>
                </a:solidFill>
                <a:latin typeface="Calibri" panose="020F0502020204030204" pitchFamily="34" charset="0"/>
                <a:cs typeface="Calibri" panose="020F0502020204030204" pitchFamily="34" charset="0"/>
              </a:rPr>
              <a:t>alors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qu’il</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existe</a:t>
            </a:r>
            <a:r>
              <a:rPr lang="en-GB" dirty="0">
                <a:solidFill>
                  <a:schemeClr val="dk1"/>
                </a:solidFill>
                <a:latin typeface="Calibri" panose="020F0502020204030204" pitchFamily="34" charset="0"/>
                <a:cs typeface="Calibri" panose="020F0502020204030204" pitchFamily="34" charset="0"/>
              </a:rPr>
              <a:t> déjà </a:t>
            </a:r>
            <a:r>
              <a:rPr lang="en-GB" dirty="0" err="1">
                <a:solidFill>
                  <a:schemeClr val="dk1"/>
                </a:solidFill>
                <a:latin typeface="Calibri" panose="020F0502020204030204" pitchFamily="34" charset="0"/>
                <a:cs typeface="Calibri" panose="020F0502020204030204" pitchFamily="34" charset="0"/>
              </a:rPr>
              <a:t>une</a:t>
            </a:r>
            <a:r>
              <a:rPr lang="en-GB" dirty="0">
                <a:solidFill>
                  <a:schemeClr val="dk1"/>
                </a:solidFill>
                <a:latin typeface="Calibri" panose="020F0502020204030204" pitchFamily="34" charset="0"/>
                <a:cs typeface="Calibri" panose="020F0502020204030204" pitchFamily="34" charset="0"/>
              </a:rPr>
              <a:t> cellule post-accident </a:t>
            </a:r>
            <a:r>
              <a:rPr lang="en-GB" dirty="0" err="1">
                <a:solidFill>
                  <a:schemeClr val="dk1"/>
                </a:solidFill>
                <a:latin typeface="Calibri" panose="020F0502020204030204" pitchFamily="34" charset="0"/>
                <a:cs typeface="Calibri" panose="020F0502020204030204" pitchFamily="34" charset="0"/>
              </a:rPr>
              <a:t>localement</a:t>
            </a:r>
            <a:r>
              <a:rPr lang="en-GB" dirty="0">
                <a:solidFill>
                  <a:schemeClr val="dk1"/>
                </a:solidFill>
                <a:latin typeface="Calibri" panose="020F0502020204030204" pitchFamily="34" charset="0"/>
                <a:cs typeface="Calibri" panose="020F0502020204030204" pitchFamily="34" charset="0"/>
              </a:rPr>
              <a:t>. Il </a:t>
            </a:r>
            <a:r>
              <a:rPr lang="en-GB" dirty="0" err="1">
                <a:solidFill>
                  <a:schemeClr val="dk1"/>
                </a:solidFill>
                <a:latin typeface="Calibri" panose="020F0502020204030204" pitchFamily="34" charset="0"/>
                <a:cs typeface="Calibri" panose="020F0502020204030204" pitchFamily="34" charset="0"/>
              </a:rPr>
              <a:t>regrette</a:t>
            </a:r>
            <a:r>
              <a:rPr lang="en-GB" dirty="0">
                <a:solidFill>
                  <a:schemeClr val="dk1"/>
                </a:solidFill>
                <a:latin typeface="Calibri" panose="020F0502020204030204" pitchFamily="34" charset="0"/>
                <a:cs typeface="Calibri" panose="020F0502020204030204" pitchFamily="34" charset="0"/>
              </a:rPr>
              <a:t> que </a:t>
            </a:r>
            <a:r>
              <a:rPr lang="en-GB" dirty="0" err="1">
                <a:solidFill>
                  <a:schemeClr val="dk1"/>
                </a:solidFill>
                <a:latin typeface="Calibri" panose="020F0502020204030204" pitchFamily="34" charset="0"/>
                <a:cs typeface="Calibri" panose="020F0502020204030204" pitchFamily="34" charset="0"/>
              </a:rPr>
              <a:t>cette</a:t>
            </a:r>
            <a:r>
              <a:rPr lang="en-GB" dirty="0">
                <a:solidFill>
                  <a:schemeClr val="dk1"/>
                </a:solidFill>
                <a:latin typeface="Calibri" panose="020F0502020204030204" pitchFamily="34" charset="0"/>
                <a:cs typeface="Calibri" panose="020F0502020204030204" pitchFamily="34" charset="0"/>
              </a:rPr>
              <a:t> « </a:t>
            </a:r>
            <a:r>
              <a:rPr lang="en-GB" dirty="0" err="1">
                <a:solidFill>
                  <a:schemeClr val="dk1"/>
                </a:solidFill>
                <a:latin typeface="Calibri" panose="020F0502020204030204" pitchFamily="34" charset="0"/>
                <a:cs typeface="Calibri" panose="020F0502020204030204" pitchFamily="34" charset="0"/>
              </a:rPr>
              <a:t>captation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directe</a:t>
            </a:r>
            <a:r>
              <a:rPr lang="en-GB" dirty="0">
                <a:solidFill>
                  <a:schemeClr val="dk1"/>
                </a:solidFill>
                <a:latin typeface="Calibri" panose="020F0502020204030204" pitchFamily="34" charset="0"/>
                <a:cs typeface="Calibri" panose="020F0502020204030204" pitchFamily="34" charset="0"/>
              </a:rPr>
              <a:t> par </a:t>
            </a:r>
            <a:r>
              <a:rPr lang="en-GB" dirty="0" err="1">
                <a:solidFill>
                  <a:schemeClr val="dk1"/>
                </a:solidFill>
                <a:latin typeface="Calibri" panose="020F0502020204030204" pitchFamily="34" charset="0"/>
                <a:cs typeface="Calibri" panose="020F0502020204030204" pitchFamily="34" charset="0"/>
              </a:rPr>
              <a:t>l’échelon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ministériel</a:t>
            </a:r>
            <a:r>
              <a:rPr lang="en-GB" dirty="0">
                <a:solidFill>
                  <a:schemeClr val="dk1"/>
                </a:solidFill>
                <a:latin typeface="Calibri" panose="020F0502020204030204" pitchFamily="34" charset="0"/>
                <a:cs typeface="Calibri" panose="020F0502020204030204" pitchFamily="34" charset="0"/>
              </a:rPr>
              <a:t> », loin de </a:t>
            </a:r>
            <a:r>
              <a:rPr lang="en-GB" dirty="0" err="1">
                <a:solidFill>
                  <a:schemeClr val="dk1"/>
                </a:solidFill>
                <a:latin typeface="Calibri" panose="020F0502020204030204" pitchFamily="34" charset="0"/>
                <a:cs typeface="Calibri" panose="020F0502020204030204" pitchFamily="34" charset="0"/>
              </a:rPr>
              <a:t>favoriser</a:t>
            </a:r>
            <a:r>
              <a:rPr lang="en-GB" dirty="0">
                <a:solidFill>
                  <a:schemeClr val="dk1"/>
                </a:solidFill>
                <a:latin typeface="Calibri" panose="020F0502020204030204" pitchFamily="34" charset="0"/>
                <a:cs typeface="Calibri" panose="020F0502020204030204" pitchFamily="34" charset="0"/>
              </a:rPr>
              <a:t> la coordination, </a:t>
            </a:r>
            <a:r>
              <a:rPr lang="en-GB" dirty="0" err="1">
                <a:solidFill>
                  <a:schemeClr val="dk1"/>
                </a:solidFill>
                <a:latin typeface="Calibri" panose="020F0502020204030204" pitchFamily="34" charset="0"/>
                <a:cs typeface="Calibri" panose="020F0502020204030204" pitchFamily="34" charset="0"/>
              </a:rPr>
              <a:t>s’est</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traduite</a:t>
            </a:r>
            <a:r>
              <a:rPr lang="en-GB" dirty="0">
                <a:solidFill>
                  <a:schemeClr val="dk1"/>
                </a:solidFill>
                <a:latin typeface="Calibri" panose="020F0502020204030204" pitchFamily="34" charset="0"/>
                <a:cs typeface="Calibri" panose="020F0502020204030204" pitchFamily="34" charset="0"/>
              </a:rPr>
              <a:t> par « </a:t>
            </a:r>
            <a:r>
              <a:rPr lang="en-GB" dirty="0" err="1">
                <a:solidFill>
                  <a:schemeClr val="dk1"/>
                </a:solidFill>
                <a:latin typeface="Calibri" panose="020F0502020204030204" pitchFamily="34" charset="0"/>
                <a:cs typeface="Calibri" panose="020F0502020204030204" pitchFamily="34" charset="0"/>
              </a:rPr>
              <a:t>l’organisation</a:t>
            </a:r>
            <a:r>
              <a:rPr lang="en-GB" dirty="0">
                <a:solidFill>
                  <a:schemeClr val="dk1"/>
                </a:solidFill>
                <a:latin typeface="Calibri" panose="020F0502020204030204" pitchFamily="34" charset="0"/>
                <a:cs typeface="Calibri" panose="020F0502020204030204" pitchFamily="34" charset="0"/>
              </a:rPr>
              <a:t> de ‘</a:t>
            </a:r>
            <a:r>
              <a:rPr lang="en-GB" dirty="0" err="1">
                <a:solidFill>
                  <a:schemeClr val="dk1"/>
                </a:solidFill>
                <a:latin typeface="Calibri" panose="020F0502020204030204" pitchFamily="34" charset="0"/>
                <a:cs typeface="Calibri" panose="020F0502020204030204" pitchFamily="34" charset="0"/>
              </a:rPr>
              <a:t>filières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verticales</a:t>
            </a:r>
            <a:r>
              <a:rPr lang="en-GB" dirty="0">
                <a:solidFill>
                  <a:schemeClr val="dk1"/>
                </a:solidFill>
                <a:latin typeface="Calibri" panose="020F0502020204030204" pitchFamily="34" charset="0"/>
                <a:cs typeface="Calibri" panose="020F0502020204030204" pitchFamily="34" charset="0"/>
              </a:rPr>
              <a:t> et </a:t>
            </a:r>
            <a:r>
              <a:rPr lang="en-GB" dirty="0" err="1">
                <a:solidFill>
                  <a:schemeClr val="dk1"/>
                </a:solidFill>
                <a:latin typeface="Calibri" panose="020F0502020204030204" pitchFamily="34" charset="0"/>
                <a:cs typeface="Calibri" panose="020F0502020204030204" pitchFamily="34" charset="0"/>
              </a:rPr>
              <a:t>distinctes</a:t>
            </a:r>
            <a:r>
              <a:rPr lang="en-GB" dirty="0">
                <a:solidFill>
                  <a:schemeClr val="dk1"/>
                </a:solidFill>
                <a:latin typeface="Calibri" panose="020F0502020204030204" pitchFamily="34" charset="0"/>
                <a:cs typeface="Calibri" panose="020F0502020204030204" pitchFamily="34" charset="0"/>
              </a:rPr>
              <a:t> sous </a:t>
            </a:r>
            <a:r>
              <a:rPr lang="en-GB" dirty="0" err="1">
                <a:solidFill>
                  <a:schemeClr val="dk1"/>
                </a:solidFill>
                <a:latin typeface="Calibri" panose="020F0502020204030204" pitchFamily="34" charset="0"/>
                <a:cs typeface="Calibri" panose="020F0502020204030204" pitchFamily="34" charset="0"/>
              </a:rPr>
              <a:t>l’égide</a:t>
            </a:r>
            <a:r>
              <a:rPr lang="en-GB" dirty="0">
                <a:solidFill>
                  <a:schemeClr val="dk1"/>
                </a:solidFill>
                <a:latin typeface="Calibri" panose="020F0502020204030204" pitchFamily="34" charset="0"/>
                <a:cs typeface="Calibri" panose="020F0502020204030204" pitchFamily="34" charset="0"/>
              </a:rPr>
              <a:t> des </a:t>
            </a:r>
            <a:r>
              <a:rPr lang="en-GB" dirty="0" err="1">
                <a:solidFill>
                  <a:schemeClr val="dk1"/>
                </a:solidFill>
                <a:latin typeface="Calibri" panose="020F0502020204030204" pitchFamily="34" charset="0"/>
                <a:cs typeface="Calibri" panose="020F0502020204030204" pitchFamily="34" charset="0"/>
              </a:rPr>
              <a:t>ministères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respectifs</a:t>
            </a:r>
            <a:r>
              <a:rPr lang="en-GB" dirty="0">
                <a:solidFill>
                  <a:schemeClr val="dk1"/>
                </a:solidFill>
                <a:latin typeface="Calibri" panose="020F0502020204030204" pitchFamily="34" charset="0"/>
                <a:cs typeface="Calibri" panose="020F0502020204030204" pitchFamily="34" charset="0"/>
              </a:rPr>
              <a:t> ». </a:t>
            </a:r>
            <a:endParaRPr lang="en-GB" dirty="0">
              <a:latin typeface="Calibri" panose="020F0502020204030204" pitchFamily="34" charset="0"/>
              <a:cs typeface="Calibri" panose="020F0502020204030204" pitchFamily="34" charset="0"/>
            </a:endParaRPr>
          </a:p>
          <a:p>
            <a:pPr lvl="0">
              <a:lnSpc>
                <a:spcPct val="110000"/>
              </a:lnSpc>
              <a:spcBef>
                <a:spcPts val="1200"/>
              </a:spcBef>
              <a:buClr>
                <a:schemeClr val="dk1"/>
              </a:buClr>
              <a:buSzPct val="100000"/>
              <a:buFont typeface="Arial"/>
              <a:buChar char="•"/>
            </a:pPr>
            <a:r>
              <a:rPr lang="en-GB" dirty="0">
                <a:solidFill>
                  <a:schemeClr val="dk1"/>
                </a:solidFill>
                <a:latin typeface="Calibri" panose="020F0502020204030204" pitchFamily="34" charset="0"/>
                <a:cs typeface="Calibri" panose="020F0502020204030204" pitchFamily="34" charset="0"/>
              </a:rPr>
              <a:t>Le rapport des inspections </a:t>
            </a:r>
            <a:r>
              <a:rPr lang="en-GB" dirty="0" err="1">
                <a:solidFill>
                  <a:schemeClr val="dk1"/>
                </a:solidFill>
                <a:latin typeface="Calibri" panose="020F0502020204030204" pitchFamily="34" charset="0"/>
                <a:cs typeface="Calibri" panose="020F0502020204030204" pitchFamily="34" charset="0"/>
              </a:rPr>
              <a:t>revient</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également</a:t>
            </a:r>
            <a:r>
              <a:rPr lang="en-GB" dirty="0">
                <a:solidFill>
                  <a:schemeClr val="dk1"/>
                </a:solidFill>
                <a:latin typeface="Calibri" panose="020F0502020204030204" pitchFamily="34" charset="0"/>
                <a:cs typeface="Calibri" panose="020F0502020204030204" pitchFamily="34" charset="0"/>
              </a:rPr>
              <a:t> sur </a:t>
            </a:r>
            <a:r>
              <a:rPr lang="en-GB" dirty="0" err="1">
                <a:solidFill>
                  <a:schemeClr val="dk1"/>
                </a:solidFill>
                <a:latin typeface="Calibri" panose="020F0502020204030204" pitchFamily="34" charset="0"/>
                <a:cs typeface="Calibri" panose="020F0502020204030204" pitchFamily="34" charset="0"/>
              </a:rPr>
              <a:t>cette</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création</a:t>
            </a:r>
            <a:r>
              <a:rPr lang="en-GB" dirty="0">
                <a:solidFill>
                  <a:schemeClr val="dk1"/>
                </a:solidFill>
                <a:latin typeface="Calibri" panose="020F0502020204030204" pitchFamily="34" charset="0"/>
                <a:cs typeface="Calibri" panose="020F0502020204030204" pitchFamily="34" charset="0"/>
              </a:rPr>
              <a:t> </a:t>
            </a:r>
            <a:r>
              <a:rPr lang="en-GB" i="1" dirty="0">
                <a:solidFill>
                  <a:schemeClr val="dk1"/>
                </a:solidFill>
                <a:latin typeface="Calibri" panose="020F0502020204030204" pitchFamily="34" charset="0"/>
                <a:cs typeface="Calibri" panose="020F0502020204030204" pitchFamily="34" charset="0"/>
              </a:rPr>
              <a:t>ex nihilo,</a:t>
            </a:r>
            <a:r>
              <a:rPr lang="en-GB" dirty="0">
                <a:solidFill>
                  <a:schemeClr val="dk1"/>
                </a:solidFill>
                <a:latin typeface="Calibri" panose="020F0502020204030204" pitchFamily="34" charset="0"/>
                <a:cs typeface="Calibri" panose="020F0502020204030204" pitchFamily="34" charset="0"/>
              </a:rPr>
              <a:t> qui </a:t>
            </a:r>
            <a:r>
              <a:rPr lang="en-GB" dirty="0" err="1">
                <a:solidFill>
                  <a:schemeClr val="dk1"/>
                </a:solidFill>
                <a:latin typeface="Calibri" panose="020F0502020204030204" pitchFamily="34" charset="0"/>
                <a:cs typeface="Calibri" panose="020F0502020204030204" pitchFamily="34" charset="0"/>
              </a:rPr>
              <a:t>selon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lui</a:t>
            </a:r>
            <a:r>
              <a:rPr lang="en-GB" dirty="0">
                <a:solidFill>
                  <a:schemeClr val="dk1"/>
                </a:solidFill>
                <a:latin typeface="Calibri" panose="020F0502020204030204" pitchFamily="34" charset="0"/>
                <a:cs typeface="Calibri" panose="020F0502020204030204" pitchFamily="34" charset="0"/>
              </a:rPr>
              <a:t> « pose question pour son extension </a:t>
            </a:r>
            <a:r>
              <a:rPr lang="en-GB" dirty="0" err="1">
                <a:solidFill>
                  <a:schemeClr val="dk1"/>
                </a:solidFill>
                <a:latin typeface="Calibri" panose="020F0502020204030204" pitchFamily="34" charset="0"/>
                <a:cs typeface="Calibri" panose="020F0502020204030204" pitchFamily="34" charset="0"/>
              </a:rPr>
              <a:t>à</a:t>
            </a:r>
            <a:r>
              <a:rPr lang="en-GB" dirty="0">
                <a:solidFill>
                  <a:schemeClr val="dk1"/>
                </a:solidFill>
                <a:latin typeface="Calibri" panose="020F0502020204030204" pitchFamily="34" charset="0"/>
                <a:cs typeface="Calibri" panose="020F0502020204030204" pitchFamily="34" charset="0"/>
              </a:rPr>
              <a:t> des aspects qui </a:t>
            </a:r>
            <a:r>
              <a:rPr lang="en-GB" dirty="0" err="1">
                <a:solidFill>
                  <a:schemeClr val="dk1"/>
                </a:solidFill>
                <a:latin typeface="Calibri" panose="020F0502020204030204" pitchFamily="34" charset="0"/>
                <a:cs typeface="Calibri" panose="020F0502020204030204" pitchFamily="34" charset="0"/>
              </a:rPr>
              <a:t>auraient</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dû</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être</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gérés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localement</a:t>
            </a:r>
            <a:r>
              <a:rPr lang="en-GB" dirty="0">
                <a:solidFill>
                  <a:schemeClr val="dk1"/>
                </a:solidFill>
                <a:latin typeface="Calibri" panose="020F0502020204030204" pitchFamily="34" charset="0"/>
                <a:cs typeface="Calibri" panose="020F0502020204030204" pitchFamily="34" charset="0"/>
              </a:rPr>
              <a:t> par le </a:t>
            </a:r>
            <a:r>
              <a:rPr lang="en-GB" dirty="0" err="1">
                <a:solidFill>
                  <a:schemeClr val="dk1"/>
                </a:solidFill>
                <a:latin typeface="Calibri" panose="020F0502020204030204" pitchFamily="34" charset="0"/>
                <a:cs typeface="Calibri" panose="020F0502020204030204" pitchFamily="34" charset="0"/>
              </a:rPr>
              <a:t>préfet</a:t>
            </a:r>
            <a:r>
              <a:rPr lang="en-GB" dirty="0">
                <a:solidFill>
                  <a:schemeClr val="dk1"/>
                </a:solidFill>
                <a:latin typeface="Calibri" panose="020F0502020204030204" pitchFamily="34" charset="0"/>
                <a:cs typeface="Calibri" panose="020F0502020204030204" pitchFamily="34" charset="0"/>
              </a:rPr>
              <a:t> avec </a:t>
            </a:r>
            <a:r>
              <a:rPr lang="en-GB" dirty="0" err="1">
                <a:solidFill>
                  <a:schemeClr val="dk1"/>
                </a:solidFill>
                <a:latin typeface="Calibri" panose="020F0502020204030204" pitchFamily="34" charset="0"/>
                <a:cs typeface="Calibri" panose="020F0502020204030204" pitchFamily="34" charset="0"/>
              </a:rPr>
              <a:t>l’appui</a:t>
            </a:r>
            <a:r>
              <a:rPr lang="en-GB" dirty="0">
                <a:solidFill>
                  <a:schemeClr val="dk1"/>
                </a:solidFill>
                <a:latin typeface="Calibri" panose="020F0502020204030204" pitchFamily="34" charset="0"/>
                <a:cs typeface="Calibri" panose="020F0502020204030204" pitchFamily="34" charset="0"/>
              </a:rPr>
              <a:t> de </a:t>
            </a:r>
            <a:r>
              <a:rPr lang="en-GB" dirty="0" err="1">
                <a:solidFill>
                  <a:schemeClr val="dk1"/>
                </a:solidFill>
                <a:latin typeface="Calibri" panose="020F0502020204030204" pitchFamily="34" charset="0"/>
                <a:cs typeface="Calibri" panose="020F0502020204030204" pitchFamily="34" charset="0"/>
              </a:rPr>
              <a:t>l’organisation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territoriale</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pertinente</a:t>
            </a:r>
            <a:r>
              <a:rPr lang="en-GB" dirty="0">
                <a:solidFill>
                  <a:schemeClr val="dk1"/>
                </a:solidFill>
                <a:latin typeface="Calibri" panose="020F0502020204030204" pitchFamily="34" charset="0"/>
                <a:cs typeface="Calibri" panose="020F0502020204030204" pitchFamily="34" charset="0"/>
              </a:rPr>
              <a:t> ». Il </a:t>
            </a:r>
            <a:r>
              <a:rPr lang="en-GB" dirty="0" err="1">
                <a:solidFill>
                  <a:schemeClr val="dk1"/>
                </a:solidFill>
                <a:latin typeface="Calibri" panose="020F0502020204030204" pitchFamily="34" charset="0"/>
                <a:cs typeface="Calibri" panose="020F0502020204030204" pitchFamily="34" charset="0"/>
              </a:rPr>
              <a:t>souligne</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qu’en</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outre</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cette</a:t>
            </a:r>
            <a:r>
              <a:rPr lang="en-GB" dirty="0">
                <a:solidFill>
                  <a:schemeClr val="dk1"/>
                </a:solidFill>
                <a:latin typeface="Calibri" panose="020F0502020204030204" pitchFamily="34" charset="0"/>
                <a:cs typeface="Calibri" panose="020F0502020204030204" pitchFamily="34" charset="0"/>
              </a:rPr>
              <a:t> CNA </a:t>
            </a:r>
            <a:r>
              <a:rPr lang="en-GB" dirty="0" err="1">
                <a:solidFill>
                  <a:schemeClr val="dk1"/>
                </a:solidFill>
                <a:latin typeface="Calibri" panose="020F0502020204030204" pitchFamily="34" charset="0"/>
                <a:cs typeface="Calibri" panose="020F0502020204030204" pitchFamily="34" charset="0"/>
              </a:rPr>
              <a:t>ayant</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été</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positionnée</a:t>
            </a:r>
            <a:r>
              <a:rPr lang="en-GB" dirty="0">
                <a:solidFill>
                  <a:schemeClr val="dk1"/>
                </a:solidFill>
                <a:latin typeface="Calibri" panose="020F0502020204030204" pitchFamily="34" charset="0"/>
                <a:cs typeface="Calibri" panose="020F0502020204030204" pitchFamily="34" charset="0"/>
              </a:rPr>
              <a:t> au </a:t>
            </a:r>
            <a:r>
              <a:rPr lang="en-GB" dirty="0" err="1">
                <a:solidFill>
                  <a:schemeClr val="dk1"/>
                </a:solidFill>
                <a:latin typeface="Calibri" panose="020F0502020204030204" pitchFamily="34" charset="0"/>
                <a:cs typeface="Calibri" panose="020F0502020204030204" pitchFamily="34" charset="0"/>
              </a:rPr>
              <a:t>ministère</a:t>
            </a:r>
            <a:r>
              <a:rPr lang="en-GB" dirty="0">
                <a:solidFill>
                  <a:schemeClr val="dk1"/>
                </a:solidFill>
                <a:latin typeface="Calibri" panose="020F0502020204030204" pitchFamily="34" charset="0"/>
                <a:cs typeface="Calibri" panose="020F0502020204030204" pitchFamily="34" charset="0"/>
              </a:rPr>
              <a:t> de la </a:t>
            </a:r>
            <a:r>
              <a:rPr lang="en-GB" dirty="0" err="1">
                <a:solidFill>
                  <a:schemeClr val="dk1"/>
                </a:solidFill>
                <a:latin typeface="Calibri" panose="020F0502020204030204" pitchFamily="34" charset="0"/>
                <a:cs typeface="Calibri" panose="020F0502020204030204" pitchFamily="34" charset="0"/>
              </a:rPr>
              <a:t>Santé</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elle</a:t>
            </a:r>
            <a:r>
              <a:rPr lang="en-GB" dirty="0">
                <a:solidFill>
                  <a:schemeClr val="dk1"/>
                </a:solidFill>
                <a:latin typeface="Calibri" panose="020F0502020204030204" pitchFamily="34" charset="0"/>
                <a:cs typeface="Calibri" panose="020F0502020204030204" pitchFamily="34" charset="0"/>
              </a:rPr>
              <a:t> « ne </a:t>
            </a:r>
            <a:r>
              <a:rPr lang="en-GB" dirty="0" err="1">
                <a:solidFill>
                  <a:schemeClr val="dk1"/>
                </a:solidFill>
                <a:latin typeface="Calibri" panose="020F0502020204030204" pitchFamily="34" charset="0"/>
                <a:cs typeface="Calibri" panose="020F0502020204030204" pitchFamily="34" charset="0"/>
              </a:rPr>
              <a:t>disposait</a:t>
            </a:r>
            <a:r>
              <a:rPr lang="en-GB" dirty="0">
                <a:solidFill>
                  <a:schemeClr val="dk1"/>
                </a:solidFill>
                <a:latin typeface="Calibri" panose="020F0502020204030204" pitchFamily="34" charset="0"/>
                <a:cs typeface="Calibri" panose="020F0502020204030204" pitchFamily="34" charset="0"/>
              </a:rPr>
              <a:t> […] pas des </a:t>
            </a:r>
            <a:r>
              <a:rPr lang="en-GB" dirty="0" err="1">
                <a:solidFill>
                  <a:schemeClr val="dk1"/>
                </a:solidFill>
                <a:latin typeface="Calibri" panose="020F0502020204030204" pitchFamily="34" charset="0"/>
                <a:cs typeface="Calibri" panose="020F0502020204030204" pitchFamily="34" charset="0"/>
              </a:rPr>
              <a:t>moyens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nécessaires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à</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l’exploitation</a:t>
            </a:r>
            <a:r>
              <a:rPr lang="en-GB" dirty="0">
                <a:solidFill>
                  <a:schemeClr val="dk1"/>
                </a:solidFill>
                <a:latin typeface="Calibri" panose="020F0502020204030204" pitchFamily="34" charset="0"/>
                <a:cs typeface="Calibri" panose="020F0502020204030204" pitchFamily="34" charset="0"/>
              </a:rPr>
              <a:t> de </a:t>
            </a:r>
            <a:r>
              <a:rPr lang="en-GB" dirty="0" err="1">
                <a:solidFill>
                  <a:schemeClr val="dk1"/>
                </a:solidFill>
                <a:latin typeface="Calibri" panose="020F0502020204030204" pitchFamily="34" charset="0"/>
                <a:cs typeface="Calibri" panose="020F0502020204030204" pitchFamily="34" charset="0"/>
              </a:rPr>
              <a:t>ces</a:t>
            </a:r>
            <a:r>
              <a:rPr lang="en-GB" dirty="0">
                <a:solidFill>
                  <a:schemeClr val="dk1"/>
                </a:solidFill>
                <a:latin typeface="Calibri" panose="020F0502020204030204" pitchFamily="34" charset="0"/>
                <a:cs typeface="Calibri" panose="020F0502020204030204" pitchFamily="34" charset="0"/>
              </a:rPr>
              <a:t> </a:t>
            </a:r>
            <a:r>
              <a:rPr lang="en-GB" dirty="0" err="1">
                <a:solidFill>
                  <a:schemeClr val="dk1"/>
                </a:solidFill>
                <a:latin typeface="Calibri" panose="020F0502020204030204" pitchFamily="34" charset="0"/>
                <a:cs typeface="Calibri" panose="020F0502020204030204" pitchFamily="34" charset="0"/>
              </a:rPr>
              <a:t>résultats</a:t>
            </a:r>
            <a:r>
              <a:rPr lang="en-GB" dirty="0">
                <a:solidFill>
                  <a:schemeClr val="dk1"/>
                </a:solidFill>
                <a:latin typeface="Calibri" panose="020F0502020204030204" pitchFamily="34" charset="0"/>
                <a:cs typeface="Calibri" panose="020F0502020204030204" pitchFamily="34" charset="0"/>
              </a:rPr>
              <a:t> ». </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514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Et même les exercices …</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21</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fontScale="70000" lnSpcReduction="20000"/>
          </a:bodyPr>
          <a:lstStyle/>
          <a:p>
            <a:pPr lvl="0">
              <a:lnSpc>
                <a:spcPct val="110000"/>
              </a:lnSpc>
              <a:spcBef>
                <a:spcPts val="0"/>
              </a:spcBef>
              <a:buClr>
                <a:schemeClr val="dk1"/>
              </a:buClr>
              <a:buSzPts val="2000"/>
              <a:buFont typeface="Arial"/>
              <a:buChar char="•"/>
            </a:pPr>
            <a:r>
              <a:rPr lang="en-GB" dirty="0">
                <a:solidFill>
                  <a:schemeClr val="dk1"/>
                </a:solidFill>
                <a:latin typeface="Calibri" panose="020F0502020204030204" pitchFamily="34" charset="0"/>
                <a:cs typeface="Calibri" panose="020F0502020204030204" pitchFamily="34" charset="0"/>
              </a:rPr>
              <a:t>Exercice variole de </a:t>
            </a:r>
            <a:r>
              <a:rPr lang="en-GB" dirty="0" err="1">
                <a:solidFill>
                  <a:schemeClr val="dk1"/>
                </a:solidFill>
                <a:latin typeface="Calibri" panose="020F0502020204030204" pitchFamily="34" charset="0"/>
                <a:cs typeface="Calibri" panose="020F0502020204030204" pitchFamily="34" charset="0"/>
              </a:rPr>
              <a:t>novembre</a:t>
            </a:r>
            <a:r>
              <a:rPr lang="en-GB" dirty="0">
                <a:solidFill>
                  <a:schemeClr val="dk1"/>
                </a:solidFill>
                <a:latin typeface="Calibri" panose="020F0502020204030204" pitchFamily="34" charset="0"/>
                <a:cs typeface="Calibri" panose="020F0502020204030204" pitchFamily="34" charset="0"/>
              </a:rPr>
              <a:t> 2019 :</a:t>
            </a:r>
            <a:endParaRPr lang="en-GB" dirty="0">
              <a:latin typeface="Calibri" panose="020F0502020204030204" pitchFamily="34" charset="0"/>
              <a:cs typeface="Calibri" panose="020F0502020204030204" pitchFamily="34" charset="0"/>
            </a:endParaRPr>
          </a:p>
          <a:p>
            <a:pPr marL="525463" lvl="1" indent="-342900">
              <a:lnSpc>
                <a:spcPct val="110000"/>
              </a:lnSpc>
              <a:spcBef>
                <a:spcPts val="1200"/>
              </a:spcBef>
              <a:buClr>
                <a:schemeClr val="dk1"/>
              </a:buClr>
              <a:buSzPts val="1600"/>
              <a:buChar char="•"/>
            </a:pP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densité</a:t>
            </a:r>
            <a:r>
              <a:rPr lang="en-GB" dirty="0">
                <a:latin typeface="Calibri" panose="020F0502020204030204" pitchFamily="34" charset="0"/>
                <a:cs typeface="Calibri" panose="020F0502020204030204" pitchFamily="34" charset="0"/>
              </a:rPr>
              <a:t> du </a:t>
            </a:r>
            <a:r>
              <a:rPr lang="en-GB" dirty="0" err="1">
                <a:latin typeface="Calibri" panose="020F0502020204030204" pitchFamily="34" charset="0"/>
                <a:cs typeface="Calibri" panose="020F0502020204030204" pitchFamily="34" charset="0"/>
              </a:rPr>
              <a:t>scénario</a:t>
            </a:r>
            <a:r>
              <a:rPr lang="en-GB" dirty="0">
                <a:latin typeface="Calibri" panose="020F0502020204030204" pitchFamily="34" charset="0"/>
                <a:cs typeface="Calibri" panose="020F0502020204030204" pitchFamily="34" charset="0"/>
              </a:rPr>
              <a:t> a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revanche </a:t>
            </a:r>
            <a:r>
              <a:rPr lang="en-GB" dirty="0" err="1">
                <a:latin typeface="Calibri" panose="020F0502020204030204" pitchFamily="34" charset="0"/>
                <a:cs typeface="Calibri" panose="020F0502020204030204" pitchFamily="34" charset="0"/>
              </a:rPr>
              <a:t>montré</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comme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cela</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avait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été</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prévu</a:t>
            </a:r>
            <a:r>
              <a:rPr lang="en-GB" dirty="0">
                <a:latin typeface="Calibri" panose="020F0502020204030204" pitchFamily="34" charset="0"/>
                <a:cs typeface="Calibri" panose="020F0502020204030204" pitchFamily="34" charset="0"/>
              </a:rPr>
              <a:t>, les </a:t>
            </a:r>
            <a:r>
              <a:rPr lang="en-GB" dirty="0" err="1">
                <a:latin typeface="Calibri" panose="020F0502020204030204" pitchFamily="34" charset="0"/>
                <a:cs typeface="Calibri" panose="020F0502020204030204" pitchFamily="34" charset="0"/>
              </a:rPr>
              <a:t>limites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d’une</a:t>
            </a:r>
            <a:r>
              <a:rPr lang="en-GB" dirty="0">
                <a:latin typeface="Calibri" panose="020F0502020204030204" pitchFamily="34" charset="0"/>
                <a:cs typeface="Calibri" panose="020F0502020204030204" pitchFamily="34" charset="0"/>
              </a:rPr>
              <a:t> gestion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vocation de plus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plus </a:t>
            </a:r>
            <a:r>
              <a:rPr lang="en-GB" dirty="0" err="1">
                <a:latin typeface="Calibri" panose="020F0502020204030204" pitchFamily="34" charset="0"/>
                <a:cs typeface="Calibri" panose="020F0502020204030204" pitchFamily="34" charset="0"/>
              </a:rPr>
              <a:t>interministérielle</a:t>
            </a:r>
            <a:r>
              <a:rPr lang="en-GB" dirty="0">
                <a:latin typeface="Calibri" panose="020F0502020204030204" pitchFamily="34" charset="0"/>
                <a:cs typeface="Calibri" panose="020F0502020204030204" pitchFamily="34" charset="0"/>
              </a:rPr>
              <a:t> par un centre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vocation </a:t>
            </a:r>
            <a:r>
              <a:rPr lang="en-GB" dirty="0" err="1">
                <a:latin typeface="Calibri" panose="020F0502020204030204" pitchFamily="34" charset="0"/>
                <a:cs typeface="Calibri" panose="020F0502020204030204" pitchFamily="34" charset="0"/>
              </a:rPr>
              <a:t>ministérielle</a:t>
            </a:r>
            <a:r>
              <a:rPr lang="en-GB" dirty="0">
                <a:latin typeface="Calibri" panose="020F0502020204030204" pitchFamily="34" charset="0"/>
                <a:cs typeface="Calibri" panose="020F0502020204030204" pitchFamily="34" charset="0"/>
              </a:rPr>
              <a:t>. Le MSS ne </a:t>
            </a:r>
            <a:r>
              <a:rPr lang="en-GB" dirty="0" err="1">
                <a:latin typeface="Calibri" panose="020F0502020204030204" pitchFamily="34" charset="0"/>
                <a:cs typeface="Calibri" panose="020F0502020204030204" pitchFamily="34" charset="0"/>
              </a:rPr>
              <a:t>pouvant</a:t>
            </a:r>
            <a:r>
              <a:rPr lang="en-GB" dirty="0">
                <a:latin typeface="Calibri" panose="020F0502020204030204" pitchFamily="34" charset="0"/>
                <a:cs typeface="Calibri" panose="020F0502020204030204" pitchFamily="34" charset="0"/>
              </a:rPr>
              <a:t> pas, pour des raisons </a:t>
            </a:r>
            <a:r>
              <a:rPr lang="en-GB" dirty="0" err="1">
                <a:latin typeface="Calibri" panose="020F0502020204030204" pitchFamily="34" charset="0"/>
                <a:cs typeface="Calibri" panose="020F0502020204030204" pitchFamily="34" charset="0"/>
              </a:rPr>
              <a:t>d’effectifs</a:t>
            </a:r>
            <a:r>
              <a:rPr lang="en-GB" dirty="0">
                <a:latin typeface="Calibri" panose="020F0502020204030204" pitchFamily="34" charset="0"/>
                <a:cs typeface="Calibri" panose="020F0502020204030204" pitchFamily="34" charset="0"/>
              </a:rPr>
              <a:t>, armer </a:t>
            </a:r>
            <a:r>
              <a:rPr lang="en-GB" dirty="0" err="1">
                <a:latin typeface="Calibri" panose="020F0502020204030204" pitchFamily="34" charset="0"/>
                <a:cs typeface="Calibri" panose="020F0502020204030204" pitchFamily="34" charset="0"/>
              </a:rPr>
              <a:t>l’ossature</a:t>
            </a:r>
            <a:r>
              <a:rPr lang="en-GB" dirty="0">
                <a:latin typeface="Calibri" panose="020F0502020204030204" pitchFamily="34" charset="0"/>
                <a:cs typeface="Calibri" panose="020F0502020204030204" pitchFamily="34" charset="0"/>
              </a:rPr>
              <a:t> de la CIC, et le CCS </a:t>
            </a:r>
            <a:r>
              <a:rPr lang="en-GB" dirty="0" err="1">
                <a:latin typeface="Calibri" panose="020F0502020204030204" pitchFamily="34" charset="0"/>
                <a:cs typeface="Calibri" panose="020F0502020204030204" pitchFamily="34" charset="0"/>
              </a:rPr>
              <a:t>n’étant</a:t>
            </a:r>
            <a:r>
              <a:rPr lang="en-GB" dirty="0">
                <a:latin typeface="Calibri" panose="020F0502020204030204" pitchFamily="34" charset="0"/>
                <a:cs typeface="Calibri" panose="020F0502020204030204" pitchFamily="34" charset="0"/>
              </a:rPr>
              <a:t> par </a:t>
            </a:r>
            <a:r>
              <a:rPr lang="en-GB" dirty="0" err="1">
                <a:latin typeface="Calibri" panose="020F0502020204030204" pitchFamily="34" charset="0"/>
                <a:cs typeface="Calibri" panose="020F0502020204030204" pitchFamily="34" charset="0"/>
              </a:rPr>
              <a:t>ailleurs</a:t>
            </a:r>
            <a:r>
              <a:rPr lang="en-GB" dirty="0">
                <a:latin typeface="Calibri" panose="020F0502020204030204" pitchFamily="34" charset="0"/>
                <a:cs typeface="Calibri" panose="020F0502020204030204" pitchFamily="34" charset="0"/>
              </a:rPr>
              <a:t> pas </a:t>
            </a:r>
            <a:r>
              <a:rPr lang="en-GB" dirty="0" err="1">
                <a:latin typeface="Calibri" panose="020F0502020204030204" pitchFamily="34" charset="0"/>
                <a:cs typeface="Calibri" panose="020F0502020204030204" pitchFamily="34" charset="0"/>
              </a:rPr>
              <a:t>dimensionné</a:t>
            </a:r>
            <a:r>
              <a:rPr lang="en-GB" dirty="0">
                <a:latin typeface="Calibri" panose="020F0502020204030204" pitchFamily="34" charset="0"/>
                <a:cs typeface="Calibri" panose="020F0502020204030204" pitchFamily="34" charset="0"/>
              </a:rPr>
              <a:t> pour </a:t>
            </a:r>
            <a:r>
              <a:rPr lang="en-GB" dirty="0" err="1">
                <a:latin typeface="Calibri" panose="020F0502020204030204" pitchFamily="34" charset="0"/>
                <a:cs typeface="Calibri" panose="020F0502020204030204" pitchFamily="34" charset="0"/>
              </a:rPr>
              <a:t>intégrer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pleinement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solide</a:t>
            </a:r>
            <a:r>
              <a:rPr lang="en-GB" dirty="0">
                <a:latin typeface="Calibri" panose="020F0502020204030204" pitchFamily="34" charset="0"/>
                <a:cs typeface="Calibri" panose="020F0502020204030204" pitchFamily="34" charset="0"/>
              </a:rPr>
              <a:t> dimension </a:t>
            </a:r>
            <a:r>
              <a:rPr lang="en-GB" dirty="0" err="1">
                <a:latin typeface="Calibri" panose="020F0502020204030204" pitchFamily="34" charset="0"/>
                <a:cs typeface="Calibri" panose="020F0502020204030204" pitchFamily="34" charset="0"/>
              </a:rPr>
              <a:t>interministérielle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l’activation</a:t>
            </a:r>
            <a:r>
              <a:rPr lang="en-GB" dirty="0">
                <a:latin typeface="Calibri" panose="020F0502020204030204" pitchFamily="34" charset="0"/>
                <a:cs typeface="Calibri" panose="020F0502020204030204" pitchFamily="34" charset="0"/>
              </a:rPr>
              <a:t> de la CIC doit bien </a:t>
            </a:r>
            <a:r>
              <a:rPr lang="en-GB" dirty="0" err="1">
                <a:latin typeface="Calibri" panose="020F0502020204030204" pitchFamily="34" charset="0"/>
                <a:cs typeface="Calibri" panose="020F0502020204030204" pitchFamily="34" charset="0"/>
              </a:rPr>
              <a:t>être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proposée</a:t>
            </a:r>
            <a:r>
              <a:rPr lang="en-GB" dirty="0">
                <a:latin typeface="Calibri" panose="020F0502020204030204" pitchFamily="34" charset="0"/>
                <a:cs typeface="Calibri" panose="020F0502020204030204" pitchFamily="34" charset="0"/>
              </a:rPr>
              <a:t> au Premier </a:t>
            </a:r>
            <a:r>
              <a:rPr lang="en-GB" dirty="0" err="1">
                <a:latin typeface="Calibri" panose="020F0502020204030204" pitchFamily="34" charset="0"/>
                <a:cs typeface="Calibri" panose="020F0502020204030204" pitchFamily="34" charset="0"/>
              </a:rPr>
              <a:t>ministre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dès</a:t>
            </a:r>
            <a:r>
              <a:rPr lang="en-GB" dirty="0">
                <a:latin typeface="Calibri" panose="020F0502020204030204" pitchFamily="34" charset="0"/>
                <a:cs typeface="Calibri" panose="020F0502020204030204" pitchFamily="34" charset="0"/>
              </a:rPr>
              <a:t> que les </a:t>
            </a:r>
            <a:r>
              <a:rPr lang="en-GB" dirty="0" err="1">
                <a:latin typeface="Calibri" panose="020F0502020204030204" pitchFamily="34" charset="0"/>
                <a:cs typeface="Calibri" panose="020F0502020204030204" pitchFamily="34" charset="0"/>
              </a:rPr>
              <a:t>conséquences</a:t>
            </a:r>
            <a:r>
              <a:rPr lang="en-GB" dirty="0">
                <a:latin typeface="Calibri" panose="020F0502020204030204" pitchFamily="34" charset="0"/>
                <a:cs typeface="Calibri" panose="020F0502020204030204" pitchFamily="34" charset="0"/>
              </a:rPr>
              <a:t> de la crise ne </a:t>
            </a:r>
            <a:r>
              <a:rPr lang="en-GB" dirty="0" err="1">
                <a:latin typeface="Calibri" panose="020F0502020204030204" pitchFamily="34" charset="0"/>
                <a:cs typeface="Calibri" panose="020F0502020204030204" pitchFamily="34" charset="0"/>
              </a:rPr>
              <a:t>sont</a:t>
            </a:r>
            <a:r>
              <a:rPr lang="en-GB" dirty="0">
                <a:latin typeface="Calibri" panose="020F0502020204030204" pitchFamily="34" charset="0"/>
                <a:cs typeface="Calibri" panose="020F0502020204030204" pitchFamily="34" charset="0"/>
              </a:rPr>
              <a:t> plus </a:t>
            </a:r>
            <a:r>
              <a:rPr lang="en-GB" dirty="0" err="1">
                <a:latin typeface="Calibri" panose="020F0502020204030204" pitchFamily="34" charset="0"/>
                <a:cs typeface="Calibri" panose="020F0502020204030204" pitchFamily="34" charset="0"/>
              </a:rPr>
              <a:t>uniquement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sectorielles</a:t>
            </a:r>
            <a:r>
              <a:rPr lang="en-GB" dirty="0">
                <a:latin typeface="Calibri" panose="020F0502020204030204" pitchFamily="34" charset="0"/>
                <a:cs typeface="Calibri" panose="020F0502020204030204" pitchFamily="34" charset="0"/>
              </a:rPr>
              <a:t>. » </a:t>
            </a:r>
          </a:p>
          <a:p>
            <a:pPr marL="525463" lvl="1" indent="-342900">
              <a:lnSpc>
                <a:spcPct val="110000"/>
              </a:lnSpc>
              <a:spcBef>
                <a:spcPts val="1200"/>
              </a:spcBef>
              <a:buClr>
                <a:schemeClr val="dk1"/>
              </a:buClr>
              <a:buSzPts val="1600"/>
              <a:buChar char="•"/>
            </a:pPr>
            <a:r>
              <a:rPr lang="en-GB" dirty="0">
                <a:latin typeface="Calibri" panose="020F0502020204030204" pitchFamily="34" charset="0"/>
                <a:cs typeface="Calibri" panose="020F0502020204030204" pitchFamily="34" charset="0"/>
              </a:rPr>
              <a:t>« Les travaux </a:t>
            </a:r>
            <a:r>
              <a:rPr lang="en-GB" dirty="0" err="1">
                <a:latin typeface="Calibri" panose="020F0502020204030204" pitchFamily="34" charset="0"/>
                <a:cs typeface="Calibri" panose="020F0502020204030204" pitchFamily="34" charset="0"/>
              </a:rPr>
              <a:t>effectués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fonction</a:t>
            </a:r>
            <a:r>
              <a:rPr lang="en-GB" dirty="0">
                <a:latin typeface="Calibri" panose="020F0502020204030204" pitchFamily="34" charset="0"/>
                <a:cs typeface="Calibri" panose="020F0502020204030204" pitchFamily="34" charset="0"/>
              </a:rPr>
              <a:t> </a:t>
            </a:r>
            <a:r>
              <a:rPr lang="en-GB" i="1" dirty="0">
                <a:latin typeface="Calibri" panose="020F0502020204030204" pitchFamily="34" charset="0"/>
                <a:cs typeface="Calibri" panose="020F0502020204030204" pitchFamily="34" charset="0"/>
              </a:rPr>
              <a:t>anticipation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n’ont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eu</a:t>
            </a:r>
            <a:r>
              <a:rPr lang="en-GB" dirty="0">
                <a:latin typeface="Calibri" panose="020F0502020204030204" pitchFamily="34" charset="0"/>
                <a:cs typeface="Calibri" panose="020F0502020204030204" pitchFamily="34" charset="0"/>
              </a:rPr>
              <a:t> que </a:t>
            </a:r>
            <a:r>
              <a:rPr lang="en-GB" dirty="0" err="1">
                <a:latin typeface="Calibri" panose="020F0502020204030204" pitchFamily="34" charset="0"/>
                <a:cs typeface="Calibri" panose="020F0502020204030204" pitchFamily="34" charset="0"/>
              </a:rPr>
              <a:t>peu</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visibilité</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fonction</a:t>
            </a:r>
            <a:r>
              <a:rPr lang="en-GB" dirty="0">
                <a:latin typeface="Calibri" panose="020F0502020204030204" pitchFamily="34" charset="0"/>
                <a:cs typeface="Calibri" panose="020F0502020204030204" pitchFamily="34" charset="0"/>
              </a:rPr>
              <a:t> </a:t>
            </a:r>
            <a:r>
              <a:rPr lang="en-GB" i="1" dirty="0" err="1">
                <a:latin typeface="Calibri" panose="020F0502020204030204" pitchFamily="34" charset="0"/>
                <a:cs typeface="Calibri" panose="020F0502020204030204" pitchFamily="34" charset="0"/>
              </a:rPr>
              <a:t>décision</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méthode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utilisée</a:t>
            </a:r>
            <a:r>
              <a:rPr lang="en-GB" dirty="0">
                <a:latin typeface="Calibri" panose="020F0502020204030204" pitchFamily="34" charset="0"/>
                <a:cs typeface="Calibri" panose="020F0502020204030204" pitchFamily="34" charset="0"/>
              </a:rPr>
              <a:t> pour </a:t>
            </a:r>
            <a:r>
              <a:rPr lang="en-GB" dirty="0" err="1">
                <a:latin typeface="Calibri" panose="020F0502020204030204" pitchFamily="34" charset="0"/>
                <a:cs typeface="Calibri" panose="020F0502020204030204" pitchFamily="34" charset="0"/>
              </a:rPr>
              <a:t>cadrer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l’anticipation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n’est</a:t>
            </a:r>
            <a:r>
              <a:rPr lang="en-GB" dirty="0">
                <a:latin typeface="Calibri" panose="020F0502020204030204" pitchFamily="34" charset="0"/>
                <a:cs typeface="Calibri" panose="020F0502020204030204" pitchFamily="34" charset="0"/>
              </a:rPr>
              <a:t> pas </a:t>
            </a:r>
            <a:r>
              <a:rPr lang="en-GB" dirty="0" err="1">
                <a:latin typeface="Calibri" panose="020F0502020204030204" pitchFamily="34" charset="0"/>
                <a:cs typeface="Calibri" panose="020F0502020204030204" pitchFamily="34" charset="0"/>
              </a:rPr>
              <a:t>suffisamment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connue</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paraît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outre</a:t>
            </a:r>
            <a:r>
              <a:rPr lang="en-GB" dirty="0">
                <a:latin typeface="Calibri" panose="020F0502020204030204" pitchFamily="34" charset="0"/>
                <a:cs typeface="Calibri" panose="020F0502020204030204" pitchFamily="34" charset="0"/>
              </a:rPr>
              <a:t> trop </a:t>
            </a:r>
            <a:r>
              <a:rPr lang="en-GB" dirty="0" err="1">
                <a:latin typeface="Calibri" panose="020F0502020204030204" pitchFamily="34" charset="0"/>
                <a:cs typeface="Calibri" panose="020F0502020204030204" pitchFamily="34" charset="0"/>
              </a:rPr>
              <a:t>lourde</a:t>
            </a:r>
            <a:r>
              <a:rPr lang="en-GB" dirty="0">
                <a:latin typeface="Calibri" panose="020F0502020204030204" pitchFamily="34" charset="0"/>
                <a:cs typeface="Calibri" panose="020F0502020204030204" pitchFamily="34" charset="0"/>
              </a:rPr>
              <a:t> pour </a:t>
            </a:r>
            <a:r>
              <a:rPr lang="en-GB" dirty="0" err="1">
                <a:latin typeface="Calibri" panose="020F0502020204030204" pitchFamily="34" charset="0"/>
                <a:cs typeface="Calibri" panose="020F0502020204030204" pitchFamily="34" charset="0"/>
              </a:rPr>
              <a:t>être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appliquée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utilement</a:t>
            </a:r>
            <a:r>
              <a:rPr lang="en-GB" dirty="0">
                <a:latin typeface="Calibri" panose="020F0502020204030204" pitchFamily="34" charset="0"/>
                <a:cs typeface="Calibri" panose="020F0502020204030204" pitchFamily="34" charset="0"/>
              </a:rPr>
              <a:t>. » </a:t>
            </a:r>
          </a:p>
          <a:p>
            <a:pPr marL="525463" lvl="1" indent="-342900">
              <a:lnSpc>
                <a:spcPct val="110000"/>
              </a:lnSpc>
              <a:spcBef>
                <a:spcPts val="1200"/>
              </a:spcBef>
              <a:buClr>
                <a:schemeClr val="dk1"/>
              </a:buClr>
              <a:buSzPts val="1600"/>
              <a:buChar char="•"/>
            </a:pPr>
            <a:r>
              <a:rPr lang="en-GB" dirty="0">
                <a:latin typeface="Calibri" panose="020F0502020204030204" pitchFamily="34" charset="0"/>
                <a:cs typeface="Calibri" panose="020F0502020204030204" pitchFamily="34" charset="0"/>
              </a:rPr>
              <a:t>Une gestion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part du volet </a:t>
            </a:r>
            <a:r>
              <a:rPr lang="en-GB" dirty="0" err="1">
                <a:latin typeface="Calibri" panose="020F0502020204030204" pitchFamily="34" charset="0"/>
                <a:cs typeface="Calibri" panose="020F0502020204030204" pitchFamily="34" charset="0"/>
              </a:rPr>
              <a:t>santé</a:t>
            </a:r>
            <a:r>
              <a:rPr lang="en-GB" dirty="0">
                <a:latin typeface="Calibri" panose="020F0502020204030204" pitchFamily="34" charset="0"/>
                <a:cs typeface="Calibri" panose="020F0502020204030204" pitchFamily="34" charset="0"/>
              </a:rPr>
              <a:t> par la DGS. </a:t>
            </a:r>
          </a:p>
        </p:txBody>
      </p:sp>
    </p:spTree>
    <p:extLst>
      <p:ext uri="{BB962C8B-B14F-4D97-AF65-F5344CB8AC3E}">
        <p14:creationId xmlns:p14="http://schemas.microsoft.com/office/powerpoint/2010/main" val="193121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Premières leçons du covid-19</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22</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a:xfrm>
            <a:off x="179512" y="1700808"/>
            <a:ext cx="8712968" cy="4525963"/>
          </a:xfrm>
        </p:spPr>
        <p:txBody>
          <a:bodyPr>
            <a:noAutofit/>
          </a:bodyPr>
          <a:lstStyle/>
          <a:p>
            <a:pPr marL="392113" lvl="0">
              <a:spcBef>
                <a:spcPts val="0"/>
              </a:spcBef>
              <a:buClr>
                <a:srgbClr val="000000"/>
              </a:buClr>
              <a:buSzPct val="100000"/>
              <a:buFont typeface="Arial"/>
              <a:buChar char="•"/>
            </a:pP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Déploiement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heurté</a:t>
            </a:r>
            <a:r>
              <a:rPr lang="en-GB" sz="1800" dirty="0">
                <a:solidFill>
                  <a:srgbClr val="000000"/>
                </a:solidFill>
                <a:latin typeface="Calibri" panose="020F0502020204030204" pitchFamily="34" charset="0"/>
                <a:cs typeface="Calibri" panose="020F0502020204030204" pitchFamily="34" charset="0"/>
              </a:rPr>
              <a:t> du </a:t>
            </a:r>
            <a:r>
              <a:rPr lang="en-GB" sz="1800" dirty="0" err="1">
                <a:solidFill>
                  <a:srgbClr val="000000"/>
                </a:solidFill>
                <a:latin typeface="Calibri" panose="020F0502020204030204" pitchFamily="34" charset="0"/>
                <a:cs typeface="Calibri" panose="020F0502020204030204" pitchFamily="34" charset="0"/>
              </a:rPr>
              <a:t>processus</a:t>
            </a:r>
            <a:r>
              <a:rPr lang="en-GB" sz="1800" dirty="0">
                <a:solidFill>
                  <a:srgbClr val="000000"/>
                </a:solidFill>
                <a:latin typeface="Calibri" panose="020F0502020204030204" pitchFamily="34" charset="0"/>
                <a:cs typeface="Calibri" panose="020F0502020204030204" pitchFamily="34" charset="0"/>
              </a:rPr>
              <a:t> de gestion de crise </a:t>
            </a:r>
            <a:r>
              <a:rPr lang="en-GB" sz="1800" dirty="0" err="1">
                <a:solidFill>
                  <a:srgbClr val="000000"/>
                </a:solidFill>
                <a:latin typeface="Calibri" panose="020F0502020204030204" pitchFamily="34" charset="0"/>
                <a:cs typeface="Calibri" panose="020F0502020204030204" pitchFamily="34" charset="0"/>
              </a:rPr>
              <a:t>notamment</a:t>
            </a:r>
            <a:r>
              <a:rPr lang="en-GB" sz="1800" dirty="0">
                <a:solidFill>
                  <a:srgbClr val="000000"/>
                </a:solidFill>
                <a:latin typeface="Calibri" panose="020F0502020204030204" pitchFamily="34" charset="0"/>
                <a:cs typeface="Calibri" panose="020F0502020204030204" pitchFamily="34" charset="0"/>
              </a:rPr>
              <a:t> au </a:t>
            </a:r>
            <a:r>
              <a:rPr lang="en-GB" sz="1800" dirty="0" err="1">
                <a:solidFill>
                  <a:srgbClr val="000000"/>
                </a:solidFill>
                <a:latin typeface="Calibri" panose="020F0502020204030204" pitchFamily="34" charset="0"/>
                <a:cs typeface="Calibri" panose="020F0502020204030204" pitchFamily="34" charset="0"/>
              </a:rPr>
              <a:t>niveau</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interministériel</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s’écartant</a:t>
            </a:r>
            <a:r>
              <a:rPr lang="en-GB" sz="1800" dirty="0">
                <a:solidFill>
                  <a:srgbClr val="000000"/>
                </a:solidFill>
                <a:latin typeface="Calibri" panose="020F0502020204030204" pitchFamily="34" charset="0"/>
                <a:cs typeface="Calibri" panose="020F0502020204030204" pitchFamily="34" charset="0"/>
              </a:rPr>
              <a:t> du cadre </a:t>
            </a:r>
            <a:r>
              <a:rPr lang="en-GB" sz="1800" dirty="0" err="1">
                <a:solidFill>
                  <a:srgbClr val="000000"/>
                </a:solidFill>
                <a:latin typeface="Calibri" panose="020F0502020204030204" pitchFamily="34" charset="0"/>
                <a:cs typeface="Calibri" panose="020F0502020204030204" pitchFamily="34" charset="0"/>
              </a:rPr>
              <a:t>prévu</a:t>
            </a:r>
            <a:r>
              <a:rPr lang="en-GB" sz="1800" dirty="0">
                <a:solidFill>
                  <a:srgbClr val="000000"/>
                </a:solidFill>
                <a:latin typeface="Calibri" panose="020F0502020204030204" pitchFamily="34" charset="0"/>
                <a:cs typeface="Calibri" panose="020F0502020204030204" pitchFamily="34" charset="0"/>
              </a:rPr>
              <a:t> par les </a:t>
            </a:r>
            <a:r>
              <a:rPr lang="en-GB" sz="1800" dirty="0" err="1">
                <a:solidFill>
                  <a:srgbClr val="000000"/>
                </a:solidFill>
                <a:latin typeface="Calibri" panose="020F0502020204030204" pitchFamily="34" charset="0"/>
                <a:cs typeface="Calibri" panose="020F0502020204030204" pitchFamily="34" charset="0"/>
              </a:rPr>
              <a:t>textes</a:t>
            </a:r>
            <a:r>
              <a:rPr lang="en-GB" sz="1800" dirty="0">
                <a:solidFill>
                  <a:srgbClr val="000000"/>
                </a:solidFill>
                <a:latin typeface="Calibri" panose="020F0502020204030204" pitchFamily="34" charset="0"/>
                <a:cs typeface="Calibri" panose="020F0502020204030204" pitchFamily="34" charset="0"/>
              </a:rPr>
              <a:t>. » (</a:t>
            </a:r>
            <a:r>
              <a:rPr lang="en-GB" sz="1800" dirty="0" err="1">
                <a:solidFill>
                  <a:srgbClr val="000000"/>
                </a:solidFill>
                <a:latin typeface="Calibri" panose="020F0502020204030204" pitchFamily="34" charset="0"/>
                <a:cs typeface="Calibri" panose="020F0502020204030204" pitchFamily="34" charset="0"/>
              </a:rPr>
              <a:t>pré</a:t>
            </a:r>
            <a:r>
              <a:rPr lang="en-GB" sz="1800" dirty="0">
                <a:solidFill>
                  <a:srgbClr val="000000"/>
                </a:solidFill>
                <a:latin typeface="Calibri" panose="020F0502020204030204" pitchFamily="34" charset="0"/>
                <a:cs typeface="Calibri" panose="020F0502020204030204" pitchFamily="34" charset="0"/>
              </a:rPr>
              <a:t>-rapport </a:t>
            </a:r>
            <a:r>
              <a:rPr lang="en-GB" sz="1800" dirty="0" err="1">
                <a:solidFill>
                  <a:srgbClr val="000000"/>
                </a:solidFill>
                <a:latin typeface="Calibri" panose="020F0502020204030204" pitchFamily="34" charset="0"/>
                <a:cs typeface="Calibri" panose="020F0502020204030204" pitchFamily="34" charset="0"/>
              </a:rPr>
              <a:t>Pittet</a:t>
            </a:r>
            <a:r>
              <a:rPr lang="en-GB" sz="1800" dirty="0">
                <a:solidFill>
                  <a:srgbClr val="000000"/>
                </a:solidFill>
                <a:latin typeface="Calibri" panose="020F0502020204030204" pitchFamily="34" charset="0"/>
                <a:cs typeface="Calibri" panose="020F0502020204030204" pitchFamily="34" charset="0"/>
              </a:rPr>
              <a:t>)</a:t>
            </a:r>
            <a:endParaRPr lang="en-GB" sz="1800" dirty="0">
              <a:latin typeface="Calibri" panose="020F0502020204030204" pitchFamily="34" charset="0"/>
              <a:cs typeface="Calibri" panose="020F0502020204030204" pitchFamily="34" charset="0"/>
            </a:endParaRPr>
          </a:p>
          <a:p>
            <a:pPr marL="392113" lvl="0">
              <a:spcBef>
                <a:spcPts val="0"/>
              </a:spcBef>
              <a:buClr>
                <a:srgbClr val="000000"/>
              </a:buClr>
              <a:buSzPct val="100000"/>
              <a:buFont typeface="Arial"/>
              <a:buChar char="•"/>
            </a:pPr>
            <a:r>
              <a:rPr lang="en-GB" sz="1800" dirty="0">
                <a:solidFill>
                  <a:srgbClr val="000000"/>
                </a:solidFill>
                <a:latin typeface="Calibri" panose="020F0502020204030204" pitchFamily="34" charset="0"/>
                <a:cs typeface="Calibri" panose="020F0502020204030204" pitchFamily="34" charset="0"/>
              </a:rPr>
              <a:t>« La CIC </a:t>
            </a:r>
            <a:r>
              <a:rPr lang="en-GB" sz="1800" dirty="0" err="1">
                <a:solidFill>
                  <a:srgbClr val="000000"/>
                </a:solidFill>
                <a:latin typeface="Calibri" panose="020F0502020204030204" pitchFamily="34" charset="0"/>
                <a:cs typeface="Calibri" panose="020F0502020204030204" pitchFamily="34" charset="0"/>
              </a:rPr>
              <a:t>n’a</a:t>
            </a:r>
            <a:r>
              <a:rPr lang="en-GB" sz="1800" dirty="0">
                <a:solidFill>
                  <a:srgbClr val="000000"/>
                </a:solidFill>
                <a:latin typeface="Calibri" panose="020F0502020204030204" pitchFamily="34" charset="0"/>
                <a:cs typeface="Calibri" panose="020F0502020204030204" pitchFamily="34" charset="0"/>
              </a:rPr>
              <a:t> pas </a:t>
            </a:r>
            <a:r>
              <a:rPr lang="en-GB" sz="1800" dirty="0" err="1">
                <a:solidFill>
                  <a:srgbClr val="000000"/>
                </a:solidFill>
                <a:latin typeface="Calibri" panose="020F0502020204030204" pitchFamily="34" charset="0"/>
                <a:cs typeface="Calibri" panose="020F0502020204030204" pitchFamily="34" charset="0"/>
              </a:rPr>
              <a:t>réussi</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à</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suffisamment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jouer</a:t>
            </a:r>
            <a:r>
              <a:rPr lang="en-GB" sz="1800" dirty="0">
                <a:solidFill>
                  <a:srgbClr val="000000"/>
                </a:solidFill>
                <a:latin typeface="Calibri" panose="020F0502020204030204" pitchFamily="34" charset="0"/>
                <a:cs typeface="Calibri" panose="020F0502020204030204" pitchFamily="34" charset="0"/>
              </a:rPr>
              <a:t> son </a:t>
            </a:r>
            <a:r>
              <a:rPr lang="en-GB" sz="1800" dirty="0" err="1">
                <a:solidFill>
                  <a:srgbClr val="000000"/>
                </a:solidFill>
                <a:latin typeface="Calibri" panose="020F0502020204030204" pitchFamily="34" charset="0"/>
                <a:cs typeface="Calibri" panose="020F0502020204030204" pitchFamily="34" charset="0"/>
              </a:rPr>
              <a:t>rôle</a:t>
            </a:r>
            <a:r>
              <a:rPr lang="en-GB" sz="1800" dirty="0">
                <a:solidFill>
                  <a:srgbClr val="000000"/>
                </a:solidFill>
                <a:latin typeface="Calibri" panose="020F0502020204030204" pitchFamily="34" charset="0"/>
                <a:cs typeface="Calibri" panose="020F0502020204030204" pitchFamily="34" charset="0"/>
              </a:rPr>
              <a:t> de coordination </a:t>
            </a:r>
            <a:r>
              <a:rPr lang="en-GB" sz="1800" dirty="0" err="1">
                <a:solidFill>
                  <a:srgbClr val="000000"/>
                </a:solidFill>
                <a:latin typeface="Calibri" panose="020F0502020204030204" pitchFamily="34" charset="0"/>
                <a:cs typeface="Calibri" panose="020F0502020204030204" pitchFamily="34" charset="0"/>
              </a:rPr>
              <a:t>interministérielle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En</a:t>
            </a:r>
            <a:r>
              <a:rPr lang="en-GB" sz="1800" dirty="0">
                <a:solidFill>
                  <a:srgbClr val="000000"/>
                </a:solidFill>
                <a:latin typeface="Calibri" panose="020F0502020204030204" pitchFamily="34" charset="0"/>
                <a:cs typeface="Calibri" panose="020F0502020204030204" pitchFamily="34" charset="0"/>
              </a:rPr>
              <a:t> particulier, il a </a:t>
            </a:r>
            <a:r>
              <a:rPr lang="en-GB" sz="1800" dirty="0" err="1">
                <a:solidFill>
                  <a:srgbClr val="000000"/>
                </a:solidFill>
                <a:latin typeface="Calibri" panose="020F0502020204030204" pitchFamily="34" charset="0"/>
                <a:cs typeface="Calibri" panose="020F0502020204030204" pitchFamily="34" charset="0"/>
              </a:rPr>
              <a:t>été</a:t>
            </a:r>
            <a:r>
              <a:rPr lang="en-GB" sz="1800" dirty="0">
                <a:solidFill>
                  <a:srgbClr val="000000"/>
                </a:solidFill>
                <a:latin typeface="Calibri" panose="020F0502020204030204" pitchFamily="34" charset="0"/>
                <a:cs typeface="Calibri" panose="020F0502020204030204" pitchFamily="34" charset="0"/>
              </a:rPr>
              <a:t> fait le </a:t>
            </a:r>
            <a:r>
              <a:rPr lang="en-GB" sz="1800" dirty="0" err="1">
                <a:solidFill>
                  <a:srgbClr val="000000"/>
                </a:solidFill>
                <a:latin typeface="Calibri" panose="020F0502020204030204" pitchFamily="34" charset="0"/>
                <a:cs typeface="Calibri" panose="020F0502020204030204" pitchFamily="34" charset="0"/>
              </a:rPr>
              <a:t>choix</a:t>
            </a:r>
            <a:r>
              <a:rPr lang="en-GB" sz="1800" dirty="0">
                <a:solidFill>
                  <a:srgbClr val="000000"/>
                </a:solidFill>
                <a:latin typeface="Calibri" panose="020F0502020204030204" pitchFamily="34" charset="0"/>
                <a:cs typeface="Calibri" panose="020F0502020204030204" pitchFamily="34" charset="0"/>
              </a:rPr>
              <a:t> de placer le centre de crise sanitaire sur le </a:t>
            </a:r>
            <a:r>
              <a:rPr lang="en-GB" sz="1800" dirty="0" err="1">
                <a:solidFill>
                  <a:srgbClr val="000000"/>
                </a:solidFill>
                <a:latin typeface="Calibri" panose="020F0502020204030204" pitchFamily="34" charset="0"/>
                <a:cs typeface="Calibri" panose="020F0502020204030204" pitchFamily="34" charset="0"/>
              </a:rPr>
              <a:t>même</a:t>
            </a:r>
            <a:r>
              <a:rPr lang="en-GB" sz="1800" dirty="0">
                <a:solidFill>
                  <a:srgbClr val="000000"/>
                </a:solidFill>
                <a:latin typeface="Calibri" panose="020F0502020204030204" pitchFamily="34" charset="0"/>
                <a:cs typeface="Calibri" panose="020F0502020204030204" pitchFamily="34" charset="0"/>
              </a:rPr>
              <a:t> plan que la CIC et non sous </a:t>
            </a:r>
            <a:r>
              <a:rPr lang="en-GB" sz="1800" dirty="0" err="1">
                <a:solidFill>
                  <a:srgbClr val="000000"/>
                </a:solidFill>
                <a:latin typeface="Calibri" panose="020F0502020204030204" pitchFamily="34" charset="0"/>
                <a:cs typeface="Calibri" panose="020F0502020204030204" pitchFamily="34" charset="0"/>
              </a:rPr>
              <a:t>sa</a:t>
            </a:r>
            <a:r>
              <a:rPr lang="en-GB" sz="1800" dirty="0">
                <a:solidFill>
                  <a:srgbClr val="000000"/>
                </a:solidFill>
                <a:latin typeface="Calibri" panose="020F0502020204030204" pitchFamily="34" charset="0"/>
                <a:cs typeface="Calibri" panose="020F0502020204030204" pitchFamily="34" charset="0"/>
              </a:rPr>
              <a:t> coordination. [</a:t>
            </a:r>
            <a:r>
              <a:rPr lang="en-GB" sz="1800" dirty="0" err="1">
                <a:solidFill>
                  <a:srgbClr val="000000"/>
                </a:solidFill>
                <a:latin typeface="Calibri" panose="020F0502020204030204" pitchFamily="34" charset="0"/>
                <a:cs typeface="Calibri" panose="020F0502020204030204" pitchFamily="34" charset="0"/>
              </a:rPr>
              <a:t>ce</a:t>
            </a:r>
            <a:r>
              <a:rPr lang="en-GB" sz="1800" dirty="0">
                <a:solidFill>
                  <a:srgbClr val="000000"/>
                </a:solidFill>
                <a:latin typeface="Calibri" panose="020F0502020204030204" pitchFamily="34" charset="0"/>
                <a:cs typeface="Calibri" panose="020F0502020204030204" pitchFamily="34" charset="0"/>
              </a:rPr>
              <a:t> qui a] </a:t>
            </a:r>
            <a:r>
              <a:rPr lang="en-GB" sz="1800" dirty="0" err="1">
                <a:solidFill>
                  <a:srgbClr val="000000"/>
                </a:solidFill>
                <a:latin typeface="Calibri" panose="020F0502020204030204" pitchFamily="34" charset="0"/>
                <a:cs typeface="Calibri" panose="020F0502020204030204" pitchFamily="34" charset="0"/>
              </a:rPr>
              <a:t>obligé</a:t>
            </a:r>
            <a:r>
              <a:rPr lang="en-GB" sz="1800" dirty="0">
                <a:solidFill>
                  <a:srgbClr val="000000"/>
                </a:solidFill>
                <a:latin typeface="Calibri" panose="020F0502020204030204" pitchFamily="34" charset="0"/>
                <a:cs typeface="Calibri" panose="020F0502020204030204" pitchFamily="34" charset="0"/>
              </a:rPr>
              <a:t> le </a:t>
            </a:r>
            <a:r>
              <a:rPr lang="en-GB" sz="1800" dirty="0" err="1">
                <a:solidFill>
                  <a:srgbClr val="000000"/>
                </a:solidFill>
                <a:latin typeface="Calibri" panose="020F0502020204030204" pitchFamily="34" charset="0"/>
                <a:cs typeface="Calibri" panose="020F0502020204030204" pitchFamily="34" charset="0"/>
              </a:rPr>
              <a:t>directeur</a:t>
            </a:r>
            <a:r>
              <a:rPr lang="en-GB" sz="1800" dirty="0">
                <a:solidFill>
                  <a:srgbClr val="000000"/>
                </a:solidFill>
                <a:latin typeface="Calibri" panose="020F0502020204030204" pitchFamily="34" charset="0"/>
                <a:cs typeface="Calibri" panose="020F0502020204030204" pitchFamily="34" charset="0"/>
              </a:rPr>
              <a:t> de cabinet du PM </a:t>
            </a:r>
            <a:r>
              <a:rPr lang="en-GB" sz="1800" dirty="0" err="1">
                <a:solidFill>
                  <a:srgbClr val="000000"/>
                </a:solidFill>
                <a:latin typeface="Calibri" panose="020F0502020204030204" pitchFamily="34" charset="0"/>
                <a:cs typeface="Calibri" panose="020F0502020204030204" pitchFamily="34" charset="0"/>
              </a:rPr>
              <a:t>à</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exercer</a:t>
            </a:r>
            <a:r>
              <a:rPr lang="en-GB" sz="1800" dirty="0">
                <a:solidFill>
                  <a:srgbClr val="000000"/>
                </a:solidFill>
                <a:latin typeface="Calibri" panose="020F0502020204030204" pitchFamily="34" charset="0"/>
                <a:cs typeface="Calibri" panose="020F0502020204030204" pitchFamily="34" charset="0"/>
              </a:rPr>
              <a:t> des </a:t>
            </a:r>
            <a:r>
              <a:rPr lang="en-GB" sz="1800" dirty="0" err="1">
                <a:solidFill>
                  <a:srgbClr val="000000"/>
                </a:solidFill>
                <a:latin typeface="Calibri" panose="020F0502020204030204" pitchFamily="34" charset="0"/>
                <a:cs typeface="Calibri" panose="020F0502020204030204" pitchFamily="34" charset="0"/>
              </a:rPr>
              <a:t>fonctions</a:t>
            </a:r>
            <a:r>
              <a:rPr lang="en-GB" sz="1800" dirty="0">
                <a:solidFill>
                  <a:srgbClr val="000000"/>
                </a:solidFill>
                <a:latin typeface="Calibri" panose="020F0502020204030204" pitchFamily="34" charset="0"/>
                <a:cs typeface="Calibri" panose="020F0502020204030204" pitchFamily="34" charset="0"/>
              </a:rPr>
              <a:t> de </a:t>
            </a:r>
            <a:r>
              <a:rPr lang="en-GB" sz="1800" dirty="0" err="1">
                <a:solidFill>
                  <a:srgbClr val="000000"/>
                </a:solidFill>
                <a:latin typeface="Calibri" panose="020F0502020204030204" pitchFamily="34" charset="0"/>
                <a:cs typeface="Calibri" panose="020F0502020204030204" pitchFamily="34" charset="0"/>
              </a:rPr>
              <a:t>conduite</a:t>
            </a:r>
            <a:r>
              <a:rPr lang="en-GB" sz="1800" dirty="0">
                <a:solidFill>
                  <a:srgbClr val="000000"/>
                </a:solidFill>
                <a:latin typeface="Calibri" panose="020F0502020204030204" pitchFamily="34" charset="0"/>
                <a:cs typeface="Calibri" panose="020F0502020204030204" pitchFamily="34" charset="0"/>
              </a:rPr>
              <a:t> au </a:t>
            </a:r>
            <a:r>
              <a:rPr lang="en-GB" sz="1800" dirty="0" err="1">
                <a:solidFill>
                  <a:srgbClr val="000000"/>
                </a:solidFill>
                <a:latin typeface="Calibri" panose="020F0502020204030204" pitchFamily="34" charset="0"/>
                <a:cs typeface="Calibri" panose="020F0502020204030204" pitchFamily="34" charset="0"/>
              </a:rPr>
              <a:t>quotidien</a:t>
            </a:r>
            <a:r>
              <a:rPr lang="en-GB" sz="1800" dirty="0">
                <a:solidFill>
                  <a:srgbClr val="000000"/>
                </a:solidFill>
                <a:latin typeface="Calibri" panose="020F0502020204030204" pitchFamily="34" charset="0"/>
                <a:cs typeface="Calibri" panose="020F0502020204030204" pitchFamily="34" charset="0"/>
              </a:rPr>
              <a:t>. » (rapport </a:t>
            </a:r>
            <a:r>
              <a:rPr lang="en-GB" sz="1800" dirty="0" err="1">
                <a:solidFill>
                  <a:srgbClr val="000000"/>
                </a:solidFill>
                <a:latin typeface="Calibri" panose="020F0502020204030204" pitchFamily="34" charset="0"/>
                <a:cs typeface="Calibri" panose="020F0502020204030204" pitchFamily="34" charset="0"/>
              </a:rPr>
              <a:t>Lizurey</a:t>
            </a:r>
            <a:r>
              <a:rPr lang="en-GB" sz="1800" dirty="0">
                <a:solidFill>
                  <a:srgbClr val="000000"/>
                </a:solidFill>
                <a:latin typeface="Calibri" panose="020F0502020204030204" pitchFamily="34" charset="0"/>
                <a:cs typeface="Calibri" panose="020F0502020204030204" pitchFamily="34" charset="0"/>
              </a:rPr>
              <a:t>)</a:t>
            </a:r>
            <a:endParaRPr lang="en-GB" sz="1800" dirty="0">
              <a:latin typeface="Calibri" panose="020F0502020204030204" pitchFamily="34" charset="0"/>
              <a:cs typeface="Calibri" panose="020F0502020204030204" pitchFamily="34" charset="0"/>
            </a:endParaRPr>
          </a:p>
          <a:p>
            <a:pPr marL="392113" lvl="0">
              <a:spcBef>
                <a:spcPts val="0"/>
              </a:spcBef>
              <a:buClr>
                <a:srgbClr val="000000"/>
              </a:buClr>
              <a:buSzPct val="100000"/>
              <a:buFont typeface="Arial"/>
              <a:buChar char="•"/>
            </a:pP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Certains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acteurs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ont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pu</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exercer</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indistinctement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plusieurs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niveaux</a:t>
            </a:r>
            <a:r>
              <a:rPr lang="en-GB" sz="1800" dirty="0">
                <a:solidFill>
                  <a:srgbClr val="000000"/>
                </a:solidFill>
                <a:latin typeface="Calibri" panose="020F0502020204030204" pitchFamily="34" charset="0"/>
                <a:cs typeface="Calibri" panose="020F0502020204030204" pitchFamily="34" charset="0"/>
              </a:rPr>
              <a:t> de </a:t>
            </a:r>
            <a:r>
              <a:rPr lang="en-GB" sz="1800" dirty="0" err="1">
                <a:solidFill>
                  <a:srgbClr val="000000"/>
                </a:solidFill>
                <a:latin typeface="Calibri" panose="020F0502020204030204" pitchFamily="34" charset="0"/>
                <a:cs typeface="Calibri" panose="020F0502020204030204" pitchFamily="34" charset="0"/>
              </a:rPr>
              <a:t>responsabilité</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mélangeant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notamment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rôle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stratégique</a:t>
            </a:r>
            <a:r>
              <a:rPr lang="en-GB" sz="1800" dirty="0">
                <a:solidFill>
                  <a:srgbClr val="000000"/>
                </a:solidFill>
                <a:latin typeface="Calibri" panose="020F0502020204030204" pitchFamily="34" charset="0"/>
                <a:cs typeface="Calibri" panose="020F0502020204030204" pitchFamily="34" charset="0"/>
              </a:rPr>
              <a:t> et </a:t>
            </a:r>
            <a:r>
              <a:rPr lang="en-GB" sz="1800" dirty="0" err="1">
                <a:solidFill>
                  <a:srgbClr val="000000"/>
                </a:solidFill>
                <a:latin typeface="Calibri" panose="020F0502020204030204" pitchFamily="34" charset="0"/>
                <a:cs typeface="Calibri" panose="020F0502020204030204" pitchFamily="34" charset="0"/>
              </a:rPr>
              <a:t>conduite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opérationnelle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Cela</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soulève</a:t>
            </a:r>
            <a:r>
              <a:rPr lang="en-GB" sz="1800" dirty="0">
                <a:solidFill>
                  <a:srgbClr val="000000"/>
                </a:solidFill>
                <a:latin typeface="Calibri" panose="020F0502020204030204" pitchFamily="34" charset="0"/>
                <a:cs typeface="Calibri" panose="020F0502020204030204" pitchFamily="34" charset="0"/>
              </a:rPr>
              <a:t> le </a:t>
            </a:r>
            <a:r>
              <a:rPr lang="en-GB" sz="1800" dirty="0" err="1">
                <a:solidFill>
                  <a:srgbClr val="000000"/>
                </a:solidFill>
                <a:latin typeface="Calibri" panose="020F0502020204030204" pitchFamily="34" charset="0"/>
                <a:cs typeface="Calibri" panose="020F0502020204030204" pitchFamily="34" charset="0"/>
              </a:rPr>
              <a:t>risque</a:t>
            </a:r>
            <a:r>
              <a:rPr lang="en-GB" sz="1800" dirty="0">
                <a:solidFill>
                  <a:srgbClr val="000000"/>
                </a:solidFill>
                <a:latin typeface="Calibri" panose="020F0502020204030204" pitchFamily="34" charset="0"/>
                <a:cs typeface="Calibri" panose="020F0502020204030204" pitchFamily="34" charset="0"/>
              </a:rPr>
              <a:t> que la </a:t>
            </a:r>
            <a:r>
              <a:rPr lang="en-GB" sz="1800" dirty="0" err="1">
                <a:solidFill>
                  <a:srgbClr val="000000"/>
                </a:solidFill>
                <a:latin typeface="Calibri" panose="020F0502020204030204" pitchFamily="34" charset="0"/>
                <a:cs typeface="Calibri" panose="020F0502020204030204" pitchFamily="34" charset="0"/>
              </a:rPr>
              <a:t>conduite</a:t>
            </a:r>
            <a:r>
              <a:rPr lang="en-GB" sz="1800" dirty="0">
                <a:solidFill>
                  <a:srgbClr val="000000"/>
                </a:solidFill>
                <a:latin typeface="Calibri" panose="020F0502020204030204" pitchFamily="34" charset="0"/>
                <a:cs typeface="Calibri" panose="020F0502020204030204" pitchFamily="34" charset="0"/>
              </a:rPr>
              <a:t> ait </a:t>
            </a:r>
            <a:r>
              <a:rPr lang="en-GB" sz="1800" dirty="0" err="1">
                <a:solidFill>
                  <a:srgbClr val="000000"/>
                </a:solidFill>
                <a:latin typeface="Calibri" panose="020F0502020204030204" pitchFamily="34" charset="0"/>
                <a:cs typeface="Calibri" panose="020F0502020204030204" pitchFamily="34" charset="0"/>
              </a:rPr>
              <a:t>parfois</a:t>
            </a:r>
            <a:r>
              <a:rPr lang="en-GB" sz="1800" dirty="0">
                <a:solidFill>
                  <a:srgbClr val="000000"/>
                </a:solidFill>
                <a:latin typeface="Calibri" panose="020F0502020204030204" pitchFamily="34" charset="0"/>
                <a:cs typeface="Calibri" panose="020F0502020204030204" pitchFamily="34" charset="0"/>
              </a:rPr>
              <a:t> pris le pas sur la </a:t>
            </a:r>
            <a:r>
              <a:rPr lang="en-GB" sz="1800" dirty="0" err="1">
                <a:solidFill>
                  <a:srgbClr val="000000"/>
                </a:solidFill>
                <a:latin typeface="Calibri" panose="020F0502020204030204" pitchFamily="34" charset="0"/>
                <a:cs typeface="Calibri" panose="020F0502020204030204" pitchFamily="34" charset="0"/>
              </a:rPr>
              <a:t>stratégie</a:t>
            </a:r>
            <a:r>
              <a:rPr lang="en-GB" sz="1800" dirty="0">
                <a:solidFill>
                  <a:srgbClr val="000000"/>
                </a:solidFill>
                <a:latin typeface="Calibri" panose="020F0502020204030204" pitchFamily="34" charset="0"/>
                <a:cs typeface="Calibri" panose="020F0502020204030204" pitchFamily="34" charset="0"/>
              </a:rPr>
              <a:t> pour les </a:t>
            </a:r>
            <a:r>
              <a:rPr lang="en-GB" sz="1800" dirty="0" err="1">
                <a:solidFill>
                  <a:srgbClr val="000000"/>
                </a:solidFill>
                <a:latin typeface="Calibri" panose="020F0502020204030204" pitchFamily="34" charset="0"/>
                <a:cs typeface="Calibri" panose="020F0502020204030204" pitchFamily="34" charset="0"/>
              </a:rPr>
              <a:t>acteurs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en</a:t>
            </a:r>
            <a:r>
              <a:rPr lang="en-GB" sz="1800" dirty="0">
                <a:solidFill>
                  <a:srgbClr val="000000"/>
                </a:solidFill>
                <a:latin typeface="Calibri" panose="020F0502020204030204" pitchFamily="34" charset="0"/>
                <a:cs typeface="Calibri" panose="020F0502020204030204" pitchFamily="34" charset="0"/>
              </a:rPr>
              <a:t> charge de </a:t>
            </a:r>
            <a:r>
              <a:rPr lang="en-GB" sz="1800" dirty="0" err="1">
                <a:solidFill>
                  <a:srgbClr val="000000"/>
                </a:solidFill>
                <a:latin typeface="Calibri" panose="020F0502020204030204" pitchFamily="34" charset="0"/>
                <a:cs typeface="Calibri" panose="020F0502020204030204" pitchFamily="34" charset="0"/>
              </a:rPr>
              <a:t>cette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dernière</a:t>
            </a:r>
            <a:r>
              <a:rPr lang="en-GB" sz="1800" dirty="0">
                <a:solidFill>
                  <a:srgbClr val="000000"/>
                </a:solidFill>
                <a:latin typeface="Calibri" panose="020F0502020204030204" pitchFamily="34" charset="0"/>
                <a:cs typeface="Calibri" panose="020F0502020204030204" pitchFamily="34" charset="0"/>
              </a:rPr>
              <a:t>, et que le </a:t>
            </a:r>
            <a:r>
              <a:rPr lang="en-GB" sz="1800" dirty="0" err="1">
                <a:solidFill>
                  <a:srgbClr val="000000"/>
                </a:solidFill>
                <a:latin typeface="Calibri" panose="020F0502020204030204" pitchFamily="34" charset="0"/>
                <a:cs typeface="Calibri" panose="020F0502020204030204" pitchFamily="34" charset="0"/>
              </a:rPr>
              <a:t>niveau</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responsable</a:t>
            </a:r>
            <a:r>
              <a:rPr lang="en-GB" sz="1800" dirty="0">
                <a:solidFill>
                  <a:srgbClr val="000000"/>
                </a:solidFill>
                <a:latin typeface="Calibri" panose="020F0502020204030204" pitchFamily="34" charset="0"/>
                <a:cs typeface="Calibri" panose="020F0502020204030204" pitchFamily="34" charset="0"/>
              </a:rPr>
              <a:t> de la </a:t>
            </a:r>
            <a:r>
              <a:rPr lang="en-GB" sz="1800" dirty="0" err="1">
                <a:solidFill>
                  <a:srgbClr val="000000"/>
                </a:solidFill>
                <a:latin typeface="Calibri" panose="020F0502020204030204" pitchFamily="34" charset="0"/>
                <a:cs typeface="Calibri" panose="020F0502020204030204" pitchFamily="34" charset="0"/>
              </a:rPr>
              <a:t>conduite</a:t>
            </a:r>
            <a:r>
              <a:rPr lang="en-GB" sz="1800" dirty="0">
                <a:solidFill>
                  <a:srgbClr val="000000"/>
                </a:solidFill>
                <a:latin typeface="Calibri" panose="020F0502020204030204" pitchFamily="34" charset="0"/>
                <a:cs typeface="Calibri" panose="020F0502020204030204" pitchFamily="34" charset="0"/>
              </a:rPr>
              <a:t> se </a:t>
            </a:r>
            <a:r>
              <a:rPr lang="en-GB" sz="1800" dirty="0" err="1">
                <a:solidFill>
                  <a:srgbClr val="000000"/>
                </a:solidFill>
                <a:latin typeface="Calibri" panose="020F0502020204030204" pitchFamily="34" charset="0"/>
                <a:cs typeface="Calibri" panose="020F0502020204030204" pitchFamily="34" charset="0"/>
              </a:rPr>
              <a:t>soit</a:t>
            </a:r>
            <a:r>
              <a:rPr lang="en-GB" sz="1800" dirty="0">
                <a:solidFill>
                  <a:srgbClr val="000000"/>
                </a:solidFill>
                <a:latin typeface="Calibri" panose="020F0502020204030204" pitchFamily="34" charset="0"/>
                <a:cs typeface="Calibri" panose="020F0502020204030204" pitchFamily="34" charset="0"/>
              </a:rPr>
              <a:t> trouvé </a:t>
            </a:r>
            <a:r>
              <a:rPr lang="en-GB" sz="1800" dirty="0" err="1">
                <a:solidFill>
                  <a:srgbClr val="000000"/>
                </a:solidFill>
                <a:latin typeface="Calibri" panose="020F0502020204030204" pitchFamily="34" charset="0"/>
                <a:cs typeface="Calibri" panose="020F0502020204030204" pitchFamily="34" charset="0"/>
              </a:rPr>
              <a:t>en</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partie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déresponsabilisé</a:t>
            </a:r>
            <a:r>
              <a:rPr lang="en-GB" sz="1800" dirty="0">
                <a:solidFill>
                  <a:srgbClr val="000000"/>
                </a:solidFill>
                <a:latin typeface="Calibri" panose="020F0502020204030204" pitchFamily="34" charset="0"/>
                <a:cs typeface="Calibri" panose="020F0502020204030204" pitchFamily="34" charset="0"/>
              </a:rPr>
              <a:t>. » (rapport </a:t>
            </a:r>
            <a:r>
              <a:rPr lang="en-GB" sz="1800" dirty="0" err="1">
                <a:solidFill>
                  <a:srgbClr val="000000"/>
                </a:solidFill>
                <a:latin typeface="Calibri" panose="020F0502020204030204" pitchFamily="34" charset="0"/>
                <a:cs typeface="Calibri" panose="020F0502020204030204" pitchFamily="34" charset="0"/>
              </a:rPr>
              <a:t>Lizurey</a:t>
            </a:r>
            <a:r>
              <a:rPr lang="en-GB" sz="1800" dirty="0">
                <a:solidFill>
                  <a:srgbClr val="000000"/>
                </a:solidFill>
                <a:latin typeface="Calibri" panose="020F0502020204030204" pitchFamily="34" charset="0"/>
                <a:cs typeface="Calibri" panose="020F0502020204030204" pitchFamily="34" charset="0"/>
              </a:rPr>
              <a:t>)</a:t>
            </a:r>
            <a:endParaRPr lang="en-GB" sz="1800" dirty="0">
              <a:latin typeface="Calibri" panose="020F0502020204030204" pitchFamily="34" charset="0"/>
              <a:cs typeface="Calibri" panose="020F0502020204030204" pitchFamily="34" charset="0"/>
            </a:endParaRPr>
          </a:p>
          <a:p>
            <a:pPr marL="392113" lvl="0">
              <a:spcBef>
                <a:spcPts val="0"/>
              </a:spcBef>
              <a:buClr>
                <a:srgbClr val="000000"/>
              </a:buClr>
              <a:buSzPct val="100000"/>
              <a:buFont typeface="Arial"/>
              <a:buChar char="•"/>
            </a:pPr>
            <a:r>
              <a:rPr lang="en-GB" sz="1800" dirty="0">
                <a:solidFill>
                  <a:srgbClr val="000000"/>
                </a:solidFill>
                <a:latin typeface="Calibri" panose="020F0502020204030204" pitchFamily="34" charset="0"/>
                <a:cs typeface="Calibri" panose="020F0502020204030204" pitchFamily="34" charset="0"/>
              </a:rPr>
              <a:t>« La gestion de crise a </a:t>
            </a:r>
            <a:r>
              <a:rPr lang="en-GB" sz="1800" dirty="0" err="1">
                <a:solidFill>
                  <a:srgbClr val="000000"/>
                </a:solidFill>
                <a:latin typeface="Calibri" panose="020F0502020204030204" pitchFamily="34" charset="0"/>
                <a:cs typeface="Calibri" panose="020F0502020204030204" pitchFamily="34" charset="0"/>
              </a:rPr>
              <a:t>ainsi</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donné</a:t>
            </a:r>
            <a:r>
              <a:rPr lang="en-GB" sz="1800" dirty="0">
                <a:solidFill>
                  <a:srgbClr val="000000"/>
                </a:solidFill>
                <a:latin typeface="Calibri" panose="020F0502020204030204" pitchFamily="34" charset="0"/>
                <a:cs typeface="Calibri" panose="020F0502020204030204" pitchFamily="34" charset="0"/>
              </a:rPr>
              <a:t> lieu </a:t>
            </a:r>
            <a:r>
              <a:rPr lang="en-GB" sz="1800" dirty="0" err="1">
                <a:solidFill>
                  <a:srgbClr val="000000"/>
                </a:solidFill>
                <a:latin typeface="Calibri" panose="020F0502020204030204" pitchFamily="34" charset="0"/>
                <a:cs typeface="Calibri" panose="020F0502020204030204" pitchFamily="34" charset="0"/>
              </a:rPr>
              <a:t>à</a:t>
            </a:r>
            <a:r>
              <a:rPr lang="en-GB" sz="1800" dirty="0">
                <a:solidFill>
                  <a:srgbClr val="000000"/>
                </a:solidFill>
                <a:latin typeface="Calibri" panose="020F0502020204030204" pitchFamily="34" charset="0"/>
                <a:cs typeface="Calibri" panose="020F0502020204030204" pitchFamily="34" charset="0"/>
              </a:rPr>
              <a:t> de </a:t>
            </a:r>
            <a:r>
              <a:rPr lang="en-GB" sz="1800" dirty="0" err="1">
                <a:solidFill>
                  <a:srgbClr val="000000"/>
                </a:solidFill>
                <a:latin typeface="Calibri" panose="020F0502020204030204" pitchFamily="34" charset="0"/>
                <a:cs typeface="Calibri" panose="020F0502020204030204" pitchFamily="34" charset="0"/>
              </a:rPr>
              <a:t>très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nombreuses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réunions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souvent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longues</a:t>
            </a:r>
            <a:r>
              <a:rPr lang="en-GB" sz="1800" dirty="0">
                <a:solidFill>
                  <a:srgbClr val="000000"/>
                </a:solidFill>
                <a:latin typeface="Calibri" panose="020F0502020204030204" pitchFamily="34" charset="0"/>
                <a:cs typeface="Calibri" panose="020F0502020204030204" pitchFamily="34" charset="0"/>
              </a:rPr>
              <a:t> et ne </a:t>
            </a:r>
            <a:r>
              <a:rPr lang="en-GB" sz="1800" dirty="0" err="1">
                <a:solidFill>
                  <a:srgbClr val="000000"/>
                </a:solidFill>
                <a:latin typeface="Calibri" panose="020F0502020204030204" pitchFamily="34" charset="0"/>
                <a:cs typeface="Calibri" panose="020F0502020204030204" pitchFamily="34" charset="0"/>
              </a:rPr>
              <a:t>traitant</a:t>
            </a:r>
            <a:r>
              <a:rPr lang="en-GB" sz="1800" dirty="0">
                <a:solidFill>
                  <a:srgbClr val="000000"/>
                </a:solidFill>
                <a:latin typeface="Calibri" panose="020F0502020204030204" pitchFamily="34" charset="0"/>
                <a:cs typeface="Calibri" panose="020F0502020204030204" pitchFamily="34" charset="0"/>
              </a:rPr>
              <a:t> pas </a:t>
            </a:r>
            <a:r>
              <a:rPr lang="en-GB" sz="1800" dirty="0" err="1">
                <a:solidFill>
                  <a:srgbClr val="000000"/>
                </a:solidFill>
                <a:latin typeface="Calibri" panose="020F0502020204030204" pitchFamily="34" charset="0"/>
                <a:cs typeface="Calibri" panose="020F0502020204030204" pitchFamily="34" charset="0"/>
              </a:rPr>
              <a:t>toujours</a:t>
            </a:r>
            <a:r>
              <a:rPr lang="en-GB" sz="1800" dirty="0">
                <a:solidFill>
                  <a:srgbClr val="000000"/>
                </a:solidFill>
                <a:latin typeface="Calibri" panose="020F0502020204030204" pitchFamily="34" charset="0"/>
                <a:cs typeface="Calibri" panose="020F0502020204030204" pitchFamily="34" charset="0"/>
              </a:rPr>
              <a:t> des </a:t>
            </a:r>
            <a:r>
              <a:rPr lang="en-GB" sz="1800" dirty="0" err="1">
                <a:solidFill>
                  <a:srgbClr val="000000"/>
                </a:solidFill>
                <a:latin typeface="Calibri" panose="020F0502020204030204" pitchFamily="34" charset="0"/>
                <a:cs typeface="Calibri" panose="020F0502020204030204" pitchFamily="34" charset="0"/>
              </a:rPr>
              <a:t>sujets</a:t>
            </a:r>
            <a:r>
              <a:rPr lang="en-GB" sz="1800" dirty="0">
                <a:solidFill>
                  <a:srgbClr val="000000"/>
                </a:solidFill>
                <a:latin typeface="Calibri" panose="020F0502020204030204" pitchFamily="34" charset="0"/>
                <a:cs typeface="Calibri" panose="020F0502020204030204" pitchFamily="34" charset="0"/>
              </a:rPr>
              <a:t> du bon </a:t>
            </a:r>
            <a:r>
              <a:rPr lang="en-GB" sz="1800" dirty="0" err="1">
                <a:solidFill>
                  <a:srgbClr val="000000"/>
                </a:solidFill>
                <a:latin typeface="Calibri" panose="020F0502020204030204" pitchFamily="34" charset="0"/>
                <a:cs typeface="Calibri" panose="020F0502020204030204" pitchFamily="34" charset="0"/>
              </a:rPr>
              <a:t>niveau</a:t>
            </a:r>
            <a:r>
              <a:rPr lang="en-GB" sz="1800" dirty="0">
                <a:solidFill>
                  <a:srgbClr val="000000"/>
                </a:solidFill>
                <a:latin typeface="Calibri" panose="020F0502020204030204" pitchFamily="34" charset="0"/>
                <a:cs typeface="Calibri" panose="020F0502020204030204" pitchFamily="34" charset="0"/>
              </a:rPr>
              <a:t>. […] </a:t>
            </a:r>
            <a:r>
              <a:rPr lang="en-GB" sz="1800" dirty="0" err="1">
                <a:solidFill>
                  <a:srgbClr val="000000"/>
                </a:solidFill>
                <a:latin typeface="Calibri" panose="020F0502020204030204" pitchFamily="34" charset="0"/>
                <a:cs typeface="Calibri" panose="020F0502020204030204" pitchFamily="34" charset="0"/>
              </a:rPr>
              <a:t>Certaines</a:t>
            </a:r>
            <a:r>
              <a:rPr lang="en-GB" sz="1800" dirty="0">
                <a:solidFill>
                  <a:srgbClr val="000000"/>
                </a:solidFill>
                <a:latin typeface="Calibri" panose="020F0502020204030204" pitchFamily="34" charset="0"/>
                <a:cs typeface="Calibri" panose="020F0502020204030204" pitchFamily="34" charset="0"/>
              </a:rPr>
              <a:t> instances, </a:t>
            </a:r>
            <a:r>
              <a:rPr lang="en-GB" sz="1800" dirty="0" err="1">
                <a:solidFill>
                  <a:srgbClr val="000000"/>
                </a:solidFill>
                <a:latin typeface="Calibri" panose="020F0502020204030204" pitchFamily="34" charset="0"/>
                <a:cs typeface="Calibri" panose="020F0502020204030204" pitchFamily="34" charset="0"/>
              </a:rPr>
              <a:t>comme</a:t>
            </a:r>
            <a:r>
              <a:rPr lang="en-GB" sz="1800" dirty="0">
                <a:solidFill>
                  <a:srgbClr val="000000"/>
                </a:solidFill>
                <a:latin typeface="Calibri" panose="020F0502020204030204" pitchFamily="34" charset="0"/>
                <a:cs typeface="Calibri" panose="020F0502020204030204" pitchFamily="34" charset="0"/>
              </a:rPr>
              <a:t> le conseil de </a:t>
            </a:r>
            <a:r>
              <a:rPr lang="en-GB" sz="1800" dirty="0" err="1">
                <a:solidFill>
                  <a:srgbClr val="000000"/>
                </a:solidFill>
                <a:latin typeface="Calibri" panose="020F0502020204030204" pitchFamily="34" charset="0"/>
                <a:cs typeface="Calibri" panose="020F0502020204030204" pitchFamily="34" charset="0"/>
              </a:rPr>
              <a:t>défense</a:t>
            </a:r>
            <a:r>
              <a:rPr lang="en-GB" sz="1800" dirty="0">
                <a:solidFill>
                  <a:srgbClr val="000000"/>
                </a:solidFill>
                <a:latin typeface="Calibri" panose="020F0502020204030204" pitchFamily="34" charset="0"/>
                <a:cs typeface="Calibri" panose="020F0502020204030204" pitchFamily="34" charset="0"/>
              </a:rPr>
              <a:t> et de </a:t>
            </a:r>
            <a:r>
              <a:rPr lang="en-GB" sz="1800" dirty="0" err="1">
                <a:solidFill>
                  <a:srgbClr val="000000"/>
                </a:solidFill>
                <a:latin typeface="Calibri" panose="020F0502020204030204" pitchFamily="34" charset="0"/>
                <a:cs typeface="Calibri" panose="020F0502020204030204" pitchFamily="34" charset="0"/>
              </a:rPr>
              <a:t>sécurité</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nationale</a:t>
            </a:r>
            <a:r>
              <a:rPr lang="en-GB" sz="1800" dirty="0">
                <a:solidFill>
                  <a:srgbClr val="000000"/>
                </a:solidFill>
                <a:latin typeface="Calibri" panose="020F0502020204030204" pitchFamily="34" charset="0"/>
                <a:cs typeface="Calibri" panose="020F0502020204030204" pitchFamily="34" charset="0"/>
              </a:rPr>
              <a:t> (CDSN) </a:t>
            </a:r>
            <a:r>
              <a:rPr lang="en-GB" sz="1800" dirty="0" err="1">
                <a:solidFill>
                  <a:srgbClr val="000000"/>
                </a:solidFill>
                <a:latin typeface="Calibri" panose="020F0502020204030204" pitchFamily="34" charset="0"/>
                <a:cs typeface="Calibri" panose="020F0502020204030204" pitchFamily="34" charset="0"/>
              </a:rPr>
              <a:t>ont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ainsi</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parfois</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privilégié</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l’information</a:t>
            </a:r>
            <a:r>
              <a:rPr lang="en-GB" sz="1800" dirty="0">
                <a:solidFill>
                  <a:srgbClr val="000000"/>
                </a:solidFill>
                <a:latin typeface="Calibri" panose="020F0502020204030204" pitchFamily="34" charset="0"/>
                <a:cs typeface="Calibri" panose="020F0502020204030204" pitchFamily="34" charset="0"/>
              </a:rPr>
              <a:t> au </a:t>
            </a:r>
            <a:r>
              <a:rPr lang="en-GB" sz="1800" dirty="0" err="1">
                <a:solidFill>
                  <a:srgbClr val="000000"/>
                </a:solidFill>
                <a:latin typeface="Calibri" panose="020F0502020204030204" pitchFamily="34" charset="0"/>
                <a:cs typeface="Calibri" panose="020F0502020204030204" pitchFamily="34" charset="0"/>
              </a:rPr>
              <a:t>détriment</a:t>
            </a:r>
            <a:r>
              <a:rPr lang="en-GB" sz="1800" dirty="0">
                <a:solidFill>
                  <a:srgbClr val="000000"/>
                </a:solidFill>
                <a:latin typeface="Calibri" panose="020F0502020204030204" pitchFamily="34" charset="0"/>
                <a:cs typeface="Calibri" panose="020F0502020204030204" pitchFamily="34" charset="0"/>
              </a:rPr>
              <a:t> de </a:t>
            </a:r>
            <a:r>
              <a:rPr lang="en-GB" sz="1800" dirty="0" err="1">
                <a:solidFill>
                  <a:srgbClr val="000000"/>
                </a:solidFill>
                <a:latin typeface="Calibri" panose="020F0502020204030204" pitchFamily="34" charset="0"/>
                <a:cs typeface="Calibri" panose="020F0502020204030204" pitchFamily="34" charset="0"/>
              </a:rPr>
              <a:t>leur</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rôle</a:t>
            </a:r>
            <a:r>
              <a:rPr lang="en-GB" sz="1800" dirty="0">
                <a:solidFill>
                  <a:srgbClr val="000000"/>
                </a:solidFill>
                <a:latin typeface="Calibri" panose="020F0502020204030204" pitchFamily="34" charset="0"/>
                <a:cs typeface="Calibri" panose="020F0502020204030204" pitchFamily="34" charset="0"/>
              </a:rPr>
              <a:t> de </a:t>
            </a:r>
            <a:r>
              <a:rPr lang="en-GB" sz="1800" dirty="0" err="1">
                <a:solidFill>
                  <a:srgbClr val="000000"/>
                </a:solidFill>
                <a:latin typeface="Calibri" panose="020F0502020204030204" pitchFamily="34" charset="0"/>
                <a:cs typeface="Calibri" panose="020F0502020204030204" pitchFamily="34" charset="0"/>
              </a:rPr>
              <a:t>décision</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stratégique</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devenant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inutilement</a:t>
            </a:r>
            <a:r>
              <a:rPr lang="en-GB" sz="1800" dirty="0">
                <a:solidFill>
                  <a:srgbClr val="000000"/>
                </a:solidFill>
                <a:latin typeface="Calibri" panose="020F0502020204030204" pitchFamily="34" charset="0"/>
                <a:cs typeface="Calibri" panose="020F0502020204030204" pitchFamily="34" charset="0"/>
              </a:rPr>
              <a:t> </a:t>
            </a:r>
            <a:r>
              <a:rPr lang="en-GB" sz="1800" dirty="0" err="1">
                <a:solidFill>
                  <a:srgbClr val="000000"/>
                </a:solidFill>
                <a:latin typeface="Calibri" panose="020F0502020204030204" pitchFamily="34" charset="0"/>
                <a:cs typeface="Calibri" panose="020F0502020204030204" pitchFamily="34" charset="0"/>
              </a:rPr>
              <a:t>chronophages</a:t>
            </a:r>
            <a:r>
              <a:rPr lang="en-GB" sz="1800" dirty="0">
                <a:solidFill>
                  <a:srgbClr val="000000"/>
                </a:solidFill>
                <a:latin typeface="Calibri" panose="020F0502020204030204" pitchFamily="34" charset="0"/>
                <a:cs typeface="Calibri" panose="020F0502020204030204" pitchFamily="34" charset="0"/>
              </a:rPr>
              <a:t> pour les </a:t>
            </a:r>
            <a:r>
              <a:rPr lang="en-GB" sz="1800" dirty="0" err="1">
                <a:solidFill>
                  <a:srgbClr val="000000"/>
                </a:solidFill>
                <a:latin typeface="Calibri" panose="020F0502020204030204" pitchFamily="34" charset="0"/>
                <a:cs typeface="Calibri" panose="020F0502020204030204" pitchFamily="34" charset="0"/>
              </a:rPr>
              <a:t>décideurs</a:t>
            </a:r>
            <a:r>
              <a:rPr lang="en-GB" sz="1800" dirty="0">
                <a:solidFill>
                  <a:srgbClr val="000000"/>
                </a:solidFill>
                <a:latin typeface="Calibri" panose="020F0502020204030204" pitchFamily="34" charset="0"/>
                <a:cs typeface="Calibri" panose="020F0502020204030204" pitchFamily="34" charset="0"/>
              </a:rPr>
              <a:t>. » (rapport </a:t>
            </a:r>
            <a:r>
              <a:rPr lang="en-GB" sz="1800" dirty="0" err="1">
                <a:solidFill>
                  <a:srgbClr val="000000"/>
                </a:solidFill>
                <a:latin typeface="Calibri" panose="020F0502020204030204" pitchFamily="34" charset="0"/>
                <a:cs typeface="Calibri" panose="020F0502020204030204" pitchFamily="34" charset="0"/>
              </a:rPr>
              <a:t>Lizurey</a:t>
            </a:r>
            <a:r>
              <a:rPr lang="en-GB" sz="1800" dirty="0">
                <a:solidFill>
                  <a:srgbClr val="000000"/>
                </a:solidFill>
                <a:latin typeface="Calibri" panose="020F0502020204030204" pitchFamily="34" charset="0"/>
                <a:cs typeface="Calibri" panose="020F0502020204030204" pitchFamily="34" charset="0"/>
              </a:rPr>
              <a:t>)</a:t>
            </a:r>
            <a:endParaRPr lang="en-GB" sz="1800" dirty="0">
              <a:latin typeface="Calibri" panose="020F0502020204030204" pitchFamily="34" charset="0"/>
              <a:cs typeface="Calibri" panose="020F0502020204030204" pitchFamily="34" charset="0"/>
            </a:endParaRPr>
          </a:p>
          <a:p>
            <a:pPr marL="392113" lvl="0">
              <a:spcBef>
                <a:spcPts val="0"/>
              </a:spcBef>
              <a:buClr>
                <a:srgbClr val="000000"/>
              </a:buClr>
              <a:buSzPct val="100000"/>
              <a:buFont typeface="Arial"/>
              <a:buChar char="•"/>
            </a:pPr>
            <a:r>
              <a:rPr lang="en-GB" sz="1800" dirty="0">
                <a:solidFill>
                  <a:srgbClr val="000000"/>
                </a:solidFill>
                <a:latin typeface="Calibri" panose="020F0502020204030204" pitchFamily="34" charset="0"/>
                <a:cs typeface="Calibri" panose="020F0502020204030204" pitchFamily="34" charset="0"/>
              </a:rPr>
              <a:t>Des tensions entre </a:t>
            </a:r>
            <a:r>
              <a:rPr lang="en-GB" sz="1800" dirty="0" err="1">
                <a:solidFill>
                  <a:srgbClr val="000000"/>
                </a:solidFill>
                <a:latin typeface="Calibri" panose="020F0502020204030204" pitchFamily="34" charset="0"/>
                <a:cs typeface="Calibri" panose="020F0502020204030204" pitchFamily="34" charset="0"/>
              </a:rPr>
              <a:t>préfets</a:t>
            </a:r>
            <a:r>
              <a:rPr lang="en-GB" sz="1800" dirty="0">
                <a:solidFill>
                  <a:srgbClr val="000000"/>
                </a:solidFill>
                <a:latin typeface="Calibri" panose="020F0502020204030204" pitchFamily="34" charset="0"/>
                <a:cs typeface="Calibri" panose="020F0502020204030204" pitchFamily="34" charset="0"/>
              </a:rPr>
              <a:t> et ARS (les deux rapports).</a:t>
            </a:r>
            <a:endParaRPr lang="en-GB"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58503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23</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a:xfrm>
            <a:off x="179512" y="1556792"/>
            <a:ext cx="6125304" cy="4525963"/>
          </a:xfrm>
        </p:spPr>
        <p:txBody>
          <a:bodyPr>
            <a:normAutofit fontScale="92500" lnSpcReduction="10000"/>
          </a:bodyPr>
          <a:lstStyle/>
          <a:p>
            <a:pPr marL="400050">
              <a:buClr>
                <a:schemeClr val="tx1"/>
              </a:buClr>
              <a:buSzPct val="100000"/>
            </a:pPr>
            <a:r>
              <a:rPr lang="fr-FR" sz="2800" dirty="0">
                <a:latin typeface="Calibri" panose="020F0502020204030204" pitchFamily="34" charset="0"/>
                <a:cs typeface="Calibri" panose="020F0502020204030204" pitchFamily="34" charset="0"/>
              </a:rPr>
              <a:t>Création de nouvelles organisations</a:t>
            </a:r>
          </a:p>
          <a:p>
            <a:pPr marL="400050">
              <a:buClr>
                <a:schemeClr val="tx1"/>
              </a:buClr>
              <a:buSzPct val="100000"/>
            </a:pPr>
            <a:r>
              <a:rPr lang="fr-FR" sz="2800" dirty="0">
                <a:latin typeface="Calibri" panose="020F0502020204030204" pitchFamily="34" charset="0"/>
                <a:cs typeface="Calibri" panose="020F0502020204030204" pitchFamily="34" charset="0"/>
              </a:rPr>
              <a:t>Adoption de mesures inédites</a:t>
            </a:r>
          </a:p>
          <a:p>
            <a:pPr marL="400050">
              <a:buClr>
                <a:schemeClr val="tx1"/>
              </a:buClr>
              <a:buSzPct val="100000"/>
            </a:pPr>
            <a:r>
              <a:rPr lang="fr-FR" sz="2800" dirty="0">
                <a:latin typeface="Calibri" panose="020F0502020204030204" pitchFamily="34" charset="0"/>
                <a:cs typeface="Calibri" panose="020F0502020204030204" pitchFamily="34" charset="0"/>
              </a:rPr>
              <a:t>Non-activation des plans et dispositifs dédiés.</a:t>
            </a:r>
          </a:p>
          <a:p>
            <a:pPr marL="400050">
              <a:buClr>
                <a:schemeClr val="tx1"/>
              </a:buClr>
              <a:buSzPct val="100000"/>
            </a:pPr>
            <a:r>
              <a:rPr lang="fr-FR" sz="2800" dirty="0">
                <a:latin typeface="Calibri" panose="020F0502020204030204" pitchFamily="34" charset="0"/>
                <a:cs typeface="Calibri" panose="020F0502020204030204" pitchFamily="34" charset="0"/>
              </a:rPr>
              <a:t>Une organisation de crise qui ne correspond pas à la circulaire du 1</a:t>
            </a:r>
            <a:r>
              <a:rPr lang="fr-FR" sz="2800" baseline="30000" dirty="0">
                <a:latin typeface="Calibri" panose="020F0502020204030204" pitchFamily="34" charset="0"/>
                <a:cs typeface="Calibri" panose="020F0502020204030204" pitchFamily="34" charset="0"/>
              </a:rPr>
              <a:t>er</a:t>
            </a:r>
            <a:r>
              <a:rPr lang="fr-FR" sz="2800" dirty="0">
                <a:latin typeface="Calibri" panose="020F0502020204030204" pitchFamily="34" charset="0"/>
                <a:cs typeface="Calibri" panose="020F0502020204030204" pitchFamily="34" charset="0"/>
              </a:rPr>
              <a:t> juillet 2019.</a:t>
            </a:r>
          </a:p>
          <a:p>
            <a:pPr marL="400050">
              <a:buClr>
                <a:schemeClr val="tx1"/>
              </a:buClr>
              <a:buSzPct val="100000"/>
            </a:pPr>
            <a:r>
              <a:rPr lang="fr-FR" sz="2800" dirty="0">
                <a:latin typeface="Calibri" panose="020F0502020204030204" pitchFamily="34" charset="0"/>
                <a:cs typeface="Calibri" panose="020F0502020204030204" pitchFamily="34" charset="0"/>
              </a:rPr>
              <a:t>La volonté de conserver une autonomie de décision …</a:t>
            </a:r>
          </a:p>
          <a:p>
            <a:pPr marL="400050">
              <a:buClr>
                <a:schemeClr val="tx1"/>
              </a:buClr>
              <a:buSzPct val="100000"/>
            </a:pPr>
            <a:r>
              <a:rPr lang="fr-FR" sz="2800" dirty="0">
                <a:latin typeface="Calibri" panose="020F0502020204030204" pitchFamily="34" charset="0"/>
                <a:cs typeface="Calibri" panose="020F0502020204030204" pitchFamily="34" charset="0"/>
              </a:rPr>
              <a:t>… mais qui ne prend pas en compte la mise en œuvre des décisions.</a:t>
            </a:r>
          </a:p>
        </p:txBody>
      </p:sp>
      <p:pic>
        <p:nvPicPr>
          <p:cNvPr id="6" name="Espace réservé du contenu 8">
            <a:extLst>
              <a:ext uri="{FF2B5EF4-FFF2-40B4-BE49-F238E27FC236}">
                <a16:creationId xmlns:a16="http://schemas.microsoft.com/office/drawing/2014/main" id="{BEC2DEBD-A596-0845-B43C-12383BC3A87D}"/>
              </a:ext>
            </a:extLst>
          </p:cNvPr>
          <p:cNvPicPr>
            <a:picLocks noChangeAspect="1"/>
          </p:cNvPicPr>
          <p:nvPr/>
        </p:nvPicPr>
        <p:blipFill>
          <a:blip r:embed="rId2"/>
          <a:stretch>
            <a:fillRect/>
          </a:stretch>
        </p:blipFill>
        <p:spPr>
          <a:xfrm>
            <a:off x="5795526" y="0"/>
            <a:ext cx="3348474" cy="2636912"/>
          </a:xfrm>
          <a:prstGeom prst="rect">
            <a:avLst/>
          </a:prstGeom>
        </p:spPr>
      </p:pic>
    </p:spTree>
    <p:extLst>
      <p:ext uri="{BB962C8B-B14F-4D97-AF65-F5344CB8AC3E}">
        <p14:creationId xmlns:p14="http://schemas.microsoft.com/office/powerpoint/2010/main" val="2572476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L’impensé de la coopération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24</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lstStyle/>
          <a:p>
            <a:pPr marL="295275" lvl="0" indent="-295275">
              <a:spcBef>
                <a:spcPts val="0"/>
              </a:spcBef>
              <a:buClr>
                <a:schemeClr val="dk1"/>
              </a:buClr>
              <a:buSzPts val="3200"/>
              <a:buFont typeface="Arial"/>
              <a:buChar char="•"/>
            </a:pPr>
            <a:r>
              <a:rPr lang="en-GB" dirty="0">
                <a:latin typeface="Calibri" panose="020F0502020204030204" pitchFamily="34" charset="0"/>
                <a:cs typeface="Calibri" panose="020F0502020204030204" pitchFamily="34" charset="0"/>
              </a:rPr>
              <a:t>La coordination </a:t>
            </a:r>
            <a:r>
              <a:rPr lang="en-GB" dirty="0" err="1">
                <a:latin typeface="Calibri" panose="020F0502020204030204" pitchFamily="34" charset="0"/>
                <a:cs typeface="Calibri" panose="020F0502020204030204" pitchFamily="34" charset="0"/>
              </a:rPr>
              <a:t>est</a:t>
            </a:r>
            <a:r>
              <a:rPr lang="en-GB" dirty="0">
                <a:latin typeface="Calibri" panose="020F0502020204030204" pitchFamily="34" charset="0"/>
                <a:cs typeface="Calibri" panose="020F0502020204030204" pitchFamily="34" charset="0"/>
              </a:rPr>
              <a:t> pensée </a:t>
            </a:r>
            <a:r>
              <a:rPr lang="en-GB" dirty="0" err="1">
                <a:latin typeface="Calibri" panose="020F0502020204030204" pitchFamily="34" charset="0"/>
                <a:cs typeface="Calibri" panose="020F0502020204030204" pitchFamily="34" charset="0"/>
              </a:rPr>
              <a:t>exclusivement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travers les plans et </a:t>
            </a:r>
            <a:r>
              <a:rPr lang="en-GB" dirty="0" err="1">
                <a:latin typeface="Calibri" panose="020F0502020204030204" pitchFamily="34" charset="0"/>
                <a:cs typeface="Calibri" panose="020F0502020204030204" pitchFamily="34" charset="0"/>
              </a:rPr>
              <a:t>procédures</a:t>
            </a:r>
            <a:r>
              <a:rPr lang="en-GB" dirty="0">
                <a:latin typeface="Calibri" panose="020F0502020204030204" pitchFamily="34" charset="0"/>
                <a:cs typeface="Calibri" panose="020F0502020204030204" pitchFamily="34" charset="0"/>
              </a:rPr>
              <a:t>. </a:t>
            </a:r>
          </a:p>
          <a:p>
            <a:pPr marL="295275" lvl="0" indent="-295275">
              <a:spcBef>
                <a:spcPts val="640"/>
              </a:spcBef>
              <a:buClr>
                <a:schemeClr val="dk1"/>
              </a:buClr>
              <a:buSzPts val="3200"/>
              <a:buFont typeface="Arial"/>
              <a:buChar char="•"/>
            </a:pPr>
            <a:r>
              <a:rPr lang="en-GB" dirty="0" err="1">
                <a:latin typeface="Calibri" panose="020F0502020204030204" pitchFamily="34" charset="0"/>
                <a:cs typeface="Calibri" panose="020F0502020204030204" pitchFamily="34" charset="0"/>
              </a:rPr>
              <a:t>Rien</a:t>
            </a:r>
            <a:r>
              <a:rPr lang="en-GB" dirty="0">
                <a:latin typeface="Calibri" panose="020F0502020204030204" pitchFamily="34" charset="0"/>
                <a:cs typeface="Calibri" panose="020F0502020204030204" pitchFamily="34" charset="0"/>
              </a:rPr>
              <a:t> sur les situations </a:t>
            </a:r>
            <a:r>
              <a:rPr lang="en-GB" dirty="0" err="1">
                <a:latin typeface="Calibri" panose="020F0502020204030204" pitchFamily="34" charset="0"/>
                <a:cs typeface="Calibri" panose="020F0502020204030204" pitchFamily="34" charset="0"/>
              </a:rPr>
              <a:t>d’effondrement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organisationnel</a:t>
            </a:r>
            <a:r>
              <a:rPr lang="en-GB" dirty="0">
                <a:latin typeface="Calibri" panose="020F0502020204030204" pitchFamily="34" charset="0"/>
                <a:cs typeface="Calibri" panose="020F0502020204030204" pitchFamily="34" charset="0"/>
              </a:rPr>
              <a:t>. </a:t>
            </a:r>
          </a:p>
          <a:p>
            <a:pPr marL="295275" lvl="0" indent="-295275">
              <a:spcBef>
                <a:spcPts val="640"/>
              </a:spcBef>
              <a:buClr>
                <a:schemeClr val="dk1"/>
              </a:buClr>
              <a:buSzPts val="3200"/>
              <a:buFont typeface="Arial"/>
              <a:buChar char="•"/>
            </a:pPr>
            <a:r>
              <a:rPr lang="en-GB" dirty="0">
                <a:latin typeface="Calibri" panose="020F0502020204030204" pitchFamily="34" charset="0"/>
                <a:cs typeface="Calibri" panose="020F0502020204030204" pitchFamily="34" charset="0"/>
              </a:rPr>
              <a:t>Ni sur les </a:t>
            </a:r>
            <a:r>
              <a:rPr lang="en-GB" dirty="0" err="1">
                <a:latin typeface="Calibri" panose="020F0502020204030204" pitchFamily="34" charset="0"/>
                <a:cs typeface="Calibri" panose="020F0502020204030204" pitchFamily="34" charset="0"/>
              </a:rPr>
              <a:t>différentes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formes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d’improvisation</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assurent</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coopération</a:t>
            </a:r>
            <a:r>
              <a:rPr lang="en-GB" dirty="0">
                <a:latin typeface="Calibri" panose="020F0502020204030204" pitchFamily="34" charset="0"/>
                <a:cs typeface="Calibri" panose="020F0502020204030204" pitchFamily="34" charset="0"/>
              </a:rPr>
              <a:t>. </a:t>
            </a:r>
          </a:p>
          <a:p>
            <a:pPr marL="295275" lvl="0" indent="-295275">
              <a:spcBef>
                <a:spcPts val="640"/>
              </a:spcBef>
              <a:buClr>
                <a:schemeClr val="dk1"/>
              </a:buClr>
              <a:buSzPts val="3200"/>
              <a:buFont typeface="Arial"/>
              <a:buChar char="•"/>
            </a:pPr>
            <a:r>
              <a:rPr lang="en-GB" dirty="0" err="1">
                <a:latin typeface="Calibri" panose="020F0502020204030204" pitchFamily="34" charset="0"/>
                <a:cs typeface="Calibri" panose="020F0502020204030204" pitchFamily="34" charset="0"/>
              </a:rPr>
              <a:t>Ces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éléments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sont</a:t>
            </a:r>
            <a:r>
              <a:rPr lang="en-GB" dirty="0">
                <a:latin typeface="Calibri" panose="020F0502020204030204" pitchFamily="34" charset="0"/>
                <a:cs typeface="Calibri" panose="020F0502020204030204" pitchFamily="34" charset="0"/>
              </a:rPr>
              <a:t> le plus </a:t>
            </a:r>
            <a:r>
              <a:rPr lang="en-GB" dirty="0" err="1">
                <a:latin typeface="Calibri" panose="020F0502020204030204" pitchFamily="34" charset="0"/>
                <a:cs typeface="Calibri" panose="020F0502020204030204" pitchFamily="34" charset="0"/>
              </a:rPr>
              <a:t>souvent</a:t>
            </a:r>
            <a:r>
              <a:rPr lang="en-GB" dirty="0">
                <a:latin typeface="Calibri" panose="020F0502020204030204" pitchFamily="34" charset="0"/>
                <a:cs typeface="Calibri" panose="020F0502020204030204" pitchFamily="34" charset="0"/>
              </a:rPr>
              <a:t> absents des rapports </a:t>
            </a:r>
            <a:r>
              <a:rPr lang="en-GB" dirty="0" err="1">
                <a:latin typeface="Calibri" panose="020F0502020204030204" pitchFamily="34" charset="0"/>
                <a:cs typeface="Calibri" panose="020F0502020204030204" pitchFamily="34" charset="0"/>
              </a:rPr>
              <a:t>produits</a:t>
            </a:r>
            <a:r>
              <a:rPr lang="en-GB" dirty="0">
                <a:latin typeface="Calibri" panose="020F0502020204030204" pitchFamily="34" charset="0"/>
                <a:cs typeface="Calibri" panose="020F0502020204030204" pitchFamily="34" charset="0"/>
              </a:rPr>
              <a:t> ex post. </a:t>
            </a:r>
          </a:p>
        </p:txBody>
      </p:sp>
    </p:spTree>
    <p:extLst>
      <p:ext uri="{BB962C8B-B14F-4D97-AF65-F5344CB8AC3E}">
        <p14:creationId xmlns:p14="http://schemas.microsoft.com/office/powerpoint/2010/main" val="160772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L’impensé de la coopération (2)</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25</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fontScale="62500" lnSpcReduction="20000"/>
          </a:bodyPr>
          <a:lstStyle/>
          <a:p>
            <a:pPr lvl="0"/>
            <a:r>
              <a:rPr lang="en-GB" sz="3800" dirty="0">
                <a:latin typeface="Calibri" panose="020F0502020204030204" pitchFamily="34" charset="0"/>
                <a:cs typeface="Calibri" panose="020F0502020204030204" pitchFamily="34" charset="0"/>
              </a:rPr>
              <a:t>Or, dans des </a:t>
            </a:r>
            <a:r>
              <a:rPr lang="en-GB" sz="3800" dirty="0" err="1">
                <a:latin typeface="Calibri" panose="020F0502020204030204" pitchFamily="34" charset="0"/>
                <a:cs typeface="Calibri" panose="020F0502020204030204" pitchFamily="34" charset="0"/>
              </a:rPr>
              <a:t>sociétés</a:t>
            </a:r>
            <a:r>
              <a:rPr lang="en-GB" sz="3800" dirty="0">
                <a:latin typeface="Calibri" panose="020F0502020204030204" pitchFamily="34" charset="0"/>
                <a:cs typeface="Calibri" panose="020F0502020204030204" pitchFamily="34" charset="0"/>
              </a:rPr>
              <a:t> </a:t>
            </a:r>
            <a:r>
              <a:rPr lang="en-GB" sz="3800" dirty="0" err="1">
                <a:latin typeface="Calibri" panose="020F0502020204030204" pitchFamily="34" charset="0"/>
                <a:cs typeface="Calibri" panose="020F0502020204030204" pitchFamily="34" charset="0"/>
              </a:rPr>
              <a:t>surorganisées</a:t>
            </a:r>
            <a:r>
              <a:rPr lang="en-GB" sz="3800" dirty="0">
                <a:latin typeface="Calibri" panose="020F0502020204030204" pitchFamily="34" charset="0"/>
                <a:cs typeface="Calibri" panose="020F0502020204030204" pitchFamily="34" charset="0"/>
              </a:rPr>
              <a:t>, </a:t>
            </a:r>
            <a:r>
              <a:rPr lang="fr-FR" sz="3800" dirty="0">
                <a:latin typeface="Calibri" panose="020F0502020204030204" pitchFamily="34" charset="0"/>
                <a:cs typeface="Calibri" panose="020F0502020204030204" pitchFamily="34" charset="0"/>
              </a:rPr>
              <a:t>l’objectif de la gestion de crise, et plus largement de toute politique publique, est de créer les conditions de l’épanouissement de l’action publique, c'est-à-dire les conditions de son exécution :</a:t>
            </a:r>
          </a:p>
          <a:p>
            <a:pPr lvl="1"/>
            <a:r>
              <a:rPr lang="fr-FR" sz="3200" dirty="0">
                <a:latin typeface="Calibri" panose="020F0502020204030204" pitchFamily="34" charset="0"/>
                <a:cs typeface="Calibri" panose="020F0502020204030204" pitchFamily="34" charset="0"/>
              </a:rPr>
              <a:t>en fournissant les conditions matérielles et techniques qui rendent possible l’action publique, comme fournir des masques, des tests et des vaccins ; </a:t>
            </a:r>
          </a:p>
          <a:p>
            <a:pPr lvl="1"/>
            <a:r>
              <a:rPr lang="fr-FR" sz="3200" dirty="0">
                <a:latin typeface="Calibri" panose="020F0502020204030204" pitchFamily="34" charset="0"/>
                <a:cs typeface="Calibri" panose="020F0502020204030204" pitchFamily="34" charset="0"/>
              </a:rPr>
              <a:t>mais aussi en aménageant les conditions de l’action collective, c'est-à-dire les conditions de la coopération de tous les acteurs qui concourent à produire les biens publics.</a:t>
            </a:r>
          </a:p>
          <a:p>
            <a:r>
              <a:rPr lang="fr-FR" sz="3800" dirty="0">
                <a:latin typeface="Calibri" panose="020F0502020204030204" pitchFamily="34" charset="0"/>
                <a:cs typeface="Calibri" panose="020F0502020204030204" pitchFamily="34" charset="0"/>
              </a:rPr>
              <a:t>Rien de significatif n’est produit sans la coopération de nombreux acteurs.</a:t>
            </a:r>
          </a:p>
          <a:p>
            <a:r>
              <a:rPr lang="fr-FR" sz="3800" dirty="0">
                <a:latin typeface="Calibri" panose="020F0502020204030204" pitchFamily="34" charset="0"/>
                <a:cs typeface="Calibri" panose="020F0502020204030204" pitchFamily="34" charset="0"/>
              </a:rPr>
              <a:t>En situation de crise, gouverner l’incertitude c’est d’abord faciliter la coordination aux échelles les plus pertinentes entre des acteurs qui disposent des ressources pour agir.</a:t>
            </a:r>
          </a:p>
          <a:p>
            <a:pPr marL="295275" lvl="0" indent="-295275">
              <a:spcBef>
                <a:spcPts val="0"/>
              </a:spcBef>
              <a:buClr>
                <a:schemeClr val="dk1"/>
              </a:buClr>
              <a:buSzPts val="3200"/>
              <a:buFont typeface="Arial"/>
              <a:buChar char="•"/>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1163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Un enjeu de connaissance</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26</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lstStyle/>
          <a:p>
            <a:pPr marL="317500" lvl="0" indent="-317500">
              <a:spcBef>
                <a:spcPts val="0"/>
              </a:spcBef>
              <a:buClr>
                <a:schemeClr val="dk1"/>
              </a:buClr>
              <a:buSzPts val="2600"/>
              <a:buFont typeface="Arial"/>
              <a:buChar char="•"/>
            </a:pPr>
            <a:r>
              <a:rPr lang="en-GB" sz="2600" dirty="0">
                <a:latin typeface="Calibri" panose="020F0502020204030204" pitchFamily="34" charset="0"/>
                <a:cs typeface="Calibri" panose="020F0502020204030204" pitchFamily="34" charset="0"/>
              </a:rPr>
              <a:t>Événements </a:t>
            </a:r>
            <a:r>
              <a:rPr lang="en-GB" sz="2600" dirty="0" err="1">
                <a:latin typeface="Calibri" panose="020F0502020204030204" pitchFamily="34" charset="0"/>
                <a:cs typeface="Calibri" panose="020F0502020204030204" pitchFamily="34" charset="0"/>
              </a:rPr>
              <a:t>passés</a:t>
            </a:r>
            <a:endParaRPr lang="en-GB" sz="2600" dirty="0">
              <a:latin typeface="Calibri" panose="020F0502020204030204" pitchFamily="34" charset="0"/>
              <a:cs typeface="Calibri" panose="020F0502020204030204" pitchFamily="34" charset="0"/>
            </a:endParaRPr>
          </a:p>
          <a:p>
            <a:pPr marL="623887" lvl="2" indent="-317500">
              <a:spcBef>
                <a:spcPts val="440"/>
              </a:spcBef>
              <a:buClr>
                <a:schemeClr val="dk1"/>
              </a:buClr>
              <a:buSzPts val="2200"/>
            </a:pPr>
            <a:r>
              <a:rPr lang="en-GB" sz="2200" dirty="0">
                <a:latin typeface="Calibri" panose="020F0502020204030204" pitchFamily="34" charset="0"/>
                <a:cs typeface="Calibri" panose="020F0502020204030204" pitchFamily="34" charset="0"/>
              </a:rPr>
              <a:t>Retours </a:t>
            </a:r>
            <a:r>
              <a:rPr lang="en-GB" sz="2200" dirty="0" err="1">
                <a:latin typeface="Calibri" panose="020F0502020204030204" pitchFamily="34" charset="0"/>
                <a:cs typeface="Calibri" panose="020F0502020204030204" pitchFamily="34" charset="0"/>
              </a:rPr>
              <a:t>d’expérience</a:t>
            </a:r>
            <a:endParaRPr lang="en-GB" sz="2200" dirty="0">
              <a:latin typeface="Calibri" panose="020F0502020204030204" pitchFamily="34" charset="0"/>
              <a:cs typeface="Calibri" panose="020F0502020204030204" pitchFamily="34" charset="0"/>
            </a:endParaRPr>
          </a:p>
          <a:p>
            <a:pPr marL="623887" lvl="2" indent="-317500">
              <a:spcBef>
                <a:spcPts val="440"/>
              </a:spcBef>
              <a:buClr>
                <a:schemeClr val="dk1"/>
              </a:buClr>
              <a:buSzPts val="2200"/>
            </a:pPr>
            <a:r>
              <a:rPr lang="en-GB" sz="2200" dirty="0">
                <a:latin typeface="Calibri" panose="020F0502020204030204" pitchFamily="34" charset="0"/>
                <a:cs typeface="Calibri" panose="020F0502020204030204" pitchFamily="34" charset="0"/>
              </a:rPr>
              <a:t>Rapports </a:t>
            </a:r>
            <a:r>
              <a:rPr lang="en-GB" sz="2200" dirty="0" err="1">
                <a:latin typeface="Calibri" panose="020F0502020204030204" pitchFamily="34" charset="0"/>
                <a:cs typeface="Calibri" panose="020F0502020204030204" pitchFamily="34" charset="0"/>
              </a:rPr>
              <a:t>officiels</a:t>
            </a:r>
            <a:r>
              <a:rPr lang="en-GB" sz="2200" dirty="0">
                <a:latin typeface="Calibri" panose="020F0502020204030204" pitchFamily="34" charset="0"/>
                <a:cs typeface="Calibri" panose="020F0502020204030204" pitchFamily="34" charset="0"/>
              </a:rPr>
              <a:t> </a:t>
            </a:r>
            <a:endParaRPr lang="en-GB" dirty="0">
              <a:latin typeface="Calibri" panose="020F0502020204030204" pitchFamily="34" charset="0"/>
              <a:cs typeface="Calibri" panose="020F0502020204030204" pitchFamily="34" charset="0"/>
            </a:endParaRPr>
          </a:p>
          <a:p>
            <a:pPr marL="623887" lvl="2" indent="-317500">
              <a:spcBef>
                <a:spcPts val="440"/>
              </a:spcBef>
              <a:buClr>
                <a:schemeClr val="dk1"/>
              </a:buClr>
              <a:buSzPts val="2200"/>
            </a:pPr>
            <a:r>
              <a:rPr lang="en-GB" sz="2200" dirty="0">
                <a:latin typeface="Calibri" panose="020F0502020204030204" pitchFamily="34" charset="0"/>
                <a:cs typeface="Calibri" panose="020F0502020204030204" pitchFamily="34" charset="0"/>
              </a:rPr>
              <a:t>Travaux de sciences </a:t>
            </a:r>
            <a:r>
              <a:rPr lang="en-GB" sz="2200" dirty="0" err="1">
                <a:latin typeface="Calibri" panose="020F0502020204030204" pitchFamily="34" charset="0"/>
                <a:cs typeface="Calibri" panose="020F0502020204030204" pitchFamily="34" charset="0"/>
              </a:rPr>
              <a:t>sociales</a:t>
            </a:r>
            <a:endParaRPr lang="en-GB" sz="2200" dirty="0">
              <a:latin typeface="Calibri" panose="020F0502020204030204" pitchFamily="34" charset="0"/>
              <a:cs typeface="Calibri" panose="020F0502020204030204" pitchFamily="34" charset="0"/>
            </a:endParaRPr>
          </a:p>
          <a:p>
            <a:pPr marL="317500" lvl="0" indent="-317500">
              <a:spcBef>
                <a:spcPts val="520"/>
              </a:spcBef>
              <a:buClr>
                <a:schemeClr val="dk1"/>
              </a:buClr>
              <a:buSzPts val="2600"/>
              <a:buFont typeface="Arial"/>
              <a:buChar char="•"/>
            </a:pPr>
            <a:r>
              <a:rPr lang="en-GB" sz="2600" dirty="0">
                <a:latin typeface="Calibri" panose="020F0502020204030204" pitchFamily="34" charset="0"/>
                <a:cs typeface="Calibri" panose="020F0502020204030204" pitchFamily="34" charset="0"/>
              </a:rPr>
              <a:t>Prospective</a:t>
            </a:r>
          </a:p>
          <a:p>
            <a:pPr marL="623887" lvl="2" indent="-317500">
              <a:spcBef>
                <a:spcPts val="440"/>
              </a:spcBef>
              <a:buClr>
                <a:schemeClr val="dk1"/>
              </a:buClr>
              <a:buSzPts val="2200"/>
            </a:pPr>
            <a:r>
              <a:rPr lang="en-GB" sz="2200" dirty="0" err="1">
                <a:latin typeface="Calibri" panose="020F0502020204030204" pitchFamily="34" charset="0"/>
                <a:cs typeface="Calibri" panose="020F0502020204030204" pitchFamily="34" charset="0"/>
              </a:rPr>
              <a:t>Scénarios</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d’experts</a:t>
            </a:r>
            <a:endParaRPr lang="en-GB" sz="2200" dirty="0">
              <a:latin typeface="Calibri" panose="020F0502020204030204" pitchFamily="34" charset="0"/>
              <a:cs typeface="Calibri" panose="020F0502020204030204" pitchFamily="34" charset="0"/>
            </a:endParaRPr>
          </a:p>
          <a:p>
            <a:pPr marL="623887" lvl="2" indent="-317500">
              <a:spcBef>
                <a:spcPts val="440"/>
              </a:spcBef>
              <a:buClr>
                <a:schemeClr val="dk1"/>
              </a:buClr>
              <a:buSzPts val="2200"/>
            </a:pPr>
            <a:r>
              <a:rPr lang="en-GB" sz="2200" dirty="0" err="1">
                <a:latin typeface="Calibri" panose="020F0502020204030204" pitchFamily="34" charset="0"/>
                <a:cs typeface="Calibri" panose="020F0502020204030204" pitchFamily="34" charset="0"/>
              </a:rPr>
              <a:t>Modélisations</a:t>
            </a:r>
            <a:endParaRPr lang="en-GB" sz="2200" dirty="0">
              <a:latin typeface="Calibri" panose="020F0502020204030204" pitchFamily="34" charset="0"/>
              <a:cs typeface="Calibri" panose="020F0502020204030204" pitchFamily="34" charset="0"/>
            </a:endParaRPr>
          </a:p>
          <a:p>
            <a:pPr marL="317500" lvl="0" indent="-317500">
              <a:spcBef>
                <a:spcPts val="520"/>
              </a:spcBef>
              <a:buClr>
                <a:schemeClr val="dk1"/>
              </a:buClr>
              <a:buSzPts val="2600"/>
              <a:buFont typeface="Arial"/>
              <a:buChar char="•"/>
            </a:pPr>
            <a:r>
              <a:rPr lang="en-GB" sz="2600" dirty="0" err="1">
                <a:latin typeface="Calibri" panose="020F0502020204030204" pitchFamily="34" charset="0"/>
                <a:cs typeface="Calibri" panose="020F0502020204030204" pitchFamily="34" charset="0"/>
              </a:rPr>
              <a:t>Connaissances</a:t>
            </a:r>
            <a:r>
              <a:rPr lang="en-GB" sz="2600" dirty="0">
                <a:latin typeface="Calibri" panose="020F0502020204030204" pitchFamily="34" charset="0"/>
                <a:cs typeface="Calibri" panose="020F0502020204030204" pitchFamily="34" charset="0"/>
              </a:rPr>
              <a:t> </a:t>
            </a:r>
            <a:r>
              <a:rPr lang="en-GB" sz="2600" dirty="0" err="1">
                <a:latin typeface="Calibri" panose="020F0502020204030204" pitchFamily="34" charset="0"/>
                <a:cs typeface="Calibri" panose="020F0502020204030204" pitchFamily="34" charset="0"/>
              </a:rPr>
              <a:t>anecdotiques</a:t>
            </a:r>
            <a:r>
              <a:rPr lang="en-GB" sz="2600" dirty="0">
                <a:latin typeface="Calibri" panose="020F0502020204030204" pitchFamily="34" charset="0"/>
                <a:cs typeface="Calibri" panose="020F0502020204030204" pitchFamily="34" charset="0"/>
              </a:rPr>
              <a:t> des experts </a:t>
            </a:r>
            <a:r>
              <a:rPr lang="en-GB" sz="2600" dirty="0" err="1">
                <a:latin typeface="Calibri" panose="020F0502020204030204" pitchFamily="34" charset="0"/>
                <a:cs typeface="Calibri" panose="020F0502020204030204" pitchFamily="34" charset="0"/>
              </a:rPr>
              <a:t>en</a:t>
            </a:r>
            <a:r>
              <a:rPr lang="en-GB" sz="2600" dirty="0">
                <a:latin typeface="Calibri" panose="020F0502020204030204" pitchFamily="34" charset="0"/>
                <a:cs typeface="Calibri" panose="020F0502020204030204" pitchFamily="34" charset="0"/>
              </a:rPr>
              <a:t> </a:t>
            </a:r>
            <a:r>
              <a:rPr lang="en-GB" sz="2600" dirty="0" err="1">
                <a:latin typeface="Calibri" panose="020F0502020204030204" pitchFamily="34" charset="0"/>
                <a:cs typeface="Calibri" panose="020F0502020204030204" pitchFamily="34" charset="0"/>
              </a:rPr>
              <a:t>sécurité</a:t>
            </a:r>
            <a:endParaRPr lang="en-GB" sz="2600" dirty="0">
              <a:latin typeface="Calibri" panose="020F0502020204030204" pitchFamily="34" charset="0"/>
              <a:cs typeface="Calibri" panose="020F0502020204030204" pitchFamily="34" charset="0"/>
            </a:endParaRPr>
          </a:p>
          <a:p>
            <a:pPr marL="317500" lvl="0" indent="-317500">
              <a:spcBef>
                <a:spcPts val="480"/>
              </a:spcBef>
              <a:buClr>
                <a:schemeClr val="dk1"/>
              </a:buClr>
              <a:buSzPts val="2400"/>
              <a:buFont typeface="Arial"/>
              <a:buChar char="•"/>
            </a:pPr>
            <a:r>
              <a:rPr lang="en-GB" sz="2400" dirty="0">
                <a:latin typeface="Calibri" panose="020F0502020204030204" pitchFamily="34" charset="0"/>
                <a:cs typeface="Calibri" panose="020F0502020204030204" pitchFamily="34" charset="0"/>
              </a:rPr>
              <a:t>… </a:t>
            </a:r>
            <a:endParaRPr lang="en-GB" dirty="0">
              <a:latin typeface="Calibri" panose="020F0502020204030204" pitchFamily="34" charset="0"/>
              <a:cs typeface="Calibri" panose="020F0502020204030204" pitchFamily="34" charset="0"/>
            </a:endParaRPr>
          </a:p>
          <a:p>
            <a:pPr marL="317500" lvl="0" indent="-317500">
              <a:spcBef>
                <a:spcPts val="520"/>
              </a:spcBef>
              <a:buClr>
                <a:schemeClr val="dk1"/>
              </a:buClr>
              <a:buSzPts val="2600"/>
              <a:buFont typeface="Arial"/>
              <a:buChar char="•"/>
            </a:pPr>
            <a:r>
              <a:rPr lang="en-GB" sz="2600" dirty="0">
                <a:latin typeface="Calibri" panose="020F0502020204030204" pitchFamily="34" charset="0"/>
                <a:cs typeface="Calibri" panose="020F0502020204030204" pitchFamily="34" charset="0"/>
              </a:rPr>
              <a:t>Des </a:t>
            </a:r>
            <a:r>
              <a:rPr lang="en-GB" sz="2600" dirty="0" err="1">
                <a:latin typeface="Calibri" panose="020F0502020204030204" pitchFamily="34" charset="0"/>
                <a:cs typeface="Calibri" panose="020F0502020204030204" pitchFamily="34" charset="0"/>
              </a:rPr>
              <a:t>connaissances</a:t>
            </a:r>
            <a:r>
              <a:rPr lang="en-GB" sz="2600" dirty="0">
                <a:latin typeface="Calibri" panose="020F0502020204030204" pitchFamily="34" charset="0"/>
                <a:cs typeface="Calibri" panose="020F0502020204030204" pitchFamily="34" charset="0"/>
              </a:rPr>
              <a:t> non </a:t>
            </a:r>
            <a:r>
              <a:rPr lang="en-GB" sz="2600" dirty="0" err="1">
                <a:latin typeface="Calibri" panose="020F0502020204030204" pitchFamily="34" charset="0"/>
                <a:cs typeface="Calibri" panose="020F0502020204030204" pitchFamily="34" charset="0"/>
              </a:rPr>
              <a:t>cumulatives</a:t>
            </a:r>
            <a:r>
              <a:rPr lang="en-GB" sz="26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2928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Les limites de la connaissance</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27</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457200" lvl="0" indent="-457200">
              <a:spcBef>
                <a:spcPts val="0"/>
              </a:spcBef>
              <a:buClr>
                <a:schemeClr val="dk1"/>
              </a:buClr>
              <a:buSzPct val="100000"/>
              <a:buFont typeface="Arial"/>
              <a:buChar char="•"/>
            </a:pPr>
            <a:r>
              <a:rPr lang="en-GB" dirty="0">
                <a:latin typeface="Calibri" panose="020F0502020204030204" pitchFamily="34" charset="0"/>
                <a:cs typeface="Calibri" panose="020F0502020204030204" pitchFamily="34" charset="0"/>
              </a:rPr>
              <a:t>Caractéristiques des retours </a:t>
            </a:r>
            <a:r>
              <a:rPr lang="en-GB" dirty="0" err="1">
                <a:latin typeface="Calibri" panose="020F0502020204030204" pitchFamily="34" charset="0"/>
                <a:cs typeface="Calibri" panose="020F0502020204030204" pitchFamily="34" charset="0"/>
              </a:rPr>
              <a:t>d’expérience</a:t>
            </a:r>
            <a:r>
              <a:rPr lang="en-GB" dirty="0">
                <a:latin typeface="Calibri" panose="020F0502020204030204" pitchFamily="34" charset="0"/>
                <a:cs typeface="Calibri" panose="020F0502020204030204" pitchFamily="34" charset="0"/>
              </a:rPr>
              <a:t> et rapports post-crise :</a:t>
            </a:r>
          </a:p>
          <a:p>
            <a:pPr marL="639762" lvl="1" indent="-457200">
              <a:lnSpc>
                <a:spcPct val="120000"/>
              </a:lnSpc>
              <a:spcBef>
                <a:spcPts val="444"/>
              </a:spcBef>
              <a:buClr>
                <a:schemeClr val="dk1"/>
              </a:buClr>
              <a:buSzPct val="100000"/>
            </a:pPr>
            <a:r>
              <a:rPr lang="en-GB" sz="2400" dirty="0">
                <a:latin typeface="Calibri" panose="020F0502020204030204" pitchFamily="34" charset="0"/>
                <a:cs typeface="Calibri" panose="020F0502020204030204" pitchFamily="34" charset="0"/>
              </a:rPr>
              <a:t>Un travail politique</a:t>
            </a:r>
            <a:endParaRPr lang="en-GB" dirty="0">
              <a:latin typeface="Calibri" panose="020F0502020204030204" pitchFamily="34" charset="0"/>
              <a:cs typeface="Calibri" panose="020F0502020204030204" pitchFamily="34" charset="0"/>
            </a:endParaRPr>
          </a:p>
          <a:p>
            <a:pPr marL="639762" lvl="1" indent="-457200">
              <a:lnSpc>
                <a:spcPct val="120000"/>
              </a:lnSpc>
              <a:spcBef>
                <a:spcPts val="444"/>
              </a:spcBef>
              <a:buClr>
                <a:schemeClr val="dk1"/>
              </a:buClr>
              <a:buSzPct val="100000"/>
            </a:pPr>
            <a:r>
              <a:rPr lang="en-GB" sz="2400" dirty="0">
                <a:latin typeface="Calibri" panose="020F0502020204030204" pitchFamily="34" charset="0"/>
                <a:cs typeface="Calibri" panose="020F0502020204030204" pitchFamily="34" charset="0"/>
              </a:rPr>
              <a:t>Des rapports </a:t>
            </a:r>
            <a:r>
              <a:rPr lang="en-GB" sz="2400" i="1" dirty="0">
                <a:latin typeface="Calibri" panose="020F0502020204030204" pitchFamily="34" charset="0"/>
                <a:cs typeface="Calibri" panose="020F0502020204030204" pitchFamily="34" charset="0"/>
              </a:rPr>
              <a:t>ad hoc</a:t>
            </a:r>
            <a:endParaRPr lang="en-GB" dirty="0">
              <a:latin typeface="Calibri" panose="020F0502020204030204" pitchFamily="34" charset="0"/>
              <a:cs typeface="Calibri" panose="020F0502020204030204" pitchFamily="34" charset="0"/>
            </a:endParaRPr>
          </a:p>
          <a:p>
            <a:pPr marL="639762" lvl="1" indent="-457200">
              <a:lnSpc>
                <a:spcPct val="120000"/>
              </a:lnSpc>
              <a:spcBef>
                <a:spcPts val="444"/>
              </a:spcBef>
              <a:buClr>
                <a:schemeClr val="dk1"/>
              </a:buClr>
              <a:buSzPct val="100000"/>
            </a:pPr>
            <a:r>
              <a:rPr lang="en-GB" sz="2400" dirty="0">
                <a:latin typeface="Calibri" panose="020F0502020204030204" pitchFamily="34" charset="0"/>
                <a:cs typeface="Calibri" panose="020F0502020204030204" pitchFamily="34" charset="0"/>
              </a:rPr>
              <a:t>La singularisation de </a:t>
            </a:r>
            <a:r>
              <a:rPr lang="en-GB" sz="2400" dirty="0" err="1">
                <a:latin typeface="Calibri" panose="020F0502020204030204" pitchFamily="34" charset="0"/>
                <a:cs typeface="Calibri" panose="020F0502020204030204" pitchFamily="34" charset="0"/>
              </a:rPr>
              <a:t>l’événement</a:t>
            </a:r>
            <a:r>
              <a:rPr lang="en-GB" sz="24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a:p>
            <a:pPr marL="639762" lvl="1" indent="-457200">
              <a:lnSpc>
                <a:spcPct val="120000"/>
              </a:lnSpc>
              <a:spcBef>
                <a:spcPts val="444"/>
              </a:spcBef>
              <a:buClr>
                <a:schemeClr val="dk1"/>
              </a:buClr>
              <a:buSzPct val="100000"/>
            </a:pPr>
            <a:r>
              <a:rPr lang="en-GB" sz="2400" dirty="0">
                <a:latin typeface="Calibri" panose="020F0502020204030204" pitchFamily="34" charset="0"/>
                <a:cs typeface="Calibri" panose="020F0502020204030204" pitchFamily="34" charset="0"/>
              </a:rPr>
              <a:t>La recherche de </a:t>
            </a:r>
            <a:r>
              <a:rPr lang="en-GB" sz="2400" dirty="0" err="1">
                <a:latin typeface="Calibri" panose="020F0502020204030204" pitchFamily="34" charset="0"/>
                <a:cs typeface="Calibri" panose="020F0502020204030204" pitchFamily="34" charset="0"/>
              </a:rPr>
              <a:t>défaillances</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technologiques</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ou</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humaines</a:t>
            </a:r>
            <a:r>
              <a:rPr lang="en-GB" sz="24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a:p>
            <a:pPr marL="639762" lvl="1" indent="-457200">
              <a:spcBef>
                <a:spcPts val="444"/>
              </a:spcBef>
              <a:buClr>
                <a:schemeClr val="dk1"/>
              </a:buClr>
              <a:buSzPct val="100000"/>
            </a:pPr>
            <a:r>
              <a:rPr lang="en-GB" sz="2400" dirty="0" err="1">
                <a:latin typeface="Calibri" panose="020F0502020204030204" pitchFamily="34" charset="0"/>
                <a:cs typeface="Calibri" panose="020F0502020204030204" pitchFamily="34" charset="0"/>
              </a:rPr>
              <a:t>L’invisibilisation</a:t>
            </a:r>
            <a:r>
              <a:rPr lang="en-GB" sz="2400" dirty="0">
                <a:latin typeface="Calibri" panose="020F0502020204030204" pitchFamily="34" charset="0"/>
                <a:cs typeface="Calibri" panose="020F0502020204030204" pitchFamily="34" charset="0"/>
              </a:rPr>
              <a:t> des </a:t>
            </a:r>
            <a:r>
              <a:rPr lang="en-GB" sz="2400" dirty="0" err="1">
                <a:latin typeface="Calibri" panose="020F0502020204030204" pitchFamily="34" charset="0"/>
                <a:cs typeface="Calibri" panose="020F0502020204030204" pitchFamily="34" charset="0"/>
              </a:rPr>
              <a:t>formes</a:t>
            </a:r>
            <a:r>
              <a:rPr lang="en-GB" sz="2400" dirty="0">
                <a:latin typeface="Calibri" panose="020F0502020204030204" pitchFamily="34" charset="0"/>
                <a:cs typeface="Calibri" panose="020F0502020204030204" pitchFamily="34" charset="0"/>
              </a:rPr>
              <a:t> de </a:t>
            </a:r>
            <a:r>
              <a:rPr lang="en-GB" sz="2400" dirty="0" err="1">
                <a:latin typeface="Calibri" panose="020F0502020204030204" pitchFamily="34" charset="0"/>
                <a:cs typeface="Calibri" panose="020F0502020204030204" pitchFamily="34" charset="0"/>
              </a:rPr>
              <a:t>coopération</a:t>
            </a:r>
            <a:r>
              <a:rPr lang="en-GB" sz="2400" dirty="0">
                <a:latin typeface="Calibri" panose="020F0502020204030204" pitchFamily="34" charset="0"/>
                <a:cs typeface="Calibri" panose="020F0502020204030204" pitchFamily="34" charset="0"/>
              </a:rPr>
              <a:t> et de coordination </a:t>
            </a:r>
            <a:r>
              <a:rPr lang="en-GB" sz="2400" dirty="0" err="1">
                <a:latin typeface="Calibri" panose="020F0502020204030204" pitchFamily="34" charset="0"/>
                <a:cs typeface="Calibri" panose="020F0502020204030204" pitchFamily="34" charset="0"/>
              </a:rPr>
              <a:t>inédites</a:t>
            </a:r>
            <a:r>
              <a:rPr lang="en-GB" sz="24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a:p>
            <a:pPr marL="0" indent="0">
              <a:buNone/>
            </a:pPr>
            <a:endParaRPr lang="fr-FR" dirty="0"/>
          </a:p>
        </p:txBody>
      </p:sp>
    </p:spTree>
    <p:extLst>
      <p:ext uri="{BB962C8B-B14F-4D97-AF65-F5344CB8AC3E}">
        <p14:creationId xmlns:p14="http://schemas.microsoft.com/office/powerpoint/2010/main" val="1969047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Singularité vs. généralité</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28</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457200" lvl="0">
              <a:spcBef>
                <a:spcPts val="0"/>
              </a:spcBef>
              <a:buSzPts val="1800"/>
            </a:pPr>
            <a:r>
              <a:rPr lang="en-GB" dirty="0">
                <a:latin typeface="Calibri" panose="020F0502020204030204" pitchFamily="34" charset="0"/>
                <a:cs typeface="Calibri" panose="020F0502020204030204" pitchFamily="34" charset="0"/>
              </a:rPr>
              <a:t>Lorsque des crises majeures </a:t>
            </a:r>
            <a:r>
              <a:rPr lang="en-GB" dirty="0" err="1">
                <a:latin typeface="Calibri" panose="020F0502020204030204" pitchFamily="34" charset="0"/>
                <a:cs typeface="Calibri" panose="020F0502020204030204" pitchFamily="34" charset="0"/>
              </a:rPr>
              <a:t>surviennent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elles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sont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présentées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comme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singulières</a:t>
            </a:r>
            <a:r>
              <a:rPr lang="en-GB" dirty="0">
                <a:latin typeface="Calibri" panose="020F0502020204030204" pitchFamily="34" charset="0"/>
                <a:cs typeface="Calibri" panose="020F0502020204030204" pitchFamily="34" charset="0"/>
              </a:rPr>
              <a:t> :</a:t>
            </a:r>
          </a:p>
          <a:p>
            <a:pPr marL="914400" lvl="1" indent="-381000">
              <a:lnSpc>
                <a:spcPct val="90000"/>
              </a:lnSpc>
              <a:spcBef>
                <a:spcPts val="600"/>
              </a:spcBef>
              <a:buSzPts val="2400"/>
              <a:buFont typeface="Arial"/>
              <a:buChar char="–"/>
            </a:pPr>
            <a:r>
              <a:rPr lang="en-GB" sz="2400" dirty="0">
                <a:latin typeface="Calibri" panose="020F0502020204030204" pitchFamily="34" charset="0"/>
                <a:ea typeface="Arial"/>
                <a:cs typeface="Calibri" panose="020F0502020204030204" pitchFamily="34" charset="0"/>
                <a:sym typeface="Arial"/>
              </a:rPr>
              <a:t>Non </a:t>
            </a:r>
            <a:r>
              <a:rPr lang="en-GB" sz="2400" dirty="0" err="1">
                <a:latin typeface="Calibri" panose="020F0502020204030204" pitchFamily="34" charset="0"/>
                <a:ea typeface="Arial"/>
                <a:cs typeface="Calibri" panose="020F0502020204030204" pitchFamily="34" charset="0"/>
                <a:sym typeface="Arial"/>
              </a:rPr>
              <a:t>en</a:t>
            </a:r>
            <a:r>
              <a:rPr lang="en-GB" sz="2400" dirty="0">
                <a:latin typeface="Calibri" panose="020F0502020204030204" pitchFamily="34" charset="0"/>
                <a:ea typeface="Arial"/>
                <a:cs typeface="Calibri" panose="020F0502020204030204" pitchFamily="34" charset="0"/>
                <a:sym typeface="Arial"/>
              </a:rPr>
              <a:t> raison de </a:t>
            </a:r>
            <a:r>
              <a:rPr lang="en-GB" sz="2400" dirty="0" err="1">
                <a:latin typeface="Calibri" panose="020F0502020204030204" pitchFamily="34" charset="0"/>
                <a:ea typeface="Arial"/>
                <a:cs typeface="Calibri" panose="020F0502020204030204" pitchFamily="34" charset="0"/>
                <a:sym typeface="Arial"/>
              </a:rPr>
              <a:t>leurs</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caractéristiques</a:t>
            </a:r>
            <a:r>
              <a:rPr lang="en-GB" sz="2400" dirty="0">
                <a:latin typeface="Calibri" panose="020F0502020204030204" pitchFamily="34" charset="0"/>
                <a:ea typeface="Arial"/>
                <a:cs typeface="Calibri" panose="020F0502020204030204" pitchFamily="34" charset="0"/>
                <a:sym typeface="Arial"/>
              </a:rPr>
              <a:t> …</a:t>
            </a:r>
          </a:p>
          <a:p>
            <a:pPr marL="914400" lvl="1" indent="-381000">
              <a:lnSpc>
                <a:spcPct val="90000"/>
              </a:lnSpc>
              <a:spcBef>
                <a:spcPts val="600"/>
              </a:spcBef>
              <a:buSzPts val="2400"/>
              <a:buFont typeface="Arial"/>
              <a:buChar char="–"/>
            </a:pP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mais</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parce</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qu’elles</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sont</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construites</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ainsi</a:t>
            </a:r>
            <a:r>
              <a:rPr lang="en-GB" sz="2400" dirty="0">
                <a:latin typeface="Calibri" panose="020F0502020204030204" pitchFamily="34" charset="0"/>
                <a:ea typeface="Arial"/>
                <a:cs typeface="Calibri" panose="020F0502020204030204" pitchFamily="34" charset="0"/>
                <a:sym typeface="Arial"/>
              </a:rPr>
              <a:t>.</a:t>
            </a:r>
            <a:endParaRPr lang="en-GB" dirty="0">
              <a:latin typeface="Calibri" panose="020F0502020204030204" pitchFamily="34" charset="0"/>
              <a:cs typeface="Calibri" panose="020F0502020204030204" pitchFamily="34" charset="0"/>
            </a:endParaRPr>
          </a:p>
          <a:p>
            <a:pPr marL="914400" lvl="1" indent="-381000">
              <a:lnSpc>
                <a:spcPct val="90000"/>
              </a:lnSpc>
              <a:spcBef>
                <a:spcPts val="600"/>
              </a:spcBef>
              <a:buSzPts val="2400"/>
              <a:buFont typeface="Arial"/>
              <a:buChar char="–"/>
            </a:pPr>
            <a:r>
              <a:rPr lang="en-GB" sz="2400" dirty="0" err="1">
                <a:latin typeface="Calibri" panose="020F0502020204030204" pitchFamily="34" charset="0"/>
                <a:ea typeface="Arial"/>
                <a:cs typeface="Calibri" panose="020F0502020204030204" pitchFamily="34" charset="0"/>
                <a:sym typeface="Arial"/>
              </a:rPr>
              <a:t>Elles</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sont</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toujours</a:t>
            </a:r>
            <a:r>
              <a:rPr lang="en-GB" sz="2400" dirty="0">
                <a:latin typeface="Calibri" panose="020F0502020204030204" pitchFamily="34" charset="0"/>
                <a:ea typeface="Arial"/>
                <a:cs typeface="Calibri" panose="020F0502020204030204" pitchFamily="34" charset="0"/>
                <a:sym typeface="Arial"/>
              </a:rPr>
              <a:t> : </a:t>
            </a:r>
            <a:r>
              <a:rPr lang="en-GB" sz="2400" dirty="0" err="1">
                <a:latin typeface="Calibri" panose="020F0502020204030204" pitchFamily="34" charset="0"/>
                <a:ea typeface="Arial"/>
                <a:cs typeface="Calibri" panose="020F0502020204030204" pitchFamily="34" charset="0"/>
                <a:sym typeface="Arial"/>
              </a:rPr>
              <a:t>inédites</a:t>
            </a:r>
            <a:r>
              <a:rPr lang="en-GB" sz="2400" dirty="0">
                <a:latin typeface="Calibri" panose="020F0502020204030204" pitchFamily="34" charset="0"/>
                <a:ea typeface="Arial"/>
                <a:cs typeface="Calibri" panose="020F0502020204030204" pitchFamily="34" charset="0"/>
                <a:sym typeface="Arial"/>
              </a:rPr>
              <a:t> / plus grosses que </a:t>
            </a:r>
            <a:r>
              <a:rPr lang="en-GB" sz="2400" dirty="0" err="1">
                <a:latin typeface="Calibri" panose="020F0502020204030204" pitchFamily="34" charset="0"/>
                <a:ea typeface="Arial"/>
                <a:cs typeface="Calibri" panose="020F0502020204030204" pitchFamily="34" charset="0"/>
                <a:sym typeface="Arial"/>
              </a:rPr>
              <a:t>prévues</a:t>
            </a:r>
            <a:r>
              <a:rPr lang="en-GB" sz="2400" dirty="0">
                <a:latin typeface="Calibri" panose="020F0502020204030204" pitchFamily="34" charset="0"/>
                <a:ea typeface="Arial"/>
                <a:cs typeface="Calibri" panose="020F0502020204030204" pitchFamily="34" charset="0"/>
                <a:sym typeface="Arial"/>
              </a:rPr>
              <a:t> / sous </a:t>
            </a:r>
            <a:r>
              <a:rPr lang="en-GB" sz="2400" dirty="0" err="1">
                <a:latin typeface="Calibri" panose="020F0502020204030204" pitchFamily="34" charset="0"/>
                <a:ea typeface="Arial"/>
                <a:cs typeface="Calibri" panose="020F0502020204030204" pitchFamily="34" charset="0"/>
                <a:sym typeface="Arial"/>
              </a:rPr>
              <a:t>une</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forme</a:t>
            </a:r>
            <a:r>
              <a:rPr lang="en-GB" sz="2400" dirty="0">
                <a:latin typeface="Calibri" panose="020F0502020204030204" pitchFamily="34" charset="0"/>
                <a:ea typeface="Arial"/>
                <a:cs typeface="Calibri" panose="020F0502020204030204" pitchFamily="34" charset="0"/>
                <a:sym typeface="Arial"/>
              </a:rPr>
              <a:t> </a:t>
            </a:r>
            <a:r>
              <a:rPr lang="en-GB" sz="2400" dirty="0" err="1">
                <a:latin typeface="Calibri" panose="020F0502020204030204" pitchFamily="34" charset="0"/>
                <a:ea typeface="Arial"/>
                <a:cs typeface="Calibri" panose="020F0502020204030204" pitchFamily="34" charset="0"/>
                <a:sym typeface="Arial"/>
              </a:rPr>
              <a:t>radicalement</a:t>
            </a:r>
            <a:r>
              <a:rPr lang="en-GB" sz="2400" dirty="0">
                <a:latin typeface="Calibri" panose="020F0502020204030204" pitchFamily="34" charset="0"/>
                <a:ea typeface="Arial"/>
                <a:cs typeface="Calibri" panose="020F0502020204030204" pitchFamily="34" charset="0"/>
                <a:sym typeface="Arial"/>
              </a:rPr>
              <a:t> nouvelle …</a:t>
            </a:r>
          </a:p>
          <a:p>
            <a:pPr marL="457200" lvl="0">
              <a:lnSpc>
                <a:spcPct val="90000"/>
              </a:lnSpc>
              <a:spcBef>
                <a:spcPts val="600"/>
              </a:spcBef>
              <a:buSzPts val="1800"/>
            </a:pPr>
            <a:r>
              <a:rPr lang="en-GB" dirty="0" err="1">
                <a:latin typeface="Calibri" panose="020F0502020204030204" pitchFamily="34" charset="0"/>
                <a:cs typeface="Calibri" panose="020F0502020204030204" pitchFamily="34" charset="0"/>
              </a:rPr>
              <a:t>Leur</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singularité</a:t>
            </a:r>
            <a:r>
              <a:rPr lang="en-GB" dirty="0">
                <a:latin typeface="Calibri" panose="020F0502020204030204" pitchFamily="34" charset="0"/>
                <a:cs typeface="Calibri" panose="020F0502020204030204" pitchFamily="34" charset="0"/>
              </a:rPr>
              <a:t> les </a:t>
            </a:r>
            <a:r>
              <a:rPr lang="en-GB" dirty="0" err="1">
                <a:latin typeface="Calibri" panose="020F0502020204030204" pitchFamily="34" charset="0"/>
                <a:cs typeface="Calibri" panose="020F0502020204030204" pitchFamily="34" charset="0"/>
              </a:rPr>
              <a:t>maintient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l’extérieur</a:t>
            </a:r>
            <a:r>
              <a:rPr lang="en-GB" dirty="0">
                <a:latin typeface="Calibri" panose="020F0502020204030204" pitchFamily="34" charset="0"/>
                <a:cs typeface="Calibri" panose="020F0502020204030204" pitchFamily="34" charset="0"/>
              </a:rPr>
              <a:t> du </a:t>
            </a:r>
            <a:r>
              <a:rPr lang="en-GB" dirty="0" err="1">
                <a:latin typeface="Calibri" panose="020F0502020204030204" pitchFamily="34" charset="0"/>
                <a:cs typeface="Calibri" panose="020F0502020204030204" pitchFamily="34" charset="0"/>
              </a:rPr>
              <a:t>fonctionnement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bureaucratique</a:t>
            </a:r>
            <a:r>
              <a:rPr lang="en-GB" dirty="0">
                <a:latin typeface="Calibri" panose="020F0502020204030204" pitchFamily="34" charset="0"/>
                <a:cs typeface="Calibri" panose="020F0502020204030204" pitchFamily="34" charset="0"/>
              </a:rPr>
              <a:t> ordinaire. </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Elle </a:t>
            </a:r>
            <a:r>
              <a:rPr lang="en-GB" dirty="0" err="1">
                <a:latin typeface="Calibri" panose="020F0502020204030204" pitchFamily="34" charset="0"/>
                <a:cs typeface="Calibri" panose="020F0502020204030204" pitchFamily="34" charset="0"/>
              </a:rPr>
              <a:t>empêche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toute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forme</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cumulativité</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savoirs</a:t>
            </a:r>
            <a:r>
              <a:rPr lang="en-GB"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14147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Des situations exceptionnelles</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29</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lnSpcReduction="10000"/>
          </a:bodyPr>
          <a:lstStyle/>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Une rupture avec des </a:t>
            </a:r>
            <a:r>
              <a:rPr lang="en-GB" dirty="0" err="1">
                <a:latin typeface="Calibri" panose="020F0502020204030204" pitchFamily="34" charset="0"/>
                <a:cs typeface="Calibri" panose="020F0502020204030204" pitchFamily="34" charset="0"/>
              </a:rPr>
              <a:t>formes</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connaissance</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inscrivent</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réalisation</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risques</a:t>
            </a:r>
            <a:r>
              <a:rPr lang="en-GB" dirty="0">
                <a:latin typeface="Calibri" panose="020F0502020204030204" pitchFamily="34" charset="0"/>
                <a:cs typeface="Calibri" panose="020F0502020204030204" pitchFamily="34" charset="0"/>
              </a:rPr>
              <a:t> dans des </a:t>
            </a:r>
            <a:r>
              <a:rPr lang="en-GB" dirty="0" err="1">
                <a:latin typeface="Calibri" panose="020F0502020204030204" pitchFamily="34" charset="0"/>
                <a:cs typeface="Calibri" panose="020F0502020204030204" pitchFamily="34" charset="0"/>
              </a:rPr>
              <a:t>processus</a:t>
            </a:r>
            <a:r>
              <a:rPr lang="en-GB" dirty="0">
                <a:latin typeface="Calibri" panose="020F0502020204030204" pitchFamily="34" charset="0"/>
                <a:cs typeface="Calibri" panose="020F0502020204030204" pitchFamily="34" charset="0"/>
              </a:rPr>
              <a:t> longs.</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Une non remise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cause des politiques et des </a:t>
            </a:r>
            <a:r>
              <a:rPr lang="en-GB" dirty="0" err="1">
                <a:latin typeface="Calibri" panose="020F0502020204030204" pitchFamily="34" charset="0"/>
                <a:cs typeface="Calibri" panose="020F0502020204030204" pitchFamily="34" charset="0"/>
              </a:rPr>
              <a:t>réformes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ayant</a:t>
            </a:r>
            <a:r>
              <a:rPr lang="en-GB" dirty="0">
                <a:latin typeface="Calibri" panose="020F0502020204030204" pitchFamily="34" charset="0"/>
                <a:cs typeface="Calibri" panose="020F0502020204030204" pitchFamily="34" charset="0"/>
              </a:rPr>
              <a:t> conduit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l’émergence</a:t>
            </a:r>
            <a:r>
              <a:rPr lang="en-GB" dirty="0">
                <a:latin typeface="Calibri" panose="020F0502020204030204" pitchFamily="34" charset="0"/>
                <a:cs typeface="Calibri" panose="020F0502020204030204" pitchFamily="34" charset="0"/>
              </a:rPr>
              <a:t> de nouveaux </a:t>
            </a:r>
            <a:r>
              <a:rPr lang="en-GB" dirty="0" err="1">
                <a:latin typeface="Calibri" panose="020F0502020204030204" pitchFamily="34" charset="0"/>
                <a:cs typeface="Calibri" panose="020F0502020204030204" pitchFamily="34" charset="0"/>
              </a:rPr>
              <a:t>risques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vulnérabilités</a:t>
            </a:r>
            <a:r>
              <a:rPr lang="en-GB" dirty="0">
                <a:latin typeface="Calibri" panose="020F0502020204030204" pitchFamily="34" charset="0"/>
                <a:cs typeface="Calibri" panose="020F0502020204030204" pitchFamily="34" charset="0"/>
              </a:rPr>
              <a:t>.</a:t>
            </a:r>
          </a:p>
          <a:p>
            <a:pPr marL="914400" lvl="1" indent="-342900">
              <a:lnSpc>
                <a:spcPct val="90000"/>
              </a:lnSpc>
              <a:spcBef>
                <a:spcPts val="600"/>
              </a:spcBef>
              <a:buSzPts val="1800"/>
            </a:pPr>
            <a:r>
              <a:rPr lang="en-GB" dirty="0">
                <a:latin typeface="Calibri" panose="020F0502020204030204" pitchFamily="34" charset="0"/>
                <a:cs typeface="Calibri" panose="020F0502020204030204" pitchFamily="34" charset="0"/>
              </a:rPr>
              <a:t>Le </a:t>
            </a:r>
            <a:r>
              <a:rPr lang="en-GB" dirty="0" err="1">
                <a:latin typeface="Calibri" panose="020F0502020204030204" pitchFamily="34" charset="0"/>
                <a:cs typeface="Calibri" panose="020F0502020204030204" pitchFamily="34" charset="0"/>
              </a:rPr>
              <a:t>résultat</a:t>
            </a:r>
            <a:r>
              <a:rPr lang="en-GB" dirty="0">
                <a:latin typeface="Calibri" panose="020F0502020204030204" pitchFamily="34" charset="0"/>
                <a:cs typeface="Calibri" panose="020F0502020204030204" pitchFamily="34" charset="0"/>
              </a:rPr>
              <a:t> du </a:t>
            </a:r>
            <a:r>
              <a:rPr lang="en-GB" dirty="0" err="1">
                <a:latin typeface="Calibri" panose="020F0502020204030204" pitchFamily="34" charset="0"/>
                <a:cs typeface="Calibri" panose="020F0502020204030204" pitchFamily="34" charset="0"/>
              </a:rPr>
              <a:t>découplage</a:t>
            </a:r>
            <a:r>
              <a:rPr lang="en-GB" dirty="0">
                <a:latin typeface="Calibri" panose="020F0502020204030204" pitchFamily="34" charset="0"/>
                <a:cs typeface="Calibri" panose="020F0502020204030204" pitchFamily="34" charset="0"/>
              </a:rPr>
              <a:t> entre </a:t>
            </a:r>
            <a:r>
              <a:rPr lang="en-GB" dirty="0" err="1">
                <a:latin typeface="Calibri" panose="020F0502020204030204" pitchFamily="34" charset="0"/>
                <a:cs typeface="Calibri" panose="020F0502020204030204" pitchFamily="34" charset="0"/>
              </a:rPr>
              <a:t>préparation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gestion de crise et </a:t>
            </a:r>
            <a:r>
              <a:rPr lang="en-GB" dirty="0" err="1">
                <a:latin typeface="Calibri" panose="020F0502020204030204" pitchFamily="34" charset="0"/>
                <a:cs typeface="Calibri" panose="020F0502020204030204" pitchFamily="34" charset="0"/>
              </a:rPr>
              <a:t>conduite</a:t>
            </a:r>
            <a:r>
              <a:rPr lang="en-GB" dirty="0">
                <a:latin typeface="Calibri" panose="020F0502020204030204" pitchFamily="34" charset="0"/>
                <a:cs typeface="Calibri" panose="020F0502020204030204" pitchFamily="34" charset="0"/>
              </a:rPr>
              <a:t> ordinaire de </a:t>
            </a:r>
            <a:r>
              <a:rPr lang="en-GB" dirty="0" err="1">
                <a:latin typeface="Calibri" panose="020F0502020204030204" pitchFamily="34" charset="0"/>
                <a:cs typeface="Calibri" panose="020F0502020204030204" pitchFamily="34" charset="0"/>
              </a:rPr>
              <a:t>l’action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publique</a:t>
            </a:r>
            <a:r>
              <a:rPr lang="en-GB" dirty="0">
                <a:latin typeface="Calibri" panose="020F0502020204030204" pitchFamily="34" charset="0"/>
                <a:cs typeface="Calibri" panose="020F0502020204030204" pitchFamily="34" charset="0"/>
              </a:rPr>
              <a:t>. </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La crise </a:t>
            </a:r>
            <a:r>
              <a:rPr lang="en-GB" dirty="0" err="1">
                <a:latin typeface="Calibri" panose="020F0502020204030204" pitchFamily="34" charset="0"/>
                <a:cs typeface="Calibri" panose="020F0502020204030204" pitchFamily="34" charset="0"/>
              </a:rPr>
              <a:t>demeure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parenthèse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qu’il</a:t>
            </a:r>
            <a:r>
              <a:rPr lang="en-GB" dirty="0">
                <a:latin typeface="Calibri" panose="020F0502020204030204" pitchFamily="34" charset="0"/>
                <a:cs typeface="Calibri" panose="020F0502020204030204" pitchFamily="34" charset="0"/>
              </a:rPr>
              <a:t> faut </a:t>
            </a:r>
            <a:r>
              <a:rPr lang="en-GB" dirty="0" err="1">
                <a:latin typeface="Calibri" panose="020F0502020204030204" pitchFamily="34" charset="0"/>
                <a:cs typeface="Calibri" panose="020F0502020204030204" pitchFamily="34" charset="0"/>
              </a:rPr>
              <a:t>refermer</a:t>
            </a:r>
            <a:r>
              <a:rPr lang="en-GB" dirty="0">
                <a:latin typeface="Calibri" panose="020F0502020204030204" pitchFamily="34" charset="0"/>
                <a:cs typeface="Calibri" panose="020F0502020204030204" pitchFamily="34" charset="0"/>
              </a:rPr>
              <a:t> le plus </a:t>
            </a:r>
            <a:r>
              <a:rPr lang="en-GB" dirty="0" err="1">
                <a:latin typeface="Calibri" panose="020F0502020204030204" pitchFamily="34" charset="0"/>
                <a:cs typeface="Calibri" panose="020F0502020204030204" pitchFamily="34" charset="0"/>
              </a:rPr>
              <a:t>vite</a:t>
            </a:r>
            <a:r>
              <a:rPr lang="en-GB" dirty="0">
                <a:latin typeface="Calibri" panose="020F0502020204030204" pitchFamily="34" charset="0"/>
                <a:cs typeface="Calibri" panose="020F0502020204030204" pitchFamily="34" charset="0"/>
              </a:rPr>
              <a:t> possible.</a:t>
            </a:r>
          </a:p>
        </p:txBody>
      </p:sp>
    </p:spTree>
    <p:extLst>
      <p:ext uri="{BB962C8B-B14F-4D97-AF65-F5344CB8AC3E}">
        <p14:creationId xmlns:p14="http://schemas.microsoft.com/office/powerpoint/2010/main" val="1415669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DCA3779C-B546-0546-B055-6A523D8F133D}"/>
              </a:ext>
            </a:extLst>
          </p:cNvPr>
          <p:cNvSpPr>
            <a:spLocks noGrp="1"/>
          </p:cNvSpPr>
          <p:nvPr>
            <p:ph type="title"/>
          </p:nvPr>
        </p:nvSpPr>
        <p:spPr/>
        <p:txBody>
          <a:bodyPr>
            <a:noAutofit/>
          </a:bodyPr>
          <a:lstStyle/>
          <a:p>
            <a:r>
              <a:rPr lang="fr-FR" sz="4000" dirty="0"/>
              <a:t>Le risque</a:t>
            </a:r>
          </a:p>
        </p:txBody>
      </p:sp>
      <p:sp>
        <p:nvSpPr>
          <p:cNvPr id="3" name="Espace réservé de la date 2">
            <a:extLst>
              <a:ext uri="{FF2B5EF4-FFF2-40B4-BE49-F238E27FC236}">
                <a16:creationId xmlns:a16="http://schemas.microsoft.com/office/drawing/2014/main" id="{095A1B48-A2CC-274E-B16D-7045FA9693D3}"/>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689BADD1-3B23-F64A-9CF1-5C8771A21FB0}"/>
              </a:ext>
            </a:extLst>
          </p:cNvPr>
          <p:cNvSpPr>
            <a:spLocks noGrp="1"/>
          </p:cNvSpPr>
          <p:nvPr>
            <p:ph type="sldNum" sz="quarter" idx="12"/>
          </p:nvPr>
        </p:nvSpPr>
        <p:spPr/>
        <p:txBody>
          <a:bodyPr/>
          <a:lstStyle/>
          <a:p>
            <a:fld id="{5F994224-BB2D-4967-A46A-C39E0F5B812A}" type="slidenum">
              <a:rPr lang="fr-FR" smtClean="0"/>
              <a:pPr/>
              <a:t>3</a:t>
            </a:fld>
            <a:endParaRPr lang="fr-FR"/>
          </a:p>
        </p:txBody>
      </p:sp>
      <p:sp>
        <p:nvSpPr>
          <p:cNvPr id="8" name="Espace réservé du contenu 7">
            <a:extLst>
              <a:ext uri="{FF2B5EF4-FFF2-40B4-BE49-F238E27FC236}">
                <a16:creationId xmlns:a16="http://schemas.microsoft.com/office/drawing/2014/main" id="{13865587-3291-3A4B-BCD8-8A037F42A352}"/>
              </a:ext>
            </a:extLst>
          </p:cNvPr>
          <p:cNvSpPr>
            <a:spLocks noGrp="1"/>
          </p:cNvSpPr>
          <p:nvPr>
            <p:ph idx="1"/>
          </p:nvPr>
        </p:nvSpPr>
        <p:spPr/>
        <p:txBody>
          <a:bodyPr>
            <a:normAutofit lnSpcReduction="10000"/>
          </a:bodyPr>
          <a:lstStyle/>
          <a:p>
            <a:r>
              <a:rPr lang="fr-FR" dirty="0">
                <a:latin typeface="Calibri" panose="020F0502020204030204" pitchFamily="34" charset="0"/>
                <a:cs typeface="Calibri" panose="020F0502020204030204" pitchFamily="34" charset="0"/>
              </a:rPr>
              <a:t>Le risque a d’abord été une technologie de gouvernement accompagnant l’expansion de l’Etat tout au long du 20</a:t>
            </a:r>
            <a:r>
              <a:rPr lang="fr-FR" baseline="30000" dirty="0">
                <a:latin typeface="Calibri" panose="020F0502020204030204" pitchFamily="34" charset="0"/>
                <a:cs typeface="Calibri" panose="020F0502020204030204" pitchFamily="34" charset="0"/>
              </a:rPr>
              <a:t>e</a:t>
            </a:r>
            <a:r>
              <a:rPr lang="fr-FR" dirty="0">
                <a:latin typeface="Calibri" panose="020F0502020204030204" pitchFamily="34" charset="0"/>
                <a:cs typeface="Calibri" panose="020F0502020204030204" pitchFamily="34" charset="0"/>
              </a:rPr>
              <a:t> siècle …</a:t>
            </a:r>
          </a:p>
          <a:p>
            <a:r>
              <a:rPr lang="fr-FR" dirty="0">
                <a:latin typeface="Calibri" panose="020F0502020204030204" pitchFamily="34" charset="0"/>
                <a:cs typeface="Calibri" panose="020F0502020204030204" pitchFamily="34" charset="0"/>
              </a:rPr>
              <a:t>… avant de devenir un objet de controverse à partir de la décennie 1970.</a:t>
            </a:r>
          </a:p>
          <a:p>
            <a:r>
              <a:rPr lang="fr-FR" dirty="0">
                <a:latin typeface="Calibri" panose="020F0502020204030204" pitchFamily="34" charset="0"/>
                <a:cs typeface="Calibri" panose="020F0502020204030204" pitchFamily="34" charset="0"/>
              </a:rPr>
              <a:t>Ce qui a conduit à :</a:t>
            </a:r>
          </a:p>
          <a:p>
            <a:pPr lvl="1"/>
            <a:r>
              <a:rPr lang="fr-FR" dirty="0">
                <a:latin typeface="Calibri" panose="020F0502020204030204" pitchFamily="34" charset="0"/>
                <a:cs typeface="Calibri" panose="020F0502020204030204" pitchFamily="34" charset="0"/>
              </a:rPr>
              <a:t>l’invention de l’analyse de risque, d’une part …</a:t>
            </a:r>
          </a:p>
          <a:p>
            <a:pPr lvl="1"/>
            <a:r>
              <a:rPr lang="fr-FR" dirty="0">
                <a:latin typeface="Calibri" panose="020F0502020204030204" pitchFamily="34" charset="0"/>
                <a:cs typeface="Calibri" panose="020F0502020204030204" pitchFamily="34" charset="0"/>
              </a:rPr>
              <a:t>… celui du principe de précaution, de l’autre, dans des situations incertaines. </a:t>
            </a:r>
          </a:p>
        </p:txBody>
      </p:sp>
    </p:spTree>
    <p:extLst>
      <p:ext uri="{BB962C8B-B14F-4D97-AF65-F5344CB8AC3E}">
        <p14:creationId xmlns:p14="http://schemas.microsoft.com/office/powerpoint/2010/main" val="577623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Quelles connaissances ?</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30</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457200" lvl="0">
              <a:lnSpc>
                <a:spcPct val="90000"/>
              </a:lnSpc>
              <a:spcBef>
                <a:spcPts val="600"/>
              </a:spcBef>
              <a:buSzPts val="1800"/>
            </a:pPr>
            <a:r>
              <a:rPr lang="en-GB" dirty="0" err="1">
                <a:latin typeface="Calibri" panose="020F0502020204030204" pitchFamily="34" charset="0"/>
                <a:cs typeface="Calibri" panose="020F0502020204030204" pitchFamily="34" charset="0"/>
              </a:rPr>
              <a:t>Enjeu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aujourd’hui</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est</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mettre</a:t>
            </a:r>
            <a:r>
              <a:rPr lang="en-GB" dirty="0">
                <a:latin typeface="Calibri" panose="020F0502020204030204" pitchFamily="34" charset="0"/>
                <a:cs typeface="Calibri" panose="020F0502020204030204" pitchFamily="34" charset="0"/>
              </a:rPr>
              <a:t> les crises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série</a:t>
            </a:r>
            <a:r>
              <a:rPr lang="en-GB" dirty="0">
                <a:latin typeface="Calibri" panose="020F0502020204030204" pitchFamily="34" charset="0"/>
                <a:cs typeface="Calibri" panose="020F0502020204030204" pitchFamily="34" charset="0"/>
              </a:rPr>
              <a:t>, de les </a:t>
            </a:r>
            <a:r>
              <a:rPr lang="en-GB" dirty="0" err="1">
                <a:latin typeface="Calibri" panose="020F0502020204030204" pitchFamily="34" charset="0"/>
                <a:cs typeface="Calibri" panose="020F0502020204030204" pitchFamily="34" charset="0"/>
              </a:rPr>
              <a:t>rendre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comparables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penser</a:t>
            </a:r>
            <a:r>
              <a:rPr lang="en-GB" dirty="0">
                <a:latin typeface="Calibri" panose="020F0502020204030204" pitchFamily="34" charset="0"/>
                <a:cs typeface="Calibri" panose="020F0502020204030204" pitchFamily="34" charset="0"/>
              </a:rPr>
              <a:t> les </a:t>
            </a:r>
            <a:r>
              <a:rPr lang="en-GB" dirty="0" err="1">
                <a:latin typeface="Calibri" panose="020F0502020204030204" pitchFamily="34" charset="0"/>
                <a:cs typeface="Calibri" panose="020F0502020204030204" pitchFamily="34" charset="0"/>
              </a:rPr>
              <a:t>caractéristiques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génériques</a:t>
            </a:r>
            <a:r>
              <a:rPr lang="en-GB" dirty="0">
                <a:latin typeface="Calibri" panose="020F0502020204030204" pitchFamily="34" charset="0"/>
                <a:cs typeface="Calibri" panose="020F0502020204030204" pitchFamily="34" charset="0"/>
              </a:rPr>
              <a:t>.</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Retours </a:t>
            </a:r>
            <a:r>
              <a:rPr lang="en-GB" dirty="0" err="1">
                <a:latin typeface="Calibri" panose="020F0502020204030204" pitchFamily="34" charset="0"/>
                <a:cs typeface="Calibri" panose="020F0502020204030204" pitchFamily="34" charset="0"/>
              </a:rPr>
              <a:t>d’experience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doivent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permettre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d’identifier</a:t>
            </a:r>
            <a:r>
              <a:rPr lang="en-GB" dirty="0">
                <a:latin typeface="Calibri" panose="020F0502020204030204" pitchFamily="34" charset="0"/>
                <a:cs typeface="Calibri" panose="020F0502020204030204" pitchFamily="34" charset="0"/>
              </a:rPr>
              <a:t> les traits </a:t>
            </a:r>
            <a:r>
              <a:rPr lang="en-GB" dirty="0" err="1">
                <a:latin typeface="Calibri" panose="020F0502020204030204" pitchFamily="34" charset="0"/>
                <a:cs typeface="Calibri" panose="020F0502020204030204" pitchFamily="34" charset="0"/>
              </a:rPr>
              <a:t>communs</a:t>
            </a:r>
            <a:r>
              <a:rPr lang="en-GB" dirty="0">
                <a:latin typeface="Calibri" panose="020F0502020204030204" pitchFamily="34" charset="0"/>
                <a:cs typeface="Calibri" panose="020F0502020204030204" pitchFamily="34" charset="0"/>
              </a:rPr>
              <a:t>.</a:t>
            </a:r>
          </a:p>
          <a:p>
            <a:pPr marL="457200" lvl="0">
              <a:lnSpc>
                <a:spcPct val="90000"/>
              </a:lnSpc>
              <a:spcBef>
                <a:spcPts val="600"/>
              </a:spcBef>
              <a:buSzPts val="1800"/>
            </a:pPr>
            <a:r>
              <a:rPr lang="en-GB" dirty="0" err="1">
                <a:latin typeface="Calibri" panose="020F0502020204030204" pitchFamily="34" charset="0"/>
                <a:cs typeface="Calibri" panose="020F0502020204030204" pitchFamily="34" charset="0"/>
              </a:rPr>
              <a:t>Ces</a:t>
            </a:r>
            <a:r>
              <a:rPr lang="en-GB" dirty="0">
                <a:latin typeface="Calibri" panose="020F0502020204030204" pitchFamily="34" charset="0"/>
                <a:cs typeface="Calibri" panose="020F0502020204030204" pitchFamily="34" charset="0"/>
              </a:rPr>
              <a:t> traits </a:t>
            </a:r>
            <a:r>
              <a:rPr lang="en-GB" dirty="0" err="1">
                <a:latin typeface="Calibri" panose="020F0502020204030204" pitchFamily="34" charset="0"/>
                <a:cs typeface="Calibri" panose="020F0502020204030204" pitchFamily="34" charset="0"/>
              </a:rPr>
              <a:t>renvoient</a:t>
            </a:r>
            <a:r>
              <a:rPr lang="en-GB" dirty="0">
                <a:latin typeface="Calibri" panose="020F0502020204030204" pitchFamily="34" charset="0"/>
                <a:cs typeface="Calibri" panose="020F0502020204030204" pitchFamily="34" charset="0"/>
              </a:rPr>
              <a:t> pour </a:t>
            </a:r>
            <a:r>
              <a:rPr lang="en-GB" dirty="0" err="1">
                <a:latin typeface="Calibri" panose="020F0502020204030204" pitchFamily="34" charset="0"/>
                <a:cs typeface="Calibri" panose="020F0502020204030204" pitchFamily="34" charset="0"/>
              </a:rPr>
              <a:t>l’essentiel</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enjeux</a:t>
            </a:r>
            <a:r>
              <a:rPr lang="en-GB" dirty="0">
                <a:latin typeface="Calibri" panose="020F0502020204030204" pitchFamily="34" charset="0"/>
                <a:cs typeface="Calibri" panose="020F0502020204030204" pitchFamily="34" charset="0"/>
              </a:rPr>
              <a:t> de coordination dans des </a:t>
            </a:r>
            <a:r>
              <a:rPr lang="en-GB" dirty="0" err="1">
                <a:latin typeface="Calibri" panose="020F0502020204030204" pitchFamily="34" charset="0"/>
                <a:cs typeface="Calibri" panose="020F0502020204030204" pitchFamily="34" charset="0"/>
              </a:rPr>
              <a:t>contextes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saturés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d’organisations</a:t>
            </a:r>
            <a:r>
              <a:rPr lang="en-GB"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16912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Un enjeu de formation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31</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Former les </a:t>
            </a:r>
            <a:r>
              <a:rPr lang="en-GB" dirty="0" err="1">
                <a:latin typeface="Calibri" panose="020F0502020204030204" pitchFamily="34" charset="0"/>
                <a:cs typeface="Calibri" panose="020F0502020204030204" pitchFamily="34" charset="0"/>
              </a:rPr>
              <a:t>futurs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gestionnaires</a:t>
            </a:r>
            <a:r>
              <a:rPr lang="en-GB" dirty="0">
                <a:latin typeface="Calibri" panose="020F0502020204030204" pitchFamily="34" charset="0"/>
                <a:cs typeface="Calibri" panose="020F0502020204030204" pitchFamily="34" charset="0"/>
              </a:rPr>
              <a:t> de crise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affronter des situations </a:t>
            </a:r>
            <a:r>
              <a:rPr lang="en-GB" dirty="0" err="1">
                <a:latin typeface="Calibri" panose="020F0502020204030204" pitchFamily="34" charset="0"/>
                <a:cs typeface="Calibri" panose="020F0502020204030204" pitchFamily="34" charset="0"/>
              </a:rPr>
              <a:t>inédites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mais</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présentent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toujours</a:t>
            </a:r>
            <a:r>
              <a:rPr lang="en-GB" dirty="0">
                <a:latin typeface="Calibri" panose="020F0502020204030204" pitchFamily="34" charset="0"/>
                <a:cs typeface="Calibri" panose="020F0502020204030204" pitchFamily="34" charset="0"/>
              </a:rPr>
              <a:t> des traits </a:t>
            </a:r>
            <a:r>
              <a:rPr lang="en-GB" dirty="0" err="1">
                <a:latin typeface="Calibri" panose="020F0502020204030204" pitchFamily="34" charset="0"/>
                <a:cs typeface="Calibri" panose="020F0502020204030204" pitchFamily="34" charset="0"/>
              </a:rPr>
              <a:t>récurrents</a:t>
            </a:r>
            <a:r>
              <a:rPr lang="en-GB" dirty="0">
                <a:latin typeface="Calibri" panose="020F0502020204030204" pitchFamily="34" charset="0"/>
                <a:cs typeface="Calibri" panose="020F0502020204030204" pitchFamily="34" charset="0"/>
              </a:rPr>
              <a:t>.</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Importance des </a:t>
            </a:r>
            <a:r>
              <a:rPr lang="en-GB" dirty="0" err="1">
                <a:latin typeface="Calibri" panose="020F0502020204030204" pitchFamily="34" charset="0"/>
                <a:cs typeface="Calibri" panose="020F0502020204030204" pitchFamily="34" charset="0"/>
              </a:rPr>
              <a:t>formes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d’interconnaissance</a:t>
            </a:r>
            <a:r>
              <a:rPr lang="en-GB" dirty="0">
                <a:latin typeface="Calibri" panose="020F0502020204030204" pitchFamily="34" charset="0"/>
                <a:cs typeface="Calibri" panose="020F0502020204030204" pitchFamily="34" charset="0"/>
              </a:rPr>
              <a:t>.</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Importance de </a:t>
            </a:r>
            <a:r>
              <a:rPr lang="en-GB" dirty="0" err="1">
                <a:latin typeface="Calibri" panose="020F0502020204030204" pitchFamily="34" charset="0"/>
                <a:cs typeface="Calibri" panose="020F0502020204030204" pitchFamily="34" charset="0"/>
              </a:rPr>
              <a:t>l’expérience</a:t>
            </a:r>
            <a:r>
              <a:rPr lang="en-GB" dirty="0">
                <a:latin typeface="Calibri" panose="020F0502020204030204" pitchFamily="34" charset="0"/>
                <a:cs typeface="Calibri" panose="020F0502020204030204" pitchFamily="34" charset="0"/>
              </a:rPr>
              <a:t>. </a:t>
            </a:r>
          </a:p>
          <a:p>
            <a:pPr marL="457200" lvl="0">
              <a:lnSpc>
                <a:spcPct val="90000"/>
              </a:lnSpc>
              <a:spcBef>
                <a:spcPts val="600"/>
              </a:spcBef>
              <a:buSzPts val="1800"/>
            </a:pPr>
            <a:r>
              <a:rPr lang="en-GB" dirty="0" err="1">
                <a:latin typeface="Calibri" panose="020F0502020204030204" pitchFamily="34" charset="0"/>
                <a:cs typeface="Calibri" panose="020F0502020204030204" pitchFamily="34" charset="0"/>
              </a:rPr>
              <a:t>Privilégier</a:t>
            </a:r>
            <a:r>
              <a:rPr lang="en-GB" dirty="0">
                <a:latin typeface="Calibri" panose="020F0502020204030204" pitchFamily="34" charset="0"/>
                <a:cs typeface="Calibri" panose="020F0502020204030204" pitchFamily="34" charset="0"/>
              </a:rPr>
              <a:t> les études de </a:t>
            </a:r>
            <a:r>
              <a:rPr lang="en-GB" dirty="0" err="1">
                <a:latin typeface="Calibri" panose="020F0502020204030204" pitchFamily="34" charset="0"/>
                <a:cs typeface="Calibri" panose="020F0502020204030204" pitchFamily="34" charset="0"/>
              </a:rPr>
              <a:t>cas</a:t>
            </a:r>
            <a:r>
              <a:rPr lang="en-GB" dirty="0">
                <a:latin typeface="Calibri" panose="020F0502020204030204" pitchFamily="34" charset="0"/>
                <a:cs typeface="Calibri" panose="020F0502020204030204" pitchFamily="34" charset="0"/>
              </a:rPr>
              <a:t> aux </a:t>
            </a:r>
            <a:r>
              <a:rPr lang="en-GB" dirty="0" err="1">
                <a:latin typeface="Calibri" panose="020F0502020204030204" pitchFamily="34" charset="0"/>
                <a:cs typeface="Calibri" panose="020F0502020204030204" pitchFamily="34" charset="0"/>
              </a:rPr>
              <a:t>exercices</a:t>
            </a:r>
            <a:r>
              <a:rPr lang="en-GB" dirty="0">
                <a:latin typeface="Calibri" panose="020F0502020204030204" pitchFamily="34" charset="0"/>
                <a:cs typeface="Calibri" panose="020F0502020204030204" pitchFamily="34" charset="0"/>
              </a:rPr>
              <a:t>.</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Sensibiliser aux </a:t>
            </a:r>
            <a:r>
              <a:rPr lang="en-GB" dirty="0" err="1">
                <a:latin typeface="Calibri" panose="020F0502020204030204" pitchFamily="34" charset="0"/>
                <a:cs typeface="Calibri" panose="020F0502020204030204" pitchFamily="34" charset="0"/>
              </a:rPr>
              <a:t>enjeux</a:t>
            </a:r>
            <a:r>
              <a:rPr lang="en-GB" dirty="0">
                <a:latin typeface="Calibri" panose="020F0502020204030204" pitchFamily="34" charset="0"/>
                <a:cs typeface="Calibri" panose="020F0502020204030204" pitchFamily="34" charset="0"/>
              </a:rPr>
              <a:t> de mise </a:t>
            </a:r>
            <a:r>
              <a:rPr lang="en-GB" dirty="0" err="1">
                <a:latin typeface="Calibri" panose="020F0502020204030204" pitchFamily="34" charset="0"/>
                <a:cs typeface="Calibri" panose="020F0502020204030204" pitchFamily="34" charset="0"/>
              </a:rPr>
              <a:t>en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œuvre</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décisions</a:t>
            </a:r>
            <a:r>
              <a:rPr lang="en-GB" dirty="0">
                <a:latin typeface="Calibri" panose="020F0502020204030204" pitchFamily="34" charset="0"/>
                <a:cs typeface="Calibri" panose="020F0502020204030204" pitchFamily="34" charset="0"/>
              </a:rPr>
              <a:t>. </a:t>
            </a:r>
          </a:p>
          <a:p>
            <a:pPr marL="457200" lvl="0">
              <a:lnSpc>
                <a:spcPct val="90000"/>
              </a:lnSpc>
              <a:spcBef>
                <a:spcPts val="600"/>
              </a:spcBef>
              <a:buSzPts val="1800"/>
            </a:pPr>
            <a:r>
              <a:rPr lang="en-GB" dirty="0">
                <a:latin typeface="Calibri" panose="020F0502020204030204" pitchFamily="34" charset="0"/>
                <a:cs typeface="Calibri" panose="020F0502020204030204" pitchFamily="34" charset="0"/>
              </a:rPr>
              <a:t>Former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complexité</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l’incertitude</a:t>
            </a:r>
            <a:r>
              <a:rPr lang="en-GB"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2989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B5F-297F-C24A-BC09-B2D7B11DFE30}"/>
              </a:ext>
            </a:extLst>
          </p:cNvPr>
          <p:cNvSpPr>
            <a:spLocks noGrp="1"/>
          </p:cNvSpPr>
          <p:nvPr>
            <p:ph type="title"/>
          </p:nvPr>
        </p:nvSpPr>
        <p:spPr/>
        <p:txBody>
          <a:bodyPr/>
          <a:lstStyle/>
          <a:p>
            <a:r>
              <a:rPr lang="fr-FR" dirty="0"/>
              <a:t>conclusion</a:t>
            </a:r>
          </a:p>
        </p:txBody>
      </p:sp>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32</a:t>
            </a:fld>
            <a:endParaRPr lang="fr-FR"/>
          </a:p>
        </p:txBody>
      </p:sp>
      <p:sp>
        <p:nvSpPr>
          <p:cNvPr id="5" name="Espace réservé du contenu 4">
            <a:extLst>
              <a:ext uri="{FF2B5EF4-FFF2-40B4-BE49-F238E27FC236}">
                <a16:creationId xmlns:a16="http://schemas.microsoft.com/office/drawing/2014/main" id="{35BC28F1-73A8-494F-9C8B-6DBA1CDD4087}"/>
              </a:ext>
            </a:extLst>
          </p:cNvPr>
          <p:cNvSpPr>
            <a:spLocks noGrp="1"/>
          </p:cNvSpPr>
          <p:nvPr>
            <p:ph idx="1"/>
          </p:nvPr>
        </p:nvSpPr>
        <p:spPr/>
        <p:txBody>
          <a:bodyPr>
            <a:normAutofit/>
          </a:bodyPr>
          <a:lstStyle/>
          <a:p>
            <a:pPr marL="295275" lvl="0" indent="-281940">
              <a:spcBef>
                <a:spcPts val="560"/>
              </a:spcBef>
              <a:buSzPct val="100000"/>
            </a:pPr>
            <a:r>
              <a:rPr lang="en-GB" sz="3100" dirty="0" err="1">
                <a:latin typeface="Calibri" panose="020F0502020204030204" pitchFamily="34" charset="0"/>
                <a:cs typeface="Calibri" panose="020F0502020204030204" pitchFamily="34" charset="0"/>
              </a:rPr>
              <a:t>L’extension</a:t>
            </a:r>
            <a:r>
              <a:rPr lang="en-GB" sz="3100" dirty="0">
                <a:latin typeface="Calibri" panose="020F0502020204030204" pitchFamily="34" charset="0"/>
                <a:cs typeface="Calibri" panose="020F0502020204030204" pitchFamily="34" charset="0"/>
              </a:rPr>
              <a:t> de la notion de crise dans le temps et </a:t>
            </a:r>
            <a:r>
              <a:rPr lang="en-GB" sz="3100" dirty="0" err="1">
                <a:latin typeface="Calibri" panose="020F0502020204030204" pitchFamily="34" charset="0"/>
                <a:cs typeface="Calibri" panose="020F0502020204030204" pitchFamily="34" charset="0"/>
              </a:rPr>
              <a:t>à</a:t>
            </a:r>
            <a:r>
              <a:rPr lang="en-GB" sz="3100" dirty="0">
                <a:latin typeface="Calibri" panose="020F0502020204030204" pitchFamily="34" charset="0"/>
                <a:cs typeface="Calibri" panose="020F0502020204030204" pitchFamily="34" charset="0"/>
              </a:rPr>
              <a:t> tout un ensemble de situations </a:t>
            </a:r>
            <a:r>
              <a:rPr lang="en-GB" sz="3100" dirty="0" err="1">
                <a:latin typeface="Calibri" panose="020F0502020204030204" pitchFamily="34" charset="0"/>
                <a:cs typeface="Calibri" panose="020F0502020204030204" pitchFamily="34" charset="0"/>
              </a:rPr>
              <a:t>différentes</a:t>
            </a:r>
            <a:r>
              <a:rPr lang="en-GB" sz="3100" dirty="0">
                <a:latin typeface="Calibri" panose="020F0502020204030204" pitchFamily="34" charset="0"/>
                <a:cs typeface="Calibri" panose="020F0502020204030204" pitchFamily="34" charset="0"/>
              </a:rPr>
              <a:t> </a:t>
            </a:r>
            <a:r>
              <a:rPr lang="en-GB" sz="3100" dirty="0" err="1">
                <a:latin typeface="Calibri" panose="020F0502020204030204" pitchFamily="34" charset="0"/>
                <a:cs typeface="Calibri" panose="020F0502020204030204" pitchFamily="34" charset="0"/>
              </a:rPr>
              <a:t>soulève</a:t>
            </a:r>
            <a:r>
              <a:rPr lang="en-GB" sz="3100" dirty="0">
                <a:latin typeface="Calibri" panose="020F0502020204030204" pitchFamily="34" charset="0"/>
                <a:cs typeface="Calibri" panose="020F0502020204030204" pitchFamily="34" charset="0"/>
              </a:rPr>
              <a:t> des questions : </a:t>
            </a:r>
          </a:p>
          <a:p>
            <a:pPr lvl="1" indent="-335915">
              <a:lnSpc>
                <a:spcPct val="120000"/>
              </a:lnSpc>
              <a:spcBef>
                <a:spcPts val="560"/>
              </a:spcBef>
              <a:buSzPct val="100000"/>
            </a:pPr>
            <a:r>
              <a:rPr lang="en-GB" dirty="0" err="1">
                <a:latin typeface="Calibri" panose="020F0502020204030204" pitchFamily="34" charset="0"/>
                <a:cs typeface="Calibri" panose="020F0502020204030204" pitchFamily="34" charset="0"/>
              </a:rPr>
              <a:t>Peut</a:t>
            </a:r>
            <a:r>
              <a:rPr lang="en-GB" dirty="0">
                <a:latin typeface="Calibri" panose="020F0502020204030204" pitchFamily="34" charset="0"/>
                <a:cs typeface="Calibri" panose="020F0502020204030204" pitchFamily="34" charset="0"/>
              </a:rPr>
              <a:t>-on </a:t>
            </a:r>
            <a:r>
              <a:rPr lang="en-GB" dirty="0" err="1">
                <a:latin typeface="Calibri" panose="020F0502020204030204" pitchFamily="34" charset="0"/>
                <a:cs typeface="Calibri" panose="020F0502020204030204" pitchFamily="34" charset="0"/>
              </a:rPr>
              <a:t>gouverner</a:t>
            </a:r>
            <a:r>
              <a:rPr lang="en-GB" dirty="0">
                <a:latin typeface="Calibri" panose="020F0502020204030204" pitchFamily="34" charset="0"/>
                <a:cs typeface="Calibri" panose="020F0502020204030204" pitchFamily="34" charset="0"/>
              </a:rPr>
              <a:t> par la crise ? </a:t>
            </a:r>
          </a:p>
          <a:p>
            <a:pPr lvl="1" indent="-335915">
              <a:lnSpc>
                <a:spcPct val="120000"/>
              </a:lnSpc>
              <a:spcBef>
                <a:spcPts val="560"/>
              </a:spcBef>
              <a:buSzPct val="100000"/>
            </a:pPr>
            <a:r>
              <a:rPr lang="en-GB" dirty="0" err="1">
                <a:latin typeface="Calibri" panose="020F0502020204030204" pitchFamily="34" charset="0"/>
                <a:cs typeface="Calibri" panose="020F0502020204030204" pitchFamily="34" charset="0"/>
              </a:rPr>
              <a:t>Quels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sont</a:t>
            </a:r>
            <a:r>
              <a:rPr lang="en-GB" dirty="0">
                <a:latin typeface="Calibri" panose="020F0502020204030204" pitchFamily="34" charset="0"/>
                <a:cs typeface="Calibri" panose="020F0502020204030204" pitchFamily="34" charset="0"/>
              </a:rPr>
              <a:t> les </a:t>
            </a:r>
            <a:r>
              <a:rPr lang="en-GB" dirty="0" err="1">
                <a:latin typeface="Calibri" panose="020F0502020204030204" pitchFamily="34" charset="0"/>
                <a:cs typeface="Calibri" panose="020F0502020204030204" pitchFamily="34" charset="0"/>
              </a:rPr>
              <a:t>effets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d’une</a:t>
            </a:r>
            <a:r>
              <a:rPr lang="en-GB" dirty="0">
                <a:latin typeface="Calibri" panose="020F0502020204030204" pitchFamily="34" charset="0"/>
                <a:cs typeface="Calibri" panose="020F0502020204030204" pitchFamily="34" charset="0"/>
              </a:rPr>
              <a:t> extension des </a:t>
            </a:r>
            <a:r>
              <a:rPr lang="en-GB" dirty="0" err="1">
                <a:latin typeface="Calibri" panose="020F0502020204030204" pitchFamily="34" charset="0"/>
                <a:cs typeface="Calibri" panose="020F0502020204030204" pitchFamily="34" charset="0"/>
              </a:rPr>
              <a:t>états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d’urgence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d’exception</a:t>
            </a:r>
            <a:r>
              <a:rPr lang="en-GB" dirty="0">
                <a:latin typeface="Calibri" panose="020F0502020204030204" pitchFamily="34" charset="0"/>
                <a:cs typeface="Calibri" panose="020F0502020204030204" pitchFamily="34" charset="0"/>
              </a:rPr>
              <a:t> ?</a:t>
            </a:r>
          </a:p>
          <a:p>
            <a:pPr lvl="1" indent="-335915">
              <a:lnSpc>
                <a:spcPct val="120000"/>
              </a:lnSpc>
              <a:spcBef>
                <a:spcPts val="560"/>
              </a:spcBef>
              <a:buSzPct val="100000"/>
            </a:pPr>
            <a:r>
              <a:rPr lang="en-GB" sz="2700" dirty="0" err="1">
                <a:latin typeface="Calibri" panose="020F0502020204030204" pitchFamily="34" charset="0"/>
                <a:cs typeface="Calibri" panose="020F0502020204030204" pitchFamily="34" charset="0"/>
              </a:rPr>
              <a:t>Quel</a:t>
            </a:r>
            <a:r>
              <a:rPr lang="en-GB" sz="2700" dirty="0">
                <a:latin typeface="Calibri" panose="020F0502020204030204" pitchFamily="34" charset="0"/>
                <a:cs typeface="Calibri" panose="020F0502020204030204" pitchFamily="34" charset="0"/>
              </a:rPr>
              <a:t> Etat </a:t>
            </a:r>
            <a:r>
              <a:rPr lang="en-GB" sz="2700" dirty="0" err="1">
                <a:latin typeface="Calibri" panose="020F0502020204030204" pitchFamily="34" charset="0"/>
                <a:cs typeface="Calibri" panose="020F0502020204030204" pitchFamily="34" charset="0"/>
              </a:rPr>
              <a:t>sortira</a:t>
            </a:r>
            <a:r>
              <a:rPr lang="en-GB" sz="2700" dirty="0">
                <a:latin typeface="Calibri" panose="020F0502020204030204" pitchFamily="34" charset="0"/>
                <a:cs typeface="Calibri" panose="020F0502020204030204" pitchFamily="34" charset="0"/>
              </a:rPr>
              <a:t> de </a:t>
            </a:r>
            <a:r>
              <a:rPr lang="en-GB" sz="2700" dirty="0" err="1">
                <a:latin typeface="Calibri" panose="020F0502020204030204" pitchFamily="34" charset="0"/>
                <a:cs typeface="Calibri" panose="020F0502020204030204" pitchFamily="34" charset="0"/>
              </a:rPr>
              <a:t>cette</a:t>
            </a:r>
            <a:r>
              <a:rPr lang="en-GB" sz="2700" dirty="0">
                <a:latin typeface="Calibri" panose="020F0502020204030204" pitchFamily="34" charset="0"/>
                <a:cs typeface="Calibri" panose="020F0502020204030204" pitchFamily="34" charset="0"/>
              </a:rPr>
              <a:t> crise ?</a:t>
            </a:r>
          </a:p>
        </p:txBody>
      </p:sp>
    </p:spTree>
    <p:extLst>
      <p:ext uri="{BB962C8B-B14F-4D97-AF65-F5344CB8AC3E}">
        <p14:creationId xmlns:p14="http://schemas.microsoft.com/office/powerpoint/2010/main" val="4040928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8B64E5-DF03-8E48-845A-E5353F12FD1C}"/>
              </a:ext>
            </a:extLst>
          </p:cNvPr>
          <p:cNvSpPr>
            <a:spLocks noGrp="1"/>
          </p:cNvSpPr>
          <p:nvPr>
            <p:ph type="title"/>
          </p:nvPr>
        </p:nvSpPr>
        <p:spPr/>
        <p:txBody>
          <a:bodyPr>
            <a:noAutofit/>
          </a:bodyPr>
          <a:lstStyle/>
          <a:p>
            <a:r>
              <a:rPr lang="fr-FR" sz="4000" dirty="0"/>
              <a:t>Le risque (2)</a:t>
            </a:r>
          </a:p>
        </p:txBody>
      </p:sp>
      <p:sp>
        <p:nvSpPr>
          <p:cNvPr id="3" name="Espace réservé de la date 2">
            <a:extLst>
              <a:ext uri="{FF2B5EF4-FFF2-40B4-BE49-F238E27FC236}">
                <a16:creationId xmlns:a16="http://schemas.microsoft.com/office/drawing/2014/main" id="{02B08112-43B2-9847-A947-1F29B2464687}"/>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7541ABD0-0C7A-F641-9A1F-A3FFC52AE97B}"/>
              </a:ext>
            </a:extLst>
          </p:cNvPr>
          <p:cNvSpPr>
            <a:spLocks noGrp="1"/>
          </p:cNvSpPr>
          <p:nvPr>
            <p:ph type="sldNum" sz="quarter" idx="12"/>
          </p:nvPr>
        </p:nvSpPr>
        <p:spPr/>
        <p:txBody>
          <a:bodyPr/>
          <a:lstStyle/>
          <a:p>
            <a:fld id="{5F994224-BB2D-4967-A46A-C39E0F5B812A}" type="slidenum">
              <a:rPr lang="fr-FR" smtClean="0"/>
              <a:pPr/>
              <a:t>4</a:t>
            </a:fld>
            <a:endParaRPr lang="fr-FR"/>
          </a:p>
        </p:txBody>
      </p:sp>
      <p:sp>
        <p:nvSpPr>
          <p:cNvPr id="7" name="Espace réservé du contenu 6">
            <a:extLst>
              <a:ext uri="{FF2B5EF4-FFF2-40B4-BE49-F238E27FC236}">
                <a16:creationId xmlns:a16="http://schemas.microsoft.com/office/drawing/2014/main" id="{471A77A0-2500-DA41-A0A9-A72EA9F7D70B}"/>
              </a:ext>
            </a:extLst>
          </p:cNvPr>
          <p:cNvSpPr>
            <a:spLocks noGrp="1"/>
          </p:cNvSpPr>
          <p:nvPr>
            <p:ph idx="1"/>
          </p:nvPr>
        </p:nvSpPr>
        <p:spPr/>
        <p:txBody>
          <a:bodyPr>
            <a:normAutofit fontScale="92500" lnSpcReduction="10000"/>
          </a:bodyPr>
          <a:lstStyle/>
          <a:p>
            <a:r>
              <a:rPr lang="fr-FR" dirty="0">
                <a:latin typeface="Calibri" panose="020F0502020204030204" pitchFamily="34" charset="0"/>
                <a:cs typeface="Calibri" panose="020F0502020204030204" pitchFamily="34" charset="0"/>
              </a:rPr>
              <a:t>Avec les transformations de l’Etat à partir de la décennie 1990, mais également l’avènement de crises et de scandales, on assiste à une double évolution :</a:t>
            </a:r>
          </a:p>
          <a:p>
            <a:pPr lvl="1"/>
            <a:r>
              <a:rPr lang="fr-FR" dirty="0">
                <a:latin typeface="Calibri" panose="020F0502020204030204" pitchFamily="34" charset="0"/>
                <a:cs typeface="Calibri" panose="020F0502020204030204" pitchFamily="34" charset="0"/>
              </a:rPr>
              <a:t>Le risque comme instrument de rationalisation de l’action publique (</a:t>
            </a:r>
            <a:r>
              <a:rPr lang="fr-FR" i="1" dirty="0" err="1">
                <a:latin typeface="Calibri" panose="020F0502020204030204" pitchFamily="34" charset="0"/>
                <a:cs typeface="Calibri" panose="020F0502020204030204" pitchFamily="34" charset="0"/>
              </a:rPr>
              <a:t>Better</a:t>
            </a:r>
            <a:r>
              <a:rPr lang="fr-FR" i="1" dirty="0">
                <a:latin typeface="Calibri" panose="020F0502020204030204" pitchFamily="34" charset="0"/>
                <a:cs typeface="Calibri" panose="020F0502020204030204" pitchFamily="34" charset="0"/>
              </a:rPr>
              <a:t> </a:t>
            </a:r>
            <a:r>
              <a:rPr lang="fr-FR" i="1" dirty="0" err="1">
                <a:latin typeface="Calibri" panose="020F0502020204030204" pitchFamily="34" charset="0"/>
                <a:cs typeface="Calibri" panose="020F0502020204030204" pitchFamily="34" charset="0"/>
              </a:rPr>
              <a:t>regulation</a:t>
            </a:r>
            <a:r>
              <a:rPr lang="fr-FR" dirty="0">
                <a:latin typeface="Calibri" panose="020F0502020204030204" pitchFamily="34" charset="0"/>
                <a:cs typeface="Calibri" panose="020F0502020204030204" pitchFamily="34" charset="0"/>
              </a:rPr>
              <a:t>) ;</a:t>
            </a:r>
          </a:p>
          <a:p>
            <a:pPr lvl="1"/>
            <a:r>
              <a:rPr lang="fr-FR" dirty="0">
                <a:latin typeface="Calibri" panose="020F0502020204030204" pitchFamily="34" charset="0"/>
                <a:cs typeface="Calibri" panose="020F0502020204030204" pitchFamily="34" charset="0"/>
              </a:rPr>
              <a:t>Le risque comme attribut d’un Etat qui se replie sur ses missions de sécurité (ex. sécurité sanitaire).</a:t>
            </a:r>
          </a:p>
          <a:p>
            <a:r>
              <a:rPr lang="fr-FR" dirty="0">
                <a:latin typeface="Calibri" panose="020F0502020204030204" pitchFamily="34" charset="0"/>
                <a:cs typeface="Calibri" panose="020F0502020204030204" pitchFamily="34" charset="0"/>
              </a:rPr>
              <a:t>Pourtant, le risque n’empêche pas la survenue de crises majeures. </a:t>
            </a:r>
          </a:p>
        </p:txBody>
      </p:sp>
    </p:spTree>
    <p:extLst>
      <p:ext uri="{BB962C8B-B14F-4D97-AF65-F5344CB8AC3E}">
        <p14:creationId xmlns:p14="http://schemas.microsoft.com/office/powerpoint/2010/main" val="2157692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789D449E-BD12-4443-B070-7E74B05CE3B4}"/>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AF95B456-4224-CC4E-ABC4-8218CB5BD35A}"/>
              </a:ext>
            </a:extLst>
          </p:cNvPr>
          <p:cNvSpPr>
            <a:spLocks noGrp="1"/>
          </p:cNvSpPr>
          <p:nvPr>
            <p:ph type="sldNum" sz="quarter" idx="12"/>
          </p:nvPr>
        </p:nvSpPr>
        <p:spPr/>
        <p:txBody>
          <a:bodyPr/>
          <a:lstStyle/>
          <a:p>
            <a:fld id="{5F994224-BB2D-4967-A46A-C39E0F5B812A}" type="slidenum">
              <a:rPr lang="fr-FR" smtClean="0"/>
              <a:pPr/>
              <a:t>5</a:t>
            </a:fld>
            <a:endParaRPr lang="fr-FR"/>
          </a:p>
        </p:txBody>
      </p:sp>
      <p:pic>
        <p:nvPicPr>
          <p:cNvPr id="9" name="Google Shape;182;p10">
            <a:extLst>
              <a:ext uri="{FF2B5EF4-FFF2-40B4-BE49-F238E27FC236}">
                <a16:creationId xmlns:a16="http://schemas.microsoft.com/office/drawing/2014/main" id="{DBBF909A-1D20-7040-9A75-3B37074354C6}"/>
              </a:ext>
            </a:extLst>
          </p:cNvPr>
          <p:cNvPicPr preferRelativeResize="0"/>
          <p:nvPr/>
        </p:nvPicPr>
        <p:blipFill rotWithShape="1">
          <a:blip r:embed="rId2">
            <a:alphaModFix/>
          </a:blip>
          <a:srcRect/>
          <a:stretch/>
        </p:blipFill>
        <p:spPr>
          <a:xfrm>
            <a:off x="524398" y="1207130"/>
            <a:ext cx="2284336" cy="1511567"/>
          </a:xfrm>
          <a:prstGeom prst="rect">
            <a:avLst/>
          </a:prstGeom>
          <a:noFill/>
          <a:ln>
            <a:noFill/>
          </a:ln>
        </p:spPr>
      </p:pic>
      <p:pic>
        <p:nvPicPr>
          <p:cNvPr id="10" name="Google Shape;183;p10">
            <a:extLst>
              <a:ext uri="{FF2B5EF4-FFF2-40B4-BE49-F238E27FC236}">
                <a16:creationId xmlns:a16="http://schemas.microsoft.com/office/drawing/2014/main" id="{F0CE521C-D28C-0E41-8971-2D64456FA016}"/>
              </a:ext>
            </a:extLst>
          </p:cNvPr>
          <p:cNvPicPr preferRelativeResize="0"/>
          <p:nvPr/>
        </p:nvPicPr>
        <p:blipFill rotWithShape="1">
          <a:blip r:embed="rId3">
            <a:alphaModFix/>
          </a:blip>
          <a:srcRect/>
          <a:stretch/>
        </p:blipFill>
        <p:spPr>
          <a:xfrm>
            <a:off x="5940151" y="1210166"/>
            <a:ext cx="2679451" cy="1511567"/>
          </a:xfrm>
          <a:prstGeom prst="rect">
            <a:avLst/>
          </a:prstGeom>
          <a:noFill/>
          <a:ln>
            <a:noFill/>
          </a:ln>
        </p:spPr>
      </p:pic>
      <p:pic>
        <p:nvPicPr>
          <p:cNvPr id="11" name="Google Shape;184;p10">
            <a:extLst>
              <a:ext uri="{FF2B5EF4-FFF2-40B4-BE49-F238E27FC236}">
                <a16:creationId xmlns:a16="http://schemas.microsoft.com/office/drawing/2014/main" id="{B0F4496B-F67B-144A-A995-5109707F0BB1}"/>
              </a:ext>
            </a:extLst>
          </p:cNvPr>
          <p:cNvPicPr preferRelativeResize="0"/>
          <p:nvPr/>
        </p:nvPicPr>
        <p:blipFill rotWithShape="1">
          <a:blip r:embed="rId4">
            <a:alphaModFix/>
          </a:blip>
          <a:srcRect/>
          <a:stretch/>
        </p:blipFill>
        <p:spPr>
          <a:xfrm>
            <a:off x="582901" y="4392240"/>
            <a:ext cx="2225834" cy="1477050"/>
          </a:xfrm>
          <a:prstGeom prst="rect">
            <a:avLst/>
          </a:prstGeom>
          <a:noFill/>
          <a:ln>
            <a:noFill/>
          </a:ln>
        </p:spPr>
      </p:pic>
      <p:pic>
        <p:nvPicPr>
          <p:cNvPr id="12" name="Google Shape;185;p10">
            <a:extLst>
              <a:ext uri="{FF2B5EF4-FFF2-40B4-BE49-F238E27FC236}">
                <a16:creationId xmlns:a16="http://schemas.microsoft.com/office/drawing/2014/main" id="{4745EE86-E83E-7A41-9A94-6A1EFE5D11B2}"/>
              </a:ext>
            </a:extLst>
          </p:cNvPr>
          <p:cNvPicPr preferRelativeResize="0"/>
          <p:nvPr/>
        </p:nvPicPr>
        <p:blipFill rotWithShape="1">
          <a:blip r:embed="rId5">
            <a:alphaModFix/>
          </a:blip>
          <a:srcRect/>
          <a:stretch/>
        </p:blipFill>
        <p:spPr>
          <a:xfrm>
            <a:off x="5940151" y="4443516"/>
            <a:ext cx="2679451" cy="1428031"/>
          </a:xfrm>
          <a:prstGeom prst="rect">
            <a:avLst/>
          </a:prstGeom>
          <a:noFill/>
          <a:ln>
            <a:noFill/>
          </a:ln>
        </p:spPr>
      </p:pic>
      <p:pic>
        <p:nvPicPr>
          <p:cNvPr id="13" name="Google Shape;186;p10">
            <a:extLst>
              <a:ext uri="{FF2B5EF4-FFF2-40B4-BE49-F238E27FC236}">
                <a16:creationId xmlns:a16="http://schemas.microsoft.com/office/drawing/2014/main" id="{4601AF5E-0FA8-BC42-815C-B07DFC28FF6C}"/>
              </a:ext>
            </a:extLst>
          </p:cNvPr>
          <p:cNvPicPr preferRelativeResize="0"/>
          <p:nvPr/>
        </p:nvPicPr>
        <p:blipFill rotWithShape="1">
          <a:blip r:embed="rId6">
            <a:alphaModFix/>
          </a:blip>
          <a:srcRect/>
          <a:stretch/>
        </p:blipFill>
        <p:spPr>
          <a:xfrm>
            <a:off x="2808734" y="2721734"/>
            <a:ext cx="3131417" cy="1670505"/>
          </a:xfrm>
          <a:prstGeom prst="rect">
            <a:avLst/>
          </a:prstGeom>
          <a:noFill/>
          <a:ln>
            <a:noFill/>
          </a:ln>
        </p:spPr>
      </p:pic>
    </p:spTree>
    <p:extLst>
      <p:ext uri="{BB962C8B-B14F-4D97-AF65-F5344CB8AC3E}">
        <p14:creationId xmlns:p14="http://schemas.microsoft.com/office/powerpoint/2010/main" val="333024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185AE9-EC01-BA45-B006-251D15B7D806}"/>
              </a:ext>
            </a:extLst>
          </p:cNvPr>
          <p:cNvSpPr>
            <a:spLocks noGrp="1"/>
          </p:cNvSpPr>
          <p:nvPr>
            <p:ph type="title"/>
          </p:nvPr>
        </p:nvSpPr>
        <p:spPr/>
        <p:txBody>
          <a:bodyPr>
            <a:noAutofit/>
          </a:bodyPr>
          <a:lstStyle/>
          <a:p>
            <a:r>
              <a:rPr lang="fr-FR" sz="3600" dirty="0"/>
              <a:t>Les limites du risque</a:t>
            </a:r>
          </a:p>
        </p:txBody>
      </p:sp>
      <p:sp>
        <p:nvSpPr>
          <p:cNvPr id="3" name="Espace réservé de la date 2">
            <a:extLst>
              <a:ext uri="{FF2B5EF4-FFF2-40B4-BE49-F238E27FC236}">
                <a16:creationId xmlns:a16="http://schemas.microsoft.com/office/drawing/2014/main" id="{164485FF-4174-564F-8DAF-4F5079328E68}"/>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704A6926-1FBF-6141-8431-7D6F8B77F12A}"/>
              </a:ext>
            </a:extLst>
          </p:cNvPr>
          <p:cNvSpPr>
            <a:spLocks noGrp="1"/>
          </p:cNvSpPr>
          <p:nvPr>
            <p:ph type="sldNum" sz="quarter" idx="12"/>
          </p:nvPr>
        </p:nvSpPr>
        <p:spPr/>
        <p:txBody>
          <a:bodyPr/>
          <a:lstStyle/>
          <a:p>
            <a:fld id="{5F994224-BB2D-4967-A46A-C39E0F5B812A}" type="slidenum">
              <a:rPr lang="fr-FR" smtClean="0"/>
              <a:pPr/>
              <a:t>6</a:t>
            </a:fld>
            <a:endParaRPr lang="fr-FR"/>
          </a:p>
        </p:txBody>
      </p:sp>
      <p:sp>
        <p:nvSpPr>
          <p:cNvPr id="7" name="Espace réservé du contenu 6">
            <a:extLst>
              <a:ext uri="{FF2B5EF4-FFF2-40B4-BE49-F238E27FC236}">
                <a16:creationId xmlns:a16="http://schemas.microsoft.com/office/drawing/2014/main" id="{B8202453-9672-5640-9CDD-98D5A1747763}"/>
              </a:ext>
            </a:extLst>
          </p:cNvPr>
          <p:cNvSpPr>
            <a:spLocks noGrp="1"/>
          </p:cNvSpPr>
          <p:nvPr>
            <p:ph idx="1"/>
          </p:nvPr>
        </p:nvSpPr>
        <p:spPr/>
        <p:txBody>
          <a:bodyPr/>
          <a:lstStyle/>
          <a:p>
            <a:pPr marL="327025" lvl="0" indent="-327025">
              <a:spcBef>
                <a:spcPts val="0"/>
              </a:spcBef>
              <a:buClr>
                <a:schemeClr val="dk1"/>
              </a:buClr>
              <a:buSzPts val="2800"/>
              <a:buFont typeface="Arial"/>
              <a:buChar char="•"/>
            </a:pPr>
            <a:r>
              <a:rPr lang="en-GB" sz="2800" dirty="0">
                <a:latin typeface="Calibri" panose="020F0502020204030204" pitchFamily="34" charset="0"/>
                <a:cs typeface="Calibri" panose="020F0502020204030204" pitchFamily="34" charset="0"/>
              </a:rPr>
              <a:t>Les instruments du </a:t>
            </a:r>
            <a:r>
              <a:rPr lang="en-GB" sz="2800" dirty="0" err="1">
                <a:latin typeface="Calibri" panose="020F0502020204030204" pitchFamily="34" charset="0"/>
                <a:cs typeface="Calibri" panose="020F0502020204030204" pitchFamily="34" charset="0"/>
              </a:rPr>
              <a:t>risque</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s’avèrent</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inopérants</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ou</a:t>
            </a:r>
            <a:r>
              <a:rPr lang="en-GB" sz="2800" dirty="0">
                <a:latin typeface="Calibri" panose="020F0502020204030204" pitchFamily="34" charset="0"/>
                <a:cs typeface="Calibri" panose="020F0502020204030204" pitchFamily="34" charset="0"/>
              </a:rPr>
              <a:t> trop </a:t>
            </a:r>
            <a:r>
              <a:rPr lang="en-GB" sz="2800" dirty="0" err="1">
                <a:latin typeface="Calibri" panose="020F0502020204030204" pitchFamily="34" charset="0"/>
                <a:cs typeface="Calibri" panose="020F0502020204030204" pitchFamily="34" charset="0"/>
              </a:rPr>
              <a:t>limités</a:t>
            </a:r>
            <a:r>
              <a:rPr lang="en-GB" sz="2800" dirty="0">
                <a:latin typeface="Calibri" panose="020F0502020204030204" pitchFamily="34" charset="0"/>
                <a:cs typeface="Calibri" panose="020F0502020204030204" pitchFamily="34" charset="0"/>
              </a:rPr>
              <a:t> :</a:t>
            </a:r>
            <a:endParaRPr lang="en-GB" dirty="0">
              <a:latin typeface="Calibri" panose="020F0502020204030204" pitchFamily="34" charset="0"/>
              <a:cs typeface="Calibri" panose="020F0502020204030204" pitchFamily="34" charset="0"/>
            </a:endParaRPr>
          </a:p>
          <a:p>
            <a:pPr marL="784225" lvl="3" indent="-327025">
              <a:spcBef>
                <a:spcPts val="480"/>
              </a:spcBef>
              <a:buClr>
                <a:schemeClr val="dk1"/>
              </a:buClr>
              <a:buSzPts val="2400"/>
            </a:pPr>
            <a:r>
              <a:rPr lang="en-GB" sz="2400" dirty="0">
                <a:latin typeface="Calibri" panose="020F0502020204030204" pitchFamily="34" charset="0"/>
                <a:cs typeface="Calibri" panose="020F0502020204030204" pitchFamily="34" charset="0"/>
              </a:rPr>
              <a:t>Pour </a:t>
            </a:r>
            <a:r>
              <a:rPr lang="en-GB" sz="2400" dirty="0" err="1">
                <a:latin typeface="Calibri" panose="020F0502020204030204" pitchFamily="34" charset="0"/>
                <a:cs typeface="Calibri" panose="020F0502020204030204" pitchFamily="34" charset="0"/>
              </a:rPr>
              <a:t>anticiper</a:t>
            </a:r>
            <a:endParaRPr lang="en-GB" sz="2400" dirty="0">
              <a:latin typeface="Calibri" panose="020F0502020204030204" pitchFamily="34" charset="0"/>
              <a:cs typeface="Calibri" panose="020F0502020204030204" pitchFamily="34" charset="0"/>
            </a:endParaRPr>
          </a:p>
          <a:p>
            <a:pPr marL="784225" lvl="3" indent="-327025">
              <a:spcBef>
                <a:spcPts val="480"/>
              </a:spcBef>
              <a:buClr>
                <a:schemeClr val="dk1"/>
              </a:buClr>
              <a:buSzPts val="2400"/>
            </a:pPr>
            <a:r>
              <a:rPr lang="en-GB" sz="2400" dirty="0">
                <a:latin typeface="Calibri" panose="020F0502020204030204" pitchFamily="34" charset="0"/>
                <a:cs typeface="Calibri" panose="020F0502020204030204" pitchFamily="34" charset="0"/>
              </a:rPr>
              <a:t>Pour </a:t>
            </a:r>
            <a:r>
              <a:rPr lang="en-GB" sz="2400" dirty="0" err="1">
                <a:latin typeface="Calibri" panose="020F0502020204030204" pitchFamily="34" charset="0"/>
                <a:cs typeface="Calibri" panose="020F0502020204030204" pitchFamily="34" charset="0"/>
              </a:rPr>
              <a:t>prévenir</a:t>
            </a:r>
            <a:endParaRPr lang="en-GB" sz="2400" dirty="0">
              <a:latin typeface="Calibri" panose="020F0502020204030204" pitchFamily="34" charset="0"/>
              <a:cs typeface="Calibri" panose="020F0502020204030204" pitchFamily="34" charset="0"/>
            </a:endParaRPr>
          </a:p>
          <a:p>
            <a:pPr marL="784225" lvl="3" indent="-327025">
              <a:spcBef>
                <a:spcPts val="480"/>
              </a:spcBef>
              <a:buClr>
                <a:schemeClr val="dk1"/>
              </a:buClr>
              <a:buSzPts val="2400"/>
            </a:pPr>
            <a:r>
              <a:rPr lang="en-GB" sz="2400" dirty="0">
                <a:latin typeface="Calibri" panose="020F0502020204030204" pitchFamily="34" charset="0"/>
                <a:cs typeface="Calibri" panose="020F0502020204030204" pitchFamily="34" charset="0"/>
              </a:rPr>
              <a:t>Y </a:t>
            </a:r>
            <a:r>
              <a:rPr lang="en-GB" sz="2400" dirty="0" err="1">
                <a:latin typeface="Calibri" panose="020F0502020204030204" pitchFamily="34" charset="0"/>
                <a:cs typeface="Calibri" panose="020F0502020204030204" pitchFamily="34" charset="0"/>
              </a:rPr>
              <a:t>compris</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lorsque</a:t>
            </a:r>
            <a:r>
              <a:rPr lang="en-GB" sz="2400" dirty="0">
                <a:latin typeface="Calibri" panose="020F0502020204030204" pitchFamily="34" charset="0"/>
                <a:cs typeface="Calibri" panose="020F0502020204030204" pitchFamily="34" charset="0"/>
              </a:rPr>
              <a:t> la crise </a:t>
            </a:r>
            <a:r>
              <a:rPr lang="en-GB" sz="2400" dirty="0" err="1">
                <a:latin typeface="Calibri" panose="020F0502020204030204" pitchFamily="34" charset="0"/>
                <a:cs typeface="Calibri" panose="020F0502020204030204" pitchFamily="34" charset="0"/>
              </a:rPr>
              <a:t>était</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prévisible</a:t>
            </a:r>
            <a:r>
              <a:rPr lang="en-GB" sz="24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a:p>
            <a:pPr marL="327025" lvl="0" indent="-327025">
              <a:spcBef>
                <a:spcPts val="560"/>
              </a:spcBef>
              <a:buClr>
                <a:schemeClr val="dk1"/>
              </a:buClr>
              <a:buSzPts val="2800"/>
              <a:buFont typeface="Arial"/>
              <a:buChar char="•"/>
            </a:pPr>
            <a:r>
              <a:rPr lang="en-GB" sz="2800" dirty="0" err="1">
                <a:latin typeface="Calibri" panose="020F0502020204030204" pitchFamily="34" charset="0"/>
                <a:cs typeface="Calibri" panose="020F0502020204030204" pitchFamily="34" charset="0"/>
              </a:rPr>
              <a:t>Tandis</a:t>
            </a:r>
            <a:r>
              <a:rPr lang="en-GB" sz="2800" dirty="0">
                <a:latin typeface="Calibri" panose="020F0502020204030204" pitchFamily="34" charset="0"/>
                <a:cs typeface="Calibri" panose="020F0502020204030204" pitchFamily="34" charset="0"/>
              </a:rPr>
              <a:t> que les experts </a:t>
            </a:r>
            <a:r>
              <a:rPr lang="en-GB" sz="2800" dirty="0" err="1">
                <a:latin typeface="Calibri" panose="020F0502020204030204" pitchFamily="34" charset="0"/>
                <a:cs typeface="Calibri" panose="020F0502020204030204" pitchFamily="34" charset="0"/>
              </a:rPr>
              <a:t>en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sécurité</a:t>
            </a:r>
            <a:r>
              <a:rPr lang="en-GB" sz="2800" dirty="0">
                <a:latin typeface="Calibri" panose="020F0502020204030204" pitchFamily="34" charset="0"/>
                <a:cs typeface="Calibri" panose="020F0502020204030204" pitchFamily="34" charset="0"/>
              </a:rPr>
              <a:t> insistent sur un monde </a:t>
            </a:r>
            <a:r>
              <a:rPr lang="en-GB" sz="2800" dirty="0" err="1">
                <a:latin typeface="Calibri" panose="020F0502020204030204" pitchFamily="34" charset="0"/>
                <a:cs typeface="Calibri" panose="020F0502020204030204" pitchFamily="34" charset="0"/>
              </a:rPr>
              <a:t>devenu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incertain</a:t>
            </a:r>
            <a:r>
              <a:rPr lang="en-GB" sz="2800" dirty="0">
                <a:latin typeface="Calibri" panose="020F0502020204030204" pitchFamily="34" charset="0"/>
                <a:cs typeface="Calibri" panose="020F0502020204030204" pitchFamily="34" charset="0"/>
              </a:rPr>
              <a:t>, instable, </a:t>
            </a:r>
            <a:r>
              <a:rPr lang="en-GB" sz="2800" dirty="0" err="1">
                <a:latin typeface="Calibri" panose="020F0502020204030204" pitchFamily="34" charset="0"/>
                <a:cs typeface="Calibri" panose="020F0502020204030204" pitchFamily="34" charset="0"/>
              </a:rPr>
              <a:t>complexe</a:t>
            </a:r>
            <a:r>
              <a:rPr lang="en-GB" sz="2800" dirty="0">
                <a:latin typeface="Calibri" panose="020F0502020204030204" pitchFamily="34" charset="0"/>
                <a:cs typeface="Calibri" panose="020F0502020204030204" pitchFamily="34" charset="0"/>
              </a:rPr>
              <a:t> et </a:t>
            </a:r>
            <a:r>
              <a:rPr lang="en-GB" sz="2800" dirty="0" err="1">
                <a:latin typeface="Calibri" panose="020F0502020204030204" pitchFamily="34" charset="0"/>
                <a:cs typeface="Calibri" panose="020F0502020204030204" pitchFamily="34" charset="0"/>
              </a:rPr>
              <a:t>dangereux</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contre</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lequel</a:t>
            </a:r>
            <a:r>
              <a:rPr lang="en-GB" sz="2800" dirty="0">
                <a:latin typeface="Calibri" panose="020F0502020204030204" pitchFamily="34" charset="0"/>
                <a:cs typeface="Calibri" panose="020F0502020204030204" pitchFamily="34" charset="0"/>
              </a:rPr>
              <a:t> il </a:t>
            </a:r>
            <a:r>
              <a:rPr lang="en-GB" sz="2800" dirty="0" err="1">
                <a:latin typeface="Calibri" panose="020F0502020204030204" pitchFamily="34" charset="0"/>
                <a:cs typeface="Calibri" panose="020F0502020204030204" pitchFamily="34" charset="0"/>
              </a:rPr>
              <a:t>convient</a:t>
            </a:r>
            <a:r>
              <a:rPr lang="en-GB" sz="2800" dirty="0">
                <a:latin typeface="Calibri" panose="020F0502020204030204" pitchFamily="34" charset="0"/>
                <a:cs typeface="Calibri" panose="020F0502020204030204" pitchFamily="34" charset="0"/>
              </a:rPr>
              <a:t> de se </a:t>
            </a:r>
            <a:r>
              <a:rPr lang="en-GB" sz="2800" dirty="0" err="1">
                <a:latin typeface="Calibri" panose="020F0502020204030204" pitchFamily="34" charset="0"/>
                <a:cs typeface="Calibri" panose="020F0502020204030204" pitchFamily="34" charset="0"/>
              </a:rPr>
              <a:t>protéger</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en</a:t>
            </a:r>
            <a:r>
              <a:rPr lang="en-GB" sz="2800" dirty="0">
                <a:latin typeface="Calibri" panose="020F0502020204030204" pitchFamily="34" charset="0"/>
                <a:cs typeface="Calibri" panose="020F0502020204030204" pitchFamily="34" charset="0"/>
              </a:rPr>
              <a:t> anticipant la </a:t>
            </a:r>
            <a:r>
              <a:rPr lang="en-GB" sz="2800" dirty="0" err="1">
                <a:latin typeface="Calibri" panose="020F0502020204030204" pitchFamily="34" charset="0"/>
                <a:cs typeface="Calibri" panose="020F0502020204030204" pitchFamily="34" charset="0"/>
              </a:rPr>
              <a:t>survenue</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d’événements</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déstabilisateurs</a:t>
            </a:r>
            <a:r>
              <a:rPr lang="en-GB" sz="2800" dirty="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1174178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7</a:t>
            </a:fld>
            <a:endParaRPr lang="fr-FR"/>
          </a:p>
        </p:txBody>
      </p:sp>
      <p:sp>
        <p:nvSpPr>
          <p:cNvPr id="7" name="Espace réservé du contenu 6">
            <a:extLst>
              <a:ext uri="{FF2B5EF4-FFF2-40B4-BE49-F238E27FC236}">
                <a16:creationId xmlns:a16="http://schemas.microsoft.com/office/drawing/2014/main" id="{5467F7EF-E9A7-304F-A4B6-1A227844A862}"/>
              </a:ext>
            </a:extLst>
          </p:cNvPr>
          <p:cNvSpPr>
            <a:spLocks noGrp="1"/>
          </p:cNvSpPr>
          <p:nvPr>
            <p:ph idx="1"/>
          </p:nvPr>
        </p:nvSpPr>
        <p:spPr/>
        <p:txBody>
          <a:bodyPr>
            <a:normAutofit fontScale="70000" lnSpcReduction="20000"/>
          </a:bodyPr>
          <a:lstStyle/>
          <a:p>
            <a:pPr marL="0" lvl="0" indent="0">
              <a:spcBef>
                <a:spcPts val="0"/>
              </a:spcBef>
              <a:buClr>
                <a:schemeClr val="dk1"/>
              </a:buClr>
              <a:buSzPct val="100000"/>
              <a:buNone/>
            </a:pPr>
            <a:r>
              <a:rPr lang="en-GB" dirty="0">
                <a:latin typeface="Calibri" panose="020F0502020204030204" pitchFamily="34" charset="0"/>
                <a:cs typeface="Calibri" panose="020F0502020204030204" pitchFamily="34" charset="0"/>
              </a:rPr>
              <a:t>« La notion de crise </a:t>
            </a:r>
            <a:r>
              <a:rPr lang="en-GB" dirty="0" err="1">
                <a:latin typeface="Calibri" panose="020F0502020204030204" pitchFamily="34" charset="0"/>
                <a:cs typeface="Calibri" panose="020F0502020204030204" pitchFamily="34" charset="0"/>
              </a:rPr>
              <a:t>évolue</a:t>
            </a:r>
            <a:r>
              <a:rPr lang="en-GB" dirty="0">
                <a:latin typeface="Calibri" panose="020F0502020204030204" pitchFamily="34" charset="0"/>
                <a:cs typeface="Calibri" panose="020F0502020204030204" pitchFamily="34" charset="0"/>
              </a:rPr>
              <a:t>. Elle </a:t>
            </a:r>
            <a:r>
              <a:rPr lang="en-GB" dirty="0" err="1">
                <a:latin typeface="Calibri" panose="020F0502020204030204" pitchFamily="34" charset="0"/>
                <a:cs typeface="Calibri" panose="020F0502020204030204" pitchFamily="34" charset="0"/>
              </a:rPr>
              <a:t>est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devenue</a:t>
            </a:r>
            <a:r>
              <a:rPr lang="en-GB" dirty="0">
                <a:latin typeface="Calibri" panose="020F0502020204030204" pitchFamily="34" charset="0"/>
                <a:cs typeface="Calibri" panose="020F0502020204030204" pitchFamily="34" charset="0"/>
              </a:rPr>
              <a:t> </a:t>
            </a:r>
            <a:r>
              <a:rPr lang="en-GB" b="1" dirty="0" err="1">
                <a:latin typeface="Calibri" panose="020F0502020204030204" pitchFamily="34" charset="0"/>
                <a:cs typeface="Calibri" panose="020F0502020204030204" pitchFamily="34" charset="0"/>
              </a:rPr>
              <a:t>globale</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nécessite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b="1" dirty="0">
                <a:latin typeface="Calibri" panose="020F0502020204030204" pitchFamily="34" charset="0"/>
                <a:cs typeface="Calibri" panose="020F0502020204030204" pitchFamily="34" charset="0"/>
              </a:rPr>
              <a:t>gestion </a:t>
            </a:r>
            <a:r>
              <a:rPr lang="en-GB" b="1" dirty="0" err="1">
                <a:latin typeface="Calibri" panose="020F0502020204030204" pitchFamily="34" charset="0"/>
                <a:cs typeface="Calibri" panose="020F0502020204030204" pitchFamily="34" charset="0"/>
              </a:rPr>
              <a:t>interministérielle</a:t>
            </a:r>
            <a:r>
              <a:rPr lang="en-GB" b="1"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toujours</a:t>
            </a:r>
            <a:r>
              <a:rPr lang="en-GB" dirty="0">
                <a:latin typeface="Calibri" panose="020F0502020204030204" pitchFamily="34" charset="0"/>
                <a:cs typeface="Calibri" panose="020F0502020204030204" pitchFamily="34" charset="0"/>
              </a:rPr>
              <a:t> plus forte. Bien </a:t>
            </a:r>
            <a:r>
              <a:rPr lang="en-GB" dirty="0" err="1">
                <a:latin typeface="Calibri" panose="020F0502020204030204" pitchFamily="34" charset="0"/>
                <a:cs typeface="Calibri" panose="020F0502020204030204" pitchFamily="34" charset="0"/>
              </a:rPr>
              <a:t>entendu</a:t>
            </a:r>
            <a:r>
              <a:rPr lang="en-GB" dirty="0">
                <a:latin typeface="Calibri" panose="020F0502020204030204" pitchFamily="34" charset="0"/>
                <a:cs typeface="Calibri" panose="020F0502020204030204" pitchFamily="34" charset="0"/>
              </a:rPr>
              <a:t>, son </a:t>
            </a:r>
            <a:r>
              <a:rPr lang="en-GB" dirty="0" err="1">
                <a:latin typeface="Calibri" panose="020F0502020204030204" pitchFamily="34" charset="0"/>
                <a:cs typeface="Calibri" panose="020F0502020204030204" pitchFamily="34" charset="0"/>
              </a:rPr>
              <a:t>traitement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s'inscrit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aussi</a:t>
            </a:r>
            <a:r>
              <a:rPr lang="en-GB" dirty="0">
                <a:latin typeface="Calibri" panose="020F0502020204030204" pitchFamily="34" charset="0"/>
                <a:cs typeface="Calibri" panose="020F0502020204030204" pitchFamily="34" charset="0"/>
              </a:rPr>
              <a:t> dans le cadre de </a:t>
            </a:r>
            <a:r>
              <a:rPr lang="en-GB" dirty="0" err="1">
                <a:latin typeface="Calibri" panose="020F0502020204030204" pitchFamily="34" charset="0"/>
                <a:cs typeface="Calibri" panose="020F0502020204030204" pitchFamily="34" charset="0"/>
              </a:rPr>
              <a:t>l'Union</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européenne</a:t>
            </a:r>
            <a:r>
              <a:rPr lang="en-GB" dirty="0">
                <a:latin typeface="Calibri" panose="020F0502020204030204" pitchFamily="34" charset="0"/>
                <a:cs typeface="Calibri" panose="020F0502020204030204" pitchFamily="34" charset="0"/>
              </a:rPr>
              <a:t>.</a:t>
            </a:r>
          </a:p>
          <a:p>
            <a:pPr marL="0" lvl="0" indent="0">
              <a:spcBef>
                <a:spcPts val="400"/>
              </a:spcBef>
              <a:buClr>
                <a:schemeClr val="dk1"/>
              </a:buClr>
              <a:buSzPct val="100000"/>
              <a:buNone/>
            </a:pPr>
            <a:r>
              <a:rPr lang="en-GB" dirty="0">
                <a:latin typeface="Calibri" panose="020F0502020204030204" pitchFamily="34" charset="0"/>
                <a:cs typeface="Calibri" panose="020F0502020204030204" pitchFamily="34" charset="0"/>
              </a:rPr>
              <a:t>La </a:t>
            </a:r>
            <a:r>
              <a:rPr lang="en-GB" b="1" dirty="0" err="1">
                <a:latin typeface="Calibri" panose="020F0502020204030204" pitchFamily="34" charset="0"/>
                <a:cs typeface="Calibri" panose="020F0502020204030204" pitchFamily="34" charset="0"/>
              </a:rPr>
              <a:t>typologie</a:t>
            </a:r>
            <a:r>
              <a:rPr lang="en-GB" b="1" dirty="0">
                <a:latin typeface="Calibri" panose="020F0502020204030204" pitchFamily="34" charset="0"/>
                <a:cs typeface="Calibri" panose="020F0502020204030204" pitchFamily="34" charset="0"/>
              </a:rPr>
              <a:t> des crises</a:t>
            </a:r>
            <a:r>
              <a:rPr lang="en-GB" dirty="0">
                <a:latin typeface="Calibri" panose="020F0502020204030204" pitchFamily="34" charset="0"/>
                <a:cs typeface="Calibri" panose="020F0502020204030204" pitchFamily="34" charset="0"/>
              </a:rPr>
              <a:t>, qui </a:t>
            </a:r>
            <a:r>
              <a:rPr lang="en-GB" dirty="0" err="1">
                <a:latin typeface="Calibri" panose="020F0502020204030204" pitchFamily="34" charset="0"/>
                <a:cs typeface="Calibri" panose="020F0502020204030204" pitchFamily="34" charset="0"/>
              </a:rPr>
              <a:t>remonte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quarantaine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d'années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apparaît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désormais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inadaptée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comme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l'ont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montré</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nombre</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d'événements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tels</a:t>
            </a:r>
            <a:r>
              <a:rPr lang="en-GB" dirty="0">
                <a:latin typeface="Calibri" panose="020F0502020204030204" pitchFamily="34" charset="0"/>
                <a:cs typeface="Calibri" panose="020F0502020204030204" pitchFamily="34" charset="0"/>
              </a:rPr>
              <a:t> que les </a:t>
            </a:r>
            <a:r>
              <a:rPr lang="en-GB" dirty="0" err="1">
                <a:latin typeface="Calibri" panose="020F0502020204030204" pitchFamily="34" charset="0"/>
                <a:cs typeface="Calibri" panose="020F0502020204030204" pitchFamily="34" charset="0"/>
              </a:rPr>
              <a:t>tempêtes</a:t>
            </a:r>
            <a:r>
              <a:rPr lang="en-GB" dirty="0">
                <a:latin typeface="Calibri" panose="020F0502020204030204" pitchFamily="34" charset="0"/>
                <a:cs typeface="Calibri" panose="020F0502020204030204" pitchFamily="34" charset="0"/>
              </a:rPr>
              <a:t> de 1999, le </a:t>
            </a:r>
            <a:r>
              <a:rPr lang="en-GB" dirty="0" err="1">
                <a:latin typeface="Calibri" panose="020F0502020204030204" pitchFamily="34" charset="0"/>
                <a:cs typeface="Calibri" panose="020F0502020204030204" pitchFamily="34" charset="0"/>
              </a:rPr>
              <a:t>naufrage</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l'Erika</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ou</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l'explosion</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l'usine</a:t>
            </a:r>
            <a:r>
              <a:rPr lang="en-GB" dirty="0">
                <a:latin typeface="Calibri" panose="020F0502020204030204" pitchFamily="34" charset="0"/>
                <a:cs typeface="Calibri" panose="020F0502020204030204" pitchFamily="34" charset="0"/>
              </a:rPr>
              <a:t> AZF de Toulouse. Les </a:t>
            </a:r>
            <a:r>
              <a:rPr lang="en-GB" dirty="0" err="1">
                <a:latin typeface="Calibri" panose="020F0502020204030204" pitchFamily="34" charset="0"/>
                <a:cs typeface="Calibri" panose="020F0502020204030204" pitchFamily="34" charset="0"/>
              </a:rPr>
              <a:t>actes</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terrorisme</a:t>
            </a:r>
            <a:r>
              <a:rPr lang="en-GB" dirty="0">
                <a:latin typeface="Calibri" panose="020F0502020204030204" pitchFamily="34" charset="0"/>
                <a:cs typeface="Calibri" panose="020F0502020204030204" pitchFamily="34" charset="0"/>
              </a:rPr>
              <a:t> dans le monde </a:t>
            </a:r>
            <a:r>
              <a:rPr lang="en-GB" dirty="0" err="1">
                <a:latin typeface="Calibri" panose="020F0502020204030204" pitchFamily="34" charset="0"/>
                <a:cs typeface="Calibri" panose="020F0502020204030204" pitchFamily="34" charset="0"/>
              </a:rPr>
              <a:t>donnent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aujourd'hui</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une</a:t>
            </a:r>
            <a:r>
              <a:rPr lang="en-GB" dirty="0">
                <a:latin typeface="Calibri" panose="020F0502020204030204" pitchFamily="34" charset="0"/>
                <a:cs typeface="Calibri" panose="020F0502020204030204" pitchFamily="34" charset="0"/>
              </a:rPr>
              <a:t> nouvelle dimension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crise.</a:t>
            </a:r>
          </a:p>
          <a:p>
            <a:pPr marL="0" lvl="0" indent="0">
              <a:spcBef>
                <a:spcPts val="400"/>
              </a:spcBef>
              <a:buClr>
                <a:schemeClr val="dk1"/>
              </a:buClr>
              <a:buSzPct val="100000"/>
              <a:buNone/>
            </a:pPr>
            <a:r>
              <a:rPr lang="en-GB" dirty="0" err="1">
                <a:latin typeface="Calibri" panose="020F0502020204030204" pitchFamily="34" charset="0"/>
                <a:cs typeface="Calibri" panose="020F0502020204030204" pitchFamily="34" charset="0"/>
              </a:rPr>
              <a:t>Ces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événements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exceptionnels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récents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ont</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rendu</a:t>
            </a:r>
            <a:r>
              <a:rPr lang="en-GB" dirty="0">
                <a:latin typeface="Calibri" panose="020F0502020204030204" pitchFamily="34" charset="0"/>
                <a:cs typeface="Calibri" panose="020F0502020204030204" pitchFamily="34" charset="0"/>
              </a:rPr>
              <a:t> plus </a:t>
            </a:r>
            <a:r>
              <a:rPr lang="en-GB" dirty="0" err="1">
                <a:latin typeface="Calibri" panose="020F0502020204030204" pitchFamily="34" charset="0"/>
                <a:cs typeface="Calibri" panose="020F0502020204030204" pitchFamily="34" charset="0"/>
              </a:rPr>
              <a:t>aiguë</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préoccupation</a:t>
            </a:r>
            <a:r>
              <a:rPr lang="en-GB" dirty="0">
                <a:latin typeface="Calibri" panose="020F0502020204030204" pitchFamily="34" charset="0"/>
                <a:cs typeface="Calibri" panose="020F0502020204030204" pitchFamily="34" charset="0"/>
              </a:rPr>
              <a:t> des </a:t>
            </a:r>
            <a:r>
              <a:rPr lang="en-GB" dirty="0" err="1">
                <a:latin typeface="Calibri" panose="020F0502020204030204" pitchFamily="34" charset="0"/>
                <a:cs typeface="Calibri" panose="020F0502020204030204" pitchFamily="34" charset="0"/>
              </a:rPr>
              <a:t>responsables</a:t>
            </a:r>
            <a:r>
              <a:rPr lang="en-GB" dirty="0">
                <a:latin typeface="Calibri" panose="020F0502020204030204" pitchFamily="34" charset="0"/>
                <a:cs typeface="Calibri" panose="020F0502020204030204" pitchFamily="34" charset="0"/>
              </a:rPr>
              <a:t> et des populations quant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la </a:t>
            </a:r>
            <a:r>
              <a:rPr lang="en-GB" dirty="0" err="1">
                <a:latin typeface="Calibri" panose="020F0502020204030204" pitchFamily="34" charset="0"/>
                <a:cs typeface="Calibri" panose="020F0502020204030204" pitchFamily="34" charset="0"/>
              </a:rPr>
              <a:t>nécessité</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s'entourer</a:t>
            </a:r>
            <a:r>
              <a:rPr lang="en-GB" dirty="0">
                <a:latin typeface="Calibri" panose="020F0502020204030204" pitchFamily="34" charset="0"/>
                <a:cs typeface="Calibri" panose="020F0502020204030204" pitchFamily="34" charset="0"/>
              </a:rPr>
              <a:t> de </a:t>
            </a:r>
            <a:r>
              <a:rPr lang="en-GB" dirty="0" err="1">
                <a:latin typeface="Calibri" panose="020F0502020204030204" pitchFamily="34" charset="0"/>
                <a:cs typeface="Calibri" panose="020F0502020204030204" pitchFamily="34" charset="0"/>
              </a:rPr>
              <a:t>toutes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garanties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propres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prévenir</a:t>
            </a:r>
            <a:r>
              <a:rPr lang="en-GB" dirty="0">
                <a:latin typeface="Calibri" panose="020F0502020204030204" pitchFamily="34" charset="0"/>
                <a:cs typeface="Calibri" panose="020F0502020204030204" pitchFamily="34" charset="0"/>
              </a:rPr>
              <a:t> le </a:t>
            </a:r>
            <a:r>
              <a:rPr lang="en-GB" dirty="0" err="1">
                <a:latin typeface="Calibri" panose="020F0502020204030204" pitchFamily="34" charset="0"/>
                <a:cs typeface="Calibri" panose="020F0502020204030204" pitchFamily="34" charset="0"/>
              </a:rPr>
              <a:t>risque</a:t>
            </a:r>
            <a:r>
              <a:rPr lang="en-GB" dirty="0">
                <a:latin typeface="Calibri" panose="020F0502020204030204" pitchFamily="34" charset="0"/>
                <a:cs typeface="Calibri" panose="020F0502020204030204" pitchFamily="34" charset="0"/>
              </a:rPr>
              <a:t> et </a:t>
            </a:r>
            <a:r>
              <a:rPr lang="en-GB" dirty="0" err="1">
                <a:latin typeface="Calibri" panose="020F0502020204030204" pitchFamily="34" charset="0"/>
                <a:cs typeface="Calibri" panose="020F0502020204030204" pitchFamily="34" charset="0"/>
              </a:rPr>
              <a:t>à</a:t>
            </a:r>
            <a:r>
              <a:rPr lang="en-GB" dirty="0">
                <a:latin typeface="Calibri" panose="020F0502020204030204" pitchFamily="34" charset="0"/>
                <a:cs typeface="Calibri" panose="020F0502020204030204" pitchFamily="34" charset="0"/>
              </a:rPr>
              <a:t> </a:t>
            </a:r>
            <a:r>
              <a:rPr lang="en-GB" b="1" dirty="0" err="1">
                <a:latin typeface="Calibri" panose="020F0502020204030204" pitchFamily="34" charset="0"/>
                <a:cs typeface="Calibri" panose="020F0502020204030204" pitchFamily="34" charset="0"/>
              </a:rPr>
              <a:t>réduire</a:t>
            </a:r>
            <a:r>
              <a:rPr lang="en-GB" b="1" dirty="0">
                <a:latin typeface="Calibri" panose="020F0502020204030204" pitchFamily="34" charset="0"/>
                <a:cs typeface="Calibri" panose="020F0502020204030204" pitchFamily="34" charset="0"/>
              </a:rPr>
              <a:t>, le plus possible, les </a:t>
            </a:r>
            <a:r>
              <a:rPr lang="en-GB" b="1" dirty="0" err="1">
                <a:latin typeface="Calibri" panose="020F0502020204030204" pitchFamily="34" charset="0"/>
                <a:cs typeface="Calibri" panose="020F0502020204030204" pitchFamily="34" charset="0"/>
              </a:rPr>
              <a:t>conséquences</a:t>
            </a:r>
            <a:r>
              <a:rPr lang="en-GB" b="1" dirty="0">
                <a:latin typeface="Calibri" panose="020F0502020204030204" pitchFamily="34" charset="0"/>
                <a:cs typeface="Calibri" panose="020F0502020204030204" pitchFamily="34" charset="0"/>
              </a:rPr>
              <a:t> du </a:t>
            </a:r>
            <a:r>
              <a:rPr lang="en-GB" b="1" dirty="0" err="1">
                <a:latin typeface="Calibri" panose="020F0502020204030204" pitchFamily="34" charset="0"/>
                <a:cs typeface="Calibri" panose="020F0502020204030204" pitchFamily="34" charset="0"/>
              </a:rPr>
              <a:t>désastre</a:t>
            </a:r>
            <a:r>
              <a:rPr lang="en-GB" b="1" dirty="0">
                <a:latin typeface="Calibri" panose="020F0502020204030204" pitchFamily="34" charset="0"/>
                <a:cs typeface="Calibri" panose="020F0502020204030204" pitchFamily="34" charset="0"/>
              </a:rPr>
              <a:t> au moment </a:t>
            </a:r>
            <a:r>
              <a:rPr lang="en-GB" b="1" dirty="0" err="1">
                <a:latin typeface="Calibri" panose="020F0502020204030204" pitchFamily="34" charset="0"/>
                <a:cs typeface="Calibri" panose="020F0502020204030204" pitchFamily="34" charset="0"/>
              </a:rPr>
              <a:t>où</a:t>
            </a:r>
            <a:r>
              <a:rPr lang="en-GB" b="1" dirty="0">
                <a:latin typeface="Calibri" panose="020F0502020204030204" pitchFamily="34" charset="0"/>
                <a:cs typeface="Calibri" panose="020F0502020204030204" pitchFamily="34" charset="0"/>
              </a:rPr>
              <a:t>, malgré </a:t>
            </a:r>
            <a:r>
              <a:rPr lang="en-GB" b="1" dirty="0" err="1">
                <a:latin typeface="Calibri" panose="020F0502020204030204" pitchFamily="34" charset="0"/>
                <a:cs typeface="Calibri" panose="020F0502020204030204" pitchFamily="34" charset="0"/>
              </a:rPr>
              <a:t>toutes</a:t>
            </a:r>
            <a:r>
              <a:rPr lang="en-GB" b="1" dirty="0">
                <a:latin typeface="Calibri" panose="020F0502020204030204" pitchFamily="34" charset="0"/>
                <a:cs typeface="Calibri" panose="020F0502020204030204" pitchFamily="34" charset="0"/>
              </a:rPr>
              <a:t> les actions de </a:t>
            </a:r>
            <a:r>
              <a:rPr lang="en-GB" b="1" dirty="0" err="1">
                <a:latin typeface="Calibri" panose="020F0502020204030204" pitchFamily="34" charset="0"/>
                <a:cs typeface="Calibri" panose="020F0502020204030204" pitchFamily="34" charset="0"/>
              </a:rPr>
              <a:t>prévention</a:t>
            </a:r>
            <a:r>
              <a:rPr lang="en-GB" b="1" dirty="0">
                <a:latin typeface="Calibri" panose="020F0502020204030204" pitchFamily="34" charset="0"/>
                <a:cs typeface="Calibri" panose="020F0502020204030204" pitchFamily="34" charset="0"/>
              </a:rPr>
              <a:t>, il </a:t>
            </a:r>
            <a:r>
              <a:rPr lang="en-GB" b="1" dirty="0" err="1">
                <a:latin typeface="Calibri" panose="020F0502020204030204" pitchFamily="34" charset="0"/>
                <a:cs typeface="Calibri" panose="020F0502020204030204" pitchFamily="34" charset="0"/>
              </a:rPr>
              <a:t>survient</a:t>
            </a:r>
            <a:r>
              <a:rPr lang="en-GB" dirty="0">
                <a:latin typeface="Calibri" panose="020F0502020204030204" pitchFamily="34" charset="0"/>
                <a:cs typeface="Calibri" panose="020F0502020204030204" pitchFamily="34" charset="0"/>
              </a:rPr>
              <a:t>. » </a:t>
            </a:r>
          </a:p>
          <a:p>
            <a:pPr marL="0" lvl="0" indent="0">
              <a:spcBef>
                <a:spcPts val="400"/>
              </a:spcBef>
              <a:buClr>
                <a:schemeClr val="dk1"/>
              </a:buClr>
              <a:buSzPct val="100000"/>
              <a:buNone/>
            </a:pPr>
            <a:r>
              <a:rPr lang="en-GB" dirty="0">
                <a:latin typeface="Calibri" panose="020F0502020204030204" pitchFamily="34" charset="0"/>
                <a:cs typeface="Calibri" panose="020F0502020204030204" pitchFamily="34" charset="0"/>
              </a:rPr>
              <a:t>(exposé des motifs au </a:t>
            </a:r>
            <a:r>
              <a:rPr lang="en-GB" dirty="0" err="1">
                <a:latin typeface="Calibri" panose="020F0502020204030204" pitchFamily="34" charset="0"/>
                <a:cs typeface="Calibri" panose="020F0502020204030204" pitchFamily="34" charset="0"/>
              </a:rPr>
              <a:t>Sénat</a:t>
            </a:r>
            <a:r>
              <a:rPr lang="en-GB" dirty="0">
                <a:latin typeface="Calibri" panose="020F0502020204030204" pitchFamily="34" charset="0"/>
                <a:cs typeface="Calibri" panose="020F0502020204030204" pitchFamily="34" charset="0"/>
              </a:rPr>
              <a:t> au </a:t>
            </a:r>
            <a:r>
              <a:rPr lang="en-GB" dirty="0" err="1">
                <a:latin typeface="Calibri" panose="020F0502020204030204" pitchFamily="34" charset="0"/>
                <a:cs typeface="Calibri" panose="020F0502020204030204" pitchFamily="34" charset="0"/>
              </a:rPr>
              <a:t>sujet</a:t>
            </a:r>
            <a:r>
              <a:rPr lang="en-GB" dirty="0">
                <a:latin typeface="Calibri" panose="020F0502020204030204" pitchFamily="34" charset="0"/>
                <a:cs typeface="Calibri" panose="020F0502020204030204" pitchFamily="34" charset="0"/>
              </a:rPr>
              <a:t> de la </a:t>
            </a:r>
            <a:r>
              <a:rPr lang="en-GB" dirty="0" err="1">
                <a:latin typeface="Calibri" panose="020F0502020204030204" pitchFamily="34" charset="0"/>
                <a:cs typeface="Calibri" panose="020F0502020204030204" pitchFamily="34" charset="0"/>
              </a:rPr>
              <a:t>loi</a:t>
            </a:r>
            <a:r>
              <a:rPr lang="en-GB" dirty="0">
                <a:latin typeface="Calibri" panose="020F0502020204030204" pitchFamily="34" charset="0"/>
                <a:cs typeface="Calibri" panose="020F0502020204030204" pitchFamily="34" charset="0"/>
              </a:rPr>
              <a:t> de 2004 de modernisation de la </a:t>
            </a:r>
            <a:r>
              <a:rPr lang="en-GB" dirty="0" err="1">
                <a:latin typeface="Calibri" panose="020F0502020204030204" pitchFamily="34" charset="0"/>
                <a:cs typeface="Calibri" panose="020F0502020204030204" pitchFamily="34" charset="0"/>
              </a:rPr>
              <a:t>sécurité</a:t>
            </a:r>
            <a:r>
              <a:rPr lang="en-GB" dirty="0">
                <a:latin typeface="Calibri" panose="020F0502020204030204" pitchFamily="34" charset="0"/>
                <a:cs typeface="Calibri" panose="020F0502020204030204" pitchFamily="34" charset="0"/>
              </a:rPr>
              <a:t> civile)</a:t>
            </a:r>
          </a:p>
        </p:txBody>
      </p:sp>
    </p:spTree>
    <p:extLst>
      <p:ext uri="{BB962C8B-B14F-4D97-AF65-F5344CB8AC3E}">
        <p14:creationId xmlns:p14="http://schemas.microsoft.com/office/powerpoint/2010/main" val="4027829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8</a:t>
            </a:fld>
            <a:endParaRPr lang="fr-FR"/>
          </a:p>
        </p:txBody>
      </p:sp>
      <p:sp>
        <p:nvSpPr>
          <p:cNvPr id="7" name="Espace réservé du contenu 6">
            <a:extLst>
              <a:ext uri="{FF2B5EF4-FFF2-40B4-BE49-F238E27FC236}">
                <a16:creationId xmlns:a16="http://schemas.microsoft.com/office/drawing/2014/main" id="{5467F7EF-E9A7-304F-A4B6-1A227844A862}"/>
              </a:ext>
            </a:extLst>
          </p:cNvPr>
          <p:cNvSpPr>
            <a:spLocks noGrp="1"/>
          </p:cNvSpPr>
          <p:nvPr>
            <p:ph idx="1"/>
          </p:nvPr>
        </p:nvSpPr>
        <p:spPr/>
        <p:txBody>
          <a:bodyPr>
            <a:normAutofit fontScale="92500" lnSpcReduction="20000"/>
          </a:bodyPr>
          <a:lstStyle/>
          <a:p>
            <a:pPr marL="0" lvl="0" indent="0">
              <a:spcBef>
                <a:spcPts val="400"/>
              </a:spcBef>
              <a:buClr>
                <a:schemeClr val="dk1"/>
              </a:buClr>
              <a:buSzPct val="100000"/>
              <a:buNone/>
            </a:pPr>
            <a:r>
              <a:rPr lang="en-GB" dirty="0">
                <a:latin typeface="Calibri" panose="020F0502020204030204" pitchFamily="34" charset="0"/>
                <a:cs typeface="Calibri" panose="020F0502020204030204" pitchFamily="34" charset="0"/>
              </a:rPr>
              <a:t>Citizens in the UK are potentially more vulnerable to distant events – ranging from economic crises on the other side of the world, attacks on IT networks, diseases carried by air travellers, to the indirect impact of civil wars and famines. </a:t>
            </a:r>
            <a:r>
              <a:rPr lang="en-GB" b="1" dirty="0">
                <a:latin typeface="Calibri" panose="020F0502020204030204" pitchFamily="34" charset="0"/>
                <a:cs typeface="Calibri" panose="020F0502020204030204" pitchFamily="34" charset="0"/>
              </a:rPr>
              <a:t>Globally interconnected infrastructure </a:t>
            </a:r>
            <a:r>
              <a:rPr lang="en-GB" dirty="0">
                <a:latin typeface="Calibri" panose="020F0502020204030204" pitchFamily="34" charset="0"/>
                <a:cs typeface="Calibri" panose="020F0502020204030204" pitchFamily="34" charset="0"/>
              </a:rPr>
              <a:t>brings with it increased exposure to catastrophic events elsewhere, as shown, for example, by the events of 11 September. These systemic risks are now high on the policy agenda in many countries. </a:t>
            </a:r>
          </a:p>
          <a:p>
            <a:pPr marL="0" lvl="0" indent="0">
              <a:spcBef>
                <a:spcPts val="400"/>
              </a:spcBef>
              <a:buClr>
                <a:schemeClr val="dk1"/>
              </a:buClr>
              <a:buSzPct val="100000"/>
              <a:buNone/>
            </a:pPr>
            <a:r>
              <a:rPr lang="en-GB" dirty="0">
                <a:latin typeface="Calibri" panose="020F0502020204030204" pitchFamily="34" charset="0"/>
                <a:cs typeface="Calibri" panose="020F0502020204030204" pitchFamily="34" charset="0"/>
              </a:rPr>
              <a:t>(Strategy Unit 2002: 5)</a:t>
            </a:r>
          </a:p>
        </p:txBody>
      </p:sp>
    </p:spTree>
    <p:extLst>
      <p:ext uri="{BB962C8B-B14F-4D97-AF65-F5344CB8AC3E}">
        <p14:creationId xmlns:p14="http://schemas.microsoft.com/office/powerpoint/2010/main" val="12851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a:extLst>
              <a:ext uri="{FF2B5EF4-FFF2-40B4-BE49-F238E27FC236}">
                <a16:creationId xmlns:a16="http://schemas.microsoft.com/office/drawing/2014/main" id="{694781DC-DCB8-A748-9180-127FB5972589}"/>
              </a:ext>
            </a:extLst>
          </p:cNvPr>
          <p:cNvSpPr>
            <a:spLocks noGrp="1"/>
          </p:cNvSpPr>
          <p:nvPr>
            <p:ph type="dt" sz="half" idx="10"/>
          </p:nvPr>
        </p:nvSpPr>
        <p:spPr/>
        <p:txBody>
          <a:bodyPr/>
          <a:lstStyle/>
          <a:p>
            <a:r>
              <a:rPr lang="fr-FR"/>
              <a:t>7/05/2021</a:t>
            </a:r>
            <a:endParaRPr lang="fr-FR" dirty="0"/>
          </a:p>
        </p:txBody>
      </p:sp>
      <p:sp>
        <p:nvSpPr>
          <p:cNvPr id="4" name="Espace réservé du numéro de diapositive 3">
            <a:extLst>
              <a:ext uri="{FF2B5EF4-FFF2-40B4-BE49-F238E27FC236}">
                <a16:creationId xmlns:a16="http://schemas.microsoft.com/office/drawing/2014/main" id="{420523C0-940F-684A-ABD8-420E7F8D597A}"/>
              </a:ext>
            </a:extLst>
          </p:cNvPr>
          <p:cNvSpPr>
            <a:spLocks noGrp="1"/>
          </p:cNvSpPr>
          <p:nvPr>
            <p:ph type="sldNum" sz="quarter" idx="12"/>
          </p:nvPr>
        </p:nvSpPr>
        <p:spPr/>
        <p:txBody>
          <a:bodyPr/>
          <a:lstStyle/>
          <a:p>
            <a:fld id="{5F994224-BB2D-4967-A46A-C39E0F5B812A}" type="slidenum">
              <a:rPr lang="fr-FR" smtClean="0"/>
              <a:pPr/>
              <a:t>9</a:t>
            </a:fld>
            <a:endParaRPr lang="fr-FR"/>
          </a:p>
        </p:txBody>
      </p:sp>
      <p:sp>
        <p:nvSpPr>
          <p:cNvPr id="7" name="Espace réservé du contenu 6">
            <a:extLst>
              <a:ext uri="{FF2B5EF4-FFF2-40B4-BE49-F238E27FC236}">
                <a16:creationId xmlns:a16="http://schemas.microsoft.com/office/drawing/2014/main" id="{5467F7EF-E9A7-304F-A4B6-1A227844A862}"/>
              </a:ext>
            </a:extLst>
          </p:cNvPr>
          <p:cNvSpPr>
            <a:spLocks noGrp="1"/>
          </p:cNvSpPr>
          <p:nvPr>
            <p:ph idx="1"/>
          </p:nvPr>
        </p:nvSpPr>
        <p:spPr>
          <a:xfrm>
            <a:off x="362362" y="908720"/>
            <a:ext cx="8416940" cy="5472608"/>
          </a:xfrm>
        </p:spPr>
        <p:txBody>
          <a:bodyPr>
            <a:noAutofit/>
          </a:bodyPr>
          <a:lstStyle/>
          <a:p>
            <a:pPr lvl="0" indent="0">
              <a:spcBef>
                <a:spcPts val="0"/>
              </a:spcBef>
              <a:buClr>
                <a:schemeClr val="dk1"/>
              </a:buClr>
              <a:buSzPts val="1600"/>
              <a:buNone/>
            </a:pPr>
            <a:r>
              <a:rPr lang="en-GB" sz="1600" dirty="0">
                <a:latin typeface="Calibri" panose="020F0502020204030204" pitchFamily="34" charset="0"/>
                <a:cs typeface="Calibri" panose="020F0502020204030204" pitchFamily="34" charset="0"/>
              </a:rPr>
              <a:t>“In a world of startling change, the first duty of the Government remains: the security of our country. </a:t>
            </a:r>
          </a:p>
          <a:p>
            <a:pPr lvl="0" indent="0">
              <a:spcBef>
                <a:spcPts val="320"/>
              </a:spcBef>
              <a:buClr>
                <a:schemeClr val="dk1"/>
              </a:buClr>
              <a:buSzPts val="1600"/>
              <a:buNone/>
            </a:pPr>
            <a:r>
              <a:rPr lang="en-GB" sz="1600" dirty="0">
                <a:latin typeface="Calibri" panose="020F0502020204030204" pitchFamily="34" charset="0"/>
                <a:cs typeface="Calibri" panose="020F0502020204030204" pitchFamily="34" charset="0"/>
              </a:rPr>
              <a:t>Britain today is both more secure and more vulnerable than in most of her long history. More secure, in the sense that we do not currently face, as we have so often in our past, a conventional threat of attack on our territory by a hostile power. But </a:t>
            </a:r>
            <a:r>
              <a:rPr lang="en-GB" sz="1600" b="1" dirty="0">
                <a:latin typeface="Calibri" panose="020F0502020204030204" pitchFamily="34" charset="0"/>
                <a:cs typeface="Calibri" panose="020F0502020204030204" pitchFamily="34" charset="0"/>
              </a:rPr>
              <a:t>more vulnerable</a:t>
            </a:r>
            <a:r>
              <a:rPr lang="en-GB" sz="1600" dirty="0">
                <a:latin typeface="Calibri" panose="020F0502020204030204" pitchFamily="34" charset="0"/>
                <a:cs typeface="Calibri" panose="020F0502020204030204" pitchFamily="34" charset="0"/>
              </a:rPr>
              <a:t>, because </a:t>
            </a:r>
            <a:r>
              <a:rPr lang="en-GB" sz="1600" b="1" dirty="0">
                <a:latin typeface="Calibri" panose="020F0502020204030204" pitchFamily="34" charset="0"/>
                <a:cs typeface="Calibri" panose="020F0502020204030204" pitchFamily="34" charset="0"/>
              </a:rPr>
              <a:t>we are one of the most open societies, in a world that is more networked than ever before.</a:t>
            </a:r>
          </a:p>
          <a:p>
            <a:pPr lvl="0" indent="0">
              <a:spcBef>
                <a:spcPts val="320"/>
              </a:spcBef>
              <a:buClr>
                <a:schemeClr val="dk1"/>
              </a:buClr>
              <a:buSzPts val="1600"/>
              <a:buNone/>
            </a:pPr>
            <a:r>
              <a:rPr lang="en-GB" sz="1600" dirty="0">
                <a:latin typeface="Calibri" panose="020F0502020204030204" pitchFamily="34" charset="0"/>
                <a:cs typeface="Calibri" panose="020F0502020204030204" pitchFamily="34" charset="0"/>
              </a:rPr>
              <a:t>Our predecessors grappled with the </a:t>
            </a:r>
            <a:r>
              <a:rPr lang="en-GB" sz="1600" b="1" dirty="0">
                <a:latin typeface="Calibri" panose="020F0502020204030204" pitchFamily="34" charset="0"/>
                <a:cs typeface="Calibri" panose="020F0502020204030204" pitchFamily="34" charset="0"/>
              </a:rPr>
              <a:t>brutal certainties </a:t>
            </a:r>
            <a:r>
              <a:rPr lang="en-GB" sz="1600" dirty="0">
                <a:latin typeface="Calibri" panose="020F0502020204030204" pitchFamily="34" charset="0"/>
                <a:cs typeface="Calibri" panose="020F0502020204030204" pitchFamily="34" charset="0"/>
              </a:rPr>
              <a:t>of the Cold War – with an existential danger that was clear and present, with Soviet armies arrayed across half of Europe and the constant threat of nuclear confrontation between the superpowers. Today, Britain faces a different and more complex range of threats from a myriad of sources. Terrorism, cyber attack, unconventional attacks using chemical, nuclear or biological weapons, as well as large scale accidents or natural hazards – anyone could do grave damage to our country.</a:t>
            </a:r>
          </a:p>
          <a:p>
            <a:pPr lvl="0" indent="0">
              <a:spcBef>
                <a:spcPts val="320"/>
              </a:spcBef>
              <a:buClr>
                <a:schemeClr val="dk1"/>
              </a:buClr>
              <a:buSzPts val="1600"/>
              <a:buNone/>
            </a:pPr>
            <a:r>
              <a:rPr lang="en-GB" sz="1600" dirty="0">
                <a:latin typeface="Calibri" panose="020F0502020204030204" pitchFamily="34" charset="0"/>
                <a:cs typeface="Calibri" panose="020F0502020204030204" pitchFamily="34" charset="0"/>
              </a:rPr>
              <a:t>(…) </a:t>
            </a:r>
          </a:p>
          <a:p>
            <a:pPr lvl="0" indent="0">
              <a:spcBef>
                <a:spcPts val="320"/>
              </a:spcBef>
              <a:buClr>
                <a:schemeClr val="dk1"/>
              </a:buClr>
              <a:buSzPts val="1600"/>
              <a:buNone/>
            </a:pPr>
            <a:r>
              <a:rPr lang="en-GB" sz="1600" dirty="0">
                <a:latin typeface="Calibri" panose="020F0502020204030204" pitchFamily="34" charset="0"/>
                <a:cs typeface="Calibri" panose="020F0502020204030204" pitchFamily="34" charset="0"/>
              </a:rPr>
              <a:t>Geographically Britain is an island, but economically and politically it is a vital link in the global network. That </a:t>
            </a:r>
            <a:r>
              <a:rPr lang="en-GB" sz="1600" b="1" dirty="0">
                <a:latin typeface="Calibri" panose="020F0502020204030204" pitchFamily="34" charset="0"/>
                <a:cs typeface="Calibri" panose="020F0502020204030204" pitchFamily="34" charset="0"/>
              </a:rPr>
              <a:t>openness brings great opportunities, but also vulnerabilities</a:t>
            </a:r>
            <a:r>
              <a:rPr lang="en-GB" sz="1600" dirty="0">
                <a:latin typeface="Calibri" panose="020F0502020204030204" pitchFamily="34" charset="0"/>
                <a:cs typeface="Calibri" panose="020F0502020204030204" pitchFamily="34" charset="0"/>
              </a:rPr>
              <a:t>. We know that terrorist groups like Al Qaeda are determined to exploit our openness to attack us, and plot to kill as many of our citizens as possible or to inflict a crushing blow to our economy. It is the most pressing threat we face today.</a:t>
            </a:r>
          </a:p>
          <a:p>
            <a:pPr lvl="0" indent="0">
              <a:spcBef>
                <a:spcPts val="320"/>
              </a:spcBef>
              <a:buClr>
                <a:schemeClr val="dk1"/>
              </a:buClr>
              <a:buSzPts val="1600"/>
              <a:buNone/>
            </a:pPr>
            <a:r>
              <a:rPr lang="en-GB" sz="1600" dirty="0">
                <a:latin typeface="Calibri" panose="020F0502020204030204" pitchFamily="34" charset="0"/>
                <a:cs typeface="Calibri" panose="020F0502020204030204" pitchFamily="34" charset="0"/>
              </a:rPr>
              <a:t>All of this calls for a radical transformation in the way we think about national security and organise ourselves to protect it. </a:t>
            </a:r>
            <a:r>
              <a:rPr lang="en-GB" sz="1600" b="1" dirty="0">
                <a:latin typeface="Calibri" panose="020F0502020204030204" pitchFamily="34" charset="0"/>
                <a:cs typeface="Calibri" panose="020F0502020204030204" pitchFamily="34" charset="0"/>
              </a:rPr>
              <a:t>We are entering an age of uncertainty</a:t>
            </a:r>
            <a:r>
              <a:rPr lang="en-GB" sz="1600" dirty="0">
                <a:latin typeface="Calibri" panose="020F0502020204030204" pitchFamily="34" charset="0"/>
                <a:cs typeface="Calibri" panose="020F0502020204030204" pitchFamily="34" charset="0"/>
              </a:rPr>
              <a:t>.” (HM Government 2010: 3)</a:t>
            </a:r>
          </a:p>
        </p:txBody>
      </p:sp>
    </p:spTree>
    <p:extLst>
      <p:ext uri="{BB962C8B-B14F-4D97-AF65-F5344CB8AC3E}">
        <p14:creationId xmlns:p14="http://schemas.microsoft.com/office/powerpoint/2010/main" val="1910052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asque pour affichage (&quot;screen&quot;) - ne pas imprim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sque pour impression (&quot;Print&quot;) - économie d'enc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24180</TotalTime>
  <Words>2893</Words>
  <Application>Microsoft Macintosh PowerPoint</Application>
  <PresentationFormat>Affichage à l'écran (4:3)</PresentationFormat>
  <Paragraphs>232</Paragraphs>
  <Slides>32</Slides>
  <Notes>1</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32</vt:i4>
      </vt:variant>
    </vt:vector>
  </HeadingPairs>
  <TitlesOfParts>
    <vt:vector size="37" baseType="lpstr">
      <vt:lpstr>Arial</vt:lpstr>
      <vt:lpstr>Arial Bold</vt:lpstr>
      <vt:lpstr>Calibri</vt:lpstr>
      <vt:lpstr>Masque pour affichage ("screen") - ne pas imprimer</vt:lpstr>
      <vt:lpstr>Masque pour impression ("Print") - économie d'encre</vt:lpstr>
      <vt:lpstr>Risques, crises et gouvernement de l’incertitude</vt:lpstr>
      <vt:lpstr>Gouverner l’incertitude</vt:lpstr>
      <vt:lpstr>Le risque</vt:lpstr>
      <vt:lpstr>Le risque (2)</vt:lpstr>
      <vt:lpstr>Présentation PowerPoint</vt:lpstr>
      <vt:lpstr>Les limites du risque</vt:lpstr>
      <vt:lpstr>Présentation PowerPoint</vt:lpstr>
      <vt:lpstr>Présentation PowerPoint</vt:lpstr>
      <vt:lpstr>Présentation PowerPoint</vt:lpstr>
      <vt:lpstr>La préparation à la gestion des crises</vt:lpstr>
      <vt:lpstr>La préparation à la gestion des crises (2)</vt:lpstr>
      <vt:lpstr>Les instruments de préparation</vt:lpstr>
      <vt:lpstr>Un processus de bureaucratisation</vt:lpstr>
      <vt:lpstr>Le paradoxe de la préparation</vt:lpstr>
      <vt:lpstr>La normalisation des crises</vt:lpstr>
      <vt:lpstr>Du plan à la crise</vt:lpstr>
      <vt:lpstr>L’epreuve du réel</vt:lpstr>
      <vt:lpstr>Les leçons de la tempête Irma (2017)</vt:lpstr>
      <vt:lpstr>Les leçons de lubrizol (2019)</vt:lpstr>
      <vt:lpstr>Présentation PowerPoint</vt:lpstr>
      <vt:lpstr>Et même les exercices …</vt:lpstr>
      <vt:lpstr>Premières leçons du covid-19</vt:lpstr>
      <vt:lpstr>Présentation PowerPoint</vt:lpstr>
      <vt:lpstr>L’impensé de la coopération</vt:lpstr>
      <vt:lpstr>L’impensé de la coopération (2)</vt:lpstr>
      <vt:lpstr>Un enjeu de connaissance</vt:lpstr>
      <vt:lpstr>Les limites de la connaissance</vt:lpstr>
      <vt:lpstr>Singularité vs. généralité</vt:lpstr>
      <vt:lpstr>Des situations exceptionnelles</vt:lpstr>
      <vt:lpstr>Quelles connaissances ?</vt:lpstr>
      <vt:lpstr>Un enjeu de formation</vt:lpstr>
      <vt:lpstr>conclusion</vt:lpstr>
    </vt:vector>
  </TitlesOfParts>
  <Company>Guillaume Augé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Guillaume Augé</dc:subject>
  <dc:creator>Guillaume.auge;Guillaume Augé</dc:creator>
  <cp:keywords>Guillaume Augé</cp:keywords>
  <dc:description>Guillaume Augé</dc:description>
  <cp:lastModifiedBy>Anne Mattioli</cp:lastModifiedBy>
  <cp:revision>885</cp:revision>
  <cp:lastPrinted>2020-01-20T02:59:27Z</cp:lastPrinted>
  <dcterms:created xsi:type="dcterms:W3CDTF">2015-03-20T14:11:59Z</dcterms:created>
  <dcterms:modified xsi:type="dcterms:W3CDTF">2021-05-10T06:53:04Z</dcterms:modified>
  <cp:contentStatus>Guillaume Augé</cp:contentStatus>
</cp:coreProperties>
</file>