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7"/>
  </p:notesMasterIdLst>
  <p:handoutMasterIdLst>
    <p:handoutMasterId r:id="rId28"/>
  </p:handoutMasterIdLst>
  <p:sldIdLst>
    <p:sldId id="257" r:id="rId3"/>
    <p:sldId id="2042" r:id="rId4"/>
    <p:sldId id="2166" r:id="rId5"/>
    <p:sldId id="2242" r:id="rId6"/>
    <p:sldId id="2243" r:id="rId7"/>
    <p:sldId id="2142" r:id="rId8"/>
    <p:sldId id="2194" r:id="rId9"/>
    <p:sldId id="2251" r:id="rId10"/>
    <p:sldId id="2116" r:id="rId11"/>
    <p:sldId id="2117" r:id="rId12"/>
    <p:sldId id="2076" r:id="rId13"/>
    <p:sldId id="1877" r:id="rId14"/>
    <p:sldId id="2098" r:id="rId15"/>
    <p:sldId id="2223" r:id="rId16"/>
    <p:sldId id="2247" r:id="rId17"/>
    <p:sldId id="2062" r:id="rId18"/>
    <p:sldId id="2225" r:id="rId19"/>
    <p:sldId id="2068" r:id="rId20"/>
    <p:sldId id="2248" r:id="rId21"/>
    <p:sldId id="2249" r:id="rId22"/>
    <p:sldId id="2224" r:id="rId23"/>
    <p:sldId id="2250" r:id="rId24"/>
    <p:sldId id="2221" r:id="rId25"/>
    <p:sldId id="2229" r:id="rId26"/>
  </p:sldIdLst>
  <p:sldSz cx="18288000" cy="10287000"/>
  <p:notesSz cx="7104063" cy="10234613"/>
  <p:embeddedFontLst>
    <p:embeddedFont>
      <p:font typeface="Arialle" panose="020B0604020202020204" charset="0"/>
      <p:regular r:id="rId29"/>
    </p:embeddedFont>
    <p:embeddedFont>
      <p:font typeface="Arialle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6E8"/>
    <a:srgbClr val="F09EC1"/>
    <a:srgbClr val="6FB15C"/>
    <a:srgbClr val="F3DC04"/>
    <a:srgbClr val="F59F00"/>
    <a:srgbClr val="FED800"/>
    <a:srgbClr val="C670A6"/>
    <a:srgbClr val="74B75C"/>
    <a:srgbClr val="FFE300"/>
    <a:srgbClr val="75B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80" autoAdjust="0"/>
  </p:normalViewPr>
  <p:slideViewPr>
    <p:cSldViewPr>
      <p:cViewPr varScale="1">
        <p:scale>
          <a:sx n="54" d="100"/>
          <a:sy n="54" d="100"/>
        </p:scale>
        <p:origin x="672" y="-96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65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4C6AD0C-4F7B-4A66-9789-EA3893655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163" cy="512763"/>
          </a:xfrm>
          <a:prstGeom prst="rect">
            <a:avLst/>
          </a:prstGeom>
        </p:spPr>
        <p:txBody>
          <a:bodyPr vert="horz" lIns="91423" tIns="45713" rIns="91423" bIns="45713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C56725-53D5-4C47-9CF7-92EBDBC79B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4" y="2"/>
            <a:ext cx="3078161" cy="512763"/>
          </a:xfrm>
          <a:prstGeom prst="rect">
            <a:avLst/>
          </a:prstGeom>
        </p:spPr>
        <p:txBody>
          <a:bodyPr vert="horz" lIns="91423" tIns="45713" rIns="91423" bIns="45713" rtlCol="0"/>
          <a:lstStyle>
            <a:lvl1pPr algn="r">
              <a:defRPr sz="1300"/>
            </a:lvl1pPr>
          </a:lstStyle>
          <a:p>
            <a:r>
              <a:rPr lang="fr-FR"/>
              <a:t>M. Dachelet - Colloque CPDT - Avril 2024</a:t>
            </a:r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47AB93-BF4E-44AB-8B74-23BF3F6830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852"/>
            <a:ext cx="3078163" cy="512763"/>
          </a:xfrm>
          <a:prstGeom prst="rect">
            <a:avLst/>
          </a:prstGeom>
        </p:spPr>
        <p:txBody>
          <a:bodyPr vert="horz" lIns="91423" tIns="45713" rIns="91423" bIns="45713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73A473-2D27-499F-B22C-3EBCDB677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4" y="9721852"/>
            <a:ext cx="3078161" cy="512763"/>
          </a:xfrm>
          <a:prstGeom prst="rect">
            <a:avLst/>
          </a:prstGeom>
        </p:spPr>
        <p:txBody>
          <a:bodyPr vert="horz" lIns="91423" tIns="45713" rIns="91423" bIns="45713" rtlCol="0" anchor="b"/>
          <a:lstStyle>
            <a:lvl1pPr algn="r">
              <a:defRPr sz="1300"/>
            </a:lvl1pPr>
          </a:lstStyle>
          <a:p>
            <a:fld id="{A6EC24BA-53CB-4E2B-BA2E-F8EEB7E8B8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691132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3507"/>
          </a:xfrm>
          <a:prstGeom prst="rect">
            <a:avLst/>
          </a:prstGeom>
        </p:spPr>
        <p:txBody>
          <a:bodyPr vert="horz" lIns="99057" tIns="49529" rIns="99057" bIns="49529" rtlCol="0"/>
          <a:lstStyle>
            <a:lvl1pPr algn="l">
              <a:defRPr sz="14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2"/>
            <a:ext cx="3078427" cy="513507"/>
          </a:xfrm>
          <a:prstGeom prst="rect">
            <a:avLst/>
          </a:prstGeom>
        </p:spPr>
        <p:txBody>
          <a:bodyPr vert="horz" lIns="99057" tIns="49529" rIns="99057" bIns="49529" rtlCol="0"/>
          <a:lstStyle>
            <a:lvl1pPr algn="r">
              <a:defRPr sz="1400"/>
            </a:lvl1pPr>
          </a:lstStyle>
          <a:p>
            <a:r>
              <a:rPr lang="fr-FR"/>
              <a:t>M. Dachelet - Colloque CPDT - Avril 2024</a:t>
            </a:r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7275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9" rIns="99057" bIns="49529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9057" tIns="49529" rIns="99057" bIns="49529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6"/>
          </a:xfrm>
          <a:prstGeom prst="rect">
            <a:avLst/>
          </a:prstGeom>
        </p:spPr>
        <p:txBody>
          <a:bodyPr vert="horz" lIns="99057" tIns="49529" rIns="99057" bIns="49529" rtlCol="0" anchor="b"/>
          <a:lstStyle>
            <a:lvl1pPr algn="l">
              <a:defRPr sz="14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6"/>
          </a:xfrm>
          <a:prstGeom prst="rect">
            <a:avLst/>
          </a:prstGeom>
        </p:spPr>
        <p:txBody>
          <a:bodyPr vert="horz" lIns="99057" tIns="49529" rIns="99057" bIns="49529" rtlCol="0" anchor="b"/>
          <a:lstStyle>
            <a:lvl1pPr algn="r">
              <a:defRPr sz="1400"/>
            </a:lvl1pPr>
          </a:lstStyle>
          <a:p>
            <a:fld id="{B8D51B67-53D6-42EF-A320-B7DC370C2B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5452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4701064"/>
            <a:ext cx="7863840" cy="3581400"/>
          </a:xfrm>
        </p:spPr>
        <p:txBody>
          <a:bodyPr lIns="0" tIns="0" rIns="0" bIns="0" anchor="b">
            <a:noAutofit/>
          </a:bodyPr>
          <a:lstStyle>
            <a:lvl1pPr algn="l">
              <a:defRPr sz="6400"/>
            </a:lvl1pPr>
          </a:lstStyle>
          <a:p>
            <a:r>
              <a:rPr lang="fr-FR" dirty="0"/>
              <a:t>Modifiez le style</a:t>
            </a:r>
            <a:br>
              <a:rPr lang="fr-FR" dirty="0"/>
            </a:br>
            <a:r>
              <a:rPr lang="fr-FR" dirty="0"/>
              <a:t>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577017B-830C-D89B-4EF3-63911647C5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7200" y="8055770"/>
            <a:ext cx="1320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A62DA0-4F23-6E35-851B-274CEF7ECFCC}"/>
              </a:ext>
            </a:extLst>
          </p:cNvPr>
          <p:cNvGrpSpPr/>
          <p:nvPr userDrawn="1"/>
        </p:nvGrpSpPr>
        <p:grpSpPr>
          <a:xfrm>
            <a:off x="0" y="1402132"/>
            <a:ext cx="14712696" cy="7095744"/>
            <a:chOff x="0" y="539496"/>
            <a:chExt cx="7356348" cy="3547872"/>
          </a:xfrm>
          <a:gradFill>
            <a:gsLst>
              <a:gs pos="0">
                <a:srgbClr val="76C5C5"/>
              </a:gs>
              <a:gs pos="100000">
                <a:srgbClr val="F19FC1"/>
              </a:gs>
            </a:gsLst>
            <a:lin ang="0" scaled="0"/>
          </a:gra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56CEB-5BA4-6A5D-53CE-239148333AD2}"/>
                </a:ext>
              </a:extLst>
            </p:cNvPr>
            <p:cNvSpPr/>
            <p:nvPr userDrawn="1"/>
          </p:nvSpPr>
          <p:spPr>
            <a:xfrm>
              <a:off x="0" y="539496"/>
              <a:ext cx="5577840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fr-FR" sz="3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9A42EC8-41BD-A559-7491-E747E3135514}"/>
                </a:ext>
              </a:extLst>
            </p:cNvPr>
            <p:cNvSpPr/>
            <p:nvPr userDrawn="1"/>
          </p:nvSpPr>
          <p:spPr>
            <a:xfrm>
              <a:off x="3799332" y="539496"/>
              <a:ext cx="3557016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fr-FR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643177"/>
            <a:ext cx="15773400" cy="2383014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5051230"/>
            <a:ext cx="15773400" cy="2433092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002C5A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B1E963-639C-AFC6-61A9-B5871892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4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A62DA0-4F23-6E35-851B-274CEF7ECFCC}"/>
              </a:ext>
            </a:extLst>
          </p:cNvPr>
          <p:cNvGrpSpPr/>
          <p:nvPr userDrawn="1"/>
        </p:nvGrpSpPr>
        <p:grpSpPr>
          <a:xfrm>
            <a:off x="0" y="1402132"/>
            <a:ext cx="14712696" cy="7095744"/>
            <a:chOff x="0" y="539496"/>
            <a:chExt cx="7356348" cy="3547872"/>
          </a:xfrm>
          <a:gradFill>
            <a:gsLst>
              <a:gs pos="0">
                <a:srgbClr val="81CFF0"/>
              </a:gs>
              <a:gs pos="100000">
                <a:srgbClr val="0092CE"/>
              </a:gs>
            </a:gsLst>
            <a:lin ang="0" scaled="0"/>
          </a:gra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56CEB-5BA4-6A5D-53CE-239148333AD2}"/>
                </a:ext>
              </a:extLst>
            </p:cNvPr>
            <p:cNvSpPr/>
            <p:nvPr userDrawn="1"/>
          </p:nvSpPr>
          <p:spPr>
            <a:xfrm>
              <a:off x="0" y="539496"/>
              <a:ext cx="5577840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9A42EC8-41BD-A559-7491-E747E3135514}"/>
                </a:ext>
              </a:extLst>
            </p:cNvPr>
            <p:cNvSpPr/>
            <p:nvPr userDrawn="1"/>
          </p:nvSpPr>
          <p:spPr>
            <a:xfrm>
              <a:off x="3799332" y="539496"/>
              <a:ext cx="3557016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643177"/>
            <a:ext cx="15773400" cy="2383014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5051230"/>
            <a:ext cx="15773400" cy="2433092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002C5A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B1E963-639C-AFC6-61A9-B5871892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A62DA0-4F23-6E35-851B-274CEF7ECFCC}"/>
              </a:ext>
            </a:extLst>
          </p:cNvPr>
          <p:cNvGrpSpPr/>
          <p:nvPr userDrawn="1"/>
        </p:nvGrpSpPr>
        <p:grpSpPr>
          <a:xfrm>
            <a:off x="0" y="1402132"/>
            <a:ext cx="14712696" cy="7095744"/>
            <a:chOff x="0" y="539496"/>
            <a:chExt cx="7356348" cy="3547872"/>
          </a:xfrm>
          <a:gradFill>
            <a:gsLst>
              <a:gs pos="0">
                <a:srgbClr val="FFED00"/>
              </a:gs>
              <a:gs pos="100000">
                <a:srgbClr val="FDC500"/>
              </a:gs>
            </a:gsLst>
            <a:lin ang="0" scaled="0"/>
          </a:gra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56CEB-5BA4-6A5D-53CE-239148333AD2}"/>
                </a:ext>
              </a:extLst>
            </p:cNvPr>
            <p:cNvSpPr/>
            <p:nvPr userDrawn="1"/>
          </p:nvSpPr>
          <p:spPr>
            <a:xfrm>
              <a:off x="0" y="539496"/>
              <a:ext cx="5577840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9A42EC8-41BD-A559-7491-E747E3135514}"/>
                </a:ext>
              </a:extLst>
            </p:cNvPr>
            <p:cNvSpPr/>
            <p:nvPr userDrawn="1"/>
          </p:nvSpPr>
          <p:spPr>
            <a:xfrm>
              <a:off x="3799332" y="539496"/>
              <a:ext cx="3557016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643177"/>
            <a:ext cx="15773400" cy="2383014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rgbClr val="002C5A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5051230"/>
            <a:ext cx="15773400" cy="2433092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002C5A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B1E963-639C-AFC6-61A9-B5871892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4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A62DA0-4F23-6E35-851B-274CEF7ECFCC}"/>
              </a:ext>
            </a:extLst>
          </p:cNvPr>
          <p:cNvGrpSpPr/>
          <p:nvPr userDrawn="1"/>
        </p:nvGrpSpPr>
        <p:grpSpPr>
          <a:xfrm>
            <a:off x="0" y="1402132"/>
            <a:ext cx="14712696" cy="7095744"/>
            <a:chOff x="0" y="539496"/>
            <a:chExt cx="7356348" cy="3547872"/>
          </a:xfrm>
          <a:gradFill>
            <a:gsLst>
              <a:gs pos="0">
                <a:srgbClr val="B9629E"/>
              </a:gs>
              <a:gs pos="100000">
                <a:srgbClr val="F19FC1"/>
              </a:gs>
            </a:gsLst>
            <a:lin ang="0" scaled="0"/>
          </a:gra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56CEB-5BA4-6A5D-53CE-239148333AD2}"/>
                </a:ext>
              </a:extLst>
            </p:cNvPr>
            <p:cNvSpPr/>
            <p:nvPr userDrawn="1"/>
          </p:nvSpPr>
          <p:spPr>
            <a:xfrm>
              <a:off x="0" y="539496"/>
              <a:ext cx="5577840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9A42EC8-41BD-A559-7491-E747E3135514}"/>
                </a:ext>
              </a:extLst>
            </p:cNvPr>
            <p:cNvSpPr/>
            <p:nvPr userDrawn="1"/>
          </p:nvSpPr>
          <p:spPr>
            <a:xfrm>
              <a:off x="3799332" y="539496"/>
              <a:ext cx="3557016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643177"/>
            <a:ext cx="15773400" cy="2383014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5051230"/>
            <a:ext cx="15773400" cy="2433092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002C5A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B1E963-639C-AFC6-61A9-B5871892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A62DA0-4F23-6E35-851B-274CEF7ECFCC}"/>
              </a:ext>
            </a:extLst>
          </p:cNvPr>
          <p:cNvGrpSpPr/>
          <p:nvPr userDrawn="1"/>
        </p:nvGrpSpPr>
        <p:grpSpPr>
          <a:xfrm>
            <a:off x="0" y="1402132"/>
            <a:ext cx="14712696" cy="7095744"/>
            <a:chOff x="0" y="539496"/>
            <a:chExt cx="7356348" cy="3547872"/>
          </a:xfrm>
          <a:gradFill>
            <a:gsLst>
              <a:gs pos="0">
                <a:srgbClr val="D0D500"/>
              </a:gs>
              <a:gs pos="100000">
                <a:srgbClr val="73B75D"/>
              </a:gs>
            </a:gsLst>
            <a:lin ang="0" scaled="0"/>
          </a:gra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56CEB-5BA4-6A5D-53CE-239148333AD2}"/>
                </a:ext>
              </a:extLst>
            </p:cNvPr>
            <p:cNvSpPr/>
            <p:nvPr userDrawn="1"/>
          </p:nvSpPr>
          <p:spPr>
            <a:xfrm>
              <a:off x="0" y="539496"/>
              <a:ext cx="5577840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9A42EC8-41BD-A559-7491-E747E3135514}"/>
                </a:ext>
              </a:extLst>
            </p:cNvPr>
            <p:cNvSpPr/>
            <p:nvPr userDrawn="1"/>
          </p:nvSpPr>
          <p:spPr>
            <a:xfrm>
              <a:off x="3799332" y="539496"/>
              <a:ext cx="3557016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643177"/>
            <a:ext cx="15773400" cy="2383014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5051230"/>
            <a:ext cx="15773400" cy="2433092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002C5A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B1E963-639C-AFC6-61A9-B5871892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A62DA0-4F23-6E35-851B-274CEF7ECFCC}"/>
              </a:ext>
            </a:extLst>
          </p:cNvPr>
          <p:cNvGrpSpPr/>
          <p:nvPr userDrawn="1"/>
        </p:nvGrpSpPr>
        <p:grpSpPr>
          <a:xfrm>
            <a:off x="0" y="1402132"/>
            <a:ext cx="14712696" cy="7095744"/>
            <a:chOff x="0" y="539496"/>
            <a:chExt cx="7356348" cy="3547872"/>
          </a:xfrm>
          <a:gradFill>
            <a:gsLst>
              <a:gs pos="0">
                <a:srgbClr val="E43217"/>
              </a:gs>
              <a:gs pos="100000">
                <a:srgbClr val="F5A000"/>
              </a:gs>
            </a:gsLst>
            <a:lin ang="0" scaled="0"/>
          </a:gra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56CEB-5BA4-6A5D-53CE-239148333AD2}"/>
                </a:ext>
              </a:extLst>
            </p:cNvPr>
            <p:cNvSpPr/>
            <p:nvPr userDrawn="1"/>
          </p:nvSpPr>
          <p:spPr>
            <a:xfrm>
              <a:off x="0" y="539496"/>
              <a:ext cx="5577840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9A42EC8-41BD-A559-7491-E747E3135514}"/>
                </a:ext>
              </a:extLst>
            </p:cNvPr>
            <p:cNvSpPr/>
            <p:nvPr userDrawn="1"/>
          </p:nvSpPr>
          <p:spPr>
            <a:xfrm>
              <a:off x="3799332" y="539496"/>
              <a:ext cx="3557016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643177"/>
            <a:ext cx="15773400" cy="2383014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5051230"/>
            <a:ext cx="15773400" cy="2433092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rgbClr val="002C5A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B1E963-639C-AFC6-61A9-B5871892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1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0C2211BA-8CF3-467C-8B4B-861BFC9D1F1B}"/>
              </a:ext>
            </a:extLst>
          </p:cNvPr>
          <p:cNvSpPr/>
          <p:nvPr userDrawn="1"/>
        </p:nvSpPr>
        <p:spPr>
          <a:xfrm>
            <a:off x="-1684961" y="8641410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76C5C5"/>
              </a:gs>
              <a:gs pos="100000">
                <a:srgbClr val="F19FC1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076F25-CBE2-8B99-8CFE-37454FF03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B1110FF8-CC33-2C2B-2E8F-3C10D72B836C}"/>
              </a:ext>
            </a:extLst>
          </p:cNvPr>
          <p:cNvSpPr/>
          <p:nvPr userDrawn="1"/>
        </p:nvSpPr>
        <p:spPr>
          <a:xfrm rot="16200000">
            <a:off x="15523179" y="-13852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D0D500"/>
              </a:gs>
              <a:gs pos="100000">
                <a:srgbClr val="73B75D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360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2FD6DFA6-68D3-9863-2225-62AEF011E8B8}"/>
              </a:ext>
            </a:extLst>
          </p:cNvPr>
          <p:cNvSpPr/>
          <p:nvPr userDrawn="1"/>
        </p:nvSpPr>
        <p:spPr>
          <a:xfrm rot="16200000">
            <a:off x="15883927" y="-1008024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E43217"/>
              </a:gs>
              <a:gs pos="100000">
                <a:srgbClr val="F5A000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166678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2E9A0D2-A1D3-6A94-CE40-F5A2A457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13635D0B-4495-89DB-ED7E-7F1D9B6AD184}"/>
              </a:ext>
            </a:extLst>
          </p:cNvPr>
          <p:cNvSpPr/>
          <p:nvPr userDrawn="1"/>
        </p:nvSpPr>
        <p:spPr>
          <a:xfrm>
            <a:off x="-1684961" y="8641410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76C5C5"/>
              </a:gs>
              <a:gs pos="100000">
                <a:srgbClr val="F19FC1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8CD7690D-9232-AC8C-0969-BA122244492E}"/>
              </a:ext>
            </a:extLst>
          </p:cNvPr>
          <p:cNvSpPr/>
          <p:nvPr userDrawn="1"/>
        </p:nvSpPr>
        <p:spPr>
          <a:xfrm rot="16200000">
            <a:off x="15523179" y="-13852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D0D500"/>
              </a:gs>
              <a:gs pos="100000">
                <a:srgbClr val="73B75D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3600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2D2BF9C5-CA24-F688-F645-E7FFFE25428B}"/>
              </a:ext>
            </a:extLst>
          </p:cNvPr>
          <p:cNvSpPr/>
          <p:nvPr userDrawn="1"/>
        </p:nvSpPr>
        <p:spPr>
          <a:xfrm rot="16200000">
            <a:off x="15883927" y="-1008024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E43217"/>
              </a:gs>
              <a:gs pos="100000">
                <a:srgbClr val="F5A000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3177981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9629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A068410B-5DC4-3700-F604-87EB94244703}"/>
              </a:ext>
            </a:extLst>
          </p:cNvPr>
          <p:cNvSpPr/>
          <p:nvPr userDrawn="1"/>
        </p:nvSpPr>
        <p:spPr>
          <a:xfrm rot="16200000">
            <a:off x="15523179" y="-13852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D0D500"/>
              </a:gs>
              <a:gs pos="100000">
                <a:srgbClr val="73B75D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360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8BB19562-7589-0FFA-8348-6F05CBA3EA8F}"/>
              </a:ext>
            </a:extLst>
          </p:cNvPr>
          <p:cNvSpPr/>
          <p:nvPr userDrawn="1"/>
        </p:nvSpPr>
        <p:spPr>
          <a:xfrm rot="16200000">
            <a:off x="15883927" y="-1008024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E43217"/>
              </a:gs>
              <a:gs pos="100000">
                <a:srgbClr val="F5A000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1B069C-5C9E-05AA-EB69-33982674D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D07E3700-5B0C-2651-2AA0-B5783235F186}"/>
              </a:ext>
            </a:extLst>
          </p:cNvPr>
          <p:cNvSpPr/>
          <p:nvPr userDrawn="1"/>
        </p:nvSpPr>
        <p:spPr>
          <a:xfrm>
            <a:off x="-1684961" y="8641410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76C5C5"/>
              </a:gs>
              <a:gs pos="100000">
                <a:srgbClr val="F19FC1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191016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6601016"/>
            <a:ext cx="15773400" cy="1988344"/>
          </a:xfrm>
        </p:spPr>
        <p:txBody>
          <a:bodyPr/>
          <a:lstStyle>
            <a:lvl1pPr>
              <a:defRPr>
                <a:solidFill>
                  <a:srgbClr val="B9629E"/>
                </a:solidFill>
              </a:defRPr>
            </a:lvl1pPr>
          </a:lstStyle>
          <a:p>
            <a:r>
              <a:rPr lang="fr-FR" dirty="0"/>
              <a:t>Titre de la carte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6F8EC-F82F-FF19-278B-60CAD6834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4758" y="7089416"/>
            <a:ext cx="4343400" cy="4140200"/>
          </a:xfrm>
          <a:prstGeom prst="rect">
            <a:avLst/>
          </a:prstGeom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034A32AB-8C92-C4AF-9702-E0768802B4B7}"/>
              </a:ext>
            </a:extLst>
          </p:cNvPr>
          <p:cNvSpPr/>
          <p:nvPr userDrawn="1"/>
        </p:nvSpPr>
        <p:spPr>
          <a:xfrm rot="16200000">
            <a:off x="15523179" y="-13852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D0D500"/>
              </a:gs>
              <a:gs pos="100000">
                <a:srgbClr val="73B75D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360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4AF42BE5-CCFD-0368-D0FD-791931029EBC}"/>
              </a:ext>
            </a:extLst>
          </p:cNvPr>
          <p:cNvSpPr/>
          <p:nvPr userDrawn="1"/>
        </p:nvSpPr>
        <p:spPr>
          <a:xfrm rot="16200000">
            <a:off x="15883927" y="-1008024"/>
            <a:ext cx="2750678" cy="360744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E43217"/>
              </a:gs>
              <a:gs pos="100000">
                <a:srgbClr val="F5A000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264584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BDB1EE7-C14C-B24C-9874-9A41E26EC3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49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Beez - 29 novembre 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Beez - 29/11/2022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Beez - 29 novembre 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547688"/>
            <a:ext cx="15773400" cy="19883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738438"/>
            <a:ext cx="15773400" cy="6527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9534526"/>
            <a:ext cx="41148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54946-C13D-F049-B8C9-5B267C9A8471}" type="datetimeFigureOut">
              <a:rPr lang="fr-FR" smtClean="0"/>
              <a:t>18/06/2024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57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002C5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71F3E49-5919-3D8E-7E47-DC97EEB19637}"/>
              </a:ext>
            </a:extLst>
          </p:cNvPr>
          <p:cNvGrpSpPr/>
          <p:nvPr/>
        </p:nvGrpSpPr>
        <p:grpSpPr>
          <a:xfrm>
            <a:off x="0" y="2095500"/>
            <a:ext cx="10972800" cy="2209800"/>
            <a:chOff x="0" y="539496"/>
            <a:chExt cx="7356349" cy="3547872"/>
          </a:xfrm>
          <a:solidFill>
            <a:srgbClr val="F3DF5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59E717-6DE8-178E-48BC-D31F3284DDB7}"/>
                </a:ext>
              </a:extLst>
            </p:cNvPr>
            <p:cNvSpPr/>
            <p:nvPr userDrawn="1"/>
          </p:nvSpPr>
          <p:spPr>
            <a:xfrm>
              <a:off x="0" y="539496"/>
              <a:ext cx="6327488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99D3CFE-2B36-B6D5-BE76-76A4C88E0359}"/>
                </a:ext>
              </a:extLst>
            </p:cNvPr>
            <p:cNvSpPr/>
            <p:nvPr userDrawn="1"/>
          </p:nvSpPr>
          <p:spPr>
            <a:xfrm>
              <a:off x="5195742" y="539496"/>
              <a:ext cx="2160607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</p:grpSp>
      <p:sp>
        <p:nvSpPr>
          <p:cNvPr id="3" name="Forme libre 2">
            <a:extLst>
              <a:ext uri="{FF2B5EF4-FFF2-40B4-BE49-F238E27FC236}">
                <a16:creationId xmlns:a16="http://schemas.microsoft.com/office/drawing/2014/main" id="{C9DB9BBC-55C5-34EC-6BAE-EA2000132BAC}"/>
              </a:ext>
            </a:extLst>
          </p:cNvPr>
          <p:cNvSpPr/>
          <p:nvPr/>
        </p:nvSpPr>
        <p:spPr>
          <a:xfrm rot="16200000">
            <a:off x="12241863" y="-297160"/>
            <a:ext cx="3466068" cy="594320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D0D500"/>
              </a:gs>
              <a:gs pos="100000">
                <a:srgbClr val="73B75D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2700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B9437FD4-3639-AAE7-B502-5717B2F5FC70}"/>
              </a:ext>
            </a:extLst>
          </p:cNvPr>
          <p:cNvSpPr/>
          <p:nvPr/>
        </p:nvSpPr>
        <p:spPr>
          <a:xfrm rot="16200000">
            <a:off x="11966738" y="10859285"/>
            <a:ext cx="5204960" cy="594320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gradFill>
            <a:gsLst>
              <a:gs pos="0">
                <a:srgbClr val="E43217"/>
              </a:gs>
              <a:gs pos="100000">
                <a:srgbClr val="F5A000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270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2EBD069-5249-C515-5A82-8857DB7C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55314" y="7690925"/>
            <a:ext cx="1300812" cy="172607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522222F-66A2-F28A-274A-5820DB5D84F9}"/>
              </a:ext>
            </a:extLst>
          </p:cNvPr>
          <p:cNvSpPr txBox="1">
            <a:spLocks/>
          </p:cNvSpPr>
          <p:nvPr/>
        </p:nvSpPr>
        <p:spPr>
          <a:xfrm>
            <a:off x="302902" y="2170672"/>
            <a:ext cx="12213803" cy="8116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7200" b="1" dirty="0">
                <a:solidFill>
                  <a:srgbClr val="23A3D7"/>
                </a:solidFill>
              </a:rPr>
              <a:t>Wallonie </a:t>
            </a:r>
          </a:p>
          <a:p>
            <a:r>
              <a:rPr lang="fr-FR" dirty="0">
                <a:solidFill>
                  <a:srgbClr val="00B0F0"/>
                </a:solidFill>
              </a:rPr>
              <a:t>Réduire l’artificialisation et l’étalement urbain</a:t>
            </a: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Charleville-Mézières  Sedan</a:t>
            </a:r>
          </a:p>
          <a:p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IHEDATE</a:t>
            </a:r>
          </a:p>
          <a:p>
            <a:r>
              <a:rPr lang="fr-FR" sz="3600">
                <a:solidFill>
                  <a:schemeClr val="tx1">
                    <a:lumMod val="50000"/>
                    <a:lumOff val="50000"/>
                  </a:schemeClr>
                </a:solidFill>
              </a:rPr>
              <a:t>21 </a:t>
            </a:r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juin 2024</a:t>
            </a:r>
          </a:p>
          <a:p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Michel Dachelet</a:t>
            </a:r>
          </a:p>
          <a:p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Inspecteur général SPW TLPE</a:t>
            </a:r>
          </a:p>
          <a:p>
            <a:endParaRPr lang="fr-FR" sz="66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93EDD9-0744-A62A-FC00-D016B532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579204"/>
            <a:ext cx="8044482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0492F4-416F-8BFA-0537-28FE19479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1700" y="7825960"/>
            <a:ext cx="295285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52999" y="0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952999" y="387626"/>
            <a:ext cx="12015019" cy="66810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800" dirty="0">
                <a:solidFill>
                  <a:schemeClr val="tx2"/>
                </a:solidFill>
              </a:rPr>
              <a:t>COMMENT ATTEINDRE LE ZAN A 2050? </a:t>
            </a:r>
          </a:p>
          <a:p>
            <a:pPr marL="0" indent="0">
              <a:buNone/>
            </a:pPr>
            <a:r>
              <a:rPr lang="fr-BE" sz="2800" b="1" dirty="0">
                <a:solidFill>
                  <a:schemeClr val="tx2"/>
                </a:solidFill>
              </a:rPr>
              <a:t>Région: SDT</a:t>
            </a:r>
          </a:p>
          <a:p>
            <a:pPr marL="0" indent="0">
              <a:buNone/>
            </a:pPr>
            <a:endParaRPr lang="fr-FR" sz="2800" b="1" dirty="0">
              <a:solidFill>
                <a:schemeClr val="tx2"/>
              </a:solidFill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Outil faîtier aménagement territoire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Seul outil pour fixer des trajectoires par bassin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Approprié pour fixer des centralités 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Approprié pour donner des balises aux Communes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Utilisable sans réforme du CoDT</a:t>
            </a:r>
          </a:p>
          <a:p>
            <a:pPr marL="990600" indent="0">
              <a:buNone/>
              <a:tabLst>
                <a:tab pos="990600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 Procédure courte (</a:t>
            </a:r>
            <a:r>
              <a:rPr lang="fr-FR" sz="2800" dirty="0" err="1">
                <a:solidFill>
                  <a:schemeClr val="tx2"/>
                </a:solidFill>
                <a:sym typeface="Wingdings" panose="05000000000000000000" pitchFamily="2" charset="2"/>
              </a:rPr>
              <a:t>finalisable</a:t>
            </a: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 cette législature)</a:t>
            </a:r>
          </a:p>
          <a:p>
            <a:pPr marL="550863" indent="0">
              <a:buNone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550863" indent="0">
              <a:buNone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sp>
        <p:nvSpPr>
          <p:cNvPr id="2" name="Organigramme : Terminateur 1">
            <a:extLst>
              <a:ext uri="{FF2B5EF4-FFF2-40B4-BE49-F238E27FC236}">
                <a16:creationId xmlns:a16="http://schemas.microsoft.com/office/drawing/2014/main" id="{1DF4CF92-C330-ADD1-82EE-02EA88EFB66E}"/>
              </a:ext>
            </a:extLst>
          </p:cNvPr>
          <p:cNvSpPr/>
          <p:nvPr/>
        </p:nvSpPr>
        <p:spPr>
          <a:xfrm>
            <a:off x="-609600" y="5060437"/>
            <a:ext cx="4572000" cy="1620000"/>
          </a:xfrm>
          <a:prstGeom prst="flowChartTerminator">
            <a:avLst/>
          </a:prstGeom>
          <a:solidFill>
            <a:srgbClr val="F5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INCITER</a:t>
            </a:r>
          </a:p>
          <a:p>
            <a:pPr algn="ctr"/>
            <a:r>
              <a:rPr lang="fr-BE" sz="3600" cap="all" dirty="0" err="1"/>
              <a:t>RéD</a:t>
            </a:r>
            <a:r>
              <a:rPr lang="fr-BE" sz="3600" dirty="0" err="1"/>
              <a:t>UIRE</a:t>
            </a:r>
            <a:endParaRPr lang="fr-BE" sz="3600" dirty="0"/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B88907D1-8CF5-36E0-BADB-6C63903E105B}"/>
              </a:ext>
            </a:extLst>
          </p:cNvPr>
          <p:cNvSpPr/>
          <p:nvPr/>
        </p:nvSpPr>
        <p:spPr>
          <a:xfrm>
            <a:off x="-609600" y="1714499"/>
            <a:ext cx="4572000" cy="1620000"/>
          </a:xfrm>
          <a:prstGeom prst="flowChartTerminator">
            <a:avLst/>
          </a:prstGeom>
          <a:solidFill>
            <a:srgbClr val="BE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EMPÊCHER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5485E850-1750-9C9F-F40F-EE01486D2730}"/>
              </a:ext>
            </a:extLst>
          </p:cNvPr>
          <p:cNvSpPr/>
          <p:nvPr/>
        </p:nvSpPr>
        <p:spPr>
          <a:xfrm>
            <a:off x="1181100" y="3334499"/>
            <a:ext cx="990600" cy="1725937"/>
          </a:xfrm>
          <a:prstGeom prst="downArrow">
            <a:avLst/>
          </a:prstGeom>
          <a:solidFill>
            <a:srgbClr val="BE65A1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A471C90-920C-6C42-1E90-73B44927CCB6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70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vision du schéma de développement communal — Walhain - La Commune">
            <a:extLst>
              <a:ext uri="{FF2B5EF4-FFF2-40B4-BE49-F238E27FC236}">
                <a16:creationId xmlns:a16="http://schemas.microsoft.com/office/drawing/2014/main" id="{2E2945D6-C3E7-729B-E0EC-D86BDC82C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7" r="15625" b="14499"/>
          <a:stretch/>
        </p:blipFill>
        <p:spPr bwMode="auto">
          <a:xfrm>
            <a:off x="5486400" y="3543300"/>
            <a:ext cx="8229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AF0AEC8-05A6-A600-CB53-2EF188BE57FA}"/>
              </a:ext>
            </a:extLst>
          </p:cNvPr>
          <p:cNvSpPr/>
          <p:nvPr/>
        </p:nvSpPr>
        <p:spPr>
          <a:xfrm>
            <a:off x="4648200" y="0"/>
            <a:ext cx="13549937" cy="10486845"/>
          </a:xfrm>
          <a:prstGeom prst="rect">
            <a:avLst/>
          </a:prstGeom>
          <a:solidFill>
            <a:srgbClr val="053D57">
              <a:alpha val="4706"/>
            </a:srgbClr>
          </a:solidFill>
        </p:spPr>
        <p:txBody>
          <a:bodyPr/>
          <a:lstStyle/>
          <a:p>
            <a:endParaRPr lang="fr-BE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952999" y="387627"/>
            <a:ext cx="12015019" cy="30413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800" dirty="0">
                <a:solidFill>
                  <a:schemeClr val="tx2"/>
                </a:solidFill>
              </a:rPr>
              <a:t>COMMENT ATTEINDRE LE ZAN A 2050?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Communes:  SDC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08063" marR="0" lvl="0" indent="-4572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2438" algn="l"/>
              </a:tabLst>
              <a:defRPr/>
            </a:pPr>
            <a:r>
              <a:rPr lang="fr-FR" sz="2800" dirty="0">
                <a:solidFill>
                  <a:srgbClr val="44546A"/>
                </a:solidFill>
                <a:latin typeface="Calibri" panose="020F0502020204030204"/>
                <a:sym typeface="Wingdings" panose="05000000000000000000" pitchFamily="2" charset="2"/>
              </a:rPr>
              <a:t>Seul outil pour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fixer des trajectoires par commune</a:t>
            </a:r>
          </a:p>
          <a:p>
            <a:pPr marL="1008063" marR="0" lvl="0" indent="-4572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52438" algn="l"/>
              </a:tabLst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Approprié pour fixer les centralités + mesures de gestion IN/OUT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D94A093-0D0B-93B7-5796-7731096F0461}"/>
              </a:ext>
            </a:extLst>
          </p:cNvPr>
          <p:cNvCxnSpPr>
            <a:cxnSpLocks/>
          </p:cNvCxnSpPr>
          <p:nvPr/>
        </p:nvCxnSpPr>
        <p:spPr>
          <a:xfrm flipH="1">
            <a:off x="1048365" y="19557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397E173-1E0F-DD81-51AE-2A7AA7FD42DE}"/>
              </a:ext>
            </a:extLst>
          </p:cNvPr>
          <p:cNvSpPr/>
          <p:nvPr/>
        </p:nvSpPr>
        <p:spPr>
          <a:xfrm>
            <a:off x="-609600" y="5060437"/>
            <a:ext cx="4572000" cy="1620000"/>
          </a:xfrm>
          <a:prstGeom prst="flowChartTerminator">
            <a:avLst/>
          </a:prstGeom>
          <a:solidFill>
            <a:srgbClr val="F5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INCITER</a:t>
            </a:r>
          </a:p>
          <a:p>
            <a:pPr algn="ctr"/>
            <a:r>
              <a:rPr lang="fr-BE" sz="3600" dirty="0" err="1"/>
              <a:t>R</a:t>
            </a:r>
            <a:r>
              <a:rPr lang="fr-BE" sz="3600" cap="all" dirty="0" err="1"/>
              <a:t>é</a:t>
            </a:r>
            <a:r>
              <a:rPr lang="fr-BE" sz="3600" dirty="0" err="1"/>
              <a:t>DUIRE</a:t>
            </a:r>
            <a:endParaRPr lang="fr-BE" sz="3600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D79D685-EAED-4608-99E6-F5088E763800}"/>
              </a:ext>
            </a:extLst>
          </p:cNvPr>
          <p:cNvSpPr/>
          <p:nvPr/>
        </p:nvSpPr>
        <p:spPr>
          <a:xfrm>
            <a:off x="-609600" y="1714499"/>
            <a:ext cx="4572000" cy="1620000"/>
          </a:xfrm>
          <a:prstGeom prst="flowChartTerminator">
            <a:avLst/>
          </a:prstGeom>
          <a:solidFill>
            <a:srgbClr val="BE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/>
              <a:t>EMP</a:t>
            </a:r>
            <a:r>
              <a:rPr lang="fr-BE" sz="3600" cap="all" dirty="0" err="1"/>
              <a:t>ê</a:t>
            </a:r>
            <a:r>
              <a:rPr lang="fr-BE" sz="3600" dirty="0" err="1"/>
              <a:t>CHER</a:t>
            </a:r>
            <a:endParaRPr lang="fr-BE" sz="3600" dirty="0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6FDD26C9-660D-DA19-52E1-3D8C068A5931}"/>
              </a:ext>
            </a:extLst>
          </p:cNvPr>
          <p:cNvSpPr/>
          <p:nvPr/>
        </p:nvSpPr>
        <p:spPr>
          <a:xfrm>
            <a:off x="1181100" y="3334499"/>
            <a:ext cx="990600" cy="1725937"/>
          </a:xfrm>
          <a:prstGeom prst="downArrow">
            <a:avLst/>
          </a:prstGeom>
          <a:solidFill>
            <a:srgbClr val="BE65A1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1805D37-14EC-BD62-75DE-71E5E898D049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75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FE3188-CB7B-CD58-C790-42AA90C37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3" t="22869" r="38334" b="5039"/>
          <a:stretch/>
        </p:blipFill>
        <p:spPr>
          <a:xfrm>
            <a:off x="-2" y="27548"/>
            <a:ext cx="7162801" cy="10248315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26990" y="-15239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DAADC92-4A21-D131-C3BC-145E2625EF38}"/>
              </a:ext>
            </a:extLst>
          </p:cNvPr>
          <p:cNvGrpSpPr/>
          <p:nvPr/>
        </p:nvGrpSpPr>
        <p:grpSpPr>
          <a:xfrm rot="10800000">
            <a:off x="7391398" y="3790064"/>
            <a:ext cx="10896600" cy="2676394"/>
            <a:chOff x="0" y="539496"/>
            <a:chExt cx="7356349" cy="3547872"/>
          </a:xfrm>
          <a:solidFill>
            <a:srgbClr val="F3DF5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5BEBE4-49FA-3A0F-372D-6DBD36A8C247}"/>
                </a:ext>
              </a:extLst>
            </p:cNvPr>
            <p:cNvSpPr/>
            <p:nvPr userDrawn="1"/>
          </p:nvSpPr>
          <p:spPr>
            <a:xfrm>
              <a:off x="0" y="539496"/>
              <a:ext cx="6327488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3208D82-15D8-E83E-1E6B-1AC16C2E145E}"/>
                </a:ext>
              </a:extLst>
            </p:cNvPr>
            <p:cNvSpPr/>
            <p:nvPr userDrawn="1"/>
          </p:nvSpPr>
          <p:spPr>
            <a:xfrm>
              <a:off x="5195742" y="539496"/>
              <a:ext cx="2160607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ADC9F7E4-0C2E-59A0-B577-624F21122EBD}"/>
              </a:ext>
            </a:extLst>
          </p:cNvPr>
          <p:cNvSpPr txBox="1"/>
          <p:nvPr/>
        </p:nvSpPr>
        <p:spPr>
          <a:xfrm>
            <a:off x="7887545" y="4533900"/>
            <a:ext cx="8837191" cy="829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0113" indent="-900113">
              <a:lnSpc>
                <a:spcPts val="7500"/>
              </a:lnSpc>
            </a:pPr>
            <a:r>
              <a:rPr lang="en-US" sz="2800" spc="300" dirty="0">
                <a:solidFill>
                  <a:schemeClr val="bg1"/>
                </a:solidFill>
              </a:rPr>
              <a:t>III	SDT : 5 points forts</a:t>
            </a:r>
          </a:p>
        </p:txBody>
      </p:sp>
    </p:spTree>
    <p:extLst>
      <p:ext uri="{BB962C8B-B14F-4D97-AF65-F5344CB8AC3E}">
        <p14:creationId xmlns:p14="http://schemas.microsoft.com/office/powerpoint/2010/main" val="8597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F26791-B275-B0AE-04C4-201C395553B2}"/>
              </a:ext>
            </a:extLst>
          </p:cNvPr>
          <p:cNvSpPr/>
          <p:nvPr/>
        </p:nvSpPr>
        <p:spPr>
          <a:xfrm>
            <a:off x="15013190" y="6988575"/>
            <a:ext cx="5510569" cy="4019776"/>
          </a:xfrm>
          <a:prstGeom prst="rect">
            <a:avLst/>
          </a:prstGeom>
          <a:solidFill>
            <a:schemeClr val="bg1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/>
          </a:p>
        </p:txBody>
      </p:sp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6E87DDA8-CA6A-7044-690F-450E68D2D92A}"/>
              </a:ext>
            </a:extLst>
          </p:cNvPr>
          <p:cNvSpPr/>
          <p:nvPr/>
        </p:nvSpPr>
        <p:spPr>
          <a:xfrm rot="16200000">
            <a:off x="6133746" y="-1371954"/>
            <a:ext cx="5868105" cy="15392402"/>
          </a:xfrm>
          <a:prstGeom prst="rtTriangle">
            <a:avLst/>
          </a:prstGeom>
          <a:solidFill>
            <a:srgbClr val="6FB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CFA5B6A5-4210-637F-653B-7AB2D855EF50}"/>
              </a:ext>
            </a:extLst>
          </p:cNvPr>
          <p:cNvSpPr/>
          <p:nvPr/>
        </p:nvSpPr>
        <p:spPr>
          <a:xfrm rot="16200000">
            <a:off x="3904933" y="7669638"/>
            <a:ext cx="2291477" cy="652542"/>
          </a:xfrm>
          <a:prstGeom prst="flowChartTerminator">
            <a:avLst/>
          </a:prstGeom>
          <a:solidFill>
            <a:srgbClr val="F5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AAD3717F-6856-2D03-27D2-89E1A35E015C}"/>
              </a:ext>
            </a:extLst>
          </p:cNvPr>
          <p:cNvSpPr/>
          <p:nvPr/>
        </p:nvSpPr>
        <p:spPr>
          <a:xfrm rot="16200000">
            <a:off x="7169447" y="6414690"/>
            <a:ext cx="2291477" cy="652542"/>
          </a:xfrm>
          <a:prstGeom prst="flowChartTerminator">
            <a:avLst/>
          </a:prstGeom>
          <a:solidFill>
            <a:srgbClr val="BE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rganigramme : Terminateur 8">
            <a:extLst>
              <a:ext uri="{FF2B5EF4-FFF2-40B4-BE49-F238E27FC236}">
                <a16:creationId xmlns:a16="http://schemas.microsoft.com/office/drawing/2014/main" id="{BB2DCB45-8306-75DF-671A-571B5C86981B}"/>
              </a:ext>
            </a:extLst>
          </p:cNvPr>
          <p:cNvSpPr/>
          <p:nvPr/>
        </p:nvSpPr>
        <p:spPr>
          <a:xfrm rot="16200000">
            <a:off x="15291990" y="3366690"/>
            <a:ext cx="2291477" cy="652542"/>
          </a:xfrm>
          <a:prstGeom prst="flowChartTerminator">
            <a:avLst/>
          </a:prstGeom>
          <a:solidFill>
            <a:srgbClr val="EE9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412FD1-DC30-FE43-8508-1C248B81CFDF}"/>
              </a:ext>
            </a:extLst>
          </p:cNvPr>
          <p:cNvSpPr txBox="1"/>
          <p:nvPr/>
        </p:nvSpPr>
        <p:spPr>
          <a:xfrm>
            <a:off x="2386927" y="8706076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SDT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D5779C-A0F8-7737-801E-A5C50098ACD0}"/>
              </a:ext>
            </a:extLst>
          </p:cNvPr>
          <p:cNvSpPr txBox="1"/>
          <p:nvPr/>
        </p:nvSpPr>
        <p:spPr>
          <a:xfrm>
            <a:off x="5436159" y="7645497"/>
            <a:ext cx="3650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SDC</a:t>
            </a:r>
          </a:p>
          <a:p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2F9735-29E2-E0D6-9D23-6DA97021394C}"/>
              </a:ext>
            </a:extLst>
          </p:cNvPr>
          <p:cNvSpPr txBox="1"/>
          <p:nvPr/>
        </p:nvSpPr>
        <p:spPr>
          <a:xfrm>
            <a:off x="4572000" y="6268214"/>
            <a:ext cx="99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/>
              <a:t>2024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B29822-156D-E3E5-E149-2F080589CDCC}"/>
              </a:ext>
            </a:extLst>
          </p:cNvPr>
          <p:cNvSpPr txBox="1"/>
          <p:nvPr/>
        </p:nvSpPr>
        <p:spPr>
          <a:xfrm>
            <a:off x="7830245" y="5116795"/>
            <a:ext cx="99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2030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9188D0-121F-608B-D155-FDD1A204A90A}"/>
              </a:ext>
            </a:extLst>
          </p:cNvPr>
          <p:cNvSpPr txBox="1"/>
          <p:nvPr/>
        </p:nvSpPr>
        <p:spPr>
          <a:xfrm>
            <a:off x="15925800" y="2029480"/>
            <a:ext cx="99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/>
              <a:t>2050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6F7FD28-FB4C-4491-38C8-8033146FCAE6}"/>
              </a:ext>
            </a:extLst>
          </p:cNvPr>
          <p:cNvSpPr txBox="1"/>
          <p:nvPr/>
        </p:nvSpPr>
        <p:spPr>
          <a:xfrm>
            <a:off x="16306800" y="94107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/>
              <a:t>NNLT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83C4A1-E318-C8EB-CA81-454188D1FD30}"/>
              </a:ext>
            </a:extLst>
          </p:cNvPr>
          <p:cNvSpPr txBox="1"/>
          <p:nvPr/>
        </p:nvSpPr>
        <p:spPr>
          <a:xfrm>
            <a:off x="1155130" y="7383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/>
              <a:t>2019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24FE299-1646-A71F-3210-12C0AE4754CA}"/>
              </a:ext>
            </a:extLst>
          </p:cNvPr>
          <p:cNvSpPr txBox="1"/>
          <p:nvPr/>
        </p:nvSpPr>
        <p:spPr>
          <a:xfrm>
            <a:off x="2304096" y="3542844"/>
            <a:ext cx="224712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r-BE" sz="2800" cap="all" spc="279">
                <a:solidFill>
                  <a:srgbClr val="053D57"/>
                </a:solidFill>
              </a:rPr>
              <a:t>Stratégie</a:t>
            </a:r>
          </a:p>
          <a:p>
            <a:r>
              <a:rPr lang="fr-BE" sz="2800" cap="all" spc="279">
                <a:solidFill>
                  <a:srgbClr val="053D57"/>
                </a:solidFill>
              </a:rPr>
              <a:t>régionale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939932B-B0ED-FFD0-954D-2DB356ADB78F}"/>
              </a:ext>
            </a:extLst>
          </p:cNvPr>
          <p:cNvSpPr txBox="1"/>
          <p:nvPr/>
        </p:nvSpPr>
        <p:spPr>
          <a:xfrm>
            <a:off x="5371324" y="3524421"/>
            <a:ext cx="245854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r-BE" sz="2800" cap="all" spc="279">
                <a:solidFill>
                  <a:srgbClr val="053D57"/>
                </a:solidFill>
              </a:rPr>
              <a:t>StRATéGIE</a:t>
            </a:r>
          </a:p>
          <a:p>
            <a:r>
              <a:rPr lang="fr-BE" sz="2800" cap="all" spc="279">
                <a:solidFill>
                  <a:srgbClr val="053D57"/>
                </a:solidFill>
              </a:rPr>
              <a:t>Communale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620B53-B92C-6A3D-6745-D431F8F05DA2}"/>
              </a:ext>
            </a:extLst>
          </p:cNvPr>
          <p:cNvSpPr txBox="1"/>
          <p:nvPr/>
        </p:nvSpPr>
        <p:spPr>
          <a:xfrm>
            <a:off x="8668351" y="6426236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PLANS DE SECTEUR</a:t>
            </a:r>
          </a:p>
          <a:p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CFC6C7E-4F7A-1B78-4C63-044438355876}"/>
              </a:ext>
            </a:extLst>
          </p:cNvPr>
          <p:cNvSpPr txBox="1"/>
          <p:nvPr/>
        </p:nvSpPr>
        <p:spPr>
          <a:xfrm>
            <a:off x="8810485" y="3553480"/>
            <a:ext cx="466574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r-BE" sz="2800" cap="all" spc="279">
                <a:solidFill>
                  <a:srgbClr val="053D57"/>
                </a:solidFill>
              </a:rPr>
              <a:t>Opérationnalisation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4905E5-737B-0857-2490-DF0CC4B4456D}"/>
              </a:ext>
            </a:extLst>
          </p:cNvPr>
          <p:cNvSpPr/>
          <p:nvPr/>
        </p:nvSpPr>
        <p:spPr>
          <a:xfrm>
            <a:off x="-685800" y="7124700"/>
            <a:ext cx="20497800" cy="4675332"/>
          </a:xfrm>
          <a:prstGeom prst="rect">
            <a:avLst/>
          </a:prstGeom>
          <a:noFill/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5886A-B034-94C4-69E2-2EF77CB8BE49}"/>
              </a:ext>
            </a:extLst>
          </p:cNvPr>
          <p:cNvSpPr/>
          <p:nvPr/>
        </p:nvSpPr>
        <p:spPr>
          <a:xfrm>
            <a:off x="-4346710" y="6529824"/>
            <a:ext cx="5510569" cy="4019776"/>
          </a:xfrm>
          <a:prstGeom prst="rect">
            <a:avLst/>
          </a:prstGeom>
          <a:solidFill>
            <a:schemeClr val="bg1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/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AD1C49DE-E9F2-BED7-EB6C-098A936EE5D7}"/>
              </a:ext>
            </a:extLst>
          </p:cNvPr>
          <p:cNvSpPr/>
          <p:nvPr/>
        </p:nvSpPr>
        <p:spPr>
          <a:xfrm>
            <a:off x="1371597" y="9323605"/>
            <a:ext cx="9982204" cy="660814"/>
          </a:xfrm>
          <a:prstGeom prst="homePlate">
            <a:avLst>
              <a:gd name="adj" fmla="val 44282"/>
            </a:avLst>
          </a:prstGeom>
          <a:solidFill>
            <a:srgbClr val="F3DF50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/>
          </a:p>
        </p:txBody>
      </p:sp>
      <p:sp>
        <p:nvSpPr>
          <p:cNvPr id="25" name="Organigramme : Terminateur 24">
            <a:extLst>
              <a:ext uri="{FF2B5EF4-FFF2-40B4-BE49-F238E27FC236}">
                <a16:creationId xmlns:a16="http://schemas.microsoft.com/office/drawing/2014/main" id="{9BD9AE21-7072-3C58-9373-5F5641C5F4BA}"/>
              </a:ext>
            </a:extLst>
          </p:cNvPr>
          <p:cNvSpPr/>
          <p:nvPr/>
        </p:nvSpPr>
        <p:spPr>
          <a:xfrm rot="16200000">
            <a:off x="552133" y="8858568"/>
            <a:ext cx="2291477" cy="652542"/>
          </a:xfrm>
          <a:prstGeom prst="flowChartTerminator">
            <a:avLst/>
          </a:prstGeom>
          <a:solidFill>
            <a:srgbClr val="60B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8CAA2FF-CE1E-77C7-52FD-DC3D7322E1E3}"/>
              </a:ext>
            </a:extLst>
          </p:cNvPr>
          <p:cNvSpPr txBox="1"/>
          <p:nvPr/>
        </p:nvSpPr>
        <p:spPr>
          <a:xfrm>
            <a:off x="5571744" y="9413228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MONITORING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D41335F-FA77-0EAA-E04E-683C2040184E}"/>
              </a:ext>
            </a:extLst>
          </p:cNvPr>
          <p:cNvCxnSpPr>
            <a:cxnSpLocks/>
          </p:cNvCxnSpPr>
          <p:nvPr/>
        </p:nvCxnSpPr>
        <p:spPr>
          <a:xfrm flipH="1">
            <a:off x="8315185" y="2956560"/>
            <a:ext cx="5855" cy="2886908"/>
          </a:xfrm>
          <a:prstGeom prst="line">
            <a:avLst/>
          </a:prstGeom>
          <a:ln w="76200" cap="rnd">
            <a:solidFill>
              <a:srgbClr val="BE65A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F167A6D-DEF6-05DB-712B-793CE49D5E98}"/>
              </a:ext>
            </a:extLst>
          </p:cNvPr>
          <p:cNvSpPr/>
          <p:nvPr/>
        </p:nvSpPr>
        <p:spPr>
          <a:xfrm>
            <a:off x="1313493" y="1156618"/>
            <a:ext cx="14612307" cy="2291478"/>
          </a:xfrm>
          <a:prstGeom prst="rightArrow">
            <a:avLst/>
          </a:prstGeom>
          <a:gradFill>
            <a:gsLst>
              <a:gs pos="0">
                <a:srgbClr val="76C5C5"/>
              </a:gs>
              <a:gs pos="100000">
                <a:srgbClr val="F19FC1"/>
              </a:gs>
            </a:gsLst>
            <a:lin ang="0" scaled="0"/>
          </a:gra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fr-BE" sz="2800" cap="all">
                <a:solidFill>
                  <a:srgbClr val="FFFFFF"/>
                </a:solidFill>
              </a:rPr>
              <a:t>INCITER                                               RéDUIRE                                                            EMPêCHER 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0CDDD7C-E78B-5170-D659-A11E96310569}"/>
              </a:ext>
            </a:extLst>
          </p:cNvPr>
          <p:cNvSpPr txBox="1"/>
          <p:nvPr/>
        </p:nvSpPr>
        <p:spPr>
          <a:xfrm>
            <a:off x="2386927" y="330711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STRATEGIE ZAN 2050 = TRAJECTOIRE EN 3 TEMPS</a:t>
            </a:r>
          </a:p>
        </p:txBody>
      </p:sp>
      <p:sp>
        <p:nvSpPr>
          <p:cNvPr id="28" name="Forme libre 17">
            <a:extLst>
              <a:ext uri="{FF2B5EF4-FFF2-40B4-BE49-F238E27FC236}">
                <a16:creationId xmlns:a16="http://schemas.microsoft.com/office/drawing/2014/main" id="{93F4A2FA-3040-7534-B8DD-4E734ADA631A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78158D-5CF0-0ECB-3420-EF8556EA5669}"/>
              </a:ext>
            </a:extLst>
          </p:cNvPr>
          <p:cNvSpPr txBox="1"/>
          <p:nvPr/>
        </p:nvSpPr>
        <p:spPr>
          <a:xfrm>
            <a:off x="2895600" y="23228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2566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FFC73BA4-9342-9765-C709-89C1D4DAE23C}"/>
              </a:ext>
            </a:extLst>
          </p:cNvPr>
          <p:cNvSpPr txBox="1"/>
          <p:nvPr/>
        </p:nvSpPr>
        <p:spPr>
          <a:xfrm>
            <a:off x="5334000" y="390549"/>
            <a:ext cx="18280789" cy="467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endParaRPr lang="fr-BE" sz="3000" spc="290" dirty="0">
              <a:solidFill>
                <a:srgbClr val="053D57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66047" y="0"/>
            <a:ext cx="13550553" cy="10287000"/>
          </a:xfrm>
          <a:prstGeom prst="rect">
            <a:avLst/>
          </a:prstGeom>
          <a:noFill/>
        </p:spPr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6CDEBD-3477-6A8B-7FB3-1E1BE0BD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00" y="800100"/>
            <a:ext cx="11628000" cy="64018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921203-4E7F-F49E-781A-517AAD5C9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95" r="3339"/>
          <a:stretch/>
        </p:blipFill>
        <p:spPr>
          <a:xfrm>
            <a:off x="5029200" y="7505700"/>
            <a:ext cx="9906000" cy="206064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CC561858-7EBB-6BE2-4CAD-21DD0539EA77}"/>
              </a:ext>
            </a:extLst>
          </p:cNvPr>
          <p:cNvSpPr/>
          <p:nvPr/>
        </p:nvSpPr>
        <p:spPr>
          <a:xfrm>
            <a:off x="5029200" y="114300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5415CB6-F096-40A7-6FA1-08D215B57477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cap="all" spc="225" dirty="0">
                <a:solidFill>
                  <a:schemeClr val="tx2"/>
                </a:solidFill>
              </a:rPr>
              <a:t>	</a:t>
            </a:r>
            <a:r>
              <a:rPr lang="en-US" sz="2800" b="1" cap="all" spc="225" dirty="0">
                <a:solidFill>
                  <a:srgbClr val="E59ABC"/>
                </a:solidFill>
              </a:rPr>
              <a:t>Concepts </a:t>
            </a:r>
            <a:r>
              <a:rPr lang="en-US" sz="2800" b="1" cap="all" spc="225" dirty="0" err="1">
                <a:solidFill>
                  <a:srgbClr val="E59ABC"/>
                </a:solidFill>
              </a:rPr>
              <a:t>territoriaux</a:t>
            </a:r>
            <a:r>
              <a:rPr lang="en-US" sz="2800" b="1" cap="all" spc="225" dirty="0">
                <a:solidFill>
                  <a:srgbClr val="E59ABC"/>
                </a:solidFill>
              </a:rPr>
              <a:t> clefs</a:t>
            </a:r>
          </a:p>
        </p:txBody>
      </p:sp>
      <p:sp>
        <p:nvSpPr>
          <p:cNvPr id="12" name="Forme libre 17">
            <a:extLst>
              <a:ext uri="{FF2B5EF4-FFF2-40B4-BE49-F238E27FC236}">
                <a16:creationId xmlns:a16="http://schemas.microsoft.com/office/drawing/2014/main" id="{1F7E8963-0B39-280F-0F24-6F686F4D32E1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8A29A5-CABD-27AE-046A-CD40E1D8C328}"/>
              </a:ext>
            </a:extLst>
          </p:cNvPr>
          <p:cNvSpPr txBox="1"/>
          <p:nvPr/>
        </p:nvSpPr>
        <p:spPr>
          <a:xfrm>
            <a:off x="2922861" y="23736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762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83DBE850-B78D-85B1-D909-8C7764215691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CENTRALITES: CRITERES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67A7033-B170-FB2C-15E7-7E6E2061A6B1}"/>
              </a:ext>
            </a:extLst>
          </p:cNvPr>
          <p:cNvSpPr txBox="1"/>
          <p:nvPr/>
        </p:nvSpPr>
        <p:spPr>
          <a:xfrm>
            <a:off x="1318435" y="1527238"/>
            <a:ext cx="2567765" cy="4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521CEEA-0ECB-2607-A9A3-E678664C55A9}"/>
              </a:ext>
            </a:extLst>
          </p:cNvPr>
          <p:cNvGrpSpPr/>
          <p:nvPr/>
        </p:nvGrpSpPr>
        <p:grpSpPr>
          <a:xfrm>
            <a:off x="-6781800" y="191061"/>
            <a:ext cx="10554563" cy="837639"/>
            <a:chOff x="-6781800" y="191061"/>
            <a:chExt cx="9329934" cy="837639"/>
          </a:xfrm>
          <a:solidFill>
            <a:srgbClr val="78C6E8"/>
          </a:solidFill>
        </p:grpSpPr>
        <p:sp>
          <p:nvSpPr>
            <p:cNvPr id="6" name="Forme libre 17">
              <a:extLst>
                <a:ext uri="{FF2B5EF4-FFF2-40B4-BE49-F238E27FC236}">
                  <a16:creationId xmlns:a16="http://schemas.microsoft.com/office/drawing/2014/main" id="{7A0A1A63-6693-F874-98F8-A7722C314E4E}"/>
                </a:ext>
              </a:extLst>
            </p:cNvPr>
            <p:cNvSpPr/>
            <p:nvPr/>
          </p:nvSpPr>
          <p:spPr>
            <a:xfrm>
              <a:off x="-6781800" y="191061"/>
              <a:ext cx="9329934" cy="837639"/>
            </a:xfrm>
            <a:custGeom>
              <a:avLst/>
              <a:gdLst>
                <a:gd name="connsiteX0" fmla="*/ 973142 w 1041432"/>
                <a:gd name="connsiteY0" fmla="*/ 136581 h 136581"/>
                <a:gd name="connsiteX1" fmla="*/ 68291 w 1041432"/>
                <a:gd name="connsiteY1" fmla="*/ 136581 h 136581"/>
                <a:gd name="connsiteX2" fmla="*/ 0 w 1041432"/>
                <a:gd name="connsiteY2" fmla="*/ 68291 h 136581"/>
                <a:gd name="connsiteX3" fmla="*/ 0 w 1041432"/>
                <a:gd name="connsiteY3" fmla="*/ 68291 h 136581"/>
                <a:gd name="connsiteX4" fmla="*/ 68291 w 1041432"/>
                <a:gd name="connsiteY4" fmla="*/ 0 h 136581"/>
                <a:gd name="connsiteX5" fmla="*/ 973142 w 1041432"/>
                <a:gd name="connsiteY5" fmla="*/ 0 h 136581"/>
                <a:gd name="connsiteX6" fmla="*/ 1041432 w 1041432"/>
                <a:gd name="connsiteY6" fmla="*/ 68291 h 136581"/>
                <a:gd name="connsiteX7" fmla="*/ 1041432 w 1041432"/>
                <a:gd name="connsiteY7" fmla="*/ 68291 h 136581"/>
                <a:gd name="connsiteX8" fmla="*/ 973142 w 1041432"/>
                <a:gd name="connsiteY8" fmla="*/ 136581 h 13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1432" h="136581">
                  <a:moveTo>
                    <a:pt x="973142" y="136581"/>
                  </a:moveTo>
                  <a:lnTo>
                    <a:pt x="68291" y="136581"/>
                  </a:lnTo>
                  <a:cubicBezTo>
                    <a:pt x="30351" y="136581"/>
                    <a:pt x="0" y="106230"/>
                    <a:pt x="0" y="68291"/>
                  </a:cubicBezTo>
                  <a:lnTo>
                    <a:pt x="0" y="68291"/>
                  </a:lnTo>
                  <a:cubicBezTo>
                    <a:pt x="0" y="30351"/>
                    <a:pt x="30351" y="0"/>
                    <a:pt x="68291" y="0"/>
                  </a:cubicBezTo>
                  <a:lnTo>
                    <a:pt x="973142" y="0"/>
                  </a:lnTo>
                  <a:cubicBezTo>
                    <a:pt x="1011081" y="0"/>
                    <a:pt x="1041432" y="30351"/>
                    <a:pt x="1041432" y="68291"/>
                  </a:cubicBezTo>
                  <a:lnTo>
                    <a:pt x="1041432" y="68291"/>
                  </a:lnTo>
                  <a:cubicBezTo>
                    <a:pt x="1041432" y="106230"/>
                    <a:pt x="1011081" y="136581"/>
                    <a:pt x="973142" y="136581"/>
                  </a:cubicBezTo>
                  <a:close/>
                </a:path>
              </a:pathLst>
            </a:custGeom>
            <a:grpFill/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8376D32-76FB-E3A3-FE41-9FABCFED2822}"/>
                </a:ext>
              </a:extLst>
            </p:cNvPr>
            <p:cNvSpPr txBox="1"/>
            <p:nvPr/>
          </p:nvSpPr>
          <p:spPr>
            <a:xfrm>
              <a:off x="-652164" y="348270"/>
              <a:ext cx="157716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BE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03776288-A59F-A0AB-77E4-BF0E7C6AD3D3}"/>
              </a:ext>
            </a:extLst>
          </p:cNvPr>
          <p:cNvSpPr txBox="1"/>
          <p:nvPr/>
        </p:nvSpPr>
        <p:spPr>
          <a:xfrm>
            <a:off x="3886200" y="1522268"/>
            <a:ext cx="13095600" cy="4464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8"/>
              </a:lnSpc>
            </a:pPr>
            <a:r>
              <a:rPr lang="fr-BE" sz="2800" spc="166" dirty="0">
                <a:solidFill>
                  <a:srgbClr val="053D57"/>
                </a:solidFill>
              </a:rPr>
              <a:t>SDT: génération automatique par SIG</a:t>
            </a:r>
          </a:p>
          <a:p>
            <a:pPr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</a:endParaRPr>
          </a:p>
          <a:p>
            <a:pPr>
              <a:lnSpc>
                <a:spcPts val="2898"/>
              </a:lnSpc>
            </a:pPr>
            <a:r>
              <a:rPr lang="fr-BE" sz="2800" spc="166" dirty="0">
                <a:solidFill>
                  <a:srgbClr val="053D57"/>
                </a:solidFill>
              </a:rPr>
              <a:t>SDC: approche de terrain (à la parcelle)</a:t>
            </a:r>
          </a:p>
          <a:p>
            <a:pPr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endParaRPr lang="fr-BE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fr-BE" sz="2800" spc="166" dirty="0">
                <a:solidFill>
                  <a:srgbClr val="053D57"/>
                </a:solidFill>
              </a:rPr>
              <a:t>Concentration en logements</a:t>
            </a: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endParaRPr lang="fr-BE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fr-BE" sz="2800" spc="166" dirty="0">
                <a:solidFill>
                  <a:srgbClr val="053D57"/>
                </a:solidFill>
              </a:rPr>
              <a:t>Proximité des transports en commun</a:t>
            </a: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endParaRPr lang="fr-BE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fr-BE" sz="2800" spc="166" dirty="0">
                <a:solidFill>
                  <a:srgbClr val="053D57"/>
                </a:solidFill>
              </a:rPr>
              <a:t>Proximité de services (déplacements 10 minutes à pied)</a:t>
            </a: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endParaRPr lang="fr-BE" sz="2800" spc="166" dirty="0">
              <a:solidFill>
                <a:srgbClr val="053D57"/>
              </a:solidFill>
            </a:endParaRPr>
          </a:p>
          <a:p>
            <a:pPr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A84949-CDBF-8BF9-BD5D-713CB9684065}"/>
              </a:ext>
            </a:extLst>
          </p:cNvPr>
          <p:cNvSpPr txBox="1"/>
          <p:nvPr/>
        </p:nvSpPr>
        <p:spPr>
          <a:xfrm>
            <a:off x="2470619" y="266700"/>
            <a:ext cx="91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3.1</a:t>
            </a:r>
          </a:p>
        </p:txBody>
      </p:sp>
    </p:spTree>
    <p:extLst>
      <p:ext uri="{BB962C8B-B14F-4D97-AF65-F5344CB8AC3E}">
        <p14:creationId xmlns:p14="http://schemas.microsoft.com/office/powerpoint/2010/main" val="318840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B2BED0-FCC6-AABB-3398-66A81ECC6BC5}"/>
              </a:ext>
            </a:extLst>
          </p:cNvPr>
          <p:cNvSpPr/>
          <p:nvPr/>
        </p:nvSpPr>
        <p:spPr>
          <a:xfrm>
            <a:off x="15011400" y="7277101"/>
            <a:ext cx="3581400" cy="3276600"/>
          </a:xfrm>
          <a:prstGeom prst="rect">
            <a:avLst/>
          </a:prstGeom>
          <a:solidFill>
            <a:schemeClr val="bg1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r-BE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3898237" y="-31173"/>
            <a:ext cx="144160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2D2EB32-5632-B458-FB80-501C5841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200" y="723900"/>
            <a:ext cx="14966228" cy="8610474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D2B98776-A23E-34F5-0B1F-62E0DBA1143D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CENTRALITES : HIERARCHIE</a:t>
            </a:r>
          </a:p>
        </p:txBody>
      </p:sp>
      <p:sp>
        <p:nvSpPr>
          <p:cNvPr id="5" name="Forme libre 17">
            <a:extLst>
              <a:ext uri="{FF2B5EF4-FFF2-40B4-BE49-F238E27FC236}">
                <a16:creationId xmlns:a16="http://schemas.microsoft.com/office/drawing/2014/main" id="{27B84E64-AF04-DBC1-2D18-7199A538D011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334523-2421-BAB2-B628-33358ACDF4ED}"/>
              </a:ext>
            </a:extLst>
          </p:cNvPr>
          <p:cNvSpPr txBox="1"/>
          <p:nvPr/>
        </p:nvSpPr>
        <p:spPr>
          <a:xfrm>
            <a:off x="2590800" y="266700"/>
            <a:ext cx="79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3.2</a:t>
            </a:r>
          </a:p>
        </p:txBody>
      </p:sp>
    </p:spTree>
    <p:extLst>
      <p:ext uri="{BB962C8B-B14F-4D97-AF65-F5344CB8AC3E}">
        <p14:creationId xmlns:p14="http://schemas.microsoft.com/office/powerpoint/2010/main" val="343177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371A36-AA41-80FB-ED43-E851594F6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3" t="16667" r="22083" b="5814"/>
          <a:stretch/>
        </p:blipFill>
        <p:spPr>
          <a:xfrm>
            <a:off x="5152991" y="1028700"/>
            <a:ext cx="13135009" cy="9382149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FFC73BA4-9342-9765-C709-89C1D4DAE23C}"/>
              </a:ext>
            </a:extLst>
          </p:cNvPr>
          <p:cNvSpPr txBox="1"/>
          <p:nvPr/>
        </p:nvSpPr>
        <p:spPr>
          <a:xfrm>
            <a:off x="5334000" y="390549"/>
            <a:ext cx="18280789" cy="467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99"/>
              </a:lnSpc>
            </a:pPr>
            <a:endParaRPr lang="fr-BE" sz="3000" spc="290" dirty="0">
              <a:solidFill>
                <a:srgbClr val="053D57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66047" y="0"/>
            <a:ext cx="13550553" cy="10287000"/>
          </a:xfrm>
          <a:prstGeom prst="rect">
            <a:avLst/>
          </a:prstGeom>
          <a:noFill/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5415CB6-F096-40A7-6FA1-08D215B57477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cap="all" spc="225" dirty="0">
                <a:solidFill>
                  <a:schemeClr val="tx2"/>
                </a:solidFill>
              </a:rPr>
              <a:t>	</a:t>
            </a:r>
            <a:r>
              <a:rPr lang="en-US" sz="2800" b="1" cap="all" spc="225" dirty="0" err="1">
                <a:solidFill>
                  <a:srgbClr val="E59ABC"/>
                </a:solidFill>
              </a:rPr>
              <a:t>centralités</a:t>
            </a:r>
            <a:r>
              <a:rPr lang="en-US" sz="2800" b="1" cap="all" spc="225" dirty="0">
                <a:solidFill>
                  <a:srgbClr val="E59ABC"/>
                </a:solidFill>
              </a:rPr>
              <a:t>: ATLAS </a:t>
            </a:r>
            <a:endParaRPr lang="en-US" sz="2800" b="1" cap="all" spc="225" dirty="0">
              <a:highlight>
                <a:srgbClr val="FFFF00"/>
              </a:highlight>
            </a:endParaRPr>
          </a:p>
        </p:txBody>
      </p:sp>
      <p:sp>
        <p:nvSpPr>
          <p:cNvPr id="12" name="Forme libre 17">
            <a:extLst>
              <a:ext uri="{FF2B5EF4-FFF2-40B4-BE49-F238E27FC236}">
                <a16:creationId xmlns:a16="http://schemas.microsoft.com/office/drawing/2014/main" id="{1F7E8963-0B39-280F-0F24-6F686F4D32E1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A47CC5-CF66-4D4C-E1C5-802751D028EE}"/>
              </a:ext>
            </a:extLst>
          </p:cNvPr>
          <p:cNvSpPr txBox="1"/>
          <p:nvPr/>
        </p:nvSpPr>
        <p:spPr>
          <a:xfrm>
            <a:off x="2609830" y="266700"/>
            <a:ext cx="78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3.3</a:t>
            </a:r>
          </a:p>
        </p:txBody>
      </p:sp>
    </p:spTree>
    <p:extLst>
      <p:ext uri="{BB962C8B-B14F-4D97-AF65-F5344CB8AC3E}">
        <p14:creationId xmlns:p14="http://schemas.microsoft.com/office/powerpoint/2010/main" val="259105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3898237" y="-31173"/>
            <a:ext cx="144160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B50726-D7DD-5166-3404-CD3D3E623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8" b="1787"/>
          <a:stretch/>
        </p:blipFill>
        <p:spPr>
          <a:xfrm>
            <a:off x="4419600" y="723900"/>
            <a:ext cx="10896600" cy="88392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D8F55F89-8817-DC81-FB74-44E3C7B359C0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cap="all" spc="225" dirty="0">
                <a:solidFill>
                  <a:schemeClr val="tx2"/>
                </a:solidFill>
              </a:rPr>
              <a:t>	</a:t>
            </a:r>
            <a:r>
              <a:rPr lang="en-US" sz="2800" b="1" cap="all" spc="225" dirty="0" err="1">
                <a:solidFill>
                  <a:srgbClr val="E59ABC"/>
                </a:solidFill>
              </a:rPr>
              <a:t>centralités</a:t>
            </a:r>
            <a:r>
              <a:rPr lang="en-US" sz="2800" b="1" cap="all" spc="225" dirty="0">
                <a:solidFill>
                  <a:srgbClr val="E59ABC"/>
                </a:solidFill>
              </a:rPr>
              <a:t> : PLAN DE SECTEUR </a:t>
            </a:r>
            <a:endParaRPr lang="en-US" sz="2800" b="1" cap="all" spc="225" dirty="0">
              <a:highlight>
                <a:srgbClr val="FFFF00"/>
              </a:highlight>
            </a:endParaRPr>
          </a:p>
        </p:txBody>
      </p:sp>
      <p:sp>
        <p:nvSpPr>
          <p:cNvPr id="5" name="Forme libre 17">
            <a:extLst>
              <a:ext uri="{FF2B5EF4-FFF2-40B4-BE49-F238E27FC236}">
                <a16:creationId xmlns:a16="http://schemas.microsoft.com/office/drawing/2014/main" id="{948F8D6B-397D-601B-4CDC-F0B141BD59DF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96361F-63F6-3E93-D42A-5D12D47B0D65}"/>
              </a:ext>
            </a:extLst>
          </p:cNvPr>
          <p:cNvSpPr txBox="1"/>
          <p:nvPr/>
        </p:nvSpPr>
        <p:spPr>
          <a:xfrm>
            <a:off x="2470619" y="266700"/>
            <a:ext cx="91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3.4</a:t>
            </a:r>
          </a:p>
        </p:txBody>
      </p:sp>
    </p:spTree>
    <p:extLst>
      <p:ext uri="{BB962C8B-B14F-4D97-AF65-F5344CB8AC3E}">
        <p14:creationId xmlns:p14="http://schemas.microsoft.com/office/powerpoint/2010/main" val="73811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3886200" y="14377"/>
            <a:ext cx="144160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4A189EE-1854-ECD3-0936-E9F1BE1B47CF}"/>
              </a:ext>
            </a:extLst>
          </p:cNvPr>
          <p:cNvSpPr txBox="1"/>
          <p:nvPr/>
        </p:nvSpPr>
        <p:spPr>
          <a:xfrm>
            <a:off x="4191000" y="1572145"/>
            <a:ext cx="13095600" cy="3707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 err="1">
                <a:solidFill>
                  <a:srgbClr val="053D57"/>
                </a:solidFill>
              </a:rPr>
              <a:t>Favoriser</a:t>
            </a:r>
            <a:r>
              <a:rPr lang="en-US" sz="2800" spc="166" dirty="0">
                <a:solidFill>
                  <a:srgbClr val="053D57"/>
                </a:solidFill>
              </a:rPr>
              <a:t> le </a:t>
            </a:r>
            <a:r>
              <a:rPr lang="en-US" sz="2800" spc="166" dirty="0" err="1">
                <a:solidFill>
                  <a:srgbClr val="053D57"/>
                </a:solidFill>
              </a:rPr>
              <a:t>développement</a:t>
            </a:r>
            <a:r>
              <a:rPr lang="en-US" sz="2800" spc="166" dirty="0">
                <a:solidFill>
                  <a:srgbClr val="053D57"/>
                </a:solidFill>
              </a:rPr>
              <a:t> des </a:t>
            </a:r>
            <a:r>
              <a:rPr lang="en-US" sz="2800" spc="166" dirty="0" err="1">
                <a:solidFill>
                  <a:srgbClr val="053D57"/>
                </a:solidFill>
              </a:rPr>
              <a:t>centralités</a:t>
            </a: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>
                <a:solidFill>
                  <a:srgbClr val="053D57"/>
                </a:solidFill>
              </a:rPr>
              <a:t>Y augmenter la </a:t>
            </a:r>
            <a:r>
              <a:rPr lang="en-US" sz="2800" spc="166" dirty="0" err="1">
                <a:solidFill>
                  <a:srgbClr val="053D57"/>
                </a:solidFill>
              </a:rPr>
              <a:t>densité</a:t>
            </a:r>
            <a:r>
              <a:rPr lang="en-US" sz="2800" spc="166" dirty="0">
                <a:solidFill>
                  <a:srgbClr val="053D57"/>
                </a:solidFill>
              </a:rPr>
              <a:t> et le </a:t>
            </a:r>
            <a:r>
              <a:rPr lang="en-US" sz="2800" spc="166" dirty="0" err="1">
                <a:solidFill>
                  <a:srgbClr val="053D57"/>
                </a:solidFill>
              </a:rPr>
              <a:t>nombre</a:t>
            </a:r>
            <a:r>
              <a:rPr lang="en-US" sz="2800" spc="166" dirty="0">
                <a:solidFill>
                  <a:srgbClr val="053D57"/>
                </a:solidFill>
              </a:rPr>
              <a:t> de </a:t>
            </a:r>
            <a:r>
              <a:rPr lang="en-US" sz="2800" spc="166" dirty="0" err="1">
                <a:solidFill>
                  <a:srgbClr val="053D57"/>
                </a:solidFill>
              </a:rPr>
              <a:t>logements</a:t>
            </a: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 err="1">
                <a:solidFill>
                  <a:srgbClr val="053D57"/>
                </a:solidFill>
              </a:rPr>
              <a:t>Tempérer</a:t>
            </a:r>
            <a:r>
              <a:rPr lang="en-US" sz="2800" spc="166" dirty="0">
                <a:solidFill>
                  <a:srgbClr val="053D57"/>
                </a:solidFill>
              </a:rPr>
              <a:t> le </a:t>
            </a:r>
            <a:r>
              <a:rPr lang="en-US" sz="2800" spc="166" dirty="0" err="1">
                <a:solidFill>
                  <a:srgbClr val="053D57"/>
                </a:solidFill>
              </a:rPr>
              <a:t>développement</a:t>
            </a:r>
            <a:r>
              <a:rPr lang="en-US" sz="2800" spc="166" dirty="0">
                <a:solidFill>
                  <a:srgbClr val="053D57"/>
                </a:solidFill>
              </a:rPr>
              <a:t> hors des </a:t>
            </a:r>
            <a:r>
              <a:rPr lang="en-US" sz="2800" spc="166" dirty="0" err="1">
                <a:solidFill>
                  <a:srgbClr val="053D57"/>
                </a:solidFill>
              </a:rPr>
              <a:t>centralités</a:t>
            </a: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 err="1">
                <a:solidFill>
                  <a:srgbClr val="053D57"/>
                </a:solidFill>
              </a:rPr>
              <a:t>Impermébilisation</a:t>
            </a:r>
            <a:r>
              <a:rPr lang="en-US" sz="2800" spc="166" dirty="0">
                <a:solidFill>
                  <a:srgbClr val="053D57"/>
                </a:solidFill>
              </a:rPr>
              <a:t> : % </a:t>
            </a:r>
            <a:r>
              <a:rPr lang="en-US" sz="2800" spc="166" dirty="0" err="1">
                <a:solidFill>
                  <a:srgbClr val="053D57"/>
                </a:solidFill>
              </a:rPr>
              <a:t>pleine</a:t>
            </a:r>
            <a:r>
              <a:rPr lang="en-US" sz="2800" spc="166" dirty="0">
                <a:solidFill>
                  <a:srgbClr val="053D57"/>
                </a:solidFill>
              </a:rPr>
              <a:t> </a:t>
            </a:r>
            <a:r>
              <a:rPr lang="en-US" sz="2800" spc="166" dirty="0" err="1">
                <a:solidFill>
                  <a:srgbClr val="053D57"/>
                </a:solidFill>
              </a:rPr>
              <a:t>terre</a:t>
            </a: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 err="1">
                <a:solidFill>
                  <a:srgbClr val="053D57"/>
                </a:solidFill>
              </a:rPr>
              <a:t>Densités</a:t>
            </a:r>
            <a:r>
              <a:rPr lang="en-US" sz="2800" spc="166" dirty="0">
                <a:solidFill>
                  <a:srgbClr val="053D57"/>
                </a:solidFill>
              </a:rPr>
              <a:t>: </a:t>
            </a:r>
            <a:r>
              <a:rPr lang="en-US" sz="2800" spc="166" dirty="0" err="1">
                <a:solidFill>
                  <a:srgbClr val="053D57"/>
                </a:solidFill>
              </a:rPr>
              <a:t>nombre</a:t>
            </a:r>
            <a:r>
              <a:rPr lang="en-US" sz="2800" spc="166" dirty="0">
                <a:solidFill>
                  <a:srgbClr val="053D57"/>
                </a:solidFill>
              </a:rPr>
              <a:t> </a:t>
            </a:r>
            <a:r>
              <a:rPr lang="en-US" sz="2800" spc="166" dirty="0" err="1">
                <a:solidFill>
                  <a:srgbClr val="053D57"/>
                </a:solidFill>
              </a:rPr>
              <a:t>logts</a:t>
            </a:r>
            <a:r>
              <a:rPr lang="en-US" sz="2800" spc="166" dirty="0">
                <a:solidFill>
                  <a:srgbClr val="053D57"/>
                </a:solidFill>
              </a:rPr>
              <a:t>/ha </a:t>
            </a:r>
            <a:r>
              <a:rPr lang="en-US" sz="2800" spc="166" dirty="0" err="1">
                <a:solidFill>
                  <a:srgbClr val="053D57"/>
                </a:solidFill>
              </a:rPr>
              <a:t>selon</a:t>
            </a:r>
            <a:r>
              <a:rPr lang="en-US" sz="2800" spc="166" dirty="0">
                <a:solidFill>
                  <a:srgbClr val="053D57"/>
                </a:solidFill>
              </a:rPr>
              <a:t> type </a:t>
            </a:r>
            <a:r>
              <a:rPr lang="en-US" sz="2800" spc="166" dirty="0" err="1">
                <a:solidFill>
                  <a:srgbClr val="053D57"/>
                </a:solidFill>
              </a:rPr>
              <a:t>centralités</a:t>
            </a: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>
                <a:solidFill>
                  <a:srgbClr val="053D57"/>
                </a:solidFill>
              </a:rPr>
              <a:t>% </a:t>
            </a:r>
            <a:r>
              <a:rPr lang="en-US" sz="2800" spc="166" dirty="0" err="1">
                <a:solidFill>
                  <a:srgbClr val="053D57"/>
                </a:solidFill>
              </a:rPr>
              <a:t>logements</a:t>
            </a:r>
            <a:r>
              <a:rPr lang="en-US" sz="2800" spc="166" dirty="0">
                <a:solidFill>
                  <a:srgbClr val="053D57"/>
                </a:solidFill>
              </a:rPr>
              <a:t> </a:t>
            </a:r>
            <a:r>
              <a:rPr lang="en-US" sz="2800" spc="166" dirty="0" err="1">
                <a:solidFill>
                  <a:srgbClr val="053D57"/>
                </a:solidFill>
              </a:rPr>
              <a:t>sociaux</a:t>
            </a:r>
            <a:endParaRPr lang="en-US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en-US" sz="2800" spc="166" dirty="0">
                <a:solidFill>
                  <a:srgbClr val="053D57"/>
                </a:solidFill>
              </a:rPr>
              <a:t>% SAR à mobiliser</a:t>
            </a:r>
          </a:p>
          <a:p>
            <a:pPr marL="342900" indent="-342900">
              <a:lnSpc>
                <a:spcPts val="2898"/>
              </a:lnSpc>
              <a:buFont typeface="Arial" panose="020B0604020202020204" pitchFamily="34" charset="0"/>
              <a:buChar char="•"/>
            </a:pPr>
            <a:endParaRPr lang="en-US" sz="2400" spc="166" dirty="0">
              <a:solidFill>
                <a:srgbClr val="053D57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3DBE850-B78D-85B1-D909-8C7764215691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CENTRALITES: ORIENTATIONS</a:t>
            </a:r>
          </a:p>
        </p:txBody>
      </p:sp>
      <p:sp>
        <p:nvSpPr>
          <p:cNvPr id="6" name="Forme libre 17">
            <a:extLst>
              <a:ext uri="{FF2B5EF4-FFF2-40B4-BE49-F238E27FC236}">
                <a16:creationId xmlns:a16="http://schemas.microsoft.com/office/drawing/2014/main" id="{7A0A1A63-6693-F874-98F8-A7722C314E4E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A6152E7-C85D-DFF4-803E-9FA1DC42CDEC}"/>
              </a:ext>
            </a:extLst>
          </p:cNvPr>
          <p:cNvSpPr txBox="1"/>
          <p:nvPr/>
        </p:nvSpPr>
        <p:spPr>
          <a:xfrm>
            <a:off x="980699" y="3314700"/>
            <a:ext cx="2753101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SEUILS</a:t>
            </a:r>
          </a:p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&amp;</a:t>
            </a:r>
          </a:p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PLAFONDS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8F922A4-A851-6878-8F05-6F3139CF120C}"/>
              </a:ext>
            </a:extLst>
          </p:cNvPr>
          <p:cNvSpPr txBox="1"/>
          <p:nvPr/>
        </p:nvSpPr>
        <p:spPr>
          <a:xfrm>
            <a:off x="1001400" y="1544092"/>
            <a:ext cx="2753101" cy="437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PRINCIPES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92FB71-505F-BF8F-FC70-7A10558835B7}"/>
              </a:ext>
            </a:extLst>
          </p:cNvPr>
          <p:cNvSpPr txBox="1"/>
          <p:nvPr/>
        </p:nvSpPr>
        <p:spPr>
          <a:xfrm>
            <a:off x="2470619" y="266700"/>
            <a:ext cx="91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3.5</a:t>
            </a:r>
          </a:p>
        </p:txBody>
      </p:sp>
    </p:spTree>
    <p:extLst>
      <p:ext uri="{BB962C8B-B14F-4D97-AF65-F5344CB8AC3E}">
        <p14:creationId xmlns:p14="http://schemas.microsoft.com/office/powerpoint/2010/main" val="330142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52999" y="0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B032D6-0DA2-95EF-A848-EFA2F510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342900"/>
            <a:ext cx="4724400" cy="2242008"/>
          </a:xfrm>
        </p:spPr>
        <p:txBody>
          <a:bodyPr>
            <a:normAutofit/>
          </a:bodyPr>
          <a:lstStyle/>
          <a:p>
            <a:pPr algn="r"/>
            <a:r>
              <a:rPr lang="fr-FR" sz="2800" dirty="0">
                <a:latin typeface="+mn-lt"/>
              </a:rPr>
              <a:t>PLAN DE L’EXPOS</a:t>
            </a:r>
            <a:r>
              <a:rPr lang="en-US" sz="2800" dirty="0">
                <a:latin typeface="+mn-lt"/>
              </a:rPr>
              <a:t>É</a:t>
            </a:r>
            <a:endParaRPr lang="fr-FR" sz="28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0FE93-1A62-1583-F6A0-AF25F318CEAC}"/>
              </a:ext>
            </a:extLst>
          </p:cNvPr>
          <p:cNvSpPr txBox="1"/>
          <p:nvPr/>
        </p:nvSpPr>
        <p:spPr>
          <a:xfrm>
            <a:off x="5257800" y="876300"/>
            <a:ext cx="10986000" cy="2739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0113" indent="-900113">
              <a:lnSpc>
                <a:spcPts val="7500"/>
              </a:lnSpc>
            </a:pPr>
            <a:r>
              <a:rPr lang="en-US" sz="2800" cap="all" spc="300" dirty="0">
                <a:solidFill>
                  <a:srgbClr val="053D57"/>
                </a:solidFill>
                <a:latin typeface="Arialle"/>
              </a:rPr>
              <a:t>I.	</a:t>
            </a:r>
            <a:r>
              <a:rPr lang="en-US" sz="2800" cap="all" spc="300" dirty="0">
                <a:solidFill>
                  <a:srgbClr val="053D57"/>
                </a:solidFill>
              </a:rPr>
              <a:t>ETAT DES LIEUX</a:t>
            </a:r>
          </a:p>
          <a:p>
            <a:pPr marL="900113" indent="-900113">
              <a:lnSpc>
                <a:spcPts val="7500"/>
              </a:lnSpc>
            </a:pPr>
            <a:r>
              <a:rPr lang="en-US" sz="2800" cap="all" spc="300" dirty="0">
                <a:solidFill>
                  <a:srgbClr val="053D57"/>
                </a:solidFill>
              </a:rPr>
              <a:t>II.	CADRE DE L’ACTUALISATION DU SDT</a:t>
            </a:r>
          </a:p>
          <a:p>
            <a:pPr marL="900113" indent="-900113">
              <a:lnSpc>
                <a:spcPts val="7500"/>
              </a:lnSpc>
            </a:pPr>
            <a:r>
              <a:rPr lang="en-US" sz="2800" cap="all" spc="300" dirty="0">
                <a:solidFill>
                  <a:srgbClr val="053D57"/>
                </a:solidFill>
              </a:rPr>
              <a:t>III.	LE SDT: 5 points forts	</a:t>
            </a:r>
          </a:p>
        </p:txBody>
      </p:sp>
    </p:spTree>
    <p:extLst>
      <p:ext uri="{BB962C8B-B14F-4D97-AF65-F5344CB8AC3E}">
        <p14:creationId xmlns:p14="http://schemas.microsoft.com/office/powerpoint/2010/main" val="65044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3886200" y="14377"/>
            <a:ext cx="144160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pic>
        <p:nvPicPr>
          <p:cNvPr id="8" name="Image 7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0FC9709-4557-FB33-79FF-E15F60D01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142" r="931" b="5670"/>
          <a:stretch/>
        </p:blipFill>
        <p:spPr>
          <a:xfrm>
            <a:off x="2724659" y="1281023"/>
            <a:ext cx="12362941" cy="892919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3DBE850-B78D-85B1-D909-8C7764215691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CENTRALITES: ORIENTATIONS</a:t>
            </a:r>
          </a:p>
        </p:txBody>
      </p:sp>
      <p:sp>
        <p:nvSpPr>
          <p:cNvPr id="6" name="Forme libre 17">
            <a:extLst>
              <a:ext uri="{FF2B5EF4-FFF2-40B4-BE49-F238E27FC236}">
                <a16:creationId xmlns:a16="http://schemas.microsoft.com/office/drawing/2014/main" id="{7A0A1A63-6693-F874-98F8-A7722C314E4E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8F922A4-A851-6878-8F05-6F3139CF120C}"/>
              </a:ext>
            </a:extLst>
          </p:cNvPr>
          <p:cNvSpPr txBox="1"/>
          <p:nvPr/>
        </p:nvSpPr>
        <p:spPr>
          <a:xfrm>
            <a:off x="671514" y="1544092"/>
            <a:ext cx="3082988" cy="911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VILLE OU VILLAGE A 10 MINUTES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D27EB5-191E-5927-A9E3-C8F4E2954ADC}"/>
              </a:ext>
            </a:extLst>
          </p:cNvPr>
          <p:cNvSpPr txBox="1"/>
          <p:nvPr/>
        </p:nvSpPr>
        <p:spPr>
          <a:xfrm>
            <a:off x="2470619" y="266700"/>
            <a:ext cx="91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3.6</a:t>
            </a:r>
          </a:p>
        </p:txBody>
      </p:sp>
    </p:spTree>
    <p:extLst>
      <p:ext uri="{BB962C8B-B14F-4D97-AF65-F5344CB8AC3E}">
        <p14:creationId xmlns:p14="http://schemas.microsoft.com/office/powerpoint/2010/main" val="3024570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D1A181-66D7-C6FC-892B-C4C71EAA7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" t="10583" r="13404" b="6867"/>
          <a:stretch/>
        </p:blipFill>
        <p:spPr>
          <a:xfrm>
            <a:off x="10459219" y="5486352"/>
            <a:ext cx="7798482" cy="4505787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171122" y="-94852"/>
            <a:ext cx="14416087" cy="10677056"/>
          </a:xfrm>
          <a:prstGeom prst="rect">
            <a:avLst/>
          </a:prstGeom>
          <a:solidFill>
            <a:srgbClr val="053D57">
              <a:alpha val="4706"/>
            </a:srgbClr>
          </a:solidFill>
        </p:spPr>
        <p:txBody>
          <a:bodyPr/>
          <a:lstStyle/>
          <a:p>
            <a:endParaRPr lang="fr-B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4A189EE-1854-ECD3-0936-E9F1BE1B47CF}"/>
              </a:ext>
            </a:extLst>
          </p:cNvPr>
          <p:cNvSpPr txBox="1"/>
          <p:nvPr/>
        </p:nvSpPr>
        <p:spPr>
          <a:xfrm>
            <a:off x="4171122" y="955816"/>
            <a:ext cx="13095600" cy="3512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fr-BE" sz="2800" spc="166" dirty="0">
                <a:solidFill>
                  <a:srgbClr val="053D57"/>
                </a:solidFill>
              </a:rPr>
              <a:t>Balises régionales pour les Communes</a:t>
            </a:r>
          </a:p>
          <a:p>
            <a:pPr marL="984250" algn="just">
              <a:lnSpc>
                <a:spcPct val="150000"/>
              </a:lnSpc>
              <a:spcBef>
                <a:spcPct val="0"/>
              </a:spcBef>
            </a:pPr>
            <a:r>
              <a:rPr lang="fr-BE" sz="2800" spc="246" dirty="0">
                <a:solidFill>
                  <a:srgbClr val="053D57"/>
                </a:solidFill>
              </a:rPr>
              <a:t>Possibilité de réduire/étendre/supprimer des centralités du SDT </a:t>
            </a:r>
          </a:p>
          <a:p>
            <a:pPr marL="984250" lvl="1" algn="just">
              <a:lnSpc>
                <a:spcPct val="150000"/>
              </a:lnSpc>
              <a:spcBef>
                <a:spcPct val="0"/>
              </a:spcBef>
            </a:pPr>
            <a:r>
              <a:rPr lang="fr-BE" sz="2800" spc="246" dirty="0">
                <a:solidFill>
                  <a:srgbClr val="053D57"/>
                </a:solidFill>
              </a:rPr>
              <a:t>ou d’en créer de nouvelles</a:t>
            </a:r>
          </a:p>
          <a:p>
            <a:pPr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</a:endParaRPr>
          </a:p>
          <a:p>
            <a:pPr marL="457200" indent="-457200">
              <a:lnSpc>
                <a:spcPts val="2898"/>
              </a:lnSpc>
              <a:buFont typeface="Wingdings" panose="05000000000000000000" pitchFamily="2" charset="2"/>
              <a:buChar char="§"/>
            </a:pPr>
            <a:r>
              <a:rPr lang="fr-BE" sz="2800" spc="166" dirty="0">
                <a:solidFill>
                  <a:srgbClr val="053D57"/>
                </a:solidFill>
              </a:rPr>
              <a:t>Délai de réalisation pour les communes: 6 ans</a:t>
            </a:r>
          </a:p>
          <a:p>
            <a:pPr marL="981075"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</a:endParaRPr>
          </a:p>
          <a:p>
            <a:pPr marL="981075">
              <a:lnSpc>
                <a:spcPts val="2898"/>
              </a:lnSpc>
            </a:pPr>
            <a:r>
              <a:rPr lang="fr-BE" sz="2800" spc="166" dirty="0">
                <a:solidFill>
                  <a:srgbClr val="053D57"/>
                </a:solidFill>
              </a:rPr>
              <a:t>Au-delà, les centralités du SDT s’appliquent à défaut de SDP/SDC</a:t>
            </a:r>
          </a:p>
          <a:p>
            <a:pPr>
              <a:lnSpc>
                <a:spcPts val="2898"/>
              </a:lnSpc>
            </a:pPr>
            <a:endParaRPr lang="en-US" sz="2400" spc="166" dirty="0">
              <a:solidFill>
                <a:srgbClr val="053D57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3DBE850-B78D-85B1-D909-8C7764215691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cap="all" spc="225" dirty="0">
                <a:solidFill>
                  <a:schemeClr val="tx2"/>
                </a:solidFill>
              </a:rPr>
              <a:t>	</a:t>
            </a:r>
            <a:r>
              <a:rPr lang="en-US" sz="2800" b="1" cap="all" spc="225" dirty="0">
                <a:solidFill>
                  <a:srgbClr val="E59ABC"/>
                </a:solidFill>
              </a:rPr>
              <a:t>CENTRALITES: </a:t>
            </a:r>
            <a:r>
              <a:rPr lang="en-US" sz="2800" b="1" cap="all" spc="225" dirty="0" err="1">
                <a:solidFill>
                  <a:srgbClr val="E59ABC"/>
                </a:solidFill>
              </a:rPr>
              <a:t>Subsidiarité</a:t>
            </a:r>
            <a:r>
              <a:rPr lang="en-US" sz="2800" b="1" cap="all" spc="225" dirty="0">
                <a:solidFill>
                  <a:srgbClr val="E59ABC"/>
                </a:solidFill>
              </a:rPr>
              <a:t>/</a:t>
            </a:r>
            <a:r>
              <a:rPr lang="en-US" sz="2800" b="1" cap="all" spc="225" dirty="0" err="1">
                <a:solidFill>
                  <a:srgbClr val="E59ABC"/>
                </a:solidFill>
              </a:rPr>
              <a:t>responsabiLIté</a:t>
            </a:r>
            <a:endParaRPr lang="en-US" sz="2800" b="1" cap="all" spc="225" dirty="0">
              <a:solidFill>
                <a:srgbClr val="E59ABC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4583AB43-F444-AF3D-438F-013F3A670748}"/>
              </a:ext>
            </a:extLst>
          </p:cNvPr>
          <p:cNvSpPr/>
          <p:nvPr/>
        </p:nvSpPr>
        <p:spPr>
          <a:xfrm>
            <a:off x="11600304" y="6299848"/>
            <a:ext cx="5666418" cy="2957802"/>
          </a:xfrm>
          <a:custGeom>
            <a:avLst/>
            <a:gdLst>
              <a:gd name="connsiteX0" fmla="*/ 4286250 w 8705850"/>
              <a:gd name="connsiteY0" fmla="*/ 857250 h 4419600"/>
              <a:gd name="connsiteX1" fmla="*/ 4857750 w 8705850"/>
              <a:gd name="connsiteY1" fmla="*/ 257175 h 4419600"/>
              <a:gd name="connsiteX2" fmla="*/ 5981700 w 8705850"/>
              <a:gd name="connsiteY2" fmla="*/ 371475 h 4419600"/>
              <a:gd name="connsiteX3" fmla="*/ 6905625 w 8705850"/>
              <a:gd name="connsiteY3" fmla="*/ 438150 h 4419600"/>
              <a:gd name="connsiteX4" fmla="*/ 7248525 w 8705850"/>
              <a:gd name="connsiteY4" fmla="*/ 0 h 4419600"/>
              <a:gd name="connsiteX5" fmla="*/ 7524750 w 8705850"/>
              <a:gd name="connsiteY5" fmla="*/ 533400 h 4419600"/>
              <a:gd name="connsiteX6" fmla="*/ 8705850 w 8705850"/>
              <a:gd name="connsiteY6" fmla="*/ 1971675 h 4419600"/>
              <a:gd name="connsiteX7" fmla="*/ 6991350 w 8705850"/>
              <a:gd name="connsiteY7" fmla="*/ 3590925 h 4419600"/>
              <a:gd name="connsiteX8" fmla="*/ 5429250 w 8705850"/>
              <a:gd name="connsiteY8" fmla="*/ 3124200 h 4419600"/>
              <a:gd name="connsiteX9" fmla="*/ 4305300 w 8705850"/>
              <a:gd name="connsiteY9" fmla="*/ 4029075 h 4419600"/>
              <a:gd name="connsiteX10" fmla="*/ 3905250 w 8705850"/>
              <a:gd name="connsiteY10" fmla="*/ 4419600 h 4419600"/>
              <a:gd name="connsiteX11" fmla="*/ 3181350 w 8705850"/>
              <a:gd name="connsiteY11" fmla="*/ 3733800 h 4419600"/>
              <a:gd name="connsiteX12" fmla="*/ 2886075 w 8705850"/>
              <a:gd name="connsiteY12" fmla="*/ 3419475 h 4419600"/>
              <a:gd name="connsiteX13" fmla="*/ 1809750 w 8705850"/>
              <a:gd name="connsiteY13" fmla="*/ 3514725 h 4419600"/>
              <a:gd name="connsiteX14" fmla="*/ 1028700 w 8705850"/>
              <a:gd name="connsiteY14" fmla="*/ 3609975 h 4419600"/>
              <a:gd name="connsiteX15" fmla="*/ 466725 w 8705850"/>
              <a:gd name="connsiteY15" fmla="*/ 3371850 h 4419600"/>
              <a:gd name="connsiteX16" fmla="*/ 1400175 w 8705850"/>
              <a:gd name="connsiteY16" fmla="*/ 2219325 h 4419600"/>
              <a:gd name="connsiteX17" fmla="*/ 0 w 8705850"/>
              <a:gd name="connsiteY17" fmla="*/ 1323975 h 4419600"/>
              <a:gd name="connsiteX18" fmla="*/ 742950 w 8705850"/>
              <a:gd name="connsiteY18" fmla="*/ 485775 h 4419600"/>
              <a:gd name="connsiteX19" fmla="*/ 1133475 w 8705850"/>
              <a:gd name="connsiteY19" fmla="*/ 895350 h 4419600"/>
              <a:gd name="connsiteX20" fmla="*/ 2038350 w 8705850"/>
              <a:gd name="connsiteY20" fmla="*/ 523875 h 4419600"/>
              <a:gd name="connsiteX21" fmla="*/ 2190750 w 8705850"/>
              <a:gd name="connsiteY21" fmla="*/ 1228725 h 4419600"/>
              <a:gd name="connsiteX22" fmla="*/ 3962400 w 8705850"/>
              <a:gd name="connsiteY22" fmla="*/ 1238250 h 4419600"/>
              <a:gd name="connsiteX23" fmla="*/ 4286250 w 8705850"/>
              <a:gd name="connsiteY23" fmla="*/ 85725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705850" h="4419600">
                <a:moveTo>
                  <a:pt x="4286250" y="857250"/>
                </a:moveTo>
                <a:lnTo>
                  <a:pt x="4857750" y="257175"/>
                </a:lnTo>
                <a:lnTo>
                  <a:pt x="5981700" y="371475"/>
                </a:lnTo>
                <a:lnTo>
                  <a:pt x="6905625" y="438150"/>
                </a:lnTo>
                <a:lnTo>
                  <a:pt x="7248525" y="0"/>
                </a:lnTo>
                <a:lnTo>
                  <a:pt x="7524750" y="533400"/>
                </a:lnTo>
                <a:lnTo>
                  <a:pt x="8705850" y="1971675"/>
                </a:lnTo>
                <a:lnTo>
                  <a:pt x="6991350" y="3590925"/>
                </a:lnTo>
                <a:lnTo>
                  <a:pt x="5429250" y="3124200"/>
                </a:lnTo>
                <a:lnTo>
                  <a:pt x="4305300" y="4029075"/>
                </a:lnTo>
                <a:lnTo>
                  <a:pt x="3905250" y="4419600"/>
                </a:lnTo>
                <a:lnTo>
                  <a:pt x="3181350" y="3733800"/>
                </a:lnTo>
                <a:lnTo>
                  <a:pt x="2886075" y="3419475"/>
                </a:lnTo>
                <a:lnTo>
                  <a:pt x="1809750" y="3514725"/>
                </a:lnTo>
                <a:lnTo>
                  <a:pt x="1028700" y="3609975"/>
                </a:lnTo>
                <a:lnTo>
                  <a:pt x="466725" y="3371850"/>
                </a:lnTo>
                <a:lnTo>
                  <a:pt x="1400175" y="2219325"/>
                </a:lnTo>
                <a:lnTo>
                  <a:pt x="0" y="1323975"/>
                </a:lnTo>
                <a:lnTo>
                  <a:pt x="742950" y="485775"/>
                </a:lnTo>
                <a:lnTo>
                  <a:pt x="1133475" y="895350"/>
                </a:lnTo>
                <a:lnTo>
                  <a:pt x="2038350" y="523875"/>
                </a:lnTo>
                <a:lnTo>
                  <a:pt x="2190750" y="1228725"/>
                </a:lnTo>
                <a:lnTo>
                  <a:pt x="3962400" y="1238250"/>
                </a:lnTo>
                <a:lnTo>
                  <a:pt x="4286250" y="857250"/>
                </a:lnTo>
                <a:close/>
              </a:path>
            </a:pathLst>
          </a:custGeom>
          <a:noFill/>
          <a:ln w="1016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fr-BE"/>
          </a:p>
        </p:txBody>
      </p:sp>
      <p:sp>
        <p:nvSpPr>
          <p:cNvPr id="10" name="AutoShape 2" descr="Le costume sur mesure">
            <a:extLst>
              <a:ext uri="{FF2B5EF4-FFF2-40B4-BE49-F238E27FC236}">
                <a16:creationId xmlns:a16="http://schemas.microsoft.com/office/drawing/2014/main" id="{11FB576E-3508-8E93-82FD-E4A1001B9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Forme libre 17">
            <a:extLst>
              <a:ext uri="{FF2B5EF4-FFF2-40B4-BE49-F238E27FC236}">
                <a16:creationId xmlns:a16="http://schemas.microsoft.com/office/drawing/2014/main" id="{72EB4F92-5974-2374-0C22-3330B3BD89FF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7936E0-00EF-41A6-2B58-0CA61870727B}"/>
              </a:ext>
            </a:extLst>
          </p:cNvPr>
          <p:cNvSpPr txBox="1"/>
          <p:nvPr/>
        </p:nvSpPr>
        <p:spPr>
          <a:xfrm>
            <a:off x="2470619" y="266700"/>
            <a:ext cx="91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3.7</a:t>
            </a:r>
          </a:p>
        </p:txBody>
      </p:sp>
    </p:spTree>
    <p:extLst>
      <p:ext uri="{BB962C8B-B14F-4D97-AF65-F5344CB8AC3E}">
        <p14:creationId xmlns:p14="http://schemas.microsoft.com/office/powerpoint/2010/main" val="3298838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BB73163-0DAF-ED5D-F441-861F95832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7" t="6468" r="2048" b="58084"/>
          <a:stretch/>
        </p:blipFill>
        <p:spPr>
          <a:xfrm>
            <a:off x="4253450" y="2324100"/>
            <a:ext cx="9982200" cy="5900341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3886200" y="0"/>
            <a:ext cx="144160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3DBE850-B78D-85B1-D909-8C7764215691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DEFI: COHESION TERRITORIALE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67A7033-B170-FB2C-15E7-7E6E2061A6B1}"/>
              </a:ext>
            </a:extLst>
          </p:cNvPr>
          <p:cNvSpPr txBox="1"/>
          <p:nvPr/>
        </p:nvSpPr>
        <p:spPr>
          <a:xfrm>
            <a:off x="1318435" y="1527238"/>
            <a:ext cx="2567765" cy="4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400" spc="279" dirty="0">
                <a:solidFill>
                  <a:srgbClr val="053D57"/>
                </a:solidFill>
              </a:rPr>
              <a:t> </a:t>
            </a:r>
          </a:p>
        </p:txBody>
      </p:sp>
      <p:sp>
        <p:nvSpPr>
          <p:cNvPr id="6" name="Forme libre 17">
            <a:extLst>
              <a:ext uri="{FF2B5EF4-FFF2-40B4-BE49-F238E27FC236}">
                <a16:creationId xmlns:a16="http://schemas.microsoft.com/office/drawing/2014/main" id="{7A0A1A63-6693-F874-98F8-A7722C314E4E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364B564-1CC8-BEB9-42AE-1946540B1D36}"/>
              </a:ext>
            </a:extLst>
          </p:cNvPr>
          <p:cNvSpPr txBox="1"/>
          <p:nvPr/>
        </p:nvSpPr>
        <p:spPr>
          <a:xfrm>
            <a:off x="4253450" y="1028700"/>
            <a:ext cx="14034550" cy="6365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25550" indent="-514350">
              <a:lnSpc>
                <a:spcPts val="2829"/>
              </a:lnSpc>
              <a:buFont typeface="+mj-lt"/>
              <a:buAutoNum type="arabicPeriod"/>
            </a:pPr>
            <a:endParaRPr lang="fr-BE" sz="2800" spc="217" dirty="0">
              <a:solidFill>
                <a:srgbClr val="365B6D"/>
              </a:solidFill>
            </a:endParaRPr>
          </a:p>
          <a:p>
            <a:pPr marL="1524000" indent="-1524000">
              <a:lnSpc>
                <a:spcPct val="150000"/>
              </a:lnSpc>
            </a:pPr>
            <a:r>
              <a:rPr lang="fr-BE" sz="2800" spc="217" dirty="0">
                <a:solidFill>
                  <a:srgbClr val="365B6D"/>
                </a:solidFill>
              </a:rPr>
              <a:t>Défi 1	 « </a:t>
            </a:r>
            <a:r>
              <a:rPr lang="fr-BE" sz="2800" b="1" i="1" spc="217" dirty="0">
                <a:solidFill>
                  <a:srgbClr val="365B6D"/>
                </a:solidFill>
              </a:rPr>
              <a:t>Aucun territoire n’est laissé de côté </a:t>
            </a:r>
            <a:r>
              <a:rPr lang="fr-BE" sz="2800" spc="217" dirty="0">
                <a:solidFill>
                  <a:srgbClr val="365B6D"/>
                </a:solidFill>
              </a:rPr>
              <a:t>», </a:t>
            </a:r>
            <a:endParaRPr lang="fr-BE" sz="2800" u="sng" spc="217" dirty="0">
              <a:solidFill>
                <a:srgbClr val="365B6D"/>
              </a:solidFill>
            </a:endParaRPr>
          </a:p>
          <a:p>
            <a:pPr marL="1524000" indent="-1524000">
              <a:lnSpc>
                <a:spcPct val="150000"/>
              </a:lnSpc>
            </a:pPr>
            <a:endParaRPr lang="fr-BE" sz="2800" spc="217" dirty="0">
              <a:solidFill>
                <a:srgbClr val="365B6D"/>
              </a:solidFill>
            </a:endParaRPr>
          </a:p>
          <a:p>
            <a:pPr marL="1524000" indent="-1524000">
              <a:lnSpc>
                <a:spcPct val="150000"/>
              </a:lnSpc>
            </a:pPr>
            <a:endParaRPr lang="fr-BE" sz="2800" spc="217" dirty="0">
              <a:solidFill>
                <a:srgbClr val="365B6D"/>
              </a:solidFill>
            </a:endParaRPr>
          </a:p>
          <a:p>
            <a:pPr marL="1524000" indent="-1524000">
              <a:lnSpc>
                <a:spcPct val="150000"/>
              </a:lnSpc>
            </a:pPr>
            <a:endParaRPr lang="fr-BE" sz="2800" spc="217" dirty="0">
              <a:solidFill>
                <a:srgbClr val="365B6D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r-BE" sz="2800" spc="217" dirty="0">
              <a:solidFill>
                <a:srgbClr val="365B6D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r-BE" sz="2800" spc="217" dirty="0">
              <a:solidFill>
                <a:srgbClr val="365B6D"/>
              </a:solidFill>
            </a:endParaRPr>
          </a:p>
          <a:p>
            <a:pPr marL="1231900" indent="-514350">
              <a:lnSpc>
                <a:spcPts val="2829"/>
              </a:lnSpc>
              <a:buFont typeface="+mj-lt"/>
              <a:buAutoNum type="arabicPeriod"/>
            </a:pPr>
            <a:endParaRPr lang="fr-BE" sz="2800" spc="217" dirty="0">
              <a:solidFill>
                <a:srgbClr val="365B6D"/>
              </a:solidFill>
            </a:endParaRPr>
          </a:p>
          <a:p>
            <a:pPr marL="1941513" indent="-514350">
              <a:lnSpc>
                <a:spcPts val="2829"/>
              </a:lnSpc>
              <a:buFont typeface="+mj-lt"/>
              <a:buAutoNum type="arabicPeriod"/>
              <a:tabLst>
                <a:tab pos="1701800" algn="l"/>
              </a:tabLst>
            </a:pPr>
            <a:endParaRPr lang="fr-BE" sz="2800" spc="217" dirty="0">
              <a:solidFill>
                <a:srgbClr val="365B6D"/>
              </a:solidFill>
            </a:endParaRPr>
          </a:p>
          <a:p>
            <a:pPr marL="1225550" indent="-514350">
              <a:lnSpc>
                <a:spcPts val="2829"/>
              </a:lnSpc>
              <a:buFont typeface="+mj-lt"/>
              <a:buAutoNum type="arabicPeriod"/>
            </a:pPr>
            <a:endParaRPr lang="fr-BE" sz="2800" spc="217" dirty="0">
              <a:solidFill>
                <a:srgbClr val="365B6D"/>
              </a:solidFill>
            </a:endParaRPr>
          </a:p>
          <a:p>
            <a:pPr marL="514350" indent="-514350">
              <a:lnSpc>
                <a:spcPts val="2829"/>
              </a:lnSpc>
              <a:buFont typeface="+mj-lt"/>
              <a:buAutoNum type="arabicPeriod"/>
            </a:pPr>
            <a:endParaRPr lang="fr-BE" sz="2800" spc="217" dirty="0">
              <a:solidFill>
                <a:srgbClr val="365B6D"/>
              </a:solidFill>
            </a:endParaRPr>
          </a:p>
          <a:p>
            <a:pPr marL="742950" indent="-742950">
              <a:lnSpc>
                <a:spcPts val="2829"/>
              </a:lnSpc>
              <a:buFont typeface="+mj-lt"/>
              <a:buAutoNum type="arabicPeriod"/>
            </a:pPr>
            <a:endParaRPr lang="en-US" sz="4000" spc="217" dirty="0">
              <a:solidFill>
                <a:srgbClr val="365B6D"/>
              </a:solidFill>
              <a:highlight>
                <a:srgbClr val="FFFF00"/>
              </a:highlight>
            </a:endParaRPr>
          </a:p>
          <a:p>
            <a:pPr marL="457200" indent="-457200">
              <a:lnSpc>
                <a:spcPts val="2829"/>
              </a:lnSpc>
              <a:buFont typeface="+mj-lt"/>
              <a:buAutoNum type="arabicPeriod"/>
            </a:pPr>
            <a:endParaRPr lang="en-US" sz="2176" spc="217" dirty="0">
              <a:solidFill>
                <a:srgbClr val="053D57"/>
              </a:solidFill>
              <a:latin typeface="Ariall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1404F6-E738-8EFD-1CD7-2E769BCF8761}"/>
              </a:ext>
            </a:extLst>
          </p:cNvPr>
          <p:cNvSpPr txBox="1"/>
          <p:nvPr/>
        </p:nvSpPr>
        <p:spPr>
          <a:xfrm>
            <a:off x="2971800" y="2667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47912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3886200" y="0"/>
            <a:ext cx="144160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4A189EE-1854-ECD3-0936-E9F1BE1B47CF}"/>
              </a:ext>
            </a:extLst>
          </p:cNvPr>
          <p:cNvSpPr txBox="1"/>
          <p:nvPr/>
        </p:nvSpPr>
        <p:spPr>
          <a:xfrm>
            <a:off x="4191000" y="1537283"/>
            <a:ext cx="13095600" cy="148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898"/>
              </a:lnSpc>
              <a:buFont typeface="Arial" panose="020B0604020202020204" pitchFamily="34" charset="0"/>
              <a:buChar char="•"/>
            </a:pPr>
            <a:r>
              <a:rPr lang="fr-BE" sz="2800" spc="166" dirty="0">
                <a:solidFill>
                  <a:srgbClr val="053D57"/>
                </a:solidFill>
              </a:rPr>
              <a:t>Trajectoire artificialisation : NNLT </a:t>
            </a:r>
            <a:r>
              <a:rPr lang="fr-BE" sz="2800" spc="166" dirty="0">
                <a:solidFill>
                  <a:srgbClr val="053D57"/>
                </a:solidFill>
                <a:sym typeface="Wingdings" panose="05000000000000000000" pitchFamily="2" charset="2"/>
              </a:rPr>
              <a:t> </a:t>
            </a:r>
            <a:r>
              <a:rPr lang="fr-BE" sz="2800" spc="166" dirty="0">
                <a:solidFill>
                  <a:srgbClr val="053D57"/>
                </a:solidFill>
              </a:rPr>
              <a:t>2050</a:t>
            </a:r>
          </a:p>
          <a:p>
            <a:pPr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</a:endParaRPr>
          </a:p>
          <a:p>
            <a:pPr marL="342900" indent="-342900">
              <a:lnSpc>
                <a:spcPts val="2898"/>
              </a:lnSpc>
              <a:buFont typeface="Arial" panose="020B0604020202020204" pitchFamily="34" charset="0"/>
              <a:buChar char="•"/>
            </a:pPr>
            <a:r>
              <a:rPr lang="fr-BE" sz="2800" spc="166" dirty="0">
                <a:solidFill>
                  <a:srgbClr val="053D57"/>
                </a:solidFill>
              </a:rPr>
              <a:t>Trajectoire étalement</a:t>
            </a:r>
            <a:r>
              <a:rPr lang="fr-BE" sz="2800" spc="166" dirty="0">
                <a:solidFill>
                  <a:srgbClr val="053D57"/>
                </a:solidFill>
                <a:sym typeface="Wingdings" panose="05000000000000000000" pitchFamily="2" charset="2"/>
              </a:rPr>
              <a:t> : 3</a:t>
            </a:r>
            <a:r>
              <a:rPr lang="fr-BE" sz="2800" spc="166" dirty="0">
                <a:solidFill>
                  <a:srgbClr val="053D57"/>
                </a:solidFill>
              </a:rPr>
              <a:t> logements/4 en centralité</a:t>
            </a:r>
            <a:r>
              <a:rPr lang="fr-BE" sz="2800" spc="166" dirty="0">
                <a:solidFill>
                  <a:srgbClr val="053D57"/>
                </a:solidFill>
                <a:sym typeface="Wingdings" panose="05000000000000000000" pitchFamily="2" charset="2"/>
              </a:rPr>
              <a:t> 2050</a:t>
            </a:r>
          </a:p>
          <a:p>
            <a:pPr>
              <a:lnSpc>
                <a:spcPts val="2898"/>
              </a:lnSpc>
            </a:pPr>
            <a:endParaRPr lang="fr-BE" sz="2800" spc="166" dirty="0">
              <a:solidFill>
                <a:srgbClr val="053D57"/>
              </a:solidFill>
              <a:sym typeface="Wingdings" panose="05000000000000000000" pitchFamily="2" charset="2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3DBE850-B78D-85B1-D909-8C7764215691}"/>
              </a:ext>
            </a:extLst>
          </p:cNvPr>
          <p:cNvSpPr txBox="1"/>
          <p:nvPr/>
        </p:nvSpPr>
        <p:spPr>
          <a:xfrm>
            <a:off x="2470619" y="266700"/>
            <a:ext cx="18420000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16075" indent="-1250950">
              <a:lnSpc>
                <a:spcPts val="3925"/>
              </a:lnSpc>
              <a:spcBef>
                <a:spcPct val="0"/>
              </a:spcBef>
            </a:pPr>
            <a:r>
              <a:rPr lang="en-US" sz="2800" spc="225" dirty="0">
                <a:solidFill>
                  <a:schemeClr val="tx2"/>
                </a:solidFill>
              </a:rPr>
              <a:t>	</a:t>
            </a:r>
            <a:r>
              <a:rPr lang="en-US" sz="2800" b="1" spc="225" dirty="0">
                <a:solidFill>
                  <a:srgbClr val="E59ABC"/>
                </a:solidFill>
              </a:rPr>
              <a:t>TRAJECTOIRES DE MONITORING PAR BASSINS</a:t>
            </a:r>
          </a:p>
        </p:txBody>
      </p:sp>
      <p:sp>
        <p:nvSpPr>
          <p:cNvPr id="6" name="Forme libre 17">
            <a:extLst>
              <a:ext uri="{FF2B5EF4-FFF2-40B4-BE49-F238E27FC236}">
                <a16:creationId xmlns:a16="http://schemas.microsoft.com/office/drawing/2014/main" id="{7A0A1A63-6693-F874-98F8-A7722C314E4E}"/>
              </a:ext>
            </a:extLst>
          </p:cNvPr>
          <p:cNvSpPr/>
          <p:nvPr/>
        </p:nvSpPr>
        <p:spPr>
          <a:xfrm>
            <a:off x="-6781800" y="191061"/>
            <a:ext cx="10554563" cy="837639"/>
          </a:xfrm>
          <a:custGeom>
            <a:avLst/>
            <a:gdLst>
              <a:gd name="connsiteX0" fmla="*/ 973142 w 1041432"/>
              <a:gd name="connsiteY0" fmla="*/ 136581 h 136581"/>
              <a:gd name="connsiteX1" fmla="*/ 68291 w 1041432"/>
              <a:gd name="connsiteY1" fmla="*/ 136581 h 136581"/>
              <a:gd name="connsiteX2" fmla="*/ 0 w 1041432"/>
              <a:gd name="connsiteY2" fmla="*/ 68291 h 136581"/>
              <a:gd name="connsiteX3" fmla="*/ 0 w 1041432"/>
              <a:gd name="connsiteY3" fmla="*/ 68291 h 136581"/>
              <a:gd name="connsiteX4" fmla="*/ 68291 w 1041432"/>
              <a:gd name="connsiteY4" fmla="*/ 0 h 136581"/>
              <a:gd name="connsiteX5" fmla="*/ 973142 w 1041432"/>
              <a:gd name="connsiteY5" fmla="*/ 0 h 136581"/>
              <a:gd name="connsiteX6" fmla="*/ 1041432 w 1041432"/>
              <a:gd name="connsiteY6" fmla="*/ 68291 h 136581"/>
              <a:gd name="connsiteX7" fmla="*/ 1041432 w 1041432"/>
              <a:gd name="connsiteY7" fmla="*/ 68291 h 136581"/>
              <a:gd name="connsiteX8" fmla="*/ 973142 w 1041432"/>
              <a:gd name="connsiteY8" fmla="*/ 136581 h 1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32" h="136581">
                <a:moveTo>
                  <a:pt x="973142" y="136581"/>
                </a:moveTo>
                <a:lnTo>
                  <a:pt x="68291" y="136581"/>
                </a:lnTo>
                <a:cubicBezTo>
                  <a:pt x="30351" y="136581"/>
                  <a:pt x="0" y="106230"/>
                  <a:pt x="0" y="68291"/>
                </a:cubicBezTo>
                <a:lnTo>
                  <a:pt x="0" y="68291"/>
                </a:lnTo>
                <a:cubicBezTo>
                  <a:pt x="0" y="30351"/>
                  <a:pt x="30351" y="0"/>
                  <a:pt x="68291" y="0"/>
                </a:cubicBezTo>
                <a:lnTo>
                  <a:pt x="973142" y="0"/>
                </a:lnTo>
                <a:cubicBezTo>
                  <a:pt x="1011081" y="0"/>
                  <a:pt x="1041432" y="30351"/>
                  <a:pt x="1041432" y="68291"/>
                </a:cubicBezTo>
                <a:lnTo>
                  <a:pt x="1041432" y="68291"/>
                </a:lnTo>
                <a:cubicBezTo>
                  <a:pt x="1041432" y="106230"/>
                  <a:pt x="1011081" y="136581"/>
                  <a:pt x="973142" y="136581"/>
                </a:cubicBezTo>
                <a:close/>
              </a:path>
            </a:pathLst>
          </a:custGeom>
          <a:solidFill>
            <a:srgbClr val="78C6E8"/>
          </a:solidFill>
          <a:ln w="948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BB4A4A-BFF4-F2A4-385E-7C75DF04C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" r="214" b="2351"/>
          <a:stretch/>
        </p:blipFill>
        <p:spPr>
          <a:xfrm>
            <a:off x="8001000" y="5206322"/>
            <a:ext cx="10669303" cy="516890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CBF1419-6A13-176D-53A7-BD9B53E5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949568"/>
            <a:ext cx="8204945" cy="40707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A66658-F58B-8E94-5D55-19AA356F606F}"/>
              </a:ext>
            </a:extLst>
          </p:cNvPr>
          <p:cNvSpPr txBox="1"/>
          <p:nvPr/>
        </p:nvSpPr>
        <p:spPr>
          <a:xfrm>
            <a:off x="2971800" y="266700"/>
            <a:ext cx="4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5661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52999" y="0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DC9F7E4-0C2E-59A0-B577-624F21122EBD}"/>
              </a:ext>
            </a:extLst>
          </p:cNvPr>
          <p:cNvSpPr txBox="1"/>
          <p:nvPr/>
        </p:nvSpPr>
        <p:spPr>
          <a:xfrm>
            <a:off x="6897858" y="4991100"/>
            <a:ext cx="8837191" cy="520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9" normalizeH="0" baseline="0" noProof="0" dirty="0">
                <a:ln>
                  <a:noFill/>
                </a:ln>
                <a:solidFill>
                  <a:srgbClr val="01889F"/>
                </a:solidFill>
                <a:effectLst/>
                <a:uLnTx/>
                <a:uFillTx/>
                <a:latin typeface="Arialle Bold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29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le Bold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430FF3-1A2A-5A5F-5139-3CC0C4CC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3" t="22093" r="38750" b="5814"/>
          <a:stretch/>
        </p:blipFill>
        <p:spPr>
          <a:xfrm>
            <a:off x="-3518" y="20514"/>
            <a:ext cx="7318717" cy="1063501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A07DA99-1884-FCF3-EE52-4B5DB20ADE58}"/>
              </a:ext>
            </a:extLst>
          </p:cNvPr>
          <p:cNvSpPr txBox="1"/>
          <p:nvPr/>
        </p:nvSpPr>
        <p:spPr>
          <a:xfrm>
            <a:off x="8181476" y="4651966"/>
            <a:ext cx="8837191" cy="816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4125" indent="-1165225" defTabSz="1076325">
              <a:lnSpc>
                <a:spcPts val="7500"/>
              </a:lnSpc>
            </a:pPr>
            <a:r>
              <a:rPr lang="en-US" sz="2800" spc="3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800" spc="300" dirty="0"/>
              <a:t>MERCI POUR VOTRE ATTENTION</a:t>
            </a:r>
            <a:endParaRPr lang="en-US" sz="2800" cap="all" spc="3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DAADC92-4A21-D131-C3BC-145E2625EF38}"/>
              </a:ext>
            </a:extLst>
          </p:cNvPr>
          <p:cNvGrpSpPr/>
          <p:nvPr/>
        </p:nvGrpSpPr>
        <p:grpSpPr>
          <a:xfrm rot="10800000">
            <a:off x="7391398" y="3790064"/>
            <a:ext cx="10896600" cy="2676394"/>
            <a:chOff x="0" y="539496"/>
            <a:chExt cx="7356349" cy="3547872"/>
          </a:xfrm>
          <a:solidFill>
            <a:srgbClr val="F3DF5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5BEBE4-49FA-3A0F-372D-6DBD36A8C247}"/>
                </a:ext>
              </a:extLst>
            </p:cNvPr>
            <p:cNvSpPr/>
            <p:nvPr userDrawn="1"/>
          </p:nvSpPr>
          <p:spPr>
            <a:xfrm>
              <a:off x="0" y="539496"/>
              <a:ext cx="6327488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3208D82-15D8-E83E-1E6B-1AC16C2E145E}"/>
                </a:ext>
              </a:extLst>
            </p:cNvPr>
            <p:cNvSpPr/>
            <p:nvPr userDrawn="1"/>
          </p:nvSpPr>
          <p:spPr>
            <a:xfrm>
              <a:off x="5195742" y="539496"/>
              <a:ext cx="2160607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ADC9F7E4-0C2E-59A0-B577-624F21122EBD}"/>
              </a:ext>
            </a:extLst>
          </p:cNvPr>
          <p:cNvSpPr txBox="1"/>
          <p:nvPr/>
        </p:nvSpPr>
        <p:spPr>
          <a:xfrm>
            <a:off x="7887545" y="4533900"/>
            <a:ext cx="8837191" cy="829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0113" indent="-900113">
              <a:lnSpc>
                <a:spcPts val="7500"/>
              </a:lnSpc>
            </a:pPr>
            <a:r>
              <a:rPr lang="en-US" sz="2800" spc="300" dirty="0">
                <a:solidFill>
                  <a:schemeClr val="bg1"/>
                </a:solidFill>
              </a:rPr>
              <a:t>I	ETAT DES LIEUX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2E3E93-7CF9-B175-39DA-3D96F68C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94" t="30348" r="30062" b="12334"/>
          <a:stretch/>
        </p:blipFill>
        <p:spPr>
          <a:xfrm>
            <a:off x="0" y="23966"/>
            <a:ext cx="7086600" cy="103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38713" y="31474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1B58782-CDB4-BA63-3D66-B7A8069BE795}"/>
              </a:ext>
            </a:extLst>
          </p:cNvPr>
          <p:cNvSpPr txBox="1"/>
          <p:nvPr/>
        </p:nvSpPr>
        <p:spPr>
          <a:xfrm>
            <a:off x="-1295400" y="342900"/>
            <a:ext cx="6033463" cy="1399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Wallonie</a:t>
            </a:r>
          </a:p>
          <a:p>
            <a:pPr algn="r">
              <a:lnSpc>
                <a:spcPts val="3720"/>
              </a:lnSpc>
            </a:pPr>
            <a:r>
              <a:rPr lang="en-US" sz="2800" spc="279" dirty="0" err="1">
                <a:solidFill>
                  <a:srgbClr val="053D57"/>
                </a:solidFill>
              </a:rPr>
              <a:t>Région</a:t>
            </a:r>
            <a:r>
              <a:rPr lang="en-US" sz="2800" spc="279" dirty="0">
                <a:solidFill>
                  <a:srgbClr val="053D57"/>
                </a:solidFill>
              </a:rPr>
              <a:t> </a:t>
            </a:r>
            <a:r>
              <a:rPr lang="en-US" sz="2800" spc="279" dirty="0" err="1">
                <a:solidFill>
                  <a:srgbClr val="053D57"/>
                </a:solidFill>
              </a:rPr>
              <a:t>rurale</a:t>
            </a:r>
            <a:r>
              <a:rPr lang="en-US" sz="2800" spc="279" dirty="0">
                <a:solidFill>
                  <a:srgbClr val="053D57"/>
                </a:solidFill>
              </a:rPr>
              <a:t> et </a:t>
            </a:r>
            <a:r>
              <a:rPr lang="en-US" sz="2800" spc="279" dirty="0" err="1">
                <a:solidFill>
                  <a:srgbClr val="053D57"/>
                </a:solidFill>
              </a:rPr>
              <a:t>urbaine</a:t>
            </a:r>
            <a:endParaRPr lang="en-US" sz="2800" spc="279" dirty="0">
              <a:solidFill>
                <a:srgbClr val="053D57"/>
              </a:solidFill>
            </a:endParaRPr>
          </a:p>
          <a:p>
            <a:pPr algn="r">
              <a:lnSpc>
                <a:spcPts val="3720"/>
              </a:lnSpc>
            </a:pPr>
            <a:endParaRPr lang="en-US" sz="2800" spc="279" dirty="0">
              <a:solidFill>
                <a:srgbClr val="053D57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952999" y="419100"/>
            <a:ext cx="13435065" cy="4755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3,69 millions d’habitants 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253 communes 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9  grandes agglomérations (&gt; 50.000 habitants) = 1, 43 millions habitants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40 villes moyennes = 800.000 habitants  </a:t>
            </a:r>
          </a:p>
          <a:p>
            <a:pPr marL="9779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179 communes « rurales »  = 1,46 millions habitants</a:t>
            </a:r>
          </a:p>
          <a:p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8ED708A-B675-9FC5-4614-6C6E3C0CCB21}"/>
              </a:ext>
            </a:extLst>
          </p:cNvPr>
          <p:cNvCxnSpPr>
            <a:cxnSpLocks/>
          </p:cNvCxnSpPr>
          <p:nvPr/>
        </p:nvCxnSpPr>
        <p:spPr>
          <a:xfrm flipH="1">
            <a:off x="2064918" y="1900133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A74B78-AD47-8430-63E8-6E20EBB78FA3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9E765E94-BA0C-99FC-F0B8-2E83FC93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1" t="23229" r="17916" b="14342"/>
          <a:stretch/>
        </p:blipFill>
        <p:spPr>
          <a:xfrm>
            <a:off x="4343400" y="3287095"/>
            <a:ext cx="10503934" cy="69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38713" y="31474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1B58782-CDB4-BA63-3D66-B7A8069BE795}"/>
              </a:ext>
            </a:extLst>
          </p:cNvPr>
          <p:cNvSpPr txBox="1"/>
          <p:nvPr/>
        </p:nvSpPr>
        <p:spPr>
          <a:xfrm>
            <a:off x="-1295400" y="342900"/>
            <a:ext cx="6033463" cy="1399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Plan de </a:t>
            </a:r>
            <a:r>
              <a:rPr lang="en-US" sz="2800" spc="279" dirty="0" err="1">
                <a:solidFill>
                  <a:srgbClr val="053D57"/>
                </a:solidFill>
              </a:rPr>
              <a:t>secteur</a:t>
            </a:r>
            <a:endParaRPr lang="en-US" sz="2800" spc="279" dirty="0">
              <a:solidFill>
                <a:srgbClr val="053D57"/>
              </a:solidFill>
            </a:endParaRPr>
          </a:p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1977 </a:t>
            </a:r>
            <a:r>
              <a:rPr lang="en-US" sz="2800" spc="279" dirty="0">
                <a:solidFill>
                  <a:srgbClr val="053D57"/>
                </a:solidFill>
                <a:sym typeface="Wingdings" panose="05000000000000000000" pitchFamily="2" charset="2"/>
              </a:rPr>
              <a:t> 2024</a:t>
            </a:r>
            <a:endParaRPr lang="en-US" sz="2800" spc="279" dirty="0">
              <a:solidFill>
                <a:srgbClr val="053D57"/>
              </a:solidFill>
            </a:endParaRPr>
          </a:p>
          <a:p>
            <a:pPr algn="r">
              <a:lnSpc>
                <a:spcPts val="3720"/>
              </a:lnSpc>
            </a:pPr>
            <a:endParaRPr lang="en-US" sz="2800" spc="279" dirty="0">
              <a:solidFill>
                <a:srgbClr val="053D57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868977" y="491530"/>
            <a:ext cx="13435065" cy="97639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Plan d’affectation des sols sur tout le territoire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Zones urbanisables + non urbanisables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Trop de zones urbanisables   légitimise l’étalement urbain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8ED708A-B675-9FC5-4614-6C6E3C0CCB21}"/>
              </a:ext>
            </a:extLst>
          </p:cNvPr>
          <p:cNvCxnSpPr>
            <a:cxnSpLocks/>
          </p:cNvCxnSpPr>
          <p:nvPr/>
        </p:nvCxnSpPr>
        <p:spPr>
          <a:xfrm flipH="1">
            <a:off x="2064918" y="1900133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A74B78-AD47-8430-63E8-6E20EBB78FA3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FA78477-EA3B-CA12-CF29-C9B237D65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52"/>
          <a:stretch/>
        </p:blipFill>
        <p:spPr>
          <a:xfrm>
            <a:off x="5733130" y="2247900"/>
            <a:ext cx="8283884" cy="49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F17727-098F-E9D0-4EBA-F01CE9F02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3" t="17441" r="22917" b="10466"/>
          <a:stretch/>
        </p:blipFill>
        <p:spPr>
          <a:xfrm>
            <a:off x="9829800" y="4731757"/>
            <a:ext cx="8243264" cy="5555243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952999" y="387626"/>
            <a:ext cx="13335001" cy="551787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BE" sz="2800" dirty="0">
                <a:solidFill>
                  <a:schemeClr val="tx2"/>
                </a:solidFill>
              </a:rPr>
              <a:t>STRUCTURER LES VILLES ET LES VILLAGES</a:t>
            </a:r>
          </a:p>
          <a:p>
            <a:pPr marL="1528763" indent="-536575">
              <a:buAutoNum type="alphaUcPeriod"/>
              <a:tabLst>
                <a:tab pos="452438" algn="l"/>
              </a:tabLst>
            </a:pPr>
            <a:r>
              <a:rPr lang="fr-BE" sz="2800" b="1" dirty="0">
                <a:solidFill>
                  <a:schemeClr val="tx2"/>
                </a:solidFill>
              </a:rPr>
              <a:t>Renforcer la centralité</a:t>
            </a:r>
          </a:p>
          <a:p>
            <a:pPr marL="2422525" indent="-273050">
              <a:buNone/>
              <a:tabLst>
                <a:tab pos="452438" algn="l"/>
              </a:tabLst>
            </a:pPr>
            <a:r>
              <a:rPr lang="fr-BE" sz="2800" dirty="0">
                <a:solidFill>
                  <a:schemeClr val="tx2"/>
                </a:solidFill>
              </a:rPr>
              <a:t>« </a:t>
            </a:r>
            <a:r>
              <a:rPr lang="fr-BE" sz="2800" i="1" dirty="0">
                <a:solidFill>
                  <a:schemeClr val="tx2"/>
                </a:solidFill>
              </a:rPr>
              <a:t>Créer les conditions favorables au redéploiement des fonctions</a:t>
            </a:r>
            <a:r>
              <a:rPr lang="fr-BE" sz="2800" b="1" i="1" dirty="0">
                <a:solidFill>
                  <a:schemeClr val="tx2"/>
                </a:solidFill>
              </a:rPr>
              <a:t> </a:t>
            </a:r>
            <a:r>
              <a:rPr lang="fr-BE" sz="2800" i="1" dirty="0">
                <a:solidFill>
                  <a:schemeClr val="tx2"/>
                </a:solidFill>
              </a:rPr>
              <a:t>polarisatrices </a:t>
            </a:r>
            <a:r>
              <a:rPr lang="fr-BE" sz="2800" b="1" i="1" u="sng" dirty="0">
                <a:solidFill>
                  <a:schemeClr val="tx2"/>
                </a:solidFill>
              </a:rPr>
              <a:t>dans</a:t>
            </a:r>
            <a:r>
              <a:rPr lang="fr-BE" sz="2800" b="1" i="1" dirty="0">
                <a:solidFill>
                  <a:schemeClr val="tx2"/>
                </a:solidFill>
              </a:rPr>
              <a:t> les cœurs des villes et des villages</a:t>
            </a:r>
            <a:r>
              <a:rPr lang="fr-BE" sz="2800" i="1" dirty="0">
                <a:solidFill>
                  <a:schemeClr val="tx2"/>
                </a:solidFill>
              </a:rPr>
              <a:t>. </a:t>
            </a:r>
            <a:r>
              <a:rPr lang="fr-BE" sz="2800" dirty="0">
                <a:solidFill>
                  <a:schemeClr val="tx2"/>
                </a:solidFill>
              </a:rPr>
              <a:t>»</a:t>
            </a:r>
          </a:p>
          <a:p>
            <a:pPr marL="1528763" indent="-549275">
              <a:buNone/>
              <a:tabLst>
                <a:tab pos="452438" algn="l"/>
              </a:tabLst>
            </a:pPr>
            <a:r>
              <a:rPr lang="fr-BE" sz="2800" b="1" dirty="0">
                <a:solidFill>
                  <a:schemeClr val="tx2"/>
                </a:solidFill>
              </a:rPr>
              <a:t>B.	Densifier l'urbanisation </a:t>
            </a:r>
          </a:p>
          <a:p>
            <a:pPr marL="2155825" indent="0">
              <a:buNone/>
              <a:tabLst>
                <a:tab pos="1973263" algn="l"/>
              </a:tabLst>
            </a:pPr>
            <a:r>
              <a:rPr lang="fr-BE" sz="2800" dirty="0">
                <a:solidFill>
                  <a:schemeClr val="tx2"/>
                </a:solidFill>
              </a:rPr>
              <a:t>« A</a:t>
            </a:r>
            <a:r>
              <a:rPr lang="fr-BE" sz="2800" i="1" dirty="0">
                <a:solidFill>
                  <a:schemeClr val="tx2"/>
                </a:solidFill>
              </a:rPr>
              <a:t>ccroître la densité de l'urbanisation </a:t>
            </a:r>
            <a:r>
              <a:rPr lang="fr-BE" sz="2800" b="1" i="1" u="sng" dirty="0">
                <a:solidFill>
                  <a:schemeClr val="tx2"/>
                </a:solidFill>
              </a:rPr>
              <a:t>autour</a:t>
            </a:r>
            <a:r>
              <a:rPr lang="fr-BE" sz="2800" b="1" i="1" dirty="0">
                <a:solidFill>
                  <a:schemeClr val="tx2"/>
                </a:solidFill>
              </a:rPr>
              <a:t> de lieux centraux</a:t>
            </a:r>
            <a:r>
              <a:rPr lang="fr-BE" sz="2800" i="1" dirty="0">
                <a:solidFill>
                  <a:schemeClr val="tx2"/>
                </a:solidFill>
              </a:rPr>
              <a:t>. </a:t>
            </a:r>
            <a:r>
              <a:rPr lang="fr-BE" sz="2800" dirty="0">
                <a:solidFill>
                  <a:schemeClr val="tx2"/>
                </a:solidFill>
              </a:rPr>
              <a:t>»</a:t>
            </a:r>
          </a:p>
          <a:p>
            <a:pPr marL="2155825" indent="0">
              <a:buNone/>
              <a:tabLst>
                <a:tab pos="1973263" algn="l"/>
              </a:tabLst>
            </a:pPr>
            <a:endParaRPr lang="fr-BE" sz="2800" dirty="0">
              <a:solidFill>
                <a:schemeClr val="tx2"/>
              </a:solidFill>
            </a:endParaRPr>
          </a:p>
          <a:p>
            <a:pPr marL="1449388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BE" sz="2800" b="1" dirty="0">
                <a:solidFill>
                  <a:schemeClr val="tx2"/>
                </a:solidFill>
              </a:rPr>
              <a:t>Questions </a:t>
            </a:r>
          </a:p>
          <a:p>
            <a:pPr marL="2152650" indent="0">
              <a:buNone/>
              <a:tabLst>
                <a:tab pos="452438" algn="l"/>
              </a:tabLst>
            </a:pPr>
            <a:r>
              <a:rPr lang="fr-BE" sz="2800" dirty="0">
                <a:solidFill>
                  <a:schemeClr val="tx2"/>
                </a:solidFill>
              </a:rPr>
              <a:t>Quelles centralités?</a:t>
            </a:r>
          </a:p>
          <a:p>
            <a:pPr marL="2152650" indent="0">
              <a:buNone/>
              <a:tabLst>
                <a:tab pos="452438" algn="l"/>
              </a:tabLst>
            </a:pPr>
            <a:r>
              <a:rPr lang="fr-BE" sz="2800" dirty="0">
                <a:solidFill>
                  <a:schemeClr val="tx2"/>
                </a:solidFill>
              </a:rPr>
              <a:t>Quelles cœurs?</a:t>
            </a:r>
          </a:p>
          <a:p>
            <a:pPr marL="2152650" indent="0">
              <a:buNone/>
              <a:tabLst>
                <a:tab pos="452438" algn="l"/>
              </a:tabLst>
            </a:pPr>
            <a:r>
              <a:rPr lang="fr-BE" sz="2800" dirty="0">
                <a:solidFill>
                  <a:schemeClr val="tx2"/>
                </a:solidFill>
              </a:rPr>
              <a:t>Quelle densité?</a:t>
            </a:r>
          </a:p>
          <a:p>
            <a:pPr marL="990600" indent="-457200">
              <a:buFont typeface="Wingdings" panose="05000000000000000000" pitchFamily="2" charset="2"/>
              <a:buChar char="§"/>
              <a:tabLst>
                <a:tab pos="1973263" algn="l"/>
              </a:tabLst>
            </a:pPr>
            <a:endParaRPr lang="fr-BE" sz="2800" dirty="0">
              <a:solidFill>
                <a:schemeClr val="tx2"/>
              </a:solidFill>
            </a:endParaRPr>
          </a:p>
          <a:p>
            <a:pPr marL="550863" indent="0">
              <a:buNone/>
              <a:tabLst>
                <a:tab pos="452438" algn="l"/>
              </a:tabLst>
            </a:pPr>
            <a:endParaRPr lang="fr-FR" sz="2800" i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550863" indent="0">
              <a:buNone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E8110-A2E7-3526-CFBD-F607E39048BD}"/>
              </a:ext>
            </a:extLst>
          </p:cNvPr>
          <p:cNvSpPr txBox="1"/>
          <p:nvPr/>
        </p:nvSpPr>
        <p:spPr>
          <a:xfrm>
            <a:off x="-1600200" y="311364"/>
            <a:ext cx="6033463" cy="92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SDER</a:t>
            </a:r>
          </a:p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1999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A471C90-920C-6C42-1E90-73B44927CCB6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502D3E69-8109-C01F-8D41-2103FC9EB9C9}"/>
              </a:ext>
            </a:extLst>
          </p:cNvPr>
          <p:cNvSpPr txBox="1">
            <a:spLocks/>
          </p:cNvSpPr>
          <p:nvPr/>
        </p:nvSpPr>
        <p:spPr>
          <a:xfrm>
            <a:off x="8610600" y="5143500"/>
            <a:ext cx="12015019" cy="3663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071563" algn="l"/>
              </a:tabLst>
            </a:pPr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9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BE5B9F3A-897C-147F-6A37-9FCF896B3D36}"/>
              </a:ext>
            </a:extLst>
          </p:cNvPr>
          <p:cNvSpPr/>
          <p:nvPr/>
        </p:nvSpPr>
        <p:spPr>
          <a:xfrm>
            <a:off x="4952999" y="0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952999" y="387626"/>
            <a:ext cx="12015019" cy="66810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Schéma de structure communal :  centralités, densités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Règlement communal d’urbanisme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CCATM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550863" indent="0">
              <a:buNone/>
              <a:tabLst>
                <a:tab pos="452438" algn="l"/>
              </a:tabLst>
            </a:pPr>
            <a:endParaRPr lang="fr-FR" sz="2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E8110-A2E7-3526-CFBD-F607E39048BD}"/>
              </a:ext>
            </a:extLst>
          </p:cNvPr>
          <p:cNvSpPr txBox="1"/>
          <p:nvPr/>
        </p:nvSpPr>
        <p:spPr>
          <a:xfrm>
            <a:off x="-1600200" y="311364"/>
            <a:ext cx="6033463" cy="187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20"/>
              </a:lnSpc>
            </a:pPr>
            <a:r>
              <a:rPr lang="en-US" sz="2800" spc="279" dirty="0" err="1">
                <a:solidFill>
                  <a:srgbClr val="053D57"/>
                </a:solidFill>
              </a:rPr>
              <a:t>Décret</a:t>
            </a:r>
            <a:endParaRPr lang="en-US" sz="2800" spc="279" dirty="0">
              <a:solidFill>
                <a:srgbClr val="053D57"/>
              </a:solidFill>
            </a:endParaRPr>
          </a:p>
          <a:p>
            <a:pPr algn="r">
              <a:lnSpc>
                <a:spcPts val="3720"/>
              </a:lnSpc>
            </a:pPr>
            <a:r>
              <a:rPr lang="en-US" sz="2800" spc="279" dirty="0" err="1">
                <a:solidFill>
                  <a:srgbClr val="053D57"/>
                </a:solidFill>
              </a:rPr>
              <a:t>Décentralisation</a:t>
            </a:r>
            <a:endParaRPr lang="en-US" sz="2800" spc="279" dirty="0">
              <a:solidFill>
                <a:srgbClr val="053D57"/>
              </a:solidFill>
            </a:endParaRPr>
          </a:p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Participation</a:t>
            </a:r>
          </a:p>
          <a:p>
            <a:pPr algn="r">
              <a:lnSpc>
                <a:spcPts val="3720"/>
              </a:lnSpc>
            </a:pPr>
            <a:r>
              <a:rPr lang="en-US" sz="2800" spc="279" dirty="0">
                <a:solidFill>
                  <a:srgbClr val="053D57"/>
                </a:solidFill>
              </a:rPr>
              <a:t>1989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A471C90-920C-6C42-1E90-73B44927CCB6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C7438B-C76F-929D-D1EE-6D87B4037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51" y="3051385"/>
            <a:ext cx="8222248" cy="6552000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38713" y="2316573"/>
            <a:ext cx="13349287" cy="10287000"/>
          </a:xfrm>
          <a:prstGeom prst="rect">
            <a:avLst/>
          </a:prstGeom>
          <a:noFill/>
        </p:spPr>
      </p:sp>
    </p:spTree>
    <p:extLst>
      <p:ext uri="{BB962C8B-B14F-4D97-AF65-F5344CB8AC3E}">
        <p14:creationId xmlns:p14="http://schemas.microsoft.com/office/powerpoint/2010/main" val="844785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FE3188-CB7B-CD58-C790-42AA90C37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3" t="22869" r="38334" b="5039"/>
          <a:stretch/>
        </p:blipFill>
        <p:spPr>
          <a:xfrm>
            <a:off x="-2" y="27548"/>
            <a:ext cx="7162801" cy="10248315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26990" y="-15239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DAADC92-4A21-D131-C3BC-145E2625EF38}"/>
              </a:ext>
            </a:extLst>
          </p:cNvPr>
          <p:cNvGrpSpPr/>
          <p:nvPr/>
        </p:nvGrpSpPr>
        <p:grpSpPr>
          <a:xfrm rot="10800000">
            <a:off x="7391398" y="3790064"/>
            <a:ext cx="10896600" cy="2676394"/>
            <a:chOff x="0" y="539496"/>
            <a:chExt cx="7356349" cy="3547872"/>
          </a:xfrm>
          <a:solidFill>
            <a:srgbClr val="F3DF5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5BEBE4-49FA-3A0F-372D-6DBD36A8C247}"/>
                </a:ext>
              </a:extLst>
            </p:cNvPr>
            <p:cNvSpPr/>
            <p:nvPr userDrawn="1"/>
          </p:nvSpPr>
          <p:spPr>
            <a:xfrm>
              <a:off x="0" y="539496"/>
              <a:ext cx="6327488" cy="3547872"/>
            </a:xfrm>
            <a:prstGeom prst="rect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3208D82-15D8-E83E-1E6B-1AC16C2E145E}"/>
                </a:ext>
              </a:extLst>
            </p:cNvPr>
            <p:cNvSpPr/>
            <p:nvPr userDrawn="1"/>
          </p:nvSpPr>
          <p:spPr>
            <a:xfrm>
              <a:off x="5195742" y="539496"/>
              <a:ext cx="2160607" cy="3547872"/>
            </a:xfrm>
            <a:prstGeom prst="ellipse">
              <a:avLst/>
            </a:prstGeom>
            <a:grpFill/>
            <a:ln w="948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dirty="0"/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ADC9F7E4-0C2E-59A0-B577-624F21122EBD}"/>
              </a:ext>
            </a:extLst>
          </p:cNvPr>
          <p:cNvSpPr txBox="1"/>
          <p:nvPr/>
        </p:nvSpPr>
        <p:spPr>
          <a:xfrm>
            <a:off x="7887545" y="4533900"/>
            <a:ext cx="8837191" cy="829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0113" indent="-900113">
              <a:lnSpc>
                <a:spcPts val="7500"/>
              </a:lnSpc>
            </a:pPr>
            <a:r>
              <a:rPr lang="en-US" sz="2800" spc="300" dirty="0">
                <a:solidFill>
                  <a:schemeClr val="bg1"/>
                </a:solidFill>
              </a:rPr>
              <a:t>II	CADRE DE L'ACTUALISATION DU SDT</a:t>
            </a:r>
          </a:p>
        </p:txBody>
      </p:sp>
    </p:spTree>
    <p:extLst>
      <p:ext uri="{BB962C8B-B14F-4D97-AF65-F5344CB8AC3E}">
        <p14:creationId xmlns:p14="http://schemas.microsoft.com/office/powerpoint/2010/main" val="1299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1EFE79C1-E784-CEBA-D2A6-912C6A33F2E8}"/>
              </a:ext>
            </a:extLst>
          </p:cNvPr>
          <p:cNvSpPr/>
          <p:nvPr/>
        </p:nvSpPr>
        <p:spPr>
          <a:xfrm>
            <a:off x="4952999" y="0"/>
            <a:ext cx="13349287" cy="10287000"/>
          </a:xfrm>
          <a:prstGeom prst="rect">
            <a:avLst/>
          </a:prstGeom>
          <a:solidFill>
            <a:srgbClr val="053D57">
              <a:alpha val="4706"/>
            </a:srgbClr>
          </a:solidFill>
        </p:spPr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9C43403-3CDC-742B-21B7-D925B14F7305}"/>
              </a:ext>
            </a:extLst>
          </p:cNvPr>
          <p:cNvSpPr txBox="1">
            <a:spLocks/>
          </p:cNvSpPr>
          <p:nvPr/>
        </p:nvSpPr>
        <p:spPr>
          <a:xfrm>
            <a:off x="4952999" y="419100"/>
            <a:ext cx="13435065" cy="4755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800" dirty="0">
                <a:solidFill>
                  <a:schemeClr val="tx2"/>
                </a:solidFill>
              </a:rPr>
              <a:t>COMMENT ATTEINDRE LE ZAN A 2050?</a:t>
            </a:r>
          </a:p>
          <a:p>
            <a:pPr marL="0" indent="0">
              <a:buNone/>
            </a:pPr>
            <a:r>
              <a:rPr lang="fr-BE" sz="2800" b="1" dirty="0">
                <a:solidFill>
                  <a:schemeClr val="tx2"/>
                </a:solidFill>
              </a:rPr>
              <a:t>Région: PLAN DE SECTEUR?</a:t>
            </a:r>
          </a:p>
          <a:p>
            <a:pPr marL="0" indent="0">
              <a:buNone/>
            </a:pPr>
            <a:endParaRPr lang="fr-BE" sz="2800" b="1" dirty="0">
              <a:solidFill>
                <a:schemeClr val="tx2"/>
              </a:solidFill>
            </a:endParaRP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Inapproprié pour fixer des trajectoires </a:t>
            </a:r>
          </a:p>
          <a:p>
            <a:pPr marL="1008063" indent="-457200"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Révision globale ou dézonage massif :  irréalistes</a:t>
            </a:r>
          </a:p>
          <a:p>
            <a:pPr marL="1714500" indent="0">
              <a:buNone/>
              <a:tabLst>
                <a:tab pos="1628775" algn="l"/>
              </a:tabLst>
            </a:pP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procédure longue, coûteuse, impopulaire, 1</a:t>
            </a:r>
            <a:r>
              <a:rPr lang="fr-FR" sz="2800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ers</a:t>
            </a:r>
            <a:r>
              <a:rPr lang="fr-FR" sz="2800" dirty="0">
                <a:solidFill>
                  <a:schemeClr val="tx2"/>
                </a:solidFill>
                <a:sym typeface="Wingdings" panose="05000000000000000000" pitchFamily="2" charset="2"/>
              </a:rPr>
              <a:t> effets tardifs</a:t>
            </a:r>
          </a:p>
          <a:p>
            <a:endParaRPr lang="fr-FR" sz="2800" i="1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8ED708A-B675-9FC5-4614-6C6E3C0CCB21}"/>
              </a:ext>
            </a:extLst>
          </p:cNvPr>
          <p:cNvCxnSpPr>
            <a:cxnSpLocks/>
          </p:cNvCxnSpPr>
          <p:nvPr/>
        </p:nvCxnSpPr>
        <p:spPr>
          <a:xfrm flipH="1">
            <a:off x="2064918" y="1900133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rganigramme : Terminateur 1">
            <a:extLst>
              <a:ext uri="{FF2B5EF4-FFF2-40B4-BE49-F238E27FC236}">
                <a16:creationId xmlns:a16="http://schemas.microsoft.com/office/drawing/2014/main" id="{86419056-69EE-1965-B992-F7A47BC38751}"/>
              </a:ext>
            </a:extLst>
          </p:cNvPr>
          <p:cNvSpPr/>
          <p:nvPr/>
        </p:nvSpPr>
        <p:spPr>
          <a:xfrm>
            <a:off x="-609600" y="1714499"/>
            <a:ext cx="4572000" cy="1620000"/>
          </a:xfrm>
          <a:prstGeom prst="flowChartTerminator">
            <a:avLst/>
          </a:prstGeom>
          <a:solidFill>
            <a:srgbClr val="BE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/>
              <a:t>EMPÊCHER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A74B78-AD47-8430-63E8-6E20EBB78FA3}"/>
              </a:ext>
            </a:extLst>
          </p:cNvPr>
          <p:cNvCxnSpPr>
            <a:cxnSpLocks/>
          </p:cNvCxnSpPr>
          <p:nvPr/>
        </p:nvCxnSpPr>
        <p:spPr>
          <a:xfrm flipH="1">
            <a:off x="1200765" y="2108119"/>
            <a:ext cx="838200" cy="9693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1AF46387-9C80-FAA6-24A9-8AB606D0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56" b="8819"/>
          <a:stretch/>
        </p:blipFill>
        <p:spPr>
          <a:xfrm>
            <a:off x="1200765" y="5354894"/>
            <a:ext cx="1444794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3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76C5C5"/>
            </a:gs>
            <a:gs pos="100000">
              <a:srgbClr val="F19FC1"/>
            </a:gs>
          </a:gsLst>
          <a:lin ang="0" scaled="0"/>
        </a:gradFill>
        <a:ln w="9485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FF016F-2094-4881-B0F9-A04BA69D250F}"/>
</file>

<file path=customXml/itemProps2.xml><?xml version="1.0" encoding="utf-8"?>
<ds:datastoreItem xmlns:ds="http://schemas.openxmlformats.org/officeDocument/2006/customXml" ds:itemID="{A47C0A87-9D55-4308-A34D-57501C5F424B}"/>
</file>

<file path=docProps/app.xml><?xml version="1.0" encoding="utf-8"?>
<Properties xmlns="http://schemas.openxmlformats.org/officeDocument/2006/extended-properties" xmlns:vt="http://schemas.openxmlformats.org/officeDocument/2006/docPropsVTypes">
  <TotalTime>18633</TotalTime>
  <Words>574</Words>
  <Application>Microsoft Office PowerPoint</Application>
  <PresentationFormat>Personnalisé</PresentationFormat>
  <Paragraphs>181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Calibri</vt:lpstr>
      <vt:lpstr>Arialle Bold</vt:lpstr>
      <vt:lpstr>Wingdings</vt:lpstr>
      <vt:lpstr>Calibri Light</vt:lpstr>
      <vt:lpstr>Arialle</vt:lpstr>
      <vt:lpstr>Arial</vt:lpstr>
      <vt:lpstr>Office Theme</vt:lpstr>
      <vt:lpstr>Thème Office</vt:lpstr>
      <vt:lpstr>Présentation PowerPoint</vt:lpstr>
      <vt:lpstr>PLAN DE L’EXPOSÉ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SDT (version 2)</dc:title>
  <dc:creator>DACHELET Michel</dc:creator>
  <cp:lastModifiedBy>DACHELET Michel</cp:lastModifiedBy>
  <cp:revision>579</cp:revision>
  <cp:lastPrinted>2024-04-17T08:17:16Z</cp:lastPrinted>
  <dcterms:created xsi:type="dcterms:W3CDTF">2006-08-16T00:00:00Z</dcterms:created>
  <dcterms:modified xsi:type="dcterms:W3CDTF">2024-06-18T09:09:25Z</dcterms:modified>
  <dc:identifier>DAFRRa00jGI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2022-11-07T17:38:34Z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35f2a2ae-21a9-47d5-ae9b-53592b28c72b</vt:lpwstr>
  </property>
  <property fmtid="{D5CDD505-2E9C-101B-9397-08002B2CF9AE}" pid="8" name="MSIP_Label_97a477d1-147d-4e34-b5e3-7b26d2f44870_ContentBits">
    <vt:lpwstr>0</vt:lpwstr>
  </property>
</Properties>
</file>