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3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0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12.xml" ContentType="application/vnd.openxmlformats-officedocument.presentationml.slide+xml"/>
  <Override PartName="/ppt/slides/slide43.xml" ContentType="application/vnd.openxmlformats-officedocument.presentationml.slide+xml"/>
  <Override PartName="/ppt/slides/slide4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4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147473917" r:id="rId2"/>
    <p:sldId id="593" r:id="rId3"/>
    <p:sldId id="257" r:id="rId4"/>
    <p:sldId id="549" r:id="rId5"/>
    <p:sldId id="547" r:id="rId6"/>
    <p:sldId id="261" r:id="rId7"/>
    <p:sldId id="600" r:id="rId8"/>
    <p:sldId id="595" r:id="rId9"/>
    <p:sldId id="558" r:id="rId10"/>
    <p:sldId id="562" r:id="rId11"/>
    <p:sldId id="596" r:id="rId12"/>
    <p:sldId id="458" r:id="rId13"/>
    <p:sldId id="581" r:id="rId14"/>
    <p:sldId id="551" r:id="rId15"/>
    <p:sldId id="591" r:id="rId16"/>
    <p:sldId id="268" r:id="rId17"/>
    <p:sldId id="267" r:id="rId18"/>
    <p:sldId id="559" r:id="rId19"/>
    <p:sldId id="2147473913" r:id="rId20"/>
    <p:sldId id="597" r:id="rId21"/>
    <p:sldId id="2147473915" r:id="rId22"/>
    <p:sldId id="598" r:id="rId23"/>
    <p:sldId id="601" r:id="rId24"/>
    <p:sldId id="508" r:id="rId25"/>
    <p:sldId id="553" r:id="rId26"/>
    <p:sldId id="554" r:id="rId27"/>
    <p:sldId id="506" r:id="rId28"/>
    <p:sldId id="602" r:id="rId29"/>
    <p:sldId id="603" r:id="rId30"/>
    <p:sldId id="589" r:id="rId31"/>
    <p:sldId id="280" r:id="rId32"/>
    <p:sldId id="563" r:id="rId33"/>
    <p:sldId id="604" r:id="rId34"/>
    <p:sldId id="371" r:id="rId35"/>
    <p:sldId id="534" r:id="rId36"/>
    <p:sldId id="2147473908" r:id="rId37"/>
    <p:sldId id="571" r:id="rId38"/>
    <p:sldId id="606" r:id="rId39"/>
    <p:sldId id="572" r:id="rId40"/>
    <p:sldId id="592" r:id="rId41"/>
    <p:sldId id="574" r:id="rId42"/>
    <p:sldId id="607" r:id="rId43"/>
    <p:sldId id="609" r:id="rId44"/>
    <p:sldId id="2147473909" r:id="rId45"/>
    <p:sldId id="2147473907" r:id="rId46"/>
    <p:sldId id="507" r:id="rId47"/>
    <p:sldId id="2147473911" r:id="rId48"/>
    <p:sldId id="2147473910" r:id="rId49"/>
    <p:sldId id="610" r:id="rId50"/>
    <p:sldId id="2147473912" r:id="rId51"/>
    <p:sldId id="608" r:id="rId52"/>
    <p:sldId id="557" r:id="rId53"/>
    <p:sldId id="2147473914" r:id="rId54"/>
    <p:sldId id="2147473916" r:id="rId5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6"/>
    <p:restoredTop sz="94033"/>
  </p:normalViewPr>
  <p:slideViewPr>
    <p:cSldViewPr snapToGrid="0" snapToObjects="1">
      <p:cViewPr varScale="1">
        <p:scale>
          <a:sx n="77" d="100"/>
          <a:sy n="77" d="100"/>
        </p:scale>
        <p:origin x="9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customXml" Target="../customXml/item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06B37-A5BF-9F45-B6CA-06F84A724041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F87C0-CFA7-5A46-BC5C-0FCD7CCBF5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877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746AD-6968-A943-AF90-19E2C67F064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828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F87C0-CFA7-5A46-BC5C-0FCD7CCBF5B5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24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F87C0-CFA7-5A46-BC5C-0FCD7CCBF5B5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79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A78C94-1C5B-CA41-B0D7-4AB7353B2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4A95546-EFE6-0B43-AB7E-2C80BCF0F3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1EC38B-0D33-E54E-8E16-4EF11818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7548-78D0-6242-A952-E7BA77BE73E0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040C82-AE74-6347-B9B0-E412A630F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5D9987-7B14-FD4E-8DBF-1942A6C5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77F7-37F8-2549-8535-909F76265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5430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0ED25-1198-E340-846D-49C7A06EB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04C489B-FDA9-CC4F-833A-C0F758198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6B0AEE-CDEC-0B49-9B22-81594C360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7548-78D0-6242-A952-E7BA77BE73E0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831DFB-1EA4-0840-AE5B-A94B08F5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A504EB-66C1-8542-8673-9539AC185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77F7-37F8-2549-8535-909F76265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081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237E5C5-73B0-C745-A5B3-467A31E3A5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67E86F9-E78F-CC4C-A892-A831C45CA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6BD118-BE95-9E4E-B0EC-A5779AF23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7548-78D0-6242-A952-E7BA77BE73E0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0347F5-F0D9-8F40-A8BD-C7BD00807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7E2E5F-5640-9147-8A53-1942CFE3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77F7-37F8-2549-8535-909F76265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463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80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11789036" y="6586526"/>
            <a:ext cx="265653" cy="155496"/>
          </a:xfrm>
        </p:spPr>
        <p:txBody>
          <a:bodyPr anchor="ctr"/>
          <a:lstStyle>
            <a:lvl1pPr>
              <a:defRPr/>
            </a:lvl1pPr>
          </a:lstStyle>
          <a:p>
            <a:pPr>
              <a:defRPr/>
            </a:pPr>
            <a:fld id="{F1D391B8-8AC9-E143-8658-3596B08DC048}" type="slidenum">
              <a:rPr lang="fr-BE"/>
              <a:t>‹N°›</a:t>
            </a:fld>
            <a:r>
              <a:rPr lang="fr-B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442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8F3089-3644-FF4E-85AA-7E6677D20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5286A2-FD9A-5D41-BF01-22B1DC7D8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E1D733-DC56-E44C-B530-5A1A2C48A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7548-78D0-6242-A952-E7BA77BE73E0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89BE98-1064-714F-A88A-BB4E667AC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6AF037-9CD6-0E46-9A4B-4864BEEF7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77F7-37F8-2549-8535-909F76265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41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FEA210-B1D1-1943-82E8-E672E2FAC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E10AB3-22BA-1A46-96D3-B4C2FD48B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D47F1B-61C5-1F4D-93D7-C68103927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7548-78D0-6242-A952-E7BA77BE73E0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FB1588-0C2E-094E-A47A-CBA52B9FB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174338-799D-1A4B-BD12-1313D1FD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77F7-37F8-2549-8535-909F76265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62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D5D4CA-02A5-4F4F-B37F-7C945834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87550A-AC8C-7A43-9619-B561A22CC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E8ECDA-1E20-ED44-8A36-070577BBD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F50CCE-CD3C-E040-AD9F-C3637C56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7548-78D0-6242-A952-E7BA77BE73E0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7694BD-905C-044B-BBD0-8E06AB1CE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70781C-80E4-4A49-8D27-A6FC7F7C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77F7-37F8-2549-8535-909F76265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0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67356-CF1E-B84B-B331-7B3A9C0E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C0BE65-CE46-C44A-B77E-522D38E33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E23D38B-DD5A-7248-9EC8-674A44489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CEB5D86-8BF3-0144-8CDD-A14756B24C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560EFF4-D412-6A43-A1D5-2292C8BC6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15710B-4493-254B-85A6-22A335869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7548-78D0-6242-A952-E7BA77BE73E0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2D8EA-AD59-A440-AD9D-6462977EB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67B0B1F-8DB2-F842-85D8-B86DDD200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77F7-37F8-2549-8535-909F76265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85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813D4-C4FD-414C-B1F5-8C04F2263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CAA11F-C8C2-C540-A49F-2CAD10622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7548-78D0-6242-A952-E7BA77BE73E0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6A5942-D4E4-7C42-A97A-BD77BA27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BB856D6-720D-A240-8BAA-C67ED2CD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77F7-37F8-2549-8535-909F76265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60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7EB3F2D-B237-604C-9F4F-A18C4E4F5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7548-78D0-6242-A952-E7BA77BE73E0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50A3C4B-3C93-3444-AA57-88D2CF796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DFEBD9-7323-A349-BAD4-B7B1B6EAB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77F7-37F8-2549-8535-909F76265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878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2CA19F-0516-8C44-A211-CE43A912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F99402-02AE-EE40-A474-0A962C8AE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C1CCDE-8E2C-C740-8FA4-5B2D8E564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B65DE9-4502-A24C-8EB6-0068C90A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7548-78D0-6242-A952-E7BA77BE73E0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5B54A2-6671-1848-ABAB-5B8F41298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54784C-3393-AE41-94A8-4B92A0F4B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77F7-37F8-2549-8535-909F76265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909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DD4B05-F05F-6547-99BA-18A01F4B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4BAF74A-0049-DF4D-B73A-B033F348B7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2EE422-0D58-B543-9188-DFAFF9775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C35D55-2F30-A641-82D0-7E68195A1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7548-78D0-6242-A952-E7BA77BE73E0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3FE21-64EE-9746-B4F1-DE4170E32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351E11-62FB-1B42-9D0B-2ABB0745E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77F7-37F8-2549-8535-909F76265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5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F05980E-7C5A-FE45-BFD9-EA5276D7E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93E479-F331-B744-90E2-DBBCBD1F2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AAF040-7ECA-3D49-939A-B20950D7F9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17548-78D0-6242-A952-E7BA77BE73E0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AB916A-AD71-0D43-8613-1FBDFE9AE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5D470D-FED7-B94C-AC33-C6682C3D4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577F7-37F8-2549-8535-909F76265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14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E5EA52A-ED48-CA43-B54F-F854E339382C}"/>
              </a:ext>
            </a:extLst>
          </p:cNvPr>
          <p:cNvSpPr txBox="1"/>
          <p:nvPr/>
        </p:nvSpPr>
        <p:spPr>
          <a:xfrm>
            <a:off x="133003" y="315884"/>
            <a:ext cx="1157406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L’ économie verte (industrie, ville) n’est pas seulement </a:t>
            </a:r>
          </a:p>
          <a:p>
            <a:r>
              <a:rPr lang="fr-FR" sz="4000" dirty="0" err="1"/>
              <a:t>décarbonée</a:t>
            </a:r>
            <a:endParaRPr lang="fr-FR" sz="4000" dirty="0"/>
          </a:p>
          <a:p>
            <a:endParaRPr lang="fr-FR" sz="4000" dirty="0"/>
          </a:p>
          <a:p>
            <a:r>
              <a:rPr lang="fr-FR" sz="4000" dirty="0"/>
              <a:t>La circularité n’est pas seulement le recyclage</a:t>
            </a:r>
          </a:p>
          <a:p>
            <a:endParaRPr lang="fr-FR" sz="4000" dirty="0"/>
          </a:p>
          <a:p>
            <a:r>
              <a:rPr lang="fr-FR" sz="4000" dirty="0"/>
              <a:t>Réduire la matérialité : l’ angle mort de la bifurcat</a:t>
            </a:r>
            <a:r>
              <a:rPr lang="fr-FR" sz="3600" dirty="0"/>
              <a:t>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97F078-1E48-E74F-A6FA-7EFCC136B55A}"/>
              </a:ext>
            </a:extLst>
          </p:cNvPr>
          <p:cNvSpPr txBox="1"/>
          <p:nvPr/>
        </p:nvSpPr>
        <p:spPr>
          <a:xfrm>
            <a:off x="6866313" y="4971011"/>
            <a:ext cx="27394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Pierre Veltz</a:t>
            </a:r>
          </a:p>
          <a:p>
            <a:r>
              <a:rPr lang="fr-FR" sz="2800" dirty="0" err="1"/>
              <a:t>Ihedate</a:t>
            </a:r>
            <a:r>
              <a:rPr lang="fr-FR" sz="2800" dirty="0"/>
              <a:t> </a:t>
            </a:r>
          </a:p>
          <a:p>
            <a:r>
              <a:rPr lang="fr-FR" sz="2800" dirty="0"/>
              <a:t>16 mai 2024 Lyon</a:t>
            </a:r>
          </a:p>
        </p:txBody>
      </p:sp>
    </p:spTree>
    <p:extLst>
      <p:ext uri="{BB962C8B-B14F-4D97-AF65-F5344CB8AC3E}">
        <p14:creationId xmlns:p14="http://schemas.microsoft.com/office/powerpoint/2010/main" val="2625267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BF4D74E-E1B4-7C4C-AEC3-B9B5AB882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058" y="152400"/>
            <a:ext cx="4071735" cy="55266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ECD7031-DD86-4142-A786-4835263A1219}"/>
              </a:ext>
            </a:extLst>
          </p:cNvPr>
          <p:cNvSpPr txBox="1"/>
          <p:nvPr/>
        </p:nvSpPr>
        <p:spPr>
          <a:xfrm>
            <a:off x="598516" y="831273"/>
            <a:ext cx="39655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Economie de la fonctionnalité 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En principe, vertueux</a:t>
            </a:r>
          </a:p>
        </p:txBody>
      </p:sp>
    </p:spTree>
    <p:extLst>
      <p:ext uri="{BB962C8B-B14F-4D97-AF65-F5344CB8AC3E}">
        <p14:creationId xmlns:p14="http://schemas.microsoft.com/office/powerpoint/2010/main" val="2750797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659CE6-5C0F-0E49-A1B9-75F899732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836" y="2060978"/>
            <a:ext cx="6627164" cy="419019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6635FC2-F61D-9346-A1B8-F52994001ED2}"/>
              </a:ext>
            </a:extLst>
          </p:cNvPr>
          <p:cNvSpPr txBox="1"/>
          <p:nvPr/>
        </p:nvSpPr>
        <p:spPr>
          <a:xfrm>
            <a:off x="1512916" y="498764"/>
            <a:ext cx="75021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Désindustrialisation ? relativiser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A320F0A-C7B2-764F-B23D-21370A906B41}"/>
              </a:ext>
            </a:extLst>
          </p:cNvPr>
          <p:cNvSpPr txBox="1"/>
          <p:nvPr/>
        </p:nvSpPr>
        <p:spPr>
          <a:xfrm>
            <a:off x="332509" y="2377440"/>
            <a:ext cx="521764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La baisse des emplois liée surtout aux</a:t>
            </a:r>
          </a:p>
          <a:p>
            <a:r>
              <a:rPr lang="fr-FR" sz="2400" dirty="0"/>
              <a:t>gains de productivité dans la fabrication</a:t>
            </a:r>
          </a:p>
          <a:p>
            <a:endParaRPr lang="fr-FR" sz="2400" dirty="0"/>
          </a:p>
          <a:p>
            <a:r>
              <a:rPr lang="fr-FR" sz="2400" dirty="0"/>
              <a:t>Effets prix relatifs</a:t>
            </a:r>
          </a:p>
          <a:p>
            <a:endParaRPr lang="fr-FR" sz="2400" dirty="0"/>
          </a:p>
          <a:p>
            <a:r>
              <a:rPr lang="fr-FR" sz="2400" dirty="0"/>
              <a:t>Reprise récente mais ne va pas créer</a:t>
            </a:r>
          </a:p>
          <a:p>
            <a:r>
              <a:rPr lang="fr-FR" sz="2400" dirty="0"/>
              <a:t>beaucoup d’emplois « directs »</a:t>
            </a:r>
          </a:p>
          <a:p>
            <a:endParaRPr lang="fr-FR" sz="2400" dirty="0"/>
          </a:p>
          <a:p>
            <a:r>
              <a:rPr lang="fr-FR" sz="2400" dirty="0"/>
              <a:t>Ne pas confondre désindustrialisation et</a:t>
            </a:r>
          </a:p>
          <a:p>
            <a:r>
              <a:rPr lang="fr-FR" sz="2400" dirty="0"/>
              <a:t>perte de contrôle</a:t>
            </a:r>
          </a:p>
        </p:txBody>
      </p:sp>
    </p:spTree>
    <p:extLst>
      <p:ext uri="{BB962C8B-B14F-4D97-AF65-F5344CB8AC3E}">
        <p14:creationId xmlns:p14="http://schemas.microsoft.com/office/powerpoint/2010/main" val="338480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634F88C-D1A3-7A46-BA91-4C85F9D267A3}"/>
              </a:ext>
            </a:extLst>
          </p:cNvPr>
          <p:cNvSpPr txBox="1"/>
          <p:nvPr/>
        </p:nvSpPr>
        <p:spPr>
          <a:xfrm>
            <a:off x="464949" y="154984"/>
            <a:ext cx="1118059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Tendances très favorables au pays riches, sombres pour les pays pauvres</a:t>
            </a:r>
          </a:p>
          <a:p>
            <a:r>
              <a:rPr lang="fr-FR" sz="2400" dirty="0"/>
              <a:t>Moins d’échanges de composants physiques, plus d’échanges de données</a:t>
            </a:r>
          </a:p>
          <a:p>
            <a:r>
              <a:rPr lang="fr-FR" sz="2400" dirty="0"/>
              <a:t> robotisation flexible à proximité des marchés finaux </a:t>
            </a:r>
          </a:p>
          <a:p>
            <a:r>
              <a:rPr lang="fr-FR" sz="2400" dirty="0"/>
              <a:t>« jumeaux numériques » : composants reproductibles à coût marginal très faible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D0D3C9F-3CEC-BA46-9108-D32244DAE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" y="2777488"/>
            <a:ext cx="6090833" cy="341857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8873D7-7A50-974B-9F1A-FAF5B17F0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881" y="3051168"/>
            <a:ext cx="5631051" cy="330518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DF35B4-65D7-904E-8997-FDEECF39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PIERRE VELTZ LILLE 21/10/2020</a:t>
            </a:r>
          </a:p>
        </p:txBody>
      </p:sp>
    </p:spTree>
    <p:extLst>
      <p:ext uri="{BB962C8B-B14F-4D97-AF65-F5344CB8AC3E}">
        <p14:creationId xmlns:p14="http://schemas.microsoft.com/office/powerpoint/2010/main" val="1037520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8B2E4CF-CA53-FF4C-8C9F-F453087B994B}"/>
              </a:ext>
            </a:extLst>
          </p:cNvPr>
          <p:cNvSpPr txBox="1"/>
          <p:nvPr/>
        </p:nvSpPr>
        <p:spPr>
          <a:xfrm>
            <a:off x="814647" y="199506"/>
            <a:ext cx="10227928" cy="69249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Trois géographies qui se superposent </a:t>
            </a:r>
          </a:p>
          <a:p>
            <a:endParaRPr lang="fr-FR" sz="2400" dirty="0"/>
          </a:p>
          <a:p>
            <a:r>
              <a:rPr lang="fr-FR" sz="2400" dirty="0"/>
              <a:t>1) Secteurs très énergivores (matériaux de base, cloud, IA, etc.)</a:t>
            </a:r>
          </a:p>
          <a:p>
            <a:endParaRPr lang="fr-FR" sz="2400" dirty="0"/>
          </a:p>
          <a:p>
            <a:r>
              <a:rPr lang="fr-FR" sz="2400" dirty="0"/>
              <a:t>« périphéries » riches en énergie </a:t>
            </a:r>
            <a:r>
              <a:rPr lang="fr-FR" sz="2400" dirty="0" err="1"/>
              <a:t>décarbonée</a:t>
            </a:r>
            <a:r>
              <a:rPr lang="fr-FR" sz="2400" dirty="0"/>
              <a:t>  (éolien, solaire, hydroélectricité.. )</a:t>
            </a:r>
          </a:p>
          <a:p>
            <a:r>
              <a:rPr lang="fr-FR" sz="2400" dirty="0"/>
              <a:t> 	ex nord de la Scandinavie, Espagne, Maroc, Afrique</a:t>
            </a:r>
          </a:p>
          <a:p>
            <a:endParaRPr lang="fr-FR" sz="2400" dirty="0"/>
          </a:p>
          <a:p>
            <a:r>
              <a:rPr lang="fr-FR" sz="2400" dirty="0"/>
              <a:t>2) Biens et services courants</a:t>
            </a:r>
          </a:p>
          <a:p>
            <a:endParaRPr lang="fr-FR" sz="2400" dirty="0"/>
          </a:p>
          <a:p>
            <a:r>
              <a:rPr lang="fr-FR" sz="2400" dirty="0"/>
              <a:t>	proximité des marchés, relocalisations, « globalisation distribuée »</a:t>
            </a:r>
          </a:p>
          <a:p>
            <a:endParaRPr lang="fr-FR" sz="2400" dirty="0"/>
          </a:p>
          <a:p>
            <a:r>
              <a:rPr lang="fr-FR" sz="2400" dirty="0"/>
              <a:t>3) Frontière technologique</a:t>
            </a:r>
          </a:p>
          <a:p>
            <a:endParaRPr lang="fr-FR" sz="2400" dirty="0"/>
          </a:p>
          <a:p>
            <a:r>
              <a:rPr lang="fr-FR" sz="2400" dirty="0"/>
              <a:t>	grandes aires métropolitaines </a:t>
            </a:r>
          </a:p>
          <a:p>
            <a:endParaRPr lang="fr-FR" sz="2400" dirty="0"/>
          </a:p>
          <a:p>
            <a:r>
              <a:rPr lang="fr-FR" sz="2400" dirty="0"/>
              <a:t>	</a:t>
            </a:r>
          </a:p>
          <a:p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60240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182C32-6EA5-FC4D-AC33-ABB3C9D42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60" y="28693"/>
            <a:ext cx="8542990" cy="640385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E8D9A3-3AC2-054C-B28E-5565CF6C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96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DD8EFE-7A60-CC48-B0D8-885070D1E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24" y="278970"/>
            <a:ext cx="4733987" cy="41535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827E50-3471-5248-8340-C2A7367C2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217" y="123987"/>
            <a:ext cx="5694020" cy="6797513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F0E2C02-280F-E744-ACBF-96EC2A198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PIERRE VELTZ 23 05 23</a:t>
            </a:r>
          </a:p>
        </p:txBody>
      </p:sp>
    </p:spTree>
    <p:extLst>
      <p:ext uri="{BB962C8B-B14F-4D97-AF65-F5344CB8AC3E}">
        <p14:creationId xmlns:p14="http://schemas.microsoft.com/office/powerpoint/2010/main" val="49743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9D9055A-9BAF-D241-B555-CFFDBF20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Mardi 12 décembre 2023  -  Collège de France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5B5B58-30F9-7A44-9764-00E7C68DB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3973D-0FEB-4FB5-9C08-4FA74E88C44B}" type="slidenum">
              <a:rPr lang="fr-FR" smtClean="0"/>
              <a:t>16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098ACD-833C-4C40-90EE-9F93D04E1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135" y="0"/>
            <a:ext cx="9879532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D25DA1B-9732-5348-B4DB-787E89DC89E8}"/>
              </a:ext>
            </a:extLst>
          </p:cNvPr>
          <p:cNvSpPr txBox="1"/>
          <p:nvPr/>
        </p:nvSpPr>
        <p:spPr>
          <a:xfrm>
            <a:off x="1921790" y="449451"/>
            <a:ext cx="1609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Eolien 2023</a:t>
            </a:r>
          </a:p>
          <a:p>
            <a:r>
              <a:rPr lang="fr-FR" dirty="0"/>
              <a:t>Clair = projets </a:t>
            </a:r>
          </a:p>
          <a:p>
            <a:r>
              <a:rPr lang="fr-FR" dirty="0"/>
              <a:t>Source : </a:t>
            </a:r>
            <a:r>
              <a:rPr lang="fr-FR" dirty="0" err="1"/>
              <a:t>Rystad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4896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5E5AD16-D162-1648-BBC2-DA4FE9248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Mardi 12 décembre 2023  -  Collège de France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99A53D8-D319-814E-BEE2-BB255EEC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3973D-0FEB-4FB5-9C08-4FA74E88C44B}" type="slidenum">
              <a:rPr lang="fr-FR" smtClean="0"/>
              <a:t>17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394987-736E-3041-85E9-5A1729776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19" y="0"/>
            <a:ext cx="10176761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609FA79-F284-5746-A0F4-C667F8D5A48C}"/>
              </a:ext>
            </a:extLst>
          </p:cNvPr>
          <p:cNvSpPr txBox="1"/>
          <p:nvPr/>
        </p:nvSpPr>
        <p:spPr>
          <a:xfrm>
            <a:off x="1146875" y="759417"/>
            <a:ext cx="14300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Solaire 2023</a:t>
            </a:r>
          </a:p>
          <a:p>
            <a:r>
              <a:rPr lang="fr-FR" dirty="0"/>
              <a:t>Gris = projets</a:t>
            </a:r>
          </a:p>
          <a:p>
            <a:endParaRPr lang="fr-FR" dirty="0"/>
          </a:p>
          <a:p>
            <a:r>
              <a:rPr lang="fr-FR" dirty="0" err="1"/>
              <a:t>Rystad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1231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FEB2B95-31B3-AB46-9A51-679C86CDB69B}"/>
              </a:ext>
            </a:extLst>
          </p:cNvPr>
          <p:cNvSpPr txBox="1"/>
          <p:nvPr/>
        </p:nvSpPr>
        <p:spPr>
          <a:xfrm>
            <a:off x="532015" y="515389"/>
            <a:ext cx="11037958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Un monde productif nouveau, « socialisation »</a:t>
            </a:r>
          </a:p>
          <a:p>
            <a:endParaRPr lang="fr-FR" sz="3600" dirty="0"/>
          </a:p>
          <a:p>
            <a:r>
              <a:rPr lang="fr-FR" sz="3200" dirty="0"/>
              <a:t>Rôle central des externalités (nature, « cerveau sociétal », </a:t>
            </a:r>
          </a:p>
          <a:p>
            <a:r>
              <a:rPr lang="fr-FR" sz="3200" dirty="0"/>
              <a:t>Infrastructures)</a:t>
            </a:r>
          </a:p>
          <a:p>
            <a:endParaRPr lang="fr-FR" sz="3200" dirty="0"/>
          </a:p>
          <a:p>
            <a:r>
              <a:rPr lang="fr-FR" sz="3200" dirty="0"/>
              <a:t>Capital fixe (concurrence monopolistique) (ex </a:t>
            </a:r>
            <a:r>
              <a:rPr lang="fr-FR" sz="3200" dirty="0" err="1"/>
              <a:t>gafam</a:t>
            </a:r>
            <a:r>
              <a:rPr lang="fr-FR" sz="3200" dirty="0"/>
              <a:t>, IA)</a:t>
            </a:r>
          </a:p>
          <a:p>
            <a:endParaRPr lang="fr-FR" sz="3200" dirty="0"/>
          </a:p>
          <a:p>
            <a:r>
              <a:rPr lang="fr-FR" sz="3200" dirty="0"/>
              <a:t>Economie relationnelle (Compétition + Coopération)</a:t>
            </a:r>
          </a:p>
          <a:p>
            <a:endParaRPr lang="fr-FR" sz="3600" dirty="0"/>
          </a:p>
          <a:p>
            <a:r>
              <a:rPr lang="fr-FR" sz="3200" dirty="0"/>
              <a:t>Diversification des cadres organisationnels</a:t>
            </a:r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4240800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FEB2B95-31B3-AB46-9A51-679C86CDB69B}"/>
              </a:ext>
            </a:extLst>
          </p:cNvPr>
          <p:cNvSpPr txBox="1"/>
          <p:nvPr/>
        </p:nvSpPr>
        <p:spPr>
          <a:xfrm>
            <a:off x="532015" y="515389"/>
            <a:ext cx="10866436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Un monde productif nouveau, « socialisation »</a:t>
            </a:r>
          </a:p>
          <a:p>
            <a:endParaRPr lang="fr-FR" sz="3600" dirty="0"/>
          </a:p>
          <a:p>
            <a:r>
              <a:rPr lang="fr-FR" sz="3200" dirty="0"/>
              <a:t>Rôle central des externalités (nature, « cerveau sociétal », </a:t>
            </a:r>
          </a:p>
          <a:p>
            <a:r>
              <a:rPr lang="fr-FR" sz="3200" dirty="0"/>
              <a:t>Infrastructures)</a:t>
            </a:r>
          </a:p>
          <a:p>
            <a:endParaRPr lang="fr-FR" sz="3200" dirty="0"/>
          </a:p>
          <a:p>
            <a:r>
              <a:rPr lang="fr-FR" sz="3200" dirty="0"/>
              <a:t>Capital fixe (concurrence monopolistique) (ex </a:t>
            </a:r>
            <a:r>
              <a:rPr lang="fr-FR" sz="3200" dirty="0" err="1"/>
              <a:t>gafam</a:t>
            </a:r>
            <a:r>
              <a:rPr lang="fr-FR" sz="3200" dirty="0"/>
              <a:t>, IA)</a:t>
            </a:r>
          </a:p>
          <a:p>
            <a:endParaRPr lang="fr-FR" sz="3200" dirty="0"/>
          </a:p>
          <a:p>
            <a:r>
              <a:rPr lang="fr-FR" sz="3200" dirty="0"/>
              <a:t>Economie relationnelle (Compétition + Coopération)</a:t>
            </a:r>
          </a:p>
          <a:p>
            <a:endParaRPr lang="fr-FR" sz="3600" dirty="0"/>
          </a:p>
          <a:p>
            <a:r>
              <a:rPr lang="fr-FR" sz="3200" dirty="0"/>
              <a:t>Diversification des cadres organisationnels</a:t>
            </a:r>
          </a:p>
          <a:p>
            <a:endParaRPr lang="fr-FR" sz="3200" dirty="0"/>
          </a:p>
          <a:p>
            <a:r>
              <a:rPr lang="fr-FR" sz="3200" dirty="0"/>
              <a:t> </a:t>
            </a:r>
            <a:r>
              <a:rPr lang="fr-FR" sz="4000" dirty="0">
                <a:solidFill>
                  <a:srgbClr val="C00000"/>
                </a:solidFill>
              </a:rPr>
              <a:t>= Nouveau rapport au territoire</a:t>
            </a:r>
            <a:endParaRPr lang="fr-FR" sz="3200" dirty="0">
              <a:solidFill>
                <a:srgbClr val="C00000"/>
              </a:solidFill>
            </a:endParaRPr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535368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ED29B0F-0C07-D940-B228-DCBA70EEA722}"/>
              </a:ext>
            </a:extLst>
          </p:cNvPr>
          <p:cNvSpPr txBox="1"/>
          <p:nvPr/>
        </p:nvSpPr>
        <p:spPr>
          <a:xfrm>
            <a:off x="216976" y="2433233"/>
            <a:ext cx="1179420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										</a:t>
            </a:r>
            <a:r>
              <a:rPr lang="fr-FR" sz="2400" dirty="0">
                <a:solidFill>
                  <a:srgbClr val="FF0000"/>
                </a:solidFill>
              </a:rPr>
              <a:t>OUI</a:t>
            </a:r>
            <a:r>
              <a:rPr lang="fr-FR" sz="2400" dirty="0"/>
              <a:t>	NON</a:t>
            </a:r>
          </a:p>
          <a:p>
            <a:endParaRPr lang="fr-FR" sz="2400" dirty="0"/>
          </a:p>
          <a:p>
            <a:r>
              <a:rPr lang="fr-FR" sz="2400" dirty="0"/>
              <a:t>Les élites ont comme projet d‘instaurer une dictature climatique		</a:t>
            </a:r>
            <a:r>
              <a:rPr lang="fr-FR" sz="2400" dirty="0">
                <a:solidFill>
                  <a:srgbClr val="FF0000"/>
                </a:solidFill>
              </a:rPr>
              <a:t>42</a:t>
            </a:r>
            <a:r>
              <a:rPr lang="fr-FR" sz="2400" dirty="0"/>
              <a:t>	58	</a:t>
            </a:r>
          </a:p>
          <a:p>
            <a:endParaRPr lang="fr-FR" sz="2400" dirty="0"/>
          </a:p>
          <a:p>
            <a:r>
              <a:rPr lang="fr-FR" sz="2400" dirty="0"/>
              <a:t>La crise climatique est une stratégie de manipulation du peuple par les	</a:t>
            </a:r>
            <a:r>
              <a:rPr lang="fr-FR" sz="2400" dirty="0">
                <a:solidFill>
                  <a:srgbClr val="FF0000"/>
                </a:solidFill>
              </a:rPr>
              <a:t>30</a:t>
            </a:r>
            <a:r>
              <a:rPr lang="fr-FR" sz="2400" dirty="0"/>
              <a:t>	70 </a:t>
            </a:r>
          </a:p>
          <a:p>
            <a:r>
              <a:rPr lang="fr-FR" sz="2400" dirty="0"/>
              <a:t>élites comme le </a:t>
            </a:r>
            <a:r>
              <a:rPr lang="fr-FR" sz="2400" dirty="0" err="1"/>
              <a:t>Covid</a:t>
            </a:r>
            <a:r>
              <a:rPr lang="fr-FR" sz="2400" dirty="0"/>
              <a:t> ou la guerre en Ukraine</a:t>
            </a:r>
          </a:p>
          <a:p>
            <a:endParaRPr lang="fr-FR" sz="2400" dirty="0"/>
          </a:p>
          <a:p>
            <a:r>
              <a:rPr lang="fr-FR" sz="2400" dirty="0"/>
              <a:t>La sobriété est imposée seulement au peuple, pas aux élites		</a:t>
            </a:r>
            <a:r>
              <a:rPr lang="fr-FR" sz="2400" dirty="0">
                <a:solidFill>
                  <a:srgbClr val="FF0000"/>
                </a:solidFill>
              </a:rPr>
              <a:t>76</a:t>
            </a:r>
            <a:r>
              <a:rPr lang="fr-FR" sz="2400" dirty="0"/>
              <a:t>	24</a:t>
            </a:r>
          </a:p>
          <a:p>
            <a:endParaRPr lang="fr-FR" sz="2400" dirty="0"/>
          </a:p>
          <a:p>
            <a:r>
              <a:rPr lang="fr-FR" sz="2400" dirty="0"/>
              <a:t>La voiture électrique est une arnaque					</a:t>
            </a:r>
            <a:r>
              <a:rPr lang="fr-FR" sz="2400" dirty="0">
                <a:solidFill>
                  <a:srgbClr val="FF0000"/>
                </a:solidFill>
              </a:rPr>
              <a:t>68</a:t>
            </a:r>
            <a:r>
              <a:rPr lang="fr-FR" sz="2400" dirty="0"/>
              <a:t>	32</a:t>
            </a:r>
          </a:p>
          <a:p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DF4C1E-6F8B-EA47-81B5-AAB9620E7D5F}"/>
              </a:ext>
            </a:extLst>
          </p:cNvPr>
          <p:cNvSpPr/>
          <p:nvPr/>
        </p:nvSpPr>
        <p:spPr>
          <a:xfrm>
            <a:off x="707756" y="356461"/>
            <a:ext cx="58813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ED3B2B"/>
                </a:solidFill>
                <a:latin typeface="Helvetica" pitchFamily="2" charset="0"/>
              </a:rPr>
              <a:t>« DICTATURE CLIMATIQUE », « PASS</a:t>
            </a:r>
          </a:p>
          <a:p>
            <a:r>
              <a:rPr lang="fr-FR" dirty="0">
                <a:solidFill>
                  <a:srgbClr val="ED3B2B"/>
                </a:solidFill>
                <a:latin typeface="Helvetica" pitchFamily="2" charset="0"/>
              </a:rPr>
              <a:t>CLIMAT », « GREAT RESET »… : LES</a:t>
            </a:r>
          </a:p>
          <a:p>
            <a:r>
              <a:rPr lang="fr-FR" dirty="0">
                <a:solidFill>
                  <a:srgbClr val="ED3B2B"/>
                </a:solidFill>
                <a:latin typeface="Helvetica" pitchFamily="2" charset="0"/>
              </a:rPr>
              <a:t>DISCOURS COMPLOTISTES À L’ASSAUT</a:t>
            </a:r>
          </a:p>
          <a:p>
            <a:r>
              <a:rPr lang="fr-FR" dirty="0">
                <a:solidFill>
                  <a:srgbClr val="ED3B2B"/>
                </a:solidFill>
                <a:latin typeface="Helvetica" pitchFamily="2" charset="0"/>
              </a:rPr>
              <a:t>DE L’OPINION</a:t>
            </a:r>
          </a:p>
          <a:p>
            <a:r>
              <a:rPr lang="fr-FR" dirty="0">
                <a:solidFill>
                  <a:srgbClr val="686868"/>
                </a:solidFill>
                <a:latin typeface="Helvetica" pitchFamily="2" charset="0"/>
              </a:rPr>
              <a:t>Jean-Yves </a:t>
            </a:r>
            <a:r>
              <a:rPr lang="fr-FR" dirty="0" err="1">
                <a:solidFill>
                  <a:srgbClr val="686868"/>
                </a:solidFill>
                <a:latin typeface="Helvetica" pitchFamily="2" charset="0"/>
              </a:rPr>
              <a:t>Dormagen</a:t>
            </a:r>
            <a:r>
              <a:rPr lang="fr-FR" dirty="0">
                <a:solidFill>
                  <a:srgbClr val="686868"/>
                </a:solidFill>
                <a:latin typeface="Helvetica" pitchFamily="2" charset="0"/>
              </a:rPr>
              <a:t>, Stéphane Fournier, Pierre-Carl Langlais, Justin</a:t>
            </a:r>
          </a:p>
          <a:p>
            <a:r>
              <a:rPr lang="fr-FR" dirty="0">
                <a:solidFill>
                  <a:srgbClr val="686868"/>
                </a:solidFill>
                <a:latin typeface="Helvetica" pitchFamily="2" charset="0"/>
              </a:rPr>
              <a:t>Poncet, Anastasia </a:t>
            </a:r>
            <a:r>
              <a:rPr lang="fr-FR" dirty="0" err="1">
                <a:solidFill>
                  <a:srgbClr val="686868"/>
                </a:solidFill>
                <a:latin typeface="Helvetica" pitchFamily="2" charset="0"/>
              </a:rPr>
              <a:t>Stasenko</a:t>
            </a:r>
            <a:endParaRPr lang="fr-FR" dirty="0">
              <a:solidFill>
                <a:srgbClr val="686868"/>
              </a:solidFill>
              <a:latin typeface="Helvetica" pitchFamily="2" charset="0"/>
            </a:endParaRPr>
          </a:p>
          <a:p>
            <a:r>
              <a:rPr lang="fr-FR" dirty="0">
                <a:solidFill>
                  <a:srgbClr val="686868"/>
                </a:solidFill>
                <a:latin typeface="Helvetica" pitchFamily="2" charset="0"/>
              </a:rPr>
              <a:t>06/04/2023</a:t>
            </a:r>
            <a:endParaRPr lang="fr-FR" dirty="0">
              <a:solidFill>
                <a:srgbClr val="686868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A9D099-724D-6C4C-88F0-4B9869576816}"/>
              </a:ext>
            </a:extLst>
          </p:cNvPr>
          <p:cNvSpPr txBox="1"/>
          <p:nvPr/>
        </p:nvSpPr>
        <p:spPr>
          <a:xfrm>
            <a:off x="6803756" y="356461"/>
            <a:ext cx="467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Etude commandée par la Fondation Jean-Jaurès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E64F98-6EBC-CD46-A4C6-E101AA7F8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PIERRE VELTZ 23 05 23</a:t>
            </a:r>
          </a:p>
        </p:txBody>
      </p:sp>
    </p:spTree>
    <p:extLst>
      <p:ext uri="{BB962C8B-B14F-4D97-AF65-F5344CB8AC3E}">
        <p14:creationId xmlns:p14="http://schemas.microsoft.com/office/powerpoint/2010/main" val="475001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EB53B98-E9CB-DF41-80FD-727240094D76}"/>
              </a:ext>
            </a:extLst>
          </p:cNvPr>
          <p:cNvSpPr txBox="1"/>
          <p:nvPr/>
        </p:nvSpPr>
        <p:spPr>
          <a:xfrm>
            <a:off x="831273" y="216132"/>
            <a:ext cx="10808116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Mutation des débouchés Economie humano-centrée</a:t>
            </a:r>
          </a:p>
          <a:p>
            <a:endParaRPr lang="fr-FR" sz="4000" dirty="0"/>
          </a:p>
          <a:p>
            <a:r>
              <a:rPr lang="fr-FR" sz="3200" dirty="0"/>
              <a:t>Dans les pays riches, basculement sectoriel vers les activités</a:t>
            </a:r>
          </a:p>
          <a:p>
            <a:r>
              <a:rPr lang="fr-FR" sz="3200" dirty="0"/>
              <a:t>liées à l’individu</a:t>
            </a:r>
          </a:p>
          <a:p>
            <a:endParaRPr lang="fr-FR" sz="3200" dirty="0"/>
          </a:p>
          <a:p>
            <a:r>
              <a:rPr lang="fr-FR" sz="3200" dirty="0"/>
              <a:t>Santé, bien-être, alimentation, temps libre, divertissement, </a:t>
            </a:r>
          </a:p>
          <a:p>
            <a:r>
              <a:rPr lang="fr-FR" sz="3200" dirty="0"/>
              <a:t>éducation, sécurité, mobilités… </a:t>
            </a:r>
          </a:p>
          <a:p>
            <a:endParaRPr lang="fr-FR" sz="3200" dirty="0"/>
          </a:p>
          <a:p>
            <a:r>
              <a:rPr lang="fr-FR" sz="3200" dirty="0"/>
              <a:t>(+ logement…)</a:t>
            </a:r>
          </a:p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9410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EB53B98-E9CB-DF41-80FD-727240094D76}"/>
              </a:ext>
            </a:extLst>
          </p:cNvPr>
          <p:cNvSpPr txBox="1"/>
          <p:nvPr/>
        </p:nvSpPr>
        <p:spPr>
          <a:xfrm>
            <a:off x="831273" y="216132"/>
            <a:ext cx="10808116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Mutation des débouchés Economie humano-centrée</a:t>
            </a:r>
          </a:p>
          <a:p>
            <a:endParaRPr lang="fr-FR" sz="4000" dirty="0"/>
          </a:p>
          <a:p>
            <a:r>
              <a:rPr lang="fr-FR" sz="3200" dirty="0"/>
              <a:t>Dans les pays riches, basculement sectoriel vers les activités</a:t>
            </a:r>
          </a:p>
          <a:p>
            <a:r>
              <a:rPr lang="fr-FR" sz="3200" dirty="0"/>
              <a:t>liées à l’individu</a:t>
            </a:r>
          </a:p>
          <a:p>
            <a:endParaRPr lang="fr-FR" sz="3200" dirty="0"/>
          </a:p>
          <a:p>
            <a:r>
              <a:rPr lang="fr-FR" sz="3200" dirty="0"/>
              <a:t>Santé, bien-être, alimentation, temps libre, divertissement, </a:t>
            </a:r>
          </a:p>
          <a:p>
            <a:r>
              <a:rPr lang="fr-FR" sz="3200" dirty="0"/>
              <a:t>éducation, sécurité, mobilités… </a:t>
            </a:r>
          </a:p>
          <a:p>
            <a:endParaRPr lang="fr-FR" sz="3200" dirty="0"/>
          </a:p>
          <a:p>
            <a:r>
              <a:rPr lang="fr-FR" sz="3200" dirty="0"/>
              <a:t>(+ logement…)</a:t>
            </a:r>
          </a:p>
          <a:p>
            <a:endParaRPr lang="fr-FR" sz="3200" dirty="0"/>
          </a:p>
          <a:p>
            <a:r>
              <a:rPr lang="fr-FR" sz="4000" dirty="0">
                <a:solidFill>
                  <a:srgbClr val="C00000"/>
                </a:solidFill>
              </a:rPr>
              <a:t>Nouveau rapport au territoire</a:t>
            </a:r>
          </a:p>
          <a:p>
            <a:endParaRPr lang="fr-FR" sz="3200" dirty="0"/>
          </a:p>
          <a:p>
            <a:endParaRPr lang="fr-FR" sz="32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9342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1527352-9AE7-7B4B-B467-273BCBA6E7E4}"/>
              </a:ext>
            </a:extLst>
          </p:cNvPr>
          <p:cNvSpPr txBox="1"/>
          <p:nvPr/>
        </p:nvSpPr>
        <p:spPr>
          <a:xfrm>
            <a:off x="814649" y="482138"/>
            <a:ext cx="945988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/>
              <a:t>2. </a:t>
            </a:r>
          </a:p>
          <a:p>
            <a:r>
              <a:rPr lang="fr-FR" sz="3600" dirty="0"/>
              <a:t>On a besoin d’ </a:t>
            </a:r>
            <a:r>
              <a:rPr lang="fr-FR" sz="3600" dirty="0" err="1"/>
              <a:t>eco</a:t>
            </a:r>
            <a:r>
              <a:rPr lang="fr-FR" sz="3600" dirty="0"/>
              <a:t>-efficacité et de sobriété !!!!</a:t>
            </a:r>
          </a:p>
          <a:p>
            <a:endParaRPr lang="fr-FR" sz="3600" dirty="0"/>
          </a:p>
          <a:p>
            <a:endParaRPr lang="fr-FR" sz="3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7A205F-F830-F941-8EC3-61A521493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809" y="2427317"/>
            <a:ext cx="6163561" cy="41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2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2E9A03B-F150-9042-8357-4BD8A7969E2F}"/>
              </a:ext>
            </a:extLst>
          </p:cNvPr>
          <p:cNvSpPr txBox="1"/>
          <p:nvPr/>
        </p:nvSpPr>
        <p:spPr>
          <a:xfrm>
            <a:off x="115937" y="548641"/>
            <a:ext cx="1207606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Efficacité = Moins d’intrants , de GES, de pollution , de déchets, </a:t>
            </a:r>
          </a:p>
          <a:p>
            <a:r>
              <a:rPr lang="fr-FR" sz="3600" dirty="0"/>
              <a:t>plus de qualité,  à </a:t>
            </a:r>
            <a:r>
              <a:rPr lang="fr-FR" sz="3600" i="1" dirty="0"/>
              <a:t>produit donné</a:t>
            </a:r>
          </a:p>
          <a:p>
            <a:endParaRPr lang="fr-FR" sz="3600" i="1" dirty="0"/>
          </a:p>
          <a:p>
            <a:r>
              <a:rPr lang="fr-FR" sz="3600" dirty="0"/>
              <a:t>Passer de l’efficacité à l’éco-efficacité</a:t>
            </a:r>
          </a:p>
          <a:p>
            <a:endParaRPr lang="fr-FR" sz="3600" i="1" dirty="0"/>
          </a:p>
          <a:p>
            <a:endParaRPr lang="fr-FR" sz="3600" i="1" dirty="0"/>
          </a:p>
          <a:p>
            <a:r>
              <a:rPr lang="fr-FR" sz="3600" i="1" dirty="0"/>
              <a:t>Gains micro (très forts) et macro (plus atténués)</a:t>
            </a:r>
          </a:p>
        </p:txBody>
      </p:sp>
    </p:spTree>
    <p:extLst>
      <p:ext uri="{BB962C8B-B14F-4D97-AF65-F5344CB8AC3E}">
        <p14:creationId xmlns:p14="http://schemas.microsoft.com/office/powerpoint/2010/main" val="1371906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09404E2-2BAD-AE43-B403-76EFC6DE1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334" y="0"/>
            <a:ext cx="6475994" cy="590485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35C8467-B838-5D4E-AFC5-EDBF6C165694}"/>
              </a:ext>
            </a:extLst>
          </p:cNvPr>
          <p:cNvSpPr txBox="1"/>
          <p:nvPr/>
        </p:nvSpPr>
        <p:spPr>
          <a:xfrm>
            <a:off x="2795050" y="6044247"/>
            <a:ext cx="634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1                                        10                                   100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C7F79AF-CB6E-DE48-BC00-B5FF568AC7AF}"/>
              </a:ext>
            </a:extLst>
          </p:cNvPr>
          <p:cNvSpPr txBox="1"/>
          <p:nvPr/>
        </p:nvSpPr>
        <p:spPr>
          <a:xfrm>
            <a:off x="8811328" y="6089520"/>
            <a:ext cx="254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/>
              <a:t>Economist</a:t>
            </a:r>
            <a:r>
              <a:rPr lang="fr-FR" dirty="0"/>
              <a:t> :mai 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7603C-C8E3-734C-AD69-A1DDE670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PIERRE VELTZ 05/05/21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4F45636-0A6A-A047-B78D-A3D5E4516866}"/>
              </a:ext>
            </a:extLst>
          </p:cNvPr>
          <p:cNvSpPr txBox="1"/>
          <p:nvPr/>
        </p:nvSpPr>
        <p:spPr>
          <a:xfrm>
            <a:off x="515389" y="6044247"/>
            <a:ext cx="1932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PIB / tête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DBB6A40-3909-144B-8069-C39DFA381292}"/>
              </a:ext>
            </a:extLst>
          </p:cNvPr>
          <p:cNvSpPr txBox="1"/>
          <p:nvPr/>
        </p:nvSpPr>
        <p:spPr>
          <a:xfrm>
            <a:off x="8629461" y="2161309"/>
            <a:ext cx="35125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Emissions annuelles</a:t>
            </a:r>
          </a:p>
          <a:p>
            <a:r>
              <a:rPr lang="fr-FR" sz="3200" dirty="0"/>
              <a:t> / tête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9887522-1F6A-3242-AB0E-7868187FC699}"/>
              </a:ext>
            </a:extLst>
          </p:cNvPr>
          <p:cNvCxnSpPr>
            <a:cxnSpLocks/>
          </p:cNvCxnSpPr>
          <p:nvPr/>
        </p:nvCxnSpPr>
        <p:spPr>
          <a:xfrm flipV="1">
            <a:off x="9410007" y="798022"/>
            <a:ext cx="0" cy="1130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3BF68AE-91D8-7E46-8707-ED891E22F2D6}"/>
              </a:ext>
            </a:extLst>
          </p:cNvPr>
          <p:cNvCxnSpPr>
            <a:endCxn id="5" idx="1"/>
          </p:cNvCxnSpPr>
          <p:nvPr/>
        </p:nvCxnSpPr>
        <p:spPr>
          <a:xfrm>
            <a:off x="2795050" y="6538912"/>
            <a:ext cx="124355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C32A39AD-0986-5444-BD7C-87EBC2A4FD78}"/>
              </a:ext>
            </a:extLst>
          </p:cNvPr>
          <p:cNvSpPr txBox="1"/>
          <p:nvPr/>
        </p:nvSpPr>
        <p:spPr>
          <a:xfrm>
            <a:off x="8312727" y="39402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4C9F1D4-A358-5C4F-96B2-6ABF657F4E5C}"/>
              </a:ext>
            </a:extLst>
          </p:cNvPr>
          <p:cNvSpPr txBox="1"/>
          <p:nvPr/>
        </p:nvSpPr>
        <p:spPr>
          <a:xfrm>
            <a:off x="8429105" y="1853413"/>
            <a:ext cx="45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C0E5BA8-EB76-3A49-BF8D-6066F1F088E4}"/>
              </a:ext>
            </a:extLst>
          </p:cNvPr>
          <p:cNvSpPr txBox="1"/>
          <p:nvPr/>
        </p:nvSpPr>
        <p:spPr>
          <a:xfrm>
            <a:off x="8429105" y="42869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71D0EB3-CD0E-AE41-B744-16FB54A76E48}"/>
              </a:ext>
            </a:extLst>
          </p:cNvPr>
          <p:cNvSpPr txBox="1"/>
          <p:nvPr/>
        </p:nvSpPr>
        <p:spPr>
          <a:xfrm>
            <a:off x="382386" y="565266"/>
            <a:ext cx="244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1850-2016</a:t>
            </a:r>
          </a:p>
        </p:txBody>
      </p:sp>
    </p:spTree>
    <p:extLst>
      <p:ext uri="{BB962C8B-B14F-4D97-AF65-F5344CB8AC3E}">
        <p14:creationId xmlns:p14="http://schemas.microsoft.com/office/powerpoint/2010/main" val="1709366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BD51435-A705-1F46-AD16-BBC5D4B73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414" y="0"/>
            <a:ext cx="969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57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AF33F91-8EDC-2640-A09F-D91C36DEE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981" y="0"/>
            <a:ext cx="9628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56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4337C6A-816A-254B-B1F2-61AD486E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956" y="1114836"/>
            <a:ext cx="7743154" cy="574316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642261D-4BF5-5B43-8101-CFEA723F0051}"/>
              </a:ext>
            </a:extLst>
          </p:cNvPr>
          <p:cNvSpPr txBox="1"/>
          <p:nvPr/>
        </p:nvSpPr>
        <p:spPr>
          <a:xfrm>
            <a:off x="4172989" y="2327563"/>
            <a:ext cx="2805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Vert PIB</a:t>
            </a:r>
          </a:p>
          <a:p>
            <a:r>
              <a:rPr lang="fr-FR" dirty="0"/>
              <a:t>Rouge empreinte matérielle</a:t>
            </a:r>
          </a:p>
          <a:p>
            <a:r>
              <a:rPr lang="fr-FR" dirty="0"/>
              <a:t>Bleu émissions GES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93F5D6-9DC4-F747-9942-A82D16461287}"/>
              </a:ext>
            </a:extLst>
          </p:cNvPr>
          <p:cNvSpPr txBox="1"/>
          <p:nvPr/>
        </p:nvSpPr>
        <p:spPr>
          <a:xfrm>
            <a:off x="598516" y="251153"/>
            <a:ext cx="11498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 découplage relatif pour les GES ne se retrouve pas pour les ressources matières</a:t>
            </a:r>
          </a:p>
        </p:txBody>
      </p:sp>
    </p:spTree>
    <p:extLst>
      <p:ext uri="{BB962C8B-B14F-4D97-AF65-F5344CB8AC3E}">
        <p14:creationId xmlns:p14="http://schemas.microsoft.com/office/powerpoint/2010/main" val="3743899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B6A8B5D-7469-F64A-B006-030182FDF40D}"/>
              </a:ext>
            </a:extLst>
          </p:cNvPr>
          <p:cNvSpPr txBox="1"/>
          <p:nvPr/>
        </p:nvSpPr>
        <p:spPr>
          <a:xfrm>
            <a:off x="1795549" y="1313411"/>
            <a:ext cx="8733481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900" dirty="0"/>
              <a:t>Mais …. </a:t>
            </a:r>
          </a:p>
        </p:txBody>
      </p:sp>
    </p:spTree>
    <p:extLst>
      <p:ext uri="{BB962C8B-B14F-4D97-AF65-F5344CB8AC3E}">
        <p14:creationId xmlns:p14="http://schemas.microsoft.com/office/powerpoint/2010/main" val="2447053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728D294-7BCF-D640-95E7-081C11DB35F4}"/>
              </a:ext>
            </a:extLst>
          </p:cNvPr>
          <p:cNvSpPr txBox="1"/>
          <p:nvPr/>
        </p:nvSpPr>
        <p:spPr>
          <a:xfrm>
            <a:off x="133005" y="266008"/>
            <a:ext cx="138755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Les gains micro mangés </a:t>
            </a:r>
          </a:p>
          <a:p>
            <a:endParaRPr lang="fr-FR" sz="3200" dirty="0"/>
          </a:p>
          <a:p>
            <a:pPr marL="342900" indent="-342900">
              <a:buAutoNum type="arabicParenR"/>
            </a:pPr>
            <a:r>
              <a:rPr lang="fr-FR" sz="3200" dirty="0"/>
              <a:t>Par la croissance de la consommation (Jevons, rebond)</a:t>
            </a:r>
          </a:p>
          <a:p>
            <a:pPr marL="342900" indent="-342900">
              <a:buAutoNum type="arabicParenR"/>
            </a:pPr>
            <a:endParaRPr lang="fr-FR" sz="3200" dirty="0"/>
          </a:p>
          <a:p>
            <a:pPr marL="342900" indent="-342900">
              <a:buAutoNum type="arabicParenR"/>
            </a:pPr>
            <a:r>
              <a:rPr lang="fr-FR" sz="3200" dirty="0"/>
              <a:t>Par la complexité croissante des produits  (profondeur technologique)</a:t>
            </a:r>
          </a:p>
        </p:txBody>
      </p:sp>
    </p:spTree>
    <p:extLst>
      <p:ext uri="{BB962C8B-B14F-4D97-AF65-F5344CB8AC3E}">
        <p14:creationId xmlns:p14="http://schemas.microsoft.com/office/powerpoint/2010/main" val="1901519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7271C65-E9F6-0E45-8349-E4D3AE3BEDD8}"/>
              </a:ext>
            </a:extLst>
          </p:cNvPr>
          <p:cNvSpPr txBox="1"/>
          <p:nvPr/>
        </p:nvSpPr>
        <p:spPr>
          <a:xfrm>
            <a:off x="1237129" y="950258"/>
            <a:ext cx="222253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4400" dirty="0"/>
          </a:p>
          <a:p>
            <a:r>
              <a:rPr lang="fr-FR" sz="4400" dirty="0"/>
              <a:t>Équité</a:t>
            </a:r>
          </a:p>
          <a:p>
            <a:endParaRPr lang="fr-FR" sz="4400" dirty="0"/>
          </a:p>
          <a:p>
            <a:r>
              <a:rPr lang="fr-FR" sz="4400" dirty="0"/>
              <a:t>Urgence </a:t>
            </a:r>
          </a:p>
          <a:p>
            <a:endParaRPr lang="fr-FR" sz="4400" dirty="0"/>
          </a:p>
          <a:p>
            <a:r>
              <a:rPr lang="fr-FR" sz="4400" dirty="0"/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668738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8-cari-17-02-27-Autoroutes_b.jpg">
            <a:extLst>
              <a:ext uri="{FF2B5EF4-FFF2-40B4-BE49-F238E27FC236}">
                <a16:creationId xmlns:a16="http://schemas.microsoft.com/office/drawing/2014/main" id="{B5B41367-D0B8-BB4E-ADCF-6F5D64EE1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0"/>
            <a:ext cx="7962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7F717DA-B09B-414F-8126-B39DED9A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PIERRE VELTZ 23 05 23</a:t>
            </a:r>
          </a:p>
        </p:txBody>
      </p:sp>
    </p:spTree>
    <p:extLst>
      <p:ext uri="{BB962C8B-B14F-4D97-AF65-F5344CB8AC3E}">
        <p14:creationId xmlns:p14="http://schemas.microsoft.com/office/powerpoint/2010/main" val="66502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60" y="401171"/>
            <a:ext cx="3616545" cy="479519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9820" y="5154831"/>
            <a:ext cx="369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Sur la question du charbon 1865</a:t>
            </a:r>
          </a:p>
        </p:txBody>
      </p:sp>
      <p:sp>
        <p:nvSpPr>
          <p:cNvPr id="6" name="Rectangle 5"/>
          <p:cNvSpPr/>
          <p:nvPr/>
        </p:nvSpPr>
        <p:spPr>
          <a:xfrm>
            <a:off x="5613400" y="418533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>
                <a:solidFill>
                  <a:srgbClr val="101010"/>
                </a:solidFill>
              </a:rPr>
              <a:t>En 1970 85 g, aujourd’hui 10 g</a:t>
            </a:r>
          </a:p>
          <a:p>
            <a:endParaRPr lang="fr-FR" sz="2400" dirty="0">
              <a:solidFill>
                <a:srgbClr val="101010"/>
              </a:solidFill>
            </a:endParaRPr>
          </a:p>
          <a:p>
            <a:r>
              <a:rPr lang="fr-FR" sz="2400" dirty="0">
                <a:solidFill>
                  <a:srgbClr val="101010"/>
                </a:solidFill>
              </a:rPr>
              <a:t>Mais de 1994 à 2014 nous sommes passés de 17 canettes par habitant à 77 aujourd'hui (en France)</a:t>
            </a:r>
            <a:endParaRPr lang="fr-FR" sz="2400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PIERRE VELTZ 23 05 23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64AD2BD-0D42-184B-8366-4937FE8C4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788" y="293061"/>
            <a:ext cx="3849906" cy="387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52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E8594B5-9175-894F-AFEB-3675034D7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831" y="469436"/>
            <a:ext cx="10353056" cy="5787928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8EF83F2-1ABC-0346-AC83-E34386695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PIERRE VELTZ 23 05 23</a:t>
            </a:r>
          </a:p>
        </p:txBody>
      </p:sp>
    </p:spTree>
    <p:extLst>
      <p:ext uri="{BB962C8B-B14F-4D97-AF65-F5344CB8AC3E}">
        <p14:creationId xmlns:p14="http://schemas.microsoft.com/office/powerpoint/2010/main" val="1587761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25D5E18-6F48-AF44-9F23-B41E1A7F7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668" y="0"/>
            <a:ext cx="8916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78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896339C-016E-1946-AB66-F9BAC97BA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302" y="1350657"/>
            <a:ext cx="7167396" cy="5005693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094163D-5ABA-934A-A820-C299BC598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PIERRE VELTZ 23 05 23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BECD81F-00B6-7D4F-9AF2-3ABC8900C326}"/>
              </a:ext>
            </a:extLst>
          </p:cNvPr>
          <p:cNvSpPr txBox="1"/>
          <p:nvPr/>
        </p:nvSpPr>
        <p:spPr>
          <a:xfrm>
            <a:off x="1948165" y="108488"/>
            <a:ext cx="91666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L’éclairage : superchampion des gains d’efficacité</a:t>
            </a:r>
          </a:p>
          <a:p>
            <a:r>
              <a:rPr lang="fr-FR" sz="3200" dirty="0"/>
              <a:t>Les gains mangés à 100 % par la croissance de l’usage </a:t>
            </a:r>
          </a:p>
        </p:txBody>
      </p:sp>
    </p:spTree>
    <p:extLst>
      <p:ext uri="{BB962C8B-B14F-4D97-AF65-F5344CB8AC3E}">
        <p14:creationId xmlns:p14="http://schemas.microsoft.com/office/powerpoint/2010/main" val="3592938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B35E47-8052-FC49-8D25-7D132CA2F88D}"/>
              </a:ext>
            </a:extLst>
          </p:cNvPr>
          <p:cNvSpPr txBox="1"/>
          <p:nvPr/>
        </p:nvSpPr>
        <p:spPr>
          <a:xfrm>
            <a:off x="1557867" y="728133"/>
            <a:ext cx="979633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Les gains d ‘efficacité sont aussi absorbés par une augmentation </a:t>
            </a:r>
          </a:p>
          <a:p>
            <a:r>
              <a:rPr lang="fr-FR" sz="2800" dirty="0"/>
              <a:t>incontrôlée de la sophistication technique (utile ??? ) des produits</a:t>
            </a:r>
          </a:p>
          <a:p>
            <a:endParaRPr lang="fr-FR" sz="2800" dirty="0"/>
          </a:p>
          <a:p>
            <a:endParaRPr lang="fr-FR" sz="2800" dirty="0"/>
          </a:p>
          <a:p>
            <a:r>
              <a:rPr lang="fr-FR" sz="2800" dirty="0"/>
              <a:t>Exemple :  électronique dans les voitures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FE7CBD-00DC-9F48-9569-AF0067A51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34" y="2974902"/>
            <a:ext cx="5391150" cy="34969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877EE45-DDA0-014D-BFCD-6DF03A496693}"/>
              </a:ext>
            </a:extLst>
          </p:cNvPr>
          <p:cNvSpPr txBox="1"/>
          <p:nvPr/>
        </p:nvSpPr>
        <p:spPr>
          <a:xfrm>
            <a:off x="7338484" y="3292222"/>
            <a:ext cx="47053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Des centaines de calculateurs, </a:t>
            </a:r>
          </a:p>
          <a:p>
            <a:r>
              <a:rPr lang="fr-FR" sz="2800" dirty="0"/>
              <a:t>des milliers de puces + logiciels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D83770-FE1E-324B-B029-47AC50915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PIERRE VELTZ 23 05 23</a:t>
            </a:r>
          </a:p>
        </p:txBody>
      </p:sp>
    </p:spTree>
    <p:extLst>
      <p:ext uri="{BB962C8B-B14F-4D97-AF65-F5344CB8AC3E}">
        <p14:creationId xmlns:p14="http://schemas.microsoft.com/office/powerpoint/2010/main" val="39741445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DA5C62C-E152-B844-8B66-A37BF09C1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35" y="0"/>
            <a:ext cx="10966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10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E05CBF-C551-3B4A-B17B-B021989C6FD1}"/>
              </a:ext>
            </a:extLst>
          </p:cNvPr>
          <p:cNvSpPr txBox="1"/>
          <p:nvPr/>
        </p:nvSpPr>
        <p:spPr>
          <a:xfrm>
            <a:off x="821410" y="836909"/>
            <a:ext cx="949554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/>
              <a:t>Donc</a:t>
            </a:r>
            <a:r>
              <a:rPr lang="fr-FR" sz="3200" dirty="0"/>
              <a:t> </a:t>
            </a:r>
          </a:p>
          <a:p>
            <a:endParaRPr lang="fr-FR" dirty="0"/>
          </a:p>
          <a:p>
            <a:r>
              <a:rPr lang="fr-FR" dirty="0"/>
              <a:t> </a:t>
            </a:r>
            <a:r>
              <a:rPr lang="fr-FR" sz="3200" dirty="0"/>
              <a:t>on ne s’en sort pas sans agir aussi sur la consommation </a:t>
            </a:r>
          </a:p>
          <a:p>
            <a:r>
              <a:rPr lang="fr-FR" sz="3200" dirty="0"/>
              <a:t>(volume, nature)</a:t>
            </a:r>
          </a:p>
          <a:p>
            <a:endParaRPr lang="fr-FR" sz="3200" dirty="0"/>
          </a:p>
          <a:p>
            <a:r>
              <a:rPr lang="fr-FR" sz="3200" dirty="0"/>
              <a:t>Sobriété ( le suffisant, pas l’austérité )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1AA3F69-4333-AF47-88F5-9D8F6C209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PIERRE VELTZ 23 05 23</a:t>
            </a:r>
          </a:p>
        </p:txBody>
      </p:sp>
    </p:spTree>
    <p:extLst>
      <p:ext uri="{BB962C8B-B14F-4D97-AF65-F5344CB8AC3E}">
        <p14:creationId xmlns:p14="http://schemas.microsoft.com/office/powerpoint/2010/main" val="3501737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9949E2E-D55F-A84E-A8B1-1BC5B1D54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PIERRE VELTZ 23 05 23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9D9C45E-1DA5-2F43-9134-F1310143C2D6}"/>
              </a:ext>
            </a:extLst>
          </p:cNvPr>
          <p:cNvSpPr txBox="1"/>
          <p:nvPr/>
        </p:nvSpPr>
        <p:spPr>
          <a:xfrm>
            <a:off x="170482" y="402957"/>
            <a:ext cx="1199828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Sobriété 0</a:t>
            </a:r>
          </a:p>
          <a:p>
            <a:endParaRPr lang="fr-FR" sz="2800" dirty="0"/>
          </a:p>
          <a:p>
            <a:r>
              <a:rPr lang="fr-FR" sz="3200" dirty="0"/>
              <a:t>repenser les produits              </a:t>
            </a:r>
            <a:r>
              <a:rPr lang="fr-FR" sz="3200" dirty="0">
                <a:solidFill>
                  <a:srgbClr val="C00000"/>
                </a:solidFill>
              </a:rPr>
              <a:t>moins de matière pour les mêmes usages </a:t>
            </a:r>
          </a:p>
          <a:p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7ACA2B-B068-EE49-A14B-8FE1A7E31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36" y="2465059"/>
            <a:ext cx="8101387" cy="371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77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FFEE5D0-422E-2547-9F34-1C0B720E0283}"/>
              </a:ext>
            </a:extLst>
          </p:cNvPr>
          <p:cNvSpPr txBox="1"/>
          <p:nvPr/>
        </p:nvSpPr>
        <p:spPr>
          <a:xfrm>
            <a:off x="983446" y="985128"/>
            <a:ext cx="1022510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Sobriété 1</a:t>
            </a:r>
          </a:p>
          <a:p>
            <a:endParaRPr lang="fr-FR" sz="3200" dirty="0"/>
          </a:p>
          <a:p>
            <a:r>
              <a:rPr lang="fr-FR" sz="3200" dirty="0"/>
              <a:t>Comportements (« bons gestes »)</a:t>
            </a:r>
          </a:p>
          <a:p>
            <a:r>
              <a:rPr lang="fr-FR" sz="3200" dirty="0"/>
              <a:t>Impact: un quart à un tiers de ce qui est nécessaire, si on est </a:t>
            </a:r>
          </a:p>
          <a:p>
            <a:r>
              <a:rPr lang="fr-FR" sz="3200" dirty="0" err="1"/>
              <a:t>supervertueux</a:t>
            </a:r>
            <a:endParaRPr lang="fr-FR" sz="320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6BBFC8-F882-A64C-84B0-157C962C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PIERRE VELTZ 23 05 23</a:t>
            </a:r>
          </a:p>
        </p:txBody>
      </p:sp>
    </p:spTree>
    <p:extLst>
      <p:ext uri="{BB962C8B-B14F-4D97-AF65-F5344CB8AC3E}">
        <p14:creationId xmlns:p14="http://schemas.microsoft.com/office/powerpoint/2010/main" val="1737328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C2B43B0-698E-9448-B4D5-816C6E1E0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66" y="0"/>
            <a:ext cx="11940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08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56677ED-D2C9-0E4E-9130-1F94ED8D1994}"/>
              </a:ext>
            </a:extLst>
          </p:cNvPr>
          <p:cNvSpPr txBox="1"/>
          <p:nvPr/>
        </p:nvSpPr>
        <p:spPr>
          <a:xfrm>
            <a:off x="1173642" y="1669656"/>
            <a:ext cx="864217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Sobriété 2 (systémique)</a:t>
            </a:r>
          </a:p>
          <a:p>
            <a:endParaRPr lang="fr-FR" sz="3200" dirty="0"/>
          </a:p>
          <a:p>
            <a:r>
              <a:rPr lang="fr-FR" sz="3200" dirty="0"/>
              <a:t>Notre organisation collective</a:t>
            </a:r>
          </a:p>
          <a:p>
            <a:r>
              <a:rPr lang="fr-FR" sz="3200" dirty="0"/>
              <a:t>Urbanisme, aménagement de l’espace et du temps</a:t>
            </a:r>
          </a:p>
          <a:p>
            <a:r>
              <a:rPr lang="fr-FR" sz="3200" dirty="0"/>
              <a:t>L’essentiel de l’action possible à court terme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1BF8953-A93C-FD48-B67E-1B29746FE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PIERRE VELTZ 23 05 23</a:t>
            </a:r>
          </a:p>
        </p:txBody>
      </p:sp>
    </p:spTree>
    <p:extLst>
      <p:ext uri="{BB962C8B-B14F-4D97-AF65-F5344CB8AC3E}">
        <p14:creationId xmlns:p14="http://schemas.microsoft.com/office/powerpoint/2010/main" val="1514154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FFEE5D0-422E-2547-9F34-1C0B720E0283}"/>
              </a:ext>
            </a:extLst>
          </p:cNvPr>
          <p:cNvSpPr txBox="1"/>
          <p:nvPr/>
        </p:nvSpPr>
        <p:spPr>
          <a:xfrm>
            <a:off x="869633" y="665972"/>
            <a:ext cx="10452733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Sobriété 3 (structurelle)</a:t>
            </a:r>
          </a:p>
          <a:p>
            <a:endParaRPr lang="fr-FR" sz="3200" dirty="0"/>
          </a:p>
          <a:p>
            <a:r>
              <a:rPr lang="fr-FR" sz="3200" dirty="0"/>
              <a:t>Réorienter progressivement notre économie vers une société </a:t>
            </a:r>
          </a:p>
          <a:p>
            <a:r>
              <a:rPr lang="fr-FR" sz="3200" dirty="0"/>
              <a:t>structurellement plus sobre</a:t>
            </a:r>
          </a:p>
          <a:p>
            <a:endParaRPr lang="fr-FR" sz="3200" dirty="0"/>
          </a:p>
          <a:p>
            <a:r>
              <a:rPr lang="fr-FR" sz="3200" dirty="0"/>
              <a:t>Une piste : l’économie humano-centrée</a:t>
            </a:r>
          </a:p>
          <a:p>
            <a:r>
              <a:rPr lang="fr-FR" sz="3200" dirty="0"/>
              <a:t>Moins d’objets, moins de matières,</a:t>
            </a:r>
          </a:p>
          <a:p>
            <a:r>
              <a:rPr lang="fr-FR" sz="3200" dirty="0"/>
              <a:t>plus de valeur créée autour des attentes </a:t>
            </a:r>
          </a:p>
          <a:p>
            <a:r>
              <a:rPr lang="fr-FR" sz="3200" dirty="0"/>
              <a:t>Essentielles.</a:t>
            </a:r>
          </a:p>
          <a:p>
            <a:endParaRPr lang="fr-FR" sz="3200" dirty="0"/>
          </a:p>
          <a:p>
            <a:endParaRPr lang="fr-FR" sz="320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84CCAE-017C-4640-A12A-ECD7A8B7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PIERRE VELTZ 23 05 23</a:t>
            </a:r>
          </a:p>
        </p:txBody>
      </p:sp>
    </p:spTree>
    <p:extLst>
      <p:ext uri="{BB962C8B-B14F-4D97-AF65-F5344CB8AC3E}">
        <p14:creationId xmlns:p14="http://schemas.microsoft.com/office/powerpoint/2010/main" val="755909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0E891B7-303A-9948-AB40-7B1BE9C2935A}"/>
              </a:ext>
            </a:extLst>
          </p:cNvPr>
          <p:cNvSpPr txBox="1"/>
          <p:nvPr/>
        </p:nvSpPr>
        <p:spPr>
          <a:xfrm>
            <a:off x="532015" y="1030779"/>
            <a:ext cx="10507813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600" dirty="0"/>
              <a:t>3.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sz="3600" dirty="0"/>
              <a:t>L’économie « verte » n’est pas seulement </a:t>
            </a:r>
            <a:r>
              <a:rPr lang="fr-FR" sz="3600" dirty="0" err="1"/>
              <a:t>décarbonée</a:t>
            </a:r>
            <a:r>
              <a:rPr lang="fr-FR" sz="3600" dirty="0"/>
              <a:t> !</a:t>
            </a:r>
          </a:p>
          <a:p>
            <a:endParaRPr lang="fr-FR" sz="3600" dirty="0"/>
          </a:p>
          <a:p>
            <a:r>
              <a:rPr lang="fr-FR" sz="3600" dirty="0"/>
              <a:t>Métabolisme et circularité comme principes directeurs </a:t>
            </a:r>
          </a:p>
        </p:txBody>
      </p:sp>
    </p:spTree>
    <p:extLst>
      <p:ext uri="{BB962C8B-B14F-4D97-AF65-F5344CB8AC3E}">
        <p14:creationId xmlns:p14="http://schemas.microsoft.com/office/powerpoint/2010/main" val="4071943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C268A3-A895-6048-BBC1-E1AC3183E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88" y="231371"/>
            <a:ext cx="3940002" cy="55187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A7DB380-A684-4748-ACCE-56D9B000F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990" y="231370"/>
            <a:ext cx="3771130" cy="55187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AEAB2F-ABA1-0E4C-ACCD-67CD21E17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120" y="451195"/>
            <a:ext cx="4027585" cy="507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46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C6EFBEA-3B2A-CF46-B1CD-5D0B014D8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781" y="1"/>
            <a:ext cx="6799671" cy="384048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9D2DF6B-2A38-634E-9B0F-B1E5ABF35F6F}"/>
              </a:ext>
            </a:extLst>
          </p:cNvPr>
          <p:cNvSpPr txBox="1"/>
          <p:nvPr/>
        </p:nvSpPr>
        <p:spPr>
          <a:xfrm>
            <a:off x="631767" y="781396"/>
            <a:ext cx="7925888" cy="634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/>
              <a:t>Metabolisme</a:t>
            </a:r>
            <a:r>
              <a:rPr lang="fr-FR" sz="3200" dirty="0"/>
              <a:t> </a:t>
            </a:r>
          </a:p>
          <a:p>
            <a:endParaRPr lang="fr-FR" sz="2400" dirty="0"/>
          </a:p>
          <a:p>
            <a:r>
              <a:rPr lang="fr-FR" sz="2400" dirty="0"/>
              <a:t>Définitions très variées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Nos systèmes (territoriaux et industriels)</a:t>
            </a:r>
          </a:p>
          <a:p>
            <a:r>
              <a:rPr lang="fr-FR" sz="2400" dirty="0"/>
              <a:t>sont très linéaires, et de plus en plus 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Comparés aux systèmes biologiques,  ils sont très </a:t>
            </a:r>
          </a:p>
          <a:p>
            <a:r>
              <a:rPr lang="fr-FR" sz="2400" dirty="0"/>
              <a:t>Inefficaces</a:t>
            </a:r>
          </a:p>
          <a:p>
            <a:endParaRPr lang="fr-FR" sz="2400" dirty="0"/>
          </a:p>
          <a:p>
            <a:r>
              <a:rPr lang="fr-FR" sz="2400" dirty="0" err="1"/>
              <a:t>Tx</a:t>
            </a:r>
            <a:r>
              <a:rPr lang="fr-FR" sz="2400" dirty="0"/>
              <a:t> métabolique pour un humain (bio)  100 W</a:t>
            </a:r>
          </a:p>
          <a:p>
            <a:endParaRPr lang="fr-FR" sz="2400" dirty="0"/>
          </a:p>
          <a:p>
            <a:r>
              <a:rPr lang="fr-FR" sz="2400" dirty="0"/>
              <a:t>Id pour un humain social/équipé	11 000 W (12 éléphants)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84616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A5B37B-8AF5-4ED1-8D14-A58CD7246E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11788953" y="6586527"/>
            <a:ext cx="265649" cy="15549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16" kern="1200">
                <a:solidFill>
                  <a:srgbClr val="000000"/>
                </a:solidFill>
                <a:latin typeface="DM Mono" panose="020B0509040201040103" pitchFamily="49" charset="0"/>
                <a:ea typeface="ＭＳ Ｐゴシック" charset="0"/>
                <a:cs typeface="+mn-cs"/>
              </a:defRPr>
            </a:lvl1pPr>
            <a:lvl2pPr marL="466481" algn="l" rtl="0" fontAlgn="base">
              <a:spcBef>
                <a:spcPct val="0"/>
              </a:spcBef>
              <a:spcAft>
                <a:spcPct val="0"/>
              </a:spcAft>
              <a:defRPr sz="1632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32962" algn="l" rtl="0" fontAlgn="base">
              <a:spcBef>
                <a:spcPct val="0"/>
              </a:spcBef>
              <a:spcAft>
                <a:spcPct val="0"/>
              </a:spcAft>
              <a:defRPr sz="1632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99443" algn="l" rtl="0" fontAlgn="base">
              <a:spcBef>
                <a:spcPct val="0"/>
              </a:spcBef>
              <a:spcAft>
                <a:spcPct val="0"/>
              </a:spcAft>
              <a:defRPr sz="1632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65925" algn="l" rtl="0" fontAlgn="base">
              <a:spcBef>
                <a:spcPct val="0"/>
              </a:spcBef>
              <a:spcAft>
                <a:spcPct val="0"/>
              </a:spcAft>
              <a:defRPr sz="1632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332406" algn="l" defTabSz="466481" rtl="0" eaLnBrk="1" latinLnBrk="0" hangingPunct="1">
              <a:defRPr sz="1632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98887" algn="l" defTabSz="466481" rtl="0" eaLnBrk="1" latinLnBrk="0" hangingPunct="1">
              <a:defRPr sz="1632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65368" algn="l" defTabSz="466481" rtl="0" eaLnBrk="1" latinLnBrk="0" hangingPunct="1">
              <a:defRPr sz="1632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731849" algn="l" defTabSz="466481" rtl="0" eaLnBrk="1" latinLnBrk="0" hangingPunct="1">
              <a:defRPr sz="1632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F1D391B8-8AC9-E143-8658-3596B08DC048}" type="slidenum">
              <a:rPr lang="fr-BE" smtClean="0"/>
              <a:pPr>
                <a:defRPr/>
              </a:pPr>
              <a:t>45</a:t>
            </a:fld>
            <a:r>
              <a:rPr lang="fr-BE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C5FFF25-4CD8-488E-86C6-6DA52CD3E7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149" y="1645808"/>
            <a:ext cx="2702555" cy="6945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1CDFF50-9F7F-437F-8131-5C78A1BF8E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3745" y="5217155"/>
            <a:ext cx="2460875" cy="7875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56C196-6245-4BC5-8EA5-0E33C35D9F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7033" y="5282058"/>
            <a:ext cx="2820821" cy="78750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C411CA-DDBA-4985-92D2-56ED175AEE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177" y="1700641"/>
            <a:ext cx="2493719" cy="73546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E75BCE4-8299-4BCD-AD87-2EE6B541D6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183" y="970361"/>
            <a:ext cx="3134590" cy="840352"/>
          </a:xfrm>
          <a:prstGeom prst="rect">
            <a:avLst/>
          </a:prstGeom>
        </p:spPr>
      </p:pic>
      <p:sp>
        <p:nvSpPr>
          <p:cNvPr id="17" name="Espace réservé du contenu 1">
            <a:extLst>
              <a:ext uri="{FF2B5EF4-FFF2-40B4-BE49-F238E27FC236}">
                <a16:creationId xmlns:a16="http://schemas.microsoft.com/office/drawing/2014/main" id="{4B8C551B-2C96-4B1D-AE6B-BFDEDAF3FF26}"/>
              </a:ext>
            </a:extLst>
          </p:cNvPr>
          <p:cNvSpPr txBox="1">
            <a:spLocks/>
          </p:cNvSpPr>
          <p:nvPr/>
        </p:nvSpPr>
        <p:spPr>
          <a:xfrm>
            <a:off x="9253233" y="1952250"/>
            <a:ext cx="2750757" cy="451513"/>
          </a:xfrm>
          <a:prstGeom prst="rect">
            <a:avLst/>
          </a:prstGeom>
        </p:spPr>
        <p:txBody>
          <a:bodyPr/>
          <a:lstStyle>
            <a:lvl1pPr marL="457223" indent="-457223" algn="l" defTabSz="119386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lang="fr-FR" sz="2533" b="1" kern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charset="-128"/>
                <a:cs typeface="ＭＳ Ｐゴシック" charset="0"/>
              </a:defRPr>
            </a:lvl1pPr>
            <a:lvl2pPr marL="258246" indent="-256130" algn="l" defTabSz="119386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>
                <a:solidFill>
                  <a:schemeClr val="tx1"/>
                </a:solidFill>
                <a:latin typeface="+mn-lt"/>
                <a:ea typeface="+mn-ea"/>
              </a:defRPr>
            </a:lvl2pPr>
            <a:lvl3pPr marL="609630" indent="-349268" algn="l" defTabSz="119386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>
                <a:solidFill>
                  <a:schemeClr val="tx1"/>
                </a:solidFill>
                <a:latin typeface="+mn-lt"/>
                <a:ea typeface="+mn-ea"/>
              </a:defRPr>
            </a:lvl3pPr>
            <a:lvl4pPr marL="819192" indent="-207444" algn="l" defTabSz="119386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>
                <a:solidFill>
                  <a:schemeClr val="tx1"/>
                </a:solidFill>
                <a:latin typeface="+mn-lt"/>
                <a:ea typeface="+mn-ea"/>
              </a:defRPr>
            </a:lvl4pPr>
            <a:lvl5pPr marL="994883" indent="-173575" algn="l" defTabSz="119386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>
                <a:solidFill>
                  <a:schemeClr val="tx1"/>
                </a:solidFill>
                <a:latin typeface="+mn-lt"/>
                <a:ea typeface="+mn-ea"/>
              </a:defRPr>
            </a:lvl5pPr>
            <a:lvl6pPr marL="1604514" indent="-173575" algn="l" defTabSz="119386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>
                <a:solidFill>
                  <a:schemeClr val="tx1"/>
                </a:solidFill>
                <a:latin typeface="+mn-lt"/>
                <a:ea typeface="+mn-ea"/>
              </a:defRPr>
            </a:lvl6pPr>
            <a:lvl7pPr marL="2214144" indent="-173575" algn="l" defTabSz="119386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>
                <a:solidFill>
                  <a:schemeClr val="tx1"/>
                </a:solidFill>
                <a:latin typeface="+mn-lt"/>
                <a:ea typeface="+mn-ea"/>
              </a:defRPr>
            </a:lvl7pPr>
            <a:lvl8pPr marL="2823775" indent="-173575" algn="l" defTabSz="119386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>
                <a:solidFill>
                  <a:schemeClr val="tx1"/>
                </a:solidFill>
                <a:latin typeface="+mn-lt"/>
                <a:ea typeface="+mn-ea"/>
              </a:defRPr>
            </a:lvl8pPr>
            <a:lvl9pPr marL="3433405" indent="-173575" algn="l" defTabSz="119386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24"/>
              </a:spcBef>
            </a:pPr>
            <a:r>
              <a:rPr lang="fr-FR" sz="1632" b="0" u="sng">
                <a:solidFill>
                  <a:schemeClr val="tx1"/>
                </a:solidFill>
                <a:latin typeface="DM Sans" pitchFamily="2" charset="0"/>
              </a:rPr>
              <a:t>Les 5 fragilités</a:t>
            </a:r>
          </a:p>
          <a:p>
            <a:pPr marL="184649" indent="-184649">
              <a:spcBef>
                <a:spcPts val="1224"/>
              </a:spcBef>
              <a:buFont typeface="Arial" panose="020B0604020202020204" pitchFamily="34" charset="0"/>
              <a:buChar char="•"/>
            </a:pPr>
            <a:r>
              <a:rPr lang="fr-FR" sz="1632" b="0">
                <a:solidFill>
                  <a:schemeClr val="tx1"/>
                </a:solidFill>
                <a:latin typeface="DM Sans" pitchFamily="2" charset="0"/>
              </a:rPr>
              <a:t>Destruction du vivant</a:t>
            </a:r>
          </a:p>
          <a:p>
            <a:pPr marL="184649" indent="-184649">
              <a:spcBef>
                <a:spcPts val="1224"/>
              </a:spcBef>
              <a:buFont typeface="Arial" panose="020B0604020202020204" pitchFamily="34" charset="0"/>
              <a:buChar char="•"/>
            </a:pPr>
            <a:r>
              <a:rPr lang="fr-FR" sz="1632" b="0">
                <a:solidFill>
                  <a:schemeClr val="tx1"/>
                </a:solidFill>
                <a:latin typeface="DM Sans" pitchFamily="2" charset="0"/>
              </a:rPr>
              <a:t>Vulnérabilité des approvisionnements</a:t>
            </a:r>
          </a:p>
          <a:p>
            <a:pPr marL="184649" indent="-184649">
              <a:spcBef>
                <a:spcPts val="1224"/>
              </a:spcBef>
              <a:buFont typeface="Arial" panose="020B0604020202020204" pitchFamily="34" charset="0"/>
              <a:buChar char="•"/>
            </a:pPr>
            <a:r>
              <a:rPr lang="fr-FR" sz="1632" b="0">
                <a:solidFill>
                  <a:schemeClr val="tx1"/>
                </a:solidFill>
                <a:latin typeface="DM Sans" pitchFamily="2" charset="0"/>
              </a:rPr>
              <a:t>Disruptions réglementaires</a:t>
            </a:r>
          </a:p>
          <a:p>
            <a:pPr marL="184649" indent="-184649">
              <a:spcBef>
                <a:spcPts val="1224"/>
              </a:spcBef>
              <a:buFont typeface="Arial" panose="020B0604020202020204" pitchFamily="34" charset="0"/>
              <a:buChar char="•"/>
            </a:pPr>
            <a:r>
              <a:rPr lang="fr-FR" sz="1632" b="0">
                <a:solidFill>
                  <a:schemeClr val="tx1"/>
                </a:solidFill>
                <a:latin typeface="DM Sans" pitchFamily="2" charset="0"/>
              </a:rPr>
              <a:t>Compétitivité de l’offre</a:t>
            </a:r>
          </a:p>
          <a:p>
            <a:pPr marL="184649" indent="-184649">
              <a:spcBef>
                <a:spcPts val="1224"/>
              </a:spcBef>
              <a:buFont typeface="Arial" panose="020B0604020202020204" pitchFamily="34" charset="0"/>
              <a:buChar char="•"/>
            </a:pPr>
            <a:r>
              <a:rPr lang="fr-FR" sz="1632" b="0">
                <a:solidFill>
                  <a:schemeClr val="tx1"/>
                </a:solidFill>
                <a:latin typeface="DM Sans" pitchFamily="2" charset="0"/>
              </a:rPr>
              <a:t>Perte d’attractivité des équipes </a:t>
            </a:r>
          </a:p>
          <a:p>
            <a:pPr marL="184649" indent="-184649">
              <a:spcBef>
                <a:spcPts val="1224"/>
              </a:spcBef>
              <a:buFont typeface="Arial" panose="020B0604020202020204" pitchFamily="34" charset="0"/>
              <a:buChar char="•"/>
            </a:pPr>
            <a:endParaRPr lang="fr-FR" sz="1632" b="0">
              <a:solidFill>
                <a:schemeClr val="tx1"/>
              </a:solidFill>
              <a:latin typeface="DM Sans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1632" b="0">
              <a:solidFill>
                <a:schemeClr val="tx1"/>
              </a:solidFill>
              <a:latin typeface="DM Sans" pitchFamily="2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F86E133-85B4-40F1-BA0D-547B3732EA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298" y="2491755"/>
            <a:ext cx="8672799" cy="248764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56C89AB-79AA-41C1-A493-F659D246CF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176" y="1088723"/>
            <a:ext cx="2389047" cy="61191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ABB01BB-E36B-4CD1-A9A2-8034002243E2}"/>
              </a:ext>
            </a:extLst>
          </p:cNvPr>
          <p:cNvSpPr txBox="1"/>
          <p:nvPr/>
        </p:nvSpPr>
        <p:spPr>
          <a:xfrm>
            <a:off x="4120721" y="1760501"/>
            <a:ext cx="1198611" cy="527568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fr-FR" sz="1020"/>
              <a:t>Moins de 5 à 10% de l’empreinte carbone globale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50B58A6-C8DA-49C4-8DA3-F18CE9AF5031}"/>
              </a:ext>
            </a:extLst>
          </p:cNvPr>
          <p:cNvCxnSpPr>
            <a:cxnSpLocks/>
          </p:cNvCxnSpPr>
          <p:nvPr/>
        </p:nvCxnSpPr>
        <p:spPr>
          <a:xfrm flipV="1">
            <a:off x="4295115" y="2278646"/>
            <a:ext cx="227303" cy="449005"/>
          </a:xfrm>
          <a:prstGeom prst="line">
            <a:avLst/>
          </a:prstGeom>
          <a:ln w="12700" cmpd="sng">
            <a:solidFill>
              <a:srgbClr val="00296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contenu 1">
            <a:extLst>
              <a:ext uri="{FF2B5EF4-FFF2-40B4-BE49-F238E27FC236}">
                <a16:creationId xmlns:a16="http://schemas.microsoft.com/office/drawing/2014/main" id="{163D8BD6-EC40-4E61-8977-64AE3B1B4CCC}"/>
              </a:ext>
            </a:extLst>
          </p:cNvPr>
          <p:cNvSpPr txBox="1">
            <a:spLocks/>
          </p:cNvSpPr>
          <p:nvPr/>
        </p:nvSpPr>
        <p:spPr>
          <a:xfrm>
            <a:off x="3233281" y="297609"/>
            <a:ext cx="58372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200" b="1">
                <a:solidFill>
                  <a:schemeClr val="bg1"/>
                </a:solidFill>
                <a:highlight>
                  <a:srgbClr val="008080"/>
                </a:highlight>
              </a:defRPr>
            </a:lvl1pPr>
            <a:lvl2pPr marL="258246" indent="-256130" defTabSz="1193860" eaLnBrk="0" hangingPunct="0">
              <a:buClr>
                <a:schemeClr val="tx2"/>
              </a:buClr>
              <a:buSzPct val="125000"/>
              <a:buFont typeface="Arial" charset="0"/>
              <a:buChar char="▪"/>
              <a:defRPr sz="2133">
                <a:latin typeface="+mn-lt"/>
                <a:ea typeface="+mn-ea"/>
              </a:defRPr>
            </a:lvl2pPr>
            <a:lvl3pPr marL="609630" indent="-349268" defTabSz="1193860" eaLnBrk="0" hangingPunct="0">
              <a:buClr>
                <a:schemeClr val="tx2"/>
              </a:buClr>
              <a:buSzPct val="120000"/>
              <a:buFont typeface="Arial" charset="0"/>
              <a:buChar char="–"/>
              <a:defRPr sz="2133">
                <a:latin typeface="+mn-lt"/>
                <a:ea typeface="+mn-ea"/>
              </a:defRPr>
            </a:lvl3pPr>
            <a:lvl4pPr marL="819192" indent="-207444" defTabSz="1193860" eaLnBrk="0" hangingPunct="0">
              <a:buClr>
                <a:schemeClr val="tx2"/>
              </a:buClr>
              <a:buSzPct val="120000"/>
              <a:buFont typeface="Arial" charset="0"/>
              <a:buChar char="▫"/>
              <a:defRPr sz="2133">
                <a:latin typeface="+mn-lt"/>
                <a:ea typeface="+mn-ea"/>
              </a:defRPr>
            </a:lvl4pPr>
            <a:lvl5pPr marL="994883" indent="-173575" defTabSz="1193860" eaLnBrk="0" hangingPunct="0">
              <a:buClr>
                <a:schemeClr val="tx2"/>
              </a:buClr>
              <a:buSzPct val="89000"/>
              <a:buFont typeface="Arial" charset="0"/>
              <a:buChar char="-"/>
              <a:defRPr sz="2133">
                <a:latin typeface="+mn-lt"/>
                <a:ea typeface="+mn-ea"/>
              </a:defRPr>
            </a:lvl5pPr>
            <a:lvl6pPr marL="160451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>
                <a:latin typeface="+mn-lt"/>
                <a:ea typeface="+mn-ea"/>
              </a:defRPr>
            </a:lvl6pPr>
            <a:lvl7pPr marL="221414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>
                <a:latin typeface="+mn-lt"/>
                <a:ea typeface="+mn-ea"/>
              </a:defRPr>
            </a:lvl7pPr>
            <a:lvl8pPr marL="2823775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>
                <a:latin typeface="+mn-lt"/>
                <a:ea typeface="+mn-ea"/>
              </a:defRPr>
            </a:lvl8pPr>
            <a:lvl9pPr marL="3433405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>
                <a:latin typeface="+mn-lt"/>
                <a:ea typeface="+mn-ea"/>
              </a:defRPr>
            </a:lvl9pPr>
          </a:lstStyle>
          <a:p>
            <a:r>
              <a:rPr lang="fr-FR" dirty="0"/>
              <a:t>L’industrie linéaire : un modèle dans l’impasse 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5BDCEFB-5F52-DCE3-02A4-9D266E096992}"/>
              </a:ext>
            </a:extLst>
          </p:cNvPr>
          <p:cNvSpPr txBox="1"/>
          <p:nvPr/>
        </p:nvSpPr>
        <p:spPr>
          <a:xfrm>
            <a:off x="7658244" y="5336063"/>
            <a:ext cx="1663749" cy="4955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fr-FR" sz="1428" dirty="0">
                <a:solidFill>
                  <a:srgbClr val="00B050"/>
                </a:solidFill>
              </a:rPr>
              <a:t>Seulement 9% de plastiques recyclés</a:t>
            </a:r>
          </a:p>
        </p:txBody>
      </p:sp>
    </p:spTree>
    <p:extLst>
      <p:ext uri="{BB962C8B-B14F-4D97-AF65-F5344CB8AC3E}">
        <p14:creationId xmlns:p14="http://schemas.microsoft.com/office/powerpoint/2010/main" val="23463754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A2620EB-E718-9042-A802-3C1043811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683" y="0"/>
            <a:ext cx="9558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844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1B6CCD4-7CA1-6D4C-8F58-9CBE14056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37" y="0"/>
            <a:ext cx="5572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451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DA5A9E-4449-944B-A7B5-12070F104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31" y="0"/>
            <a:ext cx="10287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1C3003-CAAC-FC4A-BE65-15B13BFC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5512" y="3258589"/>
            <a:ext cx="2924521" cy="359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944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43DA231-FB5D-314B-BCC8-591F57CB7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139700"/>
            <a:ext cx="10464800" cy="67183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A3FBC6D-C662-6F4D-BFCA-1F5C1EA9883A}"/>
              </a:ext>
            </a:extLst>
          </p:cNvPr>
          <p:cNvSpPr txBox="1"/>
          <p:nvPr/>
        </p:nvSpPr>
        <p:spPr>
          <a:xfrm>
            <a:off x="9725891" y="4954386"/>
            <a:ext cx="8963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7,2</a:t>
            </a:r>
          </a:p>
        </p:txBody>
      </p:sp>
    </p:spTree>
    <p:extLst>
      <p:ext uri="{BB962C8B-B14F-4D97-AF65-F5344CB8AC3E}">
        <p14:creationId xmlns:p14="http://schemas.microsoft.com/office/powerpoint/2010/main" val="3750280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7C0AD2C-082A-AF41-835A-FE8CD7164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0" y="0"/>
            <a:ext cx="8778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798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55CFF04-1248-B743-ACA9-36B007DEC685}"/>
              </a:ext>
            </a:extLst>
          </p:cNvPr>
          <p:cNvSpPr txBox="1"/>
          <p:nvPr/>
        </p:nvSpPr>
        <p:spPr>
          <a:xfrm>
            <a:off x="432262" y="266007"/>
            <a:ext cx="11963313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rgbClr val="C00000"/>
                </a:solidFill>
              </a:rPr>
              <a:t>Dépasser la vision recyclage de l’EC </a:t>
            </a:r>
          </a:p>
          <a:p>
            <a:endParaRPr lang="fr-FR" sz="4000" dirty="0"/>
          </a:p>
          <a:p>
            <a:r>
              <a:rPr lang="fr-FR" sz="3200" dirty="0"/>
              <a:t>Circulaire « faible » : recyclage </a:t>
            </a:r>
          </a:p>
          <a:p>
            <a:endParaRPr lang="fr-FR" sz="3200" dirty="0"/>
          </a:p>
          <a:p>
            <a:r>
              <a:rPr lang="fr-FR" sz="3200" dirty="0"/>
              <a:t>Circulaire « fort «  :  	vision globale de la chaine de valeur</a:t>
            </a:r>
          </a:p>
          <a:p>
            <a:r>
              <a:rPr lang="fr-FR" sz="3200" dirty="0"/>
              <a:t>			 	conception du produit (pas seulement 						</a:t>
            </a:r>
            <a:r>
              <a:rPr lang="fr-FR" sz="3200" dirty="0" err="1"/>
              <a:t>réparabilité</a:t>
            </a:r>
            <a:r>
              <a:rPr lang="fr-FR" sz="3200" dirty="0"/>
              <a:t>, </a:t>
            </a:r>
            <a:r>
              <a:rPr lang="fr-FR" sz="3200" dirty="0" err="1"/>
              <a:t>recyclabilité</a:t>
            </a:r>
            <a:r>
              <a:rPr lang="fr-FR" sz="3200" dirty="0"/>
              <a:t>)</a:t>
            </a:r>
          </a:p>
          <a:p>
            <a:r>
              <a:rPr lang="fr-FR" sz="3200" dirty="0"/>
              <a:t>				durée et modalités d’usage</a:t>
            </a:r>
          </a:p>
          <a:p>
            <a:r>
              <a:rPr lang="fr-FR" sz="3200" dirty="0"/>
              <a:t>				recyclage</a:t>
            </a:r>
          </a:p>
          <a:p>
            <a:r>
              <a:rPr lang="fr-FR" sz="3200" dirty="0"/>
              <a:t>				Régénération de la ressources</a:t>
            </a:r>
          </a:p>
          <a:p>
            <a:endParaRPr lang="fr-FR" sz="3200" dirty="0"/>
          </a:p>
          <a:p>
            <a:endParaRPr lang="fr-FR" sz="3200" dirty="0"/>
          </a:p>
          <a:p>
            <a:r>
              <a:rPr lang="fr-FR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0509766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1A9DC47-9F1A-DB41-88D6-A55E0B679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15" y="230447"/>
            <a:ext cx="11772900" cy="6197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DCDCC11-C84B-3A4E-AEFA-879C2A672852}"/>
              </a:ext>
            </a:extLst>
          </p:cNvPr>
          <p:cNvSpPr txBox="1"/>
          <p:nvPr/>
        </p:nvSpPr>
        <p:spPr>
          <a:xfrm>
            <a:off x="9842269" y="764771"/>
            <a:ext cx="208704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Use </a:t>
            </a:r>
            <a:r>
              <a:rPr lang="fr-FR" sz="3200" dirty="0" err="1"/>
              <a:t>less</a:t>
            </a:r>
            <a:endParaRPr lang="fr-FR" sz="3200" dirty="0"/>
          </a:p>
          <a:p>
            <a:r>
              <a:rPr lang="fr-FR" sz="3200" dirty="0"/>
              <a:t>Use longer</a:t>
            </a:r>
          </a:p>
          <a:p>
            <a:r>
              <a:rPr lang="fr-FR" sz="3200" dirty="0"/>
              <a:t>Use </a:t>
            </a:r>
            <a:r>
              <a:rPr lang="fr-FR" sz="3200" dirty="0" err="1"/>
              <a:t>again</a:t>
            </a:r>
            <a:r>
              <a:rPr lang="fr-FR" sz="3200" dirty="0"/>
              <a:t> </a:t>
            </a:r>
          </a:p>
          <a:p>
            <a:r>
              <a:rPr lang="fr-FR" sz="3200" dirty="0" err="1"/>
              <a:t>Make</a:t>
            </a:r>
            <a:r>
              <a:rPr lang="fr-FR" sz="3200" dirty="0"/>
              <a:t> clean</a:t>
            </a:r>
          </a:p>
        </p:txBody>
      </p:sp>
    </p:spTree>
    <p:extLst>
      <p:ext uri="{BB962C8B-B14F-4D97-AF65-F5344CB8AC3E}">
        <p14:creationId xmlns:p14="http://schemas.microsoft.com/office/powerpoint/2010/main" val="34059253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7D5A48D-5802-5F4C-A948-E81AB42F3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66" y="135081"/>
            <a:ext cx="4336010" cy="63208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1DA2144-1632-5443-A819-D34357B9F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159" y="0"/>
            <a:ext cx="5705063" cy="400673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A82E8B7-1EC8-5A41-8964-EFE9CA430857}"/>
              </a:ext>
            </a:extLst>
          </p:cNvPr>
          <p:cNvSpPr txBox="1"/>
          <p:nvPr/>
        </p:nvSpPr>
        <p:spPr>
          <a:xfrm>
            <a:off x="4957155" y="4269497"/>
            <a:ext cx="581274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Plastique    450 millions tonnes /an</a:t>
            </a:r>
          </a:p>
          <a:p>
            <a:endParaRPr lang="fr-FR" sz="2800" dirty="0"/>
          </a:p>
          <a:p>
            <a:r>
              <a:rPr lang="fr-FR" sz="2800" dirty="0"/>
              <a:t>11 milliards au total mis dans la nature</a:t>
            </a:r>
          </a:p>
          <a:p>
            <a:r>
              <a:rPr lang="fr-FR" sz="2800" dirty="0"/>
              <a:t> </a:t>
            </a:r>
          </a:p>
          <a:p>
            <a:r>
              <a:rPr lang="fr-FR" sz="2800" dirty="0"/>
              <a:t>95 % usage unique</a:t>
            </a:r>
          </a:p>
        </p:txBody>
      </p:sp>
    </p:spTree>
    <p:extLst>
      <p:ext uri="{BB962C8B-B14F-4D97-AF65-F5344CB8AC3E}">
        <p14:creationId xmlns:p14="http://schemas.microsoft.com/office/powerpoint/2010/main" val="2039960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EFA3EE-EBA1-9E41-A210-89D2C1284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29" y="-159327"/>
            <a:ext cx="7366000" cy="3352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2E50F7-BC4C-354A-9F7E-6C340BD0F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441" y="3289762"/>
            <a:ext cx="6588969" cy="356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699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CA5E9EF-052A-5449-9491-58BA89369AE1}"/>
              </a:ext>
            </a:extLst>
          </p:cNvPr>
          <p:cNvSpPr txBox="1"/>
          <p:nvPr/>
        </p:nvSpPr>
        <p:spPr>
          <a:xfrm>
            <a:off x="1396538" y="1679171"/>
            <a:ext cx="1094690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dirty="0"/>
              <a:t>Merci pour l’attention</a:t>
            </a:r>
          </a:p>
          <a:p>
            <a:endParaRPr lang="fr-FR" sz="8000" dirty="0"/>
          </a:p>
          <a:p>
            <a:r>
              <a:rPr lang="fr-FR" sz="8000" dirty="0"/>
              <a:t>Questions ? Remarques ? </a:t>
            </a:r>
          </a:p>
        </p:txBody>
      </p:sp>
    </p:spTree>
    <p:extLst>
      <p:ext uri="{BB962C8B-B14F-4D97-AF65-F5344CB8AC3E}">
        <p14:creationId xmlns:p14="http://schemas.microsoft.com/office/powerpoint/2010/main" val="309723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28644C9-2332-4046-B271-B72B7B0E0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19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A0A0C10-9C49-094F-B7EE-1C043EB3D4A5}"/>
              </a:ext>
            </a:extLst>
          </p:cNvPr>
          <p:cNvSpPr txBox="1"/>
          <p:nvPr/>
        </p:nvSpPr>
        <p:spPr>
          <a:xfrm>
            <a:off x="1379913" y="1446415"/>
            <a:ext cx="10254730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/>
              <a:t>P</a:t>
            </a:r>
            <a:r>
              <a:rPr lang="fr-FR" sz="13800" dirty="0">
                <a:solidFill>
                  <a:srgbClr val="FF0000"/>
                </a:solidFill>
              </a:rPr>
              <a:t>  50</a:t>
            </a:r>
            <a:r>
              <a:rPr lang="fr-FR" sz="13800" dirty="0"/>
              <a:t> / 40 / </a:t>
            </a:r>
            <a:r>
              <a:rPr lang="fr-FR" sz="13800" dirty="0">
                <a:solidFill>
                  <a:srgbClr val="FF0000"/>
                </a:solidFill>
              </a:rPr>
              <a:t>10</a:t>
            </a:r>
          </a:p>
          <a:p>
            <a:r>
              <a:rPr lang="fr-FR" sz="9600" dirty="0"/>
              <a:t>E</a:t>
            </a:r>
            <a:r>
              <a:rPr lang="fr-FR" sz="13800" dirty="0">
                <a:solidFill>
                  <a:srgbClr val="FF0000"/>
                </a:solidFill>
              </a:rPr>
              <a:t>  10 </a:t>
            </a:r>
            <a:r>
              <a:rPr lang="fr-FR" sz="13800" dirty="0"/>
              <a:t>/ 40 / </a:t>
            </a:r>
            <a:r>
              <a:rPr lang="fr-FR" sz="13800" dirty="0">
                <a:solidFill>
                  <a:srgbClr val="FF0000"/>
                </a:solidFill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81335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355024F-77B2-384B-A210-A4A8B154A21C}"/>
              </a:ext>
            </a:extLst>
          </p:cNvPr>
          <p:cNvSpPr txBox="1"/>
          <p:nvPr/>
        </p:nvSpPr>
        <p:spPr>
          <a:xfrm>
            <a:off x="349136" y="665019"/>
            <a:ext cx="12556618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dirty="0"/>
              <a:t>1.</a:t>
            </a:r>
            <a:r>
              <a:rPr lang="fr-FR" sz="3600" dirty="0"/>
              <a:t> </a:t>
            </a:r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r>
              <a:rPr lang="fr-FR" sz="3600" dirty="0"/>
              <a:t>Ne pas regarder l’industrie du futur avec les yeux du passé</a:t>
            </a:r>
          </a:p>
        </p:txBody>
      </p:sp>
    </p:spTree>
    <p:extLst>
      <p:ext uri="{BB962C8B-B14F-4D97-AF65-F5344CB8AC3E}">
        <p14:creationId xmlns:p14="http://schemas.microsoft.com/office/powerpoint/2010/main" val="1690508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3DC9A33-C968-5148-84E2-564EB76C80E2}"/>
              </a:ext>
            </a:extLst>
          </p:cNvPr>
          <p:cNvSpPr txBox="1"/>
          <p:nvPr/>
        </p:nvSpPr>
        <p:spPr>
          <a:xfrm>
            <a:off x="980901" y="332510"/>
            <a:ext cx="911074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Un monde hyper-industriel,  pas postindustriel</a:t>
            </a:r>
          </a:p>
          <a:p>
            <a:endParaRPr lang="fr-FR" sz="3200" dirty="0"/>
          </a:p>
          <a:p>
            <a:endParaRPr lang="fr-FR" sz="3200" dirty="0"/>
          </a:p>
          <a:p>
            <a:r>
              <a:rPr lang="fr-FR" sz="3200" dirty="0"/>
              <a:t>Matérialité</a:t>
            </a:r>
          </a:p>
          <a:p>
            <a:r>
              <a:rPr lang="fr-FR" sz="3200" dirty="0"/>
              <a:t>Intégration services/industrie (produits/chaines de valeur)</a:t>
            </a:r>
          </a:p>
          <a:p>
            <a:r>
              <a:rPr lang="fr-FR" sz="3200" dirty="0"/>
              <a:t>Norme industrielle</a:t>
            </a:r>
          </a:p>
          <a:p>
            <a:endParaRPr lang="fr-FR" sz="3200" dirty="0"/>
          </a:p>
          <a:p>
            <a:r>
              <a:rPr lang="fr-FR" sz="3200" dirty="0"/>
              <a:t>Modèles d’affaires </a:t>
            </a:r>
            <a:r>
              <a:rPr lang="fr-FR" sz="3200" dirty="0" err="1"/>
              <a:t>serviciels</a:t>
            </a:r>
            <a:endParaRPr lang="fr-FR" sz="3200" dirty="0"/>
          </a:p>
          <a:p>
            <a:endParaRPr lang="fr-FR" sz="3200" dirty="0"/>
          </a:p>
          <a:p>
            <a:r>
              <a:rPr lang="fr-FR" sz="3200" dirty="0"/>
              <a:t>		Objets &gt;&gt;&gt;&gt; usages</a:t>
            </a:r>
          </a:p>
          <a:p>
            <a:r>
              <a:rPr lang="fr-FR" sz="3200" dirty="0"/>
              <a:t>		possession &gt;&gt;&gt; accès</a:t>
            </a:r>
          </a:p>
        </p:txBody>
      </p:sp>
    </p:spTree>
    <p:extLst>
      <p:ext uri="{BB962C8B-B14F-4D97-AF65-F5344CB8AC3E}">
        <p14:creationId xmlns:p14="http://schemas.microsoft.com/office/powerpoint/2010/main" val="35321475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934EFB-E1A5-4843-B504-FFAAD83EA2FA}"/>
</file>

<file path=customXml/itemProps2.xml><?xml version="1.0" encoding="utf-8"?>
<ds:datastoreItem xmlns:ds="http://schemas.openxmlformats.org/officeDocument/2006/customXml" ds:itemID="{85740CCD-EE5F-4849-815E-D258E6A92F44}"/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1237</Words>
  <Application>Microsoft Macintosh PowerPoint</Application>
  <PresentationFormat>Grand écran</PresentationFormat>
  <Paragraphs>285</Paragraphs>
  <Slides>54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63" baseType="lpstr">
      <vt:lpstr>ＭＳ Ｐゴシック</vt:lpstr>
      <vt:lpstr>ＭＳ Ｐゴシック</vt:lpstr>
      <vt:lpstr>Arial</vt:lpstr>
      <vt:lpstr>Calibri</vt:lpstr>
      <vt:lpstr>Calibri Light</vt:lpstr>
      <vt:lpstr>DM Mono</vt:lpstr>
      <vt:lpstr>DM Sans</vt:lpstr>
      <vt:lpstr>Helvetica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Veltz</dc:creator>
  <cp:lastModifiedBy>pierre Veltz</cp:lastModifiedBy>
  <cp:revision>43</cp:revision>
  <dcterms:created xsi:type="dcterms:W3CDTF">2024-05-11T07:56:51Z</dcterms:created>
  <dcterms:modified xsi:type="dcterms:W3CDTF">2024-05-15T09:16:49Z</dcterms:modified>
</cp:coreProperties>
</file>