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0" r:id="rId3"/>
    <p:sldId id="311" r:id="rId4"/>
    <p:sldId id="315" r:id="rId5"/>
    <p:sldId id="324" r:id="rId6"/>
    <p:sldId id="260" r:id="rId7"/>
    <p:sldId id="303" r:id="rId8"/>
    <p:sldId id="316" r:id="rId9"/>
    <p:sldId id="304" r:id="rId10"/>
    <p:sldId id="320" r:id="rId11"/>
    <p:sldId id="305" r:id="rId12"/>
    <p:sldId id="317" r:id="rId13"/>
    <p:sldId id="312" r:id="rId14"/>
    <p:sldId id="318" r:id="rId15"/>
    <p:sldId id="313" r:id="rId16"/>
    <p:sldId id="285" r:id="rId17"/>
    <p:sldId id="292" r:id="rId18"/>
    <p:sldId id="294" r:id="rId19"/>
    <p:sldId id="288" r:id="rId20"/>
    <p:sldId id="326" r:id="rId21"/>
    <p:sldId id="297" r:id="rId22"/>
    <p:sldId id="299" r:id="rId23"/>
    <p:sldId id="300" r:id="rId24"/>
    <p:sldId id="321" r:id="rId25"/>
    <p:sldId id="338" r:id="rId26"/>
    <p:sldId id="322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284907-5362-0046-5854-52F9FE7BF798}" name="David DJAIZ" initials="DD" userId="S::ddjaiz@bonafide.paris::fcaab48f-860b-46c2-b389-7d0148c4a03a" providerId="AD"/>
  <p188:author id="{69C42DA3-268B-A702-226C-B84CD978163A}" name="Marinette VALIERGUE" initials="MV" userId="S::mvaliergue@bonafide.paris::e19d824a-6c90-48ec-8e54-abe28b24cf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56151"/>
    <a:srgbClr val="E2FEE5"/>
    <a:srgbClr val="C2E8DE"/>
    <a:srgbClr val="9B233A"/>
    <a:srgbClr val="9A1E37"/>
    <a:srgbClr val="EB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5FA79E-F6F2-44E3-92F8-F57DBEC12E02}" v="84" dt="2024-01-26T09:58:19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6011" autoAdjust="0"/>
  </p:normalViewPr>
  <p:slideViewPr>
    <p:cSldViewPr snapToGrid="0">
      <p:cViewPr varScale="1">
        <p:scale>
          <a:sx n="29" d="100"/>
          <a:sy n="29" d="100"/>
        </p:scale>
        <p:origin x="2084" y="3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89189-E6F3-4A27-B070-0ADA1C6F5034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FB34-568A-43AF-8CF9-E04097143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5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fabriquedelacite.com/publications/gouverner-foret-transition-ecologique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L’objet du livre : réussir la transition sans désespérer Billancourt et en regagnant notre souveraineté.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5531-967D-4498-A958-94160D82CFC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67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Compétition entre riches et pauvres.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5531-967D-4498-A958-94160D82CFC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090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Compétition entre riches et pauvres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242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Compétition entre générations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5531-967D-4498-A958-94160D82CFC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969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Compétition entre générations, choc des modes de vie et des modes de consommation. </a:t>
            </a:r>
          </a:p>
          <a:p>
            <a:r>
              <a:rPr lang="fr-FR" dirty="0"/>
              <a:t>Source : FranceAgriMer, Combien de végétariens en Europe ?, 2019.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150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Compétition entre transitions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5531-967D-4498-A958-94160D82CFC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063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Compétition entre transitions</a:t>
            </a:r>
          </a:p>
          <a:p>
            <a:r>
              <a:rPr lang="fr-FR" dirty="0"/>
              <a:t>Source : </a:t>
            </a:r>
            <a:r>
              <a:rPr lang="fr-FR" dirty="0" err="1"/>
              <a:t>Atomkraft</a:t>
            </a:r>
            <a:r>
              <a:rPr lang="fr-FR" dirty="0"/>
              <a:t> </a:t>
            </a:r>
            <a:r>
              <a:rPr lang="fr-FR" dirty="0" err="1"/>
              <a:t>ja</a:t>
            </a:r>
            <a:r>
              <a:rPr lang="fr-FR" dirty="0"/>
              <a:t> </a:t>
            </a:r>
            <a:r>
              <a:rPr lang="fr-FR" dirty="0" err="1"/>
              <a:t>tak</a:t>
            </a:r>
            <a:r>
              <a:rPr lang="fr-FR" dirty="0"/>
              <a:t>, nucléaire oui, merci (association pro nucléaire </a:t>
            </a:r>
            <a:r>
              <a:rPr lang="fr-FR" dirty="0" err="1"/>
              <a:t>dannoise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392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question est avant tout planétaire. </a:t>
            </a:r>
          </a:p>
          <a:p>
            <a:r>
              <a:rPr lang="fr-FR" dirty="0"/>
              <a:t>Mais elle est appropriée différemment selon les cultures.
Deux grands modèles se distinguent : la Chine et les USA.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57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Autre illustration de la répartition des émissions.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72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Retour sur le modèle américain. </a:t>
            </a:r>
          </a:p>
          <a:p>
            <a:r>
              <a:rPr lang="fr-FR" dirty="0"/>
              <a:t>370 milliards de dollars qui peuvent aller jusqu’à 1 200. </a:t>
            </a:r>
          </a:p>
          <a:p>
            <a:r>
              <a:rPr lang="fr-FR" dirty="0"/>
              <a:t>Pages 95 – 119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329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Rust Belt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11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transformation écologique n’a pas commencé. </a:t>
            </a:r>
          </a:p>
          <a:p>
            <a:r>
              <a:rPr lang="fr-FR" dirty="0"/>
              <a:t>L'écart entre les discours et les actes est visible dans la consommation d'énergie fossile. Entre 1983 et 2023, il n'y a pas eu de changement.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L’ampleur de la mutation à venir est à la hauteur de la révolution industrielle de la fin du XVIIIème siècle </a:t>
            </a:r>
          </a:p>
          <a:p>
            <a:r>
              <a:rPr lang="fr-FR" dirty="0"/>
              <a:t>On connait le paradoxe de Solow de la fin des années 1980 : on voit des ordinateurs partout, sauf dans les statistiques de productivité. </a:t>
            </a:r>
          </a:p>
          <a:p>
            <a:r>
              <a:rPr lang="fr-FR" dirty="0"/>
              <a:t>On fait face à un nouveau paradoxe : il y a de l’écologie partout, sauf dans les statistiques de la décarbonation.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759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Vue d’ensemble des projets de transition écologique en cours aux USA. </a:t>
            </a:r>
          </a:p>
          <a:p>
            <a:r>
              <a:rPr lang="fr-FR" dirty="0" err="1"/>
              <a:t>Tusla</a:t>
            </a:r>
            <a:r>
              <a:rPr lang="fr-FR" dirty="0"/>
              <a:t> : gros rond gris. </a:t>
            </a:r>
          </a:p>
          <a:p>
            <a:r>
              <a:rPr lang="fr-FR" dirty="0" err="1"/>
              <a:t>Inola</a:t>
            </a:r>
            <a:r>
              <a:rPr lang="fr-FR" dirty="0"/>
              <a:t> situé à 45 km de Tulsa, Oklahoma. </a:t>
            </a:r>
          </a:p>
          <a:p>
            <a:r>
              <a:rPr lang="fr-FR" dirty="0"/>
              <a:t>https://okbusinessvoice.com/2023/05/23/prominent-renewable-energy-company-to-build-1-billion-plus-solar-panel-factory-in-oklahoma/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563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FR" dirty="0"/>
              <a:t>Page 157 : L’Europe se fourvoie en imaginant que la transition lui impose des sacrifices. Il faut s’appuyer sur toutes les forces de l’Europe. </a:t>
            </a:r>
          </a:p>
          <a:p>
            <a:pPr marL="457200" lvl="1" indent="0">
              <a:buNone/>
            </a:pPr>
            <a:r>
              <a:rPr lang="fr-FR" dirty="0"/>
              <a:t>Ce nouveau Pacte vert en Europe est un nouveau contrat social. 
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5531-967D-4498-A958-94160D82CFC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198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FR" dirty="0"/>
              <a:t>Ce nouveau Pacte vert en Europe est un nouveau contrat social. </a:t>
            </a:r>
          </a:p>
          <a:p>
            <a:pPr marL="457200" lvl="1" indent="0">
              <a:buNone/>
            </a:pPr>
            <a:r>
              <a:rPr lang="fr-FR" dirty="0"/>
              <a:t>Page 158 : Tout le monde sera gagnant et perdant. 
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5531-967D-4498-A958-94160D82CFC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477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Pages 159-170</a:t>
            </a:r>
          </a:p>
          <a:p>
            <a:r>
              <a:rPr lang="fr-FR" dirty="0"/>
              <a:t>Gestion forestière (voir séminaire sur la forêt) : </a:t>
            </a:r>
            <a:r>
              <a:rPr lang="fr-FR" dirty="0">
                <a:hlinkClick r:id="rId3"/>
              </a:rPr>
              <a:t>Gouverner la forêt à l'heure de la transition écologique (lafabriquedelacite.com)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256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Pages 171 – 188 </a:t>
            </a:r>
          </a:p>
          <a:p>
            <a:r>
              <a:rPr lang="fr-FR" dirty="0"/>
              <a:t>L'Europe dispose d'une grande agence de financement de l'innovation, similaire à la NASA ou à la DARPA. Elle finance une liste de technologies, et il existe une réciprocité IRA pour les voitures électriques construites en Europe.
La proposition Pisani-Ferry concerne la finance sur un socle européen, avec une prise en une fois aux plus hauts patrimoines européens.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834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Pages 171 – 188 </a:t>
            </a:r>
          </a:p>
          <a:p>
            <a:r>
              <a:rPr lang="fr-FR" dirty="0" err="1"/>
              <a:t>pass</a:t>
            </a:r>
            <a:r>
              <a:rPr lang="fr-FR" dirty="0"/>
              <a:t> de transition pour la consommation. Il couvre des sujets tels que le changement des fenêtres, la chaudière et le prix de la caisse.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125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Pages 192 – 188</a:t>
            </a:r>
          </a:p>
          <a:p>
            <a:r>
              <a:rPr lang="fr-FR" dirty="0"/>
              <a:t>l'attachement à l'idée de contrat, avec une négociation territoriale et sectorielle qui respecte la diversité de la société civile et les contributions de chacun. L'effort est réparti et il y a un exemple de reprise dans l'automobile et l'agriculture.</a:t>
            </a:r>
          </a:p>
          <a:p>
            <a:r>
              <a:rPr lang="fr-FR" dirty="0"/>
              <a:t>Il est nécessaire de réinventer les institutions. Par exemple, le ZAN qui répartit la rareté exige des scènes de négociation. Exemple avec la Mayenne et la Vendée.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18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Trois éléments ont caractérisé la Révolution industrielle : un changement de socle énergétique, un système d’innovation, le taux d’investissement qui augmente. </a:t>
            </a:r>
          </a:p>
          <a:p>
            <a:r>
              <a:rPr lang="fr-FR" dirty="0"/>
              <a:t>On retrouve ces trois éléments aujourd’hui, modulo deux différences majeures.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39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y a deux éléments supplémentaires dans la révolution écologique, obligée et dirigée : on est sous contrainte de temps et d’objectifs (donc, ce qui suppose une part publique plus élevée) et les gains d’usage et de productivité sont incertains. </a:t>
            </a:r>
          </a:p>
          <a:p>
            <a:r>
              <a:rPr lang="fr-FR" dirty="0"/>
              <a:t>Tout ne viendra pas de l’innovation industrielle. C’est une vision du temps et de l’espace en accordéon.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34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Option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88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L'énergie est au centre de la société et nous sommes en train de vivre une révolution / transition systémique.
La difficulté à enclencher la transition vient des multiples conflits de redistribution, encore plus vastes par rapport aux précédentes révolutions industrielles. 
C'est un conflit économique et il y aura des gagnants/perdants. </a:t>
            </a:r>
          </a:p>
          <a:p>
            <a:r>
              <a:rPr lang="fr-FR" dirty="0"/>
              <a:t>Avec des effets sur la redistribution territoriale : partage des ressources entre les territoires</a:t>
            </a:r>
          </a:p>
          <a:p>
            <a:r>
              <a:rPr lang="fr-FR" dirty="0"/>
              <a:t>Des effets sur la solidarité intergénérationnelle : transfert de bien-être des générations présentes aux générations futures</a:t>
            </a:r>
          </a:p>
          <a:p>
            <a:r>
              <a:rPr lang="fr-FR" dirty="0"/>
              <a:t>On va au-devant d’une redistribution générale des cartes. </a:t>
            </a:r>
          </a:p>
          <a:p>
            <a:r>
              <a:rPr lang="fr-FR" dirty="0"/>
              <a:t>Donc : </a:t>
            </a:r>
          </a:p>
          <a:p>
            <a:r>
              <a:rPr lang="fr-FR" dirty="0"/>
              <a:t>La révolution obligée doit être industrielle et politique, elle doit donner lieu à une nouvelle théorie de la justice. </a:t>
            </a:r>
          </a:p>
          <a:p>
            <a:pPr marL="457200" lvl="1" indent="0">
              <a:buNone/>
            </a:pPr>
            <a:r>
              <a:rPr lang="fr-FR" dirty="0"/>
              <a:t>
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5531-967D-4498-A958-94160D82CFC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80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Compétition par filières </a:t>
            </a:r>
          </a:p>
          <a:p>
            <a:r>
              <a:rPr lang="fr-FR" dirty="0"/>
              <a:t>Biomasse : production qui a très peu augmentée dans le temps mais beaucoup plus de besoins, et ressource qui n’est pas illimitée.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146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FR" dirty="0"/>
              <a:t>Compétition entre les territoires
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5531-967D-4498-A958-94160D82CFC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56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en Espagne.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FB34-568A-43AF-8CF9-E04097143C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59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DE84B-7AD2-8025-A09E-1B77B3256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637F76-7243-831B-EE30-54E572EE4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F532A-DC17-0B4B-D701-21BFA7DB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83E258-F47A-9576-E39B-7DA78202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5BAF53-6D08-2830-E483-A61EAF79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16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95FB1-6ACF-F8A2-7BC9-B1979114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33069D-E673-36AF-C496-86C993363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5E4EEA-A95E-6CEF-CF14-7E1BA898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BA919-D96C-5582-9EA6-2D62E4D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5F6161-9853-DEEC-48A0-D390D940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81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FD727E-575A-3ACC-DA4E-3B3A69284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764204-5BC4-02FD-AA36-72DA6E611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2E693C-C60C-D431-197B-CA890672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AAA0C4-B0CF-D100-14AA-970E6E88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97D530-0359-DB24-FF00-FB1E1F35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68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CCC88-438C-606C-61D3-1EADB6AF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E6E62C-0FF1-8D18-1B27-12BB35E0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F29B81-4194-FB88-A81F-F26AF1F3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1CE50-AB03-C0FC-A1A0-CB3A3C6D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05412D-3C2C-2592-76B6-5D07A8D1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84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420A9-E7BF-B6BE-D4B5-9993CFBF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0977F2-28C3-85CC-EFEF-FF30A6BE6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8B48E-E685-9B9B-6921-C7BBC812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FF353D-79F8-3A9C-A34A-C46B2255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27EE1A-EC17-580C-C277-D028191B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9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0445B-2A99-C0AC-10C2-E0BFA8EE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721072-C94E-A770-ADCF-A0CB30C76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354681-F0CE-6B28-8766-A7FE157A9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1B8F09-C5DB-4BC0-51F7-7601FC69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C85B93-BB1E-7281-098B-837F3F00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DB986A-DA7F-F742-01B6-2F9EBBAA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6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01DB-A055-D639-2396-4F2599C6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7938A5-BCF8-44E9-2AB5-ED6A3701E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CB6C1E-AE6A-DEFE-A26C-F7C9A27E2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4E9DE2-7A64-0F91-B3ED-5516D101D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869FD2-F942-D1A6-C6F7-C5C3DE7F7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801B14-FEB3-5405-D9BF-B3B76C1B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36ACA7-2DC4-27A5-6C57-609EC9F7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C9EFD9-1101-E627-D1F4-8CB9B4BA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59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D0384E-9978-E29B-6ECE-BB3BCD83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F92E43-A2B9-9F1B-986C-DCEEAC80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087AA8-603B-0BD5-D126-761D951D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E411ED-CC9B-DDB3-BADC-8F7B4B4F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11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D62514-1005-7DB4-3F56-A0AAF859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089F3D-2593-11CF-6502-F3B7CE23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3E7271-C539-E67C-598C-E0737B3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36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CDB50-1E6A-9862-89CD-F183CAB3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C6E292-0B4B-FBE9-2CE0-CCE9012F8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818C21-880F-3BA6-1761-057548E5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E03923-1F11-D4C9-4AEB-7DA64775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37BD6A-8A61-81A4-80E7-345A7BD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6253BB-2B5F-324C-35AB-2F4A73F4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9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F23AB-91A7-221C-D1E4-0958B96A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7A3682-17FD-4BA9-F1AF-F2E465BEB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33DFDB-77E8-7CBA-E504-5EEFFF61E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AA4E6C-A817-3918-0D71-D7A2C342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A88B8C-3346-B777-C8EA-F2EB847A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37DBAC-E9FB-7C0A-F80D-007EEA93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5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C94A81-ACEC-A344-6B4F-EB9E3D87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6D8D8C-7238-4CAE-3E7D-9F138B4EF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9AA81F-6005-E615-BDC1-A73A96C54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D5050-1076-41B0-A5A0-314F3C7E3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C4A544-26AE-E8EE-C0D1-BDB7E3AFB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D15A8D-99F5-8B72-C66A-EC6EDE05D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E7B57-A041-4C6C-9DA8-7A3F5F4F8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59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AD7658-B4CD-5406-6E97-60B933AFD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18" y="334617"/>
            <a:ext cx="4175406" cy="6188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81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F0227-0CE0-2D2F-291E-C115D0ED9276}"/>
              </a:ext>
            </a:extLst>
          </p:cNvPr>
          <p:cNvSpPr/>
          <p:nvPr/>
        </p:nvSpPr>
        <p:spPr>
          <a:xfrm>
            <a:off x="431800" y="2085473"/>
            <a:ext cx="3918953" cy="98379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3A7A51-F50A-8291-341B-3EA1B9D7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22525"/>
            <a:ext cx="4152900" cy="1325563"/>
          </a:xfrm>
        </p:spPr>
        <p:txBody>
          <a:bodyPr>
            <a:noAutofit/>
          </a:bodyPr>
          <a:lstStyle/>
          <a:p>
            <a:r>
              <a:rPr lang="fr-FR" sz="6600" dirty="0"/>
              <a:t>Une révolution systémique se joue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38757F-1994-8BCA-3675-9CF1B4B22604}"/>
              </a:ext>
            </a:extLst>
          </p:cNvPr>
          <p:cNvSpPr txBox="1"/>
          <p:nvPr/>
        </p:nvSpPr>
        <p:spPr>
          <a:xfrm>
            <a:off x="5676900" y="1194952"/>
            <a:ext cx="60833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les filières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les territoires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riches et pauvres  </a:t>
            </a:r>
          </a:p>
        </p:txBody>
      </p:sp>
    </p:spTree>
    <p:extLst>
      <p:ext uri="{BB962C8B-B14F-4D97-AF65-F5344CB8AC3E}">
        <p14:creationId xmlns:p14="http://schemas.microsoft.com/office/powerpoint/2010/main" val="407296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796ED51-6FE0-F122-D9DA-2403B833DEDE}"/>
              </a:ext>
            </a:extLst>
          </p:cNvPr>
          <p:cNvSpPr txBox="1"/>
          <p:nvPr/>
        </p:nvSpPr>
        <p:spPr>
          <a:xfrm>
            <a:off x="9514024" y="3198525"/>
            <a:ext cx="2677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Taux d’effort en fonction du revenu disponible des ménages pour la rénovation thermique d’un logement et l’achat d’une voiture électrique </a:t>
            </a:r>
          </a:p>
        </p:txBody>
      </p:sp>
      <p:pic>
        <p:nvPicPr>
          <p:cNvPr id="3" name="Image 2" descr="Une image contenant texte, ligne, capture d’écran, Parallèle&#10;&#10;Description générée automatiquement">
            <a:extLst>
              <a:ext uri="{FF2B5EF4-FFF2-40B4-BE49-F238E27FC236}">
                <a16:creationId xmlns:a16="http://schemas.microsoft.com/office/drawing/2014/main" id="{01CE9DBB-F105-A0F6-E25B-C28A565E4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6"/>
          <a:stretch/>
        </p:blipFill>
        <p:spPr>
          <a:xfrm>
            <a:off x="546487" y="743636"/>
            <a:ext cx="8822104" cy="537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5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F0227-0CE0-2D2F-291E-C115D0ED9276}"/>
              </a:ext>
            </a:extLst>
          </p:cNvPr>
          <p:cNvSpPr/>
          <p:nvPr/>
        </p:nvSpPr>
        <p:spPr>
          <a:xfrm>
            <a:off x="431800" y="2085473"/>
            <a:ext cx="3918953" cy="98379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3A7A51-F50A-8291-341B-3EA1B9D7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22525"/>
            <a:ext cx="4152900" cy="1325563"/>
          </a:xfrm>
        </p:spPr>
        <p:txBody>
          <a:bodyPr>
            <a:noAutofit/>
          </a:bodyPr>
          <a:lstStyle/>
          <a:p>
            <a:r>
              <a:rPr lang="fr-FR" sz="6600" dirty="0"/>
              <a:t>Une révolution systémique se joue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38757F-1994-8BCA-3675-9CF1B4B22604}"/>
              </a:ext>
            </a:extLst>
          </p:cNvPr>
          <p:cNvSpPr txBox="1"/>
          <p:nvPr/>
        </p:nvSpPr>
        <p:spPr>
          <a:xfrm>
            <a:off x="5676900" y="1194952"/>
            <a:ext cx="60833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les filières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les territoires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riches et pauvres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générations </a:t>
            </a:r>
          </a:p>
        </p:txBody>
      </p:sp>
    </p:spTree>
    <p:extLst>
      <p:ext uri="{BB962C8B-B14F-4D97-AF65-F5344CB8AC3E}">
        <p14:creationId xmlns:p14="http://schemas.microsoft.com/office/powerpoint/2010/main" val="314743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0C916F-127A-9911-3129-01265829E447}"/>
              </a:ext>
            </a:extLst>
          </p:cNvPr>
          <p:cNvSpPr/>
          <p:nvPr/>
        </p:nvSpPr>
        <p:spPr>
          <a:xfrm>
            <a:off x="1450937" y="3702418"/>
            <a:ext cx="6816241" cy="73677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AD76491-F7E0-8A82-FE16-7DF7937EFF7D}"/>
              </a:ext>
            </a:extLst>
          </p:cNvPr>
          <p:cNvGrpSpPr/>
          <p:nvPr/>
        </p:nvGrpSpPr>
        <p:grpSpPr>
          <a:xfrm>
            <a:off x="449294" y="704232"/>
            <a:ext cx="11293412" cy="5258452"/>
            <a:chOff x="656417" y="671808"/>
            <a:chExt cx="10879164" cy="5258452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9B94775D-63CD-EDDB-C5C5-B3BAC34337C3}"/>
                </a:ext>
              </a:extLst>
            </p:cNvPr>
            <p:cNvGrpSpPr/>
            <p:nvPr/>
          </p:nvGrpSpPr>
          <p:grpSpPr>
            <a:xfrm>
              <a:off x="656418" y="671808"/>
              <a:ext cx="10879163" cy="2308324"/>
              <a:chOff x="862263" y="1228398"/>
              <a:chExt cx="10467475" cy="230832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402F13-2D0D-55F7-F6BC-64B1029EAE10}"/>
                  </a:ext>
                </a:extLst>
              </p:cNvPr>
              <p:cNvSpPr/>
              <p:nvPr/>
            </p:nvSpPr>
            <p:spPr>
              <a:xfrm>
                <a:off x="1072763" y="2061286"/>
                <a:ext cx="2879267" cy="73677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A38A798-9B86-4C14-0655-E30AB80E54FC}"/>
                  </a:ext>
                </a:extLst>
              </p:cNvPr>
              <p:cNvSpPr txBox="1"/>
              <p:nvPr/>
            </p:nvSpPr>
            <p:spPr>
              <a:xfrm>
                <a:off x="862263" y="1228398"/>
                <a:ext cx="1046747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800" dirty="0"/>
                  <a:t>2 % des plus de 60 ans se déclarent végétariens, contre 12 % des 18 – 24 ans.</a:t>
                </a: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3A19874-F95B-1F2D-8079-17F96223F7C5}"/>
                </a:ext>
              </a:extLst>
            </p:cNvPr>
            <p:cNvGrpSpPr/>
            <p:nvPr/>
          </p:nvGrpSpPr>
          <p:grpSpPr>
            <a:xfrm>
              <a:off x="656417" y="2883272"/>
              <a:ext cx="10879164" cy="3046988"/>
              <a:chOff x="862263" y="1037314"/>
              <a:chExt cx="10467475" cy="304698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74C86D-1E6E-B3BB-CE2E-187AE70EF05E}"/>
                  </a:ext>
                </a:extLst>
              </p:cNvPr>
              <p:cNvSpPr/>
              <p:nvPr/>
            </p:nvSpPr>
            <p:spPr>
              <a:xfrm>
                <a:off x="7407930" y="1039206"/>
                <a:ext cx="3057280" cy="73677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8BF7A1F-3690-A301-20B9-59B6CC3D3B3E}"/>
                  </a:ext>
                </a:extLst>
              </p:cNvPr>
              <p:cNvSpPr txBox="1"/>
              <p:nvPr/>
            </p:nvSpPr>
            <p:spPr>
              <a:xfrm>
                <a:off x="862263" y="1037314"/>
                <a:ext cx="1046747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800" dirty="0"/>
                  <a:t>5 % des plus de 60 ans limitent leur consommation de viande pour des raisons environnementales, contre 13 % des 18 – 24 ans.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599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F0227-0CE0-2D2F-291E-C115D0ED9276}"/>
              </a:ext>
            </a:extLst>
          </p:cNvPr>
          <p:cNvSpPr/>
          <p:nvPr/>
        </p:nvSpPr>
        <p:spPr>
          <a:xfrm>
            <a:off x="431800" y="2085473"/>
            <a:ext cx="3918953" cy="98379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3A7A51-F50A-8291-341B-3EA1B9D7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22525"/>
            <a:ext cx="4152900" cy="1325563"/>
          </a:xfrm>
        </p:spPr>
        <p:txBody>
          <a:bodyPr>
            <a:noAutofit/>
          </a:bodyPr>
          <a:lstStyle/>
          <a:p>
            <a:r>
              <a:rPr lang="fr-FR" sz="6600" dirty="0"/>
              <a:t>Une révolution systémique se joue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38757F-1994-8BCA-3675-9CF1B4B22604}"/>
              </a:ext>
            </a:extLst>
          </p:cNvPr>
          <p:cNvSpPr txBox="1"/>
          <p:nvPr/>
        </p:nvSpPr>
        <p:spPr>
          <a:xfrm>
            <a:off x="5676900" y="1194952"/>
            <a:ext cx="60833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les filières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les territoires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riches et pauvres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générations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transitions</a:t>
            </a:r>
          </a:p>
          <a:p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77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1E3FA59-5B87-F73E-6F53-B7A0152B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43" y="733927"/>
            <a:ext cx="8709621" cy="539014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21530C-569D-615C-7BF5-ED907AEFB401}"/>
              </a:ext>
            </a:extLst>
          </p:cNvPr>
          <p:cNvSpPr txBox="1"/>
          <p:nvPr/>
        </p:nvSpPr>
        <p:spPr>
          <a:xfrm>
            <a:off x="9385687" y="4161051"/>
            <a:ext cx="2677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Superficie en km2 par TWh selon chaque ressource énergétique pour produire une heure d’électricité. </a:t>
            </a:r>
          </a:p>
        </p:txBody>
      </p:sp>
    </p:spTree>
    <p:extLst>
      <p:ext uri="{BB962C8B-B14F-4D97-AF65-F5344CB8AC3E}">
        <p14:creationId xmlns:p14="http://schemas.microsoft.com/office/powerpoint/2010/main" val="29582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ligne, Tracé, diagramme, texte&#10;&#10;Description générée automatiquement">
            <a:extLst>
              <a:ext uri="{FF2B5EF4-FFF2-40B4-BE49-F238E27FC236}">
                <a16:creationId xmlns:a16="http://schemas.microsoft.com/office/drawing/2014/main" id="{F376531E-FD06-2D2A-4B07-406E80B0B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70" y="582293"/>
            <a:ext cx="8594936" cy="569341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A21F95C-8069-9B2A-984F-E30868336F34}"/>
              </a:ext>
            </a:extLst>
          </p:cNvPr>
          <p:cNvSpPr txBox="1"/>
          <p:nvPr/>
        </p:nvSpPr>
        <p:spPr>
          <a:xfrm>
            <a:off x="9665367" y="5127788"/>
            <a:ext cx="215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Emissions de CO₂ (en milliards de tonnes) </a:t>
            </a:r>
          </a:p>
        </p:txBody>
      </p:sp>
    </p:spTree>
    <p:extLst>
      <p:ext uri="{BB962C8B-B14F-4D97-AF65-F5344CB8AC3E}">
        <p14:creationId xmlns:p14="http://schemas.microsoft.com/office/powerpoint/2010/main" val="5363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ercle, Police&#10;&#10;Description générée automatiquement">
            <a:extLst>
              <a:ext uri="{FF2B5EF4-FFF2-40B4-BE49-F238E27FC236}">
                <a16:creationId xmlns:a16="http://schemas.microsoft.com/office/drawing/2014/main" id="{647C6DA8-997F-F1FC-CB8F-1686E877C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39" y="412489"/>
            <a:ext cx="6797259" cy="603302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796ED51-6FE0-F122-D9DA-2403B833DEDE}"/>
              </a:ext>
            </a:extLst>
          </p:cNvPr>
          <p:cNvSpPr txBox="1"/>
          <p:nvPr/>
        </p:nvSpPr>
        <p:spPr>
          <a:xfrm>
            <a:off x="8606588" y="5080478"/>
            <a:ext cx="2927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Répartition des émissions de CO₂ (en 2021, en milliards de tonnes) </a:t>
            </a:r>
          </a:p>
        </p:txBody>
      </p:sp>
    </p:spTree>
    <p:extLst>
      <p:ext uri="{BB962C8B-B14F-4D97-AF65-F5344CB8AC3E}">
        <p14:creationId xmlns:p14="http://schemas.microsoft.com/office/powerpoint/2010/main" val="275521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6CD2BAC-56C9-25B2-8ADE-D6A18FBF6056}"/>
              </a:ext>
            </a:extLst>
          </p:cNvPr>
          <p:cNvGrpSpPr/>
          <p:nvPr/>
        </p:nvGrpSpPr>
        <p:grpSpPr>
          <a:xfrm>
            <a:off x="1195137" y="489734"/>
            <a:ext cx="9801727" cy="5878532"/>
            <a:chOff x="1195137" y="859066"/>
            <a:chExt cx="9801727" cy="58785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1F385B-7F4E-9C50-D329-F2D73547D7B6}"/>
                </a:ext>
              </a:extLst>
            </p:cNvPr>
            <p:cNvSpPr/>
            <p:nvPr/>
          </p:nvSpPr>
          <p:spPr>
            <a:xfrm>
              <a:off x="1444753" y="1605376"/>
              <a:ext cx="6447964" cy="7929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C1BFB55-62CA-1DE0-EC34-E58105A27784}"/>
                </a:ext>
              </a:extLst>
            </p:cNvPr>
            <p:cNvSpPr txBox="1"/>
            <p:nvPr/>
          </p:nvSpPr>
          <p:spPr>
            <a:xfrm>
              <a:off x="1195137" y="859066"/>
              <a:ext cx="9801727" cy="587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En 2022, les Etats-Unis ont voté l’</a:t>
              </a:r>
              <a:r>
                <a:rPr lang="fr-FR" sz="4800" i="1" dirty="0"/>
                <a:t>Inflation Reduction </a:t>
              </a:r>
              <a:r>
                <a:rPr lang="fr-FR" sz="4800" i="1" dirty="0" err="1"/>
                <a:t>Act</a:t>
              </a:r>
              <a:r>
                <a:rPr lang="fr-FR" sz="4800" i="1" dirty="0"/>
                <a:t> </a:t>
              </a:r>
              <a:r>
                <a:rPr lang="fr-FR" sz="4800" dirty="0"/>
                <a:t>qui prévoit </a:t>
              </a:r>
              <a:r>
                <a:rPr lang="fr-FR" sz="8800" dirty="0"/>
                <a:t>370 milliards </a:t>
              </a:r>
              <a:r>
                <a:rPr lang="fr-FR" sz="4800" dirty="0"/>
                <a:t>de dollars (minimum) d’investissements dans les technologies vertes, les énergies renouvelables, les transports et les économies d’énergie.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65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rte, diagramme, Plan&#10;&#10;Description générée automatiquement">
            <a:extLst>
              <a:ext uri="{FF2B5EF4-FFF2-40B4-BE49-F238E27FC236}">
                <a16:creationId xmlns:a16="http://schemas.microsoft.com/office/drawing/2014/main" id="{201A743C-A44B-C1E7-BC20-D78930507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5" y="114300"/>
            <a:ext cx="6887489" cy="66294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6CEA01-B85A-4A0C-604C-CC5797B0A5A3}"/>
              </a:ext>
            </a:extLst>
          </p:cNvPr>
          <p:cNvSpPr txBox="1"/>
          <p:nvPr/>
        </p:nvSpPr>
        <p:spPr>
          <a:xfrm>
            <a:off x="7860632" y="4983408"/>
            <a:ext cx="317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Usines de production de batteries électriques implantées dans les Etats de la </a:t>
            </a:r>
            <a:r>
              <a:rPr lang="fr-FR" i="1" dirty="0"/>
              <a:t>Rust Belt</a:t>
            </a:r>
          </a:p>
        </p:txBody>
      </p:sp>
    </p:spTree>
    <p:extLst>
      <p:ext uri="{BB962C8B-B14F-4D97-AF65-F5344CB8AC3E}">
        <p14:creationId xmlns:p14="http://schemas.microsoft.com/office/powerpoint/2010/main" val="176720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8252B-0B0A-0489-E5AD-F9437EFA571F}"/>
              </a:ext>
            </a:extLst>
          </p:cNvPr>
          <p:cNvSpPr/>
          <p:nvPr/>
        </p:nvSpPr>
        <p:spPr>
          <a:xfrm>
            <a:off x="6672178" y="3015915"/>
            <a:ext cx="4204369" cy="86627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2215F57-9390-7481-3A7E-77688F2C9F1D}"/>
              </a:ext>
            </a:extLst>
          </p:cNvPr>
          <p:cNvSpPr txBox="1"/>
          <p:nvPr/>
        </p:nvSpPr>
        <p:spPr>
          <a:xfrm>
            <a:off x="1187115" y="1411704"/>
            <a:ext cx="98017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8800" b="1" dirty="0"/>
              <a:t>82 %</a:t>
            </a:r>
            <a:r>
              <a:rPr lang="fr-FR" sz="4800" dirty="0"/>
              <a:t> de l’énergie consommée dans le monde était d’origine fossile en 2022. </a:t>
            </a:r>
          </a:p>
        </p:txBody>
      </p:sp>
    </p:spTree>
    <p:extLst>
      <p:ext uri="{BB962C8B-B14F-4D97-AF65-F5344CB8AC3E}">
        <p14:creationId xmlns:p14="http://schemas.microsoft.com/office/powerpoint/2010/main" val="167698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olar panel with a patriotic theme being manufactured in an Enel facility. Image from Enel.">
            <a:extLst>
              <a:ext uri="{FF2B5EF4-FFF2-40B4-BE49-F238E27FC236}">
                <a16:creationId xmlns:a16="http://schemas.microsoft.com/office/drawing/2014/main" id="{A40BDF8C-44E6-529B-8311-BF5BA429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53" y="444843"/>
            <a:ext cx="4514333" cy="25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DB14C8D-6C3A-6AB1-21EF-819DAB0032FE}"/>
              </a:ext>
            </a:extLst>
          </p:cNvPr>
          <p:cNvSpPr txBox="1"/>
          <p:nvPr/>
        </p:nvSpPr>
        <p:spPr>
          <a:xfrm>
            <a:off x="7299754" y="3109096"/>
            <a:ext cx="451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Fabrication de panneaux photovoltaïques dans une usine Enel située à </a:t>
            </a:r>
            <a:r>
              <a:rPr lang="fr-FR" dirty="0" err="1"/>
              <a:t>Inola</a:t>
            </a:r>
            <a:r>
              <a:rPr lang="fr-FR" dirty="0"/>
              <a:t>, Oklahoma</a:t>
            </a:r>
            <a:endParaRPr lang="fr-FR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05AE50-FF2E-7A2F-FCF4-6EB85E911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73" y="0"/>
            <a:ext cx="6812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09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F0227-0CE0-2D2F-291E-C115D0ED9276}"/>
              </a:ext>
            </a:extLst>
          </p:cNvPr>
          <p:cNvSpPr/>
          <p:nvPr/>
        </p:nvSpPr>
        <p:spPr>
          <a:xfrm>
            <a:off x="431800" y="3183271"/>
            <a:ext cx="3918953" cy="98379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3A7A51-F50A-8291-341B-3EA1B9D7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69" y="2595383"/>
            <a:ext cx="4152900" cy="1304111"/>
          </a:xfrm>
        </p:spPr>
        <p:txBody>
          <a:bodyPr>
            <a:noAutofit/>
          </a:bodyPr>
          <a:lstStyle/>
          <a:p>
            <a:r>
              <a:rPr lang="fr-FR" sz="6600" dirty="0"/>
              <a:t>Un nouveau </a:t>
            </a:r>
            <a:br>
              <a:rPr lang="fr-FR" sz="6600" dirty="0"/>
            </a:br>
            <a:r>
              <a:rPr lang="fr-FR" sz="6600" dirty="0"/>
              <a:t>Pacte vert en Europe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38757F-1994-8BCA-3675-9CF1B4B22604}"/>
              </a:ext>
            </a:extLst>
          </p:cNvPr>
          <p:cNvSpPr txBox="1"/>
          <p:nvPr/>
        </p:nvSpPr>
        <p:spPr>
          <a:xfrm>
            <a:off x="5676900" y="1228397"/>
            <a:ext cx="60833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Réindustrialisation verte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Etat-providence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Diversité des nations, des territoires et des modes de vie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Vivacité de la société civile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Démocratie et pluralisme </a:t>
            </a:r>
          </a:p>
        </p:txBody>
      </p:sp>
    </p:spTree>
    <p:extLst>
      <p:ext uri="{BB962C8B-B14F-4D97-AF65-F5344CB8AC3E}">
        <p14:creationId xmlns:p14="http://schemas.microsoft.com/office/powerpoint/2010/main" val="3286867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F0227-0CE0-2D2F-291E-C115D0ED9276}"/>
              </a:ext>
            </a:extLst>
          </p:cNvPr>
          <p:cNvSpPr/>
          <p:nvPr/>
        </p:nvSpPr>
        <p:spPr>
          <a:xfrm>
            <a:off x="431800" y="3143897"/>
            <a:ext cx="2776621" cy="80625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7513EC-702D-D0BD-2759-2BD8426A4264}"/>
              </a:ext>
            </a:extLst>
          </p:cNvPr>
          <p:cNvSpPr/>
          <p:nvPr/>
        </p:nvSpPr>
        <p:spPr>
          <a:xfrm>
            <a:off x="431800" y="4066333"/>
            <a:ext cx="2407654" cy="80625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3A7A51-F50A-8291-341B-3EA1B9D7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17061"/>
            <a:ext cx="4152900" cy="1325563"/>
          </a:xfrm>
        </p:spPr>
        <p:txBody>
          <a:bodyPr>
            <a:noAutofit/>
          </a:bodyPr>
          <a:lstStyle/>
          <a:p>
            <a:r>
              <a:rPr lang="fr-FR" sz="6600"/>
              <a:t>Un nouveau </a:t>
            </a:r>
            <a:br>
              <a:rPr lang="fr-FR" sz="6600"/>
            </a:br>
            <a:r>
              <a:rPr lang="fr-FR" sz="6600"/>
              <a:t>contrat social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38757F-1994-8BCA-3675-9CF1B4B22604}"/>
              </a:ext>
            </a:extLst>
          </p:cNvPr>
          <p:cNvSpPr txBox="1"/>
          <p:nvPr/>
        </p:nvSpPr>
        <p:spPr>
          <a:xfrm>
            <a:off x="5593347" y="1354485"/>
            <a:ext cx="60833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nouvel imaginaire de la solidarité élargie aux non-humains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nouveau pacte de production et de consommation conjuguant choc industriel et accompagnement des plus modestes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nouveau mode de gouvernance axé sur les contrats et les coalitions</a:t>
            </a:r>
          </a:p>
        </p:txBody>
      </p:sp>
    </p:spTree>
    <p:extLst>
      <p:ext uri="{BB962C8B-B14F-4D97-AF65-F5344CB8AC3E}">
        <p14:creationId xmlns:p14="http://schemas.microsoft.com/office/powerpoint/2010/main" val="1048326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6CD2BAC-56C9-25B2-8ADE-D6A18FBF6056}"/>
              </a:ext>
            </a:extLst>
          </p:cNvPr>
          <p:cNvGrpSpPr/>
          <p:nvPr/>
        </p:nvGrpSpPr>
        <p:grpSpPr>
          <a:xfrm>
            <a:off x="595864" y="1851252"/>
            <a:ext cx="4818207" cy="1577748"/>
            <a:chOff x="1067794" y="1690063"/>
            <a:chExt cx="9801727" cy="15777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1F385B-7F4E-9C50-D329-F2D73547D7B6}"/>
                </a:ext>
              </a:extLst>
            </p:cNvPr>
            <p:cNvSpPr/>
            <p:nvPr/>
          </p:nvSpPr>
          <p:spPr>
            <a:xfrm>
              <a:off x="1067794" y="2474893"/>
              <a:ext cx="9607871" cy="7929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C1BFB55-62CA-1DE0-EC34-E58105A27784}"/>
                </a:ext>
              </a:extLst>
            </p:cNvPr>
            <p:cNvSpPr txBox="1"/>
            <p:nvPr/>
          </p:nvSpPr>
          <p:spPr>
            <a:xfrm>
              <a:off x="1067794" y="1690063"/>
              <a:ext cx="98017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/>
                <a:t>La solidarité socio-écologique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C4DC399-E53B-199F-0CF6-87DAE9A8259D}"/>
              </a:ext>
            </a:extLst>
          </p:cNvPr>
          <p:cNvSpPr txBox="1"/>
          <p:nvPr/>
        </p:nvSpPr>
        <p:spPr>
          <a:xfrm>
            <a:off x="6108700" y="797511"/>
            <a:ext cx="60833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L’exemple de la forêt : intégrer la biodiversité à la gestion forestière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L’exemple de la montagne : anticiper le bouleversement de l’économie locale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L’exemple des fleuves : avancée sur la personnification juridique des espaces naturels </a:t>
            </a:r>
          </a:p>
          <a:p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44676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6CD2BAC-56C9-25B2-8ADE-D6A18FBF6056}"/>
              </a:ext>
            </a:extLst>
          </p:cNvPr>
          <p:cNvGrpSpPr/>
          <p:nvPr/>
        </p:nvGrpSpPr>
        <p:grpSpPr>
          <a:xfrm>
            <a:off x="647264" y="2587956"/>
            <a:ext cx="4818207" cy="841044"/>
            <a:chOff x="1192666" y="1641937"/>
            <a:chExt cx="9801727" cy="8410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1F385B-7F4E-9C50-D329-F2D73547D7B6}"/>
                </a:ext>
              </a:extLst>
            </p:cNvPr>
            <p:cNvSpPr/>
            <p:nvPr/>
          </p:nvSpPr>
          <p:spPr>
            <a:xfrm>
              <a:off x="6224066" y="1690063"/>
              <a:ext cx="2963640" cy="7929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C1BFB55-62CA-1DE0-EC34-E58105A27784}"/>
                </a:ext>
              </a:extLst>
            </p:cNvPr>
            <p:cNvSpPr txBox="1"/>
            <p:nvPr/>
          </p:nvSpPr>
          <p:spPr>
            <a:xfrm>
              <a:off x="1192666" y="1641937"/>
              <a:ext cx="98017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/>
                <a:t>Industrie verte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55F1C5E-43A1-A416-E6AF-B7F68F027C1D}"/>
              </a:ext>
            </a:extLst>
          </p:cNvPr>
          <p:cNvSpPr txBox="1"/>
          <p:nvPr/>
        </p:nvSpPr>
        <p:spPr>
          <a:xfrm>
            <a:off x="6108700" y="1252460"/>
            <a:ext cx="60833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Financement européen et mécanisme d’endettement commun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Contribution des entreprises de l’économie fossile et des hauts patrimoines 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Simplification des procédures 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55119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6CD2BAC-56C9-25B2-8ADE-D6A18FBF6056}"/>
              </a:ext>
            </a:extLst>
          </p:cNvPr>
          <p:cNvGrpSpPr/>
          <p:nvPr/>
        </p:nvGrpSpPr>
        <p:grpSpPr>
          <a:xfrm>
            <a:off x="673768" y="2587956"/>
            <a:ext cx="4818207" cy="830997"/>
            <a:chOff x="1192666" y="1641937"/>
            <a:chExt cx="9801727" cy="8309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1F385B-7F4E-9C50-D329-F2D73547D7B6}"/>
                </a:ext>
              </a:extLst>
            </p:cNvPr>
            <p:cNvSpPr/>
            <p:nvPr/>
          </p:nvSpPr>
          <p:spPr>
            <a:xfrm>
              <a:off x="4200719" y="1663974"/>
              <a:ext cx="3779947" cy="7929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C1BFB55-62CA-1DE0-EC34-E58105A27784}"/>
                </a:ext>
              </a:extLst>
            </p:cNvPr>
            <p:cNvSpPr txBox="1"/>
            <p:nvPr/>
          </p:nvSpPr>
          <p:spPr>
            <a:xfrm>
              <a:off x="1192666" y="1641937"/>
              <a:ext cx="98017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 err="1"/>
                <a:t>pass</a:t>
              </a:r>
              <a:r>
                <a:rPr lang="fr-FR" sz="4800" dirty="0"/>
                <a:t> Climat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55F1C5E-43A1-A416-E6AF-B7F68F027C1D}"/>
              </a:ext>
            </a:extLst>
          </p:cNvPr>
          <p:cNvSpPr txBox="1"/>
          <p:nvPr/>
        </p:nvSpPr>
        <p:spPr>
          <a:xfrm>
            <a:off x="4632827" y="742488"/>
            <a:ext cx="755917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compte bancaire, avec une carte associée, dédié à l’investissement écologique 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dirty="0"/>
              <a:t>Dépenses d’équipement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dirty="0"/>
              <a:t>Abonnements écologiques annuels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Fonds de l’UE versés en une seule fois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maximum de liberté dans l’utilisation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Les Etats et les collectivités locales peuvent l’abonder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64735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FA57A33-38AF-4E15-4F3B-8A223301AB76}"/>
              </a:ext>
            </a:extLst>
          </p:cNvPr>
          <p:cNvSpPr txBox="1"/>
          <p:nvPr/>
        </p:nvSpPr>
        <p:spPr>
          <a:xfrm>
            <a:off x="500571" y="3437089"/>
            <a:ext cx="344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Filières et territoires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ABC3F1-4612-5CED-AE53-1D8783A9D7EF}"/>
              </a:ext>
            </a:extLst>
          </p:cNvPr>
          <p:cNvSpPr txBox="1"/>
          <p:nvPr/>
        </p:nvSpPr>
        <p:spPr>
          <a:xfrm>
            <a:off x="6108700" y="789422"/>
            <a:ext cx="60833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L’exemple de l’automobile : anticiper et négocier la restructuration de la filière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L’exemple de l’agriculture : réunir tous les représentants du système agricole et alimentaire dans une convention agricole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L’exemple du ZAN : soutenir les trajectoires différenciées mais complémentaires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EC47522-3516-3617-5EE5-8BB20108A4A8}"/>
              </a:ext>
            </a:extLst>
          </p:cNvPr>
          <p:cNvGrpSpPr/>
          <p:nvPr/>
        </p:nvGrpSpPr>
        <p:grpSpPr>
          <a:xfrm>
            <a:off x="595864" y="1851252"/>
            <a:ext cx="4818207" cy="1577748"/>
            <a:chOff x="1067794" y="1690063"/>
            <a:chExt cx="9801727" cy="15777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426A16-859F-416A-B4DE-68647B553943}"/>
                </a:ext>
              </a:extLst>
            </p:cNvPr>
            <p:cNvSpPr/>
            <p:nvPr/>
          </p:nvSpPr>
          <p:spPr>
            <a:xfrm>
              <a:off x="1067794" y="2474893"/>
              <a:ext cx="4240938" cy="7929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0EDE953-8E85-CB13-02B1-275EB17F340B}"/>
                </a:ext>
              </a:extLst>
            </p:cNvPr>
            <p:cNvSpPr txBox="1"/>
            <p:nvPr/>
          </p:nvSpPr>
          <p:spPr>
            <a:xfrm>
              <a:off x="1067794" y="1690063"/>
              <a:ext cx="98017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/>
                <a:t>L’écologie par le contrat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87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3E31E4-1D9C-A169-3238-4B5929361BC1}"/>
              </a:ext>
            </a:extLst>
          </p:cNvPr>
          <p:cNvSpPr/>
          <p:nvPr/>
        </p:nvSpPr>
        <p:spPr>
          <a:xfrm>
            <a:off x="728578" y="3094717"/>
            <a:ext cx="4204369" cy="86627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DC4F31-75D2-1942-21C7-18A695595BDF}"/>
              </a:ext>
            </a:extLst>
          </p:cNvPr>
          <p:cNvSpPr txBox="1">
            <a:spLocks/>
          </p:cNvSpPr>
          <p:nvPr/>
        </p:nvSpPr>
        <p:spPr>
          <a:xfrm>
            <a:off x="834970" y="2103437"/>
            <a:ext cx="435696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/>
              <a:t>Révolution industrielle </a:t>
            </a:r>
          </a:p>
          <a:p>
            <a:endParaRPr lang="fr-FR" sz="6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AC465DF-9A79-BF4B-25F8-F5E11E801C5E}"/>
              </a:ext>
            </a:extLst>
          </p:cNvPr>
          <p:cNvSpPr txBox="1"/>
          <p:nvPr/>
        </p:nvSpPr>
        <p:spPr>
          <a:xfrm>
            <a:off x="5971368" y="1443841"/>
            <a:ext cx="60833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Changement de ressources  énergétiques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Déploiement de l’innovation scientifique, technique et industrielle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Augmentation de l’investissement </a:t>
            </a:r>
          </a:p>
          <a:p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59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AC465DF-9A79-BF4B-25F8-F5E11E801C5E}"/>
              </a:ext>
            </a:extLst>
          </p:cNvPr>
          <p:cNvSpPr txBox="1"/>
          <p:nvPr/>
        </p:nvSpPr>
        <p:spPr>
          <a:xfrm>
            <a:off x="5924873" y="582067"/>
            <a:ext cx="60833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Changement de ressources  énergétiques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Déploiement de l’innovation scientifique, technique et industrielle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Augmentation de l’investissement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Contrainte de temps et d’objectifs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Gains d’usage et de productivité incertains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r>
              <a:rPr lang="fr-FR" sz="2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96466B-5E0B-E420-288A-ADE597051E98}"/>
              </a:ext>
            </a:extLst>
          </p:cNvPr>
          <p:cNvSpPr/>
          <p:nvPr/>
        </p:nvSpPr>
        <p:spPr>
          <a:xfrm>
            <a:off x="1306945" y="2649873"/>
            <a:ext cx="3462764" cy="86627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29614-F68D-B4F1-4E63-4D8217F9AB4D}"/>
              </a:ext>
            </a:extLst>
          </p:cNvPr>
          <p:cNvSpPr/>
          <p:nvPr/>
        </p:nvSpPr>
        <p:spPr>
          <a:xfrm>
            <a:off x="1306945" y="3571751"/>
            <a:ext cx="2363012" cy="86627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61EFD69-85B4-91D9-9372-43DB09E9BF6B}"/>
              </a:ext>
            </a:extLst>
          </p:cNvPr>
          <p:cNvSpPr txBox="1">
            <a:spLocks/>
          </p:cNvSpPr>
          <p:nvPr/>
        </p:nvSpPr>
        <p:spPr>
          <a:xfrm>
            <a:off x="1255363" y="1650341"/>
            <a:ext cx="435696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/>
              <a:t>Révolution obligée et dirigée </a:t>
            </a:r>
          </a:p>
          <a:p>
            <a:endParaRPr lang="fr-FR" sz="6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E963C6-2C7F-2C59-31B1-6A5D80CDDFA4}"/>
              </a:ext>
            </a:extLst>
          </p:cNvPr>
          <p:cNvSpPr/>
          <p:nvPr/>
        </p:nvSpPr>
        <p:spPr>
          <a:xfrm flipV="1">
            <a:off x="6480304" y="4930582"/>
            <a:ext cx="5275087" cy="45719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93CB6D-53A0-C561-AB53-70A8966AAD35}"/>
              </a:ext>
            </a:extLst>
          </p:cNvPr>
          <p:cNvSpPr/>
          <p:nvPr/>
        </p:nvSpPr>
        <p:spPr>
          <a:xfrm flipV="1">
            <a:off x="6480304" y="5762603"/>
            <a:ext cx="5275087" cy="45719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11BCAF-AB54-62DF-44E0-B907C6599C52}"/>
              </a:ext>
            </a:extLst>
          </p:cNvPr>
          <p:cNvSpPr/>
          <p:nvPr/>
        </p:nvSpPr>
        <p:spPr>
          <a:xfrm>
            <a:off x="6480303" y="6177076"/>
            <a:ext cx="1526875" cy="45719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87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5599CB-433D-3F4C-8834-610C5098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" y="574444"/>
            <a:ext cx="12087814" cy="5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F0227-0CE0-2D2F-291E-C115D0ED9276}"/>
              </a:ext>
            </a:extLst>
          </p:cNvPr>
          <p:cNvSpPr/>
          <p:nvPr/>
        </p:nvSpPr>
        <p:spPr>
          <a:xfrm>
            <a:off x="431800" y="2085473"/>
            <a:ext cx="3918953" cy="98379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3A7A51-F50A-8291-341B-3EA1B9D7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22525"/>
            <a:ext cx="4152900" cy="1325563"/>
          </a:xfrm>
        </p:spPr>
        <p:txBody>
          <a:bodyPr>
            <a:noAutofit/>
          </a:bodyPr>
          <a:lstStyle/>
          <a:p>
            <a:r>
              <a:rPr lang="fr-FR" sz="6600" dirty="0"/>
              <a:t>Une révolution systémique se joue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38757F-1994-8BCA-3675-9CF1B4B22604}"/>
              </a:ext>
            </a:extLst>
          </p:cNvPr>
          <p:cNvSpPr txBox="1"/>
          <p:nvPr/>
        </p:nvSpPr>
        <p:spPr>
          <a:xfrm>
            <a:off x="5676900" y="1194952"/>
            <a:ext cx="6083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les filières </a:t>
            </a:r>
          </a:p>
          <a:p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854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796ED51-6FE0-F122-D9DA-2403B833DEDE}"/>
              </a:ext>
            </a:extLst>
          </p:cNvPr>
          <p:cNvSpPr txBox="1"/>
          <p:nvPr/>
        </p:nvSpPr>
        <p:spPr>
          <a:xfrm>
            <a:off x="9734497" y="4381271"/>
            <a:ext cx="2036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Evolution de la consommation mondiale d’énergie primaire (TWh)</a:t>
            </a:r>
          </a:p>
        </p:txBody>
      </p:sp>
      <p:pic>
        <p:nvPicPr>
          <p:cNvPr id="3" name="Image 2" descr="Une image contenant texte, capture d’écran, pente, Tracé&#10;&#10;Description générée automatiquement">
            <a:extLst>
              <a:ext uri="{FF2B5EF4-FFF2-40B4-BE49-F238E27FC236}">
                <a16:creationId xmlns:a16="http://schemas.microsoft.com/office/drawing/2014/main" id="{3F41160E-4914-7D2F-B9C3-A65C9AF1F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1" y="854192"/>
            <a:ext cx="9092813" cy="5004407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58E737C-410B-1647-C633-B4ACCC1E2A9F}"/>
              </a:ext>
            </a:extLst>
          </p:cNvPr>
          <p:cNvGrpSpPr/>
          <p:nvPr/>
        </p:nvGrpSpPr>
        <p:grpSpPr>
          <a:xfrm>
            <a:off x="9210904" y="1891228"/>
            <a:ext cx="228364" cy="3589630"/>
            <a:chOff x="9210906" y="1891228"/>
            <a:chExt cx="45719" cy="35896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554D8FD-C4D9-D98A-2641-464C8E4D272A}"/>
                </a:ext>
              </a:extLst>
            </p:cNvPr>
            <p:cNvSpPr/>
            <p:nvPr/>
          </p:nvSpPr>
          <p:spPr>
            <a:xfrm>
              <a:off x="9210907" y="2509023"/>
              <a:ext cx="45718" cy="27583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01DF1B-28DE-8E7D-1525-3033710866B2}"/>
                </a:ext>
              </a:extLst>
            </p:cNvPr>
            <p:cNvSpPr/>
            <p:nvPr/>
          </p:nvSpPr>
          <p:spPr>
            <a:xfrm>
              <a:off x="9210906" y="1891228"/>
              <a:ext cx="45719" cy="61779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C452D9-AC26-7714-20B1-1B27858EF44D}"/>
                </a:ext>
              </a:extLst>
            </p:cNvPr>
            <p:cNvSpPr/>
            <p:nvPr/>
          </p:nvSpPr>
          <p:spPr>
            <a:xfrm>
              <a:off x="9210906" y="5196468"/>
              <a:ext cx="45719" cy="28439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0653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F0227-0CE0-2D2F-291E-C115D0ED9276}"/>
              </a:ext>
            </a:extLst>
          </p:cNvPr>
          <p:cNvSpPr/>
          <p:nvPr/>
        </p:nvSpPr>
        <p:spPr>
          <a:xfrm>
            <a:off x="431800" y="2085473"/>
            <a:ext cx="3918953" cy="98379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3A7A51-F50A-8291-341B-3EA1B9D7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22525"/>
            <a:ext cx="4152900" cy="1325563"/>
          </a:xfrm>
        </p:spPr>
        <p:txBody>
          <a:bodyPr>
            <a:noAutofit/>
          </a:bodyPr>
          <a:lstStyle/>
          <a:p>
            <a:r>
              <a:rPr lang="fr-FR" sz="6600" dirty="0"/>
              <a:t>Une révolution systémique se joue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38757F-1994-8BCA-3675-9CF1B4B22604}"/>
              </a:ext>
            </a:extLst>
          </p:cNvPr>
          <p:cNvSpPr txBox="1"/>
          <p:nvPr/>
        </p:nvSpPr>
        <p:spPr>
          <a:xfrm>
            <a:off x="5676900" y="1194952"/>
            <a:ext cx="60833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les filières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Compétition entre les territoires  </a:t>
            </a:r>
          </a:p>
        </p:txBody>
      </p:sp>
    </p:spTree>
    <p:extLst>
      <p:ext uri="{BB962C8B-B14F-4D97-AF65-F5344CB8AC3E}">
        <p14:creationId xmlns:p14="http://schemas.microsoft.com/office/powerpoint/2010/main" val="403560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796ED51-6FE0-F122-D9DA-2403B833DEDE}"/>
              </a:ext>
            </a:extLst>
          </p:cNvPr>
          <p:cNvSpPr txBox="1"/>
          <p:nvPr/>
        </p:nvSpPr>
        <p:spPr>
          <a:xfrm>
            <a:off x="2480363" y="5858234"/>
            <a:ext cx="72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Production d’électricité par source en Espagne (TWh)</a:t>
            </a:r>
          </a:p>
        </p:txBody>
      </p:sp>
      <p:pic>
        <p:nvPicPr>
          <p:cNvPr id="4" name="Image 3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B298070E-0986-5B6B-7ADB-038AD4033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77" y="630434"/>
            <a:ext cx="11068645" cy="49189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BE6923-DB9D-293F-C462-98550457D480}"/>
              </a:ext>
            </a:extLst>
          </p:cNvPr>
          <p:cNvSpPr/>
          <p:nvPr/>
        </p:nvSpPr>
        <p:spPr>
          <a:xfrm>
            <a:off x="11624423" y="2855289"/>
            <a:ext cx="207451" cy="1818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D9F44-95D9-2D0B-B008-3F79F7DE8E7F}"/>
              </a:ext>
            </a:extLst>
          </p:cNvPr>
          <p:cNvSpPr/>
          <p:nvPr/>
        </p:nvSpPr>
        <p:spPr>
          <a:xfrm>
            <a:off x="11630322" y="1569308"/>
            <a:ext cx="207451" cy="128598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5405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0144F4-F344-486A-9F18-20786C6FFB6A}"/>
</file>

<file path=customXml/itemProps2.xml><?xml version="1.0" encoding="utf-8"?>
<ds:datastoreItem xmlns:ds="http://schemas.openxmlformats.org/officeDocument/2006/customXml" ds:itemID="{4D42AB7D-9DCF-45B9-B7DE-20CE8512C9E5}"/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1387</Words>
  <Application>Microsoft Office PowerPoint</Application>
  <PresentationFormat>Grand écran</PresentationFormat>
  <Paragraphs>189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révolution systémique se joue </vt:lpstr>
      <vt:lpstr>Présentation PowerPoint</vt:lpstr>
      <vt:lpstr>Une révolution systémique se joue </vt:lpstr>
      <vt:lpstr>Présentation PowerPoint</vt:lpstr>
      <vt:lpstr>Une révolution systémique se joue </vt:lpstr>
      <vt:lpstr>Présentation PowerPoint</vt:lpstr>
      <vt:lpstr>Une révolution systémique se joue </vt:lpstr>
      <vt:lpstr>Présentation PowerPoint</vt:lpstr>
      <vt:lpstr>Une révolution systémique se joue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nouveau  Pacte vert en Europe</vt:lpstr>
      <vt:lpstr>Un nouveau  contrat social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Marinette VALIERGUE</dc:creator>
  <cp:lastModifiedBy>Coopérative Acadie</cp:lastModifiedBy>
  <cp:revision>4</cp:revision>
  <dcterms:created xsi:type="dcterms:W3CDTF">2024-01-22T09:26:54Z</dcterms:created>
  <dcterms:modified xsi:type="dcterms:W3CDTF">2024-02-07T17:04:48Z</dcterms:modified>
</cp:coreProperties>
</file>