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67" r:id="rId4"/>
    <p:sldId id="269" r:id="rId5"/>
    <p:sldId id="264" r:id="rId6"/>
    <p:sldId id="270" r:id="rId7"/>
    <p:sldId id="257" r:id="rId8"/>
    <p:sldId id="258" r:id="rId9"/>
    <p:sldId id="266" r:id="rId10"/>
    <p:sldId id="271" r:id="rId11"/>
    <p:sldId id="268" r:id="rId12"/>
    <p:sldId id="259" r:id="rId13"/>
    <p:sldId id="263" r:id="rId14"/>
    <p:sldId id="262" r:id="rId15"/>
    <p:sldId id="260" r:id="rId16"/>
    <p:sldId id="261" r:id="rId17"/>
    <p:sldId id="265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444"/>
  </p:normalViewPr>
  <p:slideViewPr>
    <p:cSldViewPr snapToGrid="0" snapToObjects="1">
      <p:cViewPr varScale="1">
        <p:scale>
          <a:sx n="82" d="100"/>
          <a:sy n="82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D0343-ECED-7044-B16F-5F71AAAE4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BF6417-C4A8-EF48-BCF5-BA3009088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46FD93-0574-D14D-A785-5FBFD486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ACC065-3519-7145-89BB-B4F1A6C5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99FDDA-5EA0-4140-BC6B-23B28DEA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4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96CFA-1354-864D-94A5-5A1F3D19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DD02A5-F594-834F-A003-4AB4BECD3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8DC443-7DC4-B549-8785-238DC495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7677C-2BBC-814C-AE91-F4C1F1EF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6E64E0-3BE9-B947-BBA4-3D96E2B5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15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D1611C-9F74-3944-8FE4-1E1BA4142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0A5CEA3-DB7E-2347-B557-9A7ECD7AA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A83D50-DD34-E04C-9D87-F9311108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D57936-5F03-684F-99D3-253D1824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757590-0D35-DC4B-AC8A-E47F7FDA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20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71E5F-BF21-984C-898D-470750DF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CDADA-0E52-5C4A-A924-086F7113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D1968C-89CC-684A-BFC7-C729411B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3FA136-2A9F-934C-9A6C-CE742AE07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87DD14-43F9-F24F-8B3E-B9CAE702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9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6CAFB-D04B-2047-9F76-28828945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1C197D-56C4-574B-89EA-6BA54C724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78A113-C51C-6042-A4CE-E30581FE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0428A-C957-9C42-B39C-9C3F5D3D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1D05AD-0C98-BD49-BA37-D22C536F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8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396BA-3CDB-7145-9DB7-8F7F3FB2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1DE4E-2391-FB4A-95B5-C6019D201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0649DE-69B1-E74B-B79D-1AC1048A0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29A483-484C-9F47-BB67-90D7AAC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B02023-2543-B249-9EB9-A525B4AA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A88AFA-95A0-1542-ACB9-FB95339D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2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E40DC-50CD-F543-963A-0BFC75C7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6CB5EE-1B25-EE4C-ADB8-9547706C7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89D866-6617-3049-BE3E-AB72081DF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D2032E-CBA0-A840-83AD-7A1D00AA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CD1C5B-D007-5840-BD4F-DE8D82F19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ACB124-5529-4645-9764-D4EA5C0F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DF64FF-BBD6-4241-9026-B2832C38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CDDE12-7151-7E41-8AE4-79C262C1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4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EAA236-FAF2-7F41-97C0-67A02DB3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74022F-674E-B642-86AE-BE749700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5298F8-68E5-1B4E-93DD-83B26A29F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F6B5DB-4B08-C648-84B0-EEEB2017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54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9FBC827-B9C1-4642-8837-B41A08FC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2B786C-86E7-D841-BFC0-6A4F573A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565DEC-03B3-AD42-9A44-54D5224F7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9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78DD8-7E96-4041-AA27-C8986BCB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F229CB-53FB-9947-A9E9-ED5158A8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294C11-B239-7F41-BE4B-E4D35B82F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3D0A44-B19A-7F42-A974-2D234EE0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CF7C45-7879-664B-979E-5CFDD26A6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146192-C4D7-5740-AF5A-879AB55B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200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6E60E3-E10A-4E43-B4BC-5E29D346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247E8A-945A-8848-8393-965F49D58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306D83-ED6A-6E49-86D6-C59BACF5F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42597-3072-934C-A6F2-6E53C59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42BEC1-6444-2648-8743-92659805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626AD6-3E57-6D4F-8339-0F84B810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7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22EEC9E-2743-284D-A4D5-46FD54258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EFE4D4-6FB6-7E41-9A71-D60C1D66C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F934F2-97B2-7A4B-AE00-4287CBB03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7877-F4E1-674B-8229-7A0BE1B32FA4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7DBBC1-34DE-B84F-B076-3624544D7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28CD1-F9E5-9D46-8885-3A4197A46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4236-B08E-0949-8404-226E1BFCC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37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bone4.com/analyse-faq-voiture-electriqu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254A77-2A66-0A43-8EF4-193B7766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67" y="0"/>
            <a:ext cx="7026333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661084-2FB3-4948-BE59-81CFABF07353}"/>
              </a:ext>
            </a:extLst>
          </p:cNvPr>
          <p:cNvSpPr txBox="1"/>
          <p:nvPr/>
        </p:nvSpPr>
        <p:spPr>
          <a:xfrm>
            <a:off x="991892" y="759417"/>
            <a:ext cx="3342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 2. Partager la science</a:t>
            </a:r>
          </a:p>
        </p:txBody>
      </p:sp>
    </p:spTree>
    <p:extLst>
      <p:ext uri="{BB962C8B-B14F-4D97-AF65-F5344CB8AC3E}">
        <p14:creationId xmlns:p14="http://schemas.microsoft.com/office/powerpoint/2010/main" val="2244097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E737D62-51E1-7E45-B1F5-DA6AC588E53A}"/>
              </a:ext>
            </a:extLst>
          </p:cNvPr>
          <p:cNvSpPr txBox="1"/>
          <p:nvPr/>
        </p:nvSpPr>
        <p:spPr>
          <a:xfrm>
            <a:off x="433952" y="542441"/>
            <a:ext cx="11630107" cy="729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3. Climato-relativisme, climato-réalisme, etc. </a:t>
            </a:r>
          </a:p>
          <a:p>
            <a:endParaRPr lang="fr-FR" sz="4400" dirty="0"/>
          </a:p>
          <a:p>
            <a:r>
              <a:rPr lang="fr-FR" sz="2400" i="1" dirty="0"/>
              <a:t>Notre </a:t>
            </a:r>
            <a:r>
              <a:rPr lang="fr-FR" sz="2400" i="1" dirty="0" err="1"/>
              <a:t>rôle</a:t>
            </a:r>
            <a:r>
              <a:rPr lang="fr-FR" sz="2400" i="1" dirty="0"/>
              <a:t> aussi c’est de </a:t>
            </a:r>
            <a:r>
              <a:rPr lang="fr-FR" sz="2400" i="1" dirty="0" err="1"/>
              <a:t>tempérer</a:t>
            </a:r>
            <a:r>
              <a:rPr lang="fr-FR" sz="2400" i="1" dirty="0"/>
              <a:t> pour </a:t>
            </a:r>
            <a:r>
              <a:rPr lang="fr-FR" sz="2400" i="1" dirty="0" err="1"/>
              <a:t>éviter</a:t>
            </a:r>
            <a:r>
              <a:rPr lang="fr-FR" sz="2400" i="1" dirty="0"/>
              <a:t> que si on suit </a:t>
            </a:r>
            <a:r>
              <a:rPr lang="fr-FR" sz="2400" i="1" dirty="0" err="1"/>
              <a:t>bêtement</a:t>
            </a:r>
            <a:r>
              <a:rPr lang="fr-FR" sz="2400" i="1" dirty="0"/>
              <a:t> les </a:t>
            </a:r>
            <a:r>
              <a:rPr lang="fr-FR" sz="2400" i="1" dirty="0" err="1"/>
              <a:t>données</a:t>
            </a:r>
            <a:r>
              <a:rPr lang="fr-FR" sz="2400" i="1" dirty="0"/>
              <a:t> du GIEC, </a:t>
            </a:r>
          </a:p>
          <a:p>
            <a:r>
              <a:rPr lang="fr-FR" sz="2400" i="1" dirty="0"/>
              <a:t>on risque de contrevenir à la </a:t>
            </a:r>
            <a:r>
              <a:rPr lang="fr-FR" sz="2400" i="1" dirty="0" err="1"/>
              <a:t>qualite</a:t>
            </a:r>
            <a:r>
              <a:rPr lang="fr-FR" sz="2400" i="1" dirty="0"/>
              <a:t>́ de vie des </a:t>
            </a:r>
            <a:r>
              <a:rPr lang="fr-FR" sz="2400" i="1" dirty="0" err="1"/>
              <a:t>Français</a:t>
            </a:r>
            <a:r>
              <a:rPr lang="fr-FR" sz="2400" i="1" dirty="0"/>
              <a:t>...</a:t>
            </a:r>
            <a:r>
              <a:rPr lang="fr-FR" i="1" dirty="0"/>
              <a:t> ».  </a:t>
            </a:r>
            <a:r>
              <a:rPr lang="fr-FR" dirty="0"/>
              <a:t>(député RN sur France inter, </a:t>
            </a:r>
            <a:endParaRPr lang="fr-FR" sz="4400" dirty="0"/>
          </a:p>
          <a:p>
            <a:endParaRPr lang="fr-FR" sz="4400" dirty="0"/>
          </a:p>
          <a:p>
            <a:endParaRPr lang="fr-FR" sz="3200" dirty="0"/>
          </a:p>
          <a:p>
            <a:r>
              <a:rPr lang="fr-FR" sz="3200" dirty="0"/>
              <a:t>Basculement de l’opinion dans les années 2022-2023</a:t>
            </a:r>
          </a:p>
          <a:p>
            <a:endParaRPr lang="fr-FR" sz="3200" dirty="0"/>
          </a:p>
          <a:p>
            <a:r>
              <a:rPr lang="fr-FR" sz="3200" dirty="0"/>
              <a:t>Enquête Jean Jaurès, cluster 17 (</a:t>
            </a:r>
            <a:r>
              <a:rPr lang="fr-FR" sz="3200" dirty="0" err="1"/>
              <a:t>Dormagen</a:t>
            </a:r>
            <a:r>
              <a:rPr lang="fr-FR" sz="3200" dirty="0"/>
              <a:t>) et OPSCI (analyse</a:t>
            </a:r>
          </a:p>
          <a:p>
            <a:r>
              <a:rPr lang="fr-FR" sz="3200" dirty="0"/>
              <a:t>des réseaux sociaux) 2022</a:t>
            </a:r>
          </a:p>
          <a:p>
            <a:endParaRPr lang="fr-FR" sz="3200" dirty="0"/>
          </a:p>
          <a:p>
            <a:r>
              <a:rPr lang="fr-FR" sz="3200" dirty="0"/>
              <a:t>Enquête </a:t>
            </a:r>
            <a:r>
              <a:rPr lang="fr-FR" sz="3200" dirty="0" err="1"/>
              <a:t>Obsco</a:t>
            </a:r>
            <a:r>
              <a:rPr lang="fr-FR" sz="3200" dirty="0"/>
              <a:t>/EDF 2022</a:t>
            </a:r>
          </a:p>
          <a:p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9335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AF89A9-5724-A147-A886-1BA39762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276601"/>
            <a:ext cx="7124700" cy="62738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2E5EB9-0444-784E-9EA2-FE079FF33E35}"/>
              </a:ext>
            </a:extLst>
          </p:cNvPr>
          <p:cNvSpPr txBox="1"/>
          <p:nvPr/>
        </p:nvSpPr>
        <p:spPr>
          <a:xfrm>
            <a:off x="139485" y="991892"/>
            <a:ext cx="44660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L’écologie est une préoccupation importante, </a:t>
            </a:r>
          </a:p>
          <a:p>
            <a:endParaRPr lang="fr-FR" dirty="0"/>
          </a:p>
          <a:p>
            <a:r>
              <a:rPr lang="fr-FR" dirty="0"/>
              <a:t>faible dans la droite et l’extrême droite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Sondage IFOP Janvier 2025</a:t>
            </a:r>
          </a:p>
        </p:txBody>
      </p:sp>
    </p:spTree>
    <p:extLst>
      <p:ext uri="{BB962C8B-B14F-4D97-AF65-F5344CB8AC3E}">
        <p14:creationId xmlns:p14="http://schemas.microsoft.com/office/powerpoint/2010/main" val="218061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22image53955008">
            <a:extLst>
              <a:ext uri="{FF2B5EF4-FFF2-40B4-BE49-F238E27FC236}">
                <a16:creationId xmlns:a16="http://schemas.microsoft.com/office/drawing/2014/main" id="{F63C6C93-5BF3-DD42-B639-97ED706A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9" y="187556"/>
            <a:ext cx="5283415" cy="66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26image53549984">
            <a:extLst>
              <a:ext uri="{FF2B5EF4-FFF2-40B4-BE49-F238E27FC236}">
                <a16:creationId xmlns:a16="http://schemas.microsoft.com/office/drawing/2014/main" id="{60CC97F8-C836-734C-A04A-AA8E24D4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06" y="-1247735"/>
            <a:ext cx="2926340" cy="6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4430A7-21B3-5649-8E4B-686805D15A56}"/>
              </a:ext>
            </a:extLst>
          </p:cNvPr>
          <p:cNvSpPr txBox="1"/>
          <p:nvPr/>
        </p:nvSpPr>
        <p:spPr>
          <a:xfrm>
            <a:off x="6340839" y="749508"/>
            <a:ext cx="57118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Pas de contestation du réchauffement</a:t>
            </a:r>
            <a:r>
              <a:rPr lang="fr-FR" sz="2400" dirty="0"/>
              <a:t>, </a:t>
            </a:r>
          </a:p>
          <a:p>
            <a:endParaRPr lang="fr-FR" sz="2400" dirty="0"/>
          </a:p>
          <a:p>
            <a:r>
              <a:rPr lang="fr-FR" sz="2800" dirty="0"/>
              <a:t>Mais grand scepticisme sur l’origine humaine  </a:t>
            </a:r>
            <a:r>
              <a:rPr lang="fr-FR" sz="2400" dirty="0"/>
              <a:t>: </a:t>
            </a:r>
          </a:p>
          <a:p>
            <a:r>
              <a:rPr lang="fr-FR" sz="2400" dirty="0"/>
              <a:t> 24 % au total, de 0% à 44% selon les groupes pensent que le réchauffement est « naturel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92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94BA0B4-1830-CD40-A6A0-CB8CAE0A7338}"/>
              </a:ext>
            </a:extLst>
          </p:cNvPr>
          <p:cNvSpPr txBox="1"/>
          <p:nvPr/>
        </p:nvSpPr>
        <p:spPr>
          <a:xfrm>
            <a:off x="1304144" y="854439"/>
            <a:ext cx="308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Obscop</a:t>
            </a:r>
            <a:r>
              <a:rPr lang="fr-FR" dirty="0"/>
              <a:t> EDF 2022 / Jean Jaurès</a:t>
            </a:r>
          </a:p>
        </p:txBody>
      </p:sp>
      <p:pic>
        <p:nvPicPr>
          <p:cNvPr id="5121" name="Picture 1" descr="page3image53923696">
            <a:extLst>
              <a:ext uri="{FF2B5EF4-FFF2-40B4-BE49-F238E27FC236}">
                <a16:creationId xmlns:a16="http://schemas.microsoft.com/office/drawing/2014/main" id="{C564F0E0-9A35-EF48-AC5A-BE244F037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" y="1780532"/>
            <a:ext cx="8533151" cy="41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85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ge26image53549776">
            <a:extLst>
              <a:ext uri="{FF2B5EF4-FFF2-40B4-BE49-F238E27FC236}">
                <a16:creationId xmlns:a16="http://schemas.microsoft.com/office/drawing/2014/main" id="{F7915DD8-5FAB-2047-9D81-ADECCFB6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5" y="0"/>
            <a:ext cx="5351156" cy="67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0E1771-9308-B245-BA46-787813C8BA2C}"/>
              </a:ext>
            </a:extLst>
          </p:cNvPr>
          <p:cNvSpPr txBox="1"/>
          <p:nvPr/>
        </p:nvSpPr>
        <p:spPr>
          <a:xfrm>
            <a:off x="6370820" y="704539"/>
            <a:ext cx="609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« </a:t>
            </a:r>
            <a:r>
              <a:rPr lang="fr-FR" sz="2400" i="1" dirty="0"/>
              <a:t> les élites on comme projet d’instaurer une</a:t>
            </a:r>
          </a:p>
          <a:p>
            <a:r>
              <a:rPr lang="fr-FR" sz="2400" i="1" dirty="0"/>
              <a:t>dictature climatique «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5DD912-229D-2846-A2C8-59A84314A12C}"/>
              </a:ext>
            </a:extLst>
          </p:cNvPr>
          <p:cNvSpPr txBox="1"/>
          <p:nvPr/>
        </p:nvSpPr>
        <p:spPr>
          <a:xfrm>
            <a:off x="6250899" y="2053652"/>
            <a:ext cx="48034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Le climato–</a:t>
            </a:r>
            <a:r>
              <a:rPr lang="fr-FR" sz="2800" dirty="0" err="1"/>
              <a:t>complotisme</a:t>
            </a:r>
            <a:r>
              <a:rPr lang="fr-FR" sz="2800" dirty="0"/>
              <a:t> est un </a:t>
            </a:r>
          </a:p>
          <a:p>
            <a:r>
              <a:rPr lang="fr-FR" sz="2800" dirty="0"/>
              <a:t>corollaire direct de la position </a:t>
            </a:r>
          </a:p>
          <a:p>
            <a:r>
              <a:rPr lang="fr-FR" sz="2800" dirty="0" err="1"/>
              <a:t>anti-système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Accord  va de 6% à 70 %</a:t>
            </a:r>
          </a:p>
        </p:txBody>
      </p:sp>
    </p:spTree>
    <p:extLst>
      <p:ext uri="{BB962C8B-B14F-4D97-AF65-F5344CB8AC3E}">
        <p14:creationId xmlns:p14="http://schemas.microsoft.com/office/powerpoint/2010/main" val="58964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31image53934096">
            <a:extLst>
              <a:ext uri="{FF2B5EF4-FFF2-40B4-BE49-F238E27FC236}">
                <a16:creationId xmlns:a16="http://schemas.microsoft.com/office/drawing/2014/main" id="{C0A8FD95-09F0-0B4B-BAE5-871A60E2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47826" cy="7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ge31image53927024">
            <a:extLst>
              <a:ext uri="{FF2B5EF4-FFF2-40B4-BE49-F238E27FC236}">
                <a16:creationId xmlns:a16="http://schemas.microsoft.com/office/drawing/2014/main" id="{5C357C64-2752-0141-9210-17992A29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1390" cy="680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2FE123F-BE04-A84A-A5DE-00A8B694AEA0}"/>
              </a:ext>
            </a:extLst>
          </p:cNvPr>
          <p:cNvSpPr txBox="1"/>
          <p:nvPr/>
        </p:nvSpPr>
        <p:spPr>
          <a:xfrm>
            <a:off x="5861155" y="745768"/>
            <a:ext cx="621022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« La sobriété est imposée seulement au peuple, </a:t>
            </a:r>
          </a:p>
          <a:p>
            <a:r>
              <a:rPr lang="fr-FR" sz="2400" i="1" dirty="0"/>
              <a:t>pas aux élites »</a:t>
            </a:r>
          </a:p>
          <a:p>
            <a:endParaRPr lang="fr-FR" dirty="0"/>
          </a:p>
          <a:p>
            <a:r>
              <a:rPr lang="fr-FR" sz="2800" dirty="0"/>
              <a:t>Un très large consensus  !!!</a:t>
            </a:r>
          </a:p>
        </p:txBody>
      </p:sp>
    </p:spTree>
    <p:extLst>
      <p:ext uri="{BB962C8B-B14F-4D97-AF65-F5344CB8AC3E}">
        <p14:creationId xmlns:p14="http://schemas.microsoft.com/office/powerpoint/2010/main" val="310854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ge34image53490480">
            <a:extLst>
              <a:ext uri="{FF2B5EF4-FFF2-40B4-BE49-F238E27FC236}">
                <a16:creationId xmlns:a16="http://schemas.microsoft.com/office/drawing/2014/main" id="{825EED34-CAC4-3746-87BA-303B0CCDD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4" y="1"/>
            <a:ext cx="5306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F5A8FA4-98DD-6442-8400-F31E8FDAA3B8}"/>
              </a:ext>
            </a:extLst>
          </p:cNvPr>
          <p:cNvSpPr txBox="1"/>
          <p:nvPr/>
        </p:nvSpPr>
        <p:spPr>
          <a:xfrm>
            <a:off x="5816184" y="479686"/>
            <a:ext cx="530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/>
              <a:t>« La voiture électrique est une arnaque </a:t>
            </a:r>
            <a:r>
              <a:rPr lang="fr-FR" sz="2400" dirty="0"/>
              <a:t>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F5E414A-0B16-364B-B594-BF18B7379044}"/>
              </a:ext>
            </a:extLst>
          </p:cNvPr>
          <p:cNvSpPr txBox="1"/>
          <p:nvPr/>
        </p:nvSpPr>
        <p:spPr>
          <a:xfrm>
            <a:off x="5816184" y="1858780"/>
            <a:ext cx="59756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L’auto au centre du </a:t>
            </a:r>
            <a:r>
              <a:rPr lang="fr-FR" sz="2800" dirty="0" err="1"/>
              <a:t>backlash</a:t>
            </a:r>
            <a:r>
              <a:rPr lang="fr-FR" sz="2800" dirty="0"/>
              <a:t> écologique</a:t>
            </a:r>
          </a:p>
          <a:p>
            <a:endParaRPr lang="fr-FR" sz="2800" dirty="0"/>
          </a:p>
          <a:p>
            <a:r>
              <a:rPr lang="fr-FR" sz="2800" dirty="0"/>
              <a:t>La désinformation fonctionne</a:t>
            </a:r>
          </a:p>
          <a:p>
            <a:endParaRPr lang="fr-FR" sz="2800" dirty="0"/>
          </a:p>
          <a:p>
            <a:r>
              <a:rPr lang="fr-FR" sz="2800" dirty="0"/>
              <a:t>D’accord : 68 % au total, allant jusqu’à </a:t>
            </a:r>
          </a:p>
          <a:p>
            <a:r>
              <a:rPr lang="fr-FR" sz="2800" dirty="0"/>
              <a:t>80-90 % selon les groupes</a:t>
            </a:r>
          </a:p>
        </p:txBody>
      </p:sp>
    </p:spTree>
    <p:extLst>
      <p:ext uri="{BB962C8B-B14F-4D97-AF65-F5344CB8AC3E}">
        <p14:creationId xmlns:p14="http://schemas.microsoft.com/office/powerpoint/2010/main" val="133957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210F23-224D-3B46-9705-5EB34D5938E3}"/>
              </a:ext>
            </a:extLst>
          </p:cNvPr>
          <p:cNvSpPr/>
          <p:nvPr/>
        </p:nvSpPr>
        <p:spPr>
          <a:xfrm>
            <a:off x="3048000" y="75134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latin typeface="Sanomat Web"/>
              </a:rPr>
              <a:t>L’écologie ne constitue pas un clivage en soi, au sens où elle imposerait sa propre logique </a:t>
            </a:r>
            <a:r>
              <a:rPr lang="fr-FR" sz="2400" dirty="0" err="1">
                <a:latin typeface="Sanomat Web"/>
              </a:rPr>
              <a:t>clivante</a:t>
            </a:r>
            <a:r>
              <a:rPr lang="fr-FR" sz="2400" dirty="0">
                <a:latin typeface="Sanomat Web"/>
              </a:rPr>
              <a:t> indépendamment des autres clivages existants. …</a:t>
            </a:r>
          </a:p>
          <a:p>
            <a:r>
              <a:rPr lang="fr-FR" sz="2400" dirty="0">
                <a:solidFill>
                  <a:srgbClr val="000000"/>
                </a:solidFill>
                <a:latin typeface="Publico Text Web"/>
              </a:rPr>
              <a:t>Pour l’emporter, il lui faudra rendre acceptable la transition écologique en l’intégrant à un projet global de société désirable. …</a:t>
            </a:r>
          </a:p>
          <a:p>
            <a:r>
              <a:rPr lang="fr-FR" sz="2400" dirty="0">
                <a:solidFill>
                  <a:srgbClr val="000000"/>
                </a:solidFill>
                <a:latin typeface="Publico Text Web"/>
              </a:rPr>
              <a:t>Qu’on le veuille ou non, l’affrontement entre ces deux projets semble difficilement évitable et de son issue dépend pour une part le sort de la transition climatique.</a:t>
            </a:r>
            <a:endParaRPr lang="fr-FR" sz="2400" b="0" i="0" dirty="0">
              <a:solidFill>
                <a:srgbClr val="000000"/>
              </a:solidFill>
              <a:effectLst/>
              <a:latin typeface="Publico Text Web"/>
            </a:endParaRPr>
          </a:p>
        </p:txBody>
      </p:sp>
    </p:spTree>
    <p:extLst>
      <p:ext uri="{BB962C8B-B14F-4D97-AF65-F5344CB8AC3E}">
        <p14:creationId xmlns:p14="http://schemas.microsoft.com/office/powerpoint/2010/main" val="10545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4F3BD82-AF51-1341-B23F-B415243AA6B1}"/>
              </a:ext>
            </a:extLst>
          </p:cNvPr>
          <p:cNvSpPr txBox="1"/>
          <p:nvPr/>
        </p:nvSpPr>
        <p:spPr>
          <a:xfrm>
            <a:off x="1549831" y="774915"/>
            <a:ext cx="84963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1. Récits : de quoi parle-t-on ? </a:t>
            </a:r>
          </a:p>
          <a:p>
            <a:endParaRPr lang="fr-FR" sz="3200" dirty="0"/>
          </a:p>
          <a:p>
            <a:r>
              <a:rPr lang="fr-FR" sz="3200" dirty="0"/>
              <a:t>2. Savoirs scientifiques : le défi du partage</a:t>
            </a:r>
          </a:p>
          <a:p>
            <a:endParaRPr lang="fr-FR" sz="3200" dirty="0"/>
          </a:p>
          <a:p>
            <a:r>
              <a:rPr lang="fr-FR" sz="3200" dirty="0"/>
              <a:t>3. </a:t>
            </a:r>
            <a:r>
              <a:rPr lang="fr-FR" sz="3200" dirty="0" err="1"/>
              <a:t>Backlash</a:t>
            </a:r>
            <a:r>
              <a:rPr lang="fr-FR" sz="3200" dirty="0"/>
              <a:t> écologique  : le basculement en cours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3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81AE1FC-EFCD-5840-9EA3-49A63055A478}"/>
              </a:ext>
            </a:extLst>
          </p:cNvPr>
          <p:cNvSpPr txBox="1"/>
          <p:nvPr/>
        </p:nvSpPr>
        <p:spPr>
          <a:xfrm>
            <a:off x="681926" y="2464231"/>
            <a:ext cx="1038701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i="1" dirty="0"/>
              <a:t>Le simple est toujours faux. Ce qui ne l’est pas est inutilisable</a:t>
            </a:r>
          </a:p>
          <a:p>
            <a:r>
              <a:rPr lang="fr-FR" sz="3200" dirty="0"/>
              <a:t>Paul Valéry</a:t>
            </a:r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i="1" dirty="0"/>
              <a:t>Tout doit être aussi simple que possible. Mais pas plus simple</a:t>
            </a:r>
          </a:p>
          <a:p>
            <a:r>
              <a:rPr lang="fr-FR" sz="3200" dirty="0"/>
              <a:t>Albert Einstein</a:t>
            </a:r>
            <a:endParaRPr lang="fr-FR" sz="3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2CCE82-08EC-2745-B4BE-C5FC075A3FEA}"/>
              </a:ext>
            </a:extLst>
          </p:cNvPr>
          <p:cNvSpPr txBox="1"/>
          <p:nvPr/>
        </p:nvSpPr>
        <p:spPr>
          <a:xfrm>
            <a:off x="805912" y="914400"/>
            <a:ext cx="5266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Le mur de la complexité</a:t>
            </a:r>
          </a:p>
        </p:txBody>
      </p:sp>
    </p:spTree>
    <p:extLst>
      <p:ext uri="{BB962C8B-B14F-4D97-AF65-F5344CB8AC3E}">
        <p14:creationId xmlns:p14="http://schemas.microsoft.com/office/powerpoint/2010/main" val="227149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D7849D0-36AE-AD4E-B186-AE1A1F569CC4}"/>
              </a:ext>
            </a:extLst>
          </p:cNvPr>
          <p:cNvSpPr txBox="1"/>
          <p:nvPr/>
        </p:nvSpPr>
        <p:spPr>
          <a:xfrm>
            <a:off x="1208868" y="883403"/>
            <a:ext cx="110562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La démarche scientifique est fondée sur le doute . </a:t>
            </a:r>
          </a:p>
          <a:p>
            <a:r>
              <a:rPr lang="fr-FR" sz="3600" dirty="0"/>
              <a:t>Le public veut des certitudes </a:t>
            </a:r>
          </a:p>
          <a:p>
            <a:endParaRPr lang="fr-FR" sz="3200" dirty="0"/>
          </a:p>
          <a:p>
            <a:r>
              <a:rPr lang="fr-FR" sz="3200" dirty="0"/>
              <a:t>L’exemple du </a:t>
            </a:r>
            <a:r>
              <a:rPr lang="fr-FR" sz="3200" dirty="0" err="1"/>
              <a:t>covid</a:t>
            </a:r>
            <a:r>
              <a:rPr lang="fr-FR" sz="3200" dirty="0"/>
              <a:t> : triomphe scientifique, érosion de l’image de </a:t>
            </a:r>
          </a:p>
          <a:p>
            <a:r>
              <a:rPr lang="fr-FR" sz="3200" dirty="0"/>
              <a:t>la science dans l’opinion</a:t>
            </a:r>
          </a:p>
        </p:txBody>
      </p:sp>
    </p:spTree>
    <p:extLst>
      <p:ext uri="{BB962C8B-B14F-4D97-AF65-F5344CB8AC3E}">
        <p14:creationId xmlns:p14="http://schemas.microsoft.com/office/powerpoint/2010/main" val="334603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C315787-096C-5C43-8893-24A8A4EF6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66" y="1579319"/>
            <a:ext cx="9232900" cy="51562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5D27ADC-C3D3-E043-ADC0-1C0EF506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06" y="-159504"/>
            <a:ext cx="7180020" cy="2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869BF1-85C7-B542-83BC-596540B1115D}"/>
              </a:ext>
            </a:extLst>
          </p:cNvPr>
          <p:cNvSpPr txBox="1"/>
          <p:nvPr/>
        </p:nvSpPr>
        <p:spPr>
          <a:xfrm>
            <a:off x="1286359" y="929898"/>
            <a:ext cx="997747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Les disciplines ont du mal à sortir de leur sillon </a:t>
            </a:r>
          </a:p>
          <a:p>
            <a:endParaRPr lang="fr-FR" sz="4000" dirty="0"/>
          </a:p>
          <a:p>
            <a:endParaRPr lang="fr-FR" sz="2800" dirty="0"/>
          </a:p>
          <a:p>
            <a:r>
              <a:rPr lang="fr-FR" sz="2800" dirty="0"/>
              <a:t> Eau -climat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L’exemple des économistes. </a:t>
            </a:r>
          </a:p>
        </p:txBody>
      </p:sp>
    </p:spTree>
    <p:extLst>
      <p:ext uri="{BB962C8B-B14F-4D97-AF65-F5344CB8AC3E}">
        <p14:creationId xmlns:p14="http://schemas.microsoft.com/office/powerpoint/2010/main" val="1077194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AF673E-FFBA-B54D-BCBE-E7072EAE8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217"/>
            <a:ext cx="8534400" cy="35941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8357E0-809A-AA4D-BB6A-237276B39C9F}"/>
              </a:ext>
            </a:extLst>
          </p:cNvPr>
          <p:cNvSpPr txBox="1"/>
          <p:nvPr/>
        </p:nvSpPr>
        <p:spPr>
          <a:xfrm>
            <a:off x="152399" y="3888317"/>
            <a:ext cx="112884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La part des articles dédiés à l’environnement dans Economie et Statistique depuis 1992 </a:t>
            </a:r>
          </a:p>
          <a:p>
            <a:r>
              <a:rPr lang="fr-FR" sz="2400" dirty="0"/>
              <a:t>n’est « que » de 3,3 % (diminuant à 2,6 % depuis 2014). </a:t>
            </a:r>
          </a:p>
          <a:p>
            <a:r>
              <a:rPr lang="fr-FR" sz="2400" dirty="0"/>
              <a:t>Faits notables : 1. dans le numéro anniversaire des 50 ans d’Economie et Statistique </a:t>
            </a:r>
          </a:p>
          <a:p>
            <a:r>
              <a:rPr lang="fr-FR" sz="2400" dirty="0"/>
              <a:t>le mot « environnement » n’apparaît pas dans les nuages de mots tirés des résumés ; </a:t>
            </a:r>
          </a:p>
          <a:p>
            <a:r>
              <a:rPr lang="fr-FR" sz="2400" dirty="0"/>
              <a:t>2. dans le très riche numéro spécial d’Économie et Statistique consacré à la modélisation </a:t>
            </a:r>
          </a:p>
          <a:p>
            <a:r>
              <a:rPr lang="fr-FR" sz="2400" dirty="0"/>
              <a:t>en 2012 aucune mention à l’environnement n’est faite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75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E70DB0-B092-2F46-9ABA-EA613A47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01" y="0"/>
            <a:ext cx="10876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4A5FD36-FE14-584F-9100-CB4EC9649CFF}"/>
              </a:ext>
            </a:extLst>
          </p:cNvPr>
          <p:cNvSpPr txBox="1"/>
          <p:nvPr/>
        </p:nvSpPr>
        <p:spPr>
          <a:xfrm>
            <a:off x="573438" y="170481"/>
            <a:ext cx="10565969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Désinformation : les scientifiques complices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400" dirty="0"/>
              <a:t>Naomi </a:t>
            </a:r>
            <a:r>
              <a:rPr lang="fr-FR" sz="2400" dirty="0" err="1"/>
              <a:t>Oreskes</a:t>
            </a:r>
            <a:r>
              <a:rPr lang="fr-FR" sz="2400" dirty="0"/>
              <a:t> et Erik Conway, </a:t>
            </a:r>
            <a:r>
              <a:rPr lang="fr-FR" sz="2400" i="1" dirty="0"/>
              <a:t>Les marchands de doute</a:t>
            </a:r>
            <a:r>
              <a:rPr lang="fr-FR" sz="2400" dirty="0"/>
              <a:t>, Le Pommier, 2012</a:t>
            </a:r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r>
              <a:rPr lang="fr-FR" sz="2800" dirty="0"/>
              <a:t>L’exemple du véhicule électrique</a:t>
            </a:r>
          </a:p>
          <a:p>
            <a:endParaRPr lang="fr-FR" dirty="0"/>
          </a:p>
          <a:p>
            <a:r>
              <a:rPr lang="fr-FR" sz="2400" dirty="0"/>
              <a:t>FAQ voir </a:t>
            </a:r>
            <a:r>
              <a:rPr lang="fr-FR" sz="2400" dirty="0">
                <a:hlinkClick r:id="rId2"/>
              </a:rPr>
              <a:t>https://www.carbone4.com/analyse-faq-voiture-electrique</a:t>
            </a:r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  <a:p>
            <a:r>
              <a:rPr lang="fr-FR" sz="2400" dirty="0"/>
              <a:t>C. Philibert, </a:t>
            </a:r>
            <a:r>
              <a:rPr lang="fr-FR" sz="2400" i="1" dirty="0"/>
              <a:t>La voiture électrique est bonne pour le climat,</a:t>
            </a:r>
            <a:r>
              <a:rPr lang="fr-FR" sz="2400" dirty="0"/>
              <a:t> Editions les petits matins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5252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CB658E9F-C2B8-400D-B7BB-D2AE96CB4B11}"/>
</file>

<file path=customXml/itemProps2.xml><?xml version="1.0" encoding="utf-8"?>
<ds:datastoreItem xmlns:ds="http://schemas.openxmlformats.org/officeDocument/2006/customXml" ds:itemID="{4EF2E2F8-5745-414E-8144-A15D89140C2E}"/>
</file>

<file path=customXml/itemProps3.xml><?xml version="1.0" encoding="utf-8"?>
<ds:datastoreItem xmlns:ds="http://schemas.openxmlformats.org/officeDocument/2006/customXml" ds:itemID="{409CE9A0-33F0-4C19-8AE7-685689411FAD}"/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555</Words>
  <Application>Microsoft Macintosh PowerPoint</Application>
  <PresentationFormat>Grand écran</PresentationFormat>
  <Paragraphs>92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Publico Text Web</vt:lpstr>
      <vt:lpstr>Sanomat Web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Veltz</dc:creator>
  <cp:lastModifiedBy>pierre Veltz</cp:lastModifiedBy>
  <cp:revision>18</cp:revision>
  <dcterms:created xsi:type="dcterms:W3CDTF">2025-01-31T09:48:20Z</dcterms:created>
  <dcterms:modified xsi:type="dcterms:W3CDTF">2025-02-05T10:01:27Z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