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785" r:id="rId4"/>
    <p:sldId id="4330" r:id="rId5"/>
    <p:sldId id="4331" r:id="rId6"/>
    <p:sldId id="4326" r:id="rId7"/>
    <p:sldId id="4332" r:id="rId8"/>
    <p:sldId id="4335" r:id="rId9"/>
    <p:sldId id="4336" r:id="rId10"/>
    <p:sldId id="4334" r:id="rId11"/>
    <p:sldId id="433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F06"/>
    <a:srgbClr val="FFE3DF"/>
    <a:srgbClr val="C4E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81" autoAdjust="0"/>
  </p:normalViewPr>
  <p:slideViewPr>
    <p:cSldViewPr snapToGrid="0" showGuides="1">
      <p:cViewPr varScale="1">
        <p:scale>
          <a:sx n="106" d="100"/>
          <a:sy n="106" d="100"/>
        </p:scale>
        <p:origin x="792" y="102"/>
      </p:cViewPr>
      <p:guideLst>
        <p:guide orient="horz" pos="2160"/>
        <p:guide pos="384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customXml" Target="../customXml/item3.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96E3E-1297-49FA-B660-188C3C3A8F6B}" type="datetimeFigureOut">
              <a:rPr lang="fr-BE" smtClean="0"/>
              <a:t>07-04-25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42121-20B0-4787-ADB8-DC8869E684D9}" type="slidenum">
              <a:rPr lang="fr-BE" smtClean="0"/>
              <a:t>‹N°›</a:t>
            </a:fld>
            <a:endParaRPr lang="fr-BE"/>
          </a:p>
        </p:txBody>
      </p:sp>
    </p:spTree>
    <p:extLst>
      <p:ext uri="{BB962C8B-B14F-4D97-AF65-F5344CB8AC3E}">
        <p14:creationId xmlns:p14="http://schemas.microsoft.com/office/powerpoint/2010/main" val="158306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parc-grands-causses.fr/" TargetMode="External"/><Relationship Id="rId13" Type="http://schemas.openxmlformats.org/officeDocument/2006/relationships/hyperlink" Target="https://www.laregion.fr/L-agriculture-d-Occitanie-un-atout-de-poids" TargetMode="External"/><Relationship Id="rId18" Type="http://schemas.openxmlformats.org/officeDocument/2006/relationships/hyperlink" Target="https://www.laregion.fr/AMI-Ecole-Regionale-du-Numerique" TargetMode="External"/><Relationship Id="rId26" Type="http://schemas.openxmlformats.org/officeDocument/2006/relationships/hyperlink" Target="http://www.ma-sphere.eu/" TargetMode="External"/><Relationship Id="rId39" Type="http://schemas.openxmlformats.org/officeDocument/2006/relationships/hyperlink" Target="https://www.laregion.fr/L-agritourisme-la-bonne-pioche-pour-les-agriculteurs-d-Occitanie" TargetMode="External"/><Relationship Id="rId3" Type="http://schemas.openxmlformats.org/officeDocument/2006/relationships/hyperlink" Target="https://www.laregion.fr/Occitanie-numerique-ambitions-et-solutions-La-strategie-numerique-regionale" TargetMode="External"/><Relationship Id="rId21" Type="http://schemas.openxmlformats.org/officeDocument/2006/relationships/hyperlink" Target="https://www.laregion.fr/plan-actions-regional-egalite" TargetMode="External"/><Relationship Id="rId34" Type="http://schemas.openxmlformats.org/officeDocument/2006/relationships/hyperlink" Target="https://www.interbio-occitanie.com/les-entreprises-bio-regionales/aux-saveurs-du-quercy/" TargetMode="External"/><Relationship Id="rId7" Type="http://schemas.openxmlformats.org/officeDocument/2006/relationships/hyperlink" Target="https://www.laregion.fr/Appel-a-Manifestations-d-Interet-Energies-Renouvelables-Cooperatives-et-Citoyennes" TargetMode="External"/><Relationship Id="rId12" Type="http://schemas.openxmlformats.org/officeDocument/2006/relationships/hyperlink" Target="https://www.laregion.fr/L-agriculture-durable-s-affirme-en-Occitanie" TargetMode="External"/><Relationship Id="rId17" Type="http://schemas.openxmlformats.org/officeDocument/2006/relationships/hyperlink" Target="https://tierslieuxenbigorre.org/" TargetMode="External"/><Relationship Id="rId25" Type="http://schemas.openxmlformats.org/officeDocument/2006/relationships/hyperlink" Target="https://www.facegrandtoulouse.org/" TargetMode="External"/><Relationship Id="rId33" Type="http://schemas.openxmlformats.org/officeDocument/2006/relationships/hyperlink" Target="https://pierre-de-coubertin.mon-ent-occitanie.fr/" TargetMode="External"/><Relationship Id="rId38" Type="http://schemas.openxmlformats.org/officeDocument/2006/relationships/hyperlink" Target="https://www.passeportsante.net/fr/Actualites/Dossiers/DossierComplexe.aspx?doc=10-bienfaits-bio-sante" TargetMode="External"/><Relationship Id="rId2" Type="http://schemas.openxmlformats.org/officeDocument/2006/relationships/slide" Target="../slides/slide4.xml"/><Relationship Id="rId16" Type="http://schemas.openxmlformats.org/officeDocument/2006/relationships/hyperlink" Target="https://www.lesnouvellesgrisettes.com/" TargetMode="External"/><Relationship Id="rId20" Type="http://schemas.openxmlformats.org/officeDocument/2006/relationships/hyperlink" Target="https://www.laregion.fr/Des-aides-pour-le-developpement-durable-la-transition-energetique-et-l-emploi#nb2-1" TargetMode="External"/><Relationship Id="rId29" Type="http://schemas.openxmlformats.org/officeDocument/2006/relationships/hyperlink" Target="https://griselidis.com/" TargetMode="External"/><Relationship Id="rId1" Type="http://schemas.openxmlformats.org/officeDocument/2006/relationships/notesMaster" Target="../notesMasters/notesMaster1.xml"/><Relationship Id="rId6" Type="http://schemas.openxmlformats.org/officeDocument/2006/relationships/hyperlink" Target="https://www.enedis.fr/" TargetMode="External"/><Relationship Id="rId11" Type="http://schemas.openxmlformats.org/officeDocument/2006/relationships/hyperlink" Target="https://www.laregion.fr/Appel-a-projets-Desimpermeabilisons-les-sols-urbains-Donner-a-l-eau-et-a-la-nature" TargetMode="External"/><Relationship Id="rId24" Type="http://schemas.openxmlformats.org/officeDocument/2006/relationships/hyperlink" Target="https://www.federationsolidarite.org/regions/occitanie/" TargetMode="External"/><Relationship Id="rId32" Type="http://schemas.openxmlformats.org/officeDocument/2006/relationships/hyperlink" Target="https://www.laregion.fr/Education-La-Region-investit-30-MEUR-pour-l-extension-la-modernisation-et-la" TargetMode="External"/><Relationship Id="rId37" Type="http://schemas.openxmlformats.org/officeDocument/2006/relationships/hyperlink" Target="https://www.laregion.fr/Millesime-Bio-le-salon-professionnel-fete-ses-30-ans-en-2023" TargetMode="External"/><Relationship Id="rId40" Type="http://schemas.openxmlformats.org/officeDocument/2006/relationships/hyperlink" Target="https://www.laregion.fr/Prix-Europeen-de-l-agriculture-Biologique-La-Region-Occitanie-elue-meilleure-Region" TargetMode="External"/><Relationship Id="rId5" Type="http://schemas.openxmlformats.org/officeDocument/2006/relationships/hyperlink" Target="https://www.laregion.fr/L-Occitanie-en-premiere-ligne-sur-la-mobilite-durable" TargetMode="External"/><Relationship Id="rId15" Type="http://schemas.openxmlformats.org/officeDocument/2006/relationships/hyperlink" Target="https://www.laregion.fr/Appel-a-projets-DEFI-OCC-Developper-la-formation-dans-les-Tiers-Lieux" TargetMode="External"/><Relationship Id="rId23" Type="http://schemas.openxmlformats.org/officeDocument/2006/relationships/hyperlink" Target="https://www.laregion.fr/Precarite-menstruelle-la-Region-aide-les-plus-fragilisees" TargetMode="External"/><Relationship Id="rId28" Type="http://schemas.openxmlformats.org/officeDocument/2006/relationships/hyperlink" Target="http://www.capdagir.org/" TargetMode="External"/><Relationship Id="rId36" Type="http://schemas.openxmlformats.org/officeDocument/2006/relationships/hyperlink" Target="https://www.interbio-occitanie.com/ayez-le-bioreflexe/" TargetMode="External"/><Relationship Id="rId10" Type="http://schemas.openxmlformats.org/officeDocument/2006/relationships/hyperlink" Target="https://www.laregion.fr/Energies-Citoyennes-Locales-et-Renouvelables-ECLR" TargetMode="External"/><Relationship Id="rId19" Type="http://schemas.openxmlformats.org/officeDocument/2006/relationships/hyperlink" Target="https://www.laregion.fr/ERN" TargetMode="External"/><Relationship Id="rId31" Type="http://schemas.openxmlformats.org/officeDocument/2006/relationships/hyperlink" Target="https://www.laregion.fr/Pass-Commerce-de-Proximite" TargetMode="External"/><Relationship Id="rId4" Type="http://schemas.openxmlformats.org/officeDocument/2006/relationships/hyperlink" Target="https://www.laregion.fr/Un-Green-New-Deal-pour-construire-une-relance-durable-dans-la-justice-sociale" TargetMode="External"/><Relationship Id="rId9" Type="http://schemas.openxmlformats.org/officeDocument/2006/relationships/hyperlink" Target="https://www.ecot81.org/" TargetMode="External"/><Relationship Id="rId14" Type="http://schemas.openxmlformats.org/officeDocument/2006/relationships/hyperlink" Target="https://www.laregion.fr/Accelerons-la-transformation-de-notre-agriculture" TargetMode="External"/><Relationship Id="rId22" Type="http://schemas.openxmlformats.org/officeDocument/2006/relationships/hyperlink" Target="https://www.laregion.fr/Appel-a-projets-pour-l-egalite-reelle-entre-les-Femmes-et-les-Hommes-en-Occitanie" TargetMode="External"/><Relationship Id="rId27" Type="http://schemas.openxmlformats.org/officeDocument/2006/relationships/hyperlink" Target="https://www.artemisia-egalite.com/" TargetMode="External"/><Relationship Id="rId30" Type="http://schemas.openxmlformats.org/officeDocument/2006/relationships/hyperlink" Target="https://www.lespetitsdebrouillardsoccitanie.org/" TargetMode="External"/><Relationship Id="rId35" Type="http://schemas.openxmlformats.org/officeDocument/2006/relationships/hyperlink" Target="https://si-bio.fr/f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ubentreprendre.laregion.fr/financement/garantie-foster-region-occitani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hubentreprendre.laregion.fr/financement/pret-dhonneur-innovation-creal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Les transports </a:t>
            </a:r>
            <a:r>
              <a:rPr lang="fr-FR" dirty="0"/>
              <a:t>: gestion des ports et des aéroports, des Trains Express Régionaux (TER), des transports routiers interurbains et scolaires, de la voirie, des gares publiques routières… Les régions sont devenues des autorités organisatrices de transport de plein exercice.</a:t>
            </a:r>
          </a:p>
          <a:p>
            <a:endParaRPr lang="fr-FR" b="1" dirty="0"/>
          </a:p>
          <a:p>
            <a:r>
              <a:rPr lang="fr-FR" b="1" dirty="0"/>
              <a:t>Le développement économique </a:t>
            </a:r>
            <a:r>
              <a:rPr lang="fr-FR" dirty="0"/>
              <a:t>: animation des pôles de compétitivité, aides au tissu économique et mise en œuvre du schéma régional de développement économique, d’innovation et d’internationalisation (SRDE-II). Il définit les orientations en matière d’aides aux entreprises, de soutien à l’internationalisation, d’aides à l’investissement immobilier et à l’innovation des entreprises.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La gestion des programmes européens : </a:t>
            </a:r>
            <a:r>
              <a:rPr lang="fr-FR" dirty="0"/>
              <a:t>autorité de gestion des fonds européens FEDER, FEADER et une partie du FSE. Avec le FEADER, les régions deviennent responsables de l’écriture et de la bonne mise en œuvre de programmes opérationnels régionaux, les Programmes de Développement Ruraux (PDR) régionaux sur 2014-2020, et gèreront désormais près de 1,8 milliard d’euros par an.</a:t>
            </a:r>
          </a:p>
          <a:p>
            <a:endParaRPr lang="fr-FR" dirty="0"/>
          </a:p>
          <a:p>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L’aménagement du territoire et l’environnement </a:t>
            </a:r>
            <a:r>
              <a:rPr lang="fr-FR" dirty="0"/>
              <a:t>: gestion des déchets, des parcs naturels régionaux, développement rural et urbain, plan régional pour la qualité de l’air… La région est aussi en charge du schéma régional d’aménagement, de développement durable et d’égalité des territoires (SRADDET). Il fixe les objectifs en matière d’équilibre et d’égalité des territoires, d’implantation des différentes infrastructures d’intérêt régional, de désenclavement des territoires ruraux, d’habitat, de gestion économe de l’espace, d’intermodalité et de développement des transports.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r>
              <a:rPr lang="fr-FR" b="1" dirty="0"/>
              <a:t>La formation professionnelle </a:t>
            </a:r>
            <a:r>
              <a:rPr lang="fr-FR" dirty="0"/>
              <a:t>: insertion des jeunes en difficulté, formation des demandeurs d’emplois, gestion de l’apprentissage et des formations en alternance… L’ensemble de la compétence formation a été transféré aux régions (service public régional de l’orientation et de la formation professionnelle, recours aux habilitations, formation des publics spécifiques…).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Les lycées </a:t>
            </a:r>
            <a:r>
              <a:rPr lang="fr-FR" dirty="0"/>
              <a:t>: construction, entretien et fonctionnement des lycées d’enseignement général et des lycées et établissements d’enseignement agricole. En 2016, les régions ont consacré 6,6 milliards d’euros à la politique éducative, dont 2,7 milliards d’euros d’investissements dans les établissements.</a:t>
            </a:r>
          </a:p>
          <a:p>
            <a:r>
              <a:rPr lang="fr-FR" dirty="0"/>
              <a:t> </a:t>
            </a:r>
          </a:p>
          <a:p>
            <a:endParaRPr lang="fr-FR" dirty="0"/>
          </a:p>
          <a:p>
            <a:r>
              <a:rPr lang="fr-FR" dirty="0"/>
              <a:t> </a:t>
            </a:r>
          </a:p>
        </p:txBody>
      </p:sp>
      <p:sp>
        <p:nvSpPr>
          <p:cNvPr id="4" name="Espace réservé du numéro de diapositive 3"/>
          <p:cNvSpPr>
            <a:spLocks noGrp="1"/>
          </p:cNvSpPr>
          <p:nvPr>
            <p:ph type="sldNum" sz="quarter" idx="5"/>
          </p:nvPr>
        </p:nvSpPr>
        <p:spPr/>
        <p:txBody>
          <a:bodyPr/>
          <a:lstStyle/>
          <a:p>
            <a:fld id="{13442121-20B0-4787-ADB8-DC8869E684D9}" type="slidenum">
              <a:rPr lang="fr-BE" smtClean="0"/>
              <a:t>2</a:t>
            </a:fld>
            <a:endParaRPr lang="fr-BE"/>
          </a:p>
        </p:txBody>
      </p:sp>
    </p:spTree>
    <p:extLst>
      <p:ext uri="{BB962C8B-B14F-4D97-AF65-F5344CB8AC3E}">
        <p14:creationId xmlns:p14="http://schemas.microsoft.com/office/powerpoint/2010/main" val="422142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None/>
            </a:pPr>
            <a:r>
              <a:rPr lang="fr-FR" dirty="0">
                <a:latin typeface="Calibri" panose="020F0502020204030204" pitchFamily="34" charset="0"/>
                <a:cs typeface="Calibri" panose="020F0502020204030204" pitchFamily="34" charset="0"/>
              </a:rPr>
              <a:t>La Région </a:t>
            </a:r>
            <a:r>
              <a:rPr lang="fr-FR" dirty="0">
                <a:latin typeface="Calibri" panose="020F0502020204030204" pitchFamily="34" charset="0"/>
                <a:cs typeface="Calibri" panose="020F0502020204030204" pitchFamily="34" charset="0"/>
                <a:hlinkClick r:id="rId3"/>
              </a:rPr>
              <a:t>renforce son plan d’actions</a:t>
            </a:r>
            <a:r>
              <a:rPr lang="fr-FR" dirty="0">
                <a:latin typeface="Calibri" panose="020F0502020204030204" pitchFamily="34" charset="0"/>
                <a:cs typeface="Calibri" panose="020F0502020204030204" pitchFamily="34" charset="0"/>
              </a:rPr>
              <a:t> avec </a:t>
            </a:r>
            <a:r>
              <a:rPr lang="fr-FR" b="1" dirty="0">
                <a:latin typeface="Calibri" panose="020F0502020204030204" pitchFamily="34" charset="0"/>
                <a:cs typeface="Calibri" panose="020F0502020204030204" pitchFamily="34" charset="0"/>
              </a:rPr>
              <a:t>19 engagements concrets</a:t>
            </a:r>
            <a:r>
              <a:rPr lang="fr-FR" dirty="0">
                <a:latin typeface="Calibri" panose="020F0502020204030204" pitchFamily="34" charset="0"/>
                <a:cs typeface="Calibri" panose="020F0502020204030204" pitchFamily="34" charset="0"/>
              </a:rPr>
              <a:t>, pour progresser sur les trois prochaines années. Parmi eux, le développement des dispositifs d’inclusion et d’</a:t>
            </a:r>
            <a:r>
              <a:rPr lang="fr-FR" b="1" dirty="0">
                <a:latin typeface="Calibri" panose="020F0502020204030204" pitchFamily="34" charset="0"/>
                <a:cs typeface="Calibri" panose="020F0502020204030204" pitchFamily="34" charset="0"/>
              </a:rPr>
              <a:t>aide à l’usage du numérique</a:t>
            </a:r>
            <a:r>
              <a:rPr lang="fr-FR" dirty="0">
                <a:latin typeface="Calibri" panose="020F0502020204030204" pitchFamily="34" charset="0"/>
                <a:cs typeface="Calibri" panose="020F0502020204030204" pitchFamily="34" charset="0"/>
              </a:rPr>
              <a:t> dans les lieux d’accueil de la Région, ou encore l’allongement de la </a:t>
            </a:r>
            <a:r>
              <a:rPr lang="fr-FR" b="1" dirty="0">
                <a:latin typeface="Calibri" panose="020F0502020204030204" pitchFamily="34" charset="0"/>
                <a:cs typeface="Calibri" panose="020F0502020204030204" pitchFamily="34" charset="0"/>
              </a:rPr>
              <a:t>durée de vie de ses équipements</a:t>
            </a:r>
            <a:r>
              <a:rPr lang="fr-FR" dirty="0">
                <a:latin typeface="Calibri" panose="020F0502020204030204" pitchFamily="34" charset="0"/>
                <a:cs typeface="Calibri" panose="020F0502020204030204" pitchFamily="34" charset="0"/>
              </a:rPr>
              <a:t> numériques (réparation, réemploi, revalorisation ou don).</a:t>
            </a:r>
          </a:p>
          <a:p>
            <a:pPr algn="just"/>
            <a:r>
              <a:rPr lang="fr-FR" dirty="0">
                <a:latin typeface="Calibri" panose="020F0502020204030204" pitchFamily="34" charset="0"/>
                <a:cs typeface="Calibri" panose="020F0502020204030204" pitchFamily="34" charset="0"/>
              </a:rPr>
              <a:t>La Région s’engage également à adopter une gestion responsable de ses </a:t>
            </a:r>
            <a:r>
              <a:rPr lang="fr-FR" b="1" dirty="0">
                <a:latin typeface="Calibri" panose="020F0502020204030204" pitchFamily="34" charset="0"/>
                <a:cs typeface="Calibri" panose="020F0502020204030204" pitchFamily="34" charset="0"/>
              </a:rPr>
              <a:t>infrastructures numériques</a:t>
            </a:r>
            <a:r>
              <a:rPr lang="fr-FR" dirty="0">
                <a:latin typeface="Calibri" panose="020F0502020204030204" pitchFamily="34" charset="0"/>
                <a:cs typeface="Calibri" panose="020F0502020204030204" pitchFamily="34" charset="0"/>
              </a:rPr>
              <a:t> telles que les réseaux, serveurs ou centre de données. Aussi, pour améliorer la compréhension et la maîtrise des usages d’un numérique responsable, la Région déploiera un </a:t>
            </a:r>
            <a:r>
              <a:rPr lang="fr-FR" b="1" dirty="0">
                <a:latin typeface="Calibri" panose="020F0502020204030204" pitchFamily="34" charset="0"/>
                <a:cs typeface="Calibri" panose="020F0502020204030204" pitchFamily="34" charset="0"/>
              </a:rPr>
              <a:t>observatoire des usages numériques</a:t>
            </a:r>
            <a:r>
              <a:rPr lang="fr-FR" dirty="0">
                <a:latin typeface="Calibri" panose="020F0502020204030204" pitchFamily="34" charset="0"/>
                <a:cs typeface="Calibri" panose="020F0502020204030204" pitchFamily="34" charset="0"/>
              </a:rPr>
              <a:t> sur le territoire. En interne, elle poursuivra la sensibilisation et l’acculturation de ses agents régionaux présents dans l’administration et les lycées, et intégrera à sa charte des usages numériques l’éthique dans le traitement des données personnelles.</a:t>
            </a:r>
          </a:p>
          <a:p>
            <a:pPr algn="just"/>
            <a:endParaRPr lang="fr-FR" dirty="0">
              <a:latin typeface="Calibri" panose="020F0502020204030204" pitchFamily="34" charset="0"/>
              <a:cs typeface="Calibri" panose="020F0502020204030204" pitchFamily="34" charset="0"/>
            </a:endParaRPr>
          </a:p>
          <a:p>
            <a:pPr algn="just">
              <a:buNone/>
            </a:pPr>
            <a:r>
              <a:rPr lang="fr-FR" b="1" dirty="0"/>
              <a:t>Des projets citoyens pour la transition énergétique </a:t>
            </a:r>
          </a:p>
          <a:p>
            <a:pPr algn="just">
              <a:buNone/>
            </a:pPr>
            <a:r>
              <a:rPr lang="fr-FR" b="1" dirty="0">
                <a:effectLst/>
              </a:rPr>
              <a:t>Des projets coopératifs et citoyens soutenus pour favoriser la transition énergétique</a:t>
            </a:r>
            <a:endParaRPr lang="fr-FR" dirty="0">
              <a:effectLst/>
            </a:endParaRPr>
          </a:p>
          <a:p>
            <a:pPr algn="just">
              <a:buNone/>
            </a:pPr>
            <a:r>
              <a:rPr lang="fr-FR" dirty="0"/>
              <a:t>À travers </a:t>
            </a:r>
            <a:r>
              <a:rPr lang="fr-FR" dirty="0">
                <a:hlinkClick r:id="rId4"/>
              </a:rPr>
              <a:t>le Pacte vert</a:t>
            </a:r>
            <a:r>
              <a:rPr lang="fr-FR" dirty="0"/>
              <a:t>, la Région agit pour </a:t>
            </a:r>
            <a:r>
              <a:rPr lang="fr-FR" b="1" dirty="0"/>
              <a:t>des filières énergies renouvelables pérennes et créatrices d’emplois</a:t>
            </a:r>
            <a:r>
              <a:rPr lang="fr-FR" dirty="0"/>
              <a:t>. Elle subventionne six projets, dont le désamiantage de trois toitures en vue de la pose de panneaux solaires, ou encore l’installation d’une borne de recharge bidirectionnelle à Tarbes (65) via </a:t>
            </a:r>
            <a:r>
              <a:rPr lang="fr-FR" dirty="0">
                <a:hlinkClick r:id="rId5"/>
              </a:rPr>
              <a:t>le dispositif </a:t>
            </a:r>
            <a:r>
              <a:rPr lang="fr-FR" dirty="0" err="1">
                <a:hlinkClick r:id="rId5"/>
              </a:rPr>
              <a:t>Flexitanie</a:t>
            </a:r>
            <a:r>
              <a:rPr lang="fr-FR" dirty="0"/>
              <a:t> et portée par </a:t>
            </a:r>
            <a:r>
              <a:rPr lang="fr-FR" dirty="0">
                <a:hlinkClick r:id="rId6"/>
              </a:rPr>
              <a:t>Enedis - Nouvelle fenêtre</a:t>
            </a:r>
            <a:r>
              <a:rPr lang="fr-FR" dirty="0"/>
              <a:t>. </a:t>
            </a:r>
            <a:r>
              <a:rPr lang="fr-FR" b="1" dirty="0"/>
              <a:t>Des projets citoyens sont également soutenus</a:t>
            </a:r>
            <a:r>
              <a:rPr lang="fr-FR" dirty="0"/>
              <a:t> à travers plusieurs appels à projets tels que </a:t>
            </a:r>
            <a:r>
              <a:rPr lang="fr-FR" dirty="0">
                <a:hlinkClick r:id="rId7"/>
              </a:rPr>
              <a:t>« </a:t>
            </a:r>
            <a:r>
              <a:rPr lang="fr-FR" i="1" dirty="0">
                <a:hlinkClick r:id="rId7"/>
              </a:rPr>
              <a:t> Énergies Renouvelables </a:t>
            </a:r>
            <a:r>
              <a:rPr lang="fr-FR" i="1" dirty="0" err="1">
                <a:hlinkClick r:id="rId7"/>
              </a:rPr>
              <a:t>Coopératives</a:t>
            </a:r>
            <a:r>
              <a:rPr lang="fr-FR" i="1" dirty="0">
                <a:hlinkClick r:id="rId7"/>
              </a:rPr>
              <a:t> et Citoyennes 2018 </a:t>
            </a:r>
            <a:r>
              <a:rPr lang="fr-FR" dirty="0">
                <a:hlinkClick r:id="rId7"/>
              </a:rPr>
              <a:t> »</a:t>
            </a:r>
            <a:r>
              <a:rPr lang="fr-FR" dirty="0"/>
              <a:t>. Sud Energia porte ainsi le projet d’installation de grappes de projets photovoltaïques dans </a:t>
            </a:r>
            <a:r>
              <a:rPr lang="fr-FR" dirty="0">
                <a:hlinkClick r:id="rId8"/>
              </a:rPr>
              <a:t>le Parc Naturel </a:t>
            </a:r>
            <a:r>
              <a:rPr lang="fr-FR" dirty="0" err="1">
                <a:hlinkClick r:id="rId8"/>
              </a:rPr>
              <a:t>Régional</a:t>
            </a:r>
            <a:r>
              <a:rPr lang="fr-FR" dirty="0">
                <a:hlinkClick r:id="rId8"/>
              </a:rPr>
              <a:t> des Grands Causses - Nouvelle fenêtre</a:t>
            </a:r>
            <a:r>
              <a:rPr lang="fr-FR" dirty="0"/>
              <a:t>, et </a:t>
            </a:r>
            <a:r>
              <a:rPr lang="fr-FR" dirty="0">
                <a:hlinkClick r:id="rId9"/>
              </a:rPr>
              <a:t>Énergie Citoyenne Ouest Tarn - Nouvelle fenêtre</a:t>
            </a:r>
            <a:r>
              <a:rPr lang="fr-FR" dirty="0"/>
              <a:t> dans l’ouest du Tarn. </a:t>
            </a:r>
            <a:r>
              <a:rPr lang="fr-FR" dirty="0">
                <a:hlinkClick r:id="rId10"/>
              </a:rPr>
              <a:t>L’association Énergies Citoyennes Locales et Renouvelables Occitanie</a:t>
            </a:r>
            <a:r>
              <a:rPr lang="fr-FR" dirty="0"/>
              <a:t> animera notamment cette année le réseau des projets citoyens et participatifs d’énergies renouvelables en Occitanie.</a:t>
            </a:r>
          </a:p>
          <a:p>
            <a:pPr algn="just">
              <a:buNone/>
            </a:pPr>
            <a:r>
              <a:rPr lang="fr-FR" b="1" dirty="0"/>
              <a:t>41 projets de « </a:t>
            </a:r>
            <a:r>
              <a:rPr lang="fr-FR" b="1" dirty="0" err="1"/>
              <a:t>désimperméabilisation</a:t>
            </a:r>
            <a:r>
              <a:rPr lang="fr-FR" b="1" dirty="0"/>
              <a:t> » de cours d’écoles</a:t>
            </a:r>
          </a:p>
          <a:p>
            <a:pPr algn="just">
              <a:buNone/>
            </a:pPr>
            <a:r>
              <a:rPr lang="fr-FR" b="1" dirty="0">
                <a:effectLst/>
              </a:rPr>
              <a:t>La </a:t>
            </a:r>
            <a:r>
              <a:rPr lang="fr-FR" b="1" dirty="0" err="1">
                <a:effectLst/>
              </a:rPr>
              <a:t>désimperméabilisation</a:t>
            </a:r>
            <a:r>
              <a:rPr lang="fr-FR" b="1" dirty="0">
                <a:effectLst/>
              </a:rPr>
              <a:t> des sols des écoles amène la nature au plus près des élèves</a:t>
            </a:r>
            <a:endParaRPr lang="fr-FR" dirty="0">
              <a:effectLst/>
            </a:endParaRPr>
          </a:p>
          <a:p>
            <a:pPr algn="just">
              <a:buNone/>
            </a:pPr>
            <a:r>
              <a:rPr lang="fr-FR" dirty="0">
                <a:effectLst/>
              </a:rPr>
              <a:t>Crédits : </a:t>
            </a:r>
            <a:r>
              <a:rPr lang="fr-FR" dirty="0" err="1">
                <a:effectLst/>
              </a:rPr>
              <a:t>Delmarty</a:t>
            </a:r>
            <a:r>
              <a:rPr lang="fr-FR" dirty="0">
                <a:effectLst/>
              </a:rPr>
              <a:t> J/Alpaca/Andia.fr</a:t>
            </a:r>
          </a:p>
          <a:p>
            <a:pPr algn="just">
              <a:buNone/>
            </a:pPr>
            <a:r>
              <a:rPr lang="fr-FR" dirty="0"/>
              <a:t>Renaturer les cours d’école. Pour relever le défi de la préservation des sols et proposer une gestion alternative paysagère des eaux pluviales, </a:t>
            </a:r>
            <a:r>
              <a:rPr lang="fr-FR" b="1" dirty="0"/>
              <a:t>la Région mise sur la </a:t>
            </a:r>
            <a:r>
              <a:rPr lang="fr-FR" b="1" dirty="0" err="1"/>
              <a:t>désimperméabilisation</a:t>
            </a:r>
            <a:r>
              <a:rPr lang="fr-FR" b="1" dirty="0"/>
              <a:t> des sols</a:t>
            </a:r>
            <a:r>
              <a:rPr lang="fr-FR" dirty="0"/>
              <a:t> urbains. Dans le cadre de </a:t>
            </a:r>
            <a:r>
              <a:rPr lang="fr-FR" dirty="0">
                <a:hlinkClick r:id="rId11"/>
              </a:rPr>
              <a:t>l’appel à projets « </a:t>
            </a:r>
            <a:r>
              <a:rPr lang="fr-FR" i="1" dirty="0">
                <a:hlinkClick r:id="rId11"/>
              </a:rPr>
              <a:t>Désimperméabilisons les sols urbains ! Donner à l’eau et à la nature droit de cité</a:t>
            </a:r>
            <a:r>
              <a:rPr lang="fr-FR" dirty="0">
                <a:hlinkClick r:id="rId11"/>
              </a:rPr>
              <a:t> »</a:t>
            </a:r>
            <a:r>
              <a:rPr lang="fr-FR" dirty="0"/>
              <a:t>, </a:t>
            </a:r>
            <a:r>
              <a:rPr lang="fr-FR" b="1" dirty="0"/>
              <a:t>41 projets ont été retenus</a:t>
            </a:r>
            <a:r>
              <a:rPr lang="fr-FR" dirty="0"/>
              <a:t> pour un montant prévisionnel d’études et de travaux de 16 M€ et une aide Région potentielle de 3,9 M€. Quatre reçoivent un financement dès aujourd’hui : les travaux de </a:t>
            </a:r>
            <a:r>
              <a:rPr lang="fr-FR" dirty="0" err="1"/>
              <a:t>désimperméabilisation</a:t>
            </a:r>
            <a:r>
              <a:rPr lang="fr-FR" dirty="0"/>
              <a:t> et végétalisation dans la cour de l’école maternelle La </a:t>
            </a:r>
            <a:r>
              <a:rPr lang="fr-FR" dirty="0" err="1"/>
              <a:t>Castelle</a:t>
            </a:r>
            <a:r>
              <a:rPr lang="fr-FR" dirty="0"/>
              <a:t> à Lattes (34), la cour et le parvis de l’école André Clavel (30), la cour de l’école </a:t>
            </a:r>
            <a:r>
              <a:rPr lang="fr-FR" dirty="0" err="1"/>
              <a:t>Arrels</a:t>
            </a:r>
            <a:r>
              <a:rPr lang="fr-FR" dirty="0"/>
              <a:t> à Perpignan (66), et une étude sur le potentiel de </a:t>
            </a:r>
            <a:r>
              <a:rPr lang="fr-FR" dirty="0" err="1"/>
              <a:t>désimperméabilisation</a:t>
            </a:r>
            <a:r>
              <a:rPr lang="fr-FR" dirty="0"/>
              <a:t> et renaturation de 11 cours d’écoles de la Communauté de communes Conflent </a:t>
            </a:r>
            <a:r>
              <a:rPr lang="fr-FR" dirty="0" err="1"/>
              <a:t>Canigo</a:t>
            </a:r>
            <a:r>
              <a:rPr lang="fr-FR" dirty="0"/>
              <a:t> (66).</a:t>
            </a:r>
          </a:p>
          <a:p>
            <a:pPr algn="just">
              <a:buNone/>
            </a:pPr>
            <a:r>
              <a:rPr lang="fr-FR" b="1" dirty="0"/>
              <a:t>Encourager la transition de notre agriculture</a:t>
            </a:r>
          </a:p>
          <a:p>
            <a:pPr algn="just">
              <a:buNone/>
            </a:pPr>
            <a:r>
              <a:rPr lang="fr-FR" b="1" dirty="0">
                <a:effectLst/>
              </a:rPr>
              <a:t>Des contrats agriculture durable pour encourager les producteurs à se tourner vers de nouveaux modèles durables</a:t>
            </a:r>
            <a:endParaRPr lang="fr-FR" dirty="0">
              <a:effectLst/>
            </a:endParaRPr>
          </a:p>
          <a:p>
            <a:pPr algn="just">
              <a:buNone/>
            </a:pPr>
            <a:r>
              <a:rPr lang="fr-FR" dirty="0"/>
              <a:t>La Région s’apprête à déployer </a:t>
            </a:r>
            <a:r>
              <a:rPr lang="fr-FR" b="1" dirty="0"/>
              <a:t>un nouvel outil d’accompagnement à la transition agroécologique</a:t>
            </a:r>
            <a:r>
              <a:rPr lang="fr-FR" dirty="0"/>
              <a:t> : le Contrat agriculture durable (CAD). Concrètement, il s’agit d’</a:t>
            </a:r>
            <a:r>
              <a:rPr lang="fr-FR" b="1" dirty="0"/>
              <a:t>un diagnostic global de l’exploitation agricole</a:t>
            </a:r>
            <a:r>
              <a:rPr lang="fr-FR" dirty="0"/>
              <a:t>, permettant de construire un plan d’actions pour orienter cette dernière vers </a:t>
            </a:r>
            <a:r>
              <a:rPr lang="fr-FR" dirty="0">
                <a:hlinkClick r:id="rId12"/>
              </a:rPr>
              <a:t>une agriculture durable et viable</a:t>
            </a:r>
            <a:r>
              <a:rPr lang="fr-FR" dirty="0"/>
              <a:t>. Une fois le projet défini, l’agriculteur peut s’engager. Un temps d’</a:t>
            </a:r>
            <a:r>
              <a:rPr lang="fr-FR" b="1" dirty="0"/>
              <a:t>accompagnement individuel sur 5 ans</a:t>
            </a:r>
            <a:r>
              <a:rPr lang="fr-FR" dirty="0"/>
              <a:t> est proposé et financé par la Région à hauteur de 1 500 € par agriculteur et par CAD réalisé, en partenariat avec une structure accompagnatrice. </a:t>
            </a:r>
            <a:r>
              <a:rPr lang="fr-FR" b="1" dirty="0"/>
              <a:t>L’ambition de la Région est de réaliser 10 000 Contrats agriculture durable sur la période 2023-2027</a:t>
            </a:r>
            <a:r>
              <a:rPr lang="fr-FR" dirty="0"/>
              <a:t>. Elle suit ainsi son cap fixé dès 2020 dans son Pacte vert </a:t>
            </a:r>
            <a:r>
              <a:rPr lang="fr-FR" dirty="0">
                <a:hlinkClick r:id="rId13"/>
              </a:rPr>
              <a:t>« pour une agriculture et une alimentation durable en Occitanie »</a:t>
            </a:r>
            <a:r>
              <a:rPr lang="fr-FR" dirty="0"/>
              <a:t>. Objectif : accélérer et massifier la transition vers </a:t>
            </a:r>
            <a:r>
              <a:rPr lang="fr-FR" dirty="0">
                <a:hlinkClick r:id="rId14"/>
              </a:rPr>
              <a:t>de nouveaux modèles agricoles durables</a:t>
            </a:r>
            <a:r>
              <a:rPr lang="fr-FR" dirty="0"/>
              <a:t> en s’appuyant sur les principes de l’agroécologie.</a:t>
            </a:r>
          </a:p>
          <a:p>
            <a:pPr algn="just">
              <a:buNone/>
            </a:pPr>
            <a:r>
              <a:rPr lang="fr-FR" b="1" dirty="0"/>
              <a:t>Tiers-lieux et numérique : des décisions</a:t>
            </a:r>
          </a:p>
          <a:p>
            <a:pPr algn="just">
              <a:buNone/>
            </a:pPr>
            <a:r>
              <a:rPr lang="fr-FR" b="1" dirty="0">
                <a:effectLst/>
              </a:rPr>
              <a:t>Un soutien régional est accordé à 25 tiers-lieux, dont les Nouvelles Grisettes à Montpellier</a:t>
            </a:r>
            <a:endParaRPr lang="fr-FR" dirty="0">
              <a:effectLst/>
            </a:endParaRPr>
          </a:p>
          <a:p>
            <a:pPr algn="just">
              <a:buNone/>
            </a:pPr>
            <a:r>
              <a:rPr lang="fr-FR" dirty="0"/>
              <a:t>Premières décisions sur </a:t>
            </a:r>
            <a:r>
              <a:rPr lang="fr-FR" dirty="0">
                <a:hlinkClick r:id="rId15"/>
              </a:rPr>
              <a:t>l’appel à projets DEFI’OCC</a:t>
            </a:r>
            <a:r>
              <a:rPr lang="fr-FR" dirty="0"/>
              <a:t>. Doté d’une enveloppe de 6,1 M€ abondés par l’État et la </a:t>
            </a:r>
            <a:r>
              <a:rPr lang="fr-FR" dirty="0" err="1"/>
              <a:t>Région</a:t>
            </a:r>
            <a:r>
              <a:rPr lang="fr-FR" dirty="0"/>
              <a:t>, il a vocation à faire émerger et </a:t>
            </a:r>
            <a:r>
              <a:rPr lang="fr-FR" b="1" dirty="0"/>
              <a:t>soutenir des initiatives innovantes en matière de formation et d’emploi au sein de tiers-lieux</a:t>
            </a:r>
            <a:r>
              <a:rPr lang="fr-FR" dirty="0"/>
              <a:t>. 25 des 30 premiers dossiers retenus viennent d’obtenir un financement de la Région. Parmi eux, celui des </a:t>
            </a:r>
            <a:r>
              <a:rPr lang="fr-FR" dirty="0">
                <a:hlinkClick r:id="rId16"/>
              </a:rPr>
              <a:t>Nouvelles Grisettes - Nouvelle fenêtre</a:t>
            </a:r>
            <a:r>
              <a:rPr lang="fr-FR" dirty="0"/>
              <a:t>, tiers-lieu de la mode et du textile responsable à Montpellier, dont l’objectif est de surmonter les difficultés de recrutement de sa filière. Autre projet, celui de </a:t>
            </a:r>
            <a:r>
              <a:rPr lang="fr-FR" dirty="0">
                <a:hlinkClick r:id="rId17"/>
              </a:rPr>
              <a:t>l’association Tiers- Lieux en Bigorre - Nouvelle fenêtre</a:t>
            </a:r>
            <a:r>
              <a:rPr lang="fr-FR" dirty="0"/>
              <a:t>, visant à créer des synergies entre trois tiers-lieux. </a:t>
            </a:r>
            <a:br>
              <a:rPr lang="fr-FR" dirty="0"/>
            </a:br>
            <a:r>
              <a:rPr lang="fr-FR" dirty="0"/>
              <a:t> </a:t>
            </a:r>
            <a:br>
              <a:rPr lang="fr-FR" dirty="0"/>
            </a:br>
            <a:r>
              <a:rPr lang="fr-FR" dirty="0"/>
              <a:t>En parallèle, la Région dévoile la liste des premières </a:t>
            </a:r>
            <a:r>
              <a:rPr lang="fr-FR" dirty="0" err="1"/>
              <a:t>collectivités</a:t>
            </a:r>
            <a:r>
              <a:rPr lang="fr-FR" dirty="0"/>
              <a:t> retenues sur </a:t>
            </a:r>
            <a:r>
              <a:rPr lang="fr-FR" dirty="0">
                <a:hlinkClick r:id="rId18"/>
              </a:rPr>
              <a:t>l’Appel à manifestation d’</a:t>
            </a:r>
            <a:r>
              <a:rPr lang="fr-FR" dirty="0" err="1">
                <a:hlinkClick r:id="rId18"/>
              </a:rPr>
              <a:t>intérêt</a:t>
            </a:r>
            <a:r>
              <a:rPr lang="fr-FR" dirty="0"/>
              <a:t> de </a:t>
            </a:r>
            <a:r>
              <a:rPr lang="fr-FR" dirty="0">
                <a:hlinkClick r:id="rId19"/>
              </a:rPr>
              <a:t>l’École </a:t>
            </a:r>
            <a:r>
              <a:rPr lang="fr-FR" dirty="0" err="1">
                <a:hlinkClick r:id="rId19"/>
              </a:rPr>
              <a:t>Régionale</a:t>
            </a:r>
            <a:r>
              <a:rPr lang="fr-FR" dirty="0">
                <a:hlinkClick r:id="rId19"/>
              </a:rPr>
              <a:t> du </a:t>
            </a:r>
            <a:r>
              <a:rPr lang="fr-FR" dirty="0" err="1">
                <a:hlinkClick r:id="rId19"/>
              </a:rPr>
              <a:t>Numérique</a:t>
            </a:r>
            <a:r>
              <a:rPr lang="fr-FR" dirty="0"/>
              <a:t>. 20 collectivités ont répondu [</a:t>
            </a:r>
            <a:r>
              <a:rPr lang="fr-FR" dirty="0">
                <a:hlinkClick r:id="rId20" tooltip="Alès, Auch, Béziers, Cahors, Carcassonne, Castres, Lourdes, Lunel, Mende, (…)"/>
              </a:rPr>
              <a:t>1</a:t>
            </a:r>
            <a:r>
              <a:rPr lang="fr-FR" dirty="0"/>
              <a:t>] , dont 4 nouvelles : Caylus, Millau, Albi, et Sète. L’ensemble des dossiers de candidatures affiche l’ambition et la volonté des collectivités de dynamiser leur territoire et de </a:t>
            </a:r>
            <a:r>
              <a:rPr lang="fr-FR" b="1" dirty="0"/>
              <a:t>répondre aux besoins économiques</a:t>
            </a:r>
            <a:r>
              <a:rPr lang="fr-FR" dirty="0"/>
              <a:t>, et particulièrement aux tensions en recrutement du secteur du numérique.</a:t>
            </a:r>
          </a:p>
          <a:p>
            <a:pPr algn="just">
              <a:buNone/>
            </a:pPr>
            <a:r>
              <a:rPr lang="fr-FR" b="1" dirty="0"/>
              <a:t>Égalité femmes/hommes, lutte contre les violences sexistes : 52 projets soutenus</a:t>
            </a:r>
          </a:p>
          <a:p>
            <a:pPr algn="just">
              <a:buNone/>
            </a:pPr>
            <a:r>
              <a:rPr lang="fr-FR" b="1" dirty="0">
                <a:effectLst/>
              </a:rPr>
              <a:t>La lutte contre les violences sexistes et sexuelles est au cœur des actions menées par la Région pour une égalité réelle entre les femmes et les hommes.</a:t>
            </a:r>
            <a:endParaRPr lang="fr-FR" dirty="0">
              <a:effectLst/>
            </a:endParaRPr>
          </a:p>
          <a:p>
            <a:pPr algn="just">
              <a:buNone/>
            </a:pPr>
            <a:r>
              <a:rPr lang="fr-FR" dirty="0"/>
              <a:t>Depuis 2016, </a:t>
            </a:r>
            <a:r>
              <a:rPr lang="fr-FR" b="1" dirty="0"/>
              <a:t>la Région agit sans relâche pour </a:t>
            </a:r>
            <a:r>
              <a:rPr lang="fr-FR" b="1" dirty="0">
                <a:hlinkClick r:id="rId21"/>
              </a:rPr>
              <a:t>favoriser l’égalité professionnelle femmes/hommes dans l’emploi, prévenir et lutter contre les violences sexistes et sexuelles</a:t>
            </a:r>
            <a:r>
              <a:rPr lang="fr-FR" dirty="0"/>
              <a:t>. Dans ce but, elle a mis en place </a:t>
            </a:r>
            <a:r>
              <a:rPr lang="fr-FR" dirty="0">
                <a:hlinkClick r:id="rId22"/>
              </a:rPr>
              <a:t>un appel à projets annuel</a:t>
            </a:r>
            <a:r>
              <a:rPr lang="fr-FR" dirty="0"/>
              <a:t> en deux volets, qu’elle étend cette année à </a:t>
            </a:r>
            <a:r>
              <a:rPr lang="fr-FR" b="1" dirty="0">
                <a:hlinkClick r:id="rId23"/>
              </a:rPr>
              <a:t>la précarité menstruelle</a:t>
            </a:r>
            <a:r>
              <a:rPr lang="fr-FR" dirty="0"/>
              <a:t> (dit autrement : le tabou des règles), la lutte contre les violences faites aux femmes et aux enfants et les actions contre les récidives. </a:t>
            </a:r>
            <a:br>
              <a:rPr lang="fr-FR" dirty="0"/>
            </a:br>
            <a:r>
              <a:rPr lang="fr-FR" dirty="0"/>
              <a:t>Ainsi, </a:t>
            </a:r>
            <a:r>
              <a:rPr lang="fr-FR" b="1" dirty="0"/>
              <a:t>52 projets sont retenus</a:t>
            </a:r>
            <a:r>
              <a:rPr lang="fr-FR" dirty="0"/>
              <a:t>, dont 13 œuvrent en faveur de l’égalité professionnelle, pour un montant total de subventions de 235 000 €. Concernant l’égalité professionnelle, figurent notamment les projets de </a:t>
            </a:r>
            <a:r>
              <a:rPr lang="fr-FR" dirty="0">
                <a:hlinkClick r:id="rId24"/>
              </a:rPr>
              <a:t>la </a:t>
            </a:r>
            <a:r>
              <a:rPr lang="fr-FR" dirty="0" err="1">
                <a:hlinkClick r:id="rId24"/>
              </a:rPr>
              <a:t>Fédération</a:t>
            </a:r>
            <a:r>
              <a:rPr lang="fr-FR" dirty="0">
                <a:hlinkClick r:id="rId24"/>
              </a:rPr>
              <a:t> des acteurs de la </a:t>
            </a:r>
            <a:r>
              <a:rPr lang="fr-FR" dirty="0" err="1">
                <a:hlinkClick r:id="rId24"/>
              </a:rPr>
              <a:t>solidarite</a:t>
            </a:r>
            <a:r>
              <a:rPr lang="fr-FR" dirty="0">
                <a:hlinkClick r:id="rId24"/>
              </a:rPr>
              <a:t>́ Occitanie - Nouvelle fenêtre</a:t>
            </a:r>
            <a:r>
              <a:rPr lang="fr-FR" dirty="0"/>
              <a:t>, de </a:t>
            </a:r>
            <a:r>
              <a:rPr lang="fr-FR" dirty="0">
                <a:hlinkClick r:id="rId25"/>
              </a:rPr>
              <a:t>Face Grand Toulouse - Nouvelle fenêtre</a:t>
            </a:r>
            <a:r>
              <a:rPr lang="fr-FR" dirty="0"/>
              <a:t> et de </a:t>
            </a:r>
            <a:r>
              <a:rPr lang="fr-FR" dirty="0">
                <a:hlinkClick r:id="rId26"/>
              </a:rPr>
              <a:t>MA Sphère - Nouvelle fenêtre</a:t>
            </a:r>
            <a:r>
              <a:rPr lang="fr-FR" dirty="0"/>
              <a:t> ; au titre des actions contre les violences sexistes et sexuelles, on peut relever les projets des associations </a:t>
            </a:r>
            <a:r>
              <a:rPr lang="fr-FR" dirty="0">
                <a:hlinkClick r:id="rId27"/>
              </a:rPr>
              <a:t>Artemisia - Nouvelle fenêtre</a:t>
            </a:r>
            <a:r>
              <a:rPr lang="fr-FR" dirty="0"/>
              <a:t>, </a:t>
            </a:r>
            <a:r>
              <a:rPr lang="fr-FR" dirty="0">
                <a:hlinkClick r:id="rId28"/>
              </a:rPr>
              <a:t>Cap d’Agir - Nouvelle fenêtre</a:t>
            </a:r>
            <a:r>
              <a:rPr lang="fr-FR" dirty="0"/>
              <a:t>, </a:t>
            </a:r>
            <a:r>
              <a:rPr lang="fr-FR" dirty="0" err="1">
                <a:hlinkClick r:id="rId29"/>
              </a:rPr>
              <a:t>Griselidis</a:t>
            </a:r>
            <a:r>
              <a:rPr lang="fr-FR" dirty="0">
                <a:hlinkClick r:id="rId29"/>
              </a:rPr>
              <a:t> - Nouvelle fenêtre</a:t>
            </a:r>
            <a:r>
              <a:rPr lang="fr-FR" dirty="0"/>
              <a:t> et </a:t>
            </a:r>
            <a:r>
              <a:rPr lang="fr-FR" dirty="0">
                <a:hlinkClick r:id="rId30"/>
              </a:rPr>
              <a:t>Les Petits Débrouillards Occitanie - Nouvelle fenêtre</a:t>
            </a:r>
            <a:r>
              <a:rPr lang="fr-FR" dirty="0"/>
              <a:t>.</a:t>
            </a:r>
          </a:p>
          <a:p>
            <a:pPr algn="just">
              <a:buNone/>
            </a:pPr>
            <a:r>
              <a:rPr lang="fr-FR" b="1" dirty="0"/>
              <a:t>Pallier le manque de services de proximité en zones fragiles</a:t>
            </a:r>
          </a:p>
          <a:p>
            <a:pPr algn="just">
              <a:buNone/>
            </a:pPr>
            <a:r>
              <a:rPr lang="fr-FR" b="1" dirty="0">
                <a:effectLst/>
              </a:rPr>
              <a:t>Des commerces de proximité aidés pour maintenir l’activité dans tous les territoires</a:t>
            </a:r>
            <a:endParaRPr lang="fr-FR" dirty="0">
              <a:effectLst/>
            </a:endParaRPr>
          </a:p>
          <a:p>
            <a:pPr algn="just">
              <a:buNone/>
            </a:pPr>
            <a:r>
              <a:rPr lang="fr-FR" dirty="0"/>
              <a:t>Avec </a:t>
            </a:r>
            <a:r>
              <a:rPr lang="fr-FR" dirty="0">
                <a:hlinkClick r:id="rId31"/>
              </a:rPr>
              <a:t>le PASS Commerce de </a:t>
            </a:r>
            <a:r>
              <a:rPr lang="fr-FR" dirty="0" err="1">
                <a:hlinkClick r:id="rId31"/>
              </a:rPr>
              <a:t>Proximite</a:t>
            </a:r>
            <a:r>
              <a:rPr lang="fr-FR" dirty="0">
                <a:hlinkClick r:id="rId31"/>
              </a:rPr>
              <a:t>́</a:t>
            </a:r>
            <a:r>
              <a:rPr lang="fr-FR" dirty="0"/>
              <a:t>, </a:t>
            </a:r>
            <a:r>
              <a:rPr lang="fr-FR" b="1" dirty="0"/>
              <a:t>la Région soutient les projets visant à maintenir, créer ou développer des commerces et des entreprises artisanales</a:t>
            </a:r>
            <a:r>
              <a:rPr lang="fr-FR" dirty="0"/>
              <a:t> indispensables dans les territoires d’Occitanie où les habitants en ont besoin. </a:t>
            </a:r>
            <a:br>
              <a:rPr lang="fr-FR" dirty="0"/>
            </a:br>
            <a:r>
              <a:rPr lang="fr-FR" dirty="0"/>
              <a:t>Lors de cette Commission permanente, </a:t>
            </a:r>
            <a:r>
              <a:rPr lang="fr-FR" b="1" dirty="0"/>
              <a:t>15 projets sont retenus</a:t>
            </a:r>
            <a:r>
              <a:rPr lang="fr-FR" dirty="0"/>
              <a:t>, parmi lesquels la création du « Pain de Stéphanie » à Saint-Amadou (Ariège), la reprise de l’</a:t>
            </a:r>
            <a:r>
              <a:rPr lang="fr-FR" dirty="0" err="1"/>
              <a:t>épicerie</a:t>
            </a:r>
            <a:r>
              <a:rPr lang="fr-FR" dirty="0"/>
              <a:t> qui allait fermer à Lacalm (Aveyron) et le développement d’« Hélène Optique » à Mirande (Gers). Cette opticienne s’équipe d’un matériel dernier cri, fabriqué en France, pour effectuer gratuitement des contrôles visuels. Une réponse à la demande de patients en mal de rendez-vous.</a:t>
            </a:r>
          </a:p>
          <a:p>
            <a:pPr algn="just">
              <a:buNone/>
            </a:pPr>
            <a:r>
              <a:rPr lang="fr-FR" b="1" dirty="0"/>
              <a:t>Nouvelle salve d’investissements dans les lycées</a:t>
            </a:r>
          </a:p>
          <a:p>
            <a:pPr algn="just">
              <a:buNone/>
            </a:pPr>
            <a:r>
              <a:rPr lang="fr-FR" b="1" dirty="0">
                <a:effectLst/>
              </a:rPr>
              <a:t>Le lycée Pierre de Coubertin à Font-</a:t>
            </a:r>
            <a:r>
              <a:rPr lang="fr-FR" b="1" dirty="0" err="1">
                <a:effectLst/>
              </a:rPr>
              <a:t>Romeu</a:t>
            </a:r>
            <a:r>
              <a:rPr lang="fr-FR" b="1" dirty="0">
                <a:effectLst/>
              </a:rPr>
              <a:t> (66) va bénéficier d’un investissement de 14 M€</a:t>
            </a:r>
            <a:endParaRPr lang="fr-FR" dirty="0">
              <a:effectLst/>
            </a:endParaRPr>
          </a:p>
          <a:p>
            <a:pPr algn="just"/>
            <a:r>
              <a:rPr lang="fr-FR" dirty="0"/>
              <a:t>Travaux de maintenance, mise en conformité des installations sanitaires et thermiques, extensions de capacité, création, restructuration, </a:t>
            </a:r>
            <a:r>
              <a:rPr lang="fr-FR" dirty="0">
                <a:hlinkClick r:id="rId32"/>
              </a:rPr>
              <a:t>rénovation énergétique</a:t>
            </a:r>
            <a:r>
              <a:rPr lang="fr-FR" dirty="0"/>
              <a:t>… La Région engage une nouvelle salve d’investissements dans ses lycées. Au total, </a:t>
            </a:r>
            <a:r>
              <a:rPr lang="fr-FR" b="1" dirty="0"/>
              <a:t>une enveloppe de près de 58 M€ vient d’être votée</a:t>
            </a:r>
            <a:r>
              <a:rPr lang="fr-FR" dirty="0"/>
              <a:t> dans le cadre de ses programmations annuelles. Tous les départements sont concernés. Parmi les chantiers figure la restructuration, la réfection des réseaux de chaleur et l’optimisation énergétique des éclairages, menés dans </a:t>
            </a:r>
            <a:r>
              <a:rPr lang="fr-FR" dirty="0">
                <a:hlinkClick r:id="rId33"/>
              </a:rPr>
              <a:t>le lycée Pierre de Coubertin à Font-</a:t>
            </a:r>
            <a:r>
              <a:rPr lang="fr-FR" dirty="0" err="1">
                <a:hlinkClick r:id="rId33"/>
              </a:rPr>
              <a:t>Romeu</a:t>
            </a:r>
            <a:r>
              <a:rPr lang="fr-FR" dirty="0">
                <a:hlinkClick r:id="rId33"/>
              </a:rPr>
              <a:t> - Nouvelle fenêtre</a:t>
            </a:r>
            <a:r>
              <a:rPr lang="fr-FR" dirty="0"/>
              <a:t> (Pyrénées-Orientales), pour près de 14 M€.</a:t>
            </a:r>
          </a:p>
          <a:p>
            <a:pPr algn="just"/>
            <a:endParaRPr lang="fr-FR" dirty="0">
              <a:latin typeface="Calibri" panose="020F0502020204030204" pitchFamily="34" charset="0"/>
              <a:cs typeface="Calibri" panose="020F0502020204030204" pitchFamily="34" charset="0"/>
            </a:endParaRPr>
          </a:p>
          <a:p>
            <a:pPr>
              <a:buNone/>
            </a:pPr>
            <a:r>
              <a:rPr lang="fr-FR" b="1" dirty="0"/>
              <a:t>,6 million d’euros d’aides chaque année</a:t>
            </a:r>
          </a:p>
          <a:p>
            <a:pPr>
              <a:buNone/>
            </a:pPr>
            <a:r>
              <a:rPr lang="fr-FR" b="1" dirty="0">
                <a:effectLst/>
              </a:rPr>
              <a:t>Permettre à chacun d’accéder à l’agriculture durable. Tel est le souhait de Julien </a:t>
            </a:r>
            <a:r>
              <a:rPr lang="fr-FR" b="1" dirty="0" err="1">
                <a:effectLst/>
              </a:rPr>
              <a:t>Franclet</a:t>
            </a:r>
            <a:r>
              <a:rPr lang="fr-FR" b="1" dirty="0">
                <a:effectLst/>
              </a:rPr>
              <a:t>, vice-président d’</a:t>
            </a:r>
            <a:r>
              <a:rPr lang="fr-FR" b="1" dirty="0" err="1">
                <a:effectLst/>
              </a:rPr>
              <a:t>Interbio</a:t>
            </a:r>
            <a:r>
              <a:rPr lang="fr-FR" b="1" dirty="0">
                <a:effectLst/>
              </a:rPr>
              <a:t>.</a:t>
            </a:r>
            <a:endParaRPr lang="fr-FR" dirty="0">
              <a:effectLst/>
            </a:endParaRPr>
          </a:p>
          <a:p>
            <a:pPr>
              <a:buNone/>
            </a:pPr>
            <a:r>
              <a:rPr lang="fr-FR" dirty="0"/>
              <a:t>« </a:t>
            </a:r>
            <a:r>
              <a:rPr lang="fr-FR" i="1" dirty="0"/>
              <a:t>Surtout, on ne doit pas baisser les bras. Nous devons continuer de nous développer pour que tout le monde accède à une agriculture durable</a:t>
            </a:r>
            <a:r>
              <a:rPr lang="fr-FR" dirty="0"/>
              <a:t> », poursuit Julien </a:t>
            </a:r>
            <a:r>
              <a:rPr lang="fr-FR" dirty="0" err="1"/>
              <a:t>Franclet</a:t>
            </a:r>
            <a:r>
              <a:rPr lang="fr-FR" dirty="0"/>
              <a:t>. C’est pourquoi la filière a travaillé avec la Région Occitanie a un </a:t>
            </a:r>
            <a:r>
              <a:rPr lang="fr-FR" b="1" dirty="0"/>
              <a:t>nouveau Plan Bio</a:t>
            </a:r>
            <a:r>
              <a:rPr lang="fr-FR" dirty="0"/>
              <a:t> (2023-2027), qui sera voté en mars et qui vise à </a:t>
            </a:r>
            <a:r>
              <a:rPr lang="fr-FR" b="1" dirty="0"/>
              <a:t>consolider la dynamique</a:t>
            </a:r>
            <a:r>
              <a:rPr lang="fr-FR" dirty="0"/>
              <a:t> pour que l’Occitanie reste une région de référence. </a:t>
            </a:r>
            <a:br>
              <a:rPr lang="fr-FR" dirty="0"/>
            </a:br>
            <a:r>
              <a:rPr lang="fr-FR" dirty="0"/>
              <a:t>En effet, avec le premier Plan </a:t>
            </a:r>
            <a:r>
              <a:rPr lang="fr-FR" dirty="0" err="1"/>
              <a:t>Bi’O</a:t>
            </a:r>
            <a:r>
              <a:rPr lang="fr-FR" dirty="0"/>
              <a:t> (2018-2022), les efforts consentis ont porté leurs fruits : </a:t>
            </a:r>
            <a:r>
              <a:rPr lang="fr-FR" b="1" dirty="0"/>
              <a:t>13 265 producteurs et productrices</a:t>
            </a:r>
            <a:r>
              <a:rPr lang="fr-FR" dirty="0"/>
              <a:t> se sont engagés en Occitanie et plus de 600 000ha ont été convertis. Avec 20% des surfaces en bio,</a:t>
            </a:r>
            <a:r>
              <a:rPr lang="fr-FR" b="1" dirty="0"/>
              <a:t> l’Occitanie est la première région bio </a:t>
            </a:r>
            <a:r>
              <a:rPr lang="fr-FR" b="1" dirty="0" err="1"/>
              <a:t>française</a:t>
            </a:r>
            <a:r>
              <a:rPr lang="fr-FR" dirty="0" err="1"/>
              <a:t>.Chaque</a:t>
            </a:r>
            <a:r>
              <a:rPr lang="fr-FR" dirty="0"/>
              <a:t> année, la Région a attribué 1,6 million d’euros d’aides pour accompagner les projets de la filière bio.</a:t>
            </a:r>
          </a:p>
          <a:p>
            <a:pPr>
              <a:buNone/>
            </a:pPr>
            <a:r>
              <a:rPr lang="fr-FR" dirty="0">
                <a:hlinkClick r:id="rId34"/>
              </a:rPr>
              <a:t>Aux Saveurs du Quercy - Nouvelle fenêtre</a:t>
            </a:r>
            <a:r>
              <a:rPr lang="fr-FR" dirty="0"/>
              <a:t> fait partie des </a:t>
            </a:r>
            <a:r>
              <a:rPr lang="fr-FR" b="1" dirty="0"/>
              <a:t>entreprises soutenues</a:t>
            </a:r>
            <a:r>
              <a:rPr lang="fr-FR" dirty="0"/>
              <a:t> de façon « </a:t>
            </a:r>
            <a:r>
              <a:rPr lang="fr-FR" i="1" dirty="0"/>
              <a:t>très importante</a:t>
            </a:r>
            <a:r>
              <a:rPr lang="fr-FR" dirty="0"/>
              <a:t> », reconnaît son fondateur Michel Moles. « </a:t>
            </a:r>
            <a:r>
              <a:rPr lang="fr-FR" i="1" dirty="0"/>
              <a:t>Nous avons investi dans des chambres froides et des locaux de conditionnement pour augmenter nos volumes. La Région nous a aidés à hauteur de 40% ! </a:t>
            </a:r>
            <a:r>
              <a:rPr lang="fr-FR" b="1" i="1" dirty="0"/>
              <a:t>C’est énorme pour nous</a:t>
            </a:r>
            <a:r>
              <a:rPr lang="fr-FR" i="1" dirty="0"/>
              <a:t> qui sommes installés en zone rurale, sur les côteaux du Quercy</a:t>
            </a:r>
            <a:r>
              <a:rPr lang="fr-FR" dirty="0"/>
              <a:t> », assure le dirigeant qui commercialise aujourd’hui 3 500 tonnes de fruits et légumes bio (7 fois plus en 10 ans).</a:t>
            </a:r>
          </a:p>
          <a:p>
            <a:pPr>
              <a:buNone/>
            </a:pPr>
            <a:r>
              <a:rPr lang="fr-FR" b="1" dirty="0"/>
              <a:t>Un nouveau plan Bio pour soutenir et consolider </a:t>
            </a:r>
          </a:p>
          <a:p>
            <a:pPr>
              <a:buNone/>
            </a:pPr>
            <a:r>
              <a:rPr lang="fr-FR" dirty="0"/>
              <a:t>Le nouveau Plan Bio, voté en mars, se structurera autour de </a:t>
            </a:r>
            <a:r>
              <a:rPr lang="fr-FR" b="1" dirty="0"/>
              <a:t>plusieurs axes</a:t>
            </a:r>
            <a:r>
              <a:rPr lang="fr-FR" dirty="0"/>
              <a:t> : faire de l’agriculture biologique (AB) un atout pour les territoires, favoriser l’accès à l’AB pour tous, structurer des filières, ou encore développer l’offre de formation et de recherche-expérimentation. Les deux objectifs principaux sont : </a:t>
            </a:r>
            <a:r>
              <a:rPr lang="fr-FR" b="1" dirty="0"/>
              <a:t>soutenir la consommation</a:t>
            </a:r>
            <a:r>
              <a:rPr lang="fr-FR" dirty="0"/>
              <a:t> et </a:t>
            </a:r>
            <a:r>
              <a:rPr lang="fr-FR" b="1" dirty="0"/>
              <a:t>consolider les filières</a:t>
            </a:r>
            <a:r>
              <a:rPr lang="fr-FR" dirty="0"/>
              <a:t> pour maintenir la production.</a:t>
            </a:r>
          </a:p>
          <a:p>
            <a:pPr>
              <a:buNone/>
            </a:pPr>
            <a:r>
              <a:rPr lang="fr-FR" b="1" dirty="0"/>
              <a:t>Passer le « bio réflexe » </a:t>
            </a:r>
          </a:p>
          <a:p>
            <a:pPr>
              <a:buNone/>
            </a:pPr>
            <a:r>
              <a:rPr lang="fr-FR" b="1" dirty="0">
                <a:effectLst/>
              </a:rPr>
              <a:t>Pierre Giovanelli est producteur transformateur de fruits et légumes près de Perpignan.</a:t>
            </a:r>
            <a:endParaRPr lang="fr-FR" dirty="0">
              <a:effectLst/>
            </a:endParaRPr>
          </a:p>
          <a:p>
            <a:pPr>
              <a:buNone/>
            </a:pPr>
            <a:r>
              <a:rPr lang="fr-FR" dirty="0"/>
              <a:t>A 300 kilomètres de là, près de Perpignan, Pierre Giovanelli confirme </a:t>
            </a:r>
            <a:r>
              <a:rPr lang="fr-FR" b="1" dirty="0"/>
              <a:t>l’aide « </a:t>
            </a:r>
            <a:r>
              <a:rPr lang="fr-FR" b="1" i="1" dirty="0"/>
              <a:t>sans faille</a:t>
            </a:r>
            <a:r>
              <a:rPr lang="fr-FR" b="1" dirty="0"/>
              <a:t> » de la Région</a:t>
            </a:r>
            <a:r>
              <a:rPr lang="fr-FR" dirty="0"/>
              <a:t>. Son entreprise transforme aujourd’hui 1 500 tonnes de fruits bio par an et commercialise 1,5 million de bouteilles de jus et nectars. L’objectif est de faire de </a:t>
            </a:r>
            <a:r>
              <a:rPr lang="fr-FR" dirty="0" err="1">
                <a:hlinkClick r:id="rId35"/>
              </a:rPr>
              <a:t>siBio</a:t>
            </a:r>
            <a:r>
              <a:rPr lang="fr-FR" dirty="0">
                <a:hlinkClick r:id="rId35"/>
              </a:rPr>
              <a:t> - Nouvelle fenêtre</a:t>
            </a:r>
            <a:r>
              <a:rPr lang="fr-FR" dirty="0"/>
              <a:t> une marque régionale de producteurs. La petite Catalane ne cesse de s’agrandir et souhaite partir à la </a:t>
            </a:r>
            <a:r>
              <a:rPr lang="fr-FR" b="1" dirty="0"/>
              <a:t>conquête des grands comptes</a:t>
            </a:r>
            <a:r>
              <a:rPr lang="fr-FR" dirty="0"/>
              <a:t> (traiteurs, restaurateurs, grossistes). « </a:t>
            </a:r>
            <a:r>
              <a:rPr lang="fr-FR" i="1" dirty="0"/>
              <a:t>On n’hésitera pas à resolliciter la Région si les investissements le nécessitent</a:t>
            </a:r>
            <a:r>
              <a:rPr lang="fr-FR" dirty="0"/>
              <a:t> », assure l’arboriculteur.</a:t>
            </a:r>
          </a:p>
          <a:p>
            <a:pPr>
              <a:buNone/>
            </a:pPr>
            <a:r>
              <a:rPr lang="fr-FR" dirty="0"/>
              <a:t>L’un des enjeux est la </a:t>
            </a:r>
            <a:r>
              <a:rPr lang="fr-FR" b="1" dirty="0"/>
              <a:t>communication</a:t>
            </a:r>
            <a:r>
              <a:rPr lang="fr-FR" dirty="0"/>
              <a:t> autour de ces produits. C’est pourquoi </a:t>
            </a:r>
            <a:r>
              <a:rPr lang="fr-FR" dirty="0" err="1"/>
              <a:t>Interbio</a:t>
            </a:r>
            <a:r>
              <a:rPr lang="fr-FR" dirty="0"/>
              <a:t> lance début mars 2023 une </a:t>
            </a:r>
            <a:r>
              <a:rPr lang="fr-FR" dirty="0">
                <a:hlinkClick r:id="rId36"/>
              </a:rPr>
              <a:t>large campagne médiatique - Nouvelle fenêtre</a:t>
            </a:r>
            <a:r>
              <a:rPr lang="fr-FR" dirty="0"/>
              <a:t> pour </a:t>
            </a:r>
            <a:r>
              <a:rPr lang="fr-FR" b="1" dirty="0"/>
              <a:t>soutenir la consommation du bio</a:t>
            </a:r>
            <a:r>
              <a:rPr lang="fr-FR" dirty="0"/>
              <a:t> sur les radios, les réseaux sociaux et en boutique. Le message est simple : "</a:t>
            </a:r>
            <a:r>
              <a:rPr lang="fr-FR" i="1" dirty="0"/>
              <a:t>En Occitanie, faisons passer le bio réflexe</a:t>
            </a:r>
            <a:r>
              <a:rPr lang="fr-FR" dirty="0"/>
              <a:t>".</a:t>
            </a:r>
          </a:p>
          <a:p>
            <a:pPr>
              <a:buNone/>
            </a:pPr>
            <a:r>
              <a:rPr lang="fr-FR" dirty="0"/>
              <a:t>Millésime bio du 30 janvier au 1er février </a:t>
            </a:r>
            <a:br>
              <a:rPr lang="fr-FR" dirty="0"/>
            </a:br>
            <a:r>
              <a:rPr lang="fr-FR" dirty="0"/>
              <a:t>Le </a:t>
            </a:r>
            <a:r>
              <a:rPr lang="fr-FR" dirty="0">
                <a:hlinkClick r:id="rId37"/>
              </a:rPr>
              <a:t>salon Millésime Bio</a:t>
            </a:r>
            <a:r>
              <a:rPr lang="fr-FR" dirty="0"/>
              <a:t> est considéré comme LE salon mondial du vin et autres boissons bio. Les professionnels de la filière se donnent rendez-vous au Parc des Expositions de Montpellier pour fêter la 30e édition !</a:t>
            </a:r>
          </a:p>
          <a:p>
            <a:pPr>
              <a:buNone/>
            </a:pPr>
            <a:r>
              <a:rPr lang="fr-FR" b="1" dirty="0"/>
              <a:t>Les bienfaits du bio pour tous </a:t>
            </a:r>
          </a:p>
          <a:p>
            <a:pPr>
              <a:buNone/>
            </a:pPr>
            <a:r>
              <a:rPr lang="fr-FR" b="1" dirty="0">
                <a:effectLst/>
              </a:rPr>
              <a:t>Consommateurs, agriculteurs, animaux… La bio est bénéfique à tous !</a:t>
            </a:r>
            <a:endParaRPr lang="fr-FR" dirty="0">
              <a:effectLst/>
            </a:endParaRPr>
          </a:p>
          <a:p>
            <a:pPr>
              <a:buNone/>
            </a:pPr>
            <a:r>
              <a:rPr lang="fr-FR" dirty="0"/>
              <a:t>Pour le consommateur, les </a:t>
            </a:r>
            <a:r>
              <a:rPr lang="fr-FR" dirty="0">
                <a:hlinkClick r:id="rId38"/>
              </a:rPr>
              <a:t>avantages sur la santé - Nouvelle fenêtre</a:t>
            </a:r>
            <a:r>
              <a:rPr lang="fr-FR" dirty="0"/>
              <a:t> ont été largement démontrés : réduction de l’exposition aux pesticides, des maladies chroniques et de l’obésité grâce à des aliments plus riches en nutriments, vitamines, minéraux et fibres. Mais l’agriculture bio préserve également </a:t>
            </a:r>
            <a:r>
              <a:rPr lang="fr-FR" b="1" dirty="0"/>
              <a:t>la santé des agriculteurs</a:t>
            </a:r>
            <a:r>
              <a:rPr lang="fr-FR" dirty="0"/>
              <a:t> (moins d’intrants et de produits phytosanitaires), </a:t>
            </a:r>
            <a:r>
              <a:rPr lang="fr-FR" dirty="0">
                <a:hlinkClick r:id="rId39"/>
              </a:rPr>
              <a:t>leurs revenus</a:t>
            </a:r>
            <a:r>
              <a:rPr lang="fr-FR" dirty="0"/>
              <a:t>, tout comme le </a:t>
            </a:r>
            <a:r>
              <a:rPr lang="fr-FR" b="1" dirty="0"/>
              <a:t>bien-être animal</a:t>
            </a:r>
            <a:r>
              <a:rPr lang="fr-FR" dirty="0"/>
              <a:t> (avec des pratiques plus respectueuses) et l’environnement, notamment la biodiversité (+30% d’espèces).</a:t>
            </a:r>
          </a:p>
          <a:p>
            <a:pPr>
              <a:buNone/>
            </a:pPr>
            <a:r>
              <a:rPr lang="fr-FR" b="1" dirty="0"/>
              <a:t>Meilleure Région bio d’Europe</a:t>
            </a:r>
          </a:p>
          <a:p>
            <a:r>
              <a:rPr lang="fr-FR" dirty="0"/>
              <a:t>L’Occitanie a remporté, le 23 septembre 2022, le </a:t>
            </a:r>
            <a:r>
              <a:rPr lang="fr-FR" dirty="0">
                <a:hlinkClick r:id="rId40"/>
              </a:rPr>
              <a:t>prix de la « meilleure Région Bio » d’Europe</a:t>
            </a:r>
            <a:r>
              <a:rPr lang="fr-FR" dirty="0"/>
              <a:t> décerné par la Commission européenne. Ce trophée récompense la volonté active et les actions mises en place pour un </a:t>
            </a:r>
            <a:r>
              <a:rPr lang="fr-FR" b="1" dirty="0"/>
              <a:t>nouveau modèle agricole plus durable</a:t>
            </a:r>
            <a:r>
              <a:rPr lang="fr-FR" dirty="0"/>
              <a:t>. 1 exploitation bio française sur 4 est, en effet, en Occitanie.</a:t>
            </a:r>
          </a:p>
          <a:p>
            <a:pPr algn="just"/>
            <a:endParaRPr lang="fr-FR" dirty="0">
              <a:latin typeface="Calibri" panose="020F0502020204030204" pitchFamily="34" charset="0"/>
              <a:cs typeface="Calibri" panose="020F050202020403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13442121-20B0-4787-ADB8-DC8869E684D9}" type="slidenum">
              <a:rPr lang="fr-BE" smtClean="0"/>
              <a:t>4</a:t>
            </a:fld>
            <a:endParaRPr lang="fr-BE"/>
          </a:p>
        </p:txBody>
      </p:sp>
    </p:spTree>
    <p:extLst>
      <p:ext uri="{BB962C8B-B14F-4D97-AF65-F5344CB8AC3E}">
        <p14:creationId xmlns:p14="http://schemas.microsoft.com/office/powerpoint/2010/main" val="95946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uNone/>
            </a:pPr>
            <a:r>
              <a:rPr lang="fr-BE" b="0" i="0" dirty="0">
                <a:solidFill>
                  <a:srgbClr val="111111"/>
                </a:solidFill>
                <a:effectLst/>
                <a:latin typeface="overpass"/>
              </a:rPr>
              <a:t>Ces outils s’intègrent dans la palette des actions que mène la Région Occitanie pour accompagner les entreprises à tous les stades de leur développement et faciliter l’accès au financement de leurs projets.</a:t>
            </a:r>
          </a:p>
          <a:p>
            <a:pPr algn="l">
              <a:buNone/>
            </a:pPr>
            <a:r>
              <a:rPr lang="fr-BE" b="0" i="0" dirty="0">
                <a:solidFill>
                  <a:srgbClr val="111111"/>
                </a:solidFill>
                <a:effectLst/>
                <a:latin typeface="overpass"/>
              </a:rPr>
              <a:t>Ils accompagnent particulièrement les investissements réalisés par les exploitations ou entreprises agricoles ainsi que les TPE et PME en faveur des transitions, environnementales, industrielles ou sociétales.</a:t>
            </a:r>
          </a:p>
          <a:p>
            <a:pPr algn="l"/>
            <a:r>
              <a:rPr lang="fr-BE" b="0" i="0" u="none" strike="noStrike" dirty="0">
                <a:solidFill>
                  <a:srgbClr val="333F8A"/>
                </a:solidFill>
                <a:effectLst/>
                <a:latin typeface="overpass"/>
                <a:hlinkClick r:id="rId3" tooltip="La Garantie pour les emprunts bancaires FOSTER Région Occitanie - Nouvelle fenêtre"/>
              </a:rPr>
              <a:t>La Garantie pour les emprunts bancaires FOSTER Région Occitanie</a:t>
            </a:r>
            <a:r>
              <a:rPr lang="fr-BE" b="0" i="0" dirty="0">
                <a:solidFill>
                  <a:srgbClr val="111111"/>
                </a:solidFill>
                <a:effectLst/>
                <a:latin typeface="overpass"/>
              </a:rPr>
              <a:t> concerne les crédits professionnels, avec pour objectif de faciliter l’accès au financement dans les banques sélectionnées.</a:t>
            </a:r>
            <a:br>
              <a:rPr lang="fr-BE" b="0" i="0" dirty="0">
                <a:solidFill>
                  <a:srgbClr val="111111"/>
                </a:solidFill>
                <a:effectLst/>
                <a:latin typeface="overpass"/>
              </a:rPr>
            </a:br>
            <a:r>
              <a:rPr lang="fr-BE" b="0" i="0" u="none" strike="noStrike" dirty="0">
                <a:solidFill>
                  <a:srgbClr val="333F8A"/>
                </a:solidFill>
                <a:effectLst/>
                <a:latin typeface="overpass"/>
                <a:hlinkClick r:id="rId4" tooltip="Le Prêt d’amorçage innovation à taux zéro FOSTER Région Occitanie - Nouvelle fenêtre"/>
              </a:rPr>
              <a:t>Le Prêt d’amorçage innovation à taux zéro FOSTER Région Occitanie</a:t>
            </a:r>
            <a:r>
              <a:rPr lang="fr-BE" b="0" i="0" dirty="0">
                <a:solidFill>
                  <a:srgbClr val="111111"/>
                </a:solidFill>
                <a:effectLst/>
                <a:latin typeface="overpass"/>
              </a:rPr>
              <a:t> est un prêt d’honneur personnel aux associés, sans intérêt et sans prise de garantie, accompagnant un projet d’entreprise innovante en amorçage.</a:t>
            </a:r>
          </a:p>
          <a:p>
            <a:endParaRPr lang="fr-BE" dirty="0"/>
          </a:p>
        </p:txBody>
      </p:sp>
      <p:sp>
        <p:nvSpPr>
          <p:cNvPr id="4" name="Espace réservé du numéro de diapositive 3"/>
          <p:cNvSpPr>
            <a:spLocks noGrp="1"/>
          </p:cNvSpPr>
          <p:nvPr>
            <p:ph type="sldNum" sz="quarter" idx="5"/>
          </p:nvPr>
        </p:nvSpPr>
        <p:spPr/>
        <p:txBody>
          <a:bodyPr/>
          <a:lstStyle/>
          <a:p>
            <a:fld id="{13442121-20B0-4787-ADB8-DC8869E684D9}" type="slidenum">
              <a:rPr lang="fr-BE" smtClean="0"/>
              <a:t>8</a:t>
            </a:fld>
            <a:endParaRPr lang="fr-BE"/>
          </a:p>
        </p:txBody>
      </p:sp>
    </p:spTree>
    <p:extLst>
      <p:ext uri="{BB962C8B-B14F-4D97-AF65-F5344CB8AC3E}">
        <p14:creationId xmlns:p14="http://schemas.microsoft.com/office/powerpoint/2010/main" val="300022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8DFDF-10B7-4DC7-B869-9ABA867BEC6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8401B5-F8E2-4907-8E35-856AD7483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BE1044-98BB-4B7C-9784-BF5D1F016819}"/>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5" name="Espace réservé du pied de page 4">
            <a:extLst>
              <a:ext uri="{FF2B5EF4-FFF2-40B4-BE49-F238E27FC236}">
                <a16:creationId xmlns:a16="http://schemas.microsoft.com/office/drawing/2014/main" id="{27BBF3DD-5E0C-4AFB-B37D-5B873392DF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68B319-F19C-499C-B850-819F42ABED05}"/>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237638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A22F2-6EDF-42B2-BFBF-D35C58E5E0D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C55D8B6-2CCB-440B-A719-6429732ADB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2CC947-6D26-4230-B9A9-67F5EA9DC66F}"/>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5" name="Espace réservé du pied de page 4">
            <a:extLst>
              <a:ext uri="{FF2B5EF4-FFF2-40B4-BE49-F238E27FC236}">
                <a16:creationId xmlns:a16="http://schemas.microsoft.com/office/drawing/2014/main" id="{DF444677-4E88-4509-8A8C-0DC0EB135D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18BE91-A435-4D4D-9824-1317D9C93867}"/>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161578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56057F-2DC1-4E49-B282-987D0D77B6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9153CC-F1FF-4BC6-A415-5662E134C60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54FCBB-975D-4684-BC10-C4FCFCED647B}"/>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5" name="Espace réservé du pied de page 4">
            <a:extLst>
              <a:ext uri="{FF2B5EF4-FFF2-40B4-BE49-F238E27FC236}">
                <a16:creationId xmlns:a16="http://schemas.microsoft.com/office/drawing/2014/main" id="{D18F1AEB-4B7F-4051-8401-882A717C3C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F6B8DB-899C-46C7-B8B3-45B0824DF3D6}"/>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315830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sposition personnalisée">
  <p:cSld name="1_Disposition personnalisée">
    <p:spTree>
      <p:nvGrpSpPr>
        <p:cNvPr id="1" name="Shape 44"/>
        <p:cNvGrpSpPr/>
        <p:nvPr/>
      </p:nvGrpSpPr>
      <p:grpSpPr>
        <a:xfrm>
          <a:off x="0" y="0"/>
          <a:ext cx="0" cy="0"/>
          <a:chOff x="0" y="0"/>
          <a:chExt cx="0" cy="0"/>
        </a:xfrm>
      </p:grpSpPr>
      <p:pic>
        <p:nvPicPr>
          <p:cNvPr id="45" name="Google Shape;45;p7"/>
          <p:cNvPicPr preferRelativeResize="0"/>
          <p:nvPr userDrawn="1"/>
        </p:nvPicPr>
        <p:blipFill rotWithShape="1">
          <a:blip r:embed="rId2">
            <a:alphaModFix/>
          </a:blip>
          <a:srcRect/>
          <a:stretch/>
        </p:blipFill>
        <p:spPr>
          <a:xfrm>
            <a:off x="4" y="0"/>
            <a:ext cx="12188389" cy="6858000"/>
          </a:xfrm>
          <a:prstGeom prst="rect">
            <a:avLst/>
          </a:prstGeom>
          <a:noFill/>
          <a:ln>
            <a:noFill/>
          </a:ln>
        </p:spPr>
      </p:pic>
      <p:sp>
        <p:nvSpPr>
          <p:cNvPr id="46" name="Google Shape;46;p7"/>
          <p:cNvSpPr txBox="1">
            <a:spLocks noGrp="1"/>
          </p:cNvSpPr>
          <p:nvPr>
            <p:ph type="sldNum" idx="12"/>
          </p:nvPr>
        </p:nvSpPr>
        <p:spPr>
          <a:xfrm>
            <a:off x="9208025" y="6301504"/>
            <a:ext cx="2743201" cy="365125"/>
          </a:xfrm>
          <a:prstGeom prst="rect">
            <a:avLst/>
          </a:prstGeom>
          <a:noFill/>
          <a:ln>
            <a:noFill/>
          </a:ln>
        </p:spPr>
        <p:txBody>
          <a:bodyPr spcFirstLastPara="1" wrap="square" lIns="68556" tIns="34274" rIns="68556" bIns="34274" anchor="ctr" anchorCtr="0">
            <a:noAutofit/>
          </a:bodyPr>
          <a:lstStyle>
            <a:lvl1pPr marL="0" marR="0" lvl="0" indent="0" algn="r" rtl="0">
              <a:spcBef>
                <a:spcPts val="0"/>
              </a:spcBef>
              <a:buNone/>
              <a:defRPr sz="1200">
                <a:solidFill>
                  <a:srgbClr val="888888"/>
                </a:solidFill>
                <a:latin typeface="Verdana"/>
                <a:ea typeface="Verdana"/>
                <a:cs typeface="Verdana"/>
                <a:sym typeface="Verdana"/>
              </a:defRPr>
            </a:lvl1pPr>
            <a:lvl2pPr marL="0" marR="0" lvl="1" indent="0" algn="r" rtl="0">
              <a:spcBef>
                <a:spcPts val="0"/>
              </a:spcBef>
              <a:buNone/>
              <a:defRPr sz="1200">
                <a:solidFill>
                  <a:srgbClr val="888888"/>
                </a:solidFill>
                <a:latin typeface="Verdana"/>
                <a:ea typeface="Verdana"/>
                <a:cs typeface="Verdana"/>
                <a:sym typeface="Verdana"/>
              </a:defRPr>
            </a:lvl2pPr>
            <a:lvl3pPr marL="0" marR="0" lvl="2" indent="0" algn="r" rtl="0">
              <a:spcBef>
                <a:spcPts val="0"/>
              </a:spcBef>
              <a:buNone/>
              <a:defRPr sz="1200">
                <a:solidFill>
                  <a:srgbClr val="888888"/>
                </a:solidFill>
                <a:latin typeface="Verdana"/>
                <a:ea typeface="Verdana"/>
                <a:cs typeface="Verdana"/>
                <a:sym typeface="Verdana"/>
              </a:defRPr>
            </a:lvl3pPr>
            <a:lvl4pPr marL="0" marR="0" lvl="3" indent="0" algn="r" rtl="0">
              <a:spcBef>
                <a:spcPts val="0"/>
              </a:spcBef>
              <a:buNone/>
              <a:defRPr sz="1200">
                <a:solidFill>
                  <a:srgbClr val="888888"/>
                </a:solidFill>
                <a:latin typeface="Verdana"/>
                <a:ea typeface="Verdana"/>
                <a:cs typeface="Verdana"/>
                <a:sym typeface="Verdana"/>
              </a:defRPr>
            </a:lvl4pPr>
            <a:lvl5pPr marL="0" marR="0" lvl="4" indent="0" algn="r" rtl="0">
              <a:spcBef>
                <a:spcPts val="0"/>
              </a:spcBef>
              <a:buNone/>
              <a:defRPr sz="1200">
                <a:solidFill>
                  <a:srgbClr val="888888"/>
                </a:solidFill>
                <a:latin typeface="Verdana"/>
                <a:ea typeface="Verdana"/>
                <a:cs typeface="Verdana"/>
                <a:sym typeface="Verdana"/>
              </a:defRPr>
            </a:lvl5pPr>
            <a:lvl6pPr marL="0" marR="0" lvl="5" indent="0" algn="r" rtl="0">
              <a:spcBef>
                <a:spcPts val="0"/>
              </a:spcBef>
              <a:buNone/>
              <a:defRPr sz="1200">
                <a:solidFill>
                  <a:srgbClr val="888888"/>
                </a:solidFill>
                <a:latin typeface="Verdana"/>
                <a:ea typeface="Verdana"/>
                <a:cs typeface="Verdana"/>
                <a:sym typeface="Verdana"/>
              </a:defRPr>
            </a:lvl6pPr>
            <a:lvl7pPr marL="0" marR="0" lvl="6" indent="0" algn="r" rtl="0">
              <a:spcBef>
                <a:spcPts val="0"/>
              </a:spcBef>
              <a:buNone/>
              <a:defRPr sz="1200">
                <a:solidFill>
                  <a:srgbClr val="888888"/>
                </a:solidFill>
                <a:latin typeface="Verdana"/>
                <a:ea typeface="Verdana"/>
                <a:cs typeface="Verdana"/>
                <a:sym typeface="Verdana"/>
              </a:defRPr>
            </a:lvl7pPr>
            <a:lvl8pPr marL="0" marR="0" lvl="7" indent="0" algn="r" rtl="0">
              <a:spcBef>
                <a:spcPts val="0"/>
              </a:spcBef>
              <a:buNone/>
              <a:defRPr sz="1200">
                <a:solidFill>
                  <a:srgbClr val="888888"/>
                </a:solidFill>
                <a:latin typeface="Verdana"/>
                <a:ea typeface="Verdana"/>
                <a:cs typeface="Verdana"/>
                <a:sym typeface="Verdana"/>
              </a:defRPr>
            </a:lvl8pPr>
            <a:lvl9pPr marL="0" marR="0" lvl="8" indent="0" algn="r" rtl="0">
              <a:spcBef>
                <a:spcPts val="0"/>
              </a:spcBef>
              <a:buNone/>
              <a:defRPr sz="1200">
                <a:solidFill>
                  <a:srgbClr val="888888"/>
                </a:solidFill>
                <a:latin typeface="Verdana"/>
                <a:ea typeface="Verdana"/>
                <a:cs typeface="Verdana"/>
                <a:sym typeface="Verdana"/>
              </a:defRPr>
            </a:lvl9pPr>
          </a:lstStyle>
          <a:p>
            <a:fld id="{00000000-1234-1234-1234-123412341234}" type="slidenum">
              <a:rPr lang="fr-FR" smtClean="0"/>
              <a:pPr/>
              <a:t>‹N°›</a:t>
            </a:fld>
            <a:endParaRPr lang="fr-FR"/>
          </a:p>
        </p:txBody>
      </p:sp>
      <p:sp>
        <p:nvSpPr>
          <p:cNvPr id="47" name="Google Shape;47;p7"/>
          <p:cNvSpPr/>
          <p:nvPr/>
        </p:nvSpPr>
        <p:spPr>
          <a:xfrm>
            <a:off x="1901952" y="1335024"/>
            <a:ext cx="3072384" cy="841248"/>
          </a:xfrm>
          <a:prstGeom prst="rect">
            <a:avLst/>
          </a:prstGeom>
          <a:solidFill>
            <a:schemeClr val="lt1"/>
          </a:solidFill>
          <a:ln>
            <a:noFill/>
          </a:ln>
        </p:spPr>
        <p:txBody>
          <a:bodyPr spcFirstLastPara="1" wrap="square" lIns="91408" tIns="45699" rIns="91408" bIns="45699" anchor="ctr" anchorCtr="0">
            <a:noAutofit/>
          </a:bodyPr>
          <a:lstStyle/>
          <a:p>
            <a:pPr algn="ctr" defTabSz="1218930">
              <a:buClr>
                <a:srgbClr val="000000"/>
              </a:buClr>
              <a:buFont typeface="Arial"/>
              <a:buNone/>
            </a:pPr>
            <a:endParaRPr sz="1867" kern="0">
              <a:solidFill>
                <a:srgbClr val="FFFFFF"/>
              </a:solidFill>
              <a:latin typeface="Verdana"/>
              <a:ea typeface="Verdana"/>
              <a:cs typeface="Verdana"/>
              <a:sym typeface="Verdana"/>
            </a:endParaRPr>
          </a:p>
        </p:txBody>
      </p:sp>
      <p:sp>
        <p:nvSpPr>
          <p:cNvPr id="48" name="Google Shape;48;p7"/>
          <p:cNvSpPr/>
          <p:nvPr/>
        </p:nvSpPr>
        <p:spPr>
          <a:xfrm>
            <a:off x="1648693" y="221672"/>
            <a:ext cx="3560619" cy="130232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08" tIns="45699" rIns="91408" bIns="45699" anchor="ctr" anchorCtr="0">
            <a:noAutofit/>
          </a:bodyPr>
          <a:lstStyle/>
          <a:p>
            <a:pPr algn="ctr" defTabSz="1218930">
              <a:buClr>
                <a:srgbClr val="000000"/>
              </a:buClr>
              <a:buFont typeface="Arial"/>
              <a:buNone/>
            </a:pPr>
            <a:endParaRPr sz="1867" kern="0">
              <a:solidFill>
                <a:srgbClr val="FFFFFF"/>
              </a:solidFill>
              <a:latin typeface="Verdana"/>
              <a:ea typeface="Verdana"/>
              <a:cs typeface="Verdana"/>
              <a:sym typeface="Verdana"/>
            </a:endParaRPr>
          </a:p>
        </p:txBody>
      </p:sp>
      <p:sp>
        <p:nvSpPr>
          <p:cNvPr id="49" name="Google Shape;49;p7"/>
          <p:cNvSpPr txBox="1">
            <a:spLocks noGrp="1"/>
          </p:cNvSpPr>
          <p:nvPr>
            <p:ph type="body" idx="1"/>
          </p:nvPr>
        </p:nvSpPr>
        <p:spPr>
          <a:xfrm>
            <a:off x="1143016" y="424331"/>
            <a:ext cx="9754129" cy="812800"/>
          </a:xfrm>
          <a:prstGeom prst="rect">
            <a:avLst/>
          </a:prstGeom>
          <a:noFill/>
          <a:ln>
            <a:noFill/>
          </a:ln>
        </p:spPr>
        <p:txBody>
          <a:bodyPr spcFirstLastPara="1" wrap="square" lIns="68556" tIns="34274" rIns="68556" bIns="34274" anchor="t" anchorCtr="0"/>
          <a:lstStyle>
            <a:lvl1pPr marL="457095" marR="0" lvl="0" indent="-228552"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1pPr>
            <a:lvl2pPr marL="914196" marR="0" lvl="1" indent="-380916"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294" marR="0" lvl="2" indent="-355526"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392" marR="0" lvl="3" indent="-342826"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Verdana"/>
                <a:ea typeface="Verdana"/>
                <a:cs typeface="Verdana"/>
                <a:sym typeface="Verdana"/>
              </a:defRPr>
            </a:lvl4pPr>
            <a:lvl5pPr marL="2285494" marR="0" lvl="4" indent="-342826"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Verdana"/>
                <a:ea typeface="Verdana"/>
                <a:cs typeface="Verdana"/>
                <a:sym typeface="Verdana"/>
              </a:defRPr>
            </a:lvl5pPr>
            <a:lvl6pPr marL="2742586" marR="0" lvl="5" indent="-342826"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Verdana"/>
                <a:ea typeface="Verdana"/>
                <a:cs typeface="Verdana"/>
                <a:sym typeface="Verdana"/>
              </a:defRPr>
            </a:lvl6pPr>
            <a:lvl7pPr marL="3199680" marR="0" lvl="6" indent="-342826"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Verdana"/>
                <a:ea typeface="Verdana"/>
                <a:cs typeface="Verdana"/>
                <a:sym typeface="Verdana"/>
              </a:defRPr>
            </a:lvl7pPr>
            <a:lvl8pPr marL="3656775" marR="0" lvl="7" indent="-342826"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Verdana"/>
                <a:ea typeface="Verdana"/>
                <a:cs typeface="Verdana"/>
                <a:sym typeface="Verdana"/>
              </a:defRPr>
            </a:lvl8pPr>
            <a:lvl9pPr marL="4113876" marR="0" lvl="8" indent="-342826"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219781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1" y="117475"/>
            <a:ext cx="11736967" cy="6604000"/>
          </a:xfrm>
          <a:prstGeom prst="rect">
            <a:avLst/>
          </a:prstGeom>
        </p:spPr>
      </p:pic>
      <p:sp>
        <p:nvSpPr>
          <p:cNvPr id="8" name="Titre 7"/>
          <p:cNvSpPr>
            <a:spLocks noGrp="1"/>
          </p:cNvSpPr>
          <p:nvPr>
            <p:ph type="title"/>
          </p:nvPr>
        </p:nvSpPr>
        <p:spPr>
          <a:xfrm>
            <a:off x="1100667" y="2363704"/>
            <a:ext cx="7112000" cy="1325563"/>
          </a:xfrm>
        </p:spPr>
        <p:txBody>
          <a:bodyPr>
            <a:normAutofit/>
          </a:bodyPr>
          <a:lstStyle>
            <a:lvl1pPr algn="r">
              <a:defRPr sz="3600">
                <a:latin typeface="+mn-lt"/>
              </a:defRPr>
            </a:lvl1pPr>
          </a:lstStyle>
          <a:p>
            <a:r>
              <a:rPr lang="fr-FR" dirty="0"/>
              <a:t>Cliquez et modifiez le titre</a:t>
            </a:r>
          </a:p>
        </p:txBody>
      </p:sp>
      <p:sp>
        <p:nvSpPr>
          <p:cNvPr id="13" name="Espace réservé du texte 12"/>
          <p:cNvSpPr>
            <a:spLocks noGrp="1"/>
          </p:cNvSpPr>
          <p:nvPr>
            <p:ph type="body" sz="quarter" idx="10"/>
          </p:nvPr>
        </p:nvSpPr>
        <p:spPr>
          <a:xfrm>
            <a:off x="2692401" y="3979863"/>
            <a:ext cx="5519739" cy="660400"/>
          </a:xfrm>
        </p:spPr>
        <p:txBody>
          <a:bodyPr>
            <a:noAutofit/>
          </a:bodyPr>
          <a:lstStyle>
            <a:lvl1pPr marL="0" indent="0" algn="r">
              <a:buFontTx/>
              <a:buNone/>
              <a:defRPr sz="2400"/>
            </a:lvl1pPr>
          </a:lstStyle>
          <a:p>
            <a:pPr lvl="0"/>
            <a:r>
              <a:rPr lang="fr-FR" dirty="0"/>
              <a:t>Cliquez pour modifier les styles du texte </a:t>
            </a:r>
            <a:r>
              <a:rPr lang="fr-FR"/>
              <a:t>du masque</a:t>
            </a:r>
            <a:endParaRPr lang="fr-FR" dirty="0"/>
          </a:p>
        </p:txBody>
      </p:sp>
    </p:spTree>
    <p:extLst>
      <p:ext uri="{BB962C8B-B14F-4D97-AF65-F5344CB8AC3E}">
        <p14:creationId xmlns:p14="http://schemas.microsoft.com/office/powerpoint/2010/main" val="369096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A64A3-C45C-444D-A542-D060443BB7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2C03AA-21BD-454C-957E-5744B9C9E93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01509A-FA45-4A90-B33B-8D9AAC32B379}"/>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5" name="Espace réservé du pied de page 4">
            <a:extLst>
              <a:ext uri="{FF2B5EF4-FFF2-40B4-BE49-F238E27FC236}">
                <a16:creationId xmlns:a16="http://schemas.microsoft.com/office/drawing/2014/main" id="{79B08CB4-9993-485F-9793-C01D642EEC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93BED9-9840-4F5B-8740-7E42FE804643}"/>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20756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11F1A-4ECD-4AD4-977E-00C9095F8A4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F7581E5-274A-46BB-834A-1BA600F91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A0EFD96-F149-4C91-9FC0-3DEB3ADEBE25}"/>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5" name="Espace réservé du pied de page 4">
            <a:extLst>
              <a:ext uri="{FF2B5EF4-FFF2-40B4-BE49-F238E27FC236}">
                <a16:creationId xmlns:a16="http://schemas.microsoft.com/office/drawing/2014/main" id="{39B6FFDC-61DA-4E3C-A741-C6893DF2F9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2D90DF-ED09-475C-AB77-688A03A19AAB}"/>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96196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94EBD-757F-483A-A588-0816FA803C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8B74E8-977F-4A37-8621-3EC15CDBDB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838F694-72D5-4BB0-ABDB-C981321B798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983CF1-FC91-4F6D-8A15-FBECB8DA19AE}"/>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6" name="Espace réservé du pied de page 5">
            <a:extLst>
              <a:ext uri="{FF2B5EF4-FFF2-40B4-BE49-F238E27FC236}">
                <a16:creationId xmlns:a16="http://schemas.microsoft.com/office/drawing/2014/main" id="{6BA35F36-BC3D-404E-8083-24BFE089CBA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1D924B-9E3E-41E0-BE6A-1BFFAB3AF320}"/>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29043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9E7725-5B17-4BEF-AE02-F1337089B6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C3AB601-87D9-404A-841E-83DB696807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AFCFAC-FC43-46F3-B2A0-A92F632B25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0F1C69-D835-498B-95B6-0CB7C757F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F2D6F3-B206-4645-A702-6E5F9758D4A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BEA3370-4CC5-4A46-865A-73DE964E4D47}"/>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8" name="Espace réservé du pied de page 7">
            <a:extLst>
              <a:ext uri="{FF2B5EF4-FFF2-40B4-BE49-F238E27FC236}">
                <a16:creationId xmlns:a16="http://schemas.microsoft.com/office/drawing/2014/main" id="{0CC8B4E1-F809-402F-87F4-DAD34F02B95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DE6BDD8-8C56-4E7B-883B-FBDBF332383D}"/>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7933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90120B-FABD-4BC2-B272-14D3A8F42E0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91B28D5-296C-4D75-BF5B-911D919B88B2}"/>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4" name="Espace réservé du pied de page 3">
            <a:extLst>
              <a:ext uri="{FF2B5EF4-FFF2-40B4-BE49-F238E27FC236}">
                <a16:creationId xmlns:a16="http://schemas.microsoft.com/office/drawing/2014/main" id="{FBF723AC-57D7-4D21-ACDF-73D691C55FA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89CCBC9-845A-4B85-8332-DF31B6844EFE}"/>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318010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53FC346-9F9C-4367-B6F8-F3A4A8FC6F48}"/>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3" name="Espace réservé du pied de page 2">
            <a:extLst>
              <a:ext uri="{FF2B5EF4-FFF2-40B4-BE49-F238E27FC236}">
                <a16:creationId xmlns:a16="http://schemas.microsoft.com/office/drawing/2014/main" id="{4A0B1DEC-21DE-4A2E-9C59-9C5EFEB0940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8B3CF47-3F15-4498-90CB-94ED824621E1}"/>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370152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82A38D-584C-4D45-8293-E8B25C67EE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FC3C61-D497-4882-B4F7-698492BF8C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587E47-59BA-41BA-9082-D167A69B7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00C94B9-B282-4FED-8496-ABED9A560FCF}"/>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6" name="Espace réservé du pied de page 5">
            <a:extLst>
              <a:ext uri="{FF2B5EF4-FFF2-40B4-BE49-F238E27FC236}">
                <a16:creationId xmlns:a16="http://schemas.microsoft.com/office/drawing/2014/main" id="{526894CF-DA15-472B-AA00-A212C2187C6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CA448C-F67A-4324-B699-62B29411B77E}"/>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215457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D2ED3-11A8-4B6F-90A1-ADD50A9022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C2801C-E3A2-4814-89BA-63F6F61CE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69B0327-3678-4376-804F-E2C239C65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094D1E-0136-4432-AFEC-26160651584A}"/>
              </a:ext>
            </a:extLst>
          </p:cNvPr>
          <p:cNvSpPr>
            <a:spLocks noGrp="1"/>
          </p:cNvSpPr>
          <p:nvPr>
            <p:ph type="dt" sz="half" idx="10"/>
          </p:nvPr>
        </p:nvSpPr>
        <p:spPr/>
        <p:txBody>
          <a:bodyPr/>
          <a:lstStyle/>
          <a:p>
            <a:fld id="{E98DA86F-044C-407B-8DF6-E18786B5389C}" type="datetimeFigureOut">
              <a:rPr lang="fr-FR" smtClean="0"/>
              <a:t>07/04/2025</a:t>
            </a:fld>
            <a:endParaRPr lang="fr-FR"/>
          </a:p>
        </p:txBody>
      </p:sp>
      <p:sp>
        <p:nvSpPr>
          <p:cNvPr id="6" name="Espace réservé du pied de page 5">
            <a:extLst>
              <a:ext uri="{FF2B5EF4-FFF2-40B4-BE49-F238E27FC236}">
                <a16:creationId xmlns:a16="http://schemas.microsoft.com/office/drawing/2014/main" id="{7A2B21BE-5948-45D6-98E6-D7292E6F8E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749EC8-CE63-41BA-A4DD-3E2214E7E544}"/>
              </a:ext>
            </a:extLst>
          </p:cNvPr>
          <p:cNvSpPr>
            <a:spLocks noGrp="1"/>
          </p:cNvSpPr>
          <p:nvPr>
            <p:ph type="sldNum" sz="quarter" idx="12"/>
          </p:nvPr>
        </p:nvSpPr>
        <p:spPr/>
        <p:txBody>
          <a:bodyPr/>
          <a:lstStyle/>
          <a:p>
            <a:fld id="{F83763F0-FC57-41F6-8F9F-77A80A7057BF}" type="slidenum">
              <a:rPr lang="fr-FR" smtClean="0"/>
              <a:t>‹N°›</a:t>
            </a:fld>
            <a:endParaRPr lang="fr-FR"/>
          </a:p>
        </p:txBody>
      </p:sp>
    </p:spTree>
    <p:extLst>
      <p:ext uri="{BB962C8B-B14F-4D97-AF65-F5344CB8AC3E}">
        <p14:creationId xmlns:p14="http://schemas.microsoft.com/office/powerpoint/2010/main" val="271144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BC65F6-370E-42EE-BB85-0CF793DFE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0094A58-AB59-4572-9131-1D5354E34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5CD732-FECA-45C1-A31C-BC2378D73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DA86F-044C-407B-8DF6-E18786B5389C}" type="datetimeFigureOut">
              <a:rPr lang="fr-FR" smtClean="0"/>
              <a:t>07/04/2025</a:t>
            </a:fld>
            <a:endParaRPr lang="fr-FR"/>
          </a:p>
        </p:txBody>
      </p:sp>
      <p:sp>
        <p:nvSpPr>
          <p:cNvPr id="5" name="Espace réservé du pied de page 4">
            <a:extLst>
              <a:ext uri="{FF2B5EF4-FFF2-40B4-BE49-F238E27FC236}">
                <a16:creationId xmlns:a16="http://schemas.microsoft.com/office/drawing/2014/main" id="{381E8A79-6D6C-4E31-9DB0-CC0D243F5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EFCB65-4036-4ECA-B158-B8525A7BB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763F0-FC57-41F6-8F9F-77A80A7057BF}" type="slidenum">
              <a:rPr lang="fr-FR" smtClean="0"/>
              <a:t>‹N°›</a:t>
            </a:fld>
            <a:endParaRPr lang="fr-FR"/>
          </a:p>
        </p:txBody>
      </p:sp>
    </p:spTree>
    <p:extLst>
      <p:ext uri="{BB962C8B-B14F-4D97-AF65-F5344CB8AC3E}">
        <p14:creationId xmlns:p14="http://schemas.microsoft.com/office/powerpoint/2010/main" val="271453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laregion.fr/-Eau-en-Occitanie-" TargetMode="External"/><Relationship Id="rId7" Type="http://schemas.openxmlformats.org/officeDocument/2006/relationships/hyperlink" Target="https://www.laregion.fr/budgets-participatifs-tee" TargetMode="External"/><Relationship Id="rId2" Type="http://schemas.openxmlformats.org/officeDocument/2006/relationships/hyperlink" Target="https://www.laregion.fr/-Energie-en-Occitanie-" TargetMode="External"/><Relationship Id="rId1" Type="http://schemas.openxmlformats.org/officeDocument/2006/relationships/slideLayout" Target="../slideLayouts/slideLayout12.xml"/><Relationship Id="rId6" Type="http://schemas.openxmlformats.org/officeDocument/2006/relationships/hyperlink" Target="https://www.laregion.fr/-Education-a-l-Environnement-et-au-Developpement-Durable-32090-" TargetMode="External"/><Relationship Id="rId5" Type="http://schemas.openxmlformats.org/officeDocument/2006/relationships/hyperlink" Target="https://www.laregion.fr/-Dechets-et-economie-circulaire-" TargetMode="External"/><Relationship Id="rId4" Type="http://schemas.openxmlformats.org/officeDocument/2006/relationships/hyperlink" Target="https://www.laregion.fr/-Biodiversite-Occitan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2638E1-6A7F-46F7-B329-247874011FCD}"/>
              </a:ext>
            </a:extLst>
          </p:cNvPr>
          <p:cNvSpPr>
            <a:spLocks noGrp="1"/>
          </p:cNvSpPr>
          <p:nvPr>
            <p:ph type="title"/>
          </p:nvPr>
        </p:nvSpPr>
        <p:spPr>
          <a:xfrm>
            <a:off x="84667" y="1812022"/>
            <a:ext cx="8449733" cy="1616978"/>
          </a:xfrm>
        </p:spPr>
        <p:txBody>
          <a:bodyPr>
            <a:normAutofit/>
          </a:bodyPr>
          <a:lstStyle/>
          <a:p>
            <a:pPr algn="ctr"/>
            <a:r>
              <a:rPr lang="fr-BE" dirty="0">
                <a:solidFill>
                  <a:schemeClr val="bg1"/>
                </a:solidFill>
              </a:rPr>
              <a:t>REGION OCCITANIE  &amp;  BEI : un partenariat au service de la transition écologique </a:t>
            </a:r>
            <a:endParaRPr lang="fr-FR" dirty="0">
              <a:solidFill>
                <a:schemeClr val="bg1"/>
              </a:solidFill>
            </a:endParaRPr>
          </a:p>
        </p:txBody>
      </p:sp>
      <p:sp>
        <p:nvSpPr>
          <p:cNvPr id="4" name="Espace réservé du texte 3">
            <a:extLst>
              <a:ext uri="{FF2B5EF4-FFF2-40B4-BE49-F238E27FC236}">
                <a16:creationId xmlns:a16="http://schemas.microsoft.com/office/drawing/2014/main" id="{E7225586-2C77-4998-B2DC-9D1B96D993ED}"/>
              </a:ext>
            </a:extLst>
          </p:cNvPr>
          <p:cNvSpPr>
            <a:spLocks noGrp="1"/>
          </p:cNvSpPr>
          <p:nvPr>
            <p:ph type="body" sz="quarter" idx="10"/>
          </p:nvPr>
        </p:nvSpPr>
        <p:spPr>
          <a:xfrm>
            <a:off x="2125133" y="3979863"/>
            <a:ext cx="6087007" cy="660400"/>
          </a:xfrm>
        </p:spPr>
        <p:txBody>
          <a:bodyPr/>
          <a:lstStyle/>
          <a:p>
            <a:r>
              <a:rPr lang="fr-BE" dirty="0">
                <a:solidFill>
                  <a:schemeClr val="bg1"/>
                </a:solidFill>
              </a:rPr>
              <a:t>Yannick PROTO – Directeur d’Occitanie Europe </a:t>
            </a:r>
            <a:r>
              <a:rPr lang="fr-FR" dirty="0">
                <a:solidFill>
                  <a:schemeClr val="bg1"/>
                </a:solidFill>
              </a:rPr>
              <a:t>Mars 2025</a:t>
            </a:r>
          </a:p>
        </p:txBody>
      </p:sp>
      <p:pic>
        <p:nvPicPr>
          <p:cNvPr id="6" name="Image 5" descr="Une image contenant texte, logo, Police, capture d’écran&#10;&#10;Le contenu généré par l’IA peut être incorrect.">
            <a:extLst>
              <a:ext uri="{FF2B5EF4-FFF2-40B4-BE49-F238E27FC236}">
                <a16:creationId xmlns:a16="http://schemas.microsoft.com/office/drawing/2014/main" id="{14345B1A-F802-B805-D4ED-617F70017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0399" y="3429000"/>
            <a:ext cx="3293534" cy="2842791"/>
          </a:xfrm>
          <a:prstGeom prst="rect">
            <a:avLst/>
          </a:prstGeom>
        </p:spPr>
      </p:pic>
    </p:spTree>
    <p:extLst>
      <p:ext uri="{BB962C8B-B14F-4D97-AF65-F5344CB8AC3E}">
        <p14:creationId xmlns:p14="http://schemas.microsoft.com/office/powerpoint/2010/main" val="316763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702C-ADB7-D728-C401-6AC73976D150}"/>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957886-70C7-2943-3725-045B811D15A8}"/>
              </a:ext>
            </a:extLst>
          </p:cNvPr>
          <p:cNvSpPr>
            <a:spLocks noGrp="1"/>
          </p:cNvSpPr>
          <p:nvPr>
            <p:ph type="body" idx="1"/>
          </p:nvPr>
        </p:nvSpPr>
        <p:spPr>
          <a:xfrm>
            <a:off x="1256058" y="364967"/>
            <a:ext cx="10323350" cy="812800"/>
          </a:xfrm>
        </p:spPr>
        <p:txBody>
          <a:bodyPr>
            <a:noAutofit/>
          </a:bodyPr>
          <a:lstStyle/>
          <a:p>
            <a:pPr algn="ctr"/>
            <a:r>
              <a:rPr lang="fr-FR" b="1" dirty="0"/>
              <a:t>Les Régions françaises actrices des transitions </a:t>
            </a:r>
          </a:p>
        </p:txBody>
      </p:sp>
      <p:sp>
        <p:nvSpPr>
          <p:cNvPr id="3" name="ZoneTexte 2">
            <a:extLst>
              <a:ext uri="{FF2B5EF4-FFF2-40B4-BE49-F238E27FC236}">
                <a16:creationId xmlns:a16="http://schemas.microsoft.com/office/drawing/2014/main" id="{7BEE0F5A-A37A-85C7-224E-99053260AB54}"/>
              </a:ext>
            </a:extLst>
          </p:cNvPr>
          <p:cNvSpPr txBox="1"/>
          <p:nvPr/>
        </p:nvSpPr>
        <p:spPr>
          <a:xfrm>
            <a:off x="105833" y="1177767"/>
            <a:ext cx="11916834" cy="5724644"/>
          </a:xfrm>
          <a:prstGeom prst="rect">
            <a:avLst/>
          </a:prstGeom>
          <a:noFill/>
        </p:spPr>
        <p:txBody>
          <a:bodyPr wrap="square" rtlCol="0">
            <a:spAutoFit/>
          </a:bodyPr>
          <a:lstStyle/>
          <a:p>
            <a:pPr algn="just"/>
            <a:r>
              <a:rPr lang="fr-BE" b="1" dirty="0">
                <a:solidFill>
                  <a:srgbClr val="FF0000"/>
                </a:solidFill>
              </a:rPr>
              <a:t>Compétences :</a:t>
            </a:r>
            <a:r>
              <a:rPr lang="fr-BE" dirty="0"/>
              <a:t> </a:t>
            </a:r>
            <a:r>
              <a:rPr lang="fr-FR" dirty="0"/>
              <a:t>Réduites à treize depuis le 1er janvier 2016,  les régions de France métropolitaine ont vu leurs champs d‘action redéfinis par la loi portant sur la Nouvelle Organisation Territoriale de la République (</a:t>
            </a:r>
            <a:r>
              <a:rPr lang="fr-FR" dirty="0" err="1"/>
              <a:t>NOTRe</a:t>
            </a:r>
            <a:r>
              <a:rPr lang="fr-FR" dirty="0"/>
              <a:t>). En plus des prérogatives qu’elles partagent avec les départements (tourisme, sport culture…), les régions ont plusieurs </a:t>
            </a:r>
            <a:r>
              <a:rPr lang="fr-FR" b="1" dirty="0">
                <a:solidFill>
                  <a:srgbClr val="FF0000"/>
                </a:solidFill>
              </a:rPr>
              <a:t>compétences exclusives </a:t>
            </a:r>
            <a:r>
              <a:rPr lang="fr-FR" dirty="0"/>
              <a:t>: les transports / le développement économique /la gestion des programmes européens / l’aménagement du territoire et l’environnement /la formation professionnelle / les lycées</a:t>
            </a:r>
          </a:p>
          <a:p>
            <a:pPr algn="just"/>
            <a:r>
              <a:rPr lang="fr-FR" dirty="0"/>
              <a:t>  </a:t>
            </a:r>
          </a:p>
          <a:p>
            <a:pPr algn="just"/>
            <a:r>
              <a:rPr lang="fr-BE" b="1" dirty="0">
                <a:solidFill>
                  <a:srgbClr val="FF0000"/>
                </a:solidFill>
              </a:rPr>
              <a:t>Schémas qui en découlent :</a:t>
            </a:r>
          </a:p>
          <a:p>
            <a:pPr algn="just"/>
            <a:r>
              <a:rPr lang="fr-BE" dirty="0"/>
              <a:t>Contrat de Plan Etat-Région </a:t>
            </a:r>
            <a:r>
              <a:rPr lang="fr-BE" b="1" dirty="0">
                <a:solidFill>
                  <a:srgbClr val="FF0000"/>
                </a:solidFill>
              </a:rPr>
              <a:t>(CPER) </a:t>
            </a:r>
            <a:r>
              <a:rPr lang="fr-BE" dirty="0"/>
              <a:t>: </a:t>
            </a:r>
            <a:r>
              <a:rPr lang="fr-BE" sz="1200" dirty="0">
                <a:solidFill>
                  <a:srgbClr val="1D1D1B"/>
                </a:solidFill>
                <a:latin typeface="Satoshi"/>
              </a:rPr>
              <a:t>1,5 milliard d’euros. L’État investira 656 millions d’euros et la Région 532 millions. Quelque 70 % des financements sont fléchés vers le ferroviaire, les transports collectifs (incluant les futurs services express régionaux métropolitains ou </a:t>
            </a:r>
            <a:r>
              <a:rPr lang="fr-BE" sz="1200" dirty="0" err="1">
                <a:solidFill>
                  <a:srgbClr val="1D1D1B"/>
                </a:solidFill>
                <a:latin typeface="Satoshi"/>
              </a:rPr>
              <a:t>Serm</a:t>
            </a:r>
            <a:r>
              <a:rPr lang="fr-BE" sz="1200" dirty="0">
                <a:solidFill>
                  <a:srgbClr val="1D1D1B"/>
                </a:solidFill>
                <a:latin typeface="Satoshi"/>
              </a:rPr>
              <a:t>) et le vélo</a:t>
            </a:r>
          </a:p>
          <a:p>
            <a:pPr algn="just"/>
            <a:r>
              <a:rPr lang="fr-FR" dirty="0"/>
              <a:t>Schéma régional de développement économique, d’innovation et d’internationalisation </a:t>
            </a:r>
            <a:r>
              <a:rPr lang="fr-FR" b="1" dirty="0">
                <a:solidFill>
                  <a:srgbClr val="FF0000"/>
                </a:solidFill>
              </a:rPr>
              <a:t>(SRDE-II)</a:t>
            </a:r>
            <a:r>
              <a:rPr lang="fr-FR" dirty="0"/>
              <a:t>. </a:t>
            </a:r>
            <a:r>
              <a:rPr lang="fr-FR" sz="1200" dirty="0"/>
              <a:t>Il </a:t>
            </a:r>
            <a:r>
              <a:rPr lang="fr-FR" sz="1200" i="0" dirty="0">
                <a:solidFill>
                  <a:srgbClr val="1D1D1B"/>
                </a:solidFill>
                <a:effectLst/>
                <a:latin typeface="Satoshi"/>
              </a:rPr>
              <a:t>détermine les grandes orientations en matière d’aides (directes ou indirectes) aux entreprises, de soutien à l’internationalisation, d’aides à l’investissement immobilier et à l’innovation des entreprises, les orientations relatives à l’attractivité du territoire, en matière de développement de l’économie sociale et solidaire et de développement de l’économie circulaire.</a:t>
            </a:r>
            <a:endParaRPr lang="fr-FR" sz="1200" dirty="0"/>
          </a:p>
          <a:p>
            <a:pPr algn="just"/>
            <a:r>
              <a:rPr lang="fr-FR" dirty="0"/>
              <a:t>Schéma régional d’aménagement, de développement durable et d’égalité des territoires </a:t>
            </a:r>
            <a:r>
              <a:rPr lang="fr-FR" b="1" dirty="0">
                <a:solidFill>
                  <a:srgbClr val="FF0000"/>
                </a:solidFill>
              </a:rPr>
              <a:t>(SRADDET)</a:t>
            </a:r>
            <a:r>
              <a:rPr lang="fr-FR" dirty="0"/>
              <a:t>. </a:t>
            </a:r>
            <a:r>
              <a:rPr lang="fr-FR" sz="1200" dirty="0"/>
              <a:t>Il fixe les objectifs en matière d’équilibre et d’égalité des territoires, d’implantation des différentes infrastructures d’intérêt régional, de désenclavement des territoires ruraux, d’habitat, de gestion économe de l’espace, d’intermodalité et de développement des transports.</a:t>
            </a:r>
          </a:p>
          <a:p>
            <a:pPr algn="just"/>
            <a:endParaRPr lang="fr-BE" dirty="0"/>
          </a:p>
          <a:p>
            <a:pPr algn="just"/>
            <a:r>
              <a:rPr lang="fr-BE" b="1" dirty="0">
                <a:solidFill>
                  <a:srgbClr val="FF0000"/>
                </a:solidFill>
              </a:rPr>
              <a:t>Investissement public &amp; animation des écosystèmes territoriaux </a:t>
            </a:r>
          </a:p>
          <a:p>
            <a:pPr algn="just"/>
            <a:r>
              <a:rPr lang="fr-FR" sz="1800" dirty="0">
                <a:effectLst/>
                <a:latin typeface="Calibri" panose="020F0502020204030204" pitchFamily="34" charset="0"/>
                <a:ea typeface="Calibri" panose="020F0502020204030204" pitchFamily="34" charset="0"/>
                <a:cs typeface="Calibri" panose="020F0502020204030204" pitchFamily="34" charset="0"/>
              </a:rPr>
              <a:t>54 à 58 % du volume total des investissements publics est réalisé par les autorités locales et régionales, qui jouent un rôle majeur dans le développement des infrastructures et services publics.</a:t>
            </a:r>
          </a:p>
          <a:p>
            <a:pPr algn="just"/>
            <a:r>
              <a:rPr lang="fr-FR" dirty="0">
                <a:latin typeface="Calibri" panose="020F0502020204030204" pitchFamily="34" charset="0"/>
                <a:ea typeface="Calibri" panose="020F0502020204030204" pitchFamily="34" charset="0"/>
                <a:cs typeface="Calibri" panose="020F0502020204030204" pitchFamily="34" charset="0"/>
              </a:rPr>
              <a:t>Rôle stratégique des Régions afin d’assurer le lien entre acteurs industriels (de la TPE aux grands groupes), monde académique, laboratoires de recherche, pôles de compétitivité et clusters, structures publiques ou parapubliques d’appui aux entreprises (agences de dev. éco, incubateurs,…) </a:t>
            </a:r>
            <a:endParaRPr lang="fr-BE"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10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E613-B411-FEB2-C6F1-37A33185EA3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90BE9D6-9D15-BB02-FFEB-DA8429A995E3}"/>
              </a:ext>
            </a:extLst>
          </p:cNvPr>
          <p:cNvSpPr>
            <a:spLocks noGrp="1"/>
          </p:cNvSpPr>
          <p:nvPr>
            <p:ph type="body" idx="1"/>
          </p:nvPr>
        </p:nvSpPr>
        <p:spPr>
          <a:xfrm>
            <a:off x="934325" y="237967"/>
            <a:ext cx="11037542" cy="1099766"/>
          </a:xfrm>
        </p:spPr>
        <p:txBody>
          <a:bodyPr>
            <a:noAutofit/>
          </a:bodyPr>
          <a:lstStyle/>
          <a:p>
            <a:pPr marL="457095" marR="0" lvl="0" indent="-228552" algn="ctr" defTabSz="914400" rtl="0" eaLnBrk="1" fontAlgn="auto" latinLnBrk="0" hangingPunct="1">
              <a:lnSpc>
                <a:spcPct val="90000"/>
              </a:lnSpc>
              <a:spcBef>
                <a:spcPts val="1000"/>
              </a:spcBef>
              <a:spcAft>
                <a:spcPts val="0"/>
              </a:spcAft>
              <a:buClr>
                <a:prstClr val="black"/>
              </a:buClr>
              <a:buSzPts val="2800"/>
              <a:buFont typeface="Arial"/>
              <a:buNone/>
              <a:tabLst/>
              <a:defRPr/>
            </a:pPr>
            <a:r>
              <a:rPr kumimoji="0" lang="fr-BE" sz="2800" b="1" i="0" u="none" strike="noStrike" kern="1200" cap="none" spc="0" normalizeH="0" baseline="0" noProof="0" dirty="0">
                <a:ln>
                  <a:noFill/>
                </a:ln>
                <a:solidFill>
                  <a:prstClr val="black"/>
                </a:solidFill>
                <a:effectLst/>
                <a:uLnTx/>
                <a:uFillTx/>
                <a:latin typeface="Verdana"/>
                <a:ea typeface="Verdana"/>
                <a:sym typeface="Verdana"/>
              </a:rPr>
              <a:t>La Région Occitanie au cœur de la transition écologique et énergétique du territoire</a:t>
            </a:r>
            <a:endParaRPr kumimoji="0" lang="fr-FR" sz="2800" b="1" i="0" u="none" strike="noStrike" kern="1200" cap="none" spc="0" normalizeH="0" baseline="0" noProof="0" dirty="0">
              <a:ln>
                <a:noFill/>
              </a:ln>
              <a:solidFill>
                <a:prstClr val="black"/>
              </a:solidFill>
              <a:effectLst/>
              <a:uLnTx/>
              <a:uFillTx/>
              <a:latin typeface="Verdana"/>
              <a:ea typeface="Verdana"/>
              <a:sym typeface="Verdana"/>
            </a:endParaRPr>
          </a:p>
          <a:p>
            <a:endParaRPr lang="fr-FR" dirty="0"/>
          </a:p>
        </p:txBody>
      </p:sp>
      <p:sp>
        <p:nvSpPr>
          <p:cNvPr id="11" name="AutoShape 9">
            <a:extLst>
              <a:ext uri="{FF2B5EF4-FFF2-40B4-BE49-F238E27FC236}">
                <a16:creationId xmlns:a16="http://schemas.microsoft.com/office/drawing/2014/main" id="{0DF59701-BD3C-637D-9097-F8ECD79E2981}"/>
              </a:ext>
            </a:extLst>
          </p:cNvPr>
          <p:cNvSpPr>
            <a:spLocks noChangeAspect="1" noChangeArrowheads="1"/>
          </p:cNvSpPr>
          <p:nvPr/>
        </p:nvSpPr>
        <p:spPr bwMode="auto">
          <a:xfrm>
            <a:off x="0" y="0"/>
            <a:ext cx="952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2" name="Rectangle 10">
            <a:extLst>
              <a:ext uri="{FF2B5EF4-FFF2-40B4-BE49-F238E27FC236}">
                <a16:creationId xmlns:a16="http://schemas.microsoft.com/office/drawing/2014/main" id="{0539FC2F-40D3-6395-34FA-111404B81B33}"/>
              </a:ext>
            </a:extLst>
          </p:cNvPr>
          <p:cNvSpPr>
            <a:spLocks noChangeArrowheads="1"/>
          </p:cNvSpPr>
          <p:nvPr/>
        </p:nvSpPr>
        <p:spPr bwMode="auto">
          <a:xfrm>
            <a:off x="329184" y="1346785"/>
            <a:ext cx="11642683" cy="52629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rgbClr val="FF0000"/>
              </a:solidFill>
              <a:effectLst/>
              <a:latin typeface="+mn-lt"/>
              <a:hlinkClick r:id="rId2">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b="1" dirty="0">
              <a:solidFill>
                <a:srgbClr val="FF0000"/>
              </a:solidFill>
              <a:latin typeface="+mn-lt"/>
              <a:hlinkClick r:id="rId2">
                <a:extLst>
                  <a:ext uri="{A12FA001-AC4F-418D-AE19-62706E023703}">
                    <ahyp:hlinkClr xmlns:ahyp="http://schemas.microsoft.com/office/drawing/2018/hyperlinkcolor" val="tx"/>
                  </a:ext>
                </a:extLst>
              </a:hlinkClick>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BE" altLang="fr-FR" sz="1400" b="1" i="0" u="none" strike="noStrike" cap="none" normalizeH="0" baseline="0" dirty="0">
                <a:ln>
                  <a:noFill/>
                </a:ln>
                <a:solidFill>
                  <a:srgbClr val="FF0000"/>
                </a:solidFill>
                <a:effectLst/>
                <a:latin typeface="+mn-lt"/>
                <a:hlinkClick r:id="rId2">
                  <a:extLst>
                    <a:ext uri="{A12FA001-AC4F-418D-AE19-62706E023703}">
                      <ahyp:hlinkClr xmlns:ahyp="http://schemas.microsoft.com/office/drawing/2018/hyperlinkcolor" val="tx"/>
                    </a:ext>
                  </a:extLst>
                </a:hlinkClick>
              </a:rPr>
              <a:t>Son ambition est de devenir la première région française à énergie positive à l’horizon 2050, de renouer avec la souveraineté industrielle et de conforter la souveraineté alimentaire.</a:t>
            </a:r>
            <a:endParaRPr kumimoji="0" lang="fr-FR" altLang="fr-FR" sz="1400" b="1" i="0" u="none" strike="noStrike" cap="none" normalizeH="0" baseline="0" dirty="0">
              <a:ln>
                <a:noFill/>
              </a:ln>
              <a:solidFill>
                <a:srgbClr val="FF0000"/>
              </a:solidFill>
              <a:effectLst/>
              <a:latin typeface="+mn-lt"/>
              <a:hlinkClick r:id="rId2">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400" b="1" dirty="0">
              <a:solidFill>
                <a:srgbClr val="FF0000"/>
              </a:solidFill>
              <a:latin typeface="+mn-lt"/>
              <a:hlinkClick r:id="rId2">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mn-lt"/>
                <a:hlinkClick r:id="rId2">
                  <a:extLst>
                    <a:ext uri="{A12FA001-AC4F-418D-AE19-62706E023703}">
                      <ahyp:hlinkClr xmlns:ahyp="http://schemas.microsoft.com/office/drawing/2018/hyperlinkcolor" val="tx"/>
                    </a:ext>
                  </a:extLst>
                </a:hlinkClick>
              </a:rPr>
              <a:t>Énergie</a:t>
            </a:r>
            <a:endParaRPr kumimoji="0" lang="fr-FR" altLang="fr-FR" sz="14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5C7482"/>
                </a:solidFill>
                <a:effectLst/>
                <a:latin typeface="+mn-lt"/>
              </a:rPr>
              <a:t>La Région Occitanie possède un fort potentiel énergétique avec de multiples sources d’énergie renouvelable.</a:t>
            </a:r>
            <a:endParaRPr kumimoji="0" lang="fr-FR" altLang="fr-FR"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11111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mn-lt"/>
                <a:hlinkClick r:id="rId3">
                  <a:extLst>
                    <a:ext uri="{A12FA001-AC4F-418D-AE19-62706E023703}">
                      <ahyp:hlinkClr xmlns:ahyp="http://schemas.microsoft.com/office/drawing/2018/hyperlinkcolor" val="tx"/>
                    </a:ext>
                  </a:extLst>
                </a:hlinkClick>
              </a:rPr>
              <a:t>Eau</a:t>
            </a:r>
            <a:endParaRPr kumimoji="0" lang="fr-FR" altLang="fr-FR" sz="14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a:solidFill>
                  <a:srgbClr val="5C7482"/>
                </a:solidFill>
                <a:latin typeface="+mn-lt"/>
              </a:rPr>
              <a:t>P</a:t>
            </a:r>
            <a:r>
              <a:rPr kumimoji="0" lang="fr-FR" altLang="fr-FR" sz="1400" b="0" i="0" u="none" strike="noStrike" cap="none" normalizeH="0" baseline="0" dirty="0">
                <a:ln>
                  <a:noFill/>
                </a:ln>
                <a:solidFill>
                  <a:srgbClr val="5C7482"/>
                </a:solidFill>
                <a:effectLst/>
                <a:latin typeface="+mn-lt"/>
              </a:rPr>
              <a:t>ositionnement hydrographique, la Région Occitanie a un rôle majeur à assumer dans la mise en œuvre de politiques de gestion intégrée de l’eau.</a:t>
            </a:r>
            <a:endParaRPr kumimoji="0" lang="fr-FR" altLang="fr-FR"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11111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mn-lt"/>
                <a:hlinkClick r:id="rId4">
                  <a:extLst>
                    <a:ext uri="{A12FA001-AC4F-418D-AE19-62706E023703}">
                      <ahyp:hlinkClr xmlns:ahyp="http://schemas.microsoft.com/office/drawing/2018/hyperlinkcolor" val="tx"/>
                    </a:ext>
                  </a:extLst>
                </a:hlinkClick>
              </a:rPr>
              <a:t>Biodiversité</a:t>
            </a:r>
            <a:endParaRPr kumimoji="0" lang="fr-FR" altLang="fr-FR" sz="14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a:solidFill>
                  <a:srgbClr val="5C7482"/>
                </a:solidFill>
                <a:latin typeface="+mn-lt"/>
              </a:rPr>
              <a:t>G</a:t>
            </a:r>
            <a:r>
              <a:rPr kumimoji="0" lang="fr-FR" altLang="fr-FR" sz="1400" b="0" i="0" u="none" strike="noStrike" cap="none" normalizeH="0" baseline="0" dirty="0">
                <a:ln>
                  <a:noFill/>
                </a:ln>
                <a:solidFill>
                  <a:srgbClr val="5C7482"/>
                </a:solidFill>
                <a:effectLst/>
                <a:latin typeface="+mn-lt"/>
              </a:rPr>
              <a:t>rande diversité d’espèces animales et végétales. </a:t>
            </a:r>
            <a:endParaRPr kumimoji="0" lang="fr-FR" altLang="fr-FR"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11111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mn-lt"/>
                <a:hlinkClick r:id="rId5">
                  <a:extLst>
                    <a:ext uri="{A12FA001-AC4F-418D-AE19-62706E023703}">
                      <ahyp:hlinkClr xmlns:ahyp="http://schemas.microsoft.com/office/drawing/2018/hyperlinkcolor" val="tx"/>
                    </a:ext>
                  </a:extLst>
                </a:hlinkClick>
              </a:rPr>
              <a:t>Déchets et économie circulaire</a:t>
            </a:r>
            <a:endParaRPr kumimoji="0" lang="fr-FR" altLang="fr-FR" sz="14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5C7482"/>
                </a:solidFill>
                <a:effectLst/>
                <a:latin typeface="+mn-lt"/>
              </a:rPr>
              <a:t>La Région Occitanie adopte une trajectoire « Zéro Gaspillage et Zéro Déchet » sur son territoire : lutte contre le gaspillage et  développement de l’économie circulaire.</a:t>
            </a:r>
            <a:endParaRPr kumimoji="0" lang="fr-FR" altLang="fr-FR"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11111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mn-lt"/>
                <a:hlinkClick r:id="rId6">
                  <a:extLst>
                    <a:ext uri="{A12FA001-AC4F-418D-AE19-62706E023703}">
                      <ahyp:hlinkClr xmlns:ahyp="http://schemas.microsoft.com/office/drawing/2018/hyperlinkcolor" val="tx"/>
                    </a:ext>
                  </a:extLst>
                </a:hlinkClick>
              </a:rPr>
              <a:t>Éducation à l’Environnement et au Développement Durable</a:t>
            </a:r>
            <a:endParaRPr kumimoji="0" lang="fr-FR" altLang="fr-FR" sz="14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a:solidFill>
                  <a:srgbClr val="5C7482"/>
                </a:solidFill>
                <a:latin typeface="+mn-lt"/>
              </a:rPr>
              <a:t>S</a:t>
            </a:r>
            <a:r>
              <a:rPr kumimoji="0" lang="fr-FR" altLang="fr-FR" sz="1400" b="0" i="0" u="none" strike="noStrike" cap="none" normalizeH="0" baseline="0" dirty="0">
                <a:ln>
                  <a:noFill/>
                </a:ln>
                <a:solidFill>
                  <a:srgbClr val="5C7482"/>
                </a:solidFill>
                <a:effectLst/>
                <a:latin typeface="+mn-lt"/>
              </a:rPr>
              <a:t>outien </a:t>
            </a:r>
            <a:r>
              <a:rPr lang="fr-FR" altLang="fr-FR" sz="1400" dirty="0">
                <a:solidFill>
                  <a:srgbClr val="5C7482"/>
                </a:solidFill>
                <a:latin typeface="+mn-lt"/>
              </a:rPr>
              <a:t>aux</a:t>
            </a:r>
            <a:r>
              <a:rPr kumimoji="0" lang="fr-FR" altLang="fr-FR" sz="1400" b="0" i="0" u="none" strike="noStrike" cap="none" normalizeH="0" baseline="0" dirty="0">
                <a:ln>
                  <a:noFill/>
                </a:ln>
                <a:solidFill>
                  <a:srgbClr val="5C7482"/>
                </a:solidFill>
                <a:effectLst/>
                <a:latin typeface="+mn-lt"/>
              </a:rPr>
              <a:t> acteurs d’Occitanie qui déploient des projets en faveur de l’Éducation à l’Environnement et au Développement Durable.</a:t>
            </a:r>
            <a:r>
              <a:rPr kumimoji="0" lang="fr-FR" altLang="fr-FR" sz="1400" b="0" i="0" u="none" strike="noStrike" cap="none" normalizeH="0" baseline="0" dirty="0">
                <a:ln>
                  <a:noFill/>
                </a:ln>
                <a:solidFill>
                  <a:srgbClr val="11111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111111"/>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mn-lt"/>
                <a:hlinkClick r:id="rId7">
                  <a:extLst>
                    <a:ext uri="{A12FA001-AC4F-418D-AE19-62706E023703}">
                      <ahyp:hlinkClr xmlns:ahyp="http://schemas.microsoft.com/office/drawing/2018/hyperlinkcolor" val="tx"/>
                    </a:ext>
                  </a:extLst>
                </a:hlinkClick>
              </a:rPr>
              <a:t>Budgets participatifs</a:t>
            </a:r>
            <a:endParaRPr kumimoji="0" lang="fr-FR" altLang="fr-FR" sz="14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5C7482"/>
                </a:solidFill>
                <a:effectLst/>
                <a:latin typeface="+mn-lt"/>
              </a:rPr>
              <a:t>La Région Occitanie dégage une part de son budget pour le soumettre au choix des citoyens et faire en sorte que ces derniers décident où l’argent public doit être investit. </a:t>
            </a:r>
            <a:endParaRPr kumimoji="0" lang="fr-FR" altLang="fr-FR" sz="1400" b="0" i="0" u="none" strike="noStrike" cap="none" normalizeH="0" baseline="0" dirty="0">
              <a:ln>
                <a:noFill/>
              </a:ln>
              <a:solidFill>
                <a:schemeClr val="tx1"/>
              </a:solidFill>
              <a:effectLst/>
              <a:latin typeface="+mn-lt"/>
            </a:endParaRPr>
          </a:p>
        </p:txBody>
      </p:sp>
      <p:sp>
        <p:nvSpPr>
          <p:cNvPr id="13" name="AutoShape 11">
            <a:extLst>
              <a:ext uri="{FF2B5EF4-FFF2-40B4-BE49-F238E27FC236}">
                <a16:creationId xmlns:a16="http://schemas.microsoft.com/office/drawing/2014/main" id="{74E87C9A-98CC-4D01-5282-F5A1DD0B4EDF}"/>
              </a:ext>
            </a:extLst>
          </p:cNvPr>
          <p:cNvSpPr>
            <a:spLocks noChangeAspect="1" noChangeArrowheads="1"/>
          </p:cNvSpPr>
          <p:nvPr/>
        </p:nvSpPr>
        <p:spPr bwMode="auto">
          <a:xfrm>
            <a:off x="120650" y="-3932238"/>
            <a:ext cx="838200" cy="83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4" name="AutoShape 12">
            <a:extLst>
              <a:ext uri="{FF2B5EF4-FFF2-40B4-BE49-F238E27FC236}">
                <a16:creationId xmlns:a16="http://schemas.microsoft.com/office/drawing/2014/main" id="{C31A7450-6455-4DBE-057D-E4ADCF3B46A3}"/>
              </a:ext>
            </a:extLst>
          </p:cNvPr>
          <p:cNvSpPr>
            <a:spLocks noChangeAspect="1" noChangeArrowheads="1"/>
          </p:cNvSpPr>
          <p:nvPr/>
        </p:nvSpPr>
        <p:spPr bwMode="auto">
          <a:xfrm>
            <a:off x="120650" y="-2590800"/>
            <a:ext cx="952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5" name="AutoShape 13">
            <a:extLst>
              <a:ext uri="{FF2B5EF4-FFF2-40B4-BE49-F238E27FC236}">
                <a16:creationId xmlns:a16="http://schemas.microsoft.com/office/drawing/2014/main" id="{A1C9D4AC-1F19-3F67-E75C-C575A04E8431}"/>
              </a:ext>
            </a:extLst>
          </p:cNvPr>
          <p:cNvSpPr>
            <a:spLocks noChangeAspect="1" noChangeArrowheads="1"/>
          </p:cNvSpPr>
          <p:nvPr/>
        </p:nvSpPr>
        <p:spPr bwMode="auto">
          <a:xfrm>
            <a:off x="120650" y="-1127125"/>
            <a:ext cx="952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6" name="AutoShape 14">
            <a:extLst>
              <a:ext uri="{FF2B5EF4-FFF2-40B4-BE49-F238E27FC236}">
                <a16:creationId xmlns:a16="http://schemas.microsoft.com/office/drawing/2014/main" id="{8B8D85C8-9CF2-46B3-F396-3205DA564B37}"/>
              </a:ext>
            </a:extLst>
          </p:cNvPr>
          <p:cNvSpPr>
            <a:spLocks noChangeAspect="1" noChangeArrowheads="1"/>
          </p:cNvSpPr>
          <p:nvPr/>
        </p:nvSpPr>
        <p:spPr bwMode="auto">
          <a:xfrm>
            <a:off x="120650" y="334963"/>
            <a:ext cx="838200" cy="83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7" name="AutoShape 15">
            <a:extLst>
              <a:ext uri="{FF2B5EF4-FFF2-40B4-BE49-F238E27FC236}">
                <a16:creationId xmlns:a16="http://schemas.microsoft.com/office/drawing/2014/main" id="{002C0764-3614-7002-B437-78F4305E67A5}"/>
              </a:ext>
            </a:extLst>
          </p:cNvPr>
          <p:cNvSpPr>
            <a:spLocks noChangeAspect="1" noChangeArrowheads="1"/>
          </p:cNvSpPr>
          <p:nvPr/>
        </p:nvSpPr>
        <p:spPr bwMode="auto">
          <a:xfrm>
            <a:off x="120650" y="1676400"/>
            <a:ext cx="9525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8" name="AutoShape 16">
            <a:extLst>
              <a:ext uri="{FF2B5EF4-FFF2-40B4-BE49-F238E27FC236}">
                <a16:creationId xmlns:a16="http://schemas.microsoft.com/office/drawing/2014/main" id="{AD9EC9F6-F465-D688-779D-0241A793340F}"/>
              </a:ext>
            </a:extLst>
          </p:cNvPr>
          <p:cNvSpPr>
            <a:spLocks noChangeAspect="1" noChangeArrowheads="1"/>
          </p:cNvSpPr>
          <p:nvPr/>
        </p:nvSpPr>
        <p:spPr bwMode="auto">
          <a:xfrm>
            <a:off x="120650" y="3140075"/>
            <a:ext cx="838200" cy="83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Image 2">
            <a:extLst>
              <a:ext uri="{FF2B5EF4-FFF2-40B4-BE49-F238E27FC236}">
                <a16:creationId xmlns:a16="http://schemas.microsoft.com/office/drawing/2014/main" id="{61DDA32D-99D6-91AF-F0B6-5092AA7748F4}"/>
              </a:ext>
            </a:extLst>
          </p:cNvPr>
          <p:cNvPicPr>
            <a:picLocks noChangeAspect="1"/>
          </p:cNvPicPr>
          <p:nvPr/>
        </p:nvPicPr>
        <p:blipFill>
          <a:blip r:embed="rId8"/>
          <a:stretch>
            <a:fillRect/>
          </a:stretch>
        </p:blipFill>
        <p:spPr>
          <a:xfrm>
            <a:off x="10682287" y="2463800"/>
            <a:ext cx="561975" cy="676275"/>
          </a:xfrm>
          <a:prstGeom prst="rect">
            <a:avLst/>
          </a:prstGeom>
        </p:spPr>
      </p:pic>
    </p:spTree>
    <p:extLst>
      <p:ext uri="{BB962C8B-B14F-4D97-AF65-F5344CB8AC3E}">
        <p14:creationId xmlns:p14="http://schemas.microsoft.com/office/powerpoint/2010/main" val="354580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BCE5C54-5DA3-494F-805C-215D0A350ABF}"/>
              </a:ext>
            </a:extLst>
          </p:cNvPr>
          <p:cNvSpPr>
            <a:spLocks noGrp="1"/>
          </p:cNvSpPr>
          <p:nvPr>
            <p:ph type="body" idx="1"/>
          </p:nvPr>
        </p:nvSpPr>
        <p:spPr>
          <a:xfrm>
            <a:off x="571499" y="186595"/>
            <a:ext cx="11820525" cy="981233"/>
          </a:xfrm>
        </p:spPr>
        <p:txBody>
          <a:bodyPr>
            <a:noAutofit/>
          </a:bodyPr>
          <a:lstStyle/>
          <a:p>
            <a:pPr algn="ctr"/>
            <a:r>
              <a:rPr lang="fr-BE" sz="2400" b="1" kern="0" dirty="0">
                <a:solidFill>
                  <a:srgbClr val="1A1A1A"/>
                </a:solidFill>
                <a:latin typeface="Verdana" panose="020B0604030504040204" pitchFamily="34" charset="0"/>
                <a:ea typeface="Verdana" panose="020B0604030504040204" pitchFamily="34" charset="0"/>
                <a:sym typeface="Raleway"/>
              </a:rPr>
              <a:t>Le Pacte Vert pour l’Occitanie</a:t>
            </a:r>
            <a:r>
              <a:rPr lang="fr-BE" sz="2400" b="1" kern="0" dirty="0">
                <a:solidFill>
                  <a:srgbClr val="1A1A1A"/>
                </a:solidFill>
                <a:latin typeface="Verdana" panose="020B0604030504040204" pitchFamily="34" charset="0"/>
                <a:ea typeface="Verdana" panose="020B0604030504040204" pitchFamily="34" charset="0"/>
                <a:cs typeface="+mn-cs"/>
                <a:sym typeface="Raleway"/>
              </a:rPr>
              <a:t> : </a:t>
            </a:r>
            <a:r>
              <a:rPr kumimoji="0" lang="fr-BE" sz="2400" b="1" i="0" u="none" strike="noStrike" kern="0" cap="none" spc="0" normalizeH="0" baseline="0" noProof="0" dirty="0">
                <a:ln>
                  <a:noFill/>
                </a:ln>
                <a:solidFill>
                  <a:srgbClr val="1A1A1A"/>
                </a:solidFill>
                <a:effectLst/>
                <a:uLnTx/>
                <a:uFillTx/>
                <a:latin typeface="Verdana" panose="020B0604030504040204" pitchFamily="34" charset="0"/>
                <a:ea typeface="Verdana" panose="020B0604030504040204" pitchFamily="34" charset="0"/>
                <a:cs typeface="+mn-cs"/>
                <a:sym typeface="Raleway"/>
              </a:rPr>
              <a:t>accélérer la transition écologique tout en construisant un modèle plus juste et plus solidaire</a:t>
            </a:r>
            <a:br>
              <a:rPr lang="fr-BE" b="1" kern="0" dirty="0">
                <a:solidFill>
                  <a:srgbClr val="1A1A1A"/>
                </a:solidFill>
                <a:latin typeface="Raleway"/>
                <a:sym typeface="Raleway"/>
              </a:rPr>
            </a:br>
            <a:br>
              <a:rPr lang="fr-BE" b="1" kern="0" dirty="0">
                <a:solidFill>
                  <a:srgbClr val="1A1A1A"/>
                </a:solidFill>
                <a:latin typeface="Raleway"/>
                <a:sym typeface="Raleway"/>
              </a:rPr>
            </a:br>
            <a:endParaRPr lang="fr-FR" dirty="0"/>
          </a:p>
        </p:txBody>
      </p:sp>
      <p:sp>
        <p:nvSpPr>
          <p:cNvPr id="7" name="ZoneTexte 6">
            <a:extLst>
              <a:ext uri="{FF2B5EF4-FFF2-40B4-BE49-F238E27FC236}">
                <a16:creationId xmlns:a16="http://schemas.microsoft.com/office/drawing/2014/main" id="{F255F1EC-2884-AF22-47DE-8FB3C9B1B224}"/>
              </a:ext>
            </a:extLst>
          </p:cNvPr>
          <p:cNvSpPr txBox="1"/>
          <p:nvPr/>
        </p:nvSpPr>
        <p:spPr>
          <a:xfrm>
            <a:off x="198530" y="1977843"/>
            <a:ext cx="9685867" cy="369332"/>
          </a:xfrm>
          <a:prstGeom prst="rect">
            <a:avLst/>
          </a:prstGeom>
          <a:noFill/>
        </p:spPr>
        <p:txBody>
          <a:bodyPr wrap="square">
            <a:spAutoFit/>
          </a:bodyPr>
          <a:lstStyle/>
          <a:p>
            <a:pPr algn="ctr"/>
            <a:r>
              <a:rPr lang="fr-BE" b="1" i="0" dirty="0">
                <a:solidFill>
                  <a:srgbClr val="FF0000"/>
                </a:solidFill>
                <a:effectLst/>
              </a:rPr>
              <a:t>6 grandes ambitions traduites en actions concrètes</a:t>
            </a:r>
          </a:p>
        </p:txBody>
      </p:sp>
      <p:pic>
        <p:nvPicPr>
          <p:cNvPr id="10" name="Image 9">
            <a:extLst>
              <a:ext uri="{FF2B5EF4-FFF2-40B4-BE49-F238E27FC236}">
                <a16:creationId xmlns:a16="http://schemas.microsoft.com/office/drawing/2014/main" id="{86208AE0-850F-D25F-9E3A-13FD79643F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5" y="2476595"/>
            <a:ext cx="6753546" cy="4194810"/>
          </a:xfrm>
          <a:prstGeom prst="rect">
            <a:avLst/>
          </a:prstGeom>
          <a:noFill/>
        </p:spPr>
      </p:pic>
      <p:sp>
        <p:nvSpPr>
          <p:cNvPr id="9" name="ZoneTexte 8">
            <a:extLst>
              <a:ext uri="{FF2B5EF4-FFF2-40B4-BE49-F238E27FC236}">
                <a16:creationId xmlns:a16="http://schemas.microsoft.com/office/drawing/2014/main" id="{D8794AF8-0DE4-1ECF-1BD2-95A2B1E5CE5B}"/>
              </a:ext>
            </a:extLst>
          </p:cNvPr>
          <p:cNvSpPr txBox="1"/>
          <p:nvPr/>
        </p:nvSpPr>
        <p:spPr>
          <a:xfrm>
            <a:off x="5684177" y="2525667"/>
            <a:ext cx="6334018" cy="3970318"/>
          </a:xfrm>
          <a:prstGeom prst="rect">
            <a:avLst/>
          </a:prstGeom>
          <a:noFill/>
        </p:spPr>
        <p:txBody>
          <a:bodyPr wrap="square">
            <a:spAutoFit/>
          </a:bodyPr>
          <a:lstStyle/>
          <a:p>
            <a:pPr algn="just"/>
            <a:r>
              <a:rPr lang="fr-FR" b="1" dirty="0">
                <a:solidFill>
                  <a:srgbClr val="FF0000"/>
                </a:solidFill>
              </a:rPr>
              <a:t>Sur la voie d’un numérique exemplaire</a:t>
            </a:r>
            <a:r>
              <a:rPr lang="fr-FR" dirty="0"/>
              <a:t>. La Région vient d’être labellisée Numérique Responsable de niveau 2, plus haut label de ce référentiel engagé dans la réduction de l’impact numérique. Un plan d’actions concrètes est mis en place.</a:t>
            </a:r>
          </a:p>
          <a:p>
            <a:pPr algn="just"/>
            <a:endParaRPr lang="fr-FR" dirty="0"/>
          </a:p>
          <a:p>
            <a:pPr algn="just"/>
            <a:r>
              <a:rPr lang="fr-FR" b="1" dirty="0">
                <a:solidFill>
                  <a:srgbClr val="FF0000"/>
                </a:solidFill>
              </a:rPr>
              <a:t>Préservation des sols, agriculture durable, emploi et formation… </a:t>
            </a:r>
            <a:r>
              <a:rPr lang="fr-FR" dirty="0"/>
              <a:t>Aides et subventions visant à poursuivre des actions pour la transition énergétique, la citoyenneté et l’économie. </a:t>
            </a:r>
          </a:p>
          <a:p>
            <a:pPr algn="just"/>
            <a:endParaRPr lang="fr-FR" dirty="0"/>
          </a:p>
          <a:p>
            <a:pPr algn="just"/>
            <a:r>
              <a:rPr lang="fr-FR" dirty="0"/>
              <a:t>Après une croissance à deux chiffres pendant 10 ans, la consommation du marché bio connaît un ralentissement depuis 2021. Pour soutenir la filière, la Région Occitanie renouvelle son </a:t>
            </a:r>
            <a:r>
              <a:rPr lang="fr-FR" b="1" dirty="0">
                <a:solidFill>
                  <a:srgbClr val="FF0000"/>
                </a:solidFill>
              </a:rPr>
              <a:t>Plan Bio. </a:t>
            </a:r>
            <a:r>
              <a:rPr lang="fr-FR" dirty="0"/>
              <a:t>Objectif : structurer la filière et soutenir la consommation.</a:t>
            </a:r>
            <a:endParaRPr lang="fr-BE" dirty="0"/>
          </a:p>
        </p:txBody>
      </p:sp>
      <p:sp>
        <p:nvSpPr>
          <p:cNvPr id="11" name="Flèche : droite 10">
            <a:extLst>
              <a:ext uri="{FF2B5EF4-FFF2-40B4-BE49-F238E27FC236}">
                <a16:creationId xmlns:a16="http://schemas.microsoft.com/office/drawing/2014/main" id="{03AC0A94-67D3-3E2F-B47A-E73AD4A5CBF1}"/>
              </a:ext>
            </a:extLst>
          </p:cNvPr>
          <p:cNvSpPr/>
          <p:nvPr/>
        </p:nvSpPr>
        <p:spPr>
          <a:xfrm>
            <a:off x="4705769" y="433168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highlight>
                <a:srgbClr val="FFFF00"/>
              </a:highlight>
            </a:endParaRPr>
          </a:p>
        </p:txBody>
      </p:sp>
    </p:spTree>
    <p:extLst>
      <p:ext uri="{BB962C8B-B14F-4D97-AF65-F5344CB8AC3E}">
        <p14:creationId xmlns:p14="http://schemas.microsoft.com/office/powerpoint/2010/main" val="170477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5B7-A90D-C9F7-DDCC-DFEF5DEE20E5}"/>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BA57D840-6E55-77D0-095C-14A228F47262}"/>
              </a:ext>
            </a:extLst>
          </p:cNvPr>
          <p:cNvPicPr>
            <a:picLocks noChangeAspect="1"/>
          </p:cNvPicPr>
          <p:nvPr/>
        </p:nvPicPr>
        <p:blipFill>
          <a:blip r:embed="rId2"/>
          <a:stretch>
            <a:fillRect/>
          </a:stretch>
        </p:blipFill>
        <p:spPr>
          <a:xfrm>
            <a:off x="10854451" y="138320"/>
            <a:ext cx="1174984" cy="1012093"/>
          </a:xfrm>
          <a:prstGeom prst="rect">
            <a:avLst/>
          </a:prstGeom>
        </p:spPr>
      </p:pic>
      <p:sp>
        <p:nvSpPr>
          <p:cNvPr id="2" name="Espace réservé du texte 1">
            <a:extLst>
              <a:ext uri="{FF2B5EF4-FFF2-40B4-BE49-F238E27FC236}">
                <a16:creationId xmlns:a16="http://schemas.microsoft.com/office/drawing/2014/main" id="{27FFBCFE-E663-A2ED-B56F-DB1E77D1B514}"/>
              </a:ext>
            </a:extLst>
          </p:cNvPr>
          <p:cNvSpPr>
            <a:spLocks noGrp="1"/>
          </p:cNvSpPr>
          <p:nvPr>
            <p:ph type="body" idx="1"/>
          </p:nvPr>
        </p:nvSpPr>
        <p:spPr>
          <a:xfrm>
            <a:off x="0" y="237967"/>
            <a:ext cx="12439650" cy="812800"/>
          </a:xfrm>
        </p:spPr>
        <p:txBody>
          <a:bodyPr>
            <a:noAutofit/>
          </a:bodyPr>
          <a:lstStyle/>
          <a:p>
            <a:pPr algn="ctr"/>
            <a:r>
              <a:rPr lang="fr-FR" sz="2400" b="1" i="0" dirty="0">
                <a:solidFill>
                  <a:srgbClr val="0E2031"/>
                </a:solidFill>
                <a:effectLst/>
                <a:latin typeface="Verdana" panose="020B0604030504040204" pitchFamily="34" charset="0"/>
                <a:ea typeface="Verdana" panose="020B0604030504040204" pitchFamily="34" charset="0"/>
                <a:cs typeface="Calibri" panose="020F0502020204030204" pitchFamily="34" charset="0"/>
              </a:rPr>
              <a:t>400 millions d’euros en faveur des transports ferroviaires </a:t>
            </a:r>
          </a:p>
          <a:p>
            <a:pPr algn="ctr"/>
            <a:r>
              <a:rPr lang="fr-FR" sz="2400" b="1" i="0" dirty="0">
                <a:solidFill>
                  <a:srgbClr val="0E2031"/>
                </a:solidFill>
                <a:effectLst/>
                <a:latin typeface="Verdana" panose="020B0604030504040204" pitchFamily="34" charset="0"/>
                <a:ea typeface="Verdana" panose="020B0604030504040204" pitchFamily="34" charset="0"/>
                <a:cs typeface="Calibri" panose="020F0502020204030204" pitchFamily="34" charset="0"/>
              </a:rPr>
              <a:t>des Régions Nouvelle-Aquitaine et Occitanie</a:t>
            </a:r>
          </a:p>
          <a:p>
            <a:endParaRPr lang="fr-FR" sz="2400" dirty="0"/>
          </a:p>
          <a:p>
            <a:pPr algn="just"/>
            <a:r>
              <a:rPr lang="fr-FR" sz="1800" dirty="0">
                <a:solidFill>
                  <a:srgbClr val="333333"/>
                </a:solidFill>
                <a:latin typeface="Calibri" panose="020F0502020204030204" pitchFamily="34" charset="0"/>
                <a:cs typeface="Calibri" panose="020F0502020204030204" pitchFamily="34" charset="0"/>
              </a:rPr>
              <a:t>	</a:t>
            </a:r>
            <a:r>
              <a:rPr lang="fr-FR" sz="2000" dirty="0">
                <a:solidFill>
                  <a:srgbClr val="333333"/>
                </a:solidFill>
                <a:latin typeface="Calibri" panose="020F0502020204030204" pitchFamily="34" charset="0"/>
                <a:cs typeface="Calibri" panose="020F0502020204030204" pitchFamily="34" charset="0"/>
              </a:rPr>
              <a:t>La BEI annonce la signature d’un </a:t>
            </a:r>
            <a:r>
              <a:rPr lang="fr-FR" sz="2000" b="1" dirty="0">
                <a:solidFill>
                  <a:srgbClr val="FF0000"/>
                </a:solidFill>
                <a:latin typeface="Calibri" panose="020F0502020204030204" pitchFamily="34" charset="0"/>
                <a:cs typeface="Calibri" panose="020F0502020204030204" pitchFamily="34" charset="0"/>
              </a:rPr>
              <a:t>contrat de prêt de 400 millions d’euros </a:t>
            </a:r>
            <a:r>
              <a:rPr lang="fr-FR" sz="2000" dirty="0">
                <a:solidFill>
                  <a:srgbClr val="333333"/>
                </a:solidFill>
                <a:latin typeface="Calibri" panose="020F0502020204030204" pitchFamily="34" charset="0"/>
                <a:cs typeface="Calibri" panose="020F0502020204030204" pitchFamily="34" charset="0"/>
              </a:rPr>
              <a:t>avec la Société Publique Locale SPIIT (Société Publique Interrégionale des Investissements en faveur des Transports) détenue par les Régions Nouvelle-Aquitaine et Occitanie pour l’acquisition de nouveau matériel roulant et la modernisation du matériel existant.</a:t>
            </a:r>
            <a:endParaRPr lang="fr-FR" sz="2000" dirty="0"/>
          </a:p>
          <a:p>
            <a:pPr algn="just"/>
            <a:r>
              <a:rPr lang="fr-FR" sz="1800" b="0" i="0" dirty="0">
                <a:solidFill>
                  <a:srgbClr val="333333"/>
                </a:solidFill>
                <a:effectLst/>
                <a:latin typeface="Calibri" panose="020F0502020204030204" pitchFamily="34" charset="0"/>
                <a:cs typeface="Calibri" panose="020F0502020204030204" pitchFamily="34" charset="0"/>
              </a:rPr>
              <a:t>	</a:t>
            </a:r>
            <a:endParaRPr lang="fr-FR" sz="1800"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6CC19505-4EE6-2454-325B-7E3DC91F8B1C}"/>
              </a:ext>
            </a:extLst>
          </p:cNvPr>
          <p:cNvSpPr txBox="1"/>
          <p:nvPr/>
        </p:nvSpPr>
        <p:spPr>
          <a:xfrm>
            <a:off x="3282360" y="3562154"/>
            <a:ext cx="7975315" cy="2657138"/>
          </a:xfrm>
          <a:prstGeom prst="rect">
            <a:avLst/>
          </a:prstGeom>
          <a:noFill/>
        </p:spPr>
        <p:txBody>
          <a:bodyPr wrap="square">
            <a:spAutoFit/>
          </a:bodyPr>
          <a:lstStyle/>
          <a:p>
            <a:pPr marL="285750" indent="-285750" algn="just">
              <a:spcAft>
                <a:spcPts val="375"/>
              </a:spcAft>
              <a:buFont typeface="Wingdings" panose="05000000000000000000" pitchFamily="2" charset="2"/>
              <a:buChar char="v"/>
            </a:pPr>
            <a:r>
              <a:rPr lang="fr-FR" sz="2000" b="0" i="0" dirty="0">
                <a:solidFill>
                  <a:srgbClr val="333333"/>
                </a:solidFill>
                <a:effectLst/>
                <a:latin typeface="Calibri" panose="020F0502020204030204" pitchFamily="34" charset="0"/>
                <a:cs typeface="Calibri" panose="020F0502020204030204" pitchFamily="34" charset="0"/>
              </a:rPr>
              <a:t>Le projet comprend </a:t>
            </a:r>
            <a:r>
              <a:rPr lang="fr-FR" sz="2000" b="1" i="0" dirty="0">
                <a:solidFill>
                  <a:srgbClr val="FF0000"/>
                </a:solidFill>
                <a:effectLst/>
                <a:latin typeface="Calibri" panose="020F0502020204030204" pitchFamily="34" charset="0"/>
                <a:cs typeface="Calibri" panose="020F0502020204030204" pitchFamily="34" charset="0"/>
              </a:rPr>
              <a:t>l'acquisition de nouveau matériel roulant ainsi que la rénovation du matériel existant</a:t>
            </a:r>
          </a:p>
          <a:p>
            <a:pPr marL="285750" indent="-285750" algn="just">
              <a:spcAft>
                <a:spcPts val="375"/>
              </a:spcAft>
              <a:buFont typeface="Wingdings" panose="05000000000000000000" pitchFamily="2" charset="2"/>
              <a:buChar char="v"/>
            </a:pPr>
            <a:r>
              <a:rPr lang="fr-FR" sz="2000" b="0" i="0" dirty="0">
                <a:solidFill>
                  <a:srgbClr val="333333"/>
                </a:solidFill>
                <a:effectLst/>
                <a:latin typeface="Calibri" panose="020F0502020204030204" pitchFamily="34" charset="0"/>
                <a:cs typeface="Calibri" panose="020F0502020204030204" pitchFamily="34" charset="0"/>
              </a:rPr>
              <a:t>Sa mise en œuvre intervient dans le cadre de </a:t>
            </a:r>
            <a:r>
              <a:rPr lang="fr-FR" sz="2000" b="1" i="0" dirty="0">
                <a:solidFill>
                  <a:srgbClr val="FF0000"/>
                </a:solidFill>
                <a:effectLst/>
                <a:latin typeface="Calibri" panose="020F0502020204030204" pitchFamily="34" charset="0"/>
                <a:cs typeface="Calibri" panose="020F0502020204030204" pitchFamily="34" charset="0"/>
              </a:rPr>
              <a:t>l’évolution du paysage réglementaire du secteur ferroviaire </a:t>
            </a:r>
            <a:r>
              <a:rPr lang="fr-FR" sz="2000" b="0" i="0" dirty="0">
                <a:solidFill>
                  <a:srgbClr val="333333"/>
                </a:solidFill>
                <a:effectLst/>
                <a:latin typeface="Calibri" panose="020F0502020204030204" pitchFamily="34" charset="0"/>
                <a:cs typeface="Calibri" panose="020F0502020204030204" pitchFamily="34" charset="0"/>
              </a:rPr>
              <a:t>par le biais de deux contrats de concession de 42 ans signés entre les deux régions et la société de projet qu’elles détiennent à 100%</a:t>
            </a:r>
          </a:p>
          <a:p>
            <a:pPr marL="285750" indent="-285750" algn="just">
              <a:spcAft>
                <a:spcPts val="375"/>
              </a:spcAft>
              <a:buFont typeface="Wingdings" panose="05000000000000000000" pitchFamily="2" charset="2"/>
              <a:buChar char="v"/>
            </a:pPr>
            <a:r>
              <a:rPr lang="fr-FR" sz="2000" b="0" i="0" dirty="0">
                <a:solidFill>
                  <a:srgbClr val="333333"/>
                </a:solidFill>
                <a:effectLst/>
                <a:latin typeface="Calibri" panose="020F0502020204030204" pitchFamily="34" charset="0"/>
                <a:cs typeface="Calibri" panose="020F0502020204030204" pitchFamily="34" charset="0"/>
              </a:rPr>
              <a:t>Il s’inscrit dans le </a:t>
            </a:r>
            <a:r>
              <a:rPr lang="fr-FR" sz="2000" b="1" dirty="0">
                <a:solidFill>
                  <a:srgbClr val="FF0000"/>
                </a:solidFill>
                <a:latin typeface="Calibri" panose="020F0502020204030204" pitchFamily="34" charset="0"/>
                <a:cs typeface="Calibri" panose="020F0502020204030204" pitchFamily="34" charset="0"/>
              </a:rPr>
              <a:t>P</a:t>
            </a:r>
            <a:r>
              <a:rPr lang="fr-FR" sz="2000" b="1" i="0" dirty="0">
                <a:solidFill>
                  <a:srgbClr val="FF0000"/>
                </a:solidFill>
                <a:effectLst/>
                <a:latin typeface="Calibri" panose="020F0502020204030204" pitchFamily="34" charset="0"/>
                <a:cs typeface="Calibri" panose="020F0502020204030204" pitchFamily="34" charset="0"/>
              </a:rPr>
              <a:t>lan de ces deux régions </a:t>
            </a:r>
            <a:r>
              <a:rPr lang="fr-FR" sz="2000" b="0" i="0" dirty="0">
                <a:solidFill>
                  <a:srgbClr val="333333"/>
                </a:solidFill>
                <a:effectLst/>
                <a:latin typeface="Calibri" panose="020F0502020204030204" pitchFamily="34" charset="0"/>
                <a:cs typeface="Calibri" panose="020F0502020204030204" pitchFamily="34" charset="0"/>
              </a:rPr>
              <a:t>visant à promouvoir l’usage du transport ferroviaire durable et le report modal</a:t>
            </a:r>
          </a:p>
        </p:txBody>
      </p:sp>
      <p:pic>
        <p:nvPicPr>
          <p:cNvPr id="3074" name="Picture 2" descr="Un « Plan Rail » pour doper le train en Occitanie - Région Occitanie /  Pyrénées-Méditerranée">
            <a:extLst>
              <a:ext uri="{FF2B5EF4-FFF2-40B4-BE49-F238E27FC236}">
                <a16:creationId xmlns:a16="http://schemas.microsoft.com/office/drawing/2014/main" id="{213D1639-8511-D924-F376-A6960D56E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49" y="3562154"/>
            <a:ext cx="2757166" cy="244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50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8291-D29E-86EC-9D35-4B7A034E69A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8D0BCB-8BD2-8111-E39B-B1CD3351D7A4}"/>
              </a:ext>
            </a:extLst>
          </p:cNvPr>
          <p:cNvSpPr>
            <a:spLocks noGrp="1"/>
          </p:cNvSpPr>
          <p:nvPr>
            <p:ph type="body" idx="1"/>
          </p:nvPr>
        </p:nvSpPr>
        <p:spPr>
          <a:xfrm>
            <a:off x="934325" y="237966"/>
            <a:ext cx="10323350" cy="1138549"/>
          </a:xfrm>
        </p:spPr>
        <p:txBody>
          <a:bodyPr>
            <a:noAutofit/>
          </a:bodyPr>
          <a:lstStyle/>
          <a:p>
            <a:pPr algn="ctr"/>
            <a:r>
              <a:rPr lang="fr-FR" b="1" dirty="0"/>
              <a:t>La BEI et la Région Occitanie unies autour du projet Corridor H2 </a:t>
            </a:r>
          </a:p>
        </p:txBody>
      </p:sp>
      <p:pic>
        <p:nvPicPr>
          <p:cNvPr id="3" name="Image 2">
            <a:extLst>
              <a:ext uri="{FF2B5EF4-FFF2-40B4-BE49-F238E27FC236}">
                <a16:creationId xmlns:a16="http://schemas.microsoft.com/office/drawing/2014/main" id="{C4D9FB35-5D98-9158-CDC6-904B0CF3E0E0}"/>
              </a:ext>
            </a:extLst>
          </p:cNvPr>
          <p:cNvPicPr>
            <a:picLocks noChangeAspect="1"/>
          </p:cNvPicPr>
          <p:nvPr/>
        </p:nvPicPr>
        <p:blipFill>
          <a:blip r:embed="rId2"/>
          <a:stretch>
            <a:fillRect/>
          </a:stretch>
        </p:blipFill>
        <p:spPr>
          <a:xfrm>
            <a:off x="10854451" y="138320"/>
            <a:ext cx="1174984" cy="1012093"/>
          </a:xfrm>
          <a:prstGeom prst="rect">
            <a:avLst/>
          </a:prstGeom>
        </p:spPr>
      </p:pic>
      <p:sp>
        <p:nvSpPr>
          <p:cNvPr id="5" name="ZoneTexte 4">
            <a:extLst>
              <a:ext uri="{FF2B5EF4-FFF2-40B4-BE49-F238E27FC236}">
                <a16:creationId xmlns:a16="http://schemas.microsoft.com/office/drawing/2014/main" id="{3F518534-63EA-8687-6AF4-A60C240BF4D0}"/>
              </a:ext>
            </a:extLst>
          </p:cNvPr>
          <p:cNvSpPr txBox="1"/>
          <p:nvPr/>
        </p:nvSpPr>
        <p:spPr>
          <a:xfrm>
            <a:off x="4162831" y="3810939"/>
            <a:ext cx="7696032" cy="2846933"/>
          </a:xfrm>
          <a:prstGeom prst="rect">
            <a:avLst/>
          </a:prstGeom>
          <a:noFill/>
        </p:spPr>
        <p:txBody>
          <a:bodyPr wrap="square">
            <a:spAutoFit/>
          </a:bodyPr>
          <a:lstStyle/>
          <a:p>
            <a:pPr algn="l">
              <a:lnSpc>
                <a:spcPts val="2160"/>
              </a:lnSpc>
              <a:spcBef>
                <a:spcPts val="1200"/>
              </a:spcBef>
              <a:spcAft>
                <a:spcPts val="1200"/>
              </a:spcAft>
              <a:buNone/>
            </a:pPr>
            <a:r>
              <a:rPr lang="fr-FR" b="0" i="0" dirty="0">
                <a:solidFill>
                  <a:srgbClr val="4F4F4F"/>
                </a:solidFill>
                <a:effectLst/>
                <a:latin typeface="Calibri" panose="020F0502020204030204" pitchFamily="34" charset="0"/>
                <a:cs typeface="Calibri" panose="020F0502020204030204" pitchFamily="34" charset="0"/>
              </a:rPr>
              <a:t>Le projet Corridor H2 cible ainsi :</a:t>
            </a:r>
          </a:p>
          <a:p>
            <a:pPr marL="285750" indent="-285750" algn="just">
              <a:spcAft>
                <a:spcPts val="375"/>
              </a:spcAft>
              <a:buFont typeface="Wingdings" panose="05000000000000000000" pitchFamily="2" charset="2"/>
              <a:buChar char="v"/>
            </a:pPr>
            <a:r>
              <a:rPr lang="fr-FR" b="1" i="0" dirty="0">
                <a:solidFill>
                  <a:srgbClr val="FF0000"/>
                </a:solidFill>
                <a:effectLst/>
                <a:latin typeface="Calibri" panose="020F0502020204030204" pitchFamily="34" charset="0"/>
                <a:cs typeface="Calibri" panose="020F0502020204030204" pitchFamily="34" charset="0"/>
              </a:rPr>
              <a:t>La logistique du froid </a:t>
            </a:r>
            <a:r>
              <a:rPr lang="fr-FR" b="0" i="0" dirty="0">
                <a:solidFill>
                  <a:srgbClr val="4F4F4F"/>
                </a:solidFill>
                <a:effectLst/>
                <a:latin typeface="Calibri" panose="020F0502020204030204" pitchFamily="34" charset="0"/>
                <a:cs typeface="Calibri" panose="020F0502020204030204" pitchFamily="34" charset="0"/>
              </a:rPr>
              <a:t>(groupes frigorifiques), avec des solutions entièrement électriques et alimentées grâce à de l’hydrogène. Elles pourront être intégrées dans de nouvelles remorques ou dans des remorques existantes ;</a:t>
            </a:r>
          </a:p>
          <a:p>
            <a:pPr marL="285750" indent="-285750" algn="just">
              <a:spcAft>
                <a:spcPts val="375"/>
              </a:spcAft>
              <a:buFont typeface="Wingdings" panose="05000000000000000000" pitchFamily="2" charset="2"/>
              <a:buChar char="v"/>
            </a:pPr>
            <a:r>
              <a:rPr lang="fr-FR" b="1" i="0" dirty="0">
                <a:solidFill>
                  <a:srgbClr val="FF0000"/>
                </a:solidFill>
                <a:effectLst/>
                <a:latin typeface="Calibri" panose="020F0502020204030204" pitchFamily="34" charset="0"/>
                <a:cs typeface="Calibri" panose="020F0502020204030204" pitchFamily="34" charset="0"/>
              </a:rPr>
              <a:t>Les véhicules lourds</a:t>
            </a:r>
            <a:r>
              <a:rPr lang="fr-FR" b="0" i="0" dirty="0">
                <a:solidFill>
                  <a:srgbClr val="4F4F4F"/>
                </a:solidFill>
                <a:effectLst/>
                <a:latin typeface="Calibri" panose="020F0502020204030204" pitchFamily="34" charset="0"/>
                <a:cs typeface="Calibri" panose="020F0502020204030204" pitchFamily="34" charset="0"/>
              </a:rPr>
              <a:t>, en particulier les camions porteurs (16/27t) notamment pour la distribution et collecte locale, et les camions tracteurs (44t) pour le transport long courrier, national et européen ;</a:t>
            </a:r>
          </a:p>
          <a:p>
            <a:pPr marL="285750" indent="-285750" algn="just">
              <a:spcAft>
                <a:spcPts val="375"/>
              </a:spcAft>
              <a:buFont typeface="Wingdings" panose="05000000000000000000" pitchFamily="2" charset="2"/>
              <a:buChar char="v"/>
            </a:pPr>
            <a:r>
              <a:rPr lang="fr-FR" b="1" i="0" dirty="0">
                <a:solidFill>
                  <a:srgbClr val="FF0000"/>
                </a:solidFill>
                <a:effectLst/>
                <a:latin typeface="Calibri" panose="020F0502020204030204" pitchFamily="34" charset="0"/>
                <a:cs typeface="Calibri" panose="020F0502020204030204" pitchFamily="34" charset="0"/>
              </a:rPr>
              <a:t>Les autocars Lio </a:t>
            </a:r>
            <a:r>
              <a:rPr lang="fr-FR" b="0" i="0" dirty="0">
                <a:solidFill>
                  <a:srgbClr val="4F4F4F"/>
                </a:solidFill>
                <a:effectLst/>
                <a:latin typeface="Calibri" panose="020F0502020204030204" pitchFamily="34" charset="0"/>
                <a:cs typeface="Calibri" panose="020F0502020204030204" pitchFamily="34" charset="0"/>
              </a:rPr>
              <a:t>déployés par la SPL « d’Un point à l’Autre » dans le Tarn (Gaillac).</a:t>
            </a:r>
          </a:p>
        </p:txBody>
      </p:sp>
      <p:sp>
        <p:nvSpPr>
          <p:cNvPr id="7" name="ZoneTexte 6">
            <a:extLst>
              <a:ext uri="{FF2B5EF4-FFF2-40B4-BE49-F238E27FC236}">
                <a16:creationId xmlns:a16="http://schemas.microsoft.com/office/drawing/2014/main" id="{1ACFE685-227C-6F8E-823E-CCDBCD18EFEB}"/>
              </a:ext>
            </a:extLst>
          </p:cNvPr>
          <p:cNvSpPr txBox="1"/>
          <p:nvPr/>
        </p:nvSpPr>
        <p:spPr>
          <a:xfrm>
            <a:off x="-1" y="1476161"/>
            <a:ext cx="12192001" cy="2308324"/>
          </a:xfrm>
          <a:prstGeom prst="rect">
            <a:avLst/>
          </a:prstGeom>
          <a:noFill/>
        </p:spPr>
        <p:txBody>
          <a:bodyPr wrap="square">
            <a:spAutoFit/>
          </a:bodyPr>
          <a:lstStyle/>
          <a:p>
            <a:r>
              <a:rPr lang="fr-FR" dirty="0">
                <a:solidFill>
                  <a:srgbClr val="4F4F4F"/>
                </a:solidFill>
                <a:latin typeface="Calibri" panose="020F0502020204030204" pitchFamily="34" charset="0"/>
                <a:cs typeface="Calibri" panose="020F0502020204030204" pitchFamily="34" charset="0"/>
              </a:rPr>
              <a:t>Le projet « Corridor H2 » est un </a:t>
            </a:r>
            <a:r>
              <a:rPr lang="fr-FR" b="1" dirty="0">
                <a:solidFill>
                  <a:srgbClr val="FF0000"/>
                </a:solidFill>
                <a:latin typeface="Calibri" panose="020F0502020204030204" pitchFamily="34" charset="0"/>
                <a:cs typeface="Calibri" panose="020F0502020204030204" pitchFamily="34" charset="0"/>
              </a:rPr>
              <a:t>projet d’envergure européenne </a:t>
            </a:r>
            <a:r>
              <a:rPr lang="fr-FR" dirty="0">
                <a:solidFill>
                  <a:srgbClr val="4F4F4F"/>
                </a:solidFill>
                <a:latin typeface="Calibri" panose="020F0502020204030204" pitchFamily="34" charset="0"/>
                <a:cs typeface="Calibri" panose="020F0502020204030204" pitchFamily="34" charset="0"/>
              </a:rPr>
              <a:t>qui vise à développer depuis la Péninsule ibérique et jusqu’au Nord de l’Europe une série de </a:t>
            </a:r>
            <a:r>
              <a:rPr lang="fr-FR" b="1" dirty="0">
                <a:solidFill>
                  <a:srgbClr val="FF0000"/>
                </a:solidFill>
                <a:latin typeface="Calibri" panose="020F0502020204030204" pitchFamily="34" charset="0"/>
                <a:cs typeface="Calibri" panose="020F0502020204030204" pitchFamily="34" charset="0"/>
              </a:rPr>
              <a:t>capacités de production et de distribution d’hydrogène pour la mobilité</a:t>
            </a:r>
            <a:r>
              <a:rPr lang="fr-FR" dirty="0">
                <a:solidFill>
                  <a:srgbClr val="4F4F4F"/>
                </a:solidFill>
                <a:latin typeface="Calibri" panose="020F0502020204030204" pitchFamily="34" charset="0"/>
                <a:cs typeface="Calibri" panose="020F0502020204030204" pitchFamily="34" charset="0"/>
              </a:rPr>
              <a:t>, couplée au déploiement de nombreux véhicules lourds utilisant l’hydrogène.</a:t>
            </a:r>
          </a:p>
          <a:p>
            <a:endParaRPr lang="fr-BE" dirty="0">
              <a:solidFill>
                <a:srgbClr val="4F4F4F"/>
              </a:solidFill>
              <a:latin typeface="Calibri" panose="020F0502020204030204" pitchFamily="34" charset="0"/>
              <a:cs typeface="Calibri" panose="020F0502020204030204" pitchFamily="34" charset="0"/>
            </a:endParaRPr>
          </a:p>
          <a:p>
            <a:r>
              <a:rPr lang="fr-FR" b="0" i="0" dirty="0">
                <a:solidFill>
                  <a:srgbClr val="4F4F4F"/>
                </a:solidFill>
                <a:effectLst/>
                <a:latin typeface="Calibri" panose="020F0502020204030204" pitchFamily="34" charset="0"/>
                <a:cs typeface="Calibri" panose="020F0502020204030204" pitchFamily="34" charset="0"/>
              </a:rPr>
              <a:t>La Région Occitanie a adopté en 2019 un </a:t>
            </a:r>
            <a:r>
              <a:rPr lang="fr-FR" b="1" i="0" dirty="0">
                <a:solidFill>
                  <a:srgbClr val="FF0000"/>
                </a:solidFill>
                <a:effectLst/>
                <a:latin typeface="Calibri" panose="020F0502020204030204" pitchFamily="34" charset="0"/>
                <a:cs typeface="Calibri" panose="020F0502020204030204" pitchFamily="34" charset="0"/>
              </a:rPr>
              <a:t>Plan Hydrogène vert doté de 150 M€ </a:t>
            </a:r>
            <a:r>
              <a:rPr lang="fr-FR" b="0" i="0" dirty="0">
                <a:solidFill>
                  <a:srgbClr val="4F4F4F"/>
                </a:solidFill>
                <a:effectLst/>
                <a:latin typeface="Calibri" panose="020F0502020204030204" pitchFamily="34" charset="0"/>
                <a:cs typeface="Calibri" panose="020F0502020204030204" pitchFamily="34" charset="0"/>
              </a:rPr>
              <a:t>destiné à accélérer le déploiement à grande échelle des solutions hydrogène sur le territoire. </a:t>
            </a:r>
            <a:r>
              <a:rPr lang="fr-FR" b="1" i="0" dirty="0">
                <a:solidFill>
                  <a:srgbClr val="FF0000"/>
                </a:solidFill>
                <a:effectLst/>
                <a:latin typeface="Calibri" panose="020F0502020204030204" pitchFamily="34" charset="0"/>
                <a:cs typeface="Calibri" panose="020F0502020204030204" pitchFamily="34" charset="0"/>
              </a:rPr>
              <a:t>Prêt de de </a:t>
            </a:r>
            <a:r>
              <a:rPr lang="fr-FR" b="1" dirty="0">
                <a:solidFill>
                  <a:srgbClr val="FF0000"/>
                </a:solidFill>
                <a:latin typeface="Calibri" panose="020F0502020204030204" pitchFamily="34" charset="0"/>
                <a:cs typeface="Calibri" panose="020F0502020204030204" pitchFamily="34" charset="0"/>
              </a:rPr>
              <a:t>4</a:t>
            </a:r>
            <a:r>
              <a:rPr lang="fr-FR" b="1" i="0" dirty="0">
                <a:solidFill>
                  <a:srgbClr val="FF0000"/>
                </a:solidFill>
                <a:effectLst/>
                <a:latin typeface="Calibri" panose="020F0502020204030204" pitchFamily="34" charset="0"/>
                <a:cs typeface="Calibri" panose="020F0502020204030204" pitchFamily="34" charset="0"/>
              </a:rPr>
              <a:t>0 M€ de la BEI </a:t>
            </a:r>
            <a:r>
              <a:rPr lang="fr-FR" b="0" i="0" dirty="0">
                <a:solidFill>
                  <a:srgbClr val="4F4F4F"/>
                </a:solidFill>
                <a:effectLst/>
                <a:latin typeface="Calibri" panose="020F0502020204030204" pitchFamily="34" charset="0"/>
                <a:cs typeface="Calibri" panose="020F0502020204030204" pitchFamily="34" charset="0"/>
              </a:rPr>
              <a:t>pour le financement du projet de Corridor H2.</a:t>
            </a:r>
          </a:p>
          <a:p>
            <a:endParaRPr lang="fr-FR" dirty="0">
              <a:solidFill>
                <a:srgbClr val="4F4F4F"/>
              </a:solidFill>
              <a:latin typeface="Calibri" panose="020F0502020204030204" pitchFamily="34" charset="0"/>
              <a:cs typeface="Calibri" panose="020F0502020204030204" pitchFamily="34" charset="0"/>
            </a:endParaRPr>
          </a:p>
          <a:p>
            <a:r>
              <a:rPr lang="fr-FR" b="0" i="0" dirty="0">
                <a:solidFill>
                  <a:srgbClr val="4F4F4F"/>
                </a:solidFill>
                <a:effectLst/>
                <a:highlight>
                  <a:srgbClr val="FFFF00"/>
                </a:highlight>
                <a:latin typeface="Calibri" panose="020F0502020204030204" pitchFamily="34" charset="0"/>
                <a:cs typeface="Calibri" panose="020F0502020204030204" pitchFamily="34" charset="0"/>
              </a:rPr>
              <a:t>Le Corridor H2 vise à déployer </a:t>
            </a:r>
            <a:r>
              <a:rPr lang="fr-FR" b="1" i="0" dirty="0">
                <a:solidFill>
                  <a:srgbClr val="4F4F4F"/>
                </a:solidFill>
                <a:effectLst/>
                <a:highlight>
                  <a:srgbClr val="FFFF00"/>
                </a:highlight>
                <a:latin typeface="Calibri" panose="020F0502020204030204" pitchFamily="34" charset="0"/>
                <a:cs typeface="Calibri" panose="020F0502020204030204" pitchFamily="34" charset="0"/>
              </a:rPr>
              <a:t>2 unités de production d’hydrogène, 8 stations d’approvisionnement, 15 bus et 40 camions</a:t>
            </a:r>
            <a:r>
              <a:rPr lang="fr-FR" b="0" i="0" dirty="0">
                <a:solidFill>
                  <a:srgbClr val="4F4F4F"/>
                </a:solidFill>
                <a:effectLst/>
                <a:highlight>
                  <a:srgbClr val="FFFF00"/>
                </a:highlight>
                <a:latin typeface="Calibri" panose="020F0502020204030204" pitchFamily="34" charset="0"/>
                <a:cs typeface="Calibri" panose="020F0502020204030204" pitchFamily="34" charset="0"/>
              </a:rPr>
              <a:t>.</a:t>
            </a:r>
          </a:p>
        </p:txBody>
      </p:sp>
      <p:pic>
        <p:nvPicPr>
          <p:cNvPr id="1026" name="Picture 2" descr="Corridor H2 : top départ pour la mobilité lourde zéro émission - Région  Occitanie / Pyrénées-Méditerranée">
            <a:extLst>
              <a:ext uri="{FF2B5EF4-FFF2-40B4-BE49-F238E27FC236}">
                <a16:creationId xmlns:a16="http://schemas.microsoft.com/office/drawing/2014/main" id="{A8E045D9-4A9E-3B68-AEF0-138F2C088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37" y="37809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80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BB24-D2C4-B325-1FBD-684BC367F64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75E694-CE1C-5B16-FEBC-000FEDF9A9A7}"/>
              </a:ext>
            </a:extLst>
          </p:cNvPr>
          <p:cNvSpPr>
            <a:spLocks noGrp="1"/>
          </p:cNvSpPr>
          <p:nvPr>
            <p:ph type="body" idx="1"/>
          </p:nvPr>
        </p:nvSpPr>
        <p:spPr>
          <a:xfrm>
            <a:off x="934325" y="237967"/>
            <a:ext cx="10323350" cy="812800"/>
          </a:xfrm>
        </p:spPr>
        <p:txBody>
          <a:bodyPr>
            <a:noAutofit/>
          </a:bodyPr>
          <a:lstStyle/>
          <a:p>
            <a:pPr algn="ctr"/>
            <a:r>
              <a:rPr lang="fr-FR" b="1" dirty="0"/>
              <a:t>EOLMED : la filière occitane de l’éolien flottant soutenue par la BEI </a:t>
            </a:r>
          </a:p>
        </p:txBody>
      </p:sp>
      <p:pic>
        <p:nvPicPr>
          <p:cNvPr id="3" name="Image 2">
            <a:extLst>
              <a:ext uri="{FF2B5EF4-FFF2-40B4-BE49-F238E27FC236}">
                <a16:creationId xmlns:a16="http://schemas.microsoft.com/office/drawing/2014/main" id="{3FF7FDE7-7310-8165-499A-1C31E1C58836}"/>
              </a:ext>
            </a:extLst>
          </p:cNvPr>
          <p:cNvPicPr>
            <a:picLocks noChangeAspect="1"/>
          </p:cNvPicPr>
          <p:nvPr/>
        </p:nvPicPr>
        <p:blipFill>
          <a:blip r:embed="rId2"/>
          <a:stretch>
            <a:fillRect/>
          </a:stretch>
        </p:blipFill>
        <p:spPr>
          <a:xfrm>
            <a:off x="10854451" y="138320"/>
            <a:ext cx="1174984" cy="1012093"/>
          </a:xfrm>
          <a:prstGeom prst="rect">
            <a:avLst/>
          </a:prstGeom>
        </p:spPr>
      </p:pic>
      <p:pic>
        <p:nvPicPr>
          <p:cNvPr id="4" name="Image 3">
            <a:extLst>
              <a:ext uri="{FF2B5EF4-FFF2-40B4-BE49-F238E27FC236}">
                <a16:creationId xmlns:a16="http://schemas.microsoft.com/office/drawing/2014/main" id="{620D1D06-5D4A-325A-EFFE-CDE3893033B6}"/>
              </a:ext>
            </a:extLst>
          </p:cNvPr>
          <p:cNvPicPr>
            <a:picLocks noChangeAspect="1"/>
          </p:cNvPicPr>
          <p:nvPr/>
        </p:nvPicPr>
        <p:blipFill>
          <a:blip r:embed="rId3"/>
          <a:stretch>
            <a:fillRect/>
          </a:stretch>
        </p:blipFill>
        <p:spPr>
          <a:xfrm>
            <a:off x="361950" y="2648167"/>
            <a:ext cx="2197388" cy="2275142"/>
          </a:xfrm>
          <a:prstGeom prst="rect">
            <a:avLst/>
          </a:prstGeom>
        </p:spPr>
      </p:pic>
      <p:sp>
        <p:nvSpPr>
          <p:cNvPr id="6" name="ZoneTexte 5">
            <a:extLst>
              <a:ext uri="{FF2B5EF4-FFF2-40B4-BE49-F238E27FC236}">
                <a16:creationId xmlns:a16="http://schemas.microsoft.com/office/drawing/2014/main" id="{EFCF5395-7B5F-69FB-0A3D-1EB87F8D68D9}"/>
              </a:ext>
            </a:extLst>
          </p:cNvPr>
          <p:cNvSpPr txBox="1"/>
          <p:nvPr/>
        </p:nvSpPr>
        <p:spPr>
          <a:xfrm>
            <a:off x="3048000" y="2518619"/>
            <a:ext cx="8209675" cy="2308324"/>
          </a:xfrm>
          <a:prstGeom prst="rect">
            <a:avLst/>
          </a:prstGeom>
          <a:noFill/>
        </p:spPr>
        <p:txBody>
          <a:bodyPr wrap="square">
            <a:spAutoFit/>
          </a:bodyPr>
          <a:lstStyle/>
          <a:p>
            <a:pPr algn="just"/>
            <a:endParaRPr lang="fr-BE" dirty="0"/>
          </a:p>
          <a:p>
            <a:pPr algn="just"/>
            <a:r>
              <a:rPr lang="fr-BE" dirty="0"/>
              <a:t>Les </a:t>
            </a:r>
            <a:r>
              <a:rPr lang="fr-BE" b="1" dirty="0">
                <a:solidFill>
                  <a:srgbClr val="FF0000"/>
                </a:solidFill>
              </a:rPr>
              <a:t>turbines flottantes </a:t>
            </a:r>
            <a:r>
              <a:rPr lang="fr-BE" dirty="0"/>
              <a:t>permettront d'accéder à de meilleures ressources éoliennes dans des eaux plus profondes (pour lesquelles la solution des fondations fixes serait probablement trop coûteuse) et de réaliser des économies potentielles en ce qui concerne les fondations et les coûts d'installation. Le projet devrait donc contribuer à renforcer la position de leader technologique de l'UE dans le domaine de l'énergie éolienne, et ainsi soutenir la croissance économique à long terme de l'Union européenne.</a:t>
            </a:r>
          </a:p>
        </p:txBody>
      </p:sp>
      <p:sp>
        <p:nvSpPr>
          <p:cNvPr id="7" name="ZoneTexte 6">
            <a:extLst>
              <a:ext uri="{FF2B5EF4-FFF2-40B4-BE49-F238E27FC236}">
                <a16:creationId xmlns:a16="http://schemas.microsoft.com/office/drawing/2014/main" id="{16596B73-E718-C36E-965C-1FE81E60A5B6}"/>
              </a:ext>
            </a:extLst>
          </p:cNvPr>
          <p:cNvSpPr txBox="1"/>
          <p:nvPr/>
        </p:nvSpPr>
        <p:spPr>
          <a:xfrm>
            <a:off x="361950" y="5103674"/>
            <a:ext cx="11591284" cy="1754326"/>
          </a:xfrm>
          <a:prstGeom prst="rect">
            <a:avLst/>
          </a:prstGeom>
          <a:noFill/>
        </p:spPr>
        <p:txBody>
          <a:bodyPr wrap="square" rtlCol="0">
            <a:spAutoFit/>
          </a:bodyPr>
          <a:lstStyle/>
          <a:p>
            <a:r>
              <a:rPr lang="fr-BE" dirty="0"/>
              <a:t>Projet développé par le producteur indépendant d’électricité </a:t>
            </a:r>
            <a:r>
              <a:rPr lang="fr-BE" dirty="0" err="1"/>
              <a:t>Qair</a:t>
            </a:r>
            <a:r>
              <a:rPr lang="fr-BE" dirty="0"/>
              <a:t> installé à plus de 18 km au large des côtes de Narbonne dans le département de l’Aude, en région Occitanie. Il est </a:t>
            </a:r>
            <a:r>
              <a:rPr lang="fr-BE" b="1" dirty="0">
                <a:solidFill>
                  <a:srgbClr val="FF0000"/>
                </a:solidFill>
              </a:rPr>
              <a:t>financé à hauteur de 85 millions d’euros par la BEI </a:t>
            </a:r>
            <a:r>
              <a:rPr lang="fr-BE" dirty="0"/>
              <a:t>sous le mandat du Fonds Européen pour les Investissements Stratégiques (FEIS) de la Commission européenne et sa construction démarrera à l’automne 2022. Cette ferme pilote sera composée de </a:t>
            </a:r>
            <a:r>
              <a:rPr lang="fr-BE" b="1" dirty="0">
                <a:solidFill>
                  <a:srgbClr val="FF0000"/>
                </a:solidFill>
              </a:rPr>
              <a:t>trois éoliennes </a:t>
            </a:r>
            <a:r>
              <a:rPr lang="fr-BE" b="1" dirty="0" err="1">
                <a:solidFill>
                  <a:srgbClr val="FF0000"/>
                </a:solidFill>
              </a:rPr>
              <a:t>Vestas</a:t>
            </a:r>
            <a:r>
              <a:rPr lang="fr-BE" b="1" dirty="0">
                <a:solidFill>
                  <a:srgbClr val="FF0000"/>
                </a:solidFill>
              </a:rPr>
              <a:t> de 10 MW </a:t>
            </a:r>
            <a:r>
              <a:rPr lang="fr-BE" dirty="0"/>
              <a:t>chacune pour une capacité totale de 30 MW installées sur flotteurs à barge semi-submersible. Elles seront reliées au Réseau de Transport d’Electricité (RTE) par un câble sous-marin.</a:t>
            </a:r>
          </a:p>
        </p:txBody>
      </p:sp>
      <p:sp>
        <p:nvSpPr>
          <p:cNvPr id="9" name="ZoneTexte 8">
            <a:extLst>
              <a:ext uri="{FF2B5EF4-FFF2-40B4-BE49-F238E27FC236}">
                <a16:creationId xmlns:a16="http://schemas.microsoft.com/office/drawing/2014/main" id="{C145EA45-BF48-9208-A0DB-558D1B782A7F}"/>
              </a:ext>
            </a:extLst>
          </p:cNvPr>
          <p:cNvSpPr txBox="1"/>
          <p:nvPr/>
        </p:nvSpPr>
        <p:spPr>
          <a:xfrm>
            <a:off x="123825" y="1762125"/>
            <a:ext cx="11439525" cy="646331"/>
          </a:xfrm>
          <a:prstGeom prst="rect">
            <a:avLst/>
          </a:prstGeom>
          <a:noFill/>
        </p:spPr>
        <p:txBody>
          <a:bodyPr wrap="square" rtlCol="0">
            <a:spAutoFit/>
          </a:bodyPr>
          <a:lstStyle/>
          <a:p>
            <a:r>
              <a:rPr lang="fr-BE" dirty="0"/>
              <a:t>Le </a:t>
            </a:r>
            <a:r>
              <a:rPr lang="fr-BE" b="1" dirty="0">
                <a:solidFill>
                  <a:srgbClr val="FF0000"/>
                </a:solidFill>
              </a:rPr>
              <a:t>développement de l'énergie éolienne </a:t>
            </a:r>
            <a:r>
              <a:rPr lang="fr-BE" dirty="0"/>
              <a:t>en mer permettra d'atteindre les objectifs nationaux et européens en matière de production d'énergie renouvelable et de réduction des émissions de gaz à effet de serre. </a:t>
            </a:r>
          </a:p>
        </p:txBody>
      </p:sp>
    </p:spTree>
    <p:extLst>
      <p:ext uri="{BB962C8B-B14F-4D97-AF65-F5344CB8AC3E}">
        <p14:creationId xmlns:p14="http://schemas.microsoft.com/office/powerpoint/2010/main" val="2857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6DF7C-3249-C536-993D-A8506B83AEEC}"/>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CDA438-6278-B823-950A-32E4FCE3A939}"/>
              </a:ext>
            </a:extLst>
          </p:cNvPr>
          <p:cNvSpPr>
            <a:spLocks noGrp="1"/>
          </p:cNvSpPr>
          <p:nvPr>
            <p:ph type="body" idx="1"/>
          </p:nvPr>
        </p:nvSpPr>
        <p:spPr>
          <a:xfrm>
            <a:off x="934325" y="237967"/>
            <a:ext cx="10323350" cy="912446"/>
          </a:xfrm>
        </p:spPr>
        <p:txBody>
          <a:bodyPr>
            <a:noAutofit/>
          </a:bodyPr>
          <a:lstStyle/>
          <a:p>
            <a:pPr algn="ctr"/>
            <a:r>
              <a:rPr lang="fr-BE" dirty="0"/>
              <a:t>FOSTER  : garanties et prêts pour les acteurs du développement économique régional</a:t>
            </a:r>
            <a:endParaRPr lang="fr-FR" dirty="0"/>
          </a:p>
        </p:txBody>
      </p:sp>
      <p:pic>
        <p:nvPicPr>
          <p:cNvPr id="3" name="Image 2">
            <a:extLst>
              <a:ext uri="{FF2B5EF4-FFF2-40B4-BE49-F238E27FC236}">
                <a16:creationId xmlns:a16="http://schemas.microsoft.com/office/drawing/2014/main" id="{FE0FD30F-6AE3-2325-F907-9DA0ADC935ED}"/>
              </a:ext>
            </a:extLst>
          </p:cNvPr>
          <p:cNvPicPr>
            <a:picLocks noChangeAspect="1"/>
          </p:cNvPicPr>
          <p:nvPr/>
        </p:nvPicPr>
        <p:blipFill>
          <a:blip r:embed="rId3"/>
          <a:stretch>
            <a:fillRect/>
          </a:stretch>
        </p:blipFill>
        <p:spPr>
          <a:xfrm>
            <a:off x="10854451" y="138320"/>
            <a:ext cx="1174984" cy="1012093"/>
          </a:xfrm>
          <a:prstGeom prst="rect">
            <a:avLst/>
          </a:prstGeom>
        </p:spPr>
      </p:pic>
      <p:sp>
        <p:nvSpPr>
          <p:cNvPr id="5" name="ZoneTexte 4">
            <a:extLst>
              <a:ext uri="{FF2B5EF4-FFF2-40B4-BE49-F238E27FC236}">
                <a16:creationId xmlns:a16="http://schemas.microsoft.com/office/drawing/2014/main" id="{CA61E2AC-ACFE-D2D2-8608-912B7DD1951D}"/>
              </a:ext>
            </a:extLst>
          </p:cNvPr>
          <p:cNvSpPr txBox="1"/>
          <p:nvPr/>
        </p:nvSpPr>
        <p:spPr>
          <a:xfrm>
            <a:off x="84667" y="1736626"/>
            <a:ext cx="11944768" cy="4524315"/>
          </a:xfrm>
          <a:prstGeom prst="rect">
            <a:avLst/>
          </a:prstGeom>
          <a:noFill/>
        </p:spPr>
        <p:txBody>
          <a:bodyPr wrap="square">
            <a:spAutoFit/>
          </a:bodyPr>
          <a:lstStyle/>
          <a:p>
            <a:pPr algn="l">
              <a:buNone/>
            </a:pPr>
            <a:r>
              <a:rPr lang="fr-BE" b="0" i="0" dirty="0">
                <a:solidFill>
                  <a:srgbClr val="111111"/>
                </a:solidFill>
                <a:effectLst/>
                <a:latin typeface="overpass"/>
              </a:rPr>
              <a:t>La Région Occitanie a développé avec l’appui de l’UE </a:t>
            </a:r>
            <a:r>
              <a:rPr lang="fr-BE" b="1" i="0" dirty="0">
                <a:solidFill>
                  <a:srgbClr val="FF0000"/>
                </a:solidFill>
                <a:effectLst/>
                <a:latin typeface="overpass"/>
              </a:rPr>
              <a:t>des instruments financiers </a:t>
            </a:r>
            <a:r>
              <a:rPr lang="fr-BE" b="0" i="0" dirty="0">
                <a:solidFill>
                  <a:srgbClr val="111111"/>
                </a:solidFill>
                <a:effectLst/>
                <a:latin typeface="overpass"/>
              </a:rPr>
              <a:t>à des conditions très favorables pour les </a:t>
            </a:r>
            <a:r>
              <a:rPr lang="fr-BE" b="1" i="0" dirty="0">
                <a:solidFill>
                  <a:srgbClr val="FF0000"/>
                </a:solidFill>
                <a:effectLst/>
                <a:latin typeface="overpass"/>
              </a:rPr>
              <a:t>exploitants et entreprises agricoles ainsi que les TPE et PME régionales</a:t>
            </a:r>
            <a:r>
              <a:rPr lang="fr-BE" b="0" i="0" dirty="0">
                <a:solidFill>
                  <a:srgbClr val="111111"/>
                </a:solidFill>
                <a:effectLst/>
                <a:latin typeface="overpass"/>
              </a:rPr>
              <a:t>, sous l’appellation « FOSTER Région Occitanie ».</a:t>
            </a:r>
          </a:p>
          <a:p>
            <a:pPr algn="l">
              <a:buNone/>
            </a:pPr>
            <a:endParaRPr lang="fr-BE" b="0" i="0" dirty="0">
              <a:solidFill>
                <a:srgbClr val="111111"/>
              </a:solidFill>
              <a:effectLst/>
              <a:latin typeface="overpass"/>
            </a:endParaRPr>
          </a:p>
          <a:p>
            <a:pPr algn="l">
              <a:buNone/>
            </a:pPr>
            <a:r>
              <a:rPr lang="fr-BE" dirty="0">
                <a:solidFill>
                  <a:srgbClr val="111111"/>
                </a:solidFill>
                <a:latin typeface="overpass"/>
              </a:rPr>
              <a:t>D</a:t>
            </a:r>
            <a:r>
              <a:rPr lang="fr-BE" b="0" i="0" dirty="0">
                <a:solidFill>
                  <a:srgbClr val="111111"/>
                </a:solidFill>
                <a:effectLst/>
                <a:latin typeface="overpass"/>
              </a:rPr>
              <a:t>eux solutions :</a:t>
            </a:r>
          </a:p>
          <a:p>
            <a:pPr marL="285750" indent="-285750" algn="l">
              <a:buFont typeface="Wingdings" panose="05000000000000000000" pitchFamily="2" charset="2"/>
              <a:buChar char="v"/>
            </a:pPr>
            <a:r>
              <a:rPr lang="fr-BE" b="1" i="0" dirty="0">
                <a:solidFill>
                  <a:srgbClr val="FF0000"/>
                </a:solidFill>
                <a:effectLst/>
                <a:latin typeface="overpass"/>
              </a:rPr>
              <a:t>La garantie d’emprunt bancaire</a:t>
            </a:r>
            <a:r>
              <a:rPr lang="fr-BE" b="0" i="0" dirty="0">
                <a:solidFill>
                  <a:srgbClr val="111111"/>
                </a:solidFill>
                <a:effectLst/>
                <a:latin typeface="overpass"/>
              </a:rPr>
              <a:t>, mobilisable gratuitement par les entreprises, afin d’accéder de manière sûre et sans coût additionnel au financement de leurs projets (investissements matériels, immatériels, besoins en fonds de roulement)</a:t>
            </a:r>
          </a:p>
          <a:p>
            <a:pPr marL="285750" indent="-285750" algn="l">
              <a:buFont typeface="Wingdings" panose="05000000000000000000" pitchFamily="2" charset="2"/>
              <a:buChar char="v"/>
            </a:pPr>
            <a:r>
              <a:rPr lang="fr-BE" b="1" i="0" dirty="0">
                <a:solidFill>
                  <a:srgbClr val="FF0000"/>
                </a:solidFill>
                <a:effectLst/>
                <a:latin typeface="overpass"/>
              </a:rPr>
              <a:t>Le prêt d’honneur pour les projets innovants </a:t>
            </a:r>
            <a:r>
              <a:rPr lang="fr-BE" b="0" i="0" dirty="0">
                <a:solidFill>
                  <a:srgbClr val="111111"/>
                </a:solidFill>
                <a:effectLst/>
                <a:latin typeface="overpass"/>
              </a:rPr>
              <a:t>: réservé aux porteurs de projet afin de renforcer les fonds propres de l’entreprise, prêt à taux zéro.</a:t>
            </a:r>
          </a:p>
          <a:p>
            <a:pPr algn="l"/>
            <a:endParaRPr lang="fr-BE" dirty="0">
              <a:solidFill>
                <a:srgbClr val="111111"/>
              </a:solidFill>
              <a:latin typeface="overpass"/>
            </a:endParaRPr>
          </a:p>
          <a:p>
            <a:endParaRPr lang="fr-BE" dirty="0">
              <a:solidFill>
                <a:srgbClr val="111111"/>
              </a:solidFill>
              <a:latin typeface="overpass"/>
            </a:endParaRPr>
          </a:p>
          <a:p>
            <a:pPr algn="just"/>
            <a:r>
              <a:rPr lang="fr-BE" dirty="0">
                <a:solidFill>
                  <a:srgbClr val="111111"/>
                </a:solidFill>
                <a:latin typeface="overpass"/>
              </a:rPr>
              <a:t>			Cette </a:t>
            </a:r>
            <a:r>
              <a:rPr lang="fr-BE" dirty="0">
                <a:latin typeface="overpass"/>
              </a:rPr>
              <a:t>initiative est cofinancée par deux </a:t>
            </a:r>
            <a:r>
              <a:rPr lang="fr-BE" b="1" dirty="0">
                <a:solidFill>
                  <a:srgbClr val="FF0000"/>
                </a:solidFill>
                <a:latin typeface="overpass"/>
              </a:rPr>
              <a:t>Fonds européens structurels et d’investissement</a:t>
            </a:r>
            <a:r>
              <a:rPr lang="fr-BE" dirty="0">
                <a:latin typeface="overpass"/>
              </a:rPr>
              <a:t>, le 			Fonds européen de développement régional (FEDER) et le Fonds européen agricole de 				développement rural (FEADER), avec une contribution du Fonds Européen d’Investissement (FEI).</a:t>
            </a:r>
          </a:p>
          <a:p>
            <a:pPr algn="just"/>
            <a:r>
              <a:rPr lang="fr-BE" dirty="0">
                <a:solidFill>
                  <a:srgbClr val="111111"/>
                </a:solidFill>
                <a:latin typeface="overpass"/>
              </a:rPr>
              <a:t>			</a:t>
            </a:r>
            <a:r>
              <a:rPr lang="fr-BE" b="1" dirty="0">
                <a:solidFill>
                  <a:srgbClr val="FF0000"/>
                </a:solidFill>
                <a:latin typeface="overpass"/>
              </a:rPr>
              <a:t>103 millions d’euros </a:t>
            </a:r>
            <a:r>
              <a:rPr lang="fr-BE" dirty="0">
                <a:solidFill>
                  <a:srgbClr val="111111"/>
                </a:solidFill>
                <a:latin typeface="overpass"/>
              </a:rPr>
              <a:t>sont ainsi mobilisés afin de dynamiser le tissu entrepreneurial d’Occitanie, 			</a:t>
            </a:r>
            <a:r>
              <a:rPr lang="fr-BE" b="1" dirty="0">
                <a:solidFill>
                  <a:srgbClr val="111111"/>
                </a:solidFill>
                <a:latin typeface="overpass"/>
              </a:rPr>
              <a:t>générant par effet levier au moins 750 millions d’euros </a:t>
            </a:r>
            <a:r>
              <a:rPr lang="fr-BE" dirty="0">
                <a:solidFill>
                  <a:srgbClr val="111111"/>
                </a:solidFill>
                <a:latin typeface="overpass"/>
              </a:rPr>
              <a:t>de financement privés au bénéfice de 6 			100 TPE-PME et/ou exploitations agricoles.</a:t>
            </a:r>
          </a:p>
        </p:txBody>
      </p:sp>
      <p:pic>
        <p:nvPicPr>
          <p:cNvPr id="6" name="Image 5">
            <a:extLst>
              <a:ext uri="{FF2B5EF4-FFF2-40B4-BE49-F238E27FC236}">
                <a16:creationId xmlns:a16="http://schemas.microsoft.com/office/drawing/2014/main" id="{AC333AEF-C0C5-47D4-12A5-34E265F9D4B0}"/>
              </a:ext>
            </a:extLst>
          </p:cNvPr>
          <p:cNvPicPr>
            <a:picLocks noChangeAspect="1"/>
          </p:cNvPicPr>
          <p:nvPr/>
        </p:nvPicPr>
        <p:blipFill>
          <a:blip r:embed="rId4"/>
          <a:stretch>
            <a:fillRect/>
          </a:stretch>
        </p:blipFill>
        <p:spPr>
          <a:xfrm>
            <a:off x="162565" y="4532184"/>
            <a:ext cx="2629958" cy="1600200"/>
          </a:xfrm>
          <a:prstGeom prst="rect">
            <a:avLst/>
          </a:prstGeom>
        </p:spPr>
      </p:pic>
    </p:spTree>
    <p:extLst>
      <p:ext uri="{BB962C8B-B14F-4D97-AF65-F5344CB8AC3E}">
        <p14:creationId xmlns:p14="http://schemas.microsoft.com/office/powerpoint/2010/main" val="356705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6932-2204-3C42-7B76-3CD64293F28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F8ACD8-1791-644B-B4A5-6EBD7E924452}"/>
              </a:ext>
            </a:extLst>
          </p:cNvPr>
          <p:cNvSpPr>
            <a:spLocks noGrp="1"/>
          </p:cNvSpPr>
          <p:nvPr>
            <p:ph type="body" idx="1"/>
          </p:nvPr>
        </p:nvSpPr>
        <p:spPr>
          <a:xfrm>
            <a:off x="934325" y="237967"/>
            <a:ext cx="10323350" cy="329924"/>
          </a:xfrm>
        </p:spPr>
        <p:txBody>
          <a:bodyPr>
            <a:noAutofit/>
          </a:bodyPr>
          <a:lstStyle/>
          <a:p>
            <a:pPr algn="ctr"/>
            <a:r>
              <a:rPr lang="fr-FR" b="1" dirty="0">
                <a:solidFill>
                  <a:srgbClr val="0E2031"/>
                </a:solidFill>
                <a:latin typeface="Verdana" panose="020B0604030504040204" pitchFamily="34" charset="0"/>
                <a:ea typeface="Verdana" panose="020B0604030504040204" pitchFamily="34" charset="0"/>
              </a:rPr>
              <a:t>L</a:t>
            </a:r>
            <a:r>
              <a:rPr lang="fr-FR" b="1" i="0" dirty="0">
                <a:solidFill>
                  <a:srgbClr val="0E2031"/>
                </a:solidFill>
                <a:effectLst/>
                <a:latin typeface="Verdana" panose="020B0604030504040204" pitchFamily="34" charset="0"/>
                <a:ea typeface="Verdana" panose="020B0604030504040204" pitchFamily="34" charset="0"/>
              </a:rPr>
              <a:t>a BEI soutient les investissements de </a:t>
            </a:r>
            <a:r>
              <a:rPr lang="fr-FR" b="1" i="0" dirty="0" err="1">
                <a:solidFill>
                  <a:srgbClr val="0E2031"/>
                </a:solidFill>
                <a:effectLst/>
                <a:latin typeface="Verdana" panose="020B0604030504040204" pitchFamily="34" charset="0"/>
                <a:ea typeface="Verdana" panose="020B0604030504040204" pitchFamily="34" charset="0"/>
              </a:rPr>
              <a:t>Trifyl</a:t>
            </a:r>
            <a:r>
              <a:rPr lang="fr-FR" b="1" i="0" dirty="0">
                <a:solidFill>
                  <a:srgbClr val="0E2031"/>
                </a:solidFill>
                <a:effectLst/>
                <a:latin typeface="Verdana" panose="020B0604030504040204" pitchFamily="34" charset="0"/>
                <a:ea typeface="Verdana" panose="020B0604030504040204" pitchFamily="34" charset="0"/>
              </a:rPr>
              <a:t> en faveur de la valorisation des déchets ménagers</a:t>
            </a:r>
          </a:p>
          <a:p>
            <a:endParaRPr lang="fr-FR" dirty="0">
              <a:latin typeface="Verdana" panose="020B0604030504040204" pitchFamily="34" charset="0"/>
              <a:ea typeface="Verdana" panose="020B0604030504040204" pitchFamily="34"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2">
            <a:extLst>
              <a:ext uri="{FF2B5EF4-FFF2-40B4-BE49-F238E27FC236}">
                <a16:creationId xmlns:a16="http://schemas.microsoft.com/office/drawing/2014/main" id="{837055AB-DFC2-0478-8707-0648BA22A597}"/>
              </a:ext>
            </a:extLst>
          </p:cNvPr>
          <p:cNvPicPr>
            <a:picLocks noChangeAspect="1"/>
          </p:cNvPicPr>
          <p:nvPr/>
        </p:nvPicPr>
        <p:blipFill>
          <a:blip r:embed="rId2"/>
          <a:stretch>
            <a:fillRect/>
          </a:stretch>
        </p:blipFill>
        <p:spPr>
          <a:xfrm>
            <a:off x="10854451" y="138320"/>
            <a:ext cx="1174984" cy="1012093"/>
          </a:xfrm>
          <a:prstGeom prst="rect">
            <a:avLst/>
          </a:prstGeom>
        </p:spPr>
      </p:pic>
      <p:sp>
        <p:nvSpPr>
          <p:cNvPr id="4" name="ZoneTexte 3">
            <a:extLst>
              <a:ext uri="{FF2B5EF4-FFF2-40B4-BE49-F238E27FC236}">
                <a16:creationId xmlns:a16="http://schemas.microsoft.com/office/drawing/2014/main" id="{85C396E5-128E-49C9-704A-986B82BA7778}"/>
              </a:ext>
            </a:extLst>
          </p:cNvPr>
          <p:cNvSpPr txBox="1"/>
          <p:nvPr/>
        </p:nvSpPr>
        <p:spPr>
          <a:xfrm>
            <a:off x="137163" y="1320420"/>
            <a:ext cx="11917674" cy="5078313"/>
          </a:xfrm>
          <a:prstGeom prst="rect">
            <a:avLst/>
          </a:prstGeom>
          <a:noFill/>
        </p:spPr>
        <p:txBody>
          <a:bodyPr wrap="square" rtlCol="0">
            <a:spAutoFit/>
          </a:bodyPr>
          <a:lstStyle/>
          <a:p>
            <a:pPr algn="just"/>
            <a:r>
              <a:rPr lang="fr-FR" b="1" dirty="0" err="1">
                <a:solidFill>
                  <a:srgbClr val="FF0000"/>
                </a:solidFill>
              </a:rPr>
              <a:t>Trifyl</a:t>
            </a:r>
            <a:r>
              <a:rPr lang="fr-FR" b="1" dirty="0">
                <a:solidFill>
                  <a:srgbClr val="FF0000"/>
                </a:solidFill>
              </a:rPr>
              <a:t> horizon 2030 : </a:t>
            </a:r>
            <a:r>
              <a:rPr lang="fr-FR" dirty="0"/>
              <a:t>objectifs en matière de </a:t>
            </a:r>
            <a:r>
              <a:rPr lang="fr-FR" b="1" dirty="0">
                <a:solidFill>
                  <a:srgbClr val="FF0000"/>
                </a:solidFill>
              </a:rPr>
              <a:t>réduction des déchets et de développement de leur valorisation</a:t>
            </a:r>
            <a:r>
              <a:rPr lang="fr-FR" dirty="0"/>
              <a:t>, </a:t>
            </a:r>
            <a:r>
              <a:rPr lang="fr-FR" dirty="0" err="1"/>
              <a:t>Trifyl</a:t>
            </a:r>
            <a:r>
              <a:rPr lang="fr-FR" dirty="0"/>
              <a:t> a sollicité la Banque européenne d’investissement «». 2022 : </a:t>
            </a:r>
            <a:r>
              <a:rPr lang="fr-FR" b="1" dirty="0">
                <a:solidFill>
                  <a:srgbClr val="FF0000"/>
                </a:solidFill>
              </a:rPr>
              <a:t>Prêt de 40 millions d’euros  de la BEI</a:t>
            </a:r>
            <a:r>
              <a:rPr lang="fr-FR" dirty="0"/>
              <a:t> qui a permis de soutenir l’engagement du syndicat en faveur de </a:t>
            </a:r>
            <a:r>
              <a:rPr lang="fr-FR" b="1" dirty="0">
                <a:solidFill>
                  <a:srgbClr val="FF0000"/>
                </a:solidFill>
              </a:rPr>
              <a:t>l’économie circulaire et de la transition énergétique </a:t>
            </a:r>
            <a:r>
              <a:rPr lang="fr-FR" dirty="0"/>
              <a:t>de son territoire grâce à la valorisation des déchets.</a:t>
            </a:r>
          </a:p>
          <a:p>
            <a:pPr algn="just"/>
            <a:endParaRPr lang="fr-FR" dirty="0"/>
          </a:p>
          <a:p>
            <a:pPr algn="just"/>
            <a:endParaRPr lang="fr-FR" dirty="0"/>
          </a:p>
          <a:p>
            <a:pPr marL="3486150" lvl="7" indent="-285750" algn="just">
              <a:buFont typeface="Wingdings" panose="05000000000000000000" pitchFamily="2" charset="2"/>
              <a:buChar char="v"/>
            </a:pPr>
            <a:r>
              <a:rPr lang="fr-FR" dirty="0"/>
              <a:t>Construction de ses </a:t>
            </a:r>
            <a:r>
              <a:rPr lang="fr-FR" b="1" dirty="0">
                <a:solidFill>
                  <a:srgbClr val="FF0000"/>
                </a:solidFill>
              </a:rPr>
              <a:t>3 unités de tri et de traitement des déchets</a:t>
            </a:r>
            <a:r>
              <a:rPr lang="fr-FR" dirty="0"/>
              <a:t>. Celles-ci permettent désormais de valoriser près de 80 % des déchets des ménages, de réduire de 23 % les gaz à effet de serre émis et de produire l’équivalent de 10 % de la consommation en gaz vert des Tarnais. </a:t>
            </a:r>
          </a:p>
          <a:p>
            <a:pPr marL="3486150" lvl="7" indent="-285750" algn="just">
              <a:buFont typeface="Wingdings" panose="05000000000000000000" pitchFamily="2" charset="2"/>
              <a:buChar char="v"/>
            </a:pPr>
            <a:r>
              <a:rPr lang="fr-FR" b="1" dirty="0">
                <a:solidFill>
                  <a:srgbClr val="FF0000"/>
                </a:solidFill>
              </a:rPr>
              <a:t>50 emplois </a:t>
            </a:r>
            <a:r>
              <a:rPr lang="fr-FR" dirty="0"/>
              <a:t>qui ont été créés directement ou indirectement par le syndicat.</a:t>
            </a:r>
          </a:p>
          <a:p>
            <a:pPr algn="just"/>
            <a:endParaRPr lang="fr-FR" dirty="0"/>
          </a:p>
          <a:p>
            <a:pPr algn="just"/>
            <a:endParaRPr lang="fr-FR" dirty="0"/>
          </a:p>
          <a:p>
            <a:pPr algn="just"/>
            <a:endParaRPr lang="fr-FR" dirty="0"/>
          </a:p>
          <a:p>
            <a:pPr algn="just"/>
            <a:r>
              <a:rPr lang="fr-FR" dirty="0"/>
              <a:t>Ambroise Fayolle, vice-président de la BEI, a déclaré : « </a:t>
            </a:r>
            <a:r>
              <a:rPr lang="fr-FR" dirty="0" err="1"/>
              <a:t>Trifyl</a:t>
            </a:r>
            <a:r>
              <a:rPr lang="fr-FR" dirty="0"/>
              <a:t> a su répondre aux besoins des habitants du Tarn, mais aussi aux enjeux climatiques en réduisant les émissions de CO2 et en favorisant le recyclage des déchets. Je me félicite que la BEI puisse contribuer au développement de projets innovants comme celui-ci : </a:t>
            </a:r>
            <a:r>
              <a:rPr lang="fr-FR" b="1" dirty="0">
                <a:solidFill>
                  <a:srgbClr val="FF0000"/>
                </a:solidFill>
              </a:rPr>
              <a:t>un projet local en phase avec les priorités européennes en matière de développement durable, de transition environnementale et </a:t>
            </a:r>
            <a:r>
              <a:rPr lang="fr-FR" b="1">
                <a:solidFill>
                  <a:srgbClr val="FF0000"/>
                </a:solidFill>
              </a:rPr>
              <a:t>d’autonomie énergétique</a:t>
            </a:r>
            <a:r>
              <a:rPr lang="fr-FR"/>
              <a:t>. </a:t>
            </a:r>
            <a:r>
              <a:rPr lang="fr-FR" dirty="0"/>
              <a:t>»</a:t>
            </a:r>
            <a:endParaRPr lang="fr-BE" dirty="0"/>
          </a:p>
        </p:txBody>
      </p:sp>
      <p:pic>
        <p:nvPicPr>
          <p:cNvPr id="7" name="Image 6">
            <a:extLst>
              <a:ext uri="{FF2B5EF4-FFF2-40B4-BE49-F238E27FC236}">
                <a16:creationId xmlns:a16="http://schemas.microsoft.com/office/drawing/2014/main" id="{AADAE679-C4D6-0FD2-2D94-23E2CBB68ACA}"/>
              </a:ext>
            </a:extLst>
          </p:cNvPr>
          <p:cNvPicPr>
            <a:picLocks noChangeAspect="1"/>
          </p:cNvPicPr>
          <p:nvPr/>
        </p:nvPicPr>
        <p:blipFill>
          <a:blip r:embed="rId3"/>
          <a:stretch>
            <a:fillRect/>
          </a:stretch>
        </p:blipFill>
        <p:spPr>
          <a:xfrm>
            <a:off x="300792" y="2785282"/>
            <a:ext cx="2958164" cy="1972109"/>
          </a:xfrm>
          <a:prstGeom prst="rect">
            <a:avLst/>
          </a:prstGeom>
        </p:spPr>
      </p:pic>
    </p:spTree>
    <p:extLst>
      <p:ext uri="{BB962C8B-B14F-4D97-AF65-F5344CB8AC3E}">
        <p14:creationId xmlns:p14="http://schemas.microsoft.com/office/powerpoint/2010/main" val="27094759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00461B44-5056-4DA1-8B35-D9158862DA3C}"/>
</file>

<file path=customXml/itemProps2.xml><?xml version="1.0" encoding="utf-8"?>
<ds:datastoreItem xmlns:ds="http://schemas.openxmlformats.org/officeDocument/2006/customXml" ds:itemID="{83A01060-35DE-4512-A0B0-3A68B07EF240}">
  <ds:schemaRefs>
    <ds:schemaRef ds:uri="http://schemas.microsoft.com/sharepoint/v3/contenttype/forms"/>
  </ds:schemaRefs>
</ds:datastoreItem>
</file>

<file path=customXml/itemProps3.xml><?xml version="1.0" encoding="utf-8"?>
<ds:datastoreItem xmlns:ds="http://schemas.openxmlformats.org/officeDocument/2006/customXml" ds:itemID="{C72CE759-DF29-4C40-8CC7-4264907196D4}"/>
</file>

<file path=docProps/app.xml><?xml version="1.0" encoding="utf-8"?>
<Properties xmlns="http://schemas.openxmlformats.org/officeDocument/2006/extended-properties" xmlns:vt="http://schemas.openxmlformats.org/officeDocument/2006/docPropsVTypes">
  <TotalTime>4141</TotalTime>
  <Words>4372</Words>
  <Application>Microsoft Office PowerPoint</Application>
  <PresentationFormat>Grand écran</PresentationFormat>
  <Paragraphs>156</Paragraphs>
  <Slides>9</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vt:i4>
      </vt:variant>
    </vt:vector>
  </HeadingPairs>
  <TitlesOfParts>
    <vt:vector size="19" baseType="lpstr">
      <vt:lpstr>Aptos</vt:lpstr>
      <vt:lpstr>Arial</vt:lpstr>
      <vt:lpstr>Calibri</vt:lpstr>
      <vt:lpstr>Calibri Light</vt:lpstr>
      <vt:lpstr>overpass</vt:lpstr>
      <vt:lpstr>Raleway</vt:lpstr>
      <vt:lpstr>Satoshi</vt:lpstr>
      <vt:lpstr>Verdana</vt:lpstr>
      <vt:lpstr>Wingdings</vt:lpstr>
      <vt:lpstr>Thème Office</vt:lpstr>
      <vt:lpstr>REGION OCCITANIE  &amp;  BEI : un partenariat au service de la transition écologique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MOULINES Simon</dc:creator>
  <cp:lastModifiedBy>Yannick Proto</cp:lastModifiedBy>
  <cp:revision>49</cp:revision>
  <dcterms:created xsi:type="dcterms:W3CDTF">2023-09-06T08:41:40Z</dcterms:created>
  <dcterms:modified xsi:type="dcterms:W3CDTF">2025-04-07T18:19:56Z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