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35"/>
  </p:notesMasterIdLst>
  <p:sldIdLst>
    <p:sldId id="256" r:id="rId5"/>
    <p:sldId id="17959" r:id="rId6"/>
    <p:sldId id="17941" r:id="rId7"/>
    <p:sldId id="17950" r:id="rId8"/>
    <p:sldId id="2639" r:id="rId9"/>
    <p:sldId id="2693" r:id="rId10"/>
    <p:sldId id="17968" r:id="rId11"/>
    <p:sldId id="17969" r:id="rId12"/>
    <p:sldId id="17961" r:id="rId13"/>
    <p:sldId id="2696" r:id="rId14"/>
    <p:sldId id="2886" r:id="rId15"/>
    <p:sldId id="2773" r:id="rId16"/>
    <p:sldId id="17962" r:id="rId17"/>
    <p:sldId id="775" r:id="rId18"/>
    <p:sldId id="1296" r:id="rId19"/>
    <p:sldId id="2916" r:id="rId20"/>
    <p:sldId id="17963" r:id="rId21"/>
    <p:sldId id="17975" r:id="rId22"/>
    <p:sldId id="2872" r:id="rId23"/>
    <p:sldId id="2869" r:id="rId24"/>
    <p:sldId id="2871" r:id="rId25"/>
    <p:sldId id="17934" r:id="rId26"/>
    <p:sldId id="17936" r:id="rId27"/>
    <p:sldId id="4000" r:id="rId28"/>
    <p:sldId id="950" r:id="rId29"/>
    <p:sldId id="17875" r:id="rId30"/>
    <p:sldId id="2804" r:id="rId31"/>
    <p:sldId id="2701" r:id="rId32"/>
    <p:sldId id="2981" r:id="rId33"/>
    <p:sldId id="818" r:id="rId34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2"/>
  </p:normalViewPr>
  <p:slideViewPr>
    <p:cSldViewPr>
      <p:cViewPr varScale="1">
        <p:scale>
          <a:sx n="38" d="100"/>
          <a:sy n="38" d="100"/>
        </p:scale>
        <p:origin x="828" y="1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5632E7-69C8-4F16-8BD2-45AA0A755BAA}" type="datetimeFigureOut">
              <a:rPr lang="fr-FR" smtClean="0"/>
              <a:t>10/06/2025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CAFEA8-2F84-41A5-8ED6-86BC4A8E020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67142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9697BE-DF0D-45F8-9A31-271FE20CF61E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1981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22EC3-0545-463B-92DC-BB98A81010F0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68776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Les objectifs associés au TCDi0474 sont de : - Réduire de façon passive les apports thermiques dans les bâtiments liée à la température extérieure et au soleil</a:t>
            </a:r>
          </a:p>
          <a:p>
            <a:r>
              <a:rPr lang="fr-FR" dirty="0"/>
              <a:t>Ces solutions seront appliquées à l’ensemble de l’îlot nucléaire, hors BR, pour répondre aux enjeux de sureté portés par la VD5 900. Elles pourront être aussi appliqué au BR ou à toute ou partie de l’ilot conventionnel dans la recherche de performances du parc, le retour de l’exploitant faisant apparaitre des gains potentiels de JEPP en limitant l’échauffement de la </a:t>
            </a:r>
            <a:r>
              <a:rPr lang="fr-FR" dirty="0" err="1"/>
              <a:t>SdM</a:t>
            </a:r>
            <a:r>
              <a:rPr lang="fr-FR" dirty="0"/>
              <a:t> et du BR.</a:t>
            </a:r>
          </a:p>
          <a:p>
            <a:endParaRPr lang="fr-FR" dirty="0"/>
          </a:p>
          <a:p>
            <a:r>
              <a:rPr lang="fr-FR" dirty="0"/>
              <a:t>Sujet de coopération transverse ou mutualisation des compétences avec ADAPT et GK</a:t>
            </a:r>
          </a:p>
          <a:p>
            <a:endParaRPr lang="fr-FR" dirty="0"/>
          </a:p>
          <a:p>
            <a:r>
              <a:rPr lang="fr-FR" dirty="0"/>
              <a:t>Centre Technique et Scientifique du bâtiment (CSTB)</a:t>
            </a:r>
          </a:p>
          <a:p>
            <a:r>
              <a:rPr lang="fr-FR" dirty="0"/>
              <a:t>• Améliorer la caractérisation du confort thermique en été (indicateurs et évaluation) à l’intérieur des bâtiments en intégrant une dimension prospective (scénarios climatiques).</a:t>
            </a:r>
          </a:p>
          <a:p>
            <a:r>
              <a:rPr lang="fr-FR" dirty="0"/>
              <a:t>• Analyser la vulnérabilité du parc en termes de confort et de santé (analyse statistique du parc existant et neuf) face au changement climatique à l’horizon 2030 et 2050.</a:t>
            </a:r>
          </a:p>
          <a:p>
            <a:r>
              <a:rPr lang="fr-FR" dirty="0"/>
              <a:t>• Evaluer et identifier les solutions envisageables de conception (solutions « passives » et « actives ») pour réduire les risques sur le confort et sur la santé, sur la base de simulations en thermique et thermo-aéraulique. Le secteur étudié est le résidentiel. </a:t>
            </a:r>
          </a:p>
          <a:p>
            <a:r>
              <a:rPr lang="fr-FR" dirty="0"/>
              <a:t>• Evaluer de manière macro, les tendances sur les consommations de l’impact du Changement Climatique sur la demande d’électricité aux horizons 2050</a:t>
            </a:r>
          </a:p>
          <a:p>
            <a:endParaRPr lang="fr-FR" dirty="0"/>
          </a:p>
          <a:p>
            <a:r>
              <a:rPr lang="fr-FR" dirty="0"/>
              <a:t>Analyse confort thermique d’été : </a:t>
            </a:r>
          </a:p>
          <a:p>
            <a:r>
              <a:rPr lang="fr-FR" dirty="0"/>
              <a:t>Confort d’été acceptable en climat futur (</a:t>
            </a:r>
            <a:r>
              <a:rPr lang="fr-FR" dirty="0" err="1"/>
              <a:t>antyp</a:t>
            </a:r>
            <a:r>
              <a:rPr lang="fr-FR" dirty="0"/>
              <a:t>) et canicule type (CNRM) en 2050 à Nantes et Paris pour un bâtiment neuf bien ventilé la nuit. </a:t>
            </a:r>
          </a:p>
          <a:p>
            <a:r>
              <a:rPr lang="fr-FR" dirty="0"/>
              <a:t>• Confort non maintenu en canicule très extrême (GFDL) en 2050 partout en France</a:t>
            </a:r>
          </a:p>
          <a:p>
            <a:r>
              <a:rPr lang="fr-FR" dirty="0"/>
              <a:t>• Confort d’été non acceptable en climats futurs à Nîmes : Réchauffement + important.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E5712A4-9789-4696-A7BE-C4D2F0918959}" type="slidenum">
              <a:rPr kumimoji="0" lang="fr-FR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fr-FR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92487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C82943-494D-455F-8FD6-1AF98D3EB7C5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41392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02338C-679B-594B-9C09-25D90E576702}" type="slidenum">
              <a:rPr lang="fr-FR" smtClean="0"/>
              <a:pPr/>
              <a:t>27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69626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434975" y="1239838"/>
            <a:ext cx="5949950" cy="3348037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238692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222EC3-0545-463B-92DC-BB98A81010F0}" type="slidenum">
              <a:rPr lang="fr-FR" smtClean="0"/>
              <a:t>30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66611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50" b="0" i="0">
                <a:solidFill>
                  <a:srgbClr val="001A70"/>
                </a:solidFill>
                <a:latin typeface="EDF 2020"/>
                <a:cs typeface="EDF 2020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150" b="1" i="0">
                <a:solidFill>
                  <a:srgbClr val="6B6B6B"/>
                </a:solidFill>
                <a:latin typeface="EDF 2020"/>
                <a:cs typeface="EDF 2020"/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  <p:sp>
        <p:nvSpPr>
          <p:cNvPr id="14" name="object 48">
            <a:extLst>
              <a:ext uri="{FF2B5EF4-FFF2-40B4-BE49-F238E27FC236}">
                <a16:creationId xmlns:a16="http://schemas.microsoft.com/office/drawing/2014/main" id="{F2DD9F45-F5DE-7150-843E-04943B5435A5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1600900" y="10645669"/>
            <a:ext cx="7120825" cy="248786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>
            <a:lvl1pPr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EDF 2020" panose="020B0503020203020204"/>
              </a:defRPr>
            </a:lvl1pPr>
          </a:lstStyle>
          <a:p>
            <a:pPr marL="12700">
              <a:spcBef>
                <a:spcPts val="20"/>
              </a:spcBef>
            </a:pPr>
            <a:r>
              <a:rPr lang="fr-FR" b="1" dirty="0" err="1">
                <a:cs typeface="EDF 2020 ExtraBold"/>
              </a:rPr>
              <a:t>Di</a:t>
            </a:r>
            <a:r>
              <a:rPr lang="fr-FR" dirty="0" err="1"/>
              <a:t>VISION</a:t>
            </a:r>
            <a:r>
              <a:rPr lang="fr-FR" spc="75" dirty="0"/>
              <a:t> </a:t>
            </a:r>
            <a:r>
              <a:rPr lang="fr-FR" b="1" dirty="0">
                <a:cs typeface="EDF 2020 ExtraBold"/>
              </a:rPr>
              <a:t>P</a:t>
            </a:r>
            <a:r>
              <a:rPr lang="fr-FR" dirty="0"/>
              <a:t>ROGRAMMES</a:t>
            </a:r>
            <a:r>
              <a:rPr lang="fr-FR" spc="80" dirty="0"/>
              <a:t> </a:t>
            </a:r>
            <a:r>
              <a:rPr lang="fr-FR" dirty="0"/>
              <a:t>&amp;</a:t>
            </a:r>
            <a:r>
              <a:rPr lang="fr-FR" spc="75" dirty="0"/>
              <a:t> </a:t>
            </a:r>
            <a:r>
              <a:rPr lang="fr-FR" b="1" spc="-10" dirty="0">
                <a:cs typeface="EDF 2020 ExtraBold"/>
              </a:rPr>
              <a:t>S</a:t>
            </a:r>
            <a:r>
              <a:rPr lang="fr-FR" spc="-10" dirty="0"/>
              <a:t>TRATÉGIE – Pôle ADAPT et RSE</a:t>
            </a:r>
            <a:endParaRPr lang="fr-FR" dirty="0">
              <a:cs typeface="EDF 2020 ExtraBold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50" b="0" i="0">
                <a:solidFill>
                  <a:srgbClr val="001A70"/>
                </a:solidFill>
                <a:latin typeface="EDF 2020"/>
                <a:cs typeface="EDF 2020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  <p:sp>
        <p:nvSpPr>
          <p:cNvPr id="13" name="object 48">
            <a:extLst>
              <a:ext uri="{FF2B5EF4-FFF2-40B4-BE49-F238E27FC236}">
                <a16:creationId xmlns:a16="http://schemas.microsoft.com/office/drawing/2014/main" id="{80BDB366-797D-983F-AD3F-A2B7803CE6C9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1600900" y="10645669"/>
            <a:ext cx="7120825" cy="248786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>
            <a:lvl1pPr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EDF 2020" panose="020B0503020203020204"/>
              </a:defRPr>
            </a:lvl1pPr>
          </a:lstStyle>
          <a:p>
            <a:pPr marL="12700">
              <a:spcBef>
                <a:spcPts val="20"/>
              </a:spcBef>
            </a:pPr>
            <a:r>
              <a:rPr lang="fr-FR" b="1" dirty="0" err="1">
                <a:cs typeface="EDF 2020 ExtraBold"/>
              </a:rPr>
              <a:t>Di</a:t>
            </a:r>
            <a:r>
              <a:rPr lang="fr-FR" dirty="0" err="1"/>
              <a:t>VISION</a:t>
            </a:r>
            <a:r>
              <a:rPr lang="fr-FR" spc="75" dirty="0"/>
              <a:t> </a:t>
            </a:r>
            <a:r>
              <a:rPr lang="fr-FR" b="1" dirty="0">
                <a:cs typeface="EDF 2020 ExtraBold"/>
              </a:rPr>
              <a:t>P</a:t>
            </a:r>
            <a:r>
              <a:rPr lang="fr-FR" dirty="0"/>
              <a:t>ROGRAMMES</a:t>
            </a:r>
            <a:r>
              <a:rPr lang="fr-FR" spc="80" dirty="0"/>
              <a:t> </a:t>
            </a:r>
            <a:r>
              <a:rPr lang="fr-FR" dirty="0"/>
              <a:t>&amp;</a:t>
            </a:r>
            <a:r>
              <a:rPr lang="fr-FR" spc="75" dirty="0"/>
              <a:t> </a:t>
            </a:r>
            <a:r>
              <a:rPr lang="fr-FR" b="1" spc="-10" dirty="0">
                <a:cs typeface="EDF 2020 ExtraBold"/>
              </a:rPr>
              <a:t>S</a:t>
            </a:r>
            <a:r>
              <a:rPr lang="fr-FR" spc="-10" dirty="0"/>
              <a:t>TRATÉGIE – Pôle ADAPT et RSE</a:t>
            </a:r>
            <a:endParaRPr lang="fr-FR" dirty="0">
              <a:cs typeface="EDF 2020 ExtraBold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  <p:sp>
        <p:nvSpPr>
          <p:cNvPr id="12" name="object 48">
            <a:extLst>
              <a:ext uri="{FF2B5EF4-FFF2-40B4-BE49-F238E27FC236}">
                <a16:creationId xmlns:a16="http://schemas.microsoft.com/office/drawing/2014/main" id="{B3689639-5A64-5126-7BBF-A26B4546A1D1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1600900" y="10645669"/>
            <a:ext cx="7120825" cy="248786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>
            <a:lvl1pPr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EDF 2020" panose="020B0503020203020204"/>
              </a:defRPr>
            </a:lvl1pPr>
          </a:lstStyle>
          <a:p>
            <a:pPr marL="12700">
              <a:spcBef>
                <a:spcPts val="20"/>
              </a:spcBef>
            </a:pPr>
            <a:r>
              <a:rPr lang="fr-FR" b="1" dirty="0" err="1">
                <a:cs typeface="EDF 2020 ExtraBold"/>
              </a:rPr>
              <a:t>Di</a:t>
            </a:r>
            <a:r>
              <a:rPr lang="fr-FR" dirty="0" err="1"/>
              <a:t>VISION</a:t>
            </a:r>
            <a:r>
              <a:rPr lang="fr-FR" spc="75" dirty="0"/>
              <a:t> </a:t>
            </a:r>
            <a:r>
              <a:rPr lang="fr-FR" b="1" dirty="0">
                <a:cs typeface="EDF 2020 ExtraBold"/>
              </a:rPr>
              <a:t>P</a:t>
            </a:r>
            <a:r>
              <a:rPr lang="fr-FR" dirty="0"/>
              <a:t>ROGRAMMES</a:t>
            </a:r>
            <a:r>
              <a:rPr lang="fr-FR" spc="80" dirty="0"/>
              <a:t> </a:t>
            </a:r>
            <a:r>
              <a:rPr lang="fr-FR" dirty="0"/>
              <a:t>&amp;</a:t>
            </a:r>
            <a:r>
              <a:rPr lang="fr-FR" spc="75" dirty="0"/>
              <a:t> </a:t>
            </a:r>
            <a:r>
              <a:rPr lang="fr-FR" b="1" spc="-10" dirty="0">
                <a:cs typeface="EDF 2020 ExtraBold"/>
              </a:rPr>
              <a:t>S</a:t>
            </a:r>
            <a:r>
              <a:rPr lang="fr-FR" spc="-10" dirty="0"/>
              <a:t>TRATÉGIE – Pôle ADAPT et RSE</a:t>
            </a:r>
            <a:endParaRPr lang="fr-FR" dirty="0">
              <a:cs typeface="EDF 2020 ExtraBol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ouverture_V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6009E-DB0B-0251-FA7B-48DD6211EF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7472" y="477569"/>
            <a:ext cx="16868598" cy="62324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object 48">
            <a:extLst>
              <a:ext uri="{FF2B5EF4-FFF2-40B4-BE49-F238E27FC236}">
                <a16:creationId xmlns:a16="http://schemas.microsoft.com/office/drawing/2014/main" id="{07A708D3-7D27-856A-F3E7-160B701C57DF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1600900" y="10645669"/>
            <a:ext cx="7120825" cy="248786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>
            <a:lvl1pPr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EDF 2020" panose="020B0503020203020204"/>
              </a:defRPr>
            </a:lvl1pPr>
          </a:lstStyle>
          <a:p>
            <a:pPr marL="12700">
              <a:spcBef>
                <a:spcPts val="20"/>
              </a:spcBef>
            </a:pPr>
            <a:r>
              <a:rPr lang="fr-FR" b="1" dirty="0" err="1">
                <a:cs typeface="EDF 2020 ExtraBold"/>
              </a:rPr>
              <a:t>Di</a:t>
            </a:r>
            <a:r>
              <a:rPr lang="fr-FR" dirty="0" err="1"/>
              <a:t>VISION</a:t>
            </a:r>
            <a:r>
              <a:rPr lang="fr-FR" spc="75" dirty="0"/>
              <a:t> </a:t>
            </a:r>
            <a:r>
              <a:rPr lang="fr-FR" b="1" dirty="0">
                <a:cs typeface="EDF 2020 ExtraBold"/>
              </a:rPr>
              <a:t>P</a:t>
            </a:r>
            <a:r>
              <a:rPr lang="fr-FR" dirty="0"/>
              <a:t>ROGRAMMES</a:t>
            </a:r>
            <a:r>
              <a:rPr lang="fr-FR" spc="80" dirty="0"/>
              <a:t> </a:t>
            </a:r>
            <a:r>
              <a:rPr lang="fr-FR" dirty="0"/>
              <a:t>&amp;</a:t>
            </a:r>
            <a:r>
              <a:rPr lang="fr-FR" spc="75" dirty="0"/>
              <a:t> </a:t>
            </a:r>
            <a:r>
              <a:rPr lang="fr-FR" b="1" spc="-10" dirty="0">
                <a:cs typeface="EDF 2020 ExtraBold"/>
              </a:rPr>
              <a:t>S</a:t>
            </a:r>
            <a:r>
              <a:rPr lang="fr-FR" spc="-10" dirty="0"/>
              <a:t>TRATÉGIE – Pôle ADAPT et RSE</a:t>
            </a:r>
            <a:endParaRPr lang="fr-FR" dirty="0">
              <a:cs typeface="EDF 2020 ExtraBold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2994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e seul-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ABEFDBFD-30CA-384E-B040-FA15205531F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76494" y="750285"/>
            <a:ext cx="13674521" cy="761299"/>
          </a:xfrm>
        </p:spPr>
        <p:txBody>
          <a:bodyPr lIns="360000" rIns="540000" anchor="ctr"/>
          <a:lstStyle>
            <a:lvl1pPr marL="602091" indent="-602091" algn="l">
              <a:buFont typeface="+mj-lt"/>
              <a:buAutoNum type="arabicPeriod"/>
              <a:tabLst/>
              <a:defRPr sz="4947" b="0" i="0">
                <a:solidFill>
                  <a:srgbClr val="1089FF"/>
                </a:solidFill>
                <a:latin typeface="Work Sans ExtraLight"/>
                <a:cs typeface="Work Sans ExtraLight"/>
              </a:defRPr>
            </a:lvl1pPr>
          </a:lstStyle>
          <a:p>
            <a:r>
              <a:rPr lang="fr-FR"/>
              <a:t>Cliquez pour ajouter un titre sur une ligne</a:t>
            </a:r>
          </a:p>
        </p:txBody>
      </p:sp>
      <p:sp>
        <p:nvSpPr>
          <p:cNvPr id="8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2276494" y="2874461"/>
            <a:ext cx="16822953" cy="1438855"/>
          </a:xfrm>
        </p:spPr>
        <p:txBody>
          <a:bodyPr/>
          <a:lstStyle/>
          <a:p>
            <a:pPr lvl="0"/>
            <a:r>
              <a:rPr lang="fr-FR"/>
              <a:t>Cliquez pour entrer votre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1" name="object 48">
            <a:extLst>
              <a:ext uri="{FF2B5EF4-FFF2-40B4-BE49-F238E27FC236}">
                <a16:creationId xmlns:a16="http://schemas.microsoft.com/office/drawing/2014/main" id="{E6C5E42F-1E77-1A23-EB38-FB9C49451156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1611463" y="10664290"/>
            <a:ext cx="7120825" cy="248786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>
            <a:lvl1pPr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EDF 2020" panose="020B0503020203020204"/>
              </a:defRPr>
            </a:lvl1pPr>
          </a:lstStyle>
          <a:p>
            <a:pPr marL="12700">
              <a:spcBef>
                <a:spcPts val="20"/>
              </a:spcBef>
            </a:pPr>
            <a:r>
              <a:rPr lang="fr-FR" b="1" dirty="0" err="1">
                <a:cs typeface="EDF 2020 ExtraBold"/>
              </a:rPr>
              <a:t>Di</a:t>
            </a:r>
            <a:r>
              <a:rPr lang="fr-FR" dirty="0" err="1"/>
              <a:t>VISION</a:t>
            </a:r>
            <a:r>
              <a:rPr lang="fr-FR" spc="75" dirty="0"/>
              <a:t> </a:t>
            </a:r>
            <a:r>
              <a:rPr lang="fr-FR" b="1" dirty="0">
                <a:cs typeface="EDF 2020 ExtraBold"/>
              </a:rPr>
              <a:t>P</a:t>
            </a:r>
            <a:r>
              <a:rPr lang="fr-FR" dirty="0"/>
              <a:t>ROGRAMMES</a:t>
            </a:r>
            <a:r>
              <a:rPr lang="fr-FR" spc="80" dirty="0"/>
              <a:t> </a:t>
            </a:r>
            <a:r>
              <a:rPr lang="fr-FR" dirty="0"/>
              <a:t>&amp;</a:t>
            </a:r>
            <a:r>
              <a:rPr lang="fr-FR" spc="75" dirty="0"/>
              <a:t> </a:t>
            </a:r>
            <a:r>
              <a:rPr lang="fr-FR" b="1" spc="-10" dirty="0">
                <a:cs typeface="EDF 2020 ExtraBold"/>
              </a:rPr>
              <a:t>S</a:t>
            </a:r>
            <a:r>
              <a:rPr lang="fr-FR" spc="-10" dirty="0"/>
              <a:t>TRATÉGIE – Pôle ADAPT et RSE</a:t>
            </a:r>
            <a:endParaRPr lang="fr-FR" dirty="0">
              <a:cs typeface="EDF 2020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2250034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ext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>
            <a:extLst>
              <a:ext uri="{FF2B5EF4-FFF2-40B4-BE49-F238E27FC236}">
                <a16:creationId xmlns:a16="http://schemas.microsoft.com/office/drawing/2014/main" id="{ABEFDBFD-30CA-384E-B040-FA15205531F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167472" y="750285"/>
            <a:ext cx="13783544" cy="761299"/>
          </a:xfrm>
        </p:spPr>
        <p:txBody>
          <a:bodyPr lIns="360000" rIns="540000" anchor="ctr"/>
          <a:lstStyle>
            <a:lvl1pPr marL="602091" indent="-602091" algn="l">
              <a:buFont typeface="+mj-lt"/>
              <a:buAutoNum type="arabicPeriod"/>
              <a:tabLst/>
              <a:defRPr sz="4947" b="0" i="0">
                <a:solidFill>
                  <a:srgbClr val="1089FF"/>
                </a:solidFill>
                <a:latin typeface="Work Sans ExtraLight"/>
                <a:cs typeface="Work Sans ExtraLight"/>
              </a:defRPr>
            </a:lvl1pPr>
          </a:lstStyle>
          <a:p>
            <a:r>
              <a:rPr lang="fr-FR" dirty="0"/>
              <a:t>Cliquez pour ajouter un titre sur une ligne</a:t>
            </a:r>
          </a:p>
        </p:txBody>
      </p:sp>
      <p:sp>
        <p:nvSpPr>
          <p:cNvPr id="8" name="Espace réservé du texte 3"/>
          <p:cNvSpPr>
            <a:spLocks noGrp="1"/>
          </p:cNvSpPr>
          <p:nvPr>
            <p:ph type="body" sz="quarter" idx="11" hasCustomPrompt="1"/>
          </p:nvPr>
        </p:nvSpPr>
        <p:spPr>
          <a:xfrm>
            <a:off x="2167472" y="2874461"/>
            <a:ext cx="16931976" cy="1438855"/>
          </a:xfrm>
        </p:spPr>
        <p:txBody>
          <a:bodyPr/>
          <a:lstStyle/>
          <a:p>
            <a:pPr lvl="0"/>
            <a:r>
              <a:rPr lang="fr-FR"/>
              <a:t>Cliquez pour entrer votre texte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1" name="object 48">
            <a:extLst>
              <a:ext uri="{FF2B5EF4-FFF2-40B4-BE49-F238E27FC236}">
                <a16:creationId xmlns:a16="http://schemas.microsoft.com/office/drawing/2014/main" id="{D8DC29B9-F235-2232-133B-EEAFC73AFB29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1600900" y="10645669"/>
            <a:ext cx="7120825" cy="248786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>
            <a:lvl1pPr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EDF 2020" panose="020B0503020203020204"/>
              </a:defRPr>
            </a:lvl1pPr>
          </a:lstStyle>
          <a:p>
            <a:pPr marL="12700">
              <a:spcBef>
                <a:spcPts val="20"/>
              </a:spcBef>
            </a:pPr>
            <a:r>
              <a:rPr lang="fr-FR" b="1" dirty="0" err="1">
                <a:cs typeface="EDF 2020 ExtraBold"/>
              </a:rPr>
              <a:t>Di</a:t>
            </a:r>
            <a:r>
              <a:rPr lang="fr-FR" dirty="0" err="1"/>
              <a:t>VISION</a:t>
            </a:r>
            <a:r>
              <a:rPr lang="fr-FR" spc="75" dirty="0"/>
              <a:t> </a:t>
            </a:r>
            <a:r>
              <a:rPr lang="fr-FR" b="1" dirty="0">
                <a:cs typeface="EDF 2020 ExtraBold"/>
              </a:rPr>
              <a:t>P</a:t>
            </a:r>
            <a:r>
              <a:rPr lang="fr-FR" dirty="0"/>
              <a:t>ROGRAMMES</a:t>
            </a:r>
            <a:r>
              <a:rPr lang="fr-FR" spc="80" dirty="0"/>
              <a:t> </a:t>
            </a:r>
            <a:r>
              <a:rPr lang="fr-FR" dirty="0"/>
              <a:t>&amp;</a:t>
            </a:r>
            <a:r>
              <a:rPr lang="fr-FR" spc="75" dirty="0"/>
              <a:t> </a:t>
            </a:r>
            <a:r>
              <a:rPr lang="fr-FR" b="1" spc="-10" dirty="0">
                <a:cs typeface="EDF 2020 ExtraBold"/>
              </a:rPr>
              <a:t>S</a:t>
            </a:r>
            <a:r>
              <a:rPr lang="fr-FR" spc="-10" dirty="0"/>
              <a:t>TRATÉGIE – Pôle ADAPT et RSE</a:t>
            </a:r>
            <a:endParaRPr lang="fr-FR" dirty="0">
              <a:cs typeface="EDF 2020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3041398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882530" y="2193328"/>
            <a:ext cx="10091420" cy="1438855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D99BE09-0518-4C6B-9499-BED64C77E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838" y="526224"/>
            <a:ext cx="12903835" cy="534442"/>
          </a:xfrm>
        </p:spPr>
        <p:txBody>
          <a:bodyPr/>
          <a:lstStyle>
            <a:lvl1pPr>
              <a:lnSpc>
                <a:spcPct val="85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11" name="object 48">
            <a:extLst>
              <a:ext uri="{FF2B5EF4-FFF2-40B4-BE49-F238E27FC236}">
                <a16:creationId xmlns:a16="http://schemas.microsoft.com/office/drawing/2014/main" id="{0A14B9DD-8BB1-A11E-8E5A-46144D17D2BA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1600900" y="10645669"/>
            <a:ext cx="7120825" cy="248786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>
            <a:lvl1pPr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EDF 2020" panose="020B0503020203020204"/>
              </a:defRPr>
            </a:lvl1pPr>
          </a:lstStyle>
          <a:p>
            <a:pPr marL="12700">
              <a:spcBef>
                <a:spcPts val="20"/>
              </a:spcBef>
            </a:pPr>
            <a:r>
              <a:rPr lang="fr-FR" b="1" dirty="0" err="1">
                <a:cs typeface="EDF 2020 ExtraBold"/>
              </a:rPr>
              <a:t>Di</a:t>
            </a:r>
            <a:r>
              <a:rPr lang="fr-FR" dirty="0" err="1"/>
              <a:t>VISION</a:t>
            </a:r>
            <a:r>
              <a:rPr lang="fr-FR" spc="75" dirty="0"/>
              <a:t> </a:t>
            </a:r>
            <a:r>
              <a:rPr lang="fr-FR" b="1" dirty="0">
                <a:cs typeface="EDF 2020 ExtraBold"/>
              </a:rPr>
              <a:t>P</a:t>
            </a:r>
            <a:r>
              <a:rPr lang="fr-FR" dirty="0"/>
              <a:t>ROGRAMMES</a:t>
            </a:r>
            <a:r>
              <a:rPr lang="fr-FR" spc="80" dirty="0"/>
              <a:t> </a:t>
            </a:r>
            <a:r>
              <a:rPr lang="fr-FR" dirty="0"/>
              <a:t>&amp;</a:t>
            </a:r>
            <a:r>
              <a:rPr lang="fr-FR" spc="75" dirty="0"/>
              <a:t> </a:t>
            </a:r>
            <a:r>
              <a:rPr lang="fr-FR" b="1" spc="-10" dirty="0">
                <a:cs typeface="EDF 2020 ExtraBold"/>
              </a:rPr>
              <a:t>S</a:t>
            </a:r>
            <a:r>
              <a:rPr lang="fr-FR" spc="-10" dirty="0"/>
              <a:t>TRATÉGIE – Pôle ADAPT et RSE</a:t>
            </a:r>
            <a:endParaRPr lang="fr-FR" dirty="0">
              <a:cs typeface="EDF 2020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19712643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position princip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exte 5"/>
          <p:cNvSpPr>
            <a:spLocks noGrp="1"/>
          </p:cNvSpPr>
          <p:nvPr>
            <p:ph type="body" sz="quarter" idx="11"/>
          </p:nvPr>
        </p:nvSpPr>
        <p:spPr>
          <a:xfrm>
            <a:off x="857002" y="179086"/>
            <a:ext cx="18251560" cy="405945"/>
          </a:xfrm>
        </p:spPr>
        <p:txBody>
          <a:bodyPr/>
          <a:lstStyle>
            <a:lvl1pPr marL="0" marR="0" indent="0" algn="l" defTabSz="75392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2638" baseline="0">
                <a:solidFill>
                  <a:schemeClr val="tx2"/>
                </a:solidFill>
              </a:defRPr>
            </a:lvl1pPr>
          </a:lstStyle>
          <a:p>
            <a:pPr lvl="0"/>
            <a:endParaRPr lang="fr-FR" noProof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/>
          </p:nvPr>
        </p:nvSpPr>
        <p:spPr>
          <a:xfrm>
            <a:off x="857002" y="718783"/>
            <a:ext cx="18251560" cy="507511"/>
          </a:xfrm>
        </p:spPr>
        <p:txBody>
          <a:bodyPr/>
          <a:lstStyle>
            <a:lvl1pPr marL="0" indent="0">
              <a:buNone/>
              <a:defRPr sz="3298" b="1" baseline="0">
                <a:solidFill>
                  <a:srgbClr val="002060"/>
                </a:solidFill>
              </a:defRPr>
            </a:lvl1pPr>
          </a:lstStyle>
          <a:p>
            <a:pPr lvl="0"/>
            <a:endParaRPr lang="fr-FR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4"/>
          </p:nvPr>
        </p:nvSpPr>
        <p:spPr>
          <a:xfrm>
            <a:off x="857002" y="1883759"/>
            <a:ext cx="18251560" cy="2029723"/>
          </a:xfrm>
        </p:spPr>
        <p:txBody>
          <a:bodyPr/>
          <a:lstStyle>
            <a:lvl1pPr>
              <a:buClr>
                <a:srgbClr val="002060"/>
              </a:buClr>
              <a:buFont typeface="Wingdings" pitchFamily="2" charset="2"/>
              <a:buChar char="§"/>
              <a:defRPr kumimoji="0" lang="fr-FR" sz="2638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>
              <a:buFont typeface="Courier New" pitchFamily="49" charset="0"/>
              <a:buChar char="o"/>
              <a:defRPr sz="2638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638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638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638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3017780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7838" y="526224"/>
            <a:ext cx="12903835" cy="17404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50" b="0" i="0">
                <a:solidFill>
                  <a:srgbClr val="001A70"/>
                </a:solidFill>
                <a:latin typeface="EDF 2020"/>
                <a:cs typeface="EDF 2020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882530" y="2193328"/>
            <a:ext cx="10091420" cy="5062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50" b="1" i="0">
                <a:solidFill>
                  <a:srgbClr val="6B6B6B"/>
                </a:solidFill>
                <a:latin typeface="EDF 2020"/>
                <a:cs typeface="EDF 2020"/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‹N°›</a:t>
            </a:fld>
            <a:endParaRPr/>
          </a:p>
        </p:txBody>
      </p:sp>
      <p:grpSp>
        <p:nvGrpSpPr>
          <p:cNvPr id="7" name="object 41">
            <a:extLst>
              <a:ext uri="{FF2B5EF4-FFF2-40B4-BE49-F238E27FC236}">
                <a16:creationId xmlns:a16="http://schemas.microsoft.com/office/drawing/2014/main" id="{E53E3D5F-1B55-1156-FBAC-18449AD14242}"/>
              </a:ext>
            </a:extLst>
          </p:cNvPr>
          <p:cNvGrpSpPr/>
          <p:nvPr userDrawn="1"/>
        </p:nvGrpSpPr>
        <p:grpSpPr>
          <a:xfrm>
            <a:off x="364087" y="10540444"/>
            <a:ext cx="965200" cy="410209"/>
            <a:chOff x="364087" y="10540444"/>
            <a:chExt cx="965200" cy="410209"/>
          </a:xfrm>
        </p:grpSpPr>
        <p:sp>
          <p:nvSpPr>
            <p:cNvPr id="8" name="object 42">
              <a:extLst>
                <a:ext uri="{FF2B5EF4-FFF2-40B4-BE49-F238E27FC236}">
                  <a16:creationId xmlns:a16="http://schemas.microsoft.com/office/drawing/2014/main" id="{1A0D3094-94F7-638B-79A8-CD0D9F382072}"/>
                </a:ext>
              </a:extLst>
            </p:cNvPr>
            <p:cNvSpPr/>
            <p:nvPr/>
          </p:nvSpPr>
          <p:spPr>
            <a:xfrm>
              <a:off x="364087" y="10653552"/>
              <a:ext cx="171450" cy="136525"/>
            </a:xfrm>
            <a:custGeom>
              <a:avLst/>
              <a:gdLst/>
              <a:ahLst/>
              <a:cxnLst/>
              <a:rect l="l" t="t" r="r" b="b"/>
              <a:pathLst>
                <a:path w="171450" h="136525">
                  <a:moveTo>
                    <a:pt x="50406" y="0"/>
                  </a:moveTo>
                  <a:lnTo>
                    <a:pt x="48354" y="2272"/>
                  </a:lnTo>
                  <a:lnTo>
                    <a:pt x="48385" y="1706"/>
                  </a:lnTo>
                  <a:lnTo>
                    <a:pt x="45213" y="6743"/>
                  </a:lnTo>
                  <a:lnTo>
                    <a:pt x="43747" y="12512"/>
                  </a:lnTo>
                  <a:lnTo>
                    <a:pt x="43202" y="20187"/>
                  </a:lnTo>
                  <a:lnTo>
                    <a:pt x="42752" y="30533"/>
                  </a:lnTo>
                  <a:lnTo>
                    <a:pt x="35025" y="30040"/>
                  </a:lnTo>
                  <a:lnTo>
                    <a:pt x="34595" y="34009"/>
                  </a:lnTo>
                  <a:lnTo>
                    <a:pt x="33936" y="37213"/>
                  </a:lnTo>
                  <a:lnTo>
                    <a:pt x="32857" y="39862"/>
                  </a:lnTo>
                  <a:lnTo>
                    <a:pt x="31161" y="42197"/>
                  </a:lnTo>
                  <a:lnTo>
                    <a:pt x="29465" y="45181"/>
                  </a:lnTo>
                  <a:lnTo>
                    <a:pt x="26166" y="44407"/>
                  </a:lnTo>
                  <a:lnTo>
                    <a:pt x="25014" y="41789"/>
                  </a:lnTo>
                  <a:lnTo>
                    <a:pt x="14659" y="45317"/>
                  </a:lnTo>
                  <a:lnTo>
                    <a:pt x="8847" y="52972"/>
                  </a:lnTo>
                  <a:lnTo>
                    <a:pt x="4868" y="62375"/>
                  </a:lnTo>
                  <a:lnTo>
                    <a:pt x="0" y="71202"/>
                  </a:lnTo>
                  <a:lnTo>
                    <a:pt x="19496" y="105441"/>
                  </a:lnTo>
                  <a:lnTo>
                    <a:pt x="64678" y="131085"/>
                  </a:lnTo>
                  <a:lnTo>
                    <a:pt x="99787" y="136529"/>
                  </a:lnTo>
                  <a:lnTo>
                    <a:pt x="116760" y="134215"/>
                  </a:lnTo>
                  <a:lnTo>
                    <a:pt x="162413" y="111556"/>
                  </a:lnTo>
                  <a:lnTo>
                    <a:pt x="171261" y="98164"/>
                  </a:lnTo>
                  <a:lnTo>
                    <a:pt x="170518" y="84290"/>
                  </a:lnTo>
                  <a:lnTo>
                    <a:pt x="161953" y="68437"/>
                  </a:lnTo>
                  <a:lnTo>
                    <a:pt x="148550" y="65087"/>
                  </a:lnTo>
                  <a:lnTo>
                    <a:pt x="136425" y="66374"/>
                  </a:lnTo>
                  <a:lnTo>
                    <a:pt x="123912" y="68165"/>
                  </a:lnTo>
                  <a:lnTo>
                    <a:pt x="112195" y="68437"/>
                  </a:lnTo>
                  <a:lnTo>
                    <a:pt x="78940" y="49129"/>
                  </a:lnTo>
                  <a:lnTo>
                    <a:pt x="54877" y="9622"/>
                  </a:lnTo>
                  <a:lnTo>
                    <a:pt x="52951" y="4575"/>
                  </a:lnTo>
                  <a:lnTo>
                    <a:pt x="50385" y="523"/>
                  </a:lnTo>
                  <a:lnTo>
                    <a:pt x="50406" y="0"/>
                  </a:lnTo>
                  <a:close/>
                </a:path>
              </a:pathLst>
            </a:custGeom>
            <a:solidFill>
              <a:srgbClr val="FE57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43">
              <a:extLst>
                <a:ext uri="{FF2B5EF4-FFF2-40B4-BE49-F238E27FC236}">
                  <a16:creationId xmlns:a16="http://schemas.microsoft.com/office/drawing/2014/main" id="{BE0FDA2E-48EF-0E5D-1AC9-FC6D97FEB94C}"/>
                </a:ext>
              </a:extLst>
            </p:cNvPr>
            <p:cNvPicPr/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6465" y="10820370"/>
              <a:ext cx="156811" cy="127723"/>
            </a:xfrm>
            <a:prstGeom prst="rect">
              <a:avLst/>
            </a:prstGeom>
          </p:spPr>
        </p:pic>
        <p:sp>
          <p:nvSpPr>
            <p:cNvPr id="10" name="object 44">
              <a:extLst>
                <a:ext uri="{FF2B5EF4-FFF2-40B4-BE49-F238E27FC236}">
                  <a16:creationId xmlns:a16="http://schemas.microsoft.com/office/drawing/2014/main" id="{66D1B2C2-032E-CC6E-DC68-1BC47E66A223}"/>
                </a:ext>
              </a:extLst>
            </p:cNvPr>
            <p:cNvSpPr/>
            <p:nvPr/>
          </p:nvSpPr>
          <p:spPr>
            <a:xfrm>
              <a:off x="513867" y="10540447"/>
              <a:ext cx="307975" cy="410209"/>
            </a:xfrm>
            <a:custGeom>
              <a:avLst/>
              <a:gdLst/>
              <a:ahLst/>
              <a:cxnLst/>
              <a:rect l="l" t="t" r="r" b="b"/>
              <a:pathLst>
                <a:path w="307975" h="410209">
                  <a:moveTo>
                    <a:pt x="128600" y="3365"/>
                  </a:moveTo>
                  <a:lnTo>
                    <a:pt x="125768" y="635"/>
                  </a:lnTo>
                  <a:lnTo>
                    <a:pt x="121221" y="0"/>
                  </a:lnTo>
                  <a:lnTo>
                    <a:pt x="116293" y="596"/>
                  </a:lnTo>
                  <a:lnTo>
                    <a:pt x="112306" y="1485"/>
                  </a:lnTo>
                  <a:lnTo>
                    <a:pt x="93446" y="6972"/>
                  </a:lnTo>
                  <a:lnTo>
                    <a:pt x="79590" y="10617"/>
                  </a:lnTo>
                  <a:lnTo>
                    <a:pt x="68351" y="12827"/>
                  </a:lnTo>
                  <a:lnTo>
                    <a:pt x="53962" y="8839"/>
                  </a:lnTo>
                  <a:lnTo>
                    <a:pt x="41427" y="12750"/>
                  </a:lnTo>
                  <a:lnTo>
                    <a:pt x="22364" y="28651"/>
                  </a:lnTo>
                  <a:lnTo>
                    <a:pt x="7772" y="47421"/>
                  </a:lnTo>
                  <a:lnTo>
                    <a:pt x="2209" y="60159"/>
                  </a:lnTo>
                  <a:lnTo>
                    <a:pt x="0" y="73761"/>
                  </a:lnTo>
                  <a:lnTo>
                    <a:pt x="3429" y="85979"/>
                  </a:lnTo>
                  <a:lnTo>
                    <a:pt x="1841" y="95427"/>
                  </a:lnTo>
                  <a:lnTo>
                    <a:pt x="22923" y="126161"/>
                  </a:lnTo>
                  <a:lnTo>
                    <a:pt x="27381" y="129857"/>
                  </a:lnTo>
                  <a:lnTo>
                    <a:pt x="34163" y="136728"/>
                  </a:lnTo>
                  <a:lnTo>
                    <a:pt x="38938" y="140360"/>
                  </a:lnTo>
                  <a:lnTo>
                    <a:pt x="43764" y="147624"/>
                  </a:lnTo>
                  <a:lnTo>
                    <a:pt x="50469" y="149999"/>
                  </a:lnTo>
                  <a:lnTo>
                    <a:pt x="59194" y="150977"/>
                  </a:lnTo>
                  <a:lnTo>
                    <a:pt x="67310" y="150647"/>
                  </a:lnTo>
                  <a:lnTo>
                    <a:pt x="72186" y="149148"/>
                  </a:lnTo>
                  <a:lnTo>
                    <a:pt x="84759" y="145732"/>
                  </a:lnTo>
                  <a:lnTo>
                    <a:pt x="93027" y="134747"/>
                  </a:lnTo>
                  <a:lnTo>
                    <a:pt x="98285" y="119303"/>
                  </a:lnTo>
                  <a:lnTo>
                    <a:pt x="104902" y="87630"/>
                  </a:lnTo>
                  <a:lnTo>
                    <a:pt x="108851" y="77660"/>
                  </a:lnTo>
                  <a:lnTo>
                    <a:pt x="107276" y="73342"/>
                  </a:lnTo>
                  <a:lnTo>
                    <a:pt x="104622" y="69227"/>
                  </a:lnTo>
                  <a:lnTo>
                    <a:pt x="101307" y="65646"/>
                  </a:lnTo>
                  <a:lnTo>
                    <a:pt x="97713" y="62915"/>
                  </a:lnTo>
                  <a:lnTo>
                    <a:pt x="99390" y="41211"/>
                  </a:lnTo>
                  <a:lnTo>
                    <a:pt x="101917" y="30759"/>
                  </a:lnTo>
                  <a:lnTo>
                    <a:pt x="112496" y="14998"/>
                  </a:lnTo>
                  <a:lnTo>
                    <a:pt x="120408" y="11087"/>
                  </a:lnTo>
                  <a:lnTo>
                    <a:pt x="127127" y="8102"/>
                  </a:lnTo>
                  <a:lnTo>
                    <a:pt x="128600" y="3365"/>
                  </a:lnTo>
                  <a:close/>
                </a:path>
                <a:path w="307975" h="410209">
                  <a:moveTo>
                    <a:pt x="263029" y="382358"/>
                  </a:moveTo>
                  <a:lnTo>
                    <a:pt x="249986" y="340131"/>
                  </a:lnTo>
                  <a:lnTo>
                    <a:pt x="216509" y="303720"/>
                  </a:lnTo>
                  <a:lnTo>
                    <a:pt x="171958" y="277837"/>
                  </a:lnTo>
                  <a:lnTo>
                    <a:pt x="125742" y="267157"/>
                  </a:lnTo>
                  <a:lnTo>
                    <a:pt x="120294" y="270764"/>
                  </a:lnTo>
                  <a:lnTo>
                    <a:pt x="116078" y="273189"/>
                  </a:lnTo>
                  <a:lnTo>
                    <a:pt x="112509" y="276263"/>
                  </a:lnTo>
                  <a:lnTo>
                    <a:pt x="109004" y="281825"/>
                  </a:lnTo>
                  <a:lnTo>
                    <a:pt x="108496" y="281825"/>
                  </a:lnTo>
                  <a:lnTo>
                    <a:pt x="109753" y="283324"/>
                  </a:lnTo>
                  <a:lnTo>
                    <a:pt x="109232" y="283324"/>
                  </a:lnTo>
                  <a:lnTo>
                    <a:pt x="114033" y="289788"/>
                  </a:lnTo>
                  <a:lnTo>
                    <a:pt x="120345" y="294868"/>
                  </a:lnTo>
                  <a:lnTo>
                    <a:pt x="127304" y="299402"/>
                  </a:lnTo>
                  <a:lnTo>
                    <a:pt x="134010" y="304228"/>
                  </a:lnTo>
                  <a:lnTo>
                    <a:pt x="136677" y="307428"/>
                  </a:lnTo>
                  <a:lnTo>
                    <a:pt x="140258" y="312394"/>
                  </a:lnTo>
                  <a:lnTo>
                    <a:pt x="143967" y="317131"/>
                  </a:lnTo>
                  <a:lnTo>
                    <a:pt x="147066" y="319608"/>
                  </a:lnTo>
                  <a:lnTo>
                    <a:pt x="149644" y="324142"/>
                  </a:lnTo>
                  <a:lnTo>
                    <a:pt x="153873" y="334530"/>
                  </a:lnTo>
                  <a:lnTo>
                    <a:pt x="155727" y="336550"/>
                  </a:lnTo>
                  <a:lnTo>
                    <a:pt x="156832" y="339902"/>
                  </a:lnTo>
                  <a:lnTo>
                    <a:pt x="156984" y="348297"/>
                  </a:lnTo>
                  <a:lnTo>
                    <a:pt x="158038" y="351497"/>
                  </a:lnTo>
                  <a:lnTo>
                    <a:pt x="157797" y="360248"/>
                  </a:lnTo>
                  <a:lnTo>
                    <a:pt x="156857" y="365290"/>
                  </a:lnTo>
                  <a:lnTo>
                    <a:pt x="155409" y="368122"/>
                  </a:lnTo>
                  <a:lnTo>
                    <a:pt x="153593" y="370141"/>
                  </a:lnTo>
                  <a:lnTo>
                    <a:pt x="153593" y="371157"/>
                  </a:lnTo>
                  <a:lnTo>
                    <a:pt x="155016" y="373837"/>
                  </a:lnTo>
                  <a:lnTo>
                    <a:pt x="155016" y="374853"/>
                  </a:lnTo>
                  <a:lnTo>
                    <a:pt x="158902" y="377520"/>
                  </a:lnTo>
                  <a:lnTo>
                    <a:pt x="161785" y="378904"/>
                  </a:lnTo>
                  <a:lnTo>
                    <a:pt x="164211" y="379272"/>
                  </a:lnTo>
                  <a:lnTo>
                    <a:pt x="174053" y="383514"/>
                  </a:lnTo>
                  <a:lnTo>
                    <a:pt x="188048" y="392976"/>
                  </a:lnTo>
                  <a:lnTo>
                    <a:pt x="201015" y="403313"/>
                  </a:lnTo>
                  <a:lnTo>
                    <a:pt x="207797" y="410184"/>
                  </a:lnTo>
                  <a:lnTo>
                    <a:pt x="221462" y="409981"/>
                  </a:lnTo>
                  <a:lnTo>
                    <a:pt x="229679" y="407263"/>
                  </a:lnTo>
                  <a:lnTo>
                    <a:pt x="236512" y="402920"/>
                  </a:lnTo>
                  <a:lnTo>
                    <a:pt x="246049" y="397827"/>
                  </a:lnTo>
                  <a:lnTo>
                    <a:pt x="249186" y="396963"/>
                  </a:lnTo>
                  <a:lnTo>
                    <a:pt x="252018" y="396697"/>
                  </a:lnTo>
                  <a:lnTo>
                    <a:pt x="254558" y="396214"/>
                  </a:lnTo>
                  <a:lnTo>
                    <a:pt x="256844" y="394716"/>
                  </a:lnTo>
                  <a:lnTo>
                    <a:pt x="258686" y="391922"/>
                  </a:lnTo>
                  <a:lnTo>
                    <a:pt x="261264" y="385191"/>
                  </a:lnTo>
                  <a:lnTo>
                    <a:pt x="263029" y="382358"/>
                  </a:lnTo>
                  <a:close/>
                </a:path>
                <a:path w="307975" h="410209">
                  <a:moveTo>
                    <a:pt x="307784" y="205562"/>
                  </a:moveTo>
                  <a:lnTo>
                    <a:pt x="290677" y="165836"/>
                  </a:lnTo>
                  <a:lnTo>
                    <a:pt x="253898" y="145999"/>
                  </a:lnTo>
                  <a:lnTo>
                    <a:pt x="222923" y="142049"/>
                  </a:lnTo>
                  <a:lnTo>
                    <a:pt x="206514" y="142468"/>
                  </a:lnTo>
                  <a:lnTo>
                    <a:pt x="153987" y="153822"/>
                  </a:lnTo>
                  <a:lnTo>
                    <a:pt x="118110" y="182168"/>
                  </a:lnTo>
                  <a:lnTo>
                    <a:pt x="117792" y="185712"/>
                  </a:lnTo>
                  <a:lnTo>
                    <a:pt x="118071" y="189572"/>
                  </a:lnTo>
                  <a:lnTo>
                    <a:pt x="140195" y="202603"/>
                  </a:lnTo>
                  <a:lnTo>
                    <a:pt x="156362" y="202095"/>
                  </a:lnTo>
                  <a:lnTo>
                    <a:pt x="205346" y="206819"/>
                  </a:lnTo>
                  <a:lnTo>
                    <a:pt x="236829" y="232994"/>
                  </a:lnTo>
                  <a:lnTo>
                    <a:pt x="237794" y="235712"/>
                  </a:lnTo>
                  <a:lnTo>
                    <a:pt x="237858" y="236550"/>
                  </a:lnTo>
                  <a:lnTo>
                    <a:pt x="243649" y="235064"/>
                  </a:lnTo>
                  <a:lnTo>
                    <a:pt x="246113" y="234848"/>
                  </a:lnTo>
                  <a:lnTo>
                    <a:pt x="249618" y="235712"/>
                  </a:lnTo>
                  <a:lnTo>
                    <a:pt x="258584" y="237426"/>
                  </a:lnTo>
                  <a:lnTo>
                    <a:pt x="273685" y="235458"/>
                  </a:lnTo>
                  <a:lnTo>
                    <a:pt x="283730" y="230771"/>
                  </a:lnTo>
                  <a:lnTo>
                    <a:pt x="283197" y="227914"/>
                  </a:lnTo>
                  <a:lnTo>
                    <a:pt x="283375" y="226364"/>
                  </a:lnTo>
                  <a:lnTo>
                    <a:pt x="286969" y="226606"/>
                  </a:lnTo>
                  <a:lnTo>
                    <a:pt x="289064" y="226529"/>
                  </a:lnTo>
                  <a:lnTo>
                    <a:pt x="290474" y="225983"/>
                  </a:lnTo>
                  <a:lnTo>
                    <a:pt x="292023" y="224840"/>
                  </a:lnTo>
                  <a:lnTo>
                    <a:pt x="300405" y="221932"/>
                  </a:lnTo>
                  <a:lnTo>
                    <a:pt x="303199" y="217487"/>
                  </a:lnTo>
                  <a:lnTo>
                    <a:pt x="304355" y="211912"/>
                  </a:lnTo>
                  <a:lnTo>
                    <a:pt x="307784" y="205562"/>
                  </a:lnTo>
                  <a:close/>
                </a:path>
              </a:pathLst>
            </a:custGeom>
            <a:solidFill>
              <a:srgbClr val="FE57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45">
              <a:extLst>
                <a:ext uri="{FF2B5EF4-FFF2-40B4-BE49-F238E27FC236}">
                  <a16:creationId xmlns:a16="http://schemas.microsoft.com/office/drawing/2014/main" id="{91E1F6A8-C210-36D6-5D14-9F6F15E8A542}"/>
                </a:ext>
              </a:extLst>
            </p:cNvPr>
            <p:cNvPicPr/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6008" y="10685002"/>
              <a:ext cx="157607" cy="181983"/>
            </a:xfrm>
            <a:prstGeom prst="rect">
              <a:avLst/>
            </a:prstGeom>
          </p:spPr>
        </p:pic>
        <p:pic>
          <p:nvPicPr>
            <p:cNvPr id="12" name="object 46">
              <a:extLst>
                <a:ext uri="{FF2B5EF4-FFF2-40B4-BE49-F238E27FC236}">
                  <a16:creationId xmlns:a16="http://schemas.microsoft.com/office/drawing/2014/main" id="{6CF73402-CE6B-0830-DC8B-8CF25797E176}"/>
                </a:ext>
              </a:extLst>
            </p:cNvPr>
            <p:cNvPicPr/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9465" y="10688752"/>
              <a:ext cx="156005" cy="175439"/>
            </a:xfrm>
            <a:prstGeom prst="rect">
              <a:avLst/>
            </a:prstGeom>
          </p:spPr>
        </p:pic>
        <p:sp>
          <p:nvSpPr>
            <p:cNvPr id="13" name="object 47">
              <a:extLst>
                <a:ext uri="{FF2B5EF4-FFF2-40B4-BE49-F238E27FC236}">
                  <a16:creationId xmlns:a16="http://schemas.microsoft.com/office/drawing/2014/main" id="{A9839A69-3C39-5766-D691-41B7667D4854}"/>
                </a:ext>
              </a:extLst>
            </p:cNvPr>
            <p:cNvSpPr/>
            <p:nvPr/>
          </p:nvSpPr>
          <p:spPr>
            <a:xfrm>
              <a:off x="1218133" y="10688757"/>
              <a:ext cx="111125" cy="175260"/>
            </a:xfrm>
            <a:custGeom>
              <a:avLst/>
              <a:gdLst/>
              <a:ahLst/>
              <a:cxnLst/>
              <a:rect l="l" t="t" r="r" b="b"/>
              <a:pathLst>
                <a:path w="111125" h="175259">
                  <a:moveTo>
                    <a:pt x="111112" y="0"/>
                  </a:moveTo>
                  <a:lnTo>
                    <a:pt x="25" y="0"/>
                  </a:lnTo>
                  <a:lnTo>
                    <a:pt x="25" y="26670"/>
                  </a:lnTo>
                  <a:lnTo>
                    <a:pt x="203" y="26670"/>
                  </a:lnTo>
                  <a:lnTo>
                    <a:pt x="203" y="33020"/>
                  </a:lnTo>
                  <a:lnTo>
                    <a:pt x="190" y="34290"/>
                  </a:lnTo>
                  <a:lnTo>
                    <a:pt x="190" y="68580"/>
                  </a:lnTo>
                  <a:lnTo>
                    <a:pt x="177" y="100330"/>
                  </a:lnTo>
                  <a:lnTo>
                    <a:pt x="165" y="101600"/>
                  </a:lnTo>
                  <a:lnTo>
                    <a:pt x="165" y="158750"/>
                  </a:lnTo>
                  <a:lnTo>
                    <a:pt x="152" y="161290"/>
                  </a:lnTo>
                  <a:lnTo>
                    <a:pt x="0" y="161290"/>
                  </a:lnTo>
                  <a:lnTo>
                    <a:pt x="0" y="175260"/>
                  </a:lnTo>
                  <a:lnTo>
                    <a:pt x="46697" y="175260"/>
                  </a:lnTo>
                  <a:lnTo>
                    <a:pt x="46697" y="161290"/>
                  </a:lnTo>
                  <a:lnTo>
                    <a:pt x="46431" y="161290"/>
                  </a:lnTo>
                  <a:lnTo>
                    <a:pt x="46431" y="158750"/>
                  </a:lnTo>
                  <a:lnTo>
                    <a:pt x="46329" y="101600"/>
                  </a:lnTo>
                  <a:lnTo>
                    <a:pt x="46278" y="100330"/>
                  </a:lnTo>
                  <a:lnTo>
                    <a:pt x="103987" y="100330"/>
                  </a:lnTo>
                  <a:lnTo>
                    <a:pt x="103987" y="68580"/>
                  </a:lnTo>
                  <a:lnTo>
                    <a:pt x="46278" y="68580"/>
                  </a:lnTo>
                  <a:lnTo>
                    <a:pt x="46278" y="34290"/>
                  </a:lnTo>
                  <a:lnTo>
                    <a:pt x="46278" y="33020"/>
                  </a:lnTo>
                  <a:lnTo>
                    <a:pt x="98488" y="33020"/>
                  </a:lnTo>
                  <a:lnTo>
                    <a:pt x="98488" y="34290"/>
                  </a:lnTo>
                  <a:lnTo>
                    <a:pt x="111112" y="34290"/>
                  </a:lnTo>
                  <a:lnTo>
                    <a:pt x="111112" y="33020"/>
                  </a:lnTo>
                  <a:lnTo>
                    <a:pt x="111112" y="26670"/>
                  </a:lnTo>
                  <a:lnTo>
                    <a:pt x="111112" y="0"/>
                  </a:lnTo>
                  <a:close/>
                </a:path>
              </a:pathLst>
            </a:custGeom>
            <a:solidFill>
              <a:srgbClr val="001A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48">
            <a:extLst>
              <a:ext uri="{FF2B5EF4-FFF2-40B4-BE49-F238E27FC236}">
                <a16:creationId xmlns:a16="http://schemas.microsoft.com/office/drawing/2014/main" id="{8F9C9DC1-AF01-4CEB-ECF9-9EE632A1057B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1600900" y="10645669"/>
            <a:ext cx="7120825" cy="248786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>
            <a:lvl1pPr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EDF 2020" panose="020B0503020203020204"/>
              </a:defRPr>
            </a:lvl1pPr>
          </a:lstStyle>
          <a:p>
            <a:pPr marL="12700">
              <a:spcBef>
                <a:spcPts val="20"/>
              </a:spcBef>
            </a:pPr>
            <a:r>
              <a:rPr lang="fr-FR" b="1" dirty="0" err="1">
                <a:cs typeface="EDF 2020 ExtraBold"/>
              </a:rPr>
              <a:t>Di</a:t>
            </a:r>
            <a:r>
              <a:rPr lang="fr-FR" dirty="0" err="1"/>
              <a:t>VISION</a:t>
            </a:r>
            <a:r>
              <a:rPr lang="fr-FR" spc="75" dirty="0"/>
              <a:t> </a:t>
            </a:r>
            <a:r>
              <a:rPr lang="fr-FR" b="1" dirty="0">
                <a:cs typeface="EDF 2020 ExtraBold"/>
              </a:rPr>
              <a:t>P</a:t>
            </a:r>
            <a:r>
              <a:rPr lang="fr-FR" dirty="0"/>
              <a:t>ROGRAMMES</a:t>
            </a:r>
            <a:r>
              <a:rPr lang="fr-FR" spc="80" dirty="0"/>
              <a:t> </a:t>
            </a:r>
            <a:r>
              <a:rPr lang="fr-FR" dirty="0"/>
              <a:t>&amp;</a:t>
            </a:r>
            <a:r>
              <a:rPr lang="fr-FR" spc="75" dirty="0"/>
              <a:t> </a:t>
            </a:r>
            <a:r>
              <a:rPr lang="fr-FR" b="1" spc="-10" dirty="0">
                <a:cs typeface="EDF 2020 ExtraBold"/>
              </a:rPr>
              <a:t>S</a:t>
            </a:r>
            <a:r>
              <a:rPr lang="fr-FR" spc="-10" dirty="0"/>
              <a:t>TRATÉGIE – Pôle ADAPT et RSE</a:t>
            </a:r>
            <a:endParaRPr lang="fr-FR" dirty="0">
              <a:cs typeface="EDF 2020 ExtraBold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4" r:id="rId2"/>
    <p:sldLayoutId id="2147483665" r:id="rId3"/>
    <p:sldLayoutId id="2147483668" r:id="rId4"/>
    <p:sldLayoutId id="2147483669" r:id="rId5"/>
    <p:sldLayoutId id="2147483670" r:id="rId6"/>
    <p:sldLayoutId id="2147483672" r:id="rId7"/>
    <p:sldLayoutId id="2147483673" r:id="rId8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8.png"/><Relationship Id="rId7" Type="http://schemas.openxmlformats.org/officeDocument/2006/relationships/image" Target="../media/image2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image" Target="../media/image6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 descr="Une image contenant ciel, plein air, eau, lac&#10;&#10;Description générée automatiquement">
            <a:extLst>
              <a:ext uri="{FF2B5EF4-FFF2-40B4-BE49-F238E27FC236}">
                <a16:creationId xmlns:a16="http://schemas.microsoft.com/office/drawing/2014/main" id="{5D21D98D-8FB3-1A87-D8AF-F0D8C41BD3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213" y="635"/>
            <a:ext cx="20109313" cy="11308715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718108" y="708081"/>
            <a:ext cx="1837055" cy="781050"/>
          </a:xfrm>
          <a:custGeom>
            <a:avLst/>
            <a:gdLst/>
            <a:ahLst/>
            <a:cxnLst/>
            <a:rect l="l" t="t" r="r" b="b"/>
            <a:pathLst>
              <a:path w="1837055" h="781050">
                <a:moveTo>
                  <a:pt x="325932" y="402082"/>
                </a:moveTo>
                <a:lnTo>
                  <a:pt x="324523" y="375666"/>
                </a:lnTo>
                <a:lnTo>
                  <a:pt x="308203" y="345516"/>
                </a:lnTo>
                <a:lnTo>
                  <a:pt x="282714" y="339128"/>
                </a:lnTo>
                <a:lnTo>
                  <a:pt x="259638" y="341591"/>
                </a:lnTo>
                <a:lnTo>
                  <a:pt x="235813" y="344982"/>
                </a:lnTo>
                <a:lnTo>
                  <a:pt x="213512" y="345516"/>
                </a:lnTo>
                <a:lnTo>
                  <a:pt x="172351" y="329425"/>
                </a:lnTo>
                <a:lnTo>
                  <a:pt x="130416" y="282511"/>
                </a:lnTo>
                <a:lnTo>
                  <a:pt x="104432" y="233578"/>
                </a:lnTo>
                <a:lnTo>
                  <a:pt x="102069" y="227037"/>
                </a:lnTo>
                <a:lnTo>
                  <a:pt x="100761" y="223977"/>
                </a:lnTo>
                <a:lnTo>
                  <a:pt x="95885" y="216255"/>
                </a:lnTo>
                <a:lnTo>
                  <a:pt x="95923" y="215265"/>
                </a:lnTo>
                <a:lnTo>
                  <a:pt x="92024" y="219583"/>
                </a:lnTo>
                <a:lnTo>
                  <a:pt x="81368" y="273367"/>
                </a:lnTo>
                <a:lnTo>
                  <a:pt x="66649" y="272440"/>
                </a:lnTo>
                <a:lnTo>
                  <a:pt x="65836" y="279996"/>
                </a:lnTo>
                <a:lnTo>
                  <a:pt x="64579" y="286080"/>
                </a:lnTo>
                <a:lnTo>
                  <a:pt x="62534" y="291109"/>
                </a:lnTo>
                <a:lnTo>
                  <a:pt x="59309" y="295579"/>
                </a:lnTo>
                <a:lnTo>
                  <a:pt x="56083" y="301256"/>
                </a:lnTo>
                <a:lnTo>
                  <a:pt x="51371" y="300024"/>
                </a:lnTo>
                <a:lnTo>
                  <a:pt x="49784" y="299770"/>
                </a:lnTo>
                <a:lnTo>
                  <a:pt x="47599" y="294792"/>
                </a:lnTo>
                <a:lnTo>
                  <a:pt x="27889" y="301498"/>
                </a:lnTo>
                <a:lnTo>
                  <a:pt x="16827" y="316064"/>
                </a:lnTo>
                <a:lnTo>
                  <a:pt x="9258" y="333984"/>
                </a:lnTo>
                <a:lnTo>
                  <a:pt x="0" y="350774"/>
                </a:lnTo>
                <a:lnTo>
                  <a:pt x="17538" y="394728"/>
                </a:lnTo>
                <a:lnTo>
                  <a:pt x="62103" y="435330"/>
                </a:lnTo>
                <a:lnTo>
                  <a:pt x="123088" y="464731"/>
                </a:lnTo>
                <a:lnTo>
                  <a:pt x="189915" y="475094"/>
                </a:lnTo>
                <a:lnTo>
                  <a:pt x="222199" y="470687"/>
                </a:lnTo>
                <a:lnTo>
                  <a:pt x="232714" y="468515"/>
                </a:lnTo>
                <a:lnTo>
                  <a:pt x="244741" y="466394"/>
                </a:lnTo>
                <a:lnTo>
                  <a:pt x="256501" y="463880"/>
                </a:lnTo>
                <a:lnTo>
                  <a:pt x="266255" y="460413"/>
                </a:lnTo>
                <a:lnTo>
                  <a:pt x="285419" y="448297"/>
                </a:lnTo>
                <a:lnTo>
                  <a:pt x="309092" y="427570"/>
                </a:lnTo>
                <a:lnTo>
                  <a:pt x="325932" y="402082"/>
                </a:lnTo>
                <a:close/>
              </a:path>
              <a:path w="1837055" h="781050">
                <a:moveTo>
                  <a:pt x="398119" y="629551"/>
                </a:moveTo>
                <a:lnTo>
                  <a:pt x="396290" y="592950"/>
                </a:lnTo>
                <a:lnTo>
                  <a:pt x="390017" y="561162"/>
                </a:lnTo>
                <a:lnTo>
                  <a:pt x="374091" y="535419"/>
                </a:lnTo>
                <a:lnTo>
                  <a:pt x="358228" y="532752"/>
                </a:lnTo>
                <a:lnTo>
                  <a:pt x="347167" y="533704"/>
                </a:lnTo>
                <a:lnTo>
                  <a:pt x="340804" y="538073"/>
                </a:lnTo>
                <a:lnTo>
                  <a:pt x="332511" y="541756"/>
                </a:lnTo>
                <a:lnTo>
                  <a:pt x="324485" y="545579"/>
                </a:lnTo>
                <a:lnTo>
                  <a:pt x="318909" y="550481"/>
                </a:lnTo>
                <a:lnTo>
                  <a:pt x="311810" y="561416"/>
                </a:lnTo>
                <a:lnTo>
                  <a:pt x="302374" y="575233"/>
                </a:lnTo>
                <a:lnTo>
                  <a:pt x="256514" y="619112"/>
                </a:lnTo>
                <a:lnTo>
                  <a:pt x="192900" y="641464"/>
                </a:lnTo>
                <a:lnTo>
                  <a:pt x="159499" y="643293"/>
                </a:lnTo>
                <a:lnTo>
                  <a:pt x="128536" y="637451"/>
                </a:lnTo>
                <a:lnTo>
                  <a:pt x="102641" y="622846"/>
                </a:lnTo>
                <a:lnTo>
                  <a:pt x="99669" y="623112"/>
                </a:lnTo>
                <a:lnTo>
                  <a:pt x="101384" y="624763"/>
                </a:lnTo>
                <a:lnTo>
                  <a:pt x="104889" y="635787"/>
                </a:lnTo>
                <a:lnTo>
                  <a:pt x="109347" y="655764"/>
                </a:lnTo>
                <a:lnTo>
                  <a:pt x="115443" y="680250"/>
                </a:lnTo>
                <a:lnTo>
                  <a:pt x="119748" y="703160"/>
                </a:lnTo>
                <a:lnTo>
                  <a:pt x="118833" y="718413"/>
                </a:lnTo>
                <a:lnTo>
                  <a:pt x="121945" y="725830"/>
                </a:lnTo>
                <a:lnTo>
                  <a:pt x="125437" y="729068"/>
                </a:lnTo>
                <a:lnTo>
                  <a:pt x="129590" y="731113"/>
                </a:lnTo>
                <a:lnTo>
                  <a:pt x="134721" y="734987"/>
                </a:lnTo>
                <a:lnTo>
                  <a:pt x="138176" y="740219"/>
                </a:lnTo>
                <a:lnTo>
                  <a:pt x="141135" y="746874"/>
                </a:lnTo>
                <a:lnTo>
                  <a:pt x="144221" y="753237"/>
                </a:lnTo>
                <a:lnTo>
                  <a:pt x="148094" y="757567"/>
                </a:lnTo>
                <a:lnTo>
                  <a:pt x="168694" y="756170"/>
                </a:lnTo>
                <a:lnTo>
                  <a:pt x="172453" y="767715"/>
                </a:lnTo>
                <a:lnTo>
                  <a:pt x="198818" y="765784"/>
                </a:lnTo>
                <a:lnTo>
                  <a:pt x="204089" y="767664"/>
                </a:lnTo>
                <a:lnTo>
                  <a:pt x="218160" y="773925"/>
                </a:lnTo>
                <a:lnTo>
                  <a:pt x="223113" y="775830"/>
                </a:lnTo>
                <a:lnTo>
                  <a:pt x="252450" y="773747"/>
                </a:lnTo>
                <a:lnTo>
                  <a:pt x="268744" y="775550"/>
                </a:lnTo>
                <a:lnTo>
                  <a:pt x="284162" y="772706"/>
                </a:lnTo>
                <a:lnTo>
                  <a:pt x="298919" y="766368"/>
                </a:lnTo>
                <a:lnTo>
                  <a:pt x="313232" y="757631"/>
                </a:lnTo>
                <a:lnTo>
                  <a:pt x="321246" y="753605"/>
                </a:lnTo>
                <a:lnTo>
                  <a:pt x="329349" y="751027"/>
                </a:lnTo>
                <a:lnTo>
                  <a:pt x="355473" y="733196"/>
                </a:lnTo>
                <a:lnTo>
                  <a:pt x="377164" y="706437"/>
                </a:lnTo>
                <a:lnTo>
                  <a:pt x="394690" y="665073"/>
                </a:lnTo>
                <a:lnTo>
                  <a:pt x="398119" y="629551"/>
                </a:lnTo>
                <a:close/>
              </a:path>
              <a:path w="1837055" h="781050">
                <a:moveTo>
                  <a:pt x="529818" y="6388"/>
                </a:moveTo>
                <a:lnTo>
                  <a:pt x="524408" y="1193"/>
                </a:lnTo>
                <a:lnTo>
                  <a:pt x="515759" y="0"/>
                </a:lnTo>
                <a:lnTo>
                  <a:pt x="506387" y="1130"/>
                </a:lnTo>
                <a:lnTo>
                  <a:pt x="498817" y="2806"/>
                </a:lnTo>
                <a:lnTo>
                  <a:pt x="462902" y="13246"/>
                </a:lnTo>
                <a:lnTo>
                  <a:pt x="436537" y="20205"/>
                </a:lnTo>
                <a:lnTo>
                  <a:pt x="415163" y="24409"/>
                </a:lnTo>
                <a:lnTo>
                  <a:pt x="387743" y="16814"/>
                </a:lnTo>
                <a:lnTo>
                  <a:pt x="363880" y="24231"/>
                </a:lnTo>
                <a:lnTo>
                  <a:pt x="327634" y="54533"/>
                </a:lnTo>
                <a:lnTo>
                  <a:pt x="299859" y="90233"/>
                </a:lnTo>
                <a:lnTo>
                  <a:pt x="289255" y="114490"/>
                </a:lnTo>
                <a:lnTo>
                  <a:pt x="285064" y="140373"/>
                </a:lnTo>
                <a:lnTo>
                  <a:pt x="291592" y="163626"/>
                </a:lnTo>
                <a:lnTo>
                  <a:pt x="288569" y="181597"/>
                </a:lnTo>
                <a:lnTo>
                  <a:pt x="328676" y="240106"/>
                </a:lnTo>
                <a:lnTo>
                  <a:pt x="337172" y="247142"/>
                </a:lnTo>
                <a:lnTo>
                  <a:pt x="350088" y="260210"/>
                </a:lnTo>
                <a:lnTo>
                  <a:pt x="359168" y="267144"/>
                </a:lnTo>
                <a:lnTo>
                  <a:pt x="368363" y="280924"/>
                </a:lnTo>
                <a:lnTo>
                  <a:pt x="381114" y="285457"/>
                </a:lnTo>
                <a:lnTo>
                  <a:pt x="397713" y="287312"/>
                </a:lnTo>
                <a:lnTo>
                  <a:pt x="413169" y="286689"/>
                </a:lnTo>
                <a:lnTo>
                  <a:pt x="422440" y="283845"/>
                </a:lnTo>
                <a:lnTo>
                  <a:pt x="446379" y="277342"/>
                </a:lnTo>
                <a:lnTo>
                  <a:pt x="462114" y="256413"/>
                </a:lnTo>
                <a:lnTo>
                  <a:pt x="472109" y="227050"/>
                </a:lnTo>
                <a:lnTo>
                  <a:pt x="484708" y="166776"/>
                </a:lnTo>
                <a:lnTo>
                  <a:pt x="492226" y="147815"/>
                </a:lnTo>
                <a:lnTo>
                  <a:pt x="489216" y="139560"/>
                </a:lnTo>
                <a:lnTo>
                  <a:pt x="484187" y="131724"/>
                </a:lnTo>
                <a:lnTo>
                  <a:pt x="477875" y="124929"/>
                </a:lnTo>
                <a:lnTo>
                  <a:pt x="471030" y="119722"/>
                </a:lnTo>
                <a:lnTo>
                  <a:pt x="474230" y="78422"/>
                </a:lnTo>
                <a:lnTo>
                  <a:pt x="479005" y="58534"/>
                </a:lnTo>
                <a:lnTo>
                  <a:pt x="499160" y="28524"/>
                </a:lnTo>
                <a:lnTo>
                  <a:pt x="514210" y="21082"/>
                </a:lnTo>
                <a:lnTo>
                  <a:pt x="527011" y="15392"/>
                </a:lnTo>
                <a:lnTo>
                  <a:pt x="529818" y="6388"/>
                </a:lnTo>
                <a:close/>
              </a:path>
              <a:path w="1837055" h="781050">
                <a:moveTo>
                  <a:pt x="785647" y="727684"/>
                </a:moveTo>
                <a:lnTo>
                  <a:pt x="774306" y="673303"/>
                </a:lnTo>
                <a:lnTo>
                  <a:pt x="743026" y="622541"/>
                </a:lnTo>
                <a:lnTo>
                  <a:pt x="697115" y="578027"/>
                </a:lnTo>
                <a:lnTo>
                  <a:pt x="641832" y="542404"/>
                </a:lnTo>
                <a:lnTo>
                  <a:pt x="582485" y="518337"/>
                </a:lnTo>
                <a:lnTo>
                  <a:pt x="524370" y="508431"/>
                </a:lnTo>
                <a:lnTo>
                  <a:pt x="513994" y="515289"/>
                </a:lnTo>
                <a:lnTo>
                  <a:pt x="505968" y="519899"/>
                </a:lnTo>
                <a:lnTo>
                  <a:pt x="499173" y="525767"/>
                </a:lnTo>
                <a:lnTo>
                  <a:pt x="492506" y="536359"/>
                </a:lnTo>
                <a:lnTo>
                  <a:pt x="491553" y="536359"/>
                </a:lnTo>
                <a:lnTo>
                  <a:pt x="493941" y="539203"/>
                </a:lnTo>
                <a:lnTo>
                  <a:pt x="492937" y="539203"/>
                </a:lnTo>
                <a:lnTo>
                  <a:pt x="502056" y="551497"/>
                </a:lnTo>
                <a:lnTo>
                  <a:pt x="514083" y="561174"/>
                </a:lnTo>
                <a:lnTo>
                  <a:pt x="527329" y="569798"/>
                </a:lnTo>
                <a:lnTo>
                  <a:pt x="540118" y="578967"/>
                </a:lnTo>
                <a:lnTo>
                  <a:pt x="545185" y="585063"/>
                </a:lnTo>
                <a:lnTo>
                  <a:pt x="551992" y="594537"/>
                </a:lnTo>
                <a:lnTo>
                  <a:pt x="559054" y="603542"/>
                </a:lnTo>
                <a:lnTo>
                  <a:pt x="564934" y="608253"/>
                </a:lnTo>
                <a:lnTo>
                  <a:pt x="569874" y="616877"/>
                </a:lnTo>
                <a:lnTo>
                  <a:pt x="577900" y="636651"/>
                </a:lnTo>
                <a:lnTo>
                  <a:pt x="581418" y="640499"/>
                </a:lnTo>
                <a:lnTo>
                  <a:pt x="583539" y="646874"/>
                </a:lnTo>
                <a:lnTo>
                  <a:pt x="583831" y="662851"/>
                </a:lnTo>
                <a:lnTo>
                  <a:pt x="585825" y="668947"/>
                </a:lnTo>
                <a:lnTo>
                  <a:pt x="585368" y="685584"/>
                </a:lnTo>
                <a:lnTo>
                  <a:pt x="583603" y="695198"/>
                </a:lnTo>
                <a:lnTo>
                  <a:pt x="580834" y="700570"/>
                </a:lnTo>
                <a:lnTo>
                  <a:pt x="577380" y="704418"/>
                </a:lnTo>
                <a:lnTo>
                  <a:pt x="577380" y="706348"/>
                </a:lnTo>
                <a:lnTo>
                  <a:pt x="580097" y="711454"/>
                </a:lnTo>
                <a:lnTo>
                  <a:pt x="580097" y="713384"/>
                </a:lnTo>
                <a:lnTo>
                  <a:pt x="582676" y="715403"/>
                </a:lnTo>
                <a:lnTo>
                  <a:pt x="587476" y="718477"/>
                </a:lnTo>
                <a:lnTo>
                  <a:pt x="592963" y="721093"/>
                </a:lnTo>
                <a:lnTo>
                  <a:pt x="597585" y="721817"/>
                </a:lnTo>
                <a:lnTo>
                  <a:pt x="616305" y="729894"/>
                </a:lnTo>
                <a:lnTo>
                  <a:pt x="642937" y="747903"/>
                </a:lnTo>
                <a:lnTo>
                  <a:pt x="667626" y="767549"/>
                </a:lnTo>
                <a:lnTo>
                  <a:pt x="680529" y="780630"/>
                </a:lnTo>
                <a:lnTo>
                  <a:pt x="706539" y="780249"/>
                </a:lnTo>
                <a:lnTo>
                  <a:pt x="722172" y="775093"/>
                </a:lnTo>
                <a:lnTo>
                  <a:pt x="735190" y="766813"/>
                </a:lnTo>
                <a:lnTo>
                  <a:pt x="753313" y="757097"/>
                </a:lnTo>
                <a:lnTo>
                  <a:pt x="759294" y="755484"/>
                </a:lnTo>
                <a:lnTo>
                  <a:pt x="764679" y="754964"/>
                </a:lnTo>
                <a:lnTo>
                  <a:pt x="769531" y="754049"/>
                </a:lnTo>
                <a:lnTo>
                  <a:pt x="773874" y="751192"/>
                </a:lnTo>
                <a:lnTo>
                  <a:pt x="777367" y="745896"/>
                </a:lnTo>
                <a:lnTo>
                  <a:pt x="782269" y="733069"/>
                </a:lnTo>
                <a:lnTo>
                  <a:pt x="785647" y="727684"/>
                </a:lnTo>
                <a:close/>
              </a:path>
              <a:path w="1837055" h="781050">
                <a:moveTo>
                  <a:pt x="870826" y="391198"/>
                </a:moveTo>
                <a:lnTo>
                  <a:pt x="854138" y="336283"/>
                </a:lnTo>
                <a:lnTo>
                  <a:pt x="818235" y="299161"/>
                </a:lnTo>
                <a:lnTo>
                  <a:pt x="768261" y="277837"/>
                </a:lnTo>
                <a:lnTo>
                  <a:pt x="709320" y="270332"/>
                </a:lnTo>
                <a:lnTo>
                  <a:pt x="678091" y="271132"/>
                </a:lnTo>
                <a:lnTo>
                  <a:pt x="608672" y="282536"/>
                </a:lnTo>
                <a:lnTo>
                  <a:pt x="554050" y="304063"/>
                </a:lnTo>
                <a:lnTo>
                  <a:pt x="509841" y="346710"/>
                </a:lnTo>
                <a:lnTo>
                  <a:pt x="509244" y="353441"/>
                </a:lnTo>
                <a:lnTo>
                  <a:pt x="509790" y="360794"/>
                </a:lnTo>
                <a:lnTo>
                  <a:pt x="551865" y="385572"/>
                </a:lnTo>
                <a:lnTo>
                  <a:pt x="582625" y="384619"/>
                </a:lnTo>
                <a:lnTo>
                  <a:pt x="646341" y="387921"/>
                </a:lnTo>
                <a:lnTo>
                  <a:pt x="701535" y="402971"/>
                </a:lnTo>
                <a:lnTo>
                  <a:pt x="734555" y="435483"/>
                </a:lnTo>
                <a:lnTo>
                  <a:pt x="735774" y="443420"/>
                </a:lnTo>
                <a:lnTo>
                  <a:pt x="737616" y="448602"/>
                </a:lnTo>
                <a:lnTo>
                  <a:pt x="737755" y="450189"/>
                </a:lnTo>
                <a:lnTo>
                  <a:pt x="748766" y="447357"/>
                </a:lnTo>
                <a:lnTo>
                  <a:pt x="753452" y="446951"/>
                </a:lnTo>
                <a:lnTo>
                  <a:pt x="760133" y="448602"/>
                </a:lnTo>
                <a:lnTo>
                  <a:pt x="777189" y="451853"/>
                </a:lnTo>
                <a:lnTo>
                  <a:pt x="805916" y="448106"/>
                </a:lnTo>
                <a:lnTo>
                  <a:pt x="825068" y="439191"/>
                </a:lnTo>
                <a:lnTo>
                  <a:pt x="824014" y="433755"/>
                </a:lnTo>
                <a:lnTo>
                  <a:pt x="824382" y="430784"/>
                </a:lnTo>
                <a:lnTo>
                  <a:pt x="831215" y="431253"/>
                </a:lnTo>
                <a:lnTo>
                  <a:pt x="835202" y="431114"/>
                </a:lnTo>
                <a:lnTo>
                  <a:pt x="837895" y="430085"/>
                </a:lnTo>
                <a:lnTo>
                  <a:pt x="840841" y="427913"/>
                </a:lnTo>
                <a:lnTo>
                  <a:pt x="856792" y="422376"/>
                </a:lnTo>
                <a:lnTo>
                  <a:pt x="862114" y="413918"/>
                </a:lnTo>
                <a:lnTo>
                  <a:pt x="864298" y="403275"/>
                </a:lnTo>
                <a:lnTo>
                  <a:pt x="870826" y="391198"/>
                </a:lnTo>
                <a:close/>
              </a:path>
              <a:path w="1837055" h="781050">
                <a:moveTo>
                  <a:pt x="1236154" y="444258"/>
                </a:moveTo>
                <a:lnTo>
                  <a:pt x="1228966" y="377037"/>
                </a:lnTo>
                <a:lnTo>
                  <a:pt x="1207312" y="326923"/>
                </a:lnTo>
                <a:lnTo>
                  <a:pt x="1170965" y="293687"/>
                </a:lnTo>
                <a:lnTo>
                  <a:pt x="1141844" y="282155"/>
                </a:lnTo>
                <a:lnTo>
                  <a:pt x="1141844" y="344246"/>
                </a:lnTo>
                <a:lnTo>
                  <a:pt x="1141844" y="413181"/>
                </a:lnTo>
                <a:lnTo>
                  <a:pt x="1105522" y="414083"/>
                </a:lnTo>
                <a:lnTo>
                  <a:pt x="1088529" y="414083"/>
                </a:lnTo>
                <a:lnTo>
                  <a:pt x="1031836" y="413181"/>
                </a:lnTo>
                <a:lnTo>
                  <a:pt x="1032116" y="408673"/>
                </a:lnTo>
                <a:lnTo>
                  <a:pt x="1042822" y="369074"/>
                </a:lnTo>
                <a:lnTo>
                  <a:pt x="1089126" y="344246"/>
                </a:lnTo>
                <a:lnTo>
                  <a:pt x="1118463" y="351180"/>
                </a:lnTo>
                <a:lnTo>
                  <a:pt x="1134237" y="368122"/>
                </a:lnTo>
                <a:lnTo>
                  <a:pt x="1140637" y="389242"/>
                </a:lnTo>
                <a:lnTo>
                  <a:pt x="1141806" y="408000"/>
                </a:lnTo>
                <a:lnTo>
                  <a:pt x="1141844" y="344246"/>
                </a:lnTo>
                <a:lnTo>
                  <a:pt x="1141844" y="282155"/>
                </a:lnTo>
                <a:lnTo>
                  <a:pt x="1119771" y="277177"/>
                </a:lnTo>
                <a:lnTo>
                  <a:pt x="1088529" y="275120"/>
                </a:lnTo>
                <a:lnTo>
                  <a:pt x="1073137" y="275767"/>
                </a:lnTo>
                <a:lnTo>
                  <a:pt x="1035418" y="283146"/>
                </a:lnTo>
                <a:lnTo>
                  <a:pt x="995197" y="303631"/>
                </a:lnTo>
                <a:lnTo>
                  <a:pt x="960437" y="343268"/>
                </a:lnTo>
                <a:lnTo>
                  <a:pt x="939228" y="408000"/>
                </a:lnTo>
                <a:lnTo>
                  <a:pt x="936205" y="451650"/>
                </a:lnTo>
                <a:lnTo>
                  <a:pt x="938174" y="485470"/>
                </a:lnTo>
                <a:lnTo>
                  <a:pt x="953592" y="542899"/>
                </a:lnTo>
                <a:lnTo>
                  <a:pt x="983589" y="585635"/>
                </a:lnTo>
                <a:lnTo>
                  <a:pt x="1027252" y="612267"/>
                </a:lnTo>
                <a:lnTo>
                  <a:pt x="1083691" y="621449"/>
                </a:lnTo>
                <a:lnTo>
                  <a:pt x="1124572" y="619302"/>
                </a:lnTo>
                <a:lnTo>
                  <a:pt x="1159421" y="613308"/>
                </a:lnTo>
                <a:lnTo>
                  <a:pt x="1188974" y="604100"/>
                </a:lnTo>
                <a:lnTo>
                  <a:pt x="1214018" y="592378"/>
                </a:lnTo>
                <a:lnTo>
                  <a:pt x="1235303" y="578739"/>
                </a:lnTo>
                <a:lnTo>
                  <a:pt x="1228839" y="567766"/>
                </a:lnTo>
                <a:lnTo>
                  <a:pt x="1217942" y="548627"/>
                </a:lnTo>
                <a:lnTo>
                  <a:pt x="1206715" y="528955"/>
                </a:lnTo>
                <a:lnTo>
                  <a:pt x="1200556" y="518541"/>
                </a:lnTo>
                <a:lnTo>
                  <a:pt x="1183487" y="529564"/>
                </a:lnTo>
                <a:lnTo>
                  <a:pt x="1161948" y="539203"/>
                </a:lnTo>
                <a:lnTo>
                  <a:pt x="1136230" y="546036"/>
                </a:lnTo>
                <a:lnTo>
                  <a:pt x="1106665" y="548627"/>
                </a:lnTo>
                <a:lnTo>
                  <a:pt x="1077239" y="543509"/>
                </a:lnTo>
                <a:lnTo>
                  <a:pt x="1053592" y="528955"/>
                </a:lnTo>
                <a:lnTo>
                  <a:pt x="1037844" y="506056"/>
                </a:lnTo>
                <a:lnTo>
                  <a:pt x="1032129" y="476034"/>
                </a:lnTo>
                <a:lnTo>
                  <a:pt x="1032129" y="472313"/>
                </a:lnTo>
                <a:lnTo>
                  <a:pt x="1103922" y="470611"/>
                </a:lnTo>
                <a:lnTo>
                  <a:pt x="1236154" y="469430"/>
                </a:lnTo>
                <a:lnTo>
                  <a:pt x="1236154" y="444258"/>
                </a:lnTo>
                <a:close/>
              </a:path>
              <a:path w="1837055" h="781050">
                <a:moveTo>
                  <a:pt x="1582254" y="445516"/>
                </a:moveTo>
                <a:lnTo>
                  <a:pt x="1573314" y="382689"/>
                </a:lnTo>
                <a:lnTo>
                  <a:pt x="1547990" y="334352"/>
                </a:lnTo>
                <a:lnTo>
                  <a:pt x="1508391" y="301320"/>
                </a:lnTo>
                <a:lnTo>
                  <a:pt x="1492643" y="294563"/>
                </a:lnTo>
                <a:lnTo>
                  <a:pt x="1492643" y="445516"/>
                </a:lnTo>
                <a:lnTo>
                  <a:pt x="1489316" y="484822"/>
                </a:lnTo>
                <a:lnTo>
                  <a:pt x="1479956" y="513461"/>
                </a:lnTo>
                <a:lnTo>
                  <a:pt x="1446669" y="545007"/>
                </a:lnTo>
                <a:lnTo>
                  <a:pt x="1399908" y="552742"/>
                </a:lnTo>
                <a:lnTo>
                  <a:pt x="1373085" y="552742"/>
                </a:lnTo>
                <a:lnTo>
                  <a:pt x="1373085" y="343141"/>
                </a:lnTo>
                <a:lnTo>
                  <a:pt x="1399908" y="343141"/>
                </a:lnTo>
                <a:lnTo>
                  <a:pt x="1454632" y="357047"/>
                </a:lnTo>
                <a:lnTo>
                  <a:pt x="1487906" y="405358"/>
                </a:lnTo>
                <a:lnTo>
                  <a:pt x="1492643" y="445516"/>
                </a:lnTo>
                <a:lnTo>
                  <a:pt x="1492643" y="294563"/>
                </a:lnTo>
                <a:lnTo>
                  <a:pt x="1483906" y="290804"/>
                </a:lnTo>
                <a:lnTo>
                  <a:pt x="1456677" y="284416"/>
                </a:lnTo>
                <a:lnTo>
                  <a:pt x="1426959" y="282257"/>
                </a:lnTo>
                <a:lnTo>
                  <a:pt x="1285341" y="282257"/>
                </a:lnTo>
                <a:lnTo>
                  <a:pt x="1285341" y="616140"/>
                </a:lnTo>
                <a:lnTo>
                  <a:pt x="1406029" y="616140"/>
                </a:lnTo>
                <a:lnTo>
                  <a:pt x="1458988" y="611047"/>
                </a:lnTo>
                <a:lnTo>
                  <a:pt x="1507007" y="594004"/>
                </a:lnTo>
                <a:lnTo>
                  <a:pt x="1546186" y="562470"/>
                </a:lnTo>
                <a:lnTo>
                  <a:pt x="1552829" y="552742"/>
                </a:lnTo>
                <a:lnTo>
                  <a:pt x="1561223" y="540461"/>
                </a:lnTo>
                <a:lnTo>
                  <a:pt x="1572577" y="513842"/>
                </a:lnTo>
                <a:lnTo>
                  <a:pt x="1579753" y="482307"/>
                </a:lnTo>
                <a:lnTo>
                  <a:pt x="1582254" y="445516"/>
                </a:lnTo>
                <a:close/>
              </a:path>
              <a:path w="1837055" h="781050">
                <a:moveTo>
                  <a:pt x="1836839" y="282244"/>
                </a:moveTo>
                <a:lnTo>
                  <a:pt x="1625384" y="282244"/>
                </a:lnTo>
                <a:lnTo>
                  <a:pt x="1625384" y="315264"/>
                </a:lnTo>
                <a:lnTo>
                  <a:pt x="1625663" y="315264"/>
                </a:lnTo>
                <a:lnTo>
                  <a:pt x="1625663" y="345744"/>
                </a:lnTo>
                <a:lnTo>
                  <a:pt x="1625663" y="347014"/>
                </a:lnTo>
                <a:lnTo>
                  <a:pt x="1625663" y="413054"/>
                </a:lnTo>
                <a:lnTo>
                  <a:pt x="1625663" y="474014"/>
                </a:lnTo>
                <a:lnTo>
                  <a:pt x="1625676" y="565454"/>
                </a:lnTo>
                <a:lnTo>
                  <a:pt x="1625676" y="583234"/>
                </a:lnTo>
                <a:lnTo>
                  <a:pt x="1625676" y="589584"/>
                </a:lnTo>
                <a:lnTo>
                  <a:pt x="1625396" y="589584"/>
                </a:lnTo>
                <a:lnTo>
                  <a:pt x="1625396" y="616254"/>
                </a:lnTo>
                <a:lnTo>
                  <a:pt x="1714284" y="616254"/>
                </a:lnTo>
                <a:lnTo>
                  <a:pt x="1714284" y="589584"/>
                </a:lnTo>
                <a:lnTo>
                  <a:pt x="1713750" y="589584"/>
                </a:lnTo>
                <a:lnTo>
                  <a:pt x="1713750" y="583234"/>
                </a:lnTo>
                <a:lnTo>
                  <a:pt x="1713560" y="583234"/>
                </a:lnTo>
                <a:lnTo>
                  <a:pt x="1713560" y="565454"/>
                </a:lnTo>
                <a:lnTo>
                  <a:pt x="1713471" y="474014"/>
                </a:lnTo>
                <a:lnTo>
                  <a:pt x="1823288" y="474014"/>
                </a:lnTo>
                <a:lnTo>
                  <a:pt x="1823288" y="413054"/>
                </a:lnTo>
                <a:lnTo>
                  <a:pt x="1713471" y="413054"/>
                </a:lnTo>
                <a:lnTo>
                  <a:pt x="1713471" y="347014"/>
                </a:lnTo>
                <a:lnTo>
                  <a:pt x="1713471" y="345744"/>
                </a:lnTo>
                <a:lnTo>
                  <a:pt x="1816442" y="345744"/>
                </a:lnTo>
                <a:lnTo>
                  <a:pt x="1816442" y="347014"/>
                </a:lnTo>
                <a:lnTo>
                  <a:pt x="1836839" y="347014"/>
                </a:lnTo>
                <a:lnTo>
                  <a:pt x="1836839" y="345744"/>
                </a:lnTo>
                <a:lnTo>
                  <a:pt x="1836839" y="315264"/>
                </a:lnTo>
                <a:lnTo>
                  <a:pt x="1836839" y="28224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24725" y="10373533"/>
            <a:ext cx="5822125" cy="468717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fr-FR" sz="2950" dirty="0">
                <a:solidFill>
                  <a:srgbClr val="FFFFFF"/>
                </a:solidFill>
                <a:latin typeface="EDF 2020 Light"/>
                <a:cs typeface="EDF 2020 Light"/>
              </a:rPr>
              <a:t>ADAPT  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4184650" y="4359275"/>
            <a:ext cx="9829800" cy="211301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50000"/>
              </a:lnSpc>
              <a:spcBef>
                <a:spcPts val="90"/>
              </a:spcBef>
            </a:pPr>
            <a:r>
              <a:rPr lang="fr-FR" sz="4800" spc="-4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DF 2020 ExtraBold"/>
                <a:cs typeface="EDF 2020 ExtraBold"/>
              </a:rPr>
              <a:t>APPROCHE SYSTÉMIQUE DU CHANGEMENT CLIMATIQUE</a:t>
            </a:r>
            <a:endParaRPr lang="fr-FR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DF 2020 ExtraBold"/>
              <a:cs typeface="EDF 2020 ExtraBold"/>
            </a:endParaRPr>
          </a:p>
        </p:txBody>
      </p:sp>
      <p:pic>
        <p:nvPicPr>
          <p:cNvPr id="38" name="Image 37">
            <a:extLst>
              <a:ext uri="{FF2B5EF4-FFF2-40B4-BE49-F238E27FC236}">
                <a16:creationId xmlns:a16="http://schemas.microsoft.com/office/drawing/2014/main" id="{05A5F175-FA57-F1D3-A2A6-4287A8D53A3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82519" y="4438498"/>
            <a:ext cx="2385815" cy="238581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6C58CF4-0BF5-4E7B-90F2-F9654F84A85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065" t="9233"/>
          <a:stretch/>
        </p:blipFill>
        <p:spPr>
          <a:xfrm>
            <a:off x="527050" y="507138"/>
            <a:ext cx="18187630" cy="10211589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3EE824EF-FE8E-4FB5-A575-9ED209CED288}"/>
              </a:ext>
            </a:extLst>
          </p:cNvPr>
          <p:cNvSpPr txBox="1"/>
          <p:nvPr/>
        </p:nvSpPr>
        <p:spPr>
          <a:xfrm>
            <a:off x="984250" y="351050"/>
            <a:ext cx="16421991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l" defTabSz="1507846" rtl="0">
              <a:defRPr/>
            </a:pPr>
            <a:r>
              <a:rPr lang="fr-FR" sz="4800" b="1" dirty="0">
                <a:solidFill>
                  <a:srgbClr val="002060"/>
                </a:solidFill>
                <a:latin typeface="EDF 2020"/>
              </a:rPr>
              <a:t>LE NUCLÉAIRE FAIT PARTIE DES SOLUTIONS</a:t>
            </a:r>
            <a:endParaRPr lang="fr-FR" sz="4800" b="1" kern="1200" dirty="0">
              <a:solidFill>
                <a:srgbClr val="002060"/>
              </a:solidFill>
              <a:latin typeface="EDF 202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0083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F1BAEC2-30D8-B02D-7AF5-FF1712459F9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065" b="1258"/>
          <a:stretch/>
        </p:blipFill>
        <p:spPr>
          <a:xfrm>
            <a:off x="755650" y="31478"/>
            <a:ext cx="19119852" cy="1127787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56F697A0-C33B-6085-FCEC-FD70A530B624}"/>
              </a:ext>
            </a:extLst>
          </p:cNvPr>
          <p:cNvSpPr/>
          <p:nvPr/>
        </p:nvSpPr>
        <p:spPr>
          <a:xfrm>
            <a:off x="15995650" y="10150475"/>
            <a:ext cx="3657600" cy="11588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0326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93E64D1-1C26-4173-99A1-08EED5E1DCF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9725" y="1614803"/>
            <a:ext cx="7784711" cy="2563438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27AB4E48-655B-4F37-A452-C6D8B1689035}"/>
              </a:ext>
            </a:extLst>
          </p:cNvPr>
          <p:cNvSpPr txBox="1"/>
          <p:nvPr/>
        </p:nvSpPr>
        <p:spPr>
          <a:xfrm>
            <a:off x="603252" y="4474933"/>
            <a:ext cx="1146676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>
                <a:solidFill>
                  <a:srgbClr val="0A4387"/>
                </a:solidFill>
              </a:rPr>
              <a:t>Objectif général : aller au-delà du travail d’ingénierie pour tenir compte du caractère évolutif et systémique du changement climatique</a:t>
            </a:r>
          </a:p>
        </p:txBody>
      </p:sp>
      <p:grpSp>
        <p:nvGrpSpPr>
          <p:cNvPr id="25" name="Groupe 24">
            <a:extLst>
              <a:ext uri="{FF2B5EF4-FFF2-40B4-BE49-F238E27FC236}">
                <a16:creationId xmlns:a16="http://schemas.microsoft.com/office/drawing/2014/main" id="{D40AB42B-5D47-4FF2-8C7E-ECEAB7172121}"/>
              </a:ext>
            </a:extLst>
          </p:cNvPr>
          <p:cNvGrpSpPr/>
          <p:nvPr/>
        </p:nvGrpSpPr>
        <p:grpSpPr>
          <a:xfrm>
            <a:off x="603252" y="6157588"/>
            <a:ext cx="11333553" cy="4196211"/>
            <a:chOff x="455606" y="4189765"/>
            <a:chExt cx="5245854" cy="2068927"/>
          </a:xfrm>
        </p:grpSpPr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3FF3E3E3-5D9D-4095-8529-DC82C47E203D}"/>
                </a:ext>
              </a:extLst>
            </p:cNvPr>
            <p:cNvSpPr txBox="1"/>
            <p:nvPr/>
          </p:nvSpPr>
          <p:spPr>
            <a:xfrm>
              <a:off x="455606" y="4189765"/>
              <a:ext cx="5245854" cy="6828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sz="2800" b="1" dirty="0">
                  <a:solidFill>
                    <a:schemeClr val="accent1"/>
                  </a:solidFill>
                </a:rPr>
                <a:t>COMPRENDRE</a:t>
              </a:r>
              <a:r>
                <a:rPr lang="fr-FR" sz="2800" dirty="0">
                  <a:solidFill>
                    <a:srgbClr val="0A4387"/>
                  </a:solidFill>
                </a:rPr>
                <a:t> </a:t>
              </a:r>
              <a:r>
                <a:rPr lang="fr-FR" sz="2800" dirty="0"/>
                <a:t>l’intensité du réchauffement, ses conséquences (montée des eaux, acidification des océans…), les points de bascules climatiques, les phénomènes extrêmes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DC1D6CEF-283C-4043-85FC-E07811FAF7B9}"/>
                </a:ext>
              </a:extLst>
            </p:cNvPr>
            <p:cNvSpPr txBox="1"/>
            <p:nvPr/>
          </p:nvSpPr>
          <p:spPr>
            <a:xfrm>
              <a:off x="455606" y="4988508"/>
              <a:ext cx="5245854" cy="6828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sz="2800" b="1" dirty="0">
                  <a:solidFill>
                    <a:schemeClr val="accent1"/>
                  </a:solidFill>
                </a:rPr>
                <a:t>EVALUER</a:t>
              </a:r>
              <a:r>
                <a:rPr lang="fr-FR" sz="2800" b="1" dirty="0">
                  <a:solidFill>
                    <a:srgbClr val="0A4387"/>
                  </a:solidFill>
                </a:rPr>
                <a:t> </a:t>
              </a:r>
              <a:r>
                <a:rPr lang="fr-FR" sz="2800" dirty="0"/>
                <a:t>les impacts du changement climatique sur l’habitabilité des territoires : ressources en eau, outils industriels de production d’électricité, tissu industriel local, environnement socioéconomique…</a:t>
              </a:r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1203FC57-1BEF-437D-B41F-4522AA60AD0C}"/>
                </a:ext>
              </a:extLst>
            </p:cNvPr>
            <p:cNvSpPr txBox="1"/>
            <p:nvPr/>
          </p:nvSpPr>
          <p:spPr>
            <a:xfrm>
              <a:off x="455606" y="5788273"/>
              <a:ext cx="5245854" cy="4704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fr-FR" sz="2800" b="1" dirty="0">
                  <a:solidFill>
                    <a:schemeClr val="accent1"/>
                  </a:solidFill>
                </a:rPr>
                <a:t>MOBILISER &amp; AGIR </a:t>
              </a:r>
              <a:r>
                <a:rPr lang="fr-FR" sz="2800" dirty="0"/>
                <a:t>face au défi climatique, changer de paradigme et (re)penser le futur pour orienter l’action vers un futur souhaitable</a:t>
              </a:r>
            </a:p>
          </p:txBody>
        </p:sp>
      </p:grp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0C862470-922C-4369-AA04-7612CB75D6BB}"/>
              </a:ext>
            </a:extLst>
          </p:cNvPr>
          <p:cNvCxnSpPr>
            <a:cxnSpLocks/>
          </p:cNvCxnSpPr>
          <p:nvPr/>
        </p:nvCxnSpPr>
        <p:spPr>
          <a:xfrm>
            <a:off x="12289914" y="1969747"/>
            <a:ext cx="0" cy="8612795"/>
          </a:xfrm>
          <a:prstGeom prst="line">
            <a:avLst/>
          </a:prstGeom>
          <a:ln>
            <a:solidFill>
              <a:srgbClr val="0A43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re 1">
            <a:extLst>
              <a:ext uri="{FF2B5EF4-FFF2-40B4-BE49-F238E27FC236}">
                <a16:creationId xmlns:a16="http://schemas.microsoft.com/office/drawing/2014/main" id="{8E4C1933-CFD7-8668-7772-544AFB90E081}"/>
              </a:ext>
            </a:extLst>
          </p:cNvPr>
          <p:cNvSpPr txBox="1">
            <a:spLocks/>
          </p:cNvSpPr>
          <p:nvPr/>
        </p:nvSpPr>
        <p:spPr>
          <a:xfrm>
            <a:off x="67748" y="220643"/>
            <a:ext cx="18986970" cy="1650367"/>
          </a:xfrm>
          <a:prstGeom prst="rect">
            <a:avLst/>
          </a:prstGeom>
        </p:spPr>
        <p:txBody>
          <a:bodyPr vert="horz" lIns="593625" tIns="75390" rIns="890438" bIns="75390" rtlCol="0" anchor="ctr">
            <a:normAutofit fontScale="92500"/>
          </a:bodyPr>
          <a:lstStyle>
            <a:lvl1pPr marL="365125" indent="-365125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+mj-lt"/>
              <a:buAutoNum type="arabicPeriod"/>
              <a:tabLst/>
              <a:defRPr sz="3000" b="0" i="0" kern="1200">
                <a:solidFill>
                  <a:srgbClr val="1089FF"/>
                </a:solidFill>
                <a:latin typeface="Work Sans ExtraLight Roman"/>
                <a:ea typeface="+mj-ea"/>
                <a:cs typeface="Work Sans ExtraLight Roman"/>
              </a:defRPr>
            </a:lvl1pPr>
          </a:lstStyle>
          <a:p>
            <a:pPr marL="0" indent="0">
              <a:buNone/>
            </a:pPr>
            <a:r>
              <a:rPr lang="fr-FR" sz="4800" b="1" dirty="0">
                <a:solidFill>
                  <a:srgbClr val="002060"/>
                </a:solidFill>
                <a:latin typeface="EDF 2020" panose="020B0503020203020204"/>
                <a:cs typeface="Arial" panose="020B0604020202020204" pitchFamily="34" charset="0"/>
              </a:rPr>
              <a:t>ADAPT </a:t>
            </a:r>
          </a:p>
          <a:p>
            <a:pPr marL="0" indent="0">
              <a:buNone/>
            </a:pPr>
            <a:r>
              <a:rPr lang="fr-FR" sz="4800" b="1" dirty="0">
                <a:solidFill>
                  <a:srgbClr val="002060"/>
                </a:solidFill>
                <a:latin typeface="EDF 2020" panose="020B0503020203020204"/>
                <a:cs typeface="Arial" panose="020B0604020202020204" pitchFamily="34" charset="0"/>
              </a:rPr>
              <a:t>LA DÉMARCHE D’ADAPTATION AU DÉRÈGLEMENT CLIMATIQUE DE LA DPNT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E008011-A942-BEFE-80BD-75B2D8776E2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423132" y="2546258"/>
            <a:ext cx="7479634" cy="7222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2227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22085" y="1365812"/>
            <a:ext cx="16059929" cy="8576942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3276562" y="510710"/>
            <a:ext cx="13246100" cy="10323195"/>
          </a:xfrm>
          <a:custGeom>
            <a:avLst/>
            <a:gdLst/>
            <a:ahLst/>
            <a:cxnLst/>
            <a:rect l="l" t="t" r="r" b="b"/>
            <a:pathLst>
              <a:path w="13246100" h="10323195">
                <a:moveTo>
                  <a:pt x="1239494" y="5186121"/>
                </a:moveTo>
                <a:lnTo>
                  <a:pt x="1232738" y="5135854"/>
                </a:lnTo>
                <a:lnTo>
                  <a:pt x="1213675" y="5090693"/>
                </a:lnTo>
                <a:lnTo>
                  <a:pt x="1184109" y="5052415"/>
                </a:lnTo>
                <a:lnTo>
                  <a:pt x="1145844" y="5022850"/>
                </a:lnTo>
                <a:lnTo>
                  <a:pt x="1100670" y="5003787"/>
                </a:lnTo>
                <a:lnTo>
                  <a:pt x="1050417" y="4997031"/>
                </a:lnTo>
                <a:lnTo>
                  <a:pt x="189064" y="4997031"/>
                </a:lnTo>
                <a:lnTo>
                  <a:pt x="138811" y="5003787"/>
                </a:lnTo>
                <a:lnTo>
                  <a:pt x="93637" y="5022850"/>
                </a:lnTo>
                <a:lnTo>
                  <a:pt x="55372" y="5052415"/>
                </a:lnTo>
                <a:lnTo>
                  <a:pt x="25806" y="5090693"/>
                </a:lnTo>
                <a:lnTo>
                  <a:pt x="6743" y="5135854"/>
                </a:lnTo>
                <a:lnTo>
                  <a:pt x="0" y="5186121"/>
                </a:lnTo>
                <a:lnTo>
                  <a:pt x="6743" y="5236388"/>
                </a:lnTo>
                <a:lnTo>
                  <a:pt x="25806" y="5281549"/>
                </a:lnTo>
                <a:lnTo>
                  <a:pt x="55372" y="5319827"/>
                </a:lnTo>
                <a:lnTo>
                  <a:pt x="93637" y="5349392"/>
                </a:lnTo>
                <a:lnTo>
                  <a:pt x="138811" y="5368442"/>
                </a:lnTo>
                <a:lnTo>
                  <a:pt x="189064" y="5375199"/>
                </a:lnTo>
                <a:lnTo>
                  <a:pt x="1050417" y="5375199"/>
                </a:lnTo>
                <a:lnTo>
                  <a:pt x="1100670" y="5368442"/>
                </a:lnTo>
                <a:lnTo>
                  <a:pt x="1145844" y="5349392"/>
                </a:lnTo>
                <a:lnTo>
                  <a:pt x="1184109" y="5319827"/>
                </a:lnTo>
                <a:lnTo>
                  <a:pt x="1213675" y="5281549"/>
                </a:lnTo>
                <a:lnTo>
                  <a:pt x="1232738" y="5236388"/>
                </a:lnTo>
                <a:lnTo>
                  <a:pt x="1239494" y="5186121"/>
                </a:lnTo>
                <a:close/>
              </a:path>
              <a:path w="13246100" h="10323195">
                <a:moveTo>
                  <a:pt x="1312392" y="6181420"/>
                </a:moveTo>
                <a:lnTo>
                  <a:pt x="1310398" y="6132627"/>
                </a:lnTo>
                <a:lnTo>
                  <a:pt x="1295577" y="6086094"/>
                </a:lnTo>
                <a:lnTo>
                  <a:pt x="1269949" y="6046444"/>
                </a:lnTo>
                <a:lnTo>
                  <a:pt x="1235506" y="6015101"/>
                </a:lnTo>
                <a:lnTo>
                  <a:pt x="1194269" y="5993460"/>
                </a:lnTo>
                <a:lnTo>
                  <a:pt x="1148257" y="5982932"/>
                </a:lnTo>
                <a:lnTo>
                  <a:pt x="1099477" y="5984938"/>
                </a:lnTo>
                <a:lnTo>
                  <a:pt x="251218" y="6134519"/>
                </a:lnTo>
                <a:lnTo>
                  <a:pt x="204673" y="6149327"/>
                </a:lnTo>
                <a:lnTo>
                  <a:pt x="165023" y="6174956"/>
                </a:lnTo>
                <a:lnTo>
                  <a:pt x="133680" y="6209385"/>
                </a:lnTo>
                <a:lnTo>
                  <a:pt x="112039" y="6250622"/>
                </a:lnTo>
                <a:lnTo>
                  <a:pt x="101523" y="6296647"/>
                </a:lnTo>
                <a:lnTo>
                  <a:pt x="103517" y="6345441"/>
                </a:lnTo>
                <a:lnTo>
                  <a:pt x="119811" y="6395009"/>
                </a:lnTo>
                <a:lnTo>
                  <a:pt x="148323" y="6436576"/>
                </a:lnTo>
                <a:lnTo>
                  <a:pt x="186601" y="6468402"/>
                </a:lnTo>
                <a:lnTo>
                  <a:pt x="232194" y="6488760"/>
                </a:lnTo>
                <a:lnTo>
                  <a:pt x="282613" y="6495923"/>
                </a:lnTo>
                <a:lnTo>
                  <a:pt x="290512" y="6495758"/>
                </a:lnTo>
                <a:lnTo>
                  <a:pt x="1162710" y="6343561"/>
                </a:lnTo>
                <a:lnTo>
                  <a:pt x="1209243" y="6328740"/>
                </a:lnTo>
                <a:lnTo>
                  <a:pt x="1248892" y="6303111"/>
                </a:lnTo>
                <a:lnTo>
                  <a:pt x="1280236" y="6268682"/>
                </a:lnTo>
                <a:lnTo>
                  <a:pt x="1301877" y="6227445"/>
                </a:lnTo>
                <a:lnTo>
                  <a:pt x="1312392" y="6181420"/>
                </a:lnTo>
                <a:close/>
              </a:path>
              <a:path w="13246100" h="10323195">
                <a:moveTo>
                  <a:pt x="1336636" y="4197731"/>
                </a:moveTo>
                <a:lnTo>
                  <a:pt x="1329270" y="4154525"/>
                </a:lnTo>
                <a:lnTo>
                  <a:pt x="1312799" y="4114647"/>
                </a:lnTo>
                <a:lnTo>
                  <a:pt x="1288173" y="4079468"/>
                </a:lnTo>
                <a:lnTo>
                  <a:pt x="1256334" y="4050360"/>
                </a:lnTo>
                <a:lnTo>
                  <a:pt x="1218247" y="4028656"/>
                </a:lnTo>
                <a:lnTo>
                  <a:pt x="1174877" y="4015752"/>
                </a:lnTo>
                <a:lnTo>
                  <a:pt x="326605" y="3866172"/>
                </a:lnTo>
                <a:lnTo>
                  <a:pt x="281368" y="3863454"/>
                </a:lnTo>
                <a:lnTo>
                  <a:pt x="238137" y="3870807"/>
                </a:lnTo>
                <a:lnTo>
                  <a:pt x="198259" y="3887279"/>
                </a:lnTo>
                <a:lnTo>
                  <a:pt x="163106" y="3911917"/>
                </a:lnTo>
                <a:lnTo>
                  <a:pt x="134010" y="3943769"/>
                </a:lnTo>
                <a:lnTo>
                  <a:pt x="112344" y="3981856"/>
                </a:lnTo>
                <a:lnTo>
                  <a:pt x="99453" y="4025239"/>
                </a:lnTo>
                <a:lnTo>
                  <a:pt x="96735" y="4070413"/>
                </a:lnTo>
                <a:lnTo>
                  <a:pt x="104101" y="4113619"/>
                </a:lnTo>
                <a:lnTo>
                  <a:pt x="120573" y="4153497"/>
                </a:lnTo>
                <a:lnTo>
                  <a:pt x="145199" y="4188676"/>
                </a:lnTo>
                <a:lnTo>
                  <a:pt x="177038" y="4217784"/>
                </a:lnTo>
                <a:lnTo>
                  <a:pt x="215125" y="4239476"/>
                </a:lnTo>
                <a:lnTo>
                  <a:pt x="258495" y="4252392"/>
                </a:lnTo>
                <a:lnTo>
                  <a:pt x="1106779" y="4401959"/>
                </a:lnTo>
                <a:lnTo>
                  <a:pt x="1141044" y="4404982"/>
                </a:lnTo>
                <a:lnTo>
                  <a:pt x="1186586" y="4399585"/>
                </a:lnTo>
                <a:lnTo>
                  <a:pt x="1228826" y="4384103"/>
                </a:lnTo>
                <a:lnTo>
                  <a:pt x="1266215" y="4359618"/>
                </a:lnTo>
                <a:lnTo>
                  <a:pt x="1297216" y="4327207"/>
                </a:lnTo>
                <a:lnTo>
                  <a:pt x="1320304" y="4287939"/>
                </a:lnTo>
                <a:lnTo>
                  <a:pt x="1333931" y="4242905"/>
                </a:lnTo>
                <a:lnTo>
                  <a:pt x="1336636" y="4197731"/>
                </a:lnTo>
                <a:close/>
              </a:path>
              <a:path w="13246100" h="10323195">
                <a:moveTo>
                  <a:pt x="1554937" y="7099490"/>
                </a:moveTo>
                <a:lnTo>
                  <a:pt x="1544904" y="7053605"/>
                </a:lnTo>
                <a:lnTo>
                  <a:pt x="1523098" y="7012013"/>
                </a:lnTo>
                <a:lnTo>
                  <a:pt x="1492211" y="6978751"/>
                </a:lnTo>
                <a:lnTo>
                  <a:pt x="1454365" y="6954825"/>
                </a:lnTo>
                <a:lnTo>
                  <a:pt x="1411693" y="6941210"/>
                </a:lnTo>
                <a:lnTo>
                  <a:pt x="1366367" y="6938924"/>
                </a:lnTo>
                <a:lnTo>
                  <a:pt x="1320495" y="6948970"/>
                </a:lnTo>
                <a:lnTo>
                  <a:pt x="511098" y="7243585"/>
                </a:lnTo>
                <a:lnTo>
                  <a:pt x="469506" y="7265378"/>
                </a:lnTo>
                <a:lnTo>
                  <a:pt x="436232" y="7296264"/>
                </a:lnTo>
                <a:lnTo>
                  <a:pt x="412305" y="7334097"/>
                </a:lnTo>
                <a:lnTo>
                  <a:pt x="398703" y="7376757"/>
                </a:lnTo>
                <a:lnTo>
                  <a:pt x="396417" y="7422096"/>
                </a:lnTo>
                <a:lnTo>
                  <a:pt x="406463" y="7467968"/>
                </a:lnTo>
                <a:lnTo>
                  <a:pt x="433031" y="7515974"/>
                </a:lnTo>
                <a:lnTo>
                  <a:pt x="471614" y="7552258"/>
                </a:lnTo>
                <a:lnTo>
                  <a:pt x="518756" y="7575207"/>
                </a:lnTo>
                <a:lnTo>
                  <a:pt x="570992" y="7583221"/>
                </a:lnTo>
                <a:lnTo>
                  <a:pt x="585952" y="7582573"/>
                </a:lnTo>
                <a:lnTo>
                  <a:pt x="630859" y="7572603"/>
                </a:lnTo>
                <a:lnTo>
                  <a:pt x="1440268" y="7278002"/>
                </a:lnTo>
                <a:lnTo>
                  <a:pt x="1481861" y="7256208"/>
                </a:lnTo>
                <a:lnTo>
                  <a:pt x="1515122" y="7225322"/>
                </a:lnTo>
                <a:lnTo>
                  <a:pt x="1539049" y="7187476"/>
                </a:lnTo>
                <a:lnTo>
                  <a:pt x="1552663" y="7144817"/>
                </a:lnTo>
                <a:lnTo>
                  <a:pt x="1554937" y="7099490"/>
                </a:lnTo>
                <a:close/>
              </a:path>
              <a:path w="13246100" h="10323195">
                <a:moveTo>
                  <a:pt x="1601533" y="3240608"/>
                </a:moveTo>
                <a:lnTo>
                  <a:pt x="1591906" y="3196983"/>
                </a:lnTo>
                <a:lnTo>
                  <a:pt x="1573110" y="3156674"/>
                </a:lnTo>
                <a:lnTo>
                  <a:pt x="1545869" y="3121253"/>
                </a:lnTo>
                <a:lnTo>
                  <a:pt x="1510919" y="3092272"/>
                </a:lnTo>
                <a:lnTo>
                  <a:pt x="1468996" y="3071304"/>
                </a:lnTo>
                <a:lnTo>
                  <a:pt x="659599" y="2776702"/>
                </a:lnTo>
                <a:lnTo>
                  <a:pt x="614019" y="2765806"/>
                </a:lnTo>
                <a:lnTo>
                  <a:pt x="568642" y="2765552"/>
                </a:lnTo>
                <a:lnTo>
                  <a:pt x="525005" y="2775178"/>
                </a:lnTo>
                <a:lnTo>
                  <a:pt x="484695" y="2793974"/>
                </a:lnTo>
                <a:lnTo>
                  <a:pt x="449262" y="2821216"/>
                </a:lnTo>
                <a:lnTo>
                  <a:pt x="420281" y="2856153"/>
                </a:lnTo>
                <a:lnTo>
                  <a:pt x="399313" y="2898089"/>
                </a:lnTo>
                <a:lnTo>
                  <a:pt x="388416" y="2943682"/>
                </a:lnTo>
                <a:lnTo>
                  <a:pt x="388162" y="2989072"/>
                </a:lnTo>
                <a:lnTo>
                  <a:pt x="397789" y="3032696"/>
                </a:lnTo>
                <a:lnTo>
                  <a:pt x="416585" y="3073006"/>
                </a:lnTo>
                <a:lnTo>
                  <a:pt x="443814" y="3108426"/>
                </a:lnTo>
                <a:lnTo>
                  <a:pt x="478764" y="3137408"/>
                </a:lnTo>
                <a:lnTo>
                  <a:pt x="520687" y="3158375"/>
                </a:lnTo>
                <a:lnTo>
                  <a:pt x="1330083" y="3452965"/>
                </a:lnTo>
                <a:lnTo>
                  <a:pt x="1382179" y="3464534"/>
                </a:lnTo>
                <a:lnTo>
                  <a:pt x="1399527" y="3465284"/>
                </a:lnTo>
                <a:lnTo>
                  <a:pt x="1448346" y="3459302"/>
                </a:lnTo>
                <a:lnTo>
                  <a:pt x="1493901" y="3441979"/>
                </a:lnTo>
                <a:lnTo>
                  <a:pt x="1534121" y="3414280"/>
                </a:lnTo>
                <a:lnTo>
                  <a:pt x="1566964" y="3377158"/>
                </a:lnTo>
                <a:lnTo>
                  <a:pt x="1590370" y="3331591"/>
                </a:lnTo>
                <a:lnTo>
                  <a:pt x="1601266" y="3285998"/>
                </a:lnTo>
                <a:lnTo>
                  <a:pt x="1601533" y="3240608"/>
                </a:lnTo>
                <a:close/>
              </a:path>
              <a:path w="13246100" h="10323195">
                <a:moveTo>
                  <a:pt x="1958822" y="8005927"/>
                </a:moveTo>
                <a:lnTo>
                  <a:pt x="1953425" y="7962684"/>
                </a:lnTo>
                <a:lnTo>
                  <a:pt x="1936292" y="7920990"/>
                </a:lnTo>
                <a:lnTo>
                  <a:pt x="1908746" y="7885303"/>
                </a:lnTo>
                <a:lnTo>
                  <a:pt x="1873999" y="7859014"/>
                </a:lnTo>
                <a:lnTo>
                  <a:pt x="1834235" y="7842694"/>
                </a:lnTo>
                <a:lnTo>
                  <a:pt x="1791639" y="7836941"/>
                </a:lnTo>
                <a:lnTo>
                  <a:pt x="1748396" y="7842339"/>
                </a:lnTo>
                <a:lnTo>
                  <a:pt x="1706702" y="7859484"/>
                </a:lnTo>
                <a:lnTo>
                  <a:pt x="960742" y="8290166"/>
                </a:lnTo>
                <a:lnTo>
                  <a:pt x="925055" y="8317700"/>
                </a:lnTo>
                <a:lnTo>
                  <a:pt x="898753" y="8352447"/>
                </a:lnTo>
                <a:lnTo>
                  <a:pt x="882446" y="8392223"/>
                </a:lnTo>
                <a:lnTo>
                  <a:pt x="876693" y="8434819"/>
                </a:lnTo>
                <a:lnTo>
                  <a:pt x="882091" y="8478063"/>
                </a:lnTo>
                <a:lnTo>
                  <a:pt x="899223" y="8519757"/>
                </a:lnTo>
                <a:lnTo>
                  <a:pt x="926960" y="8555634"/>
                </a:lnTo>
                <a:lnTo>
                  <a:pt x="961974" y="8582000"/>
                </a:lnTo>
                <a:lnTo>
                  <a:pt x="1002042" y="8598256"/>
                </a:lnTo>
                <a:lnTo>
                  <a:pt x="1044943" y="8603818"/>
                </a:lnTo>
                <a:lnTo>
                  <a:pt x="1066355" y="8602434"/>
                </a:lnTo>
                <a:lnTo>
                  <a:pt x="1108557" y="8591232"/>
                </a:lnTo>
                <a:lnTo>
                  <a:pt x="1874774" y="8150580"/>
                </a:lnTo>
                <a:lnTo>
                  <a:pt x="1910461" y="8123034"/>
                </a:lnTo>
                <a:lnTo>
                  <a:pt x="1936762" y="8088287"/>
                </a:lnTo>
                <a:lnTo>
                  <a:pt x="1953069" y="8048523"/>
                </a:lnTo>
                <a:lnTo>
                  <a:pt x="1958822" y="8005927"/>
                </a:lnTo>
                <a:close/>
              </a:path>
              <a:path w="13246100" h="10323195">
                <a:moveTo>
                  <a:pt x="2028380" y="2389060"/>
                </a:moveTo>
                <a:lnTo>
                  <a:pt x="2026412" y="2342883"/>
                </a:lnTo>
                <a:lnTo>
                  <a:pt x="2014499" y="2298446"/>
                </a:lnTo>
                <a:lnTo>
                  <a:pt x="1993125" y="2257463"/>
                </a:lnTo>
                <a:lnTo>
                  <a:pt x="1962721" y="2221674"/>
                </a:lnTo>
                <a:lnTo>
                  <a:pt x="1923783" y="2192782"/>
                </a:lnTo>
                <a:lnTo>
                  <a:pt x="1177836" y="1762112"/>
                </a:lnTo>
                <a:lnTo>
                  <a:pt x="1133348" y="1742833"/>
                </a:lnTo>
                <a:lnTo>
                  <a:pt x="1087145" y="1734400"/>
                </a:lnTo>
                <a:lnTo>
                  <a:pt x="1040968" y="1736369"/>
                </a:lnTo>
                <a:lnTo>
                  <a:pt x="996518" y="1748282"/>
                </a:lnTo>
                <a:lnTo>
                  <a:pt x="955548" y="1769668"/>
                </a:lnTo>
                <a:lnTo>
                  <a:pt x="919746" y="1800059"/>
                </a:lnTo>
                <a:lnTo>
                  <a:pt x="890854" y="1838998"/>
                </a:lnTo>
                <a:lnTo>
                  <a:pt x="871575" y="1883498"/>
                </a:lnTo>
                <a:lnTo>
                  <a:pt x="863155" y="1929701"/>
                </a:lnTo>
                <a:lnTo>
                  <a:pt x="865124" y="1975878"/>
                </a:lnTo>
                <a:lnTo>
                  <a:pt x="877036" y="2020316"/>
                </a:lnTo>
                <a:lnTo>
                  <a:pt x="898410" y="2061298"/>
                </a:lnTo>
                <a:lnTo>
                  <a:pt x="928801" y="2097087"/>
                </a:lnTo>
                <a:lnTo>
                  <a:pt x="967740" y="2125980"/>
                </a:lnTo>
                <a:lnTo>
                  <a:pt x="1713699" y="2556649"/>
                </a:lnTo>
                <a:lnTo>
                  <a:pt x="1765160" y="2577909"/>
                </a:lnTo>
                <a:lnTo>
                  <a:pt x="1818538" y="2584831"/>
                </a:lnTo>
                <a:lnTo>
                  <a:pt x="1861629" y="2580373"/>
                </a:lnTo>
                <a:lnTo>
                  <a:pt x="1902815" y="2567254"/>
                </a:lnTo>
                <a:lnTo>
                  <a:pt x="1940661" y="2545867"/>
                </a:lnTo>
                <a:lnTo>
                  <a:pt x="1973757" y="2516568"/>
                </a:lnTo>
                <a:lnTo>
                  <a:pt x="2000669" y="2479764"/>
                </a:lnTo>
                <a:lnTo>
                  <a:pt x="2019960" y="2435263"/>
                </a:lnTo>
                <a:lnTo>
                  <a:pt x="2028380" y="2389060"/>
                </a:lnTo>
                <a:close/>
              </a:path>
              <a:path w="13246100" h="10323195">
                <a:moveTo>
                  <a:pt x="2510104" y="8825814"/>
                </a:moveTo>
                <a:lnTo>
                  <a:pt x="2508440" y="8784653"/>
                </a:lnTo>
                <a:lnTo>
                  <a:pt x="2496159" y="8744737"/>
                </a:lnTo>
                <a:lnTo>
                  <a:pt x="2473033" y="8708238"/>
                </a:lnTo>
                <a:lnTo>
                  <a:pt x="2441105" y="8679142"/>
                </a:lnTo>
                <a:lnTo>
                  <a:pt x="2403945" y="8660117"/>
                </a:lnTo>
                <a:lnTo>
                  <a:pt x="2363686" y="8651342"/>
                </a:lnTo>
                <a:lnTo>
                  <a:pt x="2322525" y="8653005"/>
                </a:lnTo>
                <a:lnTo>
                  <a:pt x="2282621" y="8665286"/>
                </a:lnTo>
                <a:lnTo>
                  <a:pt x="2246122" y="8688387"/>
                </a:lnTo>
                <a:lnTo>
                  <a:pt x="1586293" y="9242057"/>
                </a:lnTo>
                <a:lnTo>
                  <a:pt x="1557185" y="9273997"/>
                </a:lnTo>
                <a:lnTo>
                  <a:pt x="1538147" y="9311170"/>
                </a:lnTo>
                <a:lnTo>
                  <a:pt x="1529372" y="9351416"/>
                </a:lnTo>
                <a:lnTo>
                  <a:pt x="1531023" y="9392577"/>
                </a:lnTo>
                <a:lnTo>
                  <a:pt x="1543316" y="9432480"/>
                </a:lnTo>
                <a:lnTo>
                  <a:pt x="1566443" y="9468980"/>
                </a:lnTo>
                <a:lnTo>
                  <a:pt x="1622882" y="9511995"/>
                </a:lnTo>
                <a:lnTo>
                  <a:pt x="1689900" y="9526524"/>
                </a:lnTo>
                <a:lnTo>
                  <a:pt x="1717230" y="9524187"/>
                </a:lnTo>
                <a:lnTo>
                  <a:pt x="1769592" y="9505404"/>
                </a:lnTo>
                <a:lnTo>
                  <a:pt x="2453182" y="8935161"/>
                </a:lnTo>
                <a:lnTo>
                  <a:pt x="2482278" y="8903221"/>
                </a:lnTo>
                <a:lnTo>
                  <a:pt x="2501315" y="8866060"/>
                </a:lnTo>
                <a:lnTo>
                  <a:pt x="2510104" y="8825814"/>
                </a:lnTo>
                <a:close/>
              </a:path>
              <a:path w="13246100" h="10323195">
                <a:moveTo>
                  <a:pt x="2602712" y="1578470"/>
                </a:moveTo>
                <a:lnTo>
                  <a:pt x="2598572" y="1531099"/>
                </a:lnTo>
                <a:lnTo>
                  <a:pt x="2584158" y="1485557"/>
                </a:lnTo>
                <a:lnTo>
                  <a:pt x="2559659" y="1443672"/>
                </a:lnTo>
                <a:lnTo>
                  <a:pt x="2525204" y="1407287"/>
                </a:lnTo>
                <a:lnTo>
                  <a:pt x="1865388" y="853617"/>
                </a:lnTo>
                <a:lnTo>
                  <a:pt x="1823567" y="826020"/>
                </a:lnTo>
                <a:lnTo>
                  <a:pt x="1778076" y="809155"/>
                </a:lnTo>
                <a:lnTo>
                  <a:pt x="1730730" y="802881"/>
                </a:lnTo>
                <a:lnTo>
                  <a:pt x="1683359" y="807021"/>
                </a:lnTo>
                <a:lnTo>
                  <a:pt x="1637817" y="821423"/>
                </a:lnTo>
                <a:lnTo>
                  <a:pt x="1595932" y="845921"/>
                </a:lnTo>
                <a:lnTo>
                  <a:pt x="1559534" y="880364"/>
                </a:lnTo>
                <a:lnTo>
                  <a:pt x="1531924" y="922185"/>
                </a:lnTo>
                <a:lnTo>
                  <a:pt x="1515071" y="967689"/>
                </a:lnTo>
                <a:lnTo>
                  <a:pt x="1508785" y="1015034"/>
                </a:lnTo>
                <a:lnTo>
                  <a:pt x="1512938" y="1062405"/>
                </a:lnTo>
                <a:lnTo>
                  <a:pt x="1527340" y="1107948"/>
                </a:lnTo>
                <a:lnTo>
                  <a:pt x="1551838" y="1149832"/>
                </a:lnTo>
                <a:lnTo>
                  <a:pt x="1586280" y="1186218"/>
                </a:lnTo>
                <a:lnTo>
                  <a:pt x="2246122" y="1739887"/>
                </a:lnTo>
                <a:lnTo>
                  <a:pt x="2278138" y="1762226"/>
                </a:lnTo>
                <a:lnTo>
                  <a:pt x="2348712" y="1787537"/>
                </a:lnTo>
                <a:lnTo>
                  <a:pt x="2385555" y="1790674"/>
                </a:lnTo>
                <a:lnTo>
                  <a:pt x="2431643" y="1785759"/>
                </a:lnTo>
                <a:lnTo>
                  <a:pt x="2475890" y="1771091"/>
                </a:lnTo>
                <a:lnTo>
                  <a:pt x="2516555" y="1746834"/>
                </a:lnTo>
                <a:lnTo>
                  <a:pt x="2551976" y="1713141"/>
                </a:lnTo>
                <a:lnTo>
                  <a:pt x="2579573" y="1671320"/>
                </a:lnTo>
                <a:lnTo>
                  <a:pt x="2596438" y="1625815"/>
                </a:lnTo>
                <a:lnTo>
                  <a:pt x="2602712" y="1578470"/>
                </a:lnTo>
                <a:close/>
              </a:path>
              <a:path w="13246100" h="10323195">
                <a:moveTo>
                  <a:pt x="3193910" y="9519425"/>
                </a:moveTo>
                <a:lnTo>
                  <a:pt x="3189808" y="9472447"/>
                </a:lnTo>
                <a:lnTo>
                  <a:pt x="3171469" y="9428505"/>
                </a:lnTo>
                <a:lnTo>
                  <a:pt x="3139211" y="9391180"/>
                </a:lnTo>
                <a:lnTo>
                  <a:pt x="3096857" y="9365907"/>
                </a:lnTo>
                <a:lnTo>
                  <a:pt x="3050400" y="9355468"/>
                </a:lnTo>
                <a:lnTo>
                  <a:pt x="3003423" y="9359570"/>
                </a:lnTo>
                <a:lnTo>
                  <a:pt x="2959481" y="9377909"/>
                </a:lnTo>
                <a:lnTo>
                  <a:pt x="2922168" y="9410167"/>
                </a:lnTo>
                <a:lnTo>
                  <a:pt x="2368486" y="10070008"/>
                </a:lnTo>
                <a:lnTo>
                  <a:pt x="2343213" y="10112350"/>
                </a:lnTo>
                <a:lnTo>
                  <a:pt x="2332786" y="10158806"/>
                </a:lnTo>
                <a:lnTo>
                  <a:pt x="2336889" y="10205796"/>
                </a:lnTo>
                <a:lnTo>
                  <a:pt x="2355227" y="10249738"/>
                </a:lnTo>
                <a:lnTo>
                  <a:pt x="2387485" y="10287051"/>
                </a:lnTo>
                <a:lnTo>
                  <a:pt x="2434679" y="10314153"/>
                </a:lnTo>
                <a:lnTo>
                  <a:pt x="2486431" y="10323093"/>
                </a:lnTo>
                <a:lnTo>
                  <a:pt x="2519146" y="10319601"/>
                </a:lnTo>
                <a:lnTo>
                  <a:pt x="2579408" y="10291978"/>
                </a:lnTo>
                <a:lnTo>
                  <a:pt x="3158210" y="9608236"/>
                </a:lnTo>
                <a:lnTo>
                  <a:pt x="3183483" y="9565881"/>
                </a:lnTo>
                <a:lnTo>
                  <a:pt x="3193910" y="9519425"/>
                </a:lnTo>
                <a:close/>
              </a:path>
              <a:path w="13246100" h="10323195">
                <a:moveTo>
                  <a:pt x="3306330" y="902601"/>
                </a:moveTo>
                <a:lnTo>
                  <a:pt x="3305975" y="859599"/>
                </a:lnTo>
                <a:lnTo>
                  <a:pt x="3297339" y="817168"/>
                </a:lnTo>
                <a:lnTo>
                  <a:pt x="3280308" y="776541"/>
                </a:lnTo>
                <a:lnTo>
                  <a:pt x="3254768" y="739025"/>
                </a:lnTo>
                <a:lnTo>
                  <a:pt x="2701099" y="79171"/>
                </a:lnTo>
                <a:lnTo>
                  <a:pt x="2668574" y="47510"/>
                </a:lnTo>
                <a:lnTo>
                  <a:pt x="2631529" y="23685"/>
                </a:lnTo>
                <a:lnTo>
                  <a:pt x="2591244" y="7810"/>
                </a:lnTo>
                <a:lnTo>
                  <a:pt x="2548966" y="0"/>
                </a:lnTo>
                <a:lnTo>
                  <a:pt x="2505964" y="355"/>
                </a:lnTo>
                <a:lnTo>
                  <a:pt x="2463520" y="8991"/>
                </a:lnTo>
                <a:lnTo>
                  <a:pt x="2422906" y="26022"/>
                </a:lnTo>
                <a:lnTo>
                  <a:pt x="2385364" y="51549"/>
                </a:lnTo>
                <a:lnTo>
                  <a:pt x="2353703" y="84074"/>
                </a:lnTo>
                <a:lnTo>
                  <a:pt x="2329865" y="121119"/>
                </a:lnTo>
                <a:lnTo>
                  <a:pt x="2313990" y="161404"/>
                </a:lnTo>
                <a:lnTo>
                  <a:pt x="2306180" y="203682"/>
                </a:lnTo>
                <a:lnTo>
                  <a:pt x="2306536" y="246684"/>
                </a:lnTo>
                <a:lnTo>
                  <a:pt x="2315172" y="289128"/>
                </a:lnTo>
                <a:lnTo>
                  <a:pt x="2332202" y="329742"/>
                </a:lnTo>
                <a:lnTo>
                  <a:pt x="2357742" y="367271"/>
                </a:lnTo>
                <a:lnTo>
                  <a:pt x="2911424" y="1027112"/>
                </a:lnTo>
                <a:lnTo>
                  <a:pt x="2947974" y="1061910"/>
                </a:lnTo>
                <a:lnTo>
                  <a:pt x="2989961" y="1086942"/>
                </a:lnTo>
                <a:lnTo>
                  <a:pt x="3035617" y="1102080"/>
                </a:lnTo>
                <a:lnTo>
                  <a:pt x="3083217" y="1107160"/>
                </a:lnTo>
                <a:lnTo>
                  <a:pt x="3121241" y="1103922"/>
                </a:lnTo>
                <a:lnTo>
                  <a:pt x="3158490" y="1094155"/>
                </a:lnTo>
                <a:lnTo>
                  <a:pt x="3194088" y="1077785"/>
                </a:lnTo>
                <a:lnTo>
                  <a:pt x="3227146" y="1054735"/>
                </a:lnTo>
                <a:lnTo>
                  <a:pt x="3258807" y="1022223"/>
                </a:lnTo>
                <a:lnTo>
                  <a:pt x="3282645" y="985177"/>
                </a:lnTo>
                <a:lnTo>
                  <a:pt x="3298520" y="944880"/>
                </a:lnTo>
                <a:lnTo>
                  <a:pt x="3306330" y="902601"/>
                </a:lnTo>
                <a:close/>
              </a:path>
              <a:path w="13246100" h="10323195">
                <a:moveTo>
                  <a:pt x="10923156" y="255028"/>
                </a:moveTo>
                <a:lnTo>
                  <a:pt x="10898175" y="216738"/>
                </a:lnTo>
                <a:lnTo>
                  <a:pt x="10870743" y="211023"/>
                </a:lnTo>
                <a:lnTo>
                  <a:pt x="10861319" y="212763"/>
                </a:lnTo>
                <a:lnTo>
                  <a:pt x="10284193" y="887945"/>
                </a:lnTo>
                <a:lnTo>
                  <a:pt x="10273081" y="923277"/>
                </a:lnTo>
                <a:lnTo>
                  <a:pt x="10278199" y="941133"/>
                </a:lnTo>
                <a:lnTo>
                  <a:pt x="10312844" y="966736"/>
                </a:lnTo>
                <a:lnTo>
                  <a:pt x="10321277" y="967473"/>
                </a:lnTo>
                <a:lnTo>
                  <a:pt x="10331831" y="966317"/>
                </a:lnTo>
                <a:lnTo>
                  <a:pt x="10912043" y="290360"/>
                </a:lnTo>
                <a:lnTo>
                  <a:pt x="10923156" y="255028"/>
                </a:lnTo>
                <a:close/>
              </a:path>
              <a:path w="13246100" h="10323195">
                <a:moveTo>
                  <a:pt x="11726316" y="9400413"/>
                </a:moveTo>
                <a:lnTo>
                  <a:pt x="11694147" y="9338615"/>
                </a:lnTo>
                <a:lnTo>
                  <a:pt x="11034306" y="8784946"/>
                </a:lnTo>
                <a:lnTo>
                  <a:pt x="10967847" y="8763991"/>
                </a:lnTo>
                <a:lnTo>
                  <a:pt x="10934306" y="8773617"/>
                </a:lnTo>
                <a:lnTo>
                  <a:pt x="10906074" y="8796172"/>
                </a:lnTo>
                <a:lnTo>
                  <a:pt x="10888764" y="8827922"/>
                </a:lnTo>
                <a:lnTo>
                  <a:pt x="10885107" y="8862619"/>
                </a:lnTo>
                <a:lnTo>
                  <a:pt x="10894733" y="8896172"/>
                </a:lnTo>
                <a:lnTo>
                  <a:pt x="11577117" y="9478086"/>
                </a:lnTo>
                <a:lnTo>
                  <a:pt x="11620132" y="9498076"/>
                </a:lnTo>
                <a:lnTo>
                  <a:pt x="11635575" y="9499384"/>
                </a:lnTo>
                <a:lnTo>
                  <a:pt x="11654917" y="9497327"/>
                </a:lnTo>
                <a:lnTo>
                  <a:pt x="11690528" y="9481007"/>
                </a:lnTo>
                <a:lnTo>
                  <a:pt x="11722672" y="9435122"/>
                </a:lnTo>
                <a:lnTo>
                  <a:pt x="11726316" y="9400413"/>
                </a:lnTo>
                <a:close/>
              </a:path>
              <a:path w="13246100" h="10323195">
                <a:moveTo>
                  <a:pt x="11726824" y="1067650"/>
                </a:moveTo>
                <a:lnTo>
                  <a:pt x="11724602" y="1046518"/>
                </a:lnTo>
                <a:lnTo>
                  <a:pt x="11714086" y="1027201"/>
                </a:lnTo>
                <a:lnTo>
                  <a:pt x="11696916" y="1013523"/>
                </a:lnTo>
                <a:lnTo>
                  <a:pt x="11676482" y="1007668"/>
                </a:lnTo>
                <a:lnTo>
                  <a:pt x="11655336" y="1009891"/>
                </a:lnTo>
                <a:lnTo>
                  <a:pt x="11636032" y="1020381"/>
                </a:lnTo>
                <a:lnTo>
                  <a:pt x="10976178" y="1574050"/>
                </a:lnTo>
                <a:lnTo>
                  <a:pt x="10962475" y="1591246"/>
                </a:lnTo>
                <a:lnTo>
                  <a:pt x="10956633" y="1611668"/>
                </a:lnTo>
                <a:lnTo>
                  <a:pt x="10958843" y="1632800"/>
                </a:lnTo>
                <a:lnTo>
                  <a:pt x="10988396" y="1666735"/>
                </a:lnTo>
                <a:lnTo>
                  <a:pt x="11011814" y="1671904"/>
                </a:lnTo>
                <a:lnTo>
                  <a:pt x="11021454" y="1671066"/>
                </a:lnTo>
                <a:lnTo>
                  <a:pt x="11707279" y="1105281"/>
                </a:lnTo>
                <a:lnTo>
                  <a:pt x="11726824" y="1067650"/>
                </a:lnTo>
                <a:close/>
              </a:path>
              <a:path w="13246100" h="10323195">
                <a:moveTo>
                  <a:pt x="12372086" y="8494611"/>
                </a:moveTo>
                <a:lnTo>
                  <a:pt x="12355716" y="8433524"/>
                </a:lnTo>
                <a:lnTo>
                  <a:pt x="11584737" y="7980781"/>
                </a:lnTo>
                <a:lnTo>
                  <a:pt x="11553114" y="7970139"/>
                </a:lnTo>
                <a:lnTo>
                  <a:pt x="11520983" y="7972374"/>
                </a:lnTo>
                <a:lnTo>
                  <a:pt x="11492040" y="7986509"/>
                </a:lnTo>
                <a:lnTo>
                  <a:pt x="11469942" y="8011541"/>
                </a:lnTo>
                <a:lnTo>
                  <a:pt x="11459312" y="8043164"/>
                </a:lnTo>
                <a:lnTo>
                  <a:pt x="11461547" y="8075308"/>
                </a:lnTo>
                <a:lnTo>
                  <a:pt x="11500714" y="8126323"/>
                </a:lnTo>
                <a:lnTo>
                  <a:pt x="12246661" y="8556993"/>
                </a:lnTo>
                <a:lnTo>
                  <a:pt x="12288596" y="8568271"/>
                </a:lnTo>
                <a:lnTo>
                  <a:pt x="12310034" y="8565502"/>
                </a:lnTo>
                <a:lnTo>
                  <a:pt x="12330074" y="8557374"/>
                </a:lnTo>
                <a:lnTo>
                  <a:pt x="12347588" y="8544179"/>
                </a:lnTo>
                <a:lnTo>
                  <a:pt x="12361443" y="8526247"/>
                </a:lnTo>
                <a:lnTo>
                  <a:pt x="12372086" y="8494611"/>
                </a:lnTo>
                <a:close/>
              </a:path>
              <a:path w="13246100" h="10323195">
                <a:moveTo>
                  <a:pt x="12378995" y="1996541"/>
                </a:moveTo>
                <a:lnTo>
                  <a:pt x="12363552" y="1951316"/>
                </a:lnTo>
                <a:lnTo>
                  <a:pt x="12320613" y="1930234"/>
                </a:lnTo>
                <a:lnTo>
                  <a:pt x="12308472" y="1930641"/>
                </a:lnTo>
                <a:lnTo>
                  <a:pt x="11539525" y="2369185"/>
                </a:lnTo>
                <a:lnTo>
                  <a:pt x="11510442" y="2407094"/>
                </a:lnTo>
                <a:lnTo>
                  <a:pt x="11508423" y="2419261"/>
                </a:lnTo>
                <a:lnTo>
                  <a:pt x="11508816" y="2431402"/>
                </a:lnTo>
                <a:lnTo>
                  <a:pt x="11526698" y="2467457"/>
                </a:lnTo>
                <a:lnTo>
                  <a:pt x="11570780" y="2485656"/>
                </a:lnTo>
                <a:lnTo>
                  <a:pt x="11578920" y="2485123"/>
                </a:lnTo>
                <a:lnTo>
                  <a:pt x="12347893" y="2046617"/>
                </a:lnTo>
                <a:lnTo>
                  <a:pt x="12376976" y="2008708"/>
                </a:lnTo>
                <a:lnTo>
                  <a:pt x="12378995" y="1996541"/>
                </a:lnTo>
                <a:close/>
              </a:path>
              <a:path w="13246100" h="10323195">
                <a:moveTo>
                  <a:pt x="12851651" y="7456691"/>
                </a:moveTo>
                <a:lnTo>
                  <a:pt x="12826060" y="7401801"/>
                </a:lnTo>
                <a:lnTo>
                  <a:pt x="11989410" y="7090562"/>
                </a:lnTo>
                <a:lnTo>
                  <a:pt x="11957850" y="7085825"/>
                </a:lnTo>
                <a:lnTo>
                  <a:pt x="11927929" y="7093305"/>
                </a:lnTo>
                <a:lnTo>
                  <a:pt x="11902973" y="7111416"/>
                </a:lnTo>
                <a:lnTo>
                  <a:pt x="11886311" y="7138644"/>
                </a:lnTo>
                <a:lnTo>
                  <a:pt x="11881574" y="7170191"/>
                </a:lnTo>
                <a:lnTo>
                  <a:pt x="11889054" y="7200125"/>
                </a:lnTo>
                <a:lnTo>
                  <a:pt x="11934393" y="7241730"/>
                </a:lnTo>
                <a:lnTo>
                  <a:pt x="12743828" y="7536320"/>
                </a:lnTo>
                <a:lnTo>
                  <a:pt x="12771323" y="7541184"/>
                </a:lnTo>
                <a:lnTo>
                  <a:pt x="12795720" y="7537361"/>
                </a:lnTo>
                <a:lnTo>
                  <a:pt x="12817424" y="7526591"/>
                </a:lnTo>
                <a:lnTo>
                  <a:pt x="12834976" y="7509878"/>
                </a:lnTo>
                <a:lnTo>
                  <a:pt x="12846914" y="7488237"/>
                </a:lnTo>
                <a:lnTo>
                  <a:pt x="12851651" y="7456691"/>
                </a:lnTo>
                <a:close/>
              </a:path>
              <a:path w="13246100" h="10323195">
                <a:moveTo>
                  <a:pt x="12859817" y="3023666"/>
                </a:moveTo>
                <a:lnTo>
                  <a:pt x="12855715" y="2996438"/>
                </a:lnTo>
                <a:lnTo>
                  <a:pt x="12841351" y="2972943"/>
                </a:lnTo>
                <a:lnTo>
                  <a:pt x="12819787" y="2957296"/>
                </a:lnTo>
                <a:lnTo>
                  <a:pt x="12793955" y="2950845"/>
                </a:lnTo>
                <a:lnTo>
                  <a:pt x="12766751" y="2954947"/>
                </a:lnTo>
                <a:lnTo>
                  <a:pt x="11957329" y="3249549"/>
                </a:lnTo>
                <a:lnTo>
                  <a:pt x="11933834" y="3263925"/>
                </a:lnTo>
                <a:lnTo>
                  <a:pt x="11918188" y="3285464"/>
                </a:lnTo>
                <a:lnTo>
                  <a:pt x="11911736" y="3311296"/>
                </a:lnTo>
                <a:lnTo>
                  <a:pt x="11915839" y="3338525"/>
                </a:lnTo>
                <a:lnTo>
                  <a:pt x="11926138" y="3357194"/>
                </a:lnTo>
                <a:lnTo>
                  <a:pt x="11941289" y="3371608"/>
                </a:lnTo>
                <a:lnTo>
                  <a:pt x="11960009" y="3380917"/>
                </a:lnTo>
                <a:lnTo>
                  <a:pt x="11981078" y="3384207"/>
                </a:lnTo>
                <a:lnTo>
                  <a:pt x="11989156" y="3384207"/>
                </a:lnTo>
                <a:lnTo>
                  <a:pt x="12814237" y="3085414"/>
                </a:lnTo>
                <a:lnTo>
                  <a:pt x="12853378" y="3049498"/>
                </a:lnTo>
                <a:lnTo>
                  <a:pt x="12859817" y="3023666"/>
                </a:lnTo>
                <a:close/>
              </a:path>
              <a:path w="13246100" h="10323195">
                <a:moveTo>
                  <a:pt x="13144576" y="6382334"/>
                </a:moveTo>
                <a:lnTo>
                  <a:pt x="13131813" y="6324943"/>
                </a:lnTo>
                <a:lnTo>
                  <a:pt x="13082257" y="6293332"/>
                </a:lnTo>
                <a:lnTo>
                  <a:pt x="12234012" y="6143752"/>
                </a:lnTo>
                <a:lnTo>
                  <a:pt x="12218886" y="6142533"/>
                </a:lnTo>
                <a:lnTo>
                  <a:pt x="12204065" y="6144272"/>
                </a:lnTo>
                <a:lnTo>
                  <a:pt x="12165114" y="6166205"/>
                </a:lnTo>
                <a:lnTo>
                  <a:pt x="12144985" y="6206058"/>
                </a:lnTo>
                <a:lnTo>
                  <a:pt x="12143816" y="6221196"/>
                </a:lnTo>
                <a:lnTo>
                  <a:pt x="12145594" y="6236043"/>
                </a:lnTo>
                <a:lnTo>
                  <a:pt x="12167578" y="6275006"/>
                </a:lnTo>
                <a:lnTo>
                  <a:pt x="12207291" y="6295072"/>
                </a:lnTo>
                <a:lnTo>
                  <a:pt x="13059982" y="6445428"/>
                </a:lnTo>
                <a:lnTo>
                  <a:pt x="13064490" y="6445821"/>
                </a:lnTo>
                <a:lnTo>
                  <a:pt x="13068999" y="6445821"/>
                </a:lnTo>
                <a:lnTo>
                  <a:pt x="13095631" y="6441084"/>
                </a:lnTo>
                <a:lnTo>
                  <a:pt x="13118351" y="6427876"/>
                </a:lnTo>
                <a:lnTo>
                  <a:pt x="13135280" y="6407772"/>
                </a:lnTo>
                <a:lnTo>
                  <a:pt x="13144576" y="6382334"/>
                </a:lnTo>
                <a:close/>
              </a:path>
              <a:path w="13246100" h="10323195">
                <a:moveTo>
                  <a:pt x="13153898" y="4101185"/>
                </a:moveTo>
                <a:lnTo>
                  <a:pt x="13142849" y="4073029"/>
                </a:lnTo>
                <a:lnTo>
                  <a:pt x="13122516" y="4051985"/>
                </a:lnTo>
                <a:lnTo>
                  <a:pt x="13095732" y="4040022"/>
                </a:lnTo>
                <a:lnTo>
                  <a:pt x="13065366" y="4039171"/>
                </a:lnTo>
                <a:lnTo>
                  <a:pt x="12217095" y="4188752"/>
                </a:lnTo>
                <a:lnTo>
                  <a:pt x="12188876" y="4199839"/>
                </a:lnTo>
                <a:lnTo>
                  <a:pt x="12167807" y="4220210"/>
                </a:lnTo>
                <a:lnTo>
                  <a:pt x="12155869" y="4246994"/>
                </a:lnTo>
                <a:lnTo>
                  <a:pt x="12155107" y="4277309"/>
                </a:lnTo>
                <a:lnTo>
                  <a:pt x="12164365" y="4302607"/>
                </a:lnTo>
                <a:lnTo>
                  <a:pt x="12181218" y="4322597"/>
                </a:lnTo>
                <a:lnTo>
                  <a:pt x="12203811" y="4335729"/>
                </a:lnTo>
                <a:lnTo>
                  <a:pt x="12230303" y="4340453"/>
                </a:lnTo>
                <a:lnTo>
                  <a:pt x="12234672" y="4340453"/>
                </a:lnTo>
                <a:lnTo>
                  <a:pt x="13091922" y="4189730"/>
                </a:lnTo>
                <a:lnTo>
                  <a:pt x="13141211" y="4158259"/>
                </a:lnTo>
                <a:lnTo>
                  <a:pt x="13153898" y="4101185"/>
                </a:lnTo>
                <a:close/>
              </a:path>
              <a:path w="13246100" h="10323195">
                <a:moveTo>
                  <a:pt x="13245618" y="5242141"/>
                </a:moveTo>
                <a:lnTo>
                  <a:pt x="13239852" y="5213680"/>
                </a:lnTo>
                <a:lnTo>
                  <a:pt x="13224142" y="5190401"/>
                </a:lnTo>
                <a:lnTo>
                  <a:pt x="13200863" y="5174691"/>
                </a:lnTo>
                <a:lnTo>
                  <a:pt x="13172389" y="5168925"/>
                </a:lnTo>
                <a:lnTo>
                  <a:pt x="12311037" y="5168925"/>
                </a:lnTo>
                <a:lnTo>
                  <a:pt x="12282564" y="5174691"/>
                </a:lnTo>
                <a:lnTo>
                  <a:pt x="12259285" y="5190401"/>
                </a:lnTo>
                <a:lnTo>
                  <a:pt x="12243575" y="5213680"/>
                </a:lnTo>
                <a:lnTo>
                  <a:pt x="12237809" y="5242141"/>
                </a:lnTo>
                <a:lnTo>
                  <a:pt x="12243575" y="5270627"/>
                </a:lnTo>
                <a:lnTo>
                  <a:pt x="12259285" y="5293906"/>
                </a:lnTo>
                <a:lnTo>
                  <a:pt x="12282564" y="5309616"/>
                </a:lnTo>
                <a:lnTo>
                  <a:pt x="12311037" y="5315382"/>
                </a:lnTo>
                <a:lnTo>
                  <a:pt x="13172389" y="5315382"/>
                </a:lnTo>
                <a:lnTo>
                  <a:pt x="13200863" y="5309616"/>
                </a:lnTo>
                <a:lnTo>
                  <a:pt x="13224142" y="5293906"/>
                </a:lnTo>
                <a:lnTo>
                  <a:pt x="13239852" y="5270627"/>
                </a:lnTo>
                <a:lnTo>
                  <a:pt x="13245618" y="5242141"/>
                </a:lnTo>
                <a:close/>
              </a:path>
            </a:pathLst>
          </a:custGeom>
          <a:solidFill>
            <a:srgbClr val="FFFFFF">
              <a:alpha val="2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4612131" y="5426075"/>
            <a:ext cx="10879836" cy="844142"/>
          </a:xfrm>
          <a:prstGeom prst="rect">
            <a:avLst/>
          </a:prstGeom>
        </p:spPr>
        <p:txBody>
          <a:bodyPr vert="horz" wrap="square" lIns="0" tIns="15240" rIns="0" bIns="0" rtlCol="0" anchor="ctr">
            <a:spAutoFit/>
          </a:bodyPr>
          <a:lstStyle/>
          <a:p>
            <a:pPr algn="ctr">
              <a:lnSpc>
                <a:spcPts val="6050"/>
              </a:lnSpc>
              <a:spcBef>
                <a:spcPts val="120"/>
              </a:spcBef>
            </a:pPr>
            <a:r>
              <a:rPr lang="fr-FR" sz="7150" b="1" dirty="0">
                <a:solidFill>
                  <a:srgbClr val="FFFFFF"/>
                </a:solidFill>
                <a:latin typeface="EDF 2020 ExtraBold"/>
              </a:rPr>
              <a:t>Comprendre</a:t>
            </a:r>
          </a:p>
        </p:txBody>
      </p:sp>
      <p:sp>
        <p:nvSpPr>
          <p:cNvPr id="11" name="object 48">
            <a:extLst>
              <a:ext uri="{FF2B5EF4-FFF2-40B4-BE49-F238E27FC236}">
                <a16:creationId xmlns:a16="http://schemas.microsoft.com/office/drawing/2014/main" id="{BC1EEF97-2534-0398-2E4D-A4064D2E239A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1600900" y="10645669"/>
            <a:ext cx="7120825" cy="248786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>
            <a:lvl1pPr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EDF 2020" panose="020B0503020203020204"/>
              </a:defRPr>
            </a:lvl1pPr>
          </a:lstStyle>
          <a:p>
            <a:pPr marL="12700">
              <a:spcBef>
                <a:spcPts val="20"/>
              </a:spcBef>
            </a:pPr>
            <a:r>
              <a:rPr lang="fr-FR" b="1" dirty="0" err="1">
                <a:cs typeface="EDF 2020 ExtraBold"/>
              </a:rPr>
              <a:t>Di</a:t>
            </a:r>
            <a:r>
              <a:rPr lang="fr-FR" dirty="0" err="1"/>
              <a:t>VISION</a:t>
            </a:r>
            <a:r>
              <a:rPr lang="fr-FR" spc="75" dirty="0"/>
              <a:t> </a:t>
            </a:r>
            <a:r>
              <a:rPr lang="fr-FR" b="1" dirty="0">
                <a:cs typeface="EDF 2020 ExtraBold"/>
              </a:rPr>
              <a:t>P</a:t>
            </a:r>
            <a:r>
              <a:rPr lang="fr-FR" dirty="0"/>
              <a:t>ROGRAMMES</a:t>
            </a:r>
            <a:r>
              <a:rPr lang="fr-FR" spc="80" dirty="0"/>
              <a:t> </a:t>
            </a:r>
            <a:r>
              <a:rPr lang="fr-FR" dirty="0"/>
              <a:t>&amp;</a:t>
            </a:r>
            <a:r>
              <a:rPr lang="fr-FR" spc="75" dirty="0"/>
              <a:t> </a:t>
            </a:r>
            <a:r>
              <a:rPr lang="fr-FR" b="1" spc="-10" dirty="0">
                <a:cs typeface="EDF 2020 ExtraBold"/>
              </a:rPr>
              <a:t>S</a:t>
            </a:r>
            <a:r>
              <a:rPr lang="fr-FR" spc="-10" dirty="0"/>
              <a:t>TRATÉGIE – Pôle ADAPT et RSE</a:t>
            </a:r>
            <a:endParaRPr lang="fr-FR" dirty="0">
              <a:cs typeface="EDF 2020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3779290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Image 59">
            <a:extLst>
              <a:ext uri="{FF2B5EF4-FFF2-40B4-BE49-F238E27FC236}">
                <a16:creationId xmlns:a16="http://schemas.microsoft.com/office/drawing/2014/main" id="{8274CA16-29A4-436F-0D4F-458D9078FED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0683"/>
          <a:stretch/>
        </p:blipFill>
        <p:spPr>
          <a:xfrm>
            <a:off x="1289050" y="777875"/>
            <a:ext cx="18494522" cy="9387840"/>
          </a:xfrm>
          <a:prstGeom prst="rect">
            <a:avLst/>
          </a:prstGeom>
        </p:spPr>
      </p:pic>
      <p:sp>
        <p:nvSpPr>
          <p:cNvPr id="61" name="Rectangle 60">
            <a:extLst>
              <a:ext uri="{FF2B5EF4-FFF2-40B4-BE49-F238E27FC236}">
                <a16:creationId xmlns:a16="http://schemas.microsoft.com/office/drawing/2014/main" id="{AA8E75D3-B86B-324F-F671-7C43572F9B2E}"/>
              </a:ext>
            </a:extLst>
          </p:cNvPr>
          <p:cNvSpPr/>
          <p:nvPr/>
        </p:nvSpPr>
        <p:spPr>
          <a:xfrm>
            <a:off x="13176250" y="930275"/>
            <a:ext cx="40386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0537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02DE0DC4-F726-A02C-6338-2BA57802DF5F}"/>
              </a:ext>
            </a:extLst>
          </p:cNvPr>
          <p:cNvSpPr/>
          <p:nvPr/>
        </p:nvSpPr>
        <p:spPr>
          <a:xfrm>
            <a:off x="577426" y="1974375"/>
            <a:ext cx="5817525" cy="71445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7846" rtl="0">
              <a:defRPr/>
            </a:pPr>
            <a:endParaRPr lang="fr-FR" sz="2968" kern="1200">
              <a:solidFill>
                <a:srgbClr val="FFFFFF"/>
              </a:solidFill>
              <a:latin typeface="EDF 202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B2DAB19-7513-2ED3-1367-ED3D7C5AB8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8714" y="233012"/>
            <a:ext cx="18257736" cy="1477328"/>
          </a:xfrm>
        </p:spPr>
        <p:txBody>
          <a:bodyPr/>
          <a:lstStyle/>
          <a:p>
            <a:pPr marL="0" indent="0">
              <a:buNone/>
            </a:pPr>
            <a:r>
              <a:rPr lang="fr-FR" sz="4800" b="1" dirty="0">
                <a:solidFill>
                  <a:srgbClr val="002060"/>
                </a:solidFill>
                <a:latin typeface="+mj-lt"/>
              </a:rPr>
              <a:t>UN SERVICE CLIMATIQUE POUR TOUS LES MÉTIERS DU GROUPE EDF</a:t>
            </a:r>
          </a:p>
        </p:txBody>
      </p:sp>
      <p:sp>
        <p:nvSpPr>
          <p:cNvPr id="15" name="Rectangle à coins arrondis 33">
            <a:extLst>
              <a:ext uri="{FF2B5EF4-FFF2-40B4-BE49-F238E27FC236}">
                <a16:creationId xmlns:a16="http://schemas.microsoft.com/office/drawing/2014/main" id="{06DB6AFA-96C9-01BA-7536-C37789CCC6C6}"/>
              </a:ext>
            </a:extLst>
          </p:cNvPr>
          <p:cNvSpPr/>
          <p:nvPr/>
        </p:nvSpPr>
        <p:spPr>
          <a:xfrm>
            <a:off x="577426" y="1974375"/>
            <a:ext cx="5823240" cy="1248476"/>
          </a:xfrm>
          <a:prstGeom prst="rect">
            <a:avLst/>
          </a:prstGeom>
          <a:solidFill>
            <a:srgbClr val="1057C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59021" tIns="59021" rIns="59021" bIns="59021" rtlCol="0" anchor="ctr"/>
          <a:lstStyle/>
          <a:p>
            <a:pPr algn="ctr" defTabSz="1499099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2624"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space réservé du texte 3">
            <a:extLst>
              <a:ext uri="{FF2B5EF4-FFF2-40B4-BE49-F238E27FC236}">
                <a16:creationId xmlns:a16="http://schemas.microsoft.com/office/drawing/2014/main" id="{B6FEB908-697B-CCC0-44F0-170956BDC72E}"/>
              </a:ext>
            </a:extLst>
          </p:cNvPr>
          <p:cNvSpPr txBox="1">
            <a:spLocks/>
          </p:cNvSpPr>
          <p:nvPr/>
        </p:nvSpPr>
        <p:spPr>
          <a:xfrm>
            <a:off x="2528265" y="2264136"/>
            <a:ext cx="2367443" cy="700416"/>
          </a:xfrm>
          <a:prstGeom prst="rect">
            <a:avLst/>
          </a:prstGeom>
          <a:noFill/>
        </p:spPr>
        <p:txBody>
          <a:bodyPr vert="horz" wrap="none" lIns="150781" tIns="75390" rIns="150781" bIns="7539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rgbClr val="001A70"/>
                </a:solidFill>
                <a:latin typeface="EDF 2020" panose="020B0503020203020204" pitchFamily="34" charset="77"/>
                <a:ea typeface="+mn-ea"/>
                <a:cs typeface="EDF 2020" panose="020B0503020203020204" pitchFamily="34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01A70"/>
                </a:solidFill>
                <a:latin typeface="EDF 2020" panose="020B0503020203020204" pitchFamily="34" charset="77"/>
                <a:ea typeface="+mn-ea"/>
                <a:cs typeface="EDF 2020" panose="020B0503020203020204" pitchFamily="34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olice système Courant"/>
              <a:buChar char="-"/>
              <a:defRPr sz="1400" b="0" i="0" kern="1200">
                <a:solidFill>
                  <a:srgbClr val="001A70"/>
                </a:solidFill>
                <a:latin typeface="EDF 2020" panose="020B0503020203020204" pitchFamily="34" charset="77"/>
                <a:ea typeface="+mn-ea"/>
                <a:cs typeface="EDF 2020" panose="020B0503020203020204" pitchFamily="34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rgbClr val="001A70"/>
                </a:solidFill>
                <a:latin typeface="EDF 2020" panose="020B0503020203020204" pitchFamily="34" charset="77"/>
                <a:ea typeface="+mn-ea"/>
                <a:cs typeface="EDF 2020" panose="020B0503020203020204" pitchFamily="34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olice système Courant"/>
              <a:buChar char="-"/>
              <a:defRPr sz="1000" b="0" i="0" kern="1200">
                <a:solidFill>
                  <a:srgbClr val="001A70"/>
                </a:solidFill>
                <a:latin typeface="EDF 2020" panose="020B0503020203020204" pitchFamily="34" charset="77"/>
                <a:ea typeface="+mn-ea"/>
                <a:cs typeface="EDF 2020" panose="020B0503020203020204" pitchFamily="34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507846">
              <a:spcBef>
                <a:spcPts val="0"/>
              </a:spcBef>
              <a:defRPr/>
            </a:pPr>
            <a:r>
              <a:rPr lang="fr-FR" sz="3958" b="1">
                <a:solidFill>
                  <a:prstClr val="white"/>
                </a:solidFill>
                <a:latin typeface="EDF 2020" panose="020B0503020203020204" pitchFamily="34" charset="0"/>
                <a:cs typeface="EDF 2020" panose="020B0503020203020204" pitchFamily="34" charset="0"/>
              </a:rPr>
              <a:t>DONNÉES</a:t>
            </a:r>
          </a:p>
        </p:txBody>
      </p:sp>
      <p:sp>
        <p:nvSpPr>
          <p:cNvPr id="8" name="Rectangle à coins arrondis 33">
            <a:extLst>
              <a:ext uri="{FF2B5EF4-FFF2-40B4-BE49-F238E27FC236}">
                <a16:creationId xmlns:a16="http://schemas.microsoft.com/office/drawing/2014/main" id="{4E1AFB9B-EF4A-7A7E-C050-43CB097AB709}"/>
              </a:ext>
            </a:extLst>
          </p:cNvPr>
          <p:cNvSpPr/>
          <p:nvPr/>
        </p:nvSpPr>
        <p:spPr>
          <a:xfrm>
            <a:off x="577426" y="3420102"/>
            <a:ext cx="5817525" cy="5698800"/>
          </a:xfrm>
          <a:prstGeom prst="rect">
            <a:avLst/>
          </a:prstGeom>
          <a:solidFill>
            <a:srgbClr val="0F57C8">
              <a:alpha val="1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59021" tIns="59021" rIns="59021" bIns="59021" rtlCol="0" anchor="ctr"/>
          <a:lstStyle/>
          <a:p>
            <a:pPr algn="ctr" defTabSz="1499099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2624"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Espace réservé du texte 3">
            <a:extLst>
              <a:ext uri="{FF2B5EF4-FFF2-40B4-BE49-F238E27FC236}">
                <a16:creationId xmlns:a16="http://schemas.microsoft.com/office/drawing/2014/main" id="{42A0AAE6-9B95-FA86-A96F-78F20D66E603}"/>
              </a:ext>
            </a:extLst>
          </p:cNvPr>
          <p:cNvSpPr txBox="1">
            <a:spLocks/>
          </p:cNvSpPr>
          <p:nvPr/>
        </p:nvSpPr>
        <p:spPr>
          <a:xfrm>
            <a:off x="789427" y="3575916"/>
            <a:ext cx="4968220" cy="1972751"/>
          </a:xfrm>
          <a:prstGeom prst="rect">
            <a:avLst/>
          </a:prstGeom>
        </p:spPr>
        <p:txBody>
          <a:bodyPr vert="horz" wrap="none" lIns="150781" tIns="75390" rIns="150781" bIns="7539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rgbClr val="001A70"/>
                </a:solidFill>
                <a:latin typeface="EDF 2020" panose="020B0503020203020204" pitchFamily="34" charset="77"/>
                <a:ea typeface="+mn-ea"/>
                <a:cs typeface="EDF 2020" panose="020B0503020203020204" pitchFamily="34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01A70"/>
                </a:solidFill>
                <a:latin typeface="EDF 2020" panose="020B0503020203020204" pitchFamily="34" charset="77"/>
                <a:ea typeface="+mn-ea"/>
                <a:cs typeface="EDF 2020" panose="020B0503020203020204" pitchFamily="34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olice système Courant"/>
              <a:buChar char="-"/>
              <a:defRPr sz="1400" b="0" i="0" kern="1200">
                <a:solidFill>
                  <a:srgbClr val="001A70"/>
                </a:solidFill>
                <a:latin typeface="EDF 2020" panose="020B0503020203020204" pitchFamily="34" charset="77"/>
                <a:ea typeface="+mn-ea"/>
                <a:cs typeface="EDF 2020" panose="020B0503020203020204" pitchFamily="34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rgbClr val="001A70"/>
                </a:solidFill>
                <a:latin typeface="EDF 2020" panose="020B0503020203020204" pitchFamily="34" charset="77"/>
                <a:ea typeface="+mn-ea"/>
                <a:cs typeface="EDF 2020" panose="020B0503020203020204" pitchFamily="34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olice système Courant"/>
              <a:buChar char="-"/>
              <a:defRPr sz="1000" b="0" i="0" kern="1200">
                <a:solidFill>
                  <a:srgbClr val="001A70"/>
                </a:solidFill>
                <a:latin typeface="EDF 2020" panose="020B0503020203020204" pitchFamily="34" charset="77"/>
                <a:ea typeface="+mn-ea"/>
                <a:cs typeface="EDF 2020" panose="020B0503020203020204" pitchFamily="34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9215" indent="-149215" defTabSz="1507846">
              <a:spcBef>
                <a:spcPts val="660"/>
              </a:spcBef>
              <a:buFont typeface="Arial" panose="020B0604020202020204" pitchFamily="34" charset="0"/>
              <a:buChar char="•"/>
              <a:defRPr/>
            </a:pPr>
            <a:r>
              <a:rPr lang="fr-FR" sz="2800" dirty="0"/>
              <a:t>Observations</a:t>
            </a:r>
          </a:p>
          <a:p>
            <a:pPr marL="149215" indent="-149215" defTabSz="1507846">
              <a:spcBef>
                <a:spcPts val="660"/>
              </a:spcBef>
              <a:buFont typeface="Arial" panose="020B0604020202020204" pitchFamily="34" charset="0"/>
              <a:buChar char="•"/>
              <a:defRPr/>
            </a:pPr>
            <a:r>
              <a:rPr lang="fr-FR" sz="2800" dirty="0"/>
              <a:t>Données climatiques passées</a:t>
            </a:r>
          </a:p>
          <a:p>
            <a:pPr marL="149215" indent="-149215" defTabSz="1507846">
              <a:spcBef>
                <a:spcPts val="660"/>
              </a:spcBef>
              <a:buFont typeface="Arial" panose="020B0604020202020204" pitchFamily="34" charset="0"/>
              <a:buChar char="•"/>
              <a:defRPr/>
            </a:pPr>
            <a:r>
              <a:rPr lang="fr-FR" sz="2800" dirty="0"/>
              <a:t>Projections climatiques futures</a:t>
            </a:r>
          </a:p>
          <a:p>
            <a:pPr defTabSz="1507846">
              <a:spcBef>
                <a:spcPts val="660"/>
              </a:spcBef>
              <a:defRPr/>
            </a:pPr>
            <a:r>
              <a:rPr lang="fr-FR" sz="2800" dirty="0"/>
              <a:t>(CMIP5/6, Euro-CORDEX, …)</a:t>
            </a:r>
          </a:p>
        </p:txBody>
      </p:sp>
      <p:pic>
        <p:nvPicPr>
          <p:cNvPr id="19" name="Image 18" descr="Une image contenant texte, capture d’écran, graphisme, diagramme&#10;&#10;Description générée automatiquement">
            <a:extLst>
              <a:ext uri="{FF2B5EF4-FFF2-40B4-BE49-F238E27FC236}">
                <a16:creationId xmlns:a16="http://schemas.microsoft.com/office/drawing/2014/main" id="{1159B7AD-0E23-900F-81C5-B84AA6AEC1E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3230" y="5613528"/>
            <a:ext cx="5131631" cy="3225087"/>
          </a:xfrm>
          <a:prstGeom prst="rect">
            <a:avLst/>
          </a:prstGeom>
        </p:spPr>
      </p:pic>
      <p:sp>
        <p:nvSpPr>
          <p:cNvPr id="16" name="Rectangle à coins arrondis 33">
            <a:extLst>
              <a:ext uri="{FF2B5EF4-FFF2-40B4-BE49-F238E27FC236}">
                <a16:creationId xmlns:a16="http://schemas.microsoft.com/office/drawing/2014/main" id="{0EC44D88-3E26-FEB9-532E-BDB645BF615D}"/>
              </a:ext>
            </a:extLst>
          </p:cNvPr>
          <p:cNvSpPr/>
          <p:nvPr/>
        </p:nvSpPr>
        <p:spPr>
          <a:xfrm>
            <a:off x="7140430" y="1974375"/>
            <a:ext cx="5823240" cy="1248476"/>
          </a:xfrm>
          <a:prstGeom prst="rect">
            <a:avLst/>
          </a:prstGeom>
          <a:solidFill>
            <a:srgbClr val="88D91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59021" tIns="59021" rIns="59021" bIns="59021" rtlCol="0" anchor="ctr"/>
          <a:lstStyle/>
          <a:p>
            <a:pPr algn="ctr" defTabSz="1499099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2624"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Espace réservé du texte 3">
            <a:extLst>
              <a:ext uri="{FF2B5EF4-FFF2-40B4-BE49-F238E27FC236}">
                <a16:creationId xmlns:a16="http://schemas.microsoft.com/office/drawing/2014/main" id="{D2C3901C-0C6F-BBDC-7DFD-7D0DD9AAB7AB}"/>
              </a:ext>
            </a:extLst>
          </p:cNvPr>
          <p:cNvSpPr txBox="1">
            <a:spLocks/>
          </p:cNvSpPr>
          <p:nvPr/>
        </p:nvSpPr>
        <p:spPr>
          <a:xfrm>
            <a:off x="8505992" y="1990082"/>
            <a:ext cx="3092129" cy="1248578"/>
          </a:xfrm>
          <a:prstGeom prst="rect">
            <a:avLst/>
          </a:prstGeom>
          <a:noFill/>
        </p:spPr>
        <p:txBody>
          <a:bodyPr vert="horz" wrap="none" lIns="150781" tIns="75390" rIns="150781" bIns="7539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rgbClr val="001A70"/>
                </a:solidFill>
                <a:latin typeface="EDF 2020" panose="020B0503020203020204" pitchFamily="34" charset="77"/>
                <a:ea typeface="+mn-ea"/>
                <a:cs typeface="EDF 2020" panose="020B0503020203020204" pitchFamily="34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01A70"/>
                </a:solidFill>
                <a:latin typeface="EDF 2020" panose="020B0503020203020204" pitchFamily="34" charset="77"/>
                <a:ea typeface="+mn-ea"/>
                <a:cs typeface="EDF 2020" panose="020B0503020203020204" pitchFamily="34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olice système Courant"/>
              <a:buChar char="-"/>
              <a:defRPr sz="1400" b="0" i="0" kern="1200">
                <a:solidFill>
                  <a:srgbClr val="001A70"/>
                </a:solidFill>
                <a:latin typeface="EDF 2020" panose="020B0503020203020204" pitchFamily="34" charset="77"/>
                <a:ea typeface="+mn-ea"/>
                <a:cs typeface="EDF 2020" panose="020B0503020203020204" pitchFamily="34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rgbClr val="001A70"/>
                </a:solidFill>
                <a:latin typeface="EDF 2020" panose="020B0503020203020204" pitchFamily="34" charset="77"/>
                <a:ea typeface="+mn-ea"/>
                <a:cs typeface="EDF 2020" panose="020B0503020203020204" pitchFamily="34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olice système Courant"/>
              <a:buChar char="-"/>
              <a:defRPr sz="1000" b="0" i="0" kern="1200">
                <a:solidFill>
                  <a:srgbClr val="001A70"/>
                </a:solidFill>
                <a:latin typeface="EDF 2020" panose="020B0503020203020204" pitchFamily="34" charset="77"/>
                <a:ea typeface="+mn-ea"/>
                <a:cs typeface="EDF 2020" panose="020B0503020203020204" pitchFamily="34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507846">
              <a:spcBef>
                <a:spcPts val="0"/>
              </a:spcBef>
              <a:defRPr/>
            </a:pPr>
            <a:r>
              <a:rPr lang="fr-FR" sz="3958" b="1">
                <a:solidFill>
                  <a:prstClr val="white"/>
                </a:solidFill>
                <a:latin typeface="EDF 2020" panose="020B0503020203020204" pitchFamily="34" charset="0"/>
                <a:cs typeface="EDF 2020" panose="020B0503020203020204" pitchFamily="34" charset="0"/>
              </a:rPr>
              <a:t>OUTILS</a:t>
            </a:r>
            <a:br>
              <a:rPr lang="fr-FR" sz="3958" b="1">
                <a:solidFill>
                  <a:prstClr val="white"/>
                </a:solidFill>
                <a:latin typeface="EDF 2020" panose="020B0503020203020204" pitchFamily="34" charset="0"/>
                <a:cs typeface="EDF 2020" panose="020B0503020203020204" pitchFamily="34" charset="0"/>
              </a:rPr>
            </a:br>
            <a:r>
              <a:rPr lang="fr-FR" sz="3958" b="1">
                <a:solidFill>
                  <a:prstClr val="white"/>
                </a:solidFill>
                <a:latin typeface="EDF 2020" panose="020B0503020203020204" pitchFamily="34" charset="0"/>
                <a:cs typeface="EDF 2020" panose="020B0503020203020204" pitchFamily="34" charset="0"/>
              </a:rPr>
              <a:t>ET MÉTHODE</a:t>
            </a:r>
          </a:p>
        </p:txBody>
      </p:sp>
      <p:sp>
        <p:nvSpPr>
          <p:cNvPr id="11" name="Rectangle à coins arrondis 33">
            <a:extLst>
              <a:ext uri="{FF2B5EF4-FFF2-40B4-BE49-F238E27FC236}">
                <a16:creationId xmlns:a16="http://schemas.microsoft.com/office/drawing/2014/main" id="{093F6797-7435-18C2-A692-849F42F85CCF}"/>
              </a:ext>
            </a:extLst>
          </p:cNvPr>
          <p:cNvSpPr/>
          <p:nvPr/>
        </p:nvSpPr>
        <p:spPr>
          <a:xfrm>
            <a:off x="7140430" y="3420102"/>
            <a:ext cx="5817525" cy="5698800"/>
          </a:xfrm>
          <a:prstGeom prst="rect">
            <a:avLst/>
          </a:prstGeom>
          <a:solidFill>
            <a:srgbClr val="0F57C8">
              <a:alpha val="1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59021" tIns="59021" rIns="59021" bIns="59021" rtlCol="0" anchor="ctr"/>
          <a:lstStyle/>
          <a:p>
            <a:pPr algn="ctr" defTabSz="1499099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2624"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Espace réservé du texte 3">
            <a:extLst>
              <a:ext uri="{FF2B5EF4-FFF2-40B4-BE49-F238E27FC236}">
                <a16:creationId xmlns:a16="http://schemas.microsoft.com/office/drawing/2014/main" id="{6709C06B-C7A6-2988-4602-95F469C657F1}"/>
              </a:ext>
            </a:extLst>
          </p:cNvPr>
          <p:cNvSpPr txBox="1">
            <a:spLocks/>
          </p:cNvSpPr>
          <p:nvPr/>
        </p:nvSpPr>
        <p:spPr>
          <a:xfrm>
            <a:off x="7332662" y="3575916"/>
            <a:ext cx="5631008" cy="1315648"/>
          </a:xfrm>
          <a:prstGeom prst="rect">
            <a:avLst/>
          </a:prstGeom>
        </p:spPr>
        <p:txBody>
          <a:bodyPr vert="horz" wrap="square" lIns="150781" tIns="75390" rIns="150781" bIns="7539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rgbClr val="001A70"/>
                </a:solidFill>
                <a:latin typeface="EDF 2020" panose="020B0503020203020204" pitchFamily="34" charset="77"/>
                <a:ea typeface="+mn-ea"/>
                <a:cs typeface="EDF 2020" panose="020B0503020203020204" pitchFamily="34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01A70"/>
                </a:solidFill>
                <a:latin typeface="EDF 2020" panose="020B0503020203020204" pitchFamily="34" charset="77"/>
                <a:ea typeface="+mn-ea"/>
                <a:cs typeface="EDF 2020" panose="020B0503020203020204" pitchFamily="34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olice système Courant"/>
              <a:buChar char="-"/>
              <a:defRPr sz="1400" b="0" i="0" kern="1200">
                <a:solidFill>
                  <a:srgbClr val="001A70"/>
                </a:solidFill>
                <a:latin typeface="EDF 2020" panose="020B0503020203020204" pitchFamily="34" charset="77"/>
                <a:ea typeface="+mn-ea"/>
                <a:cs typeface="EDF 2020" panose="020B0503020203020204" pitchFamily="34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rgbClr val="001A70"/>
                </a:solidFill>
                <a:latin typeface="EDF 2020" panose="020B0503020203020204" pitchFamily="34" charset="77"/>
                <a:ea typeface="+mn-ea"/>
                <a:cs typeface="EDF 2020" panose="020B0503020203020204" pitchFamily="34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olice système Courant"/>
              <a:buChar char="-"/>
              <a:defRPr sz="1000" b="0" i="0" kern="1200">
                <a:solidFill>
                  <a:srgbClr val="001A70"/>
                </a:solidFill>
                <a:latin typeface="EDF 2020" panose="020B0503020203020204" pitchFamily="34" charset="77"/>
                <a:ea typeface="+mn-ea"/>
                <a:cs typeface="EDF 2020" panose="020B0503020203020204" pitchFamily="34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9215" indent="-149215" defTabSz="1507846">
              <a:spcBef>
                <a:spcPts val="660"/>
              </a:spcBef>
              <a:buFont typeface="Arial" panose="020B0604020202020204" pitchFamily="34" charset="0"/>
              <a:buChar char="•"/>
              <a:defRPr/>
            </a:pPr>
            <a:r>
              <a:rPr lang="fr-FR" sz="2800" dirty="0"/>
              <a:t>Traduire l’information grande échelle en un résultat local</a:t>
            </a:r>
            <a:br>
              <a:rPr lang="fr-FR" sz="2800" dirty="0"/>
            </a:br>
            <a:r>
              <a:rPr lang="fr-FR" sz="2800" dirty="0"/>
              <a:t>et des études d’impacts</a:t>
            </a:r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E3D1822B-6CF7-2BCB-267E-571618CB29E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38748" y="5613528"/>
            <a:ext cx="2503998" cy="3225087"/>
          </a:xfrm>
          <a:prstGeom prst="rect">
            <a:avLst/>
          </a:prstGeom>
        </p:spPr>
      </p:pic>
      <p:sp>
        <p:nvSpPr>
          <p:cNvPr id="17" name="Rectangle à coins arrondis 33">
            <a:extLst>
              <a:ext uri="{FF2B5EF4-FFF2-40B4-BE49-F238E27FC236}">
                <a16:creationId xmlns:a16="http://schemas.microsoft.com/office/drawing/2014/main" id="{6C3D9014-D1E1-2DDF-04F1-7EC4F78065C3}"/>
              </a:ext>
            </a:extLst>
          </p:cNvPr>
          <p:cNvSpPr/>
          <p:nvPr/>
        </p:nvSpPr>
        <p:spPr>
          <a:xfrm>
            <a:off x="13703434" y="1974375"/>
            <a:ext cx="5823240" cy="1248476"/>
          </a:xfrm>
          <a:prstGeom prst="rect">
            <a:avLst/>
          </a:prstGeom>
          <a:solidFill>
            <a:srgbClr val="FE571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59021" tIns="59021" rIns="59021" bIns="59021" rtlCol="0" anchor="ctr"/>
          <a:lstStyle/>
          <a:p>
            <a:pPr algn="ctr" defTabSz="1499099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2624"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Espace réservé du texte 3">
            <a:extLst>
              <a:ext uri="{FF2B5EF4-FFF2-40B4-BE49-F238E27FC236}">
                <a16:creationId xmlns:a16="http://schemas.microsoft.com/office/drawing/2014/main" id="{69258F95-87FF-5C4D-8A78-52D99340473B}"/>
              </a:ext>
            </a:extLst>
          </p:cNvPr>
          <p:cNvSpPr txBox="1">
            <a:spLocks/>
          </p:cNvSpPr>
          <p:nvPr/>
        </p:nvSpPr>
        <p:spPr>
          <a:xfrm>
            <a:off x="15388225" y="2264136"/>
            <a:ext cx="2502095" cy="700416"/>
          </a:xfrm>
          <a:prstGeom prst="rect">
            <a:avLst/>
          </a:prstGeom>
          <a:noFill/>
        </p:spPr>
        <p:txBody>
          <a:bodyPr vert="horz" wrap="none" lIns="150781" tIns="75390" rIns="150781" bIns="7539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rgbClr val="001A70"/>
                </a:solidFill>
                <a:latin typeface="EDF 2020" panose="020B0503020203020204" pitchFamily="34" charset="77"/>
                <a:ea typeface="+mn-ea"/>
                <a:cs typeface="EDF 2020" panose="020B0503020203020204" pitchFamily="34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01A70"/>
                </a:solidFill>
                <a:latin typeface="EDF 2020" panose="020B0503020203020204" pitchFamily="34" charset="77"/>
                <a:ea typeface="+mn-ea"/>
                <a:cs typeface="EDF 2020" panose="020B0503020203020204" pitchFamily="34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olice système Courant"/>
              <a:buChar char="-"/>
              <a:defRPr sz="1400" b="0" i="0" kern="1200">
                <a:solidFill>
                  <a:srgbClr val="001A70"/>
                </a:solidFill>
                <a:latin typeface="EDF 2020" panose="020B0503020203020204" pitchFamily="34" charset="77"/>
                <a:ea typeface="+mn-ea"/>
                <a:cs typeface="EDF 2020" panose="020B0503020203020204" pitchFamily="34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rgbClr val="001A70"/>
                </a:solidFill>
                <a:latin typeface="EDF 2020" panose="020B0503020203020204" pitchFamily="34" charset="77"/>
                <a:ea typeface="+mn-ea"/>
                <a:cs typeface="EDF 2020" panose="020B0503020203020204" pitchFamily="34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olice système Courant"/>
              <a:buChar char="-"/>
              <a:defRPr sz="1000" b="0" i="0" kern="1200">
                <a:solidFill>
                  <a:srgbClr val="001A70"/>
                </a:solidFill>
                <a:latin typeface="EDF 2020" panose="020B0503020203020204" pitchFamily="34" charset="77"/>
                <a:ea typeface="+mn-ea"/>
                <a:cs typeface="EDF 2020" panose="020B0503020203020204" pitchFamily="34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507846">
              <a:spcBef>
                <a:spcPts val="0"/>
              </a:spcBef>
              <a:defRPr/>
            </a:pPr>
            <a:r>
              <a:rPr lang="fr-FR" sz="3958" b="1">
                <a:solidFill>
                  <a:prstClr val="white"/>
                </a:solidFill>
                <a:latin typeface="EDF 2020" panose="020B0503020203020204" pitchFamily="34" charset="0"/>
                <a:cs typeface="EDF 2020" panose="020B0503020203020204" pitchFamily="34" charset="0"/>
              </a:rPr>
              <a:t>EXPERTISE</a:t>
            </a:r>
          </a:p>
        </p:txBody>
      </p:sp>
      <p:sp>
        <p:nvSpPr>
          <p:cNvPr id="12" name="Rectangle à coins arrondis 33">
            <a:extLst>
              <a:ext uri="{FF2B5EF4-FFF2-40B4-BE49-F238E27FC236}">
                <a16:creationId xmlns:a16="http://schemas.microsoft.com/office/drawing/2014/main" id="{7C475E41-C335-FEA8-837D-4AFC1E555394}"/>
              </a:ext>
            </a:extLst>
          </p:cNvPr>
          <p:cNvSpPr/>
          <p:nvPr/>
        </p:nvSpPr>
        <p:spPr>
          <a:xfrm>
            <a:off x="13703434" y="3420102"/>
            <a:ext cx="5817525" cy="5698800"/>
          </a:xfrm>
          <a:prstGeom prst="rect">
            <a:avLst/>
          </a:prstGeom>
          <a:solidFill>
            <a:srgbClr val="0F57C8">
              <a:alpha val="1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59021" tIns="59021" rIns="59021" bIns="59021" rtlCol="0" anchor="ctr"/>
          <a:lstStyle/>
          <a:p>
            <a:pPr algn="ctr" defTabSz="1499099" rtl="0" fontAlgn="base">
              <a:spcBef>
                <a:spcPct val="0"/>
              </a:spcBef>
              <a:spcAft>
                <a:spcPct val="0"/>
              </a:spcAft>
              <a:defRPr/>
            </a:pPr>
            <a:endParaRPr lang="fr-FR" sz="2624">
              <a:solidFill>
                <a:prstClr val="white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Espace réservé du texte 3">
            <a:extLst>
              <a:ext uri="{FF2B5EF4-FFF2-40B4-BE49-F238E27FC236}">
                <a16:creationId xmlns:a16="http://schemas.microsoft.com/office/drawing/2014/main" id="{A7F8AFFA-2D78-CDCC-147F-A0B131B0B06D}"/>
              </a:ext>
            </a:extLst>
          </p:cNvPr>
          <p:cNvSpPr txBox="1">
            <a:spLocks/>
          </p:cNvSpPr>
          <p:nvPr/>
        </p:nvSpPr>
        <p:spPr>
          <a:xfrm>
            <a:off x="13839555" y="3575916"/>
            <a:ext cx="5603352" cy="3136146"/>
          </a:xfrm>
          <a:prstGeom prst="rect">
            <a:avLst/>
          </a:prstGeom>
        </p:spPr>
        <p:txBody>
          <a:bodyPr vert="horz" wrap="square" lIns="150781" tIns="75390" rIns="150781" bIns="7539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rgbClr val="001A70"/>
                </a:solidFill>
                <a:latin typeface="EDF 2020" panose="020B0503020203020204" pitchFamily="34" charset="77"/>
                <a:ea typeface="+mn-ea"/>
                <a:cs typeface="EDF 2020" panose="020B0503020203020204" pitchFamily="34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rgbClr val="001A70"/>
                </a:solidFill>
                <a:latin typeface="EDF 2020" panose="020B0503020203020204" pitchFamily="34" charset="77"/>
                <a:ea typeface="+mn-ea"/>
                <a:cs typeface="EDF 2020" panose="020B0503020203020204" pitchFamily="34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olice système Courant"/>
              <a:buChar char="-"/>
              <a:defRPr sz="1400" b="0" i="0" kern="1200">
                <a:solidFill>
                  <a:srgbClr val="001A70"/>
                </a:solidFill>
                <a:latin typeface="EDF 2020" panose="020B0503020203020204" pitchFamily="34" charset="77"/>
                <a:ea typeface="+mn-ea"/>
                <a:cs typeface="EDF 2020" panose="020B0503020203020204" pitchFamily="34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b="0" i="0" kern="1200">
                <a:solidFill>
                  <a:srgbClr val="001A70"/>
                </a:solidFill>
                <a:latin typeface="EDF 2020" panose="020B0503020203020204" pitchFamily="34" charset="77"/>
                <a:ea typeface="+mn-ea"/>
                <a:cs typeface="EDF 2020" panose="020B0503020203020204" pitchFamily="34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Police système Courant"/>
              <a:buChar char="-"/>
              <a:defRPr sz="1000" b="0" i="0" kern="1200">
                <a:solidFill>
                  <a:srgbClr val="001A70"/>
                </a:solidFill>
                <a:latin typeface="EDF 2020" panose="020B0503020203020204" pitchFamily="34" charset="77"/>
                <a:ea typeface="+mn-ea"/>
                <a:cs typeface="EDF 2020" panose="020B0503020203020204" pitchFamily="34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49215" indent="-149215" defTabSz="1507846">
              <a:spcBef>
                <a:spcPts val="660"/>
              </a:spcBef>
              <a:buFont typeface="Arial" panose="020B0604020202020204" pitchFamily="34" charset="0"/>
              <a:buChar char="•"/>
              <a:defRPr/>
            </a:pPr>
            <a:r>
              <a:rPr lang="fr-FR" sz="2800" dirty="0"/>
              <a:t>Contributions académiques</a:t>
            </a:r>
          </a:p>
          <a:p>
            <a:pPr marL="149215" indent="-149215" defTabSz="1507846">
              <a:spcBef>
                <a:spcPts val="660"/>
              </a:spcBef>
              <a:buFont typeface="Arial" panose="020B0604020202020204" pitchFamily="34" charset="0"/>
              <a:buChar char="•"/>
              <a:defRPr/>
            </a:pPr>
            <a:r>
              <a:rPr lang="fr-FR" sz="2800" dirty="0"/>
              <a:t>Connaissances des infrastructures EDF</a:t>
            </a:r>
          </a:p>
          <a:p>
            <a:pPr marL="149215" indent="-149215" defTabSz="1507846">
              <a:spcBef>
                <a:spcPts val="660"/>
              </a:spcBef>
              <a:buFont typeface="Arial" panose="020B0604020202020204" pitchFamily="34" charset="0"/>
              <a:buChar char="•"/>
              <a:defRPr/>
            </a:pPr>
            <a:r>
              <a:rPr lang="fr-FR" sz="2800" dirty="0"/>
              <a:t>Usage pertinent des données climatiques</a:t>
            </a:r>
          </a:p>
          <a:p>
            <a:pPr marL="149215" indent="-149215" defTabSz="1507846">
              <a:spcBef>
                <a:spcPts val="660"/>
              </a:spcBef>
              <a:buFont typeface="Arial" panose="020B0604020202020204" pitchFamily="34" charset="0"/>
              <a:buChar char="•"/>
              <a:defRPr/>
            </a:pPr>
            <a:r>
              <a:rPr lang="fr-FR" sz="2800" dirty="0"/>
              <a:t>CERFACS, Météo-France, IPSL, BRGM, CEREMA, INRAE, IFREMER…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id="{638637C6-A8FB-6B5B-146E-AFB855A2E09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29648" y="7332531"/>
            <a:ext cx="4370815" cy="1506083"/>
          </a:xfrm>
          <a:prstGeom prst="rect">
            <a:avLst/>
          </a:prstGeom>
        </p:spPr>
      </p:pic>
      <p:grpSp>
        <p:nvGrpSpPr>
          <p:cNvPr id="30" name="Groupe 29">
            <a:extLst>
              <a:ext uri="{FF2B5EF4-FFF2-40B4-BE49-F238E27FC236}">
                <a16:creationId xmlns:a16="http://schemas.microsoft.com/office/drawing/2014/main" id="{30266C75-9FD1-1DE5-415C-7380B80C4335}"/>
              </a:ext>
            </a:extLst>
          </p:cNvPr>
          <p:cNvGrpSpPr/>
          <p:nvPr/>
        </p:nvGrpSpPr>
        <p:grpSpPr>
          <a:xfrm>
            <a:off x="9154997" y="10231064"/>
            <a:ext cx="10951599" cy="1072669"/>
            <a:chOff x="4926806" y="5796070"/>
            <a:chExt cx="6641526" cy="650513"/>
          </a:xfrm>
        </p:grpSpPr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FB325FDC-7B4F-3FD3-606C-045F802B07BA}"/>
                </a:ext>
              </a:extLst>
            </p:cNvPr>
            <p:cNvSpPr/>
            <p:nvPr/>
          </p:nvSpPr>
          <p:spPr>
            <a:xfrm>
              <a:off x="5572780" y="5796070"/>
              <a:ext cx="5995552" cy="650513"/>
            </a:xfrm>
            <a:prstGeom prst="rect">
              <a:avLst/>
            </a:prstGeom>
            <a:solidFill>
              <a:srgbClr val="108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507846" rtl="0">
                <a:defRPr/>
              </a:pPr>
              <a:endParaRPr lang="fr-FR" sz="2968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4D4DECA-FA04-2490-6FA1-C2003B9BE078}"/>
                </a:ext>
              </a:extLst>
            </p:cNvPr>
            <p:cNvSpPr/>
            <p:nvPr/>
          </p:nvSpPr>
          <p:spPr>
            <a:xfrm>
              <a:off x="4926806" y="5796070"/>
              <a:ext cx="645974" cy="650513"/>
            </a:xfrm>
            <a:prstGeom prst="rect">
              <a:avLst/>
            </a:prstGeom>
            <a:solidFill>
              <a:srgbClr val="001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507846" rtl="0">
                <a:defRPr/>
              </a:pPr>
              <a:endParaRPr lang="fr-FR" sz="2968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27" name="Graphique 26">
              <a:extLst>
                <a:ext uri="{FF2B5EF4-FFF2-40B4-BE49-F238E27FC236}">
                  <a16:creationId xmlns:a16="http://schemas.microsoft.com/office/drawing/2014/main" id="{9C112CEF-D307-3E9F-0CD6-DF11A321506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V="1">
              <a:off x="5092427" y="5849908"/>
              <a:ext cx="314732" cy="542836"/>
            </a:xfrm>
            <a:prstGeom prst="rect">
              <a:avLst/>
            </a:prstGeom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2557416-F8E8-8C8B-A87B-06B1C2966919}"/>
                </a:ext>
              </a:extLst>
            </p:cNvPr>
            <p:cNvSpPr/>
            <p:nvPr/>
          </p:nvSpPr>
          <p:spPr>
            <a:xfrm>
              <a:off x="6256729" y="5908643"/>
              <a:ext cx="4627653" cy="4253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>
              <a:spAutoFit/>
            </a:bodyPr>
            <a:lstStyle/>
            <a:p>
              <a:pPr algn="ctr" defTabSz="1507846" rtl="0">
                <a:defRPr/>
              </a:pPr>
              <a:r>
                <a:rPr lang="fr-FR" sz="3958" kern="1200" dirty="0">
                  <a:solidFill>
                    <a:prstClr val="white"/>
                  </a:solidFill>
                  <a:latin typeface="EDF 2020" panose="020B0503020203020204" pitchFamily="34" charset="0"/>
                  <a:cs typeface="EDF 2020" panose="020B0503020203020204" pitchFamily="34" charset="0"/>
                </a:rPr>
                <a:t>Cohérence des études au sein d’EDF</a:t>
              </a:r>
            </a:p>
          </p:txBody>
        </p:sp>
      </p:grpSp>
      <p:grpSp>
        <p:nvGrpSpPr>
          <p:cNvPr id="3" name="Groupe 2">
            <a:extLst>
              <a:ext uri="{FF2B5EF4-FFF2-40B4-BE49-F238E27FC236}">
                <a16:creationId xmlns:a16="http://schemas.microsoft.com/office/drawing/2014/main" id="{CDDE5713-3E70-1A0F-C637-A2FCC5AF72AA}"/>
              </a:ext>
            </a:extLst>
          </p:cNvPr>
          <p:cNvGrpSpPr/>
          <p:nvPr/>
        </p:nvGrpSpPr>
        <p:grpSpPr>
          <a:xfrm>
            <a:off x="9157470" y="9230319"/>
            <a:ext cx="10946631" cy="1107355"/>
            <a:chOff x="4926806" y="5785553"/>
            <a:chExt cx="6641527" cy="671548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633D1EB-A548-020B-AC42-5C8A1EE15755}"/>
                </a:ext>
              </a:extLst>
            </p:cNvPr>
            <p:cNvSpPr/>
            <p:nvPr/>
          </p:nvSpPr>
          <p:spPr>
            <a:xfrm>
              <a:off x="5572780" y="5796070"/>
              <a:ext cx="5995552" cy="650513"/>
            </a:xfrm>
            <a:prstGeom prst="rect">
              <a:avLst/>
            </a:prstGeom>
            <a:solidFill>
              <a:srgbClr val="1089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507846" rtl="0">
                <a:defRPr/>
              </a:pPr>
              <a:endParaRPr lang="fr-FR" sz="2968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12911A4D-373A-640A-3661-BC63F1027958}"/>
                </a:ext>
              </a:extLst>
            </p:cNvPr>
            <p:cNvSpPr/>
            <p:nvPr/>
          </p:nvSpPr>
          <p:spPr>
            <a:xfrm>
              <a:off x="4926806" y="5796070"/>
              <a:ext cx="645974" cy="650513"/>
            </a:xfrm>
            <a:prstGeom prst="rect">
              <a:avLst/>
            </a:prstGeom>
            <a:solidFill>
              <a:srgbClr val="001A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507846" rtl="0">
                <a:defRPr/>
              </a:pPr>
              <a:endParaRPr lang="fr-FR" sz="2968" kern="120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18" name="Graphique 17">
              <a:extLst>
                <a:ext uri="{FF2B5EF4-FFF2-40B4-BE49-F238E27FC236}">
                  <a16:creationId xmlns:a16="http://schemas.microsoft.com/office/drawing/2014/main" id="{BA4BB333-8FD4-BA7B-A59F-8EB43CD02CE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V="1">
              <a:off x="5092427" y="5849908"/>
              <a:ext cx="314732" cy="542836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E9CD933C-657B-597A-D1BD-8EA2816E0F29}"/>
                </a:ext>
              </a:extLst>
            </p:cNvPr>
            <p:cNvSpPr/>
            <p:nvPr/>
          </p:nvSpPr>
          <p:spPr>
            <a:xfrm>
              <a:off x="5266975" y="5785553"/>
              <a:ext cx="6301358" cy="67154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r" defTabSz="1507846" rtl="0">
                <a:defRPr/>
              </a:pPr>
              <a:r>
                <a:rPr lang="fr-FR" sz="3958" kern="1200">
                  <a:solidFill>
                    <a:prstClr val="white"/>
                  </a:solidFill>
                  <a:latin typeface="EDF 2020" panose="020B0503020203020204" pitchFamily="34" charset="0"/>
                  <a:cs typeface="EDF 2020" panose="020B0503020203020204" pitchFamily="34" charset="0"/>
                </a:rPr>
                <a:t>Service lancé en 2014</a:t>
              </a:r>
            </a:p>
            <a:p>
              <a:pPr algn="r" defTabSz="1507846" rtl="0">
                <a:defRPr/>
              </a:pPr>
              <a:r>
                <a:rPr lang="fr-FR" sz="2638" kern="1200">
                  <a:solidFill>
                    <a:prstClr val="white"/>
                  </a:solidFill>
                  <a:latin typeface="EDF 2020" panose="020B0503020203020204" pitchFamily="34" charset="0"/>
                  <a:cs typeface="EDF 2020" panose="020B0503020203020204" pitchFamily="34" charset="0"/>
                </a:rPr>
                <a:t>Des études sur le climat et son évolution depuis les années 90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380830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2F9D1D-D122-79FF-6648-600F50C8B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838" y="526224"/>
            <a:ext cx="12903835" cy="738664"/>
          </a:xfrm>
        </p:spPr>
        <p:txBody>
          <a:bodyPr/>
          <a:lstStyle/>
          <a:p>
            <a:r>
              <a:rPr lang="fr-FR" sz="4800" b="1" dirty="0"/>
              <a:t>R-ADAPT – UN PROGRAMME R&amp;D AMBITIEUX</a:t>
            </a:r>
          </a:p>
        </p:txBody>
      </p:sp>
      <p:sp>
        <p:nvSpPr>
          <p:cNvPr id="82" name="Espace réservé du contenu 3">
            <a:extLst>
              <a:ext uri="{FF2B5EF4-FFF2-40B4-BE49-F238E27FC236}">
                <a16:creationId xmlns:a16="http://schemas.microsoft.com/office/drawing/2014/main" id="{B8CEAE73-F6EC-A609-34C1-E26601C45D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4250" y="2059649"/>
            <a:ext cx="8551704" cy="8718880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98" dirty="0">
                <a:solidFill>
                  <a:srgbClr val="0070C0"/>
                </a:solidFill>
              </a:rPr>
              <a:t>Programme commun pour l’adaptation au changement climatique des centrales de production 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fr-FR" sz="3298" dirty="0">
                <a:latin typeface="EDF 2020" panose="020B0503020203020204"/>
              </a:rPr>
              <a:t>Nucléaire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fr-FR" sz="3298" dirty="0">
                <a:latin typeface="EDF 2020" panose="020B0503020203020204"/>
              </a:rPr>
              <a:t>Thermique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fr-FR" sz="3298" dirty="0">
                <a:latin typeface="EDF 2020" panose="020B0503020203020204"/>
              </a:rPr>
              <a:t>Hydraulique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fr-FR" sz="3298" dirty="0">
              <a:latin typeface="EDF 2020" panose="020B0503020203020204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98" dirty="0">
                <a:solidFill>
                  <a:srgbClr val="0070C0"/>
                </a:solidFill>
              </a:rPr>
              <a:t>Etudes des climats futurs sur chaque site de production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98" dirty="0">
                <a:solidFill>
                  <a:srgbClr val="0070C0"/>
                </a:solidFill>
              </a:rPr>
              <a:t>Biodiversité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98" dirty="0">
                <a:solidFill>
                  <a:srgbClr val="0070C0"/>
                </a:solidFill>
              </a:rPr>
              <a:t>Compensation carbone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98" dirty="0">
                <a:solidFill>
                  <a:srgbClr val="0070C0"/>
                </a:solidFill>
              </a:rPr>
              <a:t>Allocation de la ressource en eau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98" dirty="0">
                <a:solidFill>
                  <a:srgbClr val="0070C0"/>
                </a:solidFill>
              </a:rPr>
              <a:t>Prévisions mensuelles, saisonnières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98" dirty="0">
                <a:solidFill>
                  <a:srgbClr val="0070C0"/>
                </a:solidFill>
              </a:rPr>
              <a:t>Sobriété en eau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fr-FR" sz="3298" dirty="0">
                <a:solidFill>
                  <a:srgbClr val="0070C0"/>
                </a:solidFill>
              </a:rPr>
              <a:t>Réutilisation de l’eau…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fr-FR" sz="3958" b="0" dirty="0"/>
          </a:p>
        </p:txBody>
      </p:sp>
      <p:pic>
        <p:nvPicPr>
          <p:cNvPr id="160" name="Image 159">
            <a:extLst>
              <a:ext uri="{FF2B5EF4-FFF2-40B4-BE49-F238E27FC236}">
                <a16:creationId xmlns:a16="http://schemas.microsoft.com/office/drawing/2014/main" id="{4FFB2140-563E-DAFC-40BF-4A61ACA517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1501" y="1692275"/>
            <a:ext cx="9386505" cy="882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537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22085" y="1365812"/>
            <a:ext cx="16059929" cy="8576942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3276562" y="510710"/>
            <a:ext cx="13246100" cy="10323195"/>
          </a:xfrm>
          <a:custGeom>
            <a:avLst/>
            <a:gdLst/>
            <a:ahLst/>
            <a:cxnLst/>
            <a:rect l="l" t="t" r="r" b="b"/>
            <a:pathLst>
              <a:path w="13246100" h="10323195">
                <a:moveTo>
                  <a:pt x="1239494" y="5186121"/>
                </a:moveTo>
                <a:lnTo>
                  <a:pt x="1232738" y="5135854"/>
                </a:lnTo>
                <a:lnTo>
                  <a:pt x="1213675" y="5090693"/>
                </a:lnTo>
                <a:lnTo>
                  <a:pt x="1184109" y="5052415"/>
                </a:lnTo>
                <a:lnTo>
                  <a:pt x="1145844" y="5022850"/>
                </a:lnTo>
                <a:lnTo>
                  <a:pt x="1100670" y="5003787"/>
                </a:lnTo>
                <a:lnTo>
                  <a:pt x="1050417" y="4997031"/>
                </a:lnTo>
                <a:lnTo>
                  <a:pt x="189064" y="4997031"/>
                </a:lnTo>
                <a:lnTo>
                  <a:pt x="138811" y="5003787"/>
                </a:lnTo>
                <a:lnTo>
                  <a:pt x="93637" y="5022850"/>
                </a:lnTo>
                <a:lnTo>
                  <a:pt x="55372" y="5052415"/>
                </a:lnTo>
                <a:lnTo>
                  <a:pt x="25806" y="5090693"/>
                </a:lnTo>
                <a:lnTo>
                  <a:pt x="6743" y="5135854"/>
                </a:lnTo>
                <a:lnTo>
                  <a:pt x="0" y="5186121"/>
                </a:lnTo>
                <a:lnTo>
                  <a:pt x="6743" y="5236388"/>
                </a:lnTo>
                <a:lnTo>
                  <a:pt x="25806" y="5281549"/>
                </a:lnTo>
                <a:lnTo>
                  <a:pt x="55372" y="5319827"/>
                </a:lnTo>
                <a:lnTo>
                  <a:pt x="93637" y="5349392"/>
                </a:lnTo>
                <a:lnTo>
                  <a:pt x="138811" y="5368442"/>
                </a:lnTo>
                <a:lnTo>
                  <a:pt x="189064" y="5375199"/>
                </a:lnTo>
                <a:lnTo>
                  <a:pt x="1050417" y="5375199"/>
                </a:lnTo>
                <a:lnTo>
                  <a:pt x="1100670" y="5368442"/>
                </a:lnTo>
                <a:lnTo>
                  <a:pt x="1145844" y="5349392"/>
                </a:lnTo>
                <a:lnTo>
                  <a:pt x="1184109" y="5319827"/>
                </a:lnTo>
                <a:lnTo>
                  <a:pt x="1213675" y="5281549"/>
                </a:lnTo>
                <a:lnTo>
                  <a:pt x="1232738" y="5236388"/>
                </a:lnTo>
                <a:lnTo>
                  <a:pt x="1239494" y="5186121"/>
                </a:lnTo>
                <a:close/>
              </a:path>
              <a:path w="13246100" h="10323195">
                <a:moveTo>
                  <a:pt x="1312392" y="6181420"/>
                </a:moveTo>
                <a:lnTo>
                  <a:pt x="1310398" y="6132627"/>
                </a:lnTo>
                <a:lnTo>
                  <a:pt x="1295577" y="6086094"/>
                </a:lnTo>
                <a:lnTo>
                  <a:pt x="1269949" y="6046444"/>
                </a:lnTo>
                <a:lnTo>
                  <a:pt x="1235506" y="6015101"/>
                </a:lnTo>
                <a:lnTo>
                  <a:pt x="1194269" y="5993460"/>
                </a:lnTo>
                <a:lnTo>
                  <a:pt x="1148257" y="5982932"/>
                </a:lnTo>
                <a:lnTo>
                  <a:pt x="1099477" y="5984938"/>
                </a:lnTo>
                <a:lnTo>
                  <a:pt x="251218" y="6134519"/>
                </a:lnTo>
                <a:lnTo>
                  <a:pt x="204673" y="6149327"/>
                </a:lnTo>
                <a:lnTo>
                  <a:pt x="165023" y="6174956"/>
                </a:lnTo>
                <a:lnTo>
                  <a:pt x="133680" y="6209385"/>
                </a:lnTo>
                <a:lnTo>
                  <a:pt x="112039" y="6250622"/>
                </a:lnTo>
                <a:lnTo>
                  <a:pt x="101523" y="6296647"/>
                </a:lnTo>
                <a:lnTo>
                  <a:pt x="103517" y="6345441"/>
                </a:lnTo>
                <a:lnTo>
                  <a:pt x="119811" y="6395009"/>
                </a:lnTo>
                <a:lnTo>
                  <a:pt x="148323" y="6436576"/>
                </a:lnTo>
                <a:lnTo>
                  <a:pt x="186601" y="6468402"/>
                </a:lnTo>
                <a:lnTo>
                  <a:pt x="232194" y="6488760"/>
                </a:lnTo>
                <a:lnTo>
                  <a:pt x="282613" y="6495923"/>
                </a:lnTo>
                <a:lnTo>
                  <a:pt x="290512" y="6495758"/>
                </a:lnTo>
                <a:lnTo>
                  <a:pt x="1162710" y="6343561"/>
                </a:lnTo>
                <a:lnTo>
                  <a:pt x="1209243" y="6328740"/>
                </a:lnTo>
                <a:lnTo>
                  <a:pt x="1248892" y="6303111"/>
                </a:lnTo>
                <a:lnTo>
                  <a:pt x="1280236" y="6268682"/>
                </a:lnTo>
                <a:lnTo>
                  <a:pt x="1301877" y="6227445"/>
                </a:lnTo>
                <a:lnTo>
                  <a:pt x="1312392" y="6181420"/>
                </a:lnTo>
                <a:close/>
              </a:path>
              <a:path w="13246100" h="10323195">
                <a:moveTo>
                  <a:pt x="1336636" y="4197731"/>
                </a:moveTo>
                <a:lnTo>
                  <a:pt x="1329270" y="4154525"/>
                </a:lnTo>
                <a:lnTo>
                  <a:pt x="1312799" y="4114647"/>
                </a:lnTo>
                <a:lnTo>
                  <a:pt x="1288173" y="4079468"/>
                </a:lnTo>
                <a:lnTo>
                  <a:pt x="1256334" y="4050360"/>
                </a:lnTo>
                <a:lnTo>
                  <a:pt x="1218247" y="4028656"/>
                </a:lnTo>
                <a:lnTo>
                  <a:pt x="1174877" y="4015752"/>
                </a:lnTo>
                <a:lnTo>
                  <a:pt x="326605" y="3866172"/>
                </a:lnTo>
                <a:lnTo>
                  <a:pt x="281368" y="3863454"/>
                </a:lnTo>
                <a:lnTo>
                  <a:pt x="238137" y="3870807"/>
                </a:lnTo>
                <a:lnTo>
                  <a:pt x="198259" y="3887279"/>
                </a:lnTo>
                <a:lnTo>
                  <a:pt x="163106" y="3911917"/>
                </a:lnTo>
                <a:lnTo>
                  <a:pt x="134010" y="3943769"/>
                </a:lnTo>
                <a:lnTo>
                  <a:pt x="112344" y="3981856"/>
                </a:lnTo>
                <a:lnTo>
                  <a:pt x="99453" y="4025239"/>
                </a:lnTo>
                <a:lnTo>
                  <a:pt x="96735" y="4070413"/>
                </a:lnTo>
                <a:lnTo>
                  <a:pt x="104101" y="4113619"/>
                </a:lnTo>
                <a:lnTo>
                  <a:pt x="120573" y="4153497"/>
                </a:lnTo>
                <a:lnTo>
                  <a:pt x="145199" y="4188676"/>
                </a:lnTo>
                <a:lnTo>
                  <a:pt x="177038" y="4217784"/>
                </a:lnTo>
                <a:lnTo>
                  <a:pt x="215125" y="4239476"/>
                </a:lnTo>
                <a:lnTo>
                  <a:pt x="258495" y="4252392"/>
                </a:lnTo>
                <a:lnTo>
                  <a:pt x="1106779" y="4401959"/>
                </a:lnTo>
                <a:lnTo>
                  <a:pt x="1141044" y="4404982"/>
                </a:lnTo>
                <a:lnTo>
                  <a:pt x="1186586" y="4399585"/>
                </a:lnTo>
                <a:lnTo>
                  <a:pt x="1228826" y="4384103"/>
                </a:lnTo>
                <a:lnTo>
                  <a:pt x="1266215" y="4359618"/>
                </a:lnTo>
                <a:lnTo>
                  <a:pt x="1297216" y="4327207"/>
                </a:lnTo>
                <a:lnTo>
                  <a:pt x="1320304" y="4287939"/>
                </a:lnTo>
                <a:lnTo>
                  <a:pt x="1333931" y="4242905"/>
                </a:lnTo>
                <a:lnTo>
                  <a:pt x="1336636" y="4197731"/>
                </a:lnTo>
                <a:close/>
              </a:path>
              <a:path w="13246100" h="10323195">
                <a:moveTo>
                  <a:pt x="1554937" y="7099490"/>
                </a:moveTo>
                <a:lnTo>
                  <a:pt x="1544904" y="7053605"/>
                </a:lnTo>
                <a:lnTo>
                  <a:pt x="1523098" y="7012013"/>
                </a:lnTo>
                <a:lnTo>
                  <a:pt x="1492211" y="6978751"/>
                </a:lnTo>
                <a:lnTo>
                  <a:pt x="1454365" y="6954825"/>
                </a:lnTo>
                <a:lnTo>
                  <a:pt x="1411693" y="6941210"/>
                </a:lnTo>
                <a:lnTo>
                  <a:pt x="1366367" y="6938924"/>
                </a:lnTo>
                <a:lnTo>
                  <a:pt x="1320495" y="6948970"/>
                </a:lnTo>
                <a:lnTo>
                  <a:pt x="511098" y="7243585"/>
                </a:lnTo>
                <a:lnTo>
                  <a:pt x="469506" y="7265378"/>
                </a:lnTo>
                <a:lnTo>
                  <a:pt x="436232" y="7296264"/>
                </a:lnTo>
                <a:lnTo>
                  <a:pt x="412305" y="7334097"/>
                </a:lnTo>
                <a:lnTo>
                  <a:pt x="398703" y="7376757"/>
                </a:lnTo>
                <a:lnTo>
                  <a:pt x="396417" y="7422096"/>
                </a:lnTo>
                <a:lnTo>
                  <a:pt x="406463" y="7467968"/>
                </a:lnTo>
                <a:lnTo>
                  <a:pt x="433031" y="7515974"/>
                </a:lnTo>
                <a:lnTo>
                  <a:pt x="471614" y="7552258"/>
                </a:lnTo>
                <a:lnTo>
                  <a:pt x="518756" y="7575207"/>
                </a:lnTo>
                <a:lnTo>
                  <a:pt x="570992" y="7583221"/>
                </a:lnTo>
                <a:lnTo>
                  <a:pt x="585952" y="7582573"/>
                </a:lnTo>
                <a:lnTo>
                  <a:pt x="630859" y="7572603"/>
                </a:lnTo>
                <a:lnTo>
                  <a:pt x="1440268" y="7278002"/>
                </a:lnTo>
                <a:lnTo>
                  <a:pt x="1481861" y="7256208"/>
                </a:lnTo>
                <a:lnTo>
                  <a:pt x="1515122" y="7225322"/>
                </a:lnTo>
                <a:lnTo>
                  <a:pt x="1539049" y="7187476"/>
                </a:lnTo>
                <a:lnTo>
                  <a:pt x="1552663" y="7144817"/>
                </a:lnTo>
                <a:lnTo>
                  <a:pt x="1554937" y="7099490"/>
                </a:lnTo>
                <a:close/>
              </a:path>
              <a:path w="13246100" h="10323195">
                <a:moveTo>
                  <a:pt x="1601533" y="3240608"/>
                </a:moveTo>
                <a:lnTo>
                  <a:pt x="1591906" y="3196983"/>
                </a:lnTo>
                <a:lnTo>
                  <a:pt x="1573110" y="3156674"/>
                </a:lnTo>
                <a:lnTo>
                  <a:pt x="1545869" y="3121253"/>
                </a:lnTo>
                <a:lnTo>
                  <a:pt x="1510919" y="3092272"/>
                </a:lnTo>
                <a:lnTo>
                  <a:pt x="1468996" y="3071304"/>
                </a:lnTo>
                <a:lnTo>
                  <a:pt x="659599" y="2776702"/>
                </a:lnTo>
                <a:lnTo>
                  <a:pt x="614019" y="2765806"/>
                </a:lnTo>
                <a:lnTo>
                  <a:pt x="568642" y="2765552"/>
                </a:lnTo>
                <a:lnTo>
                  <a:pt x="525005" y="2775178"/>
                </a:lnTo>
                <a:lnTo>
                  <a:pt x="484695" y="2793974"/>
                </a:lnTo>
                <a:lnTo>
                  <a:pt x="449262" y="2821216"/>
                </a:lnTo>
                <a:lnTo>
                  <a:pt x="420281" y="2856153"/>
                </a:lnTo>
                <a:lnTo>
                  <a:pt x="399313" y="2898089"/>
                </a:lnTo>
                <a:lnTo>
                  <a:pt x="388416" y="2943682"/>
                </a:lnTo>
                <a:lnTo>
                  <a:pt x="388162" y="2989072"/>
                </a:lnTo>
                <a:lnTo>
                  <a:pt x="397789" y="3032696"/>
                </a:lnTo>
                <a:lnTo>
                  <a:pt x="416585" y="3073006"/>
                </a:lnTo>
                <a:lnTo>
                  <a:pt x="443814" y="3108426"/>
                </a:lnTo>
                <a:lnTo>
                  <a:pt x="478764" y="3137408"/>
                </a:lnTo>
                <a:lnTo>
                  <a:pt x="520687" y="3158375"/>
                </a:lnTo>
                <a:lnTo>
                  <a:pt x="1330083" y="3452965"/>
                </a:lnTo>
                <a:lnTo>
                  <a:pt x="1382179" y="3464534"/>
                </a:lnTo>
                <a:lnTo>
                  <a:pt x="1399527" y="3465284"/>
                </a:lnTo>
                <a:lnTo>
                  <a:pt x="1448346" y="3459302"/>
                </a:lnTo>
                <a:lnTo>
                  <a:pt x="1493901" y="3441979"/>
                </a:lnTo>
                <a:lnTo>
                  <a:pt x="1534121" y="3414280"/>
                </a:lnTo>
                <a:lnTo>
                  <a:pt x="1566964" y="3377158"/>
                </a:lnTo>
                <a:lnTo>
                  <a:pt x="1590370" y="3331591"/>
                </a:lnTo>
                <a:lnTo>
                  <a:pt x="1601266" y="3285998"/>
                </a:lnTo>
                <a:lnTo>
                  <a:pt x="1601533" y="3240608"/>
                </a:lnTo>
                <a:close/>
              </a:path>
              <a:path w="13246100" h="10323195">
                <a:moveTo>
                  <a:pt x="1958822" y="8005927"/>
                </a:moveTo>
                <a:lnTo>
                  <a:pt x="1953425" y="7962684"/>
                </a:lnTo>
                <a:lnTo>
                  <a:pt x="1936292" y="7920990"/>
                </a:lnTo>
                <a:lnTo>
                  <a:pt x="1908746" y="7885303"/>
                </a:lnTo>
                <a:lnTo>
                  <a:pt x="1873999" y="7859014"/>
                </a:lnTo>
                <a:lnTo>
                  <a:pt x="1834235" y="7842694"/>
                </a:lnTo>
                <a:lnTo>
                  <a:pt x="1791639" y="7836941"/>
                </a:lnTo>
                <a:lnTo>
                  <a:pt x="1748396" y="7842339"/>
                </a:lnTo>
                <a:lnTo>
                  <a:pt x="1706702" y="7859484"/>
                </a:lnTo>
                <a:lnTo>
                  <a:pt x="960742" y="8290166"/>
                </a:lnTo>
                <a:lnTo>
                  <a:pt x="925055" y="8317700"/>
                </a:lnTo>
                <a:lnTo>
                  <a:pt x="898753" y="8352447"/>
                </a:lnTo>
                <a:lnTo>
                  <a:pt x="882446" y="8392223"/>
                </a:lnTo>
                <a:lnTo>
                  <a:pt x="876693" y="8434819"/>
                </a:lnTo>
                <a:lnTo>
                  <a:pt x="882091" y="8478063"/>
                </a:lnTo>
                <a:lnTo>
                  <a:pt x="899223" y="8519757"/>
                </a:lnTo>
                <a:lnTo>
                  <a:pt x="926960" y="8555634"/>
                </a:lnTo>
                <a:lnTo>
                  <a:pt x="961974" y="8582000"/>
                </a:lnTo>
                <a:lnTo>
                  <a:pt x="1002042" y="8598256"/>
                </a:lnTo>
                <a:lnTo>
                  <a:pt x="1044943" y="8603818"/>
                </a:lnTo>
                <a:lnTo>
                  <a:pt x="1066355" y="8602434"/>
                </a:lnTo>
                <a:lnTo>
                  <a:pt x="1108557" y="8591232"/>
                </a:lnTo>
                <a:lnTo>
                  <a:pt x="1874774" y="8150580"/>
                </a:lnTo>
                <a:lnTo>
                  <a:pt x="1910461" y="8123034"/>
                </a:lnTo>
                <a:lnTo>
                  <a:pt x="1936762" y="8088287"/>
                </a:lnTo>
                <a:lnTo>
                  <a:pt x="1953069" y="8048523"/>
                </a:lnTo>
                <a:lnTo>
                  <a:pt x="1958822" y="8005927"/>
                </a:lnTo>
                <a:close/>
              </a:path>
              <a:path w="13246100" h="10323195">
                <a:moveTo>
                  <a:pt x="2028380" y="2389060"/>
                </a:moveTo>
                <a:lnTo>
                  <a:pt x="2026412" y="2342883"/>
                </a:lnTo>
                <a:lnTo>
                  <a:pt x="2014499" y="2298446"/>
                </a:lnTo>
                <a:lnTo>
                  <a:pt x="1993125" y="2257463"/>
                </a:lnTo>
                <a:lnTo>
                  <a:pt x="1962721" y="2221674"/>
                </a:lnTo>
                <a:lnTo>
                  <a:pt x="1923783" y="2192782"/>
                </a:lnTo>
                <a:lnTo>
                  <a:pt x="1177836" y="1762112"/>
                </a:lnTo>
                <a:lnTo>
                  <a:pt x="1133348" y="1742833"/>
                </a:lnTo>
                <a:lnTo>
                  <a:pt x="1087145" y="1734400"/>
                </a:lnTo>
                <a:lnTo>
                  <a:pt x="1040968" y="1736369"/>
                </a:lnTo>
                <a:lnTo>
                  <a:pt x="996518" y="1748282"/>
                </a:lnTo>
                <a:lnTo>
                  <a:pt x="955548" y="1769668"/>
                </a:lnTo>
                <a:lnTo>
                  <a:pt x="919746" y="1800059"/>
                </a:lnTo>
                <a:lnTo>
                  <a:pt x="890854" y="1838998"/>
                </a:lnTo>
                <a:lnTo>
                  <a:pt x="871575" y="1883498"/>
                </a:lnTo>
                <a:lnTo>
                  <a:pt x="863155" y="1929701"/>
                </a:lnTo>
                <a:lnTo>
                  <a:pt x="865124" y="1975878"/>
                </a:lnTo>
                <a:lnTo>
                  <a:pt x="877036" y="2020316"/>
                </a:lnTo>
                <a:lnTo>
                  <a:pt x="898410" y="2061298"/>
                </a:lnTo>
                <a:lnTo>
                  <a:pt x="928801" y="2097087"/>
                </a:lnTo>
                <a:lnTo>
                  <a:pt x="967740" y="2125980"/>
                </a:lnTo>
                <a:lnTo>
                  <a:pt x="1713699" y="2556649"/>
                </a:lnTo>
                <a:lnTo>
                  <a:pt x="1765160" y="2577909"/>
                </a:lnTo>
                <a:lnTo>
                  <a:pt x="1818538" y="2584831"/>
                </a:lnTo>
                <a:lnTo>
                  <a:pt x="1861629" y="2580373"/>
                </a:lnTo>
                <a:lnTo>
                  <a:pt x="1902815" y="2567254"/>
                </a:lnTo>
                <a:lnTo>
                  <a:pt x="1940661" y="2545867"/>
                </a:lnTo>
                <a:lnTo>
                  <a:pt x="1973757" y="2516568"/>
                </a:lnTo>
                <a:lnTo>
                  <a:pt x="2000669" y="2479764"/>
                </a:lnTo>
                <a:lnTo>
                  <a:pt x="2019960" y="2435263"/>
                </a:lnTo>
                <a:lnTo>
                  <a:pt x="2028380" y="2389060"/>
                </a:lnTo>
                <a:close/>
              </a:path>
              <a:path w="13246100" h="10323195">
                <a:moveTo>
                  <a:pt x="2510104" y="8825814"/>
                </a:moveTo>
                <a:lnTo>
                  <a:pt x="2508440" y="8784653"/>
                </a:lnTo>
                <a:lnTo>
                  <a:pt x="2496159" y="8744737"/>
                </a:lnTo>
                <a:lnTo>
                  <a:pt x="2473033" y="8708238"/>
                </a:lnTo>
                <a:lnTo>
                  <a:pt x="2441105" y="8679142"/>
                </a:lnTo>
                <a:lnTo>
                  <a:pt x="2403945" y="8660117"/>
                </a:lnTo>
                <a:lnTo>
                  <a:pt x="2363686" y="8651342"/>
                </a:lnTo>
                <a:lnTo>
                  <a:pt x="2322525" y="8653005"/>
                </a:lnTo>
                <a:lnTo>
                  <a:pt x="2282621" y="8665286"/>
                </a:lnTo>
                <a:lnTo>
                  <a:pt x="2246122" y="8688387"/>
                </a:lnTo>
                <a:lnTo>
                  <a:pt x="1586293" y="9242057"/>
                </a:lnTo>
                <a:lnTo>
                  <a:pt x="1557185" y="9273997"/>
                </a:lnTo>
                <a:lnTo>
                  <a:pt x="1538147" y="9311170"/>
                </a:lnTo>
                <a:lnTo>
                  <a:pt x="1529372" y="9351416"/>
                </a:lnTo>
                <a:lnTo>
                  <a:pt x="1531023" y="9392577"/>
                </a:lnTo>
                <a:lnTo>
                  <a:pt x="1543316" y="9432480"/>
                </a:lnTo>
                <a:lnTo>
                  <a:pt x="1566443" y="9468980"/>
                </a:lnTo>
                <a:lnTo>
                  <a:pt x="1622882" y="9511995"/>
                </a:lnTo>
                <a:lnTo>
                  <a:pt x="1689900" y="9526524"/>
                </a:lnTo>
                <a:lnTo>
                  <a:pt x="1717230" y="9524187"/>
                </a:lnTo>
                <a:lnTo>
                  <a:pt x="1769592" y="9505404"/>
                </a:lnTo>
                <a:lnTo>
                  <a:pt x="2453182" y="8935161"/>
                </a:lnTo>
                <a:lnTo>
                  <a:pt x="2482278" y="8903221"/>
                </a:lnTo>
                <a:lnTo>
                  <a:pt x="2501315" y="8866060"/>
                </a:lnTo>
                <a:lnTo>
                  <a:pt x="2510104" y="8825814"/>
                </a:lnTo>
                <a:close/>
              </a:path>
              <a:path w="13246100" h="10323195">
                <a:moveTo>
                  <a:pt x="2602712" y="1578470"/>
                </a:moveTo>
                <a:lnTo>
                  <a:pt x="2598572" y="1531099"/>
                </a:lnTo>
                <a:lnTo>
                  <a:pt x="2584158" y="1485557"/>
                </a:lnTo>
                <a:lnTo>
                  <a:pt x="2559659" y="1443672"/>
                </a:lnTo>
                <a:lnTo>
                  <a:pt x="2525204" y="1407287"/>
                </a:lnTo>
                <a:lnTo>
                  <a:pt x="1865388" y="853617"/>
                </a:lnTo>
                <a:lnTo>
                  <a:pt x="1823567" y="826020"/>
                </a:lnTo>
                <a:lnTo>
                  <a:pt x="1778076" y="809155"/>
                </a:lnTo>
                <a:lnTo>
                  <a:pt x="1730730" y="802881"/>
                </a:lnTo>
                <a:lnTo>
                  <a:pt x="1683359" y="807021"/>
                </a:lnTo>
                <a:lnTo>
                  <a:pt x="1637817" y="821423"/>
                </a:lnTo>
                <a:lnTo>
                  <a:pt x="1595932" y="845921"/>
                </a:lnTo>
                <a:lnTo>
                  <a:pt x="1559534" y="880364"/>
                </a:lnTo>
                <a:lnTo>
                  <a:pt x="1531924" y="922185"/>
                </a:lnTo>
                <a:lnTo>
                  <a:pt x="1515071" y="967689"/>
                </a:lnTo>
                <a:lnTo>
                  <a:pt x="1508785" y="1015034"/>
                </a:lnTo>
                <a:lnTo>
                  <a:pt x="1512938" y="1062405"/>
                </a:lnTo>
                <a:lnTo>
                  <a:pt x="1527340" y="1107948"/>
                </a:lnTo>
                <a:lnTo>
                  <a:pt x="1551838" y="1149832"/>
                </a:lnTo>
                <a:lnTo>
                  <a:pt x="1586280" y="1186218"/>
                </a:lnTo>
                <a:lnTo>
                  <a:pt x="2246122" y="1739887"/>
                </a:lnTo>
                <a:lnTo>
                  <a:pt x="2278138" y="1762226"/>
                </a:lnTo>
                <a:lnTo>
                  <a:pt x="2348712" y="1787537"/>
                </a:lnTo>
                <a:lnTo>
                  <a:pt x="2385555" y="1790674"/>
                </a:lnTo>
                <a:lnTo>
                  <a:pt x="2431643" y="1785759"/>
                </a:lnTo>
                <a:lnTo>
                  <a:pt x="2475890" y="1771091"/>
                </a:lnTo>
                <a:lnTo>
                  <a:pt x="2516555" y="1746834"/>
                </a:lnTo>
                <a:lnTo>
                  <a:pt x="2551976" y="1713141"/>
                </a:lnTo>
                <a:lnTo>
                  <a:pt x="2579573" y="1671320"/>
                </a:lnTo>
                <a:lnTo>
                  <a:pt x="2596438" y="1625815"/>
                </a:lnTo>
                <a:lnTo>
                  <a:pt x="2602712" y="1578470"/>
                </a:lnTo>
                <a:close/>
              </a:path>
              <a:path w="13246100" h="10323195">
                <a:moveTo>
                  <a:pt x="3193910" y="9519425"/>
                </a:moveTo>
                <a:lnTo>
                  <a:pt x="3189808" y="9472447"/>
                </a:lnTo>
                <a:lnTo>
                  <a:pt x="3171469" y="9428505"/>
                </a:lnTo>
                <a:lnTo>
                  <a:pt x="3139211" y="9391180"/>
                </a:lnTo>
                <a:lnTo>
                  <a:pt x="3096857" y="9365907"/>
                </a:lnTo>
                <a:lnTo>
                  <a:pt x="3050400" y="9355468"/>
                </a:lnTo>
                <a:lnTo>
                  <a:pt x="3003423" y="9359570"/>
                </a:lnTo>
                <a:lnTo>
                  <a:pt x="2959481" y="9377909"/>
                </a:lnTo>
                <a:lnTo>
                  <a:pt x="2922168" y="9410167"/>
                </a:lnTo>
                <a:lnTo>
                  <a:pt x="2368486" y="10070008"/>
                </a:lnTo>
                <a:lnTo>
                  <a:pt x="2343213" y="10112350"/>
                </a:lnTo>
                <a:lnTo>
                  <a:pt x="2332786" y="10158806"/>
                </a:lnTo>
                <a:lnTo>
                  <a:pt x="2336889" y="10205796"/>
                </a:lnTo>
                <a:lnTo>
                  <a:pt x="2355227" y="10249738"/>
                </a:lnTo>
                <a:lnTo>
                  <a:pt x="2387485" y="10287051"/>
                </a:lnTo>
                <a:lnTo>
                  <a:pt x="2434679" y="10314153"/>
                </a:lnTo>
                <a:lnTo>
                  <a:pt x="2486431" y="10323093"/>
                </a:lnTo>
                <a:lnTo>
                  <a:pt x="2519146" y="10319601"/>
                </a:lnTo>
                <a:lnTo>
                  <a:pt x="2579408" y="10291978"/>
                </a:lnTo>
                <a:lnTo>
                  <a:pt x="3158210" y="9608236"/>
                </a:lnTo>
                <a:lnTo>
                  <a:pt x="3183483" y="9565881"/>
                </a:lnTo>
                <a:lnTo>
                  <a:pt x="3193910" y="9519425"/>
                </a:lnTo>
                <a:close/>
              </a:path>
              <a:path w="13246100" h="10323195">
                <a:moveTo>
                  <a:pt x="3306330" y="902601"/>
                </a:moveTo>
                <a:lnTo>
                  <a:pt x="3305975" y="859599"/>
                </a:lnTo>
                <a:lnTo>
                  <a:pt x="3297339" y="817168"/>
                </a:lnTo>
                <a:lnTo>
                  <a:pt x="3280308" y="776541"/>
                </a:lnTo>
                <a:lnTo>
                  <a:pt x="3254768" y="739025"/>
                </a:lnTo>
                <a:lnTo>
                  <a:pt x="2701099" y="79171"/>
                </a:lnTo>
                <a:lnTo>
                  <a:pt x="2668574" y="47510"/>
                </a:lnTo>
                <a:lnTo>
                  <a:pt x="2631529" y="23685"/>
                </a:lnTo>
                <a:lnTo>
                  <a:pt x="2591244" y="7810"/>
                </a:lnTo>
                <a:lnTo>
                  <a:pt x="2548966" y="0"/>
                </a:lnTo>
                <a:lnTo>
                  <a:pt x="2505964" y="355"/>
                </a:lnTo>
                <a:lnTo>
                  <a:pt x="2463520" y="8991"/>
                </a:lnTo>
                <a:lnTo>
                  <a:pt x="2422906" y="26022"/>
                </a:lnTo>
                <a:lnTo>
                  <a:pt x="2385364" y="51549"/>
                </a:lnTo>
                <a:lnTo>
                  <a:pt x="2353703" y="84074"/>
                </a:lnTo>
                <a:lnTo>
                  <a:pt x="2329865" y="121119"/>
                </a:lnTo>
                <a:lnTo>
                  <a:pt x="2313990" y="161404"/>
                </a:lnTo>
                <a:lnTo>
                  <a:pt x="2306180" y="203682"/>
                </a:lnTo>
                <a:lnTo>
                  <a:pt x="2306536" y="246684"/>
                </a:lnTo>
                <a:lnTo>
                  <a:pt x="2315172" y="289128"/>
                </a:lnTo>
                <a:lnTo>
                  <a:pt x="2332202" y="329742"/>
                </a:lnTo>
                <a:lnTo>
                  <a:pt x="2357742" y="367271"/>
                </a:lnTo>
                <a:lnTo>
                  <a:pt x="2911424" y="1027112"/>
                </a:lnTo>
                <a:lnTo>
                  <a:pt x="2947974" y="1061910"/>
                </a:lnTo>
                <a:lnTo>
                  <a:pt x="2989961" y="1086942"/>
                </a:lnTo>
                <a:lnTo>
                  <a:pt x="3035617" y="1102080"/>
                </a:lnTo>
                <a:lnTo>
                  <a:pt x="3083217" y="1107160"/>
                </a:lnTo>
                <a:lnTo>
                  <a:pt x="3121241" y="1103922"/>
                </a:lnTo>
                <a:lnTo>
                  <a:pt x="3158490" y="1094155"/>
                </a:lnTo>
                <a:lnTo>
                  <a:pt x="3194088" y="1077785"/>
                </a:lnTo>
                <a:lnTo>
                  <a:pt x="3227146" y="1054735"/>
                </a:lnTo>
                <a:lnTo>
                  <a:pt x="3258807" y="1022223"/>
                </a:lnTo>
                <a:lnTo>
                  <a:pt x="3282645" y="985177"/>
                </a:lnTo>
                <a:lnTo>
                  <a:pt x="3298520" y="944880"/>
                </a:lnTo>
                <a:lnTo>
                  <a:pt x="3306330" y="902601"/>
                </a:lnTo>
                <a:close/>
              </a:path>
              <a:path w="13246100" h="10323195">
                <a:moveTo>
                  <a:pt x="10923156" y="255028"/>
                </a:moveTo>
                <a:lnTo>
                  <a:pt x="10898175" y="216738"/>
                </a:lnTo>
                <a:lnTo>
                  <a:pt x="10870743" y="211023"/>
                </a:lnTo>
                <a:lnTo>
                  <a:pt x="10861319" y="212763"/>
                </a:lnTo>
                <a:lnTo>
                  <a:pt x="10284193" y="887945"/>
                </a:lnTo>
                <a:lnTo>
                  <a:pt x="10273081" y="923277"/>
                </a:lnTo>
                <a:lnTo>
                  <a:pt x="10278199" y="941133"/>
                </a:lnTo>
                <a:lnTo>
                  <a:pt x="10312844" y="966736"/>
                </a:lnTo>
                <a:lnTo>
                  <a:pt x="10321277" y="967473"/>
                </a:lnTo>
                <a:lnTo>
                  <a:pt x="10331831" y="966317"/>
                </a:lnTo>
                <a:lnTo>
                  <a:pt x="10912043" y="290360"/>
                </a:lnTo>
                <a:lnTo>
                  <a:pt x="10923156" y="255028"/>
                </a:lnTo>
                <a:close/>
              </a:path>
              <a:path w="13246100" h="10323195">
                <a:moveTo>
                  <a:pt x="11726316" y="9400413"/>
                </a:moveTo>
                <a:lnTo>
                  <a:pt x="11694147" y="9338615"/>
                </a:lnTo>
                <a:lnTo>
                  <a:pt x="11034306" y="8784946"/>
                </a:lnTo>
                <a:lnTo>
                  <a:pt x="10967847" y="8763991"/>
                </a:lnTo>
                <a:lnTo>
                  <a:pt x="10934306" y="8773617"/>
                </a:lnTo>
                <a:lnTo>
                  <a:pt x="10906074" y="8796172"/>
                </a:lnTo>
                <a:lnTo>
                  <a:pt x="10888764" y="8827922"/>
                </a:lnTo>
                <a:lnTo>
                  <a:pt x="10885107" y="8862619"/>
                </a:lnTo>
                <a:lnTo>
                  <a:pt x="10894733" y="8896172"/>
                </a:lnTo>
                <a:lnTo>
                  <a:pt x="11577117" y="9478086"/>
                </a:lnTo>
                <a:lnTo>
                  <a:pt x="11620132" y="9498076"/>
                </a:lnTo>
                <a:lnTo>
                  <a:pt x="11635575" y="9499384"/>
                </a:lnTo>
                <a:lnTo>
                  <a:pt x="11654917" y="9497327"/>
                </a:lnTo>
                <a:lnTo>
                  <a:pt x="11690528" y="9481007"/>
                </a:lnTo>
                <a:lnTo>
                  <a:pt x="11722672" y="9435122"/>
                </a:lnTo>
                <a:lnTo>
                  <a:pt x="11726316" y="9400413"/>
                </a:lnTo>
                <a:close/>
              </a:path>
              <a:path w="13246100" h="10323195">
                <a:moveTo>
                  <a:pt x="11726824" y="1067650"/>
                </a:moveTo>
                <a:lnTo>
                  <a:pt x="11724602" y="1046518"/>
                </a:lnTo>
                <a:lnTo>
                  <a:pt x="11714086" y="1027201"/>
                </a:lnTo>
                <a:lnTo>
                  <a:pt x="11696916" y="1013523"/>
                </a:lnTo>
                <a:lnTo>
                  <a:pt x="11676482" y="1007668"/>
                </a:lnTo>
                <a:lnTo>
                  <a:pt x="11655336" y="1009891"/>
                </a:lnTo>
                <a:lnTo>
                  <a:pt x="11636032" y="1020381"/>
                </a:lnTo>
                <a:lnTo>
                  <a:pt x="10976178" y="1574050"/>
                </a:lnTo>
                <a:lnTo>
                  <a:pt x="10962475" y="1591246"/>
                </a:lnTo>
                <a:lnTo>
                  <a:pt x="10956633" y="1611668"/>
                </a:lnTo>
                <a:lnTo>
                  <a:pt x="10958843" y="1632800"/>
                </a:lnTo>
                <a:lnTo>
                  <a:pt x="10988396" y="1666735"/>
                </a:lnTo>
                <a:lnTo>
                  <a:pt x="11011814" y="1671904"/>
                </a:lnTo>
                <a:lnTo>
                  <a:pt x="11021454" y="1671066"/>
                </a:lnTo>
                <a:lnTo>
                  <a:pt x="11707279" y="1105281"/>
                </a:lnTo>
                <a:lnTo>
                  <a:pt x="11726824" y="1067650"/>
                </a:lnTo>
                <a:close/>
              </a:path>
              <a:path w="13246100" h="10323195">
                <a:moveTo>
                  <a:pt x="12372086" y="8494611"/>
                </a:moveTo>
                <a:lnTo>
                  <a:pt x="12355716" y="8433524"/>
                </a:lnTo>
                <a:lnTo>
                  <a:pt x="11584737" y="7980781"/>
                </a:lnTo>
                <a:lnTo>
                  <a:pt x="11553114" y="7970139"/>
                </a:lnTo>
                <a:lnTo>
                  <a:pt x="11520983" y="7972374"/>
                </a:lnTo>
                <a:lnTo>
                  <a:pt x="11492040" y="7986509"/>
                </a:lnTo>
                <a:lnTo>
                  <a:pt x="11469942" y="8011541"/>
                </a:lnTo>
                <a:lnTo>
                  <a:pt x="11459312" y="8043164"/>
                </a:lnTo>
                <a:lnTo>
                  <a:pt x="11461547" y="8075308"/>
                </a:lnTo>
                <a:lnTo>
                  <a:pt x="11500714" y="8126323"/>
                </a:lnTo>
                <a:lnTo>
                  <a:pt x="12246661" y="8556993"/>
                </a:lnTo>
                <a:lnTo>
                  <a:pt x="12288596" y="8568271"/>
                </a:lnTo>
                <a:lnTo>
                  <a:pt x="12310034" y="8565502"/>
                </a:lnTo>
                <a:lnTo>
                  <a:pt x="12330074" y="8557374"/>
                </a:lnTo>
                <a:lnTo>
                  <a:pt x="12347588" y="8544179"/>
                </a:lnTo>
                <a:lnTo>
                  <a:pt x="12361443" y="8526247"/>
                </a:lnTo>
                <a:lnTo>
                  <a:pt x="12372086" y="8494611"/>
                </a:lnTo>
                <a:close/>
              </a:path>
              <a:path w="13246100" h="10323195">
                <a:moveTo>
                  <a:pt x="12378995" y="1996541"/>
                </a:moveTo>
                <a:lnTo>
                  <a:pt x="12363552" y="1951316"/>
                </a:lnTo>
                <a:lnTo>
                  <a:pt x="12320613" y="1930234"/>
                </a:lnTo>
                <a:lnTo>
                  <a:pt x="12308472" y="1930641"/>
                </a:lnTo>
                <a:lnTo>
                  <a:pt x="11539525" y="2369185"/>
                </a:lnTo>
                <a:lnTo>
                  <a:pt x="11510442" y="2407094"/>
                </a:lnTo>
                <a:lnTo>
                  <a:pt x="11508423" y="2419261"/>
                </a:lnTo>
                <a:lnTo>
                  <a:pt x="11508816" y="2431402"/>
                </a:lnTo>
                <a:lnTo>
                  <a:pt x="11526698" y="2467457"/>
                </a:lnTo>
                <a:lnTo>
                  <a:pt x="11570780" y="2485656"/>
                </a:lnTo>
                <a:lnTo>
                  <a:pt x="11578920" y="2485123"/>
                </a:lnTo>
                <a:lnTo>
                  <a:pt x="12347893" y="2046617"/>
                </a:lnTo>
                <a:lnTo>
                  <a:pt x="12376976" y="2008708"/>
                </a:lnTo>
                <a:lnTo>
                  <a:pt x="12378995" y="1996541"/>
                </a:lnTo>
                <a:close/>
              </a:path>
              <a:path w="13246100" h="10323195">
                <a:moveTo>
                  <a:pt x="12851651" y="7456691"/>
                </a:moveTo>
                <a:lnTo>
                  <a:pt x="12826060" y="7401801"/>
                </a:lnTo>
                <a:lnTo>
                  <a:pt x="11989410" y="7090562"/>
                </a:lnTo>
                <a:lnTo>
                  <a:pt x="11957850" y="7085825"/>
                </a:lnTo>
                <a:lnTo>
                  <a:pt x="11927929" y="7093305"/>
                </a:lnTo>
                <a:lnTo>
                  <a:pt x="11902973" y="7111416"/>
                </a:lnTo>
                <a:lnTo>
                  <a:pt x="11886311" y="7138644"/>
                </a:lnTo>
                <a:lnTo>
                  <a:pt x="11881574" y="7170191"/>
                </a:lnTo>
                <a:lnTo>
                  <a:pt x="11889054" y="7200125"/>
                </a:lnTo>
                <a:lnTo>
                  <a:pt x="11934393" y="7241730"/>
                </a:lnTo>
                <a:lnTo>
                  <a:pt x="12743828" y="7536320"/>
                </a:lnTo>
                <a:lnTo>
                  <a:pt x="12771323" y="7541184"/>
                </a:lnTo>
                <a:lnTo>
                  <a:pt x="12795720" y="7537361"/>
                </a:lnTo>
                <a:lnTo>
                  <a:pt x="12817424" y="7526591"/>
                </a:lnTo>
                <a:lnTo>
                  <a:pt x="12834976" y="7509878"/>
                </a:lnTo>
                <a:lnTo>
                  <a:pt x="12846914" y="7488237"/>
                </a:lnTo>
                <a:lnTo>
                  <a:pt x="12851651" y="7456691"/>
                </a:lnTo>
                <a:close/>
              </a:path>
              <a:path w="13246100" h="10323195">
                <a:moveTo>
                  <a:pt x="12859817" y="3023666"/>
                </a:moveTo>
                <a:lnTo>
                  <a:pt x="12855715" y="2996438"/>
                </a:lnTo>
                <a:lnTo>
                  <a:pt x="12841351" y="2972943"/>
                </a:lnTo>
                <a:lnTo>
                  <a:pt x="12819787" y="2957296"/>
                </a:lnTo>
                <a:lnTo>
                  <a:pt x="12793955" y="2950845"/>
                </a:lnTo>
                <a:lnTo>
                  <a:pt x="12766751" y="2954947"/>
                </a:lnTo>
                <a:lnTo>
                  <a:pt x="11957329" y="3249549"/>
                </a:lnTo>
                <a:lnTo>
                  <a:pt x="11933834" y="3263925"/>
                </a:lnTo>
                <a:lnTo>
                  <a:pt x="11918188" y="3285464"/>
                </a:lnTo>
                <a:lnTo>
                  <a:pt x="11911736" y="3311296"/>
                </a:lnTo>
                <a:lnTo>
                  <a:pt x="11915839" y="3338525"/>
                </a:lnTo>
                <a:lnTo>
                  <a:pt x="11926138" y="3357194"/>
                </a:lnTo>
                <a:lnTo>
                  <a:pt x="11941289" y="3371608"/>
                </a:lnTo>
                <a:lnTo>
                  <a:pt x="11960009" y="3380917"/>
                </a:lnTo>
                <a:lnTo>
                  <a:pt x="11981078" y="3384207"/>
                </a:lnTo>
                <a:lnTo>
                  <a:pt x="11989156" y="3384207"/>
                </a:lnTo>
                <a:lnTo>
                  <a:pt x="12814237" y="3085414"/>
                </a:lnTo>
                <a:lnTo>
                  <a:pt x="12853378" y="3049498"/>
                </a:lnTo>
                <a:lnTo>
                  <a:pt x="12859817" y="3023666"/>
                </a:lnTo>
                <a:close/>
              </a:path>
              <a:path w="13246100" h="10323195">
                <a:moveTo>
                  <a:pt x="13144576" y="6382334"/>
                </a:moveTo>
                <a:lnTo>
                  <a:pt x="13131813" y="6324943"/>
                </a:lnTo>
                <a:lnTo>
                  <a:pt x="13082257" y="6293332"/>
                </a:lnTo>
                <a:lnTo>
                  <a:pt x="12234012" y="6143752"/>
                </a:lnTo>
                <a:lnTo>
                  <a:pt x="12218886" y="6142533"/>
                </a:lnTo>
                <a:lnTo>
                  <a:pt x="12204065" y="6144272"/>
                </a:lnTo>
                <a:lnTo>
                  <a:pt x="12165114" y="6166205"/>
                </a:lnTo>
                <a:lnTo>
                  <a:pt x="12144985" y="6206058"/>
                </a:lnTo>
                <a:lnTo>
                  <a:pt x="12143816" y="6221196"/>
                </a:lnTo>
                <a:lnTo>
                  <a:pt x="12145594" y="6236043"/>
                </a:lnTo>
                <a:lnTo>
                  <a:pt x="12167578" y="6275006"/>
                </a:lnTo>
                <a:lnTo>
                  <a:pt x="12207291" y="6295072"/>
                </a:lnTo>
                <a:lnTo>
                  <a:pt x="13059982" y="6445428"/>
                </a:lnTo>
                <a:lnTo>
                  <a:pt x="13064490" y="6445821"/>
                </a:lnTo>
                <a:lnTo>
                  <a:pt x="13068999" y="6445821"/>
                </a:lnTo>
                <a:lnTo>
                  <a:pt x="13095631" y="6441084"/>
                </a:lnTo>
                <a:lnTo>
                  <a:pt x="13118351" y="6427876"/>
                </a:lnTo>
                <a:lnTo>
                  <a:pt x="13135280" y="6407772"/>
                </a:lnTo>
                <a:lnTo>
                  <a:pt x="13144576" y="6382334"/>
                </a:lnTo>
                <a:close/>
              </a:path>
              <a:path w="13246100" h="10323195">
                <a:moveTo>
                  <a:pt x="13153898" y="4101185"/>
                </a:moveTo>
                <a:lnTo>
                  <a:pt x="13142849" y="4073029"/>
                </a:lnTo>
                <a:lnTo>
                  <a:pt x="13122516" y="4051985"/>
                </a:lnTo>
                <a:lnTo>
                  <a:pt x="13095732" y="4040022"/>
                </a:lnTo>
                <a:lnTo>
                  <a:pt x="13065366" y="4039171"/>
                </a:lnTo>
                <a:lnTo>
                  <a:pt x="12217095" y="4188752"/>
                </a:lnTo>
                <a:lnTo>
                  <a:pt x="12188876" y="4199839"/>
                </a:lnTo>
                <a:lnTo>
                  <a:pt x="12167807" y="4220210"/>
                </a:lnTo>
                <a:lnTo>
                  <a:pt x="12155869" y="4246994"/>
                </a:lnTo>
                <a:lnTo>
                  <a:pt x="12155107" y="4277309"/>
                </a:lnTo>
                <a:lnTo>
                  <a:pt x="12164365" y="4302607"/>
                </a:lnTo>
                <a:lnTo>
                  <a:pt x="12181218" y="4322597"/>
                </a:lnTo>
                <a:lnTo>
                  <a:pt x="12203811" y="4335729"/>
                </a:lnTo>
                <a:lnTo>
                  <a:pt x="12230303" y="4340453"/>
                </a:lnTo>
                <a:lnTo>
                  <a:pt x="12234672" y="4340453"/>
                </a:lnTo>
                <a:lnTo>
                  <a:pt x="13091922" y="4189730"/>
                </a:lnTo>
                <a:lnTo>
                  <a:pt x="13141211" y="4158259"/>
                </a:lnTo>
                <a:lnTo>
                  <a:pt x="13153898" y="4101185"/>
                </a:lnTo>
                <a:close/>
              </a:path>
              <a:path w="13246100" h="10323195">
                <a:moveTo>
                  <a:pt x="13245618" y="5242141"/>
                </a:moveTo>
                <a:lnTo>
                  <a:pt x="13239852" y="5213680"/>
                </a:lnTo>
                <a:lnTo>
                  <a:pt x="13224142" y="5190401"/>
                </a:lnTo>
                <a:lnTo>
                  <a:pt x="13200863" y="5174691"/>
                </a:lnTo>
                <a:lnTo>
                  <a:pt x="13172389" y="5168925"/>
                </a:lnTo>
                <a:lnTo>
                  <a:pt x="12311037" y="5168925"/>
                </a:lnTo>
                <a:lnTo>
                  <a:pt x="12282564" y="5174691"/>
                </a:lnTo>
                <a:lnTo>
                  <a:pt x="12259285" y="5190401"/>
                </a:lnTo>
                <a:lnTo>
                  <a:pt x="12243575" y="5213680"/>
                </a:lnTo>
                <a:lnTo>
                  <a:pt x="12237809" y="5242141"/>
                </a:lnTo>
                <a:lnTo>
                  <a:pt x="12243575" y="5270627"/>
                </a:lnTo>
                <a:lnTo>
                  <a:pt x="12259285" y="5293906"/>
                </a:lnTo>
                <a:lnTo>
                  <a:pt x="12282564" y="5309616"/>
                </a:lnTo>
                <a:lnTo>
                  <a:pt x="12311037" y="5315382"/>
                </a:lnTo>
                <a:lnTo>
                  <a:pt x="13172389" y="5315382"/>
                </a:lnTo>
                <a:lnTo>
                  <a:pt x="13200863" y="5309616"/>
                </a:lnTo>
                <a:lnTo>
                  <a:pt x="13224142" y="5293906"/>
                </a:lnTo>
                <a:lnTo>
                  <a:pt x="13239852" y="5270627"/>
                </a:lnTo>
                <a:lnTo>
                  <a:pt x="13245618" y="5242141"/>
                </a:lnTo>
                <a:close/>
              </a:path>
            </a:pathLst>
          </a:custGeom>
          <a:solidFill>
            <a:srgbClr val="FFFFFF">
              <a:alpha val="2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4612131" y="5426075"/>
            <a:ext cx="10879836" cy="844142"/>
          </a:xfrm>
          <a:prstGeom prst="rect">
            <a:avLst/>
          </a:prstGeom>
        </p:spPr>
        <p:txBody>
          <a:bodyPr vert="horz" wrap="square" lIns="0" tIns="15240" rIns="0" bIns="0" rtlCol="0" anchor="ctr">
            <a:spAutoFit/>
          </a:bodyPr>
          <a:lstStyle/>
          <a:p>
            <a:pPr algn="ctr">
              <a:lnSpc>
                <a:spcPts val="6050"/>
              </a:lnSpc>
              <a:spcBef>
                <a:spcPts val="120"/>
              </a:spcBef>
            </a:pPr>
            <a:r>
              <a:rPr lang="fr-FR" sz="7150" b="1" dirty="0">
                <a:solidFill>
                  <a:srgbClr val="FFFFFF"/>
                </a:solidFill>
                <a:latin typeface="EDF 2020 ExtraBold"/>
              </a:rPr>
              <a:t>Agir</a:t>
            </a:r>
          </a:p>
        </p:txBody>
      </p:sp>
      <p:grpSp>
        <p:nvGrpSpPr>
          <p:cNvPr id="41" name="object 41"/>
          <p:cNvGrpSpPr/>
          <p:nvPr/>
        </p:nvGrpSpPr>
        <p:grpSpPr>
          <a:xfrm>
            <a:off x="364087" y="10540444"/>
            <a:ext cx="965200" cy="410209"/>
            <a:chOff x="364087" y="10540444"/>
            <a:chExt cx="965200" cy="410209"/>
          </a:xfrm>
        </p:grpSpPr>
        <p:sp>
          <p:nvSpPr>
            <p:cNvPr id="42" name="object 42"/>
            <p:cNvSpPr/>
            <p:nvPr/>
          </p:nvSpPr>
          <p:spPr>
            <a:xfrm>
              <a:off x="364087" y="10653552"/>
              <a:ext cx="171450" cy="136525"/>
            </a:xfrm>
            <a:custGeom>
              <a:avLst/>
              <a:gdLst/>
              <a:ahLst/>
              <a:cxnLst/>
              <a:rect l="l" t="t" r="r" b="b"/>
              <a:pathLst>
                <a:path w="171450" h="136525">
                  <a:moveTo>
                    <a:pt x="50406" y="0"/>
                  </a:moveTo>
                  <a:lnTo>
                    <a:pt x="48354" y="2272"/>
                  </a:lnTo>
                  <a:lnTo>
                    <a:pt x="48385" y="1706"/>
                  </a:lnTo>
                  <a:lnTo>
                    <a:pt x="45213" y="6743"/>
                  </a:lnTo>
                  <a:lnTo>
                    <a:pt x="43747" y="12512"/>
                  </a:lnTo>
                  <a:lnTo>
                    <a:pt x="43202" y="20187"/>
                  </a:lnTo>
                  <a:lnTo>
                    <a:pt x="42752" y="30533"/>
                  </a:lnTo>
                  <a:lnTo>
                    <a:pt x="35025" y="30040"/>
                  </a:lnTo>
                  <a:lnTo>
                    <a:pt x="34595" y="34009"/>
                  </a:lnTo>
                  <a:lnTo>
                    <a:pt x="33936" y="37213"/>
                  </a:lnTo>
                  <a:lnTo>
                    <a:pt x="32857" y="39862"/>
                  </a:lnTo>
                  <a:lnTo>
                    <a:pt x="31161" y="42197"/>
                  </a:lnTo>
                  <a:lnTo>
                    <a:pt x="29465" y="45181"/>
                  </a:lnTo>
                  <a:lnTo>
                    <a:pt x="26166" y="44407"/>
                  </a:lnTo>
                  <a:lnTo>
                    <a:pt x="25014" y="41789"/>
                  </a:lnTo>
                  <a:lnTo>
                    <a:pt x="14659" y="45317"/>
                  </a:lnTo>
                  <a:lnTo>
                    <a:pt x="8847" y="52972"/>
                  </a:lnTo>
                  <a:lnTo>
                    <a:pt x="4868" y="62375"/>
                  </a:lnTo>
                  <a:lnTo>
                    <a:pt x="0" y="71202"/>
                  </a:lnTo>
                  <a:lnTo>
                    <a:pt x="19496" y="105441"/>
                  </a:lnTo>
                  <a:lnTo>
                    <a:pt x="64678" y="131085"/>
                  </a:lnTo>
                  <a:lnTo>
                    <a:pt x="99787" y="136529"/>
                  </a:lnTo>
                  <a:lnTo>
                    <a:pt x="116760" y="134215"/>
                  </a:lnTo>
                  <a:lnTo>
                    <a:pt x="162413" y="111556"/>
                  </a:lnTo>
                  <a:lnTo>
                    <a:pt x="171261" y="98164"/>
                  </a:lnTo>
                  <a:lnTo>
                    <a:pt x="170518" y="84290"/>
                  </a:lnTo>
                  <a:lnTo>
                    <a:pt x="161953" y="68437"/>
                  </a:lnTo>
                  <a:lnTo>
                    <a:pt x="148550" y="65087"/>
                  </a:lnTo>
                  <a:lnTo>
                    <a:pt x="136425" y="66374"/>
                  </a:lnTo>
                  <a:lnTo>
                    <a:pt x="123912" y="68165"/>
                  </a:lnTo>
                  <a:lnTo>
                    <a:pt x="112195" y="68437"/>
                  </a:lnTo>
                  <a:lnTo>
                    <a:pt x="78940" y="49129"/>
                  </a:lnTo>
                  <a:lnTo>
                    <a:pt x="54877" y="9622"/>
                  </a:lnTo>
                  <a:lnTo>
                    <a:pt x="52951" y="4575"/>
                  </a:lnTo>
                  <a:lnTo>
                    <a:pt x="50385" y="523"/>
                  </a:lnTo>
                  <a:lnTo>
                    <a:pt x="50406" y="0"/>
                  </a:lnTo>
                  <a:close/>
                </a:path>
              </a:pathLst>
            </a:custGeom>
            <a:solidFill>
              <a:srgbClr val="FE57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6465" y="10820370"/>
              <a:ext cx="156811" cy="127723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513867" y="10540447"/>
              <a:ext cx="307975" cy="410209"/>
            </a:xfrm>
            <a:custGeom>
              <a:avLst/>
              <a:gdLst/>
              <a:ahLst/>
              <a:cxnLst/>
              <a:rect l="l" t="t" r="r" b="b"/>
              <a:pathLst>
                <a:path w="307975" h="410209">
                  <a:moveTo>
                    <a:pt x="128600" y="3365"/>
                  </a:moveTo>
                  <a:lnTo>
                    <a:pt x="125768" y="635"/>
                  </a:lnTo>
                  <a:lnTo>
                    <a:pt x="121221" y="0"/>
                  </a:lnTo>
                  <a:lnTo>
                    <a:pt x="116293" y="596"/>
                  </a:lnTo>
                  <a:lnTo>
                    <a:pt x="112306" y="1485"/>
                  </a:lnTo>
                  <a:lnTo>
                    <a:pt x="93446" y="6972"/>
                  </a:lnTo>
                  <a:lnTo>
                    <a:pt x="79590" y="10617"/>
                  </a:lnTo>
                  <a:lnTo>
                    <a:pt x="68351" y="12827"/>
                  </a:lnTo>
                  <a:lnTo>
                    <a:pt x="53962" y="8839"/>
                  </a:lnTo>
                  <a:lnTo>
                    <a:pt x="41427" y="12750"/>
                  </a:lnTo>
                  <a:lnTo>
                    <a:pt x="22364" y="28651"/>
                  </a:lnTo>
                  <a:lnTo>
                    <a:pt x="7772" y="47421"/>
                  </a:lnTo>
                  <a:lnTo>
                    <a:pt x="2209" y="60159"/>
                  </a:lnTo>
                  <a:lnTo>
                    <a:pt x="0" y="73761"/>
                  </a:lnTo>
                  <a:lnTo>
                    <a:pt x="3429" y="85979"/>
                  </a:lnTo>
                  <a:lnTo>
                    <a:pt x="1841" y="95427"/>
                  </a:lnTo>
                  <a:lnTo>
                    <a:pt x="22923" y="126161"/>
                  </a:lnTo>
                  <a:lnTo>
                    <a:pt x="27381" y="129857"/>
                  </a:lnTo>
                  <a:lnTo>
                    <a:pt x="34163" y="136728"/>
                  </a:lnTo>
                  <a:lnTo>
                    <a:pt x="38938" y="140360"/>
                  </a:lnTo>
                  <a:lnTo>
                    <a:pt x="43764" y="147624"/>
                  </a:lnTo>
                  <a:lnTo>
                    <a:pt x="50469" y="149999"/>
                  </a:lnTo>
                  <a:lnTo>
                    <a:pt x="59194" y="150977"/>
                  </a:lnTo>
                  <a:lnTo>
                    <a:pt x="67310" y="150647"/>
                  </a:lnTo>
                  <a:lnTo>
                    <a:pt x="72186" y="149148"/>
                  </a:lnTo>
                  <a:lnTo>
                    <a:pt x="84759" y="145732"/>
                  </a:lnTo>
                  <a:lnTo>
                    <a:pt x="93027" y="134747"/>
                  </a:lnTo>
                  <a:lnTo>
                    <a:pt x="98285" y="119303"/>
                  </a:lnTo>
                  <a:lnTo>
                    <a:pt x="104902" y="87630"/>
                  </a:lnTo>
                  <a:lnTo>
                    <a:pt x="108851" y="77660"/>
                  </a:lnTo>
                  <a:lnTo>
                    <a:pt x="107276" y="73342"/>
                  </a:lnTo>
                  <a:lnTo>
                    <a:pt x="104622" y="69227"/>
                  </a:lnTo>
                  <a:lnTo>
                    <a:pt x="101307" y="65646"/>
                  </a:lnTo>
                  <a:lnTo>
                    <a:pt x="97713" y="62915"/>
                  </a:lnTo>
                  <a:lnTo>
                    <a:pt x="99390" y="41211"/>
                  </a:lnTo>
                  <a:lnTo>
                    <a:pt x="101917" y="30759"/>
                  </a:lnTo>
                  <a:lnTo>
                    <a:pt x="112496" y="14998"/>
                  </a:lnTo>
                  <a:lnTo>
                    <a:pt x="120408" y="11087"/>
                  </a:lnTo>
                  <a:lnTo>
                    <a:pt x="127127" y="8102"/>
                  </a:lnTo>
                  <a:lnTo>
                    <a:pt x="128600" y="3365"/>
                  </a:lnTo>
                  <a:close/>
                </a:path>
                <a:path w="307975" h="410209">
                  <a:moveTo>
                    <a:pt x="263029" y="382358"/>
                  </a:moveTo>
                  <a:lnTo>
                    <a:pt x="249986" y="340131"/>
                  </a:lnTo>
                  <a:lnTo>
                    <a:pt x="216509" y="303720"/>
                  </a:lnTo>
                  <a:lnTo>
                    <a:pt x="171958" y="277837"/>
                  </a:lnTo>
                  <a:lnTo>
                    <a:pt x="125742" y="267157"/>
                  </a:lnTo>
                  <a:lnTo>
                    <a:pt x="120294" y="270764"/>
                  </a:lnTo>
                  <a:lnTo>
                    <a:pt x="116078" y="273189"/>
                  </a:lnTo>
                  <a:lnTo>
                    <a:pt x="112509" y="276263"/>
                  </a:lnTo>
                  <a:lnTo>
                    <a:pt x="109004" y="281825"/>
                  </a:lnTo>
                  <a:lnTo>
                    <a:pt x="108496" y="281825"/>
                  </a:lnTo>
                  <a:lnTo>
                    <a:pt x="109753" y="283324"/>
                  </a:lnTo>
                  <a:lnTo>
                    <a:pt x="109232" y="283324"/>
                  </a:lnTo>
                  <a:lnTo>
                    <a:pt x="114033" y="289788"/>
                  </a:lnTo>
                  <a:lnTo>
                    <a:pt x="120345" y="294868"/>
                  </a:lnTo>
                  <a:lnTo>
                    <a:pt x="127304" y="299402"/>
                  </a:lnTo>
                  <a:lnTo>
                    <a:pt x="134010" y="304228"/>
                  </a:lnTo>
                  <a:lnTo>
                    <a:pt x="136677" y="307428"/>
                  </a:lnTo>
                  <a:lnTo>
                    <a:pt x="140258" y="312394"/>
                  </a:lnTo>
                  <a:lnTo>
                    <a:pt x="143967" y="317131"/>
                  </a:lnTo>
                  <a:lnTo>
                    <a:pt x="147066" y="319608"/>
                  </a:lnTo>
                  <a:lnTo>
                    <a:pt x="149644" y="324142"/>
                  </a:lnTo>
                  <a:lnTo>
                    <a:pt x="153873" y="334530"/>
                  </a:lnTo>
                  <a:lnTo>
                    <a:pt x="155727" y="336550"/>
                  </a:lnTo>
                  <a:lnTo>
                    <a:pt x="156832" y="339902"/>
                  </a:lnTo>
                  <a:lnTo>
                    <a:pt x="156984" y="348297"/>
                  </a:lnTo>
                  <a:lnTo>
                    <a:pt x="158038" y="351497"/>
                  </a:lnTo>
                  <a:lnTo>
                    <a:pt x="157797" y="360248"/>
                  </a:lnTo>
                  <a:lnTo>
                    <a:pt x="156857" y="365290"/>
                  </a:lnTo>
                  <a:lnTo>
                    <a:pt x="155409" y="368122"/>
                  </a:lnTo>
                  <a:lnTo>
                    <a:pt x="153593" y="370141"/>
                  </a:lnTo>
                  <a:lnTo>
                    <a:pt x="153593" y="371157"/>
                  </a:lnTo>
                  <a:lnTo>
                    <a:pt x="155016" y="373837"/>
                  </a:lnTo>
                  <a:lnTo>
                    <a:pt x="155016" y="374853"/>
                  </a:lnTo>
                  <a:lnTo>
                    <a:pt x="158902" y="377520"/>
                  </a:lnTo>
                  <a:lnTo>
                    <a:pt x="161785" y="378904"/>
                  </a:lnTo>
                  <a:lnTo>
                    <a:pt x="164211" y="379272"/>
                  </a:lnTo>
                  <a:lnTo>
                    <a:pt x="174053" y="383514"/>
                  </a:lnTo>
                  <a:lnTo>
                    <a:pt x="188048" y="392976"/>
                  </a:lnTo>
                  <a:lnTo>
                    <a:pt x="201015" y="403313"/>
                  </a:lnTo>
                  <a:lnTo>
                    <a:pt x="207797" y="410184"/>
                  </a:lnTo>
                  <a:lnTo>
                    <a:pt x="221462" y="409981"/>
                  </a:lnTo>
                  <a:lnTo>
                    <a:pt x="229679" y="407263"/>
                  </a:lnTo>
                  <a:lnTo>
                    <a:pt x="236512" y="402920"/>
                  </a:lnTo>
                  <a:lnTo>
                    <a:pt x="246049" y="397827"/>
                  </a:lnTo>
                  <a:lnTo>
                    <a:pt x="249186" y="396963"/>
                  </a:lnTo>
                  <a:lnTo>
                    <a:pt x="252018" y="396697"/>
                  </a:lnTo>
                  <a:lnTo>
                    <a:pt x="254558" y="396214"/>
                  </a:lnTo>
                  <a:lnTo>
                    <a:pt x="256844" y="394716"/>
                  </a:lnTo>
                  <a:lnTo>
                    <a:pt x="258686" y="391922"/>
                  </a:lnTo>
                  <a:lnTo>
                    <a:pt x="261264" y="385191"/>
                  </a:lnTo>
                  <a:lnTo>
                    <a:pt x="263029" y="382358"/>
                  </a:lnTo>
                  <a:close/>
                </a:path>
                <a:path w="307975" h="410209">
                  <a:moveTo>
                    <a:pt x="307784" y="205562"/>
                  </a:moveTo>
                  <a:lnTo>
                    <a:pt x="290677" y="165836"/>
                  </a:lnTo>
                  <a:lnTo>
                    <a:pt x="253898" y="145999"/>
                  </a:lnTo>
                  <a:lnTo>
                    <a:pt x="222923" y="142049"/>
                  </a:lnTo>
                  <a:lnTo>
                    <a:pt x="206514" y="142468"/>
                  </a:lnTo>
                  <a:lnTo>
                    <a:pt x="153987" y="153822"/>
                  </a:lnTo>
                  <a:lnTo>
                    <a:pt x="118110" y="182168"/>
                  </a:lnTo>
                  <a:lnTo>
                    <a:pt x="117792" y="185712"/>
                  </a:lnTo>
                  <a:lnTo>
                    <a:pt x="118071" y="189572"/>
                  </a:lnTo>
                  <a:lnTo>
                    <a:pt x="140195" y="202603"/>
                  </a:lnTo>
                  <a:lnTo>
                    <a:pt x="156362" y="202095"/>
                  </a:lnTo>
                  <a:lnTo>
                    <a:pt x="205346" y="206819"/>
                  </a:lnTo>
                  <a:lnTo>
                    <a:pt x="236829" y="232994"/>
                  </a:lnTo>
                  <a:lnTo>
                    <a:pt x="237794" y="235712"/>
                  </a:lnTo>
                  <a:lnTo>
                    <a:pt x="237858" y="236550"/>
                  </a:lnTo>
                  <a:lnTo>
                    <a:pt x="243649" y="235064"/>
                  </a:lnTo>
                  <a:lnTo>
                    <a:pt x="246113" y="234848"/>
                  </a:lnTo>
                  <a:lnTo>
                    <a:pt x="249618" y="235712"/>
                  </a:lnTo>
                  <a:lnTo>
                    <a:pt x="258584" y="237426"/>
                  </a:lnTo>
                  <a:lnTo>
                    <a:pt x="273685" y="235458"/>
                  </a:lnTo>
                  <a:lnTo>
                    <a:pt x="283730" y="230771"/>
                  </a:lnTo>
                  <a:lnTo>
                    <a:pt x="283197" y="227914"/>
                  </a:lnTo>
                  <a:lnTo>
                    <a:pt x="283375" y="226364"/>
                  </a:lnTo>
                  <a:lnTo>
                    <a:pt x="286969" y="226606"/>
                  </a:lnTo>
                  <a:lnTo>
                    <a:pt x="289064" y="226529"/>
                  </a:lnTo>
                  <a:lnTo>
                    <a:pt x="290474" y="225983"/>
                  </a:lnTo>
                  <a:lnTo>
                    <a:pt x="292023" y="224840"/>
                  </a:lnTo>
                  <a:lnTo>
                    <a:pt x="300405" y="221932"/>
                  </a:lnTo>
                  <a:lnTo>
                    <a:pt x="303199" y="217487"/>
                  </a:lnTo>
                  <a:lnTo>
                    <a:pt x="304355" y="211912"/>
                  </a:lnTo>
                  <a:lnTo>
                    <a:pt x="307784" y="205562"/>
                  </a:lnTo>
                  <a:close/>
                </a:path>
              </a:pathLst>
            </a:custGeom>
            <a:solidFill>
              <a:srgbClr val="FE57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6008" y="10685002"/>
              <a:ext cx="157607" cy="181983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9465" y="10688752"/>
              <a:ext cx="156005" cy="175439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1218133" y="10688757"/>
              <a:ext cx="111125" cy="175260"/>
            </a:xfrm>
            <a:custGeom>
              <a:avLst/>
              <a:gdLst/>
              <a:ahLst/>
              <a:cxnLst/>
              <a:rect l="l" t="t" r="r" b="b"/>
              <a:pathLst>
                <a:path w="111125" h="175259">
                  <a:moveTo>
                    <a:pt x="111112" y="0"/>
                  </a:moveTo>
                  <a:lnTo>
                    <a:pt x="25" y="0"/>
                  </a:lnTo>
                  <a:lnTo>
                    <a:pt x="25" y="26670"/>
                  </a:lnTo>
                  <a:lnTo>
                    <a:pt x="203" y="26670"/>
                  </a:lnTo>
                  <a:lnTo>
                    <a:pt x="203" y="33020"/>
                  </a:lnTo>
                  <a:lnTo>
                    <a:pt x="190" y="34290"/>
                  </a:lnTo>
                  <a:lnTo>
                    <a:pt x="190" y="68580"/>
                  </a:lnTo>
                  <a:lnTo>
                    <a:pt x="177" y="100330"/>
                  </a:lnTo>
                  <a:lnTo>
                    <a:pt x="165" y="101600"/>
                  </a:lnTo>
                  <a:lnTo>
                    <a:pt x="165" y="158750"/>
                  </a:lnTo>
                  <a:lnTo>
                    <a:pt x="152" y="161290"/>
                  </a:lnTo>
                  <a:lnTo>
                    <a:pt x="0" y="161290"/>
                  </a:lnTo>
                  <a:lnTo>
                    <a:pt x="0" y="175260"/>
                  </a:lnTo>
                  <a:lnTo>
                    <a:pt x="46697" y="175260"/>
                  </a:lnTo>
                  <a:lnTo>
                    <a:pt x="46697" y="161290"/>
                  </a:lnTo>
                  <a:lnTo>
                    <a:pt x="46431" y="161290"/>
                  </a:lnTo>
                  <a:lnTo>
                    <a:pt x="46431" y="158750"/>
                  </a:lnTo>
                  <a:lnTo>
                    <a:pt x="46329" y="101600"/>
                  </a:lnTo>
                  <a:lnTo>
                    <a:pt x="46278" y="100330"/>
                  </a:lnTo>
                  <a:lnTo>
                    <a:pt x="103987" y="100330"/>
                  </a:lnTo>
                  <a:lnTo>
                    <a:pt x="103987" y="68580"/>
                  </a:lnTo>
                  <a:lnTo>
                    <a:pt x="46278" y="68580"/>
                  </a:lnTo>
                  <a:lnTo>
                    <a:pt x="46278" y="34290"/>
                  </a:lnTo>
                  <a:lnTo>
                    <a:pt x="46278" y="33020"/>
                  </a:lnTo>
                  <a:lnTo>
                    <a:pt x="98488" y="33020"/>
                  </a:lnTo>
                  <a:lnTo>
                    <a:pt x="98488" y="34290"/>
                  </a:lnTo>
                  <a:lnTo>
                    <a:pt x="111112" y="34290"/>
                  </a:lnTo>
                  <a:lnTo>
                    <a:pt x="111112" y="33020"/>
                  </a:lnTo>
                  <a:lnTo>
                    <a:pt x="111112" y="26670"/>
                  </a:lnTo>
                  <a:lnTo>
                    <a:pt x="111112" y="0"/>
                  </a:lnTo>
                  <a:close/>
                </a:path>
              </a:pathLst>
            </a:custGeom>
            <a:solidFill>
              <a:srgbClr val="001A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48">
            <a:extLst>
              <a:ext uri="{FF2B5EF4-FFF2-40B4-BE49-F238E27FC236}">
                <a16:creationId xmlns:a16="http://schemas.microsoft.com/office/drawing/2014/main" id="{7EFEC6C2-3D5D-81BB-092E-DCC9AC852527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1600900" y="10645669"/>
            <a:ext cx="7120825" cy="248786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>
            <a:lvl1pPr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EDF 2020" panose="020B0503020203020204"/>
              </a:defRPr>
            </a:lvl1pPr>
          </a:lstStyle>
          <a:p>
            <a:pPr marL="12700">
              <a:spcBef>
                <a:spcPts val="20"/>
              </a:spcBef>
            </a:pPr>
            <a:r>
              <a:rPr lang="fr-FR" b="1" dirty="0" err="1">
                <a:cs typeface="EDF 2020 ExtraBold"/>
              </a:rPr>
              <a:t>Di</a:t>
            </a:r>
            <a:r>
              <a:rPr lang="fr-FR" dirty="0" err="1"/>
              <a:t>VISION</a:t>
            </a:r>
            <a:r>
              <a:rPr lang="fr-FR" spc="75" dirty="0"/>
              <a:t> </a:t>
            </a:r>
            <a:r>
              <a:rPr lang="fr-FR" b="1" dirty="0">
                <a:cs typeface="EDF 2020 ExtraBold"/>
              </a:rPr>
              <a:t>P</a:t>
            </a:r>
            <a:r>
              <a:rPr lang="fr-FR" dirty="0"/>
              <a:t>ROGRAMMES</a:t>
            </a:r>
            <a:r>
              <a:rPr lang="fr-FR" spc="80" dirty="0"/>
              <a:t> </a:t>
            </a:r>
            <a:r>
              <a:rPr lang="fr-FR" dirty="0"/>
              <a:t>&amp;</a:t>
            </a:r>
            <a:r>
              <a:rPr lang="fr-FR" spc="75" dirty="0"/>
              <a:t> </a:t>
            </a:r>
            <a:r>
              <a:rPr lang="fr-FR" b="1" spc="-10" dirty="0">
                <a:cs typeface="EDF 2020 ExtraBold"/>
              </a:rPr>
              <a:t>S</a:t>
            </a:r>
            <a:r>
              <a:rPr lang="fr-FR" spc="-10" dirty="0"/>
              <a:t>TRATÉGIE – Pôle ADAPT et RSE</a:t>
            </a:r>
            <a:endParaRPr lang="fr-FR" dirty="0">
              <a:cs typeface="EDF 2020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10725656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e 4">
            <a:extLst>
              <a:ext uri="{FF2B5EF4-FFF2-40B4-BE49-F238E27FC236}">
                <a16:creationId xmlns:a16="http://schemas.microsoft.com/office/drawing/2014/main" id="{519DB78D-40B7-0015-877B-8C77A6AC71C7}"/>
              </a:ext>
            </a:extLst>
          </p:cNvPr>
          <p:cNvGrpSpPr/>
          <p:nvPr/>
        </p:nvGrpSpPr>
        <p:grpSpPr>
          <a:xfrm>
            <a:off x="908050" y="2226093"/>
            <a:ext cx="19100047" cy="8330635"/>
            <a:chOff x="517131" y="372810"/>
            <a:chExt cx="12333557" cy="5604277"/>
          </a:xfrm>
        </p:grpSpPr>
        <p:pic>
          <p:nvPicPr>
            <p:cNvPr id="6" name="Picture 2" descr="Plans du réseau - Stibus">
              <a:extLst>
                <a:ext uri="{FF2B5EF4-FFF2-40B4-BE49-F238E27FC236}">
                  <a16:creationId xmlns:a16="http://schemas.microsoft.com/office/drawing/2014/main" id="{4920C62E-1882-EC75-CEDD-9DC95C2714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132" y="1051623"/>
              <a:ext cx="11157735" cy="41199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ZoneTexte 6">
              <a:extLst>
                <a:ext uri="{FF2B5EF4-FFF2-40B4-BE49-F238E27FC236}">
                  <a16:creationId xmlns:a16="http://schemas.microsoft.com/office/drawing/2014/main" id="{640A8A5F-F4CA-6F53-CD91-99D6E2B10827}"/>
                </a:ext>
              </a:extLst>
            </p:cNvPr>
            <p:cNvSpPr txBox="1"/>
            <p:nvPr/>
          </p:nvSpPr>
          <p:spPr>
            <a:xfrm>
              <a:off x="1058238" y="5619964"/>
              <a:ext cx="1808252" cy="3519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1507846" rtl="0">
                <a:defRPr/>
              </a:pPr>
              <a:r>
                <a:rPr lang="fr-FR" sz="2800" kern="1200" dirty="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rPr>
                <a:t>Court Terme</a:t>
              </a:r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986FD5E7-AD2F-BBB5-AA31-308D79E0400A}"/>
                </a:ext>
              </a:extLst>
            </p:cNvPr>
            <p:cNvSpPr txBox="1"/>
            <p:nvPr/>
          </p:nvSpPr>
          <p:spPr>
            <a:xfrm>
              <a:off x="5299751" y="5625101"/>
              <a:ext cx="1808252" cy="3519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1507846" rtl="0">
                <a:defRPr/>
              </a:pPr>
              <a:r>
                <a:rPr lang="fr-FR" sz="2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rPr>
                <a:t>Moyen Terme</a:t>
              </a: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21B7F9AF-E24A-3273-A4B9-5D0ADE5B1CA4}"/>
                </a:ext>
              </a:extLst>
            </p:cNvPr>
            <p:cNvSpPr txBox="1"/>
            <p:nvPr/>
          </p:nvSpPr>
          <p:spPr>
            <a:xfrm>
              <a:off x="9027557" y="5619964"/>
              <a:ext cx="1808252" cy="3519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1507846" rtl="0">
                <a:defRPr/>
              </a:pPr>
              <a:r>
                <a:rPr lang="fr-FR" sz="2800" kern="1200">
                  <a:solidFill>
                    <a:prstClr val="black"/>
                  </a:solidFill>
                  <a:latin typeface="Calibri" panose="020F0502020204030204"/>
                  <a:ea typeface="+mn-ea"/>
                  <a:cs typeface="+mn-cs"/>
                </a:rPr>
                <a:t>Long Terme</a:t>
              </a: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1DFAB2ED-381C-2CB2-807A-ACB86AA15891}"/>
                </a:ext>
              </a:extLst>
            </p:cNvPr>
            <p:cNvSpPr txBox="1"/>
            <p:nvPr/>
          </p:nvSpPr>
          <p:spPr>
            <a:xfrm>
              <a:off x="9548527" y="372810"/>
              <a:ext cx="2333946" cy="10163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1507846" rtl="0">
                <a:defRPr/>
              </a:pPr>
              <a:r>
                <a:rPr lang="fr-FR" sz="2800" b="1" kern="1200" dirty="0">
                  <a:solidFill>
                    <a:srgbClr val="FF0000"/>
                  </a:solidFill>
                  <a:latin typeface="Calibri" panose="020F0502020204030204"/>
                  <a:ea typeface="+mn-ea"/>
                  <a:cs typeface="+mn-cs"/>
                </a:rPr>
                <a:t>Complexité croissante de modifications</a:t>
              </a:r>
            </a:p>
          </p:txBody>
        </p:sp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9EFDB060-6643-D3FA-0FCC-A6043EDCA383}"/>
                </a:ext>
              </a:extLst>
            </p:cNvPr>
            <p:cNvSpPr/>
            <p:nvPr/>
          </p:nvSpPr>
          <p:spPr>
            <a:xfrm>
              <a:off x="517131" y="2596268"/>
              <a:ext cx="12333557" cy="2273683"/>
            </a:xfrm>
            <a:prstGeom prst="ellipse">
              <a:avLst/>
            </a:prstGeom>
            <a:noFill/>
            <a:ln w="28575">
              <a:solidFill>
                <a:srgbClr val="0070C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507846" rtl="0">
                <a:defRPr/>
              </a:pPr>
              <a:endParaRPr lang="fr-FR" sz="2309" kern="12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8D0EFB1A-05BA-19FF-220F-C1E8246CABE0}"/>
                </a:ext>
              </a:extLst>
            </p:cNvPr>
            <p:cNvSpPr txBox="1"/>
            <p:nvPr/>
          </p:nvSpPr>
          <p:spPr>
            <a:xfrm>
              <a:off x="3484537" y="1625067"/>
              <a:ext cx="4882013" cy="365635"/>
            </a:xfrm>
            <a:prstGeom prst="rect">
              <a:avLst/>
            </a:prstGeom>
            <a:solidFill>
              <a:srgbClr val="0C4196"/>
            </a:solidFill>
          </p:spPr>
          <p:txBody>
            <a:bodyPr wrap="square" rtlCol="0">
              <a:spAutoFit/>
            </a:bodyPr>
            <a:lstStyle/>
            <a:p>
              <a:pPr algn="ctr" defTabSz="1507846" rtl="0">
                <a:defRPr/>
              </a:pPr>
              <a:r>
                <a:rPr lang="fr-FR" sz="2800" kern="1200" dirty="0">
                  <a:solidFill>
                    <a:prstClr val="white"/>
                  </a:solidFill>
                  <a:latin typeface="Calibri" panose="020F0502020204030204"/>
                  <a:ea typeface="+mn-ea"/>
                  <a:cs typeface="+mn-cs"/>
                </a:rPr>
                <a:t>Projet ADAPT alimente</a:t>
              </a:r>
            </a:p>
          </p:txBody>
        </p:sp>
        <p:cxnSp>
          <p:nvCxnSpPr>
            <p:cNvPr id="13" name="Connecteur droit avec flèche 12">
              <a:extLst>
                <a:ext uri="{FF2B5EF4-FFF2-40B4-BE49-F238E27FC236}">
                  <a16:creationId xmlns:a16="http://schemas.microsoft.com/office/drawing/2014/main" id="{40F47973-9450-189C-6C08-48B8C9946EF7}"/>
                </a:ext>
              </a:extLst>
            </p:cNvPr>
            <p:cNvCxnSpPr>
              <a:cxnSpLocks/>
            </p:cNvCxnSpPr>
            <p:nvPr/>
          </p:nvCxnSpPr>
          <p:spPr>
            <a:xfrm>
              <a:off x="715580" y="5522360"/>
              <a:ext cx="10419931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Connecteur droit avec flèche 13">
              <a:extLst>
                <a:ext uri="{FF2B5EF4-FFF2-40B4-BE49-F238E27FC236}">
                  <a16:creationId xmlns:a16="http://schemas.microsoft.com/office/drawing/2014/main" id="{1112B22A-54DC-E85E-1717-83616D583EA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05537" y="2035533"/>
              <a:ext cx="1602248" cy="1003325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avec flèche 14">
              <a:extLst>
                <a:ext uri="{FF2B5EF4-FFF2-40B4-BE49-F238E27FC236}">
                  <a16:creationId xmlns:a16="http://schemas.microsoft.com/office/drawing/2014/main" id="{4EEFE062-D1B0-0A99-7391-362612E7B4D6}"/>
                </a:ext>
              </a:extLst>
            </p:cNvPr>
            <p:cNvCxnSpPr>
              <a:cxnSpLocks/>
            </p:cNvCxnSpPr>
            <p:nvPr/>
          </p:nvCxnSpPr>
          <p:spPr>
            <a:xfrm>
              <a:off x="5826154" y="2035533"/>
              <a:ext cx="0" cy="101992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avec flèche 15">
              <a:extLst>
                <a:ext uri="{FF2B5EF4-FFF2-40B4-BE49-F238E27FC236}">
                  <a16:creationId xmlns:a16="http://schemas.microsoft.com/office/drawing/2014/main" id="{DBCD73FE-817D-26C9-F275-6E00A0F0324F}"/>
                </a:ext>
              </a:extLst>
            </p:cNvPr>
            <p:cNvCxnSpPr>
              <a:cxnSpLocks/>
            </p:cNvCxnSpPr>
            <p:nvPr/>
          </p:nvCxnSpPr>
          <p:spPr>
            <a:xfrm>
              <a:off x="6861424" y="2091667"/>
              <a:ext cx="1796150" cy="152308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D2258EEE-12DA-4297-BBFF-D2DB5B0ED871}"/>
                </a:ext>
              </a:extLst>
            </p:cNvPr>
            <p:cNvSpPr txBox="1"/>
            <p:nvPr/>
          </p:nvSpPr>
          <p:spPr>
            <a:xfrm>
              <a:off x="1345917" y="3039673"/>
              <a:ext cx="2229491" cy="12216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507846" rtl="0">
                <a:defRPr/>
              </a:pPr>
              <a:r>
                <a:rPr lang="fr-FR" sz="2800" b="1" kern="1200" dirty="0">
                  <a:solidFill>
                    <a:srgbClr val="0070C0"/>
                  </a:solidFill>
                  <a:latin typeface="Calibri" panose="020F0502020204030204"/>
                  <a:ea typeface="+mn-ea"/>
                  <a:cs typeface="+mn-cs"/>
                </a:rPr>
                <a:t>Projet i3 : Investissements Immédiatement Intéressants</a:t>
              </a:r>
            </a:p>
          </p:txBody>
        </p:sp>
        <p:sp>
          <p:nvSpPr>
            <p:cNvPr id="18" name="ZoneTexte 17">
              <a:extLst>
                <a:ext uri="{FF2B5EF4-FFF2-40B4-BE49-F238E27FC236}">
                  <a16:creationId xmlns:a16="http://schemas.microsoft.com/office/drawing/2014/main" id="{E3CBE162-092A-09DB-7D3B-4056DDE25E16}"/>
                </a:ext>
              </a:extLst>
            </p:cNvPr>
            <p:cNvSpPr txBox="1"/>
            <p:nvPr/>
          </p:nvSpPr>
          <p:spPr>
            <a:xfrm>
              <a:off x="4491071" y="3148249"/>
              <a:ext cx="2868947" cy="64185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507846" rtl="0">
                <a:defRPr/>
              </a:pPr>
              <a:r>
                <a:rPr lang="fr-FR" sz="2800" b="1" kern="1200">
                  <a:solidFill>
                    <a:srgbClr val="0070C0"/>
                  </a:solidFill>
                  <a:latin typeface="Calibri" panose="020F0502020204030204"/>
                  <a:ea typeface="+mn-ea"/>
                  <a:cs typeface="+mn-cs"/>
                </a:rPr>
                <a:t>Projets VD pour le volet « inconvénients »</a:t>
              </a: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E3D614B6-2FFF-11F7-699F-6501083BE79F}"/>
                </a:ext>
              </a:extLst>
            </p:cNvPr>
            <p:cNvSpPr txBox="1"/>
            <p:nvPr/>
          </p:nvSpPr>
          <p:spPr>
            <a:xfrm>
              <a:off x="7707128" y="3704676"/>
              <a:ext cx="2036907" cy="9317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1507846" rtl="0">
                <a:defRPr/>
              </a:pPr>
              <a:r>
                <a:rPr lang="fr-FR" sz="2800" b="1" kern="1200" dirty="0">
                  <a:solidFill>
                    <a:srgbClr val="0070C0"/>
                  </a:solidFill>
                  <a:latin typeface="Calibri" panose="020F0502020204030204"/>
                  <a:ea typeface="+mn-ea"/>
                  <a:cs typeface="+mn-cs"/>
                </a:rPr>
                <a:t>Projet </a:t>
              </a:r>
            </a:p>
            <a:p>
              <a:pPr algn="ctr" defTabSz="1507846" rtl="0">
                <a:defRPr/>
              </a:pPr>
              <a:r>
                <a:rPr lang="fr-FR" sz="2800" b="1" kern="1200" dirty="0">
                  <a:solidFill>
                    <a:srgbClr val="0070C0"/>
                  </a:solidFill>
                  <a:latin typeface="Calibri" panose="020F0502020204030204"/>
                  <a:ea typeface="+mn-ea"/>
                  <a:cs typeface="+mn-cs"/>
                </a:rPr>
                <a:t> Durée De Fonctionnement</a:t>
              </a:r>
            </a:p>
          </p:txBody>
        </p:sp>
      </p:grpSp>
      <p:cxnSp>
        <p:nvCxnSpPr>
          <p:cNvPr id="2" name="Connecteur droit avec flèche 1">
            <a:extLst>
              <a:ext uri="{FF2B5EF4-FFF2-40B4-BE49-F238E27FC236}">
                <a16:creationId xmlns:a16="http://schemas.microsoft.com/office/drawing/2014/main" id="{3480D6C4-198F-D4DD-B678-820574F1634F}"/>
              </a:ext>
            </a:extLst>
          </p:cNvPr>
          <p:cNvCxnSpPr>
            <a:cxnSpLocks/>
          </p:cNvCxnSpPr>
          <p:nvPr/>
        </p:nvCxnSpPr>
        <p:spPr>
          <a:xfrm>
            <a:off x="13306767" y="5258869"/>
            <a:ext cx="3791546" cy="171837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>
            <a:extLst>
              <a:ext uri="{FF2B5EF4-FFF2-40B4-BE49-F238E27FC236}">
                <a16:creationId xmlns:a16="http://schemas.microsoft.com/office/drawing/2014/main" id="{2C8058C1-417C-E8F5-79D0-95573DF47B09}"/>
              </a:ext>
            </a:extLst>
          </p:cNvPr>
          <p:cNvSpPr txBox="1"/>
          <p:nvPr/>
        </p:nvSpPr>
        <p:spPr>
          <a:xfrm>
            <a:off x="15833608" y="7300663"/>
            <a:ext cx="2775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507846" rtl="0">
              <a:defRPr/>
            </a:pPr>
            <a:r>
              <a:rPr lang="fr-FR" sz="2800" b="1" kern="1200" dirty="0">
                <a:solidFill>
                  <a:srgbClr val="0070C0"/>
                </a:solidFill>
                <a:latin typeface="Calibri" panose="020F0502020204030204"/>
                <a:ea typeface="+mn-ea"/>
                <a:cs typeface="+mn-cs"/>
              </a:rPr>
              <a:t>NANF</a:t>
            </a:r>
          </a:p>
        </p:txBody>
      </p:sp>
      <p:sp>
        <p:nvSpPr>
          <p:cNvPr id="24" name="Espace réservé du contenu 3">
            <a:extLst>
              <a:ext uri="{FF2B5EF4-FFF2-40B4-BE49-F238E27FC236}">
                <a16:creationId xmlns:a16="http://schemas.microsoft.com/office/drawing/2014/main" id="{72B455D7-E36D-AD11-4F00-213E337907BE}"/>
              </a:ext>
            </a:extLst>
          </p:cNvPr>
          <p:cNvSpPr txBox="1">
            <a:spLocks/>
          </p:cNvSpPr>
          <p:nvPr/>
        </p:nvSpPr>
        <p:spPr>
          <a:xfrm>
            <a:off x="1371570" y="1672010"/>
            <a:ext cx="18127327" cy="3871810"/>
          </a:xfrm>
          <a:prstGeom prst="rect">
            <a:avLst/>
          </a:prstGeom>
        </p:spPr>
        <p:txBody>
          <a:bodyPr vert="horz" wrap="square" lIns="150781" tIns="75390" rIns="150781" bIns="75390" rtlCol="0" anchor="t">
            <a:normAutofit/>
          </a:bodyPr>
          <a:lstStyle>
            <a:lvl1pPr marL="0">
              <a:defRPr sz="2150" b="1" i="0">
                <a:solidFill>
                  <a:srgbClr val="6B6B6B"/>
                </a:solidFill>
                <a:latin typeface="EDF 2020"/>
                <a:ea typeface="+mn-ea"/>
                <a:cs typeface="EDF 202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fr-FR" sz="3600" dirty="0">
                <a:solidFill>
                  <a:srgbClr val="002060"/>
                </a:solidFill>
              </a:rPr>
              <a:t>Objectifs de </a:t>
            </a:r>
            <a:r>
              <a:rPr lang="fr-FR" sz="3600" dirty="0">
                <a:solidFill>
                  <a:schemeClr val="accent6">
                    <a:lumMod val="75000"/>
                  </a:schemeClr>
                </a:solidFill>
              </a:rPr>
              <a:t>capacité à produire </a:t>
            </a:r>
            <a:r>
              <a:rPr lang="fr-FR" sz="3600" dirty="0">
                <a:solidFill>
                  <a:srgbClr val="002060"/>
                </a:solidFill>
              </a:rPr>
              <a:t>et de </a:t>
            </a:r>
            <a:r>
              <a:rPr lang="fr-FR" sz="3600" dirty="0">
                <a:solidFill>
                  <a:schemeClr val="accent6">
                    <a:lumMod val="75000"/>
                  </a:schemeClr>
                </a:solidFill>
              </a:rPr>
              <a:t>sobriété en eau</a:t>
            </a:r>
          </a:p>
        </p:txBody>
      </p:sp>
      <p:sp>
        <p:nvSpPr>
          <p:cNvPr id="25" name="Titre 2">
            <a:extLst>
              <a:ext uri="{FF2B5EF4-FFF2-40B4-BE49-F238E27FC236}">
                <a16:creationId xmlns:a16="http://schemas.microsoft.com/office/drawing/2014/main" id="{C56B4761-94E3-78BA-E973-057F12E8506F}"/>
              </a:ext>
            </a:extLst>
          </p:cNvPr>
          <p:cNvSpPr txBox="1">
            <a:spLocks/>
          </p:cNvSpPr>
          <p:nvPr/>
        </p:nvSpPr>
        <p:spPr>
          <a:xfrm>
            <a:off x="527049" y="448658"/>
            <a:ext cx="18082405" cy="1777434"/>
          </a:xfrm>
          <a:prstGeom prst="rect">
            <a:avLst/>
          </a:prstGeom>
        </p:spPr>
        <p:txBody>
          <a:bodyPr wrap="square" lIns="0" tIns="0" rIns="0" bIns="0">
            <a:normAutofit/>
          </a:bodyPr>
          <a:lstStyle>
            <a:lvl1pPr>
              <a:lnSpc>
                <a:spcPct val="85000"/>
              </a:lnSpc>
              <a:defRPr sz="4050" b="0" i="0">
                <a:solidFill>
                  <a:srgbClr val="001A70"/>
                </a:solidFill>
                <a:latin typeface="EDF 2020"/>
                <a:ea typeface="+mj-ea"/>
                <a:cs typeface="EDF 2020"/>
              </a:defRPr>
            </a:lvl1pPr>
          </a:lstStyle>
          <a:p>
            <a:r>
              <a:rPr lang="fr-FR" altLang="fr-FR" sz="4400" b="1" dirty="0"/>
              <a:t>2022 : LANCEMENT DES INVESTISSEMENTS IMMÉDIATEMENT INTÉRESSANTS</a:t>
            </a:r>
          </a:p>
        </p:txBody>
      </p:sp>
    </p:spTree>
    <p:extLst>
      <p:ext uri="{BB962C8B-B14F-4D97-AF65-F5344CB8AC3E}">
        <p14:creationId xmlns:p14="http://schemas.microsoft.com/office/powerpoint/2010/main" val="18261385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1">
            <a:extLst>
              <a:ext uri="{FF2B5EF4-FFF2-40B4-BE49-F238E27FC236}">
                <a16:creationId xmlns:a16="http://schemas.microsoft.com/office/drawing/2014/main" id="{3BD07002-506C-BFAE-4104-F403FE643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250" y="256561"/>
            <a:ext cx="19126200" cy="1341286"/>
          </a:xfrm>
        </p:spPr>
        <p:txBody>
          <a:bodyPr>
            <a:noAutofit/>
          </a:bodyPr>
          <a:lstStyle/>
          <a:p>
            <a:r>
              <a:rPr lang="fr-FR" sz="4400" b="1" dirty="0"/>
              <a:t>CANICULE ET CONDITIONS DE TRAVAIL : ADAPTER SA MANIÈRE DE TRAVAILLER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9007DC80-8576-9A0F-D3E8-016146B1EA76}"/>
              </a:ext>
            </a:extLst>
          </p:cNvPr>
          <p:cNvSpPr txBox="1"/>
          <p:nvPr/>
        </p:nvSpPr>
        <p:spPr>
          <a:xfrm>
            <a:off x="9078255" y="3058414"/>
            <a:ext cx="10240524" cy="830997"/>
          </a:xfrm>
          <a:prstGeom prst="rect">
            <a:avLst/>
          </a:prstGeom>
          <a:noFill/>
          <a:ln w="15875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l" defTabSz="1507846" rtl="0">
              <a:defRPr/>
            </a:pPr>
            <a:r>
              <a:rPr lang="fr-FR" sz="2400" i="1" kern="1200" dirty="0">
                <a:solidFill>
                  <a:srgbClr val="333333"/>
                </a:solidFill>
                <a:latin typeface="EDF 2020"/>
                <a:ea typeface="+mn-ea"/>
                <a:cs typeface="+mn-cs"/>
              </a:rPr>
              <a:t>« 15% des heures de travail pourraient être perdues d’ici la fin du siècle </a:t>
            </a:r>
          </a:p>
          <a:p>
            <a:pPr algn="r" defTabSz="1507846" rtl="0">
              <a:defRPr/>
            </a:pPr>
            <a:r>
              <a:rPr lang="fr-FR" sz="2400" kern="1200" dirty="0">
                <a:solidFill>
                  <a:srgbClr val="333333"/>
                </a:solidFill>
                <a:latin typeface="EDF 2020"/>
                <a:ea typeface="+mn-ea"/>
                <a:cs typeface="+mn-cs"/>
              </a:rPr>
              <a:t>(Tord </a:t>
            </a:r>
            <a:r>
              <a:rPr lang="fr-FR" sz="2400" kern="1200" dirty="0" err="1">
                <a:solidFill>
                  <a:srgbClr val="333333"/>
                </a:solidFill>
                <a:latin typeface="EDF 2020"/>
                <a:ea typeface="+mn-ea"/>
                <a:cs typeface="+mn-cs"/>
              </a:rPr>
              <a:t>Kjellström</a:t>
            </a:r>
            <a:r>
              <a:rPr lang="fr-FR" sz="2400" kern="1200" dirty="0">
                <a:solidFill>
                  <a:srgbClr val="333333"/>
                </a:solidFill>
                <a:latin typeface="EDF 2020"/>
                <a:ea typeface="+mn-ea"/>
                <a:cs typeface="+mn-cs"/>
              </a:rPr>
              <a:t> épidémiologiste et spécialiste du stress thermique)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B140BFE7-4676-CE0F-695D-CF990B5FD1A2}"/>
              </a:ext>
            </a:extLst>
          </p:cNvPr>
          <p:cNvSpPr txBox="1"/>
          <p:nvPr/>
        </p:nvSpPr>
        <p:spPr>
          <a:xfrm>
            <a:off x="9078255" y="4114075"/>
            <a:ext cx="10240524" cy="1938992"/>
          </a:xfrm>
          <a:prstGeom prst="rect">
            <a:avLst/>
          </a:prstGeom>
          <a:noFill/>
          <a:ln w="15875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l" defTabSz="1507846" rtl="0">
              <a:defRPr/>
            </a:pPr>
            <a:r>
              <a:rPr lang="fr-FR" sz="2400" i="1" kern="1200" dirty="0">
                <a:solidFill>
                  <a:srgbClr val="333333"/>
                </a:solidFill>
                <a:latin typeface="EDF 2020"/>
                <a:ea typeface="+mn-ea"/>
                <a:cs typeface="+mn-cs"/>
              </a:rPr>
              <a:t>« ce n’est pas parce que les salariés disposent d’une fontaine à eau ou d’un climatiseur que l’essentiel est fait»</a:t>
            </a:r>
          </a:p>
          <a:p>
            <a:pPr lvl="1" algn="r" defTabSz="1507846" rtl="0">
              <a:defRPr/>
            </a:pPr>
            <a:r>
              <a:rPr lang="fr-FR" sz="2400" kern="1200" dirty="0">
                <a:solidFill>
                  <a:srgbClr val="333333"/>
                </a:solidFill>
                <a:latin typeface="EDF 2020"/>
                <a:ea typeface="+mn-ea"/>
                <a:cs typeface="+mn-cs"/>
              </a:rPr>
              <a:t>(</a:t>
            </a:r>
            <a:r>
              <a:rPr lang="fr-FR" sz="2400" kern="1200" dirty="0" err="1">
                <a:solidFill>
                  <a:srgbClr val="333333"/>
                </a:solidFill>
                <a:latin typeface="EDF 2020"/>
                <a:ea typeface="+mn-ea"/>
                <a:cs typeface="+mn-cs"/>
              </a:rPr>
              <a:t>N.Iskander</a:t>
            </a:r>
            <a:r>
              <a:rPr lang="fr-FR" sz="2400" kern="1200" dirty="0">
                <a:solidFill>
                  <a:srgbClr val="333333"/>
                </a:solidFill>
                <a:latin typeface="EDF 2020"/>
                <a:ea typeface="+mn-ea"/>
                <a:cs typeface="+mn-cs"/>
              </a:rPr>
              <a:t> New York </a:t>
            </a:r>
            <a:r>
              <a:rPr lang="fr-FR" sz="2400" kern="1200" dirty="0" err="1">
                <a:solidFill>
                  <a:srgbClr val="333333"/>
                </a:solidFill>
                <a:latin typeface="EDF 2020"/>
                <a:ea typeface="+mn-ea"/>
                <a:cs typeface="+mn-cs"/>
              </a:rPr>
              <a:t>University</a:t>
            </a:r>
            <a:r>
              <a:rPr lang="fr-FR" sz="2400" kern="1200" dirty="0">
                <a:solidFill>
                  <a:srgbClr val="333333"/>
                </a:solidFill>
                <a:latin typeface="EDF 2020"/>
                <a:ea typeface="+mn-ea"/>
                <a:cs typeface="+mn-cs"/>
              </a:rPr>
              <a:t>)</a:t>
            </a:r>
          </a:p>
          <a:p>
            <a:pPr algn="r" defTabSz="1507846" rtl="0">
              <a:defRPr/>
            </a:pPr>
            <a:endParaRPr lang="fr-FR" sz="2400" i="1" kern="1200" dirty="0">
              <a:solidFill>
                <a:srgbClr val="333333"/>
              </a:solidFill>
              <a:latin typeface="EDF 2020"/>
              <a:ea typeface="+mn-ea"/>
              <a:cs typeface="+mn-cs"/>
            </a:endParaRPr>
          </a:p>
          <a:p>
            <a:pPr algn="r" defTabSz="1507846" rtl="0">
              <a:defRPr/>
            </a:pPr>
            <a:endParaRPr lang="fr-FR" sz="2400" i="1" kern="1200" dirty="0">
              <a:solidFill>
                <a:srgbClr val="333333"/>
              </a:solidFill>
              <a:latin typeface="EDF 2020"/>
              <a:ea typeface="+mn-ea"/>
              <a:cs typeface="+mn-cs"/>
            </a:endParaRP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22A52A2C-2186-CB9E-F584-12B7725E9E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452" y="959735"/>
            <a:ext cx="4699997" cy="5631893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1BF92980-A9D3-8C19-A1D4-ACFB817A054E}"/>
              </a:ext>
            </a:extLst>
          </p:cNvPr>
          <p:cNvSpPr txBox="1"/>
          <p:nvPr/>
        </p:nvSpPr>
        <p:spPr>
          <a:xfrm>
            <a:off x="9078257" y="1190735"/>
            <a:ext cx="10240524" cy="1569660"/>
          </a:xfrm>
          <a:prstGeom prst="rect">
            <a:avLst/>
          </a:prstGeom>
          <a:noFill/>
          <a:ln w="15875">
            <a:solidFill>
              <a:schemeClr val="accent4"/>
            </a:solidFill>
          </a:ln>
        </p:spPr>
        <p:txBody>
          <a:bodyPr wrap="square" rtlCol="0">
            <a:spAutoFit/>
          </a:bodyPr>
          <a:lstStyle/>
          <a:p>
            <a:pPr algn="l" defTabSz="1507846" rtl="0">
              <a:defRPr/>
            </a:pPr>
            <a:r>
              <a:rPr lang="fr-FR" sz="2400" i="1" kern="1200" dirty="0">
                <a:solidFill>
                  <a:srgbClr val="333333"/>
                </a:solidFill>
                <a:latin typeface="EDF 2020"/>
                <a:ea typeface="+mn-ea"/>
                <a:cs typeface="+mn-cs"/>
              </a:rPr>
              <a:t>Le </a:t>
            </a:r>
            <a:r>
              <a:rPr lang="fr-FR" sz="2400" b="1" i="1" kern="1200" dirty="0">
                <a:solidFill>
                  <a:srgbClr val="333333"/>
                </a:solidFill>
                <a:latin typeface="EDF 2020"/>
                <a:ea typeface="+mn-ea"/>
                <a:cs typeface="+mn-cs"/>
              </a:rPr>
              <a:t>taux d’accidentologie augmente de 1%, </a:t>
            </a:r>
            <a:r>
              <a:rPr lang="fr-FR" sz="2400" i="1" kern="1200" dirty="0">
                <a:solidFill>
                  <a:srgbClr val="333333"/>
                </a:solidFill>
                <a:latin typeface="EDF 2020"/>
                <a:ea typeface="+mn-ea"/>
                <a:cs typeface="+mn-cs"/>
              </a:rPr>
              <a:t>durant les vagues de chaleur, lorsque </a:t>
            </a:r>
            <a:r>
              <a:rPr lang="fr-FR" sz="2400" b="1" i="1" kern="1200" dirty="0">
                <a:solidFill>
                  <a:srgbClr val="333333"/>
                </a:solidFill>
                <a:latin typeface="EDF 2020"/>
                <a:ea typeface="+mn-ea"/>
                <a:cs typeface="+mn-cs"/>
              </a:rPr>
              <a:t>les températures augmentent de 1% </a:t>
            </a:r>
            <a:r>
              <a:rPr lang="fr-FR" sz="2400" i="1" kern="1200" dirty="0">
                <a:solidFill>
                  <a:srgbClr val="333333"/>
                </a:solidFill>
                <a:latin typeface="EDF 2020"/>
                <a:ea typeface="+mn-ea"/>
                <a:cs typeface="+mn-cs"/>
              </a:rPr>
              <a:t>(au-delà des seuils habituels de la zone considérée)</a:t>
            </a:r>
          </a:p>
          <a:p>
            <a:pPr algn="l" defTabSz="1507846" rtl="0">
              <a:defRPr/>
            </a:pPr>
            <a:r>
              <a:rPr lang="fr-FR" sz="2400" kern="1200" dirty="0">
                <a:solidFill>
                  <a:srgbClr val="333333"/>
                </a:solidFill>
                <a:latin typeface="EDF 2020"/>
                <a:ea typeface="+mn-ea"/>
                <a:cs typeface="+mn-cs"/>
              </a:rPr>
              <a:t>				              (Fatima et al. 2021)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88B39925-C40F-8F8A-02DE-6F36EAC8ECF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1976" y="6741690"/>
            <a:ext cx="5131133" cy="3640456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F19F5014-583A-ADE4-EA88-D9338834BAE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31605" y="6198157"/>
            <a:ext cx="6263853" cy="4260615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7984A942-1290-A4D7-0D16-B0245060C742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7791" y="6288868"/>
            <a:ext cx="6711697" cy="3842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459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22085" y="1365812"/>
            <a:ext cx="16059929" cy="8576942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3276562" y="510710"/>
            <a:ext cx="13246100" cy="10323195"/>
          </a:xfrm>
          <a:custGeom>
            <a:avLst/>
            <a:gdLst/>
            <a:ahLst/>
            <a:cxnLst/>
            <a:rect l="l" t="t" r="r" b="b"/>
            <a:pathLst>
              <a:path w="13246100" h="10323195">
                <a:moveTo>
                  <a:pt x="1239494" y="5186121"/>
                </a:moveTo>
                <a:lnTo>
                  <a:pt x="1232738" y="5135854"/>
                </a:lnTo>
                <a:lnTo>
                  <a:pt x="1213675" y="5090693"/>
                </a:lnTo>
                <a:lnTo>
                  <a:pt x="1184109" y="5052415"/>
                </a:lnTo>
                <a:lnTo>
                  <a:pt x="1145844" y="5022850"/>
                </a:lnTo>
                <a:lnTo>
                  <a:pt x="1100670" y="5003787"/>
                </a:lnTo>
                <a:lnTo>
                  <a:pt x="1050417" y="4997031"/>
                </a:lnTo>
                <a:lnTo>
                  <a:pt x="189064" y="4997031"/>
                </a:lnTo>
                <a:lnTo>
                  <a:pt x="138811" y="5003787"/>
                </a:lnTo>
                <a:lnTo>
                  <a:pt x="93637" y="5022850"/>
                </a:lnTo>
                <a:lnTo>
                  <a:pt x="55372" y="5052415"/>
                </a:lnTo>
                <a:lnTo>
                  <a:pt x="25806" y="5090693"/>
                </a:lnTo>
                <a:lnTo>
                  <a:pt x="6743" y="5135854"/>
                </a:lnTo>
                <a:lnTo>
                  <a:pt x="0" y="5186121"/>
                </a:lnTo>
                <a:lnTo>
                  <a:pt x="6743" y="5236388"/>
                </a:lnTo>
                <a:lnTo>
                  <a:pt x="25806" y="5281549"/>
                </a:lnTo>
                <a:lnTo>
                  <a:pt x="55372" y="5319827"/>
                </a:lnTo>
                <a:lnTo>
                  <a:pt x="93637" y="5349392"/>
                </a:lnTo>
                <a:lnTo>
                  <a:pt x="138811" y="5368442"/>
                </a:lnTo>
                <a:lnTo>
                  <a:pt x="189064" y="5375199"/>
                </a:lnTo>
                <a:lnTo>
                  <a:pt x="1050417" y="5375199"/>
                </a:lnTo>
                <a:lnTo>
                  <a:pt x="1100670" y="5368442"/>
                </a:lnTo>
                <a:lnTo>
                  <a:pt x="1145844" y="5349392"/>
                </a:lnTo>
                <a:lnTo>
                  <a:pt x="1184109" y="5319827"/>
                </a:lnTo>
                <a:lnTo>
                  <a:pt x="1213675" y="5281549"/>
                </a:lnTo>
                <a:lnTo>
                  <a:pt x="1232738" y="5236388"/>
                </a:lnTo>
                <a:lnTo>
                  <a:pt x="1239494" y="5186121"/>
                </a:lnTo>
                <a:close/>
              </a:path>
              <a:path w="13246100" h="10323195">
                <a:moveTo>
                  <a:pt x="1312392" y="6181420"/>
                </a:moveTo>
                <a:lnTo>
                  <a:pt x="1310398" y="6132627"/>
                </a:lnTo>
                <a:lnTo>
                  <a:pt x="1295577" y="6086094"/>
                </a:lnTo>
                <a:lnTo>
                  <a:pt x="1269949" y="6046444"/>
                </a:lnTo>
                <a:lnTo>
                  <a:pt x="1235506" y="6015101"/>
                </a:lnTo>
                <a:lnTo>
                  <a:pt x="1194269" y="5993460"/>
                </a:lnTo>
                <a:lnTo>
                  <a:pt x="1148257" y="5982932"/>
                </a:lnTo>
                <a:lnTo>
                  <a:pt x="1099477" y="5984938"/>
                </a:lnTo>
                <a:lnTo>
                  <a:pt x="251218" y="6134519"/>
                </a:lnTo>
                <a:lnTo>
                  <a:pt x="204673" y="6149327"/>
                </a:lnTo>
                <a:lnTo>
                  <a:pt x="165023" y="6174956"/>
                </a:lnTo>
                <a:lnTo>
                  <a:pt x="133680" y="6209385"/>
                </a:lnTo>
                <a:lnTo>
                  <a:pt x="112039" y="6250622"/>
                </a:lnTo>
                <a:lnTo>
                  <a:pt x="101523" y="6296647"/>
                </a:lnTo>
                <a:lnTo>
                  <a:pt x="103517" y="6345441"/>
                </a:lnTo>
                <a:lnTo>
                  <a:pt x="119811" y="6395009"/>
                </a:lnTo>
                <a:lnTo>
                  <a:pt x="148323" y="6436576"/>
                </a:lnTo>
                <a:lnTo>
                  <a:pt x="186601" y="6468402"/>
                </a:lnTo>
                <a:lnTo>
                  <a:pt x="232194" y="6488760"/>
                </a:lnTo>
                <a:lnTo>
                  <a:pt x="282613" y="6495923"/>
                </a:lnTo>
                <a:lnTo>
                  <a:pt x="290512" y="6495758"/>
                </a:lnTo>
                <a:lnTo>
                  <a:pt x="1162710" y="6343561"/>
                </a:lnTo>
                <a:lnTo>
                  <a:pt x="1209243" y="6328740"/>
                </a:lnTo>
                <a:lnTo>
                  <a:pt x="1248892" y="6303111"/>
                </a:lnTo>
                <a:lnTo>
                  <a:pt x="1280236" y="6268682"/>
                </a:lnTo>
                <a:lnTo>
                  <a:pt x="1301877" y="6227445"/>
                </a:lnTo>
                <a:lnTo>
                  <a:pt x="1312392" y="6181420"/>
                </a:lnTo>
                <a:close/>
              </a:path>
              <a:path w="13246100" h="10323195">
                <a:moveTo>
                  <a:pt x="1336636" y="4197731"/>
                </a:moveTo>
                <a:lnTo>
                  <a:pt x="1329270" y="4154525"/>
                </a:lnTo>
                <a:lnTo>
                  <a:pt x="1312799" y="4114647"/>
                </a:lnTo>
                <a:lnTo>
                  <a:pt x="1288173" y="4079468"/>
                </a:lnTo>
                <a:lnTo>
                  <a:pt x="1256334" y="4050360"/>
                </a:lnTo>
                <a:lnTo>
                  <a:pt x="1218247" y="4028656"/>
                </a:lnTo>
                <a:lnTo>
                  <a:pt x="1174877" y="4015752"/>
                </a:lnTo>
                <a:lnTo>
                  <a:pt x="326605" y="3866172"/>
                </a:lnTo>
                <a:lnTo>
                  <a:pt x="281368" y="3863454"/>
                </a:lnTo>
                <a:lnTo>
                  <a:pt x="238137" y="3870807"/>
                </a:lnTo>
                <a:lnTo>
                  <a:pt x="198259" y="3887279"/>
                </a:lnTo>
                <a:lnTo>
                  <a:pt x="163106" y="3911917"/>
                </a:lnTo>
                <a:lnTo>
                  <a:pt x="134010" y="3943769"/>
                </a:lnTo>
                <a:lnTo>
                  <a:pt x="112344" y="3981856"/>
                </a:lnTo>
                <a:lnTo>
                  <a:pt x="99453" y="4025239"/>
                </a:lnTo>
                <a:lnTo>
                  <a:pt x="96735" y="4070413"/>
                </a:lnTo>
                <a:lnTo>
                  <a:pt x="104101" y="4113619"/>
                </a:lnTo>
                <a:lnTo>
                  <a:pt x="120573" y="4153497"/>
                </a:lnTo>
                <a:lnTo>
                  <a:pt x="145199" y="4188676"/>
                </a:lnTo>
                <a:lnTo>
                  <a:pt x="177038" y="4217784"/>
                </a:lnTo>
                <a:lnTo>
                  <a:pt x="215125" y="4239476"/>
                </a:lnTo>
                <a:lnTo>
                  <a:pt x="258495" y="4252392"/>
                </a:lnTo>
                <a:lnTo>
                  <a:pt x="1106779" y="4401959"/>
                </a:lnTo>
                <a:lnTo>
                  <a:pt x="1141044" y="4404982"/>
                </a:lnTo>
                <a:lnTo>
                  <a:pt x="1186586" y="4399585"/>
                </a:lnTo>
                <a:lnTo>
                  <a:pt x="1228826" y="4384103"/>
                </a:lnTo>
                <a:lnTo>
                  <a:pt x="1266215" y="4359618"/>
                </a:lnTo>
                <a:lnTo>
                  <a:pt x="1297216" y="4327207"/>
                </a:lnTo>
                <a:lnTo>
                  <a:pt x="1320304" y="4287939"/>
                </a:lnTo>
                <a:lnTo>
                  <a:pt x="1333931" y="4242905"/>
                </a:lnTo>
                <a:lnTo>
                  <a:pt x="1336636" y="4197731"/>
                </a:lnTo>
                <a:close/>
              </a:path>
              <a:path w="13246100" h="10323195">
                <a:moveTo>
                  <a:pt x="1554937" y="7099490"/>
                </a:moveTo>
                <a:lnTo>
                  <a:pt x="1544904" y="7053605"/>
                </a:lnTo>
                <a:lnTo>
                  <a:pt x="1523098" y="7012013"/>
                </a:lnTo>
                <a:lnTo>
                  <a:pt x="1492211" y="6978751"/>
                </a:lnTo>
                <a:lnTo>
                  <a:pt x="1454365" y="6954825"/>
                </a:lnTo>
                <a:lnTo>
                  <a:pt x="1411693" y="6941210"/>
                </a:lnTo>
                <a:lnTo>
                  <a:pt x="1366367" y="6938924"/>
                </a:lnTo>
                <a:lnTo>
                  <a:pt x="1320495" y="6948970"/>
                </a:lnTo>
                <a:lnTo>
                  <a:pt x="511098" y="7243585"/>
                </a:lnTo>
                <a:lnTo>
                  <a:pt x="469506" y="7265378"/>
                </a:lnTo>
                <a:lnTo>
                  <a:pt x="436232" y="7296264"/>
                </a:lnTo>
                <a:lnTo>
                  <a:pt x="412305" y="7334097"/>
                </a:lnTo>
                <a:lnTo>
                  <a:pt x="398703" y="7376757"/>
                </a:lnTo>
                <a:lnTo>
                  <a:pt x="396417" y="7422096"/>
                </a:lnTo>
                <a:lnTo>
                  <a:pt x="406463" y="7467968"/>
                </a:lnTo>
                <a:lnTo>
                  <a:pt x="433031" y="7515974"/>
                </a:lnTo>
                <a:lnTo>
                  <a:pt x="471614" y="7552258"/>
                </a:lnTo>
                <a:lnTo>
                  <a:pt x="518756" y="7575207"/>
                </a:lnTo>
                <a:lnTo>
                  <a:pt x="570992" y="7583221"/>
                </a:lnTo>
                <a:lnTo>
                  <a:pt x="585952" y="7582573"/>
                </a:lnTo>
                <a:lnTo>
                  <a:pt x="630859" y="7572603"/>
                </a:lnTo>
                <a:lnTo>
                  <a:pt x="1440268" y="7278002"/>
                </a:lnTo>
                <a:lnTo>
                  <a:pt x="1481861" y="7256208"/>
                </a:lnTo>
                <a:lnTo>
                  <a:pt x="1515122" y="7225322"/>
                </a:lnTo>
                <a:lnTo>
                  <a:pt x="1539049" y="7187476"/>
                </a:lnTo>
                <a:lnTo>
                  <a:pt x="1552663" y="7144817"/>
                </a:lnTo>
                <a:lnTo>
                  <a:pt x="1554937" y="7099490"/>
                </a:lnTo>
                <a:close/>
              </a:path>
              <a:path w="13246100" h="10323195">
                <a:moveTo>
                  <a:pt x="1601533" y="3240608"/>
                </a:moveTo>
                <a:lnTo>
                  <a:pt x="1591906" y="3196983"/>
                </a:lnTo>
                <a:lnTo>
                  <a:pt x="1573110" y="3156674"/>
                </a:lnTo>
                <a:lnTo>
                  <a:pt x="1545869" y="3121253"/>
                </a:lnTo>
                <a:lnTo>
                  <a:pt x="1510919" y="3092272"/>
                </a:lnTo>
                <a:lnTo>
                  <a:pt x="1468996" y="3071304"/>
                </a:lnTo>
                <a:lnTo>
                  <a:pt x="659599" y="2776702"/>
                </a:lnTo>
                <a:lnTo>
                  <a:pt x="614019" y="2765806"/>
                </a:lnTo>
                <a:lnTo>
                  <a:pt x="568642" y="2765552"/>
                </a:lnTo>
                <a:lnTo>
                  <a:pt x="525005" y="2775178"/>
                </a:lnTo>
                <a:lnTo>
                  <a:pt x="484695" y="2793974"/>
                </a:lnTo>
                <a:lnTo>
                  <a:pt x="449262" y="2821216"/>
                </a:lnTo>
                <a:lnTo>
                  <a:pt x="420281" y="2856153"/>
                </a:lnTo>
                <a:lnTo>
                  <a:pt x="399313" y="2898089"/>
                </a:lnTo>
                <a:lnTo>
                  <a:pt x="388416" y="2943682"/>
                </a:lnTo>
                <a:lnTo>
                  <a:pt x="388162" y="2989072"/>
                </a:lnTo>
                <a:lnTo>
                  <a:pt x="397789" y="3032696"/>
                </a:lnTo>
                <a:lnTo>
                  <a:pt x="416585" y="3073006"/>
                </a:lnTo>
                <a:lnTo>
                  <a:pt x="443814" y="3108426"/>
                </a:lnTo>
                <a:lnTo>
                  <a:pt x="478764" y="3137408"/>
                </a:lnTo>
                <a:lnTo>
                  <a:pt x="520687" y="3158375"/>
                </a:lnTo>
                <a:lnTo>
                  <a:pt x="1330083" y="3452965"/>
                </a:lnTo>
                <a:lnTo>
                  <a:pt x="1382179" y="3464534"/>
                </a:lnTo>
                <a:lnTo>
                  <a:pt x="1399527" y="3465284"/>
                </a:lnTo>
                <a:lnTo>
                  <a:pt x="1448346" y="3459302"/>
                </a:lnTo>
                <a:lnTo>
                  <a:pt x="1493901" y="3441979"/>
                </a:lnTo>
                <a:lnTo>
                  <a:pt x="1534121" y="3414280"/>
                </a:lnTo>
                <a:lnTo>
                  <a:pt x="1566964" y="3377158"/>
                </a:lnTo>
                <a:lnTo>
                  <a:pt x="1590370" y="3331591"/>
                </a:lnTo>
                <a:lnTo>
                  <a:pt x="1601266" y="3285998"/>
                </a:lnTo>
                <a:lnTo>
                  <a:pt x="1601533" y="3240608"/>
                </a:lnTo>
                <a:close/>
              </a:path>
              <a:path w="13246100" h="10323195">
                <a:moveTo>
                  <a:pt x="1958822" y="8005927"/>
                </a:moveTo>
                <a:lnTo>
                  <a:pt x="1953425" y="7962684"/>
                </a:lnTo>
                <a:lnTo>
                  <a:pt x="1936292" y="7920990"/>
                </a:lnTo>
                <a:lnTo>
                  <a:pt x="1908746" y="7885303"/>
                </a:lnTo>
                <a:lnTo>
                  <a:pt x="1873999" y="7859014"/>
                </a:lnTo>
                <a:lnTo>
                  <a:pt x="1834235" y="7842694"/>
                </a:lnTo>
                <a:lnTo>
                  <a:pt x="1791639" y="7836941"/>
                </a:lnTo>
                <a:lnTo>
                  <a:pt x="1748396" y="7842339"/>
                </a:lnTo>
                <a:lnTo>
                  <a:pt x="1706702" y="7859484"/>
                </a:lnTo>
                <a:lnTo>
                  <a:pt x="960742" y="8290166"/>
                </a:lnTo>
                <a:lnTo>
                  <a:pt x="925055" y="8317700"/>
                </a:lnTo>
                <a:lnTo>
                  <a:pt x="898753" y="8352447"/>
                </a:lnTo>
                <a:lnTo>
                  <a:pt x="882446" y="8392223"/>
                </a:lnTo>
                <a:lnTo>
                  <a:pt x="876693" y="8434819"/>
                </a:lnTo>
                <a:lnTo>
                  <a:pt x="882091" y="8478063"/>
                </a:lnTo>
                <a:lnTo>
                  <a:pt x="899223" y="8519757"/>
                </a:lnTo>
                <a:lnTo>
                  <a:pt x="926960" y="8555634"/>
                </a:lnTo>
                <a:lnTo>
                  <a:pt x="961974" y="8582000"/>
                </a:lnTo>
                <a:lnTo>
                  <a:pt x="1002042" y="8598256"/>
                </a:lnTo>
                <a:lnTo>
                  <a:pt x="1044943" y="8603818"/>
                </a:lnTo>
                <a:lnTo>
                  <a:pt x="1066355" y="8602434"/>
                </a:lnTo>
                <a:lnTo>
                  <a:pt x="1108557" y="8591232"/>
                </a:lnTo>
                <a:lnTo>
                  <a:pt x="1874774" y="8150580"/>
                </a:lnTo>
                <a:lnTo>
                  <a:pt x="1910461" y="8123034"/>
                </a:lnTo>
                <a:lnTo>
                  <a:pt x="1936762" y="8088287"/>
                </a:lnTo>
                <a:lnTo>
                  <a:pt x="1953069" y="8048523"/>
                </a:lnTo>
                <a:lnTo>
                  <a:pt x="1958822" y="8005927"/>
                </a:lnTo>
                <a:close/>
              </a:path>
              <a:path w="13246100" h="10323195">
                <a:moveTo>
                  <a:pt x="2028380" y="2389060"/>
                </a:moveTo>
                <a:lnTo>
                  <a:pt x="2026412" y="2342883"/>
                </a:lnTo>
                <a:lnTo>
                  <a:pt x="2014499" y="2298446"/>
                </a:lnTo>
                <a:lnTo>
                  <a:pt x="1993125" y="2257463"/>
                </a:lnTo>
                <a:lnTo>
                  <a:pt x="1962721" y="2221674"/>
                </a:lnTo>
                <a:lnTo>
                  <a:pt x="1923783" y="2192782"/>
                </a:lnTo>
                <a:lnTo>
                  <a:pt x="1177836" y="1762112"/>
                </a:lnTo>
                <a:lnTo>
                  <a:pt x="1133348" y="1742833"/>
                </a:lnTo>
                <a:lnTo>
                  <a:pt x="1087145" y="1734400"/>
                </a:lnTo>
                <a:lnTo>
                  <a:pt x="1040968" y="1736369"/>
                </a:lnTo>
                <a:lnTo>
                  <a:pt x="996518" y="1748282"/>
                </a:lnTo>
                <a:lnTo>
                  <a:pt x="955548" y="1769668"/>
                </a:lnTo>
                <a:lnTo>
                  <a:pt x="919746" y="1800059"/>
                </a:lnTo>
                <a:lnTo>
                  <a:pt x="890854" y="1838998"/>
                </a:lnTo>
                <a:lnTo>
                  <a:pt x="871575" y="1883498"/>
                </a:lnTo>
                <a:lnTo>
                  <a:pt x="863155" y="1929701"/>
                </a:lnTo>
                <a:lnTo>
                  <a:pt x="865124" y="1975878"/>
                </a:lnTo>
                <a:lnTo>
                  <a:pt x="877036" y="2020316"/>
                </a:lnTo>
                <a:lnTo>
                  <a:pt x="898410" y="2061298"/>
                </a:lnTo>
                <a:lnTo>
                  <a:pt x="928801" y="2097087"/>
                </a:lnTo>
                <a:lnTo>
                  <a:pt x="967740" y="2125980"/>
                </a:lnTo>
                <a:lnTo>
                  <a:pt x="1713699" y="2556649"/>
                </a:lnTo>
                <a:lnTo>
                  <a:pt x="1765160" y="2577909"/>
                </a:lnTo>
                <a:lnTo>
                  <a:pt x="1818538" y="2584831"/>
                </a:lnTo>
                <a:lnTo>
                  <a:pt x="1861629" y="2580373"/>
                </a:lnTo>
                <a:lnTo>
                  <a:pt x="1902815" y="2567254"/>
                </a:lnTo>
                <a:lnTo>
                  <a:pt x="1940661" y="2545867"/>
                </a:lnTo>
                <a:lnTo>
                  <a:pt x="1973757" y="2516568"/>
                </a:lnTo>
                <a:lnTo>
                  <a:pt x="2000669" y="2479764"/>
                </a:lnTo>
                <a:lnTo>
                  <a:pt x="2019960" y="2435263"/>
                </a:lnTo>
                <a:lnTo>
                  <a:pt x="2028380" y="2389060"/>
                </a:lnTo>
                <a:close/>
              </a:path>
              <a:path w="13246100" h="10323195">
                <a:moveTo>
                  <a:pt x="2510104" y="8825814"/>
                </a:moveTo>
                <a:lnTo>
                  <a:pt x="2508440" y="8784653"/>
                </a:lnTo>
                <a:lnTo>
                  <a:pt x="2496159" y="8744737"/>
                </a:lnTo>
                <a:lnTo>
                  <a:pt x="2473033" y="8708238"/>
                </a:lnTo>
                <a:lnTo>
                  <a:pt x="2441105" y="8679142"/>
                </a:lnTo>
                <a:lnTo>
                  <a:pt x="2403945" y="8660117"/>
                </a:lnTo>
                <a:lnTo>
                  <a:pt x="2363686" y="8651342"/>
                </a:lnTo>
                <a:lnTo>
                  <a:pt x="2322525" y="8653005"/>
                </a:lnTo>
                <a:lnTo>
                  <a:pt x="2282621" y="8665286"/>
                </a:lnTo>
                <a:lnTo>
                  <a:pt x="2246122" y="8688387"/>
                </a:lnTo>
                <a:lnTo>
                  <a:pt x="1586293" y="9242057"/>
                </a:lnTo>
                <a:lnTo>
                  <a:pt x="1557185" y="9273997"/>
                </a:lnTo>
                <a:lnTo>
                  <a:pt x="1538147" y="9311170"/>
                </a:lnTo>
                <a:lnTo>
                  <a:pt x="1529372" y="9351416"/>
                </a:lnTo>
                <a:lnTo>
                  <a:pt x="1531023" y="9392577"/>
                </a:lnTo>
                <a:lnTo>
                  <a:pt x="1543316" y="9432480"/>
                </a:lnTo>
                <a:lnTo>
                  <a:pt x="1566443" y="9468980"/>
                </a:lnTo>
                <a:lnTo>
                  <a:pt x="1622882" y="9511995"/>
                </a:lnTo>
                <a:lnTo>
                  <a:pt x="1689900" y="9526524"/>
                </a:lnTo>
                <a:lnTo>
                  <a:pt x="1717230" y="9524187"/>
                </a:lnTo>
                <a:lnTo>
                  <a:pt x="1769592" y="9505404"/>
                </a:lnTo>
                <a:lnTo>
                  <a:pt x="2453182" y="8935161"/>
                </a:lnTo>
                <a:lnTo>
                  <a:pt x="2482278" y="8903221"/>
                </a:lnTo>
                <a:lnTo>
                  <a:pt x="2501315" y="8866060"/>
                </a:lnTo>
                <a:lnTo>
                  <a:pt x="2510104" y="8825814"/>
                </a:lnTo>
                <a:close/>
              </a:path>
              <a:path w="13246100" h="10323195">
                <a:moveTo>
                  <a:pt x="2602712" y="1578470"/>
                </a:moveTo>
                <a:lnTo>
                  <a:pt x="2598572" y="1531099"/>
                </a:lnTo>
                <a:lnTo>
                  <a:pt x="2584158" y="1485557"/>
                </a:lnTo>
                <a:lnTo>
                  <a:pt x="2559659" y="1443672"/>
                </a:lnTo>
                <a:lnTo>
                  <a:pt x="2525204" y="1407287"/>
                </a:lnTo>
                <a:lnTo>
                  <a:pt x="1865388" y="853617"/>
                </a:lnTo>
                <a:lnTo>
                  <a:pt x="1823567" y="826020"/>
                </a:lnTo>
                <a:lnTo>
                  <a:pt x="1778076" y="809155"/>
                </a:lnTo>
                <a:lnTo>
                  <a:pt x="1730730" y="802881"/>
                </a:lnTo>
                <a:lnTo>
                  <a:pt x="1683359" y="807021"/>
                </a:lnTo>
                <a:lnTo>
                  <a:pt x="1637817" y="821423"/>
                </a:lnTo>
                <a:lnTo>
                  <a:pt x="1595932" y="845921"/>
                </a:lnTo>
                <a:lnTo>
                  <a:pt x="1559534" y="880364"/>
                </a:lnTo>
                <a:lnTo>
                  <a:pt x="1531924" y="922185"/>
                </a:lnTo>
                <a:lnTo>
                  <a:pt x="1515071" y="967689"/>
                </a:lnTo>
                <a:lnTo>
                  <a:pt x="1508785" y="1015034"/>
                </a:lnTo>
                <a:lnTo>
                  <a:pt x="1512938" y="1062405"/>
                </a:lnTo>
                <a:lnTo>
                  <a:pt x="1527340" y="1107948"/>
                </a:lnTo>
                <a:lnTo>
                  <a:pt x="1551838" y="1149832"/>
                </a:lnTo>
                <a:lnTo>
                  <a:pt x="1586280" y="1186218"/>
                </a:lnTo>
                <a:lnTo>
                  <a:pt x="2246122" y="1739887"/>
                </a:lnTo>
                <a:lnTo>
                  <a:pt x="2278138" y="1762226"/>
                </a:lnTo>
                <a:lnTo>
                  <a:pt x="2348712" y="1787537"/>
                </a:lnTo>
                <a:lnTo>
                  <a:pt x="2385555" y="1790674"/>
                </a:lnTo>
                <a:lnTo>
                  <a:pt x="2431643" y="1785759"/>
                </a:lnTo>
                <a:lnTo>
                  <a:pt x="2475890" y="1771091"/>
                </a:lnTo>
                <a:lnTo>
                  <a:pt x="2516555" y="1746834"/>
                </a:lnTo>
                <a:lnTo>
                  <a:pt x="2551976" y="1713141"/>
                </a:lnTo>
                <a:lnTo>
                  <a:pt x="2579573" y="1671320"/>
                </a:lnTo>
                <a:lnTo>
                  <a:pt x="2596438" y="1625815"/>
                </a:lnTo>
                <a:lnTo>
                  <a:pt x="2602712" y="1578470"/>
                </a:lnTo>
                <a:close/>
              </a:path>
              <a:path w="13246100" h="10323195">
                <a:moveTo>
                  <a:pt x="3193910" y="9519425"/>
                </a:moveTo>
                <a:lnTo>
                  <a:pt x="3189808" y="9472447"/>
                </a:lnTo>
                <a:lnTo>
                  <a:pt x="3171469" y="9428505"/>
                </a:lnTo>
                <a:lnTo>
                  <a:pt x="3139211" y="9391180"/>
                </a:lnTo>
                <a:lnTo>
                  <a:pt x="3096857" y="9365907"/>
                </a:lnTo>
                <a:lnTo>
                  <a:pt x="3050400" y="9355468"/>
                </a:lnTo>
                <a:lnTo>
                  <a:pt x="3003423" y="9359570"/>
                </a:lnTo>
                <a:lnTo>
                  <a:pt x="2959481" y="9377909"/>
                </a:lnTo>
                <a:lnTo>
                  <a:pt x="2922168" y="9410167"/>
                </a:lnTo>
                <a:lnTo>
                  <a:pt x="2368486" y="10070008"/>
                </a:lnTo>
                <a:lnTo>
                  <a:pt x="2343213" y="10112350"/>
                </a:lnTo>
                <a:lnTo>
                  <a:pt x="2332786" y="10158806"/>
                </a:lnTo>
                <a:lnTo>
                  <a:pt x="2336889" y="10205796"/>
                </a:lnTo>
                <a:lnTo>
                  <a:pt x="2355227" y="10249738"/>
                </a:lnTo>
                <a:lnTo>
                  <a:pt x="2387485" y="10287051"/>
                </a:lnTo>
                <a:lnTo>
                  <a:pt x="2434679" y="10314153"/>
                </a:lnTo>
                <a:lnTo>
                  <a:pt x="2486431" y="10323093"/>
                </a:lnTo>
                <a:lnTo>
                  <a:pt x="2519146" y="10319601"/>
                </a:lnTo>
                <a:lnTo>
                  <a:pt x="2579408" y="10291978"/>
                </a:lnTo>
                <a:lnTo>
                  <a:pt x="3158210" y="9608236"/>
                </a:lnTo>
                <a:lnTo>
                  <a:pt x="3183483" y="9565881"/>
                </a:lnTo>
                <a:lnTo>
                  <a:pt x="3193910" y="9519425"/>
                </a:lnTo>
                <a:close/>
              </a:path>
              <a:path w="13246100" h="10323195">
                <a:moveTo>
                  <a:pt x="3306330" y="902601"/>
                </a:moveTo>
                <a:lnTo>
                  <a:pt x="3305975" y="859599"/>
                </a:lnTo>
                <a:lnTo>
                  <a:pt x="3297339" y="817168"/>
                </a:lnTo>
                <a:lnTo>
                  <a:pt x="3280308" y="776541"/>
                </a:lnTo>
                <a:lnTo>
                  <a:pt x="3254768" y="739025"/>
                </a:lnTo>
                <a:lnTo>
                  <a:pt x="2701099" y="79171"/>
                </a:lnTo>
                <a:lnTo>
                  <a:pt x="2668574" y="47510"/>
                </a:lnTo>
                <a:lnTo>
                  <a:pt x="2631529" y="23685"/>
                </a:lnTo>
                <a:lnTo>
                  <a:pt x="2591244" y="7810"/>
                </a:lnTo>
                <a:lnTo>
                  <a:pt x="2548966" y="0"/>
                </a:lnTo>
                <a:lnTo>
                  <a:pt x="2505964" y="355"/>
                </a:lnTo>
                <a:lnTo>
                  <a:pt x="2463520" y="8991"/>
                </a:lnTo>
                <a:lnTo>
                  <a:pt x="2422906" y="26022"/>
                </a:lnTo>
                <a:lnTo>
                  <a:pt x="2385364" y="51549"/>
                </a:lnTo>
                <a:lnTo>
                  <a:pt x="2353703" y="84074"/>
                </a:lnTo>
                <a:lnTo>
                  <a:pt x="2329865" y="121119"/>
                </a:lnTo>
                <a:lnTo>
                  <a:pt x="2313990" y="161404"/>
                </a:lnTo>
                <a:lnTo>
                  <a:pt x="2306180" y="203682"/>
                </a:lnTo>
                <a:lnTo>
                  <a:pt x="2306536" y="246684"/>
                </a:lnTo>
                <a:lnTo>
                  <a:pt x="2315172" y="289128"/>
                </a:lnTo>
                <a:lnTo>
                  <a:pt x="2332202" y="329742"/>
                </a:lnTo>
                <a:lnTo>
                  <a:pt x="2357742" y="367271"/>
                </a:lnTo>
                <a:lnTo>
                  <a:pt x="2911424" y="1027112"/>
                </a:lnTo>
                <a:lnTo>
                  <a:pt x="2947974" y="1061910"/>
                </a:lnTo>
                <a:lnTo>
                  <a:pt x="2989961" y="1086942"/>
                </a:lnTo>
                <a:lnTo>
                  <a:pt x="3035617" y="1102080"/>
                </a:lnTo>
                <a:lnTo>
                  <a:pt x="3083217" y="1107160"/>
                </a:lnTo>
                <a:lnTo>
                  <a:pt x="3121241" y="1103922"/>
                </a:lnTo>
                <a:lnTo>
                  <a:pt x="3158490" y="1094155"/>
                </a:lnTo>
                <a:lnTo>
                  <a:pt x="3194088" y="1077785"/>
                </a:lnTo>
                <a:lnTo>
                  <a:pt x="3227146" y="1054735"/>
                </a:lnTo>
                <a:lnTo>
                  <a:pt x="3258807" y="1022223"/>
                </a:lnTo>
                <a:lnTo>
                  <a:pt x="3282645" y="985177"/>
                </a:lnTo>
                <a:lnTo>
                  <a:pt x="3298520" y="944880"/>
                </a:lnTo>
                <a:lnTo>
                  <a:pt x="3306330" y="902601"/>
                </a:lnTo>
                <a:close/>
              </a:path>
              <a:path w="13246100" h="10323195">
                <a:moveTo>
                  <a:pt x="10923156" y="255028"/>
                </a:moveTo>
                <a:lnTo>
                  <a:pt x="10898175" y="216738"/>
                </a:lnTo>
                <a:lnTo>
                  <a:pt x="10870743" y="211023"/>
                </a:lnTo>
                <a:lnTo>
                  <a:pt x="10861319" y="212763"/>
                </a:lnTo>
                <a:lnTo>
                  <a:pt x="10284193" y="887945"/>
                </a:lnTo>
                <a:lnTo>
                  <a:pt x="10273081" y="923277"/>
                </a:lnTo>
                <a:lnTo>
                  <a:pt x="10278199" y="941133"/>
                </a:lnTo>
                <a:lnTo>
                  <a:pt x="10312844" y="966736"/>
                </a:lnTo>
                <a:lnTo>
                  <a:pt x="10321277" y="967473"/>
                </a:lnTo>
                <a:lnTo>
                  <a:pt x="10331831" y="966317"/>
                </a:lnTo>
                <a:lnTo>
                  <a:pt x="10912043" y="290360"/>
                </a:lnTo>
                <a:lnTo>
                  <a:pt x="10923156" y="255028"/>
                </a:lnTo>
                <a:close/>
              </a:path>
              <a:path w="13246100" h="10323195">
                <a:moveTo>
                  <a:pt x="11726316" y="9400413"/>
                </a:moveTo>
                <a:lnTo>
                  <a:pt x="11694147" y="9338615"/>
                </a:lnTo>
                <a:lnTo>
                  <a:pt x="11034306" y="8784946"/>
                </a:lnTo>
                <a:lnTo>
                  <a:pt x="10967847" y="8763991"/>
                </a:lnTo>
                <a:lnTo>
                  <a:pt x="10934306" y="8773617"/>
                </a:lnTo>
                <a:lnTo>
                  <a:pt x="10906074" y="8796172"/>
                </a:lnTo>
                <a:lnTo>
                  <a:pt x="10888764" y="8827922"/>
                </a:lnTo>
                <a:lnTo>
                  <a:pt x="10885107" y="8862619"/>
                </a:lnTo>
                <a:lnTo>
                  <a:pt x="10894733" y="8896172"/>
                </a:lnTo>
                <a:lnTo>
                  <a:pt x="11577117" y="9478086"/>
                </a:lnTo>
                <a:lnTo>
                  <a:pt x="11620132" y="9498076"/>
                </a:lnTo>
                <a:lnTo>
                  <a:pt x="11635575" y="9499384"/>
                </a:lnTo>
                <a:lnTo>
                  <a:pt x="11654917" y="9497327"/>
                </a:lnTo>
                <a:lnTo>
                  <a:pt x="11690528" y="9481007"/>
                </a:lnTo>
                <a:lnTo>
                  <a:pt x="11722672" y="9435122"/>
                </a:lnTo>
                <a:lnTo>
                  <a:pt x="11726316" y="9400413"/>
                </a:lnTo>
                <a:close/>
              </a:path>
              <a:path w="13246100" h="10323195">
                <a:moveTo>
                  <a:pt x="11726824" y="1067650"/>
                </a:moveTo>
                <a:lnTo>
                  <a:pt x="11724602" y="1046518"/>
                </a:lnTo>
                <a:lnTo>
                  <a:pt x="11714086" y="1027201"/>
                </a:lnTo>
                <a:lnTo>
                  <a:pt x="11696916" y="1013523"/>
                </a:lnTo>
                <a:lnTo>
                  <a:pt x="11676482" y="1007668"/>
                </a:lnTo>
                <a:lnTo>
                  <a:pt x="11655336" y="1009891"/>
                </a:lnTo>
                <a:lnTo>
                  <a:pt x="11636032" y="1020381"/>
                </a:lnTo>
                <a:lnTo>
                  <a:pt x="10976178" y="1574050"/>
                </a:lnTo>
                <a:lnTo>
                  <a:pt x="10962475" y="1591246"/>
                </a:lnTo>
                <a:lnTo>
                  <a:pt x="10956633" y="1611668"/>
                </a:lnTo>
                <a:lnTo>
                  <a:pt x="10958843" y="1632800"/>
                </a:lnTo>
                <a:lnTo>
                  <a:pt x="10988396" y="1666735"/>
                </a:lnTo>
                <a:lnTo>
                  <a:pt x="11011814" y="1671904"/>
                </a:lnTo>
                <a:lnTo>
                  <a:pt x="11021454" y="1671066"/>
                </a:lnTo>
                <a:lnTo>
                  <a:pt x="11707279" y="1105281"/>
                </a:lnTo>
                <a:lnTo>
                  <a:pt x="11726824" y="1067650"/>
                </a:lnTo>
                <a:close/>
              </a:path>
              <a:path w="13246100" h="10323195">
                <a:moveTo>
                  <a:pt x="12372086" y="8494611"/>
                </a:moveTo>
                <a:lnTo>
                  <a:pt x="12355716" y="8433524"/>
                </a:lnTo>
                <a:lnTo>
                  <a:pt x="11584737" y="7980781"/>
                </a:lnTo>
                <a:lnTo>
                  <a:pt x="11553114" y="7970139"/>
                </a:lnTo>
                <a:lnTo>
                  <a:pt x="11520983" y="7972374"/>
                </a:lnTo>
                <a:lnTo>
                  <a:pt x="11492040" y="7986509"/>
                </a:lnTo>
                <a:lnTo>
                  <a:pt x="11469942" y="8011541"/>
                </a:lnTo>
                <a:lnTo>
                  <a:pt x="11459312" y="8043164"/>
                </a:lnTo>
                <a:lnTo>
                  <a:pt x="11461547" y="8075308"/>
                </a:lnTo>
                <a:lnTo>
                  <a:pt x="11500714" y="8126323"/>
                </a:lnTo>
                <a:lnTo>
                  <a:pt x="12246661" y="8556993"/>
                </a:lnTo>
                <a:lnTo>
                  <a:pt x="12288596" y="8568271"/>
                </a:lnTo>
                <a:lnTo>
                  <a:pt x="12310034" y="8565502"/>
                </a:lnTo>
                <a:lnTo>
                  <a:pt x="12330074" y="8557374"/>
                </a:lnTo>
                <a:lnTo>
                  <a:pt x="12347588" y="8544179"/>
                </a:lnTo>
                <a:lnTo>
                  <a:pt x="12361443" y="8526247"/>
                </a:lnTo>
                <a:lnTo>
                  <a:pt x="12372086" y="8494611"/>
                </a:lnTo>
                <a:close/>
              </a:path>
              <a:path w="13246100" h="10323195">
                <a:moveTo>
                  <a:pt x="12378995" y="1996541"/>
                </a:moveTo>
                <a:lnTo>
                  <a:pt x="12363552" y="1951316"/>
                </a:lnTo>
                <a:lnTo>
                  <a:pt x="12320613" y="1930234"/>
                </a:lnTo>
                <a:lnTo>
                  <a:pt x="12308472" y="1930641"/>
                </a:lnTo>
                <a:lnTo>
                  <a:pt x="11539525" y="2369185"/>
                </a:lnTo>
                <a:lnTo>
                  <a:pt x="11510442" y="2407094"/>
                </a:lnTo>
                <a:lnTo>
                  <a:pt x="11508423" y="2419261"/>
                </a:lnTo>
                <a:lnTo>
                  <a:pt x="11508816" y="2431402"/>
                </a:lnTo>
                <a:lnTo>
                  <a:pt x="11526698" y="2467457"/>
                </a:lnTo>
                <a:lnTo>
                  <a:pt x="11570780" y="2485656"/>
                </a:lnTo>
                <a:lnTo>
                  <a:pt x="11578920" y="2485123"/>
                </a:lnTo>
                <a:lnTo>
                  <a:pt x="12347893" y="2046617"/>
                </a:lnTo>
                <a:lnTo>
                  <a:pt x="12376976" y="2008708"/>
                </a:lnTo>
                <a:lnTo>
                  <a:pt x="12378995" y="1996541"/>
                </a:lnTo>
                <a:close/>
              </a:path>
              <a:path w="13246100" h="10323195">
                <a:moveTo>
                  <a:pt x="12851651" y="7456691"/>
                </a:moveTo>
                <a:lnTo>
                  <a:pt x="12826060" y="7401801"/>
                </a:lnTo>
                <a:lnTo>
                  <a:pt x="11989410" y="7090562"/>
                </a:lnTo>
                <a:lnTo>
                  <a:pt x="11957850" y="7085825"/>
                </a:lnTo>
                <a:lnTo>
                  <a:pt x="11927929" y="7093305"/>
                </a:lnTo>
                <a:lnTo>
                  <a:pt x="11902973" y="7111416"/>
                </a:lnTo>
                <a:lnTo>
                  <a:pt x="11886311" y="7138644"/>
                </a:lnTo>
                <a:lnTo>
                  <a:pt x="11881574" y="7170191"/>
                </a:lnTo>
                <a:lnTo>
                  <a:pt x="11889054" y="7200125"/>
                </a:lnTo>
                <a:lnTo>
                  <a:pt x="11934393" y="7241730"/>
                </a:lnTo>
                <a:lnTo>
                  <a:pt x="12743828" y="7536320"/>
                </a:lnTo>
                <a:lnTo>
                  <a:pt x="12771323" y="7541184"/>
                </a:lnTo>
                <a:lnTo>
                  <a:pt x="12795720" y="7537361"/>
                </a:lnTo>
                <a:lnTo>
                  <a:pt x="12817424" y="7526591"/>
                </a:lnTo>
                <a:lnTo>
                  <a:pt x="12834976" y="7509878"/>
                </a:lnTo>
                <a:lnTo>
                  <a:pt x="12846914" y="7488237"/>
                </a:lnTo>
                <a:lnTo>
                  <a:pt x="12851651" y="7456691"/>
                </a:lnTo>
                <a:close/>
              </a:path>
              <a:path w="13246100" h="10323195">
                <a:moveTo>
                  <a:pt x="12859817" y="3023666"/>
                </a:moveTo>
                <a:lnTo>
                  <a:pt x="12855715" y="2996438"/>
                </a:lnTo>
                <a:lnTo>
                  <a:pt x="12841351" y="2972943"/>
                </a:lnTo>
                <a:lnTo>
                  <a:pt x="12819787" y="2957296"/>
                </a:lnTo>
                <a:lnTo>
                  <a:pt x="12793955" y="2950845"/>
                </a:lnTo>
                <a:lnTo>
                  <a:pt x="12766751" y="2954947"/>
                </a:lnTo>
                <a:lnTo>
                  <a:pt x="11957329" y="3249549"/>
                </a:lnTo>
                <a:lnTo>
                  <a:pt x="11933834" y="3263925"/>
                </a:lnTo>
                <a:lnTo>
                  <a:pt x="11918188" y="3285464"/>
                </a:lnTo>
                <a:lnTo>
                  <a:pt x="11911736" y="3311296"/>
                </a:lnTo>
                <a:lnTo>
                  <a:pt x="11915839" y="3338525"/>
                </a:lnTo>
                <a:lnTo>
                  <a:pt x="11926138" y="3357194"/>
                </a:lnTo>
                <a:lnTo>
                  <a:pt x="11941289" y="3371608"/>
                </a:lnTo>
                <a:lnTo>
                  <a:pt x="11960009" y="3380917"/>
                </a:lnTo>
                <a:lnTo>
                  <a:pt x="11981078" y="3384207"/>
                </a:lnTo>
                <a:lnTo>
                  <a:pt x="11989156" y="3384207"/>
                </a:lnTo>
                <a:lnTo>
                  <a:pt x="12814237" y="3085414"/>
                </a:lnTo>
                <a:lnTo>
                  <a:pt x="12853378" y="3049498"/>
                </a:lnTo>
                <a:lnTo>
                  <a:pt x="12859817" y="3023666"/>
                </a:lnTo>
                <a:close/>
              </a:path>
              <a:path w="13246100" h="10323195">
                <a:moveTo>
                  <a:pt x="13144576" y="6382334"/>
                </a:moveTo>
                <a:lnTo>
                  <a:pt x="13131813" y="6324943"/>
                </a:lnTo>
                <a:lnTo>
                  <a:pt x="13082257" y="6293332"/>
                </a:lnTo>
                <a:lnTo>
                  <a:pt x="12234012" y="6143752"/>
                </a:lnTo>
                <a:lnTo>
                  <a:pt x="12218886" y="6142533"/>
                </a:lnTo>
                <a:lnTo>
                  <a:pt x="12204065" y="6144272"/>
                </a:lnTo>
                <a:lnTo>
                  <a:pt x="12165114" y="6166205"/>
                </a:lnTo>
                <a:lnTo>
                  <a:pt x="12144985" y="6206058"/>
                </a:lnTo>
                <a:lnTo>
                  <a:pt x="12143816" y="6221196"/>
                </a:lnTo>
                <a:lnTo>
                  <a:pt x="12145594" y="6236043"/>
                </a:lnTo>
                <a:lnTo>
                  <a:pt x="12167578" y="6275006"/>
                </a:lnTo>
                <a:lnTo>
                  <a:pt x="12207291" y="6295072"/>
                </a:lnTo>
                <a:lnTo>
                  <a:pt x="13059982" y="6445428"/>
                </a:lnTo>
                <a:lnTo>
                  <a:pt x="13064490" y="6445821"/>
                </a:lnTo>
                <a:lnTo>
                  <a:pt x="13068999" y="6445821"/>
                </a:lnTo>
                <a:lnTo>
                  <a:pt x="13095631" y="6441084"/>
                </a:lnTo>
                <a:lnTo>
                  <a:pt x="13118351" y="6427876"/>
                </a:lnTo>
                <a:lnTo>
                  <a:pt x="13135280" y="6407772"/>
                </a:lnTo>
                <a:lnTo>
                  <a:pt x="13144576" y="6382334"/>
                </a:lnTo>
                <a:close/>
              </a:path>
              <a:path w="13246100" h="10323195">
                <a:moveTo>
                  <a:pt x="13153898" y="4101185"/>
                </a:moveTo>
                <a:lnTo>
                  <a:pt x="13142849" y="4073029"/>
                </a:lnTo>
                <a:lnTo>
                  <a:pt x="13122516" y="4051985"/>
                </a:lnTo>
                <a:lnTo>
                  <a:pt x="13095732" y="4040022"/>
                </a:lnTo>
                <a:lnTo>
                  <a:pt x="13065366" y="4039171"/>
                </a:lnTo>
                <a:lnTo>
                  <a:pt x="12217095" y="4188752"/>
                </a:lnTo>
                <a:lnTo>
                  <a:pt x="12188876" y="4199839"/>
                </a:lnTo>
                <a:lnTo>
                  <a:pt x="12167807" y="4220210"/>
                </a:lnTo>
                <a:lnTo>
                  <a:pt x="12155869" y="4246994"/>
                </a:lnTo>
                <a:lnTo>
                  <a:pt x="12155107" y="4277309"/>
                </a:lnTo>
                <a:lnTo>
                  <a:pt x="12164365" y="4302607"/>
                </a:lnTo>
                <a:lnTo>
                  <a:pt x="12181218" y="4322597"/>
                </a:lnTo>
                <a:lnTo>
                  <a:pt x="12203811" y="4335729"/>
                </a:lnTo>
                <a:lnTo>
                  <a:pt x="12230303" y="4340453"/>
                </a:lnTo>
                <a:lnTo>
                  <a:pt x="12234672" y="4340453"/>
                </a:lnTo>
                <a:lnTo>
                  <a:pt x="13091922" y="4189730"/>
                </a:lnTo>
                <a:lnTo>
                  <a:pt x="13141211" y="4158259"/>
                </a:lnTo>
                <a:lnTo>
                  <a:pt x="13153898" y="4101185"/>
                </a:lnTo>
                <a:close/>
              </a:path>
              <a:path w="13246100" h="10323195">
                <a:moveTo>
                  <a:pt x="13245618" y="5242141"/>
                </a:moveTo>
                <a:lnTo>
                  <a:pt x="13239852" y="5213680"/>
                </a:lnTo>
                <a:lnTo>
                  <a:pt x="13224142" y="5190401"/>
                </a:lnTo>
                <a:lnTo>
                  <a:pt x="13200863" y="5174691"/>
                </a:lnTo>
                <a:lnTo>
                  <a:pt x="13172389" y="5168925"/>
                </a:lnTo>
                <a:lnTo>
                  <a:pt x="12311037" y="5168925"/>
                </a:lnTo>
                <a:lnTo>
                  <a:pt x="12282564" y="5174691"/>
                </a:lnTo>
                <a:lnTo>
                  <a:pt x="12259285" y="5190401"/>
                </a:lnTo>
                <a:lnTo>
                  <a:pt x="12243575" y="5213680"/>
                </a:lnTo>
                <a:lnTo>
                  <a:pt x="12237809" y="5242141"/>
                </a:lnTo>
                <a:lnTo>
                  <a:pt x="12243575" y="5270627"/>
                </a:lnTo>
                <a:lnTo>
                  <a:pt x="12259285" y="5293906"/>
                </a:lnTo>
                <a:lnTo>
                  <a:pt x="12282564" y="5309616"/>
                </a:lnTo>
                <a:lnTo>
                  <a:pt x="12311037" y="5315382"/>
                </a:lnTo>
                <a:lnTo>
                  <a:pt x="13172389" y="5315382"/>
                </a:lnTo>
                <a:lnTo>
                  <a:pt x="13200863" y="5309616"/>
                </a:lnTo>
                <a:lnTo>
                  <a:pt x="13224142" y="5293906"/>
                </a:lnTo>
                <a:lnTo>
                  <a:pt x="13239852" y="5270627"/>
                </a:lnTo>
                <a:lnTo>
                  <a:pt x="13245618" y="5242141"/>
                </a:lnTo>
                <a:close/>
              </a:path>
            </a:pathLst>
          </a:custGeom>
          <a:solidFill>
            <a:srgbClr val="FFFFFF">
              <a:alpha val="2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4612132" y="4446972"/>
            <a:ext cx="10879836" cy="1874872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algn="ctr">
              <a:lnSpc>
                <a:spcPts val="6050"/>
              </a:lnSpc>
              <a:spcBef>
                <a:spcPts val="120"/>
              </a:spcBef>
            </a:pPr>
            <a:r>
              <a:rPr lang="fr-FR" sz="7150" b="1" dirty="0">
                <a:solidFill>
                  <a:srgbClr val="FFFFFF"/>
                </a:solidFill>
                <a:latin typeface="EDF 2020 ExtraBold"/>
              </a:rPr>
              <a:t>Le dérèglement climatique  </a:t>
            </a:r>
          </a:p>
          <a:p>
            <a:pPr algn="ctr">
              <a:lnSpc>
                <a:spcPts val="8390"/>
              </a:lnSpc>
            </a:pPr>
            <a:endParaRPr lang="fr-FR" sz="7150" dirty="0">
              <a:latin typeface="EDF 2020 ExtraBold"/>
              <a:cs typeface="EDF 2020 ExtraBold"/>
            </a:endParaRPr>
          </a:p>
        </p:txBody>
      </p:sp>
      <p:grpSp>
        <p:nvGrpSpPr>
          <p:cNvPr id="5" name="object 41">
            <a:extLst>
              <a:ext uri="{FF2B5EF4-FFF2-40B4-BE49-F238E27FC236}">
                <a16:creationId xmlns:a16="http://schemas.microsoft.com/office/drawing/2014/main" id="{BAFAC20F-927B-ABA0-4C83-DA4FB6C92C96}"/>
              </a:ext>
            </a:extLst>
          </p:cNvPr>
          <p:cNvGrpSpPr/>
          <p:nvPr/>
        </p:nvGrpSpPr>
        <p:grpSpPr>
          <a:xfrm>
            <a:off x="364087" y="10540444"/>
            <a:ext cx="965200" cy="410209"/>
            <a:chOff x="364087" y="10540444"/>
            <a:chExt cx="965200" cy="410209"/>
          </a:xfrm>
        </p:grpSpPr>
        <p:sp>
          <p:nvSpPr>
            <p:cNvPr id="6" name="object 42">
              <a:extLst>
                <a:ext uri="{FF2B5EF4-FFF2-40B4-BE49-F238E27FC236}">
                  <a16:creationId xmlns:a16="http://schemas.microsoft.com/office/drawing/2014/main" id="{433A654B-02A1-130E-623E-8177416E9830}"/>
                </a:ext>
              </a:extLst>
            </p:cNvPr>
            <p:cNvSpPr/>
            <p:nvPr/>
          </p:nvSpPr>
          <p:spPr>
            <a:xfrm>
              <a:off x="364087" y="10653552"/>
              <a:ext cx="171450" cy="136525"/>
            </a:xfrm>
            <a:custGeom>
              <a:avLst/>
              <a:gdLst/>
              <a:ahLst/>
              <a:cxnLst/>
              <a:rect l="l" t="t" r="r" b="b"/>
              <a:pathLst>
                <a:path w="171450" h="136525">
                  <a:moveTo>
                    <a:pt x="50406" y="0"/>
                  </a:moveTo>
                  <a:lnTo>
                    <a:pt x="48354" y="2272"/>
                  </a:lnTo>
                  <a:lnTo>
                    <a:pt x="48385" y="1706"/>
                  </a:lnTo>
                  <a:lnTo>
                    <a:pt x="45213" y="6743"/>
                  </a:lnTo>
                  <a:lnTo>
                    <a:pt x="43747" y="12512"/>
                  </a:lnTo>
                  <a:lnTo>
                    <a:pt x="43202" y="20187"/>
                  </a:lnTo>
                  <a:lnTo>
                    <a:pt x="42752" y="30533"/>
                  </a:lnTo>
                  <a:lnTo>
                    <a:pt x="35025" y="30040"/>
                  </a:lnTo>
                  <a:lnTo>
                    <a:pt x="34595" y="34009"/>
                  </a:lnTo>
                  <a:lnTo>
                    <a:pt x="33936" y="37213"/>
                  </a:lnTo>
                  <a:lnTo>
                    <a:pt x="32857" y="39862"/>
                  </a:lnTo>
                  <a:lnTo>
                    <a:pt x="31161" y="42197"/>
                  </a:lnTo>
                  <a:lnTo>
                    <a:pt x="29465" y="45181"/>
                  </a:lnTo>
                  <a:lnTo>
                    <a:pt x="26166" y="44407"/>
                  </a:lnTo>
                  <a:lnTo>
                    <a:pt x="25014" y="41789"/>
                  </a:lnTo>
                  <a:lnTo>
                    <a:pt x="14659" y="45317"/>
                  </a:lnTo>
                  <a:lnTo>
                    <a:pt x="8847" y="52972"/>
                  </a:lnTo>
                  <a:lnTo>
                    <a:pt x="4868" y="62375"/>
                  </a:lnTo>
                  <a:lnTo>
                    <a:pt x="0" y="71202"/>
                  </a:lnTo>
                  <a:lnTo>
                    <a:pt x="19496" y="105441"/>
                  </a:lnTo>
                  <a:lnTo>
                    <a:pt x="64678" y="131085"/>
                  </a:lnTo>
                  <a:lnTo>
                    <a:pt x="99787" y="136529"/>
                  </a:lnTo>
                  <a:lnTo>
                    <a:pt x="116760" y="134215"/>
                  </a:lnTo>
                  <a:lnTo>
                    <a:pt x="162413" y="111556"/>
                  </a:lnTo>
                  <a:lnTo>
                    <a:pt x="171261" y="98164"/>
                  </a:lnTo>
                  <a:lnTo>
                    <a:pt x="170518" y="84290"/>
                  </a:lnTo>
                  <a:lnTo>
                    <a:pt x="161953" y="68437"/>
                  </a:lnTo>
                  <a:lnTo>
                    <a:pt x="148550" y="65087"/>
                  </a:lnTo>
                  <a:lnTo>
                    <a:pt x="136425" y="66374"/>
                  </a:lnTo>
                  <a:lnTo>
                    <a:pt x="123912" y="68165"/>
                  </a:lnTo>
                  <a:lnTo>
                    <a:pt x="112195" y="68437"/>
                  </a:lnTo>
                  <a:lnTo>
                    <a:pt x="78940" y="49129"/>
                  </a:lnTo>
                  <a:lnTo>
                    <a:pt x="54877" y="9622"/>
                  </a:lnTo>
                  <a:lnTo>
                    <a:pt x="52951" y="4575"/>
                  </a:lnTo>
                  <a:lnTo>
                    <a:pt x="50385" y="523"/>
                  </a:lnTo>
                  <a:lnTo>
                    <a:pt x="50406" y="0"/>
                  </a:lnTo>
                  <a:close/>
                </a:path>
              </a:pathLst>
            </a:custGeom>
            <a:solidFill>
              <a:srgbClr val="FE57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43">
              <a:extLst>
                <a:ext uri="{FF2B5EF4-FFF2-40B4-BE49-F238E27FC236}">
                  <a16:creationId xmlns:a16="http://schemas.microsoft.com/office/drawing/2014/main" id="{9FB7443E-1BBB-6C9C-54BB-B63A6617DEB4}"/>
                </a:ext>
              </a:extLst>
            </p:cNvPr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6465" y="10820370"/>
              <a:ext cx="156811" cy="127723"/>
            </a:xfrm>
            <a:prstGeom prst="rect">
              <a:avLst/>
            </a:prstGeom>
          </p:spPr>
        </p:pic>
        <p:sp>
          <p:nvSpPr>
            <p:cNvPr id="8" name="object 44">
              <a:extLst>
                <a:ext uri="{FF2B5EF4-FFF2-40B4-BE49-F238E27FC236}">
                  <a16:creationId xmlns:a16="http://schemas.microsoft.com/office/drawing/2014/main" id="{BF20B50D-D8A3-8C92-2A13-EDFD8E279D28}"/>
                </a:ext>
              </a:extLst>
            </p:cNvPr>
            <p:cNvSpPr/>
            <p:nvPr/>
          </p:nvSpPr>
          <p:spPr>
            <a:xfrm>
              <a:off x="513867" y="10540447"/>
              <a:ext cx="307975" cy="410209"/>
            </a:xfrm>
            <a:custGeom>
              <a:avLst/>
              <a:gdLst/>
              <a:ahLst/>
              <a:cxnLst/>
              <a:rect l="l" t="t" r="r" b="b"/>
              <a:pathLst>
                <a:path w="307975" h="410209">
                  <a:moveTo>
                    <a:pt x="128600" y="3365"/>
                  </a:moveTo>
                  <a:lnTo>
                    <a:pt x="125768" y="635"/>
                  </a:lnTo>
                  <a:lnTo>
                    <a:pt x="121221" y="0"/>
                  </a:lnTo>
                  <a:lnTo>
                    <a:pt x="116293" y="596"/>
                  </a:lnTo>
                  <a:lnTo>
                    <a:pt x="112306" y="1485"/>
                  </a:lnTo>
                  <a:lnTo>
                    <a:pt x="93446" y="6972"/>
                  </a:lnTo>
                  <a:lnTo>
                    <a:pt x="79590" y="10617"/>
                  </a:lnTo>
                  <a:lnTo>
                    <a:pt x="68351" y="12827"/>
                  </a:lnTo>
                  <a:lnTo>
                    <a:pt x="53962" y="8839"/>
                  </a:lnTo>
                  <a:lnTo>
                    <a:pt x="41427" y="12750"/>
                  </a:lnTo>
                  <a:lnTo>
                    <a:pt x="22364" y="28651"/>
                  </a:lnTo>
                  <a:lnTo>
                    <a:pt x="7772" y="47421"/>
                  </a:lnTo>
                  <a:lnTo>
                    <a:pt x="2209" y="60159"/>
                  </a:lnTo>
                  <a:lnTo>
                    <a:pt x="0" y="73761"/>
                  </a:lnTo>
                  <a:lnTo>
                    <a:pt x="3429" y="85979"/>
                  </a:lnTo>
                  <a:lnTo>
                    <a:pt x="1841" y="95427"/>
                  </a:lnTo>
                  <a:lnTo>
                    <a:pt x="22923" y="126161"/>
                  </a:lnTo>
                  <a:lnTo>
                    <a:pt x="27381" y="129857"/>
                  </a:lnTo>
                  <a:lnTo>
                    <a:pt x="34163" y="136728"/>
                  </a:lnTo>
                  <a:lnTo>
                    <a:pt x="38938" y="140360"/>
                  </a:lnTo>
                  <a:lnTo>
                    <a:pt x="43764" y="147624"/>
                  </a:lnTo>
                  <a:lnTo>
                    <a:pt x="50469" y="149999"/>
                  </a:lnTo>
                  <a:lnTo>
                    <a:pt x="59194" y="150977"/>
                  </a:lnTo>
                  <a:lnTo>
                    <a:pt x="67310" y="150647"/>
                  </a:lnTo>
                  <a:lnTo>
                    <a:pt x="72186" y="149148"/>
                  </a:lnTo>
                  <a:lnTo>
                    <a:pt x="84759" y="145732"/>
                  </a:lnTo>
                  <a:lnTo>
                    <a:pt x="93027" y="134747"/>
                  </a:lnTo>
                  <a:lnTo>
                    <a:pt x="98285" y="119303"/>
                  </a:lnTo>
                  <a:lnTo>
                    <a:pt x="104902" y="87630"/>
                  </a:lnTo>
                  <a:lnTo>
                    <a:pt x="108851" y="77660"/>
                  </a:lnTo>
                  <a:lnTo>
                    <a:pt x="107276" y="73342"/>
                  </a:lnTo>
                  <a:lnTo>
                    <a:pt x="104622" y="69227"/>
                  </a:lnTo>
                  <a:lnTo>
                    <a:pt x="101307" y="65646"/>
                  </a:lnTo>
                  <a:lnTo>
                    <a:pt x="97713" y="62915"/>
                  </a:lnTo>
                  <a:lnTo>
                    <a:pt x="99390" y="41211"/>
                  </a:lnTo>
                  <a:lnTo>
                    <a:pt x="101917" y="30759"/>
                  </a:lnTo>
                  <a:lnTo>
                    <a:pt x="112496" y="14998"/>
                  </a:lnTo>
                  <a:lnTo>
                    <a:pt x="120408" y="11087"/>
                  </a:lnTo>
                  <a:lnTo>
                    <a:pt x="127127" y="8102"/>
                  </a:lnTo>
                  <a:lnTo>
                    <a:pt x="128600" y="3365"/>
                  </a:lnTo>
                  <a:close/>
                </a:path>
                <a:path w="307975" h="410209">
                  <a:moveTo>
                    <a:pt x="263029" y="382358"/>
                  </a:moveTo>
                  <a:lnTo>
                    <a:pt x="249986" y="340131"/>
                  </a:lnTo>
                  <a:lnTo>
                    <a:pt x="216509" y="303720"/>
                  </a:lnTo>
                  <a:lnTo>
                    <a:pt x="171958" y="277837"/>
                  </a:lnTo>
                  <a:lnTo>
                    <a:pt x="125742" y="267157"/>
                  </a:lnTo>
                  <a:lnTo>
                    <a:pt x="120294" y="270764"/>
                  </a:lnTo>
                  <a:lnTo>
                    <a:pt x="116078" y="273189"/>
                  </a:lnTo>
                  <a:lnTo>
                    <a:pt x="112509" y="276263"/>
                  </a:lnTo>
                  <a:lnTo>
                    <a:pt x="109004" y="281825"/>
                  </a:lnTo>
                  <a:lnTo>
                    <a:pt x="108496" y="281825"/>
                  </a:lnTo>
                  <a:lnTo>
                    <a:pt x="109753" y="283324"/>
                  </a:lnTo>
                  <a:lnTo>
                    <a:pt x="109232" y="283324"/>
                  </a:lnTo>
                  <a:lnTo>
                    <a:pt x="114033" y="289788"/>
                  </a:lnTo>
                  <a:lnTo>
                    <a:pt x="120345" y="294868"/>
                  </a:lnTo>
                  <a:lnTo>
                    <a:pt x="127304" y="299402"/>
                  </a:lnTo>
                  <a:lnTo>
                    <a:pt x="134010" y="304228"/>
                  </a:lnTo>
                  <a:lnTo>
                    <a:pt x="136677" y="307428"/>
                  </a:lnTo>
                  <a:lnTo>
                    <a:pt x="140258" y="312394"/>
                  </a:lnTo>
                  <a:lnTo>
                    <a:pt x="143967" y="317131"/>
                  </a:lnTo>
                  <a:lnTo>
                    <a:pt x="147066" y="319608"/>
                  </a:lnTo>
                  <a:lnTo>
                    <a:pt x="149644" y="324142"/>
                  </a:lnTo>
                  <a:lnTo>
                    <a:pt x="153873" y="334530"/>
                  </a:lnTo>
                  <a:lnTo>
                    <a:pt x="155727" y="336550"/>
                  </a:lnTo>
                  <a:lnTo>
                    <a:pt x="156832" y="339902"/>
                  </a:lnTo>
                  <a:lnTo>
                    <a:pt x="156984" y="348297"/>
                  </a:lnTo>
                  <a:lnTo>
                    <a:pt x="158038" y="351497"/>
                  </a:lnTo>
                  <a:lnTo>
                    <a:pt x="157797" y="360248"/>
                  </a:lnTo>
                  <a:lnTo>
                    <a:pt x="156857" y="365290"/>
                  </a:lnTo>
                  <a:lnTo>
                    <a:pt x="155409" y="368122"/>
                  </a:lnTo>
                  <a:lnTo>
                    <a:pt x="153593" y="370141"/>
                  </a:lnTo>
                  <a:lnTo>
                    <a:pt x="153593" y="371157"/>
                  </a:lnTo>
                  <a:lnTo>
                    <a:pt x="155016" y="373837"/>
                  </a:lnTo>
                  <a:lnTo>
                    <a:pt x="155016" y="374853"/>
                  </a:lnTo>
                  <a:lnTo>
                    <a:pt x="158902" y="377520"/>
                  </a:lnTo>
                  <a:lnTo>
                    <a:pt x="161785" y="378904"/>
                  </a:lnTo>
                  <a:lnTo>
                    <a:pt x="164211" y="379272"/>
                  </a:lnTo>
                  <a:lnTo>
                    <a:pt x="174053" y="383514"/>
                  </a:lnTo>
                  <a:lnTo>
                    <a:pt x="188048" y="392976"/>
                  </a:lnTo>
                  <a:lnTo>
                    <a:pt x="201015" y="403313"/>
                  </a:lnTo>
                  <a:lnTo>
                    <a:pt x="207797" y="410184"/>
                  </a:lnTo>
                  <a:lnTo>
                    <a:pt x="221462" y="409981"/>
                  </a:lnTo>
                  <a:lnTo>
                    <a:pt x="229679" y="407263"/>
                  </a:lnTo>
                  <a:lnTo>
                    <a:pt x="236512" y="402920"/>
                  </a:lnTo>
                  <a:lnTo>
                    <a:pt x="246049" y="397827"/>
                  </a:lnTo>
                  <a:lnTo>
                    <a:pt x="249186" y="396963"/>
                  </a:lnTo>
                  <a:lnTo>
                    <a:pt x="252018" y="396697"/>
                  </a:lnTo>
                  <a:lnTo>
                    <a:pt x="254558" y="396214"/>
                  </a:lnTo>
                  <a:lnTo>
                    <a:pt x="256844" y="394716"/>
                  </a:lnTo>
                  <a:lnTo>
                    <a:pt x="258686" y="391922"/>
                  </a:lnTo>
                  <a:lnTo>
                    <a:pt x="261264" y="385191"/>
                  </a:lnTo>
                  <a:lnTo>
                    <a:pt x="263029" y="382358"/>
                  </a:lnTo>
                  <a:close/>
                </a:path>
                <a:path w="307975" h="410209">
                  <a:moveTo>
                    <a:pt x="307784" y="205562"/>
                  </a:moveTo>
                  <a:lnTo>
                    <a:pt x="290677" y="165836"/>
                  </a:lnTo>
                  <a:lnTo>
                    <a:pt x="253898" y="145999"/>
                  </a:lnTo>
                  <a:lnTo>
                    <a:pt x="222923" y="142049"/>
                  </a:lnTo>
                  <a:lnTo>
                    <a:pt x="206514" y="142468"/>
                  </a:lnTo>
                  <a:lnTo>
                    <a:pt x="153987" y="153822"/>
                  </a:lnTo>
                  <a:lnTo>
                    <a:pt x="118110" y="182168"/>
                  </a:lnTo>
                  <a:lnTo>
                    <a:pt x="117792" y="185712"/>
                  </a:lnTo>
                  <a:lnTo>
                    <a:pt x="118071" y="189572"/>
                  </a:lnTo>
                  <a:lnTo>
                    <a:pt x="140195" y="202603"/>
                  </a:lnTo>
                  <a:lnTo>
                    <a:pt x="156362" y="202095"/>
                  </a:lnTo>
                  <a:lnTo>
                    <a:pt x="205346" y="206819"/>
                  </a:lnTo>
                  <a:lnTo>
                    <a:pt x="236829" y="232994"/>
                  </a:lnTo>
                  <a:lnTo>
                    <a:pt x="237794" y="235712"/>
                  </a:lnTo>
                  <a:lnTo>
                    <a:pt x="237858" y="236550"/>
                  </a:lnTo>
                  <a:lnTo>
                    <a:pt x="243649" y="235064"/>
                  </a:lnTo>
                  <a:lnTo>
                    <a:pt x="246113" y="234848"/>
                  </a:lnTo>
                  <a:lnTo>
                    <a:pt x="249618" y="235712"/>
                  </a:lnTo>
                  <a:lnTo>
                    <a:pt x="258584" y="237426"/>
                  </a:lnTo>
                  <a:lnTo>
                    <a:pt x="273685" y="235458"/>
                  </a:lnTo>
                  <a:lnTo>
                    <a:pt x="283730" y="230771"/>
                  </a:lnTo>
                  <a:lnTo>
                    <a:pt x="283197" y="227914"/>
                  </a:lnTo>
                  <a:lnTo>
                    <a:pt x="283375" y="226364"/>
                  </a:lnTo>
                  <a:lnTo>
                    <a:pt x="286969" y="226606"/>
                  </a:lnTo>
                  <a:lnTo>
                    <a:pt x="289064" y="226529"/>
                  </a:lnTo>
                  <a:lnTo>
                    <a:pt x="290474" y="225983"/>
                  </a:lnTo>
                  <a:lnTo>
                    <a:pt x="292023" y="224840"/>
                  </a:lnTo>
                  <a:lnTo>
                    <a:pt x="300405" y="221932"/>
                  </a:lnTo>
                  <a:lnTo>
                    <a:pt x="303199" y="217487"/>
                  </a:lnTo>
                  <a:lnTo>
                    <a:pt x="304355" y="211912"/>
                  </a:lnTo>
                  <a:lnTo>
                    <a:pt x="307784" y="205562"/>
                  </a:lnTo>
                  <a:close/>
                </a:path>
              </a:pathLst>
            </a:custGeom>
            <a:solidFill>
              <a:srgbClr val="FE57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45">
              <a:extLst>
                <a:ext uri="{FF2B5EF4-FFF2-40B4-BE49-F238E27FC236}">
                  <a16:creationId xmlns:a16="http://schemas.microsoft.com/office/drawing/2014/main" id="{EC59DB5F-A117-4600-9E97-7BDA776DA7F1}"/>
                </a:ext>
              </a:extLst>
            </p:cNvPr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6008" y="10685002"/>
              <a:ext cx="157607" cy="181983"/>
            </a:xfrm>
            <a:prstGeom prst="rect">
              <a:avLst/>
            </a:prstGeom>
          </p:spPr>
        </p:pic>
        <p:pic>
          <p:nvPicPr>
            <p:cNvPr id="10" name="object 46">
              <a:extLst>
                <a:ext uri="{FF2B5EF4-FFF2-40B4-BE49-F238E27FC236}">
                  <a16:creationId xmlns:a16="http://schemas.microsoft.com/office/drawing/2014/main" id="{28D73F91-CDF6-0F8E-DE42-0F0462A84DB9}"/>
                </a:ext>
              </a:extLst>
            </p:cNvPr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9465" y="10688752"/>
              <a:ext cx="156005" cy="175439"/>
            </a:xfrm>
            <a:prstGeom prst="rect">
              <a:avLst/>
            </a:prstGeom>
          </p:spPr>
        </p:pic>
        <p:sp>
          <p:nvSpPr>
            <p:cNvPr id="11" name="object 47">
              <a:extLst>
                <a:ext uri="{FF2B5EF4-FFF2-40B4-BE49-F238E27FC236}">
                  <a16:creationId xmlns:a16="http://schemas.microsoft.com/office/drawing/2014/main" id="{326C3F88-ADAA-87E4-F997-86702C69C64F}"/>
                </a:ext>
              </a:extLst>
            </p:cNvPr>
            <p:cNvSpPr/>
            <p:nvPr/>
          </p:nvSpPr>
          <p:spPr>
            <a:xfrm>
              <a:off x="1218133" y="10688757"/>
              <a:ext cx="111125" cy="175260"/>
            </a:xfrm>
            <a:custGeom>
              <a:avLst/>
              <a:gdLst/>
              <a:ahLst/>
              <a:cxnLst/>
              <a:rect l="l" t="t" r="r" b="b"/>
              <a:pathLst>
                <a:path w="111125" h="175259">
                  <a:moveTo>
                    <a:pt x="111112" y="0"/>
                  </a:moveTo>
                  <a:lnTo>
                    <a:pt x="25" y="0"/>
                  </a:lnTo>
                  <a:lnTo>
                    <a:pt x="25" y="26670"/>
                  </a:lnTo>
                  <a:lnTo>
                    <a:pt x="203" y="26670"/>
                  </a:lnTo>
                  <a:lnTo>
                    <a:pt x="203" y="33020"/>
                  </a:lnTo>
                  <a:lnTo>
                    <a:pt x="190" y="34290"/>
                  </a:lnTo>
                  <a:lnTo>
                    <a:pt x="190" y="68580"/>
                  </a:lnTo>
                  <a:lnTo>
                    <a:pt x="177" y="100330"/>
                  </a:lnTo>
                  <a:lnTo>
                    <a:pt x="165" y="101600"/>
                  </a:lnTo>
                  <a:lnTo>
                    <a:pt x="165" y="158750"/>
                  </a:lnTo>
                  <a:lnTo>
                    <a:pt x="152" y="161290"/>
                  </a:lnTo>
                  <a:lnTo>
                    <a:pt x="0" y="161290"/>
                  </a:lnTo>
                  <a:lnTo>
                    <a:pt x="0" y="175260"/>
                  </a:lnTo>
                  <a:lnTo>
                    <a:pt x="46697" y="175260"/>
                  </a:lnTo>
                  <a:lnTo>
                    <a:pt x="46697" y="161290"/>
                  </a:lnTo>
                  <a:lnTo>
                    <a:pt x="46431" y="161290"/>
                  </a:lnTo>
                  <a:lnTo>
                    <a:pt x="46431" y="158750"/>
                  </a:lnTo>
                  <a:lnTo>
                    <a:pt x="46329" y="101600"/>
                  </a:lnTo>
                  <a:lnTo>
                    <a:pt x="46278" y="100330"/>
                  </a:lnTo>
                  <a:lnTo>
                    <a:pt x="103987" y="100330"/>
                  </a:lnTo>
                  <a:lnTo>
                    <a:pt x="103987" y="68580"/>
                  </a:lnTo>
                  <a:lnTo>
                    <a:pt x="46278" y="68580"/>
                  </a:lnTo>
                  <a:lnTo>
                    <a:pt x="46278" y="34290"/>
                  </a:lnTo>
                  <a:lnTo>
                    <a:pt x="46278" y="33020"/>
                  </a:lnTo>
                  <a:lnTo>
                    <a:pt x="98488" y="33020"/>
                  </a:lnTo>
                  <a:lnTo>
                    <a:pt x="98488" y="34290"/>
                  </a:lnTo>
                  <a:lnTo>
                    <a:pt x="111112" y="34290"/>
                  </a:lnTo>
                  <a:lnTo>
                    <a:pt x="111112" y="33020"/>
                  </a:lnTo>
                  <a:lnTo>
                    <a:pt x="111112" y="26670"/>
                  </a:lnTo>
                  <a:lnTo>
                    <a:pt x="111112" y="0"/>
                  </a:lnTo>
                  <a:close/>
                </a:path>
              </a:pathLst>
            </a:custGeom>
            <a:solidFill>
              <a:srgbClr val="001A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48">
            <a:extLst>
              <a:ext uri="{FF2B5EF4-FFF2-40B4-BE49-F238E27FC236}">
                <a16:creationId xmlns:a16="http://schemas.microsoft.com/office/drawing/2014/main" id="{BEBCEDDE-2E7F-E44B-C34F-2374838ED95F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1712025" y="10629081"/>
            <a:ext cx="5574665" cy="294953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1900" b="1" dirty="0" err="1">
                <a:latin typeface="EDF 2020 ExtraBold"/>
                <a:cs typeface="EDF 2020 ExtraBold"/>
              </a:rPr>
              <a:t>Di</a:t>
            </a:r>
            <a:r>
              <a:rPr dirty="0" err="1"/>
              <a:t>VISION</a:t>
            </a:r>
            <a:r>
              <a:rPr spc="75" dirty="0"/>
              <a:t> </a:t>
            </a:r>
            <a:r>
              <a:rPr sz="1900" b="1" dirty="0">
                <a:latin typeface="EDF 2020 ExtraBold"/>
                <a:cs typeface="EDF 2020 ExtraBold"/>
              </a:rPr>
              <a:t>P</a:t>
            </a:r>
            <a:r>
              <a:rPr dirty="0"/>
              <a:t>ROGRAMMES</a:t>
            </a:r>
            <a:r>
              <a:rPr spc="80" dirty="0"/>
              <a:t> </a:t>
            </a:r>
            <a:r>
              <a:rPr dirty="0"/>
              <a:t>&amp;</a:t>
            </a:r>
            <a:r>
              <a:rPr spc="75" dirty="0"/>
              <a:t> </a:t>
            </a:r>
            <a:r>
              <a:rPr sz="1900" b="1" spc="-10" dirty="0">
                <a:latin typeface="EDF 2020 ExtraBold"/>
                <a:cs typeface="EDF 2020 ExtraBold"/>
              </a:rPr>
              <a:t>S</a:t>
            </a:r>
            <a:r>
              <a:rPr spc="-10" dirty="0"/>
              <a:t>TRATÉGIE</a:t>
            </a:r>
            <a:r>
              <a:rPr lang="fr-FR" spc="-10" dirty="0"/>
              <a:t> – Pôle ADAPT et RSE</a:t>
            </a:r>
            <a:endParaRPr sz="1900" dirty="0">
              <a:latin typeface="EDF 2020 ExtraBold"/>
              <a:cs typeface="EDF 2020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39938137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E2C181A-ACAF-091D-F22D-DCC94571D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050" y="108463"/>
            <a:ext cx="19577050" cy="10614121"/>
          </a:xfrm>
        </p:spPr>
        <p:txBody>
          <a:bodyPr>
            <a:noAutofit/>
          </a:bodyPr>
          <a:lstStyle/>
          <a:p>
            <a:pPr marL="0" lvl="1"/>
            <a:r>
              <a:rPr lang="fr-FR" sz="4400" b="1" dirty="0">
                <a:solidFill>
                  <a:srgbClr val="002060"/>
                </a:solidFill>
              </a:rPr>
              <a:t>CANICULE VAGUE DE CHALEUR : </a:t>
            </a:r>
          </a:p>
          <a:p>
            <a:pPr marL="0" lvl="1"/>
            <a:r>
              <a:rPr lang="fr-FR" sz="4400" b="1" dirty="0">
                <a:solidFill>
                  <a:srgbClr val="002060"/>
                </a:solidFill>
              </a:rPr>
              <a:t>CONDITIONS DE TRAVAIL DES PERSONNELS EDF ET PRESTATAIRES</a:t>
            </a:r>
          </a:p>
          <a:p>
            <a:pPr marL="361255" lvl="1"/>
            <a:endParaRPr lang="fr-FR" sz="2638" b="1" dirty="0"/>
          </a:p>
          <a:p>
            <a:pPr marL="361255" lvl="1"/>
            <a:r>
              <a:rPr lang="fr-FR" sz="2638" b="1" dirty="0">
                <a:solidFill>
                  <a:srgbClr val="002060"/>
                </a:solidFill>
              </a:rPr>
              <a:t>Santé</a:t>
            </a:r>
          </a:p>
          <a:p>
            <a:pPr lvl="2"/>
            <a:r>
              <a:rPr lang="fr-FR" sz="2309" dirty="0"/>
              <a:t>Axes de travail identifiés :</a:t>
            </a:r>
            <a:endParaRPr lang="fr-FR" sz="2309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lvl="3"/>
            <a:r>
              <a:rPr lang="fr-FR" sz="2309" dirty="0">
                <a:latin typeface="Calibri" panose="020F0502020204030204" pitchFamily="34" charset="0"/>
                <a:ea typeface="Times New Roman" panose="02020603050405020304" pitchFamily="18" charset="0"/>
              </a:rPr>
              <a:t>Rafraichissement</a:t>
            </a:r>
          </a:p>
          <a:p>
            <a:pPr lvl="3"/>
            <a:r>
              <a:rPr lang="fr-FR" sz="2309" dirty="0">
                <a:latin typeface="Calibri" panose="020F0502020204030204" pitchFamily="34" charset="0"/>
                <a:ea typeface="Times New Roman" panose="02020603050405020304" pitchFamily="18" charset="0"/>
              </a:rPr>
              <a:t>Hydratation </a:t>
            </a:r>
          </a:p>
          <a:p>
            <a:pPr lvl="3"/>
            <a:r>
              <a:rPr lang="fr-FR" sz="2309" dirty="0">
                <a:latin typeface="Calibri" panose="020F0502020204030204" pitchFamily="34" charset="0"/>
                <a:ea typeface="Times New Roman" panose="02020603050405020304" pitchFamily="18" charset="0"/>
              </a:rPr>
              <a:t>EPI</a:t>
            </a:r>
          </a:p>
          <a:p>
            <a:pPr lvl="3"/>
            <a:r>
              <a:rPr lang="fr-FR" sz="2309" dirty="0">
                <a:latin typeface="Calibri" panose="020F0502020204030204" pitchFamily="34" charset="0"/>
                <a:ea typeface="Calibri" panose="020F0502020204030204" pitchFamily="34" charset="0"/>
              </a:rPr>
              <a:t>Sensibilisation / information</a:t>
            </a:r>
          </a:p>
          <a:p>
            <a:pPr lvl="3"/>
            <a:r>
              <a:rPr lang="fr-FR" sz="2309" dirty="0">
                <a:latin typeface="Calibri" panose="020F0502020204030204" pitchFamily="34" charset="0"/>
                <a:ea typeface="Times New Roman" panose="02020603050405020304" pitchFamily="18" charset="0"/>
              </a:rPr>
              <a:t>Traitement des populations itinérantes</a:t>
            </a:r>
          </a:p>
          <a:p>
            <a:pPr lvl="3"/>
            <a:endParaRPr lang="fr-FR" sz="2309" b="1" dirty="0">
              <a:latin typeface="Calibri" panose="020F0502020204030204" pitchFamily="34" charset="0"/>
            </a:endParaRPr>
          </a:p>
          <a:p>
            <a:pPr lvl="1"/>
            <a:r>
              <a:rPr lang="fr-FR" sz="2309" b="1" dirty="0"/>
              <a:t>Coopération Human Adaptation Institut et DPNT</a:t>
            </a:r>
          </a:p>
          <a:p>
            <a:pPr marL="343843" lvl="1"/>
            <a:r>
              <a:rPr lang="fr-FR" sz="2309" b="1" dirty="0"/>
              <a:t>Expérimentation de vestes réfrigérées japonaises sur le parc nucléaire français (via entremise </a:t>
            </a:r>
            <a:r>
              <a:rPr lang="fr-FR" sz="2309" b="1" dirty="0" err="1"/>
              <a:t>Cyclife</a:t>
            </a:r>
            <a:r>
              <a:rPr lang="fr-FR" sz="2309" b="1" dirty="0"/>
              <a:t> Japon)</a:t>
            </a:r>
          </a:p>
          <a:p>
            <a:pPr marL="801043" lvl="2"/>
            <a:r>
              <a:rPr lang="fr-FR" sz="2309" b="1" dirty="0"/>
              <a:t>	</a:t>
            </a:r>
          </a:p>
          <a:p>
            <a:pPr marL="801043" lvl="2"/>
            <a:endParaRPr lang="fr-FR" sz="2309" b="1" dirty="0"/>
          </a:p>
          <a:p>
            <a:pPr marL="361255" lvl="1"/>
            <a:r>
              <a:rPr lang="fr-FR" sz="2638" b="1" dirty="0">
                <a:solidFill>
                  <a:srgbClr val="002060"/>
                </a:solidFill>
              </a:rPr>
              <a:t>Adaptation des bâtiments industriels et tertiaires sur site</a:t>
            </a:r>
            <a:endParaRPr lang="fr-FR" sz="2968" b="1" dirty="0">
              <a:solidFill>
                <a:srgbClr val="002060"/>
              </a:solidFill>
            </a:endParaRPr>
          </a:p>
          <a:p>
            <a:pPr marL="361255" lvl="1"/>
            <a:endParaRPr lang="fr-FR" sz="2968" b="1" dirty="0"/>
          </a:p>
          <a:p>
            <a:pPr marL="361255" lvl="1"/>
            <a:endParaRPr lang="fr-FR" sz="2968" b="1" dirty="0"/>
          </a:p>
          <a:p>
            <a:pPr marL="361255" lvl="1"/>
            <a:endParaRPr lang="fr-FR" sz="2968" b="1" dirty="0"/>
          </a:p>
          <a:p>
            <a:pPr marL="361255" lvl="1"/>
            <a:endParaRPr lang="fr-FR" sz="2968" b="1" dirty="0"/>
          </a:p>
          <a:p>
            <a:pPr marL="361255" lvl="1"/>
            <a:endParaRPr lang="fr-FR" sz="2968" b="1" dirty="0"/>
          </a:p>
          <a:p>
            <a:pPr lvl="3"/>
            <a:endParaRPr lang="fr-FR" sz="2309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/>
            <a:endParaRPr lang="fr-FR" sz="2309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3"/>
            <a:r>
              <a:rPr lang="fr-FR" sz="2309" dirty="0">
                <a:latin typeface="Calibri" panose="020F0502020204030204" pitchFamily="34" charset="0"/>
                <a:cs typeface="Calibri" panose="020F0502020204030204" pitchFamily="34" charset="0"/>
              </a:rPr>
              <a:t>Suivi des actions DPN PARTNER et RENOLAB mises en place pour améliorer la sécurité des personnes en cas de canicules </a:t>
            </a:r>
            <a:r>
              <a:rPr lang="fr-FR" sz="2309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lvl="3"/>
            <a:r>
              <a:rPr lang="fr-FR" sz="2309" dirty="0"/>
              <a:t>Démarche Préservation des groupes froids</a:t>
            </a:r>
          </a:p>
          <a:p>
            <a:pPr lvl="3"/>
            <a:r>
              <a:rPr lang="fr-FR" sz="2309" dirty="0"/>
              <a:t>Thermie des bâtiments : amélioration confort d’été travaux en cours avec la R&amp;D</a:t>
            </a:r>
            <a:endParaRPr lang="fr-FR" sz="2309" b="1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3D69277-616D-543B-E8C6-B6B4E9097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67050" y="560560"/>
            <a:ext cx="4177883" cy="4036526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1CDBE259-AB02-4171-D29D-6BFB720A2C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56278" y="1547397"/>
            <a:ext cx="3486211" cy="275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9B9EFE1C-2D1B-50F4-2E01-86913DD602E6}"/>
              </a:ext>
            </a:extLst>
          </p:cNvPr>
          <p:cNvGrpSpPr/>
          <p:nvPr/>
        </p:nvGrpSpPr>
        <p:grpSpPr>
          <a:xfrm>
            <a:off x="10280650" y="6231022"/>
            <a:ext cx="5980469" cy="2395453"/>
            <a:chOff x="1234691" y="728133"/>
            <a:chExt cx="5277110" cy="3346928"/>
          </a:xfrm>
        </p:grpSpPr>
        <p:pic>
          <p:nvPicPr>
            <p:cNvPr id="4" name="Image 3" descr="Une image contenant plein air, ciel, bâtiment, Treillage&#10;&#10;Description générée automatiquement">
              <a:extLst>
                <a:ext uri="{FF2B5EF4-FFF2-40B4-BE49-F238E27FC236}">
                  <a16:creationId xmlns:a16="http://schemas.microsoft.com/office/drawing/2014/main" id="{0E81496D-FBC9-B243-56DB-B94255D1EE1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34691" y="728133"/>
              <a:ext cx="5277110" cy="2971798"/>
            </a:xfrm>
            <a:prstGeom prst="rect">
              <a:avLst/>
            </a:prstGeom>
          </p:spPr>
        </p:pic>
        <p:sp>
          <p:nvSpPr>
            <p:cNvPr id="6" name="ZoneTexte 5">
              <a:extLst>
                <a:ext uri="{FF2B5EF4-FFF2-40B4-BE49-F238E27FC236}">
                  <a16:creationId xmlns:a16="http://schemas.microsoft.com/office/drawing/2014/main" id="{84F1102E-FDA4-6705-1A0A-801195654DFE}"/>
                </a:ext>
              </a:extLst>
            </p:cNvPr>
            <p:cNvSpPr txBox="1"/>
            <p:nvPr/>
          </p:nvSpPr>
          <p:spPr>
            <a:xfrm>
              <a:off x="2611227" y="3699929"/>
              <a:ext cx="2397857" cy="375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1507846" rtl="0">
                <a:defRPr/>
              </a:pPr>
              <a:r>
                <a:rPr lang="fr-FR" sz="1319" kern="1200" dirty="0">
                  <a:solidFill>
                    <a:srgbClr val="333333"/>
                  </a:solidFill>
                  <a:latin typeface="EDF 2020"/>
                  <a:ea typeface="+mn-ea"/>
                  <a:cs typeface="+mn-cs"/>
                </a:rPr>
                <a:t>Local CVC bassin </a:t>
              </a:r>
              <a:r>
                <a:rPr lang="fr-FR" sz="1319" kern="1200" dirty="0" err="1">
                  <a:solidFill>
                    <a:srgbClr val="333333"/>
                  </a:solidFill>
                  <a:latin typeface="EDF 2020"/>
                  <a:ea typeface="+mn-ea"/>
                  <a:cs typeface="+mn-cs"/>
                </a:rPr>
                <a:t>aéro</a:t>
              </a:r>
              <a:r>
                <a:rPr lang="fr-FR" sz="1319" kern="1200" dirty="0">
                  <a:solidFill>
                    <a:srgbClr val="333333"/>
                  </a:solidFill>
                  <a:latin typeface="EDF 2020"/>
                  <a:ea typeface="+mn-ea"/>
                  <a:cs typeface="+mn-cs"/>
                </a:rPr>
                <a:t> SEC (Civaux) </a:t>
              </a:r>
            </a:p>
          </p:txBody>
        </p:sp>
      </p:grpSp>
      <p:grpSp>
        <p:nvGrpSpPr>
          <p:cNvPr id="7" name="Groupe 6">
            <a:extLst>
              <a:ext uri="{FF2B5EF4-FFF2-40B4-BE49-F238E27FC236}">
                <a16:creationId xmlns:a16="http://schemas.microsoft.com/office/drawing/2014/main" id="{C0545339-CF4D-D857-D696-7EC04A934AC9}"/>
              </a:ext>
            </a:extLst>
          </p:cNvPr>
          <p:cNvGrpSpPr/>
          <p:nvPr/>
        </p:nvGrpSpPr>
        <p:grpSpPr>
          <a:xfrm>
            <a:off x="2334553" y="6998200"/>
            <a:ext cx="4351064" cy="1856875"/>
            <a:chOff x="7050680" y="820094"/>
            <a:chExt cx="4929274" cy="3102335"/>
          </a:xfrm>
        </p:grpSpPr>
        <p:pic>
          <p:nvPicPr>
            <p:cNvPr id="8" name="Image 7" descr="Une image contenant plein air, ciel, bâtiment, scène&#10;&#10;Description générée automatiquement">
              <a:extLst>
                <a:ext uri="{FF2B5EF4-FFF2-40B4-BE49-F238E27FC236}">
                  <a16:creationId xmlns:a16="http://schemas.microsoft.com/office/drawing/2014/main" id="{B7AE32A6-E0EF-49EA-C0D6-3A0F9F02C84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50680" y="820094"/>
              <a:ext cx="4632711" cy="2608906"/>
            </a:xfrm>
            <a:prstGeom prst="rect">
              <a:avLst/>
            </a:prstGeom>
          </p:spPr>
        </p:pic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D8BF4A73-97CE-ADE0-851A-500D3A68677E}"/>
                </a:ext>
              </a:extLst>
            </p:cNvPr>
            <p:cNvSpPr txBox="1"/>
            <p:nvPr/>
          </p:nvSpPr>
          <p:spPr>
            <a:xfrm>
              <a:off x="8309294" y="3429001"/>
              <a:ext cx="3670660" cy="4934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 defTabSz="1507846" rtl="0">
                <a:defRPr/>
              </a:pPr>
              <a:r>
                <a:rPr lang="fr-FR" sz="1319" kern="1200" dirty="0">
                  <a:solidFill>
                    <a:srgbClr val="333333"/>
                  </a:solidFill>
                  <a:latin typeface="EDF 2020"/>
                  <a:ea typeface="+mn-ea"/>
                  <a:cs typeface="+mn-cs"/>
                </a:rPr>
                <a:t>Local serveur informatique (Civaux)</a:t>
              </a:r>
            </a:p>
          </p:txBody>
        </p:sp>
      </p:grpSp>
      <p:sp>
        <p:nvSpPr>
          <p:cNvPr id="17" name="object 48">
            <a:extLst>
              <a:ext uri="{FF2B5EF4-FFF2-40B4-BE49-F238E27FC236}">
                <a16:creationId xmlns:a16="http://schemas.microsoft.com/office/drawing/2014/main" id="{FCFEFFA3-5310-9BD2-ECF6-7C19D56D2E43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1600900" y="10645669"/>
            <a:ext cx="7120825" cy="248786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>
            <a:lvl1pPr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EDF 2020" panose="020B0503020203020204"/>
              </a:defRPr>
            </a:lvl1pPr>
          </a:lstStyle>
          <a:p>
            <a:pPr marL="12700">
              <a:spcBef>
                <a:spcPts val="20"/>
              </a:spcBef>
            </a:pPr>
            <a:r>
              <a:rPr lang="fr-FR" b="1" dirty="0" err="1">
                <a:cs typeface="EDF 2020 ExtraBold"/>
              </a:rPr>
              <a:t>Di</a:t>
            </a:r>
            <a:r>
              <a:rPr lang="fr-FR" dirty="0" err="1"/>
              <a:t>VISION</a:t>
            </a:r>
            <a:r>
              <a:rPr lang="fr-FR" spc="75" dirty="0"/>
              <a:t> </a:t>
            </a:r>
            <a:r>
              <a:rPr lang="fr-FR" b="1" dirty="0">
                <a:cs typeface="EDF 2020 ExtraBold"/>
              </a:rPr>
              <a:t>P</a:t>
            </a:r>
            <a:r>
              <a:rPr lang="fr-FR" dirty="0"/>
              <a:t>ROGRAMMES</a:t>
            </a:r>
            <a:r>
              <a:rPr lang="fr-FR" spc="80" dirty="0"/>
              <a:t> </a:t>
            </a:r>
            <a:r>
              <a:rPr lang="fr-FR" dirty="0"/>
              <a:t>&amp;</a:t>
            </a:r>
            <a:r>
              <a:rPr lang="fr-FR" spc="75" dirty="0"/>
              <a:t> </a:t>
            </a:r>
            <a:r>
              <a:rPr lang="fr-FR" b="1" spc="-10" dirty="0">
                <a:cs typeface="EDF 2020 ExtraBold"/>
              </a:rPr>
              <a:t>S</a:t>
            </a:r>
            <a:r>
              <a:rPr lang="fr-FR" spc="-10" dirty="0"/>
              <a:t>TRATÉGIE – Pôle ADAPT et RSE</a:t>
            </a:r>
            <a:endParaRPr lang="fr-FR" dirty="0">
              <a:cs typeface="EDF 2020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1411398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1">
            <a:extLst>
              <a:ext uri="{FF2B5EF4-FFF2-40B4-BE49-F238E27FC236}">
                <a16:creationId xmlns:a16="http://schemas.microsoft.com/office/drawing/2014/main" id="{389EB1F5-72DD-E84F-56B6-735416BBAA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142" y="414895"/>
            <a:ext cx="18150411" cy="1341286"/>
          </a:xfrm>
        </p:spPr>
        <p:txBody>
          <a:bodyPr>
            <a:normAutofit/>
          </a:bodyPr>
          <a:lstStyle/>
          <a:p>
            <a:r>
              <a:rPr lang="fr-FR" sz="4800" b="1" dirty="0">
                <a:solidFill>
                  <a:srgbClr val="002060"/>
                </a:solidFill>
              </a:rPr>
              <a:t>PARTENARIAT ADAPT - HUMAN ADAPTATION INSTITUTE</a:t>
            </a:r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3BCD00CD-5C66-0ACE-0AD1-E36BEB9502B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30696" y="2643106"/>
            <a:ext cx="18842707" cy="8390304"/>
          </a:xfrm>
          <a:prstGeom prst="rect">
            <a:avLst/>
          </a:prstGeom>
        </p:spPr>
        <p:txBody>
          <a:bodyPr vert="horz" wrap="square" lIns="150781" tIns="75390" rIns="150781" bIns="7539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767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437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90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73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2800" dirty="0">
                <a:solidFill>
                  <a:schemeClr val="tx2"/>
                </a:solidFill>
                <a:cs typeface="Times New Roman" panose="02020603050405020304" pitchFamily="18" charset="0"/>
              </a:rPr>
              <a:t>Le Human Adaptation Institute (HAI) est un institut de recherche-action dont le but est de mieux comprendre les capacités humaines d’</a:t>
            </a:r>
            <a:r>
              <a:rPr lang="fr-FR" sz="2800" dirty="0" err="1">
                <a:solidFill>
                  <a:schemeClr val="tx2"/>
                </a:solidFill>
                <a:cs typeface="Times New Roman" panose="02020603050405020304" pitchFamily="18" charset="0"/>
              </a:rPr>
              <a:t>adapt</a:t>
            </a:r>
            <a:r>
              <a:rPr lang="fr-FR" sz="2800" dirty="0">
                <a:solidFill>
                  <a:schemeClr val="tx2"/>
                </a:solidFill>
                <a:cs typeface="Times New Roman" panose="02020603050405020304" pitchFamily="18" charset="0"/>
              </a:rPr>
              <a:t>	</a:t>
            </a:r>
            <a:r>
              <a:rPr lang="fr-FR" sz="2800" dirty="0" err="1">
                <a:solidFill>
                  <a:schemeClr val="tx2"/>
                </a:solidFill>
                <a:cs typeface="Times New Roman" panose="02020603050405020304" pitchFamily="18" charset="0"/>
              </a:rPr>
              <a:t>ation</a:t>
            </a:r>
            <a:r>
              <a:rPr lang="fr-FR" sz="2800" dirty="0">
                <a:solidFill>
                  <a:schemeClr val="tx2"/>
                </a:solidFill>
                <a:cs typeface="Times New Roman" panose="02020603050405020304" pitchFamily="18" charset="0"/>
              </a:rPr>
              <a:t> aux nouvelles conditions et situations de vie, à de nouveaux territoires, aux crises, et aux évolutions climatiques</a:t>
            </a:r>
          </a:p>
          <a:p>
            <a:r>
              <a:rPr lang="fr-FR" sz="2800" dirty="0">
                <a:solidFill>
                  <a:schemeClr val="tx2"/>
                </a:solidFill>
                <a:cs typeface="Times New Roman" panose="02020603050405020304" pitchFamily="18" charset="0"/>
              </a:rPr>
              <a:t>HAI aider à préparer les populations aux évolutions futures et à l’adaptation anticipative. Il travaille aussi sur la réduction des risques sur la santé mentale et physique</a:t>
            </a:r>
          </a:p>
          <a:p>
            <a:r>
              <a:rPr lang="fr-FR" sz="2800" dirty="0">
                <a:solidFill>
                  <a:schemeClr val="tx2"/>
                </a:solidFill>
                <a:cs typeface="Times New Roman" panose="02020603050405020304" pitchFamily="18" charset="0"/>
              </a:rPr>
              <a:t>Depuis 2021, l’Institut a ouvert un axe spécifique concernant les impacts du changement climatique et plus spécifiquement de la grande chaleur sur les humains</a:t>
            </a:r>
          </a:p>
          <a:p>
            <a:pPr marL="0" indent="0">
              <a:buNone/>
            </a:pPr>
            <a:endParaRPr lang="fr-FR" sz="2800" dirty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fr-FR" sz="2800" dirty="0">
              <a:solidFill>
                <a:schemeClr val="tx2"/>
              </a:solidFill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endParaRPr lang="fr-FR" sz="2800" dirty="0">
              <a:solidFill>
                <a:schemeClr val="tx2"/>
              </a:solidFill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endParaRPr lang="fr-FR" sz="2800" dirty="0">
              <a:solidFill>
                <a:schemeClr val="tx2"/>
              </a:solidFill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r-FR" sz="2800" dirty="0">
              <a:solidFill>
                <a:schemeClr val="tx2"/>
              </a:solidFill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r>
              <a:rPr lang="fr-FR" sz="2800" dirty="0">
                <a:solidFill>
                  <a:schemeClr val="tx2"/>
                </a:solidFill>
                <a:cs typeface="Times New Roman" panose="02020603050405020304" pitchFamily="18" charset="0"/>
                <a:sym typeface="Wingdings" panose="05000000000000000000" pitchFamily="2" charset="2"/>
              </a:rPr>
              <a:t>L’objectif d’ADAPT avec le HAI est d’évaluer via un site pilote </a:t>
            </a:r>
          </a:p>
          <a:p>
            <a:pPr lvl="1"/>
            <a:r>
              <a:rPr lang="fr-FR" sz="2800" dirty="0">
                <a:solidFill>
                  <a:schemeClr val="tx2"/>
                </a:solidFill>
                <a:sym typeface="Wingdings" panose="05000000000000000000" pitchFamily="2" charset="2"/>
              </a:rPr>
              <a:t>l’impact individuel et l’impact collectif/social de la chaleur sur les salariés EDF,</a:t>
            </a:r>
          </a:p>
          <a:p>
            <a:pPr lvl="1"/>
            <a:r>
              <a:rPr lang="fr-FR" sz="2800" dirty="0">
                <a:solidFill>
                  <a:schemeClr val="tx2"/>
                </a:solidFill>
              </a:rPr>
              <a:t>les capacités d’adaptation des agents EDF sur site face aux vagues de chaleur,</a:t>
            </a:r>
          </a:p>
          <a:p>
            <a:pPr lvl="1"/>
            <a:r>
              <a:rPr lang="fr-FR" sz="2800" dirty="0">
                <a:solidFill>
                  <a:schemeClr val="tx2"/>
                </a:solidFill>
              </a:rPr>
              <a:t>le bénéfice ou non de mesures d’atténuation des effets de ces vagues de chaleur sur les équipes,</a:t>
            </a:r>
          </a:p>
          <a:p>
            <a:pPr lvl="1"/>
            <a:r>
              <a:rPr lang="fr-FR" sz="2800" dirty="0">
                <a:solidFill>
                  <a:schemeClr val="tx2"/>
                </a:solidFill>
              </a:rPr>
              <a:t>les seuils à partir desquels certaines mesures doivent être proposées ou devenir obligatoires pour la sécurité des agents.</a:t>
            </a:r>
            <a:endParaRPr lang="fr-FR" sz="2800" dirty="0">
              <a:solidFill>
                <a:schemeClr val="tx2"/>
              </a:solidFill>
              <a:cs typeface="Times New Roman" panose="02020603050405020304" pitchFamily="18" charset="0"/>
              <a:sym typeface="Wingdings" panose="05000000000000000000" pitchFamily="2" charset="2"/>
            </a:endParaRPr>
          </a:p>
          <a:p>
            <a:pPr lvl="1"/>
            <a:endParaRPr lang="fr-FR" sz="2800" dirty="0">
              <a:solidFill>
                <a:schemeClr val="tx2"/>
              </a:solidFill>
              <a:cs typeface="Times New Roman" panose="02020603050405020304" pitchFamily="18" charset="0"/>
              <a:sym typeface="Wingdings" panose="05000000000000000000" pitchFamily="2" charset="2"/>
            </a:endParaRP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5C50905A-827C-2929-106E-4F8352CB92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705"/>
          <a:stretch/>
        </p:blipFill>
        <p:spPr>
          <a:xfrm>
            <a:off x="14671443" y="267396"/>
            <a:ext cx="5396737" cy="2275848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12A86B41-4BA9-6958-75B8-3DC6495E8F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13050" y="5651177"/>
            <a:ext cx="3563720" cy="2147673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24F43382-B988-20B0-1AC2-8DAD79004DB5}"/>
              </a:ext>
            </a:extLst>
          </p:cNvPr>
          <p:cNvSpPr txBox="1"/>
          <p:nvPr/>
        </p:nvSpPr>
        <p:spPr>
          <a:xfrm>
            <a:off x="1072909" y="1507042"/>
            <a:ext cx="138541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defTabSz="1507846" rtl="0">
              <a:defRPr/>
            </a:pPr>
            <a:r>
              <a:rPr lang="fr-FR" sz="2800" i="1" kern="1200" dirty="0">
                <a:solidFill>
                  <a:srgbClr val="0070C0"/>
                </a:solidFill>
                <a:latin typeface="EDF 2020"/>
                <a:ea typeface="+mn-ea"/>
                <a:cs typeface="+mn-cs"/>
              </a:rPr>
              <a:t>Premier Institut de Recherche-Action travaillant exclusivement sur des situations réelles de vie.</a:t>
            </a:r>
          </a:p>
        </p:txBody>
      </p:sp>
      <p:pic>
        <p:nvPicPr>
          <p:cNvPr id="17" name="Image 16">
            <a:extLst>
              <a:ext uri="{FF2B5EF4-FFF2-40B4-BE49-F238E27FC236}">
                <a16:creationId xmlns:a16="http://schemas.microsoft.com/office/drawing/2014/main" id="{5F048CE2-9A37-2F52-6F10-25BA302112D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938250" y="5393910"/>
            <a:ext cx="5185684" cy="2662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50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26D5B7-7C6E-F113-4612-1745E3063D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838" y="526224"/>
            <a:ext cx="14728986" cy="1477328"/>
          </a:xfrm>
        </p:spPr>
        <p:txBody>
          <a:bodyPr/>
          <a:lstStyle/>
          <a:p>
            <a:r>
              <a:rPr lang="fr-FR" sz="4800" b="1" dirty="0">
                <a:solidFill>
                  <a:schemeClr val="tx2">
                    <a:lumMod val="75000"/>
                  </a:schemeClr>
                </a:solidFill>
              </a:rPr>
              <a:t>PEINTURE BLANCHE SUR LES BÂTIMENTS INDUSTRIELS</a:t>
            </a:r>
          </a:p>
        </p:txBody>
      </p:sp>
      <p:pic>
        <p:nvPicPr>
          <p:cNvPr id="5" name="Image 4" descr="Une image contenant plein air, bâtiment, personne, avion&#10;&#10;Description générée automatiquement">
            <a:extLst>
              <a:ext uri="{FF2B5EF4-FFF2-40B4-BE49-F238E27FC236}">
                <a16:creationId xmlns:a16="http://schemas.microsoft.com/office/drawing/2014/main" id="{593A33CA-78D1-269F-ED33-ABA6429728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7276" y="1642133"/>
            <a:ext cx="11328382" cy="8496284"/>
          </a:xfrm>
          <a:prstGeom prst="rect">
            <a:avLst/>
          </a:prstGeom>
        </p:spPr>
      </p:pic>
      <p:grpSp>
        <p:nvGrpSpPr>
          <p:cNvPr id="3" name="object 41">
            <a:extLst>
              <a:ext uri="{FF2B5EF4-FFF2-40B4-BE49-F238E27FC236}">
                <a16:creationId xmlns:a16="http://schemas.microsoft.com/office/drawing/2014/main" id="{1AC7D5DA-A3B8-6B78-9043-51A069FE4F4F}"/>
              </a:ext>
            </a:extLst>
          </p:cNvPr>
          <p:cNvGrpSpPr/>
          <p:nvPr/>
        </p:nvGrpSpPr>
        <p:grpSpPr>
          <a:xfrm>
            <a:off x="364087" y="10540444"/>
            <a:ext cx="965200" cy="410209"/>
            <a:chOff x="364087" y="10540444"/>
            <a:chExt cx="965200" cy="410209"/>
          </a:xfrm>
        </p:grpSpPr>
        <p:sp>
          <p:nvSpPr>
            <p:cNvPr id="4" name="object 42">
              <a:extLst>
                <a:ext uri="{FF2B5EF4-FFF2-40B4-BE49-F238E27FC236}">
                  <a16:creationId xmlns:a16="http://schemas.microsoft.com/office/drawing/2014/main" id="{F4C8DC70-7D44-F4A1-4459-BF909E08AE07}"/>
                </a:ext>
              </a:extLst>
            </p:cNvPr>
            <p:cNvSpPr/>
            <p:nvPr/>
          </p:nvSpPr>
          <p:spPr>
            <a:xfrm>
              <a:off x="364087" y="10653552"/>
              <a:ext cx="171450" cy="136525"/>
            </a:xfrm>
            <a:custGeom>
              <a:avLst/>
              <a:gdLst/>
              <a:ahLst/>
              <a:cxnLst/>
              <a:rect l="l" t="t" r="r" b="b"/>
              <a:pathLst>
                <a:path w="171450" h="136525">
                  <a:moveTo>
                    <a:pt x="50406" y="0"/>
                  </a:moveTo>
                  <a:lnTo>
                    <a:pt x="48354" y="2272"/>
                  </a:lnTo>
                  <a:lnTo>
                    <a:pt x="48385" y="1706"/>
                  </a:lnTo>
                  <a:lnTo>
                    <a:pt x="45213" y="6743"/>
                  </a:lnTo>
                  <a:lnTo>
                    <a:pt x="43747" y="12512"/>
                  </a:lnTo>
                  <a:lnTo>
                    <a:pt x="43202" y="20187"/>
                  </a:lnTo>
                  <a:lnTo>
                    <a:pt x="42752" y="30533"/>
                  </a:lnTo>
                  <a:lnTo>
                    <a:pt x="35025" y="30040"/>
                  </a:lnTo>
                  <a:lnTo>
                    <a:pt x="34595" y="34009"/>
                  </a:lnTo>
                  <a:lnTo>
                    <a:pt x="33936" y="37213"/>
                  </a:lnTo>
                  <a:lnTo>
                    <a:pt x="32857" y="39862"/>
                  </a:lnTo>
                  <a:lnTo>
                    <a:pt x="31161" y="42197"/>
                  </a:lnTo>
                  <a:lnTo>
                    <a:pt x="29465" y="45181"/>
                  </a:lnTo>
                  <a:lnTo>
                    <a:pt x="26166" y="44407"/>
                  </a:lnTo>
                  <a:lnTo>
                    <a:pt x="25014" y="41789"/>
                  </a:lnTo>
                  <a:lnTo>
                    <a:pt x="14659" y="45317"/>
                  </a:lnTo>
                  <a:lnTo>
                    <a:pt x="8847" y="52972"/>
                  </a:lnTo>
                  <a:lnTo>
                    <a:pt x="4868" y="62375"/>
                  </a:lnTo>
                  <a:lnTo>
                    <a:pt x="0" y="71202"/>
                  </a:lnTo>
                  <a:lnTo>
                    <a:pt x="19496" y="105441"/>
                  </a:lnTo>
                  <a:lnTo>
                    <a:pt x="64678" y="131085"/>
                  </a:lnTo>
                  <a:lnTo>
                    <a:pt x="99787" y="136529"/>
                  </a:lnTo>
                  <a:lnTo>
                    <a:pt x="116760" y="134215"/>
                  </a:lnTo>
                  <a:lnTo>
                    <a:pt x="162413" y="111556"/>
                  </a:lnTo>
                  <a:lnTo>
                    <a:pt x="171261" y="98164"/>
                  </a:lnTo>
                  <a:lnTo>
                    <a:pt x="170518" y="84290"/>
                  </a:lnTo>
                  <a:lnTo>
                    <a:pt x="161953" y="68437"/>
                  </a:lnTo>
                  <a:lnTo>
                    <a:pt x="148550" y="65087"/>
                  </a:lnTo>
                  <a:lnTo>
                    <a:pt x="136425" y="66374"/>
                  </a:lnTo>
                  <a:lnTo>
                    <a:pt x="123912" y="68165"/>
                  </a:lnTo>
                  <a:lnTo>
                    <a:pt x="112195" y="68437"/>
                  </a:lnTo>
                  <a:lnTo>
                    <a:pt x="78940" y="49129"/>
                  </a:lnTo>
                  <a:lnTo>
                    <a:pt x="54877" y="9622"/>
                  </a:lnTo>
                  <a:lnTo>
                    <a:pt x="52951" y="4575"/>
                  </a:lnTo>
                  <a:lnTo>
                    <a:pt x="50385" y="523"/>
                  </a:lnTo>
                  <a:lnTo>
                    <a:pt x="50406" y="0"/>
                  </a:lnTo>
                  <a:close/>
                </a:path>
              </a:pathLst>
            </a:custGeom>
            <a:solidFill>
              <a:srgbClr val="FE57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43">
              <a:extLst>
                <a:ext uri="{FF2B5EF4-FFF2-40B4-BE49-F238E27FC236}">
                  <a16:creationId xmlns:a16="http://schemas.microsoft.com/office/drawing/2014/main" id="{4D21DC40-ED0A-17FA-B4C1-63CB647EC817}"/>
                </a:ext>
              </a:extLst>
            </p:cNvPr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6465" y="10820370"/>
              <a:ext cx="156811" cy="127723"/>
            </a:xfrm>
            <a:prstGeom prst="rect">
              <a:avLst/>
            </a:prstGeom>
          </p:spPr>
        </p:pic>
        <p:sp>
          <p:nvSpPr>
            <p:cNvPr id="7" name="object 44">
              <a:extLst>
                <a:ext uri="{FF2B5EF4-FFF2-40B4-BE49-F238E27FC236}">
                  <a16:creationId xmlns:a16="http://schemas.microsoft.com/office/drawing/2014/main" id="{EE4BD52E-A6DF-6D0C-245D-BE30FCED0D08}"/>
                </a:ext>
              </a:extLst>
            </p:cNvPr>
            <p:cNvSpPr/>
            <p:nvPr/>
          </p:nvSpPr>
          <p:spPr>
            <a:xfrm>
              <a:off x="513867" y="10540447"/>
              <a:ext cx="307975" cy="410209"/>
            </a:xfrm>
            <a:custGeom>
              <a:avLst/>
              <a:gdLst/>
              <a:ahLst/>
              <a:cxnLst/>
              <a:rect l="l" t="t" r="r" b="b"/>
              <a:pathLst>
                <a:path w="307975" h="410209">
                  <a:moveTo>
                    <a:pt x="128600" y="3365"/>
                  </a:moveTo>
                  <a:lnTo>
                    <a:pt x="125768" y="635"/>
                  </a:lnTo>
                  <a:lnTo>
                    <a:pt x="121221" y="0"/>
                  </a:lnTo>
                  <a:lnTo>
                    <a:pt x="116293" y="596"/>
                  </a:lnTo>
                  <a:lnTo>
                    <a:pt x="112306" y="1485"/>
                  </a:lnTo>
                  <a:lnTo>
                    <a:pt x="93446" y="6972"/>
                  </a:lnTo>
                  <a:lnTo>
                    <a:pt x="79590" y="10617"/>
                  </a:lnTo>
                  <a:lnTo>
                    <a:pt x="68351" y="12827"/>
                  </a:lnTo>
                  <a:lnTo>
                    <a:pt x="53962" y="8839"/>
                  </a:lnTo>
                  <a:lnTo>
                    <a:pt x="41427" y="12750"/>
                  </a:lnTo>
                  <a:lnTo>
                    <a:pt x="22364" y="28651"/>
                  </a:lnTo>
                  <a:lnTo>
                    <a:pt x="7772" y="47421"/>
                  </a:lnTo>
                  <a:lnTo>
                    <a:pt x="2209" y="60159"/>
                  </a:lnTo>
                  <a:lnTo>
                    <a:pt x="0" y="73761"/>
                  </a:lnTo>
                  <a:lnTo>
                    <a:pt x="3429" y="85979"/>
                  </a:lnTo>
                  <a:lnTo>
                    <a:pt x="1841" y="95427"/>
                  </a:lnTo>
                  <a:lnTo>
                    <a:pt x="22923" y="126161"/>
                  </a:lnTo>
                  <a:lnTo>
                    <a:pt x="27381" y="129857"/>
                  </a:lnTo>
                  <a:lnTo>
                    <a:pt x="34163" y="136728"/>
                  </a:lnTo>
                  <a:lnTo>
                    <a:pt x="38938" y="140360"/>
                  </a:lnTo>
                  <a:lnTo>
                    <a:pt x="43764" y="147624"/>
                  </a:lnTo>
                  <a:lnTo>
                    <a:pt x="50469" y="149999"/>
                  </a:lnTo>
                  <a:lnTo>
                    <a:pt x="59194" y="150977"/>
                  </a:lnTo>
                  <a:lnTo>
                    <a:pt x="67310" y="150647"/>
                  </a:lnTo>
                  <a:lnTo>
                    <a:pt x="72186" y="149148"/>
                  </a:lnTo>
                  <a:lnTo>
                    <a:pt x="84759" y="145732"/>
                  </a:lnTo>
                  <a:lnTo>
                    <a:pt x="93027" y="134747"/>
                  </a:lnTo>
                  <a:lnTo>
                    <a:pt x="98285" y="119303"/>
                  </a:lnTo>
                  <a:lnTo>
                    <a:pt x="104902" y="87630"/>
                  </a:lnTo>
                  <a:lnTo>
                    <a:pt x="108851" y="77660"/>
                  </a:lnTo>
                  <a:lnTo>
                    <a:pt x="107276" y="73342"/>
                  </a:lnTo>
                  <a:lnTo>
                    <a:pt x="104622" y="69227"/>
                  </a:lnTo>
                  <a:lnTo>
                    <a:pt x="101307" y="65646"/>
                  </a:lnTo>
                  <a:lnTo>
                    <a:pt x="97713" y="62915"/>
                  </a:lnTo>
                  <a:lnTo>
                    <a:pt x="99390" y="41211"/>
                  </a:lnTo>
                  <a:lnTo>
                    <a:pt x="101917" y="30759"/>
                  </a:lnTo>
                  <a:lnTo>
                    <a:pt x="112496" y="14998"/>
                  </a:lnTo>
                  <a:lnTo>
                    <a:pt x="120408" y="11087"/>
                  </a:lnTo>
                  <a:lnTo>
                    <a:pt x="127127" y="8102"/>
                  </a:lnTo>
                  <a:lnTo>
                    <a:pt x="128600" y="3365"/>
                  </a:lnTo>
                  <a:close/>
                </a:path>
                <a:path w="307975" h="410209">
                  <a:moveTo>
                    <a:pt x="263029" y="382358"/>
                  </a:moveTo>
                  <a:lnTo>
                    <a:pt x="249986" y="340131"/>
                  </a:lnTo>
                  <a:lnTo>
                    <a:pt x="216509" y="303720"/>
                  </a:lnTo>
                  <a:lnTo>
                    <a:pt x="171958" y="277837"/>
                  </a:lnTo>
                  <a:lnTo>
                    <a:pt x="125742" y="267157"/>
                  </a:lnTo>
                  <a:lnTo>
                    <a:pt x="120294" y="270764"/>
                  </a:lnTo>
                  <a:lnTo>
                    <a:pt x="116078" y="273189"/>
                  </a:lnTo>
                  <a:lnTo>
                    <a:pt x="112509" y="276263"/>
                  </a:lnTo>
                  <a:lnTo>
                    <a:pt x="109004" y="281825"/>
                  </a:lnTo>
                  <a:lnTo>
                    <a:pt x="108496" y="281825"/>
                  </a:lnTo>
                  <a:lnTo>
                    <a:pt x="109753" y="283324"/>
                  </a:lnTo>
                  <a:lnTo>
                    <a:pt x="109232" y="283324"/>
                  </a:lnTo>
                  <a:lnTo>
                    <a:pt x="114033" y="289788"/>
                  </a:lnTo>
                  <a:lnTo>
                    <a:pt x="120345" y="294868"/>
                  </a:lnTo>
                  <a:lnTo>
                    <a:pt x="127304" y="299402"/>
                  </a:lnTo>
                  <a:lnTo>
                    <a:pt x="134010" y="304228"/>
                  </a:lnTo>
                  <a:lnTo>
                    <a:pt x="136677" y="307428"/>
                  </a:lnTo>
                  <a:lnTo>
                    <a:pt x="140258" y="312394"/>
                  </a:lnTo>
                  <a:lnTo>
                    <a:pt x="143967" y="317131"/>
                  </a:lnTo>
                  <a:lnTo>
                    <a:pt x="147066" y="319608"/>
                  </a:lnTo>
                  <a:lnTo>
                    <a:pt x="149644" y="324142"/>
                  </a:lnTo>
                  <a:lnTo>
                    <a:pt x="153873" y="334530"/>
                  </a:lnTo>
                  <a:lnTo>
                    <a:pt x="155727" y="336550"/>
                  </a:lnTo>
                  <a:lnTo>
                    <a:pt x="156832" y="339902"/>
                  </a:lnTo>
                  <a:lnTo>
                    <a:pt x="156984" y="348297"/>
                  </a:lnTo>
                  <a:lnTo>
                    <a:pt x="158038" y="351497"/>
                  </a:lnTo>
                  <a:lnTo>
                    <a:pt x="157797" y="360248"/>
                  </a:lnTo>
                  <a:lnTo>
                    <a:pt x="156857" y="365290"/>
                  </a:lnTo>
                  <a:lnTo>
                    <a:pt x="155409" y="368122"/>
                  </a:lnTo>
                  <a:lnTo>
                    <a:pt x="153593" y="370141"/>
                  </a:lnTo>
                  <a:lnTo>
                    <a:pt x="153593" y="371157"/>
                  </a:lnTo>
                  <a:lnTo>
                    <a:pt x="155016" y="373837"/>
                  </a:lnTo>
                  <a:lnTo>
                    <a:pt x="155016" y="374853"/>
                  </a:lnTo>
                  <a:lnTo>
                    <a:pt x="158902" y="377520"/>
                  </a:lnTo>
                  <a:lnTo>
                    <a:pt x="161785" y="378904"/>
                  </a:lnTo>
                  <a:lnTo>
                    <a:pt x="164211" y="379272"/>
                  </a:lnTo>
                  <a:lnTo>
                    <a:pt x="174053" y="383514"/>
                  </a:lnTo>
                  <a:lnTo>
                    <a:pt x="188048" y="392976"/>
                  </a:lnTo>
                  <a:lnTo>
                    <a:pt x="201015" y="403313"/>
                  </a:lnTo>
                  <a:lnTo>
                    <a:pt x="207797" y="410184"/>
                  </a:lnTo>
                  <a:lnTo>
                    <a:pt x="221462" y="409981"/>
                  </a:lnTo>
                  <a:lnTo>
                    <a:pt x="229679" y="407263"/>
                  </a:lnTo>
                  <a:lnTo>
                    <a:pt x="236512" y="402920"/>
                  </a:lnTo>
                  <a:lnTo>
                    <a:pt x="246049" y="397827"/>
                  </a:lnTo>
                  <a:lnTo>
                    <a:pt x="249186" y="396963"/>
                  </a:lnTo>
                  <a:lnTo>
                    <a:pt x="252018" y="396697"/>
                  </a:lnTo>
                  <a:lnTo>
                    <a:pt x="254558" y="396214"/>
                  </a:lnTo>
                  <a:lnTo>
                    <a:pt x="256844" y="394716"/>
                  </a:lnTo>
                  <a:lnTo>
                    <a:pt x="258686" y="391922"/>
                  </a:lnTo>
                  <a:lnTo>
                    <a:pt x="261264" y="385191"/>
                  </a:lnTo>
                  <a:lnTo>
                    <a:pt x="263029" y="382358"/>
                  </a:lnTo>
                  <a:close/>
                </a:path>
                <a:path w="307975" h="410209">
                  <a:moveTo>
                    <a:pt x="307784" y="205562"/>
                  </a:moveTo>
                  <a:lnTo>
                    <a:pt x="290677" y="165836"/>
                  </a:lnTo>
                  <a:lnTo>
                    <a:pt x="253898" y="145999"/>
                  </a:lnTo>
                  <a:lnTo>
                    <a:pt x="222923" y="142049"/>
                  </a:lnTo>
                  <a:lnTo>
                    <a:pt x="206514" y="142468"/>
                  </a:lnTo>
                  <a:lnTo>
                    <a:pt x="153987" y="153822"/>
                  </a:lnTo>
                  <a:lnTo>
                    <a:pt x="118110" y="182168"/>
                  </a:lnTo>
                  <a:lnTo>
                    <a:pt x="117792" y="185712"/>
                  </a:lnTo>
                  <a:lnTo>
                    <a:pt x="118071" y="189572"/>
                  </a:lnTo>
                  <a:lnTo>
                    <a:pt x="140195" y="202603"/>
                  </a:lnTo>
                  <a:lnTo>
                    <a:pt x="156362" y="202095"/>
                  </a:lnTo>
                  <a:lnTo>
                    <a:pt x="205346" y="206819"/>
                  </a:lnTo>
                  <a:lnTo>
                    <a:pt x="236829" y="232994"/>
                  </a:lnTo>
                  <a:lnTo>
                    <a:pt x="237794" y="235712"/>
                  </a:lnTo>
                  <a:lnTo>
                    <a:pt x="237858" y="236550"/>
                  </a:lnTo>
                  <a:lnTo>
                    <a:pt x="243649" y="235064"/>
                  </a:lnTo>
                  <a:lnTo>
                    <a:pt x="246113" y="234848"/>
                  </a:lnTo>
                  <a:lnTo>
                    <a:pt x="249618" y="235712"/>
                  </a:lnTo>
                  <a:lnTo>
                    <a:pt x="258584" y="237426"/>
                  </a:lnTo>
                  <a:lnTo>
                    <a:pt x="273685" y="235458"/>
                  </a:lnTo>
                  <a:lnTo>
                    <a:pt x="283730" y="230771"/>
                  </a:lnTo>
                  <a:lnTo>
                    <a:pt x="283197" y="227914"/>
                  </a:lnTo>
                  <a:lnTo>
                    <a:pt x="283375" y="226364"/>
                  </a:lnTo>
                  <a:lnTo>
                    <a:pt x="286969" y="226606"/>
                  </a:lnTo>
                  <a:lnTo>
                    <a:pt x="289064" y="226529"/>
                  </a:lnTo>
                  <a:lnTo>
                    <a:pt x="290474" y="225983"/>
                  </a:lnTo>
                  <a:lnTo>
                    <a:pt x="292023" y="224840"/>
                  </a:lnTo>
                  <a:lnTo>
                    <a:pt x="300405" y="221932"/>
                  </a:lnTo>
                  <a:lnTo>
                    <a:pt x="303199" y="217487"/>
                  </a:lnTo>
                  <a:lnTo>
                    <a:pt x="304355" y="211912"/>
                  </a:lnTo>
                  <a:lnTo>
                    <a:pt x="307784" y="205562"/>
                  </a:lnTo>
                  <a:close/>
                </a:path>
              </a:pathLst>
            </a:custGeom>
            <a:solidFill>
              <a:srgbClr val="FE57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45">
              <a:extLst>
                <a:ext uri="{FF2B5EF4-FFF2-40B4-BE49-F238E27FC236}">
                  <a16:creationId xmlns:a16="http://schemas.microsoft.com/office/drawing/2014/main" id="{9E384EAB-F561-665A-09B9-ACC8AF346BDF}"/>
                </a:ext>
              </a:extLst>
            </p:cNvPr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6008" y="10685002"/>
              <a:ext cx="157607" cy="181983"/>
            </a:xfrm>
            <a:prstGeom prst="rect">
              <a:avLst/>
            </a:prstGeom>
          </p:spPr>
        </p:pic>
        <p:pic>
          <p:nvPicPr>
            <p:cNvPr id="9" name="object 46">
              <a:extLst>
                <a:ext uri="{FF2B5EF4-FFF2-40B4-BE49-F238E27FC236}">
                  <a16:creationId xmlns:a16="http://schemas.microsoft.com/office/drawing/2014/main" id="{DE801BAE-C4A8-E253-9E9D-FC5DEBBACEEE}"/>
                </a:ext>
              </a:extLst>
            </p:cNvPr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9465" y="10688752"/>
              <a:ext cx="156005" cy="175439"/>
            </a:xfrm>
            <a:prstGeom prst="rect">
              <a:avLst/>
            </a:prstGeom>
          </p:spPr>
        </p:pic>
        <p:sp>
          <p:nvSpPr>
            <p:cNvPr id="10" name="object 47">
              <a:extLst>
                <a:ext uri="{FF2B5EF4-FFF2-40B4-BE49-F238E27FC236}">
                  <a16:creationId xmlns:a16="http://schemas.microsoft.com/office/drawing/2014/main" id="{BCFE99DB-C255-F7D8-E5A2-21E97C6E3BB9}"/>
                </a:ext>
              </a:extLst>
            </p:cNvPr>
            <p:cNvSpPr/>
            <p:nvPr/>
          </p:nvSpPr>
          <p:spPr>
            <a:xfrm>
              <a:off x="1218133" y="10688757"/>
              <a:ext cx="111125" cy="175260"/>
            </a:xfrm>
            <a:custGeom>
              <a:avLst/>
              <a:gdLst/>
              <a:ahLst/>
              <a:cxnLst/>
              <a:rect l="l" t="t" r="r" b="b"/>
              <a:pathLst>
                <a:path w="111125" h="175259">
                  <a:moveTo>
                    <a:pt x="111112" y="0"/>
                  </a:moveTo>
                  <a:lnTo>
                    <a:pt x="25" y="0"/>
                  </a:lnTo>
                  <a:lnTo>
                    <a:pt x="25" y="26670"/>
                  </a:lnTo>
                  <a:lnTo>
                    <a:pt x="203" y="26670"/>
                  </a:lnTo>
                  <a:lnTo>
                    <a:pt x="203" y="33020"/>
                  </a:lnTo>
                  <a:lnTo>
                    <a:pt x="190" y="34290"/>
                  </a:lnTo>
                  <a:lnTo>
                    <a:pt x="190" y="68580"/>
                  </a:lnTo>
                  <a:lnTo>
                    <a:pt x="177" y="100330"/>
                  </a:lnTo>
                  <a:lnTo>
                    <a:pt x="165" y="101600"/>
                  </a:lnTo>
                  <a:lnTo>
                    <a:pt x="165" y="158750"/>
                  </a:lnTo>
                  <a:lnTo>
                    <a:pt x="152" y="161290"/>
                  </a:lnTo>
                  <a:lnTo>
                    <a:pt x="0" y="161290"/>
                  </a:lnTo>
                  <a:lnTo>
                    <a:pt x="0" y="175260"/>
                  </a:lnTo>
                  <a:lnTo>
                    <a:pt x="46697" y="175260"/>
                  </a:lnTo>
                  <a:lnTo>
                    <a:pt x="46697" y="161290"/>
                  </a:lnTo>
                  <a:lnTo>
                    <a:pt x="46431" y="161290"/>
                  </a:lnTo>
                  <a:lnTo>
                    <a:pt x="46431" y="158750"/>
                  </a:lnTo>
                  <a:lnTo>
                    <a:pt x="46329" y="101600"/>
                  </a:lnTo>
                  <a:lnTo>
                    <a:pt x="46278" y="100330"/>
                  </a:lnTo>
                  <a:lnTo>
                    <a:pt x="103987" y="100330"/>
                  </a:lnTo>
                  <a:lnTo>
                    <a:pt x="103987" y="68580"/>
                  </a:lnTo>
                  <a:lnTo>
                    <a:pt x="46278" y="68580"/>
                  </a:lnTo>
                  <a:lnTo>
                    <a:pt x="46278" y="34290"/>
                  </a:lnTo>
                  <a:lnTo>
                    <a:pt x="46278" y="33020"/>
                  </a:lnTo>
                  <a:lnTo>
                    <a:pt x="98488" y="33020"/>
                  </a:lnTo>
                  <a:lnTo>
                    <a:pt x="98488" y="34290"/>
                  </a:lnTo>
                  <a:lnTo>
                    <a:pt x="111112" y="34290"/>
                  </a:lnTo>
                  <a:lnTo>
                    <a:pt x="111112" y="33020"/>
                  </a:lnTo>
                  <a:lnTo>
                    <a:pt x="111112" y="26670"/>
                  </a:lnTo>
                  <a:lnTo>
                    <a:pt x="111112" y="0"/>
                  </a:lnTo>
                  <a:close/>
                </a:path>
              </a:pathLst>
            </a:custGeom>
            <a:solidFill>
              <a:srgbClr val="001A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2" name="Image 11">
            <a:extLst>
              <a:ext uri="{FF2B5EF4-FFF2-40B4-BE49-F238E27FC236}">
                <a16:creationId xmlns:a16="http://schemas.microsoft.com/office/drawing/2014/main" id="{62AC7228-7095-6AE4-ADD5-EE58480DCE5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53050" y="132346"/>
            <a:ext cx="1838260" cy="2141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60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FEDB3F6F-C3AB-DC97-CDF7-FA64C4CAE17F}"/>
              </a:ext>
            </a:extLst>
          </p:cNvPr>
          <p:cNvSpPr txBox="1"/>
          <p:nvPr/>
        </p:nvSpPr>
        <p:spPr>
          <a:xfrm>
            <a:off x="703733" y="1735866"/>
            <a:ext cx="1734931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800" b="1" dirty="0">
                <a:solidFill>
                  <a:schemeClr val="tx2"/>
                </a:solidFill>
              </a:rPr>
              <a:t>La France tient le rythme prévu pour décarboner son économie, mais les forêts et les sols de son territoire n’absorbent pas autant de CO2 que prévu, </a:t>
            </a:r>
            <a:r>
              <a:rPr lang="fr-FR" sz="2800" b="1" u="sng" dirty="0">
                <a:solidFill>
                  <a:schemeClr val="tx2"/>
                </a:solidFill>
              </a:rPr>
              <a:t>empêchant de peu le pays de tenir ses objectifs climatiques et de rattraper le retard accumulé lors de la précédente décennie.</a:t>
            </a:r>
          </a:p>
        </p:txBody>
      </p:sp>
      <p:sp>
        <p:nvSpPr>
          <p:cNvPr id="6" name="Titre 1">
            <a:extLst>
              <a:ext uri="{FF2B5EF4-FFF2-40B4-BE49-F238E27FC236}">
                <a16:creationId xmlns:a16="http://schemas.microsoft.com/office/drawing/2014/main" id="{5D9D7F3C-5ECD-38A2-BC0A-A37494085BCE}"/>
              </a:ext>
            </a:extLst>
          </p:cNvPr>
          <p:cNvSpPr txBox="1">
            <a:spLocks/>
          </p:cNvSpPr>
          <p:nvPr/>
        </p:nvSpPr>
        <p:spPr>
          <a:xfrm>
            <a:off x="703733" y="459899"/>
            <a:ext cx="16868598" cy="148686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800" dirty="0">
                <a:solidFill>
                  <a:schemeClr val="tx2">
                    <a:lumMod val="75000"/>
                  </a:schemeClr>
                </a:solidFill>
                <a:latin typeface="EDF 2020" panose="020B0503020203020204"/>
              </a:rPr>
              <a:t>Agir pour atténuer – les forets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9409453-322E-FB92-9B26-9343B1A8AC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6364" y="3673475"/>
            <a:ext cx="13731371" cy="6508628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D10ACCA0-8E78-5725-7544-944AEC0D3166}"/>
              </a:ext>
            </a:extLst>
          </p:cNvPr>
          <p:cNvSpPr txBox="1"/>
          <p:nvPr/>
        </p:nvSpPr>
        <p:spPr>
          <a:xfrm>
            <a:off x="13400850" y="10543853"/>
            <a:ext cx="3896584" cy="396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979" i="1" dirty="0"/>
              <a:t>Source : SGPE - gouvernement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CDA3680-091D-EDB7-42B4-F331DA43115A}"/>
              </a:ext>
            </a:extLst>
          </p:cNvPr>
          <p:cNvSpPr/>
          <p:nvPr/>
        </p:nvSpPr>
        <p:spPr>
          <a:xfrm>
            <a:off x="5810989" y="7505552"/>
            <a:ext cx="2625956" cy="291396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47570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C273B3-2145-1C85-048A-9FDEA22274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1483" y="752765"/>
            <a:ext cx="17577475" cy="761299"/>
          </a:xfrm>
        </p:spPr>
        <p:txBody>
          <a:bodyPr/>
          <a:lstStyle/>
          <a:p>
            <a:pPr marL="0" indent="0">
              <a:buNone/>
            </a:pPr>
            <a:r>
              <a:rPr lang="fr-FR" b="1" dirty="0">
                <a:solidFill>
                  <a:srgbClr val="002060"/>
                </a:solidFill>
                <a:latin typeface="+mj-lt"/>
              </a:rPr>
              <a:t>LA FORÊT DU DOMAINE NATIONAL DE CHAMBORD 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22C9F83-3939-E39B-52BB-C5530850E1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9087" y="2314627"/>
            <a:ext cx="18505224" cy="6507655"/>
          </a:xfrm>
        </p:spPr>
        <p:txBody>
          <a:bodyPr vert="horz" wrap="square" lIns="150781" tIns="75390" rIns="150781" bIns="75390" rtlCol="0" anchor="t">
            <a:normAutofit/>
          </a:bodyPr>
          <a:lstStyle/>
          <a:p>
            <a:pPr marL="471202" indent="-471202" algn="just">
              <a:buFontTx/>
              <a:buChar char="-"/>
            </a:pPr>
            <a:endParaRPr lang="fr-FR" b="1" dirty="0"/>
          </a:p>
          <a:p>
            <a:pPr marL="471202" indent="-471202" algn="just">
              <a:buFontTx/>
              <a:buChar char="-"/>
            </a:pPr>
            <a:endParaRPr lang="fr-FR" b="1" dirty="0"/>
          </a:p>
          <a:p>
            <a:pPr marL="471202" indent="-471202" algn="just">
              <a:buFontTx/>
              <a:buChar char="-"/>
            </a:pPr>
            <a:endParaRPr lang="fr-FR" b="1" dirty="0"/>
          </a:p>
          <a:p>
            <a:endParaRPr lang="fr-FR" sz="2968" dirty="0">
              <a:solidFill>
                <a:srgbClr val="000000"/>
              </a:solidFill>
              <a:latin typeface="AAAAA B+ Geomanist"/>
            </a:endParaRPr>
          </a:p>
          <a:p>
            <a:pPr marL="471202" indent="-471202">
              <a:buFont typeface="Wingdings" panose="05000000000000000000" pitchFamily="2" charset="2"/>
              <a:buChar char="ü"/>
            </a:pPr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D4B6A353-A266-5E54-D33E-74BE838C206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6650" y="7412839"/>
            <a:ext cx="11029389" cy="2818886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DE9A3FDE-482E-7A17-35CF-48C79B999947}"/>
              </a:ext>
            </a:extLst>
          </p:cNvPr>
          <p:cNvSpPr txBox="1"/>
          <p:nvPr/>
        </p:nvSpPr>
        <p:spPr>
          <a:xfrm>
            <a:off x="1015592" y="1906901"/>
            <a:ext cx="17799457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507846" rtl="0">
              <a:defRPr/>
            </a:pPr>
            <a:r>
              <a:rPr lang="fr-FR" sz="2800" kern="1200" dirty="0">
                <a:solidFill>
                  <a:srgbClr val="001A70"/>
                </a:solidFill>
              </a:rPr>
              <a:t>Signature d’une Convention tripartite entre EDF DPNT, le Domaine Nationale et la Belle Forêt finalisée le 22/12/23 : </a:t>
            </a:r>
          </a:p>
          <a:p>
            <a:pPr marL="471202" indent="-471202" algn="just" defTabSz="1507846" rtl="0">
              <a:buFont typeface="Arial" panose="020B0604020202020204" pitchFamily="34" charset="0"/>
              <a:buChar char="•"/>
              <a:defRPr/>
            </a:pPr>
            <a:endParaRPr lang="fr-FR" sz="2800" kern="1200" dirty="0">
              <a:solidFill>
                <a:srgbClr val="001A70"/>
              </a:solidFill>
            </a:endParaRPr>
          </a:p>
          <a:p>
            <a:pPr marL="471202" indent="-471202" algn="just" defTabSz="1507846" rtl="0">
              <a:buFont typeface="Arial" panose="020B0604020202020204" pitchFamily="34" charset="0"/>
              <a:buChar char="•"/>
              <a:defRPr/>
            </a:pPr>
            <a:r>
              <a:rPr lang="fr-FR" sz="2800" kern="1200" dirty="0">
                <a:solidFill>
                  <a:srgbClr val="001A70"/>
                </a:solidFill>
              </a:rPr>
              <a:t>pour le financement du projet de compensation carbone de Chambord pour une durée de 5 ans, </a:t>
            </a:r>
          </a:p>
          <a:p>
            <a:pPr marL="471202" indent="-471202" algn="just" defTabSz="1507846" rtl="0">
              <a:buFont typeface="Arial" panose="020B0604020202020204" pitchFamily="34" charset="0"/>
              <a:buChar char="•"/>
              <a:defRPr/>
            </a:pPr>
            <a:r>
              <a:rPr lang="fr-FR" sz="2800" kern="1200" dirty="0">
                <a:solidFill>
                  <a:srgbClr val="001A70"/>
                </a:solidFill>
              </a:rPr>
              <a:t>avec inscription d’unités de réduction d’émissions (URE) correspondantes sur le registre tenu par la Belle forêt,</a:t>
            </a:r>
          </a:p>
          <a:p>
            <a:pPr marL="471202" indent="-471202" algn="just" defTabSz="1507846" rtl="0">
              <a:buFont typeface="Arial" panose="020B0604020202020204" pitchFamily="34" charset="0"/>
              <a:buChar char="•"/>
              <a:defRPr/>
            </a:pPr>
            <a:r>
              <a:rPr lang="fr-FR" sz="2800" kern="1200" dirty="0">
                <a:solidFill>
                  <a:srgbClr val="001A70"/>
                </a:solidFill>
              </a:rPr>
              <a:t>au titre de la compensation obligatoire et par conséquent inscrit dans le plan pluriannuel de compensation du FCC et de la compensation volontaire de la DPNT</a:t>
            </a:r>
          </a:p>
          <a:p>
            <a:pPr algn="just" defTabSz="1507846" rtl="0">
              <a:defRPr/>
            </a:pPr>
            <a:endParaRPr lang="fr-FR" sz="2800" kern="1200" dirty="0">
              <a:solidFill>
                <a:srgbClr val="001A70"/>
              </a:solidFill>
            </a:endParaRPr>
          </a:p>
          <a:p>
            <a:pPr algn="just" defTabSz="1507846" rtl="0">
              <a:defRPr/>
            </a:pPr>
            <a:r>
              <a:rPr lang="fr-FR" sz="2800" kern="1200" dirty="0">
                <a:solidFill>
                  <a:srgbClr val="001A70"/>
                </a:solidFill>
              </a:rPr>
              <a:t>Instauration d’un Comité de suivi tripartite : réunion de lancement et visite au mois d’avril 2024</a:t>
            </a:r>
          </a:p>
          <a:p>
            <a:pPr marL="471202" indent="-471202" algn="just" defTabSz="1507846" rtl="0">
              <a:buFontTx/>
              <a:buChar char="-"/>
              <a:defRPr/>
            </a:pPr>
            <a:endParaRPr lang="fr-FR" sz="2800" kern="1200" dirty="0">
              <a:solidFill>
                <a:srgbClr val="001A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9048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4C273B3-2145-1C85-048A-9FDEA22274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2978" y="494873"/>
            <a:ext cx="18125103" cy="830997"/>
          </a:xfrm>
        </p:spPr>
        <p:txBody>
          <a:bodyPr/>
          <a:lstStyle/>
          <a:p>
            <a:pPr marL="0" indent="0">
              <a:buNone/>
            </a:pPr>
            <a:r>
              <a:rPr lang="fr-FR" sz="5400" b="1" dirty="0">
                <a:solidFill>
                  <a:srgbClr val="002060"/>
                </a:solidFill>
                <a:latin typeface="EDF 2020" panose="020B0503020203020204"/>
              </a:rPr>
              <a:t>LA FORÊT DU DOMAINE NATIONAL DE CHAMBORD 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22C9F83-3939-E39B-52BB-C5530850E16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09087" y="2314627"/>
            <a:ext cx="18505224" cy="6507655"/>
          </a:xfrm>
        </p:spPr>
        <p:txBody>
          <a:bodyPr vert="horz" wrap="square" lIns="150781" tIns="75390" rIns="150781" bIns="75390" rtlCol="0" anchor="t">
            <a:normAutofit/>
          </a:bodyPr>
          <a:lstStyle/>
          <a:p>
            <a:pPr marL="471202" indent="-471202" algn="just">
              <a:buFontTx/>
              <a:buChar char="-"/>
            </a:pPr>
            <a:endParaRPr lang="fr-FR" b="1" dirty="0"/>
          </a:p>
          <a:p>
            <a:pPr marL="471202" indent="-471202" algn="just">
              <a:buFontTx/>
              <a:buChar char="-"/>
            </a:pPr>
            <a:endParaRPr lang="fr-FR" b="1" dirty="0"/>
          </a:p>
          <a:p>
            <a:pPr marL="471202" indent="-471202" algn="just">
              <a:buFontTx/>
              <a:buChar char="-"/>
            </a:pPr>
            <a:endParaRPr lang="fr-FR" b="1" dirty="0"/>
          </a:p>
          <a:p>
            <a:endParaRPr lang="fr-FR" sz="2968" dirty="0">
              <a:solidFill>
                <a:srgbClr val="000000"/>
              </a:solidFill>
              <a:latin typeface="AAAAA B+ Geomanist"/>
            </a:endParaRPr>
          </a:p>
          <a:p>
            <a:pPr marL="471202" indent="-471202">
              <a:buFont typeface="Wingdings" panose="05000000000000000000" pitchFamily="2" charset="2"/>
              <a:buChar char="ü"/>
            </a:pPr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A189C1AC-9968-078C-4647-20465165277C}"/>
              </a:ext>
            </a:extLst>
          </p:cNvPr>
          <p:cNvSpPr txBox="1"/>
          <p:nvPr/>
        </p:nvSpPr>
        <p:spPr>
          <a:xfrm>
            <a:off x="1402660" y="3861260"/>
            <a:ext cx="8643040" cy="5322899"/>
          </a:xfrm>
          <a:prstGeom prst="rect">
            <a:avLst/>
          </a:prstGeom>
          <a:noFill/>
        </p:spPr>
        <p:txBody>
          <a:bodyPr wrap="square" lIns="150781" tIns="75390" rIns="150781" bIns="75390" anchor="t">
            <a:spAutoFit/>
          </a:bodyPr>
          <a:lstStyle/>
          <a:p>
            <a:pPr algn="l" defTabSz="1507846" rtl="0">
              <a:defRPr/>
            </a:pPr>
            <a:r>
              <a:rPr lang="fr-FR" sz="2800" b="1" kern="1200" dirty="0">
                <a:solidFill>
                  <a:srgbClr val="001A70"/>
                </a:solidFill>
                <a:ea typeface="+mn-ea"/>
                <a:cs typeface="+mn-cs"/>
              </a:rPr>
              <a:t>Volet Biodiversité de la méthode LBF</a:t>
            </a:r>
          </a:p>
          <a:p>
            <a:pPr algn="l" defTabSz="1507846" rtl="0">
              <a:defRPr/>
            </a:pPr>
            <a:r>
              <a:rPr lang="fr-FR" sz="2800" kern="1200" dirty="0">
                <a:solidFill>
                  <a:srgbClr val="001A70"/>
                </a:solidFill>
                <a:ea typeface="+mn-ea"/>
                <a:cs typeface="+mn-cs"/>
              </a:rPr>
              <a:t>Une grille de 60 critères mesurables, vérifiés et certifiés, permettent de rendre compte des efforts entrepris concrètement en faveur de la biodiversité. </a:t>
            </a:r>
          </a:p>
          <a:p>
            <a:pPr algn="l" defTabSz="1507846" rtl="0">
              <a:defRPr/>
            </a:pPr>
            <a:endParaRPr lang="fr-FR" sz="2800" kern="1200" dirty="0">
              <a:solidFill>
                <a:srgbClr val="001A70"/>
              </a:solidFill>
              <a:ea typeface="+mn-ea"/>
              <a:cs typeface="+mn-cs"/>
            </a:endParaRPr>
          </a:p>
          <a:p>
            <a:pPr algn="l" defTabSz="1507846" rtl="0">
              <a:defRPr/>
            </a:pPr>
            <a:r>
              <a:rPr lang="fr-FR" sz="2800" b="1" kern="1200" dirty="0">
                <a:solidFill>
                  <a:srgbClr val="001A70"/>
                </a:solidFill>
                <a:ea typeface="+mn-ea"/>
                <a:cs typeface="+mn-cs"/>
              </a:rPr>
              <a:t>Les critères couvrent :</a:t>
            </a:r>
          </a:p>
          <a:p>
            <a:pPr marL="607327" indent="-471202">
              <a:buFont typeface="Arial" panose="020B0604020202020204" pitchFamily="34" charset="0"/>
              <a:buChar char="•"/>
            </a:pPr>
            <a:r>
              <a:rPr lang="fr-FR" sz="2800" kern="1200" dirty="0">
                <a:solidFill>
                  <a:srgbClr val="001A70"/>
                </a:solidFill>
                <a:ea typeface="+mn-ea"/>
                <a:cs typeface="+mn-cs"/>
              </a:rPr>
              <a:t>la conservation d’éléments importants pour la biodiversité,</a:t>
            </a:r>
          </a:p>
          <a:p>
            <a:pPr marL="607327" indent="-471202">
              <a:buFont typeface="Arial" panose="020B0604020202020204" pitchFamily="34" charset="0"/>
              <a:buChar char="•"/>
            </a:pPr>
            <a:r>
              <a:rPr lang="fr-FR" sz="2800" kern="1200" dirty="0">
                <a:solidFill>
                  <a:srgbClr val="001A70"/>
                </a:solidFill>
                <a:ea typeface="+mn-ea"/>
                <a:cs typeface="+mn-cs"/>
              </a:rPr>
              <a:t>des interventions en faveur d’un écosystème forestier plus résilient,</a:t>
            </a:r>
          </a:p>
          <a:p>
            <a:pPr marL="607327" indent="-471202">
              <a:buFont typeface="Arial" panose="020B0604020202020204" pitchFamily="34" charset="0"/>
              <a:buChar char="•"/>
            </a:pPr>
            <a:r>
              <a:rPr lang="fr-FR" sz="2800" kern="1200" dirty="0">
                <a:solidFill>
                  <a:srgbClr val="001A70"/>
                </a:solidFill>
                <a:ea typeface="+mn-ea"/>
                <a:cs typeface="+mn-cs"/>
              </a:rPr>
              <a:t>des restaurations de milieux divers (humides, prairies, etc...).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C89BD8B4-CC65-6A98-3706-33390CC9D702}"/>
              </a:ext>
            </a:extLst>
          </p:cNvPr>
          <p:cNvSpPr txBox="1"/>
          <p:nvPr/>
        </p:nvSpPr>
        <p:spPr>
          <a:xfrm>
            <a:off x="811676" y="1687747"/>
            <a:ext cx="1002987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defTabSz="1507846" rtl="0">
              <a:defRPr/>
            </a:pPr>
            <a:r>
              <a:rPr lang="fr-FR" sz="3600" b="1" kern="1200" dirty="0">
                <a:solidFill>
                  <a:srgbClr val="001A70"/>
                </a:solidFill>
                <a:ea typeface="+mn-ea"/>
                <a:cs typeface="+mn-cs"/>
              </a:rPr>
              <a:t>Nombreuses actions favorables à la biodiversité 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7B201CFC-1D78-74BA-1AFA-81AC7F3CA48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99850" y="7579529"/>
            <a:ext cx="3444033" cy="2830388"/>
          </a:xfrm>
          <a:prstGeom prst="rect">
            <a:avLst/>
          </a:prstGeom>
        </p:spPr>
      </p:pic>
      <p:pic>
        <p:nvPicPr>
          <p:cNvPr id="8" name="Espace réservé du contenu 6">
            <a:extLst>
              <a:ext uri="{FF2B5EF4-FFF2-40B4-BE49-F238E27FC236}">
                <a16:creationId xmlns:a16="http://schemas.microsoft.com/office/drawing/2014/main" id="{376D4208-829A-A977-E397-ABA143E5D5C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20741" y="1952750"/>
            <a:ext cx="6493570" cy="4301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0209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EAED52-739F-6F50-A2BF-8A493893C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235" y="414895"/>
            <a:ext cx="17366020" cy="1486866"/>
          </a:xfrm>
        </p:spPr>
        <p:txBody>
          <a:bodyPr>
            <a:noAutofit/>
          </a:bodyPr>
          <a:lstStyle/>
          <a:p>
            <a:r>
              <a:rPr lang="fr-FR" sz="4400" b="1" dirty="0">
                <a:solidFill>
                  <a:srgbClr val="002060"/>
                </a:solidFill>
              </a:rPr>
              <a:t>DES RIPISYLVES POUR LIMITER L’ÉCHAUFFEMENT, </a:t>
            </a:r>
            <a:br>
              <a:rPr lang="fr-FR" sz="4400" b="1" dirty="0">
                <a:solidFill>
                  <a:srgbClr val="002060"/>
                </a:solidFill>
              </a:rPr>
            </a:br>
            <a:r>
              <a:rPr lang="fr-FR" sz="4400" b="1" dirty="0">
                <a:solidFill>
                  <a:srgbClr val="002060"/>
                </a:solidFill>
              </a:rPr>
              <a:t>L’ÉVAPORATION OU ENCORE LES ESPÈCES EXOTIQUES ENVAHISSANTES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F565F76-BBE3-629F-7C05-A662001212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0451" y="2192275"/>
            <a:ext cx="8457206" cy="8866620"/>
          </a:xfrm>
        </p:spPr>
        <p:txBody>
          <a:bodyPr>
            <a:noAutofit/>
          </a:bodyPr>
          <a:lstStyle/>
          <a:p>
            <a:pPr algn="just">
              <a:lnSpc>
                <a:spcPct val="107000"/>
              </a:lnSpc>
              <a:spcAft>
                <a:spcPts val="1319"/>
              </a:spcAft>
            </a:pPr>
            <a:r>
              <a:rPr lang="fr-FR" sz="2800" b="0" dirty="0">
                <a:solidFill>
                  <a:schemeClr val="tx2"/>
                </a:solidFill>
              </a:rPr>
              <a:t>​Golfech : test sur les affluents secondaires de la Garonne pour limiter l’échauffement thermique</a:t>
            </a:r>
          </a:p>
          <a:p>
            <a:pPr algn="just">
              <a:lnSpc>
                <a:spcPct val="107000"/>
              </a:lnSpc>
              <a:spcAft>
                <a:spcPts val="1319"/>
              </a:spcAft>
            </a:pPr>
            <a:r>
              <a:rPr lang="fr-FR" sz="2800" dirty="0">
                <a:solidFill>
                  <a:schemeClr val="tx2"/>
                </a:solidFill>
              </a:rPr>
              <a:t>Flamanville : test sur le fleuve côtier pour limiter la progression de l’élodée du Canada </a:t>
            </a:r>
            <a:endParaRPr lang="fr-FR" sz="2800" b="0" dirty="0">
              <a:solidFill>
                <a:schemeClr val="tx2"/>
              </a:solidFill>
            </a:endParaRPr>
          </a:p>
          <a:p>
            <a:pPr algn="just">
              <a:lnSpc>
                <a:spcPct val="107000"/>
              </a:lnSpc>
              <a:spcAft>
                <a:spcPts val="1319"/>
              </a:spcAft>
            </a:pPr>
            <a:r>
              <a:rPr lang="fr-FR" sz="2800" dirty="0">
                <a:solidFill>
                  <a:schemeClr val="tx2"/>
                </a:solidFill>
              </a:rPr>
              <a:t>Enjeux biodiversité : création de zones refuge locales pour gain de biodiversité &amp; stabilisation des berges</a:t>
            </a:r>
            <a:endParaRPr lang="fr-FR" sz="2800" dirty="0">
              <a:solidFill>
                <a:schemeClr val="tx2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CB41C66-550C-A894-7E05-071B815A39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09849" y="5583063"/>
            <a:ext cx="7305448" cy="5609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 3" descr="Une image contenant texte, carte, Police&#10;&#10;Description générée automatiquement">
            <a:extLst>
              <a:ext uri="{FF2B5EF4-FFF2-40B4-BE49-F238E27FC236}">
                <a16:creationId xmlns:a16="http://schemas.microsoft.com/office/drawing/2014/main" id="{018597BC-D446-6C43-9F96-83D7DDE66D2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58678" y="2568331"/>
            <a:ext cx="6877950" cy="812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6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24001B-6841-43FF-95EB-8331F15F1A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838" y="526224"/>
            <a:ext cx="12903835" cy="738664"/>
          </a:xfrm>
        </p:spPr>
        <p:txBody>
          <a:bodyPr/>
          <a:lstStyle/>
          <a:p>
            <a:r>
              <a:rPr lang="fr-FR" sz="4800" b="1" cap="none" dirty="0"/>
              <a:t>PRÉSERVER LA RESSOURCE EN EAU </a:t>
            </a:r>
          </a:p>
        </p:txBody>
      </p:sp>
      <p:sp>
        <p:nvSpPr>
          <p:cNvPr id="5" name="Arrow: Bent 4">
            <a:extLst>
              <a:ext uri="{FF2B5EF4-FFF2-40B4-BE49-F238E27FC236}">
                <a16:creationId xmlns:a16="http://schemas.microsoft.com/office/drawing/2014/main" id="{5E6F5152-BE6A-0027-8583-63332ED4CE6C}"/>
              </a:ext>
            </a:extLst>
          </p:cNvPr>
          <p:cNvSpPr/>
          <p:nvPr/>
        </p:nvSpPr>
        <p:spPr>
          <a:xfrm rot="5400000">
            <a:off x="13598495" y="3224812"/>
            <a:ext cx="1675342" cy="3879738"/>
          </a:xfrm>
          <a:prstGeom prst="ben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Arrow: Bent 5">
            <a:extLst>
              <a:ext uri="{FF2B5EF4-FFF2-40B4-BE49-F238E27FC236}">
                <a16:creationId xmlns:a16="http://schemas.microsoft.com/office/drawing/2014/main" id="{A336EEE0-0164-0B4D-2257-3F91D6D547A2}"/>
              </a:ext>
            </a:extLst>
          </p:cNvPr>
          <p:cNvSpPr/>
          <p:nvPr/>
        </p:nvSpPr>
        <p:spPr>
          <a:xfrm rot="5400000" flipV="1">
            <a:off x="5129203" y="3158681"/>
            <a:ext cx="1675342" cy="4012003"/>
          </a:xfrm>
          <a:prstGeom prst="ben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9C6185-BC89-844E-B0E5-B7F20FB313CF}"/>
              </a:ext>
            </a:extLst>
          </p:cNvPr>
          <p:cNvSpPr txBox="1"/>
          <p:nvPr/>
        </p:nvSpPr>
        <p:spPr>
          <a:xfrm>
            <a:off x="1593850" y="6002353"/>
            <a:ext cx="7848600" cy="3161987"/>
          </a:xfrm>
          <a:prstGeom prst="rect">
            <a:avLst/>
          </a:prstGeom>
          <a:solidFill>
            <a:srgbClr val="0070C0"/>
          </a:solidFill>
          <a:ln w="28575">
            <a:noFill/>
          </a:ln>
        </p:spPr>
        <p:txBody>
          <a:bodyPr rot="0" spcFirstLastPara="0" vertOverflow="overflow" horzOverflow="overflow" vert="horz" wrap="square" lIns="150781" tIns="75390" rIns="150781" bIns="753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958" b="1" dirty="0">
                <a:solidFill>
                  <a:schemeClr val="bg1"/>
                </a:solidFill>
              </a:rPr>
              <a:t>Démarche quantitative</a:t>
            </a:r>
          </a:p>
          <a:p>
            <a:endParaRPr lang="fr-FR" dirty="0">
              <a:solidFill>
                <a:schemeClr val="bg1"/>
              </a:solidFill>
            </a:endParaRPr>
          </a:p>
          <a:p>
            <a:r>
              <a:rPr lang="fr-FR" sz="2400" b="1" dirty="0">
                <a:solidFill>
                  <a:schemeClr val="bg1"/>
                </a:solidFill>
              </a:rPr>
              <a:t>Diagnostiquer : </a:t>
            </a:r>
            <a:r>
              <a:rPr lang="fr-FR" sz="2400" dirty="0">
                <a:solidFill>
                  <a:schemeClr val="bg1"/>
                </a:solidFill>
              </a:rPr>
              <a:t>mieux connaître notre empreinte eau</a:t>
            </a:r>
          </a:p>
          <a:p>
            <a:endParaRPr lang="fr-FR" sz="2400" b="1" dirty="0">
              <a:solidFill>
                <a:schemeClr val="bg1"/>
              </a:solidFill>
            </a:endParaRPr>
          </a:p>
          <a:p>
            <a:r>
              <a:rPr lang="fr-FR" sz="2400" b="1" dirty="0">
                <a:solidFill>
                  <a:schemeClr val="bg1"/>
                </a:solidFill>
              </a:rPr>
              <a:t>Réduire</a:t>
            </a:r>
            <a:r>
              <a:rPr lang="fr-FR" sz="2400" dirty="0">
                <a:solidFill>
                  <a:schemeClr val="bg1"/>
                </a:solidFill>
              </a:rPr>
              <a:t> nos prélèvements et consommations</a:t>
            </a:r>
          </a:p>
          <a:p>
            <a:endParaRPr lang="fr-FR" sz="2400" b="1" dirty="0">
              <a:solidFill>
                <a:schemeClr val="bg1"/>
              </a:solidFill>
            </a:endParaRPr>
          </a:p>
          <a:p>
            <a:r>
              <a:rPr lang="fr-FR" sz="2400" b="1" dirty="0">
                <a:solidFill>
                  <a:schemeClr val="bg1"/>
                </a:solidFill>
              </a:rPr>
              <a:t>Développer</a:t>
            </a:r>
            <a:r>
              <a:rPr lang="fr-FR" sz="2400" dirty="0">
                <a:solidFill>
                  <a:schemeClr val="bg1"/>
                </a:solidFill>
              </a:rPr>
              <a:t> des technologies en rupture</a:t>
            </a:r>
          </a:p>
          <a:p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C385A7-0883-0B7E-3B47-72B76EB43DCB}"/>
              </a:ext>
            </a:extLst>
          </p:cNvPr>
          <p:cNvSpPr txBox="1"/>
          <p:nvPr/>
        </p:nvSpPr>
        <p:spPr>
          <a:xfrm>
            <a:off x="11347450" y="6002352"/>
            <a:ext cx="7848600" cy="3254320"/>
          </a:xfrm>
          <a:prstGeom prst="rect">
            <a:avLst/>
          </a:prstGeom>
          <a:solidFill>
            <a:srgbClr val="002060"/>
          </a:solidFill>
          <a:ln w="28575">
            <a:noFill/>
          </a:ln>
        </p:spPr>
        <p:txBody>
          <a:bodyPr rot="0" spcFirstLastPara="0" vertOverflow="overflow" horzOverflow="overflow" vert="horz" wrap="square" lIns="150781" tIns="75390" rIns="150781" bIns="753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958" b="1" dirty="0">
                <a:solidFill>
                  <a:schemeClr val="bg1"/>
                </a:solidFill>
              </a:rPr>
              <a:t>Démarche qualitative</a:t>
            </a:r>
          </a:p>
          <a:p>
            <a:endParaRPr lang="fr-FR" sz="2400" dirty="0">
              <a:solidFill>
                <a:schemeClr val="bg1"/>
              </a:solidFill>
            </a:endParaRPr>
          </a:p>
          <a:p>
            <a:r>
              <a:rPr lang="fr-FR" sz="2400" b="1" dirty="0">
                <a:solidFill>
                  <a:schemeClr val="bg1"/>
                </a:solidFill>
              </a:rPr>
              <a:t>Co-recycler</a:t>
            </a:r>
            <a:r>
              <a:rPr lang="fr-FR" sz="2400" dirty="0">
                <a:solidFill>
                  <a:schemeClr val="bg1"/>
                </a:solidFill>
                <a:ea typeface="+mn-lt"/>
                <a:cs typeface="+mn-lt"/>
              </a:rPr>
              <a:t> l’eau et certaines substances chimiques</a:t>
            </a:r>
            <a:endParaRPr lang="fr-FR" sz="2400" dirty="0">
              <a:solidFill>
                <a:schemeClr val="bg1"/>
              </a:solidFill>
            </a:endParaRPr>
          </a:p>
          <a:p>
            <a:endParaRPr lang="fr-FR" sz="2400" b="1" dirty="0">
              <a:solidFill>
                <a:schemeClr val="bg1"/>
              </a:solidFill>
            </a:endParaRPr>
          </a:p>
          <a:p>
            <a:r>
              <a:rPr lang="fr-FR" sz="2400" b="1" dirty="0">
                <a:solidFill>
                  <a:schemeClr val="bg1"/>
                </a:solidFill>
              </a:rPr>
              <a:t>Optimiser </a:t>
            </a:r>
            <a:r>
              <a:rPr lang="fr-FR" sz="2400" dirty="0">
                <a:solidFill>
                  <a:schemeClr val="bg1"/>
                </a:solidFill>
              </a:rPr>
              <a:t>les rejets – Recycler, entreposer</a:t>
            </a:r>
          </a:p>
          <a:p>
            <a:endParaRPr lang="fr-FR" sz="2400" b="1" dirty="0">
              <a:solidFill>
                <a:schemeClr val="bg1"/>
              </a:solidFill>
            </a:endParaRPr>
          </a:p>
          <a:p>
            <a:r>
              <a:rPr lang="fr-FR" sz="2400" b="1" dirty="0">
                <a:solidFill>
                  <a:schemeClr val="bg1"/>
                </a:solidFill>
              </a:rPr>
              <a:t>Améliorer la surveillance </a:t>
            </a:r>
            <a:r>
              <a:rPr lang="fr-FR" sz="2400" dirty="0">
                <a:solidFill>
                  <a:schemeClr val="bg1"/>
                </a:solidFill>
              </a:rPr>
              <a:t>pour réduire les incertitudes</a:t>
            </a:r>
          </a:p>
          <a:p>
            <a:endParaRPr lang="fr-FR" dirty="0">
              <a:solidFill>
                <a:schemeClr val="bg1"/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573424F-39CC-4E44-9B75-57B17B3777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4840" y="2211238"/>
            <a:ext cx="5131258" cy="29370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50676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D20808-DE09-B760-E92A-E80991C35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838" y="526224"/>
            <a:ext cx="18616247" cy="1740455"/>
          </a:xfrm>
        </p:spPr>
        <p:txBody>
          <a:bodyPr>
            <a:normAutofit/>
          </a:bodyPr>
          <a:lstStyle/>
          <a:p>
            <a:r>
              <a:rPr lang="fr-FR" sz="4800" b="1" dirty="0">
                <a:solidFill>
                  <a:srgbClr val="002060"/>
                </a:solidFill>
              </a:rPr>
              <a:t>DÉMONSTRATEUR DE RÉCUPÉRATION DE L’EAU DES PANACHES </a:t>
            </a:r>
            <a:br>
              <a:rPr lang="fr-FR" sz="4800" b="1" dirty="0">
                <a:solidFill>
                  <a:srgbClr val="002060"/>
                </a:solidFill>
              </a:rPr>
            </a:br>
            <a:r>
              <a:rPr lang="fr-FR" sz="4800" b="1" dirty="0">
                <a:solidFill>
                  <a:srgbClr val="002060"/>
                </a:solidFill>
              </a:rPr>
              <a:t>(INFINITE COOLING – MIT)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981313A-B563-D192-F3E9-CA90BE5DF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7472" y="2284879"/>
            <a:ext cx="17481145" cy="6377059"/>
          </a:xfrm>
        </p:spPr>
        <p:txBody>
          <a:bodyPr>
            <a:norm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srgbClr val="002060"/>
                </a:solidFill>
              </a:rPr>
              <a:t>Labo du MIT ; centrale CCG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srgbClr val="002060"/>
                </a:solidFill>
              </a:rPr>
              <a:t>Vérification du fonctionnement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srgbClr val="002060"/>
                </a:solidFill>
              </a:rPr>
              <a:t>Caractérisation de performance de « taux de collecte »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srgbClr val="002060"/>
                </a:solidFill>
              </a:rPr>
              <a:t>Amélioration de l’architecture et de la structure de support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srgbClr val="002060"/>
                </a:solidFill>
              </a:rPr>
              <a:t>Tests réalisés sur tours à tirage forcé uniquement</a:t>
            </a:r>
          </a:p>
        </p:txBody>
      </p:sp>
      <p:pic>
        <p:nvPicPr>
          <p:cNvPr id="9" name="Image 8" descr="Une image contenant ciel, plein air, bâtiment, nuage&#10;&#10;Description générée automatiquement">
            <a:extLst>
              <a:ext uri="{FF2B5EF4-FFF2-40B4-BE49-F238E27FC236}">
                <a16:creationId xmlns:a16="http://schemas.microsoft.com/office/drawing/2014/main" id="{E4417EA1-52A6-C761-9BD2-760509D8276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4745" y="6100095"/>
            <a:ext cx="5712519" cy="3808345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26690F65-A3FA-BB1C-9D37-24C0C287DA9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7472" y="6100096"/>
            <a:ext cx="5294637" cy="399827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41718C52-E3D4-59C8-5A1E-CE3DF92D4C2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34734" y="6100095"/>
            <a:ext cx="5599351" cy="3808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38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9C59819C-2127-4C03-AEFF-FD0C3BE45D94}"/>
              </a:ext>
            </a:extLst>
          </p:cNvPr>
          <p:cNvSpPr txBox="1">
            <a:spLocks/>
          </p:cNvSpPr>
          <p:nvPr/>
        </p:nvSpPr>
        <p:spPr bwMode="auto">
          <a:xfrm>
            <a:off x="1002573" y="918041"/>
            <a:ext cx="18431512" cy="8148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t"/>
          <a:lstStyle/>
          <a:p>
            <a:pPr marL="278795" lvl="1">
              <a:spcBef>
                <a:spcPct val="20000"/>
              </a:spcBef>
              <a:buSzPct val="70000"/>
              <a:defRPr/>
            </a:pPr>
            <a:endParaRPr lang="fr-FR" sz="3200" i="1" kern="0" dirty="0">
              <a:solidFill>
                <a:srgbClr val="000000"/>
              </a:solidFill>
              <a:ea typeface="Calibri"/>
              <a:cs typeface="Arial" charset="0"/>
            </a:endParaRPr>
          </a:p>
          <a:p>
            <a:r>
              <a:rPr lang="fr-FR" sz="3200" b="1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1. Mieux comptabiliser les prélèvements et consommations d’eau douce</a:t>
            </a:r>
          </a:p>
          <a:p>
            <a:pPr lvl="1" algn="just">
              <a:spcAft>
                <a:spcPts val="742"/>
              </a:spcAft>
            </a:pPr>
            <a:r>
              <a:rPr lang="fr-FR" sz="3200" b="1" u="sng" dirty="0">
                <a:solidFill>
                  <a:schemeClr val="accent3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Action SOBRI1 </a:t>
            </a:r>
            <a:r>
              <a:rPr lang="fr-FR" sz="3200" dirty="0">
                <a:solidFill>
                  <a:schemeClr val="accent3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: </a:t>
            </a:r>
            <a:r>
              <a:rPr lang="fr-FR" sz="3200" dirty="0">
                <a:latin typeface="Calibri"/>
                <a:ea typeface="Calibri"/>
                <a:cs typeface="Calibri"/>
              </a:rPr>
              <a:t>Mieux comptabiliser les prélèvements et consommations d’eau. </a:t>
            </a:r>
          </a:p>
          <a:p>
            <a:pPr lvl="1" algn="just">
              <a:spcAft>
                <a:spcPts val="742"/>
              </a:spcAft>
            </a:pPr>
            <a:r>
              <a:rPr lang="fr-FR" sz="3200" b="1" u="sng" dirty="0">
                <a:solidFill>
                  <a:schemeClr val="accent3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Action SOBRI2 </a:t>
            </a:r>
            <a:r>
              <a:rPr lang="fr-FR" sz="3200" dirty="0">
                <a:solidFill>
                  <a:schemeClr val="accent3">
                    <a:lumMod val="75000"/>
                  </a:schemeClr>
                </a:solidFill>
                <a:latin typeface="Calibri"/>
                <a:ea typeface="Calibri"/>
                <a:cs typeface="Calibri"/>
              </a:rPr>
              <a:t>: </a:t>
            </a:r>
            <a:r>
              <a:rPr lang="fr-FR" sz="3200" dirty="0">
                <a:latin typeface="Calibri"/>
                <a:ea typeface="Calibri"/>
                <a:cs typeface="Calibri"/>
              </a:rPr>
              <a:t>Réaliser des cartographies des flux d’eau pour des CNPE type. Il s’agira d’identifier les utilisateurs, les qualités requises, les volumes, les eaux réutilisables avec ou sans traitements, etc.</a:t>
            </a:r>
            <a:endParaRPr lang="fr-FR" sz="3200" b="1" dirty="0">
              <a:solidFill>
                <a:schemeClr val="accent1"/>
              </a:solidFill>
              <a:latin typeface="Calibri"/>
              <a:ea typeface="Calibri"/>
              <a:cs typeface="Calibri"/>
            </a:endParaRPr>
          </a:p>
          <a:p>
            <a:r>
              <a:rPr lang="fr-FR" sz="3200" b="1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2. Réduire le prélèvement et la consommation</a:t>
            </a:r>
          </a:p>
          <a:p>
            <a:pPr lvl="1" algn="just">
              <a:spcAft>
                <a:spcPts val="742"/>
              </a:spcAft>
            </a:pPr>
            <a:r>
              <a:rPr lang="fr-FR" sz="3200" b="1" u="sng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  <a:ea typeface="Calibri"/>
                <a:cs typeface="Calibri"/>
              </a:rPr>
              <a:t>Action DISPO1 </a:t>
            </a:r>
            <a:r>
              <a:rPr lang="fr-FR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  <a:ea typeface="Calibri"/>
                <a:cs typeface="Calibri"/>
              </a:rPr>
              <a:t>: </a:t>
            </a:r>
            <a:r>
              <a:rPr lang="fr-FR" sz="3200" dirty="0">
                <a:latin typeface="Calibri"/>
                <a:ea typeface="Calibri"/>
                <a:cs typeface="Calibri"/>
              </a:rPr>
              <a:t>Réduire les pertes</a:t>
            </a:r>
          </a:p>
          <a:p>
            <a:pPr lvl="1" algn="just">
              <a:spcAft>
                <a:spcPts val="742"/>
              </a:spcAft>
            </a:pPr>
            <a:r>
              <a:rPr lang="fr-FR" sz="3200" b="1" u="sng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  <a:ea typeface="Calibri"/>
                <a:cs typeface="Calibri"/>
              </a:rPr>
              <a:t>Action DISPO2 </a:t>
            </a:r>
            <a:r>
              <a:rPr lang="fr-FR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  <a:ea typeface="Calibri"/>
                <a:cs typeface="Calibri"/>
              </a:rPr>
              <a:t>:  </a:t>
            </a:r>
            <a:r>
              <a:rPr lang="fr-FR" sz="3200" dirty="0">
                <a:latin typeface="Calibri"/>
                <a:ea typeface="Calibri"/>
                <a:cs typeface="Calibri"/>
              </a:rPr>
              <a:t>Réutiliser les eaux industrielles  </a:t>
            </a:r>
            <a:endParaRPr lang="fr-FR" sz="3200" dirty="0">
              <a:latin typeface="Calibri" panose="020F0502020204030204" pitchFamily="34" charset="0"/>
              <a:ea typeface="Calibri"/>
              <a:cs typeface="Calibri"/>
            </a:endParaRPr>
          </a:p>
          <a:p>
            <a:pPr lvl="1" algn="just">
              <a:spcAft>
                <a:spcPts val="742"/>
              </a:spcAft>
            </a:pPr>
            <a:r>
              <a:rPr lang="fr-FR" sz="3200" b="1" u="sng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  <a:ea typeface="Calibri"/>
                <a:cs typeface="Calibri"/>
              </a:rPr>
              <a:t>Action DISPO3 </a:t>
            </a:r>
            <a:r>
              <a:rPr lang="fr-FR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  <a:ea typeface="Calibri"/>
                <a:cs typeface="Calibri"/>
              </a:rPr>
              <a:t>: </a:t>
            </a:r>
            <a:r>
              <a:rPr lang="fr-FR" sz="3200" dirty="0">
                <a:latin typeface="Calibri"/>
                <a:ea typeface="Calibri"/>
                <a:cs typeface="Calibri"/>
              </a:rPr>
              <a:t>Valoriser les eaux non conventionnelles</a:t>
            </a:r>
          </a:p>
          <a:p>
            <a:pPr lvl="1" algn="just">
              <a:spcAft>
                <a:spcPts val="742"/>
              </a:spcAft>
            </a:pPr>
            <a:r>
              <a:rPr lang="fr-FR" sz="3200" b="1" u="sng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  <a:ea typeface="Calibri"/>
                <a:cs typeface="Calibri"/>
              </a:rPr>
              <a:t>Action DISPO4 </a:t>
            </a:r>
            <a:r>
              <a:rPr lang="fr-FR" sz="3200" dirty="0">
                <a:solidFill>
                  <a:schemeClr val="accent1">
                    <a:lumMod val="60000"/>
                    <a:lumOff val="40000"/>
                  </a:schemeClr>
                </a:solidFill>
                <a:latin typeface="Calibri"/>
                <a:ea typeface="Calibri"/>
                <a:cs typeface="Calibri"/>
              </a:rPr>
              <a:t>: </a:t>
            </a:r>
            <a:r>
              <a:rPr lang="fr-FR" sz="3200" dirty="0">
                <a:latin typeface="Calibri"/>
                <a:ea typeface="Calibri"/>
                <a:cs typeface="Calibri"/>
              </a:rPr>
              <a:t>Etudier en vue de stocker dans les sols, nappes, ouvrages</a:t>
            </a:r>
          </a:p>
          <a:p>
            <a:r>
              <a:rPr lang="fr-FR" sz="3200" b="1" dirty="0">
                <a:solidFill>
                  <a:srgbClr val="002060"/>
                </a:solidFill>
                <a:latin typeface="Calibri"/>
                <a:ea typeface="Calibri"/>
                <a:cs typeface="Calibri"/>
              </a:rPr>
              <a:t>3. Préserver la qualité de l’eau – diminuer les rejets thermiques et chimiques</a:t>
            </a:r>
          </a:p>
          <a:p>
            <a:pPr lvl="1" algn="just">
              <a:spcAft>
                <a:spcPts val="742"/>
              </a:spcAft>
            </a:pPr>
            <a:r>
              <a:rPr lang="fr-FR" sz="3200" b="1" u="sng" dirty="0">
                <a:solidFill>
                  <a:srgbClr val="00B050"/>
                </a:solidFill>
                <a:latin typeface="Calibri"/>
                <a:ea typeface="Calibri"/>
                <a:cs typeface="Calibri"/>
              </a:rPr>
              <a:t>Action QUALI1 </a:t>
            </a:r>
            <a:r>
              <a:rPr lang="fr-FR" sz="3200" b="1" dirty="0">
                <a:solidFill>
                  <a:srgbClr val="00B050"/>
                </a:solidFill>
                <a:latin typeface="Calibri"/>
                <a:ea typeface="Calibri"/>
                <a:cs typeface="Calibri"/>
              </a:rPr>
              <a:t>: </a:t>
            </a:r>
            <a:r>
              <a:rPr lang="fr-FR" sz="3200" dirty="0">
                <a:latin typeface="Calibri"/>
                <a:ea typeface="Calibri"/>
                <a:cs typeface="Calibri"/>
              </a:rPr>
              <a:t>Etudier la faisabilité de transformation des circuits ouverts en circuits fermés pour prélever moins et trouver le meilleur compromis entre rejets thermiques et chimiques</a:t>
            </a:r>
          </a:p>
          <a:p>
            <a:pPr lvl="1" algn="just">
              <a:spcAft>
                <a:spcPts val="742"/>
              </a:spcAft>
            </a:pPr>
            <a:r>
              <a:rPr lang="fr-FR" sz="3200" b="1" u="sng" dirty="0">
                <a:solidFill>
                  <a:srgbClr val="00B050"/>
                </a:solidFill>
                <a:latin typeface="Calibri"/>
                <a:ea typeface="Calibri"/>
                <a:cs typeface="Calibri"/>
              </a:rPr>
              <a:t>Action QUALI2 </a:t>
            </a:r>
            <a:r>
              <a:rPr lang="fr-FR" sz="3200" b="1" dirty="0">
                <a:solidFill>
                  <a:srgbClr val="00B050"/>
                </a:solidFill>
                <a:latin typeface="Calibri"/>
                <a:ea typeface="Calibri"/>
                <a:cs typeface="Calibri"/>
              </a:rPr>
              <a:t>:  </a:t>
            </a:r>
            <a:r>
              <a:rPr lang="fr-FR" sz="3200" dirty="0">
                <a:latin typeface="Calibri"/>
                <a:ea typeface="Calibri"/>
                <a:cs typeface="Calibri"/>
              </a:rPr>
              <a:t>Optimiser les rejets chimiques</a:t>
            </a:r>
          </a:p>
          <a:p>
            <a:pPr lvl="1" algn="just">
              <a:spcAft>
                <a:spcPts val="742"/>
              </a:spcAft>
            </a:pPr>
            <a:r>
              <a:rPr lang="fr-FR" sz="3200" b="1" u="sng" dirty="0">
                <a:solidFill>
                  <a:srgbClr val="00B050"/>
                </a:solidFill>
                <a:latin typeface="Calibri"/>
                <a:ea typeface="Calibri"/>
                <a:cs typeface="Calibri"/>
              </a:rPr>
              <a:t>Action QUALI3 </a:t>
            </a:r>
            <a:r>
              <a:rPr lang="fr-FR" sz="3200" b="1" dirty="0">
                <a:solidFill>
                  <a:srgbClr val="00B050"/>
                </a:solidFill>
                <a:latin typeface="Calibri"/>
                <a:ea typeface="Calibri"/>
                <a:cs typeface="Calibri"/>
              </a:rPr>
              <a:t>: </a:t>
            </a:r>
            <a:r>
              <a:rPr lang="fr-FR" sz="3200" dirty="0">
                <a:latin typeface="Calibri"/>
                <a:ea typeface="Calibri"/>
                <a:cs typeface="Calibri"/>
              </a:rPr>
              <a:t>Prévenir les pollutions diffuses</a:t>
            </a:r>
          </a:p>
          <a:p>
            <a:pPr lvl="1" algn="just">
              <a:spcAft>
                <a:spcPts val="742"/>
              </a:spcAft>
            </a:pPr>
            <a:r>
              <a:rPr lang="fr-FR" sz="3200" b="1" u="sng" dirty="0">
                <a:solidFill>
                  <a:srgbClr val="00B050"/>
                </a:solidFill>
                <a:latin typeface="Calibri"/>
                <a:ea typeface="Calibri"/>
                <a:cs typeface="Calibri"/>
              </a:rPr>
              <a:t>Action QUALI4 </a:t>
            </a:r>
            <a:r>
              <a:rPr lang="fr-FR" sz="3200" b="1" dirty="0">
                <a:solidFill>
                  <a:srgbClr val="00B050"/>
                </a:solidFill>
                <a:latin typeface="Calibri"/>
                <a:ea typeface="Calibri"/>
                <a:cs typeface="Calibri"/>
              </a:rPr>
              <a:t>: </a:t>
            </a:r>
            <a:r>
              <a:rPr lang="fr-FR" sz="3200" dirty="0">
                <a:latin typeface="Calibri"/>
                <a:ea typeface="Calibri"/>
                <a:cs typeface="Calibri"/>
              </a:rPr>
              <a:t>Renforcer la résilience du parc nucléaire face aux tensions croissantes sur la ressource en eau</a:t>
            </a:r>
          </a:p>
          <a:p>
            <a:pPr lvl="1" algn="just">
              <a:spcAft>
                <a:spcPts val="742"/>
              </a:spcAft>
            </a:pPr>
            <a:r>
              <a:rPr lang="fr-FR" sz="3200" b="1" u="sng" dirty="0">
                <a:solidFill>
                  <a:srgbClr val="00B050"/>
                </a:solidFill>
                <a:latin typeface="Calibri"/>
                <a:ea typeface="Calibri"/>
                <a:cs typeface="Calibri"/>
              </a:rPr>
              <a:t>Action QUALI5 </a:t>
            </a:r>
            <a:r>
              <a:rPr lang="fr-FR" sz="3200" b="1" dirty="0">
                <a:solidFill>
                  <a:srgbClr val="00B050"/>
                </a:solidFill>
                <a:latin typeface="Calibri"/>
                <a:ea typeface="Calibri"/>
                <a:cs typeface="Calibri"/>
              </a:rPr>
              <a:t>: </a:t>
            </a:r>
            <a:r>
              <a:rPr lang="fr-FR" sz="3200" dirty="0">
                <a:latin typeface="Calibri"/>
                <a:ea typeface="Calibri"/>
                <a:cs typeface="Calibri"/>
              </a:rPr>
              <a:t>Construire des réacteurs qui minimisent l’utilisation de la ressource en eau</a:t>
            </a:r>
          </a:p>
          <a:p>
            <a:pPr lvl="1" algn="just">
              <a:spcAft>
                <a:spcPts val="742"/>
              </a:spcAft>
            </a:pPr>
            <a:r>
              <a:rPr lang="fr-FR" sz="3200" b="1" u="sng" dirty="0">
                <a:solidFill>
                  <a:srgbClr val="00B050"/>
                </a:solidFill>
                <a:latin typeface="Calibri"/>
                <a:ea typeface="Calibri"/>
                <a:cs typeface="Calibri"/>
              </a:rPr>
              <a:t>Action QUALI6 </a:t>
            </a:r>
            <a:r>
              <a:rPr lang="fr-FR" sz="3200" b="1" dirty="0">
                <a:solidFill>
                  <a:srgbClr val="00B050"/>
                </a:solidFill>
                <a:latin typeface="Calibri"/>
                <a:ea typeface="Calibri"/>
                <a:cs typeface="Calibri"/>
              </a:rPr>
              <a:t>: </a:t>
            </a:r>
            <a:r>
              <a:rPr lang="fr-FR" sz="3200" dirty="0">
                <a:latin typeface="Calibri"/>
                <a:ea typeface="Calibri"/>
                <a:cs typeface="Calibri"/>
              </a:rPr>
              <a:t>Lancer un plan d’action pour réduire la consommation d’eau potable</a:t>
            </a:r>
            <a:endParaRPr lang="fr-FR" sz="3200" dirty="0">
              <a:latin typeface="Arial"/>
              <a:cs typeface="Arial"/>
              <a:sym typeface="Wingdings" panose="05000000000000000000" pitchFamily="2" charset="2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288D7B0-CB46-9CF1-C118-41F88F0FCD2C}"/>
              </a:ext>
            </a:extLst>
          </p:cNvPr>
          <p:cNvSpPr txBox="1">
            <a:spLocks/>
          </p:cNvSpPr>
          <p:nvPr/>
        </p:nvSpPr>
        <p:spPr>
          <a:xfrm>
            <a:off x="817838" y="526224"/>
            <a:ext cx="18616247" cy="83655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r>
              <a:rPr lang="fr-FR" sz="4800" b="1" dirty="0">
                <a:solidFill>
                  <a:srgbClr val="002060"/>
                </a:solidFill>
              </a:rPr>
              <a:t>PLAN EAU</a:t>
            </a:r>
          </a:p>
        </p:txBody>
      </p:sp>
    </p:spTree>
    <p:extLst>
      <p:ext uri="{BB962C8B-B14F-4D97-AF65-F5344CB8AC3E}">
        <p14:creationId xmlns:p14="http://schemas.microsoft.com/office/powerpoint/2010/main" val="743314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BAA6FE9-3CC3-F88F-8FC9-8A5F78AA21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838" y="526224"/>
            <a:ext cx="12903835" cy="738664"/>
          </a:xfrm>
        </p:spPr>
        <p:txBody>
          <a:bodyPr/>
          <a:lstStyle/>
          <a:p>
            <a:r>
              <a:rPr lang="fr-FR" sz="4800" b="1" dirty="0"/>
              <a:t>COMPRENDRE L’EFFET DE SERRE </a:t>
            </a:r>
          </a:p>
        </p:txBody>
      </p:sp>
      <p:sp>
        <p:nvSpPr>
          <p:cNvPr id="7" name="Espace réservé du numéro de diapositive 2">
            <a:extLst>
              <a:ext uri="{FF2B5EF4-FFF2-40B4-BE49-F238E27FC236}">
                <a16:creationId xmlns:a16="http://schemas.microsoft.com/office/drawing/2014/main" id="{2146F08C-EBDE-B7AC-F6A3-196C08816538}"/>
              </a:ext>
            </a:extLst>
          </p:cNvPr>
          <p:cNvSpPr txBox="1">
            <a:spLocks/>
          </p:cNvSpPr>
          <p:nvPr/>
        </p:nvSpPr>
        <p:spPr>
          <a:xfrm>
            <a:off x="14198520" y="10481754"/>
            <a:ext cx="4523423" cy="602076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08719CA7-FAF2-41E0-8D11-3629CCE795E2}" type="slidenum">
              <a:rPr lang="fr-FR" sz="2968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fr-FR" sz="2968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195060A0-8678-C4C1-C364-6BD4D68CEDE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008" y="1414556"/>
            <a:ext cx="7140469" cy="4294781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BE2C0C9C-3F81-1535-E015-6750C6DFB843}"/>
              </a:ext>
            </a:extLst>
          </p:cNvPr>
          <p:cNvSpPr txBox="1"/>
          <p:nvPr/>
        </p:nvSpPr>
        <p:spPr>
          <a:xfrm>
            <a:off x="856008" y="5785697"/>
            <a:ext cx="4980669" cy="3969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979" dirty="0"/>
              <a:t>Source CEA/DCOM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3C902AE7-398F-3758-7EF4-2E2540E049D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13974" y="3464811"/>
            <a:ext cx="2807114" cy="2370449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F48BF010-8BFC-67B8-AAB0-242FF36F501F}"/>
              </a:ext>
            </a:extLst>
          </p:cNvPr>
          <p:cNvSpPr txBox="1"/>
          <p:nvPr/>
        </p:nvSpPr>
        <p:spPr>
          <a:xfrm>
            <a:off x="9232012" y="2228755"/>
            <a:ext cx="103069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3200" dirty="0">
                <a:solidFill>
                  <a:srgbClr val="00ACEE"/>
                </a:solidFill>
              </a:rPr>
              <a:t>Grâce à ce phénomène naturel, la température moyenne globale terrestre est de 15°C</a:t>
            </a: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E7CEA427-5D31-791D-555D-A942042E18CD}"/>
              </a:ext>
            </a:extLst>
          </p:cNvPr>
          <p:cNvSpPr txBox="1">
            <a:spLocks/>
          </p:cNvSpPr>
          <p:nvPr/>
        </p:nvSpPr>
        <p:spPr>
          <a:xfrm>
            <a:off x="3803650" y="1448229"/>
            <a:ext cx="16949232" cy="862770"/>
          </a:xfrm>
          <a:prstGeom prst="rect">
            <a:avLst/>
          </a:prstGeom>
        </p:spPr>
        <p:txBody>
          <a:bodyPr lIns="59363" tIns="0" rIns="59363" b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 cap="all">
                <a:solidFill>
                  <a:srgbClr val="001A7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fr-FR" sz="4800" b="1" cap="none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Un phénomène naturel…</a:t>
            </a:r>
            <a:endParaRPr lang="fr-FR" sz="48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CCB3E242-B783-6E88-D1DD-AFF07F8A52CE}"/>
              </a:ext>
            </a:extLst>
          </p:cNvPr>
          <p:cNvSpPr txBox="1">
            <a:spLocks/>
          </p:cNvSpPr>
          <p:nvPr/>
        </p:nvSpPr>
        <p:spPr>
          <a:xfrm>
            <a:off x="1539360" y="6177626"/>
            <a:ext cx="16949232" cy="862770"/>
          </a:xfrm>
          <a:prstGeom prst="rect">
            <a:avLst/>
          </a:prstGeom>
        </p:spPr>
        <p:txBody>
          <a:bodyPr lIns="59363" tIns="0" rIns="59363" bIns="0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kern="1200" cap="all">
                <a:solidFill>
                  <a:srgbClr val="001A7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800">
                <a:solidFill>
                  <a:srgbClr val="001A70"/>
                </a:solidFill>
                <a:latin typeface="Arial" charset="0"/>
              </a:defRPr>
            </a:lvl9pPr>
          </a:lstStyle>
          <a:p>
            <a:pPr algn="ctr">
              <a:defRPr/>
            </a:pPr>
            <a:r>
              <a:rPr lang="fr-FR" sz="4800" b="1" cap="none" dirty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… renforcé par les activités humaines</a:t>
            </a:r>
            <a:endParaRPr lang="fr-FR" sz="4800" b="1" dirty="0">
              <a:solidFill>
                <a:srgbClr val="0070C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3C8602F3-8B5E-2D26-9A0D-813F0FD0DB8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2094" y="7673920"/>
            <a:ext cx="6532797" cy="2410444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2B981406-2964-815B-3B9F-6E3C58A9B3D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765" t="2720" r="16286"/>
          <a:stretch/>
        </p:blipFill>
        <p:spPr>
          <a:xfrm>
            <a:off x="11525988" y="6875908"/>
            <a:ext cx="5946018" cy="4409372"/>
          </a:xfrm>
          <a:prstGeom prst="rect">
            <a:avLst/>
          </a:prstGeom>
        </p:spPr>
      </p:pic>
      <p:grpSp>
        <p:nvGrpSpPr>
          <p:cNvPr id="4" name="object 41">
            <a:extLst>
              <a:ext uri="{FF2B5EF4-FFF2-40B4-BE49-F238E27FC236}">
                <a16:creationId xmlns:a16="http://schemas.microsoft.com/office/drawing/2014/main" id="{582E010D-95F6-16C3-35E2-B3AFF0B77B7B}"/>
              </a:ext>
            </a:extLst>
          </p:cNvPr>
          <p:cNvGrpSpPr/>
          <p:nvPr/>
        </p:nvGrpSpPr>
        <p:grpSpPr>
          <a:xfrm>
            <a:off x="364087" y="10540444"/>
            <a:ext cx="965200" cy="410209"/>
            <a:chOff x="364087" y="10540444"/>
            <a:chExt cx="965200" cy="410209"/>
          </a:xfrm>
        </p:grpSpPr>
        <p:sp>
          <p:nvSpPr>
            <p:cNvPr id="5" name="object 42">
              <a:extLst>
                <a:ext uri="{FF2B5EF4-FFF2-40B4-BE49-F238E27FC236}">
                  <a16:creationId xmlns:a16="http://schemas.microsoft.com/office/drawing/2014/main" id="{BB830C79-9CAC-85FB-D642-603C32D9816A}"/>
                </a:ext>
              </a:extLst>
            </p:cNvPr>
            <p:cNvSpPr/>
            <p:nvPr/>
          </p:nvSpPr>
          <p:spPr>
            <a:xfrm>
              <a:off x="364087" y="10653552"/>
              <a:ext cx="171450" cy="136525"/>
            </a:xfrm>
            <a:custGeom>
              <a:avLst/>
              <a:gdLst/>
              <a:ahLst/>
              <a:cxnLst/>
              <a:rect l="l" t="t" r="r" b="b"/>
              <a:pathLst>
                <a:path w="171450" h="136525">
                  <a:moveTo>
                    <a:pt x="50406" y="0"/>
                  </a:moveTo>
                  <a:lnTo>
                    <a:pt x="48354" y="2272"/>
                  </a:lnTo>
                  <a:lnTo>
                    <a:pt x="48385" y="1706"/>
                  </a:lnTo>
                  <a:lnTo>
                    <a:pt x="45213" y="6743"/>
                  </a:lnTo>
                  <a:lnTo>
                    <a:pt x="43747" y="12512"/>
                  </a:lnTo>
                  <a:lnTo>
                    <a:pt x="43202" y="20187"/>
                  </a:lnTo>
                  <a:lnTo>
                    <a:pt x="42752" y="30533"/>
                  </a:lnTo>
                  <a:lnTo>
                    <a:pt x="35025" y="30040"/>
                  </a:lnTo>
                  <a:lnTo>
                    <a:pt x="34595" y="34009"/>
                  </a:lnTo>
                  <a:lnTo>
                    <a:pt x="33936" y="37213"/>
                  </a:lnTo>
                  <a:lnTo>
                    <a:pt x="32857" y="39862"/>
                  </a:lnTo>
                  <a:lnTo>
                    <a:pt x="31161" y="42197"/>
                  </a:lnTo>
                  <a:lnTo>
                    <a:pt x="29465" y="45181"/>
                  </a:lnTo>
                  <a:lnTo>
                    <a:pt x="26166" y="44407"/>
                  </a:lnTo>
                  <a:lnTo>
                    <a:pt x="25014" y="41789"/>
                  </a:lnTo>
                  <a:lnTo>
                    <a:pt x="14659" y="45317"/>
                  </a:lnTo>
                  <a:lnTo>
                    <a:pt x="8847" y="52972"/>
                  </a:lnTo>
                  <a:lnTo>
                    <a:pt x="4868" y="62375"/>
                  </a:lnTo>
                  <a:lnTo>
                    <a:pt x="0" y="71202"/>
                  </a:lnTo>
                  <a:lnTo>
                    <a:pt x="19496" y="105441"/>
                  </a:lnTo>
                  <a:lnTo>
                    <a:pt x="64678" y="131085"/>
                  </a:lnTo>
                  <a:lnTo>
                    <a:pt x="99787" y="136529"/>
                  </a:lnTo>
                  <a:lnTo>
                    <a:pt x="116760" y="134215"/>
                  </a:lnTo>
                  <a:lnTo>
                    <a:pt x="162413" y="111556"/>
                  </a:lnTo>
                  <a:lnTo>
                    <a:pt x="171261" y="98164"/>
                  </a:lnTo>
                  <a:lnTo>
                    <a:pt x="170518" y="84290"/>
                  </a:lnTo>
                  <a:lnTo>
                    <a:pt x="161953" y="68437"/>
                  </a:lnTo>
                  <a:lnTo>
                    <a:pt x="148550" y="65087"/>
                  </a:lnTo>
                  <a:lnTo>
                    <a:pt x="136425" y="66374"/>
                  </a:lnTo>
                  <a:lnTo>
                    <a:pt x="123912" y="68165"/>
                  </a:lnTo>
                  <a:lnTo>
                    <a:pt x="112195" y="68437"/>
                  </a:lnTo>
                  <a:lnTo>
                    <a:pt x="78940" y="49129"/>
                  </a:lnTo>
                  <a:lnTo>
                    <a:pt x="54877" y="9622"/>
                  </a:lnTo>
                  <a:lnTo>
                    <a:pt x="52951" y="4575"/>
                  </a:lnTo>
                  <a:lnTo>
                    <a:pt x="50385" y="523"/>
                  </a:lnTo>
                  <a:lnTo>
                    <a:pt x="50406" y="0"/>
                  </a:lnTo>
                  <a:close/>
                </a:path>
              </a:pathLst>
            </a:custGeom>
            <a:solidFill>
              <a:srgbClr val="FE57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43">
              <a:extLst>
                <a:ext uri="{FF2B5EF4-FFF2-40B4-BE49-F238E27FC236}">
                  <a16:creationId xmlns:a16="http://schemas.microsoft.com/office/drawing/2014/main" id="{BB4E98CD-6A74-6301-2444-E5987F70C977}"/>
                </a:ext>
              </a:extLst>
            </p:cNvPr>
            <p:cNvPicPr/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6465" y="10820370"/>
              <a:ext cx="156811" cy="127723"/>
            </a:xfrm>
            <a:prstGeom prst="rect">
              <a:avLst/>
            </a:prstGeom>
          </p:spPr>
        </p:pic>
        <p:sp>
          <p:nvSpPr>
            <p:cNvPr id="16" name="object 44">
              <a:extLst>
                <a:ext uri="{FF2B5EF4-FFF2-40B4-BE49-F238E27FC236}">
                  <a16:creationId xmlns:a16="http://schemas.microsoft.com/office/drawing/2014/main" id="{20E1BD59-ACB1-CD43-1AB1-A3507CE28B13}"/>
                </a:ext>
              </a:extLst>
            </p:cNvPr>
            <p:cNvSpPr/>
            <p:nvPr/>
          </p:nvSpPr>
          <p:spPr>
            <a:xfrm>
              <a:off x="513867" y="10540447"/>
              <a:ext cx="307975" cy="410209"/>
            </a:xfrm>
            <a:custGeom>
              <a:avLst/>
              <a:gdLst/>
              <a:ahLst/>
              <a:cxnLst/>
              <a:rect l="l" t="t" r="r" b="b"/>
              <a:pathLst>
                <a:path w="307975" h="410209">
                  <a:moveTo>
                    <a:pt x="128600" y="3365"/>
                  </a:moveTo>
                  <a:lnTo>
                    <a:pt x="125768" y="635"/>
                  </a:lnTo>
                  <a:lnTo>
                    <a:pt x="121221" y="0"/>
                  </a:lnTo>
                  <a:lnTo>
                    <a:pt x="116293" y="596"/>
                  </a:lnTo>
                  <a:lnTo>
                    <a:pt x="112306" y="1485"/>
                  </a:lnTo>
                  <a:lnTo>
                    <a:pt x="93446" y="6972"/>
                  </a:lnTo>
                  <a:lnTo>
                    <a:pt x="79590" y="10617"/>
                  </a:lnTo>
                  <a:lnTo>
                    <a:pt x="68351" y="12827"/>
                  </a:lnTo>
                  <a:lnTo>
                    <a:pt x="53962" y="8839"/>
                  </a:lnTo>
                  <a:lnTo>
                    <a:pt x="41427" y="12750"/>
                  </a:lnTo>
                  <a:lnTo>
                    <a:pt x="22364" y="28651"/>
                  </a:lnTo>
                  <a:lnTo>
                    <a:pt x="7772" y="47421"/>
                  </a:lnTo>
                  <a:lnTo>
                    <a:pt x="2209" y="60159"/>
                  </a:lnTo>
                  <a:lnTo>
                    <a:pt x="0" y="73761"/>
                  </a:lnTo>
                  <a:lnTo>
                    <a:pt x="3429" y="85979"/>
                  </a:lnTo>
                  <a:lnTo>
                    <a:pt x="1841" y="95427"/>
                  </a:lnTo>
                  <a:lnTo>
                    <a:pt x="22923" y="126161"/>
                  </a:lnTo>
                  <a:lnTo>
                    <a:pt x="27381" y="129857"/>
                  </a:lnTo>
                  <a:lnTo>
                    <a:pt x="34163" y="136728"/>
                  </a:lnTo>
                  <a:lnTo>
                    <a:pt x="38938" y="140360"/>
                  </a:lnTo>
                  <a:lnTo>
                    <a:pt x="43764" y="147624"/>
                  </a:lnTo>
                  <a:lnTo>
                    <a:pt x="50469" y="149999"/>
                  </a:lnTo>
                  <a:lnTo>
                    <a:pt x="59194" y="150977"/>
                  </a:lnTo>
                  <a:lnTo>
                    <a:pt x="67310" y="150647"/>
                  </a:lnTo>
                  <a:lnTo>
                    <a:pt x="72186" y="149148"/>
                  </a:lnTo>
                  <a:lnTo>
                    <a:pt x="84759" y="145732"/>
                  </a:lnTo>
                  <a:lnTo>
                    <a:pt x="93027" y="134747"/>
                  </a:lnTo>
                  <a:lnTo>
                    <a:pt x="98285" y="119303"/>
                  </a:lnTo>
                  <a:lnTo>
                    <a:pt x="104902" y="87630"/>
                  </a:lnTo>
                  <a:lnTo>
                    <a:pt x="108851" y="77660"/>
                  </a:lnTo>
                  <a:lnTo>
                    <a:pt x="107276" y="73342"/>
                  </a:lnTo>
                  <a:lnTo>
                    <a:pt x="104622" y="69227"/>
                  </a:lnTo>
                  <a:lnTo>
                    <a:pt x="101307" y="65646"/>
                  </a:lnTo>
                  <a:lnTo>
                    <a:pt x="97713" y="62915"/>
                  </a:lnTo>
                  <a:lnTo>
                    <a:pt x="99390" y="41211"/>
                  </a:lnTo>
                  <a:lnTo>
                    <a:pt x="101917" y="30759"/>
                  </a:lnTo>
                  <a:lnTo>
                    <a:pt x="112496" y="14998"/>
                  </a:lnTo>
                  <a:lnTo>
                    <a:pt x="120408" y="11087"/>
                  </a:lnTo>
                  <a:lnTo>
                    <a:pt x="127127" y="8102"/>
                  </a:lnTo>
                  <a:lnTo>
                    <a:pt x="128600" y="3365"/>
                  </a:lnTo>
                  <a:close/>
                </a:path>
                <a:path w="307975" h="410209">
                  <a:moveTo>
                    <a:pt x="263029" y="382358"/>
                  </a:moveTo>
                  <a:lnTo>
                    <a:pt x="249986" y="340131"/>
                  </a:lnTo>
                  <a:lnTo>
                    <a:pt x="216509" y="303720"/>
                  </a:lnTo>
                  <a:lnTo>
                    <a:pt x="171958" y="277837"/>
                  </a:lnTo>
                  <a:lnTo>
                    <a:pt x="125742" y="267157"/>
                  </a:lnTo>
                  <a:lnTo>
                    <a:pt x="120294" y="270764"/>
                  </a:lnTo>
                  <a:lnTo>
                    <a:pt x="116078" y="273189"/>
                  </a:lnTo>
                  <a:lnTo>
                    <a:pt x="112509" y="276263"/>
                  </a:lnTo>
                  <a:lnTo>
                    <a:pt x="109004" y="281825"/>
                  </a:lnTo>
                  <a:lnTo>
                    <a:pt x="108496" y="281825"/>
                  </a:lnTo>
                  <a:lnTo>
                    <a:pt x="109753" y="283324"/>
                  </a:lnTo>
                  <a:lnTo>
                    <a:pt x="109232" y="283324"/>
                  </a:lnTo>
                  <a:lnTo>
                    <a:pt x="114033" y="289788"/>
                  </a:lnTo>
                  <a:lnTo>
                    <a:pt x="120345" y="294868"/>
                  </a:lnTo>
                  <a:lnTo>
                    <a:pt x="127304" y="299402"/>
                  </a:lnTo>
                  <a:lnTo>
                    <a:pt x="134010" y="304228"/>
                  </a:lnTo>
                  <a:lnTo>
                    <a:pt x="136677" y="307428"/>
                  </a:lnTo>
                  <a:lnTo>
                    <a:pt x="140258" y="312394"/>
                  </a:lnTo>
                  <a:lnTo>
                    <a:pt x="143967" y="317131"/>
                  </a:lnTo>
                  <a:lnTo>
                    <a:pt x="147066" y="319608"/>
                  </a:lnTo>
                  <a:lnTo>
                    <a:pt x="149644" y="324142"/>
                  </a:lnTo>
                  <a:lnTo>
                    <a:pt x="153873" y="334530"/>
                  </a:lnTo>
                  <a:lnTo>
                    <a:pt x="155727" y="336550"/>
                  </a:lnTo>
                  <a:lnTo>
                    <a:pt x="156832" y="339902"/>
                  </a:lnTo>
                  <a:lnTo>
                    <a:pt x="156984" y="348297"/>
                  </a:lnTo>
                  <a:lnTo>
                    <a:pt x="158038" y="351497"/>
                  </a:lnTo>
                  <a:lnTo>
                    <a:pt x="157797" y="360248"/>
                  </a:lnTo>
                  <a:lnTo>
                    <a:pt x="156857" y="365290"/>
                  </a:lnTo>
                  <a:lnTo>
                    <a:pt x="155409" y="368122"/>
                  </a:lnTo>
                  <a:lnTo>
                    <a:pt x="153593" y="370141"/>
                  </a:lnTo>
                  <a:lnTo>
                    <a:pt x="153593" y="371157"/>
                  </a:lnTo>
                  <a:lnTo>
                    <a:pt x="155016" y="373837"/>
                  </a:lnTo>
                  <a:lnTo>
                    <a:pt x="155016" y="374853"/>
                  </a:lnTo>
                  <a:lnTo>
                    <a:pt x="158902" y="377520"/>
                  </a:lnTo>
                  <a:lnTo>
                    <a:pt x="161785" y="378904"/>
                  </a:lnTo>
                  <a:lnTo>
                    <a:pt x="164211" y="379272"/>
                  </a:lnTo>
                  <a:lnTo>
                    <a:pt x="174053" y="383514"/>
                  </a:lnTo>
                  <a:lnTo>
                    <a:pt x="188048" y="392976"/>
                  </a:lnTo>
                  <a:lnTo>
                    <a:pt x="201015" y="403313"/>
                  </a:lnTo>
                  <a:lnTo>
                    <a:pt x="207797" y="410184"/>
                  </a:lnTo>
                  <a:lnTo>
                    <a:pt x="221462" y="409981"/>
                  </a:lnTo>
                  <a:lnTo>
                    <a:pt x="229679" y="407263"/>
                  </a:lnTo>
                  <a:lnTo>
                    <a:pt x="236512" y="402920"/>
                  </a:lnTo>
                  <a:lnTo>
                    <a:pt x="246049" y="397827"/>
                  </a:lnTo>
                  <a:lnTo>
                    <a:pt x="249186" y="396963"/>
                  </a:lnTo>
                  <a:lnTo>
                    <a:pt x="252018" y="396697"/>
                  </a:lnTo>
                  <a:lnTo>
                    <a:pt x="254558" y="396214"/>
                  </a:lnTo>
                  <a:lnTo>
                    <a:pt x="256844" y="394716"/>
                  </a:lnTo>
                  <a:lnTo>
                    <a:pt x="258686" y="391922"/>
                  </a:lnTo>
                  <a:lnTo>
                    <a:pt x="261264" y="385191"/>
                  </a:lnTo>
                  <a:lnTo>
                    <a:pt x="263029" y="382358"/>
                  </a:lnTo>
                  <a:close/>
                </a:path>
                <a:path w="307975" h="410209">
                  <a:moveTo>
                    <a:pt x="307784" y="205562"/>
                  </a:moveTo>
                  <a:lnTo>
                    <a:pt x="290677" y="165836"/>
                  </a:lnTo>
                  <a:lnTo>
                    <a:pt x="253898" y="145999"/>
                  </a:lnTo>
                  <a:lnTo>
                    <a:pt x="222923" y="142049"/>
                  </a:lnTo>
                  <a:lnTo>
                    <a:pt x="206514" y="142468"/>
                  </a:lnTo>
                  <a:lnTo>
                    <a:pt x="153987" y="153822"/>
                  </a:lnTo>
                  <a:lnTo>
                    <a:pt x="118110" y="182168"/>
                  </a:lnTo>
                  <a:lnTo>
                    <a:pt x="117792" y="185712"/>
                  </a:lnTo>
                  <a:lnTo>
                    <a:pt x="118071" y="189572"/>
                  </a:lnTo>
                  <a:lnTo>
                    <a:pt x="140195" y="202603"/>
                  </a:lnTo>
                  <a:lnTo>
                    <a:pt x="156362" y="202095"/>
                  </a:lnTo>
                  <a:lnTo>
                    <a:pt x="205346" y="206819"/>
                  </a:lnTo>
                  <a:lnTo>
                    <a:pt x="236829" y="232994"/>
                  </a:lnTo>
                  <a:lnTo>
                    <a:pt x="237794" y="235712"/>
                  </a:lnTo>
                  <a:lnTo>
                    <a:pt x="237858" y="236550"/>
                  </a:lnTo>
                  <a:lnTo>
                    <a:pt x="243649" y="235064"/>
                  </a:lnTo>
                  <a:lnTo>
                    <a:pt x="246113" y="234848"/>
                  </a:lnTo>
                  <a:lnTo>
                    <a:pt x="249618" y="235712"/>
                  </a:lnTo>
                  <a:lnTo>
                    <a:pt x="258584" y="237426"/>
                  </a:lnTo>
                  <a:lnTo>
                    <a:pt x="273685" y="235458"/>
                  </a:lnTo>
                  <a:lnTo>
                    <a:pt x="283730" y="230771"/>
                  </a:lnTo>
                  <a:lnTo>
                    <a:pt x="283197" y="227914"/>
                  </a:lnTo>
                  <a:lnTo>
                    <a:pt x="283375" y="226364"/>
                  </a:lnTo>
                  <a:lnTo>
                    <a:pt x="286969" y="226606"/>
                  </a:lnTo>
                  <a:lnTo>
                    <a:pt x="289064" y="226529"/>
                  </a:lnTo>
                  <a:lnTo>
                    <a:pt x="290474" y="225983"/>
                  </a:lnTo>
                  <a:lnTo>
                    <a:pt x="292023" y="224840"/>
                  </a:lnTo>
                  <a:lnTo>
                    <a:pt x="300405" y="221932"/>
                  </a:lnTo>
                  <a:lnTo>
                    <a:pt x="303199" y="217487"/>
                  </a:lnTo>
                  <a:lnTo>
                    <a:pt x="304355" y="211912"/>
                  </a:lnTo>
                  <a:lnTo>
                    <a:pt x="307784" y="205562"/>
                  </a:lnTo>
                  <a:close/>
                </a:path>
              </a:pathLst>
            </a:custGeom>
            <a:solidFill>
              <a:srgbClr val="FE57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45">
              <a:extLst>
                <a:ext uri="{FF2B5EF4-FFF2-40B4-BE49-F238E27FC236}">
                  <a16:creationId xmlns:a16="http://schemas.microsoft.com/office/drawing/2014/main" id="{374CB2C7-7039-7CAD-780F-265512663A34}"/>
                </a:ext>
              </a:extLst>
            </p:cNvPr>
            <p:cNvPicPr/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6008" y="10685002"/>
              <a:ext cx="157607" cy="181983"/>
            </a:xfrm>
            <a:prstGeom prst="rect">
              <a:avLst/>
            </a:prstGeom>
          </p:spPr>
        </p:pic>
        <p:pic>
          <p:nvPicPr>
            <p:cNvPr id="18" name="object 46">
              <a:extLst>
                <a:ext uri="{FF2B5EF4-FFF2-40B4-BE49-F238E27FC236}">
                  <a16:creationId xmlns:a16="http://schemas.microsoft.com/office/drawing/2014/main" id="{5E8CB713-9904-8B6C-1CBB-0224698811B8}"/>
                </a:ext>
              </a:extLst>
            </p:cNvPr>
            <p:cNvPicPr/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9465" y="10688752"/>
              <a:ext cx="156005" cy="175439"/>
            </a:xfrm>
            <a:prstGeom prst="rect">
              <a:avLst/>
            </a:prstGeom>
          </p:spPr>
        </p:pic>
        <p:sp>
          <p:nvSpPr>
            <p:cNvPr id="19" name="object 47">
              <a:extLst>
                <a:ext uri="{FF2B5EF4-FFF2-40B4-BE49-F238E27FC236}">
                  <a16:creationId xmlns:a16="http://schemas.microsoft.com/office/drawing/2014/main" id="{885E3907-24A3-C5D3-8E43-7FEA29014573}"/>
                </a:ext>
              </a:extLst>
            </p:cNvPr>
            <p:cNvSpPr/>
            <p:nvPr/>
          </p:nvSpPr>
          <p:spPr>
            <a:xfrm>
              <a:off x="1218133" y="10688757"/>
              <a:ext cx="111125" cy="175260"/>
            </a:xfrm>
            <a:custGeom>
              <a:avLst/>
              <a:gdLst/>
              <a:ahLst/>
              <a:cxnLst/>
              <a:rect l="l" t="t" r="r" b="b"/>
              <a:pathLst>
                <a:path w="111125" h="175259">
                  <a:moveTo>
                    <a:pt x="111112" y="0"/>
                  </a:moveTo>
                  <a:lnTo>
                    <a:pt x="25" y="0"/>
                  </a:lnTo>
                  <a:lnTo>
                    <a:pt x="25" y="26670"/>
                  </a:lnTo>
                  <a:lnTo>
                    <a:pt x="203" y="26670"/>
                  </a:lnTo>
                  <a:lnTo>
                    <a:pt x="203" y="33020"/>
                  </a:lnTo>
                  <a:lnTo>
                    <a:pt x="190" y="34290"/>
                  </a:lnTo>
                  <a:lnTo>
                    <a:pt x="190" y="68580"/>
                  </a:lnTo>
                  <a:lnTo>
                    <a:pt x="177" y="100330"/>
                  </a:lnTo>
                  <a:lnTo>
                    <a:pt x="165" y="101600"/>
                  </a:lnTo>
                  <a:lnTo>
                    <a:pt x="165" y="158750"/>
                  </a:lnTo>
                  <a:lnTo>
                    <a:pt x="152" y="161290"/>
                  </a:lnTo>
                  <a:lnTo>
                    <a:pt x="0" y="161290"/>
                  </a:lnTo>
                  <a:lnTo>
                    <a:pt x="0" y="175260"/>
                  </a:lnTo>
                  <a:lnTo>
                    <a:pt x="46697" y="175260"/>
                  </a:lnTo>
                  <a:lnTo>
                    <a:pt x="46697" y="161290"/>
                  </a:lnTo>
                  <a:lnTo>
                    <a:pt x="46431" y="161290"/>
                  </a:lnTo>
                  <a:lnTo>
                    <a:pt x="46431" y="158750"/>
                  </a:lnTo>
                  <a:lnTo>
                    <a:pt x="46329" y="101600"/>
                  </a:lnTo>
                  <a:lnTo>
                    <a:pt x="46278" y="100330"/>
                  </a:lnTo>
                  <a:lnTo>
                    <a:pt x="103987" y="100330"/>
                  </a:lnTo>
                  <a:lnTo>
                    <a:pt x="103987" y="68580"/>
                  </a:lnTo>
                  <a:lnTo>
                    <a:pt x="46278" y="68580"/>
                  </a:lnTo>
                  <a:lnTo>
                    <a:pt x="46278" y="34290"/>
                  </a:lnTo>
                  <a:lnTo>
                    <a:pt x="46278" y="33020"/>
                  </a:lnTo>
                  <a:lnTo>
                    <a:pt x="98488" y="33020"/>
                  </a:lnTo>
                  <a:lnTo>
                    <a:pt x="98488" y="34290"/>
                  </a:lnTo>
                  <a:lnTo>
                    <a:pt x="111112" y="34290"/>
                  </a:lnTo>
                  <a:lnTo>
                    <a:pt x="111112" y="33020"/>
                  </a:lnTo>
                  <a:lnTo>
                    <a:pt x="111112" y="26670"/>
                  </a:lnTo>
                  <a:lnTo>
                    <a:pt x="111112" y="0"/>
                  </a:lnTo>
                  <a:close/>
                </a:path>
              </a:pathLst>
            </a:custGeom>
            <a:solidFill>
              <a:srgbClr val="001A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54345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 15">
            <a:extLst>
              <a:ext uri="{FF2B5EF4-FFF2-40B4-BE49-F238E27FC236}">
                <a16:creationId xmlns:a16="http://schemas.microsoft.com/office/drawing/2014/main" id="{53084261-53F1-069A-B1C1-3950DB9BFD4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426666" y="337251"/>
            <a:ext cx="1381112" cy="1609295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CE86E07-6C3A-49EA-8AF1-024F80C6268D}"/>
              </a:ext>
            </a:extLst>
          </p:cNvPr>
          <p:cNvSpPr txBox="1"/>
          <p:nvPr/>
        </p:nvSpPr>
        <p:spPr>
          <a:xfrm>
            <a:off x="1034353" y="1185355"/>
            <a:ext cx="8369474" cy="1014027"/>
          </a:xfrm>
          <a:prstGeom prst="rect">
            <a:avLst/>
          </a:prstGeom>
          <a:noFill/>
        </p:spPr>
        <p:txBody>
          <a:bodyPr wrap="square" lIns="150781" tIns="75390" rIns="150781" bIns="75390" rtlCol="0" anchor="t">
            <a:spAutoFit/>
          </a:bodyPr>
          <a:lstStyle/>
          <a:p>
            <a:pPr algn="ctr"/>
            <a:r>
              <a:rPr lang="fr-FR" sz="2800" b="1" dirty="0">
                <a:solidFill>
                  <a:srgbClr val="0A4387"/>
                </a:solidFill>
                <a:latin typeface="Arial"/>
                <a:cs typeface="Arial"/>
              </a:rPr>
              <a:t>Travailler sur l’ensemble </a:t>
            </a:r>
          </a:p>
          <a:p>
            <a:pPr algn="ctr"/>
            <a:r>
              <a:rPr lang="fr-FR" sz="2800" b="1" dirty="0">
                <a:solidFill>
                  <a:srgbClr val="0A4387"/>
                </a:solidFill>
                <a:latin typeface="Arial"/>
                <a:cs typeface="Arial"/>
              </a:rPr>
              <a:t>de l’écosystème territorial</a:t>
            </a:r>
          </a:p>
        </p:txBody>
      </p:sp>
      <p:cxnSp>
        <p:nvCxnSpPr>
          <p:cNvPr id="27" name="Connecteur droit 26">
            <a:extLst>
              <a:ext uri="{FF2B5EF4-FFF2-40B4-BE49-F238E27FC236}">
                <a16:creationId xmlns:a16="http://schemas.microsoft.com/office/drawing/2014/main" id="{0C862470-922C-4369-AA04-7612CB75D6BB}"/>
              </a:ext>
            </a:extLst>
          </p:cNvPr>
          <p:cNvCxnSpPr>
            <a:cxnSpLocks/>
          </p:cNvCxnSpPr>
          <p:nvPr/>
        </p:nvCxnSpPr>
        <p:spPr>
          <a:xfrm>
            <a:off x="10132067" y="1819235"/>
            <a:ext cx="0" cy="8612795"/>
          </a:xfrm>
          <a:prstGeom prst="line">
            <a:avLst/>
          </a:prstGeom>
          <a:ln>
            <a:solidFill>
              <a:srgbClr val="0A43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ZoneTexte 29">
            <a:extLst>
              <a:ext uri="{FF2B5EF4-FFF2-40B4-BE49-F238E27FC236}">
                <a16:creationId xmlns:a16="http://schemas.microsoft.com/office/drawing/2014/main" id="{B1027B7D-9621-4EB0-9B4C-6991FD7A27C4}"/>
              </a:ext>
            </a:extLst>
          </p:cNvPr>
          <p:cNvSpPr txBox="1"/>
          <p:nvPr/>
        </p:nvSpPr>
        <p:spPr>
          <a:xfrm>
            <a:off x="10759201" y="1185355"/>
            <a:ext cx="8944774" cy="1014027"/>
          </a:xfrm>
          <a:prstGeom prst="rect">
            <a:avLst/>
          </a:prstGeom>
          <a:noFill/>
        </p:spPr>
        <p:txBody>
          <a:bodyPr wrap="square" lIns="150781" tIns="75390" rIns="150781" bIns="75390" rtlCol="0" anchor="t">
            <a:spAutoFit/>
          </a:bodyPr>
          <a:lstStyle/>
          <a:p>
            <a:pPr algn="ctr"/>
            <a:r>
              <a:rPr lang="fr-FR" sz="2800" b="1" dirty="0">
                <a:solidFill>
                  <a:srgbClr val="0A4387"/>
                </a:solidFill>
                <a:latin typeface="Arial"/>
                <a:cs typeface="Arial"/>
              </a:rPr>
              <a:t>Travailler sur l’adaptation </a:t>
            </a:r>
          </a:p>
          <a:p>
            <a:pPr algn="ctr"/>
            <a:r>
              <a:rPr lang="fr-FR" sz="2800" b="1" dirty="0">
                <a:solidFill>
                  <a:srgbClr val="0A4387"/>
                </a:solidFill>
                <a:latin typeface="Arial"/>
                <a:cs typeface="Arial"/>
              </a:rPr>
              <a:t>des territoires d'ancrage et leur habitabilité</a:t>
            </a: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A9066DBE-7F7C-4700-8DC3-92ECAC059BA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4776" y="5045659"/>
            <a:ext cx="4523423" cy="2864513"/>
          </a:xfrm>
          <a:prstGeom prst="rect">
            <a:avLst/>
          </a:prstGeom>
        </p:spPr>
      </p:pic>
      <p:pic>
        <p:nvPicPr>
          <p:cNvPr id="8" name="Picture 9">
            <a:extLst>
              <a:ext uri="{FF2B5EF4-FFF2-40B4-BE49-F238E27FC236}">
                <a16:creationId xmlns:a16="http://schemas.microsoft.com/office/drawing/2014/main" id="{50F54A8E-AF0E-1224-7EDF-A5EF7CB17FA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709" y="2646254"/>
            <a:ext cx="3158492" cy="2178114"/>
          </a:xfrm>
          <a:prstGeom prst="rect">
            <a:avLst/>
          </a:prstGeom>
        </p:spPr>
      </p:pic>
      <p:pic>
        <p:nvPicPr>
          <p:cNvPr id="10" name="Picture 14">
            <a:extLst>
              <a:ext uri="{FF2B5EF4-FFF2-40B4-BE49-F238E27FC236}">
                <a16:creationId xmlns:a16="http://schemas.microsoft.com/office/drawing/2014/main" id="{6ADEC5C5-F50A-0F40-90FA-F42483A9AD3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794" y="7334677"/>
            <a:ext cx="3005484" cy="2008385"/>
          </a:xfrm>
          <a:prstGeom prst="rect">
            <a:avLst/>
          </a:prstGeom>
        </p:spPr>
      </p:pic>
      <p:pic>
        <p:nvPicPr>
          <p:cNvPr id="19" name="Picture 20">
            <a:extLst>
              <a:ext uri="{FF2B5EF4-FFF2-40B4-BE49-F238E27FC236}">
                <a16:creationId xmlns:a16="http://schemas.microsoft.com/office/drawing/2014/main" id="{660E7A83-18F4-D52F-4108-ED299C2C4B9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56432" y="7791238"/>
            <a:ext cx="3064254" cy="2074978"/>
          </a:xfrm>
          <a:prstGeom prst="rect">
            <a:avLst/>
          </a:prstGeom>
        </p:spPr>
      </p:pic>
      <p:pic>
        <p:nvPicPr>
          <p:cNvPr id="15" name="Picture 18">
            <a:extLst>
              <a:ext uri="{FF2B5EF4-FFF2-40B4-BE49-F238E27FC236}">
                <a16:creationId xmlns:a16="http://schemas.microsoft.com/office/drawing/2014/main" id="{6E4BE296-DD01-51B1-E130-7D133EFE711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0196" y="8914666"/>
            <a:ext cx="3109347" cy="2071715"/>
          </a:xfrm>
          <a:prstGeom prst="rect">
            <a:avLst/>
          </a:prstGeom>
        </p:spPr>
      </p:pic>
      <p:pic>
        <p:nvPicPr>
          <p:cNvPr id="21" name="Picture 22">
            <a:extLst>
              <a:ext uri="{FF2B5EF4-FFF2-40B4-BE49-F238E27FC236}">
                <a16:creationId xmlns:a16="http://schemas.microsoft.com/office/drawing/2014/main" id="{552EFC14-9652-C7CC-4BA0-6087FC444C4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8799" y="2648197"/>
            <a:ext cx="3758255" cy="2060868"/>
          </a:xfrm>
          <a:prstGeom prst="rect">
            <a:avLst/>
          </a:prstGeom>
        </p:spPr>
      </p:pic>
      <p:sp>
        <p:nvSpPr>
          <p:cNvPr id="28" name="Arrow: Left 27">
            <a:extLst>
              <a:ext uri="{FF2B5EF4-FFF2-40B4-BE49-F238E27FC236}">
                <a16:creationId xmlns:a16="http://schemas.microsoft.com/office/drawing/2014/main" id="{53574785-EB37-A44B-55CF-5DEAE539CC2C}"/>
              </a:ext>
            </a:extLst>
          </p:cNvPr>
          <p:cNvSpPr/>
          <p:nvPr/>
        </p:nvSpPr>
        <p:spPr>
          <a:xfrm rot="7260000">
            <a:off x="6577010" y="4836648"/>
            <a:ext cx="753902" cy="413908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row: Left 30">
            <a:extLst>
              <a:ext uri="{FF2B5EF4-FFF2-40B4-BE49-F238E27FC236}">
                <a16:creationId xmlns:a16="http://schemas.microsoft.com/office/drawing/2014/main" id="{67EE863B-6E78-B384-77A1-53EEB4B9110A}"/>
              </a:ext>
            </a:extLst>
          </p:cNvPr>
          <p:cNvSpPr/>
          <p:nvPr/>
        </p:nvSpPr>
        <p:spPr>
          <a:xfrm rot="3180000">
            <a:off x="2763144" y="4940125"/>
            <a:ext cx="753902" cy="413908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row: Left 32">
            <a:extLst>
              <a:ext uri="{FF2B5EF4-FFF2-40B4-BE49-F238E27FC236}">
                <a16:creationId xmlns:a16="http://schemas.microsoft.com/office/drawing/2014/main" id="{2CE45101-5557-FB87-3C08-FB4338AFAFA3}"/>
              </a:ext>
            </a:extLst>
          </p:cNvPr>
          <p:cNvSpPr/>
          <p:nvPr/>
        </p:nvSpPr>
        <p:spPr>
          <a:xfrm rot="16200000">
            <a:off x="4803118" y="8236606"/>
            <a:ext cx="753902" cy="413908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row: Left 34">
            <a:extLst>
              <a:ext uri="{FF2B5EF4-FFF2-40B4-BE49-F238E27FC236}">
                <a16:creationId xmlns:a16="http://schemas.microsoft.com/office/drawing/2014/main" id="{D7D6A40B-F8C1-B027-D51B-A8C13A5116FB}"/>
              </a:ext>
            </a:extLst>
          </p:cNvPr>
          <p:cNvSpPr/>
          <p:nvPr/>
        </p:nvSpPr>
        <p:spPr>
          <a:xfrm rot="19380000">
            <a:off x="3117921" y="7763568"/>
            <a:ext cx="753902" cy="413908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Arrow: Left 35">
            <a:extLst>
              <a:ext uri="{FF2B5EF4-FFF2-40B4-BE49-F238E27FC236}">
                <a16:creationId xmlns:a16="http://schemas.microsoft.com/office/drawing/2014/main" id="{634F7781-2555-F543-8844-992B295E86C3}"/>
              </a:ext>
            </a:extLst>
          </p:cNvPr>
          <p:cNvSpPr/>
          <p:nvPr/>
        </p:nvSpPr>
        <p:spPr>
          <a:xfrm rot="13800000">
            <a:off x="6606574" y="7704438"/>
            <a:ext cx="753902" cy="413908"/>
          </a:xfrm>
          <a:prstGeom prst="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5CEA1AF-99C5-8155-5C11-778211361105}"/>
              </a:ext>
            </a:extLst>
          </p:cNvPr>
          <p:cNvSpPr txBox="1"/>
          <p:nvPr/>
        </p:nvSpPr>
        <p:spPr>
          <a:xfrm>
            <a:off x="10545963" y="2998611"/>
            <a:ext cx="9339682" cy="705330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50781" tIns="75390" rIns="150781" bIns="753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fr-FR" sz="2638" b="1" dirty="0">
                <a:solidFill>
                  <a:srgbClr val="0F57C8"/>
                </a:solidFill>
                <a:cs typeface="Arial"/>
              </a:rPr>
              <a:t>Le travail s’inscrit dans une posture historique d’EDF dans la consolidation de la connaissance scientifique</a:t>
            </a:r>
            <a:endParaRPr lang="en-US" sz="2638" dirty="0">
              <a:cs typeface="Calibri" panose="020F0502020204030204"/>
            </a:endParaRPr>
          </a:p>
          <a:p>
            <a:pPr algn="just"/>
            <a:r>
              <a:rPr lang="fr-FR" sz="2638" dirty="0">
                <a:cs typeface="Arial"/>
              </a:rPr>
              <a:t>Faire bénéficier les territoires d’outils de dimension industrielle pour le développement de la connaissance sur les conditions climatiqu</a:t>
            </a:r>
            <a:r>
              <a:rPr lang="fr-FR" sz="2638" dirty="0"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</a:rPr>
              <a:t>es futures locales et de leurs implications.</a:t>
            </a:r>
          </a:p>
          <a:p>
            <a:pPr algn="just"/>
            <a:endParaRPr lang="fr-FR" sz="2638" dirty="0">
              <a:solidFill>
                <a:srgbClr val="001A70"/>
              </a:solidFill>
              <a:cs typeface="Calibri"/>
            </a:endParaRPr>
          </a:p>
          <a:p>
            <a:pPr algn="just"/>
            <a:endParaRPr lang="fr-FR" sz="2638" dirty="0">
              <a:solidFill>
                <a:srgbClr val="001A70"/>
              </a:solidFill>
              <a:cs typeface="Calibri"/>
            </a:endParaRPr>
          </a:p>
          <a:p>
            <a:pPr algn="just"/>
            <a:r>
              <a:rPr lang="fr-FR" sz="2638" b="1" dirty="0">
                <a:solidFill>
                  <a:srgbClr val="0F57C8"/>
                </a:solidFill>
                <a:cs typeface="Arial"/>
              </a:rPr>
              <a:t>Travailler sur l’adaptation au changement climatique est l’occasion de penser la relation au territoire </a:t>
            </a:r>
          </a:p>
          <a:p>
            <a:pPr algn="just"/>
            <a:r>
              <a:rPr lang="fr-FR" sz="2638" dirty="0">
                <a:cs typeface="Arial"/>
              </a:rPr>
              <a:t>Renforcer une vision long terme de la relation au territoire</a:t>
            </a:r>
          </a:p>
          <a:p>
            <a:pPr algn="just"/>
            <a:endParaRPr lang="fr-FR" sz="2638" dirty="0">
              <a:cs typeface="Arial"/>
            </a:endParaRPr>
          </a:p>
          <a:p>
            <a:pPr algn="just"/>
            <a:endParaRPr lang="fr-FR" sz="2638" dirty="0">
              <a:cs typeface="Arial"/>
            </a:endParaRPr>
          </a:p>
          <a:p>
            <a:pPr algn="just"/>
            <a:r>
              <a:rPr lang="fr-FR" sz="2638" b="1" dirty="0">
                <a:solidFill>
                  <a:srgbClr val="0F57C8"/>
                </a:solidFill>
                <a:cs typeface="Arial"/>
              </a:rPr>
              <a:t>Le travail vise donc à poser </a:t>
            </a:r>
          </a:p>
          <a:p>
            <a:pPr algn="just"/>
            <a:r>
              <a:rPr lang="fr-FR" sz="2638" dirty="0">
                <a:cs typeface="Arial"/>
              </a:rPr>
              <a:t>Un diagnostic local sur les enjeux du dérèglement climatique et la capacité à agir</a:t>
            </a:r>
          </a:p>
          <a:p>
            <a:pPr algn="just"/>
            <a:endParaRPr lang="fr-FR" sz="2638" dirty="0">
              <a:cs typeface="Arial"/>
            </a:endParaRPr>
          </a:p>
        </p:txBody>
      </p:sp>
      <p:sp>
        <p:nvSpPr>
          <p:cNvPr id="7" name="Titre 1">
            <a:extLst>
              <a:ext uri="{FF2B5EF4-FFF2-40B4-BE49-F238E27FC236}">
                <a16:creationId xmlns:a16="http://schemas.microsoft.com/office/drawing/2014/main" id="{A0B4D1EB-1F7E-2CC8-39E6-D5CFD12FFB0F}"/>
              </a:ext>
            </a:extLst>
          </p:cNvPr>
          <p:cNvSpPr txBox="1">
            <a:spLocks/>
          </p:cNvSpPr>
          <p:nvPr/>
        </p:nvSpPr>
        <p:spPr>
          <a:xfrm>
            <a:off x="-43216" y="245325"/>
            <a:ext cx="19285908" cy="1086690"/>
          </a:xfrm>
          <a:prstGeom prst="rect">
            <a:avLst/>
          </a:prstGeom>
        </p:spPr>
        <p:txBody>
          <a:bodyPr vert="horz" lIns="593625" tIns="75390" rIns="890438" bIns="75390" rtlCol="0" anchor="ctr">
            <a:normAutofit/>
          </a:bodyPr>
          <a:lstStyle>
            <a:lvl1pPr marL="365125" indent="-365125" algn="l" defTabSz="914400" rtl="0" eaLnBrk="1" latinLnBrk="0" hangingPunct="1">
              <a:lnSpc>
                <a:spcPct val="90000"/>
              </a:lnSpc>
              <a:spcBef>
                <a:spcPct val="0"/>
              </a:spcBef>
              <a:buFont typeface="+mj-lt"/>
              <a:buAutoNum type="arabicPeriod"/>
              <a:tabLst/>
              <a:defRPr sz="3000" b="0" i="0" kern="1200">
                <a:solidFill>
                  <a:srgbClr val="1089FF"/>
                </a:solidFill>
                <a:latin typeface="Work Sans ExtraLight Roman"/>
                <a:ea typeface="+mj-ea"/>
                <a:cs typeface="Work Sans ExtraLight Roman"/>
              </a:defRPr>
            </a:lvl1pPr>
          </a:lstStyle>
          <a:p>
            <a:pPr marL="0" indent="0">
              <a:buNone/>
            </a:pPr>
            <a:r>
              <a:rPr lang="fr-FR" sz="4800" b="1" dirty="0">
                <a:solidFill>
                  <a:srgbClr val="002060"/>
                </a:solidFill>
                <a:latin typeface="EDF 2020" panose="020B0503020203020204"/>
                <a:cs typeface="Arial" panose="020B0604020202020204" pitchFamily="34" charset="0"/>
              </a:rPr>
              <a:t>HABITABILITÉ DES TERRITOIRES</a:t>
            </a:r>
          </a:p>
        </p:txBody>
      </p:sp>
      <p:sp>
        <p:nvSpPr>
          <p:cNvPr id="14" name="object 48">
            <a:extLst>
              <a:ext uri="{FF2B5EF4-FFF2-40B4-BE49-F238E27FC236}">
                <a16:creationId xmlns:a16="http://schemas.microsoft.com/office/drawing/2014/main" id="{2C7B461A-D20E-1E3F-CA1A-F5BB49797972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1600900" y="10645669"/>
            <a:ext cx="7120825" cy="248786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>
            <a:lvl1pPr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EDF 2020" panose="020B0503020203020204"/>
              </a:defRPr>
            </a:lvl1pPr>
          </a:lstStyle>
          <a:p>
            <a:pPr marL="12700">
              <a:spcBef>
                <a:spcPts val="20"/>
              </a:spcBef>
            </a:pPr>
            <a:r>
              <a:rPr lang="fr-FR" b="1" dirty="0" err="1">
                <a:cs typeface="EDF 2020 ExtraBold"/>
              </a:rPr>
              <a:t>Di</a:t>
            </a:r>
            <a:r>
              <a:rPr lang="fr-FR" dirty="0" err="1"/>
              <a:t>VISION</a:t>
            </a:r>
            <a:r>
              <a:rPr lang="fr-FR" spc="75" dirty="0"/>
              <a:t> </a:t>
            </a:r>
            <a:r>
              <a:rPr lang="fr-FR" b="1" dirty="0">
                <a:cs typeface="EDF 2020 ExtraBold"/>
              </a:rPr>
              <a:t>P</a:t>
            </a:r>
            <a:r>
              <a:rPr lang="fr-FR" dirty="0"/>
              <a:t>ROGRAMMES</a:t>
            </a:r>
            <a:r>
              <a:rPr lang="fr-FR" spc="80" dirty="0"/>
              <a:t> </a:t>
            </a:r>
            <a:r>
              <a:rPr lang="fr-FR" dirty="0"/>
              <a:t>&amp;</a:t>
            </a:r>
            <a:r>
              <a:rPr lang="fr-FR" spc="75" dirty="0"/>
              <a:t> </a:t>
            </a:r>
            <a:r>
              <a:rPr lang="fr-FR" b="1" spc="-10" dirty="0">
                <a:cs typeface="EDF 2020 ExtraBold"/>
              </a:rPr>
              <a:t>S</a:t>
            </a:r>
            <a:r>
              <a:rPr lang="fr-FR" spc="-10" dirty="0"/>
              <a:t>TRATÉGIE – Pôle ADAPT et RSE</a:t>
            </a:r>
            <a:endParaRPr lang="fr-FR" dirty="0">
              <a:cs typeface="EDF 2020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13533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F5DCD6-07CD-3B0F-7DA9-77FAF2AFBB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838" y="526224"/>
            <a:ext cx="12903835" cy="738664"/>
          </a:xfrm>
        </p:spPr>
        <p:txBody>
          <a:bodyPr/>
          <a:lstStyle/>
          <a:p>
            <a:r>
              <a:rPr lang="fr-FR" sz="4800" b="1" dirty="0"/>
              <a:t>CERTAINS L’AVAIENT DÉJÀ ANNONCÉ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452CF49-D8FF-F41F-657B-D38A3DD635C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1322" y="1861430"/>
            <a:ext cx="7545345" cy="447605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3A94E521-5ADA-7EAD-BADF-7CFD71E7B264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6250" y="6611225"/>
            <a:ext cx="7760834" cy="4281595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0BC8C6C-180A-26FB-EC00-F8D3E52B652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85450" y="1861430"/>
            <a:ext cx="7831249" cy="4476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665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9321F103-46A8-FC1B-CD07-F1B33BB4F7DE}"/>
              </a:ext>
            </a:extLst>
          </p:cNvPr>
          <p:cNvSpPr txBox="1"/>
          <p:nvPr/>
        </p:nvSpPr>
        <p:spPr>
          <a:xfrm>
            <a:off x="494870" y="267809"/>
            <a:ext cx="12397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defTabSz="1507846" rtl="0">
              <a:defRPr/>
            </a:pPr>
            <a:r>
              <a:rPr lang="fr-FR" sz="4800" b="1" kern="1200" dirty="0">
                <a:solidFill>
                  <a:srgbClr val="001A70"/>
                </a:solidFill>
                <a:latin typeface="EDF 2020"/>
                <a:ea typeface="+mn-ea"/>
                <a:cs typeface="+mn-cs"/>
              </a:rPr>
              <a:t>TOUT S’ACCÉLÈRE 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CBB74919-8EDB-6F51-94AE-73357A2817B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74392" y="1259155"/>
            <a:ext cx="14292759" cy="9380962"/>
          </a:xfrm>
          <a:prstGeom prst="rect">
            <a:avLst/>
          </a:prstGeom>
        </p:spPr>
      </p:pic>
      <p:grpSp>
        <p:nvGrpSpPr>
          <p:cNvPr id="4" name="object 41">
            <a:extLst>
              <a:ext uri="{FF2B5EF4-FFF2-40B4-BE49-F238E27FC236}">
                <a16:creationId xmlns:a16="http://schemas.microsoft.com/office/drawing/2014/main" id="{D450DCAD-E0F0-E6A0-AB43-D82E2517FEFD}"/>
              </a:ext>
            </a:extLst>
          </p:cNvPr>
          <p:cNvGrpSpPr/>
          <p:nvPr/>
        </p:nvGrpSpPr>
        <p:grpSpPr>
          <a:xfrm>
            <a:off x="364087" y="10540444"/>
            <a:ext cx="965200" cy="410209"/>
            <a:chOff x="364087" y="10540444"/>
            <a:chExt cx="965200" cy="410209"/>
          </a:xfrm>
        </p:grpSpPr>
        <p:sp>
          <p:nvSpPr>
            <p:cNvPr id="5" name="object 42">
              <a:extLst>
                <a:ext uri="{FF2B5EF4-FFF2-40B4-BE49-F238E27FC236}">
                  <a16:creationId xmlns:a16="http://schemas.microsoft.com/office/drawing/2014/main" id="{D1219A53-43B7-6F24-17FB-D660DDF92F66}"/>
                </a:ext>
              </a:extLst>
            </p:cNvPr>
            <p:cNvSpPr/>
            <p:nvPr/>
          </p:nvSpPr>
          <p:spPr>
            <a:xfrm>
              <a:off x="364087" y="10653552"/>
              <a:ext cx="171450" cy="136525"/>
            </a:xfrm>
            <a:custGeom>
              <a:avLst/>
              <a:gdLst/>
              <a:ahLst/>
              <a:cxnLst/>
              <a:rect l="l" t="t" r="r" b="b"/>
              <a:pathLst>
                <a:path w="171450" h="136525">
                  <a:moveTo>
                    <a:pt x="50406" y="0"/>
                  </a:moveTo>
                  <a:lnTo>
                    <a:pt x="48354" y="2272"/>
                  </a:lnTo>
                  <a:lnTo>
                    <a:pt x="48385" y="1706"/>
                  </a:lnTo>
                  <a:lnTo>
                    <a:pt x="45213" y="6743"/>
                  </a:lnTo>
                  <a:lnTo>
                    <a:pt x="43747" y="12512"/>
                  </a:lnTo>
                  <a:lnTo>
                    <a:pt x="43202" y="20187"/>
                  </a:lnTo>
                  <a:lnTo>
                    <a:pt x="42752" y="30533"/>
                  </a:lnTo>
                  <a:lnTo>
                    <a:pt x="35025" y="30040"/>
                  </a:lnTo>
                  <a:lnTo>
                    <a:pt x="34595" y="34009"/>
                  </a:lnTo>
                  <a:lnTo>
                    <a:pt x="33936" y="37213"/>
                  </a:lnTo>
                  <a:lnTo>
                    <a:pt x="32857" y="39862"/>
                  </a:lnTo>
                  <a:lnTo>
                    <a:pt x="31161" y="42197"/>
                  </a:lnTo>
                  <a:lnTo>
                    <a:pt x="29465" y="45181"/>
                  </a:lnTo>
                  <a:lnTo>
                    <a:pt x="26166" y="44407"/>
                  </a:lnTo>
                  <a:lnTo>
                    <a:pt x="25014" y="41789"/>
                  </a:lnTo>
                  <a:lnTo>
                    <a:pt x="14659" y="45317"/>
                  </a:lnTo>
                  <a:lnTo>
                    <a:pt x="8847" y="52972"/>
                  </a:lnTo>
                  <a:lnTo>
                    <a:pt x="4868" y="62375"/>
                  </a:lnTo>
                  <a:lnTo>
                    <a:pt x="0" y="71202"/>
                  </a:lnTo>
                  <a:lnTo>
                    <a:pt x="19496" y="105441"/>
                  </a:lnTo>
                  <a:lnTo>
                    <a:pt x="64678" y="131085"/>
                  </a:lnTo>
                  <a:lnTo>
                    <a:pt x="99787" y="136529"/>
                  </a:lnTo>
                  <a:lnTo>
                    <a:pt x="116760" y="134215"/>
                  </a:lnTo>
                  <a:lnTo>
                    <a:pt x="162413" y="111556"/>
                  </a:lnTo>
                  <a:lnTo>
                    <a:pt x="171261" y="98164"/>
                  </a:lnTo>
                  <a:lnTo>
                    <a:pt x="170518" y="84290"/>
                  </a:lnTo>
                  <a:lnTo>
                    <a:pt x="161953" y="68437"/>
                  </a:lnTo>
                  <a:lnTo>
                    <a:pt x="148550" y="65087"/>
                  </a:lnTo>
                  <a:lnTo>
                    <a:pt x="136425" y="66374"/>
                  </a:lnTo>
                  <a:lnTo>
                    <a:pt x="123912" y="68165"/>
                  </a:lnTo>
                  <a:lnTo>
                    <a:pt x="112195" y="68437"/>
                  </a:lnTo>
                  <a:lnTo>
                    <a:pt x="78940" y="49129"/>
                  </a:lnTo>
                  <a:lnTo>
                    <a:pt x="54877" y="9622"/>
                  </a:lnTo>
                  <a:lnTo>
                    <a:pt x="52951" y="4575"/>
                  </a:lnTo>
                  <a:lnTo>
                    <a:pt x="50385" y="523"/>
                  </a:lnTo>
                  <a:lnTo>
                    <a:pt x="50406" y="0"/>
                  </a:lnTo>
                  <a:close/>
                </a:path>
              </a:pathLst>
            </a:custGeom>
            <a:solidFill>
              <a:srgbClr val="FE57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43">
              <a:extLst>
                <a:ext uri="{FF2B5EF4-FFF2-40B4-BE49-F238E27FC236}">
                  <a16:creationId xmlns:a16="http://schemas.microsoft.com/office/drawing/2014/main" id="{CDA96396-3667-688D-17CC-6E7ABFB20A2D}"/>
                </a:ext>
              </a:extLst>
            </p:cNvPr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6465" y="10820370"/>
              <a:ext cx="156811" cy="127723"/>
            </a:xfrm>
            <a:prstGeom prst="rect">
              <a:avLst/>
            </a:prstGeom>
          </p:spPr>
        </p:pic>
        <p:sp>
          <p:nvSpPr>
            <p:cNvPr id="8" name="object 44">
              <a:extLst>
                <a:ext uri="{FF2B5EF4-FFF2-40B4-BE49-F238E27FC236}">
                  <a16:creationId xmlns:a16="http://schemas.microsoft.com/office/drawing/2014/main" id="{143031AB-A7C5-01C8-0242-C42986C1784B}"/>
                </a:ext>
              </a:extLst>
            </p:cNvPr>
            <p:cNvSpPr/>
            <p:nvPr/>
          </p:nvSpPr>
          <p:spPr>
            <a:xfrm>
              <a:off x="513867" y="10540447"/>
              <a:ext cx="307975" cy="410209"/>
            </a:xfrm>
            <a:custGeom>
              <a:avLst/>
              <a:gdLst/>
              <a:ahLst/>
              <a:cxnLst/>
              <a:rect l="l" t="t" r="r" b="b"/>
              <a:pathLst>
                <a:path w="307975" h="410209">
                  <a:moveTo>
                    <a:pt x="128600" y="3365"/>
                  </a:moveTo>
                  <a:lnTo>
                    <a:pt x="125768" y="635"/>
                  </a:lnTo>
                  <a:lnTo>
                    <a:pt x="121221" y="0"/>
                  </a:lnTo>
                  <a:lnTo>
                    <a:pt x="116293" y="596"/>
                  </a:lnTo>
                  <a:lnTo>
                    <a:pt x="112306" y="1485"/>
                  </a:lnTo>
                  <a:lnTo>
                    <a:pt x="93446" y="6972"/>
                  </a:lnTo>
                  <a:lnTo>
                    <a:pt x="79590" y="10617"/>
                  </a:lnTo>
                  <a:lnTo>
                    <a:pt x="68351" y="12827"/>
                  </a:lnTo>
                  <a:lnTo>
                    <a:pt x="53962" y="8839"/>
                  </a:lnTo>
                  <a:lnTo>
                    <a:pt x="41427" y="12750"/>
                  </a:lnTo>
                  <a:lnTo>
                    <a:pt x="22364" y="28651"/>
                  </a:lnTo>
                  <a:lnTo>
                    <a:pt x="7772" y="47421"/>
                  </a:lnTo>
                  <a:lnTo>
                    <a:pt x="2209" y="60159"/>
                  </a:lnTo>
                  <a:lnTo>
                    <a:pt x="0" y="73761"/>
                  </a:lnTo>
                  <a:lnTo>
                    <a:pt x="3429" y="85979"/>
                  </a:lnTo>
                  <a:lnTo>
                    <a:pt x="1841" y="95427"/>
                  </a:lnTo>
                  <a:lnTo>
                    <a:pt x="22923" y="126161"/>
                  </a:lnTo>
                  <a:lnTo>
                    <a:pt x="27381" y="129857"/>
                  </a:lnTo>
                  <a:lnTo>
                    <a:pt x="34163" y="136728"/>
                  </a:lnTo>
                  <a:lnTo>
                    <a:pt x="38938" y="140360"/>
                  </a:lnTo>
                  <a:lnTo>
                    <a:pt x="43764" y="147624"/>
                  </a:lnTo>
                  <a:lnTo>
                    <a:pt x="50469" y="149999"/>
                  </a:lnTo>
                  <a:lnTo>
                    <a:pt x="59194" y="150977"/>
                  </a:lnTo>
                  <a:lnTo>
                    <a:pt x="67310" y="150647"/>
                  </a:lnTo>
                  <a:lnTo>
                    <a:pt x="72186" y="149148"/>
                  </a:lnTo>
                  <a:lnTo>
                    <a:pt x="84759" y="145732"/>
                  </a:lnTo>
                  <a:lnTo>
                    <a:pt x="93027" y="134747"/>
                  </a:lnTo>
                  <a:lnTo>
                    <a:pt x="98285" y="119303"/>
                  </a:lnTo>
                  <a:lnTo>
                    <a:pt x="104902" y="87630"/>
                  </a:lnTo>
                  <a:lnTo>
                    <a:pt x="108851" y="77660"/>
                  </a:lnTo>
                  <a:lnTo>
                    <a:pt x="107276" y="73342"/>
                  </a:lnTo>
                  <a:lnTo>
                    <a:pt x="104622" y="69227"/>
                  </a:lnTo>
                  <a:lnTo>
                    <a:pt x="101307" y="65646"/>
                  </a:lnTo>
                  <a:lnTo>
                    <a:pt x="97713" y="62915"/>
                  </a:lnTo>
                  <a:lnTo>
                    <a:pt x="99390" y="41211"/>
                  </a:lnTo>
                  <a:lnTo>
                    <a:pt x="101917" y="30759"/>
                  </a:lnTo>
                  <a:lnTo>
                    <a:pt x="112496" y="14998"/>
                  </a:lnTo>
                  <a:lnTo>
                    <a:pt x="120408" y="11087"/>
                  </a:lnTo>
                  <a:lnTo>
                    <a:pt x="127127" y="8102"/>
                  </a:lnTo>
                  <a:lnTo>
                    <a:pt x="128600" y="3365"/>
                  </a:lnTo>
                  <a:close/>
                </a:path>
                <a:path w="307975" h="410209">
                  <a:moveTo>
                    <a:pt x="263029" y="382358"/>
                  </a:moveTo>
                  <a:lnTo>
                    <a:pt x="249986" y="340131"/>
                  </a:lnTo>
                  <a:lnTo>
                    <a:pt x="216509" y="303720"/>
                  </a:lnTo>
                  <a:lnTo>
                    <a:pt x="171958" y="277837"/>
                  </a:lnTo>
                  <a:lnTo>
                    <a:pt x="125742" y="267157"/>
                  </a:lnTo>
                  <a:lnTo>
                    <a:pt x="120294" y="270764"/>
                  </a:lnTo>
                  <a:lnTo>
                    <a:pt x="116078" y="273189"/>
                  </a:lnTo>
                  <a:lnTo>
                    <a:pt x="112509" y="276263"/>
                  </a:lnTo>
                  <a:lnTo>
                    <a:pt x="109004" y="281825"/>
                  </a:lnTo>
                  <a:lnTo>
                    <a:pt x="108496" y="281825"/>
                  </a:lnTo>
                  <a:lnTo>
                    <a:pt x="109753" y="283324"/>
                  </a:lnTo>
                  <a:lnTo>
                    <a:pt x="109232" y="283324"/>
                  </a:lnTo>
                  <a:lnTo>
                    <a:pt x="114033" y="289788"/>
                  </a:lnTo>
                  <a:lnTo>
                    <a:pt x="120345" y="294868"/>
                  </a:lnTo>
                  <a:lnTo>
                    <a:pt x="127304" y="299402"/>
                  </a:lnTo>
                  <a:lnTo>
                    <a:pt x="134010" y="304228"/>
                  </a:lnTo>
                  <a:lnTo>
                    <a:pt x="136677" y="307428"/>
                  </a:lnTo>
                  <a:lnTo>
                    <a:pt x="140258" y="312394"/>
                  </a:lnTo>
                  <a:lnTo>
                    <a:pt x="143967" y="317131"/>
                  </a:lnTo>
                  <a:lnTo>
                    <a:pt x="147066" y="319608"/>
                  </a:lnTo>
                  <a:lnTo>
                    <a:pt x="149644" y="324142"/>
                  </a:lnTo>
                  <a:lnTo>
                    <a:pt x="153873" y="334530"/>
                  </a:lnTo>
                  <a:lnTo>
                    <a:pt x="155727" y="336550"/>
                  </a:lnTo>
                  <a:lnTo>
                    <a:pt x="156832" y="339902"/>
                  </a:lnTo>
                  <a:lnTo>
                    <a:pt x="156984" y="348297"/>
                  </a:lnTo>
                  <a:lnTo>
                    <a:pt x="158038" y="351497"/>
                  </a:lnTo>
                  <a:lnTo>
                    <a:pt x="157797" y="360248"/>
                  </a:lnTo>
                  <a:lnTo>
                    <a:pt x="156857" y="365290"/>
                  </a:lnTo>
                  <a:lnTo>
                    <a:pt x="155409" y="368122"/>
                  </a:lnTo>
                  <a:lnTo>
                    <a:pt x="153593" y="370141"/>
                  </a:lnTo>
                  <a:lnTo>
                    <a:pt x="153593" y="371157"/>
                  </a:lnTo>
                  <a:lnTo>
                    <a:pt x="155016" y="373837"/>
                  </a:lnTo>
                  <a:lnTo>
                    <a:pt x="155016" y="374853"/>
                  </a:lnTo>
                  <a:lnTo>
                    <a:pt x="158902" y="377520"/>
                  </a:lnTo>
                  <a:lnTo>
                    <a:pt x="161785" y="378904"/>
                  </a:lnTo>
                  <a:lnTo>
                    <a:pt x="164211" y="379272"/>
                  </a:lnTo>
                  <a:lnTo>
                    <a:pt x="174053" y="383514"/>
                  </a:lnTo>
                  <a:lnTo>
                    <a:pt x="188048" y="392976"/>
                  </a:lnTo>
                  <a:lnTo>
                    <a:pt x="201015" y="403313"/>
                  </a:lnTo>
                  <a:lnTo>
                    <a:pt x="207797" y="410184"/>
                  </a:lnTo>
                  <a:lnTo>
                    <a:pt x="221462" y="409981"/>
                  </a:lnTo>
                  <a:lnTo>
                    <a:pt x="229679" y="407263"/>
                  </a:lnTo>
                  <a:lnTo>
                    <a:pt x="236512" y="402920"/>
                  </a:lnTo>
                  <a:lnTo>
                    <a:pt x="246049" y="397827"/>
                  </a:lnTo>
                  <a:lnTo>
                    <a:pt x="249186" y="396963"/>
                  </a:lnTo>
                  <a:lnTo>
                    <a:pt x="252018" y="396697"/>
                  </a:lnTo>
                  <a:lnTo>
                    <a:pt x="254558" y="396214"/>
                  </a:lnTo>
                  <a:lnTo>
                    <a:pt x="256844" y="394716"/>
                  </a:lnTo>
                  <a:lnTo>
                    <a:pt x="258686" y="391922"/>
                  </a:lnTo>
                  <a:lnTo>
                    <a:pt x="261264" y="385191"/>
                  </a:lnTo>
                  <a:lnTo>
                    <a:pt x="263029" y="382358"/>
                  </a:lnTo>
                  <a:close/>
                </a:path>
                <a:path w="307975" h="410209">
                  <a:moveTo>
                    <a:pt x="307784" y="205562"/>
                  </a:moveTo>
                  <a:lnTo>
                    <a:pt x="290677" y="165836"/>
                  </a:lnTo>
                  <a:lnTo>
                    <a:pt x="253898" y="145999"/>
                  </a:lnTo>
                  <a:lnTo>
                    <a:pt x="222923" y="142049"/>
                  </a:lnTo>
                  <a:lnTo>
                    <a:pt x="206514" y="142468"/>
                  </a:lnTo>
                  <a:lnTo>
                    <a:pt x="153987" y="153822"/>
                  </a:lnTo>
                  <a:lnTo>
                    <a:pt x="118110" y="182168"/>
                  </a:lnTo>
                  <a:lnTo>
                    <a:pt x="117792" y="185712"/>
                  </a:lnTo>
                  <a:lnTo>
                    <a:pt x="118071" y="189572"/>
                  </a:lnTo>
                  <a:lnTo>
                    <a:pt x="140195" y="202603"/>
                  </a:lnTo>
                  <a:lnTo>
                    <a:pt x="156362" y="202095"/>
                  </a:lnTo>
                  <a:lnTo>
                    <a:pt x="205346" y="206819"/>
                  </a:lnTo>
                  <a:lnTo>
                    <a:pt x="236829" y="232994"/>
                  </a:lnTo>
                  <a:lnTo>
                    <a:pt x="237794" y="235712"/>
                  </a:lnTo>
                  <a:lnTo>
                    <a:pt x="237858" y="236550"/>
                  </a:lnTo>
                  <a:lnTo>
                    <a:pt x="243649" y="235064"/>
                  </a:lnTo>
                  <a:lnTo>
                    <a:pt x="246113" y="234848"/>
                  </a:lnTo>
                  <a:lnTo>
                    <a:pt x="249618" y="235712"/>
                  </a:lnTo>
                  <a:lnTo>
                    <a:pt x="258584" y="237426"/>
                  </a:lnTo>
                  <a:lnTo>
                    <a:pt x="273685" y="235458"/>
                  </a:lnTo>
                  <a:lnTo>
                    <a:pt x="283730" y="230771"/>
                  </a:lnTo>
                  <a:lnTo>
                    <a:pt x="283197" y="227914"/>
                  </a:lnTo>
                  <a:lnTo>
                    <a:pt x="283375" y="226364"/>
                  </a:lnTo>
                  <a:lnTo>
                    <a:pt x="286969" y="226606"/>
                  </a:lnTo>
                  <a:lnTo>
                    <a:pt x="289064" y="226529"/>
                  </a:lnTo>
                  <a:lnTo>
                    <a:pt x="290474" y="225983"/>
                  </a:lnTo>
                  <a:lnTo>
                    <a:pt x="292023" y="224840"/>
                  </a:lnTo>
                  <a:lnTo>
                    <a:pt x="300405" y="221932"/>
                  </a:lnTo>
                  <a:lnTo>
                    <a:pt x="303199" y="217487"/>
                  </a:lnTo>
                  <a:lnTo>
                    <a:pt x="304355" y="211912"/>
                  </a:lnTo>
                  <a:lnTo>
                    <a:pt x="307784" y="205562"/>
                  </a:lnTo>
                  <a:close/>
                </a:path>
              </a:pathLst>
            </a:custGeom>
            <a:solidFill>
              <a:srgbClr val="FE57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45">
              <a:extLst>
                <a:ext uri="{FF2B5EF4-FFF2-40B4-BE49-F238E27FC236}">
                  <a16:creationId xmlns:a16="http://schemas.microsoft.com/office/drawing/2014/main" id="{146A9712-5FE7-094A-9933-2807D0FD3177}"/>
                </a:ext>
              </a:extLst>
            </p:cNvPr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6008" y="10685002"/>
              <a:ext cx="157607" cy="181983"/>
            </a:xfrm>
            <a:prstGeom prst="rect">
              <a:avLst/>
            </a:prstGeom>
          </p:spPr>
        </p:pic>
        <p:pic>
          <p:nvPicPr>
            <p:cNvPr id="10" name="object 46">
              <a:extLst>
                <a:ext uri="{FF2B5EF4-FFF2-40B4-BE49-F238E27FC236}">
                  <a16:creationId xmlns:a16="http://schemas.microsoft.com/office/drawing/2014/main" id="{4A44252B-84AA-1431-F17A-EEAE4E923534}"/>
                </a:ext>
              </a:extLst>
            </p:cNvPr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9465" y="10688752"/>
              <a:ext cx="156005" cy="175439"/>
            </a:xfrm>
            <a:prstGeom prst="rect">
              <a:avLst/>
            </a:prstGeom>
          </p:spPr>
        </p:pic>
        <p:sp>
          <p:nvSpPr>
            <p:cNvPr id="11" name="object 47">
              <a:extLst>
                <a:ext uri="{FF2B5EF4-FFF2-40B4-BE49-F238E27FC236}">
                  <a16:creationId xmlns:a16="http://schemas.microsoft.com/office/drawing/2014/main" id="{87F21D1A-0EED-8E70-AE9C-FDD27A8C4839}"/>
                </a:ext>
              </a:extLst>
            </p:cNvPr>
            <p:cNvSpPr/>
            <p:nvPr/>
          </p:nvSpPr>
          <p:spPr>
            <a:xfrm>
              <a:off x="1218133" y="10688757"/>
              <a:ext cx="111125" cy="175260"/>
            </a:xfrm>
            <a:custGeom>
              <a:avLst/>
              <a:gdLst/>
              <a:ahLst/>
              <a:cxnLst/>
              <a:rect l="l" t="t" r="r" b="b"/>
              <a:pathLst>
                <a:path w="111125" h="175259">
                  <a:moveTo>
                    <a:pt x="111112" y="0"/>
                  </a:moveTo>
                  <a:lnTo>
                    <a:pt x="25" y="0"/>
                  </a:lnTo>
                  <a:lnTo>
                    <a:pt x="25" y="26670"/>
                  </a:lnTo>
                  <a:lnTo>
                    <a:pt x="203" y="26670"/>
                  </a:lnTo>
                  <a:lnTo>
                    <a:pt x="203" y="33020"/>
                  </a:lnTo>
                  <a:lnTo>
                    <a:pt x="190" y="34290"/>
                  </a:lnTo>
                  <a:lnTo>
                    <a:pt x="190" y="68580"/>
                  </a:lnTo>
                  <a:lnTo>
                    <a:pt x="177" y="100330"/>
                  </a:lnTo>
                  <a:lnTo>
                    <a:pt x="165" y="101600"/>
                  </a:lnTo>
                  <a:lnTo>
                    <a:pt x="165" y="158750"/>
                  </a:lnTo>
                  <a:lnTo>
                    <a:pt x="152" y="161290"/>
                  </a:lnTo>
                  <a:lnTo>
                    <a:pt x="0" y="161290"/>
                  </a:lnTo>
                  <a:lnTo>
                    <a:pt x="0" y="175260"/>
                  </a:lnTo>
                  <a:lnTo>
                    <a:pt x="46697" y="175260"/>
                  </a:lnTo>
                  <a:lnTo>
                    <a:pt x="46697" y="161290"/>
                  </a:lnTo>
                  <a:lnTo>
                    <a:pt x="46431" y="161290"/>
                  </a:lnTo>
                  <a:lnTo>
                    <a:pt x="46431" y="158750"/>
                  </a:lnTo>
                  <a:lnTo>
                    <a:pt x="46329" y="101600"/>
                  </a:lnTo>
                  <a:lnTo>
                    <a:pt x="46278" y="100330"/>
                  </a:lnTo>
                  <a:lnTo>
                    <a:pt x="103987" y="100330"/>
                  </a:lnTo>
                  <a:lnTo>
                    <a:pt x="103987" y="68580"/>
                  </a:lnTo>
                  <a:lnTo>
                    <a:pt x="46278" y="68580"/>
                  </a:lnTo>
                  <a:lnTo>
                    <a:pt x="46278" y="34290"/>
                  </a:lnTo>
                  <a:lnTo>
                    <a:pt x="46278" y="33020"/>
                  </a:lnTo>
                  <a:lnTo>
                    <a:pt x="98488" y="33020"/>
                  </a:lnTo>
                  <a:lnTo>
                    <a:pt x="98488" y="34290"/>
                  </a:lnTo>
                  <a:lnTo>
                    <a:pt x="111112" y="34290"/>
                  </a:lnTo>
                  <a:lnTo>
                    <a:pt x="111112" y="33020"/>
                  </a:lnTo>
                  <a:lnTo>
                    <a:pt x="111112" y="26670"/>
                  </a:lnTo>
                  <a:lnTo>
                    <a:pt x="111112" y="0"/>
                  </a:lnTo>
                  <a:close/>
                </a:path>
              </a:pathLst>
            </a:custGeom>
            <a:solidFill>
              <a:srgbClr val="001A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81606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DD4B0974-79C7-44E8-9024-5196B39353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6008" y="294190"/>
            <a:ext cx="15754395" cy="1009560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9069172-0F56-A916-3804-11C8DEF9D7AD}"/>
              </a:ext>
            </a:extLst>
          </p:cNvPr>
          <p:cNvSpPr/>
          <p:nvPr/>
        </p:nvSpPr>
        <p:spPr>
          <a:xfrm>
            <a:off x="17815074" y="9506140"/>
            <a:ext cx="639179" cy="6391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507846" rtl="0">
              <a:defRPr/>
            </a:pPr>
            <a:endParaRPr lang="fr-FR" sz="2968" kern="1200">
              <a:solidFill>
                <a:srgbClr val="FFFFFF"/>
              </a:solidFill>
              <a:latin typeface="EDF 2020"/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DFA62F5-5749-FFC8-879D-C87169862B9A}"/>
              </a:ext>
            </a:extLst>
          </p:cNvPr>
          <p:cNvSpPr txBox="1"/>
          <p:nvPr/>
        </p:nvSpPr>
        <p:spPr>
          <a:xfrm>
            <a:off x="1333240" y="10128181"/>
            <a:ext cx="148537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b="1" dirty="0">
                <a:solidFill>
                  <a:schemeClr val="tx2"/>
                </a:solidFill>
              </a:rPr>
              <a:t>Les années actuellement les plus chaudes feront partie des plus froides dans 40 ans. </a:t>
            </a:r>
          </a:p>
        </p:txBody>
      </p:sp>
      <p:grpSp>
        <p:nvGrpSpPr>
          <p:cNvPr id="6" name="object 41">
            <a:extLst>
              <a:ext uri="{FF2B5EF4-FFF2-40B4-BE49-F238E27FC236}">
                <a16:creationId xmlns:a16="http://schemas.microsoft.com/office/drawing/2014/main" id="{EC91B550-E946-85CA-DF13-E0CE97F3AB7E}"/>
              </a:ext>
            </a:extLst>
          </p:cNvPr>
          <p:cNvGrpSpPr/>
          <p:nvPr/>
        </p:nvGrpSpPr>
        <p:grpSpPr>
          <a:xfrm>
            <a:off x="364087" y="10540444"/>
            <a:ext cx="965200" cy="410209"/>
            <a:chOff x="364087" y="10540444"/>
            <a:chExt cx="965200" cy="410209"/>
          </a:xfrm>
        </p:grpSpPr>
        <p:sp>
          <p:nvSpPr>
            <p:cNvPr id="8" name="object 42">
              <a:extLst>
                <a:ext uri="{FF2B5EF4-FFF2-40B4-BE49-F238E27FC236}">
                  <a16:creationId xmlns:a16="http://schemas.microsoft.com/office/drawing/2014/main" id="{188DA30D-1B92-1FE3-A8DF-88608F2D9F58}"/>
                </a:ext>
              </a:extLst>
            </p:cNvPr>
            <p:cNvSpPr/>
            <p:nvPr/>
          </p:nvSpPr>
          <p:spPr>
            <a:xfrm>
              <a:off x="364087" y="10653552"/>
              <a:ext cx="171450" cy="136525"/>
            </a:xfrm>
            <a:custGeom>
              <a:avLst/>
              <a:gdLst/>
              <a:ahLst/>
              <a:cxnLst/>
              <a:rect l="l" t="t" r="r" b="b"/>
              <a:pathLst>
                <a:path w="171450" h="136525">
                  <a:moveTo>
                    <a:pt x="50406" y="0"/>
                  </a:moveTo>
                  <a:lnTo>
                    <a:pt x="48354" y="2272"/>
                  </a:lnTo>
                  <a:lnTo>
                    <a:pt x="48385" y="1706"/>
                  </a:lnTo>
                  <a:lnTo>
                    <a:pt x="45213" y="6743"/>
                  </a:lnTo>
                  <a:lnTo>
                    <a:pt x="43747" y="12512"/>
                  </a:lnTo>
                  <a:lnTo>
                    <a:pt x="43202" y="20187"/>
                  </a:lnTo>
                  <a:lnTo>
                    <a:pt x="42752" y="30533"/>
                  </a:lnTo>
                  <a:lnTo>
                    <a:pt x="35025" y="30040"/>
                  </a:lnTo>
                  <a:lnTo>
                    <a:pt x="34595" y="34009"/>
                  </a:lnTo>
                  <a:lnTo>
                    <a:pt x="33936" y="37213"/>
                  </a:lnTo>
                  <a:lnTo>
                    <a:pt x="32857" y="39862"/>
                  </a:lnTo>
                  <a:lnTo>
                    <a:pt x="31161" y="42197"/>
                  </a:lnTo>
                  <a:lnTo>
                    <a:pt x="29465" y="45181"/>
                  </a:lnTo>
                  <a:lnTo>
                    <a:pt x="26166" y="44407"/>
                  </a:lnTo>
                  <a:lnTo>
                    <a:pt x="25014" y="41789"/>
                  </a:lnTo>
                  <a:lnTo>
                    <a:pt x="14659" y="45317"/>
                  </a:lnTo>
                  <a:lnTo>
                    <a:pt x="8847" y="52972"/>
                  </a:lnTo>
                  <a:lnTo>
                    <a:pt x="4868" y="62375"/>
                  </a:lnTo>
                  <a:lnTo>
                    <a:pt x="0" y="71202"/>
                  </a:lnTo>
                  <a:lnTo>
                    <a:pt x="19496" y="105441"/>
                  </a:lnTo>
                  <a:lnTo>
                    <a:pt x="64678" y="131085"/>
                  </a:lnTo>
                  <a:lnTo>
                    <a:pt x="99787" y="136529"/>
                  </a:lnTo>
                  <a:lnTo>
                    <a:pt x="116760" y="134215"/>
                  </a:lnTo>
                  <a:lnTo>
                    <a:pt x="162413" y="111556"/>
                  </a:lnTo>
                  <a:lnTo>
                    <a:pt x="171261" y="98164"/>
                  </a:lnTo>
                  <a:lnTo>
                    <a:pt x="170518" y="84290"/>
                  </a:lnTo>
                  <a:lnTo>
                    <a:pt x="161953" y="68437"/>
                  </a:lnTo>
                  <a:lnTo>
                    <a:pt x="148550" y="65087"/>
                  </a:lnTo>
                  <a:lnTo>
                    <a:pt x="136425" y="66374"/>
                  </a:lnTo>
                  <a:lnTo>
                    <a:pt x="123912" y="68165"/>
                  </a:lnTo>
                  <a:lnTo>
                    <a:pt x="112195" y="68437"/>
                  </a:lnTo>
                  <a:lnTo>
                    <a:pt x="78940" y="49129"/>
                  </a:lnTo>
                  <a:lnTo>
                    <a:pt x="54877" y="9622"/>
                  </a:lnTo>
                  <a:lnTo>
                    <a:pt x="52951" y="4575"/>
                  </a:lnTo>
                  <a:lnTo>
                    <a:pt x="50385" y="523"/>
                  </a:lnTo>
                  <a:lnTo>
                    <a:pt x="50406" y="0"/>
                  </a:lnTo>
                  <a:close/>
                </a:path>
              </a:pathLst>
            </a:custGeom>
            <a:solidFill>
              <a:srgbClr val="FE57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43">
              <a:extLst>
                <a:ext uri="{FF2B5EF4-FFF2-40B4-BE49-F238E27FC236}">
                  <a16:creationId xmlns:a16="http://schemas.microsoft.com/office/drawing/2014/main" id="{44EDCDF3-D9F8-039A-FF79-07219314A173}"/>
                </a:ext>
              </a:extLst>
            </p:cNvPr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6465" y="10820370"/>
              <a:ext cx="156811" cy="127723"/>
            </a:xfrm>
            <a:prstGeom prst="rect">
              <a:avLst/>
            </a:prstGeom>
          </p:spPr>
        </p:pic>
        <p:sp>
          <p:nvSpPr>
            <p:cNvPr id="10" name="object 44">
              <a:extLst>
                <a:ext uri="{FF2B5EF4-FFF2-40B4-BE49-F238E27FC236}">
                  <a16:creationId xmlns:a16="http://schemas.microsoft.com/office/drawing/2014/main" id="{BD412555-FAE9-E724-9792-72E5A1122754}"/>
                </a:ext>
              </a:extLst>
            </p:cNvPr>
            <p:cNvSpPr/>
            <p:nvPr/>
          </p:nvSpPr>
          <p:spPr>
            <a:xfrm>
              <a:off x="513867" y="10540447"/>
              <a:ext cx="307975" cy="410209"/>
            </a:xfrm>
            <a:custGeom>
              <a:avLst/>
              <a:gdLst/>
              <a:ahLst/>
              <a:cxnLst/>
              <a:rect l="l" t="t" r="r" b="b"/>
              <a:pathLst>
                <a:path w="307975" h="410209">
                  <a:moveTo>
                    <a:pt x="128600" y="3365"/>
                  </a:moveTo>
                  <a:lnTo>
                    <a:pt x="125768" y="635"/>
                  </a:lnTo>
                  <a:lnTo>
                    <a:pt x="121221" y="0"/>
                  </a:lnTo>
                  <a:lnTo>
                    <a:pt x="116293" y="596"/>
                  </a:lnTo>
                  <a:lnTo>
                    <a:pt x="112306" y="1485"/>
                  </a:lnTo>
                  <a:lnTo>
                    <a:pt x="93446" y="6972"/>
                  </a:lnTo>
                  <a:lnTo>
                    <a:pt x="79590" y="10617"/>
                  </a:lnTo>
                  <a:lnTo>
                    <a:pt x="68351" y="12827"/>
                  </a:lnTo>
                  <a:lnTo>
                    <a:pt x="53962" y="8839"/>
                  </a:lnTo>
                  <a:lnTo>
                    <a:pt x="41427" y="12750"/>
                  </a:lnTo>
                  <a:lnTo>
                    <a:pt x="22364" y="28651"/>
                  </a:lnTo>
                  <a:lnTo>
                    <a:pt x="7772" y="47421"/>
                  </a:lnTo>
                  <a:lnTo>
                    <a:pt x="2209" y="60159"/>
                  </a:lnTo>
                  <a:lnTo>
                    <a:pt x="0" y="73761"/>
                  </a:lnTo>
                  <a:lnTo>
                    <a:pt x="3429" y="85979"/>
                  </a:lnTo>
                  <a:lnTo>
                    <a:pt x="1841" y="95427"/>
                  </a:lnTo>
                  <a:lnTo>
                    <a:pt x="22923" y="126161"/>
                  </a:lnTo>
                  <a:lnTo>
                    <a:pt x="27381" y="129857"/>
                  </a:lnTo>
                  <a:lnTo>
                    <a:pt x="34163" y="136728"/>
                  </a:lnTo>
                  <a:lnTo>
                    <a:pt x="38938" y="140360"/>
                  </a:lnTo>
                  <a:lnTo>
                    <a:pt x="43764" y="147624"/>
                  </a:lnTo>
                  <a:lnTo>
                    <a:pt x="50469" y="149999"/>
                  </a:lnTo>
                  <a:lnTo>
                    <a:pt x="59194" y="150977"/>
                  </a:lnTo>
                  <a:lnTo>
                    <a:pt x="67310" y="150647"/>
                  </a:lnTo>
                  <a:lnTo>
                    <a:pt x="72186" y="149148"/>
                  </a:lnTo>
                  <a:lnTo>
                    <a:pt x="84759" y="145732"/>
                  </a:lnTo>
                  <a:lnTo>
                    <a:pt x="93027" y="134747"/>
                  </a:lnTo>
                  <a:lnTo>
                    <a:pt x="98285" y="119303"/>
                  </a:lnTo>
                  <a:lnTo>
                    <a:pt x="104902" y="87630"/>
                  </a:lnTo>
                  <a:lnTo>
                    <a:pt x="108851" y="77660"/>
                  </a:lnTo>
                  <a:lnTo>
                    <a:pt x="107276" y="73342"/>
                  </a:lnTo>
                  <a:lnTo>
                    <a:pt x="104622" y="69227"/>
                  </a:lnTo>
                  <a:lnTo>
                    <a:pt x="101307" y="65646"/>
                  </a:lnTo>
                  <a:lnTo>
                    <a:pt x="97713" y="62915"/>
                  </a:lnTo>
                  <a:lnTo>
                    <a:pt x="99390" y="41211"/>
                  </a:lnTo>
                  <a:lnTo>
                    <a:pt x="101917" y="30759"/>
                  </a:lnTo>
                  <a:lnTo>
                    <a:pt x="112496" y="14998"/>
                  </a:lnTo>
                  <a:lnTo>
                    <a:pt x="120408" y="11087"/>
                  </a:lnTo>
                  <a:lnTo>
                    <a:pt x="127127" y="8102"/>
                  </a:lnTo>
                  <a:lnTo>
                    <a:pt x="128600" y="3365"/>
                  </a:lnTo>
                  <a:close/>
                </a:path>
                <a:path w="307975" h="410209">
                  <a:moveTo>
                    <a:pt x="263029" y="382358"/>
                  </a:moveTo>
                  <a:lnTo>
                    <a:pt x="249986" y="340131"/>
                  </a:lnTo>
                  <a:lnTo>
                    <a:pt x="216509" y="303720"/>
                  </a:lnTo>
                  <a:lnTo>
                    <a:pt x="171958" y="277837"/>
                  </a:lnTo>
                  <a:lnTo>
                    <a:pt x="125742" y="267157"/>
                  </a:lnTo>
                  <a:lnTo>
                    <a:pt x="120294" y="270764"/>
                  </a:lnTo>
                  <a:lnTo>
                    <a:pt x="116078" y="273189"/>
                  </a:lnTo>
                  <a:lnTo>
                    <a:pt x="112509" y="276263"/>
                  </a:lnTo>
                  <a:lnTo>
                    <a:pt x="109004" y="281825"/>
                  </a:lnTo>
                  <a:lnTo>
                    <a:pt x="108496" y="281825"/>
                  </a:lnTo>
                  <a:lnTo>
                    <a:pt x="109753" y="283324"/>
                  </a:lnTo>
                  <a:lnTo>
                    <a:pt x="109232" y="283324"/>
                  </a:lnTo>
                  <a:lnTo>
                    <a:pt x="114033" y="289788"/>
                  </a:lnTo>
                  <a:lnTo>
                    <a:pt x="120345" y="294868"/>
                  </a:lnTo>
                  <a:lnTo>
                    <a:pt x="127304" y="299402"/>
                  </a:lnTo>
                  <a:lnTo>
                    <a:pt x="134010" y="304228"/>
                  </a:lnTo>
                  <a:lnTo>
                    <a:pt x="136677" y="307428"/>
                  </a:lnTo>
                  <a:lnTo>
                    <a:pt x="140258" y="312394"/>
                  </a:lnTo>
                  <a:lnTo>
                    <a:pt x="143967" y="317131"/>
                  </a:lnTo>
                  <a:lnTo>
                    <a:pt x="147066" y="319608"/>
                  </a:lnTo>
                  <a:lnTo>
                    <a:pt x="149644" y="324142"/>
                  </a:lnTo>
                  <a:lnTo>
                    <a:pt x="153873" y="334530"/>
                  </a:lnTo>
                  <a:lnTo>
                    <a:pt x="155727" y="336550"/>
                  </a:lnTo>
                  <a:lnTo>
                    <a:pt x="156832" y="339902"/>
                  </a:lnTo>
                  <a:lnTo>
                    <a:pt x="156984" y="348297"/>
                  </a:lnTo>
                  <a:lnTo>
                    <a:pt x="158038" y="351497"/>
                  </a:lnTo>
                  <a:lnTo>
                    <a:pt x="157797" y="360248"/>
                  </a:lnTo>
                  <a:lnTo>
                    <a:pt x="156857" y="365290"/>
                  </a:lnTo>
                  <a:lnTo>
                    <a:pt x="155409" y="368122"/>
                  </a:lnTo>
                  <a:lnTo>
                    <a:pt x="153593" y="370141"/>
                  </a:lnTo>
                  <a:lnTo>
                    <a:pt x="153593" y="371157"/>
                  </a:lnTo>
                  <a:lnTo>
                    <a:pt x="155016" y="373837"/>
                  </a:lnTo>
                  <a:lnTo>
                    <a:pt x="155016" y="374853"/>
                  </a:lnTo>
                  <a:lnTo>
                    <a:pt x="158902" y="377520"/>
                  </a:lnTo>
                  <a:lnTo>
                    <a:pt x="161785" y="378904"/>
                  </a:lnTo>
                  <a:lnTo>
                    <a:pt x="164211" y="379272"/>
                  </a:lnTo>
                  <a:lnTo>
                    <a:pt x="174053" y="383514"/>
                  </a:lnTo>
                  <a:lnTo>
                    <a:pt x="188048" y="392976"/>
                  </a:lnTo>
                  <a:lnTo>
                    <a:pt x="201015" y="403313"/>
                  </a:lnTo>
                  <a:lnTo>
                    <a:pt x="207797" y="410184"/>
                  </a:lnTo>
                  <a:lnTo>
                    <a:pt x="221462" y="409981"/>
                  </a:lnTo>
                  <a:lnTo>
                    <a:pt x="229679" y="407263"/>
                  </a:lnTo>
                  <a:lnTo>
                    <a:pt x="236512" y="402920"/>
                  </a:lnTo>
                  <a:lnTo>
                    <a:pt x="246049" y="397827"/>
                  </a:lnTo>
                  <a:lnTo>
                    <a:pt x="249186" y="396963"/>
                  </a:lnTo>
                  <a:lnTo>
                    <a:pt x="252018" y="396697"/>
                  </a:lnTo>
                  <a:lnTo>
                    <a:pt x="254558" y="396214"/>
                  </a:lnTo>
                  <a:lnTo>
                    <a:pt x="256844" y="394716"/>
                  </a:lnTo>
                  <a:lnTo>
                    <a:pt x="258686" y="391922"/>
                  </a:lnTo>
                  <a:lnTo>
                    <a:pt x="261264" y="385191"/>
                  </a:lnTo>
                  <a:lnTo>
                    <a:pt x="263029" y="382358"/>
                  </a:lnTo>
                  <a:close/>
                </a:path>
                <a:path w="307975" h="410209">
                  <a:moveTo>
                    <a:pt x="307784" y="205562"/>
                  </a:moveTo>
                  <a:lnTo>
                    <a:pt x="290677" y="165836"/>
                  </a:lnTo>
                  <a:lnTo>
                    <a:pt x="253898" y="145999"/>
                  </a:lnTo>
                  <a:lnTo>
                    <a:pt x="222923" y="142049"/>
                  </a:lnTo>
                  <a:lnTo>
                    <a:pt x="206514" y="142468"/>
                  </a:lnTo>
                  <a:lnTo>
                    <a:pt x="153987" y="153822"/>
                  </a:lnTo>
                  <a:lnTo>
                    <a:pt x="118110" y="182168"/>
                  </a:lnTo>
                  <a:lnTo>
                    <a:pt x="117792" y="185712"/>
                  </a:lnTo>
                  <a:lnTo>
                    <a:pt x="118071" y="189572"/>
                  </a:lnTo>
                  <a:lnTo>
                    <a:pt x="140195" y="202603"/>
                  </a:lnTo>
                  <a:lnTo>
                    <a:pt x="156362" y="202095"/>
                  </a:lnTo>
                  <a:lnTo>
                    <a:pt x="205346" y="206819"/>
                  </a:lnTo>
                  <a:lnTo>
                    <a:pt x="236829" y="232994"/>
                  </a:lnTo>
                  <a:lnTo>
                    <a:pt x="237794" y="235712"/>
                  </a:lnTo>
                  <a:lnTo>
                    <a:pt x="237858" y="236550"/>
                  </a:lnTo>
                  <a:lnTo>
                    <a:pt x="243649" y="235064"/>
                  </a:lnTo>
                  <a:lnTo>
                    <a:pt x="246113" y="234848"/>
                  </a:lnTo>
                  <a:lnTo>
                    <a:pt x="249618" y="235712"/>
                  </a:lnTo>
                  <a:lnTo>
                    <a:pt x="258584" y="237426"/>
                  </a:lnTo>
                  <a:lnTo>
                    <a:pt x="273685" y="235458"/>
                  </a:lnTo>
                  <a:lnTo>
                    <a:pt x="283730" y="230771"/>
                  </a:lnTo>
                  <a:lnTo>
                    <a:pt x="283197" y="227914"/>
                  </a:lnTo>
                  <a:lnTo>
                    <a:pt x="283375" y="226364"/>
                  </a:lnTo>
                  <a:lnTo>
                    <a:pt x="286969" y="226606"/>
                  </a:lnTo>
                  <a:lnTo>
                    <a:pt x="289064" y="226529"/>
                  </a:lnTo>
                  <a:lnTo>
                    <a:pt x="290474" y="225983"/>
                  </a:lnTo>
                  <a:lnTo>
                    <a:pt x="292023" y="224840"/>
                  </a:lnTo>
                  <a:lnTo>
                    <a:pt x="300405" y="221932"/>
                  </a:lnTo>
                  <a:lnTo>
                    <a:pt x="303199" y="217487"/>
                  </a:lnTo>
                  <a:lnTo>
                    <a:pt x="304355" y="211912"/>
                  </a:lnTo>
                  <a:lnTo>
                    <a:pt x="307784" y="205562"/>
                  </a:lnTo>
                  <a:close/>
                </a:path>
              </a:pathLst>
            </a:custGeom>
            <a:solidFill>
              <a:srgbClr val="FE57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45">
              <a:extLst>
                <a:ext uri="{FF2B5EF4-FFF2-40B4-BE49-F238E27FC236}">
                  <a16:creationId xmlns:a16="http://schemas.microsoft.com/office/drawing/2014/main" id="{C4CC96B0-3636-513B-B200-7233774FF1F3}"/>
                </a:ext>
              </a:extLst>
            </p:cNvPr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6008" y="10685002"/>
              <a:ext cx="157607" cy="181983"/>
            </a:xfrm>
            <a:prstGeom prst="rect">
              <a:avLst/>
            </a:prstGeom>
          </p:spPr>
        </p:pic>
        <p:pic>
          <p:nvPicPr>
            <p:cNvPr id="12" name="object 46">
              <a:extLst>
                <a:ext uri="{FF2B5EF4-FFF2-40B4-BE49-F238E27FC236}">
                  <a16:creationId xmlns:a16="http://schemas.microsoft.com/office/drawing/2014/main" id="{14A4533B-EF9F-7DF2-B095-5F8F134B60A7}"/>
                </a:ext>
              </a:extLst>
            </p:cNvPr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9465" y="10688752"/>
              <a:ext cx="156005" cy="175439"/>
            </a:xfrm>
            <a:prstGeom prst="rect">
              <a:avLst/>
            </a:prstGeom>
          </p:spPr>
        </p:pic>
        <p:sp>
          <p:nvSpPr>
            <p:cNvPr id="13" name="object 47">
              <a:extLst>
                <a:ext uri="{FF2B5EF4-FFF2-40B4-BE49-F238E27FC236}">
                  <a16:creationId xmlns:a16="http://schemas.microsoft.com/office/drawing/2014/main" id="{EA04A22F-C9E6-424E-D0D6-E925D3AE720D}"/>
                </a:ext>
              </a:extLst>
            </p:cNvPr>
            <p:cNvSpPr/>
            <p:nvPr/>
          </p:nvSpPr>
          <p:spPr>
            <a:xfrm>
              <a:off x="1218133" y="10688757"/>
              <a:ext cx="111125" cy="175260"/>
            </a:xfrm>
            <a:custGeom>
              <a:avLst/>
              <a:gdLst/>
              <a:ahLst/>
              <a:cxnLst/>
              <a:rect l="l" t="t" r="r" b="b"/>
              <a:pathLst>
                <a:path w="111125" h="175259">
                  <a:moveTo>
                    <a:pt x="111112" y="0"/>
                  </a:moveTo>
                  <a:lnTo>
                    <a:pt x="25" y="0"/>
                  </a:lnTo>
                  <a:lnTo>
                    <a:pt x="25" y="26670"/>
                  </a:lnTo>
                  <a:lnTo>
                    <a:pt x="203" y="26670"/>
                  </a:lnTo>
                  <a:lnTo>
                    <a:pt x="203" y="33020"/>
                  </a:lnTo>
                  <a:lnTo>
                    <a:pt x="190" y="34290"/>
                  </a:lnTo>
                  <a:lnTo>
                    <a:pt x="190" y="68580"/>
                  </a:lnTo>
                  <a:lnTo>
                    <a:pt x="177" y="100330"/>
                  </a:lnTo>
                  <a:lnTo>
                    <a:pt x="165" y="101600"/>
                  </a:lnTo>
                  <a:lnTo>
                    <a:pt x="165" y="158750"/>
                  </a:lnTo>
                  <a:lnTo>
                    <a:pt x="152" y="161290"/>
                  </a:lnTo>
                  <a:lnTo>
                    <a:pt x="0" y="161290"/>
                  </a:lnTo>
                  <a:lnTo>
                    <a:pt x="0" y="175260"/>
                  </a:lnTo>
                  <a:lnTo>
                    <a:pt x="46697" y="175260"/>
                  </a:lnTo>
                  <a:lnTo>
                    <a:pt x="46697" y="161290"/>
                  </a:lnTo>
                  <a:lnTo>
                    <a:pt x="46431" y="161290"/>
                  </a:lnTo>
                  <a:lnTo>
                    <a:pt x="46431" y="158750"/>
                  </a:lnTo>
                  <a:lnTo>
                    <a:pt x="46329" y="101600"/>
                  </a:lnTo>
                  <a:lnTo>
                    <a:pt x="46278" y="100330"/>
                  </a:lnTo>
                  <a:lnTo>
                    <a:pt x="103987" y="100330"/>
                  </a:lnTo>
                  <a:lnTo>
                    <a:pt x="103987" y="68580"/>
                  </a:lnTo>
                  <a:lnTo>
                    <a:pt x="46278" y="68580"/>
                  </a:lnTo>
                  <a:lnTo>
                    <a:pt x="46278" y="34290"/>
                  </a:lnTo>
                  <a:lnTo>
                    <a:pt x="46278" y="33020"/>
                  </a:lnTo>
                  <a:lnTo>
                    <a:pt x="98488" y="33020"/>
                  </a:lnTo>
                  <a:lnTo>
                    <a:pt x="98488" y="34290"/>
                  </a:lnTo>
                  <a:lnTo>
                    <a:pt x="111112" y="34290"/>
                  </a:lnTo>
                  <a:lnTo>
                    <a:pt x="111112" y="33020"/>
                  </a:lnTo>
                  <a:lnTo>
                    <a:pt x="111112" y="26670"/>
                  </a:lnTo>
                  <a:lnTo>
                    <a:pt x="111112" y="0"/>
                  </a:lnTo>
                  <a:close/>
                </a:path>
              </a:pathLst>
            </a:custGeom>
            <a:solidFill>
              <a:srgbClr val="001A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529722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07982FC-D719-5AB3-1BDC-34B30D7E0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838" y="526224"/>
            <a:ext cx="17844812" cy="738664"/>
          </a:xfrm>
        </p:spPr>
        <p:txBody>
          <a:bodyPr wrap="square" lIns="0" tIns="0" rIns="0" bIns="0" anchor="t">
            <a:spAutoFit/>
          </a:bodyPr>
          <a:lstStyle/>
          <a:p>
            <a:r>
              <a:rPr lang="fr-FR" sz="4800" b="1" dirty="0"/>
              <a:t>L’AMOC* PLUS FAIBLE QU’AU COURS DU DERNIER MILLÉNAIRE 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E8BA57EB-BCF6-C8FC-ECFC-344D5ACB38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598414" y="1844675"/>
            <a:ext cx="8283659" cy="8564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1E4A1934-2FFD-FD1A-E938-4DF0783C404C}"/>
              </a:ext>
            </a:extLst>
          </p:cNvPr>
          <p:cNvSpPr txBox="1"/>
          <p:nvPr/>
        </p:nvSpPr>
        <p:spPr>
          <a:xfrm>
            <a:off x="1593850" y="10478957"/>
            <a:ext cx="160697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i="0" dirty="0">
                <a:solidFill>
                  <a:srgbClr val="040C28"/>
                </a:solidFill>
                <a:effectLst/>
                <a:latin typeface="Google Sans"/>
              </a:rPr>
              <a:t>circulation méridienne de retournement atlantique</a:t>
            </a:r>
            <a:r>
              <a:rPr lang="fr-FR" sz="2400" b="1" i="0" dirty="0">
                <a:solidFill>
                  <a:srgbClr val="474747"/>
                </a:solidFill>
                <a:effectLst/>
                <a:latin typeface="Google Sans"/>
              </a:rPr>
              <a:t>, « Atlantic </a:t>
            </a:r>
            <a:r>
              <a:rPr lang="fr-FR" sz="2400" b="1" i="0" dirty="0" err="1">
                <a:solidFill>
                  <a:srgbClr val="474747"/>
                </a:solidFill>
                <a:effectLst/>
                <a:latin typeface="Google Sans"/>
              </a:rPr>
              <a:t>Meridional</a:t>
            </a:r>
            <a:r>
              <a:rPr lang="fr-FR" sz="2400" b="1" i="0" dirty="0">
                <a:solidFill>
                  <a:srgbClr val="474747"/>
                </a:solidFill>
                <a:effectLst/>
                <a:latin typeface="Google Sans"/>
              </a:rPr>
              <a:t> </a:t>
            </a:r>
            <a:r>
              <a:rPr lang="fr-FR" sz="2400" b="1" i="0" dirty="0" err="1">
                <a:solidFill>
                  <a:srgbClr val="474747"/>
                </a:solidFill>
                <a:effectLst/>
                <a:latin typeface="Google Sans"/>
              </a:rPr>
              <a:t>Overturning</a:t>
            </a:r>
            <a:r>
              <a:rPr lang="fr-FR" sz="2400" b="1" i="0" dirty="0">
                <a:solidFill>
                  <a:srgbClr val="474747"/>
                </a:solidFill>
                <a:effectLst/>
                <a:latin typeface="Google Sans"/>
              </a:rPr>
              <a:t> Circulation » (AMOC)</a:t>
            </a:r>
            <a:endParaRPr lang="fr-FR" sz="2400" b="1" dirty="0"/>
          </a:p>
        </p:txBody>
      </p:sp>
    </p:spTree>
    <p:extLst>
      <p:ext uri="{BB962C8B-B14F-4D97-AF65-F5344CB8AC3E}">
        <p14:creationId xmlns:p14="http://schemas.microsoft.com/office/powerpoint/2010/main" val="2347772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7BB0F4B-05C5-2837-0D99-45EC0FF99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424" y="473075"/>
            <a:ext cx="17897426" cy="2608406"/>
          </a:xfrm>
        </p:spPr>
        <p:txBody>
          <a:bodyPr wrap="square" lIns="0" tIns="0" rIns="0" bIns="0" anchor="t">
            <a:spAutoFit/>
          </a:bodyPr>
          <a:lstStyle/>
          <a:p>
            <a:r>
              <a:rPr lang="fr-FR" sz="4800" b="1" dirty="0"/>
              <a:t>ANTARCTIQUE : PERTE DE 2 000 MILLIARDS DE GLACE PAR AN </a:t>
            </a:r>
            <a:br>
              <a:rPr lang="fr-FR" b="1" dirty="0"/>
            </a:br>
            <a:br>
              <a:rPr lang="fr-FR" b="1" dirty="0"/>
            </a:br>
            <a:r>
              <a:rPr lang="fr-FR" b="1" dirty="0"/>
              <a:t>LA FONTE ACCÉLÉRÉE DU GLACIER DE THWAITES</a:t>
            </a:r>
            <a:br>
              <a:rPr lang="fr-FR" b="1" dirty="0"/>
            </a:br>
            <a:r>
              <a:rPr lang="fr-FR" b="1" dirty="0"/>
              <a:t>s’il venait à disparaitre =&gt; + 65 cm du niveau de la mer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CF163C7B-2BAF-60C7-E388-8DC46499C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0850" y="3902075"/>
            <a:ext cx="10215567" cy="607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1294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22085" y="1365812"/>
            <a:ext cx="16059929" cy="8576942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3276562" y="510710"/>
            <a:ext cx="13246100" cy="10323195"/>
          </a:xfrm>
          <a:custGeom>
            <a:avLst/>
            <a:gdLst/>
            <a:ahLst/>
            <a:cxnLst/>
            <a:rect l="l" t="t" r="r" b="b"/>
            <a:pathLst>
              <a:path w="13246100" h="10323195">
                <a:moveTo>
                  <a:pt x="1239494" y="5186121"/>
                </a:moveTo>
                <a:lnTo>
                  <a:pt x="1232738" y="5135854"/>
                </a:lnTo>
                <a:lnTo>
                  <a:pt x="1213675" y="5090693"/>
                </a:lnTo>
                <a:lnTo>
                  <a:pt x="1184109" y="5052415"/>
                </a:lnTo>
                <a:lnTo>
                  <a:pt x="1145844" y="5022850"/>
                </a:lnTo>
                <a:lnTo>
                  <a:pt x="1100670" y="5003787"/>
                </a:lnTo>
                <a:lnTo>
                  <a:pt x="1050417" y="4997031"/>
                </a:lnTo>
                <a:lnTo>
                  <a:pt x="189064" y="4997031"/>
                </a:lnTo>
                <a:lnTo>
                  <a:pt x="138811" y="5003787"/>
                </a:lnTo>
                <a:lnTo>
                  <a:pt x="93637" y="5022850"/>
                </a:lnTo>
                <a:lnTo>
                  <a:pt x="55372" y="5052415"/>
                </a:lnTo>
                <a:lnTo>
                  <a:pt x="25806" y="5090693"/>
                </a:lnTo>
                <a:lnTo>
                  <a:pt x="6743" y="5135854"/>
                </a:lnTo>
                <a:lnTo>
                  <a:pt x="0" y="5186121"/>
                </a:lnTo>
                <a:lnTo>
                  <a:pt x="6743" y="5236388"/>
                </a:lnTo>
                <a:lnTo>
                  <a:pt x="25806" y="5281549"/>
                </a:lnTo>
                <a:lnTo>
                  <a:pt x="55372" y="5319827"/>
                </a:lnTo>
                <a:lnTo>
                  <a:pt x="93637" y="5349392"/>
                </a:lnTo>
                <a:lnTo>
                  <a:pt x="138811" y="5368442"/>
                </a:lnTo>
                <a:lnTo>
                  <a:pt x="189064" y="5375199"/>
                </a:lnTo>
                <a:lnTo>
                  <a:pt x="1050417" y="5375199"/>
                </a:lnTo>
                <a:lnTo>
                  <a:pt x="1100670" y="5368442"/>
                </a:lnTo>
                <a:lnTo>
                  <a:pt x="1145844" y="5349392"/>
                </a:lnTo>
                <a:lnTo>
                  <a:pt x="1184109" y="5319827"/>
                </a:lnTo>
                <a:lnTo>
                  <a:pt x="1213675" y="5281549"/>
                </a:lnTo>
                <a:lnTo>
                  <a:pt x="1232738" y="5236388"/>
                </a:lnTo>
                <a:lnTo>
                  <a:pt x="1239494" y="5186121"/>
                </a:lnTo>
                <a:close/>
              </a:path>
              <a:path w="13246100" h="10323195">
                <a:moveTo>
                  <a:pt x="1312392" y="6181420"/>
                </a:moveTo>
                <a:lnTo>
                  <a:pt x="1310398" y="6132627"/>
                </a:lnTo>
                <a:lnTo>
                  <a:pt x="1295577" y="6086094"/>
                </a:lnTo>
                <a:lnTo>
                  <a:pt x="1269949" y="6046444"/>
                </a:lnTo>
                <a:lnTo>
                  <a:pt x="1235506" y="6015101"/>
                </a:lnTo>
                <a:lnTo>
                  <a:pt x="1194269" y="5993460"/>
                </a:lnTo>
                <a:lnTo>
                  <a:pt x="1148257" y="5982932"/>
                </a:lnTo>
                <a:lnTo>
                  <a:pt x="1099477" y="5984938"/>
                </a:lnTo>
                <a:lnTo>
                  <a:pt x="251218" y="6134519"/>
                </a:lnTo>
                <a:lnTo>
                  <a:pt x="204673" y="6149327"/>
                </a:lnTo>
                <a:lnTo>
                  <a:pt x="165023" y="6174956"/>
                </a:lnTo>
                <a:lnTo>
                  <a:pt x="133680" y="6209385"/>
                </a:lnTo>
                <a:lnTo>
                  <a:pt x="112039" y="6250622"/>
                </a:lnTo>
                <a:lnTo>
                  <a:pt x="101523" y="6296647"/>
                </a:lnTo>
                <a:lnTo>
                  <a:pt x="103517" y="6345441"/>
                </a:lnTo>
                <a:lnTo>
                  <a:pt x="119811" y="6395009"/>
                </a:lnTo>
                <a:lnTo>
                  <a:pt x="148323" y="6436576"/>
                </a:lnTo>
                <a:lnTo>
                  <a:pt x="186601" y="6468402"/>
                </a:lnTo>
                <a:lnTo>
                  <a:pt x="232194" y="6488760"/>
                </a:lnTo>
                <a:lnTo>
                  <a:pt x="282613" y="6495923"/>
                </a:lnTo>
                <a:lnTo>
                  <a:pt x="290512" y="6495758"/>
                </a:lnTo>
                <a:lnTo>
                  <a:pt x="1162710" y="6343561"/>
                </a:lnTo>
                <a:lnTo>
                  <a:pt x="1209243" y="6328740"/>
                </a:lnTo>
                <a:lnTo>
                  <a:pt x="1248892" y="6303111"/>
                </a:lnTo>
                <a:lnTo>
                  <a:pt x="1280236" y="6268682"/>
                </a:lnTo>
                <a:lnTo>
                  <a:pt x="1301877" y="6227445"/>
                </a:lnTo>
                <a:lnTo>
                  <a:pt x="1312392" y="6181420"/>
                </a:lnTo>
                <a:close/>
              </a:path>
              <a:path w="13246100" h="10323195">
                <a:moveTo>
                  <a:pt x="1336636" y="4197731"/>
                </a:moveTo>
                <a:lnTo>
                  <a:pt x="1329270" y="4154525"/>
                </a:lnTo>
                <a:lnTo>
                  <a:pt x="1312799" y="4114647"/>
                </a:lnTo>
                <a:lnTo>
                  <a:pt x="1288173" y="4079468"/>
                </a:lnTo>
                <a:lnTo>
                  <a:pt x="1256334" y="4050360"/>
                </a:lnTo>
                <a:lnTo>
                  <a:pt x="1218247" y="4028656"/>
                </a:lnTo>
                <a:lnTo>
                  <a:pt x="1174877" y="4015752"/>
                </a:lnTo>
                <a:lnTo>
                  <a:pt x="326605" y="3866172"/>
                </a:lnTo>
                <a:lnTo>
                  <a:pt x="281368" y="3863454"/>
                </a:lnTo>
                <a:lnTo>
                  <a:pt x="238137" y="3870807"/>
                </a:lnTo>
                <a:lnTo>
                  <a:pt x="198259" y="3887279"/>
                </a:lnTo>
                <a:lnTo>
                  <a:pt x="163106" y="3911917"/>
                </a:lnTo>
                <a:lnTo>
                  <a:pt x="134010" y="3943769"/>
                </a:lnTo>
                <a:lnTo>
                  <a:pt x="112344" y="3981856"/>
                </a:lnTo>
                <a:lnTo>
                  <a:pt x="99453" y="4025239"/>
                </a:lnTo>
                <a:lnTo>
                  <a:pt x="96735" y="4070413"/>
                </a:lnTo>
                <a:lnTo>
                  <a:pt x="104101" y="4113619"/>
                </a:lnTo>
                <a:lnTo>
                  <a:pt x="120573" y="4153497"/>
                </a:lnTo>
                <a:lnTo>
                  <a:pt x="145199" y="4188676"/>
                </a:lnTo>
                <a:lnTo>
                  <a:pt x="177038" y="4217784"/>
                </a:lnTo>
                <a:lnTo>
                  <a:pt x="215125" y="4239476"/>
                </a:lnTo>
                <a:lnTo>
                  <a:pt x="258495" y="4252392"/>
                </a:lnTo>
                <a:lnTo>
                  <a:pt x="1106779" y="4401959"/>
                </a:lnTo>
                <a:lnTo>
                  <a:pt x="1141044" y="4404982"/>
                </a:lnTo>
                <a:lnTo>
                  <a:pt x="1186586" y="4399585"/>
                </a:lnTo>
                <a:lnTo>
                  <a:pt x="1228826" y="4384103"/>
                </a:lnTo>
                <a:lnTo>
                  <a:pt x="1266215" y="4359618"/>
                </a:lnTo>
                <a:lnTo>
                  <a:pt x="1297216" y="4327207"/>
                </a:lnTo>
                <a:lnTo>
                  <a:pt x="1320304" y="4287939"/>
                </a:lnTo>
                <a:lnTo>
                  <a:pt x="1333931" y="4242905"/>
                </a:lnTo>
                <a:lnTo>
                  <a:pt x="1336636" y="4197731"/>
                </a:lnTo>
                <a:close/>
              </a:path>
              <a:path w="13246100" h="10323195">
                <a:moveTo>
                  <a:pt x="1554937" y="7099490"/>
                </a:moveTo>
                <a:lnTo>
                  <a:pt x="1544904" y="7053605"/>
                </a:lnTo>
                <a:lnTo>
                  <a:pt x="1523098" y="7012013"/>
                </a:lnTo>
                <a:lnTo>
                  <a:pt x="1492211" y="6978751"/>
                </a:lnTo>
                <a:lnTo>
                  <a:pt x="1454365" y="6954825"/>
                </a:lnTo>
                <a:lnTo>
                  <a:pt x="1411693" y="6941210"/>
                </a:lnTo>
                <a:lnTo>
                  <a:pt x="1366367" y="6938924"/>
                </a:lnTo>
                <a:lnTo>
                  <a:pt x="1320495" y="6948970"/>
                </a:lnTo>
                <a:lnTo>
                  <a:pt x="511098" y="7243585"/>
                </a:lnTo>
                <a:lnTo>
                  <a:pt x="469506" y="7265378"/>
                </a:lnTo>
                <a:lnTo>
                  <a:pt x="436232" y="7296264"/>
                </a:lnTo>
                <a:lnTo>
                  <a:pt x="412305" y="7334097"/>
                </a:lnTo>
                <a:lnTo>
                  <a:pt x="398703" y="7376757"/>
                </a:lnTo>
                <a:lnTo>
                  <a:pt x="396417" y="7422096"/>
                </a:lnTo>
                <a:lnTo>
                  <a:pt x="406463" y="7467968"/>
                </a:lnTo>
                <a:lnTo>
                  <a:pt x="433031" y="7515974"/>
                </a:lnTo>
                <a:lnTo>
                  <a:pt x="471614" y="7552258"/>
                </a:lnTo>
                <a:lnTo>
                  <a:pt x="518756" y="7575207"/>
                </a:lnTo>
                <a:lnTo>
                  <a:pt x="570992" y="7583221"/>
                </a:lnTo>
                <a:lnTo>
                  <a:pt x="585952" y="7582573"/>
                </a:lnTo>
                <a:lnTo>
                  <a:pt x="630859" y="7572603"/>
                </a:lnTo>
                <a:lnTo>
                  <a:pt x="1440268" y="7278002"/>
                </a:lnTo>
                <a:lnTo>
                  <a:pt x="1481861" y="7256208"/>
                </a:lnTo>
                <a:lnTo>
                  <a:pt x="1515122" y="7225322"/>
                </a:lnTo>
                <a:lnTo>
                  <a:pt x="1539049" y="7187476"/>
                </a:lnTo>
                <a:lnTo>
                  <a:pt x="1552663" y="7144817"/>
                </a:lnTo>
                <a:lnTo>
                  <a:pt x="1554937" y="7099490"/>
                </a:lnTo>
                <a:close/>
              </a:path>
              <a:path w="13246100" h="10323195">
                <a:moveTo>
                  <a:pt x="1601533" y="3240608"/>
                </a:moveTo>
                <a:lnTo>
                  <a:pt x="1591906" y="3196983"/>
                </a:lnTo>
                <a:lnTo>
                  <a:pt x="1573110" y="3156674"/>
                </a:lnTo>
                <a:lnTo>
                  <a:pt x="1545869" y="3121253"/>
                </a:lnTo>
                <a:lnTo>
                  <a:pt x="1510919" y="3092272"/>
                </a:lnTo>
                <a:lnTo>
                  <a:pt x="1468996" y="3071304"/>
                </a:lnTo>
                <a:lnTo>
                  <a:pt x="659599" y="2776702"/>
                </a:lnTo>
                <a:lnTo>
                  <a:pt x="614019" y="2765806"/>
                </a:lnTo>
                <a:lnTo>
                  <a:pt x="568642" y="2765552"/>
                </a:lnTo>
                <a:lnTo>
                  <a:pt x="525005" y="2775178"/>
                </a:lnTo>
                <a:lnTo>
                  <a:pt x="484695" y="2793974"/>
                </a:lnTo>
                <a:lnTo>
                  <a:pt x="449262" y="2821216"/>
                </a:lnTo>
                <a:lnTo>
                  <a:pt x="420281" y="2856153"/>
                </a:lnTo>
                <a:lnTo>
                  <a:pt x="399313" y="2898089"/>
                </a:lnTo>
                <a:lnTo>
                  <a:pt x="388416" y="2943682"/>
                </a:lnTo>
                <a:lnTo>
                  <a:pt x="388162" y="2989072"/>
                </a:lnTo>
                <a:lnTo>
                  <a:pt x="397789" y="3032696"/>
                </a:lnTo>
                <a:lnTo>
                  <a:pt x="416585" y="3073006"/>
                </a:lnTo>
                <a:lnTo>
                  <a:pt x="443814" y="3108426"/>
                </a:lnTo>
                <a:lnTo>
                  <a:pt x="478764" y="3137408"/>
                </a:lnTo>
                <a:lnTo>
                  <a:pt x="520687" y="3158375"/>
                </a:lnTo>
                <a:lnTo>
                  <a:pt x="1330083" y="3452965"/>
                </a:lnTo>
                <a:lnTo>
                  <a:pt x="1382179" y="3464534"/>
                </a:lnTo>
                <a:lnTo>
                  <a:pt x="1399527" y="3465284"/>
                </a:lnTo>
                <a:lnTo>
                  <a:pt x="1448346" y="3459302"/>
                </a:lnTo>
                <a:lnTo>
                  <a:pt x="1493901" y="3441979"/>
                </a:lnTo>
                <a:lnTo>
                  <a:pt x="1534121" y="3414280"/>
                </a:lnTo>
                <a:lnTo>
                  <a:pt x="1566964" y="3377158"/>
                </a:lnTo>
                <a:lnTo>
                  <a:pt x="1590370" y="3331591"/>
                </a:lnTo>
                <a:lnTo>
                  <a:pt x="1601266" y="3285998"/>
                </a:lnTo>
                <a:lnTo>
                  <a:pt x="1601533" y="3240608"/>
                </a:lnTo>
                <a:close/>
              </a:path>
              <a:path w="13246100" h="10323195">
                <a:moveTo>
                  <a:pt x="1958822" y="8005927"/>
                </a:moveTo>
                <a:lnTo>
                  <a:pt x="1953425" y="7962684"/>
                </a:lnTo>
                <a:lnTo>
                  <a:pt x="1936292" y="7920990"/>
                </a:lnTo>
                <a:lnTo>
                  <a:pt x="1908746" y="7885303"/>
                </a:lnTo>
                <a:lnTo>
                  <a:pt x="1873999" y="7859014"/>
                </a:lnTo>
                <a:lnTo>
                  <a:pt x="1834235" y="7842694"/>
                </a:lnTo>
                <a:lnTo>
                  <a:pt x="1791639" y="7836941"/>
                </a:lnTo>
                <a:lnTo>
                  <a:pt x="1748396" y="7842339"/>
                </a:lnTo>
                <a:lnTo>
                  <a:pt x="1706702" y="7859484"/>
                </a:lnTo>
                <a:lnTo>
                  <a:pt x="960742" y="8290166"/>
                </a:lnTo>
                <a:lnTo>
                  <a:pt x="925055" y="8317700"/>
                </a:lnTo>
                <a:lnTo>
                  <a:pt x="898753" y="8352447"/>
                </a:lnTo>
                <a:lnTo>
                  <a:pt x="882446" y="8392223"/>
                </a:lnTo>
                <a:lnTo>
                  <a:pt x="876693" y="8434819"/>
                </a:lnTo>
                <a:lnTo>
                  <a:pt x="882091" y="8478063"/>
                </a:lnTo>
                <a:lnTo>
                  <a:pt x="899223" y="8519757"/>
                </a:lnTo>
                <a:lnTo>
                  <a:pt x="926960" y="8555634"/>
                </a:lnTo>
                <a:lnTo>
                  <a:pt x="961974" y="8582000"/>
                </a:lnTo>
                <a:lnTo>
                  <a:pt x="1002042" y="8598256"/>
                </a:lnTo>
                <a:lnTo>
                  <a:pt x="1044943" y="8603818"/>
                </a:lnTo>
                <a:lnTo>
                  <a:pt x="1066355" y="8602434"/>
                </a:lnTo>
                <a:lnTo>
                  <a:pt x="1108557" y="8591232"/>
                </a:lnTo>
                <a:lnTo>
                  <a:pt x="1874774" y="8150580"/>
                </a:lnTo>
                <a:lnTo>
                  <a:pt x="1910461" y="8123034"/>
                </a:lnTo>
                <a:lnTo>
                  <a:pt x="1936762" y="8088287"/>
                </a:lnTo>
                <a:lnTo>
                  <a:pt x="1953069" y="8048523"/>
                </a:lnTo>
                <a:lnTo>
                  <a:pt x="1958822" y="8005927"/>
                </a:lnTo>
                <a:close/>
              </a:path>
              <a:path w="13246100" h="10323195">
                <a:moveTo>
                  <a:pt x="2028380" y="2389060"/>
                </a:moveTo>
                <a:lnTo>
                  <a:pt x="2026412" y="2342883"/>
                </a:lnTo>
                <a:lnTo>
                  <a:pt x="2014499" y="2298446"/>
                </a:lnTo>
                <a:lnTo>
                  <a:pt x="1993125" y="2257463"/>
                </a:lnTo>
                <a:lnTo>
                  <a:pt x="1962721" y="2221674"/>
                </a:lnTo>
                <a:lnTo>
                  <a:pt x="1923783" y="2192782"/>
                </a:lnTo>
                <a:lnTo>
                  <a:pt x="1177836" y="1762112"/>
                </a:lnTo>
                <a:lnTo>
                  <a:pt x="1133348" y="1742833"/>
                </a:lnTo>
                <a:lnTo>
                  <a:pt x="1087145" y="1734400"/>
                </a:lnTo>
                <a:lnTo>
                  <a:pt x="1040968" y="1736369"/>
                </a:lnTo>
                <a:lnTo>
                  <a:pt x="996518" y="1748282"/>
                </a:lnTo>
                <a:lnTo>
                  <a:pt x="955548" y="1769668"/>
                </a:lnTo>
                <a:lnTo>
                  <a:pt x="919746" y="1800059"/>
                </a:lnTo>
                <a:lnTo>
                  <a:pt x="890854" y="1838998"/>
                </a:lnTo>
                <a:lnTo>
                  <a:pt x="871575" y="1883498"/>
                </a:lnTo>
                <a:lnTo>
                  <a:pt x="863155" y="1929701"/>
                </a:lnTo>
                <a:lnTo>
                  <a:pt x="865124" y="1975878"/>
                </a:lnTo>
                <a:lnTo>
                  <a:pt x="877036" y="2020316"/>
                </a:lnTo>
                <a:lnTo>
                  <a:pt x="898410" y="2061298"/>
                </a:lnTo>
                <a:lnTo>
                  <a:pt x="928801" y="2097087"/>
                </a:lnTo>
                <a:lnTo>
                  <a:pt x="967740" y="2125980"/>
                </a:lnTo>
                <a:lnTo>
                  <a:pt x="1713699" y="2556649"/>
                </a:lnTo>
                <a:lnTo>
                  <a:pt x="1765160" y="2577909"/>
                </a:lnTo>
                <a:lnTo>
                  <a:pt x="1818538" y="2584831"/>
                </a:lnTo>
                <a:lnTo>
                  <a:pt x="1861629" y="2580373"/>
                </a:lnTo>
                <a:lnTo>
                  <a:pt x="1902815" y="2567254"/>
                </a:lnTo>
                <a:lnTo>
                  <a:pt x="1940661" y="2545867"/>
                </a:lnTo>
                <a:lnTo>
                  <a:pt x="1973757" y="2516568"/>
                </a:lnTo>
                <a:lnTo>
                  <a:pt x="2000669" y="2479764"/>
                </a:lnTo>
                <a:lnTo>
                  <a:pt x="2019960" y="2435263"/>
                </a:lnTo>
                <a:lnTo>
                  <a:pt x="2028380" y="2389060"/>
                </a:lnTo>
                <a:close/>
              </a:path>
              <a:path w="13246100" h="10323195">
                <a:moveTo>
                  <a:pt x="2510104" y="8825814"/>
                </a:moveTo>
                <a:lnTo>
                  <a:pt x="2508440" y="8784653"/>
                </a:lnTo>
                <a:lnTo>
                  <a:pt x="2496159" y="8744737"/>
                </a:lnTo>
                <a:lnTo>
                  <a:pt x="2473033" y="8708238"/>
                </a:lnTo>
                <a:lnTo>
                  <a:pt x="2441105" y="8679142"/>
                </a:lnTo>
                <a:lnTo>
                  <a:pt x="2403945" y="8660117"/>
                </a:lnTo>
                <a:lnTo>
                  <a:pt x="2363686" y="8651342"/>
                </a:lnTo>
                <a:lnTo>
                  <a:pt x="2322525" y="8653005"/>
                </a:lnTo>
                <a:lnTo>
                  <a:pt x="2282621" y="8665286"/>
                </a:lnTo>
                <a:lnTo>
                  <a:pt x="2246122" y="8688387"/>
                </a:lnTo>
                <a:lnTo>
                  <a:pt x="1586293" y="9242057"/>
                </a:lnTo>
                <a:lnTo>
                  <a:pt x="1557185" y="9273997"/>
                </a:lnTo>
                <a:lnTo>
                  <a:pt x="1538147" y="9311170"/>
                </a:lnTo>
                <a:lnTo>
                  <a:pt x="1529372" y="9351416"/>
                </a:lnTo>
                <a:lnTo>
                  <a:pt x="1531023" y="9392577"/>
                </a:lnTo>
                <a:lnTo>
                  <a:pt x="1543316" y="9432480"/>
                </a:lnTo>
                <a:lnTo>
                  <a:pt x="1566443" y="9468980"/>
                </a:lnTo>
                <a:lnTo>
                  <a:pt x="1622882" y="9511995"/>
                </a:lnTo>
                <a:lnTo>
                  <a:pt x="1689900" y="9526524"/>
                </a:lnTo>
                <a:lnTo>
                  <a:pt x="1717230" y="9524187"/>
                </a:lnTo>
                <a:lnTo>
                  <a:pt x="1769592" y="9505404"/>
                </a:lnTo>
                <a:lnTo>
                  <a:pt x="2453182" y="8935161"/>
                </a:lnTo>
                <a:lnTo>
                  <a:pt x="2482278" y="8903221"/>
                </a:lnTo>
                <a:lnTo>
                  <a:pt x="2501315" y="8866060"/>
                </a:lnTo>
                <a:lnTo>
                  <a:pt x="2510104" y="8825814"/>
                </a:lnTo>
                <a:close/>
              </a:path>
              <a:path w="13246100" h="10323195">
                <a:moveTo>
                  <a:pt x="2602712" y="1578470"/>
                </a:moveTo>
                <a:lnTo>
                  <a:pt x="2598572" y="1531099"/>
                </a:lnTo>
                <a:lnTo>
                  <a:pt x="2584158" y="1485557"/>
                </a:lnTo>
                <a:lnTo>
                  <a:pt x="2559659" y="1443672"/>
                </a:lnTo>
                <a:lnTo>
                  <a:pt x="2525204" y="1407287"/>
                </a:lnTo>
                <a:lnTo>
                  <a:pt x="1865388" y="853617"/>
                </a:lnTo>
                <a:lnTo>
                  <a:pt x="1823567" y="826020"/>
                </a:lnTo>
                <a:lnTo>
                  <a:pt x="1778076" y="809155"/>
                </a:lnTo>
                <a:lnTo>
                  <a:pt x="1730730" y="802881"/>
                </a:lnTo>
                <a:lnTo>
                  <a:pt x="1683359" y="807021"/>
                </a:lnTo>
                <a:lnTo>
                  <a:pt x="1637817" y="821423"/>
                </a:lnTo>
                <a:lnTo>
                  <a:pt x="1595932" y="845921"/>
                </a:lnTo>
                <a:lnTo>
                  <a:pt x="1559534" y="880364"/>
                </a:lnTo>
                <a:lnTo>
                  <a:pt x="1531924" y="922185"/>
                </a:lnTo>
                <a:lnTo>
                  <a:pt x="1515071" y="967689"/>
                </a:lnTo>
                <a:lnTo>
                  <a:pt x="1508785" y="1015034"/>
                </a:lnTo>
                <a:lnTo>
                  <a:pt x="1512938" y="1062405"/>
                </a:lnTo>
                <a:lnTo>
                  <a:pt x="1527340" y="1107948"/>
                </a:lnTo>
                <a:lnTo>
                  <a:pt x="1551838" y="1149832"/>
                </a:lnTo>
                <a:lnTo>
                  <a:pt x="1586280" y="1186218"/>
                </a:lnTo>
                <a:lnTo>
                  <a:pt x="2246122" y="1739887"/>
                </a:lnTo>
                <a:lnTo>
                  <a:pt x="2278138" y="1762226"/>
                </a:lnTo>
                <a:lnTo>
                  <a:pt x="2348712" y="1787537"/>
                </a:lnTo>
                <a:lnTo>
                  <a:pt x="2385555" y="1790674"/>
                </a:lnTo>
                <a:lnTo>
                  <a:pt x="2431643" y="1785759"/>
                </a:lnTo>
                <a:lnTo>
                  <a:pt x="2475890" y="1771091"/>
                </a:lnTo>
                <a:lnTo>
                  <a:pt x="2516555" y="1746834"/>
                </a:lnTo>
                <a:lnTo>
                  <a:pt x="2551976" y="1713141"/>
                </a:lnTo>
                <a:lnTo>
                  <a:pt x="2579573" y="1671320"/>
                </a:lnTo>
                <a:lnTo>
                  <a:pt x="2596438" y="1625815"/>
                </a:lnTo>
                <a:lnTo>
                  <a:pt x="2602712" y="1578470"/>
                </a:lnTo>
                <a:close/>
              </a:path>
              <a:path w="13246100" h="10323195">
                <a:moveTo>
                  <a:pt x="3193910" y="9519425"/>
                </a:moveTo>
                <a:lnTo>
                  <a:pt x="3189808" y="9472447"/>
                </a:lnTo>
                <a:lnTo>
                  <a:pt x="3171469" y="9428505"/>
                </a:lnTo>
                <a:lnTo>
                  <a:pt x="3139211" y="9391180"/>
                </a:lnTo>
                <a:lnTo>
                  <a:pt x="3096857" y="9365907"/>
                </a:lnTo>
                <a:lnTo>
                  <a:pt x="3050400" y="9355468"/>
                </a:lnTo>
                <a:lnTo>
                  <a:pt x="3003423" y="9359570"/>
                </a:lnTo>
                <a:lnTo>
                  <a:pt x="2959481" y="9377909"/>
                </a:lnTo>
                <a:lnTo>
                  <a:pt x="2922168" y="9410167"/>
                </a:lnTo>
                <a:lnTo>
                  <a:pt x="2368486" y="10070008"/>
                </a:lnTo>
                <a:lnTo>
                  <a:pt x="2343213" y="10112350"/>
                </a:lnTo>
                <a:lnTo>
                  <a:pt x="2332786" y="10158806"/>
                </a:lnTo>
                <a:lnTo>
                  <a:pt x="2336889" y="10205796"/>
                </a:lnTo>
                <a:lnTo>
                  <a:pt x="2355227" y="10249738"/>
                </a:lnTo>
                <a:lnTo>
                  <a:pt x="2387485" y="10287051"/>
                </a:lnTo>
                <a:lnTo>
                  <a:pt x="2434679" y="10314153"/>
                </a:lnTo>
                <a:lnTo>
                  <a:pt x="2486431" y="10323093"/>
                </a:lnTo>
                <a:lnTo>
                  <a:pt x="2519146" y="10319601"/>
                </a:lnTo>
                <a:lnTo>
                  <a:pt x="2579408" y="10291978"/>
                </a:lnTo>
                <a:lnTo>
                  <a:pt x="3158210" y="9608236"/>
                </a:lnTo>
                <a:lnTo>
                  <a:pt x="3183483" y="9565881"/>
                </a:lnTo>
                <a:lnTo>
                  <a:pt x="3193910" y="9519425"/>
                </a:lnTo>
                <a:close/>
              </a:path>
              <a:path w="13246100" h="10323195">
                <a:moveTo>
                  <a:pt x="3306330" y="902601"/>
                </a:moveTo>
                <a:lnTo>
                  <a:pt x="3305975" y="859599"/>
                </a:lnTo>
                <a:lnTo>
                  <a:pt x="3297339" y="817168"/>
                </a:lnTo>
                <a:lnTo>
                  <a:pt x="3280308" y="776541"/>
                </a:lnTo>
                <a:lnTo>
                  <a:pt x="3254768" y="739025"/>
                </a:lnTo>
                <a:lnTo>
                  <a:pt x="2701099" y="79171"/>
                </a:lnTo>
                <a:lnTo>
                  <a:pt x="2668574" y="47510"/>
                </a:lnTo>
                <a:lnTo>
                  <a:pt x="2631529" y="23685"/>
                </a:lnTo>
                <a:lnTo>
                  <a:pt x="2591244" y="7810"/>
                </a:lnTo>
                <a:lnTo>
                  <a:pt x="2548966" y="0"/>
                </a:lnTo>
                <a:lnTo>
                  <a:pt x="2505964" y="355"/>
                </a:lnTo>
                <a:lnTo>
                  <a:pt x="2463520" y="8991"/>
                </a:lnTo>
                <a:lnTo>
                  <a:pt x="2422906" y="26022"/>
                </a:lnTo>
                <a:lnTo>
                  <a:pt x="2385364" y="51549"/>
                </a:lnTo>
                <a:lnTo>
                  <a:pt x="2353703" y="84074"/>
                </a:lnTo>
                <a:lnTo>
                  <a:pt x="2329865" y="121119"/>
                </a:lnTo>
                <a:lnTo>
                  <a:pt x="2313990" y="161404"/>
                </a:lnTo>
                <a:lnTo>
                  <a:pt x="2306180" y="203682"/>
                </a:lnTo>
                <a:lnTo>
                  <a:pt x="2306536" y="246684"/>
                </a:lnTo>
                <a:lnTo>
                  <a:pt x="2315172" y="289128"/>
                </a:lnTo>
                <a:lnTo>
                  <a:pt x="2332202" y="329742"/>
                </a:lnTo>
                <a:lnTo>
                  <a:pt x="2357742" y="367271"/>
                </a:lnTo>
                <a:lnTo>
                  <a:pt x="2911424" y="1027112"/>
                </a:lnTo>
                <a:lnTo>
                  <a:pt x="2947974" y="1061910"/>
                </a:lnTo>
                <a:lnTo>
                  <a:pt x="2989961" y="1086942"/>
                </a:lnTo>
                <a:lnTo>
                  <a:pt x="3035617" y="1102080"/>
                </a:lnTo>
                <a:lnTo>
                  <a:pt x="3083217" y="1107160"/>
                </a:lnTo>
                <a:lnTo>
                  <a:pt x="3121241" y="1103922"/>
                </a:lnTo>
                <a:lnTo>
                  <a:pt x="3158490" y="1094155"/>
                </a:lnTo>
                <a:lnTo>
                  <a:pt x="3194088" y="1077785"/>
                </a:lnTo>
                <a:lnTo>
                  <a:pt x="3227146" y="1054735"/>
                </a:lnTo>
                <a:lnTo>
                  <a:pt x="3258807" y="1022223"/>
                </a:lnTo>
                <a:lnTo>
                  <a:pt x="3282645" y="985177"/>
                </a:lnTo>
                <a:lnTo>
                  <a:pt x="3298520" y="944880"/>
                </a:lnTo>
                <a:lnTo>
                  <a:pt x="3306330" y="902601"/>
                </a:lnTo>
                <a:close/>
              </a:path>
              <a:path w="13246100" h="10323195">
                <a:moveTo>
                  <a:pt x="10923156" y="255028"/>
                </a:moveTo>
                <a:lnTo>
                  <a:pt x="10898175" y="216738"/>
                </a:lnTo>
                <a:lnTo>
                  <a:pt x="10870743" y="211023"/>
                </a:lnTo>
                <a:lnTo>
                  <a:pt x="10861319" y="212763"/>
                </a:lnTo>
                <a:lnTo>
                  <a:pt x="10284193" y="887945"/>
                </a:lnTo>
                <a:lnTo>
                  <a:pt x="10273081" y="923277"/>
                </a:lnTo>
                <a:lnTo>
                  <a:pt x="10278199" y="941133"/>
                </a:lnTo>
                <a:lnTo>
                  <a:pt x="10312844" y="966736"/>
                </a:lnTo>
                <a:lnTo>
                  <a:pt x="10321277" y="967473"/>
                </a:lnTo>
                <a:lnTo>
                  <a:pt x="10331831" y="966317"/>
                </a:lnTo>
                <a:lnTo>
                  <a:pt x="10912043" y="290360"/>
                </a:lnTo>
                <a:lnTo>
                  <a:pt x="10923156" y="255028"/>
                </a:lnTo>
                <a:close/>
              </a:path>
              <a:path w="13246100" h="10323195">
                <a:moveTo>
                  <a:pt x="11726316" y="9400413"/>
                </a:moveTo>
                <a:lnTo>
                  <a:pt x="11694147" y="9338615"/>
                </a:lnTo>
                <a:lnTo>
                  <a:pt x="11034306" y="8784946"/>
                </a:lnTo>
                <a:lnTo>
                  <a:pt x="10967847" y="8763991"/>
                </a:lnTo>
                <a:lnTo>
                  <a:pt x="10934306" y="8773617"/>
                </a:lnTo>
                <a:lnTo>
                  <a:pt x="10906074" y="8796172"/>
                </a:lnTo>
                <a:lnTo>
                  <a:pt x="10888764" y="8827922"/>
                </a:lnTo>
                <a:lnTo>
                  <a:pt x="10885107" y="8862619"/>
                </a:lnTo>
                <a:lnTo>
                  <a:pt x="10894733" y="8896172"/>
                </a:lnTo>
                <a:lnTo>
                  <a:pt x="11577117" y="9478086"/>
                </a:lnTo>
                <a:lnTo>
                  <a:pt x="11620132" y="9498076"/>
                </a:lnTo>
                <a:lnTo>
                  <a:pt x="11635575" y="9499384"/>
                </a:lnTo>
                <a:lnTo>
                  <a:pt x="11654917" y="9497327"/>
                </a:lnTo>
                <a:lnTo>
                  <a:pt x="11690528" y="9481007"/>
                </a:lnTo>
                <a:lnTo>
                  <a:pt x="11722672" y="9435122"/>
                </a:lnTo>
                <a:lnTo>
                  <a:pt x="11726316" y="9400413"/>
                </a:lnTo>
                <a:close/>
              </a:path>
              <a:path w="13246100" h="10323195">
                <a:moveTo>
                  <a:pt x="11726824" y="1067650"/>
                </a:moveTo>
                <a:lnTo>
                  <a:pt x="11724602" y="1046518"/>
                </a:lnTo>
                <a:lnTo>
                  <a:pt x="11714086" y="1027201"/>
                </a:lnTo>
                <a:lnTo>
                  <a:pt x="11696916" y="1013523"/>
                </a:lnTo>
                <a:lnTo>
                  <a:pt x="11676482" y="1007668"/>
                </a:lnTo>
                <a:lnTo>
                  <a:pt x="11655336" y="1009891"/>
                </a:lnTo>
                <a:lnTo>
                  <a:pt x="11636032" y="1020381"/>
                </a:lnTo>
                <a:lnTo>
                  <a:pt x="10976178" y="1574050"/>
                </a:lnTo>
                <a:lnTo>
                  <a:pt x="10962475" y="1591246"/>
                </a:lnTo>
                <a:lnTo>
                  <a:pt x="10956633" y="1611668"/>
                </a:lnTo>
                <a:lnTo>
                  <a:pt x="10958843" y="1632800"/>
                </a:lnTo>
                <a:lnTo>
                  <a:pt x="10988396" y="1666735"/>
                </a:lnTo>
                <a:lnTo>
                  <a:pt x="11011814" y="1671904"/>
                </a:lnTo>
                <a:lnTo>
                  <a:pt x="11021454" y="1671066"/>
                </a:lnTo>
                <a:lnTo>
                  <a:pt x="11707279" y="1105281"/>
                </a:lnTo>
                <a:lnTo>
                  <a:pt x="11726824" y="1067650"/>
                </a:lnTo>
                <a:close/>
              </a:path>
              <a:path w="13246100" h="10323195">
                <a:moveTo>
                  <a:pt x="12372086" y="8494611"/>
                </a:moveTo>
                <a:lnTo>
                  <a:pt x="12355716" y="8433524"/>
                </a:lnTo>
                <a:lnTo>
                  <a:pt x="11584737" y="7980781"/>
                </a:lnTo>
                <a:lnTo>
                  <a:pt x="11553114" y="7970139"/>
                </a:lnTo>
                <a:lnTo>
                  <a:pt x="11520983" y="7972374"/>
                </a:lnTo>
                <a:lnTo>
                  <a:pt x="11492040" y="7986509"/>
                </a:lnTo>
                <a:lnTo>
                  <a:pt x="11469942" y="8011541"/>
                </a:lnTo>
                <a:lnTo>
                  <a:pt x="11459312" y="8043164"/>
                </a:lnTo>
                <a:lnTo>
                  <a:pt x="11461547" y="8075308"/>
                </a:lnTo>
                <a:lnTo>
                  <a:pt x="11500714" y="8126323"/>
                </a:lnTo>
                <a:lnTo>
                  <a:pt x="12246661" y="8556993"/>
                </a:lnTo>
                <a:lnTo>
                  <a:pt x="12288596" y="8568271"/>
                </a:lnTo>
                <a:lnTo>
                  <a:pt x="12310034" y="8565502"/>
                </a:lnTo>
                <a:lnTo>
                  <a:pt x="12330074" y="8557374"/>
                </a:lnTo>
                <a:lnTo>
                  <a:pt x="12347588" y="8544179"/>
                </a:lnTo>
                <a:lnTo>
                  <a:pt x="12361443" y="8526247"/>
                </a:lnTo>
                <a:lnTo>
                  <a:pt x="12372086" y="8494611"/>
                </a:lnTo>
                <a:close/>
              </a:path>
              <a:path w="13246100" h="10323195">
                <a:moveTo>
                  <a:pt x="12378995" y="1996541"/>
                </a:moveTo>
                <a:lnTo>
                  <a:pt x="12363552" y="1951316"/>
                </a:lnTo>
                <a:lnTo>
                  <a:pt x="12320613" y="1930234"/>
                </a:lnTo>
                <a:lnTo>
                  <a:pt x="12308472" y="1930641"/>
                </a:lnTo>
                <a:lnTo>
                  <a:pt x="11539525" y="2369185"/>
                </a:lnTo>
                <a:lnTo>
                  <a:pt x="11510442" y="2407094"/>
                </a:lnTo>
                <a:lnTo>
                  <a:pt x="11508423" y="2419261"/>
                </a:lnTo>
                <a:lnTo>
                  <a:pt x="11508816" y="2431402"/>
                </a:lnTo>
                <a:lnTo>
                  <a:pt x="11526698" y="2467457"/>
                </a:lnTo>
                <a:lnTo>
                  <a:pt x="11570780" y="2485656"/>
                </a:lnTo>
                <a:lnTo>
                  <a:pt x="11578920" y="2485123"/>
                </a:lnTo>
                <a:lnTo>
                  <a:pt x="12347893" y="2046617"/>
                </a:lnTo>
                <a:lnTo>
                  <a:pt x="12376976" y="2008708"/>
                </a:lnTo>
                <a:lnTo>
                  <a:pt x="12378995" y="1996541"/>
                </a:lnTo>
                <a:close/>
              </a:path>
              <a:path w="13246100" h="10323195">
                <a:moveTo>
                  <a:pt x="12851651" y="7456691"/>
                </a:moveTo>
                <a:lnTo>
                  <a:pt x="12826060" y="7401801"/>
                </a:lnTo>
                <a:lnTo>
                  <a:pt x="11989410" y="7090562"/>
                </a:lnTo>
                <a:lnTo>
                  <a:pt x="11957850" y="7085825"/>
                </a:lnTo>
                <a:lnTo>
                  <a:pt x="11927929" y="7093305"/>
                </a:lnTo>
                <a:lnTo>
                  <a:pt x="11902973" y="7111416"/>
                </a:lnTo>
                <a:lnTo>
                  <a:pt x="11886311" y="7138644"/>
                </a:lnTo>
                <a:lnTo>
                  <a:pt x="11881574" y="7170191"/>
                </a:lnTo>
                <a:lnTo>
                  <a:pt x="11889054" y="7200125"/>
                </a:lnTo>
                <a:lnTo>
                  <a:pt x="11934393" y="7241730"/>
                </a:lnTo>
                <a:lnTo>
                  <a:pt x="12743828" y="7536320"/>
                </a:lnTo>
                <a:lnTo>
                  <a:pt x="12771323" y="7541184"/>
                </a:lnTo>
                <a:lnTo>
                  <a:pt x="12795720" y="7537361"/>
                </a:lnTo>
                <a:lnTo>
                  <a:pt x="12817424" y="7526591"/>
                </a:lnTo>
                <a:lnTo>
                  <a:pt x="12834976" y="7509878"/>
                </a:lnTo>
                <a:lnTo>
                  <a:pt x="12846914" y="7488237"/>
                </a:lnTo>
                <a:lnTo>
                  <a:pt x="12851651" y="7456691"/>
                </a:lnTo>
                <a:close/>
              </a:path>
              <a:path w="13246100" h="10323195">
                <a:moveTo>
                  <a:pt x="12859817" y="3023666"/>
                </a:moveTo>
                <a:lnTo>
                  <a:pt x="12855715" y="2996438"/>
                </a:lnTo>
                <a:lnTo>
                  <a:pt x="12841351" y="2972943"/>
                </a:lnTo>
                <a:lnTo>
                  <a:pt x="12819787" y="2957296"/>
                </a:lnTo>
                <a:lnTo>
                  <a:pt x="12793955" y="2950845"/>
                </a:lnTo>
                <a:lnTo>
                  <a:pt x="12766751" y="2954947"/>
                </a:lnTo>
                <a:lnTo>
                  <a:pt x="11957329" y="3249549"/>
                </a:lnTo>
                <a:lnTo>
                  <a:pt x="11933834" y="3263925"/>
                </a:lnTo>
                <a:lnTo>
                  <a:pt x="11918188" y="3285464"/>
                </a:lnTo>
                <a:lnTo>
                  <a:pt x="11911736" y="3311296"/>
                </a:lnTo>
                <a:lnTo>
                  <a:pt x="11915839" y="3338525"/>
                </a:lnTo>
                <a:lnTo>
                  <a:pt x="11926138" y="3357194"/>
                </a:lnTo>
                <a:lnTo>
                  <a:pt x="11941289" y="3371608"/>
                </a:lnTo>
                <a:lnTo>
                  <a:pt x="11960009" y="3380917"/>
                </a:lnTo>
                <a:lnTo>
                  <a:pt x="11981078" y="3384207"/>
                </a:lnTo>
                <a:lnTo>
                  <a:pt x="11989156" y="3384207"/>
                </a:lnTo>
                <a:lnTo>
                  <a:pt x="12814237" y="3085414"/>
                </a:lnTo>
                <a:lnTo>
                  <a:pt x="12853378" y="3049498"/>
                </a:lnTo>
                <a:lnTo>
                  <a:pt x="12859817" y="3023666"/>
                </a:lnTo>
                <a:close/>
              </a:path>
              <a:path w="13246100" h="10323195">
                <a:moveTo>
                  <a:pt x="13144576" y="6382334"/>
                </a:moveTo>
                <a:lnTo>
                  <a:pt x="13131813" y="6324943"/>
                </a:lnTo>
                <a:lnTo>
                  <a:pt x="13082257" y="6293332"/>
                </a:lnTo>
                <a:lnTo>
                  <a:pt x="12234012" y="6143752"/>
                </a:lnTo>
                <a:lnTo>
                  <a:pt x="12218886" y="6142533"/>
                </a:lnTo>
                <a:lnTo>
                  <a:pt x="12204065" y="6144272"/>
                </a:lnTo>
                <a:lnTo>
                  <a:pt x="12165114" y="6166205"/>
                </a:lnTo>
                <a:lnTo>
                  <a:pt x="12144985" y="6206058"/>
                </a:lnTo>
                <a:lnTo>
                  <a:pt x="12143816" y="6221196"/>
                </a:lnTo>
                <a:lnTo>
                  <a:pt x="12145594" y="6236043"/>
                </a:lnTo>
                <a:lnTo>
                  <a:pt x="12167578" y="6275006"/>
                </a:lnTo>
                <a:lnTo>
                  <a:pt x="12207291" y="6295072"/>
                </a:lnTo>
                <a:lnTo>
                  <a:pt x="13059982" y="6445428"/>
                </a:lnTo>
                <a:lnTo>
                  <a:pt x="13064490" y="6445821"/>
                </a:lnTo>
                <a:lnTo>
                  <a:pt x="13068999" y="6445821"/>
                </a:lnTo>
                <a:lnTo>
                  <a:pt x="13095631" y="6441084"/>
                </a:lnTo>
                <a:lnTo>
                  <a:pt x="13118351" y="6427876"/>
                </a:lnTo>
                <a:lnTo>
                  <a:pt x="13135280" y="6407772"/>
                </a:lnTo>
                <a:lnTo>
                  <a:pt x="13144576" y="6382334"/>
                </a:lnTo>
                <a:close/>
              </a:path>
              <a:path w="13246100" h="10323195">
                <a:moveTo>
                  <a:pt x="13153898" y="4101185"/>
                </a:moveTo>
                <a:lnTo>
                  <a:pt x="13142849" y="4073029"/>
                </a:lnTo>
                <a:lnTo>
                  <a:pt x="13122516" y="4051985"/>
                </a:lnTo>
                <a:lnTo>
                  <a:pt x="13095732" y="4040022"/>
                </a:lnTo>
                <a:lnTo>
                  <a:pt x="13065366" y="4039171"/>
                </a:lnTo>
                <a:lnTo>
                  <a:pt x="12217095" y="4188752"/>
                </a:lnTo>
                <a:lnTo>
                  <a:pt x="12188876" y="4199839"/>
                </a:lnTo>
                <a:lnTo>
                  <a:pt x="12167807" y="4220210"/>
                </a:lnTo>
                <a:lnTo>
                  <a:pt x="12155869" y="4246994"/>
                </a:lnTo>
                <a:lnTo>
                  <a:pt x="12155107" y="4277309"/>
                </a:lnTo>
                <a:lnTo>
                  <a:pt x="12164365" y="4302607"/>
                </a:lnTo>
                <a:lnTo>
                  <a:pt x="12181218" y="4322597"/>
                </a:lnTo>
                <a:lnTo>
                  <a:pt x="12203811" y="4335729"/>
                </a:lnTo>
                <a:lnTo>
                  <a:pt x="12230303" y="4340453"/>
                </a:lnTo>
                <a:lnTo>
                  <a:pt x="12234672" y="4340453"/>
                </a:lnTo>
                <a:lnTo>
                  <a:pt x="13091922" y="4189730"/>
                </a:lnTo>
                <a:lnTo>
                  <a:pt x="13141211" y="4158259"/>
                </a:lnTo>
                <a:lnTo>
                  <a:pt x="13153898" y="4101185"/>
                </a:lnTo>
                <a:close/>
              </a:path>
              <a:path w="13246100" h="10323195">
                <a:moveTo>
                  <a:pt x="13245618" y="5242141"/>
                </a:moveTo>
                <a:lnTo>
                  <a:pt x="13239852" y="5213680"/>
                </a:lnTo>
                <a:lnTo>
                  <a:pt x="13224142" y="5190401"/>
                </a:lnTo>
                <a:lnTo>
                  <a:pt x="13200863" y="5174691"/>
                </a:lnTo>
                <a:lnTo>
                  <a:pt x="13172389" y="5168925"/>
                </a:lnTo>
                <a:lnTo>
                  <a:pt x="12311037" y="5168925"/>
                </a:lnTo>
                <a:lnTo>
                  <a:pt x="12282564" y="5174691"/>
                </a:lnTo>
                <a:lnTo>
                  <a:pt x="12259285" y="5190401"/>
                </a:lnTo>
                <a:lnTo>
                  <a:pt x="12243575" y="5213680"/>
                </a:lnTo>
                <a:lnTo>
                  <a:pt x="12237809" y="5242141"/>
                </a:lnTo>
                <a:lnTo>
                  <a:pt x="12243575" y="5270627"/>
                </a:lnTo>
                <a:lnTo>
                  <a:pt x="12259285" y="5293906"/>
                </a:lnTo>
                <a:lnTo>
                  <a:pt x="12282564" y="5309616"/>
                </a:lnTo>
                <a:lnTo>
                  <a:pt x="12311037" y="5315382"/>
                </a:lnTo>
                <a:lnTo>
                  <a:pt x="13172389" y="5315382"/>
                </a:lnTo>
                <a:lnTo>
                  <a:pt x="13200863" y="5309616"/>
                </a:lnTo>
                <a:lnTo>
                  <a:pt x="13224142" y="5293906"/>
                </a:lnTo>
                <a:lnTo>
                  <a:pt x="13239852" y="5270627"/>
                </a:lnTo>
                <a:lnTo>
                  <a:pt x="13245618" y="5242141"/>
                </a:lnTo>
                <a:close/>
              </a:path>
            </a:pathLst>
          </a:custGeom>
          <a:solidFill>
            <a:srgbClr val="FFFFFF">
              <a:alpha val="2199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 txBox="1"/>
          <p:nvPr/>
        </p:nvSpPr>
        <p:spPr>
          <a:xfrm>
            <a:off x="4612131" y="5250236"/>
            <a:ext cx="10879836" cy="844142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algn="ctr">
              <a:lnSpc>
                <a:spcPts val="6050"/>
              </a:lnSpc>
              <a:spcBef>
                <a:spcPts val="120"/>
              </a:spcBef>
            </a:pPr>
            <a:r>
              <a:rPr lang="fr-FR" sz="7150" b="1" dirty="0">
                <a:solidFill>
                  <a:srgbClr val="FFFFFF"/>
                </a:solidFill>
                <a:latin typeface="EDF 2020 ExtraBold"/>
              </a:rPr>
              <a:t>Le nucléaire</a:t>
            </a:r>
          </a:p>
        </p:txBody>
      </p:sp>
      <p:grpSp>
        <p:nvGrpSpPr>
          <p:cNvPr id="41" name="object 41"/>
          <p:cNvGrpSpPr/>
          <p:nvPr/>
        </p:nvGrpSpPr>
        <p:grpSpPr>
          <a:xfrm>
            <a:off x="364087" y="10540444"/>
            <a:ext cx="965200" cy="410209"/>
            <a:chOff x="364087" y="10540444"/>
            <a:chExt cx="965200" cy="410209"/>
          </a:xfrm>
        </p:grpSpPr>
        <p:sp>
          <p:nvSpPr>
            <p:cNvPr id="42" name="object 42"/>
            <p:cNvSpPr/>
            <p:nvPr/>
          </p:nvSpPr>
          <p:spPr>
            <a:xfrm>
              <a:off x="364087" y="10653552"/>
              <a:ext cx="171450" cy="136525"/>
            </a:xfrm>
            <a:custGeom>
              <a:avLst/>
              <a:gdLst/>
              <a:ahLst/>
              <a:cxnLst/>
              <a:rect l="l" t="t" r="r" b="b"/>
              <a:pathLst>
                <a:path w="171450" h="136525">
                  <a:moveTo>
                    <a:pt x="50406" y="0"/>
                  </a:moveTo>
                  <a:lnTo>
                    <a:pt x="48354" y="2272"/>
                  </a:lnTo>
                  <a:lnTo>
                    <a:pt x="48385" y="1706"/>
                  </a:lnTo>
                  <a:lnTo>
                    <a:pt x="45213" y="6743"/>
                  </a:lnTo>
                  <a:lnTo>
                    <a:pt x="43747" y="12512"/>
                  </a:lnTo>
                  <a:lnTo>
                    <a:pt x="43202" y="20187"/>
                  </a:lnTo>
                  <a:lnTo>
                    <a:pt x="42752" y="30533"/>
                  </a:lnTo>
                  <a:lnTo>
                    <a:pt x="35025" y="30040"/>
                  </a:lnTo>
                  <a:lnTo>
                    <a:pt x="34595" y="34009"/>
                  </a:lnTo>
                  <a:lnTo>
                    <a:pt x="33936" y="37213"/>
                  </a:lnTo>
                  <a:lnTo>
                    <a:pt x="32857" y="39862"/>
                  </a:lnTo>
                  <a:lnTo>
                    <a:pt x="31161" y="42197"/>
                  </a:lnTo>
                  <a:lnTo>
                    <a:pt x="29465" y="45181"/>
                  </a:lnTo>
                  <a:lnTo>
                    <a:pt x="26166" y="44407"/>
                  </a:lnTo>
                  <a:lnTo>
                    <a:pt x="25014" y="41789"/>
                  </a:lnTo>
                  <a:lnTo>
                    <a:pt x="14659" y="45317"/>
                  </a:lnTo>
                  <a:lnTo>
                    <a:pt x="8847" y="52972"/>
                  </a:lnTo>
                  <a:lnTo>
                    <a:pt x="4868" y="62375"/>
                  </a:lnTo>
                  <a:lnTo>
                    <a:pt x="0" y="71202"/>
                  </a:lnTo>
                  <a:lnTo>
                    <a:pt x="19496" y="105441"/>
                  </a:lnTo>
                  <a:lnTo>
                    <a:pt x="64678" y="131085"/>
                  </a:lnTo>
                  <a:lnTo>
                    <a:pt x="99787" y="136529"/>
                  </a:lnTo>
                  <a:lnTo>
                    <a:pt x="116760" y="134215"/>
                  </a:lnTo>
                  <a:lnTo>
                    <a:pt x="162413" y="111556"/>
                  </a:lnTo>
                  <a:lnTo>
                    <a:pt x="171261" y="98164"/>
                  </a:lnTo>
                  <a:lnTo>
                    <a:pt x="170518" y="84290"/>
                  </a:lnTo>
                  <a:lnTo>
                    <a:pt x="161953" y="68437"/>
                  </a:lnTo>
                  <a:lnTo>
                    <a:pt x="148550" y="65087"/>
                  </a:lnTo>
                  <a:lnTo>
                    <a:pt x="136425" y="66374"/>
                  </a:lnTo>
                  <a:lnTo>
                    <a:pt x="123912" y="68165"/>
                  </a:lnTo>
                  <a:lnTo>
                    <a:pt x="112195" y="68437"/>
                  </a:lnTo>
                  <a:lnTo>
                    <a:pt x="78940" y="49129"/>
                  </a:lnTo>
                  <a:lnTo>
                    <a:pt x="54877" y="9622"/>
                  </a:lnTo>
                  <a:lnTo>
                    <a:pt x="52951" y="4575"/>
                  </a:lnTo>
                  <a:lnTo>
                    <a:pt x="50385" y="523"/>
                  </a:lnTo>
                  <a:lnTo>
                    <a:pt x="50406" y="0"/>
                  </a:lnTo>
                  <a:close/>
                </a:path>
              </a:pathLst>
            </a:custGeom>
            <a:solidFill>
              <a:srgbClr val="FE57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6465" y="10820370"/>
              <a:ext cx="156811" cy="127723"/>
            </a:xfrm>
            <a:prstGeom prst="rect">
              <a:avLst/>
            </a:prstGeom>
          </p:spPr>
        </p:pic>
        <p:sp>
          <p:nvSpPr>
            <p:cNvPr id="44" name="object 44"/>
            <p:cNvSpPr/>
            <p:nvPr/>
          </p:nvSpPr>
          <p:spPr>
            <a:xfrm>
              <a:off x="513867" y="10540447"/>
              <a:ext cx="307975" cy="410209"/>
            </a:xfrm>
            <a:custGeom>
              <a:avLst/>
              <a:gdLst/>
              <a:ahLst/>
              <a:cxnLst/>
              <a:rect l="l" t="t" r="r" b="b"/>
              <a:pathLst>
                <a:path w="307975" h="410209">
                  <a:moveTo>
                    <a:pt x="128600" y="3365"/>
                  </a:moveTo>
                  <a:lnTo>
                    <a:pt x="125768" y="635"/>
                  </a:lnTo>
                  <a:lnTo>
                    <a:pt x="121221" y="0"/>
                  </a:lnTo>
                  <a:lnTo>
                    <a:pt x="116293" y="596"/>
                  </a:lnTo>
                  <a:lnTo>
                    <a:pt x="112306" y="1485"/>
                  </a:lnTo>
                  <a:lnTo>
                    <a:pt x="93446" y="6972"/>
                  </a:lnTo>
                  <a:lnTo>
                    <a:pt x="79590" y="10617"/>
                  </a:lnTo>
                  <a:lnTo>
                    <a:pt x="68351" y="12827"/>
                  </a:lnTo>
                  <a:lnTo>
                    <a:pt x="53962" y="8839"/>
                  </a:lnTo>
                  <a:lnTo>
                    <a:pt x="41427" y="12750"/>
                  </a:lnTo>
                  <a:lnTo>
                    <a:pt x="22364" y="28651"/>
                  </a:lnTo>
                  <a:lnTo>
                    <a:pt x="7772" y="47421"/>
                  </a:lnTo>
                  <a:lnTo>
                    <a:pt x="2209" y="60159"/>
                  </a:lnTo>
                  <a:lnTo>
                    <a:pt x="0" y="73761"/>
                  </a:lnTo>
                  <a:lnTo>
                    <a:pt x="3429" y="85979"/>
                  </a:lnTo>
                  <a:lnTo>
                    <a:pt x="1841" y="95427"/>
                  </a:lnTo>
                  <a:lnTo>
                    <a:pt x="22923" y="126161"/>
                  </a:lnTo>
                  <a:lnTo>
                    <a:pt x="27381" y="129857"/>
                  </a:lnTo>
                  <a:lnTo>
                    <a:pt x="34163" y="136728"/>
                  </a:lnTo>
                  <a:lnTo>
                    <a:pt x="38938" y="140360"/>
                  </a:lnTo>
                  <a:lnTo>
                    <a:pt x="43764" y="147624"/>
                  </a:lnTo>
                  <a:lnTo>
                    <a:pt x="50469" y="149999"/>
                  </a:lnTo>
                  <a:lnTo>
                    <a:pt x="59194" y="150977"/>
                  </a:lnTo>
                  <a:lnTo>
                    <a:pt x="67310" y="150647"/>
                  </a:lnTo>
                  <a:lnTo>
                    <a:pt x="72186" y="149148"/>
                  </a:lnTo>
                  <a:lnTo>
                    <a:pt x="84759" y="145732"/>
                  </a:lnTo>
                  <a:lnTo>
                    <a:pt x="93027" y="134747"/>
                  </a:lnTo>
                  <a:lnTo>
                    <a:pt x="98285" y="119303"/>
                  </a:lnTo>
                  <a:lnTo>
                    <a:pt x="104902" y="87630"/>
                  </a:lnTo>
                  <a:lnTo>
                    <a:pt x="108851" y="77660"/>
                  </a:lnTo>
                  <a:lnTo>
                    <a:pt x="107276" y="73342"/>
                  </a:lnTo>
                  <a:lnTo>
                    <a:pt x="104622" y="69227"/>
                  </a:lnTo>
                  <a:lnTo>
                    <a:pt x="101307" y="65646"/>
                  </a:lnTo>
                  <a:lnTo>
                    <a:pt x="97713" y="62915"/>
                  </a:lnTo>
                  <a:lnTo>
                    <a:pt x="99390" y="41211"/>
                  </a:lnTo>
                  <a:lnTo>
                    <a:pt x="101917" y="30759"/>
                  </a:lnTo>
                  <a:lnTo>
                    <a:pt x="112496" y="14998"/>
                  </a:lnTo>
                  <a:lnTo>
                    <a:pt x="120408" y="11087"/>
                  </a:lnTo>
                  <a:lnTo>
                    <a:pt x="127127" y="8102"/>
                  </a:lnTo>
                  <a:lnTo>
                    <a:pt x="128600" y="3365"/>
                  </a:lnTo>
                  <a:close/>
                </a:path>
                <a:path w="307975" h="410209">
                  <a:moveTo>
                    <a:pt x="263029" y="382358"/>
                  </a:moveTo>
                  <a:lnTo>
                    <a:pt x="249986" y="340131"/>
                  </a:lnTo>
                  <a:lnTo>
                    <a:pt x="216509" y="303720"/>
                  </a:lnTo>
                  <a:lnTo>
                    <a:pt x="171958" y="277837"/>
                  </a:lnTo>
                  <a:lnTo>
                    <a:pt x="125742" y="267157"/>
                  </a:lnTo>
                  <a:lnTo>
                    <a:pt x="120294" y="270764"/>
                  </a:lnTo>
                  <a:lnTo>
                    <a:pt x="116078" y="273189"/>
                  </a:lnTo>
                  <a:lnTo>
                    <a:pt x="112509" y="276263"/>
                  </a:lnTo>
                  <a:lnTo>
                    <a:pt x="109004" y="281825"/>
                  </a:lnTo>
                  <a:lnTo>
                    <a:pt x="108496" y="281825"/>
                  </a:lnTo>
                  <a:lnTo>
                    <a:pt x="109753" y="283324"/>
                  </a:lnTo>
                  <a:lnTo>
                    <a:pt x="109232" y="283324"/>
                  </a:lnTo>
                  <a:lnTo>
                    <a:pt x="114033" y="289788"/>
                  </a:lnTo>
                  <a:lnTo>
                    <a:pt x="120345" y="294868"/>
                  </a:lnTo>
                  <a:lnTo>
                    <a:pt x="127304" y="299402"/>
                  </a:lnTo>
                  <a:lnTo>
                    <a:pt x="134010" y="304228"/>
                  </a:lnTo>
                  <a:lnTo>
                    <a:pt x="136677" y="307428"/>
                  </a:lnTo>
                  <a:lnTo>
                    <a:pt x="140258" y="312394"/>
                  </a:lnTo>
                  <a:lnTo>
                    <a:pt x="143967" y="317131"/>
                  </a:lnTo>
                  <a:lnTo>
                    <a:pt x="147066" y="319608"/>
                  </a:lnTo>
                  <a:lnTo>
                    <a:pt x="149644" y="324142"/>
                  </a:lnTo>
                  <a:lnTo>
                    <a:pt x="153873" y="334530"/>
                  </a:lnTo>
                  <a:lnTo>
                    <a:pt x="155727" y="336550"/>
                  </a:lnTo>
                  <a:lnTo>
                    <a:pt x="156832" y="339902"/>
                  </a:lnTo>
                  <a:lnTo>
                    <a:pt x="156984" y="348297"/>
                  </a:lnTo>
                  <a:lnTo>
                    <a:pt x="158038" y="351497"/>
                  </a:lnTo>
                  <a:lnTo>
                    <a:pt x="157797" y="360248"/>
                  </a:lnTo>
                  <a:lnTo>
                    <a:pt x="156857" y="365290"/>
                  </a:lnTo>
                  <a:lnTo>
                    <a:pt x="155409" y="368122"/>
                  </a:lnTo>
                  <a:lnTo>
                    <a:pt x="153593" y="370141"/>
                  </a:lnTo>
                  <a:lnTo>
                    <a:pt x="153593" y="371157"/>
                  </a:lnTo>
                  <a:lnTo>
                    <a:pt x="155016" y="373837"/>
                  </a:lnTo>
                  <a:lnTo>
                    <a:pt x="155016" y="374853"/>
                  </a:lnTo>
                  <a:lnTo>
                    <a:pt x="158902" y="377520"/>
                  </a:lnTo>
                  <a:lnTo>
                    <a:pt x="161785" y="378904"/>
                  </a:lnTo>
                  <a:lnTo>
                    <a:pt x="164211" y="379272"/>
                  </a:lnTo>
                  <a:lnTo>
                    <a:pt x="174053" y="383514"/>
                  </a:lnTo>
                  <a:lnTo>
                    <a:pt x="188048" y="392976"/>
                  </a:lnTo>
                  <a:lnTo>
                    <a:pt x="201015" y="403313"/>
                  </a:lnTo>
                  <a:lnTo>
                    <a:pt x="207797" y="410184"/>
                  </a:lnTo>
                  <a:lnTo>
                    <a:pt x="221462" y="409981"/>
                  </a:lnTo>
                  <a:lnTo>
                    <a:pt x="229679" y="407263"/>
                  </a:lnTo>
                  <a:lnTo>
                    <a:pt x="236512" y="402920"/>
                  </a:lnTo>
                  <a:lnTo>
                    <a:pt x="246049" y="397827"/>
                  </a:lnTo>
                  <a:lnTo>
                    <a:pt x="249186" y="396963"/>
                  </a:lnTo>
                  <a:lnTo>
                    <a:pt x="252018" y="396697"/>
                  </a:lnTo>
                  <a:lnTo>
                    <a:pt x="254558" y="396214"/>
                  </a:lnTo>
                  <a:lnTo>
                    <a:pt x="256844" y="394716"/>
                  </a:lnTo>
                  <a:lnTo>
                    <a:pt x="258686" y="391922"/>
                  </a:lnTo>
                  <a:lnTo>
                    <a:pt x="261264" y="385191"/>
                  </a:lnTo>
                  <a:lnTo>
                    <a:pt x="263029" y="382358"/>
                  </a:lnTo>
                  <a:close/>
                </a:path>
                <a:path w="307975" h="410209">
                  <a:moveTo>
                    <a:pt x="307784" y="205562"/>
                  </a:moveTo>
                  <a:lnTo>
                    <a:pt x="290677" y="165836"/>
                  </a:lnTo>
                  <a:lnTo>
                    <a:pt x="253898" y="145999"/>
                  </a:lnTo>
                  <a:lnTo>
                    <a:pt x="222923" y="142049"/>
                  </a:lnTo>
                  <a:lnTo>
                    <a:pt x="206514" y="142468"/>
                  </a:lnTo>
                  <a:lnTo>
                    <a:pt x="153987" y="153822"/>
                  </a:lnTo>
                  <a:lnTo>
                    <a:pt x="118110" y="182168"/>
                  </a:lnTo>
                  <a:lnTo>
                    <a:pt x="117792" y="185712"/>
                  </a:lnTo>
                  <a:lnTo>
                    <a:pt x="118071" y="189572"/>
                  </a:lnTo>
                  <a:lnTo>
                    <a:pt x="140195" y="202603"/>
                  </a:lnTo>
                  <a:lnTo>
                    <a:pt x="156362" y="202095"/>
                  </a:lnTo>
                  <a:lnTo>
                    <a:pt x="205346" y="206819"/>
                  </a:lnTo>
                  <a:lnTo>
                    <a:pt x="236829" y="232994"/>
                  </a:lnTo>
                  <a:lnTo>
                    <a:pt x="237794" y="235712"/>
                  </a:lnTo>
                  <a:lnTo>
                    <a:pt x="237858" y="236550"/>
                  </a:lnTo>
                  <a:lnTo>
                    <a:pt x="243649" y="235064"/>
                  </a:lnTo>
                  <a:lnTo>
                    <a:pt x="246113" y="234848"/>
                  </a:lnTo>
                  <a:lnTo>
                    <a:pt x="249618" y="235712"/>
                  </a:lnTo>
                  <a:lnTo>
                    <a:pt x="258584" y="237426"/>
                  </a:lnTo>
                  <a:lnTo>
                    <a:pt x="273685" y="235458"/>
                  </a:lnTo>
                  <a:lnTo>
                    <a:pt x="283730" y="230771"/>
                  </a:lnTo>
                  <a:lnTo>
                    <a:pt x="283197" y="227914"/>
                  </a:lnTo>
                  <a:lnTo>
                    <a:pt x="283375" y="226364"/>
                  </a:lnTo>
                  <a:lnTo>
                    <a:pt x="286969" y="226606"/>
                  </a:lnTo>
                  <a:lnTo>
                    <a:pt x="289064" y="226529"/>
                  </a:lnTo>
                  <a:lnTo>
                    <a:pt x="290474" y="225983"/>
                  </a:lnTo>
                  <a:lnTo>
                    <a:pt x="292023" y="224840"/>
                  </a:lnTo>
                  <a:lnTo>
                    <a:pt x="300405" y="221932"/>
                  </a:lnTo>
                  <a:lnTo>
                    <a:pt x="303199" y="217487"/>
                  </a:lnTo>
                  <a:lnTo>
                    <a:pt x="304355" y="211912"/>
                  </a:lnTo>
                  <a:lnTo>
                    <a:pt x="307784" y="205562"/>
                  </a:lnTo>
                  <a:close/>
                </a:path>
              </a:pathLst>
            </a:custGeom>
            <a:solidFill>
              <a:srgbClr val="FE571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6008" y="10685002"/>
              <a:ext cx="157607" cy="181983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39465" y="10688752"/>
              <a:ext cx="156005" cy="175439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1218133" y="10688757"/>
              <a:ext cx="111125" cy="175260"/>
            </a:xfrm>
            <a:custGeom>
              <a:avLst/>
              <a:gdLst/>
              <a:ahLst/>
              <a:cxnLst/>
              <a:rect l="l" t="t" r="r" b="b"/>
              <a:pathLst>
                <a:path w="111125" h="175259">
                  <a:moveTo>
                    <a:pt x="111112" y="0"/>
                  </a:moveTo>
                  <a:lnTo>
                    <a:pt x="25" y="0"/>
                  </a:lnTo>
                  <a:lnTo>
                    <a:pt x="25" y="26670"/>
                  </a:lnTo>
                  <a:lnTo>
                    <a:pt x="203" y="26670"/>
                  </a:lnTo>
                  <a:lnTo>
                    <a:pt x="203" y="33020"/>
                  </a:lnTo>
                  <a:lnTo>
                    <a:pt x="190" y="34290"/>
                  </a:lnTo>
                  <a:lnTo>
                    <a:pt x="190" y="68580"/>
                  </a:lnTo>
                  <a:lnTo>
                    <a:pt x="177" y="100330"/>
                  </a:lnTo>
                  <a:lnTo>
                    <a:pt x="165" y="101600"/>
                  </a:lnTo>
                  <a:lnTo>
                    <a:pt x="165" y="158750"/>
                  </a:lnTo>
                  <a:lnTo>
                    <a:pt x="152" y="161290"/>
                  </a:lnTo>
                  <a:lnTo>
                    <a:pt x="0" y="161290"/>
                  </a:lnTo>
                  <a:lnTo>
                    <a:pt x="0" y="175260"/>
                  </a:lnTo>
                  <a:lnTo>
                    <a:pt x="46697" y="175260"/>
                  </a:lnTo>
                  <a:lnTo>
                    <a:pt x="46697" y="161290"/>
                  </a:lnTo>
                  <a:lnTo>
                    <a:pt x="46431" y="161290"/>
                  </a:lnTo>
                  <a:lnTo>
                    <a:pt x="46431" y="158750"/>
                  </a:lnTo>
                  <a:lnTo>
                    <a:pt x="46329" y="101600"/>
                  </a:lnTo>
                  <a:lnTo>
                    <a:pt x="46278" y="100330"/>
                  </a:lnTo>
                  <a:lnTo>
                    <a:pt x="103987" y="100330"/>
                  </a:lnTo>
                  <a:lnTo>
                    <a:pt x="103987" y="68580"/>
                  </a:lnTo>
                  <a:lnTo>
                    <a:pt x="46278" y="68580"/>
                  </a:lnTo>
                  <a:lnTo>
                    <a:pt x="46278" y="34290"/>
                  </a:lnTo>
                  <a:lnTo>
                    <a:pt x="46278" y="33020"/>
                  </a:lnTo>
                  <a:lnTo>
                    <a:pt x="98488" y="33020"/>
                  </a:lnTo>
                  <a:lnTo>
                    <a:pt x="98488" y="34290"/>
                  </a:lnTo>
                  <a:lnTo>
                    <a:pt x="111112" y="34290"/>
                  </a:lnTo>
                  <a:lnTo>
                    <a:pt x="111112" y="33020"/>
                  </a:lnTo>
                  <a:lnTo>
                    <a:pt x="111112" y="26670"/>
                  </a:lnTo>
                  <a:lnTo>
                    <a:pt x="111112" y="0"/>
                  </a:lnTo>
                  <a:close/>
                </a:path>
              </a:pathLst>
            </a:custGeom>
            <a:solidFill>
              <a:srgbClr val="001A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94889481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9A5812EC654640AAF0FBDB42E081DB" ma:contentTypeVersion="18" ma:contentTypeDescription="Crée un document." ma:contentTypeScope="" ma:versionID="562c5f8faa3afe0037f80cedbbba92a2">
  <xsd:schema xmlns:xsd="http://www.w3.org/2001/XMLSchema" xmlns:xs="http://www.w3.org/2001/XMLSchema" xmlns:p="http://schemas.microsoft.com/office/2006/metadata/properties" xmlns:ns2="ca8b9c18-5e1d-46e5-9d1a-4e2a3224a5d3" xmlns:ns3="597f0e91-a424-40e7-b159-919cd36229ca" targetNamespace="http://schemas.microsoft.com/office/2006/metadata/properties" ma:root="true" ma:fieldsID="6d0b1f9947d2def9302a79bd3f5241cd" ns2:_="" ns3:_="">
    <xsd:import namespace="ca8b9c18-5e1d-46e5-9d1a-4e2a3224a5d3"/>
    <xsd:import namespace="597f0e91-a424-40e7-b159-919cd36229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b9c18-5e1d-46e5-9d1a-4e2a3224a5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05f3d6fe-baf4-44b9-a882-657db6edb6c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7f0e91-a424-40e7-b159-919cd36229ca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c45a579-8ad3-4386-ab0e-ea2618c9e016}" ma:internalName="TaxCatchAll" ma:showField="CatchAllData" ma:web="597f0e91-a424-40e7-b159-919cd36229c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597f0e91-a424-40e7-b159-919cd36229ca" xsi:nil="true"/>
    <lcf76f155ced4ddcb4097134ff3c332f xmlns="ca8b9c18-5e1d-46e5-9d1a-4e2a3224a5d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CD1AF81-05F0-45EA-983F-8702F1B3AEB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C9B0188-3075-4C1C-8BD1-1F2442023F07}"/>
</file>

<file path=customXml/itemProps3.xml><?xml version="1.0" encoding="utf-8"?>
<ds:datastoreItem xmlns:ds="http://schemas.openxmlformats.org/officeDocument/2006/customXml" ds:itemID="{444C0E49-B4DF-479D-A974-B563304A678D}">
  <ds:schemaRefs>
    <ds:schemaRef ds:uri="http://schemas.microsoft.com/office/2006/metadata/properties"/>
    <ds:schemaRef ds:uri="http://purl.org/dc/elements/1.1/"/>
    <ds:schemaRef ds:uri="e035d526-e4d2-49c3-afea-23caa93c57a2"/>
    <ds:schemaRef ds:uri="7493b047-e778-4f7b-8d2f-79bb446be7d0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2d26f538-337a-4593-a7e6-123667b1a538}" enabled="1" method="Standard" siteId="{e242425b-70fc-44dc-9ddf-c21e304e6c80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3187</TotalTime>
  <Words>1918</Words>
  <Application>Microsoft Office PowerPoint</Application>
  <PresentationFormat>Personnalisé</PresentationFormat>
  <Paragraphs>226</Paragraphs>
  <Slides>30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11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42" baseType="lpstr">
      <vt:lpstr>AAAAA B+ Geomanist</vt:lpstr>
      <vt:lpstr>Arial</vt:lpstr>
      <vt:lpstr>Calibri</vt:lpstr>
      <vt:lpstr>Courier New</vt:lpstr>
      <vt:lpstr>EDF 2020</vt:lpstr>
      <vt:lpstr>EDF 2020 ExtraBold</vt:lpstr>
      <vt:lpstr>EDF 2020 Light</vt:lpstr>
      <vt:lpstr>Google Sans</vt:lpstr>
      <vt:lpstr>Times New Roman</vt:lpstr>
      <vt:lpstr>Wingdings</vt:lpstr>
      <vt:lpstr>Work Sans ExtraLight</vt:lpstr>
      <vt:lpstr>Office Theme</vt:lpstr>
      <vt:lpstr>APPROCHE SYSTÉMIQUE DU CHANGEMENT CLIMATIQUE</vt:lpstr>
      <vt:lpstr>Présentation PowerPoint</vt:lpstr>
      <vt:lpstr>COMPRENDRE L’EFFET DE SERRE </vt:lpstr>
      <vt:lpstr>CERTAINS L’AVAIENT DÉJÀ ANNONCÉ </vt:lpstr>
      <vt:lpstr>Présentation PowerPoint</vt:lpstr>
      <vt:lpstr>Présentation PowerPoint</vt:lpstr>
      <vt:lpstr>L’AMOC* PLUS FAIBLE QU’AU COURS DU DERNIER MILLÉNAIRE </vt:lpstr>
      <vt:lpstr>ANTARCTIQUE : PERTE DE 2 000 MILLIARDS DE GLACE PAR AN   LA FONTE ACCÉLÉRÉE DU GLACIER DE THWAITES s’il venait à disparaitre =&gt; + 65 cm du niveau de la mer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UN SERVICE CLIMATIQUE POUR TOUS LES MÉTIERS DU GROUPE EDF</vt:lpstr>
      <vt:lpstr>R-ADAPT – UN PROGRAMME R&amp;D AMBITIEUX</vt:lpstr>
      <vt:lpstr>Présentation PowerPoint</vt:lpstr>
      <vt:lpstr>Présentation PowerPoint</vt:lpstr>
      <vt:lpstr>CANICULE ET CONDITIONS DE TRAVAIL : ADAPTER SA MANIÈRE DE TRAVAILLER </vt:lpstr>
      <vt:lpstr>Présentation PowerPoint</vt:lpstr>
      <vt:lpstr>PARTENARIAT ADAPT - HUMAN ADAPTATION INSTITUTE</vt:lpstr>
      <vt:lpstr>PEINTURE BLANCHE SUR LES BÂTIMENTS INDUSTRIELS</vt:lpstr>
      <vt:lpstr>Présentation PowerPoint</vt:lpstr>
      <vt:lpstr>LA FORÊT DU DOMAINE NATIONAL DE CHAMBORD </vt:lpstr>
      <vt:lpstr>LA FORÊT DU DOMAINE NATIONAL DE CHAMBORD </vt:lpstr>
      <vt:lpstr>DES RIPISYLVES POUR LIMITER L’ÉCHAUFFEMENT,  L’ÉVAPORATION OU ENCORE LES ESPÈCES EXOTIQUES ENVAHISSANTES</vt:lpstr>
      <vt:lpstr>PRÉSERVER LA RESSOURCE EN EAU </vt:lpstr>
      <vt:lpstr>DÉMONSTRATEUR DE RÉCUPÉRATION DE L’EAU DES PANACHES  (INFINITE COOLING – MIT)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base-pres-DIPS-v5</dc:title>
  <dc:creator>COVIAUX Melanie</dc:creator>
  <cp:lastModifiedBy>GOUSSARD Anne-Marie</cp:lastModifiedBy>
  <cp:revision>40</cp:revision>
  <dcterms:created xsi:type="dcterms:W3CDTF">2024-06-25T15:27:55Z</dcterms:created>
  <dcterms:modified xsi:type="dcterms:W3CDTF">2025-06-10T13:48:25Z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2024-06-25T00:00:00Z</vt:filetime>
  </property>
  <property fmtid="{D5CDD505-2E9C-101B-9397-08002B2CF9AE}" pid="3" name="Creator">
    <vt:lpwstr>Adobe Illustrator 28.4 (Macintosh)</vt:lpwstr>
  </property>
  <property fmtid="{D5CDD505-2E9C-101B-9397-08002B2CF9AE}" pid="4" name="LastSaved">
    <vt:filetime>2024-06-25T00:00:00Z</vt:filetime>
  </property>
  <property fmtid="{D5CDD505-2E9C-101B-9397-08002B2CF9AE}" pid="5" name="Producer">
    <vt:lpwstr>Adobe PDF library 17.00</vt:lpwstr>
  </property>
  <property fmtid="{D5CDD505-2E9C-101B-9397-08002B2CF9AE}" pid="6" name="MSIP_Label_2d26f538-337a-4593-a7e6-123667b1a538_Enabled">
    <vt:lpwstr>true</vt:lpwstr>
  </property>
  <property fmtid="{D5CDD505-2E9C-101B-9397-08002B2CF9AE}" pid="7" name="MSIP_Label_2d26f538-337a-4593-a7e6-123667b1a538_SetDate">
    <vt:lpwstr>2024-06-26T09:27:13Z</vt:lpwstr>
  </property>
  <property fmtid="{D5CDD505-2E9C-101B-9397-08002B2CF9AE}" pid="8" name="MSIP_Label_2d26f538-337a-4593-a7e6-123667b1a538_Method">
    <vt:lpwstr>Standard</vt:lpwstr>
  </property>
  <property fmtid="{D5CDD505-2E9C-101B-9397-08002B2CF9AE}" pid="9" name="MSIP_Label_2d26f538-337a-4593-a7e6-123667b1a538_Name">
    <vt:lpwstr>C1 Interne</vt:lpwstr>
  </property>
  <property fmtid="{D5CDD505-2E9C-101B-9397-08002B2CF9AE}" pid="10" name="MSIP_Label_2d26f538-337a-4593-a7e6-123667b1a538_SiteId">
    <vt:lpwstr>e242425b-70fc-44dc-9ddf-c21e304e6c80</vt:lpwstr>
  </property>
  <property fmtid="{D5CDD505-2E9C-101B-9397-08002B2CF9AE}" pid="11" name="MSIP_Label_2d26f538-337a-4593-a7e6-123667b1a538_ActionId">
    <vt:lpwstr>d25d5ba9-473a-4895-b460-9428ee87a196</vt:lpwstr>
  </property>
  <property fmtid="{D5CDD505-2E9C-101B-9397-08002B2CF9AE}" pid="12" name="MSIP_Label_2d26f538-337a-4593-a7e6-123667b1a538_ContentBits">
    <vt:lpwstr>0</vt:lpwstr>
  </property>
  <property fmtid="{D5CDD505-2E9C-101B-9397-08002B2CF9AE}" pid="13" name="ContentTypeId">
    <vt:lpwstr>0x010100C99A5812EC654640AAF0FBDB42E081DB</vt:lpwstr>
  </property>
  <property fmtid="{D5CDD505-2E9C-101B-9397-08002B2CF9AE}" pid="14" name="MediaServiceImageTags">
    <vt:lpwstr/>
  </property>
  <property fmtid="{D5CDD505-2E9C-101B-9397-08002B2CF9AE}" pid="15" name="oPPTimizDate">
    <vt:filetime>2025-06-10T13:48:23Z</vt:filetime>
  </property>
</Properties>
</file>