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5" r:id="rId5"/>
  </p:sldMasterIdLst>
  <p:notesMasterIdLst>
    <p:notesMasterId r:id="rId24"/>
  </p:notesMasterIdLst>
  <p:handoutMasterIdLst>
    <p:handoutMasterId r:id="rId25"/>
  </p:handoutMasterIdLst>
  <p:sldIdLst>
    <p:sldId id="421" r:id="rId6"/>
    <p:sldId id="523" r:id="rId7"/>
    <p:sldId id="2146847072" r:id="rId8"/>
    <p:sldId id="2146847076" r:id="rId9"/>
    <p:sldId id="2146847070" r:id="rId10"/>
    <p:sldId id="2146847092" r:id="rId11"/>
    <p:sldId id="2146847085" r:id="rId12"/>
    <p:sldId id="2146847084" r:id="rId13"/>
    <p:sldId id="2146847086" r:id="rId14"/>
    <p:sldId id="2146847079" r:id="rId15"/>
    <p:sldId id="2146847078" r:id="rId16"/>
    <p:sldId id="2146847082" r:id="rId17"/>
    <p:sldId id="2146847081" r:id="rId18"/>
    <p:sldId id="2146847087" r:id="rId19"/>
    <p:sldId id="2146847090" r:id="rId20"/>
    <p:sldId id="2146847091" r:id="rId21"/>
    <p:sldId id="2146847088" r:id="rId22"/>
    <p:sldId id="214684707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s" id="{B84FB594-ED8E-3B46-AEA2-1A62806B62D4}">
          <p14:sldIdLst>
            <p14:sldId id="421"/>
            <p14:sldId id="523"/>
            <p14:sldId id="2146847072"/>
            <p14:sldId id="2146847076"/>
            <p14:sldId id="2146847070"/>
            <p14:sldId id="2146847092"/>
          </p14:sldIdLst>
        </p14:section>
        <p14:section name="Deck" id="{310031FC-EC97-D047-9A2A-BE440FEA44AB}">
          <p14:sldIdLst>
            <p14:sldId id="2146847085"/>
            <p14:sldId id="2146847084"/>
            <p14:sldId id="2146847086"/>
            <p14:sldId id="2146847079"/>
            <p14:sldId id="2146847078"/>
            <p14:sldId id="2146847082"/>
            <p14:sldId id="2146847081"/>
            <p14:sldId id="2146847087"/>
            <p14:sldId id="2146847090"/>
            <p14:sldId id="2146847091"/>
            <p14:sldId id="2146847088"/>
            <p14:sldId id="2146847074"/>
          </p14:sldIdLst>
        </p14:section>
        <p14:section name="Charte graphique" id="{E4DF6905-D59B-0244-BF22-C5EC003419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25"/>
    <a:srgbClr val="D1D0D2"/>
    <a:srgbClr val="F3DCAE"/>
    <a:srgbClr val="00CB7D"/>
    <a:srgbClr val="00737B"/>
    <a:srgbClr val="08E4E0"/>
    <a:srgbClr val="63F5FF"/>
    <a:srgbClr val="FFFFFF"/>
    <a:srgbClr val="23FE5C"/>
    <a:srgbClr val="295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6"/>
    <p:restoredTop sz="94694"/>
  </p:normalViewPr>
  <p:slideViewPr>
    <p:cSldViewPr snapToGrid="0">
      <p:cViewPr varScale="1">
        <p:scale>
          <a:sx n="117" d="100"/>
          <a:sy n="117" d="100"/>
        </p:scale>
        <p:origin x="200" y="264"/>
      </p:cViewPr>
      <p:guideLst>
        <p:guide orient="horz" pos="2137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8E43212-0241-C947-8A07-05FBCE8B2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58105E-C54E-034D-8301-1FD3F820D2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E8EE-2A7D-0746-9294-D96E66A50A96}" type="datetimeFigureOut">
              <a:rPr lang="fr-FR" smtClean="0">
                <a:latin typeface="Arial" panose="020B0604020202020204" pitchFamily="34" charset="0"/>
              </a:rPr>
              <a:t>05/02/2025</a:t>
            </a:fld>
            <a:endParaRPr lang="fr-FR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2DC3CF-4DA8-5044-8000-AB058BEFAC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EE7F24-6BCC-284F-9B34-5E494C342B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E12B-6D8B-DE48-8772-C050A9442485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1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B5275EE-D7C5-2945-ACA9-5CB3EE518D7B}" type="datetimeFigureOut">
              <a:rPr lang="fr-FR" smtClean="0"/>
              <a:pPr/>
              <a:t>05/02/2025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8E29DBA-1DC7-6F4C-BC5C-07DE9592B7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32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1">
    <p:bg>
      <p:bgPr>
        <a:gradFill>
          <a:gsLst>
            <a:gs pos="0">
              <a:srgbClr val="00EDFF"/>
            </a:gs>
            <a:gs pos="100000">
              <a:srgbClr val="00AA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texte 25">
            <a:extLst>
              <a:ext uri="{FF2B5EF4-FFF2-40B4-BE49-F238E27FC236}">
                <a16:creationId xmlns:a16="http://schemas.microsoft.com/office/drawing/2014/main" id="{76A8B26F-5376-B84E-849B-21BBCC128B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77852"/>
            <a:ext cx="5537333" cy="726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3BDDA492-F4C9-8B48-A0DC-E6EAF9EF0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861529"/>
            <a:ext cx="5537333" cy="282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ABE65B6-7B43-AC48-899E-F4349E9AB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220759"/>
            <a:ext cx="5537333" cy="217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6B389B-A63A-3542-A313-8069A64073DE}"/>
              </a:ext>
            </a:extLst>
          </p:cNvPr>
          <p:cNvSpPr/>
          <p:nvPr userDrawn="1"/>
        </p:nvSpPr>
        <p:spPr>
          <a:xfrm>
            <a:off x="873994" y="4438376"/>
            <a:ext cx="40156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spc="30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ATELIERS DU FUTUR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08F3E67-E5D2-C34B-A1EE-B40BCD2B4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39" y1="26010" x2="34239" y2="26010"/>
                        <a14:foregroundMark x1="35823" y1="23872" x2="35823" y2="23872"/>
                        <a14:foregroundMark x1="62649" y1="23872" x2="62649" y2="23872"/>
                        <a14:foregroundMark x1="66157" y1="25178" x2="66157" y2="25178"/>
                        <a14:foregroundMark x1="60441" y1="31829" x2="60441" y2="31829"/>
                        <a14:foregroundMark x1="73741" y1="44418" x2="73741" y2="44418"/>
                        <a14:foregroundMark x1="63328" y1="26841" x2="63328" y2="26841"/>
                        <a14:foregroundMark x1="60611" y1="25891" x2="60611" y2="25891"/>
                        <a14:foregroundMark x1="64912" y1="27019" x2="64912" y2="27019"/>
                        <a14:foregroundMark x1="65988" y1="27494" x2="65988" y2="27494"/>
                        <a14:foregroundMark x1="74816" y1="68112" x2="74816" y2="68112"/>
                        <a14:foregroundMark x1="76231" y1="57007" x2="76231" y2="57007"/>
                        <a14:foregroundMark x1="75778" y1="57007" x2="75778" y2="57007"/>
                        <a14:foregroundMark x1="22128" y1="59501" x2="22128" y2="59501"/>
                        <a14:foregroundMark x1="25410" y1="72565" x2="25410" y2="72565"/>
                        <a14:foregroundMark x1="77193" y1="67933" x2="77193" y2="67933"/>
                        <a14:foregroundMark x1="34748" y1="26128" x2="34748" y2="26128"/>
                        <a14:foregroundMark x1="35088" y1="23278" x2="34522" y2="23100"/>
                        <a14:foregroundMark x1="35993" y1="21021" x2="35654" y2="20487"/>
                        <a14:foregroundMark x1="35139" y1="18705" x2="34692" y2="17518"/>
                        <a14:foregroundMark x1="35654" y1="20071" x2="35139" y2="18705"/>
                        <a14:foregroundMark x1="33899" y1="32423" x2="33899" y2="32423"/>
                        <a14:foregroundMark x1="34352" y1="32838" x2="33447" y2="32007"/>
                        <a14:backgroundMark x1="69723" y1="34917" x2="69723" y2="34917"/>
                        <a14:backgroundMark x1="67968" y1="32423" x2="71194" y2="35808"/>
                        <a14:backgroundMark x1="35257" y1="22387" x2="34918" y2="23515"/>
                        <a14:backgroundMark x1="34126" y1="34620" x2="34126" y2="34620"/>
                        <a14:backgroundMark x1="34409" y1="18705" x2="34409" y2="18705"/>
                        <a14:backgroundMark x1="34692" y1="19062" x2="34352" y2="18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841" y="989157"/>
            <a:ext cx="3619972" cy="34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1874" y="482446"/>
            <a:ext cx="11277280" cy="475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0" i="0" spc="300">
                <a:solidFill>
                  <a:srgbClr val="3C3C3B"/>
                </a:solidFill>
                <a:latin typeface="Arial" panose="020B0604020202020204" pitchFamily="34" charset="0"/>
              </a:defRPr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D44317-4600-4B4A-AF45-FBC727F36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963" y="1048500"/>
            <a:ext cx="11277600" cy="5326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95C11E"/>
              </a:buClr>
              <a:buSzPct val="100000"/>
              <a:buFont typeface="Wingdings" panose="05000000000000000000" pitchFamily="2" charset="2"/>
              <a:buChar char="§"/>
              <a:defRPr sz="1100" b="0" i="0">
                <a:latin typeface="Arial" panose="020B0604020202020204" pitchFamily="34" charset="0"/>
              </a:defRPr>
            </a:lvl1pPr>
            <a:lvl2pPr>
              <a:buClr>
                <a:srgbClr val="95C11E"/>
              </a:buClr>
              <a:buSzPct val="80000"/>
              <a:defRPr sz="1100" b="0" i="0">
                <a:latin typeface="Arial" panose="020B0604020202020204" pitchFamily="34" charset="0"/>
              </a:defRPr>
            </a:lvl2pPr>
            <a:lvl3pPr>
              <a:buClr>
                <a:srgbClr val="95C11E"/>
              </a:buClr>
              <a:buSzPct val="70000"/>
              <a:defRPr sz="1100" b="0" i="0">
                <a:latin typeface="Arial" panose="020B0604020202020204" pitchFamily="34" charset="0"/>
              </a:defRPr>
            </a:lvl3pPr>
            <a:lvl4pPr>
              <a:buClr>
                <a:srgbClr val="95C11E"/>
              </a:buClr>
              <a:buSzPct val="60000"/>
              <a:defRPr sz="1100" b="0" i="0">
                <a:latin typeface="Arial" panose="020B0604020202020204" pitchFamily="34" charset="0"/>
              </a:defRPr>
            </a:lvl4pPr>
            <a:lvl5pPr>
              <a:buClr>
                <a:srgbClr val="95C11E"/>
              </a:buClr>
              <a:buSzPct val="50000"/>
              <a:defRPr sz="11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6A98EB-7AA3-E84C-9531-DBBF4680A278}"/>
              </a:ext>
            </a:extLst>
          </p:cNvPr>
          <p:cNvSpPr txBox="1"/>
          <p:nvPr userDrawn="1"/>
        </p:nvSpPr>
        <p:spPr>
          <a:xfrm>
            <a:off x="1099457" y="6651171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E07B97-8529-8749-8F64-0A7BD57DB6F1}"/>
              </a:ext>
            </a:extLst>
          </p:cNvPr>
          <p:cNvSpPr txBox="1"/>
          <p:nvPr userDrawn="1"/>
        </p:nvSpPr>
        <p:spPr>
          <a:xfrm>
            <a:off x="1066800" y="6574971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8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IDE COURANT-jaune">
    <p:bg>
      <p:bgPr>
        <a:solidFill>
          <a:srgbClr val="F5DF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553" y="128881"/>
            <a:ext cx="11277628" cy="262999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1200" b="0" i="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1874" y="482446"/>
            <a:ext cx="11277280" cy="475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0" i="0" spc="300">
                <a:solidFill>
                  <a:srgbClr val="3C3C3B"/>
                </a:solidFill>
                <a:latin typeface="Arial" panose="020B0604020202020204" pitchFamily="34" charset="0"/>
              </a:defRPr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D44317-4600-4B4A-AF45-FBC727F36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963" y="1048500"/>
            <a:ext cx="11277600" cy="5326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95C11E"/>
              </a:buClr>
              <a:buSzPct val="100000"/>
              <a:buFont typeface="Wingdings" panose="05000000000000000000" pitchFamily="2" charset="2"/>
              <a:buChar char="§"/>
              <a:defRPr sz="1100" b="0" i="0">
                <a:latin typeface="Arial" panose="020B0604020202020204" pitchFamily="34" charset="0"/>
              </a:defRPr>
            </a:lvl1pPr>
            <a:lvl2pPr>
              <a:buClr>
                <a:srgbClr val="95C11E"/>
              </a:buClr>
              <a:buSzPct val="80000"/>
              <a:defRPr sz="1100" b="0" i="0">
                <a:latin typeface="Arial" panose="020B0604020202020204" pitchFamily="34" charset="0"/>
              </a:defRPr>
            </a:lvl2pPr>
            <a:lvl3pPr>
              <a:buClr>
                <a:srgbClr val="95C11E"/>
              </a:buClr>
              <a:buSzPct val="70000"/>
              <a:defRPr sz="1100" b="0" i="0">
                <a:latin typeface="Arial" panose="020B0604020202020204" pitchFamily="34" charset="0"/>
              </a:defRPr>
            </a:lvl3pPr>
            <a:lvl4pPr>
              <a:buClr>
                <a:srgbClr val="95C11E"/>
              </a:buClr>
              <a:buSzPct val="60000"/>
              <a:defRPr sz="1100" b="0" i="0">
                <a:latin typeface="Arial" panose="020B0604020202020204" pitchFamily="34" charset="0"/>
              </a:defRPr>
            </a:lvl4pPr>
            <a:lvl5pPr>
              <a:buClr>
                <a:srgbClr val="95C11E"/>
              </a:buClr>
              <a:buSzPct val="50000"/>
              <a:defRPr sz="11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6F01C0-B58E-3140-899C-96D8D14CBA9F}"/>
              </a:ext>
            </a:extLst>
          </p:cNvPr>
          <p:cNvSpPr txBox="1"/>
          <p:nvPr userDrawn="1"/>
        </p:nvSpPr>
        <p:spPr>
          <a:xfrm>
            <a:off x="2274570" y="6743700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F8F7BB-AF1B-904B-B508-0A86081BA5A5}"/>
              </a:ext>
            </a:extLst>
          </p:cNvPr>
          <p:cNvSpPr txBox="1"/>
          <p:nvPr userDrawn="1"/>
        </p:nvSpPr>
        <p:spPr>
          <a:xfrm>
            <a:off x="5540829" y="6727371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B8DCED-E090-3749-BECB-F30F587AD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854" r="18181" b="381"/>
          <a:stretch/>
        </p:blipFill>
        <p:spPr>
          <a:xfrm>
            <a:off x="5252562" y="6461312"/>
            <a:ext cx="1948338" cy="309283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1981956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COURANT - jaune">
    <p:bg>
      <p:bgPr>
        <a:solidFill>
          <a:srgbClr val="F5DF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1874" y="482446"/>
            <a:ext cx="11277280" cy="475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0" i="0" spc="300">
                <a:solidFill>
                  <a:srgbClr val="3C3C3B"/>
                </a:solidFill>
                <a:latin typeface="Arial" panose="020B0604020202020204" pitchFamily="34" charset="0"/>
              </a:defRPr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D44317-4600-4B4A-AF45-FBC727F36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963" y="1048500"/>
            <a:ext cx="11277600" cy="5326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95C11E"/>
              </a:buClr>
              <a:buSzPct val="100000"/>
              <a:buFont typeface="Wingdings" panose="05000000000000000000" pitchFamily="2" charset="2"/>
              <a:buChar char="§"/>
              <a:defRPr sz="1100" b="0" i="0">
                <a:latin typeface="Arial" panose="020B0604020202020204" pitchFamily="34" charset="0"/>
              </a:defRPr>
            </a:lvl1pPr>
            <a:lvl2pPr>
              <a:buClr>
                <a:srgbClr val="95C11E"/>
              </a:buClr>
              <a:buSzPct val="80000"/>
              <a:defRPr sz="1100" b="0" i="0">
                <a:latin typeface="Arial" panose="020B0604020202020204" pitchFamily="34" charset="0"/>
              </a:defRPr>
            </a:lvl2pPr>
            <a:lvl3pPr>
              <a:buClr>
                <a:srgbClr val="95C11E"/>
              </a:buClr>
              <a:buSzPct val="70000"/>
              <a:defRPr sz="1100" b="0" i="0">
                <a:latin typeface="Arial" panose="020B0604020202020204" pitchFamily="34" charset="0"/>
              </a:defRPr>
            </a:lvl3pPr>
            <a:lvl4pPr>
              <a:buClr>
                <a:srgbClr val="95C11E"/>
              </a:buClr>
              <a:buSzPct val="60000"/>
              <a:defRPr sz="1100" b="0" i="0">
                <a:latin typeface="Arial" panose="020B0604020202020204" pitchFamily="34" charset="0"/>
              </a:defRPr>
            </a:lvl4pPr>
            <a:lvl5pPr>
              <a:buClr>
                <a:srgbClr val="95C11E"/>
              </a:buClr>
              <a:buSzPct val="50000"/>
              <a:defRPr sz="11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6F01C0-B58E-3140-899C-96D8D14CBA9F}"/>
              </a:ext>
            </a:extLst>
          </p:cNvPr>
          <p:cNvSpPr txBox="1"/>
          <p:nvPr userDrawn="1"/>
        </p:nvSpPr>
        <p:spPr>
          <a:xfrm>
            <a:off x="2274570" y="6743700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F8F7BB-AF1B-904B-B508-0A86081BA5A5}"/>
              </a:ext>
            </a:extLst>
          </p:cNvPr>
          <p:cNvSpPr txBox="1"/>
          <p:nvPr userDrawn="1"/>
        </p:nvSpPr>
        <p:spPr>
          <a:xfrm>
            <a:off x="5540829" y="6727371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823E66-AB07-6440-80D0-CE16EBAE0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5854" r="18181" b="381"/>
          <a:stretch/>
        </p:blipFill>
        <p:spPr>
          <a:xfrm>
            <a:off x="5252562" y="6461312"/>
            <a:ext cx="1948338" cy="309283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31972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ID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553" y="128881"/>
            <a:ext cx="11277628" cy="262999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1200" b="0" i="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1874" y="482446"/>
            <a:ext cx="11277280" cy="475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0" i="0" spc="300">
                <a:solidFill>
                  <a:srgbClr val="3C3C3B"/>
                </a:solidFill>
                <a:latin typeface="Arial" panose="020B0604020202020204" pitchFamily="34" charset="0"/>
              </a:defRPr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D44317-4600-4B4A-AF45-FBC727F36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963" y="1048500"/>
            <a:ext cx="11277600" cy="5326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95C11E"/>
              </a:buClr>
              <a:buSzPct val="100000"/>
              <a:buFont typeface="Wingdings" panose="05000000000000000000" pitchFamily="2" charset="2"/>
              <a:buChar char="§"/>
              <a:defRPr sz="1100" b="0" i="0">
                <a:latin typeface="Arial" panose="020B0604020202020204" pitchFamily="34" charset="0"/>
              </a:defRPr>
            </a:lvl1pPr>
            <a:lvl2pPr>
              <a:buClr>
                <a:srgbClr val="95C11E"/>
              </a:buClr>
              <a:buSzPct val="80000"/>
              <a:defRPr sz="1100" b="0" i="0">
                <a:latin typeface="Arial" panose="020B0604020202020204" pitchFamily="34" charset="0"/>
              </a:defRPr>
            </a:lvl2pPr>
            <a:lvl3pPr>
              <a:buClr>
                <a:srgbClr val="95C11E"/>
              </a:buClr>
              <a:buSzPct val="70000"/>
              <a:defRPr sz="1100" b="0" i="0">
                <a:latin typeface="Arial" panose="020B0604020202020204" pitchFamily="34" charset="0"/>
              </a:defRPr>
            </a:lvl3pPr>
            <a:lvl4pPr>
              <a:buClr>
                <a:srgbClr val="95C11E"/>
              </a:buClr>
              <a:buSzPct val="60000"/>
              <a:defRPr sz="1100" b="0" i="0">
                <a:latin typeface="Arial" panose="020B0604020202020204" pitchFamily="34" charset="0"/>
              </a:defRPr>
            </a:lvl4pPr>
            <a:lvl5pPr>
              <a:buClr>
                <a:srgbClr val="95C11E"/>
              </a:buClr>
              <a:buSzPct val="50000"/>
              <a:defRPr sz="11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253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85F378-F102-B042-9AC5-68395012A5A0}"/>
              </a:ext>
            </a:extLst>
          </p:cNvPr>
          <p:cNvSpPr/>
          <p:nvPr userDrawn="1"/>
        </p:nvSpPr>
        <p:spPr>
          <a:xfrm>
            <a:off x="9414587" y="0"/>
            <a:ext cx="2777413" cy="6857999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EAB25B-346A-FE43-9E0E-E33460A59F90}"/>
              </a:ext>
            </a:extLst>
          </p:cNvPr>
          <p:cNvSpPr/>
          <p:nvPr userDrawn="1"/>
        </p:nvSpPr>
        <p:spPr>
          <a:xfrm>
            <a:off x="9620518" y="251685"/>
            <a:ext cx="2345180" cy="635462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b="0" i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C6B7FB77-C255-CA45-A9CD-BB16BE1EA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7569" y="2099016"/>
            <a:ext cx="674198" cy="674196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A61B65DB-7D18-9440-91C3-E77458856A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7569" y="3156795"/>
            <a:ext cx="674198" cy="674196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4AEBBDB6-B3FF-644D-AA30-9A066203F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7569" y="964726"/>
            <a:ext cx="674198" cy="674196"/>
          </a:xfrm>
          <a:prstGeom prst="rect">
            <a:avLst/>
          </a:prstGeom>
        </p:spPr>
      </p:pic>
      <p:sp>
        <p:nvSpPr>
          <p:cNvPr id="24" name="ZoneTexte 3">
            <a:extLst>
              <a:ext uri="{FF2B5EF4-FFF2-40B4-BE49-F238E27FC236}">
                <a16:creationId xmlns:a16="http://schemas.microsoft.com/office/drawing/2014/main" id="{66C9F0C2-321C-EE48-AEC7-E8E23669AA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86457" y="5631127"/>
            <a:ext cx="24779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i="0" err="1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contact@futur.green</a:t>
            </a:r>
            <a:endParaRPr lang="fr-FR" sz="1100" b="1" i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algn="ctr"/>
            <a:endParaRPr lang="fr-FR" sz="1100" b="1" i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200" b="1" i="0">
                <a:solidFill>
                  <a:schemeClr val="accent6"/>
                </a:solidFill>
                <a:latin typeface="Arial" panose="020B0604020202020204" pitchFamily="34" charset="0"/>
              </a:rPr>
              <a:t>Tél. : +33 6 11 28 44 55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E26269-7BDF-2A40-82D6-E4163ABBD546}"/>
              </a:ext>
            </a:extLst>
          </p:cNvPr>
          <p:cNvSpPr txBox="1"/>
          <p:nvPr userDrawn="1"/>
        </p:nvSpPr>
        <p:spPr>
          <a:xfrm>
            <a:off x="5791200" y="6623538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03C18D-CA8E-1D45-A336-B5C7748D841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19272" y="1327088"/>
            <a:ext cx="2683117" cy="2919168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3AE444-9CBB-E046-9196-372C3BF398CE}"/>
              </a:ext>
            </a:extLst>
          </p:cNvPr>
          <p:cNvCxnSpPr/>
          <p:nvPr userDrawn="1"/>
        </p:nvCxnSpPr>
        <p:spPr>
          <a:xfrm>
            <a:off x="6060831" y="4453694"/>
            <a:ext cx="0" cy="10772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9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 1">
    <p:bg>
      <p:bgPr>
        <a:gradFill>
          <a:gsLst>
            <a:gs pos="0">
              <a:srgbClr val="00EDFF"/>
            </a:gs>
            <a:gs pos="100000">
              <a:srgbClr val="00AA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texte 25">
            <a:extLst>
              <a:ext uri="{FF2B5EF4-FFF2-40B4-BE49-F238E27FC236}">
                <a16:creationId xmlns:a16="http://schemas.microsoft.com/office/drawing/2014/main" id="{76A8B26F-5376-B84E-849B-21BBCC128B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77852"/>
            <a:ext cx="5537333" cy="726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3BDDA492-F4C9-8B48-A0DC-E6EAF9EF0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861529"/>
            <a:ext cx="5537333" cy="282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ABE65B6-7B43-AC48-899E-F4349E9AB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220759"/>
            <a:ext cx="5537333" cy="217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6B389B-A63A-3542-A313-8069A64073DE}"/>
              </a:ext>
            </a:extLst>
          </p:cNvPr>
          <p:cNvSpPr/>
          <p:nvPr userDrawn="1"/>
        </p:nvSpPr>
        <p:spPr>
          <a:xfrm>
            <a:off x="873994" y="4438376"/>
            <a:ext cx="40156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spc="30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ATELIERS DU FUTUR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08F3E67-E5D2-C34B-A1EE-B40BCD2B4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39" y1="26010" x2="34239" y2="26010"/>
                        <a14:foregroundMark x1="35823" y1="23872" x2="35823" y2="23872"/>
                        <a14:foregroundMark x1="62649" y1="23872" x2="62649" y2="23872"/>
                        <a14:foregroundMark x1="66157" y1="25178" x2="66157" y2="25178"/>
                        <a14:foregroundMark x1="60441" y1="31829" x2="60441" y2="31829"/>
                        <a14:foregroundMark x1="73741" y1="44418" x2="73741" y2="44418"/>
                        <a14:foregroundMark x1="63328" y1="26841" x2="63328" y2="26841"/>
                        <a14:foregroundMark x1="60611" y1="25891" x2="60611" y2="25891"/>
                        <a14:foregroundMark x1="64912" y1="27019" x2="64912" y2="27019"/>
                        <a14:foregroundMark x1="65988" y1="27494" x2="65988" y2="27494"/>
                        <a14:foregroundMark x1="74816" y1="68112" x2="74816" y2="68112"/>
                        <a14:foregroundMark x1="76231" y1="57007" x2="76231" y2="57007"/>
                        <a14:foregroundMark x1="75778" y1="57007" x2="75778" y2="57007"/>
                        <a14:foregroundMark x1="22128" y1="59501" x2="22128" y2="59501"/>
                        <a14:foregroundMark x1="25410" y1="72565" x2="25410" y2="72565"/>
                        <a14:foregroundMark x1="77193" y1="67933" x2="77193" y2="67933"/>
                        <a14:foregroundMark x1="34748" y1="26128" x2="34748" y2="26128"/>
                        <a14:foregroundMark x1="35088" y1="23278" x2="34522" y2="23100"/>
                        <a14:foregroundMark x1="35993" y1="21021" x2="35654" y2="20487"/>
                        <a14:foregroundMark x1="35139" y1="18705" x2="34692" y2="17518"/>
                        <a14:foregroundMark x1="35654" y1="20071" x2="35139" y2="18705"/>
                        <a14:foregroundMark x1="33899" y1="32423" x2="33899" y2="32423"/>
                        <a14:foregroundMark x1="34352" y1="32838" x2="33447" y2="32007"/>
                        <a14:backgroundMark x1="69723" y1="34917" x2="69723" y2="34917"/>
                        <a14:backgroundMark x1="67968" y1="32423" x2="71194" y2="35808"/>
                        <a14:backgroundMark x1="35257" y1="22387" x2="34918" y2="23515"/>
                        <a14:backgroundMark x1="34126" y1="34620" x2="34126" y2="34620"/>
                        <a14:backgroundMark x1="34409" y1="18705" x2="34409" y2="18705"/>
                        <a14:backgroundMark x1="34692" y1="19062" x2="34352" y2="18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841" y="989157"/>
            <a:ext cx="3619972" cy="34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2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uverture 2 + lo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texte 25">
            <a:extLst>
              <a:ext uri="{FF2B5EF4-FFF2-40B4-BE49-F238E27FC236}">
                <a16:creationId xmlns:a16="http://schemas.microsoft.com/office/drawing/2014/main" id="{76A8B26F-5376-B84E-849B-21BBCC128B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77852"/>
            <a:ext cx="5537333" cy="726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3BDDA492-F4C9-8B48-A0DC-E6EAF9EF0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861529"/>
            <a:ext cx="5537333" cy="282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ABE65B6-7B43-AC48-899E-F4349E9AB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220759"/>
            <a:ext cx="5537333" cy="217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6B389B-A63A-3542-A313-8069A64073DE}"/>
              </a:ext>
            </a:extLst>
          </p:cNvPr>
          <p:cNvSpPr/>
          <p:nvPr userDrawn="1"/>
        </p:nvSpPr>
        <p:spPr>
          <a:xfrm>
            <a:off x="873994" y="4438376"/>
            <a:ext cx="40156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spc="30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ATELIERS DU FUTUR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08F3E67-E5D2-C34B-A1EE-B40BCD2B4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39" y1="26010" x2="34239" y2="26010"/>
                        <a14:foregroundMark x1="35823" y1="23872" x2="35823" y2="23872"/>
                        <a14:foregroundMark x1="62649" y1="23872" x2="62649" y2="23872"/>
                        <a14:foregroundMark x1="66157" y1="25178" x2="66157" y2="25178"/>
                        <a14:foregroundMark x1="60441" y1="31829" x2="60441" y2="31829"/>
                        <a14:foregroundMark x1="73741" y1="44418" x2="73741" y2="44418"/>
                        <a14:foregroundMark x1="63328" y1="26841" x2="63328" y2="26841"/>
                        <a14:foregroundMark x1="60611" y1="25891" x2="60611" y2="25891"/>
                        <a14:foregroundMark x1="64912" y1="27019" x2="64912" y2="27019"/>
                        <a14:foregroundMark x1="65988" y1="27494" x2="65988" y2="27494"/>
                        <a14:foregroundMark x1="74816" y1="68112" x2="74816" y2="68112"/>
                        <a14:foregroundMark x1="76231" y1="57007" x2="76231" y2="57007"/>
                        <a14:foregroundMark x1="75778" y1="57007" x2="75778" y2="57007"/>
                        <a14:foregroundMark x1="22128" y1="59501" x2="22128" y2="59501"/>
                        <a14:foregroundMark x1="25410" y1="72565" x2="25410" y2="72565"/>
                        <a14:foregroundMark x1="77193" y1="67933" x2="77193" y2="67933"/>
                        <a14:foregroundMark x1="34748" y1="26128" x2="34748" y2="26128"/>
                        <a14:foregroundMark x1="35088" y1="23278" x2="34522" y2="23100"/>
                        <a14:foregroundMark x1="35993" y1="21021" x2="35654" y2="20487"/>
                        <a14:foregroundMark x1="35139" y1="18705" x2="34692" y2="17518"/>
                        <a14:foregroundMark x1="35654" y1="20071" x2="35139" y2="18705"/>
                        <a14:foregroundMark x1="33899" y1="32423" x2="33899" y2="32423"/>
                        <a14:foregroundMark x1="34352" y1="32838" x2="33447" y2="32007"/>
                        <a14:backgroundMark x1="69723" y1="34917" x2="69723" y2="34917"/>
                        <a14:backgroundMark x1="67968" y1="32423" x2="71194" y2="35808"/>
                        <a14:backgroundMark x1="35257" y1="22387" x2="34918" y2="23515"/>
                        <a14:backgroundMark x1="34126" y1="34620" x2="34126" y2="34620"/>
                        <a14:backgroundMark x1="34409" y1="18705" x2="34409" y2="18705"/>
                        <a14:backgroundMark x1="34692" y1="19062" x2="34352" y2="18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841" y="989157"/>
            <a:ext cx="3619972" cy="3449219"/>
          </a:xfrm>
          <a:prstGeom prst="rect">
            <a:avLst/>
          </a:prstGeom>
        </p:spPr>
      </p:pic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B031AB10-BC7C-FF42-B705-04D8179243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99332" y="470141"/>
            <a:ext cx="2775739" cy="1558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LOGO CLIENT EN PNG</a:t>
            </a:r>
          </a:p>
        </p:txBody>
      </p:sp>
    </p:spTree>
    <p:extLst>
      <p:ext uri="{BB962C8B-B14F-4D97-AF65-F5344CB8AC3E}">
        <p14:creationId xmlns:p14="http://schemas.microsoft.com/office/powerpoint/2010/main" val="51444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uverture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3EC0867-7536-E640-A1D1-E79D96AA46A7}"/>
              </a:ext>
            </a:extLst>
          </p:cNvPr>
          <p:cNvSpPr/>
          <p:nvPr userDrawn="1"/>
        </p:nvSpPr>
        <p:spPr>
          <a:xfrm>
            <a:off x="5695376" y="4442293"/>
            <a:ext cx="5979695" cy="18288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" panose="020B0604020202020204" pitchFamily="34" charset="0"/>
            </a:endParaRPr>
          </a:p>
        </p:txBody>
      </p:sp>
      <p:sp>
        <p:nvSpPr>
          <p:cNvPr id="23" name="Espace réservé du texte 25">
            <a:extLst>
              <a:ext uri="{FF2B5EF4-FFF2-40B4-BE49-F238E27FC236}">
                <a16:creationId xmlns:a16="http://schemas.microsoft.com/office/drawing/2014/main" id="{6F5EC89B-A5C3-1F49-8F14-57288BD5A1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1598" y="4669038"/>
            <a:ext cx="5537333" cy="726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3C3C3B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4" name="Espace réservé du texte 25">
            <a:extLst>
              <a:ext uri="{FF2B5EF4-FFF2-40B4-BE49-F238E27FC236}">
                <a16:creationId xmlns:a16="http://schemas.microsoft.com/office/drawing/2014/main" id="{FB67E889-2AFD-4E42-A8ED-2DBE4C64CB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598" y="5452715"/>
            <a:ext cx="5537333" cy="282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3C3C3B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5" name="Espace réservé du texte 25">
            <a:extLst>
              <a:ext uri="{FF2B5EF4-FFF2-40B4-BE49-F238E27FC236}">
                <a16:creationId xmlns:a16="http://schemas.microsoft.com/office/drawing/2014/main" id="{537196FE-143B-6C4B-8618-B24669470E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598" y="5811945"/>
            <a:ext cx="5537333" cy="217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3C3C3B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35" name="Espace réservé pour une image  5">
            <a:extLst>
              <a:ext uri="{FF2B5EF4-FFF2-40B4-BE49-F238E27FC236}">
                <a16:creationId xmlns:a16="http://schemas.microsoft.com/office/drawing/2014/main" id="{03B45532-6B48-674D-BC0B-35232EEFDA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99332" y="470141"/>
            <a:ext cx="2775739" cy="1558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LOGO CLIENT EN PNG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315E0A-DB1C-D149-90A2-8BE5E4CE4D1F}"/>
              </a:ext>
            </a:extLst>
          </p:cNvPr>
          <p:cNvSpPr/>
          <p:nvPr userDrawn="1"/>
        </p:nvSpPr>
        <p:spPr>
          <a:xfrm>
            <a:off x="516929" y="3637416"/>
            <a:ext cx="38736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spc="30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ATELIERS DU FUTUR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AB54B8-0D68-4F45-B827-95AD65269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39" y1="26010" x2="34239" y2="26010"/>
                        <a14:foregroundMark x1="35823" y1="23872" x2="35823" y2="23872"/>
                        <a14:foregroundMark x1="62649" y1="23872" x2="62649" y2="23872"/>
                        <a14:foregroundMark x1="66157" y1="25178" x2="66157" y2="25178"/>
                        <a14:foregroundMark x1="60441" y1="31829" x2="60441" y2="31829"/>
                        <a14:foregroundMark x1="73741" y1="44418" x2="73741" y2="44418"/>
                        <a14:foregroundMark x1="63328" y1="26841" x2="63328" y2="26841"/>
                        <a14:foregroundMark x1="60611" y1="25891" x2="60611" y2="25891"/>
                        <a14:foregroundMark x1="64912" y1="27019" x2="64912" y2="27019"/>
                        <a14:foregroundMark x1="65988" y1="27494" x2="65988" y2="27494"/>
                        <a14:foregroundMark x1="74816" y1="68112" x2="74816" y2="68112"/>
                        <a14:foregroundMark x1="76231" y1="57007" x2="76231" y2="57007"/>
                        <a14:foregroundMark x1="75778" y1="57007" x2="75778" y2="57007"/>
                        <a14:foregroundMark x1="22128" y1="59501" x2="22128" y2="59501"/>
                        <a14:foregroundMark x1="25410" y1="72565" x2="25410" y2="72565"/>
                        <a14:foregroundMark x1="77193" y1="67933" x2="77193" y2="67933"/>
                        <a14:foregroundMark x1="34748" y1="26128" x2="34748" y2="26128"/>
                        <a14:foregroundMark x1="35088" y1="23278" x2="34522" y2="23100"/>
                        <a14:foregroundMark x1="35993" y1="21021" x2="35654" y2="20487"/>
                        <a14:foregroundMark x1="35139" y1="18705" x2="34692" y2="17518"/>
                        <a14:foregroundMark x1="35654" y1="20071" x2="35139" y2="18705"/>
                        <a14:foregroundMark x1="33899" y1="32423" x2="33899" y2="32423"/>
                        <a14:foregroundMark x1="34352" y1="32838" x2="33447" y2="32007"/>
                        <a14:backgroundMark x1="69723" y1="34917" x2="69723" y2="34917"/>
                        <a14:backgroundMark x1="67968" y1="32423" x2="71194" y2="35808"/>
                        <a14:backgroundMark x1="35257" y1="22387" x2="34918" y2="23515"/>
                        <a14:backgroundMark x1="34126" y1="34620" x2="34126" y2="34620"/>
                        <a14:backgroundMark x1="34409" y1="18705" x2="34409" y2="18705"/>
                        <a14:backgroundMark x1="34692" y1="19062" x2="34352" y2="18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52" y="470141"/>
            <a:ext cx="3341367" cy="31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2 + lo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texte 25">
            <a:extLst>
              <a:ext uri="{FF2B5EF4-FFF2-40B4-BE49-F238E27FC236}">
                <a16:creationId xmlns:a16="http://schemas.microsoft.com/office/drawing/2014/main" id="{76A8B26F-5376-B84E-849B-21BBCC128B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77852"/>
            <a:ext cx="5537333" cy="726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3BDDA492-F4C9-8B48-A0DC-E6EAF9EF0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861529"/>
            <a:ext cx="5537333" cy="282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ABE65B6-7B43-AC48-899E-F4349E9AB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220759"/>
            <a:ext cx="5537333" cy="217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6B389B-A63A-3542-A313-8069A64073DE}"/>
              </a:ext>
            </a:extLst>
          </p:cNvPr>
          <p:cNvSpPr/>
          <p:nvPr userDrawn="1"/>
        </p:nvSpPr>
        <p:spPr>
          <a:xfrm>
            <a:off x="873994" y="4438376"/>
            <a:ext cx="40156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spc="30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ATELIERS DU FUTUR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08F3E67-E5D2-C34B-A1EE-B40BCD2B4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39" y1="26010" x2="34239" y2="26010"/>
                        <a14:foregroundMark x1="35823" y1="23872" x2="35823" y2="23872"/>
                        <a14:foregroundMark x1="62649" y1="23872" x2="62649" y2="23872"/>
                        <a14:foregroundMark x1="66157" y1="25178" x2="66157" y2="25178"/>
                        <a14:foregroundMark x1="60441" y1="31829" x2="60441" y2="31829"/>
                        <a14:foregroundMark x1="73741" y1="44418" x2="73741" y2="44418"/>
                        <a14:foregroundMark x1="63328" y1="26841" x2="63328" y2="26841"/>
                        <a14:foregroundMark x1="60611" y1="25891" x2="60611" y2="25891"/>
                        <a14:foregroundMark x1="64912" y1="27019" x2="64912" y2="27019"/>
                        <a14:foregroundMark x1="65988" y1="27494" x2="65988" y2="27494"/>
                        <a14:foregroundMark x1="74816" y1="68112" x2="74816" y2="68112"/>
                        <a14:foregroundMark x1="76231" y1="57007" x2="76231" y2="57007"/>
                        <a14:foregroundMark x1="75778" y1="57007" x2="75778" y2="57007"/>
                        <a14:foregroundMark x1="22128" y1="59501" x2="22128" y2="59501"/>
                        <a14:foregroundMark x1="25410" y1="72565" x2="25410" y2="72565"/>
                        <a14:foregroundMark x1="77193" y1="67933" x2="77193" y2="67933"/>
                        <a14:foregroundMark x1="34748" y1="26128" x2="34748" y2="26128"/>
                        <a14:foregroundMark x1="35088" y1="23278" x2="34522" y2="23100"/>
                        <a14:foregroundMark x1="35993" y1="21021" x2="35654" y2="20487"/>
                        <a14:foregroundMark x1="35139" y1="18705" x2="34692" y2="17518"/>
                        <a14:foregroundMark x1="35654" y1="20071" x2="35139" y2="18705"/>
                        <a14:foregroundMark x1="33899" y1="32423" x2="33899" y2="32423"/>
                        <a14:foregroundMark x1="34352" y1="32838" x2="33447" y2="32007"/>
                        <a14:backgroundMark x1="69723" y1="34917" x2="69723" y2="34917"/>
                        <a14:backgroundMark x1="67968" y1="32423" x2="71194" y2="35808"/>
                        <a14:backgroundMark x1="35257" y1="22387" x2="34918" y2="23515"/>
                        <a14:backgroundMark x1="34126" y1="34620" x2="34126" y2="34620"/>
                        <a14:backgroundMark x1="34409" y1="18705" x2="34409" y2="18705"/>
                        <a14:backgroundMark x1="34692" y1="19062" x2="34352" y2="18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841" y="989157"/>
            <a:ext cx="3619972" cy="3449219"/>
          </a:xfrm>
          <a:prstGeom prst="rect">
            <a:avLst/>
          </a:prstGeom>
        </p:spPr>
      </p:pic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B031AB10-BC7C-FF42-B705-04D8179243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99332" y="470141"/>
            <a:ext cx="2775739" cy="1558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LOGO CLIENT EN PNG</a:t>
            </a:r>
          </a:p>
        </p:txBody>
      </p:sp>
    </p:spTree>
    <p:extLst>
      <p:ext uri="{BB962C8B-B14F-4D97-AF65-F5344CB8AC3E}">
        <p14:creationId xmlns:p14="http://schemas.microsoft.com/office/powerpoint/2010/main" val="402743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3EC0867-7536-E640-A1D1-E79D96AA46A7}"/>
              </a:ext>
            </a:extLst>
          </p:cNvPr>
          <p:cNvSpPr/>
          <p:nvPr userDrawn="1"/>
        </p:nvSpPr>
        <p:spPr>
          <a:xfrm>
            <a:off x="5695376" y="4442293"/>
            <a:ext cx="5979695" cy="18288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" panose="020B0604020202020204" pitchFamily="34" charset="0"/>
            </a:endParaRPr>
          </a:p>
        </p:txBody>
      </p:sp>
      <p:sp>
        <p:nvSpPr>
          <p:cNvPr id="23" name="Espace réservé du texte 25">
            <a:extLst>
              <a:ext uri="{FF2B5EF4-FFF2-40B4-BE49-F238E27FC236}">
                <a16:creationId xmlns:a16="http://schemas.microsoft.com/office/drawing/2014/main" id="{6F5EC89B-A5C3-1F49-8F14-57288BD5A1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1598" y="4669038"/>
            <a:ext cx="5537333" cy="726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3C3C3B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4" name="Espace réservé du texte 25">
            <a:extLst>
              <a:ext uri="{FF2B5EF4-FFF2-40B4-BE49-F238E27FC236}">
                <a16:creationId xmlns:a16="http://schemas.microsoft.com/office/drawing/2014/main" id="{FB67E889-2AFD-4E42-A8ED-2DBE4C64CB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1598" y="5452715"/>
            <a:ext cx="5537333" cy="282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3C3C3B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5" name="Espace réservé du texte 25">
            <a:extLst>
              <a:ext uri="{FF2B5EF4-FFF2-40B4-BE49-F238E27FC236}">
                <a16:creationId xmlns:a16="http://schemas.microsoft.com/office/drawing/2014/main" id="{537196FE-143B-6C4B-8618-B24669470E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598" y="5811945"/>
            <a:ext cx="5537333" cy="217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solidFill>
                  <a:srgbClr val="3C3C3B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sp>
        <p:nvSpPr>
          <p:cNvPr id="35" name="Espace réservé pour une image  5">
            <a:extLst>
              <a:ext uri="{FF2B5EF4-FFF2-40B4-BE49-F238E27FC236}">
                <a16:creationId xmlns:a16="http://schemas.microsoft.com/office/drawing/2014/main" id="{03B45532-6B48-674D-BC0B-35232EEFDA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99332" y="470141"/>
            <a:ext cx="2775739" cy="1558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LOGO CLIENT EN PNG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315E0A-DB1C-D149-90A2-8BE5E4CE4D1F}"/>
              </a:ext>
            </a:extLst>
          </p:cNvPr>
          <p:cNvSpPr/>
          <p:nvPr userDrawn="1"/>
        </p:nvSpPr>
        <p:spPr>
          <a:xfrm>
            <a:off x="516929" y="3637416"/>
            <a:ext cx="38736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spc="30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LES ATELIERS DU FUTUR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AB54B8-0D68-4F45-B827-95AD65269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39" y1="26010" x2="34239" y2="26010"/>
                        <a14:foregroundMark x1="35823" y1="23872" x2="35823" y2="23872"/>
                        <a14:foregroundMark x1="62649" y1="23872" x2="62649" y2="23872"/>
                        <a14:foregroundMark x1="66157" y1="25178" x2="66157" y2="25178"/>
                        <a14:foregroundMark x1="60441" y1="31829" x2="60441" y2="31829"/>
                        <a14:foregroundMark x1="73741" y1="44418" x2="73741" y2="44418"/>
                        <a14:foregroundMark x1="63328" y1="26841" x2="63328" y2="26841"/>
                        <a14:foregroundMark x1="60611" y1="25891" x2="60611" y2="25891"/>
                        <a14:foregroundMark x1="64912" y1="27019" x2="64912" y2="27019"/>
                        <a14:foregroundMark x1="65988" y1="27494" x2="65988" y2="27494"/>
                        <a14:foregroundMark x1="74816" y1="68112" x2="74816" y2="68112"/>
                        <a14:foregroundMark x1="76231" y1="57007" x2="76231" y2="57007"/>
                        <a14:foregroundMark x1="75778" y1="57007" x2="75778" y2="57007"/>
                        <a14:foregroundMark x1="22128" y1="59501" x2="22128" y2="59501"/>
                        <a14:foregroundMark x1="25410" y1="72565" x2="25410" y2="72565"/>
                        <a14:foregroundMark x1="77193" y1="67933" x2="77193" y2="67933"/>
                        <a14:foregroundMark x1="34748" y1="26128" x2="34748" y2="26128"/>
                        <a14:foregroundMark x1="35088" y1="23278" x2="34522" y2="23100"/>
                        <a14:foregroundMark x1="35993" y1="21021" x2="35654" y2="20487"/>
                        <a14:foregroundMark x1="35139" y1="18705" x2="34692" y2="17518"/>
                        <a14:foregroundMark x1="35654" y1="20071" x2="35139" y2="18705"/>
                        <a14:foregroundMark x1="33899" y1="32423" x2="33899" y2="32423"/>
                        <a14:foregroundMark x1="34352" y1="32838" x2="33447" y2="32007"/>
                        <a14:backgroundMark x1="69723" y1="34917" x2="69723" y2="34917"/>
                        <a14:backgroundMark x1="67968" y1="32423" x2="71194" y2="35808"/>
                        <a14:backgroundMark x1="35257" y1="22387" x2="34918" y2="23515"/>
                        <a14:backgroundMark x1="34126" y1="34620" x2="34126" y2="34620"/>
                        <a14:backgroundMark x1="34409" y1="18705" x2="34409" y2="18705"/>
                        <a14:backgroundMark x1="34692" y1="19062" x2="34352" y2="18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52" y="470141"/>
            <a:ext cx="3341367" cy="31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-sous-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8">
            <a:extLst>
              <a:ext uri="{FF2B5EF4-FFF2-40B4-BE49-F238E27FC236}">
                <a16:creationId xmlns:a16="http://schemas.microsoft.com/office/drawing/2014/main" id="{94C7BB05-FBE1-904D-A532-78BA123AE5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71360" y="0"/>
            <a:ext cx="5120640" cy="6858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6A5AF-719E-7E43-B720-5D3033BA2D25}"/>
              </a:ext>
            </a:extLst>
          </p:cNvPr>
          <p:cNvSpPr/>
          <p:nvPr userDrawn="1"/>
        </p:nvSpPr>
        <p:spPr>
          <a:xfrm>
            <a:off x="7362008" y="306771"/>
            <a:ext cx="4539343" cy="624445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096424-EEA4-AA49-8EC9-6E65FB42E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39" y1="26010" x2="34239" y2="26010"/>
                        <a14:foregroundMark x1="35823" y1="23872" x2="35823" y2="23872"/>
                        <a14:foregroundMark x1="62649" y1="23872" x2="62649" y2="23872"/>
                        <a14:foregroundMark x1="66157" y1="25178" x2="66157" y2="25178"/>
                        <a14:foregroundMark x1="60441" y1="31829" x2="60441" y2="31829"/>
                        <a14:foregroundMark x1="73741" y1="44418" x2="73741" y2="44418"/>
                        <a14:foregroundMark x1="63328" y1="26841" x2="63328" y2="26841"/>
                        <a14:foregroundMark x1="60611" y1="25891" x2="60611" y2="25891"/>
                        <a14:foregroundMark x1="64912" y1="27019" x2="64912" y2="27019"/>
                        <a14:foregroundMark x1="65988" y1="27494" x2="65988" y2="27494"/>
                        <a14:foregroundMark x1="74816" y1="68112" x2="74816" y2="68112"/>
                        <a14:foregroundMark x1="76231" y1="57007" x2="76231" y2="57007"/>
                        <a14:foregroundMark x1="75778" y1="57007" x2="75778" y2="57007"/>
                        <a14:foregroundMark x1="22128" y1="59501" x2="22128" y2="59501"/>
                        <a14:foregroundMark x1="25410" y1="72565" x2="25410" y2="72565"/>
                        <a14:foregroundMark x1="77193" y1="67933" x2="77193" y2="67933"/>
                        <a14:foregroundMark x1="34748" y1="26128" x2="34748" y2="26128"/>
                        <a14:foregroundMark x1="35088" y1="23278" x2="34522" y2="23100"/>
                        <a14:foregroundMark x1="35993" y1="21021" x2="35654" y2="20487"/>
                        <a14:foregroundMark x1="35139" y1="18705" x2="34692" y2="17518"/>
                        <a14:foregroundMark x1="35654" y1="20071" x2="35139" y2="18705"/>
                        <a14:foregroundMark x1="33899" y1="32423" x2="33899" y2="32423"/>
                        <a14:foregroundMark x1="34352" y1="32838" x2="33447" y2="32007"/>
                        <a14:backgroundMark x1="69723" y1="34917" x2="69723" y2="34917"/>
                        <a14:backgroundMark x1="67968" y1="32423" x2="71194" y2="35808"/>
                        <a14:backgroundMark x1="35257" y1="22387" x2="34918" y2="23515"/>
                        <a14:backgroundMark x1="34126" y1="34620" x2="34126" y2="34620"/>
                        <a14:backgroundMark x1="34409" y1="18705" x2="34409" y2="18705"/>
                        <a14:backgroundMark x1="34692" y1="19062" x2="34352" y2="18290"/>
                      </a14:backgroundRemoval>
                    </a14:imgEffect>
                  </a14:imgLayer>
                </a14:imgProps>
              </a:ext>
            </a:extLst>
          </a:blip>
          <a:srcRect r="12636" b="68769"/>
          <a:stretch/>
        </p:blipFill>
        <p:spPr>
          <a:xfrm>
            <a:off x="-648512" y="5780782"/>
            <a:ext cx="3162564" cy="107721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162E76C-FADD-B946-A8EA-0B4125980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5854" r="18181" b="381"/>
          <a:stretch/>
        </p:blipFill>
        <p:spPr>
          <a:xfrm>
            <a:off x="5252562" y="6461312"/>
            <a:ext cx="1948338" cy="309283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FA4C9C11-46AC-AB41-8A3B-343EC8A0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908050"/>
            <a:ext cx="4067796" cy="1325563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500546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1D45B-7454-AD4E-9304-A58806D000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665" y="545679"/>
            <a:ext cx="10515600" cy="442913"/>
          </a:xfrm>
          <a:prstGeom prst="rect">
            <a:avLst/>
          </a:prstGeom>
        </p:spPr>
        <p:txBody>
          <a:bodyPr lIns="0"/>
          <a:lstStyle>
            <a:lvl1pPr>
              <a:defRPr sz="2400" b="1" i="0">
                <a:solidFill>
                  <a:srgbClr val="164194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A0534A-8A29-B045-90ED-3A169F6F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141" y="1758943"/>
            <a:ext cx="9335126" cy="315126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spcBef>
                <a:spcPts val="1400"/>
              </a:spcBef>
              <a:buClr>
                <a:schemeClr val="accent1"/>
              </a:buClr>
              <a:buNone/>
              <a:defRPr sz="1400" b="1" i="0">
                <a:solidFill>
                  <a:srgbClr val="164194"/>
                </a:solidFill>
                <a:latin typeface="Montserrat" pitchFamily="2" charset="77"/>
              </a:defRPr>
            </a:lvl1pPr>
            <a:lvl2pPr marL="0" indent="0"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None/>
              <a:defRPr sz="1200" b="1" i="0">
                <a:latin typeface="Montserrat SemiBold" pitchFamily="2" charset="77"/>
              </a:defRPr>
            </a:lvl2pPr>
            <a:lvl3pPr marL="0" indent="0">
              <a:spcBef>
                <a:spcPts val="200"/>
              </a:spcBef>
              <a:buClr>
                <a:srgbClr val="164194"/>
              </a:buClr>
              <a:buFontTx/>
              <a:buNone/>
              <a:defRPr sz="1200" b="0" i="0">
                <a:latin typeface="Montserrat Light" pitchFamily="2" charset="77"/>
              </a:defRPr>
            </a:lvl3pPr>
            <a:lvl4pPr marL="108000" indent="-108000" algn="l">
              <a:spcBef>
                <a:spcPts val="200"/>
              </a:spcBef>
              <a:buClr>
                <a:schemeClr val="tx2"/>
              </a:buClr>
              <a:buFont typeface="Police système Courant"/>
              <a:buChar char="-"/>
              <a:defRPr lang="fr-FR" sz="1050" b="0" i="0" kern="1200" dirty="0" smtClean="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indent="0">
              <a:buFontTx/>
              <a:buNone/>
              <a:defRPr lang="fr-FR" sz="11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E575F-60DC-E240-AD7B-948386F5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0338" y="6424612"/>
            <a:ext cx="691662" cy="365125"/>
          </a:xfrm>
          <a:prstGeom prst="rect">
            <a:avLst/>
          </a:prstGeom>
        </p:spPr>
        <p:txBody>
          <a:bodyPr rIns="180000"/>
          <a:lstStyle>
            <a:lvl1pPr algn="r"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9ACE43DA-98E3-F441-98D3-871001F45100}" type="slidenum">
              <a:rPr lang="fr-FR" smtClean="0"/>
              <a:pPr/>
              <a:t>‹N°›</a:t>
            </a:fld>
            <a:endParaRPr lang="fr-FR" dirty="0">
              <a:latin typeface="Montserrat" pitchFamily="2" charset="77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D10CC2-92DA-8847-A80F-7BA2A860D6EB}"/>
              </a:ext>
            </a:extLst>
          </p:cNvPr>
          <p:cNvCxnSpPr>
            <a:cxnSpLocks/>
          </p:cNvCxnSpPr>
          <p:nvPr userDrawn="1"/>
        </p:nvCxnSpPr>
        <p:spPr>
          <a:xfrm>
            <a:off x="925665" y="1060154"/>
            <a:ext cx="847476" cy="0"/>
          </a:xfrm>
          <a:prstGeom prst="line">
            <a:avLst/>
          </a:prstGeom>
          <a:ln w="19050">
            <a:solidFill>
              <a:srgbClr val="E25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7BDD910B-721E-E7F0-E8E3-FAA32CEFF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1633" y="6492062"/>
            <a:ext cx="1548734" cy="2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9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85F378-F102-B042-9AC5-68395012A5A0}"/>
              </a:ext>
            </a:extLst>
          </p:cNvPr>
          <p:cNvSpPr/>
          <p:nvPr userDrawn="1"/>
        </p:nvSpPr>
        <p:spPr>
          <a:xfrm>
            <a:off x="9414588" y="1"/>
            <a:ext cx="2777413" cy="6857999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EAB25B-346A-FE43-9E0E-E33460A59F90}"/>
              </a:ext>
            </a:extLst>
          </p:cNvPr>
          <p:cNvSpPr/>
          <p:nvPr userDrawn="1"/>
        </p:nvSpPr>
        <p:spPr>
          <a:xfrm>
            <a:off x="9620518" y="251685"/>
            <a:ext cx="2345180" cy="635462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b="0" i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C6B7FB77-C255-CA45-A9CD-BB16BE1EA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7569" y="3779498"/>
            <a:ext cx="674198" cy="674196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4AEBBDB6-B3FF-644D-AA30-9A066203FE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9045" y="2264967"/>
            <a:ext cx="674198" cy="674196"/>
          </a:xfrm>
          <a:prstGeom prst="rect">
            <a:avLst/>
          </a:prstGeom>
        </p:spPr>
      </p:pic>
      <p:sp>
        <p:nvSpPr>
          <p:cNvPr id="24" name="ZoneTexte 3">
            <a:extLst>
              <a:ext uri="{FF2B5EF4-FFF2-40B4-BE49-F238E27FC236}">
                <a16:creationId xmlns:a16="http://schemas.microsoft.com/office/drawing/2014/main" id="{66C9F0C2-321C-EE48-AEC7-E8E23669AA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86458" y="5631128"/>
            <a:ext cx="2477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i="0" dirty="0" err="1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contact@lesateliersdufutur.org</a:t>
            </a:r>
            <a:endParaRPr lang="fr-FR" sz="1100" b="1" i="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algn="ctr"/>
            <a:endParaRPr lang="fr-FR" sz="1100" b="1" i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E26269-7BDF-2A40-82D6-E4163ABBD546}"/>
              </a:ext>
            </a:extLst>
          </p:cNvPr>
          <p:cNvSpPr txBox="1"/>
          <p:nvPr userDrawn="1"/>
        </p:nvSpPr>
        <p:spPr>
          <a:xfrm>
            <a:off x="5791200" y="6623538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03C18D-CA8E-1D45-A336-B5C7748D84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19273" y="1327088"/>
            <a:ext cx="2683117" cy="2919168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3AE444-9CBB-E046-9196-372C3BF398CE}"/>
              </a:ext>
            </a:extLst>
          </p:cNvPr>
          <p:cNvCxnSpPr/>
          <p:nvPr userDrawn="1"/>
        </p:nvCxnSpPr>
        <p:spPr>
          <a:xfrm>
            <a:off x="6060831" y="4453694"/>
            <a:ext cx="0" cy="107721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0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84C25FE-882C-4680-85EE-9774C41DD223}"/>
              </a:ext>
            </a:extLst>
          </p:cNvPr>
          <p:cNvSpPr/>
          <p:nvPr/>
        </p:nvSpPr>
        <p:spPr>
          <a:xfrm>
            <a:off x="7240772" y="276448"/>
            <a:ext cx="4767259" cy="635462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b="0" i="0">
              <a:latin typeface="Arial" panose="020B0604020202020204" pitchFamily="34" charset="0"/>
            </a:endParaRPr>
          </a:p>
        </p:txBody>
      </p:sp>
      <p:sp>
        <p:nvSpPr>
          <p:cNvPr id="39" name="Espace réservé du texte 8">
            <a:extLst>
              <a:ext uri="{FF2B5EF4-FFF2-40B4-BE49-F238E27FC236}">
                <a16:creationId xmlns:a16="http://schemas.microsoft.com/office/drawing/2014/main" id="{A9224A3E-5E42-4D22-8A31-94E89746E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531" y="2159000"/>
            <a:ext cx="4767259" cy="36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b="1" spc="3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1</a:t>
            </a:r>
          </a:p>
          <a:p>
            <a:pPr lvl="0"/>
            <a:endParaRPr lang="fr-FR"/>
          </a:p>
        </p:txBody>
      </p:sp>
      <p:sp>
        <p:nvSpPr>
          <p:cNvPr id="40" name="Espace réservé du texte 8">
            <a:extLst>
              <a:ext uri="{FF2B5EF4-FFF2-40B4-BE49-F238E27FC236}">
                <a16:creationId xmlns:a16="http://schemas.microsoft.com/office/drawing/2014/main" id="{561E4AC3-C58C-411C-B3D8-2A2751A1A1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531" y="2728496"/>
            <a:ext cx="4767259" cy="36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b="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2</a:t>
            </a:r>
          </a:p>
          <a:p>
            <a:pPr lvl="0"/>
            <a:endParaRPr lang="fr-FR"/>
          </a:p>
        </p:txBody>
      </p:sp>
      <p:sp>
        <p:nvSpPr>
          <p:cNvPr id="41" name="Espace réservé du texte 8">
            <a:extLst>
              <a:ext uri="{FF2B5EF4-FFF2-40B4-BE49-F238E27FC236}">
                <a16:creationId xmlns:a16="http://schemas.microsoft.com/office/drawing/2014/main" id="{6B5D1584-2DFE-4854-94FE-9878334D01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9531" y="3304501"/>
            <a:ext cx="4767259" cy="36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b="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3</a:t>
            </a:r>
          </a:p>
          <a:p>
            <a:pPr lvl="0"/>
            <a:endParaRPr lang="fr-FR"/>
          </a:p>
        </p:txBody>
      </p:sp>
      <p:sp>
        <p:nvSpPr>
          <p:cNvPr id="42" name="Espace réservé du texte 8">
            <a:extLst>
              <a:ext uri="{FF2B5EF4-FFF2-40B4-BE49-F238E27FC236}">
                <a16:creationId xmlns:a16="http://schemas.microsoft.com/office/drawing/2014/main" id="{F7FC4C94-A700-4CCA-BF09-DCB2655D30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9531" y="3875188"/>
            <a:ext cx="4767259" cy="36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b="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4</a:t>
            </a:r>
          </a:p>
          <a:p>
            <a:pPr lvl="0"/>
            <a:endParaRPr lang="fr-FR"/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80DAAF33-B28B-473E-9C81-FF016F40E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9531" y="4445875"/>
            <a:ext cx="4767259" cy="36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b="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5</a:t>
            </a:r>
          </a:p>
          <a:p>
            <a:pPr lvl="0"/>
            <a:endParaRPr lang="fr-FR"/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942FAA01-3831-4312-8174-4A9BDDE09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9531" y="5022007"/>
            <a:ext cx="4767259" cy="36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None/>
              <a:tabLst/>
              <a:defRPr b="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6</a:t>
            </a:r>
          </a:p>
          <a:p>
            <a:pPr lvl="0"/>
            <a:endParaRPr lang="fr-FR"/>
          </a:p>
        </p:txBody>
      </p:sp>
      <p:sp>
        <p:nvSpPr>
          <p:cNvPr id="45" name="Espace réservé du texte 39">
            <a:extLst>
              <a:ext uri="{FF2B5EF4-FFF2-40B4-BE49-F238E27FC236}">
                <a16:creationId xmlns:a16="http://schemas.microsoft.com/office/drawing/2014/main" id="{CED530D0-617B-4BCC-9619-C3549DF6DF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3329" y="2159000"/>
            <a:ext cx="592237" cy="2592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  |</a:t>
            </a:r>
          </a:p>
        </p:txBody>
      </p:sp>
      <p:sp>
        <p:nvSpPr>
          <p:cNvPr id="46" name="Espace réservé du texte 39">
            <a:extLst>
              <a:ext uri="{FF2B5EF4-FFF2-40B4-BE49-F238E27FC236}">
                <a16:creationId xmlns:a16="http://schemas.microsoft.com/office/drawing/2014/main" id="{E7C8986C-ABEA-42C4-9301-AA704B3474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3329" y="2728496"/>
            <a:ext cx="592237" cy="2592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  |</a:t>
            </a:r>
          </a:p>
        </p:txBody>
      </p:sp>
      <p:sp>
        <p:nvSpPr>
          <p:cNvPr id="47" name="Espace réservé du texte 39">
            <a:extLst>
              <a:ext uri="{FF2B5EF4-FFF2-40B4-BE49-F238E27FC236}">
                <a16:creationId xmlns:a16="http://schemas.microsoft.com/office/drawing/2014/main" id="{FD74783B-C229-4238-AE7B-800F0D7CA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3329" y="3304501"/>
            <a:ext cx="592237" cy="2592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  |</a:t>
            </a:r>
          </a:p>
        </p:txBody>
      </p:sp>
      <p:sp>
        <p:nvSpPr>
          <p:cNvPr id="48" name="Espace réservé du texte 39">
            <a:extLst>
              <a:ext uri="{FF2B5EF4-FFF2-40B4-BE49-F238E27FC236}">
                <a16:creationId xmlns:a16="http://schemas.microsoft.com/office/drawing/2014/main" id="{C44492CC-10DA-46F0-A778-BB9C66125F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3329" y="3875188"/>
            <a:ext cx="592237" cy="2592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  |</a:t>
            </a:r>
          </a:p>
        </p:txBody>
      </p:sp>
      <p:sp>
        <p:nvSpPr>
          <p:cNvPr id="49" name="Espace réservé du texte 39">
            <a:extLst>
              <a:ext uri="{FF2B5EF4-FFF2-40B4-BE49-F238E27FC236}">
                <a16:creationId xmlns:a16="http://schemas.microsoft.com/office/drawing/2014/main" id="{02BF7866-17FA-437E-A55C-13858B1047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3329" y="4445875"/>
            <a:ext cx="592237" cy="2592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  |</a:t>
            </a:r>
          </a:p>
        </p:txBody>
      </p:sp>
      <p:sp>
        <p:nvSpPr>
          <p:cNvPr id="50" name="Espace réservé du texte 39">
            <a:extLst>
              <a:ext uri="{FF2B5EF4-FFF2-40B4-BE49-F238E27FC236}">
                <a16:creationId xmlns:a16="http://schemas.microsoft.com/office/drawing/2014/main" id="{4875866B-4B75-4387-BD78-04D2C4E928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3329" y="5022007"/>
            <a:ext cx="592237" cy="2592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rgbClr val="3C3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  |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345489-8C24-C14F-BF6A-2384FE38ED90}"/>
              </a:ext>
            </a:extLst>
          </p:cNvPr>
          <p:cNvSpPr txBox="1"/>
          <p:nvPr userDrawn="1"/>
        </p:nvSpPr>
        <p:spPr>
          <a:xfrm>
            <a:off x="2438400" y="6607629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6391DD-427B-1249-B8BB-5F198F51A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872541"/>
            <a:ext cx="7471435" cy="338124"/>
          </a:xfrm>
          <a:prstGeom prst="rect">
            <a:avLst/>
          </a:prstGeom>
        </p:spPr>
        <p:txBody>
          <a:bodyPr/>
          <a:lstStyle>
            <a:lvl1pPr>
              <a:defRPr sz="2400" b="0" i="0" spc="30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577BEB3-215D-3C45-A67B-9D3AF814A430}"/>
              </a:ext>
            </a:extLst>
          </p:cNvPr>
          <p:cNvGrpSpPr/>
          <p:nvPr userDrawn="1"/>
        </p:nvGrpSpPr>
        <p:grpSpPr>
          <a:xfrm>
            <a:off x="7616568" y="1177157"/>
            <a:ext cx="4015666" cy="4526437"/>
            <a:chOff x="7240772" y="1204844"/>
            <a:chExt cx="4015666" cy="45264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DA5AE8-9E04-9440-9BC7-BB4EA8816F5C}"/>
                </a:ext>
              </a:extLst>
            </p:cNvPr>
            <p:cNvSpPr/>
            <p:nvPr userDrawn="1"/>
          </p:nvSpPr>
          <p:spPr>
            <a:xfrm>
              <a:off x="7240772" y="4654063"/>
              <a:ext cx="401566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spc="300">
                  <a:solidFill>
                    <a:schemeClr val="tx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LES ATELIERS DU FUTUR 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6F53406A-8E8A-EA45-B86C-C5F2C3665F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4239" y1="26010" x2="34239" y2="26010"/>
                          <a14:foregroundMark x1="35823" y1="23872" x2="35823" y2="23872"/>
                          <a14:foregroundMark x1="62649" y1="23872" x2="62649" y2="23872"/>
                          <a14:foregroundMark x1="66157" y1="25178" x2="66157" y2="25178"/>
                          <a14:foregroundMark x1="60441" y1="31829" x2="60441" y2="31829"/>
                          <a14:foregroundMark x1="73741" y1="44418" x2="73741" y2="44418"/>
                          <a14:foregroundMark x1="63328" y1="26841" x2="63328" y2="26841"/>
                          <a14:foregroundMark x1="60611" y1="25891" x2="60611" y2="25891"/>
                          <a14:foregroundMark x1="64912" y1="27019" x2="64912" y2="27019"/>
                          <a14:foregroundMark x1="65988" y1="27494" x2="65988" y2="27494"/>
                          <a14:foregroundMark x1="74816" y1="68112" x2="74816" y2="68112"/>
                          <a14:foregroundMark x1="76231" y1="57007" x2="76231" y2="57007"/>
                          <a14:foregroundMark x1="75778" y1="57007" x2="75778" y2="57007"/>
                          <a14:foregroundMark x1="22128" y1="59501" x2="22128" y2="59501"/>
                          <a14:foregroundMark x1="25410" y1="72565" x2="25410" y2="72565"/>
                          <a14:foregroundMark x1="77193" y1="67933" x2="77193" y2="67933"/>
                          <a14:foregroundMark x1="34748" y1="26128" x2="34748" y2="26128"/>
                          <a14:foregroundMark x1="35088" y1="23278" x2="34522" y2="23100"/>
                          <a14:foregroundMark x1="35993" y1="21021" x2="35654" y2="20487"/>
                          <a14:foregroundMark x1="35139" y1="18705" x2="34692" y2="17518"/>
                          <a14:foregroundMark x1="35654" y1="20071" x2="35139" y2="18705"/>
                          <a14:foregroundMark x1="33899" y1="32423" x2="33899" y2="32423"/>
                          <a14:foregroundMark x1="34352" y1="32838" x2="33447" y2="32007"/>
                          <a14:backgroundMark x1="69723" y1="34917" x2="69723" y2="34917"/>
                          <a14:backgroundMark x1="67968" y1="32423" x2="71194" y2="35808"/>
                          <a14:backgroundMark x1="35257" y1="22387" x2="34918" y2="23515"/>
                          <a14:backgroundMark x1="34126" y1="34620" x2="34126" y2="34620"/>
                          <a14:backgroundMark x1="34409" y1="18705" x2="34409" y2="18705"/>
                          <a14:backgroundMark x1="34692" y1="19062" x2="34352" y2="182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8619" y="1204844"/>
              <a:ext cx="3619972" cy="3449219"/>
            </a:xfrm>
            <a:prstGeom prst="rect">
              <a:avLst/>
            </a:prstGeom>
          </p:spPr>
        </p:pic>
      </p:grp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CF625B0-0B62-5349-A42E-C9CFA208F78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66729"/>
            <a:ext cx="0" cy="169557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59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-sous-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8">
            <a:extLst>
              <a:ext uri="{FF2B5EF4-FFF2-40B4-BE49-F238E27FC236}">
                <a16:creationId xmlns:a16="http://schemas.microsoft.com/office/drawing/2014/main" id="{94C7BB05-FBE1-904D-A532-78BA123AE5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71360" y="0"/>
            <a:ext cx="5120640" cy="6858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6A5AF-719E-7E43-B720-5D3033BA2D25}"/>
              </a:ext>
            </a:extLst>
          </p:cNvPr>
          <p:cNvSpPr/>
          <p:nvPr userDrawn="1"/>
        </p:nvSpPr>
        <p:spPr>
          <a:xfrm>
            <a:off x="7362008" y="306771"/>
            <a:ext cx="4539343" cy="624445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096424-EEA4-AA49-8EC9-6E65FB42E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39" y1="26010" x2="34239" y2="26010"/>
                        <a14:foregroundMark x1="35823" y1="23872" x2="35823" y2="23872"/>
                        <a14:foregroundMark x1="62649" y1="23872" x2="62649" y2="23872"/>
                        <a14:foregroundMark x1="66157" y1="25178" x2="66157" y2="25178"/>
                        <a14:foregroundMark x1="60441" y1="31829" x2="60441" y2="31829"/>
                        <a14:foregroundMark x1="73741" y1="44418" x2="73741" y2="44418"/>
                        <a14:foregroundMark x1="63328" y1="26841" x2="63328" y2="26841"/>
                        <a14:foregroundMark x1="60611" y1="25891" x2="60611" y2="25891"/>
                        <a14:foregroundMark x1="64912" y1="27019" x2="64912" y2="27019"/>
                        <a14:foregroundMark x1="65988" y1="27494" x2="65988" y2="27494"/>
                        <a14:foregroundMark x1="74816" y1="68112" x2="74816" y2="68112"/>
                        <a14:foregroundMark x1="76231" y1="57007" x2="76231" y2="57007"/>
                        <a14:foregroundMark x1="75778" y1="57007" x2="75778" y2="57007"/>
                        <a14:foregroundMark x1="22128" y1="59501" x2="22128" y2="59501"/>
                        <a14:foregroundMark x1="25410" y1="72565" x2="25410" y2="72565"/>
                        <a14:foregroundMark x1="77193" y1="67933" x2="77193" y2="67933"/>
                        <a14:foregroundMark x1="34748" y1="26128" x2="34748" y2="26128"/>
                        <a14:foregroundMark x1="35088" y1="23278" x2="34522" y2="23100"/>
                        <a14:foregroundMark x1="35993" y1="21021" x2="35654" y2="20487"/>
                        <a14:foregroundMark x1="35139" y1="18705" x2="34692" y2="17518"/>
                        <a14:foregroundMark x1="35654" y1="20071" x2="35139" y2="18705"/>
                        <a14:foregroundMark x1="33899" y1="32423" x2="33899" y2="32423"/>
                        <a14:foregroundMark x1="34352" y1="32838" x2="33447" y2="32007"/>
                        <a14:backgroundMark x1="69723" y1="34917" x2="69723" y2="34917"/>
                        <a14:backgroundMark x1="67968" y1="32423" x2="71194" y2="35808"/>
                        <a14:backgroundMark x1="35257" y1="22387" x2="34918" y2="23515"/>
                        <a14:backgroundMark x1="34126" y1="34620" x2="34126" y2="34620"/>
                        <a14:backgroundMark x1="34409" y1="18705" x2="34409" y2="18705"/>
                        <a14:backgroundMark x1="34692" y1="19062" x2="34352" y2="18290"/>
                      </a14:backgroundRemoval>
                    </a14:imgEffect>
                  </a14:imgLayer>
                </a14:imgProps>
              </a:ext>
            </a:extLst>
          </a:blip>
          <a:srcRect r="12636" b="68769"/>
          <a:stretch/>
        </p:blipFill>
        <p:spPr>
          <a:xfrm>
            <a:off x="-648512" y="5780782"/>
            <a:ext cx="3162564" cy="107721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162E76C-FADD-B946-A8EA-0B4125980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-5854" r="18181" b="381"/>
          <a:stretch/>
        </p:blipFill>
        <p:spPr>
          <a:xfrm>
            <a:off x="5252562" y="6461312"/>
            <a:ext cx="1948338" cy="309283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FA4C9C11-46AC-AB41-8A3B-343EC8A0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908050"/>
            <a:ext cx="4067796" cy="1325563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185816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CO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553" y="128881"/>
            <a:ext cx="11277628" cy="262999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1200" b="0" i="0" spc="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1874" y="482446"/>
            <a:ext cx="11277280" cy="475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600" b="0" i="0" spc="300">
                <a:solidFill>
                  <a:srgbClr val="3C3C3B"/>
                </a:solidFill>
                <a:latin typeface="Arial" panose="020B0604020202020204" pitchFamily="34" charset="0"/>
              </a:defRPr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D44317-4600-4B4A-AF45-FBC727F362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963" y="1048500"/>
            <a:ext cx="11277600" cy="53269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95C11E"/>
              </a:buClr>
              <a:buSzPct val="100000"/>
              <a:buFont typeface="Wingdings" panose="05000000000000000000" pitchFamily="2" charset="2"/>
              <a:buChar char="§"/>
              <a:defRPr sz="1100" b="0" i="0">
                <a:latin typeface="Arial" panose="020B0604020202020204" pitchFamily="34" charset="0"/>
              </a:defRPr>
            </a:lvl1pPr>
            <a:lvl2pPr>
              <a:buClr>
                <a:srgbClr val="95C11E"/>
              </a:buClr>
              <a:buSzPct val="80000"/>
              <a:defRPr sz="1100" b="0" i="0">
                <a:latin typeface="Arial" panose="020B0604020202020204" pitchFamily="34" charset="0"/>
              </a:defRPr>
            </a:lvl2pPr>
            <a:lvl3pPr>
              <a:buClr>
                <a:srgbClr val="95C11E"/>
              </a:buClr>
              <a:buSzPct val="70000"/>
              <a:defRPr sz="1100" b="0" i="0">
                <a:latin typeface="Arial" panose="020B0604020202020204" pitchFamily="34" charset="0"/>
              </a:defRPr>
            </a:lvl3pPr>
            <a:lvl4pPr>
              <a:buClr>
                <a:srgbClr val="95C11E"/>
              </a:buClr>
              <a:buSzPct val="60000"/>
              <a:defRPr sz="1100" b="0" i="0">
                <a:latin typeface="Arial" panose="020B0604020202020204" pitchFamily="34" charset="0"/>
              </a:defRPr>
            </a:lvl4pPr>
            <a:lvl5pPr>
              <a:buClr>
                <a:srgbClr val="95C11E"/>
              </a:buClr>
              <a:buSzPct val="50000"/>
              <a:defRPr sz="11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6A98EB-7AA3-E84C-9531-DBBF4680A278}"/>
              </a:ext>
            </a:extLst>
          </p:cNvPr>
          <p:cNvSpPr txBox="1"/>
          <p:nvPr userDrawn="1"/>
        </p:nvSpPr>
        <p:spPr>
          <a:xfrm>
            <a:off x="1099457" y="6651171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E07B97-8529-8749-8F64-0A7BD57DB6F1}"/>
              </a:ext>
            </a:extLst>
          </p:cNvPr>
          <p:cNvSpPr txBox="1"/>
          <p:nvPr userDrawn="1"/>
        </p:nvSpPr>
        <p:spPr>
          <a:xfrm>
            <a:off x="1066800" y="6574971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</a:pPr>
            <a:endParaRPr kumimoji="0" lang="fr-FR" sz="1200" b="0" i="0" u="none" strike="noStrike" kern="1200" cap="none" spc="0" normalizeH="0" baseline="0" noProof="0" err="1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98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0" r:id="rId2"/>
    <p:sldLayoutId id="2147483678" r:id="rId3"/>
    <p:sldLayoutId id="2147483704" r:id="rId4"/>
    <p:sldLayoutId id="2147483705" r:id="rId5"/>
    <p:sldLayoutId id="214748370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/>
          </p:cNvGraphicFramePr>
          <p:nvPr>
            <p:custDataLst>
              <p:tags r:id="rId13"/>
            </p:custDataLst>
          </p:nvPr>
        </p:nvGraphicFramePr>
        <p:xfrm>
          <a:off x="0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6" imgW="0" imgH="0" progId="TCLayout.ActiveDocument.1">
                  <p:embed/>
                </p:oleObj>
              </mc:Choice>
              <mc:Fallback>
                <p:oleObj name="Diapositive think-cell" r:id="rId16" imgW="0" imgH="0" progId="TCLayout.ActiveDocument.1">
                  <p:embed/>
                  <p:pic>
                    <p:nvPicPr>
                      <p:cNvPr id="16" name="Object 15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5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Simple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877341" y="6657215"/>
            <a:ext cx="2067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/>
            <a:fld id="{359C534A-7A46-4A75-A52B-2F619D6896BA}" type="slidenum">
              <a:rPr lang="fr-FR" sz="9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Simple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877341" y="6657215"/>
            <a:ext cx="20678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/>
            <a:fld id="{359C534A-7A46-4A75-A52B-2F619D6896BA}" type="slidenum">
              <a:rPr lang="fr-FR" sz="9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BB71FAA-8309-461D-9270-C21E26CF52DD}"/>
              </a:ext>
            </a:extLst>
          </p:cNvPr>
          <p:cNvSpPr>
            <a:spLocks/>
          </p:cNvSpPr>
          <p:nvPr/>
        </p:nvSpPr>
        <p:spPr bwMode="auto">
          <a:xfrm>
            <a:off x="418012" y="6572607"/>
            <a:ext cx="35747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fld id="{841D46AD-A695-9A49-89AD-279F951A0DA4}" type="slidenum">
              <a:rPr lang="en-US" sz="800" b="0" i="0" smtClean="0">
                <a:solidFill>
                  <a:srgbClr val="A6A6A6"/>
                </a:solidFill>
                <a:latin typeface="Arial" panose="020B0604020202020204" pitchFamily="34" charset="0"/>
                <a:ea typeface="ＭＳ Ｐゴシック" charset="0"/>
                <a:cs typeface="Frutiger Next Pro Medium"/>
                <a:sym typeface="Frutiger Next Pro Light" charset="0"/>
              </a:rPr>
              <a:pPr/>
              <a:t>‹N°›</a:t>
            </a:fld>
            <a:r>
              <a:rPr lang="en-US" sz="800" b="0" i="0">
                <a:solidFill>
                  <a:srgbClr val="A6A6A6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  <a:sym typeface="Frutiger Next Pro Light" charset="0"/>
              </a:rPr>
              <a:t>  |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90DD81-E4FE-D847-A6FF-6C7237DA983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21633" y="6492062"/>
            <a:ext cx="1548734" cy="2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9" r:id="rId2"/>
    <p:sldLayoutId id="2147483667" r:id="rId3"/>
    <p:sldLayoutId id="2147483684" r:id="rId4"/>
    <p:sldLayoutId id="2147483680" r:id="rId5"/>
    <p:sldLayoutId id="2147483685" r:id="rId6"/>
    <p:sldLayoutId id="2147483679" r:id="rId7"/>
    <p:sldLayoutId id="2147483683" r:id="rId8"/>
    <p:sldLayoutId id="2147483701" r:id="rId9"/>
    <p:sldLayoutId id="2147483702" r:id="rId10"/>
    <p:sldLayoutId id="2147483703" r:id="rId11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00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SzPct val="80000"/>
        <a:buFont typeface="Arial" panose="020B0604020202020204" pitchFamily="34" charset="0"/>
        <a:buChar char="►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2438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SzPct val="10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5000" indent="-173038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SzPct val="8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8038" indent="-1905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SzPct val="7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89013" indent="-180975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SzPct val="7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7329">
          <p15:clr>
            <a:srgbClr val="F26B43"/>
          </p15:clr>
        </p15:guide>
        <p15:guide id="3" pos="351">
          <p15:clr>
            <a:srgbClr val="F26B43"/>
          </p15:clr>
        </p15:guide>
        <p15:guide id="4" orient="horz" pos="731">
          <p15:clr>
            <a:srgbClr val="F26B43"/>
          </p15:clr>
        </p15:guide>
        <p15:guide id="5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6B7B587-393B-F34C-BD7D-2AE0D1F4E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2873" y="2537524"/>
            <a:ext cx="5537333" cy="726974"/>
          </a:xfrm>
        </p:spPr>
        <p:txBody>
          <a:bodyPr/>
          <a:lstStyle/>
          <a:p>
            <a:pPr lvl="0"/>
            <a:r>
              <a:rPr lang="fr-FR" sz="2800" dirty="0">
                <a:solidFill>
                  <a:srgbClr val="000000"/>
                </a:solidFill>
              </a:rPr>
              <a:t>L’Assurance au défi des </a:t>
            </a:r>
          </a:p>
          <a:p>
            <a:pPr lvl="0"/>
            <a:r>
              <a:rPr lang="fr-FR" sz="2800">
                <a:solidFill>
                  <a:srgbClr val="000000"/>
                </a:solidFill>
              </a:rPr>
              <a:t>Risques Climatiques</a:t>
            </a:r>
            <a:endParaRPr lang="fr-FR" sz="2800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42E04F-7842-754A-B8D2-91709A983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2873" y="3687357"/>
            <a:ext cx="5537333" cy="282932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0757AC-39FE-1B87-B5DB-BC3F4433C17F}"/>
              </a:ext>
            </a:extLst>
          </p:cNvPr>
          <p:cNvSpPr txBox="1"/>
          <p:nvPr/>
        </p:nvSpPr>
        <p:spPr>
          <a:xfrm>
            <a:off x="1763487" y="5475514"/>
            <a:ext cx="218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Thierry </a:t>
            </a:r>
            <a:r>
              <a:rPr lang="fr-FR" dirty="0" err="1"/>
              <a:t>Langreney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54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C1C71-5D4F-C5AD-B30F-093C4B7B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2 modèles d’Assurances Climatiques en 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6CADEA-F702-5636-9D69-6E97B7240716}"/>
              </a:ext>
            </a:extLst>
          </p:cNvPr>
          <p:cNvSpPr txBox="1"/>
          <p:nvPr/>
        </p:nvSpPr>
        <p:spPr>
          <a:xfrm>
            <a:off x="5966244" y="1337973"/>
            <a:ext cx="568146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Modèle Libéral : Récoltes, Tempêtes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524B2B9-5A50-B437-84B9-2FAD80B275D5}"/>
              </a:ext>
            </a:extLst>
          </p:cNvPr>
          <p:cNvCxnSpPr>
            <a:cxnSpLocks/>
          </p:cNvCxnSpPr>
          <p:nvPr/>
        </p:nvCxnSpPr>
        <p:spPr>
          <a:xfrm flipH="1">
            <a:off x="3962737" y="2164785"/>
            <a:ext cx="3493977" cy="28851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56E34B6-8CD9-F29E-37EA-39A00A4AC23B}"/>
              </a:ext>
            </a:extLst>
          </p:cNvPr>
          <p:cNvCxnSpPr>
            <a:cxnSpLocks/>
          </p:cNvCxnSpPr>
          <p:nvPr/>
        </p:nvCxnSpPr>
        <p:spPr>
          <a:xfrm flipH="1">
            <a:off x="3529859" y="3178265"/>
            <a:ext cx="4012474" cy="1142083"/>
          </a:xfrm>
          <a:prstGeom prst="line">
            <a:avLst/>
          </a:prstGeom>
          <a:ln w="25400">
            <a:solidFill>
              <a:srgbClr val="23FE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F16AB63-A8D0-B85E-8E84-350B5F09C8A8}"/>
              </a:ext>
            </a:extLst>
          </p:cNvPr>
          <p:cNvSpPr txBox="1"/>
          <p:nvPr/>
        </p:nvSpPr>
        <p:spPr>
          <a:xfrm>
            <a:off x="4362785" y="1517475"/>
            <a:ext cx="114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Prime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E0EA09C-C0C6-BDCB-20F1-C3E0B91DF85E}"/>
              </a:ext>
            </a:extLst>
          </p:cNvPr>
          <p:cNvSpPr txBox="1"/>
          <p:nvPr/>
        </p:nvSpPr>
        <p:spPr>
          <a:xfrm>
            <a:off x="6954964" y="3848974"/>
            <a:ext cx="17676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Risque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A5EA53A-0F61-6E62-1B8F-B9C000DF682D}"/>
              </a:ext>
            </a:extLst>
          </p:cNvPr>
          <p:cNvCxnSpPr/>
          <p:nvPr/>
        </p:nvCxnSpPr>
        <p:spPr>
          <a:xfrm flipV="1">
            <a:off x="5508168" y="1648487"/>
            <a:ext cx="0" cy="4518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AE326F0-7A9B-BBF1-4185-44F7A577D1A6}"/>
              </a:ext>
            </a:extLst>
          </p:cNvPr>
          <p:cNvCxnSpPr>
            <a:cxnSpLocks/>
          </p:cNvCxnSpPr>
          <p:nvPr/>
        </p:nvCxnSpPr>
        <p:spPr>
          <a:xfrm flipV="1">
            <a:off x="3444236" y="3700419"/>
            <a:ext cx="4331505" cy="97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1B809468-5BA0-592D-991D-725766E8BE7F}"/>
              </a:ext>
            </a:extLst>
          </p:cNvPr>
          <p:cNvSpPr/>
          <p:nvPr/>
        </p:nvSpPr>
        <p:spPr>
          <a:xfrm>
            <a:off x="7121173" y="2537960"/>
            <a:ext cx="763038" cy="6463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8EAAA60-42B1-5F60-768A-A450A9CAF962}"/>
              </a:ext>
            </a:extLst>
          </p:cNvPr>
          <p:cNvSpPr/>
          <p:nvPr/>
        </p:nvSpPr>
        <p:spPr>
          <a:xfrm>
            <a:off x="3255556" y="4320348"/>
            <a:ext cx="664369" cy="59680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4B6F13-9033-6287-D79B-83C54BE625BC}"/>
              </a:ext>
            </a:extLst>
          </p:cNvPr>
          <p:cNvSpPr txBox="1"/>
          <p:nvPr/>
        </p:nvSpPr>
        <p:spPr>
          <a:xfrm>
            <a:off x="8286987" y="2716600"/>
            <a:ext cx="270108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Modèle Mutualisé</a:t>
            </a:r>
          </a:p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/Solidaire :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</a:p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Régime 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d’Indemnisation des</a:t>
            </a: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         Catastrophes </a:t>
            </a:r>
          </a:p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Naturelles</a:t>
            </a:r>
          </a:p>
        </p:txBody>
      </p:sp>
    </p:spTree>
    <p:extLst>
      <p:ext uri="{BB962C8B-B14F-4D97-AF65-F5344CB8AC3E}">
        <p14:creationId xmlns:p14="http://schemas.microsoft.com/office/powerpoint/2010/main" val="191395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4764F-5E37-2892-8FCB-0C9DC22A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91" y="545679"/>
            <a:ext cx="10383174" cy="442913"/>
          </a:xfrm>
        </p:spPr>
        <p:txBody>
          <a:bodyPr/>
          <a:lstStyle/>
          <a:p>
            <a:r>
              <a:rPr lang="fr-FR" dirty="0"/>
              <a:t>Recommandation #1 = Rééquilibrer économiquement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152FA43-0D6D-96C9-C4CA-2AFC16825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228" y="2677029"/>
            <a:ext cx="2555695" cy="1690690"/>
          </a:xfrm>
        </p:spPr>
      </p:pic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E3075F08-1DD8-10A3-3F1D-2AA9A89F0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139" y="2677029"/>
            <a:ext cx="2732429" cy="16906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lus 5">
            <a:extLst>
              <a:ext uri="{FF2B5EF4-FFF2-40B4-BE49-F238E27FC236}">
                <a16:creationId xmlns:a16="http://schemas.microsoft.com/office/drawing/2014/main" id="{0162C43B-52DA-A6E9-12D5-E7DD10EF7715}"/>
              </a:ext>
            </a:extLst>
          </p:cNvPr>
          <p:cNvSpPr/>
          <p:nvPr/>
        </p:nvSpPr>
        <p:spPr>
          <a:xfrm>
            <a:off x="3481721" y="3090861"/>
            <a:ext cx="924128" cy="963038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A26DE99A-C74D-429B-4103-2521C5D86684}"/>
              </a:ext>
            </a:extLst>
          </p:cNvPr>
          <p:cNvSpPr/>
          <p:nvPr/>
        </p:nvSpPr>
        <p:spPr>
          <a:xfrm>
            <a:off x="7760000" y="3103489"/>
            <a:ext cx="924128" cy="963038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 descr="Combiné">
            <a:extLst>
              <a:ext uri="{FF2B5EF4-FFF2-40B4-BE49-F238E27FC236}">
                <a16:creationId xmlns:a16="http://schemas.microsoft.com/office/drawing/2014/main" id="{830D8CD5-3F39-3547-5DDF-99B520747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2453" y="2971800"/>
            <a:ext cx="914400" cy="914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622830A-F315-D7CE-D747-0DC55AB6EAA5}"/>
              </a:ext>
            </a:extLst>
          </p:cNvPr>
          <p:cNvSpPr txBox="1"/>
          <p:nvPr/>
        </p:nvSpPr>
        <p:spPr>
          <a:xfrm>
            <a:off x="1058091" y="1449977"/>
            <a:ext cx="255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Sinistralité moyenne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844CE0-0A5A-306F-2B6F-0A4668557DFD}"/>
              </a:ext>
            </a:extLst>
          </p:cNvPr>
          <p:cNvSpPr txBox="1"/>
          <p:nvPr/>
        </p:nvSpPr>
        <p:spPr>
          <a:xfrm>
            <a:off x="5286102" y="1416707"/>
            <a:ext cx="21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Fonds propres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A10215-E80C-6F92-C99C-4354657452F6}"/>
              </a:ext>
            </a:extLst>
          </p:cNvPr>
          <p:cNvSpPr txBox="1"/>
          <p:nvPr/>
        </p:nvSpPr>
        <p:spPr>
          <a:xfrm>
            <a:off x="9298956" y="1416707"/>
            <a:ext cx="21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Frais de gestion</a:t>
            </a:r>
          </a:p>
        </p:txBody>
      </p:sp>
    </p:spTree>
    <p:extLst>
      <p:ext uri="{BB962C8B-B14F-4D97-AF65-F5344CB8AC3E}">
        <p14:creationId xmlns:p14="http://schemas.microsoft.com/office/powerpoint/2010/main" val="310737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8FABE-22D6-EB53-E7B8-60DAD495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Recommandation #2 = Protéger l’État des coups durs extrêmes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EAEC158-E4A6-7F79-2ECF-386FD4D65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217" y="1584325"/>
            <a:ext cx="5962586" cy="3689350"/>
          </a:xfrm>
        </p:spPr>
      </p:pic>
    </p:spTree>
    <p:extLst>
      <p:ext uri="{BB962C8B-B14F-4D97-AF65-F5344CB8AC3E}">
        <p14:creationId xmlns:p14="http://schemas.microsoft.com/office/powerpoint/2010/main" val="356404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4764F-5E37-2892-8FCB-0C9DC22A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65" y="514513"/>
            <a:ext cx="11712649" cy="442913"/>
          </a:xfrm>
        </p:spPr>
        <p:txBody>
          <a:bodyPr/>
          <a:lstStyle/>
          <a:p>
            <a:r>
              <a:rPr lang="fr-FR" dirty="0"/>
              <a:t>Recommandation #3, #4 : Transfert de marges et Universalité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152FA43-0D6D-96C9-C4CA-2AFC16825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289" y="1543674"/>
            <a:ext cx="6165799" cy="4078913"/>
          </a:xfr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90C5673-1BDC-77F2-A583-4EF42760E9E3}"/>
              </a:ext>
            </a:extLst>
          </p:cNvPr>
          <p:cNvSpPr/>
          <p:nvPr/>
        </p:nvSpPr>
        <p:spPr>
          <a:xfrm>
            <a:off x="7315200" y="1543673"/>
            <a:ext cx="2625634" cy="18853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F5CF0B1-55B5-3725-4300-D30D18031AA6}"/>
              </a:ext>
            </a:extLst>
          </p:cNvPr>
          <p:cNvSpPr/>
          <p:nvPr/>
        </p:nvSpPr>
        <p:spPr>
          <a:xfrm>
            <a:off x="4833256" y="2383971"/>
            <a:ext cx="2733403" cy="189951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616FBAA-C274-600F-5B88-910152450E3B}"/>
              </a:ext>
            </a:extLst>
          </p:cNvPr>
          <p:cNvSpPr/>
          <p:nvPr/>
        </p:nvSpPr>
        <p:spPr>
          <a:xfrm>
            <a:off x="2251166" y="3252651"/>
            <a:ext cx="2941320" cy="2061675"/>
          </a:xfrm>
          <a:prstGeom prst="ellipse">
            <a:avLst/>
          </a:prstGeom>
          <a:noFill/>
          <a:ln w="28575">
            <a:solidFill>
              <a:srgbClr val="008A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roix 7">
            <a:extLst>
              <a:ext uri="{FF2B5EF4-FFF2-40B4-BE49-F238E27FC236}">
                <a16:creationId xmlns:a16="http://schemas.microsoft.com/office/drawing/2014/main" id="{A2EE102B-399E-D4A6-DE16-105A238C6AFC}"/>
              </a:ext>
            </a:extLst>
          </p:cNvPr>
          <p:cNvSpPr/>
          <p:nvPr/>
        </p:nvSpPr>
        <p:spPr>
          <a:xfrm>
            <a:off x="8490858" y="1792962"/>
            <a:ext cx="533400" cy="522514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44F96-DB0A-8ACE-E208-62D356872F70}"/>
              </a:ext>
            </a:extLst>
          </p:cNvPr>
          <p:cNvSpPr/>
          <p:nvPr/>
        </p:nvSpPr>
        <p:spPr>
          <a:xfrm>
            <a:off x="3240545" y="4283488"/>
            <a:ext cx="642257" cy="2177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46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8D6C964-084B-3A4B-9492-79B98E8F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920082"/>
            <a:ext cx="6108282" cy="1325563"/>
          </a:xfrm>
        </p:spPr>
        <p:txBody>
          <a:bodyPr/>
          <a:lstStyle/>
          <a:p>
            <a:r>
              <a:rPr lang="fr-FR" dirty="0"/>
              <a:t>Prévention: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Un investissement rentable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00F6CD-0D81-8440-A22B-E748985AE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93" y="304223"/>
            <a:ext cx="43307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516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1A5A4-2699-71AB-BEB8-8BE4D2E01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127" y="1579329"/>
            <a:ext cx="9335126" cy="3151260"/>
          </a:xfrm>
        </p:spPr>
        <p:txBody>
          <a:bodyPr/>
          <a:lstStyle/>
          <a:p>
            <a:pPr algn="ctr"/>
            <a:r>
              <a:rPr lang="fr-FR" sz="2000" dirty="0"/>
              <a:t>1- Rehausser les exigences en zone surexposée au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</a:rPr>
              <a:t>retrait-gonflement des argiles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2- Rendre l’assurance Dommages-Ouvrages obligatoire pour </a:t>
            </a:r>
          </a:p>
          <a:p>
            <a:pPr algn="ctr"/>
            <a:r>
              <a:rPr lang="fr-FR" sz="2000" dirty="0"/>
              <a:t>Souscrire un crédit immobilier,</a:t>
            </a:r>
          </a:p>
          <a:p>
            <a:pPr algn="ctr"/>
            <a:r>
              <a:rPr lang="fr-FR" sz="2000" dirty="0"/>
              <a:t>Revendre son bien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5C39EA-6B32-2E06-60DB-CFBD8F6F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502136"/>
            <a:ext cx="10929636" cy="442913"/>
          </a:xfrm>
        </p:spPr>
        <p:txBody>
          <a:bodyPr/>
          <a:lstStyle/>
          <a:p>
            <a:r>
              <a:rPr lang="fr-FR" dirty="0"/>
              <a:t>Construction neuve: Hisser les normes à la hauteur des enjeux</a:t>
            </a:r>
          </a:p>
        </p:txBody>
      </p:sp>
    </p:spTree>
    <p:extLst>
      <p:ext uri="{BB962C8B-B14F-4D97-AF65-F5344CB8AC3E}">
        <p14:creationId xmlns:p14="http://schemas.microsoft.com/office/powerpoint/2010/main" val="910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1A5A4-2699-71AB-BEB8-8BE4D2E01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99" y="1339843"/>
            <a:ext cx="9335126" cy="3151260"/>
          </a:xfrm>
        </p:spPr>
        <p:txBody>
          <a:bodyPr/>
          <a:lstStyle/>
          <a:p>
            <a:pPr algn="ctr"/>
            <a:r>
              <a:rPr lang="fr-FR" sz="2000" dirty="0"/>
              <a:t>1- </a:t>
            </a:r>
            <a:r>
              <a:rPr lang="fr-FR" sz="2000" dirty="0">
                <a:solidFill>
                  <a:srgbClr val="7030A0"/>
                </a:solidFill>
              </a:rPr>
              <a:t>Pouvoir</a:t>
            </a:r>
            <a:r>
              <a:rPr lang="fr-FR" sz="2000" dirty="0"/>
              <a:t>: Un nouveau fonds pour subventionner les investissements individuels de Prévention: Diagnostic de résilience et travaux.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2- </a:t>
            </a:r>
            <a:r>
              <a:rPr lang="fr-FR" sz="2000" dirty="0">
                <a:solidFill>
                  <a:srgbClr val="7030A0"/>
                </a:solidFill>
              </a:rPr>
              <a:t>Savoir</a:t>
            </a:r>
            <a:r>
              <a:rPr lang="fr-FR" sz="2000" dirty="0"/>
              <a:t>: Un réseau de référents diagnostics &amp; travaux, une plateforme d’accompagnement des ménages et professionnels </a:t>
            </a:r>
          </a:p>
          <a:p>
            <a:pPr algn="ctr"/>
            <a:r>
              <a:rPr lang="fr-FR" sz="2000" dirty="0"/>
              <a:t>« </a:t>
            </a:r>
            <a:r>
              <a:rPr lang="fr-FR" sz="2000" dirty="0" err="1"/>
              <a:t>maprimerésilience</a:t>
            </a:r>
            <a:r>
              <a:rPr lang="fr-FR" sz="2000" dirty="0"/>
              <a:t> »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3- </a:t>
            </a:r>
            <a:r>
              <a:rPr lang="fr-FR" sz="2000" dirty="0">
                <a:solidFill>
                  <a:srgbClr val="7030A0"/>
                </a:solidFill>
              </a:rPr>
              <a:t>Vouloir</a:t>
            </a:r>
            <a:r>
              <a:rPr lang="fr-FR" sz="2000" dirty="0"/>
              <a:t>: </a:t>
            </a:r>
          </a:p>
          <a:p>
            <a:pPr algn="ctr"/>
            <a:r>
              <a:rPr lang="fr-FR" sz="2000" dirty="0"/>
              <a:t>Une Association pour sensibiliser tous les publics,</a:t>
            </a:r>
          </a:p>
          <a:p>
            <a:pPr algn="ctr"/>
            <a:r>
              <a:rPr lang="fr-FR" sz="2000" dirty="0"/>
              <a:t>Obligation de diagnostic de résilience après sinistre en </a:t>
            </a:r>
            <a:r>
              <a:rPr lang="fr-FR" sz="2000" dirty="0">
                <a:solidFill>
                  <a:srgbClr val="FFC000"/>
                </a:solidFill>
              </a:rPr>
              <a:t>zone exposée</a:t>
            </a:r>
            <a:r>
              <a:rPr lang="fr-FR" sz="2000" dirty="0"/>
              <a:t>,</a:t>
            </a:r>
          </a:p>
          <a:p>
            <a:pPr algn="ctr"/>
            <a:r>
              <a:rPr lang="fr-FR" sz="2000" dirty="0"/>
              <a:t>de travaux en </a:t>
            </a:r>
            <a:r>
              <a:rPr lang="fr-FR" sz="2000" dirty="0">
                <a:solidFill>
                  <a:srgbClr val="FF0000"/>
                </a:solidFill>
              </a:rPr>
              <a:t>zone très exposée </a:t>
            </a:r>
            <a:r>
              <a:rPr lang="fr-FR" sz="2000" dirty="0"/>
              <a:t>avec impact franchises,</a:t>
            </a:r>
          </a:p>
          <a:p>
            <a:pPr algn="ctr"/>
            <a:r>
              <a:rPr lang="fr-FR" sz="2000" dirty="0"/>
              <a:t>Plus de tarif fixé en </a:t>
            </a:r>
            <a:r>
              <a:rPr lang="fr-FR" sz="2000" dirty="0">
                <a:solidFill>
                  <a:srgbClr val="FF0000"/>
                </a:solidFill>
              </a:rPr>
              <a:t>zone rouge </a:t>
            </a:r>
            <a:r>
              <a:rPr lang="fr-FR" sz="2000" dirty="0"/>
              <a:t>pour résidence secondaire, locative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5C39EA-6B32-2E06-60DB-CFBD8F6F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502136"/>
            <a:ext cx="10929636" cy="442913"/>
          </a:xfrm>
        </p:spPr>
        <p:txBody>
          <a:bodyPr/>
          <a:lstStyle/>
          <a:p>
            <a:r>
              <a:rPr lang="fr-FR" dirty="0"/>
              <a:t>Bati existant: Pouvoir, Savoir, Vouloir investir dans la Prévention</a:t>
            </a:r>
          </a:p>
        </p:txBody>
      </p:sp>
    </p:spTree>
    <p:extLst>
      <p:ext uri="{BB962C8B-B14F-4D97-AF65-F5344CB8AC3E}">
        <p14:creationId xmlns:p14="http://schemas.microsoft.com/office/powerpoint/2010/main" val="427451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E218D27-0190-E0AA-2E5A-1BA1587DF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308"/>
            <a:ext cx="11476552" cy="6636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59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A2294A-7773-9B47-B0E4-B29AC501FD68}"/>
              </a:ext>
            </a:extLst>
          </p:cNvPr>
          <p:cNvSpPr/>
          <p:nvPr/>
        </p:nvSpPr>
        <p:spPr>
          <a:xfrm>
            <a:off x="396608" y="4453694"/>
            <a:ext cx="5664224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r-FR" sz="1600" dirty="0">
                <a:solidFill>
                  <a:srgbClr val="3C3C3B"/>
                </a:solidFill>
                <a:latin typeface="Arial"/>
                <a:ea typeface="Open Sans"/>
                <a:cs typeface="Arial"/>
              </a:rPr>
              <a:t>ONG </a:t>
            </a:r>
            <a:r>
              <a:rPr lang="fr-FR" sz="1600" b="1" dirty="0">
                <a:solidFill>
                  <a:srgbClr val="3C3C3B"/>
                </a:solidFill>
                <a:latin typeface="Arial"/>
                <a:ea typeface="Open Sans"/>
                <a:cs typeface="Arial"/>
              </a:rPr>
              <a:t>INDÉPENDANTE</a:t>
            </a:r>
            <a:r>
              <a:rPr lang="fr-FR" sz="1600" dirty="0">
                <a:solidFill>
                  <a:srgbClr val="3C3C3B"/>
                </a:solidFill>
                <a:latin typeface="Arial"/>
                <a:ea typeface="Open Sans"/>
                <a:cs typeface="Arial"/>
              </a:rPr>
              <a:t> </a:t>
            </a:r>
            <a:endParaRPr lang="fr-FR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algn="r"/>
            <a:r>
              <a:rPr lang="fr-FR" sz="1600" dirty="0">
                <a:solidFill>
                  <a:srgbClr val="3C3C3B"/>
                </a:solidFill>
                <a:latin typeface="Arial"/>
                <a:ea typeface="Open Sans"/>
                <a:cs typeface="Arial"/>
              </a:rPr>
              <a:t>QUI </a:t>
            </a:r>
            <a:r>
              <a:rPr lang="fr-FR" sz="1600" b="1" dirty="0">
                <a:solidFill>
                  <a:srgbClr val="3C3C3B"/>
                </a:solidFill>
                <a:latin typeface="Arial"/>
                <a:ea typeface="Open Sans"/>
                <a:cs typeface="Arial"/>
              </a:rPr>
              <a:t>AGIT</a:t>
            </a:r>
            <a:endParaRPr lang="fr-FR" b="1" dirty="0">
              <a:solidFill>
                <a:srgbClr val="000000"/>
              </a:solidFill>
              <a:latin typeface="Arial"/>
              <a:ea typeface="Open Sans"/>
              <a:cs typeface="Arial"/>
            </a:endParaRPr>
          </a:p>
          <a:p>
            <a:pPr algn="r"/>
            <a:r>
              <a:rPr lang="fr-FR" sz="1600" dirty="0">
                <a:solidFill>
                  <a:srgbClr val="3C3C3B"/>
                </a:solidFill>
                <a:latin typeface="Arial"/>
                <a:ea typeface="Open Sans"/>
                <a:cs typeface="Arial"/>
              </a:rPr>
              <a:t> POUR LE </a:t>
            </a:r>
            <a:r>
              <a:rPr lang="fr-FR" sz="1600" b="1" dirty="0">
                <a:solidFill>
                  <a:srgbClr val="3C3C3B"/>
                </a:solidFill>
                <a:latin typeface="Arial"/>
                <a:ea typeface="Open Sans"/>
                <a:cs typeface="Arial"/>
              </a:rPr>
              <a:t>CLIMAT</a:t>
            </a:r>
            <a:endParaRPr lang="fr-FR" sz="1600" b="1" dirty="0">
              <a:solidFill>
                <a:srgbClr val="3C3C3B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6CE93A5-9749-4146-8713-0EFE69F42757}"/>
              </a:ext>
            </a:extLst>
          </p:cNvPr>
          <p:cNvSpPr txBox="1"/>
          <p:nvPr/>
        </p:nvSpPr>
        <p:spPr>
          <a:xfrm>
            <a:off x="11093116" y="6268453"/>
            <a:ext cx="0" cy="0"/>
          </a:xfrm>
          <a:prstGeom prst="rect">
            <a:avLst/>
          </a:prstGeom>
        </p:spPr>
        <p:txBody>
          <a:bodyPr vert="horz" wrap="none" lIns="0" tIns="45720" rIns="0" bIns="45720" rtlCol="0" anchor="t">
            <a:noAutofit/>
          </a:bodyPr>
          <a:lstStyle/>
          <a:p>
            <a:pPr>
              <a:spcAft>
                <a:spcPts val="300"/>
              </a:spcAft>
              <a:buClr>
                <a:srgbClr val="23FE5C"/>
              </a:buClr>
              <a:buSzPct val="100000"/>
            </a:pPr>
            <a:endParaRPr lang="fr-FR" sz="900" err="1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8D6C964-084B-3A4B-9492-79B98E8F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920082"/>
            <a:ext cx="6108282" cy="1325563"/>
          </a:xfrm>
        </p:spPr>
        <p:txBody>
          <a:bodyPr/>
          <a:lstStyle/>
          <a:p>
            <a:r>
              <a:rPr lang="fr-FR" dirty="0"/>
              <a:t>Qui sommes nous?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00F6CD-0D81-8440-A22B-E748985AE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93" y="304223"/>
            <a:ext cx="43307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44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sourire, Visage humain, habits&#10;&#10;Description générée automatiquement">
            <a:extLst>
              <a:ext uri="{FF2B5EF4-FFF2-40B4-BE49-F238E27FC236}">
                <a16:creationId xmlns:a16="http://schemas.microsoft.com/office/drawing/2014/main" id="{B3766669-E9CD-B8D5-9B7F-0CF75FF9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06" y="4532298"/>
            <a:ext cx="1634169" cy="16341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F0E009-E9BB-B917-2404-EDE67532E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60" y="1319059"/>
            <a:ext cx="1489456" cy="14894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5E1B4E-FA7C-D825-D89A-3F04582449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64"/>
          <a:stretch/>
        </p:blipFill>
        <p:spPr>
          <a:xfrm>
            <a:off x="3914591" y="2928325"/>
            <a:ext cx="1495546" cy="15973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794818-13B0-263D-22DA-19F8F5C38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48" y="1325464"/>
            <a:ext cx="1485161" cy="1625719"/>
          </a:xfrm>
          <a:prstGeom prst="rect">
            <a:avLst/>
          </a:prstGeom>
        </p:spPr>
      </p:pic>
      <p:pic>
        <p:nvPicPr>
          <p:cNvPr id="39" name="Picture 4" descr="Thierry Langreney">
            <a:extLst>
              <a:ext uri="{FF2B5EF4-FFF2-40B4-BE49-F238E27FC236}">
                <a16:creationId xmlns:a16="http://schemas.microsoft.com/office/drawing/2014/main" id="{C4F4CCCD-164E-4C34-B321-4146E241D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/>
          <a:stretch/>
        </p:blipFill>
        <p:spPr bwMode="auto">
          <a:xfrm>
            <a:off x="925665" y="1320205"/>
            <a:ext cx="1499508" cy="16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CATHERINE BODELLE">
            <a:extLst>
              <a:ext uri="{FF2B5EF4-FFF2-40B4-BE49-F238E27FC236}">
                <a16:creationId xmlns:a16="http://schemas.microsoft.com/office/drawing/2014/main" id="{E96FA600-FE3F-496D-A007-7E6DDFE23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1" b="4815"/>
          <a:stretch/>
        </p:blipFill>
        <p:spPr bwMode="auto">
          <a:xfrm>
            <a:off x="2407213" y="4547741"/>
            <a:ext cx="1499507" cy="16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Noël LEGER">
            <a:extLst>
              <a:ext uri="{FF2B5EF4-FFF2-40B4-BE49-F238E27FC236}">
                <a16:creationId xmlns:a16="http://schemas.microsoft.com/office/drawing/2014/main" id="{59F8E962-DF8A-4383-A8E4-7CA498ADC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/>
          <a:stretch/>
        </p:blipFill>
        <p:spPr bwMode="auto">
          <a:xfrm>
            <a:off x="3913289" y="4555296"/>
            <a:ext cx="1499508" cy="16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6C06538-2F4C-4736-8213-6AE47B854381}"/>
              </a:ext>
            </a:extLst>
          </p:cNvPr>
          <p:cNvSpPr/>
          <p:nvPr/>
        </p:nvSpPr>
        <p:spPr>
          <a:xfrm>
            <a:off x="2421468" y="2943629"/>
            <a:ext cx="1499509" cy="1625719"/>
          </a:xfrm>
          <a:prstGeom prst="rect">
            <a:avLst/>
          </a:prstGeom>
          <a:gradFill flip="none" rotWithShape="1">
            <a:gsLst>
              <a:gs pos="0">
                <a:srgbClr val="50DBE1">
                  <a:shade val="30000"/>
                  <a:satMod val="115000"/>
                </a:srgbClr>
              </a:gs>
              <a:gs pos="50000">
                <a:srgbClr val="50DBE1">
                  <a:shade val="67500"/>
                  <a:satMod val="115000"/>
                </a:srgbClr>
              </a:gs>
              <a:gs pos="100000">
                <a:srgbClr val="50DBE1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Tx/>
              <a:buNone/>
              <a:tabLst/>
              <a:defRPr/>
            </a:pPr>
            <a:endParaRPr kumimoji="0" lang="en-US" sz="2000" b="1" i="0" u="none" strike="noStrike" kern="1200" cap="none" spc="30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Image 10">
            <a:extLst>
              <a:ext uri="{FF2B5EF4-FFF2-40B4-BE49-F238E27FC236}">
                <a16:creationId xmlns:a16="http://schemas.microsoft.com/office/drawing/2014/main" id="{65F2CEDD-F9F7-4877-BBE8-574F28EAD0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87" t="5424" r="21037" b="32914"/>
          <a:stretch/>
        </p:blipFill>
        <p:spPr>
          <a:xfrm>
            <a:off x="2428876" y="2943628"/>
            <a:ext cx="1500867" cy="1625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6AF598-3686-AC46-B8F9-E694946B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Ateliers du Futur : ONG de Dirigeants…</a:t>
            </a:r>
            <a:endParaRPr lang="fr-FR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C9CEF5-875E-4DBD-B041-1D34CDA6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13" y="1302629"/>
            <a:ext cx="3455273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7D2AB4C-BC57-4DF5-9406-444EBA05937B}"/>
              </a:ext>
            </a:extLst>
          </p:cNvPr>
          <p:cNvSpPr txBox="1"/>
          <p:nvPr/>
        </p:nvSpPr>
        <p:spPr>
          <a:xfrm>
            <a:off x="6096000" y="3886057"/>
            <a:ext cx="5147425" cy="255454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inden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00" b="1" i="0">
                <a:solidFill>
                  <a:srgbClr val="164194"/>
                </a:solidFill>
                <a:latin typeface="Montserrat" pitchFamily="2" charset="77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="1" i="0">
                <a:latin typeface="Montserrat SemiBold" pitchFamily="2" charset="77"/>
              </a:defRPr>
            </a:lvl2pPr>
            <a:lvl3pPr marL="171450" lvl="2" indent="-171450">
              <a:lnSpc>
                <a:spcPct val="90000"/>
              </a:lnSpc>
              <a:spcBef>
                <a:spcPts val="200"/>
              </a:spcBef>
              <a:buClr>
                <a:srgbClr val="164194"/>
              </a:buClr>
              <a:buFont typeface="Arial" panose="020B0604020202020204" pitchFamily="34" charset="0"/>
              <a:buChar char="•"/>
              <a:defRPr sz="1300" b="0" i="0">
                <a:latin typeface="Montserrat Light" pitchFamily="2" charset="77"/>
              </a:defRPr>
            </a:lvl3pPr>
            <a:lvl4pPr marL="108000" indent="-108000">
              <a:lnSpc>
                <a:spcPct val="90000"/>
              </a:lnSpc>
              <a:spcBef>
                <a:spcPts val="200"/>
              </a:spcBef>
              <a:buClr>
                <a:schemeClr val="tx2"/>
              </a:buClr>
              <a:buFont typeface="Police système Courant"/>
              <a:buChar char="-"/>
              <a:defRPr lang="fr-FR" sz="1050" b="0" i="0" dirty="0" smtClean="0">
                <a:latin typeface="Montserrat Light" pitchFamily="2" charset="77"/>
              </a:defRPr>
            </a:lvl4pPr>
            <a:lvl5pPr marL="2057400" indent="0">
              <a:lnSpc>
                <a:spcPct val="90000"/>
              </a:lnSpc>
              <a:spcBef>
                <a:spcPts val="500"/>
              </a:spcBef>
              <a:buFontTx/>
              <a:buNone/>
              <a:defRPr lang="fr-FR" sz="11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  <a:p>
            <a:pPr lvl="2"/>
            <a:r>
              <a:rPr lang="fr-FR" dirty="0"/>
              <a:t>Un groupe pluridisciplinaire de </a:t>
            </a:r>
            <a:r>
              <a:rPr lang="fr-FR" b="1" dirty="0"/>
              <a:t>20 dirigeants et cadres supérieurs d’entreprises. 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Tous </a:t>
            </a:r>
            <a:r>
              <a:rPr lang="fr-FR" b="1" dirty="0"/>
              <a:t>bénévoles</a:t>
            </a:r>
            <a:r>
              <a:rPr lang="fr-FR" dirty="0"/>
              <a:t>, ils sont experts en </a:t>
            </a:r>
            <a:r>
              <a:rPr lang="fr-FR" b="1" dirty="0"/>
              <a:t>modélisation</a:t>
            </a:r>
            <a:r>
              <a:rPr lang="fr-FR" dirty="0"/>
              <a:t> (formés en climatologie), </a:t>
            </a:r>
            <a:r>
              <a:rPr lang="fr-FR" b="1" dirty="0"/>
              <a:t>ingénieurs</a:t>
            </a:r>
            <a:r>
              <a:rPr lang="fr-FR" dirty="0"/>
              <a:t> orientés nouvelles technologies vertes ou spécialistes de la </a:t>
            </a:r>
            <a:r>
              <a:rPr lang="fr-FR" b="1" dirty="0"/>
              <a:t>finance</a:t>
            </a:r>
            <a:r>
              <a:rPr lang="fr-FR" dirty="0"/>
              <a:t>. 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Leur expérience leur facilite la maitrise des </a:t>
            </a:r>
            <a:r>
              <a:rPr lang="fr-FR" b="1" dirty="0"/>
              <a:t>stratégies Climat en entreprises.​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81805342-006B-4A2E-886A-1B6390F42D93}"/>
              </a:ext>
            </a:extLst>
          </p:cNvPr>
          <p:cNvSpPr txBox="1">
            <a:spLocks/>
          </p:cNvSpPr>
          <p:nvPr/>
        </p:nvSpPr>
        <p:spPr>
          <a:xfrm>
            <a:off x="934251" y="2498875"/>
            <a:ext cx="1496500" cy="429450"/>
          </a:xfrm>
          <a:prstGeom prst="rect">
            <a:avLst/>
          </a:prstGeom>
          <a:solidFill>
            <a:schemeClr val="tx1">
              <a:alpha val="34902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lang="en-US" sz="2000" b="1" i="0" kern="1200" spc="300">
                <a:solidFill>
                  <a:srgbClr val="3C3C3B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24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000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8038" indent="-1905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9013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Thierry Langreney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(Président)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A95AEECD-4AE8-40F3-979B-F012267FF6F2}"/>
              </a:ext>
            </a:extLst>
          </p:cNvPr>
          <p:cNvSpPr txBox="1">
            <a:spLocks/>
          </p:cNvSpPr>
          <p:nvPr/>
        </p:nvSpPr>
        <p:spPr>
          <a:xfrm>
            <a:off x="3902042" y="5735905"/>
            <a:ext cx="1496500" cy="429450"/>
          </a:xfrm>
          <a:prstGeom prst="rect">
            <a:avLst/>
          </a:prstGeom>
          <a:solidFill>
            <a:schemeClr val="tx1">
              <a:alpha val="34902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lang="en-US" sz="2000" b="1" i="0" kern="1200" spc="300">
                <a:solidFill>
                  <a:srgbClr val="3C3C3B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24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000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8038" indent="-1905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9013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Noël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Leger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(Expert)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AF0986EA-6026-45B1-BDC4-B9745E7122EC}"/>
              </a:ext>
            </a:extLst>
          </p:cNvPr>
          <p:cNvSpPr txBox="1">
            <a:spLocks/>
          </p:cNvSpPr>
          <p:nvPr/>
        </p:nvSpPr>
        <p:spPr>
          <a:xfrm>
            <a:off x="2387185" y="5735905"/>
            <a:ext cx="1496500" cy="429450"/>
          </a:xfrm>
          <a:prstGeom prst="rect">
            <a:avLst/>
          </a:prstGeom>
          <a:solidFill>
            <a:schemeClr val="tx1">
              <a:alpha val="34902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lang="en-US" sz="2000" b="1" i="0" kern="1200" spc="300">
                <a:solidFill>
                  <a:srgbClr val="3C3C3B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24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000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8038" indent="-1905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9013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Catherine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Bodelle</a:t>
            </a:r>
            <a:endParaRPr kumimoji="0" lang="fr-FR" sz="8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(Experte)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AA0A348C-F31F-4CDE-BC17-00F4C9CB831F}"/>
              </a:ext>
            </a:extLst>
          </p:cNvPr>
          <p:cNvSpPr txBox="1">
            <a:spLocks/>
          </p:cNvSpPr>
          <p:nvPr/>
        </p:nvSpPr>
        <p:spPr>
          <a:xfrm>
            <a:off x="2423669" y="2512509"/>
            <a:ext cx="1496500" cy="429450"/>
          </a:xfrm>
          <a:prstGeom prst="rect">
            <a:avLst/>
          </a:prstGeom>
          <a:solidFill>
            <a:schemeClr val="tx1">
              <a:alpha val="34902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lang="en-US" sz="2000" b="1" i="0" kern="1200" spc="300">
                <a:solidFill>
                  <a:srgbClr val="3C3C3B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24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000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8038" indent="-1905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9013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Marie-Sylvie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Bertail</a:t>
            </a:r>
            <a:endParaRPr kumimoji="0" lang="fr-FR" sz="8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(Experte)</a:t>
            </a:r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74538192-911C-492D-BB91-54823A7AA2BF}"/>
              </a:ext>
            </a:extLst>
          </p:cNvPr>
          <p:cNvSpPr txBox="1">
            <a:spLocks/>
          </p:cNvSpPr>
          <p:nvPr/>
        </p:nvSpPr>
        <p:spPr>
          <a:xfrm>
            <a:off x="849136" y="5735905"/>
            <a:ext cx="1496500" cy="429450"/>
          </a:xfrm>
          <a:prstGeom prst="rect">
            <a:avLst/>
          </a:prstGeom>
          <a:solidFill>
            <a:schemeClr val="tx1">
              <a:alpha val="34902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lang="en-US" sz="2000" b="1" i="0" kern="1200" spc="300">
                <a:solidFill>
                  <a:srgbClr val="3C3C3B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24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000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8038" indent="-1905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9013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Matthieu </a:t>
            </a:r>
            <a:r>
              <a:rPr kumimoji="0" lang="fr-FR" sz="8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Verry</a:t>
            </a:r>
            <a:endParaRPr kumimoji="0" lang="fr-FR" sz="8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(Expert)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0F52CA-1159-E9DF-19F3-4650EC55AB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4739"/>
          <a:stretch/>
        </p:blipFill>
        <p:spPr>
          <a:xfrm>
            <a:off x="907069" y="2954977"/>
            <a:ext cx="1503211" cy="1623423"/>
          </a:xfrm>
          <a:prstGeom prst="rect">
            <a:avLst/>
          </a:prstGeom>
        </p:spPr>
      </p:pic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BFF01C4A-78F5-4A1F-868D-931D061EBCF4}"/>
              </a:ext>
            </a:extLst>
          </p:cNvPr>
          <p:cNvSpPr txBox="1">
            <a:spLocks/>
          </p:cNvSpPr>
          <p:nvPr/>
        </p:nvSpPr>
        <p:spPr>
          <a:xfrm>
            <a:off x="3907509" y="2501172"/>
            <a:ext cx="1496500" cy="429450"/>
          </a:xfrm>
          <a:prstGeom prst="rect">
            <a:avLst/>
          </a:prstGeom>
          <a:solidFill>
            <a:schemeClr val="tx1">
              <a:alpha val="34902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lang="en-US" sz="2000" b="1" i="0" kern="1200" spc="300">
                <a:solidFill>
                  <a:srgbClr val="3C3C3B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24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000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8038" indent="-1905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9013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fr-FR" sz="800" dirty="0">
                <a:solidFill>
                  <a:srgbClr val="FFFFFF"/>
                </a:solidFill>
                <a:latin typeface="Open sans"/>
              </a:rPr>
              <a:t>Bernard</a:t>
            </a:r>
            <a:endParaRPr kumimoji="0" lang="fr-FR" sz="8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Blez</a:t>
            </a:r>
            <a:endParaRPr kumimoji="0" lang="fr-FR" sz="8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(Expert)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01279615-43D0-6739-D7E4-9C101E2FFD09}"/>
              </a:ext>
            </a:extLst>
          </p:cNvPr>
          <p:cNvSpPr txBox="1">
            <a:spLocks/>
          </p:cNvSpPr>
          <p:nvPr/>
        </p:nvSpPr>
        <p:spPr>
          <a:xfrm>
            <a:off x="3914114" y="4145220"/>
            <a:ext cx="1496500" cy="429450"/>
          </a:xfrm>
          <a:prstGeom prst="rect">
            <a:avLst/>
          </a:prstGeom>
          <a:solidFill>
            <a:schemeClr val="tx1">
              <a:alpha val="34902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lang="en-US" sz="2000" b="1" i="0" kern="1200" spc="300">
                <a:solidFill>
                  <a:srgbClr val="3C3C3B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24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000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8038" indent="-1905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9013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fr-FR" sz="800" dirty="0">
                <a:solidFill>
                  <a:srgbClr val="FFFFFF"/>
                </a:solidFill>
                <a:latin typeface="Open sans"/>
              </a:rPr>
              <a:t>Malcolm</a:t>
            </a:r>
            <a:endParaRPr kumimoji="0" lang="fr-FR" sz="8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Stewart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(Expert)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CFF532DA-A354-4D5F-BBC4-B6FFA45D745E}"/>
              </a:ext>
            </a:extLst>
          </p:cNvPr>
          <p:cNvSpPr txBox="1">
            <a:spLocks/>
          </p:cNvSpPr>
          <p:nvPr/>
        </p:nvSpPr>
        <p:spPr>
          <a:xfrm>
            <a:off x="916920" y="4106995"/>
            <a:ext cx="1496500" cy="429450"/>
          </a:xfrm>
          <a:prstGeom prst="rect">
            <a:avLst/>
          </a:prstGeom>
          <a:solidFill>
            <a:schemeClr val="tx1">
              <a:alpha val="34902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None/>
              <a:defRPr lang="en-US" sz="2000" b="1" i="0" kern="1200" spc="300">
                <a:solidFill>
                  <a:srgbClr val="3C3C3B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24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35000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8038" indent="-1905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89013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Philippe</a:t>
            </a:r>
            <a:endParaRPr lang="fr-FR" sz="800" dirty="0">
              <a:solidFill>
                <a:srgbClr val="FFFFFF"/>
              </a:solidFill>
              <a:latin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Robin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1D0D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8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(Expert)</a:t>
            </a:r>
          </a:p>
        </p:txBody>
      </p:sp>
    </p:spTree>
    <p:extLst>
      <p:ext uri="{BB962C8B-B14F-4D97-AF65-F5344CB8AC3E}">
        <p14:creationId xmlns:p14="http://schemas.microsoft.com/office/powerpoint/2010/main" val="82938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AF598-3686-AC46-B8F9-E694946B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qui agissent pour mobiliser les Entreprises pour le Climat…</a:t>
            </a:r>
            <a:endParaRPr lang="fr-FR" i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39248BB-AC31-44F4-8C00-0A4B9A77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65" y="1469694"/>
            <a:ext cx="10037804" cy="4520560"/>
          </a:xfrm>
        </p:spPr>
        <p:txBody>
          <a:bodyPr/>
          <a:lstStyle/>
          <a:p>
            <a:r>
              <a:rPr lang="fr-FR" sz="1300" dirty="0"/>
              <a:t>Notre raison d’être</a:t>
            </a:r>
          </a:p>
          <a:p>
            <a:r>
              <a:rPr lang="fr-FR" sz="1300" b="0" dirty="0">
                <a:solidFill>
                  <a:schemeClr val="tx1"/>
                </a:solidFill>
                <a:latin typeface="Montserrat Light" pitchFamily="2" charset="77"/>
              </a:rPr>
              <a:t>Agir pour le Climat en rehaussant la </a:t>
            </a:r>
            <a:r>
              <a:rPr lang="fr-FR" sz="1300" dirty="0">
                <a:solidFill>
                  <a:schemeClr val="tx1"/>
                </a:solidFill>
                <a:latin typeface="Montserrat SemiBold" pitchFamily="2" charset="77"/>
              </a:rPr>
              <a:t>mobilisation des Entreprises</a:t>
            </a:r>
          </a:p>
          <a:p>
            <a:r>
              <a:rPr lang="fr-FR" sz="1300" dirty="0"/>
              <a:t>Notre stratégie</a:t>
            </a:r>
          </a:p>
          <a:p>
            <a:endParaRPr lang="fr-FR" sz="1300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fr-FR" sz="1300" dirty="0"/>
              <a:t>Une </a:t>
            </a:r>
            <a:r>
              <a:rPr lang="fr-FR" sz="1300" b="1" dirty="0">
                <a:latin typeface="Montserrat SemiBold" pitchFamily="2" charset="77"/>
              </a:rPr>
              <a:t>focalisation sur le Climat</a:t>
            </a:r>
            <a:r>
              <a:rPr lang="fr-FR" sz="1300" dirty="0"/>
              <a:t>,​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fr-FR" sz="1300" dirty="0"/>
              <a:t>Une </a:t>
            </a:r>
            <a:r>
              <a:rPr lang="fr-FR" sz="1300" b="1" dirty="0">
                <a:latin typeface="Montserrat SemiBold" pitchFamily="2" charset="77"/>
              </a:rPr>
              <a:t>vocation internationale, 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endParaRPr lang="fr-FR" sz="1300" b="1" dirty="0">
              <a:latin typeface="Montserrat SemiBold" pitchFamily="2" charset="77"/>
            </a:endParaRP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fr-FR" sz="1300" dirty="0"/>
              <a:t>Une </a:t>
            </a:r>
            <a:r>
              <a:rPr lang="fr-FR" sz="1300" b="1" dirty="0">
                <a:latin typeface="Montserrat SemiBold" pitchFamily="2" charset="77"/>
              </a:rPr>
              <a:t>orientation Entreprises</a:t>
            </a:r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23FE5C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fr-FR" sz="13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" pitchFamily="2" charset="77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rgbClr val="23FE5C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 panose="020B0604020202020204" pitchFamily="34" charset="0"/>
              </a:rPr>
              <a:t>Nos actions</a:t>
            </a:r>
            <a:endParaRPr lang="fr-FR" sz="1300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fr-FR" sz="1300" b="1" dirty="0">
                <a:latin typeface="Montserrat SemiBold" pitchFamily="2" charset="77"/>
              </a:rPr>
              <a:t>Sensibiliser</a:t>
            </a:r>
            <a:r>
              <a:rPr lang="fr-FR" sz="1300" dirty="0"/>
              <a:t> les Comités de Direction des entreprises, collectivités, ​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fr-FR" sz="1300" b="1" dirty="0">
                <a:latin typeface="Montserrat SemiBold" pitchFamily="2" charset="77"/>
              </a:rPr>
              <a:t>Former</a:t>
            </a:r>
            <a:r>
              <a:rPr lang="fr-FR" sz="1300" dirty="0"/>
              <a:t> les nouvelles générations à travers les enseignants des universités et écoles à la science du climat, aux enjeux et stratégies vertueuses pour le Climat,​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endParaRPr lang="fr-FR" sz="1300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fr-FR" sz="1300" b="1" dirty="0">
                <a:latin typeface="Montserrat SemiBold" pitchFamily="2" charset="77"/>
              </a:rPr>
              <a:t>Challenger</a:t>
            </a:r>
            <a:r>
              <a:rPr lang="fr-FR" sz="1300" dirty="0"/>
              <a:t> les trajectoires des Entreprises et les politiques publiques, dans un esprit  optimiste, constructif mais ambitieux.</a:t>
            </a:r>
          </a:p>
        </p:txBody>
      </p:sp>
    </p:spTree>
    <p:extLst>
      <p:ext uri="{BB962C8B-B14F-4D97-AF65-F5344CB8AC3E}">
        <p14:creationId xmlns:p14="http://schemas.microsoft.com/office/powerpoint/2010/main" val="323364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AF598-3686-AC46-B8F9-E694946B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2" y="381019"/>
            <a:ext cx="10515600" cy="442913"/>
          </a:xfrm>
        </p:spPr>
        <p:txBody>
          <a:bodyPr/>
          <a:lstStyle/>
          <a:p>
            <a:r>
              <a:rPr lang="fr-FR" dirty="0"/>
              <a:t>… et challengent de manière exigeante et constructive</a:t>
            </a:r>
            <a:endParaRPr lang="fr-FR" i="1" dirty="0"/>
          </a:p>
        </p:txBody>
      </p:sp>
      <p:pic>
        <p:nvPicPr>
          <p:cNvPr id="10" name="Image 9" descr="Une image contenant texte, ordinateur, capture d’écran, Site web&#10;&#10;Description générée automatiquement">
            <a:extLst>
              <a:ext uri="{FF2B5EF4-FFF2-40B4-BE49-F238E27FC236}">
                <a16:creationId xmlns:a16="http://schemas.microsoft.com/office/drawing/2014/main" id="{65B911D0-742C-D967-36F6-A5EEB2A65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2" y="1137933"/>
            <a:ext cx="10515600" cy="54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4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C0A4E-FE49-40DD-5643-8B47D3C73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989EA-4D27-0E35-66D6-88746899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22" y="381019"/>
            <a:ext cx="10515600" cy="442913"/>
          </a:xfrm>
        </p:spPr>
        <p:txBody>
          <a:bodyPr/>
          <a:lstStyle/>
          <a:p>
            <a:r>
              <a:rPr lang="fr-FR" dirty="0"/>
              <a:t>Zoom CSRD et Palmarès Trajectoires Climat:</a:t>
            </a:r>
            <a:endParaRPr lang="fr-FR" i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2594420-12D0-182C-C2E4-D46C4613E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65" y="1495172"/>
            <a:ext cx="6164522" cy="611032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2021: Notre référentiel pour susciter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 de nouvelles normes plus ambitieuses: CSRD, ISS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D798AF-0467-3B3E-0A5B-09546135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77" y="2225474"/>
            <a:ext cx="6464377" cy="3702840"/>
          </a:xfrm>
          <a:prstGeom prst="rect">
            <a:avLst/>
          </a:prstGeom>
        </p:spPr>
      </p:pic>
      <p:pic>
        <p:nvPicPr>
          <p:cNvPr id="5" name="Image 4" descr="Une image contenant texte, menu, capture d’écran, jaune&#10;&#10;Description générée automatiquement">
            <a:extLst>
              <a:ext uri="{FF2B5EF4-FFF2-40B4-BE49-F238E27FC236}">
                <a16:creationId xmlns:a16="http://schemas.microsoft.com/office/drawing/2014/main" id="{D01FCCCC-D4A9-EE62-5E6B-BC04A4E61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143" y="17050"/>
            <a:ext cx="2668821" cy="68813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BCC002-B640-FA11-F721-69761F271888}"/>
              </a:ext>
            </a:extLst>
          </p:cNvPr>
          <p:cNvSpPr txBox="1"/>
          <p:nvPr/>
        </p:nvSpPr>
        <p:spPr>
          <a:xfrm>
            <a:off x="6557407" y="1321324"/>
            <a:ext cx="3012870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2024: Notre Palmarès </a:t>
            </a:r>
          </a:p>
          <a:p>
            <a:pPr algn="ctr"/>
            <a:r>
              <a:rPr lang="fr-FR" dirty="0">
                <a:solidFill>
                  <a:srgbClr val="7030A0"/>
                </a:solidFill>
              </a:rPr>
              <a:t>des Trajectoires Climat </a:t>
            </a:r>
          </a:p>
          <a:p>
            <a:pPr algn="ctr"/>
            <a:r>
              <a:rPr lang="fr-FR" dirty="0">
                <a:solidFill>
                  <a:srgbClr val="7030A0"/>
                </a:solidFill>
              </a:rPr>
              <a:t>du CAC 40​</a:t>
            </a:r>
          </a:p>
        </p:txBody>
      </p:sp>
    </p:spTree>
    <p:extLst>
      <p:ext uri="{BB962C8B-B14F-4D97-AF65-F5344CB8AC3E}">
        <p14:creationId xmlns:p14="http://schemas.microsoft.com/office/powerpoint/2010/main" val="316618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8D6C964-084B-3A4B-9492-79B98E8F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920082"/>
            <a:ext cx="6108282" cy="1325563"/>
          </a:xfrm>
        </p:spPr>
        <p:txBody>
          <a:bodyPr/>
          <a:lstStyle/>
          <a:p>
            <a:r>
              <a:rPr lang="fr-FR" dirty="0"/>
              <a:t>Atténuation: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La mère de toutes les batailles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00F6CD-0D81-8440-A22B-E748985AE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93" y="304223"/>
            <a:ext cx="43307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1A5A4-2699-71AB-BEB8-8BE4D2E01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127" y="1579329"/>
            <a:ext cx="9335126" cy="3151260"/>
          </a:xfrm>
        </p:spPr>
        <p:txBody>
          <a:bodyPr/>
          <a:lstStyle/>
          <a:p>
            <a:pPr algn="ctr"/>
            <a:r>
              <a:rPr lang="fr-FR" sz="2000" dirty="0"/>
              <a:t>1- Des plans de transition prudentiels alignés sur l’Accord de Paris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2- Généraliser les   « Clauses Vertes » pour décarboner </a:t>
            </a:r>
          </a:p>
          <a:p>
            <a:pPr algn="ctr"/>
            <a:r>
              <a:rPr lang="fr-FR" sz="2000" dirty="0"/>
              <a:t>à l’occasion d’un sinistre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3- Intégrer dans la mesure des émissions celles liées </a:t>
            </a:r>
          </a:p>
          <a:p>
            <a:pPr algn="ctr"/>
            <a:r>
              <a:rPr lang="fr-FR" sz="2000" dirty="0"/>
              <a:t>aux sinistres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5C39EA-6B32-2E06-60DB-CFBD8F6F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502136"/>
            <a:ext cx="10929636" cy="442913"/>
          </a:xfrm>
        </p:spPr>
        <p:txBody>
          <a:bodyPr/>
          <a:lstStyle/>
          <a:p>
            <a:r>
              <a:rPr lang="fr-FR" dirty="0"/>
              <a:t>3 recommandations aux Assureurs pour accélérer vers le Net </a:t>
            </a:r>
            <a:r>
              <a:rPr lang="fr-FR" dirty="0" err="1"/>
              <a:t>Zero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63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8D6C964-084B-3A4B-9492-79B98E8F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920082"/>
            <a:ext cx="6108282" cy="1325563"/>
          </a:xfrm>
        </p:spPr>
        <p:txBody>
          <a:bodyPr/>
          <a:lstStyle/>
          <a:p>
            <a:r>
              <a:rPr lang="fr-FR" dirty="0"/>
              <a:t>Assurance:</a:t>
            </a:r>
            <a:br>
              <a:rPr lang="fr-FR" dirty="0"/>
            </a:br>
            <a:br>
              <a:rPr lang="fr-FR" dirty="0"/>
            </a:br>
            <a:r>
              <a:rPr lang="fr-FR" dirty="0"/>
              <a:t>Rétablir l’harmonie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00F6CD-0D81-8440-A22B-E748985AE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93" y="304223"/>
            <a:ext cx="43307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1571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tLJKApwk.7FHd3B88y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tLJKApwk.7FHd3B88ywg"/>
</p:tagLst>
</file>

<file path=ppt/theme/theme1.xml><?xml version="1.0" encoding="utf-8"?>
<a:theme xmlns:a="http://schemas.openxmlformats.org/drawingml/2006/main" name="Thème1 deft 2021">
  <a:themeElements>
    <a:clrScheme name="Ateliers du Futur vf">
      <a:dk1>
        <a:srgbClr val="000000"/>
      </a:dk1>
      <a:lt1>
        <a:srgbClr val="FFFFFF"/>
      </a:lt1>
      <a:dk2>
        <a:srgbClr val="D1D0D2"/>
      </a:dk2>
      <a:lt2>
        <a:srgbClr val="63F5FF"/>
      </a:lt2>
      <a:accent1>
        <a:srgbClr val="23FE5C"/>
      </a:accent1>
      <a:accent2>
        <a:srgbClr val="08E4E0"/>
      </a:accent2>
      <a:accent3>
        <a:srgbClr val="00737B"/>
      </a:accent3>
      <a:accent4>
        <a:srgbClr val="00CB7D"/>
      </a:accent4>
      <a:accent5>
        <a:srgbClr val="008A25"/>
      </a:accent5>
      <a:accent6>
        <a:srgbClr val="F3DCAE"/>
      </a:accent6>
      <a:hlink>
        <a:srgbClr val="004B83"/>
      </a:hlink>
      <a:folHlink>
        <a:srgbClr val="954F72"/>
      </a:folHlink>
    </a:clrScheme>
    <a:fontScheme name="Slide TNP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̀me1 deft 2021" id="{03664493-6A72-C144-820A-C8E049A35065}" vid="{1F9E1785-428C-614C-A914-D693A12501BE}"/>
    </a:ext>
  </a:extLst>
</a:theme>
</file>

<file path=ppt/theme/theme2.xml><?xml version="1.0" encoding="utf-8"?>
<a:theme xmlns:a="http://schemas.openxmlformats.org/drawingml/2006/main" name="Thème1">
  <a:themeElements>
    <a:clrScheme name="Ateliers du Futur vf">
      <a:dk1>
        <a:srgbClr val="000000"/>
      </a:dk1>
      <a:lt1>
        <a:srgbClr val="FFFFFF"/>
      </a:lt1>
      <a:dk2>
        <a:srgbClr val="D1D0D2"/>
      </a:dk2>
      <a:lt2>
        <a:srgbClr val="63F5FF"/>
      </a:lt2>
      <a:accent1>
        <a:srgbClr val="23FE5C"/>
      </a:accent1>
      <a:accent2>
        <a:srgbClr val="08E4E0"/>
      </a:accent2>
      <a:accent3>
        <a:srgbClr val="00737B"/>
      </a:accent3>
      <a:accent4>
        <a:srgbClr val="00CB7D"/>
      </a:accent4>
      <a:accent5>
        <a:srgbClr val="008A25"/>
      </a:accent5>
      <a:accent6>
        <a:srgbClr val="F3DCAE"/>
      </a:accent6>
      <a:hlink>
        <a:srgbClr val="004B83"/>
      </a:hlink>
      <a:folHlink>
        <a:srgbClr val="954F72"/>
      </a:folHlink>
    </a:clrScheme>
    <a:fontScheme name="Slide TNP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0" bIns="45720" rtlCol="0" anchor="t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>
            <a:schemeClr val="accent1"/>
          </a:buClr>
          <a:buSzPct val="100000"/>
          <a:buFont typeface="Wingdings" pitchFamily="2" charset="2"/>
          <a:buNone/>
          <a:tabLst/>
          <a:defRPr kumimoji="0" sz="1200" b="0" i="0" u="none" strike="noStrike" kern="1200" cap="none" spc="0" normalizeH="0" baseline="0" noProof="0" dirty="0" err="1" smtClean="0">
            <a:ln>
              <a:noFill/>
            </a:ln>
            <a:solidFill>
              <a:srgbClr val="535353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1ED0FFAC-DF09-4B37-AF13-A25BD932389E}" vid="{1A471228-0728-4384-B34A-F8DEC3D0F49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C3E38B-3075-4B4B-ADCA-8DB523B6D68B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2908fa0-1344-4c49-95cb-39bf39380b6b"/>
    <ds:schemaRef ds:uri="http://purl.org/dc/elements/1.1/"/>
    <ds:schemaRef ds:uri="http://purl.org/dc/terms/"/>
    <ds:schemaRef ds:uri="f3555084-b130-4b79-949d-dd551cad67cb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03FC0B-C9D6-443F-ACC8-AFB6120763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5D1716-06CE-4BD0-A02A-546068BEECF3}"/>
</file>

<file path=docProps/app.xml><?xml version="1.0" encoding="utf-8"?>
<Properties xmlns="http://schemas.openxmlformats.org/officeDocument/2006/extended-properties" xmlns:vt="http://schemas.openxmlformats.org/officeDocument/2006/docPropsVTypes">
  <Template>Thème1 deft 2021</Template>
  <TotalTime>436</TotalTime>
  <Words>517</Words>
  <Application>Microsoft Macintosh PowerPoint</Application>
  <PresentationFormat>Grand écran</PresentationFormat>
  <Paragraphs>106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Montserrat</vt:lpstr>
      <vt:lpstr>Montserrat Light</vt:lpstr>
      <vt:lpstr>Montserrat SemiBold</vt:lpstr>
      <vt:lpstr>Open sans</vt:lpstr>
      <vt:lpstr>Police système Courant</vt:lpstr>
      <vt:lpstr>Wingdings</vt:lpstr>
      <vt:lpstr>Thème1 deft 2021</vt:lpstr>
      <vt:lpstr>Thème1</vt:lpstr>
      <vt:lpstr>Diapositive think-cell</vt:lpstr>
      <vt:lpstr>Présentation PowerPoint</vt:lpstr>
      <vt:lpstr>Qui sommes nous?</vt:lpstr>
      <vt:lpstr>Les Ateliers du Futur : ONG de Dirigeants…</vt:lpstr>
      <vt:lpstr>… qui agissent pour mobiliser les Entreprises pour le Climat…</vt:lpstr>
      <vt:lpstr>… et challengent de manière exigeante et constructive</vt:lpstr>
      <vt:lpstr>Zoom CSRD et Palmarès Trajectoires Climat:</vt:lpstr>
      <vt:lpstr>Atténuation:  La mère de toutes les batailles</vt:lpstr>
      <vt:lpstr>3 recommandations aux Assureurs pour accélérer vers le Net Zero</vt:lpstr>
      <vt:lpstr>Assurance:  Rétablir l’harmonie</vt:lpstr>
      <vt:lpstr>Les 2 modèles d’Assurances Climatiques en France</vt:lpstr>
      <vt:lpstr>Recommandation #1 = Rééquilibrer économiquement</vt:lpstr>
      <vt:lpstr>Recommandation #2 = Protéger l’État des coups durs extrêmes</vt:lpstr>
      <vt:lpstr>Recommandation #3, #4 : Transfert de marges et Universalité</vt:lpstr>
      <vt:lpstr>Prévention:  Un investissement rentable</vt:lpstr>
      <vt:lpstr>Construction neuve: Hisser les normes à la hauteur des enjeux</vt:lpstr>
      <vt:lpstr>Bati existant: Pouvoir, Savoir, Vouloir investir dans la Prévention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Laure-Line Vetter</dc:creator>
  <cp:lastModifiedBy>Thierry</cp:lastModifiedBy>
  <cp:revision>20</cp:revision>
  <dcterms:created xsi:type="dcterms:W3CDTF">2021-09-16T22:54:58Z</dcterms:created>
  <dcterms:modified xsi:type="dcterms:W3CDTF">2025-02-05T15:54:08Z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MediaServiceImageTags">
    <vt:lpwstr/>
  </property>
</Properties>
</file>