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1" r:id="rId5"/>
    <p:sldId id="264" r:id="rId6"/>
    <p:sldId id="265" r:id="rId7"/>
    <p:sldId id="283" r:id="rId8"/>
    <p:sldId id="287" r:id="rId9"/>
    <p:sldId id="286" r:id="rId10"/>
    <p:sldId id="288" r:id="rId11"/>
    <p:sldId id="289" r:id="rId12"/>
    <p:sldId id="290" r:id="rId13"/>
    <p:sldId id="291" r:id="rId14"/>
    <p:sldId id="282" r:id="rId15"/>
  </p:sldIdLst>
  <p:sldSz cx="15552738" cy="8748713"/>
  <p:notesSz cx="7104063" cy="10234613"/>
  <p:defaultTextStyle>
    <a:defPPr>
      <a:defRPr lang="de-DE"/>
    </a:defPPr>
    <a:lvl1pPr marL="0" algn="l" defTabSz="13886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94350" algn="l" defTabSz="13886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88699" algn="l" defTabSz="13886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83049" algn="l" defTabSz="13886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77399" algn="l" defTabSz="13886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71748" algn="l" defTabSz="13886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66098" algn="l" defTabSz="13886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60447" algn="l" defTabSz="13886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554797" algn="l" defTabSz="13886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0" userDrawn="1">
          <p15:clr>
            <a:srgbClr val="A4A3A4"/>
          </p15:clr>
        </p15:guide>
        <p15:guide id="2" orient="horz" pos="1381" userDrawn="1">
          <p15:clr>
            <a:srgbClr val="A4A3A4"/>
          </p15:clr>
        </p15:guide>
        <p15:guide id="3" orient="horz" pos="2075" userDrawn="1">
          <p15:clr>
            <a:srgbClr val="A4A3A4"/>
          </p15:clr>
        </p15:guide>
        <p15:guide id="4" orient="horz" pos="5046" userDrawn="1">
          <p15:clr>
            <a:srgbClr val="A4A3A4"/>
          </p15:clr>
        </p15:guide>
        <p15:guide id="5" orient="horz" pos="5360" userDrawn="1">
          <p15:clr>
            <a:srgbClr val="A4A3A4"/>
          </p15:clr>
        </p15:guide>
        <p15:guide id="6" orient="horz" pos="2755" userDrawn="1">
          <p15:clr>
            <a:srgbClr val="A4A3A4"/>
          </p15:clr>
        </p15:guide>
        <p15:guide id="7" pos="363" userDrawn="1">
          <p15:clr>
            <a:srgbClr val="A4A3A4"/>
          </p15:clr>
        </p15:guide>
        <p15:guide id="8" pos="9434" userDrawn="1">
          <p15:clr>
            <a:srgbClr val="A4A3A4"/>
          </p15:clr>
        </p15:guide>
        <p15:guide id="9" pos="7484" userDrawn="1">
          <p15:clr>
            <a:srgbClr val="A4A3A4"/>
          </p15:clr>
        </p15:guide>
        <p15:guide id="10" pos="5057" userDrawn="1">
          <p15:clr>
            <a:srgbClr val="A4A3A4"/>
          </p15:clr>
        </p15:guide>
        <p15:guide id="11" pos="4717" userDrawn="1">
          <p15:clr>
            <a:srgbClr val="A4A3A4"/>
          </p15:clr>
        </p15:guide>
        <p15:guide id="12" pos="4899" userDrawn="1">
          <p15:clr>
            <a:srgbClr val="A4A3A4"/>
          </p15:clr>
        </p15:guide>
        <p15:guide id="13" pos="2540" userDrawn="1">
          <p15:clr>
            <a:srgbClr val="A4A3A4"/>
          </p15:clr>
        </p15:guide>
        <p15:guide id="14" pos="7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828"/>
    <a:srgbClr val="C83219"/>
    <a:srgbClr val="BEBEBE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5" autoAdjust="0"/>
    <p:restoredTop sz="78205" autoAdjust="0"/>
  </p:normalViewPr>
  <p:slideViewPr>
    <p:cSldViewPr snapToGrid="0">
      <p:cViewPr varScale="1">
        <p:scale>
          <a:sx n="75" d="100"/>
          <a:sy n="75" d="100"/>
        </p:scale>
        <p:origin x="1853" y="62"/>
      </p:cViewPr>
      <p:guideLst>
        <p:guide orient="horz" pos="3560"/>
        <p:guide orient="horz" pos="1381"/>
        <p:guide orient="horz" pos="2075"/>
        <p:guide orient="horz" pos="5046"/>
        <p:guide orient="horz" pos="5360"/>
        <p:guide orient="horz" pos="2755"/>
        <p:guide pos="363"/>
        <p:guide pos="9434"/>
        <p:guide pos="7484"/>
        <p:guide pos="5057"/>
        <p:guide pos="4717"/>
        <p:guide pos="4899"/>
        <p:guide pos="2540"/>
        <p:guide pos="7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21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FF84F-CA1C-4A44-8CD0-61F061A18ED6}" type="datetimeFigureOut">
              <a:rPr lang="de-CH" smtClean="0"/>
              <a:t>14.03.2025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FB510-5282-45CB-AE70-2F6A2DDEE6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4638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339B580-70C6-4D76-A16A-C3AEA757149E}" type="datetimeFigureOut">
              <a:rPr lang="de-CH" smtClean="0"/>
              <a:t>14.03.2025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 smtClean="0"/>
              <a:t>Traitement des formats de texte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Première étape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La cinquième scène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F2F829D-B128-4161-AE63-F1932D22145C}" type="slidenum">
              <a:rPr lang="de-CH" smtClean="0"/>
              <a:t>Nr.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66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829D-B128-4161-AE63-F1932D22145C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7354366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829D-B128-4161-AE63-F1932D22145C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7603409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829D-B128-4161-AE63-F1932D22145C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1010822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829D-B128-4161-AE63-F1932D22145C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2143262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829D-B128-4161-AE63-F1932D22145C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7283214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829D-B128-4161-AE63-F1932D22145C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1011091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F829D-B128-4161-AE63-F1932D22145C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421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vorgegeb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r="448" b="22336"/>
          <a:stretch/>
        </p:blipFill>
        <p:spPr>
          <a:xfrm>
            <a:off x="0" y="3074671"/>
            <a:ext cx="15533370" cy="542387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0" y="7"/>
            <a:ext cx="15552738" cy="2922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70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75813" y="2340413"/>
            <a:ext cx="1440121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de-CH" sz="28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18.10.2024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lang="en-GB" sz="1050" b="0" smtClean="0">
                <a:effectLst/>
              </a:defRPr>
            </a:lvl1pPr>
          </a:lstStyle>
          <a:p>
            <a:r>
              <a:rPr lang="de-CH" dirty="0" err="1" smtClean="0"/>
              <a:t>Local</a:t>
            </a:r>
            <a:r>
              <a:rPr lang="de-CH" dirty="0" smtClean="0"/>
              <a:t> Development Forum </a:t>
            </a:r>
            <a:endParaRPr lang="de-CH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817475" y="3073229"/>
            <a:ext cx="2735263" cy="542624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vert="horz" lIns="0" tIns="0" rIns="0" bIns="0" rtlCol="0" anchor="t">
            <a:noAutofit/>
          </a:bodyPr>
          <a:lstStyle>
            <a:lvl1pPr>
              <a:defRPr lang="de-CH" sz="200" cap="all" spc="150" baseline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de-CH" dirty="0" smtClean="0"/>
              <a:t>.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528" y="191381"/>
            <a:ext cx="2843142" cy="11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5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8"/>
          </p:nvPr>
        </p:nvSpPr>
        <p:spPr>
          <a:xfrm>
            <a:off x="0" y="3074670"/>
            <a:ext cx="15552738" cy="5424806"/>
          </a:xfr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CH" dirty="0"/>
          </a:p>
        </p:txBody>
      </p:sp>
      <p:sp>
        <p:nvSpPr>
          <p:cNvPr id="5" name="Rechteck 4"/>
          <p:cNvSpPr/>
          <p:nvPr userDrawn="1"/>
        </p:nvSpPr>
        <p:spPr>
          <a:xfrm>
            <a:off x="0" y="1"/>
            <a:ext cx="15552738" cy="3073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70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18.10.2024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 err="1" smtClean="0"/>
              <a:t>Local</a:t>
            </a:r>
            <a:r>
              <a:rPr lang="de-CH" dirty="0" smtClean="0"/>
              <a:t> Development Forum </a:t>
            </a:r>
            <a:endParaRPr lang="de-CH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817475" y="3074280"/>
            <a:ext cx="2735263" cy="542520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vert="horz" lIns="0" tIns="0" rIns="0" bIns="0" rtlCol="0" anchor="t">
            <a:noAutofit/>
          </a:bodyPr>
          <a:lstStyle>
            <a:lvl1pPr>
              <a:defRPr lang="de-CH" sz="200" cap="all" spc="150" baseline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75813" y="2340414"/>
            <a:ext cx="1440121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de-CH" sz="28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de-DE" smtClean="0"/>
              <a:t>Formatvorlagen des Textmasters bearbeiten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528" y="269244"/>
            <a:ext cx="2843142" cy="11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2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-3" y="3074670"/>
            <a:ext cx="15552741" cy="542859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576000" tIns="576000" rIns="432000" bIns="720000" rtlCol="0" anchor="t">
            <a:normAutofit/>
          </a:bodyPr>
          <a:lstStyle>
            <a:lvl1pPr marL="0" indent="0">
              <a:tabLst>
                <a:tab pos="263513" algn="l"/>
              </a:tabLst>
              <a:defRPr lang="de-DE" cap="none" spc="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18.10.2024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 err="1" smtClean="0"/>
              <a:t>Local</a:t>
            </a:r>
            <a:r>
              <a:rPr lang="de-CH" dirty="0" smtClean="0"/>
              <a:t> Development Forum </a:t>
            </a:r>
            <a:endParaRPr lang="de-CH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75813" y="2340414"/>
            <a:ext cx="1440121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de-CH" sz="28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de-DE" smtClean="0"/>
              <a:t>Formatvorlagen des Textmasters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528" y="269244"/>
            <a:ext cx="2843142" cy="11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7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14="http://schemas.microsoft.com/office/drawing/2010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5714" y="3074677"/>
            <a:ext cx="14401310" cy="493585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18.10.2024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 err="1" smtClean="0"/>
              <a:t>Local</a:t>
            </a:r>
            <a:r>
              <a:rPr lang="de-CH" dirty="0" smtClean="0"/>
              <a:t> Development Forum 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75813" y="2340414"/>
            <a:ext cx="1440121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de-CH" sz="28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de-DE" smtClean="0"/>
              <a:t>Formatvorlagen des Textmasters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528" y="269244"/>
            <a:ext cx="2843142" cy="11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745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55" userDrawn="1">
          <p15:clr>
            <a:srgbClr val="FBAE40"/>
          </p15:clr>
        </p15:guide>
        <p15:guide id="2" pos="489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75717" y="3646170"/>
            <a:ext cx="6912798" cy="43643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064225" y="3646170"/>
            <a:ext cx="6912798" cy="43643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18.10.2024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 err="1" smtClean="0"/>
              <a:t>Local</a:t>
            </a:r>
            <a:r>
              <a:rPr lang="de-CH" dirty="0" smtClean="0"/>
              <a:t> Development Forum </a:t>
            </a:r>
            <a:endParaRPr lang="de-CH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75813" y="2340414"/>
            <a:ext cx="1440121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de-CH" sz="28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de-DE" smtClean="0"/>
              <a:t>Formatvorlagen des Textmasters bearbeiten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528" y="269244"/>
            <a:ext cx="2843142" cy="1186908"/>
          </a:xfrm>
          <a:prstGeom prst="rect">
            <a:avLst/>
          </a:prstGeom>
        </p:spPr>
      </p:pic>
      <p:sp>
        <p:nvSpPr>
          <p:cNvPr id="15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75714" y="3074988"/>
            <a:ext cx="6912801" cy="37021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64225" y="3074988"/>
            <a:ext cx="6912798" cy="37021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dirty="0" smtClean="0"/>
              <a:t>Textmasterformat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0650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18.10.2024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 err="1" smtClean="0"/>
              <a:t>Local</a:t>
            </a:r>
            <a:r>
              <a:rPr lang="de-CH" dirty="0" smtClean="0"/>
              <a:t> Development Forum 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Bildplatzhalter 9"/>
          <p:cNvSpPr>
            <a:spLocks noGrp="1"/>
          </p:cNvSpPr>
          <p:nvPr>
            <p:ph type="pic" sz="quarter" idx="18"/>
          </p:nvPr>
        </p:nvSpPr>
        <p:spPr>
          <a:xfrm>
            <a:off x="0" y="3074400"/>
            <a:ext cx="15552738" cy="54252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75813" y="2340414"/>
            <a:ext cx="1440121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de-CH" sz="28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3200"/>
              </a:lnSpc>
              <a:spcBef>
                <a:spcPct val="0"/>
              </a:spcBef>
            </a:pPr>
            <a:r>
              <a:rPr lang="de-DE" smtClean="0"/>
              <a:t>Formatvorlagen des Textmasters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528" y="269244"/>
            <a:ext cx="2843142" cy="11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1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18.10.2024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 smtClean="0"/>
              <a:t>Local</a:t>
            </a:r>
            <a:r>
              <a:rPr lang="de-CH" dirty="0" smtClean="0"/>
              <a:t> Development Forum 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5552738" cy="8499476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979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5714" y="1851660"/>
            <a:ext cx="1440131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dirty="0" smtClean="0"/>
              <a:t>Traitement du format du titre par Klicken</a:t>
            </a:r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-1" y="8499872"/>
            <a:ext cx="12817475" cy="24884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700" dirty="0"/>
          </a:p>
        </p:txBody>
      </p:sp>
      <p:sp>
        <p:nvSpPr>
          <p:cNvPr id="13" name="Rechteck 12"/>
          <p:cNvSpPr/>
          <p:nvPr/>
        </p:nvSpPr>
        <p:spPr>
          <a:xfrm>
            <a:off x="12817475" y="8499872"/>
            <a:ext cx="2737384" cy="248841"/>
          </a:xfrm>
          <a:prstGeom prst="rect">
            <a:avLst/>
          </a:prstGeom>
          <a:solidFill>
            <a:srgbClr val="EA282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9598" indent="0" algn="l"/>
            <a:endParaRPr lang="de-CH" sz="1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769980" y="8499872"/>
            <a:ext cx="1343208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054DC34-BC95-49C8-A297-3B0CCC4CA6B0}" type="slidenum">
              <a:rPr lang="de-CH" smtClean="0"/>
              <a:t>Nr.</a:t>
            </a:fld>
            <a:endParaRPr lang="de-CH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575814" y="8499872"/>
            <a:ext cx="8687603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CH" sz="1000" dirty="0">
                <a:solidFill>
                  <a:schemeClr val="bg1"/>
                </a:solidFill>
              </a:defRPr>
            </a:lvl1pPr>
          </a:lstStyle>
          <a:p>
            <a:r>
              <a:rPr lang="de-CH" dirty="0" smtClean="0"/>
              <a:t>Forum de développement </a:t>
            </a:r>
            <a:r>
              <a:rPr lang="de-CH" dirty="0" err="1" smtClean="0"/>
              <a:t>local 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5714" y="3074677"/>
            <a:ext cx="14401310" cy="49358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 smtClean="0"/>
              <a:t>Traitement des formats de texte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Première partie de l'histoire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578048" y="8499872"/>
            <a:ext cx="3167892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de-CH" sz="1000" smtClean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18.10.2024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9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51" r:id="rId3"/>
    <p:sldLayoutId id="2147483650" r:id="rId4"/>
    <p:sldLayoutId id="2147483659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1388630" rtl="0" eaLnBrk="1" latinLnBrk="0" hangingPunct="1">
        <a:lnSpc>
          <a:spcPts val="3200"/>
        </a:lnSpc>
        <a:spcBef>
          <a:spcPct val="0"/>
        </a:spcBef>
        <a:buNone/>
        <a:defRPr sz="2800" kern="1200" cap="all" spc="150" baseline="0">
          <a:solidFill>
            <a:srgbClr val="EA2828"/>
          </a:solidFill>
          <a:latin typeface="+mj-lt"/>
          <a:ea typeface="+mj-ea"/>
          <a:cs typeface="+mj-cs"/>
        </a:defRPr>
      </a:lvl1pPr>
    </p:titleStyle>
    <p:bodyStyle>
      <a:lvl1pPr marL="0" indent="0" algn="l" defTabSz="1388630" rtl="0" eaLnBrk="1" latinLnBrk="0" hangingPunct="1">
        <a:lnSpc>
          <a:spcPts val="2500"/>
        </a:lnSpc>
        <a:spcBef>
          <a:spcPts val="900"/>
        </a:spcBef>
        <a:spcAft>
          <a:spcPts val="900"/>
        </a:spcAft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1979" indent="-395980" algn="l" defTabSz="1388630" rtl="0" eaLnBrk="1" latinLnBrk="0" hangingPunct="1">
        <a:lnSpc>
          <a:spcPts val="25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91961" indent="-359982" algn="l" defTabSz="1388630" rtl="0" eaLnBrk="1" latinLnBrk="0" hangingPunct="1">
        <a:lnSpc>
          <a:spcPts val="2500"/>
        </a:lnSpc>
        <a:spcBef>
          <a:spcPts val="300"/>
        </a:spcBef>
        <a:spcAft>
          <a:spcPts val="300"/>
        </a:spcAft>
        <a:buFont typeface="Symbol" panose="05050102010706020507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0104" indent="-347157" algn="l" defTabSz="1388630" rtl="0" eaLnBrk="1" latinLnBrk="0" hangingPunct="1">
        <a:lnSpc>
          <a:spcPts val="2500"/>
        </a:lnSpc>
        <a:spcBef>
          <a:spcPts val="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124417" indent="-347157" algn="l" defTabSz="1388630" rtl="0" eaLnBrk="1" latinLnBrk="0" hangingPunct="1">
        <a:lnSpc>
          <a:spcPts val="2500"/>
        </a:lnSpc>
        <a:spcBef>
          <a:spcPts val="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818732" indent="-347157" algn="l" defTabSz="1388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13047" indent="-347157" algn="l" defTabSz="1388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07362" indent="-347157" algn="l" defTabSz="1388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901677" indent="-347157" algn="l" defTabSz="13886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88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94316" algn="l" defTabSz="1388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630" algn="l" defTabSz="1388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82945" algn="l" defTabSz="1388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261" algn="l" defTabSz="1388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71575" algn="l" defTabSz="1388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65890" algn="l" defTabSz="1388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60205" algn="l" defTabSz="1388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54520" algn="l" defTabSz="138863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20" userDrawn="1">
          <p15:clr>
            <a:srgbClr val="F26B43"/>
          </p15:clr>
        </p15:guide>
        <p15:guide id="2" pos="80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adine3?utm_source=unsplash&amp;utm_medium=referral&amp;utm_content=creditCopyTex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nsplash.com/de/fotos/XPy3ZRkfoYo?utm_source=unsplash&amp;utm_medium=referral&amp;utm_content=creditCopyTex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mesures de protection et d'adaptation au climat ville d'</a:t>
            </a:r>
            <a:r>
              <a:rPr lang="de-CH" dirty="0" smtClean="0"/>
              <a:t>uster 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575714" y="1851660"/>
            <a:ext cx="14401310" cy="432000"/>
          </a:xfrm>
        </p:spPr>
        <p:txBody>
          <a:bodyPr/>
          <a:lstStyle/>
          <a:p>
            <a:r>
              <a:rPr lang="de-CH" dirty="0" err="1"/>
              <a:t>la démocratie </a:t>
            </a:r>
            <a:r>
              <a:rPr lang="de-CH" dirty="0" err="1"/>
              <a:t>participative </a:t>
            </a:r>
            <a:r>
              <a:rPr lang="de-CH" dirty="0"/>
              <a:t>dans l'</a:t>
            </a:r>
            <a:r>
              <a:rPr lang="de-CH" dirty="0" err="1" smtClean="0"/>
              <a:t>adaptation au </a:t>
            </a:r>
            <a:r>
              <a:rPr lang="de-CH" dirty="0" err="1"/>
              <a:t>climat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80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576264" y="3074677"/>
            <a:ext cx="6911974" cy="4935855"/>
          </a:xfrm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err="1" smtClean="0"/>
              <a:t>Apprendre à </a:t>
            </a:r>
            <a:r>
              <a:rPr lang="de-CH" dirty="0" err="1" smtClean="0"/>
              <a:t>se</a:t>
            </a:r>
            <a:r>
              <a:rPr lang="de-CH" dirty="0" err="1" smtClean="0"/>
              <a:t> connaître</a:t>
            </a:r>
            <a:r>
              <a:rPr lang="de-CH" dirty="0" smtClean="0"/>
              <a:t>, </a:t>
            </a:r>
            <a:r>
              <a:rPr lang="de-CH" dirty="0" err="1" smtClean="0"/>
              <a:t>culture de </a:t>
            </a:r>
            <a:r>
              <a:rPr lang="de-CH" dirty="0" err="1" smtClean="0"/>
              <a:t>la </a:t>
            </a:r>
            <a:r>
              <a:rPr lang="de-CH" dirty="0" err="1" smtClean="0"/>
              <a:t>discussion</a:t>
            </a:r>
            <a:endParaRPr lang="de-CH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err="1" smtClean="0"/>
              <a:t>Introduction </a:t>
            </a:r>
            <a:r>
              <a:rPr lang="de-CH" dirty="0" err="1" smtClean="0"/>
              <a:t>au </a:t>
            </a:r>
            <a:r>
              <a:rPr lang="de-CH" dirty="0" smtClean="0"/>
              <a:t>sujet </a:t>
            </a:r>
            <a:endParaRPr lang="de-CH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err="1" smtClean="0"/>
              <a:t>Interroger des </a:t>
            </a:r>
            <a:r>
              <a:rPr lang="de-CH" dirty="0" err="1" smtClean="0"/>
              <a:t>experts</a:t>
            </a:r>
            <a:endParaRPr lang="de-CH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err="1" smtClean="0"/>
              <a:t>Développer des </a:t>
            </a:r>
            <a:r>
              <a:rPr lang="de-CH" dirty="0" err="1" smtClean="0"/>
              <a:t>objectifs</a:t>
            </a:r>
            <a:endParaRPr lang="de-CH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err="1" smtClean="0"/>
              <a:t>Définir les </a:t>
            </a:r>
            <a:r>
              <a:rPr lang="de-CH" dirty="0" err="1" smtClean="0"/>
              <a:t>champs d</a:t>
            </a:r>
            <a:r>
              <a:rPr lang="de-CH" dirty="0" err="1" smtClean="0"/>
              <a:t>'</a:t>
            </a:r>
            <a:r>
              <a:rPr lang="de-CH" dirty="0" err="1" smtClean="0"/>
              <a:t>action</a:t>
            </a:r>
            <a:endParaRPr lang="de-CH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err="1" smtClean="0"/>
              <a:t>Développer des </a:t>
            </a:r>
            <a:r>
              <a:rPr lang="de-CH" dirty="0" err="1" smtClean="0"/>
              <a:t>mesures</a:t>
            </a:r>
            <a:endParaRPr lang="de-CH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err="1" smtClean="0"/>
              <a:t>Formulation </a:t>
            </a:r>
            <a:r>
              <a:rPr lang="de-CH" dirty="0" err="1" smtClean="0"/>
              <a:t>et </a:t>
            </a:r>
            <a:r>
              <a:rPr lang="de-CH" dirty="0" err="1" smtClean="0"/>
              <a:t>adoption d'</a:t>
            </a:r>
            <a:r>
              <a:rPr lang="de-CH" dirty="0" smtClean="0"/>
              <a:t>une </a:t>
            </a:r>
            <a:r>
              <a:rPr lang="de-CH" dirty="0" err="1" smtClean="0"/>
              <a:t>lettre aux </a:t>
            </a:r>
            <a:r>
              <a:rPr lang="de-CH" dirty="0" err="1" smtClean="0"/>
              <a:t>citoyens</a:t>
            </a:r>
            <a:endParaRPr lang="de-CH" dirty="0" smtClean="0"/>
          </a:p>
          <a:p>
            <a:endParaRPr lang="de-CH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dirty="0" err="1" smtClean="0"/>
              <a:t>La </a:t>
            </a:r>
            <a:r>
              <a:rPr lang="de-CH" dirty="0" err="1" smtClean="0"/>
              <a:t>modération </a:t>
            </a:r>
            <a:r>
              <a:rPr lang="de-CH" dirty="0" err="1" smtClean="0"/>
              <a:t>est </a:t>
            </a:r>
            <a:r>
              <a:rPr lang="de-CH" dirty="0" err="1" smtClean="0"/>
              <a:t>essentielle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01.04.2025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 err="1"/>
              <a:t>Démocratie </a:t>
            </a:r>
            <a:r>
              <a:rPr lang="de-CH" dirty="0" err="1"/>
              <a:t>participative </a:t>
            </a:r>
            <a:r>
              <a:rPr lang="de-CH" dirty="0"/>
              <a:t>dans l'</a:t>
            </a:r>
            <a:r>
              <a:rPr lang="de-CH" dirty="0" err="1"/>
              <a:t>adaptation au </a:t>
            </a:r>
            <a:r>
              <a:rPr lang="de-CH" dirty="0" err="1"/>
              <a:t>climat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t>10</a:t>
            </a:fld>
            <a:endParaRPr lang="de-CH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Projet </a:t>
            </a:r>
            <a:r>
              <a:rPr lang="de-CH" dirty="0" err="1" smtClean="0"/>
              <a:t>participatif</a:t>
            </a:r>
            <a:endParaRPr lang="de-CH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75813" y="2340414"/>
            <a:ext cx="14401210" cy="432000"/>
          </a:xfrm>
        </p:spPr>
        <p:txBody>
          <a:bodyPr/>
          <a:lstStyle/>
          <a:p>
            <a:r>
              <a:rPr lang="de-CH" dirty="0" err="1" smtClean="0"/>
              <a:t>calendrier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43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576264" y="3074677"/>
            <a:ext cx="6911974" cy="4935855"/>
          </a:xfrm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smtClean="0"/>
              <a:t>Contributions </a:t>
            </a:r>
            <a:r>
              <a:rPr lang="de-CH" dirty="0" err="1" smtClean="0"/>
              <a:t>sur</a:t>
            </a:r>
            <a:r>
              <a:rPr lang="de-CH" dirty="0" smtClean="0"/>
              <a:t> les </a:t>
            </a:r>
            <a:r>
              <a:rPr lang="de-CH" dirty="0" err="1" smtClean="0"/>
              <a:t>sujets </a:t>
            </a:r>
            <a:r>
              <a:rPr lang="de-CH" dirty="0" err="1" smtClean="0"/>
              <a:t>suivants </a:t>
            </a:r>
            <a:r>
              <a:rPr lang="de-CH" dirty="0" smtClean="0"/>
              <a:t>:</a:t>
            </a:r>
          </a:p>
          <a:p>
            <a:pPr marL="342900" indent="6350">
              <a:buFont typeface="Arial" panose="020B0604020202020204" pitchFamily="34" charset="0"/>
              <a:buChar char="•"/>
            </a:pPr>
            <a:r>
              <a:rPr lang="de-CH" dirty="0" err="1" smtClean="0"/>
              <a:t> Transfert d'</a:t>
            </a:r>
            <a:r>
              <a:rPr lang="de-CH" dirty="0" smtClean="0"/>
              <a:t> informations</a:t>
            </a:r>
            <a:endParaRPr lang="de-CH" dirty="0" smtClean="0"/>
          </a:p>
          <a:p>
            <a:pPr marL="342900" indent="6350">
              <a:buFont typeface="Arial" panose="020B0604020202020204" pitchFamily="34" charset="0"/>
              <a:buChar char="•"/>
            </a:pPr>
            <a:r>
              <a:rPr lang="de-CH" dirty="0" err="1" smtClean="0"/>
              <a:t> Éviter les </a:t>
            </a:r>
            <a:r>
              <a:rPr lang="de-CH" dirty="0" err="1" smtClean="0"/>
              <a:t>déchets</a:t>
            </a:r>
            <a:endParaRPr lang="de-CH" dirty="0" smtClean="0"/>
          </a:p>
          <a:p>
            <a:pPr marL="342900" indent="6350">
              <a:buFont typeface="Arial" panose="020B0604020202020204" pitchFamily="34" charset="0"/>
              <a:buChar char="•"/>
            </a:pPr>
            <a:r>
              <a:rPr lang="de-CH" dirty="0" err="1" smtClean="0"/>
              <a:t> Planification </a:t>
            </a:r>
            <a:r>
              <a:rPr lang="de-CH" dirty="0" smtClean="0"/>
              <a:t>urbaine </a:t>
            </a:r>
            <a:r>
              <a:rPr lang="de-CH" dirty="0" err="1" smtClean="0"/>
              <a:t>durable</a:t>
            </a:r>
            <a:endParaRPr lang="de-CH" dirty="0" smtClean="0"/>
          </a:p>
          <a:p>
            <a:pPr marL="342900" indent="6350">
              <a:buFont typeface="Arial" panose="020B0604020202020204" pitchFamily="34" charset="0"/>
              <a:buChar char="•"/>
            </a:pPr>
            <a:r>
              <a:rPr lang="de-CH" dirty="0" smtClean="0"/>
              <a:t> Mobilité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err="1" smtClean="0"/>
              <a:t>Présentation </a:t>
            </a:r>
            <a:r>
              <a:rPr lang="de-CH" dirty="0" smtClean="0"/>
              <a:t>publique </a:t>
            </a:r>
            <a:r>
              <a:rPr lang="de-CH" dirty="0" err="1" smtClean="0"/>
              <a:t>des </a:t>
            </a:r>
            <a:r>
              <a:rPr lang="de-CH" dirty="0" err="1" smtClean="0"/>
              <a:t>recommandations </a:t>
            </a:r>
            <a:r>
              <a:rPr lang="de-CH" dirty="0" err="1" smtClean="0"/>
              <a:t>par </a:t>
            </a:r>
            <a:r>
              <a:rPr lang="de-CH" dirty="0" err="1" smtClean="0"/>
              <a:t>le </a:t>
            </a:r>
            <a:r>
              <a:rPr lang="de-CH" dirty="0" err="1" smtClean="0"/>
              <a:t>panel de </a:t>
            </a:r>
            <a:r>
              <a:rPr lang="de-CH" dirty="0" err="1" smtClean="0"/>
              <a:t>citoyens</a:t>
            </a:r>
            <a:endParaRPr lang="de-CH" dirty="0" smtClean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smtClean="0"/>
              <a:t>Le retour d'information sur la </a:t>
            </a:r>
            <a:r>
              <a:rPr lang="de-CH" dirty="0" err="1" smtClean="0"/>
              <a:t>suite de la </a:t>
            </a:r>
            <a:r>
              <a:rPr lang="de-CH" dirty="0" err="1" smtClean="0"/>
              <a:t>procédure </a:t>
            </a:r>
            <a:r>
              <a:rPr lang="de-CH" dirty="0" err="1" smtClean="0"/>
              <a:t>est </a:t>
            </a:r>
            <a:r>
              <a:rPr lang="de-CH" dirty="0" err="1" smtClean="0"/>
              <a:t>très </a:t>
            </a:r>
            <a:r>
              <a:rPr lang="de-CH" dirty="0" err="1" smtClean="0"/>
              <a:t>important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01.04.2025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 err="1"/>
              <a:t>Démocratie </a:t>
            </a:r>
            <a:r>
              <a:rPr lang="de-CH" dirty="0" err="1"/>
              <a:t>participative </a:t>
            </a:r>
            <a:r>
              <a:rPr lang="de-CH" dirty="0"/>
              <a:t>dans l'</a:t>
            </a:r>
            <a:r>
              <a:rPr lang="de-CH" dirty="0" err="1"/>
              <a:t>adaptation au </a:t>
            </a:r>
            <a:r>
              <a:rPr lang="de-CH" dirty="0" err="1"/>
              <a:t>climat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t>11</a:t>
            </a:fld>
            <a:endParaRPr lang="de-CH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Projet </a:t>
            </a:r>
            <a:r>
              <a:rPr lang="de-CH" dirty="0" err="1" smtClean="0"/>
              <a:t>participatif</a:t>
            </a:r>
            <a:endParaRPr lang="de-CH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75813" y="2340414"/>
            <a:ext cx="14401210" cy="432000"/>
          </a:xfrm>
        </p:spPr>
        <p:txBody>
          <a:bodyPr/>
          <a:lstStyle/>
          <a:p>
            <a:r>
              <a:rPr lang="de-CH" dirty="0" err="1" smtClean="0"/>
              <a:t>Résultats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268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576264" y="3074677"/>
            <a:ext cx="6911974" cy="4935855"/>
          </a:xfrm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smtClean="0"/>
              <a:t>78% des personnes </a:t>
            </a:r>
            <a:r>
              <a:rPr lang="de-CH" dirty="0" smtClean="0"/>
              <a:t>interrogées </a:t>
            </a:r>
            <a:r>
              <a:rPr lang="de-CH" dirty="0" err="1" smtClean="0"/>
              <a:t>préfèreraient </a:t>
            </a:r>
            <a:r>
              <a:rPr lang="de-CH" dirty="0" err="1" smtClean="0"/>
              <a:t>ou </a:t>
            </a:r>
            <a:r>
              <a:rPr lang="de-CH" dirty="0" err="1" smtClean="0"/>
              <a:t>participeraient </a:t>
            </a:r>
            <a:r>
              <a:rPr lang="de-CH" dirty="0" err="1" smtClean="0"/>
              <a:t>certainement à </a:t>
            </a:r>
            <a:r>
              <a:rPr lang="de-CH" dirty="0" err="1" smtClean="0"/>
              <a:t>un panel de </a:t>
            </a:r>
            <a:r>
              <a:rPr lang="de-CH" dirty="0" err="1" smtClean="0"/>
              <a:t>citoyens </a:t>
            </a:r>
            <a:r>
              <a:rPr lang="de-CH" dirty="0" err="1" smtClean="0"/>
              <a:t>s'ils </a:t>
            </a:r>
            <a:r>
              <a:rPr lang="de-CH" dirty="0" err="1" smtClean="0"/>
              <a:t>étaient tirés au sort</a:t>
            </a:r>
            <a:r>
              <a:rPr lang="de-CH" dirty="0" err="1" smtClean="0"/>
              <a:t>.</a:t>
            </a:r>
            <a:endParaRPr lang="de-CH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/>
              <a:t>66% </a:t>
            </a:r>
            <a:r>
              <a:rPr lang="de-CH" dirty="0" err="1" smtClean="0"/>
              <a:t>ont exprimé </a:t>
            </a:r>
            <a:r>
              <a:rPr lang="de-CH" dirty="0" smtClean="0"/>
              <a:t>une grande </a:t>
            </a:r>
            <a:r>
              <a:rPr lang="de-CH" dirty="0" err="1" smtClean="0"/>
              <a:t>confiance </a:t>
            </a:r>
            <a:r>
              <a:rPr lang="de-CH" dirty="0" err="1" smtClean="0"/>
              <a:t>dans </a:t>
            </a:r>
            <a:r>
              <a:rPr lang="de-CH" dirty="0" err="1" smtClean="0"/>
              <a:t>le </a:t>
            </a:r>
            <a:r>
              <a:rPr lang="de-CH" dirty="0" err="1" smtClean="0"/>
              <a:t>panel de </a:t>
            </a:r>
            <a:r>
              <a:rPr lang="de-CH" dirty="0" err="1" smtClean="0"/>
              <a:t>citoyens </a:t>
            </a:r>
            <a:r>
              <a:rPr lang="de-CH" dirty="0" smtClean="0"/>
              <a:t>(</a:t>
            </a:r>
            <a:r>
              <a:rPr lang="de-CH" dirty="0" err="1" smtClean="0"/>
              <a:t>confiance </a:t>
            </a:r>
            <a:r>
              <a:rPr lang="de-CH" dirty="0" err="1" smtClean="0"/>
              <a:t>presque </a:t>
            </a:r>
            <a:r>
              <a:rPr lang="de-CH" dirty="0" err="1" smtClean="0"/>
              <a:t>identique </a:t>
            </a:r>
            <a:r>
              <a:rPr lang="de-CH" dirty="0" smtClean="0"/>
              <a:t>dans </a:t>
            </a:r>
            <a:r>
              <a:rPr lang="de-CH" dirty="0" err="1" smtClean="0"/>
              <a:t>le </a:t>
            </a:r>
            <a:r>
              <a:rPr lang="de-CH" dirty="0" err="1" smtClean="0"/>
              <a:t>panel de </a:t>
            </a:r>
            <a:r>
              <a:rPr lang="de-CH" dirty="0" err="1" smtClean="0"/>
              <a:t>citoyens </a:t>
            </a:r>
            <a:r>
              <a:rPr lang="de-CH" dirty="0" err="1" smtClean="0"/>
              <a:t>et </a:t>
            </a:r>
            <a:r>
              <a:rPr lang="de-CH" dirty="0" smtClean="0"/>
              <a:t>dans les </a:t>
            </a:r>
            <a:r>
              <a:rPr lang="de-CH" dirty="0" err="1" smtClean="0"/>
              <a:t>autorités </a:t>
            </a:r>
            <a:r>
              <a:rPr lang="de-CH" dirty="0" err="1" smtClean="0"/>
              <a:t>municipales </a:t>
            </a:r>
            <a:r>
              <a:rPr lang="de-CH" dirty="0" err="1" smtClean="0"/>
              <a:t>et </a:t>
            </a:r>
            <a:r>
              <a:rPr lang="de-CH" dirty="0" err="1" smtClean="0"/>
              <a:t>cantonales</a:t>
            </a:r>
            <a:r>
              <a:rPr lang="de-CH" dirty="0" smtClean="0"/>
              <a:t>)</a:t>
            </a:r>
            <a:endParaRPr lang="de-CH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err="1" smtClean="0"/>
              <a:t>Environ </a:t>
            </a:r>
            <a:r>
              <a:rPr lang="de-CH" dirty="0" smtClean="0"/>
              <a:t>2/3 sont d</a:t>
            </a:r>
            <a:r>
              <a:rPr lang="de-CH" dirty="0" err="1" smtClean="0"/>
              <a:t>'accord </a:t>
            </a:r>
            <a:r>
              <a:rPr lang="de-CH" dirty="0" err="1" smtClean="0"/>
              <a:t>avec </a:t>
            </a:r>
            <a:r>
              <a:rPr lang="de-CH" dirty="0" err="1" smtClean="0"/>
              <a:t>les </a:t>
            </a:r>
            <a:r>
              <a:rPr lang="de-CH" dirty="0" err="1" smtClean="0"/>
              <a:t>recommandations </a:t>
            </a:r>
            <a:r>
              <a:rPr lang="de-CH" dirty="0" err="1" smtClean="0"/>
              <a:t>et </a:t>
            </a:r>
            <a:r>
              <a:rPr lang="de-CH" dirty="0" err="1" smtClean="0"/>
              <a:t>les </a:t>
            </a:r>
            <a:r>
              <a:rPr lang="de-CH" dirty="0" err="1" smtClean="0"/>
              <a:t>considèrent comme </a:t>
            </a:r>
            <a:r>
              <a:rPr lang="de-CH" dirty="0" err="1" smtClean="0"/>
              <a:t>utiles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01.04.2025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 err="1"/>
              <a:t>Démocratie </a:t>
            </a:r>
            <a:r>
              <a:rPr lang="de-CH" dirty="0" err="1"/>
              <a:t>participative </a:t>
            </a:r>
            <a:r>
              <a:rPr lang="de-CH" dirty="0"/>
              <a:t>dans l'</a:t>
            </a:r>
            <a:r>
              <a:rPr lang="de-CH" dirty="0" err="1"/>
              <a:t>adaptation au </a:t>
            </a:r>
            <a:r>
              <a:rPr lang="de-CH" dirty="0" err="1"/>
              <a:t>climat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t>12</a:t>
            </a:fld>
            <a:endParaRPr lang="de-CH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Projet </a:t>
            </a:r>
            <a:r>
              <a:rPr lang="de-CH" dirty="0" err="1" smtClean="0"/>
              <a:t>participatif</a:t>
            </a:r>
            <a:endParaRPr lang="de-CH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75813" y="2340414"/>
            <a:ext cx="14401210" cy="432000"/>
          </a:xfrm>
        </p:spPr>
        <p:txBody>
          <a:bodyPr/>
          <a:lstStyle/>
          <a:p>
            <a:r>
              <a:rPr lang="de-CH" dirty="0" err="1" smtClean="0"/>
              <a:t>l'évaluation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72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576264" y="3074677"/>
            <a:ext cx="6911974" cy="4935855"/>
          </a:xfrm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err="1" smtClean="0"/>
              <a:t>Les recommandations </a:t>
            </a:r>
            <a:r>
              <a:rPr lang="de-CH" dirty="0" err="1" smtClean="0"/>
              <a:t>donnent </a:t>
            </a:r>
            <a:r>
              <a:rPr lang="de-CH" dirty="0" err="1" smtClean="0"/>
              <a:t>des indications </a:t>
            </a:r>
            <a:r>
              <a:rPr lang="de-CH" dirty="0" err="1" smtClean="0"/>
              <a:t>sur </a:t>
            </a:r>
            <a:r>
              <a:rPr lang="de-CH" dirty="0" err="1" smtClean="0"/>
              <a:t>ce qui </a:t>
            </a:r>
            <a:r>
              <a:rPr lang="de-CH" dirty="0" err="1" smtClean="0"/>
              <a:t>est </a:t>
            </a:r>
            <a:r>
              <a:rPr lang="de-CH" dirty="0" err="1" smtClean="0"/>
              <a:t>important </a:t>
            </a:r>
            <a:r>
              <a:rPr lang="de-CH" dirty="0" err="1" smtClean="0"/>
              <a:t>pour </a:t>
            </a:r>
            <a:r>
              <a:rPr lang="de-CH" dirty="0" err="1" smtClean="0"/>
              <a:t>la </a:t>
            </a:r>
            <a:r>
              <a:rPr lang="de-CH" dirty="0" err="1" smtClean="0"/>
              <a:t>population</a:t>
            </a:r>
            <a:r>
              <a:rPr lang="de-CH" dirty="0" smtClean="0"/>
              <a:t>, mais n'</a:t>
            </a:r>
            <a:r>
              <a:rPr lang="de-CH" dirty="0" err="1" smtClean="0"/>
              <a:t>apportent </a:t>
            </a:r>
            <a:r>
              <a:rPr lang="de-CH" dirty="0" smtClean="0"/>
              <a:t>pas </a:t>
            </a:r>
            <a:r>
              <a:rPr lang="de-CH" dirty="0" err="1" smtClean="0"/>
              <a:t>nécessairement </a:t>
            </a:r>
            <a:r>
              <a:rPr lang="de-CH" dirty="0" err="1" smtClean="0"/>
              <a:t>de </a:t>
            </a:r>
            <a:r>
              <a:rPr lang="de-CH" dirty="0" err="1" smtClean="0"/>
              <a:t>nouvelles </a:t>
            </a:r>
            <a:r>
              <a:rPr lang="de-CH" dirty="0" err="1" smtClean="0"/>
              <a:t>suggestions.</a:t>
            </a:r>
            <a:endParaRPr lang="de-CH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smtClean="0"/>
              <a:t>La population </a:t>
            </a:r>
            <a:r>
              <a:rPr lang="de-CH" dirty="0" err="1" smtClean="0"/>
              <a:t>se sent </a:t>
            </a:r>
            <a:r>
              <a:rPr lang="de-CH" dirty="0" err="1" smtClean="0"/>
              <a:t>interpellée </a:t>
            </a:r>
            <a:r>
              <a:rPr lang="de-CH" dirty="0" err="1" smtClean="0"/>
              <a:t>et </a:t>
            </a:r>
            <a:r>
              <a:rPr lang="de-CH" dirty="0" err="1" smtClean="0"/>
              <a:t>en </a:t>
            </a:r>
            <a:r>
              <a:rPr lang="de-CH" dirty="0" err="1" smtClean="0"/>
              <a:t>redemande</a:t>
            </a:r>
            <a:endParaRPr lang="de-CH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err="1" smtClean="0"/>
              <a:t>La </a:t>
            </a:r>
            <a:r>
              <a:rPr lang="de-CH" dirty="0" smtClean="0"/>
              <a:t>compréhension de </a:t>
            </a:r>
            <a:r>
              <a:rPr lang="de-CH" dirty="0" err="1" smtClean="0"/>
              <a:t>la </a:t>
            </a:r>
            <a:r>
              <a:rPr lang="de-CH" dirty="0" err="1" smtClean="0"/>
              <a:t>démocratie </a:t>
            </a:r>
            <a:r>
              <a:rPr lang="de-CH" dirty="0" err="1" smtClean="0"/>
              <a:t>est </a:t>
            </a:r>
            <a:r>
              <a:rPr lang="de-CH" dirty="0" err="1" smtClean="0"/>
              <a:t>formée </a:t>
            </a:r>
            <a:r>
              <a:rPr lang="de-CH" dirty="0" err="1" smtClean="0"/>
              <a:t>et les </a:t>
            </a:r>
            <a:r>
              <a:rPr lang="de-CH" dirty="0" err="1" smtClean="0"/>
              <a:t>gens </a:t>
            </a:r>
            <a:r>
              <a:rPr lang="de-CH" dirty="0" err="1" smtClean="0"/>
              <a:t>sont motivés </a:t>
            </a:r>
            <a:r>
              <a:rPr lang="de-CH" dirty="0" err="1" smtClean="0"/>
              <a:t>pour </a:t>
            </a:r>
            <a:r>
              <a:rPr lang="de-CH" dirty="0" err="1" smtClean="0"/>
              <a:t>participer</a:t>
            </a:r>
            <a:r>
              <a:rPr lang="de-CH" dirty="0" err="1" smtClean="0"/>
              <a:t>.</a:t>
            </a:r>
            <a:endParaRPr lang="de-CH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smtClean="0"/>
              <a:t>"J'ai été </a:t>
            </a:r>
            <a:r>
              <a:rPr lang="de-CH" dirty="0" err="1" smtClean="0"/>
              <a:t>entendu </a:t>
            </a:r>
            <a:r>
              <a:rPr lang="de-CH" dirty="0" err="1" smtClean="0"/>
              <a:t>pour </a:t>
            </a:r>
            <a:r>
              <a:rPr lang="de-CH" dirty="0" err="1" smtClean="0"/>
              <a:t>la </a:t>
            </a:r>
            <a:r>
              <a:rPr lang="de-CH" dirty="0" err="1" smtClean="0"/>
              <a:t>première </a:t>
            </a:r>
            <a:r>
              <a:rPr lang="de-CH" dirty="0" smtClean="0"/>
              <a:t>fois de </a:t>
            </a:r>
            <a:r>
              <a:rPr lang="de-CH" dirty="0" err="1" smtClean="0"/>
              <a:t>ma</a:t>
            </a:r>
            <a:r>
              <a:rPr lang="de-CH" dirty="0" smtClean="0"/>
              <a:t> </a:t>
            </a:r>
            <a:r>
              <a:rPr lang="de-CH" dirty="0" err="1" smtClean="0"/>
              <a:t>vie</a:t>
            </a:r>
            <a:r>
              <a:rPr lang="de-CH" dirty="0" smtClean="0"/>
              <a:t>.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01.04.2025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 err="1"/>
              <a:t>Démocratie </a:t>
            </a:r>
            <a:r>
              <a:rPr lang="de-CH" dirty="0" err="1"/>
              <a:t>participative </a:t>
            </a:r>
            <a:r>
              <a:rPr lang="de-CH" dirty="0"/>
              <a:t>dans l'</a:t>
            </a:r>
            <a:r>
              <a:rPr lang="de-CH" dirty="0" err="1"/>
              <a:t>adaptation au </a:t>
            </a:r>
            <a:r>
              <a:rPr lang="de-CH" dirty="0" err="1"/>
              <a:t>climat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t>13</a:t>
            </a:fld>
            <a:endParaRPr lang="de-CH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Projet </a:t>
            </a:r>
            <a:r>
              <a:rPr lang="de-CH" dirty="0" err="1" smtClean="0"/>
              <a:t>participatif</a:t>
            </a:r>
            <a:endParaRPr lang="de-CH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75813" y="2340414"/>
            <a:ext cx="14401210" cy="432000"/>
          </a:xfrm>
        </p:spPr>
        <p:txBody>
          <a:bodyPr/>
          <a:lstStyle/>
          <a:p>
            <a:r>
              <a:rPr lang="de-CH" dirty="0" err="1" smtClean="0"/>
              <a:t>conclusion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9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Karin Fehr, Membre </a:t>
            </a:r>
            <a:r>
              <a:rPr lang="de-CH" dirty="0" err="1" smtClean="0"/>
              <a:t>du </a:t>
            </a:r>
            <a:r>
              <a:rPr lang="de-CH" dirty="0" err="1" smtClean="0"/>
              <a:t>conseil municipal</a:t>
            </a:r>
            <a:endParaRPr lang="de-CH" dirty="0"/>
          </a:p>
          <a:p>
            <a:r>
              <a:rPr lang="de-CH" dirty="0" smtClean="0"/>
              <a:t>Sarina Laustela, chef </a:t>
            </a:r>
            <a:r>
              <a:rPr lang="de-CH" dirty="0" err="1" smtClean="0"/>
              <a:t>du </a:t>
            </a:r>
            <a:r>
              <a:rPr lang="de-CH" dirty="0" err="1" smtClean="0"/>
              <a:t>bureau du </a:t>
            </a:r>
            <a:r>
              <a:rPr lang="de-CH" dirty="0" err="1" smtClean="0"/>
              <a:t>développement durable</a:t>
            </a:r>
            <a:endParaRPr lang="de-CH" dirty="0"/>
          </a:p>
          <a:p>
            <a:endParaRPr lang="de-CH" dirty="0"/>
          </a:p>
          <a:p>
            <a:r>
              <a:rPr lang="de-CH" dirty="0"/>
              <a:t>Stadt Uster Gesundheit Bahnhofstrasse 17 Postfach 8610 Uster</a:t>
            </a:r>
          </a:p>
          <a:p>
            <a:r>
              <a:rPr lang="de-CH" dirty="0" smtClean="0"/>
              <a:t>umwelt@uster.ch </a:t>
            </a:r>
            <a:r>
              <a:rPr lang="de-CH" dirty="0"/>
              <a:t>044 944 76 68 www.uster.ch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Merci beaucoup </a:t>
            </a:r>
            <a:r>
              <a:rPr lang="de-CH" dirty="0" err="1" smtClean="0"/>
              <a:t>pour </a:t>
            </a:r>
            <a:r>
              <a:rPr lang="de-CH" dirty="0" err="1" smtClean="0"/>
              <a:t>votre </a:t>
            </a:r>
            <a:r>
              <a:rPr lang="de-CH" dirty="0" err="1" smtClean="0"/>
              <a:t>attention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09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arenR"/>
            </a:pPr>
            <a:r>
              <a:rPr lang="de-CH" dirty="0" smtClean="0"/>
              <a:t>Situation</a:t>
            </a:r>
          </a:p>
          <a:p>
            <a:pPr marL="457200" lvl="0" indent="-457200">
              <a:buFont typeface="+mj-lt"/>
              <a:buAutoNum type="arabicParenR"/>
            </a:pPr>
            <a:r>
              <a:rPr lang="de-CH" dirty="0" smtClean="0"/>
              <a:t>Plan d'action pour </a:t>
            </a:r>
            <a:r>
              <a:rPr lang="de-CH" dirty="0" err="1" smtClean="0"/>
              <a:t>le climat</a:t>
            </a:r>
            <a:endParaRPr lang="de-CH" dirty="0"/>
          </a:p>
          <a:p>
            <a:pPr marL="457200" lvl="0" indent="-457200">
              <a:buFont typeface="+mj-lt"/>
              <a:buAutoNum type="arabicParenR"/>
            </a:pPr>
            <a:r>
              <a:rPr lang="de-CH" dirty="0" smtClean="0"/>
              <a:t>Projet </a:t>
            </a:r>
            <a:r>
              <a:rPr lang="de-CH" dirty="0" err="1" smtClean="0"/>
              <a:t>participatif</a:t>
            </a:r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 dirty="0" smtClean="0"/>
              <a:t>01.04.2025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 dirty="0" err="1"/>
              <a:t>Démocratie </a:t>
            </a:r>
            <a:r>
              <a:rPr lang="de-CH" dirty="0" err="1" smtClean="0"/>
              <a:t>participative </a:t>
            </a:r>
            <a:r>
              <a:rPr lang="de-CH" dirty="0"/>
              <a:t>dans l'</a:t>
            </a:r>
            <a:r>
              <a:rPr lang="de-CH" dirty="0" err="1"/>
              <a:t>adaptation au </a:t>
            </a:r>
            <a:r>
              <a:rPr lang="de-CH" dirty="0" err="1"/>
              <a:t>climat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t>2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Contenu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87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75714" y="3074677"/>
            <a:ext cx="5825086" cy="2062473"/>
          </a:xfrm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smtClean="0"/>
              <a:t>Ca. </a:t>
            </a:r>
            <a:r>
              <a:rPr lang="de-CH" dirty="0"/>
              <a:t>36'000 </a:t>
            </a:r>
            <a:r>
              <a:rPr lang="de-CH" dirty="0" err="1" smtClean="0"/>
              <a:t>habitants</a:t>
            </a:r>
            <a:endParaRPr lang="de-CH" dirty="0" smtClean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smtClean="0"/>
              <a:t>Ca. 2'500 </a:t>
            </a:r>
            <a:r>
              <a:rPr lang="de-CH" dirty="0" err="1" smtClean="0"/>
              <a:t>entreprises </a:t>
            </a:r>
            <a:r>
              <a:rPr lang="de-CH" dirty="0" smtClean="0"/>
              <a:t>(</a:t>
            </a:r>
            <a:r>
              <a:rPr lang="de-CH" dirty="0" err="1" smtClean="0"/>
              <a:t>employeurs</a:t>
            </a:r>
            <a:r>
              <a:rPr lang="de-CH" dirty="0" smtClean="0"/>
              <a:t>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smtClean="0"/>
              <a:t>Ca. 17'500 </a:t>
            </a:r>
            <a:r>
              <a:rPr lang="de-CH" dirty="0" err="1" smtClean="0"/>
              <a:t>lieux de travail</a:t>
            </a:r>
            <a:endParaRPr lang="de-CH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err="1" smtClean="0"/>
              <a:t>Parmi </a:t>
            </a:r>
            <a:r>
              <a:rPr lang="de-CH" dirty="0" err="1" smtClean="0"/>
              <a:t>les </a:t>
            </a:r>
            <a:r>
              <a:rPr lang="de-CH" dirty="0" smtClean="0"/>
              <a:t>20 </a:t>
            </a:r>
            <a:r>
              <a:rPr lang="de-CH" dirty="0" err="1" smtClean="0"/>
              <a:t>plus grandes </a:t>
            </a:r>
            <a:r>
              <a:rPr lang="de-CH" dirty="0" err="1" smtClean="0"/>
              <a:t>villes </a:t>
            </a:r>
            <a:r>
              <a:rPr lang="de-CH" dirty="0" smtClean="0"/>
              <a:t>de </a:t>
            </a:r>
            <a:r>
              <a:rPr lang="de-CH" dirty="0" err="1" smtClean="0"/>
              <a:t>Suisse</a:t>
            </a:r>
            <a:endParaRPr lang="de-CH" dirty="0"/>
          </a:p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01.04.2025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 err="1"/>
              <a:t>Démocratie </a:t>
            </a:r>
            <a:r>
              <a:rPr lang="de-CH" dirty="0" err="1"/>
              <a:t>participative </a:t>
            </a:r>
            <a:r>
              <a:rPr lang="de-CH" dirty="0"/>
              <a:t>dans l'</a:t>
            </a:r>
            <a:r>
              <a:rPr lang="de-CH" dirty="0" err="1"/>
              <a:t>adaptation au </a:t>
            </a:r>
            <a:r>
              <a:rPr lang="de-CH" dirty="0" err="1"/>
              <a:t>climat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t>3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Situation : La </a:t>
            </a:r>
            <a:r>
              <a:rPr lang="de-CH" dirty="0" err="1" smtClean="0"/>
              <a:t>ville </a:t>
            </a:r>
            <a:r>
              <a:rPr lang="de-CH" dirty="0" err="1" smtClean="0"/>
              <a:t>d'</a:t>
            </a:r>
            <a:r>
              <a:rPr lang="de-CH" dirty="0" err="1" smtClean="0"/>
              <a:t>Uster</a:t>
            </a:r>
            <a:endParaRPr lang="de-CH" dirty="0"/>
          </a:p>
        </p:txBody>
      </p:sp>
      <p:pic>
        <p:nvPicPr>
          <p:cNvPr id="8" name="Picture 2" descr="Schweizer Ka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123" y="1851660"/>
            <a:ext cx="5087633" cy="31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pi.i-web.ch/public/guest/getImageString/g109/eabcf6d26a803fbebe7571ef29331fd1/300/225/b840253303cf9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3" y="533376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pi.i-web.ch/public/guest/getImageString/g109/73e45400788e0af36adaf666746b9c7a/300/225/5f3b049b9aa21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66" y="533376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pi.i-web.ch/public/guest/getImageString/g109/e265cb210538495c60b8418a1054b5b6/300/225/92287ff639b9f/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79" y="533376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ie Stadt Uster saniert mehrere Strassenabschnitte im Stadtzentrum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092" y="5334887"/>
            <a:ext cx="4284000" cy="21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4" b="5903"/>
          <a:stretch/>
        </p:blipFill>
        <p:spPr>
          <a:xfrm>
            <a:off x="-1" y="2341266"/>
            <a:ext cx="15561413" cy="6154616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75714" y="3074677"/>
            <a:ext cx="7201449" cy="4935855"/>
          </a:xfrm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smtClean="0">
                <a:solidFill>
                  <a:schemeClr val="bg1"/>
                </a:solidFill>
              </a:rPr>
              <a:t>Objectif </a:t>
            </a:r>
            <a:r>
              <a:rPr lang="de-CH" dirty="0" err="1" smtClean="0">
                <a:solidFill>
                  <a:schemeClr val="bg1"/>
                </a:solidFill>
              </a:rPr>
              <a:t>Suisse </a:t>
            </a:r>
            <a:r>
              <a:rPr lang="de-CH" dirty="0" smtClean="0">
                <a:solidFill>
                  <a:schemeClr val="bg1"/>
                </a:solidFill>
              </a:rPr>
              <a:t>:</a:t>
            </a:r>
            <a:r>
              <a:rPr lang="de-CH" dirty="0">
                <a:solidFill>
                  <a:schemeClr val="bg1"/>
                </a:solidFill>
              </a:rPr>
              <a:t/>
            </a:r>
            <a:br>
              <a:rPr lang="de-CH" dirty="0">
                <a:solidFill>
                  <a:schemeClr val="bg1"/>
                </a:solidFill>
              </a:rPr>
            </a:br>
            <a:r>
              <a:rPr lang="de-CH" dirty="0" smtClean="0">
                <a:solidFill>
                  <a:schemeClr val="bg1"/>
                </a:solidFill>
              </a:rPr>
              <a:t>Net Zero </a:t>
            </a:r>
            <a:r>
              <a:rPr lang="de-CH" dirty="0" err="1" smtClean="0">
                <a:solidFill>
                  <a:schemeClr val="bg1"/>
                </a:solidFill>
              </a:rPr>
              <a:t>jusqu'en </a:t>
            </a:r>
            <a:r>
              <a:rPr lang="de-CH" dirty="0" smtClean="0">
                <a:solidFill>
                  <a:schemeClr val="bg1"/>
                </a:solidFill>
              </a:rPr>
              <a:t>2050</a:t>
            </a:r>
            <a:endParaRPr lang="de-CH" dirty="0">
              <a:solidFill>
                <a:schemeClr val="bg1"/>
              </a:solidFill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smtClean="0">
                <a:solidFill>
                  <a:schemeClr val="bg1"/>
                </a:solidFill>
              </a:rPr>
              <a:t>Objectifs </a:t>
            </a:r>
            <a:r>
              <a:rPr lang="de-CH" dirty="0" err="1" smtClean="0">
                <a:solidFill>
                  <a:schemeClr val="bg1"/>
                </a:solidFill>
              </a:rPr>
              <a:t>ville </a:t>
            </a:r>
            <a:r>
              <a:rPr lang="de-CH" dirty="0" err="1" smtClean="0">
                <a:solidFill>
                  <a:schemeClr val="bg1"/>
                </a:solidFill>
              </a:rPr>
              <a:t>d</a:t>
            </a:r>
            <a:r>
              <a:rPr lang="de-CH" dirty="0" err="1" smtClean="0">
                <a:solidFill>
                  <a:schemeClr val="bg1"/>
                </a:solidFill>
              </a:rPr>
              <a:t>'</a:t>
            </a:r>
            <a:r>
              <a:rPr lang="de-CH" dirty="0">
                <a:solidFill>
                  <a:schemeClr val="bg1"/>
                </a:solidFill>
              </a:rPr>
              <a:t>Uster :</a:t>
            </a:r>
            <a:br>
              <a:rPr lang="de-CH" dirty="0">
                <a:solidFill>
                  <a:schemeClr val="bg1"/>
                </a:solidFill>
              </a:rPr>
            </a:br>
            <a:r>
              <a:rPr lang="de-CH" dirty="0" smtClean="0">
                <a:solidFill>
                  <a:schemeClr val="bg1"/>
                </a:solidFill>
              </a:rPr>
              <a:t>Net Zero </a:t>
            </a:r>
            <a:r>
              <a:rPr lang="de-CH" dirty="0" err="1" smtClean="0">
                <a:solidFill>
                  <a:schemeClr val="bg1"/>
                </a:solidFill>
              </a:rPr>
              <a:t>jusqu'en </a:t>
            </a:r>
            <a:r>
              <a:rPr lang="de-CH" dirty="0">
                <a:solidFill>
                  <a:schemeClr val="bg1"/>
                </a:solidFill>
              </a:rPr>
              <a:t>2050</a:t>
            </a:r>
            <a:br>
              <a:rPr lang="de-CH" dirty="0">
                <a:solidFill>
                  <a:schemeClr val="bg1"/>
                </a:solidFill>
              </a:rPr>
            </a:br>
            <a:r>
              <a:rPr lang="de-CH" dirty="0" err="1" smtClean="0">
                <a:solidFill>
                  <a:schemeClr val="bg1"/>
                </a:solidFill>
              </a:rPr>
              <a:t>véhicules </a:t>
            </a:r>
            <a:r>
              <a:rPr lang="de-CH" dirty="0" err="1" smtClean="0">
                <a:solidFill>
                  <a:schemeClr val="bg1"/>
                </a:solidFill>
              </a:rPr>
              <a:t>municipaux : </a:t>
            </a:r>
            <a:r>
              <a:rPr lang="de-CH" dirty="0" smtClean="0">
                <a:solidFill>
                  <a:schemeClr val="bg1"/>
                </a:solidFill>
              </a:rPr>
              <a:t>Net Zero </a:t>
            </a:r>
            <a:r>
              <a:rPr lang="de-CH" dirty="0" err="1" smtClean="0">
                <a:solidFill>
                  <a:schemeClr val="bg1"/>
                </a:solidFill>
              </a:rPr>
              <a:t>jusqu'</a:t>
            </a:r>
            <a:r>
              <a:rPr lang="de-CH" dirty="0" smtClean="0">
                <a:solidFill>
                  <a:schemeClr val="bg1"/>
                </a:solidFill>
              </a:rPr>
              <a:t>en 2030</a:t>
            </a:r>
            <a:r>
              <a:rPr lang="de-CH" dirty="0">
                <a:solidFill>
                  <a:schemeClr val="bg1"/>
                </a:solidFill>
              </a:rPr>
              <a:t/>
            </a:r>
            <a:br>
              <a:rPr lang="de-CH" dirty="0">
                <a:solidFill>
                  <a:schemeClr val="bg1"/>
                </a:solidFill>
              </a:rPr>
            </a:br>
            <a:r>
              <a:rPr lang="de-CH" dirty="0" err="1" smtClean="0">
                <a:solidFill>
                  <a:schemeClr val="bg1"/>
                </a:solidFill>
              </a:rPr>
              <a:t>bâtiments </a:t>
            </a:r>
            <a:r>
              <a:rPr lang="de-CH" dirty="0" err="1" smtClean="0">
                <a:solidFill>
                  <a:schemeClr val="bg1"/>
                </a:solidFill>
              </a:rPr>
              <a:t>municipaux </a:t>
            </a:r>
            <a:r>
              <a:rPr lang="de-CH" dirty="0" smtClean="0">
                <a:solidFill>
                  <a:schemeClr val="bg1"/>
                </a:solidFill>
              </a:rPr>
              <a:t>Net Zero </a:t>
            </a:r>
            <a:r>
              <a:rPr lang="de-CH" dirty="0" err="1" smtClean="0">
                <a:solidFill>
                  <a:schemeClr val="bg1"/>
                </a:solidFill>
              </a:rPr>
              <a:t>jusqu'</a:t>
            </a:r>
            <a:r>
              <a:rPr lang="de-CH" dirty="0" smtClean="0">
                <a:solidFill>
                  <a:schemeClr val="bg1"/>
                </a:solidFill>
              </a:rPr>
              <a:t>en 2040</a:t>
            </a:r>
            <a:r>
              <a:rPr lang="de-CH" dirty="0">
                <a:solidFill>
                  <a:schemeClr val="bg1"/>
                </a:solidFill>
              </a:rPr>
              <a:t/>
            </a:r>
            <a:br>
              <a:rPr lang="de-CH" dirty="0">
                <a:solidFill>
                  <a:schemeClr val="bg1"/>
                </a:solidFill>
              </a:rPr>
            </a:br>
            <a:r>
              <a:rPr lang="de-CH" dirty="0">
                <a:solidFill>
                  <a:schemeClr val="bg1"/>
                </a:solidFill>
              </a:rPr>
              <a:t>3,4 </a:t>
            </a:r>
            <a:r>
              <a:rPr lang="de-CH" dirty="0" err="1" smtClean="0">
                <a:solidFill>
                  <a:schemeClr val="bg1"/>
                </a:solidFill>
              </a:rPr>
              <a:t>tonnes de </a:t>
            </a:r>
            <a:r>
              <a:rPr lang="de-CH" dirty="0">
                <a:solidFill>
                  <a:schemeClr val="bg1"/>
                </a:solidFill>
              </a:rPr>
              <a:t>CO</a:t>
            </a:r>
            <a:r>
              <a:rPr lang="de-CH" baseline="-25000" dirty="0">
                <a:solidFill>
                  <a:schemeClr val="bg1"/>
                </a:solidFill>
              </a:rPr>
              <a:t>2</a:t>
            </a:r>
            <a:r>
              <a:rPr lang="de-CH" dirty="0">
                <a:solidFill>
                  <a:schemeClr val="bg1"/>
                </a:solidFill>
              </a:rPr>
              <a:t> / </a:t>
            </a:r>
            <a:r>
              <a:rPr lang="de-CH" dirty="0" err="1" smtClean="0">
                <a:solidFill>
                  <a:schemeClr val="bg1"/>
                </a:solidFill>
              </a:rPr>
              <a:t>personne </a:t>
            </a:r>
            <a:r>
              <a:rPr lang="de-CH" dirty="0">
                <a:solidFill>
                  <a:schemeClr val="bg1"/>
                </a:solidFill>
              </a:rPr>
              <a:t>/ </a:t>
            </a:r>
            <a:r>
              <a:rPr lang="de-CH" dirty="0" err="1" smtClean="0">
                <a:solidFill>
                  <a:schemeClr val="bg1"/>
                </a:solidFill>
              </a:rPr>
              <a:t>année </a:t>
            </a:r>
            <a:r>
              <a:rPr lang="de-CH" dirty="0" err="1" smtClean="0">
                <a:solidFill>
                  <a:schemeClr val="bg1"/>
                </a:solidFill>
              </a:rPr>
              <a:t>jusqu'en </a:t>
            </a:r>
            <a:r>
              <a:rPr lang="de-CH" dirty="0" smtClean="0">
                <a:solidFill>
                  <a:schemeClr val="bg1"/>
                </a:solidFill>
              </a:rPr>
              <a:t>2030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smtClean="0">
                <a:solidFill>
                  <a:schemeClr val="bg1"/>
                </a:solidFill>
              </a:rPr>
              <a:t>Plan d'action </a:t>
            </a:r>
            <a:r>
              <a:rPr lang="de-CH" dirty="0" err="1" smtClean="0">
                <a:solidFill>
                  <a:schemeClr val="bg1"/>
                </a:solidFill>
              </a:rPr>
              <a:t>climatique </a:t>
            </a:r>
            <a:r>
              <a:rPr lang="de-CH" dirty="0" err="1" smtClean="0">
                <a:solidFill>
                  <a:schemeClr val="bg1"/>
                </a:solidFill>
              </a:rPr>
              <a:t>en tant qu'</a:t>
            </a:r>
            <a:r>
              <a:rPr lang="de-CH" dirty="0" err="1" smtClean="0">
                <a:solidFill>
                  <a:schemeClr val="bg1"/>
                </a:solidFill>
              </a:rPr>
              <a:t>instrument de </a:t>
            </a:r>
            <a:r>
              <a:rPr lang="de-CH" dirty="0" err="1" smtClean="0">
                <a:solidFill>
                  <a:schemeClr val="bg1"/>
                </a:solidFill>
              </a:rPr>
              <a:t>planification</a:t>
            </a:r>
            <a:r>
              <a:rPr lang="de-CH" dirty="0" smtClean="0">
                <a:solidFill>
                  <a:schemeClr val="bg1"/>
                </a:solidFill>
              </a:rPr>
              <a:t>, de </a:t>
            </a:r>
            <a:r>
              <a:rPr lang="de-CH" dirty="0" err="1" smtClean="0">
                <a:solidFill>
                  <a:schemeClr val="bg1"/>
                </a:solidFill>
              </a:rPr>
              <a:t>coordination </a:t>
            </a:r>
            <a:r>
              <a:rPr lang="de-CH" dirty="0" err="1" smtClean="0">
                <a:solidFill>
                  <a:schemeClr val="bg1"/>
                </a:solidFill>
              </a:rPr>
              <a:t>et de </a:t>
            </a:r>
            <a:r>
              <a:rPr lang="de-CH" dirty="0" err="1" smtClean="0">
                <a:solidFill>
                  <a:schemeClr val="bg1"/>
                </a:solidFill>
              </a:rPr>
              <a:t>mise en œuvre d</a:t>
            </a:r>
            <a:r>
              <a:rPr lang="de-CH" dirty="0" smtClean="0">
                <a:solidFill>
                  <a:schemeClr val="bg1"/>
                </a:solidFill>
              </a:rPr>
              <a:t>'une </a:t>
            </a:r>
            <a:r>
              <a:rPr lang="de-CH" dirty="0" err="1" smtClean="0">
                <a:solidFill>
                  <a:schemeClr val="bg1"/>
                </a:solidFill>
              </a:rPr>
              <a:t>politique </a:t>
            </a:r>
            <a:r>
              <a:rPr lang="de-CH" dirty="0" err="1" smtClean="0">
                <a:solidFill>
                  <a:schemeClr val="bg1"/>
                </a:solidFill>
              </a:rPr>
              <a:t>climatique </a:t>
            </a:r>
            <a:r>
              <a:rPr lang="de-CH" dirty="0" err="1" smtClean="0">
                <a:solidFill>
                  <a:schemeClr val="bg1"/>
                </a:solidFill>
              </a:rPr>
              <a:t>efficace </a:t>
            </a:r>
            <a:r>
              <a:rPr lang="de-CH" dirty="0" smtClean="0">
                <a:solidFill>
                  <a:schemeClr val="bg1"/>
                </a:solidFill>
              </a:rPr>
              <a:t>dans la </a:t>
            </a:r>
            <a:r>
              <a:rPr lang="de-CH" dirty="0" err="1" smtClean="0">
                <a:solidFill>
                  <a:schemeClr val="bg1"/>
                </a:solidFill>
              </a:rPr>
              <a:t>ville </a:t>
            </a:r>
            <a:r>
              <a:rPr lang="de-CH" dirty="0" err="1" smtClean="0">
                <a:solidFill>
                  <a:schemeClr val="bg1"/>
                </a:solidFill>
              </a:rPr>
              <a:t>d'</a:t>
            </a:r>
            <a:r>
              <a:rPr lang="de-CH" dirty="0" smtClean="0">
                <a:solidFill>
                  <a:schemeClr val="bg1"/>
                </a:solidFill>
              </a:rPr>
              <a:t>Uster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CH" dirty="0" err="1" smtClean="0">
                <a:solidFill>
                  <a:schemeClr val="bg1"/>
                </a:solidFill>
              </a:rPr>
              <a:t>Mesures </a:t>
            </a:r>
            <a:r>
              <a:rPr lang="de-CH" dirty="0" err="1" smtClean="0">
                <a:solidFill>
                  <a:schemeClr val="bg1"/>
                </a:solidFill>
              </a:rPr>
              <a:t>de </a:t>
            </a:r>
            <a:r>
              <a:rPr lang="de-CH" dirty="0" err="1" smtClean="0">
                <a:solidFill>
                  <a:schemeClr val="bg1"/>
                </a:solidFill>
              </a:rPr>
              <a:t>protection </a:t>
            </a:r>
            <a:r>
              <a:rPr lang="de-CH" i="1" dirty="0" err="1" smtClean="0">
                <a:solidFill>
                  <a:schemeClr val="bg1"/>
                </a:solidFill>
              </a:rPr>
              <a:t>et d'</a:t>
            </a:r>
            <a:r>
              <a:rPr lang="de-CH" dirty="0" err="1" smtClean="0">
                <a:solidFill>
                  <a:schemeClr val="bg1"/>
                </a:solidFill>
              </a:rPr>
              <a:t>adaptation au </a:t>
            </a:r>
            <a:r>
              <a:rPr lang="de-CH" dirty="0" err="1" smtClean="0">
                <a:solidFill>
                  <a:schemeClr val="bg1"/>
                </a:solidFill>
              </a:rPr>
              <a:t>climat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01.04.2025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 err="1"/>
              <a:t>Démocratie </a:t>
            </a:r>
            <a:r>
              <a:rPr lang="de-CH" dirty="0" err="1"/>
              <a:t>participative </a:t>
            </a:r>
            <a:r>
              <a:rPr lang="de-CH" dirty="0"/>
              <a:t>dans l'</a:t>
            </a:r>
            <a:r>
              <a:rPr lang="de-CH" dirty="0" err="1"/>
              <a:t>adaptation au </a:t>
            </a:r>
            <a:r>
              <a:rPr lang="de-CH" dirty="0" err="1"/>
              <a:t>climat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t>4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Situation</a:t>
            </a:r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0" y="8293556"/>
            <a:ext cx="583247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800" dirty="0" err="1" smtClean="0"/>
              <a:t>Photo </a:t>
            </a:r>
            <a:r>
              <a:rPr lang="de-CH" sz="800" dirty="0" smtClean="0"/>
              <a:t>par </a:t>
            </a:r>
            <a:r>
              <a:rPr lang="de-CH" sz="800" dirty="0">
                <a:hlinkClick r:id="rId3"/>
              </a:rPr>
              <a:t>Nadine </a:t>
            </a:r>
            <a:r>
              <a:rPr lang="de-CH" sz="800" dirty="0" err="1">
                <a:hlinkClick r:id="rId3"/>
              </a:rPr>
              <a:t>Marfurt </a:t>
            </a:r>
            <a:r>
              <a:rPr lang="de-CH" sz="800" dirty="0" smtClean="0"/>
              <a:t>sur </a:t>
            </a:r>
            <a:r>
              <a:rPr lang="de-CH" sz="800" dirty="0"/>
              <a:t>Unsplash </a:t>
            </a:r>
          </a:p>
        </p:txBody>
      </p:sp>
    </p:spTree>
    <p:extLst>
      <p:ext uri="{BB962C8B-B14F-4D97-AF65-F5344CB8AC3E}">
        <p14:creationId xmlns:p14="http://schemas.microsoft.com/office/powerpoint/2010/main" val="26176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01.04.2025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 err="1"/>
              <a:t>Démocratie </a:t>
            </a:r>
            <a:r>
              <a:rPr lang="de-CH" dirty="0" err="1"/>
              <a:t>participative </a:t>
            </a:r>
            <a:r>
              <a:rPr lang="de-CH" dirty="0"/>
              <a:t>dans l'</a:t>
            </a:r>
            <a:r>
              <a:rPr lang="de-CH" dirty="0" err="1"/>
              <a:t>adaptation au </a:t>
            </a:r>
            <a:r>
              <a:rPr lang="de-CH" dirty="0" err="1"/>
              <a:t>climat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t>5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Plan d'</a:t>
            </a:r>
            <a:r>
              <a:rPr lang="de-CH" dirty="0" err="1" smtClean="0"/>
              <a:t>action pour </a:t>
            </a:r>
            <a:r>
              <a:rPr lang="de-CH" dirty="0" err="1" smtClean="0"/>
              <a:t>le climat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err="1" smtClean="0"/>
              <a:t>Processus d'</a:t>
            </a:r>
            <a:r>
              <a:rPr lang="de-CH" dirty="0" smtClean="0"/>
              <a:t>élaboration</a:t>
            </a:r>
            <a:endParaRPr lang="de-CH" dirty="0"/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728114" y="3227077"/>
            <a:ext cx="6453736" cy="49358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88630" rtl="0" eaLnBrk="1" latinLnBrk="0" hangingPunct="1">
              <a:lnSpc>
                <a:spcPts val="2500"/>
              </a:lnSpc>
              <a:spcBef>
                <a:spcPts val="900"/>
              </a:spcBef>
              <a:spcAft>
                <a:spcPts val="900"/>
              </a:spcAft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979" indent="-395980" algn="l" defTabSz="138863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961" indent="-359982" algn="l" defTabSz="1388630" rtl="0" eaLnBrk="1" latinLnBrk="0" hangingPunct="1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0104" indent="-347157" algn="l" defTabSz="1388630" rtl="0" eaLnBrk="1" latinLnBrk="0" hangingPunct="1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24417" indent="-347157" algn="l" defTabSz="1388630" rtl="0" eaLnBrk="1" latinLnBrk="0" hangingPunct="1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18732" indent="-347157" algn="l" defTabSz="13886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13047" indent="-347157" algn="l" defTabSz="13886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07362" indent="-347157" algn="l" defTabSz="13886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1677" indent="-347157" algn="l" defTabSz="13886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 smtClean="0"/>
              <a:t>Pression politique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 smtClean="0"/>
              <a:t>Sur la base de résultats scientifiques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 smtClean="0"/>
              <a:t>Avec un soutien extérieur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 smtClean="0"/>
              <a:t>En fonction des responsabilités de la municipalité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 smtClean="0"/>
              <a:t>Avec des spécialistes des différents services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 smtClean="0"/>
              <a:t>Atelier de lancement avec toutes les personnes concernées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 smtClean="0"/>
              <a:t>Retour d'information du groupe de travail sur l'énergie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 smtClean="0"/>
              <a:t>Décisions stratégiques du groupe de pilotage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84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01.04.2025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 err="1"/>
              <a:t>Démocratie </a:t>
            </a:r>
            <a:r>
              <a:rPr lang="de-CH" dirty="0" err="1"/>
              <a:t>participative </a:t>
            </a:r>
            <a:r>
              <a:rPr lang="de-CH" dirty="0"/>
              <a:t>dans l'</a:t>
            </a:r>
            <a:r>
              <a:rPr lang="de-CH" dirty="0" err="1"/>
              <a:t>adaptation au </a:t>
            </a:r>
            <a:r>
              <a:rPr lang="de-CH" dirty="0" err="1"/>
              <a:t>climat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t>6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Plan d'</a:t>
            </a:r>
            <a:r>
              <a:rPr lang="de-CH" dirty="0" err="1"/>
              <a:t>action pour </a:t>
            </a:r>
            <a:r>
              <a:rPr lang="de-CH" dirty="0" err="1"/>
              <a:t>le climat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4" y="1659848"/>
            <a:ext cx="5109686" cy="6712723"/>
          </a:xfrm>
          <a:prstGeom prst="rect">
            <a:avLst/>
          </a:prstGeom>
        </p:spPr>
      </p:pic>
      <p:sp>
        <p:nvSpPr>
          <p:cNvPr id="11" name="Inhaltsplatzhalter 1"/>
          <p:cNvSpPr txBox="1">
            <a:spLocks/>
          </p:cNvSpPr>
          <p:nvPr/>
        </p:nvSpPr>
        <p:spPr>
          <a:xfrm>
            <a:off x="728114" y="3227077"/>
            <a:ext cx="6453736" cy="49358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388630" rtl="0" eaLnBrk="1" latinLnBrk="0" hangingPunct="1">
              <a:lnSpc>
                <a:spcPts val="2500"/>
              </a:lnSpc>
              <a:spcBef>
                <a:spcPts val="900"/>
              </a:spcBef>
              <a:spcAft>
                <a:spcPts val="900"/>
              </a:spcAft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979" indent="-395980" algn="l" defTabSz="1388630" rtl="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1961" indent="-359982" algn="l" defTabSz="1388630" rtl="0" eaLnBrk="1" latinLnBrk="0" hangingPunct="1">
              <a:lnSpc>
                <a:spcPts val="25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0104" indent="-347157" algn="l" defTabSz="1388630" rtl="0" eaLnBrk="1" latinLnBrk="0" hangingPunct="1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24417" indent="-347157" algn="l" defTabSz="1388630" rtl="0" eaLnBrk="1" latinLnBrk="0" hangingPunct="1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18732" indent="-347157" algn="l" defTabSz="13886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13047" indent="-347157" algn="l" defTabSz="13886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07362" indent="-347157" algn="l" defTabSz="13886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01677" indent="-347157" algn="l" defTabSz="13886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/>
              <a:t>Mobilité, trafic et aménagement du territoire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/>
              <a:t>Établissements, bâtiments, commerces et industries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/>
              <a:t>Services publics et élimination des déchets, infrastructures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/>
              <a:t>Nature, sylviculture et agriculture, masses d'eau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/>
              <a:t>Urbain et microclimat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/>
              <a:t>Mesures d'accompagnement et informations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27 </a:t>
            </a:r>
            <a:r>
              <a:rPr lang="en-US" dirty="0"/>
              <a:t>Fiches d'action avec horizon de mise en œuvre, priorité, coûts, impact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75813" y="2340414"/>
            <a:ext cx="14401210" cy="432000"/>
          </a:xfrm>
        </p:spPr>
        <p:txBody>
          <a:bodyPr/>
          <a:lstStyle/>
          <a:p>
            <a:r>
              <a:rPr lang="de-CH" dirty="0"/>
              <a:t>Domaines / Sujets</a:t>
            </a:r>
          </a:p>
        </p:txBody>
      </p:sp>
    </p:spTree>
    <p:extLst>
      <p:ext uri="{BB962C8B-B14F-4D97-AF65-F5344CB8AC3E}">
        <p14:creationId xmlns:p14="http://schemas.microsoft.com/office/powerpoint/2010/main" val="1822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576264" y="3074677"/>
            <a:ext cx="6911974" cy="4935855"/>
          </a:xfrm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/>
              <a:t>Mise en œuvre des </a:t>
            </a:r>
            <a:r>
              <a:rPr lang="en-US" dirty="0" smtClean="0"/>
              <a:t>mesures</a:t>
            </a:r>
          </a:p>
          <a:p>
            <a:pPr marL="774879" lvl="1" indent="-342900">
              <a:buFont typeface="Symbol" panose="05050102010706020507" pitchFamily="18" charset="2"/>
              <a:buChar char="-"/>
            </a:pPr>
            <a:r>
              <a:rPr lang="en-US" dirty="0" smtClean="0"/>
              <a:t>Différents </a:t>
            </a:r>
            <a:r>
              <a:rPr lang="en-US" dirty="0" smtClean="0"/>
              <a:t>services </a:t>
            </a:r>
            <a:r>
              <a:rPr lang="en-US" dirty="0"/>
              <a:t>responsables</a:t>
            </a:r>
          </a:p>
          <a:p>
            <a:pPr marL="774879" lvl="1" indent="-342900">
              <a:buFont typeface="Symbol" panose="05050102010706020507" pitchFamily="18" charset="2"/>
              <a:buChar char="-"/>
            </a:pPr>
            <a:r>
              <a:rPr lang="en-US" dirty="0" smtClean="0"/>
              <a:t>Coopération interservices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/>
              <a:t>Application du </a:t>
            </a:r>
            <a:r>
              <a:rPr lang="en-US" dirty="0" smtClean="0"/>
              <a:t>budget </a:t>
            </a:r>
            <a:r>
              <a:rPr lang="en-US" dirty="0"/>
              <a:t>dans le cadre des processus politiques habituels (pas de "fonds pour le climat" ou d'instrument similaire</a:t>
            </a:r>
            <a:r>
              <a:rPr lang="en-US" dirty="0" smtClean="0"/>
              <a:t>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 smtClean="0"/>
              <a:t>Communication</a:t>
            </a:r>
            <a:r>
              <a:rPr lang="en-US" dirty="0"/>
              <a:t>, implication des employés et de la </a:t>
            </a:r>
            <a:r>
              <a:rPr lang="en-US" dirty="0" smtClean="0"/>
              <a:t>population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 smtClean="0"/>
              <a:t>Suivi </a:t>
            </a:r>
            <a:r>
              <a:rPr lang="en-US" dirty="0"/>
              <a:t>et </a:t>
            </a:r>
            <a:r>
              <a:rPr lang="en-US" dirty="0" smtClean="0"/>
              <a:t>contrôle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dirty="0" smtClean="0"/>
              <a:t>En 2025 : </a:t>
            </a:r>
            <a:r>
              <a:rPr lang="en-US" dirty="0"/>
              <a:t>révision du plan d'action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01.04.2025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 err="1"/>
              <a:t>Démocratie </a:t>
            </a:r>
            <a:r>
              <a:rPr lang="de-CH" dirty="0" err="1"/>
              <a:t>participative </a:t>
            </a:r>
            <a:r>
              <a:rPr lang="de-CH" dirty="0"/>
              <a:t>dans l'</a:t>
            </a:r>
            <a:r>
              <a:rPr lang="de-CH" dirty="0" err="1"/>
              <a:t>adaptation au </a:t>
            </a:r>
            <a:r>
              <a:rPr lang="de-CH" dirty="0" err="1"/>
              <a:t>climat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t>7</a:t>
            </a:fld>
            <a:endParaRPr lang="de-CH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Plan d'</a:t>
            </a:r>
            <a:r>
              <a:rPr lang="de-CH" dirty="0" err="1"/>
              <a:t>action pour </a:t>
            </a:r>
            <a:r>
              <a:rPr lang="de-CH" dirty="0" err="1"/>
              <a:t>le climat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20" y="6229877"/>
            <a:ext cx="1780655" cy="1780655"/>
          </a:xfrm>
          <a:prstGeom prst="rect">
            <a:avLst/>
          </a:prstGeom>
        </p:spPr>
      </p:pic>
      <p:sp>
        <p:nvSpPr>
          <p:cNvPr id="13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75813" y="2340414"/>
            <a:ext cx="14401210" cy="432000"/>
          </a:xfrm>
        </p:spPr>
        <p:txBody>
          <a:bodyPr/>
          <a:lstStyle/>
          <a:p>
            <a:r>
              <a:rPr lang="de-CH" dirty="0" err="1" smtClean="0"/>
              <a:t>Statut </a:t>
            </a:r>
            <a:r>
              <a:rPr lang="de-CH" dirty="0" err="1" smtClean="0"/>
              <a:t>actuel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57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576264" y="3074677"/>
            <a:ext cx="6911974" cy="4935855"/>
          </a:xfrm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dirty="0" smtClean="0"/>
              <a:t>"Protection du climat, consommation responsable et prévention des déchets - comment et pourquoi voulons-nous y parvenir à Uster ?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dirty="0" smtClean="0"/>
              <a:t>Revitaliser la démocratie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dirty="0" smtClean="0"/>
              <a:t>Renforcer le dialogue entre la ville et la population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dirty="0" smtClean="0"/>
              <a:t>Sensibiliser le public à la question du changement climatique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01.04.2025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 err="1"/>
              <a:t>Démocratie </a:t>
            </a:r>
            <a:r>
              <a:rPr lang="de-CH" dirty="0" err="1"/>
              <a:t>participative </a:t>
            </a:r>
            <a:r>
              <a:rPr lang="de-CH" dirty="0"/>
              <a:t>dans l'</a:t>
            </a:r>
            <a:r>
              <a:rPr lang="de-CH" dirty="0" err="1"/>
              <a:t>adaptation au </a:t>
            </a:r>
            <a:r>
              <a:rPr lang="de-CH" dirty="0" err="1"/>
              <a:t>climat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t>8</a:t>
            </a:fld>
            <a:endParaRPr lang="de-CH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Projet </a:t>
            </a:r>
            <a:r>
              <a:rPr lang="de-CH" dirty="0" err="1" smtClean="0"/>
              <a:t>participatif</a:t>
            </a:r>
            <a:endParaRPr lang="de-CH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75813" y="2340414"/>
            <a:ext cx="14401210" cy="432000"/>
          </a:xfrm>
        </p:spPr>
        <p:txBody>
          <a:bodyPr/>
          <a:lstStyle/>
          <a:p>
            <a:r>
              <a:rPr lang="de-CH" dirty="0" smtClean="0"/>
              <a:t>Thème / </a:t>
            </a:r>
            <a:r>
              <a:rPr lang="de-CH" dirty="0" err="1" smtClean="0"/>
              <a:t>objectifs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76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576264" y="3074677"/>
            <a:ext cx="6911974" cy="4935855"/>
          </a:xfrm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dirty="0" smtClean="0"/>
              <a:t>Invitation à participer adressée à 2000 citoyens (&gt;16, y compris des étrangers) sélectionnés de manière aléatoire -&gt; environ 130 inscriptions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dirty="0" smtClean="0"/>
              <a:t>Processus de tirage au sort stratifié prenant en compte certaines caractéristiques telles que l'âge, le sexe ou l'orientation politique.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dirty="0" smtClean="0"/>
              <a:t>Organisation d'un panel de citoyens réunissant 20 personnes sur deux week-ends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dirty="0" smtClean="0"/>
              <a:t>Diffusion des résultats à tous les ménages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GB" dirty="0" smtClean="0"/>
              <a:t>Café des citoyens</a:t>
            </a:r>
            <a:r>
              <a:rPr lang="de-CH" dirty="0" smtClean="0"/>
              <a:t>" </a:t>
            </a:r>
            <a:r>
              <a:rPr lang="en-GB" dirty="0" smtClean="0"/>
              <a:t>avec présentation des recommandations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01.04.2025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 err="1"/>
              <a:t>Démocratie </a:t>
            </a:r>
            <a:r>
              <a:rPr lang="de-CH" dirty="0" err="1"/>
              <a:t>participative </a:t>
            </a:r>
            <a:r>
              <a:rPr lang="de-CH" dirty="0"/>
              <a:t>dans l'</a:t>
            </a:r>
            <a:r>
              <a:rPr lang="de-CH" dirty="0" err="1"/>
              <a:t>adaptation au </a:t>
            </a:r>
            <a:r>
              <a:rPr lang="de-CH" dirty="0" err="1"/>
              <a:t>climat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54DC34-BC95-49C8-A297-3B0CCC4CA6B0}" type="slidenum">
              <a:rPr lang="de-CH" smtClean="0"/>
              <a:t>9</a:t>
            </a:fld>
            <a:endParaRPr lang="de-CH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Projet </a:t>
            </a:r>
            <a:r>
              <a:rPr lang="de-CH" dirty="0" err="1" smtClean="0"/>
              <a:t>participatif</a:t>
            </a:r>
            <a:endParaRPr lang="de-CH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75813" y="2340414"/>
            <a:ext cx="14401210" cy="432000"/>
          </a:xfrm>
        </p:spPr>
        <p:txBody>
          <a:bodyPr/>
          <a:lstStyle/>
          <a:p>
            <a:r>
              <a:rPr lang="de-CH" dirty="0" err="1" smtClean="0"/>
              <a:t>procéder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14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ter 4:3">
  <a:themeElements>
    <a:clrScheme name="Uster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E5523B"/>
      </a:accent1>
      <a:accent2>
        <a:srgbClr val="A5BE37"/>
      </a:accent2>
      <a:accent3>
        <a:srgbClr val="BBD1E5"/>
      </a:accent3>
      <a:accent4>
        <a:srgbClr val="D58925"/>
      </a:accent4>
      <a:accent5>
        <a:srgbClr val="E8D122"/>
      </a:accent5>
      <a:accent6>
        <a:srgbClr val="822859"/>
      </a:accent6>
      <a:hlink>
        <a:srgbClr val="4E4E4E"/>
      </a:hlink>
      <a:folHlink>
        <a:srgbClr val="4E4E4E"/>
      </a:folHlink>
    </a:clrScheme>
    <a:fontScheme name="uster_fo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Powerpoint_16-9_20200901.pptx [Schreibgeschützt]" id="{D5FB753F-E00D-4B65-92BB-C02AE8F99ECA}" vid="{82959CC2-EFCA-465F-8C43-174E55EDE61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C6864A43-7FA6-4025-A3AD-22F51BD409AC}"/>
</file>

<file path=customXml/itemProps2.xml><?xml version="1.0" encoding="utf-8"?>
<ds:datastoreItem xmlns:ds="http://schemas.openxmlformats.org/officeDocument/2006/customXml" ds:itemID="{6D97B462-058E-45AA-AC6E-2F29E6FA20B3}"/>
</file>

<file path=customXml/itemProps3.xml><?xml version="1.0" encoding="utf-8"?>
<ds:datastoreItem xmlns:ds="http://schemas.openxmlformats.org/officeDocument/2006/customXml" ds:itemID="{5CDF53D5-8C94-4885-AF31-2DE35E7B75E3}"/>
</file>

<file path=docProps/app.xml><?xml version="1.0" encoding="utf-8"?>
<ap:Properties xmlns:vt="http://schemas.openxmlformats.org/officeDocument/2006/docPropsVTypes" xmlns:ap="http://schemas.openxmlformats.org/officeDocument/2006/extended-properties">
  <ap:Template>Vorlage_Powerpoint_16-9_20200901</ap:Template>
  <ap:TotalTime>0</ap:TotalTime>
  <ap:Words>702</ap:Words>
  <ap:Application>Microsoft Office PowerPoint</ap:Application>
  <ap:PresentationFormat>Benutzerdefiniert</ap:PresentationFormat>
  <ap:Paragraphs>139</ap:Paragraphs>
  <ap:Slides>14</ap:Slides>
  <ap:Notes>7</ap:Notes>
  <ap:HiddenSlides>0</ap:HiddenSlides>
  <ap:MMClips>0</ap:MMClips>
  <ap:ScaleCrop>false</ap:ScaleCrop>
  <ap:HeadingPairs>
    <vt:vector baseType="variant" size="6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ap:HeadingPairs>
  <ap:TitlesOfParts>
    <vt:vector baseType="lpstr" size="20">
      <vt:lpstr>Arial</vt:lpstr>
      <vt:lpstr>Calibri</vt:lpstr>
      <vt:lpstr>Symbol</vt:lpstr>
      <vt:lpstr>Tahoma</vt:lpstr>
      <vt:lpstr>Wingdings</vt:lpstr>
      <vt:lpstr>Uster 4:3</vt:lpstr>
      <vt:lpstr>participatory democracy in climate adaptation</vt:lpstr>
      <vt:lpstr>Content</vt:lpstr>
      <vt:lpstr>Situation: The city of uster</vt:lpstr>
      <vt:lpstr>Situation</vt:lpstr>
      <vt:lpstr>Climate action plan</vt:lpstr>
      <vt:lpstr>Climate action plan</vt:lpstr>
      <vt:lpstr>Climate action plan</vt:lpstr>
      <vt:lpstr>Participatory project</vt:lpstr>
      <vt:lpstr>Participatory project</vt:lpstr>
      <vt:lpstr>Participatory project</vt:lpstr>
      <vt:lpstr>Participatory project</vt:lpstr>
      <vt:lpstr>Participatory project</vt:lpstr>
      <vt:lpstr>Participatory project</vt:lpstr>
      <vt:lpstr>Thank you very much for your attention</vt:lpstr>
    </vt:vector>
  </ap:TitlesOfParts>
  <ap:Company>Stadtverwaltung Uster</ap:Company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Die neue Präsentation 2020 im Format 16:9</dc:title>
  <dc:creator>Freuler Nadine, Abfallbewirtschaftung und Umwelt</dc:creator>
  <lastModifiedBy>Laustela Sarina, Abfallbewirtschaftung und Umwelt</lastModifiedBy>
  <revision>49</revision>
  <lastPrinted>2015-11-26T13:53:27.0000000Z</lastPrinted>
  <dcterms:created xsi:type="dcterms:W3CDTF">2024-10-01T14:44:48.0000000Z</dcterms:created>
  <dcterms:modified xsi:type="dcterms:W3CDTF">2025-03-14T13:10:59.0000000Z</dcterms:modified>
  <keywords>, docId:D0EF867965A82B7ECFBA384882B81251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