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58" r:id="rId2"/>
    <p:sldId id="437" r:id="rId3"/>
    <p:sldId id="260" r:id="rId4"/>
    <p:sldId id="282" r:id="rId5"/>
    <p:sldId id="441" r:id="rId6"/>
    <p:sldId id="381" r:id="rId7"/>
    <p:sldId id="397" r:id="rId8"/>
    <p:sldId id="438" r:id="rId9"/>
    <p:sldId id="462" r:id="rId10"/>
    <p:sldId id="444" r:id="rId11"/>
    <p:sldId id="445" r:id="rId12"/>
    <p:sldId id="446" r:id="rId13"/>
    <p:sldId id="447" r:id="rId14"/>
    <p:sldId id="448" r:id="rId15"/>
    <p:sldId id="449" r:id="rId16"/>
    <p:sldId id="439" r:id="rId17"/>
    <p:sldId id="456" r:id="rId18"/>
    <p:sldId id="454" r:id="rId19"/>
    <p:sldId id="457" r:id="rId20"/>
    <p:sldId id="1140" r:id="rId21"/>
    <p:sldId id="458" r:id="rId22"/>
    <p:sldId id="404" r:id="rId23"/>
    <p:sldId id="459" r:id="rId24"/>
    <p:sldId id="440" r:id="rId25"/>
    <p:sldId id="455" r:id="rId26"/>
    <p:sldId id="443" r:id="rId27"/>
    <p:sldId id="369" r:id="rId28"/>
    <p:sldId id="1136" r:id="rId29"/>
    <p:sldId id="368" r:id="rId30"/>
    <p:sldId id="1138" r:id="rId31"/>
    <p:sldId id="466" r:id="rId32"/>
    <p:sldId id="370" r:id="rId33"/>
    <p:sldId id="1139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5:55:48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5:55:51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5:55:56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5:56:01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73 634 24575,'-3'-3'0,"0"0"0,1-1 0,0 1 0,-1 0 0,1-1 0,0 1 0,-2-6 0,1 2 0,-1 0 0,1-1 0,0 0 0,0 0 0,0 0 0,1 0 0,0-1 0,0-9 0,1 11 0,-9-32 0,7 31 0,0-1 0,1 1 0,1 0 0,-2-14 0,2-7 0,-1 16 0,1 0 0,1 0 0,0 0 0,1 0 0,1 0 0,4-21 0,-3 28 0,1-1 0,-1 1 0,1 0 0,0 0 0,1 1 0,4-6 0,-4 6 0,0-1 0,0 0 0,-1 0 0,0 0 0,6-13 0,14-21 0,-19 33 0,-1 0 0,1-1 0,-1 1 0,3-9 0,-1 1-88,1 0 0,1 1-1,17-25 1,-15 23-924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5:56:15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24575,'69'8'0,"15"-1"0,-25 7 0,-21-4 0,14-4 0,-42-5 0,-1-1 0,1 1 0,-1 1 0,0 0 0,1 0 0,-1 0 0,10 5 0,-14-5 0,1 0 0,0 0 0,-1-1 0,1 0 0,0 0 0,0 0 0,9-1 0,-8 0 0,0 0 0,0 1 0,0 0 0,13 4 0,-12-3 0,0 0 0,0-1 0,1 0 0,-1 0 0,0-1 0,11 0 0,-11 0 0,0-1 0,1 2 0,-1-1 0,0 1 0,0 1 0,12 3 0,-6-1 0,1-1 0,-1 0 0,0 0 0,19-1 0,-19-1 0,-1 0 0,0 1 0,0 0 0,0 1 0,22 8 0,-20-6 0,0-1 0,1 0 0,-1-1 0,1-1 0,0-1 0,0 0 0,28-3 0,-18 2 0,46 4 0,-61-2 0,0 1 0,0 0 0,0 1 0,18 8 0,-7-2 0,-8-6-195,0-1 0,-1 0 0,1-1 0,0-1 0,0 0 0,17-2 0,-23 1-6631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5:56:20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563 1 24575,'-1'4'0,"-1"0"0,0 1 0,0-1 0,0 0 0,0 0 0,0 0 0,-1-1 0,0 1 0,-4 4 0,-1 2 0,-12 22 0,1 1 0,-16 38 0,8-7 0,18-47 0,-40 74 0,42-79 0,0 0 0,1 0 0,0 1 0,-7 25 0,12-37 0,-24 61 0,16-41 0,-13 42 0,17-49 0,0 1 0,-1-1 0,-10 16 0,-10 26 0,7-9 0,-47 81 0,15-34 0,49-91 0,-5 7 0,1 0 0,0 1 0,-7 16 0,-29 68-1365,39-87-5461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5:56:26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838 765 24575,'-2'-3'0,"1"1"0,-1-1 0,1 1 0,-1 0 0,0 0 0,0 0 0,0 0 0,0 0 0,0 0 0,0 0 0,-4-2 0,-4-3 0,-110-99 0,83 80 0,30 23 0,0-2 0,0 1 0,1-1 0,0 0 0,-6-6 0,-121-121 0,82 84 0,44 42 0,-1 0 0,1 1 0,-1 0 0,-1 0 0,-11-5 0,13 7 0,-1 0 0,1-1 0,0 0 0,1 0 0,-1-1 0,1 1 0,0-2 0,-8-7 0,9 8 0,-1-1 0,0 1 0,0 0 0,0 1 0,-11-7 0,10 7 0,1 0 0,-1-1 0,1 1 0,0-1 0,-9-11 0,11 12 0,0-1 0,-1 2 0,1-1 0,-1 0 0,-6-3 0,6 4 0,1 0 0,-1 0 0,1-1 0,0 1 0,0-1 0,0 0 0,-3-5 0,-3-4 0,0 1 0,-19-17 0,20 20 0,0 1 0,1-1 0,0-1 0,1 1 0,-11-18 0,12 11 32,-6-10-1429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B2B8B-F2CF-412E-B9FB-D1657BFF07D5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78D9B-1F98-4388-87FC-B86F3E53D6D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289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79D62-CD17-4D09-86B8-91B424723803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817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Fablabs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79D62-CD17-4D09-86B8-91B424723803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45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Ambition or necessity ?</a:t>
            </a:r>
          </a:p>
          <a:p>
            <a:endParaRPr lang="en-US"/>
          </a:p>
          <a:p>
            <a:r>
              <a:rPr lang="en-US" b="1" err="1"/>
              <a:t>Deployement</a:t>
            </a:r>
            <a:r>
              <a:rPr lang="en-US" b="1"/>
              <a:t> </a:t>
            </a:r>
            <a:r>
              <a:rPr lang="en-US"/>
              <a:t>at all levels</a:t>
            </a:r>
          </a:p>
          <a:p>
            <a:r>
              <a:rPr lang="en-US"/>
              <a:t>- Internationally </a:t>
            </a:r>
          </a:p>
          <a:p>
            <a:r>
              <a:rPr lang="en-US"/>
              <a:t>- Regionally </a:t>
            </a:r>
          </a:p>
          <a:p>
            <a:r>
              <a:rPr lang="en-US"/>
              <a:t>- Locally</a:t>
            </a:r>
          </a:p>
          <a:p>
            <a:r>
              <a:rPr lang="en-US" err="1"/>
              <a:t>citydev</a:t>
            </a:r>
            <a:r>
              <a:rPr lang="en-US"/>
              <a:t> </a:t>
            </a:r>
            <a:r>
              <a:rPr lang="en-US" b="1"/>
              <a:t>is part </a:t>
            </a:r>
            <a:r>
              <a:rPr lang="en-US"/>
              <a:t>of this great movement, </a:t>
            </a:r>
            <a:r>
              <a:rPr lang="en-US" b="1"/>
              <a:t>and you </a:t>
            </a:r>
            <a:r>
              <a:rPr lang="en-US"/>
              <a:t>?</a:t>
            </a:r>
          </a:p>
          <a:p>
            <a:endParaRPr lang="en-US"/>
          </a:p>
          <a:p>
            <a:r>
              <a:rPr lang="en-US"/>
              <a:t>h.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53343-B2CD-4BBF-9D9A-C61FA6E39670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951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53343-B2CD-4BBF-9D9A-C61FA6E39670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182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woodworkers, microbrewery, metalworker, mobility solution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53343-B2CD-4BBF-9D9A-C61FA6E39670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753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0890-EAEE-5E6C-864B-D987174A0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CCC7C-5331-5588-409A-053AE78DA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7FA1A-C2F9-D5F2-A833-64B2EA44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FDEF5-CBC0-E2B3-E821-2CB591DD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99D5-8EFA-389D-A49C-F831FB61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363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9157-2CE5-FF9E-7E5F-827BEC82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8186C-D427-F9AA-A7DB-545F648F1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DFA9D-FB91-591F-B01A-673F3A95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8E906-1092-C030-D281-EE640E83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C6400-4679-4FE1-6CB8-C52186BB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825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317C41-7CCB-AA8A-0C78-055910ADE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9550F-BA8D-5960-2150-E70734693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A629-9E71-6940-F458-BCF0B4E2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9035-9278-8487-617F-B77C1BE9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6FB1E-7290-ED71-2F3B-BAE2B414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1959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69C4FFD1-9FB6-49B4-98CD-3200835CE1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29001"/>
            <a:ext cx="5490755" cy="2745196"/>
          </a:xfrm>
          <a:custGeom>
            <a:avLst/>
            <a:gdLst>
              <a:gd name="connsiteX0" fmla="*/ 0 w 2514600"/>
              <a:gd name="connsiteY0" fmla="*/ 0 h 2514600"/>
              <a:gd name="connsiteX1" fmla="*/ 2514600 w 2514600"/>
              <a:gd name="connsiteY1" fmla="*/ 0 h 2514600"/>
              <a:gd name="connsiteX2" fmla="*/ 2514600 w 2514600"/>
              <a:gd name="connsiteY2" fmla="*/ 2514600 h 2514600"/>
              <a:gd name="connsiteX3" fmla="*/ 0 w 251460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2514600">
                <a:moveTo>
                  <a:pt x="0" y="0"/>
                </a:moveTo>
                <a:lnTo>
                  <a:pt x="2514600" y="0"/>
                </a:lnTo>
                <a:lnTo>
                  <a:pt x="2514600" y="2514600"/>
                </a:lnTo>
                <a:lnTo>
                  <a:pt x="0" y="2514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" dist="38100" dir="2700000" algn="tl" rotWithShape="0">
              <a:prstClr val="black">
                <a:alpha val="7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5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EF65790A-7B9C-44FA-9086-89713FB6A6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40742" y="0"/>
            <a:ext cx="6951260" cy="6858000"/>
          </a:xfrm>
          <a:custGeom>
            <a:avLst/>
            <a:gdLst>
              <a:gd name="connsiteX0" fmla="*/ 2968348 w 6721755"/>
              <a:gd name="connsiteY0" fmla="*/ 0 h 6858000"/>
              <a:gd name="connsiteX1" fmla="*/ 6721755 w 6721755"/>
              <a:gd name="connsiteY1" fmla="*/ 0 h 6858000"/>
              <a:gd name="connsiteX2" fmla="*/ 6721755 w 6721755"/>
              <a:gd name="connsiteY2" fmla="*/ 6858000 h 6858000"/>
              <a:gd name="connsiteX3" fmla="*/ 0 w 672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1755" h="6858000">
                <a:moveTo>
                  <a:pt x="2968348" y="0"/>
                </a:moveTo>
                <a:lnTo>
                  <a:pt x="6721755" y="0"/>
                </a:lnTo>
                <a:lnTo>
                  <a:pt x="67217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8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7A436422-88A7-48AF-A7B3-61F139E2E8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960428"/>
            <a:ext cx="5568911" cy="4937144"/>
          </a:xfrm>
          <a:custGeom>
            <a:avLst/>
            <a:gdLst>
              <a:gd name="connsiteX0" fmla="*/ 0 w 2639683"/>
              <a:gd name="connsiteY0" fmla="*/ 0 h 2505974"/>
              <a:gd name="connsiteX1" fmla="*/ 2639683 w 2639683"/>
              <a:gd name="connsiteY1" fmla="*/ 0 h 2505974"/>
              <a:gd name="connsiteX2" fmla="*/ 2639683 w 2639683"/>
              <a:gd name="connsiteY2" fmla="*/ 2505974 h 2505974"/>
              <a:gd name="connsiteX3" fmla="*/ 0 w 2639683"/>
              <a:gd name="connsiteY3" fmla="*/ 2505974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9683" h="2505974">
                <a:moveTo>
                  <a:pt x="0" y="0"/>
                </a:moveTo>
                <a:lnTo>
                  <a:pt x="2639683" y="0"/>
                </a:lnTo>
                <a:lnTo>
                  <a:pt x="2639683" y="2505974"/>
                </a:lnTo>
                <a:lnTo>
                  <a:pt x="0" y="25059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" dist="38100" dir="2700000" algn="tl" rotWithShape="0">
              <a:prstClr val="black">
                <a:alpha val="7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1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F097A3-228F-426A-BF14-6C61E7679E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2280" y="1606731"/>
            <a:ext cx="6446296" cy="5251269"/>
          </a:xfrm>
          <a:custGeom>
            <a:avLst/>
            <a:gdLst>
              <a:gd name="connsiteX0" fmla="*/ 4413754 w 6446296"/>
              <a:gd name="connsiteY0" fmla="*/ 1545144 h 5251269"/>
              <a:gd name="connsiteX1" fmla="*/ 6446296 w 6446296"/>
              <a:gd name="connsiteY1" fmla="*/ 1545144 h 5251269"/>
              <a:gd name="connsiteX2" fmla="*/ 6446296 w 6446296"/>
              <a:gd name="connsiteY2" fmla="*/ 5251269 h 5251269"/>
              <a:gd name="connsiteX3" fmla="*/ 4413754 w 6446296"/>
              <a:gd name="connsiteY3" fmla="*/ 5251269 h 5251269"/>
              <a:gd name="connsiteX4" fmla="*/ 2206877 w 6446296"/>
              <a:gd name="connsiteY4" fmla="*/ 733326 h 5251269"/>
              <a:gd name="connsiteX5" fmla="*/ 4239419 w 6446296"/>
              <a:gd name="connsiteY5" fmla="*/ 733326 h 5251269"/>
              <a:gd name="connsiteX6" fmla="*/ 4239419 w 6446296"/>
              <a:gd name="connsiteY6" fmla="*/ 5251269 h 5251269"/>
              <a:gd name="connsiteX7" fmla="*/ 2206877 w 6446296"/>
              <a:gd name="connsiteY7" fmla="*/ 5251269 h 5251269"/>
              <a:gd name="connsiteX8" fmla="*/ 0 w 6446296"/>
              <a:gd name="connsiteY8" fmla="*/ 0 h 5251269"/>
              <a:gd name="connsiteX9" fmla="*/ 2032542 w 6446296"/>
              <a:gd name="connsiteY9" fmla="*/ 0 h 5251269"/>
              <a:gd name="connsiteX10" fmla="*/ 2032542 w 6446296"/>
              <a:gd name="connsiteY10" fmla="*/ 5251269 h 5251269"/>
              <a:gd name="connsiteX11" fmla="*/ 0 w 6446296"/>
              <a:gd name="connsiteY11" fmla="*/ 5251269 h 525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46296" h="5251269">
                <a:moveTo>
                  <a:pt x="4413754" y="1545144"/>
                </a:moveTo>
                <a:lnTo>
                  <a:pt x="6446296" y="1545144"/>
                </a:lnTo>
                <a:lnTo>
                  <a:pt x="6446296" y="5251269"/>
                </a:lnTo>
                <a:lnTo>
                  <a:pt x="4413754" y="5251269"/>
                </a:lnTo>
                <a:close/>
                <a:moveTo>
                  <a:pt x="2206877" y="733326"/>
                </a:moveTo>
                <a:lnTo>
                  <a:pt x="4239419" y="733326"/>
                </a:lnTo>
                <a:lnTo>
                  <a:pt x="4239419" y="5251269"/>
                </a:lnTo>
                <a:lnTo>
                  <a:pt x="2206877" y="5251269"/>
                </a:lnTo>
                <a:close/>
                <a:moveTo>
                  <a:pt x="0" y="0"/>
                </a:moveTo>
                <a:lnTo>
                  <a:pt x="2032542" y="0"/>
                </a:lnTo>
                <a:lnTo>
                  <a:pt x="2032542" y="5251269"/>
                </a:lnTo>
                <a:lnTo>
                  <a:pt x="0" y="52512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E7BA62-7032-453E-9E07-F4FA6E147F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0725" y="975605"/>
            <a:ext cx="5112387" cy="4913617"/>
          </a:xfrm>
          <a:custGeom>
            <a:avLst/>
            <a:gdLst>
              <a:gd name="connsiteX0" fmla="*/ 0 w 5112386"/>
              <a:gd name="connsiteY0" fmla="*/ 2743484 h 4913617"/>
              <a:gd name="connsiteX1" fmla="*/ 2461146 w 5112386"/>
              <a:gd name="connsiteY1" fmla="*/ 2743484 h 4913617"/>
              <a:gd name="connsiteX2" fmla="*/ 2461146 w 5112386"/>
              <a:gd name="connsiteY2" fmla="*/ 4913617 h 4913617"/>
              <a:gd name="connsiteX3" fmla="*/ 0 w 5112386"/>
              <a:gd name="connsiteY3" fmla="*/ 4913617 h 4913617"/>
              <a:gd name="connsiteX4" fmla="*/ 2651240 w 5112386"/>
              <a:gd name="connsiteY4" fmla="*/ 2354310 h 4913617"/>
              <a:gd name="connsiteX5" fmla="*/ 5112386 w 5112386"/>
              <a:gd name="connsiteY5" fmla="*/ 2354310 h 4913617"/>
              <a:gd name="connsiteX6" fmla="*/ 5112386 w 5112386"/>
              <a:gd name="connsiteY6" fmla="*/ 4524443 h 4913617"/>
              <a:gd name="connsiteX7" fmla="*/ 2651240 w 5112386"/>
              <a:gd name="connsiteY7" fmla="*/ 4524443 h 4913617"/>
              <a:gd name="connsiteX8" fmla="*/ 0 w 5112386"/>
              <a:gd name="connsiteY8" fmla="*/ 389174 h 4913617"/>
              <a:gd name="connsiteX9" fmla="*/ 2461146 w 5112386"/>
              <a:gd name="connsiteY9" fmla="*/ 389174 h 4913617"/>
              <a:gd name="connsiteX10" fmla="*/ 2461146 w 5112386"/>
              <a:gd name="connsiteY10" fmla="*/ 2559307 h 4913617"/>
              <a:gd name="connsiteX11" fmla="*/ 0 w 5112386"/>
              <a:gd name="connsiteY11" fmla="*/ 2559307 h 4913617"/>
              <a:gd name="connsiteX12" fmla="*/ 2651240 w 5112386"/>
              <a:gd name="connsiteY12" fmla="*/ 0 h 4913617"/>
              <a:gd name="connsiteX13" fmla="*/ 5112386 w 5112386"/>
              <a:gd name="connsiteY13" fmla="*/ 0 h 4913617"/>
              <a:gd name="connsiteX14" fmla="*/ 5112386 w 5112386"/>
              <a:gd name="connsiteY14" fmla="*/ 2170133 h 4913617"/>
              <a:gd name="connsiteX15" fmla="*/ 2651240 w 5112386"/>
              <a:gd name="connsiteY15" fmla="*/ 2170133 h 491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2386" h="4913617">
                <a:moveTo>
                  <a:pt x="0" y="2743484"/>
                </a:moveTo>
                <a:lnTo>
                  <a:pt x="2461146" y="2743484"/>
                </a:lnTo>
                <a:lnTo>
                  <a:pt x="2461146" y="4913617"/>
                </a:lnTo>
                <a:lnTo>
                  <a:pt x="0" y="4913617"/>
                </a:lnTo>
                <a:close/>
                <a:moveTo>
                  <a:pt x="2651240" y="2354310"/>
                </a:moveTo>
                <a:lnTo>
                  <a:pt x="5112386" y="2354310"/>
                </a:lnTo>
                <a:lnTo>
                  <a:pt x="5112386" y="4524443"/>
                </a:lnTo>
                <a:lnTo>
                  <a:pt x="2651240" y="4524443"/>
                </a:lnTo>
                <a:close/>
                <a:moveTo>
                  <a:pt x="0" y="389174"/>
                </a:moveTo>
                <a:lnTo>
                  <a:pt x="2461146" y="389174"/>
                </a:lnTo>
                <a:lnTo>
                  <a:pt x="2461146" y="2559307"/>
                </a:lnTo>
                <a:lnTo>
                  <a:pt x="0" y="2559307"/>
                </a:lnTo>
                <a:close/>
                <a:moveTo>
                  <a:pt x="2651240" y="0"/>
                </a:moveTo>
                <a:lnTo>
                  <a:pt x="5112386" y="0"/>
                </a:lnTo>
                <a:lnTo>
                  <a:pt x="5112386" y="2170133"/>
                </a:lnTo>
                <a:lnTo>
                  <a:pt x="2651240" y="21701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2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F0CBA2E9-54F1-47FA-98D8-029615741C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19795"/>
            <a:ext cx="12192000" cy="3618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DD94-B94C-4C68-83DD-BCA33E2B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C4D37-6012-5913-D402-C8B1FC39C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BA70E-4E31-D6FA-780F-98D7F80A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DEE31-5997-9F19-411A-12599DB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5375B-1960-336F-8284-918D3E6E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319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C14F-D8EB-10C7-CEF0-342EC4EE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564FE-3659-5EC5-AD3C-D0F75582D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51272-0AA5-DC69-FE55-ACA6ED07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721B6-03B5-A292-C7AA-FD385263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788F0-1A36-5C08-2B01-B5CD3D7C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176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3FFB-6242-D30F-C35D-8718C552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F4DC6-1F92-3998-8C06-120D0BAE9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02FA8-7802-C722-2E4A-013A18DB0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2B32D-FE63-F02C-28EE-1244B470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4028C-D2C5-B978-0095-472C7A50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B2EF2-6661-D574-F966-1BC3A84A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391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F901-862E-311B-5B27-3B0F4F42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A9858-29DD-8DD6-D0F0-87C8FEAF0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15A12-5131-E010-8F26-59AD36C32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93F7D-B444-D80A-DA9D-8791FB25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0241C9-D29B-3C43-0834-A0E39973F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FC945-09BD-15F6-3DE7-EC20715A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09379D-1BDB-C0FB-2367-FE8DCC29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A5A4F-EE88-AB9B-7299-719B9715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541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00CB1-8355-79C0-A2B6-32E4AAD3A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ADCFF-4E95-56E8-DA08-DA57BFE7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69456-A836-A730-B688-3806BA9C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ECD23-015C-FB3C-A548-3683E8CF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395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BBF70-5787-F338-4C17-93B14AB8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6D9AE-8B76-8FEE-0C00-821D4532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C9DCA-B644-9B73-DB45-41CD0ECE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340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6F7D-20F9-104F-8048-3A1EF9E88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96686-C883-DCBD-7008-1156F5B41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EC553-DFB5-9358-40FB-3E7ED142E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F7C2E-C84A-2E00-C3A2-A5D5DB4D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3F8AD-5F7C-D1BB-A6B3-35643A78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0CA48-E628-D5A8-D659-8DFBF8D3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9205-6DBE-F3FA-FD46-7E31BB27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06F31-A68C-35F8-F7CE-804B751C5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55186-4FD7-F261-855B-208A1ACCD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5F3FE-6198-1B44-5C4A-290856196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AC0E5-EED4-F29F-0053-41FA7914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F63C2-E71B-F62C-CFA4-11A6A0D2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283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A0E70-C3BF-629B-ED65-603D8ED4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181F7-EE41-12B4-646F-D878A39A7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B7CA7-E6E5-2F63-0CDA-4052F7B0B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1B6B8-2C89-48DE-AD6A-1FF38C0DAFBA}" type="datetimeFigureOut">
              <a:rPr lang="fr-BE" smtClean="0"/>
              <a:t>16/06/23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1BAFB-1BF0-58EE-703A-CFD16EE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245E-562E-566C-DACE-691678DBB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6A22C-27A8-4B47-B4EC-602E59B3FBB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883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3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18" Type="http://schemas.openxmlformats.org/officeDocument/2006/relationships/image" Target="../media/image93.png"/><Relationship Id="rId3" Type="http://schemas.openxmlformats.org/officeDocument/2006/relationships/image" Target="../media/image80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11" Type="http://schemas.openxmlformats.org/officeDocument/2006/relationships/image" Target="../media/image86.jpeg"/><Relationship Id="rId5" Type="http://schemas.openxmlformats.org/officeDocument/2006/relationships/image" Target="../media/image3.pn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81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104.png"/><Relationship Id="rId10" Type="http://schemas.openxmlformats.org/officeDocument/2006/relationships/image" Target="../media/image108.jpeg"/><Relationship Id="rId4" Type="http://schemas.openxmlformats.org/officeDocument/2006/relationships/image" Target="../media/image103.png"/><Relationship Id="rId9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.png"/><Relationship Id="rId7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customXml" Target="../ink/ink4.xml"/><Relationship Id="rId18" Type="http://schemas.openxmlformats.org/officeDocument/2006/relationships/image" Target="NULL"/><Relationship Id="rId3" Type="http://schemas.openxmlformats.org/officeDocument/2006/relationships/image" Target="../media/image4.png"/><Relationship Id="rId21" Type="http://schemas.openxmlformats.org/officeDocument/2006/relationships/image" Target="../media/image124.png"/><Relationship Id="rId7" Type="http://schemas.openxmlformats.org/officeDocument/2006/relationships/image" Target="../media/image122.jpeg"/><Relationship Id="rId12" Type="http://schemas.openxmlformats.org/officeDocument/2006/relationships/customXml" Target="../ink/ink3.xml"/><Relationship Id="rId17" Type="http://schemas.openxmlformats.org/officeDocument/2006/relationships/customXml" Target="../ink/ink6.xml"/><Relationship Id="rId2" Type="http://schemas.openxmlformats.org/officeDocument/2006/relationships/image" Target="../media/image3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customXml" Target="../ink/ink2.xml"/><Relationship Id="rId5" Type="http://schemas.openxmlformats.org/officeDocument/2006/relationships/image" Target="../media/image120.png"/><Relationship Id="rId15" Type="http://schemas.openxmlformats.org/officeDocument/2006/relationships/customXml" Target="../ink/ink5.xml"/><Relationship Id="rId10" Type="http://schemas.openxmlformats.org/officeDocument/2006/relationships/image" Target="NULL"/><Relationship Id="rId19" Type="http://schemas.openxmlformats.org/officeDocument/2006/relationships/customXml" Target="../ink/ink7.xml"/><Relationship Id="rId4" Type="http://schemas.openxmlformats.org/officeDocument/2006/relationships/image" Target="../media/image119.png"/><Relationship Id="rId9" Type="http://schemas.openxmlformats.org/officeDocument/2006/relationships/customXml" Target="../ink/ink1.xml"/><Relationship Id="rId1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586F920-554D-4C53-A49D-05CA88F05B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295" y="0"/>
            <a:ext cx="9022705" cy="5075272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79239326-6E08-4CB1-8817-B9F0FF4FCE8E}"/>
              </a:ext>
            </a:extLst>
          </p:cNvPr>
          <p:cNvSpPr txBox="1">
            <a:spLocks/>
          </p:cNvSpPr>
          <p:nvPr/>
        </p:nvSpPr>
        <p:spPr>
          <a:xfrm>
            <a:off x="742950" y="1945052"/>
            <a:ext cx="9457689" cy="2129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endParaRPr lang="en-GB" sz="40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  <a:p>
            <a:pPr algn="l">
              <a:lnSpc>
                <a:spcPct val="120000"/>
              </a:lnSpc>
            </a:pPr>
            <a:r>
              <a:rPr lang="en-GB" sz="4000" b="1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Pour </a:t>
            </a:r>
            <a:r>
              <a:rPr lang="en-GB" sz="4000" b="1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une</a:t>
            </a:r>
            <a:r>
              <a:rPr lang="en-GB" sz="4000" b="1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en-GB" sz="4000" b="1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Economie</a:t>
            </a:r>
            <a:r>
              <a:rPr lang="en-GB" sz="4000" b="1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en-GB" sz="4000" b="1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sobre</a:t>
            </a:r>
            <a:r>
              <a:rPr lang="en-GB" sz="4000" b="1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en-GB" sz="4000" b="1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en</a:t>
            </a:r>
            <a:r>
              <a:rPr lang="en-GB" sz="4000" b="1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en-GB" sz="4000" b="1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foncier</a:t>
            </a:r>
            <a:r>
              <a:rPr lang="en-GB" sz="4000" b="1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?</a:t>
            </a:r>
          </a:p>
        </p:txBody>
      </p:sp>
      <p:sp>
        <p:nvSpPr>
          <p:cNvPr id="7" name="Sous-titre 9">
            <a:extLst>
              <a:ext uri="{FF2B5EF4-FFF2-40B4-BE49-F238E27FC236}">
                <a16:creationId xmlns:a16="http://schemas.microsoft.com/office/drawing/2014/main" id="{4EC2E30E-E6BF-471C-AA9A-DCE21B09831F}"/>
              </a:ext>
            </a:extLst>
          </p:cNvPr>
          <p:cNvSpPr txBox="1">
            <a:spLocks/>
          </p:cNvSpPr>
          <p:nvPr/>
        </p:nvSpPr>
        <p:spPr>
          <a:xfrm>
            <a:off x="742951" y="5305824"/>
            <a:ext cx="7856300" cy="736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Museo Sans Rounded 100" panose="02000000000000000000" pitchFamily="50" charset="0"/>
              </a:rPr>
              <a:t>Philippe Antoine, Directeur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  <a:latin typeface="Museo Sans Rounded 100" panose="02000000000000000000" pitchFamily="50" charset="0"/>
              </a:rPr>
              <a:t>général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Museo Sans Rounded 100" panose="02000000000000000000" pitchFamily="50" charset="0"/>
              </a:rPr>
              <a:t> expansion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  <a:latin typeface="Museo Sans Rounded 100" panose="02000000000000000000" pitchFamily="50" charset="0"/>
              </a:rPr>
              <a:t>économique</a:t>
            </a:r>
            <a:endParaRPr lang="en-GB" sz="1800" b="1" dirty="0">
              <a:solidFill>
                <a:schemeClr val="accent1">
                  <a:lumMod val="50000"/>
                </a:schemeClr>
              </a:solidFill>
              <a:latin typeface="Museo Sans Rounded 100" panose="02000000000000000000" pitchFamily="50" charset="0"/>
            </a:endParaRPr>
          </a:p>
          <a:p>
            <a:pPr algn="l">
              <a:spcBef>
                <a:spcPts val="0"/>
              </a:spcBef>
            </a:pP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Museo Sans Rounded 100" panose="02000000000000000000" pitchFamily="50" charset="0"/>
              </a:rPr>
              <a:t>16 June 2023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Museo Sans Rounded 100" panose="02000000000000000000" pitchFamily="50" charset="0"/>
              </a:rPr>
              <a:t>		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Museo Sans Rounded 100" panose="02000000000000000000" pitchFamily="50" charset="0"/>
              </a:rPr>
              <a:t>				</a:t>
            </a:r>
            <a:r>
              <a:rPr lang="en-GB" dirty="0">
                <a:solidFill>
                  <a:srgbClr val="002060"/>
                </a:solidFill>
                <a:latin typeface="Museo Sans Rounded 100" panose="02000000000000000000" pitchFamily="50" charset="0"/>
              </a:rPr>
              <a:t>					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691D592-AC4C-4803-AA2F-A1AA144AB5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4" y="702561"/>
            <a:ext cx="3614935" cy="1011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3F2DD9-811E-4265-94A6-5A94DD7E7AFA}"/>
              </a:ext>
            </a:extLst>
          </p:cNvPr>
          <p:cNvSpPr txBox="1"/>
          <p:nvPr/>
        </p:nvSpPr>
        <p:spPr>
          <a:xfrm>
            <a:off x="5517600" y="6273133"/>
            <a:ext cx="627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Museo Sans Rounded 700" panose="02000000000000000000" pitchFamily="2" charset="0"/>
              </a:rPr>
              <a:t>Construisons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Museo Sans Rounded 700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Museo Sans Rounded 700" panose="02000000000000000000" pitchFamily="2" charset="0"/>
              </a:rPr>
              <a:t>aujourd’hui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Museo Sans Rounded 700" panose="02000000000000000000" pitchFamily="2" charset="0"/>
              </a:rPr>
              <a:t> la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Museo Sans Rounded 700" panose="02000000000000000000" pitchFamily="2" charset="0"/>
              </a:rPr>
              <a:t>ville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Museo Sans Rounded 700" panose="02000000000000000000" pitchFamily="2" charset="0"/>
              </a:rPr>
              <a:t> de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Museo Sans Rounded 700" panose="02000000000000000000" pitchFamily="2" charset="0"/>
              </a:rPr>
              <a:t>demain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Museo Sans Rounded 7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042C85B-EE55-057D-33F8-897CD200AAF3}"/>
              </a:ext>
            </a:extLst>
          </p:cNvPr>
          <p:cNvSpPr txBox="1">
            <a:spLocks/>
          </p:cNvSpPr>
          <p:nvPr/>
        </p:nvSpPr>
        <p:spPr>
          <a:xfrm>
            <a:off x="623392" y="366184"/>
            <a:ext cx="10945216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Le plus grand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assainisseur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</a:p>
          <a:p>
            <a:r>
              <a:rPr lang="nl-BE" sz="2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de la </a:t>
            </a:r>
            <a:r>
              <a:rPr lang="nl-BE" sz="2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Région</a:t>
            </a:r>
            <a:r>
              <a:rPr lang="nl-BE" sz="2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de Bruxelles-</a:t>
            </a:r>
            <a:r>
              <a:rPr lang="nl-BE" sz="2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Capitale</a:t>
            </a:r>
            <a:endParaRPr lang="nl-BE" sz="2900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1026" name="Graphique 2">
            <a:extLst>
              <a:ext uri="{FF2B5EF4-FFF2-40B4-BE49-F238E27FC236}">
                <a16:creationId xmlns:a16="http://schemas.microsoft.com/office/drawing/2014/main" id="{057C5697-ED98-CD1D-5161-FA032301A029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09" y="1609725"/>
            <a:ext cx="5144739" cy="251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671E1-FDF6-8FE4-30DC-30CC2B288824}"/>
              </a:ext>
            </a:extLst>
          </p:cNvPr>
          <p:cNvSpPr txBox="1"/>
          <p:nvPr/>
        </p:nvSpPr>
        <p:spPr>
          <a:xfrm>
            <a:off x="5883965" y="1420876"/>
            <a:ext cx="630803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BE" sz="2000" b="1" dirty="0">
                <a:solidFill>
                  <a:srgbClr val="222377"/>
                </a:solidFill>
                <a:effectLst/>
                <a:latin typeface="Museo Sans Rounded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89 parcelles cadastrales reprises comme polluées :</a:t>
            </a: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fr-BE" sz="2000" b="1" dirty="0">
                <a:solidFill>
                  <a:srgbClr val="222377"/>
                </a:solidFill>
                <a:effectLst/>
                <a:latin typeface="Museo Sans Rounded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 de 691.490 m² </a:t>
            </a:r>
            <a:endParaRPr lang="fr-BE" sz="2000" b="1" dirty="0">
              <a:solidFill>
                <a:srgbClr val="222377"/>
              </a:solidFill>
              <a:effectLst/>
              <a:latin typeface="Museo Sans Rounded 300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fr-BE" sz="2000" b="1" dirty="0">
                <a:solidFill>
                  <a:srgbClr val="222377"/>
                </a:solidFill>
                <a:effectLst/>
                <a:latin typeface="Museo Sans Rounded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concernées par des garanties financières </a:t>
            </a: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fr-BE" sz="2000" b="1" dirty="0">
                <a:solidFill>
                  <a:srgbClr val="222377"/>
                </a:solidFill>
                <a:effectLst/>
                <a:latin typeface="Museo Sans Rounded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doivent faire l’objet de traitements</a:t>
            </a:r>
            <a:endParaRPr lang="fr-BE" sz="2000" b="1" dirty="0">
              <a:solidFill>
                <a:srgbClr val="222377"/>
              </a:solidFill>
              <a:effectLst/>
              <a:latin typeface="Museo Sans Rounded 300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1400" dirty="0">
              <a:latin typeface="Museo Sans Rounded 300" panose="02000000000000000000" pitchFamily="2" charset="0"/>
            </a:endParaRPr>
          </a:p>
        </p:txBody>
      </p:sp>
      <p:pic>
        <p:nvPicPr>
          <p:cNvPr id="7" name="Picture 6" descr="A picture containing sky, outdoor, ground, construction equipment&#10;&#10;Description automatically generated">
            <a:extLst>
              <a:ext uri="{FF2B5EF4-FFF2-40B4-BE49-F238E27FC236}">
                <a16:creationId xmlns:a16="http://schemas.microsoft.com/office/drawing/2014/main" id="{FDBF3775-6CE0-A89F-BB1F-0448F10AFE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804" y="3733097"/>
            <a:ext cx="3251200" cy="2438400"/>
          </a:xfrm>
          <a:prstGeom prst="rect">
            <a:avLst/>
          </a:prstGeom>
        </p:spPr>
      </p:pic>
      <p:pic>
        <p:nvPicPr>
          <p:cNvPr id="9" name="Picture 8" descr="A construction site with a bulldozer&#10;&#10;Description automatically generated with low confidence">
            <a:extLst>
              <a:ext uri="{FF2B5EF4-FFF2-40B4-BE49-F238E27FC236}">
                <a16:creationId xmlns:a16="http://schemas.microsoft.com/office/drawing/2014/main" id="{A54BA506-B29F-E8F9-8E79-D88D165E00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345" y="3858065"/>
            <a:ext cx="3084576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042C85B-EE55-057D-33F8-897CD200AAF3}"/>
              </a:ext>
            </a:extLst>
          </p:cNvPr>
          <p:cNvSpPr txBox="1">
            <a:spLocks/>
          </p:cNvSpPr>
          <p:nvPr/>
        </p:nvSpPr>
        <p:spPr>
          <a:xfrm>
            <a:off x="224789" y="241951"/>
            <a:ext cx="10945216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L’emploi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sur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nos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sites</a:t>
            </a:r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9B49238F-6F41-74A3-B151-5631B4EB13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" t="16482" r="2903"/>
          <a:stretch/>
        </p:blipFill>
        <p:spPr>
          <a:xfrm>
            <a:off x="3887459" y="3512470"/>
            <a:ext cx="3579007" cy="2377940"/>
          </a:xfrm>
          <a:prstGeom prst="rect">
            <a:avLst/>
          </a:prstGeom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9F3402A0-40FA-E50F-949F-9EFC1D8839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" y="1051060"/>
            <a:ext cx="3569075" cy="23779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EC6291B-F6DB-D7E4-89B0-099F297A06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89" y="3512470"/>
            <a:ext cx="3569075" cy="2377940"/>
          </a:xfrm>
          <a:prstGeom prst="rect">
            <a:avLst/>
          </a:prstGeom>
        </p:spPr>
      </p:pic>
      <p:pic>
        <p:nvPicPr>
          <p:cNvPr id="8" name="Afbeelding 5">
            <a:extLst>
              <a:ext uri="{FF2B5EF4-FFF2-40B4-BE49-F238E27FC236}">
                <a16:creationId xmlns:a16="http://schemas.microsoft.com/office/drawing/2014/main" id="{249D2356-932F-E2DA-9B11-BFDF27316C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0062" y="1051060"/>
            <a:ext cx="3566910" cy="2377940"/>
          </a:xfrm>
          <a:prstGeom prst="rect">
            <a:avLst/>
          </a:prstGeom>
        </p:spPr>
      </p:pic>
      <p:pic>
        <p:nvPicPr>
          <p:cNvPr id="7" name="Afbeelding 2">
            <a:extLst>
              <a:ext uri="{FF2B5EF4-FFF2-40B4-BE49-F238E27FC236}">
                <a16:creationId xmlns:a16="http://schemas.microsoft.com/office/drawing/2014/main" id="{8077AAD8-50CE-8D5F-6DD8-943FB5CF03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7460" y="1051060"/>
            <a:ext cx="3579007" cy="2377940"/>
          </a:xfrm>
          <a:prstGeom prst="rect">
            <a:avLst/>
          </a:prstGeom>
        </p:spPr>
      </p:pic>
      <p:pic>
        <p:nvPicPr>
          <p:cNvPr id="10" name="Picture 9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8B0D9AE2-2DBE-C5E3-54D0-3127AC3521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76" r="1192" b="3083"/>
          <a:stretch/>
        </p:blipFill>
        <p:spPr>
          <a:xfrm>
            <a:off x="7560061" y="3512471"/>
            <a:ext cx="3566910" cy="2377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F1AD68-29E9-75E2-DAC3-504B71AC1C96}"/>
              </a:ext>
            </a:extLst>
          </p:cNvPr>
          <p:cNvSpPr txBox="1"/>
          <p:nvPr/>
        </p:nvSpPr>
        <p:spPr>
          <a:xfrm>
            <a:off x="2906071" y="3259723"/>
            <a:ext cx="92685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Marie-Françoise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Plissart</a:t>
            </a:r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F4A6D-63E1-71AB-DE47-DE0333233CD3}"/>
              </a:ext>
            </a:extLst>
          </p:cNvPr>
          <p:cNvSpPr txBox="1"/>
          <p:nvPr/>
        </p:nvSpPr>
        <p:spPr>
          <a:xfrm>
            <a:off x="6839371" y="3259723"/>
            <a:ext cx="62709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 Gilles Pinault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B56D9-6DFC-10EA-F93D-E36C3AB81E9A}"/>
              </a:ext>
            </a:extLst>
          </p:cNvPr>
          <p:cNvSpPr txBox="1"/>
          <p:nvPr/>
        </p:nvSpPr>
        <p:spPr>
          <a:xfrm>
            <a:off x="2867007" y="5716036"/>
            <a:ext cx="92685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Marie-Françoise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Plissart</a:t>
            </a:r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8C69F-801B-B0AF-A71B-B2159F1CF0B6}"/>
              </a:ext>
            </a:extLst>
          </p:cNvPr>
          <p:cNvSpPr txBox="1"/>
          <p:nvPr/>
        </p:nvSpPr>
        <p:spPr>
          <a:xfrm>
            <a:off x="6539609" y="5716035"/>
            <a:ext cx="92685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Marie-Françoise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Plissart</a:t>
            </a:r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07D0EE-D147-C69E-BA51-7D29D1390BFD}"/>
              </a:ext>
            </a:extLst>
          </p:cNvPr>
          <p:cNvSpPr txBox="1"/>
          <p:nvPr/>
        </p:nvSpPr>
        <p:spPr>
          <a:xfrm>
            <a:off x="10200114" y="5716034"/>
            <a:ext cx="92685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Marie-Françoise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Plissart</a:t>
            </a:r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F027B-FAB7-1D20-DECF-8F9C3A590F7E}"/>
              </a:ext>
            </a:extLst>
          </p:cNvPr>
          <p:cNvSpPr txBox="1"/>
          <p:nvPr/>
        </p:nvSpPr>
        <p:spPr>
          <a:xfrm>
            <a:off x="10775593" y="3251104"/>
            <a:ext cx="35137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EU </a:t>
            </a:r>
          </a:p>
        </p:txBody>
      </p:sp>
    </p:spTree>
    <p:extLst>
      <p:ext uri="{BB962C8B-B14F-4D97-AF65-F5344CB8AC3E}">
        <p14:creationId xmlns:p14="http://schemas.microsoft.com/office/powerpoint/2010/main" val="1036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C0D835E-2376-7D2F-3062-F79AA93A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2130" y="0"/>
            <a:ext cx="6925695" cy="686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text, circle, font, graphics&#10;&#10;Description automatically generated">
            <a:extLst>
              <a:ext uri="{FF2B5EF4-FFF2-40B4-BE49-F238E27FC236}">
                <a16:creationId xmlns:a16="http://schemas.microsoft.com/office/drawing/2014/main" id="{AD02E101-B27E-436D-8A92-A97C632236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831" y="5805473"/>
            <a:ext cx="1069616" cy="752475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7C4CF6EE-0052-424E-E704-FE3BAB42B5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370" y="4102488"/>
            <a:ext cx="2081322" cy="939549"/>
          </a:xfrm>
          <a:prstGeom prst="rect">
            <a:avLst/>
          </a:prstGeom>
        </p:spPr>
      </p:pic>
      <p:pic>
        <p:nvPicPr>
          <p:cNvPr id="10" name="Picture 9" descr="A picture containing graphics, circle, logo, design&#10;&#10;Description automatically generated">
            <a:extLst>
              <a:ext uri="{FF2B5EF4-FFF2-40B4-BE49-F238E27FC236}">
                <a16:creationId xmlns:a16="http://schemas.microsoft.com/office/drawing/2014/main" id="{E40346B8-EEE5-BAB3-C621-1E41417247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135" y="212795"/>
            <a:ext cx="1358199" cy="1358199"/>
          </a:xfrm>
          <a:prstGeom prst="rect">
            <a:avLst/>
          </a:prstGeom>
        </p:spPr>
      </p:pic>
      <p:pic>
        <p:nvPicPr>
          <p:cNvPr id="12" name="Picture 11" descr="A re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7962E02-AD46-B2D3-BE98-6117EB3952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62" y="2765408"/>
            <a:ext cx="2003511" cy="50246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E7E058B-E600-CD39-584E-2463783A4B7F}"/>
              </a:ext>
            </a:extLst>
          </p:cNvPr>
          <p:cNvSpPr/>
          <p:nvPr/>
        </p:nvSpPr>
        <p:spPr>
          <a:xfrm>
            <a:off x="3968279" y="4456922"/>
            <a:ext cx="230682" cy="2306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A98AE3-FF63-F60A-CC99-2AC494FBC133}"/>
              </a:ext>
            </a:extLst>
          </p:cNvPr>
          <p:cNvSpPr/>
          <p:nvPr/>
        </p:nvSpPr>
        <p:spPr>
          <a:xfrm>
            <a:off x="4017940" y="4506583"/>
            <a:ext cx="131360" cy="1313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3C7B93-578A-4A5C-2164-9328940D6583}"/>
              </a:ext>
            </a:extLst>
          </p:cNvPr>
          <p:cNvSpPr/>
          <p:nvPr/>
        </p:nvSpPr>
        <p:spPr>
          <a:xfrm>
            <a:off x="6255894" y="487803"/>
            <a:ext cx="230682" cy="2306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FC2B14-CEEB-B2B1-99BE-6F2ABB1AAA44}"/>
              </a:ext>
            </a:extLst>
          </p:cNvPr>
          <p:cNvSpPr/>
          <p:nvPr/>
        </p:nvSpPr>
        <p:spPr>
          <a:xfrm>
            <a:off x="6305555" y="537464"/>
            <a:ext cx="131360" cy="1313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7FDD2E-C189-62C9-3087-8A6934F4CA1F}"/>
              </a:ext>
            </a:extLst>
          </p:cNvPr>
          <p:cNvSpPr/>
          <p:nvPr/>
        </p:nvSpPr>
        <p:spPr>
          <a:xfrm>
            <a:off x="7808270" y="3886180"/>
            <a:ext cx="230682" cy="2306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6C24FA5-AD35-704F-4C98-762CE6583CC9}"/>
              </a:ext>
            </a:extLst>
          </p:cNvPr>
          <p:cNvSpPr/>
          <p:nvPr/>
        </p:nvSpPr>
        <p:spPr>
          <a:xfrm>
            <a:off x="7857931" y="3935841"/>
            <a:ext cx="131360" cy="1313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ABD9FD-3DD6-3043-8221-B60C36299A45}"/>
              </a:ext>
            </a:extLst>
          </p:cNvPr>
          <p:cNvSpPr/>
          <p:nvPr/>
        </p:nvSpPr>
        <p:spPr>
          <a:xfrm>
            <a:off x="3597426" y="4283416"/>
            <a:ext cx="230682" cy="2306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6DFB6B1-FB5D-B2E0-07EE-CDF810C9DDBD}"/>
              </a:ext>
            </a:extLst>
          </p:cNvPr>
          <p:cNvSpPr/>
          <p:nvPr/>
        </p:nvSpPr>
        <p:spPr>
          <a:xfrm>
            <a:off x="3647087" y="4333077"/>
            <a:ext cx="131360" cy="1313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824AA0-5755-A0D2-41D0-D1D25E7FBAD7}"/>
              </a:ext>
            </a:extLst>
          </p:cNvPr>
          <p:cNvCxnSpPr>
            <a:cxnSpLocks/>
          </p:cNvCxnSpPr>
          <p:nvPr/>
        </p:nvCxnSpPr>
        <p:spPr>
          <a:xfrm>
            <a:off x="1922130" y="3241825"/>
            <a:ext cx="1724957" cy="1112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986640-853F-B700-9428-21016FCEB239}"/>
              </a:ext>
            </a:extLst>
          </p:cNvPr>
          <p:cNvCxnSpPr>
            <a:cxnSpLocks/>
          </p:cNvCxnSpPr>
          <p:nvPr/>
        </p:nvCxnSpPr>
        <p:spPr>
          <a:xfrm>
            <a:off x="6436915" y="623554"/>
            <a:ext cx="1336516" cy="2484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4309CB-D6B4-B407-DC3F-40BCAA54633E}"/>
              </a:ext>
            </a:extLst>
          </p:cNvPr>
          <p:cNvCxnSpPr>
            <a:cxnSpLocks/>
          </p:cNvCxnSpPr>
          <p:nvPr/>
        </p:nvCxnSpPr>
        <p:spPr>
          <a:xfrm flipH="1">
            <a:off x="3468387" y="4640133"/>
            <a:ext cx="594886" cy="10516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DE0134-E3C2-D6F4-7C6D-39A59A2CBF64}"/>
              </a:ext>
            </a:extLst>
          </p:cNvPr>
          <p:cNvCxnSpPr>
            <a:endCxn id="23" idx="6"/>
          </p:cNvCxnSpPr>
          <p:nvPr/>
        </p:nvCxnSpPr>
        <p:spPr>
          <a:xfrm flipH="1" flipV="1">
            <a:off x="8038952" y="4001521"/>
            <a:ext cx="1132382" cy="281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7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A6F51609-C3BC-F1F2-ABA5-9036E41C09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789" y="1175341"/>
            <a:ext cx="2979922" cy="1986614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C4143339-D742-328B-ADA2-CE90A12ED7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47" b="8447"/>
          <a:stretch/>
        </p:blipFill>
        <p:spPr>
          <a:xfrm>
            <a:off x="3280702" y="409575"/>
            <a:ext cx="4142571" cy="2752380"/>
          </a:xfrm>
          <a:prstGeom prst="rect">
            <a:avLst/>
          </a:prstGeom>
        </p:spPr>
      </p:pic>
      <p:pic>
        <p:nvPicPr>
          <p:cNvPr id="6" name="Afbeelding 2">
            <a:extLst>
              <a:ext uri="{FF2B5EF4-FFF2-40B4-BE49-F238E27FC236}">
                <a16:creationId xmlns:a16="http://schemas.microsoft.com/office/drawing/2014/main" id="{115E63A3-192D-1FB0-AA4C-FAE52FC25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" t="20937" r="42" b="9377"/>
          <a:stretch/>
        </p:blipFill>
        <p:spPr>
          <a:xfrm>
            <a:off x="7499264" y="409575"/>
            <a:ext cx="4467947" cy="1986614"/>
          </a:xfrm>
          <a:prstGeom prst="rect">
            <a:avLst/>
          </a:prstGeom>
        </p:spPr>
      </p:pic>
      <p:pic>
        <p:nvPicPr>
          <p:cNvPr id="7" name="Afbeelding 5">
            <a:extLst>
              <a:ext uri="{FF2B5EF4-FFF2-40B4-BE49-F238E27FC236}">
                <a16:creationId xmlns:a16="http://schemas.microsoft.com/office/drawing/2014/main" id="{71245A90-9809-D7D1-69E7-F4D500A97F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38" t="489" r="15690" b="-489"/>
          <a:stretch/>
        </p:blipFill>
        <p:spPr>
          <a:xfrm>
            <a:off x="7499265" y="2479407"/>
            <a:ext cx="4467945" cy="1986614"/>
          </a:xfrm>
          <a:prstGeom prst="rect">
            <a:avLst/>
          </a:prstGeom>
        </p:spPr>
      </p:pic>
      <p:pic>
        <p:nvPicPr>
          <p:cNvPr id="8" name="Afbeelding 5">
            <a:extLst>
              <a:ext uri="{FF2B5EF4-FFF2-40B4-BE49-F238E27FC236}">
                <a16:creationId xmlns:a16="http://schemas.microsoft.com/office/drawing/2014/main" id="{CFF631EF-8175-89F1-60E1-224B62C595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4" t="-1" r="7307" b="-1"/>
          <a:stretch/>
        </p:blipFill>
        <p:spPr>
          <a:xfrm>
            <a:off x="224789" y="3243963"/>
            <a:ext cx="2979539" cy="2680587"/>
          </a:xfrm>
          <a:prstGeom prst="rect">
            <a:avLst/>
          </a:prstGeom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6BC7D75D-9F01-3786-0B8A-086507DA34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09" b="6809"/>
          <a:stretch/>
        </p:blipFill>
        <p:spPr>
          <a:xfrm>
            <a:off x="3280702" y="3243962"/>
            <a:ext cx="4142571" cy="268058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E454F2F1-E4C7-936F-4242-9ED874B84BD5}"/>
              </a:ext>
            </a:extLst>
          </p:cNvPr>
          <p:cNvSpPr txBox="1">
            <a:spLocks/>
          </p:cNvSpPr>
          <p:nvPr/>
        </p:nvSpPr>
        <p:spPr>
          <a:xfrm>
            <a:off x="224789" y="241951"/>
            <a:ext cx="10945216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Parcs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PME</a:t>
            </a:r>
          </a:p>
        </p:txBody>
      </p:sp>
      <p:pic>
        <p:nvPicPr>
          <p:cNvPr id="13" name="Picture 12" descr="A picture containing sky, outdoor, house, architecture&#10;&#10;Description automatically generated">
            <a:extLst>
              <a:ext uri="{FF2B5EF4-FFF2-40B4-BE49-F238E27FC236}">
                <a16:creationId xmlns:a16="http://schemas.microsoft.com/office/drawing/2014/main" id="{5690F335-238B-3FF9-9D73-5394E7036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08"/>
          <a:stretch/>
        </p:blipFill>
        <p:spPr>
          <a:xfrm>
            <a:off x="7499646" y="4546459"/>
            <a:ext cx="4467564" cy="198636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878321-9F62-42A8-DB0E-2D746BA38FDA}"/>
              </a:ext>
            </a:extLst>
          </p:cNvPr>
          <p:cNvSpPr/>
          <p:nvPr/>
        </p:nvSpPr>
        <p:spPr>
          <a:xfrm>
            <a:off x="3253333" y="457546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71D454-9E95-DF66-6F99-002C4D37A007}"/>
              </a:ext>
            </a:extLst>
          </p:cNvPr>
          <p:cNvSpPr txBox="1"/>
          <p:nvPr/>
        </p:nvSpPr>
        <p:spPr>
          <a:xfrm>
            <a:off x="6568525" y="2998664"/>
            <a:ext cx="92685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Marie-Françoise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Plissart</a:t>
            </a:r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A2FB59-9FCD-EA62-1006-EA66D41DFCCD}"/>
              </a:ext>
            </a:extLst>
          </p:cNvPr>
          <p:cNvSpPr txBox="1"/>
          <p:nvPr/>
        </p:nvSpPr>
        <p:spPr>
          <a:xfrm>
            <a:off x="6799046" y="5755273"/>
            <a:ext cx="6062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Serge Brison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94C3FE-E164-EFEA-26F8-8CECE1F9821A}"/>
              </a:ext>
            </a:extLst>
          </p:cNvPr>
          <p:cNvSpPr txBox="1"/>
          <p:nvPr/>
        </p:nvSpPr>
        <p:spPr>
          <a:xfrm>
            <a:off x="11367003" y="2226902"/>
            <a:ext cx="6062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Serge Brison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16B7FD-A101-B29E-05C9-2C8A28330B03}"/>
              </a:ext>
            </a:extLst>
          </p:cNvPr>
          <p:cNvSpPr txBox="1"/>
          <p:nvPr/>
        </p:nvSpPr>
        <p:spPr>
          <a:xfrm>
            <a:off x="2636068" y="5755272"/>
            <a:ext cx="6062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Serge Brison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6F5106-E4E0-191F-E605-957E2431EF05}"/>
              </a:ext>
            </a:extLst>
          </p:cNvPr>
          <p:cNvSpPr txBox="1"/>
          <p:nvPr/>
        </p:nvSpPr>
        <p:spPr>
          <a:xfrm>
            <a:off x="2619597" y="2992678"/>
            <a:ext cx="64472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Merlin Meuris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A13A85-833E-DF60-066C-5A4C6DA33487}"/>
              </a:ext>
            </a:extLst>
          </p:cNvPr>
          <p:cNvSpPr txBox="1"/>
          <p:nvPr/>
        </p:nvSpPr>
        <p:spPr>
          <a:xfrm>
            <a:off x="11180984" y="6351438"/>
            <a:ext cx="79861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Nathalie Van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Eygen</a:t>
            </a:r>
            <a:endParaRPr lang="fr-BE" sz="500" dirty="0">
              <a:solidFill>
                <a:schemeClr val="bg1"/>
              </a:solidFill>
              <a:latin typeface="Museo Sans Rounded 100" panose="02000000000000000000" pitchFamily="50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F38AD7-2C16-E9C2-6A66-A096565DFA67}"/>
              </a:ext>
            </a:extLst>
          </p:cNvPr>
          <p:cNvSpPr/>
          <p:nvPr/>
        </p:nvSpPr>
        <p:spPr>
          <a:xfrm>
            <a:off x="185420" y="1294747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265E01-82C7-3554-E024-FDB2C5FCD043}"/>
              </a:ext>
            </a:extLst>
          </p:cNvPr>
          <p:cNvSpPr/>
          <p:nvPr/>
        </p:nvSpPr>
        <p:spPr>
          <a:xfrm>
            <a:off x="7462642" y="523103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BA9C28-5DB7-DC3C-238E-BE89CFDB9C3C}"/>
              </a:ext>
            </a:extLst>
          </p:cNvPr>
          <p:cNvSpPr/>
          <p:nvPr/>
        </p:nvSpPr>
        <p:spPr>
          <a:xfrm>
            <a:off x="7455762" y="2572878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D4FED0E-B433-4ECD-E287-862285A45663}"/>
              </a:ext>
            </a:extLst>
          </p:cNvPr>
          <p:cNvSpPr/>
          <p:nvPr/>
        </p:nvSpPr>
        <p:spPr>
          <a:xfrm>
            <a:off x="7455762" y="4642710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C57B28-AAE9-5F95-0418-D1E8BCF333CB}"/>
              </a:ext>
            </a:extLst>
          </p:cNvPr>
          <p:cNvSpPr/>
          <p:nvPr/>
        </p:nvSpPr>
        <p:spPr>
          <a:xfrm>
            <a:off x="3233316" y="3359690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44DF825-8C79-EB9A-FA47-BBFE90D0EBFE}"/>
              </a:ext>
            </a:extLst>
          </p:cNvPr>
          <p:cNvSpPr/>
          <p:nvPr/>
        </p:nvSpPr>
        <p:spPr>
          <a:xfrm>
            <a:off x="185420" y="3359690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E166C-B48E-0DF0-D01E-D7419135BF4E}"/>
              </a:ext>
            </a:extLst>
          </p:cNvPr>
          <p:cNvSpPr txBox="1"/>
          <p:nvPr/>
        </p:nvSpPr>
        <p:spPr>
          <a:xfrm>
            <a:off x="3256753" y="3345128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CityCampus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7B0F-613C-5744-A19D-0ED50A76157F}"/>
              </a:ext>
            </a:extLst>
          </p:cNvPr>
          <p:cNvSpPr txBox="1"/>
          <p:nvPr/>
        </p:nvSpPr>
        <p:spPr>
          <a:xfrm>
            <a:off x="245401" y="3352409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NovaCity</a:t>
            </a:r>
            <a:r>
              <a:rPr lang="fr-BE" sz="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I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0FF79B-ED02-0AF1-48CA-A76D553B966A}"/>
              </a:ext>
            </a:extLst>
          </p:cNvPr>
          <p:cNvSpPr txBox="1"/>
          <p:nvPr/>
        </p:nvSpPr>
        <p:spPr>
          <a:xfrm>
            <a:off x="232806" y="1299445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CityLine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1E3A54-6B4C-D35E-5B4D-E494123BFF5F}"/>
              </a:ext>
            </a:extLst>
          </p:cNvPr>
          <p:cNvSpPr txBox="1"/>
          <p:nvPr/>
        </p:nvSpPr>
        <p:spPr>
          <a:xfrm>
            <a:off x="7462642" y="2564762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Copernic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9AA011-3EA1-EA34-0DA3-D37619AA42A7}"/>
              </a:ext>
            </a:extLst>
          </p:cNvPr>
          <p:cNvSpPr txBox="1"/>
          <p:nvPr/>
        </p:nvSpPr>
        <p:spPr>
          <a:xfrm>
            <a:off x="3233316" y="463850"/>
            <a:ext cx="10484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Newton I - PME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2579E0-D9BD-E0D4-772A-D19812D1F7AF}"/>
              </a:ext>
            </a:extLst>
          </p:cNvPr>
          <p:cNvSpPr txBox="1"/>
          <p:nvPr/>
        </p:nvSpPr>
        <p:spPr>
          <a:xfrm>
            <a:off x="7456953" y="524510"/>
            <a:ext cx="10096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Newton II - TPE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87703A-7065-D522-1C35-2F041E738E6C}"/>
              </a:ext>
            </a:extLst>
          </p:cNvPr>
          <p:cNvSpPr txBox="1"/>
          <p:nvPr/>
        </p:nvSpPr>
        <p:spPr>
          <a:xfrm>
            <a:off x="7517617" y="4644615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Magellan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F1949-816A-114B-BC80-D3A2427CEC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423" b="10147"/>
          <a:stretch/>
        </p:blipFill>
        <p:spPr>
          <a:xfrm>
            <a:off x="550343" y="604053"/>
            <a:ext cx="11091313" cy="2920197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D94C6013-4719-5162-D70B-7C12D42721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3" b="3623"/>
          <a:stretch/>
        </p:blipFill>
        <p:spPr>
          <a:xfrm>
            <a:off x="550342" y="3655243"/>
            <a:ext cx="3604664" cy="2403110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6C2C4ACB-0B48-1A62-67BF-13D9D69D91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" b="156"/>
          <a:stretch/>
        </p:blipFill>
        <p:spPr>
          <a:xfrm>
            <a:off x="4293668" y="3655243"/>
            <a:ext cx="3604663" cy="24031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95F9CB-CB1D-69A3-EAB6-3033C60447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7"/>
          <a:stretch/>
        </p:blipFill>
        <p:spPr>
          <a:xfrm>
            <a:off x="8036993" y="3655243"/>
            <a:ext cx="3604663" cy="2403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0281B6-0934-5A98-B459-569A9A9E37B6}"/>
              </a:ext>
            </a:extLst>
          </p:cNvPr>
          <p:cNvSpPr txBox="1"/>
          <p:nvPr/>
        </p:nvSpPr>
        <p:spPr>
          <a:xfrm>
            <a:off x="3228149" y="5889076"/>
            <a:ext cx="81144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Jean-Marc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Bryskère</a:t>
            </a:r>
            <a:endParaRPr lang="fr-BE" sz="500" dirty="0">
              <a:solidFill>
                <a:schemeClr val="bg1"/>
              </a:solidFill>
              <a:latin typeface="Museo Sans Rounded 100" panose="020000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1F809-B6C2-B577-745C-4E652A425ACE}"/>
              </a:ext>
            </a:extLst>
          </p:cNvPr>
          <p:cNvSpPr txBox="1"/>
          <p:nvPr/>
        </p:nvSpPr>
        <p:spPr>
          <a:xfrm>
            <a:off x="7301693" y="5889075"/>
            <a:ext cx="5966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Marc Detiffe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774C2-35B1-998F-A7B1-117A374AD3CF}"/>
              </a:ext>
            </a:extLst>
          </p:cNvPr>
          <p:cNvSpPr txBox="1"/>
          <p:nvPr/>
        </p:nvSpPr>
        <p:spPr>
          <a:xfrm>
            <a:off x="11306308" y="5868121"/>
            <a:ext cx="33534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EU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B1A44-A9FD-9B14-8587-27FA985945B4}"/>
              </a:ext>
            </a:extLst>
          </p:cNvPr>
          <p:cNvSpPr txBox="1"/>
          <p:nvPr/>
        </p:nvSpPr>
        <p:spPr>
          <a:xfrm>
            <a:off x="10903954" y="3344361"/>
            <a:ext cx="73770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 Gregory Halliday</a:t>
            </a:r>
          </a:p>
        </p:txBody>
      </p:sp>
    </p:spTree>
    <p:extLst>
      <p:ext uri="{BB962C8B-B14F-4D97-AF65-F5344CB8AC3E}">
        <p14:creationId xmlns:p14="http://schemas.microsoft.com/office/powerpoint/2010/main" val="183682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4" name="Picture 3" descr="A picture containing outdoor, tree, sky, cloud&#10;&#10;Description automatically generated">
            <a:extLst>
              <a:ext uri="{FF2B5EF4-FFF2-40B4-BE49-F238E27FC236}">
                <a16:creationId xmlns:a16="http://schemas.microsoft.com/office/drawing/2014/main" id="{A470DC40-C852-8612-A6E3-60DBA7E3AC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49"/>
          <a:stretch/>
        </p:blipFill>
        <p:spPr>
          <a:xfrm>
            <a:off x="2514917" y="3863553"/>
            <a:ext cx="3859811" cy="257385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8521315-7D21-5D1B-CF07-AD61EDB67044}"/>
              </a:ext>
            </a:extLst>
          </p:cNvPr>
          <p:cNvSpPr txBox="1">
            <a:spLocks/>
          </p:cNvSpPr>
          <p:nvPr/>
        </p:nvSpPr>
        <p:spPr>
          <a:xfrm>
            <a:off x="224789" y="241951"/>
            <a:ext cx="10945216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Mixité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verticale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AA73E-B49C-1B88-8D84-57B6A1F9EC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592" y="198564"/>
            <a:ext cx="3859811" cy="2573856"/>
          </a:xfrm>
          <a:prstGeom prst="rect">
            <a:avLst/>
          </a:prstGeom>
        </p:spPr>
      </p:pic>
      <p:pic>
        <p:nvPicPr>
          <p:cNvPr id="9" name="Picture 8" descr="A picture containing cloud, sky, outdoor, building&#10;&#10;Description automatically generated">
            <a:extLst>
              <a:ext uri="{FF2B5EF4-FFF2-40B4-BE49-F238E27FC236}">
                <a16:creationId xmlns:a16="http://schemas.microsoft.com/office/drawing/2014/main" id="{6688B8FE-F44F-F97C-70F0-D929C053E2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94" y="1080255"/>
            <a:ext cx="3990349" cy="2660904"/>
          </a:xfrm>
          <a:prstGeom prst="rect">
            <a:avLst/>
          </a:prstGeom>
        </p:spPr>
      </p:pic>
      <p:pic>
        <p:nvPicPr>
          <p:cNvPr id="11" name="Picture 10" descr="A picture containing sky, building, outdoor, snow&#10;&#10;Description automatically generated">
            <a:extLst>
              <a:ext uri="{FF2B5EF4-FFF2-40B4-BE49-F238E27FC236}">
                <a16:creationId xmlns:a16="http://schemas.microsoft.com/office/drawing/2014/main" id="{85C8EE9A-0AB6-8EBE-2EB6-C9D6DDA5B5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916" y="2881447"/>
            <a:ext cx="4322290" cy="288225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2222F4-AE61-FED1-D4FA-7E0D8C912570}"/>
              </a:ext>
            </a:extLst>
          </p:cNvPr>
          <p:cNvSpPr/>
          <p:nvPr/>
        </p:nvSpPr>
        <p:spPr>
          <a:xfrm>
            <a:off x="185420" y="1294747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48315-F9A9-CF42-CBDE-6927E21AD492}"/>
              </a:ext>
            </a:extLst>
          </p:cNvPr>
          <p:cNvSpPr txBox="1"/>
          <p:nvPr/>
        </p:nvSpPr>
        <p:spPr>
          <a:xfrm>
            <a:off x="220994" y="1287466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CityCampus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2356C1-1CE9-8454-E0DC-2A6BFF0D23DA}"/>
              </a:ext>
            </a:extLst>
          </p:cNvPr>
          <p:cNvSpPr/>
          <p:nvPr/>
        </p:nvSpPr>
        <p:spPr>
          <a:xfrm>
            <a:off x="4218354" y="312456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40EA41F-B495-B061-55A0-3D08B1A429C4}"/>
              </a:ext>
            </a:extLst>
          </p:cNvPr>
          <p:cNvSpPr/>
          <p:nvPr/>
        </p:nvSpPr>
        <p:spPr>
          <a:xfrm>
            <a:off x="6393387" y="2993581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8BF05C6-506B-9BA6-8485-5C92E2D23D2A}"/>
              </a:ext>
            </a:extLst>
          </p:cNvPr>
          <p:cNvSpPr/>
          <p:nvPr/>
        </p:nvSpPr>
        <p:spPr>
          <a:xfrm>
            <a:off x="2420884" y="3952603"/>
            <a:ext cx="939663" cy="21627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A0E9F-FDC5-74F2-001E-43CDA1D85304}"/>
              </a:ext>
            </a:extLst>
          </p:cNvPr>
          <p:cNvSpPr txBox="1"/>
          <p:nvPr/>
        </p:nvSpPr>
        <p:spPr>
          <a:xfrm>
            <a:off x="4280027" y="305175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NorthCity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D53EC3-F4EE-D975-C103-55AC701C0034}"/>
              </a:ext>
            </a:extLst>
          </p:cNvPr>
          <p:cNvSpPr txBox="1"/>
          <p:nvPr/>
        </p:nvSpPr>
        <p:spPr>
          <a:xfrm>
            <a:off x="2514917" y="3952603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CityGate</a:t>
            </a:r>
            <a:r>
              <a:rPr lang="fr-BE" sz="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II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EA0E8A-BEC1-570F-B8BF-65CA3E957404}"/>
              </a:ext>
            </a:extLst>
          </p:cNvPr>
          <p:cNvSpPr txBox="1"/>
          <p:nvPr/>
        </p:nvSpPr>
        <p:spPr>
          <a:xfrm>
            <a:off x="6484916" y="2979019"/>
            <a:ext cx="93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NovaCity</a:t>
            </a:r>
            <a:r>
              <a:rPr lang="fr-BE" sz="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I</a:t>
            </a:r>
            <a:endParaRPr lang="en-US" sz="900" b="1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7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16438-41F8-41AD-939C-8FDCA5460CC3}"/>
              </a:ext>
            </a:extLst>
          </p:cNvPr>
          <p:cNvSpPr txBox="1"/>
          <p:nvPr/>
        </p:nvSpPr>
        <p:spPr>
          <a:xfrm>
            <a:off x="560095" y="3044280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D4990"/>
                </a:solidFill>
                <a:latin typeface="Museo Sans Rounded 700" panose="02000000000000000000" pitchFamily="2" charset="0"/>
              </a:rPr>
              <a:t>Qui ?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F7567-471C-4EB2-B21A-8553CA2946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304346"/>
            <a:ext cx="1708160" cy="478169"/>
          </a:xfrm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AFCE6E1-D086-4A5A-A9CF-F29FCBF0A3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81" r="16181"/>
          <a:stretch/>
        </p:blipFill>
        <p:spPr>
          <a:xfrm>
            <a:off x="5240742" y="0"/>
            <a:ext cx="6951260" cy="68580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FF60532-E788-4190-A43E-4256873F77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65" y="-6896188"/>
            <a:ext cx="9508441" cy="13449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7CACB-1F6E-4C60-AABD-0B4B64CC2139}"/>
              </a:ext>
            </a:extLst>
          </p:cNvPr>
          <p:cNvSpPr txBox="1"/>
          <p:nvPr/>
        </p:nvSpPr>
        <p:spPr>
          <a:xfrm>
            <a:off x="560095" y="2551837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6007E"/>
                </a:solidFill>
                <a:latin typeface="Museo Sans Rounded 700" panose="02000000000000000000" pitchFamily="2" charset="0"/>
              </a:rPr>
              <a:t>PARTIE III 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AA41C-32BE-480A-ADEE-FFEC5FD1C916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E6007E"/>
              </a:gs>
              <a:gs pos="100000">
                <a:srgbClr val="E3061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6921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DC27A07-A5AE-BB02-3DE2-72DA5D382A19}"/>
              </a:ext>
            </a:extLst>
          </p:cNvPr>
          <p:cNvSpPr txBox="1">
            <a:spLocks/>
          </p:cNvSpPr>
          <p:nvPr/>
        </p:nvSpPr>
        <p:spPr>
          <a:xfrm>
            <a:off x="224789" y="241951"/>
            <a:ext cx="10945216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Production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locale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–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intégration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urbaine</a:t>
            </a:r>
            <a:endParaRPr lang="nl-BE" sz="3733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5" name="Picture 4" descr="A picture containing building, daylighting, greenhouse, glass&#10;&#10;Description automatically generated">
            <a:extLst>
              <a:ext uri="{FF2B5EF4-FFF2-40B4-BE49-F238E27FC236}">
                <a16:creationId xmlns:a16="http://schemas.microsoft.com/office/drawing/2014/main" id="{4F2C3F75-017A-BDBC-62FA-0AC58F6F47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8743" y="1710927"/>
            <a:ext cx="4848225" cy="3636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F400F5-91BB-2E29-FD9F-7C0B25A0DDC0}"/>
              </a:ext>
            </a:extLst>
          </p:cNvPr>
          <p:cNvSpPr txBox="1"/>
          <p:nvPr/>
        </p:nvSpPr>
        <p:spPr>
          <a:xfrm>
            <a:off x="3452157" y="5783848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Skyfarms</a:t>
            </a:r>
            <a:endParaRPr lang="fr-BE" sz="500" dirty="0">
              <a:solidFill>
                <a:schemeClr val="bg1"/>
              </a:solidFill>
              <a:latin typeface="Museo Sans Rounded 100" panose="02000000000000000000" pitchFamily="50" charset="0"/>
            </a:endParaRPr>
          </a:p>
        </p:txBody>
      </p:sp>
      <p:pic>
        <p:nvPicPr>
          <p:cNvPr id="11" name="Picture 10" descr="A picture containing indoor, person, clothing, furniture&#10;&#10;Description automatically generated">
            <a:extLst>
              <a:ext uri="{FF2B5EF4-FFF2-40B4-BE49-F238E27FC236}">
                <a16:creationId xmlns:a16="http://schemas.microsoft.com/office/drawing/2014/main" id="{EA16F84A-63AF-C959-B30F-2AD95295BA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950" y="1104899"/>
            <a:ext cx="3633861" cy="2907792"/>
          </a:xfrm>
          <a:prstGeom prst="rect">
            <a:avLst/>
          </a:prstGeom>
        </p:spPr>
      </p:pic>
      <p:pic>
        <p:nvPicPr>
          <p:cNvPr id="14" name="Picture 13" descr="A picture containing person, clothing, indoor, cookware and bakeware&#10;&#10;Description automatically generated">
            <a:extLst>
              <a:ext uri="{FF2B5EF4-FFF2-40B4-BE49-F238E27FC236}">
                <a16:creationId xmlns:a16="http://schemas.microsoft.com/office/drawing/2014/main" id="{9D43AE36-8778-60AB-3768-74384A9C07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307" y="1104899"/>
            <a:ext cx="2878836" cy="1919224"/>
          </a:xfrm>
          <a:prstGeom prst="rect">
            <a:avLst/>
          </a:prstGeom>
        </p:spPr>
      </p:pic>
      <p:pic>
        <p:nvPicPr>
          <p:cNvPr id="17" name="Picture 16" descr="A picture containing indoor, person, cookware and bakeware, cook&#10;&#10;Description automatically generated">
            <a:extLst>
              <a:ext uri="{FF2B5EF4-FFF2-40B4-BE49-F238E27FC236}">
                <a16:creationId xmlns:a16="http://schemas.microsoft.com/office/drawing/2014/main" id="{0DECF198-FDE3-7C9E-B227-0FD62DE389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307" y="3107815"/>
            <a:ext cx="3636458" cy="2424305"/>
          </a:xfrm>
          <a:prstGeom prst="rect">
            <a:avLst/>
          </a:prstGeom>
        </p:spPr>
      </p:pic>
      <p:pic>
        <p:nvPicPr>
          <p:cNvPr id="19" name="Picture 18" descr="A person standing in a factory&#10;&#10;Description automatically generated with low confidence">
            <a:extLst>
              <a:ext uri="{FF2B5EF4-FFF2-40B4-BE49-F238E27FC236}">
                <a16:creationId xmlns:a16="http://schemas.microsoft.com/office/drawing/2014/main" id="{7B980C1D-F02D-B51B-70E5-DFCBF58EE2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950" y="4119993"/>
            <a:ext cx="3633861" cy="24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8" descr="La Fleur du pain - La Grande Épicerie">
            <a:extLst>
              <a:ext uri="{FF2B5EF4-FFF2-40B4-BE49-F238E27FC236}">
                <a16:creationId xmlns:a16="http://schemas.microsoft.com/office/drawing/2014/main" id="{CE2C37E4-0831-5460-B443-E1DA354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9654" y="4795336"/>
            <a:ext cx="1183694" cy="118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6">
            <a:extLst>
              <a:ext uri="{FF2B5EF4-FFF2-40B4-BE49-F238E27FC236}">
                <a16:creationId xmlns:a16="http://schemas.microsoft.com/office/drawing/2014/main" id="{A9AF96E5-DF93-F821-1F12-9152A1D673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944" y="4719911"/>
            <a:ext cx="1418949" cy="1062842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06B7245A-A096-4BE4-BA13-41B7928D92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3D5594-C6E8-4305-A4BC-568AD4FA94BA}"/>
              </a:ext>
            </a:extLst>
          </p:cNvPr>
          <p:cNvSpPr/>
          <p:nvPr/>
        </p:nvSpPr>
        <p:spPr>
          <a:xfrm>
            <a:off x="-1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BD26EB-4680-2A23-7F9F-B5B3B8B2093A}"/>
              </a:ext>
            </a:extLst>
          </p:cNvPr>
          <p:cNvSpPr txBox="1">
            <a:spLocks/>
          </p:cNvSpPr>
          <p:nvPr/>
        </p:nvSpPr>
        <p:spPr>
          <a:xfrm>
            <a:off x="623392" y="369651"/>
            <a:ext cx="10600267" cy="7469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D4990"/>
                </a:solidFill>
                <a:effectLst/>
                <a:uLnTx/>
                <a:uFillTx/>
                <a:latin typeface="Museo Sans Rounded 500" panose="02000000000000000000" pitchFamily="50" charset="0"/>
                <a:ea typeface="+mj-ea"/>
                <a:cs typeface="+mj-cs"/>
              </a:rPr>
              <a:t>Le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4990"/>
                </a:solidFill>
                <a:effectLst/>
                <a:uLnTx/>
                <a:uFillTx/>
                <a:latin typeface="Museo Sans Rounded 500" panose="02000000000000000000" pitchFamily="50" charset="0"/>
                <a:ea typeface="+mj-ea"/>
                <a:cs typeface="+mj-cs"/>
              </a:rPr>
              <a:t>Secteur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D4990"/>
                </a:solidFill>
                <a:effectLst/>
                <a:uLnTx/>
                <a:uFillTx/>
                <a:latin typeface="Museo Sans Rounded 500" panose="02000000000000000000" pitchFamily="50" charset="0"/>
                <a:ea typeface="+mj-ea"/>
                <a:cs typeface="+mj-cs"/>
              </a:rPr>
              <a:t> FOOD sur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4990"/>
                </a:solidFill>
                <a:effectLst/>
                <a:uLnTx/>
                <a:uFillTx/>
                <a:latin typeface="Museo Sans Rounded 500" panose="02000000000000000000" pitchFamily="50" charset="0"/>
                <a:ea typeface="+mj-ea"/>
                <a:cs typeface="+mj-cs"/>
              </a:rPr>
              <a:t>nos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D4990"/>
                </a:solidFill>
                <a:effectLst/>
                <a:uLnTx/>
                <a:uFillTx/>
                <a:latin typeface="Museo Sans Rounded 500" panose="02000000000000000000" pitchFamily="50" charset="0"/>
                <a:ea typeface="+mj-ea"/>
                <a:cs typeface="+mj-cs"/>
              </a:rPr>
              <a:t> sites </a:t>
            </a:r>
            <a:endParaRPr kumimoji="0" lang="fr-BE" sz="4000" b="0" i="0" u="none" strike="noStrike" kern="1200" cap="none" spc="0" normalizeH="0" baseline="0" noProof="0" dirty="0">
              <a:ln>
                <a:noFill/>
              </a:ln>
              <a:solidFill>
                <a:srgbClr val="1D4990"/>
              </a:solidFill>
              <a:effectLst/>
              <a:uLnTx/>
              <a:uFillTx/>
              <a:latin typeface="Museo Sans Rounded 500" panose="02000000000000000000" pitchFamily="50" charset="0"/>
              <a:ea typeface="+mj-ea"/>
              <a:cs typeface="+mj-cs"/>
            </a:endParaRP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E1A9DEDC-EDEA-9826-6AD2-9E82F91B8046}"/>
              </a:ext>
            </a:extLst>
          </p:cNvPr>
          <p:cNvSpPr txBox="1">
            <a:spLocks/>
          </p:cNvSpPr>
          <p:nvPr/>
        </p:nvSpPr>
        <p:spPr>
          <a:xfrm>
            <a:off x="575229" y="1334205"/>
            <a:ext cx="10818293" cy="209479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srgbClr val="1D4990"/>
                </a:solidFill>
                <a:effectLst/>
                <a:uLnTx/>
                <a:uFillTx/>
                <a:latin typeface="Museo Sans Rounded 300" panose="02000000000000000000" pitchFamily="2" charset="0"/>
                <a:ea typeface="+mn-ea"/>
                <a:cs typeface="+mn-cs"/>
              </a:rPr>
              <a:t>Au 30/06/22, sur 495 entreprises, il y a 80 qui sont dans le secteur alimentaire, ce qui représente 16% des entreprises.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srgbClr val="1D4990"/>
                </a:solidFill>
                <a:effectLst/>
                <a:uLnTx/>
                <a:uFillTx/>
                <a:latin typeface="Museo Sans Rounded 300" panose="02000000000000000000" pitchFamily="2" charset="0"/>
                <a:ea typeface="+mn-ea"/>
                <a:cs typeface="+mn-cs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srgbClr val="1D4990"/>
                </a:solidFill>
                <a:effectLst/>
                <a:uLnTx/>
                <a:uFillTx/>
                <a:latin typeface="Museo Sans Rounded 300" panose="02000000000000000000" pitchFamily="2" charset="0"/>
                <a:ea typeface="+mn-ea"/>
                <a:cs typeface="+mn-cs"/>
              </a:rPr>
              <a:t>En termes d'emploi, sur un total de 2.163 emplois, 1.062 sont domiciliés en RBC, soit environ 50%.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D4990"/>
              </a:solidFill>
              <a:effectLst/>
              <a:uLnTx/>
              <a:uFillTx/>
              <a:latin typeface="Museo Sans Rounded 300" panose="02000000000000000000" pitchFamily="2" charset="0"/>
              <a:ea typeface="+mn-ea"/>
              <a:cs typeface="+mn-cs"/>
            </a:endParaRPr>
          </a:p>
        </p:txBody>
      </p:sp>
      <p:pic>
        <p:nvPicPr>
          <p:cNvPr id="17" name="Picture 4" descr="LA WETTERENOISE SA. - Les acteurs du bio">
            <a:extLst>
              <a:ext uri="{FF2B5EF4-FFF2-40B4-BE49-F238E27FC236}">
                <a16:creationId xmlns:a16="http://schemas.microsoft.com/office/drawing/2014/main" id="{53445B9C-3693-B9C7-BA20-7C693C68B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6072" y="4106294"/>
            <a:ext cx="1125571" cy="9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Viangros NV/SA | food.be">
            <a:extLst>
              <a:ext uri="{FF2B5EF4-FFF2-40B4-BE49-F238E27FC236}">
                <a16:creationId xmlns:a16="http://schemas.microsoft.com/office/drawing/2014/main" id="{9F1D5482-9A36-3B03-4155-02D0E44E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150" y="4136849"/>
            <a:ext cx="1596252" cy="6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logo">
            <a:extLst>
              <a:ext uri="{FF2B5EF4-FFF2-40B4-BE49-F238E27FC236}">
                <a16:creationId xmlns:a16="http://schemas.microsoft.com/office/drawing/2014/main" id="{CB54303E-B9B6-A4AF-D81A-D385C123C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3859" y="5149976"/>
            <a:ext cx="1652517" cy="3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SEBAHAT - MAITRE CONFISEUR">
            <a:extLst>
              <a:ext uri="{FF2B5EF4-FFF2-40B4-BE49-F238E27FC236}">
                <a16:creationId xmlns:a16="http://schemas.microsoft.com/office/drawing/2014/main" id="{8DAAA13E-A380-4E8B-29C1-8008631F4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1025" y="5110780"/>
            <a:ext cx="1263520" cy="5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Menu - GO! De Trampoline">
            <a:extLst>
              <a:ext uri="{FF2B5EF4-FFF2-40B4-BE49-F238E27FC236}">
                <a16:creationId xmlns:a16="http://schemas.microsoft.com/office/drawing/2014/main" id="{3EDDBC50-F20E-055C-1926-4C98319E1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7745" y="3973128"/>
            <a:ext cx="939294" cy="9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Menu Thai Café">
            <a:extLst>
              <a:ext uri="{FF2B5EF4-FFF2-40B4-BE49-F238E27FC236}">
                <a16:creationId xmlns:a16="http://schemas.microsoft.com/office/drawing/2014/main" id="{BDEFAABC-34AD-E6CA-7C15-E673E824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200" y="3775429"/>
            <a:ext cx="1117357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Pierre Marcolini - Brussels Exclusive Labels">
            <a:extLst>
              <a:ext uri="{FF2B5EF4-FFF2-40B4-BE49-F238E27FC236}">
                <a16:creationId xmlns:a16="http://schemas.microsoft.com/office/drawing/2014/main" id="{43A29D02-31FB-EB6D-ED7F-D6316EB82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901" y="4100856"/>
            <a:ext cx="1300163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Box repas, paniers &amp; produits bio en Belgique - eFarmz">
            <a:extLst>
              <a:ext uri="{FF2B5EF4-FFF2-40B4-BE49-F238E27FC236}">
                <a16:creationId xmlns:a16="http://schemas.microsoft.com/office/drawing/2014/main" id="{63C59EA5-1D91-5B0D-AE4C-01EB945E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0720" y="4038372"/>
            <a:ext cx="1326099" cy="7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DrinkDrink!">
            <a:extLst>
              <a:ext uri="{FF2B5EF4-FFF2-40B4-BE49-F238E27FC236}">
                <a16:creationId xmlns:a16="http://schemas.microsoft.com/office/drawing/2014/main" id="{54806ADA-E57E-B300-4193-A7334FC5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284" y="4907054"/>
            <a:ext cx="1974674" cy="7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Production de chocolat artisanal à partir de fèves de cacao | Good Food">
            <a:extLst>
              <a:ext uri="{FF2B5EF4-FFF2-40B4-BE49-F238E27FC236}">
                <a16:creationId xmlns:a16="http://schemas.microsoft.com/office/drawing/2014/main" id="{73BD2C2A-0CCE-6A2A-0969-C1E9BCE9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7745" y="5164896"/>
            <a:ext cx="1286681" cy="29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Spiritueux | Brussels Distillery | Belgique | Bruxelles">
            <a:extLst>
              <a:ext uri="{FF2B5EF4-FFF2-40B4-BE49-F238E27FC236}">
                <a16:creationId xmlns:a16="http://schemas.microsoft.com/office/drawing/2014/main" id="{061A9289-9EA6-A0EB-20FB-3AC56D3F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621" y="4719911"/>
            <a:ext cx="647819" cy="8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7" descr="Didden S.A. | food.be">
            <a:extLst>
              <a:ext uri="{FF2B5EF4-FFF2-40B4-BE49-F238E27FC236}">
                <a16:creationId xmlns:a16="http://schemas.microsoft.com/office/drawing/2014/main" id="{FFC69977-4887-6452-CBB0-37BDD0DA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2430" y="5149976"/>
            <a:ext cx="1194389" cy="26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8" descr="La Maison Dandoy - Les Carnets de Normann">
            <a:extLst>
              <a:ext uri="{FF2B5EF4-FFF2-40B4-BE49-F238E27FC236}">
                <a16:creationId xmlns:a16="http://schemas.microsoft.com/office/drawing/2014/main" id="{F8FA0BFF-B06C-859F-B1BE-B16D661B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7771" y="4004427"/>
            <a:ext cx="1449197" cy="71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e client avril 2021">
            <a:extLst>
              <a:ext uri="{FF2B5EF4-FFF2-40B4-BE49-F238E27FC236}">
                <a16:creationId xmlns:a16="http://schemas.microsoft.com/office/drawing/2014/main" id="{01F1319A-B2FC-C5D6-D37D-ED63AD041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27" y="3987761"/>
            <a:ext cx="1372333" cy="6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8BF09F8-A36D-4001-D59B-B0A3DD8FE71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25" y="6189163"/>
            <a:ext cx="1320793" cy="3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2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DC27A07-A5AE-BB02-3DE2-72DA5D382A19}"/>
              </a:ext>
            </a:extLst>
          </p:cNvPr>
          <p:cNvSpPr txBox="1">
            <a:spLocks/>
          </p:cNvSpPr>
          <p:nvPr/>
        </p:nvSpPr>
        <p:spPr>
          <a:xfrm>
            <a:off x="224789" y="241951"/>
            <a:ext cx="10945216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Datacenter</a:t>
            </a:r>
          </a:p>
        </p:txBody>
      </p:sp>
      <p:pic>
        <p:nvPicPr>
          <p:cNvPr id="7" name="Picture 6" descr="A picture containing graphics, font, graphic design, screenshot&#10;&#10;Description automatically generated">
            <a:extLst>
              <a:ext uri="{FF2B5EF4-FFF2-40B4-BE49-F238E27FC236}">
                <a16:creationId xmlns:a16="http://schemas.microsoft.com/office/drawing/2014/main" id="{1655F3C4-A513-221D-4A3B-4D5FBE1C7F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75" y="4657316"/>
            <a:ext cx="4318283" cy="868108"/>
          </a:xfrm>
          <a:prstGeom prst="rect">
            <a:avLst/>
          </a:prstGeom>
        </p:spPr>
      </p:pic>
      <p:pic>
        <p:nvPicPr>
          <p:cNvPr id="6" name="Picture 5" descr="A picture containing outdoor, sky, tree, cloud&#10;&#10;Description automatically generated">
            <a:extLst>
              <a:ext uri="{FF2B5EF4-FFF2-40B4-BE49-F238E27FC236}">
                <a16:creationId xmlns:a16="http://schemas.microsoft.com/office/drawing/2014/main" id="{3E33C622-36E1-892C-5D7A-35AFCFA32D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85" y="863721"/>
            <a:ext cx="5638800" cy="3171825"/>
          </a:xfrm>
          <a:prstGeom prst="rect">
            <a:avLst/>
          </a:prstGeom>
        </p:spPr>
      </p:pic>
      <p:pic>
        <p:nvPicPr>
          <p:cNvPr id="9" name="Picture 8" descr="A picture containing tree, urban design, aerial, aerial photography&#10;&#10;Description automatically generated">
            <a:extLst>
              <a:ext uri="{FF2B5EF4-FFF2-40B4-BE49-F238E27FC236}">
                <a16:creationId xmlns:a16="http://schemas.microsoft.com/office/drawing/2014/main" id="{3F1664F6-85B8-0DA9-3E22-0ECDD7A863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63721"/>
            <a:ext cx="5133047" cy="2887339"/>
          </a:xfrm>
          <a:prstGeom prst="rect">
            <a:avLst/>
          </a:prstGeom>
        </p:spPr>
      </p:pic>
      <p:pic>
        <p:nvPicPr>
          <p:cNvPr id="11" name="Picture 10" descr="A picture containing outdoor, sky, car, vehicle&#10;&#10;Description automatically generated">
            <a:extLst>
              <a:ext uri="{FF2B5EF4-FFF2-40B4-BE49-F238E27FC236}">
                <a16:creationId xmlns:a16="http://schemas.microsoft.com/office/drawing/2014/main" id="{B253AA2B-5CC6-0DE2-6B51-6581CDFBD1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45" r="2018"/>
          <a:stretch/>
        </p:blipFill>
        <p:spPr>
          <a:xfrm>
            <a:off x="6096000" y="3863835"/>
            <a:ext cx="5133047" cy="26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231" y="-5942031"/>
            <a:ext cx="9508441" cy="134498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72EE8A-9C26-4001-B6CD-D1A86735D991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E6007E"/>
              </a:gs>
              <a:gs pos="100000">
                <a:srgbClr val="E3061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E1718F-8300-48FF-8501-444EB1C377D5}"/>
              </a:ext>
            </a:extLst>
          </p:cNvPr>
          <p:cNvSpPr txBox="1"/>
          <p:nvPr/>
        </p:nvSpPr>
        <p:spPr>
          <a:xfrm>
            <a:off x="1903566" y="2597416"/>
            <a:ext cx="292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>
                <a:solidFill>
                  <a:srgbClr val="1D4990"/>
                </a:solidFill>
                <a:latin typeface="Museo Sans Rounded 700" panose="02000000000000000000" pitchFamily="2" charset="0"/>
              </a:rPr>
              <a:t>Ou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D986F-E7D3-4EAF-8CEF-9A909D52DC84}"/>
              </a:ext>
            </a:extLst>
          </p:cNvPr>
          <p:cNvSpPr txBox="1"/>
          <p:nvPr/>
        </p:nvSpPr>
        <p:spPr>
          <a:xfrm>
            <a:off x="1780396" y="3737364"/>
            <a:ext cx="400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>
                <a:solidFill>
                  <a:srgbClr val="1D4990"/>
                </a:solidFill>
                <a:latin typeface="Museo Sans Rounded 700" panose="02000000000000000000" pitchFamily="2" charset="0"/>
              </a:rPr>
              <a:t>Comment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938A6-5736-4788-BCD3-E41523C7F596}"/>
              </a:ext>
            </a:extLst>
          </p:cNvPr>
          <p:cNvSpPr txBox="1"/>
          <p:nvPr/>
        </p:nvSpPr>
        <p:spPr>
          <a:xfrm>
            <a:off x="1750581" y="2136913"/>
            <a:ext cx="2433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6007E"/>
                </a:solidFill>
                <a:latin typeface="Museo Sans Rounded 700" panose="02000000000000000000" pitchFamily="2" charset="0"/>
              </a:rPr>
              <a:t>PARTIE I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A7D30-A0BD-4970-A760-D349E574720C}"/>
              </a:ext>
            </a:extLst>
          </p:cNvPr>
          <p:cNvSpPr txBox="1"/>
          <p:nvPr/>
        </p:nvSpPr>
        <p:spPr>
          <a:xfrm>
            <a:off x="1750580" y="3339220"/>
            <a:ext cx="2215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6007E"/>
                </a:solidFill>
                <a:latin typeface="Museo Sans Rounded 700" panose="02000000000000000000" pitchFamily="2" charset="0"/>
              </a:rPr>
              <a:t>PARTIE II :</a:t>
            </a:r>
          </a:p>
        </p:txBody>
      </p:sp>
      <p:sp>
        <p:nvSpPr>
          <p:cNvPr id="11" name="Titre 8">
            <a:extLst>
              <a:ext uri="{FF2B5EF4-FFF2-40B4-BE49-F238E27FC236}">
                <a16:creationId xmlns:a16="http://schemas.microsoft.com/office/drawing/2014/main" id="{04790A5E-854C-4D6B-8363-8E294D1B40AA}"/>
              </a:ext>
            </a:extLst>
          </p:cNvPr>
          <p:cNvSpPr txBox="1">
            <a:spLocks/>
          </p:cNvSpPr>
          <p:nvPr/>
        </p:nvSpPr>
        <p:spPr>
          <a:xfrm>
            <a:off x="725548" y="332935"/>
            <a:ext cx="2356036" cy="9597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GB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Index</a:t>
            </a:r>
            <a:endParaRPr lang="en-GB" dirty="0">
              <a:gradFill>
                <a:gsLst>
                  <a:gs pos="65000">
                    <a:srgbClr val="E2007A">
                      <a:alpha val="95000"/>
                      <a:lumMod val="85000"/>
                      <a:lumOff val="15000"/>
                    </a:srgbClr>
                  </a:gs>
                  <a:gs pos="100000">
                    <a:schemeClr val="tx1"/>
                  </a:gs>
                </a:gsLst>
                <a:lin ang="0" scaled="1"/>
              </a:gradFill>
              <a:latin typeface="Museo Sans Rounded 100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0E666-0813-4036-8967-61717BBF9055}"/>
              </a:ext>
            </a:extLst>
          </p:cNvPr>
          <p:cNvSpPr txBox="1"/>
          <p:nvPr/>
        </p:nvSpPr>
        <p:spPr>
          <a:xfrm>
            <a:off x="6943103" y="2607280"/>
            <a:ext cx="313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>
                <a:solidFill>
                  <a:srgbClr val="1D4990"/>
                </a:solidFill>
                <a:latin typeface="Museo Sans Rounded 700" panose="02000000000000000000" pitchFamily="2" charset="0"/>
              </a:rPr>
              <a:t>Qui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A0C4E-0922-42CF-A2AC-6ED30DF1EB25}"/>
              </a:ext>
            </a:extLst>
          </p:cNvPr>
          <p:cNvSpPr txBox="1"/>
          <p:nvPr/>
        </p:nvSpPr>
        <p:spPr>
          <a:xfrm>
            <a:off x="6810786" y="2136913"/>
            <a:ext cx="2134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6007E"/>
                </a:solidFill>
                <a:latin typeface="Museo Sans Rounded 700" panose="02000000000000000000" pitchFamily="2" charset="0"/>
              </a:rPr>
              <a:t>PARTIE III 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45BDCC-04CB-40D4-9BB7-26C7C6F89969}"/>
              </a:ext>
            </a:extLst>
          </p:cNvPr>
          <p:cNvSpPr txBox="1"/>
          <p:nvPr/>
        </p:nvSpPr>
        <p:spPr>
          <a:xfrm>
            <a:off x="6943104" y="3737364"/>
            <a:ext cx="384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>
                <a:solidFill>
                  <a:srgbClr val="1D4990"/>
                </a:solidFill>
                <a:latin typeface="Museo Sans Rounded 700" panose="02000000000000000000" pitchFamily="2" charset="0"/>
              </a:rPr>
              <a:t>Pourquoi</a:t>
            </a:r>
            <a:r>
              <a:rPr lang="fr-BE" sz="2400" dirty="0">
                <a:solidFill>
                  <a:srgbClr val="1D4990"/>
                </a:solidFill>
                <a:latin typeface="Museo Sans Rounded 700" panose="02000000000000000000" pitchFamily="2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B1C67-2A78-4D4F-ACF6-8FF2872AAA3F}"/>
              </a:ext>
            </a:extLst>
          </p:cNvPr>
          <p:cNvSpPr txBox="1"/>
          <p:nvPr/>
        </p:nvSpPr>
        <p:spPr>
          <a:xfrm>
            <a:off x="6810787" y="3283707"/>
            <a:ext cx="237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6007E"/>
                </a:solidFill>
                <a:latin typeface="Museo Sans Rounded 700" panose="02000000000000000000" pitchFamily="2" charset="0"/>
              </a:rPr>
              <a:t>PARTIE IV :</a:t>
            </a:r>
          </a:p>
        </p:txBody>
      </p:sp>
    </p:spTree>
    <p:extLst>
      <p:ext uri="{BB962C8B-B14F-4D97-AF65-F5344CB8AC3E}">
        <p14:creationId xmlns:p14="http://schemas.microsoft.com/office/powerpoint/2010/main" val="114989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961F3056-4743-E360-0805-05DCD0AACB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5107" b="15107"/>
          <a:stretch/>
        </p:blipFill>
        <p:spPr>
          <a:xfrm>
            <a:off x="6096000" y="3798871"/>
            <a:ext cx="5082283" cy="2745196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19233D-72C2-00AE-F9F8-0184A87244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64712"/>
            <a:ext cx="5082283" cy="29586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743780-7BE1-A870-108A-649F303C9F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13" y="664711"/>
            <a:ext cx="4859677" cy="29586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5C7085-33AC-54B6-CBC2-AD9A0C70D0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13" y="3798871"/>
            <a:ext cx="4859676" cy="274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2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DC27A07-A5AE-BB02-3DE2-72DA5D382A19}"/>
              </a:ext>
            </a:extLst>
          </p:cNvPr>
          <p:cNvSpPr txBox="1">
            <a:spLocks/>
          </p:cNvSpPr>
          <p:nvPr/>
        </p:nvSpPr>
        <p:spPr>
          <a:xfrm>
            <a:off x="224789" y="241951"/>
            <a:ext cx="10945216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Eco-mobilité</a:t>
            </a:r>
            <a:endParaRPr lang="nl-BE" sz="3733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5" name="Picture 4" descr="A picture containing indoor, tire, room, floor&#10;&#10;Description automatically generated">
            <a:extLst>
              <a:ext uri="{FF2B5EF4-FFF2-40B4-BE49-F238E27FC236}">
                <a16:creationId xmlns:a16="http://schemas.microsoft.com/office/drawing/2014/main" id="{97C0D9D2-4026-0A8A-098A-2DCD726FB1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21" y="1057275"/>
            <a:ext cx="3928533" cy="2209800"/>
          </a:xfrm>
          <a:prstGeom prst="rect">
            <a:avLst/>
          </a:prstGeom>
        </p:spPr>
      </p:pic>
      <p:pic>
        <p:nvPicPr>
          <p:cNvPr id="7" name="Picture 6" descr="A picture containing building, footwear, outdoor, wheel&#10;&#10;Description automatically generated">
            <a:extLst>
              <a:ext uri="{FF2B5EF4-FFF2-40B4-BE49-F238E27FC236}">
                <a16:creationId xmlns:a16="http://schemas.microsoft.com/office/drawing/2014/main" id="{F79F9A8B-3E55-B54A-67DD-9191A32C5E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" t="21164" r="1517" b="-16"/>
          <a:stretch/>
        </p:blipFill>
        <p:spPr>
          <a:xfrm>
            <a:off x="337284" y="3355106"/>
            <a:ext cx="3928533" cy="2768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FFBCEB-06B0-9A1B-68DB-3E0642DB465F}"/>
              </a:ext>
            </a:extLst>
          </p:cNvPr>
          <p:cNvSpPr txBox="1"/>
          <p:nvPr/>
        </p:nvSpPr>
        <p:spPr>
          <a:xfrm>
            <a:off x="4363386" y="1065283"/>
            <a:ext cx="7682840" cy="2189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r-FR" sz="2400" b="1" dirty="0">
                <a:solidFill>
                  <a:srgbClr val="20388A"/>
                </a:solidFill>
                <a:effectLst/>
                <a:latin typeface="Museo Sans Rounded 300" panose="02000000000000000000" pitchFamily="2" charset="0"/>
                <a:ea typeface="Calibri" panose="020F0502020204030204" pitchFamily="34" charset="0"/>
              </a:rPr>
              <a:t>Depuis 2020, </a:t>
            </a:r>
            <a:r>
              <a:rPr lang="fr-FR" sz="2400" b="1" dirty="0" err="1">
                <a:solidFill>
                  <a:srgbClr val="20388A"/>
                </a:solidFill>
                <a:effectLst/>
                <a:latin typeface="Museo Sans Rounded 300" panose="02000000000000000000" pitchFamily="2" charset="0"/>
                <a:ea typeface="Calibri" panose="020F0502020204030204" pitchFamily="34" charset="0"/>
              </a:rPr>
              <a:t>urbike</a:t>
            </a:r>
            <a:r>
              <a:rPr lang="fr-FR" sz="2400" b="1" dirty="0">
                <a:solidFill>
                  <a:srgbClr val="20388A"/>
                </a:solidFill>
                <a:effectLst/>
                <a:latin typeface="Museo Sans Rounded 300" panose="02000000000000000000" pitchFamily="2" charset="0"/>
                <a:ea typeface="Calibri" panose="020F0502020204030204" pitchFamily="34" charset="0"/>
              </a:rPr>
              <a:t> participe au projet </a:t>
            </a:r>
            <a:r>
              <a:rPr lang="fr-FR" sz="2400" b="1" dirty="0" err="1">
                <a:solidFill>
                  <a:srgbClr val="20388A"/>
                </a:solidFill>
                <a:effectLst/>
                <a:latin typeface="Museo Sans Rounded 300" panose="02000000000000000000" pitchFamily="2" charset="0"/>
                <a:ea typeface="Calibri" panose="020F0502020204030204" pitchFamily="34" charset="0"/>
              </a:rPr>
              <a:t>Cairgo</a:t>
            </a:r>
            <a:r>
              <a:rPr lang="fr-FR" sz="2400" b="1" dirty="0">
                <a:solidFill>
                  <a:srgbClr val="20388A"/>
                </a:solidFill>
                <a:effectLst/>
                <a:latin typeface="Museo Sans Rounded 300" panose="02000000000000000000" pitchFamily="2" charset="0"/>
                <a:ea typeface="Calibri" panose="020F0502020204030204" pitchFamily="34" charset="0"/>
              </a:rPr>
              <a:t> Bike :</a:t>
            </a:r>
            <a:endParaRPr lang="fr-BE" sz="2400" b="1" dirty="0">
              <a:solidFill>
                <a:srgbClr val="20388A"/>
              </a:solidFill>
              <a:latin typeface="Museo Sans Rounded 300" panose="02000000000000000000" pitchFamily="2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FontTx/>
              <a:buChar char="-"/>
            </a:pPr>
            <a:r>
              <a:rPr lang="fr-BE" sz="2400" b="1" dirty="0">
                <a:solidFill>
                  <a:srgbClr val="20388A"/>
                </a:solidFill>
                <a:latin typeface="Museo Sans Rounded 300" panose="02000000000000000000" pitchFamily="2" charset="0"/>
                <a:ea typeface="Calibri" panose="020F0502020204030204" pitchFamily="34" charset="0"/>
              </a:rPr>
              <a:t>170 petites et moyennes entreprises</a:t>
            </a:r>
          </a:p>
          <a:p>
            <a:pPr marL="285750" indent="-285750">
              <a:lnSpc>
                <a:spcPct val="115000"/>
              </a:lnSpc>
              <a:buFontTx/>
              <a:buChar char="-"/>
            </a:pPr>
            <a:r>
              <a:rPr lang="fr-BE" sz="2400" b="1" dirty="0">
                <a:solidFill>
                  <a:srgbClr val="20388A"/>
                </a:solidFill>
                <a:effectLst/>
                <a:latin typeface="Museo Sans Rounded 300" panose="02000000000000000000" pitchFamily="2" charset="0"/>
                <a:ea typeface="Calibri" panose="020F0502020204030204" pitchFamily="34" charset="0"/>
              </a:rPr>
              <a:t>30 grandes entreprises</a:t>
            </a:r>
          </a:p>
          <a:p>
            <a:pPr marL="285750" indent="-285750">
              <a:lnSpc>
                <a:spcPct val="115000"/>
              </a:lnSpc>
              <a:buFontTx/>
              <a:buChar char="-"/>
            </a:pPr>
            <a:r>
              <a:rPr lang="fr-BE" sz="2400" b="1" dirty="0">
                <a:solidFill>
                  <a:srgbClr val="20388A"/>
                </a:solidFill>
                <a:latin typeface="Museo Sans Rounded 300" panose="02000000000000000000" pitchFamily="2" charset="0"/>
                <a:ea typeface="Calibri" panose="020F0502020204030204" pitchFamily="34" charset="0"/>
              </a:rPr>
              <a:t>Formation pour +300 professionnels</a:t>
            </a:r>
          </a:p>
          <a:p>
            <a:pPr marL="285750" indent="-285750">
              <a:lnSpc>
                <a:spcPct val="115000"/>
              </a:lnSpc>
              <a:buFontTx/>
              <a:buChar char="-"/>
            </a:pPr>
            <a:r>
              <a:rPr lang="fr-BE" sz="2400" b="1" dirty="0">
                <a:solidFill>
                  <a:srgbClr val="20388A"/>
                </a:solidFill>
                <a:effectLst/>
                <a:latin typeface="Museo Sans Rounded 300" panose="02000000000000000000" pitchFamily="2" charset="0"/>
                <a:ea typeface="Calibri" panose="020F0502020204030204" pitchFamily="34" charset="0"/>
              </a:rPr>
              <a:t>150 expérimentations pilotes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286F2-65E1-96D7-65B3-E2CFCA0E7E83}"/>
              </a:ext>
            </a:extLst>
          </p:cNvPr>
          <p:cNvSpPr txBox="1"/>
          <p:nvPr/>
        </p:nvSpPr>
        <p:spPr>
          <a:xfrm>
            <a:off x="3829479" y="3097798"/>
            <a:ext cx="4363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Urbike</a:t>
            </a:r>
            <a:endParaRPr lang="fr-BE" sz="500" dirty="0">
              <a:solidFill>
                <a:schemeClr val="bg1"/>
              </a:solidFill>
              <a:latin typeface="Museo Sans Rounded 100" panose="020000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F6928-F5D1-717C-D361-CF3FF8F849DA}"/>
              </a:ext>
            </a:extLst>
          </p:cNvPr>
          <p:cNvSpPr txBox="1"/>
          <p:nvPr/>
        </p:nvSpPr>
        <p:spPr>
          <a:xfrm>
            <a:off x="3822016" y="5937048"/>
            <a:ext cx="4363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dirty="0">
                <a:solidFill>
                  <a:schemeClr val="bg1"/>
                </a:solidFill>
                <a:latin typeface="Museo Sans Rounded 100" panose="02000000000000000000" pitchFamily="50" charset="0"/>
              </a:rPr>
              <a:t>© </a:t>
            </a:r>
            <a:r>
              <a:rPr lang="fr-BE" sz="500" dirty="0" err="1">
                <a:solidFill>
                  <a:schemeClr val="bg1"/>
                </a:solidFill>
                <a:latin typeface="Museo Sans Rounded 100" panose="02000000000000000000" pitchFamily="50" charset="0"/>
              </a:rPr>
              <a:t>Urbike</a:t>
            </a:r>
            <a:endParaRPr lang="fr-BE" sz="500" dirty="0">
              <a:solidFill>
                <a:schemeClr val="bg1"/>
              </a:solidFill>
              <a:latin typeface="Museo Sans Rounded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fbeelding 5">
            <a:extLst>
              <a:ext uri="{FF2B5EF4-FFF2-40B4-BE49-F238E27FC236}">
                <a16:creationId xmlns:a16="http://schemas.microsoft.com/office/drawing/2014/main" id="{755B36E5-C4A6-4609-A250-7BE830E67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8" t="1486" r="1574" b="1486"/>
          <a:stretch/>
        </p:blipFill>
        <p:spPr>
          <a:xfrm>
            <a:off x="3085489" y="2138012"/>
            <a:ext cx="3015148" cy="1974041"/>
          </a:xfrm>
          <a:prstGeom prst="rect">
            <a:avLst/>
          </a:prstGeom>
        </p:spPr>
      </p:pic>
      <p:pic>
        <p:nvPicPr>
          <p:cNvPr id="43" name="Afbeelding 5">
            <a:extLst>
              <a:ext uri="{FF2B5EF4-FFF2-40B4-BE49-F238E27FC236}">
                <a16:creationId xmlns:a16="http://schemas.microsoft.com/office/drawing/2014/main" id="{2F862DB0-0CA7-4719-9C9B-702CECFB9A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6" b="1466"/>
          <a:stretch/>
        </p:blipFill>
        <p:spPr>
          <a:xfrm>
            <a:off x="6099740" y="2138013"/>
            <a:ext cx="3051323" cy="197404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3B1BD37-B8AD-4B36-B59F-23ECA0094E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529" y="-124333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5926B10-C139-449A-921A-9336F9433E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pic>
        <p:nvPicPr>
          <p:cNvPr id="20" name="Afbeelding 2">
            <a:extLst>
              <a:ext uri="{FF2B5EF4-FFF2-40B4-BE49-F238E27FC236}">
                <a16:creationId xmlns:a16="http://schemas.microsoft.com/office/drawing/2014/main" id="{DCCA5FCB-EA44-4C37-95E9-D3E0875C9D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97" y="163973"/>
            <a:ext cx="2961319" cy="1974040"/>
          </a:xfrm>
          <a:prstGeom prst="rect">
            <a:avLst/>
          </a:prstGeom>
        </p:spPr>
      </p:pic>
      <p:pic>
        <p:nvPicPr>
          <p:cNvPr id="27" name="Afbeelding 5">
            <a:extLst>
              <a:ext uri="{FF2B5EF4-FFF2-40B4-BE49-F238E27FC236}">
                <a16:creationId xmlns:a16="http://schemas.microsoft.com/office/drawing/2014/main" id="{AD2BE07A-2D09-4FC9-8F37-5426EDCAF28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26" y="2138013"/>
            <a:ext cx="2961060" cy="1974040"/>
          </a:xfrm>
          <a:prstGeom prst="rect">
            <a:avLst/>
          </a:prstGeom>
        </p:spPr>
      </p:pic>
      <p:pic>
        <p:nvPicPr>
          <p:cNvPr id="38" name="Afbeelding 5">
            <a:extLst>
              <a:ext uri="{FF2B5EF4-FFF2-40B4-BE49-F238E27FC236}">
                <a16:creationId xmlns:a16="http://schemas.microsoft.com/office/drawing/2014/main" id="{9657B041-FD6B-48A9-A19F-6BA7E978A73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>
          <a:xfrm>
            <a:off x="175998" y="4112053"/>
            <a:ext cx="2959090" cy="1974040"/>
          </a:xfrm>
          <a:prstGeom prst="rect">
            <a:avLst/>
          </a:prstGeom>
        </p:spPr>
      </p:pic>
      <p:pic>
        <p:nvPicPr>
          <p:cNvPr id="39" name="Afbeelding 2">
            <a:extLst>
              <a:ext uri="{FF2B5EF4-FFF2-40B4-BE49-F238E27FC236}">
                <a16:creationId xmlns:a16="http://schemas.microsoft.com/office/drawing/2014/main" id="{6C0BADC0-DF5B-46CC-A5C1-B7717B6423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" t="1392" r="6995" b="-5558"/>
          <a:stretch/>
        </p:blipFill>
        <p:spPr>
          <a:xfrm>
            <a:off x="3133725" y="163974"/>
            <a:ext cx="2966017" cy="2085404"/>
          </a:xfrm>
          <a:prstGeom prst="rect">
            <a:avLst/>
          </a:prstGeom>
        </p:spPr>
      </p:pic>
      <p:pic>
        <p:nvPicPr>
          <p:cNvPr id="41" name="Afbeelding 5">
            <a:extLst>
              <a:ext uri="{FF2B5EF4-FFF2-40B4-BE49-F238E27FC236}">
                <a16:creationId xmlns:a16="http://schemas.microsoft.com/office/drawing/2014/main" id="{86799821-164C-4609-A9FB-4E706EFDA2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088" y="4112053"/>
            <a:ext cx="2964653" cy="1974040"/>
          </a:xfrm>
          <a:prstGeom prst="rect">
            <a:avLst/>
          </a:prstGeom>
        </p:spPr>
      </p:pic>
      <p:pic>
        <p:nvPicPr>
          <p:cNvPr id="44" name="Afbeelding 5">
            <a:extLst>
              <a:ext uri="{FF2B5EF4-FFF2-40B4-BE49-F238E27FC236}">
                <a16:creationId xmlns:a16="http://schemas.microsoft.com/office/drawing/2014/main" id="{F1EF6F52-E4C6-4B50-B6AE-570EB1763D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" b="169"/>
          <a:stretch/>
        </p:blipFill>
        <p:spPr>
          <a:xfrm>
            <a:off x="6089699" y="4112053"/>
            <a:ext cx="2971101" cy="1974040"/>
          </a:xfrm>
          <a:prstGeom prst="rect">
            <a:avLst/>
          </a:prstGeom>
        </p:spPr>
      </p:pic>
      <p:pic>
        <p:nvPicPr>
          <p:cNvPr id="45" name="Afbeelding 2">
            <a:extLst>
              <a:ext uri="{FF2B5EF4-FFF2-40B4-BE49-F238E27FC236}">
                <a16:creationId xmlns:a16="http://schemas.microsoft.com/office/drawing/2014/main" id="{F4110ACD-1618-4998-A182-9A4DB4C5F51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" r="10"/>
          <a:stretch/>
        </p:blipFill>
        <p:spPr>
          <a:xfrm>
            <a:off x="9063497" y="163974"/>
            <a:ext cx="2962857" cy="1974039"/>
          </a:xfrm>
          <a:prstGeom prst="rect">
            <a:avLst/>
          </a:prstGeom>
        </p:spPr>
      </p:pic>
      <p:pic>
        <p:nvPicPr>
          <p:cNvPr id="46" name="Afbeelding 5">
            <a:extLst>
              <a:ext uri="{FF2B5EF4-FFF2-40B4-BE49-F238E27FC236}">
                <a16:creationId xmlns:a16="http://schemas.microsoft.com/office/drawing/2014/main" id="{071FC474-8D9C-40FA-99EB-45EC05030C4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395" y="2138013"/>
            <a:ext cx="2961060" cy="1974040"/>
          </a:xfrm>
          <a:prstGeom prst="rect">
            <a:avLst/>
          </a:prstGeom>
        </p:spPr>
      </p:pic>
      <p:pic>
        <p:nvPicPr>
          <p:cNvPr id="47" name="Afbeelding 5">
            <a:extLst>
              <a:ext uri="{FF2B5EF4-FFF2-40B4-BE49-F238E27FC236}">
                <a16:creationId xmlns:a16="http://schemas.microsoft.com/office/drawing/2014/main" id="{6BE742E1-631F-4782-A679-94BFDEEFCF7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275" y="4112053"/>
            <a:ext cx="2967179" cy="197404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6D24556-54DF-484C-997E-7793B065010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595" y="6241967"/>
            <a:ext cx="1040725" cy="39202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1EE077D-64C2-44BA-B5B0-28EF9459D3F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440" y="6305263"/>
            <a:ext cx="985077" cy="328783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79F30AC-5D7C-48A1-9775-770BA179A94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435" y="6295083"/>
            <a:ext cx="955891" cy="32878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72F418-AF83-472C-9870-30D802E7ED08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C40ABD-DDF1-162D-92D1-FD00942A02B8}"/>
              </a:ext>
            </a:extLst>
          </p:cNvPr>
          <p:cNvSpPr txBox="1">
            <a:spLocks/>
          </p:cNvSpPr>
          <p:nvPr/>
        </p:nvSpPr>
        <p:spPr>
          <a:xfrm>
            <a:off x="5667554" y="529222"/>
            <a:ext cx="3815390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3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fablabs</a:t>
            </a:r>
            <a:endParaRPr lang="nl-BE" sz="3733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  <a:p>
            <a:pPr algn="ctr"/>
            <a:r>
              <a:rPr lang="nl-BE" sz="1000" b="0" dirty="0" err="1">
                <a:solidFill>
                  <a:srgbClr val="1D4990"/>
                </a:solidFill>
                <a:latin typeface="Museo Sans Rounded 300" panose="02000000000000000000" pitchFamily="2" charset="0"/>
              </a:rPr>
              <a:t>Powered</a:t>
            </a:r>
            <a:r>
              <a:rPr lang="nl-BE" sz="1000" b="0" dirty="0">
                <a:solidFill>
                  <a:srgbClr val="1D4990"/>
                </a:solidFill>
                <a:latin typeface="Museo Sans Rounded 300" panose="02000000000000000000" pitchFamily="2" charset="0"/>
              </a:rPr>
              <a:t> </a:t>
            </a:r>
            <a:r>
              <a:rPr lang="nl-BE" sz="1000" b="0" dirty="0" err="1">
                <a:solidFill>
                  <a:srgbClr val="1D4990"/>
                </a:solidFill>
                <a:latin typeface="Museo Sans Rounded 300" panose="02000000000000000000" pitchFamily="2" charset="0"/>
              </a:rPr>
              <a:t>by</a:t>
            </a:r>
            <a:r>
              <a:rPr lang="nl-BE" sz="1000" b="0" dirty="0">
                <a:solidFill>
                  <a:srgbClr val="1D4990"/>
                </a:solidFill>
                <a:latin typeface="Museo Sans Rounded 300" panose="02000000000000000000" pitchFamily="2" charset="0"/>
              </a:rPr>
              <a:t> :</a:t>
            </a:r>
          </a:p>
          <a:p>
            <a:pPr algn="ctr"/>
            <a:r>
              <a:rPr lang="nl-BE" sz="2900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citydev.brussels</a:t>
            </a:r>
          </a:p>
        </p:txBody>
      </p:sp>
    </p:spTree>
    <p:extLst>
      <p:ext uri="{BB962C8B-B14F-4D97-AF65-F5344CB8AC3E}">
        <p14:creationId xmlns:p14="http://schemas.microsoft.com/office/powerpoint/2010/main" val="173542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5" name="Picture 4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02C9389-BE46-B379-837C-720CD35789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995" y="943820"/>
            <a:ext cx="5384753" cy="531495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696DB40-9F3B-5F53-EEF9-28F84496E43C}"/>
              </a:ext>
            </a:extLst>
          </p:cNvPr>
          <p:cNvSpPr txBox="1">
            <a:spLocks/>
          </p:cNvSpPr>
          <p:nvPr/>
        </p:nvSpPr>
        <p:spPr>
          <a:xfrm>
            <a:off x="224789" y="241951"/>
            <a:ext cx="10945216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Réseaux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Fablabs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Bruxellois</a:t>
            </a:r>
            <a:endParaRPr lang="nl-BE" sz="3733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8" name="Picture 7" descr="A picture containing art, person, hand&#10;&#10;Description automatically generated">
            <a:extLst>
              <a:ext uri="{FF2B5EF4-FFF2-40B4-BE49-F238E27FC236}">
                <a16:creationId xmlns:a16="http://schemas.microsoft.com/office/drawing/2014/main" id="{FC5526E9-F508-1AA2-D5BF-B2ECCAE5AC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85" y="943820"/>
            <a:ext cx="5384753" cy="32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0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16438-41F8-41AD-939C-8FDCA5460CC3}"/>
              </a:ext>
            </a:extLst>
          </p:cNvPr>
          <p:cNvSpPr txBox="1"/>
          <p:nvPr/>
        </p:nvSpPr>
        <p:spPr>
          <a:xfrm>
            <a:off x="560095" y="3044280"/>
            <a:ext cx="2997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1D4990"/>
                </a:solidFill>
                <a:latin typeface="Museo Sans Rounded 700" panose="02000000000000000000" pitchFamily="2" charset="0"/>
              </a:rPr>
              <a:t>Pourquoi</a:t>
            </a:r>
            <a:r>
              <a:rPr lang="en-US" sz="4400" b="1" dirty="0">
                <a:solidFill>
                  <a:srgbClr val="1D4990"/>
                </a:solidFill>
                <a:latin typeface="Museo Sans Rounded 700" panose="02000000000000000000" pitchFamily="2" charset="0"/>
              </a:rPr>
              <a:t> ?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F7567-471C-4EB2-B21A-8553CA2946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304346"/>
            <a:ext cx="1708160" cy="478169"/>
          </a:xfrm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AFCE6E1-D086-4A5A-A9CF-F29FCBF0A3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" r="32215"/>
          <a:stretch/>
        </p:blipFill>
        <p:spPr>
          <a:xfrm>
            <a:off x="5240742" y="0"/>
            <a:ext cx="6951260" cy="68580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FF60532-E788-4190-A43E-4256873F77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65" y="-6896188"/>
            <a:ext cx="9508441" cy="13449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7CACB-1F6E-4C60-AABD-0B4B64CC2139}"/>
              </a:ext>
            </a:extLst>
          </p:cNvPr>
          <p:cNvSpPr txBox="1"/>
          <p:nvPr/>
        </p:nvSpPr>
        <p:spPr>
          <a:xfrm>
            <a:off x="560095" y="2551837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6007E"/>
                </a:solidFill>
                <a:latin typeface="Museo Sans Rounded 700" panose="02000000000000000000" pitchFamily="2" charset="0"/>
              </a:rPr>
              <a:t>PARTIE IV 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AA41C-32BE-480A-ADEE-FFEC5FD1C916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E6007E"/>
              </a:gs>
              <a:gs pos="100000">
                <a:srgbClr val="E3061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33885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CD590CBA-AA59-C120-0AC4-F4C671CEC7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85" y="1197948"/>
            <a:ext cx="3566910" cy="2617306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DBDFC958-789B-6446-C346-73BEBBD2C1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1" b="1481"/>
          <a:stretch/>
        </p:blipFill>
        <p:spPr>
          <a:xfrm>
            <a:off x="4024715" y="1197947"/>
            <a:ext cx="3674860" cy="2617307"/>
          </a:xfrm>
          <a:prstGeom prst="rect">
            <a:avLst/>
          </a:prstGeom>
        </p:spPr>
      </p:pic>
      <p:pic>
        <p:nvPicPr>
          <p:cNvPr id="5" name="Picture 4" descr="A picture containing building, footwear, outdoor, wheel&#10;&#10;Description automatically generated">
            <a:extLst>
              <a:ext uri="{FF2B5EF4-FFF2-40B4-BE49-F238E27FC236}">
                <a16:creationId xmlns:a16="http://schemas.microsoft.com/office/drawing/2014/main" id="{76E79848-40BF-E91B-3DB1-7E2F182D20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" t="21164" r="1517" b="-16"/>
          <a:stretch/>
        </p:blipFill>
        <p:spPr>
          <a:xfrm>
            <a:off x="7820095" y="1197949"/>
            <a:ext cx="3928533" cy="2690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7713C-356E-FC88-2D0E-5119BCF6CEF4}"/>
              </a:ext>
            </a:extLst>
          </p:cNvPr>
          <p:cNvSpPr txBox="1"/>
          <p:nvPr/>
        </p:nvSpPr>
        <p:spPr>
          <a:xfrm>
            <a:off x="337285" y="693286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D4990"/>
                </a:solidFill>
                <a:latin typeface="Museo Sans Rounded 700" panose="02000000000000000000" pitchFamily="2" charset="0"/>
              </a:rPr>
              <a:t>Emploi</a:t>
            </a:r>
            <a:endParaRPr lang="en-US" sz="2400" b="1" dirty="0">
              <a:solidFill>
                <a:srgbClr val="1D4990"/>
              </a:solidFill>
              <a:latin typeface="Museo Sans Rounded 700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24E0D-DC03-8B80-7B16-37C9120A1EC4}"/>
              </a:ext>
            </a:extLst>
          </p:cNvPr>
          <p:cNvSpPr txBox="1"/>
          <p:nvPr/>
        </p:nvSpPr>
        <p:spPr>
          <a:xfrm>
            <a:off x="4024699" y="693286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D4990"/>
                </a:solidFill>
                <a:latin typeface="Museo Sans Rounded 700" panose="02000000000000000000" pitchFamily="2" charset="0"/>
              </a:rPr>
              <a:t>Mixité</a:t>
            </a:r>
            <a:endParaRPr lang="en-US" sz="2400" b="1" dirty="0">
              <a:solidFill>
                <a:srgbClr val="1D4990"/>
              </a:solidFill>
              <a:latin typeface="Museo Sans Rounded 700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301F22-6BCB-6B74-C6B7-D2466028E644}"/>
              </a:ext>
            </a:extLst>
          </p:cNvPr>
          <p:cNvSpPr txBox="1"/>
          <p:nvPr/>
        </p:nvSpPr>
        <p:spPr>
          <a:xfrm>
            <a:off x="7820095" y="727314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D4990"/>
                </a:solidFill>
                <a:latin typeface="Museo Sans Rounded 700" panose="02000000000000000000" pitchFamily="2" charset="0"/>
              </a:rPr>
              <a:t>Mobilité</a:t>
            </a:r>
            <a:r>
              <a:rPr lang="en-US" sz="2400" b="1" dirty="0">
                <a:solidFill>
                  <a:srgbClr val="1D4990"/>
                </a:solidFill>
                <a:latin typeface="Museo Sans Rounded 700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1D4990"/>
                </a:solidFill>
                <a:latin typeface="Museo Sans Rounded 700" panose="02000000000000000000" pitchFamily="2" charset="0"/>
              </a:rPr>
              <a:t>douce</a:t>
            </a:r>
            <a:endParaRPr lang="en-US" sz="2400" b="1" dirty="0">
              <a:solidFill>
                <a:srgbClr val="1D4990"/>
              </a:solidFill>
              <a:latin typeface="Museo Sans Rounded 7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D08289A-EBE4-2AEA-24B1-B7B30BD81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374" y="205903"/>
            <a:ext cx="9032091" cy="641014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001579B-BEA3-89CA-8CE6-761FDDACBEAE}"/>
              </a:ext>
            </a:extLst>
          </p:cNvPr>
          <p:cNvSpPr txBox="1"/>
          <p:nvPr/>
        </p:nvSpPr>
        <p:spPr>
          <a:xfrm>
            <a:off x="337284" y="188843"/>
            <a:ext cx="307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latin typeface="Museo Sans Rounded 500" panose="02000000000000000000" pitchFamily="50" charset="0"/>
              </a:rPr>
              <a:t>« Bruxelles, </a:t>
            </a:r>
          </a:p>
          <a:p>
            <a:r>
              <a:rPr lang="fr-BE" sz="2000" dirty="0">
                <a:latin typeface="Museo Sans Rounded 500" panose="02000000000000000000" pitchFamily="50" charset="0"/>
              </a:rPr>
              <a:t>   ville à 10 minutes »</a:t>
            </a:r>
          </a:p>
        </p:txBody>
      </p:sp>
    </p:spTree>
    <p:extLst>
      <p:ext uri="{BB962C8B-B14F-4D97-AF65-F5344CB8AC3E}">
        <p14:creationId xmlns:p14="http://schemas.microsoft.com/office/powerpoint/2010/main" val="357453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DE7E840-EDA4-4661-BBD7-EE077397DA49}"/>
              </a:ext>
            </a:extLst>
          </p:cNvPr>
          <p:cNvSpPr txBox="1"/>
          <p:nvPr/>
        </p:nvSpPr>
        <p:spPr>
          <a:xfrm>
            <a:off x="2447414" y="2397948"/>
            <a:ext cx="7297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Museo Sans Rounded 700" panose="02000000000000000000" pitchFamily="2" charset="0"/>
              </a:rPr>
              <a:t>Construisons</a:t>
            </a:r>
            <a:r>
              <a:rPr lang="en-US" sz="4800" b="1" dirty="0">
                <a:solidFill>
                  <a:srgbClr val="002060"/>
                </a:solidFill>
                <a:latin typeface="Museo Sans Rounded 700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Museo Sans Rounded 700" panose="02000000000000000000" pitchFamily="2" charset="0"/>
              </a:rPr>
              <a:t>aujourd’hui</a:t>
            </a:r>
            <a:endParaRPr lang="en-US" sz="4800" b="1" dirty="0">
              <a:solidFill>
                <a:srgbClr val="002060"/>
              </a:solidFill>
              <a:latin typeface="Museo Sans Rounded 700" panose="02000000000000000000" pitchFamily="2" charset="0"/>
            </a:endParaRP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Museo Sans Rounded 700" panose="02000000000000000000" pitchFamily="2" charset="0"/>
              </a:rPr>
              <a:t>la </a:t>
            </a:r>
            <a:r>
              <a:rPr lang="en-US" sz="4800" b="1" dirty="0" err="1">
                <a:solidFill>
                  <a:srgbClr val="002060"/>
                </a:solidFill>
                <a:latin typeface="Museo Sans Rounded 700" panose="02000000000000000000" pitchFamily="2" charset="0"/>
              </a:rPr>
              <a:t>ville</a:t>
            </a:r>
            <a:r>
              <a:rPr lang="en-US" sz="4800" b="1" dirty="0">
                <a:solidFill>
                  <a:srgbClr val="002060"/>
                </a:solidFill>
                <a:latin typeface="Museo Sans Rounded 700" panose="02000000000000000000" pitchFamily="2" charset="0"/>
              </a:rPr>
              <a:t> de </a:t>
            </a:r>
            <a:r>
              <a:rPr lang="en-US" sz="4800" b="1" dirty="0" err="1">
                <a:solidFill>
                  <a:srgbClr val="002060"/>
                </a:solidFill>
                <a:latin typeface="Museo Sans Rounded 700" panose="02000000000000000000" pitchFamily="2" charset="0"/>
              </a:rPr>
              <a:t>demain</a:t>
            </a:r>
            <a:endParaRPr lang="en-US" sz="4800" b="1" dirty="0">
              <a:solidFill>
                <a:srgbClr val="002060"/>
              </a:solidFill>
              <a:latin typeface="Museo Sans Rounded 700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BEA2B-F654-472F-9838-A2A4DD4E054F}"/>
              </a:ext>
            </a:extLst>
          </p:cNvPr>
          <p:cNvSpPr txBox="1"/>
          <p:nvPr/>
        </p:nvSpPr>
        <p:spPr>
          <a:xfrm>
            <a:off x="7858539" y="4541353"/>
            <a:ext cx="1644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Museo Sans Rounded 100" panose="02000000000000000000" pitchFamily="50" charset="0"/>
              </a:rPr>
              <a:t>~ citydev.brussels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D1F0C9B-7A26-4E2B-90BB-8CDBB7350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304348"/>
            <a:ext cx="1708160" cy="478169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ED18BA8-4D13-4071-B3D2-556DAF3B68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61" b="20994"/>
          <a:stretch/>
        </p:blipFill>
        <p:spPr>
          <a:xfrm>
            <a:off x="0" y="1031099"/>
            <a:ext cx="12192000" cy="5005727"/>
          </a:xfrm>
          <a:effectLst>
            <a:innerShdw blurRad="114300">
              <a:prstClr val="black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018977-79E3-4868-BBD3-808D7B3E0609}"/>
              </a:ext>
            </a:extLst>
          </p:cNvPr>
          <p:cNvSpPr txBox="1"/>
          <p:nvPr/>
        </p:nvSpPr>
        <p:spPr>
          <a:xfrm>
            <a:off x="5668418" y="304348"/>
            <a:ext cx="627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solidFill>
                  <a:srgbClr val="E6007E"/>
                </a:solidFill>
                <a:latin typeface="Museo Sans Rounded 700" panose="02000000000000000000" pitchFamily="2" charset="0"/>
              </a:rPr>
              <a:t>Construisons</a:t>
            </a:r>
            <a:r>
              <a:rPr lang="en-US" sz="2400" b="1" dirty="0">
                <a:solidFill>
                  <a:srgbClr val="E6007E"/>
                </a:solidFill>
                <a:latin typeface="Museo Sans Rounded 700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6007E"/>
                </a:solidFill>
                <a:latin typeface="Museo Sans Rounded 700" panose="02000000000000000000" pitchFamily="2" charset="0"/>
              </a:rPr>
              <a:t>aujourd’hui</a:t>
            </a:r>
            <a:r>
              <a:rPr lang="en-US" sz="2400" b="1" dirty="0">
                <a:solidFill>
                  <a:srgbClr val="E6007E"/>
                </a:solidFill>
                <a:latin typeface="Museo Sans Rounded 700" panose="02000000000000000000" pitchFamily="2" charset="0"/>
              </a:rPr>
              <a:t> la </a:t>
            </a:r>
            <a:r>
              <a:rPr lang="en-US" sz="2400" b="1" dirty="0" err="1">
                <a:solidFill>
                  <a:srgbClr val="E6007E"/>
                </a:solidFill>
                <a:latin typeface="Museo Sans Rounded 700" panose="02000000000000000000" pitchFamily="2" charset="0"/>
              </a:rPr>
              <a:t>ville</a:t>
            </a:r>
            <a:r>
              <a:rPr lang="en-US" sz="2400" b="1" dirty="0">
                <a:solidFill>
                  <a:srgbClr val="E6007E"/>
                </a:solidFill>
                <a:latin typeface="Museo Sans Rounded 700" panose="02000000000000000000" pitchFamily="2" charset="0"/>
              </a:rPr>
              <a:t> de </a:t>
            </a:r>
            <a:r>
              <a:rPr lang="en-US" sz="2400" b="1" dirty="0" err="1">
                <a:solidFill>
                  <a:srgbClr val="E6007E"/>
                </a:solidFill>
                <a:latin typeface="Museo Sans Rounded 700" panose="02000000000000000000" pitchFamily="2" charset="0"/>
              </a:rPr>
              <a:t>demain</a:t>
            </a:r>
            <a:endParaRPr lang="en-US" sz="2400" b="1" dirty="0">
              <a:solidFill>
                <a:srgbClr val="E6007E"/>
              </a:solidFill>
              <a:latin typeface="Museo Sans Rounded 700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69808-85EA-4A5E-B555-AAE1A3FF6A17}"/>
              </a:ext>
            </a:extLst>
          </p:cNvPr>
          <p:cNvSpPr txBox="1"/>
          <p:nvPr/>
        </p:nvSpPr>
        <p:spPr>
          <a:xfrm>
            <a:off x="140451" y="6200176"/>
            <a:ext cx="3927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D4990"/>
                </a:solidFill>
                <a:latin typeface="Museo Sans Rounded 700" panose="02000000000000000000" pitchFamily="2" charset="0"/>
              </a:rPr>
              <a:t>Merci pour </a:t>
            </a:r>
            <a:r>
              <a:rPr lang="en-US" sz="2400" b="1" dirty="0" err="1">
                <a:solidFill>
                  <a:srgbClr val="1D4990"/>
                </a:solidFill>
                <a:latin typeface="Museo Sans Rounded 700" panose="02000000000000000000" pitchFamily="2" charset="0"/>
              </a:rPr>
              <a:t>votre</a:t>
            </a:r>
            <a:r>
              <a:rPr lang="en-US" sz="2400" b="1" dirty="0">
                <a:solidFill>
                  <a:srgbClr val="1D4990"/>
                </a:solidFill>
                <a:latin typeface="Museo Sans Rounded 700" panose="02000000000000000000" pitchFamily="2" charset="0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347520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égende : flèche vers la droite 11">
            <a:extLst>
              <a:ext uri="{FF2B5EF4-FFF2-40B4-BE49-F238E27FC236}">
                <a16:creationId xmlns:a16="http://schemas.microsoft.com/office/drawing/2014/main" id="{BAF8E8D3-5F78-F94C-9D39-6783741F13EC}"/>
              </a:ext>
            </a:extLst>
          </p:cNvPr>
          <p:cNvSpPr/>
          <p:nvPr/>
        </p:nvSpPr>
        <p:spPr>
          <a:xfrm>
            <a:off x="3956268" y="1"/>
            <a:ext cx="6143352" cy="6857999"/>
          </a:xfrm>
          <a:prstGeom prst="rightArrowCallout">
            <a:avLst>
              <a:gd name="adj1" fmla="val 23308"/>
              <a:gd name="adj2" fmla="val 18232"/>
              <a:gd name="adj3" fmla="val 25000"/>
              <a:gd name="adj4" fmla="val 6497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11" name="Légende : flèche vers la droite 10">
            <a:extLst>
              <a:ext uri="{FF2B5EF4-FFF2-40B4-BE49-F238E27FC236}">
                <a16:creationId xmlns:a16="http://schemas.microsoft.com/office/drawing/2014/main" id="{A90D3611-84E4-1260-331D-BE99F01E974E}"/>
              </a:ext>
            </a:extLst>
          </p:cNvPr>
          <p:cNvSpPr/>
          <p:nvPr/>
        </p:nvSpPr>
        <p:spPr>
          <a:xfrm>
            <a:off x="116545" y="2059568"/>
            <a:ext cx="4154328" cy="258239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E9ED4A68-54F0-E869-3AAB-1D5FD713A2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3505" r="13505"/>
          <a:stretch>
            <a:fillRect/>
          </a:stretch>
        </p:blipFill>
        <p:spPr>
          <a:xfrm>
            <a:off x="4439675" y="3656870"/>
            <a:ext cx="3250917" cy="31245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E1AE5E-7319-6F82-8BC5-DCEBBE1914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442" y="2833673"/>
            <a:ext cx="1371823" cy="13333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5B0CB3-F089-702E-08B8-5A98DF42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287" y="168497"/>
            <a:ext cx="3351604" cy="1915583"/>
          </a:xfrm>
          <a:prstGeom prst="rect">
            <a:avLst/>
          </a:prstGeom>
        </p:spPr>
      </p:pic>
      <p:pic>
        <p:nvPicPr>
          <p:cNvPr id="6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DEDF3C1-E136-274E-090F-3B1D64ACE6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51" y="3081955"/>
            <a:ext cx="1822179" cy="510087"/>
          </a:xfrm>
          <a:prstGeom prst="rect">
            <a:avLst/>
          </a:prstGeom>
        </p:spPr>
      </p:pic>
      <p:pic>
        <p:nvPicPr>
          <p:cNvPr id="2054" name="Picture 6" descr="Logo - Innoviris">
            <a:extLst>
              <a:ext uri="{FF2B5EF4-FFF2-40B4-BE49-F238E27FC236}">
                <a16:creationId xmlns:a16="http://schemas.microsoft.com/office/drawing/2014/main" id="{C51F0877-7CDA-4BEF-36B9-DBDF8233A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346" y="1628160"/>
            <a:ext cx="3351604" cy="122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F13E3BAE-DE15-6A66-8330-76891170F829}"/>
              </a:ext>
            </a:extLst>
          </p:cNvPr>
          <p:cNvSpPr txBox="1"/>
          <p:nvPr/>
        </p:nvSpPr>
        <p:spPr>
          <a:xfrm>
            <a:off x="208468" y="243875"/>
            <a:ext cx="31218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>
                <a:solidFill>
                  <a:srgbClr val="E6007E"/>
                </a:solidFill>
                <a:latin typeface="Museo Sans Rounded 700" panose="02000000000000000000" pitchFamily="2" charset="0"/>
              </a:rPr>
              <a:t>Building the city </a:t>
            </a:r>
          </a:p>
          <a:p>
            <a:r>
              <a:rPr lang="en-GB" sz="2667" b="1">
                <a:solidFill>
                  <a:srgbClr val="E6007E"/>
                </a:solidFill>
                <a:latin typeface="Museo Sans Rounded 700" panose="02000000000000000000" pitchFamily="2" charset="0"/>
              </a:rPr>
              <a:t>of tomorrow today </a:t>
            </a:r>
          </a:p>
        </p:txBody>
      </p:sp>
      <p:pic>
        <p:nvPicPr>
          <p:cNvPr id="17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7D55040-D235-C986-BE45-1A0ABA3268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68" y="6073962"/>
            <a:ext cx="1822179" cy="510087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C3673B13-A94E-33FA-44B1-C40DD243ED86}"/>
              </a:ext>
            </a:extLst>
          </p:cNvPr>
          <p:cNvSpPr txBox="1"/>
          <p:nvPr/>
        </p:nvSpPr>
        <p:spPr>
          <a:xfrm>
            <a:off x="163584" y="219493"/>
            <a:ext cx="31667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67" b="1">
                <a:solidFill>
                  <a:srgbClr val="E6007E"/>
                </a:solidFill>
                <a:latin typeface="Museo Sans Rounded 700" panose="02000000000000000000" pitchFamily="2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F0FC70-E382-AD60-F02A-6B83C6E15D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6" y="1871036"/>
            <a:ext cx="3395929" cy="317993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573458B-285A-BCC5-CCB3-8B9ABD00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5061" y="4581659"/>
            <a:ext cx="3346939" cy="229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9AC89B0-1500-C76C-DC82-DC17B15D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5061" y="574"/>
            <a:ext cx="3346939" cy="22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6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7563009-33A4-7CE0-4708-FED9A6AB25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137" y="-3999670"/>
            <a:ext cx="7131331" cy="100873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3DE1D0-DEC5-94FD-EA08-6575D1319D59}"/>
              </a:ext>
            </a:extLst>
          </p:cNvPr>
          <p:cNvSpPr/>
          <p:nvPr/>
        </p:nvSpPr>
        <p:spPr>
          <a:xfrm>
            <a:off x="-1" y="6541477"/>
            <a:ext cx="311499" cy="316523"/>
          </a:xfrm>
          <a:prstGeom prst="rect">
            <a:avLst/>
          </a:prstGeom>
          <a:gradFill flip="none" rotWithShape="1">
            <a:gsLst>
              <a:gs pos="0">
                <a:srgbClr val="1D4990"/>
              </a:gs>
              <a:gs pos="100000">
                <a:srgbClr val="00A7E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4615EA32-3246-8C37-DBC2-3CB649AA2E6B}"/>
              </a:ext>
            </a:extLst>
          </p:cNvPr>
          <p:cNvSpPr txBox="1">
            <a:spLocks/>
          </p:cNvSpPr>
          <p:nvPr/>
        </p:nvSpPr>
        <p:spPr>
          <a:xfrm>
            <a:off x="311498" y="604092"/>
            <a:ext cx="8009508" cy="939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1D4990"/>
                </a:solidFill>
                <a:latin typeface="Museo Sans Rounded 500" panose="02000000000000000000" pitchFamily="50" charset="0"/>
                <a:ea typeface="+mj-ea"/>
                <a:cs typeface="+mj-cs"/>
              </a:rPr>
              <a:t>DEVELOPPEMENT &amp; REALISATION</a:t>
            </a:r>
          </a:p>
          <a:p>
            <a:r>
              <a:rPr lang="fr-BE" sz="1800" dirty="0">
                <a:solidFill>
                  <a:srgbClr val="949499"/>
                </a:solidFill>
                <a:latin typeface="Museo Sans Rounded 300" panose="02000000000000000000" pitchFamily="2" charset="0"/>
              </a:rPr>
              <a:t>Les différentes facettes du métier de développeur:</a:t>
            </a:r>
            <a:endParaRPr lang="en-GB" sz="1800" dirty="0">
              <a:solidFill>
                <a:srgbClr val="949499"/>
              </a:solidFill>
              <a:latin typeface="Museo Sans Rounded 300" panose="02000000000000000000" pitchFamily="2" charset="0"/>
            </a:endParaRPr>
          </a:p>
          <a:p>
            <a:endParaRPr lang="en-GB" sz="2400" dirty="0">
              <a:solidFill>
                <a:srgbClr val="949499"/>
              </a:solidFill>
              <a:latin typeface="Museo Sans Rounded 300" panose="020000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392C59C-D196-A030-80C9-1DD71CCD9A19}"/>
              </a:ext>
            </a:extLst>
          </p:cNvPr>
          <p:cNvSpPr txBox="1"/>
          <p:nvPr/>
        </p:nvSpPr>
        <p:spPr>
          <a:xfrm>
            <a:off x="311498" y="284347"/>
            <a:ext cx="7685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METIERS EXPANSION ECONOMIQUE</a:t>
            </a:r>
          </a:p>
        </p:txBody>
      </p:sp>
      <p:pic>
        <p:nvPicPr>
          <p:cNvPr id="21" name="Image 20" descr="Une image contenant extérieur, bâtiment, maison, herbe&#10;&#10;Description générée automatiquement">
            <a:extLst>
              <a:ext uri="{FF2B5EF4-FFF2-40B4-BE49-F238E27FC236}">
                <a16:creationId xmlns:a16="http://schemas.microsoft.com/office/drawing/2014/main" id="{2DDB614B-DF11-29DA-9ADA-B85EE3408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759" y="1292607"/>
            <a:ext cx="3528728" cy="1415020"/>
          </a:xfrm>
          <a:prstGeom prst="rect">
            <a:avLst/>
          </a:prstGeom>
        </p:spPr>
      </p:pic>
      <p:sp>
        <p:nvSpPr>
          <p:cNvPr id="22" name="Pentagone 21">
            <a:extLst>
              <a:ext uri="{FF2B5EF4-FFF2-40B4-BE49-F238E27FC236}">
                <a16:creationId xmlns:a16="http://schemas.microsoft.com/office/drawing/2014/main" id="{45D70535-A656-7865-5803-B3B8CE14CD81}"/>
              </a:ext>
            </a:extLst>
          </p:cNvPr>
          <p:cNvSpPr/>
          <p:nvPr/>
        </p:nvSpPr>
        <p:spPr>
          <a:xfrm>
            <a:off x="6038340" y="2548360"/>
            <a:ext cx="1903472" cy="1691328"/>
          </a:xfrm>
          <a:prstGeom prst="pent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78F6D7-43D5-408D-C20A-6F156C0BB44E}"/>
              </a:ext>
            </a:extLst>
          </p:cNvPr>
          <p:cNvSpPr txBox="1"/>
          <p:nvPr/>
        </p:nvSpPr>
        <p:spPr>
          <a:xfrm>
            <a:off x="7863577" y="2691563"/>
            <a:ext cx="44036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MISSIONS DÉLÉGUÉES / ASSISTANCE ACQUISITION, GESTION &amp; COMMERCIALISATION DE L’EXPA</a:t>
            </a:r>
          </a:p>
          <a:p>
            <a:endParaRPr lang="fr-BE" dirty="0">
              <a:latin typeface="Museo Sans Rounded 300" panose="020000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B4BCC58-74AC-7934-242A-287B0F81D9C6}"/>
              </a:ext>
            </a:extLst>
          </p:cNvPr>
          <p:cNvSpPr txBox="1"/>
          <p:nvPr/>
        </p:nvSpPr>
        <p:spPr>
          <a:xfrm>
            <a:off x="8227925" y="3445232"/>
            <a:ext cx="3105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PROJETS MIXTES/REZ ÉCONOMIQUES ET LOGEMENTS AUX ÉTAGES</a:t>
            </a:r>
          </a:p>
          <a:p>
            <a:endParaRPr lang="fr-BE" dirty="0">
              <a:latin typeface="Museo Sans Rounded 300" panose="020000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85B6CC3-AFA1-DCAD-BE1F-1EA0FC061C06}"/>
              </a:ext>
            </a:extLst>
          </p:cNvPr>
          <p:cNvSpPr txBox="1"/>
          <p:nvPr/>
        </p:nvSpPr>
        <p:spPr>
          <a:xfrm>
            <a:off x="2827473" y="1670391"/>
            <a:ext cx="42356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RÉNOVATION/RECONDITIONNEMENT DE SITES INDUSTRIELS/ENTREPÔTS</a:t>
            </a:r>
          </a:p>
          <a:p>
            <a:endParaRPr lang="fr-BE" dirty="0">
              <a:latin typeface="Museo Sans Rounded 300" panose="020000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B50CE20-F509-833A-4138-747A88BD27D4}"/>
              </a:ext>
            </a:extLst>
          </p:cNvPr>
          <p:cNvSpPr txBox="1"/>
          <p:nvPr/>
        </p:nvSpPr>
        <p:spPr>
          <a:xfrm>
            <a:off x="2201320" y="4127808"/>
            <a:ext cx="3462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DÉMOLITION D’ANCIENS SITES INDUSTRIELS/RECONSTRUCTION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50C56B5-4A0D-527D-2A3B-46AB26F6E567}"/>
              </a:ext>
            </a:extLst>
          </p:cNvPr>
          <p:cNvSpPr txBox="1"/>
          <p:nvPr/>
        </p:nvSpPr>
        <p:spPr>
          <a:xfrm>
            <a:off x="5741288" y="4496564"/>
            <a:ext cx="2411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CONSTRUCTION DE PARCS POUR TPE/PME</a:t>
            </a:r>
          </a:p>
        </p:txBody>
      </p:sp>
      <p:pic>
        <p:nvPicPr>
          <p:cNvPr id="28" name="Image 27" descr="Une image contenant extérieur, bâtiment, route, rue&#10;&#10;Description générée automatiquement">
            <a:extLst>
              <a:ext uri="{FF2B5EF4-FFF2-40B4-BE49-F238E27FC236}">
                <a16:creationId xmlns:a16="http://schemas.microsoft.com/office/drawing/2014/main" id="{FFC70D24-97A0-C420-2030-6F1B7C45DE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842" y="5002646"/>
            <a:ext cx="2411728" cy="153883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8AEC1D2-60C9-0106-1466-5740527076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823" y="2198216"/>
            <a:ext cx="2981410" cy="1658438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15C0FDDC-6AD1-9063-8BAE-B8A61253F8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296" y="3965720"/>
            <a:ext cx="2758982" cy="184804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D93B240-834E-0155-E1C4-DAC7E27027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80" y="4651028"/>
            <a:ext cx="3024254" cy="1673960"/>
          </a:xfrm>
          <a:prstGeom prst="rect">
            <a:avLst/>
          </a:prstGeom>
        </p:spPr>
      </p:pic>
      <p:sp>
        <p:nvSpPr>
          <p:cNvPr id="32" name="Pentagone 31">
            <a:extLst>
              <a:ext uri="{FF2B5EF4-FFF2-40B4-BE49-F238E27FC236}">
                <a16:creationId xmlns:a16="http://schemas.microsoft.com/office/drawing/2014/main" id="{DD8DD347-4C97-BF78-9EFA-502C43BBD2B1}"/>
              </a:ext>
            </a:extLst>
          </p:cNvPr>
          <p:cNvSpPr/>
          <p:nvPr/>
        </p:nvSpPr>
        <p:spPr>
          <a:xfrm rot="2108897">
            <a:off x="6310295" y="2706979"/>
            <a:ext cx="1431961" cy="1389773"/>
          </a:xfrm>
          <a:prstGeom prst="pent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D85468-213D-9C9A-89D9-5ABDE18AAA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CED6642-4C6D-48BC-BA89-964423BCA3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856A3-1F20-4B54-97E4-70D8808B1041}"/>
              </a:ext>
            </a:extLst>
          </p:cNvPr>
          <p:cNvSpPr txBox="1"/>
          <p:nvPr/>
        </p:nvSpPr>
        <p:spPr>
          <a:xfrm>
            <a:off x="168643" y="1460271"/>
            <a:ext cx="3545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nl-BE" sz="1600" dirty="0">
                <a:solidFill>
                  <a:srgbClr val="002060"/>
                </a:solidFill>
                <a:latin typeface="Museo Sans Rounded 700" panose="02000000000000000000" pitchFamily="2" charset="0"/>
              </a:rPr>
              <a:t>Société de Développement pour la </a:t>
            </a:r>
            <a:r>
              <a:rPr lang="nl-BE" sz="1600" dirty="0" err="1">
                <a:solidFill>
                  <a:srgbClr val="002060"/>
                </a:solidFill>
                <a:latin typeface="Museo Sans Rounded 700" panose="02000000000000000000" pitchFamily="2" charset="0"/>
              </a:rPr>
              <a:t>Région</a:t>
            </a:r>
            <a:r>
              <a:rPr lang="nl-BE" sz="1600" dirty="0">
                <a:solidFill>
                  <a:srgbClr val="002060"/>
                </a:solidFill>
                <a:latin typeface="Museo Sans Rounded 700" panose="02000000000000000000" pitchFamily="2" charset="0"/>
              </a:rPr>
              <a:t> de Bruxelles-</a:t>
            </a:r>
            <a:r>
              <a:rPr lang="nl-BE" sz="1600" dirty="0" err="1">
                <a:solidFill>
                  <a:srgbClr val="002060"/>
                </a:solidFill>
                <a:latin typeface="Museo Sans Rounded 700" panose="02000000000000000000" pitchFamily="2" charset="0"/>
              </a:rPr>
              <a:t>Capitale</a:t>
            </a:r>
            <a:endParaRPr lang="nl-BE" sz="1600" dirty="0">
              <a:solidFill>
                <a:srgbClr val="002060"/>
              </a:solidFill>
              <a:latin typeface="Museo Sans Rounded 700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6F966-0953-4997-99D4-AAE8330DED04}"/>
              </a:ext>
            </a:extLst>
          </p:cNvPr>
          <p:cNvSpPr txBox="1"/>
          <p:nvPr/>
        </p:nvSpPr>
        <p:spPr>
          <a:xfrm>
            <a:off x="499094" y="990658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E6007E"/>
                </a:solidFill>
                <a:latin typeface="Museo Sans Rounded 700" panose="02000000000000000000" pitchFamily="2" charset="0"/>
              </a:rPr>
              <a:t>1974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3B026F12-36F6-4799-8340-A7E1182C55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A9F030-2D8A-4F6D-B8B9-DB99530F8D12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1D4990"/>
              </a:gs>
              <a:gs pos="100000">
                <a:srgbClr val="00A7E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18" name="Picture Placeholder 17" descr="A picture containing text, outdoor, old, white&#10;&#10;Description automatically generated">
            <a:extLst>
              <a:ext uri="{FF2B5EF4-FFF2-40B4-BE49-F238E27FC236}">
                <a16:creationId xmlns:a16="http://schemas.microsoft.com/office/drawing/2014/main" id="{A6DEDEF9-AE5B-4E32-B779-7AFC08AFEE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" b="-1167"/>
          <a:stretch/>
        </p:blipFill>
        <p:spPr>
          <a:xfrm>
            <a:off x="373146" y="3664032"/>
            <a:ext cx="3098893" cy="1913817"/>
          </a:xfrm>
          <a:prstGeom prst="rect">
            <a:avLst/>
          </a:prstGeom>
        </p:spPr>
      </p:pic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id="{3E7DA3F3-9649-4767-9771-41D6857D15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060" y="2175087"/>
            <a:ext cx="1037032" cy="10188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3EAE2E-8ED4-4387-9FF8-7BA2FC057A97}"/>
              </a:ext>
            </a:extLst>
          </p:cNvPr>
          <p:cNvSpPr txBox="1"/>
          <p:nvPr/>
        </p:nvSpPr>
        <p:spPr>
          <a:xfrm>
            <a:off x="4178287" y="996840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E6007E"/>
                </a:solidFill>
                <a:latin typeface="Museo Sans Rounded 700" panose="02000000000000000000" pitchFamily="2" charset="0"/>
              </a:rPr>
              <a:t>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5D38E8-D4F6-4F71-AB99-159EFABD7938}"/>
              </a:ext>
            </a:extLst>
          </p:cNvPr>
          <p:cNvSpPr txBox="1"/>
          <p:nvPr/>
        </p:nvSpPr>
        <p:spPr>
          <a:xfrm>
            <a:off x="4178287" y="1431566"/>
            <a:ext cx="3773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  <a:latin typeface="Museo Sans Rounded 700" panose="02000000000000000000" pitchFamily="2" charset="0"/>
              </a:rPr>
              <a:t>Un nouveau nom, un nouveau logo et un contrat de gestion</a:t>
            </a:r>
            <a:endParaRPr lang="en-US" sz="1600" dirty="0">
              <a:solidFill>
                <a:srgbClr val="002060"/>
              </a:solidFill>
              <a:latin typeface="Museo Sans Rounded 700" panose="0200000000000000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0B624C8-5231-4E0D-9BF1-E0965BC5C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56"/>
          <a:stretch/>
        </p:blipFill>
        <p:spPr bwMode="auto">
          <a:xfrm>
            <a:off x="4201113" y="3738055"/>
            <a:ext cx="3447987" cy="13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BADB308-8482-4364-9527-93C6364604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645" y="2271998"/>
            <a:ext cx="3200276" cy="8958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4C15EE-0893-46E0-8604-FCE2F49EC7AF}"/>
              </a:ext>
            </a:extLst>
          </p:cNvPr>
          <p:cNvCxnSpPr>
            <a:cxnSpLocks/>
          </p:cNvCxnSpPr>
          <p:nvPr/>
        </p:nvCxnSpPr>
        <p:spPr>
          <a:xfrm>
            <a:off x="3774299" y="840454"/>
            <a:ext cx="0" cy="5000268"/>
          </a:xfrm>
          <a:prstGeom prst="line">
            <a:avLst/>
          </a:prstGeom>
          <a:ln>
            <a:solidFill>
              <a:srgbClr val="E6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7E1FB84-1B76-4758-BADE-C18BB04299EA}"/>
              </a:ext>
            </a:extLst>
          </p:cNvPr>
          <p:cNvSpPr txBox="1"/>
          <p:nvPr/>
        </p:nvSpPr>
        <p:spPr>
          <a:xfrm>
            <a:off x="8423278" y="1431564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Museo Sans Rounded 700" panose="02000000000000000000" pitchFamily="2" charset="0"/>
              </a:rPr>
              <a:t>50 </a:t>
            </a:r>
            <a:r>
              <a:rPr lang="en-US" sz="1600" dirty="0" err="1">
                <a:solidFill>
                  <a:srgbClr val="002060"/>
                </a:solidFill>
                <a:latin typeface="Museo Sans Rounded 700" panose="02000000000000000000" pitchFamily="2" charset="0"/>
              </a:rPr>
              <a:t>ans</a:t>
            </a:r>
            <a:endParaRPr lang="en-US" sz="1600" dirty="0">
              <a:solidFill>
                <a:srgbClr val="002060"/>
              </a:solidFill>
              <a:latin typeface="Museo Sans Rounded 700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0EEAD-DF83-4DF9-8B13-8ACD7832F101}"/>
              </a:ext>
            </a:extLst>
          </p:cNvPr>
          <p:cNvSpPr txBox="1"/>
          <p:nvPr/>
        </p:nvSpPr>
        <p:spPr>
          <a:xfrm>
            <a:off x="8441607" y="1010630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E6007E"/>
                </a:solidFill>
                <a:latin typeface="Museo Sans Rounded 700" panose="02000000000000000000" pitchFamily="2" charset="0"/>
              </a:rPr>
              <a:t>2024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6692C9-2D1B-4C28-9C3D-DA908AE0729B}"/>
              </a:ext>
            </a:extLst>
          </p:cNvPr>
          <p:cNvCxnSpPr>
            <a:cxnSpLocks/>
          </p:cNvCxnSpPr>
          <p:nvPr/>
        </p:nvCxnSpPr>
        <p:spPr>
          <a:xfrm>
            <a:off x="8162551" y="840454"/>
            <a:ext cx="0" cy="5000268"/>
          </a:xfrm>
          <a:prstGeom prst="line">
            <a:avLst/>
          </a:prstGeom>
          <a:ln>
            <a:solidFill>
              <a:srgbClr val="E6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Placeholder 11" descr="A picture containing floor, indoor, chair, room&#10;&#10;Description automatically generated">
            <a:extLst>
              <a:ext uri="{FF2B5EF4-FFF2-40B4-BE49-F238E27FC236}">
                <a16:creationId xmlns:a16="http://schemas.microsoft.com/office/drawing/2014/main" id="{36741877-B28F-4B1B-8ECB-A1D6C326B6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r="25000"/>
          <a:stretch>
            <a:fillRect/>
          </a:stretch>
        </p:blipFill>
        <p:spPr>
          <a:xfrm>
            <a:off x="8539967" y="2175087"/>
            <a:ext cx="3126160" cy="3516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72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6" grpId="0" animBg="1"/>
      <p:bldP spid="11" grpId="0"/>
      <p:bldP spid="12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5926B10-C139-449A-921A-9336F9433E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761C3A-1E26-4B05-97BC-170F0FF1377C}"/>
              </a:ext>
            </a:extLst>
          </p:cNvPr>
          <p:cNvSpPr/>
          <p:nvPr/>
        </p:nvSpPr>
        <p:spPr>
          <a:xfrm>
            <a:off x="0" y="6547516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1D4990"/>
              </a:gs>
              <a:gs pos="100000">
                <a:srgbClr val="00A7E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7" descr="Icon&#10;&#10;Description automatically generated">
            <a:extLst>
              <a:ext uri="{FF2B5EF4-FFF2-40B4-BE49-F238E27FC236}">
                <a16:creationId xmlns:a16="http://schemas.microsoft.com/office/drawing/2014/main" id="{E3227F6C-101B-9A90-28B3-0E7C5CEC04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-3683094"/>
            <a:ext cx="9508441" cy="13449843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8292408-9093-7941-3B63-BA51E711ABA4}"/>
              </a:ext>
            </a:extLst>
          </p:cNvPr>
          <p:cNvGraphicFramePr>
            <a:graphicFrameLocks noGrp="1"/>
          </p:cNvGraphicFramePr>
          <p:nvPr/>
        </p:nvGraphicFramePr>
        <p:xfrm>
          <a:off x="695325" y="586318"/>
          <a:ext cx="10763249" cy="494453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3502260">
                  <a:extLst>
                    <a:ext uri="{9D8B030D-6E8A-4147-A177-3AD203B41FA5}">
                      <a16:colId xmlns:a16="http://schemas.microsoft.com/office/drawing/2014/main" val="4161291076"/>
                    </a:ext>
                  </a:extLst>
                </a:gridCol>
                <a:gridCol w="1879364">
                  <a:extLst>
                    <a:ext uri="{9D8B030D-6E8A-4147-A177-3AD203B41FA5}">
                      <a16:colId xmlns:a16="http://schemas.microsoft.com/office/drawing/2014/main" val="3308700737"/>
                    </a:ext>
                  </a:extLst>
                </a:gridCol>
                <a:gridCol w="3960541">
                  <a:extLst>
                    <a:ext uri="{9D8B030D-6E8A-4147-A177-3AD203B41FA5}">
                      <a16:colId xmlns:a16="http://schemas.microsoft.com/office/drawing/2014/main" val="1483732194"/>
                    </a:ext>
                  </a:extLst>
                </a:gridCol>
                <a:gridCol w="1421084">
                  <a:extLst>
                    <a:ext uri="{9D8B030D-6E8A-4147-A177-3AD203B41FA5}">
                      <a16:colId xmlns:a16="http://schemas.microsoft.com/office/drawing/2014/main" val="1847462616"/>
                    </a:ext>
                  </a:extLst>
                </a:gridCol>
              </a:tblGrid>
              <a:tr h="494453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Museo Sans Rounded 500" panose="02000000000000000000" pitchFamily="50" charset="0"/>
                        </a:rPr>
                        <a:t>2005 - 2022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Museo Sans Rounded 500" panose="02000000000000000000" pitchFamily="50" charset="0"/>
                        </a:rPr>
                        <a:t>2023 - 2025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4178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Discounts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Incentives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Discounts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07772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1. Economic transition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5-25%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0781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2. Circular economy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23174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Scientific research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25%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3. Innovation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13243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Hospitality sector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5%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4. Hospitality sector - Good Food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93779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Day care centre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5. Day care centre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56759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Ecodynamic label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2-4-6%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6. Ecodynamic label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2-5-10%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50691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7. Sports field or rooftop activities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1648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fr-BE" sz="1500">
                        <a:solidFill>
                          <a:srgbClr val="1D4990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8. Biodiversity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rgbClr val="1D4990"/>
                          </a:solidFill>
                          <a:latin typeface="Museo Sans Rounded 500" panose="02000000000000000000" pitchFamily="50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167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72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7563009-33A4-7CE0-4708-FED9A6AB25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137" y="-3999670"/>
            <a:ext cx="7131331" cy="100873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3DE1D0-DEC5-94FD-EA08-6575D1319D59}"/>
              </a:ext>
            </a:extLst>
          </p:cNvPr>
          <p:cNvSpPr/>
          <p:nvPr/>
        </p:nvSpPr>
        <p:spPr>
          <a:xfrm>
            <a:off x="-1" y="6541477"/>
            <a:ext cx="311499" cy="316523"/>
          </a:xfrm>
          <a:prstGeom prst="rect">
            <a:avLst/>
          </a:prstGeom>
          <a:gradFill flip="none" rotWithShape="1">
            <a:gsLst>
              <a:gs pos="0">
                <a:srgbClr val="1D4990"/>
              </a:gs>
              <a:gs pos="100000">
                <a:srgbClr val="00A7E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5402D8C-9EC2-0CBE-0BE5-F0E1200FD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0" y="6193216"/>
            <a:ext cx="1726564" cy="4833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CBBBDF-4253-7E97-7B76-C1E8F6223D28}"/>
              </a:ext>
            </a:extLst>
          </p:cNvPr>
          <p:cNvSpPr txBox="1"/>
          <p:nvPr/>
        </p:nvSpPr>
        <p:spPr>
          <a:xfrm>
            <a:off x="1076962" y="365444"/>
            <a:ext cx="7685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E6007E"/>
                </a:solidFill>
              </a:rPr>
              <a:t>Parcs TPE – PME – MGE &gt; 2025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A2A5797-9DBD-AF2C-E908-A1DEC142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524" y="828354"/>
            <a:ext cx="6396680" cy="2256040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491A7504-955F-CE17-8696-54578E14A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62" y="3602073"/>
            <a:ext cx="2743200" cy="2066925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81F6B5E7-3F87-15D7-456E-9765AE3BAA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323" y="828354"/>
            <a:ext cx="3994057" cy="22560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535E66A-D214-CEA7-ADAD-9D781C4FDA30}"/>
              </a:ext>
            </a:extLst>
          </p:cNvPr>
          <p:cNvSpPr txBox="1"/>
          <p:nvPr/>
        </p:nvSpPr>
        <p:spPr>
          <a:xfrm>
            <a:off x="1076962" y="5668998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rgbClr val="949499"/>
                </a:solidFill>
              </a:rPr>
              <a:t>NorthCity</a:t>
            </a:r>
            <a:r>
              <a:rPr lang="en-GB" sz="1800" dirty="0">
                <a:solidFill>
                  <a:srgbClr val="949499"/>
                </a:solidFill>
              </a:rPr>
              <a:t> – </a:t>
            </a:r>
            <a:r>
              <a:rPr lang="en-GB" sz="1800" dirty="0" err="1">
                <a:solidFill>
                  <a:srgbClr val="949499"/>
                </a:solidFill>
              </a:rPr>
              <a:t>projet</a:t>
            </a:r>
            <a:r>
              <a:rPr lang="en-GB" sz="1800" dirty="0">
                <a:solidFill>
                  <a:srgbClr val="949499"/>
                </a:solidFill>
              </a:rPr>
              <a:t> </a:t>
            </a:r>
            <a:r>
              <a:rPr lang="en-GB" sz="1800" dirty="0" err="1">
                <a:solidFill>
                  <a:srgbClr val="949499"/>
                </a:solidFill>
              </a:rPr>
              <a:t>mixte</a:t>
            </a:r>
            <a:endParaRPr lang="en-GB" sz="1800" dirty="0">
              <a:solidFill>
                <a:srgbClr val="949499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783CB2-DBAE-2F40-82EB-FBEA0EFC1482}"/>
              </a:ext>
            </a:extLst>
          </p:cNvPr>
          <p:cNvSpPr txBox="1"/>
          <p:nvPr/>
        </p:nvSpPr>
        <p:spPr>
          <a:xfrm>
            <a:off x="8100918" y="3046115"/>
            <a:ext cx="337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949499"/>
                </a:solidFill>
              </a:rPr>
              <a:t>Copernic – parc MGE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93D5B73-3446-9DDA-A790-3905DE906B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442" y="3602073"/>
            <a:ext cx="3578196" cy="206692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33C68DD-B0CF-4775-8B05-D72B21265683}"/>
              </a:ext>
            </a:extLst>
          </p:cNvPr>
          <p:cNvSpPr txBox="1"/>
          <p:nvPr/>
        </p:nvSpPr>
        <p:spPr>
          <a:xfrm>
            <a:off x="4122872" y="5668998"/>
            <a:ext cx="3626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rgbClr val="949499"/>
                </a:solidFill>
              </a:rPr>
              <a:t>NovaCity</a:t>
            </a:r>
            <a:r>
              <a:rPr lang="en-GB" sz="1800" dirty="0">
                <a:solidFill>
                  <a:srgbClr val="949499"/>
                </a:solidFill>
              </a:rPr>
              <a:t> – </a:t>
            </a:r>
            <a:r>
              <a:rPr lang="en-GB" sz="1800" dirty="0" err="1">
                <a:solidFill>
                  <a:srgbClr val="949499"/>
                </a:solidFill>
              </a:rPr>
              <a:t>projet</a:t>
            </a:r>
            <a:r>
              <a:rPr lang="en-GB" sz="1800" dirty="0">
                <a:solidFill>
                  <a:srgbClr val="949499"/>
                </a:solidFill>
              </a:rPr>
              <a:t> </a:t>
            </a:r>
            <a:r>
              <a:rPr lang="en-GB" sz="1800" dirty="0" err="1">
                <a:solidFill>
                  <a:srgbClr val="949499"/>
                </a:solidFill>
              </a:rPr>
              <a:t>mixte</a:t>
            </a:r>
            <a:endParaRPr lang="en-GB" sz="1800" dirty="0">
              <a:solidFill>
                <a:srgbClr val="949499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0768D2D-AD4A-CE5F-AE04-67B426B596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641" y="3602073"/>
            <a:ext cx="3375739" cy="206692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14CCB70-1620-9BEC-9D94-6AACE5BC3DF9}"/>
              </a:ext>
            </a:extLst>
          </p:cNvPr>
          <p:cNvSpPr txBox="1"/>
          <p:nvPr/>
        </p:nvSpPr>
        <p:spPr>
          <a:xfrm>
            <a:off x="8100918" y="5671487"/>
            <a:ext cx="3626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rgbClr val="949499"/>
                </a:solidFill>
              </a:rPr>
              <a:t>CityCampus</a:t>
            </a:r>
            <a:r>
              <a:rPr lang="en-GB" sz="1800" dirty="0">
                <a:solidFill>
                  <a:srgbClr val="949499"/>
                </a:solidFill>
              </a:rPr>
              <a:t> – </a:t>
            </a:r>
            <a:r>
              <a:rPr lang="en-GB" sz="1800" dirty="0" err="1">
                <a:solidFill>
                  <a:srgbClr val="949499"/>
                </a:solidFill>
              </a:rPr>
              <a:t>projet</a:t>
            </a:r>
            <a:r>
              <a:rPr lang="en-GB" sz="1800" dirty="0">
                <a:solidFill>
                  <a:srgbClr val="949499"/>
                </a:solidFill>
              </a:rPr>
              <a:t> </a:t>
            </a:r>
            <a:r>
              <a:rPr lang="en-GB" sz="1800" dirty="0" err="1">
                <a:solidFill>
                  <a:srgbClr val="949499"/>
                </a:solidFill>
              </a:rPr>
              <a:t>mixte</a:t>
            </a:r>
            <a:endParaRPr lang="en-GB" sz="1800" dirty="0">
              <a:solidFill>
                <a:srgbClr val="949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7563009-33A4-7CE0-4708-FED9A6AB25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137" y="-3999670"/>
            <a:ext cx="7131331" cy="100873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3DE1D0-DEC5-94FD-EA08-6575D1319D59}"/>
              </a:ext>
            </a:extLst>
          </p:cNvPr>
          <p:cNvSpPr/>
          <p:nvPr/>
        </p:nvSpPr>
        <p:spPr>
          <a:xfrm>
            <a:off x="-1" y="6541477"/>
            <a:ext cx="311499" cy="316523"/>
          </a:xfrm>
          <a:prstGeom prst="rect">
            <a:avLst/>
          </a:prstGeom>
          <a:gradFill flip="none" rotWithShape="1">
            <a:gsLst>
              <a:gs pos="0">
                <a:srgbClr val="1D4990"/>
              </a:gs>
              <a:gs pos="100000">
                <a:srgbClr val="00A7E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5402D8C-9EC2-0CBE-0BE5-F0E1200FD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0" y="6193216"/>
            <a:ext cx="1726564" cy="4833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CBBBDF-4253-7E97-7B76-C1E8F6223D28}"/>
              </a:ext>
            </a:extLst>
          </p:cNvPr>
          <p:cNvSpPr txBox="1"/>
          <p:nvPr/>
        </p:nvSpPr>
        <p:spPr>
          <a:xfrm>
            <a:off x="1036333" y="349700"/>
            <a:ext cx="7685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E6007E"/>
                </a:solidFill>
              </a:rPr>
              <a:t>Parcs TPE – PME – MGE  2025 &gt; 2030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535E66A-D214-CEA7-ADAD-9D781C4FDA30}"/>
              </a:ext>
            </a:extLst>
          </p:cNvPr>
          <p:cNvSpPr txBox="1"/>
          <p:nvPr/>
        </p:nvSpPr>
        <p:spPr>
          <a:xfrm>
            <a:off x="6475809" y="5668998"/>
            <a:ext cx="274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949499"/>
                </a:solidFill>
              </a:rPr>
              <a:t>CityGate</a:t>
            </a:r>
            <a:r>
              <a:rPr lang="en-GB" sz="1600" dirty="0">
                <a:solidFill>
                  <a:srgbClr val="949499"/>
                </a:solidFill>
              </a:rPr>
              <a:t> II – </a:t>
            </a:r>
            <a:r>
              <a:rPr lang="en-GB" sz="1600" dirty="0" err="1">
                <a:solidFill>
                  <a:srgbClr val="949499"/>
                </a:solidFill>
              </a:rPr>
              <a:t>projet</a:t>
            </a:r>
            <a:r>
              <a:rPr lang="en-GB" sz="1600" dirty="0">
                <a:solidFill>
                  <a:srgbClr val="949499"/>
                </a:solidFill>
              </a:rPr>
              <a:t> </a:t>
            </a:r>
            <a:r>
              <a:rPr lang="en-GB" sz="1600" dirty="0" err="1">
                <a:solidFill>
                  <a:srgbClr val="949499"/>
                </a:solidFill>
              </a:rPr>
              <a:t>mixte</a:t>
            </a:r>
            <a:endParaRPr lang="en-GB" sz="1600" dirty="0">
              <a:solidFill>
                <a:srgbClr val="949499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783CB2-DBAE-2F40-82EB-FBEA0EFC1482}"/>
              </a:ext>
            </a:extLst>
          </p:cNvPr>
          <p:cNvSpPr txBox="1"/>
          <p:nvPr/>
        </p:nvSpPr>
        <p:spPr>
          <a:xfrm>
            <a:off x="8854731" y="3034962"/>
            <a:ext cx="3375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949499"/>
                </a:solidFill>
              </a:rPr>
              <a:t>StarCity</a:t>
            </a:r>
            <a:r>
              <a:rPr lang="en-GB" sz="1600" dirty="0">
                <a:solidFill>
                  <a:srgbClr val="949499"/>
                </a:solidFill>
              </a:rPr>
              <a:t> – </a:t>
            </a:r>
            <a:r>
              <a:rPr lang="en-GB" sz="1600" dirty="0" err="1">
                <a:solidFill>
                  <a:srgbClr val="949499"/>
                </a:solidFill>
              </a:rPr>
              <a:t>projet</a:t>
            </a:r>
            <a:r>
              <a:rPr lang="en-GB" sz="1600" dirty="0">
                <a:solidFill>
                  <a:srgbClr val="949499"/>
                </a:solidFill>
              </a:rPr>
              <a:t> </a:t>
            </a:r>
            <a:r>
              <a:rPr lang="en-GB" sz="1600" dirty="0" err="1">
                <a:solidFill>
                  <a:srgbClr val="949499"/>
                </a:solidFill>
              </a:rPr>
              <a:t>mixte</a:t>
            </a:r>
            <a:endParaRPr lang="en-GB" sz="1600" dirty="0">
              <a:solidFill>
                <a:srgbClr val="949499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14CCB70-1620-9BEC-9D94-6AACE5BC3DF9}"/>
              </a:ext>
            </a:extLst>
          </p:cNvPr>
          <p:cNvSpPr txBox="1"/>
          <p:nvPr/>
        </p:nvSpPr>
        <p:spPr>
          <a:xfrm>
            <a:off x="8854731" y="5686823"/>
            <a:ext cx="36267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949499"/>
                </a:solidFill>
              </a:rPr>
              <a:t>LionCity</a:t>
            </a:r>
            <a:r>
              <a:rPr lang="en-GB" sz="1600" dirty="0">
                <a:solidFill>
                  <a:srgbClr val="949499"/>
                </a:solidFill>
              </a:rPr>
              <a:t> – </a:t>
            </a:r>
            <a:r>
              <a:rPr lang="en-GB" sz="1600" dirty="0" err="1">
                <a:solidFill>
                  <a:srgbClr val="949499"/>
                </a:solidFill>
              </a:rPr>
              <a:t>projet</a:t>
            </a:r>
            <a:r>
              <a:rPr lang="en-GB" sz="1600" dirty="0">
                <a:solidFill>
                  <a:srgbClr val="949499"/>
                </a:solidFill>
              </a:rPr>
              <a:t> </a:t>
            </a:r>
            <a:r>
              <a:rPr lang="en-GB" sz="1600" dirty="0" err="1">
                <a:solidFill>
                  <a:srgbClr val="949499"/>
                </a:solidFill>
              </a:rPr>
              <a:t>mixte</a:t>
            </a:r>
            <a:endParaRPr lang="en-GB" sz="1600" dirty="0">
              <a:solidFill>
                <a:srgbClr val="949499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6FEFB9E7-A304-A852-150D-6D49DDF19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33" y="819671"/>
            <a:ext cx="6446265" cy="2264724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B949BEA5-098E-B5E9-3F36-B01BCD51B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681" y="823245"/>
            <a:ext cx="3799700" cy="22525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1FEEE1B-4117-3EB8-2C92-088E9102F7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332" y="3445168"/>
            <a:ext cx="2253881" cy="22238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29C0DC1-FD12-1DB1-3E3C-EB06EFC9C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6" r="41748"/>
          <a:stretch/>
        </p:blipFill>
        <p:spPr bwMode="auto">
          <a:xfrm>
            <a:off x="8917859" y="3453706"/>
            <a:ext cx="2619522" cy="223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9A5D2BC-17EF-0E6E-EC34-B47C83BC3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302"/>
          <a:stretch/>
        </p:blipFill>
        <p:spPr bwMode="auto">
          <a:xfrm>
            <a:off x="1036333" y="3429000"/>
            <a:ext cx="2454119" cy="22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45A3457-FBB9-DDEC-A45F-697CB5C4EB0F}"/>
                  </a:ext>
                </a:extLst>
              </p14:cNvPr>
              <p14:cNvContentPartPr/>
              <p14:nvPr/>
            </p14:nvContentPartPr>
            <p14:xfrm>
              <a:off x="1647289" y="4253419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045A3457-FBB9-DDEC-A45F-697CB5C4EB0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8649" y="42444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3326C697-3F21-C9E0-D1D4-085335F843AF}"/>
                  </a:ext>
                </a:extLst>
              </p14:cNvPr>
              <p14:cNvContentPartPr/>
              <p14:nvPr/>
            </p14:nvContentPartPr>
            <p14:xfrm>
              <a:off x="2116729" y="4316419"/>
              <a:ext cx="360" cy="3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3326C697-3F21-C9E0-D1D4-085335F843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08089" y="43077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9399E42B-596D-182B-1542-B04139236EBF}"/>
                  </a:ext>
                </a:extLst>
              </p14:cNvPr>
              <p14:cNvContentPartPr/>
              <p14:nvPr/>
            </p14:nvContentPartPr>
            <p14:xfrm>
              <a:off x="1916569" y="4744819"/>
              <a:ext cx="360" cy="36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9399E42B-596D-182B-1542-B04139236E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7569" y="47358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4BEE511C-F849-79AD-4CC7-944E77E1C54C}"/>
                  </a:ext>
                </a:extLst>
              </p14:cNvPr>
              <p14:cNvContentPartPr/>
              <p14:nvPr/>
            </p14:nvContentPartPr>
            <p14:xfrm>
              <a:off x="1582849" y="4242259"/>
              <a:ext cx="64800" cy="22824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4BEE511C-F849-79AD-4CC7-944E77E1C54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73849" y="4233259"/>
                <a:ext cx="824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90CC1AA6-39A8-B8AF-AF64-496A1F205A91}"/>
                  </a:ext>
                </a:extLst>
              </p14:cNvPr>
              <p14:cNvContentPartPr/>
              <p14:nvPr/>
            </p14:nvContentPartPr>
            <p14:xfrm>
              <a:off x="1655569" y="4247659"/>
              <a:ext cx="462960" cy="7200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90CC1AA6-39A8-B8AF-AF64-496A1F205A9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46569" y="4239019"/>
                <a:ext cx="4806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0A525978-D1A6-25EA-02FB-9563AB56AAE4}"/>
                  </a:ext>
                </a:extLst>
              </p14:cNvPr>
              <p14:cNvContentPartPr/>
              <p14:nvPr/>
            </p14:nvContentPartPr>
            <p14:xfrm>
              <a:off x="1922689" y="4321819"/>
              <a:ext cx="202680" cy="41724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0A525978-D1A6-25EA-02FB-9563AB56AAE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14049" y="4313179"/>
                <a:ext cx="22032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E2D2352A-150A-4255-BB20-D350B96B5AB6}"/>
                  </a:ext>
                </a:extLst>
              </p14:cNvPr>
              <p14:cNvContentPartPr/>
              <p14:nvPr/>
            </p14:nvContentPartPr>
            <p14:xfrm>
              <a:off x="1617769" y="4475179"/>
              <a:ext cx="301680" cy="27576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E2D2352A-150A-4255-BB20-D350B96B5AB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8769" y="4466179"/>
                <a:ext cx="319320" cy="293400"/>
              </a:xfrm>
              <a:prstGeom prst="rect">
                <a:avLst/>
              </a:prstGeom>
            </p:spPr>
          </p:pic>
        </mc:Fallback>
      </mc:AlternateContent>
      <p:sp>
        <p:nvSpPr>
          <p:cNvPr id="1024" name="ZoneTexte 1023">
            <a:extLst>
              <a:ext uri="{FF2B5EF4-FFF2-40B4-BE49-F238E27FC236}">
                <a16:creationId xmlns:a16="http://schemas.microsoft.com/office/drawing/2014/main" id="{3AA0B244-D765-1E4A-E13D-D452EE95D2B7}"/>
              </a:ext>
            </a:extLst>
          </p:cNvPr>
          <p:cNvSpPr txBox="1"/>
          <p:nvPr/>
        </p:nvSpPr>
        <p:spPr>
          <a:xfrm>
            <a:off x="968586" y="5668998"/>
            <a:ext cx="274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949499"/>
                </a:solidFill>
              </a:rPr>
              <a:t>Greenbizz</a:t>
            </a:r>
            <a:r>
              <a:rPr lang="en-GB" sz="1600" dirty="0">
                <a:solidFill>
                  <a:srgbClr val="949499"/>
                </a:solidFill>
              </a:rPr>
              <a:t> II – parc TPE</a:t>
            </a:r>
          </a:p>
        </p:txBody>
      </p:sp>
      <p:pic>
        <p:nvPicPr>
          <p:cNvPr id="1029" name="Image 1028">
            <a:extLst>
              <a:ext uri="{FF2B5EF4-FFF2-40B4-BE49-F238E27FC236}">
                <a16:creationId xmlns:a16="http://schemas.microsoft.com/office/drawing/2014/main" id="{5F4C7CBE-6D58-F117-ABC0-216D8B08446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09922" y="3437084"/>
            <a:ext cx="2609466" cy="2223830"/>
          </a:xfrm>
          <a:prstGeom prst="rect">
            <a:avLst/>
          </a:prstGeom>
        </p:spPr>
      </p:pic>
      <p:sp>
        <p:nvSpPr>
          <p:cNvPr id="1035" name="ZoneTexte 1034">
            <a:extLst>
              <a:ext uri="{FF2B5EF4-FFF2-40B4-BE49-F238E27FC236}">
                <a16:creationId xmlns:a16="http://schemas.microsoft.com/office/drawing/2014/main" id="{044F9479-5E07-7C63-B91F-D0628632B825}"/>
              </a:ext>
            </a:extLst>
          </p:cNvPr>
          <p:cNvSpPr txBox="1"/>
          <p:nvPr/>
        </p:nvSpPr>
        <p:spPr>
          <a:xfrm>
            <a:off x="3629792" y="5660914"/>
            <a:ext cx="274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949499"/>
                </a:solidFill>
              </a:rPr>
              <a:t>Bruel</a:t>
            </a:r>
            <a:r>
              <a:rPr lang="en-GB" sz="1600" dirty="0">
                <a:solidFill>
                  <a:srgbClr val="949499"/>
                </a:solidFill>
              </a:rPr>
              <a:t> – parc TPE</a:t>
            </a:r>
          </a:p>
        </p:txBody>
      </p:sp>
    </p:spTree>
    <p:extLst>
      <p:ext uri="{BB962C8B-B14F-4D97-AF65-F5344CB8AC3E}">
        <p14:creationId xmlns:p14="http://schemas.microsoft.com/office/powerpoint/2010/main" val="366462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3B1BD37-B8AD-4B36-B59F-23ECA0094E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477" y="-6114920"/>
            <a:ext cx="9508441" cy="13449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3B23F-0386-42B2-9842-85B555A77F88}"/>
              </a:ext>
            </a:extLst>
          </p:cNvPr>
          <p:cNvSpPr txBox="1"/>
          <p:nvPr/>
        </p:nvSpPr>
        <p:spPr>
          <a:xfrm>
            <a:off x="3215472" y="422068"/>
            <a:ext cx="719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D4990"/>
                </a:solidFill>
                <a:latin typeface="Museo Sans Rounded 700" panose="02000000000000000000" pitchFamily="2" charset="0"/>
              </a:rPr>
              <a:t>Revenues Rent - Canons</a:t>
            </a:r>
            <a:endParaRPr lang="en-GB" sz="3200" b="1" dirty="0">
              <a:solidFill>
                <a:srgbClr val="1D4990"/>
              </a:solidFill>
              <a:latin typeface="Museo Sans Rounded 700" panose="02000000000000000000" pitchFamily="2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5926B10-C139-449A-921A-9336F9433E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761C3A-1E26-4B05-97BC-170F0FF1377C}"/>
              </a:ext>
            </a:extLst>
          </p:cNvPr>
          <p:cNvSpPr/>
          <p:nvPr/>
        </p:nvSpPr>
        <p:spPr>
          <a:xfrm>
            <a:off x="0" y="6547516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1D4990"/>
              </a:gs>
              <a:gs pos="100000">
                <a:srgbClr val="00A7E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42E4D059-9B9A-D574-BD22-7E3739B3F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40" y="1486481"/>
            <a:ext cx="5500527" cy="377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BE" altLang="fr-FR" sz="2735" dirty="0">
                <a:solidFill>
                  <a:srgbClr val="0070C0"/>
                </a:solidFill>
              </a:rPr>
              <a:t>Total Revenues EE (31.12.2022)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BE" altLang="fr-FR" sz="2735" b="1" dirty="0">
                <a:solidFill>
                  <a:srgbClr val="0070C0"/>
                </a:solidFill>
              </a:rPr>
              <a:t>= 18.966.935 €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BE" altLang="fr-FR" sz="2735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fr-BE" altLang="fr-FR" sz="2735" dirty="0">
                <a:solidFill>
                  <a:srgbClr val="0070C0"/>
                </a:solidFill>
                <a:sym typeface="Wingdings" pitchFamily="2" charset="2"/>
              </a:rPr>
              <a:t> Rent = </a:t>
            </a:r>
            <a:r>
              <a:rPr lang="fr-BE" altLang="fr-FR" sz="2735" dirty="0">
                <a:solidFill>
                  <a:srgbClr val="0070C0"/>
                </a:solidFill>
              </a:rPr>
              <a:t>7.872.917</a:t>
            </a:r>
            <a:r>
              <a:rPr lang="fr-BE" altLang="fr-FR" sz="2735" b="1" dirty="0">
                <a:solidFill>
                  <a:srgbClr val="FF0000"/>
                </a:solidFill>
              </a:rPr>
              <a:t> </a:t>
            </a:r>
            <a:r>
              <a:rPr lang="fr-BE" altLang="fr-FR" sz="2735" dirty="0">
                <a:solidFill>
                  <a:srgbClr val="0070C0"/>
                </a:solidFill>
              </a:rPr>
              <a:t>€ </a:t>
            </a:r>
            <a:r>
              <a:rPr lang="fr-BE" altLang="fr-FR" sz="2735" b="1" dirty="0">
                <a:solidFill>
                  <a:srgbClr val="0070C0"/>
                </a:solidFill>
              </a:rPr>
              <a:t>(41%)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BE" altLang="fr-FR" sz="2735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BE" altLang="fr-FR" sz="2735" dirty="0">
              <a:solidFill>
                <a:srgbClr val="0070C0"/>
              </a:solidFill>
            </a:endParaRPr>
          </a:p>
          <a:p>
            <a:pPr marL="446547" indent="-446547" eaLnBrk="1" hangingPunct="1">
              <a:spcBef>
                <a:spcPct val="0"/>
              </a:spcBef>
              <a:buFont typeface="Wingdings" pitchFamily="2" charset="2"/>
              <a:buChar char="à"/>
              <a:defRPr/>
            </a:pPr>
            <a:r>
              <a:rPr lang="fr-BE" altLang="fr-FR" sz="2735" dirty="0">
                <a:solidFill>
                  <a:srgbClr val="0070C0"/>
                </a:solidFill>
              </a:rPr>
              <a:t>Canon = 11.094.018 € </a:t>
            </a:r>
            <a:r>
              <a:rPr lang="fr-BE" altLang="fr-FR" sz="2735" b="1" dirty="0">
                <a:solidFill>
                  <a:srgbClr val="0070C0"/>
                </a:solidFill>
              </a:rPr>
              <a:t>(59%) </a:t>
            </a:r>
          </a:p>
          <a:p>
            <a:pPr marL="446547" indent="-446547" eaLnBrk="1" hangingPunct="1">
              <a:spcBef>
                <a:spcPct val="0"/>
              </a:spcBef>
              <a:buFont typeface="Wingdings" pitchFamily="2" charset="2"/>
              <a:buChar char="à"/>
              <a:defRPr/>
            </a:pPr>
            <a:endParaRPr lang="fr-BE" altLang="fr-FR" sz="3418" b="1" dirty="0">
              <a:latin typeface="+mj-lt"/>
              <a:ea typeface="+mj-ea"/>
              <a:cs typeface="+mj-cs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fr-BE" altLang="fr-FR" sz="1400" dirty="0">
                <a:solidFill>
                  <a:srgbClr val="0070C0"/>
                </a:solidFill>
              </a:rPr>
              <a:t>(*) + Indemnité occupation :  151.158 €</a:t>
            </a:r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C088DCE9-F8E9-AEB6-4329-63CF4D2E12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775" y="2371987"/>
            <a:ext cx="1325704" cy="132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3813BAD-0C04-AA65-7AF7-590703E4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551" y="4690034"/>
            <a:ext cx="2330449" cy="174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age 13">
            <a:extLst>
              <a:ext uri="{FF2B5EF4-FFF2-40B4-BE49-F238E27FC236}">
                <a16:creationId xmlns:a16="http://schemas.microsoft.com/office/drawing/2014/main" id="{C5C1D8F6-1C10-4E9D-EAD5-4A36E3F00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23"/>
          <a:stretch/>
        </p:blipFill>
        <p:spPr bwMode="auto">
          <a:xfrm>
            <a:off x="6048479" y="1932474"/>
            <a:ext cx="6035651" cy="400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29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F31E50A8-C0EE-4FAB-87C3-ED05DC1BF9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EBF409B-3D65-4D7D-BA1F-F16EF9069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A7422A-C1D0-4921-9C6C-1D648B0F7E40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1D4990"/>
              </a:gs>
              <a:gs pos="100000">
                <a:srgbClr val="00A7E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0B1E521-915E-44D9-BD20-4D97C8BA3FB2}"/>
              </a:ext>
            </a:extLst>
          </p:cNvPr>
          <p:cNvSpPr txBox="1">
            <a:spLocks/>
          </p:cNvSpPr>
          <p:nvPr/>
        </p:nvSpPr>
        <p:spPr>
          <a:xfrm>
            <a:off x="623392" y="366184"/>
            <a:ext cx="10945216" cy="2189592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Trois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missions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complémentaires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pour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construire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la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ville</a:t>
            </a:r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 de </a:t>
            </a:r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demain</a:t>
            </a:r>
            <a:endParaRPr lang="nl-BE" sz="3733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09472CC-9B6E-4C66-B4BE-2AC0175D9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870" y="2173686"/>
            <a:ext cx="9313113" cy="365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0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4" name="Picture 3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92C85DC4-353D-1EB5-9294-915A9DA8C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521" y="571500"/>
            <a:ext cx="668655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FC9AC0-F04D-D66C-3277-F44EAC99A4B3}"/>
              </a:ext>
            </a:extLst>
          </p:cNvPr>
          <p:cNvSpPr txBox="1"/>
          <p:nvPr/>
        </p:nvSpPr>
        <p:spPr>
          <a:xfrm>
            <a:off x="560095" y="3044280"/>
            <a:ext cx="1385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1D4990"/>
                </a:solidFill>
                <a:latin typeface="Museo Sans Rounded 700" panose="02000000000000000000" pitchFamily="2" charset="0"/>
              </a:rPr>
              <a:t>Ou</a:t>
            </a:r>
            <a:r>
              <a:rPr lang="en-US" sz="4400" b="1" dirty="0">
                <a:solidFill>
                  <a:srgbClr val="1D4990"/>
                </a:solidFill>
                <a:latin typeface="Museo Sans Rounded 700" panose="02000000000000000000" pitchFamily="2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110A6-43BA-6E95-4F51-BB9535F8E361}"/>
              </a:ext>
            </a:extLst>
          </p:cNvPr>
          <p:cNvSpPr txBox="1"/>
          <p:nvPr/>
        </p:nvSpPr>
        <p:spPr>
          <a:xfrm>
            <a:off x="560095" y="2551837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6007E"/>
                </a:solidFill>
                <a:latin typeface="Museo Sans Rounded 700" panose="02000000000000000000" pitchFamily="2" charset="0"/>
              </a:rPr>
              <a:t>PARTIE I :</a:t>
            </a:r>
          </a:p>
        </p:txBody>
      </p:sp>
    </p:spTree>
    <p:extLst>
      <p:ext uri="{BB962C8B-B14F-4D97-AF65-F5344CB8AC3E}">
        <p14:creationId xmlns:p14="http://schemas.microsoft.com/office/powerpoint/2010/main" val="7374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073" y="-6037207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96D8534-F1BB-4F8C-B543-652464A272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48" y="687715"/>
            <a:ext cx="5913261" cy="517569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5C4409D-F199-45B8-9057-3A7C283D4A5E}"/>
              </a:ext>
            </a:extLst>
          </p:cNvPr>
          <p:cNvSpPr txBox="1"/>
          <p:nvPr/>
        </p:nvSpPr>
        <p:spPr>
          <a:xfrm>
            <a:off x="7256406" y="1036529"/>
            <a:ext cx="5626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sites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dédiés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aux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activités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économiques</a:t>
            </a:r>
            <a:endParaRPr lang="nl-BE" sz="1600" dirty="0">
              <a:solidFill>
                <a:srgbClr val="E6007E"/>
              </a:solidFill>
              <a:latin typeface="Museo Sans Rounded 300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A99D2-E2BD-47D4-9E7F-CAB885F797D0}"/>
              </a:ext>
            </a:extLst>
          </p:cNvPr>
          <p:cNvSpPr txBox="1"/>
          <p:nvPr/>
        </p:nvSpPr>
        <p:spPr>
          <a:xfrm>
            <a:off x="6990943" y="498696"/>
            <a:ext cx="39664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733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58</a:t>
            </a:r>
            <a:endParaRPr lang="fr-BE" sz="3733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9" name="Tekstvak 6">
            <a:extLst>
              <a:ext uri="{FF2B5EF4-FFF2-40B4-BE49-F238E27FC236}">
                <a16:creationId xmlns:a16="http://schemas.microsoft.com/office/drawing/2014/main" id="{C465774D-40F9-4FD2-B3FE-889332F5868D}"/>
              </a:ext>
            </a:extLst>
          </p:cNvPr>
          <p:cNvSpPr txBox="1"/>
          <p:nvPr/>
        </p:nvSpPr>
        <p:spPr>
          <a:xfrm>
            <a:off x="7256406" y="1746954"/>
            <a:ext cx="5626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parcs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PME en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activité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(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dont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un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dédicacé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aux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TPE)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876C8-DF75-46A6-B4AF-0611582F3A77}"/>
              </a:ext>
            </a:extLst>
          </p:cNvPr>
          <p:cNvSpPr txBox="1"/>
          <p:nvPr/>
        </p:nvSpPr>
        <p:spPr>
          <a:xfrm>
            <a:off x="6990943" y="1398140"/>
            <a:ext cx="39664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667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7</a:t>
            </a:r>
            <a:endParaRPr lang="fr-BE" sz="2667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14" name="Tekstvak 6">
            <a:extLst>
              <a:ext uri="{FF2B5EF4-FFF2-40B4-BE49-F238E27FC236}">
                <a16:creationId xmlns:a16="http://schemas.microsoft.com/office/drawing/2014/main" id="{2B07B5AA-97B1-4D2B-BE95-49E5FBCE4E98}"/>
              </a:ext>
            </a:extLst>
          </p:cNvPr>
          <p:cNvSpPr txBox="1"/>
          <p:nvPr/>
        </p:nvSpPr>
        <p:spPr>
          <a:xfrm>
            <a:off x="7256406" y="2582421"/>
            <a:ext cx="5626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parcs PME en développement : 3 avant 2025</a:t>
            </a:r>
          </a:p>
          <a:p>
            <a:pPr lvl="0">
              <a:defRPr/>
            </a:pPr>
            <a:r>
              <a:rPr lang="fr-FR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+ 7 avant 2030</a:t>
            </a:r>
            <a:endParaRPr lang="nl-BE" sz="1600" dirty="0">
              <a:solidFill>
                <a:srgbClr val="E6007E"/>
              </a:solidFill>
              <a:latin typeface="Museo Sans Rounded 300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86E654-331E-40AA-AFCB-2ABFFDAE9B7F}"/>
              </a:ext>
            </a:extLst>
          </p:cNvPr>
          <p:cNvSpPr txBox="1"/>
          <p:nvPr/>
        </p:nvSpPr>
        <p:spPr>
          <a:xfrm>
            <a:off x="6990943" y="2233607"/>
            <a:ext cx="39664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667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10</a:t>
            </a:r>
            <a:endParaRPr lang="fr-BE" sz="2667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17" name="Tekstvak 6">
            <a:extLst>
              <a:ext uri="{FF2B5EF4-FFF2-40B4-BE49-F238E27FC236}">
                <a16:creationId xmlns:a16="http://schemas.microsoft.com/office/drawing/2014/main" id="{7FC39064-AFD0-4D1D-8CA1-B7350A53DC1C}"/>
              </a:ext>
            </a:extLst>
          </p:cNvPr>
          <p:cNvSpPr txBox="1"/>
          <p:nvPr/>
        </p:nvSpPr>
        <p:spPr>
          <a:xfrm>
            <a:off x="7256406" y="3576379"/>
            <a:ext cx="5626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fablabs</a:t>
            </a:r>
            <a:endParaRPr lang="nl-BE" sz="1600" dirty="0">
              <a:solidFill>
                <a:srgbClr val="E6007E"/>
              </a:solidFill>
              <a:latin typeface="Museo Sans Rounded 300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E99AFF-7037-4D65-B5C6-D42FDAA5E4BC}"/>
              </a:ext>
            </a:extLst>
          </p:cNvPr>
          <p:cNvSpPr txBox="1"/>
          <p:nvPr/>
        </p:nvSpPr>
        <p:spPr>
          <a:xfrm>
            <a:off x="6990943" y="3227567"/>
            <a:ext cx="39664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667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3</a:t>
            </a:r>
            <a:endParaRPr lang="fr-BE" sz="2667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19" name="Tekstvak 6">
            <a:extLst>
              <a:ext uri="{FF2B5EF4-FFF2-40B4-BE49-F238E27FC236}">
                <a16:creationId xmlns:a16="http://schemas.microsoft.com/office/drawing/2014/main" id="{E3F95868-20F4-478B-A83D-4915329D08B8}"/>
              </a:ext>
            </a:extLst>
          </p:cNvPr>
          <p:cNvSpPr txBox="1"/>
          <p:nvPr/>
        </p:nvSpPr>
        <p:spPr>
          <a:xfrm>
            <a:off x="7256406" y="4489379"/>
            <a:ext cx="5626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incubateurs</a:t>
            </a:r>
            <a:endParaRPr lang="nl-BE" sz="1600" dirty="0">
              <a:solidFill>
                <a:srgbClr val="E6007E"/>
              </a:solidFill>
              <a:latin typeface="Museo Sans Rounded 300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EB6C7-6B87-4680-AC94-FBD8DD4F7CE2}"/>
              </a:ext>
            </a:extLst>
          </p:cNvPr>
          <p:cNvSpPr txBox="1"/>
          <p:nvPr/>
        </p:nvSpPr>
        <p:spPr>
          <a:xfrm>
            <a:off x="6990943" y="4140565"/>
            <a:ext cx="39664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667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5</a:t>
            </a:r>
            <a:endParaRPr lang="fr-BE" sz="2667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1" name="Tekstvak 6">
            <a:extLst>
              <a:ext uri="{FF2B5EF4-FFF2-40B4-BE49-F238E27FC236}">
                <a16:creationId xmlns:a16="http://schemas.microsoft.com/office/drawing/2014/main" id="{D9E08868-D04C-4BB0-ABCD-3FBCFC44F266}"/>
              </a:ext>
            </a:extLst>
          </p:cNvPr>
          <p:cNvSpPr txBox="1"/>
          <p:nvPr/>
        </p:nvSpPr>
        <p:spPr>
          <a:xfrm>
            <a:off x="7256406" y="5324846"/>
            <a:ext cx="5626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centres</a:t>
            </a:r>
            <a:r>
              <a:rPr lang="nl-BE" sz="1600" dirty="0">
                <a:solidFill>
                  <a:srgbClr val="E6007E"/>
                </a:solidFill>
                <a:latin typeface="Museo Sans Rounded 300" panose="02000000000000000000" pitchFamily="2" charset="0"/>
              </a:rPr>
              <a:t> </a:t>
            </a:r>
            <a:r>
              <a:rPr lang="nl-BE" sz="1600" dirty="0" err="1">
                <a:solidFill>
                  <a:srgbClr val="E6007E"/>
                </a:solidFill>
                <a:latin typeface="Museo Sans Rounded 300" panose="02000000000000000000" pitchFamily="2" charset="0"/>
              </a:rPr>
              <a:t>d’entreprises</a:t>
            </a:r>
            <a:endParaRPr lang="nl-BE" sz="1600" dirty="0">
              <a:solidFill>
                <a:srgbClr val="E6007E"/>
              </a:solidFill>
              <a:latin typeface="Museo Sans Rounded 300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F8A673-02F8-4016-8F69-DC65103DB316}"/>
              </a:ext>
            </a:extLst>
          </p:cNvPr>
          <p:cNvSpPr txBox="1"/>
          <p:nvPr/>
        </p:nvSpPr>
        <p:spPr>
          <a:xfrm>
            <a:off x="6990943" y="4976032"/>
            <a:ext cx="39664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667" dirty="0">
                <a:solidFill>
                  <a:srgbClr val="1D4990"/>
                </a:solidFill>
                <a:latin typeface="Museo Sans Rounded 500" panose="02000000000000000000" pitchFamily="50" charset="0"/>
              </a:rPr>
              <a:t>8</a:t>
            </a:r>
            <a:endParaRPr lang="fr-BE" sz="2667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DEAC2D-5D08-4CD1-8AD9-E4FE4ADEF562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39028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7" grpId="0"/>
      <p:bldP spid="19" grpId="0"/>
      <p:bldP spid="21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1AA6B6E-032D-C5DE-D5C6-6D6BB2A235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531" y="0"/>
            <a:ext cx="6687696" cy="6858000"/>
          </a:xfrm>
          <a:prstGeom prst="rect">
            <a:avLst/>
          </a:prstGeom>
        </p:spPr>
      </p:pic>
      <p:pic>
        <p:nvPicPr>
          <p:cNvPr id="3" name="Picture 2" descr="A picture containing building, window, mosaic&#10;&#10;Description automatically generated">
            <a:extLst>
              <a:ext uri="{FF2B5EF4-FFF2-40B4-BE49-F238E27FC236}">
                <a16:creationId xmlns:a16="http://schemas.microsoft.com/office/drawing/2014/main" id="{D0CAA234-EEB0-934B-8CBD-7B961511F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43" y="942714"/>
            <a:ext cx="4972572" cy="4972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0F21E4E-6FE1-0059-31BA-ED3788E5F103}"/>
              </a:ext>
            </a:extLst>
          </p:cNvPr>
          <p:cNvSpPr/>
          <p:nvPr/>
        </p:nvSpPr>
        <p:spPr>
          <a:xfrm>
            <a:off x="6495068" y="2846895"/>
            <a:ext cx="1706252" cy="170625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A81AB1-D2E0-DB82-E310-075DA3404B22}"/>
              </a:ext>
            </a:extLst>
          </p:cNvPr>
          <p:cNvCxnSpPr>
            <a:stCxn id="2" idx="0"/>
          </p:cNvCxnSpPr>
          <p:nvPr/>
        </p:nvCxnSpPr>
        <p:spPr>
          <a:xfrm flipH="1" flipV="1">
            <a:off x="4562573" y="1791093"/>
            <a:ext cx="2785621" cy="105580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7C017F-96F3-22AC-A6B3-9637B863CEBD}"/>
              </a:ext>
            </a:extLst>
          </p:cNvPr>
          <p:cNvCxnSpPr>
            <a:stCxn id="2" idx="4"/>
          </p:cNvCxnSpPr>
          <p:nvPr/>
        </p:nvCxnSpPr>
        <p:spPr>
          <a:xfrm flipH="1">
            <a:off x="4383464" y="4553147"/>
            <a:ext cx="2964730" cy="7070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1BFCDE6-15B1-B064-A0B8-C3EB809E7E11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50FB206-B131-67EB-5037-A2F4326E28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2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16438-41F8-41AD-939C-8FDCA5460CC3}"/>
              </a:ext>
            </a:extLst>
          </p:cNvPr>
          <p:cNvSpPr txBox="1"/>
          <p:nvPr/>
        </p:nvSpPr>
        <p:spPr>
          <a:xfrm>
            <a:off x="560095" y="3044280"/>
            <a:ext cx="3203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D4990"/>
                </a:solidFill>
                <a:latin typeface="Museo Sans Rounded 700" panose="02000000000000000000" pitchFamily="2" charset="0"/>
              </a:rPr>
              <a:t>Comment ?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F7567-471C-4EB2-B21A-8553CA2946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304346"/>
            <a:ext cx="1708160" cy="478169"/>
          </a:xfrm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AFCE6E1-D086-4A5A-A9CF-F29FCBF0A3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2" r="21562"/>
          <a:stretch/>
        </p:blipFill>
        <p:spPr>
          <a:xfrm>
            <a:off x="5240742" y="0"/>
            <a:ext cx="6951260" cy="68580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FF60532-E788-4190-A43E-4256873F77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65" y="-6896188"/>
            <a:ext cx="9508441" cy="13449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7CACB-1F6E-4C60-AABD-0B4B64CC2139}"/>
              </a:ext>
            </a:extLst>
          </p:cNvPr>
          <p:cNvSpPr txBox="1"/>
          <p:nvPr/>
        </p:nvSpPr>
        <p:spPr>
          <a:xfrm>
            <a:off x="560095" y="2551837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6007E"/>
                </a:solidFill>
                <a:latin typeface="Museo Sans Rounded 700" panose="02000000000000000000" pitchFamily="2" charset="0"/>
              </a:rPr>
              <a:t>PARTIE II 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AA41C-32BE-480A-ADEE-FFEC5FD1C916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E6007E"/>
              </a:gs>
              <a:gs pos="100000">
                <a:srgbClr val="E3061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407988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00ACE0E-9568-4C1E-875A-851381DD9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01" y="-5981788"/>
            <a:ext cx="9508441" cy="1344984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043BB22-6C10-4FCE-80B7-123563A8E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7" y="6258770"/>
            <a:ext cx="1276304" cy="35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27E7E-8478-268F-F684-783E5A44C4FF}"/>
              </a:ext>
            </a:extLst>
          </p:cNvPr>
          <p:cNvSpPr/>
          <p:nvPr/>
        </p:nvSpPr>
        <p:spPr>
          <a:xfrm>
            <a:off x="0" y="6520715"/>
            <a:ext cx="337285" cy="337285"/>
          </a:xfrm>
          <a:prstGeom prst="rect">
            <a:avLst/>
          </a:prstGeom>
          <a:gradFill flip="none" rotWithShape="1">
            <a:gsLst>
              <a:gs pos="0">
                <a:srgbClr val="31B7BC"/>
              </a:gs>
              <a:gs pos="100000">
                <a:srgbClr val="006EB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8C6616-868D-8B97-D03D-4D1321163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" t="4685" r="5045" b="3086"/>
          <a:stretch/>
        </p:blipFill>
        <p:spPr>
          <a:xfrm>
            <a:off x="6096000" y="236862"/>
            <a:ext cx="4459609" cy="645249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5F54826-D70E-98B1-0D4E-BCC95DA62E5D}"/>
              </a:ext>
            </a:extLst>
          </p:cNvPr>
          <p:cNvSpPr txBox="1">
            <a:spLocks/>
          </p:cNvSpPr>
          <p:nvPr/>
        </p:nvSpPr>
        <p:spPr>
          <a:xfrm>
            <a:off x="623392" y="366184"/>
            <a:ext cx="4085768" cy="12435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733" dirty="0" err="1">
                <a:solidFill>
                  <a:srgbClr val="1D4990"/>
                </a:solidFill>
                <a:latin typeface="Museo Sans Rounded 500" panose="02000000000000000000" pitchFamily="50" charset="0"/>
              </a:rPr>
              <a:t>Emphythéose</a:t>
            </a:r>
            <a:endParaRPr lang="nl-BE" sz="3733" dirty="0">
              <a:solidFill>
                <a:srgbClr val="1D4990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890C0-08BF-3762-D568-1ADCC6ECDB77}"/>
              </a:ext>
            </a:extLst>
          </p:cNvPr>
          <p:cNvSpPr txBox="1"/>
          <p:nvPr/>
        </p:nvSpPr>
        <p:spPr>
          <a:xfrm>
            <a:off x="703594" y="1609725"/>
            <a:ext cx="5186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fr-BE" sz="2400" b="1" dirty="0">
                <a:solidFill>
                  <a:srgbClr val="222377"/>
                </a:solidFill>
                <a:effectLst/>
                <a:latin typeface="Museo Sans Rounded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ans + 30 ans</a:t>
            </a: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fr-BE" sz="2400" b="1" dirty="0">
                <a:solidFill>
                  <a:srgbClr val="222377"/>
                </a:solidFill>
                <a:latin typeface="Museo Sans Rounded 300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Prix moyen : 12 EUR/m</a:t>
            </a:r>
            <a:r>
              <a:rPr lang="fr-BE" sz="2400" b="1" baseline="30000" dirty="0">
                <a:solidFill>
                  <a:srgbClr val="222377"/>
                </a:solidFill>
                <a:latin typeface="Museo Sans Rounded 300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BE" sz="2400" b="1" dirty="0">
                <a:solidFill>
                  <a:srgbClr val="222377"/>
                </a:solidFill>
                <a:latin typeface="Museo Sans Rounded 300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par an</a:t>
            </a: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fr-BE" sz="2400" b="1" dirty="0">
                <a:solidFill>
                  <a:srgbClr val="222377"/>
                </a:solidFill>
                <a:effectLst/>
                <a:latin typeface="Museo Sans Rounded 300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4% valeur terrain expertisée</a:t>
            </a:r>
          </a:p>
          <a:p>
            <a:endParaRPr lang="fr-BE" sz="1200" dirty="0">
              <a:latin typeface="Museo Sans Rounded 3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3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685</Words>
  <Application>Microsoft Macintosh PowerPoint</Application>
  <PresentationFormat>Grand écran</PresentationFormat>
  <Paragraphs>188</Paragraphs>
  <Slides>33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Museo Sans Rounded 100</vt:lpstr>
      <vt:lpstr>Museo Sans Rounded 300</vt:lpstr>
      <vt:lpstr>Museo Sans Rounded 500</vt:lpstr>
      <vt:lpstr>Museo Sans Rounded 700</vt:lpstr>
      <vt:lpstr>Trebuchet MS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Bleyfuesz Grégory</dc:creator>
  <cp:lastModifiedBy>Anne MATTIOLI</cp:lastModifiedBy>
  <cp:revision>20</cp:revision>
  <dcterms:created xsi:type="dcterms:W3CDTF">2023-05-31T10:31:07Z</dcterms:created>
  <dcterms:modified xsi:type="dcterms:W3CDTF">2023-06-16T05:52:50Z</dcterms:modified>
</cp:coreProperties>
</file>