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88" r:id="rId2"/>
    <p:sldId id="398" r:id="rId3"/>
    <p:sldId id="396" r:id="rId4"/>
    <p:sldId id="391" r:id="rId5"/>
    <p:sldId id="395" r:id="rId6"/>
    <p:sldId id="397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2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16413-5353-E41E-318C-626CC6F2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096DBE1-9B7D-867C-2D9A-9EAEDF9B4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A82E8A-DCEA-9199-1824-94EC53FCE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E745F46-1844-6BCF-AF33-F6A16EB48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D5882F-5D2F-D9C6-C895-77165A2FA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2390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CD70FB-4E92-CE4C-E6CD-6E6DA834B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C2D08F4-A4FF-54F2-509A-BC79D0F592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86AD03-118E-4AFD-1BDF-6B13778C5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C47F09-C86D-22D2-2FBE-068750228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B55C3D-8DCE-8BE8-CBC0-B9EC7C68D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73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13055B6-6989-532E-24AB-E66538EDCF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6ED40A6-4778-B03A-1112-EB373AB62E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0B35AC-CF61-93F3-0FD1-13C4D6CD4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947443-8DF8-FD40-1C63-2E37580E9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7CF1B2-A98C-BA87-9FAE-DDED62ECF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9734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">
    <p:bg>
      <p:bgPr>
        <a:solidFill>
          <a:srgbClr val="E614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/>
          <p:cNvSpPr>
            <a:spLocks noGrp="1"/>
          </p:cNvSpPr>
          <p:nvPr>
            <p:ph type="ctrTitle"/>
          </p:nvPr>
        </p:nvSpPr>
        <p:spPr>
          <a:xfrm>
            <a:off x="480035" y="4581129"/>
            <a:ext cx="5615965" cy="783089"/>
          </a:xfrm>
        </p:spPr>
        <p:txBody>
          <a:bodyPr lIns="0" bIns="0" anchor="b">
            <a:noAutofit/>
          </a:bodyPr>
          <a:lstStyle>
            <a:lvl1pPr algn="l">
              <a:defRPr lang="fr-FR" sz="2667" b="1" kern="1200" cap="all" dirty="0">
                <a:solidFill>
                  <a:schemeClr val="bg1"/>
                </a:solidFill>
                <a:latin typeface="Arial Bold"/>
                <a:ea typeface="+mn-ea"/>
                <a:cs typeface="Arial Bold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Sous-titre 2"/>
          <p:cNvSpPr>
            <a:spLocks noGrp="1"/>
          </p:cNvSpPr>
          <p:nvPr>
            <p:ph type="subTitle" idx="1"/>
          </p:nvPr>
        </p:nvSpPr>
        <p:spPr>
          <a:xfrm>
            <a:off x="480484" y="5500596"/>
            <a:ext cx="5621235" cy="615553"/>
          </a:xfrm>
        </p:spPr>
        <p:txBody>
          <a:bodyPr wrap="square" lIns="0" tIns="0" bIns="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lang="fr-FR" sz="2667" kern="1200" cap="all" dirty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80557" y="6212418"/>
            <a:ext cx="5615443" cy="246221"/>
          </a:xfrm>
        </p:spPr>
        <p:txBody>
          <a:bodyPr wrap="square" lIns="0" tIns="0" bIns="0">
            <a:noAutofit/>
          </a:bodyPr>
          <a:lstStyle>
            <a:lvl1pPr>
              <a:defRPr lang="fr-FR" sz="1467" kern="1200" dirty="0" smtClean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</a:lstStyle>
          <a:p>
            <a:fld id="{22BE8DC2-28AE-4F96-8947-3E4155493BDA}" type="datetime1">
              <a:rPr lang="fr-FR" smtClean="0"/>
              <a:pPr/>
              <a:t>10/05/2023</a:t>
            </a:fld>
            <a:endParaRPr lang="fr-FR"/>
          </a:p>
        </p:txBody>
      </p:sp>
      <p:sp>
        <p:nvSpPr>
          <p:cNvPr id="5" name="ZoneTexte 4"/>
          <p:cNvSpPr txBox="1"/>
          <p:nvPr userDrawn="1"/>
        </p:nvSpPr>
        <p:spPr>
          <a:xfrm>
            <a:off x="2111558" y="-795469"/>
            <a:ext cx="79688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DISPOSITION « PAGE DE FIN POUR AFFICHAGE ECRAN »</a:t>
            </a:r>
          </a:p>
        </p:txBody>
      </p:sp>
    </p:spTree>
    <p:extLst>
      <p:ext uri="{BB962C8B-B14F-4D97-AF65-F5344CB8AC3E}">
        <p14:creationId xmlns:p14="http://schemas.microsoft.com/office/powerpoint/2010/main" val="19349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5E3F01-74ED-F37F-20A8-6A447D69A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C731BA7-3F9B-F34D-08A9-D6D5A37BA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9203DA5-054D-E46C-0D9E-302778493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3D8B98-D5E2-A30A-90E9-EF5DCD6B0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4AA321-6B36-B872-9F77-978EFE46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82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1F8C57-FD6A-9BAA-5AD7-2ADF52F6B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0E5121-96E3-9B38-2F45-885B3FE27C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E89695-5F83-7A64-A04A-8AAD075A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ABEE21-4289-7B05-B06C-160BA84B7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0C35C0-43A5-474F-C306-BB6E294A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039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DFC824-E6B6-0EF7-06B2-5231AC941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94A086-60EB-CD06-52C9-6ED72CE9F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3E260FB-2C74-28FE-7B27-F57308BAD3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5434F1-E7FF-607E-CB2B-471C2074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80A448-FA9F-FC48-AE1E-034CC406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E3A893-91C5-5A8D-BC2D-DBEE4BC34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054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77811-1A5D-0AC0-950C-191A91498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009924-13A7-E765-933D-178BA2F66D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A1A362F-D4B0-BDAC-AE0E-995487278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88818D-CCA1-F7F5-9CDE-FF6B5F6CF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3E88D0E-8B5B-9D2C-C23B-58C78D47BF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DC75A9-B97E-9580-AD47-230C1E8E3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0BB75B-2558-0D17-8FC1-6685F9F21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037304C-2D23-9080-BDF2-62C7FA7E6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600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3E430-826B-5BB9-1989-BC479E05A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D3B9F71-7B85-BF1F-0389-2058060D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8BE8AD8-F2C5-4371-EA29-371B66219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7234DAD-F0C1-5C59-25E9-F63EEDDA5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731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3E08AAC-F17D-3E76-6D0E-EC2668CB1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2649068-E169-2B21-1D1A-B4BB89D1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B2A794-41F6-36D4-234E-86E060013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85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1264C6-D06E-3B6C-7908-E483D251F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BE68A1-4D0C-1531-2AD1-C035BB56D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6A93F8-237A-F18B-BEBA-914D2913F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9E82B18-3E40-DE19-CE55-A2716F606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9513AB-2105-06FA-55B5-5205FB27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A306A5-B7D9-CFC6-81CA-A0A6E5903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10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0BB084-7307-9717-4B84-D5EF0B1FB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4B957FF-EFBD-50E6-CDF2-6057BD21F9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4675383-E94E-2C34-3C7D-AE96940A0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EB0681-2E2F-71EF-716B-D5EFA968B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135C5A-E6CE-A38F-0347-95512CFF3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F4F0BD-7BAD-8A47-339B-AE087B79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39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50B2CB-CF22-B0F0-21E4-B37A07F2D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5D649F-97F8-EEBA-254D-CB684CB0B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A67B63-6833-7D51-355B-2E2BA2DE1B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BDB25-4727-421E-9DBF-803180A63CF8}" type="datetimeFigureOut">
              <a:rPr lang="fr-FR" smtClean="0"/>
              <a:t>10/05/2023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4E3A83-5A12-1DF6-32C2-41F280550D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F33439-DD3B-5DCC-3ED8-D1F850165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148CB-8E04-4B67-B878-9CA9663EE5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891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8011" y="1862134"/>
            <a:ext cx="5615965" cy="342531"/>
          </a:xfrm>
        </p:spPr>
        <p:txBody>
          <a:bodyPr/>
          <a:lstStyle/>
          <a:p>
            <a:br>
              <a:rPr lang="fr-FR" dirty="0"/>
            </a:br>
            <a:br>
              <a:rPr lang="fr-FR" dirty="0"/>
            </a:br>
            <a:br>
              <a:rPr lang="fr-FR" dirty="0"/>
            </a:br>
            <a:endParaRPr lang="fr-FR" sz="1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4935" y="2677887"/>
            <a:ext cx="10479204" cy="2040763"/>
          </a:xfrm>
        </p:spPr>
        <p:txBody>
          <a:bodyPr/>
          <a:lstStyle/>
          <a:p>
            <a:pPr algn="ctr"/>
            <a:r>
              <a:rPr lang="fr-FR" b="1" dirty="0">
                <a:latin typeface="Arial Bold"/>
              </a:rPr>
              <a:t>Outils et calendrier de la </a:t>
            </a:r>
          </a:p>
          <a:p>
            <a:pPr algn="ctr"/>
            <a:r>
              <a:rPr lang="fr-FR" b="1" dirty="0">
                <a:latin typeface="Arial Bold"/>
              </a:rPr>
              <a:t>planification énergie-climat</a:t>
            </a:r>
          </a:p>
          <a:p>
            <a:endParaRPr lang="fr-FR" sz="2133" dirty="0"/>
          </a:p>
        </p:txBody>
      </p:sp>
    </p:spTree>
    <p:extLst>
      <p:ext uri="{BB962C8B-B14F-4D97-AF65-F5344CB8AC3E}">
        <p14:creationId xmlns:p14="http://schemas.microsoft.com/office/powerpoint/2010/main" val="20886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029410-C720-067B-AA9F-7856A806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505" y="365769"/>
            <a:ext cx="9377265" cy="529992"/>
          </a:xfrm>
        </p:spPr>
        <p:txBody>
          <a:bodyPr>
            <a:no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2023 : l’acte III de la planification énergie-climat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B12AFA-2560-0E28-2CD5-621B41E2B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93" y="3564152"/>
            <a:ext cx="6884705" cy="2876394"/>
          </a:xfrm>
          <a:prstGeom prst="rect">
            <a:avLst/>
          </a:prstGeom>
        </p:spPr>
      </p:pic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EC608B4F-99F0-6057-BC8B-068FC733F5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210186"/>
              </p:ext>
            </p:extLst>
          </p:nvPr>
        </p:nvGraphicFramePr>
        <p:xfrm>
          <a:off x="8537509" y="3282341"/>
          <a:ext cx="3060441" cy="3041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151">
                  <a:extLst>
                    <a:ext uri="{9D8B030D-6E8A-4147-A177-3AD203B41FA5}">
                      <a16:colId xmlns:a16="http://schemas.microsoft.com/office/drawing/2014/main" val="169126117"/>
                    </a:ext>
                  </a:extLst>
                </a:gridCol>
                <a:gridCol w="1150290">
                  <a:extLst>
                    <a:ext uri="{9D8B030D-6E8A-4147-A177-3AD203B41FA5}">
                      <a16:colId xmlns:a16="http://schemas.microsoft.com/office/drawing/2014/main" val="1527653801"/>
                    </a:ext>
                  </a:extLst>
                </a:gridCol>
              </a:tblGrid>
              <a:tr h="893658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SNBC 3</a:t>
                      </a:r>
                    </a:p>
                    <a:p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Stratégie nationale bas carbone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3 périodes de 5 ans entre 2024 et 2038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2384010"/>
                  </a:ext>
                </a:extLst>
              </a:tr>
              <a:tr h="1186698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PPE 3</a:t>
                      </a:r>
                    </a:p>
                    <a:p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Programmations pluriannuelles de l’énergie </a:t>
                      </a:r>
                    </a:p>
                    <a:p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(hexagone, Corse, Outre-mer)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Période 2024-2033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8776889"/>
                  </a:ext>
                </a:extLst>
              </a:tr>
              <a:tr h="907474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PNACC 3</a:t>
                      </a:r>
                    </a:p>
                    <a:p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 national d’adaptation au changement climatique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Période 2023-2027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81286"/>
                  </a:ext>
                </a:extLst>
              </a:tr>
            </a:tbl>
          </a:graphicData>
        </a:graphic>
      </p:graphicFrame>
      <p:sp>
        <p:nvSpPr>
          <p:cNvPr id="11" name="ZoneTexte 10">
            <a:extLst>
              <a:ext uri="{FF2B5EF4-FFF2-40B4-BE49-F238E27FC236}">
                <a16:creationId xmlns:a16="http://schemas.microsoft.com/office/drawing/2014/main" id="{6917AA7F-3C22-26B2-0516-4A9B7961FCE4}"/>
              </a:ext>
            </a:extLst>
          </p:cNvPr>
          <p:cNvSpPr txBox="1"/>
          <p:nvPr/>
        </p:nvSpPr>
        <p:spPr>
          <a:xfrm>
            <a:off x="317241" y="1361829"/>
            <a:ext cx="749248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Traduire dans la loi de programmation énergie climat les nouveaux objectifs européens du</a:t>
            </a:r>
            <a:r>
              <a:rPr lang="fr-FR" sz="16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Fit 55 » (ajustement à l’objectif 55) du plan </a:t>
            </a:r>
            <a:r>
              <a:rPr lang="fr-FR" sz="16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REPowerEU</a:t>
            </a:r>
            <a:r>
              <a:rPr lang="fr-FR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55% (et non plus 40%) de réduction des émissions de GES en 2030 </a:t>
            </a:r>
          </a:p>
          <a:p>
            <a:pPr algn="just"/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(par rapport à l’année 1990)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FR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600" i="1" dirty="0">
                <a:latin typeface="Arial" panose="020B0604020202020204" pitchFamily="34" charset="0"/>
                <a:cs typeface="Arial" panose="020B0604020202020204" pitchFamily="34" charset="0"/>
              </a:rPr>
              <a:t>40% d’énergies renouvelables (et non plus 32%) dans le mix énergétique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5EDC764-D29B-8F7B-0FC7-F5A4847FC4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509" y="1156002"/>
            <a:ext cx="3257671" cy="16163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869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75BD3-FCF0-D3F8-038A-C89E7523D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498" y="457199"/>
            <a:ext cx="11010122" cy="1147665"/>
          </a:xfrm>
        </p:spPr>
        <p:txBody>
          <a:bodyPr>
            <a:normAutofit fontScale="90000"/>
          </a:bodyPr>
          <a:lstStyle/>
          <a:p>
            <a:r>
              <a:rPr lang="fr-FR" sz="3600" b="1" dirty="0">
                <a:latin typeface="Arial" panose="020B0604020202020204" pitchFamily="34" charset="0"/>
                <a:cs typeface="Arial" panose="020B0604020202020204" pitchFamily="34" charset="0"/>
              </a:rPr>
              <a:t>Transposer dans les territoires les nouveaux objectifs européens : </a:t>
            </a:r>
            <a:r>
              <a:rPr lang="fr-FR" sz="2200" i="1" dirty="0">
                <a:latin typeface="Arial" panose="020B0604020202020204" pitchFamily="34" charset="0"/>
                <a:cs typeface="Arial" panose="020B0604020202020204" pitchFamily="34" charset="0"/>
              </a:rPr>
              <a:t>un défi pour le pilotage multi-niveaux des politiques énergie-climat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967F52C-4CEC-B370-8A17-3B68BD676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990253" y="1950098"/>
            <a:ext cx="5361958" cy="3918890"/>
          </a:xfrm>
        </p:spPr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293751-2757-7FA7-7F57-5BFAB66CB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2596" y="1632872"/>
            <a:ext cx="5228135" cy="4795935"/>
          </a:xfrm>
        </p:spPr>
        <p:txBody>
          <a:bodyPr>
            <a:normAutofit fontScale="92500" lnSpcReduction="10000"/>
          </a:bodyPr>
          <a:lstStyle/>
          <a:p>
            <a:endParaRPr lang="fr-FR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Accord de Paris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et engagements des COP en vue du « zéro émission nette » (ZEN) en 2050 + 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ajustement 55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 l’UE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Stratégie française (SFEC)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déclinée dans le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tryptique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SNBC-PPE-PNACC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SRADDET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ou SDRIF et SAR en Outre Mer)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et fascicules de règles opposables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Schémas régionaux de raccordement au réseau des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EnR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(S3REnR)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Plans climat air énergie territoriaux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(PCAET) doivent prendre en compte les objectifs du SRADDET et être compatibles avec leurs règles</a:t>
            </a:r>
          </a:p>
          <a:p>
            <a:pPr algn="just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rapprocher des </a:t>
            </a:r>
            <a:r>
              <a:rPr lang="fr-FR" sz="12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documents de la « </a:t>
            </a:r>
            <a:r>
              <a:rPr lang="fr-FR" sz="1200" b="1" u="sng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schématologie</a:t>
            </a:r>
            <a:r>
              <a:rPr lang="fr-FR" sz="1200" b="1" u="sng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 à la française </a:t>
            </a:r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des feuilles de routes sectorielles (cf. décarbonation des industries les plus émissives et des mobilités)</a:t>
            </a:r>
          </a:p>
          <a:p>
            <a:pPr algn="just"/>
            <a:endParaRPr lang="fr-FR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 question : la future SFEC raisonnera-t-elle en émissions territoriales (approche en inventaire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r-FR" sz="12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en empreinte carbone (approche intégrant les émissions importées) ? </a:t>
            </a:r>
            <a:r>
              <a:rPr lang="fr-FR" sz="12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: L’intensité carbone du « produire en France » est faible. 155 tCO2e par million d’euros de valeur ajoutée contre 247 tCO2e en Allemagne et 1023 tCO2e en Chine.</a:t>
            </a:r>
          </a:p>
          <a:p>
            <a:pPr algn="just"/>
            <a:endParaRPr lang="fr-FR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1BAD19B-C2B6-31D0-15C5-11F929B72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905" y="1950098"/>
            <a:ext cx="6305499" cy="4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587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44D27B-0C3F-5E90-8F4C-CBE51139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079" y="164149"/>
            <a:ext cx="8365476" cy="750252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Quel alignement des objectifs?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EA4E93-F95A-FC0E-D4FD-986112E23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927" y="1259633"/>
            <a:ext cx="7585787" cy="543421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Les évaluations des documents existants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(avant intégration des nouveaux objectifs Fit 55)</a:t>
            </a:r>
          </a:p>
          <a:p>
            <a:pPr algn="just">
              <a:lnSpc>
                <a:spcPct val="120000"/>
              </a:lnSpc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Objectifs de réduction des GES : 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  la somme des objectifs des SRADDET et PCAET pour 2030 « boucle » bien avec les objectifs nationaux de la SNBC;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objectifs pour 2050 sont en revanche en-deçà de la cible de neutralité (davantage calés sur l’ancien objectif de réduction de 50% plus que sur le ZEN)</a:t>
            </a:r>
          </a:p>
          <a:p>
            <a:pPr algn="just">
              <a:lnSpc>
                <a:spcPct val="120000"/>
              </a:lnSpc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Développement des </a:t>
            </a:r>
            <a:r>
              <a:rPr lang="fr-FR" sz="1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EnR</a:t>
            </a: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 et de récupération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objectifs jugés assez hétérogènes et imprécis dans les premiers SRADDET,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objectifs des PCAET réalisés sont comparables aux objectifs nationaux de la PPE pour 2023-2028 (mais après?)</a:t>
            </a:r>
          </a:p>
          <a:p>
            <a:pPr algn="just">
              <a:lnSpc>
                <a:spcPct val="120000"/>
              </a:lnSpc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Efficacité énergétique </a:t>
            </a:r>
            <a:r>
              <a:rPr lang="fr-FR" sz="1600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- objectifs des SRADDET plus ambitieux que la PPE en matière de réduction  des consommations en énergie finale sur 2023-2028 mais ne « bouclent » pas pour l’objectif de réduction par deux des consommations à l’horizon 2050.</a:t>
            </a:r>
          </a:p>
          <a:p>
            <a:pPr algn="just">
              <a:lnSpc>
                <a:spcPct val="120000"/>
              </a:lnSpc>
            </a:pPr>
            <a:r>
              <a:rPr lang="fr-FR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Séquestration carbone 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just">
              <a:lnSpc>
                <a:spcPct val="120000"/>
              </a:lnSpc>
              <a:buFontTx/>
              <a:buChar char="-"/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les SRADDET sont bien alignés sur les objectifs de réduction de l’artificialisation à 2030 mais n’intégraient pas encore le ZAN à l’horizon 2050 (actualisation prévue)</a:t>
            </a:r>
          </a:p>
          <a:p>
            <a:pPr algn="just">
              <a:buFontTx/>
              <a:buChar char="-"/>
            </a:pP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9E5AB19-423F-DE33-D95E-8A44065776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8571738" y="4945224"/>
            <a:ext cx="3156840" cy="1455576"/>
          </a:xfrm>
        </p:spPr>
        <p:txBody>
          <a:bodyPr>
            <a:normAutofit fontScale="70000" lnSpcReduction="20000"/>
          </a:bodyPr>
          <a:lstStyle/>
          <a:p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Article 68 novembre 2019 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</a:rPr>
              <a:t>relative à l’énergie et au climat a prévu un rapport sur: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la contribution des SRADDET et plans climat air énergie territoriaux (PCAET) aux politiques de transition écologique et énergétique (SNBC et PPE)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L’év</a:t>
            </a:r>
            <a:r>
              <a:rPr lang="fr-FR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aluation des soutiens de l’Etat à leur mise en œuvre</a:t>
            </a:r>
            <a:r>
              <a:rPr lang="fr-FR" sz="1600" dirty="0">
                <a:solidFill>
                  <a:schemeClr val="accent2"/>
                </a:solidFill>
                <a:latin typeface="Arial" panose="020B0604020202020204" pitchFamily="34" charset="0"/>
              </a:rPr>
              <a:t>. </a:t>
            </a:r>
            <a:endParaRPr lang="fr-FR" sz="1600" dirty="0"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  <a:p>
            <a:endParaRPr lang="fr-FR" dirty="0">
              <a:latin typeface="Arial" panose="020B0604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E4AE9B-0A2A-CE35-CABC-AC3D28AC3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277" y="89504"/>
            <a:ext cx="3419301" cy="47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04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6BA4A4-5D34-18F2-CE15-664602573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43930" cy="362663"/>
          </a:xfrm>
        </p:spPr>
        <p:txBody>
          <a:bodyPr>
            <a:noAutofit/>
          </a:bodyPr>
          <a:lstStyle/>
          <a:p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L’évaluation de l’ADEME : le « </a:t>
            </a:r>
            <a:r>
              <a:rPr lang="fr-F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mismatch</a:t>
            </a:r>
            <a:r>
              <a:rPr lang="fr-FR" sz="3200" b="1" dirty="0">
                <a:latin typeface="Arial" panose="020B0604020202020204" pitchFamily="34" charset="0"/>
                <a:cs typeface="Arial" panose="020B0604020202020204" pitchFamily="34" charset="0"/>
              </a:rPr>
              <a:t> » 2050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6BA05D6-9371-48EC-4FE1-25BBAC760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058" y="1615427"/>
            <a:ext cx="8595720" cy="472933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0A48CDD-265D-081F-CC9F-1E2D442E7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42" y="1390018"/>
            <a:ext cx="3193216" cy="446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2138D6-D21B-FE63-C848-CF97D2219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57200"/>
            <a:ext cx="10711511" cy="867747"/>
          </a:xfrm>
        </p:spPr>
        <p:txBody>
          <a:bodyPr>
            <a:normAutofit/>
          </a:bodyPr>
          <a:lstStyle/>
          <a:p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Le nouvel horizon : régionaliser la PPE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85B674-E41C-97D9-42F2-FF721EC71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547" y="1446245"/>
            <a:ext cx="6102219" cy="4730619"/>
          </a:xfrm>
        </p:spPr>
        <p:txBody>
          <a:bodyPr>
            <a:normAutofit fontScale="92500" lnSpcReduction="10000"/>
          </a:bodyPr>
          <a:lstStyle/>
          <a:p>
            <a:pPr algn="just"/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Loi Climat et résilience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(article 83) prévoit des </a:t>
            </a:r>
            <a:r>
              <a:rPr lang="fr-FR" sz="17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 régionalisés de production d’</a:t>
            </a:r>
            <a:r>
              <a:rPr lang="fr-FR" sz="1700" b="1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</a:t>
            </a:r>
            <a:endParaRPr lang="fr-FR" sz="17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Installation prochaine des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comités régionaux de l’énergie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(CRE) sur le fondement du décret paru en janvier 2023</a:t>
            </a:r>
          </a:p>
          <a:p>
            <a:pPr algn="just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ministre chargé de l’énergie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demande aux CRE de déterminer des objectifs régionaux </a:t>
            </a:r>
          </a:p>
          <a:p>
            <a:pPr algn="just"/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Objectifs régionaux supposés élaborés dans un délai de deux mois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 et sont définis par décret</a:t>
            </a:r>
          </a:p>
          <a:p>
            <a:pPr algn="just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La région engage la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révision du schéma régional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(SRADDET, SDRIF) dans un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délai de six mois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après parution du décret</a:t>
            </a:r>
          </a:p>
          <a:p>
            <a:pPr algn="just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planification régionale </a:t>
            </a: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est ainsi invitée à territorialiser les ambitions nationales (</a:t>
            </a:r>
            <a:r>
              <a:rPr lang="fr-FR" sz="1500" i="1" dirty="0">
                <a:latin typeface="Arial" panose="020B0604020202020204" pitchFamily="34" charset="0"/>
                <a:cs typeface="Arial" panose="020B0604020202020204" pitchFamily="34" charset="0"/>
              </a:rPr>
              <a:t>risques d’annulation des documents cf. SRADDET Hauts de France après contentieux France énergies éoliennes)</a:t>
            </a:r>
          </a:p>
          <a:p>
            <a:pPr algn="just"/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700" b="1" dirty="0">
                <a:latin typeface="Arial" panose="020B0604020202020204" pitchFamily="34" charset="0"/>
                <a:cs typeface="Arial" panose="020B0604020202020204" pitchFamily="34" charset="0"/>
              </a:rPr>
              <a:t>CRE sont censés donner leur avis sur les futures les zones d’accélération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5F5213-E322-CD0C-9E38-52283E2FA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H="1">
            <a:off x="6736701" y="1446245"/>
            <a:ext cx="5044752" cy="5281126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DCE3964-91A8-AD9A-84B7-47FF10B28F82}"/>
              </a:ext>
            </a:extLst>
          </p:cNvPr>
          <p:cNvSpPr txBox="1"/>
          <p:nvPr/>
        </p:nvSpPr>
        <p:spPr>
          <a:xfrm>
            <a:off x="7361918" y="1744824"/>
            <a:ext cx="4419535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4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Article 83 Loi Climat et résilience</a:t>
            </a:r>
          </a:p>
          <a:p>
            <a:pPr algn="just"/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 Art. L. 141-5-1.</a:t>
            </a:r>
          </a:p>
          <a:p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 objectifs régionaux de développement des énergies renouvelables sont établis par décret </a:t>
            </a:r>
            <a: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pour le territoire métropolitain continental, après concertation avec les conseils régionaux concernés, (…) Ces objectifs prennent en compte les potentiels énergétiques, renouvelables et de récupération, régionaux mobilisables. </a:t>
            </a:r>
            <a:br>
              <a:rPr lang="fr-FR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fr-F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DA164D2-04DA-BCEF-E39F-9B7484AAC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26" y="3648270"/>
            <a:ext cx="4764102" cy="299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8291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Props1.xml><?xml version="1.0" encoding="utf-8"?>
<ds:datastoreItem xmlns:ds="http://schemas.openxmlformats.org/officeDocument/2006/customXml" ds:itemID="{32FCE801-C2DF-482A-AB76-7C2F0AA973E5}"/>
</file>

<file path=customXml/itemProps2.xml><?xml version="1.0" encoding="utf-8"?>
<ds:datastoreItem xmlns:ds="http://schemas.openxmlformats.org/officeDocument/2006/customXml" ds:itemID="{D0CA147C-CF2D-40CE-9AF9-1BF225364DC8}"/>
</file>

<file path=customXml/itemProps3.xml><?xml version="1.0" encoding="utf-8"?>
<ds:datastoreItem xmlns:ds="http://schemas.openxmlformats.org/officeDocument/2006/customXml" ds:itemID="{483352FD-13F3-4417-9216-9611A747F9A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754</Words>
  <Application>Microsoft Macintosh PowerPoint</Application>
  <PresentationFormat>Grand écran</PresentationFormat>
  <Paragraphs>61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Arial Bold</vt:lpstr>
      <vt:lpstr>Calibri</vt:lpstr>
      <vt:lpstr>Calibri Light</vt:lpstr>
      <vt:lpstr>Wingdings</vt:lpstr>
      <vt:lpstr>Thème Office</vt:lpstr>
      <vt:lpstr>   </vt:lpstr>
      <vt:lpstr>2023 : l’acte III de la planification énergie-climat</vt:lpstr>
      <vt:lpstr>Transposer dans les territoires les nouveaux objectifs européens : un défi pour le pilotage multi-niveaux des politiques énergie-climat</vt:lpstr>
      <vt:lpstr>Quel alignement des objectifs?</vt:lpstr>
      <vt:lpstr>L’évaluation de l’ADEME : le « mismatch » 2050</vt:lpstr>
      <vt:lpstr>Le nouvel horizon : régionaliser la 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Nicolas PORTIER Sciences Po Ecole Urbaine</dc:title>
  <dc:creator>Nicolas Portier</dc:creator>
  <cp:lastModifiedBy>Anne MATTIOLI</cp:lastModifiedBy>
  <cp:revision>12</cp:revision>
  <dcterms:created xsi:type="dcterms:W3CDTF">2023-05-09T11:31:06Z</dcterms:created>
  <dcterms:modified xsi:type="dcterms:W3CDTF">2023-05-10T15:08:27Z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ediaServiceImageTags">
    <vt:lpwstr/>
  </property>
</Properties>
</file>