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1.xml" ContentType="application/vnd.openxmlformats-officedocument.theme+xml"/>
  <Override PartName="/ppt/charts/style1.xml" ContentType="application/vnd.ms-office.chartstyle+xml"/>
  <Override PartName="/ppt/charts/colors1.xml" ContentType="application/vnd.ms-office.chartcolorstyle+xml"/>
  <Override PartName="/ppt/charts/chart1.xml" ContentType="application/vnd.openxmlformats-officedocument.drawingml.char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35" r:id="rId2"/>
    <p:sldId id="437" r:id="rId3"/>
    <p:sldId id="438" r:id="rId4"/>
    <p:sldId id="436" r:id="rId5"/>
    <p:sldId id="439" r:id="rId6"/>
    <p:sldId id="441" r:id="rId7"/>
    <p:sldId id="440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reillou\AppData\Local\Microsoft\Windows\INetCache\Content.Outlook\F5GC4UDN\Graphiques%20Population%20%20Aveni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/>
              <a:t>La densité de population de pays européens</a:t>
            </a:r>
          </a:p>
          <a:p>
            <a:pPr>
              <a:defRPr/>
            </a:pPr>
            <a:r>
              <a:rPr lang="en-US" sz="800"/>
              <a:t>Source : Gérard François Dumont - Chiffres Population &amp; Avenir, </a:t>
            </a:r>
          </a:p>
          <a:p>
            <a:pPr>
              <a:defRPr/>
            </a:pPr>
            <a:r>
              <a:rPr lang="en-US" sz="800"/>
              <a:t>n° 760, 2022</a:t>
            </a:r>
          </a:p>
        </c:rich>
      </c:tx>
      <c:layout>
        <c:manualLayout>
          <c:xMode val="edge"/>
          <c:yMode val="edge"/>
          <c:x val="0.15268784990731551"/>
          <c:y val="4.5281914893617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21977271022940315"/>
          <c:y val="0.19066842182243676"/>
          <c:w val="0.68353464907795614"/>
          <c:h val="0.6745549632096777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FF99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'Base de données'!$B$15:$P$16</c:f>
              <c:multiLvlStrCache>
                <c:ptCount val="15"/>
                <c:lvl>
                  <c:pt idx="0">
                    <c:v>Espagne</c:v>
                  </c:pt>
                  <c:pt idx="1">
                    <c:v>France hors île-de-France</c:v>
                  </c:pt>
                  <c:pt idx="2">
                    <c:v>Hongrie</c:v>
                  </c:pt>
                  <c:pt idx="3">
                    <c:v>Autriche</c:v>
                  </c:pt>
                  <c:pt idx="4">
                    <c:v>Slovaquie</c:v>
                  </c:pt>
                  <c:pt idx="5">
                    <c:v>France (métropole)</c:v>
                  </c:pt>
                  <c:pt idx="6">
                    <c:v>Pologne</c:v>
                  </c:pt>
                  <c:pt idx="7">
                    <c:v>République Tchèque</c:v>
                  </c:pt>
                  <c:pt idx="8">
                    <c:v>Italie</c:v>
                  </c:pt>
                  <c:pt idx="9">
                    <c:v>Suisse</c:v>
                  </c:pt>
                  <c:pt idx="10">
                    <c:v>Luxembourg</c:v>
                  </c:pt>
                  <c:pt idx="11">
                    <c:v>Allemagne</c:v>
                  </c:pt>
                  <c:pt idx="12">
                    <c:v>Royaume-Uni</c:v>
                  </c:pt>
                  <c:pt idx="13">
                    <c:v>Belgique</c:v>
                  </c:pt>
                  <c:pt idx="14">
                    <c:v>Pays-Bas</c:v>
                  </c:pt>
                </c:lvl>
                <c:lvl>
                  <c:pt idx="0">
                    <c:v>15</c:v>
                  </c:pt>
                  <c:pt idx="1">
                    <c:v>_ </c:v>
                  </c:pt>
                  <c:pt idx="2">
                    <c:v>14</c:v>
                  </c:pt>
                  <c:pt idx="3">
                    <c:v>13</c:v>
                  </c:pt>
                  <c:pt idx="4">
                    <c:v>12</c:v>
                  </c:pt>
                  <c:pt idx="5">
                    <c:v>11</c:v>
                  </c:pt>
                  <c:pt idx="6">
                    <c:v>10</c:v>
                  </c:pt>
                  <c:pt idx="7">
                    <c:v>9</c:v>
                  </c:pt>
                  <c:pt idx="8">
                    <c:v>8</c:v>
                  </c:pt>
                  <c:pt idx="9">
                    <c:v>7</c:v>
                  </c:pt>
                  <c:pt idx="10">
                    <c:v>6</c:v>
                  </c:pt>
                  <c:pt idx="11">
                    <c:v>5</c:v>
                  </c:pt>
                  <c:pt idx="12">
                    <c:v>4</c:v>
                  </c:pt>
                  <c:pt idx="13">
                    <c:v>3</c:v>
                  </c:pt>
                  <c:pt idx="14">
                    <c:v>2</c:v>
                  </c:pt>
                </c:lvl>
              </c:multiLvlStrCache>
            </c:multiLvlStrRef>
          </c:cat>
          <c:val>
            <c:numRef>
              <c:f>'Base de données'!$B$17:$P$17</c:f>
              <c:numCache>
                <c:formatCode>General</c:formatCode>
                <c:ptCount val="15"/>
                <c:pt idx="0">
                  <c:v>94</c:v>
                </c:pt>
                <c:pt idx="1">
                  <c:v>99</c:v>
                </c:pt>
                <c:pt idx="2">
                  <c:v>104</c:v>
                </c:pt>
                <c:pt idx="3">
                  <c:v>107</c:v>
                </c:pt>
                <c:pt idx="4">
                  <c:v>110</c:v>
                </c:pt>
                <c:pt idx="5">
                  <c:v>119</c:v>
                </c:pt>
                <c:pt idx="6">
                  <c:v>121</c:v>
                </c:pt>
                <c:pt idx="7">
                  <c:v>133</c:v>
                </c:pt>
                <c:pt idx="8">
                  <c:v>196</c:v>
                </c:pt>
                <c:pt idx="9">
                  <c:v>215</c:v>
                </c:pt>
                <c:pt idx="10">
                  <c:v>233</c:v>
                </c:pt>
                <c:pt idx="11">
                  <c:v>233</c:v>
                </c:pt>
                <c:pt idx="12">
                  <c:v>278</c:v>
                </c:pt>
                <c:pt idx="13">
                  <c:v>374</c:v>
                </c:pt>
                <c:pt idx="14">
                  <c:v>421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85-425E-B111-99F185B9A22D}"/>
            </c:ext>
          </c:extLst>
        </c:ser>
        <c:ser>
          <c:idx val="1"/>
          <c:order val="1"/>
          <c:tx>
            <c:strRef>
              <c:f>'Base de données'!$A$17</c:f>
              <c:strCache>
                <c:ptCount val="1"/>
                <c:pt idx="0">
                  <c:v>Habitants par km²</c:v>
                </c:pt>
              </c:strCache>
            </c:strRef>
          </c:tx>
          <c:spPr>
            <a:solidFill>
              <a:srgbClr val="FFFF66"/>
            </a:solidFill>
            <a:ln>
              <a:solidFill>
                <a:schemeClr val="bg2">
                  <a:lumMod val="50000"/>
                </a:schemeClr>
              </a:solidFill>
            </a:ln>
            <a:effectLst/>
          </c:spPr>
          <c:invertIfNegative val="0"/>
          <c:cat>
            <c:multiLvlStrRef>
              <c:f>'Base de données'!$B$15:$P$16</c:f>
              <c:multiLvlStrCache>
                <c:ptCount val="15"/>
                <c:lvl>
                  <c:pt idx="0">
                    <c:v>Espagne</c:v>
                  </c:pt>
                  <c:pt idx="1">
                    <c:v>France hors île-de-France</c:v>
                  </c:pt>
                  <c:pt idx="2">
                    <c:v>Hongrie</c:v>
                  </c:pt>
                  <c:pt idx="3">
                    <c:v>Autriche</c:v>
                  </c:pt>
                  <c:pt idx="4">
                    <c:v>Slovaquie</c:v>
                  </c:pt>
                  <c:pt idx="5">
                    <c:v>France (métropole)</c:v>
                  </c:pt>
                  <c:pt idx="6">
                    <c:v>Pologne</c:v>
                  </c:pt>
                  <c:pt idx="7">
                    <c:v>République Tchèque</c:v>
                  </c:pt>
                  <c:pt idx="8">
                    <c:v>Italie</c:v>
                  </c:pt>
                  <c:pt idx="9">
                    <c:v>Suisse</c:v>
                  </c:pt>
                  <c:pt idx="10">
                    <c:v>Luxembourg</c:v>
                  </c:pt>
                  <c:pt idx="11">
                    <c:v>Allemagne</c:v>
                  </c:pt>
                  <c:pt idx="12">
                    <c:v>Royaume-Uni</c:v>
                  </c:pt>
                  <c:pt idx="13">
                    <c:v>Belgique</c:v>
                  </c:pt>
                  <c:pt idx="14">
                    <c:v>Pays-Bas</c:v>
                  </c:pt>
                </c:lvl>
                <c:lvl>
                  <c:pt idx="0">
                    <c:v>15</c:v>
                  </c:pt>
                  <c:pt idx="1">
                    <c:v>_ </c:v>
                  </c:pt>
                  <c:pt idx="2">
                    <c:v>14</c:v>
                  </c:pt>
                  <c:pt idx="3">
                    <c:v>13</c:v>
                  </c:pt>
                  <c:pt idx="4">
                    <c:v>12</c:v>
                  </c:pt>
                  <c:pt idx="5">
                    <c:v>11</c:v>
                  </c:pt>
                  <c:pt idx="6">
                    <c:v>10</c:v>
                  </c:pt>
                  <c:pt idx="7">
                    <c:v>9</c:v>
                  </c:pt>
                  <c:pt idx="8">
                    <c:v>8</c:v>
                  </c:pt>
                  <c:pt idx="9">
                    <c:v>7</c:v>
                  </c:pt>
                  <c:pt idx="10">
                    <c:v>6</c:v>
                  </c:pt>
                  <c:pt idx="11">
                    <c:v>5</c:v>
                  </c:pt>
                  <c:pt idx="12">
                    <c:v>4</c:v>
                  </c:pt>
                  <c:pt idx="13">
                    <c:v>3</c:v>
                  </c:pt>
                  <c:pt idx="14">
                    <c:v>2</c:v>
                  </c:pt>
                </c:lvl>
              </c:multiLvlStrCache>
            </c:multiLvlStrRef>
          </c:cat>
          <c:val>
            <c:numRef>
              <c:f>'Base de données'!$B$18:$P$18</c:f>
              <c:numCache>
                <c:formatCode>General</c:formatCode>
                <c:ptCount val="15"/>
              </c:numCache>
            </c:numRef>
          </c:val>
          <c:extLst>
            <c:ext xmlns:c16="http://schemas.microsoft.com/office/drawing/2014/chart" uri="{C3380CC4-5D6E-409C-BE32-E72D297353CC}">
              <c16:uniqueId val="{00000001-8F85-425E-B111-99F185B9A2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"/>
        <c:axId val="967453263"/>
        <c:axId val="967265247"/>
      </c:barChart>
      <c:catAx>
        <c:axId val="9674532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67265247"/>
        <c:crosses val="autoZero"/>
        <c:auto val="1"/>
        <c:lblAlgn val="ctr"/>
        <c:lblOffset val="100"/>
        <c:noMultiLvlLbl val="0"/>
      </c:catAx>
      <c:valAx>
        <c:axId val="96726524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67453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legendEntry>
      <c:legendEntry>
        <c:idx val="1"/>
        <c:delete val="1"/>
      </c:legendEntry>
      <c:layout>
        <c:manualLayout>
          <c:xMode val="edge"/>
          <c:yMode val="edge"/>
          <c:x val="0.69632585389778279"/>
          <c:y val="0.46499528144083324"/>
          <c:w val="0.24781374446239224"/>
          <c:h val="0.147569234661353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3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6">
            <a:extLst>
              <a:ext uri="{FF2B5EF4-FFF2-40B4-BE49-F238E27FC236}">
                <a16:creationId xmlns:a16="http://schemas.microsoft.com/office/drawing/2014/main" id="{50957A12-E1BA-4BD5-93EA-D8A327B9E0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5" b="9895"/>
          <a:stretch>
            <a:fillRect/>
          </a:stretch>
        </p:blipFill>
        <p:spPr bwMode="auto">
          <a:xfrm>
            <a:off x="360363" y="360363"/>
            <a:ext cx="11472862" cy="613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085FB932-C3AF-4E02-814A-BC3438EDF37F}"/>
              </a:ext>
            </a:extLst>
          </p:cNvPr>
          <p:cNvSpPr/>
          <p:nvPr userDrawn="1"/>
        </p:nvSpPr>
        <p:spPr>
          <a:xfrm rot="21120000">
            <a:off x="-180975" y="-457200"/>
            <a:ext cx="6292850" cy="3465513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AE8DAB2F-3281-4DEA-B247-BE1FE72BB9FA}"/>
              </a:ext>
            </a:extLst>
          </p:cNvPr>
          <p:cNvGrpSpPr/>
          <p:nvPr userDrawn="1"/>
        </p:nvGrpSpPr>
        <p:grpSpPr>
          <a:xfrm>
            <a:off x="9901789" y="61103"/>
            <a:ext cx="2185035" cy="1946084"/>
            <a:chOff x="-1" y="757792"/>
            <a:chExt cx="2185035" cy="1946202"/>
          </a:xfrm>
          <a:solidFill>
            <a:srgbClr val="FFFFFF">
              <a:alpha val="40000"/>
            </a:srgbClr>
          </a:solidFill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BD632C8C-E3AD-4008-9E54-FD4742E55E4D}"/>
                </a:ext>
              </a:extLst>
            </p:cNvPr>
            <p:cNvGrpSpPr/>
            <p:nvPr/>
          </p:nvGrpSpPr>
          <p:grpSpPr>
            <a:xfrm>
              <a:off x="-1" y="757792"/>
              <a:ext cx="2185035" cy="1563769"/>
              <a:chOff x="-126795" y="622333"/>
              <a:chExt cx="2186394" cy="1564550"/>
            </a:xfrm>
            <a:grpFill/>
          </p:grpSpPr>
          <p:pic>
            <p:nvPicPr>
              <p:cNvPr id="10" name="Graphic 1941652739">
                <a:extLst>
                  <a:ext uri="{FF2B5EF4-FFF2-40B4-BE49-F238E27FC236}">
                    <a16:creationId xmlns:a16="http://schemas.microsoft.com/office/drawing/2014/main" id="{7519CDC3-F5F8-453D-A7AB-B2AF01D372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8083246">
                <a:off x="1516674" y="546133"/>
                <a:ext cx="466725" cy="619125"/>
              </a:xfrm>
              <a:prstGeom prst="rect">
                <a:avLst/>
              </a:prstGeom>
            </p:spPr>
          </p:pic>
          <p:pic>
            <p:nvPicPr>
              <p:cNvPr id="11" name="Graphic 621755983">
                <a:extLst>
                  <a:ext uri="{FF2B5EF4-FFF2-40B4-BE49-F238E27FC236}">
                    <a16:creationId xmlns:a16="http://schemas.microsoft.com/office/drawing/2014/main" id="{68AB62CF-5234-4908-9ACD-516D4C10D7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8083246">
                <a:off x="700879" y="555185"/>
                <a:ext cx="466725" cy="619125"/>
              </a:xfrm>
              <a:prstGeom prst="rect">
                <a:avLst/>
              </a:prstGeom>
            </p:spPr>
          </p:pic>
          <p:pic>
            <p:nvPicPr>
              <p:cNvPr id="12" name="Graphic 197819352">
                <a:extLst>
                  <a:ext uri="{FF2B5EF4-FFF2-40B4-BE49-F238E27FC236}">
                    <a16:creationId xmlns:a16="http://schemas.microsoft.com/office/drawing/2014/main" id="{FC2999C7-5CDA-48F0-AF65-313E3D8549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7233953">
                <a:off x="1379439" y="927304"/>
                <a:ext cx="466725" cy="619125"/>
              </a:xfrm>
              <a:prstGeom prst="rect">
                <a:avLst/>
              </a:prstGeom>
            </p:spPr>
          </p:pic>
          <p:pic>
            <p:nvPicPr>
              <p:cNvPr id="13" name="Graphic 1743156430">
                <a:extLst>
                  <a:ext uri="{FF2B5EF4-FFF2-40B4-BE49-F238E27FC236}">
                    <a16:creationId xmlns:a16="http://schemas.microsoft.com/office/drawing/2014/main" id="{23E6588A-8886-4F7A-8944-4198EFC47C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8083246">
                <a:off x="1316532" y="1630071"/>
                <a:ext cx="466725" cy="619125"/>
              </a:xfrm>
              <a:prstGeom prst="rect">
                <a:avLst/>
              </a:prstGeom>
            </p:spPr>
          </p:pic>
          <p:pic>
            <p:nvPicPr>
              <p:cNvPr id="14" name="Graphic 251998770">
                <a:extLst>
                  <a:ext uri="{FF2B5EF4-FFF2-40B4-BE49-F238E27FC236}">
                    <a16:creationId xmlns:a16="http://schemas.microsoft.com/office/drawing/2014/main" id="{B1CD290D-A415-47A4-AA34-0B136A40BB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8067531">
                <a:off x="-50595" y="808670"/>
                <a:ext cx="466725" cy="619125"/>
              </a:xfrm>
              <a:prstGeom prst="rect">
                <a:avLst/>
              </a:prstGeom>
            </p:spPr>
          </p:pic>
          <p:pic>
            <p:nvPicPr>
              <p:cNvPr id="15" name="Graphic 919544598">
                <a:extLst>
                  <a:ext uri="{FF2B5EF4-FFF2-40B4-BE49-F238E27FC236}">
                    <a16:creationId xmlns:a16="http://schemas.microsoft.com/office/drawing/2014/main" id="{EB88E147-3254-4DF5-9E46-A904F3396F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7233953">
                <a:off x="664175" y="964939"/>
                <a:ext cx="466725" cy="619125"/>
              </a:xfrm>
              <a:prstGeom prst="rect">
                <a:avLst/>
              </a:prstGeom>
            </p:spPr>
          </p:pic>
          <p:pic>
            <p:nvPicPr>
              <p:cNvPr id="16" name="Graphic 135621779">
                <a:extLst>
                  <a:ext uri="{FF2B5EF4-FFF2-40B4-BE49-F238E27FC236}">
                    <a16:creationId xmlns:a16="http://schemas.microsoft.com/office/drawing/2014/main" id="{7BB6E77F-D4B2-4B10-AD44-AEF2096687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7233953">
                <a:off x="93789" y="1643958"/>
                <a:ext cx="466725" cy="619125"/>
              </a:xfrm>
              <a:prstGeom prst="rect">
                <a:avLst/>
              </a:prstGeom>
            </p:spPr>
          </p:pic>
        </p:grpSp>
        <p:pic>
          <p:nvPicPr>
            <p:cNvPr id="8" name="Graphic 385347961">
              <a:extLst>
                <a:ext uri="{FF2B5EF4-FFF2-40B4-BE49-F238E27FC236}">
                  <a16:creationId xmlns:a16="http://schemas.microsoft.com/office/drawing/2014/main" id="{1B2567EE-2CEF-4D1A-A688-01D8A2553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7233953">
              <a:off x="1380653" y="2161704"/>
              <a:ext cx="466090" cy="618490"/>
            </a:xfrm>
            <a:prstGeom prst="rect">
              <a:avLst/>
            </a:prstGeom>
          </p:spPr>
        </p:pic>
        <p:pic>
          <p:nvPicPr>
            <p:cNvPr id="9" name="Graphic 940196899">
              <a:extLst>
                <a:ext uri="{FF2B5EF4-FFF2-40B4-BE49-F238E27FC236}">
                  <a16:creationId xmlns:a16="http://schemas.microsoft.com/office/drawing/2014/main" id="{84C079B3-4F12-4EF2-8E78-75EF4AD0F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8067531">
              <a:off x="698801" y="1879550"/>
              <a:ext cx="466090" cy="618490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A23EF5E2-E282-482C-A2BC-5FA75C20C1D0}"/>
              </a:ext>
            </a:extLst>
          </p:cNvPr>
          <p:cNvSpPr/>
          <p:nvPr userDrawn="1"/>
        </p:nvSpPr>
        <p:spPr>
          <a:xfrm>
            <a:off x="358775" y="6007100"/>
            <a:ext cx="10372725" cy="490538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18" name="Graphique 20">
            <a:extLst>
              <a:ext uri="{FF2B5EF4-FFF2-40B4-BE49-F238E27FC236}">
                <a16:creationId xmlns:a16="http://schemas.microsoft.com/office/drawing/2014/main" id="{57812D6E-4F5B-419A-8FDA-65AD96169C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925" y="5264150"/>
            <a:ext cx="3240088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2520" y="532520"/>
            <a:ext cx="6179023" cy="2235979"/>
          </a:xfrm>
        </p:spPr>
        <p:txBody>
          <a:bodyPr lIns="0" tIns="0" rIns="0" bIns="0" anchor="t">
            <a:noAutofit/>
          </a:bodyPr>
          <a:lstStyle>
            <a:lvl1pPr algn="l">
              <a:defRPr sz="4000">
                <a:solidFill>
                  <a:srgbClr val="1B4B6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31320" y="1871139"/>
            <a:ext cx="4776726" cy="82864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 b="1" i="0">
                <a:solidFill>
                  <a:srgbClr val="1B4B61"/>
                </a:solidFill>
                <a:latin typeface="Draft B" panose="020B05030400000200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5233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ECCC9F9-18E1-4640-AD04-CCD43BC0962A}"/>
              </a:ext>
            </a:extLst>
          </p:cNvPr>
          <p:cNvSpPr/>
          <p:nvPr userDrawn="1"/>
        </p:nvSpPr>
        <p:spPr>
          <a:xfrm>
            <a:off x="360363" y="360363"/>
            <a:ext cx="11472862" cy="6137275"/>
          </a:xfrm>
          <a:prstGeom prst="rect">
            <a:avLst/>
          </a:prstGeom>
          <a:solidFill>
            <a:srgbClr val="F3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7" name="Graphique 7">
            <a:extLst>
              <a:ext uri="{FF2B5EF4-FFF2-40B4-BE49-F238E27FC236}">
                <a16:creationId xmlns:a16="http://schemas.microsoft.com/office/drawing/2014/main" id="{CFAFF547-F13E-413B-95DB-E09D66D2F7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800" y="5707063"/>
            <a:ext cx="1079500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BF25F70D-E91A-46E4-9CB0-13FF2355B2EC}"/>
              </a:ext>
            </a:extLst>
          </p:cNvPr>
          <p:cNvSpPr/>
          <p:nvPr userDrawn="1"/>
        </p:nvSpPr>
        <p:spPr>
          <a:xfrm rot="21120000">
            <a:off x="158750" y="-498475"/>
            <a:ext cx="722313" cy="2157413"/>
          </a:xfrm>
          <a:prstGeom prst="roundRect">
            <a:avLst>
              <a:gd name="adj" fmla="val 16795"/>
            </a:avLst>
          </a:prstGeom>
          <a:solidFill>
            <a:srgbClr val="1B4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19C098FA-196E-4BC9-B9F7-3F255A518FFC}"/>
              </a:ext>
            </a:extLst>
          </p:cNvPr>
          <p:cNvSpPr/>
          <p:nvPr userDrawn="1"/>
        </p:nvSpPr>
        <p:spPr>
          <a:xfrm rot="21120000">
            <a:off x="754063" y="1192213"/>
            <a:ext cx="720725" cy="677862"/>
          </a:xfrm>
          <a:prstGeom prst="roundRect">
            <a:avLst>
              <a:gd name="adj" fmla="val 16795"/>
            </a:avLst>
          </a:prstGeom>
          <a:solidFill>
            <a:srgbClr val="94C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843263" y="771375"/>
            <a:ext cx="4903841" cy="5305425"/>
          </a:xfrm>
        </p:spPr>
        <p:txBody>
          <a:bodyPr rtlCol="0">
            <a:normAutofit/>
          </a:bodyPr>
          <a:lstStyle/>
          <a:p>
            <a:pPr lvl="0"/>
            <a:endParaRPr lang="fr-FR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3125" y="2248947"/>
            <a:ext cx="5244861" cy="382780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 i="0">
                <a:solidFill>
                  <a:srgbClr val="4F4F4E"/>
                </a:solidFill>
                <a:latin typeface="Draft B" panose="020B0503040000020003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rgbClr val="4F4F4E"/>
                </a:solidFill>
                <a:latin typeface="Draft B" panose="020B0503040000020003" pitchFamily="34" charset="0"/>
              </a:defRPr>
            </a:lvl2pPr>
            <a:lvl3pPr>
              <a:defRPr sz="1400">
                <a:solidFill>
                  <a:srgbClr val="4F4F4E"/>
                </a:solidFill>
                <a:latin typeface="Draft B" panose="020B0503040000020003" pitchFamily="34" charset="0"/>
              </a:defRPr>
            </a:lvl3pPr>
            <a:lvl4pPr>
              <a:defRPr sz="1400">
                <a:solidFill>
                  <a:srgbClr val="4F4F4E"/>
                </a:solidFill>
                <a:latin typeface="Draft B" panose="020B0503040000020003" pitchFamily="34" charset="0"/>
              </a:defRPr>
            </a:lvl4pPr>
            <a:lvl5pPr>
              <a:defRPr sz="1400">
                <a:solidFill>
                  <a:srgbClr val="4F4F4E"/>
                </a:solidFill>
                <a:latin typeface="Draft B" panose="020B0503040000020003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6093125" y="771562"/>
            <a:ext cx="5244861" cy="1477385"/>
          </a:xfrm>
        </p:spPr>
        <p:txBody>
          <a:bodyPr lIns="0" tIns="0" rIns="0" bIns="0" anchor="t">
            <a:noAutofit/>
          </a:bodyPr>
          <a:lstStyle>
            <a:lvl1pPr algn="l">
              <a:defRPr sz="3600">
                <a:solidFill>
                  <a:srgbClr val="1B4B6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9573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4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7">
            <a:extLst>
              <a:ext uri="{FF2B5EF4-FFF2-40B4-BE49-F238E27FC236}">
                <a16:creationId xmlns:a16="http://schemas.microsoft.com/office/drawing/2014/main" id="{029533BE-912B-467D-AD43-7ABE815BCB6E}"/>
              </a:ext>
            </a:extLst>
          </p:cNvPr>
          <p:cNvSpPr/>
          <p:nvPr userDrawn="1"/>
        </p:nvSpPr>
        <p:spPr>
          <a:xfrm rot="21120000">
            <a:off x="-184150" y="-509588"/>
            <a:ext cx="6292850" cy="3517901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8" name="Graphique 9">
            <a:extLst>
              <a:ext uri="{FF2B5EF4-FFF2-40B4-BE49-F238E27FC236}">
                <a16:creationId xmlns:a16="http://schemas.microsoft.com/office/drawing/2014/main" id="{FF3C5424-D78F-447D-A46F-0B7A460B03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925" y="5264150"/>
            <a:ext cx="3240088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BE2E924-BAA0-4366-BF0F-E3B832B54FD9}"/>
              </a:ext>
            </a:extLst>
          </p:cNvPr>
          <p:cNvSpPr/>
          <p:nvPr userDrawn="1"/>
        </p:nvSpPr>
        <p:spPr>
          <a:xfrm rot="21120000">
            <a:off x="9210675" y="-785813"/>
            <a:ext cx="3392488" cy="2579688"/>
          </a:xfrm>
          <a:prstGeom prst="roundRect">
            <a:avLst>
              <a:gd name="adj" fmla="val 9829"/>
            </a:avLst>
          </a:prstGeom>
          <a:solidFill>
            <a:srgbClr val="94C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" name="Espace réservé pour une image  2"/>
          <p:cNvSpPr>
            <a:spLocks noGrp="1"/>
          </p:cNvSpPr>
          <p:nvPr>
            <p:ph type="pic" idx="13"/>
          </p:nvPr>
        </p:nvSpPr>
        <p:spPr>
          <a:xfrm>
            <a:off x="360000" y="360000"/>
            <a:ext cx="11473200" cy="61380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60000" y="360000"/>
            <a:ext cx="8356041" cy="2235979"/>
          </a:xfrm>
        </p:spPr>
        <p:txBody>
          <a:bodyPr lIns="0" tIns="0" rIns="0" bIns="0" anchor="t">
            <a:noAutofit/>
          </a:bodyPr>
          <a:lstStyle>
            <a:lvl1pPr algn="l">
              <a:defRPr sz="3600">
                <a:solidFill>
                  <a:srgbClr val="1B4B6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58800" y="1698619"/>
            <a:ext cx="4776726" cy="82864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 b="1" i="0">
                <a:solidFill>
                  <a:srgbClr val="1B4B61"/>
                </a:solidFill>
                <a:latin typeface="Draft B" panose="020B05030400000200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9650775" y="273381"/>
            <a:ext cx="2181225" cy="104616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1984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7">
            <a:extLst>
              <a:ext uri="{FF2B5EF4-FFF2-40B4-BE49-F238E27FC236}">
                <a16:creationId xmlns:a16="http://schemas.microsoft.com/office/drawing/2014/main" id="{E951310E-4F01-42E1-BE6D-7A69C01F1B2D}"/>
              </a:ext>
            </a:extLst>
          </p:cNvPr>
          <p:cNvSpPr/>
          <p:nvPr userDrawn="1"/>
        </p:nvSpPr>
        <p:spPr>
          <a:xfrm rot="21120000">
            <a:off x="-184150" y="-509588"/>
            <a:ext cx="6292850" cy="3517901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7" name="Graphique 9">
            <a:extLst>
              <a:ext uri="{FF2B5EF4-FFF2-40B4-BE49-F238E27FC236}">
                <a16:creationId xmlns:a16="http://schemas.microsoft.com/office/drawing/2014/main" id="{ADBD7D0D-6F6D-4E73-8B5C-D06BCC2D4B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925" y="5264150"/>
            <a:ext cx="3240088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53C7166-BC56-44D0-AD97-197164E4CF7E}"/>
              </a:ext>
            </a:extLst>
          </p:cNvPr>
          <p:cNvSpPr/>
          <p:nvPr userDrawn="1"/>
        </p:nvSpPr>
        <p:spPr>
          <a:xfrm rot="21120000">
            <a:off x="9210675" y="-785813"/>
            <a:ext cx="3392488" cy="2579688"/>
          </a:xfrm>
          <a:prstGeom prst="roundRect">
            <a:avLst>
              <a:gd name="adj" fmla="val 9829"/>
            </a:avLst>
          </a:prstGeom>
          <a:solidFill>
            <a:srgbClr val="94C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95325" y="360001"/>
            <a:ext cx="8228966" cy="1231408"/>
          </a:xfrm>
        </p:spPr>
        <p:txBody>
          <a:bodyPr lIns="0" tIns="0" rIns="0" bIns="0" anchor="t">
            <a:noAutofit/>
          </a:bodyPr>
          <a:lstStyle>
            <a:lvl1pPr algn="l">
              <a:defRPr sz="3600">
                <a:solidFill>
                  <a:srgbClr val="1B4B6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9650775" y="273381"/>
            <a:ext cx="2181225" cy="104616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95325" y="1925515"/>
            <a:ext cx="5843587" cy="428478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4F4F4E"/>
                </a:solidFill>
              </a:defRPr>
            </a:lvl1pPr>
            <a:lvl2pPr>
              <a:defRPr sz="1800">
                <a:solidFill>
                  <a:srgbClr val="4F4F4E"/>
                </a:solidFill>
              </a:defRPr>
            </a:lvl2pPr>
            <a:lvl3pPr>
              <a:defRPr sz="1600">
                <a:solidFill>
                  <a:srgbClr val="4F4F4E"/>
                </a:solidFill>
              </a:defRPr>
            </a:lvl3pPr>
            <a:lvl4pPr>
              <a:defRPr sz="1400">
                <a:solidFill>
                  <a:srgbClr val="4F4F4E"/>
                </a:solidFill>
              </a:defRPr>
            </a:lvl4pPr>
            <a:lvl5pPr>
              <a:defRPr sz="1400">
                <a:solidFill>
                  <a:srgbClr val="4F4F4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6915150" y="1925638"/>
            <a:ext cx="4581525" cy="4284662"/>
          </a:xfrm>
        </p:spPr>
        <p:txBody>
          <a:bodyPr rtlCol="0">
            <a:normAutofit/>
          </a:bodyPr>
          <a:lstStyle/>
          <a:p>
            <a:pPr lv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85470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5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7">
            <a:extLst>
              <a:ext uri="{FF2B5EF4-FFF2-40B4-BE49-F238E27FC236}">
                <a16:creationId xmlns:a16="http://schemas.microsoft.com/office/drawing/2014/main" id="{5D803686-E1EA-48AF-8FC2-8B09032C2480}"/>
              </a:ext>
            </a:extLst>
          </p:cNvPr>
          <p:cNvSpPr/>
          <p:nvPr userDrawn="1"/>
        </p:nvSpPr>
        <p:spPr>
          <a:xfrm rot="21120000">
            <a:off x="-180975" y="-455613"/>
            <a:ext cx="6292850" cy="3463926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8" name="Graphique 9">
            <a:extLst>
              <a:ext uri="{FF2B5EF4-FFF2-40B4-BE49-F238E27FC236}">
                <a16:creationId xmlns:a16="http://schemas.microsoft.com/office/drawing/2014/main" id="{F1DE49DB-5E5D-4739-8DE9-DBB419A295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925" y="5264150"/>
            <a:ext cx="3240088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4789ED2-4B95-4DF7-A00C-5090A3346DBA}"/>
              </a:ext>
            </a:extLst>
          </p:cNvPr>
          <p:cNvSpPr/>
          <p:nvPr userDrawn="1"/>
        </p:nvSpPr>
        <p:spPr>
          <a:xfrm rot="21120000">
            <a:off x="9210675" y="-785813"/>
            <a:ext cx="3392488" cy="2579688"/>
          </a:xfrm>
          <a:prstGeom prst="roundRect">
            <a:avLst>
              <a:gd name="adj" fmla="val 9829"/>
            </a:avLst>
          </a:prstGeom>
          <a:solidFill>
            <a:srgbClr val="C0B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" name="Espace réservé pour une image  2"/>
          <p:cNvSpPr>
            <a:spLocks noGrp="1"/>
          </p:cNvSpPr>
          <p:nvPr>
            <p:ph type="pic" idx="13"/>
          </p:nvPr>
        </p:nvSpPr>
        <p:spPr>
          <a:xfrm>
            <a:off x="360000" y="360000"/>
            <a:ext cx="11473200" cy="61380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60000" y="360000"/>
            <a:ext cx="6179023" cy="2235979"/>
          </a:xfrm>
        </p:spPr>
        <p:txBody>
          <a:bodyPr lIns="0" tIns="0" rIns="0" bIns="0" anchor="t">
            <a:noAutofit/>
          </a:bodyPr>
          <a:lstStyle>
            <a:lvl1pPr algn="l">
              <a:defRPr sz="3600">
                <a:solidFill>
                  <a:srgbClr val="1B4B6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58800" y="1698619"/>
            <a:ext cx="4776726" cy="82864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 b="1" i="0">
                <a:solidFill>
                  <a:srgbClr val="1B4B61"/>
                </a:solidFill>
                <a:latin typeface="Draft B" panose="020B05030400000200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9650775" y="273381"/>
            <a:ext cx="2181225" cy="104616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26091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28D0E051-66FF-40E0-A9D5-93BCA21BC9E5}"/>
              </a:ext>
            </a:extLst>
          </p:cNvPr>
          <p:cNvSpPr/>
          <p:nvPr userDrawn="1"/>
        </p:nvSpPr>
        <p:spPr>
          <a:xfrm rot="21120000">
            <a:off x="-184150" y="-509588"/>
            <a:ext cx="6292850" cy="3517901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6" name="Graphique 9">
            <a:extLst>
              <a:ext uri="{FF2B5EF4-FFF2-40B4-BE49-F238E27FC236}">
                <a16:creationId xmlns:a16="http://schemas.microsoft.com/office/drawing/2014/main" id="{41F02262-EA44-4F5D-85AA-CBAA728807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925" y="5264150"/>
            <a:ext cx="3240088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FF3765E-8F09-4BAE-8446-0C9D7E7938F1}"/>
              </a:ext>
            </a:extLst>
          </p:cNvPr>
          <p:cNvSpPr/>
          <p:nvPr userDrawn="1"/>
        </p:nvSpPr>
        <p:spPr>
          <a:xfrm rot="21120000">
            <a:off x="9210675" y="-785813"/>
            <a:ext cx="3392488" cy="2579688"/>
          </a:xfrm>
          <a:prstGeom prst="roundRect">
            <a:avLst>
              <a:gd name="adj" fmla="val 9829"/>
            </a:avLst>
          </a:prstGeom>
          <a:solidFill>
            <a:srgbClr val="C0B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04850" y="360001"/>
            <a:ext cx="8126397" cy="1231408"/>
          </a:xfrm>
        </p:spPr>
        <p:txBody>
          <a:bodyPr lIns="0" tIns="0" rIns="0" bIns="0" anchor="t">
            <a:noAutofit/>
          </a:bodyPr>
          <a:lstStyle>
            <a:lvl1pPr algn="l">
              <a:defRPr sz="4500">
                <a:solidFill>
                  <a:srgbClr val="1B4B6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9650775" y="273381"/>
            <a:ext cx="2181225" cy="104616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704850" y="1925515"/>
            <a:ext cx="10782300" cy="4359847"/>
          </a:xfrm>
        </p:spPr>
        <p:txBody>
          <a:bodyPr/>
          <a:lstStyle>
            <a:lvl1pPr>
              <a:defRPr sz="2400">
                <a:solidFill>
                  <a:srgbClr val="4F4F4E"/>
                </a:solidFill>
              </a:defRPr>
            </a:lvl1pPr>
            <a:lvl2pPr>
              <a:defRPr sz="2000">
                <a:solidFill>
                  <a:srgbClr val="4F4F4E"/>
                </a:solidFill>
              </a:defRPr>
            </a:lvl2pPr>
            <a:lvl3pPr>
              <a:defRPr sz="1800">
                <a:solidFill>
                  <a:srgbClr val="4F4F4E"/>
                </a:solidFill>
              </a:defRPr>
            </a:lvl3pPr>
            <a:lvl4pPr>
              <a:defRPr sz="1600">
                <a:solidFill>
                  <a:srgbClr val="4F4F4E"/>
                </a:solidFill>
              </a:defRPr>
            </a:lvl4pPr>
            <a:lvl5pPr>
              <a:defRPr sz="1600">
                <a:solidFill>
                  <a:srgbClr val="4F4F4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11420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6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7">
            <a:extLst>
              <a:ext uri="{FF2B5EF4-FFF2-40B4-BE49-F238E27FC236}">
                <a16:creationId xmlns:a16="http://schemas.microsoft.com/office/drawing/2014/main" id="{FF79FE2B-6D93-4A6F-9209-5A96A7011695}"/>
              </a:ext>
            </a:extLst>
          </p:cNvPr>
          <p:cNvSpPr/>
          <p:nvPr userDrawn="1"/>
        </p:nvSpPr>
        <p:spPr>
          <a:xfrm rot="21120000">
            <a:off x="-180975" y="-455613"/>
            <a:ext cx="6292850" cy="3463926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8" name="Graphique 9">
            <a:extLst>
              <a:ext uri="{FF2B5EF4-FFF2-40B4-BE49-F238E27FC236}">
                <a16:creationId xmlns:a16="http://schemas.microsoft.com/office/drawing/2014/main" id="{0FB2646A-77EE-413E-BDA4-7053C9BB87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925" y="5264150"/>
            <a:ext cx="3240088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F32B7BA-768C-4220-95FF-4D0CF9146BD2}"/>
              </a:ext>
            </a:extLst>
          </p:cNvPr>
          <p:cNvSpPr/>
          <p:nvPr userDrawn="1"/>
        </p:nvSpPr>
        <p:spPr>
          <a:xfrm rot="21120000">
            <a:off x="9210675" y="-785813"/>
            <a:ext cx="3392488" cy="2579688"/>
          </a:xfrm>
          <a:prstGeom prst="roundRect">
            <a:avLst>
              <a:gd name="adj" fmla="val 9829"/>
            </a:avLst>
          </a:prstGeom>
          <a:solidFill>
            <a:srgbClr val="4F4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" name="Espace réservé pour une image  2"/>
          <p:cNvSpPr>
            <a:spLocks noGrp="1"/>
          </p:cNvSpPr>
          <p:nvPr>
            <p:ph type="pic" idx="13"/>
          </p:nvPr>
        </p:nvSpPr>
        <p:spPr>
          <a:xfrm>
            <a:off x="360000" y="360000"/>
            <a:ext cx="11473200" cy="61380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60000" y="360000"/>
            <a:ext cx="6179023" cy="2235979"/>
          </a:xfrm>
        </p:spPr>
        <p:txBody>
          <a:bodyPr lIns="0" tIns="0" rIns="0" bIns="0" anchor="t">
            <a:noAutofit/>
          </a:bodyPr>
          <a:lstStyle>
            <a:lvl1pPr algn="l">
              <a:defRPr sz="3600">
                <a:solidFill>
                  <a:srgbClr val="1B4B6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58800" y="1698619"/>
            <a:ext cx="4776726" cy="82864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 b="1" i="0">
                <a:solidFill>
                  <a:srgbClr val="1B4B61"/>
                </a:solidFill>
                <a:latin typeface="Draft B" panose="020B05030400000200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9650775" y="273381"/>
            <a:ext cx="2181225" cy="104616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1202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E343F4A9-3ADD-469F-BBF6-BF0B8BD355CF}"/>
              </a:ext>
            </a:extLst>
          </p:cNvPr>
          <p:cNvSpPr/>
          <p:nvPr userDrawn="1"/>
        </p:nvSpPr>
        <p:spPr>
          <a:xfrm rot="21120000">
            <a:off x="-184150" y="-509588"/>
            <a:ext cx="6292850" cy="3517901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6" name="Graphique 9">
            <a:extLst>
              <a:ext uri="{FF2B5EF4-FFF2-40B4-BE49-F238E27FC236}">
                <a16:creationId xmlns:a16="http://schemas.microsoft.com/office/drawing/2014/main" id="{54B393F1-93F2-429F-B1EC-D53DC3C84F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925" y="5264150"/>
            <a:ext cx="3240088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C41594C6-4FA9-4B90-A05A-E63E485A349C}"/>
              </a:ext>
            </a:extLst>
          </p:cNvPr>
          <p:cNvSpPr/>
          <p:nvPr userDrawn="1"/>
        </p:nvSpPr>
        <p:spPr>
          <a:xfrm rot="21120000">
            <a:off x="9210675" y="-785813"/>
            <a:ext cx="3392488" cy="2579688"/>
          </a:xfrm>
          <a:prstGeom prst="roundRect">
            <a:avLst>
              <a:gd name="adj" fmla="val 9829"/>
            </a:avLst>
          </a:prstGeom>
          <a:solidFill>
            <a:srgbClr val="4F4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1148" y="391122"/>
            <a:ext cx="8148527" cy="1231408"/>
          </a:xfrm>
        </p:spPr>
        <p:txBody>
          <a:bodyPr lIns="0" tIns="0" rIns="0" bIns="0" anchor="t">
            <a:noAutofit/>
          </a:bodyPr>
          <a:lstStyle>
            <a:lvl1pPr algn="l">
              <a:defRPr sz="3600">
                <a:solidFill>
                  <a:srgbClr val="1B4B6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9650775" y="273381"/>
            <a:ext cx="2181225" cy="104616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57225" y="1925516"/>
            <a:ext cx="10896600" cy="4359846"/>
          </a:xfrm>
        </p:spPr>
        <p:txBody>
          <a:bodyPr/>
          <a:lstStyle>
            <a:lvl1pPr>
              <a:defRPr sz="2400">
                <a:solidFill>
                  <a:srgbClr val="4F4F4E"/>
                </a:solidFill>
              </a:defRPr>
            </a:lvl1pPr>
            <a:lvl2pPr>
              <a:defRPr sz="2000">
                <a:solidFill>
                  <a:srgbClr val="4F4F4E"/>
                </a:solidFill>
              </a:defRPr>
            </a:lvl2pPr>
            <a:lvl3pPr>
              <a:defRPr sz="1800">
                <a:solidFill>
                  <a:srgbClr val="4F4F4E"/>
                </a:solidFill>
              </a:defRPr>
            </a:lvl3pPr>
            <a:lvl4pPr>
              <a:defRPr sz="1600">
                <a:solidFill>
                  <a:srgbClr val="4F4F4E"/>
                </a:solidFill>
              </a:defRPr>
            </a:lvl4pPr>
            <a:lvl5pPr>
              <a:defRPr sz="1600">
                <a:solidFill>
                  <a:srgbClr val="4F4F4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50348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4BB935-28F4-44FA-A781-484E00A96302}"/>
              </a:ext>
            </a:extLst>
          </p:cNvPr>
          <p:cNvSpPr/>
          <p:nvPr userDrawn="1"/>
        </p:nvSpPr>
        <p:spPr>
          <a:xfrm>
            <a:off x="360363" y="360363"/>
            <a:ext cx="11472862" cy="6137275"/>
          </a:xfrm>
          <a:prstGeom prst="rect">
            <a:avLst/>
          </a:prstGeom>
          <a:solidFill>
            <a:srgbClr val="1B4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6" name="Graphique 7">
            <a:extLst>
              <a:ext uri="{FF2B5EF4-FFF2-40B4-BE49-F238E27FC236}">
                <a16:creationId xmlns:a16="http://schemas.microsoft.com/office/drawing/2014/main" id="{5DF6D7CE-FA84-4123-A771-034F61EBC8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800" y="5707063"/>
            <a:ext cx="1079500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642E961C-E7B5-4F50-9335-08918F01271E}"/>
              </a:ext>
            </a:extLst>
          </p:cNvPr>
          <p:cNvSpPr/>
          <p:nvPr userDrawn="1"/>
        </p:nvSpPr>
        <p:spPr>
          <a:xfrm rot="21120000">
            <a:off x="158750" y="-498475"/>
            <a:ext cx="722313" cy="2157413"/>
          </a:xfrm>
          <a:prstGeom prst="roundRect">
            <a:avLst>
              <a:gd name="adj" fmla="val 16795"/>
            </a:avLst>
          </a:prstGeom>
          <a:solidFill>
            <a:srgbClr val="90C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51140" y="1698619"/>
            <a:ext cx="10489721" cy="430049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 i="0">
                <a:solidFill>
                  <a:srgbClr val="90C2C4"/>
                </a:solidFill>
                <a:latin typeface="Draft B" panose="020B0503040000020003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chemeClr val="bg1"/>
                </a:solidFill>
                <a:latin typeface="Draft B" panose="020B0503040000020003" pitchFamily="34" charset="0"/>
              </a:defRPr>
            </a:lvl2pPr>
            <a:lvl3pPr>
              <a:defRPr sz="1400">
                <a:solidFill>
                  <a:schemeClr val="bg1"/>
                </a:solidFill>
                <a:latin typeface="Draft B" panose="020B0503040000020003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Draft B" panose="020B0503040000020003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Draft B" panose="020B0503040000020003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851140" y="693925"/>
            <a:ext cx="10489721" cy="713333"/>
          </a:xfrm>
        </p:spPr>
        <p:txBody>
          <a:bodyPr lIns="0" tIns="0" rIns="0" bIns="0" anchor="t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9854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37B5B3A-19D2-4400-B914-F6322CA3CBAF}"/>
              </a:ext>
            </a:extLst>
          </p:cNvPr>
          <p:cNvSpPr/>
          <p:nvPr userDrawn="1"/>
        </p:nvSpPr>
        <p:spPr>
          <a:xfrm>
            <a:off x="360363" y="360363"/>
            <a:ext cx="11472862" cy="6137275"/>
          </a:xfrm>
          <a:prstGeom prst="rect">
            <a:avLst/>
          </a:prstGeom>
          <a:solidFill>
            <a:srgbClr val="4F4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6" name="Graphique 7">
            <a:extLst>
              <a:ext uri="{FF2B5EF4-FFF2-40B4-BE49-F238E27FC236}">
                <a16:creationId xmlns:a16="http://schemas.microsoft.com/office/drawing/2014/main" id="{5ACD31C3-2E4B-4D7C-B7EC-E0A50D3601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800" y="5707063"/>
            <a:ext cx="1079500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1A595567-A6DF-47F7-987A-BFDDC8F40323}"/>
              </a:ext>
            </a:extLst>
          </p:cNvPr>
          <p:cNvSpPr/>
          <p:nvPr userDrawn="1"/>
        </p:nvSpPr>
        <p:spPr>
          <a:xfrm rot="21120000">
            <a:off x="158750" y="-498475"/>
            <a:ext cx="722313" cy="2157413"/>
          </a:xfrm>
          <a:prstGeom prst="roundRect">
            <a:avLst>
              <a:gd name="adj" fmla="val 16795"/>
            </a:avLst>
          </a:prstGeom>
          <a:solidFill>
            <a:srgbClr val="C0B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51140" y="1698619"/>
            <a:ext cx="10489721" cy="430049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 i="0">
                <a:solidFill>
                  <a:srgbClr val="C0B05E"/>
                </a:solidFill>
                <a:latin typeface="Draft B" panose="020B0503040000020003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chemeClr val="bg1"/>
                </a:solidFill>
                <a:latin typeface="Draft B" panose="020B0503040000020003" pitchFamily="34" charset="0"/>
              </a:defRPr>
            </a:lvl2pPr>
            <a:lvl3pPr>
              <a:defRPr sz="1400">
                <a:solidFill>
                  <a:schemeClr val="bg1"/>
                </a:solidFill>
                <a:latin typeface="Draft B" panose="020B0503040000020003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Draft B" panose="020B0503040000020003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Draft B" panose="020B0503040000020003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851140" y="693925"/>
            <a:ext cx="10489721" cy="713333"/>
          </a:xfrm>
        </p:spPr>
        <p:txBody>
          <a:bodyPr lIns="0" tIns="0" rIns="0" bIns="0" anchor="t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6864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76452B-AA8B-4435-A4C8-E2D441AAAF26}"/>
              </a:ext>
            </a:extLst>
          </p:cNvPr>
          <p:cNvSpPr/>
          <p:nvPr userDrawn="1"/>
        </p:nvSpPr>
        <p:spPr>
          <a:xfrm>
            <a:off x="360363" y="360363"/>
            <a:ext cx="11472862" cy="6137275"/>
          </a:xfrm>
          <a:prstGeom prst="rect">
            <a:avLst/>
          </a:prstGeom>
          <a:solidFill>
            <a:srgbClr val="F3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6" name="Graphique 7">
            <a:extLst>
              <a:ext uri="{FF2B5EF4-FFF2-40B4-BE49-F238E27FC236}">
                <a16:creationId xmlns:a16="http://schemas.microsoft.com/office/drawing/2014/main" id="{AF3E9394-8BF6-4F48-B49C-9962E0B97D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800" y="5707063"/>
            <a:ext cx="1079500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ACB550F3-777A-4463-BA23-53F8E18749EE}"/>
              </a:ext>
            </a:extLst>
          </p:cNvPr>
          <p:cNvSpPr/>
          <p:nvPr userDrawn="1"/>
        </p:nvSpPr>
        <p:spPr>
          <a:xfrm rot="21120000">
            <a:off x="158750" y="-498475"/>
            <a:ext cx="722313" cy="2157413"/>
          </a:xfrm>
          <a:prstGeom prst="roundRect">
            <a:avLst>
              <a:gd name="adj" fmla="val 16795"/>
            </a:avLst>
          </a:prstGeom>
          <a:solidFill>
            <a:srgbClr val="1B4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51140" y="1698619"/>
            <a:ext cx="10489721" cy="430049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 i="0">
                <a:solidFill>
                  <a:schemeClr val="tx1">
                    <a:lumMod val="75000"/>
                    <a:lumOff val="25000"/>
                  </a:schemeClr>
                </a:solidFill>
                <a:latin typeface="Draft B" panose="020B0503040000020003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Draft B" panose="020B0503040000020003" pitchFamily="34" charset="0"/>
              </a:defRPr>
            </a:lvl2pPr>
            <a:lvl3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Draft B" panose="020B0503040000020003" pitchFamily="34" charset="0"/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Draft B" panose="020B0503040000020003" pitchFamily="34" charset="0"/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Draft B" panose="020B0503040000020003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851140" y="693925"/>
            <a:ext cx="10489721" cy="713333"/>
          </a:xfrm>
        </p:spPr>
        <p:txBody>
          <a:bodyPr lIns="0" tIns="0" rIns="0" bIns="0" anchor="t">
            <a:noAutofit/>
          </a:bodyPr>
          <a:lstStyle>
            <a:lvl1pPr algn="ctr">
              <a:defRPr sz="4400">
                <a:solidFill>
                  <a:srgbClr val="1B4B6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1701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C09A9F-D873-4D3A-9B34-61207FE74B44}"/>
              </a:ext>
            </a:extLst>
          </p:cNvPr>
          <p:cNvSpPr/>
          <p:nvPr userDrawn="1"/>
        </p:nvSpPr>
        <p:spPr>
          <a:xfrm>
            <a:off x="358775" y="6007100"/>
            <a:ext cx="10372725" cy="490538"/>
          </a:xfrm>
          <a:prstGeom prst="rect">
            <a:avLst/>
          </a:prstGeom>
          <a:solidFill>
            <a:srgbClr val="1B4B6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Rectangle: Rounded Corners 7">
            <a:extLst>
              <a:ext uri="{FF2B5EF4-FFF2-40B4-BE49-F238E27FC236}">
                <a16:creationId xmlns:a16="http://schemas.microsoft.com/office/drawing/2014/main" id="{30A754A3-2A26-4EF4-8480-666B4E36572B}"/>
              </a:ext>
            </a:extLst>
          </p:cNvPr>
          <p:cNvSpPr/>
          <p:nvPr userDrawn="1"/>
        </p:nvSpPr>
        <p:spPr>
          <a:xfrm rot="21120000">
            <a:off x="-177800" y="-414338"/>
            <a:ext cx="6292850" cy="3422651"/>
          </a:xfrm>
          <a:prstGeom prst="roundRect">
            <a:avLst>
              <a:gd name="adj" fmla="val 626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7" name="Graphique 9">
            <a:extLst>
              <a:ext uri="{FF2B5EF4-FFF2-40B4-BE49-F238E27FC236}">
                <a16:creationId xmlns:a16="http://schemas.microsoft.com/office/drawing/2014/main" id="{DBFC5425-53D2-491C-ACBE-429FBAA5B9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925" y="5264150"/>
            <a:ext cx="3240088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oup 19">
            <a:extLst>
              <a:ext uri="{FF2B5EF4-FFF2-40B4-BE49-F238E27FC236}">
                <a16:creationId xmlns:a16="http://schemas.microsoft.com/office/drawing/2014/main" id="{30533079-B4B0-4E3E-84E9-90C320C16BCA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-279400"/>
            <a:ext cx="22225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38982" y="287448"/>
            <a:ext cx="11514037" cy="6283105"/>
          </a:xfrm>
        </p:spPr>
        <p:txBody>
          <a:bodyPr rtlCol="0">
            <a:normAutofit/>
          </a:bodyPr>
          <a:lstStyle/>
          <a:p>
            <a:pPr lvl="0"/>
            <a:endParaRPr lang="fr-FR" noProof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2520" y="532520"/>
            <a:ext cx="6179023" cy="2235979"/>
          </a:xfrm>
        </p:spPr>
        <p:txBody>
          <a:bodyPr lIns="0" tIns="0" rIns="0" bIns="0" anchor="t">
            <a:noAutofit/>
          </a:bodyPr>
          <a:lstStyle>
            <a:lvl1pPr algn="l">
              <a:defRPr sz="4000">
                <a:solidFill>
                  <a:srgbClr val="1B4B6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31320" y="1871139"/>
            <a:ext cx="4776726" cy="82864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 b="1" i="0">
                <a:solidFill>
                  <a:srgbClr val="1B4B61"/>
                </a:solidFill>
                <a:latin typeface="Draft B" panose="020B05030400000200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3764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C42274-F54A-4BA8-845D-05DEF4B94D16}"/>
              </a:ext>
            </a:extLst>
          </p:cNvPr>
          <p:cNvSpPr/>
          <p:nvPr userDrawn="1"/>
        </p:nvSpPr>
        <p:spPr>
          <a:xfrm>
            <a:off x="360363" y="360363"/>
            <a:ext cx="11472862" cy="6137275"/>
          </a:xfrm>
          <a:prstGeom prst="rect">
            <a:avLst/>
          </a:prstGeom>
          <a:solidFill>
            <a:srgbClr val="4F4F4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Rectangle: Rounded Corners 7">
            <a:extLst>
              <a:ext uri="{FF2B5EF4-FFF2-40B4-BE49-F238E27FC236}">
                <a16:creationId xmlns:a16="http://schemas.microsoft.com/office/drawing/2014/main" id="{DB0C79F5-780A-4B00-B392-22F62EA19AC4}"/>
              </a:ext>
            </a:extLst>
          </p:cNvPr>
          <p:cNvSpPr/>
          <p:nvPr userDrawn="1"/>
        </p:nvSpPr>
        <p:spPr>
          <a:xfrm rot="21120000">
            <a:off x="-217488" y="-477838"/>
            <a:ext cx="4191001" cy="2430463"/>
          </a:xfrm>
          <a:prstGeom prst="roundRect">
            <a:avLst>
              <a:gd name="adj" fmla="val 10337"/>
            </a:avLst>
          </a:prstGeom>
          <a:solidFill>
            <a:srgbClr val="4F4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highlight>
                <a:srgbClr val="4F4F4E"/>
              </a:highlight>
            </a:endParaRPr>
          </a:p>
        </p:txBody>
      </p:sp>
      <p:pic>
        <p:nvPicPr>
          <p:cNvPr id="7" name="Graphique 8">
            <a:extLst>
              <a:ext uri="{FF2B5EF4-FFF2-40B4-BE49-F238E27FC236}">
                <a16:creationId xmlns:a16="http://schemas.microsoft.com/office/drawing/2014/main" id="{DA10ABEE-355B-4E1D-A23F-D5AA74F0B0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800" y="5707063"/>
            <a:ext cx="1079500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2739EE3-8C81-438C-B2E1-52B2370432F5}"/>
              </a:ext>
            </a:extLst>
          </p:cNvPr>
          <p:cNvSpPr/>
          <p:nvPr userDrawn="1"/>
        </p:nvSpPr>
        <p:spPr>
          <a:xfrm rot="511903">
            <a:off x="7588250" y="-414338"/>
            <a:ext cx="5027613" cy="5208588"/>
          </a:xfrm>
          <a:prstGeom prst="roundRect">
            <a:avLst>
              <a:gd name="adj" fmla="val 5085"/>
            </a:avLst>
          </a:prstGeom>
          <a:solidFill>
            <a:srgbClr val="90C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4476" y="390067"/>
            <a:ext cx="2783562" cy="1132468"/>
          </a:xfrm>
        </p:spPr>
        <p:txBody>
          <a:bodyPr lIns="0" tIns="0" rIns="0" bIns="0" anchor="t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33893" y="2156603"/>
            <a:ext cx="6295043" cy="4063443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800" b="1" i="0">
                <a:solidFill>
                  <a:schemeClr val="tx2"/>
                </a:solidFill>
                <a:latin typeface="Draft B" panose="020B0503040000020003" pitchFamily="34" charset="0"/>
                <a:cs typeface="Arial" panose="020B0604020202020204" pitchFamily="34" charset="0"/>
              </a:defRPr>
            </a:lvl1pPr>
            <a:lvl2pPr algn="l">
              <a:defRPr sz="1400">
                <a:solidFill>
                  <a:schemeClr val="tx2"/>
                </a:solidFill>
                <a:latin typeface="Draft B" panose="020B0503040000020003" pitchFamily="34" charset="0"/>
              </a:defRPr>
            </a:lvl2pPr>
            <a:lvl3pPr algn="l">
              <a:defRPr sz="1400">
                <a:solidFill>
                  <a:schemeClr val="tx2"/>
                </a:solidFill>
                <a:latin typeface="Draft B" panose="020B0503040000020003" pitchFamily="34" charset="0"/>
              </a:defRPr>
            </a:lvl3pPr>
            <a:lvl4pPr algn="l">
              <a:defRPr sz="1400">
                <a:solidFill>
                  <a:schemeClr val="tx2"/>
                </a:solidFill>
                <a:latin typeface="Draft B" panose="020B0503040000020003" pitchFamily="34" charset="0"/>
              </a:defRPr>
            </a:lvl4pPr>
            <a:lvl5pPr algn="l">
              <a:defRPr sz="1400">
                <a:solidFill>
                  <a:schemeClr val="tx2"/>
                </a:solidFill>
                <a:latin typeface="Draft B" panose="020B0503040000020003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3" name="Espace réservé du contenu 5"/>
          <p:cNvSpPr>
            <a:spLocks noGrp="1"/>
          </p:cNvSpPr>
          <p:nvPr>
            <p:ph sz="quarter" idx="4"/>
          </p:nvPr>
        </p:nvSpPr>
        <p:spPr>
          <a:xfrm>
            <a:off x="8045856" y="390391"/>
            <a:ext cx="3582551" cy="3684588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457200" indent="0" algn="l">
              <a:lnSpc>
                <a:spcPct val="150000"/>
              </a:lnSpc>
              <a:buFontTx/>
              <a:buNone/>
              <a:defRPr sz="1600" b="1">
                <a:solidFill>
                  <a:schemeClr val="bg1"/>
                </a:solidFill>
              </a:defRPr>
            </a:lvl2pPr>
            <a:lvl3pPr marL="914400" indent="0" algn="l">
              <a:lnSpc>
                <a:spcPct val="150000"/>
              </a:lnSpc>
              <a:buFontTx/>
              <a:buNone/>
              <a:defRPr sz="1600" b="1">
                <a:solidFill>
                  <a:schemeClr val="bg1"/>
                </a:solidFill>
              </a:defRPr>
            </a:lvl3pPr>
            <a:lvl4pPr marL="1371600" indent="0" algn="l">
              <a:lnSpc>
                <a:spcPct val="150000"/>
              </a:lnSpc>
              <a:buFontTx/>
              <a:buNone/>
              <a:defRPr sz="1600" b="1">
                <a:solidFill>
                  <a:schemeClr val="bg1"/>
                </a:solidFill>
              </a:defRPr>
            </a:lvl4pPr>
            <a:lvl5pPr marL="1828800" indent="0" algn="l">
              <a:lnSpc>
                <a:spcPct val="150000"/>
              </a:lnSpc>
              <a:buFontTx/>
              <a:buNone/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5368594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109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3">
            <a:extLst>
              <a:ext uri="{FF2B5EF4-FFF2-40B4-BE49-F238E27FC236}">
                <a16:creationId xmlns:a16="http://schemas.microsoft.com/office/drawing/2014/main" id="{E2F721B0-C710-46DF-BF8F-44D8193F5DDF}"/>
              </a:ext>
            </a:extLst>
          </p:cNvPr>
          <p:cNvSpPr/>
          <p:nvPr userDrawn="1"/>
        </p:nvSpPr>
        <p:spPr>
          <a:xfrm>
            <a:off x="0" y="0"/>
            <a:ext cx="6648450" cy="685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1"/>
              </a:gs>
              <a:gs pos="55000">
                <a:schemeClr val="bg1">
                  <a:alpha val="96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Rectangle: Rounded Corners 9">
            <a:extLst>
              <a:ext uri="{FF2B5EF4-FFF2-40B4-BE49-F238E27FC236}">
                <a16:creationId xmlns:a16="http://schemas.microsoft.com/office/drawing/2014/main" id="{C8D15CCC-9D91-4369-9DD0-5764F4FACD0C}"/>
              </a:ext>
            </a:extLst>
          </p:cNvPr>
          <p:cNvSpPr/>
          <p:nvPr userDrawn="1"/>
        </p:nvSpPr>
        <p:spPr>
          <a:xfrm rot="2052358">
            <a:off x="11422063" y="2024063"/>
            <a:ext cx="720725" cy="2155825"/>
          </a:xfrm>
          <a:prstGeom prst="roundRect">
            <a:avLst>
              <a:gd name="adj" fmla="val 16795"/>
            </a:avLst>
          </a:prstGeom>
          <a:solidFill>
            <a:srgbClr val="1B4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id="{904E00C4-3099-43A7-B44D-8F6B64850266}"/>
              </a:ext>
            </a:extLst>
          </p:cNvPr>
          <p:cNvSpPr/>
          <p:nvPr userDrawn="1"/>
        </p:nvSpPr>
        <p:spPr>
          <a:xfrm rot="2052358">
            <a:off x="11482388" y="4056063"/>
            <a:ext cx="720725" cy="677862"/>
          </a:xfrm>
          <a:prstGeom prst="roundRect">
            <a:avLst>
              <a:gd name="adj" fmla="val 16795"/>
            </a:avLst>
          </a:prstGeom>
          <a:solidFill>
            <a:srgbClr val="94C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8" name="Graphique 9">
            <a:extLst>
              <a:ext uri="{FF2B5EF4-FFF2-40B4-BE49-F238E27FC236}">
                <a16:creationId xmlns:a16="http://schemas.microsoft.com/office/drawing/2014/main" id="{BCB9F36F-D7D7-4174-978F-567085B892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7"/>
          <a:stretch>
            <a:fillRect/>
          </a:stretch>
        </p:blipFill>
        <p:spPr bwMode="auto">
          <a:xfrm>
            <a:off x="10552113" y="5264150"/>
            <a:ext cx="1639887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960685" y="-635"/>
            <a:ext cx="10228384" cy="6858000"/>
          </a:xfrm>
        </p:spPr>
        <p:txBody>
          <a:bodyPr rtlCol="0">
            <a:normAutofit/>
          </a:bodyPr>
          <a:lstStyle/>
          <a:p>
            <a:pPr lvl="0"/>
            <a:endParaRPr lang="fr-FR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0348"/>
            <a:ext cx="4432540" cy="1912248"/>
          </a:xfrm>
        </p:spPr>
        <p:txBody>
          <a:bodyPr>
            <a:normAutofit/>
          </a:bodyPr>
          <a:lstStyle>
            <a:lvl1pPr>
              <a:defRPr sz="3600">
                <a:solidFill>
                  <a:srgbClr val="1B4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38200" y="2873375"/>
            <a:ext cx="4432300" cy="30241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4F4F4E"/>
                </a:solidFill>
              </a:defRPr>
            </a:lvl1pPr>
            <a:lvl2pPr>
              <a:defRPr sz="1800">
                <a:solidFill>
                  <a:srgbClr val="4F4F4E"/>
                </a:solidFill>
              </a:defRPr>
            </a:lvl2pPr>
            <a:lvl3pPr>
              <a:defRPr sz="1600">
                <a:solidFill>
                  <a:srgbClr val="4F4F4E"/>
                </a:solidFill>
              </a:defRPr>
            </a:lvl3pPr>
            <a:lvl4pPr>
              <a:defRPr sz="1400">
                <a:solidFill>
                  <a:srgbClr val="4F4F4E"/>
                </a:solidFill>
              </a:defRPr>
            </a:lvl4pPr>
            <a:lvl5pPr>
              <a:defRPr sz="1400">
                <a:solidFill>
                  <a:srgbClr val="4F4F4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5325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0">
            <a:extLst>
              <a:ext uri="{FF2B5EF4-FFF2-40B4-BE49-F238E27FC236}">
                <a16:creationId xmlns:a16="http://schemas.microsoft.com/office/drawing/2014/main" id="{0136EFD9-9223-4625-9002-59B86BF4E402}"/>
              </a:ext>
            </a:extLst>
          </p:cNvPr>
          <p:cNvSpPr/>
          <p:nvPr userDrawn="1"/>
        </p:nvSpPr>
        <p:spPr>
          <a:xfrm>
            <a:off x="0" y="0"/>
            <a:ext cx="6648450" cy="685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6"/>
              </a:gs>
              <a:gs pos="55000">
                <a:schemeClr val="accent6">
                  <a:alpha val="46000"/>
                </a:schemeClr>
              </a:gs>
              <a:gs pos="100000">
                <a:schemeClr val="accent6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A5FA7A4E-91AF-4507-AC6D-E07BB1EC56A8}"/>
              </a:ext>
            </a:extLst>
          </p:cNvPr>
          <p:cNvSpPr/>
          <p:nvPr userDrawn="1"/>
        </p:nvSpPr>
        <p:spPr>
          <a:xfrm rot="2052358">
            <a:off x="11422063" y="2024063"/>
            <a:ext cx="720725" cy="2155825"/>
          </a:xfrm>
          <a:prstGeom prst="roundRect">
            <a:avLst>
              <a:gd name="adj" fmla="val 16795"/>
            </a:avLst>
          </a:prstGeom>
          <a:solidFill>
            <a:srgbClr val="4F4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6F773CD0-BBE7-4E18-B2CA-2D1EC2406F98}"/>
              </a:ext>
            </a:extLst>
          </p:cNvPr>
          <p:cNvSpPr/>
          <p:nvPr userDrawn="1"/>
        </p:nvSpPr>
        <p:spPr>
          <a:xfrm rot="2052358">
            <a:off x="11482388" y="4056063"/>
            <a:ext cx="720725" cy="677862"/>
          </a:xfrm>
          <a:prstGeom prst="roundRect">
            <a:avLst>
              <a:gd name="adj" fmla="val 16795"/>
            </a:avLst>
          </a:prstGeom>
          <a:solidFill>
            <a:srgbClr val="94C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CDD06A35-9C5A-4937-8C0A-E9E20A8990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7"/>
          <a:stretch>
            <a:fillRect/>
          </a:stretch>
        </p:blipFill>
        <p:spPr bwMode="auto">
          <a:xfrm>
            <a:off x="10552113" y="5264150"/>
            <a:ext cx="1639887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-635"/>
            <a:ext cx="12189069" cy="6858000"/>
          </a:xfrm>
        </p:spPr>
        <p:txBody>
          <a:bodyPr rtlCol="0">
            <a:normAutofit/>
          </a:bodyPr>
          <a:lstStyle/>
          <a:p>
            <a:pPr lvl="0"/>
            <a:endParaRPr lang="fr-FR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0348"/>
            <a:ext cx="4432540" cy="1912248"/>
          </a:xfrm>
        </p:spPr>
        <p:txBody>
          <a:bodyPr>
            <a:normAutofit/>
          </a:bodyPr>
          <a:lstStyle>
            <a:lvl1pPr>
              <a:defRPr sz="3600">
                <a:solidFill>
                  <a:srgbClr val="4F4F4E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38200" y="2873375"/>
            <a:ext cx="4432300" cy="30241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4F4F4E"/>
                </a:solidFill>
              </a:defRPr>
            </a:lvl1pPr>
            <a:lvl2pPr>
              <a:defRPr sz="1800">
                <a:solidFill>
                  <a:srgbClr val="4F4F4E"/>
                </a:solidFill>
              </a:defRPr>
            </a:lvl2pPr>
            <a:lvl3pPr>
              <a:defRPr sz="1600">
                <a:solidFill>
                  <a:srgbClr val="4F4F4E"/>
                </a:solidFill>
              </a:defRPr>
            </a:lvl3pPr>
            <a:lvl4pPr>
              <a:defRPr sz="1400">
                <a:solidFill>
                  <a:srgbClr val="4F4F4E"/>
                </a:solidFill>
              </a:defRPr>
            </a:lvl4pPr>
            <a:lvl5pPr>
              <a:defRPr sz="1400">
                <a:solidFill>
                  <a:srgbClr val="4F4F4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5662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Rectangle: Rounded Corners 6">
            <a:extLst>
              <a:ext uri="{FF2B5EF4-FFF2-40B4-BE49-F238E27FC236}">
                <a16:creationId xmlns:a16="http://schemas.microsoft.com/office/drawing/2014/main" id="{30060773-3D31-4549-82E5-F72D6892688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7099300" cy="6858000"/>
            <a:chOff x="0" y="0"/>
            <a:chExt cx="4472" cy="4320"/>
          </a:xfrm>
        </p:grpSpPr>
        <p:pic>
          <p:nvPicPr>
            <p:cNvPr id="6" name="Rectangle: Rounded Corners 6">
              <a:extLst>
                <a:ext uri="{FF2B5EF4-FFF2-40B4-BE49-F238E27FC236}">
                  <a16:creationId xmlns:a16="http://schemas.microsoft.com/office/drawing/2014/main" id="{86A00491-669E-449B-B32A-97C67540427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472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3">
              <a:extLst>
                <a:ext uri="{FF2B5EF4-FFF2-40B4-BE49-F238E27FC236}">
                  <a16:creationId xmlns:a16="http://schemas.microsoft.com/office/drawing/2014/main" id="{7CB3F0F7-882E-478B-83CD-6030E839D7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4464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fr-FR" altLang="fr-FR">
                <a:solidFill>
                  <a:srgbClr val="FFFFFF"/>
                </a:solidFill>
              </a:endParaRPr>
            </a:p>
          </p:txBody>
        </p:sp>
      </p:grpSp>
      <p:sp>
        <p:nvSpPr>
          <p:cNvPr id="10" name="Rectangle: Rounded Corners 2">
            <a:extLst>
              <a:ext uri="{FF2B5EF4-FFF2-40B4-BE49-F238E27FC236}">
                <a16:creationId xmlns:a16="http://schemas.microsoft.com/office/drawing/2014/main" id="{55C405E5-F3BA-4757-AD54-8B1362A1DA18}"/>
              </a:ext>
            </a:extLst>
          </p:cNvPr>
          <p:cNvSpPr/>
          <p:nvPr userDrawn="1"/>
        </p:nvSpPr>
        <p:spPr>
          <a:xfrm rot="2052358">
            <a:off x="11422063" y="2024063"/>
            <a:ext cx="720725" cy="2155825"/>
          </a:xfrm>
          <a:prstGeom prst="roundRect">
            <a:avLst>
              <a:gd name="adj" fmla="val 16795"/>
            </a:avLst>
          </a:prstGeom>
          <a:solidFill>
            <a:srgbClr val="C0B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1" name="Rectangle: Rounded Corners 3">
            <a:extLst>
              <a:ext uri="{FF2B5EF4-FFF2-40B4-BE49-F238E27FC236}">
                <a16:creationId xmlns:a16="http://schemas.microsoft.com/office/drawing/2014/main" id="{F2A21CBB-BD77-4606-BA1C-82BBDE38A174}"/>
              </a:ext>
            </a:extLst>
          </p:cNvPr>
          <p:cNvSpPr/>
          <p:nvPr userDrawn="1"/>
        </p:nvSpPr>
        <p:spPr>
          <a:xfrm rot="2052358">
            <a:off x="11482388" y="4056063"/>
            <a:ext cx="720725" cy="677862"/>
          </a:xfrm>
          <a:prstGeom prst="roundRect">
            <a:avLst>
              <a:gd name="adj" fmla="val 16795"/>
            </a:avLst>
          </a:prstGeom>
          <a:solidFill>
            <a:srgbClr val="94C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12" name="Graphique 9">
            <a:extLst>
              <a:ext uri="{FF2B5EF4-FFF2-40B4-BE49-F238E27FC236}">
                <a16:creationId xmlns:a16="http://schemas.microsoft.com/office/drawing/2014/main" id="{D0238147-C082-433F-B690-C461227A768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7"/>
          <a:stretch>
            <a:fillRect/>
          </a:stretch>
        </p:blipFill>
        <p:spPr bwMode="auto">
          <a:xfrm>
            <a:off x="10552113" y="5264150"/>
            <a:ext cx="1639887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-635"/>
            <a:ext cx="12189069" cy="6858000"/>
          </a:xfrm>
        </p:spPr>
        <p:txBody>
          <a:bodyPr rtlCol="0">
            <a:normAutofit/>
          </a:bodyPr>
          <a:lstStyle/>
          <a:p>
            <a:pPr lvl="0"/>
            <a:endParaRPr lang="fr-FR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0348"/>
            <a:ext cx="4432540" cy="1912248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38200" y="2873375"/>
            <a:ext cx="4432300" cy="30241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9755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7F24E772-1A94-4977-B676-CC2DE76547D9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1">
                  <a:shade val="100000"/>
                  <a:satMod val="115000"/>
                  <a:alpha val="67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6" name="Graphique 9">
            <a:extLst>
              <a:ext uri="{FF2B5EF4-FFF2-40B4-BE49-F238E27FC236}">
                <a16:creationId xmlns:a16="http://schemas.microsoft.com/office/drawing/2014/main" id="{A9CD060A-CCF8-44B7-99A5-264DF981C1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9"/>
          <a:stretch>
            <a:fillRect/>
          </a:stretch>
        </p:blipFill>
        <p:spPr bwMode="auto">
          <a:xfrm>
            <a:off x="10583863" y="5265738"/>
            <a:ext cx="1608137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4200" y="960348"/>
            <a:ext cx="4432540" cy="1912248"/>
          </a:xfrm>
        </p:spPr>
        <p:txBody>
          <a:bodyPr>
            <a:normAutofit/>
          </a:bodyPr>
          <a:lstStyle>
            <a:lvl1pPr>
              <a:defRPr sz="3600">
                <a:solidFill>
                  <a:srgbClr val="1B4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934200" y="2873375"/>
            <a:ext cx="4432300" cy="30241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4F4F4E"/>
                </a:solidFill>
              </a:defRPr>
            </a:lvl1pPr>
            <a:lvl2pPr>
              <a:defRPr sz="1800">
                <a:solidFill>
                  <a:srgbClr val="4F4F4E"/>
                </a:solidFill>
              </a:defRPr>
            </a:lvl2pPr>
            <a:lvl3pPr>
              <a:defRPr sz="1600">
                <a:solidFill>
                  <a:srgbClr val="4F4F4E"/>
                </a:solidFill>
              </a:defRPr>
            </a:lvl3pPr>
            <a:lvl4pPr>
              <a:defRPr sz="1400">
                <a:solidFill>
                  <a:srgbClr val="4F4F4E"/>
                </a:solidFill>
              </a:defRPr>
            </a:lvl4pPr>
            <a:lvl5pPr>
              <a:defRPr sz="1400">
                <a:solidFill>
                  <a:srgbClr val="4F4F4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6858000"/>
          </a:xfrm>
        </p:spPr>
        <p:txBody>
          <a:bodyPr rtlCol="0">
            <a:normAutofit/>
          </a:bodyPr>
          <a:lstStyle/>
          <a:p>
            <a:pPr lv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795629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Sous titre/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83DEB1-1E92-46EE-B655-F0E1ED4D1976}"/>
              </a:ext>
            </a:extLst>
          </p:cNvPr>
          <p:cNvSpPr/>
          <p:nvPr userDrawn="1"/>
        </p:nvSpPr>
        <p:spPr>
          <a:xfrm>
            <a:off x="276225" y="284163"/>
            <a:ext cx="11639550" cy="6289675"/>
          </a:xfrm>
          <a:prstGeom prst="rect">
            <a:avLst/>
          </a:prstGeom>
          <a:solidFill>
            <a:srgbClr val="F3F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A76E5FCC-C388-41F8-B69F-9CBD1E99D209}"/>
              </a:ext>
            </a:extLst>
          </p:cNvPr>
          <p:cNvSpPr/>
          <p:nvPr userDrawn="1"/>
        </p:nvSpPr>
        <p:spPr>
          <a:xfrm rot="20648896">
            <a:off x="9890125" y="1155700"/>
            <a:ext cx="2574925" cy="739775"/>
          </a:xfrm>
          <a:prstGeom prst="roundRect">
            <a:avLst>
              <a:gd name="adj" fmla="val 20745"/>
            </a:avLst>
          </a:prstGeom>
          <a:solidFill>
            <a:srgbClr val="97BF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Rectangle: Rounded Corners 7">
            <a:extLst>
              <a:ext uri="{FF2B5EF4-FFF2-40B4-BE49-F238E27FC236}">
                <a16:creationId xmlns:a16="http://schemas.microsoft.com/office/drawing/2014/main" id="{4A3CE6E1-6AD9-4B0D-8263-08D52AC28C18}"/>
              </a:ext>
            </a:extLst>
          </p:cNvPr>
          <p:cNvSpPr/>
          <p:nvPr userDrawn="1"/>
        </p:nvSpPr>
        <p:spPr>
          <a:xfrm rot="20648896">
            <a:off x="-1776413" y="4078288"/>
            <a:ext cx="2574926" cy="1368425"/>
          </a:xfrm>
          <a:prstGeom prst="roundRect">
            <a:avLst>
              <a:gd name="adj" fmla="val 8087"/>
            </a:avLst>
          </a:prstGeom>
          <a:solidFill>
            <a:srgbClr val="97BF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" name="Rectangle: Rounded Corners 8">
            <a:extLst>
              <a:ext uri="{FF2B5EF4-FFF2-40B4-BE49-F238E27FC236}">
                <a16:creationId xmlns:a16="http://schemas.microsoft.com/office/drawing/2014/main" id="{DCD4083F-B2BE-473E-8940-95AA006E3E95}"/>
              </a:ext>
            </a:extLst>
          </p:cNvPr>
          <p:cNvSpPr/>
          <p:nvPr userDrawn="1"/>
        </p:nvSpPr>
        <p:spPr>
          <a:xfrm rot="20648896">
            <a:off x="522288" y="4506913"/>
            <a:ext cx="782637" cy="688975"/>
          </a:xfrm>
          <a:prstGeom prst="roundRect">
            <a:avLst>
              <a:gd name="adj" fmla="val 8087"/>
            </a:avLst>
          </a:prstGeom>
          <a:solidFill>
            <a:srgbClr val="90C1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>
            <a:lvl1pPr algn="ctr">
              <a:defRPr sz="4000">
                <a:solidFill>
                  <a:srgbClr val="1B4B6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383083" y="1414951"/>
            <a:ext cx="1793875" cy="1443037"/>
          </a:xfrm>
        </p:spPr>
        <p:txBody>
          <a:bodyPr>
            <a:noAutofit/>
          </a:bodyPr>
          <a:lstStyle>
            <a:lvl1pPr marL="0" indent="0" algn="r">
              <a:buFont typeface="+mj-lt"/>
              <a:buNone/>
              <a:defRPr sz="8800">
                <a:solidFill>
                  <a:srgbClr val="1B4B61"/>
                </a:solidFill>
                <a:latin typeface="Nove" panose="02000400000000000000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7E4FB0C6-EFC6-41E3-B521-403C867CC83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38200" y="5991225"/>
            <a:ext cx="2965450" cy="365125"/>
          </a:xfrm>
        </p:spPr>
        <p:txBody>
          <a:bodyPr/>
          <a:lstStyle>
            <a:lvl1pPr>
              <a:defRPr sz="1000" smtClean="0">
                <a:latin typeface="Draft B" panose="020B0503040000020003" pitchFamily="34" charset="0"/>
              </a:defRPr>
            </a:lvl1pPr>
          </a:lstStyle>
          <a:p>
            <a:pPr>
              <a:defRPr/>
            </a:pPr>
            <a:fld id="{9835BE96-157F-4FF3-B097-718B56C7218F}" type="datetimeFigureOut">
              <a:rPr lang="fr-FR"/>
              <a:pPr>
                <a:defRPr/>
              </a:pPr>
              <a:t>18/06/2024</a:t>
            </a:fld>
            <a:endParaRPr lang="fr-FR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8E78AAC3-97A0-4EBB-9580-112494928E7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5991225"/>
            <a:ext cx="4449763" cy="365125"/>
          </a:xfrm>
        </p:spPr>
        <p:txBody>
          <a:bodyPr/>
          <a:lstStyle>
            <a:lvl1pPr>
              <a:defRPr sz="1000" dirty="0">
                <a:latin typeface="Draft B" panose="020B0503040000020003" pitchFamily="34" charset="0"/>
              </a:defRPr>
            </a:lvl1pPr>
          </a:lstStyle>
          <a:p>
            <a:pPr>
              <a:defRPr/>
            </a:pPr>
            <a:r>
              <a:rPr lang="en-GB"/>
              <a:t>SEBL MEMOIRE</a:t>
            </a:r>
            <a:endParaRPr lang="fr-FR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E3438DC2-7F50-49E0-9EFE-E568937E489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5991225"/>
            <a:ext cx="2965450" cy="365125"/>
          </a:xfrm>
        </p:spPr>
        <p:txBody>
          <a:bodyPr/>
          <a:lstStyle>
            <a:lvl1pPr>
              <a:defRPr sz="1000">
                <a:latin typeface="Draft B" panose="020B0503040000020003" pitchFamily="34" charset="0"/>
              </a:defRPr>
            </a:lvl1pPr>
          </a:lstStyle>
          <a:p>
            <a:fld id="{D64CB828-ED9F-48C5-A80F-2096E9348CF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94395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225BD30-93A1-41D9-96DD-93B09698FFC8}"/>
              </a:ext>
            </a:extLst>
          </p:cNvPr>
          <p:cNvSpPr/>
          <p:nvPr userDrawn="1"/>
        </p:nvSpPr>
        <p:spPr>
          <a:xfrm>
            <a:off x="360363" y="360363"/>
            <a:ext cx="11472862" cy="6137275"/>
          </a:xfrm>
          <a:prstGeom prst="rect">
            <a:avLst/>
          </a:prstGeom>
          <a:solidFill>
            <a:srgbClr val="1B4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7" name="Graphique 7">
            <a:extLst>
              <a:ext uri="{FF2B5EF4-FFF2-40B4-BE49-F238E27FC236}">
                <a16:creationId xmlns:a16="http://schemas.microsoft.com/office/drawing/2014/main" id="{A920491C-9A5D-48E3-8F80-5805CDCE06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800" y="5707063"/>
            <a:ext cx="1079500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608A82D2-8488-4465-A424-C50F13101731}"/>
              </a:ext>
            </a:extLst>
          </p:cNvPr>
          <p:cNvSpPr/>
          <p:nvPr userDrawn="1"/>
        </p:nvSpPr>
        <p:spPr>
          <a:xfrm rot="21120000">
            <a:off x="158750" y="-498475"/>
            <a:ext cx="722313" cy="2157413"/>
          </a:xfrm>
          <a:prstGeom prst="roundRect">
            <a:avLst>
              <a:gd name="adj" fmla="val 16795"/>
            </a:avLst>
          </a:prstGeom>
          <a:solidFill>
            <a:srgbClr val="90C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D4BA337D-89BB-4974-822F-9F9DE24DDBFB}"/>
              </a:ext>
            </a:extLst>
          </p:cNvPr>
          <p:cNvSpPr/>
          <p:nvPr userDrawn="1"/>
        </p:nvSpPr>
        <p:spPr>
          <a:xfrm rot="21120000">
            <a:off x="754063" y="1192213"/>
            <a:ext cx="720725" cy="677862"/>
          </a:xfrm>
          <a:prstGeom prst="roundRect">
            <a:avLst>
              <a:gd name="adj" fmla="val 16795"/>
            </a:avLst>
          </a:prstGeom>
          <a:solidFill>
            <a:srgbClr val="94C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860515" y="788629"/>
            <a:ext cx="4903841" cy="5305425"/>
          </a:xfrm>
        </p:spPr>
        <p:txBody>
          <a:bodyPr rtlCol="0">
            <a:normAutofit/>
          </a:bodyPr>
          <a:lstStyle/>
          <a:p>
            <a:pPr lvl="0"/>
            <a:endParaRPr lang="fr-FR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0377" y="2266201"/>
            <a:ext cx="5244861" cy="382780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 i="0">
                <a:solidFill>
                  <a:srgbClr val="90C2C4"/>
                </a:solidFill>
                <a:latin typeface="Draft B" panose="020B0503040000020003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chemeClr val="bg1"/>
                </a:solidFill>
                <a:latin typeface="Draft B" panose="020B0503040000020003" pitchFamily="34" charset="0"/>
              </a:defRPr>
            </a:lvl2pPr>
            <a:lvl3pPr>
              <a:defRPr sz="1400">
                <a:solidFill>
                  <a:schemeClr val="bg1"/>
                </a:solidFill>
                <a:latin typeface="Draft B" panose="020B0503040000020003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Draft B" panose="020B0503040000020003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Draft B" panose="020B0503040000020003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6110377" y="788816"/>
            <a:ext cx="5244861" cy="1477385"/>
          </a:xfrm>
        </p:spPr>
        <p:txBody>
          <a:bodyPr lIns="0" tIns="0" rIns="0" bIns="0" anchor="t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4128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3C2DC0F-E8B2-4BE8-ABCA-DBD2FEED5B9C}"/>
              </a:ext>
            </a:extLst>
          </p:cNvPr>
          <p:cNvSpPr/>
          <p:nvPr userDrawn="1"/>
        </p:nvSpPr>
        <p:spPr>
          <a:xfrm>
            <a:off x="360363" y="360363"/>
            <a:ext cx="11472862" cy="6137275"/>
          </a:xfrm>
          <a:prstGeom prst="rect">
            <a:avLst/>
          </a:prstGeom>
          <a:solidFill>
            <a:srgbClr val="4F4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7" name="Graphique 7">
            <a:extLst>
              <a:ext uri="{FF2B5EF4-FFF2-40B4-BE49-F238E27FC236}">
                <a16:creationId xmlns:a16="http://schemas.microsoft.com/office/drawing/2014/main" id="{992479B3-E0F8-44FB-BC40-E21A40F396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800" y="5707063"/>
            <a:ext cx="1079500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1D4270C3-E248-46C0-9227-701D865DADEC}"/>
              </a:ext>
            </a:extLst>
          </p:cNvPr>
          <p:cNvSpPr/>
          <p:nvPr userDrawn="1"/>
        </p:nvSpPr>
        <p:spPr>
          <a:xfrm rot="21120000">
            <a:off x="158750" y="-498475"/>
            <a:ext cx="722313" cy="2157413"/>
          </a:xfrm>
          <a:prstGeom prst="roundRect">
            <a:avLst>
              <a:gd name="adj" fmla="val 16795"/>
            </a:avLst>
          </a:prstGeom>
          <a:solidFill>
            <a:srgbClr val="C0B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FFB95C37-0EBB-43D3-82CE-ED76364007AF}"/>
              </a:ext>
            </a:extLst>
          </p:cNvPr>
          <p:cNvSpPr/>
          <p:nvPr userDrawn="1"/>
        </p:nvSpPr>
        <p:spPr>
          <a:xfrm rot="21120000">
            <a:off x="754063" y="1192213"/>
            <a:ext cx="720725" cy="677862"/>
          </a:xfrm>
          <a:prstGeom prst="roundRect">
            <a:avLst>
              <a:gd name="adj" fmla="val 16795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860515" y="788629"/>
            <a:ext cx="4903841" cy="5305425"/>
          </a:xfrm>
        </p:spPr>
        <p:txBody>
          <a:bodyPr rtlCol="0">
            <a:normAutofit/>
          </a:bodyPr>
          <a:lstStyle/>
          <a:p>
            <a:pPr lvl="0"/>
            <a:endParaRPr lang="fr-FR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0377" y="2266201"/>
            <a:ext cx="5244861" cy="382780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 i="0">
                <a:solidFill>
                  <a:srgbClr val="C0B05E"/>
                </a:solidFill>
                <a:latin typeface="Draft B" panose="020B0503040000020003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chemeClr val="bg1"/>
                </a:solidFill>
                <a:latin typeface="Draft B" panose="020B0503040000020003" pitchFamily="34" charset="0"/>
              </a:defRPr>
            </a:lvl2pPr>
            <a:lvl3pPr>
              <a:defRPr sz="1400">
                <a:solidFill>
                  <a:schemeClr val="bg1"/>
                </a:solidFill>
                <a:latin typeface="Draft B" panose="020B0503040000020003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Draft B" panose="020B0503040000020003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Draft B" panose="020B0503040000020003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6110377" y="788816"/>
            <a:ext cx="5244861" cy="1477385"/>
          </a:xfrm>
        </p:spPr>
        <p:txBody>
          <a:bodyPr lIns="0" tIns="0" rIns="0" bIns="0" anchor="t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6725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u titre 1">
            <a:extLst>
              <a:ext uri="{FF2B5EF4-FFF2-40B4-BE49-F238E27FC236}">
                <a16:creationId xmlns:a16="http://schemas.microsoft.com/office/drawing/2014/main" id="{7AB59D7B-7EE4-4508-87C3-039653FA92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3315" name="Espace réservé du texte 2">
            <a:extLst>
              <a:ext uri="{FF2B5EF4-FFF2-40B4-BE49-F238E27FC236}">
                <a16:creationId xmlns:a16="http://schemas.microsoft.com/office/drawing/2014/main" id="{D1CD1367-2985-458C-A428-A0D24B833F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6E2E79-2B2E-4A85-B21D-FF4A0486DD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1E4734B-BB3E-40CD-A0C7-057682A2D1BE}" type="datetimeFigureOut">
              <a:rPr lang="fr-FR"/>
              <a:pPr>
                <a:defRPr/>
              </a:pPr>
              <a:t>18/06/2024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12B996-C6E3-4F50-B604-EB30CB3AED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A44564-3922-420F-9134-7E85DD9EE2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B969E"/>
                </a:solidFill>
              </a:defRPr>
            </a:lvl1pPr>
          </a:lstStyle>
          <a:p>
            <a:fld id="{6B087901-ECC4-4B37-BEA5-E7E0700C2EC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8416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Nove" panose="02000400000000000000" pitchFamily="2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ove" panose="02000400000000000000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ove" panose="02000400000000000000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ove" panose="02000400000000000000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ove" panose="02000400000000000000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ove" panose="02000400000000000000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ove" panose="02000400000000000000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ove" panose="02000400000000000000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ove" panose="02000400000000000000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raft B" panose="020B0503040000020003" pitchFamily="34" charset="0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raft B" panose="020B0503040000020003" pitchFamily="34" charset="0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raft B" panose="020B0503040000020003" pitchFamily="34" charset="0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Draft B" panose="020B0503040000020003" pitchFamily="34" charset="0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Draft B" panose="020B05030400000200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12C0D417-126B-4CBC-F231-3029E0A8275E}"/>
              </a:ext>
            </a:extLst>
          </p:cNvPr>
          <p:cNvGrpSpPr/>
          <p:nvPr/>
        </p:nvGrpSpPr>
        <p:grpSpPr>
          <a:xfrm>
            <a:off x="-145833" y="-475666"/>
            <a:ext cx="12337833" cy="7333666"/>
            <a:chOff x="-145833" y="-475666"/>
            <a:chExt cx="12337833" cy="7333666"/>
          </a:xfrm>
        </p:grpSpPr>
        <p:pic>
          <p:nvPicPr>
            <p:cNvPr id="2" name="Espace réservé pour une image  11">
              <a:extLst>
                <a:ext uri="{FF2B5EF4-FFF2-40B4-BE49-F238E27FC236}">
                  <a16:creationId xmlns:a16="http://schemas.microsoft.com/office/drawing/2014/main" id="{1859751B-FAC3-2F45-9CFF-5468FB5325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31" t="10820" r="966" b="10820"/>
            <a:stretch/>
          </p:blipFill>
          <p:spPr>
            <a:xfrm>
              <a:off x="353219" y="368301"/>
              <a:ext cx="11467306" cy="6121400"/>
            </a:xfrm>
            <a:prstGeom prst="rect">
              <a:avLst/>
            </a:prstGeom>
          </p:spPr>
        </p:pic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B47137AB-DCF9-28B0-CDC5-45F55E5B9763}"/>
                </a:ext>
              </a:extLst>
            </p:cNvPr>
            <p:cNvSpPr/>
            <p:nvPr/>
          </p:nvSpPr>
          <p:spPr>
            <a:xfrm rot="21098840">
              <a:off x="-145833" y="-475666"/>
              <a:ext cx="6291690" cy="3500545"/>
            </a:xfrm>
            <a:prstGeom prst="roundRect">
              <a:avLst>
                <a:gd name="adj" fmla="val 58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6" name="Graphique 9">
              <a:extLst>
                <a:ext uri="{FF2B5EF4-FFF2-40B4-BE49-F238E27FC236}">
                  <a16:creationId xmlns:a16="http://schemas.microsoft.com/office/drawing/2014/main" id="{652334D7-F50D-73A1-E8FB-037A0E2BD4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87"/>
            <a:stretch>
              <a:fillRect/>
            </a:stretch>
          </p:blipFill>
          <p:spPr bwMode="auto">
            <a:xfrm>
              <a:off x="10708603" y="5416246"/>
              <a:ext cx="1483397" cy="1441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D478F7F-0F8F-BB78-A29F-40E7593994E5}"/>
                </a:ext>
              </a:extLst>
            </p:cNvPr>
            <p:cNvSpPr/>
            <p:nvPr/>
          </p:nvSpPr>
          <p:spPr>
            <a:xfrm>
              <a:off x="7825917" y="6090629"/>
              <a:ext cx="2975675" cy="46494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raft B" panose="020B0503040000020003" pitchFamily="34" charset="77"/>
                  <a:ea typeface="+mn-ea"/>
                  <a:cs typeface="+mn-cs"/>
                </a:rPr>
                <a:t>Créateur de cadre de vie</a:t>
              </a:r>
            </a:p>
          </p:txBody>
        </p:sp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B5B6DAC4-6872-D777-5CF7-AD25F88FEE5B}"/>
              </a:ext>
            </a:extLst>
          </p:cNvPr>
          <p:cNvSpPr txBox="1">
            <a:spLocks/>
          </p:cNvSpPr>
          <p:nvPr/>
        </p:nvSpPr>
        <p:spPr>
          <a:xfrm>
            <a:off x="465921" y="497991"/>
            <a:ext cx="5477679" cy="22359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Nove" panose="020004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B4B61"/>
                </a:solidFill>
                <a:effectLst/>
                <a:uLnTx/>
                <a:uFillTx/>
                <a:latin typeface="Nove" panose="02000400000000000000" pitchFamily="2" charset="0"/>
                <a:ea typeface="+mj-ea"/>
                <a:cs typeface="+mj-cs"/>
              </a:rPr>
              <a:t>Sebl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1B4B61"/>
                </a:solidFill>
                <a:effectLst/>
                <a:uLnTx/>
                <a:uFillTx/>
                <a:latin typeface="Nove" panose="02000400000000000000" pitchFamily="2" charset="0"/>
                <a:ea typeface="+mj-ea"/>
                <a:cs typeface="+mj-cs"/>
              </a:rPr>
              <a:t> grand est </a:t>
            </a:r>
          </a:p>
          <a:p>
            <a:pPr lvl="0" fontAlgn="base">
              <a:spcAft>
                <a:spcPct val="0"/>
              </a:spcAft>
              <a:defRPr/>
            </a:pP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B4B61"/>
                </a:solidFill>
                <a:effectLst/>
                <a:uLnTx/>
                <a:uFillTx/>
                <a:latin typeface="Nove" panose="02000400000000000000" pitchFamily="2" charset="0"/>
                <a:ea typeface="+mj-ea"/>
                <a:cs typeface="+mj-cs"/>
              </a:rPr>
              <a:t>Ihédate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1B4B61"/>
                </a:solidFill>
                <a:effectLst/>
                <a:uLnTx/>
                <a:uFillTx/>
                <a:latin typeface="Nove" panose="02000400000000000000" pitchFamily="2" charset="0"/>
                <a:ea typeface="+mj-ea"/>
                <a:cs typeface="+mj-cs"/>
              </a:rPr>
              <a:t> - </a:t>
            </a:r>
            <a:r>
              <a:rPr lang="fr-FR" sz="2800" b="1" dirty="0"/>
              <a:t>Objectif Zan, peut-on produire du logement sobre et désirable ?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1B4B61"/>
              </a:solidFill>
              <a:effectLst/>
              <a:uLnTx/>
              <a:uFillTx/>
              <a:latin typeface="Nove" panose="02000400000000000000" pitchFamily="2" charset="0"/>
              <a:ea typeface="+mj-ea"/>
              <a:cs typeface="+mj-cs"/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44BDCC36-2042-4356-124B-387CC90A246E}"/>
              </a:ext>
            </a:extLst>
          </p:cNvPr>
          <p:cNvSpPr txBox="1">
            <a:spLocks/>
          </p:cNvSpPr>
          <p:nvPr/>
        </p:nvSpPr>
        <p:spPr>
          <a:xfrm>
            <a:off x="465921" y="2203667"/>
            <a:ext cx="4523058" cy="8067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Draft B" panose="020B05030400000200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Draft B" panose="020B05030400000200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Draft B" panose="020B05030400000200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raft B" panose="020B05030400000200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Draft B" panose="020B050304000002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1B4B61"/>
                </a:solidFill>
                <a:effectLst/>
                <a:uLnTx/>
                <a:uFillTx/>
                <a:latin typeface="Draft B" panose="020B0503040000020003" pitchFamily="34" charset="0"/>
                <a:ea typeface="+mn-ea"/>
                <a:cs typeface="+mn-cs"/>
              </a:rPr>
              <a:t>Intervention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B4B61"/>
                </a:solidFill>
                <a:effectLst/>
                <a:uLnTx/>
                <a:uFillTx/>
                <a:latin typeface="Draft B" panose="020B0503040000020003" pitchFamily="34" charset="0"/>
                <a:ea typeface="+mn-ea"/>
                <a:cs typeface="+mn-cs"/>
              </a:rPr>
              <a:t>Jér</a:t>
            </a:r>
            <a:r>
              <a:rPr lang="fr-FR" sz="1800" dirty="0" err="1">
                <a:solidFill>
                  <a:srgbClr val="1B4B61"/>
                </a:solidFill>
              </a:rPr>
              <a:t>ôme</a:t>
            </a:r>
            <a:r>
              <a:rPr lang="fr-FR" sz="1800" dirty="0">
                <a:solidFill>
                  <a:srgbClr val="1B4B61"/>
                </a:solidFill>
              </a:rPr>
              <a:t> </a:t>
            </a:r>
            <a:r>
              <a:rPr lang="fr-FR" sz="1800" dirty="0" err="1">
                <a:solidFill>
                  <a:srgbClr val="1B4B61"/>
                </a:solidFill>
              </a:rPr>
              <a:t>Barrier</a:t>
            </a:r>
            <a:r>
              <a:rPr lang="fr-FR" sz="1800" dirty="0">
                <a:solidFill>
                  <a:srgbClr val="1B4B61"/>
                </a:solidFill>
              </a:rPr>
              <a:t> – Directeur Général de SEBL Grand Est et de la SAREMM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1B4B61"/>
              </a:solidFill>
              <a:effectLst/>
              <a:uLnTx/>
              <a:uFillTx/>
              <a:latin typeface="Draft B" panose="020B05030400000200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036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10C51F6-1BC8-480A-A3A2-D27DFBCA5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578" y="2081643"/>
            <a:ext cx="4806216" cy="3827802"/>
          </a:xfrm>
        </p:spPr>
        <p:txBody>
          <a:bodyPr/>
          <a:lstStyle/>
          <a:p>
            <a:pPr algn="ctr"/>
            <a:r>
              <a:rPr lang="fr-FR" dirty="0"/>
              <a:t>La reconstruction en 1950</a:t>
            </a:r>
          </a:p>
          <a:p>
            <a:pPr algn="ctr"/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02AE414-0428-41A9-82FF-9297D3AAE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8522" y="592148"/>
            <a:ext cx="10164331" cy="712814"/>
          </a:xfrm>
        </p:spPr>
        <p:txBody>
          <a:bodyPr/>
          <a:lstStyle/>
          <a:p>
            <a:pPr algn="ctr"/>
            <a:r>
              <a:rPr lang="fr-FR" sz="3200" dirty="0"/>
              <a:t>Les grandes formes urbaines au 20 et 21</a:t>
            </a:r>
            <a:r>
              <a:rPr lang="fr-FR" sz="3200" baseline="30000" dirty="0"/>
              <a:t>ème</a:t>
            </a:r>
            <a:r>
              <a:rPr lang="fr-FR" sz="3200" dirty="0"/>
              <a:t> siècle</a:t>
            </a:r>
          </a:p>
        </p:txBody>
      </p:sp>
      <p:pic>
        <p:nvPicPr>
          <p:cNvPr id="7" name="Picture 2" descr="Le Havre en chantier 1930-2006">
            <a:extLst>
              <a:ext uri="{FF2B5EF4-FFF2-40B4-BE49-F238E27FC236}">
                <a16:creationId xmlns:a16="http://schemas.microsoft.com/office/drawing/2014/main" id="{2E3173E5-3795-466F-897D-ECE45575E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76" y="2442864"/>
            <a:ext cx="4884419" cy="346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contenu 4">
            <a:extLst>
              <a:ext uri="{FF2B5EF4-FFF2-40B4-BE49-F238E27FC236}">
                <a16:creationId xmlns:a16="http://schemas.microsoft.com/office/drawing/2014/main" id="{9066EFA9-C25E-4A8C-955D-DD354E925B69}"/>
              </a:ext>
            </a:extLst>
          </p:cNvPr>
          <p:cNvSpPr txBox="1">
            <a:spLocks/>
          </p:cNvSpPr>
          <p:nvPr/>
        </p:nvSpPr>
        <p:spPr bwMode="auto">
          <a:xfrm>
            <a:off x="6236599" y="2081643"/>
            <a:ext cx="5244861" cy="3827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1800" b="1" i="0" kern="1200">
                <a:solidFill>
                  <a:srgbClr val="90C2C4"/>
                </a:solidFill>
                <a:latin typeface="Draft B" panose="020B0503040000020003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Draft B" panose="020B0503040000020003" pitchFamily="34" charset="0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Draft B" panose="020B0503040000020003" pitchFamily="34" charset="0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Draft B" panose="020B0503040000020003" pitchFamily="34" charset="0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Draft B" panose="020B050304000002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Les grands ensembles de 1960-1970</a:t>
            </a:r>
          </a:p>
          <a:p>
            <a:pPr algn="ctr"/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2CEA875-7E08-4C4A-9B94-C3062EB1A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208" y="2442864"/>
            <a:ext cx="4927645" cy="346658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1975D68-95E3-4F00-8BF4-69B867A516E6}"/>
              </a:ext>
            </a:extLst>
          </p:cNvPr>
          <p:cNvSpPr txBox="1"/>
          <p:nvPr/>
        </p:nvSpPr>
        <p:spPr>
          <a:xfrm>
            <a:off x="5058561" y="5909445"/>
            <a:ext cx="8164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Le Havre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5B4134E-17C8-44D2-BE46-FF75206A2D29}"/>
              </a:ext>
            </a:extLst>
          </p:cNvPr>
          <p:cNvSpPr txBox="1"/>
          <p:nvPr/>
        </p:nvSpPr>
        <p:spPr>
          <a:xfrm>
            <a:off x="10245801" y="5909445"/>
            <a:ext cx="9556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Vénissieux</a:t>
            </a:r>
          </a:p>
        </p:txBody>
      </p:sp>
    </p:spTree>
    <p:extLst>
      <p:ext uri="{BB962C8B-B14F-4D97-AF65-F5344CB8AC3E}">
        <p14:creationId xmlns:p14="http://schemas.microsoft.com/office/powerpoint/2010/main" val="470458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10C51F6-1BC8-480A-A3A2-D27DFBCA5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692" y="2081643"/>
            <a:ext cx="5365529" cy="3827802"/>
          </a:xfrm>
        </p:spPr>
        <p:txBody>
          <a:bodyPr/>
          <a:lstStyle/>
          <a:p>
            <a:pPr algn="ctr"/>
            <a:r>
              <a:rPr lang="fr-FR" dirty="0"/>
              <a:t>Le plan Chalandon</a:t>
            </a:r>
          </a:p>
          <a:p>
            <a:pPr algn="ctr"/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02AE414-0428-41A9-82FF-9297D3AAE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907" y="545536"/>
            <a:ext cx="10164331" cy="712814"/>
          </a:xfrm>
        </p:spPr>
        <p:txBody>
          <a:bodyPr/>
          <a:lstStyle/>
          <a:p>
            <a:pPr algn="ctr"/>
            <a:r>
              <a:rPr lang="fr-FR" sz="3200" dirty="0"/>
              <a:t>Les grandes formes urbaines au 20 et 21</a:t>
            </a:r>
            <a:r>
              <a:rPr lang="fr-FR" sz="3200" baseline="30000" dirty="0"/>
              <a:t>ème</a:t>
            </a:r>
            <a:r>
              <a:rPr lang="fr-FR" sz="3200" dirty="0"/>
              <a:t> siècle</a:t>
            </a:r>
          </a:p>
        </p:txBody>
      </p:sp>
      <p:sp>
        <p:nvSpPr>
          <p:cNvPr id="8" name="Espace réservé du contenu 4">
            <a:extLst>
              <a:ext uri="{FF2B5EF4-FFF2-40B4-BE49-F238E27FC236}">
                <a16:creationId xmlns:a16="http://schemas.microsoft.com/office/drawing/2014/main" id="{9066EFA9-C25E-4A8C-955D-DD354E925B69}"/>
              </a:ext>
            </a:extLst>
          </p:cNvPr>
          <p:cNvSpPr txBox="1">
            <a:spLocks/>
          </p:cNvSpPr>
          <p:nvPr/>
        </p:nvSpPr>
        <p:spPr bwMode="auto">
          <a:xfrm>
            <a:off x="6236599" y="2081643"/>
            <a:ext cx="5244861" cy="3827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1800" b="1" i="0" kern="1200">
                <a:solidFill>
                  <a:srgbClr val="90C2C4"/>
                </a:solidFill>
                <a:latin typeface="Draft B" panose="020B0503040000020003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Draft B" panose="020B0503040000020003" pitchFamily="34" charset="0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Draft B" panose="020B0503040000020003" pitchFamily="34" charset="0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Draft B" panose="020B0503040000020003" pitchFamily="34" charset="0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Draft B" panose="020B050304000002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Les maisons individuelles</a:t>
            </a:r>
          </a:p>
          <a:p>
            <a:pPr algn="ctr"/>
            <a:endParaRPr lang="fr-FR" dirty="0"/>
          </a:p>
        </p:txBody>
      </p:sp>
      <p:pic>
        <p:nvPicPr>
          <p:cNvPr id="12" name="Picture 4" descr="ET SI ON AIMAIT LES ZONES PAVILLONNAIRES… | Site et cité">
            <a:extLst>
              <a:ext uri="{FF2B5EF4-FFF2-40B4-BE49-F238E27FC236}">
                <a16:creationId xmlns:a16="http://schemas.microsoft.com/office/drawing/2014/main" id="{3805DD96-1503-4820-8B1C-9B940C804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40" y="2522614"/>
            <a:ext cx="5191835" cy="330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4B1DD7B-1A64-4C5F-ADBE-28F9CBBD8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964" y="2845386"/>
            <a:ext cx="4972129" cy="279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10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757037-A7A6-4619-8C34-608AA3F8A3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9247" y="525182"/>
            <a:ext cx="11153506" cy="1060337"/>
          </a:xfrm>
        </p:spPr>
        <p:txBody>
          <a:bodyPr/>
          <a:lstStyle/>
          <a:p>
            <a:r>
              <a:rPr lang="fr-FR" sz="3200" dirty="0"/>
              <a:t>Le logement sobre et désirable</a:t>
            </a:r>
            <a:br>
              <a:rPr lang="fr-FR" sz="3200" dirty="0"/>
            </a:br>
            <a:r>
              <a:rPr lang="fr-FR" sz="3200" dirty="0"/>
              <a:t>Densité       désirabilité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B97B084-0A46-474F-8873-FD7BF2109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865" y="1653301"/>
            <a:ext cx="9940270" cy="4244160"/>
          </a:xfrm>
          <a:prstGeom prst="rect">
            <a:avLst/>
          </a:prstGeom>
        </p:spPr>
      </p:pic>
      <p:sp>
        <p:nvSpPr>
          <p:cNvPr id="5" name="Non égal 4">
            <a:extLst>
              <a:ext uri="{FF2B5EF4-FFF2-40B4-BE49-F238E27FC236}">
                <a16:creationId xmlns:a16="http://schemas.microsoft.com/office/drawing/2014/main" id="{977F0656-1286-4E71-B900-4B39B2863FE8}"/>
              </a:ext>
            </a:extLst>
          </p:cNvPr>
          <p:cNvSpPr/>
          <p:nvPr/>
        </p:nvSpPr>
        <p:spPr>
          <a:xfrm>
            <a:off x="5335398" y="968928"/>
            <a:ext cx="545285" cy="444952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6622AD8-AA0A-4040-9734-B3D3F89E0620}"/>
              </a:ext>
            </a:extLst>
          </p:cNvPr>
          <p:cNvSpPr txBox="1"/>
          <p:nvPr/>
        </p:nvSpPr>
        <p:spPr>
          <a:xfrm>
            <a:off x="4967340" y="5965243"/>
            <a:ext cx="60987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Mémoire Mégane Lefevre 2013 - </a:t>
            </a:r>
            <a:r>
              <a:rPr lang="fr-FR" sz="1100" i="1" dirty="0">
                <a:solidFill>
                  <a:schemeClr val="bg1"/>
                </a:solidFill>
              </a:rPr>
              <a:t>Densité et formes urbaines - Vers une meilleure qualité de vie</a:t>
            </a:r>
            <a:endParaRPr lang="fr-FR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30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F88E1B-A82E-4453-90C8-FAB9336CD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4876" y="1814371"/>
            <a:ext cx="5244861" cy="3827802"/>
          </a:xfrm>
        </p:spPr>
        <p:txBody>
          <a:bodyPr/>
          <a:lstStyle/>
          <a:p>
            <a:pPr algn="ctr"/>
            <a:r>
              <a:rPr lang="fr-FR" dirty="0"/>
              <a:t>ZAN - Sobriété foncière – biodiversité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0748133-BB80-43FE-80CC-CEEDB67158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1984" y="550453"/>
            <a:ext cx="8008031" cy="816178"/>
          </a:xfrm>
        </p:spPr>
        <p:txBody>
          <a:bodyPr/>
          <a:lstStyle/>
          <a:p>
            <a:r>
              <a:rPr lang="fr-FR" dirty="0"/>
              <a:t>Constat sur la sobriété foncière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0246213-01B7-4B93-962B-BAD40A5BD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285" y="2291099"/>
            <a:ext cx="4342042" cy="325653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ED90C35-E96F-451D-AA3F-470079A88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6" b="99796" l="1201" r="94683">
                        <a14:foregroundMark x1="22813" y1="46626" x2="22813" y2="46626"/>
                        <a14:foregroundMark x1="17153" y1="44785" x2="9949" y2="51534"/>
                        <a14:foregroundMark x1="9949" y1="51534" x2="8062" y2="54806"/>
                        <a14:foregroundMark x1="6175" y1="76483" x2="13379" y2="84663"/>
                        <a14:foregroundMark x1="13379" y1="84663" x2="26930" y2="91411"/>
                        <a14:foregroundMark x1="26930" y1="91411" x2="30189" y2="91207"/>
                        <a14:foregroundMark x1="38593" y1="91002" x2="49400" y2="84049"/>
                        <a14:foregroundMark x1="49400" y1="84049" x2="74957" y2="80777"/>
                        <a14:foregroundMark x1="74957" y1="80777" x2="84906" y2="83845"/>
                        <a14:foregroundMark x1="84906" y1="83845" x2="93654" y2="60327"/>
                        <a14:foregroundMark x1="93654" y1="60327" x2="94683" y2="29448"/>
                        <a14:foregroundMark x1="94683" y1="29448" x2="88508" y2="21677"/>
                        <a14:foregroundMark x1="88508" y1="21677" x2="79074" y2="20245"/>
                        <a14:foregroundMark x1="79074" y1="20245" x2="69468" y2="28221"/>
                        <a14:foregroundMark x1="23671" y1="92638" x2="12178" y2="90389"/>
                        <a14:foregroundMark x1="12178" y1="90389" x2="4117" y2="80777"/>
                        <a14:foregroundMark x1="4117" y1="80777" x2="1201" y2="66258"/>
                        <a14:foregroundMark x1="1201" y1="66258" x2="5832" y2="46217"/>
                        <a14:foregroundMark x1="51286" y1="88753" x2="36021" y2="99796"/>
                        <a14:foregroundMark x1="2573" y1="88139" x2="10978" y2="981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220" y="1085842"/>
            <a:ext cx="4940500" cy="414391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299CA04-A936-419D-B52B-63BC9C2F383D}"/>
              </a:ext>
            </a:extLst>
          </p:cNvPr>
          <p:cNvSpPr txBox="1"/>
          <p:nvPr/>
        </p:nvSpPr>
        <p:spPr>
          <a:xfrm>
            <a:off x="3481431" y="5229760"/>
            <a:ext cx="13538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Fontoy – Le </a:t>
            </a:r>
            <a:r>
              <a:rPr lang="fr-FR" sz="1100" dirty="0" err="1">
                <a:solidFill>
                  <a:schemeClr val="bg1"/>
                </a:solidFill>
              </a:rPr>
              <a:t>Pogin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C452B2C-DE0F-4E13-B6E6-8F2EC8AB20A3}"/>
              </a:ext>
            </a:extLst>
          </p:cNvPr>
          <p:cNvSpPr txBox="1"/>
          <p:nvPr/>
        </p:nvSpPr>
        <p:spPr>
          <a:xfrm>
            <a:off x="9631959" y="5561966"/>
            <a:ext cx="13538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Fontoy – Le </a:t>
            </a:r>
            <a:r>
              <a:rPr lang="fr-FR" sz="1100" dirty="0" err="1">
                <a:solidFill>
                  <a:schemeClr val="bg1"/>
                </a:solidFill>
              </a:rPr>
              <a:t>Pogin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87B7930C-A30D-424E-855F-2841F2CB4319}"/>
              </a:ext>
            </a:extLst>
          </p:cNvPr>
          <p:cNvSpPr txBox="1">
            <a:spLocks/>
          </p:cNvSpPr>
          <p:nvPr/>
        </p:nvSpPr>
        <p:spPr bwMode="auto">
          <a:xfrm>
            <a:off x="3412445" y="5833651"/>
            <a:ext cx="5244861" cy="722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sz="1800" b="1" i="0" kern="1200">
                <a:solidFill>
                  <a:srgbClr val="90C2C4"/>
                </a:solidFill>
                <a:latin typeface="Draft B" panose="020B0503040000020003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Draft B" panose="020B0503040000020003" pitchFamily="34" charset="0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Draft B" panose="020B0503040000020003" pitchFamily="34" charset="0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Draft B" panose="020B0503040000020003" pitchFamily="34" charset="0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Draft B" panose="020B05030400000200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Désirabilité ? </a:t>
            </a:r>
          </a:p>
        </p:txBody>
      </p:sp>
    </p:spTree>
    <p:extLst>
      <p:ext uri="{BB962C8B-B14F-4D97-AF65-F5344CB8AC3E}">
        <p14:creationId xmlns:p14="http://schemas.microsoft.com/office/powerpoint/2010/main" val="1252123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B7214F9C-9B96-4CDD-A719-CC86B55C3D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0899" y="2403283"/>
            <a:ext cx="5620624" cy="3611532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F3FCA068-BD73-4AE4-888F-38714D47D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0899" y="662981"/>
            <a:ext cx="5244861" cy="1477385"/>
          </a:xfrm>
        </p:spPr>
        <p:txBody>
          <a:bodyPr/>
          <a:lstStyle/>
          <a:p>
            <a:r>
              <a:rPr lang="fr-FR" dirty="0"/>
              <a:t>La France, exception européenne en matière de densité ? 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7BF2D60B-E143-46B6-875E-ACE0C6445C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9882120"/>
              </p:ext>
            </p:extLst>
          </p:nvPr>
        </p:nvGraphicFramePr>
        <p:xfrm>
          <a:off x="664325" y="593399"/>
          <a:ext cx="4092233" cy="5421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4EA4A179-65F6-42E3-BF44-D8897D2F15C5}"/>
              </a:ext>
            </a:extLst>
          </p:cNvPr>
          <p:cNvSpPr txBox="1"/>
          <p:nvPr/>
        </p:nvSpPr>
        <p:spPr>
          <a:xfrm>
            <a:off x="2683420" y="6100765"/>
            <a:ext cx="85578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solidFill>
                  <a:schemeClr val="bg1"/>
                </a:solidFill>
              </a:rPr>
              <a:t>Les Analyses de Population et Avenir – Les territoires français face à la sobriété foncière </a:t>
            </a:r>
            <a:r>
              <a:rPr lang="fr-FR" sz="1100" dirty="0">
                <a:solidFill>
                  <a:schemeClr val="bg1"/>
                </a:solidFill>
              </a:rPr>
              <a:t>– n°44 avril 2023 - GF. Dumont – J. </a:t>
            </a:r>
            <a:r>
              <a:rPr lang="fr-FR" sz="1100" dirty="0" err="1">
                <a:solidFill>
                  <a:schemeClr val="bg1"/>
                </a:solidFill>
              </a:rPr>
              <a:t>Barrier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5469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8F1B740-15EE-4EBC-BA1C-32A433F1C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123" y="3352137"/>
            <a:ext cx="3495033" cy="2330374"/>
          </a:xfrm>
          <a:prstGeom prst="rect">
            <a:avLst/>
          </a:prstGeom>
        </p:spPr>
      </p:pic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915FF45-565A-46B4-9D16-BA676728B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7466" y="1368578"/>
            <a:ext cx="8209366" cy="384721"/>
          </a:xfrm>
        </p:spPr>
        <p:txBody>
          <a:bodyPr/>
          <a:lstStyle/>
          <a:p>
            <a:r>
              <a:rPr lang="fr-FR" dirty="0"/>
              <a:t>EPF GE - SEBL Grand Est : aménageur de l’espace K depuis 1969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1D0E933B-A93C-4A28-8BD9-9221311A7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5851" y="537147"/>
            <a:ext cx="9669051" cy="1477385"/>
          </a:xfrm>
        </p:spPr>
        <p:txBody>
          <a:bodyPr/>
          <a:lstStyle/>
          <a:p>
            <a:r>
              <a:rPr lang="fr-FR" dirty="0"/>
              <a:t>Le foncier économique – un bien commun 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B351D70-0798-4822-B332-7D85B2726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129" y="1931973"/>
            <a:ext cx="3330429" cy="249338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F63BABD-9DDC-499C-9A84-86B7F926D1BA}"/>
              </a:ext>
            </a:extLst>
          </p:cNvPr>
          <p:cNvSpPr txBox="1"/>
          <p:nvPr/>
        </p:nvSpPr>
        <p:spPr>
          <a:xfrm>
            <a:off x="8552085" y="1931973"/>
            <a:ext cx="545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Draft B" panose="020B0503040000020003" pitchFamily="34" charset="0"/>
              </a:rPr>
              <a:t>2015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1A9202D-5059-4133-B995-12B8F2C6C0A8}"/>
              </a:ext>
            </a:extLst>
          </p:cNvPr>
          <p:cNvSpPr txBox="1"/>
          <p:nvPr/>
        </p:nvSpPr>
        <p:spPr>
          <a:xfrm>
            <a:off x="2490612" y="5915233"/>
            <a:ext cx="545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Draft B" panose="020B0503040000020003" pitchFamily="34" charset="0"/>
              </a:rPr>
              <a:t>1970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D155C4B-0BA7-44B6-A008-CA97C6EF8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614" y="2014532"/>
            <a:ext cx="3910231" cy="307741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ACC9E4D-1C90-4A6C-93CA-8A2DD8BF8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4499" y="3783884"/>
            <a:ext cx="3909997" cy="215114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DBE3610-27B3-45FD-9BB0-53C6F331CC69}"/>
              </a:ext>
            </a:extLst>
          </p:cNvPr>
          <p:cNvSpPr txBox="1"/>
          <p:nvPr/>
        </p:nvSpPr>
        <p:spPr>
          <a:xfrm>
            <a:off x="4243433" y="2039244"/>
            <a:ext cx="545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Draft B" panose="020B0503040000020003" pitchFamily="34" charset="0"/>
              </a:rPr>
              <a:t>1960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D7769E9-6319-42DC-AB23-E6714E3F1AA5}"/>
              </a:ext>
            </a:extLst>
          </p:cNvPr>
          <p:cNvSpPr txBox="1"/>
          <p:nvPr/>
        </p:nvSpPr>
        <p:spPr>
          <a:xfrm>
            <a:off x="11048301" y="3088700"/>
            <a:ext cx="673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Draft B" panose="020B0503040000020003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84865064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SEBL">
      <a:dk1>
        <a:srgbClr val="1B4B61"/>
      </a:dk1>
      <a:lt1>
        <a:srgbClr val="FFFFFF"/>
      </a:lt1>
      <a:dk2>
        <a:srgbClr val="4F4F4E"/>
      </a:dk2>
      <a:lt2>
        <a:srgbClr val="E7E1CD"/>
      </a:lt2>
      <a:accent1>
        <a:srgbClr val="90C1C3"/>
      </a:accent1>
      <a:accent2>
        <a:srgbClr val="94C43A"/>
      </a:accent2>
      <a:accent3>
        <a:srgbClr val="C0B05E"/>
      </a:accent3>
      <a:accent4>
        <a:srgbClr val="CC6926"/>
      </a:accent4>
      <a:accent5>
        <a:srgbClr val="1B4B61"/>
      </a:accent5>
      <a:accent6>
        <a:srgbClr val="90C1C3"/>
      </a:accent6>
      <a:hlink>
        <a:srgbClr val="94C43A"/>
      </a:hlink>
      <a:folHlink>
        <a:srgbClr val="90C1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9A5812EC654640AAF0FBDB42E081DB" ma:contentTypeVersion="18" ma:contentTypeDescription="Crée un document." ma:contentTypeScope="" ma:versionID="562c5f8faa3afe0037f80cedbbba92a2">
  <xsd:schema xmlns:xsd="http://www.w3.org/2001/XMLSchema" xmlns:xs="http://www.w3.org/2001/XMLSchema" xmlns:p="http://schemas.microsoft.com/office/2006/metadata/properties" xmlns:ns2="ca8b9c18-5e1d-46e5-9d1a-4e2a3224a5d3" xmlns:ns3="597f0e91-a424-40e7-b159-919cd36229ca" targetNamespace="http://schemas.microsoft.com/office/2006/metadata/properties" ma:root="true" ma:fieldsID="6d0b1f9947d2def9302a79bd3f5241cd" ns2:_="" ns3:_="">
    <xsd:import namespace="ca8b9c18-5e1d-46e5-9d1a-4e2a3224a5d3"/>
    <xsd:import namespace="597f0e91-a424-40e7-b159-919cd36229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b9c18-5e1d-46e5-9d1a-4e2a3224a5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05f3d6fe-baf4-44b9-a882-657db6edb6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f0e91-a424-40e7-b159-919cd36229c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c45a579-8ad3-4386-ab0e-ea2618c9e016}" ma:internalName="TaxCatchAll" ma:showField="CatchAllData" ma:web="597f0e91-a424-40e7-b159-919cd36229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876B7C-C8EE-4BD0-AA8B-D9DCA7389B2C}"/>
</file>

<file path=customXml/itemProps2.xml><?xml version="1.0" encoding="utf-8"?>
<ds:datastoreItem xmlns:ds="http://schemas.openxmlformats.org/officeDocument/2006/customXml" ds:itemID="{CA2D164F-4F8F-4690-BB51-0DB835DCB796}"/>
</file>

<file path=docProps/app.xml><?xml version="1.0" encoding="utf-8"?>
<Properties xmlns="http://schemas.openxmlformats.org/officeDocument/2006/extended-properties" xmlns:vt="http://schemas.openxmlformats.org/officeDocument/2006/docPropsVTypes">
  <TotalTime>631</TotalTime>
  <Words>203</Words>
  <Application>Microsoft Office PowerPoint</Application>
  <PresentationFormat>Grand écran</PresentationFormat>
  <Paragraphs>30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1" baseType="lpstr">
      <vt:lpstr>Arial</vt:lpstr>
      <vt:lpstr>Draft B</vt:lpstr>
      <vt:lpstr>Nove</vt:lpstr>
      <vt:lpstr>1_Thème Office</vt:lpstr>
      <vt:lpstr>Présentation PowerPoint</vt:lpstr>
      <vt:lpstr>Les grandes formes urbaines au 20 et 21ème siècle</vt:lpstr>
      <vt:lpstr>Les grandes formes urbaines au 20 et 21ème siècle</vt:lpstr>
      <vt:lpstr>Le logement sobre et désirable Densité       désirabilité </vt:lpstr>
      <vt:lpstr>Constat sur la sobriété foncière</vt:lpstr>
      <vt:lpstr>La France, exception européenne en matière de densité ? </vt:lpstr>
      <vt:lpstr>Le foncier économique – un bien commun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IHédate</dc:title>
  <dc:creator>Louis Guillaume TREILLOU</dc:creator>
  <cp:lastModifiedBy>Océane ORSSAUD</cp:lastModifiedBy>
  <cp:revision>19</cp:revision>
  <dcterms:created xsi:type="dcterms:W3CDTF">2024-06-12T07:51:18Z</dcterms:created>
  <dcterms:modified xsi:type="dcterms:W3CDTF">2024-06-18T13:15:12Z</dcterms:modified>
</cp:coreProperties>
</file>