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Ex1.xml" ContentType="application/vnd.ms-office.chartex+xml"/>
  <Override PartName="/ppt/charts/style8.xml" ContentType="application/vnd.ms-office.chartstyle+xml"/>
  <Override PartName="/ppt/charts/colors8.xml" ContentType="application/vnd.ms-office.chartcolorstyle+xml"/>
  <Override PartName="/ppt/charts/chartEx2.xml" ContentType="application/vnd.ms-office.chartex+xml"/>
  <Override PartName="/ppt/charts/style9.xml" ContentType="application/vnd.ms-office.chartstyle+xml"/>
  <Override PartName="/ppt/charts/colors9.xml" ContentType="application/vnd.ms-office.chartcolorstyle+xml"/>
  <Override PartName="/ppt/notesSlides/notesSlide3.xml" ContentType="application/vnd.openxmlformats-officedocument.presentationml.notesSlide+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xml" ContentType="application/vnd.openxmlformats-officedocument.presentationml.notesSlid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5.xml" ContentType="application/vnd.openxmlformats-officedocument.presentationml.notesSlide+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6.xml" ContentType="application/vnd.openxmlformats-officedocument.presentationml.notesSlide+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7.xml" ContentType="application/vnd.openxmlformats-officedocument.presentationml.notesSlide+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8.xml" ContentType="application/vnd.openxmlformats-officedocument.presentationml.notesSlid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8.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3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0.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Ex3.xml" ContentType="application/vnd.ms-office.chartex+xml"/>
  <Override PartName="/ppt/charts/style43.xml" ContentType="application/vnd.ms-office.chartstyle+xml"/>
  <Override PartName="/ppt/charts/colors43.xml" ContentType="application/vnd.ms-office.chartcolorstyle+xml"/>
  <Override PartName="/ppt/charts/chart41.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9.xml" ContentType="application/vnd.openxmlformats-officedocument.presentationml.notesSlide+xml"/>
  <Override PartName="/ppt/charts/chart4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5.xml" ContentType="application/vnd.openxmlformats-officedocument.drawingml.chart+xml"/>
  <Override PartName="/ppt/charts/style48.xml" ContentType="application/vnd.ms-office.chartstyle+xml"/>
  <Override PartName="/ppt/charts/colors48.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62" r:id="rId5"/>
    <p:sldMasterId id="2147483665" r:id="rId6"/>
    <p:sldMasterId id="2147483669" r:id="rId7"/>
    <p:sldMasterId id="2147483699" r:id="rId8"/>
  </p:sldMasterIdLst>
  <p:notesMasterIdLst>
    <p:notesMasterId r:id="rId59"/>
  </p:notesMasterIdLst>
  <p:handoutMasterIdLst>
    <p:handoutMasterId r:id="rId60"/>
  </p:handoutMasterIdLst>
  <p:sldIdLst>
    <p:sldId id="387" r:id="rId9"/>
    <p:sldId id="623" r:id="rId10"/>
    <p:sldId id="521" r:id="rId11"/>
    <p:sldId id="718" r:id="rId12"/>
    <p:sldId id="746" r:id="rId13"/>
    <p:sldId id="752" r:id="rId14"/>
    <p:sldId id="522" r:id="rId15"/>
    <p:sldId id="524" r:id="rId16"/>
    <p:sldId id="571" r:id="rId17"/>
    <p:sldId id="471" r:id="rId18"/>
    <p:sldId id="546" r:id="rId19"/>
    <p:sldId id="532" r:id="rId20"/>
    <p:sldId id="588" r:id="rId21"/>
    <p:sldId id="604" r:id="rId22"/>
    <p:sldId id="630" r:id="rId23"/>
    <p:sldId id="631" r:id="rId24"/>
    <p:sldId id="549" r:id="rId25"/>
    <p:sldId id="563" r:id="rId26"/>
    <p:sldId id="750" r:id="rId27"/>
    <p:sldId id="632" r:id="rId28"/>
    <p:sldId id="557" r:id="rId29"/>
    <p:sldId id="751" r:id="rId30"/>
    <p:sldId id="535" r:id="rId31"/>
    <p:sldId id="538" r:id="rId32"/>
    <p:sldId id="547" r:id="rId33"/>
    <p:sldId id="628" r:id="rId34"/>
    <p:sldId id="537" r:id="rId35"/>
    <p:sldId id="548" r:id="rId36"/>
    <p:sldId id="608" r:id="rId37"/>
    <p:sldId id="607" r:id="rId38"/>
    <p:sldId id="629" r:id="rId39"/>
    <p:sldId id="539" r:id="rId40"/>
    <p:sldId id="564" r:id="rId41"/>
    <p:sldId id="627" r:id="rId42"/>
    <p:sldId id="598" r:id="rId43"/>
    <p:sldId id="545" r:id="rId44"/>
    <p:sldId id="561" r:id="rId45"/>
    <p:sldId id="550" r:id="rId46"/>
    <p:sldId id="544" r:id="rId47"/>
    <p:sldId id="542" r:id="rId48"/>
    <p:sldId id="555" r:id="rId49"/>
    <p:sldId id="556" r:id="rId50"/>
    <p:sldId id="551" r:id="rId51"/>
    <p:sldId id="558" r:id="rId52"/>
    <p:sldId id="613" r:id="rId53"/>
    <p:sldId id="534" r:id="rId54"/>
    <p:sldId id="559" r:id="rId55"/>
    <p:sldId id="560" r:id="rId56"/>
    <p:sldId id="553" r:id="rId57"/>
    <p:sldId id="615" r:id="rId58"/>
  </p:sldIdLst>
  <p:sldSz cx="12192000" cy="6858000"/>
  <p:notesSz cx="6800850" cy="9932988"/>
  <p:embeddedFontLst>
    <p:embeddedFont>
      <p:font typeface="Akatab" panose="02000000000000000000" pitchFamily="2" charset="77"/>
      <p:regular r:id="rId61"/>
      <p:bold r:id="rId62"/>
    </p:embeddedFont>
    <p:embeddedFont>
      <p:font typeface="Roboto Flex" panose="02000000000000000000" pitchFamily="2" charset="0"/>
      <p:regular r:id="rId63"/>
    </p:embeddedFont>
    <p:embeddedFont>
      <p:font typeface="Roboto Flex Normal" panose="02000000000000000000" pitchFamily="2" charset="0"/>
      <p:regular r:id="rId64"/>
      <p:bold r:id="rId65"/>
    </p:embeddedFont>
    <p:embeddedFont>
      <p:font typeface="Roboto Flex Normal Medium" panose="02000000000000000000" pitchFamily="2" charset="0"/>
      <p:regular r:id="rId66"/>
      <p:bold r:id="rId67"/>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signes" id="{9CB54B46-C934-8147-B44F-2B8F37524D86}">
          <p14:sldIdLst/>
        </p14:section>
        <p14:section name="Couverture" id="{1C541E7E-788E-4A4C-8DBC-CA33A9F18D73}">
          <p14:sldIdLst>
            <p14:sldId id="387"/>
            <p14:sldId id="623"/>
            <p14:sldId id="521"/>
            <p14:sldId id="718"/>
            <p14:sldId id="746"/>
            <p14:sldId id="752"/>
          </p14:sldIdLst>
        </p14:section>
        <p14:section name="Mobilités du quotidien" id="{CE9B1093-12FA-412A-A9A0-63353CE11889}">
          <p14:sldIdLst>
            <p14:sldId id="522"/>
            <p14:sldId id="524"/>
            <p14:sldId id="571"/>
            <p14:sldId id="471"/>
            <p14:sldId id="546"/>
            <p14:sldId id="532"/>
            <p14:sldId id="588"/>
            <p14:sldId id="604"/>
          </p14:sldIdLst>
        </p14:section>
        <p14:section name="Jeunes et permis" id="{C9E1FF6A-AD7F-4E63-9AC4-EB923AC31606}">
          <p14:sldIdLst>
            <p14:sldId id="630"/>
            <p14:sldId id="631"/>
            <p14:sldId id="549"/>
            <p14:sldId id="563"/>
            <p14:sldId id="750"/>
            <p14:sldId id="632"/>
            <p14:sldId id="557"/>
            <p14:sldId id="751"/>
          </p14:sldIdLst>
        </p14:section>
        <p14:section name="Marges de transformation" id="{43EFFCDE-2E23-455A-BA40-9CCB4EF5E6A6}">
          <p14:sldIdLst>
            <p14:sldId id="535"/>
            <p14:sldId id="538"/>
            <p14:sldId id="547"/>
            <p14:sldId id="628"/>
            <p14:sldId id="537"/>
            <p14:sldId id="548"/>
            <p14:sldId id="608"/>
            <p14:sldId id="607"/>
          </p14:sldIdLst>
        </p14:section>
        <p14:section name="Evolutions de l'offre" id="{2AD645CF-9636-48FD-9B44-C1534523FD45}">
          <p14:sldIdLst>
            <p14:sldId id="629"/>
            <p14:sldId id="539"/>
            <p14:sldId id="564"/>
            <p14:sldId id="627"/>
            <p14:sldId id="598"/>
            <p14:sldId id="545"/>
            <p14:sldId id="561"/>
          </p14:sldIdLst>
        </p14:section>
        <p14:section name="Attentes envers l'action publique" id="{CC3601DE-A503-4853-80D5-1966F9A947D7}">
          <p14:sldIdLst>
            <p14:sldId id="550"/>
            <p14:sldId id="544"/>
            <p14:sldId id="542"/>
            <p14:sldId id="555"/>
            <p14:sldId id="556"/>
          </p14:sldIdLst>
        </p14:section>
        <p14:section name="Tarification" id="{BE363DF8-ED1B-4DF7-A775-D7BFFE1D375F}">
          <p14:sldIdLst>
            <p14:sldId id="551"/>
            <p14:sldId id="558"/>
            <p14:sldId id="613"/>
            <p14:sldId id="534"/>
            <p14:sldId id="559"/>
            <p14:sldId id="560"/>
            <p14:sldId id="553"/>
            <p14:sldId id="6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897E61-3C74-81DA-6511-28F5355566CA}" name="MARLENE DORGNY" initials="MD" userId="MARLENE DORGNY" providerId="None"/>
  <p188:author id="{9EFF0EBB-98E0-1954-3167-7B20F6818489}" name="WOZNA DORGNY" initials="WD" userId="dc8568a966686bf1" providerId="Windows Live"/>
  <p188:author id="{5547F4E4-7CBA-4F8F-FE96-E17A8F88F57E}" name="Charlotte MILLOT" initials="" userId="S::millot@credoc.fr::68f8bc7f-74cd-4eca-9709-412d054609c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FD9D0"/>
    <a:srgbClr val="BD6D8F"/>
    <a:srgbClr val="CBA9B7"/>
    <a:srgbClr val="FF00FF"/>
    <a:srgbClr val="FF0066"/>
    <a:srgbClr val="CBFF33"/>
    <a:srgbClr val="003064"/>
    <a:srgbClr val="00A1E6"/>
    <a:srgbClr val="CDCB3E"/>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3EEE32-7642-44F0-A4C3-91ECC8E1F180}" v="63" dt="2024-06-18T09:44:03.86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p:cViewPr varScale="1">
        <p:scale>
          <a:sx n="102" d="100"/>
          <a:sy n="102" d="100"/>
        </p:scale>
        <p:origin x="856"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font" Target="fonts/font3.fntdata"/><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font" Target="fonts/font6.fntdata"/><Relationship Id="rId5" Type="http://schemas.openxmlformats.org/officeDocument/2006/relationships/slideMaster" Target="slideMasters/slideMaster2.xml"/><Relationship Id="rId61" Type="http://schemas.openxmlformats.org/officeDocument/2006/relationships/font" Target="fonts/font1.fntdata"/><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font" Target="fonts/font4.fntdata"/><Relationship Id="rId69"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font" Target="fonts/font2.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7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Jeunes/Graph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Jeunes/Graphes.xlsx" TargetMode="External"/><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Jeunes/Graphes.xlsx" TargetMode="External"/><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Jeunes/Graphes.xlsx" TargetMode="External"/><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Jeunes/Graphes.xlsx" TargetMode="External"/><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Jeunes/Graphes.xlsx" TargetMode="External"/><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Jeunes/Graphes.xlsx" TargetMode="External"/><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Jeunes/Graphe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c.millot\CREDOC\Societe%20-%20Documents\01%20-%20CLIENTS\Transdev\2023\3.%20Livrables\graphes.xlsx" TargetMode="External"/><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c.millot\CREDOC\Societe%20-%20Documents\01%20-%20CLIENTS\Transdev\2023\3.%20Livrables\graphes.xlsx" TargetMode="External"/><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c.millot\CREDOC\Societe%20-%20Documents\01%20-%20CLIENTS\Transdev\2023\3.%20Livrables\graphes.xlsx" TargetMode="External"/><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c.millot\CREDOC\Societe%20-%20Documents\01%20-%20CLIENTS\Transdev\2023\3.%20Livrables\graphes.xlsx" TargetMode="External"/><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Jeunes/Graphes.xlsx" TargetMode="External"/><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38.xml"/><Relationship Id="rId1" Type="http://schemas.microsoft.com/office/2011/relationships/chartStyle" Target="style38.xml"/></Relationships>
</file>

<file path=ppt/charts/_rels/chart37.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39.xml"/><Relationship Id="rId1" Type="http://schemas.microsoft.com/office/2011/relationships/chartStyle" Target="style39.xml"/></Relationships>
</file>

<file path=ppt/charts/_rels/chart38.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40.xml"/><Relationship Id="rId1" Type="http://schemas.microsoft.com/office/2011/relationships/chartStyle" Target="style40.xml"/></Relationships>
</file>

<file path=ppt/charts/_rels/chart39.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41.xml"/><Relationship Id="rId1" Type="http://schemas.microsoft.com/office/2011/relationships/chartStyle" Target="style41.xml"/></Relationships>
</file>

<file path=ppt/charts/_rels/chart4.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42.xml"/><Relationship Id="rId1" Type="http://schemas.microsoft.com/office/2011/relationships/chartStyle" Target="style42.xml"/></Relationships>
</file>

<file path=ppt/charts/_rels/chart41.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44.xml"/><Relationship Id="rId1" Type="http://schemas.microsoft.com/office/2011/relationships/chartStyle" Target="style44.xml"/></Relationships>
</file>

<file path=ppt/charts/_rels/chart42.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45.xml"/><Relationship Id="rId1" Type="http://schemas.microsoft.com/office/2011/relationships/chartStyle" Target="style45.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c.millot\CREDOC\Societe%20-%20Documents\01%20-%20CLIENTS\Transdev\2023\3.%20Livrables\graphes.xlsx" TargetMode="External"/><Relationship Id="rId2" Type="http://schemas.microsoft.com/office/2011/relationships/chartColorStyle" Target="colors46.xml"/><Relationship Id="rId1" Type="http://schemas.microsoft.com/office/2011/relationships/chartStyle" Target="style46.xml"/></Relationships>
</file>

<file path=ppt/charts/_rels/chart44.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47.xml"/><Relationship Id="rId1" Type="http://schemas.microsoft.com/office/2011/relationships/chartStyle" Target="style47.xml"/></Relationships>
</file>

<file path=ppt/charts/_rels/chart45.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48.xml"/><Relationship Id="rId1" Type="http://schemas.microsoft.com/office/2011/relationships/chartStyle" Target="style48.xml"/></Relationships>
</file>

<file path=ppt/charts/_rels/chart5.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graph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Jeunes/Graphes.xlsx" TargetMode="External"/><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oleObject" Target="https://credoc1.sharepoint.com/sites/Societe/Documents%20partages/01%20-%20CLIENTS/Transdev/2023/3.%20Livrables/Jeunes/Graphes.xlsx" TargetMode="External"/><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2" Type="http://schemas.microsoft.com/office/2011/relationships/chartColorStyle" Target="colors8.xml"/><Relationship Id="rId1" Type="http://schemas.microsoft.com/office/2011/relationships/chartStyle" Target="style8.xml"/></Relationships>
</file>

<file path=ppt/charts/_rels/chartEx2.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Feuille_de_calcul_Microsoft_Excel.xlsx"/></Relationships>
</file>

<file path=ppt/charts/_rels/chartEx3.xml.rels><?xml version="1.0" encoding="UTF-8" standalone="yes"?>
<Relationships xmlns="http://schemas.openxmlformats.org/package/2006/relationships"><Relationship Id="rId3" Type="http://schemas.microsoft.com/office/2011/relationships/chartColorStyle" Target="colors43.xml"/><Relationship Id="rId2" Type="http://schemas.microsoft.com/office/2011/relationships/chartStyle" Target="style43.xml"/><Relationship Id="rId1" Type="http://schemas.openxmlformats.org/officeDocument/2006/relationships/oleObject" Target="https://credoc1.sharepoint.com/sites/Societe/Documents%20partages/01%20-%20CLIENTS/Transdev/2023/3.%20Livrables/graph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[Graphes.xlsx]Feuil1!$A$15</c:f>
              <c:strCache>
                <c:ptCount val="1"/>
                <c:pt idx="0">
                  <c:v>18-30 ans</c:v>
                </c:pt>
              </c:strCache>
            </c:strRef>
          </c:tx>
          <c:spPr>
            <a:ln w="28575" cap="rnd">
              <a:solidFill>
                <a:schemeClr val="accent1"/>
              </a:solidFill>
              <a:round/>
            </a:ln>
            <a:effectLst/>
          </c:spPr>
          <c:marker>
            <c:symbol val="none"/>
          </c:marker>
          <c:cat>
            <c:numRef>
              <c:f>[Graphes.xlsx]Feuil1!$B$14:$AI$14</c:f>
              <c:numCache>
                <c:formatCode>General</c:formatCode>
                <c:ptCount val="3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pt idx="33">
                  <c:v>2024</c:v>
                </c:pt>
              </c:numCache>
            </c:numRef>
          </c:cat>
          <c:val>
            <c:numRef>
              <c:f>[Graphes.xlsx]Feuil1!$B$15:$AI$15</c:f>
              <c:numCache>
                <c:formatCode>0</c:formatCode>
                <c:ptCount val="34"/>
                <c:pt idx="0">
                  <c:v>16.994551999999999</c:v>
                </c:pt>
                <c:pt idx="1">
                  <c:v>19.365619000000002</c:v>
                </c:pt>
                <c:pt idx="2">
                  <c:v>16.714977000000001</c:v>
                </c:pt>
                <c:pt idx="3">
                  <c:v>11.355841999999999</c:v>
                </c:pt>
                <c:pt idx="4">
                  <c:v>10.240335</c:v>
                </c:pt>
                <c:pt idx="5">
                  <c:v>11.804261</c:v>
                </c:pt>
                <c:pt idx="6">
                  <c:v>9.7733910000000002</c:v>
                </c:pt>
                <c:pt idx="7">
                  <c:v>14.975199</c:v>
                </c:pt>
                <c:pt idx="8">
                  <c:v>11.323946999999999</c:v>
                </c:pt>
                <c:pt idx="9">
                  <c:v>14.909411</c:v>
                </c:pt>
                <c:pt idx="10">
                  <c:v>19.667032000000003</c:v>
                </c:pt>
                <c:pt idx="11">
                  <c:v>18.458565</c:v>
                </c:pt>
                <c:pt idx="12">
                  <c:v>18.789539999999999</c:v>
                </c:pt>
                <c:pt idx="13">
                  <c:v>19.605107</c:v>
                </c:pt>
                <c:pt idx="14">
                  <c:v>23.576985000000001</c:v>
                </c:pt>
                <c:pt idx="15">
                  <c:v>24.444941</c:v>
                </c:pt>
                <c:pt idx="16">
                  <c:v>23.505873999999999</c:v>
                </c:pt>
                <c:pt idx="17">
                  <c:v>30.687314000000001</c:v>
                </c:pt>
                <c:pt idx="18">
                  <c:v>18.4316</c:v>
                </c:pt>
                <c:pt idx="19">
                  <c:v>23.944040999999999</c:v>
                </c:pt>
                <c:pt idx="20">
                  <c:v>21.263812000000001</c:v>
                </c:pt>
                <c:pt idx="21">
                  <c:v>16.938302</c:v>
                </c:pt>
                <c:pt idx="22">
                  <c:v>17.088384999999999</c:v>
                </c:pt>
                <c:pt idx="23">
                  <c:v>15.267768</c:v>
                </c:pt>
                <c:pt idx="24">
                  <c:v>20.801762</c:v>
                </c:pt>
                <c:pt idx="25">
                  <c:v>20.441658</c:v>
                </c:pt>
                <c:pt idx="26">
                  <c:v>25.841473999999998</c:v>
                </c:pt>
                <c:pt idx="27">
                  <c:v>26.300874</c:v>
                </c:pt>
                <c:pt idx="28">
                  <c:v>32.030646000000004</c:v>
                </c:pt>
                <c:pt idx="29">
                  <c:v>36.570757</c:v>
                </c:pt>
                <c:pt idx="30">
                  <c:v>32.192222000000001</c:v>
                </c:pt>
                <c:pt idx="31">
                  <c:v>30.113236999999998</c:v>
                </c:pt>
                <c:pt idx="32">
                  <c:v>40.624437</c:v>
                </c:pt>
                <c:pt idx="33">
                  <c:v>27.432507000000001</c:v>
                </c:pt>
              </c:numCache>
            </c:numRef>
          </c:val>
          <c:smooth val="1"/>
          <c:extLst>
            <c:ext xmlns:c16="http://schemas.microsoft.com/office/drawing/2014/chart" uri="{C3380CC4-5D6E-409C-BE32-E72D297353CC}">
              <c16:uniqueId val="{00000000-41D0-40A2-AD8E-9B258CDECF15}"/>
            </c:ext>
          </c:extLst>
        </c:ser>
        <c:ser>
          <c:idx val="1"/>
          <c:order val="1"/>
          <c:tx>
            <c:strRef>
              <c:f>[Graphes.xlsx]Feuil1!$A$16</c:f>
              <c:strCache>
                <c:ptCount val="1"/>
                <c:pt idx="0">
                  <c:v>Ensemble de la population</c:v>
                </c:pt>
              </c:strCache>
            </c:strRef>
          </c:tx>
          <c:spPr>
            <a:ln w="28575" cap="rnd">
              <a:solidFill>
                <a:schemeClr val="accent2"/>
              </a:solidFill>
              <a:round/>
            </a:ln>
            <a:effectLst/>
          </c:spPr>
          <c:marker>
            <c:symbol val="none"/>
          </c:marker>
          <c:cat>
            <c:numRef>
              <c:f>[Graphes.xlsx]Feuil1!$B$14:$AI$14</c:f>
              <c:numCache>
                <c:formatCode>General</c:formatCode>
                <c:ptCount val="3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pt idx="33">
                  <c:v>2024</c:v>
                </c:pt>
              </c:numCache>
            </c:numRef>
          </c:cat>
          <c:val>
            <c:numRef>
              <c:f>[Graphes.xlsx]Feuil1!$B$16:$AI$16</c:f>
              <c:numCache>
                <c:formatCode>0</c:formatCode>
                <c:ptCount val="34"/>
                <c:pt idx="0">
                  <c:v>11.965571000000001</c:v>
                </c:pt>
                <c:pt idx="1">
                  <c:v>12.125529</c:v>
                </c:pt>
                <c:pt idx="2">
                  <c:v>10.956019999999999</c:v>
                </c:pt>
                <c:pt idx="3">
                  <c:v>8.054867999999999</c:v>
                </c:pt>
                <c:pt idx="4">
                  <c:v>7.0742910000000006</c:v>
                </c:pt>
                <c:pt idx="5">
                  <c:v>7.9154790000000004</c:v>
                </c:pt>
                <c:pt idx="6">
                  <c:v>7.6375670000000007</c:v>
                </c:pt>
                <c:pt idx="7">
                  <c:v>10.268183000000001</c:v>
                </c:pt>
                <c:pt idx="8">
                  <c:v>8.0438979999999987</c:v>
                </c:pt>
                <c:pt idx="9">
                  <c:v>13.019595000000001</c:v>
                </c:pt>
                <c:pt idx="10">
                  <c:v>17.527143000000002</c:v>
                </c:pt>
                <c:pt idx="11">
                  <c:v>13.920272000000001</c:v>
                </c:pt>
                <c:pt idx="12">
                  <c:v>14.668666999999999</c:v>
                </c:pt>
                <c:pt idx="13">
                  <c:v>14.170494999999999</c:v>
                </c:pt>
                <c:pt idx="14">
                  <c:v>17.432354</c:v>
                </c:pt>
                <c:pt idx="15">
                  <c:v>18.582383</c:v>
                </c:pt>
                <c:pt idx="16">
                  <c:v>19.433734999999999</c:v>
                </c:pt>
                <c:pt idx="17">
                  <c:v>25.153645000000001</c:v>
                </c:pt>
                <c:pt idx="18">
                  <c:v>16.054523</c:v>
                </c:pt>
                <c:pt idx="19">
                  <c:v>19.434374999999999</c:v>
                </c:pt>
                <c:pt idx="20">
                  <c:v>17.349792000000001</c:v>
                </c:pt>
                <c:pt idx="21">
                  <c:v>16.277788000000001</c:v>
                </c:pt>
                <c:pt idx="22">
                  <c:v>13.892218</c:v>
                </c:pt>
                <c:pt idx="23">
                  <c:v>13.398349000000001</c:v>
                </c:pt>
                <c:pt idx="24">
                  <c:v>14.426000999999999</c:v>
                </c:pt>
                <c:pt idx="25">
                  <c:v>17.076831000000002</c:v>
                </c:pt>
                <c:pt idx="26">
                  <c:v>18.502402</c:v>
                </c:pt>
                <c:pt idx="27">
                  <c:v>22.200026000000001</c:v>
                </c:pt>
                <c:pt idx="28">
                  <c:v>24.990973999999998</c:v>
                </c:pt>
                <c:pt idx="29">
                  <c:v>30.716459</c:v>
                </c:pt>
                <c:pt idx="30">
                  <c:v>27.564169999999997</c:v>
                </c:pt>
                <c:pt idx="31">
                  <c:v>27.328401000000003</c:v>
                </c:pt>
                <c:pt idx="32">
                  <c:v>30.098187999999997</c:v>
                </c:pt>
                <c:pt idx="33">
                  <c:v>24.604671</c:v>
                </c:pt>
              </c:numCache>
            </c:numRef>
          </c:val>
          <c:smooth val="1"/>
          <c:extLst>
            <c:ext xmlns:c16="http://schemas.microsoft.com/office/drawing/2014/chart" uri="{C3380CC4-5D6E-409C-BE32-E72D297353CC}">
              <c16:uniqueId val="{00000001-41D0-40A2-AD8E-9B258CDECF15}"/>
            </c:ext>
          </c:extLst>
        </c:ser>
        <c:dLbls>
          <c:showLegendKey val="0"/>
          <c:showVal val="0"/>
          <c:showCatName val="0"/>
          <c:showSerName val="0"/>
          <c:showPercent val="0"/>
          <c:showBubbleSize val="0"/>
        </c:dLbls>
        <c:smooth val="0"/>
        <c:axId val="908917104"/>
        <c:axId val="908917584"/>
      </c:lineChart>
      <c:catAx>
        <c:axId val="90891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08917584"/>
        <c:crosses val="autoZero"/>
        <c:auto val="1"/>
        <c:lblAlgn val="ctr"/>
        <c:lblOffset val="100"/>
        <c:noMultiLvlLbl val="0"/>
      </c:catAx>
      <c:valAx>
        <c:axId val="908917584"/>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90891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latin typeface="+mn-lt"/>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57830271216098"/>
          <c:y val="0"/>
          <c:w val="0.53006561679790032"/>
          <c:h val="0.88344269466316727"/>
        </c:manualLayout>
      </c:layout>
      <c:doughnutChart>
        <c:varyColors val="1"/>
        <c:ser>
          <c:idx val="0"/>
          <c:order val="0"/>
          <c:tx>
            <c:strRef>
              <c:f>[Graphes.xlsx]NOVOIT!$B$1</c:f>
              <c:strCache>
                <c:ptCount val="1"/>
                <c:pt idx="0">
                  <c:v>2021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81B-4813-B729-D1D9F9570F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81B-4813-B729-D1D9F9570F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81B-4813-B729-D1D9F9570F8C}"/>
              </c:ext>
            </c:extLst>
          </c:dPt>
          <c:dPt>
            <c:idx val="3"/>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7-F81B-4813-B729-D1D9F9570F8C}"/>
              </c:ext>
            </c:extLst>
          </c:dPt>
          <c:dLbls>
            <c:dLbl>
              <c:idx val="3"/>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extLst>
                <c:ext xmlns:c16="http://schemas.microsoft.com/office/drawing/2014/chart" uri="{C3380CC4-5D6E-409C-BE32-E72D297353CC}">
                  <c16:uniqueId val="{00000007-F81B-4813-B729-D1D9F9570F8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[Graphes.xlsx]NOVOIT!$A$2:$A$5</c:f>
              <c:strCache>
                <c:ptCount val="4"/>
                <c:pt idx="0">
                  <c:v>D'ici 2 ans</c:v>
                </c:pt>
                <c:pt idx="1">
                  <c:v>D'ici 5 ans</c:v>
                </c:pt>
                <c:pt idx="2">
                  <c:v>Dans plus longtemps </c:v>
                </c:pt>
                <c:pt idx="3">
                  <c:v>Non</c:v>
                </c:pt>
              </c:strCache>
            </c:strRef>
          </c:cat>
          <c:val>
            <c:numRef>
              <c:f>[Graphes.xlsx]NOVOIT!$B$2:$B$5</c:f>
              <c:numCache>
                <c:formatCode>General</c:formatCode>
                <c:ptCount val="4"/>
                <c:pt idx="0">
                  <c:v>25</c:v>
                </c:pt>
                <c:pt idx="1">
                  <c:v>22</c:v>
                </c:pt>
                <c:pt idx="2">
                  <c:v>19</c:v>
                </c:pt>
                <c:pt idx="3">
                  <c:v>33</c:v>
                </c:pt>
              </c:numCache>
            </c:numRef>
          </c:val>
          <c:extLst>
            <c:ext xmlns:c16="http://schemas.microsoft.com/office/drawing/2014/chart" uri="{C3380CC4-5D6E-409C-BE32-E72D297353CC}">
              <c16:uniqueId val="{00000008-F81B-4813-B729-D1D9F9570F8C}"/>
            </c:ext>
          </c:extLst>
        </c:ser>
        <c:ser>
          <c:idx val="1"/>
          <c:order val="1"/>
          <c:tx>
            <c:strRef>
              <c:f>[Graphes.xlsx]NOVOIT!$C$1</c:f>
              <c:strCache>
                <c:ptCount val="1"/>
                <c:pt idx="0">
                  <c:v>2023</c:v>
                </c:pt>
              </c:strCache>
            </c:strRef>
          </c:tx>
          <c:explosion val="2"/>
          <c:dPt>
            <c:idx val="0"/>
            <c:bubble3D val="0"/>
            <c:spPr>
              <a:solidFill>
                <a:schemeClr val="accent1"/>
              </a:solidFill>
              <a:ln w="19050">
                <a:solidFill>
                  <a:schemeClr val="lt1"/>
                </a:solidFill>
              </a:ln>
              <a:effectLst/>
            </c:spPr>
            <c:extLst>
              <c:ext xmlns:c16="http://schemas.microsoft.com/office/drawing/2014/chart" uri="{C3380CC4-5D6E-409C-BE32-E72D297353CC}">
                <c16:uniqueId val="{0000000A-F81B-4813-B729-D1D9F9570F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F81B-4813-B729-D1D9F9570F8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F81B-4813-B729-D1D9F9570F8C}"/>
              </c:ext>
            </c:extLst>
          </c:dPt>
          <c:dPt>
            <c:idx val="3"/>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10-F81B-4813-B729-D1D9F9570F8C}"/>
              </c:ext>
            </c:extLst>
          </c:dPt>
          <c:dLbls>
            <c:dLbl>
              <c:idx val="3"/>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extLst>
                <c:ext xmlns:c16="http://schemas.microsoft.com/office/drawing/2014/chart" uri="{C3380CC4-5D6E-409C-BE32-E72D297353CC}">
                  <c16:uniqueId val="{00000010-F81B-4813-B729-D1D9F9570F8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[Graphes.xlsx]NOVOIT!$A$2:$A$5</c:f>
              <c:strCache>
                <c:ptCount val="4"/>
                <c:pt idx="0">
                  <c:v>D'ici 2 ans</c:v>
                </c:pt>
                <c:pt idx="1">
                  <c:v>D'ici 5 ans</c:v>
                </c:pt>
                <c:pt idx="2">
                  <c:v>Dans plus longtemps </c:v>
                </c:pt>
                <c:pt idx="3">
                  <c:v>Non</c:v>
                </c:pt>
              </c:strCache>
            </c:strRef>
          </c:cat>
          <c:val>
            <c:numRef>
              <c:f>[Graphes.xlsx]NOVOIT!$C$2:$C$5</c:f>
              <c:numCache>
                <c:formatCode>General</c:formatCode>
                <c:ptCount val="4"/>
                <c:pt idx="0">
                  <c:v>25</c:v>
                </c:pt>
                <c:pt idx="1">
                  <c:v>16</c:v>
                </c:pt>
                <c:pt idx="2">
                  <c:v>14</c:v>
                </c:pt>
                <c:pt idx="3">
                  <c:v>45</c:v>
                </c:pt>
              </c:numCache>
            </c:numRef>
          </c:val>
          <c:extLst>
            <c:ext xmlns:c16="http://schemas.microsoft.com/office/drawing/2014/chart" uri="{C3380CC4-5D6E-409C-BE32-E72D297353CC}">
              <c16:uniqueId val="{00000011-F81B-4813-B729-D1D9F9570F8C}"/>
            </c:ext>
          </c:extLst>
        </c:ser>
        <c:dLbls>
          <c:showLegendKey val="0"/>
          <c:showVal val="0"/>
          <c:showCatName val="0"/>
          <c:showSerName val="0"/>
          <c:showPercent val="0"/>
          <c:showBubbleSize val="0"/>
          <c:showLeaderLines val="1"/>
        </c:dLbls>
        <c:firstSliceAng val="0"/>
        <c:holeSize val="6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katab" panose="02000000000000000000" pitchFamily="2" charset="0"/>
          <a:ea typeface="Akatab" panose="02000000000000000000" pitchFamily="2" charset="0"/>
          <a:cs typeface="Akatab" panose="02000000000000000000" pitchFamily="2" charset="0"/>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[Graphes.xlsx]NOVOIT!$B$18</c:f>
              <c:strCache>
                <c:ptCount val="1"/>
                <c:pt idx="0">
                  <c:v>2021</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3769-48BC-99D7-27B7F4EDC107}"/>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3-3769-48BC-99D7-27B7F4EDC107}"/>
              </c:ext>
            </c:extLst>
          </c:dPt>
          <c:cat>
            <c:strRef>
              <c:f>[Graphes.xlsx]NOVOIT!$A$19:$A$20</c:f>
              <c:strCache>
                <c:ptCount val="2"/>
                <c:pt idx="0">
                  <c:v>Oui</c:v>
                </c:pt>
                <c:pt idx="1">
                  <c:v>Non</c:v>
                </c:pt>
              </c:strCache>
            </c:strRef>
          </c:cat>
          <c:val>
            <c:numRef>
              <c:f>[Graphes.xlsx]NOVOIT!$B$19:$B$20</c:f>
              <c:numCache>
                <c:formatCode>General</c:formatCode>
                <c:ptCount val="2"/>
                <c:pt idx="0">
                  <c:v>14</c:v>
                </c:pt>
                <c:pt idx="1">
                  <c:v>86</c:v>
                </c:pt>
              </c:numCache>
            </c:numRef>
          </c:val>
          <c:extLst>
            <c:ext xmlns:c16="http://schemas.microsoft.com/office/drawing/2014/chart" uri="{C3380CC4-5D6E-409C-BE32-E72D297353CC}">
              <c16:uniqueId val="{00000004-3769-48BC-99D7-27B7F4EDC107}"/>
            </c:ext>
          </c:extLst>
        </c:ser>
        <c:ser>
          <c:idx val="1"/>
          <c:order val="1"/>
          <c:tx>
            <c:strRef>
              <c:f>[Graphes.xlsx]NOVOIT!$C$18</c:f>
              <c:strCache>
                <c:ptCount val="1"/>
                <c:pt idx="0">
                  <c:v>2023</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6-3769-48BC-99D7-27B7F4EDC107}"/>
              </c:ext>
            </c:extLst>
          </c:dPt>
          <c:dPt>
            <c:idx val="1"/>
            <c:bubble3D val="0"/>
            <c:spPr>
              <a:solidFill>
                <a:schemeClr val="bg2">
                  <a:lumMod val="90000"/>
                </a:schemeClr>
              </a:solidFill>
              <a:ln w="19050">
                <a:solidFill>
                  <a:schemeClr val="lt1"/>
                </a:solidFill>
              </a:ln>
              <a:effectLst/>
            </c:spPr>
            <c:extLst>
              <c:ext xmlns:c16="http://schemas.microsoft.com/office/drawing/2014/chart" uri="{C3380CC4-5D6E-409C-BE32-E72D297353CC}">
                <c16:uniqueId val="{00000008-3769-48BC-99D7-27B7F4EDC107}"/>
              </c:ext>
            </c:extLst>
          </c:dPt>
          <c:cat>
            <c:strRef>
              <c:f>[Graphes.xlsx]NOVOIT!$A$19:$A$20</c:f>
              <c:strCache>
                <c:ptCount val="2"/>
                <c:pt idx="0">
                  <c:v>Oui</c:v>
                </c:pt>
                <c:pt idx="1">
                  <c:v>Non</c:v>
                </c:pt>
              </c:strCache>
            </c:strRef>
          </c:cat>
          <c:val>
            <c:numRef>
              <c:f>[Graphes.xlsx]NOVOIT!$C$19:$C$20</c:f>
              <c:numCache>
                <c:formatCode>General</c:formatCode>
                <c:ptCount val="2"/>
                <c:pt idx="0">
                  <c:v>18</c:v>
                </c:pt>
                <c:pt idx="1">
                  <c:v>82</c:v>
                </c:pt>
              </c:numCache>
            </c:numRef>
          </c:val>
          <c:extLst>
            <c:ext xmlns:c16="http://schemas.microsoft.com/office/drawing/2014/chart" uri="{C3380CC4-5D6E-409C-BE32-E72D297353CC}">
              <c16:uniqueId val="{00000009-3769-48BC-99D7-27B7F4EDC10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[Graphes.xlsx]PERMIS2!$A$2</c:f>
              <c:strCache>
                <c:ptCount val="1"/>
                <c:pt idx="0">
                  <c:v>D'ici 1 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[Graphes.xlsx]PERMIS2!$B$1:$C$1</c:f>
              <c:numCache>
                <c:formatCode>General</c:formatCode>
                <c:ptCount val="2"/>
                <c:pt idx="0">
                  <c:v>2021</c:v>
                </c:pt>
                <c:pt idx="1">
                  <c:v>2023</c:v>
                </c:pt>
              </c:numCache>
            </c:numRef>
          </c:cat>
          <c:val>
            <c:numRef>
              <c:f>[Graphes.xlsx]PERMIS2!$B$2:$C$2</c:f>
              <c:numCache>
                <c:formatCode>General</c:formatCode>
                <c:ptCount val="2"/>
                <c:pt idx="0">
                  <c:v>48</c:v>
                </c:pt>
                <c:pt idx="1">
                  <c:v>46</c:v>
                </c:pt>
              </c:numCache>
            </c:numRef>
          </c:val>
          <c:extLst>
            <c:ext xmlns:c16="http://schemas.microsoft.com/office/drawing/2014/chart" uri="{C3380CC4-5D6E-409C-BE32-E72D297353CC}">
              <c16:uniqueId val="{00000000-1F77-4ECF-9DE4-5C521D643CF4}"/>
            </c:ext>
          </c:extLst>
        </c:ser>
        <c:ser>
          <c:idx val="1"/>
          <c:order val="1"/>
          <c:tx>
            <c:strRef>
              <c:f>[Graphes.xlsx]PERMIS2!$A$3</c:f>
              <c:strCache>
                <c:ptCount val="1"/>
                <c:pt idx="0">
                  <c:v>D'ici 3 ans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[Graphes.xlsx]PERMIS2!$B$1:$C$1</c:f>
              <c:numCache>
                <c:formatCode>General</c:formatCode>
                <c:ptCount val="2"/>
                <c:pt idx="0">
                  <c:v>2021</c:v>
                </c:pt>
                <c:pt idx="1">
                  <c:v>2023</c:v>
                </c:pt>
              </c:numCache>
            </c:numRef>
          </c:cat>
          <c:val>
            <c:numRef>
              <c:f>[Graphes.xlsx]PERMIS2!$B$3:$C$3</c:f>
              <c:numCache>
                <c:formatCode>General</c:formatCode>
                <c:ptCount val="2"/>
                <c:pt idx="0">
                  <c:v>18</c:v>
                </c:pt>
                <c:pt idx="1">
                  <c:v>22</c:v>
                </c:pt>
              </c:numCache>
            </c:numRef>
          </c:val>
          <c:extLst>
            <c:ext xmlns:c16="http://schemas.microsoft.com/office/drawing/2014/chart" uri="{C3380CC4-5D6E-409C-BE32-E72D297353CC}">
              <c16:uniqueId val="{00000001-1F77-4ECF-9DE4-5C521D643CF4}"/>
            </c:ext>
          </c:extLst>
        </c:ser>
        <c:ser>
          <c:idx val="2"/>
          <c:order val="2"/>
          <c:tx>
            <c:strRef>
              <c:f>[Graphes.xlsx]PERMIS2!$A$4</c:f>
              <c:strCache>
                <c:ptCount val="1"/>
                <c:pt idx="0">
                  <c:v>Dans plus longtemps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[Graphes.xlsx]PERMIS2!$B$1:$C$1</c:f>
              <c:numCache>
                <c:formatCode>General</c:formatCode>
                <c:ptCount val="2"/>
                <c:pt idx="0">
                  <c:v>2021</c:v>
                </c:pt>
                <c:pt idx="1">
                  <c:v>2023</c:v>
                </c:pt>
              </c:numCache>
            </c:numRef>
          </c:cat>
          <c:val>
            <c:numRef>
              <c:f>[Graphes.xlsx]PERMIS2!$B$4:$C$4</c:f>
              <c:numCache>
                <c:formatCode>General</c:formatCode>
                <c:ptCount val="2"/>
                <c:pt idx="0">
                  <c:v>16</c:v>
                </c:pt>
                <c:pt idx="1">
                  <c:v>10</c:v>
                </c:pt>
              </c:numCache>
            </c:numRef>
          </c:val>
          <c:extLst>
            <c:ext xmlns:c16="http://schemas.microsoft.com/office/drawing/2014/chart" uri="{C3380CC4-5D6E-409C-BE32-E72D297353CC}">
              <c16:uniqueId val="{00000002-1F77-4ECF-9DE4-5C521D643CF4}"/>
            </c:ext>
          </c:extLst>
        </c:ser>
        <c:ser>
          <c:idx val="3"/>
          <c:order val="3"/>
          <c:tx>
            <c:strRef>
              <c:f>[Graphes.xlsx]PERMIS2!$A$5</c:f>
              <c:strCache>
                <c:ptCount val="1"/>
                <c:pt idx="0">
                  <c:v>N'a pas prévu de passer le permis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[Graphes.xlsx]PERMIS2!$B$1:$C$1</c:f>
              <c:numCache>
                <c:formatCode>General</c:formatCode>
                <c:ptCount val="2"/>
                <c:pt idx="0">
                  <c:v>2021</c:v>
                </c:pt>
                <c:pt idx="1">
                  <c:v>2023</c:v>
                </c:pt>
              </c:numCache>
            </c:numRef>
          </c:cat>
          <c:val>
            <c:numRef>
              <c:f>[Graphes.xlsx]PERMIS2!$B$5:$C$5</c:f>
              <c:numCache>
                <c:formatCode>General</c:formatCode>
                <c:ptCount val="2"/>
                <c:pt idx="0">
                  <c:v>18</c:v>
                </c:pt>
                <c:pt idx="1">
                  <c:v>22</c:v>
                </c:pt>
              </c:numCache>
            </c:numRef>
          </c:val>
          <c:extLst>
            <c:ext xmlns:c16="http://schemas.microsoft.com/office/drawing/2014/chart" uri="{C3380CC4-5D6E-409C-BE32-E72D297353CC}">
              <c16:uniqueId val="{00000003-1F77-4ECF-9DE4-5C521D643CF4}"/>
            </c:ext>
          </c:extLst>
        </c:ser>
        <c:dLbls>
          <c:showLegendKey val="0"/>
          <c:showVal val="0"/>
          <c:showCatName val="0"/>
          <c:showSerName val="0"/>
          <c:showPercent val="0"/>
          <c:showBubbleSize val="0"/>
        </c:dLbls>
        <c:gapWidth val="150"/>
        <c:overlap val="100"/>
        <c:axId val="19790527"/>
        <c:axId val="19799647"/>
      </c:barChart>
      <c:catAx>
        <c:axId val="19790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19799647"/>
        <c:crosses val="autoZero"/>
        <c:auto val="1"/>
        <c:lblAlgn val="ctr"/>
        <c:lblOffset val="100"/>
        <c:noMultiLvlLbl val="0"/>
      </c:catAx>
      <c:valAx>
        <c:axId val="19799647"/>
        <c:scaling>
          <c:orientation val="minMax"/>
        </c:scaling>
        <c:delete val="1"/>
        <c:axPos val="l"/>
        <c:numFmt formatCode="General" sourceLinked="1"/>
        <c:majorTickMark val="none"/>
        <c:minorTickMark val="none"/>
        <c:tickLblPos val="nextTo"/>
        <c:crossAx val="197905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showDLblsOverMax val="0"/>
  </c:chart>
  <c:spPr>
    <a:noFill/>
    <a:ln>
      <a:noFill/>
    </a:ln>
    <a:effectLst/>
  </c:spPr>
  <c:txPr>
    <a:bodyPr/>
    <a:lstStyle/>
    <a:p>
      <a:pPr>
        <a:defRPr sz="1200">
          <a:latin typeface="Akatab" panose="02000000000000000000" pitchFamily="2" charset="0"/>
          <a:ea typeface="Akatab" panose="02000000000000000000" pitchFamily="2" charset="0"/>
          <a:cs typeface="Akatab" panose="02000000000000000000" pitchFamily="2" charset="0"/>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804499894134237E-2"/>
          <c:y val="4.4660982541615914E-2"/>
          <c:w val="0.88399349624675916"/>
          <c:h val="0.706868584179718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[Graphes.xlsx]PERMIS2!$A$12:$I$12</c:f>
              <c:strCache>
                <c:ptCount val="9"/>
                <c:pt idx="0">
                  <c:v>Bas revenus</c:v>
                </c:pt>
                <c:pt idx="1">
                  <c:v>Classes moyennes inférieures</c:v>
                </c:pt>
                <c:pt idx="2">
                  <c:v>Classes moyennes supérieures</c:v>
                </c:pt>
                <c:pt idx="3">
                  <c:v>Hauts revenus</c:v>
                </c:pt>
                <c:pt idx="5">
                  <c:v>Commune centre &gt; 200 000 habs. </c:v>
                </c:pt>
                <c:pt idx="6">
                  <c:v>Autre commune du pôle principal</c:v>
                </c:pt>
                <c:pt idx="7">
                  <c:v>Commune centre &lt; 200 000 habs. </c:v>
                </c:pt>
                <c:pt idx="8">
                  <c:v>Grande couronne</c:v>
                </c:pt>
              </c:strCache>
            </c:strRef>
          </c:cat>
          <c:val>
            <c:numRef>
              <c:f>[Graphes.xlsx]PERMIS2!$A$13:$I$13</c:f>
              <c:numCache>
                <c:formatCode>General</c:formatCode>
                <c:ptCount val="9"/>
                <c:pt idx="0">
                  <c:v>9</c:v>
                </c:pt>
                <c:pt idx="1">
                  <c:v>4</c:v>
                </c:pt>
                <c:pt idx="2">
                  <c:v>4</c:v>
                </c:pt>
                <c:pt idx="3">
                  <c:v>4</c:v>
                </c:pt>
                <c:pt idx="5">
                  <c:v>6</c:v>
                </c:pt>
                <c:pt idx="6">
                  <c:v>9</c:v>
                </c:pt>
                <c:pt idx="7">
                  <c:v>6</c:v>
                </c:pt>
                <c:pt idx="8">
                  <c:v>3</c:v>
                </c:pt>
              </c:numCache>
            </c:numRef>
          </c:val>
          <c:extLst>
            <c:ext xmlns:c16="http://schemas.microsoft.com/office/drawing/2014/chart" uri="{C3380CC4-5D6E-409C-BE32-E72D297353CC}">
              <c16:uniqueId val="{00000000-085C-4361-B52B-99D245663DAA}"/>
            </c:ext>
          </c:extLst>
        </c:ser>
        <c:dLbls>
          <c:showLegendKey val="0"/>
          <c:showVal val="0"/>
          <c:showCatName val="0"/>
          <c:showSerName val="0"/>
          <c:showPercent val="0"/>
          <c:showBubbleSize val="0"/>
        </c:dLbls>
        <c:gapWidth val="51"/>
        <c:overlap val="-27"/>
        <c:axId val="288677695"/>
        <c:axId val="288679135"/>
      </c:barChart>
      <c:catAx>
        <c:axId val="288677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8679135"/>
        <c:crosses val="autoZero"/>
        <c:auto val="1"/>
        <c:lblAlgn val="ctr"/>
        <c:lblOffset val="100"/>
        <c:noMultiLvlLbl val="0"/>
      </c:catAx>
      <c:valAx>
        <c:axId val="288679135"/>
        <c:scaling>
          <c:orientation val="minMax"/>
        </c:scaling>
        <c:delete val="1"/>
        <c:axPos val="l"/>
        <c:numFmt formatCode="General" sourceLinked="1"/>
        <c:majorTickMark val="none"/>
        <c:minorTickMark val="none"/>
        <c:tickLblPos val="nextTo"/>
        <c:crossAx val="288677695"/>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[Graphes.xlsx]ENVIDEAL!$A$3</c:f>
              <c:strCache>
                <c:ptCount val="1"/>
                <c:pt idx="0">
                  <c:v>Grande ville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[Graphes.xlsx]ENVIDEAL!$B$1:$E$2</c:f>
              <c:multiLvlStrCache>
                <c:ptCount val="4"/>
                <c:lvl>
                  <c:pt idx="0">
                    <c:v>15-30 ans</c:v>
                  </c:pt>
                  <c:pt idx="1">
                    <c:v>31 ans et +</c:v>
                  </c:pt>
                  <c:pt idx="2">
                    <c:v>15-30 ans</c:v>
                  </c:pt>
                  <c:pt idx="3">
                    <c:v>31 ans et +</c:v>
                  </c:pt>
                </c:lvl>
                <c:lvl>
                  <c:pt idx="0">
                    <c:v>2021</c:v>
                  </c:pt>
                  <c:pt idx="2">
                    <c:v>2023</c:v>
                  </c:pt>
                </c:lvl>
              </c:multiLvlStrCache>
            </c:multiLvlStrRef>
          </c:cat>
          <c:val>
            <c:numRef>
              <c:f>[Graphes.xlsx]ENVIDEAL!$B$3:$E$3</c:f>
              <c:numCache>
                <c:formatCode>General</c:formatCode>
                <c:ptCount val="4"/>
                <c:pt idx="0">
                  <c:v>23</c:v>
                </c:pt>
                <c:pt idx="1">
                  <c:v>12</c:v>
                </c:pt>
                <c:pt idx="2">
                  <c:v>22</c:v>
                </c:pt>
                <c:pt idx="3">
                  <c:v>12</c:v>
                </c:pt>
              </c:numCache>
            </c:numRef>
          </c:val>
          <c:extLst>
            <c:ext xmlns:c16="http://schemas.microsoft.com/office/drawing/2014/chart" uri="{C3380CC4-5D6E-409C-BE32-E72D297353CC}">
              <c16:uniqueId val="{00000000-0ABC-410C-944E-B4971583ECCD}"/>
            </c:ext>
          </c:extLst>
        </c:ser>
        <c:ser>
          <c:idx val="1"/>
          <c:order val="1"/>
          <c:tx>
            <c:strRef>
              <c:f>[Graphes.xlsx]ENVIDEAL!$A$4</c:f>
              <c:strCache>
                <c:ptCount val="1"/>
                <c:pt idx="0">
                  <c:v>Banlieue ou périphérie d'une grande ville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[Graphes.xlsx]ENVIDEAL!$B$1:$E$2</c:f>
              <c:multiLvlStrCache>
                <c:ptCount val="4"/>
                <c:lvl>
                  <c:pt idx="0">
                    <c:v>15-30 ans</c:v>
                  </c:pt>
                  <c:pt idx="1">
                    <c:v>31 ans et +</c:v>
                  </c:pt>
                  <c:pt idx="2">
                    <c:v>15-30 ans</c:v>
                  </c:pt>
                  <c:pt idx="3">
                    <c:v>31 ans et +</c:v>
                  </c:pt>
                </c:lvl>
                <c:lvl>
                  <c:pt idx="0">
                    <c:v>2021</c:v>
                  </c:pt>
                  <c:pt idx="2">
                    <c:v>2023</c:v>
                  </c:pt>
                </c:lvl>
              </c:multiLvlStrCache>
            </c:multiLvlStrRef>
          </c:cat>
          <c:val>
            <c:numRef>
              <c:f>[Graphes.xlsx]ENVIDEAL!$B$4:$E$4</c:f>
              <c:numCache>
                <c:formatCode>General</c:formatCode>
                <c:ptCount val="4"/>
                <c:pt idx="0">
                  <c:v>21</c:v>
                </c:pt>
                <c:pt idx="1">
                  <c:v>14</c:v>
                </c:pt>
                <c:pt idx="2">
                  <c:v>18</c:v>
                </c:pt>
                <c:pt idx="3">
                  <c:v>12</c:v>
                </c:pt>
              </c:numCache>
            </c:numRef>
          </c:val>
          <c:extLst>
            <c:ext xmlns:c16="http://schemas.microsoft.com/office/drawing/2014/chart" uri="{C3380CC4-5D6E-409C-BE32-E72D297353CC}">
              <c16:uniqueId val="{00000001-0ABC-410C-944E-B4971583ECCD}"/>
            </c:ext>
          </c:extLst>
        </c:ser>
        <c:ser>
          <c:idx val="2"/>
          <c:order val="2"/>
          <c:tx>
            <c:strRef>
              <c:f>[Graphes.xlsx]ENVIDEAL!$A$5</c:f>
              <c:strCache>
                <c:ptCount val="1"/>
                <c:pt idx="0">
                  <c:v>Petite ou moyenne ville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[Graphes.xlsx]ENVIDEAL!$B$1:$E$2</c:f>
              <c:multiLvlStrCache>
                <c:ptCount val="4"/>
                <c:lvl>
                  <c:pt idx="0">
                    <c:v>15-30 ans</c:v>
                  </c:pt>
                  <c:pt idx="1">
                    <c:v>31 ans et +</c:v>
                  </c:pt>
                  <c:pt idx="2">
                    <c:v>15-30 ans</c:v>
                  </c:pt>
                  <c:pt idx="3">
                    <c:v>31 ans et +</c:v>
                  </c:pt>
                </c:lvl>
                <c:lvl>
                  <c:pt idx="0">
                    <c:v>2021</c:v>
                  </c:pt>
                  <c:pt idx="2">
                    <c:v>2023</c:v>
                  </c:pt>
                </c:lvl>
              </c:multiLvlStrCache>
            </c:multiLvlStrRef>
          </c:cat>
          <c:val>
            <c:numRef>
              <c:f>[Graphes.xlsx]ENVIDEAL!$B$5:$E$5</c:f>
              <c:numCache>
                <c:formatCode>General</c:formatCode>
                <c:ptCount val="4"/>
                <c:pt idx="0">
                  <c:v>29</c:v>
                </c:pt>
                <c:pt idx="1">
                  <c:v>34</c:v>
                </c:pt>
                <c:pt idx="2">
                  <c:v>32</c:v>
                </c:pt>
                <c:pt idx="3">
                  <c:v>35</c:v>
                </c:pt>
              </c:numCache>
            </c:numRef>
          </c:val>
          <c:extLst>
            <c:ext xmlns:c16="http://schemas.microsoft.com/office/drawing/2014/chart" uri="{C3380CC4-5D6E-409C-BE32-E72D297353CC}">
              <c16:uniqueId val="{00000002-0ABC-410C-944E-B4971583ECCD}"/>
            </c:ext>
          </c:extLst>
        </c:ser>
        <c:ser>
          <c:idx val="3"/>
          <c:order val="3"/>
          <c:tx>
            <c:strRef>
              <c:f>[Graphes.xlsx]ENVIDEAL!$A$6</c:f>
              <c:strCache>
                <c:ptCount val="1"/>
                <c:pt idx="0">
                  <c:v>Village, campagne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[Graphes.xlsx]ENVIDEAL!$B$1:$E$2</c:f>
              <c:multiLvlStrCache>
                <c:ptCount val="4"/>
                <c:lvl>
                  <c:pt idx="0">
                    <c:v>15-30 ans</c:v>
                  </c:pt>
                  <c:pt idx="1">
                    <c:v>31 ans et +</c:v>
                  </c:pt>
                  <c:pt idx="2">
                    <c:v>15-30 ans</c:v>
                  </c:pt>
                  <c:pt idx="3">
                    <c:v>31 ans et +</c:v>
                  </c:pt>
                </c:lvl>
                <c:lvl>
                  <c:pt idx="0">
                    <c:v>2021</c:v>
                  </c:pt>
                  <c:pt idx="2">
                    <c:v>2023</c:v>
                  </c:pt>
                </c:lvl>
              </c:multiLvlStrCache>
            </c:multiLvlStrRef>
          </c:cat>
          <c:val>
            <c:numRef>
              <c:f>[Graphes.xlsx]ENVIDEAL!$B$6:$E$6</c:f>
              <c:numCache>
                <c:formatCode>General</c:formatCode>
                <c:ptCount val="4"/>
                <c:pt idx="0">
                  <c:v>26</c:v>
                </c:pt>
                <c:pt idx="1">
                  <c:v>40</c:v>
                </c:pt>
                <c:pt idx="2">
                  <c:v>27</c:v>
                </c:pt>
                <c:pt idx="3">
                  <c:v>40</c:v>
                </c:pt>
              </c:numCache>
            </c:numRef>
          </c:val>
          <c:extLst>
            <c:ext xmlns:c16="http://schemas.microsoft.com/office/drawing/2014/chart" uri="{C3380CC4-5D6E-409C-BE32-E72D297353CC}">
              <c16:uniqueId val="{00000003-0ABC-410C-944E-B4971583ECCD}"/>
            </c:ext>
          </c:extLst>
        </c:ser>
        <c:dLbls>
          <c:showLegendKey val="0"/>
          <c:showVal val="0"/>
          <c:showCatName val="0"/>
          <c:showSerName val="0"/>
          <c:showPercent val="0"/>
          <c:showBubbleSize val="0"/>
        </c:dLbls>
        <c:gapWidth val="75"/>
        <c:overlap val="100"/>
        <c:axId val="564537999"/>
        <c:axId val="564514479"/>
      </c:barChart>
      <c:catAx>
        <c:axId val="56453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564514479"/>
        <c:crosses val="autoZero"/>
        <c:auto val="1"/>
        <c:lblAlgn val="ctr"/>
        <c:lblOffset val="100"/>
        <c:noMultiLvlLbl val="0"/>
      </c:catAx>
      <c:valAx>
        <c:axId val="564514479"/>
        <c:scaling>
          <c:orientation val="minMax"/>
        </c:scaling>
        <c:delete val="1"/>
        <c:axPos val="l"/>
        <c:numFmt formatCode="0%" sourceLinked="1"/>
        <c:majorTickMark val="none"/>
        <c:minorTickMark val="none"/>
        <c:tickLblPos val="nextTo"/>
        <c:crossAx val="564537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20669291338583"/>
          <c:y val="5.1356080489938678E-3"/>
          <c:w val="0.48758661417322835"/>
          <c:h val="0.81264435695538062"/>
        </c:manualLayout>
      </c:layout>
      <c:doughnutChart>
        <c:varyColors val="1"/>
        <c:ser>
          <c:idx val="0"/>
          <c:order val="0"/>
          <c:tx>
            <c:strRef>
              <c:f>[Graphes.xlsx]ENVIDEAL!$M$4</c:f>
              <c:strCache>
                <c:ptCount val="1"/>
                <c:pt idx="0">
                  <c:v>15-30 ans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73-4C22-AD56-4458297832A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673-4C22-AD56-4458297832A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673-4C22-AD56-4458297832A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673-4C22-AD56-4458297832A9}"/>
              </c:ext>
            </c:extLst>
          </c:dPt>
          <c:dLbls>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7-6673-4C22-AD56-4458297832A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[Graphes.xlsx]ENVIDEAL!$L$5:$L$8</c:f>
              <c:strCache>
                <c:ptCount val="4"/>
                <c:pt idx="0">
                  <c:v>Grande ville</c:v>
                </c:pt>
                <c:pt idx="1">
                  <c:v>Banlieue ou périphérie d'une grande ville</c:v>
                </c:pt>
                <c:pt idx="2">
                  <c:v>Petite ou moyenne ville</c:v>
                </c:pt>
                <c:pt idx="3">
                  <c:v>Village, campagne</c:v>
                </c:pt>
              </c:strCache>
            </c:strRef>
          </c:cat>
          <c:val>
            <c:numRef>
              <c:f>[Graphes.xlsx]ENVIDEAL!$M$5:$M$8</c:f>
              <c:numCache>
                <c:formatCode>General</c:formatCode>
                <c:ptCount val="4"/>
                <c:pt idx="0">
                  <c:v>22</c:v>
                </c:pt>
                <c:pt idx="1">
                  <c:v>18</c:v>
                </c:pt>
                <c:pt idx="2">
                  <c:v>32</c:v>
                </c:pt>
                <c:pt idx="3">
                  <c:v>27</c:v>
                </c:pt>
              </c:numCache>
            </c:numRef>
          </c:val>
          <c:extLst>
            <c:ext xmlns:c16="http://schemas.microsoft.com/office/drawing/2014/chart" uri="{C3380CC4-5D6E-409C-BE32-E72D297353CC}">
              <c16:uniqueId val="{00000008-6673-4C22-AD56-4458297832A9}"/>
            </c:ext>
          </c:extLst>
        </c:ser>
        <c:ser>
          <c:idx val="1"/>
          <c:order val="1"/>
          <c:tx>
            <c:strRef>
              <c:f>[Graphes.xlsx]ENVIDEAL!$N$4</c:f>
              <c:strCache>
                <c:ptCount val="1"/>
                <c:pt idx="0">
                  <c:v>31 ans et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6673-4C22-AD56-4458297832A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6673-4C22-AD56-4458297832A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6673-4C22-AD56-4458297832A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6673-4C22-AD56-4458297832A9}"/>
              </c:ext>
            </c:extLst>
          </c:dPt>
          <c:dLbls>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10-6673-4C22-AD56-4458297832A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[Graphes.xlsx]ENVIDEAL!$L$5:$L$8</c:f>
              <c:strCache>
                <c:ptCount val="4"/>
                <c:pt idx="0">
                  <c:v>Grande ville</c:v>
                </c:pt>
                <c:pt idx="1">
                  <c:v>Banlieue ou périphérie d'une grande ville</c:v>
                </c:pt>
                <c:pt idx="2">
                  <c:v>Petite ou moyenne ville</c:v>
                </c:pt>
                <c:pt idx="3">
                  <c:v>Village, campagne</c:v>
                </c:pt>
              </c:strCache>
            </c:strRef>
          </c:cat>
          <c:val>
            <c:numRef>
              <c:f>[Graphes.xlsx]ENVIDEAL!$N$5:$N$8</c:f>
              <c:numCache>
                <c:formatCode>General</c:formatCode>
                <c:ptCount val="4"/>
                <c:pt idx="0">
                  <c:v>12</c:v>
                </c:pt>
                <c:pt idx="1">
                  <c:v>12</c:v>
                </c:pt>
                <c:pt idx="2">
                  <c:v>35</c:v>
                </c:pt>
                <c:pt idx="3">
                  <c:v>40</c:v>
                </c:pt>
              </c:numCache>
            </c:numRef>
          </c:val>
          <c:extLst>
            <c:ext xmlns:c16="http://schemas.microsoft.com/office/drawing/2014/chart" uri="{C3380CC4-5D6E-409C-BE32-E72D297353CC}">
              <c16:uniqueId val="{00000011-6673-4C22-AD56-4458297832A9}"/>
            </c:ext>
          </c:extLst>
        </c:ser>
        <c:dLbls>
          <c:showLegendKey val="0"/>
          <c:showVal val="0"/>
          <c:showCatName val="0"/>
          <c:showSerName val="0"/>
          <c:showPercent val="0"/>
          <c:showBubbleSize val="0"/>
          <c:showLeaderLines val="1"/>
        </c:dLbls>
        <c:firstSliceAng val="0"/>
        <c:holeSize val="51"/>
      </c:doughnutChart>
      <c:spPr>
        <a:noFill/>
        <a:ln>
          <a:noFill/>
        </a:ln>
        <a:effectLst/>
      </c:spPr>
    </c:plotArea>
    <c:legend>
      <c:legendPos val="b"/>
      <c:layout>
        <c:manualLayout>
          <c:xMode val="edge"/>
          <c:yMode val="edge"/>
          <c:x val="3.5525979606531477E-2"/>
          <c:y val="0.76736001749781291"/>
          <c:w val="0.96447402039346852"/>
          <c:h val="0.2048622047244094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AXIND!$L$2</c:f>
              <c:strCache>
                <c:ptCount val="1"/>
                <c:pt idx="0">
                  <c:v>15-30</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AXIND!$J$3:$J$8</c:f>
              <c:strCache>
                <c:ptCount val="6"/>
                <c:pt idx="0">
                  <c:v>Préférer la réparation ou l'occasion plutôt que l'achat de biens neufs</c:v>
                </c:pt>
                <c:pt idx="1">
                  <c:v>Préférer les transports en commun, le vélo ou la marche à pied aux transports polluants</c:v>
                </c:pt>
                <c:pt idx="2">
                  <c:v>Limiter l'achat de biens que vous jugez superflus</c:v>
                </c:pt>
                <c:pt idx="3">
                  <c:v>Acheter des produits innovants qui consomment peu de ressources</c:v>
                </c:pt>
                <c:pt idx="4">
                  <c:v>Adapter votre régime alimentaire (limiter viande et poisson, produits transformés...)</c:v>
                </c:pt>
                <c:pt idx="5">
                  <c:v>Limiter votre usage du numérique</c:v>
                </c:pt>
              </c:strCache>
            </c:strRef>
          </c:cat>
          <c:val>
            <c:numRef>
              <c:f>AXIND!$L$3:$L$8</c:f>
              <c:numCache>
                <c:formatCode>0</c:formatCode>
                <c:ptCount val="6"/>
                <c:pt idx="0">
                  <c:v>64.543115999999998</c:v>
                </c:pt>
                <c:pt idx="1">
                  <c:v>61</c:v>
                </c:pt>
                <c:pt idx="2">
                  <c:v>56</c:v>
                </c:pt>
                <c:pt idx="3">
                  <c:v>35</c:v>
                </c:pt>
                <c:pt idx="4">
                  <c:v>35</c:v>
                </c:pt>
                <c:pt idx="5">
                  <c:v>14</c:v>
                </c:pt>
              </c:numCache>
            </c:numRef>
          </c:val>
          <c:extLst>
            <c:ext xmlns:c16="http://schemas.microsoft.com/office/drawing/2014/chart" uri="{C3380CC4-5D6E-409C-BE32-E72D297353CC}">
              <c16:uniqueId val="{00000000-EE7D-4361-A50C-BEFF8B32E32B}"/>
            </c:ext>
          </c:extLst>
        </c:ser>
        <c:ser>
          <c:idx val="0"/>
          <c:order val="1"/>
          <c:tx>
            <c:strRef>
              <c:f>AXIND!$K$2</c:f>
              <c:strCache>
                <c:ptCount val="1"/>
                <c:pt idx="0">
                  <c:v>31+</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AXIND!$J$3:$J$8</c:f>
              <c:strCache>
                <c:ptCount val="6"/>
                <c:pt idx="0">
                  <c:v>Préférer la réparation ou l'occasion plutôt que l'achat de biens neufs</c:v>
                </c:pt>
                <c:pt idx="1">
                  <c:v>Préférer les transports en commun, le vélo ou la marche à pied aux transports polluants</c:v>
                </c:pt>
                <c:pt idx="2">
                  <c:v>Limiter l'achat de biens que vous jugez superflus</c:v>
                </c:pt>
                <c:pt idx="3">
                  <c:v>Acheter des produits innovants qui consomment peu de ressources</c:v>
                </c:pt>
                <c:pt idx="4">
                  <c:v>Adapter votre régime alimentaire (limiter viande et poisson, produits transformés...)</c:v>
                </c:pt>
                <c:pt idx="5">
                  <c:v>Limiter votre usage du numérique</c:v>
                </c:pt>
              </c:strCache>
            </c:strRef>
          </c:cat>
          <c:val>
            <c:numRef>
              <c:f>AXIND!$K$3:$K$8</c:f>
              <c:numCache>
                <c:formatCode>General</c:formatCode>
                <c:ptCount val="6"/>
                <c:pt idx="0">
                  <c:v>59</c:v>
                </c:pt>
                <c:pt idx="1">
                  <c:v>51</c:v>
                </c:pt>
                <c:pt idx="2">
                  <c:v>68</c:v>
                </c:pt>
                <c:pt idx="3">
                  <c:v>41</c:v>
                </c:pt>
                <c:pt idx="4">
                  <c:v>29</c:v>
                </c:pt>
                <c:pt idx="5">
                  <c:v>13</c:v>
                </c:pt>
              </c:numCache>
            </c:numRef>
          </c:val>
          <c:extLst>
            <c:ext xmlns:c16="http://schemas.microsoft.com/office/drawing/2014/chart" uri="{C3380CC4-5D6E-409C-BE32-E72D297353CC}">
              <c16:uniqueId val="{00000001-EE7D-4361-A50C-BEFF8B32E32B}"/>
            </c:ext>
          </c:extLst>
        </c:ser>
        <c:dLbls>
          <c:showLegendKey val="0"/>
          <c:showVal val="0"/>
          <c:showCatName val="0"/>
          <c:showSerName val="0"/>
          <c:showPercent val="0"/>
          <c:showBubbleSize val="0"/>
        </c:dLbls>
        <c:gapWidth val="182"/>
        <c:overlap val="-22"/>
        <c:axId val="1080716432"/>
        <c:axId val="1080713072"/>
      </c:barChart>
      <c:catAx>
        <c:axId val="10807164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1080713072"/>
        <c:crosses val="autoZero"/>
        <c:auto val="1"/>
        <c:lblAlgn val="ctr"/>
        <c:lblOffset val="100"/>
        <c:noMultiLvlLbl val="0"/>
      </c:catAx>
      <c:valAx>
        <c:axId val="1080713072"/>
        <c:scaling>
          <c:orientation val="minMax"/>
        </c:scaling>
        <c:delete val="1"/>
        <c:axPos val="t"/>
        <c:numFmt formatCode="0" sourceLinked="1"/>
        <c:majorTickMark val="none"/>
        <c:minorTickMark val="none"/>
        <c:tickLblPos val="nextTo"/>
        <c:crossAx val="1080716432"/>
        <c:crosses val="autoZero"/>
        <c:crossBetween val="between"/>
      </c:valAx>
      <c:spPr>
        <a:noFill/>
        <a:ln>
          <a:noFill/>
        </a:ln>
        <a:effectLst/>
      </c:spPr>
    </c:plotArea>
    <c:legend>
      <c:legendPos val="b"/>
      <c:layout>
        <c:manualLayout>
          <c:xMode val="edge"/>
          <c:yMode val="edge"/>
          <c:x val="0.41517230124792487"/>
          <c:y val="0.89935275489218891"/>
          <c:w val="0.16965525127609568"/>
          <c:h val="0.100647245107811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100"/>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05289194871583"/>
          <c:y val="4.794674788707548E-2"/>
          <c:w val="0.46335542215638886"/>
          <c:h val="0.79431261125930841"/>
        </c:manualLayout>
      </c:layout>
      <c:doughnutChart>
        <c:varyColors val="1"/>
        <c:ser>
          <c:idx val="0"/>
          <c:order val="0"/>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760-48C2-9F88-BE2AEEF7FB63}"/>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C760-48C2-9F88-BE2AEEF7FB6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760-48C2-9F88-BE2AEEF7FB63}"/>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[graphes.xlsx]NOCARJOB!$A$15:$C$15</c:f>
              <c:strCache>
                <c:ptCount val="3"/>
                <c:pt idx="0">
                  <c:v>Oui</c:v>
                </c:pt>
                <c:pt idx="1">
                  <c:v>Non</c:v>
                </c:pt>
                <c:pt idx="2">
                  <c:v>Le fait déjà</c:v>
                </c:pt>
              </c:strCache>
            </c:strRef>
          </c:cat>
          <c:val>
            <c:numRef>
              <c:f>[graphes.xlsx]NOCARJOB!$A$16:$C$16</c:f>
              <c:numCache>
                <c:formatCode>General</c:formatCode>
                <c:ptCount val="3"/>
                <c:pt idx="0">
                  <c:v>25</c:v>
                </c:pt>
                <c:pt idx="1">
                  <c:v>53</c:v>
                </c:pt>
                <c:pt idx="2">
                  <c:v>22</c:v>
                </c:pt>
              </c:numCache>
            </c:numRef>
          </c:val>
          <c:extLst>
            <c:ext xmlns:c16="http://schemas.microsoft.com/office/drawing/2014/chart" uri="{C3380CC4-5D6E-409C-BE32-E72D297353CC}">
              <c16:uniqueId val="{00000006-C760-48C2-9F88-BE2AEEF7FB63}"/>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Akatab" panose="02000000000000000000" pitchFamily="2" charset="0"/>
          <a:ea typeface="Akatab" panose="02000000000000000000" pitchFamily="2" charset="0"/>
          <a:cs typeface="Akatab" panose="02000000000000000000" pitchFamily="2" charset="0"/>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15790909799641"/>
          <c:y val="2.0176028281507143E-2"/>
          <c:w val="0.46530794418024479"/>
          <c:h val="0.80811143628706383"/>
        </c:manualLayout>
      </c:layout>
      <c:doughnutChart>
        <c:varyColors val="1"/>
        <c:ser>
          <c:idx val="0"/>
          <c:order val="0"/>
          <c:dPt>
            <c:idx val="0"/>
            <c:bubble3D val="0"/>
            <c:spPr>
              <a:solidFill>
                <a:schemeClr val="accent3"/>
              </a:solidFill>
              <a:ln w="19050">
                <a:solidFill>
                  <a:schemeClr val="lt1"/>
                </a:solidFill>
              </a:ln>
              <a:effectLst/>
            </c:spPr>
            <c:extLst>
              <c:ext xmlns:c16="http://schemas.microsoft.com/office/drawing/2014/chart" uri="{C3380CC4-5D6E-409C-BE32-E72D297353CC}">
                <c16:uniqueId val="{00000001-1B1C-45DC-BF80-4FD0A8E0CCCB}"/>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B1C-45DC-BF80-4FD0A8E0CCCB}"/>
              </c:ext>
            </c:extLst>
          </c:dPt>
          <c:dPt>
            <c:idx val="2"/>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5-1B1C-45DC-BF80-4FD0A8E0CCCB}"/>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[graphes.xlsx]NOCARAUT!$A$2:$A$4</c:f>
              <c:strCache>
                <c:ptCount val="3"/>
                <c:pt idx="0">
                  <c:v>Je le fais déjà</c:v>
                </c:pt>
                <c:pt idx="1">
                  <c:v>Oui</c:v>
                </c:pt>
                <c:pt idx="2">
                  <c:v>Non</c:v>
                </c:pt>
              </c:strCache>
            </c:strRef>
          </c:cat>
          <c:val>
            <c:numRef>
              <c:f>[graphes.xlsx]NOCARAUT!$B$2:$B$4</c:f>
              <c:numCache>
                <c:formatCode>General</c:formatCode>
                <c:ptCount val="3"/>
                <c:pt idx="0">
                  <c:v>21</c:v>
                </c:pt>
                <c:pt idx="1">
                  <c:v>22</c:v>
                </c:pt>
                <c:pt idx="2">
                  <c:v>56</c:v>
                </c:pt>
              </c:numCache>
            </c:numRef>
          </c:val>
          <c:extLst>
            <c:ext xmlns:c16="http://schemas.microsoft.com/office/drawing/2014/chart" uri="{C3380CC4-5D6E-409C-BE32-E72D297353CC}">
              <c16:uniqueId val="{00000006-1B1C-45DC-BF80-4FD0A8E0CCCB}"/>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Akatab" panose="02000000000000000000" pitchFamily="2" charset="0"/>
          <a:ea typeface="Akatab" panose="02000000000000000000" pitchFamily="2" charset="0"/>
          <a:cs typeface="Akatab" panose="02000000000000000000" pitchFamily="2" charset="0"/>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NOCARJOB!$A$19</c:f>
              <c:strCache>
                <c:ptCount val="1"/>
                <c:pt idx="0">
                  <c:v>Le fait déjà</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NOCARJOB!$B$18:$D$18</c:f>
              <c:strCache>
                <c:ptCount val="3"/>
                <c:pt idx="0">
                  <c:v>Moins de 25 ans</c:v>
                </c:pt>
                <c:pt idx="1">
                  <c:v>25 à 39 ans</c:v>
                </c:pt>
                <c:pt idx="2">
                  <c:v>40 à 59 ans</c:v>
                </c:pt>
              </c:strCache>
            </c:strRef>
          </c:cat>
          <c:val>
            <c:numRef>
              <c:f>NOCARJOB!$B$19:$D$19</c:f>
              <c:numCache>
                <c:formatCode>0%</c:formatCode>
                <c:ptCount val="3"/>
                <c:pt idx="0">
                  <c:v>0.31269642399999997</c:v>
                </c:pt>
                <c:pt idx="1">
                  <c:v>0.22227941000000001</c:v>
                </c:pt>
                <c:pt idx="2">
                  <c:v>0.17032176600000001</c:v>
                </c:pt>
              </c:numCache>
            </c:numRef>
          </c:val>
          <c:extLst>
            <c:ext xmlns:c16="http://schemas.microsoft.com/office/drawing/2014/chart" uri="{C3380CC4-5D6E-409C-BE32-E72D297353CC}">
              <c16:uniqueId val="{00000000-E9D7-4BB8-8B4B-2853A2FE9B78}"/>
            </c:ext>
          </c:extLst>
        </c:ser>
        <c:ser>
          <c:idx val="1"/>
          <c:order val="1"/>
          <c:tx>
            <c:strRef>
              <c:f>NOCARJOB!$A$20</c:f>
              <c:strCache>
                <c:ptCount val="1"/>
                <c:pt idx="0">
                  <c:v>Prêt à le faire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NOCARJOB!$B$18:$D$18</c:f>
              <c:strCache>
                <c:ptCount val="3"/>
                <c:pt idx="0">
                  <c:v>Moins de 25 ans</c:v>
                </c:pt>
                <c:pt idx="1">
                  <c:v>25 à 39 ans</c:v>
                </c:pt>
                <c:pt idx="2">
                  <c:v>40 à 59 ans</c:v>
                </c:pt>
              </c:strCache>
            </c:strRef>
          </c:cat>
          <c:val>
            <c:numRef>
              <c:f>NOCARJOB!$B$20:$D$20</c:f>
              <c:numCache>
                <c:formatCode>0%</c:formatCode>
                <c:ptCount val="3"/>
                <c:pt idx="0">
                  <c:v>0.33305864699999999</c:v>
                </c:pt>
                <c:pt idx="1">
                  <c:v>0.26049627400000003</c:v>
                </c:pt>
                <c:pt idx="2">
                  <c:v>0.217199795</c:v>
                </c:pt>
              </c:numCache>
            </c:numRef>
          </c:val>
          <c:extLst>
            <c:ext xmlns:c16="http://schemas.microsoft.com/office/drawing/2014/chart" uri="{C3380CC4-5D6E-409C-BE32-E72D297353CC}">
              <c16:uniqueId val="{00000001-E9D7-4BB8-8B4B-2853A2FE9B78}"/>
            </c:ext>
          </c:extLst>
        </c:ser>
        <c:dLbls>
          <c:showLegendKey val="0"/>
          <c:showVal val="0"/>
          <c:showCatName val="0"/>
          <c:showSerName val="0"/>
          <c:showPercent val="0"/>
          <c:showBubbleSize val="0"/>
        </c:dLbls>
        <c:gapWidth val="150"/>
        <c:overlap val="100"/>
        <c:axId val="2068874672"/>
        <c:axId val="2065842944"/>
      </c:barChart>
      <c:catAx>
        <c:axId val="2068874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2065842944"/>
        <c:crosses val="autoZero"/>
        <c:auto val="1"/>
        <c:lblAlgn val="ctr"/>
        <c:lblOffset val="100"/>
        <c:noMultiLvlLbl val="0"/>
      </c:catAx>
      <c:valAx>
        <c:axId val="2065842944"/>
        <c:scaling>
          <c:orientation val="minMax"/>
        </c:scaling>
        <c:delete val="1"/>
        <c:axPos val="l"/>
        <c:numFmt formatCode="0%" sourceLinked="1"/>
        <c:majorTickMark val="none"/>
        <c:minorTickMark val="none"/>
        <c:tickLblPos val="nextTo"/>
        <c:crossAx val="20688746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900">
          <a:latin typeface="Akatab" panose="02000000000000000000" pitchFamily="2" charset="0"/>
          <a:ea typeface="Akatab" panose="02000000000000000000" pitchFamily="2" charset="0"/>
          <a:cs typeface="Akatab" panose="02000000000000000000" pitchFamily="2" charset="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32846335539582"/>
          <c:y val="2.7985443466872966E-2"/>
          <c:w val="0.5684950845357748"/>
          <c:h val="0.81348183536099172"/>
        </c:manualLayout>
      </c:layout>
      <c:doughnutChart>
        <c:varyColors val="1"/>
        <c:ser>
          <c:idx val="0"/>
          <c:order val="0"/>
          <c:tx>
            <c:strRef>
              <c:f>[Graphes.xlsx]Feuil1!$AB$24</c:f>
              <c:strCache>
                <c:ptCount val="1"/>
                <c:pt idx="0">
                  <c:v>Ensemble population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FB2-4255-8E78-65167C2DB81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FB2-4255-8E78-65167C2DB8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FB2-4255-8E78-65167C2DB81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FB2-4255-8E78-65167C2DB810}"/>
              </c:ext>
            </c:extLst>
          </c:dPt>
          <c:dLbls>
            <c:dLbl>
              <c:idx val="3"/>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7-5FB2-4255-8E78-65167C2DB81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[Graphes.xlsx]Feuil1!$AA$25:$AA$28</c:f>
              <c:strCache>
                <c:ptCount val="4"/>
                <c:pt idx="0">
                  <c:v>Tout à fait d'accord</c:v>
                </c:pt>
                <c:pt idx="1">
                  <c:v>Plutôt d'accord</c:v>
                </c:pt>
                <c:pt idx="2">
                  <c:v>Plutôt pas d'accord</c:v>
                </c:pt>
                <c:pt idx="3">
                  <c:v>Pas du tout d'accord</c:v>
                </c:pt>
              </c:strCache>
            </c:strRef>
          </c:cat>
          <c:val>
            <c:numRef>
              <c:f>[Graphes.xlsx]Feuil1!$AB$25:$AB$28</c:f>
              <c:numCache>
                <c:formatCode>General</c:formatCode>
                <c:ptCount val="4"/>
                <c:pt idx="0">
                  <c:v>26</c:v>
                </c:pt>
                <c:pt idx="1">
                  <c:v>43</c:v>
                </c:pt>
                <c:pt idx="2">
                  <c:v>20</c:v>
                </c:pt>
                <c:pt idx="3">
                  <c:v>11</c:v>
                </c:pt>
              </c:numCache>
            </c:numRef>
          </c:val>
          <c:extLst>
            <c:ext xmlns:c16="http://schemas.microsoft.com/office/drawing/2014/chart" uri="{C3380CC4-5D6E-409C-BE32-E72D297353CC}">
              <c16:uniqueId val="{00000008-5FB2-4255-8E78-65167C2DB810}"/>
            </c:ext>
          </c:extLst>
        </c:ser>
        <c:ser>
          <c:idx val="1"/>
          <c:order val="1"/>
          <c:tx>
            <c:strRef>
              <c:f>[Graphes.xlsx]Feuil1!$AC$24</c:f>
              <c:strCache>
                <c:ptCount val="1"/>
                <c:pt idx="0">
                  <c:v>18-30 ans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A-5FB2-4255-8E78-65167C2DB81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5FB2-4255-8E78-65167C2DB81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5FB2-4255-8E78-65167C2DB81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5FB2-4255-8E78-65167C2DB810}"/>
              </c:ext>
            </c:extLst>
          </c:dPt>
          <c:dLbls>
            <c:dLbl>
              <c:idx val="3"/>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10-5FB2-4255-8E78-65167C2DB810}"/>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[Graphes.xlsx]Feuil1!$AA$25:$AA$28</c:f>
              <c:strCache>
                <c:ptCount val="4"/>
                <c:pt idx="0">
                  <c:v>Tout à fait d'accord</c:v>
                </c:pt>
                <c:pt idx="1">
                  <c:v>Plutôt d'accord</c:v>
                </c:pt>
                <c:pt idx="2">
                  <c:v>Plutôt pas d'accord</c:v>
                </c:pt>
                <c:pt idx="3">
                  <c:v>Pas du tout d'accord</c:v>
                </c:pt>
              </c:strCache>
            </c:strRef>
          </c:cat>
          <c:val>
            <c:numRef>
              <c:f>[Graphes.xlsx]Feuil1!$AC$25:$AC$28</c:f>
              <c:numCache>
                <c:formatCode>General</c:formatCode>
                <c:ptCount val="4"/>
                <c:pt idx="0">
                  <c:v>30</c:v>
                </c:pt>
                <c:pt idx="1">
                  <c:v>39</c:v>
                </c:pt>
                <c:pt idx="2">
                  <c:v>22</c:v>
                </c:pt>
                <c:pt idx="3">
                  <c:v>9</c:v>
                </c:pt>
              </c:numCache>
            </c:numRef>
          </c:val>
          <c:extLst>
            <c:ext xmlns:c16="http://schemas.microsoft.com/office/drawing/2014/chart" uri="{C3380CC4-5D6E-409C-BE32-E72D297353CC}">
              <c16:uniqueId val="{00000011-5FB2-4255-8E78-65167C2DB810}"/>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9.2261898918342619E-2"/>
          <c:y val="0.86201176818795278"/>
          <c:w val="0.81795131069228821"/>
          <c:h val="0.123475123732817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[graphes.xlsx]NOCARJOB!$A$29</c:f>
              <c:strCache>
                <c:ptCount val="1"/>
                <c:pt idx="0">
                  <c:v>Je le fais déjà</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[graphes.xlsx]NOCARJOB!$B$28:$F$28</c:f>
              <c:strCache>
                <c:ptCount val="5"/>
                <c:pt idx="0">
                  <c:v>Commune centre &gt; 200 000 habs</c:v>
                </c:pt>
                <c:pt idx="1">
                  <c:v>Autre commune du pôle principal</c:v>
                </c:pt>
                <c:pt idx="2">
                  <c:v>Commune centre &lt; 200 000 habs</c:v>
                </c:pt>
                <c:pt idx="3">
                  <c:v>Commune de la grande couronne</c:v>
                </c:pt>
                <c:pt idx="4">
                  <c:v>Commune hors attraction des villes</c:v>
                </c:pt>
              </c:strCache>
            </c:strRef>
          </c:cat>
          <c:val>
            <c:numRef>
              <c:f>[graphes.xlsx]NOCARJOB!$B$29:$F$29</c:f>
              <c:numCache>
                <c:formatCode>0%</c:formatCode>
                <c:ptCount val="5"/>
                <c:pt idx="0">
                  <c:v>0.315963359</c:v>
                </c:pt>
                <c:pt idx="1">
                  <c:v>0.28696412999999998</c:v>
                </c:pt>
                <c:pt idx="2">
                  <c:v>0.215088316</c:v>
                </c:pt>
                <c:pt idx="3">
                  <c:v>0.15238532199999999</c:v>
                </c:pt>
                <c:pt idx="4">
                  <c:v>0.11031859099999999</c:v>
                </c:pt>
              </c:numCache>
            </c:numRef>
          </c:val>
          <c:extLst>
            <c:ext xmlns:c16="http://schemas.microsoft.com/office/drawing/2014/chart" uri="{C3380CC4-5D6E-409C-BE32-E72D297353CC}">
              <c16:uniqueId val="{00000000-B367-4136-9527-FDC894A604D6}"/>
            </c:ext>
          </c:extLst>
        </c:ser>
        <c:ser>
          <c:idx val="1"/>
          <c:order val="1"/>
          <c:tx>
            <c:strRef>
              <c:f>[graphes.xlsx]NOCARJOB!$A$30</c:f>
              <c:strCache>
                <c:ptCount val="1"/>
                <c:pt idx="0">
                  <c:v>Je suis prêt à le faire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[graphes.xlsx]NOCARJOB!$B$28:$F$28</c:f>
              <c:strCache>
                <c:ptCount val="5"/>
                <c:pt idx="0">
                  <c:v>Commune centre &gt; 200 000 habs</c:v>
                </c:pt>
                <c:pt idx="1">
                  <c:v>Autre commune du pôle principal</c:v>
                </c:pt>
                <c:pt idx="2">
                  <c:v>Commune centre &lt; 200 000 habs</c:v>
                </c:pt>
                <c:pt idx="3">
                  <c:v>Commune de la grande couronne</c:v>
                </c:pt>
                <c:pt idx="4">
                  <c:v>Commune hors attraction des villes</c:v>
                </c:pt>
              </c:strCache>
            </c:strRef>
          </c:cat>
          <c:val>
            <c:numRef>
              <c:f>[graphes.xlsx]NOCARJOB!$B$30:$F$30</c:f>
              <c:numCache>
                <c:formatCode>0%</c:formatCode>
                <c:ptCount val="5"/>
                <c:pt idx="0">
                  <c:v>0.27245779599999997</c:v>
                </c:pt>
                <c:pt idx="1">
                  <c:v>0.28354439199999998</c:v>
                </c:pt>
                <c:pt idx="2">
                  <c:v>0.28477912799999999</c:v>
                </c:pt>
                <c:pt idx="3">
                  <c:v>0.21762495500000001</c:v>
                </c:pt>
                <c:pt idx="4">
                  <c:v>0.203709117</c:v>
                </c:pt>
              </c:numCache>
            </c:numRef>
          </c:val>
          <c:extLst>
            <c:ext xmlns:c16="http://schemas.microsoft.com/office/drawing/2014/chart" uri="{C3380CC4-5D6E-409C-BE32-E72D297353CC}">
              <c16:uniqueId val="{00000001-B367-4136-9527-FDC894A604D6}"/>
            </c:ext>
          </c:extLst>
        </c:ser>
        <c:dLbls>
          <c:showLegendKey val="0"/>
          <c:showVal val="0"/>
          <c:showCatName val="0"/>
          <c:showSerName val="0"/>
          <c:showPercent val="0"/>
          <c:showBubbleSize val="0"/>
        </c:dLbls>
        <c:gapWidth val="150"/>
        <c:overlap val="100"/>
        <c:axId val="2102475744"/>
        <c:axId val="2088305264"/>
      </c:barChart>
      <c:catAx>
        <c:axId val="210247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2088305264"/>
        <c:crosses val="autoZero"/>
        <c:auto val="1"/>
        <c:lblAlgn val="ctr"/>
        <c:lblOffset val="100"/>
        <c:noMultiLvlLbl val="0"/>
      </c:catAx>
      <c:valAx>
        <c:axId val="2088305264"/>
        <c:scaling>
          <c:orientation val="minMax"/>
        </c:scaling>
        <c:delete val="1"/>
        <c:axPos val="l"/>
        <c:numFmt formatCode="0%" sourceLinked="1"/>
        <c:majorTickMark val="none"/>
        <c:minorTickMark val="none"/>
        <c:tickLblPos val="nextTo"/>
        <c:crossAx val="2102475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showDLblsOverMax val="0"/>
  </c:chart>
  <c:spPr>
    <a:noFill/>
    <a:ln>
      <a:noFill/>
    </a:ln>
    <a:effectLst/>
  </c:spPr>
  <c:txPr>
    <a:bodyPr/>
    <a:lstStyle/>
    <a:p>
      <a:pPr>
        <a:defRPr>
          <a:latin typeface="Akatab" panose="02000000000000000000" pitchFamily="2" charset="0"/>
          <a:ea typeface="Akatab" panose="02000000000000000000" pitchFamily="2" charset="0"/>
          <a:cs typeface="Akatab" panose="02000000000000000000" pitchFamily="2" charset="0"/>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[graphes.xlsx]TRAJOBA!$B$1</c:f>
              <c:strCache>
                <c:ptCount val="1"/>
                <c:pt idx="0">
                  <c:v>Je le fais déjà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[graphes.xlsx]TRAJOBA!$A$25:$A$28</c:f>
              <c:strCache>
                <c:ptCount val="4"/>
                <c:pt idx="0">
                  <c:v>A pied ou à vélo</c:v>
                </c:pt>
                <c:pt idx="1">
                  <c:v>En transports en commun</c:v>
                </c:pt>
                <c:pt idx="2">
                  <c:v>En voiture électrique</c:v>
                </c:pt>
                <c:pt idx="3">
                  <c:v>En voiture ou vélo, puis transports publics</c:v>
                </c:pt>
              </c:strCache>
            </c:strRef>
          </c:cat>
          <c:val>
            <c:numRef>
              <c:f>[graphes.xlsx]TRAJOBA!$B$25:$B$28</c:f>
              <c:numCache>
                <c:formatCode>General</c:formatCode>
                <c:ptCount val="4"/>
                <c:pt idx="0">
                  <c:v>8</c:v>
                </c:pt>
                <c:pt idx="1">
                  <c:v>7</c:v>
                </c:pt>
                <c:pt idx="2">
                  <c:v>4</c:v>
                </c:pt>
                <c:pt idx="3">
                  <c:v>4</c:v>
                </c:pt>
              </c:numCache>
            </c:numRef>
          </c:val>
          <c:extLst>
            <c:ext xmlns:c16="http://schemas.microsoft.com/office/drawing/2014/chart" uri="{C3380CC4-5D6E-409C-BE32-E72D297353CC}">
              <c16:uniqueId val="{00000000-E6C9-4F77-B3CA-3E04B292418F}"/>
            </c:ext>
          </c:extLst>
        </c:ser>
        <c:ser>
          <c:idx val="1"/>
          <c:order val="1"/>
          <c:tx>
            <c:strRef>
              <c:f>[graphes.xlsx]TRAJOBA!$C$1</c:f>
              <c:strCache>
                <c:ptCount val="1"/>
                <c:pt idx="0">
                  <c:v>Oui</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[graphes.xlsx]TRAJOBA!$A$25:$A$28</c:f>
              <c:strCache>
                <c:ptCount val="4"/>
                <c:pt idx="0">
                  <c:v>A pied ou à vélo</c:v>
                </c:pt>
                <c:pt idx="1">
                  <c:v>En transports en commun</c:v>
                </c:pt>
                <c:pt idx="2">
                  <c:v>En voiture électrique</c:v>
                </c:pt>
                <c:pt idx="3">
                  <c:v>En voiture ou vélo, puis transports publics</c:v>
                </c:pt>
              </c:strCache>
            </c:strRef>
          </c:cat>
          <c:val>
            <c:numRef>
              <c:f>[graphes.xlsx]TRAJOBA!$C$25:$C$28</c:f>
              <c:numCache>
                <c:formatCode>General</c:formatCode>
                <c:ptCount val="4"/>
                <c:pt idx="0">
                  <c:v>26</c:v>
                </c:pt>
                <c:pt idx="1">
                  <c:v>31</c:v>
                </c:pt>
                <c:pt idx="2">
                  <c:v>44</c:v>
                </c:pt>
                <c:pt idx="3">
                  <c:v>26</c:v>
                </c:pt>
              </c:numCache>
            </c:numRef>
          </c:val>
          <c:extLst>
            <c:ext xmlns:c16="http://schemas.microsoft.com/office/drawing/2014/chart" uri="{C3380CC4-5D6E-409C-BE32-E72D297353CC}">
              <c16:uniqueId val="{00000001-E6C9-4F77-B3CA-3E04B292418F}"/>
            </c:ext>
          </c:extLst>
        </c:ser>
        <c:ser>
          <c:idx val="2"/>
          <c:order val="2"/>
          <c:tx>
            <c:strRef>
              <c:f>[graphes.xlsx]TRAJOBA!$D$1</c:f>
              <c:strCache>
                <c:ptCount val="1"/>
                <c:pt idx="0">
                  <c:v>Non</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[graphes.xlsx]TRAJOBA!$A$25:$A$28</c:f>
              <c:strCache>
                <c:ptCount val="4"/>
                <c:pt idx="0">
                  <c:v>A pied ou à vélo</c:v>
                </c:pt>
                <c:pt idx="1">
                  <c:v>En transports en commun</c:v>
                </c:pt>
                <c:pt idx="2">
                  <c:v>En voiture électrique</c:v>
                </c:pt>
                <c:pt idx="3">
                  <c:v>En voiture ou vélo, puis transports publics</c:v>
                </c:pt>
              </c:strCache>
            </c:strRef>
          </c:cat>
          <c:val>
            <c:numRef>
              <c:f>[graphes.xlsx]TRAJOBA!$D$25:$D$28</c:f>
              <c:numCache>
                <c:formatCode>General</c:formatCode>
                <c:ptCount val="4"/>
                <c:pt idx="0">
                  <c:v>65</c:v>
                </c:pt>
                <c:pt idx="1">
                  <c:v>61</c:v>
                </c:pt>
                <c:pt idx="2">
                  <c:v>52</c:v>
                </c:pt>
                <c:pt idx="3">
                  <c:v>68</c:v>
                </c:pt>
              </c:numCache>
            </c:numRef>
          </c:val>
          <c:extLst>
            <c:ext xmlns:c16="http://schemas.microsoft.com/office/drawing/2014/chart" uri="{C3380CC4-5D6E-409C-BE32-E72D297353CC}">
              <c16:uniqueId val="{00000002-E6C9-4F77-B3CA-3E04B292418F}"/>
            </c:ext>
          </c:extLst>
        </c:ser>
        <c:dLbls>
          <c:showLegendKey val="0"/>
          <c:showVal val="0"/>
          <c:showCatName val="0"/>
          <c:showSerName val="0"/>
          <c:showPercent val="0"/>
          <c:showBubbleSize val="0"/>
        </c:dLbls>
        <c:gapWidth val="150"/>
        <c:overlap val="100"/>
        <c:axId val="348462847"/>
        <c:axId val="233602575"/>
      </c:barChart>
      <c:catAx>
        <c:axId val="3484628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233602575"/>
        <c:crosses val="autoZero"/>
        <c:auto val="1"/>
        <c:lblAlgn val="ctr"/>
        <c:lblOffset val="100"/>
        <c:noMultiLvlLbl val="0"/>
      </c:catAx>
      <c:valAx>
        <c:axId val="233602575"/>
        <c:scaling>
          <c:orientation val="minMax"/>
        </c:scaling>
        <c:delete val="1"/>
        <c:axPos val="t"/>
        <c:numFmt formatCode="General" sourceLinked="1"/>
        <c:majorTickMark val="none"/>
        <c:minorTickMark val="none"/>
        <c:tickLblPos val="nextTo"/>
        <c:crossAx val="34846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showDLblsOverMax val="0"/>
  </c:chart>
  <c:spPr>
    <a:noFill/>
    <a:ln>
      <a:noFill/>
    </a:ln>
    <a:effectLst/>
  </c:spPr>
  <c:txPr>
    <a:bodyPr/>
    <a:lstStyle/>
    <a:p>
      <a:pPr>
        <a:defRPr sz="1000">
          <a:latin typeface="Akatab" panose="02000000000000000000" pitchFamily="2" charset="0"/>
          <a:ea typeface="Akatab" panose="02000000000000000000" pitchFamily="2" charset="0"/>
          <a:cs typeface="Akatab" panose="02000000000000000000" pitchFamily="2" charset="0"/>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[graphes.xlsx]ALTERNATIFS!$H$1</c:f>
              <c:strCache>
                <c:ptCount val="1"/>
                <c:pt idx="0">
                  <c:v>AUTRES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[graphes.xlsx]ALTERNATIFS!$A$25:$A$27</c:f>
              <c:strCache>
                <c:ptCount val="3"/>
                <c:pt idx="0">
                  <c:v>A pied ou à vélo</c:v>
                </c:pt>
                <c:pt idx="1">
                  <c:v>En transports en commun</c:v>
                </c:pt>
                <c:pt idx="2">
                  <c:v>En voiture électrique</c:v>
                </c:pt>
              </c:strCache>
            </c:strRef>
          </c:cat>
          <c:val>
            <c:numRef>
              <c:f>[graphes.xlsx]ALTERNATIFS!$H$25:$H$27</c:f>
              <c:numCache>
                <c:formatCode>General</c:formatCode>
                <c:ptCount val="3"/>
                <c:pt idx="0">
                  <c:v>25</c:v>
                </c:pt>
                <c:pt idx="1">
                  <c:v>10</c:v>
                </c:pt>
                <c:pt idx="2">
                  <c:v>4</c:v>
                </c:pt>
              </c:numCache>
            </c:numRef>
          </c:val>
          <c:extLst>
            <c:ext xmlns:c16="http://schemas.microsoft.com/office/drawing/2014/chart" uri="{C3380CC4-5D6E-409C-BE32-E72D297353CC}">
              <c16:uniqueId val="{00000000-97C7-4AE9-9A72-6B3AC4CEC7FD}"/>
            </c:ext>
          </c:extLst>
        </c:ser>
        <c:ser>
          <c:idx val="1"/>
          <c:order val="1"/>
          <c:tx>
            <c:strRef>
              <c:f>[graphes.xlsx]ALTERNATIFS!$I$1</c:f>
              <c:strCache>
                <c:ptCount val="1"/>
                <c:pt idx="0">
                  <c:v>Je le fais déjà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[graphes.xlsx]ALTERNATIFS!$A$25:$A$27</c:f>
              <c:strCache>
                <c:ptCount val="3"/>
                <c:pt idx="0">
                  <c:v>A pied ou à vélo</c:v>
                </c:pt>
                <c:pt idx="1">
                  <c:v>En transports en commun</c:v>
                </c:pt>
                <c:pt idx="2">
                  <c:v>En voiture électrique</c:v>
                </c:pt>
              </c:strCache>
            </c:strRef>
          </c:cat>
          <c:val>
            <c:numRef>
              <c:f>[graphes.xlsx]ALTERNATIFS!$I$25:$I$27</c:f>
              <c:numCache>
                <c:formatCode>General</c:formatCode>
                <c:ptCount val="3"/>
                <c:pt idx="0">
                  <c:v>37</c:v>
                </c:pt>
                <c:pt idx="1">
                  <c:v>34</c:v>
                </c:pt>
                <c:pt idx="2">
                  <c:v>36</c:v>
                </c:pt>
              </c:numCache>
            </c:numRef>
          </c:val>
          <c:extLst>
            <c:ext xmlns:c16="http://schemas.microsoft.com/office/drawing/2014/chart" uri="{C3380CC4-5D6E-409C-BE32-E72D297353CC}">
              <c16:uniqueId val="{00000001-97C7-4AE9-9A72-6B3AC4CEC7FD}"/>
            </c:ext>
          </c:extLst>
        </c:ser>
        <c:ser>
          <c:idx val="2"/>
          <c:order val="2"/>
          <c:tx>
            <c:strRef>
              <c:f>[graphes.xlsx]ALTERNATIFS!$J$1</c:f>
              <c:strCache>
                <c:ptCount val="1"/>
                <c:pt idx="0">
                  <c:v>Oui</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[graphes.xlsx]ALTERNATIFS!$A$25:$A$27</c:f>
              <c:strCache>
                <c:ptCount val="3"/>
                <c:pt idx="0">
                  <c:v>A pied ou à vélo</c:v>
                </c:pt>
                <c:pt idx="1">
                  <c:v>En transports en commun</c:v>
                </c:pt>
                <c:pt idx="2">
                  <c:v>En voiture électrique</c:v>
                </c:pt>
              </c:strCache>
            </c:strRef>
          </c:cat>
          <c:val>
            <c:numRef>
              <c:f>[graphes.xlsx]ALTERNATIFS!$J$25:$J$27</c:f>
              <c:numCache>
                <c:formatCode>General</c:formatCode>
                <c:ptCount val="3"/>
                <c:pt idx="0">
                  <c:v>37</c:v>
                </c:pt>
                <c:pt idx="1">
                  <c:v>56</c:v>
                </c:pt>
                <c:pt idx="2">
                  <c:v>59</c:v>
                </c:pt>
              </c:numCache>
            </c:numRef>
          </c:val>
          <c:extLst>
            <c:ext xmlns:c16="http://schemas.microsoft.com/office/drawing/2014/chart" uri="{C3380CC4-5D6E-409C-BE32-E72D297353CC}">
              <c16:uniqueId val="{00000002-97C7-4AE9-9A72-6B3AC4CEC7FD}"/>
            </c:ext>
          </c:extLst>
        </c:ser>
        <c:dLbls>
          <c:showLegendKey val="0"/>
          <c:showVal val="0"/>
          <c:showCatName val="0"/>
          <c:showSerName val="0"/>
          <c:showPercent val="0"/>
          <c:showBubbleSize val="0"/>
        </c:dLbls>
        <c:gapWidth val="150"/>
        <c:overlap val="100"/>
        <c:axId val="348462847"/>
        <c:axId val="233602575"/>
      </c:barChart>
      <c:catAx>
        <c:axId val="3484628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233602575"/>
        <c:crosses val="autoZero"/>
        <c:auto val="1"/>
        <c:lblAlgn val="ctr"/>
        <c:lblOffset val="100"/>
        <c:noMultiLvlLbl val="0"/>
      </c:catAx>
      <c:valAx>
        <c:axId val="233602575"/>
        <c:scaling>
          <c:orientation val="minMax"/>
        </c:scaling>
        <c:delete val="1"/>
        <c:axPos val="t"/>
        <c:numFmt formatCode="General" sourceLinked="1"/>
        <c:majorTickMark val="none"/>
        <c:minorTickMark val="none"/>
        <c:tickLblPos val="nextTo"/>
        <c:crossAx val="3484628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[graphes.xlsx]TRAJOBA!$A$48</c:f>
              <c:strCache>
                <c:ptCount val="1"/>
                <c:pt idx="0">
                  <c:v>Je le fais déjà</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[graphes.xlsx]TRAJOBA!$B$47:$G$47</c:f>
              <c:strCache>
                <c:ptCount val="6"/>
                <c:pt idx="0">
                  <c:v>Moins de 5 kilomètres</c:v>
                </c:pt>
                <c:pt idx="1">
                  <c:v>Entre 5 et 10 kilomètres</c:v>
                </c:pt>
                <c:pt idx="2">
                  <c:v>Entre 10 et 20 kilomètres</c:v>
                </c:pt>
                <c:pt idx="3">
                  <c:v>Entre 20 et 30 kilomètres</c:v>
                </c:pt>
                <c:pt idx="4">
                  <c:v>Entre 30 et 40 kilomètres</c:v>
                </c:pt>
                <c:pt idx="5">
                  <c:v>Plus de 40 kilomètres</c:v>
                </c:pt>
              </c:strCache>
            </c:strRef>
          </c:cat>
          <c:val>
            <c:numRef>
              <c:f>[graphes.xlsx]TRAJOBA!$B$48:$G$48</c:f>
              <c:numCache>
                <c:formatCode>0%</c:formatCode>
                <c:ptCount val="6"/>
                <c:pt idx="0">
                  <c:v>0.43573075100000003</c:v>
                </c:pt>
                <c:pt idx="1">
                  <c:v>0.226667332</c:v>
                </c:pt>
                <c:pt idx="2">
                  <c:v>0.13795884</c:v>
                </c:pt>
                <c:pt idx="3">
                  <c:v>6.8305550000000007E-2</c:v>
                </c:pt>
                <c:pt idx="4">
                  <c:v>4.4099122999999997E-2</c:v>
                </c:pt>
                <c:pt idx="5">
                  <c:v>6.2402903000000003E-2</c:v>
                </c:pt>
              </c:numCache>
            </c:numRef>
          </c:val>
          <c:extLst>
            <c:ext xmlns:c16="http://schemas.microsoft.com/office/drawing/2014/chart" uri="{C3380CC4-5D6E-409C-BE32-E72D297353CC}">
              <c16:uniqueId val="{00000000-C5BF-4C78-8C10-F5A4F18FE0DF}"/>
            </c:ext>
          </c:extLst>
        </c:ser>
        <c:ser>
          <c:idx val="1"/>
          <c:order val="1"/>
          <c:tx>
            <c:strRef>
              <c:f>[graphes.xlsx]TRAJOBA!$A$49</c:f>
              <c:strCache>
                <c:ptCount val="1"/>
                <c:pt idx="0">
                  <c:v>Je suis prêt à le faire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[graphes.xlsx]TRAJOBA!$B$47:$G$47</c:f>
              <c:strCache>
                <c:ptCount val="6"/>
                <c:pt idx="0">
                  <c:v>Moins de 5 kilomètres</c:v>
                </c:pt>
                <c:pt idx="1">
                  <c:v>Entre 5 et 10 kilomètres</c:v>
                </c:pt>
                <c:pt idx="2">
                  <c:v>Entre 10 et 20 kilomètres</c:v>
                </c:pt>
                <c:pt idx="3">
                  <c:v>Entre 20 et 30 kilomètres</c:v>
                </c:pt>
                <c:pt idx="4">
                  <c:v>Entre 30 et 40 kilomètres</c:v>
                </c:pt>
                <c:pt idx="5">
                  <c:v>Plus de 40 kilomètres</c:v>
                </c:pt>
              </c:strCache>
            </c:strRef>
          </c:cat>
          <c:val>
            <c:numRef>
              <c:f>[graphes.xlsx]TRAJOBA!$B$49:$G$49</c:f>
              <c:numCache>
                <c:formatCode>0%</c:formatCode>
                <c:ptCount val="6"/>
                <c:pt idx="0">
                  <c:v>0.38814959100000002</c:v>
                </c:pt>
                <c:pt idx="1">
                  <c:v>0.32053632700000001</c:v>
                </c:pt>
                <c:pt idx="2">
                  <c:v>0.27153180999999998</c:v>
                </c:pt>
                <c:pt idx="3">
                  <c:v>0.18745864800000001</c:v>
                </c:pt>
                <c:pt idx="4">
                  <c:v>0.15394729300000001</c:v>
                </c:pt>
                <c:pt idx="5">
                  <c:v>0.17716909</c:v>
                </c:pt>
              </c:numCache>
            </c:numRef>
          </c:val>
          <c:extLst>
            <c:ext xmlns:c16="http://schemas.microsoft.com/office/drawing/2014/chart" uri="{C3380CC4-5D6E-409C-BE32-E72D297353CC}">
              <c16:uniqueId val="{00000001-C5BF-4C78-8C10-F5A4F18FE0DF}"/>
            </c:ext>
          </c:extLst>
        </c:ser>
        <c:dLbls>
          <c:showLegendKey val="0"/>
          <c:showVal val="0"/>
          <c:showCatName val="0"/>
          <c:showSerName val="0"/>
          <c:showPercent val="0"/>
          <c:showBubbleSize val="0"/>
        </c:dLbls>
        <c:gapWidth val="150"/>
        <c:overlap val="100"/>
        <c:axId val="2048101776"/>
        <c:axId val="2091287152"/>
      </c:barChart>
      <c:catAx>
        <c:axId val="204810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2091287152"/>
        <c:crosses val="autoZero"/>
        <c:auto val="1"/>
        <c:lblAlgn val="ctr"/>
        <c:lblOffset val="100"/>
        <c:noMultiLvlLbl val="0"/>
      </c:catAx>
      <c:valAx>
        <c:axId val="2091287152"/>
        <c:scaling>
          <c:orientation val="minMax"/>
        </c:scaling>
        <c:delete val="1"/>
        <c:axPos val="l"/>
        <c:numFmt formatCode="0%" sourceLinked="1"/>
        <c:majorTickMark val="none"/>
        <c:minorTickMark val="none"/>
        <c:tickLblPos val="nextTo"/>
        <c:crossAx val="204810177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katab" panose="02000000000000000000" pitchFamily="2" charset="0"/>
          <a:ea typeface="Akatab" panose="02000000000000000000" pitchFamily="2" charset="0"/>
          <a:cs typeface="Akatab" panose="02000000000000000000" pitchFamily="2" charset="0"/>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[graphes.xlsx]TRAJOBA!$A$69</c:f>
              <c:strCache>
                <c:ptCount val="1"/>
                <c:pt idx="0">
                  <c:v>Je le fais déjà</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[graphes.xlsx]TRAJOBA!$B$68:$G$68</c:f>
              <c:strCache>
                <c:ptCount val="6"/>
                <c:pt idx="0">
                  <c:v>Moins de 5 kilomètres</c:v>
                </c:pt>
                <c:pt idx="1">
                  <c:v>Entre 5 et 10 kilomètres</c:v>
                </c:pt>
                <c:pt idx="2">
                  <c:v>Entre 10 et 20 kilomètres</c:v>
                </c:pt>
                <c:pt idx="3">
                  <c:v>Entre 20 et 30 kilomètres</c:v>
                </c:pt>
                <c:pt idx="4">
                  <c:v>Entre 30 et 40 kilomètres</c:v>
                </c:pt>
                <c:pt idx="5">
                  <c:v>Plus de 40 kilomètres</c:v>
                </c:pt>
              </c:strCache>
            </c:strRef>
          </c:cat>
          <c:val>
            <c:numRef>
              <c:f>[graphes.xlsx]TRAJOBA!$B$69:$G$69</c:f>
              <c:numCache>
                <c:formatCode>General</c:formatCode>
                <c:ptCount val="6"/>
                <c:pt idx="0">
                  <c:v>0.21772227</c:v>
                </c:pt>
                <c:pt idx="1">
                  <c:v>0.228786977</c:v>
                </c:pt>
                <c:pt idx="2">
                  <c:v>0.19570247399999999</c:v>
                </c:pt>
                <c:pt idx="3">
                  <c:v>7.9413273000000006E-2</c:v>
                </c:pt>
                <c:pt idx="4">
                  <c:v>0.16419424399999999</c:v>
                </c:pt>
                <c:pt idx="5">
                  <c:v>0.13440623300000001</c:v>
                </c:pt>
              </c:numCache>
            </c:numRef>
          </c:val>
          <c:extLst>
            <c:ext xmlns:c16="http://schemas.microsoft.com/office/drawing/2014/chart" uri="{C3380CC4-5D6E-409C-BE32-E72D297353CC}">
              <c16:uniqueId val="{00000000-FC7A-426D-B692-3E304161567F}"/>
            </c:ext>
          </c:extLst>
        </c:ser>
        <c:ser>
          <c:idx val="1"/>
          <c:order val="1"/>
          <c:tx>
            <c:strRef>
              <c:f>[graphes.xlsx]TRAJOBA!$A$70</c:f>
              <c:strCache>
                <c:ptCount val="1"/>
                <c:pt idx="0">
                  <c:v>Je suis prêt à le faire</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[graphes.xlsx]TRAJOBA!$B$68:$G$68</c:f>
              <c:strCache>
                <c:ptCount val="6"/>
                <c:pt idx="0">
                  <c:v>Moins de 5 kilomètres</c:v>
                </c:pt>
                <c:pt idx="1">
                  <c:v>Entre 5 et 10 kilomètres</c:v>
                </c:pt>
                <c:pt idx="2">
                  <c:v>Entre 10 et 20 kilomètres</c:v>
                </c:pt>
                <c:pt idx="3">
                  <c:v>Entre 20 et 30 kilomètres</c:v>
                </c:pt>
                <c:pt idx="4">
                  <c:v>Entre 30 et 40 kilomètres</c:v>
                </c:pt>
                <c:pt idx="5">
                  <c:v>Plus de 40 kilomètres</c:v>
                </c:pt>
              </c:strCache>
            </c:strRef>
          </c:cat>
          <c:val>
            <c:numRef>
              <c:f>[graphes.xlsx]TRAJOBA!$B$70:$G$70</c:f>
              <c:numCache>
                <c:formatCode>General</c:formatCode>
                <c:ptCount val="6"/>
                <c:pt idx="0">
                  <c:v>0.293712476</c:v>
                </c:pt>
                <c:pt idx="1">
                  <c:v>0.34022966399999999</c:v>
                </c:pt>
                <c:pt idx="2">
                  <c:v>0.29242195199999999</c:v>
                </c:pt>
                <c:pt idx="3">
                  <c:v>0.37462352799999998</c:v>
                </c:pt>
                <c:pt idx="4">
                  <c:v>0.29716553899999998</c:v>
                </c:pt>
                <c:pt idx="5">
                  <c:v>0.33960481100000001</c:v>
                </c:pt>
              </c:numCache>
            </c:numRef>
          </c:val>
          <c:extLst>
            <c:ext xmlns:c16="http://schemas.microsoft.com/office/drawing/2014/chart" uri="{C3380CC4-5D6E-409C-BE32-E72D297353CC}">
              <c16:uniqueId val="{00000001-FC7A-426D-B692-3E304161567F}"/>
            </c:ext>
          </c:extLst>
        </c:ser>
        <c:dLbls>
          <c:showLegendKey val="0"/>
          <c:showVal val="0"/>
          <c:showCatName val="0"/>
          <c:showSerName val="0"/>
          <c:showPercent val="0"/>
          <c:showBubbleSize val="0"/>
        </c:dLbls>
        <c:gapWidth val="150"/>
        <c:overlap val="100"/>
        <c:axId val="1370339824"/>
        <c:axId val="1616368112"/>
      </c:barChart>
      <c:catAx>
        <c:axId val="137033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1616368112"/>
        <c:crosses val="autoZero"/>
        <c:auto val="1"/>
        <c:lblAlgn val="ctr"/>
        <c:lblOffset val="100"/>
        <c:noMultiLvlLbl val="0"/>
      </c:catAx>
      <c:valAx>
        <c:axId val="1616368112"/>
        <c:scaling>
          <c:orientation val="minMax"/>
        </c:scaling>
        <c:delete val="1"/>
        <c:axPos val="l"/>
        <c:numFmt formatCode="General" sourceLinked="1"/>
        <c:majorTickMark val="none"/>
        <c:minorTickMark val="none"/>
        <c:tickLblPos val="nextTo"/>
        <c:crossAx val="1370339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showDLblsOverMax val="0"/>
  </c:chart>
  <c:spPr>
    <a:noFill/>
    <a:ln>
      <a:noFill/>
    </a:ln>
    <a:effectLst/>
  </c:spPr>
  <c:txPr>
    <a:bodyPr/>
    <a:lstStyle/>
    <a:p>
      <a:pPr>
        <a:defRPr>
          <a:latin typeface="Akatab" panose="02000000000000000000" pitchFamily="2" charset="0"/>
          <a:ea typeface="Akatab" panose="02000000000000000000" pitchFamily="2" charset="0"/>
          <a:cs typeface="Akatab" panose="02000000000000000000" pitchFamily="2" charset="0"/>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[graphes.xlsx]WHYNOTC2!$A$2:$A$12</c:f>
              <c:strCache>
                <c:ptCount val="11"/>
                <c:pt idx="0">
                  <c:v>Pas assez fréquents ou pas assez d'amplitude horaire</c:v>
                </c:pt>
                <c:pt idx="1">
                  <c:v>Pas d'offre (recodé à partir de la réponse "autre, précisez")</c:v>
                </c:pt>
                <c:pt idx="2">
                  <c:v>Par habitude</c:v>
                </c:pt>
                <c:pt idx="3">
                  <c:v>Temps de trajet trop long</c:v>
                </c:pt>
                <c:pt idx="4">
                  <c:v>Trop compliqué (se rendre à la gare, acheter un titre ou un abonnement…)</c:v>
                </c:pt>
                <c:pt idx="5">
                  <c:v>Trop cher</c:v>
                </c:pt>
                <c:pt idx="6">
                  <c:v>Sentiment d'insécurité</c:v>
                </c:pt>
                <c:pt idx="7">
                  <c:v>Manque de fiabilité (durée de trajet aléatoire)</c:v>
                </c:pt>
                <c:pt idx="8">
                  <c:v>Manque de confort</c:v>
                </c:pt>
                <c:pt idx="9">
                  <c:v>Pas adapté (PMR, trajets avec enfants)</c:v>
                </c:pt>
                <c:pt idx="10">
                  <c:v>Autre</c:v>
                </c:pt>
              </c:strCache>
            </c:strRef>
          </c:cat>
          <c:val>
            <c:numRef>
              <c:f>[graphes.xlsx]WHYNOTC2!$B$2:$B$12</c:f>
              <c:numCache>
                <c:formatCode>General</c:formatCode>
                <c:ptCount val="11"/>
                <c:pt idx="0">
                  <c:v>33</c:v>
                </c:pt>
                <c:pt idx="1">
                  <c:v>13</c:v>
                </c:pt>
                <c:pt idx="2">
                  <c:v>11</c:v>
                </c:pt>
                <c:pt idx="3">
                  <c:v>7</c:v>
                </c:pt>
                <c:pt idx="4">
                  <c:v>6</c:v>
                </c:pt>
                <c:pt idx="5">
                  <c:v>6</c:v>
                </c:pt>
                <c:pt idx="6">
                  <c:v>5</c:v>
                </c:pt>
                <c:pt idx="7">
                  <c:v>4</c:v>
                </c:pt>
                <c:pt idx="8">
                  <c:v>3</c:v>
                </c:pt>
                <c:pt idx="9">
                  <c:v>5</c:v>
                </c:pt>
                <c:pt idx="10">
                  <c:v>6</c:v>
                </c:pt>
              </c:numCache>
            </c:numRef>
          </c:val>
          <c:extLst>
            <c:ext xmlns:c16="http://schemas.microsoft.com/office/drawing/2014/chart" uri="{C3380CC4-5D6E-409C-BE32-E72D297353CC}">
              <c16:uniqueId val="{00000000-B363-403C-BFCB-DD27D65B3E60}"/>
            </c:ext>
          </c:extLst>
        </c:ser>
        <c:dLbls>
          <c:showLegendKey val="0"/>
          <c:showVal val="0"/>
          <c:showCatName val="0"/>
          <c:showSerName val="0"/>
          <c:showPercent val="0"/>
          <c:showBubbleSize val="0"/>
        </c:dLbls>
        <c:gapWidth val="182"/>
        <c:axId val="344145119"/>
        <c:axId val="233629359"/>
      </c:barChart>
      <c:catAx>
        <c:axId val="34414511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233629359"/>
        <c:crosses val="autoZero"/>
        <c:auto val="1"/>
        <c:lblAlgn val="ctr"/>
        <c:lblOffset val="100"/>
        <c:noMultiLvlLbl val="0"/>
      </c:catAx>
      <c:valAx>
        <c:axId val="233629359"/>
        <c:scaling>
          <c:orientation val="minMax"/>
        </c:scaling>
        <c:delete val="1"/>
        <c:axPos val="t"/>
        <c:numFmt formatCode="General" sourceLinked="1"/>
        <c:majorTickMark val="none"/>
        <c:minorTickMark val="none"/>
        <c:tickLblPos val="nextTo"/>
        <c:crossAx val="344145119"/>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Akatab" panose="02000000000000000000" pitchFamily="2" charset="0"/>
          <a:ea typeface="Akatab" panose="02000000000000000000" pitchFamily="2" charset="0"/>
          <a:cs typeface="Akatab" panose="02000000000000000000" pitchFamily="2" charset="0"/>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Feuil2!$A$28:$A$32</c:f>
              <c:strCache>
                <c:ptCount val="5"/>
                <c:pt idx="0">
                  <c:v>Vous avez le mal des transports en car</c:v>
                </c:pt>
                <c:pt idx="1">
                  <c:v>Par conviction écologique</c:v>
                </c:pt>
                <c:pt idx="2">
                  <c:v>Vous trouvez le train plus fiable (horaires, durée du trajet)</c:v>
                </c:pt>
                <c:pt idx="3">
                  <c:v>Vous vous sentez plus en sécurité dans le train (moins de risque d'accident)</c:v>
                </c:pt>
                <c:pt idx="4">
                  <c:v>Vous trouvez le train plus confortable</c:v>
                </c:pt>
              </c:strCache>
            </c:strRef>
          </c:cat>
          <c:val>
            <c:numRef>
              <c:f>Feuil2!$B$28:$B$32</c:f>
              <c:numCache>
                <c:formatCode>General</c:formatCode>
                <c:ptCount val="5"/>
                <c:pt idx="0">
                  <c:v>10</c:v>
                </c:pt>
                <c:pt idx="1">
                  <c:v>29</c:v>
                </c:pt>
                <c:pt idx="2">
                  <c:v>30</c:v>
                </c:pt>
                <c:pt idx="3">
                  <c:v>28</c:v>
                </c:pt>
                <c:pt idx="4">
                  <c:v>43</c:v>
                </c:pt>
              </c:numCache>
            </c:numRef>
          </c:val>
          <c:extLst>
            <c:ext xmlns:c16="http://schemas.microsoft.com/office/drawing/2014/chart" uri="{C3380CC4-5D6E-409C-BE32-E72D297353CC}">
              <c16:uniqueId val="{00000000-0C7B-4B5A-A440-0881B8B9530D}"/>
            </c:ext>
          </c:extLst>
        </c:ser>
        <c:dLbls>
          <c:showLegendKey val="0"/>
          <c:showVal val="0"/>
          <c:showCatName val="0"/>
          <c:showSerName val="0"/>
          <c:showPercent val="0"/>
          <c:showBubbleSize val="0"/>
        </c:dLbls>
        <c:gapWidth val="182"/>
        <c:axId val="1682442479"/>
        <c:axId val="1881379855"/>
      </c:barChart>
      <c:catAx>
        <c:axId val="16824424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1881379855"/>
        <c:crosses val="autoZero"/>
        <c:auto val="1"/>
        <c:lblAlgn val="ctr"/>
        <c:lblOffset val="100"/>
        <c:noMultiLvlLbl val="0"/>
      </c:catAx>
      <c:valAx>
        <c:axId val="1881379855"/>
        <c:scaling>
          <c:orientation val="minMax"/>
        </c:scaling>
        <c:delete val="1"/>
        <c:axPos val="b"/>
        <c:numFmt formatCode="General" sourceLinked="1"/>
        <c:majorTickMark val="none"/>
        <c:minorTickMark val="none"/>
        <c:tickLblPos val="nextTo"/>
        <c:crossAx val="1682442479"/>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Akatab" panose="02000000000000000000" pitchFamily="2" charset="0"/>
          <a:ea typeface="Akatab" panose="02000000000000000000" pitchFamily="2" charset="0"/>
          <a:cs typeface="Akatab" panose="02000000000000000000" pitchFamily="2" charset="0"/>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738042919574909"/>
          <c:y val="3.7217512346189675E-2"/>
          <c:w val="0.39242313797021411"/>
          <c:h val="0.6238296747368004"/>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3ED-4A9D-9CBE-02432B44383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3ED-4A9D-9CBE-02432B44383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3ED-4A9D-9CBE-02432B443833}"/>
              </c:ext>
            </c:extLst>
          </c:dPt>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Feuil2!$A$35:$A$37</c:f>
              <c:strCache>
                <c:ptCount val="3"/>
                <c:pt idx="0">
                  <c:v>Un train qui passe toutes les 30 minutes aux heures de pointe et toutes les heures en heures creuses</c:v>
                </c:pt>
                <c:pt idx="1">
                  <c:v>Un car qui passe toutes les 15 minutes aux heures de pointe et toutes les 30 minutes en heures creuses</c:v>
                </c:pt>
                <c:pt idx="2">
                  <c:v>NR</c:v>
                </c:pt>
              </c:strCache>
            </c:strRef>
          </c:cat>
          <c:val>
            <c:numRef>
              <c:f>Feuil2!$B$35:$B$37</c:f>
              <c:numCache>
                <c:formatCode>General</c:formatCode>
                <c:ptCount val="3"/>
                <c:pt idx="0">
                  <c:v>24</c:v>
                </c:pt>
                <c:pt idx="1">
                  <c:v>71</c:v>
                </c:pt>
                <c:pt idx="2">
                  <c:v>5</c:v>
                </c:pt>
              </c:numCache>
            </c:numRef>
          </c:val>
          <c:extLst>
            <c:ext xmlns:c16="http://schemas.microsoft.com/office/drawing/2014/chart" uri="{C3380CC4-5D6E-409C-BE32-E72D297353CC}">
              <c16:uniqueId val="{00000006-E3ED-4A9D-9CBE-02432B443833}"/>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5.1475659713017249E-2"/>
          <c:y val="0.6868446987817467"/>
          <c:w val="0.89944309462602157"/>
          <c:h val="0.2903152999233870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Akatab" panose="02000000000000000000" pitchFamily="2" charset="0"/>
          <a:ea typeface="Akatab" panose="02000000000000000000" pitchFamily="2" charset="0"/>
          <a:cs typeface="Akatab" panose="02000000000000000000" pitchFamily="2" charset="0"/>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[graphes.xlsx]INCITC!$J$1</c:f>
              <c:strCache>
                <c:ptCount val="1"/>
                <c:pt idx="0">
                  <c:v>Pas d'arrêt de transport à moins de 10 min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[graphes.xlsx]INCITC!$H$2:$H$9</c:f>
              <c:strCache>
                <c:ptCount val="8"/>
                <c:pt idx="0">
                  <c:v>Si les transports étaient gratuits</c:v>
                </c:pt>
                <c:pt idx="1">
                  <c:v>Si les transports étaient plus fiables (à l'heure, pas supprimés)</c:v>
                </c:pt>
                <c:pt idx="2">
                  <c:v>Si les transports étaient plus rapides</c:v>
                </c:pt>
                <c:pt idx="3">
                  <c:v>Si les transports étaient plus confortables (moins de monde, places assises, climatisation…)</c:v>
                </c:pt>
                <c:pt idx="4">
                  <c:v>Si les transports étaient plus sécurisés</c:v>
                </c:pt>
                <c:pt idx="5">
                  <c:v>S'il y avait des parkings voitures gratuits et sécurisés dans les gares</c:v>
                </c:pt>
                <c:pt idx="6">
                  <c:v>S'il y avait des parkings vélos gratuits et sécurisés dans les gares</c:v>
                </c:pt>
                <c:pt idx="7">
                  <c:v>Vous ne souhaitez utiliser les transports à la place de votre voiture à aucune de ces conditions </c:v>
                </c:pt>
              </c:strCache>
            </c:strRef>
          </c:cat>
          <c:val>
            <c:numRef>
              <c:f>[graphes.xlsx]INCITC!$J$2:$J$9</c:f>
              <c:numCache>
                <c:formatCode>0%</c:formatCode>
                <c:ptCount val="8"/>
                <c:pt idx="0">
                  <c:v>0.23564762</c:v>
                </c:pt>
                <c:pt idx="1">
                  <c:v>0.37972306</c:v>
                </c:pt>
                <c:pt idx="2">
                  <c:v>0.2292168</c:v>
                </c:pt>
                <c:pt idx="3">
                  <c:v>0.14871246999999999</c:v>
                </c:pt>
                <c:pt idx="4">
                  <c:v>0.16904997999999999</c:v>
                </c:pt>
                <c:pt idx="5">
                  <c:v>0.23872261</c:v>
                </c:pt>
                <c:pt idx="6">
                  <c:v>9.5186510000000002E-2</c:v>
                </c:pt>
                <c:pt idx="7">
                  <c:v>0.48510012000000002</c:v>
                </c:pt>
              </c:numCache>
            </c:numRef>
          </c:val>
          <c:extLst>
            <c:ext xmlns:c16="http://schemas.microsoft.com/office/drawing/2014/chart" uri="{C3380CC4-5D6E-409C-BE32-E72D297353CC}">
              <c16:uniqueId val="{00000000-1AAD-4AF1-8F04-7611729EA6C8}"/>
            </c:ext>
          </c:extLst>
        </c:ser>
        <c:ser>
          <c:idx val="0"/>
          <c:order val="1"/>
          <c:tx>
            <c:strRef>
              <c:f>[graphes.xlsx]INCITC!$I$1</c:f>
              <c:strCache>
                <c:ptCount val="1"/>
                <c:pt idx="0">
                  <c:v>Arrêt de transport à moins de 10 min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[graphes.xlsx]INCITC!$H$2:$H$9</c:f>
              <c:strCache>
                <c:ptCount val="8"/>
                <c:pt idx="0">
                  <c:v>Si les transports étaient gratuits</c:v>
                </c:pt>
                <c:pt idx="1">
                  <c:v>Si les transports étaient plus fiables (à l'heure, pas supprimés)</c:v>
                </c:pt>
                <c:pt idx="2">
                  <c:v>Si les transports étaient plus rapides</c:v>
                </c:pt>
                <c:pt idx="3">
                  <c:v>Si les transports étaient plus confortables (moins de monde, places assises, climatisation…)</c:v>
                </c:pt>
                <c:pt idx="4">
                  <c:v>Si les transports étaient plus sécurisés</c:v>
                </c:pt>
                <c:pt idx="5">
                  <c:v>S'il y avait des parkings voitures gratuits et sécurisés dans les gares</c:v>
                </c:pt>
                <c:pt idx="6">
                  <c:v>S'il y avait des parkings vélos gratuits et sécurisés dans les gares</c:v>
                </c:pt>
                <c:pt idx="7">
                  <c:v>Vous ne souhaitez utiliser les transports à la place de votre voiture à aucune de ces conditions </c:v>
                </c:pt>
              </c:strCache>
            </c:strRef>
          </c:cat>
          <c:val>
            <c:numRef>
              <c:f>[graphes.xlsx]INCITC!$I$2:$I$9</c:f>
              <c:numCache>
                <c:formatCode>0%</c:formatCode>
                <c:ptCount val="8"/>
                <c:pt idx="0">
                  <c:v>0.46680848000000003</c:v>
                </c:pt>
                <c:pt idx="1">
                  <c:v>0.45913978999999999</c:v>
                </c:pt>
                <c:pt idx="2">
                  <c:v>0.35422175</c:v>
                </c:pt>
                <c:pt idx="3">
                  <c:v>0.27143402</c:v>
                </c:pt>
                <c:pt idx="4">
                  <c:v>0.23232835000000002</c:v>
                </c:pt>
                <c:pt idx="5">
                  <c:v>0.22202611</c:v>
                </c:pt>
                <c:pt idx="6">
                  <c:v>0.14570190999999999</c:v>
                </c:pt>
                <c:pt idx="7">
                  <c:v>0.21805494</c:v>
                </c:pt>
              </c:numCache>
            </c:numRef>
          </c:val>
          <c:extLst>
            <c:ext xmlns:c16="http://schemas.microsoft.com/office/drawing/2014/chart" uri="{C3380CC4-5D6E-409C-BE32-E72D297353CC}">
              <c16:uniqueId val="{00000001-1AAD-4AF1-8F04-7611729EA6C8}"/>
            </c:ext>
          </c:extLst>
        </c:ser>
        <c:dLbls>
          <c:showLegendKey val="0"/>
          <c:showVal val="0"/>
          <c:showCatName val="0"/>
          <c:showSerName val="0"/>
          <c:showPercent val="0"/>
          <c:showBubbleSize val="0"/>
        </c:dLbls>
        <c:gapWidth val="182"/>
        <c:axId val="1897383360"/>
        <c:axId val="1892135904"/>
      </c:barChart>
      <c:catAx>
        <c:axId val="18973833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1892135904"/>
        <c:crosses val="autoZero"/>
        <c:auto val="1"/>
        <c:lblAlgn val="ctr"/>
        <c:lblOffset val="100"/>
        <c:noMultiLvlLbl val="0"/>
      </c:catAx>
      <c:valAx>
        <c:axId val="1892135904"/>
        <c:scaling>
          <c:orientation val="minMax"/>
        </c:scaling>
        <c:delete val="1"/>
        <c:axPos val="t"/>
        <c:numFmt formatCode="0%" sourceLinked="1"/>
        <c:majorTickMark val="none"/>
        <c:minorTickMark val="none"/>
        <c:tickLblPos val="nextTo"/>
        <c:crossAx val="1897383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katab" panose="02000000000000000000" pitchFamily="2" charset="0"/>
          <a:ea typeface="Akatab" panose="02000000000000000000" pitchFamily="2" charset="0"/>
          <a:cs typeface="Akatab" panose="02000000000000000000" pitchFamily="2" charset="0"/>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[graphes.xlsx]WHYNOVELO!$A$2:$A$9</c:f>
              <c:strCache>
                <c:ptCount val="8"/>
                <c:pt idx="0">
                  <c:v>Pas de stationnement vélo à domicile ou à destination</c:v>
                </c:pt>
                <c:pt idx="1">
                  <c:v>Véhicule des enfants trop jeunes</c:v>
                </c:pt>
                <c:pt idx="2">
                  <c:v>Transporte du matériel lourd ou volumineux</c:v>
                </c:pt>
                <c:pt idx="3">
                  <c:v>N'est pas assez en forme </c:v>
                </c:pt>
                <c:pt idx="4">
                  <c:v>N'a pas de vélo</c:v>
                </c:pt>
                <c:pt idx="5">
                  <c:v>Les trajets seraient trop dangereux</c:v>
                </c:pt>
                <c:pt idx="6">
                  <c:v>Pas adapté en cas de mauvais temps</c:v>
                </c:pt>
                <c:pt idx="7">
                  <c:v>Les trajets seraient trop longs</c:v>
                </c:pt>
              </c:strCache>
            </c:strRef>
          </c:cat>
          <c:val>
            <c:numRef>
              <c:f>[graphes.xlsx]WHYNOVELO!$B$2:$B$9</c:f>
              <c:numCache>
                <c:formatCode>0%</c:formatCode>
                <c:ptCount val="8"/>
                <c:pt idx="0">
                  <c:v>0.19</c:v>
                </c:pt>
                <c:pt idx="1">
                  <c:v>0.2</c:v>
                </c:pt>
                <c:pt idx="2">
                  <c:v>0.28999999999999998</c:v>
                </c:pt>
                <c:pt idx="3">
                  <c:v>0.36</c:v>
                </c:pt>
                <c:pt idx="4">
                  <c:v>0.47</c:v>
                </c:pt>
                <c:pt idx="5">
                  <c:v>0.56999999999999995</c:v>
                </c:pt>
                <c:pt idx="6">
                  <c:v>0.7</c:v>
                </c:pt>
                <c:pt idx="7">
                  <c:v>0.74</c:v>
                </c:pt>
              </c:numCache>
            </c:numRef>
          </c:val>
          <c:extLst>
            <c:ext xmlns:c16="http://schemas.microsoft.com/office/drawing/2014/chart" uri="{C3380CC4-5D6E-409C-BE32-E72D297353CC}">
              <c16:uniqueId val="{00000000-602B-4E34-9D58-D9427EE37AC2}"/>
            </c:ext>
          </c:extLst>
        </c:ser>
        <c:dLbls>
          <c:showLegendKey val="0"/>
          <c:showVal val="0"/>
          <c:showCatName val="0"/>
          <c:showSerName val="0"/>
          <c:showPercent val="0"/>
          <c:showBubbleSize val="0"/>
        </c:dLbls>
        <c:gapWidth val="182"/>
        <c:axId val="2053597568"/>
        <c:axId val="1656728544"/>
      </c:barChart>
      <c:catAx>
        <c:axId val="2053597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1656728544"/>
        <c:crosses val="autoZero"/>
        <c:auto val="1"/>
        <c:lblAlgn val="ctr"/>
        <c:lblOffset val="100"/>
        <c:noMultiLvlLbl val="0"/>
      </c:catAx>
      <c:valAx>
        <c:axId val="1656728544"/>
        <c:scaling>
          <c:orientation val="minMax"/>
        </c:scaling>
        <c:delete val="1"/>
        <c:axPos val="b"/>
        <c:numFmt formatCode="0%" sourceLinked="1"/>
        <c:majorTickMark val="none"/>
        <c:minorTickMark val="none"/>
        <c:tickLblPos val="nextTo"/>
        <c:crossAx val="2053597568"/>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100">
          <a:latin typeface="Akatab" panose="02000000000000000000" pitchFamily="2" charset="0"/>
          <a:ea typeface="Akatab" panose="02000000000000000000" pitchFamily="2" charset="0"/>
          <a:cs typeface="Akatab" panose="02000000000000000000" pitchFamily="2" charset="0"/>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'[graphes.xlsx]TRAJOB TRAJAUT'!$F$2</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'[graphes.xlsx]TRAJOB TRAJAUT'!$D$24:$D$30</c:f>
              <c:strCache>
                <c:ptCount val="7"/>
                <c:pt idx="0">
                  <c:v>Voiture</c:v>
                </c:pt>
                <c:pt idx="1">
                  <c:v>Transports en commun (bus, métro, tram, RER, train ...)</c:v>
                </c:pt>
                <c:pt idx="2">
                  <c:v>A pied</c:v>
                </c:pt>
                <c:pt idx="3">
                  <c:v>Vélo ou trottinette non électrique</c:v>
                </c:pt>
                <c:pt idx="4">
                  <c:v>Covoiturage</c:v>
                </c:pt>
                <c:pt idx="5">
                  <c:v>Moto, scooter, mobylette</c:v>
                </c:pt>
                <c:pt idx="6">
                  <c:v>Vélo électrique ou trottinette électrique</c:v>
                </c:pt>
              </c:strCache>
            </c:strRef>
          </c:cat>
          <c:val>
            <c:numRef>
              <c:f>'[graphes.xlsx]TRAJOB TRAJAUT'!$F$24:$F$30</c:f>
              <c:numCache>
                <c:formatCode>0%</c:formatCode>
                <c:ptCount val="7"/>
                <c:pt idx="0">
                  <c:v>0.65399643900000004</c:v>
                </c:pt>
                <c:pt idx="1">
                  <c:v>0.32351496899999999</c:v>
                </c:pt>
                <c:pt idx="2">
                  <c:v>0.31315135800000005</c:v>
                </c:pt>
                <c:pt idx="3">
                  <c:v>7.9085280000000008E-2</c:v>
                </c:pt>
                <c:pt idx="4">
                  <c:v>5.7185107999999998E-2</c:v>
                </c:pt>
                <c:pt idx="5">
                  <c:v>4.7369491999999999E-2</c:v>
                </c:pt>
                <c:pt idx="6">
                  <c:v>4.1224260999999998E-2</c:v>
                </c:pt>
              </c:numCache>
            </c:numRef>
          </c:val>
          <c:extLst>
            <c:ext xmlns:c16="http://schemas.microsoft.com/office/drawing/2014/chart" uri="{C3380CC4-5D6E-409C-BE32-E72D297353CC}">
              <c16:uniqueId val="{00000001-B82A-4543-83F4-13350F7CC068}"/>
            </c:ext>
          </c:extLst>
        </c:ser>
        <c:dLbls>
          <c:showLegendKey val="0"/>
          <c:showVal val="0"/>
          <c:showCatName val="0"/>
          <c:showSerName val="0"/>
          <c:showPercent val="0"/>
          <c:showBubbleSize val="0"/>
        </c:dLbls>
        <c:gapWidth val="110"/>
        <c:overlap val="-27"/>
        <c:axId val="1333328912"/>
        <c:axId val="1104803792"/>
      </c:barChart>
      <c:catAx>
        <c:axId val="133332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1104803792"/>
        <c:crosses val="autoZero"/>
        <c:auto val="1"/>
        <c:lblAlgn val="ctr"/>
        <c:lblOffset val="100"/>
        <c:noMultiLvlLbl val="0"/>
      </c:catAx>
      <c:valAx>
        <c:axId val="1104803792"/>
        <c:scaling>
          <c:orientation val="minMax"/>
        </c:scaling>
        <c:delete val="1"/>
        <c:axPos val="l"/>
        <c:numFmt formatCode="0%" sourceLinked="1"/>
        <c:majorTickMark val="none"/>
        <c:minorTickMark val="none"/>
        <c:tickLblPos val="nextTo"/>
        <c:crossAx val="1333328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[graphes.xlsx]EQUIVEL!$B$1</c:f>
              <c:strCache>
                <c:ptCount val="1"/>
                <c:pt idx="0">
                  <c:v>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[graphes.xlsx]EQUIVEL!$A$2:$A$5</c:f>
              <c:strCache>
                <c:ptCount val="4"/>
                <c:pt idx="0">
                  <c:v>Vélo ou scooter électrique</c:v>
                </c:pt>
                <c:pt idx="1">
                  <c:v>Trottinette électrique</c:v>
                </c:pt>
                <c:pt idx="2">
                  <c:v>Voiture hybride rechargeable</c:v>
                </c:pt>
                <c:pt idx="3">
                  <c:v>Voiture électrique</c:v>
                </c:pt>
              </c:strCache>
            </c:strRef>
          </c:cat>
          <c:val>
            <c:numRef>
              <c:f>[graphes.xlsx]EQUIVEL!$B$2:$B$5</c:f>
              <c:numCache>
                <c:formatCode>General</c:formatCode>
                <c:ptCount val="4"/>
                <c:pt idx="0">
                  <c:v>4</c:v>
                </c:pt>
                <c:pt idx="1">
                  <c:v>3</c:v>
                </c:pt>
                <c:pt idx="2">
                  <c:v>2</c:v>
                </c:pt>
                <c:pt idx="3">
                  <c:v>1</c:v>
                </c:pt>
              </c:numCache>
            </c:numRef>
          </c:val>
          <c:extLst>
            <c:ext xmlns:c16="http://schemas.microsoft.com/office/drawing/2014/chart" uri="{C3380CC4-5D6E-409C-BE32-E72D297353CC}">
              <c16:uniqueId val="{00000000-3322-4461-90E4-5EE6772E2AF0}"/>
            </c:ext>
          </c:extLst>
        </c:ser>
        <c:ser>
          <c:idx val="1"/>
          <c:order val="1"/>
          <c:tx>
            <c:strRef>
              <c:f>[graphes.xlsx]EQUIVEL!$C$1</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[graphes.xlsx]EQUIVEL!$A$2:$A$5</c:f>
              <c:strCache>
                <c:ptCount val="4"/>
                <c:pt idx="0">
                  <c:v>Vélo ou scooter électrique</c:v>
                </c:pt>
                <c:pt idx="1">
                  <c:v>Trottinette électrique</c:v>
                </c:pt>
                <c:pt idx="2">
                  <c:v>Voiture hybride rechargeable</c:v>
                </c:pt>
                <c:pt idx="3">
                  <c:v>Voiture électrique</c:v>
                </c:pt>
              </c:strCache>
            </c:strRef>
          </c:cat>
          <c:val>
            <c:numRef>
              <c:f>[graphes.xlsx]EQUIVEL!$C$2:$C$5</c:f>
              <c:numCache>
                <c:formatCode>General</c:formatCode>
                <c:ptCount val="4"/>
                <c:pt idx="0">
                  <c:v>10</c:v>
                </c:pt>
                <c:pt idx="1">
                  <c:v>8</c:v>
                </c:pt>
                <c:pt idx="2">
                  <c:v>5</c:v>
                </c:pt>
                <c:pt idx="3">
                  <c:v>4</c:v>
                </c:pt>
              </c:numCache>
            </c:numRef>
          </c:val>
          <c:extLst>
            <c:ext xmlns:c16="http://schemas.microsoft.com/office/drawing/2014/chart" uri="{C3380CC4-5D6E-409C-BE32-E72D297353CC}">
              <c16:uniqueId val="{00000001-3322-4461-90E4-5EE6772E2AF0}"/>
            </c:ext>
          </c:extLst>
        </c:ser>
        <c:dLbls>
          <c:showLegendKey val="0"/>
          <c:showVal val="0"/>
          <c:showCatName val="0"/>
          <c:showSerName val="0"/>
          <c:showPercent val="0"/>
          <c:showBubbleSize val="0"/>
        </c:dLbls>
        <c:gapWidth val="219"/>
        <c:overlap val="-27"/>
        <c:axId val="1956860512"/>
        <c:axId val="1660433120"/>
      </c:barChart>
      <c:catAx>
        <c:axId val="195686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1660433120"/>
        <c:crosses val="autoZero"/>
        <c:auto val="1"/>
        <c:lblAlgn val="ctr"/>
        <c:lblOffset val="100"/>
        <c:noMultiLvlLbl val="0"/>
      </c:catAx>
      <c:valAx>
        <c:axId val="1660433120"/>
        <c:scaling>
          <c:orientation val="minMax"/>
        </c:scaling>
        <c:delete val="1"/>
        <c:axPos val="l"/>
        <c:numFmt formatCode="General" sourceLinked="1"/>
        <c:majorTickMark val="none"/>
        <c:minorTickMark val="none"/>
        <c:tickLblPos val="nextTo"/>
        <c:crossAx val="1956860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[graphes.xlsx]EQUIVEL!$B$10</c:f>
              <c:strCache>
                <c:ptCount val="1"/>
                <c:pt idx="0">
                  <c:v>Certainement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[graphes.xlsx]EQUIVEL!$A$11:$A$15</c:f>
              <c:strCache>
                <c:ptCount val="5"/>
                <c:pt idx="0">
                  <c:v>Voiture hybride rechargeable</c:v>
                </c:pt>
                <c:pt idx="1">
                  <c:v>Voiture électrique</c:v>
                </c:pt>
                <c:pt idx="2">
                  <c:v>Vélo ou scooter électrique</c:v>
                </c:pt>
                <c:pt idx="3">
                  <c:v>Voiture à hydrogène</c:v>
                </c:pt>
                <c:pt idx="4">
                  <c:v>Trottinette électrique</c:v>
                </c:pt>
              </c:strCache>
            </c:strRef>
          </c:cat>
          <c:val>
            <c:numRef>
              <c:f>[graphes.xlsx]EQUIVEL!$B$11:$B$15</c:f>
              <c:numCache>
                <c:formatCode>General</c:formatCode>
                <c:ptCount val="5"/>
                <c:pt idx="0">
                  <c:v>6</c:v>
                </c:pt>
                <c:pt idx="1">
                  <c:v>6</c:v>
                </c:pt>
                <c:pt idx="2">
                  <c:v>6</c:v>
                </c:pt>
                <c:pt idx="3">
                  <c:v>2</c:v>
                </c:pt>
                <c:pt idx="4">
                  <c:v>3</c:v>
                </c:pt>
              </c:numCache>
            </c:numRef>
          </c:val>
          <c:extLst>
            <c:ext xmlns:c16="http://schemas.microsoft.com/office/drawing/2014/chart" uri="{C3380CC4-5D6E-409C-BE32-E72D297353CC}">
              <c16:uniqueId val="{00000000-CF16-45FB-994D-2C4A7ECB3369}"/>
            </c:ext>
          </c:extLst>
        </c:ser>
        <c:ser>
          <c:idx val="1"/>
          <c:order val="1"/>
          <c:tx>
            <c:strRef>
              <c:f>[graphes.xlsx]EQUIVEL!$C$10</c:f>
              <c:strCache>
                <c:ptCount val="1"/>
                <c:pt idx="0">
                  <c:v>Peut-être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[graphes.xlsx]EQUIVEL!$A$11:$A$15</c:f>
              <c:strCache>
                <c:ptCount val="5"/>
                <c:pt idx="0">
                  <c:v>Voiture hybride rechargeable</c:v>
                </c:pt>
                <c:pt idx="1">
                  <c:v>Voiture électrique</c:v>
                </c:pt>
                <c:pt idx="2">
                  <c:v>Vélo ou scooter électrique</c:v>
                </c:pt>
                <c:pt idx="3">
                  <c:v>Voiture à hydrogène</c:v>
                </c:pt>
                <c:pt idx="4">
                  <c:v>Trottinette électrique</c:v>
                </c:pt>
              </c:strCache>
            </c:strRef>
          </c:cat>
          <c:val>
            <c:numRef>
              <c:f>[graphes.xlsx]EQUIVEL!$C$11:$C$15</c:f>
              <c:numCache>
                <c:formatCode>General</c:formatCode>
                <c:ptCount val="5"/>
                <c:pt idx="0">
                  <c:v>26</c:v>
                </c:pt>
                <c:pt idx="1">
                  <c:v>17</c:v>
                </c:pt>
                <c:pt idx="2">
                  <c:v>15</c:v>
                </c:pt>
                <c:pt idx="3">
                  <c:v>15</c:v>
                </c:pt>
                <c:pt idx="4">
                  <c:v>8</c:v>
                </c:pt>
              </c:numCache>
            </c:numRef>
          </c:val>
          <c:extLst>
            <c:ext xmlns:c16="http://schemas.microsoft.com/office/drawing/2014/chart" uri="{C3380CC4-5D6E-409C-BE32-E72D297353CC}">
              <c16:uniqueId val="{00000001-CF16-45FB-994D-2C4A7ECB3369}"/>
            </c:ext>
          </c:extLst>
        </c:ser>
        <c:dLbls>
          <c:showLegendKey val="0"/>
          <c:showVal val="0"/>
          <c:showCatName val="0"/>
          <c:showSerName val="0"/>
          <c:showPercent val="0"/>
          <c:showBubbleSize val="0"/>
        </c:dLbls>
        <c:gapWidth val="150"/>
        <c:overlap val="100"/>
        <c:axId val="1926516336"/>
        <c:axId val="1962235568"/>
      </c:barChart>
      <c:catAx>
        <c:axId val="19265163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1962235568"/>
        <c:crosses val="autoZero"/>
        <c:auto val="1"/>
        <c:lblAlgn val="ctr"/>
        <c:lblOffset val="100"/>
        <c:noMultiLvlLbl val="0"/>
      </c:catAx>
      <c:valAx>
        <c:axId val="1962235568"/>
        <c:scaling>
          <c:orientation val="minMax"/>
        </c:scaling>
        <c:delete val="1"/>
        <c:axPos val="t"/>
        <c:numFmt formatCode="General" sourceLinked="1"/>
        <c:majorTickMark val="none"/>
        <c:minorTickMark val="none"/>
        <c:tickLblPos val="nextTo"/>
        <c:crossAx val="1926516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4"/>
              </a:solidFill>
              <a:ln w="19050">
                <a:solidFill>
                  <a:schemeClr val="lt1"/>
                </a:solidFill>
              </a:ln>
              <a:effectLst/>
            </c:spPr>
            <c:extLst>
              <c:ext xmlns:c16="http://schemas.microsoft.com/office/drawing/2014/chart" uri="{C3380CC4-5D6E-409C-BE32-E72D297353CC}">
                <c16:uniqueId val="{00000001-BF44-43F3-B276-CADE206740D8}"/>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BF44-43F3-B276-CADE206740D8}"/>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BF44-43F3-B276-CADE206740D8}"/>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44-43F3-B276-CADE206740D8}"/>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0"/>
            <c:showCatName val="0"/>
            <c:showSerName val="0"/>
            <c:showPercent val="0"/>
            <c:showBubbleSize val="0"/>
            <c:extLst>
              <c:ext xmlns:c15="http://schemas.microsoft.com/office/drawing/2012/chart" uri="{CE6537A1-D6FC-4f65-9D91-7224C49458BB}"/>
            </c:extLst>
          </c:dLbls>
          <c:cat>
            <c:strRef>
              <c:f>CHNS!$A$33:$A$35</c:f>
              <c:strCache>
                <c:ptCount val="3"/>
                <c:pt idx="0">
                  <c:v>Oui</c:v>
                </c:pt>
                <c:pt idx="1">
                  <c:v>Non</c:v>
                </c:pt>
                <c:pt idx="2">
                  <c:v>NR</c:v>
                </c:pt>
              </c:strCache>
            </c:strRef>
          </c:cat>
          <c:val>
            <c:numRef>
              <c:f>CHNS!$B$33:$B$35</c:f>
              <c:numCache>
                <c:formatCode>General</c:formatCode>
                <c:ptCount val="3"/>
                <c:pt idx="0">
                  <c:v>47</c:v>
                </c:pt>
                <c:pt idx="1">
                  <c:v>52</c:v>
                </c:pt>
                <c:pt idx="2">
                  <c:v>1</c:v>
                </c:pt>
              </c:numCache>
            </c:numRef>
          </c:val>
          <c:extLst>
            <c:ext xmlns:c16="http://schemas.microsoft.com/office/drawing/2014/chart" uri="{C3380CC4-5D6E-409C-BE32-E72D297353CC}">
              <c16:uniqueId val="{00000006-BF44-43F3-B276-CADE206740D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katab" panose="02000000000000000000" pitchFamily="2" charset="0"/>
          <a:ea typeface="Akatab" panose="02000000000000000000" pitchFamily="2" charset="0"/>
          <a:cs typeface="Akatab" panose="02000000000000000000" pitchFamily="2" charset="0"/>
        </a:defRPr>
      </a:pPr>
      <a:endParaRPr lang="fr-F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4"/>
              </a:solidFill>
              <a:ln w="19050">
                <a:solidFill>
                  <a:schemeClr val="lt1"/>
                </a:solidFill>
              </a:ln>
              <a:effectLst/>
            </c:spPr>
            <c:extLst>
              <c:ext xmlns:c16="http://schemas.microsoft.com/office/drawing/2014/chart" uri="{C3380CC4-5D6E-409C-BE32-E72D297353CC}">
                <c16:uniqueId val="{00000001-EB45-4C7F-9612-9C9F78549176}"/>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EB45-4C7F-9612-9C9F78549176}"/>
              </c:ext>
            </c:extLst>
          </c:dPt>
          <c:dPt>
            <c:idx val="2"/>
            <c:bubble3D val="0"/>
            <c:spPr>
              <a:solidFill>
                <a:schemeClr val="bg2"/>
              </a:solidFill>
              <a:ln w="19050">
                <a:solidFill>
                  <a:schemeClr val="lt1"/>
                </a:solidFill>
              </a:ln>
              <a:effectLst/>
            </c:spPr>
            <c:extLst>
              <c:ext xmlns:c16="http://schemas.microsoft.com/office/drawing/2014/chart" uri="{C3380CC4-5D6E-409C-BE32-E72D297353CC}">
                <c16:uniqueId val="{00000005-EB45-4C7F-9612-9C9F7854917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45-4C7F-9612-9C9F7854917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0"/>
            <c:showCatName val="0"/>
            <c:showSerName val="0"/>
            <c:showPercent val="0"/>
            <c:showBubbleSize val="0"/>
            <c:extLst>
              <c:ext xmlns:c15="http://schemas.microsoft.com/office/drawing/2012/chart" uri="{CE6537A1-D6FC-4f65-9D91-7224C49458BB}"/>
            </c:extLst>
          </c:dLbls>
          <c:cat>
            <c:strRef>
              <c:f>CHNS!$A$39:$A$41</c:f>
              <c:strCache>
                <c:ptCount val="3"/>
                <c:pt idx="0">
                  <c:v>Oui</c:v>
                </c:pt>
                <c:pt idx="1">
                  <c:v>Non</c:v>
                </c:pt>
                <c:pt idx="2">
                  <c:v>NR</c:v>
                </c:pt>
              </c:strCache>
            </c:strRef>
          </c:cat>
          <c:val>
            <c:numRef>
              <c:f>CHNS!$B$39:$B$41</c:f>
              <c:numCache>
                <c:formatCode>General</c:formatCode>
                <c:ptCount val="3"/>
                <c:pt idx="0">
                  <c:v>49</c:v>
                </c:pt>
                <c:pt idx="1">
                  <c:v>51</c:v>
                </c:pt>
                <c:pt idx="2">
                  <c:v>1</c:v>
                </c:pt>
              </c:numCache>
            </c:numRef>
          </c:val>
          <c:extLst>
            <c:ext xmlns:c16="http://schemas.microsoft.com/office/drawing/2014/chart" uri="{C3380CC4-5D6E-409C-BE32-E72D297353CC}">
              <c16:uniqueId val="{00000006-EB45-4C7F-9612-9C9F7854917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6017506306856"/>
          <c:y val="3.8762292530170495E-2"/>
          <c:w val="0.43669922024310071"/>
          <c:h val="0.8276512492445931"/>
        </c:manualLayout>
      </c:layout>
      <c:barChart>
        <c:barDir val="bar"/>
        <c:grouping val="clustered"/>
        <c:varyColors val="0"/>
        <c:ser>
          <c:idx val="0"/>
          <c:order val="0"/>
          <c:tx>
            <c:strRef>
              <c:f>[Graphes.xlsx]AXPUB!$B$19</c:f>
              <c:strCache>
                <c:ptCount val="1"/>
                <c:pt idx="0">
                  <c:v>15-30</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[Graphes.xlsx]AXPUB!$A$20:$A$25</c:f>
              <c:strCache>
                <c:ptCount val="6"/>
                <c:pt idx="0">
                  <c:v>Développer les transports en commun et limiter l'usage de la voiture</c:v>
                </c:pt>
                <c:pt idx="1">
                  <c:v>Investir dans l'énergie renouvelable (champs d'éoliennes, fermes solaires...)</c:v>
                </c:pt>
                <c:pt idx="2">
                  <c:v>Financer la recherche pour développer des technologies qui limitent le réchauffement climatique</c:v>
                </c:pt>
                <c:pt idx="3">
                  <c:v>Favoriser la production d'énergie nucléaire</c:v>
                </c:pt>
                <c:pt idx="4">
                  <c:v>Limiter fortement l'usage de l'avion</c:v>
                </c:pt>
                <c:pt idx="5">
                  <c:v>Développer l'usage des véhicules électriques</c:v>
                </c:pt>
              </c:strCache>
            </c:strRef>
          </c:cat>
          <c:val>
            <c:numRef>
              <c:f>[Graphes.xlsx]AXPUB!$B$20:$B$25</c:f>
              <c:numCache>
                <c:formatCode>0%</c:formatCode>
                <c:ptCount val="6"/>
                <c:pt idx="0">
                  <c:v>0.57999999999999996</c:v>
                </c:pt>
                <c:pt idx="1">
                  <c:v>0.57999999999999996</c:v>
                </c:pt>
                <c:pt idx="2">
                  <c:v>0.53</c:v>
                </c:pt>
                <c:pt idx="3">
                  <c:v>0.33</c:v>
                </c:pt>
                <c:pt idx="4">
                  <c:v>0.42</c:v>
                </c:pt>
                <c:pt idx="5">
                  <c:v>0.22</c:v>
                </c:pt>
              </c:numCache>
            </c:numRef>
          </c:val>
          <c:extLst>
            <c:ext xmlns:c16="http://schemas.microsoft.com/office/drawing/2014/chart" uri="{C3380CC4-5D6E-409C-BE32-E72D297353CC}">
              <c16:uniqueId val="{00000000-20D6-4DC5-85F9-C3B67C767E99}"/>
            </c:ext>
          </c:extLst>
        </c:ser>
        <c:ser>
          <c:idx val="1"/>
          <c:order val="1"/>
          <c:tx>
            <c:strRef>
              <c:f>[Graphes.xlsx]AXPUB!$C$19</c:f>
              <c:strCache>
                <c:ptCount val="1"/>
                <c:pt idx="0">
                  <c:v>31+</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[Graphes.xlsx]AXPUB!$A$20:$A$25</c:f>
              <c:strCache>
                <c:ptCount val="6"/>
                <c:pt idx="0">
                  <c:v>Développer les transports en commun et limiter l'usage de la voiture</c:v>
                </c:pt>
                <c:pt idx="1">
                  <c:v>Investir dans l'énergie renouvelable (champs d'éoliennes, fermes solaires...)</c:v>
                </c:pt>
                <c:pt idx="2">
                  <c:v>Financer la recherche pour développer des technologies qui limitent le réchauffement climatique</c:v>
                </c:pt>
                <c:pt idx="3">
                  <c:v>Favoriser la production d'énergie nucléaire</c:v>
                </c:pt>
                <c:pt idx="4">
                  <c:v>Limiter fortement l'usage de l'avion</c:v>
                </c:pt>
                <c:pt idx="5">
                  <c:v>Développer l'usage des véhicules électriques</c:v>
                </c:pt>
              </c:strCache>
            </c:strRef>
          </c:cat>
          <c:val>
            <c:numRef>
              <c:f>[Graphes.xlsx]AXPUB!$C$20:$C$25</c:f>
              <c:numCache>
                <c:formatCode>0%</c:formatCode>
                <c:ptCount val="6"/>
                <c:pt idx="0">
                  <c:v>0.49</c:v>
                </c:pt>
                <c:pt idx="1">
                  <c:v>0.54</c:v>
                </c:pt>
                <c:pt idx="2">
                  <c:v>0.56000000000000005</c:v>
                </c:pt>
                <c:pt idx="3">
                  <c:v>0.42</c:v>
                </c:pt>
                <c:pt idx="4">
                  <c:v>0.42</c:v>
                </c:pt>
                <c:pt idx="5">
                  <c:v>0.18</c:v>
                </c:pt>
              </c:numCache>
            </c:numRef>
          </c:val>
          <c:extLst>
            <c:ext xmlns:c16="http://schemas.microsoft.com/office/drawing/2014/chart" uri="{C3380CC4-5D6E-409C-BE32-E72D297353CC}">
              <c16:uniqueId val="{00000001-20D6-4DC5-85F9-C3B67C767E99}"/>
            </c:ext>
          </c:extLst>
        </c:ser>
        <c:dLbls>
          <c:showLegendKey val="0"/>
          <c:showVal val="0"/>
          <c:showCatName val="0"/>
          <c:showSerName val="0"/>
          <c:showPercent val="0"/>
          <c:showBubbleSize val="0"/>
        </c:dLbls>
        <c:gapWidth val="182"/>
        <c:overlap val="-11"/>
        <c:axId val="272233360"/>
        <c:axId val="272238160"/>
      </c:barChart>
      <c:catAx>
        <c:axId val="2722333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272238160"/>
        <c:crosses val="autoZero"/>
        <c:auto val="1"/>
        <c:lblAlgn val="ctr"/>
        <c:lblOffset val="100"/>
        <c:noMultiLvlLbl val="0"/>
      </c:catAx>
      <c:valAx>
        <c:axId val="272238160"/>
        <c:scaling>
          <c:orientation val="minMax"/>
        </c:scaling>
        <c:delete val="1"/>
        <c:axPos val="t"/>
        <c:numFmt formatCode="0%" sourceLinked="1"/>
        <c:majorTickMark val="none"/>
        <c:minorTickMark val="none"/>
        <c:tickLblPos val="nextTo"/>
        <c:crossAx val="272233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100"/>
      </a:pPr>
      <a:endParaRPr lang="fr-F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0"/>
          <c:tx>
            <c:strRef>
              <c:f>[graphes.xlsx]Feuil1!$E$1</c:f>
              <c:strCache>
                <c:ptCount val="1"/>
                <c:pt idx="0">
                  <c:v>SOMME</c:v>
                </c:pt>
              </c:strCache>
            </c:strRef>
          </c:tx>
          <c:spPr>
            <a:solidFill>
              <a:schemeClr val="accent4"/>
            </a:solidFill>
            <a:ln>
              <a:noFill/>
            </a:ln>
            <a:effectLst/>
          </c:spPr>
          <c:invertIfNegative val="0"/>
          <c:dPt>
            <c:idx val="3"/>
            <c:invertIfNegative val="0"/>
            <c:bubble3D val="0"/>
            <c:spPr>
              <a:solidFill>
                <a:schemeClr val="bg1">
                  <a:lumMod val="85000"/>
                </a:schemeClr>
              </a:solidFill>
              <a:ln>
                <a:noFill/>
              </a:ln>
              <a:effectLst/>
            </c:spPr>
            <c:extLst>
              <c:ext xmlns:c16="http://schemas.microsoft.com/office/drawing/2014/chart" uri="{C3380CC4-5D6E-409C-BE32-E72D297353CC}">
                <c16:uniqueId val="{00000001-5310-43FE-A581-E44A4E0930F4}"/>
              </c:ext>
            </c:extLst>
          </c:dPt>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2-5310-43FE-A581-E44A4E0930F4}"/>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3-5310-43FE-A581-E44A4E0930F4}"/>
              </c:ext>
            </c:extLst>
          </c:dPt>
          <c:dPt>
            <c:idx val="6"/>
            <c:invertIfNegative val="0"/>
            <c:bubble3D val="0"/>
            <c:spPr>
              <a:solidFill>
                <a:schemeClr val="bg1">
                  <a:lumMod val="85000"/>
                </a:schemeClr>
              </a:solidFill>
              <a:ln>
                <a:noFill/>
              </a:ln>
              <a:effectLst/>
            </c:spPr>
            <c:extLst>
              <c:ext xmlns:c16="http://schemas.microsoft.com/office/drawing/2014/chart" uri="{C3380CC4-5D6E-409C-BE32-E72D297353CC}">
                <c16:uniqueId val="{00000004-5310-43FE-A581-E44A4E0930F4}"/>
              </c:ext>
            </c:extLst>
          </c:dPt>
          <c:dPt>
            <c:idx val="7"/>
            <c:invertIfNegative val="0"/>
            <c:bubble3D val="0"/>
            <c:spPr>
              <a:solidFill>
                <a:schemeClr val="bg1">
                  <a:lumMod val="85000"/>
                </a:schemeClr>
              </a:solidFill>
              <a:ln>
                <a:noFill/>
              </a:ln>
              <a:effectLst/>
            </c:spPr>
            <c:extLst>
              <c:ext xmlns:c16="http://schemas.microsoft.com/office/drawing/2014/chart" uri="{C3380CC4-5D6E-409C-BE32-E72D297353CC}">
                <c16:uniqueId val="{00000005-5310-43FE-A581-E44A4E0930F4}"/>
              </c:ext>
            </c:extLst>
          </c:dPt>
          <c:dPt>
            <c:idx val="8"/>
            <c:invertIfNegative val="0"/>
            <c:bubble3D val="0"/>
            <c:spPr>
              <a:solidFill>
                <a:schemeClr val="bg1">
                  <a:lumMod val="85000"/>
                </a:schemeClr>
              </a:solidFill>
              <a:ln>
                <a:noFill/>
              </a:ln>
              <a:effectLst/>
            </c:spPr>
            <c:extLst>
              <c:ext xmlns:c16="http://schemas.microsoft.com/office/drawing/2014/chart" uri="{C3380CC4-5D6E-409C-BE32-E72D297353CC}">
                <c16:uniqueId val="{00000006-5310-43FE-A581-E44A4E0930F4}"/>
              </c:ext>
            </c:extLst>
          </c:dPt>
          <c:dPt>
            <c:idx val="9"/>
            <c:invertIfNegative val="0"/>
            <c:bubble3D val="0"/>
            <c:spPr>
              <a:solidFill>
                <a:schemeClr val="bg1">
                  <a:lumMod val="85000"/>
                </a:schemeClr>
              </a:solidFill>
              <a:ln>
                <a:noFill/>
              </a:ln>
              <a:effectLst/>
            </c:spPr>
            <c:extLst>
              <c:ext xmlns:c16="http://schemas.microsoft.com/office/drawing/2014/chart" uri="{C3380CC4-5D6E-409C-BE32-E72D297353CC}">
                <c16:uniqueId val="{00000007-5310-43FE-A581-E44A4E0930F4}"/>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[graphes.xlsx]Feuil1!$A$2:$A$11</c:f>
              <c:strCache>
                <c:ptCount val="10"/>
                <c:pt idx="0">
                  <c:v>Développer le réseau de transports en commun urbain (bus, métro, tram)</c:v>
                </c:pt>
                <c:pt idx="1">
                  <c:v>Favoriser l'accès aux transports en créant des parkings relais voitures et vélos dans les gares</c:v>
                </c:pt>
                <c:pt idx="2">
                  <c:v>Développer le réseau de transports en commun régional</c:v>
                </c:pt>
                <c:pt idx="3">
                  <c:v>Développer les voies piétonnes et cyclables et réduire les voies pour les voitures</c:v>
                </c:pt>
                <c:pt idx="4">
                  <c:v>Construire des axes routiers pour limiter les embouteillages</c:v>
                </c:pt>
                <c:pt idx="5">
                  <c:v>Développer les grandes lignes hors TGV (Intercités…)</c:v>
                </c:pt>
                <c:pt idx="6">
                  <c:v>Développer la mobilité électrique (aides à l'acquisition, installation de bornes de recharge)</c:v>
                </c:pt>
                <c:pt idx="7">
                  <c:v>Limiter la construction de logements neufs pour éviter l'étalement urbain</c:v>
                </c:pt>
                <c:pt idx="8">
                  <c:v>Favoriser le covoiturage (voies et stationnement dédiés)</c:v>
                </c:pt>
                <c:pt idx="9">
                  <c:v>Développer les lignes TGV</c:v>
                </c:pt>
              </c:strCache>
            </c:strRef>
          </c:cat>
          <c:val>
            <c:numRef>
              <c:f>[graphes.xlsx]Feuil1!$E$2:$E$11</c:f>
              <c:numCache>
                <c:formatCode>0%</c:formatCode>
                <c:ptCount val="10"/>
                <c:pt idx="0">
                  <c:v>0.41466533</c:v>
                </c:pt>
                <c:pt idx="1">
                  <c:v>0.29461250999999999</c:v>
                </c:pt>
                <c:pt idx="2">
                  <c:v>0.27813233999999998</c:v>
                </c:pt>
                <c:pt idx="3">
                  <c:v>0.25391936000000004</c:v>
                </c:pt>
                <c:pt idx="4">
                  <c:v>0.23696563000000001</c:v>
                </c:pt>
                <c:pt idx="5">
                  <c:v>0.23507979000000001</c:v>
                </c:pt>
                <c:pt idx="6">
                  <c:v>0.22915743</c:v>
                </c:pt>
                <c:pt idx="7">
                  <c:v>0.20360426000000001</c:v>
                </c:pt>
                <c:pt idx="8">
                  <c:v>0.19081608999999999</c:v>
                </c:pt>
                <c:pt idx="9">
                  <c:v>9.7677539999999993E-2</c:v>
                </c:pt>
              </c:numCache>
            </c:numRef>
          </c:val>
          <c:extLst>
            <c:ext xmlns:c16="http://schemas.microsoft.com/office/drawing/2014/chart" uri="{C3380CC4-5D6E-409C-BE32-E72D297353CC}">
              <c16:uniqueId val="{00000000-5310-43FE-A581-E44A4E0930F4}"/>
            </c:ext>
          </c:extLst>
        </c:ser>
        <c:dLbls>
          <c:showLegendKey val="0"/>
          <c:showVal val="0"/>
          <c:showCatName val="0"/>
          <c:showSerName val="0"/>
          <c:showPercent val="0"/>
          <c:showBubbleSize val="0"/>
        </c:dLbls>
        <c:gapWidth val="182"/>
        <c:axId val="896633136"/>
        <c:axId val="897994688"/>
      </c:barChart>
      <c:catAx>
        <c:axId val="896633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897994688"/>
        <c:crosses val="autoZero"/>
        <c:auto val="1"/>
        <c:lblAlgn val="ctr"/>
        <c:lblOffset val="100"/>
        <c:noMultiLvlLbl val="0"/>
      </c:catAx>
      <c:valAx>
        <c:axId val="897994688"/>
        <c:scaling>
          <c:orientation val="minMax"/>
        </c:scaling>
        <c:delete val="1"/>
        <c:axPos val="t"/>
        <c:numFmt formatCode="0%" sourceLinked="1"/>
        <c:majorTickMark val="none"/>
        <c:minorTickMark val="none"/>
        <c:tickLblPos val="nextTo"/>
        <c:crossAx val="896633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katab" panose="02000000000000000000" pitchFamily="2" charset="0"/>
          <a:ea typeface="Akatab" panose="02000000000000000000" pitchFamily="2" charset="0"/>
          <a:cs typeface="Akatab" panose="02000000000000000000" pitchFamily="2" charset="0"/>
        </a:defRPr>
      </a:pPr>
      <a:endParaRPr lang="fr-F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POLPUB!$C$1</c:f>
              <c:strCache>
                <c:ptCount val="1"/>
                <c:pt idx="0">
                  <c:v>2023</c:v>
                </c:pt>
              </c:strCache>
            </c:strRef>
          </c:tx>
          <c:spPr>
            <a:solidFill>
              <a:schemeClr val="bg1">
                <a:lumMod val="85000"/>
              </a:schemeClr>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2-318E-495D-9A58-2042DE0ED6C1}"/>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0-318E-495D-9A58-2042DE0ED6C1}"/>
              </c:ext>
            </c:extLst>
          </c:dPt>
          <c:dPt>
            <c:idx val="6"/>
            <c:invertIfNegative val="0"/>
            <c:bubble3D val="0"/>
            <c:spPr>
              <a:solidFill>
                <a:schemeClr val="accent3"/>
              </a:solidFill>
              <a:ln>
                <a:noFill/>
              </a:ln>
              <a:effectLst/>
            </c:spPr>
            <c:extLst>
              <c:ext xmlns:c16="http://schemas.microsoft.com/office/drawing/2014/chart" uri="{C3380CC4-5D6E-409C-BE32-E72D297353CC}">
                <c16:uniqueId val="{00000001-318E-495D-9A58-2042DE0ED6C1}"/>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POLPUB!$A$2:$A$11</c:f>
              <c:strCache>
                <c:ptCount val="10"/>
                <c:pt idx="0">
                  <c:v>Ne souhaite pas payer plus d'impôts</c:v>
                </c:pt>
                <c:pt idx="1">
                  <c:v>Autres</c:v>
                </c:pt>
                <c:pt idx="2">
                  <c:v>Les transports</c:v>
                </c:pt>
                <c:pt idx="3">
                  <c:v>Le logement</c:v>
                </c:pt>
                <c:pt idx="4">
                  <c:v>Le social, la protection des plus fragiles</c:v>
                </c:pt>
                <c:pt idx="5">
                  <c:v>La défense nationale et la sécurité</c:v>
                </c:pt>
                <c:pt idx="6">
                  <c:v>L'environnement, l'écologie</c:v>
                </c:pt>
                <c:pt idx="7">
                  <c:v>La vieillesse, la dépendance</c:v>
                </c:pt>
                <c:pt idx="8">
                  <c:v>L'éducation, la recherche, la formation</c:v>
                </c:pt>
                <c:pt idx="9">
                  <c:v>La santé</c:v>
                </c:pt>
              </c:strCache>
            </c:strRef>
          </c:cat>
          <c:val>
            <c:numRef>
              <c:f>POLPUB!$C$2:$C$11</c:f>
              <c:numCache>
                <c:formatCode>General</c:formatCode>
                <c:ptCount val="10"/>
                <c:pt idx="0">
                  <c:v>47</c:v>
                </c:pt>
                <c:pt idx="1">
                  <c:v>3</c:v>
                </c:pt>
                <c:pt idx="2">
                  <c:v>16</c:v>
                </c:pt>
                <c:pt idx="3">
                  <c:v>20</c:v>
                </c:pt>
                <c:pt idx="4">
                  <c:v>25</c:v>
                </c:pt>
                <c:pt idx="5">
                  <c:v>26</c:v>
                </c:pt>
                <c:pt idx="6">
                  <c:v>29</c:v>
                </c:pt>
                <c:pt idx="7">
                  <c:v>31</c:v>
                </c:pt>
                <c:pt idx="8">
                  <c:v>34</c:v>
                </c:pt>
                <c:pt idx="9">
                  <c:v>43</c:v>
                </c:pt>
              </c:numCache>
            </c:numRef>
          </c:val>
          <c:extLst>
            <c:ext xmlns:c16="http://schemas.microsoft.com/office/drawing/2014/chart" uri="{C3380CC4-5D6E-409C-BE32-E72D297353CC}">
              <c16:uniqueId val="{00000000-DBB4-402A-9E2D-4761CE7FA698}"/>
            </c:ext>
          </c:extLst>
        </c:ser>
        <c:dLbls>
          <c:showLegendKey val="0"/>
          <c:showVal val="0"/>
          <c:showCatName val="0"/>
          <c:showSerName val="0"/>
          <c:showPercent val="0"/>
          <c:showBubbleSize val="0"/>
        </c:dLbls>
        <c:gapWidth val="182"/>
        <c:axId val="2075353728"/>
        <c:axId val="1664565040"/>
      </c:barChart>
      <c:catAx>
        <c:axId val="2075353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1664565040"/>
        <c:crosses val="autoZero"/>
        <c:auto val="1"/>
        <c:lblAlgn val="ctr"/>
        <c:lblOffset val="100"/>
        <c:noMultiLvlLbl val="0"/>
      </c:catAx>
      <c:valAx>
        <c:axId val="1664565040"/>
        <c:scaling>
          <c:orientation val="minMax"/>
        </c:scaling>
        <c:delete val="1"/>
        <c:axPos val="b"/>
        <c:numFmt formatCode="General" sourceLinked="1"/>
        <c:majorTickMark val="none"/>
        <c:minorTickMark val="none"/>
        <c:tickLblPos val="nextTo"/>
        <c:crossAx val="20753537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084411141183153"/>
          <c:y val="4.80484487952118E-2"/>
          <c:w val="0.3425456757351189"/>
          <c:h val="0.90390310240957639"/>
        </c:manualLayout>
      </c:layout>
      <c:barChart>
        <c:barDir val="bar"/>
        <c:grouping val="clustered"/>
        <c:varyColors val="0"/>
        <c:ser>
          <c:idx val="0"/>
          <c:order val="0"/>
          <c:tx>
            <c:strRef>
              <c:f>POLPUB!$N$20</c:f>
              <c:strCache>
                <c:ptCount val="1"/>
                <c:pt idx="0">
                  <c:v>Bas revenus et classes moyennes inférieures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POLPUB!$M$21:$M$30</c:f>
              <c:strCache>
                <c:ptCount val="10"/>
                <c:pt idx="0">
                  <c:v>Ne souhaite pas payer plus d'impôts</c:v>
                </c:pt>
                <c:pt idx="1">
                  <c:v>Autres</c:v>
                </c:pt>
                <c:pt idx="2">
                  <c:v>Les transports</c:v>
                </c:pt>
                <c:pt idx="3">
                  <c:v>Le logement</c:v>
                </c:pt>
                <c:pt idx="4">
                  <c:v>Le social</c:v>
                </c:pt>
                <c:pt idx="5">
                  <c:v>La défense nationale et la sécurité</c:v>
                </c:pt>
                <c:pt idx="6">
                  <c:v>L'environnement, l'écologie</c:v>
                </c:pt>
                <c:pt idx="7">
                  <c:v>La vieillesse (retraite, dépendance)</c:v>
                </c:pt>
                <c:pt idx="8">
                  <c:v>L'éducation, la recherche</c:v>
                </c:pt>
                <c:pt idx="9">
                  <c:v>La santé</c:v>
                </c:pt>
              </c:strCache>
            </c:strRef>
          </c:cat>
          <c:val>
            <c:numRef>
              <c:f>POLPUB!$N$21:$N$30</c:f>
              <c:numCache>
                <c:formatCode>General</c:formatCode>
                <c:ptCount val="10"/>
                <c:pt idx="0">
                  <c:v>53</c:v>
                </c:pt>
                <c:pt idx="1">
                  <c:v>3</c:v>
                </c:pt>
                <c:pt idx="2">
                  <c:v>15</c:v>
                </c:pt>
                <c:pt idx="3">
                  <c:v>19</c:v>
                </c:pt>
                <c:pt idx="4">
                  <c:v>24</c:v>
                </c:pt>
                <c:pt idx="5">
                  <c:v>21</c:v>
                </c:pt>
                <c:pt idx="6">
                  <c:v>25</c:v>
                </c:pt>
                <c:pt idx="7">
                  <c:v>25</c:v>
                </c:pt>
                <c:pt idx="8">
                  <c:v>28</c:v>
                </c:pt>
                <c:pt idx="9">
                  <c:v>36</c:v>
                </c:pt>
              </c:numCache>
            </c:numRef>
          </c:val>
          <c:extLst>
            <c:ext xmlns:c16="http://schemas.microsoft.com/office/drawing/2014/chart" uri="{C3380CC4-5D6E-409C-BE32-E72D297353CC}">
              <c16:uniqueId val="{00000000-9BF0-4BC8-B678-5691641114F8}"/>
            </c:ext>
          </c:extLst>
        </c:ser>
        <c:ser>
          <c:idx val="1"/>
          <c:order val="1"/>
          <c:tx>
            <c:strRef>
              <c:f>POLPUB!$O$20</c:f>
              <c:strCache>
                <c:ptCount val="1"/>
                <c:pt idx="0">
                  <c:v>Classes moyennes supérieures et hauts revenus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POLPUB!$M$21:$M$30</c:f>
              <c:strCache>
                <c:ptCount val="10"/>
                <c:pt idx="0">
                  <c:v>Ne souhaite pas payer plus d'impôts</c:v>
                </c:pt>
                <c:pt idx="1">
                  <c:v>Autres</c:v>
                </c:pt>
                <c:pt idx="2">
                  <c:v>Les transports</c:v>
                </c:pt>
                <c:pt idx="3">
                  <c:v>Le logement</c:v>
                </c:pt>
                <c:pt idx="4">
                  <c:v>Le social</c:v>
                </c:pt>
                <c:pt idx="5">
                  <c:v>La défense nationale et la sécurité</c:v>
                </c:pt>
                <c:pt idx="6">
                  <c:v>L'environnement, l'écologie</c:v>
                </c:pt>
                <c:pt idx="7">
                  <c:v>La vieillesse (retraite, dépendance)</c:v>
                </c:pt>
                <c:pt idx="8">
                  <c:v>L'éducation, la recherche</c:v>
                </c:pt>
                <c:pt idx="9">
                  <c:v>La santé</c:v>
                </c:pt>
              </c:strCache>
            </c:strRef>
          </c:cat>
          <c:val>
            <c:numRef>
              <c:f>POLPUB!$O$21:$O$30</c:f>
              <c:numCache>
                <c:formatCode>General</c:formatCode>
                <c:ptCount val="10"/>
                <c:pt idx="0">
                  <c:v>39</c:v>
                </c:pt>
                <c:pt idx="1">
                  <c:v>4</c:v>
                </c:pt>
                <c:pt idx="2">
                  <c:v>19</c:v>
                </c:pt>
                <c:pt idx="3">
                  <c:v>21</c:v>
                </c:pt>
                <c:pt idx="4">
                  <c:v>27</c:v>
                </c:pt>
                <c:pt idx="5">
                  <c:v>33</c:v>
                </c:pt>
                <c:pt idx="6">
                  <c:v>34</c:v>
                </c:pt>
                <c:pt idx="7">
                  <c:v>39</c:v>
                </c:pt>
                <c:pt idx="8">
                  <c:v>51</c:v>
                </c:pt>
                <c:pt idx="9">
                  <c:v>51</c:v>
                </c:pt>
              </c:numCache>
            </c:numRef>
          </c:val>
          <c:extLst>
            <c:ext xmlns:c16="http://schemas.microsoft.com/office/drawing/2014/chart" uri="{C3380CC4-5D6E-409C-BE32-E72D297353CC}">
              <c16:uniqueId val="{00000001-9BF0-4BC8-B678-5691641114F8}"/>
            </c:ext>
          </c:extLst>
        </c:ser>
        <c:dLbls>
          <c:showLegendKey val="0"/>
          <c:showVal val="0"/>
          <c:showCatName val="0"/>
          <c:showSerName val="0"/>
          <c:showPercent val="0"/>
          <c:showBubbleSize val="0"/>
        </c:dLbls>
        <c:gapWidth val="150"/>
        <c:axId val="394251344"/>
        <c:axId val="196316976"/>
      </c:barChart>
      <c:catAx>
        <c:axId val="394251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196316976"/>
        <c:crosses val="autoZero"/>
        <c:auto val="1"/>
        <c:lblAlgn val="ctr"/>
        <c:lblOffset val="100"/>
        <c:noMultiLvlLbl val="0"/>
      </c:catAx>
      <c:valAx>
        <c:axId val="196316976"/>
        <c:scaling>
          <c:orientation val="minMax"/>
        </c:scaling>
        <c:delete val="1"/>
        <c:axPos val="b"/>
        <c:numFmt formatCode="General" sourceLinked="1"/>
        <c:majorTickMark val="none"/>
        <c:minorTickMark val="none"/>
        <c:tickLblPos val="nextTo"/>
        <c:crossAx val="394251344"/>
        <c:crosses val="autoZero"/>
        <c:crossBetween val="between"/>
      </c:valAx>
      <c:spPr>
        <a:noFill/>
        <a:ln>
          <a:noFill/>
        </a:ln>
        <a:effectLst/>
      </c:spPr>
    </c:plotArea>
    <c:legend>
      <c:legendPos val="r"/>
      <c:layout>
        <c:manualLayout>
          <c:xMode val="edge"/>
          <c:yMode val="edge"/>
          <c:x val="0.68064921249259225"/>
          <c:y val="0.50906358691714071"/>
          <c:w val="0.30722735839834803"/>
          <c:h val="0.3159336957900076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085497858639674"/>
          <c:y val="1.8514927981132061E-2"/>
          <c:w val="0.42229435609508742"/>
          <c:h val="0.940516734861776"/>
        </c:manualLayout>
      </c:layout>
      <c:barChart>
        <c:barDir val="bar"/>
        <c:grouping val="clustered"/>
        <c:varyColors val="0"/>
        <c:ser>
          <c:idx val="1"/>
          <c:order val="0"/>
          <c:tx>
            <c:strRef>
              <c:f>[graphes.xlsx]POLPUB!$C$71</c:f>
              <c:strCache>
                <c:ptCount val="1"/>
                <c:pt idx="0">
                  <c:v>Non usagers des transports</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[graphes.xlsx]POLPUB!$A$72:$A$80</c:f>
              <c:strCache>
                <c:ptCount val="9"/>
                <c:pt idx="0">
                  <c:v>Ne souhaite pas payer plus d'impôts</c:v>
                </c:pt>
                <c:pt idx="1">
                  <c:v>Le logement</c:v>
                </c:pt>
                <c:pt idx="2">
                  <c:v>Les transports</c:v>
                </c:pt>
                <c:pt idx="3">
                  <c:v>La défense nationale</c:v>
                </c:pt>
                <c:pt idx="4">
                  <c:v>Le social</c:v>
                </c:pt>
                <c:pt idx="5">
                  <c:v>La vieillesse</c:v>
                </c:pt>
                <c:pt idx="6">
                  <c:v>L'environnement, l'écologie</c:v>
                </c:pt>
                <c:pt idx="7">
                  <c:v>L'éducation, la recherche</c:v>
                </c:pt>
                <c:pt idx="8">
                  <c:v>La santé</c:v>
                </c:pt>
              </c:strCache>
            </c:strRef>
          </c:cat>
          <c:val>
            <c:numRef>
              <c:f>[graphes.xlsx]POLPUB!$C$72:$C$80</c:f>
              <c:numCache>
                <c:formatCode>General</c:formatCode>
                <c:ptCount val="9"/>
                <c:pt idx="0">
                  <c:v>51</c:v>
                </c:pt>
                <c:pt idx="1">
                  <c:v>18</c:v>
                </c:pt>
                <c:pt idx="2">
                  <c:v>12</c:v>
                </c:pt>
                <c:pt idx="3">
                  <c:v>25</c:v>
                </c:pt>
                <c:pt idx="4">
                  <c:v>21</c:v>
                </c:pt>
                <c:pt idx="5">
                  <c:v>30</c:v>
                </c:pt>
                <c:pt idx="6">
                  <c:v>27</c:v>
                </c:pt>
                <c:pt idx="7">
                  <c:v>31</c:v>
                </c:pt>
                <c:pt idx="8">
                  <c:v>41</c:v>
                </c:pt>
              </c:numCache>
            </c:numRef>
          </c:val>
          <c:extLst>
            <c:ext xmlns:c16="http://schemas.microsoft.com/office/drawing/2014/chart" uri="{C3380CC4-5D6E-409C-BE32-E72D297353CC}">
              <c16:uniqueId val="{00000000-EE76-4FF9-B1DD-4A62DF8E7890}"/>
            </c:ext>
          </c:extLst>
        </c:ser>
        <c:ser>
          <c:idx val="0"/>
          <c:order val="1"/>
          <c:tx>
            <c:strRef>
              <c:f>[graphes.xlsx]POLPUB!$B$71</c:f>
              <c:strCache>
                <c:ptCount val="1"/>
                <c:pt idx="0">
                  <c:v>Usagers des transports</c:v>
                </c:pt>
              </c:strCache>
            </c:strRef>
          </c:tx>
          <c:spPr>
            <a:solidFill>
              <a:schemeClr val="bg1">
                <a:lumMod val="50000"/>
              </a:schemeClr>
            </a:solidFill>
            <a:ln>
              <a:noFill/>
            </a:ln>
            <a:effectLst/>
          </c:spPr>
          <c:invertIfNegative val="0"/>
          <c:dPt>
            <c:idx val="2"/>
            <c:invertIfNegative val="0"/>
            <c:bubble3D val="0"/>
            <c:spPr>
              <a:solidFill>
                <a:schemeClr val="accent3"/>
              </a:solidFill>
              <a:ln>
                <a:noFill/>
              </a:ln>
              <a:effectLst/>
            </c:spPr>
            <c:extLst>
              <c:ext xmlns:c16="http://schemas.microsoft.com/office/drawing/2014/chart" uri="{C3380CC4-5D6E-409C-BE32-E72D297353CC}">
                <c16:uniqueId val="{00000002-EE76-4FF9-B1DD-4A62DF8E7890}"/>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[graphes.xlsx]POLPUB!$A$72:$A$80</c:f>
              <c:strCache>
                <c:ptCount val="9"/>
                <c:pt idx="0">
                  <c:v>Ne souhaite pas payer plus d'impôts</c:v>
                </c:pt>
                <c:pt idx="1">
                  <c:v>Le logement</c:v>
                </c:pt>
                <c:pt idx="2">
                  <c:v>Les transports</c:v>
                </c:pt>
                <c:pt idx="3">
                  <c:v>La défense nationale</c:v>
                </c:pt>
                <c:pt idx="4">
                  <c:v>Le social</c:v>
                </c:pt>
                <c:pt idx="5">
                  <c:v>La vieillesse</c:v>
                </c:pt>
                <c:pt idx="6">
                  <c:v>L'environnement, l'écologie</c:v>
                </c:pt>
                <c:pt idx="7">
                  <c:v>L'éducation, la recherche</c:v>
                </c:pt>
                <c:pt idx="8">
                  <c:v>La santé</c:v>
                </c:pt>
              </c:strCache>
            </c:strRef>
          </c:cat>
          <c:val>
            <c:numRef>
              <c:f>[graphes.xlsx]POLPUB!$B$72:$B$80</c:f>
              <c:numCache>
                <c:formatCode>General</c:formatCode>
                <c:ptCount val="9"/>
                <c:pt idx="0">
                  <c:v>38</c:v>
                </c:pt>
                <c:pt idx="1">
                  <c:v>23</c:v>
                </c:pt>
                <c:pt idx="2">
                  <c:v>25</c:v>
                </c:pt>
                <c:pt idx="3">
                  <c:v>28</c:v>
                </c:pt>
                <c:pt idx="4">
                  <c:v>32</c:v>
                </c:pt>
                <c:pt idx="5">
                  <c:v>33</c:v>
                </c:pt>
                <c:pt idx="6">
                  <c:v>34</c:v>
                </c:pt>
                <c:pt idx="7">
                  <c:v>39</c:v>
                </c:pt>
                <c:pt idx="8">
                  <c:v>45</c:v>
                </c:pt>
              </c:numCache>
            </c:numRef>
          </c:val>
          <c:extLst>
            <c:ext xmlns:c16="http://schemas.microsoft.com/office/drawing/2014/chart" uri="{C3380CC4-5D6E-409C-BE32-E72D297353CC}">
              <c16:uniqueId val="{00000003-EE76-4FF9-B1DD-4A62DF8E7890}"/>
            </c:ext>
          </c:extLst>
        </c:ser>
        <c:dLbls>
          <c:showLegendKey val="0"/>
          <c:showVal val="0"/>
          <c:showCatName val="0"/>
          <c:showSerName val="0"/>
          <c:showPercent val="0"/>
          <c:showBubbleSize val="0"/>
        </c:dLbls>
        <c:gapWidth val="150"/>
        <c:axId val="454150016"/>
        <c:axId val="2050422912"/>
      </c:barChart>
      <c:catAx>
        <c:axId val="454150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2050422912"/>
        <c:crosses val="autoZero"/>
        <c:auto val="1"/>
        <c:lblAlgn val="ctr"/>
        <c:lblOffset val="100"/>
        <c:noMultiLvlLbl val="0"/>
      </c:catAx>
      <c:valAx>
        <c:axId val="2050422912"/>
        <c:scaling>
          <c:orientation val="minMax"/>
        </c:scaling>
        <c:delete val="1"/>
        <c:axPos val="b"/>
        <c:numFmt formatCode="General" sourceLinked="1"/>
        <c:majorTickMark val="none"/>
        <c:minorTickMark val="none"/>
        <c:tickLblPos val="nextTo"/>
        <c:crossAx val="454150016"/>
        <c:crosses val="autoZero"/>
        <c:crossBetween val="between"/>
      </c:valAx>
      <c:spPr>
        <a:noFill/>
        <a:ln>
          <a:noFill/>
        </a:ln>
        <a:effectLst/>
      </c:spPr>
    </c:plotArea>
    <c:legend>
      <c:legendPos val="r"/>
      <c:layout>
        <c:manualLayout>
          <c:xMode val="edge"/>
          <c:yMode val="edge"/>
          <c:x val="0.76663620853978154"/>
          <c:y val="0.5134711615130888"/>
          <c:w val="0.23078388756178175"/>
          <c:h val="0.2441056854271480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[graphes.xlsx]FIDEPLACO!$C$2</c:f>
              <c:strCache>
                <c:ptCount val="1"/>
                <c:pt idx="0">
                  <c:v>oct-23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[graphes.xlsx]FIDEPLACO!$A$3:$A$7</c:f>
              <c:strCache>
                <c:ptCount val="5"/>
                <c:pt idx="0">
                  <c:v>En fonction des revenus uniquement : on paie plus cher lorsqu'on a des revenus élevés et moins cher lorsqu'on a des revenus faibles</c:v>
                </c:pt>
                <c:pt idx="1">
                  <c:v>En fonction des revenus et de la distance parcourue : on paie plus cher quand on va loin, moins cher quand on parcourt une petite distance</c:v>
                </c:pt>
                <c:pt idx="2">
                  <c:v>En fonction des revenus et de l'horaire : on paie plus cher aux heures de pointe, moins cher aux heures creuses</c:v>
                </c:pt>
                <c:pt idx="3">
                  <c:v>En fonction des revenus et de la vitesse : on paie plus cher pour les modes les plus rapides, (comme le RER) et moins cher pour les plus lents, comme le bus</c:v>
                </c:pt>
                <c:pt idx="4">
                  <c:v>NR</c:v>
                </c:pt>
              </c:strCache>
            </c:strRef>
          </c:cat>
          <c:val>
            <c:numRef>
              <c:f>[graphes.xlsx]FIDEPLACO!$C$3:$C$7</c:f>
              <c:numCache>
                <c:formatCode>General</c:formatCode>
                <c:ptCount val="5"/>
                <c:pt idx="0">
                  <c:v>36</c:v>
                </c:pt>
                <c:pt idx="1">
                  <c:v>31</c:v>
                </c:pt>
                <c:pt idx="2">
                  <c:v>12</c:v>
                </c:pt>
                <c:pt idx="3">
                  <c:v>16</c:v>
                </c:pt>
                <c:pt idx="4">
                  <c:v>5</c:v>
                </c:pt>
              </c:numCache>
            </c:numRef>
          </c:val>
          <c:extLst>
            <c:ext xmlns:c16="http://schemas.microsoft.com/office/drawing/2014/chart" uri="{C3380CC4-5D6E-409C-BE32-E72D297353CC}">
              <c16:uniqueId val="{00000001-80FA-4A7E-AEB7-331E37B59823}"/>
            </c:ext>
          </c:extLst>
        </c:ser>
        <c:dLbls>
          <c:showLegendKey val="0"/>
          <c:showVal val="0"/>
          <c:showCatName val="0"/>
          <c:showSerName val="0"/>
          <c:showPercent val="0"/>
          <c:showBubbleSize val="0"/>
        </c:dLbls>
        <c:gapWidth val="219"/>
        <c:overlap val="-27"/>
        <c:axId val="1929167920"/>
        <c:axId val="1845583184"/>
      </c:barChart>
      <c:catAx>
        <c:axId val="192916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1845583184"/>
        <c:crosses val="autoZero"/>
        <c:auto val="1"/>
        <c:lblAlgn val="ctr"/>
        <c:lblOffset val="100"/>
        <c:noMultiLvlLbl val="0"/>
      </c:catAx>
      <c:valAx>
        <c:axId val="1845583184"/>
        <c:scaling>
          <c:orientation val="minMax"/>
        </c:scaling>
        <c:delete val="1"/>
        <c:axPos val="l"/>
        <c:numFmt formatCode="General" sourceLinked="1"/>
        <c:majorTickMark val="none"/>
        <c:minorTickMark val="none"/>
        <c:tickLblPos val="nextTo"/>
        <c:crossAx val="1929167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'[graphes.xlsx]TRAJOB TRAJAUT'!$F$47</c:f>
              <c:strCache>
                <c:ptCount val="1"/>
                <c:pt idx="0">
                  <c:v>2023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'[graphes.xlsx]TRAJOB TRAJAUT'!$D$48:$D$54</c:f>
              <c:strCache>
                <c:ptCount val="7"/>
                <c:pt idx="0">
                  <c:v>La voiture</c:v>
                </c:pt>
                <c:pt idx="1">
                  <c:v>A pied</c:v>
                </c:pt>
                <c:pt idx="2">
                  <c:v>Les transports en commun (bus, métro, tram, RER, train ...)</c:v>
                </c:pt>
                <c:pt idx="3">
                  <c:v>La moto, scooter, mobylette</c:v>
                </c:pt>
                <c:pt idx="4">
                  <c:v>Le vélo ou la trottinette non électrique</c:v>
                </c:pt>
                <c:pt idx="5">
                  <c:v>Le vélo électrique ou la trottinette électrique</c:v>
                </c:pt>
                <c:pt idx="6">
                  <c:v>Le covoiturage</c:v>
                </c:pt>
              </c:strCache>
            </c:strRef>
          </c:cat>
          <c:val>
            <c:numRef>
              <c:f>'[graphes.xlsx]TRAJOB TRAJAUT'!$F$48:$F$54</c:f>
              <c:numCache>
                <c:formatCode>0%</c:formatCode>
                <c:ptCount val="7"/>
                <c:pt idx="0">
                  <c:v>0.737139977</c:v>
                </c:pt>
                <c:pt idx="1">
                  <c:v>0.50565785600000002</c:v>
                </c:pt>
                <c:pt idx="2">
                  <c:v>0.25700140500000002</c:v>
                </c:pt>
                <c:pt idx="3">
                  <c:v>3.6088889999999998E-2</c:v>
                </c:pt>
                <c:pt idx="4">
                  <c:v>6.5158688999999992E-2</c:v>
                </c:pt>
                <c:pt idx="5">
                  <c:v>4.6118111000000003E-2</c:v>
                </c:pt>
                <c:pt idx="6">
                  <c:v>3.8517362999999999E-2</c:v>
                </c:pt>
              </c:numCache>
            </c:numRef>
          </c:val>
          <c:extLst>
            <c:ext xmlns:c16="http://schemas.microsoft.com/office/drawing/2014/chart" uri="{C3380CC4-5D6E-409C-BE32-E72D297353CC}">
              <c16:uniqueId val="{00000001-738A-4DA5-AEF2-0A684631E4B2}"/>
            </c:ext>
          </c:extLst>
        </c:ser>
        <c:dLbls>
          <c:showLegendKey val="0"/>
          <c:showVal val="0"/>
          <c:showCatName val="0"/>
          <c:showSerName val="0"/>
          <c:showPercent val="0"/>
          <c:showBubbleSize val="0"/>
        </c:dLbls>
        <c:gapWidth val="100"/>
        <c:overlap val="-27"/>
        <c:axId val="1333328912"/>
        <c:axId val="1104803792"/>
      </c:barChart>
      <c:catAx>
        <c:axId val="133332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1104803792"/>
        <c:crosses val="autoZero"/>
        <c:auto val="1"/>
        <c:lblAlgn val="ctr"/>
        <c:lblOffset val="100"/>
        <c:noMultiLvlLbl val="0"/>
      </c:catAx>
      <c:valAx>
        <c:axId val="1104803792"/>
        <c:scaling>
          <c:orientation val="minMax"/>
        </c:scaling>
        <c:delete val="1"/>
        <c:axPos val="l"/>
        <c:numFmt formatCode="0%" sourceLinked="1"/>
        <c:majorTickMark val="none"/>
        <c:minorTickMark val="none"/>
        <c:tickLblPos val="nextTo"/>
        <c:crossAx val="1333328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0"/>
          <c:order val="0"/>
          <c:tx>
            <c:strRef>
              <c:f>[graphes.xlsx]FIDEPLACO!$B$70</c:f>
              <c:strCache>
                <c:ptCount val="1"/>
                <c:pt idx="0">
                  <c:v>Bas revenus</c:v>
                </c:pt>
              </c:strCache>
            </c:strRef>
          </c:tx>
          <c:spPr>
            <a:solidFill>
              <a:schemeClr val="accent6">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[graphes.xlsx]FIDEPLACO!$A$71:$A$74</c:f>
              <c:strCache>
                <c:ptCount val="4"/>
                <c:pt idx="0">
                  <c:v>Revenus uniquement</c:v>
                </c:pt>
                <c:pt idx="1">
                  <c:v>Revenus et distance</c:v>
                </c:pt>
                <c:pt idx="2">
                  <c:v>Revenus et horaires</c:v>
                </c:pt>
                <c:pt idx="3">
                  <c:v>Revenus et vitesse</c:v>
                </c:pt>
              </c:strCache>
            </c:strRef>
          </c:cat>
          <c:val>
            <c:numRef>
              <c:f>[graphes.xlsx]FIDEPLACO!$B$71:$B$74</c:f>
              <c:numCache>
                <c:formatCode>0%</c:formatCode>
                <c:ptCount val="4"/>
                <c:pt idx="0">
                  <c:v>0.46682863000000002</c:v>
                </c:pt>
                <c:pt idx="1">
                  <c:v>0.23902628000000001</c:v>
                </c:pt>
                <c:pt idx="2">
                  <c:v>0.11499234999999999</c:v>
                </c:pt>
                <c:pt idx="3">
                  <c:v>0.15040227</c:v>
                </c:pt>
              </c:numCache>
            </c:numRef>
          </c:val>
          <c:extLst>
            <c:ext xmlns:c16="http://schemas.microsoft.com/office/drawing/2014/chart" uri="{C3380CC4-5D6E-409C-BE32-E72D297353CC}">
              <c16:uniqueId val="{00000000-AD0D-45EE-9221-DD69E0357EE9}"/>
            </c:ext>
          </c:extLst>
        </c:ser>
        <c:ser>
          <c:idx val="1"/>
          <c:order val="1"/>
          <c:tx>
            <c:strRef>
              <c:f>[graphes.xlsx]FIDEPLACO!$C$70</c:f>
              <c:strCache>
                <c:ptCount val="1"/>
                <c:pt idx="0">
                  <c:v>Classes moyennes inférieures</c:v>
                </c:pt>
              </c:strCache>
            </c:strRef>
          </c:tx>
          <c:spPr>
            <a:solidFill>
              <a:schemeClr val="accent6">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[graphes.xlsx]FIDEPLACO!$A$71:$A$74</c:f>
              <c:strCache>
                <c:ptCount val="4"/>
                <c:pt idx="0">
                  <c:v>Revenus uniquement</c:v>
                </c:pt>
                <c:pt idx="1">
                  <c:v>Revenus et distance</c:v>
                </c:pt>
                <c:pt idx="2">
                  <c:v>Revenus et horaires</c:v>
                </c:pt>
                <c:pt idx="3">
                  <c:v>Revenus et vitesse</c:v>
                </c:pt>
              </c:strCache>
            </c:strRef>
          </c:cat>
          <c:val>
            <c:numRef>
              <c:f>[graphes.xlsx]FIDEPLACO!$C$71:$C$74</c:f>
              <c:numCache>
                <c:formatCode>0%</c:formatCode>
                <c:ptCount val="4"/>
                <c:pt idx="0">
                  <c:v>0.38588718999999999</c:v>
                </c:pt>
                <c:pt idx="1">
                  <c:v>0.31581597</c:v>
                </c:pt>
                <c:pt idx="2">
                  <c:v>7.7973580000000001E-2</c:v>
                </c:pt>
                <c:pt idx="3">
                  <c:v>0.17014814</c:v>
                </c:pt>
              </c:numCache>
            </c:numRef>
          </c:val>
          <c:extLst>
            <c:ext xmlns:c16="http://schemas.microsoft.com/office/drawing/2014/chart" uri="{C3380CC4-5D6E-409C-BE32-E72D297353CC}">
              <c16:uniqueId val="{00000001-AD0D-45EE-9221-DD69E0357EE9}"/>
            </c:ext>
          </c:extLst>
        </c:ser>
        <c:ser>
          <c:idx val="2"/>
          <c:order val="2"/>
          <c:tx>
            <c:strRef>
              <c:f>[graphes.xlsx]FIDEPLACO!$D$70</c:f>
              <c:strCache>
                <c:ptCount val="1"/>
                <c:pt idx="0">
                  <c:v>Classes moyennes supérieures</c:v>
                </c:pt>
              </c:strCache>
            </c:strRef>
          </c:tx>
          <c:spPr>
            <a:solidFill>
              <a:schemeClr val="accent6">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[graphes.xlsx]FIDEPLACO!$A$71:$A$74</c:f>
              <c:strCache>
                <c:ptCount val="4"/>
                <c:pt idx="0">
                  <c:v>Revenus uniquement</c:v>
                </c:pt>
                <c:pt idx="1">
                  <c:v>Revenus et distance</c:v>
                </c:pt>
                <c:pt idx="2">
                  <c:v>Revenus et horaires</c:v>
                </c:pt>
                <c:pt idx="3">
                  <c:v>Revenus et vitesse</c:v>
                </c:pt>
              </c:strCache>
            </c:strRef>
          </c:cat>
          <c:val>
            <c:numRef>
              <c:f>[graphes.xlsx]FIDEPLACO!$D$71:$D$74</c:f>
              <c:numCache>
                <c:formatCode>0%</c:formatCode>
                <c:ptCount val="4"/>
                <c:pt idx="0">
                  <c:v>0.27426107999999999</c:v>
                </c:pt>
                <c:pt idx="1">
                  <c:v>0.36551287999999998</c:v>
                </c:pt>
                <c:pt idx="2">
                  <c:v>0.13420407000000001</c:v>
                </c:pt>
                <c:pt idx="3">
                  <c:v>0.17460133999999999</c:v>
                </c:pt>
              </c:numCache>
            </c:numRef>
          </c:val>
          <c:extLst>
            <c:ext xmlns:c16="http://schemas.microsoft.com/office/drawing/2014/chart" uri="{C3380CC4-5D6E-409C-BE32-E72D297353CC}">
              <c16:uniqueId val="{00000002-AD0D-45EE-9221-DD69E0357EE9}"/>
            </c:ext>
          </c:extLst>
        </c:ser>
        <c:ser>
          <c:idx val="3"/>
          <c:order val="3"/>
          <c:tx>
            <c:strRef>
              <c:f>[graphes.xlsx]FIDEPLACO!$E$70</c:f>
              <c:strCache>
                <c:ptCount val="1"/>
                <c:pt idx="0">
                  <c:v>Hauts revenus</c:v>
                </c:pt>
              </c:strCache>
            </c:strRef>
          </c:tx>
          <c:spPr>
            <a:solidFill>
              <a:schemeClr val="accent6">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[graphes.xlsx]FIDEPLACO!$A$71:$A$74</c:f>
              <c:strCache>
                <c:ptCount val="4"/>
                <c:pt idx="0">
                  <c:v>Revenus uniquement</c:v>
                </c:pt>
                <c:pt idx="1">
                  <c:v>Revenus et distance</c:v>
                </c:pt>
                <c:pt idx="2">
                  <c:v>Revenus et horaires</c:v>
                </c:pt>
                <c:pt idx="3">
                  <c:v>Revenus et vitesse</c:v>
                </c:pt>
              </c:strCache>
            </c:strRef>
          </c:cat>
          <c:val>
            <c:numRef>
              <c:f>[graphes.xlsx]FIDEPLACO!$E$71:$E$74</c:f>
              <c:numCache>
                <c:formatCode>0%</c:formatCode>
                <c:ptCount val="4"/>
                <c:pt idx="0">
                  <c:v>0.26132791999999999</c:v>
                </c:pt>
                <c:pt idx="1">
                  <c:v>0.37412209000000002</c:v>
                </c:pt>
                <c:pt idx="2">
                  <c:v>0.15184106999999999</c:v>
                </c:pt>
                <c:pt idx="3">
                  <c:v>0.15525024000000001</c:v>
                </c:pt>
              </c:numCache>
            </c:numRef>
          </c:val>
          <c:extLst>
            <c:ext xmlns:c16="http://schemas.microsoft.com/office/drawing/2014/chart" uri="{C3380CC4-5D6E-409C-BE32-E72D297353CC}">
              <c16:uniqueId val="{00000003-AD0D-45EE-9221-DD69E0357EE9}"/>
            </c:ext>
          </c:extLst>
        </c:ser>
        <c:dLbls>
          <c:showLegendKey val="0"/>
          <c:showVal val="0"/>
          <c:showCatName val="0"/>
          <c:showSerName val="0"/>
          <c:showPercent val="0"/>
          <c:showBubbleSize val="0"/>
        </c:dLbls>
        <c:gapWidth val="219"/>
        <c:overlap val="-27"/>
        <c:axId val="214743439"/>
        <c:axId val="465369295"/>
      </c:barChart>
      <c:catAx>
        <c:axId val="214743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465369295"/>
        <c:crosses val="autoZero"/>
        <c:auto val="1"/>
        <c:lblAlgn val="ctr"/>
        <c:lblOffset val="100"/>
        <c:noMultiLvlLbl val="0"/>
      </c:catAx>
      <c:valAx>
        <c:axId val="465369295"/>
        <c:scaling>
          <c:orientation val="minMax"/>
        </c:scaling>
        <c:delete val="1"/>
        <c:axPos val="l"/>
        <c:numFmt formatCode="0%" sourceLinked="1"/>
        <c:majorTickMark val="none"/>
        <c:minorTickMark val="none"/>
        <c:tickLblPos val="nextTo"/>
        <c:crossAx val="2147434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[graphes.xlsx]NOTOFMD!$H$24</c:f>
              <c:strCache>
                <c:ptCount val="1"/>
                <c:pt idx="0">
                  <c:v>Oui, et vous en avez un</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[graphes.xlsx]NOTOFMD!$I$23:$L$23</c:f>
              <c:strCache>
                <c:ptCount val="4"/>
                <c:pt idx="0">
                  <c:v>Moins de 10 salariés</c:v>
                </c:pt>
                <c:pt idx="1">
                  <c:v>10 à 49 salariés</c:v>
                </c:pt>
                <c:pt idx="2">
                  <c:v>50 à 199 salariés</c:v>
                </c:pt>
                <c:pt idx="3">
                  <c:v>200 salariés et plus</c:v>
                </c:pt>
              </c:strCache>
            </c:strRef>
          </c:cat>
          <c:val>
            <c:numRef>
              <c:f>[graphes.xlsx]NOTOFMD!$I$24:$L$24</c:f>
              <c:numCache>
                <c:formatCode>General</c:formatCode>
                <c:ptCount val="4"/>
                <c:pt idx="0">
                  <c:v>1</c:v>
                </c:pt>
                <c:pt idx="1">
                  <c:v>7</c:v>
                </c:pt>
                <c:pt idx="2">
                  <c:v>9</c:v>
                </c:pt>
                <c:pt idx="3">
                  <c:v>9</c:v>
                </c:pt>
              </c:numCache>
            </c:numRef>
          </c:val>
          <c:extLst>
            <c:ext xmlns:c16="http://schemas.microsoft.com/office/drawing/2014/chart" uri="{C3380CC4-5D6E-409C-BE32-E72D297353CC}">
              <c16:uniqueId val="{00000000-5468-4D33-A4B1-D741D9985947}"/>
            </c:ext>
          </c:extLst>
        </c:ser>
        <c:ser>
          <c:idx val="1"/>
          <c:order val="1"/>
          <c:tx>
            <c:strRef>
              <c:f>[graphes.xlsx]NOTOFMD!$H$25</c:f>
              <c:strCache>
                <c:ptCount val="1"/>
                <c:pt idx="0">
                  <c:v>Oui, mais vous n'en avez pas</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[graphes.xlsx]NOTOFMD!$I$23:$L$23</c:f>
              <c:strCache>
                <c:ptCount val="4"/>
                <c:pt idx="0">
                  <c:v>Moins de 10 salariés</c:v>
                </c:pt>
                <c:pt idx="1">
                  <c:v>10 à 49 salariés</c:v>
                </c:pt>
                <c:pt idx="2">
                  <c:v>50 à 199 salariés</c:v>
                </c:pt>
                <c:pt idx="3">
                  <c:v>200 salariés et plus</c:v>
                </c:pt>
              </c:strCache>
            </c:strRef>
          </c:cat>
          <c:val>
            <c:numRef>
              <c:f>[graphes.xlsx]NOTOFMD!$I$25:$L$25</c:f>
              <c:numCache>
                <c:formatCode>General</c:formatCode>
                <c:ptCount val="4"/>
                <c:pt idx="0">
                  <c:v>31</c:v>
                </c:pt>
                <c:pt idx="1">
                  <c:v>25</c:v>
                </c:pt>
                <c:pt idx="2">
                  <c:v>33</c:v>
                </c:pt>
                <c:pt idx="3">
                  <c:v>29</c:v>
                </c:pt>
              </c:numCache>
            </c:numRef>
          </c:val>
          <c:extLst>
            <c:ext xmlns:c16="http://schemas.microsoft.com/office/drawing/2014/chart" uri="{C3380CC4-5D6E-409C-BE32-E72D297353CC}">
              <c16:uniqueId val="{00000001-5468-4D33-A4B1-D741D9985947}"/>
            </c:ext>
          </c:extLst>
        </c:ser>
        <c:ser>
          <c:idx val="2"/>
          <c:order val="2"/>
          <c:tx>
            <c:strRef>
              <c:f>[graphes.xlsx]NOTOFMD!$H$26</c:f>
              <c:strCache>
                <c:ptCount val="1"/>
                <c:pt idx="0">
                  <c:v>Non</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[graphes.xlsx]NOTOFMD!$I$23:$L$23</c:f>
              <c:strCache>
                <c:ptCount val="4"/>
                <c:pt idx="0">
                  <c:v>Moins de 10 salariés</c:v>
                </c:pt>
                <c:pt idx="1">
                  <c:v>10 à 49 salariés</c:v>
                </c:pt>
                <c:pt idx="2">
                  <c:v>50 à 199 salariés</c:v>
                </c:pt>
                <c:pt idx="3">
                  <c:v>200 salariés et plus</c:v>
                </c:pt>
              </c:strCache>
            </c:strRef>
          </c:cat>
          <c:val>
            <c:numRef>
              <c:f>[graphes.xlsx]NOTOFMD!$I$26:$L$26</c:f>
              <c:numCache>
                <c:formatCode>General</c:formatCode>
                <c:ptCount val="4"/>
                <c:pt idx="0">
                  <c:v>67</c:v>
                </c:pt>
                <c:pt idx="1">
                  <c:v>67</c:v>
                </c:pt>
                <c:pt idx="2">
                  <c:v>57</c:v>
                </c:pt>
                <c:pt idx="3">
                  <c:v>61</c:v>
                </c:pt>
              </c:numCache>
            </c:numRef>
          </c:val>
          <c:extLst>
            <c:ext xmlns:c16="http://schemas.microsoft.com/office/drawing/2014/chart" uri="{C3380CC4-5D6E-409C-BE32-E72D297353CC}">
              <c16:uniqueId val="{00000002-5468-4D33-A4B1-D741D9985947}"/>
            </c:ext>
          </c:extLst>
        </c:ser>
        <c:dLbls>
          <c:showLegendKey val="0"/>
          <c:showVal val="0"/>
          <c:showCatName val="0"/>
          <c:showSerName val="0"/>
          <c:showPercent val="0"/>
          <c:showBubbleSize val="0"/>
        </c:dLbls>
        <c:gapWidth val="150"/>
        <c:overlap val="100"/>
        <c:axId val="406143632"/>
        <c:axId val="195791376"/>
      </c:barChart>
      <c:catAx>
        <c:axId val="406143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195791376"/>
        <c:crosses val="autoZero"/>
        <c:auto val="1"/>
        <c:lblAlgn val="ctr"/>
        <c:lblOffset val="100"/>
        <c:noMultiLvlLbl val="0"/>
      </c:catAx>
      <c:valAx>
        <c:axId val="195791376"/>
        <c:scaling>
          <c:orientation val="minMax"/>
          <c:max val="100"/>
        </c:scaling>
        <c:delete val="1"/>
        <c:axPos val="b"/>
        <c:numFmt formatCode="General" sourceLinked="1"/>
        <c:majorTickMark val="none"/>
        <c:minorTickMark val="none"/>
        <c:tickLblPos val="nextTo"/>
        <c:crossAx val="40614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30632426133458"/>
          <c:y val="9.2978746521132291E-2"/>
          <c:w val="0.58030298079959919"/>
          <c:h val="0.68512076468549876"/>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3B-43B8-AD22-C941E5493C2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03B-43B8-AD22-C941E5493C2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03B-43B8-AD22-C941E5493C25}"/>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[graphes.xlsx]NOTOFMD!$A$2:$A$4</c:f>
              <c:strCache>
                <c:ptCount val="3"/>
                <c:pt idx="0">
                  <c:v>Oui, et vous en avez un</c:v>
                </c:pt>
                <c:pt idx="1">
                  <c:v>Oui, mais vous n'en avez pas</c:v>
                </c:pt>
                <c:pt idx="2">
                  <c:v>Non</c:v>
                </c:pt>
              </c:strCache>
            </c:strRef>
          </c:cat>
          <c:val>
            <c:numRef>
              <c:f>[graphes.xlsx]NOTOFMD!$C$2:$C$4</c:f>
              <c:numCache>
                <c:formatCode>_-* #,##0_-;\-* #,##0_-;_-* "-"??_-;_-@_-</c:formatCode>
                <c:ptCount val="3"/>
                <c:pt idx="0">
                  <c:v>8.8000000000000007</c:v>
                </c:pt>
                <c:pt idx="1">
                  <c:v>30.5</c:v>
                </c:pt>
                <c:pt idx="2">
                  <c:v>60</c:v>
                </c:pt>
              </c:numCache>
            </c:numRef>
          </c:val>
          <c:extLst>
            <c:ext xmlns:c16="http://schemas.microsoft.com/office/drawing/2014/chart" uri="{C3380CC4-5D6E-409C-BE32-E72D297353CC}">
              <c16:uniqueId val="{00000006-103B-43B8-AD22-C941E5493C25}"/>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2580452728678625"/>
          <c:y val="0.82910458172261248"/>
          <c:w val="0.57381263545376326"/>
          <c:h val="0.1676119469045691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katab" panose="02000000000000000000" pitchFamily="2" charset="0"/>
          <a:ea typeface="Akatab" panose="02000000000000000000" pitchFamily="2" charset="0"/>
          <a:cs typeface="Akatab" panose="02000000000000000000" pitchFamily="2" charset="0"/>
        </a:defRPr>
      </a:pPr>
      <a:endParaRPr lang="fr-FR"/>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NOTOFMD!$B$50</c:f>
              <c:strCache>
                <c:ptCount val="1"/>
                <c:pt idx="0">
                  <c:v>Oui</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NOTOFMD!$A$51:$A$57</c:f>
              <c:strCache>
                <c:ptCount val="7"/>
                <c:pt idx="0">
                  <c:v>Financer la location longue durée d'un vélo électrique</c:v>
                </c:pt>
                <c:pt idx="1">
                  <c:v>Financer la location longue durée d'une voiture électrique</c:v>
                </c:pt>
                <c:pt idx="2">
                  <c:v>Faire du covoiturage</c:v>
                </c:pt>
                <c:pt idx="3">
                  <c:v>Financer un abonnement d'autopartage</c:v>
                </c:pt>
                <c:pt idx="4">
                  <c:v>Couvrir les dépenses de recharge de votre voiture électrique</c:v>
                </c:pt>
                <c:pt idx="5">
                  <c:v>Couvrir les frais liés à l'achat et entretien de votre vélo</c:v>
                </c:pt>
                <c:pt idx="6">
                  <c:v>Utiliser les transports en commun (hors prise en charge obligatoire de l'abonnement)</c:v>
                </c:pt>
              </c:strCache>
            </c:strRef>
          </c:cat>
          <c:val>
            <c:numRef>
              <c:f>NOTOFMD!$B$51:$B$57</c:f>
              <c:numCache>
                <c:formatCode>General</c:formatCode>
                <c:ptCount val="7"/>
                <c:pt idx="0">
                  <c:v>20</c:v>
                </c:pt>
                <c:pt idx="1">
                  <c:v>21</c:v>
                </c:pt>
                <c:pt idx="2">
                  <c:v>21</c:v>
                </c:pt>
                <c:pt idx="3">
                  <c:v>23</c:v>
                </c:pt>
                <c:pt idx="4">
                  <c:v>25</c:v>
                </c:pt>
                <c:pt idx="5">
                  <c:v>34</c:v>
                </c:pt>
                <c:pt idx="6">
                  <c:v>36</c:v>
                </c:pt>
              </c:numCache>
            </c:numRef>
          </c:val>
          <c:extLst>
            <c:ext xmlns:c16="http://schemas.microsoft.com/office/drawing/2014/chart" uri="{C3380CC4-5D6E-409C-BE32-E72D297353CC}">
              <c16:uniqueId val="{00000000-5A73-4A49-9249-99C1D7BD1B7B}"/>
            </c:ext>
          </c:extLst>
        </c:ser>
        <c:dLbls>
          <c:showLegendKey val="0"/>
          <c:showVal val="0"/>
          <c:showCatName val="0"/>
          <c:showSerName val="0"/>
          <c:showPercent val="0"/>
          <c:showBubbleSize val="0"/>
        </c:dLbls>
        <c:gapWidth val="182"/>
        <c:axId val="1990770079"/>
        <c:axId val="1993144799"/>
      </c:barChart>
      <c:catAx>
        <c:axId val="19907700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1993144799"/>
        <c:crosses val="autoZero"/>
        <c:auto val="1"/>
        <c:lblAlgn val="ctr"/>
        <c:lblOffset val="100"/>
        <c:noMultiLvlLbl val="0"/>
      </c:catAx>
      <c:valAx>
        <c:axId val="1993144799"/>
        <c:scaling>
          <c:orientation val="minMax"/>
        </c:scaling>
        <c:delete val="1"/>
        <c:axPos val="b"/>
        <c:numFmt formatCode="General" sourceLinked="1"/>
        <c:majorTickMark val="none"/>
        <c:minorTickMark val="none"/>
        <c:tickLblPos val="nextTo"/>
        <c:crossAx val="1990770079"/>
        <c:crosses val="autoZero"/>
        <c:crossBetween val="between"/>
      </c:valAx>
      <c:spPr>
        <a:noFill/>
        <a:ln>
          <a:noFill/>
        </a:ln>
        <a:effectLst/>
      </c:spPr>
    </c:plotArea>
    <c:plotVisOnly val="1"/>
    <c:dispBlanksAs val="gap"/>
    <c:showDLblsOverMax val="0"/>
  </c:chart>
  <c:spPr>
    <a:noFill/>
    <a:ln>
      <a:noFill/>
    </a:ln>
    <a:effectLst/>
  </c:spPr>
  <c:txPr>
    <a:bodyPr/>
    <a:lstStyle/>
    <a:p>
      <a:pPr>
        <a:defRPr sz="1150">
          <a:latin typeface="Akatab" panose="02000000000000000000" pitchFamily="2" charset="0"/>
          <a:ea typeface="Akatab" panose="02000000000000000000" pitchFamily="2" charset="0"/>
          <a:cs typeface="Akatab" panose="02000000000000000000" pitchFamily="2" charset="0"/>
        </a:defRPr>
      </a:pPr>
      <a:endParaRPr lang="fr-FR"/>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[graphes.xlsx]VIGNETTE!$B$2</c:f>
              <c:strCache>
                <c:ptCount val="1"/>
                <c:pt idx="0">
                  <c:v>sept-21</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[graphes.xlsx]VIGNETTE!$A$3:$A$5</c:f>
              <c:strCache>
                <c:ptCount val="3"/>
                <c:pt idx="0">
                  <c:v>Faire payer une petite somme aux automobilistes qui utilisent leur voiture dans les grandes villes (forfait de 1 à 2 euros par jour, les jours de semaine hors samedi dimanche et hors vacances scolaires, en exonérant les faibles revenus)</c:v>
                </c:pt>
                <c:pt idx="1">
                  <c:v>Faire payer aux automobilistes dans les grandes villes une taxe proportionnelle au nombre de kms parcourus dans l'année</c:v>
                </c:pt>
                <c:pt idx="2">
                  <c:v>Le retour d'une vignette automobile (100 euros/an) pour tous les véhicules en circulation</c:v>
                </c:pt>
              </c:strCache>
            </c:strRef>
          </c:cat>
          <c:val>
            <c:numRef>
              <c:f>[graphes.xlsx]VIGNETTE!$B$3:$B$5</c:f>
              <c:numCache>
                <c:formatCode>General</c:formatCode>
                <c:ptCount val="3"/>
                <c:pt idx="0">
                  <c:v>41</c:v>
                </c:pt>
                <c:pt idx="1">
                  <c:v>30</c:v>
                </c:pt>
                <c:pt idx="2">
                  <c:v>24</c:v>
                </c:pt>
              </c:numCache>
            </c:numRef>
          </c:val>
          <c:extLst>
            <c:ext xmlns:c16="http://schemas.microsoft.com/office/drawing/2014/chart" uri="{C3380CC4-5D6E-409C-BE32-E72D297353CC}">
              <c16:uniqueId val="{00000000-52F0-49D1-9CFF-997A53C57BA5}"/>
            </c:ext>
          </c:extLst>
        </c:ser>
        <c:ser>
          <c:idx val="1"/>
          <c:order val="1"/>
          <c:tx>
            <c:strRef>
              <c:f>[graphes.xlsx]VIGNETTE!$C$2</c:f>
              <c:strCache>
                <c:ptCount val="1"/>
                <c:pt idx="0">
                  <c:v>oct-23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[graphes.xlsx]VIGNETTE!$A$3:$A$5</c:f>
              <c:strCache>
                <c:ptCount val="3"/>
                <c:pt idx="0">
                  <c:v>Faire payer une petite somme aux automobilistes qui utilisent leur voiture dans les grandes villes (forfait de 1 à 2 euros par jour, les jours de semaine hors samedi dimanche et hors vacances scolaires, en exonérant les faibles revenus)</c:v>
                </c:pt>
                <c:pt idx="1">
                  <c:v>Faire payer aux automobilistes dans les grandes villes une taxe proportionnelle au nombre de kms parcourus dans l'année</c:v>
                </c:pt>
                <c:pt idx="2">
                  <c:v>Le retour d'une vignette automobile (100 euros/an) pour tous les véhicules en circulation</c:v>
                </c:pt>
              </c:strCache>
            </c:strRef>
          </c:cat>
          <c:val>
            <c:numRef>
              <c:f>[graphes.xlsx]VIGNETTE!$C$3:$C$5</c:f>
              <c:numCache>
                <c:formatCode>General</c:formatCode>
                <c:ptCount val="3"/>
                <c:pt idx="0">
                  <c:v>37</c:v>
                </c:pt>
                <c:pt idx="1">
                  <c:v>27</c:v>
                </c:pt>
                <c:pt idx="2">
                  <c:v>28</c:v>
                </c:pt>
              </c:numCache>
            </c:numRef>
          </c:val>
          <c:extLst>
            <c:ext xmlns:c16="http://schemas.microsoft.com/office/drawing/2014/chart" uri="{C3380CC4-5D6E-409C-BE32-E72D297353CC}">
              <c16:uniqueId val="{00000001-52F0-49D1-9CFF-997A53C57BA5}"/>
            </c:ext>
          </c:extLst>
        </c:ser>
        <c:dLbls>
          <c:showLegendKey val="0"/>
          <c:showVal val="0"/>
          <c:showCatName val="0"/>
          <c:showSerName val="0"/>
          <c:showPercent val="0"/>
          <c:showBubbleSize val="0"/>
        </c:dLbls>
        <c:gapWidth val="219"/>
        <c:overlap val="-27"/>
        <c:axId val="2048095056"/>
        <c:axId val="2091296576"/>
      </c:barChart>
      <c:catAx>
        <c:axId val="204809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2091296576"/>
        <c:crosses val="autoZero"/>
        <c:auto val="1"/>
        <c:lblAlgn val="ctr"/>
        <c:lblOffset val="100"/>
        <c:noMultiLvlLbl val="0"/>
      </c:catAx>
      <c:valAx>
        <c:axId val="2091296576"/>
        <c:scaling>
          <c:orientation val="minMax"/>
        </c:scaling>
        <c:delete val="1"/>
        <c:axPos val="l"/>
        <c:numFmt formatCode="General" sourceLinked="1"/>
        <c:majorTickMark val="none"/>
        <c:minorTickMark val="none"/>
        <c:tickLblPos val="nextTo"/>
        <c:crossAx val="2048095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clustered"/>
        <c:varyColors val="0"/>
        <c:ser>
          <c:idx val="1"/>
          <c:order val="0"/>
          <c:tx>
            <c:strRef>
              <c:f>[graphes.xlsx]VIGNETTE!$C$21</c:f>
              <c:strCache>
                <c:ptCount val="1"/>
                <c:pt idx="0">
                  <c:v>Bas revenus</c:v>
                </c:pt>
              </c:strCache>
            </c:strRef>
          </c:tx>
          <c:spPr>
            <a:solidFill>
              <a:srgbClr val="CBA9B7"/>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[graphes.xlsx]VIGNETTE!$A$22:$A$24</c:f>
              <c:strCache>
                <c:ptCount val="3"/>
                <c:pt idx="0">
                  <c:v>Péage urbain</c:v>
                </c:pt>
                <c:pt idx="1">
                  <c:v>Taxe proportionnelle à la distance parcourue annuellement</c:v>
                </c:pt>
                <c:pt idx="2">
                  <c:v>Retour de la vignette</c:v>
                </c:pt>
              </c:strCache>
            </c:strRef>
          </c:cat>
          <c:val>
            <c:numRef>
              <c:f>[graphes.xlsx]VIGNETTE!$C$22:$C$24</c:f>
              <c:numCache>
                <c:formatCode>0%</c:formatCode>
                <c:ptCount val="3"/>
                <c:pt idx="0">
                  <c:v>0.41735410000000001</c:v>
                </c:pt>
                <c:pt idx="1">
                  <c:v>0.28353086</c:v>
                </c:pt>
                <c:pt idx="2">
                  <c:v>0.23839701999999999</c:v>
                </c:pt>
              </c:numCache>
            </c:numRef>
          </c:val>
          <c:extLst>
            <c:ext xmlns:c16="http://schemas.microsoft.com/office/drawing/2014/chart" uri="{C3380CC4-5D6E-409C-BE32-E72D297353CC}">
              <c16:uniqueId val="{00000000-BC62-443E-99C5-663AFF09161E}"/>
            </c:ext>
          </c:extLst>
        </c:ser>
        <c:ser>
          <c:idx val="0"/>
          <c:order val="1"/>
          <c:tx>
            <c:strRef>
              <c:f>[graphes.xlsx]VIGNETTE!$B$21</c:f>
              <c:strCache>
                <c:ptCount val="1"/>
                <c:pt idx="0">
                  <c:v>Classes moyennes inférieures</c:v>
                </c:pt>
              </c:strCache>
            </c:strRef>
          </c:tx>
          <c:spPr>
            <a:solidFill>
              <a:srgbClr val="BD6D8F"/>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[graphes.xlsx]VIGNETTE!$A$22:$A$24</c:f>
              <c:strCache>
                <c:ptCount val="3"/>
                <c:pt idx="0">
                  <c:v>Péage urbain</c:v>
                </c:pt>
                <c:pt idx="1">
                  <c:v>Taxe proportionnelle à la distance parcourue annuellement</c:v>
                </c:pt>
                <c:pt idx="2">
                  <c:v>Retour de la vignette</c:v>
                </c:pt>
              </c:strCache>
            </c:strRef>
          </c:cat>
          <c:val>
            <c:numRef>
              <c:f>[graphes.xlsx]VIGNETTE!$B$22:$B$24</c:f>
              <c:numCache>
                <c:formatCode>0%</c:formatCode>
                <c:ptCount val="3"/>
                <c:pt idx="0">
                  <c:v>0.38592997000000001</c:v>
                </c:pt>
                <c:pt idx="1">
                  <c:v>0.24556861999999999</c:v>
                </c:pt>
                <c:pt idx="2">
                  <c:v>0.27546016000000001</c:v>
                </c:pt>
              </c:numCache>
            </c:numRef>
          </c:val>
          <c:extLst>
            <c:ext xmlns:c16="http://schemas.microsoft.com/office/drawing/2014/chart" uri="{C3380CC4-5D6E-409C-BE32-E72D297353CC}">
              <c16:uniqueId val="{00000001-BC62-443E-99C5-663AFF09161E}"/>
            </c:ext>
          </c:extLst>
        </c:ser>
        <c:ser>
          <c:idx val="2"/>
          <c:order val="2"/>
          <c:tx>
            <c:strRef>
              <c:f>[graphes.xlsx]VIGNETTE!$D$21</c:f>
              <c:strCache>
                <c:ptCount val="1"/>
                <c:pt idx="0">
                  <c:v>Classes moyennes supérieures</c:v>
                </c:pt>
              </c:strCache>
            </c:strRef>
          </c:tx>
          <c:spPr>
            <a:solidFill>
              <a:schemeClr val="accent6">
                <a:shade val="86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[graphes.xlsx]VIGNETTE!$A$22:$A$24</c:f>
              <c:strCache>
                <c:ptCount val="3"/>
                <c:pt idx="0">
                  <c:v>Péage urbain</c:v>
                </c:pt>
                <c:pt idx="1">
                  <c:v>Taxe proportionnelle à la distance parcourue annuellement</c:v>
                </c:pt>
                <c:pt idx="2">
                  <c:v>Retour de la vignette</c:v>
                </c:pt>
              </c:strCache>
            </c:strRef>
          </c:cat>
          <c:val>
            <c:numRef>
              <c:f>[graphes.xlsx]VIGNETTE!$D$22:$D$24</c:f>
              <c:numCache>
                <c:formatCode>0%</c:formatCode>
                <c:ptCount val="3"/>
                <c:pt idx="0">
                  <c:v>0.32354549999999999</c:v>
                </c:pt>
                <c:pt idx="1">
                  <c:v>0.27595626000000001</c:v>
                </c:pt>
                <c:pt idx="2">
                  <c:v>0.33249152999999998</c:v>
                </c:pt>
              </c:numCache>
            </c:numRef>
          </c:val>
          <c:extLst>
            <c:ext xmlns:c16="http://schemas.microsoft.com/office/drawing/2014/chart" uri="{C3380CC4-5D6E-409C-BE32-E72D297353CC}">
              <c16:uniqueId val="{00000002-BC62-443E-99C5-663AFF09161E}"/>
            </c:ext>
          </c:extLst>
        </c:ser>
        <c:ser>
          <c:idx val="3"/>
          <c:order val="3"/>
          <c:tx>
            <c:strRef>
              <c:f>[graphes.xlsx]VIGNETTE!$E$21</c:f>
              <c:strCache>
                <c:ptCount val="1"/>
                <c:pt idx="0">
                  <c:v>Hauts revenus</c:v>
                </c:pt>
              </c:strCache>
            </c:strRef>
          </c:tx>
          <c:spPr>
            <a:solidFill>
              <a:schemeClr val="accent6">
                <a:shade val="58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[graphes.xlsx]VIGNETTE!$A$22:$A$24</c:f>
              <c:strCache>
                <c:ptCount val="3"/>
                <c:pt idx="0">
                  <c:v>Péage urbain</c:v>
                </c:pt>
                <c:pt idx="1">
                  <c:v>Taxe proportionnelle à la distance parcourue annuellement</c:v>
                </c:pt>
                <c:pt idx="2">
                  <c:v>Retour de la vignette</c:v>
                </c:pt>
              </c:strCache>
            </c:strRef>
          </c:cat>
          <c:val>
            <c:numRef>
              <c:f>[graphes.xlsx]VIGNETTE!$E$22:$E$24</c:f>
              <c:numCache>
                <c:formatCode>0%</c:formatCode>
                <c:ptCount val="3"/>
                <c:pt idx="0">
                  <c:v>0.33861204</c:v>
                </c:pt>
                <c:pt idx="1">
                  <c:v>0.27587837999999998</c:v>
                </c:pt>
                <c:pt idx="2">
                  <c:v>0.30006841000000001</c:v>
                </c:pt>
              </c:numCache>
            </c:numRef>
          </c:val>
          <c:extLst>
            <c:ext xmlns:c16="http://schemas.microsoft.com/office/drawing/2014/chart" uri="{C3380CC4-5D6E-409C-BE32-E72D297353CC}">
              <c16:uniqueId val="{00000003-BC62-443E-99C5-663AFF09161E}"/>
            </c:ext>
          </c:extLst>
        </c:ser>
        <c:dLbls>
          <c:showLegendKey val="0"/>
          <c:showVal val="0"/>
          <c:showCatName val="0"/>
          <c:showSerName val="0"/>
          <c:showPercent val="0"/>
          <c:showBubbleSize val="0"/>
        </c:dLbls>
        <c:gapWidth val="219"/>
        <c:overlap val="-27"/>
        <c:axId val="211218495"/>
        <c:axId val="804061311"/>
      </c:barChart>
      <c:catAx>
        <c:axId val="211218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804061311"/>
        <c:crosses val="autoZero"/>
        <c:auto val="1"/>
        <c:lblAlgn val="ctr"/>
        <c:lblOffset val="100"/>
        <c:noMultiLvlLbl val="0"/>
      </c:catAx>
      <c:valAx>
        <c:axId val="804061311"/>
        <c:scaling>
          <c:orientation val="minMax"/>
        </c:scaling>
        <c:delete val="1"/>
        <c:axPos val="l"/>
        <c:numFmt formatCode="0%" sourceLinked="1"/>
        <c:majorTickMark val="none"/>
        <c:minorTickMark val="none"/>
        <c:tickLblPos val="nextTo"/>
        <c:crossAx val="211218495"/>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showDLblsOverMax val="0"/>
  </c:chart>
  <c:spPr>
    <a:noFill/>
    <a:ln>
      <a:noFill/>
    </a:ln>
    <a:effectLst/>
  </c:spPr>
  <c:txPr>
    <a:bodyPr/>
    <a:lstStyle/>
    <a:p>
      <a:pPr>
        <a:defRPr>
          <a:latin typeface="Akatab" panose="02000000000000000000" pitchFamily="2" charset="0"/>
          <a:ea typeface="Akatab" panose="02000000000000000000" pitchFamily="2" charset="0"/>
          <a:cs typeface="Akatab" panose="02000000000000000000" pitchFamily="2" charset="0"/>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[graphes.xlsx]TRAJOB1!$B$2</c:f>
              <c:strCache>
                <c:ptCount val="1"/>
                <c:pt idx="0">
                  <c:v>Voiture, moto, scooter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[graphes.xlsx]TRAJOB1!$A$3:$A$6</c:f>
              <c:strCache>
                <c:ptCount val="4"/>
                <c:pt idx="0">
                  <c:v>Moins de 5 km</c:v>
                </c:pt>
                <c:pt idx="1">
                  <c:v>Entre 5 et 10 km</c:v>
                </c:pt>
                <c:pt idx="2">
                  <c:v>Entre 10 et 20 km</c:v>
                </c:pt>
                <c:pt idx="3">
                  <c:v>Plus de 20 km</c:v>
                </c:pt>
              </c:strCache>
            </c:strRef>
          </c:cat>
          <c:val>
            <c:numRef>
              <c:f>[graphes.xlsx]TRAJOB1!$B$3:$B$6</c:f>
              <c:numCache>
                <c:formatCode>0%</c:formatCode>
                <c:ptCount val="4"/>
                <c:pt idx="0">
                  <c:v>0.30382272499999996</c:v>
                </c:pt>
                <c:pt idx="1">
                  <c:v>0.55408876700000009</c:v>
                </c:pt>
                <c:pt idx="2">
                  <c:v>0.70167115400000002</c:v>
                </c:pt>
                <c:pt idx="3">
                  <c:v>0.77</c:v>
                </c:pt>
              </c:numCache>
            </c:numRef>
          </c:val>
          <c:extLst>
            <c:ext xmlns:c16="http://schemas.microsoft.com/office/drawing/2014/chart" uri="{C3380CC4-5D6E-409C-BE32-E72D297353CC}">
              <c16:uniqueId val="{00000000-C072-442C-930C-DEBD8CA546AA}"/>
            </c:ext>
          </c:extLst>
        </c:ser>
        <c:ser>
          <c:idx val="1"/>
          <c:order val="1"/>
          <c:tx>
            <c:strRef>
              <c:f>[graphes.xlsx]TRAJOB1!$C$2</c:f>
              <c:strCache>
                <c:ptCount val="1"/>
                <c:pt idx="0">
                  <c:v>Transports en commun, covoiturage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[graphes.xlsx]TRAJOB1!$A$3:$A$6</c:f>
              <c:strCache>
                <c:ptCount val="4"/>
                <c:pt idx="0">
                  <c:v>Moins de 5 km</c:v>
                </c:pt>
                <c:pt idx="1">
                  <c:v>Entre 5 et 10 km</c:v>
                </c:pt>
                <c:pt idx="2">
                  <c:v>Entre 10 et 20 km</c:v>
                </c:pt>
                <c:pt idx="3">
                  <c:v>Plus de 20 km</c:v>
                </c:pt>
              </c:strCache>
            </c:strRef>
          </c:cat>
          <c:val>
            <c:numRef>
              <c:f>[graphes.xlsx]TRAJOB1!$C$3:$C$6</c:f>
              <c:numCache>
                <c:formatCode>0%</c:formatCode>
                <c:ptCount val="4"/>
                <c:pt idx="0">
                  <c:v>0.168555336</c:v>
                </c:pt>
                <c:pt idx="1">
                  <c:v>0.328707786</c:v>
                </c:pt>
                <c:pt idx="2">
                  <c:v>0.24172049500000001</c:v>
                </c:pt>
                <c:pt idx="3">
                  <c:v>0.2</c:v>
                </c:pt>
              </c:numCache>
            </c:numRef>
          </c:val>
          <c:extLst>
            <c:ext xmlns:c16="http://schemas.microsoft.com/office/drawing/2014/chart" uri="{C3380CC4-5D6E-409C-BE32-E72D297353CC}">
              <c16:uniqueId val="{00000001-C072-442C-930C-DEBD8CA546AA}"/>
            </c:ext>
          </c:extLst>
        </c:ser>
        <c:ser>
          <c:idx val="2"/>
          <c:order val="2"/>
          <c:tx>
            <c:strRef>
              <c:f>[graphes.xlsx]TRAJOB1!$D$2</c:f>
              <c:strCache>
                <c:ptCount val="1"/>
                <c:pt idx="0">
                  <c:v>A pied, à vélo ou trottinette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[graphes.xlsx]TRAJOB1!$A$3:$A$6</c:f>
              <c:strCache>
                <c:ptCount val="4"/>
                <c:pt idx="0">
                  <c:v>Moins de 5 km</c:v>
                </c:pt>
                <c:pt idx="1">
                  <c:v>Entre 5 et 10 km</c:v>
                </c:pt>
                <c:pt idx="2">
                  <c:v>Entre 10 et 20 km</c:v>
                </c:pt>
                <c:pt idx="3">
                  <c:v>Plus de 20 km</c:v>
                </c:pt>
              </c:strCache>
            </c:strRef>
          </c:cat>
          <c:val>
            <c:numRef>
              <c:f>[graphes.xlsx]TRAJOB1!$D$3:$D$6</c:f>
              <c:numCache>
                <c:formatCode>0%</c:formatCode>
                <c:ptCount val="4"/>
                <c:pt idx="0">
                  <c:v>0.50296850199999998</c:v>
                </c:pt>
                <c:pt idx="1">
                  <c:v>0.117203448</c:v>
                </c:pt>
                <c:pt idx="2">
                  <c:v>5.2340444E-2</c:v>
                </c:pt>
                <c:pt idx="3">
                  <c:v>0.03</c:v>
                </c:pt>
              </c:numCache>
            </c:numRef>
          </c:val>
          <c:extLst>
            <c:ext xmlns:c16="http://schemas.microsoft.com/office/drawing/2014/chart" uri="{C3380CC4-5D6E-409C-BE32-E72D297353CC}">
              <c16:uniqueId val="{00000002-C072-442C-930C-DEBD8CA546AA}"/>
            </c:ext>
          </c:extLst>
        </c:ser>
        <c:dLbls>
          <c:showLegendKey val="0"/>
          <c:showVal val="0"/>
          <c:showCatName val="0"/>
          <c:showSerName val="0"/>
          <c:showPercent val="0"/>
          <c:showBubbleSize val="0"/>
        </c:dLbls>
        <c:gapWidth val="150"/>
        <c:overlap val="100"/>
        <c:axId val="475972623"/>
        <c:axId val="1518408063"/>
      </c:barChart>
      <c:catAx>
        <c:axId val="4759726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1518408063"/>
        <c:crosses val="autoZero"/>
        <c:auto val="1"/>
        <c:lblAlgn val="ctr"/>
        <c:lblOffset val="100"/>
        <c:noMultiLvlLbl val="0"/>
      </c:catAx>
      <c:valAx>
        <c:axId val="1518408063"/>
        <c:scaling>
          <c:orientation val="minMax"/>
          <c:max val="1"/>
        </c:scaling>
        <c:delete val="1"/>
        <c:axPos val="b"/>
        <c:numFmt formatCode="0%" sourceLinked="1"/>
        <c:majorTickMark val="none"/>
        <c:minorTickMark val="none"/>
        <c:tickLblPos val="nextTo"/>
        <c:crossAx val="475972623"/>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[graphes.xlsx]DEPCHAIN!$C$10</c:f>
              <c:strCache>
                <c:ptCount val="1"/>
                <c:pt idx="0">
                  <c:v>Utilisent les transports pour se rendre au travail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[graphes.xlsx]DEPCHAIN!$A$11:$A$15</c:f>
              <c:strCache>
                <c:ptCount val="5"/>
                <c:pt idx="0">
                  <c:v>Déposer ou aller chercher un collègue</c:v>
                </c:pt>
                <c:pt idx="1">
                  <c:v>Déposer ou aller chercher des enfants</c:v>
                </c:pt>
                <c:pt idx="2">
                  <c:v>Vous rendre à vos activités de loisirs</c:v>
                </c:pt>
                <c:pt idx="3">
                  <c:v>Rendre visite à des proches, des amis</c:v>
                </c:pt>
                <c:pt idx="4">
                  <c:v>Faire des courses</c:v>
                </c:pt>
              </c:strCache>
            </c:strRef>
          </c:cat>
          <c:val>
            <c:numRef>
              <c:f>[graphes.xlsx]DEPCHAIN!$C$11:$C$15</c:f>
              <c:numCache>
                <c:formatCode>General</c:formatCode>
                <c:ptCount val="5"/>
                <c:pt idx="0">
                  <c:v>21</c:v>
                </c:pt>
                <c:pt idx="1">
                  <c:v>25</c:v>
                </c:pt>
                <c:pt idx="2">
                  <c:v>39</c:v>
                </c:pt>
                <c:pt idx="3">
                  <c:v>41</c:v>
                </c:pt>
                <c:pt idx="4">
                  <c:v>63</c:v>
                </c:pt>
              </c:numCache>
            </c:numRef>
          </c:val>
          <c:extLst>
            <c:ext xmlns:c16="http://schemas.microsoft.com/office/drawing/2014/chart" uri="{C3380CC4-5D6E-409C-BE32-E72D297353CC}">
              <c16:uniqueId val="{00000000-61E2-4FDE-8499-DDB18C3C458D}"/>
            </c:ext>
          </c:extLst>
        </c:ser>
        <c:ser>
          <c:idx val="2"/>
          <c:order val="1"/>
          <c:tx>
            <c:strRef>
              <c:f>[graphes.xlsx]DEPCHAIN!$D$10</c:f>
              <c:strCache>
                <c:ptCount val="1"/>
                <c:pt idx="0">
                  <c:v>Utilisent la voiture pour se rendre au travail</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[graphes.xlsx]DEPCHAIN!$A$11:$A$15</c:f>
              <c:strCache>
                <c:ptCount val="5"/>
                <c:pt idx="0">
                  <c:v>Déposer ou aller chercher un collègue</c:v>
                </c:pt>
                <c:pt idx="1">
                  <c:v>Déposer ou aller chercher des enfants</c:v>
                </c:pt>
                <c:pt idx="2">
                  <c:v>Vous rendre à vos activités de loisirs</c:v>
                </c:pt>
                <c:pt idx="3">
                  <c:v>Rendre visite à des proches, des amis</c:v>
                </c:pt>
                <c:pt idx="4">
                  <c:v>Faire des courses</c:v>
                </c:pt>
              </c:strCache>
            </c:strRef>
          </c:cat>
          <c:val>
            <c:numRef>
              <c:f>[graphes.xlsx]DEPCHAIN!$D$11:$D$15</c:f>
              <c:numCache>
                <c:formatCode>General</c:formatCode>
                <c:ptCount val="5"/>
                <c:pt idx="0">
                  <c:v>17</c:v>
                </c:pt>
                <c:pt idx="1">
                  <c:v>35</c:v>
                </c:pt>
                <c:pt idx="2">
                  <c:v>33</c:v>
                </c:pt>
                <c:pt idx="3">
                  <c:v>40</c:v>
                </c:pt>
                <c:pt idx="4">
                  <c:v>72</c:v>
                </c:pt>
              </c:numCache>
            </c:numRef>
          </c:val>
          <c:extLst>
            <c:ext xmlns:c16="http://schemas.microsoft.com/office/drawing/2014/chart" uri="{C3380CC4-5D6E-409C-BE32-E72D297353CC}">
              <c16:uniqueId val="{00000001-61E2-4FDE-8499-DDB18C3C458D}"/>
            </c:ext>
          </c:extLst>
        </c:ser>
        <c:dLbls>
          <c:showLegendKey val="0"/>
          <c:showVal val="0"/>
          <c:showCatName val="0"/>
          <c:showSerName val="0"/>
          <c:showPercent val="0"/>
          <c:showBubbleSize val="0"/>
        </c:dLbls>
        <c:gapWidth val="182"/>
        <c:axId val="1843820576"/>
        <c:axId val="1923644096"/>
      </c:barChart>
      <c:catAx>
        <c:axId val="1843820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1923644096"/>
        <c:crosses val="autoZero"/>
        <c:auto val="1"/>
        <c:lblAlgn val="ctr"/>
        <c:lblOffset val="100"/>
        <c:noMultiLvlLbl val="0"/>
      </c:catAx>
      <c:valAx>
        <c:axId val="1923644096"/>
        <c:scaling>
          <c:orientation val="minMax"/>
        </c:scaling>
        <c:delete val="1"/>
        <c:axPos val="b"/>
        <c:numFmt formatCode="General" sourceLinked="1"/>
        <c:majorTickMark val="none"/>
        <c:minorTickMark val="none"/>
        <c:tickLblPos val="nextTo"/>
        <c:crossAx val="1843820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showDLblsOverMax val="0"/>
  </c:chart>
  <c:spPr>
    <a:noFill/>
    <a:ln>
      <a:noFill/>
    </a:ln>
    <a:effectLst/>
  </c:spPr>
  <c:txPr>
    <a:bodyPr/>
    <a:lstStyle/>
    <a:p>
      <a:pPr>
        <a:defRPr>
          <a:latin typeface="Akatab" panose="02000000000000000000" pitchFamily="2" charset="0"/>
          <a:ea typeface="Akatab" panose="02000000000000000000" pitchFamily="2" charset="0"/>
          <a:cs typeface="Akatab" panose="02000000000000000000" pitchFamily="2" charset="0"/>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[graphes.xlsx]DEPCHAIN!$B$1</c:f>
              <c:strCache>
                <c:ptCount val="1"/>
                <c:pt idx="0">
                  <c:v>Tous les jours ou presque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[graphes.xlsx]DEPCHAIN!$A$2:$A$6</c:f>
              <c:strCache>
                <c:ptCount val="5"/>
                <c:pt idx="0">
                  <c:v>Faire des courses</c:v>
                </c:pt>
                <c:pt idx="1">
                  <c:v>Rendre visite à des proches, des amis</c:v>
                </c:pt>
                <c:pt idx="2">
                  <c:v>Vous rendre à vos activités de loisirs</c:v>
                </c:pt>
                <c:pt idx="3">
                  <c:v>Déposer ou aller chercher des enfants</c:v>
                </c:pt>
                <c:pt idx="4">
                  <c:v>Déposer ou aller chercher un collègue</c:v>
                </c:pt>
              </c:strCache>
            </c:strRef>
          </c:cat>
          <c:val>
            <c:numRef>
              <c:f>[graphes.xlsx]DEPCHAIN!$B$2:$B$6</c:f>
              <c:numCache>
                <c:formatCode>General</c:formatCode>
                <c:ptCount val="5"/>
                <c:pt idx="0">
                  <c:v>9</c:v>
                </c:pt>
                <c:pt idx="1">
                  <c:v>4</c:v>
                </c:pt>
                <c:pt idx="2">
                  <c:v>4</c:v>
                </c:pt>
                <c:pt idx="3">
                  <c:v>14</c:v>
                </c:pt>
                <c:pt idx="4">
                  <c:v>3</c:v>
                </c:pt>
              </c:numCache>
            </c:numRef>
          </c:val>
          <c:extLst>
            <c:ext xmlns:c16="http://schemas.microsoft.com/office/drawing/2014/chart" uri="{C3380CC4-5D6E-409C-BE32-E72D297353CC}">
              <c16:uniqueId val="{00000000-F7E4-49AF-86AD-05E55D37DAB2}"/>
            </c:ext>
          </c:extLst>
        </c:ser>
        <c:ser>
          <c:idx val="1"/>
          <c:order val="1"/>
          <c:tx>
            <c:strRef>
              <c:f>[graphes.xlsx]DEPCHAIN!$C$1</c:f>
              <c:strCache>
                <c:ptCount val="1"/>
                <c:pt idx="0">
                  <c:v>De temps en temps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Akatab" panose="02000000000000000000" pitchFamily="2" charset="0"/>
                    <a:ea typeface="Akatab" panose="02000000000000000000" pitchFamily="2" charset="0"/>
                    <a:cs typeface="Akatab" panose="02000000000000000000"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[graphes.xlsx]DEPCHAIN!$A$2:$A$6</c:f>
              <c:strCache>
                <c:ptCount val="5"/>
                <c:pt idx="0">
                  <c:v>Faire des courses</c:v>
                </c:pt>
                <c:pt idx="1">
                  <c:v>Rendre visite à des proches, des amis</c:v>
                </c:pt>
                <c:pt idx="2">
                  <c:v>Vous rendre à vos activités de loisirs</c:v>
                </c:pt>
                <c:pt idx="3">
                  <c:v>Déposer ou aller chercher des enfants</c:v>
                </c:pt>
                <c:pt idx="4">
                  <c:v>Déposer ou aller chercher un collègue</c:v>
                </c:pt>
              </c:strCache>
            </c:strRef>
          </c:cat>
          <c:val>
            <c:numRef>
              <c:f>[graphes.xlsx]DEPCHAIN!$C$2:$C$6</c:f>
              <c:numCache>
                <c:formatCode>General</c:formatCode>
                <c:ptCount val="5"/>
                <c:pt idx="0">
                  <c:v>57</c:v>
                </c:pt>
                <c:pt idx="1">
                  <c:v>34</c:v>
                </c:pt>
                <c:pt idx="2">
                  <c:v>28</c:v>
                </c:pt>
                <c:pt idx="3">
                  <c:v>15</c:v>
                </c:pt>
                <c:pt idx="4">
                  <c:v>13</c:v>
                </c:pt>
              </c:numCache>
            </c:numRef>
          </c:val>
          <c:extLst>
            <c:ext xmlns:c16="http://schemas.microsoft.com/office/drawing/2014/chart" uri="{C3380CC4-5D6E-409C-BE32-E72D297353CC}">
              <c16:uniqueId val="{00000001-F7E4-49AF-86AD-05E55D37DAB2}"/>
            </c:ext>
          </c:extLst>
        </c:ser>
        <c:dLbls>
          <c:showLegendKey val="0"/>
          <c:showVal val="0"/>
          <c:showCatName val="0"/>
          <c:showSerName val="0"/>
          <c:showPercent val="0"/>
          <c:showBubbleSize val="0"/>
        </c:dLbls>
        <c:gapWidth val="150"/>
        <c:overlap val="100"/>
        <c:axId val="2053595648"/>
        <c:axId val="1362626592"/>
      </c:barChart>
      <c:catAx>
        <c:axId val="2053595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crossAx val="1362626592"/>
        <c:crosses val="autoZero"/>
        <c:auto val="1"/>
        <c:lblAlgn val="ctr"/>
        <c:lblOffset val="100"/>
        <c:noMultiLvlLbl val="0"/>
      </c:catAx>
      <c:valAx>
        <c:axId val="1362626592"/>
        <c:scaling>
          <c:orientation val="minMax"/>
        </c:scaling>
        <c:delete val="1"/>
        <c:axPos val="t"/>
        <c:numFmt formatCode="General" sourceLinked="1"/>
        <c:majorTickMark val="none"/>
        <c:minorTickMark val="none"/>
        <c:tickLblPos val="nextTo"/>
        <c:crossAx val="2053595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katab" panose="02000000000000000000" pitchFamily="2" charset="0"/>
              <a:ea typeface="Akatab" panose="02000000000000000000" pitchFamily="2" charset="0"/>
              <a:cs typeface="Akatab" panose="02000000000000000000" pitchFamily="2" charset="0"/>
            </a:defRPr>
          </a:pPr>
          <a:endParaRPr lang="fr-FR"/>
        </a:p>
      </c:txPr>
    </c:legend>
    <c:plotVisOnly val="1"/>
    <c:dispBlanksAs val="gap"/>
    <c:showDLblsOverMax val="0"/>
  </c:chart>
  <c:spPr>
    <a:noFill/>
    <a:ln>
      <a:noFill/>
    </a:ln>
    <a:effectLst/>
  </c:spPr>
  <c:txPr>
    <a:bodyPr/>
    <a:lstStyle/>
    <a:p>
      <a:pPr>
        <a:defRPr sz="1050">
          <a:latin typeface="Akatab" panose="02000000000000000000" pitchFamily="2" charset="0"/>
          <a:ea typeface="Akatab" panose="02000000000000000000" pitchFamily="2" charset="0"/>
          <a:cs typeface="Akatab" panose="02000000000000000000" pitchFamily="2" charset="0"/>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[Graphes.xlsx]VOITURE!$B$7</c:f>
              <c:strCache>
                <c:ptCount val="1"/>
                <c:pt idx="0">
                  <c:v>2021</c:v>
                </c:pt>
              </c:strCache>
            </c:strRef>
          </c:tx>
          <c:spPr>
            <a:solidFill>
              <a:srgbClr val="BFBFBF"/>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[Graphes.xlsx]VOITURE!$A$8:$A$10</c:f>
              <c:strCache>
                <c:ptCount val="3"/>
                <c:pt idx="0">
                  <c:v>A le permis de conduire</c:v>
                </c:pt>
                <c:pt idx="1">
                  <c:v>A l'usage d'une voiture</c:v>
                </c:pt>
                <c:pt idx="2">
                  <c:v>A conduit au cours des 12 derniers mois</c:v>
                </c:pt>
              </c:strCache>
            </c:strRef>
          </c:cat>
          <c:val>
            <c:numRef>
              <c:f>[Graphes.xlsx]VOITURE!$B$8:$B$10</c:f>
              <c:numCache>
                <c:formatCode>General</c:formatCode>
                <c:ptCount val="3"/>
                <c:pt idx="0">
                  <c:v>78</c:v>
                </c:pt>
                <c:pt idx="1">
                  <c:v>72</c:v>
                </c:pt>
                <c:pt idx="2">
                  <c:v>68</c:v>
                </c:pt>
              </c:numCache>
            </c:numRef>
          </c:val>
          <c:extLst>
            <c:ext xmlns:c16="http://schemas.microsoft.com/office/drawing/2014/chart" uri="{C3380CC4-5D6E-409C-BE32-E72D297353CC}">
              <c16:uniqueId val="{00000000-2770-48A8-9C4C-BBD1BD9057C8}"/>
            </c:ext>
          </c:extLst>
        </c:ser>
        <c:ser>
          <c:idx val="1"/>
          <c:order val="1"/>
          <c:tx>
            <c:strRef>
              <c:f>[Graphes.xlsx]VOITURE!$C$7</c:f>
              <c:strCache>
                <c:ptCount val="1"/>
                <c:pt idx="0">
                  <c:v>2023</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[Graphes.xlsx]VOITURE!$A$8:$A$10</c:f>
              <c:strCache>
                <c:ptCount val="3"/>
                <c:pt idx="0">
                  <c:v>A le permis de conduire</c:v>
                </c:pt>
                <c:pt idx="1">
                  <c:v>A l'usage d'une voiture</c:v>
                </c:pt>
                <c:pt idx="2">
                  <c:v>A conduit au cours des 12 derniers mois</c:v>
                </c:pt>
              </c:strCache>
            </c:strRef>
          </c:cat>
          <c:val>
            <c:numRef>
              <c:f>[Graphes.xlsx]VOITURE!$C$8:$C$10</c:f>
              <c:numCache>
                <c:formatCode>General</c:formatCode>
                <c:ptCount val="3"/>
                <c:pt idx="0">
                  <c:v>73</c:v>
                </c:pt>
                <c:pt idx="1">
                  <c:v>70</c:v>
                </c:pt>
                <c:pt idx="2">
                  <c:v>65</c:v>
                </c:pt>
              </c:numCache>
            </c:numRef>
          </c:val>
          <c:extLst>
            <c:ext xmlns:c16="http://schemas.microsoft.com/office/drawing/2014/chart" uri="{C3380CC4-5D6E-409C-BE32-E72D297353CC}">
              <c16:uniqueId val="{00000001-2770-48A8-9C4C-BBD1BD9057C8}"/>
            </c:ext>
          </c:extLst>
        </c:ser>
        <c:dLbls>
          <c:showLegendKey val="0"/>
          <c:showVal val="0"/>
          <c:showCatName val="0"/>
          <c:showSerName val="0"/>
          <c:showPercent val="0"/>
          <c:showBubbleSize val="0"/>
        </c:dLbls>
        <c:gapWidth val="219"/>
        <c:overlap val="-27"/>
        <c:axId val="347455200"/>
        <c:axId val="347460000"/>
      </c:barChart>
      <c:catAx>
        <c:axId val="34745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347460000"/>
        <c:crosses val="autoZero"/>
        <c:auto val="1"/>
        <c:lblAlgn val="ctr"/>
        <c:lblOffset val="100"/>
        <c:noMultiLvlLbl val="0"/>
      </c:catAx>
      <c:valAx>
        <c:axId val="347460000"/>
        <c:scaling>
          <c:orientation val="minMax"/>
          <c:min val="0"/>
        </c:scaling>
        <c:delete val="1"/>
        <c:axPos val="l"/>
        <c:numFmt formatCode="General" sourceLinked="1"/>
        <c:majorTickMark val="none"/>
        <c:minorTickMark val="none"/>
        <c:tickLblPos val="nextTo"/>
        <c:crossAx val="347455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200"/>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871094139340176"/>
          <c:y val="4.2333256363776307E-2"/>
          <c:w val="0.55821943835343379"/>
          <c:h val="0.90661410918646812"/>
        </c:manualLayout>
      </c:layout>
      <c:barChart>
        <c:barDir val="bar"/>
        <c:grouping val="clustered"/>
        <c:varyColors val="0"/>
        <c:ser>
          <c:idx val="1"/>
          <c:order val="0"/>
          <c:tx>
            <c:strRef>
              <c:f>[Graphes.xlsx]PERMIS!$C$1</c:f>
              <c:strCache>
                <c:ptCount val="1"/>
                <c:pt idx="0">
                  <c:v>2023</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[Graphes.xlsx]PERMIS!$A$2:$A$6</c:f>
              <c:strCache>
                <c:ptCount val="5"/>
                <c:pt idx="0">
                  <c:v>Cela coûte trop cher</c:v>
                </c:pt>
                <c:pt idx="1">
                  <c:v>Vous êtes en train de le passer</c:v>
                </c:pt>
                <c:pt idx="2">
                  <c:v>Vous n'en avez pas besoin </c:v>
                </c:pt>
                <c:pt idx="3">
                  <c:v>Vous n'avez pas le temps</c:v>
                </c:pt>
                <c:pt idx="4">
                  <c:v>Par conviction écologique</c:v>
                </c:pt>
              </c:strCache>
            </c:strRef>
          </c:cat>
          <c:val>
            <c:numRef>
              <c:f>[Graphes.xlsx]PERMIS!$C$2:$C$6</c:f>
              <c:numCache>
                <c:formatCode>General</c:formatCode>
                <c:ptCount val="5"/>
                <c:pt idx="0">
                  <c:v>33</c:v>
                </c:pt>
                <c:pt idx="1">
                  <c:v>22</c:v>
                </c:pt>
                <c:pt idx="2">
                  <c:v>18</c:v>
                </c:pt>
                <c:pt idx="3">
                  <c:v>14</c:v>
                </c:pt>
                <c:pt idx="4">
                  <c:v>1</c:v>
                </c:pt>
              </c:numCache>
            </c:numRef>
          </c:val>
          <c:extLst>
            <c:ext xmlns:c16="http://schemas.microsoft.com/office/drawing/2014/chart" uri="{C3380CC4-5D6E-409C-BE32-E72D297353CC}">
              <c16:uniqueId val="{00000000-6A77-4188-B89E-5A989262BF22}"/>
            </c:ext>
          </c:extLst>
        </c:ser>
        <c:ser>
          <c:idx val="0"/>
          <c:order val="1"/>
          <c:tx>
            <c:strRef>
              <c:f>[Graphes.xlsx]PERMIS!$B$1</c:f>
              <c:strCache>
                <c:ptCount val="1"/>
                <c:pt idx="0">
                  <c:v>2021</c:v>
                </c:pt>
              </c:strCache>
            </c:strRef>
          </c:tx>
          <c:spPr>
            <a:solidFill>
              <a:srgbClr val="BFBFB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[Graphes.xlsx]PERMIS!$A$2:$A$6</c:f>
              <c:strCache>
                <c:ptCount val="5"/>
                <c:pt idx="0">
                  <c:v>Cela coûte trop cher</c:v>
                </c:pt>
                <c:pt idx="1">
                  <c:v>Vous êtes en train de le passer</c:v>
                </c:pt>
                <c:pt idx="2">
                  <c:v>Vous n'en avez pas besoin </c:v>
                </c:pt>
                <c:pt idx="3">
                  <c:v>Vous n'avez pas le temps</c:v>
                </c:pt>
                <c:pt idx="4">
                  <c:v>Par conviction écologique</c:v>
                </c:pt>
              </c:strCache>
            </c:strRef>
          </c:cat>
          <c:val>
            <c:numRef>
              <c:f>[Graphes.xlsx]PERMIS!$B$2:$B$6</c:f>
              <c:numCache>
                <c:formatCode>General</c:formatCode>
                <c:ptCount val="5"/>
                <c:pt idx="0">
                  <c:v>24</c:v>
                </c:pt>
                <c:pt idx="1">
                  <c:v>26</c:v>
                </c:pt>
                <c:pt idx="2">
                  <c:v>15</c:v>
                </c:pt>
                <c:pt idx="3">
                  <c:v>18</c:v>
                </c:pt>
                <c:pt idx="4">
                  <c:v>5</c:v>
                </c:pt>
              </c:numCache>
            </c:numRef>
          </c:val>
          <c:extLst>
            <c:ext xmlns:c16="http://schemas.microsoft.com/office/drawing/2014/chart" uri="{C3380CC4-5D6E-409C-BE32-E72D297353CC}">
              <c16:uniqueId val="{00000001-6A77-4188-B89E-5A989262BF22}"/>
            </c:ext>
          </c:extLst>
        </c:ser>
        <c:dLbls>
          <c:showLegendKey val="0"/>
          <c:showVal val="0"/>
          <c:showCatName val="0"/>
          <c:showSerName val="0"/>
          <c:showPercent val="0"/>
          <c:showBubbleSize val="0"/>
        </c:dLbls>
        <c:gapWidth val="182"/>
        <c:overlap val="-5"/>
        <c:axId val="1804682608"/>
        <c:axId val="1804685008"/>
      </c:barChart>
      <c:catAx>
        <c:axId val="18046826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804685008"/>
        <c:crosses val="autoZero"/>
        <c:auto val="1"/>
        <c:lblAlgn val="ctr"/>
        <c:lblOffset val="100"/>
        <c:noMultiLvlLbl val="0"/>
      </c:catAx>
      <c:valAx>
        <c:axId val="1804685008"/>
        <c:scaling>
          <c:orientation val="minMax"/>
        </c:scaling>
        <c:delete val="1"/>
        <c:axPos val="t"/>
        <c:numFmt formatCode="General" sourceLinked="1"/>
        <c:majorTickMark val="none"/>
        <c:minorTickMark val="none"/>
        <c:tickLblPos val="nextTo"/>
        <c:crossAx val="1804682608"/>
        <c:crosses val="autoZero"/>
        <c:crossBetween val="between"/>
      </c:valAx>
      <c:spPr>
        <a:noFill/>
        <a:ln>
          <a:noFill/>
        </a:ln>
        <a:effectLst/>
      </c:spPr>
    </c:plotArea>
    <c:legend>
      <c:legendPos val="b"/>
      <c:layout>
        <c:manualLayout>
          <c:xMode val="edge"/>
          <c:yMode val="edge"/>
          <c:x val="0.85393872097079637"/>
          <c:y val="7.5342893315951551E-2"/>
          <c:w val="0.14457508970397689"/>
          <c:h val="0.1280221914748033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200"/>
      </a:pPr>
      <a:endParaRPr lang="fr-FR"/>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
    <cx:plotArea>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Feuil1!$A$2:$C$17</cx:f>
        <cx:lvl ptCount="16"/>
        <cx:lvl ptCount="16">
          <cx:pt idx="0">Ressource 1</cx:pt>
          <cx:pt idx="1">Reponse 1</cx:pt>
          <cx:pt idx="2">Reponse 2</cx:pt>
          <cx:pt idx="3">Reponse 3</cx:pt>
          <cx:pt idx="4">Ressource 5</cx:pt>
        </cx:lvl>
        <cx:lvl ptCount="16">
          <cx:pt idx="0">Non usagers</cx:pt>
          <cx:pt idx="1">Usagers</cx:pt>
          <cx:pt idx="2">Usagers</cx:pt>
          <cx:pt idx="3">Usagers</cx:pt>
          <cx:pt idx="4">Pas connaissance</cx:pt>
        </cx:lvl>
      </cx:strDim>
      <cx:numDim type="size">
        <cx:f>Feuil1!$D$2:$D$17</cx:f>
        <cx:lvl ptCount="16" formatCode="Standard">
          <cx:pt idx="0">66</cx:pt>
          <cx:pt idx="1">8</cx:pt>
          <cx:pt idx="2">14</cx:pt>
          <cx:pt idx="3">12</cx:pt>
          <cx:pt idx="4">0</cx:pt>
        </cx:lvl>
      </cx:numDim>
    </cx:data>
  </cx:chartData>
  <cx:chart>
    <cx:plotArea>
      <cx:plotAreaRegion>
        <cx:series layoutId="sunburst" uniqueId="{B76F85FB-1705-F34D-B51B-4660E4476C39}">
          <cx:tx>
            <cx:txData>
              <cx:f>Feuil1!$D$1</cx:f>
              <cx:v>Série 1</cx:v>
            </cx:txData>
          </cx:tx>
          <cx:dataPt idx="0">
            <cx:spPr>
              <a:solidFill>
                <a:srgbClr val="003064"/>
              </a:solidFill>
            </cx:spPr>
          </cx:dataPt>
          <cx:dataPt idx="1">
            <cx:spPr>
              <a:solidFill>
                <a:prstClr val="white"/>
              </a:solidFill>
            </cx:spPr>
          </cx:dataPt>
          <cx:dataPt idx="2">
            <cx:spPr>
              <a:solidFill>
                <a:srgbClr val="78349E"/>
              </a:solidFill>
            </cx:spPr>
          </cx:dataPt>
          <cx:dataPt idx="3">
            <cx:spPr>
              <a:solidFill>
                <a:prstClr val="white">
                  <a:alpha val="25000"/>
                </a:prstClr>
              </a:solidFill>
            </cx:spPr>
          </cx:dataPt>
          <cx:dataPt idx="4">
            <cx:spPr>
              <a:solidFill>
                <a:prstClr val="white">
                  <a:alpha val="50000"/>
                </a:prstClr>
              </a:solidFill>
            </cx:spPr>
          </cx:dataPt>
          <cx:dataPt idx="5">
            <cx:spPr>
              <a:solidFill>
                <a:prstClr val="white">
                  <a:alpha val="75000"/>
                </a:prstClr>
              </a:solidFill>
            </cx:spPr>
          </cx:dataPt>
          <cx:dataPt idx="6"/>
          <cx:dataPt idx="7">
            <cx:spPr>
              <a:solidFill>
                <a:prstClr val="white"/>
              </a:solidFill>
            </cx:spPr>
          </cx:dataPt>
          <cx:dataId val="0"/>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[graphes.xlsx]TARIFTC!$A$1:$A$5</cx:f>
        <cx:lvl ptCount="5">
          <cx:pt idx="0">Un abonnement annuel (34%)</cx:pt>
          <cx:pt idx="1">Un abonnement mensuel (23%)</cx:pt>
          <cx:pt idx="2">Des tickets achetés par carnet (17%)</cx:pt>
          <cx:pt idx="3">Des tickets achetés à l'unité (18%)</cx:pt>
          <cx:pt idx="4">Autre (6%)</cx:pt>
        </cx:lvl>
      </cx:strDim>
      <cx:numDim type="size">
        <cx:f>[graphes.xlsx]TARIFTC!$B$1:$B$5</cx:f>
        <cx:lvl ptCount="5" formatCode="Standard">
          <cx:pt idx="0">0.34090381199999997</cx:pt>
          <cx:pt idx="1">0.23489300699999999</cx:pt>
          <cx:pt idx="2">0.17313757499999999</cx:pt>
          <cx:pt idx="3">0.18347027699999999</cx:pt>
          <cx:pt idx="4">0.063658797000000003</cx:pt>
        </cx:lvl>
      </cx:numDim>
    </cx:data>
  </cx:chartData>
  <cx:chart>
    <cx:plotArea>
      <cx:plotAreaRegion>
        <cx:series layoutId="treemap" uniqueId="{8AD77532-0334-4183-B683-A8BBDB8BD4DF}">
          <cx:dataLabels pos="inEnd">
            <cx:visibility seriesName="0" categoryName="1" value="0"/>
            <cx:dataLabel idx="0">
              <cx:txPr>
                <a:bodyPr spcFirstLastPara="1" vertOverflow="ellipsis" horzOverflow="overflow" wrap="square" lIns="0" tIns="0" rIns="0" bIns="0" anchor="ctr" anchorCtr="1"/>
                <a:lstStyle/>
                <a:p>
                  <a:pPr algn="ctr" rtl="0">
                    <a:defRPr sz="1200">
                      <a:latin typeface="Akatab" panose="02000000000000000000" pitchFamily="2" charset="0"/>
                      <a:ea typeface="Akatab" panose="02000000000000000000" pitchFamily="2" charset="0"/>
                      <a:cs typeface="Akatab" panose="02000000000000000000" pitchFamily="2" charset="0"/>
                    </a:defRPr>
                  </a:pPr>
                  <a:r>
                    <a:rPr lang="fr-FR" sz="1200" b="0" i="0" u="none" strike="noStrike" baseline="0">
                      <a:solidFill>
                        <a:srgbClr val="FFFFFF"/>
                      </a:solidFill>
                      <a:latin typeface="Akatab" panose="02000000000000000000" pitchFamily="2" charset="0"/>
                      <a:ea typeface="Akatab" panose="02000000000000000000" pitchFamily="2" charset="0"/>
                      <a:cs typeface="Akatab" panose="02000000000000000000" pitchFamily="2" charset="0"/>
                    </a:rPr>
                    <a:t>Un abonnement annuel (34%)</a:t>
                  </a:r>
                </a:p>
              </cx:txPr>
              <cx:visibility seriesName="0" categoryName="1" value="0"/>
            </cx:dataLabel>
            <cx:dataLabel idx="1">
              <cx:txPr>
                <a:bodyPr spcFirstLastPara="1" vertOverflow="ellipsis" horzOverflow="overflow" wrap="square" lIns="0" tIns="0" rIns="0" bIns="0" anchor="ctr" anchorCtr="1"/>
                <a:lstStyle/>
                <a:p>
                  <a:pPr algn="ctr" rtl="0">
                    <a:defRPr sz="1200">
                      <a:latin typeface="Akatab" panose="02000000000000000000" pitchFamily="2" charset="0"/>
                      <a:ea typeface="Akatab" panose="02000000000000000000" pitchFamily="2" charset="0"/>
                      <a:cs typeface="Akatab" panose="02000000000000000000" pitchFamily="2" charset="0"/>
                    </a:defRPr>
                  </a:pPr>
                  <a:r>
                    <a:rPr lang="fr-FR" sz="1200" b="0" i="0" u="none" strike="noStrike" baseline="0">
                      <a:solidFill>
                        <a:srgbClr val="FFFFFF"/>
                      </a:solidFill>
                      <a:latin typeface="Akatab" panose="02000000000000000000" pitchFamily="2" charset="0"/>
                      <a:ea typeface="Akatab" panose="02000000000000000000" pitchFamily="2" charset="0"/>
                      <a:cs typeface="Akatab" panose="02000000000000000000" pitchFamily="2" charset="0"/>
                    </a:rPr>
                    <a:t>Un abonnement mensuel (23%)</a:t>
                  </a:r>
                </a:p>
              </cx:txPr>
              <cx:visibility seriesName="0" categoryName="1" value="0"/>
            </cx:dataLabel>
            <cx:dataLabel idx="2">
              <cx:txPr>
                <a:bodyPr spcFirstLastPara="1" vertOverflow="ellipsis" horzOverflow="overflow" wrap="square" lIns="0" tIns="0" rIns="0" bIns="0" anchor="ctr" anchorCtr="1"/>
                <a:lstStyle/>
                <a:p>
                  <a:pPr algn="ctr" rtl="0">
                    <a:defRPr sz="1200">
                      <a:latin typeface="Akatab" panose="02000000000000000000" pitchFamily="2" charset="0"/>
                      <a:ea typeface="Akatab" panose="02000000000000000000" pitchFamily="2" charset="0"/>
                      <a:cs typeface="Akatab" panose="02000000000000000000" pitchFamily="2" charset="0"/>
                    </a:defRPr>
                  </a:pPr>
                  <a:r>
                    <a:rPr lang="fr-FR" sz="1200" b="0" i="0" u="none" strike="noStrike" baseline="0">
                      <a:solidFill>
                        <a:srgbClr val="FFFFFF"/>
                      </a:solidFill>
                      <a:latin typeface="Akatab" panose="02000000000000000000" pitchFamily="2" charset="0"/>
                      <a:ea typeface="Akatab" panose="02000000000000000000" pitchFamily="2" charset="0"/>
                      <a:cs typeface="Akatab" panose="02000000000000000000" pitchFamily="2" charset="0"/>
                    </a:rPr>
                    <a:t>Des tickets achetés par carnet (17%)</a:t>
                  </a:r>
                </a:p>
              </cx:txPr>
              <cx:visibility seriesName="0" categoryName="1" value="0"/>
            </cx:dataLabel>
            <cx:dataLabel idx="3">
              <cx:txPr>
                <a:bodyPr spcFirstLastPara="1" vertOverflow="ellipsis" horzOverflow="overflow" wrap="square" lIns="0" tIns="0" rIns="0" bIns="0" anchor="ctr" anchorCtr="1"/>
                <a:lstStyle/>
                <a:p>
                  <a:pPr algn="ctr" rtl="0">
                    <a:defRPr sz="1200">
                      <a:solidFill>
                        <a:schemeClr val="accent1"/>
                      </a:solidFill>
                      <a:latin typeface="Akatab" panose="02000000000000000000" pitchFamily="2" charset="0"/>
                      <a:ea typeface="Akatab" panose="02000000000000000000" pitchFamily="2" charset="0"/>
                      <a:cs typeface="Akatab" panose="02000000000000000000" pitchFamily="2" charset="0"/>
                    </a:defRPr>
                  </a:pPr>
                  <a:r>
                    <a:rPr lang="fr-FR" sz="1200" b="0" i="0" u="none" strike="noStrike" baseline="0">
                      <a:solidFill>
                        <a:schemeClr val="accent1"/>
                      </a:solidFill>
                      <a:latin typeface="Akatab" panose="02000000000000000000" pitchFamily="2" charset="0"/>
                      <a:ea typeface="Akatab" panose="02000000000000000000" pitchFamily="2" charset="0"/>
                      <a:cs typeface="Akatab" panose="02000000000000000000" pitchFamily="2" charset="0"/>
                    </a:rPr>
                    <a:t>Des tickets achetés à l'unité (18%)</a:t>
                  </a:r>
                </a:p>
              </cx:txPr>
              <cx:visibility seriesName="0" categoryName="1" value="0"/>
            </cx:dataLabel>
            <cx:dataLabel idx="4">
              <cx:txPr>
                <a:bodyPr spcFirstLastPara="1" vertOverflow="ellipsis" horzOverflow="overflow" wrap="square" lIns="0" tIns="0" rIns="0" bIns="0" anchor="ctr" anchorCtr="1"/>
                <a:lstStyle/>
                <a:p>
                  <a:pPr algn="ctr" rtl="0">
                    <a:defRPr sz="1200">
                      <a:latin typeface="Akatab" panose="02000000000000000000" pitchFamily="2" charset="0"/>
                      <a:ea typeface="Akatab" panose="02000000000000000000" pitchFamily="2" charset="0"/>
                      <a:cs typeface="Akatab" panose="02000000000000000000" pitchFamily="2" charset="0"/>
                    </a:defRPr>
                  </a:pPr>
                  <a:r>
                    <a:rPr lang="fr-FR" sz="1200" b="0" i="0" u="none" strike="noStrike" baseline="0">
                      <a:solidFill>
                        <a:srgbClr val="FFFFFF"/>
                      </a:solidFill>
                      <a:latin typeface="Akatab" panose="02000000000000000000" pitchFamily="2" charset="0"/>
                      <a:ea typeface="Akatab" panose="02000000000000000000" pitchFamily="2" charset="0"/>
                      <a:cs typeface="Akatab" panose="02000000000000000000" pitchFamily="2" charset="0"/>
                    </a:rPr>
                    <a:t>Autre (6%)</a:t>
                  </a:r>
                </a:p>
              </cx:txPr>
              <cx:visibility seriesName="0" categoryName="1" value="0"/>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withinLinearReversed" id="26">
  <a:schemeClr val="accent6"/>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withinLinearReversed" id="26">
  <a:schemeClr val="accent6"/>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DEF66D1-42BF-6BC1-1322-1A754352AB04}"/>
              </a:ext>
            </a:extLst>
          </p:cNvPr>
          <p:cNvSpPr>
            <a:spLocks noGrp="1"/>
          </p:cNvSpPr>
          <p:nvPr>
            <p:ph type="hdr" sz="quarter"/>
          </p:nvPr>
        </p:nvSpPr>
        <p:spPr>
          <a:xfrm>
            <a:off x="0" y="0"/>
            <a:ext cx="2947035" cy="498374"/>
          </a:xfrm>
          <a:prstGeom prst="rect">
            <a:avLst/>
          </a:prstGeom>
        </p:spPr>
        <p:txBody>
          <a:bodyPr vert="horz" lIns="91440" tIns="45720" rIns="91440" bIns="45720" rtlCol="0"/>
          <a:lstStyle>
            <a:lvl1pPr algn="l">
              <a:defRPr sz="1200"/>
            </a:lvl1pPr>
          </a:lstStyle>
          <a:p>
            <a:endParaRPr lang="fr-FR">
              <a:latin typeface="Akatab" panose="02000000000000000000" pitchFamily="2" charset="77"/>
            </a:endParaRPr>
          </a:p>
        </p:txBody>
      </p:sp>
      <p:sp>
        <p:nvSpPr>
          <p:cNvPr id="3" name="Espace réservé de la date 2">
            <a:extLst>
              <a:ext uri="{FF2B5EF4-FFF2-40B4-BE49-F238E27FC236}">
                <a16:creationId xmlns:a16="http://schemas.microsoft.com/office/drawing/2014/main" id="{3EF3573B-A5A3-BB8C-94DA-B2D48182C8D8}"/>
              </a:ext>
            </a:extLst>
          </p:cNvPr>
          <p:cNvSpPr>
            <a:spLocks noGrp="1"/>
          </p:cNvSpPr>
          <p:nvPr>
            <p:ph type="dt" sz="quarter" idx="1"/>
          </p:nvPr>
        </p:nvSpPr>
        <p:spPr>
          <a:xfrm>
            <a:off x="3852241" y="0"/>
            <a:ext cx="2947035" cy="498374"/>
          </a:xfrm>
          <a:prstGeom prst="rect">
            <a:avLst/>
          </a:prstGeom>
        </p:spPr>
        <p:txBody>
          <a:bodyPr vert="horz" lIns="91440" tIns="45720" rIns="91440" bIns="45720" rtlCol="0"/>
          <a:lstStyle>
            <a:lvl1pPr algn="r">
              <a:defRPr sz="1200"/>
            </a:lvl1pPr>
          </a:lstStyle>
          <a:p>
            <a:fld id="{76937152-CB19-8F45-8678-B4D39AEBEF7E}" type="datetimeFigureOut">
              <a:rPr lang="fr-FR" smtClean="0">
                <a:latin typeface="Akatab" panose="02000000000000000000" pitchFamily="2" charset="77"/>
              </a:rPr>
              <a:t>27/06/2024</a:t>
            </a:fld>
            <a:endParaRPr lang="fr-FR">
              <a:latin typeface="Akatab" panose="02000000000000000000" pitchFamily="2" charset="77"/>
            </a:endParaRPr>
          </a:p>
        </p:txBody>
      </p:sp>
      <p:sp>
        <p:nvSpPr>
          <p:cNvPr id="4" name="Espace réservé du pied de page 3">
            <a:extLst>
              <a:ext uri="{FF2B5EF4-FFF2-40B4-BE49-F238E27FC236}">
                <a16:creationId xmlns:a16="http://schemas.microsoft.com/office/drawing/2014/main" id="{AE009F6E-A684-71B3-7D00-41FDAEE697C6}"/>
              </a:ext>
            </a:extLst>
          </p:cNvPr>
          <p:cNvSpPr>
            <a:spLocks noGrp="1"/>
          </p:cNvSpPr>
          <p:nvPr>
            <p:ph type="ftr" sz="quarter" idx="2"/>
          </p:nvPr>
        </p:nvSpPr>
        <p:spPr>
          <a:xfrm>
            <a:off x="0" y="9434615"/>
            <a:ext cx="2947035" cy="498373"/>
          </a:xfrm>
          <a:prstGeom prst="rect">
            <a:avLst/>
          </a:prstGeom>
        </p:spPr>
        <p:txBody>
          <a:bodyPr vert="horz" lIns="91440" tIns="45720" rIns="91440" bIns="45720" rtlCol="0" anchor="b"/>
          <a:lstStyle>
            <a:lvl1pPr algn="l">
              <a:defRPr sz="1200"/>
            </a:lvl1pPr>
          </a:lstStyle>
          <a:p>
            <a:endParaRPr lang="fr-FR">
              <a:latin typeface="Akatab" panose="02000000000000000000" pitchFamily="2" charset="77"/>
            </a:endParaRPr>
          </a:p>
        </p:txBody>
      </p:sp>
      <p:sp>
        <p:nvSpPr>
          <p:cNvPr id="5" name="Espace réservé du numéro de diapositive 4">
            <a:extLst>
              <a:ext uri="{FF2B5EF4-FFF2-40B4-BE49-F238E27FC236}">
                <a16:creationId xmlns:a16="http://schemas.microsoft.com/office/drawing/2014/main" id="{ABBC7878-61F6-AE98-722E-F41DB579D094}"/>
              </a:ext>
            </a:extLst>
          </p:cNvPr>
          <p:cNvSpPr>
            <a:spLocks noGrp="1"/>
          </p:cNvSpPr>
          <p:nvPr>
            <p:ph type="sldNum" sz="quarter" idx="3"/>
          </p:nvPr>
        </p:nvSpPr>
        <p:spPr>
          <a:xfrm>
            <a:off x="3852241" y="9434615"/>
            <a:ext cx="2947035" cy="498373"/>
          </a:xfrm>
          <a:prstGeom prst="rect">
            <a:avLst/>
          </a:prstGeom>
        </p:spPr>
        <p:txBody>
          <a:bodyPr vert="horz" lIns="91440" tIns="45720" rIns="91440" bIns="45720" rtlCol="0" anchor="b"/>
          <a:lstStyle>
            <a:lvl1pPr algn="r">
              <a:defRPr sz="1200"/>
            </a:lvl1pPr>
          </a:lstStyle>
          <a:p>
            <a:fld id="{5DD1E328-E464-2D42-8A28-6601EBC89800}" type="slidenum">
              <a:rPr lang="fr-FR" smtClean="0">
                <a:latin typeface="Akatab" panose="02000000000000000000" pitchFamily="2" charset="77"/>
              </a:rPr>
              <a:t>‹N°›</a:t>
            </a:fld>
            <a:endParaRPr lang="fr-FR">
              <a:latin typeface="Akatab" panose="02000000000000000000" pitchFamily="2" charset="77"/>
            </a:endParaRPr>
          </a:p>
        </p:txBody>
      </p:sp>
    </p:spTree>
    <p:extLst>
      <p:ext uri="{BB962C8B-B14F-4D97-AF65-F5344CB8AC3E}">
        <p14:creationId xmlns:p14="http://schemas.microsoft.com/office/powerpoint/2010/main" val="2817036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7035" cy="498374"/>
          </a:xfrm>
          <a:prstGeom prst="rect">
            <a:avLst/>
          </a:prstGeom>
        </p:spPr>
        <p:txBody>
          <a:bodyPr vert="horz" lIns="91440" tIns="45720" rIns="91440" bIns="45720" rtlCol="0"/>
          <a:lstStyle>
            <a:lvl1pPr algn="l">
              <a:defRPr sz="1200" b="0" i="0">
                <a:latin typeface="Akatab" panose="02000000000000000000" pitchFamily="2" charset="77"/>
              </a:defRPr>
            </a:lvl1pPr>
          </a:lstStyle>
          <a:p>
            <a:endParaRPr lang="fr-FR"/>
          </a:p>
        </p:txBody>
      </p:sp>
      <p:sp>
        <p:nvSpPr>
          <p:cNvPr id="3" name="Espace réservé de la date 2"/>
          <p:cNvSpPr>
            <a:spLocks noGrp="1"/>
          </p:cNvSpPr>
          <p:nvPr>
            <p:ph type="dt" idx="1"/>
          </p:nvPr>
        </p:nvSpPr>
        <p:spPr>
          <a:xfrm>
            <a:off x="3852241" y="0"/>
            <a:ext cx="2947035" cy="498374"/>
          </a:xfrm>
          <a:prstGeom prst="rect">
            <a:avLst/>
          </a:prstGeom>
        </p:spPr>
        <p:txBody>
          <a:bodyPr vert="horz" lIns="91440" tIns="45720" rIns="91440" bIns="45720" rtlCol="0"/>
          <a:lstStyle>
            <a:lvl1pPr algn="r">
              <a:defRPr sz="1200" b="0" i="0">
                <a:latin typeface="Akatab" panose="02000000000000000000" pitchFamily="2" charset="77"/>
              </a:defRPr>
            </a:lvl1pPr>
          </a:lstStyle>
          <a:p>
            <a:fld id="{416D7CDC-135C-0C40-BFD6-9B79C889BE36}" type="datetimeFigureOut">
              <a:rPr lang="fr-FR" smtClean="0"/>
              <a:pPr/>
              <a:t>27/06/2024</a:t>
            </a:fld>
            <a:endParaRPr lang="fr-FR"/>
          </a:p>
        </p:txBody>
      </p:sp>
      <p:sp>
        <p:nvSpPr>
          <p:cNvPr id="4" name="Espace réservé de l'image des diapositives 3"/>
          <p:cNvSpPr>
            <a:spLocks noGrp="1" noRot="1" noChangeAspect="1"/>
          </p:cNvSpPr>
          <p:nvPr>
            <p:ph type="sldImg" idx="2"/>
          </p:nvPr>
        </p:nvSpPr>
        <p:spPr>
          <a:xfrm>
            <a:off x="420688" y="1241425"/>
            <a:ext cx="5959475" cy="33528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085" y="4780250"/>
            <a:ext cx="5440680" cy="39111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4615"/>
            <a:ext cx="2947035" cy="498373"/>
          </a:xfrm>
          <a:prstGeom prst="rect">
            <a:avLst/>
          </a:prstGeom>
        </p:spPr>
        <p:txBody>
          <a:bodyPr vert="horz" lIns="91440" tIns="45720" rIns="91440" bIns="45720" rtlCol="0" anchor="b"/>
          <a:lstStyle>
            <a:lvl1pPr algn="l">
              <a:defRPr sz="1200" b="0" i="0">
                <a:latin typeface="Akatab" panose="02000000000000000000" pitchFamily="2" charset="77"/>
              </a:defRPr>
            </a:lvl1pPr>
          </a:lstStyle>
          <a:p>
            <a:endParaRPr lang="fr-FR"/>
          </a:p>
        </p:txBody>
      </p:sp>
      <p:sp>
        <p:nvSpPr>
          <p:cNvPr id="7" name="Espace réservé du numéro de diapositive 6"/>
          <p:cNvSpPr>
            <a:spLocks noGrp="1"/>
          </p:cNvSpPr>
          <p:nvPr>
            <p:ph type="sldNum" sz="quarter" idx="5"/>
          </p:nvPr>
        </p:nvSpPr>
        <p:spPr>
          <a:xfrm>
            <a:off x="3852241" y="9434615"/>
            <a:ext cx="2947035" cy="498373"/>
          </a:xfrm>
          <a:prstGeom prst="rect">
            <a:avLst/>
          </a:prstGeom>
        </p:spPr>
        <p:txBody>
          <a:bodyPr vert="horz" lIns="91440" tIns="45720" rIns="91440" bIns="45720" rtlCol="0" anchor="b"/>
          <a:lstStyle>
            <a:lvl1pPr algn="r">
              <a:defRPr sz="1200" b="0" i="0">
                <a:latin typeface="Akatab" panose="02000000000000000000" pitchFamily="2" charset="77"/>
              </a:defRPr>
            </a:lvl1pPr>
          </a:lstStyle>
          <a:p>
            <a:fld id="{CEB64799-B471-564A-B2BD-F6E7607EB2E6}" type="slidenum">
              <a:rPr lang="fr-FR" smtClean="0"/>
              <a:pPr/>
              <a:t>‹N°›</a:t>
            </a:fld>
            <a:endParaRPr lang="fr-FR"/>
          </a:p>
        </p:txBody>
      </p:sp>
    </p:spTree>
    <p:extLst>
      <p:ext uri="{BB962C8B-B14F-4D97-AF65-F5344CB8AC3E}">
        <p14:creationId xmlns:p14="http://schemas.microsoft.com/office/powerpoint/2010/main" val="272749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katab" panose="02000000000000000000" pitchFamily="2" charset="77"/>
        <a:ea typeface="+mn-ea"/>
        <a:cs typeface="+mn-cs"/>
      </a:defRPr>
    </a:lvl1pPr>
    <a:lvl2pPr marL="457200" algn="l" defTabSz="914400" rtl="0" eaLnBrk="1" latinLnBrk="0" hangingPunct="1">
      <a:defRPr sz="1200" b="0" i="0" kern="1200">
        <a:solidFill>
          <a:schemeClr val="tx1"/>
        </a:solidFill>
        <a:latin typeface="Akatab" panose="02000000000000000000" pitchFamily="2" charset="77"/>
        <a:ea typeface="+mn-ea"/>
        <a:cs typeface="+mn-cs"/>
      </a:defRPr>
    </a:lvl2pPr>
    <a:lvl3pPr marL="914400" algn="l" defTabSz="914400" rtl="0" eaLnBrk="1" latinLnBrk="0" hangingPunct="1">
      <a:defRPr sz="1200" b="0" i="0" kern="1200">
        <a:solidFill>
          <a:schemeClr val="tx1"/>
        </a:solidFill>
        <a:latin typeface="Akatab" panose="02000000000000000000" pitchFamily="2" charset="77"/>
        <a:ea typeface="+mn-ea"/>
        <a:cs typeface="+mn-cs"/>
      </a:defRPr>
    </a:lvl3pPr>
    <a:lvl4pPr marL="1371600" algn="l" defTabSz="914400" rtl="0" eaLnBrk="1" latinLnBrk="0" hangingPunct="1">
      <a:defRPr sz="1200" b="0" i="0" kern="1200">
        <a:solidFill>
          <a:schemeClr val="tx1"/>
        </a:solidFill>
        <a:latin typeface="Akatab" panose="02000000000000000000" pitchFamily="2" charset="77"/>
        <a:ea typeface="+mn-ea"/>
        <a:cs typeface="+mn-cs"/>
      </a:defRPr>
    </a:lvl4pPr>
    <a:lvl5pPr marL="1828800" algn="l" defTabSz="914400" rtl="0" eaLnBrk="1" latinLnBrk="0" hangingPunct="1">
      <a:defRPr sz="1200" b="0" i="0" kern="1200">
        <a:solidFill>
          <a:schemeClr val="tx1"/>
        </a:solidFill>
        <a:latin typeface="Akatab" panose="02000000000000000000"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Crédoc, Centre de recherche pour l’étude des conditions de vie. Organisme d’études et de recherche indépendant. </a:t>
            </a:r>
          </a:p>
          <a:p>
            <a:r>
              <a:rPr lang="fr-FR" dirty="0"/>
              <a:t>Dispose d’un outil d’enquête permanente, dispositif unique puisqu’il existe depuis 45 ans. Consiste à interroger un échantillon de Français deux à trois fois par an, avec certaines questions suivies depuis 1979. L’enquête aborde des sujets très variés : le moral économique et le pouvoir d’achat, l’opinion sur les politiques publiques, la confiance en autrui, le rapport à l’environnement, à la nature, le logement, les loisirs et les vacances… parmi d’autres sujets. </a:t>
            </a:r>
          </a:p>
          <a:p>
            <a:r>
              <a:rPr lang="fr-FR" dirty="0"/>
              <a:t>D’autres dispositifs nous permettent d’avoir une connaissance fine de la société française, notamment sur la consommation et la consommation alimentaire. </a:t>
            </a:r>
          </a:p>
          <a:p>
            <a:r>
              <a:rPr lang="fr-FR" dirty="0"/>
              <a:t>On interroge depuis longtemps les Français sur la mobilité et en octobre 2023 et 2024, nous avons inséré dans l’enquête Conditions de vie des questions sur les mobilités quotidiennes et les aspirations des Français en la matière dans l’enquête CDV. </a:t>
            </a:r>
          </a:p>
        </p:txBody>
      </p:sp>
      <p:sp>
        <p:nvSpPr>
          <p:cNvPr id="4" name="Espace réservé du numéro de diapositive 3"/>
          <p:cNvSpPr>
            <a:spLocks noGrp="1"/>
          </p:cNvSpPr>
          <p:nvPr>
            <p:ph type="sldNum" sz="quarter" idx="5"/>
          </p:nvPr>
        </p:nvSpPr>
        <p:spPr/>
        <p:txBody>
          <a:bodyPr/>
          <a:lstStyle/>
          <a:p>
            <a:fld id="{CEB64799-B471-564A-B2BD-F6E7607EB2E6}" type="slidenum">
              <a:rPr lang="fr-FR" smtClean="0"/>
              <a:pPr/>
              <a:t>3</a:t>
            </a:fld>
            <a:endParaRPr lang="fr-FR"/>
          </a:p>
        </p:txBody>
      </p:sp>
    </p:spTree>
    <p:extLst>
      <p:ext uri="{BB962C8B-B14F-4D97-AF65-F5344CB8AC3E}">
        <p14:creationId xmlns:p14="http://schemas.microsoft.com/office/powerpoint/2010/main" val="2841617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EB64799-B471-564A-B2BD-F6E7607EB2E6}" type="slidenum">
              <a:rPr lang="fr-FR" smtClean="0"/>
              <a:pPr/>
              <a:t>6</a:t>
            </a:fld>
            <a:endParaRPr lang="fr-FR"/>
          </a:p>
        </p:txBody>
      </p:sp>
    </p:spTree>
    <p:extLst>
      <p:ext uri="{BB962C8B-B14F-4D97-AF65-F5344CB8AC3E}">
        <p14:creationId xmlns:p14="http://schemas.microsoft.com/office/powerpoint/2010/main" val="3698096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EB64799-B471-564A-B2BD-F6E7607EB2E6}" type="slidenum">
              <a:rPr lang="fr-FR" smtClean="0"/>
              <a:pPr/>
              <a:t>16</a:t>
            </a:fld>
            <a:endParaRPr lang="fr-FR"/>
          </a:p>
        </p:txBody>
      </p:sp>
    </p:spTree>
    <p:extLst>
      <p:ext uri="{BB962C8B-B14F-4D97-AF65-F5344CB8AC3E}">
        <p14:creationId xmlns:p14="http://schemas.microsoft.com/office/powerpoint/2010/main" val="56555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EB64799-B471-564A-B2BD-F6E7607EB2E6}" type="slidenum">
              <a:rPr lang="fr-FR" smtClean="0"/>
              <a:pPr/>
              <a:t>18</a:t>
            </a:fld>
            <a:endParaRPr lang="fr-FR"/>
          </a:p>
        </p:txBody>
      </p:sp>
    </p:spTree>
    <p:extLst>
      <p:ext uri="{BB962C8B-B14F-4D97-AF65-F5344CB8AC3E}">
        <p14:creationId xmlns:p14="http://schemas.microsoft.com/office/powerpoint/2010/main" val="2928650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EB64799-B471-564A-B2BD-F6E7607EB2E6}" type="slidenum">
              <a:rPr lang="fr-FR" smtClean="0"/>
              <a:pPr/>
              <a:t>25</a:t>
            </a:fld>
            <a:endParaRPr lang="fr-FR"/>
          </a:p>
        </p:txBody>
      </p:sp>
    </p:spTree>
    <p:extLst>
      <p:ext uri="{BB962C8B-B14F-4D97-AF65-F5344CB8AC3E}">
        <p14:creationId xmlns:p14="http://schemas.microsoft.com/office/powerpoint/2010/main" val="44439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EB64799-B471-564A-B2BD-F6E7607EB2E6}" type="slidenum">
              <a:rPr lang="fr-FR" smtClean="0"/>
              <a:pPr/>
              <a:t>26</a:t>
            </a:fld>
            <a:endParaRPr lang="fr-FR"/>
          </a:p>
        </p:txBody>
      </p:sp>
    </p:spTree>
    <p:extLst>
      <p:ext uri="{BB962C8B-B14F-4D97-AF65-F5344CB8AC3E}">
        <p14:creationId xmlns:p14="http://schemas.microsoft.com/office/powerpoint/2010/main" val="160919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on exclut l’habitude (11%), le prix, qui ne représente un frein que dans 6% des cas, l’accessibilité (enfants, PMR) et la rapidité. </a:t>
            </a:r>
          </a:p>
        </p:txBody>
      </p:sp>
      <p:sp>
        <p:nvSpPr>
          <p:cNvPr id="4" name="Espace réservé du numéro de diapositive 3"/>
          <p:cNvSpPr>
            <a:spLocks noGrp="1"/>
          </p:cNvSpPr>
          <p:nvPr>
            <p:ph type="sldNum" sz="quarter" idx="5"/>
          </p:nvPr>
        </p:nvSpPr>
        <p:spPr/>
        <p:txBody>
          <a:bodyPr/>
          <a:lstStyle/>
          <a:p>
            <a:fld id="{CEB64799-B471-564A-B2BD-F6E7607EB2E6}" type="slidenum">
              <a:rPr lang="fr-FR" smtClean="0"/>
              <a:pPr/>
              <a:t>32</a:t>
            </a:fld>
            <a:endParaRPr lang="fr-FR"/>
          </a:p>
        </p:txBody>
      </p:sp>
    </p:spTree>
    <p:extLst>
      <p:ext uri="{BB962C8B-B14F-4D97-AF65-F5344CB8AC3E}">
        <p14:creationId xmlns:p14="http://schemas.microsoft.com/office/powerpoint/2010/main" val="417527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EB64799-B471-564A-B2BD-F6E7607EB2E6}" type="slidenum">
              <a:rPr lang="fr-FR" smtClean="0"/>
              <a:pPr/>
              <a:t>33</a:t>
            </a:fld>
            <a:endParaRPr lang="fr-FR"/>
          </a:p>
        </p:txBody>
      </p:sp>
    </p:spTree>
    <p:extLst>
      <p:ext uri="{BB962C8B-B14F-4D97-AF65-F5344CB8AC3E}">
        <p14:creationId xmlns:p14="http://schemas.microsoft.com/office/powerpoint/2010/main" val="3221878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EB64799-B471-564A-B2BD-F6E7607EB2E6}" type="slidenum">
              <a:rPr lang="fr-FR" smtClean="0"/>
              <a:pPr/>
              <a:t>49</a:t>
            </a:fld>
            <a:endParaRPr lang="fr-FR"/>
          </a:p>
        </p:txBody>
      </p:sp>
    </p:spTree>
    <p:extLst>
      <p:ext uri="{BB962C8B-B14F-4D97-AF65-F5344CB8AC3E}">
        <p14:creationId xmlns:p14="http://schemas.microsoft.com/office/powerpoint/2010/main" val="4146975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avec photo">
    <p:spTree>
      <p:nvGrpSpPr>
        <p:cNvPr id="1" name=""/>
        <p:cNvGrpSpPr/>
        <p:nvPr/>
      </p:nvGrpSpPr>
      <p:grpSpPr>
        <a:xfrm>
          <a:off x="0" y="0"/>
          <a:ext cx="0" cy="0"/>
          <a:chOff x="0" y="0"/>
          <a:chExt cx="0" cy="0"/>
        </a:xfrm>
      </p:grpSpPr>
      <p:sp>
        <p:nvSpPr>
          <p:cNvPr id="19" name="Espace réservé pour une image  18">
            <a:extLst>
              <a:ext uri="{FF2B5EF4-FFF2-40B4-BE49-F238E27FC236}">
                <a16:creationId xmlns:a16="http://schemas.microsoft.com/office/drawing/2014/main" id="{BD291813-DED8-E3CA-7884-00DFEEE06B4F}"/>
              </a:ext>
            </a:extLst>
          </p:cNvPr>
          <p:cNvSpPr>
            <a:spLocks noGrp="1"/>
          </p:cNvSpPr>
          <p:nvPr>
            <p:ph type="pic" sz="quarter" idx="11" hasCustomPrompt="1"/>
          </p:nvPr>
        </p:nvSpPr>
        <p:spPr>
          <a:xfrm>
            <a:off x="6096000" y="1403739"/>
            <a:ext cx="5829300" cy="4954199"/>
          </a:xfrm>
          <a:prstGeom prst="rect">
            <a:avLst/>
          </a:prstGeom>
          <a:solidFill>
            <a:schemeClr val="bg1">
              <a:lumMod val="85000"/>
            </a:schemeClr>
          </a:solidFill>
        </p:spPr>
        <p:txBody>
          <a:bodyPr/>
          <a:lstStyle>
            <a:lvl1pPr marL="0" indent="0" algn="ctr">
              <a:buNone/>
              <a:defRPr>
                <a:solidFill>
                  <a:srgbClr val="FF0000"/>
                </a:solidFill>
              </a:defRPr>
            </a:lvl1pPr>
          </a:lstStyle>
          <a:p>
            <a:r>
              <a:rPr lang="fr-FR"/>
              <a:t>Image à insérer</a:t>
            </a:r>
          </a:p>
        </p:txBody>
      </p:sp>
      <p:sp>
        <p:nvSpPr>
          <p:cNvPr id="20" name="Espace réservé du texte 16">
            <a:extLst>
              <a:ext uri="{FF2B5EF4-FFF2-40B4-BE49-F238E27FC236}">
                <a16:creationId xmlns:a16="http://schemas.microsoft.com/office/drawing/2014/main" id="{B23A470B-7E21-69E3-5200-66365EC313F6}"/>
              </a:ext>
            </a:extLst>
          </p:cNvPr>
          <p:cNvSpPr>
            <a:spLocks noGrp="1"/>
          </p:cNvSpPr>
          <p:nvPr>
            <p:ph type="body" sz="quarter" idx="10" hasCustomPrompt="1"/>
          </p:nvPr>
        </p:nvSpPr>
        <p:spPr>
          <a:xfrm>
            <a:off x="351701" y="2459645"/>
            <a:ext cx="5158975" cy="1846659"/>
          </a:xfrm>
          <a:prstGeom prst="rect">
            <a:avLst/>
          </a:prstGeom>
        </p:spPr>
        <p:txBody>
          <a:bodyPr/>
          <a:lstStyle>
            <a:lvl1pPr marL="0" indent="0">
              <a:buNone/>
              <a:defRPr sz="3800" b="1">
                <a:solidFill>
                  <a:srgbClr val="003064"/>
                </a:solidFill>
                <a:latin typeface="Roboto Flex Normal" panose="02000000000000000000" pitchFamily="2" charset="0"/>
                <a:ea typeface="Roboto Flex Normal" panose="02000000000000000000" pitchFamily="2" charset="0"/>
              </a:defRPr>
            </a:lvl1pPr>
          </a:lstStyle>
          <a:p>
            <a:pPr lvl="0"/>
            <a:r>
              <a:rPr lang="fr-FR"/>
              <a:t>Titre de la présentation</a:t>
            </a:r>
          </a:p>
        </p:txBody>
      </p:sp>
      <p:sp>
        <p:nvSpPr>
          <p:cNvPr id="23" name="Espace réservé pour une image  21">
            <a:extLst>
              <a:ext uri="{FF2B5EF4-FFF2-40B4-BE49-F238E27FC236}">
                <a16:creationId xmlns:a16="http://schemas.microsoft.com/office/drawing/2014/main" id="{72936BDB-4C1A-5B31-07BC-EDBBF1AEA429}"/>
              </a:ext>
            </a:extLst>
          </p:cNvPr>
          <p:cNvSpPr>
            <a:spLocks noGrp="1"/>
          </p:cNvSpPr>
          <p:nvPr>
            <p:ph type="pic" sz="quarter" idx="12" hasCustomPrompt="1"/>
          </p:nvPr>
        </p:nvSpPr>
        <p:spPr>
          <a:xfrm>
            <a:off x="10283825" y="187324"/>
            <a:ext cx="1641475" cy="625475"/>
          </a:xfrm>
          <a:prstGeom prst="rect">
            <a:avLst/>
          </a:prstGeom>
          <a:solidFill>
            <a:schemeClr val="bg1">
              <a:lumMod val="85000"/>
            </a:schemeClr>
          </a:solidFill>
        </p:spPr>
        <p:txBody>
          <a:bodyPr/>
          <a:lstStyle>
            <a:lvl1pPr marL="0" indent="0">
              <a:buNone/>
              <a:defRPr sz="1200">
                <a:solidFill>
                  <a:srgbClr val="FF0000"/>
                </a:solidFill>
              </a:defRPr>
            </a:lvl1pPr>
          </a:lstStyle>
          <a:p>
            <a:r>
              <a:rPr lang="fr-FR"/>
              <a:t>Insérer logo client</a:t>
            </a:r>
          </a:p>
        </p:txBody>
      </p:sp>
      <p:sp>
        <p:nvSpPr>
          <p:cNvPr id="26" name="Espace réservé du texte 24">
            <a:extLst>
              <a:ext uri="{FF2B5EF4-FFF2-40B4-BE49-F238E27FC236}">
                <a16:creationId xmlns:a16="http://schemas.microsoft.com/office/drawing/2014/main" id="{B7561072-49A9-B07B-46FA-2271932C576F}"/>
              </a:ext>
            </a:extLst>
          </p:cNvPr>
          <p:cNvSpPr>
            <a:spLocks noGrp="1"/>
          </p:cNvSpPr>
          <p:nvPr>
            <p:ph type="body" sz="quarter" idx="13" hasCustomPrompt="1"/>
          </p:nvPr>
        </p:nvSpPr>
        <p:spPr>
          <a:xfrm>
            <a:off x="351701" y="6362112"/>
            <a:ext cx="3325812" cy="565150"/>
          </a:xfrm>
          <a:prstGeom prst="rect">
            <a:avLst/>
          </a:prstGeom>
        </p:spPr>
        <p:txBody>
          <a:bodyPr/>
          <a:lstStyle>
            <a:lvl1pPr marL="0" indent="0">
              <a:buNone/>
              <a:defRPr sz="1600">
                <a:solidFill>
                  <a:srgbClr val="003064"/>
                </a:solidFill>
                <a:latin typeface="Roboto Flex Normal" panose="02000000000000000000" pitchFamily="2" charset="0"/>
                <a:ea typeface="Roboto Flex Normal" panose="02000000000000000000" pitchFamily="2" charset="0"/>
              </a:defRPr>
            </a:lvl1pPr>
          </a:lstStyle>
          <a:p>
            <a:pPr lvl="0"/>
            <a:r>
              <a:rPr lang="fr-FR"/>
              <a:t>Jour mois année</a:t>
            </a:r>
          </a:p>
        </p:txBody>
      </p:sp>
      <p:sp>
        <p:nvSpPr>
          <p:cNvPr id="28" name="Espace réservé du texte 24">
            <a:extLst>
              <a:ext uri="{FF2B5EF4-FFF2-40B4-BE49-F238E27FC236}">
                <a16:creationId xmlns:a16="http://schemas.microsoft.com/office/drawing/2014/main" id="{9944B601-7D50-5AE6-D34C-EC98F8F1D4DB}"/>
              </a:ext>
            </a:extLst>
          </p:cNvPr>
          <p:cNvSpPr>
            <a:spLocks noGrp="1"/>
          </p:cNvSpPr>
          <p:nvPr>
            <p:ph type="body" sz="quarter" idx="14" hasCustomPrompt="1"/>
          </p:nvPr>
        </p:nvSpPr>
        <p:spPr>
          <a:xfrm>
            <a:off x="351700" y="4386769"/>
            <a:ext cx="5158975" cy="565150"/>
          </a:xfrm>
          <a:prstGeom prst="rect">
            <a:avLst/>
          </a:prstGeom>
        </p:spPr>
        <p:txBody>
          <a:bodyPr/>
          <a:lstStyle>
            <a:lvl1pPr marL="0" indent="0">
              <a:buNone/>
              <a:defRPr sz="2600">
                <a:solidFill>
                  <a:srgbClr val="003064"/>
                </a:solidFill>
                <a:latin typeface="Roboto Flex Normal" panose="02000000000000000000" pitchFamily="2" charset="0"/>
                <a:ea typeface="Roboto Flex Normal" panose="02000000000000000000" pitchFamily="2" charset="0"/>
              </a:defRPr>
            </a:lvl1pPr>
          </a:lstStyle>
          <a:p>
            <a:r>
              <a:rPr lang="fr-FR" sz="2600">
                <a:solidFill>
                  <a:srgbClr val="003064"/>
                </a:solidFill>
                <a:latin typeface="Roboto Flex Normal" panose="02000000000000000000" pitchFamily="2" charset="0"/>
                <a:ea typeface="Roboto Flex Normal" panose="02000000000000000000" pitchFamily="2" charset="0"/>
              </a:rPr>
              <a:t>Sous-titre de la présentation</a:t>
            </a:r>
          </a:p>
        </p:txBody>
      </p:sp>
      <p:sp>
        <p:nvSpPr>
          <p:cNvPr id="4" name="Espace réservé du texte 24">
            <a:extLst>
              <a:ext uri="{FF2B5EF4-FFF2-40B4-BE49-F238E27FC236}">
                <a16:creationId xmlns:a16="http://schemas.microsoft.com/office/drawing/2014/main" id="{85D0BC58-2EB0-6705-4F64-AC878715BDEF}"/>
              </a:ext>
            </a:extLst>
          </p:cNvPr>
          <p:cNvSpPr>
            <a:spLocks noGrp="1"/>
          </p:cNvSpPr>
          <p:nvPr>
            <p:ph type="body" sz="quarter" idx="15" hasCustomPrompt="1"/>
          </p:nvPr>
        </p:nvSpPr>
        <p:spPr>
          <a:xfrm>
            <a:off x="351701" y="4912043"/>
            <a:ext cx="5158974" cy="565150"/>
          </a:xfrm>
          <a:prstGeom prst="rect">
            <a:avLst/>
          </a:prstGeom>
        </p:spPr>
        <p:txBody>
          <a:bodyPr/>
          <a:lstStyle>
            <a:lvl1pPr marL="0" indent="0">
              <a:buNone/>
              <a:defRPr sz="2600">
                <a:solidFill>
                  <a:srgbClr val="003064"/>
                </a:solidFill>
                <a:latin typeface="Roboto Flex Normal" panose="02000000000000000000" pitchFamily="2" charset="0"/>
                <a:ea typeface="Roboto Flex Normal" panose="02000000000000000000" pitchFamily="2" charset="0"/>
              </a:defRPr>
            </a:lvl1pPr>
          </a:lstStyle>
          <a:p>
            <a:r>
              <a:rPr lang="fr-FR" sz="2600">
                <a:solidFill>
                  <a:srgbClr val="003064"/>
                </a:solidFill>
                <a:latin typeface="Roboto Flex Normal" panose="02000000000000000000" pitchFamily="2" charset="0"/>
                <a:ea typeface="Roboto Flex Normal" panose="02000000000000000000" pitchFamily="2" charset="0"/>
              </a:rPr>
              <a:t>Sous-titre 2 de la présentation</a:t>
            </a:r>
          </a:p>
        </p:txBody>
      </p:sp>
      <p:sp>
        <p:nvSpPr>
          <p:cNvPr id="8" name="Espace réservé du texte 7">
            <a:extLst>
              <a:ext uri="{FF2B5EF4-FFF2-40B4-BE49-F238E27FC236}">
                <a16:creationId xmlns:a16="http://schemas.microsoft.com/office/drawing/2014/main" id="{23871619-33EA-D747-524A-353521CAE3E2}"/>
              </a:ext>
            </a:extLst>
          </p:cNvPr>
          <p:cNvSpPr>
            <a:spLocks noGrp="1"/>
          </p:cNvSpPr>
          <p:nvPr>
            <p:ph type="body" sz="quarter" idx="16" hasCustomPrompt="1"/>
          </p:nvPr>
        </p:nvSpPr>
        <p:spPr>
          <a:xfrm>
            <a:off x="8988425" y="6443007"/>
            <a:ext cx="2936875" cy="178622"/>
          </a:xfrm>
          <a:prstGeom prst="rect">
            <a:avLst/>
          </a:prstGeom>
        </p:spPr>
        <p:txBody>
          <a:bodyPr/>
          <a:lstStyle>
            <a:lvl1pPr marL="0" indent="0" algn="r">
              <a:buNone/>
              <a:defRPr sz="900">
                <a:solidFill>
                  <a:schemeClr val="bg1">
                    <a:lumMod val="65000"/>
                  </a:schemeClr>
                </a:solidFill>
              </a:defRPr>
            </a:lvl1pPr>
          </a:lstStyle>
          <a:p>
            <a:pPr lvl="0"/>
            <a:r>
              <a:rPr lang="fr-FR"/>
              <a:t>@</a:t>
            </a:r>
            <a:r>
              <a:rPr lang="fr-FR" err="1"/>
              <a:t>nomAuteur</a:t>
            </a:r>
            <a:r>
              <a:rPr lang="fr-FR"/>
              <a:t> – banque image</a:t>
            </a:r>
          </a:p>
        </p:txBody>
      </p:sp>
    </p:spTree>
    <p:extLst>
      <p:ext uri="{BB962C8B-B14F-4D97-AF65-F5344CB8AC3E}">
        <p14:creationId xmlns:p14="http://schemas.microsoft.com/office/powerpoint/2010/main" val="233600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vide + forme">
    <p:spTree>
      <p:nvGrpSpPr>
        <p:cNvPr id="1" name=""/>
        <p:cNvGrpSpPr/>
        <p:nvPr/>
      </p:nvGrpSpPr>
      <p:grpSpPr>
        <a:xfrm>
          <a:off x="0" y="0"/>
          <a:ext cx="0" cy="0"/>
          <a:chOff x="0" y="0"/>
          <a:chExt cx="0" cy="0"/>
        </a:xfrm>
      </p:grpSpPr>
      <p:sp>
        <p:nvSpPr>
          <p:cNvPr id="46" name="Espace réservé du texte 17">
            <a:extLst>
              <a:ext uri="{FF2B5EF4-FFF2-40B4-BE49-F238E27FC236}">
                <a16:creationId xmlns:a16="http://schemas.microsoft.com/office/drawing/2014/main" id="{EAB3C44F-7D3A-E4B1-9337-A84D73CDD0B4}"/>
              </a:ext>
            </a:extLst>
          </p:cNvPr>
          <p:cNvSpPr>
            <a:spLocks noGrp="1"/>
          </p:cNvSpPr>
          <p:nvPr>
            <p:ph type="body" sz="quarter" idx="10" hasCustomPrompt="1"/>
          </p:nvPr>
        </p:nvSpPr>
        <p:spPr>
          <a:xfrm>
            <a:off x="357087" y="693112"/>
            <a:ext cx="11411052" cy="769720"/>
          </a:xfrm>
          <a:prstGeom prst="rect">
            <a:avLst/>
          </a:prstGeom>
        </p:spPr>
        <p:txBody>
          <a:bodyPr/>
          <a:lstStyle>
            <a:lvl1pPr marL="0" indent="0">
              <a:buNone/>
              <a:defRPr sz="2600" b="1">
                <a:solidFill>
                  <a:srgbClr val="003064"/>
                </a:solidFill>
                <a:latin typeface="Roboto Flex Normal" panose="02000000000000000000" pitchFamily="2" charset="0"/>
                <a:ea typeface="Roboto Flex Normal" panose="02000000000000000000" pitchFamily="2" charset="0"/>
              </a:defRPr>
            </a:lvl1pPr>
          </a:lstStyle>
          <a:p>
            <a:pPr lvl="0"/>
            <a:r>
              <a:rPr lang="fr-FR"/>
              <a:t>Titre</a:t>
            </a:r>
          </a:p>
        </p:txBody>
      </p:sp>
      <p:grpSp>
        <p:nvGrpSpPr>
          <p:cNvPr id="2" name="Groupe 1">
            <a:extLst>
              <a:ext uri="{FF2B5EF4-FFF2-40B4-BE49-F238E27FC236}">
                <a16:creationId xmlns:a16="http://schemas.microsoft.com/office/drawing/2014/main" id="{33BE60A0-9A22-FC18-CA28-56F1DBE5117D}"/>
              </a:ext>
            </a:extLst>
          </p:cNvPr>
          <p:cNvGrpSpPr/>
          <p:nvPr userDrawn="1"/>
        </p:nvGrpSpPr>
        <p:grpSpPr>
          <a:xfrm rot="10800000">
            <a:off x="10755413" y="5836717"/>
            <a:ext cx="1079500" cy="2349786"/>
            <a:chOff x="5625858" y="1660213"/>
            <a:chExt cx="2318373" cy="5046486"/>
          </a:xfrm>
        </p:grpSpPr>
        <p:sp>
          <p:nvSpPr>
            <p:cNvPr id="3" name="Rectangle : coins arrondis 2">
              <a:extLst>
                <a:ext uri="{FF2B5EF4-FFF2-40B4-BE49-F238E27FC236}">
                  <a16:creationId xmlns:a16="http://schemas.microsoft.com/office/drawing/2014/main" id="{81CD0FA2-F925-77C7-CEC0-2CA2E2182547}"/>
                </a:ext>
              </a:extLst>
            </p:cNvPr>
            <p:cNvSpPr/>
            <p:nvPr/>
          </p:nvSpPr>
          <p:spPr>
            <a:xfrm>
              <a:off x="5625858" y="3325111"/>
              <a:ext cx="610342" cy="3381588"/>
            </a:xfrm>
            <a:prstGeom prst="roundRect">
              <a:avLst>
                <a:gd name="adj" fmla="val 50000"/>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B82C5E80-9500-290E-303A-A34DF38FA9D9}"/>
                </a:ext>
              </a:extLst>
            </p:cNvPr>
            <p:cNvSpPr/>
            <p:nvPr/>
          </p:nvSpPr>
          <p:spPr>
            <a:xfrm>
              <a:off x="6479873" y="1660213"/>
              <a:ext cx="610342" cy="3381588"/>
            </a:xfrm>
            <a:prstGeom prst="roundRect">
              <a:avLst>
                <a:gd name="adj" fmla="val 50000"/>
              </a:avLst>
            </a:prstGeom>
            <a:solidFill>
              <a:srgbClr val="8FD9D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8596194B-791F-C6CE-20E2-FB775F5E915E}"/>
                </a:ext>
              </a:extLst>
            </p:cNvPr>
            <p:cNvSpPr/>
            <p:nvPr/>
          </p:nvSpPr>
          <p:spPr>
            <a:xfrm>
              <a:off x="7333889" y="2617745"/>
              <a:ext cx="610342" cy="3381588"/>
            </a:xfrm>
            <a:prstGeom prst="roundRect">
              <a:avLst>
                <a:gd name="adj" fmla="val 50000"/>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651675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ntertitre sans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74A7FD-3FDD-308C-6FB9-D5A61B3FC9A4}"/>
              </a:ext>
            </a:extLst>
          </p:cNvPr>
          <p:cNvSpPr/>
          <p:nvPr userDrawn="1"/>
        </p:nvSpPr>
        <p:spPr>
          <a:xfrm>
            <a:off x="4061072" y="-90430"/>
            <a:ext cx="8193427" cy="7038859"/>
          </a:xfrm>
          <a:prstGeom prst="rect">
            <a:avLst/>
          </a:prstGeom>
          <a:gradFill>
            <a:gsLst>
              <a:gs pos="0">
                <a:srgbClr val="8FD9D0"/>
              </a:gs>
              <a:gs pos="100000">
                <a:srgbClr val="003064"/>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38" name="Rectangle 37">
            <a:extLst>
              <a:ext uri="{FF2B5EF4-FFF2-40B4-BE49-F238E27FC236}">
                <a16:creationId xmlns:a16="http://schemas.microsoft.com/office/drawing/2014/main" id="{88866B19-B3F0-EFAD-0F63-70CDC5214A2C}"/>
              </a:ext>
            </a:extLst>
          </p:cNvPr>
          <p:cNvSpPr/>
          <p:nvPr userDrawn="1"/>
        </p:nvSpPr>
        <p:spPr>
          <a:xfrm>
            <a:off x="4061072" y="0"/>
            <a:ext cx="8220026" cy="574533"/>
          </a:xfrm>
          <a:prstGeom prst="rect">
            <a:avLst/>
          </a:prstGeom>
          <a:solidFill>
            <a:srgbClr val="0030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katab" panose="02000000000000000000" pitchFamily="2" charset="77"/>
            </a:endParaRPr>
          </a:p>
        </p:txBody>
      </p:sp>
      <p:cxnSp>
        <p:nvCxnSpPr>
          <p:cNvPr id="25" name="Connecteur droit 24">
            <a:extLst>
              <a:ext uri="{FF2B5EF4-FFF2-40B4-BE49-F238E27FC236}">
                <a16:creationId xmlns:a16="http://schemas.microsoft.com/office/drawing/2014/main" id="{69111769-98EA-725B-DE48-D29BE145439E}"/>
              </a:ext>
            </a:extLst>
          </p:cNvPr>
          <p:cNvCxnSpPr>
            <a:cxnSpLocks/>
          </p:cNvCxnSpPr>
          <p:nvPr userDrawn="1"/>
        </p:nvCxnSpPr>
        <p:spPr>
          <a:xfrm flipH="1">
            <a:off x="-241102" y="564994"/>
            <a:ext cx="12522200" cy="0"/>
          </a:xfrm>
          <a:prstGeom prst="line">
            <a:avLst/>
          </a:prstGeom>
          <a:ln w="12700">
            <a:solidFill>
              <a:srgbClr val="003064"/>
            </a:solidFill>
          </a:ln>
        </p:spPr>
        <p:style>
          <a:lnRef idx="1">
            <a:schemeClr val="accent1"/>
          </a:lnRef>
          <a:fillRef idx="0">
            <a:schemeClr val="accent1"/>
          </a:fillRef>
          <a:effectRef idx="0">
            <a:schemeClr val="accent1"/>
          </a:effectRef>
          <a:fontRef idx="minor">
            <a:schemeClr val="tx1"/>
          </a:fontRef>
        </p:style>
      </p:cxnSp>
      <p:sp>
        <p:nvSpPr>
          <p:cNvPr id="48" name="Espace réservé du texte 46">
            <a:extLst>
              <a:ext uri="{FF2B5EF4-FFF2-40B4-BE49-F238E27FC236}">
                <a16:creationId xmlns:a16="http://schemas.microsoft.com/office/drawing/2014/main" id="{14EFA046-BBD5-77B5-C04E-7E965A68C00C}"/>
              </a:ext>
            </a:extLst>
          </p:cNvPr>
          <p:cNvSpPr>
            <a:spLocks noGrp="1"/>
          </p:cNvSpPr>
          <p:nvPr>
            <p:ph type="body" sz="quarter" idx="17" hasCustomPrompt="1"/>
          </p:nvPr>
        </p:nvSpPr>
        <p:spPr>
          <a:xfrm>
            <a:off x="4352746" y="174615"/>
            <a:ext cx="1316594" cy="300698"/>
          </a:xfrm>
          <a:prstGeom prst="rect">
            <a:avLst/>
          </a:prstGeom>
        </p:spPr>
        <p:txBody>
          <a:bodyPr/>
          <a:lstStyle>
            <a:lvl1pPr marL="0" indent="0" algn="ctr">
              <a:buNone/>
              <a:defRPr sz="1000">
                <a:solidFill>
                  <a:schemeClr val="bg1"/>
                </a:solidFill>
                <a:latin typeface="Roboto Flex Normal" panose="02000000000000000000" pitchFamily="2" charset="0"/>
                <a:ea typeface="Roboto Flex Normal" panose="02000000000000000000" pitchFamily="2" charset="0"/>
              </a:defRPr>
            </a:lvl1pPr>
          </a:lstStyle>
          <a:p>
            <a:pPr lvl="0"/>
            <a:r>
              <a:rPr lang="fr-FR"/>
              <a:t>Partie 1</a:t>
            </a:r>
          </a:p>
        </p:txBody>
      </p:sp>
      <p:sp>
        <p:nvSpPr>
          <p:cNvPr id="50" name="Espace réservé du texte 46">
            <a:extLst>
              <a:ext uri="{FF2B5EF4-FFF2-40B4-BE49-F238E27FC236}">
                <a16:creationId xmlns:a16="http://schemas.microsoft.com/office/drawing/2014/main" id="{97270B83-83F0-38F1-C95C-F8FFFE40ADF9}"/>
              </a:ext>
            </a:extLst>
          </p:cNvPr>
          <p:cNvSpPr>
            <a:spLocks noGrp="1"/>
          </p:cNvSpPr>
          <p:nvPr>
            <p:ph type="body" sz="quarter" idx="18" hasCustomPrompt="1"/>
          </p:nvPr>
        </p:nvSpPr>
        <p:spPr>
          <a:xfrm>
            <a:off x="5945410" y="174615"/>
            <a:ext cx="1316594" cy="300698"/>
          </a:xfrm>
          <a:prstGeom prst="rect">
            <a:avLst/>
          </a:prstGeom>
        </p:spPr>
        <p:txBody>
          <a:bodyPr/>
          <a:lstStyle>
            <a:lvl1pPr marL="0" indent="0" algn="ctr">
              <a:buNone/>
              <a:defRPr sz="1000">
                <a:solidFill>
                  <a:schemeClr val="bg1"/>
                </a:solidFill>
                <a:latin typeface="Roboto Flex Normal" panose="02000000000000000000" pitchFamily="2" charset="0"/>
                <a:ea typeface="Roboto Flex Normal" panose="02000000000000000000" pitchFamily="2" charset="0"/>
              </a:defRPr>
            </a:lvl1pPr>
          </a:lstStyle>
          <a:p>
            <a:pPr lvl="0"/>
            <a:r>
              <a:rPr lang="fr-FR"/>
              <a:t>Partie 2</a:t>
            </a:r>
          </a:p>
        </p:txBody>
      </p:sp>
      <p:sp>
        <p:nvSpPr>
          <p:cNvPr id="51" name="Espace réservé du texte 46">
            <a:extLst>
              <a:ext uri="{FF2B5EF4-FFF2-40B4-BE49-F238E27FC236}">
                <a16:creationId xmlns:a16="http://schemas.microsoft.com/office/drawing/2014/main" id="{94AEE7C8-6954-139E-3F8C-296BC2693B27}"/>
              </a:ext>
            </a:extLst>
          </p:cNvPr>
          <p:cNvSpPr>
            <a:spLocks noGrp="1"/>
          </p:cNvSpPr>
          <p:nvPr>
            <p:ph type="body" sz="quarter" idx="19" hasCustomPrompt="1"/>
          </p:nvPr>
        </p:nvSpPr>
        <p:spPr>
          <a:xfrm>
            <a:off x="7538074" y="174615"/>
            <a:ext cx="1316594" cy="300698"/>
          </a:xfrm>
          <a:prstGeom prst="rect">
            <a:avLst/>
          </a:prstGeom>
        </p:spPr>
        <p:txBody>
          <a:bodyPr/>
          <a:lstStyle>
            <a:lvl1pPr marL="0" indent="0" algn="ctr">
              <a:buNone/>
              <a:defRPr sz="1000">
                <a:solidFill>
                  <a:schemeClr val="bg1"/>
                </a:solidFill>
                <a:latin typeface="Roboto Flex Normal" panose="02000000000000000000" pitchFamily="2" charset="0"/>
                <a:ea typeface="Roboto Flex Normal" panose="02000000000000000000" pitchFamily="2" charset="0"/>
              </a:defRPr>
            </a:lvl1pPr>
          </a:lstStyle>
          <a:p>
            <a:pPr lvl="0"/>
            <a:r>
              <a:rPr lang="fr-FR"/>
              <a:t>Partie 3</a:t>
            </a:r>
          </a:p>
        </p:txBody>
      </p:sp>
      <p:sp>
        <p:nvSpPr>
          <p:cNvPr id="52" name="Espace réservé du texte 46">
            <a:extLst>
              <a:ext uri="{FF2B5EF4-FFF2-40B4-BE49-F238E27FC236}">
                <a16:creationId xmlns:a16="http://schemas.microsoft.com/office/drawing/2014/main" id="{C1833966-D0C3-ABEC-47EB-5C4A0BB7AFF9}"/>
              </a:ext>
            </a:extLst>
          </p:cNvPr>
          <p:cNvSpPr>
            <a:spLocks noGrp="1"/>
          </p:cNvSpPr>
          <p:nvPr>
            <p:ph type="body" sz="quarter" idx="20" hasCustomPrompt="1"/>
          </p:nvPr>
        </p:nvSpPr>
        <p:spPr>
          <a:xfrm>
            <a:off x="9130738" y="174615"/>
            <a:ext cx="1316594" cy="300698"/>
          </a:xfrm>
          <a:prstGeom prst="rect">
            <a:avLst/>
          </a:prstGeom>
        </p:spPr>
        <p:txBody>
          <a:bodyPr/>
          <a:lstStyle>
            <a:lvl1pPr marL="0" indent="0" algn="ctr">
              <a:buNone/>
              <a:defRPr sz="1000">
                <a:solidFill>
                  <a:schemeClr val="bg1"/>
                </a:solidFill>
                <a:latin typeface="Roboto Flex Normal" panose="02000000000000000000" pitchFamily="2" charset="0"/>
                <a:ea typeface="Roboto Flex Normal" panose="02000000000000000000" pitchFamily="2" charset="0"/>
              </a:defRPr>
            </a:lvl1pPr>
          </a:lstStyle>
          <a:p>
            <a:pPr lvl="0"/>
            <a:r>
              <a:rPr lang="fr-FR"/>
              <a:t>Partie 4</a:t>
            </a:r>
          </a:p>
        </p:txBody>
      </p:sp>
      <p:sp>
        <p:nvSpPr>
          <p:cNvPr id="54" name="Espace réservé du texte 46">
            <a:extLst>
              <a:ext uri="{FF2B5EF4-FFF2-40B4-BE49-F238E27FC236}">
                <a16:creationId xmlns:a16="http://schemas.microsoft.com/office/drawing/2014/main" id="{F8A7CE39-C65C-80FA-E265-F195D4941E83}"/>
              </a:ext>
            </a:extLst>
          </p:cNvPr>
          <p:cNvSpPr>
            <a:spLocks noGrp="1"/>
          </p:cNvSpPr>
          <p:nvPr>
            <p:ph type="body" sz="quarter" idx="21" hasCustomPrompt="1"/>
          </p:nvPr>
        </p:nvSpPr>
        <p:spPr>
          <a:xfrm>
            <a:off x="10723401" y="174615"/>
            <a:ext cx="1316594" cy="300698"/>
          </a:xfrm>
          <a:prstGeom prst="rect">
            <a:avLst/>
          </a:prstGeom>
        </p:spPr>
        <p:txBody>
          <a:bodyPr/>
          <a:lstStyle>
            <a:lvl1pPr marL="0" indent="0" algn="ctr">
              <a:buNone/>
              <a:defRPr sz="1000">
                <a:solidFill>
                  <a:schemeClr val="bg1"/>
                </a:solidFill>
                <a:latin typeface="Roboto Flex Normal" panose="02000000000000000000" pitchFamily="2" charset="0"/>
                <a:ea typeface="Roboto Flex Normal" panose="02000000000000000000" pitchFamily="2" charset="0"/>
              </a:defRPr>
            </a:lvl1pPr>
          </a:lstStyle>
          <a:p>
            <a:pPr lvl="0"/>
            <a:r>
              <a:rPr lang="fr-FR"/>
              <a:t>Partie 5</a:t>
            </a:r>
          </a:p>
        </p:txBody>
      </p:sp>
      <p:sp>
        <p:nvSpPr>
          <p:cNvPr id="56" name="Espace réservé du texte 16">
            <a:extLst>
              <a:ext uri="{FF2B5EF4-FFF2-40B4-BE49-F238E27FC236}">
                <a16:creationId xmlns:a16="http://schemas.microsoft.com/office/drawing/2014/main" id="{1D56833B-986E-6166-0D28-0629A2C10DC0}"/>
              </a:ext>
            </a:extLst>
          </p:cNvPr>
          <p:cNvSpPr>
            <a:spLocks noGrp="1"/>
          </p:cNvSpPr>
          <p:nvPr>
            <p:ph type="body" sz="quarter" idx="22" hasCustomPrompt="1"/>
          </p:nvPr>
        </p:nvSpPr>
        <p:spPr>
          <a:xfrm>
            <a:off x="351702" y="2931121"/>
            <a:ext cx="3365190" cy="2238407"/>
          </a:xfrm>
          <a:prstGeom prst="rect">
            <a:avLst/>
          </a:prstGeom>
        </p:spPr>
        <p:txBody>
          <a:bodyPr/>
          <a:lstStyle>
            <a:lvl1pPr marL="0" indent="0">
              <a:buNone/>
              <a:defRPr sz="3000" b="1">
                <a:solidFill>
                  <a:srgbClr val="003064"/>
                </a:solidFill>
                <a:latin typeface="Roboto Flex Normal" panose="02000000000000000000" pitchFamily="2" charset="0"/>
                <a:ea typeface="Roboto Flex Normal" panose="02000000000000000000" pitchFamily="2" charset="0"/>
              </a:defRPr>
            </a:lvl1pPr>
          </a:lstStyle>
          <a:p>
            <a:pPr lvl="0"/>
            <a:r>
              <a:rPr lang="fr-FR"/>
              <a:t>Page intertitre sans photo</a:t>
            </a:r>
          </a:p>
        </p:txBody>
      </p:sp>
      <p:sp>
        <p:nvSpPr>
          <p:cNvPr id="58" name="Espace réservé du texte 16">
            <a:extLst>
              <a:ext uri="{FF2B5EF4-FFF2-40B4-BE49-F238E27FC236}">
                <a16:creationId xmlns:a16="http://schemas.microsoft.com/office/drawing/2014/main" id="{AF833A2B-3D4A-955E-1DE1-95A0F2151D14}"/>
              </a:ext>
            </a:extLst>
          </p:cNvPr>
          <p:cNvSpPr>
            <a:spLocks noGrp="1"/>
          </p:cNvSpPr>
          <p:nvPr>
            <p:ph type="body" sz="quarter" idx="23" hasCustomPrompt="1"/>
          </p:nvPr>
        </p:nvSpPr>
        <p:spPr>
          <a:xfrm>
            <a:off x="351702" y="2271616"/>
            <a:ext cx="3365190" cy="626890"/>
          </a:xfrm>
          <a:prstGeom prst="rect">
            <a:avLst/>
          </a:prstGeom>
        </p:spPr>
        <p:txBody>
          <a:bodyPr/>
          <a:lstStyle>
            <a:lvl1pPr marL="0" indent="0">
              <a:buNone/>
              <a:defRPr sz="4000" b="0">
                <a:solidFill>
                  <a:srgbClr val="003064"/>
                </a:solidFill>
                <a:latin typeface="Roboto Flex Normal" panose="02000000000000000000" pitchFamily="2" charset="0"/>
                <a:ea typeface="Roboto Flex Normal" panose="02000000000000000000" pitchFamily="2" charset="0"/>
              </a:defRPr>
            </a:lvl1pPr>
          </a:lstStyle>
          <a:p>
            <a:pPr lvl="0"/>
            <a:r>
              <a:rPr lang="fr-FR"/>
              <a:t>01</a:t>
            </a:r>
          </a:p>
        </p:txBody>
      </p:sp>
      <p:grpSp>
        <p:nvGrpSpPr>
          <p:cNvPr id="11" name="Groupe 10">
            <a:extLst>
              <a:ext uri="{FF2B5EF4-FFF2-40B4-BE49-F238E27FC236}">
                <a16:creationId xmlns:a16="http://schemas.microsoft.com/office/drawing/2014/main" id="{E1D00FD7-9130-9D18-5A50-C9CD60C444CF}"/>
              </a:ext>
            </a:extLst>
          </p:cNvPr>
          <p:cNvGrpSpPr/>
          <p:nvPr userDrawn="1"/>
        </p:nvGrpSpPr>
        <p:grpSpPr>
          <a:xfrm rot="10800000">
            <a:off x="9691456" y="3603199"/>
            <a:ext cx="2080313" cy="4528293"/>
            <a:chOff x="5625858" y="1660213"/>
            <a:chExt cx="2318373" cy="5046486"/>
          </a:xfrm>
        </p:grpSpPr>
        <p:sp>
          <p:nvSpPr>
            <p:cNvPr id="12" name="Rectangle : coins arrondis 11">
              <a:extLst>
                <a:ext uri="{FF2B5EF4-FFF2-40B4-BE49-F238E27FC236}">
                  <a16:creationId xmlns:a16="http://schemas.microsoft.com/office/drawing/2014/main" id="{F16FEA39-4F6E-96B8-67A2-4C0AD7058DF8}"/>
                </a:ext>
              </a:extLst>
            </p:cNvPr>
            <p:cNvSpPr/>
            <p:nvPr/>
          </p:nvSpPr>
          <p:spPr>
            <a:xfrm>
              <a:off x="5625858" y="3325111"/>
              <a:ext cx="610342" cy="3381588"/>
            </a:xfrm>
            <a:prstGeom prst="roundRect">
              <a:avLst>
                <a:gd name="adj" fmla="val 50000"/>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C1F6005E-D3E4-5B7E-8BA3-4CD0E29CF234}"/>
                </a:ext>
              </a:extLst>
            </p:cNvPr>
            <p:cNvSpPr/>
            <p:nvPr/>
          </p:nvSpPr>
          <p:spPr>
            <a:xfrm>
              <a:off x="6479873" y="1660213"/>
              <a:ext cx="610342" cy="3381588"/>
            </a:xfrm>
            <a:prstGeom prst="roundRect">
              <a:avLst>
                <a:gd name="adj" fmla="val 50000"/>
              </a:avLst>
            </a:prstGeom>
            <a:solidFill>
              <a:srgbClr val="8FD9D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81A933CD-02BB-B491-F6DF-BEA3FECEEA97}"/>
                </a:ext>
              </a:extLst>
            </p:cNvPr>
            <p:cNvSpPr/>
            <p:nvPr/>
          </p:nvSpPr>
          <p:spPr>
            <a:xfrm>
              <a:off x="7333889" y="2617745"/>
              <a:ext cx="610342" cy="3381588"/>
            </a:xfrm>
            <a:prstGeom prst="roundRect">
              <a:avLst>
                <a:gd name="adj" fmla="val 50000"/>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592673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u txt + 2 graphes">
    <p:spTree>
      <p:nvGrpSpPr>
        <p:cNvPr id="1" name=""/>
        <p:cNvGrpSpPr/>
        <p:nvPr/>
      </p:nvGrpSpPr>
      <p:grpSpPr>
        <a:xfrm>
          <a:off x="0" y="0"/>
          <a:ext cx="0" cy="0"/>
          <a:chOff x="0" y="0"/>
          <a:chExt cx="0" cy="0"/>
        </a:xfrm>
      </p:grpSpPr>
      <p:cxnSp>
        <p:nvCxnSpPr>
          <p:cNvPr id="25" name="Connecteur droit 24">
            <a:extLst>
              <a:ext uri="{FF2B5EF4-FFF2-40B4-BE49-F238E27FC236}">
                <a16:creationId xmlns:a16="http://schemas.microsoft.com/office/drawing/2014/main" id="{69111769-98EA-725B-DE48-D29BE145439E}"/>
              </a:ext>
            </a:extLst>
          </p:cNvPr>
          <p:cNvCxnSpPr>
            <a:cxnSpLocks/>
          </p:cNvCxnSpPr>
          <p:nvPr userDrawn="1"/>
        </p:nvCxnSpPr>
        <p:spPr>
          <a:xfrm flipH="1">
            <a:off x="-241102" y="564994"/>
            <a:ext cx="12522200" cy="0"/>
          </a:xfrm>
          <a:prstGeom prst="line">
            <a:avLst/>
          </a:prstGeom>
          <a:ln w="12700">
            <a:solidFill>
              <a:srgbClr val="003064"/>
            </a:solidFill>
          </a:ln>
        </p:spPr>
        <p:style>
          <a:lnRef idx="1">
            <a:schemeClr val="accent1"/>
          </a:lnRef>
          <a:fillRef idx="0">
            <a:schemeClr val="accent1"/>
          </a:fillRef>
          <a:effectRef idx="0">
            <a:schemeClr val="accent1"/>
          </a:effectRef>
          <a:fontRef idx="minor">
            <a:schemeClr val="tx1"/>
          </a:fontRef>
        </p:style>
      </p:cxnSp>
      <p:sp>
        <p:nvSpPr>
          <p:cNvPr id="7" name="Espace réservé du texte 17">
            <a:extLst>
              <a:ext uri="{FF2B5EF4-FFF2-40B4-BE49-F238E27FC236}">
                <a16:creationId xmlns:a16="http://schemas.microsoft.com/office/drawing/2014/main" id="{141AE82E-C74C-A582-BAA0-2EC1C00D92D4}"/>
              </a:ext>
            </a:extLst>
          </p:cNvPr>
          <p:cNvSpPr>
            <a:spLocks noGrp="1"/>
          </p:cNvSpPr>
          <p:nvPr>
            <p:ph type="body" sz="quarter" idx="10" hasCustomPrompt="1"/>
          </p:nvPr>
        </p:nvSpPr>
        <p:spPr>
          <a:xfrm>
            <a:off x="357087" y="693112"/>
            <a:ext cx="11392094" cy="769720"/>
          </a:xfrm>
          <a:prstGeom prst="rect">
            <a:avLst/>
          </a:prstGeom>
        </p:spPr>
        <p:txBody>
          <a:bodyPr/>
          <a:lstStyle>
            <a:lvl1pPr marL="0" indent="0">
              <a:buNone/>
              <a:defRPr sz="2600" b="1">
                <a:solidFill>
                  <a:srgbClr val="003064"/>
                </a:solidFill>
                <a:latin typeface="Roboto Flex Normal" panose="02000000000000000000" pitchFamily="2" charset="0"/>
                <a:ea typeface="Roboto Flex Normal" panose="02000000000000000000" pitchFamily="2" charset="0"/>
              </a:defRPr>
            </a:lvl1pPr>
          </a:lstStyle>
          <a:p>
            <a:pPr lvl="0"/>
            <a:r>
              <a:rPr lang="fr-FR"/>
              <a:t>Titre de la page</a:t>
            </a:r>
          </a:p>
        </p:txBody>
      </p:sp>
      <p:sp>
        <p:nvSpPr>
          <p:cNvPr id="8" name="Espace réservé du texte 17">
            <a:extLst>
              <a:ext uri="{FF2B5EF4-FFF2-40B4-BE49-F238E27FC236}">
                <a16:creationId xmlns:a16="http://schemas.microsoft.com/office/drawing/2014/main" id="{849A89CF-AFDE-57DB-F9CA-A08446FA067E}"/>
              </a:ext>
            </a:extLst>
          </p:cNvPr>
          <p:cNvSpPr>
            <a:spLocks noGrp="1"/>
          </p:cNvSpPr>
          <p:nvPr>
            <p:ph type="body" sz="quarter" idx="11" hasCustomPrompt="1"/>
          </p:nvPr>
        </p:nvSpPr>
        <p:spPr>
          <a:xfrm>
            <a:off x="357087" y="1126972"/>
            <a:ext cx="11392094" cy="404737"/>
          </a:xfrm>
          <a:prstGeom prst="rect">
            <a:avLst/>
          </a:prstGeom>
        </p:spPr>
        <p:txBody>
          <a:bodyPr/>
          <a:lstStyle>
            <a:lvl1pPr marL="0" indent="0">
              <a:buNone/>
              <a:defRPr sz="1700" b="0">
                <a:solidFill>
                  <a:srgbClr val="003064"/>
                </a:solidFill>
                <a:latin typeface="Roboto Flex Normal" panose="02000000000000000000" pitchFamily="2" charset="0"/>
                <a:ea typeface="Roboto Flex Normal" panose="02000000000000000000" pitchFamily="2" charset="0"/>
              </a:defRPr>
            </a:lvl1pPr>
          </a:lstStyle>
          <a:p>
            <a:pPr lvl="0"/>
            <a:r>
              <a:rPr lang="fr-FR"/>
              <a:t>Sous-titre de la page</a:t>
            </a:r>
          </a:p>
        </p:txBody>
      </p:sp>
      <p:sp>
        <p:nvSpPr>
          <p:cNvPr id="19" name="Espace réservé pour une image  9">
            <a:extLst>
              <a:ext uri="{FF2B5EF4-FFF2-40B4-BE49-F238E27FC236}">
                <a16:creationId xmlns:a16="http://schemas.microsoft.com/office/drawing/2014/main" id="{C71B9288-6CE5-58BF-EB4D-88654A89AD74}"/>
              </a:ext>
            </a:extLst>
          </p:cNvPr>
          <p:cNvSpPr>
            <a:spLocks noGrp="1"/>
          </p:cNvSpPr>
          <p:nvPr>
            <p:ph type="pic" sz="quarter" idx="18"/>
          </p:nvPr>
        </p:nvSpPr>
        <p:spPr>
          <a:xfrm>
            <a:off x="357087" y="2380740"/>
            <a:ext cx="5492851" cy="3912109"/>
          </a:xfrm>
          <a:prstGeom prst="rect">
            <a:avLst/>
          </a:prstGeom>
          <a:noFill/>
          <a:ln>
            <a:solidFill>
              <a:schemeClr val="bg1">
                <a:lumMod val="50000"/>
              </a:schemeClr>
            </a:solidFill>
          </a:ln>
        </p:spPr>
        <p:txBody>
          <a:bodyPr/>
          <a:lstStyle>
            <a:lvl1pPr marL="0" indent="0">
              <a:buNone/>
              <a:defRPr sz="1000">
                <a:solidFill>
                  <a:schemeClr val="bg1"/>
                </a:solidFill>
              </a:defRPr>
            </a:lvl1pPr>
          </a:lstStyle>
          <a:p>
            <a:endParaRPr lang="fr-FR"/>
          </a:p>
        </p:txBody>
      </p:sp>
      <p:sp>
        <p:nvSpPr>
          <p:cNvPr id="24" name="Espace réservé du texte 25">
            <a:extLst>
              <a:ext uri="{FF2B5EF4-FFF2-40B4-BE49-F238E27FC236}">
                <a16:creationId xmlns:a16="http://schemas.microsoft.com/office/drawing/2014/main" id="{3C00559E-E0F8-642E-111A-5A234C54C8DD}"/>
              </a:ext>
            </a:extLst>
          </p:cNvPr>
          <p:cNvSpPr>
            <a:spLocks noGrp="1"/>
          </p:cNvSpPr>
          <p:nvPr>
            <p:ph type="body" sz="quarter" idx="22" hasCustomPrompt="1"/>
          </p:nvPr>
        </p:nvSpPr>
        <p:spPr>
          <a:xfrm>
            <a:off x="538112" y="6351939"/>
            <a:ext cx="5130800" cy="146569"/>
          </a:xfrm>
          <a:prstGeom prst="rect">
            <a:avLst/>
          </a:prstGeom>
        </p:spPr>
        <p:txBody>
          <a:bodyPr/>
          <a:lstStyle>
            <a:lvl1pPr marL="0" indent="0" algn="ctr">
              <a:buNone/>
              <a:defRPr sz="800" b="0">
                <a:solidFill>
                  <a:srgbClr val="003064">
                    <a:alpha val="75000"/>
                  </a:srgbClr>
                </a:solidFill>
              </a:defRPr>
            </a:lvl1pPr>
          </a:lstStyle>
          <a:p>
            <a:pPr lvl="0"/>
            <a:r>
              <a:rPr lang="fr-FR"/>
              <a:t>Source : mettre la source</a:t>
            </a:r>
          </a:p>
        </p:txBody>
      </p:sp>
      <p:sp>
        <p:nvSpPr>
          <p:cNvPr id="38" name="Espace réservé du texte 21">
            <a:extLst>
              <a:ext uri="{FF2B5EF4-FFF2-40B4-BE49-F238E27FC236}">
                <a16:creationId xmlns:a16="http://schemas.microsoft.com/office/drawing/2014/main" id="{200FCB62-24AE-19CB-BF26-B0AAEE21E296}"/>
              </a:ext>
            </a:extLst>
          </p:cNvPr>
          <p:cNvSpPr>
            <a:spLocks noGrp="1"/>
          </p:cNvSpPr>
          <p:nvPr>
            <p:ph type="body" sz="quarter" idx="13" hasCustomPrompt="1"/>
          </p:nvPr>
        </p:nvSpPr>
        <p:spPr>
          <a:xfrm>
            <a:off x="357087" y="1488461"/>
            <a:ext cx="11392094" cy="769721"/>
          </a:xfrm>
          <a:prstGeom prst="rect">
            <a:avLst/>
          </a:prstGeom>
        </p:spPr>
        <p:txBody>
          <a:bodyPr/>
          <a:lstStyle>
            <a:lvl1pPr marL="0" indent="0" algn="l">
              <a:buNone/>
              <a:defRPr sz="1200"/>
            </a:lvl1pPr>
            <a:lvl2pPr algn="l">
              <a:defRPr sz="1200"/>
            </a:lvl2pPr>
            <a:lvl3pPr algn="l">
              <a:defRPr sz="1200"/>
            </a:lvl3pPr>
            <a:lvl4pPr algn="l">
              <a:defRPr sz="1200"/>
            </a:lvl4pPr>
            <a:lvl5pPr algn="l">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ut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placerat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Phasellus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mi mi,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nec,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efficitur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ultricies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justo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Cras pretium dictum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Nulla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risus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pellentesque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molestie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ligula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finibus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Sed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pretium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malesuada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nisi</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egestas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Donec</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ullamcorper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laoreet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mauris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bibendum. Cras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venenatis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consequat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venenatis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Curabitur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imperdiet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enim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felis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sodales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fringilla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Curabitur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posuere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purus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urna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suscipit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nibh</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ornare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a:t>
            </a:r>
          </a:p>
        </p:txBody>
      </p:sp>
      <p:sp>
        <p:nvSpPr>
          <p:cNvPr id="6" name="Espace réservé pour une image  9">
            <a:extLst>
              <a:ext uri="{FF2B5EF4-FFF2-40B4-BE49-F238E27FC236}">
                <a16:creationId xmlns:a16="http://schemas.microsoft.com/office/drawing/2014/main" id="{795F6B94-F115-7D5D-7C1E-5E0652F44925}"/>
              </a:ext>
            </a:extLst>
          </p:cNvPr>
          <p:cNvSpPr>
            <a:spLocks noGrp="1"/>
          </p:cNvSpPr>
          <p:nvPr>
            <p:ph type="pic" sz="quarter" idx="27"/>
          </p:nvPr>
        </p:nvSpPr>
        <p:spPr>
          <a:xfrm>
            <a:off x="6268029" y="2380740"/>
            <a:ext cx="5492851" cy="3912109"/>
          </a:xfrm>
          <a:prstGeom prst="rect">
            <a:avLst/>
          </a:prstGeom>
          <a:noFill/>
          <a:ln>
            <a:solidFill>
              <a:schemeClr val="bg1">
                <a:lumMod val="50000"/>
              </a:schemeClr>
            </a:solidFill>
          </a:ln>
        </p:spPr>
        <p:txBody>
          <a:bodyPr/>
          <a:lstStyle>
            <a:lvl1pPr marL="0" indent="0">
              <a:buNone/>
              <a:defRPr sz="1000">
                <a:solidFill>
                  <a:schemeClr val="bg1"/>
                </a:solidFill>
              </a:defRPr>
            </a:lvl1pPr>
          </a:lstStyle>
          <a:p>
            <a:endParaRPr lang="fr-FR"/>
          </a:p>
        </p:txBody>
      </p:sp>
      <p:sp>
        <p:nvSpPr>
          <p:cNvPr id="13" name="Espace réservé du texte 25">
            <a:extLst>
              <a:ext uri="{FF2B5EF4-FFF2-40B4-BE49-F238E27FC236}">
                <a16:creationId xmlns:a16="http://schemas.microsoft.com/office/drawing/2014/main" id="{16EDC19C-4031-4C6C-F5D3-DA547E8C6A1E}"/>
              </a:ext>
            </a:extLst>
          </p:cNvPr>
          <p:cNvSpPr>
            <a:spLocks noGrp="1"/>
          </p:cNvSpPr>
          <p:nvPr>
            <p:ph type="body" sz="quarter" idx="31" hasCustomPrompt="1"/>
          </p:nvPr>
        </p:nvSpPr>
        <p:spPr>
          <a:xfrm>
            <a:off x="6449054" y="6351939"/>
            <a:ext cx="5130800" cy="146569"/>
          </a:xfrm>
          <a:prstGeom prst="rect">
            <a:avLst/>
          </a:prstGeom>
        </p:spPr>
        <p:txBody>
          <a:bodyPr/>
          <a:lstStyle>
            <a:lvl1pPr marL="0" indent="0" algn="ctr">
              <a:buNone/>
              <a:defRPr sz="800" b="0">
                <a:solidFill>
                  <a:srgbClr val="003064">
                    <a:alpha val="75000"/>
                  </a:srgbClr>
                </a:solidFill>
              </a:defRPr>
            </a:lvl1pPr>
          </a:lstStyle>
          <a:p>
            <a:pPr lvl="0"/>
            <a:r>
              <a:rPr lang="fr-FR"/>
              <a:t>Source : mettre la source</a:t>
            </a:r>
          </a:p>
        </p:txBody>
      </p:sp>
      <p:sp>
        <p:nvSpPr>
          <p:cNvPr id="2" name="Espace réservé du texte 25">
            <a:extLst>
              <a:ext uri="{FF2B5EF4-FFF2-40B4-BE49-F238E27FC236}">
                <a16:creationId xmlns:a16="http://schemas.microsoft.com/office/drawing/2014/main" id="{2D30A337-E728-D1A2-108F-0BA954E724A9}"/>
              </a:ext>
            </a:extLst>
          </p:cNvPr>
          <p:cNvSpPr>
            <a:spLocks noGrp="1"/>
          </p:cNvSpPr>
          <p:nvPr>
            <p:ph type="body" sz="quarter" idx="14" hasCustomPrompt="1"/>
          </p:nvPr>
        </p:nvSpPr>
        <p:spPr>
          <a:xfrm>
            <a:off x="496922" y="2466214"/>
            <a:ext cx="5237792" cy="208232"/>
          </a:xfrm>
          <a:prstGeom prst="rect">
            <a:avLst/>
          </a:prstGeom>
        </p:spPr>
        <p:txBody>
          <a:bodyPr/>
          <a:lstStyle>
            <a:lvl1pPr marL="0" indent="0" algn="ctr">
              <a:buNone/>
              <a:defRPr sz="1200" b="1">
                <a:solidFill>
                  <a:srgbClr val="003064">
                    <a:alpha val="75000"/>
                  </a:srgbClr>
                </a:solidFill>
              </a:defRPr>
            </a:lvl1pPr>
          </a:lstStyle>
          <a:p>
            <a:pPr lvl="0"/>
            <a:r>
              <a:rPr lang="fr-FR"/>
              <a:t>Titre du graphique</a:t>
            </a:r>
          </a:p>
        </p:txBody>
      </p:sp>
      <p:sp>
        <p:nvSpPr>
          <p:cNvPr id="3" name="Espace réservé du texte 25">
            <a:extLst>
              <a:ext uri="{FF2B5EF4-FFF2-40B4-BE49-F238E27FC236}">
                <a16:creationId xmlns:a16="http://schemas.microsoft.com/office/drawing/2014/main" id="{4730AF1D-16F7-B65C-60F4-09BA149F0DA4}"/>
              </a:ext>
            </a:extLst>
          </p:cNvPr>
          <p:cNvSpPr>
            <a:spLocks noGrp="1"/>
          </p:cNvSpPr>
          <p:nvPr>
            <p:ph type="body" sz="quarter" idx="15" hasCustomPrompt="1"/>
          </p:nvPr>
        </p:nvSpPr>
        <p:spPr>
          <a:xfrm>
            <a:off x="496922" y="2910223"/>
            <a:ext cx="5237792" cy="208232"/>
          </a:xfrm>
          <a:prstGeom prst="rect">
            <a:avLst/>
          </a:prstGeom>
        </p:spPr>
        <p:txBody>
          <a:bodyPr/>
          <a:lstStyle>
            <a:lvl1pPr marL="0" indent="0" algn="ctr">
              <a:buNone/>
              <a:defRPr sz="1000" b="0" i="1">
                <a:solidFill>
                  <a:srgbClr val="003064">
                    <a:alpha val="75000"/>
                  </a:srgbClr>
                </a:solidFill>
              </a:defRPr>
            </a:lvl1pPr>
          </a:lstStyle>
          <a:p>
            <a:pPr lvl="0"/>
            <a:r>
              <a:rPr lang="fr-FR"/>
              <a:t>Année ou période</a:t>
            </a:r>
          </a:p>
        </p:txBody>
      </p:sp>
      <p:sp>
        <p:nvSpPr>
          <p:cNvPr id="10" name="Espace réservé du texte 25">
            <a:extLst>
              <a:ext uri="{FF2B5EF4-FFF2-40B4-BE49-F238E27FC236}">
                <a16:creationId xmlns:a16="http://schemas.microsoft.com/office/drawing/2014/main" id="{2BF0E0B9-F139-450D-A98D-14B9D8490516}"/>
              </a:ext>
            </a:extLst>
          </p:cNvPr>
          <p:cNvSpPr>
            <a:spLocks noGrp="1"/>
          </p:cNvSpPr>
          <p:nvPr>
            <p:ph type="body" sz="quarter" idx="16" hasCustomPrompt="1"/>
          </p:nvPr>
        </p:nvSpPr>
        <p:spPr>
          <a:xfrm>
            <a:off x="496922" y="2690922"/>
            <a:ext cx="5237792" cy="208232"/>
          </a:xfrm>
          <a:prstGeom prst="rect">
            <a:avLst/>
          </a:prstGeom>
        </p:spPr>
        <p:txBody>
          <a:bodyPr/>
          <a:lstStyle>
            <a:lvl1pPr marL="0" indent="0" algn="ctr">
              <a:buNone/>
              <a:defRPr sz="1000" b="0">
                <a:solidFill>
                  <a:srgbClr val="003064">
                    <a:alpha val="75000"/>
                  </a:srgbClr>
                </a:solidFill>
              </a:defRPr>
            </a:lvl1pPr>
          </a:lstStyle>
          <a:p>
            <a:pPr lvl="0"/>
            <a:r>
              <a:rPr lang="fr-FR"/>
              <a:t>Sous-titre du graphique</a:t>
            </a:r>
          </a:p>
        </p:txBody>
      </p:sp>
      <p:sp>
        <p:nvSpPr>
          <p:cNvPr id="16" name="Espace réservé du texte 25">
            <a:extLst>
              <a:ext uri="{FF2B5EF4-FFF2-40B4-BE49-F238E27FC236}">
                <a16:creationId xmlns:a16="http://schemas.microsoft.com/office/drawing/2014/main" id="{E040CD84-3873-D920-258F-4E30D8F9C176}"/>
              </a:ext>
            </a:extLst>
          </p:cNvPr>
          <p:cNvSpPr>
            <a:spLocks noGrp="1"/>
          </p:cNvSpPr>
          <p:nvPr>
            <p:ph type="body" sz="quarter" idx="34" hasCustomPrompt="1"/>
          </p:nvPr>
        </p:nvSpPr>
        <p:spPr>
          <a:xfrm>
            <a:off x="6395214" y="2466214"/>
            <a:ext cx="5237792" cy="208232"/>
          </a:xfrm>
          <a:prstGeom prst="rect">
            <a:avLst/>
          </a:prstGeom>
        </p:spPr>
        <p:txBody>
          <a:bodyPr/>
          <a:lstStyle>
            <a:lvl1pPr marL="0" indent="0" algn="ctr">
              <a:buNone/>
              <a:defRPr sz="1200" b="1">
                <a:solidFill>
                  <a:srgbClr val="003064">
                    <a:alpha val="75000"/>
                  </a:srgbClr>
                </a:solidFill>
              </a:defRPr>
            </a:lvl1pPr>
          </a:lstStyle>
          <a:p>
            <a:pPr lvl="0"/>
            <a:r>
              <a:rPr lang="fr-FR"/>
              <a:t>Titre du graphique</a:t>
            </a:r>
          </a:p>
        </p:txBody>
      </p:sp>
      <p:sp>
        <p:nvSpPr>
          <p:cNvPr id="17" name="Espace réservé du texte 25">
            <a:extLst>
              <a:ext uri="{FF2B5EF4-FFF2-40B4-BE49-F238E27FC236}">
                <a16:creationId xmlns:a16="http://schemas.microsoft.com/office/drawing/2014/main" id="{867C380C-17A2-19F4-4B51-626B26213A75}"/>
              </a:ext>
            </a:extLst>
          </p:cNvPr>
          <p:cNvSpPr>
            <a:spLocks noGrp="1"/>
          </p:cNvSpPr>
          <p:nvPr>
            <p:ph type="body" sz="quarter" idx="35" hasCustomPrompt="1"/>
          </p:nvPr>
        </p:nvSpPr>
        <p:spPr>
          <a:xfrm>
            <a:off x="6395214" y="2910223"/>
            <a:ext cx="5237792" cy="208232"/>
          </a:xfrm>
          <a:prstGeom prst="rect">
            <a:avLst/>
          </a:prstGeom>
        </p:spPr>
        <p:txBody>
          <a:bodyPr/>
          <a:lstStyle>
            <a:lvl1pPr marL="0" indent="0" algn="ctr">
              <a:buNone/>
              <a:defRPr sz="1000" b="0" i="1">
                <a:solidFill>
                  <a:srgbClr val="003064">
                    <a:alpha val="75000"/>
                  </a:srgbClr>
                </a:solidFill>
              </a:defRPr>
            </a:lvl1pPr>
          </a:lstStyle>
          <a:p>
            <a:pPr lvl="0"/>
            <a:r>
              <a:rPr lang="fr-FR"/>
              <a:t>Année ou période</a:t>
            </a:r>
          </a:p>
        </p:txBody>
      </p:sp>
      <p:sp>
        <p:nvSpPr>
          <p:cNvPr id="18" name="Espace réservé du texte 25">
            <a:extLst>
              <a:ext uri="{FF2B5EF4-FFF2-40B4-BE49-F238E27FC236}">
                <a16:creationId xmlns:a16="http://schemas.microsoft.com/office/drawing/2014/main" id="{8D9972A8-46DA-28D1-5A68-59657BF63F84}"/>
              </a:ext>
            </a:extLst>
          </p:cNvPr>
          <p:cNvSpPr>
            <a:spLocks noGrp="1"/>
          </p:cNvSpPr>
          <p:nvPr>
            <p:ph type="body" sz="quarter" idx="36" hasCustomPrompt="1"/>
          </p:nvPr>
        </p:nvSpPr>
        <p:spPr>
          <a:xfrm>
            <a:off x="6395214" y="2690922"/>
            <a:ext cx="5237792" cy="208232"/>
          </a:xfrm>
          <a:prstGeom prst="rect">
            <a:avLst/>
          </a:prstGeom>
        </p:spPr>
        <p:txBody>
          <a:bodyPr/>
          <a:lstStyle>
            <a:lvl1pPr marL="0" indent="0" algn="ctr">
              <a:buNone/>
              <a:defRPr sz="1000" b="0">
                <a:solidFill>
                  <a:srgbClr val="003064">
                    <a:alpha val="75000"/>
                  </a:srgbClr>
                </a:solidFill>
              </a:defRPr>
            </a:lvl1pPr>
          </a:lstStyle>
          <a:p>
            <a:pPr lvl="0"/>
            <a:r>
              <a:rPr lang="fr-FR"/>
              <a:t>Sous-titre du graphique</a:t>
            </a:r>
          </a:p>
        </p:txBody>
      </p:sp>
    </p:spTree>
    <p:extLst>
      <p:ext uri="{BB962C8B-B14F-4D97-AF65-F5344CB8AC3E}">
        <p14:creationId xmlns:p14="http://schemas.microsoft.com/office/powerpoint/2010/main" val="1410277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u txt-graphe horizontal">
    <p:spTree>
      <p:nvGrpSpPr>
        <p:cNvPr id="1" name=""/>
        <p:cNvGrpSpPr/>
        <p:nvPr/>
      </p:nvGrpSpPr>
      <p:grpSpPr>
        <a:xfrm>
          <a:off x="0" y="0"/>
          <a:ext cx="0" cy="0"/>
          <a:chOff x="0" y="0"/>
          <a:chExt cx="0" cy="0"/>
        </a:xfrm>
      </p:grpSpPr>
      <p:sp>
        <p:nvSpPr>
          <p:cNvPr id="19" name="Espace réservé pour une image  9">
            <a:extLst>
              <a:ext uri="{FF2B5EF4-FFF2-40B4-BE49-F238E27FC236}">
                <a16:creationId xmlns:a16="http://schemas.microsoft.com/office/drawing/2014/main" id="{C71B9288-6CE5-58BF-EB4D-88654A89AD74}"/>
              </a:ext>
            </a:extLst>
          </p:cNvPr>
          <p:cNvSpPr>
            <a:spLocks noGrp="1"/>
          </p:cNvSpPr>
          <p:nvPr>
            <p:ph type="pic" sz="quarter" idx="18"/>
          </p:nvPr>
        </p:nvSpPr>
        <p:spPr>
          <a:xfrm>
            <a:off x="357087" y="2380740"/>
            <a:ext cx="11392094" cy="3912109"/>
          </a:xfrm>
          <a:prstGeom prst="rect">
            <a:avLst/>
          </a:prstGeom>
          <a:noFill/>
          <a:ln>
            <a:solidFill>
              <a:schemeClr val="bg1">
                <a:lumMod val="50000"/>
              </a:schemeClr>
            </a:solidFill>
          </a:ln>
        </p:spPr>
        <p:txBody>
          <a:bodyPr/>
          <a:lstStyle>
            <a:lvl1pPr marL="0" indent="0">
              <a:buNone/>
              <a:defRPr sz="1000">
                <a:solidFill>
                  <a:schemeClr val="bg1"/>
                </a:solidFill>
              </a:defRPr>
            </a:lvl1pPr>
          </a:lstStyle>
          <a:p>
            <a:endParaRPr lang="fr-FR"/>
          </a:p>
        </p:txBody>
      </p:sp>
      <p:cxnSp>
        <p:nvCxnSpPr>
          <p:cNvPr id="25" name="Connecteur droit 24">
            <a:extLst>
              <a:ext uri="{FF2B5EF4-FFF2-40B4-BE49-F238E27FC236}">
                <a16:creationId xmlns:a16="http://schemas.microsoft.com/office/drawing/2014/main" id="{69111769-98EA-725B-DE48-D29BE145439E}"/>
              </a:ext>
            </a:extLst>
          </p:cNvPr>
          <p:cNvCxnSpPr>
            <a:cxnSpLocks/>
          </p:cNvCxnSpPr>
          <p:nvPr userDrawn="1"/>
        </p:nvCxnSpPr>
        <p:spPr>
          <a:xfrm flipH="1">
            <a:off x="-241102" y="564994"/>
            <a:ext cx="12522200" cy="0"/>
          </a:xfrm>
          <a:prstGeom prst="line">
            <a:avLst/>
          </a:prstGeom>
          <a:ln w="12700">
            <a:solidFill>
              <a:srgbClr val="003064"/>
            </a:solidFill>
          </a:ln>
        </p:spPr>
        <p:style>
          <a:lnRef idx="1">
            <a:schemeClr val="accent1"/>
          </a:lnRef>
          <a:fillRef idx="0">
            <a:schemeClr val="accent1"/>
          </a:fillRef>
          <a:effectRef idx="0">
            <a:schemeClr val="accent1"/>
          </a:effectRef>
          <a:fontRef idx="minor">
            <a:schemeClr val="tx1"/>
          </a:fontRef>
        </p:style>
      </p:cxnSp>
      <p:sp>
        <p:nvSpPr>
          <p:cNvPr id="7" name="Espace réservé du texte 17">
            <a:extLst>
              <a:ext uri="{FF2B5EF4-FFF2-40B4-BE49-F238E27FC236}">
                <a16:creationId xmlns:a16="http://schemas.microsoft.com/office/drawing/2014/main" id="{141AE82E-C74C-A582-BAA0-2EC1C00D92D4}"/>
              </a:ext>
            </a:extLst>
          </p:cNvPr>
          <p:cNvSpPr>
            <a:spLocks noGrp="1"/>
          </p:cNvSpPr>
          <p:nvPr>
            <p:ph type="body" sz="quarter" idx="10" hasCustomPrompt="1"/>
          </p:nvPr>
        </p:nvSpPr>
        <p:spPr>
          <a:xfrm>
            <a:off x="357087" y="693112"/>
            <a:ext cx="11392094" cy="769720"/>
          </a:xfrm>
          <a:prstGeom prst="rect">
            <a:avLst/>
          </a:prstGeom>
        </p:spPr>
        <p:txBody>
          <a:bodyPr/>
          <a:lstStyle>
            <a:lvl1pPr marL="0" indent="0">
              <a:buNone/>
              <a:defRPr sz="2600" b="1">
                <a:solidFill>
                  <a:srgbClr val="003064"/>
                </a:solidFill>
                <a:latin typeface="Roboto Flex Normal" panose="02000000000000000000" pitchFamily="2" charset="0"/>
                <a:ea typeface="Roboto Flex Normal" panose="02000000000000000000" pitchFamily="2" charset="0"/>
              </a:defRPr>
            </a:lvl1pPr>
          </a:lstStyle>
          <a:p>
            <a:pPr lvl="0"/>
            <a:r>
              <a:rPr lang="fr-FR"/>
              <a:t>Titre de la page</a:t>
            </a:r>
          </a:p>
        </p:txBody>
      </p:sp>
      <p:sp>
        <p:nvSpPr>
          <p:cNvPr id="8" name="Espace réservé du texte 17">
            <a:extLst>
              <a:ext uri="{FF2B5EF4-FFF2-40B4-BE49-F238E27FC236}">
                <a16:creationId xmlns:a16="http://schemas.microsoft.com/office/drawing/2014/main" id="{849A89CF-AFDE-57DB-F9CA-A08446FA067E}"/>
              </a:ext>
            </a:extLst>
          </p:cNvPr>
          <p:cNvSpPr>
            <a:spLocks noGrp="1"/>
          </p:cNvSpPr>
          <p:nvPr>
            <p:ph type="body" sz="quarter" idx="11" hasCustomPrompt="1"/>
          </p:nvPr>
        </p:nvSpPr>
        <p:spPr>
          <a:xfrm>
            <a:off x="357087" y="1126972"/>
            <a:ext cx="11392094" cy="404737"/>
          </a:xfrm>
          <a:prstGeom prst="rect">
            <a:avLst/>
          </a:prstGeom>
        </p:spPr>
        <p:txBody>
          <a:bodyPr/>
          <a:lstStyle>
            <a:lvl1pPr marL="0" indent="0">
              <a:buNone/>
              <a:defRPr sz="1700" b="0">
                <a:solidFill>
                  <a:srgbClr val="003064"/>
                </a:solidFill>
                <a:latin typeface="Roboto Flex Normal" panose="02000000000000000000" pitchFamily="2" charset="0"/>
                <a:ea typeface="Roboto Flex Normal" panose="02000000000000000000" pitchFamily="2" charset="0"/>
              </a:defRPr>
            </a:lvl1pPr>
          </a:lstStyle>
          <a:p>
            <a:pPr lvl="0"/>
            <a:r>
              <a:rPr lang="fr-FR"/>
              <a:t>Sous-titre de la page</a:t>
            </a:r>
          </a:p>
        </p:txBody>
      </p:sp>
      <p:sp>
        <p:nvSpPr>
          <p:cNvPr id="24" name="Espace réservé du texte 25">
            <a:extLst>
              <a:ext uri="{FF2B5EF4-FFF2-40B4-BE49-F238E27FC236}">
                <a16:creationId xmlns:a16="http://schemas.microsoft.com/office/drawing/2014/main" id="{3C00559E-E0F8-642E-111A-5A234C54C8DD}"/>
              </a:ext>
            </a:extLst>
          </p:cNvPr>
          <p:cNvSpPr>
            <a:spLocks noGrp="1"/>
          </p:cNvSpPr>
          <p:nvPr>
            <p:ph type="body" sz="quarter" idx="22" hasCustomPrompt="1"/>
          </p:nvPr>
        </p:nvSpPr>
        <p:spPr>
          <a:xfrm>
            <a:off x="3487734" y="6351939"/>
            <a:ext cx="5130800" cy="146569"/>
          </a:xfrm>
          <a:prstGeom prst="rect">
            <a:avLst/>
          </a:prstGeom>
        </p:spPr>
        <p:txBody>
          <a:bodyPr/>
          <a:lstStyle>
            <a:lvl1pPr marL="0" indent="0" algn="ctr">
              <a:buNone/>
              <a:defRPr sz="800" b="0">
                <a:solidFill>
                  <a:srgbClr val="003064">
                    <a:alpha val="75000"/>
                  </a:srgbClr>
                </a:solidFill>
              </a:defRPr>
            </a:lvl1pPr>
          </a:lstStyle>
          <a:p>
            <a:pPr lvl="0"/>
            <a:r>
              <a:rPr lang="fr-FR"/>
              <a:t>Source : mettre la source</a:t>
            </a:r>
          </a:p>
        </p:txBody>
      </p:sp>
      <p:sp>
        <p:nvSpPr>
          <p:cNvPr id="39" name="ZoneTexte 38">
            <a:extLst>
              <a:ext uri="{FF2B5EF4-FFF2-40B4-BE49-F238E27FC236}">
                <a16:creationId xmlns:a16="http://schemas.microsoft.com/office/drawing/2014/main" id="{3081220B-8D97-1F79-D602-E7B23B9B4545}"/>
              </a:ext>
            </a:extLst>
          </p:cNvPr>
          <p:cNvSpPr txBox="1"/>
          <p:nvPr userDrawn="1"/>
        </p:nvSpPr>
        <p:spPr>
          <a:xfrm>
            <a:off x="2095500" y="-3619500"/>
            <a:ext cx="184731" cy="369332"/>
          </a:xfrm>
          <a:prstGeom prst="rect">
            <a:avLst/>
          </a:prstGeom>
          <a:noFill/>
        </p:spPr>
        <p:txBody>
          <a:bodyPr wrap="none" rtlCol="0">
            <a:spAutoFit/>
          </a:bodyPr>
          <a:lstStyle/>
          <a:p>
            <a:endParaRPr lang="fr-FR" b="0" i="0">
              <a:latin typeface="Akatab" panose="02000000000000000000" pitchFamily="2" charset="77"/>
            </a:endParaRPr>
          </a:p>
        </p:txBody>
      </p:sp>
      <p:sp>
        <p:nvSpPr>
          <p:cNvPr id="4" name="Espace réservé du texte 21">
            <a:extLst>
              <a:ext uri="{FF2B5EF4-FFF2-40B4-BE49-F238E27FC236}">
                <a16:creationId xmlns:a16="http://schemas.microsoft.com/office/drawing/2014/main" id="{73B48999-23DD-B804-66A0-1CD6B765E01E}"/>
              </a:ext>
            </a:extLst>
          </p:cNvPr>
          <p:cNvSpPr>
            <a:spLocks noGrp="1"/>
          </p:cNvSpPr>
          <p:nvPr>
            <p:ph type="body" sz="quarter" idx="13" hasCustomPrompt="1"/>
          </p:nvPr>
        </p:nvSpPr>
        <p:spPr>
          <a:xfrm>
            <a:off x="357087" y="1488461"/>
            <a:ext cx="11392094" cy="769721"/>
          </a:xfrm>
          <a:prstGeom prst="rect">
            <a:avLst/>
          </a:prstGeom>
        </p:spPr>
        <p:txBody>
          <a:bodyPr/>
          <a:lstStyle>
            <a:lvl1pPr marL="0" indent="0" algn="l">
              <a:buNone/>
              <a:defRPr sz="1200"/>
            </a:lvl1pPr>
            <a:lvl2pPr algn="l">
              <a:defRPr sz="1200"/>
            </a:lvl2pPr>
            <a:lvl3pPr algn="l">
              <a:defRPr sz="1200"/>
            </a:lvl3pPr>
            <a:lvl4pPr algn="l">
              <a:defRPr sz="1200"/>
            </a:lvl4pPr>
            <a:lvl5pPr algn="l">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ut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placerat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Phasellus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mi mi,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nec,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efficitur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ultricies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justo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Cras pretium dictum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Nulla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risus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pellentesque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molestie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ligula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finibus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Sed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pretium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malesuada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nisi</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egestas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Donec</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ullamcorper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laoreet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mauris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bibendum. Cras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venenatis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consequat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venenatis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Curabitur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imperdiet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enim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felis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sodales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fringilla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Curabitur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posuere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purus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urna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suscipit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nibh</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ornare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a:t>
            </a:r>
          </a:p>
        </p:txBody>
      </p:sp>
      <p:sp>
        <p:nvSpPr>
          <p:cNvPr id="5" name="Espace réservé du texte 25">
            <a:extLst>
              <a:ext uri="{FF2B5EF4-FFF2-40B4-BE49-F238E27FC236}">
                <a16:creationId xmlns:a16="http://schemas.microsoft.com/office/drawing/2014/main" id="{01C221CD-CF2E-CC59-1752-6711DA7ED684}"/>
              </a:ext>
            </a:extLst>
          </p:cNvPr>
          <p:cNvSpPr>
            <a:spLocks noGrp="1"/>
          </p:cNvSpPr>
          <p:nvPr>
            <p:ph type="body" sz="quarter" idx="14" hasCustomPrompt="1"/>
          </p:nvPr>
        </p:nvSpPr>
        <p:spPr>
          <a:xfrm>
            <a:off x="2639978" y="2490997"/>
            <a:ext cx="6826313" cy="208232"/>
          </a:xfrm>
          <a:prstGeom prst="rect">
            <a:avLst/>
          </a:prstGeom>
        </p:spPr>
        <p:txBody>
          <a:bodyPr/>
          <a:lstStyle>
            <a:lvl1pPr marL="0" indent="0" algn="ctr">
              <a:buNone/>
              <a:defRPr sz="1200" b="1">
                <a:solidFill>
                  <a:srgbClr val="003064">
                    <a:alpha val="75000"/>
                  </a:srgbClr>
                </a:solidFill>
              </a:defRPr>
            </a:lvl1pPr>
          </a:lstStyle>
          <a:p>
            <a:pPr lvl="0"/>
            <a:r>
              <a:rPr lang="fr-FR"/>
              <a:t>Titre du graphique</a:t>
            </a:r>
          </a:p>
        </p:txBody>
      </p:sp>
      <p:sp>
        <p:nvSpPr>
          <p:cNvPr id="6" name="Espace réservé du texte 25">
            <a:extLst>
              <a:ext uri="{FF2B5EF4-FFF2-40B4-BE49-F238E27FC236}">
                <a16:creationId xmlns:a16="http://schemas.microsoft.com/office/drawing/2014/main" id="{ADDECBFF-E7B7-CFAA-0F54-03643B8A1800}"/>
              </a:ext>
            </a:extLst>
          </p:cNvPr>
          <p:cNvSpPr>
            <a:spLocks noGrp="1"/>
          </p:cNvSpPr>
          <p:nvPr>
            <p:ph type="body" sz="quarter" idx="15" hasCustomPrompt="1"/>
          </p:nvPr>
        </p:nvSpPr>
        <p:spPr>
          <a:xfrm>
            <a:off x="2639978" y="2935006"/>
            <a:ext cx="6826313" cy="208232"/>
          </a:xfrm>
          <a:prstGeom prst="rect">
            <a:avLst/>
          </a:prstGeom>
        </p:spPr>
        <p:txBody>
          <a:bodyPr/>
          <a:lstStyle>
            <a:lvl1pPr marL="0" indent="0" algn="ctr">
              <a:buNone/>
              <a:defRPr sz="1000" b="0" i="1">
                <a:solidFill>
                  <a:srgbClr val="003064">
                    <a:alpha val="75000"/>
                  </a:srgbClr>
                </a:solidFill>
              </a:defRPr>
            </a:lvl1pPr>
          </a:lstStyle>
          <a:p>
            <a:pPr lvl="0"/>
            <a:r>
              <a:rPr lang="fr-FR"/>
              <a:t>Année ou période</a:t>
            </a:r>
          </a:p>
        </p:txBody>
      </p:sp>
      <p:sp>
        <p:nvSpPr>
          <p:cNvPr id="9" name="Espace réservé du texte 25">
            <a:extLst>
              <a:ext uri="{FF2B5EF4-FFF2-40B4-BE49-F238E27FC236}">
                <a16:creationId xmlns:a16="http://schemas.microsoft.com/office/drawing/2014/main" id="{05FF26BF-40A0-FCC6-AFCD-0DCFBC46087E}"/>
              </a:ext>
            </a:extLst>
          </p:cNvPr>
          <p:cNvSpPr>
            <a:spLocks noGrp="1"/>
          </p:cNvSpPr>
          <p:nvPr>
            <p:ph type="body" sz="quarter" idx="16" hasCustomPrompt="1"/>
          </p:nvPr>
        </p:nvSpPr>
        <p:spPr>
          <a:xfrm>
            <a:off x="2639978" y="2715705"/>
            <a:ext cx="6826313" cy="208232"/>
          </a:xfrm>
          <a:prstGeom prst="rect">
            <a:avLst/>
          </a:prstGeom>
        </p:spPr>
        <p:txBody>
          <a:bodyPr/>
          <a:lstStyle>
            <a:lvl1pPr marL="0" indent="0" algn="ctr">
              <a:buNone/>
              <a:defRPr sz="1000" b="0">
                <a:solidFill>
                  <a:srgbClr val="003064">
                    <a:alpha val="75000"/>
                  </a:srgbClr>
                </a:solidFill>
              </a:defRPr>
            </a:lvl1pPr>
          </a:lstStyle>
          <a:p>
            <a:pPr lvl="0"/>
            <a:r>
              <a:rPr lang="fr-FR"/>
              <a:t>Sous-titre du graphique</a:t>
            </a:r>
          </a:p>
        </p:txBody>
      </p:sp>
    </p:spTree>
    <p:extLst>
      <p:ext uri="{BB962C8B-B14F-4D97-AF65-F5344CB8AC3E}">
        <p14:creationId xmlns:p14="http://schemas.microsoft.com/office/powerpoint/2010/main" val="115491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u txt-graphe">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274FF641-777A-EA2A-6CCE-9B6F6880AFA5}"/>
              </a:ext>
            </a:extLst>
          </p:cNvPr>
          <p:cNvSpPr>
            <a:spLocks noGrp="1"/>
          </p:cNvSpPr>
          <p:nvPr>
            <p:ph type="pic" sz="quarter" idx="12"/>
          </p:nvPr>
        </p:nvSpPr>
        <p:spPr>
          <a:xfrm>
            <a:off x="4354513" y="1557338"/>
            <a:ext cx="7413626" cy="4735512"/>
          </a:xfrm>
          <a:prstGeom prst="rect">
            <a:avLst/>
          </a:prstGeom>
          <a:noFill/>
          <a:ln>
            <a:solidFill>
              <a:schemeClr val="bg1">
                <a:lumMod val="50000"/>
              </a:schemeClr>
            </a:solidFill>
          </a:ln>
        </p:spPr>
        <p:txBody>
          <a:bodyPr/>
          <a:lstStyle>
            <a:lvl1pPr marL="0" indent="0">
              <a:buNone/>
              <a:defRPr sz="1000">
                <a:solidFill>
                  <a:schemeClr val="bg1"/>
                </a:solidFill>
              </a:defRPr>
            </a:lvl1pPr>
          </a:lstStyle>
          <a:p>
            <a:endParaRPr lang="fr-FR"/>
          </a:p>
        </p:txBody>
      </p:sp>
      <p:cxnSp>
        <p:nvCxnSpPr>
          <p:cNvPr id="25" name="Connecteur droit 24">
            <a:extLst>
              <a:ext uri="{FF2B5EF4-FFF2-40B4-BE49-F238E27FC236}">
                <a16:creationId xmlns:a16="http://schemas.microsoft.com/office/drawing/2014/main" id="{69111769-98EA-725B-DE48-D29BE145439E}"/>
              </a:ext>
            </a:extLst>
          </p:cNvPr>
          <p:cNvCxnSpPr>
            <a:cxnSpLocks/>
          </p:cNvCxnSpPr>
          <p:nvPr userDrawn="1"/>
        </p:nvCxnSpPr>
        <p:spPr>
          <a:xfrm flipH="1">
            <a:off x="-241102" y="564994"/>
            <a:ext cx="12522200" cy="0"/>
          </a:xfrm>
          <a:prstGeom prst="line">
            <a:avLst/>
          </a:prstGeom>
          <a:ln w="12700">
            <a:solidFill>
              <a:srgbClr val="003064"/>
            </a:solidFill>
          </a:ln>
        </p:spPr>
        <p:style>
          <a:lnRef idx="1">
            <a:schemeClr val="accent1"/>
          </a:lnRef>
          <a:fillRef idx="0">
            <a:schemeClr val="accent1"/>
          </a:fillRef>
          <a:effectRef idx="0">
            <a:schemeClr val="accent1"/>
          </a:effectRef>
          <a:fontRef idx="minor">
            <a:schemeClr val="tx1"/>
          </a:fontRef>
        </p:style>
      </p:cxnSp>
      <p:sp>
        <p:nvSpPr>
          <p:cNvPr id="7" name="Espace réservé du texte 17">
            <a:extLst>
              <a:ext uri="{FF2B5EF4-FFF2-40B4-BE49-F238E27FC236}">
                <a16:creationId xmlns:a16="http://schemas.microsoft.com/office/drawing/2014/main" id="{141AE82E-C74C-A582-BAA0-2EC1C00D92D4}"/>
              </a:ext>
            </a:extLst>
          </p:cNvPr>
          <p:cNvSpPr>
            <a:spLocks noGrp="1"/>
          </p:cNvSpPr>
          <p:nvPr>
            <p:ph type="body" sz="quarter" idx="10" hasCustomPrompt="1"/>
          </p:nvPr>
        </p:nvSpPr>
        <p:spPr>
          <a:xfrm>
            <a:off x="357087" y="693112"/>
            <a:ext cx="11411052" cy="769720"/>
          </a:xfrm>
          <a:prstGeom prst="rect">
            <a:avLst/>
          </a:prstGeom>
        </p:spPr>
        <p:txBody>
          <a:bodyPr/>
          <a:lstStyle>
            <a:lvl1pPr marL="0" indent="0">
              <a:buNone/>
              <a:defRPr sz="2600" b="1">
                <a:solidFill>
                  <a:srgbClr val="003064"/>
                </a:solidFill>
                <a:latin typeface="Roboto Flex Normal" panose="02000000000000000000" pitchFamily="2" charset="0"/>
                <a:ea typeface="Roboto Flex Normal" panose="02000000000000000000" pitchFamily="2" charset="0"/>
              </a:defRPr>
            </a:lvl1pPr>
          </a:lstStyle>
          <a:p>
            <a:pPr lvl="0"/>
            <a:r>
              <a:rPr lang="fr-FR"/>
              <a:t>Titre de la page</a:t>
            </a:r>
          </a:p>
        </p:txBody>
      </p:sp>
      <p:sp>
        <p:nvSpPr>
          <p:cNvPr id="8" name="Espace réservé du texte 17">
            <a:extLst>
              <a:ext uri="{FF2B5EF4-FFF2-40B4-BE49-F238E27FC236}">
                <a16:creationId xmlns:a16="http://schemas.microsoft.com/office/drawing/2014/main" id="{849A89CF-AFDE-57DB-F9CA-A08446FA067E}"/>
              </a:ext>
            </a:extLst>
          </p:cNvPr>
          <p:cNvSpPr>
            <a:spLocks noGrp="1"/>
          </p:cNvSpPr>
          <p:nvPr>
            <p:ph type="body" sz="quarter" idx="11" hasCustomPrompt="1"/>
          </p:nvPr>
        </p:nvSpPr>
        <p:spPr>
          <a:xfrm>
            <a:off x="357087" y="1126972"/>
            <a:ext cx="11411052" cy="404737"/>
          </a:xfrm>
          <a:prstGeom prst="rect">
            <a:avLst/>
          </a:prstGeom>
        </p:spPr>
        <p:txBody>
          <a:bodyPr/>
          <a:lstStyle>
            <a:lvl1pPr marL="0" indent="0">
              <a:buNone/>
              <a:defRPr sz="1700" b="0">
                <a:solidFill>
                  <a:srgbClr val="003064"/>
                </a:solidFill>
                <a:latin typeface="Roboto Flex Normal" panose="02000000000000000000" pitchFamily="2" charset="0"/>
                <a:ea typeface="Roboto Flex Normal" panose="02000000000000000000" pitchFamily="2" charset="0"/>
              </a:defRPr>
            </a:lvl1pPr>
          </a:lstStyle>
          <a:p>
            <a:pPr lvl="0"/>
            <a:r>
              <a:rPr lang="fr-FR"/>
              <a:t>Sous-titre de la page</a:t>
            </a:r>
          </a:p>
        </p:txBody>
      </p:sp>
      <p:sp>
        <p:nvSpPr>
          <p:cNvPr id="22" name="Espace réservé du texte 21">
            <a:extLst>
              <a:ext uri="{FF2B5EF4-FFF2-40B4-BE49-F238E27FC236}">
                <a16:creationId xmlns:a16="http://schemas.microsoft.com/office/drawing/2014/main" id="{5693FE78-498B-C9BC-FA96-4A51289F6937}"/>
              </a:ext>
            </a:extLst>
          </p:cNvPr>
          <p:cNvSpPr>
            <a:spLocks noGrp="1"/>
          </p:cNvSpPr>
          <p:nvPr>
            <p:ph type="body" sz="quarter" idx="13" hasCustomPrompt="1"/>
          </p:nvPr>
        </p:nvSpPr>
        <p:spPr>
          <a:xfrm>
            <a:off x="356064" y="2441296"/>
            <a:ext cx="3579812" cy="3225800"/>
          </a:xfrm>
          <a:prstGeom prst="rect">
            <a:avLst/>
          </a:prstGeom>
        </p:spPr>
        <p:txBody>
          <a:bodyPr/>
          <a:lstStyle>
            <a:lvl1pPr marL="0" indent="0" algn="l">
              <a:buNone/>
              <a:defRPr sz="1200"/>
            </a:lvl1pPr>
            <a:lvl2pPr algn="l">
              <a:defRPr sz="1200"/>
            </a:lvl2pPr>
            <a:lvl3pPr algn="l">
              <a:defRPr sz="1200"/>
            </a:lvl3pPr>
            <a:lvl4pPr algn="l">
              <a:defRPr sz="1200"/>
            </a:lvl4pPr>
            <a:lvl5pPr algn="l">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ut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placerat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Phasellus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mi mi,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nec,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efficitur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ultricies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justo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Cras pretium dictum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Nulla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risus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pellentesque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molestie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ligula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finibus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Sed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pretium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malesuada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nisi</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egestas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Donec</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ullamcorper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laoreet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mauris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bibendum. Cras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venenatis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consequat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venenatis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Curabitur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imperdiet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enim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felis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sodales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fringilla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Curabitur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posuere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purus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urna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suscipit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nibh</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ornare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a:t>
            </a:r>
          </a:p>
          <a:p>
            <a:pPr lvl="0"/>
            <a:endParaRPr lang="fr-FR"/>
          </a:p>
        </p:txBody>
      </p:sp>
      <p:sp>
        <p:nvSpPr>
          <p:cNvPr id="26" name="Espace réservé du texte 25">
            <a:extLst>
              <a:ext uri="{FF2B5EF4-FFF2-40B4-BE49-F238E27FC236}">
                <a16:creationId xmlns:a16="http://schemas.microsoft.com/office/drawing/2014/main" id="{59160F0D-A9A7-D268-C89D-2F697707E254}"/>
              </a:ext>
            </a:extLst>
          </p:cNvPr>
          <p:cNvSpPr>
            <a:spLocks noGrp="1"/>
          </p:cNvSpPr>
          <p:nvPr>
            <p:ph type="body" sz="quarter" idx="14" hasCustomPrompt="1"/>
          </p:nvPr>
        </p:nvSpPr>
        <p:spPr>
          <a:xfrm>
            <a:off x="4648170" y="1626024"/>
            <a:ext cx="6826313" cy="208232"/>
          </a:xfrm>
          <a:prstGeom prst="rect">
            <a:avLst/>
          </a:prstGeom>
        </p:spPr>
        <p:txBody>
          <a:bodyPr/>
          <a:lstStyle>
            <a:lvl1pPr marL="0" indent="0" algn="ctr">
              <a:buNone/>
              <a:defRPr sz="1200" b="1">
                <a:solidFill>
                  <a:srgbClr val="003064">
                    <a:alpha val="75000"/>
                  </a:srgbClr>
                </a:solidFill>
              </a:defRPr>
            </a:lvl1pPr>
          </a:lstStyle>
          <a:p>
            <a:pPr lvl="0"/>
            <a:r>
              <a:rPr lang="fr-FR"/>
              <a:t>Titre du graphique</a:t>
            </a:r>
          </a:p>
        </p:txBody>
      </p:sp>
      <p:sp>
        <p:nvSpPr>
          <p:cNvPr id="27" name="Espace réservé du texte 25">
            <a:extLst>
              <a:ext uri="{FF2B5EF4-FFF2-40B4-BE49-F238E27FC236}">
                <a16:creationId xmlns:a16="http://schemas.microsoft.com/office/drawing/2014/main" id="{71929C62-DA30-5ECF-120C-041E527D2D7A}"/>
              </a:ext>
            </a:extLst>
          </p:cNvPr>
          <p:cNvSpPr>
            <a:spLocks noGrp="1"/>
          </p:cNvSpPr>
          <p:nvPr>
            <p:ph type="body" sz="quarter" idx="15" hasCustomPrompt="1"/>
          </p:nvPr>
        </p:nvSpPr>
        <p:spPr>
          <a:xfrm>
            <a:off x="4648170" y="2070033"/>
            <a:ext cx="6826313" cy="208232"/>
          </a:xfrm>
          <a:prstGeom prst="rect">
            <a:avLst/>
          </a:prstGeom>
        </p:spPr>
        <p:txBody>
          <a:bodyPr/>
          <a:lstStyle>
            <a:lvl1pPr marL="0" indent="0" algn="ctr">
              <a:buNone/>
              <a:defRPr sz="1000" b="0" i="1">
                <a:solidFill>
                  <a:srgbClr val="003064">
                    <a:alpha val="75000"/>
                  </a:srgbClr>
                </a:solidFill>
              </a:defRPr>
            </a:lvl1pPr>
          </a:lstStyle>
          <a:p>
            <a:pPr lvl="0"/>
            <a:r>
              <a:rPr lang="fr-FR"/>
              <a:t>Année ou période</a:t>
            </a:r>
          </a:p>
        </p:txBody>
      </p:sp>
      <p:sp>
        <p:nvSpPr>
          <p:cNvPr id="28" name="Espace réservé du texte 25">
            <a:extLst>
              <a:ext uri="{FF2B5EF4-FFF2-40B4-BE49-F238E27FC236}">
                <a16:creationId xmlns:a16="http://schemas.microsoft.com/office/drawing/2014/main" id="{F46B2A84-7B1C-2BF5-9C7C-0072116780E6}"/>
              </a:ext>
            </a:extLst>
          </p:cNvPr>
          <p:cNvSpPr>
            <a:spLocks noGrp="1"/>
          </p:cNvSpPr>
          <p:nvPr>
            <p:ph type="body" sz="quarter" idx="16" hasCustomPrompt="1"/>
          </p:nvPr>
        </p:nvSpPr>
        <p:spPr>
          <a:xfrm>
            <a:off x="4648170" y="1850732"/>
            <a:ext cx="6826313" cy="208232"/>
          </a:xfrm>
          <a:prstGeom prst="rect">
            <a:avLst/>
          </a:prstGeom>
        </p:spPr>
        <p:txBody>
          <a:bodyPr/>
          <a:lstStyle>
            <a:lvl1pPr marL="0" indent="0" algn="ctr">
              <a:buNone/>
              <a:defRPr sz="1000" b="0">
                <a:solidFill>
                  <a:srgbClr val="003064">
                    <a:alpha val="75000"/>
                  </a:srgbClr>
                </a:solidFill>
              </a:defRPr>
            </a:lvl1pPr>
          </a:lstStyle>
          <a:p>
            <a:pPr lvl="0"/>
            <a:r>
              <a:rPr lang="fr-FR"/>
              <a:t>Sous-titre du graphique</a:t>
            </a:r>
          </a:p>
        </p:txBody>
      </p:sp>
      <p:sp>
        <p:nvSpPr>
          <p:cNvPr id="29" name="Espace réservé du texte 25">
            <a:extLst>
              <a:ext uri="{FF2B5EF4-FFF2-40B4-BE49-F238E27FC236}">
                <a16:creationId xmlns:a16="http://schemas.microsoft.com/office/drawing/2014/main" id="{6AA8D2DC-B981-D3E9-24C3-64B53CD9FEDE}"/>
              </a:ext>
            </a:extLst>
          </p:cNvPr>
          <p:cNvSpPr>
            <a:spLocks noGrp="1"/>
          </p:cNvSpPr>
          <p:nvPr>
            <p:ph type="body" sz="quarter" idx="17" hasCustomPrompt="1"/>
          </p:nvPr>
        </p:nvSpPr>
        <p:spPr>
          <a:xfrm>
            <a:off x="4648170" y="6351939"/>
            <a:ext cx="6826313" cy="339546"/>
          </a:xfrm>
          <a:prstGeom prst="rect">
            <a:avLst/>
          </a:prstGeom>
        </p:spPr>
        <p:txBody>
          <a:bodyPr/>
          <a:lstStyle>
            <a:lvl1pPr marL="0" indent="0" algn="ctr">
              <a:buNone/>
              <a:defRPr sz="800" b="0">
                <a:solidFill>
                  <a:srgbClr val="003064">
                    <a:alpha val="75000"/>
                  </a:srgbClr>
                </a:solidFill>
              </a:defRPr>
            </a:lvl1pPr>
          </a:lstStyle>
          <a:p>
            <a:pPr lvl="0"/>
            <a:r>
              <a:rPr lang="fr-FR"/>
              <a:t>Source : mettre la source</a:t>
            </a:r>
          </a:p>
        </p:txBody>
      </p:sp>
    </p:spTree>
    <p:extLst>
      <p:ext uri="{BB962C8B-B14F-4D97-AF65-F5344CB8AC3E}">
        <p14:creationId xmlns:p14="http://schemas.microsoft.com/office/powerpoint/2010/main" val="3446706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u graphe+txt">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274FF641-777A-EA2A-6CCE-9B6F6880AFA5}"/>
              </a:ext>
            </a:extLst>
          </p:cNvPr>
          <p:cNvSpPr>
            <a:spLocks noGrp="1"/>
          </p:cNvSpPr>
          <p:nvPr>
            <p:ph type="pic" sz="quarter" idx="12"/>
          </p:nvPr>
        </p:nvSpPr>
        <p:spPr>
          <a:xfrm>
            <a:off x="357087" y="1557338"/>
            <a:ext cx="7474051" cy="4735512"/>
          </a:xfrm>
          <a:prstGeom prst="rect">
            <a:avLst/>
          </a:prstGeom>
          <a:noFill/>
          <a:ln>
            <a:solidFill>
              <a:schemeClr val="bg1">
                <a:lumMod val="50000"/>
              </a:schemeClr>
            </a:solidFill>
          </a:ln>
        </p:spPr>
        <p:txBody>
          <a:bodyPr/>
          <a:lstStyle>
            <a:lvl1pPr marL="0" indent="0">
              <a:buNone/>
              <a:defRPr sz="1000">
                <a:solidFill>
                  <a:schemeClr val="bg1"/>
                </a:solidFill>
              </a:defRPr>
            </a:lvl1pPr>
          </a:lstStyle>
          <a:p>
            <a:endParaRPr lang="fr-FR"/>
          </a:p>
        </p:txBody>
      </p:sp>
      <p:cxnSp>
        <p:nvCxnSpPr>
          <p:cNvPr id="25" name="Connecteur droit 24">
            <a:extLst>
              <a:ext uri="{FF2B5EF4-FFF2-40B4-BE49-F238E27FC236}">
                <a16:creationId xmlns:a16="http://schemas.microsoft.com/office/drawing/2014/main" id="{69111769-98EA-725B-DE48-D29BE145439E}"/>
              </a:ext>
            </a:extLst>
          </p:cNvPr>
          <p:cNvCxnSpPr>
            <a:cxnSpLocks/>
          </p:cNvCxnSpPr>
          <p:nvPr userDrawn="1"/>
        </p:nvCxnSpPr>
        <p:spPr>
          <a:xfrm flipH="1">
            <a:off x="-241102" y="564994"/>
            <a:ext cx="12522200" cy="0"/>
          </a:xfrm>
          <a:prstGeom prst="line">
            <a:avLst/>
          </a:prstGeom>
          <a:ln w="12700">
            <a:solidFill>
              <a:srgbClr val="003064"/>
            </a:solidFill>
          </a:ln>
        </p:spPr>
        <p:style>
          <a:lnRef idx="1">
            <a:schemeClr val="accent1"/>
          </a:lnRef>
          <a:fillRef idx="0">
            <a:schemeClr val="accent1"/>
          </a:fillRef>
          <a:effectRef idx="0">
            <a:schemeClr val="accent1"/>
          </a:effectRef>
          <a:fontRef idx="minor">
            <a:schemeClr val="tx1"/>
          </a:fontRef>
        </p:style>
      </p:cxnSp>
      <p:sp>
        <p:nvSpPr>
          <p:cNvPr id="7" name="Espace réservé du texte 17">
            <a:extLst>
              <a:ext uri="{FF2B5EF4-FFF2-40B4-BE49-F238E27FC236}">
                <a16:creationId xmlns:a16="http://schemas.microsoft.com/office/drawing/2014/main" id="{141AE82E-C74C-A582-BAA0-2EC1C00D92D4}"/>
              </a:ext>
            </a:extLst>
          </p:cNvPr>
          <p:cNvSpPr>
            <a:spLocks noGrp="1"/>
          </p:cNvSpPr>
          <p:nvPr>
            <p:ph type="body" sz="quarter" idx="10" hasCustomPrompt="1"/>
          </p:nvPr>
        </p:nvSpPr>
        <p:spPr>
          <a:xfrm>
            <a:off x="357087" y="693112"/>
            <a:ext cx="11411052" cy="769720"/>
          </a:xfrm>
          <a:prstGeom prst="rect">
            <a:avLst/>
          </a:prstGeom>
        </p:spPr>
        <p:txBody>
          <a:bodyPr/>
          <a:lstStyle>
            <a:lvl1pPr marL="0" indent="0">
              <a:buNone/>
              <a:defRPr sz="2600" b="1">
                <a:solidFill>
                  <a:srgbClr val="003064"/>
                </a:solidFill>
                <a:latin typeface="Roboto Flex Normal" panose="02000000000000000000" pitchFamily="2" charset="0"/>
                <a:ea typeface="Roboto Flex Normal" panose="02000000000000000000" pitchFamily="2" charset="0"/>
              </a:defRPr>
            </a:lvl1pPr>
          </a:lstStyle>
          <a:p>
            <a:pPr lvl="0"/>
            <a:r>
              <a:rPr lang="fr-FR"/>
              <a:t>Titre de la page</a:t>
            </a:r>
          </a:p>
        </p:txBody>
      </p:sp>
      <p:sp>
        <p:nvSpPr>
          <p:cNvPr id="8" name="Espace réservé du texte 17">
            <a:extLst>
              <a:ext uri="{FF2B5EF4-FFF2-40B4-BE49-F238E27FC236}">
                <a16:creationId xmlns:a16="http://schemas.microsoft.com/office/drawing/2014/main" id="{849A89CF-AFDE-57DB-F9CA-A08446FA067E}"/>
              </a:ext>
            </a:extLst>
          </p:cNvPr>
          <p:cNvSpPr>
            <a:spLocks noGrp="1"/>
          </p:cNvSpPr>
          <p:nvPr>
            <p:ph type="body" sz="quarter" idx="11" hasCustomPrompt="1"/>
          </p:nvPr>
        </p:nvSpPr>
        <p:spPr>
          <a:xfrm>
            <a:off x="357087" y="1126972"/>
            <a:ext cx="11411052" cy="404737"/>
          </a:xfrm>
          <a:prstGeom prst="rect">
            <a:avLst/>
          </a:prstGeom>
        </p:spPr>
        <p:txBody>
          <a:bodyPr/>
          <a:lstStyle>
            <a:lvl1pPr marL="0" indent="0">
              <a:buNone/>
              <a:defRPr sz="1700" b="0">
                <a:solidFill>
                  <a:srgbClr val="003064"/>
                </a:solidFill>
                <a:latin typeface="Roboto Flex Normal" panose="02000000000000000000" pitchFamily="2" charset="0"/>
                <a:ea typeface="Roboto Flex Normal" panose="02000000000000000000" pitchFamily="2" charset="0"/>
              </a:defRPr>
            </a:lvl1pPr>
          </a:lstStyle>
          <a:p>
            <a:pPr lvl="0"/>
            <a:r>
              <a:rPr lang="fr-FR"/>
              <a:t>Sous-titre de la page</a:t>
            </a:r>
          </a:p>
        </p:txBody>
      </p:sp>
      <p:sp>
        <p:nvSpPr>
          <p:cNvPr id="22" name="Espace réservé du texte 21">
            <a:extLst>
              <a:ext uri="{FF2B5EF4-FFF2-40B4-BE49-F238E27FC236}">
                <a16:creationId xmlns:a16="http://schemas.microsoft.com/office/drawing/2014/main" id="{5693FE78-498B-C9BC-FA96-4A51289F6937}"/>
              </a:ext>
            </a:extLst>
          </p:cNvPr>
          <p:cNvSpPr>
            <a:spLocks noGrp="1"/>
          </p:cNvSpPr>
          <p:nvPr>
            <p:ph type="body" sz="quarter" idx="13" hasCustomPrompt="1"/>
          </p:nvPr>
        </p:nvSpPr>
        <p:spPr>
          <a:xfrm>
            <a:off x="8162927" y="2441296"/>
            <a:ext cx="3579812" cy="3225800"/>
          </a:xfrm>
          <a:prstGeom prst="rect">
            <a:avLst/>
          </a:prstGeom>
        </p:spPr>
        <p:txBody>
          <a:bodyPr/>
          <a:lstStyle>
            <a:lvl1pPr marL="0" indent="0" algn="l">
              <a:buNone/>
              <a:defRPr sz="1200"/>
            </a:lvl1pPr>
            <a:lvl2pPr algn="l">
              <a:defRPr sz="1200"/>
            </a:lvl2pPr>
            <a:lvl3pPr algn="l">
              <a:defRPr sz="1200"/>
            </a:lvl3pPr>
            <a:lvl4pPr algn="l">
              <a:defRPr sz="1200"/>
            </a:lvl4pPr>
            <a:lvl5pPr algn="l">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ut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placerat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Phasellus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mi mi,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nec,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efficitur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ultricies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justo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Cras pretium dictum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Nulla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risus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pellentesque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molestie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ligula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finibus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Sed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pretium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malesuada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nisi</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egestas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Donec</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ullamcorper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laoreet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mauris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bibendum. Cras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venenatis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consequat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venenatis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Curabitur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imperdiet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enim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felis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sodales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fringilla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Curabitur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posuere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purus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urna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suscipit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nibh</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ornare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a:t>
            </a:r>
          </a:p>
          <a:p>
            <a:pPr lvl="0"/>
            <a:endParaRPr lang="fr-FR"/>
          </a:p>
        </p:txBody>
      </p:sp>
      <p:sp>
        <p:nvSpPr>
          <p:cNvPr id="29" name="Espace réservé du texte 25">
            <a:extLst>
              <a:ext uri="{FF2B5EF4-FFF2-40B4-BE49-F238E27FC236}">
                <a16:creationId xmlns:a16="http://schemas.microsoft.com/office/drawing/2014/main" id="{6AA8D2DC-B981-D3E9-24C3-64B53CD9FEDE}"/>
              </a:ext>
            </a:extLst>
          </p:cNvPr>
          <p:cNvSpPr>
            <a:spLocks noGrp="1"/>
          </p:cNvSpPr>
          <p:nvPr>
            <p:ph type="body" sz="quarter" idx="17" hasCustomPrompt="1"/>
          </p:nvPr>
        </p:nvSpPr>
        <p:spPr>
          <a:xfrm>
            <a:off x="680956" y="6351939"/>
            <a:ext cx="6826313" cy="339546"/>
          </a:xfrm>
          <a:prstGeom prst="rect">
            <a:avLst/>
          </a:prstGeom>
        </p:spPr>
        <p:txBody>
          <a:bodyPr/>
          <a:lstStyle>
            <a:lvl1pPr marL="0" indent="0" algn="ctr">
              <a:buNone/>
              <a:defRPr sz="800" b="0">
                <a:solidFill>
                  <a:srgbClr val="003064">
                    <a:alpha val="75000"/>
                  </a:srgbClr>
                </a:solidFill>
              </a:defRPr>
            </a:lvl1pPr>
          </a:lstStyle>
          <a:p>
            <a:pPr lvl="0"/>
            <a:r>
              <a:rPr lang="fr-FR"/>
              <a:t>Source : mettre la source</a:t>
            </a:r>
          </a:p>
        </p:txBody>
      </p:sp>
      <p:sp>
        <p:nvSpPr>
          <p:cNvPr id="4" name="Espace réservé du texte 25">
            <a:extLst>
              <a:ext uri="{FF2B5EF4-FFF2-40B4-BE49-F238E27FC236}">
                <a16:creationId xmlns:a16="http://schemas.microsoft.com/office/drawing/2014/main" id="{8B928604-B23C-13A7-6CE8-204682F31376}"/>
              </a:ext>
            </a:extLst>
          </p:cNvPr>
          <p:cNvSpPr>
            <a:spLocks noGrp="1"/>
          </p:cNvSpPr>
          <p:nvPr>
            <p:ph type="body" sz="quarter" idx="14" hasCustomPrompt="1"/>
          </p:nvPr>
        </p:nvSpPr>
        <p:spPr>
          <a:xfrm>
            <a:off x="680956" y="1626024"/>
            <a:ext cx="6826313" cy="208232"/>
          </a:xfrm>
          <a:prstGeom prst="rect">
            <a:avLst/>
          </a:prstGeom>
        </p:spPr>
        <p:txBody>
          <a:bodyPr/>
          <a:lstStyle>
            <a:lvl1pPr marL="0" indent="0" algn="ctr">
              <a:buNone/>
              <a:defRPr sz="1200" b="1">
                <a:solidFill>
                  <a:srgbClr val="003064">
                    <a:alpha val="75000"/>
                  </a:srgbClr>
                </a:solidFill>
              </a:defRPr>
            </a:lvl1pPr>
          </a:lstStyle>
          <a:p>
            <a:pPr lvl="0"/>
            <a:r>
              <a:rPr lang="fr-FR"/>
              <a:t>Titre du graphique</a:t>
            </a:r>
          </a:p>
        </p:txBody>
      </p:sp>
      <p:sp>
        <p:nvSpPr>
          <p:cNvPr id="5" name="Espace réservé du texte 25">
            <a:extLst>
              <a:ext uri="{FF2B5EF4-FFF2-40B4-BE49-F238E27FC236}">
                <a16:creationId xmlns:a16="http://schemas.microsoft.com/office/drawing/2014/main" id="{84BC4038-02FD-5991-DBC0-32DB45486478}"/>
              </a:ext>
            </a:extLst>
          </p:cNvPr>
          <p:cNvSpPr>
            <a:spLocks noGrp="1"/>
          </p:cNvSpPr>
          <p:nvPr>
            <p:ph type="body" sz="quarter" idx="15" hasCustomPrompt="1"/>
          </p:nvPr>
        </p:nvSpPr>
        <p:spPr>
          <a:xfrm>
            <a:off x="680956" y="2070033"/>
            <a:ext cx="6826313" cy="208232"/>
          </a:xfrm>
          <a:prstGeom prst="rect">
            <a:avLst/>
          </a:prstGeom>
        </p:spPr>
        <p:txBody>
          <a:bodyPr/>
          <a:lstStyle>
            <a:lvl1pPr marL="0" indent="0" algn="ctr">
              <a:buNone/>
              <a:defRPr sz="1000" b="0" i="1">
                <a:solidFill>
                  <a:srgbClr val="003064">
                    <a:alpha val="75000"/>
                  </a:srgbClr>
                </a:solidFill>
              </a:defRPr>
            </a:lvl1pPr>
          </a:lstStyle>
          <a:p>
            <a:pPr lvl="0"/>
            <a:r>
              <a:rPr lang="fr-FR"/>
              <a:t>Année ou période</a:t>
            </a:r>
          </a:p>
        </p:txBody>
      </p:sp>
      <p:sp>
        <p:nvSpPr>
          <p:cNvPr id="6" name="Espace réservé du texte 25">
            <a:extLst>
              <a:ext uri="{FF2B5EF4-FFF2-40B4-BE49-F238E27FC236}">
                <a16:creationId xmlns:a16="http://schemas.microsoft.com/office/drawing/2014/main" id="{228F25C3-6858-9E46-A06A-33B1003662E5}"/>
              </a:ext>
            </a:extLst>
          </p:cNvPr>
          <p:cNvSpPr>
            <a:spLocks noGrp="1"/>
          </p:cNvSpPr>
          <p:nvPr>
            <p:ph type="body" sz="quarter" idx="16" hasCustomPrompt="1"/>
          </p:nvPr>
        </p:nvSpPr>
        <p:spPr>
          <a:xfrm>
            <a:off x="680956" y="1850732"/>
            <a:ext cx="6826313" cy="208232"/>
          </a:xfrm>
          <a:prstGeom prst="rect">
            <a:avLst/>
          </a:prstGeom>
        </p:spPr>
        <p:txBody>
          <a:bodyPr/>
          <a:lstStyle>
            <a:lvl1pPr marL="0" indent="0" algn="ctr">
              <a:buNone/>
              <a:defRPr sz="1000" b="0">
                <a:solidFill>
                  <a:srgbClr val="003064">
                    <a:alpha val="75000"/>
                  </a:srgbClr>
                </a:solidFill>
              </a:defRPr>
            </a:lvl1pPr>
          </a:lstStyle>
          <a:p>
            <a:pPr lvl="0"/>
            <a:r>
              <a:rPr lang="fr-FR"/>
              <a:t>Sous-titre du graphique</a:t>
            </a:r>
          </a:p>
        </p:txBody>
      </p:sp>
    </p:spTree>
    <p:extLst>
      <p:ext uri="{BB962C8B-B14F-4D97-AF65-F5344CB8AC3E}">
        <p14:creationId xmlns:p14="http://schemas.microsoft.com/office/powerpoint/2010/main" val="2039369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u txt-graphe-haut">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274FF641-777A-EA2A-6CCE-9B6F6880AFA5}"/>
              </a:ext>
            </a:extLst>
          </p:cNvPr>
          <p:cNvSpPr>
            <a:spLocks noGrp="1"/>
          </p:cNvSpPr>
          <p:nvPr>
            <p:ph type="pic" sz="quarter" idx="12"/>
          </p:nvPr>
        </p:nvSpPr>
        <p:spPr>
          <a:xfrm>
            <a:off x="4354513" y="693112"/>
            <a:ext cx="7388225" cy="5599738"/>
          </a:xfrm>
          <a:prstGeom prst="rect">
            <a:avLst/>
          </a:prstGeom>
          <a:noFill/>
          <a:ln>
            <a:solidFill>
              <a:schemeClr val="bg1">
                <a:lumMod val="50000"/>
              </a:schemeClr>
            </a:solidFill>
          </a:ln>
        </p:spPr>
        <p:txBody>
          <a:bodyPr/>
          <a:lstStyle>
            <a:lvl1pPr marL="0" indent="0">
              <a:buNone/>
              <a:defRPr sz="1000">
                <a:solidFill>
                  <a:schemeClr val="bg1"/>
                </a:solidFill>
              </a:defRPr>
            </a:lvl1pPr>
          </a:lstStyle>
          <a:p>
            <a:endParaRPr lang="fr-FR"/>
          </a:p>
        </p:txBody>
      </p:sp>
      <p:cxnSp>
        <p:nvCxnSpPr>
          <p:cNvPr id="25" name="Connecteur droit 24">
            <a:extLst>
              <a:ext uri="{FF2B5EF4-FFF2-40B4-BE49-F238E27FC236}">
                <a16:creationId xmlns:a16="http://schemas.microsoft.com/office/drawing/2014/main" id="{69111769-98EA-725B-DE48-D29BE145439E}"/>
              </a:ext>
            </a:extLst>
          </p:cNvPr>
          <p:cNvCxnSpPr>
            <a:cxnSpLocks/>
          </p:cNvCxnSpPr>
          <p:nvPr userDrawn="1"/>
        </p:nvCxnSpPr>
        <p:spPr>
          <a:xfrm flipH="1">
            <a:off x="-241102" y="564994"/>
            <a:ext cx="12522200" cy="0"/>
          </a:xfrm>
          <a:prstGeom prst="line">
            <a:avLst/>
          </a:prstGeom>
          <a:ln w="12700">
            <a:solidFill>
              <a:srgbClr val="003064"/>
            </a:solidFill>
          </a:ln>
        </p:spPr>
        <p:style>
          <a:lnRef idx="1">
            <a:schemeClr val="accent1"/>
          </a:lnRef>
          <a:fillRef idx="0">
            <a:schemeClr val="accent1"/>
          </a:fillRef>
          <a:effectRef idx="0">
            <a:schemeClr val="accent1"/>
          </a:effectRef>
          <a:fontRef idx="minor">
            <a:schemeClr val="tx1"/>
          </a:fontRef>
        </p:style>
      </p:cxnSp>
      <p:sp>
        <p:nvSpPr>
          <p:cNvPr id="7" name="Espace réservé du texte 17">
            <a:extLst>
              <a:ext uri="{FF2B5EF4-FFF2-40B4-BE49-F238E27FC236}">
                <a16:creationId xmlns:a16="http://schemas.microsoft.com/office/drawing/2014/main" id="{141AE82E-C74C-A582-BAA0-2EC1C00D92D4}"/>
              </a:ext>
            </a:extLst>
          </p:cNvPr>
          <p:cNvSpPr>
            <a:spLocks noGrp="1"/>
          </p:cNvSpPr>
          <p:nvPr>
            <p:ph type="body" sz="quarter" idx="10" hasCustomPrompt="1"/>
          </p:nvPr>
        </p:nvSpPr>
        <p:spPr>
          <a:xfrm>
            <a:off x="357086" y="693112"/>
            <a:ext cx="3554513" cy="769720"/>
          </a:xfrm>
          <a:prstGeom prst="rect">
            <a:avLst/>
          </a:prstGeom>
        </p:spPr>
        <p:txBody>
          <a:bodyPr/>
          <a:lstStyle>
            <a:lvl1pPr marL="0" indent="0">
              <a:buNone/>
              <a:defRPr sz="2600" b="1">
                <a:solidFill>
                  <a:srgbClr val="003064"/>
                </a:solidFill>
                <a:latin typeface="Roboto Flex Normal" panose="02000000000000000000" pitchFamily="2" charset="0"/>
                <a:ea typeface="Roboto Flex Normal" panose="02000000000000000000" pitchFamily="2" charset="0"/>
              </a:defRPr>
            </a:lvl1pPr>
          </a:lstStyle>
          <a:p>
            <a:pPr lvl="0"/>
            <a:r>
              <a:rPr lang="fr-FR"/>
              <a:t>Titre de la page sur deux lignes</a:t>
            </a:r>
          </a:p>
        </p:txBody>
      </p:sp>
      <p:sp>
        <p:nvSpPr>
          <p:cNvPr id="8" name="Espace réservé du texte 17">
            <a:extLst>
              <a:ext uri="{FF2B5EF4-FFF2-40B4-BE49-F238E27FC236}">
                <a16:creationId xmlns:a16="http://schemas.microsoft.com/office/drawing/2014/main" id="{849A89CF-AFDE-57DB-F9CA-A08446FA067E}"/>
              </a:ext>
            </a:extLst>
          </p:cNvPr>
          <p:cNvSpPr>
            <a:spLocks noGrp="1"/>
          </p:cNvSpPr>
          <p:nvPr>
            <p:ph type="body" sz="quarter" idx="11" hasCustomPrompt="1"/>
          </p:nvPr>
        </p:nvSpPr>
        <p:spPr>
          <a:xfrm>
            <a:off x="357086" y="1543459"/>
            <a:ext cx="3554513" cy="404737"/>
          </a:xfrm>
          <a:prstGeom prst="rect">
            <a:avLst/>
          </a:prstGeom>
        </p:spPr>
        <p:txBody>
          <a:bodyPr/>
          <a:lstStyle>
            <a:lvl1pPr marL="0" indent="0">
              <a:buNone/>
              <a:defRPr sz="1700" b="0">
                <a:solidFill>
                  <a:srgbClr val="003064"/>
                </a:solidFill>
                <a:latin typeface="Roboto Flex Normal" panose="02000000000000000000" pitchFamily="2" charset="0"/>
                <a:ea typeface="Roboto Flex Normal" panose="02000000000000000000" pitchFamily="2" charset="0"/>
              </a:defRPr>
            </a:lvl1pPr>
          </a:lstStyle>
          <a:p>
            <a:pPr lvl="0"/>
            <a:r>
              <a:rPr lang="fr-FR"/>
              <a:t>Sous-titre de la page</a:t>
            </a:r>
          </a:p>
        </p:txBody>
      </p:sp>
      <p:sp>
        <p:nvSpPr>
          <p:cNvPr id="22" name="Espace réservé du texte 21">
            <a:extLst>
              <a:ext uri="{FF2B5EF4-FFF2-40B4-BE49-F238E27FC236}">
                <a16:creationId xmlns:a16="http://schemas.microsoft.com/office/drawing/2014/main" id="{5693FE78-498B-C9BC-FA96-4A51289F6937}"/>
              </a:ext>
            </a:extLst>
          </p:cNvPr>
          <p:cNvSpPr>
            <a:spLocks noGrp="1"/>
          </p:cNvSpPr>
          <p:nvPr>
            <p:ph type="body" sz="quarter" idx="13" hasCustomPrompt="1"/>
          </p:nvPr>
        </p:nvSpPr>
        <p:spPr>
          <a:xfrm>
            <a:off x="356064" y="2441296"/>
            <a:ext cx="3579812" cy="3225800"/>
          </a:xfrm>
          <a:prstGeom prst="rect">
            <a:avLst/>
          </a:prstGeom>
        </p:spPr>
        <p:txBody>
          <a:bodyPr/>
          <a:lstStyle>
            <a:lvl1pPr marL="0" indent="0" algn="l">
              <a:buNone/>
              <a:defRPr sz="1200"/>
            </a:lvl1pPr>
            <a:lvl2pPr algn="l">
              <a:defRPr sz="1200"/>
            </a:lvl2pPr>
            <a:lvl3pPr algn="l">
              <a:defRPr sz="1200"/>
            </a:lvl3pPr>
            <a:lvl4pPr algn="l">
              <a:defRPr sz="1200"/>
            </a:lvl4pPr>
            <a:lvl5pPr algn="l">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ut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placerat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Phasellus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mi mi,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nec,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efficitur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ultricies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justo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Cras pretium dictum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Nulla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risus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pellentesque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molestie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ligula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finibus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Sed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pretium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malesuada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nisi</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egestas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Donec</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ullamcorper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laoreet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mauris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bibendum. Cras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venenatis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consequat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venenatis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Curabitur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imperdiet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enim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felis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sodales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fringilla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Curabitur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posuere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purus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urna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suscipit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nibh</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ornare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a:t>
            </a:r>
          </a:p>
          <a:p>
            <a:pPr lvl="0"/>
            <a:endParaRPr lang="fr-FR"/>
          </a:p>
        </p:txBody>
      </p:sp>
      <p:sp>
        <p:nvSpPr>
          <p:cNvPr id="29" name="Espace réservé du texte 25">
            <a:extLst>
              <a:ext uri="{FF2B5EF4-FFF2-40B4-BE49-F238E27FC236}">
                <a16:creationId xmlns:a16="http://schemas.microsoft.com/office/drawing/2014/main" id="{6AA8D2DC-B981-D3E9-24C3-64B53CD9FEDE}"/>
              </a:ext>
            </a:extLst>
          </p:cNvPr>
          <p:cNvSpPr>
            <a:spLocks noGrp="1"/>
          </p:cNvSpPr>
          <p:nvPr>
            <p:ph type="body" sz="quarter" idx="17" hasCustomPrompt="1"/>
          </p:nvPr>
        </p:nvSpPr>
        <p:spPr>
          <a:xfrm>
            <a:off x="4635469" y="6351939"/>
            <a:ext cx="6826313" cy="339546"/>
          </a:xfrm>
          <a:prstGeom prst="rect">
            <a:avLst/>
          </a:prstGeom>
        </p:spPr>
        <p:txBody>
          <a:bodyPr/>
          <a:lstStyle>
            <a:lvl1pPr marL="0" indent="0" algn="ctr">
              <a:buNone/>
              <a:defRPr sz="800" b="0">
                <a:solidFill>
                  <a:srgbClr val="003064">
                    <a:alpha val="75000"/>
                  </a:srgbClr>
                </a:solidFill>
              </a:defRPr>
            </a:lvl1pPr>
          </a:lstStyle>
          <a:p>
            <a:pPr lvl="0"/>
            <a:r>
              <a:rPr lang="fr-FR"/>
              <a:t>Source : mettre la source</a:t>
            </a:r>
          </a:p>
        </p:txBody>
      </p:sp>
      <p:sp>
        <p:nvSpPr>
          <p:cNvPr id="2" name="Espace réservé du texte 25">
            <a:extLst>
              <a:ext uri="{FF2B5EF4-FFF2-40B4-BE49-F238E27FC236}">
                <a16:creationId xmlns:a16="http://schemas.microsoft.com/office/drawing/2014/main" id="{636876E5-8DD5-0F74-DA8B-AC55018DC152}"/>
              </a:ext>
            </a:extLst>
          </p:cNvPr>
          <p:cNvSpPr>
            <a:spLocks noGrp="1"/>
          </p:cNvSpPr>
          <p:nvPr>
            <p:ph type="body" sz="quarter" idx="14" hasCustomPrompt="1"/>
          </p:nvPr>
        </p:nvSpPr>
        <p:spPr>
          <a:xfrm>
            <a:off x="4648170" y="770883"/>
            <a:ext cx="6826313" cy="208232"/>
          </a:xfrm>
          <a:prstGeom prst="rect">
            <a:avLst/>
          </a:prstGeom>
        </p:spPr>
        <p:txBody>
          <a:bodyPr/>
          <a:lstStyle>
            <a:lvl1pPr marL="0" indent="0" algn="ctr">
              <a:buNone/>
              <a:defRPr sz="1200" b="1">
                <a:solidFill>
                  <a:srgbClr val="003064">
                    <a:alpha val="75000"/>
                  </a:srgbClr>
                </a:solidFill>
              </a:defRPr>
            </a:lvl1pPr>
          </a:lstStyle>
          <a:p>
            <a:pPr lvl="0"/>
            <a:r>
              <a:rPr lang="fr-FR"/>
              <a:t>Titre du graphique</a:t>
            </a:r>
          </a:p>
        </p:txBody>
      </p:sp>
      <p:sp>
        <p:nvSpPr>
          <p:cNvPr id="3" name="Espace réservé du texte 25">
            <a:extLst>
              <a:ext uri="{FF2B5EF4-FFF2-40B4-BE49-F238E27FC236}">
                <a16:creationId xmlns:a16="http://schemas.microsoft.com/office/drawing/2014/main" id="{6D29E6CC-AB7D-98D2-966C-6AEF9960D4A1}"/>
              </a:ext>
            </a:extLst>
          </p:cNvPr>
          <p:cNvSpPr>
            <a:spLocks noGrp="1"/>
          </p:cNvSpPr>
          <p:nvPr>
            <p:ph type="body" sz="quarter" idx="15" hasCustomPrompt="1"/>
          </p:nvPr>
        </p:nvSpPr>
        <p:spPr>
          <a:xfrm>
            <a:off x="4648170" y="1214892"/>
            <a:ext cx="6826313" cy="208232"/>
          </a:xfrm>
          <a:prstGeom prst="rect">
            <a:avLst/>
          </a:prstGeom>
        </p:spPr>
        <p:txBody>
          <a:bodyPr/>
          <a:lstStyle>
            <a:lvl1pPr marL="0" indent="0" algn="ctr">
              <a:buNone/>
              <a:defRPr sz="1000" b="0" i="1">
                <a:solidFill>
                  <a:srgbClr val="003064">
                    <a:alpha val="75000"/>
                  </a:srgbClr>
                </a:solidFill>
              </a:defRPr>
            </a:lvl1pPr>
          </a:lstStyle>
          <a:p>
            <a:pPr lvl="0"/>
            <a:r>
              <a:rPr lang="fr-FR"/>
              <a:t>Année ou période</a:t>
            </a:r>
          </a:p>
        </p:txBody>
      </p:sp>
      <p:sp>
        <p:nvSpPr>
          <p:cNvPr id="4" name="Espace réservé du texte 25">
            <a:extLst>
              <a:ext uri="{FF2B5EF4-FFF2-40B4-BE49-F238E27FC236}">
                <a16:creationId xmlns:a16="http://schemas.microsoft.com/office/drawing/2014/main" id="{0B052A4B-16A5-EB9D-B951-A173B22F1E14}"/>
              </a:ext>
            </a:extLst>
          </p:cNvPr>
          <p:cNvSpPr>
            <a:spLocks noGrp="1"/>
          </p:cNvSpPr>
          <p:nvPr>
            <p:ph type="body" sz="quarter" idx="16" hasCustomPrompt="1"/>
          </p:nvPr>
        </p:nvSpPr>
        <p:spPr>
          <a:xfrm>
            <a:off x="4648170" y="995591"/>
            <a:ext cx="6826313" cy="208232"/>
          </a:xfrm>
          <a:prstGeom prst="rect">
            <a:avLst/>
          </a:prstGeom>
        </p:spPr>
        <p:txBody>
          <a:bodyPr/>
          <a:lstStyle>
            <a:lvl1pPr marL="0" indent="0" algn="ctr">
              <a:buNone/>
              <a:defRPr sz="1000" b="0">
                <a:solidFill>
                  <a:srgbClr val="003064">
                    <a:alpha val="75000"/>
                  </a:srgbClr>
                </a:solidFill>
              </a:defRPr>
            </a:lvl1pPr>
          </a:lstStyle>
          <a:p>
            <a:pPr lvl="0"/>
            <a:r>
              <a:rPr lang="fr-FR"/>
              <a:t>Sous-titre du graphique</a:t>
            </a:r>
          </a:p>
        </p:txBody>
      </p:sp>
    </p:spTree>
    <p:extLst>
      <p:ext uri="{BB962C8B-B14F-4D97-AF65-F5344CB8AC3E}">
        <p14:creationId xmlns:p14="http://schemas.microsoft.com/office/powerpoint/2010/main" val="1339626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age vide">
    <p:spTree>
      <p:nvGrpSpPr>
        <p:cNvPr id="1" name=""/>
        <p:cNvGrpSpPr/>
        <p:nvPr/>
      </p:nvGrpSpPr>
      <p:grpSpPr>
        <a:xfrm>
          <a:off x="0" y="0"/>
          <a:ext cx="0" cy="0"/>
          <a:chOff x="0" y="0"/>
          <a:chExt cx="0" cy="0"/>
        </a:xfrm>
      </p:grpSpPr>
      <p:cxnSp>
        <p:nvCxnSpPr>
          <p:cNvPr id="25" name="Connecteur droit 24">
            <a:extLst>
              <a:ext uri="{FF2B5EF4-FFF2-40B4-BE49-F238E27FC236}">
                <a16:creationId xmlns:a16="http://schemas.microsoft.com/office/drawing/2014/main" id="{69111769-98EA-725B-DE48-D29BE145439E}"/>
              </a:ext>
            </a:extLst>
          </p:cNvPr>
          <p:cNvCxnSpPr>
            <a:cxnSpLocks/>
          </p:cNvCxnSpPr>
          <p:nvPr userDrawn="1"/>
        </p:nvCxnSpPr>
        <p:spPr>
          <a:xfrm flipH="1">
            <a:off x="-241102" y="564994"/>
            <a:ext cx="12522200" cy="0"/>
          </a:xfrm>
          <a:prstGeom prst="line">
            <a:avLst/>
          </a:prstGeom>
          <a:ln w="12700">
            <a:solidFill>
              <a:srgbClr val="003064"/>
            </a:solidFill>
          </a:ln>
        </p:spPr>
        <p:style>
          <a:lnRef idx="1">
            <a:schemeClr val="accent1"/>
          </a:lnRef>
          <a:fillRef idx="0">
            <a:schemeClr val="accent1"/>
          </a:fillRef>
          <a:effectRef idx="0">
            <a:schemeClr val="accent1"/>
          </a:effectRef>
          <a:fontRef idx="minor">
            <a:schemeClr val="tx1"/>
          </a:fontRef>
        </p:style>
      </p:cxnSp>
      <p:sp>
        <p:nvSpPr>
          <p:cNvPr id="7" name="Espace réservé du texte 17">
            <a:extLst>
              <a:ext uri="{FF2B5EF4-FFF2-40B4-BE49-F238E27FC236}">
                <a16:creationId xmlns:a16="http://schemas.microsoft.com/office/drawing/2014/main" id="{141AE82E-C74C-A582-BAA0-2EC1C00D92D4}"/>
              </a:ext>
            </a:extLst>
          </p:cNvPr>
          <p:cNvSpPr>
            <a:spLocks noGrp="1"/>
          </p:cNvSpPr>
          <p:nvPr>
            <p:ph type="body" sz="quarter" idx="10" hasCustomPrompt="1"/>
          </p:nvPr>
        </p:nvSpPr>
        <p:spPr>
          <a:xfrm>
            <a:off x="357087" y="693112"/>
            <a:ext cx="11411052" cy="769720"/>
          </a:xfrm>
          <a:prstGeom prst="rect">
            <a:avLst/>
          </a:prstGeom>
        </p:spPr>
        <p:txBody>
          <a:bodyPr/>
          <a:lstStyle>
            <a:lvl1pPr marL="0" indent="0">
              <a:buNone/>
              <a:defRPr sz="2600" b="1">
                <a:solidFill>
                  <a:srgbClr val="003064"/>
                </a:solidFill>
                <a:latin typeface="Roboto Flex Normal" panose="02000000000000000000" pitchFamily="2" charset="0"/>
                <a:ea typeface="Roboto Flex Normal" panose="02000000000000000000" pitchFamily="2" charset="0"/>
              </a:defRPr>
            </a:lvl1pPr>
          </a:lstStyle>
          <a:p>
            <a:pPr lvl="0"/>
            <a:r>
              <a:rPr lang="fr-FR"/>
              <a:t>Titre de la page</a:t>
            </a:r>
          </a:p>
        </p:txBody>
      </p:sp>
      <p:sp>
        <p:nvSpPr>
          <p:cNvPr id="8" name="Espace réservé du texte 17">
            <a:extLst>
              <a:ext uri="{FF2B5EF4-FFF2-40B4-BE49-F238E27FC236}">
                <a16:creationId xmlns:a16="http://schemas.microsoft.com/office/drawing/2014/main" id="{849A89CF-AFDE-57DB-F9CA-A08446FA067E}"/>
              </a:ext>
            </a:extLst>
          </p:cNvPr>
          <p:cNvSpPr>
            <a:spLocks noGrp="1"/>
          </p:cNvSpPr>
          <p:nvPr>
            <p:ph type="body" sz="quarter" idx="11" hasCustomPrompt="1"/>
          </p:nvPr>
        </p:nvSpPr>
        <p:spPr>
          <a:xfrm>
            <a:off x="357087" y="1126972"/>
            <a:ext cx="11411052" cy="404737"/>
          </a:xfrm>
          <a:prstGeom prst="rect">
            <a:avLst/>
          </a:prstGeom>
        </p:spPr>
        <p:txBody>
          <a:bodyPr/>
          <a:lstStyle>
            <a:lvl1pPr marL="0" indent="0">
              <a:buNone/>
              <a:defRPr sz="1700" b="0">
                <a:solidFill>
                  <a:srgbClr val="003064"/>
                </a:solidFill>
                <a:latin typeface="Roboto Flex Normal" panose="02000000000000000000" pitchFamily="2" charset="0"/>
                <a:ea typeface="Roboto Flex Normal" panose="02000000000000000000" pitchFamily="2" charset="0"/>
              </a:defRPr>
            </a:lvl1pPr>
          </a:lstStyle>
          <a:p>
            <a:pPr lvl="0"/>
            <a:r>
              <a:rPr lang="fr-FR"/>
              <a:t>Sous-titre de la page</a:t>
            </a:r>
          </a:p>
        </p:txBody>
      </p:sp>
    </p:spTree>
    <p:extLst>
      <p:ext uri="{BB962C8B-B14F-4D97-AF65-F5344CB8AC3E}">
        <p14:creationId xmlns:p14="http://schemas.microsoft.com/office/powerpoint/2010/main" val="1892281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ontenu txt-graphe">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274FF641-777A-EA2A-6CCE-9B6F6880AFA5}"/>
              </a:ext>
            </a:extLst>
          </p:cNvPr>
          <p:cNvSpPr>
            <a:spLocks noGrp="1"/>
          </p:cNvSpPr>
          <p:nvPr>
            <p:ph type="pic" sz="quarter" idx="12"/>
          </p:nvPr>
        </p:nvSpPr>
        <p:spPr>
          <a:xfrm>
            <a:off x="4354513" y="1557338"/>
            <a:ext cx="7413626" cy="4735512"/>
          </a:xfrm>
          <a:prstGeom prst="rect">
            <a:avLst/>
          </a:prstGeom>
          <a:noFill/>
          <a:ln>
            <a:solidFill>
              <a:schemeClr val="bg1">
                <a:lumMod val="50000"/>
              </a:schemeClr>
            </a:solidFill>
          </a:ln>
        </p:spPr>
        <p:txBody>
          <a:bodyPr/>
          <a:lstStyle>
            <a:lvl1pPr marL="0" indent="0">
              <a:buNone/>
              <a:defRPr sz="1000">
                <a:solidFill>
                  <a:schemeClr val="bg1"/>
                </a:solidFill>
              </a:defRPr>
            </a:lvl1pPr>
          </a:lstStyle>
          <a:p>
            <a:endParaRPr lang="fr-FR"/>
          </a:p>
        </p:txBody>
      </p:sp>
      <p:sp>
        <p:nvSpPr>
          <p:cNvPr id="7" name="Espace réservé du texte 17">
            <a:extLst>
              <a:ext uri="{FF2B5EF4-FFF2-40B4-BE49-F238E27FC236}">
                <a16:creationId xmlns:a16="http://schemas.microsoft.com/office/drawing/2014/main" id="{141AE82E-C74C-A582-BAA0-2EC1C00D92D4}"/>
              </a:ext>
            </a:extLst>
          </p:cNvPr>
          <p:cNvSpPr>
            <a:spLocks noGrp="1"/>
          </p:cNvSpPr>
          <p:nvPr>
            <p:ph type="body" sz="quarter" idx="10" hasCustomPrompt="1"/>
          </p:nvPr>
        </p:nvSpPr>
        <p:spPr>
          <a:xfrm>
            <a:off x="357087" y="693112"/>
            <a:ext cx="11411052" cy="769720"/>
          </a:xfrm>
          <a:prstGeom prst="rect">
            <a:avLst/>
          </a:prstGeom>
        </p:spPr>
        <p:txBody>
          <a:bodyPr/>
          <a:lstStyle>
            <a:lvl1pPr marL="0" indent="0" algn="just">
              <a:buNone/>
              <a:defRPr sz="2600" b="1">
                <a:solidFill>
                  <a:srgbClr val="003064"/>
                </a:solidFill>
                <a:latin typeface="+mj-lt"/>
                <a:ea typeface="Roboto Flex Normal" panose="02000000000000000000" pitchFamily="2" charset="0"/>
              </a:defRPr>
            </a:lvl1pPr>
          </a:lstStyle>
          <a:p>
            <a:pPr lvl="0"/>
            <a:r>
              <a:rPr lang="fr-FR"/>
              <a:t>Titre de la page</a:t>
            </a:r>
          </a:p>
        </p:txBody>
      </p:sp>
      <p:sp>
        <p:nvSpPr>
          <p:cNvPr id="8" name="Espace réservé du texte 17">
            <a:extLst>
              <a:ext uri="{FF2B5EF4-FFF2-40B4-BE49-F238E27FC236}">
                <a16:creationId xmlns:a16="http://schemas.microsoft.com/office/drawing/2014/main" id="{849A89CF-AFDE-57DB-F9CA-A08446FA067E}"/>
              </a:ext>
            </a:extLst>
          </p:cNvPr>
          <p:cNvSpPr>
            <a:spLocks noGrp="1"/>
          </p:cNvSpPr>
          <p:nvPr>
            <p:ph type="body" sz="quarter" idx="11" hasCustomPrompt="1"/>
          </p:nvPr>
        </p:nvSpPr>
        <p:spPr>
          <a:xfrm>
            <a:off x="357087" y="1126972"/>
            <a:ext cx="11411052" cy="404737"/>
          </a:xfrm>
          <a:prstGeom prst="rect">
            <a:avLst/>
          </a:prstGeom>
        </p:spPr>
        <p:txBody>
          <a:bodyPr/>
          <a:lstStyle>
            <a:lvl1pPr marL="0" indent="0" algn="just">
              <a:buNone/>
              <a:defRPr sz="1700" b="0">
                <a:solidFill>
                  <a:srgbClr val="003064"/>
                </a:solidFill>
                <a:latin typeface="+mj-lt"/>
                <a:ea typeface="Roboto Flex Normal" panose="02000000000000000000" pitchFamily="2" charset="0"/>
              </a:defRPr>
            </a:lvl1pPr>
          </a:lstStyle>
          <a:p>
            <a:pPr lvl="0"/>
            <a:r>
              <a:rPr lang="fr-FR"/>
              <a:t>Sous-titre de la page</a:t>
            </a:r>
          </a:p>
        </p:txBody>
      </p:sp>
      <p:sp>
        <p:nvSpPr>
          <p:cNvPr id="26" name="Espace réservé du texte 25">
            <a:extLst>
              <a:ext uri="{FF2B5EF4-FFF2-40B4-BE49-F238E27FC236}">
                <a16:creationId xmlns:a16="http://schemas.microsoft.com/office/drawing/2014/main" id="{59160F0D-A9A7-D268-C89D-2F697707E254}"/>
              </a:ext>
            </a:extLst>
          </p:cNvPr>
          <p:cNvSpPr>
            <a:spLocks noGrp="1"/>
          </p:cNvSpPr>
          <p:nvPr>
            <p:ph type="body" sz="quarter" idx="14" hasCustomPrompt="1"/>
          </p:nvPr>
        </p:nvSpPr>
        <p:spPr>
          <a:xfrm>
            <a:off x="4648170" y="1626024"/>
            <a:ext cx="6826313" cy="208232"/>
          </a:xfrm>
          <a:prstGeom prst="rect">
            <a:avLst/>
          </a:prstGeom>
        </p:spPr>
        <p:txBody>
          <a:bodyPr/>
          <a:lstStyle>
            <a:lvl1pPr marL="0" indent="0" algn="ctr">
              <a:buNone/>
              <a:defRPr sz="1200" b="1">
                <a:solidFill>
                  <a:srgbClr val="003064">
                    <a:alpha val="75000"/>
                  </a:srgbClr>
                </a:solidFill>
                <a:latin typeface="+mn-lt"/>
              </a:defRPr>
            </a:lvl1pPr>
          </a:lstStyle>
          <a:p>
            <a:pPr lvl="0"/>
            <a:r>
              <a:rPr lang="fr-FR"/>
              <a:t>Titre du graphique</a:t>
            </a:r>
          </a:p>
        </p:txBody>
      </p:sp>
      <p:sp>
        <p:nvSpPr>
          <p:cNvPr id="27" name="Espace réservé du texte 25">
            <a:extLst>
              <a:ext uri="{FF2B5EF4-FFF2-40B4-BE49-F238E27FC236}">
                <a16:creationId xmlns:a16="http://schemas.microsoft.com/office/drawing/2014/main" id="{71929C62-DA30-5ECF-120C-041E527D2D7A}"/>
              </a:ext>
            </a:extLst>
          </p:cNvPr>
          <p:cNvSpPr>
            <a:spLocks noGrp="1"/>
          </p:cNvSpPr>
          <p:nvPr>
            <p:ph type="body" sz="quarter" idx="15" hasCustomPrompt="1"/>
          </p:nvPr>
        </p:nvSpPr>
        <p:spPr>
          <a:xfrm>
            <a:off x="4648170" y="2070033"/>
            <a:ext cx="6826313" cy="208232"/>
          </a:xfrm>
          <a:prstGeom prst="rect">
            <a:avLst/>
          </a:prstGeom>
        </p:spPr>
        <p:txBody>
          <a:bodyPr/>
          <a:lstStyle>
            <a:lvl1pPr marL="0" indent="0" algn="ctr">
              <a:buNone/>
              <a:defRPr sz="1000" b="0" i="1">
                <a:solidFill>
                  <a:srgbClr val="003064">
                    <a:alpha val="75000"/>
                  </a:srgbClr>
                </a:solidFill>
                <a:latin typeface="+mn-lt"/>
              </a:defRPr>
            </a:lvl1pPr>
          </a:lstStyle>
          <a:p>
            <a:pPr lvl="0"/>
            <a:r>
              <a:rPr lang="fr-FR"/>
              <a:t>Année ou période</a:t>
            </a:r>
          </a:p>
        </p:txBody>
      </p:sp>
      <p:sp>
        <p:nvSpPr>
          <p:cNvPr id="28" name="Espace réservé du texte 25">
            <a:extLst>
              <a:ext uri="{FF2B5EF4-FFF2-40B4-BE49-F238E27FC236}">
                <a16:creationId xmlns:a16="http://schemas.microsoft.com/office/drawing/2014/main" id="{F46B2A84-7B1C-2BF5-9C7C-0072116780E6}"/>
              </a:ext>
            </a:extLst>
          </p:cNvPr>
          <p:cNvSpPr>
            <a:spLocks noGrp="1"/>
          </p:cNvSpPr>
          <p:nvPr>
            <p:ph type="body" sz="quarter" idx="16" hasCustomPrompt="1"/>
          </p:nvPr>
        </p:nvSpPr>
        <p:spPr>
          <a:xfrm>
            <a:off x="4648170" y="1850732"/>
            <a:ext cx="6826313" cy="208232"/>
          </a:xfrm>
          <a:prstGeom prst="rect">
            <a:avLst/>
          </a:prstGeom>
        </p:spPr>
        <p:txBody>
          <a:bodyPr/>
          <a:lstStyle>
            <a:lvl1pPr marL="0" indent="0" algn="ctr">
              <a:buNone/>
              <a:defRPr sz="1000" b="0">
                <a:solidFill>
                  <a:srgbClr val="003064">
                    <a:alpha val="75000"/>
                  </a:srgbClr>
                </a:solidFill>
                <a:latin typeface="+mn-lt"/>
              </a:defRPr>
            </a:lvl1pPr>
          </a:lstStyle>
          <a:p>
            <a:pPr lvl="0"/>
            <a:r>
              <a:rPr lang="fr-FR"/>
              <a:t>Sous-titre du graphique</a:t>
            </a:r>
          </a:p>
        </p:txBody>
      </p:sp>
      <p:sp>
        <p:nvSpPr>
          <p:cNvPr id="29" name="Espace réservé du texte 25">
            <a:extLst>
              <a:ext uri="{FF2B5EF4-FFF2-40B4-BE49-F238E27FC236}">
                <a16:creationId xmlns:a16="http://schemas.microsoft.com/office/drawing/2014/main" id="{6AA8D2DC-B981-D3E9-24C3-64B53CD9FEDE}"/>
              </a:ext>
            </a:extLst>
          </p:cNvPr>
          <p:cNvSpPr>
            <a:spLocks noGrp="1"/>
          </p:cNvSpPr>
          <p:nvPr>
            <p:ph type="body" sz="quarter" idx="17" hasCustomPrompt="1"/>
          </p:nvPr>
        </p:nvSpPr>
        <p:spPr>
          <a:xfrm>
            <a:off x="4648170" y="6351939"/>
            <a:ext cx="6826313" cy="339546"/>
          </a:xfrm>
          <a:prstGeom prst="rect">
            <a:avLst/>
          </a:prstGeom>
        </p:spPr>
        <p:txBody>
          <a:bodyPr/>
          <a:lstStyle>
            <a:lvl1pPr marL="0" indent="0" algn="ctr">
              <a:buNone/>
              <a:defRPr sz="800" b="0">
                <a:solidFill>
                  <a:srgbClr val="003064">
                    <a:alpha val="75000"/>
                  </a:srgbClr>
                </a:solidFill>
                <a:latin typeface="+mn-lt"/>
              </a:defRPr>
            </a:lvl1pPr>
          </a:lstStyle>
          <a:p>
            <a:pPr lvl="0"/>
            <a:r>
              <a:rPr lang="fr-FR"/>
              <a:t>Source : mettre la source</a:t>
            </a:r>
          </a:p>
        </p:txBody>
      </p:sp>
      <p:sp>
        <p:nvSpPr>
          <p:cNvPr id="3" name="Espace réservé du texte 7">
            <a:extLst>
              <a:ext uri="{FF2B5EF4-FFF2-40B4-BE49-F238E27FC236}">
                <a16:creationId xmlns:a16="http://schemas.microsoft.com/office/drawing/2014/main" id="{06DE504B-6567-DD4D-BB35-FBF7AC1F0F85}"/>
              </a:ext>
            </a:extLst>
          </p:cNvPr>
          <p:cNvSpPr>
            <a:spLocks noGrp="1"/>
          </p:cNvSpPr>
          <p:nvPr>
            <p:ph type="body" sz="quarter" idx="21" hasCustomPrompt="1"/>
          </p:nvPr>
        </p:nvSpPr>
        <p:spPr>
          <a:xfrm>
            <a:off x="356064" y="2431022"/>
            <a:ext cx="3579812" cy="3300006"/>
          </a:xfrm>
          <a:prstGeom prst="rect">
            <a:avLst/>
          </a:prstGeom>
        </p:spPr>
        <p:txBody>
          <a:bodyPr/>
          <a:lstStyle>
            <a:lvl1pPr>
              <a:defRPr sz="1200">
                <a:latin typeface="+mj-lt"/>
              </a:defRPr>
            </a:lvl1pPr>
            <a:lvl2pPr>
              <a:defRPr sz="1200">
                <a:latin typeface="+mn-lt"/>
              </a:defRPr>
            </a:lvl2pPr>
            <a:lvl3pPr marL="0">
              <a:lnSpc>
                <a:spcPct val="100000"/>
              </a:lnSpc>
              <a:spcBef>
                <a:spcPts val="1000"/>
              </a:spcBef>
              <a:defRPr sz="1200">
                <a:latin typeface="+mn-lt"/>
              </a:defRPr>
            </a:lvl3pPr>
            <a:lvl4pPr>
              <a:defRPr sz="1200">
                <a:latin typeface="+mn-lt"/>
              </a:defRPr>
            </a:lvl4pPr>
            <a:lvl5pPr>
              <a:defRPr sz="1200">
                <a:latin typeface="+mn-lt"/>
              </a:defRPr>
            </a:lvl5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fr-FR" sz="1200" b="0" i="0">
                <a:solidFill>
                  <a:srgbClr val="000000"/>
                </a:solidFill>
                <a:effectLst/>
                <a:latin typeface="+mn-lt"/>
              </a:rPr>
              <a:t>Lorem ipsum </a:t>
            </a:r>
            <a:r>
              <a:rPr lang="fr-FR" sz="1200" b="0" i="0" err="1">
                <a:solidFill>
                  <a:srgbClr val="000000"/>
                </a:solidFill>
                <a:effectLst/>
                <a:latin typeface="+mn-lt"/>
              </a:rPr>
              <a:t>dolor</a:t>
            </a:r>
            <a:r>
              <a:rPr lang="fr-FR" sz="1200" b="0" i="0">
                <a:solidFill>
                  <a:srgbClr val="000000"/>
                </a:solidFill>
                <a:effectLst/>
                <a:latin typeface="+mn-lt"/>
              </a:rPr>
              <a:t> </a:t>
            </a:r>
            <a:r>
              <a:rPr lang="fr-FR" sz="1200" b="0" i="0" err="1">
                <a:solidFill>
                  <a:srgbClr val="000000"/>
                </a:solidFill>
                <a:effectLst/>
                <a:latin typeface="+mn-lt"/>
              </a:rPr>
              <a:t>sit</a:t>
            </a:r>
            <a:r>
              <a:rPr lang="fr-FR" sz="1200" b="0" i="0">
                <a:solidFill>
                  <a:srgbClr val="000000"/>
                </a:solidFill>
                <a:effectLst/>
                <a:latin typeface="+mn-lt"/>
              </a:rPr>
              <a:t> </a:t>
            </a:r>
            <a:r>
              <a:rPr lang="fr-FR" sz="1200" b="0" i="0" err="1">
                <a:solidFill>
                  <a:srgbClr val="000000"/>
                </a:solidFill>
                <a:effectLst/>
                <a:latin typeface="+mn-lt"/>
              </a:rPr>
              <a:t>amet</a:t>
            </a:r>
            <a:r>
              <a:rPr lang="fr-FR" sz="1200" b="0" i="0">
                <a:solidFill>
                  <a:srgbClr val="000000"/>
                </a:solidFill>
                <a:effectLst/>
                <a:latin typeface="+mn-lt"/>
              </a:rPr>
              <a:t>, </a:t>
            </a:r>
            <a:r>
              <a:rPr lang="fr-FR" sz="1200" b="0" i="0" err="1">
                <a:solidFill>
                  <a:srgbClr val="000000"/>
                </a:solidFill>
                <a:effectLst/>
                <a:latin typeface="+mn-lt"/>
              </a:rPr>
              <a:t>consectetur</a:t>
            </a:r>
            <a:r>
              <a:rPr lang="fr-FR" sz="1200" b="0" i="0">
                <a:solidFill>
                  <a:srgbClr val="000000"/>
                </a:solidFill>
                <a:effectLst/>
                <a:latin typeface="+mn-lt"/>
              </a:rPr>
              <a:t> </a:t>
            </a:r>
            <a:r>
              <a:rPr lang="fr-FR" sz="1200" b="0" i="0" err="1">
                <a:solidFill>
                  <a:srgbClr val="000000"/>
                </a:solidFill>
                <a:effectLst/>
                <a:latin typeface="+mn-lt"/>
              </a:rPr>
              <a:t>adipiscing</a:t>
            </a:r>
            <a:r>
              <a:rPr lang="fr-FR" sz="1200" b="0" i="0">
                <a:solidFill>
                  <a:srgbClr val="000000"/>
                </a:solidFill>
                <a:effectLst/>
                <a:latin typeface="+mn-lt"/>
              </a:rPr>
              <a:t> </a:t>
            </a:r>
            <a:r>
              <a:rPr lang="fr-FR" sz="1200" b="0" i="0" err="1">
                <a:solidFill>
                  <a:srgbClr val="000000"/>
                </a:solidFill>
                <a:effectLst/>
                <a:latin typeface="+mn-lt"/>
              </a:rPr>
              <a:t>elit</a:t>
            </a:r>
            <a:r>
              <a:rPr lang="fr-FR" sz="1200" b="0" i="0">
                <a:solidFill>
                  <a:srgbClr val="000000"/>
                </a:solidFill>
                <a:effectLst/>
                <a:latin typeface="+mn-lt"/>
              </a:rPr>
              <a:t>. </a:t>
            </a:r>
            <a:r>
              <a:rPr lang="fr-FR" sz="1200" b="0" i="0" err="1">
                <a:solidFill>
                  <a:srgbClr val="000000"/>
                </a:solidFill>
                <a:effectLst/>
                <a:latin typeface="+mn-lt"/>
              </a:rPr>
              <a:t>Donec</a:t>
            </a:r>
            <a:r>
              <a:rPr lang="fr-FR" sz="1200" b="0" i="0">
                <a:solidFill>
                  <a:srgbClr val="000000"/>
                </a:solidFill>
                <a:effectLst/>
                <a:latin typeface="+mn-lt"/>
              </a:rPr>
              <a:t> </a:t>
            </a:r>
            <a:r>
              <a:rPr lang="fr-FR" sz="1200" b="0" i="0" err="1">
                <a:solidFill>
                  <a:srgbClr val="000000"/>
                </a:solidFill>
                <a:effectLst/>
                <a:latin typeface="+mn-lt"/>
              </a:rPr>
              <a:t>feugiat</a:t>
            </a:r>
            <a:r>
              <a:rPr lang="fr-FR" sz="1200" b="0" i="0">
                <a:solidFill>
                  <a:srgbClr val="000000"/>
                </a:solidFill>
                <a:effectLst/>
                <a:latin typeface="+mn-lt"/>
              </a:rPr>
              <a:t> </a:t>
            </a:r>
            <a:r>
              <a:rPr lang="fr-FR" sz="1200" b="0" i="0" err="1">
                <a:solidFill>
                  <a:srgbClr val="000000"/>
                </a:solidFill>
                <a:effectLst/>
                <a:latin typeface="+mn-lt"/>
              </a:rPr>
              <a:t>elementum</a:t>
            </a:r>
            <a:r>
              <a:rPr lang="fr-FR" sz="1200" b="0" i="0">
                <a:solidFill>
                  <a:srgbClr val="000000"/>
                </a:solidFill>
                <a:effectLst/>
                <a:latin typeface="+mn-lt"/>
              </a:rPr>
              <a:t> </a:t>
            </a:r>
            <a:r>
              <a:rPr lang="fr-FR" sz="1200" b="0" i="0" err="1">
                <a:solidFill>
                  <a:srgbClr val="000000"/>
                </a:solidFill>
                <a:effectLst/>
                <a:latin typeface="+mn-lt"/>
              </a:rPr>
              <a:t>urna</a:t>
            </a:r>
            <a:r>
              <a:rPr lang="fr-FR" sz="1200" b="0" i="0">
                <a:solidFill>
                  <a:srgbClr val="000000"/>
                </a:solidFill>
                <a:effectLst/>
                <a:latin typeface="+mn-lt"/>
              </a:rPr>
              <a:t>, nec </a:t>
            </a:r>
            <a:r>
              <a:rPr lang="fr-FR" sz="1200" b="0" i="0" err="1">
                <a:solidFill>
                  <a:srgbClr val="000000"/>
                </a:solidFill>
                <a:effectLst/>
                <a:latin typeface="+mn-lt"/>
              </a:rPr>
              <a:t>aliquam</a:t>
            </a:r>
            <a:r>
              <a:rPr lang="fr-FR" sz="1200" b="0" i="0">
                <a:solidFill>
                  <a:srgbClr val="000000"/>
                </a:solidFill>
                <a:effectLst/>
                <a:latin typeface="+mn-lt"/>
              </a:rPr>
              <a:t> </a:t>
            </a:r>
            <a:r>
              <a:rPr lang="fr-FR" sz="1200" b="0" i="0" err="1">
                <a:solidFill>
                  <a:srgbClr val="000000"/>
                </a:solidFill>
                <a:effectLst/>
                <a:latin typeface="+mn-lt"/>
              </a:rPr>
              <a:t>risus</a:t>
            </a:r>
            <a:r>
              <a:rPr lang="fr-FR" sz="1200" b="0" i="0">
                <a:solidFill>
                  <a:srgbClr val="000000"/>
                </a:solidFill>
                <a:effectLst/>
                <a:latin typeface="+mn-lt"/>
              </a:rPr>
              <a:t> pretium </a:t>
            </a:r>
            <a:r>
              <a:rPr lang="fr-FR" sz="1200" b="0" i="0" err="1">
                <a:solidFill>
                  <a:srgbClr val="000000"/>
                </a:solidFill>
                <a:effectLst/>
                <a:latin typeface="+mn-lt"/>
              </a:rPr>
              <a:t>sit</a:t>
            </a:r>
            <a:r>
              <a:rPr lang="fr-FR" sz="1200" b="0" i="0">
                <a:solidFill>
                  <a:srgbClr val="000000"/>
                </a:solidFill>
                <a:effectLst/>
                <a:latin typeface="+mn-lt"/>
              </a:rPr>
              <a:t> </a:t>
            </a:r>
            <a:r>
              <a:rPr lang="fr-FR" sz="1200" b="0" i="0" err="1">
                <a:solidFill>
                  <a:srgbClr val="000000"/>
                </a:solidFill>
                <a:effectLst/>
                <a:latin typeface="+mn-lt"/>
              </a:rPr>
              <a:t>amet</a:t>
            </a:r>
            <a:r>
              <a:rPr lang="fr-FR" sz="1200" b="0" i="0">
                <a:solidFill>
                  <a:srgbClr val="000000"/>
                </a:solidFill>
                <a:effectLst/>
                <a:latin typeface="+mn-lt"/>
              </a:rPr>
              <a:t>. Suspendisse </a:t>
            </a:r>
            <a:r>
              <a:rPr lang="fr-FR" sz="1200" b="0" i="0" err="1">
                <a:solidFill>
                  <a:srgbClr val="000000"/>
                </a:solidFill>
                <a:effectLst/>
                <a:latin typeface="+mn-lt"/>
              </a:rPr>
              <a:t>viverra</a:t>
            </a:r>
            <a:r>
              <a:rPr lang="fr-FR" sz="1200" b="0" i="0">
                <a:solidFill>
                  <a:srgbClr val="000000"/>
                </a:solidFill>
                <a:effectLst/>
                <a:latin typeface="+mn-lt"/>
              </a:rPr>
              <a:t>, ipsum non </a:t>
            </a:r>
            <a:r>
              <a:rPr lang="fr-FR" sz="1200" b="0" i="0" err="1">
                <a:solidFill>
                  <a:srgbClr val="000000"/>
                </a:solidFill>
                <a:effectLst/>
                <a:latin typeface="+mn-lt"/>
              </a:rPr>
              <a:t>lacinia</a:t>
            </a:r>
            <a:r>
              <a:rPr lang="fr-FR" sz="1200" b="0" i="0">
                <a:solidFill>
                  <a:srgbClr val="000000"/>
                </a:solidFill>
                <a:effectLst/>
                <a:latin typeface="+mn-lt"/>
              </a:rPr>
              <a:t> </a:t>
            </a:r>
            <a:r>
              <a:rPr lang="fr-FR" sz="1200" b="0" i="0" err="1">
                <a:solidFill>
                  <a:srgbClr val="000000"/>
                </a:solidFill>
                <a:effectLst/>
                <a:latin typeface="+mn-lt"/>
              </a:rPr>
              <a:t>malesuada</a:t>
            </a:r>
            <a:r>
              <a:rPr lang="fr-FR" sz="1200" b="0" i="0">
                <a:solidFill>
                  <a:srgbClr val="000000"/>
                </a:solidFill>
                <a:effectLst/>
                <a:latin typeface="+mn-lt"/>
              </a:rPr>
              <a:t>, libero erat </a:t>
            </a:r>
            <a:r>
              <a:rPr lang="fr-FR" sz="1200" b="0" i="0" err="1">
                <a:solidFill>
                  <a:srgbClr val="000000"/>
                </a:solidFill>
                <a:effectLst/>
                <a:latin typeface="+mn-lt"/>
              </a:rPr>
              <a:t>maximus</a:t>
            </a:r>
            <a:r>
              <a:rPr lang="fr-FR" sz="1200" b="0" i="0">
                <a:solidFill>
                  <a:srgbClr val="000000"/>
                </a:solidFill>
                <a:effectLst/>
                <a:latin typeface="+mn-lt"/>
              </a:rPr>
              <a:t> </a:t>
            </a:r>
            <a:r>
              <a:rPr lang="fr-FR" sz="1200" b="0" i="0" err="1">
                <a:solidFill>
                  <a:srgbClr val="000000"/>
                </a:solidFill>
                <a:effectLst/>
                <a:latin typeface="+mn-lt"/>
              </a:rPr>
              <a:t>justo</a:t>
            </a:r>
            <a:r>
              <a:rPr lang="fr-FR" sz="1200" b="0" i="0">
                <a:solidFill>
                  <a:srgbClr val="000000"/>
                </a:solidFill>
                <a:effectLst/>
                <a:latin typeface="+mn-lt"/>
              </a:rPr>
              <a:t>, a </a:t>
            </a:r>
            <a:r>
              <a:rPr lang="fr-FR" sz="1200" b="0" i="0" err="1">
                <a:solidFill>
                  <a:srgbClr val="000000"/>
                </a:solidFill>
                <a:effectLst/>
                <a:latin typeface="+mn-lt"/>
              </a:rPr>
              <a:t>gravida</a:t>
            </a:r>
            <a:r>
              <a:rPr lang="fr-FR" sz="1200" b="0" i="0">
                <a:solidFill>
                  <a:srgbClr val="000000"/>
                </a:solidFill>
                <a:effectLst/>
                <a:latin typeface="+mn-lt"/>
              </a:rPr>
              <a:t> </a:t>
            </a:r>
            <a:r>
              <a:rPr lang="fr-FR" sz="1200" b="0" i="0" err="1">
                <a:solidFill>
                  <a:srgbClr val="000000"/>
                </a:solidFill>
                <a:effectLst/>
                <a:latin typeface="+mn-lt"/>
              </a:rPr>
              <a:t>neque</a:t>
            </a:r>
            <a:r>
              <a:rPr lang="fr-FR" sz="1200" b="0" i="0">
                <a:solidFill>
                  <a:srgbClr val="000000"/>
                </a:solidFill>
                <a:effectLst/>
                <a:latin typeface="+mn-lt"/>
              </a:rPr>
              <a:t> </a:t>
            </a:r>
            <a:r>
              <a:rPr lang="fr-FR" sz="1200" b="0" i="0" err="1">
                <a:solidFill>
                  <a:srgbClr val="000000"/>
                </a:solidFill>
                <a:effectLst/>
                <a:latin typeface="+mn-lt"/>
              </a:rPr>
              <a:t>elit</a:t>
            </a:r>
            <a:r>
              <a:rPr lang="fr-FR" sz="1200" b="0" i="0">
                <a:solidFill>
                  <a:srgbClr val="000000"/>
                </a:solidFill>
                <a:effectLst/>
                <a:latin typeface="+mn-lt"/>
              </a:rPr>
              <a:t> et </a:t>
            </a:r>
            <a:r>
              <a:rPr lang="fr-FR" sz="1200" b="0" i="0" err="1">
                <a:solidFill>
                  <a:srgbClr val="000000"/>
                </a:solidFill>
                <a:effectLst/>
                <a:latin typeface="+mn-lt"/>
              </a:rPr>
              <a:t>mauris</a:t>
            </a:r>
            <a:r>
              <a:rPr lang="fr-FR" sz="1200" b="0" i="0">
                <a:solidFill>
                  <a:srgbClr val="000000"/>
                </a:solidFill>
                <a:effectLst/>
                <a:latin typeface="+mn-lt"/>
              </a:rPr>
              <a:t>. </a:t>
            </a:r>
            <a:r>
              <a:rPr lang="fr-FR" sz="1200" b="0" i="0" err="1">
                <a:solidFill>
                  <a:srgbClr val="000000"/>
                </a:solidFill>
                <a:effectLst/>
                <a:latin typeface="+mn-lt"/>
              </a:rPr>
              <a:t>Donec</a:t>
            </a:r>
            <a:r>
              <a:rPr lang="fr-FR" sz="1200" b="0" i="0">
                <a:solidFill>
                  <a:srgbClr val="000000"/>
                </a:solidFill>
                <a:effectLst/>
                <a:latin typeface="+mn-lt"/>
              </a:rPr>
              <a:t> </a:t>
            </a:r>
            <a:r>
              <a:rPr lang="fr-FR" sz="1200" b="0" i="0" err="1">
                <a:solidFill>
                  <a:srgbClr val="000000"/>
                </a:solidFill>
                <a:effectLst/>
                <a:latin typeface="+mn-lt"/>
              </a:rPr>
              <a:t>pharetra</a:t>
            </a:r>
            <a:r>
              <a:rPr lang="fr-FR" sz="1200" b="0" i="0">
                <a:solidFill>
                  <a:srgbClr val="000000"/>
                </a:solidFill>
                <a:effectLst/>
                <a:latin typeface="+mn-lt"/>
              </a:rPr>
              <a:t>, </a:t>
            </a:r>
            <a:r>
              <a:rPr lang="fr-FR" sz="1200" b="0" i="0" err="1">
                <a:solidFill>
                  <a:srgbClr val="000000"/>
                </a:solidFill>
                <a:effectLst/>
                <a:latin typeface="+mn-lt"/>
              </a:rPr>
              <a:t>arcu</a:t>
            </a:r>
            <a:r>
              <a:rPr lang="fr-FR" sz="1200" b="0" i="0">
                <a:solidFill>
                  <a:srgbClr val="000000"/>
                </a:solidFill>
                <a:effectLst/>
                <a:latin typeface="+mn-lt"/>
              </a:rPr>
              <a:t> id </a:t>
            </a:r>
            <a:r>
              <a:rPr lang="fr-FR" sz="1200" b="0" i="0" err="1">
                <a:solidFill>
                  <a:srgbClr val="000000"/>
                </a:solidFill>
                <a:effectLst/>
                <a:latin typeface="+mn-lt"/>
              </a:rPr>
              <a:t>facilisis</a:t>
            </a:r>
            <a:r>
              <a:rPr lang="fr-FR" sz="1200" b="0" i="0">
                <a:solidFill>
                  <a:srgbClr val="000000"/>
                </a:solidFill>
                <a:effectLst/>
                <a:latin typeface="+mn-lt"/>
              </a:rPr>
              <a:t> </a:t>
            </a:r>
            <a:r>
              <a:rPr lang="fr-FR" sz="1200" b="0" i="0" err="1">
                <a:solidFill>
                  <a:srgbClr val="000000"/>
                </a:solidFill>
                <a:effectLst/>
                <a:latin typeface="+mn-lt"/>
              </a:rPr>
              <a:t>posuerae</a:t>
            </a:r>
            <a:r>
              <a:rPr lang="fr-FR" sz="1200" b="0" i="0">
                <a:solidFill>
                  <a:srgbClr val="000000"/>
                </a:solidFill>
                <a:effectLst/>
                <a:latin typeface="+mn-lt"/>
              </a:rPr>
              <a:t>, </a:t>
            </a:r>
            <a:r>
              <a:rPr lang="fr-FR" sz="1200" b="0" i="0" err="1">
                <a:solidFill>
                  <a:srgbClr val="000000"/>
                </a:solidFill>
                <a:effectLst/>
                <a:latin typeface="+mn-lt"/>
              </a:rPr>
              <a:t>leo</a:t>
            </a:r>
            <a:r>
              <a:rPr lang="fr-FR" sz="1200" b="0" i="0">
                <a:solidFill>
                  <a:srgbClr val="000000"/>
                </a:solidFill>
                <a:effectLst/>
                <a:latin typeface="+mn-lt"/>
              </a:rPr>
              <a:t> </a:t>
            </a:r>
            <a:r>
              <a:rPr lang="fr-FR" sz="1200" b="0" i="0" err="1">
                <a:solidFill>
                  <a:srgbClr val="000000"/>
                </a:solidFill>
                <a:effectLst/>
                <a:latin typeface="+mn-lt"/>
              </a:rPr>
              <a:t>lectus</a:t>
            </a:r>
            <a:r>
              <a:rPr lang="fr-FR" sz="1200" b="0" i="0">
                <a:solidFill>
                  <a:srgbClr val="000000"/>
                </a:solidFill>
                <a:effectLst/>
                <a:latin typeface="+mn-lt"/>
              </a:rPr>
              <a:t> </a:t>
            </a:r>
            <a:r>
              <a:rPr lang="fr-FR" sz="1200" b="0" i="0" err="1">
                <a:solidFill>
                  <a:srgbClr val="000000"/>
                </a:solidFill>
                <a:effectLst/>
                <a:latin typeface="+mn-lt"/>
              </a:rPr>
              <a:t>euismod</a:t>
            </a:r>
            <a:r>
              <a:rPr lang="fr-FR" sz="1200" b="0" i="0">
                <a:solidFill>
                  <a:srgbClr val="000000"/>
                </a:solidFill>
                <a:effectLst/>
                <a:latin typeface="+mn-lt"/>
              </a:rPr>
              <a:t> massa, vitae </a:t>
            </a:r>
            <a:r>
              <a:rPr lang="fr-FR" sz="1200" b="0" i="0" err="1">
                <a:solidFill>
                  <a:srgbClr val="000000"/>
                </a:solidFill>
                <a:effectLst/>
                <a:latin typeface="+mn-lt"/>
              </a:rPr>
              <a:t>ornare</a:t>
            </a:r>
            <a:r>
              <a:rPr lang="fr-FR" sz="1200" b="0" i="0">
                <a:solidFill>
                  <a:srgbClr val="000000"/>
                </a:solidFill>
                <a:effectLst/>
                <a:latin typeface="+mn-lt"/>
              </a:rPr>
              <a:t> </a:t>
            </a:r>
            <a:r>
              <a:rPr lang="fr-FR" sz="1200" b="0" i="0" err="1">
                <a:solidFill>
                  <a:srgbClr val="000000"/>
                </a:solidFill>
                <a:effectLst/>
                <a:latin typeface="+mn-lt"/>
              </a:rPr>
              <a:t>velit</a:t>
            </a:r>
            <a:r>
              <a:rPr lang="fr-FR" sz="1200" b="0" i="0">
                <a:solidFill>
                  <a:srgbClr val="000000"/>
                </a:solidFill>
                <a:effectLst/>
                <a:latin typeface="+mn-lt"/>
              </a:rPr>
              <a:t> </a:t>
            </a:r>
            <a:r>
              <a:rPr lang="fr-FR" sz="1200" b="0" i="0" err="1">
                <a:solidFill>
                  <a:srgbClr val="000000"/>
                </a:solidFill>
                <a:effectLst/>
                <a:latin typeface="+mn-lt"/>
              </a:rPr>
              <a:t>lorem</a:t>
            </a:r>
            <a:r>
              <a:rPr lang="fr-FR" sz="1200" b="0" i="0">
                <a:solidFill>
                  <a:srgbClr val="000000"/>
                </a:solidFill>
                <a:effectLst/>
                <a:latin typeface="+mn-lt"/>
              </a:rPr>
              <a:t> at </a:t>
            </a:r>
            <a:r>
              <a:rPr lang="fr-FR" sz="1200" b="0" i="0" err="1">
                <a:solidFill>
                  <a:srgbClr val="000000"/>
                </a:solidFill>
                <a:effectLst/>
                <a:latin typeface="+mn-lt"/>
              </a:rPr>
              <a:t>dui</a:t>
            </a:r>
            <a:r>
              <a:rPr lang="fr-FR" sz="1200" b="0" i="0">
                <a:solidFill>
                  <a:srgbClr val="000000"/>
                </a:solidFill>
                <a:effectLst/>
                <a:latin typeface="+mn-lt"/>
              </a:rPr>
              <a:t>. </a:t>
            </a:r>
            <a:r>
              <a:rPr lang="fr-FR" sz="1200" b="0" i="0" err="1">
                <a:solidFill>
                  <a:srgbClr val="000000"/>
                </a:solidFill>
                <a:effectLst/>
                <a:latin typeface="+mn-lt"/>
              </a:rPr>
              <a:t>Quisque</a:t>
            </a:r>
            <a:r>
              <a:rPr lang="fr-FR" sz="1200" b="0" i="0">
                <a:solidFill>
                  <a:srgbClr val="000000"/>
                </a:solidFill>
                <a:effectLst/>
                <a:latin typeface="+mn-lt"/>
              </a:rPr>
              <a:t> </a:t>
            </a:r>
            <a:r>
              <a:rPr lang="fr-FR" sz="1200" b="0" i="0" err="1">
                <a:solidFill>
                  <a:srgbClr val="000000"/>
                </a:solidFill>
                <a:effectLst/>
                <a:latin typeface="+mn-lt"/>
              </a:rPr>
              <a:t>auctor</a:t>
            </a:r>
            <a:r>
              <a:rPr lang="fr-FR" sz="1200" b="0" i="0">
                <a:solidFill>
                  <a:srgbClr val="000000"/>
                </a:solidFill>
                <a:effectLst/>
                <a:latin typeface="+mn-lt"/>
              </a:rPr>
              <a:t>, </a:t>
            </a:r>
            <a:r>
              <a:rPr lang="fr-FR" sz="1200" b="0" i="0" err="1">
                <a:solidFill>
                  <a:srgbClr val="000000"/>
                </a:solidFill>
                <a:effectLst/>
                <a:latin typeface="+mn-lt"/>
              </a:rPr>
              <a:t>neque</a:t>
            </a:r>
            <a:r>
              <a:rPr lang="fr-FR" sz="1200" b="0" i="0">
                <a:solidFill>
                  <a:srgbClr val="000000"/>
                </a:solidFill>
                <a:effectLst/>
                <a:latin typeface="+mn-lt"/>
              </a:rPr>
              <a:t> eu </a:t>
            </a:r>
            <a:r>
              <a:rPr lang="fr-FR" sz="1200" b="0" i="0" err="1">
                <a:solidFill>
                  <a:srgbClr val="000000"/>
                </a:solidFill>
                <a:effectLst/>
                <a:latin typeface="+mn-lt"/>
              </a:rPr>
              <a:t>gravida</a:t>
            </a:r>
            <a:r>
              <a:rPr lang="fr-FR" sz="1200" b="0" i="0">
                <a:solidFill>
                  <a:srgbClr val="000000"/>
                </a:solidFill>
                <a:effectLst/>
                <a:latin typeface="+mn-lt"/>
              </a:rPr>
              <a:t> </a:t>
            </a:r>
            <a:r>
              <a:rPr lang="fr-FR" sz="1200" b="0" i="0" err="1">
                <a:solidFill>
                  <a:srgbClr val="000000"/>
                </a:solidFill>
                <a:effectLst/>
                <a:latin typeface="+mn-lt"/>
              </a:rPr>
              <a:t>auctor</a:t>
            </a:r>
            <a:r>
              <a:rPr lang="fr-FR" sz="1200" b="0" i="0">
                <a:solidFill>
                  <a:srgbClr val="000000"/>
                </a:solidFill>
                <a:effectLst/>
                <a:latin typeface="+mn-lt"/>
              </a:rPr>
              <a:t>, </a:t>
            </a:r>
            <a:r>
              <a:rPr lang="fr-FR" sz="1200" b="0" i="0" err="1">
                <a:solidFill>
                  <a:srgbClr val="000000"/>
                </a:solidFill>
                <a:effectLst/>
                <a:latin typeface="+mn-lt"/>
              </a:rPr>
              <a:t>tellus</a:t>
            </a:r>
            <a:r>
              <a:rPr lang="fr-FR" sz="1200" b="0" i="0">
                <a:solidFill>
                  <a:srgbClr val="000000"/>
                </a:solidFill>
                <a:effectLst/>
                <a:latin typeface="+mn-lt"/>
              </a:rPr>
              <a:t> </a:t>
            </a:r>
            <a:r>
              <a:rPr lang="fr-FR" sz="1200" b="0" i="0" err="1">
                <a:solidFill>
                  <a:srgbClr val="000000"/>
                </a:solidFill>
                <a:effectLst/>
                <a:latin typeface="+mn-lt"/>
              </a:rPr>
              <a:t>mauris</a:t>
            </a:r>
            <a:r>
              <a:rPr lang="fr-FR" sz="1200" b="0" i="0">
                <a:solidFill>
                  <a:srgbClr val="000000"/>
                </a:solidFill>
                <a:effectLst/>
                <a:latin typeface="+mn-lt"/>
              </a:rPr>
              <a:t> cursus </a:t>
            </a:r>
            <a:r>
              <a:rPr lang="fr-FR" sz="1200" b="0" i="0" err="1">
                <a:solidFill>
                  <a:srgbClr val="000000"/>
                </a:solidFill>
                <a:effectLst/>
                <a:latin typeface="+mn-lt"/>
              </a:rPr>
              <a:t>neque</a:t>
            </a:r>
            <a:r>
              <a:rPr lang="fr-FR" sz="1200" b="0" i="0">
                <a:solidFill>
                  <a:srgbClr val="000000"/>
                </a:solidFill>
                <a:effectLst/>
                <a:latin typeface="+mn-lt"/>
              </a:rPr>
              <a:t>, nec </a:t>
            </a:r>
            <a:r>
              <a:rPr lang="fr-FR" sz="1200" b="0" i="0" err="1">
                <a:solidFill>
                  <a:srgbClr val="000000"/>
                </a:solidFill>
                <a:effectLst/>
                <a:latin typeface="+mn-lt"/>
              </a:rPr>
              <a:t>porttitor</a:t>
            </a:r>
            <a:r>
              <a:rPr lang="fr-FR" sz="1200" b="0" i="0">
                <a:solidFill>
                  <a:srgbClr val="000000"/>
                </a:solidFill>
                <a:effectLst/>
                <a:latin typeface="+mn-lt"/>
              </a:rPr>
              <a:t> nunc </a:t>
            </a:r>
            <a:r>
              <a:rPr lang="fr-FR" sz="1200" b="0" i="0" err="1">
                <a:solidFill>
                  <a:srgbClr val="000000"/>
                </a:solidFill>
                <a:effectLst/>
                <a:latin typeface="+mn-lt"/>
              </a:rPr>
              <a:t>velit</a:t>
            </a:r>
            <a:r>
              <a:rPr lang="fr-FR" sz="1200" b="0" i="0">
                <a:solidFill>
                  <a:srgbClr val="000000"/>
                </a:solidFill>
                <a:effectLst/>
                <a:latin typeface="+mn-lt"/>
              </a:rPr>
              <a:t> </a:t>
            </a:r>
            <a:r>
              <a:rPr lang="fr-FR" sz="1200" b="0" i="0" err="1">
                <a:solidFill>
                  <a:srgbClr val="000000"/>
                </a:solidFill>
                <a:effectLst/>
                <a:latin typeface="+mn-lt"/>
              </a:rPr>
              <a:t>vel</a:t>
            </a:r>
            <a:r>
              <a:rPr lang="fr-FR" sz="1200" b="0" i="0">
                <a:solidFill>
                  <a:srgbClr val="000000"/>
                </a:solidFill>
                <a:effectLst/>
                <a:latin typeface="+mn-lt"/>
              </a:rPr>
              <a:t> </a:t>
            </a:r>
            <a:r>
              <a:rPr lang="fr-FR" sz="1200" b="0" i="0" err="1">
                <a:solidFill>
                  <a:srgbClr val="000000"/>
                </a:solidFill>
                <a:effectLst/>
                <a:latin typeface="+mn-lt"/>
              </a:rPr>
              <a:t>lectus</a:t>
            </a:r>
            <a:r>
              <a:rPr lang="fr-FR" sz="1200" b="0" i="0">
                <a:solidFill>
                  <a:srgbClr val="000000"/>
                </a:solidFill>
                <a:effectLst/>
                <a:latin typeface="+mn-lt"/>
              </a:rPr>
              <a:t>. Lorem ipsum </a:t>
            </a:r>
            <a:r>
              <a:rPr lang="fr-FR" sz="1200" b="0" i="0" err="1">
                <a:solidFill>
                  <a:srgbClr val="000000"/>
                </a:solidFill>
                <a:effectLst/>
                <a:latin typeface="+mn-lt"/>
              </a:rPr>
              <a:t>dolor</a:t>
            </a:r>
            <a:r>
              <a:rPr lang="fr-FR" sz="1200" b="0" i="0">
                <a:solidFill>
                  <a:srgbClr val="000000"/>
                </a:solidFill>
                <a:effectLst/>
                <a:latin typeface="+mn-lt"/>
              </a:rPr>
              <a:t> </a:t>
            </a:r>
            <a:r>
              <a:rPr lang="fr-FR" sz="1200" b="0" i="0" err="1">
                <a:solidFill>
                  <a:srgbClr val="000000"/>
                </a:solidFill>
                <a:effectLst/>
                <a:latin typeface="+mn-lt"/>
              </a:rPr>
              <a:t>sit</a:t>
            </a:r>
            <a:r>
              <a:rPr lang="fr-FR" sz="1200" b="0" i="0">
                <a:solidFill>
                  <a:srgbClr val="000000"/>
                </a:solidFill>
                <a:effectLst/>
                <a:latin typeface="+mn-lt"/>
              </a:rPr>
              <a:t> </a:t>
            </a:r>
            <a:r>
              <a:rPr lang="fr-FR" sz="1200" b="0" i="0" err="1">
                <a:solidFill>
                  <a:srgbClr val="000000"/>
                </a:solidFill>
                <a:effectLst/>
                <a:latin typeface="+mn-lt"/>
              </a:rPr>
              <a:t>amet</a:t>
            </a:r>
            <a:r>
              <a:rPr lang="fr-FR" sz="1200" b="0" i="0">
                <a:solidFill>
                  <a:srgbClr val="000000"/>
                </a:solidFill>
                <a:effectLst/>
                <a:latin typeface="+mn-lt"/>
              </a:rPr>
              <a:t>, </a:t>
            </a:r>
            <a:r>
              <a:rPr lang="fr-FR" sz="1200" b="0" i="0" err="1">
                <a:solidFill>
                  <a:srgbClr val="000000"/>
                </a:solidFill>
                <a:effectLst/>
                <a:latin typeface="+mn-lt"/>
              </a:rPr>
              <a:t>consectetur</a:t>
            </a:r>
            <a:r>
              <a:rPr lang="fr-FR" sz="1200" b="0" i="0">
                <a:solidFill>
                  <a:srgbClr val="000000"/>
                </a:solidFill>
                <a:effectLst/>
                <a:latin typeface="+mn-lt"/>
              </a:rPr>
              <a:t> </a:t>
            </a:r>
            <a:r>
              <a:rPr lang="fr-FR" sz="1200" b="0" i="0" err="1">
                <a:solidFill>
                  <a:srgbClr val="000000"/>
                </a:solidFill>
                <a:effectLst/>
                <a:latin typeface="+mn-lt"/>
              </a:rPr>
              <a:t>adipiscing</a:t>
            </a:r>
            <a:r>
              <a:rPr lang="fr-FR" sz="1200" b="0" i="0">
                <a:solidFill>
                  <a:srgbClr val="000000"/>
                </a:solidFill>
                <a:effectLst/>
                <a:latin typeface="+mn-lt"/>
              </a:rPr>
              <a:t> </a:t>
            </a:r>
            <a:r>
              <a:rPr lang="fr-FR" sz="1200" b="0" i="0" err="1">
                <a:solidFill>
                  <a:srgbClr val="000000"/>
                </a:solidFill>
                <a:effectLst/>
                <a:latin typeface="+mn-lt"/>
              </a:rPr>
              <a:t>elit</a:t>
            </a:r>
            <a:r>
              <a:rPr lang="fr-FR" sz="1200" b="0" i="0">
                <a:solidFill>
                  <a:srgbClr val="000000"/>
                </a:solidFill>
                <a:effectLst/>
                <a:latin typeface="+mn-lt"/>
              </a:rPr>
              <a:t>. </a:t>
            </a:r>
          </a:p>
          <a:p>
            <a:pPr marL="0" marR="0" lvl="0" indent="0" algn="l" defTabSz="914400" rtl="0" eaLnBrk="1" fontAlgn="auto" latinLnBrk="0" hangingPunct="1">
              <a:lnSpc>
                <a:spcPct val="100000"/>
              </a:lnSpc>
              <a:spcBef>
                <a:spcPts val="1000"/>
              </a:spcBef>
              <a:spcAft>
                <a:spcPts val="0"/>
              </a:spcAft>
              <a:buClrTx/>
              <a:buSzTx/>
              <a:buFontTx/>
              <a:buNone/>
              <a:tabLst/>
              <a:defRPr/>
            </a:pPr>
            <a:r>
              <a:rPr lang="fr-FR" sz="1200" b="0" i="0">
                <a:solidFill>
                  <a:srgbClr val="000000"/>
                </a:solidFill>
                <a:effectLst/>
                <a:latin typeface="+mn-lt"/>
              </a:rPr>
              <a:t>Lorem ipsum </a:t>
            </a:r>
            <a:r>
              <a:rPr lang="fr-FR" sz="1200" b="0" i="0" err="1">
                <a:solidFill>
                  <a:srgbClr val="000000"/>
                </a:solidFill>
                <a:effectLst/>
                <a:latin typeface="+mn-lt"/>
              </a:rPr>
              <a:t>dolor</a:t>
            </a:r>
            <a:r>
              <a:rPr lang="fr-FR" sz="1200" b="0" i="0">
                <a:solidFill>
                  <a:srgbClr val="000000"/>
                </a:solidFill>
                <a:effectLst/>
                <a:latin typeface="+mn-lt"/>
              </a:rPr>
              <a:t> </a:t>
            </a:r>
            <a:r>
              <a:rPr lang="fr-FR" sz="1200" b="0" i="0" err="1">
                <a:solidFill>
                  <a:srgbClr val="000000"/>
                </a:solidFill>
                <a:effectLst/>
                <a:latin typeface="+mn-lt"/>
              </a:rPr>
              <a:t>sit</a:t>
            </a:r>
            <a:r>
              <a:rPr lang="fr-FR" sz="1200" b="0" i="0">
                <a:solidFill>
                  <a:srgbClr val="000000"/>
                </a:solidFill>
                <a:effectLst/>
                <a:latin typeface="+mn-lt"/>
              </a:rPr>
              <a:t> </a:t>
            </a:r>
            <a:r>
              <a:rPr lang="fr-FR" sz="1200" b="0" i="0" err="1">
                <a:solidFill>
                  <a:srgbClr val="000000"/>
                </a:solidFill>
                <a:effectLst/>
                <a:latin typeface="+mn-lt"/>
              </a:rPr>
              <a:t>amet</a:t>
            </a:r>
            <a:r>
              <a:rPr lang="fr-FR" sz="1200" b="0" i="0">
                <a:solidFill>
                  <a:srgbClr val="000000"/>
                </a:solidFill>
                <a:effectLst/>
                <a:latin typeface="+mn-lt"/>
              </a:rPr>
              <a:t>, </a:t>
            </a:r>
            <a:r>
              <a:rPr lang="fr-FR" sz="1200" b="0" i="0" err="1">
                <a:solidFill>
                  <a:srgbClr val="000000"/>
                </a:solidFill>
                <a:effectLst/>
                <a:latin typeface="+mn-lt"/>
              </a:rPr>
              <a:t>consectetur</a:t>
            </a:r>
            <a:r>
              <a:rPr lang="fr-FR" sz="1200" b="0" i="0">
                <a:solidFill>
                  <a:srgbClr val="000000"/>
                </a:solidFill>
                <a:effectLst/>
                <a:latin typeface="+mn-lt"/>
              </a:rPr>
              <a:t> </a:t>
            </a:r>
            <a:r>
              <a:rPr lang="fr-FR" sz="1200" b="0" i="0" err="1">
                <a:solidFill>
                  <a:srgbClr val="000000"/>
                </a:solidFill>
                <a:effectLst/>
                <a:latin typeface="+mn-lt"/>
              </a:rPr>
              <a:t>adipiscing</a:t>
            </a:r>
            <a:r>
              <a:rPr lang="fr-FR" sz="1200" b="0" i="0">
                <a:solidFill>
                  <a:srgbClr val="000000"/>
                </a:solidFill>
                <a:effectLst/>
                <a:latin typeface="+mn-lt"/>
              </a:rPr>
              <a:t> </a:t>
            </a:r>
            <a:r>
              <a:rPr lang="fr-FR" sz="1200" b="0" i="0" err="1">
                <a:solidFill>
                  <a:srgbClr val="000000"/>
                </a:solidFill>
                <a:effectLst/>
                <a:latin typeface="+mn-lt"/>
              </a:rPr>
              <a:t>elit</a:t>
            </a:r>
            <a:r>
              <a:rPr lang="fr-FR" sz="1200" b="0" i="0">
                <a:solidFill>
                  <a:srgbClr val="000000"/>
                </a:solidFill>
                <a:effectLst/>
                <a:latin typeface="+mn-lt"/>
              </a:rPr>
              <a:t>. </a:t>
            </a:r>
            <a:r>
              <a:rPr lang="fr-FR" sz="1200" b="0" i="0" err="1">
                <a:solidFill>
                  <a:srgbClr val="000000"/>
                </a:solidFill>
                <a:effectLst/>
                <a:latin typeface="+mn-lt"/>
              </a:rPr>
              <a:t>Donec</a:t>
            </a:r>
            <a:r>
              <a:rPr lang="fr-FR" sz="1200" b="0" i="0">
                <a:solidFill>
                  <a:srgbClr val="000000"/>
                </a:solidFill>
                <a:effectLst/>
                <a:latin typeface="+mn-lt"/>
              </a:rPr>
              <a:t> </a:t>
            </a:r>
            <a:r>
              <a:rPr lang="fr-FR" sz="1200" b="0" i="0" err="1">
                <a:solidFill>
                  <a:srgbClr val="000000"/>
                </a:solidFill>
                <a:effectLst/>
                <a:latin typeface="+mn-lt"/>
              </a:rPr>
              <a:t>feugiat</a:t>
            </a:r>
            <a:r>
              <a:rPr lang="fr-FR" sz="1200" b="0" i="0">
                <a:solidFill>
                  <a:srgbClr val="000000"/>
                </a:solidFill>
                <a:effectLst/>
                <a:latin typeface="+mn-lt"/>
              </a:rPr>
              <a:t> </a:t>
            </a:r>
            <a:r>
              <a:rPr lang="fr-FR" sz="1200" b="0" i="0" err="1">
                <a:solidFill>
                  <a:srgbClr val="000000"/>
                </a:solidFill>
                <a:effectLst/>
                <a:latin typeface="+mn-lt"/>
              </a:rPr>
              <a:t>elementum</a:t>
            </a:r>
            <a:r>
              <a:rPr lang="fr-FR" sz="1200" b="0" i="0">
                <a:solidFill>
                  <a:srgbClr val="000000"/>
                </a:solidFill>
                <a:effectLst/>
                <a:latin typeface="+mn-lt"/>
              </a:rPr>
              <a:t> </a:t>
            </a:r>
            <a:r>
              <a:rPr lang="fr-FR" sz="1200" b="0" i="0" err="1">
                <a:solidFill>
                  <a:srgbClr val="000000"/>
                </a:solidFill>
                <a:effectLst/>
                <a:latin typeface="+mn-lt"/>
              </a:rPr>
              <a:t>urna</a:t>
            </a:r>
            <a:r>
              <a:rPr lang="fr-FR" sz="1200" b="0" i="0">
                <a:solidFill>
                  <a:srgbClr val="000000"/>
                </a:solidFill>
                <a:effectLst/>
                <a:latin typeface="+mn-lt"/>
              </a:rPr>
              <a:t>, nec </a:t>
            </a:r>
            <a:r>
              <a:rPr lang="fr-FR" sz="1200" b="0" i="0" err="1">
                <a:solidFill>
                  <a:srgbClr val="000000"/>
                </a:solidFill>
                <a:effectLst/>
                <a:latin typeface="+mn-lt"/>
              </a:rPr>
              <a:t>aliquam</a:t>
            </a:r>
            <a:r>
              <a:rPr lang="fr-FR" sz="1200" b="0" i="0">
                <a:solidFill>
                  <a:srgbClr val="000000"/>
                </a:solidFill>
                <a:effectLst/>
                <a:latin typeface="+mn-lt"/>
              </a:rPr>
              <a:t> </a:t>
            </a:r>
            <a:r>
              <a:rPr lang="fr-FR" sz="1200" b="0" i="0" err="1">
                <a:solidFill>
                  <a:srgbClr val="000000"/>
                </a:solidFill>
                <a:effectLst/>
                <a:latin typeface="+mn-lt"/>
              </a:rPr>
              <a:t>risus</a:t>
            </a:r>
            <a:r>
              <a:rPr lang="fr-FR" sz="1200" b="0" i="0">
                <a:solidFill>
                  <a:srgbClr val="000000"/>
                </a:solidFill>
                <a:effectLst/>
                <a:latin typeface="+mn-lt"/>
              </a:rPr>
              <a:t> pretium </a:t>
            </a:r>
            <a:r>
              <a:rPr lang="fr-FR" sz="1200" b="0" i="0" err="1">
                <a:solidFill>
                  <a:srgbClr val="000000"/>
                </a:solidFill>
                <a:effectLst/>
                <a:latin typeface="+mn-lt"/>
              </a:rPr>
              <a:t>sit</a:t>
            </a:r>
            <a:r>
              <a:rPr lang="fr-FR" sz="1200" b="0" i="0">
                <a:solidFill>
                  <a:srgbClr val="000000"/>
                </a:solidFill>
                <a:effectLst/>
                <a:latin typeface="+mn-lt"/>
              </a:rPr>
              <a:t> </a:t>
            </a:r>
            <a:r>
              <a:rPr lang="fr-FR" sz="1200" b="0" i="0" err="1">
                <a:solidFill>
                  <a:srgbClr val="000000"/>
                </a:solidFill>
                <a:effectLst/>
                <a:latin typeface="+mn-lt"/>
              </a:rPr>
              <a:t>amet</a:t>
            </a:r>
            <a:r>
              <a:rPr lang="fr-FR" sz="1200" b="0" i="0">
                <a:solidFill>
                  <a:srgbClr val="000000"/>
                </a:solidFill>
                <a:effectLst/>
                <a:latin typeface="+mn-lt"/>
              </a:rPr>
              <a:t>. Suspendisse </a:t>
            </a:r>
            <a:r>
              <a:rPr lang="fr-FR" sz="1200" b="0" i="0" err="1">
                <a:solidFill>
                  <a:srgbClr val="000000"/>
                </a:solidFill>
                <a:effectLst/>
                <a:latin typeface="+mn-lt"/>
              </a:rPr>
              <a:t>viverra</a:t>
            </a:r>
            <a:r>
              <a:rPr lang="fr-FR" sz="1200" b="0" i="0">
                <a:solidFill>
                  <a:srgbClr val="000000"/>
                </a:solidFill>
                <a:effectLst/>
                <a:latin typeface="+mn-lt"/>
              </a:rPr>
              <a:t>, ipsum non </a:t>
            </a:r>
            <a:r>
              <a:rPr lang="fr-FR" sz="1200" b="0" i="0" err="1">
                <a:solidFill>
                  <a:srgbClr val="000000"/>
                </a:solidFill>
                <a:effectLst/>
                <a:latin typeface="+mn-lt"/>
              </a:rPr>
              <a:t>lacinia</a:t>
            </a:r>
            <a:r>
              <a:rPr lang="fr-FR" sz="1200" b="0" i="0">
                <a:solidFill>
                  <a:srgbClr val="000000"/>
                </a:solidFill>
                <a:effectLst/>
                <a:latin typeface="+mn-lt"/>
              </a:rPr>
              <a:t> </a:t>
            </a:r>
            <a:r>
              <a:rPr lang="fr-FR" sz="1200" b="0" i="0" err="1">
                <a:solidFill>
                  <a:srgbClr val="000000"/>
                </a:solidFill>
                <a:effectLst/>
                <a:latin typeface="+mn-lt"/>
              </a:rPr>
              <a:t>malesuada</a:t>
            </a:r>
            <a:r>
              <a:rPr lang="fr-FR" sz="1200" b="0" i="0">
                <a:solidFill>
                  <a:srgbClr val="000000"/>
                </a:solidFill>
                <a:effectLst/>
                <a:latin typeface="+mn-lt"/>
              </a:rPr>
              <a:t>, libero erat </a:t>
            </a:r>
            <a:r>
              <a:rPr lang="fr-FR" sz="1200" b="0" i="0" err="1">
                <a:solidFill>
                  <a:srgbClr val="000000"/>
                </a:solidFill>
                <a:effectLst/>
                <a:latin typeface="+mn-lt"/>
              </a:rPr>
              <a:t>maximus</a:t>
            </a:r>
            <a:r>
              <a:rPr lang="fr-FR" sz="1200" b="0" i="0">
                <a:solidFill>
                  <a:srgbClr val="000000"/>
                </a:solidFill>
                <a:effectLst/>
                <a:latin typeface="+mn-lt"/>
              </a:rPr>
              <a:t> </a:t>
            </a:r>
            <a:r>
              <a:rPr lang="fr-FR" sz="1200" b="0" i="0" err="1">
                <a:solidFill>
                  <a:srgbClr val="000000"/>
                </a:solidFill>
                <a:effectLst/>
                <a:latin typeface="+mn-lt"/>
              </a:rPr>
              <a:t>justo</a:t>
            </a:r>
            <a:r>
              <a:rPr lang="fr-FR" sz="1200" b="0" i="0">
                <a:solidFill>
                  <a:srgbClr val="000000"/>
                </a:solidFill>
                <a:effectLst/>
                <a:latin typeface="+mn-lt"/>
              </a:rPr>
              <a:t>, a </a:t>
            </a:r>
            <a:r>
              <a:rPr lang="fr-FR" sz="1200" b="0" i="0" err="1">
                <a:solidFill>
                  <a:srgbClr val="000000"/>
                </a:solidFill>
                <a:effectLst/>
                <a:latin typeface="+mn-lt"/>
              </a:rPr>
              <a:t>gravida</a:t>
            </a:r>
            <a:r>
              <a:rPr lang="fr-FR" sz="1200" b="0" i="0">
                <a:solidFill>
                  <a:srgbClr val="000000"/>
                </a:solidFill>
                <a:effectLst/>
                <a:latin typeface="+mn-lt"/>
              </a:rPr>
              <a:t> </a:t>
            </a:r>
            <a:r>
              <a:rPr lang="fr-FR" sz="1200" b="0" i="0" err="1">
                <a:solidFill>
                  <a:srgbClr val="000000"/>
                </a:solidFill>
                <a:effectLst/>
                <a:latin typeface="+mn-lt"/>
              </a:rPr>
              <a:t>neque</a:t>
            </a:r>
            <a:r>
              <a:rPr lang="fr-FR" sz="1200" b="0" i="0">
                <a:solidFill>
                  <a:srgbClr val="000000"/>
                </a:solidFill>
                <a:effectLst/>
                <a:latin typeface="+mn-lt"/>
              </a:rPr>
              <a:t> </a:t>
            </a:r>
            <a:r>
              <a:rPr lang="fr-FR" sz="1200" b="0" i="0" err="1">
                <a:solidFill>
                  <a:srgbClr val="000000"/>
                </a:solidFill>
                <a:effectLst/>
                <a:latin typeface="+mn-lt"/>
              </a:rPr>
              <a:t>elit</a:t>
            </a:r>
            <a:r>
              <a:rPr lang="fr-FR" sz="1200" b="0" i="0">
                <a:solidFill>
                  <a:srgbClr val="000000"/>
                </a:solidFill>
                <a:effectLst/>
                <a:latin typeface="+mn-lt"/>
              </a:rPr>
              <a:t> et </a:t>
            </a:r>
            <a:r>
              <a:rPr lang="fr-FR" sz="1200" b="0" i="0" err="1">
                <a:solidFill>
                  <a:srgbClr val="000000"/>
                </a:solidFill>
                <a:effectLst/>
                <a:latin typeface="+mn-lt"/>
              </a:rPr>
              <a:t>mauris</a:t>
            </a:r>
            <a:r>
              <a:rPr lang="fr-FR" sz="1200" b="0" i="0">
                <a:solidFill>
                  <a:srgbClr val="000000"/>
                </a:solidFill>
                <a:effectLst/>
                <a:latin typeface="+mn-lt"/>
              </a:rPr>
              <a:t>.</a:t>
            </a:r>
          </a:p>
        </p:txBody>
      </p:sp>
    </p:spTree>
    <p:extLst>
      <p:ext uri="{BB962C8B-B14F-4D97-AF65-F5344CB8AC3E}">
        <p14:creationId xmlns:p14="http://schemas.microsoft.com/office/powerpoint/2010/main" val="3216904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ntenu graphe+txt">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274FF641-777A-EA2A-6CCE-9B6F6880AFA5}"/>
              </a:ext>
            </a:extLst>
          </p:cNvPr>
          <p:cNvSpPr>
            <a:spLocks noGrp="1"/>
          </p:cNvSpPr>
          <p:nvPr>
            <p:ph type="pic" sz="quarter" idx="12"/>
          </p:nvPr>
        </p:nvSpPr>
        <p:spPr>
          <a:xfrm>
            <a:off x="357087" y="1557338"/>
            <a:ext cx="7474051" cy="4735512"/>
          </a:xfrm>
          <a:prstGeom prst="rect">
            <a:avLst/>
          </a:prstGeom>
          <a:noFill/>
          <a:ln>
            <a:solidFill>
              <a:schemeClr val="bg1">
                <a:lumMod val="50000"/>
              </a:schemeClr>
            </a:solidFill>
          </a:ln>
        </p:spPr>
        <p:txBody>
          <a:bodyPr/>
          <a:lstStyle>
            <a:lvl1pPr marL="0" indent="0">
              <a:buNone/>
              <a:defRPr sz="1000">
                <a:solidFill>
                  <a:schemeClr val="bg1"/>
                </a:solidFill>
              </a:defRPr>
            </a:lvl1pPr>
          </a:lstStyle>
          <a:p>
            <a:endParaRPr lang="fr-FR"/>
          </a:p>
        </p:txBody>
      </p:sp>
      <p:sp>
        <p:nvSpPr>
          <p:cNvPr id="7" name="Espace réservé du texte 17">
            <a:extLst>
              <a:ext uri="{FF2B5EF4-FFF2-40B4-BE49-F238E27FC236}">
                <a16:creationId xmlns:a16="http://schemas.microsoft.com/office/drawing/2014/main" id="{141AE82E-C74C-A582-BAA0-2EC1C00D92D4}"/>
              </a:ext>
            </a:extLst>
          </p:cNvPr>
          <p:cNvSpPr>
            <a:spLocks noGrp="1"/>
          </p:cNvSpPr>
          <p:nvPr>
            <p:ph type="body" sz="quarter" idx="10" hasCustomPrompt="1"/>
          </p:nvPr>
        </p:nvSpPr>
        <p:spPr>
          <a:xfrm>
            <a:off x="357087" y="693112"/>
            <a:ext cx="11411052" cy="769720"/>
          </a:xfrm>
          <a:prstGeom prst="rect">
            <a:avLst/>
          </a:prstGeom>
        </p:spPr>
        <p:txBody>
          <a:bodyPr/>
          <a:lstStyle>
            <a:lvl1pPr marL="0" indent="0" algn="just">
              <a:buNone/>
              <a:defRPr sz="2600" b="1">
                <a:solidFill>
                  <a:srgbClr val="003064"/>
                </a:solidFill>
                <a:latin typeface="+mj-lt"/>
                <a:ea typeface="Roboto Flex Normal" panose="02000000000000000000" pitchFamily="2" charset="0"/>
              </a:defRPr>
            </a:lvl1pPr>
          </a:lstStyle>
          <a:p>
            <a:pPr lvl="0"/>
            <a:r>
              <a:rPr lang="fr-FR"/>
              <a:t>Titre de la page</a:t>
            </a:r>
          </a:p>
        </p:txBody>
      </p:sp>
      <p:sp>
        <p:nvSpPr>
          <p:cNvPr id="8" name="Espace réservé du texte 17">
            <a:extLst>
              <a:ext uri="{FF2B5EF4-FFF2-40B4-BE49-F238E27FC236}">
                <a16:creationId xmlns:a16="http://schemas.microsoft.com/office/drawing/2014/main" id="{849A89CF-AFDE-57DB-F9CA-A08446FA067E}"/>
              </a:ext>
            </a:extLst>
          </p:cNvPr>
          <p:cNvSpPr>
            <a:spLocks noGrp="1"/>
          </p:cNvSpPr>
          <p:nvPr>
            <p:ph type="body" sz="quarter" idx="11" hasCustomPrompt="1"/>
          </p:nvPr>
        </p:nvSpPr>
        <p:spPr>
          <a:xfrm>
            <a:off x="357087" y="1126972"/>
            <a:ext cx="11411052" cy="404737"/>
          </a:xfrm>
          <a:prstGeom prst="rect">
            <a:avLst/>
          </a:prstGeom>
        </p:spPr>
        <p:txBody>
          <a:bodyPr/>
          <a:lstStyle>
            <a:lvl1pPr marL="0" indent="0" algn="just">
              <a:buNone/>
              <a:defRPr sz="1700" b="0">
                <a:solidFill>
                  <a:srgbClr val="003064"/>
                </a:solidFill>
                <a:latin typeface="+mj-lt"/>
                <a:ea typeface="Roboto Flex Normal" panose="02000000000000000000" pitchFamily="2" charset="0"/>
              </a:defRPr>
            </a:lvl1pPr>
          </a:lstStyle>
          <a:p>
            <a:pPr lvl="0"/>
            <a:r>
              <a:rPr lang="fr-FR"/>
              <a:t>Sous-titre de la page</a:t>
            </a:r>
          </a:p>
        </p:txBody>
      </p:sp>
      <p:sp>
        <p:nvSpPr>
          <p:cNvPr id="29" name="Espace réservé du texte 25">
            <a:extLst>
              <a:ext uri="{FF2B5EF4-FFF2-40B4-BE49-F238E27FC236}">
                <a16:creationId xmlns:a16="http://schemas.microsoft.com/office/drawing/2014/main" id="{6AA8D2DC-B981-D3E9-24C3-64B53CD9FEDE}"/>
              </a:ext>
            </a:extLst>
          </p:cNvPr>
          <p:cNvSpPr>
            <a:spLocks noGrp="1"/>
          </p:cNvSpPr>
          <p:nvPr>
            <p:ph type="body" sz="quarter" idx="17" hasCustomPrompt="1"/>
          </p:nvPr>
        </p:nvSpPr>
        <p:spPr>
          <a:xfrm>
            <a:off x="680956" y="6351939"/>
            <a:ext cx="6826313" cy="339546"/>
          </a:xfrm>
          <a:prstGeom prst="rect">
            <a:avLst/>
          </a:prstGeom>
        </p:spPr>
        <p:txBody>
          <a:bodyPr/>
          <a:lstStyle>
            <a:lvl1pPr marL="0" indent="0" algn="ctr">
              <a:buNone/>
              <a:defRPr sz="800" b="0">
                <a:solidFill>
                  <a:srgbClr val="003064">
                    <a:alpha val="75000"/>
                  </a:srgbClr>
                </a:solidFill>
                <a:latin typeface="+mn-lt"/>
              </a:defRPr>
            </a:lvl1pPr>
          </a:lstStyle>
          <a:p>
            <a:pPr lvl="0"/>
            <a:r>
              <a:rPr lang="fr-FR"/>
              <a:t>Source : mettre la source</a:t>
            </a:r>
          </a:p>
        </p:txBody>
      </p:sp>
      <p:sp>
        <p:nvSpPr>
          <p:cNvPr id="4" name="Espace réservé du texte 25">
            <a:extLst>
              <a:ext uri="{FF2B5EF4-FFF2-40B4-BE49-F238E27FC236}">
                <a16:creationId xmlns:a16="http://schemas.microsoft.com/office/drawing/2014/main" id="{8B928604-B23C-13A7-6CE8-204682F31376}"/>
              </a:ext>
            </a:extLst>
          </p:cNvPr>
          <p:cNvSpPr>
            <a:spLocks noGrp="1"/>
          </p:cNvSpPr>
          <p:nvPr>
            <p:ph type="body" sz="quarter" idx="14" hasCustomPrompt="1"/>
          </p:nvPr>
        </p:nvSpPr>
        <p:spPr>
          <a:xfrm>
            <a:off x="680956" y="1626024"/>
            <a:ext cx="6826313" cy="208232"/>
          </a:xfrm>
          <a:prstGeom prst="rect">
            <a:avLst/>
          </a:prstGeom>
        </p:spPr>
        <p:txBody>
          <a:bodyPr/>
          <a:lstStyle>
            <a:lvl1pPr marL="0" indent="0" algn="ctr">
              <a:buNone/>
              <a:defRPr sz="1200" b="1">
                <a:solidFill>
                  <a:srgbClr val="003064">
                    <a:alpha val="75000"/>
                  </a:srgbClr>
                </a:solidFill>
                <a:latin typeface="+mn-lt"/>
              </a:defRPr>
            </a:lvl1pPr>
          </a:lstStyle>
          <a:p>
            <a:pPr lvl="0"/>
            <a:r>
              <a:rPr lang="fr-FR"/>
              <a:t>Titre du graphique</a:t>
            </a:r>
          </a:p>
        </p:txBody>
      </p:sp>
      <p:sp>
        <p:nvSpPr>
          <p:cNvPr id="5" name="Espace réservé du texte 25">
            <a:extLst>
              <a:ext uri="{FF2B5EF4-FFF2-40B4-BE49-F238E27FC236}">
                <a16:creationId xmlns:a16="http://schemas.microsoft.com/office/drawing/2014/main" id="{84BC4038-02FD-5991-DBC0-32DB45486478}"/>
              </a:ext>
            </a:extLst>
          </p:cNvPr>
          <p:cNvSpPr>
            <a:spLocks noGrp="1"/>
          </p:cNvSpPr>
          <p:nvPr>
            <p:ph type="body" sz="quarter" idx="15" hasCustomPrompt="1"/>
          </p:nvPr>
        </p:nvSpPr>
        <p:spPr>
          <a:xfrm>
            <a:off x="680956" y="2070033"/>
            <a:ext cx="6826313" cy="208232"/>
          </a:xfrm>
          <a:prstGeom prst="rect">
            <a:avLst/>
          </a:prstGeom>
        </p:spPr>
        <p:txBody>
          <a:bodyPr/>
          <a:lstStyle>
            <a:lvl1pPr marL="0" indent="0" algn="ctr">
              <a:buNone/>
              <a:defRPr sz="1000" b="0" i="1">
                <a:solidFill>
                  <a:srgbClr val="003064">
                    <a:alpha val="75000"/>
                  </a:srgbClr>
                </a:solidFill>
                <a:latin typeface="+mn-lt"/>
              </a:defRPr>
            </a:lvl1pPr>
          </a:lstStyle>
          <a:p>
            <a:pPr lvl="0"/>
            <a:r>
              <a:rPr lang="fr-FR"/>
              <a:t>Année ou période</a:t>
            </a:r>
          </a:p>
        </p:txBody>
      </p:sp>
      <p:sp>
        <p:nvSpPr>
          <p:cNvPr id="6" name="Espace réservé du texte 25">
            <a:extLst>
              <a:ext uri="{FF2B5EF4-FFF2-40B4-BE49-F238E27FC236}">
                <a16:creationId xmlns:a16="http://schemas.microsoft.com/office/drawing/2014/main" id="{228F25C3-6858-9E46-A06A-33B1003662E5}"/>
              </a:ext>
            </a:extLst>
          </p:cNvPr>
          <p:cNvSpPr>
            <a:spLocks noGrp="1"/>
          </p:cNvSpPr>
          <p:nvPr>
            <p:ph type="body" sz="quarter" idx="16" hasCustomPrompt="1"/>
          </p:nvPr>
        </p:nvSpPr>
        <p:spPr>
          <a:xfrm>
            <a:off x="680956" y="1850732"/>
            <a:ext cx="6826313" cy="208232"/>
          </a:xfrm>
          <a:prstGeom prst="rect">
            <a:avLst/>
          </a:prstGeom>
        </p:spPr>
        <p:txBody>
          <a:bodyPr/>
          <a:lstStyle>
            <a:lvl1pPr marL="0" indent="0" algn="ctr">
              <a:buNone/>
              <a:defRPr sz="1000" b="0">
                <a:solidFill>
                  <a:srgbClr val="003064">
                    <a:alpha val="75000"/>
                  </a:srgbClr>
                </a:solidFill>
                <a:latin typeface="+mn-lt"/>
              </a:defRPr>
            </a:lvl1pPr>
          </a:lstStyle>
          <a:p>
            <a:pPr lvl="0"/>
            <a:r>
              <a:rPr lang="fr-FR"/>
              <a:t>Sous-titre du graphique</a:t>
            </a:r>
          </a:p>
        </p:txBody>
      </p:sp>
      <p:sp>
        <p:nvSpPr>
          <p:cNvPr id="3" name="Espace réservé du texte 7">
            <a:extLst>
              <a:ext uri="{FF2B5EF4-FFF2-40B4-BE49-F238E27FC236}">
                <a16:creationId xmlns:a16="http://schemas.microsoft.com/office/drawing/2014/main" id="{51CCC0C8-23A4-B3E2-145D-955488BD3F7D}"/>
              </a:ext>
            </a:extLst>
          </p:cNvPr>
          <p:cNvSpPr>
            <a:spLocks noGrp="1"/>
          </p:cNvSpPr>
          <p:nvPr>
            <p:ph type="body" sz="quarter" idx="21" hasCustomPrompt="1"/>
          </p:nvPr>
        </p:nvSpPr>
        <p:spPr>
          <a:xfrm>
            <a:off x="8162927" y="2431022"/>
            <a:ext cx="3579812" cy="3300006"/>
          </a:xfrm>
          <a:prstGeom prst="rect">
            <a:avLst/>
          </a:prstGeom>
        </p:spPr>
        <p:txBody>
          <a:bodyPr/>
          <a:lstStyle>
            <a:lvl1pPr>
              <a:defRPr sz="1200">
                <a:latin typeface="+mj-lt"/>
              </a:defRPr>
            </a:lvl1pPr>
            <a:lvl2pPr>
              <a:defRPr sz="1200">
                <a:latin typeface="+mn-lt"/>
              </a:defRPr>
            </a:lvl2pPr>
            <a:lvl3pPr marL="0">
              <a:lnSpc>
                <a:spcPct val="100000"/>
              </a:lnSpc>
              <a:spcBef>
                <a:spcPts val="1000"/>
              </a:spcBef>
              <a:defRPr sz="1200">
                <a:latin typeface="+mn-lt"/>
              </a:defRPr>
            </a:lvl3pPr>
            <a:lvl4pPr>
              <a:defRPr sz="1200">
                <a:latin typeface="+mn-lt"/>
              </a:defRPr>
            </a:lvl4pPr>
            <a:lvl5pPr>
              <a:defRPr sz="1200">
                <a:latin typeface="+mn-lt"/>
              </a:defRPr>
            </a:lvl5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fr-FR" sz="1200" b="0" i="0">
                <a:solidFill>
                  <a:srgbClr val="000000"/>
                </a:solidFill>
                <a:effectLst/>
                <a:latin typeface="+mn-lt"/>
              </a:rPr>
              <a:t>Lorem ipsum </a:t>
            </a:r>
            <a:r>
              <a:rPr lang="fr-FR" sz="1200" b="0" i="0" err="1">
                <a:solidFill>
                  <a:srgbClr val="000000"/>
                </a:solidFill>
                <a:effectLst/>
                <a:latin typeface="+mn-lt"/>
              </a:rPr>
              <a:t>dolor</a:t>
            </a:r>
            <a:r>
              <a:rPr lang="fr-FR" sz="1200" b="0" i="0">
                <a:solidFill>
                  <a:srgbClr val="000000"/>
                </a:solidFill>
                <a:effectLst/>
                <a:latin typeface="+mn-lt"/>
              </a:rPr>
              <a:t> </a:t>
            </a:r>
            <a:r>
              <a:rPr lang="fr-FR" sz="1200" b="0" i="0" err="1">
                <a:solidFill>
                  <a:srgbClr val="000000"/>
                </a:solidFill>
                <a:effectLst/>
                <a:latin typeface="+mn-lt"/>
              </a:rPr>
              <a:t>sit</a:t>
            </a:r>
            <a:r>
              <a:rPr lang="fr-FR" sz="1200" b="0" i="0">
                <a:solidFill>
                  <a:srgbClr val="000000"/>
                </a:solidFill>
                <a:effectLst/>
                <a:latin typeface="+mn-lt"/>
              </a:rPr>
              <a:t> </a:t>
            </a:r>
            <a:r>
              <a:rPr lang="fr-FR" sz="1200" b="0" i="0" err="1">
                <a:solidFill>
                  <a:srgbClr val="000000"/>
                </a:solidFill>
                <a:effectLst/>
                <a:latin typeface="+mn-lt"/>
              </a:rPr>
              <a:t>amet</a:t>
            </a:r>
            <a:r>
              <a:rPr lang="fr-FR" sz="1200" b="0" i="0">
                <a:solidFill>
                  <a:srgbClr val="000000"/>
                </a:solidFill>
                <a:effectLst/>
                <a:latin typeface="+mn-lt"/>
              </a:rPr>
              <a:t>, </a:t>
            </a:r>
            <a:r>
              <a:rPr lang="fr-FR" sz="1200" b="0" i="0" err="1">
                <a:solidFill>
                  <a:srgbClr val="000000"/>
                </a:solidFill>
                <a:effectLst/>
                <a:latin typeface="+mn-lt"/>
              </a:rPr>
              <a:t>consectetur</a:t>
            </a:r>
            <a:r>
              <a:rPr lang="fr-FR" sz="1200" b="0" i="0">
                <a:solidFill>
                  <a:srgbClr val="000000"/>
                </a:solidFill>
                <a:effectLst/>
                <a:latin typeface="+mn-lt"/>
              </a:rPr>
              <a:t> </a:t>
            </a:r>
            <a:r>
              <a:rPr lang="fr-FR" sz="1200" b="0" i="0" err="1">
                <a:solidFill>
                  <a:srgbClr val="000000"/>
                </a:solidFill>
                <a:effectLst/>
                <a:latin typeface="+mn-lt"/>
              </a:rPr>
              <a:t>adipiscing</a:t>
            </a:r>
            <a:r>
              <a:rPr lang="fr-FR" sz="1200" b="0" i="0">
                <a:solidFill>
                  <a:srgbClr val="000000"/>
                </a:solidFill>
                <a:effectLst/>
                <a:latin typeface="+mn-lt"/>
              </a:rPr>
              <a:t> </a:t>
            </a:r>
            <a:r>
              <a:rPr lang="fr-FR" sz="1200" b="0" i="0" err="1">
                <a:solidFill>
                  <a:srgbClr val="000000"/>
                </a:solidFill>
                <a:effectLst/>
                <a:latin typeface="+mn-lt"/>
              </a:rPr>
              <a:t>elit</a:t>
            </a:r>
            <a:r>
              <a:rPr lang="fr-FR" sz="1200" b="0" i="0">
                <a:solidFill>
                  <a:srgbClr val="000000"/>
                </a:solidFill>
                <a:effectLst/>
                <a:latin typeface="+mn-lt"/>
              </a:rPr>
              <a:t>. </a:t>
            </a:r>
            <a:r>
              <a:rPr lang="fr-FR" sz="1200" b="0" i="0" err="1">
                <a:solidFill>
                  <a:srgbClr val="000000"/>
                </a:solidFill>
                <a:effectLst/>
                <a:latin typeface="+mn-lt"/>
              </a:rPr>
              <a:t>Donec</a:t>
            </a:r>
            <a:r>
              <a:rPr lang="fr-FR" sz="1200" b="0" i="0">
                <a:solidFill>
                  <a:srgbClr val="000000"/>
                </a:solidFill>
                <a:effectLst/>
                <a:latin typeface="+mn-lt"/>
              </a:rPr>
              <a:t> </a:t>
            </a:r>
            <a:r>
              <a:rPr lang="fr-FR" sz="1200" b="0" i="0" err="1">
                <a:solidFill>
                  <a:srgbClr val="000000"/>
                </a:solidFill>
                <a:effectLst/>
                <a:latin typeface="+mn-lt"/>
              </a:rPr>
              <a:t>feugiat</a:t>
            </a:r>
            <a:r>
              <a:rPr lang="fr-FR" sz="1200" b="0" i="0">
                <a:solidFill>
                  <a:srgbClr val="000000"/>
                </a:solidFill>
                <a:effectLst/>
                <a:latin typeface="+mn-lt"/>
              </a:rPr>
              <a:t> </a:t>
            </a:r>
            <a:r>
              <a:rPr lang="fr-FR" sz="1200" b="0" i="0" err="1">
                <a:solidFill>
                  <a:srgbClr val="000000"/>
                </a:solidFill>
                <a:effectLst/>
                <a:latin typeface="+mn-lt"/>
              </a:rPr>
              <a:t>elementum</a:t>
            </a:r>
            <a:r>
              <a:rPr lang="fr-FR" sz="1200" b="0" i="0">
                <a:solidFill>
                  <a:srgbClr val="000000"/>
                </a:solidFill>
                <a:effectLst/>
                <a:latin typeface="+mn-lt"/>
              </a:rPr>
              <a:t> </a:t>
            </a:r>
            <a:r>
              <a:rPr lang="fr-FR" sz="1200" b="0" i="0" err="1">
                <a:solidFill>
                  <a:srgbClr val="000000"/>
                </a:solidFill>
                <a:effectLst/>
                <a:latin typeface="+mn-lt"/>
              </a:rPr>
              <a:t>urna</a:t>
            </a:r>
            <a:r>
              <a:rPr lang="fr-FR" sz="1200" b="0" i="0">
                <a:solidFill>
                  <a:srgbClr val="000000"/>
                </a:solidFill>
                <a:effectLst/>
                <a:latin typeface="+mn-lt"/>
              </a:rPr>
              <a:t>, nec </a:t>
            </a:r>
            <a:r>
              <a:rPr lang="fr-FR" sz="1200" b="0" i="0" err="1">
                <a:solidFill>
                  <a:srgbClr val="000000"/>
                </a:solidFill>
                <a:effectLst/>
                <a:latin typeface="+mn-lt"/>
              </a:rPr>
              <a:t>aliquam</a:t>
            </a:r>
            <a:r>
              <a:rPr lang="fr-FR" sz="1200" b="0" i="0">
                <a:solidFill>
                  <a:srgbClr val="000000"/>
                </a:solidFill>
                <a:effectLst/>
                <a:latin typeface="+mn-lt"/>
              </a:rPr>
              <a:t> </a:t>
            </a:r>
            <a:r>
              <a:rPr lang="fr-FR" sz="1200" b="0" i="0" err="1">
                <a:solidFill>
                  <a:srgbClr val="000000"/>
                </a:solidFill>
                <a:effectLst/>
                <a:latin typeface="+mn-lt"/>
              </a:rPr>
              <a:t>risus</a:t>
            </a:r>
            <a:r>
              <a:rPr lang="fr-FR" sz="1200" b="0" i="0">
                <a:solidFill>
                  <a:srgbClr val="000000"/>
                </a:solidFill>
                <a:effectLst/>
                <a:latin typeface="+mn-lt"/>
              </a:rPr>
              <a:t> pretium </a:t>
            </a:r>
            <a:r>
              <a:rPr lang="fr-FR" sz="1200" b="0" i="0" err="1">
                <a:solidFill>
                  <a:srgbClr val="000000"/>
                </a:solidFill>
                <a:effectLst/>
                <a:latin typeface="+mn-lt"/>
              </a:rPr>
              <a:t>sit</a:t>
            </a:r>
            <a:r>
              <a:rPr lang="fr-FR" sz="1200" b="0" i="0">
                <a:solidFill>
                  <a:srgbClr val="000000"/>
                </a:solidFill>
                <a:effectLst/>
                <a:latin typeface="+mn-lt"/>
              </a:rPr>
              <a:t> </a:t>
            </a:r>
            <a:r>
              <a:rPr lang="fr-FR" sz="1200" b="0" i="0" err="1">
                <a:solidFill>
                  <a:srgbClr val="000000"/>
                </a:solidFill>
                <a:effectLst/>
                <a:latin typeface="+mn-lt"/>
              </a:rPr>
              <a:t>amet</a:t>
            </a:r>
            <a:r>
              <a:rPr lang="fr-FR" sz="1200" b="0" i="0">
                <a:solidFill>
                  <a:srgbClr val="000000"/>
                </a:solidFill>
                <a:effectLst/>
                <a:latin typeface="+mn-lt"/>
              </a:rPr>
              <a:t>. Suspendisse </a:t>
            </a:r>
            <a:r>
              <a:rPr lang="fr-FR" sz="1200" b="0" i="0" err="1">
                <a:solidFill>
                  <a:srgbClr val="000000"/>
                </a:solidFill>
                <a:effectLst/>
                <a:latin typeface="+mn-lt"/>
              </a:rPr>
              <a:t>viverra</a:t>
            </a:r>
            <a:r>
              <a:rPr lang="fr-FR" sz="1200" b="0" i="0">
                <a:solidFill>
                  <a:srgbClr val="000000"/>
                </a:solidFill>
                <a:effectLst/>
                <a:latin typeface="+mn-lt"/>
              </a:rPr>
              <a:t>, ipsum non </a:t>
            </a:r>
            <a:r>
              <a:rPr lang="fr-FR" sz="1200" b="0" i="0" err="1">
                <a:solidFill>
                  <a:srgbClr val="000000"/>
                </a:solidFill>
                <a:effectLst/>
                <a:latin typeface="+mn-lt"/>
              </a:rPr>
              <a:t>lacinia</a:t>
            </a:r>
            <a:r>
              <a:rPr lang="fr-FR" sz="1200" b="0" i="0">
                <a:solidFill>
                  <a:srgbClr val="000000"/>
                </a:solidFill>
                <a:effectLst/>
                <a:latin typeface="+mn-lt"/>
              </a:rPr>
              <a:t> </a:t>
            </a:r>
            <a:r>
              <a:rPr lang="fr-FR" sz="1200" b="0" i="0" err="1">
                <a:solidFill>
                  <a:srgbClr val="000000"/>
                </a:solidFill>
                <a:effectLst/>
                <a:latin typeface="+mn-lt"/>
              </a:rPr>
              <a:t>malesuada</a:t>
            </a:r>
            <a:r>
              <a:rPr lang="fr-FR" sz="1200" b="0" i="0">
                <a:solidFill>
                  <a:srgbClr val="000000"/>
                </a:solidFill>
                <a:effectLst/>
                <a:latin typeface="+mn-lt"/>
              </a:rPr>
              <a:t>, libero erat </a:t>
            </a:r>
            <a:r>
              <a:rPr lang="fr-FR" sz="1200" b="0" i="0" err="1">
                <a:solidFill>
                  <a:srgbClr val="000000"/>
                </a:solidFill>
                <a:effectLst/>
                <a:latin typeface="+mn-lt"/>
              </a:rPr>
              <a:t>maximus</a:t>
            </a:r>
            <a:r>
              <a:rPr lang="fr-FR" sz="1200" b="0" i="0">
                <a:solidFill>
                  <a:srgbClr val="000000"/>
                </a:solidFill>
                <a:effectLst/>
                <a:latin typeface="+mn-lt"/>
              </a:rPr>
              <a:t> </a:t>
            </a:r>
            <a:r>
              <a:rPr lang="fr-FR" sz="1200" b="0" i="0" err="1">
                <a:solidFill>
                  <a:srgbClr val="000000"/>
                </a:solidFill>
                <a:effectLst/>
                <a:latin typeface="+mn-lt"/>
              </a:rPr>
              <a:t>justo</a:t>
            </a:r>
            <a:r>
              <a:rPr lang="fr-FR" sz="1200" b="0" i="0">
                <a:solidFill>
                  <a:srgbClr val="000000"/>
                </a:solidFill>
                <a:effectLst/>
                <a:latin typeface="+mn-lt"/>
              </a:rPr>
              <a:t>, a </a:t>
            </a:r>
            <a:r>
              <a:rPr lang="fr-FR" sz="1200" b="0" i="0" err="1">
                <a:solidFill>
                  <a:srgbClr val="000000"/>
                </a:solidFill>
                <a:effectLst/>
                <a:latin typeface="+mn-lt"/>
              </a:rPr>
              <a:t>gravida</a:t>
            </a:r>
            <a:r>
              <a:rPr lang="fr-FR" sz="1200" b="0" i="0">
                <a:solidFill>
                  <a:srgbClr val="000000"/>
                </a:solidFill>
                <a:effectLst/>
                <a:latin typeface="+mn-lt"/>
              </a:rPr>
              <a:t> </a:t>
            </a:r>
            <a:r>
              <a:rPr lang="fr-FR" sz="1200" b="0" i="0" err="1">
                <a:solidFill>
                  <a:srgbClr val="000000"/>
                </a:solidFill>
                <a:effectLst/>
                <a:latin typeface="+mn-lt"/>
              </a:rPr>
              <a:t>neque</a:t>
            </a:r>
            <a:r>
              <a:rPr lang="fr-FR" sz="1200" b="0" i="0">
                <a:solidFill>
                  <a:srgbClr val="000000"/>
                </a:solidFill>
                <a:effectLst/>
                <a:latin typeface="+mn-lt"/>
              </a:rPr>
              <a:t> </a:t>
            </a:r>
            <a:r>
              <a:rPr lang="fr-FR" sz="1200" b="0" i="0" err="1">
                <a:solidFill>
                  <a:srgbClr val="000000"/>
                </a:solidFill>
                <a:effectLst/>
                <a:latin typeface="+mn-lt"/>
              </a:rPr>
              <a:t>elit</a:t>
            </a:r>
            <a:r>
              <a:rPr lang="fr-FR" sz="1200" b="0" i="0">
                <a:solidFill>
                  <a:srgbClr val="000000"/>
                </a:solidFill>
                <a:effectLst/>
                <a:latin typeface="+mn-lt"/>
              </a:rPr>
              <a:t> et </a:t>
            </a:r>
            <a:r>
              <a:rPr lang="fr-FR" sz="1200" b="0" i="0" err="1">
                <a:solidFill>
                  <a:srgbClr val="000000"/>
                </a:solidFill>
                <a:effectLst/>
                <a:latin typeface="+mn-lt"/>
              </a:rPr>
              <a:t>mauris</a:t>
            </a:r>
            <a:r>
              <a:rPr lang="fr-FR" sz="1200" b="0" i="0">
                <a:solidFill>
                  <a:srgbClr val="000000"/>
                </a:solidFill>
                <a:effectLst/>
                <a:latin typeface="+mn-lt"/>
              </a:rPr>
              <a:t>. </a:t>
            </a:r>
            <a:r>
              <a:rPr lang="fr-FR" sz="1200" b="0" i="0" err="1">
                <a:solidFill>
                  <a:srgbClr val="000000"/>
                </a:solidFill>
                <a:effectLst/>
                <a:latin typeface="+mn-lt"/>
              </a:rPr>
              <a:t>Donec</a:t>
            </a:r>
            <a:r>
              <a:rPr lang="fr-FR" sz="1200" b="0" i="0">
                <a:solidFill>
                  <a:srgbClr val="000000"/>
                </a:solidFill>
                <a:effectLst/>
                <a:latin typeface="+mn-lt"/>
              </a:rPr>
              <a:t> </a:t>
            </a:r>
            <a:r>
              <a:rPr lang="fr-FR" sz="1200" b="0" i="0" err="1">
                <a:solidFill>
                  <a:srgbClr val="000000"/>
                </a:solidFill>
                <a:effectLst/>
                <a:latin typeface="+mn-lt"/>
              </a:rPr>
              <a:t>pharetra</a:t>
            </a:r>
            <a:r>
              <a:rPr lang="fr-FR" sz="1200" b="0" i="0">
                <a:solidFill>
                  <a:srgbClr val="000000"/>
                </a:solidFill>
                <a:effectLst/>
                <a:latin typeface="+mn-lt"/>
              </a:rPr>
              <a:t>, </a:t>
            </a:r>
            <a:r>
              <a:rPr lang="fr-FR" sz="1200" b="0" i="0" err="1">
                <a:solidFill>
                  <a:srgbClr val="000000"/>
                </a:solidFill>
                <a:effectLst/>
                <a:latin typeface="+mn-lt"/>
              </a:rPr>
              <a:t>arcu</a:t>
            </a:r>
            <a:r>
              <a:rPr lang="fr-FR" sz="1200" b="0" i="0">
                <a:solidFill>
                  <a:srgbClr val="000000"/>
                </a:solidFill>
                <a:effectLst/>
                <a:latin typeface="+mn-lt"/>
              </a:rPr>
              <a:t> id </a:t>
            </a:r>
            <a:r>
              <a:rPr lang="fr-FR" sz="1200" b="0" i="0" err="1">
                <a:solidFill>
                  <a:srgbClr val="000000"/>
                </a:solidFill>
                <a:effectLst/>
                <a:latin typeface="+mn-lt"/>
              </a:rPr>
              <a:t>facilisis</a:t>
            </a:r>
            <a:r>
              <a:rPr lang="fr-FR" sz="1200" b="0" i="0">
                <a:solidFill>
                  <a:srgbClr val="000000"/>
                </a:solidFill>
                <a:effectLst/>
                <a:latin typeface="+mn-lt"/>
              </a:rPr>
              <a:t> </a:t>
            </a:r>
            <a:r>
              <a:rPr lang="fr-FR" sz="1200" b="0" i="0" err="1">
                <a:solidFill>
                  <a:srgbClr val="000000"/>
                </a:solidFill>
                <a:effectLst/>
                <a:latin typeface="+mn-lt"/>
              </a:rPr>
              <a:t>posuerae</a:t>
            </a:r>
            <a:r>
              <a:rPr lang="fr-FR" sz="1200" b="0" i="0">
                <a:solidFill>
                  <a:srgbClr val="000000"/>
                </a:solidFill>
                <a:effectLst/>
                <a:latin typeface="+mn-lt"/>
              </a:rPr>
              <a:t>, </a:t>
            </a:r>
            <a:r>
              <a:rPr lang="fr-FR" sz="1200" b="0" i="0" err="1">
                <a:solidFill>
                  <a:srgbClr val="000000"/>
                </a:solidFill>
                <a:effectLst/>
                <a:latin typeface="+mn-lt"/>
              </a:rPr>
              <a:t>leo</a:t>
            </a:r>
            <a:r>
              <a:rPr lang="fr-FR" sz="1200" b="0" i="0">
                <a:solidFill>
                  <a:srgbClr val="000000"/>
                </a:solidFill>
                <a:effectLst/>
                <a:latin typeface="+mn-lt"/>
              </a:rPr>
              <a:t> </a:t>
            </a:r>
            <a:r>
              <a:rPr lang="fr-FR" sz="1200" b="0" i="0" err="1">
                <a:solidFill>
                  <a:srgbClr val="000000"/>
                </a:solidFill>
                <a:effectLst/>
                <a:latin typeface="+mn-lt"/>
              </a:rPr>
              <a:t>lectus</a:t>
            </a:r>
            <a:r>
              <a:rPr lang="fr-FR" sz="1200" b="0" i="0">
                <a:solidFill>
                  <a:srgbClr val="000000"/>
                </a:solidFill>
                <a:effectLst/>
                <a:latin typeface="+mn-lt"/>
              </a:rPr>
              <a:t> </a:t>
            </a:r>
            <a:r>
              <a:rPr lang="fr-FR" sz="1200" b="0" i="0" err="1">
                <a:solidFill>
                  <a:srgbClr val="000000"/>
                </a:solidFill>
                <a:effectLst/>
                <a:latin typeface="+mn-lt"/>
              </a:rPr>
              <a:t>euismod</a:t>
            </a:r>
            <a:r>
              <a:rPr lang="fr-FR" sz="1200" b="0" i="0">
                <a:solidFill>
                  <a:srgbClr val="000000"/>
                </a:solidFill>
                <a:effectLst/>
                <a:latin typeface="+mn-lt"/>
              </a:rPr>
              <a:t> massa, vitae </a:t>
            </a:r>
            <a:r>
              <a:rPr lang="fr-FR" sz="1200" b="0" i="0" err="1">
                <a:solidFill>
                  <a:srgbClr val="000000"/>
                </a:solidFill>
                <a:effectLst/>
                <a:latin typeface="+mn-lt"/>
              </a:rPr>
              <a:t>ornare</a:t>
            </a:r>
            <a:r>
              <a:rPr lang="fr-FR" sz="1200" b="0" i="0">
                <a:solidFill>
                  <a:srgbClr val="000000"/>
                </a:solidFill>
                <a:effectLst/>
                <a:latin typeface="+mn-lt"/>
              </a:rPr>
              <a:t> </a:t>
            </a:r>
            <a:r>
              <a:rPr lang="fr-FR" sz="1200" b="0" i="0" err="1">
                <a:solidFill>
                  <a:srgbClr val="000000"/>
                </a:solidFill>
                <a:effectLst/>
                <a:latin typeface="+mn-lt"/>
              </a:rPr>
              <a:t>velit</a:t>
            </a:r>
            <a:r>
              <a:rPr lang="fr-FR" sz="1200" b="0" i="0">
                <a:solidFill>
                  <a:srgbClr val="000000"/>
                </a:solidFill>
                <a:effectLst/>
                <a:latin typeface="+mn-lt"/>
              </a:rPr>
              <a:t> </a:t>
            </a:r>
            <a:r>
              <a:rPr lang="fr-FR" sz="1200" b="0" i="0" err="1">
                <a:solidFill>
                  <a:srgbClr val="000000"/>
                </a:solidFill>
                <a:effectLst/>
                <a:latin typeface="+mn-lt"/>
              </a:rPr>
              <a:t>lorem</a:t>
            </a:r>
            <a:r>
              <a:rPr lang="fr-FR" sz="1200" b="0" i="0">
                <a:solidFill>
                  <a:srgbClr val="000000"/>
                </a:solidFill>
                <a:effectLst/>
                <a:latin typeface="+mn-lt"/>
              </a:rPr>
              <a:t> at </a:t>
            </a:r>
            <a:r>
              <a:rPr lang="fr-FR" sz="1200" b="0" i="0" err="1">
                <a:solidFill>
                  <a:srgbClr val="000000"/>
                </a:solidFill>
                <a:effectLst/>
                <a:latin typeface="+mn-lt"/>
              </a:rPr>
              <a:t>dui</a:t>
            </a:r>
            <a:r>
              <a:rPr lang="fr-FR" sz="1200" b="0" i="0">
                <a:solidFill>
                  <a:srgbClr val="000000"/>
                </a:solidFill>
                <a:effectLst/>
                <a:latin typeface="+mn-lt"/>
              </a:rPr>
              <a:t>. </a:t>
            </a:r>
            <a:r>
              <a:rPr lang="fr-FR" sz="1200" b="0" i="0" err="1">
                <a:solidFill>
                  <a:srgbClr val="000000"/>
                </a:solidFill>
                <a:effectLst/>
                <a:latin typeface="+mn-lt"/>
              </a:rPr>
              <a:t>Quisque</a:t>
            </a:r>
            <a:r>
              <a:rPr lang="fr-FR" sz="1200" b="0" i="0">
                <a:solidFill>
                  <a:srgbClr val="000000"/>
                </a:solidFill>
                <a:effectLst/>
                <a:latin typeface="+mn-lt"/>
              </a:rPr>
              <a:t> </a:t>
            </a:r>
            <a:r>
              <a:rPr lang="fr-FR" sz="1200" b="0" i="0" err="1">
                <a:solidFill>
                  <a:srgbClr val="000000"/>
                </a:solidFill>
                <a:effectLst/>
                <a:latin typeface="+mn-lt"/>
              </a:rPr>
              <a:t>auctor</a:t>
            </a:r>
            <a:r>
              <a:rPr lang="fr-FR" sz="1200" b="0" i="0">
                <a:solidFill>
                  <a:srgbClr val="000000"/>
                </a:solidFill>
                <a:effectLst/>
                <a:latin typeface="+mn-lt"/>
              </a:rPr>
              <a:t>, </a:t>
            </a:r>
            <a:r>
              <a:rPr lang="fr-FR" sz="1200" b="0" i="0" err="1">
                <a:solidFill>
                  <a:srgbClr val="000000"/>
                </a:solidFill>
                <a:effectLst/>
                <a:latin typeface="+mn-lt"/>
              </a:rPr>
              <a:t>neque</a:t>
            </a:r>
            <a:r>
              <a:rPr lang="fr-FR" sz="1200" b="0" i="0">
                <a:solidFill>
                  <a:srgbClr val="000000"/>
                </a:solidFill>
                <a:effectLst/>
                <a:latin typeface="+mn-lt"/>
              </a:rPr>
              <a:t> eu </a:t>
            </a:r>
            <a:r>
              <a:rPr lang="fr-FR" sz="1200" b="0" i="0" err="1">
                <a:solidFill>
                  <a:srgbClr val="000000"/>
                </a:solidFill>
                <a:effectLst/>
                <a:latin typeface="+mn-lt"/>
              </a:rPr>
              <a:t>gravida</a:t>
            </a:r>
            <a:r>
              <a:rPr lang="fr-FR" sz="1200" b="0" i="0">
                <a:solidFill>
                  <a:srgbClr val="000000"/>
                </a:solidFill>
                <a:effectLst/>
                <a:latin typeface="+mn-lt"/>
              </a:rPr>
              <a:t> </a:t>
            </a:r>
            <a:r>
              <a:rPr lang="fr-FR" sz="1200" b="0" i="0" err="1">
                <a:solidFill>
                  <a:srgbClr val="000000"/>
                </a:solidFill>
                <a:effectLst/>
                <a:latin typeface="+mn-lt"/>
              </a:rPr>
              <a:t>auctor</a:t>
            </a:r>
            <a:r>
              <a:rPr lang="fr-FR" sz="1200" b="0" i="0">
                <a:solidFill>
                  <a:srgbClr val="000000"/>
                </a:solidFill>
                <a:effectLst/>
                <a:latin typeface="+mn-lt"/>
              </a:rPr>
              <a:t>, </a:t>
            </a:r>
            <a:r>
              <a:rPr lang="fr-FR" sz="1200" b="0" i="0" err="1">
                <a:solidFill>
                  <a:srgbClr val="000000"/>
                </a:solidFill>
                <a:effectLst/>
                <a:latin typeface="+mn-lt"/>
              </a:rPr>
              <a:t>tellus</a:t>
            </a:r>
            <a:r>
              <a:rPr lang="fr-FR" sz="1200" b="0" i="0">
                <a:solidFill>
                  <a:srgbClr val="000000"/>
                </a:solidFill>
                <a:effectLst/>
                <a:latin typeface="+mn-lt"/>
              </a:rPr>
              <a:t> </a:t>
            </a:r>
            <a:r>
              <a:rPr lang="fr-FR" sz="1200" b="0" i="0" err="1">
                <a:solidFill>
                  <a:srgbClr val="000000"/>
                </a:solidFill>
                <a:effectLst/>
                <a:latin typeface="+mn-lt"/>
              </a:rPr>
              <a:t>mauris</a:t>
            </a:r>
            <a:r>
              <a:rPr lang="fr-FR" sz="1200" b="0" i="0">
                <a:solidFill>
                  <a:srgbClr val="000000"/>
                </a:solidFill>
                <a:effectLst/>
                <a:latin typeface="+mn-lt"/>
              </a:rPr>
              <a:t> cursus </a:t>
            </a:r>
            <a:r>
              <a:rPr lang="fr-FR" sz="1200" b="0" i="0" err="1">
                <a:solidFill>
                  <a:srgbClr val="000000"/>
                </a:solidFill>
                <a:effectLst/>
                <a:latin typeface="+mn-lt"/>
              </a:rPr>
              <a:t>neque</a:t>
            </a:r>
            <a:r>
              <a:rPr lang="fr-FR" sz="1200" b="0" i="0">
                <a:solidFill>
                  <a:srgbClr val="000000"/>
                </a:solidFill>
                <a:effectLst/>
                <a:latin typeface="+mn-lt"/>
              </a:rPr>
              <a:t>, nec </a:t>
            </a:r>
            <a:r>
              <a:rPr lang="fr-FR" sz="1200" b="0" i="0" err="1">
                <a:solidFill>
                  <a:srgbClr val="000000"/>
                </a:solidFill>
                <a:effectLst/>
                <a:latin typeface="+mn-lt"/>
              </a:rPr>
              <a:t>porttitor</a:t>
            </a:r>
            <a:r>
              <a:rPr lang="fr-FR" sz="1200" b="0" i="0">
                <a:solidFill>
                  <a:srgbClr val="000000"/>
                </a:solidFill>
                <a:effectLst/>
                <a:latin typeface="+mn-lt"/>
              </a:rPr>
              <a:t> nunc </a:t>
            </a:r>
            <a:r>
              <a:rPr lang="fr-FR" sz="1200" b="0" i="0" err="1">
                <a:solidFill>
                  <a:srgbClr val="000000"/>
                </a:solidFill>
                <a:effectLst/>
                <a:latin typeface="+mn-lt"/>
              </a:rPr>
              <a:t>velit</a:t>
            </a:r>
            <a:r>
              <a:rPr lang="fr-FR" sz="1200" b="0" i="0">
                <a:solidFill>
                  <a:srgbClr val="000000"/>
                </a:solidFill>
                <a:effectLst/>
                <a:latin typeface="+mn-lt"/>
              </a:rPr>
              <a:t> </a:t>
            </a:r>
            <a:r>
              <a:rPr lang="fr-FR" sz="1200" b="0" i="0" err="1">
                <a:solidFill>
                  <a:srgbClr val="000000"/>
                </a:solidFill>
                <a:effectLst/>
                <a:latin typeface="+mn-lt"/>
              </a:rPr>
              <a:t>vel</a:t>
            </a:r>
            <a:r>
              <a:rPr lang="fr-FR" sz="1200" b="0" i="0">
                <a:solidFill>
                  <a:srgbClr val="000000"/>
                </a:solidFill>
                <a:effectLst/>
                <a:latin typeface="+mn-lt"/>
              </a:rPr>
              <a:t> </a:t>
            </a:r>
            <a:r>
              <a:rPr lang="fr-FR" sz="1200" b="0" i="0" err="1">
                <a:solidFill>
                  <a:srgbClr val="000000"/>
                </a:solidFill>
                <a:effectLst/>
                <a:latin typeface="+mn-lt"/>
              </a:rPr>
              <a:t>lectus</a:t>
            </a:r>
            <a:r>
              <a:rPr lang="fr-FR" sz="1200" b="0" i="0">
                <a:solidFill>
                  <a:srgbClr val="000000"/>
                </a:solidFill>
                <a:effectLst/>
                <a:latin typeface="+mn-lt"/>
              </a:rPr>
              <a:t>. Lorem ipsum </a:t>
            </a:r>
            <a:r>
              <a:rPr lang="fr-FR" sz="1200" b="0" i="0" err="1">
                <a:solidFill>
                  <a:srgbClr val="000000"/>
                </a:solidFill>
                <a:effectLst/>
                <a:latin typeface="+mn-lt"/>
              </a:rPr>
              <a:t>dolor</a:t>
            </a:r>
            <a:r>
              <a:rPr lang="fr-FR" sz="1200" b="0" i="0">
                <a:solidFill>
                  <a:srgbClr val="000000"/>
                </a:solidFill>
                <a:effectLst/>
                <a:latin typeface="+mn-lt"/>
              </a:rPr>
              <a:t> </a:t>
            </a:r>
            <a:r>
              <a:rPr lang="fr-FR" sz="1200" b="0" i="0" err="1">
                <a:solidFill>
                  <a:srgbClr val="000000"/>
                </a:solidFill>
                <a:effectLst/>
                <a:latin typeface="+mn-lt"/>
              </a:rPr>
              <a:t>sit</a:t>
            </a:r>
            <a:r>
              <a:rPr lang="fr-FR" sz="1200" b="0" i="0">
                <a:solidFill>
                  <a:srgbClr val="000000"/>
                </a:solidFill>
                <a:effectLst/>
                <a:latin typeface="+mn-lt"/>
              </a:rPr>
              <a:t> </a:t>
            </a:r>
            <a:r>
              <a:rPr lang="fr-FR" sz="1200" b="0" i="0" err="1">
                <a:solidFill>
                  <a:srgbClr val="000000"/>
                </a:solidFill>
                <a:effectLst/>
                <a:latin typeface="+mn-lt"/>
              </a:rPr>
              <a:t>amet</a:t>
            </a:r>
            <a:r>
              <a:rPr lang="fr-FR" sz="1200" b="0" i="0">
                <a:solidFill>
                  <a:srgbClr val="000000"/>
                </a:solidFill>
                <a:effectLst/>
                <a:latin typeface="+mn-lt"/>
              </a:rPr>
              <a:t>, </a:t>
            </a:r>
            <a:r>
              <a:rPr lang="fr-FR" sz="1200" b="0" i="0" err="1">
                <a:solidFill>
                  <a:srgbClr val="000000"/>
                </a:solidFill>
                <a:effectLst/>
                <a:latin typeface="+mn-lt"/>
              </a:rPr>
              <a:t>consectetur</a:t>
            </a:r>
            <a:r>
              <a:rPr lang="fr-FR" sz="1200" b="0" i="0">
                <a:solidFill>
                  <a:srgbClr val="000000"/>
                </a:solidFill>
                <a:effectLst/>
                <a:latin typeface="+mn-lt"/>
              </a:rPr>
              <a:t> </a:t>
            </a:r>
            <a:r>
              <a:rPr lang="fr-FR" sz="1200" b="0" i="0" err="1">
                <a:solidFill>
                  <a:srgbClr val="000000"/>
                </a:solidFill>
                <a:effectLst/>
                <a:latin typeface="+mn-lt"/>
              </a:rPr>
              <a:t>adipiscing</a:t>
            </a:r>
            <a:r>
              <a:rPr lang="fr-FR" sz="1200" b="0" i="0">
                <a:solidFill>
                  <a:srgbClr val="000000"/>
                </a:solidFill>
                <a:effectLst/>
                <a:latin typeface="+mn-lt"/>
              </a:rPr>
              <a:t> </a:t>
            </a:r>
            <a:r>
              <a:rPr lang="fr-FR" sz="1200" b="0" i="0" err="1">
                <a:solidFill>
                  <a:srgbClr val="000000"/>
                </a:solidFill>
                <a:effectLst/>
                <a:latin typeface="+mn-lt"/>
              </a:rPr>
              <a:t>elit</a:t>
            </a:r>
            <a:r>
              <a:rPr lang="fr-FR" sz="1200" b="0" i="0">
                <a:solidFill>
                  <a:srgbClr val="000000"/>
                </a:solidFill>
                <a:effectLst/>
                <a:latin typeface="+mn-lt"/>
              </a:rPr>
              <a:t>. </a:t>
            </a:r>
          </a:p>
          <a:p>
            <a:pPr marL="0" marR="0" lvl="0" indent="0" algn="l" defTabSz="914400" rtl="0" eaLnBrk="1" fontAlgn="auto" latinLnBrk="0" hangingPunct="1">
              <a:lnSpc>
                <a:spcPct val="100000"/>
              </a:lnSpc>
              <a:spcBef>
                <a:spcPts val="1000"/>
              </a:spcBef>
              <a:spcAft>
                <a:spcPts val="0"/>
              </a:spcAft>
              <a:buClrTx/>
              <a:buSzTx/>
              <a:buFontTx/>
              <a:buNone/>
              <a:tabLst/>
              <a:defRPr/>
            </a:pPr>
            <a:r>
              <a:rPr lang="fr-FR" sz="1200" b="0" i="0">
                <a:solidFill>
                  <a:srgbClr val="000000"/>
                </a:solidFill>
                <a:effectLst/>
                <a:latin typeface="+mn-lt"/>
              </a:rPr>
              <a:t>Lorem ipsum </a:t>
            </a:r>
            <a:r>
              <a:rPr lang="fr-FR" sz="1200" b="0" i="0" err="1">
                <a:solidFill>
                  <a:srgbClr val="000000"/>
                </a:solidFill>
                <a:effectLst/>
                <a:latin typeface="+mn-lt"/>
              </a:rPr>
              <a:t>dolor</a:t>
            </a:r>
            <a:r>
              <a:rPr lang="fr-FR" sz="1200" b="0" i="0">
                <a:solidFill>
                  <a:srgbClr val="000000"/>
                </a:solidFill>
                <a:effectLst/>
                <a:latin typeface="+mn-lt"/>
              </a:rPr>
              <a:t> </a:t>
            </a:r>
            <a:r>
              <a:rPr lang="fr-FR" sz="1200" b="0" i="0" err="1">
                <a:solidFill>
                  <a:srgbClr val="000000"/>
                </a:solidFill>
                <a:effectLst/>
                <a:latin typeface="+mn-lt"/>
              </a:rPr>
              <a:t>sit</a:t>
            </a:r>
            <a:r>
              <a:rPr lang="fr-FR" sz="1200" b="0" i="0">
                <a:solidFill>
                  <a:srgbClr val="000000"/>
                </a:solidFill>
                <a:effectLst/>
                <a:latin typeface="+mn-lt"/>
              </a:rPr>
              <a:t> </a:t>
            </a:r>
            <a:r>
              <a:rPr lang="fr-FR" sz="1200" b="0" i="0" err="1">
                <a:solidFill>
                  <a:srgbClr val="000000"/>
                </a:solidFill>
                <a:effectLst/>
                <a:latin typeface="+mn-lt"/>
              </a:rPr>
              <a:t>amet</a:t>
            </a:r>
            <a:r>
              <a:rPr lang="fr-FR" sz="1200" b="0" i="0">
                <a:solidFill>
                  <a:srgbClr val="000000"/>
                </a:solidFill>
                <a:effectLst/>
                <a:latin typeface="+mn-lt"/>
              </a:rPr>
              <a:t>, </a:t>
            </a:r>
            <a:r>
              <a:rPr lang="fr-FR" sz="1200" b="0" i="0" err="1">
                <a:solidFill>
                  <a:srgbClr val="000000"/>
                </a:solidFill>
                <a:effectLst/>
                <a:latin typeface="+mn-lt"/>
              </a:rPr>
              <a:t>consectetur</a:t>
            </a:r>
            <a:r>
              <a:rPr lang="fr-FR" sz="1200" b="0" i="0">
                <a:solidFill>
                  <a:srgbClr val="000000"/>
                </a:solidFill>
                <a:effectLst/>
                <a:latin typeface="+mn-lt"/>
              </a:rPr>
              <a:t> </a:t>
            </a:r>
            <a:r>
              <a:rPr lang="fr-FR" sz="1200" b="0" i="0" err="1">
                <a:solidFill>
                  <a:srgbClr val="000000"/>
                </a:solidFill>
                <a:effectLst/>
                <a:latin typeface="+mn-lt"/>
              </a:rPr>
              <a:t>adipiscing</a:t>
            </a:r>
            <a:r>
              <a:rPr lang="fr-FR" sz="1200" b="0" i="0">
                <a:solidFill>
                  <a:srgbClr val="000000"/>
                </a:solidFill>
                <a:effectLst/>
                <a:latin typeface="+mn-lt"/>
              </a:rPr>
              <a:t> </a:t>
            </a:r>
            <a:r>
              <a:rPr lang="fr-FR" sz="1200" b="0" i="0" err="1">
                <a:solidFill>
                  <a:srgbClr val="000000"/>
                </a:solidFill>
                <a:effectLst/>
                <a:latin typeface="+mn-lt"/>
              </a:rPr>
              <a:t>elit</a:t>
            </a:r>
            <a:r>
              <a:rPr lang="fr-FR" sz="1200" b="0" i="0">
                <a:solidFill>
                  <a:srgbClr val="000000"/>
                </a:solidFill>
                <a:effectLst/>
                <a:latin typeface="+mn-lt"/>
              </a:rPr>
              <a:t>. </a:t>
            </a:r>
            <a:r>
              <a:rPr lang="fr-FR" sz="1200" b="0" i="0" err="1">
                <a:solidFill>
                  <a:srgbClr val="000000"/>
                </a:solidFill>
                <a:effectLst/>
                <a:latin typeface="+mn-lt"/>
              </a:rPr>
              <a:t>Donec</a:t>
            </a:r>
            <a:r>
              <a:rPr lang="fr-FR" sz="1200" b="0" i="0">
                <a:solidFill>
                  <a:srgbClr val="000000"/>
                </a:solidFill>
                <a:effectLst/>
                <a:latin typeface="+mn-lt"/>
              </a:rPr>
              <a:t> </a:t>
            </a:r>
            <a:r>
              <a:rPr lang="fr-FR" sz="1200" b="0" i="0" err="1">
                <a:solidFill>
                  <a:srgbClr val="000000"/>
                </a:solidFill>
                <a:effectLst/>
                <a:latin typeface="+mn-lt"/>
              </a:rPr>
              <a:t>feugiat</a:t>
            </a:r>
            <a:r>
              <a:rPr lang="fr-FR" sz="1200" b="0" i="0">
                <a:solidFill>
                  <a:srgbClr val="000000"/>
                </a:solidFill>
                <a:effectLst/>
                <a:latin typeface="+mn-lt"/>
              </a:rPr>
              <a:t> </a:t>
            </a:r>
            <a:r>
              <a:rPr lang="fr-FR" sz="1200" b="0" i="0" err="1">
                <a:solidFill>
                  <a:srgbClr val="000000"/>
                </a:solidFill>
                <a:effectLst/>
                <a:latin typeface="+mn-lt"/>
              </a:rPr>
              <a:t>elementum</a:t>
            </a:r>
            <a:r>
              <a:rPr lang="fr-FR" sz="1200" b="0" i="0">
                <a:solidFill>
                  <a:srgbClr val="000000"/>
                </a:solidFill>
                <a:effectLst/>
                <a:latin typeface="+mn-lt"/>
              </a:rPr>
              <a:t> </a:t>
            </a:r>
            <a:r>
              <a:rPr lang="fr-FR" sz="1200" b="0" i="0" err="1">
                <a:solidFill>
                  <a:srgbClr val="000000"/>
                </a:solidFill>
                <a:effectLst/>
                <a:latin typeface="+mn-lt"/>
              </a:rPr>
              <a:t>urna</a:t>
            </a:r>
            <a:r>
              <a:rPr lang="fr-FR" sz="1200" b="0" i="0">
                <a:solidFill>
                  <a:srgbClr val="000000"/>
                </a:solidFill>
                <a:effectLst/>
                <a:latin typeface="+mn-lt"/>
              </a:rPr>
              <a:t>, nec </a:t>
            </a:r>
            <a:r>
              <a:rPr lang="fr-FR" sz="1200" b="0" i="0" err="1">
                <a:solidFill>
                  <a:srgbClr val="000000"/>
                </a:solidFill>
                <a:effectLst/>
                <a:latin typeface="+mn-lt"/>
              </a:rPr>
              <a:t>aliquam</a:t>
            </a:r>
            <a:r>
              <a:rPr lang="fr-FR" sz="1200" b="0" i="0">
                <a:solidFill>
                  <a:srgbClr val="000000"/>
                </a:solidFill>
                <a:effectLst/>
                <a:latin typeface="+mn-lt"/>
              </a:rPr>
              <a:t> </a:t>
            </a:r>
            <a:r>
              <a:rPr lang="fr-FR" sz="1200" b="0" i="0" err="1">
                <a:solidFill>
                  <a:srgbClr val="000000"/>
                </a:solidFill>
                <a:effectLst/>
                <a:latin typeface="+mn-lt"/>
              </a:rPr>
              <a:t>risus</a:t>
            </a:r>
            <a:r>
              <a:rPr lang="fr-FR" sz="1200" b="0" i="0">
                <a:solidFill>
                  <a:srgbClr val="000000"/>
                </a:solidFill>
                <a:effectLst/>
                <a:latin typeface="+mn-lt"/>
              </a:rPr>
              <a:t> pretium </a:t>
            </a:r>
            <a:r>
              <a:rPr lang="fr-FR" sz="1200" b="0" i="0" err="1">
                <a:solidFill>
                  <a:srgbClr val="000000"/>
                </a:solidFill>
                <a:effectLst/>
                <a:latin typeface="+mn-lt"/>
              </a:rPr>
              <a:t>sit</a:t>
            </a:r>
            <a:r>
              <a:rPr lang="fr-FR" sz="1200" b="0" i="0">
                <a:solidFill>
                  <a:srgbClr val="000000"/>
                </a:solidFill>
                <a:effectLst/>
                <a:latin typeface="+mn-lt"/>
              </a:rPr>
              <a:t> </a:t>
            </a:r>
            <a:r>
              <a:rPr lang="fr-FR" sz="1200" b="0" i="0" err="1">
                <a:solidFill>
                  <a:srgbClr val="000000"/>
                </a:solidFill>
                <a:effectLst/>
                <a:latin typeface="+mn-lt"/>
              </a:rPr>
              <a:t>amet</a:t>
            </a:r>
            <a:r>
              <a:rPr lang="fr-FR" sz="1200" b="0" i="0">
                <a:solidFill>
                  <a:srgbClr val="000000"/>
                </a:solidFill>
                <a:effectLst/>
                <a:latin typeface="+mn-lt"/>
              </a:rPr>
              <a:t>. Suspendisse </a:t>
            </a:r>
            <a:r>
              <a:rPr lang="fr-FR" sz="1200" b="0" i="0" err="1">
                <a:solidFill>
                  <a:srgbClr val="000000"/>
                </a:solidFill>
                <a:effectLst/>
                <a:latin typeface="+mn-lt"/>
              </a:rPr>
              <a:t>viverra</a:t>
            </a:r>
            <a:r>
              <a:rPr lang="fr-FR" sz="1200" b="0" i="0">
                <a:solidFill>
                  <a:srgbClr val="000000"/>
                </a:solidFill>
                <a:effectLst/>
                <a:latin typeface="+mn-lt"/>
              </a:rPr>
              <a:t>, ipsum non </a:t>
            </a:r>
            <a:r>
              <a:rPr lang="fr-FR" sz="1200" b="0" i="0" err="1">
                <a:solidFill>
                  <a:srgbClr val="000000"/>
                </a:solidFill>
                <a:effectLst/>
                <a:latin typeface="+mn-lt"/>
              </a:rPr>
              <a:t>lacinia</a:t>
            </a:r>
            <a:r>
              <a:rPr lang="fr-FR" sz="1200" b="0" i="0">
                <a:solidFill>
                  <a:srgbClr val="000000"/>
                </a:solidFill>
                <a:effectLst/>
                <a:latin typeface="+mn-lt"/>
              </a:rPr>
              <a:t> </a:t>
            </a:r>
            <a:r>
              <a:rPr lang="fr-FR" sz="1200" b="0" i="0" err="1">
                <a:solidFill>
                  <a:srgbClr val="000000"/>
                </a:solidFill>
                <a:effectLst/>
                <a:latin typeface="+mn-lt"/>
              </a:rPr>
              <a:t>malesuada</a:t>
            </a:r>
            <a:r>
              <a:rPr lang="fr-FR" sz="1200" b="0" i="0">
                <a:solidFill>
                  <a:srgbClr val="000000"/>
                </a:solidFill>
                <a:effectLst/>
                <a:latin typeface="+mn-lt"/>
              </a:rPr>
              <a:t>, libero erat </a:t>
            </a:r>
            <a:r>
              <a:rPr lang="fr-FR" sz="1200" b="0" i="0" err="1">
                <a:solidFill>
                  <a:srgbClr val="000000"/>
                </a:solidFill>
                <a:effectLst/>
                <a:latin typeface="+mn-lt"/>
              </a:rPr>
              <a:t>maximus</a:t>
            </a:r>
            <a:r>
              <a:rPr lang="fr-FR" sz="1200" b="0" i="0">
                <a:solidFill>
                  <a:srgbClr val="000000"/>
                </a:solidFill>
                <a:effectLst/>
                <a:latin typeface="+mn-lt"/>
              </a:rPr>
              <a:t> </a:t>
            </a:r>
            <a:r>
              <a:rPr lang="fr-FR" sz="1200" b="0" i="0" err="1">
                <a:solidFill>
                  <a:srgbClr val="000000"/>
                </a:solidFill>
                <a:effectLst/>
                <a:latin typeface="+mn-lt"/>
              </a:rPr>
              <a:t>justo</a:t>
            </a:r>
            <a:r>
              <a:rPr lang="fr-FR" sz="1200" b="0" i="0">
                <a:solidFill>
                  <a:srgbClr val="000000"/>
                </a:solidFill>
                <a:effectLst/>
                <a:latin typeface="+mn-lt"/>
              </a:rPr>
              <a:t>, a </a:t>
            </a:r>
            <a:r>
              <a:rPr lang="fr-FR" sz="1200" b="0" i="0" err="1">
                <a:solidFill>
                  <a:srgbClr val="000000"/>
                </a:solidFill>
                <a:effectLst/>
                <a:latin typeface="+mn-lt"/>
              </a:rPr>
              <a:t>gravida</a:t>
            </a:r>
            <a:r>
              <a:rPr lang="fr-FR" sz="1200" b="0" i="0">
                <a:solidFill>
                  <a:srgbClr val="000000"/>
                </a:solidFill>
                <a:effectLst/>
                <a:latin typeface="+mn-lt"/>
              </a:rPr>
              <a:t> </a:t>
            </a:r>
            <a:r>
              <a:rPr lang="fr-FR" sz="1200" b="0" i="0" err="1">
                <a:solidFill>
                  <a:srgbClr val="000000"/>
                </a:solidFill>
                <a:effectLst/>
                <a:latin typeface="+mn-lt"/>
              </a:rPr>
              <a:t>neque</a:t>
            </a:r>
            <a:r>
              <a:rPr lang="fr-FR" sz="1200" b="0" i="0">
                <a:solidFill>
                  <a:srgbClr val="000000"/>
                </a:solidFill>
                <a:effectLst/>
                <a:latin typeface="+mn-lt"/>
              </a:rPr>
              <a:t> </a:t>
            </a:r>
            <a:r>
              <a:rPr lang="fr-FR" sz="1200" b="0" i="0" err="1">
                <a:solidFill>
                  <a:srgbClr val="000000"/>
                </a:solidFill>
                <a:effectLst/>
                <a:latin typeface="+mn-lt"/>
              </a:rPr>
              <a:t>elit</a:t>
            </a:r>
            <a:r>
              <a:rPr lang="fr-FR" sz="1200" b="0" i="0">
                <a:solidFill>
                  <a:srgbClr val="000000"/>
                </a:solidFill>
                <a:effectLst/>
                <a:latin typeface="+mn-lt"/>
              </a:rPr>
              <a:t> et </a:t>
            </a:r>
            <a:r>
              <a:rPr lang="fr-FR" sz="1200" b="0" i="0" err="1">
                <a:solidFill>
                  <a:srgbClr val="000000"/>
                </a:solidFill>
                <a:effectLst/>
                <a:latin typeface="+mn-lt"/>
              </a:rPr>
              <a:t>mauris</a:t>
            </a:r>
            <a:r>
              <a:rPr lang="fr-FR" sz="1200" b="0" i="0">
                <a:solidFill>
                  <a:srgbClr val="000000"/>
                </a:solidFill>
                <a:effectLst/>
                <a:latin typeface="+mn-lt"/>
              </a:rPr>
              <a:t>.</a:t>
            </a:r>
          </a:p>
        </p:txBody>
      </p:sp>
    </p:spTree>
    <p:extLst>
      <p:ext uri="{BB962C8B-B14F-4D97-AF65-F5344CB8AC3E}">
        <p14:creationId xmlns:p14="http://schemas.microsoft.com/office/powerpoint/2010/main" val="341624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erture sans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966640-8794-ECC6-4940-CDCB5B219FE4}"/>
              </a:ext>
            </a:extLst>
          </p:cNvPr>
          <p:cNvSpPr/>
          <p:nvPr userDrawn="1"/>
        </p:nvSpPr>
        <p:spPr>
          <a:xfrm>
            <a:off x="6065359" y="995320"/>
            <a:ext cx="6189139" cy="5967339"/>
          </a:xfrm>
          <a:prstGeom prst="rect">
            <a:avLst/>
          </a:prstGeom>
          <a:gradFill>
            <a:gsLst>
              <a:gs pos="0">
                <a:srgbClr val="8FD9D0"/>
              </a:gs>
              <a:gs pos="100000">
                <a:srgbClr val="003064"/>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26" name="Espace réservé du texte 24">
            <a:extLst>
              <a:ext uri="{FF2B5EF4-FFF2-40B4-BE49-F238E27FC236}">
                <a16:creationId xmlns:a16="http://schemas.microsoft.com/office/drawing/2014/main" id="{B7561072-49A9-B07B-46FA-2271932C576F}"/>
              </a:ext>
            </a:extLst>
          </p:cNvPr>
          <p:cNvSpPr>
            <a:spLocks noGrp="1"/>
          </p:cNvSpPr>
          <p:nvPr>
            <p:ph type="body" sz="quarter" idx="13" hasCustomPrompt="1"/>
          </p:nvPr>
        </p:nvSpPr>
        <p:spPr>
          <a:xfrm>
            <a:off x="351701" y="6362112"/>
            <a:ext cx="3325812" cy="565150"/>
          </a:xfrm>
          <a:prstGeom prst="rect">
            <a:avLst/>
          </a:prstGeom>
        </p:spPr>
        <p:txBody>
          <a:bodyPr/>
          <a:lstStyle>
            <a:lvl1pPr marL="0" indent="0">
              <a:buNone/>
              <a:defRPr sz="1600">
                <a:solidFill>
                  <a:srgbClr val="003064"/>
                </a:solidFill>
                <a:latin typeface="Roboto Flex Normal" panose="02000000000000000000" pitchFamily="2" charset="0"/>
                <a:ea typeface="Roboto Flex Normal" panose="02000000000000000000" pitchFamily="2" charset="0"/>
              </a:defRPr>
            </a:lvl1pPr>
          </a:lstStyle>
          <a:p>
            <a:pPr lvl="0"/>
            <a:r>
              <a:rPr lang="fr-FR"/>
              <a:t>Jour mois année</a:t>
            </a:r>
          </a:p>
        </p:txBody>
      </p:sp>
      <p:cxnSp>
        <p:nvCxnSpPr>
          <p:cNvPr id="12" name="Connecteur droit 11">
            <a:extLst>
              <a:ext uri="{FF2B5EF4-FFF2-40B4-BE49-F238E27FC236}">
                <a16:creationId xmlns:a16="http://schemas.microsoft.com/office/drawing/2014/main" id="{DA3FEC83-FDA0-26D8-9688-4D9519381CC6}"/>
              </a:ext>
            </a:extLst>
          </p:cNvPr>
          <p:cNvCxnSpPr/>
          <p:nvPr userDrawn="1"/>
        </p:nvCxnSpPr>
        <p:spPr>
          <a:xfrm flipH="1">
            <a:off x="-301971" y="1000828"/>
            <a:ext cx="12522200" cy="0"/>
          </a:xfrm>
          <a:prstGeom prst="line">
            <a:avLst/>
          </a:prstGeom>
          <a:ln w="12700">
            <a:solidFill>
              <a:srgbClr val="003064"/>
            </a:solidFill>
          </a:ln>
        </p:spPr>
        <p:style>
          <a:lnRef idx="1">
            <a:schemeClr val="accent1"/>
          </a:lnRef>
          <a:fillRef idx="0">
            <a:schemeClr val="accent1"/>
          </a:fillRef>
          <a:effectRef idx="0">
            <a:schemeClr val="accent1"/>
          </a:effectRef>
          <a:fontRef idx="minor">
            <a:schemeClr val="tx1"/>
          </a:fontRef>
        </p:style>
      </p:cxnSp>
      <p:sp>
        <p:nvSpPr>
          <p:cNvPr id="13" name="Espace réservé pour une image  21">
            <a:extLst>
              <a:ext uri="{FF2B5EF4-FFF2-40B4-BE49-F238E27FC236}">
                <a16:creationId xmlns:a16="http://schemas.microsoft.com/office/drawing/2014/main" id="{96CBB4E8-0F1E-38DB-3630-CAF15F090C14}"/>
              </a:ext>
            </a:extLst>
          </p:cNvPr>
          <p:cNvSpPr>
            <a:spLocks noGrp="1"/>
          </p:cNvSpPr>
          <p:nvPr>
            <p:ph type="pic" sz="quarter" idx="12" hasCustomPrompt="1"/>
          </p:nvPr>
        </p:nvSpPr>
        <p:spPr>
          <a:xfrm>
            <a:off x="10283825" y="187324"/>
            <a:ext cx="1641475" cy="625475"/>
          </a:xfrm>
          <a:prstGeom prst="rect">
            <a:avLst/>
          </a:prstGeom>
          <a:solidFill>
            <a:schemeClr val="bg1">
              <a:lumMod val="85000"/>
            </a:schemeClr>
          </a:solidFill>
        </p:spPr>
        <p:txBody>
          <a:bodyPr/>
          <a:lstStyle>
            <a:lvl1pPr marL="0" indent="0">
              <a:buNone/>
              <a:defRPr sz="1200">
                <a:solidFill>
                  <a:srgbClr val="FF0000"/>
                </a:solidFill>
              </a:defRPr>
            </a:lvl1pPr>
          </a:lstStyle>
          <a:p>
            <a:r>
              <a:rPr lang="fr-FR"/>
              <a:t>Insérer logo client</a:t>
            </a:r>
          </a:p>
        </p:txBody>
      </p:sp>
      <p:sp>
        <p:nvSpPr>
          <p:cNvPr id="21" name="Espace réservé du texte 16">
            <a:extLst>
              <a:ext uri="{FF2B5EF4-FFF2-40B4-BE49-F238E27FC236}">
                <a16:creationId xmlns:a16="http://schemas.microsoft.com/office/drawing/2014/main" id="{6CEFF8DF-F573-0354-3D58-79E7034C6CC1}"/>
              </a:ext>
            </a:extLst>
          </p:cNvPr>
          <p:cNvSpPr>
            <a:spLocks noGrp="1"/>
          </p:cNvSpPr>
          <p:nvPr>
            <p:ph type="body" sz="quarter" idx="10" hasCustomPrompt="1"/>
          </p:nvPr>
        </p:nvSpPr>
        <p:spPr>
          <a:xfrm>
            <a:off x="351701" y="2459645"/>
            <a:ext cx="5158975" cy="1846659"/>
          </a:xfrm>
          <a:prstGeom prst="rect">
            <a:avLst/>
          </a:prstGeom>
        </p:spPr>
        <p:txBody>
          <a:bodyPr/>
          <a:lstStyle>
            <a:lvl1pPr marL="0" indent="0">
              <a:buNone/>
              <a:defRPr sz="3800" b="1">
                <a:solidFill>
                  <a:srgbClr val="003064"/>
                </a:solidFill>
                <a:latin typeface="Roboto Flex Normal" panose="02000000000000000000" pitchFamily="2" charset="0"/>
                <a:ea typeface="Roboto Flex Normal" panose="02000000000000000000" pitchFamily="2" charset="0"/>
              </a:defRPr>
            </a:lvl1pPr>
          </a:lstStyle>
          <a:p>
            <a:pPr lvl="0"/>
            <a:r>
              <a:rPr lang="fr-FR"/>
              <a:t>Titre de la présentation</a:t>
            </a:r>
          </a:p>
        </p:txBody>
      </p:sp>
      <p:sp>
        <p:nvSpPr>
          <p:cNvPr id="22" name="Espace réservé du texte 24">
            <a:extLst>
              <a:ext uri="{FF2B5EF4-FFF2-40B4-BE49-F238E27FC236}">
                <a16:creationId xmlns:a16="http://schemas.microsoft.com/office/drawing/2014/main" id="{4F5DFBC0-738F-6333-CEF8-1D32C38C754C}"/>
              </a:ext>
            </a:extLst>
          </p:cNvPr>
          <p:cNvSpPr>
            <a:spLocks noGrp="1"/>
          </p:cNvSpPr>
          <p:nvPr>
            <p:ph type="body" sz="quarter" idx="14" hasCustomPrompt="1"/>
          </p:nvPr>
        </p:nvSpPr>
        <p:spPr>
          <a:xfrm>
            <a:off x="351700" y="4386769"/>
            <a:ext cx="5158975" cy="565150"/>
          </a:xfrm>
          <a:prstGeom prst="rect">
            <a:avLst/>
          </a:prstGeom>
        </p:spPr>
        <p:txBody>
          <a:bodyPr/>
          <a:lstStyle>
            <a:lvl1pPr marL="0" indent="0">
              <a:buNone/>
              <a:defRPr sz="2600">
                <a:solidFill>
                  <a:srgbClr val="003064"/>
                </a:solidFill>
                <a:latin typeface="Roboto Flex Normal" panose="02000000000000000000" pitchFamily="2" charset="0"/>
                <a:ea typeface="Roboto Flex Normal" panose="02000000000000000000" pitchFamily="2" charset="0"/>
              </a:defRPr>
            </a:lvl1pPr>
          </a:lstStyle>
          <a:p>
            <a:r>
              <a:rPr lang="fr-FR" sz="2600">
                <a:solidFill>
                  <a:srgbClr val="003064"/>
                </a:solidFill>
                <a:latin typeface="Roboto Flex Normal" panose="02000000000000000000" pitchFamily="2" charset="0"/>
                <a:ea typeface="Roboto Flex Normal" panose="02000000000000000000" pitchFamily="2" charset="0"/>
              </a:rPr>
              <a:t>Sous-titre de la présentation</a:t>
            </a:r>
          </a:p>
        </p:txBody>
      </p:sp>
      <p:sp>
        <p:nvSpPr>
          <p:cNvPr id="24" name="Espace réservé du texte 24">
            <a:extLst>
              <a:ext uri="{FF2B5EF4-FFF2-40B4-BE49-F238E27FC236}">
                <a16:creationId xmlns:a16="http://schemas.microsoft.com/office/drawing/2014/main" id="{D2665FE0-25E1-6B2F-271B-B9B26C05EF2F}"/>
              </a:ext>
            </a:extLst>
          </p:cNvPr>
          <p:cNvSpPr>
            <a:spLocks noGrp="1"/>
          </p:cNvSpPr>
          <p:nvPr>
            <p:ph type="body" sz="quarter" idx="15" hasCustomPrompt="1"/>
          </p:nvPr>
        </p:nvSpPr>
        <p:spPr>
          <a:xfrm>
            <a:off x="351701" y="4912043"/>
            <a:ext cx="5158974" cy="565150"/>
          </a:xfrm>
          <a:prstGeom prst="rect">
            <a:avLst/>
          </a:prstGeom>
        </p:spPr>
        <p:txBody>
          <a:bodyPr/>
          <a:lstStyle>
            <a:lvl1pPr marL="0" indent="0">
              <a:buNone/>
              <a:defRPr sz="2600">
                <a:solidFill>
                  <a:srgbClr val="003064"/>
                </a:solidFill>
                <a:latin typeface="Roboto Flex Normal" panose="02000000000000000000" pitchFamily="2" charset="0"/>
                <a:ea typeface="Roboto Flex Normal" panose="02000000000000000000" pitchFamily="2" charset="0"/>
              </a:defRPr>
            </a:lvl1pPr>
          </a:lstStyle>
          <a:p>
            <a:r>
              <a:rPr lang="fr-FR" sz="2600">
                <a:solidFill>
                  <a:srgbClr val="003064"/>
                </a:solidFill>
                <a:latin typeface="Roboto Flex Normal" panose="02000000000000000000" pitchFamily="2" charset="0"/>
                <a:ea typeface="Roboto Flex Normal" panose="02000000000000000000" pitchFamily="2" charset="0"/>
              </a:rPr>
              <a:t>Sous-titre 2 de la présentation</a:t>
            </a:r>
          </a:p>
        </p:txBody>
      </p:sp>
      <p:grpSp>
        <p:nvGrpSpPr>
          <p:cNvPr id="6" name="Groupe 5">
            <a:extLst>
              <a:ext uri="{FF2B5EF4-FFF2-40B4-BE49-F238E27FC236}">
                <a16:creationId xmlns:a16="http://schemas.microsoft.com/office/drawing/2014/main" id="{5FE958D9-8D7D-E216-CE6E-D38BC122DC91}"/>
              </a:ext>
            </a:extLst>
          </p:cNvPr>
          <p:cNvGrpSpPr/>
          <p:nvPr userDrawn="1"/>
        </p:nvGrpSpPr>
        <p:grpSpPr>
          <a:xfrm rot="5400000">
            <a:off x="9877883" y="1656976"/>
            <a:ext cx="2133482" cy="4644027"/>
            <a:chOff x="5625858" y="1660213"/>
            <a:chExt cx="2318373" cy="5046486"/>
          </a:xfrm>
        </p:grpSpPr>
        <p:sp>
          <p:nvSpPr>
            <p:cNvPr id="14" name="Rectangle : coins arrondis 13">
              <a:extLst>
                <a:ext uri="{FF2B5EF4-FFF2-40B4-BE49-F238E27FC236}">
                  <a16:creationId xmlns:a16="http://schemas.microsoft.com/office/drawing/2014/main" id="{2072D595-E5A1-A3F0-F632-FBBE795824FC}"/>
                </a:ext>
              </a:extLst>
            </p:cNvPr>
            <p:cNvSpPr/>
            <p:nvPr/>
          </p:nvSpPr>
          <p:spPr>
            <a:xfrm>
              <a:off x="5625858" y="3325111"/>
              <a:ext cx="610342" cy="3381588"/>
            </a:xfrm>
            <a:prstGeom prst="roundRect">
              <a:avLst>
                <a:gd name="adj" fmla="val 50000"/>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 coins arrondis 14">
              <a:extLst>
                <a:ext uri="{FF2B5EF4-FFF2-40B4-BE49-F238E27FC236}">
                  <a16:creationId xmlns:a16="http://schemas.microsoft.com/office/drawing/2014/main" id="{F158C5D1-6880-3DAD-E0E3-58466899E499}"/>
                </a:ext>
              </a:extLst>
            </p:cNvPr>
            <p:cNvSpPr/>
            <p:nvPr/>
          </p:nvSpPr>
          <p:spPr>
            <a:xfrm>
              <a:off x="6479873" y="1660213"/>
              <a:ext cx="610342" cy="3381588"/>
            </a:xfrm>
            <a:prstGeom prst="roundRect">
              <a:avLst>
                <a:gd name="adj" fmla="val 50000"/>
              </a:avLst>
            </a:prstGeom>
            <a:solidFill>
              <a:srgbClr val="8FD9D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 coins arrondis 15">
              <a:extLst>
                <a:ext uri="{FF2B5EF4-FFF2-40B4-BE49-F238E27FC236}">
                  <a16:creationId xmlns:a16="http://schemas.microsoft.com/office/drawing/2014/main" id="{6FB3AC99-6069-C5B3-0151-B5A1678378D1}"/>
                </a:ext>
              </a:extLst>
            </p:cNvPr>
            <p:cNvSpPr/>
            <p:nvPr/>
          </p:nvSpPr>
          <p:spPr>
            <a:xfrm>
              <a:off x="7333889" y="2617745"/>
              <a:ext cx="610342" cy="3381588"/>
            </a:xfrm>
            <a:prstGeom prst="roundRect">
              <a:avLst>
                <a:gd name="adj" fmla="val 50000"/>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669134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u txt + 2 graphes">
    <p:spTree>
      <p:nvGrpSpPr>
        <p:cNvPr id="1" name=""/>
        <p:cNvGrpSpPr/>
        <p:nvPr/>
      </p:nvGrpSpPr>
      <p:grpSpPr>
        <a:xfrm>
          <a:off x="0" y="0"/>
          <a:ext cx="0" cy="0"/>
          <a:chOff x="0" y="0"/>
          <a:chExt cx="0" cy="0"/>
        </a:xfrm>
      </p:grpSpPr>
      <p:sp>
        <p:nvSpPr>
          <p:cNvPr id="7" name="Espace réservé du texte 17">
            <a:extLst>
              <a:ext uri="{FF2B5EF4-FFF2-40B4-BE49-F238E27FC236}">
                <a16:creationId xmlns:a16="http://schemas.microsoft.com/office/drawing/2014/main" id="{141AE82E-C74C-A582-BAA0-2EC1C00D92D4}"/>
              </a:ext>
            </a:extLst>
          </p:cNvPr>
          <p:cNvSpPr>
            <a:spLocks noGrp="1"/>
          </p:cNvSpPr>
          <p:nvPr>
            <p:ph type="body" sz="quarter" idx="10" hasCustomPrompt="1"/>
          </p:nvPr>
        </p:nvSpPr>
        <p:spPr>
          <a:xfrm>
            <a:off x="357087" y="693112"/>
            <a:ext cx="11392094" cy="769720"/>
          </a:xfrm>
          <a:prstGeom prst="rect">
            <a:avLst/>
          </a:prstGeom>
        </p:spPr>
        <p:txBody>
          <a:bodyPr/>
          <a:lstStyle>
            <a:lvl1pPr marL="0" indent="0" algn="just">
              <a:buNone/>
              <a:defRPr sz="2600" b="1">
                <a:solidFill>
                  <a:srgbClr val="003064"/>
                </a:solidFill>
                <a:latin typeface="+mj-lt"/>
                <a:ea typeface="Roboto Flex Normal" panose="02000000000000000000" pitchFamily="2" charset="0"/>
              </a:defRPr>
            </a:lvl1pPr>
          </a:lstStyle>
          <a:p>
            <a:pPr lvl="0"/>
            <a:r>
              <a:rPr lang="fr-FR"/>
              <a:t>Titre de la page</a:t>
            </a:r>
          </a:p>
        </p:txBody>
      </p:sp>
      <p:sp>
        <p:nvSpPr>
          <p:cNvPr id="8" name="Espace réservé du texte 17">
            <a:extLst>
              <a:ext uri="{FF2B5EF4-FFF2-40B4-BE49-F238E27FC236}">
                <a16:creationId xmlns:a16="http://schemas.microsoft.com/office/drawing/2014/main" id="{849A89CF-AFDE-57DB-F9CA-A08446FA067E}"/>
              </a:ext>
            </a:extLst>
          </p:cNvPr>
          <p:cNvSpPr>
            <a:spLocks noGrp="1"/>
          </p:cNvSpPr>
          <p:nvPr>
            <p:ph type="body" sz="quarter" idx="11" hasCustomPrompt="1"/>
          </p:nvPr>
        </p:nvSpPr>
        <p:spPr>
          <a:xfrm>
            <a:off x="357087" y="1126972"/>
            <a:ext cx="11392094" cy="404737"/>
          </a:xfrm>
          <a:prstGeom prst="rect">
            <a:avLst/>
          </a:prstGeom>
        </p:spPr>
        <p:txBody>
          <a:bodyPr/>
          <a:lstStyle>
            <a:lvl1pPr marL="0" indent="0" algn="just">
              <a:buNone/>
              <a:defRPr sz="1700" b="0">
                <a:solidFill>
                  <a:srgbClr val="003064"/>
                </a:solidFill>
                <a:latin typeface="+mj-lt"/>
                <a:ea typeface="Roboto Flex Normal" panose="02000000000000000000" pitchFamily="2" charset="0"/>
              </a:defRPr>
            </a:lvl1pPr>
          </a:lstStyle>
          <a:p>
            <a:pPr lvl="0"/>
            <a:r>
              <a:rPr lang="fr-FR"/>
              <a:t>Sous-titre de la page</a:t>
            </a:r>
          </a:p>
        </p:txBody>
      </p:sp>
      <p:sp>
        <p:nvSpPr>
          <p:cNvPr id="19" name="Espace réservé pour une image  9">
            <a:extLst>
              <a:ext uri="{FF2B5EF4-FFF2-40B4-BE49-F238E27FC236}">
                <a16:creationId xmlns:a16="http://schemas.microsoft.com/office/drawing/2014/main" id="{C71B9288-6CE5-58BF-EB4D-88654A89AD74}"/>
              </a:ext>
            </a:extLst>
          </p:cNvPr>
          <p:cNvSpPr>
            <a:spLocks noGrp="1"/>
          </p:cNvSpPr>
          <p:nvPr>
            <p:ph type="pic" sz="quarter" idx="18"/>
          </p:nvPr>
        </p:nvSpPr>
        <p:spPr>
          <a:xfrm>
            <a:off x="357087" y="2380740"/>
            <a:ext cx="5492851" cy="3912109"/>
          </a:xfrm>
          <a:prstGeom prst="rect">
            <a:avLst/>
          </a:prstGeom>
          <a:noFill/>
          <a:ln>
            <a:solidFill>
              <a:schemeClr val="bg1">
                <a:lumMod val="50000"/>
              </a:schemeClr>
            </a:solidFill>
          </a:ln>
        </p:spPr>
        <p:txBody>
          <a:bodyPr/>
          <a:lstStyle>
            <a:lvl1pPr marL="0" indent="0">
              <a:buNone/>
              <a:defRPr sz="1000">
                <a:solidFill>
                  <a:schemeClr val="bg1"/>
                </a:solidFill>
              </a:defRPr>
            </a:lvl1pPr>
          </a:lstStyle>
          <a:p>
            <a:endParaRPr lang="fr-FR"/>
          </a:p>
        </p:txBody>
      </p:sp>
      <p:sp>
        <p:nvSpPr>
          <p:cNvPr id="24" name="Espace réservé du texte 25">
            <a:extLst>
              <a:ext uri="{FF2B5EF4-FFF2-40B4-BE49-F238E27FC236}">
                <a16:creationId xmlns:a16="http://schemas.microsoft.com/office/drawing/2014/main" id="{3C00559E-E0F8-642E-111A-5A234C54C8DD}"/>
              </a:ext>
            </a:extLst>
          </p:cNvPr>
          <p:cNvSpPr>
            <a:spLocks noGrp="1"/>
          </p:cNvSpPr>
          <p:nvPr>
            <p:ph type="body" sz="quarter" idx="22" hasCustomPrompt="1"/>
          </p:nvPr>
        </p:nvSpPr>
        <p:spPr>
          <a:xfrm>
            <a:off x="538112" y="6351939"/>
            <a:ext cx="5130800" cy="146569"/>
          </a:xfrm>
          <a:prstGeom prst="rect">
            <a:avLst/>
          </a:prstGeom>
        </p:spPr>
        <p:txBody>
          <a:bodyPr/>
          <a:lstStyle>
            <a:lvl1pPr marL="0" indent="0" algn="ctr">
              <a:buNone/>
              <a:defRPr sz="800" b="0">
                <a:solidFill>
                  <a:srgbClr val="003064">
                    <a:alpha val="75000"/>
                  </a:srgbClr>
                </a:solidFill>
                <a:latin typeface="+mn-lt"/>
              </a:defRPr>
            </a:lvl1pPr>
          </a:lstStyle>
          <a:p>
            <a:pPr lvl="0"/>
            <a:r>
              <a:rPr lang="fr-FR"/>
              <a:t>Source : mettre la source</a:t>
            </a:r>
          </a:p>
        </p:txBody>
      </p:sp>
      <p:sp>
        <p:nvSpPr>
          <p:cNvPr id="6" name="Espace réservé pour une image  9">
            <a:extLst>
              <a:ext uri="{FF2B5EF4-FFF2-40B4-BE49-F238E27FC236}">
                <a16:creationId xmlns:a16="http://schemas.microsoft.com/office/drawing/2014/main" id="{795F6B94-F115-7D5D-7C1E-5E0652F44925}"/>
              </a:ext>
            </a:extLst>
          </p:cNvPr>
          <p:cNvSpPr>
            <a:spLocks noGrp="1"/>
          </p:cNvSpPr>
          <p:nvPr>
            <p:ph type="pic" sz="quarter" idx="27"/>
          </p:nvPr>
        </p:nvSpPr>
        <p:spPr>
          <a:xfrm>
            <a:off x="6268029" y="2380740"/>
            <a:ext cx="5492851" cy="3912109"/>
          </a:xfrm>
          <a:prstGeom prst="rect">
            <a:avLst/>
          </a:prstGeom>
          <a:noFill/>
          <a:ln>
            <a:solidFill>
              <a:schemeClr val="bg1">
                <a:lumMod val="50000"/>
              </a:schemeClr>
            </a:solidFill>
          </a:ln>
        </p:spPr>
        <p:txBody>
          <a:bodyPr/>
          <a:lstStyle>
            <a:lvl1pPr marL="0" indent="0">
              <a:buNone/>
              <a:defRPr sz="1000">
                <a:solidFill>
                  <a:schemeClr val="bg1"/>
                </a:solidFill>
              </a:defRPr>
            </a:lvl1pPr>
          </a:lstStyle>
          <a:p>
            <a:endParaRPr lang="fr-FR"/>
          </a:p>
        </p:txBody>
      </p:sp>
      <p:sp>
        <p:nvSpPr>
          <p:cNvPr id="13" name="Espace réservé du texte 25">
            <a:extLst>
              <a:ext uri="{FF2B5EF4-FFF2-40B4-BE49-F238E27FC236}">
                <a16:creationId xmlns:a16="http://schemas.microsoft.com/office/drawing/2014/main" id="{16EDC19C-4031-4C6C-F5D3-DA547E8C6A1E}"/>
              </a:ext>
            </a:extLst>
          </p:cNvPr>
          <p:cNvSpPr>
            <a:spLocks noGrp="1"/>
          </p:cNvSpPr>
          <p:nvPr>
            <p:ph type="body" sz="quarter" idx="31" hasCustomPrompt="1"/>
          </p:nvPr>
        </p:nvSpPr>
        <p:spPr>
          <a:xfrm>
            <a:off x="6449054" y="6351939"/>
            <a:ext cx="5130800" cy="146569"/>
          </a:xfrm>
          <a:prstGeom prst="rect">
            <a:avLst/>
          </a:prstGeom>
        </p:spPr>
        <p:txBody>
          <a:bodyPr/>
          <a:lstStyle>
            <a:lvl1pPr marL="0" indent="0" algn="ctr">
              <a:buNone/>
              <a:defRPr sz="800" b="0">
                <a:solidFill>
                  <a:srgbClr val="003064">
                    <a:alpha val="75000"/>
                  </a:srgbClr>
                </a:solidFill>
                <a:latin typeface="+mn-lt"/>
              </a:defRPr>
            </a:lvl1pPr>
          </a:lstStyle>
          <a:p>
            <a:pPr lvl="0"/>
            <a:r>
              <a:rPr lang="fr-FR"/>
              <a:t>Source : mettre la source</a:t>
            </a:r>
          </a:p>
        </p:txBody>
      </p:sp>
      <p:sp>
        <p:nvSpPr>
          <p:cNvPr id="2" name="Espace réservé du texte 25">
            <a:extLst>
              <a:ext uri="{FF2B5EF4-FFF2-40B4-BE49-F238E27FC236}">
                <a16:creationId xmlns:a16="http://schemas.microsoft.com/office/drawing/2014/main" id="{2D30A337-E728-D1A2-108F-0BA954E724A9}"/>
              </a:ext>
            </a:extLst>
          </p:cNvPr>
          <p:cNvSpPr>
            <a:spLocks noGrp="1"/>
          </p:cNvSpPr>
          <p:nvPr>
            <p:ph type="body" sz="quarter" idx="14" hasCustomPrompt="1"/>
          </p:nvPr>
        </p:nvSpPr>
        <p:spPr>
          <a:xfrm>
            <a:off x="496922" y="2466214"/>
            <a:ext cx="5237792" cy="208232"/>
          </a:xfrm>
          <a:prstGeom prst="rect">
            <a:avLst/>
          </a:prstGeom>
        </p:spPr>
        <p:txBody>
          <a:bodyPr/>
          <a:lstStyle>
            <a:lvl1pPr marL="0" indent="0" algn="ctr">
              <a:buNone/>
              <a:defRPr sz="1200" b="1">
                <a:solidFill>
                  <a:srgbClr val="003064">
                    <a:alpha val="75000"/>
                  </a:srgbClr>
                </a:solidFill>
                <a:latin typeface="+mn-lt"/>
              </a:defRPr>
            </a:lvl1pPr>
          </a:lstStyle>
          <a:p>
            <a:pPr lvl="0"/>
            <a:r>
              <a:rPr lang="fr-FR"/>
              <a:t>Titre du graphique</a:t>
            </a:r>
          </a:p>
        </p:txBody>
      </p:sp>
      <p:sp>
        <p:nvSpPr>
          <p:cNvPr id="3" name="Espace réservé du texte 25">
            <a:extLst>
              <a:ext uri="{FF2B5EF4-FFF2-40B4-BE49-F238E27FC236}">
                <a16:creationId xmlns:a16="http://schemas.microsoft.com/office/drawing/2014/main" id="{4730AF1D-16F7-B65C-60F4-09BA149F0DA4}"/>
              </a:ext>
            </a:extLst>
          </p:cNvPr>
          <p:cNvSpPr>
            <a:spLocks noGrp="1"/>
          </p:cNvSpPr>
          <p:nvPr>
            <p:ph type="body" sz="quarter" idx="15" hasCustomPrompt="1"/>
          </p:nvPr>
        </p:nvSpPr>
        <p:spPr>
          <a:xfrm>
            <a:off x="496922" y="2910223"/>
            <a:ext cx="5237792" cy="208232"/>
          </a:xfrm>
          <a:prstGeom prst="rect">
            <a:avLst/>
          </a:prstGeom>
        </p:spPr>
        <p:txBody>
          <a:bodyPr/>
          <a:lstStyle>
            <a:lvl1pPr marL="0" indent="0" algn="ctr">
              <a:buNone/>
              <a:defRPr sz="1000" b="0" i="1">
                <a:solidFill>
                  <a:srgbClr val="003064">
                    <a:alpha val="75000"/>
                  </a:srgbClr>
                </a:solidFill>
                <a:latin typeface="+mn-lt"/>
              </a:defRPr>
            </a:lvl1pPr>
          </a:lstStyle>
          <a:p>
            <a:pPr lvl="0"/>
            <a:r>
              <a:rPr lang="fr-FR"/>
              <a:t>Année ou période</a:t>
            </a:r>
          </a:p>
        </p:txBody>
      </p:sp>
      <p:sp>
        <p:nvSpPr>
          <p:cNvPr id="10" name="Espace réservé du texte 25">
            <a:extLst>
              <a:ext uri="{FF2B5EF4-FFF2-40B4-BE49-F238E27FC236}">
                <a16:creationId xmlns:a16="http://schemas.microsoft.com/office/drawing/2014/main" id="{2BF0E0B9-F139-450D-A98D-14B9D8490516}"/>
              </a:ext>
            </a:extLst>
          </p:cNvPr>
          <p:cNvSpPr>
            <a:spLocks noGrp="1"/>
          </p:cNvSpPr>
          <p:nvPr>
            <p:ph type="body" sz="quarter" idx="16" hasCustomPrompt="1"/>
          </p:nvPr>
        </p:nvSpPr>
        <p:spPr>
          <a:xfrm>
            <a:off x="496922" y="2690922"/>
            <a:ext cx="5237792" cy="208232"/>
          </a:xfrm>
          <a:prstGeom prst="rect">
            <a:avLst/>
          </a:prstGeom>
        </p:spPr>
        <p:txBody>
          <a:bodyPr/>
          <a:lstStyle>
            <a:lvl1pPr marL="0" indent="0" algn="ctr">
              <a:buNone/>
              <a:defRPr sz="1000" b="0">
                <a:solidFill>
                  <a:srgbClr val="003064">
                    <a:alpha val="75000"/>
                  </a:srgbClr>
                </a:solidFill>
                <a:latin typeface="+mn-lt"/>
              </a:defRPr>
            </a:lvl1pPr>
          </a:lstStyle>
          <a:p>
            <a:pPr lvl="0"/>
            <a:r>
              <a:rPr lang="fr-FR"/>
              <a:t>Sous-titre du graphique</a:t>
            </a:r>
          </a:p>
        </p:txBody>
      </p:sp>
      <p:sp>
        <p:nvSpPr>
          <p:cNvPr id="16" name="Espace réservé du texte 25">
            <a:extLst>
              <a:ext uri="{FF2B5EF4-FFF2-40B4-BE49-F238E27FC236}">
                <a16:creationId xmlns:a16="http://schemas.microsoft.com/office/drawing/2014/main" id="{E040CD84-3873-D920-258F-4E30D8F9C176}"/>
              </a:ext>
            </a:extLst>
          </p:cNvPr>
          <p:cNvSpPr>
            <a:spLocks noGrp="1"/>
          </p:cNvSpPr>
          <p:nvPr>
            <p:ph type="body" sz="quarter" idx="34" hasCustomPrompt="1"/>
          </p:nvPr>
        </p:nvSpPr>
        <p:spPr>
          <a:xfrm>
            <a:off x="6395214" y="2466214"/>
            <a:ext cx="5237792" cy="208232"/>
          </a:xfrm>
          <a:prstGeom prst="rect">
            <a:avLst/>
          </a:prstGeom>
        </p:spPr>
        <p:txBody>
          <a:bodyPr/>
          <a:lstStyle>
            <a:lvl1pPr marL="0" indent="0" algn="ctr">
              <a:buNone/>
              <a:defRPr sz="1200" b="1">
                <a:solidFill>
                  <a:srgbClr val="003064">
                    <a:alpha val="75000"/>
                  </a:srgbClr>
                </a:solidFill>
                <a:latin typeface="+mn-lt"/>
              </a:defRPr>
            </a:lvl1pPr>
          </a:lstStyle>
          <a:p>
            <a:pPr lvl="0"/>
            <a:r>
              <a:rPr lang="fr-FR"/>
              <a:t>Titre du graphique</a:t>
            </a:r>
          </a:p>
        </p:txBody>
      </p:sp>
      <p:sp>
        <p:nvSpPr>
          <p:cNvPr id="17" name="Espace réservé du texte 25">
            <a:extLst>
              <a:ext uri="{FF2B5EF4-FFF2-40B4-BE49-F238E27FC236}">
                <a16:creationId xmlns:a16="http://schemas.microsoft.com/office/drawing/2014/main" id="{867C380C-17A2-19F4-4B51-626B26213A75}"/>
              </a:ext>
            </a:extLst>
          </p:cNvPr>
          <p:cNvSpPr>
            <a:spLocks noGrp="1"/>
          </p:cNvSpPr>
          <p:nvPr>
            <p:ph type="body" sz="quarter" idx="35" hasCustomPrompt="1"/>
          </p:nvPr>
        </p:nvSpPr>
        <p:spPr>
          <a:xfrm>
            <a:off x="6395214" y="2910223"/>
            <a:ext cx="5237792" cy="208232"/>
          </a:xfrm>
          <a:prstGeom prst="rect">
            <a:avLst/>
          </a:prstGeom>
        </p:spPr>
        <p:txBody>
          <a:bodyPr/>
          <a:lstStyle>
            <a:lvl1pPr marL="0" indent="0" algn="ctr">
              <a:buNone/>
              <a:defRPr sz="1000" b="0" i="1">
                <a:solidFill>
                  <a:srgbClr val="003064">
                    <a:alpha val="75000"/>
                  </a:srgbClr>
                </a:solidFill>
                <a:latin typeface="+mn-lt"/>
              </a:defRPr>
            </a:lvl1pPr>
          </a:lstStyle>
          <a:p>
            <a:pPr lvl="0"/>
            <a:r>
              <a:rPr lang="fr-FR"/>
              <a:t>Année ou période</a:t>
            </a:r>
          </a:p>
        </p:txBody>
      </p:sp>
      <p:sp>
        <p:nvSpPr>
          <p:cNvPr id="18" name="Espace réservé du texte 25">
            <a:extLst>
              <a:ext uri="{FF2B5EF4-FFF2-40B4-BE49-F238E27FC236}">
                <a16:creationId xmlns:a16="http://schemas.microsoft.com/office/drawing/2014/main" id="{8D9972A8-46DA-28D1-5A68-59657BF63F84}"/>
              </a:ext>
            </a:extLst>
          </p:cNvPr>
          <p:cNvSpPr>
            <a:spLocks noGrp="1"/>
          </p:cNvSpPr>
          <p:nvPr>
            <p:ph type="body" sz="quarter" idx="36" hasCustomPrompt="1"/>
          </p:nvPr>
        </p:nvSpPr>
        <p:spPr>
          <a:xfrm>
            <a:off x="6395214" y="2690922"/>
            <a:ext cx="5237792" cy="208232"/>
          </a:xfrm>
          <a:prstGeom prst="rect">
            <a:avLst/>
          </a:prstGeom>
        </p:spPr>
        <p:txBody>
          <a:bodyPr/>
          <a:lstStyle>
            <a:lvl1pPr marL="0" indent="0" algn="ctr">
              <a:buNone/>
              <a:defRPr sz="1000" b="0">
                <a:solidFill>
                  <a:srgbClr val="003064">
                    <a:alpha val="75000"/>
                  </a:srgbClr>
                </a:solidFill>
                <a:latin typeface="+mn-lt"/>
              </a:defRPr>
            </a:lvl1pPr>
          </a:lstStyle>
          <a:p>
            <a:pPr lvl="0"/>
            <a:r>
              <a:rPr lang="fr-FR"/>
              <a:t>Sous-titre du graphique</a:t>
            </a:r>
          </a:p>
        </p:txBody>
      </p:sp>
      <p:sp>
        <p:nvSpPr>
          <p:cNvPr id="5" name="Espace réservé du texte 7">
            <a:extLst>
              <a:ext uri="{FF2B5EF4-FFF2-40B4-BE49-F238E27FC236}">
                <a16:creationId xmlns:a16="http://schemas.microsoft.com/office/drawing/2014/main" id="{1B604ED2-8DC2-D956-D7F0-F78B7B5313E6}"/>
              </a:ext>
            </a:extLst>
          </p:cNvPr>
          <p:cNvSpPr>
            <a:spLocks noGrp="1"/>
          </p:cNvSpPr>
          <p:nvPr>
            <p:ph type="body" sz="quarter" idx="21" hasCustomPrompt="1"/>
          </p:nvPr>
        </p:nvSpPr>
        <p:spPr>
          <a:xfrm>
            <a:off x="357086" y="1495871"/>
            <a:ext cx="11392093" cy="769720"/>
          </a:xfrm>
          <a:prstGeom prst="rect">
            <a:avLst/>
          </a:prstGeom>
        </p:spPr>
        <p:txBody>
          <a:bodyPr/>
          <a:lstStyle>
            <a:lvl1pPr>
              <a:defRPr sz="1200">
                <a:latin typeface="+mj-lt"/>
              </a:defRPr>
            </a:lvl1pPr>
            <a:lvl2pPr>
              <a:defRPr sz="1200">
                <a:latin typeface="+mn-lt"/>
              </a:defRPr>
            </a:lvl2pPr>
            <a:lvl3pPr marL="0">
              <a:lnSpc>
                <a:spcPct val="100000"/>
              </a:lnSpc>
              <a:spcBef>
                <a:spcPts val="1000"/>
              </a:spcBef>
              <a:defRPr sz="1200">
                <a:latin typeface="+mn-lt"/>
              </a:defRPr>
            </a:lvl3pPr>
            <a:lvl4pPr>
              <a:defRPr sz="1200">
                <a:latin typeface="+mn-lt"/>
              </a:defRPr>
            </a:lvl4pPr>
            <a:lvl5pPr>
              <a:defRPr sz="1200">
                <a:latin typeface="+mn-lt"/>
              </a:defRPr>
            </a:lvl5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fr-FR" sz="1200" b="0" i="0">
                <a:solidFill>
                  <a:srgbClr val="000000"/>
                </a:solidFill>
                <a:effectLst/>
                <a:latin typeface="+mn-lt"/>
              </a:rPr>
              <a:t>Lorem ipsum </a:t>
            </a:r>
            <a:r>
              <a:rPr lang="fr-FR" sz="1200" b="0" i="0" err="1">
                <a:solidFill>
                  <a:srgbClr val="000000"/>
                </a:solidFill>
                <a:effectLst/>
                <a:latin typeface="+mn-lt"/>
              </a:rPr>
              <a:t>dolor</a:t>
            </a:r>
            <a:r>
              <a:rPr lang="fr-FR" sz="1200" b="0" i="0">
                <a:solidFill>
                  <a:srgbClr val="000000"/>
                </a:solidFill>
                <a:effectLst/>
                <a:latin typeface="+mn-lt"/>
              </a:rPr>
              <a:t> </a:t>
            </a:r>
            <a:r>
              <a:rPr lang="fr-FR" sz="1200" b="0" i="0" err="1">
                <a:solidFill>
                  <a:srgbClr val="000000"/>
                </a:solidFill>
                <a:effectLst/>
                <a:latin typeface="+mn-lt"/>
              </a:rPr>
              <a:t>sit</a:t>
            </a:r>
            <a:r>
              <a:rPr lang="fr-FR" sz="1200" b="0" i="0">
                <a:solidFill>
                  <a:srgbClr val="000000"/>
                </a:solidFill>
                <a:effectLst/>
                <a:latin typeface="+mn-lt"/>
              </a:rPr>
              <a:t> </a:t>
            </a:r>
            <a:r>
              <a:rPr lang="fr-FR" sz="1200" b="0" i="0" err="1">
                <a:solidFill>
                  <a:srgbClr val="000000"/>
                </a:solidFill>
                <a:effectLst/>
                <a:latin typeface="+mn-lt"/>
              </a:rPr>
              <a:t>amet</a:t>
            </a:r>
            <a:r>
              <a:rPr lang="fr-FR" sz="1200" b="0" i="0">
                <a:solidFill>
                  <a:srgbClr val="000000"/>
                </a:solidFill>
                <a:effectLst/>
                <a:latin typeface="+mn-lt"/>
              </a:rPr>
              <a:t>, </a:t>
            </a:r>
            <a:r>
              <a:rPr lang="fr-FR" sz="1200" b="0" i="0" err="1">
                <a:solidFill>
                  <a:srgbClr val="000000"/>
                </a:solidFill>
                <a:effectLst/>
                <a:latin typeface="+mn-lt"/>
              </a:rPr>
              <a:t>consectetur</a:t>
            </a:r>
            <a:r>
              <a:rPr lang="fr-FR" sz="1200" b="0" i="0">
                <a:solidFill>
                  <a:srgbClr val="000000"/>
                </a:solidFill>
                <a:effectLst/>
                <a:latin typeface="+mn-lt"/>
              </a:rPr>
              <a:t> </a:t>
            </a:r>
            <a:r>
              <a:rPr lang="fr-FR" sz="1200" b="0" i="0" err="1">
                <a:solidFill>
                  <a:srgbClr val="000000"/>
                </a:solidFill>
                <a:effectLst/>
                <a:latin typeface="+mn-lt"/>
              </a:rPr>
              <a:t>adipiscing</a:t>
            </a:r>
            <a:r>
              <a:rPr lang="fr-FR" sz="1200" b="0" i="0">
                <a:solidFill>
                  <a:srgbClr val="000000"/>
                </a:solidFill>
                <a:effectLst/>
                <a:latin typeface="+mn-lt"/>
              </a:rPr>
              <a:t> </a:t>
            </a:r>
            <a:r>
              <a:rPr lang="fr-FR" sz="1200" b="0" i="0" err="1">
                <a:solidFill>
                  <a:srgbClr val="000000"/>
                </a:solidFill>
                <a:effectLst/>
                <a:latin typeface="+mn-lt"/>
              </a:rPr>
              <a:t>elit</a:t>
            </a:r>
            <a:r>
              <a:rPr lang="fr-FR" sz="1200" b="0" i="0">
                <a:solidFill>
                  <a:srgbClr val="000000"/>
                </a:solidFill>
                <a:effectLst/>
                <a:latin typeface="+mn-lt"/>
              </a:rPr>
              <a:t>. </a:t>
            </a:r>
            <a:r>
              <a:rPr lang="fr-FR" sz="1200" b="0" i="0" err="1">
                <a:solidFill>
                  <a:srgbClr val="000000"/>
                </a:solidFill>
                <a:effectLst/>
                <a:latin typeface="+mn-lt"/>
              </a:rPr>
              <a:t>Donec</a:t>
            </a:r>
            <a:r>
              <a:rPr lang="fr-FR" sz="1200" b="0" i="0">
                <a:solidFill>
                  <a:srgbClr val="000000"/>
                </a:solidFill>
                <a:effectLst/>
                <a:latin typeface="+mn-lt"/>
              </a:rPr>
              <a:t> </a:t>
            </a:r>
            <a:r>
              <a:rPr lang="fr-FR" sz="1200" b="0" i="0" err="1">
                <a:solidFill>
                  <a:srgbClr val="000000"/>
                </a:solidFill>
                <a:effectLst/>
                <a:latin typeface="+mn-lt"/>
              </a:rPr>
              <a:t>feugiat</a:t>
            </a:r>
            <a:r>
              <a:rPr lang="fr-FR" sz="1200" b="0" i="0">
                <a:solidFill>
                  <a:srgbClr val="000000"/>
                </a:solidFill>
                <a:effectLst/>
                <a:latin typeface="+mn-lt"/>
              </a:rPr>
              <a:t> </a:t>
            </a:r>
            <a:r>
              <a:rPr lang="fr-FR" sz="1200" b="0" i="0" err="1">
                <a:solidFill>
                  <a:srgbClr val="000000"/>
                </a:solidFill>
                <a:effectLst/>
                <a:latin typeface="+mn-lt"/>
              </a:rPr>
              <a:t>elementum</a:t>
            </a:r>
            <a:r>
              <a:rPr lang="fr-FR" sz="1200" b="0" i="0">
                <a:solidFill>
                  <a:srgbClr val="000000"/>
                </a:solidFill>
                <a:effectLst/>
                <a:latin typeface="+mn-lt"/>
              </a:rPr>
              <a:t> </a:t>
            </a:r>
            <a:r>
              <a:rPr lang="fr-FR" sz="1200" b="0" i="0" err="1">
                <a:solidFill>
                  <a:srgbClr val="000000"/>
                </a:solidFill>
                <a:effectLst/>
                <a:latin typeface="+mn-lt"/>
              </a:rPr>
              <a:t>urna</a:t>
            </a:r>
            <a:r>
              <a:rPr lang="fr-FR" sz="1200" b="0" i="0">
                <a:solidFill>
                  <a:srgbClr val="000000"/>
                </a:solidFill>
                <a:effectLst/>
                <a:latin typeface="+mn-lt"/>
              </a:rPr>
              <a:t>, nec </a:t>
            </a:r>
            <a:r>
              <a:rPr lang="fr-FR" sz="1200" b="0" i="0" err="1">
                <a:solidFill>
                  <a:srgbClr val="000000"/>
                </a:solidFill>
                <a:effectLst/>
                <a:latin typeface="+mn-lt"/>
              </a:rPr>
              <a:t>aliquam</a:t>
            </a:r>
            <a:r>
              <a:rPr lang="fr-FR" sz="1200" b="0" i="0">
                <a:solidFill>
                  <a:srgbClr val="000000"/>
                </a:solidFill>
                <a:effectLst/>
                <a:latin typeface="+mn-lt"/>
              </a:rPr>
              <a:t> </a:t>
            </a:r>
            <a:r>
              <a:rPr lang="fr-FR" sz="1200" b="0" i="0" err="1">
                <a:solidFill>
                  <a:srgbClr val="000000"/>
                </a:solidFill>
                <a:effectLst/>
                <a:latin typeface="+mn-lt"/>
              </a:rPr>
              <a:t>risus</a:t>
            </a:r>
            <a:r>
              <a:rPr lang="fr-FR" sz="1200" b="0" i="0">
                <a:solidFill>
                  <a:srgbClr val="000000"/>
                </a:solidFill>
                <a:effectLst/>
                <a:latin typeface="+mn-lt"/>
              </a:rPr>
              <a:t> pretium </a:t>
            </a:r>
            <a:r>
              <a:rPr lang="fr-FR" sz="1200" b="0" i="0" err="1">
                <a:solidFill>
                  <a:srgbClr val="000000"/>
                </a:solidFill>
                <a:effectLst/>
                <a:latin typeface="+mn-lt"/>
              </a:rPr>
              <a:t>sit</a:t>
            </a:r>
            <a:r>
              <a:rPr lang="fr-FR" sz="1200" b="0" i="0">
                <a:solidFill>
                  <a:srgbClr val="000000"/>
                </a:solidFill>
                <a:effectLst/>
                <a:latin typeface="+mn-lt"/>
              </a:rPr>
              <a:t> </a:t>
            </a:r>
            <a:r>
              <a:rPr lang="fr-FR" sz="1200" b="0" i="0" err="1">
                <a:solidFill>
                  <a:srgbClr val="000000"/>
                </a:solidFill>
                <a:effectLst/>
                <a:latin typeface="+mn-lt"/>
              </a:rPr>
              <a:t>amet</a:t>
            </a:r>
            <a:r>
              <a:rPr lang="fr-FR" sz="1200" b="0" i="0">
                <a:solidFill>
                  <a:srgbClr val="000000"/>
                </a:solidFill>
                <a:effectLst/>
                <a:latin typeface="+mn-lt"/>
              </a:rPr>
              <a:t>. Suspendisse </a:t>
            </a:r>
            <a:r>
              <a:rPr lang="fr-FR" sz="1200" b="0" i="0" err="1">
                <a:solidFill>
                  <a:srgbClr val="000000"/>
                </a:solidFill>
                <a:effectLst/>
                <a:latin typeface="+mn-lt"/>
              </a:rPr>
              <a:t>viverra</a:t>
            </a:r>
            <a:r>
              <a:rPr lang="fr-FR" sz="1200" b="0" i="0">
                <a:solidFill>
                  <a:srgbClr val="000000"/>
                </a:solidFill>
                <a:effectLst/>
                <a:latin typeface="+mn-lt"/>
              </a:rPr>
              <a:t>, ipsum non </a:t>
            </a:r>
            <a:r>
              <a:rPr lang="fr-FR" sz="1200" b="0" i="0" err="1">
                <a:solidFill>
                  <a:srgbClr val="000000"/>
                </a:solidFill>
                <a:effectLst/>
                <a:latin typeface="+mn-lt"/>
              </a:rPr>
              <a:t>lacinia</a:t>
            </a:r>
            <a:r>
              <a:rPr lang="fr-FR" sz="1200" b="0" i="0">
                <a:solidFill>
                  <a:srgbClr val="000000"/>
                </a:solidFill>
                <a:effectLst/>
                <a:latin typeface="+mn-lt"/>
              </a:rPr>
              <a:t> </a:t>
            </a:r>
            <a:r>
              <a:rPr lang="fr-FR" sz="1200" b="0" i="0" err="1">
                <a:solidFill>
                  <a:srgbClr val="000000"/>
                </a:solidFill>
                <a:effectLst/>
                <a:latin typeface="+mn-lt"/>
              </a:rPr>
              <a:t>malesuada</a:t>
            </a:r>
            <a:r>
              <a:rPr lang="fr-FR" sz="1200" b="0" i="0">
                <a:solidFill>
                  <a:srgbClr val="000000"/>
                </a:solidFill>
                <a:effectLst/>
                <a:latin typeface="+mn-lt"/>
              </a:rPr>
              <a:t>, libero erat </a:t>
            </a:r>
            <a:r>
              <a:rPr lang="fr-FR" sz="1200" b="0" i="0" err="1">
                <a:solidFill>
                  <a:srgbClr val="000000"/>
                </a:solidFill>
                <a:effectLst/>
                <a:latin typeface="+mn-lt"/>
              </a:rPr>
              <a:t>maximus</a:t>
            </a:r>
            <a:r>
              <a:rPr lang="fr-FR" sz="1200" b="0" i="0">
                <a:solidFill>
                  <a:srgbClr val="000000"/>
                </a:solidFill>
                <a:effectLst/>
                <a:latin typeface="+mn-lt"/>
              </a:rPr>
              <a:t> </a:t>
            </a:r>
            <a:r>
              <a:rPr lang="fr-FR" sz="1200" b="0" i="0" err="1">
                <a:solidFill>
                  <a:srgbClr val="000000"/>
                </a:solidFill>
                <a:effectLst/>
                <a:latin typeface="+mn-lt"/>
              </a:rPr>
              <a:t>justo</a:t>
            </a:r>
            <a:r>
              <a:rPr lang="fr-FR" sz="1200" b="0" i="0">
                <a:solidFill>
                  <a:srgbClr val="000000"/>
                </a:solidFill>
                <a:effectLst/>
                <a:latin typeface="+mn-lt"/>
              </a:rPr>
              <a:t>, a </a:t>
            </a:r>
            <a:r>
              <a:rPr lang="fr-FR" sz="1200" b="0" i="0" err="1">
                <a:solidFill>
                  <a:srgbClr val="000000"/>
                </a:solidFill>
                <a:effectLst/>
                <a:latin typeface="+mn-lt"/>
              </a:rPr>
              <a:t>gravida</a:t>
            </a:r>
            <a:r>
              <a:rPr lang="fr-FR" sz="1200" b="0" i="0">
                <a:solidFill>
                  <a:srgbClr val="000000"/>
                </a:solidFill>
                <a:effectLst/>
                <a:latin typeface="+mn-lt"/>
              </a:rPr>
              <a:t> </a:t>
            </a:r>
            <a:r>
              <a:rPr lang="fr-FR" sz="1200" b="0" i="0" err="1">
                <a:solidFill>
                  <a:srgbClr val="000000"/>
                </a:solidFill>
                <a:effectLst/>
                <a:latin typeface="+mn-lt"/>
              </a:rPr>
              <a:t>neque</a:t>
            </a:r>
            <a:r>
              <a:rPr lang="fr-FR" sz="1200" b="0" i="0">
                <a:solidFill>
                  <a:srgbClr val="000000"/>
                </a:solidFill>
                <a:effectLst/>
                <a:latin typeface="+mn-lt"/>
              </a:rPr>
              <a:t> </a:t>
            </a:r>
            <a:r>
              <a:rPr lang="fr-FR" sz="1200" b="0" i="0" err="1">
                <a:solidFill>
                  <a:srgbClr val="000000"/>
                </a:solidFill>
                <a:effectLst/>
                <a:latin typeface="+mn-lt"/>
              </a:rPr>
              <a:t>elit</a:t>
            </a:r>
            <a:r>
              <a:rPr lang="fr-FR" sz="1200" b="0" i="0">
                <a:solidFill>
                  <a:srgbClr val="000000"/>
                </a:solidFill>
                <a:effectLst/>
                <a:latin typeface="+mn-lt"/>
              </a:rPr>
              <a:t> et </a:t>
            </a:r>
            <a:r>
              <a:rPr lang="fr-FR" sz="1200" b="0" i="0" err="1">
                <a:solidFill>
                  <a:srgbClr val="000000"/>
                </a:solidFill>
                <a:effectLst/>
                <a:latin typeface="+mn-lt"/>
              </a:rPr>
              <a:t>mauris</a:t>
            </a:r>
            <a:r>
              <a:rPr lang="fr-FR" sz="1200" b="0" i="0">
                <a:solidFill>
                  <a:srgbClr val="000000"/>
                </a:solidFill>
                <a:effectLst/>
                <a:latin typeface="+mn-lt"/>
              </a:rPr>
              <a:t>. </a:t>
            </a:r>
            <a:r>
              <a:rPr lang="fr-FR" sz="1200" b="0" i="0" err="1">
                <a:solidFill>
                  <a:srgbClr val="000000"/>
                </a:solidFill>
                <a:effectLst/>
                <a:latin typeface="+mn-lt"/>
              </a:rPr>
              <a:t>Donec</a:t>
            </a:r>
            <a:r>
              <a:rPr lang="fr-FR" sz="1200" b="0" i="0">
                <a:solidFill>
                  <a:srgbClr val="000000"/>
                </a:solidFill>
                <a:effectLst/>
                <a:latin typeface="+mn-lt"/>
              </a:rPr>
              <a:t> </a:t>
            </a:r>
            <a:r>
              <a:rPr lang="fr-FR" sz="1200" b="0" i="0" err="1">
                <a:solidFill>
                  <a:srgbClr val="000000"/>
                </a:solidFill>
                <a:effectLst/>
                <a:latin typeface="+mn-lt"/>
              </a:rPr>
              <a:t>pharetra</a:t>
            </a:r>
            <a:r>
              <a:rPr lang="fr-FR" sz="1200" b="0" i="0">
                <a:solidFill>
                  <a:srgbClr val="000000"/>
                </a:solidFill>
                <a:effectLst/>
                <a:latin typeface="+mn-lt"/>
              </a:rPr>
              <a:t>, </a:t>
            </a:r>
            <a:r>
              <a:rPr lang="fr-FR" sz="1200" b="0" i="0" err="1">
                <a:solidFill>
                  <a:srgbClr val="000000"/>
                </a:solidFill>
                <a:effectLst/>
                <a:latin typeface="+mn-lt"/>
              </a:rPr>
              <a:t>arcu</a:t>
            </a:r>
            <a:r>
              <a:rPr lang="fr-FR" sz="1200" b="0" i="0">
                <a:solidFill>
                  <a:srgbClr val="000000"/>
                </a:solidFill>
                <a:effectLst/>
                <a:latin typeface="+mn-lt"/>
              </a:rPr>
              <a:t> id </a:t>
            </a:r>
            <a:r>
              <a:rPr lang="fr-FR" sz="1200" b="0" i="0" err="1">
                <a:solidFill>
                  <a:srgbClr val="000000"/>
                </a:solidFill>
                <a:effectLst/>
                <a:latin typeface="+mn-lt"/>
              </a:rPr>
              <a:t>facilisis</a:t>
            </a:r>
            <a:r>
              <a:rPr lang="fr-FR" sz="1200" b="0" i="0">
                <a:solidFill>
                  <a:srgbClr val="000000"/>
                </a:solidFill>
                <a:effectLst/>
                <a:latin typeface="+mn-lt"/>
              </a:rPr>
              <a:t> </a:t>
            </a:r>
            <a:r>
              <a:rPr lang="fr-FR" sz="1200" b="0" i="0" err="1">
                <a:solidFill>
                  <a:srgbClr val="000000"/>
                </a:solidFill>
                <a:effectLst/>
                <a:latin typeface="+mn-lt"/>
              </a:rPr>
              <a:t>posuerae</a:t>
            </a:r>
            <a:r>
              <a:rPr lang="fr-FR" sz="1200" b="0" i="0">
                <a:solidFill>
                  <a:srgbClr val="000000"/>
                </a:solidFill>
                <a:effectLst/>
                <a:latin typeface="+mn-lt"/>
              </a:rPr>
              <a:t>, </a:t>
            </a:r>
            <a:r>
              <a:rPr lang="fr-FR" sz="1200" b="0" i="0" err="1">
                <a:solidFill>
                  <a:srgbClr val="000000"/>
                </a:solidFill>
                <a:effectLst/>
                <a:latin typeface="+mn-lt"/>
              </a:rPr>
              <a:t>leo</a:t>
            </a:r>
            <a:r>
              <a:rPr lang="fr-FR" sz="1200" b="0" i="0">
                <a:solidFill>
                  <a:srgbClr val="000000"/>
                </a:solidFill>
                <a:effectLst/>
                <a:latin typeface="+mn-lt"/>
              </a:rPr>
              <a:t> </a:t>
            </a:r>
            <a:r>
              <a:rPr lang="fr-FR" sz="1200" b="0" i="0" err="1">
                <a:solidFill>
                  <a:srgbClr val="000000"/>
                </a:solidFill>
                <a:effectLst/>
                <a:latin typeface="+mn-lt"/>
              </a:rPr>
              <a:t>lectus</a:t>
            </a:r>
            <a:r>
              <a:rPr lang="fr-FR" sz="1200" b="0" i="0">
                <a:solidFill>
                  <a:srgbClr val="000000"/>
                </a:solidFill>
                <a:effectLst/>
                <a:latin typeface="+mn-lt"/>
              </a:rPr>
              <a:t> </a:t>
            </a:r>
            <a:r>
              <a:rPr lang="fr-FR" sz="1200" b="0" i="0" err="1">
                <a:solidFill>
                  <a:srgbClr val="000000"/>
                </a:solidFill>
                <a:effectLst/>
                <a:latin typeface="+mn-lt"/>
              </a:rPr>
              <a:t>euismod</a:t>
            </a:r>
            <a:r>
              <a:rPr lang="fr-FR" sz="1200" b="0" i="0">
                <a:solidFill>
                  <a:srgbClr val="000000"/>
                </a:solidFill>
                <a:effectLst/>
                <a:latin typeface="+mn-lt"/>
              </a:rPr>
              <a:t> massa, vitae </a:t>
            </a:r>
            <a:r>
              <a:rPr lang="fr-FR" sz="1200" b="0" i="0" err="1">
                <a:solidFill>
                  <a:srgbClr val="000000"/>
                </a:solidFill>
                <a:effectLst/>
                <a:latin typeface="+mn-lt"/>
              </a:rPr>
              <a:t>ornare</a:t>
            </a:r>
            <a:r>
              <a:rPr lang="fr-FR" sz="1200" b="0" i="0">
                <a:solidFill>
                  <a:srgbClr val="000000"/>
                </a:solidFill>
                <a:effectLst/>
                <a:latin typeface="+mn-lt"/>
              </a:rPr>
              <a:t> </a:t>
            </a:r>
            <a:r>
              <a:rPr lang="fr-FR" sz="1200" b="0" i="0" err="1">
                <a:solidFill>
                  <a:srgbClr val="000000"/>
                </a:solidFill>
                <a:effectLst/>
                <a:latin typeface="+mn-lt"/>
              </a:rPr>
              <a:t>velit</a:t>
            </a:r>
            <a:r>
              <a:rPr lang="fr-FR" sz="1200" b="0" i="0">
                <a:solidFill>
                  <a:srgbClr val="000000"/>
                </a:solidFill>
                <a:effectLst/>
                <a:latin typeface="+mn-lt"/>
              </a:rPr>
              <a:t> </a:t>
            </a:r>
            <a:r>
              <a:rPr lang="fr-FR" sz="1200" b="0" i="0" err="1">
                <a:solidFill>
                  <a:srgbClr val="000000"/>
                </a:solidFill>
                <a:effectLst/>
                <a:latin typeface="+mn-lt"/>
              </a:rPr>
              <a:t>lorem</a:t>
            </a:r>
            <a:r>
              <a:rPr lang="fr-FR" sz="1200" b="0" i="0">
                <a:solidFill>
                  <a:srgbClr val="000000"/>
                </a:solidFill>
                <a:effectLst/>
                <a:latin typeface="+mn-lt"/>
              </a:rPr>
              <a:t> at </a:t>
            </a:r>
            <a:r>
              <a:rPr lang="fr-FR" sz="1200" b="0" i="0" err="1">
                <a:solidFill>
                  <a:srgbClr val="000000"/>
                </a:solidFill>
                <a:effectLst/>
                <a:latin typeface="+mn-lt"/>
              </a:rPr>
              <a:t>dui</a:t>
            </a:r>
            <a:r>
              <a:rPr lang="fr-FR" sz="1200" b="0" i="0">
                <a:solidFill>
                  <a:srgbClr val="000000"/>
                </a:solidFill>
                <a:effectLst/>
                <a:latin typeface="+mn-lt"/>
              </a:rPr>
              <a:t>. </a:t>
            </a:r>
            <a:r>
              <a:rPr lang="fr-FR" sz="1200" b="0" i="0" err="1">
                <a:solidFill>
                  <a:srgbClr val="000000"/>
                </a:solidFill>
                <a:effectLst/>
                <a:latin typeface="+mn-lt"/>
              </a:rPr>
              <a:t>Quisque</a:t>
            </a:r>
            <a:r>
              <a:rPr lang="fr-FR" sz="1200" b="0" i="0">
                <a:solidFill>
                  <a:srgbClr val="000000"/>
                </a:solidFill>
                <a:effectLst/>
                <a:latin typeface="+mn-lt"/>
              </a:rPr>
              <a:t> </a:t>
            </a:r>
            <a:r>
              <a:rPr lang="fr-FR" sz="1200" b="0" i="0" err="1">
                <a:solidFill>
                  <a:srgbClr val="000000"/>
                </a:solidFill>
                <a:effectLst/>
                <a:latin typeface="+mn-lt"/>
              </a:rPr>
              <a:t>auctor</a:t>
            </a:r>
            <a:r>
              <a:rPr lang="fr-FR" sz="1200" b="0" i="0">
                <a:solidFill>
                  <a:srgbClr val="000000"/>
                </a:solidFill>
                <a:effectLst/>
                <a:latin typeface="+mn-lt"/>
              </a:rPr>
              <a:t>, </a:t>
            </a:r>
            <a:r>
              <a:rPr lang="fr-FR" sz="1200" b="0" i="0" err="1">
                <a:solidFill>
                  <a:srgbClr val="000000"/>
                </a:solidFill>
                <a:effectLst/>
                <a:latin typeface="+mn-lt"/>
              </a:rPr>
              <a:t>neque</a:t>
            </a:r>
            <a:r>
              <a:rPr lang="fr-FR" sz="1200" b="0" i="0">
                <a:solidFill>
                  <a:srgbClr val="000000"/>
                </a:solidFill>
                <a:effectLst/>
                <a:latin typeface="+mn-lt"/>
              </a:rPr>
              <a:t> eu </a:t>
            </a:r>
            <a:r>
              <a:rPr lang="fr-FR" sz="1200" b="0" i="0" err="1">
                <a:solidFill>
                  <a:srgbClr val="000000"/>
                </a:solidFill>
                <a:effectLst/>
                <a:latin typeface="+mn-lt"/>
              </a:rPr>
              <a:t>gravida</a:t>
            </a:r>
            <a:r>
              <a:rPr lang="fr-FR" sz="1200" b="0" i="0">
                <a:solidFill>
                  <a:srgbClr val="000000"/>
                </a:solidFill>
                <a:effectLst/>
                <a:latin typeface="+mn-lt"/>
              </a:rPr>
              <a:t> </a:t>
            </a:r>
            <a:r>
              <a:rPr lang="fr-FR" sz="1200" b="0" i="0" err="1">
                <a:solidFill>
                  <a:srgbClr val="000000"/>
                </a:solidFill>
                <a:effectLst/>
                <a:latin typeface="+mn-lt"/>
              </a:rPr>
              <a:t>auctor</a:t>
            </a:r>
            <a:r>
              <a:rPr lang="fr-FR" sz="1200" b="0" i="0">
                <a:solidFill>
                  <a:srgbClr val="000000"/>
                </a:solidFill>
                <a:effectLst/>
                <a:latin typeface="+mn-lt"/>
              </a:rPr>
              <a:t>, </a:t>
            </a:r>
            <a:r>
              <a:rPr lang="fr-FR" sz="1200" b="0" i="0" err="1">
                <a:solidFill>
                  <a:srgbClr val="000000"/>
                </a:solidFill>
                <a:effectLst/>
                <a:latin typeface="+mn-lt"/>
              </a:rPr>
              <a:t>tellus</a:t>
            </a:r>
            <a:r>
              <a:rPr lang="fr-FR" sz="1200" b="0" i="0">
                <a:solidFill>
                  <a:srgbClr val="000000"/>
                </a:solidFill>
                <a:effectLst/>
                <a:latin typeface="+mn-lt"/>
              </a:rPr>
              <a:t> </a:t>
            </a:r>
            <a:r>
              <a:rPr lang="fr-FR" sz="1200" b="0" i="0" err="1">
                <a:solidFill>
                  <a:srgbClr val="000000"/>
                </a:solidFill>
                <a:effectLst/>
                <a:latin typeface="+mn-lt"/>
              </a:rPr>
              <a:t>mauris</a:t>
            </a:r>
            <a:r>
              <a:rPr lang="fr-FR" sz="1200" b="0" i="0">
                <a:solidFill>
                  <a:srgbClr val="000000"/>
                </a:solidFill>
                <a:effectLst/>
                <a:latin typeface="+mn-lt"/>
              </a:rPr>
              <a:t> cursus </a:t>
            </a:r>
            <a:r>
              <a:rPr lang="fr-FR" sz="1200" b="0" i="0" err="1">
                <a:solidFill>
                  <a:srgbClr val="000000"/>
                </a:solidFill>
                <a:effectLst/>
                <a:latin typeface="+mn-lt"/>
              </a:rPr>
              <a:t>neque</a:t>
            </a:r>
            <a:r>
              <a:rPr lang="fr-FR" sz="1200" b="0" i="0">
                <a:solidFill>
                  <a:srgbClr val="000000"/>
                </a:solidFill>
                <a:effectLst/>
                <a:latin typeface="+mn-lt"/>
              </a:rPr>
              <a:t>, nec </a:t>
            </a:r>
            <a:r>
              <a:rPr lang="fr-FR" sz="1200" b="0" i="0" err="1">
                <a:solidFill>
                  <a:srgbClr val="000000"/>
                </a:solidFill>
                <a:effectLst/>
                <a:latin typeface="+mn-lt"/>
              </a:rPr>
              <a:t>porttitor</a:t>
            </a:r>
            <a:r>
              <a:rPr lang="fr-FR" sz="1200" b="0" i="0">
                <a:solidFill>
                  <a:srgbClr val="000000"/>
                </a:solidFill>
                <a:effectLst/>
                <a:latin typeface="+mn-lt"/>
              </a:rPr>
              <a:t> nunc </a:t>
            </a:r>
            <a:r>
              <a:rPr lang="fr-FR" sz="1200" b="0" i="0" err="1">
                <a:solidFill>
                  <a:srgbClr val="000000"/>
                </a:solidFill>
                <a:effectLst/>
                <a:latin typeface="+mn-lt"/>
              </a:rPr>
              <a:t>velit</a:t>
            </a:r>
            <a:r>
              <a:rPr lang="fr-FR" sz="1200" b="0" i="0">
                <a:solidFill>
                  <a:srgbClr val="000000"/>
                </a:solidFill>
                <a:effectLst/>
                <a:latin typeface="+mn-lt"/>
              </a:rPr>
              <a:t> </a:t>
            </a:r>
            <a:r>
              <a:rPr lang="fr-FR" sz="1200" b="0" i="0" err="1">
                <a:solidFill>
                  <a:srgbClr val="000000"/>
                </a:solidFill>
                <a:effectLst/>
                <a:latin typeface="+mn-lt"/>
              </a:rPr>
              <a:t>vel</a:t>
            </a:r>
            <a:r>
              <a:rPr lang="fr-FR" sz="1200" b="0" i="0">
                <a:solidFill>
                  <a:srgbClr val="000000"/>
                </a:solidFill>
                <a:effectLst/>
                <a:latin typeface="+mn-lt"/>
              </a:rPr>
              <a:t> </a:t>
            </a:r>
            <a:r>
              <a:rPr lang="fr-FR" sz="1200" b="0" i="0" err="1">
                <a:solidFill>
                  <a:srgbClr val="000000"/>
                </a:solidFill>
                <a:effectLst/>
                <a:latin typeface="+mn-lt"/>
              </a:rPr>
              <a:t>lectus</a:t>
            </a:r>
            <a:r>
              <a:rPr lang="fr-FR" sz="1200" b="0" i="0">
                <a:solidFill>
                  <a:srgbClr val="000000"/>
                </a:solidFill>
                <a:effectLst/>
                <a:latin typeface="+mn-lt"/>
              </a:rPr>
              <a:t>. </a:t>
            </a:r>
          </a:p>
        </p:txBody>
      </p:sp>
    </p:spTree>
    <p:extLst>
      <p:ext uri="{BB962C8B-B14F-4D97-AF65-F5344CB8AC3E}">
        <p14:creationId xmlns:p14="http://schemas.microsoft.com/office/powerpoint/2010/main" val="2917424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tertitre avec photo">
    <p:spTree>
      <p:nvGrpSpPr>
        <p:cNvPr id="1" name=""/>
        <p:cNvGrpSpPr/>
        <p:nvPr/>
      </p:nvGrpSpPr>
      <p:grpSpPr>
        <a:xfrm>
          <a:off x="0" y="0"/>
          <a:ext cx="0" cy="0"/>
          <a:chOff x="0" y="0"/>
          <a:chExt cx="0" cy="0"/>
        </a:xfrm>
      </p:grpSpPr>
      <p:sp>
        <p:nvSpPr>
          <p:cNvPr id="23" name="Espace réservé pour une image  22">
            <a:extLst>
              <a:ext uri="{FF2B5EF4-FFF2-40B4-BE49-F238E27FC236}">
                <a16:creationId xmlns:a16="http://schemas.microsoft.com/office/drawing/2014/main" id="{31E8C676-845E-1186-E0E6-53EFB11B6B47}"/>
              </a:ext>
            </a:extLst>
          </p:cNvPr>
          <p:cNvSpPr>
            <a:spLocks noGrp="1"/>
          </p:cNvSpPr>
          <p:nvPr>
            <p:ph type="pic" sz="quarter" idx="10" hasCustomPrompt="1"/>
          </p:nvPr>
        </p:nvSpPr>
        <p:spPr>
          <a:xfrm>
            <a:off x="4070588" y="574535"/>
            <a:ext cx="8121412" cy="6400800"/>
          </a:xfrm>
          <a:prstGeom prst="rect">
            <a:avLst/>
          </a:prstGeom>
          <a:solidFill>
            <a:schemeClr val="bg1">
              <a:lumMod val="85000"/>
            </a:schemeClr>
          </a:solidFill>
        </p:spPr>
        <p:txBody>
          <a:bodyPr/>
          <a:lstStyle>
            <a:lvl1pPr marL="0" indent="0">
              <a:buNone/>
              <a:defRPr>
                <a:solidFill>
                  <a:srgbClr val="FF0000"/>
                </a:solidFill>
              </a:defRPr>
            </a:lvl1pPr>
          </a:lstStyle>
          <a:p>
            <a:r>
              <a:rPr lang="fr-FR"/>
              <a:t>Image à insérer</a:t>
            </a:r>
          </a:p>
        </p:txBody>
      </p:sp>
      <p:sp>
        <p:nvSpPr>
          <p:cNvPr id="38" name="Rectangle 37">
            <a:extLst>
              <a:ext uri="{FF2B5EF4-FFF2-40B4-BE49-F238E27FC236}">
                <a16:creationId xmlns:a16="http://schemas.microsoft.com/office/drawing/2014/main" id="{88866B19-B3F0-EFAD-0F63-70CDC5214A2C}"/>
              </a:ext>
            </a:extLst>
          </p:cNvPr>
          <p:cNvSpPr/>
          <p:nvPr userDrawn="1"/>
        </p:nvSpPr>
        <p:spPr>
          <a:xfrm>
            <a:off x="4061072" y="0"/>
            <a:ext cx="8220026" cy="574533"/>
          </a:xfrm>
          <a:prstGeom prst="rect">
            <a:avLst/>
          </a:prstGeom>
          <a:solidFill>
            <a:srgbClr val="0030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katab" panose="02000000000000000000" pitchFamily="2" charset="77"/>
            </a:endParaRPr>
          </a:p>
        </p:txBody>
      </p:sp>
      <p:cxnSp>
        <p:nvCxnSpPr>
          <p:cNvPr id="25" name="Connecteur droit 24">
            <a:extLst>
              <a:ext uri="{FF2B5EF4-FFF2-40B4-BE49-F238E27FC236}">
                <a16:creationId xmlns:a16="http://schemas.microsoft.com/office/drawing/2014/main" id="{69111769-98EA-725B-DE48-D29BE145439E}"/>
              </a:ext>
            </a:extLst>
          </p:cNvPr>
          <p:cNvCxnSpPr>
            <a:cxnSpLocks/>
          </p:cNvCxnSpPr>
          <p:nvPr userDrawn="1"/>
        </p:nvCxnSpPr>
        <p:spPr>
          <a:xfrm flipH="1">
            <a:off x="-241102" y="564994"/>
            <a:ext cx="12522200" cy="0"/>
          </a:xfrm>
          <a:prstGeom prst="line">
            <a:avLst/>
          </a:prstGeom>
          <a:ln w="12700">
            <a:solidFill>
              <a:srgbClr val="003064"/>
            </a:solidFill>
          </a:ln>
        </p:spPr>
        <p:style>
          <a:lnRef idx="1">
            <a:schemeClr val="accent1"/>
          </a:lnRef>
          <a:fillRef idx="0">
            <a:schemeClr val="accent1"/>
          </a:fillRef>
          <a:effectRef idx="0">
            <a:schemeClr val="accent1"/>
          </a:effectRef>
          <a:fontRef idx="minor">
            <a:schemeClr val="tx1"/>
          </a:fontRef>
        </p:style>
      </p:cxnSp>
      <p:sp>
        <p:nvSpPr>
          <p:cNvPr id="39" name="Espace réservé du texte 7">
            <a:extLst>
              <a:ext uri="{FF2B5EF4-FFF2-40B4-BE49-F238E27FC236}">
                <a16:creationId xmlns:a16="http://schemas.microsoft.com/office/drawing/2014/main" id="{4F0756FA-5E4A-AB8E-EC61-2F30CF344F1A}"/>
              </a:ext>
            </a:extLst>
          </p:cNvPr>
          <p:cNvSpPr>
            <a:spLocks noGrp="1"/>
          </p:cNvSpPr>
          <p:nvPr>
            <p:ph type="body" sz="quarter" idx="16" hasCustomPrompt="1"/>
          </p:nvPr>
        </p:nvSpPr>
        <p:spPr>
          <a:xfrm rot="16200000">
            <a:off x="2426863" y="5300253"/>
            <a:ext cx="2936875" cy="178622"/>
          </a:xfrm>
          <a:prstGeom prst="rect">
            <a:avLst/>
          </a:prstGeom>
        </p:spPr>
        <p:txBody>
          <a:bodyPr/>
          <a:lstStyle>
            <a:lvl1pPr marL="0" indent="0" algn="l">
              <a:buNone/>
              <a:defRPr sz="900">
                <a:solidFill>
                  <a:schemeClr val="bg1">
                    <a:lumMod val="65000"/>
                  </a:schemeClr>
                </a:solidFill>
              </a:defRPr>
            </a:lvl1pPr>
          </a:lstStyle>
          <a:p>
            <a:pPr lvl="0"/>
            <a:r>
              <a:rPr lang="fr-FR"/>
              <a:t>@</a:t>
            </a:r>
            <a:r>
              <a:rPr lang="fr-FR" err="1"/>
              <a:t>nomAuteur</a:t>
            </a:r>
            <a:r>
              <a:rPr lang="fr-FR"/>
              <a:t> – banque image</a:t>
            </a:r>
          </a:p>
        </p:txBody>
      </p:sp>
      <p:sp>
        <p:nvSpPr>
          <p:cNvPr id="48" name="Espace réservé du texte 46">
            <a:extLst>
              <a:ext uri="{FF2B5EF4-FFF2-40B4-BE49-F238E27FC236}">
                <a16:creationId xmlns:a16="http://schemas.microsoft.com/office/drawing/2014/main" id="{14EFA046-BBD5-77B5-C04E-7E965A68C00C}"/>
              </a:ext>
            </a:extLst>
          </p:cNvPr>
          <p:cNvSpPr>
            <a:spLocks noGrp="1"/>
          </p:cNvSpPr>
          <p:nvPr>
            <p:ph type="body" sz="quarter" idx="17" hasCustomPrompt="1"/>
          </p:nvPr>
        </p:nvSpPr>
        <p:spPr>
          <a:xfrm>
            <a:off x="4352746" y="174615"/>
            <a:ext cx="1316594" cy="300698"/>
          </a:xfrm>
          <a:prstGeom prst="rect">
            <a:avLst/>
          </a:prstGeom>
        </p:spPr>
        <p:txBody>
          <a:bodyPr/>
          <a:lstStyle>
            <a:lvl1pPr marL="0" indent="0" algn="ctr">
              <a:buNone/>
              <a:defRPr sz="1000">
                <a:solidFill>
                  <a:schemeClr val="bg1"/>
                </a:solidFill>
                <a:latin typeface="Roboto Flex Normal" panose="02000000000000000000" pitchFamily="2" charset="0"/>
                <a:ea typeface="Roboto Flex Normal" panose="02000000000000000000" pitchFamily="2" charset="0"/>
              </a:defRPr>
            </a:lvl1pPr>
          </a:lstStyle>
          <a:p>
            <a:pPr lvl="0"/>
            <a:r>
              <a:rPr lang="fr-FR"/>
              <a:t>Partie 1</a:t>
            </a:r>
          </a:p>
        </p:txBody>
      </p:sp>
      <p:sp>
        <p:nvSpPr>
          <p:cNvPr id="50" name="Espace réservé du texte 46">
            <a:extLst>
              <a:ext uri="{FF2B5EF4-FFF2-40B4-BE49-F238E27FC236}">
                <a16:creationId xmlns:a16="http://schemas.microsoft.com/office/drawing/2014/main" id="{97270B83-83F0-38F1-C95C-F8FFFE40ADF9}"/>
              </a:ext>
            </a:extLst>
          </p:cNvPr>
          <p:cNvSpPr>
            <a:spLocks noGrp="1"/>
          </p:cNvSpPr>
          <p:nvPr>
            <p:ph type="body" sz="quarter" idx="18" hasCustomPrompt="1"/>
          </p:nvPr>
        </p:nvSpPr>
        <p:spPr>
          <a:xfrm>
            <a:off x="5945410" y="174615"/>
            <a:ext cx="1316594" cy="300698"/>
          </a:xfrm>
          <a:prstGeom prst="rect">
            <a:avLst/>
          </a:prstGeom>
        </p:spPr>
        <p:txBody>
          <a:bodyPr/>
          <a:lstStyle>
            <a:lvl1pPr marL="0" indent="0" algn="ctr">
              <a:buNone/>
              <a:defRPr sz="1000">
                <a:solidFill>
                  <a:schemeClr val="bg1"/>
                </a:solidFill>
                <a:latin typeface="Roboto Flex Normal" panose="02000000000000000000" pitchFamily="2" charset="0"/>
                <a:ea typeface="Roboto Flex Normal" panose="02000000000000000000" pitchFamily="2" charset="0"/>
              </a:defRPr>
            </a:lvl1pPr>
          </a:lstStyle>
          <a:p>
            <a:pPr lvl="0"/>
            <a:r>
              <a:rPr lang="fr-FR"/>
              <a:t>Partie 2</a:t>
            </a:r>
          </a:p>
        </p:txBody>
      </p:sp>
      <p:sp>
        <p:nvSpPr>
          <p:cNvPr id="51" name="Espace réservé du texte 46">
            <a:extLst>
              <a:ext uri="{FF2B5EF4-FFF2-40B4-BE49-F238E27FC236}">
                <a16:creationId xmlns:a16="http://schemas.microsoft.com/office/drawing/2014/main" id="{94AEE7C8-6954-139E-3F8C-296BC2693B27}"/>
              </a:ext>
            </a:extLst>
          </p:cNvPr>
          <p:cNvSpPr>
            <a:spLocks noGrp="1"/>
          </p:cNvSpPr>
          <p:nvPr>
            <p:ph type="body" sz="quarter" idx="19" hasCustomPrompt="1"/>
          </p:nvPr>
        </p:nvSpPr>
        <p:spPr>
          <a:xfrm>
            <a:off x="7538074" y="174615"/>
            <a:ext cx="1316594" cy="300698"/>
          </a:xfrm>
          <a:prstGeom prst="rect">
            <a:avLst/>
          </a:prstGeom>
        </p:spPr>
        <p:txBody>
          <a:bodyPr/>
          <a:lstStyle>
            <a:lvl1pPr marL="0" indent="0" algn="ctr">
              <a:buNone/>
              <a:defRPr sz="1000">
                <a:solidFill>
                  <a:schemeClr val="bg1"/>
                </a:solidFill>
                <a:latin typeface="Roboto Flex Normal" panose="02000000000000000000" pitchFamily="2" charset="0"/>
                <a:ea typeface="Roboto Flex Normal" panose="02000000000000000000" pitchFamily="2" charset="0"/>
              </a:defRPr>
            </a:lvl1pPr>
          </a:lstStyle>
          <a:p>
            <a:pPr lvl="0"/>
            <a:r>
              <a:rPr lang="fr-FR"/>
              <a:t>Partie 3</a:t>
            </a:r>
          </a:p>
        </p:txBody>
      </p:sp>
      <p:sp>
        <p:nvSpPr>
          <p:cNvPr id="52" name="Espace réservé du texte 46">
            <a:extLst>
              <a:ext uri="{FF2B5EF4-FFF2-40B4-BE49-F238E27FC236}">
                <a16:creationId xmlns:a16="http://schemas.microsoft.com/office/drawing/2014/main" id="{C1833966-D0C3-ABEC-47EB-5C4A0BB7AFF9}"/>
              </a:ext>
            </a:extLst>
          </p:cNvPr>
          <p:cNvSpPr>
            <a:spLocks noGrp="1"/>
          </p:cNvSpPr>
          <p:nvPr>
            <p:ph type="body" sz="quarter" idx="20" hasCustomPrompt="1"/>
          </p:nvPr>
        </p:nvSpPr>
        <p:spPr>
          <a:xfrm>
            <a:off x="9130738" y="174615"/>
            <a:ext cx="1316594" cy="300698"/>
          </a:xfrm>
          <a:prstGeom prst="rect">
            <a:avLst/>
          </a:prstGeom>
        </p:spPr>
        <p:txBody>
          <a:bodyPr/>
          <a:lstStyle>
            <a:lvl1pPr marL="0" indent="0" algn="ctr">
              <a:buNone/>
              <a:defRPr sz="1000">
                <a:solidFill>
                  <a:schemeClr val="bg1"/>
                </a:solidFill>
                <a:latin typeface="Roboto Flex Normal" panose="02000000000000000000" pitchFamily="2" charset="0"/>
                <a:ea typeface="Roboto Flex Normal" panose="02000000000000000000" pitchFamily="2" charset="0"/>
              </a:defRPr>
            </a:lvl1pPr>
          </a:lstStyle>
          <a:p>
            <a:pPr lvl="0"/>
            <a:r>
              <a:rPr lang="fr-FR"/>
              <a:t>Partie 4</a:t>
            </a:r>
          </a:p>
        </p:txBody>
      </p:sp>
      <p:sp>
        <p:nvSpPr>
          <p:cNvPr id="54" name="Espace réservé du texte 46">
            <a:extLst>
              <a:ext uri="{FF2B5EF4-FFF2-40B4-BE49-F238E27FC236}">
                <a16:creationId xmlns:a16="http://schemas.microsoft.com/office/drawing/2014/main" id="{F8A7CE39-C65C-80FA-E265-F195D4941E83}"/>
              </a:ext>
            </a:extLst>
          </p:cNvPr>
          <p:cNvSpPr>
            <a:spLocks noGrp="1"/>
          </p:cNvSpPr>
          <p:nvPr>
            <p:ph type="body" sz="quarter" idx="21" hasCustomPrompt="1"/>
          </p:nvPr>
        </p:nvSpPr>
        <p:spPr>
          <a:xfrm>
            <a:off x="10723401" y="174615"/>
            <a:ext cx="1316594" cy="300698"/>
          </a:xfrm>
          <a:prstGeom prst="rect">
            <a:avLst/>
          </a:prstGeom>
        </p:spPr>
        <p:txBody>
          <a:bodyPr/>
          <a:lstStyle>
            <a:lvl1pPr marL="0" indent="0" algn="ctr">
              <a:buNone/>
              <a:defRPr sz="1000">
                <a:solidFill>
                  <a:schemeClr val="bg1"/>
                </a:solidFill>
                <a:latin typeface="Roboto Flex Normal" panose="02000000000000000000" pitchFamily="2" charset="0"/>
                <a:ea typeface="Roboto Flex Normal" panose="02000000000000000000" pitchFamily="2" charset="0"/>
              </a:defRPr>
            </a:lvl1pPr>
          </a:lstStyle>
          <a:p>
            <a:pPr lvl="0"/>
            <a:r>
              <a:rPr lang="fr-FR"/>
              <a:t>Partie 5</a:t>
            </a:r>
          </a:p>
        </p:txBody>
      </p:sp>
      <p:sp>
        <p:nvSpPr>
          <p:cNvPr id="56" name="Espace réservé du texte 16">
            <a:extLst>
              <a:ext uri="{FF2B5EF4-FFF2-40B4-BE49-F238E27FC236}">
                <a16:creationId xmlns:a16="http://schemas.microsoft.com/office/drawing/2014/main" id="{1D56833B-986E-6166-0D28-0629A2C10DC0}"/>
              </a:ext>
            </a:extLst>
          </p:cNvPr>
          <p:cNvSpPr>
            <a:spLocks noGrp="1"/>
          </p:cNvSpPr>
          <p:nvPr>
            <p:ph type="body" sz="quarter" idx="22" hasCustomPrompt="1"/>
          </p:nvPr>
        </p:nvSpPr>
        <p:spPr>
          <a:xfrm>
            <a:off x="351702" y="2931121"/>
            <a:ext cx="3365190" cy="2238407"/>
          </a:xfrm>
          <a:prstGeom prst="rect">
            <a:avLst/>
          </a:prstGeom>
        </p:spPr>
        <p:txBody>
          <a:bodyPr/>
          <a:lstStyle>
            <a:lvl1pPr marL="0" indent="0">
              <a:buNone/>
              <a:defRPr sz="3000" b="1">
                <a:solidFill>
                  <a:srgbClr val="003064"/>
                </a:solidFill>
                <a:latin typeface="Roboto Flex Normal" panose="02000000000000000000" pitchFamily="2" charset="0"/>
                <a:ea typeface="Roboto Flex Normal" panose="02000000000000000000" pitchFamily="2" charset="0"/>
              </a:defRPr>
            </a:lvl1pPr>
          </a:lstStyle>
          <a:p>
            <a:pPr lvl="0"/>
            <a:r>
              <a:rPr lang="fr-FR"/>
              <a:t>Page intertitre avec photo</a:t>
            </a:r>
          </a:p>
        </p:txBody>
      </p:sp>
      <p:sp>
        <p:nvSpPr>
          <p:cNvPr id="58" name="Espace réservé du texte 16">
            <a:extLst>
              <a:ext uri="{FF2B5EF4-FFF2-40B4-BE49-F238E27FC236}">
                <a16:creationId xmlns:a16="http://schemas.microsoft.com/office/drawing/2014/main" id="{AF833A2B-3D4A-955E-1DE1-95A0F2151D14}"/>
              </a:ext>
            </a:extLst>
          </p:cNvPr>
          <p:cNvSpPr>
            <a:spLocks noGrp="1"/>
          </p:cNvSpPr>
          <p:nvPr>
            <p:ph type="body" sz="quarter" idx="23" hasCustomPrompt="1"/>
          </p:nvPr>
        </p:nvSpPr>
        <p:spPr>
          <a:xfrm>
            <a:off x="351702" y="2271616"/>
            <a:ext cx="3365190" cy="626890"/>
          </a:xfrm>
          <a:prstGeom prst="rect">
            <a:avLst/>
          </a:prstGeom>
        </p:spPr>
        <p:txBody>
          <a:bodyPr/>
          <a:lstStyle>
            <a:lvl1pPr marL="0" indent="0">
              <a:buNone/>
              <a:defRPr sz="4000" b="0">
                <a:solidFill>
                  <a:srgbClr val="003064"/>
                </a:solidFill>
                <a:latin typeface="Roboto Flex Normal" panose="02000000000000000000" pitchFamily="2" charset="0"/>
                <a:ea typeface="Roboto Flex Normal" panose="02000000000000000000" pitchFamily="2" charset="0"/>
              </a:defRPr>
            </a:lvl1pPr>
          </a:lstStyle>
          <a:p>
            <a:pPr lvl="0"/>
            <a:r>
              <a:rPr lang="fr-FR"/>
              <a:t>01</a:t>
            </a:r>
          </a:p>
        </p:txBody>
      </p:sp>
    </p:spTree>
    <p:extLst>
      <p:ext uri="{BB962C8B-B14F-4D97-AF65-F5344CB8AC3E}">
        <p14:creationId xmlns:p14="http://schemas.microsoft.com/office/powerpoint/2010/main" val="2456845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ertitre sans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74A7FD-3FDD-308C-6FB9-D5A61B3FC9A4}"/>
              </a:ext>
            </a:extLst>
          </p:cNvPr>
          <p:cNvSpPr/>
          <p:nvPr userDrawn="1"/>
        </p:nvSpPr>
        <p:spPr>
          <a:xfrm>
            <a:off x="4061072" y="-90430"/>
            <a:ext cx="8193427" cy="7038859"/>
          </a:xfrm>
          <a:prstGeom prst="rect">
            <a:avLst/>
          </a:prstGeom>
          <a:gradFill>
            <a:gsLst>
              <a:gs pos="0">
                <a:srgbClr val="8FD9D0"/>
              </a:gs>
              <a:gs pos="100000">
                <a:srgbClr val="003064"/>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38" name="Rectangle 37">
            <a:extLst>
              <a:ext uri="{FF2B5EF4-FFF2-40B4-BE49-F238E27FC236}">
                <a16:creationId xmlns:a16="http://schemas.microsoft.com/office/drawing/2014/main" id="{88866B19-B3F0-EFAD-0F63-70CDC5214A2C}"/>
              </a:ext>
            </a:extLst>
          </p:cNvPr>
          <p:cNvSpPr/>
          <p:nvPr userDrawn="1"/>
        </p:nvSpPr>
        <p:spPr>
          <a:xfrm>
            <a:off x="4061072" y="0"/>
            <a:ext cx="8220026" cy="574533"/>
          </a:xfrm>
          <a:prstGeom prst="rect">
            <a:avLst/>
          </a:prstGeom>
          <a:solidFill>
            <a:srgbClr val="0030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katab" panose="02000000000000000000" pitchFamily="2" charset="77"/>
            </a:endParaRPr>
          </a:p>
        </p:txBody>
      </p:sp>
      <p:cxnSp>
        <p:nvCxnSpPr>
          <p:cNvPr id="25" name="Connecteur droit 24">
            <a:extLst>
              <a:ext uri="{FF2B5EF4-FFF2-40B4-BE49-F238E27FC236}">
                <a16:creationId xmlns:a16="http://schemas.microsoft.com/office/drawing/2014/main" id="{69111769-98EA-725B-DE48-D29BE145439E}"/>
              </a:ext>
            </a:extLst>
          </p:cNvPr>
          <p:cNvCxnSpPr>
            <a:cxnSpLocks/>
          </p:cNvCxnSpPr>
          <p:nvPr userDrawn="1"/>
        </p:nvCxnSpPr>
        <p:spPr>
          <a:xfrm flipH="1">
            <a:off x="-241102" y="564994"/>
            <a:ext cx="12522200" cy="0"/>
          </a:xfrm>
          <a:prstGeom prst="line">
            <a:avLst/>
          </a:prstGeom>
          <a:ln w="12700">
            <a:solidFill>
              <a:srgbClr val="003064"/>
            </a:solidFill>
          </a:ln>
        </p:spPr>
        <p:style>
          <a:lnRef idx="1">
            <a:schemeClr val="accent1"/>
          </a:lnRef>
          <a:fillRef idx="0">
            <a:schemeClr val="accent1"/>
          </a:fillRef>
          <a:effectRef idx="0">
            <a:schemeClr val="accent1"/>
          </a:effectRef>
          <a:fontRef idx="minor">
            <a:schemeClr val="tx1"/>
          </a:fontRef>
        </p:style>
      </p:cxnSp>
      <p:sp>
        <p:nvSpPr>
          <p:cNvPr id="48" name="Espace réservé du texte 46">
            <a:extLst>
              <a:ext uri="{FF2B5EF4-FFF2-40B4-BE49-F238E27FC236}">
                <a16:creationId xmlns:a16="http://schemas.microsoft.com/office/drawing/2014/main" id="{14EFA046-BBD5-77B5-C04E-7E965A68C00C}"/>
              </a:ext>
            </a:extLst>
          </p:cNvPr>
          <p:cNvSpPr>
            <a:spLocks noGrp="1"/>
          </p:cNvSpPr>
          <p:nvPr>
            <p:ph type="body" sz="quarter" idx="17" hasCustomPrompt="1"/>
          </p:nvPr>
        </p:nvSpPr>
        <p:spPr>
          <a:xfrm>
            <a:off x="4352746" y="174615"/>
            <a:ext cx="1316594" cy="300698"/>
          </a:xfrm>
          <a:prstGeom prst="rect">
            <a:avLst/>
          </a:prstGeom>
        </p:spPr>
        <p:txBody>
          <a:bodyPr/>
          <a:lstStyle>
            <a:lvl1pPr marL="0" indent="0" algn="ctr">
              <a:buNone/>
              <a:defRPr sz="1000">
                <a:solidFill>
                  <a:schemeClr val="bg1"/>
                </a:solidFill>
                <a:latin typeface="Roboto Flex Normal" panose="02000000000000000000" pitchFamily="2" charset="0"/>
                <a:ea typeface="Roboto Flex Normal" panose="02000000000000000000" pitchFamily="2" charset="0"/>
              </a:defRPr>
            </a:lvl1pPr>
          </a:lstStyle>
          <a:p>
            <a:pPr lvl="0"/>
            <a:r>
              <a:rPr lang="fr-FR"/>
              <a:t>Partie 1</a:t>
            </a:r>
          </a:p>
        </p:txBody>
      </p:sp>
      <p:sp>
        <p:nvSpPr>
          <p:cNvPr id="50" name="Espace réservé du texte 46">
            <a:extLst>
              <a:ext uri="{FF2B5EF4-FFF2-40B4-BE49-F238E27FC236}">
                <a16:creationId xmlns:a16="http://schemas.microsoft.com/office/drawing/2014/main" id="{97270B83-83F0-38F1-C95C-F8FFFE40ADF9}"/>
              </a:ext>
            </a:extLst>
          </p:cNvPr>
          <p:cNvSpPr>
            <a:spLocks noGrp="1"/>
          </p:cNvSpPr>
          <p:nvPr>
            <p:ph type="body" sz="quarter" idx="18" hasCustomPrompt="1"/>
          </p:nvPr>
        </p:nvSpPr>
        <p:spPr>
          <a:xfrm>
            <a:off x="5945410" y="174615"/>
            <a:ext cx="1316594" cy="300698"/>
          </a:xfrm>
          <a:prstGeom prst="rect">
            <a:avLst/>
          </a:prstGeom>
        </p:spPr>
        <p:txBody>
          <a:bodyPr/>
          <a:lstStyle>
            <a:lvl1pPr marL="0" indent="0" algn="ctr">
              <a:buNone/>
              <a:defRPr sz="1000">
                <a:solidFill>
                  <a:schemeClr val="bg1"/>
                </a:solidFill>
                <a:latin typeface="Roboto Flex Normal" panose="02000000000000000000" pitchFamily="2" charset="0"/>
                <a:ea typeface="Roboto Flex Normal" panose="02000000000000000000" pitchFamily="2" charset="0"/>
              </a:defRPr>
            </a:lvl1pPr>
          </a:lstStyle>
          <a:p>
            <a:pPr lvl="0"/>
            <a:r>
              <a:rPr lang="fr-FR"/>
              <a:t>Partie 2</a:t>
            </a:r>
          </a:p>
        </p:txBody>
      </p:sp>
      <p:sp>
        <p:nvSpPr>
          <p:cNvPr id="51" name="Espace réservé du texte 46">
            <a:extLst>
              <a:ext uri="{FF2B5EF4-FFF2-40B4-BE49-F238E27FC236}">
                <a16:creationId xmlns:a16="http://schemas.microsoft.com/office/drawing/2014/main" id="{94AEE7C8-6954-139E-3F8C-296BC2693B27}"/>
              </a:ext>
            </a:extLst>
          </p:cNvPr>
          <p:cNvSpPr>
            <a:spLocks noGrp="1"/>
          </p:cNvSpPr>
          <p:nvPr>
            <p:ph type="body" sz="quarter" idx="19" hasCustomPrompt="1"/>
          </p:nvPr>
        </p:nvSpPr>
        <p:spPr>
          <a:xfrm>
            <a:off x="7538074" y="174615"/>
            <a:ext cx="1316594" cy="300698"/>
          </a:xfrm>
          <a:prstGeom prst="rect">
            <a:avLst/>
          </a:prstGeom>
        </p:spPr>
        <p:txBody>
          <a:bodyPr/>
          <a:lstStyle>
            <a:lvl1pPr marL="0" indent="0" algn="ctr">
              <a:buNone/>
              <a:defRPr sz="1000">
                <a:solidFill>
                  <a:schemeClr val="bg1"/>
                </a:solidFill>
                <a:latin typeface="Roboto Flex Normal" panose="02000000000000000000" pitchFamily="2" charset="0"/>
                <a:ea typeface="Roboto Flex Normal" panose="02000000000000000000" pitchFamily="2" charset="0"/>
              </a:defRPr>
            </a:lvl1pPr>
          </a:lstStyle>
          <a:p>
            <a:pPr lvl="0"/>
            <a:r>
              <a:rPr lang="fr-FR"/>
              <a:t>Partie 3</a:t>
            </a:r>
          </a:p>
        </p:txBody>
      </p:sp>
      <p:sp>
        <p:nvSpPr>
          <p:cNvPr id="52" name="Espace réservé du texte 46">
            <a:extLst>
              <a:ext uri="{FF2B5EF4-FFF2-40B4-BE49-F238E27FC236}">
                <a16:creationId xmlns:a16="http://schemas.microsoft.com/office/drawing/2014/main" id="{C1833966-D0C3-ABEC-47EB-5C4A0BB7AFF9}"/>
              </a:ext>
            </a:extLst>
          </p:cNvPr>
          <p:cNvSpPr>
            <a:spLocks noGrp="1"/>
          </p:cNvSpPr>
          <p:nvPr>
            <p:ph type="body" sz="quarter" idx="20" hasCustomPrompt="1"/>
          </p:nvPr>
        </p:nvSpPr>
        <p:spPr>
          <a:xfrm>
            <a:off x="9130738" y="174615"/>
            <a:ext cx="1316594" cy="300698"/>
          </a:xfrm>
          <a:prstGeom prst="rect">
            <a:avLst/>
          </a:prstGeom>
        </p:spPr>
        <p:txBody>
          <a:bodyPr/>
          <a:lstStyle>
            <a:lvl1pPr marL="0" indent="0" algn="ctr">
              <a:buNone/>
              <a:defRPr sz="1000">
                <a:solidFill>
                  <a:schemeClr val="bg1"/>
                </a:solidFill>
                <a:latin typeface="Roboto Flex Normal" panose="02000000000000000000" pitchFamily="2" charset="0"/>
                <a:ea typeface="Roboto Flex Normal" panose="02000000000000000000" pitchFamily="2" charset="0"/>
              </a:defRPr>
            </a:lvl1pPr>
          </a:lstStyle>
          <a:p>
            <a:pPr lvl="0"/>
            <a:r>
              <a:rPr lang="fr-FR"/>
              <a:t>Partie 4</a:t>
            </a:r>
          </a:p>
        </p:txBody>
      </p:sp>
      <p:sp>
        <p:nvSpPr>
          <p:cNvPr id="54" name="Espace réservé du texte 46">
            <a:extLst>
              <a:ext uri="{FF2B5EF4-FFF2-40B4-BE49-F238E27FC236}">
                <a16:creationId xmlns:a16="http://schemas.microsoft.com/office/drawing/2014/main" id="{F8A7CE39-C65C-80FA-E265-F195D4941E83}"/>
              </a:ext>
            </a:extLst>
          </p:cNvPr>
          <p:cNvSpPr>
            <a:spLocks noGrp="1"/>
          </p:cNvSpPr>
          <p:nvPr>
            <p:ph type="body" sz="quarter" idx="21" hasCustomPrompt="1"/>
          </p:nvPr>
        </p:nvSpPr>
        <p:spPr>
          <a:xfrm>
            <a:off x="10723401" y="174615"/>
            <a:ext cx="1316594" cy="300698"/>
          </a:xfrm>
          <a:prstGeom prst="rect">
            <a:avLst/>
          </a:prstGeom>
        </p:spPr>
        <p:txBody>
          <a:bodyPr/>
          <a:lstStyle>
            <a:lvl1pPr marL="0" indent="0" algn="ctr">
              <a:buNone/>
              <a:defRPr sz="1000">
                <a:solidFill>
                  <a:schemeClr val="bg1"/>
                </a:solidFill>
                <a:latin typeface="Roboto Flex Normal" panose="02000000000000000000" pitchFamily="2" charset="0"/>
                <a:ea typeface="Roboto Flex Normal" panose="02000000000000000000" pitchFamily="2" charset="0"/>
              </a:defRPr>
            </a:lvl1pPr>
          </a:lstStyle>
          <a:p>
            <a:pPr lvl="0"/>
            <a:r>
              <a:rPr lang="fr-FR"/>
              <a:t>Partie 5</a:t>
            </a:r>
          </a:p>
        </p:txBody>
      </p:sp>
      <p:sp>
        <p:nvSpPr>
          <p:cNvPr id="56" name="Espace réservé du texte 16">
            <a:extLst>
              <a:ext uri="{FF2B5EF4-FFF2-40B4-BE49-F238E27FC236}">
                <a16:creationId xmlns:a16="http://schemas.microsoft.com/office/drawing/2014/main" id="{1D56833B-986E-6166-0D28-0629A2C10DC0}"/>
              </a:ext>
            </a:extLst>
          </p:cNvPr>
          <p:cNvSpPr>
            <a:spLocks noGrp="1"/>
          </p:cNvSpPr>
          <p:nvPr>
            <p:ph type="body" sz="quarter" idx="22" hasCustomPrompt="1"/>
          </p:nvPr>
        </p:nvSpPr>
        <p:spPr>
          <a:xfrm>
            <a:off x="351702" y="2931121"/>
            <a:ext cx="3365190" cy="2238407"/>
          </a:xfrm>
          <a:prstGeom prst="rect">
            <a:avLst/>
          </a:prstGeom>
        </p:spPr>
        <p:txBody>
          <a:bodyPr/>
          <a:lstStyle>
            <a:lvl1pPr marL="0" indent="0">
              <a:buNone/>
              <a:defRPr sz="3000" b="1">
                <a:solidFill>
                  <a:srgbClr val="003064"/>
                </a:solidFill>
                <a:latin typeface="Roboto Flex Normal" panose="02000000000000000000" pitchFamily="2" charset="0"/>
                <a:ea typeface="Roboto Flex Normal" panose="02000000000000000000" pitchFamily="2" charset="0"/>
              </a:defRPr>
            </a:lvl1pPr>
          </a:lstStyle>
          <a:p>
            <a:pPr lvl="0"/>
            <a:r>
              <a:rPr lang="fr-FR"/>
              <a:t>Page intertitre sans photo</a:t>
            </a:r>
          </a:p>
        </p:txBody>
      </p:sp>
      <p:sp>
        <p:nvSpPr>
          <p:cNvPr id="58" name="Espace réservé du texte 16">
            <a:extLst>
              <a:ext uri="{FF2B5EF4-FFF2-40B4-BE49-F238E27FC236}">
                <a16:creationId xmlns:a16="http://schemas.microsoft.com/office/drawing/2014/main" id="{AF833A2B-3D4A-955E-1DE1-95A0F2151D14}"/>
              </a:ext>
            </a:extLst>
          </p:cNvPr>
          <p:cNvSpPr>
            <a:spLocks noGrp="1"/>
          </p:cNvSpPr>
          <p:nvPr>
            <p:ph type="body" sz="quarter" idx="23" hasCustomPrompt="1"/>
          </p:nvPr>
        </p:nvSpPr>
        <p:spPr>
          <a:xfrm>
            <a:off x="351702" y="2271616"/>
            <a:ext cx="3365190" cy="626890"/>
          </a:xfrm>
          <a:prstGeom prst="rect">
            <a:avLst/>
          </a:prstGeom>
        </p:spPr>
        <p:txBody>
          <a:bodyPr/>
          <a:lstStyle>
            <a:lvl1pPr marL="0" indent="0">
              <a:buNone/>
              <a:defRPr sz="4000" b="0">
                <a:solidFill>
                  <a:srgbClr val="003064"/>
                </a:solidFill>
                <a:latin typeface="Roboto Flex Normal" panose="02000000000000000000" pitchFamily="2" charset="0"/>
                <a:ea typeface="Roboto Flex Normal" panose="02000000000000000000" pitchFamily="2" charset="0"/>
              </a:defRPr>
            </a:lvl1pPr>
          </a:lstStyle>
          <a:p>
            <a:pPr lvl="0"/>
            <a:r>
              <a:rPr lang="fr-FR"/>
              <a:t>01</a:t>
            </a:r>
          </a:p>
        </p:txBody>
      </p:sp>
      <p:grpSp>
        <p:nvGrpSpPr>
          <p:cNvPr id="11" name="Groupe 10">
            <a:extLst>
              <a:ext uri="{FF2B5EF4-FFF2-40B4-BE49-F238E27FC236}">
                <a16:creationId xmlns:a16="http://schemas.microsoft.com/office/drawing/2014/main" id="{E1D00FD7-9130-9D18-5A50-C9CD60C444CF}"/>
              </a:ext>
            </a:extLst>
          </p:cNvPr>
          <p:cNvGrpSpPr/>
          <p:nvPr userDrawn="1"/>
        </p:nvGrpSpPr>
        <p:grpSpPr>
          <a:xfrm rot="10800000">
            <a:off x="9691456" y="3603199"/>
            <a:ext cx="2080313" cy="4528293"/>
            <a:chOff x="5625858" y="1660213"/>
            <a:chExt cx="2318373" cy="5046486"/>
          </a:xfrm>
        </p:grpSpPr>
        <p:sp>
          <p:nvSpPr>
            <p:cNvPr id="12" name="Rectangle : coins arrondis 11">
              <a:extLst>
                <a:ext uri="{FF2B5EF4-FFF2-40B4-BE49-F238E27FC236}">
                  <a16:creationId xmlns:a16="http://schemas.microsoft.com/office/drawing/2014/main" id="{F16FEA39-4F6E-96B8-67A2-4C0AD7058DF8}"/>
                </a:ext>
              </a:extLst>
            </p:cNvPr>
            <p:cNvSpPr/>
            <p:nvPr/>
          </p:nvSpPr>
          <p:spPr>
            <a:xfrm>
              <a:off x="5625858" y="3325111"/>
              <a:ext cx="610342" cy="3381588"/>
            </a:xfrm>
            <a:prstGeom prst="roundRect">
              <a:avLst>
                <a:gd name="adj" fmla="val 50000"/>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C1F6005E-D3E4-5B7E-8BA3-4CD0E29CF234}"/>
                </a:ext>
              </a:extLst>
            </p:cNvPr>
            <p:cNvSpPr/>
            <p:nvPr/>
          </p:nvSpPr>
          <p:spPr>
            <a:xfrm>
              <a:off x="6479873" y="1660213"/>
              <a:ext cx="610342" cy="3381588"/>
            </a:xfrm>
            <a:prstGeom prst="roundRect">
              <a:avLst>
                <a:gd name="adj" fmla="val 50000"/>
              </a:avLst>
            </a:prstGeom>
            <a:solidFill>
              <a:srgbClr val="8FD9D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 coins arrondis 13">
              <a:extLst>
                <a:ext uri="{FF2B5EF4-FFF2-40B4-BE49-F238E27FC236}">
                  <a16:creationId xmlns:a16="http://schemas.microsoft.com/office/drawing/2014/main" id="{81A933CD-02BB-B491-F6DF-BEA3FECEEA97}"/>
                </a:ext>
              </a:extLst>
            </p:cNvPr>
            <p:cNvSpPr/>
            <p:nvPr/>
          </p:nvSpPr>
          <p:spPr>
            <a:xfrm>
              <a:off x="7333889" y="2617745"/>
              <a:ext cx="610342" cy="3381588"/>
            </a:xfrm>
            <a:prstGeom prst="roundRect">
              <a:avLst>
                <a:gd name="adj" fmla="val 50000"/>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36912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e vide">
    <p:spTree>
      <p:nvGrpSpPr>
        <p:cNvPr id="1" name=""/>
        <p:cNvGrpSpPr/>
        <p:nvPr/>
      </p:nvGrpSpPr>
      <p:grpSpPr>
        <a:xfrm>
          <a:off x="0" y="0"/>
          <a:ext cx="0" cy="0"/>
          <a:chOff x="0" y="0"/>
          <a:chExt cx="0" cy="0"/>
        </a:xfrm>
      </p:grpSpPr>
      <p:cxnSp>
        <p:nvCxnSpPr>
          <p:cNvPr id="25" name="Connecteur droit 24">
            <a:extLst>
              <a:ext uri="{FF2B5EF4-FFF2-40B4-BE49-F238E27FC236}">
                <a16:creationId xmlns:a16="http://schemas.microsoft.com/office/drawing/2014/main" id="{69111769-98EA-725B-DE48-D29BE145439E}"/>
              </a:ext>
            </a:extLst>
          </p:cNvPr>
          <p:cNvCxnSpPr>
            <a:cxnSpLocks/>
          </p:cNvCxnSpPr>
          <p:nvPr userDrawn="1"/>
        </p:nvCxnSpPr>
        <p:spPr>
          <a:xfrm flipH="1">
            <a:off x="-241102" y="564994"/>
            <a:ext cx="12522200" cy="0"/>
          </a:xfrm>
          <a:prstGeom prst="line">
            <a:avLst/>
          </a:prstGeom>
          <a:ln w="12700">
            <a:solidFill>
              <a:srgbClr val="003064"/>
            </a:solidFill>
          </a:ln>
        </p:spPr>
        <p:style>
          <a:lnRef idx="1">
            <a:schemeClr val="accent1"/>
          </a:lnRef>
          <a:fillRef idx="0">
            <a:schemeClr val="accent1"/>
          </a:fillRef>
          <a:effectRef idx="0">
            <a:schemeClr val="accent1"/>
          </a:effectRef>
          <a:fontRef idx="minor">
            <a:schemeClr val="tx1"/>
          </a:fontRef>
        </p:style>
      </p:cxnSp>
      <p:sp>
        <p:nvSpPr>
          <p:cNvPr id="7" name="Espace réservé du texte 17">
            <a:extLst>
              <a:ext uri="{FF2B5EF4-FFF2-40B4-BE49-F238E27FC236}">
                <a16:creationId xmlns:a16="http://schemas.microsoft.com/office/drawing/2014/main" id="{141AE82E-C74C-A582-BAA0-2EC1C00D92D4}"/>
              </a:ext>
            </a:extLst>
          </p:cNvPr>
          <p:cNvSpPr>
            <a:spLocks noGrp="1"/>
          </p:cNvSpPr>
          <p:nvPr>
            <p:ph type="body" sz="quarter" idx="10" hasCustomPrompt="1"/>
          </p:nvPr>
        </p:nvSpPr>
        <p:spPr>
          <a:xfrm>
            <a:off x="357087" y="693112"/>
            <a:ext cx="11411052" cy="769720"/>
          </a:xfrm>
          <a:prstGeom prst="rect">
            <a:avLst/>
          </a:prstGeom>
        </p:spPr>
        <p:txBody>
          <a:bodyPr/>
          <a:lstStyle>
            <a:lvl1pPr marL="0" indent="0">
              <a:buNone/>
              <a:defRPr sz="2600" b="1">
                <a:solidFill>
                  <a:srgbClr val="003064"/>
                </a:solidFill>
                <a:latin typeface="Roboto Flex Normal" panose="02000000000000000000" pitchFamily="2" charset="0"/>
                <a:ea typeface="Roboto Flex Normal" panose="02000000000000000000" pitchFamily="2" charset="0"/>
              </a:defRPr>
            </a:lvl1pPr>
          </a:lstStyle>
          <a:p>
            <a:pPr lvl="0"/>
            <a:r>
              <a:rPr lang="fr-FR"/>
              <a:t>Titre de la page</a:t>
            </a:r>
          </a:p>
        </p:txBody>
      </p:sp>
      <p:sp>
        <p:nvSpPr>
          <p:cNvPr id="8" name="Espace réservé du texte 17">
            <a:extLst>
              <a:ext uri="{FF2B5EF4-FFF2-40B4-BE49-F238E27FC236}">
                <a16:creationId xmlns:a16="http://schemas.microsoft.com/office/drawing/2014/main" id="{849A89CF-AFDE-57DB-F9CA-A08446FA067E}"/>
              </a:ext>
            </a:extLst>
          </p:cNvPr>
          <p:cNvSpPr>
            <a:spLocks noGrp="1"/>
          </p:cNvSpPr>
          <p:nvPr>
            <p:ph type="body" sz="quarter" idx="11" hasCustomPrompt="1"/>
          </p:nvPr>
        </p:nvSpPr>
        <p:spPr>
          <a:xfrm>
            <a:off x="357087" y="1126972"/>
            <a:ext cx="11411052" cy="404737"/>
          </a:xfrm>
          <a:prstGeom prst="rect">
            <a:avLst/>
          </a:prstGeom>
        </p:spPr>
        <p:txBody>
          <a:bodyPr/>
          <a:lstStyle>
            <a:lvl1pPr marL="0" indent="0">
              <a:buNone/>
              <a:defRPr sz="1700" b="0">
                <a:solidFill>
                  <a:srgbClr val="003064"/>
                </a:solidFill>
                <a:latin typeface="Roboto Flex Normal" panose="02000000000000000000" pitchFamily="2" charset="0"/>
                <a:ea typeface="Roboto Flex Normal" panose="02000000000000000000" pitchFamily="2" charset="0"/>
              </a:defRPr>
            </a:lvl1pPr>
          </a:lstStyle>
          <a:p>
            <a:pPr lvl="0"/>
            <a:r>
              <a:rPr lang="fr-FR"/>
              <a:t>Sous-titre de la page</a:t>
            </a:r>
          </a:p>
        </p:txBody>
      </p:sp>
    </p:spTree>
    <p:extLst>
      <p:ext uri="{BB962C8B-B14F-4D97-AF65-F5344CB8AC3E}">
        <p14:creationId xmlns:p14="http://schemas.microsoft.com/office/powerpoint/2010/main" val="3497150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tenu txt-graphe">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274FF641-777A-EA2A-6CCE-9B6F6880AFA5}"/>
              </a:ext>
            </a:extLst>
          </p:cNvPr>
          <p:cNvSpPr>
            <a:spLocks noGrp="1"/>
          </p:cNvSpPr>
          <p:nvPr>
            <p:ph type="pic" sz="quarter" idx="12"/>
          </p:nvPr>
        </p:nvSpPr>
        <p:spPr>
          <a:xfrm>
            <a:off x="4354513" y="1557338"/>
            <a:ext cx="7413626" cy="4735512"/>
          </a:xfrm>
          <a:prstGeom prst="rect">
            <a:avLst/>
          </a:prstGeom>
          <a:noFill/>
          <a:ln>
            <a:solidFill>
              <a:schemeClr val="bg1">
                <a:lumMod val="50000"/>
              </a:schemeClr>
            </a:solidFill>
          </a:ln>
        </p:spPr>
        <p:txBody>
          <a:bodyPr/>
          <a:lstStyle>
            <a:lvl1pPr marL="0" indent="0">
              <a:buNone/>
              <a:defRPr sz="1000">
                <a:solidFill>
                  <a:schemeClr val="bg1"/>
                </a:solidFill>
              </a:defRPr>
            </a:lvl1pPr>
          </a:lstStyle>
          <a:p>
            <a:endParaRPr lang="fr-FR"/>
          </a:p>
        </p:txBody>
      </p:sp>
      <p:cxnSp>
        <p:nvCxnSpPr>
          <p:cNvPr id="25" name="Connecteur droit 24">
            <a:extLst>
              <a:ext uri="{FF2B5EF4-FFF2-40B4-BE49-F238E27FC236}">
                <a16:creationId xmlns:a16="http://schemas.microsoft.com/office/drawing/2014/main" id="{69111769-98EA-725B-DE48-D29BE145439E}"/>
              </a:ext>
            </a:extLst>
          </p:cNvPr>
          <p:cNvCxnSpPr>
            <a:cxnSpLocks/>
          </p:cNvCxnSpPr>
          <p:nvPr userDrawn="1"/>
        </p:nvCxnSpPr>
        <p:spPr>
          <a:xfrm flipH="1">
            <a:off x="-241102" y="564994"/>
            <a:ext cx="12522200" cy="0"/>
          </a:xfrm>
          <a:prstGeom prst="line">
            <a:avLst/>
          </a:prstGeom>
          <a:ln w="12700">
            <a:solidFill>
              <a:srgbClr val="003064"/>
            </a:solidFill>
          </a:ln>
        </p:spPr>
        <p:style>
          <a:lnRef idx="1">
            <a:schemeClr val="accent1"/>
          </a:lnRef>
          <a:fillRef idx="0">
            <a:schemeClr val="accent1"/>
          </a:fillRef>
          <a:effectRef idx="0">
            <a:schemeClr val="accent1"/>
          </a:effectRef>
          <a:fontRef idx="minor">
            <a:schemeClr val="tx1"/>
          </a:fontRef>
        </p:style>
      </p:cxnSp>
      <p:sp>
        <p:nvSpPr>
          <p:cNvPr id="7" name="Espace réservé du texte 17">
            <a:extLst>
              <a:ext uri="{FF2B5EF4-FFF2-40B4-BE49-F238E27FC236}">
                <a16:creationId xmlns:a16="http://schemas.microsoft.com/office/drawing/2014/main" id="{141AE82E-C74C-A582-BAA0-2EC1C00D92D4}"/>
              </a:ext>
            </a:extLst>
          </p:cNvPr>
          <p:cNvSpPr>
            <a:spLocks noGrp="1"/>
          </p:cNvSpPr>
          <p:nvPr>
            <p:ph type="body" sz="quarter" idx="10" hasCustomPrompt="1"/>
          </p:nvPr>
        </p:nvSpPr>
        <p:spPr>
          <a:xfrm>
            <a:off x="357087" y="693112"/>
            <a:ext cx="11411052" cy="769720"/>
          </a:xfrm>
          <a:prstGeom prst="rect">
            <a:avLst/>
          </a:prstGeom>
        </p:spPr>
        <p:txBody>
          <a:bodyPr/>
          <a:lstStyle>
            <a:lvl1pPr marL="0" indent="0">
              <a:buNone/>
              <a:defRPr sz="2600" b="1">
                <a:solidFill>
                  <a:srgbClr val="003064"/>
                </a:solidFill>
                <a:latin typeface="Roboto Flex Normal" panose="02000000000000000000" pitchFamily="2" charset="0"/>
                <a:ea typeface="Roboto Flex Normal" panose="02000000000000000000" pitchFamily="2" charset="0"/>
              </a:defRPr>
            </a:lvl1pPr>
          </a:lstStyle>
          <a:p>
            <a:pPr lvl="0"/>
            <a:r>
              <a:rPr lang="fr-FR"/>
              <a:t>Titre de la page</a:t>
            </a:r>
          </a:p>
        </p:txBody>
      </p:sp>
      <p:sp>
        <p:nvSpPr>
          <p:cNvPr id="8" name="Espace réservé du texte 17">
            <a:extLst>
              <a:ext uri="{FF2B5EF4-FFF2-40B4-BE49-F238E27FC236}">
                <a16:creationId xmlns:a16="http://schemas.microsoft.com/office/drawing/2014/main" id="{849A89CF-AFDE-57DB-F9CA-A08446FA067E}"/>
              </a:ext>
            </a:extLst>
          </p:cNvPr>
          <p:cNvSpPr>
            <a:spLocks noGrp="1"/>
          </p:cNvSpPr>
          <p:nvPr>
            <p:ph type="body" sz="quarter" idx="11" hasCustomPrompt="1"/>
          </p:nvPr>
        </p:nvSpPr>
        <p:spPr>
          <a:xfrm>
            <a:off x="357087" y="1126972"/>
            <a:ext cx="11411052" cy="404737"/>
          </a:xfrm>
          <a:prstGeom prst="rect">
            <a:avLst/>
          </a:prstGeom>
        </p:spPr>
        <p:txBody>
          <a:bodyPr/>
          <a:lstStyle>
            <a:lvl1pPr marL="0" indent="0">
              <a:buNone/>
              <a:defRPr sz="1700" b="0">
                <a:solidFill>
                  <a:srgbClr val="003064"/>
                </a:solidFill>
                <a:latin typeface="Roboto Flex Normal" panose="02000000000000000000" pitchFamily="2" charset="0"/>
                <a:ea typeface="Roboto Flex Normal" panose="02000000000000000000" pitchFamily="2" charset="0"/>
              </a:defRPr>
            </a:lvl1pPr>
          </a:lstStyle>
          <a:p>
            <a:pPr lvl="0"/>
            <a:r>
              <a:rPr lang="fr-FR"/>
              <a:t>Sous-titre de la page</a:t>
            </a:r>
          </a:p>
        </p:txBody>
      </p:sp>
      <p:sp>
        <p:nvSpPr>
          <p:cNvPr id="22" name="Espace réservé du texte 21">
            <a:extLst>
              <a:ext uri="{FF2B5EF4-FFF2-40B4-BE49-F238E27FC236}">
                <a16:creationId xmlns:a16="http://schemas.microsoft.com/office/drawing/2014/main" id="{5693FE78-498B-C9BC-FA96-4A51289F6937}"/>
              </a:ext>
            </a:extLst>
          </p:cNvPr>
          <p:cNvSpPr>
            <a:spLocks noGrp="1"/>
          </p:cNvSpPr>
          <p:nvPr>
            <p:ph type="body" sz="quarter" idx="13" hasCustomPrompt="1"/>
          </p:nvPr>
        </p:nvSpPr>
        <p:spPr>
          <a:xfrm>
            <a:off x="356064" y="2441296"/>
            <a:ext cx="3579812" cy="3225800"/>
          </a:xfrm>
          <a:prstGeom prst="rect">
            <a:avLst/>
          </a:prstGeom>
        </p:spPr>
        <p:txBody>
          <a:bodyPr/>
          <a:lstStyle>
            <a:lvl1pPr marL="0" indent="0" algn="l">
              <a:buNone/>
              <a:defRPr sz="1200"/>
            </a:lvl1pPr>
            <a:lvl2pPr algn="l">
              <a:defRPr sz="1200"/>
            </a:lvl2pPr>
            <a:lvl3pPr algn="l">
              <a:defRPr sz="1200"/>
            </a:lvl3pPr>
            <a:lvl4pPr algn="l">
              <a:defRPr sz="1200"/>
            </a:lvl4pPr>
            <a:lvl5pPr algn="l">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ut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placerat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Phasellus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mi mi,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nec,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efficitur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ultricies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justo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Cras pretium dictum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Nulla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risus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pellentesque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molestie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ligula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finibus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Sed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pretium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malesuada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nisi</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egestas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Donec</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ullamcorper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laoreet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mauris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bibendum. Cras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venenatis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consequat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venenatis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Curabitur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imperdiet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enim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felis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sodales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fringilla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Curabitur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posuere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purus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urna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suscipit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nibh</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ornare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a:t>
            </a:r>
          </a:p>
          <a:p>
            <a:pPr lvl="0"/>
            <a:endParaRPr lang="fr-FR"/>
          </a:p>
        </p:txBody>
      </p:sp>
      <p:sp>
        <p:nvSpPr>
          <p:cNvPr id="26" name="Espace réservé du texte 25">
            <a:extLst>
              <a:ext uri="{FF2B5EF4-FFF2-40B4-BE49-F238E27FC236}">
                <a16:creationId xmlns:a16="http://schemas.microsoft.com/office/drawing/2014/main" id="{59160F0D-A9A7-D268-C89D-2F697707E254}"/>
              </a:ext>
            </a:extLst>
          </p:cNvPr>
          <p:cNvSpPr>
            <a:spLocks noGrp="1"/>
          </p:cNvSpPr>
          <p:nvPr>
            <p:ph type="body" sz="quarter" idx="14" hasCustomPrompt="1"/>
          </p:nvPr>
        </p:nvSpPr>
        <p:spPr>
          <a:xfrm>
            <a:off x="4648170" y="1626024"/>
            <a:ext cx="6826313" cy="208232"/>
          </a:xfrm>
          <a:prstGeom prst="rect">
            <a:avLst/>
          </a:prstGeom>
        </p:spPr>
        <p:txBody>
          <a:bodyPr/>
          <a:lstStyle>
            <a:lvl1pPr marL="0" indent="0" algn="ctr">
              <a:buNone/>
              <a:defRPr sz="1200" b="1">
                <a:solidFill>
                  <a:srgbClr val="003064">
                    <a:alpha val="75000"/>
                  </a:srgbClr>
                </a:solidFill>
              </a:defRPr>
            </a:lvl1pPr>
          </a:lstStyle>
          <a:p>
            <a:pPr lvl="0"/>
            <a:r>
              <a:rPr lang="fr-FR"/>
              <a:t>Titre du graphique</a:t>
            </a:r>
          </a:p>
        </p:txBody>
      </p:sp>
      <p:sp>
        <p:nvSpPr>
          <p:cNvPr id="27" name="Espace réservé du texte 25">
            <a:extLst>
              <a:ext uri="{FF2B5EF4-FFF2-40B4-BE49-F238E27FC236}">
                <a16:creationId xmlns:a16="http://schemas.microsoft.com/office/drawing/2014/main" id="{71929C62-DA30-5ECF-120C-041E527D2D7A}"/>
              </a:ext>
            </a:extLst>
          </p:cNvPr>
          <p:cNvSpPr>
            <a:spLocks noGrp="1"/>
          </p:cNvSpPr>
          <p:nvPr>
            <p:ph type="body" sz="quarter" idx="15" hasCustomPrompt="1"/>
          </p:nvPr>
        </p:nvSpPr>
        <p:spPr>
          <a:xfrm>
            <a:off x="4648170" y="2070033"/>
            <a:ext cx="6826313" cy="208232"/>
          </a:xfrm>
          <a:prstGeom prst="rect">
            <a:avLst/>
          </a:prstGeom>
        </p:spPr>
        <p:txBody>
          <a:bodyPr/>
          <a:lstStyle>
            <a:lvl1pPr marL="0" indent="0" algn="ctr">
              <a:buNone/>
              <a:defRPr sz="1000" b="0" i="1">
                <a:solidFill>
                  <a:srgbClr val="003064">
                    <a:alpha val="75000"/>
                  </a:srgbClr>
                </a:solidFill>
              </a:defRPr>
            </a:lvl1pPr>
          </a:lstStyle>
          <a:p>
            <a:pPr lvl="0"/>
            <a:r>
              <a:rPr lang="fr-FR"/>
              <a:t>Année ou période</a:t>
            </a:r>
          </a:p>
        </p:txBody>
      </p:sp>
      <p:sp>
        <p:nvSpPr>
          <p:cNvPr id="28" name="Espace réservé du texte 25">
            <a:extLst>
              <a:ext uri="{FF2B5EF4-FFF2-40B4-BE49-F238E27FC236}">
                <a16:creationId xmlns:a16="http://schemas.microsoft.com/office/drawing/2014/main" id="{F46B2A84-7B1C-2BF5-9C7C-0072116780E6}"/>
              </a:ext>
            </a:extLst>
          </p:cNvPr>
          <p:cNvSpPr>
            <a:spLocks noGrp="1"/>
          </p:cNvSpPr>
          <p:nvPr>
            <p:ph type="body" sz="quarter" idx="16" hasCustomPrompt="1"/>
          </p:nvPr>
        </p:nvSpPr>
        <p:spPr>
          <a:xfrm>
            <a:off x="4648170" y="1850732"/>
            <a:ext cx="6826313" cy="208232"/>
          </a:xfrm>
          <a:prstGeom prst="rect">
            <a:avLst/>
          </a:prstGeom>
        </p:spPr>
        <p:txBody>
          <a:bodyPr/>
          <a:lstStyle>
            <a:lvl1pPr marL="0" indent="0" algn="ctr">
              <a:buNone/>
              <a:defRPr sz="1000" b="0">
                <a:solidFill>
                  <a:srgbClr val="003064">
                    <a:alpha val="75000"/>
                  </a:srgbClr>
                </a:solidFill>
              </a:defRPr>
            </a:lvl1pPr>
          </a:lstStyle>
          <a:p>
            <a:pPr lvl="0"/>
            <a:r>
              <a:rPr lang="fr-FR"/>
              <a:t>Sous-titre du graphique</a:t>
            </a:r>
          </a:p>
        </p:txBody>
      </p:sp>
      <p:sp>
        <p:nvSpPr>
          <p:cNvPr id="29" name="Espace réservé du texte 25">
            <a:extLst>
              <a:ext uri="{FF2B5EF4-FFF2-40B4-BE49-F238E27FC236}">
                <a16:creationId xmlns:a16="http://schemas.microsoft.com/office/drawing/2014/main" id="{6AA8D2DC-B981-D3E9-24C3-64B53CD9FEDE}"/>
              </a:ext>
            </a:extLst>
          </p:cNvPr>
          <p:cNvSpPr>
            <a:spLocks noGrp="1"/>
          </p:cNvSpPr>
          <p:nvPr>
            <p:ph type="body" sz="quarter" idx="17" hasCustomPrompt="1"/>
          </p:nvPr>
        </p:nvSpPr>
        <p:spPr>
          <a:xfrm>
            <a:off x="4648170" y="6351939"/>
            <a:ext cx="6826313" cy="339546"/>
          </a:xfrm>
          <a:prstGeom prst="rect">
            <a:avLst/>
          </a:prstGeom>
        </p:spPr>
        <p:txBody>
          <a:bodyPr/>
          <a:lstStyle>
            <a:lvl1pPr marL="0" indent="0" algn="ctr">
              <a:buNone/>
              <a:defRPr sz="800" b="0">
                <a:solidFill>
                  <a:srgbClr val="003064">
                    <a:alpha val="75000"/>
                  </a:srgbClr>
                </a:solidFill>
              </a:defRPr>
            </a:lvl1pPr>
          </a:lstStyle>
          <a:p>
            <a:pPr lvl="0"/>
            <a:r>
              <a:rPr lang="fr-FR"/>
              <a:t>Source : mettre la source</a:t>
            </a:r>
          </a:p>
        </p:txBody>
      </p:sp>
    </p:spTree>
    <p:extLst>
      <p:ext uri="{BB962C8B-B14F-4D97-AF65-F5344CB8AC3E}">
        <p14:creationId xmlns:p14="http://schemas.microsoft.com/office/powerpoint/2010/main" val="1503399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u graphe+txt">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274FF641-777A-EA2A-6CCE-9B6F6880AFA5}"/>
              </a:ext>
            </a:extLst>
          </p:cNvPr>
          <p:cNvSpPr>
            <a:spLocks noGrp="1"/>
          </p:cNvSpPr>
          <p:nvPr>
            <p:ph type="pic" sz="quarter" idx="12"/>
          </p:nvPr>
        </p:nvSpPr>
        <p:spPr>
          <a:xfrm>
            <a:off x="357087" y="1557338"/>
            <a:ext cx="7474051" cy="4735512"/>
          </a:xfrm>
          <a:prstGeom prst="rect">
            <a:avLst/>
          </a:prstGeom>
          <a:noFill/>
          <a:ln>
            <a:solidFill>
              <a:schemeClr val="bg1">
                <a:lumMod val="50000"/>
              </a:schemeClr>
            </a:solidFill>
          </a:ln>
        </p:spPr>
        <p:txBody>
          <a:bodyPr/>
          <a:lstStyle>
            <a:lvl1pPr marL="0" indent="0">
              <a:buNone/>
              <a:defRPr sz="1000">
                <a:solidFill>
                  <a:schemeClr val="bg1"/>
                </a:solidFill>
              </a:defRPr>
            </a:lvl1pPr>
          </a:lstStyle>
          <a:p>
            <a:endParaRPr lang="fr-FR"/>
          </a:p>
        </p:txBody>
      </p:sp>
      <p:cxnSp>
        <p:nvCxnSpPr>
          <p:cNvPr id="25" name="Connecteur droit 24">
            <a:extLst>
              <a:ext uri="{FF2B5EF4-FFF2-40B4-BE49-F238E27FC236}">
                <a16:creationId xmlns:a16="http://schemas.microsoft.com/office/drawing/2014/main" id="{69111769-98EA-725B-DE48-D29BE145439E}"/>
              </a:ext>
            </a:extLst>
          </p:cNvPr>
          <p:cNvCxnSpPr>
            <a:cxnSpLocks/>
          </p:cNvCxnSpPr>
          <p:nvPr userDrawn="1"/>
        </p:nvCxnSpPr>
        <p:spPr>
          <a:xfrm flipH="1">
            <a:off x="-241102" y="564994"/>
            <a:ext cx="12522200" cy="0"/>
          </a:xfrm>
          <a:prstGeom prst="line">
            <a:avLst/>
          </a:prstGeom>
          <a:ln w="12700">
            <a:solidFill>
              <a:srgbClr val="003064"/>
            </a:solidFill>
          </a:ln>
        </p:spPr>
        <p:style>
          <a:lnRef idx="1">
            <a:schemeClr val="accent1"/>
          </a:lnRef>
          <a:fillRef idx="0">
            <a:schemeClr val="accent1"/>
          </a:fillRef>
          <a:effectRef idx="0">
            <a:schemeClr val="accent1"/>
          </a:effectRef>
          <a:fontRef idx="minor">
            <a:schemeClr val="tx1"/>
          </a:fontRef>
        </p:style>
      </p:cxnSp>
      <p:sp>
        <p:nvSpPr>
          <p:cNvPr id="7" name="Espace réservé du texte 17">
            <a:extLst>
              <a:ext uri="{FF2B5EF4-FFF2-40B4-BE49-F238E27FC236}">
                <a16:creationId xmlns:a16="http://schemas.microsoft.com/office/drawing/2014/main" id="{141AE82E-C74C-A582-BAA0-2EC1C00D92D4}"/>
              </a:ext>
            </a:extLst>
          </p:cNvPr>
          <p:cNvSpPr>
            <a:spLocks noGrp="1"/>
          </p:cNvSpPr>
          <p:nvPr>
            <p:ph type="body" sz="quarter" idx="10" hasCustomPrompt="1"/>
          </p:nvPr>
        </p:nvSpPr>
        <p:spPr>
          <a:xfrm>
            <a:off x="357087" y="693112"/>
            <a:ext cx="11411052" cy="769720"/>
          </a:xfrm>
          <a:prstGeom prst="rect">
            <a:avLst/>
          </a:prstGeom>
        </p:spPr>
        <p:txBody>
          <a:bodyPr/>
          <a:lstStyle>
            <a:lvl1pPr marL="0" indent="0">
              <a:buNone/>
              <a:defRPr sz="2600" b="1">
                <a:solidFill>
                  <a:srgbClr val="003064"/>
                </a:solidFill>
                <a:latin typeface="Roboto Flex Normal" panose="02000000000000000000" pitchFamily="2" charset="0"/>
                <a:ea typeface="Roboto Flex Normal" panose="02000000000000000000" pitchFamily="2" charset="0"/>
              </a:defRPr>
            </a:lvl1pPr>
          </a:lstStyle>
          <a:p>
            <a:pPr lvl="0"/>
            <a:r>
              <a:rPr lang="fr-FR"/>
              <a:t>Titre de la page</a:t>
            </a:r>
          </a:p>
        </p:txBody>
      </p:sp>
      <p:sp>
        <p:nvSpPr>
          <p:cNvPr id="8" name="Espace réservé du texte 17">
            <a:extLst>
              <a:ext uri="{FF2B5EF4-FFF2-40B4-BE49-F238E27FC236}">
                <a16:creationId xmlns:a16="http://schemas.microsoft.com/office/drawing/2014/main" id="{849A89CF-AFDE-57DB-F9CA-A08446FA067E}"/>
              </a:ext>
            </a:extLst>
          </p:cNvPr>
          <p:cNvSpPr>
            <a:spLocks noGrp="1"/>
          </p:cNvSpPr>
          <p:nvPr>
            <p:ph type="body" sz="quarter" idx="11" hasCustomPrompt="1"/>
          </p:nvPr>
        </p:nvSpPr>
        <p:spPr>
          <a:xfrm>
            <a:off x="357087" y="1126972"/>
            <a:ext cx="11411052" cy="404737"/>
          </a:xfrm>
          <a:prstGeom prst="rect">
            <a:avLst/>
          </a:prstGeom>
        </p:spPr>
        <p:txBody>
          <a:bodyPr/>
          <a:lstStyle>
            <a:lvl1pPr marL="0" indent="0">
              <a:buNone/>
              <a:defRPr sz="1700" b="0">
                <a:solidFill>
                  <a:srgbClr val="003064"/>
                </a:solidFill>
                <a:latin typeface="Roboto Flex Normal" panose="02000000000000000000" pitchFamily="2" charset="0"/>
                <a:ea typeface="Roboto Flex Normal" panose="02000000000000000000" pitchFamily="2" charset="0"/>
              </a:defRPr>
            </a:lvl1pPr>
          </a:lstStyle>
          <a:p>
            <a:pPr lvl="0"/>
            <a:r>
              <a:rPr lang="fr-FR"/>
              <a:t>Sous-titre de la page</a:t>
            </a:r>
          </a:p>
        </p:txBody>
      </p:sp>
      <p:sp>
        <p:nvSpPr>
          <p:cNvPr id="22" name="Espace réservé du texte 21">
            <a:extLst>
              <a:ext uri="{FF2B5EF4-FFF2-40B4-BE49-F238E27FC236}">
                <a16:creationId xmlns:a16="http://schemas.microsoft.com/office/drawing/2014/main" id="{5693FE78-498B-C9BC-FA96-4A51289F6937}"/>
              </a:ext>
            </a:extLst>
          </p:cNvPr>
          <p:cNvSpPr>
            <a:spLocks noGrp="1"/>
          </p:cNvSpPr>
          <p:nvPr>
            <p:ph type="body" sz="quarter" idx="13" hasCustomPrompt="1"/>
          </p:nvPr>
        </p:nvSpPr>
        <p:spPr>
          <a:xfrm>
            <a:off x="8162927" y="2441296"/>
            <a:ext cx="3579812" cy="3225800"/>
          </a:xfrm>
          <a:prstGeom prst="rect">
            <a:avLst/>
          </a:prstGeom>
        </p:spPr>
        <p:txBody>
          <a:bodyPr/>
          <a:lstStyle>
            <a:lvl1pPr marL="0" indent="0" algn="l">
              <a:buNone/>
              <a:defRPr sz="1200"/>
            </a:lvl1pPr>
            <a:lvl2pPr algn="l">
              <a:defRPr sz="1200"/>
            </a:lvl2pPr>
            <a:lvl3pPr algn="l">
              <a:defRPr sz="1200"/>
            </a:lvl3pPr>
            <a:lvl4pPr algn="l">
              <a:defRPr sz="1200"/>
            </a:lvl4pPr>
            <a:lvl5pPr algn="l">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ut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placerat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Phasellus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mi mi,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nec,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efficitur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ultricies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justo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Cras pretium dictum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Nulla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risus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pellentesque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molestie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ligula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finibus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Sed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pretium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malesuada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nisi</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egestas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Donec</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ullamcorper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laoreet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mauris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bibendum. Cras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venenatis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consequat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venenatis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Curabitur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imperdiet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enim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felis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sodales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fringilla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Curabitur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posuere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purus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urna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suscipit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nibh</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ornare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a:t>
            </a:r>
          </a:p>
          <a:p>
            <a:pPr lvl="0"/>
            <a:endParaRPr lang="fr-FR"/>
          </a:p>
        </p:txBody>
      </p:sp>
      <p:sp>
        <p:nvSpPr>
          <p:cNvPr id="29" name="Espace réservé du texte 25">
            <a:extLst>
              <a:ext uri="{FF2B5EF4-FFF2-40B4-BE49-F238E27FC236}">
                <a16:creationId xmlns:a16="http://schemas.microsoft.com/office/drawing/2014/main" id="{6AA8D2DC-B981-D3E9-24C3-64B53CD9FEDE}"/>
              </a:ext>
            </a:extLst>
          </p:cNvPr>
          <p:cNvSpPr>
            <a:spLocks noGrp="1"/>
          </p:cNvSpPr>
          <p:nvPr>
            <p:ph type="body" sz="quarter" idx="17" hasCustomPrompt="1"/>
          </p:nvPr>
        </p:nvSpPr>
        <p:spPr>
          <a:xfrm>
            <a:off x="680956" y="6351939"/>
            <a:ext cx="6826313" cy="339546"/>
          </a:xfrm>
          <a:prstGeom prst="rect">
            <a:avLst/>
          </a:prstGeom>
        </p:spPr>
        <p:txBody>
          <a:bodyPr/>
          <a:lstStyle>
            <a:lvl1pPr marL="0" indent="0" algn="ctr">
              <a:buNone/>
              <a:defRPr sz="800" b="0">
                <a:solidFill>
                  <a:srgbClr val="003064">
                    <a:alpha val="75000"/>
                  </a:srgbClr>
                </a:solidFill>
              </a:defRPr>
            </a:lvl1pPr>
          </a:lstStyle>
          <a:p>
            <a:pPr lvl="0"/>
            <a:r>
              <a:rPr lang="fr-FR"/>
              <a:t>Source : mettre la source</a:t>
            </a:r>
          </a:p>
        </p:txBody>
      </p:sp>
      <p:sp>
        <p:nvSpPr>
          <p:cNvPr id="4" name="Espace réservé du texte 25">
            <a:extLst>
              <a:ext uri="{FF2B5EF4-FFF2-40B4-BE49-F238E27FC236}">
                <a16:creationId xmlns:a16="http://schemas.microsoft.com/office/drawing/2014/main" id="{8B928604-B23C-13A7-6CE8-204682F31376}"/>
              </a:ext>
            </a:extLst>
          </p:cNvPr>
          <p:cNvSpPr>
            <a:spLocks noGrp="1"/>
          </p:cNvSpPr>
          <p:nvPr>
            <p:ph type="body" sz="quarter" idx="14" hasCustomPrompt="1"/>
          </p:nvPr>
        </p:nvSpPr>
        <p:spPr>
          <a:xfrm>
            <a:off x="680956" y="1626024"/>
            <a:ext cx="6826313" cy="208232"/>
          </a:xfrm>
          <a:prstGeom prst="rect">
            <a:avLst/>
          </a:prstGeom>
        </p:spPr>
        <p:txBody>
          <a:bodyPr/>
          <a:lstStyle>
            <a:lvl1pPr marL="0" indent="0" algn="ctr">
              <a:buNone/>
              <a:defRPr sz="1200" b="1">
                <a:solidFill>
                  <a:srgbClr val="003064">
                    <a:alpha val="75000"/>
                  </a:srgbClr>
                </a:solidFill>
              </a:defRPr>
            </a:lvl1pPr>
          </a:lstStyle>
          <a:p>
            <a:pPr lvl="0"/>
            <a:r>
              <a:rPr lang="fr-FR"/>
              <a:t>Titre du graphique</a:t>
            </a:r>
          </a:p>
        </p:txBody>
      </p:sp>
      <p:sp>
        <p:nvSpPr>
          <p:cNvPr id="5" name="Espace réservé du texte 25">
            <a:extLst>
              <a:ext uri="{FF2B5EF4-FFF2-40B4-BE49-F238E27FC236}">
                <a16:creationId xmlns:a16="http://schemas.microsoft.com/office/drawing/2014/main" id="{84BC4038-02FD-5991-DBC0-32DB45486478}"/>
              </a:ext>
            </a:extLst>
          </p:cNvPr>
          <p:cNvSpPr>
            <a:spLocks noGrp="1"/>
          </p:cNvSpPr>
          <p:nvPr>
            <p:ph type="body" sz="quarter" idx="15" hasCustomPrompt="1"/>
          </p:nvPr>
        </p:nvSpPr>
        <p:spPr>
          <a:xfrm>
            <a:off x="680956" y="2070033"/>
            <a:ext cx="6826313" cy="208232"/>
          </a:xfrm>
          <a:prstGeom prst="rect">
            <a:avLst/>
          </a:prstGeom>
        </p:spPr>
        <p:txBody>
          <a:bodyPr/>
          <a:lstStyle>
            <a:lvl1pPr marL="0" indent="0" algn="ctr">
              <a:buNone/>
              <a:defRPr sz="1000" b="0" i="1">
                <a:solidFill>
                  <a:srgbClr val="003064">
                    <a:alpha val="75000"/>
                  </a:srgbClr>
                </a:solidFill>
              </a:defRPr>
            </a:lvl1pPr>
          </a:lstStyle>
          <a:p>
            <a:pPr lvl="0"/>
            <a:r>
              <a:rPr lang="fr-FR"/>
              <a:t>Année ou période</a:t>
            </a:r>
          </a:p>
        </p:txBody>
      </p:sp>
      <p:sp>
        <p:nvSpPr>
          <p:cNvPr id="6" name="Espace réservé du texte 25">
            <a:extLst>
              <a:ext uri="{FF2B5EF4-FFF2-40B4-BE49-F238E27FC236}">
                <a16:creationId xmlns:a16="http://schemas.microsoft.com/office/drawing/2014/main" id="{228F25C3-6858-9E46-A06A-33B1003662E5}"/>
              </a:ext>
            </a:extLst>
          </p:cNvPr>
          <p:cNvSpPr>
            <a:spLocks noGrp="1"/>
          </p:cNvSpPr>
          <p:nvPr>
            <p:ph type="body" sz="quarter" idx="16" hasCustomPrompt="1"/>
          </p:nvPr>
        </p:nvSpPr>
        <p:spPr>
          <a:xfrm>
            <a:off x="680956" y="1850732"/>
            <a:ext cx="6826313" cy="208232"/>
          </a:xfrm>
          <a:prstGeom prst="rect">
            <a:avLst/>
          </a:prstGeom>
        </p:spPr>
        <p:txBody>
          <a:bodyPr/>
          <a:lstStyle>
            <a:lvl1pPr marL="0" indent="0" algn="ctr">
              <a:buNone/>
              <a:defRPr sz="1000" b="0">
                <a:solidFill>
                  <a:srgbClr val="003064">
                    <a:alpha val="75000"/>
                  </a:srgbClr>
                </a:solidFill>
              </a:defRPr>
            </a:lvl1pPr>
          </a:lstStyle>
          <a:p>
            <a:pPr lvl="0"/>
            <a:r>
              <a:rPr lang="fr-FR"/>
              <a:t>Sous-titre du graphique</a:t>
            </a:r>
          </a:p>
        </p:txBody>
      </p:sp>
    </p:spTree>
    <p:extLst>
      <p:ext uri="{BB962C8B-B14F-4D97-AF65-F5344CB8AC3E}">
        <p14:creationId xmlns:p14="http://schemas.microsoft.com/office/powerpoint/2010/main" val="132263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u txt-graphe-haut">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274FF641-777A-EA2A-6CCE-9B6F6880AFA5}"/>
              </a:ext>
            </a:extLst>
          </p:cNvPr>
          <p:cNvSpPr>
            <a:spLocks noGrp="1"/>
          </p:cNvSpPr>
          <p:nvPr>
            <p:ph type="pic" sz="quarter" idx="12"/>
          </p:nvPr>
        </p:nvSpPr>
        <p:spPr>
          <a:xfrm>
            <a:off x="4354513" y="693112"/>
            <a:ext cx="7388225" cy="5599738"/>
          </a:xfrm>
          <a:prstGeom prst="rect">
            <a:avLst/>
          </a:prstGeom>
          <a:noFill/>
          <a:ln>
            <a:solidFill>
              <a:schemeClr val="bg1">
                <a:lumMod val="50000"/>
              </a:schemeClr>
            </a:solidFill>
          </a:ln>
        </p:spPr>
        <p:txBody>
          <a:bodyPr/>
          <a:lstStyle>
            <a:lvl1pPr marL="0" indent="0">
              <a:buNone/>
              <a:defRPr sz="1000">
                <a:solidFill>
                  <a:schemeClr val="bg1"/>
                </a:solidFill>
              </a:defRPr>
            </a:lvl1pPr>
          </a:lstStyle>
          <a:p>
            <a:endParaRPr lang="fr-FR"/>
          </a:p>
        </p:txBody>
      </p:sp>
      <p:cxnSp>
        <p:nvCxnSpPr>
          <p:cNvPr id="25" name="Connecteur droit 24">
            <a:extLst>
              <a:ext uri="{FF2B5EF4-FFF2-40B4-BE49-F238E27FC236}">
                <a16:creationId xmlns:a16="http://schemas.microsoft.com/office/drawing/2014/main" id="{69111769-98EA-725B-DE48-D29BE145439E}"/>
              </a:ext>
            </a:extLst>
          </p:cNvPr>
          <p:cNvCxnSpPr>
            <a:cxnSpLocks/>
          </p:cNvCxnSpPr>
          <p:nvPr userDrawn="1"/>
        </p:nvCxnSpPr>
        <p:spPr>
          <a:xfrm flipH="1">
            <a:off x="-241102" y="564994"/>
            <a:ext cx="12522200" cy="0"/>
          </a:xfrm>
          <a:prstGeom prst="line">
            <a:avLst/>
          </a:prstGeom>
          <a:ln w="12700">
            <a:solidFill>
              <a:srgbClr val="003064"/>
            </a:solidFill>
          </a:ln>
        </p:spPr>
        <p:style>
          <a:lnRef idx="1">
            <a:schemeClr val="accent1"/>
          </a:lnRef>
          <a:fillRef idx="0">
            <a:schemeClr val="accent1"/>
          </a:fillRef>
          <a:effectRef idx="0">
            <a:schemeClr val="accent1"/>
          </a:effectRef>
          <a:fontRef idx="minor">
            <a:schemeClr val="tx1"/>
          </a:fontRef>
        </p:style>
      </p:cxnSp>
      <p:sp>
        <p:nvSpPr>
          <p:cNvPr id="7" name="Espace réservé du texte 17">
            <a:extLst>
              <a:ext uri="{FF2B5EF4-FFF2-40B4-BE49-F238E27FC236}">
                <a16:creationId xmlns:a16="http://schemas.microsoft.com/office/drawing/2014/main" id="{141AE82E-C74C-A582-BAA0-2EC1C00D92D4}"/>
              </a:ext>
            </a:extLst>
          </p:cNvPr>
          <p:cNvSpPr>
            <a:spLocks noGrp="1"/>
          </p:cNvSpPr>
          <p:nvPr>
            <p:ph type="body" sz="quarter" idx="10" hasCustomPrompt="1"/>
          </p:nvPr>
        </p:nvSpPr>
        <p:spPr>
          <a:xfrm>
            <a:off x="357086" y="693112"/>
            <a:ext cx="3554513" cy="769720"/>
          </a:xfrm>
          <a:prstGeom prst="rect">
            <a:avLst/>
          </a:prstGeom>
        </p:spPr>
        <p:txBody>
          <a:bodyPr/>
          <a:lstStyle>
            <a:lvl1pPr marL="0" indent="0">
              <a:buNone/>
              <a:defRPr sz="2600" b="1">
                <a:solidFill>
                  <a:srgbClr val="003064"/>
                </a:solidFill>
                <a:latin typeface="Roboto Flex Normal" panose="02000000000000000000" pitchFamily="2" charset="0"/>
                <a:ea typeface="Roboto Flex Normal" panose="02000000000000000000" pitchFamily="2" charset="0"/>
              </a:defRPr>
            </a:lvl1pPr>
          </a:lstStyle>
          <a:p>
            <a:pPr lvl="0"/>
            <a:r>
              <a:rPr lang="fr-FR"/>
              <a:t>Titre de la page sur deux lignes</a:t>
            </a:r>
          </a:p>
        </p:txBody>
      </p:sp>
      <p:sp>
        <p:nvSpPr>
          <p:cNvPr id="8" name="Espace réservé du texte 17">
            <a:extLst>
              <a:ext uri="{FF2B5EF4-FFF2-40B4-BE49-F238E27FC236}">
                <a16:creationId xmlns:a16="http://schemas.microsoft.com/office/drawing/2014/main" id="{849A89CF-AFDE-57DB-F9CA-A08446FA067E}"/>
              </a:ext>
            </a:extLst>
          </p:cNvPr>
          <p:cNvSpPr>
            <a:spLocks noGrp="1"/>
          </p:cNvSpPr>
          <p:nvPr>
            <p:ph type="body" sz="quarter" idx="11" hasCustomPrompt="1"/>
          </p:nvPr>
        </p:nvSpPr>
        <p:spPr>
          <a:xfrm>
            <a:off x="357086" y="1543459"/>
            <a:ext cx="3554513" cy="404737"/>
          </a:xfrm>
          <a:prstGeom prst="rect">
            <a:avLst/>
          </a:prstGeom>
        </p:spPr>
        <p:txBody>
          <a:bodyPr/>
          <a:lstStyle>
            <a:lvl1pPr marL="0" indent="0">
              <a:buNone/>
              <a:defRPr sz="1700" b="0">
                <a:solidFill>
                  <a:srgbClr val="003064"/>
                </a:solidFill>
                <a:latin typeface="Roboto Flex Normal" panose="02000000000000000000" pitchFamily="2" charset="0"/>
                <a:ea typeface="Roboto Flex Normal" panose="02000000000000000000" pitchFamily="2" charset="0"/>
              </a:defRPr>
            </a:lvl1pPr>
          </a:lstStyle>
          <a:p>
            <a:pPr lvl="0"/>
            <a:r>
              <a:rPr lang="fr-FR"/>
              <a:t>Sous-titre de la page</a:t>
            </a:r>
          </a:p>
        </p:txBody>
      </p:sp>
      <p:sp>
        <p:nvSpPr>
          <p:cNvPr id="22" name="Espace réservé du texte 21">
            <a:extLst>
              <a:ext uri="{FF2B5EF4-FFF2-40B4-BE49-F238E27FC236}">
                <a16:creationId xmlns:a16="http://schemas.microsoft.com/office/drawing/2014/main" id="{5693FE78-498B-C9BC-FA96-4A51289F6937}"/>
              </a:ext>
            </a:extLst>
          </p:cNvPr>
          <p:cNvSpPr>
            <a:spLocks noGrp="1"/>
          </p:cNvSpPr>
          <p:nvPr>
            <p:ph type="body" sz="quarter" idx="13" hasCustomPrompt="1"/>
          </p:nvPr>
        </p:nvSpPr>
        <p:spPr>
          <a:xfrm>
            <a:off x="356064" y="2441296"/>
            <a:ext cx="3579812" cy="3225800"/>
          </a:xfrm>
          <a:prstGeom prst="rect">
            <a:avLst/>
          </a:prstGeom>
        </p:spPr>
        <p:txBody>
          <a:bodyPr/>
          <a:lstStyle>
            <a:lvl1pPr marL="0" indent="0" algn="l">
              <a:buNone/>
              <a:defRPr sz="1200"/>
            </a:lvl1pPr>
            <a:lvl2pPr algn="l">
              <a:defRPr sz="1200"/>
            </a:lvl2pPr>
            <a:lvl3pPr algn="l">
              <a:defRPr sz="1200"/>
            </a:lvl3pPr>
            <a:lvl4pPr algn="l">
              <a:defRPr sz="1200"/>
            </a:lvl4pPr>
            <a:lvl5pPr algn="l">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ut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placerat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Phasellus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mi mi,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nec,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efficitur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ultricies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justo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Cras pretium dictum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Nulla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risus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pellentesque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molestie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ligula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finibus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Sed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pretium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malesuada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nisi</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egestas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Donec</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ullamcorper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laoreet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mauris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bibendum. Cras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venenatis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consequat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venenatis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Curabitur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imperdiet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enim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felis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sodales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fringilla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Curabitur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posuere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purus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urna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suscipit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nibh</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ornare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a:t>
            </a:r>
          </a:p>
          <a:p>
            <a:pPr lvl="0"/>
            <a:endParaRPr lang="fr-FR"/>
          </a:p>
        </p:txBody>
      </p:sp>
      <p:sp>
        <p:nvSpPr>
          <p:cNvPr id="29" name="Espace réservé du texte 25">
            <a:extLst>
              <a:ext uri="{FF2B5EF4-FFF2-40B4-BE49-F238E27FC236}">
                <a16:creationId xmlns:a16="http://schemas.microsoft.com/office/drawing/2014/main" id="{6AA8D2DC-B981-D3E9-24C3-64B53CD9FEDE}"/>
              </a:ext>
            </a:extLst>
          </p:cNvPr>
          <p:cNvSpPr>
            <a:spLocks noGrp="1"/>
          </p:cNvSpPr>
          <p:nvPr>
            <p:ph type="body" sz="quarter" idx="17" hasCustomPrompt="1"/>
          </p:nvPr>
        </p:nvSpPr>
        <p:spPr>
          <a:xfrm>
            <a:off x="4635469" y="6351939"/>
            <a:ext cx="6826313" cy="339546"/>
          </a:xfrm>
          <a:prstGeom prst="rect">
            <a:avLst/>
          </a:prstGeom>
        </p:spPr>
        <p:txBody>
          <a:bodyPr/>
          <a:lstStyle>
            <a:lvl1pPr marL="0" indent="0" algn="ctr">
              <a:buNone/>
              <a:defRPr sz="800" b="0">
                <a:solidFill>
                  <a:srgbClr val="003064">
                    <a:alpha val="75000"/>
                  </a:srgbClr>
                </a:solidFill>
              </a:defRPr>
            </a:lvl1pPr>
          </a:lstStyle>
          <a:p>
            <a:pPr lvl="0"/>
            <a:r>
              <a:rPr lang="fr-FR"/>
              <a:t>Source : mettre la source</a:t>
            </a:r>
          </a:p>
        </p:txBody>
      </p:sp>
      <p:sp>
        <p:nvSpPr>
          <p:cNvPr id="2" name="Espace réservé du texte 25">
            <a:extLst>
              <a:ext uri="{FF2B5EF4-FFF2-40B4-BE49-F238E27FC236}">
                <a16:creationId xmlns:a16="http://schemas.microsoft.com/office/drawing/2014/main" id="{636876E5-8DD5-0F74-DA8B-AC55018DC152}"/>
              </a:ext>
            </a:extLst>
          </p:cNvPr>
          <p:cNvSpPr>
            <a:spLocks noGrp="1"/>
          </p:cNvSpPr>
          <p:nvPr>
            <p:ph type="body" sz="quarter" idx="14" hasCustomPrompt="1"/>
          </p:nvPr>
        </p:nvSpPr>
        <p:spPr>
          <a:xfrm>
            <a:off x="4648170" y="770883"/>
            <a:ext cx="6826313" cy="208232"/>
          </a:xfrm>
          <a:prstGeom prst="rect">
            <a:avLst/>
          </a:prstGeom>
        </p:spPr>
        <p:txBody>
          <a:bodyPr/>
          <a:lstStyle>
            <a:lvl1pPr marL="0" indent="0" algn="ctr">
              <a:buNone/>
              <a:defRPr sz="1200" b="1">
                <a:solidFill>
                  <a:srgbClr val="003064">
                    <a:alpha val="75000"/>
                  </a:srgbClr>
                </a:solidFill>
              </a:defRPr>
            </a:lvl1pPr>
          </a:lstStyle>
          <a:p>
            <a:pPr lvl="0"/>
            <a:r>
              <a:rPr lang="fr-FR"/>
              <a:t>Titre du graphique</a:t>
            </a:r>
          </a:p>
        </p:txBody>
      </p:sp>
      <p:sp>
        <p:nvSpPr>
          <p:cNvPr id="3" name="Espace réservé du texte 25">
            <a:extLst>
              <a:ext uri="{FF2B5EF4-FFF2-40B4-BE49-F238E27FC236}">
                <a16:creationId xmlns:a16="http://schemas.microsoft.com/office/drawing/2014/main" id="{6D29E6CC-AB7D-98D2-966C-6AEF9960D4A1}"/>
              </a:ext>
            </a:extLst>
          </p:cNvPr>
          <p:cNvSpPr>
            <a:spLocks noGrp="1"/>
          </p:cNvSpPr>
          <p:nvPr>
            <p:ph type="body" sz="quarter" idx="15" hasCustomPrompt="1"/>
          </p:nvPr>
        </p:nvSpPr>
        <p:spPr>
          <a:xfrm>
            <a:off x="4648170" y="1214892"/>
            <a:ext cx="6826313" cy="208232"/>
          </a:xfrm>
          <a:prstGeom prst="rect">
            <a:avLst/>
          </a:prstGeom>
        </p:spPr>
        <p:txBody>
          <a:bodyPr/>
          <a:lstStyle>
            <a:lvl1pPr marL="0" indent="0" algn="ctr">
              <a:buNone/>
              <a:defRPr sz="1000" b="0" i="1">
                <a:solidFill>
                  <a:srgbClr val="003064">
                    <a:alpha val="75000"/>
                  </a:srgbClr>
                </a:solidFill>
              </a:defRPr>
            </a:lvl1pPr>
          </a:lstStyle>
          <a:p>
            <a:pPr lvl="0"/>
            <a:r>
              <a:rPr lang="fr-FR"/>
              <a:t>Année ou période</a:t>
            </a:r>
          </a:p>
        </p:txBody>
      </p:sp>
      <p:sp>
        <p:nvSpPr>
          <p:cNvPr id="4" name="Espace réservé du texte 25">
            <a:extLst>
              <a:ext uri="{FF2B5EF4-FFF2-40B4-BE49-F238E27FC236}">
                <a16:creationId xmlns:a16="http://schemas.microsoft.com/office/drawing/2014/main" id="{0B052A4B-16A5-EB9D-B951-A173B22F1E14}"/>
              </a:ext>
            </a:extLst>
          </p:cNvPr>
          <p:cNvSpPr>
            <a:spLocks noGrp="1"/>
          </p:cNvSpPr>
          <p:nvPr>
            <p:ph type="body" sz="quarter" idx="16" hasCustomPrompt="1"/>
          </p:nvPr>
        </p:nvSpPr>
        <p:spPr>
          <a:xfrm>
            <a:off x="4648170" y="995591"/>
            <a:ext cx="6826313" cy="208232"/>
          </a:xfrm>
          <a:prstGeom prst="rect">
            <a:avLst/>
          </a:prstGeom>
        </p:spPr>
        <p:txBody>
          <a:bodyPr/>
          <a:lstStyle>
            <a:lvl1pPr marL="0" indent="0" algn="ctr">
              <a:buNone/>
              <a:defRPr sz="1000" b="0">
                <a:solidFill>
                  <a:srgbClr val="003064">
                    <a:alpha val="75000"/>
                  </a:srgbClr>
                </a:solidFill>
              </a:defRPr>
            </a:lvl1pPr>
          </a:lstStyle>
          <a:p>
            <a:pPr lvl="0"/>
            <a:r>
              <a:rPr lang="fr-FR"/>
              <a:t>Sous-titre du graphique</a:t>
            </a:r>
          </a:p>
        </p:txBody>
      </p:sp>
    </p:spTree>
    <p:extLst>
      <p:ext uri="{BB962C8B-B14F-4D97-AF65-F5344CB8AC3E}">
        <p14:creationId xmlns:p14="http://schemas.microsoft.com/office/powerpoint/2010/main" val="769991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u txt + 2 graphes">
    <p:spTree>
      <p:nvGrpSpPr>
        <p:cNvPr id="1" name=""/>
        <p:cNvGrpSpPr/>
        <p:nvPr/>
      </p:nvGrpSpPr>
      <p:grpSpPr>
        <a:xfrm>
          <a:off x="0" y="0"/>
          <a:ext cx="0" cy="0"/>
          <a:chOff x="0" y="0"/>
          <a:chExt cx="0" cy="0"/>
        </a:xfrm>
      </p:grpSpPr>
      <p:cxnSp>
        <p:nvCxnSpPr>
          <p:cNvPr id="25" name="Connecteur droit 24">
            <a:extLst>
              <a:ext uri="{FF2B5EF4-FFF2-40B4-BE49-F238E27FC236}">
                <a16:creationId xmlns:a16="http://schemas.microsoft.com/office/drawing/2014/main" id="{69111769-98EA-725B-DE48-D29BE145439E}"/>
              </a:ext>
            </a:extLst>
          </p:cNvPr>
          <p:cNvCxnSpPr>
            <a:cxnSpLocks/>
          </p:cNvCxnSpPr>
          <p:nvPr userDrawn="1"/>
        </p:nvCxnSpPr>
        <p:spPr>
          <a:xfrm flipH="1">
            <a:off x="-241102" y="564994"/>
            <a:ext cx="12522200" cy="0"/>
          </a:xfrm>
          <a:prstGeom prst="line">
            <a:avLst/>
          </a:prstGeom>
          <a:ln w="12700">
            <a:solidFill>
              <a:srgbClr val="003064"/>
            </a:solidFill>
          </a:ln>
        </p:spPr>
        <p:style>
          <a:lnRef idx="1">
            <a:schemeClr val="accent1"/>
          </a:lnRef>
          <a:fillRef idx="0">
            <a:schemeClr val="accent1"/>
          </a:fillRef>
          <a:effectRef idx="0">
            <a:schemeClr val="accent1"/>
          </a:effectRef>
          <a:fontRef idx="minor">
            <a:schemeClr val="tx1"/>
          </a:fontRef>
        </p:style>
      </p:cxnSp>
      <p:sp>
        <p:nvSpPr>
          <p:cNvPr id="7" name="Espace réservé du texte 17">
            <a:extLst>
              <a:ext uri="{FF2B5EF4-FFF2-40B4-BE49-F238E27FC236}">
                <a16:creationId xmlns:a16="http://schemas.microsoft.com/office/drawing/2014/main" id="{141AE82E-C74C-A582-BAA0-2EC1C00D92D4}"/>
              </a:ext>
            </a:extLst>
          </p:cNvPr>
          <p:cNvSpPr>
            <a:spLocks noGrp="1"/>
          </p:cNvSpPr>
          <p:nvPr>
            <p:ph type="body" sz="quarter" idx="10" hasCustomPrompt="1"/>
          </p:nvPr>
        </p:nvSpPr>
        <p:spPr>
          <a:xfrm>
            <a:off x="357087" y="693112"/>
            <a:ext cx="11392094" cy="769720"/>
          </a:xfrm>
          <a:prstGeom prst="rect">
            <a:avLst/>
          </a:prstGeom>
        </p:spPr>
        <p:txBody>
          <a:bodyPr/>
          <a:lstStyle>
            <a:lvl1pPr marL="0" indent="0">
              <a:buNone/>
              <a:defRPr sz="2600" b="1">
                <a:solidFill>
                  <a:srgbClr val="003064"/>
                </a:solidFill>
                <a:latin typeface="Roboto Flex Normal" panose="02000000000000000000" pitchFamily="2" charset="0"/>
                <a:ea typeface="Roboto Flex Normal" panose="02000000000000000000" pitchFamily="2" charset="0"/>
              </a:defRPr>
            </a:lvl1pPr>
          </a:lstStyle>
          <a:p>
            <a:pPr lvl="0"/>
            <a:r>
              <a:rPr lang="fr-FR"/>
              <a:t>Titre de la page</a:t>
            </a:r>
          </a:p>
        </p:txBody>
      </p:sp>
      <p:sp>
        <p:nvSpPr>
          <p:cNvPr id="8" name="Espace réservé du texte 17">
            <a:extLst>
              <a:ext uri="{FF2B5EF4-FFF2-40B4-BE49-F238E27FC236}">
                <a16:creationId xmlns:a16="http://schemas.microsoft.com/office/drawing/2014/main" id="{849A89CF-AFDE-57DB-F9CA-A08446FA067E}"/>
              </a:ext>
            </a:extLst>
          </p:cNvPr>
          <p:cNvSpPr>
            <a:spLocks noGrp="1"/>
          </p:cNvSpPr>
          <p:nvPr>
            <p:ph type="body" sz="quarter" idx="11" hasCustomPrompt="1"/>
          </p:nvPr>
        </p:nvSpPr>
        <p:spPr>
          <a:xfrm>
            <a:off x="357087" y="1126972"/>
            <a:ext cx="11392094" cy="404737"/>
          </a:xfrm>
          <a:prstGeom prst="rect">
            <a:avLst/>
          </a:prstGeom>
        </p:spPr>
        <p:txBody>
          <a:bodyPr/>
          <a:lstStyle>
            <a:lvl1pPr marL="0" indent="0">
              <a:buNone/>
              <a:defRPr sz="1700" b="0">
                <a:solidFill>
                  <a:srgbClr val="003064"/>
                </a:solidFill>
                <a:latin typeface="Roboto Flex Normal" panose="02000000000000000000" pitchFamily="2" charset="0"/>
                <a:ea typeface="Roboto Flex Normal" panose="02000000000000000000" pitchFamily="2" charset="0"/>
              </a:defRPr>
            </a:lvl1pPr>
          </a:lstStyle>
          <a:p>
            <a:pPr lvl="0"/>
            <a:r>
              <a:rPr lang="fr-FR"/>
              <a:t>Sous-titre de la page</a:t>
            </a:r>
          </a:p>
        </p:txBody>
      </p:sp>
      <p:sp>
        <p:nvSpPr>
          <p:cNvPr id="19" name="Espace réservé pour une image  9">
            <a:extLst>
              <a:ext uri="{FF2B5EF4-FFF2-40B4-BE49-F238E27FC236}">
                <a16:creationId xmlns:a16="http://schemas.microsoft.com/office/drawing/2014/main" id="{C71B9288-6CE5-58BF-EB4D-88654A89AD74}"/>
              </a:ext>
            </a:extLst>
          </p:cNvPr>
          <p:cNvSpPr>
            <a:spLocks noGrp="1"/>
          </p:cNvSpPr>
          <p:nvPr>
            <p:ph type="pic" sz="quarter" idx="18"/>
          </p:nvPr>
        </p:nvSpPr>
        <p:spPr>
          <a:xfrm>
            <a:off x="357087" y="2380740"/>
            <a:ext cx="5492851" cy="3912109"/>
          </a:xfrm>
          <a:prstGeom prst="rect">
            <a:avLst/>
          </a:prstGeom>
          <a:noFill/>
          <a:ln>
            <a:solidFill>
              <a:schemeClr val="bg1">
                <a:lumMod val="50000"/>
              </a:schemeClr>
            </a:solidFill>
          </a:ln>
        </p:spPr>
        <p:txBody>
          <a:bodyPr/>
          <a:lstStyle>
            <a:lvl1pPr marL="0" indent="0">
              <a:buNone/>
              <a:defRPr sz="1000">
                <a:solidFill>
                  <a:schemeClr val="bg1"/>
                </a:solidFill>
              </a:defRPr>
            </a:lvl1pPr>
          </a:lstStyle>
          <a:p>
            <a:endParaRPr lang="fr-FR"/>
          </a:p>
        </p:txBody>
      </p:sp>
      <p:sp>
        <p:nvSpPr>
          <p:cNvPr id="24" name="Espace réservé du texte 25">
            <a:extLst>
              <a:ext uri="{FF2B5EF4-FFF2-40B4-BE49-F238E27FC236}">
                <a16:creationId xmlns:a16="http://schemas.microsoft.com/office/drawing/2014/main" id="{3C00559E-E0F8-642E-111A-5A234C54C8DD}"/>
              </a:ext>
            </a:extLst>
          </p:cNvPr>
          <p:cNvSpPr>
            <a:spLocks noGrp="1"/>
          </p:cNvSpPr>
          <p:nvPr>
            <p:ph type="body" sz="quarter" idx="22" hasCustomPrompt="1"/>
          </p:nvPr>
        </p:nvSpPr>
        <p:spPr>
          <a:xfrm>
            <a:off x="538112" y="6351939"/>
            <a:ext cx="5130800" cy="146569"/>
          </a:xfrm>
          <a:prstGeom prst="rect">
            <a:avLst/>
          </a:prstGeom>
        </p:spPr>
        <p:txBody>
          <a:bodyPr/>
          <a:lstStyle>
            <a:lvl1pPr marL="0" indent="0" algn="ctr">
              <a:buNone/>
              <a:defRPr sz="800" b="0">
                <a:solidFill>
                  <a:srgbClr val="003064">
                    <a:alpha val="75000"/>
                  </a:srgbClr>
                </a:solidFill>
              </a:defRPr>
            </a:lvl1pPr>
          </a:lstStyle>
          <a:p>
            <a:pPr lvl="0"/>
            <a:r>
              <a:rPr lang="fr-FR"/>
              <a:t>Source : mettre la source</a:t>
            </a:r>
          </a:p>
        </p:txBody>
      </p:sp>
      <p:sp>
        <p:nvSpPr>
          <p:cNvPr id="38" name="Espace réservé du texte 21">
            <a:extLst>
              <a:ext uri="{FF2B5EF4-FFF2-40B4-BE49-F238E27FC236}">
                <a16:creationId xmlns:a16="http://schemas.microsoft.com/office/drawing/2014/main" id="{200FCB62-24AE-19CB-BF26-B0AAEE21E296}"/>
              </a:ext>
            </a:extLst>
          </p:cNvPr>
          <p:cNvSpPr>
            <a:spLocks noGrp="1"/>
          </p:cNvSpPr>
          <p:nvPr>
            <p:ph type="body" sz="quarter" idx="13" hasCustomPrompt="1"/>
          </p:nvPr>
        </p:nvSpPr>
        <p:spPr>
          <a:xfrm>
            <a:off x="357087" y="1488461"/>
            <a:ext cx="11392094" cy="769721"/>
          </a:xfrm>
          <a:prstGeom prst="rect">
            <a:avLst/>
          </a:prstGeom>
        </p:spPr>
        <p:txBody>
          <a:bodyPr/>
          <a:lstStyle>
            <a:lvl1pPr marL="0" indent="0" algn="l">
              <a:buNone/>
              <a:defRPr sz="1200"/>
            </a:lvl1pPr>
            <a:lvl2pPr algn="l">
              <a:defRPr sz="1200"/>
            </a:lvl2pPr>
            <a:lvl3pPr algn="l">
              <a:defRPr sz="1200"/>
            </a:lvl3pPr>
            <a:lvl4pPr algn="l">
              <a:defRPr sz="1200"/>
            </a:lvl4pPr>
            <a:lvl5pPr algn="l">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ut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placerat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Phasellus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mi mi,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nec,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efficitur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ultricies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justo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Cras pretium dictum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Nulla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risus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pellentesque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molestie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ligula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finibus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Sed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pretium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malesuada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nisi</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egestas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Donec</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ullamcorper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laoreet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mauris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bibendum. Cras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venenatis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consequat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venenatis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Curabitur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imperdiet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enim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felis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sodales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fringilla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Curabitur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posuere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purus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urna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suscipit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nibh</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ornare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a:t>
            </a:r>
          </a:p>
        </p:txBody>
      </p:sp>
      <p:sp>
        <p:nvSpPr>
          <p:cNvPr id="6" name="Espace réservé pour une image  9">
            <a:extLst>
              <a:ext uri="{FF2B5EF4-FFF2-40B4-BE49-F238E27FC236}">
                <a16:creationId xmlns:a16="http://schemas.microsoft.com/office/drawing/2014/main" id="{795F6B94-F115-7D5D-7C1E-5E0652F44925}"/>
              </a:ext>
            </a:extLst>
          </p:cNvPr>
          <p:cNvSpPr>
            <a:spLocks noGrp="1"/>
          </p:cNvSpPr>
          <p:nvPr>
            <p:ph type="pic" sz="quarter" idx="27"/>
          </p:nvPr>
        </p:nvSpPr>
        <p:spPr>
          <a:xfrm>
            <a:off x="6268029" y="2380740"/>
            <a:ext cx="5492851" cy="3912109"/>
          </a:xfrm>
          <a:prstGeom prst="rect">
            <a:avLst/>
          </a:prstGeom>
          <a:noFill/>
          <a:ln>
            <a:solidFill>
              <a:schemeClr val="bg1">
                <a:lumMod val="50000"/>
              </a:schemeClr>
            </a:solidFill>
          </a:ln>
        </p:spPr>
        <p:txBody>
          <a:bodyPr/>
          <a:lstStyle>
            <a:lvl1pPr marL="0" indent="0">
              <a:buNone/>
              <a:defRPr sz="1000">
                <a:solidFill>
                  <a:schemeClr val="bg1"/>
                </a:solidFill>
              </a:defRPr>
            </a:lvl1pPr>
          </a:lstStyle>
          <a:p>
            <a:endParaRPr lang="fr-FR"/>
          </a:p>
        </p:txBody>
      </p:sp>
      <p:sp>
        <p:nvSpPr>
          <p:cNvPr id="13" name="Espace réservé du texte 25">
            <a:extLst>
              <a:ext uri="{FF2B5EF4-FFF2-40B4-BE49-F238E27FC236}">
                <a16:creationId xmlns:a16="http://schemas.microsoft.com/office/drawing/2014/main" id="{16EDC19C-4031-4C6C-F5D3-DA547E8C6A1E}"/>
              </a:ext>
            </a:extLst>
          </p:cNvPr>
          <p:cNvSpPr>
            <a:spLocks noGrp="1"/>
          </p:cNvSpPr>
          <p:nvPr>
            <p:ph type="body" sz="quarter" idx="31" hasCustomPrompt="1"/>
          </p:nvPr>
        </p:nvSpPr>
        <p:spPr>
          <a:xfrm>
            <a:off x="6449054" y="6351939"/>
            <a:ext cx="5130800" cy="146569"/>
          </a:xfrm>
          <a:prstGeom prst="rect">
            <a:avLst/>
          </a:prstGeom>
        </p:spPr>
        <p:txBody>
          <a:bodyPr/>
          <a:lstStyle>
            <a:lvl1pPr marL="0" indent="0" algn="ctr">
              <a:buNone/>
              <a:defRPr sz="800" b="0">
                <a:solidFill>
                  <a:srgbClr val="003064">
                    <a:alpha val="75000"/>
                  </a:srgbClr>
                </a:solidFill>
              </a:defRPr>
            </a:lvl1pPr>
          </a:lstStyle>
          <a:p>
            <a:pPr lvl="0"/>
            <a:r>
              <a:rPr lang="fr-FR"/>
              <a:t>Source : mettre la source</a:t>
            </a:r>
          </a:p>
        </p:txBody>
      </p:sp>
      <p:sp>
        <p:nvSpPr>
          <p:cNvPr id="2" name="Espace réservé du texte 25">
            <a:extLst>
              <a:ext uri="{FF2B5EF4-FFF2-40B4-BE49-F238E27FC236}">
                <a16:creationId xmlns:a16="http://schemas.microsoft.com/office/drawing/2014/main" id="{2D30A337-E728-D1A2-108F-0BA954E724A9}"/>
              </a:ext>
            </a:extLst>
          </p:cNvPr>
          <p:cNvSpPr>
            <a:spLocks noGrp="1"/>
          </p:cNvSpPr>
          <p:nvPr>
            <p:ph type="body" sz="quarter" idx="14" hasCustomPrompt="1"/>
          </p:nvPr>
        </p:nvSpPr>
        <p:spPr>
          <a:xfrm>
            <a:off x="496922" y="2466214"/>
            <a:ext cx="5237792" cy="208232"/>
          </a:xfrm>
          <a:prstGeom prst="rect">
            <a:avLst/>
          </a:prstGeom>
        </p:spPr>
        <p:txBody>
          <a:bodyPr/>
          <a:lstStyle>
            <a:lvl1pPr marL="0" indent="0" algn="ctr">
              <a:buNone/>
              <a:defRPr sz="1200" b="1">
                <a:solidFill>
                  <a:srgbClr val="003064">
                    <a:alpha val="75000"/>
                  </a:srgbClr>
                </a:solidFill>
              </a:defRPr>
            </a:lvl1pPr>
          </a:lstStyle>
          <a:p>
            <a:pPr lvl="0"/>
            <a:r>
              <a:rPr lang="fr-FR"/>
              <a:t>Titre du graphique</a:t>
            </a:r>
          </a:p>
        </p:txBody>
      </p:sp>
      <p:sp>
        <p:nvSpPr>
          <p:cNvPr id="3" name="Espace réservé du texte 25">
            <a:extLst>
              <a:ext uri="{FF2B5EF4-FFF2-40B4-BE49-F238E27FC236}">
                <a16:creationId xmlns:a16="http://schemas.microsoft.com/office/drawing/2014/main" id="{4730AF1D-16F7-B65C-60F4-09BA149F0DA4}"/>
              </a:ext>
            </a:extLst>
          </p:cNvPr>
          <p:cNvSpPr>
            <a:spLocks noGrp="1"/>
          </p:cNvSpPr>
          <p:nvPr>
            <p:ph type="body" sz="quarter" idx="15" hasCustomPrompt="1"/>
          </p:nvPr>
        </p:nvSpPr>
        <p:spPr>
          <a:xfrm>
            <a:off x="496922" y="2910223"/>
            <a:ext cx="5237792" cy="208232"/>
          </a:xfrm>
          <a:prstGeom prst="rect">
            <a:avLst/>
          </a:prstGeom>
        </p:spPr>
        <p:txBody>
          <a:bodyPr/>
          <a:lstStyle>
            <a:lvl1pPr marL="0" indent="0" algn="ctr">
              <a:buNone/>
              <a:defRPr sz="1000" b="0" i="1">
                <a:solidFill>
                  <a:srgbClr val="003064">
                    <a:alpha val="75000"/>
                  </a:srgbClr>
                </a:solidFill>
              </a:defRPr>
            </a:lvl1pPr>
          </a:lstStyle>
          <a:p>
            <a:pPr lvl="0"/>
            <a:r>
              <a:rPr lang="fr-FR"/>
              <a:t>Année ou période</a:t>
            </a:r>
          </a:p>
        </p:txBody>
      </p:sp>
      <p:sp>
        <p:nvSpPr>
          <p:cNvPr id="10" name="Espace réservé du texte 25">
            <a:extLst>
              <a:ext uri="{FF2B5EF4-FFF2-40B4-BE49-F238E27FC236}">
                <a16:creationId xmlns:a16="http://schemas.microsoft.com/office/drawing/2014/main" id="{2BF0E0B9-F139-450D-A98D-14B9D8490516}"/>
              </a:ext>
            </a:extLst>
          </p:cNvPr>
          <p:cNvSpPr>
            <a:spLocks noGrp="1"/>
          </p:cNvSpPr>
          <p:nvPr>
            <p:ph type="body" sz="quarter" idx="16" hasCustomPrompt="1"/>
          </p:nvPr>
        </p:nvSpPr>
        <p:spPr>
          <a:xfrm>
            <a:off x="496922" y="2690922"/>
            <a:ext cx="5237792" cy="208232"/>
          </a:xfrm>
          <a:prstGeom prst="rect">
            <a:avLst/>
          </a:prstGeom>
        </p:spPr>
        <p:txBody>
          <a:bodyPr/>
          <a:lstStyle>
            <a:lvl1pPr marL="0" indent="0" algn="ctr">
              <a:buNone/>
              <a:defRPr sz="1000" b="0">
                <a:solidFill>
                  <a:srgbClr val="003064">
                    <a:alpha val="75000"/>
                  </a:srgbClr>
                </a:solidFill>
              </a:defRPr>
            </a:lvl1pPr>
          </a:lstStyle>
          <a:p>
            <a:pPr lvl="0"/>
            <a:r>
              <a:rPr lang="fr-FR"/>
              <a:t>Sous-titre du graphique</a:t>
            </a:r>
          </a:p>
        </p:txBody>
      </p:sp>
      <p:sp>
        <p:nvSpPr>
          <p:cNvPr id="16" name="Espace réservé du texte 25">
            <a:extLst>
              <a:ext uri="{FF2B5EF4-FFF2-40B4-BE49-F238E27FC236}">
                <a16:creationId xmlns:a16="http://schemas.microsoft.com/office/drawing/2014/main" id="{E040CD84-3873-D920-258F-4E30D8F9C176}"/>
              </a:ext>
            </a:extLst>
          </p:cNvPr>
          <p:cNvSpPr>
            <a:spLocks noGrp="1"/>
          </p:cNvSpPr>
          <p:nvPr>
            <p:ph type="body" sz="quarter" idx="34" hasCustomPrompt="1"/>
          </p:nvPr>
        </p:nvSpPr>
        <p:spPr>
          <a:xfrm>
            <a:off x="6395214" y="2466214"/>
            <a:ext cx="5237792" cy="208232"/>
          </a:xfrm>
          <a:prstGeom prst="rect">
            <a:avLst/>
          </a:prstGeom>
        </p:spPr>
        <p:txBody>
          <a:bodyPr/>
          <a:lstStyle>
            <a:lvl1pPr marL="0" indent="0" algn="ctr">
              <a:buNone/>
              <a:defRPr sz="1200" b="1">
                <a:solidFill>
                  <a:srgbClr val="003064">
                    <a:alpha val="75000"/>
                  </a:srgbClr>
                </a:solidFill>
              </a:defRPr>
            </a:lvl1pPr>
          </a:lstStyle>
          <a:p>
            <a:pPr lvl="0"/>
            <a:r>
              <a:rPr lang="fr-FR"/>
              <a:t>Titre du graphique</a:t>
            </a:r>
          </a:p>
        </p:txBody>
      </p:sp>
      <p:sp>
        <p:nvSpPr>
          <p:cNvPr id="17" name="Espace réservé du texte 25">
            <a:extLst>
              <a:ext uri="{FF2B5EF4-FFF2-40B4-BE49-F238E27FC236}">
                <a16:creationId xmlns:a16="http://schemas.microsoft.com/office/drawing/2014/main" id="{867C380C-17A2-19F4-4B51-626B26213A75}"/>
              </a:ext>
            </a:extLst>
          </p:cNvPr>
          <p:cNvSpPr>
            <a:spLocks noGrp="1"/>
          </p:cNvSpPr>
          <p:nvPr>
            <p:ph type="body" sz="quarter" idx="35" hasCustomPrompt="1"/>
          </p:nvPr>
        </p:nvSpPr>
        <p:spPr>
          <a:xfrm>
            <a:off x="6395214" y="2910223"/>
            <a:ext cx="5237792" cy="208232"/>
          </a:xfrm>
          <a:prstGeom prst="rect">
            <a:avLst/>
          </a:prstGeom>
        </p:spPr>
        <p:txBody>
          <a:bodyPr/>
          <a:lstStyle>
            <a:lvl1pPr marL="0" indent="0" algn="ctr">
              <a:buNone/>
              <a:defRPr sz="1000" b="0" i="1">
                <a:solidFill>
                  <a:srgbClr val="003064">
                    <a:alpha val="75000"/>
                  </a:srgbClr>
                </a:solidFill>
              </a:defRPr>
            </a:lvl1pPr>
          </a:lstStyle>
          <a:p>
            <a:pPr lvl="0"/>
            <a:r>
              <a:rPr lang="fr-FR"/>
              <a:t>Année ou période</a:t>
            </a:r>
          </a:p>
        </p:txBody>
      </p:sp>
      <p:sp>
        <p:nvSpPr>
          <p:cNvPr id="18" name="Espace réservé du texte 25">
            <a:extLst>
              <a:ext uri="{FF2B5EF4-FFF2-40B4-BE49-F238E27FC236}">
                <a16:creationId xmlns:a16="http://schemas.microsoft.com/office/drawing/2014/main" id="{8D9972A8-46DA-28D1-5A68-59657BF63F84}"/>
              </a:ext>
            </a:extLst>
          </p:cNvPr>
          <p:cNvSpPr>
            <a:spLocks noGrp="1"/>
          </p:cNvSpPr>
          <p:nvPr>
            <p:ph type="body" sz="quarter" idx="36" hasCustomPrompt="1"/>
          </p:nvPr>
        </p:nvSpPr>
        <p:spPr>
          <a:xfrm>
            <a:off x="6395214" y="2690922"/>
            <a:ext cx="5237792" cy="208232"/>
          </a:xfrm>
          <a:prstGeom prst="rect">
            <a:avLst/>
          </a:prstGeom>
        </p:spPr>
        <p:txBody>
          <a:bodyPr/>
          <a:lstStyle>
            <a:lvl1pPr marL="0" indent="0" algn="ctr">
              <a:buNone/>
              <a:defRPr sz="1000" b="0">
                <a:solidFill>
                  <a:srgbClr val="003064">
                    <a:alpha val="75000"/>
                  </a:srgbClr>
                </a:solidFill>
              </a:defRPr>
            </a:lvl1pPr>
          </a:lstStyle>
          <a:p>
            <a:pPr lvl="0"/>
            <a:r>
              <a:rPr lang="fr-FR"/>
              <a:t>Sous-titre du graphique</a:t>
            </a:r>
          </a:p>
        </p:txBody>
      </p:sp>
    </p:spTree>
    <p:extLst>
      <p:ext uri="{BB962C8B-B14F-4D97-AF65-F5344CB8AC3E}">
        <p14:creationId xmlns:p14="http://schemas.microsoft.com/office/powerpoint/2010/main" val="1565554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u txt-graphe horizontal">
    <p:spTree>
      <p:nvGrpSpPr>
        <p:cNvPr id="1" name=""/>
        <p:cNvGrpSpPr/>
        <p:nvPr/>
      </p:nvGrpSpPr>
      <p:grpSpPr>
        <a:xfrm>
          <a:off x="0" y="0"/>
          <a:ext cx="0" cy="0"/>
          <a:chOff x="0" y="0"/>
          <a:chExt cx="0" cy="0"/>
        </a:xfrm>
      </p:grpSpPr>
      <p:sp>
        <p:nvSpPr>
          <p:cNvPr id="19" name="Espace réservé pour une image  9">
            <a:extLst>
              <a:ext uri="{FF2B5EF4-FFF2-40B4-BE49-F238E27FC236}">
                <a16:creationId xmlns:a16="http://schemas.microsoft.com/office/drawing/2014/main" id="{C71B9288-6CE5-58BF-EB4D-88654A89AD74}"/>
              </a:ext>
            </a:extLst>
          </p:cNvPr>
          <p:cNvSpPr>
            <a:spLocks noGrp="1"/>
          </p:cNvSpPr>
          <p:nvPr>
            <p:ph type="pic" sz="quarter" idx="18"/>
          </p:nvPr>
        </p:nvSpPr>
        <p:spPr>
          <a:xfrm>
            <a:off x="357087" y="2380740"/>
            <a:ext cx="11392094" cy="3912109"/>
          </a:xfrm>
          <a:prstGeom prst="rect">
            <a:avLst/>
          </a:prstGeom>
          <a:noFill/>
          <a:ln>
            <a:solidFill>
              <a:schemeClr val="bg1">
                <a:lumMod val="50000"/>
              </a:schemeClr>
            </a:solidFill>
          </a:ln>
        </p:spPr>
        <p:txBody>
          <a:bodyPr/>
          <a:lstStyle>
            <a:lvl1pPr marL="0" indent="0">
              <a:buNone/>
              <a:defRPr sz="1000">
                <a:solidFill>
                  <a:schemeClr val="bg1"/>
                </a:solidFill>
              </a:defRPr>
            </a:lvl1pPr>
          </a:lstStyle>
          <a:p>
            <a:endParaRPr lang="fr-FR"/>
          </a:p>
        </p:txBody>
      </p:sp>
      <p:cxnSp>
        <p:nvCxnSpPr>
          <p:cNvPr id="25" name="Connecteur droit 24">
            <a:extLst>
              <a:ext uri="{FF2B5EF4-FFF2-40B4-BE49-F238E27FC236}">
                <a16:creationId xmlns:a16="http://schemas.microsoft.com/office/drawing/2014/main" id="{69111769-98EA-725B-DE48-D29BE145439E}"/>
              </a:ext>
            </a:extLst>
          </p:cNvPr>
          <p:cNvCxnSpPr>
            <a:cxnSpLocks/>
          </p:cNvCxnSpPr>
          <p:nvPr userDrawn="1"/>
        </p:nvCxnSpPr>
        <p:spPr>
          <a:xfrm flipH="1">
            <a:off x="-241102" y="564994"/>
            <a:ext cx="12522200" cy="0"/>
          </a:xfrm>
          <a:prstGeom prst="line">
            <a:avLst/>
          </a:prstGeom>
          <a:ln w="12700">
            <a:solidFill>
              <a:srgbClr val="003064"/>
            </a:solidFill>
          </a:ln>
        </p:spPr>
        <p:style>
          <a:lnRef idx="1">
            <a:schemeClr val="accent1"/>
          </a:lnRef>
          <a:fillRef idx="0">
            <a:schemeClr val="accent1"/>
          </a:fillRef>
          <a:effectRef idx="0">
            <a:schemeClr val="accent1"/>
          </a:effectRef>
          <a:fontRef idx="minor">
            <a:schemeClr val="tx1"/>
          </a:fontRef>
        </p:style>
      </p:cxnSp>
      <p:sp>
        <p:nvSpPr>
          <p:cNvPr id="7" name="Espace réservé du texte 17">
            <a:extLst>
              <a:ext uri="{FF2B5EF4-FFF2-40B4-BE49-F238E27FC236}">
                <a16:creationId xmlns:a16="http://schemas.microsoft.com/office/drawing/2014/main" id="{141AE82E-C74C-A582-BAA0-2EC1C00D92D4}"/>
              </a:ext>
            </a:extLst>
          </p:cNvPr>
          <p:cNvSpPr>
            <a:spLocks noGrp="1"/>
          </p:cNvSpPr>
          <p:nvPr>
            <p:ph type="body" sz="quarter" idx="10" hasCustomPrompt="1"/>
          </p:nvPr>
        </p:nvSpPr>
        <p:spPr>
          <a:xfrm>
            <a:off x="357087" y="693112"/>
            <a:ext cx="11392094" cy="769720"/>
          </a:xfrm>
          <a:prstGeom prst="rect">
            <a:avLst/>
          </a:prstGeom>
        </p:spPr>
        <p:txBody>
          <a:bodyPr/>
          <a:lstStyle>
            <a:lvl1pPr marL="0" indent="0">
              <a:buNone/>
              <a:defRPr sz="2600" b="1">
                <a:solidFill>
                  <a:srgbClr val="003064"/>
                </a:solidFill>
                <a:latin typeface="Roboto Flex Normal" panose="02000000000000000000" pitchFamily="2" charset="0"/>
                <a:ea typeface="Roboto Flex Normal" panose="02000000000000000000" pitchFamily="2" charset="0"/>
              </a:defRPr>
            </a:lvl1pPr>
          </a:lstStyle>
          <a:p>
            <a:pPr lvl="0"/>
            <a:r>
              <a:rPr lang="fr-FR"/>
              <a:t>Titre de la page</a:t>
            </a:r>
          </a:p>
        </p:txBody>
      </p:sp>
      <p:sp>
        <p:nvSpPr>
          <p:cNvPr id="8" name="Espace réservé du texte 17">
            <a:extLst>
              <a:ext uri="{FF2B5EF4-FFF2-40B4-BE49-F238E27FC236}">
                <a16:creationId xmlns:a16="http://schemas.microsoft.com/office/drawing/2014/main" id="{849A89CF-AFDE-57DB-F9CA-A08446FA067E}"/>
              </a:ext>
            </a:extLst>
          </p:cNvPr>
          <p:cNvSpPr>
            <a:spLocks noGrp="1"/>
          </p:cNvSpPr>
          <p:nvPr>
            <p:ph type="body" sz="quarter" idx="11" hasCustomPrompt="1"/>
          </p:nvPr>
        </p:nvSpPr>
        <p:spPr>
          <a:xfrm>
            <a:off x="357087" y="1126972"/>
            <a:ext cx="11392094" cy="404737"/>
          </a:xfrm>
          <a:prstGeom prst="rect">
            <a:avLst/>
          </a:prstGeom>
        </p:spPr>
        <p:txBody>
          <a:bodyPr/>
          <a:lstStyle>
            <a:lvl1pPr marL="0" indent="0">
              <a:buNone/>
              <a:defRPr sz="1700" b="0">
                <a:solidFill>
                  <a:srgbClr val="003064"/>
                </a:solidFill>
                <a:latin typeface="Roboto Flex Normal" panose="02000000000000000000" pitchFamily="2" charset="0"/>
                <a:ea typeface="Roboto Flex Normal" panose="02000000000000000000" pitchFamily="2" charset="0"/>
              </a:defRPr>
            </a:lvl1pPr>
          </a:lstStyle>
          <a:p>
            <a:pPr lvl="0"/>
            <a:r>
              <a:rPr lang="fr-FR"/>
              <a:t>Sous-titre de la page</a:t>
            </a:r>
          </a:p>
        </p:txBody>
      </p:sp>
      <p:sp>
        <p:nvSpPr>
          <p:cNvPr id="24" name="Espace réservé du texte 25">
            <a:extLst>
              <a:ext uri="{FF2B5EF4-FFF2-40B4-BE49-F238E27FC236}">
                <a16:creationId xmlns:a16="http://schemas.microsoft.com/office/drawing/2014/main" id="{3C00559E-E0F8-642E-111A-5A234C54C8DD}"/>
              </a:ext>
            </a:extLst>
          </p:cNvPr>
          <p:cNvSpPr>
            <a:spLocks noGrp="1"/>
          </p:cNvSpPr>
          <p:nvPr>
            <p:ph type="body" sz="quarter" idx="22" hasCustomPrompt="1"/>
          </p:nvPr>
        </p:nvSpPr>
        <p:spPr>
          <a:xfrm>
            <a:off x="3487734" y="6351939"/>
            <a:ext cx="5130800" cy="146569"/>
          </a:xfrm>
          <a:prstGeom prst="rect">
            <a:avLst/>
          </a:prstGeom>
        </p:spPr>
        <p:txBody>
          <a:bodyPr/>
          <a:lstStyle>
            <a:lvl1pPr marL="0" indent="0" algn="ctr">
              <a:buNone/>
              <a:defRPr sz="800" b="0">
                <a:solidFill>
                  <a:srgbClr val="003064">
                    <a:alpha val="75000"/>
                  </a:srgbClr>
                </a:solidFill>
              </a:defRPr>
            </a:lvl1pPr>
          </a:lstStyle>
          <a:p>
            <a:pPr lvl="0"/>
            <a:r>
              <a:rPr lang="fr-FR"/>
              <a:t>Source : mettre la source</a:t>
            </a:r>
          </a:p>
        </p:txBody>
      </p:sp>
      <p:sp>
        <p:nvSpPr>
          <p:cNvPr id="39" name="ZoneTexte 38">
            <a:extLst>
              <a:ext uri="{FF2B5EF4-FFF2-40B4-BE49-F238E27FC236}">
                <a16:creationId xmlns:a16="http://schemas.microsoft.com/office/drawing/2014/main" id="{3081220B-8D97-1F79-D602-E7B23B9B4545}"/>
              </a:ext>
            </a:extLst>
          </p:cNvPr>
          <p:cNvSpPr txBox="1"/>
          <p:nvPr userDrawn="1"/>
        </p:nvSpPr>
        <p:spPr>
          <a:xfrm>
            <a:off x="2095500" y="-3619500"/>
            <a:ext cx="184731" cy="369332"/>
          </a:xfrm>
          <a:prstGeom prst="rect">
            <a:avLst/>
          </a:prstGeom>
          <a:noFill/>
        </p:spPr>
        <p:txBody>
          <a:bodyPr wrap="none" rtlCol="0">
            <a:spAutoFit/>
          </a:bodyPr>
          <a:lstStyle/>
          <a:p>
            <a:endParaRPr lang="fr-FR" b="0" i="0">
              <a:latin typeface="Akatab" panose="02000000000000000000" pitchFamily="2" charset="77"/>
            </a:endParaRPr>
          </a:p>
        </p:txBody>
      </p:sp>
      <p:sp>
        <p:nvSpPr>
          <p:cNvPr id="4" name="Espace réservé du texte 21">
            <a:extLst>
              <a:ext uri="{FF2B5EF4-FFF2-40B4-BE49-F238E27FC236}">
                <a16:creationId xmlns:a16="http://schemas.microsoft.com/office/drawing/2014/main" id="{73B48999-23DD-B804-66A0-1CD6B765E01E}"/>
              </a:ext>
            </a:extLst>
          </p:cNvPr>
          <p:cNvSpPr>
            <a:spLocks noGrp="1"/>
          </p:cNvSpPr>
          <p:nvPr>
            <p:ph type="body" sz="quarter" idx="13" hasCustomPrompt="1"/>
          </p:nvPr>
        </p:nvSpPr>
        <p:spPr>
          <a:xfrm>
            <a:off x="357087" y="1488461"/>
            <a:ext cx="11392094" cy="769721"/>
          </a:xfrm>
          <a:prstGeom prst="rect">
            <a:avLst/>
          </a:prstGeom>
        </p:spPr>
        <p:txBody>
          <a:bodyPr/>
          <a:lstStyle>
            <a:lvl1pPr marL="0" indent="0" algn="l">
              <a:buNone/>
              <a:defRPr sz="1200"/>
            </a:lvl1pPr>
            <a:lvl2pPr algn="l">
              <a:defRPr sz="1200"/>
            </a:lvl2pPr>
            <a:lvl3pPr algn="l">
              <a:defRPr sz="1200"/>
            </a:lvl3pPr>
            <a:lvl4pPr algn="l">
              <a:defRPr sz="1200"/>
            </a:lvl4pPr>
            <a:lvl5pPr algn="l">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ut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placerat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Phasellus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mi mi,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nec,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efficitur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ultricies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justo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Cras pretium dictum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Nulla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risus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pellentesque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molestie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ligula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finibus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Sed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pretium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malesuada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nisi</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egestas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Donec</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ullamcorper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laoreet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mauris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bibendum. Cras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venenatis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consequat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venenatis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Curabitur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imperdiet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enim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felis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sodales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fringilla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Curabitur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posuere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purus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urna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suscipit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nibh</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ornare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a:t>
            </a:r>
          </a:p>
        </p:txBody>
      </p:sp>
      <p:sp>
        <p:nvSpPr>
          <p:cNvPr id="5" name="Espace réservé du texte 25">
            <a:extLst>
              <a:ext uri="{FF2B5EF4-FFF2-40B4-BE49-F238E27FC236}">
                <a16:creationId xmlns:a16="http://schemas.microsoft.com/office/drawing/2014/main" id="{01C221CD-CF2E-CC59-1752-6711DA7ED684}"/>
              </a:ext>
            </a:extLst>
          </p:cNvPr>
          <p:cNvSpPr>
            <a:spLocks noGrp="1"/>
          </p:cNvSpPr>
          <p:nvPr>
            <p:ph type="body" sz="quarter" idx="14" hasCustomPrompt="1"/>
          </p:nvPr>
        </p:nvSpPr>
        <p:spPr>
          <a:xfrm>
            <a:off x="2639978" y="2490997"/>
            <a:ext cx="6826313" cy="208232"/>
          </a:xfrm>
          <a:prstGeom prst="rect">
            <a:avLst/>
          </a:prstGeom>
        </p:spPr>
        <p:txBody>
          <a:bodyPr/>
          <a:lstStyle>
            <a:lvl1pPr marL="0" indent="0" algn="ctr">
              <a:buNone/>
              <a:defRPr sz="1200" b="1">
                <a:solidFill>
                  <a:srgbClr val="003064">
                    <a:alpha val="75000"/>
                  </a:srgbClr>
                </a:solidFill>
              </a:defRPr>
            </a:lvl1pPr>
          </a:lstStyle>
          <a:p>
            <a:pPr lvl="0"/>
            <a:r>
              <a:rPr lang="fr-FR"/>
              <a:t>Titre du graphique</a:t>
            </a:r>
          </a:p>
        </p:txBody>
      </p:sp>
      <p:sp>
        <p:nvSpPr>
          <p:cNvPr id="6" name="Espace réservé du texte 25">
            <a:extLst>
              <a:ext uri="{FF2B5EF4-FFF2-40B4-BE49-F238E27FC236}">
                <a16:creationId xmlns:a16="http://schemas.microsoft.com/office/drawing/2014/main" id="{ADDECBFF-E7B7-CFAA-0F54-03643B8A1800}"/>
              </a:ext>
            </a:extLst>
          </p:cNvPr>
          <p:cNvSpPr>
            <a:spLocks noGrp="1"/>
          </p:cNvSpPr>
          <p:nvPr>
            <p:ph type="body" sz="quarter" idx="15" hasCustomPrompt="1"/>
          </p:nvPr>
        </p:nvSpPr>
        <p:spPr>
          <a:xfrm>
            <a:off x="2639978" y="2935006"/>
            <a:ext cx="6826313" cy="208232"/>
          </a:xfrm>
          <a:prstGeom prst="rect">
            <a:avLst/>
          </a:prstGeom>
        </p:spPr>
        <p:txBody>
          <a:bodyPr/>
          <a:lstStyle>
            <a:lvl1pPr marL="0" indent="0" algn="ctr">
              <a:buNone/>
              <a:defRPr sz="1000" b="0" i="1">
                <a:solidFill>
                  <a:srgbClr val="003064">
                    <a:alpha val="75000"/>
                  </a:srgbClr>
                </a:solidFill>
              </a:defRPr>
            </a:lvl1pPr>
          </a:lstStyle>
          <a:p>
            <a:pPr lvl="0"/>
            <a:r>
              <a:rPr lang="fr-FR"/>
              <a:t>Année ou période</a:t>
            </a:r>
          </a:p>
        </p:txBody>
      </p:sp>
      <p:sp>
        <p:nvSpPr>
          <p:cNvPr id="9" name="Espace réservé du texte 25">
            <a:extLst>
              <a:ext uri="{FF2B5EF4-FFF2-40B4-BE49-F238E27FC236}">
                <a16:creationId xmlns:a16="http://schemas.microsoft.com/office/drawing/2014/main" id="{05FF26BF-40A0-FCC6-AFCD-0DCFBC46087E}"/>
              </a:ext>
            </a:extLst>
          </p:cNvPr>
          <p:cNvSpPr>
            <a:spLocks noGrp="1"/>
          </p:cNvSpPr>
          <p:nvPr>
            <p:ph type="body" sz="quarter" idx="16" hasCustomPrompt="1"/>
          </p:nvPr>
        </p:nvSpPr>
        <p:spPr>
          <a:xfrm>
            <a:off x="2639978" y="2715705"/>
            <a:ext cx="6826313" cy="208232"/>
          </a:xfrm>
          <a:prstGeom prst="rect">
            <a:avLst/>
          </a:prstGeom>
        </p:spPr>
        <p:txBody>
          <a:bodyPr/>
          <a:lstStyle>
            <a:lvl1pPr marL="0" indent="0" algn="ctr">
              <a:buNone/>
              <a:defRPr sz="1000" b="0">
                <a:solidFill>
                  <a:srgbClr val="003064">
                    <a:alpha val="75000"/>
                  </a:srgbClr>
                </a:solidFill>
              </a:defRPr>
            </a:lvl1pPr>
          </a:lstStyle>
          <a:p>
            <a:pPr lvl="0"/>
            <a:r>
              <a:rPr lang="fr-FR"/>
              <a:t>Sous-titre du graphique</a:t>
            </a:r>
          </a:p>
        </p:txBody>
      </p:sp>
    </p:spTree>
    <p:extLst>
      <p:ext uri="{BB962C8B-B14F-4D97-AF65-F5344CB8AC3E}">
        <p14:creationId xmlns:p14="http://schemas.microsoft.com/office/powerpoint/2010/main" val="55904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u graphe horizontal">
    <p:spTree>
      <p:nvGrpSpPr>
        <p:cNvPr id="1" name=""/>
        <p:cNvGrpSpPr/>
        <p:nvPr/>
      </p:nvGrpSpPr>
      <p:grpSpPr>
        <a:xfrm>
          <a:off x="0" y="0"/>
          <a:ext cx="0" cy="0"/>
          <a:chOff x="0" y="0"/>
          <a:chExt cx="0" cy="0"/>
        </a:xfrm>
      </p:grpSpPr>
      <p:sp>
        <p:nvSpPr>
          <p:cNvPr id="2" name="Espace réservé pour une image  9">
            <a:extLst>
              <a:ext uri="{FF2B5EF4-FFF2-40B4-BE49-F238E27FC236}">
                <a16:creationId xmlns:a16="http://schemas.microsoft.com/office/drawing/2014/main" id="{C58E4694-A6DF-ECF2-073D-86B0E841E516}"/>
              </a:ext>
            </a:extLst>
          </p:cNvPr>
          <p:cNvSpPr>
            <a:spLocks noGrp="1"/>
          </p:cNvSpPr>
          <p:nvPr>
            <p:ph type="pic" sz="quarter" idx="18"/>
          </p:nvPr>
        </p:nvSpPr>
        <p:spPr>
          <a:xfrm>
            <a:off x="357087" y="1590950"/>
            <a:ext cx="11392094" cy="4701900"/>
          </a:xfrm>
          <a:prstGeom prst="rect">
            <a:avLst/>
          </a:prstGeom>
          <a:noFill/>
          <a:ln>
            <a:solidFill>
              <a:schemeClr val="bg1">
                <a:lumMod val="50000"/>
              </a:schemeClr>
            </a:solidFill>
          </a:ln>
        </p:spPr>
        <p:txBody>
          <a:bodyPr/>
          <a:lstStyle>
            <a:lvl1pPr marL="0" indent="0">
              <a:buNone/>
              <a:defRPr sz="1000">
                <a:solidFill>
                  <a:schemeClr val="bg1"/>
                </a:solidFill>
              </a:defRPr>
            </a:lvl1pPr>
          </a:lstStyle>
          <a:p>
            <a:endParaRPr lang="fr-FR"/>
          </a:p>
        </p:txBody>
      </p:sp>
      <p:cxnSp>
        <p:nvCxnSpPr>
          <p:cNvPr id="25" name="Connecteur droit 24">
            <a:extLst>
              <a:ext uri="{FF2B5EF4-FFF2-40B4-BE49-F238E27FC236}">
                <a16:creationId xmlns:a16="http://schemas.microsoft.com/office/drawing/2014/main" id="{69111769-98EA-725B-DE48-D29BE145439E}"/>
              </a:ext>
            </a:extLst>
          </p:cNvPr>
          <p:cNvCxnSpPr>
            <a:cxnSpLocks/>
          </p:cNvCxnSpPr>
          <p:nvPr userDrawn="1"/>
        </p:nvCxnSpPr>
        <p:spPr>
          <a:xfrm flipH="1">
            <a:off x="-241102" y="564994"/>
            <a:ext cx="12522200" cy="0"/>
          </a:xfrm>
          <a:prstGeom prst="line">
            <a:avLst/>
          </a:prstGeom>
          <a:ln w="12700">
            <a:solidFill>
              <a:srgbClr val="003064"/>
            </a:solidFill>
          </a:ln>
        </p:spPr>
        <p:style>
          <a:lnRef idx="1">
            <a:schemeClr val="accent1"/>
          </a:lnRef>
          <a:fillRef idx="0">
            <a:schemeClr val="accent1"/>
          </a:fillRef>
          <a:effectRef idx="0">
            <a:schemeClr val="accent1"/>
          </a:effectRef>
          <a:fontRef idx="minor">
            <a:schemeClr val="tx1"/>
          </a:fontRef>
        </p:style>
      </p:cxnSp>
      <p:sp>
        <p:nvSpPr>
          <p:cNvPr id="7" name="Espace réservé du texte 17">
            <a:extLst>
              <a:ext uri="{FF2B5EF4-FFF2-40B4-BE49-F238E27FC236}">
                <a16:creationId xmlns:a16="http://schemas.microsoft.com/office/drawing/2014/main" id="{141AE82E-C74C-A582-BAA0-2EC1C00D92D4}"/>
              </a:ext>
            </a:extLst>
          </p:cNvPr>
          <p:cNvSpPr>
            <a:spLocks noGrp="1"/>
          </p:cNvSpPr>
          <p:nvPr>
            <p:ph type="body" sz="quarter" idx="10" hasCustomPrompt="1"/>
          </p:nvPr>
        </p:nvSpPr>
        <p:spPr>
          <a:xfrm>
            <a:off x="357087" y="693112"/>
            <a:ext cx="11392094" cy="769720"/>
          </a:xfrm>
          <a:prstGeom prst="rect">
            <a:avLst/>
          </a:prstGeom>
        </p:spPr>
        <p:txBody>
          <a:bodyPr/>
          <a:lstStyle>
            <a:lvl1pPr marL="0" indent="0">
              <a:buNone/>
              <a:defRPr sz="2600" b="1">
                <a:solidFill>
                  <a:srgbClr val="003064"/>
                </a:solidFill>
                <a:latin typeface="Roboto Flex Normal" panose="02000000000000000000" pitchFamily="2" charset="0"/>
                <a:ea typeface="Roboto Flex Normal" panose="02000000000000000000" pitchFamily="2" charset="0"/>
              </a:defRPr>
            </a:lvl1pPr>
          </a:lstStyle>
          <a:p>
            <a:pPr lvl="0"/>
            <a:r>
              <a:rPr lang="fr-FR"/>
              <a:t>Titre de la page</a:t>
            </a:r>
          </a:p>
        </p:txBody>
      </p:sp>
      <p:sp>
        <p:nvSpPr>
          <p:cNvPr id="8" name="Espace réservé du texte 17">
            <a:extLst>
              <a:ext uri="{FF2B5EF4-FFF2-40B4-BE49-F238E27FC236}">
                <a16:creationId xmlns:a16="http://schemas.microsoft.com/office/drawing/2014/main" id="{849A89CF-AFDE-57DB-F9CA-A08446FA067E}"/>
              </a:ext>
            </a:extLst>
          </p:cNvPr>
          <p:cNvSpPr>
            <a:spLocks noGrp="1"/>
          </p:cNvSpPr>
          <p:nvPr>
            <p:ph type="body" sz="quarter" idx="11" hasCustomPrompt="1"/>
          </p:nvPr>
        </p:nvSpPr>
        <p:spPr>
          <a:xfrm>
            <a:off x="357087" y="1126972"/>
            <a:ext cx="11392094" cy="404737"/>
          </a:xfrm>
          <a:prstGeom prst="rect">
            <a:avLst/>
          </a:prstGeom>
        </p:spPr>
        <p:txBody>
          <a:bodyPr/>
          <a:lstStyle>
            <a:lvl1pPr marL="0" indent="0">
              <a:buNone/>
              <a:defRPr sz="1700" b="0">
                <a:solidFill>
                  <a:srgbClr val="003064"/>
                </a:solidFill>
                <a:latin typeface="Roboto Flex Normal" panose="02000000000000000000" pitchFamily="2" charset="0"/>
                <a:ea typeface="Roboto Flex Normal" panose="02000000000000000000" pitchFamily="2" charset="0"/>
              </a:defRPr>
            </a:lvl1pPr>
          </a:lstStyle>
          <a:p>
            <a:pPr lvl="0"/>
            <a:r>
              <a:rPr lang="fr-FR"/>
              <a:t>Sous-titre de la page</a:t>
            </a:r>
          </a:p>
        </p:txBody>
      </p:sp>
      <p:sp>
        <p:nvSpPr>
          <p:cNvPr id="24" name="Espace réservé du texte 25">
            <a:extLst>
              <a:ext uri="{FF2B5EF4-FFF2-40B4-BE49-F238E27FC236}">
                <a16:creationId xmlns:a16="http://schemas.microsoft.com/office/drawing/2014/main" id="{3C00559E-E0F8-642E-111A-5A234C54C8DD}"/>
              </a:ext>
            </a:extLst>
          </p:cNvPr>
          <p:cNvSpPr>
            <a:spLocks noGrp="1"/>
          </p:cNvSpPr>
          <p:nvPr>
            <p:ph type="body" sz="quarter" idx="22" hasCustomPrompt="1"/>
          </p:nvPr>
        </p:nvSpPr>
        <p:spPr>
          <a:xfrm>
            <a:off x="3487734" y="6351939"/>
            <a:ext cx="5130800" cy="146569"/>
          </a:xfrm>
          <a:prstGeom prst="rect">
            <a:avLst/>
          </a:prstGeom>
        </p:spPr>
        <p:txBody>
          <a:bodyPr/>
          <a:lstStyle>
            <a:lvl1pPr marL="0" indent="0" algn="ctr">
              <a:buNone/>
              <a:defRPr sz="800" b="0">
                <a:solidFill>
                  <a:srgbClr val="003064">
                    <a:alpha val="75000"/>
                  </a:srgbClr>
                </a:solidFill>
              </a:defRPr>
            </a:lvl1pPr>
          </a:lstStyle>
          <a:p>
            <a:pPr lvl="0"/>
            <a:r>
              <a:rPr lang="fr-FR"/>
              <a:t>Source : mettre la source</a:t>
            </a:r>
          </a:p>
        </p:txBody>
      </p:sp>
      <p:sp>
        <p:nvSpPr>
          <p:cNvPr id="39" name="ZoneTexte 38">
            <a:extLst>
              <a:ext uri="{FF2B5EF4-FFF2-40B4-BE49-F238E27FC236}">
                <a16:creationId xmlns:a16="http://schemas.microsoft.com/office/drawing/2014/main" id="{3081220B-8D97-1F79-D602-E7B23B9B4545}"/>
              </a:ext>
            </a:extLst>
          </p:cNvPr>
          <p:cNvSpPr txBox="1"/>
          <p:nvPr userDrawn="1"/>
        </p:nvSpPr>
        <p:spPr>
          <a:xfrm>
            <a:off x="2095500" y="-3619500"/>
            <a:ext cx="184731" cy="369332"/>
          </a:xfrm>
          <a:prstGeom prst="rect">
            <a:avLst/>
          </a:prstGeom>
          <a:noFill/>
        </p:spPr>
        <p:txBody>
          <a:bodyPr wrap="none" rtlCol="0">
            <a:spAutoFit/>
          </a:bodyPr>
          <a:lstStyle/>
          <a:p>
            <a:endParaRPr lang="fr-FR" b="0" i="0">
              <a:latin typeface="Akatab" panose="02000000000000000000" pitchFamily="2" charset="77"/>
            </a:endParaRPr>
          </a:p>
        </p:txBody>
      </p:sp>
      <p:sp>
        <p:nvSpPr>
          <p:cNvPr id="17" name="Espace réservé du texte 21">
            <a:extLst>
              <a:ext uri="{FF2B5EF4-FFF2-40B4-BE49-F238E27FC236}">
                <a16:creationId xmlns:a16="http://schemas.microsoft.com/office/drawing/2014/main" id="{CBD9E6A5-DAEB-1957-E5E9-BF781B624E0E}"/>
              </a:ext>
            </a:extLst>
          </p:cNvPr>
          <p:cNvSpPr>
            <a:spLocks noGrp="1"/>
          </p:cNvSpPr>
          <p:nvPr>
            <p:ph type="body" sz="quarter" idx="13" hasCustomPrompt="1"/>
          </p:nvPr>
        </p:nvSpPr>
        <p:spPr>
          <a:xfrm>
            <a:off x="356064" y="3851013"/>
            <a:ext cx="3579812" cy="2441838"/>
          </a:xfrm>
          <a:prstGeom prst="rect">
            <a:avLst/>
          </a:prstGeom>
        </p:spPr>
        <p:txBody>
          <a:bodyPr/>
          <a:lstStyle>
            <a:lvl1pPr marL="0" indent="0" algn="l">
              <a:buNone/>
              <a:defRPr sz="1200"/>
            </a:lvl1pPr>
            <a:lvl2pPr algn="l">
              <a:defRPr sz="1200"/>
            </a:lvl2pPr>
            <a:lvl3pPr algn="l">
              <a:defRPr sz="1200"/>
            </a:lvl3pPr>
            <a:lvl4pPr algn="l">
              <a:defRPr sz="1200"/>
            </a:lvl4pPr>
            <a:lvl5pPr algn="l">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ut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placerat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Phasellus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mi mi,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nec,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efficitur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ultricies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justo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Cras pretium dictum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Nulla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risus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pellentesque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molestie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ligula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finibus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Sed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pretium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malesuada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nisi</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egestas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Donec</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ullamcorper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laoreet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mauris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bibendum. Cras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venenatis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consequat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venenatis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Curabitur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imperdiet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enim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felis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sodales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fringilla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Curabitur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posuere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purus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urna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suscipit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nibh</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ornare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a:t>
            </a:r>
          </a:p>
          <a:p>
            <a:pPr lvl="0"/>
            <a:endParaRPr lang="fr-FR"/>
          </a:p>
        </p:txBody>
      </p:sp>
      <p:sp>
        <p:nvSpPr>
          <p:cNvPr id="5" name="Espace réservé du texte 25">
            <a:extLst>
              <a:ext uri="{FF2B5EF4-FFF2-40B4-BE49-F238E27FC236}">
                <a16:creationId xmlns:a16="http://schemas.microsoft.com/office/drawing/2014/main" id="{1C4E2C85-B0FB-7298-4A32-BB8D6ECD3C19}"/>
              </a:ext>
            </a:extLst>
          </p:cNvPr>
          <p:cNvSpPr>
            <a:spLocks noGrp="1"/>
          </p:cNvSpPr>
          <p:nvPr>
            <p:ph type="body" sz="quarter" idx="14" hasCustomPrompt="1"/>
          </p:nvPr>
        </p:nvSpPr>
        <p:spPr>
          <a:xfrm>
            <a:off x="2639978" y="1626024"/>
            <a:ext cx="6826313" cy="208232"/>
          </a:xfrm>
          <a:prstGeom prst="rect">
            <a:avLst/>
          </a:prstGeom>
        </p:spPr>
        <p:txBody>
          <a:bodyPr/>
          <a:lstStyle>
            <a:lvl1pPr marL="0" indent="0" algn="ctr">
              <a:buNone/>
              <a:defRPr sz="1200" b="1">
                <a:solidFill>
                  <a:srgbClr val="003064">
                    <a:alpha val="75000"/>
                  </a:srgbClr>
                </a:solidFill>
              </a:defRPr>
            </a:lvl1pPr>
          </a:lstStyle>
          <a:p>
            <a:pPr lvl="0"/>
            <a:r>
              <a:rPr lang="fr-FR"/>
              <a:t>Titre du graphique</a:t>
            </a:r>
          </a:p>
        </p:txBody>
      </p:sp>
      <p:sp>
        <p:nvSpPr>
          <p:cNvPr id="6" name="Espace réservé du texte 25">
            <a:extLst>
              <a:ext uri="{FF2B5EF4-FFF2-40B4-BE49-F238E27FC236}">
                <a16:creationId xmlns:a16="http://schemas.microsoft.com/office/drawing/2014/main" id="{3A282818-96F6-AD94-0201-EBBD6D2AD1C1}"/>
              </a:ext>
            </a:extLst>
          </p:cNvPr>
          <p:cNvSpPr>
            <a:spLocks noGrp="1"/>
          </p:cNvSpPr>
          <p:nvPr>
            <p:ph type="body" sz="quarter" idx="15" hasCustomPrompt="1"/>
          </p:nvPr>
        </p:nvSpPr>
        <p:spPr>
          <a:xfrm>
            <a:off x="2639978" y="2070033"/>
            <a:ext cx="6826313" cy="208232"/>
          </a:xfrm>
          <a:prstGeom prst="rect">
            <a:avLst/>
          </a:prstGeom>
        </p:spPr>
        <p:txBody>
          <a:bodyPr/>
          <a:lstStyle>
            <a:lvl1pPr marL="0" indent="0" algn="ctr">
              <a:buNone/>
              <a:defRPr sz="1000" b="0" i="1">
                <a:solidFill>
                  <a:srgbClr val="003064">
                    <a:alpha val="75000"/>
                  </a:srgbClr>
                </a:solidFill>
              </a:defRPr>
            </a:lvl1pPr>
          </a:lstStyle>
          <a:p>
            <a:pPr lvl="0"/>
            <a:r>
              <a:rPr lang="fr-FR"/>
              <a:t>Année ou période</a:t>
            </a:r>
          </a:p>
        </p:txBody>
      </p:sp>
      <p:sp>
        <p:nvSpPr>
          <p:cNvPr id="9" name="Espace réservé du texte 25">
            <a:extLst>
              <a:ext uri="{FF2B5EF4-FFF2-40B4-BE49-F238E27FC236}">
                <a16:creationId xmlns:a16="http://schemas.microsoft.com/office/drawing/2014/main" id="{5673D094-DC8C-A37F-C32C-EF47001E9F35}"/>
              </a:ext>
            </a:extLst>
          </p:cNvPr>
          <p:cNvSpPr>
            <a:spLocks noGrp="1"/>
          </p:cNvSpPr>
          <p:nvPr>
            <p:ph type="body" sz="quarter" idx="16" hasCustomPrompt="1"/>
          </p:nvPr>
        </p:nvSpPr>
        <p:spPr>
          <a:xfrm>
            <a:off x="2639978" y="1850732"/>
            <a:ext cx="6826313" cy="208232"/>
          </a:xfrm>
          <a:prstGeom prst="rect">
            <a:avLst/>
          </a:prstGeom>
        </p:spPr>
        <p:txBody>
          <a:bodyPr/>
          <a:lstStyle>
            <a:lvl1pPr marL="0" indent="0" algn="ctr">
              <a:buNone/>
              <a:defRPr sz="1000" b="0">
                <a:solidFill>
                  <a:srgbClr val="003064">
                    <a:alpha val="75000"/>
                  </a:srgbClr>
                </a:solidFill>
              </a:defRPr>
            </a:lvl1pPr>
          </a:lstStyle>
          <a:p>
            <a:pPr lvl="0"/>
            <a:r>
              <a:rPr lang="fr-FR"/>
              <a:t>Sous-titre du graphique</a:t>
            </a:r>
          </a:p>
        </p:txBody>
      </p:sp>
    </p:spTree>
    <p:extLst>
      <p:ext uri="{BB962C8B-B14F-4D97-AF65-F5344CB8AC3E}">
        <p14:creationId xmlns:p14="http://schemas.microsoft.com/office/powerpoint/2010/main" val="365343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énom/Nom/Titre">
    <p:spTree>
      <p:nvGrpSpPr>
        <p:cNvPr id="1" name=""/>
        <p:cNvGrpSpPr/>
        <p:nvPr/>
      </p:nvGrpSpPr>
      <p:grpSpPr>
        <a:xfrm>
          <a:off x="0" y="0"/>
          <a:ext cx="0" cy="0"/>
          <a:chOff x="0" y="0"/>
          <a:chExt cx="0" cy="0"/>
        </a:xfrm>
      </p:grpSpPr>
      <p:sp>
        <p:nvSpPr>
          <p:cNvPr id="29" name="Espace réservé du texte 28">
            <a:extLst>
              <a:ext uri="{FF2B5EF4-FFF2-40B4-BE49-F238E27FC236}">
                <a16:creationId xmlns:a16="http://schemas.microsoft.com/office/drawing/2014/main" id="{312C7378-9386-06B6-94A6-692F7756D9B0}"/>
              </a:ext>
            </a:extLst>
          </p:cNvPr>
          <p:cNvSpPr>
            <a:spLocks noGrp="1"/>
          </p:cNvSpPr>
          <p:nvPr>
            <p:ph type="body" sz="quarter" idx="12" hasCustomPrompt="1"/>
          </p:nvPr>
        </p:nvSpPr>
        <p:spPr>
          <a:xfrm>
            <a:off x="357086" y="1901635"/>
            <a:ext cx="9799285" cy="315583"/>
          </a:xfrm>
          <a:prstGeom prst="rect">
            <a:avLst/>
          </a:prstGeom>
        </p:spPr>
        <p:txBody>
          <a:bodyPr/>
          <a:lstStyle>
            <a:lvl1pPr marL="0" indent="0">
              <a:buNone/>
              <a:defRPr sz="1800" b="1">
                <a:solidFill>
                  <a:srgbClr val="003064"/>
                </a:solidFill>
                <a:latin typeface="Roboto Flex Normal" panose="02000000000000000000" pitchFamily="2" charset="0"/>
                <a:ea typeface="Roboto Flex Normal" panose="02000000000000000000" pitchFamily="2" charset="0"/>
              </a:defRPr>
            </a:lvl1pPr>
          </a:lstStyle>
          <a:p>
            <a:pPr lvl="0"/>
            <a:r>
              <a:rPr lang="fr-FR"/>
              <a:t>Prénom Nom</a:t>
            </a:r>
          </a:p>
        </p:txBody>
      </p:sp>
      <p:sp>
        <p:nvSpPr>
          <p:cNvPr id="30" name="Espace réservé du texte 28">
            <a:extLst>
              <a:ext uri="{FF2B5EF4-FFF2-40B4-BE49-F238E27FC236}">
                <a16:creationId xmlns:a16="http://schemas.microsoft.com/office/drawing/2014/main" id="{E69A98A6-9838-DCA2-457C-77D5CB26A362}"/>
              </a:ext>
            </a:extLst>
          </p:cNvPr>
          <p:cNvSpPr>
            <a:spLocks noGrp="1"/>
          </p:cNvSpPr>
          <p:nvPr>
            <p:ph type="body" sz="quarter" idx="13" hasCustomPrompt="1"/>
          </p:nvPr>
        </p:nvSpPr>
        <p:spPr>
          <a:xfrm>
            <a:off x="357086" y="2225316"/>
            <a:ext cx="9799285" cy="315583"/>
          </a:xfrm>
          <a:prstGeom prst="rect">
            <a:avLst/>
          </a:prstGeom>
        </p:spPr>
        <p:txBody>
          <a:bodyPr/>
          <a:lstStyle>
            <a:lvl1pPr marL="0" indent="0">
              <a:buNone/>
              <a:defRPr sz="1600" b="0">
                <a:solidFill>
                  <a:srgbClr val="003064"/>
                </a:solidFill>
                <a:latin typeface="Roboto Flex Normal" panose="02000000000000000000" pitchFamily="2" charset="0"/>
                <a:ea typeface="Roboto Flex Normal" panose="02000000000000000000" pitchFamily="2" charset="0"/>
              </a:defRPr>
            </a:lvl1pPr>
          </a:lstStyle>
          <a:p>
            <a:pPr lvl="0"/>
            <a:r>
              <a:rPr lang="fr-FR"/>
              <a:t>Titre</a:t>
            </a:r>
          </a:p>
        </p:txBody>
      </p:sp>
      <p:sp>
        <p:nvSpPr>
          <p:cNvPr id="31" name="Espace réservé du texte 28">
            <a:extLst>
              <a:ext uri="{FF2B5EF4-FFF2-40B4-BE49-F238E27FC236}">
                <a16:creationId xmlns:a16="http://schemas.microsoft.com/office/drawing/2014/main" id="{1F7A6433-D3C9-E4F0-7E86-C894C359DA94}"/>
              </a:ext>
            </a:extLst>
          </p:cNvPr>
          <p:cNvSpPr>
            <a:spLocks noGrp="1"/>
          </p:cNvSpPr>
          <p:nvPr>
            <p:ph type="body" sz="quarter" idx="14" hasCustomPrompt="1"/>
          </p:nvPr>
        </p:nvSpPr>
        <p:spPr>
          <a:xfrm>
            <a:off x="357086" y="2540906"/>
            <a:ext cx="9799285" cy="315583"/>
          </a:xfrm>
          <a:prstGeom prst="rect">
            <a:avLst/>
          </a:prstGeom>
        </p:spPr>
        <p:txBody>
          <a:bodyPr/>
          <a:lstStyle>
            <a:lvl1pPr marL="0" indent="0">
              <a:buNone/>
              <a:defRPr sz="1200" b="0">
                <a:solidFill>
                  <a:srgbClr val="003064"/>
                </a:solidFill>
                <a:latin typeface="Roboto Flex Normal" panose="02000000000000000000" pitchFamily="2" charset="0"/>
                <a:ea typeface="Roboto Flex Normal" panose="02000000000000000000" pitchFamily="2" charset="0"/>
              </a:defRPr>
            </a:lvl1pPr>
          </a:lstStyle>
          <a:p>
            <a:pPr lvl="0"/>
            <a:r>
              <a:rPr lang="fr-FR" err="1"/>
              <a:t>Mail@credoc.fr</a:t>
            </a:r>
            <a:endParaRPr lang="fr-FR"/>
          </a:p>
        </p:txBody>
      </p:sp>
      <p:sp>
        <p:nvSpPr>
          <p:cNvPr id="32" name="Espace réservé du texte 28">
            <a:extLst>
              <a:ext uri="{FF2B5EF4-FFF2-40B4-BE49-F238E27FC236}">
                <a16:creationId xmlns:a16="http://schemas.microsoft.com/office/drawing/2014/main" id="{A99CC2A7-8E95-C55B-D2EA-0F9425D256FC}"/>
              </a:ext>
            </a:extLst>
          </p:cNvPr>
          <p:cNvSpPr>
            <a:spLocks noGrp="1"/>
          </p:cNvSpPr>
          <p:nvPr>
            <p:ph type="body" sz="quarter" idx="15" hasCustomPrompt="1"/>
          </p:nvPr>
        </p:nvSpPr>
        <p:spPr>
          <a:xfrm>
            <a:off x="357086" y="3058796"/>
            <a:ext cx="9799285" cy="315583"/>
          </a:xfrm>
          <a:prstGeom prst="rect">
            <a:avLst/>
          </a:prstGeom>
        </p:spPr>
        <p:txBody>
          <a:bodyPr/>
          <a:lstStyle>
            <a:lvl1pPr marL="0" indent="0">
              <a:buNone/>
              <a:defRPr sz="1800" b="1">
                <a:solidFill>
                  <a:srgbClr val="003064"/>
                </a:solidFill>
                <a:latin typeface="Roboto Flex Normal" panose="02000000000000000000" pitchFamily="2" charset="0"/>
                <a:ea typeface="Roboto Flex Normal" panose="02000000000000000000" pitchFamily="2" charset="0"/>
              </a:defRPr>
            </a:lvl1pPr>
          </a:lstStyle>
          <a:p>
            <a:pPr lvl="0"/>
            <a:r>
              <a:rPr lang="fr-FR"/>
              <a:t>Prénom Nom</a:t>
            </a:r>
          </a:p>
        </p:txBody>
      </p:sp>
      <p:sp>
        <p:nvSpPr>
          <p:cNvPr id="33" name="Espace réservé du texte 28">
            <a:extLst>
              <a:ext uri="{FF2B5EF4-FFF2-40B4-BE49-F238E27FC236}">
                <a16:creationId xmlns:a16="http://schemas.microsoft.com/office/drawing/2014/main" id="{CA6F2440-3A1F-C14E-CCDE-2E5F5FEA5B1D}"/>
              </a:ext>
            </a:extLst>
          </p:cNvPr>
          <p:cNvSpPr>
            <a:spLocks noGrp="1"/>
          </p:cNvSpPr>
          <p:nvPr>
            <p:ph type="body" sz="quarter" idx="16" hasCustomPrompt="1"/>
          </p:nvPr>
        </p:nvSpPr>
        <p:spPr>
          <a:xfrm>
            <a:off x="357086" y="3382477"/>
            <a:ext cx="9799285" cy="315583"/>
          </a:xfrm>
          <a:prstGeom prst="rect">
            <a:avLst/>
          </a:prstGeom>
        </p:spPr>
        <p:txBody>
          <a:bodyPr/>
          <a:lstStyle>
            <a:lvl1pPr marL="0" indent="0">
              <a:buNone/>
              <a:defRPr sz="1600" b="0">
                <a:solidFill>
                  <a:srgbClr val="003064"/>
                </a:solidFill>
                <a:latin typeface="Roboto Flex Normal" panose="02000000000000000000" pitchFamily="2" charset="0"/>
                <a:ea typeface="Roboto Flex Normal" panose="02000000000000000000" pitchFamily="2" charset="0"/>
              </a:defRPr>
            </a:lvl1pPr>
          </a:lstStyle>
          <a:p>
            <a:pPr lvl="0"/>
            <a:r>
              <a:rPr lang="fr-FR"/>
              <a:t>Titre</a:t>
            </a:r>
          </a:p>
        </p:txBody>
      </p:sp>
      <p:sp>
        <p:nvSpPr>
          <p:cNvPr id="34" name="Espace réservé du texte 28">
            <a:extLst>
              <a:ext uri="{FF2B5EF4-FFF2-40B4-BE49-F238E27FC236}">
                <a16:creationId xmlns:a16="http://schemas.microsoft.com/office/drawing/2014/main" id="{797DBA67-BC29-DC19-135D-C2A01F43E773}"/>
              </a:ext>
            </a:extLst>
          </p:cNvPr>
          <p:cNvSpPr>
            <a:spLocks noGrp="1"/>
          </p:cNvSpPr>
          <p:nvPr>
            <p:ph type="body" sz="quarter" idx="17" hasCustomPrompt="1"/>
          </p:nvPr>
        </p:nvSpPr>
        <p:spPr>
          <a:xfrm>
            <a:off x="357086" y="3698067"/>
            <a:ext cx="9799285" cy="315583"/>
          </a:xfrm>
          <a:prstGeom prst="rect">
            <a:avLst/>
          </a:prstGeom>
        </p:spPr>
        <p:txBody>
          <a:bodyPr/>
          <a:lstStyle>
            <a:lvl1pPr marL="0" indent="0">
              <a:buNone/>
              <a:defRPr sz="1200" b="0">
                <a:solidFill>
                  <a:srgbClr val="003064"/>
                </a:solidFill>
                <a:latin typeface="Roboto Flex Normal" panose="02000000000000000000" pitchFamily="2" charset="0"/>
                <a:ea typeface="Roboto Flex Normal" panose="02000000000000000000" pitchFamily="2" charset="0"/>
              </a:defRPr>
            </a:lvl1pPr>
          </a:lstStyle>
          <a:p>
            <a:pPr lvl="0"/>
            <a:r>
              <a:rPr lang="fr-FR" err="1"/>
              <a:t>Mail@credoc.fr</a:t>
            </a:r>
            <a:endParaRPr lang="fr-FR"/>
          </a:p>
        </p:txBody>
      </p:sp>
      <p:sp>
        <p:nvSpPr>
          <p:cNvPr id="35" name="Espace réservé du texte 28">
            <a:extLst>
              <a:ext uri="{FF2B5EF4-FFF2-40B4-BE49-F238E27FC236}">
                <a16:creationId xmlns:a16="http://schemas.microsoft.com/office/drawing/2014/main" id="{2AA853E7-99DF-ED5E-0B25-86AD32D2A2BC}"/>
              </a:ext>
            </a:extLst>
          </p:cNvPr>
          <p:cNvSpPr>
            <a:spLocks noGrp="1"/>
          </p:cNvSpPr>
          <p:nvPr>
            <p:ph type="body" sz="quarter" idx="18" hasCustomPrompt="1"/>
          </p:nvPr>
        </p:nvSpPr>
        <p:spPr>
          <a:xfrm>
            <a:off x="357086" y="4224049"/>
            <a:ext cx="9799285" cy="315583"/>
          </a:xfrm>
          <a:prstGeom prst="rect">
            <a:avLst/>
          </a:prstGeom>
        </p:spPr>
        <p:txBody>
          <a:bodyPr/>
          <a:lstStyle>
            <a:lvl1pPr marL="0" indent="0">
              <a:buNone/>
              <a:defRPr sz="1800" b="1">
                <a:solidFill>
                  <a:srgbClr val="003064"/>
                </a:solidFill>
                <a:latin typeface="Roboto Flex Normal" panose="02000000000000000000" pitchFamily="2" charset="0"/>
                <a:ea typeface="Roboto Flex Normal" panose="02000000000000000000" pitchFamily="2" charset="0"/>
              </a:defRPr>
            </a:lvl1pPr>
          </a:lstStyle>
          <a:p>
            <a:pPr lvl="0"/>
            <a:r>
              <a:rPr lang="fr-FR"/>
              <a:t>Prénom Nom</a:t>
            </a:r>
          </a:p>
        </p:txBody>
      </p:sp>
      <p:sp>
        <p:nvSpPr>
          <p:cNvPr id="36" name="Espace réservé du texte 28">
            <a:extLst>
              <a:ext uri="{FF2B5EF4-FFF2-40B4-BE49-F238E27FC236}">
                <a16:creationId xmlns:a16="http://schemas.microsoft.com/office/drawing/2014/main" id="{EB43B827-897B-0DA3-7396-0CB255B060ED}"/>
              </a:ext>
            </a:extLst>
          </p:cNvPr>
          <p:cNvSpPr>
            <a:spLocks noGrp="1"/>
          </p:cNvSpPr>
          <p:nvPr>
            <p:ph type="body" sz="quarter" idx="19" hasCustomPrompt="1"/>
          </p:nvPr>
        </p:nvSpPr>
        <p:spPr>
          <a:xfrm>
            <a:off x="357086" y="4547730"/>
            <a:ext cx="9799285" cy="315583"/>
          </a:xfrm>
          <a:prstGeom prst="rect">
            <a:avLst/>
          </a:prstGeom>
        </p:spPr>
        <p:txBody>
          <a:bodyPr/>
          <a:lstStyle>
            <a:lvl1pPr marL="0" indent="0">
              <a:buNone/>
              <a:defRPr sz="1600" b="0">
                <a:solidFill>
                  <a:srgbClr val="003064"/>
                </a:solidFill>
                <a:latin typeface="Roboto Flex Normal" panose="02000000000000000000" pitchFamily="2" charset="0"/>
                <a:ea typeface="Roboto Flex Normal" panose="02000000000000000000" pitchFamily="2" charset="0"/>
              </a:defRPr>
            </a:lvl1pPr>
          </a:lstStyle>
          <a:p>
            <a:pPr lvl="0"/>
            <a:r>
              <a:rPr lang="fr-FR"/>
              <a:t>Titre</a:t>
            </a:r>
          </a:p>
        </p:txBody>
      </p:sp>
      <p:sp>
        <p:nvSpPr>
          <p:cNvPr id="37" name="Espace réservé du texte 28">
            <a:extLst>
              <a:ext uri="{FF2B5EF4-FFF2-40B4-BE49-F238E27FC236}">
                <a16:creationId xmlns:a16="http://schemas.microsoft.com/office/drawing/2014/main" id="{6CC161F7-B2F4-CF28-3BD0-4003B0FAEFAE}"/>
              </a:ext>
            </a:extLst>
          </p:cNvPr>
          <p:cNvSpPr>
            <a:spLocks noGrp="1"/>
          </p:cNvSpPr>
          <p:nvPr>
            <p:ph type="body" sz="quarter" idx="20" hasCustomPrompt="1"/>
          </p:nvPr>
        </p:nvSpPr>
        <p:spPr>
          <a:xfrm>
            <a:off x="357086" y="4863320"/>
            <a:ext cx="9799285" cy="315583"/>
          </a:xfrm>
          <a:prstGeom prst="rect">
            <a:avLst/>
          </a:prstGeom>
        </p:spPr>
        <p:txBody>
          <a:bodyPr/>
          <a:lstStyle>
            <a:lvl1pPr marL="0" indent="0">
              <a:buNone/>
              <a:defRPr sz="1200" b="0">
                <a:solidFill>
                  <a:srgbClr val="003064"/>
                </a:solidFill>
                <a:latin typeface="Roboto Flex Normal" panose="02000000000000000000" pitchFamily="2" charset="0"/>
                <a:ea typeface="Roboto Flex Normal" panose="02000000000000000000" pitchFamily="2" charset="0"/>
              </a:defRPr>
            </a:lvl1pPr>
          </a:lstStyle>
          <a:p>
            <a:pPr lvl="0"/>
            <a:r>
              <a:rPr lang="fr-FR" err="1"/>
              <a:t>Mail@credoc.fr</a:t>
            </a:r>
            <a:endParaRPr lang="fr-FR"/>
          </a:p>
        </p:txBody>
      </p:sp>
      <p:sp>
        <p:nvSpPr>
          <p:cNvPr id="40" name="Espace réservé du texte 17">
            <a:extLst>
              <a:ext uri="{FF2B5EF4-FFF2-40B4-BE49-F238E27FC236}">
                <a16:creationId xmlns:a16="http://schemas.microsoft.com/office/drawing/2014/main" id="{7A92FC82-DA16-72E4-1A93-0C4DE3B05B66}"/>
              </a:ext>
            </a:extLst>
          </p:cNvPr>
          <p:cNvSpPr>
            <a:spLocks noGrp="1"/>
          </p:cNvSpPr>
          <p:nvPr>
            <p:ph type="body" sz="quarter" idx="21" hasCustomPrompt="1"/>
          </p:nvPr>
        </p:nvSpPr>
        <p:spPr>
          <a:xfrm>
            <a:off x="357086" y="5544366"/>
            <a:ext cx="9799285" cy="465249"/>
          </a:xfrm>
          <a:prstGeom prst="rect">
            <a:avLst/>
          </a:prstGeom>
        </p:spPr>
        <p:txBody>
          <a:bodyPr/>
          <a:lstStyle>
            <a:lvl1pPr marL="0" indent="0">
              <a:buNone/>
              <a:defRPr sz="2600" b="0">
                <a:solidFill>
                  <a:srgbClr val="003064"/>
                </a:solidFill>
                <a:latin typeface="Roboto Flex Normal" panose="02000000000000000000" pitchFamily="2" charset="0"/>
                <a:ea typeface="Roboto Flex Normal" panose="02000000000000000000" pitchFamily="2" charset="0"/>
              </a:defRPr>
            </a:lvl1pPr>
          </a:lstStyle>
          <a:p>
            <a:r>
              <a:rPr lang="fr-FR" sz="2600">
                <a:solidFill>
                  <a:srgbClr val="00A1E6"/>
                </a:solidFill>
                <a:latin typeface="Roboto Flex Normal" panose="02000000000000000000" pitchFamily="2" charset="0"/>
                <a:ea typeface="Roboto Flex Normal" panose="02000000000000000000" pitchFamily="2" charset="0"/>
              </a:rPr>
              <a:t>Lieu de la présentation</a:t>
            </a:r>
          </a:p>
        </p:txBody>
      </p:sp>
      <p:sp>
        <p:nvSpPr>
          <p:cNvPr id="45" name="Espace réservé du texte 44">
            <a:extLst>
              <a:ext uri="{FF2B5EF4-FFF2-40B4-BE49-F238E27FC236}">
                <a16:creationId xmlns:a16="http://schemas.microsoft.com/office/drawing/2014/main" id="{1BF08DBE-E56B-4B30-E5BF-A80B7CC40F7D}"/>
              </a:ext>
            </a:extLst>
          </p:cNvPr>
          <p:cNvSpPr>
            <a:spLocks noGrp="1"/>
          </p:cNvSpPr>
          <p:nvPr>
            <p:ph type="body" sz="quarter" idx="22" hasCustomPrompt="1"/>
          </p:nvPr>
        </p:nvSpPr>
        <p:spPr>
          <a:xfrm>
            <a:off x="357189" y="5977563"/>
            <a:ext cx="3398640" cy="374650"/>
          </a:xfrm>
          <a:prstGeom prst="rect">
            <a:avLst/>
          </a:prstGeom>
        </p:spPr>
        <p:txBody>
          <a:bodyPr/>
          <a:lstStyle>
            <a:lvl1pPr marL="0" indent="0">
              <a:buNone/>
              <a:defRPr sz="2000">
                <a:solidFill>
                  <a:srgbClr val="00A1E6"/>
                </a:solidFill>
                <a:latin typeface="Roboto Flex Normal" panose="02000000000000000000" pitchFamily="2" charset="0"/>
                <a:ea typeface="Roboto Flex Normal" panose="02000000000000000000" pitchFamily="2" charset="0"/>
              </a:defRPr>
            </a:lvl1pPr>
          </a:lstStyle>
          <a:p>
            <a:pPr lvl="0"/>
            <a:r>
              <a:rPr lang="fr-FR"/>
              <a:t>Jour mois année</a:t>
            </a:r>
          </a:p>
        </p:txBody>
      </p:sp>
      <p:sp>
        <p:nvSpPr>
          <p:cNvPr id="46" name="Espace réservé du texte 17">
            <a:extLst>
              <a:ext uri="{FF2B5EF4-FFF2-40B4-BE49-F238E27FC236}">
                <a16:creationId xmlns:a16="http://schemas.microsoft.com/office/drawing/2014/main" id="{EAB3C44F-7D3A-E4B1-9337-A84D73CDD0B4}"/>
              </a:ext>
            </a:extLst>
          </p:cNvPr>
          <p:cNvSpPr>
            <a:spLocks noGrp="1"/>
          </p:cNvSpPr>
          <p:nvPr>
            <p:ph type="body" sz="quarter" idx="10" hasCustomPrompt="1"/>
          </p:nvPr>
        </p:nvSpPr>
        <p:spPr>
          <a:xfrm>
            <a:off x="357087" y="693112"/>
            <a:ext cx="11411052" cy="769720"/>
          </a:xfrm>
          <a:prstGeom prst="rect">
            <a:avLst/>
          </a:prstGeom>
        </p:spPr>
        <p:txBody>
          <a:bodyPr/>
          <a:lstStyle>
            <a:lvl1pPr marL="0" indent="0">
              <a:buNone/>
              <a:defRPr sz="2600" b="1">
                <a:solidFill>
                  <a:srgbClr val="003064"/>
                </a:solidFill>
                <a:latin typeface="Roboto Flex Normal" panose="02000000000000000000" pitchFamily="2" charset="0"/>
                <a:ea typeface="Roboto Flex Normal" panose="02000000000000000000" pitchFamily="2" charset="0"/>
              </a:defRPr>
            </a:lvl1pPr>
          </a:lstStyle>
          <a:p>
            <a:pPr lvl="0"/>
            <a:r>
              <a:rPr lang="fr-FR"/>
              <a:t>Titre du document</a:t>
            </a:r>
          </a:p>
        </p:txBody>
      </p:sp>
      <p:sp>
        <p:nvSpPr>
          <p:cNvPr id="47" name="Espace réservé du texte 17">
            <a:extLst>
              <a:ext uri="{FF2B5EF4-FFF2-40B4-BE49-F238E27FC236}">
                <a16:creationId xmlns:a16="http://schemas.microsoft.com/office/drawing/2014/main" id="{80F56314-E544-CDB3-E2A3-777A249268FA}"/>
              </a:ext>
            </a:extLst>
          </p:cNvPr>
          <p:cNvSpPr>
            <a:spLocks noGrp="1"/>
          </p:cNvSpPr>
          <p:nvPr>
            <p:ph type="body" sz="quarter" idx="11" hasCustomPrompt="1"/>
          </p:nvPr>
        </p:nvSpPr>
        <p:spPr>
          <a:xfrm>
            <a:off x="357087" y="1126972"/>
            <a:ext cx="11411052" cy="769720"/>
          </a:xfrm>
          <a:prstGeom prst="rect">
            <a:avLst/>
          </a:prstGeom>
        </p:spPr>
        <p:txBody>
          <a:bodyPr/>
          <a:lstStyle>
            <a:lvl1pPr marL="0" indent="0">
              <a:buNone/>
              <a:defRPr sz="1700" b="0">
                <a:solidFill>
                  <a:srgbClr val="003064"/>
                </a:solidFill>
                <a:latin typeface="Roboto Flex Normal" panose="02000000000000000000" pitchFamily="2" charset="0"/>
                <a:ea typeface="Roboto Flex Normal" panose="02000000000000000000" pitchFamily="2" charset="0"/>
              </a:defRPr>
            </a:lvl1pPr>
          </a:lstStyle>
          <a:p>
            <a:pPr lvl="0"/>
            <a:r>
              <a:rPr lang="fr-FR"/>
              <a:t>Sous-titre du document</a:t>
            </a:r>
          </a:p>
        </p:txBody>
      </p:sp>
      <p:grpSp>
        <p:nvGrpSpPr>
          <p:cNvPr id="2" name="Groupe 1">
            <a:extLst>
              <a:ext uri="{FF2B5EF4-FFF2-40B4-BE49-F238E27FC236}">
                <a16:creationId xmlns:a16="http://schemas.microsoft.com/office/drawing/2014/main" id="{511C0569-B079-C15D-E463-0AC9CBE09A20}"/>
              </a:ext>
            </a:extLst>
          </p:cNvPr>
          <p:cNvGrpSpPr/>
          <p:nvPr userDrawn="1"/>
        </p:nvGrpSpPr>
        <p:grpSpPr>
          <a:xfrm rot="10800000">
            <a:off x="10755413" y="5836717"/>
            <a:ext cx="1079500" cy="2349786"/>
            <a:chOff x="5625858" y="1660213"/>
            <a:chExt cx="2318373" cy="5046486"/>
          </a:xfrm>
        </p:grpSpPr>
        <p:sp>
          <p:nvSpPr>
            <p:cNvPr id="3" name="Rectangle : coins arrondis 2">
              <a:extLst>
                <a:ext uri="{FF2B5EF4-FFF2-40B4-BE49-F238E27FC236}">
                  <a16:creationId xmlns:a16="http://schemas.microsoft.com/office/drawing/2014/main" id="{2D44E42A-0738-0381-6A7B-2ADD840C4BB3}"/>
                </a:ext>
              </a:extLst>
            </p:cNvPr>
            <p:cNvSpPr/>
            <p:nvPr/>
          </p:nvSpPr>
          <p:spPr>
            <a:xfrm>
              <a:off x="5625858" y="3325111"/>
              <a:ext cx="610342" cy="3381588"/>
            </a:xfrm>
            <a:prstGeom prst="roundRect">
              <a:avLst>
                <a:gd name="adj" fmla="val 50000"/>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 coins arrondis 3">
              <a:extLst>
                <a:ext uri="{FF2B5EF4-FFF2-40B4-BE49-F238E27FC236}">
                  <a16:creationId xmlns:a16="http://schemas.microsoft.com/office/drawing/2014/main" id="{DFA1B644-4BC1-8AC0-42DA-FA7D17B9D9F4}"/>
                </a:ext>
              </a:extLst>
            </p:cNvPr>
            <p:cNvSpPr/>
            <p:nvPr/>
          </p:nvSpPr>
          <p:spPr>
            <a:xfrm>
              <a:off x="6479873" y="1660213"/>
              <a:ext cx="610342" cy="3381588"/>
            </a:xfrm>
            <a:prstGeom prst="roundRect">
              <a:avLst>
                <a:gd name="adj" fmla="val 50000"/>
              </a:avLst>
            </a:prstGeom>
            <a:solidFill>
              <a:srgbClr val="8FD9D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9A322636-4714-C6D8-7C80-04E98519CB8F}"/>
                </a:ext>
              </a:extLst>
            </p:cNvPr>
            <p:cNvSpPr/>
            <p:nvPr/>
          </p:nvSpPr>
          <p:spPr>
            <a:xfrm>
              <a:off x="7333889" y="2617745"/>
              <a:ext cx="610342" cy="3381588"/>
            </a:xfrm>
            <a:prstGeom prst="roundRect">
              <a:avLst>
                <a:gd name="adj" fmla="val 50000"/>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304595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mporaire">
    <p:spTree>
      <p:nvGrpSpPr>
        <p:cNvPr id="1" name=""/>
        <p:cNvGrpSpPr/>
        <p:nvPr/>
      </p:nvGrpSpPr>
      <p:grpSpPr>
        <a:xfrm>
          <a:off x="0" y="0"/>
          <a:ext cx="0" cy="0"/>
          <a:chOff x="0" y="0"/>
          <a:chExt cx="0" cy="0"/>
        </a:xfrm>
      </p:grpSpPr>
      <p:sp>
        <p:nvSpPr>
          <p:cNvPr id="39" name="ZoneTexte 38">
            <a:extLst>
              <a:ext uri="{FF2B5EF4-FFF2-40B4-BE49-F238E27FC236}">
                <a16:creationId xmlns:a16="http://schemas.microsoft.com/office/drawing/2014/main" id="{3081220B-8D97-1F79-D602-E7B23B9B4545}"/>
              </a:ext>
            </a:extLst>
          </p:cNvPr>
          <p:cNvSpPr txBox="1"/>
          <p:nvPr userDrawn="1"/>
        </p:nvSpPr>
        <p:spPr>
          <a:xfrm>
            <a:off x="2095500" y="-3619500"/>
            <a:ext cx="184731" cy="369332"/>
          </a:xfrm>
          <a:prstGeom prst="rect">
            <a:avLst/>
          </a:prstGeom>
          <a:noFill/>
        </p:spPr>
        <p:txBody>
          <a:bodyPr wrap="none" rtlCol="0">
            <a:spAutoFit/>
          </a:bodyPr>
          <a:lstStyle/>
          <a:p>
            <a:endParaRPr lang="fr-FR" b="0" i="0">
              <a:latin typeface="Akatab" panose="02000000000000000000" pitchFamily="2" charset="77"/>
            </a:endParaRPr>
          </a:p>
        </p:txBody>
      </p:sp>
      <p:grpSp>
        <p:nvGrpSpPr>
          <p:cNvPr id="10" name="Groupe 9">
            <a:extLst>
              <a:ext uri="{FF2B5EF4-FFF2-40B4-BE49-F238E27FC236}">
                <a16:creationId xmlns:a16="http://schemas.microsoft.com/office/drawing/2014/main" id="{E66D5809-74B6-4F6C-F446-B3A472ADD005}"/>
              </a:ext>
            </a:extLst>
          </p:cNvPr>
          <p:cNvGrpSpPr/>
          <p:nvPr userDrawn="1"/>
        </p:nvGrpSpPr>
        <p:grpSpPr>
          <a:xfrm>
            <a:off x="0" y="-176668"/>
            <a:ext cx="12184717" cy="7340219"/>
            <a:chOff x="-2" y="-185057"/>
            <a:chExt cx="12184717" cy="7340219"/>
          </a:xfrm>
        </p:grpSpPr>
        <p:grpSp>
          <p:nvGrpSpPr>
            <p:cNvPr id="14" name="Groupe 13">
              <a:extLst>
                <a:ext uri="{FF2B5EF4-FFF2-40B4-BE49-F238E27FC236}">
                  <a16:creationId xmlns:a16="http://schemas.microsoft.com/office/drawing/2014/main" id="{84B3E770-3189-DD75-785D-0F620692483E}"/>
                </a:ext>
              </a:extLst>
            </p:cNvPr>
            <p:cNvGrpSpPr/>
            <p:nvPr/>
          </p:nvGrpSpPr>
          <p:grpSpPr>
            <a:xfrm>
              <a:off x="-2" y="0"/>
              <a:ext cx="12184717" cy="6858000"/>
              <a:chOff x="-2" y="0"/>
              <a:chExt cx="12184717" cy="6858000"/>
            </a:xfrm>
          </p:grpSpPr>
          <p:sp>
            <p:nvSpPr>
              <p:cNvPr id="16" name="Rectangle 15">
                <a:extLst>
                  <a:ext uri="{FF2B5EF4-FFF2-40B4-BE49-F238E27FC236}">
                    <a16:creationId xmlns:a16="http://schemas.microsoft.com/office/drawing/2014/main" id="{5C392B34-9618-8D01-686B-93135AED8686}"/>
                  </a:ext>
                </a:extLst>
              </p:cNvPr>
              <p:cNvSpPr/>
              <p:nvPr/>
            </p:nvSpPr>
            <p:spPr>
              <a:xfrm>
                <a:off x="8271791" y="0"/>
                <a:ext cx="3471849" cy="6858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katab" panose="02000000000000000000" pitchFamily="2" charset="77"/>
                </a:endParaRPr>
              </a:p>
            </p:txBody>
          </p:sp>
          <p:sp>
            <p:nvSpPr>
              <p:cNvPr id="18" name="Rectangle 17">
                <a:extLst>
                  <a:ext uri="{FF2B5EF4-FFF2-40B4-BE49-F238E27FC236}">
                    <a16:creationId xmlns:a16="http://schemas.microsoft.com/office/drawing/2014/main" id="{D37976CA-4D5B-E396-A61E-E1B5A02CEE14}"/>
                  </a:ext>
                </a:extLst>
              </p:cNvPr>
              <p:cNvSpPr/>
              <p:nvPr/>
            </p:nvSpPr>
            <p:spPr>
              <a:xfrm>
                <a:off x="11743639" y="0"/>
                <a:ext cx="441076" cy="6858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katab" panose="02000000000000000000" pitchFamily="2" charset="77"/>
                </a:endParaRPr>
              </a:p>
            </p:txBody>
          </p:sp>
          <p:sp>
            <p:nvSpPr>
              <p:cNvPr id="22" name="Rectangle 21">
                <a:extLst>
                  <a:ext uri="{FF2B5EF4-FFF2-40B4-BE49-F238E27FC236}">
                    <a16:creationId xmlns:a16="http://schemas.microsoft.com/office/drawing/2014/main" id="{BADA5F69-918F-1D1F-ADE5-FBAD7B174C7C}"/>
                  </a:ext>
                </a:extLst>
              </p:cNvPr>
              <p:cNvSpPr/>
              <p:nvPr/>
            </p:nvSpPr>
            <p:spPr>
              <a:xfrm>
                <a:off x="7829092" y="0"/>
                <a:ext cx="441076" cy="6858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katab" panose="02000000000000000000" pitchFamily="2" charset="77"/>
                </a:endParaRPr>
              </a:p>
            </p:txBody>
          </p:sp>
          <p:sp>
            <p:nvSpPr>
              <p:cNvPr id="26" name="Rectangle 25">
                <a:extLst>
                  <a:ext uri="{FF2B5EF4-FFF2-40B4-BE49-F238E27FC236}">
                    <a16:creationId xmlns:a16="http://schemas.microsoft.com/office/drawing/2014/main" id="{CCE4F535-A034-A07E-01DB-730FF950AA18}"/>
                  </a:ext>
                </a:extLst>
              </p:cNvPr>
              <p:cNvSpPr/>
              <p:nvPr/>
            </p:nvSpPr>
            <p:spPr>
              <a:xfrm>
                <a:off x="4357244" y="0"/>
                <a:ext cx="3471849" cy="6858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katab" panose="02000000000000000000" pitchFamily="2" charset="77"/>
                </a:endParaRPr>
              </a:p>
            </p:txBody>
          </p:sp>
          <p:sp>
            <p:nvSpPr>
              <p:cNvPr id="27" name="Rectangle 26">
                <a:extLst>
                  <a:ext uri="{FF2B5EF4-FFF2-40B4-BE49-F238E27FC236}">
                    <a16:creationId xmlns:a16="http://schemas.microsoft.com/office/drawing/2014/main" id="{D4D5BBF2-7C58-271D-5CBA-9578E767977A}"/>
                  </a:ext>
                </a:extLst>
              </p:cNvPr>
              <p:cNvSpPr/>
              <p:nvPr/>
            </p:nvSpPr>
            <p:spPr>
              <a:xfrm>
                <a:off x="3916168" y="0"/>
                <a:ext cx="441076" cy="6858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katab" panose="02000000000000000000" pitchFamily="2" charset="77"/>
                </a:endParaRPr>
              </a:p>
            </p:txBody>
          </p:sp>
          <p:sp>
            <p:nvSpPr>
              <p:cNvPr id="28" name="Rectangle 27">
                <a:extLst>
                  <a:ext uri="{FF2B5EF4-FFF2-40B4-BE49-F238E27FC236}">
                    <a16:creationId xmlns:a16="http://schemas.microsoft.com/office/drawing/2014/main" id="{32F6E1FF-E112-76A0-739C-131DE6CC7B7E}"/>
                  </a:ext>
                </a:extLst>
              </p:cNvPr>
              <p:cNvSpPr/>
              <p:nvPr userDrawn="1"/>
            </p:nvSpPr>
            <p:spPr>
              <a:xfrm>
                <a:off x="444320" y="0"/>
                <a:ext cx="3471849" cy="6858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solidFill>
                      <a:srgbClr val="000000"/>
                    </a:solidFill>
                    <a:latin typeface="Akatab" panose="02000000000000000000" pitchFamily="2" charset="77"/>
                    <a:ea typeface="Akatab" panose="02000000000000000000" pitchFamily="2" charset="77"/>
                    <a:cs typeface="Akatab" panose="02000000000000000000" pitchFamily="2" charset="77"/>
                  </a:rPr>
                  <a:t> </a:t>
                </a:r>
                <a:endParaRPr lang="fr-FR">
                  <a:latin typeface="Akatab" panose="02000000000000000000" pitchFamily="2" charset="77"/>
                </a:endParaRPr>
              </a:p>
            </p:txBody>
          </p:sp>
          <p:sp>
            <p:nvSpPr>
              <p:cNvPr id="29" name="Rectangle 28">
                <a:extLst>
                  <a:ext uri="{FF2B5EF4-FFF2-40B4-BE49-F238E27FC236}">
                    <a16:creationId xmlns:a16="http://schemas.microsoft.com/office/drawing/2014/main" id="{9EC55904-3E55-6322-26C9-D9C826BA583E}"/>
                  </a:ext>
                </a:extLst>
              </p:cNvPr>
              <p:cNvSpPr/>
              <p:nvPr/>
            </p:nvSpPr>
            <p:spPr>
              <a:xfrm>
                <a:off x="-2" y="0"/>
                <a:ext cx="441076" cy="6858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katab" panose="02000000000000000000" pitchFamily="2" charset="77"/>
                </a:endParaRPr>
              </a:p>
            </p:txBody>
          </p:sp>
          <p:sp>
            <p:nvSpPr>
              <p:cNvPr id="30" name="Rectangle 29">
                <a:extLst>
                  <a:ext uri="{FF2B5EF4-FFF2-40B4-BE49-F238E27FC236}">
                    <a16:creationId xmlns:a16="http://schemas.microsoft.com/office/drawing/2014/main" id="{CB7D7A45-CBD3-8A77-EBD1-EEF3631F9C43}"/>
                  </a:ext>
                </a:extLst>
              </p:cNvPr>
              <p:cNvSpPr/>
              <p:nvPr/>
            </p:nvSpPr>
            <p:spPr>
              <a:xfrm>
                <a:off x="0" y="0"/>
                <a:ext cx="12171370" cy="55989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solidFill>
                      <a:srgbClr val="000000"/>
                    </a:solidFill>
                    <a:latin typeface="Akatab" panose="02000000000000000000" pitchFamily="2" charset="77"/>
                    <a:ea typeface="Akatab" panose="02000000000000000000" pitchFamily="2" charset="77"/>
                    <a:cs typeface="Akatab" panose="02000000000000000000" pitchFamily="2" charset="77"/>
                  </a:rPr>
                  <a:t> </a:t>
                </a:r>
                <a:endParaRPr lang="fr-FR">
                  <a:latin typeface="Akatab" panose="02000000000000000000" pitchFamily="2" charset="77"/>
                </a:endParaRPr>
              </a:p>
            </p:txBody>
          </p:sp>
          <p:sp>
            <p:nvSpPr>
              <p:cNvPr id="31" name="Rectangle 30">
                <a:extLst>
                  <a:ext uri="{FF2B5EF4-FFF2-40B4-BE49-F238E27FC236}">
                    <a16:creationId xmlns:a16="http://schemas.microsoft.com/office/drawing/2014/main" id="{475C404B-B38B-2EE6-E14D-0446CFEECE54}"/>
                  </a:ext>
                </a:extLst>
              </p:cNvPr>
              <p:cNvSpPr/>
              <p:nvPr/>
            </p:nvSpPr>
            <p:spPr>
              <a:xfrm>
                <a:off x="0" y="6279614"/>
                <a:ext cx="12171370" cy="55989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solidFill>
                      <a:srgbClr val="000000"/>
                    </a:solidFill>
                    <a:latin typeface="Akatab" panose="02000000000000000000" pitchFamily="2" charset="77"/>
                    <a:ea typeface="Akatab" panose="02000000000000000000" pitchFamily="2" charset="77"/>
                    <a:cs typeface="Akatab" panose="02000000000000000000" pitchFamily="2" charset="77"/>
                  </a:rPr>
                  <a:t> </a:t>
                </a:r>
                <a:endParaRPr lang="fr-FR">
                  <a:latin typeface="Akatab" panose="02000000000000000000" pitchFamily="2" charset="77"/>
                </a:endParaRPr>
              </a:p>
            </p:txBody>
          </p:sp>
        </p:grpSp>
        <p:cxnSp>
          <p:nvCxnSpPr>
            <p:cNvPr id="15" name="Connecteur droit 14">
              <a:extLst>
                <a:ext uri="{FF2B5EF4-FFF2-40B4-BE49-F238E27FC236}">
                  <a16:creationId xmlns:a16="http://schemas.microsoft.com/office/drawing/2014/main" id="{0E36B7FD-7CC5-3628-8FA8-0AB035C27385}"/>
                </a:ext>
              </a:extLst>
            </p:cNvPr>
            <p:cNvCxnSpPr/>
            <p:nvPr/>
          </p:nvCxnSpPr>
          <p:spPr>
            <a:xfrm>
              <a:off x="6096000" y="-185057"/>
              <a:ext cx="0" cy="7340219"/>
            </a:xfrm>
            <a:prstGeom prst="line">
              <a:avLst/>
            </a:prstGeom>
            <a:ln w="12700"/>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2872379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mporaire">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91D79B37-9211-6BA6-2887-9831315DBA32}"/>
              </a:ext>
            </a:extLst>
          </p:cNvPr>
          <p:cNvGrpSpPr/>
          <p:nvPr userDrawn="1"/>
        </p:nvGrpSpPr>
        <p:grpSpPr>
          <a:xfrm>
            <a:off x="6695" y="10662"/>
            <a:ext cx="12185305" cy="6858000"/>
            <a:chOff x="-2288" y="0"/>
            <a:chExt cx="12185305" cy="6858000"/>
          </a:xfrm>
        </p:grpSpPr>
        <p:grpSp>
          <p:nvGrpSpPr>
            <p:cNvPr id="3" name="Groupe 2">
              <a:extLst>
                <a:ext uri="{FF2B5EF4-FFF2-40B4-BE49-F238E27FC236}">
                  <a16:creationId xmlns:a16="http://schemas.microsoft.com/office/drawing/2014/main" id="{88129932-4382-7CFA-90AD-040125402B21}"/>
                </a:ext>
              </a:extLst>
            </p:cNvPr>
            <p:cNvGrpSpPr/>
            <p:nvPr/>
          </p:nvGrpSpPr>
          <p:grpSpPr>
            <a:xfrm>
              <a:off x="-2288" y="0"/>
              <a:ext cx="12185305" cy="6858000"/>
              <a:chOff x="-2288" y="0"/>
              <a:chExt cx="12185305" cy="6858000"/>
            </a:xfrm>
          </p:grpSpPr>
          <p:sp>
            <p:nvSpPr>
              <p:cNvPr id="6" name="Rectangle 5">
                <a:extLst>
                  <a:ext uri="{FF2B5EF4-FFF2-40B4-BE49-F238E27FC236}">
                    <a16:creationId xmlns:a16="http://schemas.microsoft.com/office/drawing/2014/main" id="{28219DD6-38EE-2202-F774-4075CCC7C11F}"/>
                  </a:ext>
                </a:extLst>
              </p:cNvPr>
              <p:cNvSpPr/>
              <p:nvPr/>
            </p:nvSpPr>
            <p:spPr>
              <a:xfrm>
                <a:off x="11741941" y="0"/>
                <a:ext cx="441076" cy="6858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katab" panose="02000000000000000000" pitchFamily="2" charset="77"/>
                </a:endParaRPr>
              </a:p>
            </p:txBody>
          </p:sp>
          <p:sp>
            <p:nvSpPr>
              <p:cNvPr id="9" name="Rectangle 8">
                <a:extLst>
                  <a:ext uri="{FF2B5EF4-FFF2-40B4-BE49-F238E27FC236}">
                    <a16:creationId xmlns:a16="http://schemas.microsoft.com/office/drawing/2014/main" id="{D3DE2AC4-121E-3DCB-7DDD-9ED7288EA6D6}"/>
                  </a:ext>
                </a:extLst>
              </p:cNvPr>
              <p:cNvSpPr/>
              <p:nvPr/>
            </p:nvSpPr>
            <p:spPr>
              <a:xfrm>
                <a:off x="6328156" y="0"/>
                <a:ext cx="5412041" cy="6858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katab" panose="02000000000000000000" pitchFamily="2" charset="77"/>
                </a:endParaRPr>
              </a:p>
            </p:txBody>
          </p:sp>
          <p:sp>
            <p:nvSpPr>
              <p:cNvPr id="11" name="Rectangle 10">
                <a:extLst>
                  <a:ext uri="{FF2B5EF4-FFF2-40B4-BE49-F238E27FC236}">
                    <a16:creationId xmlns:a16="http://schemas.microsoft.com/office/drawing/2014/main" id="{5F37BCA8-D5A0-3A4B-0A3E-0B5209FEB576}"/>
                  </a:ext>
                </a:extLst>
              </p:cNvPr>
              <p:cNvSpPr/>
              <p:nvPr/>
            </p:nvSpPr>
            <p:spPr>
              <a:xfrm>
                <a:off x="438787" y="0"/>
                <a:ext cx="5422261" cy="6858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solidFill>
                      <a:srgbClr val="000000"/>
                    </a:solidFill>
                    <a:latin typeface="Akatab" panose="02000000000000000000" pitchFamily="2" charset="77"/>
                    <a:ea typeface="Akatab" panose="02000000000000000000" pitchFamily="2" charset="77"/>
                    <a:cs typeface="Akatab" panose="02000000000000000000" pitchFamily="2" charset="77"/>
                  </a:rPr>
                  <a:t> </a:t>
                </a:r>
                <a:endParaRPr lang="fr-FR">
                  <a:latin typeface="Akatab" panose="02000000000000000000" pitchFamily="2" charset="77"/>
                </a:endParaRPr>
              </a:p>
            </p:txBody>
          </p:sp>
          <p:sp>
            <p:nvSpPr>
              <p:cNvPr id="12" name="Rectangle 11">
                <a:extLst>
                  <a:ext uri="{FF2B5EF4-FFF2-40B4-BE49-F238E27FC236}">
                    <a16:creationId xmlns:a16="http://schemas.microsoft.com/office/drawing/2014/main" id="{31BC7ADD-4401-A151-4C64-CACAA1C7B34B}"/>
                  </a:ext>
                </a:extLst>
              </p:cNvPr>
              <p:cNvSpPr/>
              <p:nvPr/>
            </p:nvSpPr>
            <p:spPr>
              <a:xfrm>
                <a:off x="-2288" y="0"/>
                <a:ext cx="441076" cy="6858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katab" panose="02000000000000000000" pitchFamily="2" charset="77"/>
                </a:endParaRPr>
              </a:p>
            </p:txBody>
          </p:sp>
          <p:sp>
            <p:nvSpPr>
              <p:cNvPr id="13" name="Rectangle 12">
                <a:extLst>
                  <a:ext uri="{FF2B5EF4-FFF2-40B4-BE49-F238E27FC236}">
                    <a16:creationId xmlns:a16="http://schemas.microsoft.com/office/drawing/2014/main" id="{60B7DCA6-F993-CD5C-E492-07DC9E110DC6}"/>
                  </a:ext>
                </a:extLst>
              </p:cNvPr>
              <p:cNvSpPr/>
              <p:nvPr/>
            </p:nvSpPr>
            <p:spPr>
              <a:xfrm>
                <a:off x="5874064" y="0"/>
                <a:ext cx="441076" cy="6858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latin typeface="Akatab" panose="02000000000000000000" pitchFamily="2" charset="77"/>
                </a:endParaRPr>
              </a:p>
            </p:txBody>
          </p:sp>
        </p:grpSp>
        <p:sp>
          <p:nvSpPr>
            <p:cNvPr id="4" name="Rectangle 3">
              <a:extLst>
                <a:ext uri="{FF2B5EF4-FFF2-40B4-BE49-F238E27FC236}">
                  <a16:creationId xmlns:a16="http://schemas.microsoft.com/office/drawing/2014/main" id="{A885D011-DDC3-3EAD-2BD1-B94854BBF565}"/>
                </a:ext>
              </a:extLst>
            </p:cNvPr>
            <p:cNvSpPr/>
            <p:nvPr/>
          </p:nvSpPr>
          <p:spPr>
            <a:xfrm>
              <a:off x="0" y="0"/>
              <a:ext cx="12171370" cy="55989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solidFill>
                    <a:srgbClr val="000000"/>
                  </a:solidFill>
                  <a:latin typeface="Akatab" panose="02000000000000000000" pitchFamily="2" charset="77"/>
                  <a:ea typeface="Akatab" panose="02000000000000000000" pitchFamily="2" charset="77"/>
                  <a:cs typeface="Akatab" panose="02000000000000000000" pitchFamily="2" charset="77"/>
                </a:rPr>
                <a:t> </a:t>
              </a:r>
              <a:endParaRPr lang="fr-FR">
                <a:latin typeface="Akatab" panose="02000000000000000000" pitchFamily="2" charset="77"/>
              </a:endParaRPr>
            </a:p>
          </p:txBody>
        </p:sp>
        <p:sp>
          <p:nvSpPr>
            <p:cNvPr id="5" name="Rectangle 4">
              <a:extLst>
                <a:ext uri="{FF2B5EF4-FFF2-40B4-BE49-F238E27FC236}">
                  <a16:creationId xmlns:a16="http://schemas.microsoft.com/office/drawing/2014/main" id="{AD23EC68-8CA0-52D9-9952-3D13129D4288}"/>
                </a:ext>
              </a:extLst>
            </p:cNvPr>
            <p:cNvSpPr/>
            <p:nvPr/>
          </p:nvSpPr>
          <p:spPr>
            <a:xfrm>
              <a:off x="0" y="6279614"/>
              <a:ext cx="12171370" cy="55989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solidFill>
                    <a:srgbClr val="000000"/>
                  </a:solidFill>
                  <a:latin typeface="Akatab" panose="02000000000000000000" pitchFamily="2" charset="77"/>
                  <a:ea typeface="Akatab" panose="02000000000000000000" pitchFamily="2" charset="77"/>
                  <a:cs typeface="Akatab" panose="02000000000000000000" pitchFamily="2" charset="77"/>
                </a:rPr>
                <a:t> </a:t>
              </a:r>
              <a:endParaRPr lang="fr-FR">
                <a:latin typeface="Akatab" panose="02000000000000000000" pitchFamily="2" charset="77"/>
              </a:endParaRPr>
            </a:p>
          </p:txBody>
        </p:sp>
      </p:grpSp>
      <p:sp>
        <p:nvSpPr>
          <p:cNvPr id="39" name="ZoneTexte 38">
            <a:extLst>
              <a:ext uri="{FF2B5EF4-FFF2-40B4-BE49-F238E27FC236}">
                <a16:creationId xmlns:a16="http://schemas.microsoft.com/office/drawing/2014/main" id="{3081220B-8D97-1F79-D602-E7B23B9B4545}"/>
              </a:ext>
            </a:extLst>
          </p:cNvPr>
          <p:cNvSpPr txBox="1"/>
          <p:nvPr userDrawn="1"/>
        </p:nvSpPr>
        <p:spPr>
          <a:xfrm>
            <a:off x="2095500" y="-3619500"/>
            <a:ext cx="184731" cy="369332"/>
          </a:xfrm>
          <a:prstGeom prst="rect">
            <a:avLst/>
          </a:prstGeom>
          <a:noFill/>
        </p:spPr>
        <p:txBody>
          <a:bodyPr wrap="none" rtlCol="0">
            <a:spAutoFit/>
          </a:bodyPr>
          <a:lstStyle/>
          <a:p>
            <a:endParaRPr lang="fr-FR" b="0" i="0">
              <a:latin typeface="Akatab" panose="02000000000000000000" pitchFamily="2" charset="77"/>
            </a:endParaRPr>
          </a:p>
        </p:txBody>
      </p:sp>
    </p:spTree>
    <p:extLst>
      <p:ext uri="{BB962C8B-B14F-4D97-AF65-F5344CB8AC3E}">
        <p14:creationId xmlns:p14="http://schemas.microsoft.com/office/powerpoint/2010/main" val="2703819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46" name="Espace réservé du texte 17">
            <a:extLst>
              <a:ext uri="{FF2B5EF4-FFF2-40B4-BE49-F238E27FC236}">
                <a16:creationId xmlns:a16="http://schemas.microsoft.com/office/drawing/2014/main" id="{EAB3C44F-7D3A-E4B1-9337-A84D73CDD0B4}"/>
              </a:ext>
            </a:extLst>
          </p:cNvPr>
          <p:cNvSpPr>
            <a:spLocks noGrp="1"/>
          </p:cNvSpPr>
          <p:nvPr>
            <p:ph type="body" sz="quarter" idx="10" hasCustomPrompt="1"/>
          </p:nvPr>
        </p:nvSpPr>
        <p:spPr>
          <a:xfrm>
            <a:off x="357087" y="693112"/>
            <a:ext cx="11411052" cy="769720"/>
          </a:xfrm>
          <a:prstGeom prst="rect">
            <a:avLst/>
          </a:prstGeom>
        </p:spPr>
        <p:txBody>
          <a:bodyPr/>
          <a:lstStyle>
            <a:lvl1pPr marL="0" indent="0">
              <a:buNone/>
              <a:defRPr sz="2600" b="1">
                <a:solidFill>
                  <a:srgbClr val="003064"/>
                </a:solidFill>
                <a:latin typeface="Roboto Flex Normal" panose="02000000000000000000" pitchFamily="2" charset="0"/>
                <a:ea typeface="Roboto Flex Normal" panose="02000000000000000000" pitchFamily="2" charset="0"/>
              </a:defRPr>
            </a:lvl1pPr>
          </a:lstStyle>
          <a:p>
            <a:pPr lvl="0"/>
            <a:r>
              <a:rPr lang="fr-FR"/>
              <a:t>Sommaire</a:t>
            </a:r>
          </a:p>
        </p:txBody>
      </p:sp>
      <p:pic>
        <p:nvPicPr>
          <p:cNvPr id="26" name="Graphique 25">
            <a:extLst>
              <a:ext uri="{FF2B5EF4-FFF2-40B4-BE49-F238E27FC236}">
                <a16:creationId xmlns:a16="http://schemas.microsoft.com/office/drawing/2014/main" id="{2F87F64B-62C0-EFE9-80F3-5892A00A0F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7087" y="1828198"/>
            <a:ext cx="1079500" cy="698500"/>
          </a:xfrm>
          <a:prstGeom prst="rect">
            <a:avLst/>
          </a:prstGeom>
        </p:spPr>
      </p:pic>
      <p:sp>
        <p:nvSpPr>
          <p:cNvPr id="22" name="Espace réservé du texte 21">
            <a:extLst>
              <a:ext uri="{FF2B5EF4-FFF2-40B4-BE49-F238E27FC236}">
                <a16:creationId xmlns:a16="http://schemas.microsoft.com/office/drawing/2014/main" id="{9ABFA722-4660-317A-415E-E475EE4A2F99}"/>
              </a:ext>
            </a:extLst>
          </p:cNvPr>
          <p:cNvSpPr>
            <a:spLocks noGrp="1"/>
          </p:cNvSpPr>
          <p:nvPr>
            <p:ph type="body" sz="quarter" idx="15" hasCustomPrompt="1"/>
          </p:nvPr>
        </p:nvSpPr>
        <p:spPr>
          <a:xfrm>
            <a:off x="485579" y="2000854"/>
            <a:ext cx="841375" cy="397690"/>
          </a:xfrm>
          <a:prstGeom prst="rect">
            <a:avLst/>
          </a:prstGeom>
        </p:spPr>
        <p:txBody>
          <a:bodyPr/>
          <a:lstStyle>
            <a:lvl1pPr marL="0" indent="0" algn="r">
              <a:buNone/>
              <a:defRPr sz="2000">
                <a:solidFill>
                  <a:srgbClr val="003064"/>
                </a:solidFill>
                <a:latin typeface="Roboto Flex Normal" panose="02000000000000000000" pitchFamily="2" charset="0"/>
                <a:ea typeface="Roboto Flex Normal" panose="02000000000000000000" pitchFamily="2" charset="0"/>
              </a:defRPr>
            </a:lvl1pPr>
            <a:lvl2pPr>
              <a:defRPr sz="2000">
                <a:latin typeface="Roboto Flex Normal" panose="02000000000000000000" pitchFamily="2" charset="0"/>
                <a:ea typeface="Roboto Flex Normal" panose="02000000000000000000" pitchFamily="2" charset="0"/>
              </a:defRPr>
            </a:lvl2pPr>
            <a:lvl3pPr>
              <a:defRPr sz="2000">
                <a:latin typeface="Roboto Flex Normal" panose="02000000000000000000" pitchFamily="2" charset="0"/>
                <a:ea typeface="Roboto Flex Normal" panose="02000000000000000000" pitchFamily="2" charset="0"/>
              </a:defRPr>
            </a:lvl3pPr>
            <a:lvl4pPr>
              <a:defRPr sz="2000">
                <a:latin typeface="Roboto Flex Normal" panose="02000000000000000000" pitchFamily="2" charset="0"/>
                <a:ea typeface="Roboto Flex Normal" panose="02000000000000000000" pitchFamily="2" charset="0"/>
              </a:defRPr>
            </a:lvl4pPr>
            <a:lvl5pPr>
              <a:defRPr sz="2000">
                <a:latin typeface="Roboto Flex Normal" panose="02000000000000000000" pitchFamily="2" charset="0"/>
                <a:ea typeface="Roboto Flex Normal" panose="02000000000000000000" pitchFamily="2" charset="0"/>
              </a:defRPr>
            </a:lvl5pPr>
          </a:lstStyle>
          <a:p>
            <a:pPr lvl="0"/>
            <a:r>
              <a:rPr lang="fr-FR" err="1"/>
              <a:t>p.X</a:t>
            </a:r>
            <a:endParaRPr lang="fr-FR"/>
          </a:p>
        </p:txBody>
      </p:sp>
      <p:sp>
        <p:nvSpPr>
          <p:cNvPr id="28" name="Espace réservé du texte 27">
            <a:extLst>
              <a:ext uri="{FF2B5EF4-FFF2-40B4-BE49-F238E27FC236}">
                <a16:creationId xmlns:a16="http://schemas.microsoft.com/office/drawing/2014/main" id="{6F52BAB2-15CD-6911-9D8A-761893E7AFA5}"/>
              </a:ext>
            </a:extLst>
          </p:cNvPr>
          <p:cNvSpPr>
            <a:spLocks noGrp="1"/>
          </p:cNvSpPr>
          <p:nvPr>
            <p:ph type="body" sz="quarter" idx="16" hasCustomPrompt="1"/>
          </p:nvPr>
        </p:nvSpPr>
        <p:spPr>
          <a:xfrm>
            <a:off x="1576135" y="1999508"/>
            <a:ext cx="8539416" cy="525463"/>
          </a:xfrm>
          <a:prstGeom prst="rect">
            <a:avLst/>
          </a:prstGeom>
        </p:spPr>
        <p:txBody>
          <a:bodyPr/>
          <a:lstStyle>
            <a:lvl1pPr marL="0" indent="0">
              <a:buNone/>
              <a:defRPr sz="2000">
                <a:solidFill>
                  <a:srgbClr val="003064"/>
                </a:solidFill>
                <a:latin typeface="Roboto Flex Normal" panose="02000000000000000000" pitchFamily="2" charset="0"/>
                <a:ea typeface="Roboto Flex Normal" panose="02000000000000000000" pitchFamily="2" charset="0"/>
              </a:defRPr>
            </a:lvl1pPr>
            <a:lvl2pPr>
              <a:defRPr sz="2200">
                <a:solidFill>
                  <a:srgbClr val="003064"/>
                </a:solidFill>
                <a:latin typeface="Roboto Flex Normal" panose="02000000000000000000" pitchFamily="2" charset="0"/>
                <a:ea typeface="Roboto Flex Normal" panose="02000000000000000000" pitchFamily="2" charset="0"/>
              </a:defRPr>
            </a:lvl2pPr>
            <a:lvl3pPr>
              <a:defRPr sz="2200">
                <a:solidFill>
                  <a:srgbClr val="003064"/>
                </a:solidFill>
                <a:latin typeface="Roboto Flex Normal" panose="02000000000000000000" pitchFamily="2" charset="0"/>
                <a:ea typeface="Roboto Flex Normal" panose="02000000000000000000" pitchFamily="2" charset="0"/>
              </a:defRPr>
            </a:lvl3pPr>
            <a:lvl4pPr>
              <a:defRPr sz="2200">
                <a:solidFill>
                  <a:srgbClr val="003064"/>
                </a:solidFill>
                <a:latin typeface="Roboto Flex Normal" panose="02000000000000000000" pitchFamily="2" charset="0"/>
                <a:ea typeface="Roboto Flex Normal" panose="02000000000000000000" pitchFamily="2" charset="0"/>
              </a:defRPr>
            </a:lvl4pPr>
            <a:lvl5pPr>
              <a:defRPr sz="2200">
                <a:solidFill>
                  <a:srgbClr val="003064"/>
                </a:solidFill>
                <a:latin typeface="Roboto Flex Normal" panose="02000000000000000000" pitchFamily="2" charset="0"/>
                <a:ea typeface="Roboto Flex Normal" panose="02000000000000000000" pitchFamily="2" charset="0"/>
              </a:defRPr>
            </a:lvl5pPr>
          </a:lstStyle>
          <a:p>
            <a:pPr lvl="0"/>
            <a:r>
              <a:rPr lang="fr-FR"/>
              <a:t>1. Titre de la Partie 1</a:t>
            </a:r>
          </a:p>
        </p:txBody>
      </p:sp>
      <p:pic>
        <p:nvPicPr>
          <p:cNvPr id="35" name="Graphique 34">
            <a:extLst>
              <a:ext uri="{FF2B5EF4-FFF2-40B4-BE49-F238E27FC236}">
                <a16:creationId xmlns:a16="http://schemas.microsoft.com/office/drawing/2014/main" id="{34BE4ABF-8293-5606-8458-6E1B897885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7087" y="2572665"/>
            <a:ext cx="1079500" cy="698500"/>
          </a:xfrm>
          <a:prstGeom prst="rect">
            <a:avLst/>
          </a:prstGeom>
        </p:spPr>
      </p:pic>
      <p:sp>
        <p:nvSpPr>
          <p:cNvPr id="36" name="Espace réservé du texte 21">
            <a:extLst>
              <a:ext uri="{FF2B5EF4-FFF2-40B4-BE49-F238E27FC236}">
                <a16:creationId xmlns:a16="http://schemas.microsoft.com/office/drawing/2014/main" id="{E7CBBC66-C79A-F118-F128-2C1AFB6F86BC}"/>
              </a:ext>
            </a:extLst>
          </p:cNvPr>
          <p:cNvSpPr>
            <a:spLocks noGrp="1"/>
          </p:cNvSpPr>
          <p:nvPr>
            <p:ph type="body" sz="quarter" idx="17" hasCustomPrompt="1"/>
          </p:nvPr>
        </p:nvSpPr>
        <p:spPr>
          <a:xfrm>
            <a:off x="485579" y="2745321"/>
            <a:ext cx="841375" cy="397690"/>
          </a:xfrm>
          <a:prstGeom prst="rect">
            <a:avLst/>
          </a:prstGeom>
        </p:spPr>
        <p:txBody>
          <a:bodyPr/>
          <a:lstStyle>
            <a:lvl1pPr marL="0" indent="0" algn="r">
              <a:buNone/>
              <a:defRPr sz="2000">
                <a:solidFill>
                  <a:srgbClr val="003064"/>
                </a:solidFill>
                <a:latin typeface="Roboto Flex Normal" panose="02000000000000000000" pitchFamily="2" charset="0"/>
                <a:ea typeface="Roboto Flex Normal" panose="02000000000000000000" pitchFamily="2" charset="0"/>
              </a:defRPr>
            </a:lvl1pPr>
            <a:lvl2pPr>
              <a:defRPr sz="2000">
                <a:latin typeface="Roboto Flex Normal" panose="02000000000000000000" pitchFamily="2" charset="0"/>
                <a:ea typeface="Roboto Flex Normal" panose="02000000000000000000" pitchFamily="2" charset="0"/>
              </a:defRPr>
            </a:lvl2pPr>
            <a:lvl3pPr>
              <a:defRPr sz="2000">
                <a:latin typeface="Roboto Flex Normal" panose="02000000000000000000" pitchFamily="2" charset="0"/>
                <a:ea typeface="Roboto Flex Normal" panose="02000000000000000000" pitchFamily="2" charset="0"/>
              </a:defRPr>
            </a:lvl3pPr>
            <a:lvl4pPr>
              <a:defRPr sz="2000">
                <a:latin typeface="Roboto Flex Normal" panose="02000000000000000000" pitchFamily="2" charset="0"/>
                <a:ea typeface="Roboto Flex Normal" panose="02000000000000000000" pitchFamily="2" charset="0"/>
              </a:defRPr>
            </a:lvl4pPr>
            <a:lvl5pPr>
              <a:defRPr sz="2000">
                <a:latin typeface="Roboto Flex Normal" panose="02000000000000000000" pitchFamily="2" charset="0"/>
                <a:ea typeface="Roboto Flex Normal" panose="02000000000000000000" pitchFamily="2" charset="0"/>
              </a:defRPr>
            </a:lvl5pPr>
          </a:lstStyle>
          <a:p>
            <a:pPr lvl="0"/>
            <a:r>
              <a:rPr lang="fr-FR" err="1"/>
              <a:t>p.XX</a:t>
            </a:r>
            <a:endParaRPr lang="fr-FR"/>
          </a:p>
        </p:txBody>
      </p:sp>
      <p:sp>
        <p:nvSpPr>
          <p:cNvPr id="37" name="Espace réservé du texte 27">
            <a:extLst>
              <a:ext uri="{FF2B5EF4-FFF2-40B4-BE49-F238E27FC236}">
                <a16:creationId xmlns:a16="http://schemas.microsoft.com/office/drawing/2014/main" id="{5E9B763D-55FF-D0EF-9D11-89B9F6CF6242}"/>
              </a:ext>
            </a:extLst>
          </p:cNvPr>
          <p:cNvSpPr>
            <a:spLocks noGrp="1"/>
          </p:cNvSpPr>
          <p:nvPr>
            <p:ph type="body" sz="quarter" idx="18" hasCustomPrompt="1"/>
          </p:nvPr>
        </p:nvSpPr>
        <p:spPr>
          <a:xfrm>
            <a:off x="1576135" y="2743975"/>
            <a:ext cx="8539416" cy="525463"/>
          </a:xfrm>
          <a:prstGeom prst="rect">
            <a:avLst/>
          </a:prstGeom>
        </p:spPr>
        <p:txBody>
          <a:bodyPr/>
          <a:lstStyle>
            <a:lvl1pPr marL="0" indent="0">
              <a:buNone/>
              <a:defRPr sz="2000">
                <a:solidFill>
                  <a:srgbClr val="003064"/>
                </a:solidFill>
                <a:latin typeface="Roboto Flex Normal" panose="02000000000000000000" pitchFamily="2" charset="0"/>
                <a:ea typeface="Roboto Flex Normal" panose="02000000000000000000" pitchFamily="2" charset="0"/>
              </a:defRPr>
            </a:lvl1pPr>
            <a:lvl2pPr>
              <a:defRPr sz="2200">
                <a:solidFill>
                  <a:srgbClr val="003064"/>
                </a:solidFill>
                <a:latin typeface="Roboto Flex Normal" panose="02000000000000000000" pitchFamily="2" charset="0"/>
                <a:ea typeface="Roboto Flex Normal" panose="02000000000000000000" pitchFamily="2" charset="0"/>
              </a:defRPr>
            </a:lvl2pPr>
            <a:lvl3pPr>
              <a:defRPr sz="2200">
                <a:solidFill>
                  <a:srgbClr val="003064"/>
                </a:solidFill>
                <a:latin typeface="Roboto Flex Normal" panose="02000000000000000000" pitchFamily="2" charset="0"/>
                <a:ea typeface="Roboto Flex Normal" panose="02000000000000000000" pitchFamily="2" charset="0"/>
              </a:defRPr>
            </a:lvl3pPr>
            <a:lvl4pPr>
              <a:defRPr sz="2200">
                <a:solidFill>
                  <a:srgbClr val="003064"/>
                </a:solidFill>
                <a:latin typeface="Roboto Flex Normal" panose="02000000000000000000" pitchFamily="2" charset="0"/>
                <a:ea typeface="Roboto Flex Normal" panose="02000000000000000000" pitchFamily="2" charset="0"/>
              </a:defRPr>
            </a:lvl4pPr>
            <a:lvl5pPr>
              <a:defRPr sz="2200">
                <a:solidFill>
                  <a:srgbClr val="003064"/>
                </a:solidFill>
                <a:latin typeface="Roboto Flex Normal" panose="02000000000000000000" pitchFamily="2" charset="0"/>
                <a:ea typeface="Roboto Flex Normal" panose="02000000000000000000" pitchFamily="2" charset="0"/>
              </a:defRPr>
            </a:lvl5pPr>
          </a:lstStyle>
          <a:p>
            <a:pPr lvl="0"/>
            <a:r>
              <a:rPr lang="fr-FR"/>
              <a:t>2. Titre de la Partie 2</a:t>
            </a:r>
          </a:p>
        </p:txBody>
      </p:sp>
      <p:pic>
        <p:nvPicPr>
          <p:cNvPr id="38" name="Graphique 37">
            <a:extLst>
              <a:ext uri="{FF2B5EF4-FFF2-40B4-BE49-F238E27FC236}">
                <a16:creationId xmlns:a16="http://schemas.microsoft.com/office/drawing/2014/main" id="{BC33926F-7FA0-49D5-C494-CB13D31A9C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7087" y="3325224"/>
            <a:ext cx="1079500" cy="698500"/>
          </a:xfrm>
          <a:prstGeom prst="rect">
            <a:avLst/>
          </a:prstGeom>
        </p:spPr>
      </p:pic>
      <p:sp>
        <p:nvSpPr>
          <p:cNvPr id="39" name="Espace réservé du texte 21">
            <a:extLst>
              <a:ext uri="{FF2B5EF4-FFF2-40B4-BE49-F238E27FC236}">
                <a16:creationId xmlns:a16="http://schemas.microsoft.com/office/drawing/2014/main" id="{9A889AB4-8D87-5966-350A-83F9CB3C7D83}"/>
              </a:ext>
            </a:extLst>
          </p:cNvPr>
          <p:cNvSpPr>
            <a:spLocks noGrp="1"/>
          </p:cNvSpPr>
          <p:nvPr>
            <p:ph type="body" sz="quarter" idx="19" hasCustomPrompt="1"/>
          </p:nvPr>
        </p:nvSpPr>
        <p:spPr>
          <a:xfrm>
            <a:off x="485579" y="3497880"/>
            <a:ext cx="841375" cy="397690"/>
          </a:xfrm>
          <a:prstGeom prst="rect">
            <a:avLst/>
          </a:prstGeom>
        </p:spPr>
        <p:txBody>
          <a:bodyPr/>
          <a:lstStyle>
            <a:lvl1pPr marL="0" indent="0" algn="r">
              <a:buNone/>
              <a:defRPr sz="2000">
                <a:solidFill>
                  <a:srgbClr val="003064"/>
                </a:solidFill>
                <a:latin typeface="Roboto Flex Normal" panose="02000000000000000000" pitchFamily="2" charset="0"/>
                <a:ea typeface="Roboto Flex Normal" panose="02000000000000000000" pitchFamily="2" charset="0"/>
              </a:defRPr>
            </a:lvl1pPr>
            <a:lvl2pPr>
              <a:defRPr sz="2000">
                <a:latin typeface="Roboto Flex Normal" panose="02000000000000000000" pitchFamily="2" charset="0"/>
                <a:ea typeface="Roboto Flex Normal" panose="02000000000000000000" pitchFamily="2" charset="0"/>
              </a:defRPr>
            </a:lvl2pPr>
            <a:lvl3pPr>
              <a:defRPr sz="2000">
                <a:latin typeface="Roboto Flex Normal" panose="02000000000000000000" pitchFamily="2" charset="0"/>
                <a:ea typeface="Roboto Flex Normal" panose="02000000000000000000" pitchFamily="2" charset="0"/>
              </a:defRPr>
            </a:lvl3pPr>
            <a:lvl4pPr>
              <a:defRPr sz="2000">
                <a:latin typeface="Roboto Flex Normal" panose="02000000000000000000" pitchFamily="2" charset="0"/>
                <a:ea typeface="Roboto Flex Normal" panose="02000000000000000000" pitchFamily="2" charset="0"/>
              </a:defRPr>
            </a:lvl4pPr>
            <a:lvl5pPr>
              <a:defRPr sz="2000">
                <a:latin typeface="Roboto Flex Normal" panose="02000000000000000000" pitchFamily="2" charset="0"/>
                <a:ea typeface="Roboto Flex Normal" panose="02000000000000000000" pitchFamily="2" charset="0"/>
              </a:defRPr>
            </a:lvl5pPr>
          </a:lstStyle>
          <a:p>
            <a:pPr lvl="0"/>
            <a:r>
              <a:rPr lang="fr-FR" err="1"/>
              <a:t>p.XX</a:t>
            </a:r>
            <a:endParaRPr lang="fr-FR"/>
          </a:p>
        </p:txBody>
      </p:sp>
      <p:sp>
        <p:nvSpPr>
          <p:cNvPr id="40" name="Espace réservé du texte 27">
            <a:extLst>
              <a:ext uri="{FF2B5EF4-FFF2-40B4-BE49-F238E27FC236}">
                <a16:creationId xmlns:a16="http://schemas.microsoft.com/office/drawing/2014/main" id="{EE2AAD8C-C897-F518-C393-4B43223CF832}"/>
              </a:ext>
            </a:extLst>
          </p:cNvPr>
          <p:cNvSpPr>
            <a:spLocks noGrp="1"/>
          </p:cNvSpPr>
          <p:nvPr>
            <p:ph type="body" sz="quarter" idx="20" hasCustomPrompt="1"/>
          </p:nvPr>
        </p:nvSpPr>
        <p:spPr>
          <a:xfrm>
            <a:off x="1576135" y="3496534"/>
            <a:ext cx="8539416" cy="525463"/>
          </a:xfrm>
          <a:prstGeom prst="rect">
            <a:avLst/>
          </a:prstGeom>
        </p:spPr>
        <p:txBody>
          <a:bodyPr/>
          <a:lstStyle>
            <a:lvl1pPr marL="0" indent="0">
              <a:buNone/>
              <a:defRPr sz="2000">
                <a:solidFill>
                  <a:srgbClr val="003064"/>
                </a:solidFill>
                <a:latin typeface="Roboto Flex Normal" panose="02000000000000000000" pitchFamily="2" charset="0"/>
                <a:ea typeface="Roboto Flex Normal" panose="02000000000000000000" pitchFamily="2" charset="0"/>
              </a:defRPr>
            </a:lvl1pPr>
            <a:lvl2pPr>
              <a:defRPr sz="2200">
                <a:solidFill>
                  <a:srgbClr val="003064"/>
                </a:solidFill>
                <a:latin typeface="Roboto Flex Normal" panose="02000000000000000000" pitchFamily="2" charset="0"/>
                <a:ea typeface="Roboto Flex Normal" panose="02000000000000000000" pitchFamily="2" charset="0"/>
              </a:defRPr>
            </a:lvl2pPr>
            <a:lvl3pPr>
              <a:defRPr sz="2200">
                <a:solidFill>
                  <a:srgbClr val="003064"/>
                </a:solidFill>
                <a:latin typeface="Roboto Flex Normal" panose="02000000000000000000" pitchFamily="2" charset="0"/>
                <a:ea typeface="Roboto Flex Normal" panose="02000000000000000000" pitchFamily="2" charset="0"/>
              </a:defRPr>
            </a:lvl3pPr>
            <a:lvl4pPr>
              <a:defRPr sz="2200">
                <a:solidFill>
                  <a:srgbClr val="003064"/>
                </a:solidFill>
                <a:latin typeface="Roboto Flex Normal" panose="02000000000000000000" pitchFamily="2" charset="0"/>
                <a:ea typeface="Roboto Flex Normal" panose="02000000000000000000" pitchFamily="2" charset="0"/>
              </a:defRPr>
            </a:lvl4pPr>
            <a:lvl5pPr>
              <a:defRPr sz="2200">
                <a:solidFill>
                  <a:srgbClr val="003064"/>
                </a:solidFill>
                <a:latin typeface="Roboto Flex Normal" panose="02000000000000000000" pitchFamily="2" charset="0"/>
                <a:ea typeface="Roboto Flex Normal" panose="02000000000000000000" pitchFamily="2" charset="0"/>
              </a:defRPr>
            </a:lvl5pPr>
          </a:lstStyle>
          <a:p>
            <a:pPr lvl="0"/>
            <a:r>
              <a:rPr lang="fr-FR"/>
              <a:t>3. Titre de la Partie 3</a:t>
            </a:r>
          </a:p>
        </p:txBody>
      </p:sp>
      <p:pic>
        <p:nvPicPr>
          <p:cNvPr id="41" name="Graphique 40">
            <a:extLst>
              <a:ext uri="{FF2B5EF4-FFF2-40B4-BE49-F238E27FC236}">
                <a16:creationId xmlns:a16="http://schemas.microsoft.com/office/drawing/2014/main" id="{DE20484E-6128-B2FE-F881-D756441C84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7087" y="4077783"/>
            <a:ext cx="1079500" cy="698500"/>
          </a:xfrm>
          <a:prstGeom prst="rect">
            <a:avLst/>
          </a:prstGeom>
        </p:spPr>
      </p:pic>
      <p:sp>
        <p:nvSpPr>
          <p:cNvPr id="42" name="Espace réservé du texte 21">
            <a:extLst>
              <a:ext uri="{FF2B5EF4-FFF2-40B4-BE49-F238E27FC236}">
                <a16:creationId xmlns:a16="http://schemas.microsoft.com/office/drawing/2014/main" id="{E1101D4A-70EC-985B-98E9-8A480763DB59}"/>
              </a:ext>
            </a:extLst>
          </p:cNvPr>
          <p:cNvSpPr>
            <a:spLocks noGrp="1"/>
          </p:cNvSpPr>
          <p:nvPr>
            <p:ph type="body" sz="quarter" idx="21" hasCustomPrompt="1"/>
          </p:nvPr>
        </p:nvSpPr>
        <p:spPr>
          <a:xfrm>
            <a:off x="485579" y="4250439"/>
            <a:ext cx="841375" cy="397690"/>
          </a:xfrm>
          <a:prstGeom prst="rect">
            <a:avLst/>
          </a:prstGeom>
        </p:spPr>
        <p:txBody>
          <a:bodyPr/>
          <a:lstStyle>
            <a:lvl1pPr marL="0" indent="0" algn="r">
              <a:buNone/>
              <a:defRPr sz="2000">
                <a:solidFill>
                  <a:srgbClr val="003064"/>
                </a:solidFill>
                <a:latin typeface="Roboto Flex Normal" panose="02000000000000000000" pitchFamily="2" charset="0"/>
                <a:ea typeface="Roboto Flex Normal" panose="02000000000000000000" pitchFamily="2" charset="0"/>
              </a:defRPr>
            </a:lvl1pPr>
            <a:lvl2pPr>
              <a:defRPr sz="2000">
                <a:latin typeface="Roboto Flex Normal" panose="02000000000000000000" pitchFamily="2" charset="0"/>
                <a:ea typeface="Roboto Flex Normal" panose="02000000000000000000" pitchFamily="2" charset="0"/>
              </a:defRPr>
            </a:lvl2pPr>
            <a:lvl3pPr>
              <a:defRPr sz="2000">
                <a:latin typeface="Roboto Flex Normal" panose="02000000000000000000" pitchFamily="2" charset="0"/>
                <a:ea typeface="Roboto Flex Normal" panose="02000000000000000000" pitchFamily="2" charset="0"/>
              </a:defRPr>
            </a:lvl3pPr>
            <a:lvl4pPr>
              <a:defRPr sz="2000">
                <a:latin typeface="Roboto Flex Normal" panose="02000000000000000000" pitchFamily="2" charset="0"/>
                <a:ea typeface="Roboto Flex Normal" panose="02000000000000000000" pitchFamily="2" charset="0"/>
              </a:defRPr>
            </a:lvl4pPr>
            <a:lvl5pPr>
              <a:defRPr sz="2000">
                <a:latin typeface="Roboto Flex Normal" panose="02000000000000000000" pitchFamily="2" charset="0"/>
                <a:ea typeface="Roboto Flex Normal" panose="02000000000000000000" pitchFamily="2" charset="0"/>
              </a:defRPr>
            </a:lvl5pPr>
          </a:lstStyle>
          <a:p>
            <a:pPr lvl="0"/>
            <a:r>
              <a:rPr lang="fr-FR" err="1"/>
              <a:t>p.XX</a:t>
            </a:r>
            <a:endParaRPr lang="fr-FR"/>
          </a:p>
        </p:txBody>
      </p:sp>
      <p:sp>
        <p:nvSpPr>
          <p:cNvPr id="43" name="Espace réservé du texte 27">
            <a:extLst>
              <a:ext uri="{FF2B5EF4-FFF2-40B4-BE49-F238E27FC236}">
                <a16:creationId xmlns:a16="http://schemas.microsoft.com/office/drawing/2014/main" id="{1D99D827-6849-09B2-C9E7-6A6842890138}"/>
              </a:ext>
            </a:extLst>
          </p:cNvPr>
          <p:cNvSpPr>
            <a:spLocks noGrp="1"/>
          </p:cNvSpPr>
          <p:nvPr>
            <p:ph type="body" sz="quarter" idx="22" hasCustomPrompt="1"/>
          </p:nvPr>
        </p:nvSpPr>
        <p:spPr>
          <a:xfrm>
            <a:off x="1576135" y="4249093"/>
            <a:ext cx="8539416" cy="525463"/>
          </a:xfrm>
          <a:prstGeom prst="rect">
            <a:avLst/>
          </a:prstGeom>
        </p:spPr>
        <p:txBody>
          <a:bodyPr/>
          <a:lstStyle>
            <a:lvl1pPr marL="0" indent="0">
              <a:buNone/>
              <a:defRPr sz="2000">
                <a:solidFill>
                  <a:srgbClr val="003064"/>
                </a:solidFill>
                <a:latin typeface="Roboto Flex Normal" panose="02000000000000000000" pitchFamily="2" charset="0"/>
                <a:ea typeface="Roboto Flex Normal" panose="02000000000000000000" pitchFamily="2" charset="0"/>
              </a:defRPr>
            </a:lvl1pPr>
            <a:lvl2pPr>
              <a:defRPr sz="2200">
                <a:solidFill>
                  <a:srgbClr val="003064"/>
                </a:solidFill>
                <a:latin typeface="Roboto Flex Normal" panose="02000000000000000000" pitchFamily="2" charset="0"/>
                <a:ea typeface="Roboto Flex Normal" panose="02000000000000000000" pitchFamily="2" charset="0"/>
              </a:defRPr>
            </a:lvl2pPr>
            <a:lvl3pPr>
              <a:defRPr sz="2200">
                <a:solidFill>
                  <a:srgbClr val="003064"/>
                </a:solidFill>
                <a:latin typeface="Roboto Flex Normal" panose="02000000000000000000" pitchFamily="2" charset="0"/>
                <a:ea typeface="Roboto Flex Normal" panose="02000000000000000000" pitchFamily="2" charset="0"/>
              </a:defRPr>
            </a:lvl3pPr>
            <a:lvl4pPr>
              <a:defRPr sz="2200">
                <a:solidFill>
                  <a:srgbClr val="003064"/>
                </a:solidFill>
                <a:latin typeface="Roboto Flex Normal" panose="02000000000000000000" pitchFamily="2" charset="0"/>
                <a:ea typeface="Roboto Flex Normal" panose="02000000000000000000" pitchFamily="2" charset="0"/>
              </a:defRPr>
            </a:lvl4pPr>
            <a:lvl5pPr>
              <a:defRPr sz="2200">
                <a:solidFill>
                  <a:srgbClr val="003064"/>
                </a:solidFill>
                <a:latin typeface="Roboto Flex Normal" panose="02000000000000000000" pitchFamily="2" charset="0"/>
                <a:ea typeface="Roboto Flex Normal" panose="02000000000000000000" pitchFamily="2" charset="0"/>
              </a:defRPr>
            </a:lvl5pPr>
          </a:lstStyle>
          <a:p>
            <a:pPr lvl="0"/>
            <a:r>
              <a:rPr lang="fr-FR"/>
              <a:t>4. Titre de la Partie 4</a:t>
            </a:r>
          </a:p>
        </p:txBody>
      </p:sp>
      <p:pic>
        <p:nvPicPr>
          <p:cNvPr id="44" name="Graphique 43">
            <a:extLst>
              <a:ext uri="{FF2B5EF4-FFF2-40B4-BE49-F238E27FC236}">
                <a16:creationId xmlns:a16="http://schemas.microsoft.com/office/drawing/2014/main" id="{E6F0A77E-E42A-7CFF-375D-C6661BD187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7087" y="4838434"/>
            <a:ext cx="1079500" cy="698500"/>
          </a:xfrm>
          <a:prstGeom prst="rect">
            <a:avLst/>
          </a:prstGeom>
        </p:spPr>
      </p:pic>
      <p:sp>
        <p:nvSpPr>
          <p:cNvPr id="45" name="Espace réservé du texte 21">
            <a:extLst>
              <a:ext uri="{FF2B5EF4-FFF2-40B4-BE49-F238E27FC236}">
                <a16:creationId xmlns:a16="http://schemas.microsoft.com/office/drawing/2014/main" id="{7265E767-7E4D-F0E3-1441-2383AFD6FCFE}"/>
              </a:ext>
            </a:extLst>
          </p:cNvPr>
          <p:cNvSpPr>
            <a:spLocks noGrp="1"/>
          </p:cNvSpPr>
          <p:nvPr>
            <p:ph type="body" sz="quarter" idx="23" hasCustomPrompt="1"/>
          </p:nvPr>
        </p:nvSpPr>
        <p:spPr>
          <a:xfrm>
            <a:off x="485579" y="5011090"/>
            <a:ext cx="841375" cy="397690"/>
          </a:xfrm>
          <a:prstGeom prst="rect">
            <a:avLst/>
          </a:prstGeom>
        </p:spPr>
        <p:txBody>
          <a:bodyPr/>
          <a:lstStyle>
            <a:lvl1pPr marL="0" indent="0" algn="r">
              <a:buNone/>
              <a:defRPr sz="2000">
                <a:solidFill>
                  <a:srgbClr val="003064"/>
                </a:solidFill>
                <a:latin typeface="Roboto Flex Normal" panose="02000000000000000000" pitchFamily="2" charset="0"/>
                <a:ea typeface="Roboto Flex Normal" panose="02000000000000000000" pitchFamily="2" charset="0"/>
              </a:defRPr>
            </a:lvl1pPr>
            <a:lvl2pPr>
              <a:defRPr sz="2000">
                <a:latin typeface="Roboto Flex Normal" panose="02000000000000000000" pitchFamily="2" charset="0"/>
                <a:ea typeface="Roboto Flex Normal" panose="02000000000000000000" pitchFamily="2" charset="0"/>
              </a:defRPr>
            </a:lvl2pPr>
            <a:lvl3pPr>
              <a:defRPr sz="2000">
                <a:latin typeface="Roboto Flex Normal" panose="02000000000000000000" pitchFamily="2" charset="0"/>
                <a:ea typeface="Roboto Flex Normal" panose="02000000000000000000" pitchFamily="2" charset="0"/>
              </a:defRPr>
            </a:lvl3pPr>
            <a:lvl4pPr>
              <a:defRPr sz="2000">
                <a:latin typeface="Roboto Flex Normal" panose="02000000000000000000" pitchFamily="2" charset="0"/>
                <a:ea typeface="Roboto Flex Normal" panose="02000000000000000000" pitchFamily="2" charset="0"/>
              </a:defRPr>
            </a:lvl4pPr>
            <a:lvl5pPr>
              <a:defRPr sz="2000">
                <a:latin typeface="Roboto Flex Normal" panose="02000000000000000000" pitchFamily="2" charset="0"/>
                <a:ea typeface="Roboto Flex Normal" panose="02000000000000000000" pitchFamily="2" charset="0"/>
              </a:defRPr>
            </a:lvl5pPr>
          </a:lstStyle>
          <a:p>
            <a:pPr lvl="0"/>
            <a:r>
              <a:rPr lang="fr-FR" err="1"/>
              <a:t>p.XX</a:t>
            </a:r>
            <a:endParaRPr lang="fr-FR"/>
          </a:p>
        </p:txBody>
      </p:sp>
      <p:sp>
        <p:nvSpPr>
          <p:cNvPr id="48" name="Espace réservé du texte 27">
            <a:extLst>
              <a:ext uri="{FF2B5EF4-FFF2-40B4-BE49-F238E27FC236}">
                <a16:creationId xmlns:a16="http://schemas.microsoft.com/office/drawing/2014/main" id="{E145967A-6EB1-63D5-6F3A-3D5FA3DA32F5}"/>
              </a:ext>
            </a:extLst>
          </p:cNvPr>
          <p:cNvSpPr>
            <a:spLocks noGrp="1"/>
          </p:cNvSpPr>
          <p:nvPr>
            <p:ph type="body" sz="quarter" idx="24" hasCustomPrompt="1"/>
          </p:nvPr>
        </p:nvSpPr>
        <p:spPr>
          <a:xfrm>
            <a:off x="1576135" y="5009744"/>
            <a:ext cx="8539416" cy="525463"/>
          </a:xfrm>
          <a:prstGeom prst="rect">
            <a:avLst/>
          </a:prstGeom>
        </p:spPr>
        <p:txBody>
          <a:bodyPr/>
          <a:lstStyle>
            <a:lvl1pPr marL="0" indent="0">
              <a:buNone/>
              <a:defRPr sz="2000">
                <a:solidFill>
                  <a:srgbClr val="003064"/>
                </a:solidFill>
                <a:latin typeface="Roboto Flex Normal" panose="02000000000000000000" pitchFamily="2" charset="0"/>
                <a:ea typeface="Roboto Flex Normal" panose="02000000000000000000" pitchFamily="2" charset="0"/>
              </a:defRPr>
            </a:lvl1pPr>
            <a:lvl2pPr>
              <a:defRPr sz="2200">
                <a:solidFill>
                  <a:srgbClr val="003064"/>
                </a:solidFill>
                <a:latin typeface="Roboto Flex Normal" panose="02000000000000000000" pitchFamily="2" charset="0"/>
                <a:ea typeface="Roboto Flex Normal" panose="02000000000000000000" pitchFamily="2" charset="0"/>
              </a:defRPr>
            </a:lvl2pPr>
            <a:lvl3pPr>
              <a:defRPr sz="2200">
                <a:solidFill>
                  <a:srgbClr val="003064"/>
                </a:solidFill>
                <a:latin typeface="Roboto Flex Normal" panose="02000000000000000000" pitchFamily="2" charset="0"/>
                <a:ea typeface="Roboto Flex Normal" panose="02000000000000000000" pitchFamily="2" charset="0"/>
              </a:defRPr>
            </a:lvl3pPr>
            <a:lvl4pPr>
              <a:defRPr sz="2200">
                <a:solidFill>
                  <a:srgbClr val="003064"/>
                </a:solidFill>
                <a:latin typeface="Roboto Flex Normal" panose="02000000000000000000" pitchFamily="2" charset="0"/>
                <a:ea typeface="Roboto Flex Normal" panose="02000000000000000000" pitchFamily="2" charset="0"/>
              </a:defRPr>
            </a:lvl4pPr>
            <a:lvl5pPr>
              <a:defRPr sz="2200">
                <a:solidFill>
                  <a:srgbClr val="003064"/>
                </a:solidFill>
                <a:latin typeface="Roboto Flex Normal" panose="02000000000000000000" pitchFamily="2" charset="0"/>
                <a:ea typeface="Roboto Flex Normal" panose="02000000000000000000" pitchFamily="2" charset="0"/>
              </a:defRPr>
            </a:lvl5pPr>
          </a:lstStyle>
          <a:p>
            <a:pPr lvl="0"/>
            <a:r>
              <a:rPr lang="fr-FR"/>
              <a:t>5. Titre de la Partie 5</a:t>
            </a:r>
          </a:p>
        </p:txBody>
      </p:sp>
      <p:pic>
        <p:nvPicPr>
          <p:cNvPr id="52" name="Graphique 51">
            <a:extLst>
              <a:ext uri="{FF2B5EF4-FFF2-40B4-BE49-F238E27FC236}">
                <a16:creationId xmlns:a16="http://schemas.microsoft.com/office/drawing/2014/main" id="{F5DD83CF-B17A-BFAE-5D3A-5D6B7E6EC5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7087" y="5599085"/>
            <a:ext cx="1079500" cy="698500"/>
          </a:xfrm>
          <a:prstGeom prst="rect">
            <a:avLst/>
          </a:prstGeom>
        </p:spPr>
      </p:pic>
      <p:sp>
        <p:nvSpPr>
          <p:cNvPr id="53" name="Espace réservé du texte 21">
            <a:extLst>
              <a:ext uri="{FF2B5EF4-FFF2-40B4-BE49-F238E27FC236}">
                <a16:creationId xmlns:a16="http://schemas.microsoft.com/office/drawing/2014/main" id="{A8011E2D-21DB-9EB1-660A-4F51061B5D63}"/>
              </a:ext>
            </a:extLst>
          </p:cNvPr>
          <p:cNvSpPr>
            <a:spLocks noGrp="1"/>
          </p:cNvSpPr>
          <p:nvPr>
            <p:ph type="body" sz="quarter" idx="26" hasCustomPrompt="1"/>
          </p:nvPr>
        </p:nvSpPr>
        <p:spPr>
          <a:xfrm>
            <a:off x="485579" y="5771741"/>
            <a:ext cx="841375" cy="397690"/>
          </a:xfrm>
          <a:prstGeom prst="rect">
            <a:avLst/>
          </a:prstGeom>
        </p:spPr>
        <p:txBody>
          <a:bodyPr/>
          <a:lstStyle>
            <a:lvl1pPr marL="0" indent="0" algn="r">
              <a:buNone/>
              <a:defRPr sz="2000">
                <a:solidFill>
                  <a:srgbClr val="003064"/>
                </a:solidFill>
                <a:latin typeface="Roboto Flex Normal" panose="02000000000000000000" pitchFamily="2" charset="0"/>
                <a:ea typeface="Roboto Flex Normal" panose="02000000000000000000" pitchFamily="2" charset="0"/>
              </a:defRPr>
            </a:lvl1pPr>
            <a:lvl2pPr>
              <a:defRPr sz="2000">
                <a:latin typeface="Roboto Flex Normal" panose="02000000000000000000" pitchFamily="2" charset="0"/>
                <a:ea typeface="Roboto Flex Normal" panose="02000000000000000000" pitchFamily="2" charset="0"/>
              </a:defRPr>
            </a:lvl2pPr>
            <a:lvl3pPr>
              <a:defRPr sz="2000">
                <a:latin typeface="Roboto Flex Normal" panose="02000000000000000000" pitchFamily="2" charset="0"/>
                <a:ea typeface="Roboto Flex Normal" panose="02000000000000000000" pitchFamily="2" charset="0"/>
              </a:defRPr>
            </a:lvl3pPr>
            <a:lvl4pPr>
              <a:defRPr sz="2000">
                <a:latin typeface="Roboto Flex Normal" panose="02000000000000000000" pitchFamily="2" charset="0"/>
                <a:ea typeface="Roboto Flex Normal" panose="02000000000000000000" pitchFamily="2" charset="0"/>
              </a:defRPr>
            </a:lvl4pPr>
            <a:lvl5pPr>
              <a:defRPr sz="2000">
                <a:latin typeface="Roboto Flex Normal" panose="02000000000000000000" pitchFamily="2" charset="0"/>
                <a:ea typeface="Roboto Flex Normal" panose="02000000000000000000" pitchFamily="2" charset="0"/>
              </a:defRPr>
            </a:lvl5pPr>
          </a:lstStyle>
          <a:p>
            <a:pPr lvl="0"/>
            <a:r>
              <a:rPr lang="fr-FR" err="1"/>
              <a:t>p.XX</a:t>
            </a:r>
            <a:endParaRPr lang="fr-FR"/>
          </a:p>
        </p:txBody>
      </p:sp>
      <p:sp>
        <p:nvSpPr>
          <p:cNvPr id="54" name="Espace réservé du texte 27">
            <a:extLst>
              <a:ext uri="{FF2B5EF4-FFF2-40B4-BE49-F238E27FC236}">
                <a16:creationId xmlns:a16="http://schemas.microsoft.com/office/drawing/2014/main" id="{2671992F-2E23-CB60-2B24-7A07895F31BC}"/>
              </a:ext>
            </a:extLst>
          </p:cNvPr>
          <p:cNvSpPr>
            <a:spLocks noGrp="1"/>
          </p:cNvSpPr>
          <p:nvPr>
            <p:ph type="body" sz="quarter" idx="27" hasCustomPrompt="1"/>
          </p:nvPr>
        </p:nvSpPr>
        <p:spPr>
          <a:xfrm>
            <a:off x="1576135" y="5770395"/>
            <a:ext cx="8539416" cy="525463"/>
          </a:xfrm>
          <a:prstGeom prst="rect">
            <a:avLst/>
          </a:prstGeom>
        </p:spPr>
        <p:txBody>
          <a:bodyPr/>
          <a:lstStyle>
            <a:lvl1pPr marL="0" indent="0">
              <a:buNone/>
              <a:defRPr sz="2000">
                <a:solidFill>
                  <a:srgbClr val="003064"/>
                </a:solidFill>
                <a:latin typeface="Roboto Flex Normal" panose="02000000000000000000" pitchFamily="2" charset="0"/>
                <a:ea typeface="Roboto Flex Normal" panose="02000000000000000000" pitchFamily="2" charset="0"/>
              </a:defRPr>
            </a:lvl1pPr>
            <a:lvl2pPr>
              <a:defRPr sz="2200">
                <a:solidFill>
                  <a:srgbClr val="003064"/>
                </a:solidFill>
                <a:latin typeface="Roboto Flex Normal" panose="02000000000000000000" pitchFamily="2" charset="0"/>
                <a:ea typeface="Roboto Flex Normal" panose="02000000000000000000" pitchFamily="2" charset="0"/>
              </a:defRPr>
            </a:lvl2pPr>
            <a:lvl3pPr>
              <a:defRPr sz="2200">
                <a:solidFill>
                  <a:srgbClr val="003064"/>
                </a:solidFill>
                <a:latin typeface="Roboto Flex Normal" panose="02000000000000000000" pitchFamily="2" charset="0"/>
                <a:ea typeface="Roboto Flex Normal" panose="02000000000000000000" pitchFamily="2" charset="0"/>
              </a:defRPr>
            </a:lvl3pPr>
            <a:lvl4pPr>
              <a:defRPr sz="2200">
                <a:solidFill>
                  <a:srgbClr val="003064"/>
                </a:solidFill>
                <a:latin typeface="Roboto Flex Normal" panose="02000000000000000000" pitchFamily="2" charset="0"/>
                <a:ea typeface="Roboto Flex Normal" panose="02000000000000000000" pitchFamily="2" charset="0"/>
              </a:defRPr>
            </a:lvl4pPr>
            <a:lvl5pPr>
              <a:defRPr sz="2200">
                <a:solidFill>
                  <a:srgbClr val="003064"/>
                </a:solidFill>
                <a:latin typeface="Roboto Flex Normal" panose="02000000000000000000" pitchFamily="2" charset="0"/>
                <a:ea typeface="Roboto Flex Normal" panose="02000000000000000000" pitchFamily="2" charset="0"/>
              </a:defRPr>
            </a:lvl5pPr>
          </a:lstStyle>
          <a:p>
            <a:pPr lvl="0"/>
            <a:r>
              <a:rPr lang="fr-FR"/>
              <a:t>6. Titre de la Partie</a:t>
            </a:r>
          </a:p>
        </p:txBody>
      </p:sp>
      <p:grpSp>
        <p:nvGrpSpPr>
          <p:cNvPr id="10" name="Groupe 9">
            <a:extLst>
              <a:ext uri="{FF2B5EF4-FFF2-40B4-BE49-F238E27FC236}">
                <a16:creationId xmlns:a16="http://schemas.microsoft.com/office/drawing/2014/main" id="{981D7522-4860-136E-BFA0-45521E324CC1}"/>
              </a:ext>
            </a:extLst>
          </p:cNvPr>
          <p:cNvGrpSpPr/>
          <p:nvPr userDrawn="1"/>
        </p:nvGrpSpPr>
        <p:grpSpPr>
          <a:xfrm rot="10800000">
            <a:off x="10755413" y="5836717"/>
            <a:ext cx="1079500" cy="2349786"/>
            <a:chOff x="5625858" y="1660213"/>
            <a:chExt cx="2318373" cy="5046486"/>
          </a:xfrm>
        </p:grpSpPr>
        <p:sp>
          <p:nvSpPr>
            <p:cNvPr id="11" name="Rectangle : coins arrondis 10">
              <a:extLst>
                <a:ext uri="{FF2B5EF4-FFF2-40B4-BE49-F238E27FC236}">
                  <a16:creationId xmlns:a16="http://schemas.microsoft.com/office/drawing/2014/main" id="{AA55170E-C939-40C6-53DB-B9FDE9936317}"/>
                </a:ext>
              </a:extLst>
            </p:cNvPr>
            <p:cNvSpPr/>
            <p:nvPr/>
          </p:nvSpPr>
          <p:spPr>
            <a:xfrm>
              <a:off x="5625858" y="3325111"/>
              <a:ext cx="610342" cy="3381588"/>
            </a:xfrm>
            <a:prstGeom prst="roundRect">
              <a:avLst>
                <a:gd name="adj" fmla="val 50000"/>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 coins arrondis 11">
              <a:extLst>
                <a:ext uri="{FF2B5EF4-FFF2-40B4-BE49-F238E27FC236}">
                  <a16:creationId xmlns:a16="http://schemas.microsoft.com/office/drawing/2014/main" id="{F8AC8033-8973-0A63-4E7B-6730C6A320FA}"/>
                </a:ext>
              </a:extLst>
            </p:cNvPr>
            <p:cNvSpPr/>
            <p:nvPr/>
          </p:nvSpPr>
          <p:spPr>
            <a:xfrm>
              <a:off x="6479873" y="1660213"/>
              <a:ext cx="610342" cy="3381588"/>
            </a:xfrm>
            <a:prstGeom prst="roundRect">
              <a:avLst>
                <a:gd name="adj" fmla="val 50000"/>
              </a:avLst>
            </a:prstGeom>
            <a:solidFill>
              <a:srgbClr val="8FD9D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 coins arrondis 12">
              <a:extLst>
                <a:ext uri="{FF2B5EF4-FFF2-40B4-BE49-F238E27FC236}">
                  <a16:creationId xmlns:a16="http://schemas.microsoft.com/office/drawing/2014/main" id="{B095A111-B758-0E06-9F60-D7A14A3C5D32}"/>
                </a:ext>
              </a:extLst>
            </p:cNvPr>
            <p:cNvSpPr/>
            <p:nvPr/>
          </p:nvSpPr>
          <p:spPr>
            <a:xfrm>
              <a:off x="7333889" y="2617745"/>
              <a:ext cx="610342" cy="3381588"/>
            </a:xfrm>
            <a:prstGeom prst="roundRect">
              <a:avLst>
                <a:gd name="adj" fmla="val 50000"/>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053019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mplate 1 colonne">
    <p:spTree>
      <p:nvGrpSpPr>
        <p:cNvPr id="1" name=""/>
        <p:cNvGrpSpPr/>
        <p:nvPr/>
      </p:nvGrpSpPr>
      <p:grpSpPr>
        <a:xfrm>
          <a:off x="0" y="0"/>
          <a:ext cx="0" cy="0"/>
          <a:chOff x="0" y="0"/>
          <a:chExt cx="0" cy="0"/>
        </a:xfrm>
      </p:grpSpPr>
      <p:sp>
        <p:nvSpPr>
          <p:cNvPr id="46" name="Espace réservé du texte 17">
            <a:extLst>
              <a:ext uri="{FF2B5EF4-FFF2-40B4-BE49-F238E27FC236}">
                <a16:creationId xmlns:a16="http://schemas.microsoft.com/office/drawing/2014/main" id="{EAB3C44F-7D3A-E4B1-9337-A84D73CDD0B4}"/>
              </a:ext>
            </a:extLst>
          </p:cNvPr>
          <p:cNvSpPr>
            <a:spLocks noGrp="1"/>
          </p:cNvSpPr>
          <p:nvPr>
            <p:ph type="body" sz="quarter" idx="10" hasCustomPrompt="1"/>
          </p:nvPr>
        </p:nvSpPr>
        <p:spPr>
          <a:xfrm>
            <a:off x="357087" y="693112"/>
            <a:ext cx="11411052" cy="769720"/>
          </a:xfrm>
          <a:prstGeom prst="rect">
            <a:avLst/>
          </a:prstGeom>
        </p:spPr>
        <p:txBody>
          <a:bodyPr/>
          <a:lstStyle>
            <a:lvl1pPr marL="0" indent="0">
              <a:buNone/>
              <a:defRPr sz="2600" b="1">
                <a:solidFill>
                  <a:srgbClr val="003064"/>
                </a:solidFill>
                <a:latin typeface="Roboto Flex Normal" panose="02000000000000000000" pitchFamily="2" charset="0"/>
                <a:ea typeface="Roboto Flex Normal" panose="02000000000000000000" pitchFamily="2" charset="0"/>
              </a:defRPr>
            </a:lvl1pPr>
          </a:lstStyle>
          <a:p>
            <a:pPr lvl="0"/>
            <a:r>
              <a:rPr lang="fr-FR"/>
              <a:t>Titre du document</a:t>
            </a:r>
          </a:p>
        </p:txBody>
      </p:sp>
      <p:sp>
        <p:nvSpPr>
          <p:cNvPr id="47" name="Espace réservé du texte 17">
            <a:extLst>
              <a:ext uri="{FF2B5EF4-FFF2-40B4-BE49-F238E27FC236}">
                <a16:creationId xmlns:a16="http://schemas.microsoft.com/office/drawing/2014/main" id="{80F56314-E544-CDB3-E2A3-777A249268FA}"/>
              </a:ext>
            </a:extLst>
          </p:cNvPr>
          <p:cNvSpPr>
            <a:spLocks noGrp="1"/>
          </p:cNvSpPr>
          <p:nvPr>
            <p:ph type="body" sz="quarter" idx="11" hasCustomPrompt="1"/>
          </p:nvPr>
        </p:nvSpPr>
        <p:spPr>
          <a:xfrm>
            <a:off x="357087" y="1126972"/>
            <a:ext cx="11411052" cy="769720"/>
          </a:xfrm>
          <a:prstGeom prst="rect">
            <a:avLst/>
          </a:prstGeom>
        </p:spPr>
        <p:txBody>
          <a:bodyPr/>
          <a:lstStyle>
            <a:lvl1pPr marL="0" indent="0">
              <a:buNone/>
              <a:defRPr sz="1700" b="0">
                <a:solidFill>
                  <a:srgbClr val="003064"/>
                </a:solidFill>
                <a:latin typeface="Roboto Flex Normal" panose="02000000000000000000" pitchFamily="2" charset="0"/>
                <a:ea typeface="Roboto Flex Normal" panose="02000000000000000000" pitchFamily="2" charset="0"/>
              </a:defRPr>
            </a:lvl1pPr>
          </a:lstStyle>
          <a:p>
            <a:pPr lvl="0"/>
            <a:r>
              <a:rPr lang="fr-FR"/>
              <a:t>Sous-titre du document</a:t>
            </a:r>
          </a:p>
        </p:txBody>
      </p:sp>
      <p:sp>
        <p:nvSpPr>
          <p:cNvPr id="2" name="Espace réservé du texte 11">
            <a:extLst>
              <a:ext uri="{FF2B5EF4-FFF2-40B4-BE49-F238E27FC236}">
                <a16:creationId xmlns:a16="http://schemas.microsoft.com/office/drawing/2014/main" id="{2F304343-0E23-0365-66A5-9481926A7C57}"/>
              </a:ext>
            </a:extLst>
          </p:cNvPr>
          <p:cNvSpPr>
            <a:spLocks noGrp="1"/>
          </p:cNvSpPr>
          <p:nvPr>
            <p:ph type="body" sz="quarter" idx="13" hasCustomPrompt="1"/>
          </p:nvPr>
        </p:nvSpPr>
        <p:spPr>
          <a:xfrm>
            <a:off x="357087" y="1913554"/>
            <a:ext cx="11411052" cy="1411405"/>
          </a:xfrm>
          <a:prstGeom prst="rect">
            <a:avLst/>
          </a:prstGeom>
        </p:spPr>
        <p:txBody>
          <a:bodyPr/>
          <a:lstStyle>
            <a:lvl1pPr marL="0" indent="0">
              <a:buNone/>
              <a:defRPr sz="1600" b="0">
                <a:solidFill>
                  <a:srgbClr val="00A1E6"/>
                </a:solidFill>
                <a:latin typeface="Roboto Flex Normal" panose="02000000000000000000" pitchFamily="2" charset="0"/>
                <a:ea typeface="Roboto Flex Normal" panose="02000000000000000000" pitchFamily="2" charset="0"/>
              </a:defRPr>
            </a:lvl1pPr>
            <a:lvl2pPr marL="685800" indent="-228600">
              <a:buFontTx/>
              <a:buBlip>
                <a:blip r:embed="rId2">
                  <a:extLst>
                    <a:ext uri="{96DAC541-7B7A-43D3-8B79-37D633B846F1}">
                      <asvg:svgBlip xmlns:asvg="http://schemas.microsoft.com/office/drawing/2016/SVG/main" r:embed="rId3"/>
                    </a:ext>
                  </a:extLst>
                </a:blip>
              </a:buBlip>
              <a:defRPr sz="1400" b="1"/>
            </a:lvl2pPr>
            <a:lvl3pPr>
              <a:buClr>
                <a:srgbClr val="00A1E6"/>
              </a:buClr>
              <a:defRPr sz="1250"/>
            </a:lvl3pPr>
          </a:lstStyle>
          <a:p>
            <a:pPr lvl="0"/>
            <a:r>
              <a:rPr lang="fr-FR"/>
              <a:t>Titre de la partie</a:t>
            </a:r>
          </a:p>
          <a:p>
            <a:pPr lvl="1"/>
            <a:r>
              <a:rPr lang="fr-FR"/>
              <a:t>Première puce</a:t>
            </a:r>
          </a:p>
          <a:p>
            <a:pPr lvl="2"/>
            <a:r>
              <a:rPr lang="fr-FR"/>
              <a:t>Deuxième puce</a:t>
            </a:r>
          </a:p>
          <a:p>
            <a:pPr lvl="2"/>
            <a:r>
              <a:rPr lang="fr-FR"/>
              <a:t>Deuxième puce</a:t>
            </a:r>
          </a:p>
        </p:txBody>
      </p:sp>
      <p:sp>
        <p:nvSpPr>
          <p:cNvPr id="9" name="Espace réservé du texte 21">
            <a:extLst>
              <a:ext uri="{FF2B5EF4-FFF2-40B4-BE49-F238E27FC236}">
                <a16:creationId xmlns:a16="http://schemas.microsoft.com/office/drawing/2014/main" id="{43544C6E-29C7-35D8-FFD4-D4B9CFBEC20A}"/>
              </a:ext>
            </a:extLst>
          </p:cNvPr>
          <p:cNvSpPr>
            <a:spLocks noGrp="1"/>
          </p:cNvSpPr>
          <p:nvPr>
            <p:ph type="body" sz="quarter" idx="17" hasCustomPrompt="1"/>
          </p:nvPr>
        </p:nvSpPr>
        <p:spPr>
          <a:xfrm>
            <a:off x="357087" y="3640632"/>
            <a:ext cx="11411052" cy="1411406"/>
          </a:xfrm>
          <a:prstGeom prst="rect">
            <a:avLst/>
          </a:prstGeom>
        </p:spPr>
        <p:txBody>
          <a:bodyPr/>
          <a:lstStyle>
            <a:lvl1pPr marL="0" indent="0" algn="l">
              <a:buNone/>
              <a:defRPr sz="1200"/>
            </a:lvl1pPr>
            <a:lvl2pPr algn="l">
              <a:defRPr sz="1200"/>
            </a:lvl2pPr>
            <a:lvl3pPr algn="l">
              <a:defRPr sz="1200"/>
            </a:lvl3pPr>
            <a:lvl4pPr algn="l">
              <a:defRPr sz="1200"/>
            </a:lvl4pPr>
            <a:lvl5pPr algn="l">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Texte courant : </a:t>
            </a:r>
            <a:b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b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ut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placerat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Phasellus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mi mi,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nec,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efficitur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ultricies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justo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Cras pretium dictum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Nulla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risus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pellentesque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molestie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ligula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finibus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Sed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pretium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malesuada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nisi</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egestas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Donec</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ullamcorper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laoreet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mauris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bibendum. </a:t>
            </a:r>
          </a:p>
          <a:p>
            <a:pPr lvl="0"/>
            <a:endParaRPr lang="fr-FR"/>
          </a:p>
        </p:txBody>
      </p:sp>
      <p:grpSp>
        <p:nvGrpSpPr>
          <p:cNvPr id="3" name="Groupe 2">
            <a:extLst>
              <a:ext uri="{FF2B5EF4-FFF2-40B4-BE49-F238E27FC236}">
                <a16:creationId xmlns:a16="http://schemas.microsoft.com/office/drawing/2014/main" id="{088C4DDA-6DB1-BF93-870A-21ECF7C9FB3B}"/>
              </a:ext>
            </a:extLst>
          </p:cNvPr>
          <p:cNvGrpSpPr/>
          <p:nvPr userDrawn="1"/>
        </p:nvGrpSpPr>
        <p:grpSpPr>
          <a:xfrm rot="10800000">
            <a:off x="10755413" y="5836717"/>
            <a:ext cx="1079500" cy="2349786"/>
            <a:chOff x="5625858" y="1660213"/>
            <a:chExt cx="2318373" cy="5046486"/>
          </a:xfrm>
        </p:grpSpPr>
        <p:sp>
          <p:nvSpPr>
            <p:cNvPr id="4" name="Rectangle : coins arrondis 3">
              <a:extLst>
                <a:ext uri="{FF2B5EF4-FFF2-40B4-BE49-F238E27FC236}">
                  <a16:creationId xmlns:a16="http://schemas.microsoft.com/office/drawing/2014/main" id="{B7BFB2DC-FCA2-A4A5-5F00-1100E18C3E3C}"/>
                </a:ext>
              </a:extLst>
            </p:cNvPr>
            <p:cNvSpPr/>
            <p:nvPr/>
          </p:nvSpPr>
          <p:spPr>
            <a:xfrm>
              <a:off x="5625858" y="3325111"/>
              <a:ext cx="610342" cy="3381588"/>
            </a:xfrm>
            <a:prstGeom prst="roundRect">
              <a:avLst>
                <a:gd name="adj" fmla="val 50000"/>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8179FD7E-08BD-41D1-E651-EB08056F3C0E}"/>
                </a:ext>
              </a:extLst>
            </p:cNvPr>
            <p:cNvSpPr/>
            <p:nvPr/>
          </p:nvSpPr>
          <p:spPr>
            <a:xfrm>
              <a:off x="6479873" y="1660213"/>
              <a:ext cx="610342" cy="3381588"/>
            </a:xfrm>
            <a:prstGeom prst="roundRect">
              <a:avLst>
                <a:gd name="adj" fmla="val 50000"/>
              </a:avLst>
            </a:prstGeom>
            <a:solidFill>
              <a:srgbClr val="8FD9D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34E79063-2E33-65C0-88BE-3324FA1F08F7}"/>
                </a:ext>
              </a:extLst>
            </p:cNvPr>
            <p:cNvSpPr/>
            <p:nvPr/>
          </p:nvSpPr>
          <p:spPr>
            <a:xfrm>
              <a:off x="7333889" y="2617745"/>
              <a:ext cx="610342" cy="3381588"/>
            </a:xfrm>
            <a:prstGeom prst="roundRect">
              <a:avLst>
                <a:gd name="adj" fmla="val 50000"/>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731529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mplate 2 colonnes txt">
    <p:spTree>
      <p:nvGrpSpPr>
        <p:cNvPr id="1" name=""/>
        <p:cNvGrpSpPr/>
        <p:nvPr/>
      </p:nvGrpSpPr>
      <p:grpSpPr>
        <a:xfrm>
          <a:off x="0" y="0"/>
          <a:ext cx="0" cy="0"/>
          <a:chOff x="0" y="0"/>
          <a:chExt cx="0" cy="0"/>
        </a:xfrm>
      </p:grpSpPr>
      <p:sp>
        <p:nvSpPr>
          <p:cNvPr id="46" name="Espace réservé du texte 17">
            <a:extLst>
              <a:ext uri="{FF2B5EF4-FFF2-40B4-BE49-F238E27FC236}">
                <a16:creationId xmlns:a16="http://schemas.microsoft.com/office/drawing/2014/main" id="{EAB3C44F-7D3A-E4B1-9337-A84D73CDD0B4}"/>
              </a:ext>
            </a:extLst>
          </p:cNvPr>
          <p:cNvSpPr>
            <a:spLocks noGrp="1"/>
          </p:cNvSpPr>
          <p:nvPr>
            <p:ph type="body" sz="quarter" idx="10" hasCustomPrompt="1"/>
          </p:nvPr>
        </p:nvSpPr>
        <p:spPr>
          <a:xfrm>
            <a:off x="357087" y="693112"/>
            <a:ext cx="11411052" cy="769720"/>
          </a:xfrm>
          <a:prstGeom prst="rect">
            <a:avLst/>
          </a:prstGeom>
        </p:spPr>
        <p:txBody>
          <a:bodyPr/>
          <a:lstStyle>
            <a:lvl1pPr marL="0" indent="0">
              <a:buNone/>
              <a:defRPr sz="2600" b="1">
                <a:solidFill>
                  <a:srgbClr val="003064"/>
                </a:solidFill>
                <a:latin typeface="Roboto Flex Normal" panose="02000000000000000000" pitchFamily="2" charset="0"/>
                <a:ea typeface="Roboto Flex Normal" panose="02000000000000000000" pitchFamily="2" charset="0"/>
              </a:defRPr>
            </a:lvl1pPr>
          </a:lstStyle>
          <a:p>
            <a:pPr lvl="0"/>
            <a:r>
              <a:rPr lang="fr-FR"/>
              <a:t>Titre du document</a:t>
            </a:r>
          </a:p>
        </p:txBody>
      </p:sp>
      <p:sp>
        <p:nvSpPr>
          <p:cNvPr id="47" name="Espace réservé du texte 17">
            <a:extLst>
              <a:ext uri="{FF2B5EF4-FFF2-40B4-BE49-F238E27FC236}">
                <a16:creationId xmlns:a16="http://schemas.microsoft.com/office/drawing/2014/main" id="{80F56314-E544-CDB3-E2A3-777A249268FA}"/>
              </a:ext>
            </a:extLst>
          </p:cNvPr>
          <p:cNvSpPr>
            <a:spLocks noGrp="1"/>
          </p:cNvSpPr>
          <p:nvPr>
            <p:ph type="body" sz="quarter" idx="11" hasCustomPrompt="1"/>
          </p:nvPr>
        </p:nvSpPr>
        <p:spPr>
          <a:xfrm>
            <a:off x="357087" y="1126972"/>
            <a:ext cx="11411052" cy="769720"/>
          </a:xfrm>
          <a:prstGeom prst="rect">
            <a:avLst/>
          </a:prstGeom>
        </p:spPr>
        <p:txBody>
          <a:bodyPr/>
          <a:lstStyle>
            <a:lvl1pPr marL="0" indent="0">
              <a:buNone/>
              <a:defRPr sz="1700" b="0">
                <a:solidFill>
                  <a:srgbClr val="003064"/>
                </a:solidFill>
                <a:latin typeface="Roboto Flex Normal" panose="02000000000000000000" pitchFamily="2" charset="0"/>
                <a:ea typeface="Roboto Flex Normal" panose="02000000000000000000" pitchFamily="2" charset="0"/>
              </a:defRPr>
            </a:lvl1pPr>
          </a:lstStyle>
          <a:p>
            <a:pPr lvl="0"/>
            <a:r>
              <a:rPr lang="fr-FR"/>
              <a:t>Sous-titre du document</a:t>
            </a:r>
          </a:p>
        </p:txBody>
      </p:sp>
      <p:sp>
        <p:nvSpPr>
          <p:cNvPr id="2" name="Espace réservé du texte 11">
            <a:extLst>
              <a:ext uri="{FF2B5EF4-FFF2-40B4-BE49-F238E27FC236}">
                <a16:creationId xmlns:a16="http://schemas.microsoft.com/office/drawing/2014/main" id="{2F304343-0E23-0365-66A5-9481926A7C57}"/>
              </a:ext>
            </a:extLst>
          </p:cNvPr>
          <p:cNvSpPr>
            <a:spLocks noGrp="1"/>
          </p:cNvSpPr>
          <p:nvPr>
            <p:ph type="body" sz="quarter" idx="13" hasCustomPrompt="1"/>
          </p:nvPr>
        </p:nvSpPr>
        <p:spPr>
          <a:xfrm>
            <a:off x="357087" y="1913554"/>
            <a:ext cx="5512943" cy="1411405"/>
          </a:xfrm>
          <a:prstGeom prst="rect">
            <a:avLst/>
          </a:prstGeom>
        </p:spPr>
        <p:txBody>
          <a:bodyPr/>
          <a:lstStyle>
            <a:lvl1pPr marL="0" indent="0">
              <a:buNone/>
              <a:defRPr sz="1600" b="0">
                <a:solidFill>
                  <a:srgbClr val="00A1E6"/>
                </a:solidFill>
                <a:latin typeface="Roboto Flex Normal" panose="02000000000000000000" pitchFamily="2" charset="0"/>
                <a:ea typeface="Roboto Flex Normal" panose="02000000000000000000" pitchFamily="2" charset="0"/>
              </a:defRPr>
            </a:lvl1pPr>
            <a:lvl2pPr marL="685800" indent="-228600">
              <a:buFontTx/>
              <a:buBlip>
                <a:blip r:embed="rId2">
                  <a:extLst>
                    <a:ext uri="{96DAC541-7B7A-43D3-8B79-37D633B846F1}">
                      <asvg:svgBlip xmlns:asvg="http://schemas.microsoft.com/office/drawing/2016/SVG/main" r:embed="rId3"/>
                    </a:ext>
                  </a:extLst>
                </a:blip>
              </a:buBlip>
              <a:defRPr sz="1400" b="1"/>
            </a:lvl2pPr>
            <a:lvl3pPr>
              <a:buClr>
                <a:srgbClr val="00A1E6"/>
              </a:buClr>
              <a:defRPr sz="1250"/>
            </a:lvl3pPr>
          </a:lstStyle>
          <a:p>
            <a:pPr lvl="0"/>
            <a:r>
              <a:rPr lang="fr-FR"/>
              <a:t>Titre de la partie</a:t>
            </a:r>
          </a:p>
          <a:p>
            <a:pPr lvl="1"/>
            <a:r>
              <a:rPr lang="fr-FR"/>
              <a:t>Première puce</a:t>
            </a:r>
          </a:p>
          <a:p>
            <a:pPr lvl="2"/>
            <a:r>
              <a:rPr lang="fr-FR"/>
              <a:t>Deuxième puce</a:t>
            </a:r>
          </a:p>
          <a:p>
            <a:pPr lvl="2"/>
            <a:r>
              <a:rPr lang="fr-FR"/>
              <a:t>Deuxième puce</a:t>
            </a:r>
          </a:p>
        </p:txBody>
      </p:sp>
      <p:sp>
        <p:nvSpPr>
          <p:cNvPr id="25" name="Espace réservé du texte 11">
            <a:extLst>
              <a:ext uri="{FF2B5EF4-FFF2-40B4-BE49-F238E27FC236}">
                <a16:creationId xmlns:a16="http://schemas.microsoft.com/office/drawing/2014/main" id="{C4D3F871-2271-EC04-13BF-21D0E6DD8CED}"/>
              </a:ext>
            </a:extLst>
          </p:cNvPr>
          <p:cNvSpPr>
            <a:spLocks noGrp="1"/>
          </p:cNvSpPr>
          <p:nvPr>
            <p:ph type="body" sz="quarter" idx="15" hasCustomPrompt="1"/>
          </p:nvPr>
        </p:nvSpPr>
        <p:spPr>
          <a:xfrm>
            <a:off x="6255195" y="1913554"/>
            <a:ext cx="5512942" cy="1411405"/>
          </a:xfrm>
          <a:prstGeom prst="rect">
            <a:avLst/>
          </a:prstGeom>
        </p:spPr>
        <p:txBody>
          <a:bodyPr/>
          <a:lstStyle>
            <a:lvl1pPr marL="0" indent="0">
              <a:buNone/>
              <a:defRPr sz="1600" b="0">
                <a:solidFill>
                  <a:srgbClr val="00A1E6"/>
                </a:solidFill>
                <a:latin typeface="Roboto Flex Normal" panose="02000000000000000000" pitchFamily="2" charset="0"/>
                <a:ea typeface="Roboto Flex Normal" panose="02000000000000000000" pitchFamily="2" charset="0"/>
              </a:defRPr>
            </a:lvl1pPr>
            <a:lvl2pPr marL="685800" indent="-228600">
              <a:buFontTx/>
              <a:buBlip>
                <a:blip r:embed="rId2">
                  <a:extLst>
                    <a:ext uri="{96DAC541-7B7A-43D3-8B79-37D633B846F1}">
                      <asvg:svgBlip xmlns:asvg="http://schemas.microsoft.com/office/drawing/2016/SVG/main" r:embed="rId3"/>
                    </a:ext>
                  </a:extLst>
                </a:blip>
              </a:buBlip>
              <a:defRPr sz="1400" b="1"/>
            </a:lvl2pPr>
            <a:lvl3pPr>
              <a:buClr>
                <a:srgbClr val="00A1E6"/>
              </a:buClr>
              <a:defRPr sz="1250"/>
            </a:lvl3pPr>
          </a:lstStyle>
          <a:p>
            <a:pPr lvl="0"/>
            <a:r>
              <a:rPr lang="fr-FR"/>
              <a:t>Titre de la partie</a:t>
            </a:r>
          </a:p>
          <a:p>
            <a:pPr lvl="1"/>
            <a:r>
              <a:rPr lang="fr-FR"/>
              <a:t>Première puce</a:t>
            </a:r>
          </a:p>
          <a:p>
            <a:pPr lvl="2"/>
            <a:r>
              <a:rPr lang="fr-FR"/>
              <a:t>Deuxième puce</a:t>
            </a:r>
          </a:p>
          <a:p>
            <a:pPr lvl="2"/>
            <a:r>
              <a:rPr lang="fr-FR"/>
              <a:t>Deuxième puce</a:t>
            </a:r>
          </a:p>
        </p:txBody>
      </p:sp>
      <p:sp>
        <p:nvSpPr>
          <p:cNvPr id="26" name="Espace réservé du texte 21">
            <a:extLst>
              <a:ext uri="{FF2B5EF4-FFF2-40B4-BE49-F238E27FC236}">
                <a16:creationId xmlns:a16="http://schemas.microsoft.com/office/drawing/2014/main" id="{5B942619-2073-04F1-30EA-04F81B02BCA7}"/>
              </a:ext>
            </a:extLst>
          </p:cNvPr>
          <p:cNvSpPr>
            <a:spLocks noGrp="1"/>
          </p:cNvSpPr>
          <p:nvPr>
            <p:ph type="body" sz="quarter" idx="16" hasCustomPrompt="1"/>
          </p:nvPr>
        </p:nvSpPr>
        <p:spPr>
          <a:xfrm>
            <a:off x="6255195" y="3640632"/>
            <a:ext cx="5512943" cy="1411406"/>
          </a:xfrm>
          <a:prstGeom prst="rect">
            <a:avLst/>
          </a:prstGeom>
        </p:spPr>
        <p:txBody>
          <a:bodyPr/>
          <a:lstStyle>
            <a:lvl1pPr marL="0" indent="0" algn="l">
              <a:buNone/>
              <a:defRPr sz="1200"/>
            </a:lvl1pPr>
            <a:lvl2pPr algn="l">
              <a:defRPr sz="1200"/>
            </a:lvl2pPr>
            <a:lvl3pPr algn="l">
              <a:defRPr sz="1200"/>
            </a:lvl3pPr>
            <a:lvl4pPr algn="l">
              <a:defRPr sz="1200"/>
            </a:lvl4pPr>
            <a:lvl5pPr algn="l">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Texte courant : </a:t>
            </a:r>
            <a:b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b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ut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placerat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Phasellus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mi mi,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nec,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efficitur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ultricies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justo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Cras pretium dictum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Nulla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risus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pellentesque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molestie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ligula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finibus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Sed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pretium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malesuada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nisi</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egestas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Donec</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ullamcorper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laoreet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mauris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bibendum. </a:t>
            </a:r>
          </a:p>
          <a:p>
            <a:pPr lvl="0"/>
            <a:endParaRPr lang="fr-FR"/>
          </a:p>
        </p:txBody>
      </p:sp>
      <p:sp>
        <p:nvSpPr>
          <p:cNvPr id="9" name="Espace réservé du texte 21">
            <a:extLst>
              <a:ext uri="{FF2B5EF4-FFF2-40B4-BE49-F238E27FC236}">
                <a16:creationId xmlns:a16="http://schemas.microsoft.com/office/drawing/2014/main" id="{43544C6E-29C7-35D8-FFD4-D4B9CFBEC20A}"/>
              </a:ext>
            </a:extLst>
          </p:cNvPr>
          <p:cNvSpPr>
            <a:spLocks noGrp="1"/>
          </p:cNvSpPr>
          <p:nvPr>
            <p:ph type="body" sz="quarter" idx="17" hasCustomPrompt="1"/>
          </p:nvPr>
        </p:nvSpPr>
        <p:spPr>
          <a:xfrm>
            <a:off x="357087" y="3640632"/>
            <a:ext cx="5512943" cy="1411406"/>
          </a:xfrm>
          <a:prstGeom prst="rect">
            <a:avLst/>
          </a:prstGeom>
        </p:spPr>
        <p:txBody>
          <a:bodyPr/>
          <a:lstStyle>
            <a:lvl1pPr marL="0" indent="0" algn="l">
              <a:buNone/>
              <a:defRPr sz="1200"/>
            </a:lvl1pPr>
            <a:lvl2pPr algn="l">
              <a:defRPr sz="1200"/>
            </a:lvl2pPr>
            <a:lvl3pPr algn="l">
              <a:defRPr sz="1200"/>
            </a:lvl3pPr>
            <a:lvl4pPr algn="l">
              <a:defRPr sz="1200"/>
            </a:lvl4pPr>
            <a:lvl5pPr algn="l">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Texte courant : </a:t>
            </a:r>
            <a:b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b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ut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placerat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Phasellus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mi mi,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nec,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efficitur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ultricies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justo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Cras pretium dictum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Nulla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risus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pellentesque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molestie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ligula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finibus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Sed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pretium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malesuada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nisi</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egestas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Donec</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ullamcorper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laoreet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mauris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bibendum. </a:t>
            </a:r>
          </a:p>
          <a:p>
            <a:pPr lvl="0"/>
            <a:endParaRPr lang="fr-FR"/>
          </a:p>
        </p:txBody>
      </p:sp>
      <p:grpSp>
        <p:nvGrpSpPr>
          <p:cNvPr id="3" name="Groupe 2">
            <a:extLst>
              <a:ext uri="{FF2B5EF4-FFF2-40B4-BE49-F238E27FC236}">
                <a16:creationId xmlns:a16="http://schemas.microsoft.com/office/drawing/2014/main" id="{75FA5D60-71A2-E42D-3485-3E7DAB6AD0F2}"/>
              </a:ext>
            </a:extLst>
          </p:cNvPr>
          <p:cNvGrpSpPr/>
          <p:nvPr userDrawn="1"/>
        </p:nvGrpSpPr>
        <p:grpSpPr>
          <a:xfrm rot="10800000">
            <a:off x="10755413" y="5836717"/>
            <a:ext cx="1079500" cy="2349786"/>
            <a:chOff x="5625858" y="1660213"/>
            <a:chExt cx="2318373" cy="5046486"/>
          </a:xfrm>
        </p:grpSpPr>
        <p:sp>
          <p:nvSpPr>
            <p:cNvPr id="4" name="Rectangle : coins arrondis 3">
              <a:extLst>
                <a:ext uri="{FF2B5EF4-FFF2-40B4-BE49-F238E27FC236}">
                  <a16:creationId xmlns:a16="http://schemas.microsoft.com/office/drawing/2014/main" id="{C077CDC2-324E-66BA-A345-E52C4F74896D}"/>
                </a:ext>
              </a:extLst>
            </p:cNvPr>
            <p:cNvSpPr/>
            <p:nvPr/>
          </p:nvSpPr>
          <p:spPr>
            <a:xfrm>
              <a:off x="5625858" y="3325111"/>
              <a:ext cx="610342" cy="3381588"/>
            </a:xfrm>
            <a:prstGeom prst="roundRect">
              <a:avLst>
                <a:gd name="adj" fmla="val 50000"/>
              </a:avLst>
            </a:prstGeom>
            <a:solidFill>
              <a:schemeClr val="accent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5D86D7AE-82C7-B390-8C4C-F062CF64A2BF}"/>
                </a:ext>
              </a:extLst>
            </p:cNvPr>
            <p:cNvSpPr/>
            <p:nvPr/>
          </p:nvSpPr>
          <p:spPr>
            <a:xfrm>
              <a:off x="6479873" y="1660213"/>
              <a:ext cx="610342" cy="3381588"/>
            </a:xfrm>
            <a:prstGeom prst="roundRect">
              <a:avLst>
                <a:gd name="adj" fmla="val 50000"/>
              </a:avLst>
            </a:prstGeom>
            <a:solidFill>
              <a:srgbClr val="8FD9D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D2EAF9E7-FD8C-93F9-5FB8-0B95CC5B08B0}"/>
                </a:ext>
              </a:extLst>
            </p:cNvPr>
            <p:cNvSpPr/>
            <p:nvPr/>
          </p:nvSpPr>
          <p:spPr>
            <a:xfrm>
              <a:off x="7333889" y="2617745"/>
              <a:ext cx="610342" cy="3381588"/>
            </a:xfrm>
            <a:prstGeom prst="roundRect">
              <a:avLst>
                <a:gd name="adj" fmla="val 50000"/>
              </a:avLst>
            </a:prstGeom>
            <a:solidFill>
              <a:schemeClr val="tx2">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556829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mplate 2 colonnes txt+img">
    <p:spTree>
      <p:nvGrpSpPr>
        <p:cNvPr id="1" name=""/>
        <p:cNvGrpSpPr/>
        <p:nvPr/>
      </p:nvGrpSpPr>
      <p:grpSpPr>
        <a:xfrm>
          <a:off x="0" y="0"/>
          <a:ext cx="0" cy="0"/>
          <a:chOff x="0" y="0"/>
          <a:chExt cx="0" cy="0"/>
        </a:xfrm>
      </p:grpSpPr>
      <p:sp>
        <p:nvSpPr>
          <p:cNvPr id="46" name="Espace réservé du texte 17">
            <a:extLst>
              <a:ext uri="{FF2B5EF4-FFF2-40B4-BE49-F238E27FC236}">
                <a16:creationId xmlns:a16="http://schemas.microsoft.com/office/drawing/2014/main" id="{EAB3C44F-7D3A-E4B1-9337-A84D73CDD0B4}"/>
              </a:ext>
            </a:extLst>
          </p:cNvPr>
          <p:cNvSpPr>
            <a:spLocks noGrp="1"/>
          </p:cNvSpPr>
          <p:nvPr>
            <p:ph type="body" sz="quarter" idx="10" hasCustomPrompt="1"/>
          </p:nvPr>
        </p:nvSpPr>
        <p:spPr>
          <a:xfrm>
            <a:off x="357087" y="693112"/>
            <a:ext cx="11411052" cy="769720"/>
          </a:xfrm>
          <a:prstGeom prst="rect">
            <a:avLst/>
          </a:prstGeom>
        </p:spPr>
        <p:txBody>
          <a:bodyPr/>
          <a:lstStyle>
            <a:lvl1pPr marL="0" indent="0">
              <a:buNone/>
              <a:defRPr sz="2600" b="1">
                <a:solidFill>
                  <a:srgbClr val="003064"/>
                </a:solidFill>
                <a:latin typeface="Roboto Flex Normal" panose="02000000000000000000" pitchFamily="2" charset="0"/>
                <a:ea typeface="Roboto Flex Normal" panose="02000000000000000000" pitchFamily="2" charset="0"/>
              </a:defRPr>
            </a:lvl1pPr>
          </a:lstStyle>
          <a:p>
            <a:pPr lvl="0"/>
            <a:r>
              <a:rPr lang="fr-FR"/>
              <a:t>Titre du document</a:t>
            </a:r>
          </a:p>
        </p:txBody>
      </p:sp>
      <p:sp>
        <p:nvSpPr>
          <p:cNvPr id="47" name="Espace réservé du texte 17">
            <a:extLst>
              <a:ext uri="{FF2B5EF4-FFF2-40B4-BE49-F238E27FC236}">
                <a16:creationId xmlns:a16="http://schemas.microsoft.com/office/drawing/2014/main" id="{80F56314-E544-CDB3-E2A3-777A249268FA}"/>
              </a:ext>
            </a:extLst>
          </p:cNvPr>
          <p:cNvSpPr>
            <a:spLocks noGrp="1"/>
          </p:cNvSpPr>
          <p:nvPr>
            <p:ph type="body" sz="quarter" idx="11" hasCustomPrompt="1"/>
          </p:nvPr>
        </p:nvSpPr>
        <p:spPr>
          <a:xfrm>
            <a:off x="357087" y="1126972"/>
            <a:ext cx="11411052" cy="769720"/>
          </a:xfrm>
          <a:prstGeom prst="rect">
            <a:avLst/>
          </a:prstGeom>
        </p:spPr>
        <p:txBody>
          <a:bodyPr/>
          <a:lstStyle>
            <a:lvl1pPr marL="0" indent="0">
              <a:buNone/>
              <a:defRPr sz="1700" b="0">
                <a:solidFill>
                  <a:srgbClr val="003064"/>
                </a:solidFill>
                <a:latin typeface="Roboto Flex Normal" panose="02000000000000000000" pitchFamily="2" charset="0"/>
                <a:ea typeface="Roboto Flex Normal" panose="02000000000000000000" pitchFamily="2" charset="0"/>
              </a:defRPr>
            </a:lvl1pPr>
          </a:lstStyle>
          <a:p>
            <a:pPr lvl="0"/>
            <a:r>
              <a:rPr lang="fr-FR"/>
              <a:t>Sous-titre du document</a:t>
            </a:r>
          </a:p>
        </p:txBody>
      </p:sp>
      <p:sp>
        <p:nvSpPr>
          <p:cNvPr id="2" name="Espace réservé du texte 11">
            <a:extLst>
              <a:ext uri="{FF2B5EF4-FFF2-40B4-BE49-F238E27FC236}">
                <a16:creationId xmlns:a16="http://schemas.microsoft.com/office/drawing/2014/main" id="{2F304343-0E23-0365-66A5-9481926A7C57}"/>
              </a:ext>
            </a:extLst>
          </p:cNvPr>
          <p:cNvSpPr>
            <a:spLocks noGrp="1"/>
          </p:cNvSpPr>
          <p:nvPr>
            <p:ph type="body" sz="quarter" idx="13" hasCustomPrompt="1"/>
          </p:nvPr>
        </p:nvSpPr>
        <p:spPr>
          <a:xfrm>
            <a:off x="357087" y="1913554"/>
            <a:ext cx="5512943" cy="1411405"/>
          </a:xfrm>
          <a:prstGeom prst="rect">
            <a:avLst/>
          </a:prstGeom>
        </p:spPr>
        <p:txBody>
          <a:bodyPr/>
          <a:lstStyle>
            <a:lvl1pPr marL="0" indent="0">
              <a:buNone/>
              <a:defRPr sz="1600" b="0">
                <a:solidFill>
                  <a:srgbClr val="00A1E6"/>
                </a:solidFill>
                <a:latin typeface="Roboto Flex Normal" panose="02000000000000000000" pitchFamily="2" charset="0"/>
                <a:ea typeface="Roboto Flex Normal" panose="02000000000000000000" pitchFamily="2" charset="0"/>
              </a:defRPr>
            </a:lvl1pPr>
            <a:lvl2pPr marL="685800" indent="-228600">
              <a:buFontTx/>
              <a:buBlip>
                <a:blip r:embed="rId2">
                  <a:extLst>
                    <a:ext uri="{96DAC541-7B7A-43D3-8B79-37D633B846F1}">
                      <asvg:svgBlip xmlns:asvg="http://schemas.microsoft.com/office/drawing/2016/SVG/main" r:embed="rId3"/>
                    </a:ext>
                  </a:extLst>
                </a:blip>
              </a:buBlip>
              <a:defRPr sz="1400" b="1"/>
            </a:lvl2pPr>
            <a:lvl3pPr>
              <a:buClr>
                <a:srgbClr val="00A1E6"/>
              </a:buClr>
              <a:defRPr sz="1250"/>
            </a:lvl3pPr>
          </a:lstStyle>
          <a:p>
            <a:pPr lvl="0"/>
            <a:r>
              <a:rPr lang="fr-FR"/>
              <a:t>Titre de la partie</a:t>
            </a:r>
          </a:p>
          <a:p>
            <a:pPr lvl="1"/>
            <a:r>
              <a:rPr lang="fr-FR"/>
              <a:t>Première puce</a:t>
            </a:r>
          </a:p>
          <a:p>
            <a:pPr lvl="2"/>
            <a:r>
              <a:rPr lang="fr-FR"/>
              <a:t>Deuxième puce</a:t>
            </a:r>
          </a:p>
          <a:p>
            <a:pPr lvl="2"/>
            <a:r>
              <a:rPr lang="fr-FR"/>
              <a:t>Deuxième puce</a:t>
            </a:r>
          </a:p>
        </p:txBody>
      </p:sp>
      <p:sp>
        <p:nvSpPr>
          <p:cNvPr id="9" name="Espace réservé du texte 21">
            <a:extLst>
              <a:ext uri="{FF2B5EF4-FFF2-40B4-BE49-F238E27FC236}">
                <a16:creationId xmlns:a16="http://schemas.microsoft.com/office/drawing/2014/main" id="{43544C6E-29C7-35D8-FFD4-D4B9CFBEC20A}"/>
              </a:ext>
            </a:extLst>
          </p:cNvPr>
          <p:cNvSpPr>
            <a:spLocks noGrp="1"/>
          </p:cNvSpPr>
          <p:nvPr>
            <p:ph type="body" sz="quarter" idx="17" hasCustomPrompt="1"/>
          </p:nvPr>
        </p:nvSpPr>
        <p:spPr>
          <a:xfrm>
            <a:off x="357087" y="3640632"/>
            <a:ext cx="5512943" cy="1411406"/>
          </a:xfrm>
          <a:prstGeom prst="rect">
            <a:avLst/>
          </a:prstGeom>
        </p:spPr>
        <p:txBody>
          <a:bodyPr/>
          <a:lstStyle>
            <a:lvl1pPr marL="0" indent="0" algn="l">
              <a:buNone/>
              <a:defRPr sz="1200"/>
            </a:lvl1pPr>
            <a:lvl2pPr algn="l">
              <a:defRPr sz="1200"/>
            </a:lvl2pPr>
            <a:lvl3pPr algn="l">
              <a:defRPr sz="1200"/>
            </a:lvl3pPr>
            <a:lvl4pPr algn="l">
              <a:defRPr sz="1200"/>
            </a:lvl4pPr>
            <a:lvl5pPr algn="l">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Texte courant : </a:t>
            </a:r>
            <a:b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b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ut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placerat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Phasellus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mi mi,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nec,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efficitur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ultricies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justo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Cras pretium dictum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Nulla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risus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pellentesque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molestie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ligula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finibus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Sed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pretium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malesuada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nisi</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egestas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Donec</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ullamcorper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laoreet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mauris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eu bibendum. </a:t>
            </a:r>
          </a:p>
          <a:p>
            <a:pPr lvl="0"/>
            <a:endParaRPr lang="fr-FR"/>
          </a:p>
        </p:txBody>
      </p:sp>
      <p:sp>
        <p:nvSpPr>
          <p:cNvPr id="4" name="Espace réservé pour une image  18">
            <a:extLst>
              <a:ext uri="{FF2B5EF4-FFF2-40B4-BE49-F238E27FC236}">
                <a16:creationId xmlns:a16="http://schemas.microsoft.com/office/drawing/2014/main" id="{0A101A4E-0255-907A-3371-AC1764C7CAED}"/>
              </a:ext>
            </a:extLst>
          </p:cNvPr>
          <p:cNvSpPr>
            <a:spLocks noGrp="1"/>
          </p:cNvSpPr>
          <p:nvPr>
            <p:ph type="pic" sz="quarter" idx="18" hasCustomPrompt="1"/>
          </p:nvPr>
        </p:nvSpPr>
        <p:spPr>
          <a:xfrm>
            <a:off x="6255195" y="1913554"/>
            <a:ext cx="5941177" cy="3138484"/>
          </a:xfrm>
          <a:prstGeom prst="rect">
            <a:avLst/>
          </a:prstGeom>
          <a:solidFill>
            <a:schemeClr val="bg1">
              <a:lumMod val="85000"/>
            </a:schemeClr>
          </a:solidFill>
        </p:spPr>
        <p:txBody>
          <a:bodyPr/>
          <a:lstStyle>
            <a:lvl1pPr marL="0" indent="0" algn="ctr">
              <a:buNone/>
              <a:defRPr>
                <a:solidFill>
                  <a:srgbClr val="FF0000"/>
                </a:solidFill>
              </a:defRPr>
            </a:lvl1pPr>
          </a:lstStyle>
          <a:p>
            <a:r>
              <a:rPr lang="fr-FR"/>
              <a:t>Image à insérer</a:t>
            </a:r>
          </a:p>
        </p:txBody>
      </p:sp>
    </p:spTree>
    <p:extLst>
      <p:ext uri="{BB962C8B-B14F-4D97-AF65-F5344CB8AC3E}">
        <p14:creationId xmlns:p14="http://schemas.microsoft.com/office/powerpoint/2010/main" val="84517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mplate 3 colonnes ">
    <p:spTree>
      <p:nvGrpSpPr>
        <p:cNvPr id="1" name=""/>
        <p:cNvGrpSpPr/>
        <p:nvPr/>
      </p:nvGrpSpPr>
      <p:grpSpPr>
        <a:xfrm>
          <a:off x="0" y="0"/>
          <a:ext cx="0" cy="0"/>
          <a:chOff x="0" y="0"/>
          <a:chExt cx="0" cy="0"/>
        </a:xfrm>
      </p:grpSpPr>
      <p:sp>
        <p:nvSpPr>
          <p:cNvPr id="46" name="Espace réservé du texte 17">
            <a:extLst>
              <a:ext uri="{FF2B5EF4-FFF2-40B4-BE49-F238E27FC236}">
                <a16:creationId xmlns:a16="http://schemas.microsoft.com/office/drawing/2014/main" id="{EAB3C44F-7D3A-E4B1-9337-A84D73CDD0B4}"/>
              </a:ext>
            </a:extLst>
          </p:cNvPr>
          <p:cNvSpPr>
            <a:spLocks noGrp="1"/>
          </p:cNvSpPr>
          <p:nvPr>
            <p:ph type="body" sz="quarter" idx="10" hasCustomPrompt="1"/>
          </p:nvPr>
        </p:nvSpPr>
        <p:spPr>
          <a:xfrm>
            <a:off x="357087" y="693112"/>
            <a:ext cx="11411052" cy="769720"/>
          </a:xfrm>
          <a:prstGeom prst="rect">
            <a:avLst/>
          </a:prstGeom>
        </p:spPr>
        <p:txBody>
          <a:bodyPr/>
          <a:lstStyle>
            <a:lvl1pPr marL="0" indent="0">
              <a:buNone/>
              <a:defRPr sz="2600" b="1">
                <a:solidFill>
                  <a:srgbClr val="003064"/>
                </a:solidFill>
                <a:latin typeface="Roboto Flex Normal" panose="02000000000000000000" pitchFamily="2" charset="0"/>
                <a:ea typeface="Roboto Flex Normal" panose="02000000000000000000" pitchFamily="2" charset="0"/>
              </a:defRPr>
            </a:lvl1pPr>
          </a:lstStyle>
          <a:p>
            <a:pPr lvl="0"/>
            <a:r>
              <a:rPr lang="fr-FR"/>
              <a:t>Principaux enseignements</a:t>
            </a:r>
          </a:p>
        </p:txBody>
      </p:sp>
      <p:sp>
        <p:nvSpPr>
          <p:cNvPr id="4" name="Espace réservé du texte 21">
            <a:extLst>
              <a:ext uri="{FF2B5EF4-FFF2-40B4-BE49-F238E27FC236}">
                <a16:creationId xmlns:a16="http://schemas.microsoft.com/office/drawing/2014/main" id="{DECEAABD-1124-C23E-B30C-24660266D710}"/>
              </a:ext>
            </a:extLst>
          </p:cNvPr>
          <p:cNvSpPr>
            <a:spLocks noGrp="1"/>
          </p:cNvSpPr>
          <p:nvPr>
            <p:ph type="body" sz="quarter" idx="16" hasCustomPrompt="1"/>
          </p:nvPr>
        </p:nvSpPr>
        <p:spPr>
          <a:xfrm>
            <a:off x="357088" y="4186464"/>
            <a:ext cx="3557459" cy="2140856"/>
          </a:xfrm>
          <a:prstGeom prst="rect">
            <a:avLst/>
          </a:prstGeom>
        </p:spPr>
        <p:txBody>
          <a:bodyPr/>
          <a:lstStyle>
            <a:lvl1pPr marL="0" indent="0" algn="l">
              <a:buNone/>
              <a:defRPr sz="1600">
                <a:solidFill>
                  <a:srgbClr val="00A1E6"/>
                </a:solidFill>
              </a:defRPr>
            </a:lvl1pPr>
            <a:lvl2pPr algn="l">
              <a:defRPr sz="1200"/>
            </a:lvl2pPr>
            <a:lvl3pPr algn="l">
              <a:defRPr sz="1200"/>
            </a:lvl3pPr>
            <a:lvl4pPr algn="l">
              <a:defRPr sz="1200"/>
            </a:lvl4pPr>
            <a:lvl5pPr algn="l">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a:t>Contexte général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Texte courant : </a:t>
            </a:r>
            <a:b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b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ut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placerat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Phasellus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mi mi,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nec,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efficitur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ultricies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justo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Cras pretium dictum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Nulla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risus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pellentesque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molestie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ligula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finibus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Sed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pretium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malesuada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nisi</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egestas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p>
          <a:p>
            <a:pPr lvl="0"/>
            <a:endParaRPr lang="fr-FR"/>
          </a:p>
        </p:txBody>
      </p:sp>
      <p:sp>
        <p:nvSpPr>
          <p:cNvPr id="10" name="Espace réservé du texte 11">
            <a:extLst>
              <a:ext uri="{FF2B5EF4-FFF2-40B4-BE49-F238E27FC236}">
                <a16:creationId xmlns:a16="http://schemas.microsoft.com/office/drawing/2014/main" id="{52238A4E-57DE-77BB-9B22-8307655355C4}"/>
              </a:ext>
            </a:extLst>
          </p:cNvPr>
          <p:cNvSpPr>
            <a:spLocks noGrp="1"/>
          </p:cNvSpPr>
          <p:nvPr>
            <p:ph type="body" sz="quarter" idx="13" hasCustomPrompt="1"/>
          </p:nvPr>
        </p:nvSpPr>
        <p:spPr>
          <a:xfrm>
            <a:off x="357088" y="1913554"/>
            <a:ext cx="3557459" cy="2140856"/>
          </a:xfrm>
          <a:prstGeom prst="rect">
            <a:avLst/>
          </a:prstGeom>
        </p:spPr>
        <p:txBody>
          <a:bodyPr/>
          <a:lstStyle>
            <a:lvl1pPr marL="0" indent="0">
              <a:buNone/>
              <a:defRPr sz="1600" b="0">
                <a:solidFill>
                  <a:srgbClr val="00A1E6"/>
                </a:solidFill>
                <a:latin typeface="Roboto Flex Normal" panose="02000000000000000000" pitchFamily="2" charset="0"/>
                <a:ea typeface="Roboto Flex Normal" panose="02000000000000000000" pitchFamily="2" charset="0"/>
              </a:defRPr>
            </a:lvl1pPr>
            <a:lvl2pPr marL="685800" indent="-228600">
              <a:buFontTx/>
              <a:buBlip>
                <a:blip r:embed="rId2">
                  <a:extLst>
                    <a:ext uri="{96DAC541-7B7A-43D3-8B79-37D633B846F1}">
                      <asvg:svgBlip xmlns:asvg="http://schemas.microsoft.com/office/drawing/2016/SVG/main" r:embed="rId3"/>
                    </a:ext>
                  </a:extLst>
                </a:blip>
              </a:buBlip>
              <a:defRPr sz="1400" b="1"/>
            </a:lvl2pPr>
            <a:lvl3pPr>
              <a:buClr>
                <a:srgbClr val="00A1E6"/>
              </a:buClr>
              <a:defRPr sz="1250"/>
            </a:lvl3pPr>
          </a:lstStyle>
          <a:p>
            <a:pPr lvl="0"/>
            <a:r>
              <a:rPr lang="fr-FR"/>
              <a:t>Contexte général</a:t>
            </a:r>
          </a:p>
          <a:p>
            <a:pPr lvl="1"/>
            <a:r>
              <a:rPr lang="fr-FR"/>
              <a:t>Première puce</a:t>
            </a:r>
          </a:p>
          <a:p>
            <a:pPr lvl="2"/>
            <a:r>
              <a:rPr lang="fr-FR"/>
              <a:t>Deuxième puce</a:t>
            </a:r>
          </a:p>
          <a:p>
            <a:pPr lvl="2"/>
            <a:r>
              <a:rPr lang="fr-FR"/>
              <a:t>Deuxième puce</a:t>
            </a:r>
          </a:p>
        </p:txBody>
      </p:sp>
      <p:sp>
        <p:nvSpPr>
          <p:cNvPr id="17" name="Espace réservé pour une image  18">
            <a:extLst>
              <a:ext uri="{FF2B5EF4-FFF2-40B4-BE49-F238E27FC236}">
                <a16:creationId xmlns:a16="http://schemas.microsoft.com/office/drawing/2014/main" id="{58F28F9A-A7ED-EB0B-31C2-3D3AB434955B}"/>
              </a:ext>
            </a:extLst>
          </p:cNvPr>
          <p:cNvSpPr>
            <a:spLocks noGrp="1"/>
          </p:cNvSpPr>
          <p:nvPr>
            <p:ph type="pic" sz="quarter" idx="11" hasCustomPrompt="1"/>
          </p:nvPr>
        </p:nvSpPr>
        <p:spPr>
          <a:xfrm>
            <a:off x="8270170" y="1913554"/>
            <a:ext cx="3926202" cy="2140856"/>
          </a:xfrm>
          <a:prstGeom prst="rect">
            <a:avLst/>
          </a:prstGeom>
          <a:solidFill>
            <a:schemeClr val="bg1">
              <a:lumMod val="85000"/>
            </a:schemeClr>
          </a:solidFill>
        </p:spPr>
        <p:txBody>
          <a:bodyPr/>
          <a:lstStyle>
            <a:lvl1pPr marL="0" indent="0" algn="ctr">
              <a:buNone/>
              <a:defRPr>
                <a:solidFill>
                  <a:srgbClr val="FF0000"/>
                </a:solidFill>
              </a:defRPr>
            </a:lvl1pPr>
          </a:lstStyle>
          <a:p>
            <a:r>
              <a:rPr lang="fr-FR"/>
              <a:t>Image à insérer</a:t>
            </a:r>
          </a:p>
        </p:txBody>
      </p:sp>
      <p:sp>
        <p:nvSpPr>
          <p:cNvPr id="59" name="Espace réservé du texte 21">
            <a:extLst>
              <a:ext uri="{FF2B5EF4-FFF2-40B4-BE49-F238E27FC236}">
                <a16:creationId xmlns:a16="http://schemas.microsoft.com/office/drawing/2014/main" id="{CC0A07E2-3A07-AF57-40C4-C2D4315ECA5F}"/>
              </a:ext>
            </a:extLst>
          </p:cNvPr>
          <p:cNvSpPr>
            <a:spLocks noGrp="1"/>
          </p:cNvSpPr>
          <p:nvPr>
            <p:ph type="body" sz="quarter" idx="17" hasCustomPrompt="1"/>
          </p:nvPr>
        </p:nvSpPr>
        <p:spPr>
          <a:xfrm>
            <a:off x="4275946" y="4186464"/>
            <a:ext cx="3557459" cy="2140856"/>
          </a:xfrm>
          <a:prstGeom prst="rect">
            <a:avLst/>
          </a:prstGeom>
        </p:spPr>
        <p:txBody>
          <a:bodyPr/>
          <a:lstStyle>
            <a:lvl1pPr marL="0" indent="0" algn="l">
              <a:buNone/>
              <a:defRPr sz="1600">
                <a:solidFill>
                  <a:srgbClr val="00A1E6"/>
                </a:solidFill>
              </a:defRPr>
            </a:lvl1pPr>
            <a:lvl2pPr algn="l">
              <a:defRPr sz="1200"/>
            </a:lvl2pPr>
            <a:lvl3pPr algn="l">
              <a:defRPr sz="1200"/>
            </a:lvl3pPr>
            <a:lvl4pPr algn="l">
              <a:defRPr sz="1200"/>
            </a:lvl4pPr>
            <a:lvl5pPr algn="l">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a:t>Contexte général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Texte courant : </a:t>
            </a:r>
            <a:b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b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ut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placerat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Phasellus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mi mi,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velit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nec,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efficitur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ultricies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justo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Cras pretium dictum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Nulla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iaculis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risus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pellentesque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Suspendisse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molestie</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lobortis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ligula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finibus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odio</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quis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Lorem ipsum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dolor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sit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amet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consectetur</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adipiscing</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elit</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Sed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rutrum</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pretium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lectus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et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malesuada</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nisi</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a:t>
            </a:r>
            <a:r>
              <a:rPr lang="fr-FR" sz="1200" b="0" i="0" err="1">
                <a:solidFill>
                  <a:srgbClr val="000000"/>
                </a:solidFill>
                <a:effectLst/>
                <a:latin typeface="Akatab" panose="02000000000000000000" pitchFamily="2" charset="77"/>
                <a:ea typeface="Akatab" panose="02000000000000000000" pitchFamily="2" charset="77"/>
                <a:cs typeface="Akatab" panose="02000000000000000000" pitchFamily="2" charset="77"/>
              </a:rPr>
              <a:t>egestas</a:t>
            </a:r>
            <a:r>
              <a:rPr lang="fr-FR" sz="1200" b="0" i="0">
                <a:solidFill>
                  <a:srgbClr val="000000"/>
                </a:solidFill>
                <a:effectLst/>
                <a:latin typeface="Akatab" panose="02000000000000000000" pitchFamily="2" charset="77"/>
                <a:ea typeface="Akatab" panose="02000000000000000000" pitchFamily="2" charset="77"/>
                <a:cs typeface="Akatab" panose="02000000000000000000" pitchFamily="2" charset="77"/>
              </a:rPr>
              <a:t> in. </a:t>
            </a:r>
          </a:p>
          <a:p>
            <a:pPr lvl="0"/>
            <a:endParaRPr lang="fr-FR"/>
          </a:p>
        </p:txBody>
      </p:sp>
      <p:sp>
        <p:nvSpPr>
          <p:cNvPr id="60" name="Espace réservé du texte 11">
            <a:extLst>
              <a:ext uri="{FF2B5EF4-FFF2-40B4-BE49-F238E27FC236}">
                <a16:creationId xmlns:a16="http://schemas.microsoft.com/office/drawing/2014/main" id="{CE913B79-2687-E13A-AB45-D0B2560DED57}"/>
              </a:ext>
            </a:extLst>
          </p:cNvPr>
          <p:cNvSpPr>
            <a:spLocks noGrp="1"/>
          </p:cNvSpPr>
          <p:nvPr>
            <p:ph type="body" sz="quarter" idx="18" hasCustomPrompt="1"/>
          </p:nvPr>
        </p:nvSpPr>
        <p:spPr>
          <a:xfrm>
            <a:off x="4275946" y="1913554"/>
            <a:ext cx="3557459" cy="2140856"/>
          </a:xfrm>
          <a:prstGeom prst="rect">
            <a:avLst/>
          </a:prstGeom>
        </p:spPr>
        <p:txBody>
          <a:bodyPr/>
          <a:lstStyle>
            <a:lvl1pPr marL="0" indent="0">
              <a:buNone/>
              <a:defRPr sz="1600" b="0">
                <a:solidFill>
                  <a:srgbClr val="00A1E6"/>
                </a:solidFill>
                <a:latin typeface="Roboto Flex Normal" panose="02000000000000000000" pitchFamily="2" charset="0"/>
                <a:ea typeface="Roboto Flex Normal" panose="02000000000000000000" pitchFamily="2" charset="0"/>
              </a:defRPr>
            </a:lvl1pPr>
            <a:lvl2pPr marL="685800" indent="-228600">
              <a:buFontTx/>
              <a:buBlip>
                <a:blip r:embed="rId2">
                  <a:extLst>
                    <a:ext uri="{96DAC541-7B7A-43D3-8B79-37D633B846F1}">
                      <asvg:svgBlip xmlns:asvg="http://schemas.microsoft.com/office/drawing/2016/SVG/main" r:embed="rId3"/>
                    </a:ext>
                  </a:extLst>
                </a:blip>
              </a:buBlip>
              <a:defRPr sz="1400" b="1"/>
            </a:lvl2pPr>
            <a:lvl3pPr>
              <a:buClr>
                <a:srgbClr val="00A1E6"/>
              </a:buClr>
              <a:defRPr sz="1250"/>
            </a:lvl3pPr>
          </a:lstStyle>
          <a:p>
            <a:pPr lvl="0"/>
            <a:r>
              <a:rPr lang="fr-FR"/>
              <a:t>Contexte général</a:t>
            </a:r>
          </a:p>
          <a:p>
            <a:pPr lvl="1"/>
            <a:r>
              <a:rPr lang="fr-FR"/>
              <a:t>Première puce</a:t>
            </a:r>
          </a:p>
          <a:p>
            <a:pPr lvl="2"/>
            <a:r>
              <a:rPr lang="fr-FR"/>
              <a:t>Deuxième puce</a:t>
            </a:r>
          </a:p>
          <a:p>
            <a:pPr lvl="2"/>
            <a:r>
              <a:rPr lang="fr-FR"/>
              <a:t>Deuxième puce</a:t>
            </a:r>
          </a:p>
        </p:txBody>
      </p:sp>
    </p:spTree>
    <p:extLst>
      <p:ext uri="{BB962C8B-B14F-4D97-AF65-F5344CB8AC3E}">
        <p14:creationId xmlns:p14="http://schemas.microsoft.com/office/powerpoint/2010/main" val="61090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vide">
    <p:spTree>
      <p:nvGrpSpPr>
        <p:cNvPr id="1" name=""/>
        <p:cNvGrpSpPr/>
        <p:nvPr/>
      </p:nvGrpSpPr>
      <p:grpSpPr>
        <a:xfrm>
          <a:off x="0" y="0"/>
          <a:ext cx="0" cy="0"/>
          <a:chOff x="0" y="0"/>
          <a:chExt cx="0" cy="0"/>
        </a:xfrm>
      </p:grpSpPr>
      <p:sp>
        <p:nvSpPr>
          <p:cNvPr id="46" name="Espace réservé du texte 17">
            <a:extLst>
              <a:ext uri="{FF2B5EF4-FFF2-40B4-BE49-F238E27FC236}">
                <a16:creationId xmlns:a16="http://schemas.microsoft.com/office/drawing/2014/main" id="{EAB3C44F-7D3A-E4B1-9337-A84D73CDD0B4}"/>
              </a:ext>
            </a:extLst>
          </p:cNvPr>
          <p:cNvSpPr>
            <a:spLocks noGrp="1"/>
          </p:cNvSpPr>
          <p:nvPr>
            <p:ph type="body" sz="quarter" idx="10" hasCustomPrompt="1"/>
          </p:nvPr>
        </p:nvSpPr>
        <p:spPr>
          <a:xfrm>
            <a:off x="357087" y="693112"/>
            <a:ext cx="11411052" cy="769720"/>
          </a:xfrm>
          <a:prstGeom prst="rect">
            <a:avLst/>
          </a:prstGeom>
        </p:spPr>
        <p:txBody>
          <a:bodyPr/>
          <a:lstStyle>
            <a:lvl1pPr marL="0" indent="0">
              <a:buNone/>
              <a:defRPr sz="2600" b="1">
                <a:solidFill>
                  <a:srgbClr val="003064"/>
                </a:solidFill>
                <a:latin typeface="Roboto Flex Normal" panose="02000000000000000000" pitchFamily="2" charset="0"/>
                <a:ea typeface="Roboto Flex Normal" panose="02000000000000000000" pitchFamily="2" charset="0"/>
              </a:defRPr>
            </a:lvl1pPr>
          </a:lstStyle>
          <a:p>
            <a:pPr lvl="0"/>
            <a:r>
              <a:rPr lang="fr-FR"/>
              <a:t>Titre</a:t>
            </a:r>
          </a:p>
        </p:txBody>
      </p:sp>
    </p:spTree>
    <p:extLst>
      <p:ext uri="{BB962C8B-B14F-4D97-AF65-F5344CB8AC3E}">
        <p14:creationId xmlns:p14="http://schemas.microsoft.com/office/powerpoint/2010/main" val="1292451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image" Target="../media/image1.emf"/><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1.emf"/><Relationship Id="rId5" Type="http://schemas.openxmlformats.org/officeDocument/2006/relationships/slideLayout" Target="../slideLayouts/slideLayout27.xml"/><Relationship Id="rId10" Type="http://schemas.openxmlformats.org/officeDocument/2006/relationships/theme" Target="../theme/theme4.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42E629A7-8EAE-063A-30CE-94A89EAD0433}"/>
              </a:ext>
            </a:extLst>
          </p:cNvPr>
          <p:cNvGrpSpPr/>
          <p:nvPr userDrawn="1"/>
        </p:nvGrpSpPr>
        <p:grpSpPr>
          <a:xfrm>
            <a:off x="435843" y="224514"/>
            <a:ext cx="1396435" cy="566511"/>
            <a:chOff x="1474127" y="4320880"/>
            <a:chExt cx="3139850" cy="1273787"/>
          </a:xfrm>
        </p:grpSpPr>
        <p:grpSp>
          <p:nvGrpSpPr>
            <p:cNvPr id="14" name="Groupe 13">
              <a:extLst>
                <a:ext uri="{FF2B5EF4-FFF2-40B4-BE49-F238E27FC236}">
                  <a16:creationId xmlns:a16="http://schemas.microsoft.com/office/drawing/2014/main" id="{2DC4C7C6-7BFA-1A4A-EDA8-D528FEDCE782}"/>
                </a:ext>
              </a:extLst>
            </p:cNvPr>
            <p:cNvGrpSpPr/>
            <p:nvPr/>
          </p:nvGrpSpPr>
          <p:grpSpPr>
            <a:xfrm>
              <a:off x="1474127" y="4507100"/>
              <a:ext cx="3139850" cy="1087567"/>
              <a:chOff x="1474127" y="4507100"/>
              <a:chExt cx="3139850" cy="1087567"/>
            </a:xfrm>
          </p:grpSpPr>
          <p:sp>
            <p:nvSpPr>
              <p:cNvPr id="34" name="Forme libre : forme 2">
                <a:extLst>
                  <a:ext uri="{FF2B5EF4-FFF2-40B4-BE49-F238E27FC236}">
                    <a16:creationId xmlns:a16="http://schemas.microsoft.com/office/drawing/2014/main" id="{DF0E9052-32BD-8150-6332-068EF8DE0F6F}"/>
                  </a:ext>
                </a:extLst>
              </p:cNvPr>
              <p:cNvSpPr/>
              <p:nvPr/>
            </p:nvSpPr>
            <p:spPr>
              <a:xfrm>
                <a:off x="3544884" y="4510386"/>
                <a:ext cx="568173" cy="594396"/>
              </a:xfrm>
              <a:custGeom>
                <a:avLst/>
                <a:gdLst>
                  <a:gd name="connsiteX0" fmla="*/ 3749 w 438513"/>
                  <a:gd name="connsiteY0" fmla="*/ 229879 h 458752"/>
                  <a:gd name="connsiteX1" fmla="*/ 63117 w 438513"/>
                  <a:gd name="connsiteY1" fmla="*/ 67292 h 458752"/>
                  <a:gd name="connsiteX2" fmla="*/ 191298 w 438513"/>
                  <a:gd name="connsiteY2" fmla="*/ 5225 h 458752"/>
                  <a:gd name="connsiteX3" fmla="*/ 361980 w 438513"/>
                  <a:gd name="connsiteY3" fmla="*/ 55148 h 458752"/>
                  <a:gd name="connsiteX4" fmla="*/ 426746 w 438513"/>
                  <a:gd name="connsiteY4" fmla="*/ 164439 h 458752"/>
                  <a:gd name="connsiteX5" fmla="*/ 417301 w 438513"/>
                  <a:gd name="connsiteY5" fmla="*/ 328376 h 458752"/>
                  <a:gd name="connsiteX6" fmla="*/ 230426 w 438513"/>
                  <a:gd name="connsiteY6" fmla="*/ 457232 h 458752"/>
                  <a:gd name="connsiteX7" fmla="*/ 100896 w 438513"/>
                  <a:gd name="connsiteY7" fmla="*/ 424849 h 458752"/>
                  <a:gd name="connsiteX8" fmla="*/ 7796 w 438513"/>
                  <a:gd name="connsiteY8" fmla="*/ 277104 h 458752"/>
                  <a:gd name="connsiteX9" fmla="*/ 3749 w 438513"/>
                  <a:gd name="connsiteY9" fmla="*/ 229879 h 458752"/>
                  <a:gd name="connsiteX10" fmla="*/ 348488 w 438513"/>
                  <a:gd name="connsiteY10" fmla="*/ 230554 h 458752"/>
                  <a:gd name="connsiteX11" fmla="*/ 345115 w 438513"/>
                  <a:gd name="connsiteY11" fmla="*/ 193449 h 458752"/>
                  <a:gd name="connsiteX12" fmla="*/ 326899 w 438513"/>
                  <a:gd name="connsiteY12" fmla="*/ 140827 h 458752"/>
                  <a:gd name="connsiteX13" fmla="*/ 222331 w 438513"/>
                  <a:gd name="connsiteY13" fmla="*/ 80784 h 458752"/>
                  <a:gd name="connsiteX14" fmla="*/ 96848 w 438513"/>
                  <a:gd name="connsiteY14" fmla="*/ 172535 h 458752"/>
                  <a:gd name="connsiteX15" fmla="*/ 96174 w 438513"/>
                  <a:gd name="connsiteY15" fmla="*/ 286549 h 458752"/>
                  <a:gd name="connsiteX16" fmla="*/ 134628 w 438513"/>
                  <a:gd name="connsiteY16" fmla="*/ 351988 h 458752"/>
                  <a:gd name="connsiteX17" fmla="*/ 239871 w 438513"/>
                  <a:gd name="connsiteY17" fmla="*/ 379648 h 458752"/>
                  <a:gd name="connsiteX18" fmla="*/ 326899 w 438513"/>
                  <a:gd name="connsiteY18" fmla="*/ 320955 h 458752"/>
                  <a:gd name="connsiteX19" fmla="*/ 348488 w 438513"/>
                  <a:gd name="connsiteY19" fmla="*/ 230554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513" h="458752">
                    <a:moveTo>
                      <a:pt x="3749" y="229879"/>
                    </a:moveTo>
                    <a:cubicBezTo>
                      <a:pt x="3749" y="168487"/>
                      <a:pt x="19940" y="113167"/>
                      <a:pt x="63117" y="67292"/>
                    </a:cubicBezTo>
                    <a:cubicBezTo>
                      <a:pt x="97523" y="30187"/>
                      <a:pt x="141374" y="10622"/>
                      <a:pt x="191298" y="5225"/>
                    </a:cubicBezTo>
                    <a:cubicBezTo>
                      <a:pt x="254713" y="-1521"/>
                      <a:pt x="312732" y="11971"/>
                      <a:pt x="361980" y="55148"/>
                    </a:cubicBezTo>
                    <a:cubicBezTo>
                      <a:pt x="395712" y="84158"/>
                      <a:pt x="416626" y="121937"/>
                      <a:pt x="426746" y="164439"/>
                    </a:cubicBezTo>
                    <a:cubicBezTo>
                      <a:pt x="439564" y="219760"/>
                      <a:pt x="438214" y="274405"/>
                      <a:pt x="417301" y="328376"/>
                    </a:cubicBezTo>
                    <a:cubicBezTo>
                      <a:pt x="386942" y="405959"/>
                      <a:pt x="313407" y="455208"/>
                      <a:pt x="230426" y="457232"/>
                    </a:cubicBezTo>
                    <a:cubicBezTo>
                      <a:pt x="183876" y="458581"/>
                      <a:pt x="140025" y="450485"/>
                      <a:pt x="100896" y="424849"/>
                    </a:cubicBezTo>
                    <a:cubicBezTo>
                      <a:pt x="46925" y="390443"/>
                      <a:pt x="18591" y="339170"/>
                      <a:pt x="7796" y="277104"/>
                    </a:cubicBezTo>
                    <a:cubicBezTo>
                      <a:pt x="4423" y="261587"/>
                      <a:pt x="3074" y="246070"/>
                      <a:pt x="3749" y="229879"/>
                    </a:cubicBezTo>
                    <a:close/>
                    <a:moveTo>
                      <a:pt x="348488" y="230554"/>
                    </a:moveTo>
                    <a:cubicBezTo>
                      <a:pt x="348488" y="218410"/>
                      <a:pt x="347138" y="205592"/>
                      <a:pt x="345115" y="193449"/>
                    </a:cubicBezTo>
                    <a:cubicBezTo>
                      <a:pt x="341741" y="175234"/>
                      <a:pt x="336344" y="157018"/>
                      <a:pt x="326899" y="140827"/>
                    </a:cubicBezTo>
                    <a:cubicBezTo>
                      <a:pt x="303962" y="99674"/>
                      <a:pt x="268206" y="81459"/>
                      <a:pt x="222331" y="80784"/>
                    </a:cubicBezTo>
                    <a:cubicBezTo>
                      <a:pt x="159590" y="79435"/>
                      <a:pt x="113714" y="112492"/>
                      <a:pt x="96848" y="172535"/>
                    </a:cubicBezTo>
                    <a:cubicBezTo>
                      <a:pt x="86054" y="210315"/>
                      <a:pt x="86054" y="248769"/>
                      <a:pt x="96174" y="286549"/>
                    </a:cubicBezTo>
                    <a:cubicBezTo>
                      <a:pt x="102920" y="311510"/>
                      <a:pt x="115064" y="334448"/>
                      <a:pt x="134628" y="351988"/>
                    </a:cubicBezTo>
                    <a:cubicBezTo>
                      <a:pt x="164987" y="378974"/>
                      <a:pt x="201417" y="384371"/>
                      <a:pt x="239871" y="379648"/>
                    </a:cubicBezTo>
                    <a:cubicBezTo>
                      <a:pt x="278326" y="374926"/>
                      <a:pt x="308010" y="354687"/>
                      <a:pt x="326899" y="320955"/>
                    </a:cubicBezTo>
                    <a:cubicBezTo>
                      <a:pt x="343765" y="292620"/>
                      <a:pt x="348488" y="262262"/>
                      <a:pt x="348488" y="230554"/>
                    </a:cubicBezTo>
                    <a:close/>
                  </a:path>
                </a:pathLst>
              </a:custGeom>
              <a:solidFill>
                <a:srgbClr val="020202"/>
              </a:solidFill>
              <a:ln w="6739" cap="flat">
                <a:noFill/>
                <a:prstDash val="solid"/>
                <a:miter/>
              </a:ln>
            </p:spPr>
            <p:txBody>
              <a:bodyPr rtlCol="0" anchor="ctr"/>
              <a:lstStyle/>
              <a:p>
                <a:endParaRPr lang="fr-FR">
                  <a:latin typeface="Akatab" panose="02000000000000000000" pitchFamily="2" charset="77"/>
                </a:endParaRPr>
              </a:p>
            </p:txBody>
          </p:sp>
          <p:sp>
            <p:nvSpPr>
              <p:cNvPr id="35" name="Forme libre : forme 4">
                <a:extLst>
                  <a:ext uri="{FF2B5EF4-FFF2-40B4-BE49-F238E27FC236}">
                    <a16:creationId xmlns:a16="http://schemas.microsoft.com/office/drawing/2014/main" id="{63069EE4-43D9-34C6-5DC8-894FBF87DDCE}"/>
                  </a:ext>
                </a:extLst>
              </p:cNvPr>
              <p:cNvSpPr/>
              <p:nvPr/>
            </p:nvSpPr>
            <p:spPr>
              <a:xfrm>
                <a:off x="2984797" y="4524755"/>
                <a:ext cx="498244" cy="568173"/>
              </a:xfrm>
              <a:custGeom>
                <a:avLst/>
                <a:gdLst>
                  <a:gd name="connsiteX0" fmla="*/ 3580 w 384542"/>
                  <a:gd name="connsiteY0" fmla="*/ 222162 h 438513"/>
                  <a:gd name="connsiteX1" fmla="*/ 3580 w 384542"/>
                  <a:gd name="connsiteY1" fmla="*/ 11676 h 438513"/>
                  <a:gd name="connsiteX2" fmla="*/ 12350 w 384542"/>
                  <a:gd name="connsiteY2" fmla="*/ 3580 h 438513"/>
                  <a:gd name="connsiteX3" fmla="*/ 176287 w 384542"/>
                  <a:gd name="connsiteY3" fmla="*/ 3580 h 438513"/>
                  <a:gd name="connsiteX4" fmla="*/ 384749 w 384542"/>
                  <a:gd name="connsiteY4" fmla="*/ 207320 h 438513"/>
                  <a:gd name="connsiteX5" fmla="*/ 364510 w 384542"/>
                  <a:gd name="connsiteY5" fmla="*/ 324032 h 438513"/>
                  <a:gd name="connsiteX6" fmla="*/ 212042 w 384542"/>
                  <a:gd name="connsiteY6" fmla="*/ 437371 h 438513"/>
                  <a:gd name="connsiteX7" fmla="*/ 170890 w 384542"/>
                  <a:gd name="connsiteY7" fmla="*/ 440744 h 438513"/>
                  <a:gd name="connsiteX8" fmla="*/ 13699 w 384542"/>
                  <a:gd name="connsiteY8" fmla="*/ 441419 h 438513"/>
                  <a:gd name="connsiteX9" fmla="*/ 4929 w 384542"/>
                  <a:gd name="connsiteY9" fmla="*/ 432649 h 438513"/>
                  <a:gd name="connsiteX10" fmla="*/ 4929 w 384542"/>
                  <a:gd name="connsiteY10" fmla="*/ 222162 h 438513"/>
                  <a:gd name="connsiteX11" fmla="*/ 3580 w 384542"/>
                  <a:gd name="connsiteY11" fmla="*/ 222162 h 438513"/>
                  <a:gd name="connsiteX12" fmla="*/ 135809 w 384542"/>
                  <a:gd name="connsiteY12" fmla="*/ 79814 h 438513"/>
                  <a:gd name="connsiteX13" fmla="*/ 91283 w 384542"/>
                  <a:gd name="connsiteY13" fmla="*/ 79814 h 438513"/>
                  <a:gd name="connsiteX14" fmla="*/ 83187 w 384542"/>
                  <a:gd name="connsiteY14" fmla="*/ 87909 h 438513"/>
                  <a:gd name="connsiteX15" fmla="*/ 84536 w 384542"/>
                  <a:gd name="connsiteY15" fmla="*/ 355740 h 438513"/>
                  <a:gd name="connsiteX16" fmla="*/ 84536 w 384542"/>
                  <a:gd name="connsiteY16" fmla="*/ 359788 h 438513"/>
                  <a:gd name="connsiteX17" fmla="*/ 89259 w 384542"/>
                  <a:gd name="connsiteY17" fmla="*/ 364510 h 438513"/>
                  <a:gd name="connsiteX18" fmla="*/ 191803 w 384542"/>
                  <a:gd name="connsiteY18" fmla="*/ 362487 h 438513"/>
                  <a:gd name="connsiteX19" fmla="*/ 286927 w 384542"/>
                  <a:gd name="connsiteY19" fmla="*/ 289626 h 438513"/>
                  <a:gd name="connsiteX20" fmla="*/ 286252 w 384542"/>
                  <a:gd name="connsiteY20" fmla="*/ 153349 h 438513"/>
                  <a:gd name="connsiteX21" fmla="*/ 199899 w 384542"/>
                  <a:gd name="connsiteY21" fmla="*/ 82512 h 438513"/>
                  <a:gd name="connsiteX22" fmla="*/ 135809 w 384542"/>
                  <a:gd name="connsiteY22" fmla="*/ 79814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4542" h="438513">
                    <a:moveTo>
                      <a:pt x="3580" y="222162"/>
                    </a:moveTo>
                    <a:cubicBezTo>
                      <a:pt x="3580" y="152000"/>
                      <a:pt x="3580" y="81838"/>
                      <a:pt x="3580" y="11676"/>
                    </a:cubicBezTo>
                    <a:cubicBezTo>
                      <a:pt x="3580" y="4929"/>
                      <a:pt x="5604" y="3580"/>
                      <a:pt x="12350" y="3580"/>
                    </a:cubicBezTo>
                    <a:cubicBezTo>
                      <a:pt x="66996" y="3580"/>
                      <a:pt x="121641" y="3580"/>
                      <a:pt x="176287" y="3580"/>
                    </a:cubicBezTo>
                    <a:cubicBezTo>
                      <a:pt x="294348" y="3580"/>
                      <a:pt x="381376" y="89259"/>
                      <a:pt x="384749" y="207320"/>
                    </a:cubicBezTo>
                    <a:cubicBezTo>
                      <a:pt x="386099" y="247798"/>
                      <a:pt x="382051" y="286927"/>
                      <a:pt x="364510" y="324032"/>
                    </a:cubicBezTo>
                    <a:cubicBezTo>
                      <a:pt x="334152" y="389472"/>
                      <a:pt x="281530" y="424553"/>
                      <a:pt x="212042" y="437371"/>
                    </a:cubicBezTo>
                    <a:cubicBezTo>
                      <a:pt x="198550" y="440070"/>
                      <a:pt x="185057" y="440744"/>
                      <a:pt x="170890" y="440744"/>
                    </a:cubicBezTo>
                    <a:cubicBezTo>
                      <a:pt x="118268" y="440744"/>
                      <a:pt x="66321" y="440744"/>
                      <a:pt x="13699" y="441419"/>
                    </a:cubicBezTo>
                    <a:cubicBezTo>
                      <a:pt x="6953" y="441419"/>
                      <a:pt x="4929" y="440070"/>
                      <a:pt x="4929" y="432649"/>
                    </a:cubicBezTo>
                    <a:cubicBezTo>
                      <a:pt x="4929" y="362487"/>
                      <a:pt x="4929" y="292324"/>
                      <a:pt x="4929" y="222162"/>
                    </a:cubicBezTo>
                    <a:cubicBezTo>
                      <a:pt x="4929" y="222162"/>
                      <a:pt x="4254" y="222162"/>
                      <a:pt x="3580" y="222162"/>
                    </a:cubicBezTo>
                    <a:close/>
                    <a:moveTo>
                      <a:pt x="135809" y="79814"/>
                    </a:moveTo>
                    <a:cubicBezTo>
                      <a:pt x="120967" y="79814"/>
                      <a:pt x="106125" y="80488"/>
                      <a:pt x="91283" y="79814"/>
                    </a:cubicBezTo>
                    <a:cubicBezTo>
                      <a:pt x="84536" y="79814"/>
                      <a:pt x="82512" y="81163"/>
                      <a:pt x="83187" y="87909"/>
                    </a:cubicBezTo>
                    <a:cubicBezTo>
                      <a:pt x="83862" y="176962"/>
                      <a:pt x="83862" y="266688"/>
                      <a:pt x="84536" y="355740"/>
                    </a:cubicBezTo>
                    <a:cubicBezTo>
                      <a:pt x="84536" y="357089"/>
                      <a:pt x="84536" y="358439"/>
                      <a:pt x="84536" y="359788"/>
                    </a:cubicBezTo>
                    <a:cubicBezTo>
                      <a:pt x="84536" y="363161"/>
                      <a:pt x="85885" y="364510"/>
                      <a:pt x="89259" y="364510"/>
                    </a:cubicBezTo>
                    <a:cubicBezTo>
                      <a:pt x="123665" y="363836"/>
                      <a:pt x="158072" y="366534"/>
                      <a:pt x="191803" y="362487"/>
                    </a:cubicBezTo>
                    <a:cubicBezTo>
                      <a:pt x="237679" y="357089"/>
                      <a:pt x="270736" y="333477"/>
                      <a:pt x="286927" y="289626"/>
                    </a:cubicBezTo>
                    <a:cubicBezTo>
                      <a:pt x="303793" y="244425"/>
                      <a:pt x="303118" y="198550"/>
                      <a:pt x="286252" y="153349"/>
                    </a:cubicBezTo>
                    <a:cubicBezTo>
                      <a:pt x="271410" y="113546"/>
                      <a:pt x="241727" y="89933"/>
                      <a:pt x="199899" y="82512"/>
                    </a:cubicBezTo>
                    <a:cubicBezTo>
                      <a:pt x="178985" y="78465"/>
                      <a:pt x="157397" y="79814"/>
                      <a:pt x="135809" y="79814"/>
                    </a:cubicBezTo>
                    <a:close/>
                  </a:path>
                </a:pathLst>
              </a:custGeom>
              <a:solidFill>
                <a:srgbClr val="020202"/>
              </a:solidFill>
              <a:ln w="6739" cap="flat">
                <a:noFill/>
                <a:prstDash val="solid"/>
                <a:miter/>
              </a:ln>
            </p:spPr>
            <p:txBody>
              <a:bodyPr rtlCol="0" anchor="ctr"/>
              <a:lstStyle/>
              <a:p>
                <a:endParaRPr lang="fr-FR">
                  <a:latin typeface="Akatab" panose="02000000000000000000" pitchFamily="2" charset="77"/>
                </a:endParaRPr>
              </a:p>
            </p:txBody>
          </p:sp>
          <p:sp>
            <p:nvSpPr>
              <p:cNvPr id="36" name="Forme libre : forme 15">
                <a:extLst>
                  <a:ext uri="{FF2B5EF4-FFF2-40B4-BE49-F238E27FC236}">
                    <a16:creationId xmlns:a16="http://schemas.microsoft.com/office/drawing/2014/main" id="{73B70167-C45A-376A-2E07-FDBEB4721F37}"/>
                  </a:ext>
                </a:extLst>
              </p:cNvPr>
              <p:cNvSpPr/>
              <p:nvPr/>
            </p:nvSpPr>
            <p:spPr>
              <a:xfrm>
                <a:off x="4168181" y="4507100"/>
                <a:ext cx="445796" cy="594396"/>
              </a:xfrm>
              <a:custGeom>
                <a:avLst/>
                <a:gdLst>
                  <a:gd name="connsiteX0" fmla="*/ 239153 w 344064"/>
                  <a:gd name="connsiteY0" fmla="*/ 457743 h 458752"/>
                  <a:gd name="connsiteX1" fmla="*/ 73867 w 344064"/>
                  <a:gd name="connsiteY1" fmla="*/ 404447 h 458752"/>
                  <a:gd name="connsiteX2" fmla="*/ 8428 w 344064"/>
                  <a:gd name="connsiteY2" fmla="*/ 282338 h 458752"/>
                  <a:gd name="connsiteX3" fmla="*/ 27317 w 344064"/>
                  <a:gd name="connsiteY3" fmla="*/ 121774 h 458752"/>
                  <a:gd name="connsiteX4" fmla="*/ 191254 w 344064"/>
                  <a:gd name="connsiteY4" fmla="*/ 5737 h 458752"/>
                  <a:gd name="connsiteX5" fmla="*/ 337650 w 344064"/>
                  <a:gd name="connsiteY5" fmla="*/ 25976 h 458752"/>
                  <a:gd name="connsiteX6" fmla="*/ 343722 w 344064"/>
                  <a:gd name="connsiteY6" fmla="*/ 36770 h 458752"/>
                  <a:gd name="connsiteX7" fmla="*/ 336301 w 344064"/>
                  <a:gd name="connsiteY7" fmla="*/ 99511 h 458752"/>
                  <a:gd name="connsiteX8" fmla="*/ 329554 w 344064"/>
                  <a:gd name="connsiteY8" fmla="*/ 103559 h 458752"/>
                  <a:gd name="connsiteX9" fmla="*/ 236455 w 344064"/>
                  <a:gd name="connsiteY9" fmla="*/ 81296 h 458752"/>
                  <a:gd name="connsiteX10" fmla="*/ 94106 w 344064"/>
                  <a:gd name="connsiteY10" fmla="*/ 185865 h 458752"/>
                  <a:gd name="connsiteX11" fmla="*/ 104226 w 344064"/>
                  <a:gd name="connsiteY11" fmla="*/ 307974 h 458752"/>
                  <a:gd name="connsiteX12" fmla="*/ 214866 w 344064"/>
                  <a:gd name="connsiteY12" fmla="*/ 380835 h 458752"/>
                  <a:gd name="connsiteX13" fmla="*/ 328880 w 344064"/>
                  <a:gd name="connsiteY13" fmla="*/ 357897 h 458752"/>
                  <a:gd name="connsiteX14" fmla="*/ 337650 w 344064"/>
                  <a:gd name="connsiteY14" fmla="*/ 363294 h 458752"/>
                  <a:gd name="connsiteX15" fmla="*/ 345071 w 344064"/>
                  <a:gd name="connsiteY15" fmla="*/ 424012 h 458752"/>
                  <a:gd name="connsiteX16" fmla="*/ 338999 w 344064"/>
                  <a:gd name="connsiteY16" fmla="*/ 434806 h 458752"/>
                  <a:gd name="connsiteX17" fmla="*/ 239153 w 344064"/>
                  <a:gd name="connsiteY17" fmla="*/ 457743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064" h="458752">
                    <a:moveTo>
                      <a:pt x="239153" y="457743"/>
                    </a:moveTo>
                    <a:cubicBezTo>
                      <a:pt x="166292" y="458418"/>
                      <a:pt x="115695" y="442901"/>
                      <a:pt x="73867" y="404447"/>
                    </a:cubicBezTo>
                    <a:cubicBezTo>
                      <a:pt x="37437" y="371390"/>
                      <a:pt x="16523" y="330237"/>
                      <a:pt x="8428" y="282338"/>
                    </a:cubicBezTo>
                    <a:cubicBezTo>
                      <a:pt x="-1017" y="227018"/>
                      <a:pt x="2356" y="173047"/>
                      <a:pt x="27317" y="121774"/>
                    </a:cubicBezTo>
                    <a:cubicBezTo>
                      <a:pt x="60375" y="52962"/>
                      <a:pt x="116369" y="15182"/>
                      <a:pt x="191254" y="5737"/>
                    </a:cubicBezTo>
                    <a:cubicBezTo>
                      <a:pt x="241852" y="-335"/>
                      <a:pt x="290426" y="6412"/>
                      <a:pt x="337650" y="25976"/>
                    </a:cubicBezTo>
                    <a:cubicBezTo>
                      <a:pt x="343047" y="28000"/>
                      <a:pt x="344396" y="30699"/>
                      <a:pt x="343722" y="36770"/>
                    </a:cubicBezTo>
                    <a:cubicBezTo>
                      <a:pt x="341023" y="57684"/>
                      <a:pt x="338325" y="78598"/>
                      <a:pt x="336301" y="99511"/>
                    </a:cubicBezTo>
                    <a:cubicBezTo>
                      <a:pt x="335626" y="104909"/>
                      <a:pt x="334277" y="105583"/>
                      <a:pt x="329554" y="103559"/>
                    </a:cubicBezTo>
                    <a:cubicBezTo>
                      <a:pt x="299196" y="93440"/>
                      <a:pt x="268162" y="84669"/>
                      <a:pt x="236455" y="81296"/>
                    </a:cubicBezTo>
                    <a:cubicBezTo>
                      <a:pt x="162245" y="73875"/>
                      <a:pt x="108948" y="113004"/>
                      <a:pt x="94106" y="185865"/>
                    </a:cubicBezTo>
                    <a:cubicBezTo>
                      <a:pt x="86011" y="227692"/>
                      <a:pt x="87360" y="268845"/>
                      <a:pt x="104226" y="307974"/>
                    </a:cubicBezTo>
                    <a:cubicBezTo>
                      <a:pt x="125140" y="355873"/>
                      <a:pt x="163594" y="378811"/>
                      <a:pt x="214866" y="380835"/>
                    </a:cubicBezTo>
                    <a:cubicBezTo>
                      <a:pt x="254670" y="382184"/>
                      <a:pt x="291775" y="370715"/>
                      <a:pt x="328880" y="357897"/>
                    </a:cubicBezTo>
                    <a:cubicBezTo>
                      <a:pt x="335626" y="355199"/>
                      <a:pt x="336975" y="356548"/>
                      <a:pt x="337650" y="363294"/>
                    </a:cubicBezTo>
                    <a:cubicBezTo>
                      <a:pt x="339674" y="383533"/>
                      <a:pt x="342372" y="403773"/>
                      <a:pt x="345071" y="424012"/>
                    </a:cubicBezTo>
                    <a:cubicBezTo>
                      <a:pt x="345746" y="430083"/>
                      <a:pt x="343722" y="432107"/>
                      <a:pt x="338999" y="434806"/>
                    </a:cubicBezTo>
                    <a:cubicBezTo>
                      <a:pt x="301894" y="451672"/>
                      <a:pt x="262765" y="457743"/>
                      <a:pt x="239153" y="457743"/>
                    </a:cubicBezTo>
                    <a:close/>
                  </a:path>
                </a:pathLst>
              </a:custGeom>
              <a:solidFill>
                <a:srgbClr val="020202"/>
              </a:solidFill>
              <a:ln w="6739" cap="flat">
                <a:noFill/>
                <a:prstDash val="solid"/>
                <a:miter/>
              </a:ln>
            </p:spPr>
            <p:txBody>
              <a:bodyPr rtlCol="0" anchor="ctr"/>
              <a:lstStyle/>
              <a:p>
                <a:endParaRPr lang="fr-FR">
                  <a:latin typeface="Akatab" panose="02000000000000000000" pitchFamily="2" charset="77"/>
                </a:endParaRPr>
              </a:p>
            </p:txBody>
          </p:sp>
          <p:sp>
            <p:nvSpPr>
              <p:cNvPr id="37" name="Forme libre : forme 16">
                <a:extLst>
                  <a:ext uri="{FF2B5EF4-FFF2-40B4-BE49-F238E27FC236}">
                    <a16:creationId xmlns:a16="http://schemas.microsoft.com/office/drawing/2014/main" id="{F2CF731D-261F-5703-6420-22CAB44499D9}"/>
                  </a:ext>
                </a:extLst>
              </p:cNvPr>
              <p:cNvSpPr/>
              <p:nvPr/>
            </p:nvSpPr>
            <p:spPr>
              <a:xfrm>
                <a:off x="1479883" y="4520385"/>
                <a:ext cx="445796" cy="594396"/>
              </a:xfrm>
              <a:custGeom>
                <a:avLst/>
                <a:gdLst>
                  <a:gd name="connsiteX0" fmla="*/ 224624 w 344064"/>
                  <a:gd name="connsiteY0" fmla="*/ 3580 h 458752"/>
                  <a:gd name="connsiteX1" fmla="*/ 336613 w 344064"/>
                  <a:gd name="connsiteY1" fmla="*/ 24494 h 458752"/>
                  <a:gd name="connsiteX2" fmla="*/ 344034 w 344064"/>
                  <a:gd name="connsiteY2" fmla="*/ 36637 h 458752"/>
                  <a:gd name="connsiteX3" fmla="*/ 337288 w 344064"/>
                  <a:gd name="connsiteY3" fmla="*/ 98029 h 458752"/>
                  <a:gd name="connsiteX4" fmla="*/ 329867 w 344064"/>
                  <a:gd name="connsiteY4" fmla="*/ 102751 h 458752"/>
                  <a:gd name="connsiteX5" fmla="*/ 236093 w 344064"/>
                  <a:gd name="connsiteY5" fmla="*/ 80488 h 458752"/>
                  <a:gd name="connsiteX6" fmla="*/ 126127 w 344064"/>
                  <a:gd name="connsiteY6" fmla="*/ 118268 h 458752"/>
                  <a:gd name="connsiteX7" fmla="*/ 91721 w 344064"/>
                  <a:gd name="connsiteY7" fmla="*/ 197201 h 458752"/>
                  <a:gd name="connsiteX8" fmla="*/ 103864 w 344064"/>
                  <a:gd name="connsiteY8" fmla="*/ 307166 h 458752"/>
                  <a:gd name="connsiteX9" fmla="*/ 215179 w 344064"/>
                  <a:gd name="connsiteY9" fmla="*/ 380027 h 458752"/>
                  <a:gd name="connsiteX10" fmla="*/ 327169 w 344064"/>
                  <a:gd name="connsiteY10" fmla="*/ 357089 h 458752"/>
                  <a:gd name="connsiteX11" fmla="*/ 337288 w 344064"/>
                  <a:gd name="connsiteY11" fmla="*/ 363161 h 458752"/>
                  <a:gd name="connsiteX12" fmla="*/ 344709 w 344064"/>
                  <a:gd name="connsiteY12" fmla="*/ 423879 h 458752"/>
                  <a:gd name="connsiteX13" fmla="*/ 340661 w 344064"/>
                  <a:gd name="connsiteY13" fmla="*/ 431974 h 458752"/>
                  <a:gd name="connsiteX14" fmla="*/ 122079 w 344064"/>
                  <a:gd name="connsiteY14" fmla="*/ 434673 h 458752"/>
                  <a:gd name="connsiteX15" fmla="*/ 10764 w 344064"/>
                  <a:gd name="connsiteY15" fmla="*/ 289626 h 458752"/>
                  <a:gd name="connsiteX16" fmla="*/ 31678 w 344064"/>
                  <a:gd name="connsiteY16" fmla="*/ 112196 h 458752"/>
                  <a:gd name="connsiteX17" fmla="*/ 188868 w 344064"/>
                  <a:gd name="connsiteY17" fmla="*/ 5604 h 458752"/>
                  <a:gd name="connsiteX18" fmla="*/ 206409 w 344064"/>
                  <a:gd name="connsiteY18" fmla="*/ 4255 h 458752"/>
                  <a:gd name="connsiteX19" fmla="*/ 224624 w 344064"/>
                  <a:gd name="connsiteY19" fmla="*/ 3580 h 458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064" h="458752">
                    <a:moveTo>
                      <a:pt x="224624" y="3580"/>
                    </a:moveTo>
                    <a:cubicBezTo>
                      <a:pt x="263078" y="3580"/>
                      <a:pt x="300858" y="9652"/>
                      <a:pt x="336613" y="24494"/>
                    </a:cubicBezTo>
                    <a:cubicBezTo>
                      <a:pt x="342685" y="27192"/>
                      <a:pt x="344709" y="29891"/>
                      <a:pt x="344034" y="36637"/>
                    </a:cubicBezTo>
                    <a:cubicBezTo>
                      <a:pt x="341336" y="56876"/>
                      <a:pt x="339312" y="77115"/>
                      <a:pt x="337288" y="98029"/>
                    </a:cubicBezTo>
                    <a:cubicBezTo>
                      <a:pt x="336613" y="104101"/>
                      <a:pt x="335264" y="104101"/>
                      <a:pt x="329867" y="102751"/>
                    </a:cubicBezTo>
                    <a:cubicBezTo>
                      <a:pt x="299508" y="91957"/>
                      <a:pt x="268475" y="83187"/>
                      <a:pt x="236093" y="80488"/>
                    </a:cubicBezTo>
                    <a:cubicBezTo>
                      <a:pt x="194265" y="77115"/>
                      <a:pt x="155811" y="85886"/>
                      <a:pt x="126127" y="118268"/>
                    </a:cubicBezTo>
                    <a:cubicBezTo>
                      <a:pt x="105213" y="140531"/>
                      <a:pt x="95768" y="167517"/>
                      <a:pt x="91721" y="197201"/>
                    </a:cubicBezTo>
                    <a:cubicBezTo>
                      <a:pt x="86998" y="234980"/>
                      <a:pt x="88347" y="272085"/>
                      <a:pt x="103864" y="307166"/>
                    </a:cubicBezTo>
                    <a:cubicBezTo>
                      <a:pt x="124778" y="355066"/>
                      <a:pt x="163232" y="378678"/>
                      <a:pt x="215179" y="380027"/>
                    </a:cubicBezTo>
                    <a:cubicBezTo>
                      <a:pt x="254308" y="381376"/>
                      <a:pt x="290738" y="369908"/>
                      <a:pt x="327169" y="357089"/>
                    </a:cubicBezTo>
                    <a:cubicBezTo>
                      <a:pt x="335939" y="353716"/>
                      <a:pt x="336613" y="353716"/>
                      <a:pt x="337288" y="363161"/>
                    </a:cubicBezTo>
                    <a:cubicBezTo>
                      <a:pt x="339987" y="383400"/>
                      <a:pt x="342011" y="403639"/>
                      <a:pt x="344709" y="423879"/>
                    </a:cubicBezTo>
                    <a:cubicBezTo>
                      <a:pt x="345384" y="427252"/>
                      <a:pt x="345384" y="430625"/>
                      <a:pt x="340661" y="431974"/>
                    </a:cubicBezTo>
                    <a:cubicBezTo>
                      <a:pt x="269150" y="462333"/>
                      <a:pt x="194940" y="469079"/>
                      <a:pt x="122079" y="434673"/>
                    </a:cubicBezTo>
                    <a:cubicBezTo>
                      <a:pt x="60013" y="406338"/>
                      <a:pt x="24932" y="355066"/>
                      <a:pt x="10764" y="289626"/>
                    </a:cubicBezTo>
                    <a:cubicBezTo>
                      <a:pt x="-2729" y="228234"/>
                      <a:pt x="1994" y="168191"/>
                      <a:pt x="31678" y="112196"/>
                    </a:cubicBezTo>
                    <a:cubicBezTo>
                      <a:pt x="65410" y="49455"/>
                      <a:pt x="118706" y="15049"/>
                      <a:pt x="188868" y="5604"/>
                    </a:cubicBezTo>
                    <a:cubicBezTo>
                      <a:pt x="194940" y="4929"/>
                      <a:pt x="200337" y="4255"/>
                      <a:pt x="206409" y="4255"/>
                    </a:cubicBezTo>
                    <a:cubicBezTo>
                      <a:pt x="213155" y="3580"/>
                      <a:pt x="218552" y="3580"/>
                      <a:pt x="224624" y="3580"/>
                    </a:cubicBezTo>
                    <a:close/>
                  </a:path>
                </a:pathLst>
              </a:custGeom>
              <a:solidFill>
                <a:srgbClr val="020202"/>
              </a:solidFill>
              <a:ln w="6739" cap="flat">
                <a:noFill/>
                <a:prstDash val="solid"/>
                <a:miter/>
              </a:ln>
            </p:spPr>
            <p:txBody>
              <a:bodyPr rtlCol="0" anchor="ctr"/>
              <a:lstStyle/>
              <a:p>
                <a:endParaRPr lang="fr-FR">
                  <a:latin typeface="Akatab" panose="02000000000000000000" pitchFamily="2" charset="77"/>
                </a:endParaRPr>
              </a:p>
            </p:txBody>
          </p:sp>
          <p:sp>
            <p:nvSpPr>
              <p:cNvPr id="38" name="Forme libre : forme 18">
                <a:extLst>
                  <a:ext uri="{FF2B5EF4-FFF2-40B4-BE49-F238E27FC236}">
                    <a16:creationId xmlns:a16="http://schemas.microsoft.com/office/drawing/2014/main" id="{32FC45DF-B6A6-8857-8505-87D540A82139}"/>
                  </a:ext>
                </a:extLst>
              </p:cNvPr>
              <p:cNvSpPr/>
              <p:nvPr/>
            </p:nvSpPr>
            <p:spPr>
              <a:xfrm>
                <a:off x="3802309" y="5462997"/>
                <a:ext cx="96152" cy="122375"/>
              </a:xfrm>
              <a:custGeom>
                <a:avLst/>
                <a:gdLst>
                  <a:gd name="connsiteX0" fmla="*/ 73573 w 74209"/>
                  <a:gd name="connsiteY0" fmla="*/ 47859 h 94449"/>
                  <a:gd name="connsiteX1" fmla="*/ 73573 w 74209"/>
                  <a:gd name="connsiteY1" fmla="*/ 82940 h 94449"/>
                  <a:gd name="connsiteX2" fmla="*/ 71549 w 74209"/>
                  <a:gd name="connsiteY2" fmla="*/ 91036 h 94449"/>
                  <a:gd name="connsiteX3" fmla="*/ 58057 w 74209"/>
                  <a:gd name="connsiteY3" fmla="*/ 86988 h 94449"/>
                  <a:gd name="connsiteX4" fmla="*/ 37143 w 74209"/>
                  <a:gd name="connsiteY4" fmla="*/ 55280 h 94449"/>
                  <a:gd name="connsiteX5" fmla="*/ 23650 w 74209"/>
                  <a:gd name="connsiteY5" fmla="*/ 35041 h 94449"/>
                  <a:gd name="connsiteX6" fmla="*/ 20277 w 74209"/>
                  <a:gd name="connsiteY6" fmla="*/ 32342 h 94449"/>
                  <a:gd name="connsiteX7" fmla="*/ 19603 w 74209"/>
                  <a:gd name="connsiteY7" fmla="*/ 36390 h 94449"/>
                  <a:gd name="connsiteX8" fmla="*/ 19603 w 74209"/>
                  <a:gd name="connsiteY8" fmla="*/ 85638 h 94449"/>
                  <a:gd name="connsiteX9" fmla="*/ 11507 w 74209"/>
                  <a:gd name="connsiteY9" fmla="*/ 91710 h 94449"/>
                  <a:gd name="connsiteX10" fmla="*/ 4086 w 74209"/>
                  <a:gd name="connsiteY10" fmla="*/ 85638 h 94449"/>
                  <a:gd name="connsiteX11" fmla="*/ 4086 w 74209"/>
                  <a:gd name="connsiteY11" fmla="*/ 12778 h 94449"/>
                  <a:gd name="connsiteX12" fmla="*/ 6110 w 74209"/>
                  <a:gd name="connsiteY12" fmla="*/ 4682 h 94449"/>
                  <a:gd name="connsiteX13" fmla="*/ 21626 w 74209"/>
                  <a:gd name="connsiteY13" fmla="*/ 8055 h 94449"/>
                  <a:gd name="connsiteX14" fmla="*/ 52660 w 74209"/>
                  <a:gd name="connsiteY14" fmla="*/ 55280 h 94449"/>
                  <a:gd name="connsiteX15" fmla="*/ 56708 w 74209"/>
                  <a:gd name="connsiteY15" fmla="*/ 59328 h 94449"/>
                  <a:gd name="connsiteX16" fmla="*/ 58057 w 74209"/>
                  <a:gd name="connsiteY16" fmla="*/ 53931 h 94449"/>
                  <a:gd name="connsiteX17" fmla="*/ 58057 w 74209"/>
                  <a:gd name="connsiteY17" fmla="*/ 10079 h 94449"/>
                  <a:gd name="connsiteX18" fmla="*/ 66152 w 74209"/>
                  <a:gd name="connsiteY18" fmla="*/ 4007 h 94449"/>
                  <a:gd name="connsiteX19" fmla="*/ 73573 w 74209"/>
                  <a:gd name="connsiteY19" fmla="*/ 10079 h 94449"/>
                  <a:gd name="connsiteX20" fmla="*/ 73573 w 74209"/>
                  <a:gd name="connsiteY20" fmla="*/ 47859 h 94449"/>
                  <a:gd name="connsiteX21" fmla="*/ 73573 w 74209"/>
                  <a:gd name="connsiteY21" fmla="*/ 4785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73573" y="47859"/>
                    </a:moveTo>
                    <a:cubicBezTo>
                      <a:pt x="73573" y="59328"/>
                      <a:pt x="73573" y="70796"/>
                      <a:pt x="73573" y="82940"/>
                    </a:cubicBezTo>
                    <a:cubicBezTo>
                      <a:pt x="73573" y="85638"/>
                      <a:pt x="75597" y="90361"/>
                      <a:pt x="71549" y="91036"/>
                    </a:cubicBezTo>
                    <a:cubicBezTo>
                      <a:pt x="66827" y="91710"/>
                      <a:pt x="61430" y="93060"/>
                      <a:pt x="58057" y="86988"/>
                    </a:cubicBezTo>
                    <a:cubicBezTo>
                      <a:pt x="51310" y="76194"/>
                      <a:pt x="43889" y="66074"/>
                      <a:pt x="37143" y="55280"/>
                    </a:cubicBezTo>
                    <a:cubicBezTo>
                      <a:pt x="32421" y="48533"/>
                      <a:pt x="28373" y="41787"/>
                      <a:pt x="23650" y="35041"/>
                    </a:cubicBezTo>
                    <a:cubicBezTo>
                      <a:pt x="22976" y="33691"/>
                      <a:pt x="22301" y="31668"/>
                      <a:pt x="20277" y="32342"/>
                    </a:cubicBezTo>
                    <a:cubicBezTo>
                      <a:pt x="18253" y="33017"/>
                      <a:pt x="19603" y="35041"/>
                      <a:pt x="19603" y="36390"/>
                    </a:cubicBezTo>
                    <a:cubicBezTo>
                      <a:pt x="19603" y="52581"/>
                      <a:pt x="19603" y="69447"/>
                      <a:pt x="19603" y="85638"/>
                    </a:cubicBezTo>
                    <a:cubicBezTo>
                      <a:pt x="19603" y="92385"/>
                      <a:pt x="16229" y="91710"/>
                      <a:pt x="11507" y="91710"/>
                    </a:cubicBezTo>
                    <a:cubicBezTo>
                      <a:pt x="6784" y="91710"/>
                      <a:pt x="4086" y="91036"/>
                      <a:pt x="4086" y="85638"/>
                    </a:cubicBezTo>
                    <a:cubicBezTo>
                      <a:pt x="4086" y="61352"/>
                      <a:pt x="4086" y="37065"/>
                      <a:pt x="4086" y="12778"/>
                    </a:cubicBezTo>
                    <a:cubicBezTo>
                      <a:pt x="4086" y="10079"/>
                      <a:pt x="2062" y="5357"/>
                      <a:pt x="6110" y="4682"/>
                    </a:cubicBezTo>
                    <a:cubicBezTo>
                      <a:pt x="11507" y="4007"/>
                      <a:pt x="16904" y="1309"/>
                      <a:pt x="21626" y="8055"/>
                    </a:cubicBezTo>
                    <a:cubicBezTo>
                      <a:pt x="31746" y="24247"/>
                      <a:pt x="42540" y="39763"/>
                      <a:pt x="52660" y="55280"/>
                    </a:cubicBezTo>
                    <a:cubicBezTo>
                      <a:pt x="54009" y="56629"/>
                      <a:pt x="54684" y="60002"/>
                      <a:pt x="56708" y="59328"/>
                    </a:cubicBezTo>
                    <a:cubicBezTo>
                      <a:pt x="58731" y="58653"/>
                      <a:pt x="58057" y="55280"/>
                      <a:pt x="58057" y="53931"/>
                    </a:cubicBezTo>
                    <a:cubicBezTo>
                      <a:pt x="58057" y="39089"/>
                      <a:pt x="58057" y="24921"/>
                      <a:pt x="58057" y="10079"/>
                    </a:cubicBezTo>
                    <a:cubicBezTo>
                      <a:pt x="58057" y="3333"/>
                      <a:pt x="61430" y="4007"/>
                      <a:pt x="66152" y="4007"/>
                    </a:cubicBezTo>
                    <a:cubicBezTo>
                      <a:pt x="70875" y="4007"/>
                      <a:pt x="73573" y="4007"/>
                      <a:pt x="73573" y="10079"/>
                    </a:cubicBezTo>
                    <a:cubicBezTo>
                      <a:pt x="72899" y="22223"/>
                      <a:pt x="73573" y="35041"/>
                      <a:pt x="73573" y="47859"/>
                    </a:cubicBezTo>
                    <a:cubicBezTo>
                      <a:pt x="73573" y="47859"/>
                      <a:pt x="73573" y="47859"/>
                      <a:pt x="73573" y="47859"/>
                    </a:cubicBezTo>
                    <a:close/>
                  </a:path>
                </a:pathLst>
              </a:custGeom>
              <a:solidFill>
                <a:srgbClr val="0C0C0C"/>
              </a:solidFill>
              <a:ln w="6739" cap="flat">
                <a:noFill/>
                <a:prstDash val="solid"/>
                <a:miter/>
              </a:ln>
            </p:spPr>
            <p:txBody>
              <a:bodyPr rtlCol="0" anchor="ctr"/>
              <a:lstStyle/>
              <a:p>
                <a:endParaRPr lang="fr-FR">
                  <a:latin typeface="Akatab" panose="02000000000000000000" pitchFamily="2" charset="77"/>
                </a:endParaRPr>
              </a:p>
            </p:txBody>
          </p:sp>
          <p:sp>
            <p:nvSpPr>
              <p:cNvPr id="39" name="Forme libre : forme 19">
                <a:extLst>
                  <a:ext uri="{FF2B5EF4-FFF2-40B4-BE49-F238E27FC236}">
                    <a16:creationId xmlns:a16="http://schemas.microsoft.com/office/drawing/2014/main" id="{7D191ED5-C664-708D-808B-0D23DD5A8C50}"/>
                  </a:ext>
                </a:extLst>
              </p:cNvPr>
              <p:cNvSpPr/>
              <p:nvPr/>
            </p:nvSpPr>
            <p:spPr>
              <a:xfrm>
                <a:off x="3263637" y="5464425"/>
                <a:ext cx="96152" cy="122375"/>
              </a:xfrm>
              <a:custGeom>
                <a:avLst/>
                <a:gdLst>
                  <a:gd name="connsiteX0" fmla="*/ 73067 w 74209"/>
                  <a:gd name="connsiteY0" fmla="*/ 48106 h 94449"/>
                  <a:gd name="connsiteX1" fmla="*/ 73067 w 74209"/>
                  <a:gd name="connsiteY1" fmla="*/ 83862 h 94449"/>
                  <a:gd name="connsiteX2" fmla="*/ 70369 w 74209"/>
                  <a:gd name="connsiteY2" fmla="*/ 91957 h 94449"/>
                  <a:gd name="connsiteX3" fmla="*/ 58225 w 74209"/>
                  <a:gd name="connsiteY3" fmla="*/ 88584 h 94449"/>
                  <a:gd name="connsiteX4" fmla="*/ 25168 w 74209"/>
                  <a:gd name="connsiteY4" fmla="*/ 39336 h 94449"/>
                  <a:gd name="connsiteX5" fmla="*/ 22470 w 74209"/>
                  <a:gd name="connsiteY5" fmla="*/ 35288 h 94449"/>
                  <a:gd name="connsiteX6" fmla="*/ 19771 w 74209"/>
                  <a:gd name="connsiteY6" fmla="*/ 33264 h 94449"/>
                  <a:gd name="connsiteX7" fmla="*/ 19097 w 74209"/>
                  <a:gd name="connsiteY7" fmla="*/ 36637 h 94449"/>
                  <a:gd name="connsiteX8" fmla="*/ 19097 w 74209"/>
                  <a:gd name="connsiteY8" fmla="*/ 85886 h 94449"/>
                  <a:gd name="connsiteX9" fmla="*/ 11675 w 74209"/>
                  <a:gd name="connsiteY9" fmla="*/ 92632 h 94449"/>
                  <a:gd name="connsiteX10" fmla="*/ 4255 w 74209"/>
                  <a:gd name="connsiteY10" fmla="*/ 85886 h 94449"/>
                  <a:gd name="connsiteX11" fmla="*/ 4255 w 74209"/>
                  <a:gd name="connsiteY11" fmla="*/ 13699 h 94449"/>
                  <a:gd name="connsiteX12" fmla="*/ 6953 w 74209"/>
                  <a:gd name="connsiteY12" fmla="*/ 4929 h 94449"/>
                  <a:gd name="connsiteX13" fmla="*/ 22470 w 74209"/>
                  <a:gd name="connsiteY13" fmla="*/ 8302 h 94449"/>
                  <a:gd name="connsiteX14" fmla="*/ 53503 w 74209"/>
                  <a:gd name="connsiteY14" fmla="*/ 55527 h 94449"/>
                  <a:gd name="connsiteX15" fmla="*/ 57551 w 74209"/>
                  <a:gd name="connsiteY15" fmla="*/ 59575 h 94449"/>
                  <a:gd name="connsiteX16" fmla="*/ 58225 w 74209"/>
                  <a:gd name="connsiteY16" fmla="*/ 54178 h 94449"/>
                  <a:gd name="connsiteX17" fmla="*/ 58225 w 74209"/>
                  <a:gd name="connsiteY17" fmla="*/ 10326 h 94449"/>
                  <a:gd name="connsiteX18" fmla="*/ 65646 w 74209"/>
                  <a:gd name="connsiteY18" fmla="*/ 3580 h 94449"/>
                  <a:gd name="connsiteX19" fmla="*/ 73067 w 74209"/>
                  <a:gd name="connsiteY19" fmla="*/ 10326 h 94449"/>
                  <a:gd name="connsiteX20" fmla="*/ 73067 w 74209"/>
                  <a:gd name="connsiteY20" fmla="*/ 48106 h 94449"/>
                  <a:gd name="connsiteX21" fmla="*/ 73067 w 74209"/>
                  <a:gd name="connsiteY21" fmla="*/ 4810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73067" y="48106"/>
                    </a:moveTo>
                    <a:cubicBezTo>
                      <a:pt x="73067" y="60249"/>
                      <a:pt x="73067" y="71718"/>
                      <a:pt x="73067" y="83862"/>
                    </a:cubicBezTo>
                    <a:cubicBezTo>
                      <a:pt x="73067" y="86560"/>
                      <a:pt x="75766" y="91283"/>
                      <a:pt x="70369" y="91957"/>
                    </a:cubicBezTo>
                    <a:cubicBezTo>
                      <a:pt x="66321" y="92632"/>
                      <a:pt x="61599" y="93981"/>
                      <a:pt x="58225" y="88584"/>
                    </a:cubicBezTo>
                    <a:cubicBezTo>
                      <a:pt x="47431" y="71718"/>
                      <a:pt x="36637" y="55527"/>
                      <a:pt x="25168" y="39336"/>
                    </a:cubicBezTo>
                    <a:cubicBezTo>
                      <a:pt x="24494" y="37986"/>
                      <a:pt x="23819" y="36637"/>
                      <a:pt x="22470" y="35288"/>
                    </a:cubicBezTo>
                    <a:cubicBezTo>
                      <a:pt x="21795" y="34613"/>
                      <a:pt x="21120" y="32589"/>
                      <a:pt x="19771" y="33264"/>
                    </a:cubicBezTo>
                    <a:cubicBezTo>
                      <a:pt x="17747" y="33939"/>
                      <a:pt x="19097" y="35288"/>
                      <a:pt x="19097" y="36637"/>
                    </a:cubicBezTo>
                    <a:cubicBezTo>
                      <a:pt x="19097" y="52828"/>
                      <a:pt x="19097" y="69694"/>
                      <a:pt x="19097" y="85886"/>
                    </a:cubicBezTo>
                    <a:cubicBezTo>
                      <a:pt x="19097" y="91957"/>
                      <a:pt x="16398" y="92632"/>
                      <a:pt x="11675" y="92632"/>
                    </a:cubicBezTo>
                    <a:cubicBezTo>
                      <a:pt x="6278" y="92632"/>
                      <a:pt x="4255" y="91957"/>
                      <a:pt x="4255" y="85886"/>
                    </a:cubicBezTo>
                    <a:cubicBezTo>
                      <a:pt x="4255" y="61599"/>
                      <a:pt x="4255" y="37986"/>
                      <a:pt x="4255" y="13699"/>
                    </a:cubicBezTo>
                    <a:cubicBezTo>
                      <a:pt x="4255" y="11001"/>
                      <a:pt x="1556" y="5604"/>
                      <a:pt x="6953" y="4929"/>
                    </a:cubicBezTo>
                    <a:cubicBezTo>
                      <a:pt x="11675" y="4255"/>
                      <a:pt x="17747" y="2231"/>
                      <a:pt x="22470" y="8302"/>
                    </a:cubicBezTo>
                    <a:cubicBezTo>
                      <a:pt x="32589" y="24494"/>
                      <a:pt x="43383" y="40010"/>
                      <a:pt x="53503" y="55527"/>
                    </a:cubicBezTo>
                    <a:cubicBezTo>
                      <a:pt x="54852" y="56876"/>
                      <a:pt x="54852" y="60249"/>
                      <a:pt x="57551" y="59575"/>
                    </a:cubicBezTo>
                    <a:cubicBezTo>
                      <a:pt x="59575" y="58900"/>
                      <a:pt x="58225" y="56202"/>
                      <a:pt x="58225" y="54178"/>
                    </a:cubicBezTo>
                    <a:cubicBezTo>
                      <a:pt x="58225" y="39336"/>
                      <a:pt x="58225" y="25168"/>
                      <a:pt x="58225" y="10326"/>
                    </a:cubicBezTo>
                    <a:cubicBezTo>
                      <a:pt x="58225" y="4255"/>
                      <a:pt x="60924" y="3580"/>
                      <a:pt x="65646" y="3580"/>
                    </a:cubicBezTo>
                    <a:cubicBezTo>
                      <a:pt x="71044" y="3580"/>
                      <a:pt x="73742" y="4255"/>
                      <a:pt x="73067" y="10326"/>
                    </a:cubicBezTo>
                    <a:cubicBezTo>
                      <a:pt x="72393" y="23144"/>
                      <a:pt x="73067" y="35962"/>
                      <a:pt x="73067" y="48106"/>
                    </a:cubicBezTo>
                    <a:cubicBezTo>
                      <a:pt x="73067" y="48106"/>
                      <a:pt x="73067" y="48106"/>
                      <a:pt x="73067" y="48106"/>
                    </a:cubicBezTo>
                    <a:close/>
                  </a:path>
                </a:pathLst>
              </a:custGeom>
              <a:solidFill>
                <a:srgbClr val="0C0C0C"/>
              </a:solidFill>
              <a:ln w="6739" cap="flat">
                <a:noFill/>
                <a:prstDash val="solid"/>
                <a:miter/>
              </a:ln>
            </p:spPr>
            <p:txBody>
              <a:bodyPr rtlCol="0" anchor="ctr"/>
              <a:lstStyle/>
              <a:p>
                <a:endParaRPr lang="fr-FR">
                  <a:latin typeface="Akatab" panose="02000000000000000000" pitchFamily="2" charset="77"/>
                </a:endParaRPr>
              </a:p>
            </p:txBody>
          </p:sp>
          <p:sp>
            <p:nvSpPr>
              <p:cNvPr id="40" name="Forme libre : forme 20">
                <a:extLst>
                  <a:ext uri="{FF2B5EF4-FFF2-40B4-BE49-F238E27FC236}">
                    <a16:creationId xmlns:a16="http://schemas.microsoft.com/office/drawing/2014/main" id="{40C349C9-D11D-1C3B-B376-41B7548FBB8C}"/>
                  </a:ext>
                </a:extLst>
              </p:cNvPr>
              <p:cNvSpPr/>
              <p:nvPr/>
            </p:nvSpPr>
            <p:spPr>
              <a:xfrm>
                <a:off x="2544124" y="5468614"/>
                <a:ext cx="96152" cy="122375"/>
              </a:xfrm>
              <a:custGeom>
                <a:avLst/>
                <a:gdLst>
                  <a:gd name="connsiteX0" fmla="*/ 4347 w 74209"/>
                  <a:gd name="connsiteY0" fmla="*/ 46896 h 94449"/>
                  <a:gd name="connsiteX1" fmla="*/ 4347 w 74209"/>
                  <a:gd name="connsiteY1" fmla="*/ 13165 h 94449"/>
                  <a:gd name="connsiteX2" fmla="*/ 6371 w 74209"/>
                  <a:gd name="connsiteY2" fmla="*/ 4394 h 94449"/>
                  <a:gd name="connsiteX3" fmla="*/ 21888 w 74209"/>
                  <a:gd name="connsiteY3" fmla="*/ 8442 h 94449"/>
                  <a:gd name="connsiteX4" fmla="*/ 52247 w 74209"/>
                  <a:gd name="connsiteY4" fmla="*/ 54992 h 94449"/>
                  <a:gd name="connsiteX5" fmla="*/ 56294 w 74209"/>
                  <a:gd name="connsiteY5" fmla="*/ 59715 h 94449"/>
                  <a:gd name="connsiteX6" fmla="*/ 57644 w 74209"/>
                  <a:gd name="connsiteY6" fmla="*/ 53643 h 94449"/>
                  <a:gd name="connsiteX7" fmla="*/ 57644 w 74209"/>
                  <a:gd name="connsiteY7" fmla="*/ 11815 h 94449"/>
                  <a:gd name="connsiteX8" fmla="*/ 65065 w 74209"/>
                  <a:gd name="connsiteY8" fmla="*/ 4394 h 94449"/>
                  <a:gd name="connsiteX9" fmla="*/ 73160 w 74209"/>
                  <a:gd name="connsiteY9" fmla="*/ 11815 h 94449"/>
                  <a:gd name="connsiteX10" fmla="*/ 73160 w 74209"/>
                  <a:gd name="connsiteY10" fmla="*/ 84001 h 94449"/>
                  <a:gd name="connsiteX11" fmla="*/ 71136 w 74209"/>
                  <a:gd name="connsiteY11" fmla="*/ 92097 h 94449"/>
                  <a:gd name="connsiteX12" fmla="*/ 58318 w 74209"/>
                  <a:gd name="connsiteY12" fmla="*/ 88049 h 94449"/>
                  <a:gd name="connsiteX13" fmla="*/ 29309 w 74209"/>
                  <a:gd name="connsiteY13" fmla="*/ 44198 h 94449"/>
                  <a:gd name="connsiteX14" fmla="*/ 20539 w 74209"/>
                  <a:gd name="connsiteY14" fmla="*/ 32729 h 94449"/>
                  <a:gd name="connsiteX15" fmla="*/ 19189 w 74209"/>
                  <a:gd name="connsiteY15" fmla="*/ 47571 h 94449"/>
                  <a:gd name="connsiteX16" fmla="*/ 19189 w 74209"/>
                  <a:gd name="connsiteY16" fmla="*/ 86700 h 94449"/>
                  <a:gd name="connsiteX17" fmla="*/ 11768 w 74209"/>
                  <a:gd name="connsiteY17" fmla="*/ 92772 h 94449"/>
                  <a:gd name="connsiteX18" fmla="*/ 3673 w 74209"/>
                  <a:gd name="connsiteY18" fmla="*/ 87375 h 94449"/>
                  <a:gd name="connsiteX19" fmla="*/ 4347 w 74209"/>
                  <a:gd name="connsiteY19" fmla="*/ 46896 h 94449"/>
                  <a:gd name="connsiteX20" fmla="*/ 4347 w 74209"/>
                  <a:gd name="connsiteY20" fmla="*/ 4689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209" h="94449">
                    <a:moveTo>
                      <a:pt x="4347" y="46896"/>
                    </a:moveTo>
                    <a:cubicBezTo>
                      <a:pt x="4347" y="35428"/>
                      <a:pt x="4347" y="23959"/>
                      <a:pt x="4347" y="13165"/>
                    </a:cubicBezTo>
                    <a:cubicBezTo>
                      <a:pt x="4347" y="10466"/>
                      <a:pt x="1649" y="5069"/>
                      <a:pt x="6371" y="4394"/>
                    </a:cubicBezTo>
                    <a:cubicBezTo>
                      <a:pt x="11768" y="3720"/>
                      <a:pt x="17840" y="1696"/>
                      <a:pt x="21888" y="8442"/>
                    </a:cubicBezTo>
                    <a:cubicBezTo>
                      <a:pt x="32008" y="23959"/>
                      <a:pt x="42127" y="39475"/>
                      <a:pt x="52247" y="54992"/>
                    </a:cubicBezTo>
                    <a:cubicBezTo>
                      <a:pt x="53596" y="57016"/>
                      <a:pt x="55620" y="59715"/>
                      <a:pt x="56294" y="59715"/>
                    </a:cubicBezTo>
                    <a:cubicBezTo>
                      <a:pt x="58993" y="58365"/>
                      <a:pt x="57644" y="55667"/>
                      <a:pt x="57644" y="53643"/>
                    </a:cubicBezTo>
                    <a:cubicBezTo>
                      <a:pt x="57644" y="39475"/>
                      <a:pt x="57644" y="25308"/>
                      <a:pt x="57644" y="11815"/>
                    </a:cubicBezTo>
                    <a:cubicBezTo>
                      <a:pt x="57644" y="5744"/>
                      <a:pt x="58993" y="3720"/>
                      <a:pt x="65065" y="4394"/>
                    </a:cubicBezTo>
                    <a:cubicBezTo>
                      <a:pt x="70462" y="4394"/>
                      <a:pt x="73160" y="5069"/>
                      <a:pt x="73160" y="11815"/>
                    </a:cubicBezTo>
                    <a:cubicBezTo>
                      <a:pt x="73160" y="36102"/>
                      <a:pt x="73160" y="59715"/>
                      <a:pt x="73160" y="84001"/>
                    </a:cubicBezTo>
                    <a:cubicBezTo>
                      <a:pt x="73160" y="86700"/>
                      <a:pt x="75184" y="91422"/>
                      <a:pt x="71136" y="92097"/>
                    </a:cubicBezTo>
                    <a:cubicBezTo>
                      <a:pt x="66414" y="92772"/>
                      <a:pt x="61692" y="94121"/>
                      <a:pt x="58318" y="88049"/>
                    </a:cubicBezTo>
                    <a:cubicBezTo>
                      <a:pt x="48874" y="73207"/>
                      <a:pt x="38754" y="59040"/>
                      <a:pt x="29309" y="44198"/>
                    </a:cubicBezTo>
                    <a:cubicBezTo>
                      <a:pt x="26610" y="40150"/>
                      <a:pt x="24587" y="35428"/>
                      <a:pt x="20539" y="32729"/>
                    </a:cubicBezTo>
                    <a:cubicBezTo>
                      <a:pt x="17840" y="37452"/>
                      <a:pt x="19189" y="42849"/>
                      <a:pt x="19189" y="47571"/>
                    </a:cubicBezTo>
                    <a:cubicBezTo>
                      <a:pt x="19189" y="60389"/>
                      <a:pt x="18515" y="73207"/>
                      <a:pt x="19189" y="86700"/>
                    </a:cubicBezTo>
                    <a:cubicBezTo>
                      <a:pt x="19864" y="93446"/>
                      <a:pt x="15816" y="92772"/>
                      <a:pt x="11768" y="92772"/>
                    </a:cubicBezTo>
                    <a:cubicBezTo>
                      <a:pt x="7721" y="92772"/>
                      <a:pt x="3673" y="94121"/>
                      <a:pt x="3673" y="87375"/>
                    </a:cubicBezTo>
                    <a:cubicBezTo>
                      <a:pt x="5022" y="72533"/>
                      <a:pt x="4347" y="59715"/>
                      <a:pt x="4347" y="46896"/>
                    </a:cubicBezTo>
                    <a:cubicBezTo>
                      <a:pt x="4347" y="46896"/>
                      <a:pt x="4347" y="46896"/>
                      <a:pt x="4347" y="46896"/>
                    </a:cubicBezTo>
                    <a:close/>
                  </a:path>
                </a:pathLst>
              </a:custGeom>
              <a:solidFill>
                <a:srgbClr val="0A0A0A"/>
              </a:solidFill>
              <a:ln w="6739" cap="flat">
                <a:noFill/>
                <a:prstDash val="solid"/>
                <a:miter/>
              </a:ln>
            </p:spPr>
            <p:txBody>
              <a:bodyPr rtlCol="0" anchor="ctr"/>
              <a:lstStyle/>
              <a:p>
                <a:endParaRPr lang="fr-FR">
                  <a:latin typeface="Akatab" panose="02000000000000000000" pitchFamily="2" charset="77"/>
                </a:endParaRPr>
              </a:p>
            </p:txBody>
          </p:sp>
          <p:sp>
            <p:nvSpPr>
              <p:cNvPr id="41" name="Forme libre : forme 21">
                <a:extLst>
                  <a:ext uri="{FF2B5EF4-FFF2-40B4-BE49-F238E27FC236}">
                    <a16:creationId xmlns:a16="http://schemas.microsoft.com/office/drawing/2014/main" id="{30EB4072-626E-DCA2-F936-8A93DF8D235C}"/>
                  </a:ext>
                </a:extLst>
              </p:cNvPr>
              <p:cNvSpPr/>
              <p:nvPr/>
            </p:nvSpPr>
            <p:spPr>
              <a:xfrm>
                <a:off x="3673596" y="5461803"/>
                <a:ext cx="113635" cy="122375"/>
              </a:xfrm>
              <a:custGeom>
                <a:avLst/>
                <a:gdLst>
                  <a:gd name="connsiteX0" fmla="*/ 89259 w 87702"/>
                  <a:gd name="connsiteY0" fmla="*/ 49455 h 94449"/>
                  <a:gd name="connsiteX1" fmla="*/ 46082 w 87702"/>
                  <a:gd name="connsiteY1" fmla="*/ 94656 h 94449"/>
                  <a:gd name="connsiteX2" fmla="*/ 3580 w 87702"/>
                  <a:gd name="connsiteY2" fmla="*/ 48781 h 94449"/>
                  <a:gd name="connsiteX3" fmla="*/ 46757 w 87702"/>
                  <a:gd name="connsiteY3" fmla="*/ 3580 h 94449"/>
                  <a:gd name="connsiteX4" fmla="*/ 89259 w 87702"/>
                  <a:gd name="connsiteY4" fmla="*/ 49455 h 94449"/>
                  <a:gd name="connsiteX5" fmla="*/ 73067 w 87702"/>
                  <a:gd name="connsiteY5" fmla="*/ 49455 h 94449"/>
                  <a:gd name="connsiteX6" fmla="*/ 46082 w 87702"/>
                  <a:gd name="connsiteY6" fmla="*/ 18422 h 94449"/>
                  <a:gd name="connsiteX7" fmla="*/ 19096 w 87702"/>
                  <a:gd name="connsiteY7" fmla="*/ 49455 h 94449"/>
                  <a:gd name="connsiteX8" fmla="*/ 35962 w 87702"/>
                  <a:gd name="connsiteY8" fmla="*/ 77790 h 94449"/>
                  <a:gd name="connsiteX9" fmla="*/ 73067 w 87702"/>
                  <a:gd name="connsiteY9" fmla="*/ 4945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89259" y="49455"/>
                    </a:moveTo>
                    <a:cubicBezTo>
                      <a:pt x="89259" y="76441"/>
                      <a:pt x="71718" y="94656"/>
                      <a:pt x="46082" y="94656"/>
                    </a:cubicBezTo>
                    <a:cubicBezTo>
                      <a:pt x="20446" y="94656"/>
                      <a:pt x="3580" y="75766"/>
                      <a:pt x="3580" y="48781"/>
                    </a:cubicBezTo>
                    <a:cubicBezTo>
                      <a:pt x="3580" y="21795"/>
                      <a:pt x="21120" y="3580"/>
                      <a:pt x="46757" y="3580"/>
                    </a:cubicBezTo>
                    <a:cubicBezTo>
                      <a:pt x="72393" y="3580"/>
                      <a:pt x="89933" y="22470"/>
                      <a:pt x="89259" y="49455"/>
                    </a:cubicBezTo>
                    <a:close/>
                    <a:moveTo>
                      <a:pt x="73067" y="49455"/>
                    </a:moveTo>
                    <a:cubicBezTo>
                      <a:pt x="73067" y="29891"/>
                      <a:pt x="62948" y="18422"/>
                      <a:pt x="46082" y="18422"/>
                    </a:cubicBezTo>
                    <a:cubicBezTo>
                      <a:pt x="29216" y="18422"/>
                      <a:pt x="19096" y="30565"/>
                      <a:pt x="19096" y="49455"/>
                    </a:cubicBezTo>
                    <a:cubicBezTo>
                      <a:pt x="19096" y="63623"/>
                      <a:pt x="25168" y="73742"/>
                      <a:pt x="35962" y="77790"/>
                    </a:cubicBezTo>
                    <a:cubicBezTo>
                      <a:pt x="56201" y="85211"/>
                      <a:pt x="73067" y="71718"/>
                      <a:pt x="73067" y="49455"/>
                    </a:cubicBezTo>
                    <a:close/>
                  </a:path>
                </a:pathLst>
              </a:custGeom>
              <a:solidFill>
                <a:srgbClr val="0A0A0A"/>
              </a:solidFill>
              <a:ln w="6739" cap="flat">
                <a:noFill/>
                <a:prstDash val="solid"/>
                <a:miter/>
              </a:ln>
            </p:spPr>
            <p:txBody>
              <a:bodyPr rtlCol="0" anchor="ctr"/>
              <a:lstStyle/>
              <a:p>
                <a:endParaRPr lang="fr-FR">
                  <a:latin typeface="Akatab" panose="02000000000000000000" pitchFamily="2" charset="77"/>
                </a:endParaRPr>
              </a:p>
            </p:txBody>
          </p:sp>
          <p:sp>
            <p:nvSpPr>
              <p:cNvPr id="42" name="Forme libre : forme 22">
                <a:extLst>
                  <a:ext uri="{FF2B5EF4-FFF2-40B4-BE49-F238E27FC236}">
                    <a16:creationId xmlns:a16="http://schemas.microsoft.com/office/drawing/2014/main" id="{596B7224-13F5-60C3-9385-D428B77414BC}"/>
                  </a:ext>
                </a:extLst>
              </p:cNvPr>
              <p:cNvSpPr/>
              <p:nvPr/>
            </p:nvSpPr>
            <p:spPr>
              <a:xfrm>
                <a:off x="3406118" y="5267750"/>
                <a:ext cx="113635" cy="122375"/>
              </a:xfrm>
              <a:custGeom>
                <a:avLst/>
                <a:gdLst>
                  <a:gd name="connsiteX0" fmla="*/ 3580 w 87702"/>
                  <a:gd name="connsiteY0" fmla="*/ 48781 h 94449"/>
                  <a:gd name="connsiteX1" fmla="*/ 46757 w 87702"/>
                  <a:gd name="connsiteY1" fmla="*/ 3580 h 94449"/>
                  <a:gd name="connsiteX2" fmla="*/ 89259 w 87702"/>
                  <a:gd name="connsiteY2" fmla="*/ 49455 h 94449"/>
                  <a:gd name="connsiteX3" fmla="*/ 45407 w 87702"/>
                  <a:gd name="connsiteY3" fmla="*/ 93981 h 94449"/>
                  <a:gd name="connsiteX4" fmla="*/ 3580 w 87702"/>
                  <a:gd name="connsiteY4" fmla="*/ 48781 h 94449"/>
                  <a:gd name="connsiteX5" fmla="*/ 73742 w 87702"/>
                  <a:gd name="connsiteY5" fmla="*/ 48781 h 94449"/>
                  <a:gd name="connsiteX6" fmla="*/ 56202 w 87702"/>
                  <a:gd name="connsiteY6" fmla="*/ 19097 h 94449"/>
                  <a:gd name="connsiteX7" fmla="*/ 22470 w 87702"/>
                  <a:gd name="connsiteY7" fmla="*/ 34613 h 94449"/>
                  <a:gd name="connsiteX8" fmla="*/ 35962 w 87702"/>
                  <a:gd name="connsiteY8" fmla="*/ 77115 h 94449"/>
                  <a:gd name="connsiteX9" fmla="*/ 73742 w 87702"/>
                  <a:gd name="connsiteY9" fmla="*/ 4878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1718" y="3580"/>
                      <a:pt x="89933" y="23144"/>
                      <a:pt x="89259" y="49455"/>
                    </a:cubicBezTo>
                    <a:cubicBezTo>
                      <a:pt x="89259" y="76441"/>
                      <a:pt x="71718" y="94656"/>
                      <a:pt x="45407" y="93981"/>
                    </a:cubicBezTo>
                    <a:cubicBezTo>
                      <a:pt x="21120" y="93981"/>
                      <a:pt x="3580" y="75766"/>
                      <a:pt x="3580" y="48781"/>
                    </a:cubicBezTo>
                    <a:close/>
                    <a:moveTo>
                      <a:pt x="73742" y="48781"/>
                    </a:moveTo>
                    <a:cubicBezTo>
                      <a:pt x="73742" y="33939"/>
                      <a:pt x="66996" y="23144"/>
                      <a:pt x="56202" y="19097"/>
                    </a:cubicBezTo>
                    <a:cubicBezTo>
                      <a:pt x="42034" y="14374"/>
                      <a:pt x="27867" y="21120"/>
                      <a:pt x="22470" y="34613"/>
                    </a:cubicBezTo>
                    <a:cubicBezTo>
                      <a:pt x="15723" y="52154"/>
                      <a:pt x="22470" y="71718"/>
                      <a:pt x="35962" y="77115"/>
                    </a:cubicBezTo>
                    <a:cubicBezTo>
                      <a:pt x="55527" y="85886"/>
                      <a:pt x="73742" y="72393"/>
                      <a:pt x="73742" y="48781"/>
                    </a:cubicBezTo>
                    <a:close/>
                  </a:path>
                </a:pathLst>
              </a:custGeom>
              <a:solidFill>
                <a:srgbClr val="0A0A0A"/>
              </a:solidFill>
              <a:ln w="6739" cap="flat">
                <a:noFill/>
                <a:prstDash val="solid"/>
                <a:miter/>
              </a:ln>
            </p:spPr>
            <p:txBody>
              <a:bodyPr rtlCol="0" anchor="ctr"/>
              <a:lstStyle/>
              <a:p>
                <a:endParaRPr lang="fr-FR">
                  <a:latin typeface="Akatab" panose="02000000000000000000" pitchFamily="2" charset="77"/>
                </a:endParaRPr>
              </a:p>
            </p:txBody>
          </p:sp>
          <p:sp>
            <p:nvSpPr>
              <p:cNvPr id="43" name="Forme libre : forme 23">
                <a:extLst>
                  <a:ext uri="{FF2B5EF4-FFF2-40B4-BE49-F238E27FC236}">
                    <a16:creationId xmlns:a16="http://schemas.microsoft.com/office/drawing/2014/main" id="{6D359C8F-87F7-DFEE-288A-315D13A8C6C8}"/>
                  </a:ext>
                </a:extLst>
              </p:cNvPr>
              <p:cNvSpPr/>
              <p:nvPr/>
            </p:nvSpPr>
            <p:spPr>
              <a:xfrm>
                <a:off x="3134269" y="5464425"/>
                <a:ext cx="113635" cy="122375"/>
              </a:xfrm>
              <a:custGeom>
                <a:avLst/>
                <a:gdLst>
                  <a:gd name="connsiteX0" fmla="*/ 3580 w 87702"/>
                  <a:gd name="connsiteY0" fmla="*/ 48781 h 94449"/>
                  <a:gd name="connsiteX1" fmla="*/ 46757 w 87702"/>
                  <a:gd name="connsiteY1" fmla="*/ 3580 h 94449"/>
                  <a:gd name="connsiteX2" fmla="*/ 89933 w 87702"/>
                  <a:gd name="connsiteY2" fmla="*/ 48781 h 94449"/>
                  <a:gd name="connsiteX3" fmla="*/ 46757 w 87702"/>
                  <a:gd name="connsiteY3" fmla="*/ 93981 h 94449"/>
                  <a:gd name="connsiteX4" fmla="*/ 3580 w 87702"/>
                  <a:gd name="connsiteY4" fmla="*/ 48781 h 94449"/>
                  <a:gd name="connsiteX5" fmla="*/ 73742 w 87702"/>
                  <a:gd name="connsiteY5" fmla="*/ 48781 h 94449"/>
                  <a:gd name="connsiteX6" fmla="*/ 53503 w 87702"/>
                  <a:gd name="connsiteY6" fmla="*/ 18422 h 94449"/>
                  <a:gd name="connsiteX7" fmla="*/ 21120 w 87702"/>
                  <a:gd name="connsiteY7" fmla="*/ 37986 h 94449"/>
                  <a:gd name="connsiteX8" fmla="*/ 37312 w 87702"/>
                  <a:gd name="connsiteY8" fmla="*/ 77790 h 94449"/>
                  <a:gd name="connsiteX9" fmla="*/ 73742 w 87702"/>
                  <a:gd name="connsiteY9" fmla="*/ 4878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2393" y="3580"/>
                      <a:pt x="89933" y="21795"/>
                      <a:pt x="89933" y="48781"/>
                    </a:cubicBezTo>
                    <a:cubicBezTo>
                      <a:pt x="89933" y="75766"/>
                      <a:pt x="72393" y="93981"/>
                      <a:pt x="46757" y="93981"/>
                    </a:cubicBezTo>
                    <a:cubicBezTo>
                      <a:pt x="21120" y="93981"/>
                      <a:pt x="3580" y="75766"/>
                      <a:pt x="3580" y="48781"/>
                    </a:cubicBezTo>
                    <a:close/>
                    <a:moveTo>
                      <a:pt x="73742" y="48781"/>
                    </a:moveTo>
                    <a:cubicBezTo>
                      <a:pt x="73742" y="32589"/>
                      <a:pt x="66321" y="21120"/>
                      <a:pt x="53503" y="18422"/>
                    </a:cubicBezTo>
                    <a:cubicBezTo>
                      <a:pt x="37986" y="15049"/>
                      <a:pt x="25168" y="22470"/>
                      <a:pt x="21120" y="37986"/>
                    </a:cubicBezTo>
                    <a:cubicBezTo>
                      <a:pt x="16398" y="56202"/>
                      <a:pt x="23144" y="73067"/>
                      <a:pt x="37312" y="77790"/>
                    </a:cubicBezTo>
                    <a:cubicBezTo>
                      <a:pt x="56876" y="85211"/>
                      <a:pt x="73742" y="71718"/>
                      <a:pt x="73742" y="48781"/>
                    </a:cubicBezTo>
                    <a:close/>
                  </a:path>
                </a:pathLst>
              </a:custGeom>
              <a:solidFill>
                <a:srgbClr val="0A0A0A"/>
              </a:solidFill>
              <a:ln w="6739" cap="flat">
                <a:noFill/>
                <a:prstDash val="solid"/>
                <a:miter/>
              </a:ln>
            </p:spPr>
            <p:txBody>
              <a:bodyPr rtlCol="0" anchor="ctr"/>
              <a:lstStyle/>
              <a:p>
                <a:endParaRPr lang="fr-FR">
                  <a:latin typeface="Akatab" panose="02000000000000000000" pitchFamily="2" charset="77"/>
                </a:endParaRPr>
              </a:p>
            </p:txBody>
          </p:sp>
          <p:sp>
            <p:nvSpPr>
              <p:cNvPr id="44" name="Forme libre : forme 24">
                <a:extLst>
                  <a:ext uri="{FF2B5EF4-FFF2-40B4-BE49-F238E27FC236}">
                    <a16:creationId xmlns:a16="http://schemas.microsoft.com/office/drawing/2014/main" id="{2614AE3D-3A87-D108-B127-5C9855A0B4AC}"/>
                  </a:ext>
                </a:extLst>
              </p:cNvPr>
              <p:cNvSpPr/>
              <p:nvPr/>
            </p:nvSpPr>
            <p:spPr>
              <a:xfrm>
                <a:off x="2414876" y="5467047"/>
                <a:ext cx="113635" cy="122375"/>
              </a:xfrm>
              <a:custGeom>
                <a:avLst/>
                <a:gdLst>
                  <a:gd name="connsiteX0" fmla="*/ 3580 w 87702"/>
                  <a:gd name="connsiteY0" fmla="*/ 48781 h 94449"/>
                  <a:gd name="connsiteX1" fmla="*/ 46757 w 87702"/>
                  <a:gd name="connsiteY1" fmla="*/ 3580 h 94449"/>
                  <a:gd name="connsiteX2" fmla="*/ 89259 w 87702"/>
                  <a:gd name="connsiteY2" fmla="*/ 49455 h 94449"/>
                  <a:gd name="connsiteX3" fmla="*/ 46082 w 87702"/>
                  <a:gd name="connsiteY3" fmla="*/ 94656 h 94449"/>
                  <a:gd name="connsiteX4" fmla="*/ 3580 w 87702"/>
                  <a:gd name="connsiteY4" fmla="*/ 48781 h 94449"/>
                  <a:gd name="connsiteX5" fmla="*/ 73067 w 87702"/>
                  <a:gd name="connsiteY5" fmla="*/ 48106 h 94449"/>
                  <a:gd name="connsiteX6" fmla="*/ 73067 w 87702"/>
                  <a:gd name="connsiteY6" fmla="*/ 43383 h 94449"/>
                  <a:gd name="connsiteX7" fmla="*/ 47431 w 87702"/>
                  <a:gd name="connsiteY7" fmla="*/ 18422 h 94449"/>
                  <a:gd name="connsiteX8" fmla="*/ 20446 w 87702"/>
                  <a:gd name="connsiteY8" fmla="*/ 42034 h 94449"/>
                  <a:gd name="connsiteX9" fmla="*/ 21795 w 87702"/>
                  <a:gd name="connsiteY9" fmla="*/ 62948 h 94449"/>
                  <a:gd name="connsiteX10" fmla="*/ 44733 w 87702"/>
                  <a:gd name="connsiteY10" fmla="*/ 79814 h 94449"/>
                  <a:gd name="connsiteX11" fmla="*/ 73067 w 87702"/>
                  <a:gd name="connsiteY11" fmla="*/ 4810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702" h="94449">
                    <a:moveTo>
                      <a:pt x="3580" y="48781"/>
                    </a:moveTo>
                    <a:cubicBezTo>
                      <a:pt x="3580" y="21795"/>
                      <a:pt x="21120" y="3580"/>
                      <a:pt x="46757" y="3580"/>
                    </a:cubicBezTo>
                    <a:cubicBezTo>
                      <a:pt x="71718" y="3580"/>
                      <a:pt x="89933" y="22470"/>
                      <a:pt x="89259" y="49455"/>
                    </a:cubicBezTo>
                    <a:cubicBezTo>
                      <a:pt x="89259" y="76441"/>
                      <a:pt x="71718" y="94656"/>
                      <a:pt x="46082" y="94656"/>
                    </a:cubicBezTo>
                    <a:cubicBezTo>
                      <a:pt x="20446" y="93981"/>
                      <a:pt x="3580" y="75766"/>
                      <a:pt x="3580" y="48781"/>
                    </a:cubicBezTo>
                    <a:close/>
                    <a:moveTo>
                      <a:pt x="73067" y="48106"/>
                    </a:moveTo>
                    <a:cubicBezTo>
                      <a:pt x="73067" y="47431"/>
                      <a:pt x="73067" y="45407"/>
                      <a:pt x="73067" y="43383"/>
                    </a:cubicBezTo>
                    <a:cubicBezTo>
                      <a:pt x="71044" y="27867"/>
                      <a:pt x="61599" y="19097"/>
                      <a:pt x="47431" y="18422"/>
                    </a:cubicBezTo>
                    <a:cubicBezTo>
                      <a:pt x="33264" y="18422"/>
                      <a:pt x="23144" y="27192"/>
                      <a:pt x="20446" y="42034"/>
                    </a:cubicBezTo>
                    <a:cubicBezTo>
                      <a:pt x="19097" y="48781"/>
                      <a:pt x="19771" y="56202"/>
                      <a:pt x="21795" y="62948"/>
                    </a:cubicBezTo>
                    <a:cubicBezTo>
                      <a:pt x="25168" y="73067"/>
                      <a:pt x="33939" y="79814"/>
                      <a:pt x="44733" y="79814"/>
                    </a:cubicBezTo>
                    <a:cubicBezTo>
                      <a:pt x="62273" y="80488"/>
                      <a:pt x="73067" y="69020"/>
                      <a:pt x="73067" y="48106"/>
                    </a:cubicBezTo>
                    <a:close/>
                  </a:path>
                </a:pathLst>
              </a:custGeom>
              <a:solidFill>
                <a:srgbClr val="0A0A0A"/>
              </a:solidFill>
              <a:ln w="6739" cap="flat">
                <a:noFill/>
                <a:prstDash val="solid"/>
                <a:miter/>
              </a:ln>
            </p:spPr>
            <p:txBody>
              <a:bodyPr rtlCol="0" anchor="ctr"/>
              <a:lstStyle/>
              <a:p>
                <a:endParaRPr lang="fr-FR">
                  <a:latin typeface="Akatab" panose="02000000000000000000" pitchFamily="2" charset="77"/>
                </a:endParaRPr>
              </a:p>
            </p:txBody>
          </p:sp>
          <p:sp>
            <p:nvSpPr>
              <p:cNvPr id="45" name="Forme libre : forme 25">
                <a:extLst>
                  <a:ext uri="{FF2B5EF4-FFF2-40B4-BE49-F238E27FC236}">
                    <a16:creationId xmlns:a16="http://schemas.microsoft.com/office/drawing/2014/main" id="{8ACB1B25-83D8-7048-2D8A-655AF73A8E61}"/>
                  </a:ext>
                </a:extLst>
              </p:cNvPr>
              <p:cNvSpPr/>
              <p:nvPr/>
            </p:nvSpPr>
            <p:spPr>
              <a:xfrm>
                <a:off x="1571358" y="5470543"/>
                <a:ext cx="113635" cy="122375"/>
              </a:xfrm>
              <a:custGeom>
                <a:avLst/>
                <a:gdLst>
                  <a:gd name="connsiteX0" fmla="*/ 3580 w 87702"/>
                  <a:gd name="connsiteY0" fmla="*/ 48781 h 94449"/>
                  <a:gd name="connsiteX1" fmla="*/ 46757 w 87702"/>
                  <a:gd name="connsiteY1" fmla="*/ 3580 h 94449"/>
                  <a:gd name="connsiteX2" fmla="*/ 89933 w 87702"/>
                  <a:gd name="connsiteY2" fmla="*/ 48781 h 94449"/>
                  <a:gd name="connsiteX3" fmla="*/ 46757 w 87702"/>
                  <a:gd name="connsiteY3" fmla="*/ 93981 h 94449"/>
                  <a:gd name="connsiteX4" fmla="*/ 3580 w 87702"/>
                  <a:gd name="connsiteY4" fmla="*/ 48781 h 94449"/>
                  <a:gd name="connsiteX5" fmla="*/ 73742 w 87702"/>
                  <a:gd name="connsiteY5" fmla="*/ 49455 h 94449"/>
                  <a:gd name="connsiteX6" fmla="*/ 56876 w 87702"/>
                  <a:gd name="connsiteY6" fmla="*/ 19771 h 94449"/>
                  <a:gd name="connsiteX7" fmla="*/ 22470 w 87702"/>
                  <a:gd name="connsiteY7" fmla="*/ 34613 h 94449"/>
                  <a:gd name="connsiteX8" fmla="*/ 36637 w 87702"/>
                  <a:gd name="connsiteY8" fmla="*/ 77790 h 94449"/>
                  <a:gd name="connsiteX9" fmla="*/ 73742 w 87702"/>
                  <a:gd name="connsiteY9" fmla="*/ 4945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2" h="94449">
                    <a:moveTo>
                      <a:pt x="3580" y="48781"/>
                    </a:moveTo>
                    <a:cubicBezTo>
                      <a:pt x="3580" y="21795"/>
                      <a:pt x="21120" y="3580"/>
                      <a:pt x="46757" y="3580"/>
                    </a:cubicBezTo>
                    <a:cubicBezTo>
                      <a:pt x="71718" y="3580"/>
                      <a:pt x="89933" y="22470"/>
                      <a:pt x="89933" y="48781"/>
                    </a:cubicBezTo>
                    <a:cubicBezTo>
                      <a:pt x="89933" y="75766"/>
                      <a:pt x="72393" y="93981"/>
                      <a:pt x="46757" y="93981"/>
                    </a:cubicBezTo>
                    <a:cubicBezTo>
                      <a:pt x="21120" y="94656"/>
                      <a:pt x="3580" y="75766"/>
                      <a:pt x="3580" y="48781"/>
                    </a:cubicBezTo>
                    <a:close/>
                    <a:moveTo>
                      <a:pt x="73742" y="49455"/>
                    </a:moveTo>
                    <a:cubicBezTo>
                      <a:pt x="73742" y="34613"/>
                      <a:pt x="67670" y="23819"/>
                      <a:pt x="56876" y="19771"/>
                    </a:cubicBezTo>
                    <a:cubicBezTo>
                      <a:pt x="42709" y="14374"/>
                      <a:pt x="27867" y="21120"/>
                      <a:pt x="22470" y="34613"/>
                    </a:cubicBezTo>
                    <a:cubicBezTo>
                      <a:pt x="15723" y="52154"/>
                      <a:pt x="22470" y="72393"/>
                      <a:pt x="36637" y="77790"/>
                    </a:cubicBezTo>
                    <a:cubicBezTo>
                      <a:pt x="56202" y="85886"/>
                      <a:pt x="73067" y="72393"/>
                      <a:pt x="73742" y="49455"/>
                    </a:cubicBezTo>
                    <a:close/>
                  </a:path>
                </a:pathLst>
              </a:custGeom>
              <a:solidFill>
                <a:srgbClr val="080808"/>
              </a:solidFill>
              <a:ln w="6739" cap="flat">
                <a:noFill/>
                <a:prstDash val="solid"/>
                <a:miter/>
              </a:ln>
            </p:spPr>
            <p:txBody>
              <a:bodyPr rtlCol="0" anchor="ctr"/>
              <a:lstStyle/>
              <a:p>
                <a:endParaRPr lang="fr-FR">
                  <a:latin typeface="Akatab" panose="02000000000000000000" pitchFamily="2" charset="77"/>
                </a:endParaRPr>
              </a:p>
            </p:txBody>
          </p:sp>
          <p:sp>
            <p:nvSpPr>
              <p:cNvPr id="46" name="Forme libre : forme 26">
                <a:extLst>
                  <a:ext uri="{FF2B5EF4-FFF2-40B4-BE49-F238E27FC236}">
                    <a16:creationId xmlns:a16="http://schemas.microsoft.com/office/drawing/2014/main" id="{D8DDD79F-79A3-E362-B921-AA717C9891C5}"/>
                  </a:ext>
                </a:extLst>
              </p:cNvPr>
              <p:cNvSpPr/>
              <p:nvPr/>
            </p:nvSpPr>
            <p:spPr>
              <a:xfrm>
                <a:off x="3379020" y="5464098"/>
                <a:ext cx="104893" cy="122375"/>
              </a:xfrm>
              <a:custGeom>
                <a:avLst/>
                <a:gdLst>
                  <a:gd name="connsiteX0" fmla="*/ 23144 w 80956"/>
                  <a:gd name="connsiteY0" fmla="*/ 91535 h 94449"/>
                  <a:gd name="connsiteX1" fmla="*/ 5604 w 80956"/>
                  <a:gd name="connsiteY1" fmla="*/ 90186 h 94449"/>
                  <a:gd name="connsiteX2" fmla="*/ 4255 w 80956"/>
                  <a:gd name="connsiteY2" fmla="*/ 70621 h 94449"/>
                  <a:gd name="connsiteX3" fmla="*/ 3580 w 80956"/>
                  <a:gd name="connsiteY3" fmla="*/ 10579 h 94449"/>
                  <a:gd name="connsiteX4" fmla="*/ 11001 w 80956"/>
                  <a:gd name="connsiteY4" fmla="*/ 3832 h 94449"/>
                  <a:gd name="connsiteX5" fmla="*/ 46757 w 80956"/>
                  <a:gd name="connsiteY5" fmla="*/ 4507 h 94449"/>
                  <a:gd name="connsiteX6" fmla="*/ 79814 w 80956"/>
                  <a:gd name="connsiteY6" fmla="*/ 51057 h 94449"/>
                  <a:gd name="connsiteX7" fmla="*/ 40010 w 80956"/>
                  <a:gd name="connsiteY7" fmla="*/ 90860 h 94449"/>
                  <a:gd name="connsiteX8" fmla="*/ 23144 w 80956"/>
                  <a:gd name="connsiteY8" fmla="*/ 91535 h 94449"/>
                  <a:gd name="connsiteX9" fmla="*/ 19097 w 80956"/>
                  <a:gd name="connsiteY9" fmla="*/ 48358 h 94449"/>
                  <a:gd name="connsiteX10" fmla="*/ 19097 w 80956"/>
                  <a:gd name="connsiteY10" fmla="*/ 48358 h 94449"/>
                  <a:gd name="connsiteX11" fmla="*/ 19097 w 80956"/>
                  <a:gd name="connsiteY11" fmla="*/ 57803 h 94449"/>
                  <a:gd name="connsiteX12" fmla="*/ 40010 w 80956"/>
                  <a:gd name="connsiteY12" fmla="*/ 76693 h 94449"/>
                  <a:gd name="connsiteX13" fmla="*/ 60924 w 80956"/>
                  <a:gd name="connsiteY13" fmla="*/ 63875 h 94449"/>
                  <a:gd name="connsiteX14" fmla="*/ 33939 w 80956"/>
                  <a:gd name="connsiteY14" fmla="*/ 18674 h 94449"/>
                  <a:gd name="connsiteX15" fmla="*/ 25168 w 80956"/>
                  <a:gd name="connsiteY15" fmla="*/ 18674 h 94449"/>
                  <a:gd name="connsiteX16" fmla="*/ 19771 w 80956"/>
                  <a:gd name="connsiteY16" fmla="*/ 24746 h 94449"/>
                  <a:gd name="connsiteX17" fmla="*/ 19097 w 80956"/>
                  <a:gd name="connsiteY17" fmla="*/ 4835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956" h="94449">
                    <a:moveTo>
                      <a:pt x="23144" y="91535"/>
                    </a:moveTo>
                    <a:cubicBezTo>
                      <a:pt x="18422" y="90860"/>
                      <a:pt x="9652" y="94908"/>
                      <a:pt x="5604" y="90186"/>
                    </a:cubicBezTo>
                    <a:cubicBezTo>
                      <a:pt x="2231" y="86138"/>
                      <a:pt x="4255" y="77367"/>
                      <a:pt x="4255" y="70621"/>
                    </a:cubicBezTo>
                    <a:cubicBezTo>
                      <a:pt x="4255" y="50382"/>
                      <a:pt x="4255" y="30818"/>
                      <a:pt x="3580" y="10579"/>
                    </a:cubicBezTo>
                    <a:cubicBezTo>
                      <a:pt x="3580" y="4507"/>
                      <a:pt x="5604" y="3157"/>
                      <a:pt x="11001" y="3832"/>
                    </a:cubicBezTo>
                    <a:cubicBezTo>
                      <a:pt x="22470" y="4507"/>
                      <a:pt x="34613" y="2483"/>
                      <a:pt x="46757" y="4507"/>
                    </a:cubicBezTo>
                    <a:cubicBezTo>
                      <a:pt x="68345" y="8555"/>
                      <a:pt x="81838" y="26770"/>
                      <a:pt x="79814" y="51057"/>
                    </a:cubicBezTo>
                    <a:cubicBezTo>
                      <a:pt x="78465" y="74669"/>
                      <a:pt x="62948" y="90186"/>
                      <a:pt x="40010" y="90860"/>
                    </a:cubicBezTo>
                    <a:cubicBezTo>
                      <a:pt x="35288" y="92210"/>
                      <a:pt x="29891" y="91535"/>
                      <a:pt x="23144" y="91535"/>
                    </a:cubicBezTo>
                    <a:close/>
                    <a:moveTo>
                      <a:pt x="19097" y="48358"/>
                    </a:moveTo>
                    <a:cubicBezTo>
                      <a:pt x="19097" y="48358"/>
                      <a:pt x="19097" y="48358"/>
                      <a:pt x="19097" y="48358"/>
                    </a:cubicBezTo>
                    <a:cubicBezTo>
                      <a:pt x="19097" y="51731"/>
                      <a:pt x="19097" y="55105"/>
                      <a:pt x="19097" y="57803"/>
                    </a:cubicBezTo>
                    <a:cubicBezTo>
                      <a:pt x="19097" y="78042"/>
                      <a:pt x="19097" y="78042"/>
                      <a:pt x="40010" y="76693"/>
                    </a:cubicBezTo>
                    <a:cubicBezTo>
                      <a:pt x="49455" y="76018"/>
                      <a:pt x="56202" y="71970"/>
                      <a:pt x="60924" y="63875"/>
                    </a:cubicBezTo>
                    <a:cubicBezTo>
                      <a:pt x="72393" y="40937"/>
                      <a:pt x="58900" y="18674"/>
                      <a:pt x="33939" y="18674"/>
                    </a:cubicBezTo>
                    <a:cubicBezTo>
                      <a:pt x="31240" y="18674"/>
                      <a:pt x="27867" y="18674"/>
                      <a:pt x="25168" y="18674"/>
                    </a:cubicBezTo>
                    <a:cubicBezTo>
                      <a:pt x="20446" y="18000"/>
                      <a:pt x="19097" y="20698"/>
                      <a:pt x="19771" y="24746"/>
                    </a:cubicBezTo>
                    <a:cubicBezTo>
                      <a:pt x="19097" y="32842"/>
                      <a:pt x="19097" y="40262"/>
                      <a:pt x="19097" y="48358"/>
                    </a:cubicBezTo>
                    <a:close/>
                  </a:path>
                </a:pathLst>
              </a:custGeom>
              <a:solidFill>
                <a:srgbClr val="080808"/>
              </a:solidFill>
              <a:ln w="6739" cap="flat">
                <a:noFill/>
                <a:prstDash val="solid"/>
                <a:miter/>
              </a:ln>
            </p:spPr>
            <p:txBody>
              <a:bodyPr rtlCol="0" anchor="ctr"/>
              <a:lstStyle/>
              <a:p>
                <a:endParaRPr lang="fr-FR">
                  <a:latin typeface="Akatab" panose="02000000000000000000" pitchFamily="2" charset="77"/>
                </a:endParaRPr>
              </a:p>
            </p:txBody>
          </p:sp>
          <p:sp>
            <p:nvSpPr>
              <p:cNvPr id="47" name="Forme libre : forme 27">
                <a:extLst>
                  <a:ext uri="{FF2B5EF4-FFF2-40B4-BE49-F238E27FC236}">
                    <a16:creationId xmlns:a16="http://schemas.microsoft.com/office/drawing/2014/main" id="{D7EE9903-B9F8-56AC-72A4-804E837C5FDB}"/>
                  </a:ext>
                </a:extLst>
              </p:cNvPr>
              <p:cNvSpPr/>
              <p:nvPr/>
            </p:nvSpPr>
            <p:spPr>
              <a:xfrm>
                <a:off x="2698088" y="5468795"/>
                <a:ext cx="104893" cy="122375"/>
              </a:xfrm>
              <a:custGeom>
                <a:avLst/>
                <a:gdLst>
                  <a:gd name="connsiteX0" fmla="*/ 3580 w 80956"/>
                  <a:gd name="connsiteY0" fmla="*/ 46757 h 94449"/>
                  <a:gd name="connsiteX1" fmla="*/ 3580 w 80956"/>
                  <a:gd name="connsiteY1" fmla="*/ 8977 h 94449"/>
                  <a:gd name="connsiteX2" fmla="*/ 8977 w 80956"/>
                  <a:gd name="connsiteY2" fmla="*/ 3580 h 94449"/>
                  <a:gd name="connsiteX3" fmla="*/ 37986 w 80956"/>
                  <a:gd name="connsiteY3" fmla="*/ 3580 h 94449"/>
                  <a:gd name="connsiteX4" fmla="*/ 79814 w 80956"/>
                  <a:gd name="connsiteY4" fmla="*/ 46757 h 94449"/>
                  <a:gd name="connsiteX5" fmla="*/ 39336 w 80956"/>
                  <a:gd name="connsiteY5" fmla="*/ 91283 h 94449"/>
                  <a:gd name="connsiteX6" fmla="*/ 9652 w 80956"/>
                  <a:gd name="connsiteY6" fmla="*/ 91283 h 94449"/>
                  <a:gd name="connsiteX7" fmla="*/ 4255 w 80956"/>
                  <a:gd name="connsiteY7" fmla="*/ 85211 h 94449"/>
                  <a:gd name="connsiteX8" fmla="*/ 3580 w 80956"/>
                  <a:gd name="connsiteY8" fmla="*/ 46757 h 94449"/>
                  <a:gd name="connsiteX9" fmla="*/ 3580 w 80956"/>
                  <a:gd name="connsiteY9" fmla="*/ 46757 h 94449"/>
                  <a:gd name="connsiteX10" fmla="*/ 18422 w 80956"/>
                  <a:gd name="connsiteY10" fmla="*/ 46757 h 94449"/>
                  <a:gd name="connsiteX11" fmla="*/ 18422 w 80956"/>
                  <a:gd name="connsiteY11" fmla="*/ 46757 h 94449"/>
                  <a:gd name="connsiteX12" fmla="*/ 18422 w 80956"/>
                  <a:gd name="connsiteY12" fmla="*/ 58900 h 94449"/>
                  <a:gd name="connsiteX13" fmla="*/ 35288 w 80956"/>
                  <a:gd name="connsiteY13" fmla="*/ 75766 h 94449"/>
                  <a:gd name="connsiteX14" fmla="*/ 62948 w 80956"/>
                  <a:gd name="connsiteY14" fmla="*/ 46757 h 94449"/>
                  <a:gd name="connsiteX15" fmla="*/ 35288 w 80956"/>
                  <a:gd name="connsiteY15" fmla="*/ 17747 h 94449"/>
                  <a:gd name="connsiteX16" fmla="*/ 26517 w 80956"/>
                  <a:gd name="connsiteY16" fmla="*/ 17747 h 94449"/>
                  <a:gd name="connsiteX17" fmla="*/ 17747 w 80956"/>
                  <a:gd name="connsiteY17" fmla="*/ 25843 h 94449"/>
                  <a:gd name="connsiteX18" fmla="*/ 18422 w 80956"/>
                  <a:gd name="connsiteY18"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56" h="94449">
                    <a:moveTo>
                      <a:pt x="3580" y="46757"/>
                    </a:moveTo>
                    <a:cubicBezTo>
                      <a:pt x="3580" y="33939"/>
                      <a:pt x="3580" y="21120"/>
                      <a:pt x="3580" y="8977"/>
                    </a:cubicBezTo>
                    <a:cubicBezTo>
                      <a:pt x="3580" y="4929"/>
                      <a:pt x="4255" y="3580"/>
                      <a:pt x="8977" y="3580"/>
                    </a:cubicBezTo>
                    <a:cubicBezTo>
                      <a:pt x="18422" y="3580"/>
                      <a:pt x="28541" y="3580"/>
                      <a:pt x="37986" y="3580"/>
                    </a:cubicBezTo>
                    <a:cubicBezTo>
                      <a:pt x="62273" y="3580"/>
                      <a:pt x="79139" y="21120"/>
                      <a:pt x="79814" y="46757"/>
                    </a:cubicBezTo>
                    <a:cubicBezTo>
                      <a:pt x="79814" y="72393"/>
                      <a:pt x="63622" y="89933"/>
                      <a:pt x="39336" y="91283"/>
                    </a:cubicBezTo>
                    <a:cubicBezTo>
                      <a:pt x="29216" y="91957"/>
                      <a:pt x="19097" y="91283"/>
                      <a:pt x="9652" y="91283"/>
                    </a:cubicBezTo>
                    <a:cubicBezTo>
                      <a:pt x="4929" y="91283"/>
                      <a:pt x="4255" y="89259"/>
                      <a:pt x="4255" y="85211"/>
                    </a:cubicBezTo>
                    <a:cubicBezTo>
                      <a:pt x="4255" y="71718"/>
                      <a:pt x="3580" y="59575"/>
                      <a:pt x="3580" y="46757"/>
                    </a:cubicBezTo>
                    <a:cubicBezTo>
                      <a:pt x="3580" y="46757"/>
                      <a:pt x="3580" y="46757"/>
                      <a:pt x="3580" y="46757"/>
                    </a:cubicBezTo>
                    <a:close/>
                    <a:moveTo>
                      <a:pt x="18422" y="46757"/>
                    </a:moveTo>
                    <a:cubicBezTo>
                      <a:pt x="18422" y="46757"/>
                      <a:pt x="18422" y="46757"/>
                      <a:pt x="18422" y="46757"/>
                    </a:cubicBezTo>
                    <a:cubicBezTo>
                      <a:pt x="18422" y="50804"/>
                      <a:pt x="18422" y="54852"/>
                      <a:pt x="18422" y="58900"/>
                    </a:cubicBezTo>
                    <a:cubicBezTo>
                      <a:pt x="18422" y="76441"/>
                      <a:pt x="18422" y="76441"/>
                      <a:pt x="35288" y="75766"/>
                    </a:cubicBezTo>
                    <a:cubicBezTo>
                      <a:pt x="53503" y="75766"/>
                      <a:pt x="62948" y="65646"/>
                      <a:pt x="62948" y="46757"/>
                    </a:cubicBezTo>
                    <a:cubicBezTo>
                      <a:pt x="62948" y="27867"/>
                      <a:pt x="53503" y="17747"/>
                      <a:pt x="35288" y="17747"/>
                    </a:cubicBezTo>
                    <a:cubicBezTo>
                      <a:pt x="32589" y="17747"/>
                      <a:pt x="29216" y="18422"/>
                      <a:pt x="26517" y="17747"/>
                    </a:cubicBezTo>
                    <a:cubicBezTo>
                      <a:pt x="19771" y="17073"/>
                      <a:pt x="17073" y="19097"/>
                      <a:pt x="17747" y="25843"/>
                    </a:cubicBezTo>
                    <a:cubicBezTo>
                      <a:pt x="19097" y="32589"/>
                      <a:pt x="18422" y="40010"/>
                      <a:pt x="18422" y="46757"/>
                    </a:cubicBezTo>
                    <a:close/>
                  </a:path>
                </a:pathLst>
              </a:custGeom>
              <a:solidFill>
                <a:srgbClr val="080808"/>
              </a:solidFill>
              <a:ln w="6739" cap="flat">
                <a:noFill/>
                <a:prstDash val="solid"/>
                <a:miter/>
              </a:ln>
            </p:spPr>
            <p:txBody>
              <a:bodyPr rtlCol="0" anchor="ctr"/>
              <a:lstStyle/>
              <a:p>
                <a:endParaRPr lang="fr-FR">
                  <a:latin typeface="Akatab" panose="02000000000000000000" pitchFamily="2" charset="77"/>
                </a:endParaRPr>
              </a:p>
            </p:txBody>
          </p:sp>
          <p:sp>
            <p:nvSpPr>
              <p:cNvPr id="48" name="Forme libre : forme 28">
                <a:extLst>
                  <a:ext uri="{FF2B5EF4-FFF2-40B4-BE49-F238E27FC236}">
                    <a16:creationId xmlns:a16="http://schemas.microsoft.com/office/drawing/2014/main" id="{1D2EA355-6010-FF18-3B89-AB89F46908DB}"/>
                  </a:ext>
                </a:extLst>
              </p:cNvPr>
              <p:cNvSpPr/>
              <p:nvPr/>
            </p:nvSpPr>
            <p:spPr>
              <a:xfrm>
                <a:off x="4052086" y="5462677"/>
                <a:ext cx="104893" cy="122375"/>
              </a:xfrm>
              <a:custGeom>
                <a:avLst/>
                <a:gdLst>
                  <a:gd name="connsiteX0" fmla="*/ 4255 w 80956"/>
                  <a:gd name="connsiteY0" fmla="*/ 46757 h 94449"/>
                  <a:gd name="connsiteX1" fmla="*/ 4255 w 80956"/>
                  <a:gd name="connsiteY1" fmla="*/ 9652 h 94449"/>
                  <a:gd name="connsiteX2" fmla="*/ 10326 w 80956"/>
                  <a:gd name="connsiteY2" fmla="*/ 3580 h 94449"/>
                  <a:gd name="connsiteX3" fmla="*/ 38661 w 80956"/>
                  <a:gd name="connsiteY3" fmla="*/ 3580 h 94449"/>
                  <a:gd name="connsiteX4" fmla="*/ 79814 w 80956"/>
                  <a:gd name="connsiteY4" fmla="*/ 46082 h 94449"/>
                  <a:gd name="connsiteX5" fmla="*/ 40010 w 80956"/>
                  <a:gd name="connsiteY5" fmla="*/ 91283 h 94449"/>
                  <a:gd name="connsiteX6" fmla="*/ 8977 w 80956"/>
                  <a:gd name="connsiteY6" fmla="*/ 91283 h 94449"/>
                  <a:gd name="connsiteX7" fmla="*/ 3580 w 80956"/>
                  <a:gd name="connsiteY7" fmla="*/ 85886 h 94449"/>
                  <a:gd name="connsiteX8" fmla="*/ 4255 w 80956"/>
                  <a:gd name="connsiteY8" fmla="*/ 46757 h 94449"/>
                  <a:gd name="connsiteX9" fmla="*/ 4255 w 80956"/>
                  <a:gd name="connsiteY9" fmla="*/ 46757 h 94449"/>
                  <a:gd name="connsiteX10" fmla="*/ 19097 w 80956"/>
                  <a:gd name="connsiteY10" fmla="*/ 47431 h 94449"/>
                  <a:gd name="connsiteX11" fmla="*/ 19097 w 80956"/>
                  <a:gd name="connsiteY11" fmla="*/ 47431 h 94449"/>
                  <a:gd name="connsiteX12" fmla="*/ 19097 w 80956"/>
                  <a:gd name="connsiteY12" fmla="*/ 58900 h 94449"/>
                  <a:gd name="connsiteX13" fmla="*/ 37312 w 80956"/>
                  <a:gd name="connsiteY13" fmla="*/ 76441 h 94449"/>
                  <a:gd name="connsiteX14" fmla="*/ 64297 w 80956"/>
                  <a:gd name="connsiteY14" fmla="*/ 47431 h 94449"/>
                  <a:gd name="connsiteX15" fmla="*/ 37312 w 80956"/>
                  <a:gd name="connsiteY15" fmla="*/ 18422 h 94449"/>
                  <a:gd name="connsiteX16" fmla="*/ 24494 w 80956"/>
                  <a:gd name="connsiteY16" fmla="*/ 18422 h 94449"/>
                  <a:gd name="connsiteX17" fmla="*/ 19771 w 80956"/>
                  <a:gd name="connsiteY17" fmla="*/ 23144 h 94449"/>
                  <a:gd name="connsiteX18" fmla="*/ 19097 w 80956"/>
                  <a:gd name="connsiteY18"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56" h="94449">
                    <a:moveTo>
                      <a:pt x="4255" y="46757"/>
                    </a:moveTo>
                    <a:cubicBezTo>
                      <a:pt x="4255" y="34613"/>
                      <a:pt x="4255" y="21795"/>
                      <a:pt x="4255" y="9652"/>
                    </a:cubicBezTo>
                    <a:cubicBezTo>
                      <a:pt x="4255" y="4254"/>
                      <a:pt x="5604" y="3580"/>
                      <a:pt x="10326" y="3580"/>
                    </a:cubicBezTo>
                    <a:cubicBezTo>
                      <a:pt x="19771" y="4254"/>
                      <a:pt x="29216" y="3580"/>
                      <a:pt x="38661" y="3580"/>
                    </a:cubicBezTo>
                    <a:cubicBezTo>
                      <a:pt x="62948" y="4254"/>
                      <a:pt x="79814" y="21120"/>
                      <a:pt x="79814" y="46082"/>
                    </a:cubicBezTo>
                    <a:cubicBezTo>
                      <a:pt x="80488" y="71718"/>
                      <a:pt x="64297" y="89933"/>
                      <a:pt x="40010" y="91283"/>
                    </a:cubicBezTo>
                    <a:cubicBezTo>
                      <a:pt x="29891" y="91957"/>
                      <a:pt x="19771" y="91283"/>
                      <a:pt x="8977" y="91283"/>
                    </a:cubicBezTo>
                    <a:cubicBezTo>
                      <a:pt x="4255" y="91283"/>
                      <a:pt x="3580" y="89933"/>
                      <a:pt x="3580" y="85886"/>
                    </a:cubicBezTo>
                    <a:cubicBezTo>
                      <a:pt x="4929" y="72393"/>
                      <a:pt x="4929" y="59575"/>
                      <a:pt x="4255" y="46757"/>
                    </a:cubicBezTo>
                    <a:cubicBezTo>
                      <a:pt x="4929" y="46757"/>
                      <a:pt x="4255" y="46757"/>
                      <a:pt x="4255" y="46757"/>
                    </a:cubicBezTo>
                    <a:close/>
                    <a:moveTo>
                      <a:pt x="19097" y="47431"/>
                    </a:moveTo>
                    <a:cubicBezTo>
                      <a:pt x="19097" y="47431"/>
                      <a:pt x="19097" y="47431"/>
                      <a:pt x="19097" y="47431"/>
                    </a:cubicBezTo>
                    <a:cubicBezTo>
                      <a:pt x="19097" y="51479"/>
                      <a:pt x="19097" y="54852"/>
                      <a:pt x="19097" y="58900"/>
                    </a:cubicBezTo>
                    <a:cubicBezTo>
                      <a:pt x="19097" y="77115"/>
                      <a:pt x="19097" y="77115"/>
                      <a:pt x="37312" y="76441"/>
                    </a:cubicBezTo>
                    <a:cubicBezTo>
                      <a:pt x="54852" y="76441"/>
                      <a:pt x="64297" y="65646"/>
                      <a:pt x="64297" y="47431"/>
                    </a:cubicBezTo>
                    <a:cubicBezTo>
                      <a:pt x="64297" y="28541"/>
                      <a:pt x="54852" y="18422"/>
                      <a:pt x="37312" y="18422"/>
                    </a:cubicBezTo>
                    <a:cubicBezTo>
                      <a:pt x="33264" y="18422"/>
                      <a:pt x="28542" y="18422"/>
                      <a:pt x="24494" y="18422"/>
                    </a:cubicBezTo>
                    <a:cubicBezTo>
                      <a:pt x="20446" y="18422"/>
                      <a:pt x="19097" y="19771"/>
                      <a:pt x="19771" y="23144"/>
                    </a:cubicBezTo>
                    <a:cubicBezTo>
                      <a:pt x="19771" y="31240"/>
                      <a:pt x="19097" y="39336"/>
                      <a:pt x="19097" y="47431"/>
                    </a:cubicBezTo>
                    <a:close/>
                  </a:path>
                </a:pathLst>
              </a:custGeom>
              <a:solidFill>
                <a:srgbClr val="080808"/>
              </a:solidFill>
              <a:ln w="6739" cap="flat">
                <a:noFill/>
                <a:prstDash val="solid"/>
                <a:miter/>
              </a:ln>
            </p:spPr>
            <p:txBody>
              <a:bodyPr rtlCol="0" anchor="ctr"/>
              <a:lstStyle/>
              <a:p>
                <a:endParaRPr lang="fr-FR">
                  <a:latin typeface="Akatab" panose="02000000000000000000" pitchFamily="2" charset="77"/>
                </a:endParaRPr>
              </a:p>
            </p:txBody>
          </p:sp>
          <p:sp>
            <p:nvSpPr>
              <p:cNvPr id="49" name="Forme libre : forme 30">
                <a:extLst>
                  <a:ext uri="{FF2B5EF4-FFF2-40B4-BE49-F238E27FC236}">
                    <a16:creationId xmlns:a16="http://schemas.microsoft.com/office/drawing/2014/main" id="{D2845A20-FB35-6825-8DE9-F85379733005}"/>
                  </a:ext>
                </a:extLst>
              </p:cNvPr>
              <p:cNvSpPr/>
              <p:nvPr/>
            </p:nvSpPr>
            <p:spPr>
              <a:xfrm>
                <a:off x="2109811" y="5275484"/>
                <a:ext cx="104893" cy="122375"/>
              </a:xfrm>
              <a:custGeom>
                <a:avLst/>
                <a:gdLst>
                  <a:gd name="connsiteX0" fmla="*/ 3580 w 80956"/>
                  <a:gd name="connsiteY0" fmla="*/ 47534 h 94449"/>
                  <a:gd name="connsiteX1" fmla="*/ 3580 w 80956"/>
                  <a:gd name="connsiteY1" fmla="*/ 9754 h 94449"/>
                  <a:gd name="connsiteX2" fmla="*/ 9652 w 80956"/>
                  <a:gd name="connsiteY2" fmla="*/ 3682 h 94449"/>
                  <a:gd name="connsiteX3" fmla="*/ 46757 w 80956"/>
                  <a:gd name="connsiteY3" fmla="*/ 5032 h 94449"/>
                  <a:gd name="connsiteX4" fmla="*/ 79814 w 80956"/>
                  <a:gd name="connsiteY4" fmla="*/ 50907 h 94449"/>
                  <a:gd name="connsiteX5" fmla="*/ 40010 w 80956"/>
                  <a:gd name="connsiteY5" fmla="*/ 91385 h 94449"/>
                  <a:gd name="connsiteX6" fmla="*/ 8977 w 80956"/>
                  <a:gd name="connsiteY6" fmla="*/ 91385 h 94449"/>
                  <a:gd name="connsiteX7" fmla="*/ 4255 w 80956"/>
                  <a:gd name="connsiteY7" fmla="*/ 85988 h 94449"/>
                  <a:gd name="connsiteX8" fmla="*/ 3580 w 80956"/>
                  <a:gd name="connsiteY8" fmla="*/ 47534 h 94449"/>
                  <a:gd name="connsiteX9" fmla="*/ 3580 w 80956"/>
                  <a:gd name="connsiteY9" fmla="*/ 47534 h 94449"/>
                  <a:gd name="connsiteX10" fmla="*/ 18422 w 80956"/>
                  <a:gd name="connsiteY10" fmla="*/ 46859 h 94449"/>
                  <a:gd name="connsiteX11" fmla="*/ 18422 w 80956"/>
                  <a:gd name="connsiteY11" fmla="*/ 46859 h 94449"/>
                  <a:gd name="connsiteX12" fmla="*/ 18422 w 80956"/>
                  <a:gd name="connsiteY12" fmla="*/ 60352 h 94449"/>
                  <a:gd name="connsiteX13" fmla="*/ 33939 w 80956"/>
                  <a:gd name="connsiteY13" fmla="*/ 76543 h 94449"/>
                  <a:gd name="connsiteX14" fmla="*/ 56202 w 80956"/>
                  <a:gd name="connsiteY14" fmla="*/ 67773 h 94449"/>
                  <a:gd name="connsiteX15" fmla="*/ 59575 w 80956"/>
                  <a:gd name="connsiteY15" fmla="*/ 32017 h 94449"/>
                  <a:gd name="connsiteX16" fmla="*/ 33939 w 80956"/>
                  <a:gd name="connsiteY16" fmla="*/ 17850 h 94449"/>
                  <a:gd name="connsiteX17" fmla="*/ 23144 w 80956"/>
                  <a:gd name="connsiteY17" fmla="*/ 17850 h 94449"/>
                  <a:gd name="connsiteX18" fmla="*/ 17747 w 80956"/>
                  <a:gd name="connsiteY18" fmla="*/ 23247 h 94449"/>
                  <a:gd name="connsiteX19" fmla="*/ 18422 w 80956"/>
                  <a:gd name="connsiteY19" fmla="*/ 4685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956" h="94449">
                    <a:moveTo>
                      <a:pt x="3580" y="47534"/>
                    </a:moveTo>
                    <a:cubicBezTo>
                      <a:pt x="3580" y="34716"/>
                      <a:pt x="3580" y="21897"/>
                      <a:pt x="3580" y="9754"/>
                    </a:cubicBezTo>
                    <a:cubicBezTo>
                      <a:pt x="3580" y="5032"/>
                      <a:pt x="4929" y="3682"/>
                      <a:pt x="9652" y="3682"/>
                    </a:cubicBezTo>
                    <a:cubicBezTo>
                      <a:pt x="21795" y="4357"/>
                      <a:pt x="34613" y="2333"/>
                      <a:pt x="46757" y="5032"/>
                    </a:cubicBezTo>
                    <a:cubicBezTo>
                      <a:pt x="69020" y="9754"/>
                      <a:pt x="81838" y="27969"/>
                      <a:pt x="79814" y="50907"/>
                    </a:cubicBezTo>
                    <a:cubicBezTo>
                      <a:pt x="77790" y="75194"/>
                      <a:pt x="62273" y="90710"/>
                      <a:pt x="40010" y="91385"/>
                    </a:cubicBezTo>
                    <a:cubicBezTo>
                      <a:pt x="29891" y="92060"/>
                      <a:pt x="19771" y="91385"/>
                      <a:pt x="8977" y="91385"/>
                    </a:cubicBezTo>
                    <a:cubicBezTo>
                      <a:pt x="4929" y="91385"/>
                      <a:pt x="4255" y="90036"/>
                      <a:pt x="4255" y="85988"/>
                    </a:cubicBezTo>
                    <a:cubicBezTo>
                      <a:pt x="4255" y="73170"/>
                      <a:pt x="4255" y="60352"/>
                      <a:pt x="3580" y="47534"/>
                    </a:cubicBezTo>
                    <a:cubicBezTo>
                      <a:pt x="4255" y="47534"/>
                      <a:pt x="3580" y="47534"/>
                      <a:pt x="3580" y="47534"/>
                    </a:cubicBezTo>
                    <a:close/>
                    <a:moveTo>
                      <a:pt x="18422" y="46859"/>
                    </a:moveTo>
                    <a:cubicBezTo>
                      <a:pt x="18422" y="46859"/>
                      <a:pt x="18422" y="46859"/>
                      <a:pt x="18422" y="46859"/>
                    </a:cubicBezTo>
                    <a:cubicBezTo>
                      <a:pt x="18422" y="51581"/>
                      <a:pt x="18422" y="56304"/>
                      <a:pt x="18422" y="60352"/>
                    </a:cubicBezTo>
                    <a:cubicBezTo>
                      <a:pt x="18422" y="76543"/>
                      <a:pt x="18422" y="75868"/>
                      <a:pt x="33939" y="76543"/>
                    </a:cubicBezTo>
                    <a:cubicBezTo>
                      <a:pt x="42709" y="76543"/>
                      <a:pt x="50804" y="75194"/>
                      <a:pt x="56202" y="67773"/>
                    </a:cubicBezTo>
                    <a:cubicBezTo>
                      <a:pt x="64972" y="56304"/>
                      <a:pt x="64972" y="44160"/>
                      <a:pt x="59575" y="32017"/>
                    </a:cubicBezTo>
                    <a:cubicBezTo>
                      <a:pt x="54852" y="21223"/>
                      <a:pt x="44733" y="17850"/>
                      <a:pt x="33939" y="17850"/>
                    </a:cubicBezTo>
                    <a:cubicBezTo>
                      <a:pt x="30565" y="17850"/>
                      <a:pt x="27192" y="17850"/>
                      <a:pt x="23144" y="17850"/>
                    </a:cubicBezTo>
                    <a:cubicBezTo>
                      <a:pt x="19097" y="17850"/>
                      <a:pt x="17747" y="18524"/>
                      <a:pt x="17747" y="23247"/>
                    </a:cubicBezTo>
                    <a:cubicBezTo>
                      <a:pt x="19097" y="31342"/>
                      <a:pt x="18422" y="39438"/>
                      <a:pt x="18422" y="46859"/>
                    </a:cubicBezTo>
                    <a:close/>
                  </a:path>
                </a:pathLst>
              </a:custGeom>
              <a:solidFill>
                <a:srgbClr val="060606"/>
              </a:solidFill>
              <a:ln w="6739" cap="flat">
                <a:noFill/>
                <a:prstDash val="solid"/>
                <a:miter/>
              </a:ln>
            </p:spPr>
            <p:txBody>
              <a:bodyPr rtlCol="0" anchor="ctr"/>
              <a:lstStyle/>
              <a:p>
                <a:endParaRPr lang="fr-FR">
                  <a:latin typeface="Akatab" panose="02000000000000000000" pitchFamily="2" charset="77"/>
                </a:endParaRPr>
              </a:p>
            </p:txBody>
          </p:sp>
          <p:sp>
            <p:nvSpPr>
              <p:cNvPr id="50" name="Forme libre : forme 31">
                <a:extLst>
                  <a:ext uri="{FF2B5EF4-FFF2-40B4-BE49-F238E27FC236}">
                    <a16:creationId xmlns:a16="http://schemas.microsoft.com/office/drawing/2014/main" id="{51BABEA7-A82E-E6F1-201C-A2C7E716D7F9}"/>
                  </a:ext>
                </a:extLst>
              </p:cNvPr>
              <p:cNvSpPr/>
              <p:nvPr/>
            </p:nvSpPr>
            <p:spPr>
              <a:xfrm>
                <a:off x="1670886" y="5276238"/>
                <a:ext cx="96152" cy="122375"/>
              </a:xfrm>
              <a:custGeom>
                <a:avLst/>
                <a:gdLst>
                  <a:gd name="connsiteX0" fmla="*/ 4347 w 74209"/>
                  <a:gd name="connsiteY0" fmla="*/ 47627 h 94449"/>
                  <a:gd name="connsiteX1" fmla="*/ 4347 w 74209"/>
                  <a:gd name="connsiteY1" fmla="*/ 12545 h 94449"/>
                  <a:gd name="connsiteX2" fmla="*/ 6371 w 74209"/>
                  <a:gd name="connsiteY2" fmla="*/ 4450 h 94449"/>
                  <a:gd name="connsiteX3" fmla="*/ 21888 w 74209"/>
                  <a:gd name="connsiteY3" fmla="*/ 7823 h 94449"/>
                  <a:gd name="connsiteX4" fmla="*/ 52921 w 74209"/>
                  <a:gd name="connsiteY4" fmla="*/ 55048 h 94449"/>
                  <a:gd name="connsiteX5" fmla="*/ 56969 w 74209"/>
                  <a:gd name="connsiteY5" fmla="*/ 59770 h 94449"/>
                  <a:gd name="connsiteX6" fmla="*/ 58318 w 74209"/>
                  <a:gd name="connsiteY6" fmla="*/ 53698 h 94449"/>
                  <a:gd name="connsiteX7" fmla="*/ 58318 w 74209"/>
                  <a:gd name="connsiteY7" fmla="*/ 10522 h 94449"/>
                  <a:gd name="connsiteX8" fmla="*/ 65739 w 74209"/>
                  <a:gd name="connsiteY8" fmla="*/ 3775 h 94449"/>
                  <a:gd name="connsiteX9" fmla="*/ 73160 w 74209"/>
                  <a:gd name="connsiteY9" fmla="*/ 10522 h 94449"/>
                  <a:gd name="connsiteX10" fmla="*/ 73160 w 74209"/>
                  <a:gd name="connsiteY10" fmla="*/ 82708 h 94449"/>
                  <a:gd name="connsiteX11" fmla="*/ 70462 w 74209"/>
                  <a:gd name="connsiteY11" fmla="*/ 91478 h 94449"/>
                  <a:gd name="connsiteX12" fmla="*/ 57644 w 74209"/>
                  <a:gd name="connsiteY12" fmla="*/ 86756 h 94449"/>
                  <a:gd name="connsiteX13" fmla="*/ 25261 w 74209"/>
                  <a:gd name="connsiteY13" fmla="*/ 38182 h 94449"/>
                  <a:gd name="connsiteX14" fmla="*/ 23237 w 74209"/>
                  <a:gd name="connsiteY14" fmla="*/ 35483 h 94449"/>
                  <a:gd name="connsiteX15" fmla="*/ 19864 w 74209"/>
                  <a:gd name="connsiteY15" fmla="*/ 32785 h 94449"/>
                  <a:gd name="connsiteX16" fmla="*/ 18515 w 74209"/>
                  <a:gd name="connsiteY16" fmla="*/ 36832 h 94449"/>
                  <a:gd name="connsiteX17" fmla="*/ 18515 w 74209"/>
                  <a:gd name="connsiteY17" fmla="*/ 85406 h 94449"/>
                  <a:gd name="connsiteX18" fmla="*/ 11094 w 74209"/>
                  <a:gd name="connsiteY18" fmla="*/ 92153 h 94449"/>
                  <a:gd name="connsiteX19" fmla="*/ 3673 w 74209"/>
                  <a:gd name="connsiteY19" fmla="*/ 85406 h 94449"/>
                  <a:gd name="connsiteX20" fmla="*/ 4347 w 74209"/>
                  <a:gd name="connsiteY20" fmla="*/ 47627 h 94449"/>
                  <a:gd name="connsiteX21" fmla="*/ 4347 w 74209"/>
                  <a:gd name="connsiteY21" fmla="*/ 4762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4209" h="94449">
                    <a:moveTo>
                      <a:pt x="4347" y="47627"/>
                    </a:moveTo>
                    <a:cubicBezTo>
                      <a:pt x="4347" y="36158"/>
                      <a:pt x="4347" y="24689"/>
                      <a:pt x="4347" y="12545"/>
                    </a:cubicBezTo>
                    <a:cubicBezTo>
                      <a:pt x="4347" y="9847"/>
                      <a:pt x="1649" y="5124"/>
                      <a:pt x="6371" y="4450"/>
                    </a:cubicBezTo>
                    <a:cubicBezTo>
                      <a:pt x="11768" y="3775"/>
                      <a:pt x="17840" y="1751"/>
                      <a:pt x="21888" y="7823"/>
                    </a:cubicBezTo>
                    <a:cubicBezTo>
                      <a:pt x="32008" y="24014"/>
                      <a:pt x="42802" y="39531"/>
                      <a:pt x="52921" y="55048"/>
                    </a:cubicBezTo>
                    <a:cubicBezTo>
                      <a:pt x="54271" y="57071"/>
                      <a:pt x="56294" y="59770"/>
                      <a:pt x="56969" y="59770"/>
                    </a:cubicBezTo>
                    <a:cubicBezTo>
                      <a:pt x="59668" y="58421"/>
                      <a:pt x="58318" y="55722"/>
                      <a:pt x="58318" y="53698"/>
                    </a:cubicBezTo>
                    <a:cubicBezTo>
                      <a:pt x="58318" y="39531"/>
                      <a:pt x="58318" y="25364"/>
                      <a:pt x="58318" y="10522"/>
                    </a:cubicBezTo>
                    <a:cubicBezTo>
                      <a:pt x="58318" y="4450"/>
                      <a:pt x="60342" y="3775"/>
                      <a:pt x="65739" y="3775"/>
                    </a:cubicBezTo>
                    <a:cubicBezTo>
                      <a:pt x="70462" y="3775"/>
                      <a:pt x="73835" y="3775"/>
                      <a:pt x="73160" y="10522"/>
                    </a:cubicBezTo>
                    <a:cubicBezTo>
                      <a:pt x="72486" y="34808"/>
                      <a:pt x="73160" y="58421"/>
                      <a:pt x="73160" y="82708"/>
                    </a:cubicBezTo>
                    <a:cubicBezTo>
                      <a:pt x="73160" y="85406"/>
                      <a:pt x="75859" y="90803"/>
                      <a:pt x="70462" y="91478"/>
                    </a:cubicBezTo>
                    <a:cubicBezTo>
                      <a:pt x="65739" y="92153"/>
                      <a:pt x="61017" y="92153"/>
                      <a:pt x="57644" y="86756"/>
                    </a:cubicBezTo>
                    <a:cubicBezTo>
                      <a:pt x="47524" y="70564"/>
                      <a:pt x="36055" y="54373"/>
                      <a:pt x="25261" y="38182"/>
                    </a:cubicBezTo>
                    <a:cubicBezTo>
                      <a:pt x="24587" y="37507"/>
                      <a:pt x="23912" y="36158"/>
                      <a:pt x="23237" y="35483"/>
                    </a:cubicBezTo>
                    <a:cubicBezTo>
                      <a:pt x="22563" y="34134"/>
                      <a:pt x="21888" y="32110"/>
                      <a:pt x="19864" y="32785"/>
                    </a:cubicBezTo>
                    <a:cubicBezTo>
                      <a:pt x="17840" y="33459"/>
                      <a:pt x="18515" y="35483"/>
                      <a:pt x="18515" y="36832"/>
                    </a:cubicBezTo>
                    <a:cubicBezTo>
                      <a:pt x="18515" y="53024"/>
                      <a:pt x="18515" y="69215"/>
                      <a:pt x="18515" y="85406"/>
                    </a:cubicBezTo>
                    <a:cubicBezTo>
                      <a:pt x="18515" y="91478"/>
                      <a:pt x="16491" y="92153"/>
                      <a:pt x="11094" y="92153"/>
                    </a:cubicBezTo>
                    <a:cubicBezTo>
                      <a:pt x="6371" y="92153"/>
                      <a:pt x="2998" y="92153"/>
                      <a:pt x="3673" y="85406"/>
                    </a:cubicBezTo>
                    <a:cubicBezTo>
                      <a:pt x="5022" y="73263"/>
                      <a:pt x="4347" y="60445"/>
                      <a:pt x="4347" y="47627"/>
                    </a:cubicBezTo>
                    <a:cubicBezTo>
                      <a:pt x="4347" y="47627"/>
                      <a:pt x="4347" y="47627"/>
                      <a:pt x="4347" y="47627"/>
                    </a:cubicBezTo>
                    <a:close/>
                  </a:path>
                </a:pathLst>
              </a:custGeom>
              <a:solidFill>
                <a:srgbClr val="080808"/>
              </a:solidFill>
              <a:ln w="6739" cap="flat">
                <a:noFill/>
                <a:prstDash val="solid"/>
                <a:miter/>
              </a:ln>
            </p:spPr>
            <p:txBody>
              <a:bodyPr rtlCol="0" anchor="ctr"/>
              <a:lstStyle/>
              <a:p>
                <a:endParaRPr lang="fr-FR">
                  <a:latin typeface="Akatab" panose="02000000000000000000" pitchFamily="2" charset="77"/>
                </a:endParaRPr>
              </a:p>
            </p:txBody>
          </p:sp>
          <p:sp>
            <p:nvSpPr>
              <p:cNvPr id="51" name="Forme libre : forme 32">
                <a:extLst>
                  <a:ext uri="{FF2B5EF4-FFF2-40B4-BE49-F238E27FC236}">
                    <a16:creationId xmlns:a16="http://schemas.microsoft.com/office/drawing/2014/main" id="{91CE241D-04CD-055F-3BD7-CC5173051B77}"/>
                  </a:ext>
                </a:extLst>
              </p:cNvPr>
              <p:cNvSpPr/>
              <p:nvPr/>
            </p:nvSpPr>
            <p:spPr>
              <a:xfrm>
                <a:off x="1701601" y="5472292"/>
                <a:ext cx="87412" cy="122375"/>
              </a:xfrm>
              <a:custGeom>
                <a:avLst/>
                <a:gdLst>
                  <a:gd name="connsiteX0" fmla="*/ 3580 w 67463"/>
                  <a:gd name="connsiteY0" fmla="*/ 47431 h 94449"/>
                  <a:gd name="connsiteX1" fmla="*/ 3580 w 67463"/>
                  <a:gd name="connsiteY1" fmla="*/ 10326 h 94449"/>
                  <a:gd name="connsiteX2" fmla="*/ 10326 w 67463"/>
                  <a:gd name="connsiteY2" fmla="*/ 3580 h 94449"/>
                  <a:gd name="connsiteX3" fmla="*/ 37986 w 67463"/>
                  <a:gd name="connsiteY3" fmla="*/ 4255 h 94449"/>
                  <a:gd name="connsiteX4" fmla="*/ 56202 w 67463"/>
                  <a:gd name="connsiteY4" fmla="*/ 40010 h 94449"/>
                  <a:gd name="connsiteX5" fmla="*/ 57551 w 67463"/>
                  <a:gd name="connsiteY5" fmla="*/ 46757 h 94449"/>
                  <a:gd name="connsiteX6" fmla="*/ 67670 w 67463"/>
                  <a:gd name="connsiteY6" fmla="*/ 71044 h 94449"/>
                  <a:gd name="connsiteX7" fmla="*/ 50804 w 67463"/>
                  <a:gd name="connsiteY7" fmla="*/ 89259 h 94449"/>
                  <a:gd name="connsiteX8" fmla="*/ 8302 w 67463"/>
                  <a:gd name="connsiteY8" fmla="*/ 91283 h 94449"/>
                  <a:gd name="connsiteX9" fmla="*/ 4929 w 67463"/>
                  <a:gd name="connsiteY9" fmla="*/ 85211 h 94449"/>
                  <a:gd name="connsiteX10" fmla="*/ 3580 w 67463"/>
                  <a:gd name="connsiteY10" fmla="*/ 47431 h 94449"/>
                  <a:gd name="connsiteX11" fmla="*/ 3580 w 67463"/>
                  <a:gd name="connsiteY11" fmla="*/ 47431 h 94449"/>
                  <a:gd name="connsiteX12" fmla="*/ 18422 w 67463"/>
                  <a:gd name="connsiteY12" fmla="*/ 65647 h 94449"/>
                  <a:gd name="connsiteX13" fmla="*/ 18422 w 67463"/>
                  <a:gd name="connsiteY13" fmla="*/ 76441 h 94449"/>
                  <a:gd name="connsiteX14" fmla="*/ 21120 w 67463"/>
                  <a:gd name="connsiteY14" fmla="*/ 80489 h 94449"/>
                  <a:gd name="connsiteX15" fmla="*/ 44058 w 67463"/>
                  <a:gd name="connsiteY15" fmla="*/ 78465 h 94449"/>
                  <a:gd name="connsiteX16" fmla="*/ 50804 w 67463"/>
                  <a:gd name="connsiteY16" fmla="*/ 70369 h 94449"/>
                  <a:gd name="connsiteX17" fmla="*/ 35962 w 67463"/>
                  <a:gd name="connsiteY17" fmla="*/ 51479 h 94449"/>
                  <a:gd name="connsiteX18" fmla="*/ 18422 w 67463"/>
                  <a:gd name="connsiteY18" fmla="*/ 65647 h 94449"/>
                  <a:gd name="connsiteX19" fmla="*/ 28541 w 67463"/>
                  <a:gd name="connsiteY19" fmla="*/ 39336 h 94449"/>
                  <a:gd name="connsiteX20" fmla="*/ 31240 w 67463"/>
                  <a:gd name="connsiteY20" fmla="*/ 39336 h 94449"/>
                  <a:gd name="connsiteX21" fmla="*/ 45407 w 67463"/>
                  <a:gd name="connsiteY21" fmla="*/ 27192 h 94449"/>
                  <a:gd name="connsiteX22" fmla="*/ 31240 w 67463"/>
                  <a:gd name="connsiteY22" fmla="*/ 15049 h 94449"/>
                  <a:gd name="connsiteX23" fmla="*/ 18422 w 67463"/>
                  <a:gd name="connsiteY23" fmla="*/ 27867 h 94449"/>
                  <a:gd name="connsiteX24" fmla="*/ 28541 w 67463"/>
                  <a:gd name="connsiteY24" fmla="*/ 3933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463" h="94449">
                    <a:moveTo>
                      <a:pt x="3580" y="47431"/>
                    </a:moveTo>
                    <a:cubicBezTo>
                      <a:pt x="3580" y="35288"/>
                      <a:pt x="3580" y="22470"/>
                      <a:pt x="3580" y="10326"/>
                    </a:cubicBezTo>
                    <a:cubicBezTo>
                      <a:pt x="3580" y="4929"/>
                      <a:pt x="5604" y="3580"/>
                      <a:pt x="10326" y="3580"/>
                    </a:cubicBezTo>
                    <a:cubicBezTo>
                      <a:pt x="19771" y="4255"/>
                      <a:pt x="28541" y="2905"/>
                      <a:pt x="37986" y="4255"/>
                    </a:cubicBezTo>
                    <a:cubicBezTo>
                      <a:pt x="58225" y="6953"/>
                      <a:pt x="65646" y="22470"/>
                      <a:pt x="56202" y="40010"/>
                    </a:cubicBezTo>
                    <a:cubicBezTo>
                      <a:pt x="54852" y="42709"/>
                      <a:pt x="53503" y="44733"/>
                      <a:pt x="57551" y="46757"/>
                    </a:cubicBezTo>
                    <a:cubicBezTo>
                      <a:pt x="67670" y="52154"/>
                      <a:pt x="69020" y="60924"/>
                      <a:pt x="67670" y="71044"/>
                    </a:cubicBezTo>
                    <a:cubicBezTo>
                      <a:pt x="66321" y="81163"/>
                      <a:pt x="60249" y="87235"/>
                      <a:pt x="50804" y="89259"/>
                    </a:cubicBezTo>
                    <a:cubicBezTo>
                      <a:pt x="36637" y="92632"/>
                      <a:pt x="22470" y="90608"/>
                      <a:pt x="8302" y="91283"/>
                    </a:cubicBezTo>
                    <a:cubicBezTo>
                      <a:pt x="3580" y="91283"/>
                      <a:pt x="4929" y="87909"/>
                      <a:pt x="4929" y="85211"/>
                    </a:cubicBezTo>
                    <a:cubicBezTo>
                      <a:pt x="3580" y="73067"/>
                      <a:pt x="3580" y="60249"/>
                      <a:pt x="3580" y="47431"/>
                    </a:cubicBezTo>
                    <a:cubicBezTo>
                      <a:pt x="3580" y="47431"/>
                      <a:pt x="3580" y="47431"/>
                      <a:pt x="3580" y="47431"/>
                    </a:cubicBezTo>
                    <a:close/>
                    <a:moveTo>
                      <a:pt x="18422" y="65647"/>
                    </a:moveTo>
                    <a:cubicBezTo>
                      <a:pt x="18422" y="69020"/>
                      <a:pt x="18422" y="72393"/>
                      <a:pt x="18422" y="76441"/>
                    </a:cubicBezTo>
                    <a:cubicBezTo>
                      <a:pt x="18422" y="78465"/>
                      <a:pt x="18422" y="80489"/>
                      <a:pt x="21120" y="80489"/>
                    </a:cubicBezTo>
                    <a:cubicBezTo>
                      <a:pt x="29216" y="80489"/>
                      <a:pt x="36637" y="81838"/>
                      <a:pt x="44058" y="78465"/>
                    </a:cubicBezTo>
                    <a:cubicBezTo>
                      <a:pt x="48106" y="77115"/>
                      <a:pt x="50130" y="74417"/>
                      <a:pt x="50804" y="70369"/>
                    </a:cubicBezTo>
                    <a:cubicBezTo>
                      <a:pt x="53503" y="59575"/>
                      <a:pt x="47431" y="51479"/>
                      <a:pt x="35962" y="51479"/>
                    </a:cubicBezTo>
                    <a:cubicBezTo>
                      <a:pt x="18422" y="50130"/>
                      <a:pt x="18422" y="50130"/>
                      <a:pt x="18422" y="65647"/>
                    </a:cubicBezTo>
                    <a:close/>
                    <a:moveTo>
                      <a:pt x="28541" y="39336"/>
                    </a:moveTo>
                    <a:cubicBezTo>
                      <a:pt x="29216" y="39336"/>
                      <a:pt x="29891" y="39336"/>
                      <a:pt x="31240" y="39336"/>
                    </a:cubicBezTo>
                    <a:cubicBezTo>
                      <a:pt x="41360" y="39336"/>
                      <a:pt x="45407" y="35962"/>
                      <a:pt x="45407" y="27192"/>
                    </a:cubicBezTo>
                    <a:cubicBezTo>
                      <a:pt x="45407" y="18422"/>
                      <a:pt x="42034" y="15049"/>
                      <a:pt x="31240" y="15049"/>
                    </a:cubicBezTo>
                    <a:cubicBezTo>
                      <a:pt x="18422" y="15049"/>
                      <a:pt x="18422" y="15049"/>
                      <a:pt x="18422" y="27867"/>
                    </a:cubicBezTo>
                    <a:cubicBezTo>
                      <a:pt x="18422" y="39336"/>
                      <a:pt x="18422" y="39336"/>
                      <a:pt x="28541" y="39336"/>
                    </a:cubicBezTo>
                    <a:close/>
                  </a:path>
                </a:pathLst>
              </a:custGeom>
              <a:solidFill>
                <a:srgbClr val="080808"/>
              </a:solidFill>
              <a:ln w="6739" cap="flat">
                <a:noFill/>
                <a:prstDash val="solid"/>
                <a:miter/>
              </a:ln>
            </p:spPr>
            <p:txBody>
              <a:bodyPr rtlCol="0" anchor="ctr"/>
              <a:lstStyle/>
              <a:p>
                <a:endParaRPr lang="fr-FR">
                  <a:latin typeface="Akatab" panose="02000000000000000000" pitchFamily="2" charset="77"/>
                </a:endParaRPr>
              </a:p>
            </p:txBody>
          </p:sp>
          <p:sp>
            <p:nvSpPr>
              <p:cNvPr id="52" name="Forme libre : forme 33">
                <a:extLst>
                  <a:ext uri="{FF2B5EF4-FFF2-40B4-BE49-F238E27FC236}">
                    <a16:creationId xmlns:a16="http://schemas.microsoft.com/office/drawing/2014/main" id="{A314A4FE-7877-6606-DF2D-053918A1231B}"/>
                  </a:ext>
                </a:extLst>
              </p:cNvPr>
              <p:cNvSpPr/>
              <p:nvPr/>
            </p:nvSpPr>
            <p:spPr>
              <a:xfrm>
                <a:off x="1879046" y="5276359"/>
                <a:ext cx="87412" cy="122375"/>
              </a:xfrm>
              <a:custGeom>
                <a:avLst/>
                <a:gdLst>
                  <a:gd name="connsiteX0" fmla="*/ 3580 w 67463"/>
                  <a:gd name="connsiteY0" fmla="*/ 46859 h 94449"/>
                  <a:gd name="connsiteX1" fmla="*/ 3580 w 67463"/>
                  <a:gd name="connsiteY1" fmla="*/ 10429 h 94449"/>
                  <a:gd name="connsiteX2" fmla="*/ 10326 w 67463"/>
                  <a:gd name="connsiteY2" fmla="*/ 3682 h 94449"/>
                  <a:gd name="connsiteX3" fmla="*/ 42709 w 67463"/>
                  <a:gd name="connsiteY3" fmla="*/ 4357 h 94449"/>
                  <a:gd name="connsiteX4" fmla="*/ 63623 w 67463"/>
                  <a:gd name="connsiteY4" fmla="*/ 20548 h 94449"/>
                  <a:gd name="connsiteX5" fmla="*/ 56202 w 67463"/>
                  <a:gd name="connsiteY5" fmla="*/ 50232 h 94449"/>
                  <a:gd name="connsiteX6" fmla="*/ 54178 w 67463"/>
                  <a:gd name="connsiteY6" fmla="*/ 62376 h 94449"/>
                  <a:gd name="connsiteX7" fmla="*/ 67670 w 67463"/>
                  <a:gd name="connsiteY7" fmla="*/ 86663 h 94449"/>
                  <a:gd name="connsiteX8" fmla="*/ 65646 w 67463"/>
                  <a:gd name="connsiteY8" fmla="*/ 91385 h 94449"/>
                  <a:gd name="connsiteX9" fmla="*/ 50130 w 67463"/>
                  <a:gd name="connsiteY9" fmla="*/ 83290 h 94449"/>
                  <a:gd name="connsiteX10" fmla="*/ 38661 w 67463"/>
                  <a:gd name="connsiteY10" fmla="*/ 63051 h 94449"/>
                  <a:gd name="connsiteX11" fmla="*/ 32589 w 67463"/>
                  <a:gd name="connsiteY11" fmla="*/ 59003 h 94449"/>
                  <a:gd name="connsiteX12" fmla="*/ 19771 w 67463"/>
                  <a:gd name="connsiteY12" fmla="*/ 71146 h 94449"/>
                  <a:gd name="connsiteX13" fmla="*/ 19771 w 67463"/>
                  <a:gd name="connsiteY13" fmla="*/ 83964 h 94449"/>
                  <a:gd name="connsiteX14" fmla="*/ 11676 w 67463"/>
                  <a:gd name="connsiteY14" fmla="*/ 92060 h 94449"/>
                  <a:gd name="connsiteX15" fmla="*/ 4929 w 67463"/>
                  <a:gd name="connsiteY15" fmla="*/ 83964 h 94449"/>
                  <a:gd name="connsiteX16" fmla="*/ 3580 w 67463"/>
                  <a:gd name="connsiteY16" fmla="*/ 46859 h 94449"/>
                  <a:gd name="connsiteX17" fmla="*/ 3580 w 67463"/>
                  <a:gd name="connsiteY17" fmla="*/ 46859 h 94449"/>
                  <a:gd name="connsiteX18" fmla="*/ 19097 w 67463"/>
                  <a:gd name="connsiteY18" fmla="*/ 29993 h 94449"/>
                  <a:gd name="connsiteX19" fmla="*/ 33939 w 67463"/>
                  <a:gd name="connsiteY19" fmla="*/ 44161 h 94449"/>
                  <a:gd name="connsiteX20" fmla="*/ 34613 w 67463"/>
                  <a:gd name="connsiteY20" fmla="*/ 44161 h 94449"/>
                  <a:gd name="connsiteX21" fmla="*/ 48781 w 67463"/>
                  <a:gd name="connsiteY21" fmla="*/ 29319 h 94449"/>
                  <a:gd name="connsiteX22" fmla="*/ 34613 w 67463"/>
                  <a:gd name="connsiteY22" fmla="*/ 15151 h 94449"/>
                  <a:gd name="connsiteX23" fmla="*/ 19097 w 67463"/>
                  <a:gd name="connsiteY23" fmla="*/ 29993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463" h="94449">
                    <a:moveTo>
                      <a:pt x="3580" y="46859"/>
                    </a:moveTo>
                    <a:cubicBezTo>
                      <a:pt x="3580" y="34716"/>
                      <a:pt x="3580" y="22572"/>
                      <a:pt x="3580" y="10429"/>
                    </a:cubicBezTo>
                    <a:cubicBezTo>
                      <a:pt x="3580" y="5706"/>
                      <a:pt x="4255" y="3008"/>
                      <a:pt x="10326" y="3682"/>
                    </a:cubicBezTo>
                    <a:cubicBezTo>
                      <a:pt x="21120" y="4357"/>
                      <a:pt x="31915" y="3008"/>
                      <a:pt x="42709" y="4357"/>
                    </a:cubicBezTo>
                    <a:cubicBezTo>
                      <a:pt x="52828" y="5706"/>
                      <a:pt x="60924" y="9754"/>
                      <a:pt x="63623" y="20548"/>
                    </a:cubicBezTo>
                    <a:cubicBezTo>
                      <a:pt x="66321" y="31343"/>
                      <a:pt x="65646" y="42137"/>
                      <a:pt x="56202" y="50232"/>
                    </a:cubicBezTo>
                    <a:cubicBezTo>
                      <a:pt x="51479" y="54280"/>
                      <a:pt x="50804" y="56979"/>
                      <a:pt x="54178" y="62376"/>
                    </a:cubicBezTo>
                    <a:cubicBezTo>
                      <a:pt x="58900" y="69797"/>
                      <a:pt x="62948" y="78567"/>
                      <a:pt x="67670" y="86663"/>
                    </a:cubicBezTo>
                    <a:cubicBezTo>
                      <a:pt x="69694" y="90036"/>
                      <a:pt x="69694" y="90711"/>
                      <a:pt x="65646" y="91385"/>
                    </a:cubicBezTo>
                    <a:cubicBezTo>
                      <a:pt x="58900" y="92060"/>
                      <a:pt x="53503" y="91385"/>
                      <a:pt x="50130" y="83290"/>
                    </a:cubicBezTo>
                    <a:cubicBezTo>
                      <a:pt x="47431" y="75869"/>
                      <a:pt x="42709" y="69797"/>
                      <a:pt x="38661" y="63051"/>
                    </a:cubicBezTo>
                    <a:cubicBezTo>
                      <a:pt x="37312" y="60352"/>
                      <a:pt x="35288" y="59003"/>
                      <a:pt x="32589" y="59003"/>
                    </a:cubicBezTo>
                    <a:cubicBezTo>
                      <a:pt x="19771" y="58328"/>
                      <a:pt x="19771" y="58328"/>
                      <a:pt x="19771" y="71146"/>
                    </a:cubicBezTo>
                    <a:cubicBezTo>
                      <a:pt x="19771" y="75194"/>
                      <a:pt x="19097" y="79916"/>
                      <a:pt x="19771" y="83964"/>
                    </a:cubicBezTo>
                    <a:cubicBezTo>
                      <a:pt x="20446" y="90711"/>
                      <a:pt x="17747" y="91385"/>
                      <a:pt x="11676" y="92060"/>
                    </a:cubicBezTo>
                    <a:cubicBezTo>
                      <a:pt x="4255" y="92734"/>
                      <a:pt x="4929" y="88687"/>
                      <a:pt x="4929" y="83964"/>
                    </a:cubicBezTo>
                    <a:cubicBezTo>
                      <a:pt x="4255" y="71146"/>
                      <a:pt x="4255" y="59003"/>
                      <a:pt x="3580" y="46859"/>
                    </a:cubicBezTo>
                    <a:cubicBezTo>
                      <a:pt x="4255" y="46859"/>
                      <a:pt x="3580" y="46859"/>
                      <a:pt x="3580" y="46859"/>
                    </a:cubicBezTo>
                    <a:close/>
                    <a:moveTo>
                      <a:pt x="19097" y="29993"/>
                    </a:moveTo>
                    <a:cubicBezTo>
                      <a:pt x="19097" y="44835"/>
                      <a:pt x="19097" y="44835"/>
                      <a:pt x="33939" y="44161"/>
                    </a:cubicBezTo>
                    <a:cubicBezTo>
                      <a:pt x="33939" y="44161"/>
                      <a:pt x="34613" y="44161"/>
                      <a:pt x="34613" y="44161"/>
                    </a:cubicBezTo>
                    <a:cubicBezTo>
                      <a:pt x="44058" y="43486"/>
                      <a:pt x="49455" y="38764"/>
                      <a:pt x="48781" y="29319"/>
                    </a:cubicBezTo>
                    <a:cubicBezTo>
                      <a:pt x="48781" y="20548"/>
                      <a:pt x="44058" y="15826"/>
                      <a:pt x="34613" y="15151"/>
                    </a:cubicBezTo>
                    <a:cubicBezTo>
                      <a:pt x="18422" y="13802"/>
                      <a:pt x="18422" y="13802"/>
                      <a:pt x="19097" y="29993"/>
                    </a:cubicBezTo>
                    <a:close/>
                  </a:path>
                </a:pathLst>
              </a:custGeom>
              <a:solidFill>
                <a:srgbClr val="0A0A0A"/>
              </a:solidFill>
              <a:ln w="6739" cap="flat">
                <a:noFill/>
                <a:prstDash val="solid"/>
                <a:miter/>
              </a:ln>
            </p:spPr>
            <p:txBody>
              <a:bodyPr rtlCol="0" anchor="ctr"/>
              <a:lstStyle/>
              <a:p>
                <a:endParaRPr lang="fr-FR">
                  <a:latin typeface="Akatab" panose="02000000000000000000" pitchFamily="2" charset="77"/>
                </a:endParaRPr>
              </a:p>
            </p:txBody>
          </p:sp>
          <p:sp>
            <p:nvSpPr>
              <p:cNvPr id="53" name="Forme libre : forme 34">
                <a:extLst>
                  <a:ext uri="{FF2B5EF4-FFF2-40B4-BE49-F238E27FC236}">
                    <a16:creationId xmlns:a16="http://schemas.microsoft.com/office/drawing/2014/main" id="{884613DD-4D76-B951-80FD-8DD20D9B2834}"/>
                  </a:ext>
                </a:extLst>
              </p:cNvPr>
              <p:cNvSpPr/>
              <p:nvPr/>
            </p:nvSpPr>
            <p:spPr>
              <a:xfrm>
                <a:off x="1990057" y="5471418"/>
                <a:ext cx="87412" cy="122375"/>
              </a:xfrm>
              <a:custGeom>
                <a:avLst/>
                <a:gdLst>
                  <a:gd name="connsiteX0" fmla="*/ 4255 w 67463"/>
                  <a:gd name="connsiteY0" fmla="*/ 46757 h 94449"/>
                  <a:gd name="connsiteX1" fmla="*/ 4255 w 67463"/>
                  <a:gd name="connsiteY1" fmla="*/ 8977 h 94449"/>
                  <a:gd name="connsiteX2" fmla="*/ 8302 w 67463"/>
                  <a:gd name="connsiteY2" fmla="*/ 3580 h 94449"/>
                  <a:gd name="connsiteX3" fmla="*/ 44058 w 67463"/>
                  <a:gd name="connsiteY3" fmla="*/ 4254 h 94449"/>
                  <a:gd name="connsiteX4" fmla="*/ 64297 w 67463"/>
                  <a:gd name="connsiteY4" fmla="*/ 19771 h 94449"/>
                  <a:gd name="connsiteX5" fmla="*/ 56876 w 67463"/>
                  <a:gd name="connsiteY5" fmla="*/ 49455 h 94449"/>
                  <a:gd name="connsiteX6" fmla="*/ 54852 w 67463"/>
                  <a:gd name="connsiteY6" fmla="*/ 62948 h 94449"/>
                  <a:gd name="connsiteX7" fmla="*/ 67670 w 67463"/>
                  <a:gd name="connsiteY7" fmla="*/ 85886 h 94449"/>
                  <a:gd name="connsiteX8" fmla="*/ 64972 w 67463"/>
                  <a:gd name="connsiteY8" fmla="*/ 90608 h 94449"/>
                  <a:gd name="connsiteX9" fmla="*/ 49455 w 67463"/>
                  <a:gd name="connsiteY9" fmla="*/ 82512 h 94449"/>
                  <a:gd name="connsiteX10" fmla="*/ 38661 w 67463"/>
                  <a:gd name="connsiteY10" fmla="*/ 62948 h 94449"/>
                  <a:gd name="connsiteX11" fmla="*/ 31240 w 67463"/>
                  <a:gd name="connsiteY11" fmla="*/ 58225 h 94449"/>
                  <a:gd name="connsiteX12" fmla="*/ 19097 w 67463"/>
                  <a:gd name="connsiteY12" fmla="*/ 70369 h 94449"/>
                  <a:gd name="connsiteX13" fmla="*/ 19097 w 67463"/>
                  <a:gd name="connsiteY13" fmla="*/ 83187 h 94449"/>
                  <a:gd name="connsiteX14" fmla="*/ 11676 w 67463"/>
                  <a:gd name="connsiteY14" fmla="*/ 91283 h 94449"/>
                  <a:gd name="connsiteX15" fmla="*/ 3580 w 67463"/>
                  <a:gd name="connsiteY15" fmla="*/ 83187 h 94449"/>
                  <a:gd name="connsiteX16" fmla="*/ 4255 w 67463"/>
                  <a:gd name="connsiteY16" fmla="*/ 46757 h 94449"/>
                  <a:gd name="connsiteX17" fmla="*/ 4255 w 67463"/>
                  <a:gd name="connsiteY17" fmla="*/ 46757 h 94449"/>
                  <a:gd name="connsiteX18" fmla="*/ 19097 w 67463"/>
                  <a:gd name="connsiteY18" fmla="*/ 29216 h 94449"/>
                  <a:gd name="connsiteX19" fmla="*/ 33939 w 67463"/>
                  <a:gd name="connsiteY19" fmla="*/ 43383 h 94449"/>
                  <a:gd name="connsiteX20" fmla="*/ 34613 w 67463"/>
                  <a:gd name="connsiteY20" fmla="*/ 43383 h 94449"/>
                  <a:gd name="connsiteX21" fmla="*/ 49455 w 67463"/>
                  <a:gd name="connsiteY21" fmla="*/ 28541 h 94449"/>
                  <a:gd name="connsiteX22" fmla="*/ 34613 w 67463"/>
                  <a:gd name="connsiteY22" fmla="*/ 14374 h 94449"/>
                  <a:gd name="connsiteX23" fmla="*/ 19097 w 67463"/>
                  <a:gd name="connsiteY23" fmla="*/ 29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7463" h="94449">
                    <a:moveTo>
                      <a:pt x="4255" y="46757"/>
                    </a:moveTo>
                    <a:cubicBezTo>
                      <a:pt x="4255" y="33939"/>
                      <a:pt x="4255" y="21120"/>
                      <a:pt x="4255" y="8977"/>
                    </a:cubicBezTo>
                    <a:cubicBezTo>
                      <a:pt x="4255" y="6278"/>
                      <a:pt x="3580" y="3580"/>
                      <a:pt x="8302" y="3580"/>
                    </a:cubicBezTo>
                    <a:cubicBezTo>
                      <a:pt x="20446" y="4254"/>
                      <a:pt x="31915" y="2905"/>
                      <a:pt x="44058" y="4254"/>
                    </a:cubicBezTo>
                    <a:cubicBezTo>
                      <a:pt x="54178" y="5604"/>
                      <a:pt x="61599" y="9652"/>
                      <a:pt x="64297" y="19771"/>
                    </a:cubicBezTo>
                    <a:cubicBezTo>
                      <a:pt x="66996" y="30565"/>
                      <a:pt x="66321" y="42034"/>
                      <a:pt x="56876" y="49455"/>
                    </a:cubicBezTo>
                    <a:cubicBezTo>
                      <a:pt x="50804" y="54178"/>
                      <a:pt x="51479" y="57551"/>
                      <a:pt x="54852" y="62948"/>
                    </a:cubicBezTo>
                    <a:cubicBezTo>
                      <a:pt x="59575" y="70369"/>
                      <a:pt x="63623" y="78464"/>
                      <a:pt x="67670" y="85886"/>
                    </a:cubicBezTo>
                    <a:cubicBezTo>
                      <a:pt x="69694" y="89933"/>
                      <a:pt x="69020" y="89933"/>
                      <a:pt x="64972" y="90608"/>
                    </a:cubicBezTo>
                    <a:cubicBezTo>
                      <a:pt x="57551" y="91283"/>
                      <a:pt x="52828" y="89933"/>
                      <a:pt x="49455" y="82512"/>
                    </a:cubicBezTo>
                    <a:cubicBezTo>
                      <a:pt x="46757" y="75766"/>
                      <a:pt x="42034" y="69694"/>
                      <a:pt x="38661" y="62948"/>
                    </a:cubicBezTo>
                    <a:cubicBezTo>
                      <a:pt x="36637" y="59575"/>
                      <a:pt x="35288" y="58225"/>
                      <a:pt x="31240" y="58225"/>
                    </a:cubicBezTo>
                    <a:cubicBezTo>
                      <a:pt x="16398" y="58900"/>
                      <a:pt x="19771" y="57551"/>
                      <a:pt x="19097" y="70369"/>
                    </a:cubicBezTo>
                    <a:cubicBezTo>
                      <a:pt x="19097" y="74417"/>
                      <a:pt x="19097" y="79139"/>
                      <a:pt x="19097" y="83187"/>
                    </a:cubicBezTo>
                    <a:cubicBezTo>
                      <a:pt x="19771" y="88584"/>
                      <a:pt x="18422" y="91283"/>
                      <a:pt x="11676" y="91283"/>
                    </a:cubicBezTo>
                    <a:cubicBezTo>
                      <a:pt x="5604" y="91283"/>
                      <a:pt x="3580" y="89933"/>
                      <a:pt x="3580" y="83187"/>
                    </a:cubicBezTo>
                    <a:cubicBezTo>
                      <a:pt x="4929" y="71044"/>
                      <a:pt x="4929" y="58900"/>
                      <a:pt x="4255" y="46757"/>
                    </a:cubicBezTo>
                    <a:cubicBezTo>
                      <a:pt x="4255" y="46757"/>
                      <a:pt x="4255" y="46757"/>
                      <a:pt x="4255" y="46757"/>
                    </a:cubicBezTo>
                    <a:close/>
                    <a:moveTo>
                      <a:pt x="19097" y="29216"/>
                    </a:moveTo>
                    <a:cubicBezTo>
                      <a:pt x="19097" y="44058"/>
                      <a:pt x="19097" y="44058"/>
                      <a:pt x="33939" y="43383"/>
                    </a:cubicBezTo>
                    <a:cubicBezTo>
                      <a:pt x="33939" y="43383"/>
                      <a:pt x="34613" y="43383"/>
                      <a:pt x="34613" y="43383"/>
                    </a:cubicBezTo>
                    <a:cubicBezTo>
                      <a:pt x="44733" y="42709"/>
                      <a:pt x="49455" y="37986"/>
                      <a:pt x="49455" y="28541"/>
                    </a:cubicBezTo>
                    <a:cubicBezTo>
                      <a:pt x="49455" y="19771"/>
                      <a:pt x="44733" y="15049"/>
                      <a:pt x="34613" y="14374"/>
                    </a:cubicBezTo>
                    <a:cubicBezTo>
                      <a:pt x="19097" y="13699"/>
                      <a:pt x="19097" y="13699"/>
                      <a:pt x="19097" y="29216"/>
                    </a:cubicBezTo>
                    <a:close/>
                  </a:path>
                </a:pathLst>
              </a:custGeom>
              <a:solidFill>
                <a:srgbClr val="080808"/>
              </a:solidFill>
              <a:ln w="6739" cap="flat">
                <a:noFill/>
                <a:prstDash val="solid"/>
                <a:miter/>
              </a:ln>
            </p:spPr>
            <p:txBody>
              <a:bodyPr rtlCol="0" anchor="ctr"/>
              <a:lstStyle/>
              <a:p>
                <a:endParaRPr lang="fr-FR">
                  <a:latin typeface="Akatab" panose="02000000000000000000" pitchFamily="2" charset="77"/>
                </a:endParaRPr>
              </a:p>
            </p:txBody>
          </p:sp>
          <p:sp>
            <p:nvSpPr>
              <p:cNvPr id="54" name="Forme libre : forme 36">
                <a:extLst>
                  <a:ext uri="{FF2B5EF4-FFF2-40B4-BE49-F238E27FC236}">
                    <a16:creationId xmlns:a16="http://schemas.microsoft.com/office/drawing/2014/main" id="{3AAE0798-0F79-2E31-EA77-1D5AECECE9D1}"/>
                  </a:ext>
                </a:extLst>
              </p:cNvPr>
              <p:cNvSpPr/>
              <p:nvPr/>
            </p:nvSpPr>
            <p:spPr>
              <a:xfrm>
                <a:off x="3653491" y="5269109"/>
                <a:ext cx="87412" cy="122375"/>
              </a:xfrm>
              <a:custGeom>
                <a:avLst/>
                <a:gdLst>
                  <a:gd name="connsiteX0" fmla="*/ 4254 w 67463"/>
                  <a:gd name="connsiteY0" fmla="*/ 47056 h 94449"/>
                  <a:gd name="connsiteX1" fmla="*/ 4254 w 67463"/>
                  <a:gd name="connsiteY1" fmla="*/ 9277 h 94449"/>
                  <a:gd name="connsiteX2" fmla="*/ 9652 w 67463"/>
                  <a:gd name="connsiteY2" fmla="*/ 3880 h 94449"/>
                  <a:gd name="connsiteX3" fmla="*/ 38661 w 67463"/>
                  <a:gd name="connsiteY3" fmla="*/ 3880 h 94449"/>
                  <a:gd name="connsiteX4" fmla="*/ 63623 w 67463"/>
                  <a:gd name="connsiteY4" fmla="*/ 18722 h 94449"/>
                  <a:gd name="connsiteX5" fmla="*/ 55527 w 67463"/>
                  <a:gd name="connsiteY5" fmla="*/ 51104 h 94449"/>
                  <a:gd name="connsiteX6" fmla="*/ 54178 w 67463"/>
                  <a:gd name="connsiteY6" fmla="*/ 61899 h 94449"/>
                  <a:gd name="connsiteX7" fmla="*/ 67670 w 67463"/>
                  <a:gd name="connsiteY7" fmla="*/ 86860 h 94449"/>
                  <a:gd name="connsiteX8" fmla="*/ 64297 w 67463"/>
                  <a:gd name="connsiteY8" fmla="*/ 92257 h 94449"/>
                  <a:gd name="connsiteX9" fmla="*/ 50130 w 67463"/>
                  <a:gd name="connsiteY9" fmla="*/ 84836 h 94449"/>
                  <a:gd name="connsiteX10" fmla="*/ 38661 w 67463"/>
                  <a:gd name="connsiteY10" fmla="*/ 64597 h 94449"/>
                  <a:gd name="connsiteX11" fmla="*/ 31240 w 67463"/>
                  <a:gd name="connsiteY11" fmla="*/ 59875 h 94449"/>
                  <a:gd name="connsiteX12" fmla="*/ 19097 w 67463"/>
                  <a:gd name="connsiteY12" fmla="*/ 72018 h 94449"/>
                  <a:gd name="connsiteX13" fmla="*/ 19097 w 67463"/>
                  <a:gd name="connsiteY13" fmla="*/ 85511 h 94449"/>
                  <a:gd name="connsiteX14" fmla="*/ 11676 w 67463"/>
                  <a:gd name="connsiteY14" fmla="*/ 92932 h 94449"/>
                  <a:gd name="connsiteX15" fmla="*/ 3580 w 67463"/>
                  <a:gd name="connsiteY15" fmla="*/ 84836 h 94449"/>
                  <a:gd name="connsiteX16" fmla="*/ 4254 w 67463"/>
                  <a:gd name="connsiteY16" fmla="*/ 47056 h 94449"/>
                  <a:gd name="connsiteX17" fmla="*/ 4254 w 67463"/>
                  <a:gd name="connsiteY17" fmla="*/ 47056 h 94449"/>
                  <a:gd name="connsiteX18" fmla="*/ 19097 w 67463"/>
                  <a:gd name="connsiteY18" fmla="*/ 29516 h 94449"/>
                  <a:gd name="connsiteX19" fmla="*/ 34613 w 67463"/>
                  <a:gd name="connsiteY19" fmla="*/ 44358 h 94449"/>
                  <a:gd name="connsiteX20" fmla="*/ 49455 w 67463"/>
                  <a:gd name="connsiteY20" fmla="*/ 28841 h 94449"/>
                  <a:gd name="connsiteX21" fmla="*/ 33939 w 67463"/>
                  <a:gd name="connsiteY21" fmla="*/ 15349 h 94449"/>
                  <a:gd name="connsiteX22" fmla="*/ 19097 w 67463"/>
                  <a:gd name="connsiteY22" fmla="*/ 295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4254" y="47056"/>
                    </a:moveTo>
                    <a:cubicBezTo>
                      <a:pt x="4254" y="34238"/>
                      <a:pt x="4254" y="21420"/>
                      <a:pt x="4254" y="9277"/>
                    </a:cubicBezTo>
                    <a:cubicBezTo>
                      <a:pt x="4254" y="5229"/>
                      <a:pt x="4929" y="3880"/>
                      <a:pt x="9652" y="3880"/>
                    </a:cubicBezTo>
                    <a:cubicBezTo>
                      <a:pt x="19097" y="3880"/>
                      <a:pt x="29216" y="3205"/>
                      <a:pt x="38661" y="3880"/>
                    </a:cubicBezTo>
                    <a:cubicBezTo>
                      <a:pt x="49455" y="4554"/>
                      <a:pt x="58900" y="7253"/>
                      <a:pt x="63623" y="18722"/>
                    </a:cubicBezTo>
                    <a:cubicBezTo>
                      <a:pt x="68345" y="30191"/>
                      <a:pt x="64972" y="43009"/>
                      <a:pt x="55527" y="51104"/>
                    </a:cubicBezTo>
                    <a:cubicBezTo>
                      <a:pt x="51479" y="54477"/>
                      <a:pt x="51479" y="57176"/>
                      <a:pt x="54178" y="61899"/>
                    </a:cubicBezTo>
                    <a:cubicBezTo>
                      <a:pt x="58900" y="69994"/>
                      <a:pt x="62948" y="78090"/>
                      <a:pt x="67670" y="86860"/>
                    </a:cubicBezTo>
                    <a:cubicBezTo>
                      <a:pt x="70369" y="91582"/>
                      <a:pt x="69020" y="91582"/>
                      <a:pt x="64297" y="92257"/>
                    </a:cubicBezTo>
                    <a:cubicBezTo>
                      <a:pt x="57551" y="92932"/>
                      <a:pt x="53503" y="90908"/>
                      <a:pt x="50130" y="84836"/>
                    </a:cubicBezTo>
                    <a:cubicBezTo>
                      <a:pt x="46757" y="78090"/>
                      <a:pt x="42034" y="71343"/>
                      <a:pt x="38661" y="64597"/>
                    </a:cubicBezTo>
                    <a:cubicBezTo>
                      <a:pt x="36637" y="61224"/>
                      <a:pt x="34613" y="59875"/>
                      <a:pt x="31240" y="59875"/>
                    </a:cubicBezTo>
                    <a:cubicBezTo>
                      <a:pt x="19097" y="59875"/>
                      <a:pt x="19097" y="59875"/>
                      <a:pt x="19097" y="72018"/>
                    </a:cubicBezTo>
                    <a:cubicBezTo>
                      <a:pt x="19097" y="76741"/>
                      <a:pt x="18422" y="81463"/>
                      <a:pt x="19097" y="85511"/>
                    </a:cubicBezTo>
                    <a:cubicBezTo>
                      <a:pt x="19771" y="91582"/>
                      <a:pt x="17073" y="92257"/>
                      <a:pt x="11676" y="92932"/>
                    </a:cubicBezTo>
                    <a:cubicBezTo>
                      <a:pt x="5604" y="92932"/>
                      <a:pt x="3580" y="91582"/>
                      <a:pt x="3580" y="84836"/>
                    </a:cubicBezTo>
                    <a:cubicBezTo>
                      <a:pt x="4929" y="71343"/>
                      <a:pt x="4254" y="59200"/>
                      <a:pt x="4254" y="47056"/>
                    </a:cubicBezTo>
                    <a:cubicBezTo>
                      <a:pt x="4254" y="47056"/>
                      <a:pt x="4254" y="47056"/>
                      <a:pt x="4254" y="47056"/>
                    </a:cubicBezTo>
                    <a:close/>
                    <a:moveTo>
                      <a:pt x="19097" y="29516"/>
                    </a:moveTo>
                    <a:cubicBezTo>
                      <a:pt x="19097" y="45033"/>
                      <a:pt x="19097" y="45033"/>
                      <a:pt x="34613" y="44358"/>
                    </a:cubicBezTo>
                    <a:cubicBezTo>
                      <a:pt x="44733" y="43683"/>
                      <a:pt x="49455" y="38286"/>
                      <a:pt x="49455" y="28841"/>
                    </a:cubicBezTo>
                    <a:cubicBezTo>
                      <a:pt x="49455" y="20071"/>
                      <a:pt x="44058" y="15349"/>
                      <a:pt x="33939" y="15349"/>
                    </a:cubicBezTo>
                    <a:cubicBezTo>
                      <a:pt x="19097" y="14674"/>
                      <a:pt x="19097" y="14674"/>
                      <a:pt x="19097" y="29516"/>
                    </a:cubicBezTo>
                    <a:close/>
                  </a:path>
                </a:pathLst>
              </a:custGeom>
              <a:solidFill>
                <a:srgbClr val="080808"/>
              </a:solidFill>
              <a:ln w="6739" cap="flat">
                <a:noFill/>
                <a:prstDash val="solid"/>
                <a:miter/>
              </a:ln>
            </p:spPr>
            <p:txBody>
              <a:bodyPr rtlCol="0" anchor="ctr"/>
              <a:lstStyle/>
              <a:p>
                <a:endParaRPr lang="fr-FR">
                  <a:latin typeface="Akatab" panose="02000000000000000000" pitchFamily="2" charset="77"/>
                </a:endParaRPr>
              </a:p>
            </p:txBody>
          </p:sp>
          <p:sp>
            <p:nvSpPr>
              <p:cNvPr id="55" name="Forme libre : forme 38">
                <a:extLst>
                  <a:ext uri="{FF2B5EF4-FFF2-40B4-BE49-F238E27FC236}">
                    <a16:creationId xmlns:a16="http://schemas.microsoft.com/office/drawing/2014/main" id="{F955F6DC-2819-75B2-2A05-5A0D102DAF2F}"/>
                  </a:ext>
                </a:extLst>
              </p:cNvPr>
              <p:cNvSpPr/>
              <p:nvPr/>
            </p:nvSpPr>
            <p:spPr>
              <a:xfrm>
                <a:off x="2814344" y="5467047"/>
                <a:ext cx="78670" cy="122375"/>
              </a:xfrm>
              <a:custGeom>
                <a:avLst/>
                <a:gdLst>
                  <a:gd name="connsiteX0" fmla="*/ 4254 w 60717"/>
                  <a:gd name="connsiteY0" fmla="*/ 47431 h 94449"/>
                  <a:gd name="connsiteX1" fmla="*/ 4254 w 60717"/>
                  <a:gd name="connsiteY1" fmla="*/ 9652 h 94449"/>
                  <a:gd name="connsiteX2" fmla="*/ 9652 w 60717"/>
                  <a:gd name="connsiteY2" fmla="*/ 4254 h 94449"/>
                  <a:gd name="connsiteX3" fmla="*/ 54178 w 60717"/>
                  <a:gd name="connsiteY3" fmla="*/ 3580 h 94449"/>
                  <a:gd name="connsiteX4" fmla="*/ 59575 w 60717"/>
                  <a:gd name="connsiteY4" fmla="*/ 11676 h 94449"/>
                  <a:gd name="connsiteX5" fmla="*/ 54178 w 60717"/>
                  <a:gd name="connsiteY5" fmla="*/ 18422 h 94449"/>
                  <a:gd name="connsiteX6" fmla="*/ 25843 w 60717"/>
                  <a:gd name="connsiteY6" fmla="*/ 18422 h 94449"/>
                  <a:gd name="connsiteX7" fmla="*/ 19097 w 60717"/>
                  <a:gd name="connsiteY7" fmla="*/ 24494 h 94449"/>
                  <a:gd name="connsiteX8" fmla="*/ 33264 w 60717"/>
                  <a:gd name="connsiteY8" fmla="*/ 39336 h 94449"/>
                  <a:gd name="connsiteX9" fmla="*/ 42034 w 60717"/>
                  <a:gd name="connsiteY9" fmla="*/ 39336 h 94449"/>
                  <a:gd name="connsiteX10" fmla="*/ 50804 w 60717"/>
                  <a:gd name="connsiteY10" fmla="*/ 47431 h 94449"/>
                  <a:gd name="connsiteX11" fmla="*/ 43383 w 60717"/>
                  <a:gd name="connsiteY11" fmla="*/ 54178 h 94449"/>
                  <a:gd name="connsiteX12" fmla="*/ 24494 w 60717"/>
                  <a:gd name="connsiteY12" fmla="*/ 54178 h 94449"/>
                  <a:gd name="connsiteX13" fmla="*/ 18422 w 60717"/>
                  <a:gd name="connsiteY13" fmla="*/ 59575 h 94449"/>
                  <a:gd name="connsiteX14" fmla="*/ 35288 w 60717"/>
                  <a:gd name="connsiteY14" fmla="*/ 76441 h 94449"/>
                  <a:gd name="connsiteX15" fmla="*/ 55527 w 60717"/>
                  <a:gd name="connsiteY15" fmla="*/ 76441 h 94449"/>
                  <a:gd name="connsiteX16" fmla="*/ 60249 w 60717"/>
                  <a:gd name="connsiteY16" fmla="*/ 84536 h 94449"/>
                  <a:gd name="connsiteX17" fmla="*/ 55527 w 60717"/>
                  <a:gd name="connsiteY17" fmla="*/ 91283 h 94449"/>
                  <a:gd name="connsiteX18" fmla="*/ 8302 w 60717"/>
                  <a:gd name="connsiteY18" fmla="*/ 91283 h 94449"/>
                  <a:gd name="connsiteX19" fmla="*/ 3580 w 60717"/>
                  <a:gd name="connsiteY19" fmla="*/ 85886 h 94449"/>
                  <a:gd name="connsiteX20" fmla="*/ 4254 w 60717"/>
                  <a:gd name="connsiteY20" fmla="*/ 47431 h 94449"/>
                  <a:gd name="connsiteX21" fmla="*/ 4254 w 60717"/>
                  <a:gd name="connsiteY21"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4254" y="47431"/>
                    </a:moveTo>
                    <a:cubicBezTo>
                      <a:pt x="4254" y="34613"/>
                      <a:pt x="4254" y="21795"/>
                      <a:pt x="4254" y="9652"/>
                    </a:cubicBezTo>
                    <a:cubicBezTo>
                      <a:pt x="4254" y="5604"/>
                      <a:pt x="4929" y="4254"/>
                      <a:pt x="9652" y="4254"/>
                    </a:cubicBezTo>
                    <a:cubicBezTo>
                      <a:pt x="24494" y="4254"/>
                      <a:pt x="39336" y="4254"/>
                      <a:pt x="54178" y="3580"/>
                    </a:cubicBezTo>
                    <a:cubicBezTo>
                      <a:pt x="60924" y="3580"/>
                      <a:pt x="59575" y="7628"/>
                      <a:pt x="59575" y="11676"/>
                    </a:cubicBezTo>
                    <a:cubicBezTo>
                      <a:pt x="59575" y="15723"/>
                      <a:pt x="60249" y="19097"/>
                      <a:pt x="54178" y="18422"/>
                    </a:cubicBezTo>
                    <a:cubicBezTo>
                      <a:pt x="44733" y="17747"/>
                      <a:pt x="35288" y="18422"/>
                      <a:pt x="25843" y="18422"/>
                    </a:cubicBezTo>
                    <a:cubicBezTo>
                      <a:pt x="21120" y="18422"/>
                      <a:pt x="19097" y="19097"/>
                      <a:pt x="19097" y="24494"/>
                    </a:cubicBezTo>
                    <a:cubicBezTo>
                      <a:pt x="19097" y="39336"/>
                      <a:pt x="19097" y="39336"/>
                      <a:pt x="33264" y="39336"/>
                    </a:cubicBezTo>
                    <a:cubicBezTo>
                      <a:pt x="35962" y="39336"/>
                      <a:pt x="39336" y="39336"/>
                      <a:pt x="42034" y="39336"/>
                    </a:cubicBezTo>
                    <a:cubicBezTo>
                      <a:pt x="48781" y="38661"/>
                      <a:pt x="50804" y="40685"/>
                      <a:pt x="50804" y="47431"/>
                    </a:cubicBezTo>
                    <a:cubicBezTo>
                      <a:pt x="50804" y="52828"/>
                      <a:pt x="48781" y="54178"/>
                      <a:pt x="43383" y="54178"/>
                    </a:cubicBezTo>
                    <a:cubicBezTo>
                      <a:pt x="37312" y="54178"/>
                      <a:pt x="31240" y="54178"/>
                      <a:pt x="24494" y="54178"/>
                    </a:cubicBezTo>
                    <a:cubicBezTo>
                      <a:pt x="20446" y="54178"/>
                      <a:pt x="19097" y="54852"/>
                      <a:pt x="18422" y="59575"/>
                    </a:cubicBezTo>
                    <a:cubicBezTo>
                      <a:pt x="17747" y="77115"/>
                      <a:pt x="17747" y="77115"/>
                      <a:pt x="35288" y="76441"/>
                    </a:cubicBezTo>
                    <a:cubicBezTo>
                      <a:pt x="42034" y="76441"/>
                      <a:pt x="48781" y="76441"/>
                      <a:pt x="55527" y="76441"/>
                    </a:cubicBezTo>
                    <a:cubicBezTo>
                      <a:pt x="62273" y="76441"/>
                      <a:pt x="60249" y="81163"/>
                      <a:pt x="60249" y="84536"/>
                    </a:cubicBezTo>
                    <a:cubicBezTo>
                      <a:pt x="60249" y="87909"/>
                      <a:pt x="61599" y="91957"/>
                      <a:pt x="55527" y="91283"/>
                    </a:cubicBezTo>
                    <a:cubicBezTo>
                      <a:pt x="40010" y="91283"/>
                      <a:pt x="24494" y="91283"/>
                      <a:pt x="8302" y="91283"/>
                    </a:cubicBezTo>
                    <a:cubicBezTo>
                      <a:pt x="4254" y="91283"/>
                      <a:pt x="3580" y="89933"/>
                      <a:pt x="3580" y="85886"/>
                    </a:cubicBezTo>
                    <a:cubicBezTo>
                      <a:pt x="4929" y="73742"/>
                      <a:pt x="4929" y="60924"/>
                      <a:pt x="4254" y="47431"/>
                    </a:cubicBezTo>
                    <a:cubicBezTo>
                      <a:pt x="4929" y="47431"/>
                      <a:pt x="4254" y="47431"/>
                      <a:pt x="4254" y="47431"/>
                    </a:cubicBezTo>
                    <a:close/>
                  </a:path>
                </a:pathLst>
              </a:custGeom>
              <a:solidFill>
                <a:srgbClr val="0C0C0C"/>
              </a:solidFill>
              <a:ln w="6739" cap="flat">
                <a:noFill/>
                <a:prstDash val="solid"/>
                <a:miter/>
              </a:ln>
            </p:spPr>
            <p:txBody>
              <a:bodyPr rtlCol="0" anchor="ctr"/>
              <a:lstStyle/>
              <a:p>
                <a:endParaRPr lang="fr-FR">
                  <a:latin typeface="Akatab" panose="02000000000000000000" pitchFamily="2" charset="77"/>
                </a:endParaRPr>
              </a:p>
            </p:txBody>
          </p:sp>
          <p:sp>
            <p:nvSpPr>
              <p:cNvPr id="56" name="Forme libre : forme 39">
                <a:extLst>
                  <a:ext uri="{FF2B5EF4-FFF2-40B4-BE49-F238E27FC236}">
                    <a16:creationId xmlns:a16="http://schemas.microsoft.com/office/drawing/2014/main" id="{9417018C-FA05-A7F9-C16E-43B1EA5D279E}"/>
                  </a:ext>
                </a:extLst>
              </p:cNvPr>
              <p:cNvSpPr/>
              <p:nvPr/>
            </p:nvSpPr>
            <p:spPr>
              <a:xfrm>
                <a:off x="1899149" y="5471418"/>
                <a:ext cx="78670" cy="122375"/>
              </a:xfrm>
              <a:custGeom>
                <a:avLst/>
                <a:gdLst>
                  <a:gd name="connsiteX0" fmla="*/ 31240 w 60717"/>
                  <a:gd name="connsiteY0" fmla="*/ 91283 h 94449"/>
                  <a:gd name="connsiteX1" fmla="*/ 10326 w 60717"/>
                  <a:gd name="connsiteY1" fmla="*/ 91283 h 94449"/>
                  <a:gd name="connsiteX2" fmla="*/ 3580 w 60717"/>
                  <a:gd name="connsiteY2" fmla="*/ 83862 h 94449"/>
                  <a:gd name="connsiteX3" fmla="*/ 3580 w 60717"/>
                  <a:gd name="connsiteY3" fmla="*/ 10326 h 94449"/>
                  <a:gd name="connsiteX4" fmla="*/ 10326 w 60717"/>
                  <a:gd name="connsiteY4" fmla="*/ 3580 h 94449"/>
                  <a:gd name="connsiteX5" fmla="*/ 53503 w 60717"/>
                  <a:gd name="connsiteY5" fmla="*/ 3580 h 94449"/>
                  <a:gd name="connsiteX6" fmla="*/ 58900 w 60717"/>
                  <a:gd name="connsiteY6" fmla="*/ 11001 h 94449"/>
                  <a:gd name="connsiteX7" fmla="*/ 52828 w 60717"/>
                  <a:gd name="connsiteY7" fmla="*/ 18422 h 94449"/>
                  <a:gd name="connsiteX8" fmla="*/ 25168 w 60717"/>
                  <a:gd name="connsiteY8" fmla="*/ 18422 h 94449"/>
                  <a:gd name="connsiteX9" fmla="*/ 18422 w 60717"/>
                  <a:gd name="connsiteY9" fmla="*/ 25168 h 94449"/>
                  <a:gd name="connsiteX10" fmla="*/ 32589 w 60717"/>
                  <a:gd name="connsiteY10" fmla="*/ 39336 h 94449"/>
                  <a:gd name="connsiteX11" fmla="*/ 41360 w 60717"/>
                  <a:gd name="connsiteY11" fmla="*/ 39336 h 94449"/>
                  <a:gd name="connsiteX12" fmla="*/ 50130 w 60717"/>
                  <a:gd name="connsiteY12" fmla="*/ 48106 h 94449"/>
                  <a:gd name="connsiteX13" fmla="*/ 44058 w 60717"/>
                  <a:gd name="connsiteY13" fmla="*/ 54178 h 94449"/>
                  <a:gd name="connsiteX14" fmla="*/ 33264 w 60717"/>
                  <a:gd name="connsiteY14" fmla="*/ 54178 h 94449"/>
                  <a:gd name="connsiteX15" fmla="*/ 18422 w 60717"/>
                  <a:gd name="connsiteY15" fmla="*/ 73742 h 94449"/>
                  <a:gd name="connsiteX16" fmla="*/ 23819 w 60717"/>
                  <a:gd name="connsiteY16" fmla="*/ 76441 h 94449"/>
                  <a:gd name="connsiteX17" fmla="*/ 53503 w 60717"/>
                  <a:gd name="connsiteY17" fmla="*/ 76441 h 94449"/>
                  <a:gd name="connsiteX18" fmla="*/ 59575 w 60717"/>
                  <a:gd name="connsiteY18" fmla="*/ 83862 h 94449"/>
                  <a:gd name="connsiteX19" fmla="*/ 53503 w 60717"/>
                  <a:gd name="connsiteY19" fmla="*/ 91283 h 94449"/>
                  <a:gd name="connsiteX20" fmla="*/ 31240 w 60717"/>
                  <a:gd name="connsiteY20" fmla="*/ 91283 h 94449"/>
                  <a:gd name="connsiteX21" fmla="*/ 31240 w 60717"/>
                  <a:gd name="connsiteY21" fmla="*/ 91283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1240" y="91283"/>
                    </a:moveTo>
                    <a:cubicBezTo>
                      <a:pt x="24494" y="91283"/>
                      <a:pt x="17073" y="90608"/>
                      <a:pt x="10326" y="91283"/>
                    </a:cubicBezTo>
                    <a:cubicBezTo>
                      <a:pt x="4255" y="91957"/>
                      <a:pt x="3580" y="89259"/>
                      <a:pt x="3580" y="83862"/>
                    </a:cubicBezTo>
                    <a:cubicBezTo>
                      <a:pt x="3580" y="59575"/>
                      <a:pt x="3580" y="34613"/>
                      <a:pt x="3580" y="10326"/>
                    </a:cubicBezTo>
                    <a:cubicBezTo>
                      <a:pt x="3580" y="4929"/>
                      <a:pt x="4929" y="3580"/>
                      <a:pt x="10326" y="3580"/>
                    </a:cubicBezTo>
                    <a:cubicBezTo>
                      <a:pt x="24494" y="3580"/>
                      <a:pt x="38661" y="4254"/>
                      <a:pt x="53503" y="3580"/>
                    </a:cubicBezTo>
                    <a:cubicBezTo>
                      <a:pt x="60249" y="3580"/>
                      <a:pt x="58900" y="7628"/>
                      <a:pt x="58900" y="11001"/>
                    </a:cubicBezTo>
                    <a:cubicBezTo>
                      <a:pt x="58900" y="15049"/>
                      <a:pt x="59575" y="19097"/>
                      <a:pt x="52828" y="18422"/>
                    </a:cubicBezTo>
                    <a:cubicBezTo>
                      <a:pt x="43383" y="17747"/>
                      <a:pt x="34613" y="18422"/>
                      <a:pt x="25168" y="18422"/>
                    </a:cubicBezTo>
                    <a:cubicBezTo>
                      <a:pt x="19771" y="18422"/>
                      <a:pt x="18422" y="19771"/>
                      <a:pt x="18422" y="25168"/>
                    </a:cubicBezTo>
                    <a:cubicBezTo>
                      <a:pt x="18422" y="39336"/>
                      <a:pt x="18422" y="39336"/>
                      <a:pt x="32589" y="39336"/>
                    </a:cubicBezTo>
                    <a:cubicBezTo>
                      <a:pt x="35288" y="39336"/>
                      <a:pt x="38661" y="40010"/>
                      <a:pt x="41360" y="39336"/>
                    </a:cubicBezTo>
                    <a:cubicBezTo>
                      <a:pt x="48781" y="37986"/>
                      <a:pt x="50804" y="40685"/>
                      <a:pt x="50130" y="48106"/>
                    </a:cubicBezTo>
                    <a:cubicBezTo>
                      <a:pt x="49455" y="52154"/>
                      <a:pt x="48781" y="54852"/>
                      <a:pt x="44058" y="54178"/>
                    </a:cubicBezTo>
                    <a:cubicBezTo>
                      <a:pt x="40685" y="53503"/>
                      <a:pt x="37312" y="54178"/>
                      <a:pt x="33264" y="54178"/>
                    </a:cubicBezTo>
                    <a:cubicBezTo>
                      <a:pt x="18422" y="54178"/>
                      <a:pt x="15049" y="58900"/>
                      <a:pt x="18422" y="73742"/>
                    </a:cubicBezTo>
                    <a:cubicBezTo>
                      <a:pt x="19097" y="77115"/>
                      <a:pt x="21795" y="76441"/>
                      <a:pt x="23819" y="76441"/>
                    </a:cubicBezTo>
                    <a:cubicBezTo>
                      <a:pt x="33939" y="76441"/>
                      <a:pt x="44058" y="77115"/>
                      <a:pt x="53503" y="76441"/>
                    </a:cubicBezTo>
                    <a:cubicBezTo>
                      <a:pt x="60249" y="75766"/>
                      <a:pt x="59575" y="79814"/>
                      <a:pt x="59575" y="83862"/>
                    </a:cubicBezTo>
                    <a:cubicBezTo>
                      <a:pt x="59575" y="87909"/>
                      <a:pt x="60249" y="91957"/>
                      <a:pt x="53503" y="91283"/>
                    </a:cubicBezTo>
                    <a:cubicBezTo>
                      <a:pt x="46757" y="90608"/>
                      <a:pt x="39336" y="91283"/>
                      <a:pt x="31240" y="91283"/>
                    </a:cubicBezTo>
                    <a:cubicBezTo>
                      <a:pt x="31240" y="91283"/>
                      <a:pt x="31240" y="91283"/>
                      <a:pt x="31240" y="91283"/>
                    </a:cubicBezTo>
                    <a:close/>
                  </a:path>
                </a:pathLst>
              </a:custGeom>
              <a:solidFill>
                <a:srgbClr val="0A0A0A"/>
              </a:solidFill>
              <a:ln w="6739" cap="flat">
                <a:noFill/>
                <a:prstDash val="solid"/>
                <a:miter/>
              </a:ln>
            </p:spPr>
            <p:txBody>
              <a:bodyPr rtlCol="0" anchor="ctr"/>
              <a:lstStyle/>
              <a:p>
                <a:endParaRPr lang="fr-FR">
                  <a:latin typeface="Akatab" panose="02000000000000000000" pitchFamily="2" charset="77"/>
                </a:endParaRPr>
              </a:p>
            </p:txBody>
          </p:sp>
          <p:sp>
            <p:nvSpPr>
              <p:cNvPr id="57" name="Forme libre : forme 40">
                <a:extLst>
                  <a:ext uri="{FF2B5EF4-FFF2-40B4-BE49-F238E27FC236}">
                    <a16:creationId xmlns:a16="http://schemas.microsoft.com/office/drawing/2014/main" id="{4E43B97D-4D53-410A-8599-8153B5B20E99}"/>
                  </a:ext>
                </a:extLst>
              </p:cNvPr>
              <p:cNvSpPr/>
              <p:nvPr/>
            </p:nvSpPr>
            <p:spPr>
              <a:xfrm>
                <a:off x="4170966" y="5462677"/>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0326 h 94449"/>
                  <a:gd name="connsiteX5" fmla="*/ 53503 w 60717"/>
                  <a:gd name="connsiteY5" fmla="*/ 18422 h 94449"/>
                  <a:gd name="connsiteX6" fmla="*/ 24494 w 60717"/>
                  <a:gd name="connsiteY6" fmla="*/ 18422 h 94449"/>
                  <a:gd name="connsiteX7" fmla="*/ 18422 w 60717"/>
                  <a:gd name="connsiteY7" fmla="*/ 24494 h 94449"/>
                  <a:gd name="connsiteX8" fmla="*/ 33264 w 60717"/>
                  <a:gd name="connsiteY8" fmla="*/ 39336 h 94449"/>
                  <a:gd name="connsiteX9" fmla="*/ 41360 w 60717"/>
                  <a:gd name="connsiteY9" fmla="*/ 39336 h 94449"/>
                  <a:gd name="connsiteX10" fmla="*/ 50130 w 60717"/>
                  <a:gd name="connsiteY10" fmla="*/ 51479 h 94449"/>
                  <a:gd name="connsiteX11" fmla="*/ 45407 w 60717"/>
                  <a:gd name="connsiteY11" fmla="*/ 54178 h 94449"/>
                  <a:gd name="connsiteX12" fmla="*/ 24494 w 60717"/>
                  <a:gd name="connsiteY12" fmla="*/ 54178 h 94449"/>
                  <a:gd name="connsiteX13" fmla="*/ 19096 w 60717"/>
                  <a:gd name="connsiteY13" fmla="*/ 59575 h 94449"/>
                  <a:gd name="connsiteX14" fmla="*/ 35962 w 60717"/>
                  <a:gd name="connsiteY14" fmla="*/ 76441 h 94449"/>
                  <a:gd name="connsiteX15" fmla="*/ 55527 w 60717"/>
                  <a:gd name="connsiteY15" fmla="*/ 76441 h 94449"/>
                  <a:gd name="connsiteX16" fmla="*/ 60924 w 60717"/>
                  <a:gd name="connsiteY16" fmla="*/ 82512 h 94449"/>
                  <a:gd name="connsiteX17" fmla="*/ 56201 w 60717"/>
                  <a:gd name="connsiteY17" fmla="*/ 91283 h 94449"/>
                  <a:gd name="connsiteX18" fmla="*/ 9652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3580"/>
                      <a:pt x="53503" y="3580"/>
                    </a:cubicBezTo>
                    <a:cubicBezTo>
                      <a:pt x="59575" y="3580"/>
                      <a:pt x="58900" y="6953"/>
                      <a:pt x="58900" y="10326"/>
                    </a:cubicBezTo>
                    <a:cubicBezTo>
                      <a:pt x="58900" y="13699"/>
                      <a:pt x="60924" y="18422"/>
                      <a:pt x="53503" y="18422"/>
                    </a:cubicBezTo>
                    <a:cubicBezTo>
                      <a:pt x="44058" y="17747"/>
                      <a:pt x="33939" y="18422"/>
                      <a:pt x="24494" y="18422"/>
                    </a:cubicBezTo>
                    <a:cubicBezTo>
                      <a:pt x="19771" y="18422"/>
                      <a:pt x="18422" y="19771"/>
                      <a:pt x="18422" y="24494"/>
                    </a:cubicBezTo>
                    <a:cubicBezTo>
                      <a:pt x="18422" y="39336"/>
                      <a:pt x="18422" y="39336"/>
                      <a:pt x="33264" y="39336"/>
                    </a:cubicBezTo>
                    <a:cubicBezTo>
                      <a:pt x="35962" y="39336"/>
                      <a:pt x="38661" y="39336"/>
                      <a:pt x="41360" y="39336"/>
                    </a:cubicBezTo>
                    <a:cubicBezTo>
                      <a:pt x="49455" y="39336"/>
                      <a:pt x="52154" y="42709"/>
                      <a:pt x="50130" y="51479"/>
                    </a:cubicBezTo>
                    <a:cubicBezTo>
                      <a:pt x="49455" y="54178"/>
                      <a:pt x="47431" y="54178"/>
                      <a:pt x="45407" y="54178"/>
                    </a:cubicBezTo>
                    <a:cubicBezTo>
                      <a:pt x="38661" y="54178"/>
                      <a:pt x="31240" y="54178"/>
                      <a:pt x="24494" y="54178"/>
                    </a:cubicBezTo>
                    <a:cubicBezTo>
                      <a:pt x="20446" y="54178"/>
                      <a:pt x="19096" y="55527"/>
                      <a:pt x="19096" y="59575"/>
                    </a:cubicBezTo>
                    <a:cubicBezTo>
                      <a:pt x="18422" y="76441"/>
                      <a:pt x="18422" y="76441"/>
                      <a:pt x="35962" y="76441"/>
                    </a:cubicBezTo>
                    <a:cubicBezTo>
                      <a:pt x="42709" y="76441"/>
                      <a:pt x="48781" y="76441"/>
                      <a:pt x="55527" y="76441"/>
                    </a:cubicBezTo>
                    <a:cubicBezTo>
                      <a:pt x="60924" y="75766"/>
                      <a:pt x="61599" y="78464"/>
                      <a:pt x="60924" y="82512"/>
                    </a:cubicBezTo>
                    <a:cubicBezTo>
                      <a:pt x="60249" y="85886"/>
                      <a:pt x="63622" y="91283"/>
                      <a:pt x="56201" y="91283"/>
                    </a:cubicBezTo>
                    <a:cubicBezTo>
                      <a:pt x="40685" y="91283"/>
                      <a:pt x="25168" y="91283"/>
                      <a:pt x="9652" y="91283"/>
                    </a:cubicBezTo>
                    <a:cubicBezTo>
                      <a:pt x="5604" y="91283"/>
                      <a:pt x="4929" y="89259"/>
                      <a:pt x="4929" y="85886"/>
                    </a:cubicBezTo>
                    <a:cubicBezTo>
                      <a:pt x="3580" y="72393"/>
                      <a:pt x="3580" y="59575"/>
                      <a:pt x="3580" y="46757"/>
                    </a:cubicBezTo>
                    <a:cubicBezTo>
                      <a:pt x="3580" y="46757"/>
                      <a:pt x="3580" y="46757"/>
                      <a:pt x="3580" y="46757"/>
                    </a:cubicBezTo>
                    <a:close/>
                  </a:path>
                </a:pathLst>
              </a:custGeom>
              <a:solidFill>
                <a:srgbClr val="0A0A0A"/>
              </a:solidFill>
              <a:ln w="6739" cap="flat">
                <a:noFill/>
                <a:prstDash val="solid"/>
                <a:miter/>
              </a:ln>
            </p:spPr>
            <p:txBody>
              <a:bodyPr rtlCol="0" anchor="ctr"/>
              <a:lstStyle/>
              <a:p>
                <a:endParaRPr lang="fr-FR">
                  <a:latin typeface="Akatab" panose="02000000000000000000" pitchFamily="2" charset="77"/>
                </a:endParaRPr>
              </a:p>
            </p:txBody>
          </p:sp>
          <p:sp>
            <p:nvSpPr>
              <p:cNvPr id="58" name="Forme libre : forme 43">
                <a:extLst>
                  <a:ext uri="{FF2B5EF4-FFF2-40B4-BE49-F238E27FC236}">
                    <a16:creationId xmlns:a16="http://schemas.microsoft.com/office/drawing/2014/main" id="{E7060AF6-AC34-E065-6B26-31C98A99A355}"/>
                  </a:ext>
                </a:extLst>
              </p:cNvPr>
              <p:cNvSpPr/>
              <p:nvPr/>
            </p:nvSpPr>
            <p:spPr>
              <a:xfrm>
                <a:off x="1797756" y="5468881"/>
                <a:ext cx="87412" cy="122375"/>
              </a:xfrm>
              <a:custGeom>
                <a:avLst/>
                <a:gdLst>
                  <a:gd name="connsiteX0" fmla="*/ 34611 w 67463"/>
                  <a:gd name="connsiteY0" fmla="*/ 95265 h 94449"/>
                  <a:gd name="connsiteX1" fmla="*/ 8974 w 67463"/>
                  <a:gd name="connsiteY1" fmla="*/ 91217 h 94449"/>
                  <a:gd name="connsiteX2" fmla="*/ 4927 w 67463"/>
                  <a:gd name="connsiteY2" fmla="*/ 84470 h 94449"/>
                  <a:gd name="connsiteX3" fmla="*/ 15721 w 67463"/>
                  <a:gd name="connsiteY3" fmla="*/ 77049 h 94449"/>
                  <a:gd name="connsiteX4" fmla="*/ 42706 w 67463"/>
                  <a:gd name="connsiteY4" fmla="*/ 79073 h 94449"/>
                  <a:gd name="connsiteX5" fmla="*/ 50802 w 67463"/>
                  <a:gd name="connsiteY5" fmla="*/ 71652 h 94449"/>
                  <a:gd name="connsiteX6" fmla="*/ 46754 w 67463"/>
                  <a:gd name="connsiteY6" fmla="*/ 60858 h 94449"/>
                  <a:gd name="connsiteX7" fmla="*/ 33936 w 67463"/>
                  <a:gd name="connsiteY7" fmla="*/ 54786 h 94449"/>
                  <a:gd name="connsiteX8" fmla="*/ 15721 w 67463"/>
                  <a:gd name="connsiteY8" fmla="*/ 48040 h 94449"/>
                  <a:gd name="connsiteX9" fmla="*/ 10998 w 67463"/>
                  <a:gd name="connsiteY9" fmla="*/ 12284 h 94449"/>
                  <a:gd name="connsiteX10" fmla="*/ 60921 w 67463"/>
                  <a:gd name="connsiteY10" fmla="*/ 8911 h 94449"/>
                  <a:gd name="connsiteX11" fmla="*/ 61596 w 67463"/>
                  <a:gd name="connsiteY11" fmla="*/ 22404 h 94449"/>
                  <a:gd name="connsiteX12" fmla="*/ 54850 w 67463"/>
                  <a:gd name="connsiteY12" fmla="*/ 21729 h 94449"/>
                  <a:gd name="connsiteX13" fmla="*/ 29213 w 67463"/>
                  <a:gd name="connsiteY13" fmla="*/ 19031 h 94449"/>
                  <a:gd name="connsiteX14" fmla="*/ 19094 w 67463"/>
                  <a:gd name="connsiteY14" fmla="*/ 27801 h 94449"/>
                  <a:gd name="connsiteX15" fmla="*/ 27190 w 67463"/>
                  <a:gd name="connsiteY15" fmla="*/ 37246 h 94449"/>
                  <a:gd name="connsiteX16" fmla="*/ 50802 w 67463"/>
                  <a:gd name="connsiteY16" fmla="*/ 45341 h 94449"/>
                  <a:gd name="connsiteX17" fmla="*/ 67668 w 67463"/>
                  <a:gd name="connsiteY17" fmla="*/ 70978 h 94449"/>
                  <a:gd name="connsiteX18" fmla="*/ 45405 w 67463"/>
                  <a:gd name="connsiteY18" fmla="*/ 92566 h 94449"/>
                  <a:gd name="connsiteX19" fmla="*/ 34611 w 67463"/>
                  <a:gd name="connsiteY19" fmla="*/ 9526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63" h="94449">
                    <a:moveTo>
                      <a:pt x="34611" y="95265"/>
                    </a:moveTo>
                    <a:cubicBezTo>
                      <a:pt x="24491" y="95265"/>
                      <a:pt x="16395" y="93915"/>
                      <a:pt x="8974" y="91217"/>
                    </a:cubicBezTo>
                    <a:cubicBezTo>
                      <a:pt x="5601" y="89868"/>
                      <a:pt x="4252" y="88518"/>
                      <a:pt x="4927" y="84470"/>
                    </a:cubicBezTo>
                    <a:cubicBezTo>
                      <a:pt x="5601" y="73676"/>
                      <a:pt x="5601" y="73676"/>
                      <a:pt x="15721" y="77049"/>
                    </a:cubicBezTo>
                    <a:cubicBezTo>
                      <a:pt x="24491" y="80423"/>
                      <a:pt x="33261" y="81097"/>
                      <a:pt x="42706" y="79073"/>
                    </a:cubicBezTo>
                    <a:cubicBezTo>
                      <a:pt x="46754" y="78399"/>
                      <a:pt x="49453" y="76375"/>
                      <a:pt x="50802" y="71652"/>
                    </a:cubicBezTo>
                    <a:cubicBezTo>
                      <a:pt x="52151" y="66930"/>
                      <a:pt x="50127" y="63557"/>
                      <a:pt x="46754" y="60858"/>
                    </a:cubicBezTo>
                    <a:cubicBezTo>
                      <a:pt x="42706" y="57485"/>
                      <a:pt x="38658" y="56136"/>
                      <a:pt x="33936" y="54786"/>
                    </a:cubicBezTo>
                    <a:cubicBezTo>
                      <a:pt x="27864" y="52762"/>
                      <a:pt x="21792" y="51413"/>
                      <a:pt x="15721" y="48040"/>
                    </a:cubicBezTo>
                    <a:cubicBezTo>
                      <a:pt x="1553" y="40619"/>
                      <a:pt x="-471" y="23078"/>
                      <a:pt x="10998" y="12284"/>
                    </a:cubicBezTo>
                    <a:cubicBezTo>
                      <a:pt x="21118" y="2839"/>
                      <a:pt x="49453" y="141"/>
                      <a:pt x="60921" y="8911"/>
                    </a:cubicBezTo>
                    <a:cubicBezTo>
                      <a:pt x="65644" y="12959"/>
                      <a:pt x="62945" y="18356"/>
                      <a:pt x="61596" y="22404"/>
                    </a:cubicBezTo>
                    <a:cubicBezTo>
                      <a:pt x="60921" y="25777"/>
                      <a:pt x="56874" y="22404"/>
                      <a:pt x="54850" y="21729"/>
                    </a:cubicBezTo>
                    <a:cubicBezTo>
                      <a:pt x="46754" y="19031"/>
                      <a:pt x="37984" y="17007"/>
                      <a:pt x="29213" y="19031"/>
                    </a:cubicBezTo>
                    <a:cubicBezTo>
                      <a:pt x="24491" y="20380"/>
                      <a:pt x="19769" y="21729"/>
                      <a:pt x="19094" y="27801"/>
                    </a:cubicBezTo>
                    <a:cubicBezTo>
                      <a:pt x="18419" y="33198"/>
                      <a:pt x="23142" y="35897"/>
                      <a:pt x="27190" y="37246"/>
                    </a:cubicBezTo>
                    <a:cubicBezTo>
                      <a:pt x="35285" y="39944"/>
                      <a:pt x="43381" y="42643"/>
                      <a:pt x="50802" y="45341"/>
                    </a:cubicBezTo>
                    <a:cubicBezTo>
                      <a:pt x="63620" y="50739"/>
                      <a:pt x="69017" y="58834"/>
                      <a:pt x="67668" y="70978"/>
                    </a:cubicBezTo>
                    <a:cubicBezTo>
                      <a:pt x="66318" y="83796"/>
                      <a:pt x="59572" y="90542"/>
                      <a:pt x="45405" y="92566"/>
                    </a:cubicBezTo>
                    <a:cubicBezTo>
                      <a:pt x="40008" y="95265"/>
                      <a:pt x="35960" y="95265"/>
                      <a:pt x="34611" y="95265"/>
                    </a:cubicBezTo>
                    <a:close/>
                  </a:path>
                </a:pathLst>
              </a:custGeom>
              <a:solidFill>
                <a:srgbClr val="0C0C0C"/>
              </a:solidFill>
              <a:ln w="6739" cap="flat">
                <a:noFill/>
                <a:prstDash val="solid"/>
                <a:miter/>
              </a:ln>
            </p:spPr>
            <p:txBody>
              <a:bodyPr rtlCol="0" anchor="ctr"/>
              <a:lstStyle/>
              <a:p>
                <a:endParaRPr lang="fr-FR">
                  <a:latin typeface="Akatab" panose="02000000000000000000" pitchFamily="2" charset="77"/>
                </a:endParaRPr>
              </a:p>
            </p:txBody>
          </p:sp>
          <p:sp>
            <p:nvSpPr>
              <p:cNvPr id="59" name="Forme libre : forme 45">
                <a:extLst>
                  <a:ext uri="{FF2B5EF4-FFF2-40B4-BE49-F238E27FC236}">
                    <a16:creationId xmlns:a16="http://schemas.microsoft.com/office/drawing/2014/main" id="{2F9E06A8-AF8A-5869-A00A-AF1DFE67AB7C}"/>
                  </a:ext>
                </a:extLst>
              </p:cNvPr>
              <p:cNvSpPr/>
              <p:nvPr/>
            </p:nvSpPr>
            <p:spPr>
              <a:xfrm>
                <a:off x="2901756" y="5465455"/>
                <a:ext cx="87412" cy="122375"/>
              </a:xfrm>
              <a:custGeom>
                <a:avLst/>
                <a:gdLst>
                  <a:gd name="connsiteX0" fmla="*/ 33939 w 67463"/>
                  <a:gd name="connsiteY0" fmla="*/ 93861 h 94449"/>
                  <a:gd name="connsiteX1" fmla="*/ 11001 w 67463"/>
                  <a:gd name="connsiteY1" fmla="*/ 90487 h 94449"/>
                  <a:gd name="connsiteX2" fmla="*/ 6953 w 67463"/>
                  <a:gd name="connsiteY2" fmla="*/ 73622 h 94449"/>
                  <a:gd name="connsiteX3" fmla="*/ 11676 w 67463"/>
                  <a:gd name="connsiteY3" fmla="*/ 74296 h 94449"/>
                  <a:gd name="connsiteX4" fmla="*/ 38661 w 67463"/>
                  <a:gd name="connsiteY4" fmla="*/ 79019 h 94449"/>
                  <a:gd name="connsiteX5" fmla="*/ 50804 w 67463"/>
                  <a:gd name="connsiteY5" fmla="*/ 70923 h 94449"/>
                  <a:gd name="connsiteX6" fmla="*/ 42709 w 67463"/>
                  <a:gd name="connsiteY6" fmla="*/ 58105 h 94449"/>
                  <a:gd name="connsiteX7" fmla="*/ 23144 w 67463"/>
                  <a:gd name="connsiteY7" fmla="*/ 51359 h 94449"/>
                  <a:gd name="connsiteX8" fmla="*/ 3580 w 67463"/>
                  <a:gd name="connsiteY8" fmla="*/ 29096 h 94449"/>
                  <a:gd name="connsiteX9" fmla="*/ 25843 w 67463"/>
                  <a:gd name="connsiteY9" fmla="*/ 4809 h 94449"/>
                  <a:gd name="connsiteX10" fmla="*/ 58225 w 67463"/>
                  <a:gd name="connsiteY10" fmla="*/ 8182 h 94449"/>
                  <a:gd name="connsiteX11" fmla="*/ 61599 w 67463"/>
                  <a:gd name="connsiteY11" fmla="*/ 23699 h 94449"/>
                  <a:gd name="connsiteX12" fmla="*/ 56876 w 67463"/>
                  <a:gd name="connsiteY12" fmla="*/ 23024 h 94449"/>
                  <a:gd name="connsiteX13" fmla="*/ 29891 w 67463"/>
                  <a:gd name="connsiteY13" fmla="*/ 19651 h 94449"/>
                  <a:gd name="connsiteX14" fmla="*/ 19771 w 67463"/>
                  <a:gd name="connsiteY14" fmla="*/ 28421 h 94449"/>
                  <a:gd name="connsiteX15" fmla="*/ 28541 w 67463"/>
                  <a:gd name="connsiteY15" fmla="*/ 38540 h 94449"/>
                  <a:gd name="connsiteX16" fmla="*/ 50130 w 67463"/>
                  <a:gd name="connsiteY16" fmla="*/ 45961 h 94449"/>
                  <a:gd name="connsiteX17" fmla="*/ 68345 w 67463"/>
                  <a:gd name="connsiteY17" fmla="*/ 73622 h 94449"/>
                  <a:gd name="connsiteX18" fmla="*/ 44058 w 67463"/>
                  <a:gd name="connsiteY18" fmla="*/ 94535 h 94449"/>
                  <a:gd name="connsiteX19" fmla="*/ 33939 w 67463"/>
                  <a:gd name="connsiteY19" fmla="*/ 9386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463" h="94449">
                    <a:moveTo>
                      <a:pt x="33939" y="93861"/>
                    </a:moveTo>
                    <a:cubicBezTo>
                      <a:pt x="25843" y="93861"/>
                      <a:pt x="18422" y="92511"/>
                      <a:pt x="11001" y="90487"/>
                    </a:cubicBezTo>
                    <a:cubicBezTo>
                      <a:pt x="5604" y="88464"/>
                      <a:pt x="3580" y="77669"/>
                      <a:pt x="6953" y="73622"/>
                    </a:cubicBezTo>
                    <a:cubicBezTo>
                      <a:pt x="8977" y="71598"/>
                      <a:pt x="10326" y="73622"/>
                      <a:pt x="11676" y="74296"/>
                    </a:cubicBezTo>
                    <a:cubicBezTo>
                      <a:pt x="20446" y="78344"/>
                      <a:pt x="29216" y="79693"/>
                      <a:pt x="38661" y="79019"/>
                    </a:cubicBezTo>
                    <a:cubicBezTo>
                      <a:pt x="44058" y="78344"/>
                      <a:pt x="49455" y="77669"/>
                      <a:pt x="50804" y="70923"/>
                    </a:cubicBezTo>
                    <a:cubicBezTo>
                      <a:pt x="52154" y="64177"/>
                      <a:pt x="48106" y="60129"/>
                      <a:pt x="42709" y="58105"/>
                    </a:cubicBezTo>
                    <a:cubicBezTo>
                      <a:pt x="36637" y="55406"/>
                      <a:pt x="29216" y="53382"/>
                      <a:pt x="23144" y="51359"/>
                    </a:cubicBezTo>
                    <a:cubicBezTo>
                      <a:pt x="8977" y="46636"/>
                      <a:pt x="3580" y="39890"/>
                      <a:pt x="3580" y="29096"/>
                    </a:cubicBezTo>
                    <a:cubicBezTo>
                      <a:pt x="4254" y="16952"/>
                      <a:pt x="12350" y="8182"/>
                      <a:pt x="25843" y="4809"/>
                    </a:cubicBezTo>
                    <a:cubicBezTo>
                      <a:pt x="37312" y="2110"/>
                      <a:pt x="47431" y="4134"/>
                      <a:pt x="58225" y="8182"/>
                    </a:cubicBezTo>
                    <a:cubicBezTo>
                      <a:pt x="61599" y="9531"/>
                      <a:pt x="64297" y="21000"/>
                      <a:pt x="61599" y="23699"/>
                    </a:cubicBezTo>
                    <a:cubicBezTo>
                      <a:pt x="59575" y="25722"/>
                      <a:pt x="58225" y="23699"/>
                      <a:pt x="56876" y="23024"/>
                    </a:cubicBezTo>
                    <a:cubicBezTo>
                      <a:pt x="48106" y="20325"/>
                      <a:pt x="39336" y="16952"/>
                      <a:pt x="29891" y="19651"/>
                    </a:cubicBezTo>
                    <a:cubicBezTo>
                      <a:pt x="25168" y="21000"/>
                      <a:pt x="20446" y="22349"/>
                      <a:pt x="19771" y="28421"/>
                    </a:cubicBezTo>
                    <a:cubicBezTo>
                      <a:pt x="19097" y="34493"/>
                      <a:pt x="23819" y="36517"/>
                      <a:pt x="28541" y="38540"/>
                    </a:cubicBezTo>
                    <a:cubicBezTo>
                      <a:pt x="35288" y="41239"/>
                      <a:pt x="42709" y="43263"/>
                      <a:pt x="50130" y="45961"/>
                    </a:cubicBezTo>
                    <a:cubicBezTo>
                      <a:pt x="64972" y="52033"/>
                      <a:pt x="70369" y="60129"/>
                      <a:pt x="68345" y="73622"/>
                    </a:cubicBezTo>
                    <a:cubicBezTo>
                      <a:pt x="66321" y="86440"/>
                      <a:pt x="58900" y="92511"/>
                      <a:pt x="44058" y="94535"/>
                    </a:cubicBezTo>
                    <a:cubicBezTo>
                      <a:pt x="40010" y="93861"/>
                      <a:pt x="36637" y="93861"/>
                      <a:pt x="33939" y="93861"/>
                    </a:cubicBezTo>
                    <a:close/>
                  </a:path>
                </a:pathLst>
              </a:custGeom>
              <a:solidFill>
                <a:srgbClr val="0C0C0C"/>
              </a:solidFill>
              <a:ln w="6739" cap="flat">
                <a:noFill/>
                <a:prstDash val="solid"/>
                <a:miter/>
              </a:ln>
            </p:spPr>
            <p:txBody>
              <a:bodyPr rtlCol="0" anchor="ctr"/>
              <a:lstStyle/>
              <a:p>
                <a:endParaRPr lang="fr-FR">
                  <a:latin typeface="Akatab" panose="02000000000000000000" pitchFamily="2" charset="77"/>
                </a:endParaRPr>
              </a:p>
            </p:txBody>
          </p:sp>
          <p:sp>
            <p:nvSpPr>
              <p:cNvPr id="60" name="Forme libre : forme 46">
                <a:extLst>
                  <a:ext uri="{FF2B5EF4-FFF2-40B4-BE49-F238E27FC236}">
                    <a16:creationId xmlns:a16="http://schemas.microsoft.com/office/drawing/2014/main" id="{AD420A64-73D5-7FEE-7958-69D78EE09B0A}"/>
                  </a:ext>
                </a:extLst>
              </p:cNvPr>
              <p:cNvSpPr/>
              <p:nvPr/>
            </p:nvSpPr>
            <p:spPr>
              <a:xfrm>
                <a:off x="3912866" y="5460381"/>
                <a:ext cx="87412" cy="122375"/>
              </a:xfrm>
              <a:custGeom>
                <a:avLst/>
                <a:gdLst>
                  <a:gd name="connsiteX0" fmla="*/ 33446 w 67463"/>
                  <a:gd name="connsiteY0" fmla="*/ 94404 h 94449"/>
                  <a:gd name="connsiteX1" fmla="*/ 10509 w 67463"/>
                  <a:gd name="connsiteY1" fmla="*/ 91031 h 94449"/>
                  <a:gd name="connsiteX2" fmla="*/ 7136 w 67463"/>
                  <a:gd name="connsiteY2" fmla="*/ 74165 h 94449"/>
                  <a:gd name="connsiteX3" fmla="*/ 11858 w 67463"/>
                  <a:gd name="connsiteY3" fmla="*/ 75514 h 94449"/>
                  <a:gd name="connsiteX4" fmla="*/ 40193 w 67463"/>
                  <a:gd name="connsiteY4" fmla="*/ 79562 h 94449"/>
                  <a:gd name="connsiteX5" fmla="*/ 50987 w 67463"/>
                  <a:gd name="connsiteY5" fmla="*/ 71466 h 94449"/>
                  <a:gd name="connsiteX6" fmla="*/ 44241 w 67463"/>
                  <a:gd name="connsiteY6" fmla="*/ 59323 h 94449"/>
                  <a:gd name="connsiteX7" fmla="*/ 24001 w 67463"/>
                  <a:gd name="connsiteY7" fmla="*/ 51902 h 94449"/>
                  <a:gd name="connsiteX8" fmla="*/ 3762 w 67463"/>
                  <a:gd name="connsiteY8" fmla="*/ 27615 h 94449"/>
                  <a:gd name="connsiteX9" fmla="*/ 28724 w 67463"/>
                  <a:gd name="connsiteY9" fmla="*/ 4003 h 94449"/>
                  <a:gd name="connsiteX10" fmla="*/ 59083 w 67463"/>
                  <a:gd name="connsiteY10" fmla="*/ 8050 h 94449"/>
                  <a:gd name="connsiteX11" fmla="*/ 61781 w 67463"/>
                  <a:gd name="connsiteY11" fmla="*/ 23567 h 94449"/>
                  <a:gd name="connsiteX12" fmla="*/ 57059 w 67463"/>
                  <a:gd name="connsiteY12" fmla="*/ 22892 h 94449"/>
                  <a:gd name="connsiteX13" fmla="*/ 36145 w 67463"/>
                  <a:gd name="connsiteY13" fmla="*/ 18170 h 94449"/>
                  <a:gd name="connsiteX14" fmla="*/ 24676 w 67463"/>
                  <a:gd name="connsiteY14" fmla="*/ 20868 h 94449"/>
                  <a:gd name="connsiteX15" fmla="*/ 24001 w 67463"/>
                  <a:gd name="connsiteY15" fmla="*/ 35710 h 94449"/>
                  <a:gd name="connsiteX16" fmla="*/ 38844 w 67463"/>
                  <a:gd name="connsiteY16" fmla="*/ 41108 h 94449"/>
                  <a:gd name="connsiteX17" fmla="*/ 54360 w 67463"/>
                  <a:gd name="connsiteY17" fmla="*/ 47179 h 94449"/>
                  <a:gd name="connsiteX18" fmla="*/ 67853 w 67463"/>
                  <a:gd name="connsiteY18" fmla="*/ 70792 h 94449"/>
                  <a:gd name="connsiteX19" fmla="*/ 50312 w 67463"/>
                  <a:gd name="connsiteY19" fmla="*/ 91705 h 94449"/>
                  <a:gd name="connsiteX20" fmla="*/ 33446 w 67463"/>
                  <a:gd name="connsiteY20" fmla="*/ 94404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463" h="94449">
                    <a:moveTo>
                      <a:pt x="33446" y="94404"/>
                    </a:moveTo>
                    <a:cubicBezTo>
                      <a:pt x="25351" y="94404"/>
                      <a:pt x="17930" y="93055"/>
                      <a:pt x="10509" y="91031"/>
                    </a:cubicBezTo>
                    <a:cubicBezTo>
                      <a:pt x="5786" y="89681"/>
                      <a:pt x="3088" y="77538"/>
                      <a:pt x="7136" y="74165"/>
                    </a:cubicBezTo>
                    <a:cubicBezTo>
                      <a:pt x="9159" y="72815"/>
                      <a:pt x="10509" y="74839"/>
                      <a:pt x="11858" y="75514"/>
                    </a:cubicBezTo>
                    <a:cubicBezTo>
                      <a:pt x="20628" y="80236"/>
                      <a:pt x="30073" y="80911"/>
                      <a:pt x="40193" y="79562"/>
                    </a:cubicBezTo>
                    <a:cubicBezTo>
                      <a:pt x="44915" y="78887"/>
                      <a:pt x="49638" y="76863"/>
                      <a:pt x="50987" y="71466"/>
                    </a:cubicBezTo>
                    <a:cubicBezTo>
                      <a:pt x="51662" y="66069"/>
                      <a:pt x="48963" y="62021"/>
                      <a:pt x="44241" y="59323"/>
                    </a:cubicBezTo>
                    <a:cubicBezTo>
                      <a:pt x="38169" y="55275"/>
                      <a:pt x="30748" y="53926"/>
                      <a:pt x="24001" y="51902"/>
                    </a:cubicBezTo>
                    <a:cubicBezTo>
                      <a:pt x="8485" y="46505"/>
                      <a:pt x="2413" y="39758"/>
                      <a:pt x="3762" y="27615"/>
                    </a:cubicBezTo>
                    <a:cubicBezTo>
                      <a:pt x="5112" y="14797"/>
                      <a:pt x="13882" y="6701"/>
                      <a:pt x="28724" y="4003"/>
                    </a:cubicBezTo>
                    <a:cubicBezTo>
                      <a:pt x="38844" y="2653"/>
                      <a:pt x="48963" y="4677"/>
                      <a:pt x="59083" y="8050"/>
                    </a:cubicBezTo>
                    <a:cubicBezTo>
                      <a:pt x="62456" y="9400"/>
                      <a:pt x="64480" y="21543"/>
                      <a:pt x="61781" y="23567"/>
                    </a:cubicBezTo>
                    <a:cubicBezTo>
                      <a:pt x="60432" y="24916"/>
                      <a:pt x="59083" y="23567"/>
                      <a:pt x="57059" y="22892"/>
                    </a:cubicBezTo>
                    <a:cubicBezTo>
                      <a:pt x="50312" y="20868"/>
                      <a:pt x="43566" y="18170"/>
                      <a:pt x="36145" y="18170"/>
                    </a:cubicBezTo>
                    <a:cubicBezTo>
                      <a:pt x="32097" y="18170"/>
                      <a:pt x="28049" y="18845"/>
                      <a:pt x="24676" y="20868"/>
                    </a:cubicBezTo>
                    <a:cubicBezTo>
                      <a:pt x="17930" y="24916"/>
                      <a:pt x="17930" y="31663"/>
                      <a:pt x="24001" y="35710"/>
                    </a:cubicBezTo>
                    <a:cubicBezTo>
                      <a:pt x="28724" y="38409"/>
                      <a:pt x="34121" y="39758"/>
                      <a:pt x="38844" y="41108"/>
                    </a:cubicBezTo>
                    <a:cubicBezTo>
                      <a:pt x="44241" y="43131"/>
                      <a:pt x="49638" y="45155"/>
                      <a:pt x="54360" y="47179"/>
                    </a:cubicBezTo>
                    <a:cubicBezTo>
                      <a:pt x="64480" y="51902"/>
                      <a:pt x="68528" y="60672"/>
                      <a:pt x="67853" y="70792"/>
                    </a:cubicBezTo>
                    <a:cubicBezTo>
                      <a:pt x="67178" y="81586"/>
                      <a:pt x="61106" y="88332"/>
                      <a:pt x="50312" y="91705"/>
                    </a:cubicBezTo>
                    <a:cubicBezTo>
                      <a:pt x="44915" y="94404"/>
                      <a:pt x="38844" y="95079"/>
                      <a:pt x="33446" y="94404"/>
                    </a:cubicBezTo>
                    <a:close/>
                  </a:path>
                </a:pathLst>
              </a:custGeom>
              <a:solidFill>
                <a:srgbClr val="0A0A0A"/>
              </a:solidFill>
              <a:ln w="6739" cap="flat">
                <a:noFill/>
                <a:prstDash val="solid"/>
                <a:miter/>
              </a:ln>
            </p:spPr>
            <p:txBody>
              <a:bodyPr rtlCol="0" anchor="ctr"/>
              <a:lstStyle/>
              <a:p>
                <a:endParaRPr lang="fr-FR">
                  <a:latin typeface="Akatab" panose="02000000000000000000" pitchFamily="2" charset="77"/>
                </a:endParaRPr>
              </a:p>
            </p:txBody>
          </p:sp>
          <p:sp>
            <p:nvSpPr>
              <p:cNvPr id="61" name="Forme libre : forme 47">
                <a:extLst>
                  <a:ext uri="{FF2B5EF4-FFF2-40B4-BE49-F238E27FC236}">
                    <a16:creationId xmlns:a16="http://schemas.microsoft.com/office/drawing/2014/main" id="{729DFAD3-4E5B-C6A1-8F76-E3D8CFBF27F2}"/>
                  </a:ext>
                </a:extLst>
              </p:cNvPr>
              <p:cNvSpPr/>
              <p:nvPr/>
            </p:nvSpPr>
            <p:spPr>
              <a:xfrm>
                <a:off x="3534269" y="5268623"/>
                <a:ext cx="96152" cy="122375"/>
              </a:xfrm>
              <a:custGeom>
                <a:avLst/>
                <a:gdLst>
                  <a:gd name="connsiteX0" fmla="*/ 76705 w 74209"/>
                  <a:gd name="connsiteY0" fmla="*/ 37312 h 94449"/>
                  <a:gd name="connsiteX1" fmla="*/ 75356 w 74209"/>
                  <a:gd name="connsiteY1" fmla="*/ 66996 h 94449"/>
                  <a:gd name="connsiteX2" fmla="*/ 42299 w 74209"/>
                  <a:gd name="connsiteY2" fmla="*/ 93307 h 94449"/>
                  <a:gd name="connsiteX3" fmla="*/ 5868 w 74209"/>
                  <a:gd name="connsiteY3" fmla="*/ 68345 h 94449"/>
                  <a:gd name="connsiteX4" fmla="*/ 3844 w 74209"/>
                  <a:gd name="connsiteY4" fmla="*/ 7628 h 94449"/>
                  <a:gd name="connsiteX5" fmla="*/ 13289 w 74209"/>
                  <a:gd name="connsiteY5" fmla="*/ 4255 h 94449"/>
                  <a:gd name="connsiteX6" fmla="*/ 18012 w 74209"/>
                  <a:gd name="connsiteY6" fmla="*/ 8977 h 94449"/>
                  <a:gd name="connsiteX7" fmla="*/ 18012 w 74209"/>
                  <a:gd name="connsiteY7" fmla="*/ 48106 h 94449"/>
                  <a:gd name="connsiteX8" fmla="*/ 20036 w 74209"/>
                  <a:gd name="connsiteY8" fmla="*/ 65646 h 94449"/>
                  <a:gd name="connsiteX9" fmla="*/ 38926 w 74209"/>
                  <a:gd name="connsiteY9" fmla="*/ 78465 h 94449"/>
                  <a:gd name="connsiteX10" fmla="*/ 57815 w 74209"/>
                  <a:gd name="connsiteY10" fmla="*/ 65646 h 94449"/>
                  <a:gd name="connsiteX11" fmla="*/ 59839 w 74209"/>
                  <a:gd name="connsiteY11" fmla="*/ 48106 h 94449"/>
                  <a:gd name="connsiteX12" fmla="*/ 59839 w 74209"/>
                  <a:gd name="connsiteY12" fmla="*/ 11676 h 94449"/>
                  <a:gd name="connsiteX13" fmla="*/ 67260 w 74209"/>
                  <a:gd name="connsiteY13" fmla="*/ 3580 h 94449"/>
                  <a:gd name="connsiteX14" fmla="*/ 74681 w 74209"/>
                  <a:gd name="connsiteY14" fmla="*/ 11676 h 94449"/>
                  <a:gd name="connsiteX15" fmla="*/ 76705 w 74209"/>
                  <a:gd name="connsiteY15" fmla="*/ 3731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9" h="94449">
                    <a:moveTo>
                      <a:pt x="76705" y="37312"/>
                    </a:moveTo>
                    <a:cubicBezTo>
                      <a:pt x="76031" y="44733"/>
                      <a:pt x="78054" y="56202"/>
                      <a:pt x="75356" y="66996"/>
                    </a:cubicBezTo>
                    <a:cubicBezTo>
                      <a:pt x="71983" y="83187"/>
                      <a:pt x="59839" y="92632"/>
                      <a:pt x="42299" y="93307"/>
                    </a:cubicBezTo>
                    <a:cubicBezTo>
                      <a:pt x="22734" y="93981"/>
                      <a:pt x="9242" y="85211"/>
                      <a:pt x="5868" y="68345"/>
                    </a:cubicBezTo>
                    <a:cubicBezTo>
                      <a:pt x="1821" y="48106"/>
                      <a:pt x="4519" y="27867"/>
                      <a:pt x="3844" y="7628"/>
                    </a:cubicBezTo>
                    <a:cubicBezTo>
                      <a:pt x="3844" y="881"/>
                      <a:pt x="9916" y="5604"/>
                      <a:pt x="13289" y="4255"/>
                    </a:cubicBezTo>
                    <a:cubicBezTo>
                      <a:pt x="17337" y="2905"/>
                      <a:pt x="18012" y="5604"/>
                      <a:pt x="18012" y="8977"/>
                    </a:cubicBezTo>
                    <a:cubicBezTo>
                      <a:pt x="18012" y="21795"/>
                      <a:pt x="18012" y="34613"/>
                      <a:pt x="18012" y="48106"/>
                    </a:cubicBezTo>
                    <a:cubicBezTo>
                      <a:pt x="18012" y="54178"/>
                      <a:pt x="18686" y="60249"/>
                      <a:pt x="20036" y="65646"/>
                    </a:cubicBezTo>
                    <a:cubicBezTo>
                      <a:pt x="23409" y="74417"/>
                      <a:pt x="29481" y="78465"/>
                      <a:pt x="38926" y="78465"/>
                    </a:cubicBezTo>
                    <a:cubicBezTo>
                      <a:pt x="49045" y="78465"/>
                      <a:pt x="55117" y="74417"/>
                      <a:pt x="57815" y="65646"/>
                    </a:cubicBezTo>
                    <a:cubicBezTo>
                      <a:pt x="59839" y="60249"/>
                      <a:pt x="59839" y="54178"/>
                      <a:pt x="59839" y="48106"/>
                    </a:cubicBezTo>
                    <a:cubicBezTo>
                      <a:pt x="59839" y="35962"/>
                      <a:pt x="59839" y="23819"/>
                      <a:pt x="59839" y="11676"/>
                    </a:cubicBezTo>
                    <a:cubicBezTo>
                      <a:pt x="59839" y="6278"/>
                      <a:pt x="60514" y="3580"/>
                      <a:pt x="67260" y="3580"/>
                    </a:cubicBezTo>
                    <a:cubicBezTo>
                      <a:pt x="74007" y="3580"/>
                      <a:pt x="75356" y="5604"/>
                      <a:pt x="74681" y="11676"/>
                    </a:cubicBezTo>
                    <a:cubicBezTo>
                      <a:pt x="76031" y="19097"/>
                      <a:pt x="76705" y="26518"/>
                      <a:pt x="76705" y="37312"/>
                    </a:cubicBezTo>
                    <a:close/>
                  </a:path>
                </a:pathLst>
              </a:custGeom>
              <a:solidFill>
                <a:srgbClr val="0A0A0A"/>
              </a:solidFill>
              <a:ln w="6739" cap="flat">
                <a:noFill/>
                <a:prstDash val="solid"/>
                <a:miter/>
              </a:ln>
            </p:spPr>
            <p:txBody>
              <a:bodyPr rtlCol="0" anchor="ctr"/>
              <a:lstStyle/>
              <a:p>
                <a:endParaRPr lang="fr-FR">
                  <a:latin typeface="Akatab" panose="02000000000000000000" pitchFamily="2" charset="77"/>
                </a:endParaRPr>
              </a:p>
            </p:txBody>
          </p:sp>
          <p:sp>
            <p:nvSpPr>
              <p:cNvPr id="62" name="Forme libre : forme 48">
                <a:extLst>
                  <a:ext uri="{FF2B5EF4-FFF2-40B4-BE49-F238E27FC236}">
                    <a16:creationId xmlns:a16="http://schemas.microsoft.com/office/drawing/2014/main" id="{30A6E1CF-1C79-E34D-4831-D19B6A2DF819}"/>
                  </a:ext>
                </a:extLst>
              </p:cNvPr>
              <p:cNvSpPr/>
              <p:nvPr/>
            </p:nvSpPr>
            <p:spPr>
              <a:xfrm>
                <a:off x="2227815" y="5274743"/>
                <a:ext cx="78670" cy="122375"/>
              </a:xfrm>
              <a:custGeom>
                <a:avLst/>
                <a:gdLst>
                  <a:gd name="connsiteX0" fmla="*/ 3580 w 60717"/>
                  <a:gd name="connsiteY0" fmla="*/ 47431 h 94449"/>
                  <a:gd name="connsiteX1" fmla="*/ 3580 w 60717"/>
                  <a:gd name="connsiteY1" fmla="*/ 10326 h 94449"/>
                  <a:gd name="connsiteX2" fmla="*/ 9652 w 60717"/>
                  <a:gd name="connsiteY2" fmla="*/ 3580 h 94449"/>
                  <a:gd name="connsiteX3" fmla="*/ 53503 w 60717"/>
                  <a:gd name="connsiteY3" fmla="*/ 3580 h 94449"/>
                  <a:gd name="connsiteX4" fmla="*/ 58900 w 60717"/>
                  <a:gd name="connsiteY4" fmla="*/ 10326 h 94449"/>
                  <a:gd name="connsiteX5" fmla="*/ 53503 w 60717"/>
                  <a:gd name="connsiteY5" fmla="*/ 18422 h 94449"/>
                  <a:gd name="connsiteX6" fmla="*/ 25168 w 60717"/>
                  <a:gd name="connsiteY6" fmla="*/ 18422 h 94449"/>
                  <a:gd name="connsiteX7" fmla="*/ 18422 w 60717"/>
                  <a:gd name="connsiteY7" fmla="*/ 24494 h 94449"/>
                  <a:gd name="connsiteX8" fmla="*/ 33264 w 60717"/>
                  <a:gd name="connsiteY8" fmla="*/ 39336 h 94449"/>
                  <a:gd name="connsiteX9" fmla="*/ 41360 w 60717"/>
                  <a:gd name="connsiteY9" fmla="*/ 39336 h 94449"/>
                  <a:gd name="connsiteX10" fmla="*/ 50130 w 60717"/>
                  <a:gd name="connsiteY10" fmla="*/ 48106 h 94449"/>
                  <a:gd name="connsiteX11" fmla="*/ 44058 w 60717"/>
                  <a:gd name="connsiteY11" fmla="*/ 54178 h 94449"/>
                  <a:gd name="connsiteX12" fmla="*/ 33264 w 60717"/>
                  <a:gd name="connsiteY12" fmla="*/ 54178 h 94449"/>
                  <a:gd name="connsiteX13" fmla="*/ 19771 w 60717"/>
                  <a:gd name="connsiteY13" fmla="*/ 55527 h 94449"/>
                  <a:gd name="connsiteX14" fmla="*/ 18422 w 60717"/>
                  <a:gd name="connsiteY14" fmla="*/ 73742 h 94449"/>
                  <a:gd name="connsiteX15" fmla="*/ 23819 w 60717"/>
                  <a:gd name="connsiteY15" fmla="*/ 77115 h 94449"/>
                  <a:gd name="connsiteX16" fmla="*/ 54852 w 60717"/>
                  <a:gd name="connsiteY16" fmla="*/ 77115 h 94449"/>
                  <a:gd name="connsiteX17" fmla="*/ 60249 w 60717"/>
                  <a:gd name="connsiteY17" fmla="*/ 83862 h 94449"/>
                  <a:gd name="connsiteX18" fmla="*/ 54852 w 60717"/>
                  <a:gd name="connsiteY18" fmla="*/ 91957 h 94449"/>
                  <a:gd name="connsiteX19" fmla="*/ 9652 w 60717"/>
                  <a:gd name="connsiteY19" fmla="*/ 91957 h 94449"/>
                  <a:gd name="connsiteX20" fmla="*/ 4255 w 60717"/>
                  <a:gd name="connsiteY20" fmla="*/ 85886 h 94449"/>
                  <a:gd name="connsiteX21" fmla="*/ 3580 w 60717"/>
                  <a:gd name="connsiteY21" fmla="*/ 47431 h 94449"/>
                  <a:gd name="connsiteX22" fmla="*/ 3580 w 60717"/>
                  <a:gd name="connsiteY22"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17" h="94449">
                    <a:moveTo>
                      <a:pt x="3580" y="47431"/>
                    </a:moveTo>
                    <a:cubicBezTo>
                      <a:pt x="3580" y="35288"/>
                      <a:pt x="3580" y="22470"/>
                      <a:pt x="3580" y="10326"/>
                    </a:cubicBezTo>
                    <a:cubicBezTo>
                      <a:pt x="3580" y="5604"/>
                      <a:pt x="4255" y="3580"/>
                      <a:pt x="9652" y="3580"/>
                    </a:cubicBezTo>
                    <a:cubicBezTo>
                      <a:pt x="24494" y="4255"/>
                      <a:pt x="38661" y="3580"/>
                      <a:pt x="53503" y="3580"/>
                    </a:cubicBezTo>
                    <a:cubicBezTo>
                      <a:pt x="59575" y="3580"/>
                      <a:pt x="58900" y="6953"/>
                      <a:pt x="58900" y="10326"/>
                    </a:cubicBezTo>
                    <a:cubicBezTo>
                      <a:pt x="58900" y="14374"/>
                      <a:pt x="60249" y="18422"/>
                      <a:pt x="53503" y="18422"/>
                    </a:cubicBezTo>
                    <a:cubicBezTo>
                      <a:pt x="44058" y="17747"/>
                      <a:pt x="34613" y="18422"/>
                      <a:pt x="25168" y="18422"/>
                    </a:cubicBezTo>
                    <a:cubicBezTo>
                      <a:pt x="20446" y="18422"/>
                      <a:pt x="18422" y="19097"/>
                      <a:pt x="18422" y="24494"/>
                    </a:cubicBezTo>
                    <a:cubicBezTo>
                      <a:pt x="18422" y="39336"/>
                      <a:pt x="18422" y="39336"/>
                      <a:pt x="33264" y="39336"/>
                    </a:cubicBezTo>
                    <a:cubicBezTo>
                      <a:pt x="35962" y="39336"/>
                      <a:pt x="38661" y="40010"/>
                      <a:pt x="41360" y="39336"/>
                    </a:cubicBezTo>
                    <a:cubicBezTo>
                      <a:pt x="48781" y="37986"/>
                      <a:pt x="50804" y="41360"/>
                      <a:pt x="50130" y="48106"/>
                    </a:cubicBezTo>
                    <a:cubicBezTo>
                      <a:pt x="49455" y="52154"/>
                      <a:pt x="48781" y="54852"/>
                      <a:pt x="44058" y="54178"/>
                    </a:cubicBezTo>
                    <a:cubicBezTo>
                      <a:pt x="40685" y="54178"/>
                      <a:pt x="37312" y="54178"/>
                      <a:pt x="33264" y="54178"/>
                    </a:cubicBezTo>
                    <a:cubicBezTo>
                      <a:pt x="28541" y="54178"/>
                      <a:pt x="21120" y="52154"/>
                      <a:pt x="19771" y="55527"/>
                    </a:cubicBezTo>
                    <a:cubicBezTo>
                      <a:pt x="17073" y="60924"/>
                      <a:pt x="19097" y="67670"/>
                      <a:pt x="18422" y="73742"/>
                    </a:cubicBezTo>
                    <a:cubicBezTo>
                      <a:pt x="18422" y="77790"/>
                      <a:pt x="21120" y="77115"/>
                      <a:pt x="23819" y="77115"/>
                    </a:cubicBezTo>
                    <a:cubicBezTo>
                      <a:pt x="33939" y="77115"/>
                      <a:pt x="44058" y="77115"/>
                      <a:pt x="54852" y="77115"/>
                    </a:cubicBezTo>
                    <a:cubicBezTo>
                      <a:pt x="60924" y="77115"/>
                      <a:pt x="60249" y="80488"/>
                      <a:pt x="60249" y="83862"/>
                    </a:cubicBezTo>
                    <a:cubicBezTo>
                      <a:pt x="60249" y="87909"/>
                      <a:pt x="61599" y="91957"/>
                      <a:pt x="54852" y="91957"/>
                    </a:cubicBezTo>
                    <a:cubicBezTo>
                      <a:pt x="40010" y="91283"/>
                      <a:pt x="24494" y="91957"/>
                      <a:pt x="9652" y="91957"/>
                    </a:cubicBezTo>
                    <a:cubicBezTo>
                      <a:pt x="4929" y="91957"/>
                      <a:pt x="4255" y="89933"/>
                      <a:pt x="4255" y="85886"/>
                    </a:cubicBezTo>
                    <a:cubicBezTo>
                      <a:pt x="3580" y="73067"/>
                      <a:pt x="3580" y="60249"/>
                      <a:pt x="3580" y="47431"/>
                    </a:cubicBezTo>
                    <a:cubicBezTo>
                      <a:pt x="3580" y="47431"/>
                      <a:pt x="3580" y="47431"/>
                      <a:pt x="3580" y="47431"/>
                    </a:cubicBezTo>
                    <a:close/>
                  </a:path>
                </a:pathLst>
              </a:custGeom>
              <a:solidFill>
                <a:srgbClr val="080808"/>
              </a:solidFill>
              <a:ln w="6739" cap="flat">
                <a:noFill/>
                <a:prstDash val="solid"/>
                <a:miter/>
              </a:ln>
            </p:spPr>
            <p:txBody>
              <a:bodyPr rtlCol="0" anchor="ctr"/>
              <a:lstStyle/>
              <a:p>
                <a:endParaRPr lang="fr-FR">
                  <a:latin typeface="Akatab" panose="02000000000000000000" pitchFamily="2" charset="77"/>
                </a:endParaRPr>
              </a:p>
            </p:txBody>
          </p:sp>
          <p:sp>
            <p:nvSpPr>
              <p:cNvPr id="63" name="Forme libre : forme 49">
                <a:extLst>
                  <a:ext uri="{FF2B5EF4-FFF2-40B4-BE49-F238E27FC236}">
                    <a16:creationId xmlns:a16="http://schemas.microsoft.com/office/drawing/2014/main" id="{65913308-D980-BE1B-3D65-A998E6E474C6}"/>
                  </a:ext>
                </a:extLst>
              </p:cNvPr>
              <p:cNvSpPr/>
              <p:nvPr/>
            </p:nvSpPr>
            <p:spPr>
              <a:xfrm>
                <a:off x="4454178" y="5460928"/>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001 h 94449"/>
                  <a:gd name="connsiteX5" fmla="*/ 52828 w 60717"/>
                  <a:gd name="connsiteY5" fmla="*/ 18422 h 94449"/>
                  <a:gd name="connsiteX6" fmla="*/ 24494 w 60717"/>
                  <a:gd name="connsiteY6" fmla="*/ 18422 h 94449"/>
                  <a:gd name="connsiteX7" fmla="*/ 18422 w 60717"/>
                  <a:gd name="connsiteY7" fmla="*/ 23819 h 94449"/>
                  <a:gd name="connsiteX8" fmla="*/ 33264 w 60717"/>
                  <a:gd name="connsiteY8" fmla="*/ 39336 h 94449"/>
                  <a:gd name="connsiteX9" fmla="*/ 41360 w 60717"/>
                  <a:gd name="connsiteY9" fmla="*/ 39336 h 94449"/>
                  <a:gd name="connsiteX10" fmla="*/ 50130 w 60717"/>
                  <a:gd name="connsiteY10" fmla="*/ 48106 h 94449"/>
                  <a:gd name="connsiteX11" fmla="*/ 44058 w 60717"/>
                  <a:gd name="connsiteY11" fmla="*/ 54178 h 94449"/>
                  <a:gd name="connsiteX12" fmla="*/ 23819 w 60717"/>
                  <a:gd name="connsiteY12" fmla="*/ 54178 h 94449"/>
                  <a:gd name="connsiteX13" fmla="*/ 18422 w 60717"/>
                  <a:gd name="connsiteY13" fmla="*/ 59575 h 94449"/>
                  <a:gd name="connsiteX14" fmla="*/ 34613 w 60717"/>
                  <a:gd name="connsiteY14" fmla="*/ 76441 h 94449"/>
                  <a:gd name="connsiteX15" fmla="*/ 52154 w 60717"/>
                  <a:gd name="connsiteY15" fmla="*/ 76441 h 94449"/>
                  <a:gd name="connsiteX16" fmla="*/ 60249 w 60717"/>
                  <a:gd name="connsiteY16" fmla="*/ 83862 h 94449"/>
                  <a:gd name="connsiteX17" fmla="*/ 52828 w 60717"/>
                  <a:gd name="connsiteY17" fmla="*/ 91283 h 94449"/>
                  <a:gd name="connsiteX18" fmla="*/ 10326 w 60717"/>
                  <a:gd name="connsiteY18" fmla="*/ 91283 h 94449"/>
                  <a:gd name="connsiteX19" fmla="*/ 3580 w 60717"/>
                  <a:gd name="connsiteY19" fmla="*/ 85211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4254"/>
                      <a:pt x="53503" y="3580"/>
                    </a:cubicBezTo>
                    <a:cubicBezTo>
                      <a:pt x="60249" y="3580"/>
                      <a:pt x="58900" y="7628"/>
                      <a:pt x="58900" y="11001"/>
                    </a:cubicBezTo>
                    <a:cubicBezTo>
                      <a:pt x="58900" y="15049"/>
                      <a:pt x="59575" y="18422"/>
                      <a:pt x="52828" y="18422"/>
                    </a:cubicBezTo>
                    <a:cubicBezTo>
                      <a:pt x="43383" y="17747"/>
                      <a:pt x="33939" y="18422"/>
                      <a:pt x="24494" y="18422"/>
                    </a:cubicBezTo>
                    <a:cubicBezTo>
                      <a:pt x="19771" y="18422"/>
                      <a:pt x="18422" y="19096"/>
                      <a:pt x="18422" y="23819"/>
                    </a:cubicBezTo>
                    <a:cubicBezTo>
                      <a:pt x="18422" y="39336"/>
                      <a:pt x="17747" y="39336"/>
                      <a:pt x="33264" y="39336"/>
                    </a:cubicBezTo>
                    <a:cubicBezTo>
                      <a:pt x="35963" y="39336"/>
                      <a:pt x="38661" y="40010"/>
                      <a:pt x="41360" y="39336"/>
                    </a:cubicBezTo>
                    <a:cubicBezTo>
                      <a:pt x="48781" y="37986"/>
                      <a:pt x="50130" y="41359"/>
                      <a:pt x="50130" y="48106"/>
                    </a:cubicBezTo>
                    <a:cubicBezTo>
                      <a:pt x="50130" y="52828"/>
                      <a:pt x="48781" y="54178"/>
                      <a:pt x="44058" y="54178"/>
                    </a:cubicBezTo>
                    <a:cubicBezTo>
                      <a:pt x="37312" y="53503"/>
                      <a:pt x="30565" y="54178"/>
                      <a:pt x="23819" y="54178"/>
                    </a:cubicBezTo>
                    <a:cubicBezTo>
                      <a:pt x="19097" y="54178"/>
                      <a:pt x="18422" y="55527"/>
                      <a:pt x="18422" y="59575"/>
                    </a:cubicBezTo>
                    <a:cubicBezTo>
                      <a:pt x="17747" y="76441"/>
                      <a:pt x="17747" y="76441"/>
                      <a:pt x="34613" y="76441"/>
                    </a:cubicBezTo>
                    <a:cubicBezTo>
                      <a:pt x="40685" y="76441"/>
                      <a:pt x="46757" y="77115"/>
                      <a:pt x="52154" y="76441"/>
                    </a:cubicBezTo>
                    <a:cubicBezTo>
                      <a:pt x="58225" y="75766"/>
                      <a:pt x="60249" y="77115"/>
                      <a:pt x="60249" y="83862"/>
                    </a:cubicBezTo>
                    <a:cubicBezTo>
                      <a:pt x="60249" y="89933"/>
                      <a:pt x="58900" y="91957"/>
                      <a:pt x="52828" y="91283"/>
                    </a:cubicBezTo>
                    <a:cubicBezTo>
                      <a:pt x="38661" y="90608"/>
                      <a:pt x="24494" y="91283"/>
                      <a:pt x="10326" y="91283"/>
                    </a:cubicBezTo>
                    <a:cubicBezTo>
                      <a:pt x="5604" y="91283"/>
                      <a:pt x="3580" y="90608"/>
                      <a:pt x="3580" y="85211"/>
                    </a:cubicBezTo>
                    <a:cubicBezTo>
                      <a:pt x="4255" y="71718"/>
                      <a:pt x="3580" y="59575"/>
                      <a:pt x="3580" y="46757"/>
                    </a:cubicBezTo>
                    <a:cubicBezTo>
                      <a:pt x="3580" y="46757"/>
                      <a:pt x="3580" y="46757"/>
                      <a:pt x="3580" y="46757"/>
                    </a:cubicBezTo>
                    <a:close/>
                  </a:path>
                </a:pathLst>
              </a:custGeom>
              <a:solidFill>
                <a:srgbClr val="060606"/>
              </a:solidFill>
              <a:ln w="6739" cap="flat">
                <a:noFill/>
                <a:prstDash val="solid"/>
                <a:miter/>
              </a:ln>
            </p:spPr>
            <p:txBody>
              <a:bodyPr rtlCol="0" anchor="ctr"/>
              <a:lstStyle/>
              <a:p>
                <a:endParaRPr lang="fr-FR">
                  <a:latin typeface="Akatab" panose="02000000000000000000" pitchFamily="2" charset="77"/>
                </a:endParaRPr>
              </a:p>
            </p:txBody>
          </p:sp>
          <p:sp>
            <p:nvSpPr>
              <p:cNvPr id="64" name="Forme libre : forme 52">
                <a:extLst>
                  <a:ext uri="{FF2B5EF4-FFF2-40B4-BE49-F238E27FC236}">
                    <a16:creationId xmlns:a16="http://schemas.microsoft.com/office/drawing/2014/main" id="{FBB0D00A-E7CB-1968-6E60-B8F7074695AA}"/>
                  </a:ext>
                </a:extLst>
              </p:cNvPr>
              <p:cNvSpPr/>
              <p:nvPr/>
            </p:nvSpPr>
            <p:spPr>
              <a:xfrm>
                <a:off x="2180446" y="5471418"/>
                <a:ext cx="104893" cy="122375"/>
              </a:xfrm>
              <a:custGeom>
                <a:avLst/>
                <a:gdLst>
                  <a:gd name="connsiteX0" fmla="*/ 9780 w 80956"/>
                  <a:gd name="connsiteY0" fmla="*/ 90608 h 94449"/>
                  <a:gd name="connsiteX1" fmla="*/ 5058 w 80956"/>
                  <a:gd name="connsiteY1" fmla="*/ 83187 h 94449"/>
                  <a:gd name="connsiteX2" fmla="*/ 30694 w 80956"/>
                  <a:gd name="connsiteY2" fmla="*/ 9652 h 94449"/>
                  <a:gd name="connsiteX3" fmla="*/ 40814 w 80956"/>
                  <a:gd name="connsiteY3" fmla="*/ 3580 h 94449"/>
                  <a:gd name="connsiteX4" fmla="*/ 50259 w 80956"/>
                  <a:gd name="connsiteY4" fmla="*/ 9652 h 94449"/>
                  <a:gd name="connsiteX5" fmla="*/ 76569 w 80956"/>
                  <a:gd name="connsiteY5" fmla="*/ 83187 h 94449"/>
                  <a:gd name="connsiteX6" fmla="*/ 76569 w 80956"/>
                  <a:gd name="connsiteY6" fmla="*/ 90608 h 94449"/>
                  <a:gd name="connsiteX7" fmla="*/ 63077 w 80956"/>
                  <a:gd name="connsiteY7" fmla="*/ 88584 h 94449"/>
                  <a:gd name="connsiteX8" fmla="*/ 62402 w 80956"/>
                  <a:gd name="connsiteY8" fmla="*/ 86560 h 94449"/>
                  <a:gd name="connsiteX9" fmla="*/ 54981 w 80956"/>
                  <a:gd name="connsiteY9" fmla="*/ 71044 h 94449"/>
                  <a:gd name="connsiteX10" fmla="*/ 27996 w 80956"/>
                  <a:gd name="connsiteY10" fmla="*/ 70369 h 94449"/>
                  <a:gd name="connsiteX11" fmla="*/ 24623 w 80956"/>
                  <a:gd name="connsiteY11" fmla="*/ 74417 h 94449"/>
                  <a:gd name="connsiteX12" fmla="*/ 20575 w 80956"/>
                  <a:gd name="connsiteY12" fmla="*/ 85211 h 94449"/>
                  <a:gd name="connsiteX13" fmla="*/ 9780 w 80956"/>
                  <a:gd name="connsiteY13" fmla="*/ 90608 h 94449"/>
                  <a:gd name="connsiteX14" fmla="*/ 40139 w 80956"/>
                  <a:gd name="connsiteY14" fmla="*/ 54852 h 94449"/>
                  <a:gd name="connsiteX15" fmla="*/ 47560 w 80956"/>
                  <a:gd name="connsiteY15" fmla="*/ 44733 h 94449"/>
                  <a:gd name="connsiteX16" fmla="*/ 42838 w 80956"/>
                  <a:gd name="connsiteY16" fmla="*/ 31240 h 94449"/>
                  <a:gd name="connsiteX17" fmla="*/ 40814 w 80956"/>
                  <a:gd name="connsiteY17" fmla="*/ 28541 h 94449"/>
                  <a:gd name="connsiteX18" fmla="*/ 38790 w 80956"/>
                  <a:gd name="connsiteY18" fmla="*/ 31915 h 94449"/>
                  <a:gd name="connsiteX19" fmla="*/ 34067 w 80956"/>
                  <a:gd name="connsiteY19" fmla="*/ 46082 h 94449"/>
                  <a:gd name="connsiteX20" fmla="*/ 40139 w 80956"/>
                  <a:gd name="connsiteY20" fmla="*/ 548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56" h="94449">
                    <a:moveTo>
                      <a:pt x="9780" y="90608"/>
                    </a:moveTo>
                    <a:cubicBezTo>
                      <a:pt x="3034" y="91957"/>
                      <a:pt x="2359" y="89259"/>
                      <a:pt x="5058" y="83187"/>
                    </a:cubicBezTo>
                    <a:cubicBezTo>
                      <a:pt x="13828" y="58900"/>
                      <a:pt x="22599" y="33939"/>
                      <a:pt x="30694" y="9652"/>
                    </a:cubicBezTo>
                    <a:cubicBezTo>
                      <a:pt x="32718" y="4254"/>
                      <a:pt x="36091" y="3580"/>
                      <a:pt x="40814" y="3580"/>
                    </a:cubicBezTo>
                    <a:cubicBezTo>
                      <a:pt x="46211" y="3580"/>
                      <a:pt x="48235" y="4929"/>
                      <a:pt x="50259" y="9652"/>
                    </a:cubicBezTo>
                    <a:cubicBezTo>
                      <a:pt x="59029" y="34613"/>
                      <a:pt x="67799" y="58900"/>
                      <a:pt x="76569" y="83187"/>
                    </a:cubicBezTo>
                    <a:cubicBezTo>
                      <a:pt x="77244" y="85211"/>
                      <a:pt x="80617" y="89259"/>
                      <a:pt x="76569" y="90608"/>
                    </a:cubicBezTo>
                    <a:cubicBezTo>
                      <a:pt x="72522" y="91283"/>
                      <a:pt x="67125" y="93307"/>
                      <a:pt x="63077" y="88584"/>
                    </a:cubicBezTo>
                    <a:cubicBezTo>
                      <a:pt x="62402" y="87909"/>
                      <a:pt x="62402" y="87235"/>
                      <a:pt x="62402" y="86560"/>
                    </a:cubicBezTo>
                    <a:cubicBezTo>
                      <a:pt x="60378" y="81163"/>
                      <a:pt x="60378" y="72393"/>
                      <a:pt x="54981" y="71044"/>
                    </a:cubicBezTo>
                    <a:cubicBezTo>
                      <a:pt x="46211" y="69020"/>
                      <a:pt x="36766" y="70369"/>
                      <a:pt x="27996" y="70369"/>
                    </a:cubicBezTo>
                    <a:cubicBezTo>
                      <a:pt x="25297" y="70369"/>
                      <a:pt x="25297" y="72393"/>
                      <a:pt x="24623" y="74417"/>
                    </a:cubicBezTo>
                    <a:cubicBezTo>
                      <a:pt x="23273" y="77790"/>
                      <a:pt x="21924" y="81163"/>
                      <a:pt x="20575" y="85211"/>
                    </a:cubicBezTo>
                    <a:cubicBezTo>
                      <a:pt x="17876" y="90608"/>
                      <a:pt x="17876" y="90608"/>
                      <a:pt x="9780" y="90608"/>
                    </a:cubicBezTo>
                    <a:close/>
                    <a:moveTo>
                      <a:pt x="40139" y="54852"/>
                    </a:moveTo>
                    <a:cubicBezTo>
                      <a:pt x="50933" y="54852"/>
                      <a:pt x="50933" y="54852"/>
                      <a:pt x="47560" y="44733"/>
                    </a:cubicBezTo>
                    <a:cubicBezTo>
                      <a:pt x="46211" y="40010"/>
                      <a:pt x="44187" y="35962"/>
                      <a:pt x="42838" y="31240"/>
                    </a:cubicBezTo>
                    <a:cubicBezTo>
                      <a:pt x="42163" y="29891"/>
                      <a:pt x="42838" y="28541"/>
                      <a:pt x="40814" y="28541"/>
                    </a:cubicBezTo>
                    <a:cubicBezTo>
                      <a:pt x="38790" y="28541"/>
                      <a:pt x="39464" y="30565"/>
                      <a:pt x="38790" y="31915"/>
                    </a:cubicBezTo>
                    <a:cubicBezTo>
                      <a:pt x="36766" y="36637"/>
                      <a:pt x="35417" y="41359"/>
                      <a:pt x="34067" y="46082"/>
                    </a:cubicBezTo>
                    <a:cubicBezTo>
                      <a:pt x="30020" y="54852"/>
                      <a:pt x="30020" y="54852"/>
                      <a:pt x="40139" y="54852"/>
                    </a:cubicBezTo>
                    <a:close/>
                  </a:path>
                </a:pathLst>
              </a:custGeom>
              <a:solidFill>
                <a:srgbClr val="0A0A0A"/>
              </a:solidFill>
              <a:ln w="6739" cap="flat">
                <a:noFill/>
                <a:prstDash val="solid"/>
                <a:miter/>
              </a:ln>
            </p:spPr>
            <p:txBody>
              <a:bodyPr rtlCol="0" anchor="ctr"/>
              <a:lstStyle/>
              <a:p>
                <a:endParaRPr lang="fr-FR">
                  <a:latin typeface="Akatab" panose="02000000000000000000" pitchFamily="2" charset="77"/>
                </a:endParaRPr>
              </a:p>
            </p:txBody>
          </p:sp>
          <p:sp>
            <p:nvSpPr>
              <p:cNvPr id="65" name="Forme libre : forme 54">
                <a:extLst>
                  <a:ext uri="{FF2B5EF4-FFF2-40B4-BE49-F238E27FC236}">
                    <a16:creationId xmlns:a16="http://schemas.microsoft.com/office/drawing/2014/main" id="{6EDDC922-1457-8BFA-FB7B-35756357E5A9}"/>
                  </a:ext>
                </a:extLst>
              </p:cNvPr>
              <p:cNvSpPr/>
              <p:nvPr/>
            </p:nvSpPr>
            <p:spPr>
              <a:xfrm>
                <a:off x="1979568" y="5276491"/>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676 h 94449"/>
                  <a:gd name="connsiteX5" fmla="*/ 53503 w 60717"/>
                  <a:gd name="connsiteY5" fmla="*/ 18422 h 94449"/>
                  <a:gd name="connsiteX6" fmla="*/ 24494 w 60717"/>
                  <a:gd name="connsiteY6" fmla="*/ 18422 h 94449"/>
                  <a:gd name="connsiteX7" fmla="*/ 19097 w 60717"/>
                  <a:gd name="connsiteY7" fmla="*/ 23819 h 94449"/>
                  <a:gd name="connsiteX8" fmla="*/ 33939 w 60717"/>
                  <a:gd name="connsiteY8" fmla="*/ 39336 h 94449"/>
                  <a:gd name="connsiteX9" fmla="*/ 42034 w 60717"/>
                  <a:gd name="connsiteY9" fmla="*/ 39336 h 94449"/>
                  <a:gd name="connsiteX10" fmla="*/ 50804 w 60717"/>
                  <a:gd name="connsiteY10" fmla="*/ 48106 h 94449"/>
                  <a:gd name="connsiteX11" fmla="*/ 44733 w 60717"/>
                  <a:gd name="connsiteY11" fmla="*/ 53503 h 94449"/>
                  <a:gd name="connsiteX12" fmla="*/ 24494 w 60717"/>
                  <a:gd name="connsiteY12" fmla="*/ 53503 h 94449"/>
                  <a:gd name="connsiteX13" fmla="*/ 19771 w 60717"/>
                  <a:gd name="connsiteY13" fmla="*/ 58900 h 94449"/>
                  <a:gd name="connsiteX14" fmla="*/ 36637 w 60717"/>
                  <a:gd name="connsiteY14" fmla="*/ 76441 h 94449"/>
                  <a:gd name="connsiteX15" fmla="*/ 56876 w 60717"/>
                  <a:gd name="connsiteY15" fmla="*/ 76441 h 94449"/>
                  <a:gd name="connsiteX16" fmla="*/ 61599 w 60717"/>
                  <a:gd name="connsiteY16" fmla="*/ 84536 h 94449"/>
                  <a:gd name="connsiteX17" fmla="*/ 56876 w 60717"/>
                  <a:gd name="connsiteY17" fmla="*/ 91283 h 94449"/>
                  <a:gd name="connsiteX18" fmla="*/ 9652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255" y="3580"/>
                      <a:pt x="8977" y="3580"/>
                    </a:cubicBezTo>
                    <a:cubicBezTo>
                      <a:pt x="23819" y="3580"/>
                      <a:pt x="38661" y="3580"/>
                      <a:pt x="53503" y="3580"/>
                    </a:cubicBezTo>
                    <a:cubicBezTo>
                      <a:pt x="60924" y="3580"/>
                      <a:pt x="58225" y="8302"/>
                      <a:pt x="58900" y="11676"/>
                    </a:cubicBezTo>
                    <a:cubicBezTo>
                      <a:pt x="59575" y="15723"/>
                      <a:pt x="58900" y="19097"/>
                      <a:pt x="53503" y="18422"/>
                    </a:cubicBezTo>
                    <a:cubicBezTo>
                      <a:pt x="44058" y="17747"/>
                      <a:pt x="33939" y="18422"/>
                      <a:pt x="24494" y="18422"/>
                    </a:cubicBezTo>
                    <a:cubicBezTo>
                      <a:pt x="20446" y="18422"/>
                      <a:pt x="19097" y="19771"/>
                      <a:pt x="19097" y="23819"/>
                    </a:cubicBezTo>
                    <a:cubicBezTo>
                      <a:pt x="18422" y="39336"/>
                      <a:pt x="18422" y="39336"/>
                      <a:pt x="33939" y="39336"/>
                    </a:cubicBezTo>
                    <a:cubicBezTo>
                      <a:pt x="36637" y="39336"/>
                      <a:pt x="39336" y="40010"/>
                      <a:pt x="42034" y="39336"/>
                    </a:cubicBezTo>
                    <a:cubicBezTo>
                      <a:pt x="50130" y="37986"/>
                      <a:pt x="50804" y="42034"/>
                      <a:pt x="50804" y="48106"/>
                    </a:cubicBezTo>
                    <a:cubicBezTo>
                      <a:pt x="50804" y="52828"/>
                      <a:pt x="48781" y="54178"/>
                      <a:pt x="44733" y="53503"/>
                    </a:cubicBezTo>
                    <a:cubicBezTo>
                      <a:pt x="37986" y="53503"/>
                      <a:pt x="31240" y="53503"/>
                      <a:pt x="24494" y="53503"/>
                    </a:cubicBezTo>
                    <a:cubicBezTo>
                      <a:pt x="20446" y="53503"/>
                      <a:pt x="19771" y="54852"/>
                      <a:pt x="19771" y="58900"/>
                    </a:cubicBezTo>
                    <a:cubicBezTo>
                      <a:pt x="19097" y="76441"/>
                      <a:pt x="19097" y="76441"/>
                      <a:pt x="36637" y="76441"/>
                    </a:cubicBezTo>
                    <a:cubicBezTo>
                      <a:pt x="43383" y="76441"/>
                      <a:pt x="50130" y="76441"/>
                      <a:pt x="56876" y="76441"/>
                    </a:cubicBezTo>
                    <a:cubicBezTo>
                      <a:pt x="63623" y="76441"/>
                      <a:pt x="60924" y="81163"/>
                      <a:pt x="61599" y="84536"/>
                    </a:cubicBezTo>
                    <a:cubicBezTo>
                      <a:pt x="61599" y="87909"/>
                      <a:pt x="62948" y="91283"/>
                      <a:pt x="56876" y="91283"/>
                    </a:cubicBezTo>
                    <a:cubicBezTo>
                      <a:pt x="41360" y="91283"/>
                      <a:pt x="25843" y="91283"/>
                      <a:pt x="9652" y="91283"/>
                    </a:cubicBezTo>
                    <a:cubicBezTo>
                      <a:pt x="5604" y="91283"/>
                      <a:pt x="4929" y="89933"/>
                      <a:pt x="4929" y="85886"/>
                    </a:cubicBezTo>
                    <a:cubicBezTo>
                      <a:pt x="4255" y="73067"/>
                      <a:pt x="4255" y="59575"/>
                      <a:pt x="3580" y="46757"/>
                    </a:cubicBezTo>
                    <a:cubicBezTo>
                      <a:pt x="4255" y="46757"/>
                      <a:pt x="4255" y="46757"/>
                      <a:pt x="3580" y="46757"/>
                    </a:cubicBezTo>
                    <a:close/>
                  </a:path>
                </a:pathLst>
              </a:custGeom>
              <a:solidFill>
                <a:srgbClr val="060606"/>
              </a:solidFill>
              <a:ln w="6739" cap="flat">
                <a:noFill/>
                <a:prstDash val="solid"/>
                <a:miter/>
              </a:ln>
            </p:spPr>
            <p:txBody>
              <a:bodyPr rtlCol="0" anchor="ctr"/>
              <a:lstStyle/>
              <a:p>
                <a:endParaRPr lang="fr-FR">
                  <a:latin typeface="Akatab" panose="02000000000000000000" pitchFamily="2" charset="77"/>
                </a:endParaRPr>
              </a:p>
            </p:txBody>
          </p:sp>
          <p:sp>
            <p:nvSpPr>
              <p:cNvPr id="66" name="Forme libre : forme 55">
                <a:extLst>
                  <a:ext uri="{FF2B5EF4-FFF2-40B4-BE49-F238E27FC236}">
                    <a16:creationId xmlns:a16="http://schemas.microsoft.com/office/drawing/2014/main" id="{15779F42-A71A-FAC5-1B34-153F77627D64}"/>
                  </a:ext>
                </a:extLst>
              </p:cNvPr>
              <p:cNvSpPr/>
              <p:nvPr/>
            </p:nvSpPr>
            <p:spPr>
              <a:xfrm>
                <a:off x="4441065" y="5265128"/>
                <a:ext cx="78670" cy="122375"/>
              </a:xfrm>
              <a:custGeom>
                <a:avLst/>
                <a:gdLst>
                  <a:gd name="connsiteX0" fmla="*/ 3580 w 60717"/>
                  <a:gd name="connsiteY0" fmla="*/ 46757 h 94449"/>
                  <a:gd name="connsiteX1" fmla="*/ 3580 w 60717"/>
                  <a:gd name="connsiteY1" fmla="*/ 9652 h 94449"/>
                  <a:gd name="connsiteX2" fmla="*/ 8977 w 60717"/>
                  <a:gd name="connsiteY2" fmla="*/ 3580 h 94449"/>
                  <a:gd name="connsiteX3" fmla="*/ 53503 w 60717"/>
                  <a:gd name="connsiteY3" fmla="*/ 3580 h 94449"/>
                  <a:gd name="connsiteX4" fmla="*/ 58900 w 60717"/>
                  <a:gd name="connsiteY4" fmla="*/ 11001 h 94449"/>
                  <a:gd name="connsiteX5" fmla="*/ 54178 w 60717"/>
                  <a:gd name="connsiteY5" fmla="*/ 18422 h 94449"/>
                  <a:gd name="connsiteX6" fmla="*/ 25168 w 60717"/>
                  <a:gd name="connsiteY6" fmla="*/ 18422 h 94449"/>
                  <a:gd name="connsiteX7" fmla="*/ 19097 w 60717"/>
                  <a:gd name="connsiteY7" fmla="*/ 25168 h 94449"/>
                  <a:gd name="connsiteX8" fmla="*/ 33939 w 60717"/>
                  <a:gd name="connsiteY8" fmla="*/ 40010 h 94449"/>
                  <a:gd name="connsiteX9" fmla="*/ 41360 w 60717"/>
                  <a:gd name="connsiteY9" fmla="*/ 40010 h 94449"/>
                  <a:gd name="connsiteX10" fmla="*/ 50804 w 60717"/>
                  <a:gd name="connsiteY10" fmla="*/ 49455 h 94449"/>
                  <a:gd name="connsiteX11" fmla="*/ 46082 w 60717"/>
                  <a:gd name="connsiteY11" fmla="*/ 54852 h 94449"/>
                  <a:gd name="connsiteX12" fmla="*/ 25843 w 60717"/>
                  <a:gd name="connsiteY12" fmla="*/ 54852 h 94449"/>
                  <a:gd name="connsiteX13" fmla="*/ 19771 w 60717"/>
                  <a:gd name="connsiteY13" fmla="*/ 60249 h 94449"/>
                  <a:gd name="connsiteX14" fmla="*/ 35963 w 60717"/>
                  <a:gd name="connsiteY14" fmla="*/ 77115 h 94449"/>
                  <a:gd name="connsiteX15" fmla="*/ 52154 w 60717"/>
                  <a:gd name="connsiteY15" fmla="*/ 77115 h 94449"/>
                  <a:gd name="connsiteX16" fmla="*/ 60924 w 60717"/>
                  <a:gd name="connsiteY16" fmla="*/ 89259 h 94449"/>
                  <a:gd name="connsiteX17" fmla="*/ 56876 w 60717"/>
                  <a:gd name="connsiteY17" fmla="*/ 91283 h 94449"/>
                  <a:gd name="connsiteX18" fmla="*/ 8977 w 60717"/>
                  <a:gd name="connsiteY18" fmla="*/ 91283 h 94449"/>
                  <a:gd name="connsiteX19" fmla="*/ 4929 w 60717"/>
                  <a:gd name="connsiteY19" fmla="*/ 85886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4613"/>
                      <a:pt x="3580" y="21795"/>
                      <a:pt x="3580" y="9652"/>
                    </a:cubicBezTo>
                    <a:cubicBezTo>
                      <a:pt x="3580" y="5604"/>
                      <a:pt x="4255" y="3580"/>
                      <a:pt x="8977" y="3580"/>
                    </a:cubicBezTo>
                    <a:cubicBezTo>
                      <a:pt x="23819" y="3580"/>
                      <a:pt x="38661" y="3580"/>
                      <a:pt x="53503" y="3580"/>
                    </a:cubicBezTo>
                    <a:cubicBezTo>
                      <a:pt x="60249" y="3580"/>
                      <a:pt x="58900" y="7628"/>
                      <a:pt x="58900" y="11001"/>
                    </a:cubicBezTo>
                    <a:cubicBezTo>
                      <a:pt x="58900" y="14374"/>
                      <a:pt x="60924" y="19097"/>
                      <a:pt x="54178" y="18422"/>
                    </a:cubicBezTo>
                    <a:cubicBezTo>
                      <a:pt x="44733" y="17747"/>
                      <a:pt x="34613" y="18422"/>
                      <a:pt x="25168" y="18422"/>
                    </a:cubicBezTo>
                    <a:cubicBezTo>
                      <a:pt x="19771" y="18422"/>
                      <a:pt x="19097" y="19771"/>
                      <a:pt x="19097" y="25168"/>
                    </a:cubicBezTo>
                    <a:cubicBezTo>
                      <a:pt x="19097" y="40010"/>
                      <a:pt x="19097" y="40010"/>
                      <a:pt x="33939" y="40010"/>
                    </a:cubicBezTo>
                    <a:cubicBezTo>
                      <a:pt x="36637" y="40010"/>
                      <a:pt x="38661" y="40685"/>
                      <a:pt x="41360" y="40010"/>
                    </a:cubicBezTo>
                    <a:cubicBezTo>
                      <a:pt x="49455" y="38661"/>
                      <a:pt x="51479" y="42034"/>
                      <a:pt x="50804" y="49455"/>
                    </a:cubicBezTo>
                    <a:cubicBezTo>
                      <a:pt x="50130" y="53503"/>
                      <a:pt x="49455" y="54852"/>
                      <a:pt x="46082" y="54852"/>
                    </a:cubicBezTo>
                    <a:cubicBezTo>
                      <a:pt x="39336" y="54852"/>
                      <a:pt x="32589" y="54852"/>
                      <a:pt x="25843" y="54852"/>
                    </a:cubicBezTo>
                    <a:cubicBezTo>
                      <a:pt x="21795" y="54852"/>
                      <a:pt x="19771" y="55527"/>
                      <a:pt x="19771" y="60249"/>
                    </a:cubicBezTo>
                    <a:cubicBezTo>
                      <a:pt x="19771" y="77115"/>
                      <a:pt x="19097" y="77115"/>
                      <a:pt x="35963" y="77115"/>
                    </a:cubicBezTo>
                    <a:cubicBezTo>
                      <a:pt x="41360" y="77115"/>
                      <a:pt x="46757" y="77115"/>
                      <a:pt x="52154" y="77115"/>
                    </a:cubicBezTo>
                    <a:cubicBezTo>
                      <a:pt x="60924" y="77115"/>
                      <a:pt x="63622" y="81163"/>
                      <a:pt x="60924" y="89259"/>
                    </a:cubicBezTo>
                    <a:cubicBezTo>
                      <a:pt x="60249" y="91957"/>
                      <a:pt x="58225" y="91283"/>
                      <a:pt x="56876" y="91283"/>
                    </a:cubicBezTo>
                    <a:cubicBezTo>
                      <a:pt x="40685" y="91283"/>
                      <a:pt x="25168" y="91283"/>
                      <a:pt x="8977" y="91283"/>
                    </a:cubicBezTo>
                    <a:cubicBezTo>
                      <a:pt x="4255" y="91283"/>
                      <a:pt x="4929" y="88584"/>
                      <a:pt x="4929" y="85886"/>
                    </a:cubicBezTo>
                    <a:cubicBezTo>
                      <a:pt x="3580" y="73067"/>
                      <a:pt x="3580" y="60249"/>
                      <a:pt x="3580" y="46757"/>
                    </a:cubicBezTo>
                    <a:cubicBezTo>
                      <a:pt x="3580" y="46757"/>
                      <a:pt x="3580" y="46757"/>
                      <a:pt x="3580" y="46757"/>
                    </a:cubicBezTo>
                    <a:close/>
                  </a:path>
                </a:pathLst>
              </a:custGeom>
              <a:solidFill>
                <a:srgbClr val="060606"/>
              </a:solidFill>
              <a:ln w="6739" cap="flat">
                <a:noFill/>
                <a:prstDash val="solid"/>
                <a:miter/>
              </a:ln>
            </p:spPr>
            <p:txBody>
              <a:bodyPr rtlCol="0" anchor="ctr"/>
              <a:lstStyle/>
              <a:p>
                <a:endParaRPr lang="fr-FR">
                  <a:latin typeface="Akatab" panose="02000000000000000000" pitchFamily="2" charset="77"/>
                </a:endParaRPr>
              </a:p>
            </p:txBody>
          </p:sp>
          <p:sp>
            <p:nvSpPr>
              <p:cNvPr id="67" name="Forme libre : forme 56">
                <a:extLst>
                  <a:ext uri="{FF2B5EF4-FFF2-40B4-BE49-F238E27FC236}">
                    <a16:creationId xmlns:a16="http://schemas.microsoft.com/office/drawing/2014/main" id="{417BB3B7-C221-C394-DDFD-7E719AC407C2}"/>
                  </a:ext>
                </a:extLst>
              </p:cNvPr>
              <p:cNvSpPr/>
              <p:nvPr/>
            </p:nvSpPr>
            <p:spPr>
              <a:xfrm>
                <a:off x="1579224" y="5278239"/>
                <a:ext cx="78670" cy="122375"/>
              </a:xfrm>
              <a:custGeom>
                <a:avLst/>
                <a:gdLst>
                  <a:gd name="connsiteX0" fmla="*/ 3580 w 60717"/>
                  <a:gd name="connsiteY0" fmla="*/ 46757 h 94449"/>
                  <a:gd name="connsiteX1" fmla="*/ 3580 w 60717"/>
                  <a:gd name="connsiteY1" fmla="*/ 8977 h 94449"/>
                  <a:gd name="connsiteX2" fmla="*/ 8977 w 60717"/>
                  <a:gd name="connsiteY2" fmla="*/ 3580 h 94449"/>
                  <a:gd name="connsiteX3" fmla="*/ 53503 w 60717"/>
                  <a:gd name="connsiteY3" fmla="*/ 3580 h 94449"/>
                  <a:gd name="connsiteX4" fmla="*/ 58900 w 60717"/>
                  <a:gd name="connsiteY4" fmla="*/ 11676 h 94449"/>
                  <a:gd name="connsiteX5" fmla="*/ 53503 w 60717"/>
                  <a:gd name="connsiteY5" fmla="*/ 18422 h 94449"/>
                  <a:gd name="connsiteX6" fmla="*/ 24494 w 60717"/>
                  <a:gd name="connsiteY6" fmla="*/ 18422 h 94449"/>
                  <a:gd name="connsiteX7" fmla="*/ 19097 w 60717"/>
                  <a:gd name="connsiteY7" fmla="*/ 23819 h 94449"/>
                  <a:gd name="connsiteX8" fmla="*/ 34613 w 60717"/>
                  <a:gd name="connsiteY8" fmla="*/ 39336 h 94449"/>
                  <a:gd name="connsiteX9" fmla="*/ 42709 w 60717"/>
                  <a:gd name="connsiteY9" fmla="*/ 39336 h 94449"/>
                  <a:gd name="connsiteX10" fmla="*/ 50804 w 60717"/>
                  <a:gd name="connsiteY10" fmla="*/ 47431 h 94449"/>
                  <a:gd name="connsiteX11" fmla="*/ 43383 w 60717"/>
                  <a:gd name="connsiteY11" fmla="*/ 54178 h 94449"/>
                  <a:gd name="connsiteX12" fmla="*/ 23819 w 60717"/>
                  <a:gd name="connsiteY12" fmla="*/ 54178 h 94449"/>
                  <a:gd name="connsiteX13" fmla="*/ 19097 w 60717"/>
                  <a:gd name="connsiteY13" fmla="*/ 58900 h 94449"/>
                  <a:gd name="connsiteX14" fmla="*/ 35962 w 60717"/>
                  <a:gd name="connsiteY14" fmla="*/ 77115 h 94449"/>
                  <a:gd name="connsiteX15" fmla="*/ 53503 w 60717"/>
                  <a:gd name="connsiteY15" fmla="*/ 77115 h 94449"/>
                  <a:gd name="connsiteX16" fmla="*/ 60249 w 60717"/>
                  <a:gd name="connsiteY16" fmla="*/ 84536 h 94449"/>
                  <a:gd name="connsiteX17" fmla="*/ 53503 w 60717"/>
                  <a:gd name="connsiteY17" fmla="*/ 91957 h 94449"/>
                  <a:gd name="connsiteX18" fmla="*/ 8977 w 60717"/>
                  <a:gd name="connsiteY18" fmla="*/ 91957 h 94449"/>
                  <a:gd name="connsiteX19" fmla="*/ 3580 w 60717"/>
                  <a:gd name="connsiteY19" fmla="*/ 86560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3939"/>
                      <a:pt x="3580" y="21120"/>
                      <a:pt x="3580" y="8977"/>
                    </a:cubicBezTo>
                    <a:cubicBezTo>
                      <a:pt x="3580" y="4929"/>
                      <a:pt x="4929" y="3580"/>
                      <a:pt x="8977" y="3580"/>
                    </a:cubicBezTo>
                    <a:cubicBezTo>
                      <a:pt x="23819" y="3580"/>
                      <a:pt x="38661" y="3580"/>
                      <a:pt x="53503" y="3580"/>
                    </a:cubicBezTo>
                    <a:cubicBezTo>
                      <a:pt x="60924" y="3580"/>
                      <a:pt x="58225" y="8302"/>
                      <a:pt x="58900" y="11676"/>
                    </a:cubicBezTo>
                    <a:cubicBezTo>
                      <a:pt x="59575" y="15723"/>
                      <a:pt x="58900" y="19097"/>
                      <a:pt x="53503" y="18422"/>
                    </a:cubicBezTo>
                    <a:cubicBezTo>
                      <a:pt x="44058" y="17747"/>
                      <a:pt x="33939" y="18422"/>
                      <a:pt x="24494" y="18422"/>
                    </a:cubicBezTo>
                    <a:cubicBezTo>
                      <a:pt x="20446" y="18422"/>
                      <a:pt x="19097" y="19771"/>
                      <a:pt x="19097" y="23819"/>
                    </a:cubicBezTo>
                    <a:cubicBezTo>
                      <a:pt x="19097" y="39336"/>
                      <a:pt x="18422" y="39336"/>
                      <a:pt x="34613" y="39336"/>
                    </a:cubicBezTo>
                    <a:cubicBezTo>
                      <a:pt x="37312" y="39336"/>
                      <a:pt x="40010" y="39336"/>
                      <a:pt x="42709" y="39336"/>
                    </a:cubicBezTo>
                    <a:cubicBezTo>
                      <a:pt x="48781" y="38661"/>
                      <a:pt x="50804" y="40685"/>
                      <a:pt x="50804" y="47431"/>
                    </a:cubicBezTo>
                    <a:cubicBezTo>
                      <a:pt x="50804" y="53503"/>
                      <a:pt x="48781" y="54852"/>
                      <a:pt x="43383" y="54178"/>
                    </a:cubicBezTo>
                    <a:cubicBezTo>
                      <a:pt x="36637" y="53503"/>
                      <a:pt x="30565" y="54178"/>
                      <a:pt x="23819" y="54178"/>
                    </a:cubicBezTo>
                    <a:cubicBezTo>
                      <a:pt x="20446" y="54178"/>
                      <a:pt x="19097" y="55527"/>
                      <a:pt x="19097" y="58900"/>
                    </a:cubicBezTo>
                    <a:cubicBezTo>
                      <a:pt x="17747" y="77115"/>
                      <a:pt x="17747" y="77115"/>
                      <a:pt x="35962" y="77115"/>
                    </a:cubicBezTo>
                    <a:cubicBezTo>
                      <a:pt x="42034" y="77115"/>
                      <a:pt x="48106" y="77790"/>
                      <a:pt x="53503" y="77115"/>
                    </a:cubicBezTo>
                    <a:cubicBezTo>
                      <a:pt x="59575" y="76441"/>
                      <a:pt x="60924" y="79139"/>
                      <a:pt x="60249" y="84536"/>
                    </a:cubicBezTo>
                    <a:cubicBezTo>
                      <a:pt x="60249" y="89259"/>
                      <a:pt x="59575" y="92632"/>
                      <a:pt x="53503" y="91957"/>
                    </a:cubicBezTo>
                    <a:cubicBezTo>
                      <a:pt x="38661" y="91283"/>
                      <a:pt x="23819" y="91957"/>
                      <a:pt x="8977" y="91957"/>
                    </a:cubicBezTo>
                    <a:cubicBezTo>
                      <a:pt x="4929" y="91957"/>
                      <a:pt x="3580" y="90608"/>
                      <a:pt x="3580" y="86560"/>
                    </a:cubicBezTo>
                    <a:cubicBezTo>
                      <a:pt x="4255" y="72393"/>
                      <a:pt x="4255" y="59575"/>
                      <a:pt x="3580" y="46757"/>
                    </a:cubicBezTo>
                    <a:cubicBezTo>
                      <a:pt x="3580" y="46757"/>
                      <a:pt x="3580" y="46757"/>
                      <a:pt x="3580" y="46757"/>
                    </a:cubicBezTo>
                    <a:close/>
                  </a:path>
                </a:pathLst>
              </a:custGeom>
              <a:solidFill>
                <a:srgbClr val="020202"/>
              </a:solidFill>
              <a:ln w="6739" cap="flat">
                <a:noFill/>
                <a:prstDash val="solid"/>
                <a:miter/>
              </a:ln>
            </p:spPr>
            <p:txBody>
              <a:bodyPr rtlCol="0" anchor="ctr"/>
              <a:lstStyle/>
              <a:p>
                <a:endParaRPr lang="fr-FR">
                  <a:latin typeface="Akatab" panose="02000000000000000000" pitchFamily="2" charset="77"/>
                </a:endParaRPr>
              </a:p>
            </p:txBody>
          </p:sp>
          <p:sp>
            <p:nvSpPr>
              <p:cNvPr id="68" name="Forme libre : forme 59">
                <a:extLst>
                  <a:ext uri="{FF2B5EF4-FFF2-40B4-BE49-F238E27FC236}">
                    <a16:creationId xmlns:a16="http://schemas.microsoft.com/office/drawing/2014/main" id="{6B5BE5F3-C10E-5FAD-47CB-19439BADE8E6}"/>
                  </a:ext>
                </a:extLst>
              </p:cNvPr>
              <p:cNvSpPr/>
              <p:nvPr/>
            </p:nvSpPr>
            <p:spPr>
              <a:xfrm>
                <a:off x="3315210" y="5270373"/>
                <a:ext cx="87412" cy="122375"/>
              </a:xfrm>
              <a:custGeom>
                <a:avLst/>
                <a:gdLst>
                  <a:gd name="connsiteX0" fmla="*/ 4254 w 67463"/>
                  <a:gd name="connsiteY0" fmla="*/ 46757 h 94449"/>
                  <a:gd name="connsiteX1" fmla="*/ 4254 w 67463"/>
                  <a:gd name="connsiteY1" fmla="*/ 8977 h 94449"/>
                  <a:gd name="connsiteX2" fmla="*/ 8977 w 67463"/>
                  <a:gd name="connsiteY2" fmla="*/ 3580 h 94449"/>
                  <a:gd name="connsiteX3" fmla="*/ 42034 w 67463"/>
                  <a:gd name="connsiteY3" fmla="*/ 4255 h 94449"/>
                  <a:gd name="connsiteX4" fmla="*/ 65646 w 67463"/>
                  <a:gd name="connsiteY4" fmla="*/ 27867 h 94449"/>
                  <a:gd name="connsiteX5" fmla="*/ 45407 w 67463"/>
                  <a:gd name="connsiteY5" fmla="*/ 60924 h 94449"/>
                  <a:gd name="connsiteX6" fmla="*/ 25168 w 67463"/>
                  <a:gd name="connsiteY6" fmla="*/ 62273 h 94449"/>
                  <a:gd name="connsiteX7" fmla="*/ 19096 w 67463"/>
                  <a:gd name="connsiteY7" fmla="*/ 68345 h 94449"/>
                  <a:gd name="connsiteX8" fmla="*/ 19096 w 67463"/>
                  <a:gd name="connsiteY8" fmla="*/ 85886 h 94449"/>
                  <a:gd name="connsiteX9" fmla="*/ 11001 w 67463"/>
                  <a:gd name="connsiteY9" fmla="*/ 91283 h 94449"/>
                  <a:gd name="connsiteX10" fmla="*/ 3580 w 67463"/>
                  <a:gd name="connsiteY10" fmla="*/ 85886 h 94449"/>
                  <a:gd name="connsiteX11" fmla="*/ 4254 w 67463"/>
                  <a:gd name="connsiteY11" fmla="*/ 46757 h 94449"/>
                  <a:gd name="connsiteX12" fmla="*/ 4254 w 67463"/>
                  <a:gd name="connsiteY12" fmla="*/ 46757 h 94449"/>
                  <a:gd name="connsiteX13" fmla="*/ 19096 w 67463"/>
                  <a:gd name="connsiteY13" fmla="*/ 30565 h 94449"/>
                  <a:gd name="connsiteX14" fmla="*/ 36637 w 67463"/>
                  <a:gd name="connsiteY14" fmla="*/ 46757 h 94449"/>
                  <a:gd name="connsiteX15" fmla="*/ 50130 w 67463"/>
                  <a:gd name="connsiteY15" fmla="*/ 30565 h 94449"/>
                  <a:gd name="connsiteX16" fmla="*/ 37312 w 67463"/>
                  <a:gd name="connsiteY16" fmla="*/ 14374 h 94449"/>
                  <a:gd name="connsiteX17" fmla="*/ 19096 w 67463"/>
                  <a:gd name="connsiteY17" fmla="*/ 3056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463" h="94449">
                    <a:moveTo>
                      <a:pt x="4254" y="46757"/>
                    </a:moveTo>
                    <a:cubicBezTo>
                      <a:pt x="4254" y="33939"/>
                      <a:pt x="4254" y="21120"/>
                      <a:pt x="4254" y="8977"/>
                    </a:cubicBezTo>
                    <a:cubicBezTo>
                      <a:pt x="4254" y="5604"/>
                      <a:pt x="4254" y="3580"/>
                      <a:pt x="8977" y="3580"/>
                    </a:cubicBezTo>
                    <a:cubicBezTo>
                      <a:pt x="19771" y="4255"/>
                      <a:pt x="31240" y="2905"/>
                      <a:pt x="42034" y="4255"/>
                    </a:cubicBezTo>
                    <a:cubicBezTo>
                      <a:pt x="58225" y="6278"/>
                      <a:pt x="64297" y="13025"/>
                      <a:pt x="65646" y="27867"/>
                    </a:cubicBezTo>
                    <a:cubicBezTo>
                      <a:pt x="66996" y="44733"/>
                      <a:pt x="59575" y="56876"/>
                      <a:pt x="45407" y="60924"/>
                    </a:cubicBezTo>
                    <a:cubicBezTo>
                      <a:pt x="38661" y="62948"/>
                      <a:pt x="31915" y="62273"/>
                      <a:pt x="25168" y="62273"/>
                    </a:cubicBezTo>
                    <a:cubicBezTo>
                      <a:pt x="20446" y="62273"/>
                      <a:pt x="19096" y="63623"/>
                      <a:pt x="19096" y="68345"/>
                    </a:cubicBezTo>
                    <a:cubicBezTo>
                      <a:pt x="19771" y="74417"/>
                      <a:pt x="19096" y="80488"/>
                      <a:pt x="19096" y="85886"/>
                    </a:cubicBezTo>
                    <a:cubicBezTo>
                      <a:pt x="19771" y="92632"/>
                      <a:pt x="15049" y="91283"/>
                      <a:pt x="11001" y="91283"/>
                    </a:cubicBezTo>
                    <a:cubicBezTo>
                      <a:pt x="7628" y="91283"/>
                      <a:pt x="3580" y="92632"/>
                      <a:pt x="3580" y="85886"/>
                    </a:cubicBezTo>
                    <a:cubicBezTo>
                      <a:pt x="4929" y="73067"/>
                      <a:pt x="4929" y="60249"/>
                      <a:pt x="4254" y="46757"/>
                    </a:cubicBezTo>
                    <a:cubicBezTo>
                      <a:pt x="4929" y="46757"/>
                      <a:pt x="4254" y="46757"/>
                      <a:pt x="4254" y="46757"/>
                    </a:cubicBezTo>
                    <a:close/>
                    <a:moveTo>
                      <a:pt x="19096" y="30565"/>
                    </a:moveTo>
                    <a:cubicBezTo>
                      <a:pt x="19096" y="48781"/>
                      <a:pt x="19096" y="48781"/>
                      <a:pt x="36637" y="46757"/>
                    </a:cubicBezTo>
                    <a:cubicBezTo>
                      <a:pt x="46082" y="46082"/>
                      <a:pt x="49455" y="41360"/>
                      <a:pt x="50130" y="30565"/>
                    </a:cubicBezTo>
                    <a:cubicBezTo>
                      <a:pt x="50130" y="20446"/>
                      <a:pt x="46757" y="15723"/>
                      <a:pt x="37312" y="14374"/>
                    </a:cubicBezTo>
                    <a:cubicBezTo>
                      <a:pt x="19771" y="12350"/>
                      <a:pt x="19096" y="13025"/>
                      <a:pt x="19096" y="30565"/>
                    </a:cubicBezTo>
                    <a:close/>
                  </a:path>
                </a:pathLst>
              </a:custGeom>
              <a:solidFill>
                <a:srgbClr val="0A0A0A"/>
              </a:solidFill>
              <a:ln w="6739" cap="flat">
                <a:noFill/>
                <a:prstDash val="solid"/>
                <a:miter/>
              </a:ln>
            </p:spPr>
            <p:txBody>
              <a:bodyPr rtlCol="0" anchor="ctr"/>
              <a:lstStyle/>
              <a:p>
                <a:endParaRPr lang="fr-FR">
                  <a:latin typeface="Akatab" panose="02000000000000000000" pitchFamily="2" charset="77"/>
                </a:endParaRPr>
              </a:p>
            </p:txBody>
          </p:sp>
          <p:sp>
            <p:nvSpPr>
              <p:cNvPr id="69" name="Forme libre : forme 60">
                <a:extLst>
                  <a:ext uri="{FF2B5EF4-FFF2-40B4-BE49-F238E27FC236}">
                    <a16:creationId xmlns:a16="http://schemas.microsoft.com/office/drawing/2014/main" id="{C8559B6A-FF24-4D4F-748E-0684271F43AA}"/>
                  </a:ext>
                </a:extLst>
              </p:cNvPr>
              <p:cNvSpPr/>
              <p:nvPr/>
            </p:nvSpPr>
            <p:spPr>
              <a:xfrm>
                <a:off x="4290029" y="5459672"/>
                <a:ext cx="104893" cy="122375"/>
              </a:xfrm>
              <a:custGeom>
                <a:avLst/>
                <a:gdLst>
                  <a:gd name="connsiteX0" fmla="*/ 42566 w 80956"/>
                  <a:gd name="connsiteY0" fmla="*/ 92252 h 94449"/>
                  <a:gd name="connsiteX1" fmla="*/ 32446 w 80956"/>
                  <a:gd name="connsiteY1" fmla="*/ 84831 h 94449"/>
                  <a:gd name="connsiteX2" fmla="*/ 6136 w 80956"/>
                  <a:gd name="connsiteY2" fmla="*/ 12645 h 94449"/>
                  <a:gd name="connsiteX3" fmla="*/ 6136 w 80956"/>
                  <a:gd name="connsiteY3" fmla="*/ 5224 h 94449"/>
                  <a:gd name="connsiteX4" fmla="*/ 20303 w 80956"/>
                  <a:gd name="connsiteY4" fmla="*/ 8597 h 94449"/>
                  <a:gd name="connsiteX5" fmla="*/ 37169 w 80956"/>
                  <a:gd name="connsiteY5" fmla="*/ 53798 h 94449"/>
                  <a:gd name="connsiteX6" fmla="*/ 43915 w 80956"/>
                  <a:gd name="connsiteY6" fmla="*/ 69989 h 94449"/>
                  <a:gd name="connsiteX7" fmla="*/ 51336 w 80956"/>
                  <a:gd name="connsiteY7" fmla="*/ 53798 h 94449"/>
                  <a:gd name="connsiteX8" fmla="*/ 67528 w 80956"/>
                  <a:gd name="connsiteY8" fmla="*/ 9272 h 94449"/>
                  <a:gd name="connsiteX9" fmla="*/ 83044 w 80956"/>
                  <a:gd name="connsiteY9" fmla="*/ 4550 h 94449"/>
                  <a:gd name="connsiteX10" fmla="*/ 82369 w 80956"/>
                  <a:gd name="connsiteY10" fmla="*/ 10621 h 94449"/>
                  <a:gd name="connsiteX11" fmla="*/ 56059 w 80956"/>
                  <a:gd name="connsiteY11" fmla="*/ 86181 h 94449"/>
                  <a:gd name="connsiteX12" fmla="*/ 42566 w 80956"/>
                  <a:gd name="connsiteY12" fmla="*/ 922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956" h="94449">
                    <a:moveTo>
                      <a:pt x="42566" y="92252"/>
                    </a:moveTo>
                    <a:cubicBezTo>
                      <a:pt x="36494" y="94276"/>
                      <a:pt x="34470" y="90903"/>
                      <a:pt x="32446" y="84831"/>
                    </a:cubicBezTo>
                    <a:cubicBezTo>
                      <a:pt x="23676" y="60544"/>
                      <a:pt x="14906" y="36932"/>
                      <a:pt x="6136" y="12645"/>
                    </a:cubicBezTo>
                    <a:cubicBezTo>
                      <a:pt x="5461" y="10621"/>
                      <a:pt x="739" y="5899"/>
                      <a:pt x="6136" y="5224"/>
                    </a:cubicBezTo>
                    <a:cubicBezTo>
                      <a:pt x="10184" y="4550"/>
                      <a:pt x="16930" y="1177"/>
                      <a:pt x="20303" y="8597"/>
                    </a:cubicBezTo>
                    <a:cubicBezTo>
                      <a:pt x="25700" y="23439"/>
                      <a:pt x="31772" y="38956"/>
                      <a:pt x="37169" y="53798"/>
                    </a:cubicBezTo>
                    <a:cubicBezTo>
                      <a:pt x="39193" y="59195"/>
                      <a:pt x="40542" y="65267"/>
                      <a:pt x="43915" y="69989"/>
                    </a:cubicBezTo>
                    <a:cubicBezTo>
                      <a:pt x="48638" y="65267"/>
                      <a:pt x="48638" y="59195"/>
                      <a:pt x="51336" y="53798"/>
                    </a:cubicBezTo>
                    <a:cubicBezTo>
                      <a:pt x="56733" y="38956"/>
                      <a:pt x="62130" y="24114"/>
                      <a:pt x="67528" y="9272"/>
                    </a:cubicBezTo>
                    <a:cubicBezTo>
                      <a:pt x="68877" y="5224"/>
                      <a:pt x="80346" y="1851"/>
                      <a:pt x="83044" y="4550"/>
                    </a:cubicBezTo>
                    <a:cubicBezTo>
                      <a:pt x="85068" y="6574"/>
                      <a:pt x="83044" y="8597"/>
                      <a:pt x="82369" y="10621"/>
                    </a:cubicBezTo>
                    <a:cubicBezTo>
                      <a:pt x="73599" y="35583"/>
                      <a:pt x="64154" y="60544"/>
                      <a:pt x="56059" y="86181"/>
                    </a:cubicBezTo>
                    <a:cubicBezTo>
                      <a:pt x="52011" y="93602"/>
                      <a:pt x="47963" y="92252"/>
                      <a:pt x="42566" y="92252"/>
                    </a:cubicBezTo>
                    <a:close/>
                  </a:path>
                </a:pathLst>
              </a:custGeom>
              <a:solidFill>
                <a:srgbClr val="0C0C0C"/>
              </a:solidFill>
              <a:ln w="6739" cap="flat">
                <a:noFill/>
                <a:prstDash val="solid"/>
                <a:miter/>
              </a:ln>
            </p:spPr>
            <p:txBody>
              <a:bodyPr rtlCol="0" anchor="ctr"/>
              <a:lstStyle/>
              <a:p>
                <a:endParaRPr lang="fr-FR">
                  <a:latin typeface="Akatab" panose="02000000000000000000" pitchFamily="2" charset="77"/>
                </a:endParaRPr>
              </a:p>
            </p:txBody>
          </p:sp>
          <p:sp>
            <p:nvSpPr>
              <p:cNvPr id="70" name="Forme libre : forme 61">
                <a:extLst>
                  <a:ext uri="{FF2B5EF4-FFF2-40B4-BE49-F238E27FC236}">
                    <a16:creationId xmlns:a16="http://schemas.microsoft.com/office/drawing/2014/main" id="{367FEB5E-9EA0-7622-2965-BB55975D5DBF}"/>
                  </a:ext>
                </a:extLst>
              </p:cNvPr>
              <p:cNvSpPr/>
              <p:nvPr/>
            </p:nvSpPr>
            <p:spPr>
              <a:xfrm>
                <a:off x="2080802" y="5469258"/>
                <a:ext cx="104893" cy="122375"/>
              </a:xfrm>
              <a:custGeom>
                <a:avLst/>
                <a:gdLst>
                  <a:gd name="connsiteX0" fmla="*/ 43510 w 80956"/>
                  <a:gd name="connsiteY0" fmla="*/ 92275 h 94449"/>
                  <a:gd name="connsiteX1" fmla="*/ 32041 w 80956"/>
                  <a:gd name="connsiteY1" fmla="*/ 84179 h 94449"/>
                  <a:gd name="connsiteX2" fmla="*/ 5730 w 80956"/>
                  <a:gd name="connsiteY2" fmla="*/ 11993 h 94449"/>
                  <a:gd name="connsiteX3" fmla="*/ 5055 w 80956"/>
                  <a:gd name="connsiteY3" fmla="*/ 4572 h 94449"/>
                  <a:gd name="connsiteX4" fmla="*/ 19897 w 80956"/>
                  <a:gd name="connsiteY4" fmla="*/ 7945 h 94449"/>
                  <a:gd name="connsiteX5" fmla="*/ 30691 w 80956"/>
                  <a:gd name="connsiteY5" fmla="*/ 36955 h 94449"/>
                  <a:gd name="connsiteX6" fmla="*/ 41486 w 80956"/>
                  <a:gd name="connsiteY6" fmla="*/ 66639 h 94449"/>
                  <a:gd name="connsiteX7" fmla="*/ 43510 w 80956"/>
                  <a:gd name="connsiteY7" fmla="*/ 70686 h 94449"/>
                  <a:gd name="connsiteX8" fmla="*/ 46208 w 80956"/>
                  <a:gd name="connsiteY8" fmla="*/ 66639 h 94449"/>
                  <a:gd name="connsiteX9" fmla="*/ 65773 w 80956"/>
                  <a:gd name="connsiteY9" fmla="*/ 11993 h 94449"/>
                  <a:gd name="connsiteX10" fmla="*/ 81289 w 80956"/>
                  <a:gd name="connsiteY10" fmla="*/ 4572 h 94449"/>
                  <a:gd name="connsiteX11" fmla="*/ 81964 w 80956"/>
                  <a:gd name="connsiteY11" fmla="*/ 7945 h 94449"/>
                  <a:gd name="connsiteX12" fmla="*/ 53629 w 80956"/>
                  <a:gd name="connsiteY12" fmla="*/ 88227 h 94449"/>
                  <a:gd name="connsiteX13" fmla="*/ 43510 w 80956"/>
                  <a:gd name="connsiteY13" fmla="*/ 9227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56" h="94449">
                    <a:moveTo>
                      <a:pt x="43510" y="92275"/>
                    </a:moveTo>
                    <a:cubicBezTo>
                      <a:pt x="36763" y="93624"/>
                      <a:pt x="34065" y="90251"/>
                      <a:pt x="32041" y="84179"/>
                    </a:cubicBezTo>
                    <a:cubicBezTo>
                      <a:pt x="23270" y="59892"/>
                      <a:pt x="14500" y="36280"/>
                      <a:pt x="5730" y="11993"/>
                    </a:cubicBezTo>
                    <a:cubicBezTo>
                      <a:pt x="5055" y="9969"/>
                      <a:pt x="1682" y="6596"/>
                      <a:pt x="5055" y="4572"/>
                    </a:cubicBezTo>
                    <a:cubicBezTo>
                      <a:pt x="8428" y="1873"/>
                      <a:pt x="18548" y="5247"/>
                      <a:pt x="19897" y="7945"/>
                    </a:cubicBezTo>
                    <a:cubicBezTo>
                      <a:pt x="23270" y="17390"/>
                      <a:pt x="27318" y="26835"/>
                      <a:pt x="30691" y="36955"/>
                    </a:cubicBezTo>
                    <a:cubicBezTo>
                      <a:pt x="34065" y="47074"/>
                      <a:pt x="38112" y="56519"/>
                      <a:pt x="41486" y="66639"/>
                    </a:cubicBezTo>
                    <a:cubicBezTo>
                      <a:pt x="42160" y="67988"/>
                      <a:pt x="42835" y="70686"/>
                      <a:pt x="43510" y="70686"/>
                    </a:cubicBezTo>
                    <a:cubicBezTo>
                      <a:pt x="45533" y="70686"/>
                      <a:pt x="45533" y="67988"/>
                      <a:pt x="46208" y="66639"/>
                    </a:cubicBezTo>
                    <a:cubicBezTo>
                      <a:pt x="52954" y="48423"/>
                      <a:pt x="59026" y="30208"/>
                      <a:pt x="65773" y="11993"/>
                    </a:cubicBezTo>
                    <a:cubicBezTo>
                      <a:pt x="67796" y="5921"/>
                      <a:pt x="75217" y="2548"/>
                      <a:pt x="81289" y="4572"/>
                    </a:cubicBezTo>
                    <a:cubicBezTo>
                      <a:pt x="83988" y="5247"/>
                      <a:pt x="82638" y="7271"/>
                      <a:pt x="81964" y="7945"/>
                    </a:cubicBezTo>
                    <a:cubicBezTo>
                      <a:pt x="72519" y="34931"/>
                      <a:pt x="63074" y="61916"/>
                      <a:pt x="53629" y="88227"/>
                    </a:cubicBezTo>
                    <a:cubicBezTo>
                      <a:pt x="51605" y="94973"/>
                      <a:pt x="46883" y="90925"/>
                      <a:pt x="43510" y="92275"/>
                    </a:cubicBezTo>
                    <a:close/>
                  </a:path>
                </a:pathLst>
              </a:custGeom>
              <a:solidFill>
                <a:srgbClr val="0A0A0A"/>
              </a:solidFill>
              <a:ln w="6739" cap="flat">
                <a:noFill/>
                <a:prstDash val="solid"/>
                <a:miter/>
              </a:ln>
            </p:spPr>
            <p:txBody>
              <a:bodyPr rtlCol="0" anchor="ctr"/>
              <a:lstStyle/>
              <a:p>
                <a:endParaRPr lang="fr-FR">
                  <a:latin typeface="Akatab" panose="02000000000000000000" pitchFamily="2" charset="77"/>
                </a:endParaRPr>
              </a:p>
            </p:txBody>
          </p:sp>
          <p:sp>
            <p:nvSpPr>
              <p:cNvPr id="71" name="Forme libre : forme 62">
                <a:extLst>
                  <a:ext uri="{FF2B5EF4-FFF2-40B4-BE49-F238E27FC236}">
                    <a16:creationId xmlns:a16="http://schemas.microsoft.com/office/drawing/2014/main" id="{C2AE28C7-75BC-F71A-53E1-BEC59735874B}"/>
                  </a:ext>
                </a:extLst>
              </p:cNvPr>
              <p:cNvSpPr/>
              <p:nvPr/>
            </p:nvSpPr>
            <p:spPr>
              <a:xfrm>
                <a:off x="1474127" y="5276370"/>
                <a:ext cx="96152" cy="122375"/>
              </a:xfrm>
              <a:custGeom>
                <a:avLst/>
                <a:gdLst>
                  <a:gd name="connsiteX0" fmla="*/ 48264 w 74209"/>
                  <a:gd name="connsiteY0" fmla="*/ 94075 h 94449"/>
                  <a:gd name="connsiteX1" fmla="*/ 3738 w 74209"/>
                  <a:gd name="connsiteY1" fmla="*/ 43477 h 94449"/>
                  <a:gd name="connsiteX2" fmla="*/ 54336 w 74209"/>
                  <a:gd name="connsiteY2" fmla="*/ 4348 h 94449"/>
                  <a:gd name="connsiteX3" fmla="*/ 62431 w 74209"/>
                  <a:gd name="connsiteY3" fmla="*/ 5697 h 94449"/>
                  <a:gd name="connsiteX4" fmla="*/ 69852 w 74209"/>
                  <a:gd name="connsiteY4" fmla="*/ 20539 h 94449"/>
                  <a:gd name="connsiteX5" fmla="*/ 64455 w 74209"/>
                  <a:gd name="connsiteY5" fmla="*/ 21889 h 94449"/>
                  <a:gd name="connsiteX6" fmla="*/ 45566 w 74209"/>
                  <a:gd name="connsiteY6" fmla="*/ 18515 h 94449"/>
                  <a:gd name="connsiteX7" fmla="*/ 21279 w 74209"/>
                  <a:gd name="connsiteY7" fmla="*/ 37405 h 94449"/>
                  <a:gd name="connsiteX8" fmla="*/ 20604 w 74209"/>
                  <a:gd name="connsiteY8" fmla="*/ 58994 h 94449"/>
                  <a:gd name="connsiteX9" fmla="*/ 46915 w 74209"/>
                  <a:gd name="connsiteY9" fmla="*/ 79907 h 94449"/>
                  <a:gd name="connsiteX10" fmla="*/ 60408 w 74209"/>
                  <a:gd name="connsiteY10" fmla="*/ 77884 h 94449"/>
                  <a:gd name="connsiteX11" fmla="*/ 69852 w 74209"/>
                  <a:gd name="connsiteY11" fmla="*/ 78558 h 94449"/>
                  <a:gd name="connsiteX12" fmla="*/ 63106 w 74209"/>
                  <a:gd name="connsiteY12" fmla="*/ 92051 h 94449"/>
                  <a:gd name="connsiteX13" fmla="*/ 48264 w 74209"/>
                  <a:gd name="connsiteY13" fmla="*/ 94075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09" h="94449">
                    <a:moveTo>
                      <a:pt x="48264" y="94075"/>
                    </a:moveTo>
                    <a:cubicBezTo>
                      <a:pt x="19255" y="94075"/>
                      <a:pt x="1714" y="73836"/>
                      <a:pt x="3738" y="43477"/>
                    </a:cubicBezTo>
                    <a:cubicBezTo>
                      <a:pt x="5762" y="17166"/>
                      <a:pt x="28025" y="-374"/>
                      <a:pt x="54336" y="4348"/>
                    </a:cubicBezTo>
                    <a:cubicBezTo>
                      <a:pt x="57034" y="5023"/>
                      <a:pt x="59733" y="5023"/>
                      <a:pt x="62431" y="5697"/>
                    </a:cubicBezTo>
                    <a:cubicBezTo>
                      <a:pt x="70527" y="7721"/>
                      <a:pt x="72551" y="12444"/>
                      <a:pt x="69852" y="20539"/>
                    </a:cubicBezTo>
                    <a:cubicBezTo>
                      <a:pt x="68503" y="23913"/>
                      <a:pt x="66479" y="21889"/>
                      <a:pt x="64455" y="21889"/>
                    </a:cubicBezTo>
                    <a:cubicBezTo>
                      <a:pt x="58384" y="20539"/>
                      <a:pt x="52312" y="18515"/>
                      <a:pt x="45566" y="18515"/>
                    </a:cubicBezTo>
                    <a:cubicBezTo>
                      <a:pt x="33422" y="19190"/>
                      <a:pt x="24652" y="25937"/>
                      <a:pt x="21279" y="37405"/>
                    </a:cubicBezTo>
                    <a:cubicBezTo>
                      <a:pt x="19255" y="44826"/>
                      <a:pt x="19255" y="51573"/>
                      <a:pt x="20604" y="58994"/>
                    </a:cubicBezTo>
                    <a:cubicBezTo>
                      <a:pt x="23303" y="72486"/>
                      <a:pt x="33422" y="79907"/>
                      <a:pt x="46915" y="79907"/>
                    </a:cubicBezTo>
                    <a:cubicBezTo>
                      <a:pt x="51637" y="79907"/>
                      <a:pt x="55685" y="78558"/>
                      <a:pt x="60408" y="77884"/>
                    </a:cubicBezTo>
                    <a:cubicBezTo>
                      <a:pt x="63781" y="77884"/>
                      <a:pt x="67829" y="71137"/>
                      <a:pt x="69852" y="78558"/>
                    </a:cubicBezTo>
                    <a:cubicBezTo>
                      <a:pt x="72551" y="88003"/>
                      <a:pt x="71202" y="90027"/>
                      <a:pt x="63106" y="92051"/>
                    </a:cubicBezTo>
                    <a:cubicBezTo>
                      <a:pt x="58384" y="93400"/>
                      <a:pt x="52987" y="94749"/>
                      <a:pt x="48264" y="94075"/>
                    </a:cubicBezTo>
                    <a:close/>
                  </a:path>
                </a:pathLst>
              </a:custGeom>
              <a:solidFill>
                <a:srgbClr val="0C0C0C"/>
              </a:solidFill>
              <a:ln w="6739" cap="flat">
                <a:noFill/>
                <a:prstDash val="solid"/>
                <a:miter/>
              </a:ln>
            </p:spPr>
            <p:txBody>
              <a:bodyPr rtlCol="0" anchor="ctr"/>
              <a:lstStyle/>
              <a:p>
                <a:endParaRPr lang="fr-FR">
                  <a:latin typeface="Akatab" panose="02000000000000000000" pitchFamily="2" charset="77"/>
                </a:endParaRPr>
              </a:p>
            </p:txBody>
          </p:sp>
          <p:sp>
            <p:nvSpPr>
              <p:cNvPr id="72" name="Forme libre : forme 63">
                <a:extLst>
                  <a:ext uri="{FF2B5EF4-FFF2-40B4-BE49-F238E27FC236}">
                    <a16:creationId xmlns:a16="http://schemas.microsoft.com/office/drawing/2014/main" id="{C8A545B9-25DD-F523-FE27-769358041E51}"/>
                  </a:ext>
                </a:extLst>
              </p:cNvPr>
              <p:cNvSpPr/>
              <p:nvPr/>
            </p:nvSpPr>
            <p:spPr>
              <a:xfrm>
                <a:off x="3035494" y="5464606"/>
                <a:ext cx="96152" cy="122375"/>
              </a:xfrm>
              <a:custGeom>
                <a:avLst/>
                <a:gdLst>
                  <a:gd name="connsiteX0" fmla="*/ 3580 w 74209"/>
                  <a:gd name="connsiteY0" fmla="*/ 48640 h 94449"/>
                  <a:gd name="connsiteX1" fmla="*/ 66996 w 74209"/>
                  <a:gd name="connsiteY1" fmla="*/ 6813 h 94449"/>
                  <a:gd name="connsiteX2" fmla="*/ 69694 w 74209"/>
                  <a:gd name="connsiteY2" fmla="*/ 20306 h 94449"/>
                  <a:gd name="connsiteX3" fmla="*/ 63622 w 74209"/>
                  <a:gd name="connsiteY3" fmla="*/ 20980 h 94449"/>
                  <a:gd name="connsiteX4" fmla="*/ 58900 w 74209"/>
                  <a:gd name="connsiteY4" fmla="*/ 19631 h 94449"/>
                  <a:gd name="connsiteX5" fmla="*/ 26517 w 74209"/>
                  <a:gd name="connsiteY5" fmla="*/ 27727 h 94449"/>
                  <a:gd name="connsiteX6" fmla="*/ 23144 w 74209"/>
                  <a:gd name="connsiteY6" fmla="*/ 65506 h 94449"/>
                  <a:gd name="connsiteX7" fmla="*/ 44733 w 74209"/>
                  <a:gd name="connsiteY7" fmla="*/ 80348 h 94449"/>
                  <a:gd name="connsiteX8" fmla="*/ 60924 w 74209"/>
                  <a:gd name="connsiteY8" fmla="*/ 78325 h 94449"/>
                  <a:gd name="connsiteX9" fmla="*/ 70369 w 74209"/>
                  <a:gd name="connsiteY9" fmla="*/ 78999 h 94449"/>
                  <a:gd name="connsiteX10" fmla="*/ 64297 w 74209"/>
                  <a:gd name="connsiteY10" fmla="*/ 92492 h 94449"/>
                  <a:gd name="connsiteX11" fmla="*/ 3580 w 74209"/>
                  <a:gd name="connsiteY11" fmla="*/ 4864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80" y="48640"/>
                    </a:moveTo>
                    <a:cubicBezTo>
                      <a:pt x="3580" y="15583"/>
                      <a:pt x="31240" y="-4656"/>
                      <a:pt x="66996" y="6813"/>
                    </a:cubicBezTo>
                    <a:cubicBezTo>
                      <a:pt x="75091" y="9511"/>
                      <a:pt x="69694" y="16258"/>
                      <a:pt x="69694" y="20306"/>
                    </a:cubicBezTo>
                    <a:cubicBezTo>
                      <a:pt x="69694" y="24354"/>
                      <a:pt x="65646" y="20980"/>
                      <a:pt x="63622" y="20980"/>
                    </a:cubicBezTo>
                    <a:cubicBezTo>
                      <a:pt x="62273" y="20980"/>
                      <a:pt x="60249" y="20306"/>
                      <a:pt x="58900" y="19631"/>
                    </a:cubicBezTo>
                    <a:cubicBezTo>
                      <a:pt x="46757" y="16933"/>
                      <a:pt x="34613" y="16258"/>
                      <a:pt x="26517" y="27727"/>
                    </a:cubicBezTo>
                    <a:cubicBezTo>
                      <a:pt x="17747" y="39196"/>
                      <a:pt x="17747" y="52688"/>
                      <a:pt x="23144" y="65506"/>
                    </a:cubicBezTo>
                    <a:cubicBezTo>
                      <a:pt x="27192" y="74951"/>
                      <a:pt x="34613" y="78999"/>
                      <a:pt x="44733" y="80348"/>
                    </a:cubicBezTo>
                    <a:cubicBezTo>
                      <a:pt x="50130" y="81023"/>
                      <a:pt x="55527" y="78999"/>
                      <a:pt x="60924" y="78325"/>
                    </a:cubicBezTo>
                    <a:cubicBezTo>
                      <a:pt x="64297" y="78325"/>
                      <a:pt x="68345" y="72253"/>
                      <a:pt x="70369" y="78999"/>
                    </a:cubicBezTo>
                    <a:cubicBezTo>
                      <a:pt x="73067" y="88444"/>
                      <a:pt x="72393" y="90468"/>
                      <a:pt x="64297" y="92492"/>
                    </a:cubicBezTo>
                    <a:cubicBezTo>
                      <a:pt x="30565" y="101262"/>
                      <a:pt x="3580" y="81698"/>
                      <a:pt x="3580" y="48640"/>
                    </a:cubicBezTo>
                    <a:close/>
                  </a:path>
                </a:pathLst>
              </a:custGeom>
              <a:solidFill>
                <a:srgbClr val="080808"/>
              </a:solidFill>
              <a:ln w="6739" cap="flat">
                <a:noFill/>
                <a:prstDash val="solid"/>
                <a:miter/>
              </a:ln>
            </p:spPr>
            <p:txBody>
              <a:bodyPr rtlCol="0" anchor="ctr"/>
              <a:lstStyle/>
              <a:p>
                <a:endParaRPr lang="fr-FR">
                  <a:latin typeface="Akatab" panose="02000000000000000000" pitchFamily="2" charset="77"/>
                </a:endParaRPr>
              </a:p>
            </p:txBody>
          </p:sp>
          <p:sp>
            <p:nvSpPr>
              <p:cNvPr id="73" name="Forme libre : forme 66">
                <a:extLst>
                  <a:ext uri="{FF2B5EF4-FFF2-40B4-BE49-F238E27FC236}">
                    <a16:creationId xmlns:a16="http://schemas.microsoft.com/office/drawing/2014/main" id="{D168CEB5-EEB5-C88A-A0DF-2AB44E27C1D8}"/>
                  </a:ext>
                </a:extLst>
              </p:cNvPr>
              <p:cNvSpPr/>
              <p:nvPr/>
            </p:nvSpPr>
            <p:spPr>
              <a:xfrm>
                <a:off x="1776617" y="5277254"/>
                <a:ext cx="87412" cy="122375"/>
              </a:xfrm>
              <a:custGeom>
                <a:avLst/>
                <a:gdLst>
                  <a:gd name="connsiteX0" fmla="*/ 36759 w 67463"/>
                  <a:gd name="connsiteY0" fmla="*/ 3666 h 94449"/>
                  <a:gd name="connsiteX1" fmla="*/ 62395 w 67463"/>
                  <a:gd name="connsiteY1" fmla="*/ 3666 h 94449"/>
                  <a:gd name="connsiteX2" fmla="*/ 68467 w 67463"/>
                  <a:gd name="connsiteY2" fmla="*/ 11087 h 94449"/>
                  <a:gd name="connsiteX3" fmla="*/ 62395 w 67463"/>
                  <a:gd name="connsiteY3" fmla="*/ 19183 h 94449"/>
                  <a:gd name="connsiteX4" fmla="*/ 44180 w 67463"/>
                  <a:gd name="connsiteY4" fmla="*/ 21206 h 94449"/>
                  <a:gd name="connsiteX5" fmla="*/ 43505 w 67463"/>
                  <a:gd name="connsiteY5" fmla="*/ 39422 h 94449"/>
                  <a:gd name="connsiteX6" fmla="*/ 43505 w 67463"/>
                  <a:gd name="connsiteY6" fmla="*/ 84622 h 94449"/>
                  <a:gd name="connsiteX7" fmla="*/ 36084 w 67463"/>
                  <a:gd name="connsiteY7" fmla="*/ 92718 h 94449"/>
                  <a:gd name="connsiteX8" fmla="*/ 28663 w 67463"/>
                  <a:gd name="connsiteY8" fmla="*/ 85297 h 94449"/>
                  <a:gd name="connsiteX9" fmla="*/ 28663 w 67463"/>
                  <a:gd name="connsiteY9" fmla="*/ 27278 h 94449"/>
                  <a:gd name="connsiteX10" fmla="*/ 21242 w 67463"/>
                  <a:gd name="connsiteY10" fmla="*/ 19857 h 94449"/>
                  <a:gd name="connsiteX11" fmla="*/ 12472 w 67463"/>
                  <a:gd name="connsiteY11" fmla="*/ 19857 h 94449"/>
                  <a:gd name="connsiteX12" fmla="*/ 3702 w 67463"/>
                  <a:gd name="connsiteY12" fmla="*/ 11087 h 94449"/>
                  <a:gd name="connsiteX13" fmla="*/ 9773 w 67463"/>
                  <a:gd name="connsiteY13" fmla="*/ 5015 h 94449"/>
                  <a:gd name="connsiteX14" fmla="*/ 36759 w 67463"/>
                  <a:gd name="connsiteY14" fmla="*/ 3666 h 94449"/>
                  <a:gd name="connsiteX15" fmla="*/ 36759 w 67463"/>
                  <a:gd name="connsiteY15" fmla="*/ 366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36759" y="3666"/>
                    </a:moveTo>
                    <a:cubicBezTo>
                      <a:pt x="45529" y="3666"/>
                      <a:pt x="54299" y="4340"/>
                      <a:pt x="62395" y="3666"/>
                    </a:cubicBezTo>
                    <a:cubicBezTo>
                      <a:pt x="68467" y="2991"/>
                      <a:pt x="69141" y="6364"/>
                      <a:pt x="68467" y="11087"/>
                    </a:cubicBezTo>
                    <a:cubicBezTo>
                      <a:pt x="68467" y="15135"/>
                      <a:pt x="69141" y="19183"/>
                      <a:pt x="62395" y="19183"/>
                    </a:cubicBezTo>
                    <a:cubicBezTo>
                      <a:pt x="56323" y="19183"/>
                      <a:pt x="47553" y="15809"/>
                      <a:pt x="44180" y="21206"/>
                    </a:cubicBezTo>
                    <a:cubicBezTo>
                      <a:pt x="41481" y="25254"/>
                      <a:pt x="43505" y="33350"/>
                      <a:pt x="43505" y="39422"/>
                    </a:cubicBezTo>
                    <a:cubicBezTo>
                      <a:pt x="43505" y="54264"/>
                      <a:pt x="43505" y="69780"/>
                      <a:pt x="43505" y="84622"/>
                    </a:cubicBezTo>
                    <a:cubicBezTo>
                      <a:pt x="43505" y="90694"/>
                      <a:pt x="42156" y="92718"/>
                      <a:pt x="36084" y="92718"/>
                    </a:cubicBezTo>
                    <a:cubicBezTo>
                      <a:pt x="30012" y="92718"/>
                      <a:pt x="27988" y="91369"/>
                      <a:pt x="28663" y="85297"/>
                    </a:cubicBezTo>
                    <a:cubicBezTo>
                      <a:pt x="29338" y="65732"/>
                      <a:pt x="28663" y="46168"/>
                      <a:pt x="28663" y="27278"/>
                    </a:cubicBezTo>
                    <a:cubicBezTo>
                      <a:pt x="28663" y="21206"/>
                      <a:pt x="26639" y="19183"/>
                      <a:pt x="21242" y="19857"/>
                    </a:cubicBezTo>
                    <a:cubicBezTo>
                      <a:pt x="18544" y="20532"/>
                      <a:pt x="15170" y="19857"/>
                      <a:pt x="12472" y="19857"/>
                    </a:cubicBezTo>
                    <a:cubicBezTo>
                      <a:pt x="5051" y="21206"/>
                      <a:pt x="3027" y="17833"/>
                      <a:pt x="3702" y="11087"/>
                    </a:cubicBezTo>
                    <a:cubicBezTo>
                      <a:pt x="3702" y="6364"/>
                      <a:pt x="5051" y="5015"/>
                      <a:pt x="9773" y="5015"/>
                    </a:cubicBezTo>
                    <a:cubicBezTo>
                      <a:pt x="18544" y="3666"/>
                      <a:pt x="27314" y="3666"/>
                      <a:pt x="36759" y="3666"/>
                    </a:cubicBezTo>
                    <a:cubicBezTo>
                      <a:pt x="36759" y="3666"/>
                      <a:pt x="36759" y="3666"/>
                      <a:pt x="36759" y="3666"/>
                    </a:cubicBezTo>
                    <a:close/>
                  </a:path>
                </a:pathLst>
              </a:custGeom>
              <a:solidFill>
                <a:srgbClr val="0A0A0A"/>
              </a:solidFill>
              <a:ln w="6739" cap="flat">
                <a:noFill/>
                <a:prstDash val="solid"/>
                <a:miter/>
              </a:ln>
            </p:spPr>
            <p:txBody>
              <a:bodyPr rtlCol="0" anchor="ctr"/>
              <a:lstStyle/>
              <a:p>
                <a:endParaRPr lang="fr-FR">
                  <a:latin typeface="Akatab" panose="02000000000000000000" pitchFamily="2" charset="77"/>
                </a:endParaRPr>
              </a:p>
            </p:txBody>
          </p:sp>
          <p:sp>
            <p:nvSpPr>
              <p:cNvPr id="74" name="Forme libre : forme 67">
                <a:extLst>
                  <a:ext uri="{FF2B5EF4-FFF2-40B4-BE49-F238E27FC236}">
                    <a16:creationId xmlns:a16="http://schemas.microsoft.com/office/drawing/2014/main" id="{C884610A-A20C-70FC-678B-2B8EC01B0875}"/>
                  </a:ext>
                </a:extLst>
              </p:cNvPr>
              <p:cNvSpPr/>
              <p:nvPr/>
            </p:nvSpPr>
            <p:spPr>
              <a:xfrm>
                <a:off x="2274143" y="5468795"/>
                <a:ext cx="87412" cy="122375"/>
              </a:xfrm>
              <a:custGeom>
                <a:avLst/>
                <a:gdLst>
                  <a:gd name="connsiteX0" fmla="*/ 44058 w 67463"/>
                  <a:gd name="connsiteY0" fmla="*/ 56202 h 94449"/>
                  <a:gd name="connsiteX1" fmla="*/ 44058 w 67463"/>
                  <a:gd name="connsiteY1" fmla="*/ 85886 h 94449"/>
                  <a:gd name="connsiteX2" fmla="*/ 36637 w 67463"/>
                  <a:gd name="connsiteY2" fmla="*/ 91957 h 94449"/>
                  <a:gd name="connsiteX3" fmla="*/ 29216 w 67463"/>
                  <a:gd name="connsiteY3" fmla="*/ 85886 h 94449"/>
                  <a:gd name="connsiteX4" fmla="*/ 29216 w 67463"/>
                  <a:gd name="connsiteY4" fmla="*/ 25843 h 94449"/>
                  <a:gd name="connsiteX5" fmla="*/ 21795 w 67463"/>
                  <a:gd name="connsiteY5" fmla="*/ 19097 h 94449"/>
                  <a:gd name="connsiteX6" fmla="*/ 13025 w 67463"/>
                  <a:gd name="connsiteY6" fmla="*/ 19097 h 94449"/>
                  <a:gd name="connsiteX7" fmla="*/ 3580 w 67463"/>
                  <a:gd name="connsiteY7" fmla="*/ 8977 h 94449"/>
                  <a:gd name="connsiteX8" fmla="*/ 8977 w 67463"/>
                  <a:gd name="connsiteY8" fmla="*/ 4255 h 94449"/>
                  <a:gd name="connsiteX9" fmla="*/ 62948 w 67463"/>
                  <a:gd name="connsiteY9" fmla="*/ 3580 h 94449"/>
                  <a:gd name="connsiteX10" fmla="*/ 68345 w 67463"/>
                  <a:gd name="connsiteY10" fmla="*/ 10326 h 94449"/>
                  <a:gd name="connsiteX11" fmla="*/ 63623 w 67463"/>
                  <a:gd name="connsiteY11" fmla="*/ 18422 h 94449"/>
                  <a:gd name="connsiteX12" fmla="*/ 48781 w 67463"/>
                  <a:gd name="connsiteY12" fmla="*/ 18422 h 94449"/>
                  <a:gd name="connsiteX13" fmla="*/ 43383 w 67463"/>
                  <a:gd name="connsiteY13" fmla="*/ 23819 h 94449"/>
                  <a:gd name="connsiteX14" fmla="*/ 44058 w 67463"/>
                  <a:gd name="connsiteY14" fmla="*/ 56202 h 94449"/>
                  <a:gd name="connsiteX15" fmla="*/ 44058 w 67463"/>
                  <a:gd name="connsiteY15" fmla="*/ 5620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44058" y="56202"/>
                    </a:moveTo>
                    <a:cubicBezTo>
                      <a:pt x="44058" y="66321"/>
                      <a:pt x="43383" y="76441"/>
                      <a:pt x="44058" y="85886"/>
                    </a:cubicBezTo>
                    <a:cubicBezTo>
                      <a:pt x="44733" y="92632"/>
                      <a:pt x="40685" y="91957"/>
                      <a:pt x="36637" y="91957"/>
                    </a:cubicBezTo>
                    <a:cubicBezTo>
                      <a:pt x="32589" y="91957"/>
                      <a:pt x="29216" y="92632"/>
                      <a:pt x="29216" y="85886"/>
                    </a:cubicBezTo>
                    <a:cubicBezTo>
                      <a:pt x="29891" y="65646"/>
                      <a:pt x="29216" y="46082"/>
                      <a:pt x="29216" y="25843"/>
                    </a:cubicBezTo>
                    <a:cubicBezTo>
                      <a:pt x="29216" y="20446"/>
                      <a:pt x="27867" y="17747"/>
                      <a:pt x="21795" y="19097"/>
                    </a:cubicBezTo>
                    <a:cubicBezTo>
                      <a:pt x="19097" y="19771"/>
                      <a:pt x="15723" y="19097"/>
                      <a:pt x="13025" y="19097"/>
                    </a:cubicBezTo>
                    <a:cubicBezTo>
                      <a:pt x="3580" y="19097"/>
                      <a:pt x="3580" y="19097"/>
                      <a:pt x="3580" y="8977"/>
                    </a:cubicBezTo>
                    <a:cubicBezTo>
                      <a:pt x="3580" y="4929"/>
                      <a:pt x="5604" y="4255"/>
                      <a:pt x="8977" y="4255"/>
                    </a:cubicBezTo>
                    <a:cubicBezTo>
                      <a:pt x="27192" y="4255"/>
                      <a:pt x="45407" y="4255"/>
                      <a:pt x="62948" y="3580"/>
                    </a:cubicBezTo>
                    <a:cubicBezTo>
                      <a:pt x="68345" y="3580"/>
                      <a:pt x="68345" y="6278"/>
                      <a:pt x="68345" y="10326"/>
                    </a:cubicBezTo>
                    <a:cubicBezTo>
                      <a:pt x="67670" y="13699"/>
                      <a:pt x="71044" y="19097"/>
                      <a:pt x="63623" y="18422"/>
                    </a:cubicBezTo>
                    <a:cubicBezTo>
                      <a:pt x="58900" y="18422"/>
                      <a:pt x="54178" y="18422"/>
                      <a:pt x="48781" y="18422"/>
                    </a:cubicBezTo>
                    <a:cubicBezTo>
                      <a:pt x="44733" y="18422"/>
                      <a:pt x="43383" y="19771"/>
                      <a:pt x="43383" y="23819"/>
                    </a:cubicBezTo>
                    <a:cubicBezTo>
                      <a:pt x="44058" y="35288"/>
                      <a:pt x="44058" y="45407"/>
                      <a:pt x="44058" y="56202"/>
                    </a:cubicBezTo>
                    <a:cubicBezTo>
                      <a:pt x="44058" y="56202"/>
                      <a:pt x="44058" y="56202"/>
                      <a:pt x="44058" y="56202"/>
                    </a:cubicBezTo>
                    <a:close/>
                  </a:path>
                </a:pathLst>
              </a:custGeom>
              <a:solidFill>
                <a:srgbClr val="0A0A0A"/>
              </a:solidFill>
              <a:ln w="6739" cap="flat">
                <a:noFill/>
                <a:prstDash val="solid"/>
                <a:miter/>
              </a:ln>
            </p:spPr>
            <p:txBody>
              <a:bodyPr rtlCol="0" anchor="ctr"/>
              <a:lstStyle/>
              <a:p>
                <a:endParaRPr lang="fr-FR">
                  <a:latin typeface="Akatab" panose="02000000000000000000" pitchFamily="2" charset="77"/>
                </a:endParaRPr>
              </a:p>
            </p:txBody>
          </p:sp>
          <p:sp>
            <p:nvSpPr>
              <p:cNvPr id="75" name="Forme libre : forme 68">
                <a:extLst>
                  <a:ext uri="{FF2B5EF4-FFF2-40B4-BE49-F238E27FC236}">
                    <a16:creationId xmlns:a16="http://schemas.microsoft.com/office/drawing/2014/main" id="{5BB6FEA6-7DC8-9F4A-8324-DE9B7D5BA15F}"/>
                  </a:ext>
                </a:extLst>
              </p:cNvPr>
              <p:cNvSpPr/>
              <p:nvPr/>
            </p:nvSpPr>
            <p:spPr>
              <a:xfrm>
                <a:off x="4523948" y="5264253"/>
                <a:ext cx="87412" cy="122375"/>
              </a:xfrm>
              <a:custGeom>
                <a:avLst/>
                <a:gdLst>
                  <a:gd name="connsiteX0" fmla="*/ 43505 w 67463"/>
                  <a:gd name="connsiteY0" fmla="*/ 54852 h 94449"/>
                  <a:gd name="connsiteX1" fmla="*/ 43505 w 67463"/>
                  <a:gd name="connsiteY1" fmla="*/ 86560 h 94449"/>
                  <a:gd name="connsiteX2" fmla="*/ 36084 w 67463"/>
                  <a:gd name="connsiteY2" fmla="*/ 91957 h 94449"/>
                  <a:gd name="connsiteX3" fmla="*/ 28663 w 67463"/>
                  <a:gd name="connsiteY3" fmla="*/ 85886 h 94449"/>
                  <a:gd name="connsiteX4" fmla="*/ 28663 w 67463"/>
                  <a:gd name="connsiteY4" fmla="*/ 25843 h 94449"/>
                  <a:gd name="connsiteX5" fmla="*/ 21242 w 67463"/>
                  <a:gd name="connsiteY5" fmla="*/ 18422 h 94449"/>
                  <a:gd name="connsiteX6" fmla="*/ 12472 w 67463"/>
                  <a:gd name="connsiteY6" fmla="*/ 18422 h 94449"/>
                  <a:gd name="connsiteX7" fmla="*/ 3702 w 67463"/>
                  <a:gd name="connsiteY7" fmla="*/ 9652 h 94449"/>
                  <a:gd name="connsiteX8" fmla="*/ 9773 w 67463"/>
                  <a:gd name="connsiteY8" fmla="*/ 3580 h 94449"/>
                  <a:gd name="connsiteX9" fmla="*/ 63070 w 67463"/>
                  <a:gd name="connsiteY9" fmla="*/ 3580 h 94449"/>
                  <a:gd name="connsiteX10" fmla="*/ 68467 w 67463"/>
                  <a:gd name="connsiteY10" fmla="*/ 10326 h 94449"/>
                  <a:gd name="connsiteX11" fmla="*/ 63070 w 67463"/>
                  <a:gd name="connsiteY11" fmla="*/ 18422 h 94449"/>
                  <a:gd name="connsiteX12" fmla="*/ 62395 w 67463"/>
                  <a:gd name="connsiteY12" fmla="*/ 18422 h 94449"/>
                  <a:gd name="connsiteX13" fmla="*/ 45529 w 67463"/>
                  <a:gd name="connsiteY13" fmla="*/ 19771 h 94449"/>
                  <a:gd name="connsiteX14" fmla="*/ 44180 w 67463"/>
                  <a:gd name="connsiteY14" fmla="*/ 37986 h 94449"/>
                  <a:gd name="connsiteX15" fmla="*/ 43505 w 67463"/>
                  <a:gd name="connsiteY15" fmla="*/ 54852 h 94449"/>
                  <a:gd name="connsiteX16" fmla="*/ 43505 w 67463"/>
                  <a:gd name="connsiteY16" fmla="*/ 5485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463" h="94449">
                    <a:moveTo>
                      <a:pt x="43505" y="54852"/>
                    </a:moveTo>
                    <a:cubicBezTo>
                      <a:pt x="43505" y="65646"/>
                      <a:pt x="42831" y="75766"/>
                      <a:pt x="43505" y="86560"/>
                    </a:cubicBezTo>
                    <a:cubicBezTo>
                      <a:pt x="44180" y="93307"/>
                      <a:pt x="39457" y="91957"/>
                      <a:pt x="36084" y="91957"/>
                    </a:cubicBezTo>
                    <a:cubicBezTo>
                      <a:pt x="32036" y="91957"/>
                      <a:pt x="28663" y="92632"/>
                      <a:pt x="28663" y="85886"/>
                    </a:cubicBezTo>
                    <a:cubicBezTo>
                      <a:pt x="29338" y="65646"/>
                      <a:pt x="28663" y="46082"/>
                      <a:pt x="28663" y="25843"/>
                    </a:cubicBezTo>
                    <a:cubicBezTo>
                      <a:pt x="28663" y="19771"/>
                      <a:pt x="26639" y="17747"/>
                      <a:pt x="21242" y="18422"/>
                    </a:cubicBezTo>
                    <a:cubicBezTo>
                      <a:pt x="18544" y="19097"/>
                      <a:pt x="15170" y="18422"/>
                      <a:pt x="12472" y="18422"/>
                    </a:cubicBezTo>
                    <a:cubicBezTo>
                      <a:pt x="5051" y="19771"/>
                      <a:pt x="3027" y="17073"/>
                      <a:pt x="3702" y="9652"/>
                    </a:cubicBezTo>
                    <a:cubicBezTo>
                      <a:pt x="4376" y="5604"/>
                      <a:pt x="4376" y="3580"/>
                      <a:pt x="9773" y="3580"/>
                    </a:cubicBezTo>
                    <a:cubicBezTo>
                      <a:pt x="27314" y="3580"/>
                      <a:pt x="45529" y="3580"/>
                      <a:pt x="63070" y="3580"/>
                    </a:cubicBezTo>
                    <a:cubicBezTo>
                      <a:pt x="69141" y="3580"/>
                      <a:pt x="69141" y="6278"/>
                      <a:pt x="68467" y="10326"/>
                    </a:cubicBezTo>
                    <a:cubicBezTo>
                      <a:pt x="68467" y="13699"/>
                      <a:pt x="70491" y="19097"/>
                      <a:pt x="63070" y="18422"/>
                    </a:cubicBezTo>
                    <a:cubicBezTo>
                      <a:pt x="63070" y="18422"/>
                      <a:pt x="62395" y="18422"/>
                      <a:pt x="62395" y="18422"/>
                    </a:cubicBezTo>
                    <a:cubicBezTo>
                      <a:pt x="56323" y="18422"/>
                      <a:pt x="48228" y="16398"/>
                      <a:pt x="45529" y="19771"/>
                    </a:cubicBezTo>
                    <a:cubicBezTo>
                      <a:pt x="41481" y="23819"/>
                      <a:pt x="44854" y="31915"/>
                      <a:pt x="44180" y="37986"/>
                    </a:cubicBezTo>
                    <a:cubicBezTo>
                      <a:pt x="42831" y="44058"/>
                      <a:pt x="42831" y="49455"/>
                      <a:pt x="43505" y="54852"/>
                    </a:cubicBezTo>
                    <a:cubicBezTo>
                      <a:pt x="42831" y="54852"/>
                      <a:pt x="42831" y="54852"/>
                      <a:pt x="43505" y="54852"/>
                    </a:cubicBezTo>
                    <a:close/>
                  </a:path>
                </a:pathLst>
              </a:custGeom>
              <a:solidFill>
                <a:srgbClr val="080808"/>
              </a:solidFill>
              <a:ln w="6739" cap="flat">
                <a:noFill/>
                <a:prstDash val="solid"/>
                <a:miter/>
              </a:ln>
            </p:spPr>
            <p:txBody>
              <a:bodyPr rtlCol="0" anchor="ctr"/>
              <a:lstStyle/>
              <a:p>
                <a:endParaRPr lang="fr-FR">
                  <a:latin typeface="Akatab" panose="02000000000000000000" pitchFamily="2" charset="77"/>
                </a:endParaRPr>
              </a:p>
            </p:txBody>
          </p:sp>
          <p:sp>
            <p:nvSpPr>
              <p:cNvPr id="76" name="Forme libre : forme 70">
                <a:extLst>
                  <a:ext uri="{FF2B5EF4-FFF2-40B4-BE49-F238E27FC236}">
                    <a16:creationId xmlns:a16="http://schemas.microsoft.com/office/drawing/2014/main" id="{926E7121-9131-1833-C1F0-BC6588E89AC0}"/>
                  </a:ext>
                </a:extLst>
              </p:cNvPr>
              <p:cNvSpPr/>
              <p:nvPr/>
            </p:nvSpPr>
            <p:spPr>
              <a:xfrm>
                <a:off x="3532864" y="5464425"/>
                <a:ext cx="87412" cy="122375"/>
              </a:xfrm>
              <a:custGeom>
                <a:avLst/>
                <a:gdLst>
                  <a:gd name="connsiteX0" fmla="*/ 68345 w 67463"/>
                  <a:gd name="connsiteY0" fmla="*/ 11001 h 94449"/>
                  <a:gd name="connsiteX1" fmla="*/ 61599 w 67463"/>
                  <a:gd name="connsiteY1" fmla="*/ 18422 h 94449"/>
                  <a:gd name="connsiteX2" fmla="*/ 44058 w 67463"/>
                  <a:gd name="connsiteY2" fmla="*/ 36637 h 94449"/>
                  <a:gd name="connsiteX3" fmla="*/ 44058 w 67463"/>
                  <a:gd name="connsiteY3" fmla="*/ 85211 h 94449"/>
                  <a:gd name="connsiteX4" fmla="*/ 37312 w 67463"/>
                  <a:gd name="connsiteY4" fmla="*/ 91283 h 94449"/>
                  <a:gd name="connsiteX5" fmla="*/ 29216 w 67463"/>
                  <a:gd name="connsiteY5" fmla="*/ 85211 h 94449"/>
                  <a:gd name="connsiteX6" fmla="*/ 29216 w 67463"/>
                  <a:gd name="connsiteY6" fmla="*/ 24494 h 94449"/>
                  <a:gd name="connsiteX7" fmla="*/ 23144 w 67463"/>
                  <a:gd name="connsiteY7" fmla="*/ 18422 h 94449"/>
                  <a:gd name="connsiteX8" fmla="*/ 12350 w 67463"/>
                  <a:gd name="connsiteY8" fmla="*/ 18422 h 94449"/>
                  <a:gd name="connsiteX9" fmla="*/ 3580 w 67463"/>
                  <a:gd name="connsiteY9" fmla="*/ 9652 h 94449"/>
                  <a:gd name="connsiteX10" fmla="*/ 9652 w 67463"/>
                  <a:gd name="connsiteY10" fmla="*/ 3580 h 94449"/>
                  <a:gd name="connsiteX11" fmla="*/ 60924 w 67463"/>
                  <a:gd name="connsiteY11" fmla="*/ 3580 h 94449"/>
                  <a:gd name="connsiteX12" fmla="*/ 68345 w 67463"/>
                  <a:gd name="connsiteY12" fmla="*/ 1100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463" h="94449">
                    <a:moveTo>
                      <a:pt x="68345" y="11001"/>
                    </a:moveTo>
                    <a:cubicBezTo>
                      <a:pt x="70369" y="17747"/>
                      <a:pt x="66996" y="18422"/>
                      <a:pt x="61599" y="18422"/>
                    </a:cubicBezTo>
                    <a:cubicBezTo>
                      <a:pt x="44058" y="18422"/>
                      <a:pt x="44058" y="18422"/>
                      <a:pt x="44058" y="36637"/>
                    </a:cubicBezTo>
                    <a:cubicBezTo>
                      <a:pt x="44058" y="52828"/>
                      <a:pt x="44058" y="69020"/>
                      <a:pt x="44058" y="85211"/>
                    </a:cubicBezTo>
                    <a:cubicBezTo>
                      <a:pt x="44058" y="91283"/>
                      <a:pt x="42034" y="91957"/>
                      <a:pt x="37312" y="91283"/>
                    </a:cubicBezTo>
                    <a:cubicBezTo>
                      <a:pt x="33264" y="91283"/>
                      <a:pt x="29216" y="92632"/>
                      <a:pt x="29216" y="85211"/>
                    </a:cubicBezTo>
                    <a:cubicBezTo>
                      <a:pt x="29891" y="64972"/>
                      <a:pt x="29216" y="44733"/>
                      <a:pt x="29216" y="24494"/>
                    </a:cubicBezTo>
                    <a:cubicBezTo>
                      <a:pt x="29216" y="19097"/>
                      <a:pt x="27867" y="17747"/>
                      <a:pt x="23144" y="18422"/>
                    </a:cubicBezTo>
                    <a:cubicBezTo>
                      <a:pt x="19771" y="19097"/>
                      <a:pt x="15723" y="17747"/>
                      <a:pt x="12350" y="18422"/>
                    </a:cubicBezTo>
                    <a:cubicBezTo>
                      <a:pt x="4255" y="19771"/>
                      <a:pt x="3580" y="15723"/>
                      <a:pt x="3580" y="9652"/>
                    </a:cubicBezTo>
                    <a:cubicBezTo>
                      <a:pt x="3580" y="4929"/>
                      <a:pt x="4929" y="3580"/>
                      <a:pt x="9652" y="3580"/>
                    </a:cubicBezTo>
                    <a:cubicBezTo>
                      <a:pt x="26517" y="3580"/>
                      <a:pt x="43383" y="3580"/>
                      <a:pt x="60924" y="3580"/>
                    </a:cubicBezTo>
                    <a:cubicBezTo>
                      <a:pt x="66996" y="3580"/>
                      <a:pt x="71044" y="4255"/>
                      <a:pt x="68345" y="11001"/>
                    </a:cubicBezTo>
                    <a:close/>
                  </a:path>
                </a:pathLst>
              </a:custGeom>
              <a:solidFill>
                <a:srgbClr val="060606"/>
              </a:solidFill>
              <a:ln w="6739" cap="flat">
                <a:noFill/>
                <a:prstDash val="solid"/>
                <a:miter/>
              </a:ln>
            </p:spPr>
            <p:txBody>
              <a:bodyPr rtlCol="0" anchor="ctr"/>
              <a:lstStyle/>
              <a:p>
                <a:endParaRPr lang="fr-FR">
                  <a:latin typeface="Akatab" panose="02000000000000000000" pitchFamily="2" charset="77"/>
                </a:endParaRPr>
              </a:p>
            </p:txBody>
          </p:sp>
          <p:sp>
            <p:nvSpPr>
              <p:cNvPr id="77" name="Forme libre : forme 71">
                <a:extLst>
                  <a:ext uri="{FF2B5EF4-FFF2-40B4-BE49-F238E27FC236}">
                    <a16:creationId xmlns:a16="http://schemas.microsoft.com/office/drawing/2014/main" id="{533E4C03-7768-D7A3-4698-2CB952A73CF7}"/>
                  </a:ext>
                </a:extLst>
              </p:cNvPr>
              <p:cNvSpPr/>
              <p:nvPr/>
            </p:nvSpPr>
            <p:spPr>
              <a:xfrm>
                <a:off x="3792475" y="5268600"/>
                <a:ext cx="69929" cy="113635"/>
              </a:xfrm>
              <a:custGeom>
                <a:avLst/>
                <a:gdLst>
                  <a:gd name="connsiteX0" fmla="*/ 3580 w 53970"/>
                  <a:gd name="connsiteY0" fmla="*/ 47450 h 87702"/>
                  <a:gd name="connsiteX1" fmla="*/ 3580 w 53970"/>
                  <a:gd name="connsiteY1" fmla="*/ 9670 h 87702"/>
                  <a:gd name="connsiteX2" fmla="*/ 11001 w 53970"/>
                  <a:gd name="connsiteY2" fmla="*/ 3599 h 87702"/>
                  <a:gd name="connsiteX3" fmla="*/ 18422 w 53970"/>
                  <a:gd name="connsiteY3" fmla="*/ 9670 h 87702"/>
                  <a:gd name="connsiteX4" fmla="*/ 18422 w 53970"/>
                  <a:gd name="connsiteY4" fmla="*/ 67014 h 87702"/>
                  <a:gd name="connsiteX5" fmla="*/ 28541 w 53970"/>
                  <a:gd name="connsiteY5" fmla="*/ 76459 h 87702"/>
                  <a:gd name="connsiteX6" fmla="*/ 49455 w 53970"/>
                  <a:gd name="connsiteY6" fmla="*/ 75785 h 87702"/>
                  <a:gd name="connsiteX7" fmla="*/ 55527 w 53970"/>
                  <a:gd name="connsiteY7" fmla="*/ 83206 h 87702"/>
                  <a:gd name="connsiteX8" fmla="*/ 50130 w 53970"/>
                  <a:gd name="connsiteY8" fmla="*/ 90627 h 87702"/>
                  <a:gd name="connsiteX9" fmla="*/ 9652 w 53970"/>
                  <a:gd name="connsiteY9" fmla="*/ 90627 h 87702"/>
                  <a:gd name="connsiteX10" fmla="*/ 3580 w 53970"/>
                  <a:gd name="connsiteY10" fmla="*/ 84555 h 87702"/>
                  <a:gd name="connsiteX11" fmla="*/ 3580 w 53970"/>
                  <a:gd name="connsiteY11" fmla="*/ 47450 h 87702"/>
                  <a:gd name="connsiteX12" fmla="*/ 3580 w 53970"/>
                  <a:gd name="connsiteY12" fmla="*/ 47450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70" h="87702">
                    <a:moveTo>
                      <a:pt x="3580" y="47450"/>
                    </a:moveTo>
                    <a:cubicBezTo>
                      <a:pt x="3580" y="34632"/>
                      <a:pt x="4254" y="21814"/>
                      <a:pt x="3580" y="9670"/>
                    </a:cubicBezTo>
                    <a:cubicBezTo>
                      <a:pt x="3580" y="2924"/>
                      <a:pt x="6953" y="3599"/>
                      <a:pt x="11001" y="3599"/>
                    </a:cubicBezTo>
                    <a:cubicBezTo>
                      <a:pt x="15049" y="3599"/>
                      <a:pt x="19096" y="2924"/>
                      <a:pt x="18422" y="9670"/>
                    </a:cubicBezTo>
                    <a:cubicBezTo>
                      <a:pt x="17747" y="28560"/>
                      <a:pt x="19096" y="48125"/>
                      <a:pt x="18422" y="67014"/>
                    </a:cubicBezTo>
                    <a:cubicBezTo>
                      <a:pt x="17747" y="75785"/>
                      <a:pt x="21120" y="77809"/>
                      <a:pt x="28541" y="76459"/>
                    </a:cubicBezTo>
                    <a:cubicBezTo>
                      <a:pt x="35288" y="75785"/>
                      <a:pt x="42709" y="76459"/>
                      <a:pt x="49455" y="75785"/>
                    </a:cubicBezTo>
                    <a:cubicBezTo>
                      <a:pt x="55527" y="75110"/>
                      <a:pt x="55527" y="78483"/>
                      <a:pt x="55527" y="83206"/>
                    </a:cubicBezTo>
                    <a:cubicBezTo>
                      <a:pt x="55527" y="87254"/>
                      <a:pt x="56876" y="91301"/>
                      <a:pt x="50130" y="90627"/>
                    </a:cubicBezTo>
                    <a:cubicBezTo>
                      <a:pt x="36637" y="89952"/>
                      <a:pt x="23144" y="90627"/>
                      <a:pt x="9652" y="90627"/>
                    </a:cubicBezTo>
                    <a:cubicBezTo>
                      <a:pt x="4929" y="90627"/>
                      <a:pt x="3580" y="89278"/>
                      <a:pt x="3580" y="84555"/>
                    </a:cubicBezTo>
                    <a:cubicBezTo>
                      <a:pt x="4254" y="72412"/>
                      <a:pt x="3580" y="60268"/>
                      <a:pt x="3580" y="47450"/>
                    </a:cubicBezTo>
                    <a:cubicBezTo>
                      <a:pt x="3580" y="47450"/>
                      <a:pt x="3580" y="47450"/>
                      <a:pt x="3580" y="47450"/>
                    </a:cubicBezTo>
                    <a:close/>
                  </a:path>
                </a:pathLst>
              </a:custGeom>
              <a:solidFill>
                <a:srgbClr val="0A0A0A"/>
              </a:solidFill>
              <a:ln w="6739" cap="flat">
                <a:noFill/>
                <a:prstDash val="solid"/>
                <a:miter/>
              </a:ln>
            </p:spPr>
            <p:txBody>
              <a:bodyPr rtlCol="0" anchor="ctr"/>
              <a:lstStyle/>
              <a:p>
                <a:endParaRPr lang="fr-FR">
                  <a:latin typeface="Akatab" panose="02000000000000000000" pitchFamily="2" charset="77"/>
                </a:endParaRPr>
              </a:p>
            </p:txBody>
          </p:sp>
          <p:sp>
            <p:nvSpPr>
              <p:cNvPr id="78" name="Forme libre : forme 72">
                <a:extLst>
                  <a:ext uri="{FF2B5EF4-FFF2-40B4-BE49-F238E27FC236}">
                    <a16:creationId xmlns:a16="http://schemas.microsoft.com/office/drawing/2014/main" id="{03EBC7EE-86E0-5593-83A1-0EEBC8F537D4}"/>
                  </a:ext>
                </a:extLst>
              </p:cNvPr>
              <p:cNvSpPr/>
              <p:nvPr/>
            </p:nvSpPr>
            <p:spPr>
              <a:xfrm>
                <a:off x="1481324" y="5473137"/>
                <a:ext cx="69929" cy="113635"/>
              </a:xfrm>
              <a:custGeom>
                <a:avLst/>
                <a:gdLst>
                  <a:gd name="connsiteX0" fmla="*/ 3580 w 53970"/>
                  <a:gd name="connsiteY0" fmla="*/ 46779 h 87702"/>
                  <a:gd name="connsiteX1" fmla="*/ 3580 w 53970"/>
                  <a:gd name="connsiteY1" fmla="*/ 8999 h 87702"/>
                  <a:gd name="connsiteX2" fmla="*/ 11676 w 53970"/>
                  <a:gd name="connsiteY2" fmla="*/ 3602 h 87702"/>
                  <a:gd name="connsiteX3" fmla="*/ 18422 w 53970"/>
                  <a:gd name="connsiteY3" fmla="*/ 8999 h 87702"/>
                  <a:gd name="connsiteX4" fmla="*/ 18422 w 53970"/>
                  <a:gd name="connsiteY4" fmla="*/ 69717 h 87702"/>
                  <a:gd name="connsiteX5" fmla="*/ 25168 w 53970"/>
                  <a:gd name="connsiteY5" fmla="*/ 76463 h 87702"/>
                  <a:gd name="connsiteX6" fmla="*/ 50804 w 53970"/>
                  <a:gd name="connsiteY6" fmla="*/ 76463 h 87702"/>
                  <a:gd name="connsiteX7" fmla="*/ 55527 w 53970"/>
                  <a:gd name="connsiteY7" fmla="*/ 83884 h 87702"/>
                  <a:gd name="connsiteX8" fmla="*/ 51479 w 53970"/>
                  <a:gd name="connsiteY8" fmla="*/ 90630 h 87702"/>
                  <a:gd name="connsiteX9" fmla="*/ 9652 w 53970"/>
                  <a:gd name="connsiteY9" fmla="*/ 90630 h 87702"/>
                  <a:gd name="connsiteX10" fmla="*/ 4255 w 53970"/>
                  <a:gd name="connsiteY10" fmla="*/ 85233 h 87702"/>
                  <a:gd name="connsiteX11" fmla="*/ 3580 w 53970"/>
                  <a:gd name="connsiteY11" fmla="*/ 46779 h 87702"/>
                  <a:gd name="connsiteX12" fmla="*/ 3580 w 53970"/>
                  <a:gd name="connsiteY12" fmla="*/ 46779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970" h="87702">
                    <a:moveTo>
                      <a:pt x="3580" y="46779"/>
                    </a:moveTo>
                    <a:cubicBezTo>
                      <a:pt x="3580" y="33961"/>
                      <a:pt x="3580" y="21143"/>
                      <a:pt x="3580" y="8999"/>
                    </a:cubicBezTo>
                    <a:cubicBezTo>
                      <a:pt x="3580" y="1578"/>
                      <a:pt x="8302" y="4277"/>
                      <a:pt x="11676" y="3602"/>
                    </a:cubicBezTo>
                    <a:cubicBezTo>
                      <a:pt x="15723" y="3602"/>
                      <a:pt x="19097" y="2928"/>
                      <a:pt x="18422" y="8999"/>
                    </a:cubicBezTo>
                    <a:cubicBezTo>
                      <a:pt x="18422" y="29238"/>
                      <a:pt x="18422" y="49478"/>
                      <a:pt x="18422" y="69717"/>
                    </a:cubicBezTo>
                    <a:cubicBezTo>
                      <a:pt x="18422" y="75114"/>
                      <a:pt x="19771" y="77138"/>
                      <a:pt x="25168" y="76463"/>
                    </a:cubicBezTo>
                    <a:cubicBezTo>
                      <a:pt x="33939" y="75788"/>
                      <a:pt x="42709" y="76463"/>
                      <a:pt x="50804" y="76463"/>
                    </a:cubicBezTo>
                    <a:cubicBezTo>
                      <a:pt x="57551" y="76463"/>
                      <a:pt x="55527" y="81185"/>
                      <a:pt x="55527" y="83884"/>
                    </a:cubicBezTo>
                    <a:cubicBezTo>
                      <a:pt x="55527" y="86583"/>
                      <a:pt x="57551" y="91305"/>
                      <a:pt x="51479" y="90630"/>
                    </a:cubicBezTo>
                    <a:cubicBezTo>
                      <a:pt x="37312" y="90630"/>
                      <a:pt x="23144" y="90630"/>
                      <a:pt x="9652" y="90630"/>
                    </a:cubicBezTo>
                    <a:cubicBezTo>
                      <a:pt x="5604" y="90630"/>
                      <a:pt x="4255" y="89281"/>
                      <a:pt x="4255" y="85233"/>
                    </a:cubicBezTo>
                    <a:cubicBezTo>
                      <a:pt x="4255" y="73090"/>
                      <a:pt x="3580" y="60272"/>
                      <a:pt x="3580" y="46779"/>
                    </a:cubicBezTo>
                    <a:cubicBezTo>
                      <a:pt x="3580" y="46779"/>
                      <a:pt x="3580" y="46779"/>
                      <a:pt x="3580" y="46779"/>
                    </a:cubicBezTo>
                    <a:close/>
                  </a:path>
                </a:pathLst>
              </a:custGeom>
              <a:solidFill>
                <a:srgbClr val="060606"/>
              </a:solidFill>
              <a:ln w="6739" cap="flat">
                <a:noFill/>
                <a:prstDash val="solid"/>
                <a:miter/>
              </a:ln>
            </p:spPr>
            <p:txBody>
              <a:bodyPr rtlCol="0" anchor="ctr"/>
              <a:lstStyle/>
              <a:p>
                <a:endParaRPr lang="fr-FR">
                  <a:latin typeface="Akatab" panose="02000000000000000000" pitchFamily="2" charset="77"/>
                </a:endParaRPr>
              </a:p>
            </p:txBody>
          </p:sp>
          <p:sp>
            <p:nvSpPr>
              <p:cNvPr id="79" name="Forme libre : forme 73">
                <a:extLst>
                  <a:ext uri="{FF2B5EF4-FFF2-40B4-BE49-F238E27FC236}">
                    <a16:creationId xmlns:a16="http://schemas.microsoft.com/office/drawing/2014/main" id="{CBE6DCAD-241F-3E01-2518-8C019A6075BE}"/>
                  </a:ext>
                </a:extLst>
              </p:cNvPr>
              <p:cNvSpPr/>
              <p:nvPr/>
            </p:nvSpPr>
            <p:spPr>
              <a:xfrm>
                <a:off x="2374666" y="5468653"/>
                <a:ext cx="26223" cy="122375"/>
              </a:xfrm>
              <a:custGeom>
                <a:avLst/>
                <a:gdLst>
                  <a:gd name="connsiteX0" fmla="*/ 19097 w 20239"/>
                  <a:gd name="connsiteY0" fmla="*/ 48216 h 94449"/>
                  <a:gd name="connsiteX1" fmla="*/ 19097 w 20239"/>
                  <a:gd name="connsiteY1" fmla="*/ 85996 h 94449"/>
                  <a:gd name="connsiteX2" fmla="*/ 11676 w 20239"/>
                  <a:gd name="connsiteY2" fmla="*/ 91393 h 94449"/>
                  <a:gd name="connsiteX3" fmla="*/ 3580 w 20239"/>
                  <a:gd name="connsiteY3" fmla="*/ 85996 h 94449"/>
                  <a:gd name="connsiteX4" fmla="*/ 3580 w 20239"/>
                  <a:gd name="connsiteY4" fmla="*/ 9087 h 94449"/>
                  <a:gd name="connsiteX5" fmla="*/ 11676 w 20239"/>
                  <a:gd name="connsiteY5" fmla="*/ 3690 h 94449"/>
                  <a:gd name="connsiteX6" fmla="*/ 19097 w 20239"/>
                  <a:gd name="connsiteY6" fmla="*/ 9087 h 94449"/>
                  <a:gd name="connsiteX7" fmla="*/ 19097 w 20239"/>
                  <a:gd name="connsiteY7" fmla="*/ 48216 h 94449"/>
                  <a:gd name="connsiteX8" fmla="*/ 19097 w 20239"/>
                  <a:gd name="connsiteY8" fmla="*/ 48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9097" y="48216"/>
                    </a:moveTo>
                    <a:cubicBezTo>
                      <a:pt x="19097" y="61034"/>
                      <a:pt x="18422" y="73852"/>
                      <a:pt x="19097" y="85996"/>
                    </a:cubicBezTo>
                    <a:cubicBezTo>
                      <a:pt x="19097" y="92067"/>
                      <a:pt x="15723" y="91393"/>
                      <a:pt x="11676" y="91393"/>
                    </a:cubicBezTo>
                    <a:cubicBezTo>
                      <a:pt x="8302" y="91393"/>
                      <a:pt x="3580" y="92742"/>
                      <a:pt x="3580" y="85996"/>
                    </a:cubicBezTo>
                    <a:cubicBezTo>
                      <a:pt x="3580" y="60359"/>
                      <a:pt x="3580" y="34723"/>
                      <a:pt x="3580" y="9087"/>
                    </a:cubicBezTo>
                    <a:cubicBezTo>
                      <a:pt x="3580" y="2341"/>
                      <a:pt x="7628" y="3690"/>
                      <a:pt x="11676" y="3690"/>
                    </a:cubicBezTo>
                    <a:cubicBezTo>
                      <a:pt x="15723" y="3690"/>
                      <a:pt x="19097" y="3015"/>
                      <a:pt x="19097" y="9087"/>
                    </a:cubicBezTo>
                    <a:cubicBezTo>
                      <a:pt x="18422" y="22580"/>
                      <a:pt x="18422" y="35398"/>
                      <a:pt x="19097" y="48216"/>
                    </a:cubicBezTo>
                    <a:cubicBezTo>
                      <a:pt x="18422" y="48216"/>
                      <a:pt x="19097" y="48216"/>
                      <a:pt x="19097" y="48216"/>
                    </a:cubicBezTo>
                    <a:close/>
                  </a:path>
                </a:pathLst>
              </a:custGeom>
              <a:solidFill>
                <a:srgbClr val="080808"/>
              </a:solidFill>
              <a:ln w="6739" cap="flat">
                <a:noFill/>
                <a:prstDash val="solid"/>
                <a:miter/>
              </a:ln>
            </p:spPr>
            <p:txBody>
              <a:bodyPr rtlCol="0" anchor="ctr"/>
              <a:lstStyle/>
              <a:p>
                <a:endParaRPr lang="fr-FR">
                  <a:latin typeface="Akatab" panose="02000000000000000000" pitchFamily="2" charset="77"/>
                </a:endParaRPr>
              </a:p>
            </p:txBody>
          </p:sp>
          <p:sp>
            <p:nvSpPr>
              <p:cNvPr id="80" name="Forme libre : forme 74">
                <a:extLst>
                  <a:ext uri="{FF2B5EF4-FFF2-40B4-BE49-F238E27FC236}">
                    <a16:creationId xmlns:a16="http://schemas.microsoft.com/office/drawing/2014/main" id="{AB49F46D-A273-DFA5-EE2E-D244E5F97BB2}"/>
                  </a:ext>
                </a:extLst>
              </p:cNvPr>
              <p:cNvSpPr/>
              <p:nvPr/>
            </p:nvSpPr>
            <p:spPr>
              <a:xfrm>
                <a:off x="3497025" y="5464930"/>
                <a:ext cx="26223" cy="122375"/>
              </a:xfrm>
              <a:custGeom>
                <a:avLst/>
                <a:gdLst>
                  <a:gd name="connsiteX0" fmla="*/ 19097 w 20239"/>
                  <a:gd name="connsiteY0" fmla="*/ 47041 h 94449"/>
                  <a:gd name="connsiteX1" fmla="*/ 19097 w 20239"/>
                  <a:gd name="connsiteY1" fmla="*/ 86170 h 94449"/>
                  <a:gd name="connsiteX2" fmla="*/ 12350 w 20239"/>
                  <a:gd name="connsiteY2" fmla="*/ 90893 h 94449"/>
                  <a:gd name="connsiteX3" fmla="*/ 3580 w 20239"/>
                  <a:gd name="connsiteY3" fmla="*/ 86170 h 94449"/>
                  <a:gd name="connsiteX4" fmla="*/ 3580 w 20239"/>
                  <a:gd name="connsiteY4" fmla="*/ 8587 h 94449"/>
                  <a:gd name="connsiteX5" fmla="*/ 11001 w 20239"/>
                  <a:gd name="connsiteY5" fmla="*/ 3865 h 94449"/>
                  <a:gd name="connsiteX6" fmla="*/ 18422 w 20239"/>
                  <a:gd name="connsiteY6" fmla="*/ 8587 h 94449"/>
                  <a:gd name="connsiteX7" fmla="*/ 19097 w 20239"/>
                  <a:gd name="connsiteY7" fmla="*/ 47041 h 94449"/>
                  <a:gd name="connsiteX8" fmla="*/ 19097 w 20239"/>
                  <a:gd name="connsiteY8" fmla="*/ 470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9097" y="47041"/>
                    </a:moveTo>
                    <a:cubicBezTo>
                      <a:pt x="19097" y="59859"/>
                      <a:pt x="19097" y="72677"/>
                      <a:pt x="19097" y="86170"/>
                    </a:cubicBezTo>
                    <a:cubicBezTo>
                      <a:pt x="19097" y="91567"/>
                      <a:pt x="16398" y="91567"/>
                      <a:pt x="12350" y="90893"/>
                    </a:cubicBezTo>
                    <a:cubicBezTo>
                      <a:pt x="8977" y="90218"/>
                      <a:pt x="3580" y="93591"/>
                      <a:pt x="3580" y="86170"/>
                    </a:cubicBezTo>
                    <a:cubicBezTo>
                      <a:pt x="3580" y="60534"/>
                      <a:pt x="3580" y="34223"/>
                      <a:pt x="3580" y="8587"/>
                    </a:cubicBezTo>
                    <a:cubicBezTo>
                      <a:pt x="3580" y="1841"/>
                      <a:pt x="7628" y="3865"/>
                      <a:pt x="11001" y="3865"/>
                    </a:cubicBezTo>
                    <a:cubicBezTo>
                      <a:pt x="14374" y="3865"/>
                      <a:pt x="19097" y="1841"/>
                      <a:pt x="18422" y="8587"/>
                    </a:cubicBezTo>
                    <a:cubicBezTo>
                      <a:pt x="18422" y="21405"/>
                      <a:pt x="18422" y="34223"/>
                      <a:pt x="19097" y="47041"/>
                    </a:cubicBezTo>
                    <a:cubicBezTo>
                      <a:pt x="18422" y="47041"/>
                      <a:pt x="19097" y="47041"/>
                      <a:pt x="19097" y="47041"/>
                    </a:cubicBezTo>
                    <a:close/>
                  </a:path>
                </a:pathLst>
              </a:custGeom>
              <a:solidFill>
                <a:srgbClr val="060606"/>
              </a:solidFill>
              <a:ln w="6739" cap="flat">
                <a:noFill/>
                <a:prstDash val="solid"/>
                <a:miter/>
              </a:ln>
            </p:spPr>
            <p:txBody>
              <a:bodyPr rtlCol="0" anchor="ctr"/>
              <a:lstStyle/>
              <a:p>
                <a:endParaRPr lang="fr-FR">
                  <a:latin typeface="Akatab" panose="02000000000000000000" pitchFamily="2" charset="77"/>
                </a:endParaRPr>
              </a:p>
            </p:txBody>
          </p:sp>
          <p:sp>
            <p:nvSpPr>
              <p:cNvPr id="81" name="Forme libre : forme 75">
                <a:extLst>
                  <a:ext uri="{FF2B5EF4-FFF2-40B4-BE49-F238E27FC236}">
                    <a16:creationId xmlns:a16="http://schemas.microsoft.com/office/drawing/2014/main" id="{76C0C29D-2185-E3CC-1D96-02338BD13B4F}"/>
                  </a:ext>
                </a:extLst>
              </p:cNvPr>
              <p:cNvSpPr/>
              <p:nvPr/>
            </p:nvSpPr>
            <p:spPr>
              <a:xfrm>
                <a:off x="3634261" y="5464056"/>
                <a:ext cx="26223" cy="122375"/>
              </a:xfrm>
              <a:custGeom>
                <a:avLst/>
                <a:gdLst>
                  <a:gd name="connsiteX0" fmla="*/ 18422 w 20239"/>
                  <a:gd name="connsiteY0" fmla="*/ 47041 h 94449"/>
                  <a:gd name="connsiteX1" fmla="*/ 18422 w 20239"/>
                  <a:gd name="connsiteY1" fmla="*/ 86170 h 94449"/>
                  <a:gd name="connsiteX2" fmla="*/ 11676 w 20239"/>
                  <a:gd name="connsiteY2" fmla="*/ 91567 h 94449"/>
                  <a:gd name="connsiteX3" fmla="*/ 3580 w 20239"/>
                  <a:gd name="connsiteY3" fmla="*/ 86170 h 94449"/>
                  <a:gd name="connsiteX4" fmla="*/ 3580 w 20239"/>
                  <a:gd name="connsiteY4" fmla="*/ 9262 h 94449"/>
                  <a:gd name="connsiteX5" fmla="*/ 10326 w 20239"/>
                  <a:gd name="connsiteY5" fmla="*/ 3865 h 94449"/>
                  <a:gd name="connsiteX6" fmla="*/ 18422 w 20239"/>
                  <a:gd name="connsiteY6" fmla="*/ 8587 h 94449"/>
                  <a:gd name="connsiteX7" fmla="*/ 18422 w 20239"/>
                  <a:gd name="connsiteY7" fmla="*/ 47041 h 94449"/>
                  <a:gd name="connsiteX8" fmla="*/ 18422 w 20239"/>
                  <a:gd name="connsiteY8" fmla="*/ 470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8422" y="47041"/>
                    </a:moveTo>
                    <a:cubicBezTo>
                      <a:pt x="18422" y="59859"/>
                      <a:pt x="18422" y="72677"/>
                      <a:pt x="18422" y="86170"/>
                    </a:cubicBezTo>
                    <a:cubicBezTo>
                      <a:pt x="18422" y="92242"/>
                      <a:pt x="15723" y="92242"/>
                      <a:pt x="11676" y="91567"/>
                    </a:cubicBezTo>
                    <a:cubicBezTo>
                      <a:pt x="8302" y="91567"/>
                      <a:pt x="3580" y="93591"/>
                      <a:pt x="3580" y="86170"/>
                    </a:cubicBezTo>
                    <a:cubicBezTo>
                      <a:pt x="3580" y="60534"/>
                      <a:pt x="3580" y="34898"/>
                      <a:pt x="3580" y="9262"/>
                    </a:cubicBezTo>
                    <a:cubicBezTo>
                      <a:pt x="3580" y="3190"/>
                      <a:pt x="6953" y="3865"/>
                      <a:pt x="10326" y="3865"/>
                    </a:cubicBezTo>
                    <a:cubicBezTo>
                      <a:pt x="13699" y="3865"/>
                      <a:pt x="18422" y="1841"/>
                      <a:pt x="18422" y="8587"/>
                    </a:cubicBezTo>
                    <a:cubicBezTo>
                      <a:pt x="17747" y="21405"/>
                      <a:pt x="17747" y="34223"/>
                      <a:pt x="18422" y="47041"/>
                    </a:cubicBezTo>
                    <a:cubicBezTo>
                      <a:pt x="17747" y="47041"/>
                      <a:pt x="18422" y="47041"/>
                      <a:pt x="18422" y="47041"/>
                    </a:cubicBezTo>
                    <a:close/>
                  </a:path>
                </a:pathLst>
              </a:custGeom>
              <a:solidFill>
                <a:srgbClr val="060606"/>
              </a:solidFill>
              <a:ln w="6739" cap="flat">
                <a:noFill/>
                <a:prstDash val="solid"/>
                <a:miter/>
              </a:ln>
            </p:spPr>
            <p:txBody>
              <a:bodyPr rtlCol="0" anchor="ctr"/>
              <a:lstStyle/>
              <a:p>
                <a:endParaRPr lang="fr-FR">
                  <a:latin typeface="Akatab" panose="02000000000000000000" pitchFamily="2" charset="77"/>
                </a:endParaRPr>
              </a:p>
            </p:txBody>
          </p:sp>
          <p:sp>
            <p:nvSpPr>
              <p:cNvPr id="82" name="Forme libre : forme 76">
                <a:extLst>
                  <a:ext uri="{FF2B5EF4-FFF2-40B4-BE49-F238E27FC236}">
                    <a16:creationId xmlns:a16="http://schemas.microsoft.com/office/drawing/2014/main" id="{4A8D15AA-7F39-313C-C9C0-0C41F6150EE4}"/>
                  </a:ext>
                </a:extLst>
              </p:cNvPr>
              <p:cNvSpPr/>
              <p:nvPr/>
            </p:nvSpPr>
            <p:spPr>
              <a:xfrm>
                <a:off x="4407849" y="5459912"/>
                <a:ext cx="26223" cy="122375"/>
              </a:xfrm>
              <a:custGeom>
                <a:avLst/>
                <a:gdLst>
                  <a:gd name="connsiteX0" fmla="*/ 18422 w 20239"/>
                  <a:gd name="connsiteY0" fmla="*/ 48216 h 94449"/>
                  <a:gd name="connsiteX1" fmla="*/ 18422 w 20239"/>
                  <a:gd name="connsiteY1" fmla="*/ 85996 h 94449"/>
                  <a:gd name="connsiteX2" fmla="*/ 11675 w 20239"/>
                  <a:gd name="connsiteY2" fmla="*/ 91393 h 94449"/>
                  <a:gd name="connsiteX3" fmla="*/ 3580 w 20239"/>
                  <a:gd name="connsiteY3" fmla="*/ 85996 h 94449"/>
                  <a:gd name="connsiteX4" fmla="*/ 3580 w 20239"/>
                  <a:gd name="connsiteY4" fmla="*/ 9087 h 94449"/>
                  <a:gd name="connsiteX5" fmla="*/ 11675 w 20239"/>
                  <a:gd name="connsiteY5" fmla="*/ 3690 h 94449"/>
                  <a:gd name="connsiteX6" fmla="*/ 19096 w 20239"/>
                  <a:gd name="connsiteY6" fmla="*/ 9087 h 94449"/>
                  <a:gd name="connsiteX7" fmla="*/ 18422 w 20239"/>
                  <a:gd name="connsiteY7" fmla="*/ 48216 h 94449"/>
                  <a:gd name="connsiteX8" fmla="*/ 18422 w 20239"/>
                  <a:gd name="connsiteY8" fmla="*/ 48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39" h="94449">
                    <a:moveTo>
                      <a:pt x="18422" y="48216"/>
                    </a:moveTo>
                    <a:cubicBezTo>
                      <a:pt x="18422" y="61034"/>
                      <a:pt x="17747" y="73852"/>
                      <a:pt x="18422" y="85996"/>
                    </a:cubicBezTo>
                    <a:cubicBezTo>
                      <a:pt x="18422" y="92067"/>
                      <a:pt x="15049" y="91393"/>
                      <a:pt x="11675" y="91393"/>
                    </a:cubicBezTo>
                    <a:cubicBezTo>
                      <a:pt x="8302" y="91393"/>
                      <a:pt x="3580" y="93417"/>
                      <a:pt x="3580" y="85996"/>
                    </a:cubicBezTo>
                    <a:cubicBezTo>
                      <a:pt x="3580" y="60359"/>
                      <a:pt x="3580" y="34723"/>
                      <a:pt x="3580" y="9087"/>
                    </a:cubicBezTo>
                    <a:cubicBezTo>
                      <a:pt x="3580" y="2341"/>
                      <a:pt x="7628" y="3690"/>
                      <a:pt x="11675" y="3690"/>
                    </a:cubicBezTo>
                    <a:cubicBezTo>
                      <a:pt x="15049" y="3690"/>
                      <a:pt x="19096" y="2341"/>
                      <a:pt x="19096" y="9087"/>
                    </a:cubicBezTo>
                    <a:cubicBezTo>
                      <a:pt x="17747" y="22580"/>
                      <a:pt x="18422" y="35398"/>
                      <a:pt x="18422" y="48216"/>
                    </a:cubicBezTo>
                    <a:cubicBezTo>
                      <a:pt x="18422" y="48216"/>
                      <a:pt x="18422" y="48216"/>
                      <a:pt x="18422" y="48216"/>
                    </a:cubicBezTo>
                    <a:close/>
                  </a:path>
                </a:pathLst>
              </a:custGeom>
              <a:solidFill>
                <a:srgbClr val="060606"/>
              </a:solidFill>
              <a:ln w="6739" cap="flat">
                <a:noFill/>
                <a:prstDash val="solid"/>
                <a:miter/>
              </a:ln>
            </p:spPr>
            <p:txBody>
              <a:bodyPr rtlCol="0" anchor="ctr"/>
              <a:lstStyle/>
              <a:p>
                <a:endParaRPr lang="fr-FR">
                  <a:latin typeface="Akatab" panose="02000000000000000000" pitchFamily="2" charset="77"/>
                </a:endParaRPr>
              </a:p>
            </p:txBody>
          </p:sp>
          <p:sp>
            <p:nvSpPr>
              <p:cNvPr id="83" name="Forme libre : forme 77">
                <a:extLst>
                  <a:ext uri="{FF2B5EF4-FFF2-40B4-BE49-F238E27FC236}">
                    <a16:creationId xmlns:a16="http://schemas.microsoft.com/office/drawing/2014/main" id="{4BE448D2-87F9-47F1-9EDB-C97CCC8E4879}"/>
                  </a:ext>
                </a:extLst>
              </p:cNvPr>
              <p:cNvSpPr/>
              <p:nvPr/>
            </p:nvSpPr>
            <p:spPr>
              <a:xfrm>
                <a:off x="3855393" y="5259008"/>
                <a:ext cx="26223" cy="43706"/>
              </a:xfrm>
              <a:custGeom>
                <a:avLst/>
                <a:gdLst>
                  <a:gd name="connsiteX0" fmla="*/ 18436 w 20239"/>
                  <a:gd name="connsiteY0" fmla="*/ 11676 h 33731"/>
                  <a:gd name="connsiteX1" fmla="*/ 8316 w 20239"/>
                  <a:gd name="connsiteY1" fmla="*/ 29891 h 33731"/>
                  <a:gd name="connsiteX2" fmla="*/ 4943 w 20239"/>
                  <a:gd name="connsiteY2" fmla="*/ 28541 h 33731"/>
                  <a:gd name="connsiteX3" fmla="*/ 3594 w 20239"/>
                  <a:gd name="connsiteY3" fmla="*/ 12350 h 33731"/>
                  <a:gd name="connsiteX4" fmla="*/ 11015 w 20239"/>
                  <a:gd name="connsiteY4" fmla="*/ 3580 h 33731"/>
                  <a:gd name="connsiteX5" fmla="*/ 18436 w 20239"/>
                  <a:gd name="connsiteY5" fmla="*/ 11676 h 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 h="33731">
                    <a:moveTo>
                      <a:pt x="18436" y="11676"/>
                    </a:moveTo>
                    <a:cubicBezTo>
                      <a:pt x="20460" y="20446"/>
                      <a:pt x="13039" y="24494"/>
                      <a:pt x="8316" y="29891"/>
                    </a:cubicBezTo>
                    <a:cubicBezTo>
                      <a:pt x="6967" y="31915"/>
                      <a:pt x="3594" y="30565"/>
                      <a:pt x="4943" y="28541"/>
                    </a:cubicBezTo>
                    <a:cubicBezTo>
                      <a:pt x="8991" y="22470"/>
                      <a:pt x="3594" y="17747"/>
                      <a:pt x="3594" y="12350"/>
                    </a:cubicBezTo>
                    <a:cubicBezTo>
                      <a:pt x="3594" y="6953"/>
                      <a:pt x="2919" y="3580"/>
                      <a:pt x="11015" y="3580"/>
                    </a:cubicBezTo>
                    <a:cubicBezTo>
                      <a:pt x="17761" y="3580"/>
                      <a:pt x="19785" y="6278"/>
                      <a:pt x="18436" y="11676"/>
                    </a:cubicBezTo>
                    <a:close/>
                  </a:path>
                </a:pathLst>
              </a:custGeom>
              <a:solidFill>
                <a:srgbClr val="0C0C0C"/>
              </a:solidFill>
              <a:ln w="6739" cap="flat">
                <a:noFill/>
                <a:prstDash val="solid"/>
                <a:miter/>
              </a:ln>
            </p:spPr>
            <p:txBody>
              <a:bodyPr rtlCol="0" anchor="ctr"/>
              <a:lstStyle/>
              <a:p>
                <a:endParaRPr lang="fr-FR">
                  <a:latin typeface="Akatab" panose="02000000000000000000" pitchFamily="2" charset="77"/>
                </a:endParaRPr>
              </a:p>
            </p:txBody>
          </p:sp>
          <p:sp>
            <p:nvSpPr>
              <p:cNvPr id="84" name="Forme libre : forme 78">
                <a:extLst>
                  <a:ext uri="{FF2B5EF4-FFF2-40B4-BE49-F238E27FC236}">
                    <a16:creationId xmlns:a16="http://schemas.microsoft.com/office/drawing/2014/main" id="{BD7F86AE-DD4C-CD76-05EE-91D2FB1AD19A}"/>
                  </a:ext>
                </a:extLst>
              </p:cNvPr>
              <p:cNvSpPr/>
              <p:nvPr/>
            </p:nvSpPr>
            <p:spPr>
              <a:xfrm>
                <a:off x="1540655" y="5465026"/>
                <a:ext cx="26223" cy="43706"/>
              </a:xfrm>
              <a:custGeom>
                <a:avLst/>
                <a:gdLst>
                  <a:gd name="connsiteX0" fmla="*/ 19181 w 20239"/>
                  <a:gd name="connsiteY0" fmla="*/ 12561 h 33731"/>
                  <a:gd name="connsiteX1" fmla="*/ 8387 w 20239"/>
                  <a:gd name="connsiteY1" fmla="*/ 30101 h 33731"/>
                  <a:gd name="connsiteX2" fmla="*/ 5013 w 20239"/>
                  <a:gd name="connsiteY2" fmla="*/ 28752 h 33731"/>
                  <a:gd name="connsiteX3" fmla="*/ 3664 w 20239"/>
                  <a:gd name="connsiteY3" fmla="*/ 12561 h 33731"/>
                  <a:gd name="connsiteX4" fmla="*/ 10411 w 20239"/>
                  <a:gd name="connsiteY4" fmla="*/ 3790 h 33731"/>
                  <a:gd name="connsiteX5" fmla="*/ 19181 w 20239"/>
                  <a:gd name="connsiteY5" fmla="*/ 12561 h 3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239" h="33731">
                    <a:moveTo>
                      <a:pt x="19181" y="12561"/>
                    </a:moveTo>
                    <a:cubicBezTo>
                      <a:pt x="20530" y="21331"/>
                      <a:pt x="13109" y="24704"/>
                      <a:pt x="8387" y="30101"/>
                    </a:cubicBezTo>
                    <a:cubicBezTo>
                      <a:pt x="7037" y="31450"/>
                      <a:pt x="4339" y="30101"/>
                      <a:pt x="5013" y="28752"/>
                    </a:cubicBezTo>
                    <a:cubicBezTo>
                      <a:pt x="9736" y="22680"/>
                      <a:pt x="3664" y="17958"/>
                      <a:pt x="3664" y="12561"/>
                    </a:cubicBezTo>
                    <a:cubicBezTo>
                      <a:pt x="3664" y="7838"/>
                      <a:pt x="2315" y="2441"/>
                      <a:pt x="10411" y="3790"/>
                    </a:cubicBezTo>
                    <a:cubicBezTo>
                      <a:pt x="19181" y="3790"/>
                      <a:pt x="19181" y="3116"/>
                      <a:pt x="19181" y="12561"/>
                    </a:cubicBezTo>
                    <a:close/>
                  </a:path>
                </a:pathLst>
              </a:custGeom>
              <a:solidFill>
                <a:srgbClr val="0C0C0C"/>
              </a:solidFill>
              <a:ln w="6739" cap="flat">
                <a:noFill/>
                <a:prstDash val="solid"/>
                <a:miter/>
              </a:ln>
            </p:spPr>
            <p:txBody>
              <a:bodyPr rtlCol="0" anchor="ctr"/>
              <a:lstStyle/>
              <a:p>
                <a:endParaRPr lang="fr-FR">
                  <a:latin typeface="Akatab" panose="02000000000000000000" pitchFamily="2" charset="77"/>
                </a:endParaRPr>
              </a:p>
            </p:txBody>
          </p:sp>
        </p:grpSp>
        <p:grpSp>
          <p:nvGrpSpPr>
            <p:cNvPr id="15" name="Groupe 14">
              <a:extLst>
                <a:ext uri="{FF2B5EF4-FFF2-40B4-BE49-F238E27FC236}">
                  <a16:creationId xmlns:a16="http://schemas.microsoft.com/office/drawing/2014/main" id="{F230425F-28F2-29F8-1198-849A3B224E19}"/>
                </a:ext>
              </a:extLst>
            </p:cNvPr>
            <p:cNvGrpSpPr/>
            <p:nvPr/>
          </p:nvGrpSpPr>
          <p:grpSpPr>
            <a:xfrm>
              <a:off x="2011910" y="4320880"/>
              <a:ext cx="2377584" cy="1076103"/>
              <a:chOff x="2011910" y="4320880"/>
              <a:chExt cx="2377584" cy="1076103"/>
            </a:xfrm>
          </p:grpSpPr>
          <p:sp>
            <p:nvSpPr>
              <p:cNvPr id="16" name="Forme libre : forme 6">
                <a:extLst>
                  <a:ext uri="{FF2B5EF4-FFF2-40B4-BE49-F238E27FC236}">
                    <a16:creationId xmlns:a16="http://schemas.microsoft.com/office/drawing/2014/main" id="{C7FA5402-B102-92C6-4B04-72C0A93DBD92}"/>
                  </a:ext>
                </a:extLst>
              </p:cNvPr>
              <p:cNvSpPr/>
              <p:nvPr/>
            </p:nvSpPr>
            <p:spPr>
              <a:xfrm>
                <a:off x="2011910" y="4527378"/>
                <a:ext cx="437056" cy="568173"/>
              </a:xfrm>
              <a:custGeom>
                <a:avLst/>
                <a:gdLst>
                  <a:gd name="connsiteX0" fmla="*/ 97354 w 337318"/>
                  <a:gd name="connsiteY0" fmla="*/ 4929 h 438513"/>
                  <a:gd name="connsiteX1" fmla="*/ 195177 w 337318"/>
                  <a:gd name="connsiteY1" fmla="*/ 6278 h 438513"/>
                  <a:gd name="connsiteX2" fmla="*/ 245774 w 337318"/>
                  <a:gd name="connsiteY2" fmla="*/ 19097 h 438513"/>
                  <a:gd name="connsiteX3" fmla="*/ 305817 w 337318"/>
                  <a:gd name="connsiteY3" fmla="*/ 88584 h 438513"/>
                  <a:gd name="connsiteX4" fmla="*/ 284903 w 337318"/>
                  <a:gd name="connsiteY4" fmla="*/ 218114 h 438513"/>
                  <a:gd name="connsiteX5" fmla="*/ 245774 w 337318"/>
                  <a:gd name="connsiteY5" fmla="*/ 253870 h 438513"/>
                  <a:gd name="connsiteX6" fmla="*/ 243076 w 337318"/>
                  <a:gd name="connsiteY6" fmla="*/ 265339 h 438513"/>
                  <a:gd name="connsiteX7" fmla="*/ 334152 w 337318"/>
                  <a:gd name="connsiteY7" fmla="*/ 431299 h 438513"/>
                  <a:gd name="connsiteX8" fmla="*/ 328755 w 337318"/>
                  <a:gd name="connsiteY8" fmla="*/ 440744 h 438513"/>
                  <a:gd name="connsiteX9" fmla="*/ 263989 w 337318"/>
                  <a:gd name="connsiteY9" fmla="*/ 441419 h 438513"/>
                  <a:gd name="connsiteX10" fmla="*/ 251171 w 337318"/>
                  <a:gd name="connsiteY10" fmla="*/ 433998 h 438513"/>
                  <a:gd name="connsiteX11" fmla="*/ 166842 w 337318"/>
                  <a:gd name="connsiteY11" fmla="*/ 285578 h 438513"/>
                  <a:gd name="connsiteX12" fmla="*/ 156722 w 337318"/>
                  <a:gd name="connsiteY12" fmla="*/ 279506 h 438513"/>
                  <a:gd name="connsiteX13" fmla="*/ 93307 w 337318"/>
                  <a:gd name="connsiteY13" fmla="*/ 279506 h 438513"/>
                  <a:gd name="connsiteX14" fmla="*/ 84536 w 337318"/>
                  <a:gd name="connsiteY14" fmla="*/ 287602 h 438513"/>
                  <a:gd name="connsiteX15" fmla="*/ 85211 w 337318"/>
                  <a:gd name="connsiteY15" fmla="*/ 430625 h 438513"/>
                  <a:gd name="connsiteX16" fmla="*/ 74417 w 337318"/>
                  <a:gd name="connsiteY16" fmla="*/ 441419 h 438513"/>
                  <a:gd name="connsiteX17" fmla="*/ 12350 w 337318"/>
                  <a:gd name="connsiteY17" fmla="*/ 441419 h 438513"/>
                  <a:gd name="connsiteX18" fmla="*/ 5604 w 337318"/>
                  <a:gd name="connsiteY18" fmla="*/ 434673 h 438513"/>
                  <a:gd name="connsiteX19" fmla="*/ 3580 w 337318"/>
                  <a:gd name="connsiteY19" fmla="*/ 11001 h 438513"/>
                  <a:gd name="connsiteX20" fmla="*/ 11676 w 337318"/>
                  <a:gd name="connsiteY20" fmla="*/ 3580 h 438513"/>
                  <a:gd name="connsiteX21" fmla="*/ 97354 w 337318"/>
                  <a:gd name="connsiteY21" fmla="*/ 4929 h 438513"/>
                  <a:gd name="connsiteX22" fmla="*/ 85211 w 337318"/>
                  <a:gd name="connsiteY22" fmla="*/ 136483 h 438513"/>
                  <a:gd name="connsiteX23" fmla="*/ 85885 w 337318"/>
                  <a:gd name="connsiteY23" fmla="*/ 136483 h 438513"/>
                  <a:gd name="connsiteX24" fmla="*/ 85885 w 337318"/>
                  <a:gd name="connsiteY24" fmla="*/ 197201 h 438513"/>
                  <a:gd name="connsiteX25" fmla="*/ 91283 w 337318"/>
                  <a:gd name="connsiteY25" fmla="*/ 203947 h 438513"/>
                  <a:gd name="connsiteX26" fmla="*/ 169540 w 337318"/>
                  <a:gd name="connsiteY26" fmla="*/ 202598 h 438513"/>
                  <a:gd name="connsiteX27" fmla="*/ 229583 w 337318"/>
                  <a:gd name="connsiteY27" fmla="*/ 139182 h 438513"/>
                  <a:gd name="connsiteX28" fmla="*/ 212043 w 337318"/>
                  <a:gd name="connsiteY28" fmla="*/ 87909 h 438513"/>
                  <a:gd name="connsiteX29" fmla="*/ 172914 w 337318"/>
                  <a:gd name="connsiteY29" fmla="*/ 72393 h 438513"/>
                  <a:gd name="connsiteX30" fmla="*/ 90608 w 337318"/>
                  <a:gd name="connsiteY30" fmla="*/ 71044 h 438513"/>
                  <a:gd name="connsiteX31" fmla="*/ 85211 w 337318"/>
                  <a:gd name="connsiteY31" fmla="*/ 77115 h 438513"/>
                  <a:gd name="connsiteX32" fmla="*/ 85211 w 337318"/>
                  <a:gd name="connsiteY32" fmla="*/ 136483 h 438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7318" h="438513">
                    <a:moveTo>
                      <a:pt x="97354" y="4929"/>
                    </a:moveTo>
                    <a:cubicBezTo>
                      <a:pt x="129737" y="5604"/>
                      <a:pt x="162794" y="2905"/>
                      <a:pt x="195177" y="6278"/>
                    </a:cubicBezTo>
                    <a:cubicBezTo>
                      <a:pt x="212717" y="8302"/>
                      <a:pt x="229583" y="12350"/>
                      <a:pt x="245774" y="19097"/>
                    </a:cubicBezTo>
                    <a:cubicBezTo>
                      <a:pt x="276808" y="32589"/>
                      <a:pt x="297721" y="55527"/>
                      <a:pt x="305817" y="88584"/>
                    </a:cubicBezTo>
                    <a:cubicBezTo>
                      <a:pt x="317286" y="134459"/>
                      <a:pt x="313913" y="178311"/>
                      <a:pt x="284903" y="218114"/>
                    </a:cubicBezTo>
                    <a:cubicBezTo>
                      <a:pt x="274109" y="232956"/>
                      <a:pt x="260616" y="244425"/>
                      <a:pt x="245774" y="253870"/>
                    </a:cubicBezTo>
                    <a:cubicBezTo>
                      <a:pt x="240377" y="257243"/>
                      <a:pt x="239703" y="259267"/>
                      <a:pt x="243076" y="265339"/>
                    </a:cubicBezTo>
                    <a:cubicBezTo>
                      <a:pt x="273434" y="320659"/>
                      <a:pt x="303793" y="375979"/>
                      <a:pt x="334152" y="431299"/>
                    </a:cubicBezTo>
                    <a:cubicBezTo>
                      <a:pt x="338874" y="440744"/>
                      <a:pt x="338874" y="440744"/>
                      <a:pt x="328755" y="440744"/>
                    </a:cubicBezTo>
                    <a:cubicBezTo>
                      <a:pt x="307166" y="440744"/>
                      <a:pt x="285578" y="440744"/>
                      <a:pt x="263989" y="441419"/>
                    </a:cubicBezTo>
                    <a:cubicBezTo>
                      <a:pt x="257918" y="441419"/>
                      <a:pt x="254545" y="440070"/>
                      <a:pt x="251171" y="433998"/>
                    </a:cubicBezTo>
                    <a:cubicBezTo>
                      <a:pt x="223511" y="384075"/>
                      <a:pt x="195177" y="334826"/>
                      <a:pt x="166842" y="285578"/>
                    </a:cubicBezTo>
                    <a:cubicBezTo>
                      <a:pt x="164143" y="281530"/>
                      <a:pt x="162119" y="279506"/>
                      <a:pt x="156722" y="279506"/>
                    </a:cubicBezTo>
                    <a:cubicBezTo>
                      <a:pt x="135809" y="280181"/>
                      <a:pt x="114895" y="280181"/>
                      <a:pt x="93307" y="279506"/>
                    </a:cubicBezTo>
                    <a:cubicBezTo>
                      <a:pt x="86560" y="279506"/>
                      <a:pt x="84536" y="280856"/>
                      <a:pt x="84536" y="287602"/>
                    </a:cubicBezTo>
                    <a:cubicBezTo>
                      <a:pt x="85211" y="335501"/>
                      <a:pt x="85211" y="383400"/>
                      <a:pt x="85211" y="430625"/>
                    </a:cubicBezTo>
                    <a:cubicBezTo>
                      <a:pt x="85211" y="441419"/>
                      <a:pt x="85211" y="441419"/>
                      <a:pt x="74417" y="441419"/>
                    </a:cubicBezTo>
                    <a:cubicBezTo>
                      <a:pt x="53503" y="441419"/>
                      <a:pt x="32589" y="441419"/>
                      <a:pt x="12350" y="441419"/>
                    </a:cubicBezTo>
                    <a:cubicBezTo>
                      <a:pt x="6953" y="441419"/>
                      <a:pt x="5604" y="440070"/>
                      <a:pt x="5604" y="434673"/>
                    </a:cubicBezTo>
                    <a:cubicBezTo>
                      <a:pt x="4929" y="293674"/>
                      <a:pt x="4255" y="152675"/>
                      <a:pt x="3580" y="11001"/>
                    </a:cubicBezTo>
                    <a:cubicBezTo>
                      <a:pt x="3580" y="4929"/>
                      <a:pt x="5604" y="3580"/>
                      <a:pt x="11676" y="3580"/>
                    </a:cubicBezTo>
                    <a:cubicBezTo>
                      <a:pt x="40685" y="4929"/>
                      <a:pt x="69020" y="4929"/>
                      <a:pt x="97354" y="4929"/>
                    </a:cubicBezTo>
                    <a:close/>
                    <a:moveTo>
                      <a:pt x="85211" y="136483"/>
                    </a:moveTo>
                    <a:cubicBezTo>
                      <a:pt x="85211" y="136483"/>
                      <a:pt x="85885" y="136483"/>
                      <a:pt x="85885" y="136483"/>
                    </a:cubicBezTo>
                    <a:cubicBezTo>
                      <a:pt x="85885" y="156722"/>
                      <a:pt x="85885" y="176962"/>
                      <a:pt x="85885" y="197201"/>
                    </a:cubicBezTo>
                    <a:cubicBezTo>
                      <a:pt x="85885" y="201248"/>
                      <a:pt x="85885" y="203947"/>
                      <a:pt x="91283" y="203947"/>
                    </a:cubicBezTo>
                    <a:cubicBezTo>
                      <a:pt x="117593" y="203272"/>
                      <a:pt x="143904" y="205296"/>
                      <a:pt x="169540" y="202598"/>
                    </a:cubicBezTo>
                    <a:cubicBezTo>
                      <a:pt x="207995" y="198550"/>
                      <a:pt x="228234" y="177636"/>
                      <a:pt x="229583" y="139182"/>
                    </a:cubicBezTo>
                    <a:cubicBezTo>
                      <a:pt x="230258" y="120292"/>
                      <a:pt x="226884" y="102077"/>
                      <a:pt x="212043" y="87909"/>
                    </a:cubicBezTo>
                    <a:cubicBezTo>
                      <a:pt x="201248" y="77790"/>
                      <a:pt x="187081" y="74417"/>
                      <a:pt x="172914" y="72393"/>
                    </a:cubicBezTo>
                    <a:cubicBezTo>
                      <a:pt x="145254" y="69020"/>
                      <a:pt x="118268" y="71718"/>
                      <a:pt x="90608" y="71044"/>
                    </a:cubicBezTo>
                    <a:cubicBezTo>
                      <a:pt x="85211" y="71044"/>
                      <a:pt x="85211" y="73067"/>
                      <a:pt x="85211" y="77115"/>
                    </a:cubicBezTo>
                    <a:cubicBezTo>
                      <a:pt x="85211" y="97354"/>
                      <a:pt x="85211" y="116919"/>
                      <a:pt x="85211" y="136483"/>
                    </a:cubicBezTo>
                    <a:close/>
                  </a:path>
                </a:pathLst>
              </a:custGeom>
              <a:solidFill>
                <a:srgbClr val="009EE0"/>
              </a:solidFill>
              <a:ln w="6739" cap="flat">
                <a:noFill/>
                <a:prstDash val="solid"/>
                <a:miter/>
              </a:ln>
            </p:spPr>
            <p:txBody>
              <a:bodyPr rtlCol="0" anchor="ctr"/>
              <a:lstStyle/>
              <a:p>
                <a:endParaRPr lang="fr-FR">
                  <a:latin typeface="Akatab" panose="02000000000000000000" pitchFamily="2" charset="77"/>
                </a:endParaRPr>
              </a:p>
            </p:txBody>
          </p:sp>
          <p:sp>
            <p:nvSpPr>
              <p:cNvPr id="17" name="Forme libre : forme 14">
                <a:extLst>
                  <a:ext uri="{FF2B5EF4-FFF2-40B4-BE49-F238E27FC236}">
                    <a16:creationId xmlns:a16="http://schemas.microsoft.com/office/drawing/2014/main" id="{37904A4D-ADCF-1F89-B1D0-87795A9BC964}"/>
                  </a:ext>
                </a:extLst>
              </p:cNvPr>
              <p:cNvSpPr/>
              <p:nvPr/>
            </p:nvSpPr>
            <p:spPr>
              <a:xfrm>
                <a:off x="2521517" y="4523881"/>
                <a:ext cx="375868" cy="576914"/>
              </a:xfrm>
              <a:custGeom>
                <a:avLst/>
                <a:gdLst>
                  <a:gd name="connsiteX0" fmla="*/ 3580 w 290093"/>
                  <a:gd name="connsiteY0" fmla="*/ 224186 h 445260"/>
                  <a:gd name="connsiteX1" fmla="*/ 3580 w 290093"/>
                  <a:gd name="connsiteY1" fmla="*/ 14374 h 445260"/>
                  <a:gd name="connsiteX2" fmla="*/ 12350 w 290093"/>
                  <a:gd name="connsiteY2" fmla="*/ 4929 h 445260"/>
                  <a:gd name="connsiteX3" fmla="*/ 272085 w 290093"/>
                  <a:gd name="connsiteY3" fmla="*/ 3580 h 445260"/>
                  <a:gd name="connsiteX4" fmla="*/ 281530 w 290093"/>
                  <a:gd name="connsiteY4" fmla="*/ 13025 h 445260"/>
                  <a:gd name="connsiteX5" fmla="*/ 281530 w 290093"/>
                  <a:gd name="connsiteY5" fmla="*/ 73067 h 445260"/>
                  <a:gd name="connsiteX6" fmla="*/ 274109 w 290093"/>
                  <a:gd name="connsiteY6" fmla="*/ 80488 h 445260"/>
                  <a:gd name="connsiteX7" fmla="*/ 93307 w 290093"/>
                  <a:gd name="connsiteY7" fmla="*/ 81163 h 445260"/>
                  <a:gd name="connsiteX8" fmla="*/ 83862 w 290093"/>
                  <a:gd name="connsiteY8" fmla="*/ 90608 h 445260"/>
                  <a:gd name="connsiteX9" fmla="*/ 84536 w 290093"/>
                  <a:gd name="connsiteY9" fmla="*/ 168191 h 445260"/>
                  <a:gd name="connsiteX10" fmla="*/ 93307 w 290093"/>
                  <a:gd name="connsiteY10" fmla="*/ 176961 h 445260"/>
                  <a:gd name="connsiteX11" fmla="*/ 230932 w 290093"/>
                  <a:gd name="connsiteY11" fmla="*/ 175612 h 445260"/>
                  <a:gd name="connsiteX12" fmla="*/ 239703 w 290093"/>
                  <a:gd name="connsiteY12" fmla="*/ 183708 h 445260"/>
                  <a:gd name="connsiteX13" fmla="*/ 240377 w 290093"/>
                  <a:gd name="connsiteY13" fmla="*/ 243751 h 445260"/>
                  <a:gd name="connsiteX14" fmla="*/ 231607 w 290093"/>
                  <a:gd name="connsiteY14" fmla="*/ 252521 h 445260"/>
                  <a:gd name="connsiteX15" fmla="*/ 94656 w 290093"/>
                  <a:gd name="connsiteY15" fmla="*/ 252521 h 445260"/>
                  <a:gd name="connsiteX16" fmla="*/ 84536 w 290093"/>
                  <a:gd name="connsiteY16" fmla="*/ 261966 h 445260"/>
                  <a:gd name="connsiteX17" fmla="*/ 84536 w 290093"/>
                  <a:gd name="connsiteY17" fmla="*/ 357764 h 445260"/>
                  <a:gd name="connsiteX18" fmla="*/ 93307 w 290093"/>
                  <a:gd name="connsiteY18" fmla="*/ 365860 h 445260"/>
                  <a:gd name="connsiteX19" fmla="*/ 279506 w 290093"/>
                  <a:gd name="connsiteY19" fmla="*/ 364510 h 445260"/>
                  <a:gd name="connsiteX20" fmla="*/ 288951 w 290093"/>
                  <a:gd name="connsiteY20" fmla="*/ 373955 h 445260"/>
                  <a:gd name="connsiteX21" fmla="*/ 288951 w 290093"/>
                  <a:gd name="connsiteY21" fmla="*/ 433998 h 445260"/>
                  <a:gd name="connsiteX22" fmla="*/ 282205 w 290093"/>
                  <a:gd name="connsiteY22" fmla="*/ 441419 h 445260"/>
                  <a:gd name="connsiteX23" fmla="*/ 12350 w 290093"/>
                  <a:gd name="connsiteY23" fmla="*/ 442768 h 445260"/>
                  <a:gd name="connsiteX24" fmla="*/ 4929 w 290093"/>
                  <a:gd name="connsiteY24" fmla="*/ 433998 h 445260"/>
                  <a:gd name="connsiteX25" fmla="*/ 4929 w 290093"/>
                  <a:gd name="connsiteY25" fmla="*/ 223511 h 445260"/>
                  <a:gd name="connsiteX26" fmla="*/ 3580 w 290093"/>
                  <a:gd name="connsiteY26" fmla="*/ 224186 h 4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90093" h="445260">
                    <a:moveTo>
                      <a:pt x="3580" y="224186"/>
                    </a:moveTo>
                    <a:cubicBezTo>
                      <a:pt x="3580" y="154024"/>
                      <a:pt x="3580" y="84536"/>
                      <a:pt x="3580" y="14374"/>
                    </a:cubicBezTo>
                    <a:cubicBezTo>
                      <a:pt x="3580" y="7628"/>
                      <a:pt x="4929" y="4929"/>
                      <a:pt x="12350" y="4929"/>
                    </a:cubicBezTo>
                    <a:cubicBezTo>
                      <a:pt x="98704" y="4929"/>
                      <a:pt x="185732" y="4255"/>
                      <a:pt x="272085" y="3580"/>
                    </a:cubicBezTo>
                    <a:cubicBezTo>
                      <a:pt x="279506" y="3580"/>
                      <a:pt x="281530" y="4929"/>
                      <a:pt x="281530" y="13025"/>
                    </a:cubicBezTo>
                    <a:cubicBezTo>
                      <a:pt x="280855" y="33264"/>
                      <a:pt x="281530" y="52828"/>
                      <a:pt x="281530" y="73067"/>
                    </a:cubicBezTo>
                    <a:cubicBezTo>
                      <a:pt x="281530" y="79139"/>
                      <a:pt x="279506" y="80488"/>
                      <a:pt x="274109" y="80488"/>
                    </a:cubicBezTo>
                    <a:cubicBezTo>
                      <a:pt x="214066" y="80488"/>
                      <a:pt x="154024" y="81163"/>
                      <a:pt x="93307" y="81163"/>
                    </a:cubicBezTo>
                    <a:cubicBezTo>
                      <a:pt x="85885" y="81163"/>
                      <a:pt x="83862" y="83187"/>
                      <a:pt x="83862" y="90608"/>
                    </a:cubicBezTo>
                    <a:cubicBezTo>
                      <a:pt x="84536" y="116244"/>
                      <a:pt x="84536" y="142555"/>
                      <a:pt x="84536" y="168191"/>
                    </a:cubicBezTo>
                    <a:cubicBezTo>
                      <a:pt x="84536" y="174938"/>
                      <a:pt x="86560" y="176961"/>
                      <a:pt x="93307" y="176961"/>
                    </a:cubicBezTo>
                    <a:cubicBezTo>
                      <a:pt x="139182" y="176287"/>
                      <a:pt x="185057" y="176287"/>
                      <a:pt x="230932" y="175612"/>
                    </a:cubicBezTo>
                    <a:cubicBezTo>
                      <a:pt x="237679" y="175612"/>
                      <a:pt x="239703" y="176961"/>
                      <a:pt x="239703" y="183708"/>
                    </a:cubicBezTo>
                    <a:cubicBezTo>
                      <a:pt x="239703" y="203947"/>
                      <a:pt x="239703" y="223511"/>
                      <a:pt x="240377" y="243751"/>
                    </a:cubicBezTo>
                    <a:cubicBezTo>
                      <a:pt x="240377" y="250497"/>
                      <a:pt x="239028" y="252521"/>
                      <a:pt x="231607" y="252521"/>
                    </a:cubicBezTo>
                    <a:cubicBezTo>
                      <a:pt x="185732" y="252521"/>
                      <a:pt x="140531" y="253195"/>
                      <a:pt x="94656" y="252521"/>
                    </a:cubicBezTo>
                    <a:cubicBezTo>
                      <a:pt x="87235" y="252521"/>
                      <a:pt x="84536" y="253870"/>
                      <a:pt x="84536" y="261966"/>
                    </a:cubicBezTo>
                    <a:cubicBezTo>
                      <a:pt x="85211" y="293674"/>
                      <a:pt x="85211" y="325382"/>
                      <a:pt x="84536" y="357764"/>
                    </a:cubicBezTo>
                    <a:cubicBezTo>
                      <a:pt x="84536" y="364510"/>
                      <a:pt x="86560" y="366534"/>
                      <a:pt x="93307" y="365860"/>
                    </a:cubicBezTo>
                    <a:cubicBezTo>
                      <a:pt x="155373" y="365185"/>
                      <a:pt x="217440" y="365185"/>
                      <a:pt x="279506" y="364510"/>
                    </a:cubicBezTo>
                    <a:cubicBezTo>
                      <a:pt x="286927" y="364510"/>
                      <a:pt x="288951" y="366534"/>
                      <a:pt x="288951" y="373955"/>
                    </a:cubicBezTo>
                    <a:cubicBezTo>
                      <a:pt x="288276" y="394194"/>
                      <a:pt x="288951" y="413759"/>
                      <a:pt x="288951" y="433998"/>
                    </a:cubicBezTo>
                    <a:cubicBezTo>
                      <a:pt x="288951" y="439395"/>
                      <a:pt x="287602" y="441419"/>
                      <a:pt x="282205" y="441419"/>
                    </a:cubicBezTo>
                    <a:cubicBezTo>
                      <a:pt x="192478" y="441419"/>
                      <a:pt x="102751" y="442094"/>
                      <a:pt x="12350" y="442768"/>
                    </a:cubicBezTo>
                    <a:cubicBezTo>
                      <a:pt x="5604" y="442768"/>
                      <a:pt x="4929" y="440070"/>
                      <a:pt x="4929" y="433998"/>
                    </a:cubicBezTo>
                    <a:cubicBezTo>
                      <a:pt x="4929" y="363836"/>
                      <a:pt x="4929" y="293674"/>
                      <a:pt x="4929" y="223511"/>
                    </a:cubicBezTo>
                    <a:cubicBezTo>
                      <a:pt x="4255" y="224186"/>
                      <a:pt x="3580" y="224186"/>
                      <a:pt x="3580" y="224186"/>
                    </a:cubicBezTo>
                    <a:close/>
                  </a:path>
                </a:pathLst>
              </a:custGeom>
              <a:solidFill>
                <a:srgbClr val="009EE0"/>
              </a:solidFill>
              <a:ln w="6739" cap="flat">
                <a:noFill/>
                <a:prstDash val="solid"/>
                <a:miter/>
              </a:ln>
            </p:spPr>
            <p:txBody>
              <a:bodyPr rtlCol="0" anchor="ctr"/>
              <a:lstStyle/>
              <a:p>
                <a:endParaRPr lang="fr-FR">
                  <a:latin typeface="Akatab" panose="02000000000000000000" pitchFamily="2" charset="77"/>
                </a:endParaRPr>
              </a:p>
            </p:txBody>
          </p:sp>
          <p:sp>
            <p:nvSpPr>
              <p:cNvPr id="18" name="Forme libre : forme 17">
                <a:extLst>
                  <a:ext uri="{FF2B5EF4-FFF2-40B4-BE49-F238E27FC236}">
                    <a16:creationId xmlns:a16="http://schemas.microsoft.com/office/drawing/2014/main" id="{8D5339AC-DD76-B742-9593-05FEDAC6B78C}"/>
                  </a:ext>
                </a:extLst>
              </p:cNvPr>
              <p:cNvSpPr/>
              <p:nvPr/>
            </p:nvSpPr>
            <p:spPr>
              <a:xfrm>
                <a:off x="2625536" y="4320880"/>
                <a:ext cx="174822" cy="157341"/>
              </a:xfrm>
              <a:custGeom>
                <a:avLst/>
                <a:gdLst>
                  <a:gd name="connsiteX0" fmla="*/ 133785 w 134927"/>
                  <a:gd name="connsiteY0" fmla="*/ 39495 h 121434"/>
                  <a:gd name="connsiteX1" fmla="*/ 133785 w 134927"/>
                  <a:gd name="connsiteY1" fmla="*/ 70528 h 121434"/>
                  <a:gd name="connsiteX2" fmla="*/ 127713 w 134927"/>
                  <a:gd name="connsiteY2" fmla="*/ 79298 h 121434"/>
                  <a:gd name="connsiteX3" fmla="*/ 11001 w 134927"/>
                  <a:gd name="connsiteY3" fmla="*/ 118427 h 121434"/>
                  <a:gd name="connsiteX4" fmla="*/ 3580 w 134927"/>
                  <a:gd name="connsiteY4" fmla="*/ 113705 h 121434"/>
                  <a:gd name="connsiteX5" fmla="*/ 3580 w 134927"/>
                  <a:gd name="connsiteY5" fmla="*/ 72552 h 121434"/>
                  <a:gd name="connsiteX6" fmla="*/ 8977 w 134927"/>
                  <a:gd name="connsiteY6" fmla="*/ 63782 h 121434"/>
                  <a:gd name="connsiteX7" fmla="*/ 127038 w 134927"/>
                  <a:gd name="connsiteY7" fmla="*/ 5088 h 121434"/>
                  <a:gd name="connsiteX8" fmla="*/ 133785 w 134927"/>
                  <a:gd name="connsiteY8" fmla="*/ 9136 h 121434"/>
                  <a:gd name="connsiteX9" fmla="*/ 133785 w 134927"/>
                  <a:gd name="connsiteY9" fmla="*/ 39495 h 121434"/>
                  <a:gd name="connsiteX10" fmla="*/ 133785 w 134927"/>
                  <a:gd name="connsiteY10" fmla="*/ 39495 h 121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27" h="121434">
                    <a:moveTo>
                      <a:pt x="133785" y="39495"/>
                    </a:moveTo>
                    <a:cubicBezTo>
                      <a:pt x="133785" y="49614"/>
                      <a:pt x="133785" y="59734"/>
                      <a:pt x="133785" y="70528"/>
                    </a:cubicBezTo>
                    <a:cubicBezTo>
                      <a:pt x="133785" y="75251"/>
                      <a:pt x="132435" y="77275"/>
                      <a:pt x="127713" y="79298"/>
                    </a:cubicBezTo>
                    <a:cubicBezTo>
                      <a:pt x="88584" y="92117"/>
                      <a:pt x="50130" y="104935"/>
                      <a:pt x="11001" y="118427"/>
                    </a:cubicBezTo>
                    <a:cubicBezTo>
                      <a:pt x="5604" y="120451"/>
                      <a:pt x="3580" y="119777"/>
                      <a:pt x="3580" y="113705"/>
                    </a:cubicBezTo>
                    <a:cubicBezTo>
                      <a:pt x="4255" y="100212"/>
                      <a:pt x="3580" y="86045"/>
                      <a:pt x="3580" y="72552"/>
                    </a:cubicBezTo>
                    <a:cubicBezTo>
                      <a:pt x="3580" y="67830"/>
                      <a:pt x="4929" y="65806"/>
                      <a:pt x="8977" y="63782"/>
                    </a:cubicBezTo>
                    <a:cubicBezTo>
                      <a:pt x="48106" y="44217"/>
                      <a:pt x="87909" y="24653"/>
                      <a:pt x="127038" y="5088"/>
                    </a:cubicBezTo>
                    <a:cubicBezTo>
                      <a:pt x="131761" y="2390"/>
                      <a:pt x="133785" y="3065"/>
                      <a:pt x="133785" y="9136"/>
                    </a:cubicBezTo>
                    <a:cubicBezTo>
                      <a:pt x="133785" y="17907"/>
                      <a:pt x="133785" y="28701"/>
                      <a:pt x="133785" y="39495"/>
                    </a:cubicBezTo>
                    <a:cubicBezTo>
                      <a:pt x="133785" y="39495"/>
                      <a:pt x="133785" y="39495"/>
                      <a:pt x="133785" y="39495"/>
                    </a:cubicBezTo>
                    <a:close/>
                  </a:path>
                </a:pathLst>
              </a:custGeom>
              <a:solidFill>
                <a:srgbClr val="009EE0"/>
              </a:solidFill>
              <a:ln w="6739" cap="flat">
                <a:noFill/>
                <a:prstDash val="solid"/>
                <a:miter/>
              </a:ln>
            </p:spPr>
            <p:txBody>
              <a:bodyPr rtlCol="0" anchor="ctr"/>
              <a:lstStyle/>
              <a:p>
                <a:endParaRPr lang="fr-FR">
                  <a:latin typeface="Akatab" panose="02000000000000000000" pitchFamily="2" charset="77"/>
                </a:endParaRPr>
              </a:p>
            </p:txBody>
          </p:sp>
          <p:sp>
            <p:nvSpPr>
              <p:cNvPr id="19" name="Forme libre : forme 29">
                <a:extLst>
                  <a:ext uri="{FF2B5EF4-FFF2-40B4-BE49-F238E27FC236}">
                    <a16:creationId xmlns:a16="http://schemas.microsoft.com/office/drawing/2014/main" id="{7D141FC1-E51A-5FC2-0332-D8D996495720}"/>
                  </a:ext>
                </a:extLst>
              </p:cNvPr>
              <p:cNvSpPr/>
              <p:nvPr/>
            </p:nvSpPr>
            <p:spPr>
              <a:xfrm>
                <a:off x="4193649" y="5267531"/>
                <a:ext cx="104893" cy="122375"/>
              </a:xfrm>
              <a:custGeom>
                <a:avLst/>
                <a:gdLst>
                  <a:gd name="connsiteX0" fmla="*/ 3613 w 80956"/>
                  <a:gd name="connsiteY0" fmla="*/ 46925 h 94449"/>
                  <a:gd name="connsiteX1" fmla="*/ 3613 w 80956"/>
                  <a:gd name="connsiteY1" fmla="*/ 9146 h 94449"/>
                  <a:gd name="connsiteX2" fmla="*/ 7661 w 80956"/>
                  <a:gd name="connsiteY2" fmla="*/ 3749 h 94449"/>
                  <a:gd name="connsiteX3" fmla="*/ 43417 w 80956"/>
                  <a:gd name="connsiteY3" fmla="*/ 4423 h 94449"/>
                  <a:gd name="connsiteX4" fmla="*/ 79847 w 80956"/>
                  <a:gd name="connsiteY4" fmla="*/ 49624 h 94449"/>
                  <a:gd name="connsiteX5" fmla="*/ 39369 w 80956"/>
                  <a:gd name="connsiteY5" fmla="*/ 91451 h 94449"/>
                  <a:gd name="connsiteX6" fmla="*/ 10360 w 80956"/>
                  <a:gd name="connsiteY6" fmla="*/ 91451 h 94449"/>
                  <a:gd name="connsiteX7" fmla="*/ 4288 w 80956"/>
                  <a:gd name="connsiteY7" fmla="*/ 85380 h 94449"/>
                  <a:gd name="connsiteX8" fmla="*/ 3613 w 80956"/>
                  <a:gd name="connsiteY8" fmla="*/ 46925 h 94449"/>
                  <a:gd name="connsiteX9" fmla="*/ 3613 w 80956"/>
                  <a:gd name="connsiteY9" fmla="*/ 46925 h 94449"/>
                  <a:gd name="connsiteX10" fmla="*/ 31948 w 80956"/>
                  <a:gd name="connsiteY10" fmla="*/ 17916 h 94449"/>
                  <a:gd name="connsiteX11" fmla="*/ 27225 w 80956"/>
                  <a:gd name="connsiteY11" fmla="*/ 17916 h 94449"/>
                  <a:gd name="connsiteX12" fmla="*/ 18455 w 80956"/>
                  <a:gd name="connsiteY12" fmla="*/ 27361 h 94449"/>
                  <a:gd name="connsiteX13" fmla="*/ 18455 w 80956"/>
                  <a:gd name="connsiteY13" fmla="*/ 57719 h 94449"/>
                  <a:gd name="connsiteX14" fmla="*/ 38694 w 80956"/>
                  <a:gd name="connsiteY14" fmla="*/ 75935 h 94449"/>
                  <a:gd name="connsiteX15" fmla="*/ 60957 w 80956"/>
                  <a:gd name="connsiteY15" fmla="*/ 60418 h 94449"/>
                  <a:gd name="connsiteX16" fmla="*/ 31948 w 80956"/>
                  <a:gd name="connsiteY16" fmla="*/ 179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956" h="94449">
                    <a:moveTo>
                      <a:pt x="3613" y="46925"/>
                    </a:moveTo>
                    <a:cubicBezTo>
                      <a:pt x="3613" y="34107"/>
                      <a:pt x="3613" y="21289"/>
                      <a:pt x="3613" y="9146"/>
                    </a:cubicBezTo>
                    <a:cubicBezTo>
                      <a:pt x="3613" y="6447"/>
                      <a:pt x="2939" y="3749"/>
                      <a:pt x="7661" y="3749"/>
                    </a:cubicBezTo>
                    <a:cubicBezTo>
                      <a:pt x="19804" y="3749"/>
                      <a:pt x="31273" y="3074"/>
                      <a:pt x="43417" y="4423"/>
                    </a:cubicBezTo>
                    <a:cubicBezTo>
                      <a:pt x="67029" y="7122"/>
                      <a:pt x="81196" y="25337"/>
                      <a:pt x="79847" y="49624"/>
                    </a:cubicBezTo>
                    <a:cubicBezTo>
                      <a:pt x="78498" y="73911"/>
                      <a:pt x="62981" y="90102"/>
                      <a:pt x="39369" y="91451"/>
                    </a:cubicBezTo>
                    <a:cubicBezTo>
                      <a:pt x="29924" y="92126"/>
                      <a:pt x="19804" y="91451"/>
                      <a:pt x="10360" y="91451"/>
                    </a:cubicBezTo>
                    <a:cubicBezTo>
                      <a:pt x="5637" y="91451"/>
                      <a:pt x="4288" y="90102"/>
                      <a:pt x="4288" y="85380"/>
                    </a:cubicBezTo>
                    <a:cubicBezTo>
                      <a:pt x="3613" y="71887"/>
                      <a:pt x="3613" y="59069"/>
                      <a:pt x="3613" y="46925"/>
                    </a:cubicBezTo>
                    <a:cubicBezTo>
                      <a:pt x="3613" y="46925"/>
                      <a:pt x="3613" y="46925"/>
                      <a:pt x="3613" y="46925"/>
                    </a:cubicBezTo>
                    <a:close/>
                    <a:moveTo>
                      <a:pt x="31948" y="17916"/>
                    </a:moveTo>
                    <a:cubicBezTo>
                      <a:pt x="30599" y="17916"/>
                      <a:pt x="28575" y="17916"/>
                      <a:pt x="27225" y="17916"/>
                    </a:cubicBezTo>
                    <a:cubicBezTo>
                      <a:pt x="19804" y="16567"/>
                      <a:pt x="17781" y="19940"/>
                      <a:pt x="18455" y="27361"/>
                    </a:cubicBezTo>
                    <a:cubicBezTo>
                      <a:pt x="19130" y="37480"/>
                      <a:pt x="18455" y="47600"/>
                      <a:pt x="18455" y="57719"/>
                    </a:cubicBezTo>
                    <a:cubicBezTo>
                      <a:pt x="18455" y="77284"/>
                      <a:pt x="18455" y="77284"/>
                      <a:pt x="38694" y="75935"/>
                    </a:cubicBezTo>
                    <a:cubicBezTo>
                      <a:pt x="48814" y="75260"/>
                      <a:pt x="56909" y="70538"/>
                      <a:pt x="60957" y="60418"/>
                    </a:cubicBezTo>
                    <a:cubicBezTo>
                      <a:pt x="69727" y="36131"/>
                      <a:pt x="56909" y="17241"/>
                      <a:pt x="31948" y="17916"/>
                    </a:cubicBezTo>
                    <a:close/>
                  </a:path>
                </a:pathLst>
              </a:custGeom>
              <a:solidFill>
                <a:srgbClr val="009EE0"/>
              </a:solidFill>
              <a:ln w="6739" cap="flat">
                <a:noFill/>
                <a:prstDash val="solid"/>
                <a:miter/>
              </a:ln>
            </p:spPr>
            <p:txBody>
              <a:bodyPr rtlCol="0" anchor="ctr"/>
              <a:lstStyle/>
              <a:p>
                <a:endParaRPr lang="fr-FR">
                  <a:latin typeface="Akatab" panose="02000000000000000000" pitchFamily="2" charset="77"/>
                </a:endParaRPr>
              </a:p>
            </p:txBody>
          </p:sp>
          <p:sp>
            <p:nvSpPr>
              <p:cNvPr id="20" name="Forme libre : forme 35">
                <a:extLst>
                  <a:ext uri="{FF2B5EF4-FFF2-40B4-BE49-F238E27FC236}">
                    <a16:creationId xmlns:a16="http://schemas.microsoft.com/office/drawing/2014/main" id="{F58BBA83-A7C1-FC3E-B72D-B3D6CCEB5789}"/>
                  </a:ext>
                </a:extLst>
              </p:cNvPr>
              <p:cNvSpPr/>
              <p:nvPr/>
            </p:nvSpPr>
            <p:spPr>
              <a:xfrm>
                <a:off x="2357847" y="5274608"/>
                <a:ext cx="87412" cy="122375"/>
              </a:xfrm>
              <a:custGeom>
                <a:avLst/>
                <a:gdLst>
                  <a:gd name="connsiteX0" fmla="*/ 3743 w 67463"/>
                  <a:gd name="connsiteY0" fmla="*/ 46861 h 94449"/>
                  <a:gd name="connsiteX1" fmla="*/ 3743 w 67463"/>
                  <a:gd name="connsiteY1" fmla="*/ 9081 h 94449"/>
                  <a:gd name="connsiteX2" fmla="*/ 8465 w 67463"/>
                  <a:gd name="connsiteY2" fmla="*/ 3684 h 94449"/>
                  <a:gd name="connsiteX3" fmla="*/ 42197 w 67463"/>
                  <a:gd name="connsiteY3" fmla="*/ 4359 h 94449"/>
                  <a:gd name="connsiteX4" fmla="*/ 63111 w 67463"/>
                  <a:gd name="connsiteY4" fmla="*/ 20550 h 94449"/>
                  <a:gd name="connsiteX5" fmla="*/ 55690 w 67463"/>
                  <a:gd name="connsiteY5" fmla="*/ 50234 h 94449"/>
                  <a:gd name="connsiteX6" fmla="*/ 53666 w 67463"/>
                  <a:gd name="connsiteY6" fmla="*/ 63727 h 94449"/>
                  <a:gd name="connsiteX7" fmla="*/ 65809 w 67463"/>
                  <a:gd name="connsiteY7" fmla="*/ 85315 h 94449"/>
                  <a:gd name="connsiteX8" fmla="*/ 63111 w 67463"/>
                  <a:gd name="connsiteY8" fmla="*/ 91387 h 94449"/>
                  <a:gd name="connsiteX9" fmla="*/ 48943 w 67463"/>
                  <a:gd name="connsiteY9" fmla="*/ 83291 h 94449"/>
                  <a:gd name="connsiteX10" fmla="*/ 38824 w 67463"/>
                  <a:gd name="connsiteY10" fmla="*/ 65076 h 94449"/>
                  <a:gd name="connsiteX11" fmla="*/ 28704 w 67463"/>
                  <a:gd name="connsiteY11" fmla="*/ 59004 h 94449"/>
                  <a:gd name="connsiteX12" fmla="*/ 18585 w 67463"/>
                  <a:gd name="connsiteY12" fmla="*/ 69798 h 94449"/>
                  <a:gd name="connsiteX13" fmla="*/ 18585 w 67463"/>
                  <a:gd name="connsiteY13" fmla="*/ 82616 h 94449"/>
                  <a:gd name="connsiteX14" fmla="*/ 9140 w 67463"/>
                  <a:gd name="connsiteY14" fmla="*/ 92061 h 94449"/>
                  <a:gd name="connsiteX15" fmla="*/ 3743 w 67463"/>
                  <a:gd name="connsiteY15" fmla="*/ 85990 h 94449"/>
                  <a:gd name="connsiteX16" fmla="*/ 3743 w 67463"/>
                  <a:gd name="connsiteY16" fmla="*/ 46861 h 94449"/>
                  <a:gd name="connsiteX17" fmla="*/ 3743 w 67463"/>
                  <a:gd name="connsiteY17" fmla="*/ 46861 h 94449"/>
                  <a:gd name="connsiteX18" fmla="*/ 18585 w 67463"/>
                  <a:gd name="connsiteY18" fmla="*/ 29320 h 94449"/>
                  <a:gd name="connsiteX19" fmla="*/ 28030 w 67463"/>
                  <a:gd name="connsiteY19" fmla="*/ 44162 h 94449"/>
                  <a:gd name="connsiteX20" fmla="*/ 49618 w 67463"/>
                  <a:gd name="connsiteY20" fmla="*/ 29320 h 94449"/>
                  <a:gd name="connsiteX21" fmla="*/ 30728 w 67463"/>
                  <a:gd name="connsiteY21" fmla="*/ 15153 h 94449"/>
                  <a:gd name="connsiteX22" fmla="*/ 18585 w 67463"/>
                  <a:gd name="connsiteY22" fmla="*/ 2932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3743" y="46861"/>
                    </a:moveTo>
                    <a:cubicBezTo>
                      <a:pt x="3743" y="34043"/>
                      <a:pt x="3743" y="21225"/>
                      <a:pt x="3743" y="9081"/>
                    </a:cubicBezTo>
                    <a:cubicBezTo>
                      <a:pt x="3743" y="5708"/>
                      <a:pt x="3743" y="3009"/>
                      <a:pt x="8465" y="3684"/>
                    </a:cubicBezTo>
                    <a:cubicBezTo>
                      <a:pt x="19934" y="4359"/>
                      <a:pt x="30728" y="3009"/>
                      <a:pt x="42197" y="4359"/>
                    </a:cubicBezTo>
                    <a:cubicBezTo>
                      <a:pt x="52317" y="5708"/>
                      <a:pt x="60412" y="9756"/>
                      <a:pt x="63111" y="20550"/>
                    </a:cubicBezTo>
                    <a:cubicBezTo>
                      <a:pt x="65809" y="31344"/>
                      <a:pt x="65135" y="42138"/>
                      <a:pt x="55690" y="50234"/>
                    </a:cubicBezTo>
                    <a:cubicBezTo>
                      <a:pt x="50293" y="54956"/>
                      <a:pt x="50293" y="58330"/>
                      <a:pt x="53666" y="63727"/>
                    </a:cubicBezTo>
                    <a:cubicBezTo>
                      <a:pt x="58388" y="70473"/>
                      <a:pt x="61761" y="78569"/>
                      <a:pt x="65809" y="85315"/>
                    </a:cubicBezTo>
                    <a:cubicBezTo>
                      <a:pt x="67833" y="89363"/>
                      <a:pt x="69183" y="91387"/>
                      <a:pt x="63111" y="91387"/>
                    </a:cubicBezTo>
                    <a:cubicBezTo>
                      <a:pt x="56364" y="92061"/>
                      <a:pt x="52317" y="90037"/>
                      <a:pt x="48943" y="83291"/>
                    </a:cubicBezTo>
                    <a:cubicBezTo>
                      <a:pt x="46245" y="77219"/>
                      <a:pt x="41522" y="71148"/>
                      <a:pt x="38824" y="65076"/>
                    </a:cubicBezTo>
                    <a:cubicBezTo>
                      <a:pt x="36800" y="61028"/>
                      <a:pt x="34101" y="59004"/>
                      <a:pt x="28704" y="59004"/>
                    </a:cubicBezTo>
                    <a:cubicBezTo>
                      <a:pt x="18585" y="59004"/>
                      <a:pt x="18585" y="59004"/>
                      <a:pt x="18585" y="69798"/>
                    </a:cubicBezTo>
                    <a:cubicBezTo>
                      <a:pt x="18585" y="73846"/>
                      <a:pt x="17910" y="78569"/>
                      <a:pt x="18585" y="82616"/>
                    </a:cubicBezTo>
                    <a:cubicBezTo>
                      <a:pt x="19934" y="90037"/>
                      <a:pt x="16561" y="92061"/>
                      <a:pt x="9140" y="92061"/>
                    </a:cubicBezTo>
                    <a:cubicBezTo>
                      <a:pt x="4417" y="92061"/>
                      <a:pt x="3068" y="90037"/>
                      <a:pt x="3743" y="85990"/>
                    </a:cubicBezTo>
                    <a:cubicBezTo>
                      <a:pt x="3743" y="72497"/>
                      <a:pt x="3743" y="59679"/>
                      <a:pt x="3743" y="46861"/>
                    </a:cubicBezTo>
                    <a:cubicBezTo>
                      <a:pt x="3743" y="46861"/>
                      <a:pt x="3743" y="46861"/>
                      <a:pt x="3743" y="46861"/>
                    </a:cubicBezTo>
                    <a:close/>
                    <a:moveTo>
                      <a:pt x="18585" y="29320"/>
                    </a:moveTo>
                    <a:cubicBezTo>
                      <a:pt x="18585" y="45511"/>
                      <a:pt x="16561" y="44162"/>
                      <a:pt x="28030" y="44162"/>
                    </a:cubicBezTo>
                    <a:cubicBezTo>
                      <a:pt x="44221" y="44162"/>
                      <a:pt x="49618" y="40114"/>
                      <a:pt x="49618" y="29320"/>
                    </a:cubicBezTo>
                    <a:cubicBezTo>
                      <a:pt x="49618" y="19201"/>
                      <a:pt x="43546" y="15153"/>
                      <a:pt x="30728" y="15153"/>
                    </a:cubicBezTo>
                    <a:cubicBezTo>
                      <a:pt x="15886" y="15153"/>
                      <a:pt x="18585" y="13804"/>
                      <a:pt x="18585" y="29320"/>
                    </a:cubicBezTo>
                    <a:close/>
                  </a:path>
                </a:pathLst>
              </a:custGeom>
              <a:solidFill>
                <a:srgbClr val="009EE0"/>
              </a:solidFill>
              <a:ln w="6739" cap="flat">
                <a:noFill/>
                <a:prstDash val="solid"/>
                <a:miter/>
              </a:ln>
            </p:spPr>
            <p:txBody>
              <a:bodyPr rtlCol="0" anchor="ctr"/>
              <a:lstStyle/>
              <a:p>
                <a:endParaRPr lang="fr-FR">
                  <a:latin typeface="Akatab" panose="02000000000000000000" pitchFamily="2" charset="77"/>
                </a:endParaRPr>
              </a:p>
            </p:txBody>
          </p:sp>
          <p:sp>
            <p:nvSpPr>
              <p:cNvPr id="21" name="Forme libre : forme 37">
                <a:extLst>
                  <a:ext uri="{FF2B5EF4-FFF2-40B4-BE49-F238E27FC236}">
                    <a16:creationId xmlns:a16="http://schemas.microsoft.com/office/drawing/2014/main" id="{D785BEF4-43B8-DE6A-5090-39F06B374797}"/>
                  </a:ext>
                </a:extLst>
              </p:cNvPr>
              <p:cNvSpPr/>
              <p:nvPr/>
            </p:nvSpPr>
            <p:spPr>
              <a:xfrm>
                <a:off x="2863223" y="5272120"/>
                <a:ext cx="87412" cy="122375"/>
              </a:xfrm>
              <a:custGeom>
                <a:avLst/>
                <a:gdLst>
                  <a:gd name="connsiteX0" fmla="*/ 3635 w 67463"/>
                  <a:gd name="connsiteY0" fmla="*/ 47431 h 94449"/>
                  <a:gd name="connsiteX1" fmla="*/ 3635 w 67463"/>
                  <a:gd name="connsiteY1" fmla="*/ 11001 h 94449"/>
                  <a:gd name="connsiteX2" fmla="*/ 11056 w 67463"/>
                  <a:gd name="connsiteY2" fmla="*/ 3580 h 94449"/>
                  <a:gd name="connsiteX3" fmla="*/ 42764 w 67463"/>
                  <a:gd name="connsiteY3" fmla="*/ 4255 h 94449"/>
                  <a:gd name="connsiteX4" fmla="*/ 63678 w 67463"/>
                  <a:gd name="connsiteY4" fmla="*/ 20446 h 94449"/>
                  <a:gd name="connsiteX5" fmla="*/ 56257 w 67463"/>
                  <a:gd name="connsiteY5" fmla="*/ 50130 h 94449"/>
                  <a:gd name="connsiteX6" fmla="*/ 54233 w 67463"/>
                  <a:gd name="connsiteY6" fmla="*/ 62948 h 94449"/>
                  <a:gd name="connsiteX7" fmla="*/ 67051 w 67463"/>
                  <a:gd name="connsiteY7" fmla="*/ 85886 h 94449"/>
                  <a:gd name="connsiteX8" fmla="*/ 64352 w 67463"/>
                  <a:gd name="connsiteY8" fmla="*/ 91283 h 94449"/>
                  <a:gd name="connsiteX9" fmla="*/ 49510 w 67463"/>
                  <a:gd name="connsiteY9" fmla="*/ 83187 h 94449"/>
                  <a:gd name="connsiteX10" fmla="*/ 38716 w 67463"/>
                  <a:gd name="connsiteY10" fmla="*/ 64297 h 94449"/>
                  <a:gd name="connsiteX11" fmla="*/ 31295 w 67463"/>
                  <a:gd name="connsiteY11" fmla="*/ 58900 h 94449"/>
                  <a:gd name="connsiteX12" fmla="*/ 18477 w 67463"/>
                  <a:gd name="connsiteY12" fmla="*/ 70369 h 94449"/>
                  <a:gd name="connsiteX13" fmla="*/ 18477 w 67463"/>
                  <a:gd name="connsiteY13" fmla="*/ 82512 h 94449"/>
                  <a:gd name="connsiteX14" fmla="*/ 6334 w 67463"/>
                  <a:gd name="connsiteY14" fmla="*/ 91283 h 94449"/>
                  <a:gd name="connsiteX15" fmla="*/ 3635 w 67463"/>
                  <a:gd name="connsiteY15" fmla="*/ 85886 h 94449"/>
                  <a:gd name="connsiteX16" fmla="*/ 3635 w 67463"/>
                  <a:gd name="connsiteY16" fmla="*/ 47431 h 94449"/>
                  <a:gd name="connsiteX17" fmla="*/ 3635 w 67463"/>
                  <a:gd name="connsiteY17" fmla="*/ 47431 h 94449"/>
                  <a:gd name="connsiteX18" fmla="*/ 18477 w 67463"/>
                  <a:gd name="connsiteY18" fmla="*/ 29216 h 94449"/>
                  <a:gd name="connsiteX19" fmla="*/ 32644 w 67463"/>
                  <a:gd name="connsiteY19" fmla="*/ 44058 h 94449"/>
                  <a:gd name="connsiteX20" fmla="*/ 48836 w 67463"/>
                  <a:gd name="connsiteY20" fmla="*/ 29216 h 94449"/>
                  <a:gd name="connsiteX21" fmla="*/ 33319 w 67463"/>
                  <a:gd name="connsiteY21" fmla="*/ 15049 h 94449"/>
                  <a:gd name="connsiteX22" fmla="*/ 18477 w 67463"/>
                  <a:gd name="connsiteY22" fmla="*/ 29216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463" h="94449">
                    <a:moveTo>
                      <a:pt x="3635" y="47431"/>
                    </a:moveTo>
                    <a:cubicBezTo>
                      <a:pt x="3635" y="35288"/>
                      <a:pt x="3635" y="23144"/>
                      <a:pt x="3635" y="11001"/>
                    </a:cubicBezTo>
                    <a:cubicBezTo>
                      <a:pt x="3635" y="4929"/>
                      <a:pt x="5659" y="3580"/>
                      <a:pt x="11056" y="3580"/>
                    </a:cubicBezTo>
                    <a:cubicBezTo>
                      <a:pt x="21850" y="4255"/>
                      <a:pt x="31970" y="2905"/>
                      <a:pt x="42764" y="4255"/>
                    </a:cubicBezTo>
                    <a:cubicBezTo>
                      <a:pt x="52883" y="5604"/>
                      <a:pt x="60979" y="10326"/>
                      <a:pt x="63678" y="20446"/>
                    </a:cubicBezTo>
                    <a:cubicBezTo>
                      <a:pt x="66376" y="31240"/>
                      <a:pt x="65702" y="42709"/>
                      <a:pt x="56257" y="50130"/>
                    </a:cubicBezTo>
                    <a:cubicBezTo>
                      <a:pt x="50859" y="54178"/>
                      <a:pt x="51534" y="57551"/>
                      <a:pt x="54233" y="62948"/>
                    </a:cubicBezTo>
                    <a:cubicBezTo>
                      <a:pt x="58955" y="70369"/>
                      <a:pt x="63003" y="78465"/>
                      <a:pt x="67051" y="85886"/>
                    </a:cubicBezTo>
                    <a:cubicBezTo>
                      <a:pt x="69075" y="89933"/>
                      <a:pt x="68400" y="90608"/>
                      <a:pt x="64352" y="91283"/>
                    </a:cubicBezTo>
                    <a:cubicBezTo>
                      <a:pt x="57606" y="91957"/>
                      <a:pt x="52883" y="90608"/>
                      <a:pt x="49510" y="83187"/>
                    </a:cubicBezTo>
                    <a:cubicBezTo>
                      <a:pt x="46812" y="76441"/>
                      <a:pt x="42089" y="70369"/>
                      <a:pt x="38716" y="64297"/>
                    </a:cubicBezTo>
                    <a:cubicBezTo>
                      <a:pt x="37367" y="61599"/>
                      <a:pt x="35343" y="58900"/>
                      <a:pt x="31295" y="58900"/>
                    </a:cubicBezTo>
                    <a:cubicBezTo>
                      <a:pt x="19152" y="58225"/>
                      <a:pt x="18477" y="58900"/>
                      <a:pt x="18477" y="70369"/>
                    </a:cubicBezTo>
                    <a:cubicBezTo>
                      <a:pt x="18477" y="74417"/>
                      <a:pt x="18477" y="78465"/>
                      <a:pt x="18477" y="82512"/>
                    </a:cubicBezTo>
                    <a:cubicBezTo>
                      <a:pt x="18477" y="91283"/>
                      <a:pt x="15104" y="93307"/>
                      <a:pt x="6334" y="91283"/>
                    </a:cubicBezTo>
                    <a:cubicBezTo>
                      <a:pt x="2960" y="90608"/>
                      <a:pt x="3635" y="87909"/>
                      <a:pt x="3635" y="85886"/>
                    </a:cubicBezTo>
                    <a:cubicBezTo>
                      <a:pt x="3635" y="73067"/>
                      <a:pt x="3635" y="60249"/>
                      <a:pt x="3635" y="47431"/>
                    </a:cubicBezTo>
                    <a:cubicBezTo>
                      <a:pt x="3635" y="47431"/>
                      <a:pt x="3635" y="47431"/>
                      <a:pt x="3635" y="47431"/>
                    </a:cubicBezTo>
                    <a:close/>
                    <a:moveTo>
                      <a:pt x="18477" y="29216"/>
                    </a:moveTo>
                    <a:cubicBezTo>
                      <a:pt x="18477" y="44733"/>
                      <a:pt x="18477" y="44733"/>
                      <a:pt x="32644" y="44058"/>
                    </a:cubicBezTo>
                    <a:cubicBezTo>
                      <a:pt x="43439" y="44058"/>
                      <a:pt x="48836" y="38661"/>
                      <a:pt x="48836" y="29216"/>
                    </a:cubicBezTo>
                    <a:cubicBezTo>
                      <a:pt x="48836" y="20446"/>
                      <a:pt x="43439" y="15049"/>
                      <a:pt x="33319" y="15049"/>
                    </a:cubicBezTo>
                    <a:cubicBezTo>
                      <a:pt x="18477" y="14374"/>
                      <a:pt x="18477" y="14374"/>
                      <a:pt x="18477" y="29216"/>
                    </a:cubicBezTo>
                    <a:close/>
                  </a:path>
                </a:pathLst>
              </a:custGeom>
              <a:solidFill>
                <a:srgbClr val="009EE0"/>
              </a:solidFill>
              <a:ln w="6739" cap="flat">
                <a:noFill/>
                <a:prstDash val="solid"/>
                <a:miter/>
              </a:ln>
            </p:spPr>
            <p:txBody>
              <a:bodyPr rtlCol="0" anchor="ctr"/>
              <a:lstStyle/>
              <a:p>
                <a:endParaRPr lang="fr-FR">
                  <a:latin typeface="Akatab" panose="02000000000000000000" pitchFamily="2" charset="77"/>
                </a:endParaRPr>
              </a:p>
            </p:txBody>
          </p:sp>
          <p:sp>
            <p:nvSpPr>
              <p:cNvPr id="22" name="Forme libre : forme 41">
                <a:extLst>
                  <a:ext uri="{FF2B5EF4-FFF2-40B4-BE49-F238E27FC236}">
                    <a16:creationId xmlns:a16="http://schemas.microsoft.com/office/drawing/2014/main" id="{90BB6608-97F9-E919-2BA5-3F887E32E387}"/>
                  </a:ext>
                </a:extLst>
              </p:cNvPr>
              <p:cNvSpPr/>
              <p:nvPr/>
            </p:nvSpPr>
            <p:spPr>
              <a:xfrm>
                <a:off x="3064340" y="5270343"/>
                <a:ext cx="96152" cy="122375"/>
              </a:xfrm>
              <a:custGeom>
                <a:avLst/>
                <a:gdLst>
                  <a:gd name="connsiteX0" fmla="*/ 3580 w 74209"/>
                  <a:gd name="connsiteY0" fmla="*/ 48128 h 94449"/>
                  <a:gd name="connsiteX1" fmla="*/ 3580 w 74209"/>
                  <a:gd name="connsiteY1" fmla="*/ 10349 h 94449"/>
                  <a:gd name="connsiteX2" fmla="*/ 11001 w 74209"/>
                  <a:gd name="connsiteY2" fmla="*/ 4277 h 94449"/>
                  <a:gd name="connsiteX3" fmla="*/ 18422 w 74209"/>
                  <a:gd name="connsiteY3" fmla="*/ 10349 h 94449"/>
                  <a:gd name="connsiteX4" fmla="*/ 18422 w 74209"/>
                  <a:gd name="connsiteY4" fmla="*/ 31937 h 94449"/>
                  <a:gd name="connsiteX5" fmla="*/ 24494 w 74209"/>
                  <a:gd name="connsiteY5" fmla="*/ 38009 h 94449"/>
                  <a:gd name="connsiteX6" fmla="*/ 56876 w 74209"/>
                  <a:gd name="connsiteY6" fmla="*/ 38009 h 94449"/>
                  <a:gd name="connsiteX7" fmla="*/ 62273 w 74209"/>
                  <a:gd name="connsiteY7" fmla="*/ 32612 h 94449"/>
                  <a:gd name="connsiteX8" fmla="*/ 62273 w 74209"/>
                  <a:gd name="connsiteY8" fmla="*/ 8999 h 94449"/>
                  <a:gd name="connsiteX9" fmla="*/ 69694 w 74209"/>
                  <a:gd name="connsiteY9" fmla="*/ 3602 h 94449"/>
                  <a:gd name="connsiteX10" fmla="*/ 77115 w 74209"/>
                  <a:gd name="connsiteY10" fmla="*/ 8999 h 94449"/>
                  <a:gd name="connsiteX11" fmla="*/ 77115 w 74209"/>
                  <a:gd name="connsiteY11" fmla="*/ 85908 h 94449"/>
                  <a:gd name="connsiteX12" fmla="*/ 69020 w 74209"/>
                  <a:gd name="connsiteY12" fmla="*/ 91305 h 94449"/>
                  <a:gd name="connsiteX13" fmla="*/ 62273 w 74209"/>
                  <a:gd name="connsiteY13" fmla="*/ 85233 h 94449"/>
                  <a:gd name="connsiteX14" fmla="*/ 62273 w 74209"/>
                  <a:gd name="connsiteY14" fmla="*/ 57573 h 94449"/>
                  <a:gd name="connsiteX15" fmla="*/ 56876 w 74209"/>
                  <a:gd name="connsiteY15" fmla="*/ 52176 h 94449"/>
                  <a:gd name="connsiteX16" fmla="*/ 23819 w 74209"/>
                  <a:gd name="connsiteY16" fmla="*/ 52176 h 94449"/>
                  <a:gd name="connsiteX17" fmla="*/ 19097 w 74209"/>
                  <a:gd name="connsiteY17" fmla="*/ 57573 h 94449"/>
                  <a:gd name="connsiteX18" fmla="*/ 19097 w 74209"/>
                  <a:gd name="connsiteY18" fmla="*/ 85908 h 94449"/>
                  <a:gd name="connsiteX19" fmla="*/ 11001 w 74209"/>
                  <a:gd name="connsiteY19" fmla="*/ 91305 h 94449"/>
                  <a:gd name="connsiteX20" fmla="*/ 4255 w 74209"/>
                  <a:gd name="connsiteY20" fmla="*/ 85908 h 94449"/>
                  <a:gd name="connsiteX21" fmla="*/ 3580 w 74209"/>
                  <a:gd name="connsiteY21" fmla="*/ 48128 h 94449"/>
                  <a:gd name="connsiteX22" fmla="*/ 3580 w 74209"/>
                  <a:gd name="connsiteY22" fmla="*/ 4812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209" h="94449">
                    <a:moveTo>
                      <a:pt x="3580" y="48128"/>
                    </a:moveTo>
                    <a:cubicBezTo>
                      <a:pt x="3580" y="35310"/>
                      <a:pt x="4255" y="22492"/>
                      <a:pt x="3580" y="10349"/>
                    </a:cubicBezTo>
                    <a:cubicBezTo>
                      <a:pt x="3580" y="3602"/>
                      <a:pt x="6953" y="4277"/>
                      <a:pt x="11001" y="4277"/>
                    </a:cubicBezTo>
                    <a:cubicBezTo>
                      <a:pt x="15723" y="4277"/>
                      <a:pt x="19097" y="4277"/>
                      <a:pt x="18422" y="10349"/>
                    </a:cubicBezTo>
                    <a:cubicBezTo>
                      <a:pt x="17747" y="17770"/>
                      <a:pt x="18422" y="25191"/>
                      <a:pt x="18422" y="31937"/>
                    </a:cubicBezTo>
                    <a:cubicBezTo>
                      <a:pt x="18422" y="35985"/>
                      <a:pt x="19097" y="38009"/>
                      <a:pt x="24494" y="38009"/>
                    </a:cubicBezTo>
                    <a:cubicBezTo>
                      <a:pt x="35288" y="37334"/>
                      <a:pt x="46082" y="38009"/>
                      <a:pt x="56876" y="38009"/>
                    </a:cubicBezTo>
                    <a:cubicBezTo>
                      <a:pt x="60924" y="38009"/>
                      <a:pt x="62948" y="36659"/>
                      <a:pt x="62273" y="32612"/>
                    </a:cubicBezTo>
                    <a:cubicBezTo>
                      <a:pt x="62273" y="24516"/>
                      <a:pt x="62273" y="17095"/>
                      <a:pt x="62273" y="8999"/>
                    </a:cubicBezTo>
                    <a:cubicBezTo>
                      <a:pt x="62273" y="2928"/>
                      <a:pt x="66321" y="4277"/>
                      <a:pt x="69694" y="3602"/>
                    </a:cubicBezTo>
                    <a:cubicBezTo>
                      <a:pt x="73067" y="3602"/>
                      <a:pt x="77115" y="2928"/>
                      <a:pt x="77115" y="8999"/>
                    </a:cubicBezTo>
                    <a:cubicBezTo>
                      <a:pt x="77115" y="34635"/>
                      <a:pt x="77115" y="60272"/>
                      <a:pt x="77115" y="85908"/>
                    </a:cubicBezTo>
                    <a:cubicBezTo>
                      <a:pt x="77115" y="92654"/>
                      <a:pt x="72393" y="90630"/>
                      <a:pt x="69020" y="91305"/>
                    </a:cubicBezTo>
                    <a:cubicBezTo>
                      <a:pt x="64972" y="91980"/>
                      <a:pt x="61599" y="91305"/>
                      <a:pt x="62273" y="85233"/>
                    </a:cubicBezTo>
                    <a:cubicBezTo>
                      <a:pt x="62948" y="75788"/>
                      <a:pt x="62273" y="67018"/>
                      <a:pt x="62273" y="57573"/>
                    </a:cubicBezTo>
                    <a:cubicBezTo>
                      <a:pt x="62273" y="53525"/>
                      <a:pt x="60924" y="52176"/>
                      <a:pt x="56876" y="52176"/>
                    </a:cubicBezTo>
                    <a:cubicBezTo>
                      <a:pt x="46082" y="52176"/>
                      <a:pt x="34613" y="52176"/>
                      <a:pt x="23819" y="52176"/>
                    </a:cubicBezTo>
                    <a:cubicBezTo>
                      <a:pt x="19771" y="52176"/>
                      <a:pt x="18422" y="53525"/>
                      <a:pt x="19097" y="57573"/>
                    </a:cubicBezTo>
                    <a:cubicBezTo>
                      <a:pt x="19097" y="67018"/>
                      <a:pt x="19097" y="76463"/>
                      <a:pt x="19097" y="85908"/>
                    </a:cubicBezTo>
                    <a:cubicBezTo>
                      <a:pt x="19771" y="92654"/>
                      <a:pt x="15049" y="91305"/>
                      <a:pt x="11001" y="91305"/>
                    </a:cubicBezTo>
                    <a:cubicBezTo>
                      <a:pt x="6953" y="91305"/>
                      <a:pt x="3580" y="91980"/>
                      <a:pt x="4255" y="85908"/>
                    </a:cubicBezTo>
                    <a:cubicBezTo>
                      <a:pt x="4255" y="73764"/>
                      <a:pt x="4255" y="60946"/>
                      <a:pt x="3580" y="48128"/>
                    </a:cubicBezTo>
                    <a:cubicBezTo>
                      <a:pt x="4255" y="48128"/>
                      <a:pt x="3580" y="48128"/>
                      <a:pt x="3580" y="48128"/>
                    </a:cubicBezTo>
                    <a:close/>
                  </a:path>
                </a:pathLst>
              </a:custGeom>
              <a:solidFill>
                <a:srgbClr val="009EE0"/>
              </a:solidFill>
              <a:ln w="6739" cap="flat">
                <a:noFill/>
                <a:prstDash val="solid"/>
                <a:miter/>
              </a:ln>
            </p:spPr>
            <p:txBody>
              <a:bodyPr rtlCol="0" anchor="ctr"/>
              <a:lstStyle/>
              <a:p>
                <a:endParaRPr lang="fr-FR">
                  <a:latin typeface="Akatab" panose="02000000000000000000" pitchFamily="2" charset="77"/>
                </a:endParaRPr>
              </a:p>
            </p:txBody>
          </p:sp>
          <p:sp>
            <p:nvSpPr>
              <p:cNvPr id="23" name="Forme libre : forme 42">
                <a:extLst>
                  <a:ext uri="{FF2B5EF4-FFF2-40B4-BE49-F238E27FC236}">
                    <a16:creationId xmlns:a16="http://schemas.microsoft.com/office/drawing/2014/main" id="{A22358DA-5E73-6987-4AC3-EC16D319D0A7}"/>
                  </a:ext>
                </a:extLst>
              </p:cNvPr>
              <p:cNvSpPr/>
              <p:nvPr/>
            </p:nvSpPr>
            <p:spPr>
              <a:xfrm>
                <a:off x="2650012" y="5273726"/>
                <a:ext cx="104893" cy="122375"/>
              </a:xfrm>
              <a:custGeom>
                <a:avLst/>
                <a:gdLst>
                  <a:gd name="connsiteX0" fmla="*/ 76441 w 80956"/>
                  <a:gd name="connsiteY0" fmla="*/ 47541 h 94449"/>
                  <a:gd name="connsiteX1" fmla="*/ 76441 w 80956"/>
                  <a:gd name="connsiteY1" fmla="*/ 83972 h 94449"/>
                  <a:gd name="connsiteX2" fmla="*/ 69020 w 80956"/>
                  <a:gd name="connsiteY2" fmla="*/ 91393 h 94449"/>
                  <a:gd name="connsiteX3" fmla="*/ 61599 w 80956"/>
                  <a:gd name="connsiteY3" fmla="*/ 84646 h 94449"/>
                  <a:gd name="connsiteX4" fmla="*/ 61599 w 80956"/>
                  <a:gd name="connsiteY4" fmla="*/ 57661 h 94449"/>
                  <a:gd name="connsiteX5" fmla="*/ 56202 w 80956"/>
                  <a:gd name="connsiteY5" fmla="*/ 52264 h 94449"/>
                  <a:gd name="connsiteX6" fmla="*/ 23819 w 80956"/>
                  <a:gd name="connsiteY6" fmla="*/ 52264 h 94449"/>
                  <a:gd name="connsiteX7" fmla="*/ 18422 w 80956"/>
                  <a:gd name="connsiteY7" fmla="*/ 58336 h 94449"/>
                  <a:gd name="connsiteX8" fmla="*/ 18422 w 80956"/>
                  <a:gd name="connsiteY8" fmla="*/ 85996 h 94449"/>
                  <a:gd name="connsiteX9" fmla="*/ 11001 w 80956"/>
                  <a:gd name="connsiteY9" fmla="*/ 91393 h 94449"/>
                  <a:gd name="connsiteX10" fmla="*/ 3580 w 80956"/>
                  <a:gd name="connsiteY10" fmla="*/ 86670 h 94449"/>
                  <a:gd name="connsiteX11" fmla="*/ 3580 w 80956"/>
                  <a:gd name="connsiteY11" fmla="*/ 9762 h 94449"/>
                  <a:gd name="connsiteX12" fmla="*/ 11001 w 80956"/>
                  <a:gd name="connsiteY12" fmla="*/ 4365 h 94449"/>
                  <a:gd name="connsiteX13" fmla="*/ 19097 w 80956"/>
                  <a:gd name="connsiteY13" fmla="*/ 9762 h 94449"/>
                  <a:gd name="connsiteX14" fmla="*/ 19097 w 80956"/>
                  <a:gd name="connsiteY14" fmla="*/ 31350 h 94449"/>
                  <a:gd name="connsiteX15" fmla="*/ 25168 w 80956"/>
                  <a:gd name="connsiteY15" fmla="*/ 38097 h 94449"/>
                  <a:gd name="connsiteX16" fmla="*/ 56876 w 80956"/>
                  <a:gd name="connsiteY16" fmla="*/ 38097 h 94449"/>
                  <a:gd name="connsiteX17" fmla="*/ 62948 w 80956"/>
                  <a:gd name="connsiteY17" fmla="*/ 32025 h 94449"/>
                  <a:gd name="connsiteX18" fmla="*/ 62948 w 80956"/>
                  <a:gd name="connsiteY18" fmla="*/ 9087 h 94449"/>
                  <a:gd name="connsiteX19" fmla="*/ 70369 w 80956"/>
                  <a:gd name="connsiteY19" fmla="*/ 3690 h 94449"/>
                  <a:gd name="connsiteX20" fmla="*/ 77790 w 80956"/>
                  <a:gd name="connsiteY20" fmla="*/ 9087 h 94449"/>
                  <a:gd name="connsiteX21" fmla="*/ 76441 w 80956"/>
                  <a:gd name="connsiteY21" fmla="*/ 47541 h 94449"/>
                  <a:gd name="connsiteX22" fmla="*/ 76441 w 80956"/>
                  <a:gd name="connsiteY22" fmla="*/ 4754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0956" h="94449">
                    <a:moveTo>
                      <a:pt x="76441" y="47541"/>
                    </a:moveTo>
                    <a:cubicBezTo>
                      <a:pt x="76441" y="59685"/>
                      <a:pt x="76441" y="71828"/>
                      <a:pt x="76441" y="83972"/>
                    </a:cubicBezTo>
                    <a:cubicBezTo>
                      <a:pt x="76441" y="90044"/>
                      <a:pt x="74417" y="91393"/>
                      <a:pt x="69020" y="91393"/>
                    </a:cubicBezTo>
                    <a:cubicBezTo>
                      <a:pt x="63622" y="91393"/>
                      <a:pt x="60924" y="90718"/>
                      <a:pt x="61599" y="84646"/>
                    </a:cubicBezTo>
                    <a:cubicBezTo>
                      <a:pt x="62273" y="75876"/>
                      <a:pt x="61599" y="67106"/>
                      <a:pt x="61599" y="57661"/>
                    </a:cubicBezTo>
                    <a:cubicBezTo>
                      <a:pt x="61599" y="53613"/>
                      <a:pt x="60249" y="52264"/>
                      <a:pt x="56202" y="52264"/>
                    </a:cubicBezTo>
                    <a:cubicBezTo>
                      <a:pt x="45407" y="52264"/>
                      <a:pt x="34613" y="52939"/>
                      <a:pt x="23819" y="52264"/>
                    </a:cubicBezTo>
                    <a:cubicBezTo>
                      <a:pt x="19097" y="52264"/>
                      <a:pt x="17747" y="54288"/>
                      <a:pt x="18422" y="58336"/>
                    </a:cubicBezTo>
                    <a:cubicBezTo>
                      <a:pt x="18422" y="67781"/>
                      <a:pt x="18422" y="76551"/>
                      <a:pt x="18422" y="85996"/>
                    </a:cubicBezTo>
                    <a:cubicBezTo>
                      <a:pt x="18422" y="92067"/>
                      <a:pt x="14374" y="91393"/>
                      <a:pt x="11001" y="91393"/>
                    </a:cubicBezTo>
                    <a:cubicBezTo>
                      <a:pt x="7628" y="91393"/>
                      <a:pt x="3580" y="92742"/>
                      <a:pt x="3580" y="86670"/>
                    </a:cubicBezTo>
                    <a:cubicBezTo>
                      <a:pt x="3580" y="61034"/>
                      <a:pt x="3580" y="35398"/>
                      <a:pt x="3580" y="9762"/>
                    </a:cubicBezTo>
                    <a:cubicBezTo>
                      <a:pt x="3580" y="3690"/>
                      <a:pt x="6953" y="4365"/>
                      <a:pt x="11001" y="4365"/>
                    </a:cubicBezTo>
                    <a:cubicBezTo>
                      <a:pt x="15049" y="4365"/>
                      <a:pt x="19097" y="3690"/>
                      <a:pt x="19097" y="9762"/>
                    </a:cubicBezTo>
                    <a:cubicBezTo>
                      <a:pt x="18422" y="17183"/>
                      <a:pt x="19097" y="24604"/>
                      <a:pt x="19097" y="31350"/>
                    </a:cubicBezTo>
                    <a:cubicBezTo>
                      <a:pt x="19097" y="36073"/>
                      <a:pt x="20446" y="38097"/>
                      <a:pt x="25168" y="38097"/>
                    </a:cubicBezTo>
                    <a:cubicBezTo>
                      <a:pt x="35962" y="37422"/>
                      <a:pt x="46082" y="37422"/>
                      <a:pt x="56876" y="38097"/>
                    </a:cubicBezTo>
                    <a:cubicBezTo>
                      <a:pt x="61599" y="38097"/>
                      <a:pt x="62948" y="36747"/>
                      <a:pt x="62948" y="32025"/>
                    </a:cubicBezTo>
                    <a:cubicBezTo>
                      <a:pt x="62948" y="24604"/>
                      <a:pt x="62948" y="17183"/>
                      <a:pt x="62948" y="9087"/>
                    </a:cubicBezTo>
                    <a:cubicBezTo>
                      <a:pt x="62273" y="3015"/>
                      <a:pt x="66321" y="3690"/>
                      <a:pt x="70369" y="3690"/>
                    </a:cubicBezTo>
                    <a:cubicBezTo>
                      <a:pt x="73742" y="3690"/>
                      <a:pt x="77790" y="2341"/>
                      <a:pt x="77790" y="9087"/>
                    </a:cubicBezTo>
                    <a:cubicBezTo>
                      <a:pt x="75766" y="21231"/>
                      <a:pt x="75766" y="34049"/>
                      <a:pt x="76441" y="47541"/>
                    </a:cubicBezTo>
                    <a:cubicBezTo>
                      <a:pt x="76441" y="47541"/>
                      <a:pt x="76441" y="47541"/>
                      <a:pt x="76441" y="47541"/>
                    </a:cubicBezTo>
                    <a:close/>
                  </a:path>
                </a:pathLst>
              </a:custGeom>
              <a:solidFill>
                <a:srgbClr val="009EE0"/>
              </a:solidFill>
              <a:ln w="6739" cap="flat">
                <a:noFill/>
                <a:prstDash val="solid"/>
                <a:miter/>
              </a:ln>
            </p:spPr>
            <p:txBody>
              <a:bodyPr rtlCol="0" anchor="ctr"/>
              <a:lstStyle/>
              <a:p>
                <a:endParaRPr lang="fr-FR">
                  <a:latin typeface="Akatab" panose="02000000000000000000" pitchFamily="2" charset="77"/>
                </a:endParaRPr>
              </a:p>
            </p:txBody>
          </p:sp>
          <p:sp>
            <p:nvSpPr>
              <p:cNvPr id="24" name="Forme libre : forme 44">
                <a:extLst>
                  <a:ext uri="{FF2B5EF4-FFF2-40B4-BE49-F238E27FC236}">
                    <a16:creationId xmlns:a16="http://schemas.microsoft.com/office/drawing/2014/main" id="{79397E97-2E17-DE46-C028-CB48FA85B291}"/>
                  </a:ext>
                </a:extLst>
              </p:cNvPr>
              <p:cNvSpPr/>
              <p:nvPr/>
            </p:nvSpPr>
            <p:spPr>
              <a:xfrm>
                <a:off x="2770639" y="5272995"/>
                <a:ext cx="78670" cy="113635"/>
              </a:xfrm>
              <a:custGeom>
                <a:avLst/>
                <a:gdLst>
                  <a:gd name="connsiteX0" fmla="*/ 3580 w 60717"/>
                  <a:gd name="connsiteY0" fmla="*/ 47431 h 87702"/>
                  <a:gd name="connsiteX1" fmla="*/ 3580 w 60717"/>
                  <a:gd name="connsiteY1" fmla="*/ 10326 h 87702"/>
                  <a:gd name="connsiteX2" fmla="*/ 10326 w 60717"/>
                  <a:gd name="connsiteY2" fmla="*/ 3580 h 87702"/>
                  <a:gd name="connsiteX3" fmla="*/ 53503 w 60717"/>
                  <a:gd name="connsiteY3" fmla="*/ 3580 h 87702"/>
                  <a:gd name="connsiteX4" fmla="*/ 59575 w 60717"/>
                  <a:gd name="connsiteY4" fmla="*/ 11001 h 87702"/>
                  <a:gd name="connsiteX5" fmla="*/ 53503 w 60717"/>
                  <a:gd name="connsiteY5" fmla="*/ 18422 h 87702"/>
                  <a:gd name="connsiteX6" fmla="*/ 25168 w 60717"/>
                  <a:gd name="connsiteY6" fmla="*/ 18422 h 87702"/>
                  <a:gd name="connsiteX7" fmla="*/ 19771 w 60717"/>
                  <a:gd name="connsiteY7" fmla="*/ 23819 h 87702"/>
                  <a:gd name="connsiteX8" fmla="*/ 33939 w 60717"/>
                  <a:gd name="connsiteY8" fmla="*/ 38661 h 87702"/>
                  <a:gd name="connsiteX9" fmla="*/ 42034 w 60717"/>
                  <a:gd name="connsiteY9" fmla="*/ 38661 h 87702"/>
                  <a:gd name="connsiteX10" fmla="*/ 51479 w 60717"/>
                  <a:gd name="connsiteY10" fmla="*/ 50130 h 87702"/>
                  <a:gd name="connsiteX11" fmla="*/ 46082 w 60717"/>
                  <a:gd name="connsiteY11" fmla="*/ 53503 h 87702"/>
                  <a:gd name="connsiteX12" fmla="*/ 26517 w 60717"/>
                  <a:gd name="connsiteY12" fmla="*/ 53503 h 87702"/>
                  <a:gd name="connsiteX13" fmla="*/ 19771 w 60717"/>
                  <a:gd name="connsiteY13" fmla="*/ 59575 h 87702"/>
                  <a:gd name="connsiteX14" fmla="*/ 35288 w 60717"/>
                  <a:gd name="connsiteY14" fmla="*/ 75766 h 87702"/>
                  <a:gd name="connsiteX15" fmla="*/ 55527 w 60717"/>
                  <a:gd name="connsiteY15" fmla="*/ 75766 h 87702"/>
                  <a:gd name="connsiteX16" fmla="*/ 61599 w 60717"/>
                  <a:gd name="connsiteY16" fmla="*/ 82512 h 87702"/>
                  <a:gd name="connsiteX17" fmla="*/ 56202 w 60717"/>
                  <a:gd name="connsiteY17" fmla="*/ 90608 h 87702"/>
                  <a:gd name="connsiteX18" fmla="*/ 10326 w 60717"/>
                  <a:gd name="connsiteY18" fmla="*/ 90608 h 87702"/>
                  <a:gd name="connsiteX19" fmla="*/ 5604 w 60717"/>
                  <a:gd name="connsiteY19" fmla="*/ 84536 h 87702"/>
                  <a:gd name="connsiteX20" fmla="*/ 3580 w 60717"/>
                  <a:gd name="connsiteY20" fmla="*/ 47431 h 87702"/>
                  <a:gd name="connsiteX21" fmla="*/ 3580 w 60717"/>
                  <a:gd name="connsiteY21" fmla="*/ 47431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87702">
                    <a:moveTo>
                      <a:pt x="3580" y="47431"/>
                    </a:moveTo>
                    <a:cubicBezTo>
                      <a:pt x="3580" y="35288"/>
                      <a:pt x="3580" y="22470"/>
                      <a:pt x="3580" y="10326"/>
                    </a:cubicBezTo>
                    <a:cubicBezTo>
                      <a:pt x="3580" y="5604"/>
                      <a:pt x="4929" y="3580"/>
                      <a:pt x="10326" y="3580"/>
                    </a:cubicBezTo>
                    <a:cubicBezTo>
                      <a:pt x="24494" y="3580"/>
                      <a:pt x="38661" y="3580"/>
                      <a:pt x="53503" y="3580"/>
                    </a:cubicBezTo>
                    <a:cubicBezTo>
                      <a:pt x="59575" y="3580"/>
                      <a:pt x="59575" y="6953"/>
                      <a:pt x="59575" y="11001"/>
                    </a:cubicBezTo>
                    <a:cubicBezTo>
                      <a:pt x="59575" y="15723"/>
                      <a:pt x="58900" y="18422"/>
                      <a:pt x="53503" y="18422"/>
                    </a:cubicBezTo>
                    <a:cubicBezTo>
                      <a:pt x="44058" y="17747"/>
                      <a:pt x="34613" y="18422"/>
                      <a:pt x="25168" y="18422"/>
                    </a:cubicBezTo>
                    <a:cubicBezTo>
                      <a:pt x="21120" y="18422"/>
                      <a:pt x="19771" y="19771"/>
                      <a:pt x="19771" y="23819"/>
                    </a:cubicBezTo>
                    <a:cubicBezTo>
                      <a:pt x="19771" y="42709"/>
                      <a:pt x="18422" y="38661"/>
                      <a:pt x="33939" y="38661"/>
                    </a:cubicBezTo>
                    <a:cubicBezTo>
                      <a:pt x="36637" y="38661"/>
                      <a:pt x="39336" y="38661"/>
                      <a:pt x="42034" y="38661"/>
                    </a:cubicBezTo>
                    <a:cubicBezTo>
                      <a:pt x="50804" y="38661"/>
                      <a:pt x="52828" y="41360"/>
                      <a:pt x="51479" y="50130"/>
                    </a:cubicBezTo>
                    <a:cubicBezTo>
                      <a:pt x="50804" y="53503"/>
                      <a:pt x="48781" y="53503"/>
                      <a:pt x="46082" y="53503"/>
                    </a:cubicBezTo>
                    <a:cubicBezTo>
                      <a:pt x="39336" y="53503"/>
                      <a:pt x="33264" y="53503"/>
                      <a:pt x="26517" y="53503"/>
                    </a:cubicBezTo>
                    <a:cubicBezTo>
                      <a:pt x="21795" y="53503"/>
                      <a:pt x="19771" y="54852"/>
                      <a:pt x="19771" y="59575"/>
                    </a:cubicBezTo>
                    <a:cubicBezTo>
                      <a:pt x="20446" y="79139"/>
                      <a:pt x="17747" y="75091"/>
                      <a:pt x="35288" y="75766"/>
                    </a:cubicBezTo>
                    <a:cubicBezTo>
                      <a:pt x="42034" y="75766"/>
                      <a:pt x="48781" y="75766"/>
                      <a:pt x="55527" y="75766"/>
                    </a:cubicBezTo>
                    <a:cubicBezTo>
                      <a:pt x="60924" y="75766"/>
                      <a:pt x="62273" y="77790"/>
                      <a:pt x="61599" y="82512"/>
                    </a:cubicBezTo>
                    <a:cubicBezTo>
                      <a:pt x="61599" y="86560"/>
                      <a:pt x="62948" y="90608"/>
                      <a:pt x="56202" y="90608"/>
                    </a:cubicBezTo>
                    <a:cubicBezTo>
                      <a:pt x="40685" y="90608"/>
                      <a:pt x="25168" y="90608"/>
                      <a:pt x="10326" y="90608"/>
                    </a:cubicBezTo>
                    <a:cubicBezTo>
                      <a:pt x="5604" y="90608"/>
                      <a:pt x="5604" y="87909"/>
                      <a:pt x="5604" y="84536"/>
                    </a:cubicBezTo>
                    <a:cubicBezTo>
                      <a:pt x="4254" y="72393"/>
                      <a:pt x="4254" y="59575"/>
                      <a:pt x="3580" y="47431"/>
                    </a:cubicBezTo>
                    <a:cubicBezTo>
                      <a:pt x="4254" y="47431"/>
                      <a:pt x="3580" y="47431"/>
                      <a:pt x="3580" y="47431"/>
                    </a:cubicBezTo>
                    <a:close/>
                  </a:path>
                </a:pathLst>
              </a:custGeom>
              <a:solidFill>
                <a:srgbClr val="009EE0"/>
              </a:solidFill>
              <a:ln w="6739" cap="flat">
                <a:noFill/>
                <a:prstDash val="solid"/>
                <a:miter/>
              </a:ln>
            </p:spPr>
            <p:txBody>
              <a:bodyPr rtlCol="0" anchor="ctr"/>
              <a:lstStyle/>
              <a:p>
                <a:endParaRPr lang="fr-FR">
                  <a:latin typeface="Akatab" panose="02000000000000000000" pitchFamily="2" charset="77"/>
                </a:endParaRPr>
              </a:p>
            </p:txBody>
          </p:sp>
          <p:sp>
            <p:nvSpPr>
              <p:cNvPr id="25" name="Forme libre : forme 50">
                <a:extLst>
                  <a:ext uri="{FF2B5EF4-FFF2-40B4-BE49-F238E27FC236}">
                    <a16:creationId xmlns:a16="http://schemas.microsoft.com/office/drawing/2014/main" id="{1216A1B5-59CD-EFAF-FA52-FA3D1B1FC3CA}"/>
                  </a:ext>
                </a:extLst>
              </p:cNvPr>
              <p:cNvSpPr/>
              <p:nvPr/>
            </p:nvSpPr>
            <p:spPr>
              <a:xfrm>
                <a:off x="4073807" y="5266479"/>
                <a:ext cx="96152" cy="122375"/>
              </a:xfrm>
              <a:custGeom>
                <a:avLst/>
                <a:gdLst>
                  <a:gd name="connsiteX0" fmla="*/ 76543 w 74209"/>
                  <a:gd name="connsiteY0" fmla="*/ 37618 h 94449"/>
                  <a:gd name="connsiteX1" fmla="*/ 75194 w 74209"/>
                  <a:gd name="connsiteY1" fmla="*/ 65953 h 94449"/>
                  <a:gd name="connsiteX2" fmla="*/ 38763 w 74209"/>
                  <a:gd name="connsiteY2" fmla="*/ 92938 h 94449"/>
                  <a:gd name="connsiteX3" fmla="*/ 5032 w 74209"/>
                  <a:gd name="connsiteY3" fmla="*/ 64604 h 94449"/>
                  <a:gd name="connsiteX4" fmla="*/ 3682 w 74209"/>
                  <a:gd name="connsiteY4" fmla="*/ 7934 h 94449"/>
                  <a:gd name="connsiteX5" fmla="*/ 11778 w 74209"/>
                  <a:gd name="connsiteY5" fmla="*/ 3886 h 94449"/>
                  <a:gd name="connsiteX6" fmla="*/ 17850 w 74209"/>
                  <a:gd name="connsiteY6" fmla="*/ 8609 h 94449"/>
                  <a:gd name="connsiteX7" fmla="*/ 17850 w 74209"/>
                  <a:gd name="connsiteY7" fmla="*/ 45039 h 94449"/>
                  <a:gd name="connsiteX8" fmla="*/ 19199 w 74209"/>
                  <a:gd name="connsiteY8" fmla="*/ 61230 h 94449"/>
                  <a:gd name="connsiteX9" fmla="*/ 39438 w 74209"/>
                  <a:gd name="connsiteY9" fmla="*/ 78096 h 94449"/>
                  <a:gd name="connsiteX10" fmla="*/ 59677 w 74209"/>
                  <a:gd name="connsiteY10" fmla="*/ 61230 h 94449"/>
                  <a:gd name="connsiteX11" fmla="*/ 61026 w 74209"/>
                  <a:gd name="connsiteY11" fmla="*/ 43690 h 94449"/>
                  <a:gd name="connsiteX12" fmla="*/ 61026 w 74209"/>
                  <a:gd name="connsiteY12" fmla="*/ 9958 h 94449"/>
                  <a:gd name="connsiteX13" fmla="*/ 68447 w 74209"/>
                  <a:gd name="connsiteY13" fmla="*/ 3886 h 94449"/>
                  <a:gd name="connsiteX14" fmla="*/ 75868 w 74209"/>
                  <a:gd name="connsiteY14" fmla="*/ 9958 h 94449"/>
                  <a:gd name="connsiteX15" fmla="*/ 76543 w 74209"/>
                  <a:gd name="connsiteY15" fmla="*/ 37618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09" h="94449">
                    <a:moveTo>
                      <a:pt x="76543" y="37618"/>
                    </a:moveTo>
                    <a:cubicBezTo>
                      <a:pt x="75868" y="45039"/>
                      <a:pt x="77892" y="55159"/>
                      <a:pt x="75194" y="65953"/>
                    </a:cubicBezTo>
                    <a:cubicBezTo>
                      <a:pt x="71146" y="84168"/>
                      <a:pt x="59002" y="93613"/>
                      <a:pt x="38763" y="92938"/>
                    </a:cubicBezTo>
                    <a:cubicBezTo>
                      <a:pt x="19873" y="92938"/>
                      <a:pt x="7730" y="82819"/>
                      <a:pt x="5032" y="64604"/>
                    </a:cubicBezTo>
                    <a:cubicBezTo>
                      <a:pt x="2333" y="45714"/>
                      <a:pt x="4357" y="26824"/>
                      <a:pt x="3682" y="7934"/>
                    </a:cubicBezTo>
                    <a:cubicBezTo>
                      <a:pt x="3682" y="1188"/>
                      <a:pt x="9079" y="4561"/>
                      <a:pt x="11778" y="3886"/>
                    </a:cubicBezTo>
                    <a:cubicBezTo>
                      <a:pt x="15151" y="3212"/>
                      <a:pt x="17850" y="3212"/>
                      <a:pt x="17850" y="8609"/>
                    </a:cubicBezTo>
                    <a:cubicBezTo>
                      <a:pt x="17850" y="20752"/>
                      <a:pt x="17850" y="32896"/>
                      <a:pt x="17850" y="45039"/>
                    </a:cubicBezTo>
                    <a:cubicBezTo>
                      <a:pt x="17850" y="50436"/>
                      <a:pt x="18524" y="55833"/>
                      <a:pt x="19199" y="61230"/>
                    </a:cubicBezTo>
                    <a:cubicBezTo>
                      <a:pt x="21223" y="72699"/>
                      <a:pt x="27969" y="78096"/>
                      <a:pt x="39438" y="78096"/>
                    </a:cubicBezTo>
                    <a:cubicBezTo>
                      <a:pt x="50232" y="78096"/>
                      <a:pt x="57653" y="72025"/>
                      <a:pt x="59677" y="61230"/>
                    </a:cubicBezTo>
                    <a:cubicBezTo>
                      <a:pt x="61026" y="55159"/>
                      <a:pt x="61026" y="49762"/>
                      <a:pt x="61026" y="43690"/>
                    </a:cubicBezTo>
                    <a:cubicBezTo>
                      <a:pt x="61026" y="32221"/>
                      <a:pt x="61026" y="20752"/>
                      <a:pt x="61026" y="9958"/>
                    </a:cubicBezTo>
                    <a:cubicBezTo>
                      <a:pt x="61026" y="3212"/>
                      <a:pt x="64399" y="3886"/>
                      <a:pt x="68447" y="3886"/>
                    </a:cubicBezTo>
                    <a:cubicBezTo>
                      <a:pt x="73170" y="3886"/>
                      <a:pt x="76543" y="3886"/>
                      <a:pt x="75868" y="9958"/>
                    </a:cubicBezTo>
                    <a:cubicBezTo>
                      <a:pt x="75868" y="18054"/>
                      <a:pt x="76543" y="26149"/>
                      <a:pt x="76543" y="37618"/>
                    </a:cubicBezTo>
                    <a:close/>
                  </a:path>
                </a:pathLst>
              </a:custGeom>
              <a:solidFill>
                <a:srgbClr val="009EE0"/>
              </a:solidFill>
              <a:ln w="6739" cap="flat">
                <a:noFill/>
                <a:prstDash val="solid"/>
                <a:miter/>
              </a:ln>
            </p:spPr>
            <p:txBody>
              <a:bodyPr rtlCol="0" anchor="ctr"/>
              <a:lstStyle/>
              <a:p>
                <a:endParaRPr lang="fr-FR">
                  <a:latin typeface="Akatab" panose="02000000000000000000" pitchFamily="2" charset="77"/>
                </a:endParaRPr>
              </a:p>
            </p:txBody>
          </p:sp>
          <p:sp>
            <p:nvSpPr>
              <p:cNvPr id="26" name="Forme libre : forme 51">
                <a:extLst>
                  <a:ext uri="{FF2B5EF4-FFF2-40B4-BE49-F238E27FC236}">
                    <a16:creationId xmlns:a16="http://schemas.microsoft.com/office/drawing/2014/main" id="{EBFCEFBE-3060-D1CB-9691-9020E67714F9}"/>
                  </a:ext>
                </a:extLst>
              </p:cNvPr>
              <p:cNvSpPr/>
              <p:nvPr/>
            </p:nvSpPr>
            <p:spPr>
              <a:xfrm>
                <a:off x="4310824" y="5266002"/>
                <a:ext cx="78670" cy="122375"/>
              </a:xfrm>
              <a:custGeom>
                <a:avLst/>
                <a:gdLst>
                  <a:gd name="connsiteX0" fmla="*/ 3580 w 60717"/>
                  <a:gd name="connsiteY0" fmla="*/ 47431 h 94449"/>
                  <a:gd name="connsiteX1" fmla="*/ 3580 w 60717"/>
                  <a:gd name="connsiteY1" fmla="*/ 10326 h 94449"/>
                  <a:gd name="connsiteX2" fmla="*/ 9652 w 60717"/>
                  <a:gd name="connsiteY2" fmla="*/ 3580 h 94449"/>
                  <a:gd name="connsiteX3" fmla="*/ 52828 w 60717"/>
                  <a:gd name="connsiteY3" fmla="*/ 3580 h 94449"/>
                  <a:gd name="connsiteX4" fmla="*/ 58900 w 60717"/>
                  <a:gd name="connsiteY4" fmla="*/ 11001 h 94449"/>
                  <a:gd name="connsiteX5" fmla="*/ 52828 w 60717"/>
                  <a:gd name="connsiteY5" fmla="*/ 18422 h 94449"/>
                  <a:gd name="connsiteX6" fmla="*/ 24494 w 60717"/>
                  <a:gd name="connsiteY6" fmla="*/ 18422 h 94449"/>
                  <a:gd name="connsiteX7" fmla="*/ 18422 w 60717"/>
                  <a:gd name="connsiteY7" fmla="*/ 23819 h 94449"/>
                  <a:gd name="connsiteX8" fmla="*/ 32589 w 60717"/>
                  <a:gd name="connsiteY8" fmla="*/ 39336 h 94449"/>
                  <a:gd name="connsiteX9" fmla="*/ 40685 w 60717"/>
                  <a:gd name="connsiteY9" fmla="*/ 39336 h 94449"/>
                  <a:gd name="connsiteX10" fmla="*/ 49455 w 60717"/>
                  <a:gd name="connsiteY10" fmla="*/ 48781 h 94449"/>
                  <a:gd name="connsiteX11" fmla="*/ 44058 w 60717"/>
                  <a:gd name="connsiteY11" fmla="*/ 53503 h 94449"/>
                  <a:gd name="connsiteX12" fmla="*/ 24494 w 60717"/>
                  <a:gd name="connsiteY12" fmla="*/ 53503 h 94449"/>
                  <a:gd name="connsiteX13" fmla="*/ 18422 w 60717"/>
                  <a:gd name="connsiteY13" fmla="*/ 59575 h 94449"/>
                  <a:gd name="connsiteX14" fmla="*/ 34613 w 60717"/>
                  <a:gd name="connsiteY14" fmla="*/ 76441 h 94449"/>
                  <a:gd name="connsiteX15" fmla="*/ 52154 w 60717"/>
                  <a:gd name="connsiteY15" fmla="*/ 76441 h 94449"/>
                  <a:gd name="connsiteX16" fmla="*/ 60249 w 60717"/>
                  <a:gd name="connsiteY16" fmla="*/ 83862 h 94449"/>
                  <a:gd name="connsiteX17" fmla="*/ 52154 w 60717"/>
                  <a:gd name="connsiteY17" fmla="*/ 91283 h 94449"/>
                  <a:gd name="connsiteX18" fmla="*/ 11001 w 60717"/>
                  <a:gd name="connsiteY18" fmla="*/ 91957 h 94449"/>
                  <a:gd name="connsiteX19" fmla="*/ 3580 w 60717"/>
                  <a:gd name="connsiteY19" fmla="*/ 83862 h 94449"/>
                  <a:gd name="connsiteX20" fmla="*/ 3580 w 60717"/>
                  <a:gd name="connsiteY20" fmla="*/ 47431 h 94449"/>
                  <a:gd name="connsiteX21" fmla="*/ 3580 w 60717"/>
                  <a:gd name="connsiteY21" fmla="*/ 47431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7431"/>
                    </a:moveTo>
                    <a:cubicBezTo>
                      <a:pt x="3580" y="35288"/>
                      <a:pt x="3580" y="22470"/>
                      <a:pt x="3580" y="10326"/>
                    </a:cubicBezTo>
                    <a:cubicBezTo>
                      <a:pt x="3580" y="5604"/>
                      <a:pt x="4255" y="3580"/>
                      <a:pt x="9652" y="3580"/>
                    </a:cubicBezTo>
                    <a:cubicBezTo>
                      <a:pt x="23819" y="3580"/>
                      <a:pt x="37986" y="3580"/>
                      <a:pt x="52828" y="3580"/>
                    </a:cubicBezTo>
                    <a:cubicBezTo>
                      <a:pt x="58900" y="3580"/>
                      <a:pt x="58900" y="6953"/>
                      <a:pt x="58900" y="11001"/>
                    </a:cubicBezTo>
                    <a:cubicBezTo>
                      <a:pt x="58900" y="15723"/>
                      <a:pt x="58900" y="18422"/>
                      <a:pt x="52828" y="18422"/>
                    </a:cubicBezTo>
                    <a:cubicBezTo>
                      <a:pt x="43383" y="17747"/>
                      <a:pt x="33939" y="18422"/>
                      <a:pt x="24494" y="18422"/>
                    </a:cubicBezTo>
                    <a:cubicBezTo>
                      <a:pt x="20446" y="18422"/>
                      <a:pt x="19096" y="19771"/>
                      <a:pt x="18422" y="23819"/>
                    </a:cubicBezTo>
                    <a:cubicBezTo>
                      <a:pt x="17747" y="39336"/>
                      <a:pt x="17747" y="39336"/>
                      <a:pt x="32589" y="39336"/>
                    </a:cubicBezTo>
                    <a:cubicBezTo>
                      <a:pt x="35288" y="39336"/>
                      <a:pt x="37986" y="40010"/>
                      <a:pt x="40685" y="39336"/>
                    </a:cubicBezTo>
                    <a:cubicBezTo>
                      <a:pt x="48781" y="37986"/>
                      <a:pt x="50130" y="42709"/>
                      <a:pt x="49455" y="48781"/>
                    </a:cubicBezTo>
                    <a:cubicBezTo>
                      <a:pt x="49455" y="52828"/>
                      <a:pt x="47431" y="53503"/>
                      <a:pt x="44058" y="53503"/>
                    </a:cubicBezTo>
                    <a:cubicBezTo>
                      <a:pt x="37312" y="53503"/>
                      <a:pt x="31240" y="53503"/>
                      <a:pt x="24494" y="53503"/>
                    </a:cubicBezTo>
                    <a:cubicBezTo>
                      <a:pt x="20446" y="53503"/>
                      <a:pt x="18422" y="54178"/>
                      <a:pt x="18422" y="59575"/>
                    </a:cubicBezTo>
                    <a:cubicBezTo>
                      <a:pt x="17747" y="76441"/>
                      <a:pt x="17747" y="76441"/>
                      <a:pt x="34613" y="76441"/>
                    </a:cubicBezTo>
                    <a:cubicBezTo>
                      <a:pt x="40685" y="76441"/>
                      <a:pt x="46757" y="76441"/>
                      <a:pt x="52154" y="76441"/>
                    </a:cubicBezTo>
                    <a:cubicBezTo>
                      <a:pt x="58225" y="75766"/>
                      <a:pt x="60249" y="77790"/>
                      <a:pt x="60249" y="83862"/>
                    </a:cubicBezTo>
                    <a:cubicBezTo>
                      <a:pt x="60249" y="90608"/>
                      <a:pt x="57551" y="91283"/>
                      <a:pt x="52154" y="91283"/>
                    </a:cubicBezTo>
                    <a:cubicBezTo>
                      <a:pt x="38661" y="91283"/>
                      <a:pt x="24494" y="91283"/>
                      <a:pt x="11001" y="91957"/>
                    </a:cubicBezTo>
                    <a:cubicBezTo>
                      <a:pt x="4929" y="91957"/>
                      <a:pt x="3580" y="89933"/>
                      <a:pt x="3580" y="83862"/>
                    </a:cubicBezTo>
                    <a:cubicBezTo>
                      <a:pt x="4255" y="71718"/>
                      <a:pt x="3580" y="59575"/>
                      <a:pt x="3580" y="47431"/>
                    </a:cubicBezTo>
                    <a:cubicBezTo>
                      <a:pt x="3580" y="47431"/>
                      <a:pt x="3580" y="47431"/>
                      <a:pt x="3580" y="47431"/>
                    </a:cubicBezTo>
                    <a:close/>
                  </a:path>
                </a:pathLst>
              </a:custGeom>
              <a:solidFill>
                <a:srgbClr val="009EE0"/>
              </a:solidFill>
              <a:ln w="6739" cap="flat">
                <a:noFill/>
                <a:prstDash val="solid"/>
                <a:miter/>
              </a:ln>
            </p:spPr>
            <p:txBody>
              <a:bodyPr rtlCol="0" anchor="ctr"/>
              <a:lstStyle/>
              <a:p>
                <a:endParaRPr lang="fr-FR">
                  <a:latin typeface="Akatab" panose="02000000000000000000" pitchFamily="2" charset="77"/>
                </a:endParaRPr>
              </a:p>
            </p:txBody>
          </p:sp>
          <p:sp>
            <p:nvSpPr>
              <p:cNvPr id="27" name="Forme libre : forme 53">
                <a:extLst>
                  <a:ext uri="{FF2B5EF4-FFF2-40B4-BE49-F238E27FC236}">
                    <a16:creationId xmlns:a16="http://schemas.microsoft.com/office/drawing/2014/main" id="{57E57892-8A2C-13B1-0F66-227992C58A07}"/>
                  </a:ext>
                </a:extLst>
              </p:cNvPr>
              <p:cNvSpPr/>
              <p:nvPr/>
            </p:nvSpPr>
            <p:spPr>
              <a:xfrm>
                <a:off x="3892999" y="5267750"/>
                <a:ext cx="78670" cy="113635"/>
              </a:xfrm>
              <a:custGeom>
                <a:avLst/>
                <a:gdLst>
                  <a:gd name="connsiteX0" fmla="*/ 3580 w 60717"/>
                  <a:gd name="connsiteY0" fmla="*/ 47431 h 87702"/>
                  <a:gd name="connsiteX1" fmla="*/ 3580 w 60717"/>
                  <a:gd name="connsiteY1" fmla="*/ 10326 h 87702"/>
                  <a:gd name="connsiteX2" fmla="*/ 9652 w 60717"/>
                  <a:gd name="connsiteY2" fmla="*/ 3580 h 87702"/>
                  <a:gd name="connsiteX3" fmla="*/ 52828 w 60717"/>
                  <a:gd name="connsiteY3" fmla="*/ 3580 h 87702"/>
                  <a:gd name="connsiteX4" fmla="*/ 58900 w 60717"/>
                  <a:gd name="connsiteY4" fmla="*/ 11001 h 87702"/>
                  <a:gd name="connsiteX5" fmla="*/ 52828 w 60717"/>
                  <a:gd name="connsiteY5" fmla="*/ 18422 h 87702"/>
                  <a:gd name="connsiteX6" fmla="*/ 25843 w 60717"/>
                  <a:gd name="connsiteY6" fmla="*/ 18422 h 87702"/>
                  <a:gd name="connsiteX7" fmla="*/ 18422 w 60717"/>
                  <a:gd name="connsiteY7" fmla="*/ 25168 h 87702"/>
                  <a:gd name="connsiteX8" fmla="*/ 32589 w 60717"/>
                  <a:gd name="connsiteY8" fmla="*/ 39336 h 87702"/>
                  <a:gd name="connsiteX9" fmla="*/ 41359 w 60717"/>
                  <a:gd name="connsiteY9" fmla="*/ 39336 h 87702"/>
                  <a:gd name="connsiteX10" fmla="*/ 50130 w 60717"/>
                  <a:gd name="connsiteY10" fmla="*/ 48781 h 87702"/>
                  <a:gd name="connsiteX11" fmla="*/ 44733 w 60717"/>
                  <a:gd name="connsiteY11" fmla="*/ 53503 h 87702"/>
                  <a:gd name="connsiteX12" fmla="*/ 23819 w 60717"/>
                  <a:gd name="connsiteY12" fmla="*/ 53503 h 87702"/>
                  <a:gd name="connsiteX13" fmla="*/ 18422 w 60717"/>
                  <a:gd name="connsiteY13" fmla="*/ 58225 h 87702"/>
                  <a:gd name="connsiteX14" fmla="*/ 34613 w 60717"/>
                  <a:gd name="connsiteY14" fmla="*/ 75766 h 87702"/>
                  <a:gd name="connsiteX15" fmla="*/ 53503 w 60717"/>
                  <a:gd name="connsiteY15" fmla="*/ 75766 h 87702"/>
                  <a:gd name="connsiteX16" fmla="*/ 60924 w 60717"/>
                  <a:gd name="connsiteY16" fmla="*/ 83187 h 87702"/>
                  <a:gd name="connsiteX17" fmla="*/ 54178 w 60717"/>
                  <a:gd name="connsiteY17" fmla="*/ 90608 h 87702"/>
                  <a:gd name="connsiteX18" fmla="*/ 10326 w 60717"/>
                  <a:gd name="connsiteY18" fmla="*/ 90608 h 87702"/>
                  <a:gd name="connsiteX19" fmla="*/ 4254 w 60717"/>
                  <a:gd name="connsiteY19" fmla="*/ 84536 h 87702"/>
                  <a:gd name="connsiteX20" fmla="*/ 3580 w 60717"/>
                  <a:gd name="connsiteY20" fmla="*/ 47431 h 87702"/>
                  <a:gd name="connsiteX21" fmla="*/ 3580 w 60717"/>
                  <a:gd name="connsiteY21" fmla="*/ 47431 h 8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87702">
                    <a:moveTo>
                      <a:pt x="3580" y="47431"/>
                    </a:moveTo>
                    <a:cubicBezTo>
                      <a:pt x="3580" y="35288"/>
                      <a:pt x="3580" y="22470"/>
                      <a:pt x="3580" y="10326"/>
                    </a:cubicBezTo>
                    <a:cubicBezTo>
                      <a:pt x="3580" y="5604"/>
                      <a:pt x="4929" y="3580"/>
                      <a:pt x="9652" y="3580"/>
                    </a:cubicBezTo>
                    <a:cubicBezTo>
                      <a:pt x="23819" y="3580"/>
                      <a:pt x="37986" y="3580"/>
                      <a:pt x="52828" y="3580"/>
                    </a:cubicBezTo>
                    <a:cubicBezTo>
                      <a:pt x="58900" y="3580"/>
                      <a:pt x="58900" y="6953"/>
                      <a:pt x="58900" y="11001"/>
                    </a:cubicBezTo>
                    <a:cubicBezTo>
                      <a:pt x="58900" y="15723"/>
                      <a:pt x="58900" y="18422"/>
                      <a:pt x="52828" y="18422"/>
                    </a:cubicBezTo>
                    <a:cubicBezTo>
                      <a:pt x="44058" y="17747"/>
                      <a:pt x="35288" y="18422"/>
                      <a:pt x="25843" y="18422"/>
                    </a:cubicBezTo>
                    <a:cubicBezTo>
                      <a:pt x="20446" y="18422"/>
                      <a:pt x="18422" y="19771"/>
                      <a:pt x="18422" y="25168"/>
                    </a:cubicBezTo>
                    <a:cubicBezTo>
                      <a:pt x="18422" y="39336"/>
                      <a:pt x="18422" y="39336"/>
                      <a:pt x="32589" y="39336"/>
                    </a:cubicBezTo>
                    <a:cubicBezTo>
                      <a:pt x="35288" y="39336"/>
                      <a:pt x="38661" y="40010"/>
                      <a:pt x="41359" y="39336"/>
                    </a:cubicBezTo>
                    <a:cubicBezTo>
                      <a:pt x="49455" y="37986"/>
                      <a:pt x="50804" y="42709"/>
                      <a:pt x="50130" y="48781"/>
                    </a:cubicBezTo>
                    <a:cubicBezTo>
                      <a:pt x="50130" y="52828"/>
                      <a:pt x="48106" y="53503"/>
                      <a:pt x="44733" y="53503"/>
                    </a:cubicBezTo>
                    <a:cubicBezTo>
                      <a:pt x="37986" y="53503"/>
                      <a:pt x="30565" y="53503"/>
                      <a:pt x="23819" y="53503"/>
                    </a:cubicBezTo>
                    <a:cubicBezTo>
                      <a:pt x="20446" y="53503"/>
                      <a:pt x="18422" y="54852"/>
                      <a:pt x="18422" y="58225"/>
                    </a:cubicBezTo>
                    <a:cubicBezTo>
                      <a:pt x="17073" y="75766"/>
                      <a:pt x="17073" y="75766"/>
                      <a:pt x="34613" y="75766"/>
                    </a:cubicBezTo>
                    <a:cubicBezTo>
                      <a:pt x="40685" y="75766"/>
                      <a:pt x="46757" y="76441"/>
                      <a:pt x="53503" y="75766"/>
                    </a:cubicBezTo>
                    <a:cubicBezTo>
                      <a:pt x="59575" y="75091"/>
                      <a:pt x="60924" y="77790"/>
                      <a:pt x="60924" y="83187"/>
                    </a:cubicBezTo>
                    <a:cubicBezTo>
                      <a:pt x="60924" y="88584"/>
                      <a:pt x="59575" y="90608"/>
                      <a:pt x="54178" y="90608"/>
                    </a:cubicBezTo>
                    <a:cubicBezTo>
                      <a:pt x="39336" y="89933"/>
                      <a:pt x="25168" y="90608"/>
                      <a:pt x="10326" y="90608"/>
                    </a:cubicBezTo>
                    <a:cubicBezTo>
                      <a:pt x="5604" y="90608"/>
                      <a:pt x="4254" y="89259"/>
                      <a:pt x="4254" y="84536"/>
                    </a:cubicBezTo>
                    <a:cubicBezTo>
                      <a:pt x="4254" y="72393"/>
                      <a:pt x="4254" y="60249"/>
                      <a:pt x="3580" y="47431"/>
                    </a:cubicBezTo>
                    <a:cubicBezTo>
                      <a:pt x="4254" y="47431"/>
                      <a:pt x="3580" y="47431"/>
                      <a:pt x="3580" y="47431"/>
                    </a:cubicBezTo>
                    <a:close/>
                  </a:path>
                </a:pathLst>
              </a:custGeom>
              <a:solidFill>
                <a:srgbClr val="009EE0"/>
              </a:solidFill>
              <a:ln w="6739" cap="flat">
                <a:noFill/>
                <a:prstDash val="solid"/>
                <a:miter/>
              </a:ln>
            </p:spPr>
            <p:txBody>
              <a:bodyPr rtlCol="0" anchor="ctr"/>
              <a:lstStyle/>
              <a:p>
                <a:endParaRPr lang="fr-FR">
                  <a:latin typeface="Akatab" panose="02000000000000000000" pitchFamily="2" charset="77"/>
                </a:endParaRPr>
              </a:p>
            </p:txBody>
          </p:sp>
          <p:sp>
            <p:nvSpPr>
              <p:cNvPr id="28" name="Forme libre : forme 57">
                <a:extLst>
                  <a:ext uri="{FF2B5EF4-FFF2-40B4-BE49-F238E27FC236}">
                    <a16:creationId xmlns:a16="http://schemas.microsoft.com/office/drawing/2014/main" id="{67EB44AC-4B37-5B33-ED4D-9D8E2FD7C421}"/>
                  </a:ext>
                </a:extLst>
              </p:cNvPr>
              <p:cNvSpPr/>
              <p:nvPr/>
            </p:nvSpPr>
            <p:spPr>
              <a:xfrm>
                <a:off x="2457707" y="5273868"/>
                <a:ext cx="78670" cy="122375"/>
              </a:xfrm>
              <a:custGeom>
                <a:avLst/>
                <a:gdLst>
                  <a:gd name="connsiteX0" fmla="*/ 4255 w 60717"/>
                  <a:gd name="connsiteY0" fmla="*/ 46757 h 94449"/>
                  <a:gd name="connsiteX1" fmla="*/ 4255 w 60717"/>
                  <a:gd name="connsiteY1" fmla="*/ 9652 h 94449"/>
                  <a:gd name="connsiteX2" fmla="*/ 10326 w 60717"/>
                  <a:gd name="connsiteY2" fmla="*/ 3580 h 94449"/>
                  <a:gd name="connsiteX3" fmla="*/ 54178 w 60717"/>
                  <a:gd name="connsiteY3" fmla="*/ 3580 h 94449"/>
                  <a:gd name="connsiteX4" fmla="*/ 59575 w 60717"/>
                  <a:gd name="connsiteY4" fmla="*/ 11676 h 94449"/>
                  <a:gd name="connsiteX5" fmla="*/ 53503 w 60717"/>
                  <a:gd name="connsiteY5" fmla="*/ 18422 h 94449"/>
                  <a:gd name="connsiteX6" fmla="*/ 25843 w 60717"/>
                  <a:gd name="connsiteY6" fmla="*/ 18422 h 94449"/>
                  <a:gd name="connsiteX7" fmla="*/ 18422 w 60717"/>
                  <a:gd name="connsiteY7" fmla="*/ 25168 h 94449"/>
                  <a:gd name="connsiteX8" fmla="*/ 32589 w 60717"/>
                  <a:gd name="connsiteY8" fmla="*/ 39336 h 94449"/>
                  <a:gd name="connsiteX9" fmla="*/ 40685 w 60717"/>
                  <a:gd name="connsiteY9" fmla="*/ 39336 h 94449"/>
                  <a:gd name="connsiteX10" fmla="*/ 49455 w 60717"/>
                  <a:gd name="connsiteY10" fmla="*/ 48106 h 94449"/>
                  <a:gd name="connsiteX11" fmla="*/ 43383 w 60717"/>
                  <a:gd name="connsiteY11" fmla="*/ 54178 h 94449"/>
                  <a:gd name="connsiteX12" fmla="*/ 23144 w 60717"/>
                  <a:gd name="connsiteY12" fmla="*/ 54178 h 94449"/>
                  <a:gd name="connsiteX13" fmla="*/ 18422 w 60717"/>
                  <a:gd name="connsiteY13" fmla="*/ 58900 h 94449"/>
                  <a:gd name="connsiteX14" fmla="*/ 18422 w 60717"/>
                  <a:gd name="connsiteY14" fmla="*/ 60249 h 94449"/>
                  <a:gd name="connsiteX15" fmla="*/ 33939 w 60717"/>
                  <a:gd name="connsiteY15" fmla="*/ 76441 h 94449"/>
                  <a:gd name="connsiteX16" fmla="*/ 54852 w 60717"/>
                  <a:gd name="connsiteY16" fmla="*/ 76441 h 94449"/>
                  <a:gd name="connsiteX17" fmla="*/ 59575 w 60717"/>
                  <a:gd name="connsiteY17" fmla="*/ 84536 h 94449"/>
                  <a:gd name="connsiteX18" fmla="*/ 54852 w 60717"/>
                  <a:gd name="connsiteY18" fmla="*/ 91283 h 94449"/>
                  <a:gd name="connsiteX19" fmla="*/ 8977 w 60717"/>
                  <a:gd name="connsiteY19" fmla="*/ 91283 h 94449"/>
                  <a:gd name="connsiteX20" fmla="*/ 3580 w 60717"/>
                  <a:gd name="connsiteY20" fmla="*/ 85886 h 94449"/>
                  <a:gd name="connsiteX21" fmla="*/ 4255 w 60717"/>
                  <a:gd name="connsiteY21" fmla="*/ 46757 h 94449"/>
                  <a:gd name="connsiteX22" fmla="*/ 4255 w 60717"/>
                  <a:gd name="connsiteY22"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0717" h="94449">
                    <a:moveTo>
                      <a:pt x="4255" y="46757"/>
                    </a:moveTo>
                    <a:cubicBezTo>
                      <a:pt x="4255" y="34613"/>
                      <a:pt x="4255" y="21795"/>
                      <a:pt x="4255" y="9652"/>
                    </a:cubicBezTo>
                    <a:cubicBezTo>
                      <a:pt x="4255" y="4929"/>
                      <a:pt x="5604" y="3580"/>
                      <a:pt x="10326" y="3580"/>
                    </a:cubicBezTo>
                    <a:cubicBezTo>
                      <a:pt x="25168" y="3580"/>
                      <a:pt x="39336" y="3580"/>
                      <a:pt x="54178" y="3580"/>
                    </a:cubicBezTo>
                    <a:cubicBezTo>
                      <a:pt x="60924" y="3580"/>
                      <a:pt x="59575" y="7628"/>
                      <a:pt x="59575" y="11676"/>
                    </a:cubicBezTo>
                    <a:cubicBezTo>
                      <a:pt x="59575" y="15723"/>
                      <a:pt x="59575" y="19097"/>
                      <a:pt x="53503" y="18422"/>
                    </a:cubicBezTo>
                    <a:cubicBezTo>
                      <a:pt x="44058" y="17747"/>
                      <a:pt x="35288" y="18422"/>
                      <a:pt x="25843" y="18422"/>
                    </a:cubicBezTo>
                    <a:cubicBezTo>
                      <a:pt x="21120" y="18422"/>
                      <a:pt x="18422" y="19097"/>
                      <a:pt x="18422" y="25168"/>
                    </a:cubicBezTo>
                    <a:cubicBezTo>
                      <a:pt x="18422" y="40010"/>
                      <a:pt x="18422" y="40010"/>
                      <a:pt x="32589" y="39336"/>
                    </a:cubicBezTo>
                    <a:cubicBezTo>
                      <a:pt x="35288" y="39336"/>
                      <a:pt x="37986" y="39336"/>
                      <a:pt x="40685" y="39336"/>
                    </a:cubicBezTo>
                    <a:cubicBezTo>
                      <a:pt x="48106" y="37986"/>
                      <a:pt x="50130" y="41360"/>
                      <a:pt x="49455" y="48106"/>
                    </a:cubicBezTo>
                    <a:cubicBezTo>
                      <a:pt x="49455" y="52828"/>
                      <a:pt x="47431" y="54178"/>
                      <a:pt x="43383" y="54178"/>
                    </a:cubicBezTo>
                    <a:cubicBezTo>
                      <a:pt x="36637" y="54178"/>
                      <a:pt x="29891" y="54178"/>
                      <a:pt x="23144" y="54178"/>
                    </a:cubicBezTo>
                    <a:cubicBezTo>
                      <a:pt x="19771" y="54178"/>
                      <a:pt x="18422" y="55527"/>
                      <a:pt x="18422" y="58900"/>
                    </a:cubicBezTo>
                    <a:cubicBezTo>
                      <a:pt x="18422" y="59575"/>
                      <a:pt x="18422" y="60249"/>
                      <a:pt x="18422" y="60249"/>
                    </a:cubicBezTo>
                    <a:cubicBezTo>
                      <a:pt x="17747" y="76441"/>
                      <a:pt x="17747" y="76441"/>
                      <a:pt x="33939" y="76441"/>
                    </a:cubicBezTo>
                    <a:cubicBezTo>
                      <a:pt x="40685" y="76441"/>
                      <a:pt x="48106" y="76441"/>
                      <a:pt x="54852" y="76441"/>
                    </a:cubicBezTo>
                    <a:cubicBezTo>
                      <a:pt x="61599" y="76441"/>
                      <a:pt x="59575" y="81163"/>
                      <a:pt x="59575" y="84536"/>
                    </a:cubicBezTo>
                    <a:cubicBezTo>
                      <a:pt x="59575" y="87909"/>
                      <a:pt x="60249" y="91283"/>
                      <a:pt x="54852" y="91283"/>
                    </a:cubicBezTo>
                    <a:cubicBezTo>
                      <a:pt x="39336" y="91283"/>
                      <a:pt x="23819" y="91283"/>
                      <a:pt x="8977" y="91283"/>
                    </a:cubicBezTo>
                    <a:cubicBezTo>
                      <a:pt x="4929" y="91283"/>
                      <a:pt x="3580" y="89933"/>
                      <a:pt x="3580" y="85886"/>
                    </a:cubicBezTo>
                    <a:cubicBezTo>
                      <a:pt x="4255" y="73067"/>
                      <a:pt x="4255" y="59575"/>
                      <a:pt x="4255" y="46757"/>
                    </a:cubicBezTo>
                    <a:cubicBezTo>
                      <a:pt x="4255" y="46757"/>
                      <a:pt x="4255" y="46757"/>
                      <a:pt x="4255" y="46757"/>
                    </a:cubicBezTo>
                    <a:close/>
                  </a:path>
                </a:pathLst>
              </a:custGeom>
              <a:solidFill>
                <a:srgbClr val="009EE0"/>
              </a:solidFill>
              <a:ln w="6739" cap="flat">
                <a:noFill/>
                <a:prstDash val="solid"/>
                <a:miter/>
              </a:ln>
            </p:spPr>
            <p:txBody>
              <a:bodyPr rtlCol="0" anchor="ctr"/>
              <a:lstStyle/>
              <a:p>
                <a:endParaRPr lang="fr-FR">
                  <a:latin typeface="Akatab" panose="02000000000000000000" pitchFamily="2" charset="77"/>
                </a:endParaRPr>
              </a:p>
            </p:txBody>
          </p:sp>
          <p:sp>
            <p:nvSpPr>
              <p:cNvPr id="29" name="Forme libre : forme 58">
                <a:extLst>
                  <a:ext uri="{FF2B5EF4-FFF2-40B4-BE49-F238E27FC236}">
                    <a16:creationId xmlns:a16="http://schemas.microsoft.com/office/drawing/2014/main" id="{2738C30D-C314-8B8E-9318-69669F9555C0}"/>
                  </a:ext>
                </a:extLst>
              </p:cNvPr>
              <p:cNvSpPr/>
              <p:nvPr/>
            </p:nvSpPr>
            <p:spPr>
              <a:xfrm>
                <a:off x="3186715" y="5271246"/>
                <a:ext cx="78670" cy="122375"/>
              </a:xfrm>
              <a:custGeom>
                <a:avLst/>
                <a:gdLst>
                  <a:gd name="connsiteX0" fmla="*/ 3580 w 60717"/>
                  <a:gd name="connsiteY0" fmla="*/ 46757 h 94449"/>
                  <a:gd name="connsiteX1" fmla="*/ 3580 w 60717"/>
                  <a:gd name="connsiteY1" fmla="*/ 9652 h 94449"/>
                  <a:gd name="connsiteX2" fmla="*/ 9652 w 60717"/>
                  <a:gd name="connsiteY2" fmla="*/ 3580 h 94449"/>
                  <a:gd name="connsiteX3" fmla="*/ 53503 w 60717"/>
                  <a:gd name="connsiteY3" fmla="*/ 3580 h 94449"/>
                  <a:gd name="connsiteX4" fmla="*/ 59575 w 60717"/>
                  <a:gd name="connsiteY4" fmla="*/ 11676 h 94449"/>
                  <a:gd name="connsiteX5" fmla="*/ 53503 w 60717"/>
                  <a:gd name="connsiteY5" fmla="*/ 18422 h 94449"/>
                  <a:gd name="connsiteX6" fmla="*/ 25843 w 60717"/>
                  <a:gd name="connsiteY6" fmla="*/ 18422 h 94449"/>
                  <a:gd name="connsiteX7" fmla="*/ 19097 w 60717"/>
                  <a:gd name="connsiteY7" fmla="*/ 25168 h 94449"/>
                  <a:gd name="connsiteX8" fmla="*/ 32589 w 60717"/>
                  <a:gd name="connsiteY8" fmla="*/ 39336 h 94449"/>
                  <a:gd name="connsiteX9" fmla="*/ 41360 w 60717"/>
                  <a:gd name="connsiteY9" fmla="*/ 39336 h 94449"/>
                  <a:gd name="connsiteX10" fmla="*/ 50130 w 60717"/>
                  <a:gd name="connsiteY10" fmla="*/ 48781 h 94449"/>
                  <a:gd name="connsiteX11" fmla="*/ 44733 w 60717"/>
                  <a:gd name="connsiteY11" fmla="*/ 54178 h 94449"/>
                  <a:gd name="connsiteX12" fmla="*/ 24494 w 60717"/>
                  <a:gd name="connsiteY12" fmla="*/ 54178 h 94449"/>
                  <a:gd name="connsiteX13" fmla="*/ 19097 w 60717"/>
                  <a:gd name="connsiteY13" fmla="*/ 58900 h 94449"/>
                  <a:gd name="connsiteX14" fmla="*/ 35288 w 60717"/>
                  <a:gd name="connsiteY14" fmla="*/ 76441 h 94449"/>
                  <a:gd name="connsiteX15" fmla="*/ 52154 w 60717"/>
                  <a:gd name="connsiteY15" fmla="*/ 76441 h 94449"/>
                  <a:gd name="connsiteX16" fmla="*/ 60924 w 60717"/>
                  <a:gd name="connsiteY16" fmla="*/ 83187 h 94449"/>
                  <a:gd name="connsiteX17" fmla="*/ 52828 w 60717"/>
                  <a:gd name="connsiteY17" fmla="*/ 91283 h 94449"/>
                  <a:gd name="connsiteX18" fmla="*/ 11001 w 60717"/>
                  <a:gd name="connsiteY18" fmla="*/ 91283 h 94449"/>
                  <a:gd name="connsiteX19" fmla="*/ 4929 w 60717"/>
                  <a:gd name="connsiteY19" fmla="*/ 85211 h 94449"/>
                  <a:gd name="connsiteX20" fmla="*/ 3580 w 60717"/>
                  <a:gd name="connsiteY20" fmla="*/ 46757 h 94449"/>
                  <a:gd name="connsiteX21" fmla="*/ 3580 w 60717"/>
                  <a:gd name="connsiteY21" fmla="*/ 46757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717" h="94449">
                    <a:moveTo>
                      <a:pt x="3580" y="46757"/>
                    </a:moveTo>
                    <a:cubicBezTo>
                      <a:pt x="3580" y="34613"/>
                      <a:pt x="3580" y="21795"/>
                      <a:pt x="3580" y="9652"/>
                    </a:cubicBezTo>
                    <a:cubicBezTo>
                      <a:pt x="3580" y="4929"/>
                      <a:pt x="4929" y="3580"/>
                      <a:pt x="9652" y="3580"/>
                    </a:cubicBezTo>
                    <a:cubicBezTo>
                      <a:pt x="24494" y="3580"/>
                      <a:pt x="38661" y="3580"/>
                      <a:pt x="53503" y="3580"/>
                    </a:cubicBezTo>
                    <a:cubicBezTo>
                      <a:pt x="60249" y="3580"/>
                      <a:pt x="58900" y="7628"/>
                      <a:pt x="59575" y="11676"/>
                    </a:cubicBezTo>
                    <a:cubicBezTo>
                      <a:pt x="59575" y="15723"/>
                      <a:pt x="59575" y="19097"/>
                      <a:pt x="53503" y="18422"/>
                    </a:cubicBezTo>
                    <a:cubicBezTo>
                      <a:pt x="44058" y="17747"/>
                      <a:pt x="35288" y="18422"/>
                      <a:pt x="25843" y="18422"/>
                    </a:cubicBezTo>
                    <a:cubicBezTo>
                      <a:pt x="20446" y="18422"/>
                      <a:pt x="19097" y="19771"/>
                      <a:pt x="19097" y="25168"/>
                    </a:cubicBezTo>
                    <a:cubicBezTo>
                      <a:pt x="19097" y="39336"/>
                      <a:pt x="19097" y="39336"/>
                      <a:pt x="32589" y="39336"/>
                    </a:cubicBezTo>
                    <a:cubicBezTo>
                      <a:pt x="35288" y="39336"/>
                      <a:pt x="38661" y="40010"/>
                      <a:pt x="41360" y="39336"/>
                    </a:cubicBezTo>
                    <a:cubicBezTo>
                      <a:pt x="48781" y="37986"/>
                      <a:pt x="50804" y="42034"/>
                      <a:pt x="50130" y="48781"/>
                    </a:cubicBezTo>
                    <a:cubicBezTo>
                      <a:pt x="50130" y="52828"/>
                      <a:pt x="48781" y="54852"/>
                      <a:pt x="44733" y="54178"/>
                    </a:cubicBezTo>
                    <a:cubicBezTo>
                      <a:pt x="37986" y="54178"/>
                      <a:pt x="31240" y="54178"/>
                      <a:pt x="24494" y="54178"/>
                    </a:cubicBezTo>
                    <a:cubicBezTo>
                      <a:pt x="21120" y="54178"/>
                      <a:pt x="19097" y="55527"/>
                      <a:pt x="19097" y="58900"/>
                    </a:cubicBezTo>
                    <a:cubicBezTo>
                      <a:pt x="17747" y="76441"/>
                      <a:pt x="17747" y="76441"/>
                      <a:pt x="35288" y="76441"/>
                    </a:cubicBezTo>
                    <a:cubicBezTo>
                      <a:pt x="40685" y="76441"/>
                      <a:pt x="46757" y="76441"/>
                      <a:pt x="52154" y="76441"/>
                    </a:cubicBezTo>
                    <a:cubicBezTo>
                      <a:pt x="56876" y="76441"/>
                      <a:pt x="60924" y="75766"/>
                      <a:pt x="60924" y="83187"/>
                    </a:cubicBezTo>
                    <a:cubicBezTo>
                      <a:pt x="60924" y="89933"/>
                      <a:pt x="58900" y="91283"/>
                      <a:pt x="52828" y="91283"/>
                    </a:cubicBezTo>
                    <a:cubicBezTo>
                      <a:pt x="38661" y="90608"/>
                      <a:pt x="24494" y="91283"/>
                      <a:pt x="11001" y="91283"/>
                    </a:cubicBezTo>
                    <a:cubicBezTo>
                      <a:pt x="6279" y="91283"/>
                      <a:pt x="4255" y="89933"/>
                      <a:pt x="4929" y="85211"/>
                    </a:cubicBezTo>
                    <a:cubicBezTo>
                      <a:pt x="3580" y="72393"/>
                      <a:pt x="3580" y="59575"/>
                      <a:pt x="3580" y="46757"/>
                    </a:cubicBezTo>
                    <a:cubicBezTo>
                      <a:pt x="3580" y="46757"/>
                      <a:pt x="3580" y="46757"/>
                      <a:pt x="3580" y="46757"/>
                    </a:cubicBezTo>
                    <a:close/>
                  </a:path>
                </a:pathLst>
              </a:custGeom>
              <a:solidFill>
                <a:srgbClr val="009EE0"/>
              </a:solidFill>
              <a:ln w="6739" cap="flat">
                <a:noFill/>
                <a:prstDash val="solid"/>
                <a:miter/>
              </a:ln>
            </p:spPr>
            <p:txBody>
              <a:bodyPr rtlCol="0" anchor="ctr"/>
              <a:lstStyle/>
              <a:p>
                <a:endParaRPr lang="fr-FR">
                  <a:latin typeface="Akatab" panose="02000000000000000000" pitchFamily="2" charset="77"/>
                </a:endParaRPr>
              </a:p>
            </p:txBody>
          </p:sp>
          <p:sp>
            <p:nvSpPr>
              <p:cNvPr id="30" name="Forme libre : forme 64">
                <a:extLst>
                  <a:ext uri="{FF2B5EF4-FFF2-40B4-BE49-F238E27FC236}">
                    <a16:creationId xmlns:a16="http://schemas.microsoft.com/office/drawing/2014/main" id="{47B0B45A-12F7-F0CA-030C-755E5D88DC38}"/>
                  </a:ext>
                </a:extLst>
              </p:cNvPr>
              <p:cNvSpPr/>
              <p:nvPr/>
            </p:nvSpPr>
            <p:spPr>
              <a:xfrm>
                <a:off x="2957683" y="5269212"/>
                <a:ext cx="96152" cy="122375"/>
              </a:xfrm>
              <a:custGeom>
                <a:avLst/>
                <a:gdLst>
                  <a:gd name="connsiteX0" fmla="*/ 3592 w 74209"/>
                  <a:gd name="connsiteY0" fmla="*/ 49002 h 94449"/>
                  <a:gd name="connsiteX1" fmla="*/ 65658 w 74209"/>
                  <a:gd name="connsiteY1" fmla="*/ 6500 h 94449"/>
                  <a:gd name="connsiteX2" fmla="*/ 69706 w 74209"/>
                  <a:gd name="connsiteY2" fmla="*/ 19992 h 94449"/>
                  <a:gd name="connsiteX3" fmla="*/ 62285 w 74209"/>
                  <a:gd name="connsiteY3" fmla="*/ 20667 h 94449"/>
                  <a:gd name="connsiteX4" fmla="*/ 58238 w 74209"/>
                  <a:gd name="connsiteY4" fmla="*/ 19992 h 94449"/>
                  <a:gd name="connsiteX5" fmla="*/ 25855 w 74209"/>
                  <a:gd name="connsiteY5" fmla="*/ 28088 h 94449"/>
                  <a:gd name="connsiteX6" fmla="*/ 22482 w 74209"/>
                  <a:gd name="connsiteY6" fmla="*/ 65193 h 94449"/>
                  <a:gd name="connsiteX7" fmla="*/ 50142 w 74209"/>
                  <a:gd name="connsiteY7" fmla="*/ 80035 h 94449"/>
                  <a:gd name="connsiteX8" fmla="*/ 60261 w 74209"/>
                  <a:gd name="connsiteY8" fmla="*/ 78011 h 94449"/>
                  <a:gd name="connsiteX9" fmla="*/ 69706 w 74209"/>
                  <a:gd name="connsiteY9" fmla="*/ 78686 h 94449"/>
                  <a:gd name="connsiteX10" fmla="*/ 63635 w 74209"/>
                  <a:gd name="connsiteY10" fmla="*/ 92853 h 94449"/>
                  <a:gd name="connsiteX11" fmla="*/ 3592 w 74209"/>
                  <a:gd name="connsiteY11" fmla="*/ 49002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92" y="49002"/>
                    </a:moveTo>
                    <a:cubicBezTo>
                      <a:pt x="2917" y="15945"/>
                      <a:pt x="30577" y="-4294"/>
                      <a:pt x="65658" y="6500"/>
                    </a:cubicBezTo>
                    <a:cubicBezTo>
                      <a:pt x="73754" y="9198"/>
                      <a:pt x="69706" y="15270"/>
                      <a:pt x="69706" y="19992"/>
                    </a:cubicBezTo>
                    <a:cubicBezTo>
                      <a:pt x="69032" y="24715"/>
                      <a:pt x="64984" y="20667"/>
                      <a:pt x="62285" y="20667"/>
                    </a:cubicBezTo>
                    <a:cubicBezTo>
                      <a:pt x="60936" y="20667"/>
                      <a:pt x="59587" y="19992"/>
                      <a:pt x="58238" y="19992"/>
                    </a:cubicBezTo>
                    <a:cubicBezTo>
                      <a:pt x="46094" y="17294"/>
                      <a:pt x="33951" y="16619"/>
                      <a:pt x="25855" y="28088"/>
                    </a:cubicBezTo>
                    <a:cubicBezTo>
                      <a:pt x="17085" y="39557"/>
                      <a:pt x="17759" y="52375"/>
                      <a:pt x="22482" y="65193"/>
                    </a:cubicBezTo>
                    <a:cubicBezTo>
                      <a:pt x="26530" y="75987"/>
                      <a:pt x="37324" y="81384"/>
                      <a:pt x="50142" y="80035"/>
                    </a:cubicBezTo>
                    <a:cubicBezTo>
                      <a:pt x="53515" y="79361"/>
                      <a:pt x="56888" y="78686"/>
                      <a:pt x="60261" y="78011"/>
                    </a:cubicBezTo>
                    <a:cubicBezTo>
                      <a:pt x="63635" y="78011"/>
                      <a:pt x="67682" y="72614"/>
                      <a:pt x="69706" y="78686"/>
                    </a:cubicBezTo>
                    <a:cubicBezTo>
                      <a:pt x="73080" y="86782"/>
                      <a:pt x="71056" y="90829"/>
                      <a:pt x="63635" y="92853"/>
                    </a:cubicBezTo>
                    <a:cubicBezTo>
                      <a:pt x="30577" y="102298"/>
                      <a:pt x="3592" y="82734"/>
                      <a:pt x="3592" y="49002"/>
                    </a:cubicBezTo>
                    <a:close/>
                  </a:path>
                </a:pathLst>
              </a:custGeom>
              <a:solidFill>
                <a:srgbClr val="009EE0"/>
              </a:solidFill>
              <a:ln w="6739" cap="flat">
                <a:noFill/>
                <a:prstDash val="solid"/>
                <a:miter/>
              </a:ln>
            </p:spPr>
            <p:txBody>
              <a:bodyPr rtlCol="0" anchor="ctr"/>
              <a:lstStyle/>
              <a:p>
                <a:endParaRPr lang="fr-FR">
                  <a:latin typeface="Akatab" panose="02000000000000000000" pitchFamily="2" charset="77"/>
                </a:endParaRPr>
              </a:p>
            </p:txBody>
          </p:sp>
          <p:sp>
            <p:nvSpPr>
              <p:cNvPr id="31" name="Forme libre : forme 65">
                <a:extLst>
                  <a:ext uri="{FF2B5EF4-FFF2-40B4-BE49-F238E27FC236}">
                    <a16:creationId xmlns:a16="http://schemas.microsoft.com/office/drawing/2014/main" id="{14A5AA63-93B7-A011-6752-0F41C71B2CF6}"/>
                  </a:ext>
                </a:extLst>
              </p:cNvPr>
              <p:cNvSpPr/>
              <p:nvPr/>
            </p:nvSpPr>
            <p:spPr>
              <a:xfrm>
                <a:off x="2542496" y="5271427"/>
                <a:ext cx="96152" cy="122375"/>
              </a:xfrm>
              <a:custGeom>
                <a:avLst/>
                <a:gdLst>
                  <a:gd name="connsiteX0" fmla="*/ 3580 w 74209"/>
                  <a:gd name="connsiteY0" fmla="*/ 48640 h 94449"/>
                  <a:gd name="connsiteX1" fmla="*/ 65646 w 74209"/>
                  <a:gd name="connsiteY1" fmla="*/ 6813 h 94449"/>
                  <a:gd name="connsiteX2" fmla="*/ 69694 w 74209"/>
                  <a:gd name="connsiteY2" fmla="*/ 19631 h 94449"/>
                  <a:gd name="connsiteX3" fmla="*/ 62273 w 74209"/>
                  <a:gd name="connsiteY3" fmla="*/ 20980 h 94449"/>
                  <a:gd name="connsiteX4" fmla="*/ 58900 w 74209"/>
                  <a:gd name="connsiteY4" fmla="*/ 20306 h 94449"/>
                  <a:gd name="connsiteX5" fmla="*/ 25843 w 74209"/>
                  <a:gd name="connsiteY5" fmla="*/ 27052 h 94449"/>
                  <a:gd name="connsiteX6" fmla="*/ 21120 w 74209"/>
                  <a:gd name="connsiteY6" fmla="*/ 64157 h 94449"/>
                  <a:gd name="connsiteX7" fmla="*/ 50130 w 74209"/>
                  <a:gd name="connsiteY7" fmla="*/ 80348 h 94449"/>
                  <a:gd name="connsiteX8" fmla="*/ 59575 w 74209"/>
                  <a:gd name="connsiteY8" fmla="*/ 78324 h 94449"/>
                  <a:gd name="connsiteX9" fmla="*/ 69020 w 74209"/>
                  <a:gd name="connsiteY9" fmla="*/ 78999 h 94449"/>
                  <a:gd name="connsiteX10" fmla="*/ 62273 w 74209"/>
                  <a:gd name="connsiteY10" fmla="*/ 92492 h 94449"/>
                  <a:gd name="connsiteX11" fmla="*/ 3580 w 74209"/>
                  <a:gd name="connsiteY11" fmla="*/ 48640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09" h="94449">
                    <a:moveTo>
                      <a:pt x="3580" y="48640"/>
                    </a:moveTo>
                    <a:cubicBezTo>
                      <a:pt x="3580" y="15583"/>
                      <a:pt x="31240" y="-4656"/>
                      <a:pt x="65646" y="6813"/>
                    </a:cubicBezTo>
                    <a:cubicBezTo>
                      <a:pt x="73742" y="9512"/>
                      <a:pt x="69694" y="14909"/>
                      <a:pt x="69694" y="19631"/>
                    </a:cubicBezTo>
                    <a:cubicBezTo>
                      <a:pt x="69020" y="25703"/>
                      <a:pt x="64972" y="20980"/>
                      <a:pt x="62273" y="20980"/>
                    </a:cubicBezTo>
                    <a:cubicBezTo>
                      <a:pt x="61599" y="20980"/>
                      <a:pt x="60249" y="20306"/>
                      <a:pt x="58900" y="20306"/>
                    </a:cubicBezTo>
                    <a:cubicBezTo>
                      <a:pt x="46757" y="17607"/>
                      <a:pt x="35288" y="16258"/>
                      <a:pt x="25843" y="27052"/>
                    </a:cubicBezTo>
                    <a:cubicBezTo>
                      <a:pt x="16398" y="37846"/>
                      <a:pt x="17073" y="51339"/>
                      <a:pt x="21120" y="64157"/>
                    </a:cubicBezTo>
                    <a:cubicBezTo>
                      <a:pt x="24494" y="75626"/>
                      <a:pt x="36637" y="81698"/>
                      <a:pt x="50130" y="80348"/>
                    </a:cubicBezTo>
                    <a:cubicBezTo>
                      <a:pt x="53503" y="79674"/>
                      <a:pt x="56202" y="78324"/>
                      <a:pt x="59575" y="78324"/>
                    </a:cubicBezTo>
                    <a:cubicBezTo>
                      <a:pt x="62948" y="78324"/>
                      <a:pt x="66996" y="72253"/>
                      <a:pt x="69020" y="78999"/>
                    </a:cubicBezTo>
                    <a:cubicBezTo>
                      <a:pt x="71718" y="88444"/>
                      <a:pt x="70369" y="90468"/>
                      <a:pt x="62273" y="92492"/>
                    </a:cubicBezTo>
                    <a:cubicBezTo>
                      <a:pt x="29891" y="101937"/>
                      <a:pt x="3580" y="82372"/>
                      <a:pt x="3580" y="48640"/>
                    </a:cubicBezTo>
                    <a:close/>
                  </a:path>
                </a:pathLst>
              </a:custGeom>
              <a:solidFill>
                <a:srgbClr val="009EE0"/>
              </a:solidFill>
              <a:ln w="6739" cap="flat">
                <a:noFill/>
                <a:prstDash val="solid"/>
                <a:miter/>
              </a:ln>
            </p:spPr>
            <p:txBody>
              <a:bodyPr rtlCol="0" anchor="ctr"/>
              <a:lstStyle/>
              <a:p>
                <a:endParaRPr lang="fr-FR">
                  <a:latin typeface="Akatab" panose="02000000000000000000" pitchFamily="2" charset="77"/>
                </a:endParaRPr>
              </a:p>
            </p:txBody>
          </p:sp>
          <p:sp>
            <p:nvSpPr>
              <p:cNvPr id="32" name="Forme libre : forme 69">
                <a:extLst>
                  <a:ext uri="{FF2B5EF4-FFF2-40B4-BE49-F238E27FC236}">
                    <a16:creationId xmlns:a16="http://schemas.microsoft.com/office/drawing/2014/main" id="{06B5EB3E-C7DA-7607-548A-1FE701136B59}"/>
                  </a:ext>
                </a:extLst>
              </p:cNvPr>
              <p:cNvSpPr/>
              <p:nvPr/>
            </p:nvSpPr>
            <p:spPr>
              <a:xfrm>
                <a:off x="3976755" y="5266002"/>
                <a:ext cx="87412" cy="122375"/>
              </a:xfrm>
              <a:custGeom>
                <a:avLst/>
                <a:gdLst>
                  <a:gd name="connsiteX0" fmla="*/ 35409 w 67463"/>
                  <a:gd name="connsiteY0" fmla="*/ 4929 h 94449"/>
                  <a:gd name="connsiteX1" fmla="*/ 62395 w 67463"/>
                  <a:gd name="connsiteY1" fmla="*/ 4929 h 94449"/>
                  <a:gd name="connsiteX2" fmla="*/ 67792 w 67463"/>
                  <a:gd name="connsiteY2" fmla="*/ 12350 h 94449"/>
                  <a:gd name="connsiteX3" fmla="*/ 62395 w 67463"/>
                  <a:gd name="connsiteY3" fmla="*/ 19771 h 94449"/>
                  <a:gd name="connsiteX4" fmla="*/ 44180 w 67463"/>
                  <a:gd name="connsiteY4" fmla="*/ 21120 h 94449"/>
                  <a:gd name="connsiteX5" fmla="*/ 43505 w 67463"/>
                  <a:gd name="connsiteY5" fmla="*/ 40010 h 94449"/>
                  <a:gd name="connsiteX6" fmla="*/ 43505 w 67463"/>
                  <a:gd name="connsiteY6" fmla="*/ 85886 h 94449"/>
                  <a:gd name="connsiteX7" fmla="*/ 36084 w 67463"/>
                  <a:gd name="connsiteY7" fmla="*/ 91957 h 94449"/>
                  <a:gd name="connsiteX8" fmla="*/ 28663 w 67463"/>
                  <a:gd name="connsiteY8" fmla="*/ 85886 h 94449"/>
                  <a:gd name="connsiteX9" fmla="*/ 28663 w 67463"/>
                  <a:gd name="connsiteY9" fmla="*/ 25843 h 94449"/>
                  <a:gd name="connsiteX10" fmla="*/ 21242 w 67463"/>
                  <a:gd name="connsiteY10" fmla="*/ 18422 h 94449"/>
                  <a:gd name="connsiteX11" fmla="*/ 12472 w 67463"/>
                  <a:gd name="connsiteY11" fmla="*/ 18422 h 94449"/>
                  <a:gd name="connsiteX12" fmla="*/ 3702 w 67463"/>
                  <a:gd name="connsiteY12" fmla="*/ 9652 h 94449"/>
                  <a:gd name="connsiteX13" fmla="*/ 9773 w 67463"/>
                  <a:gd name="connsiteY13" fmla="*/ 3580 h 94449"/>
                  <a:gd name="connsiteX14" fmla="*/ 35409 w 67463"/>
                  <a:gd name="connsiteY14" fmla="*/ 4929 h 94449"/>
                  <a:gd name="connsiteX15" fmla="*/ 35409 w 67463"/>
                  <a:gd name="connsiteY15" fmla="*/ 4929 h 9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463" h="94449">
                    <a:moveTo>
                      <a:pt x="35409" y="4929"/>
                    </a:moveTo>
                    <a:cubicBezTo>
                      <a:pt x="44180" y="4929"/>
                      <a:pt x="52950" y="4929"/>
                      <a:pt x="62395" y="4929"/>
                    </a:cubicBezTo>
                    <a:cubicBezTo>
                      <a:pt x="68467" y="4929"/>
                      <a:pt x="67792" y="8977"/>
                      <a:pt x="67792" y="12350"/>
                    </a:cubicBezTo>
                    <a:cubicBezTo>
                      <a:pt x="67792" y="16398"/>
                      <a:pt x="68467" y="19771"/>
                      <a:pt x="62395" y="19771"/>
                    </a:cubicBezTo>
                    <a:cubicBezTo>
                      <a:pt x="56323" y="19771"/>
                      <a:pt x="47553" y="16398"/>
                      <a:pt x="44180" y="21120"/>
                    </a:cubicBezTo>
                    <a:cubicBezTo>
                      <a:pt x="40807" y="25843"/>
                      <a:pt x="43505" y="33939"/>
                      <a:pt x="43505" y="40010"/>
                    </a:cubicBezTo>
                    <a:cubicBezTo>
                      <a:pt x="43505" y="55527"/>
                      <a:pt x="43505" y="71044"/>
                      <a:pt x="43505" y="85886"/>
                    </a:cubicBezTo>
                    <a:cubicBezTo>
                      <a:pt x="43505" y="92632"/>
                      <a:pt x="40132" y="91957"/>
                      <a:pt x="36084" y="91957"/>
                    </a:cubicBezTo>
                    <a:cubicBezTo>
                      <a:pt x="32036" y="91957"/>
                      <a:pt x="28663" y="92632"/>
                      <a:pt x="28663" y="85886"/>
                    </a:cubicBezTo>
                    <a:cubicBezTo>
                      <a:pt x="28663" y="65646"/>
                      <a:pt x="27988" y="46082"/>
                      <a:pt x="28663" y="25843"/>
                    </a:cubicBezTo>
                    <a:cubicBezTo>
                      <a:pt x="28663" y="19771"/>
                      <a:pt x="26639" y="17747"/>
                      <a:pt x="21242" y="18422"/>
                    </a:cubicBezTo>
                    <a:cubicBezTo>
                      <a:pt x="18544" y="19097"/>
                      <a:pt x="15170" y="18422"/>
                      <a:pt x="12472" y="18422"/>
                    </a:cubicBezTo>
                    <a:cubicBezTo>
                      <a:pt x="5051" y="19771"/>
                      <a:pt x="3027" y="16398"/>
                      <a:pt x="3702" y="9652"/>
                    </a:cubicBezTo>
                    <a:cubicBezTo>
                      <a:pt x="3702" y="4929"/>
                      <a:pt x="5726" y="3580"/>
                      <a:pt x="9773" y="3580"/>
                    </a:cubicBezTo>
                    <a:cubicBezTo>
                      <a:pt x="17869" y="4929"/>
                      <a:pt x="26639" y="4929"/>
                      <a:pt x="35409" y="4929"/>
                    </a:cubicBezTo>
                    <a:cubicBezTo>
                      <a:pt x="35409" y="4929"/>
                      <a:pt x="35409" y="4929"/>
                      <a:pt x="35409" y="4929"/>
                    </a:cubicBezTo>
                    <a:close/>
                  </a:path>
                </a:pathLst>
              </a:custGeom>
              <a:solidFill>
                <a:srgbClr val="009EE0"/>
              </a:solidFill>
              <a:ln w="6739" cap="flat">
                <a:noFill/>
                <a:prstDash val="solid"/>
                <a:miter/>
              </a:ln>
            </p:spPr>
            <p:txBody>
              <a:bodyPr rtlCol="0" anchor="ctr"/>
              <a:lstStyle/>
              <a:p>
                <a:endParaRPr lang="fr-FR">
                  <a:latin typeface="Akatab" panose="02000000000000000000" pitchFamily="2" charset="77"/>
                </a:endParaRPr>
              </a:p>
            </p:txBody>
          </p:sp>
          <p:sp>
            <p:nvSpPr>
              <p:cNvPr id="33" name="Forme libre : forme 79">
                <a:extLst>
                  <a:ext uri="{FF2B5EF4-FFF2-40B4-BE49-F238E27FC236}">
                    <a16:creationId xmlns:a16="http://schemas.microsoft.com/office/drawing/2014/main" id="{706D9584-E0E5-E865-2DE2-C9D5A169D919}"/>
                  </a:ext>
                </a:extLst>
              </p:cNvPr>
              <p:cNvSpPr/>
              <p:nvPr/>
            </p:nvSpPr>
            <p:spPr>
              <a:xfrm>
                <a:off x="3908417" y="5228803"/>
                <a:ext cx="34964" cy="26223"/>
              </a:xfrm>
              <a:custGeom>
                <a:avLst/>
                <a:gdLst>
                  <a:gd name="connsiteX0" fmla="*/ 27436 w 26985"/>
                  <a:gd name="connsiteY0" fmla="*/ 8677 h 20239"/>
                  <a:gd name="connsiteX1" fmla="*/ 22713 w 26985"/>
                  <a:gd name="connsiteY1" fmla="*/ 15424 h 20239"/>
                  <a:gd name="connsiteX2" fmla="*/ 9895 w 26985"/>
                  <a:gd name="connsiteY2" fmla="*/ 19471 h 20239"/>
                  <a:gd name="connsiteX3" fmla="*/ 3823 w 26985"/>
                  <a:gd name="connsiteY3" fmla="*/ 18797 h 20239"/>
                  <a:gd name="connsiteX4" fmla="*/ 6522 w 26985"/>
                  <a:gd name="connsiteY4" fmla="*/ 12050 h 20239"/>
                  <a:gd name="connsiteX5" fmla="*/ 21364 w 26985"/>
                  <a:gd name="connsiteY5" fmla="*/ 4629 h 20239"/>
                  <a:gd name="connsiteX6" fmla="*/ 27436 w 26985"/>
                  <a:gd name="connsiteY6" fmla="*/ 8677 h 2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85" h="20239">
                    <a:moveTo>
                      <a:pt x="27436" y="8677"/>
                    </a:moveTo>
                    <a:cubicBezTo>
                      <a:pt x="28110" y="12725"/>
                      <a:pt x="26761" y="14749"/>
                      <a:pt x="22713" y="15424"/>
                    </a:cubicBezTo>
                    <a:cubicBezTo>
                      <a:pt x="18665" y="16773"/>
                      <a:pt x="13943" y="18797"/>
                      <a:pt x="9895" y="19471"/>
                    </a:cubicBezTo>
                    <a:cubicBezTo>
                      <a:pt x="7871" y="20146"/>
                      <a:pt x="5173" y="22845"/>
                      <a:pt x="3823" y="18797"/>
                    </a:cubicBezTo>
                    <a:cubicBezTo>
                      <a:pt x="3149" y="16098"/>
                      <a:pt x="3823" y="13400"/>
                      <a:pt x="6522" y="12050"/>
                    </a:cubicBezTo>
                    <a:cubicBezTo>
                      <a:pt x="11244" y="9352"/>
                      <a:pt x="16641" y="7328"/>
                      <a:pt x="21364" y="4629"/>
                    </a:cubicBezTo>
                    <a:cubicBezTo>
                      <a:pt x="26086" y="2605"/>
                      <a:pt x="28110" y="3280"/>
                      <a:pt x="27436" y="8677"/>
                    </a:cubicBezTo>
                    <a:close/>
                  </a:path>
                </a:pathLst>
              </a:custGeom>
              <a:solidFill>
                <a:schemeClr val="accent5"/>
              </a:solidFill>
              <a:ln w="6739" cap="flat">
                <a:noFill/>
                <a:prstDash val="solid"/>
                <a:miter/>
              </a:ln>
            </p:spPr>
            <p:txBody>
              <a:bodyPr rtlCol="0" anchor="ctr"/>
              <a:lstStyle/>
              <a:p>
                <a:endParaRPr lang="fr-FR">
                  <a:latin typeface="Akatab" panose="02000000000000000000" pitchFamily="2" charset="77"/>
                </a:endParaRPr>
              </a:p>
            </p:txBody>
          </p:sp>
        </p:grpSp>
      </p:grpSp>
      <p:cxnSp>
        <p:nvCxnSpPr>
          <p:cNvPr id="88" name="Connecteur droit 87">
            <a:extLst>
              <a:ext uri="{FF2B5EF4-FFF2-40B4-BE49-F238E27FC236}">
                <a16:creationId xmlns:a16="http://schemas.microsoft.com/office/drawing/2014/main" id="{7DB3F4E0-86E8-764E-E5B5-53FCEE75739A}"/>
              </a:ext>
            </a:extLst>
          </p:cNvPr>
          <p:cNvCxnSpPr/>
          <p:nvPr userDrawn="1"/>
        </p:nvCxnSpPr>
        <p:spPr>
          <a:xfrm flipH="1">
            <a:off x="-301971" y="1000828"/>
            <a:ext cx="12522200" cy="0"/>
          </a:xfrm>
          <a:prstGeom prst="line">
            <a:avLst/>
          </a:prstGeom>
          <a:ln w="12700">
            <a:solidFill>
              <a:srgbClr val="003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680474"/>
      </p:ext>
    </p:extLst>
  </p:cSld>
  <p:clrMap bg1="lt1" tx1="dk1" bg2="lt2" tx2="dk2" accent1="accent1" accent2="accent2" accent3="accent3" accent4="accent4" accent5="accent5" accent6="accent6" hlink="hlink" folHlink="folHlink"/>
  <p:sldLayoutIdLst>
    <p:sldLayoutId id="2147483649" r:id="rId1"/>
    <p:sldLayoutId id="214748366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62C7B5D-7BE4-0312-0398-E0BEEC3B3D7A}"/>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424223" y="155286"/>
            <a:ext cx="1085553" cy="261506"/>
          </a:xfrm>
          <a:prstGeom prst="rect">
            <a:avLst/>
          </a:prstGeom>
        </p:spPr>
      </p:pic>
      <p:cxnSp>
        <p:nvCxnSpPr>
          <p:cNvPr id="3" name="Connecteur droit 2">
            <a:extLst>
              <a:ext uri="{FF2B5EF4-FFF2-40B4-BE49-F238E27FC236}">
                <a16:creationId xmlns:a16="http://schemas.microsoft.com/office/drawing/2014/main" id="{3BA62EFB-A85F-70E9-0113-2E88A150FE45}"/>
              </a:ext>
            </a:extLst>
          </p:cNvPr>
          <p:cNvCxnSpPr>
            <a:cxnSpLocks/>
          </p:cNvCxnSpPr>
          <p:nvPr userDrawn="1"/>
        </p:nvCxnSpPr>
        <p:spPr>
          <a:xfrm flipH="1">
            <a:off x="-241102" y="564994"/>
            <a:ext cx="12522200" cy="0"/>
          </a:xfrm>
          <a:prstGeom prst="line">
            <a:avLst/>
          </a:prstGeom>
          <a:ln w="12700">
            <a:solidFill>
              <a:srgbClr val="003064"/>
            </a:solidFill>
          </a:ln>
        </p:spPr>
        <p:style>
          <a:lnRef idx="1">
            <a:schemeClr val="accent1"/>
          </a:lnRef>
          <a:fillRef idx="0">
            <a:schemeClr val="accent1"/>
          </a:fillRef>
          <a:effectRef idx="0">
            <a:schemeClr val="accent1"/>
          </a:effectRef>
          <a:fontRef idx="minor">
            <a:schemeClr val="tx1"/>
          </a:fontRef>
        </p:style>
      </p:cxnSp>
      <p:sp>
        <p:nvSpPr>
          <p:cNvPr id="5" name="Forme libre 4">
            <a:extLst>
              <a:ext uri="{FF2B5EF4-FFF2-40B4-BE49-F238E27FC236}">
                <a16:creationId xmlns:a16="http://schemas.microsoft.com/office/drawing/2014/main" id="{F774E36A-AEF0-9983-D444-D145E7A48DC3}"/>
              </a:ext>
            </a:extLst>
          </p:cNvPr>
          <p:cNvSpPr/>
          <p:nvPr userDrawn="1"/>
        </p:nvSpPr>
        <p:spPr>
          <a:xfrm>
            <a:off x="11623477" y="126706"/>
            <a:ext cx="1844854" cy="332977"/>
          </a:xfrm>
          <a:custGeom>
            <a:avLst/>
            <a:gdLst>
              <a:gd name="connsiteX0" fmla="*/ 4042415 w 4042415"/>
              <a:gd name="connsiteY0" fmla="*/ 364807 h 729614"/>
              <a:gd name="connsiteX1" fmla="*/ 4042415 w 4042415"/>
              <a:gd name="connsiteY1" fmla="*/ 364807 h 729614"/>
              <a:gd name="connsiteX2" fmla="*/ 3678123 w 4042415"/>
              <a:gd name="connsiteY2" fmla="*/ 729615 h 729614"/>
              <a:gd name="connsiteX3" fmla="*/ 364293 w 4042415"/>
              <a:gd name="connsiteY3" fmla="*/ 729615 h 729614"/>
              <a:gd name="connsiteX4" fmla="*/ 0 w 4042415"/>
              <a:gd name="connsiteY4" fmla="*/ 364807 h 729614"/>
              <a:gd name="connsiteX5" fmla="*/ 0 w 4042415"/>
              <a:gd name="connsiteY5" fmla="*/ 364807 h 729614"/>
              <a:gd name="connsiteX6" fmla="*/ 364293 w 4042415"/>
              <a:gd name="connsiteY6" fmla="*/ 0 h 729614"/>
              <a:gd name="connsiteX7" fmla="*/ 3678123 w 4042415"/>
              <a:gd name="connsiteY7" fmla="*/ 0 h 729614"/>
              <a:gd name="connsiteX8" fmla="*/ 4042415 w 4042415"/>
              <a:gd name="connsiteY8" fmla="*/ 364807 h 72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2415" h="729614">
                <a:moveTo>
                  <a:pt x="4042415" y="364807"/>
                </a:moveTo>
                <a:lnTo>
                  <a:pt x="4042415" y="364807"/>
                </a:lnTo>
                <a:cubicBezTo>
                  <a:pt x="4042415" y="566738"/>
                  <a:pt x="3878816" y="729615"/>
                  <a:pt x="3678123" y="729615"/>
                </a:cubicBezTo>
                <a:lnTo>
                  <a:pt x="364293" y="729615"/>
                </a:lnTo>
                <a:cubicBezTo>
                  <a:pt x="162648" y="729615"/>
                  <a:pt x="0" y="565785"/>
                  <a:pt x="0" y="364807"/>
                </a:cubicBezTo>
                <a:lnTo>
                  <a:pt x="0" y="364807"/>
                </a:lnTo>
                <a:cubicBezTo>
                  <a:pt x="0" y="162877"/>
                  <a:pt x="163599" y="0"/>
                  <a:pt x="364293" y="0"/>
                </a:cubicBezTo>
                <a:lnTo>
                  <a:pt x="3678123" y="0"/>
                </a:lnTo>
                <a:cubicBezTo>
                  <a:pt x="3878816" y="0"/>
                  <a:pt x="4042415" y="162877"/>
                  <a:pt x="4042415" y="364807"/>
                </a:cubicBezTo>
                <a:close/>
              </a:path>
            </a:pathLst>
          </a:custGeom>
          <a:solidFill>
            <a:schemeClr val="accent2"/>
          </a:solidFill>
          <a:ln w="9512" cap="flat">
            <a:noFill/>
            <a:prstDash val="solid"/>
            <a:miter/>
          </a:ln>
        </p:spPr>
        <p:txBody>
          <a:bodyPr rtlCol="0" anchor="ctr"/>
          <a:lstStyle/>
          <a:p>
            <a:endParaRPr lang="fr-FR" b="0" i="0">
              <a:latin typeface="Akatab" panose="02000000000000000000" pitchFamily="2" charset="77"/>
            </a:endParaRPr>
          </a:p>
        </p:txBody>
      </p:sp>
      <p:sp>
        <p:nvSpPr>
          <p:cNvPr id="7" name="Espace réservé du numéro de diapositive 1">
            <a:extLst>
              <a:ext uri="{FF2B5EF4-FFF2-40B4-BE49-F238E27FC236}">
                <a16:creationId xmlns:a16="http://schemas.microsoft.com/office/drawing/2014/main" id="{ADE6AE7C-3ABF-4E6E-810D-A4B99B1850E6}"/>
              </a:ext>
            </a:extLst>
          </p:cNvPr>
          <p:cNvSpPr txBox="1">
            <a:spLocks/>
          </p:cNvSpPr>
          <p:nvPr userDrawn="1"/>
        </p:nvSpPr>
        <p:spPr>
          <a:xfrm>
            <a:off x="11608478" y="169164"/>
            <a:ext cx="536516" cy="304086"/>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B657BA9-EC5E-40D7-BBDA-32C61981E3FD}" type="slidenum">
              <a:rPr lang="fr-FR" sz="1200" smtClean="0">
                <a:solidFill>
                  <a:schemeClr val="bg1"/>
                </a:solidFill>
                <a:latin typeface="Roboto Flex Normal" panose="02000000000000000000" pitchFamily="2" charset="0"/>
              </a:rPr>
              <a:pPr algn="r"/>
              <a:t>‹N°›</a:t>
            </a:fld>
            <a:endParaRPr lang="fr-FR" sz="1200">
              <a:solidFill>
                <a:schemeClr val="bg1"/>
              </a:solidFill>
              <a:latin typeface="Roboto Flex Normal" panose="02000000000000000000" pitchFamily="2" charset="0"/>
            </a:endParaRPr>
          </a:p>
        </p:txBody>
      </p:sp>
    </p:spTree>
    <p:extLst>
      <p:ext uri="{BB962C8B-B14F-4D97-AF65-F5344CB8AC3E}">
        <p14:creationId xmlns:p14="http://schemas.microsoft.com/office/powerpoint/2010/main" val="2257616104"/>
      </p:ext>
    </p:extLst>
  </p:cSld>
  <p:clrMap bg1="lt1" tx1="dk1" bg2="lt2" tx2="dk2" accent1="accent1" accent2="accent2" accent3="accent3" accent4="accent4" accent5="accent5" accent6="accent6" hlink="hlink" folHlink="folHlink"/>
  <p:sldLayoutIdLst>
    <p:sldLayoutId id="2147483663" r:id="rId1"/>
    <p:sldLayoutId id="2147483685" r:id="rId2"/>
    <p:sldLayoutId id="2147483708" r:id="rId3"/>
    <p:sldLayoutId id="2147483664" r:id="rId4"/>
    <p:sldLayoutId id="2147483707" r:id="rId5"/>
    <p:sldLayoutId id="2147483706" r:id="rId6"/>
    <p:sldLayoutId id="2147483709" r:id="rId7"/>
    <p:sldLayoutId id="2147483710" r:id="rId8"/>
    <p:sldLayoutId id="2147483711"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62C7B5D-7BE4-0312-0398-E0BEEC3B3D7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4223" y="155286"/>
            <a:ext cx="1085553" cy="261506"/>
          </a:xfrm>
          <a:prstGeom prst="rect">
            <a:avLst/>
          </a:prstGeom>
        </p:spPr>
      </p:pic>
      <p:cxnSp>
        <p:nvCxnSpPr>
          <p:cNvPr id="3" name="Connecteur droit 2">
            <a:extLst>
              <a:ext uri="{FF2B5EF4-FFF2-40B4-BE49-F238E27FC236}">
                <a16:creationId xmlns:a16="http://schemas.microsoft.com/office/drawing/2014/main" id="{3BA62EFB-A85F-70E9-0113-2E88A150FE45}"/>
              </a:ext>
            </a:extLst>
          </p:cNvPr>
          <p:cNvCxnSpPr>
            <a:cxnSpLocks/>
          </p:cNvCxnSpPr>
          <p:nvPr userDrawn="1"/>
        </p:nvCxnSpPr>
        <p:spPr>
          <a:xfrm flipH="1">
            <a:off x="-241102" y="564994"/>
            <a:ext cx="12522200" cy="0"/>
          </a:xfrm>
          <a:prstGeom prst="line">
            <a:avLst/>
          </a:prstGeom>
          <a:ln w="12700">
            <a:solidFill>
              <a:srgbClr val="0030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012524"/>
      </p:ext>
    </p:extLst>
  </p:cSld>
  <p:clrMap bg1="lt1" tx1="dk1" bg2="lt2" tx2="dk2" accent1="accent1" accent2="accent2" accent3="accent3" accent4="accent4" accent5="accent5" accent6="accent6" hlink="hlink" folHlink="folHlink"/>
  <p:sldLayoutIdLst>
    <p:sldLayoutId id="2147483666"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62C7B5D-7BE4-0312-0398-E0BEEC3B3D7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24223" y="155286"/>
            <a:ext cx="1085553" cy="261506"/>
          </a:xfrm>
          <a:prstGeom prst="rect">
            <a:avLst/>
          </a:prstGeom>
        </p:spPr>
      </p:pic>
      <p:cxnSp>
        <p:nvCxnSpPr>
          <p:cNvPr id="3" name="Connecteur droit 2">
            <a:extLst>
              <a:ext uri="{FF2B5EF4-FFF2-40B4-BE49-F238E27FC236}">
                <a16:creationId xmlns:a16="http://schemas.microsoft.com/office/drawing/2014/main" id="{3BA62EFB-A85F-70E9-0113-2E88A150FE45}"/>
              </a:ext>
            </a:extLst>
          </p:cNvPr>
          <p:cNvCxnSpPr>
            <a:cxnSpLocks/>
          </p:cNvCxnSpPr>
          <p:nvPr userDrawn="1"/>
        </p:nvCxnSpPr>
        <p:spPr>
          <a:xfrm flipH="1">
            <a:off x="-241102" y="564994"/>
            <a:ext cx="12522200" cy="0"/>
          </a:xfrm>
          <a:prstGeom prst="line">
            <a:avLst/>
          </a:prstGeom>
          <a:ln w="12700">
            <a:solidFill>
              <a:srgbClr val="003064"/>
            </a:solidFill>
          </a:ln>
        </p:spPr>
        <p:style>
          <a:lnRef idx="1">
            <a:schemeClr val="accent1"/>
          </a:lnRef>
          <a:fillRef idx="0">
            <a:schemeClr val="accent1"/>
          </a:fillRef>
          <a:effectRef idx="0">
            <a:schemeClr val="accent1"/>
          </a:effectRef>
          <a:fontRef idx="minor">
            <a:schemeClr val="tx1"/>
          </a:fontRef>
        </p:style>
      </p:cxnSp>
      <p:sp>
        <p:nvSpPr>
          <p:cNvPr id="4" name="Forme libre 3">
            <a:extLst>
              <a:ext uri="{FF2B5EF4-FFF2-40B4-BE49-F238E27FC236}">
                <a16:creationId xmlns:a16="http://schemas.microsoft.com/office/drawing/2014/main" id="{07CA0030-4DB5-BFD9-EF95-B55DDDD25CA7}"/>
              </a:ext>
            </a:extLst>
          </p:cNvPr>
          <p:cNvSpPr/>
          <p:nvPr userDrawn="1"/>
        </p:nvSpPr>
        <p:spPr>
          <a:xfrm>
            <a:off x="11623477" y="126706"/>
            <a:ext cx="1844854" cy="332977"/>
          </a:xfrm>
          <a:custGeom>
            <a:avLst/>
            <a:gdLst>
              <a:gd name="connsiteX0" fmla="*/ 4042415 w 4042415"/>
              <a:gd name="connsiteY0" fmla="*/ 364807 h 729614"/>
              <a:gd name="connsiteX1" fmla="*/ 4042415 w 4042415"/>
              <a:gd name="connsiteY1" fmla="*/ 364807 h 729614"/>
              <a:gd name="connsiteX2" fmla="*/ 3678123 w 4042415"/>
              <a:gd name="connsiteY2" fmla="*/ 729615 h 729614"/>
              <a:gd name="connsiteX3" fmla="*/ 364293 w 4042415"/>
              <a:gd name="connsiteY3" fmla="*/ 729615 h 729614"/>
              <a:gd name="connsiteX4" fmla="*/ 0 w 4042415"/>
              <a:gd name="connsiteY4" fmla="*/ 364807 h 729614"/>
              <a:gd name="connsiteX5" fmla="*/ 0 w 4042415"/>
              <a:gd name="connsiteY5" fmla="*/ 364807 h 729614"/>
              <a:gd name="connsiteX6" fmla="*/ 364293 w 4042415"/>
              <a:gd name="connsiteY6" fmla="*/ 0 h 729614"/>
              <a:gd name="connsiteX7" fmla="*/ 3678123 w 4042415"/>
              <a:gd name="connsiteY7" fmla="*/ 0 h 729614"/>
              <a:gd name="connsiteX8" fmla="*/ 4042415 w 4042415"/>
              <a:gd name="connsiteY8" fmla="*/ 364807 h 72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2415" h="729614">
                <a:moveTo>
                  <a:pt x="4042415" y="364807"/>
                </a:moveTo>
                <a:lnTo>
                  <a:pt x="4042415" y="364807"/>
                </a:lnTo>
                <a:cubicBezTo>
                  <a:pt x="4042415" y="566738"/>
                  <a:pt x="3878816" y="729615"/>
                  <a:pt x="3678123" y="729615"/>
                </a:cubicBezTo>
                <a:lnTo>
                  <a:pt x="364293" y="729615"/>
                </a:lnTo>
                <a:cubicBezTo>
                  <a:pt x="162648" y="729615"/>
                  <a:pt x="0" y="565785"/>
                  <a:pt x="0" y="364807"/>
                </a:cubicBezTo>
                <a:lnTo>
                  <a:pt x="0" y="364807"/>
                </a:lnTo>
                <a:cubicBezTo>
                  <a:pt x="0" y="162877"/>
                  <a:pt x="163599" y="0"/>
                  <a:pt x="364293" y="0"/>
                </a:cubicBezTo>
                <a:lnTo>
                  <a:pt x="3678123" y="0"/>
                </a:lnTo>
                <a:cubicBezTo>
                  <a:pt x="3878816" y="0"/>
                  <a:pt x="4042415" y="162877"/>
                  <a:pt x="4042415" y="364807"/>
                </a:cubicBezTo>
                <a:close/>
              </a:path>
            </a:pathLst>
          </a:custGeom>
          <a:solidFill>
            <a:schemeClr val="accent2"/>
          </a:solidFill>
          <a:ln w="9512" cap="flat">
            <a:noFill/>
            <a:prstDash val="solid"/>
            <a:miter/>
          </a:ln>
        </p:spPr>
        <p:txBody>
          <a:bodyPr rtlCol="0" anchor="ctr"/>
          <a:lstStyle/>
          <a:p>
            <a:endParaRPr lang="fr-FR" b="0" i="0">
              <a:latin typeface="Akatab" panose="02000000000000000000" pitchFamily="2" charset="77"/>
            </a:endParaRPr>
          </a:p>
        </p:txBody>
      </p:sp>
      <p:sp>
        <p:nvSpPr>
          <p:cNvPr id="5" name="Espace réservé du numéro de diapositive 1">
            <a:extLst>
              <a:ext uri="{FF2B5EF4-FFF2-40B4-BE49-F238E27FC236}">
                <a16:creationId xmlns:a16="http://schemas.microsoft.com/office/drawing/2014/main" id="{4DB0F14A-6571-31DC-2DD4-7D1FF63F1522}"/>
              </a:ext>
            </a:extLst>
          </p:cNvPr>
          <p:cNvSpPr txBox="1">
            <a:spLocks/>
          </p:cNvSpPr>
          <p:nvPr userDrawn="1"/>
        </p:nvSpPr>
        <p:spPr>
          <a:xfrm>
            <a:off x="11608478" y="169164"/>
            <a:ext cx="536516" cy="304086"/>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B657BA9-EC5E-40D7-BBDA-32C61981E3FD}" type="slidenum">
              <a:rPr lang="fr-FR" sz="1200" smtClean="0">
                <a:solidFill>
                  <a:schemeClr val="bg1"/>
                </a:solidFill>
                <a:latin typeface="Roboto Flex Normal" panose="02000000000000000000" pitchFamily="2" charset="0"/>
              </a:rPr>
              <a:pPr algn="r"/>
              <a:t>‹N°›</a:t>
            </a:fld>
            <a:endParaRPr lang="fr-FR" sz="1200">
              <a:solidFill>
                <a:schemeClr val="bg1"/>
              </a:solidFill>
              <a:latin typeface="Roboto Flex Normal" panose="02000000000000000000" pitchFamily="2" charset="0"/>
            </a:endParaRPr>
          </a:p>
        </p:txBody>
      </p:sp>
    </p:spTree>
    <p:extLst>
      <p:ext uri="{BB962C8B-B14F-4D97-AF65-F5344CB8AC3E}">
        <p14:creationId xmlns:p14="http://schemas.microsoft.com/office/powerpoint/2010/main" val="3517489578"/>
      </p:ext>
    </p:extLst>
  </p:cSld>
  <p:clrMap bg1="lt1" tx1="dk1" bg2="lt2" tx2="dk2" accent1="accent1" accent2="accent2" accent3="accent3" accent4="accent4" accent5="accent5" accent6="accent6" hlink="hlink" folHlink="folHlink"/>
  <p:sldLayoutIdLst>
    <p:sldLayoutId id="2147483670" r:id="rId1"/>
    <p:sldLayoutId id="2147483687" r:id="rId2"/>
    <p:sldLayoutId id="2147483671" r:id="rId3"/>
    <p:sldLayoutId id="2147483675" r:id="rId4"/>
    <p:sldLayoutId id="2147483672" r:id="rId5"/>
    <p:sldLayoutId id="2147483673" r:id="rId6"/>
    <p:sldLayoutId id="2147483674" r:id="rId7"/>
    <p:sldLayoutId id="2147483683"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62C7B5D-7BE4-0312-0398-E0BEEC3B3D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223" y="155286"/>
            <a:ext cx="1085553" cy="261506"/>
          </a:xfrm>
          <a:prstGeom prst="rect">
            <a:avLst/>
          </a:prstGeom>
        </p:spPr>
      </p:pic>
      <p:cxnSp>
        <p:nvCxnSpPr>
          <p:cNvPr id="3" name="Connecteur droit 2">
            <a:extLst>
              <a:ext uri="{FF2B5EF4-FFF2-40B4-BE49-F238E27FC236}">
                <a16:creationId xmlns:a16="http://schemas.microsoft.com/office/drawing/2014/main" id="{3BA62EFB-A85F-70E9-0113-2E88A150FE45}"/>
              </a:ext>
            </a:extLst>
          </p:cNvPr>
          <p:cNvCxnSpPr>
            <a:cxnSpLocks/>
          </p:cNvCxnSpPr>
          <p:nvPr userDrawn="1"/>
        </p:nvCxnSpPr>
        <p:spPr>
          <a:xfrm flipH="1">
            <a:off x="-241102" y="564994"/>
            <a:ext cx="12522200" cy="0"/>
          </a:xfrm>
          <a:prstGeom prst="line">
            <a:avLst/>
          </a:prstGeom>
          <a:ln w="12700">
            <a:solidFill>
              <a:srgbClr val="003064"/>
            </a:solidFill>
          </a:ln>
        </p:spPr>
        <p:style>
          <a:lnRef idx="1">
            <a:schemeClr val="accent1"/>
          </a:lnRef>
          <a:fillRef idx="0">
            <a:schemeClr val="accent1"/>
          </a:fillRef>
          <a:effectRef idx="0">
            <a:schemeClr val="accent1"/>
          </a:effectRef>
          <a:fontRef idx="minor">
            <a:schemeClr val="tx1"/>
          </a:fontRef>
        </p:style>
      </p:cxnSp>
      <p:sp>
        <p:nvSpPr>
          <p:cNvPr id="16" name="Forme libre 15">
            <a:extLst>
              <a:ext uri="{FF2B5EF4-FFF2-40B4-BE49-F238E27FC236}">
                <a16:creationId xmlns:a16="http://schemas.microsoft.com/office/drawing/2014/main" id="{CCF378C1-E6CC-537C-B703-CA04622C4553}"/>
              </a:ext>
            </a:extLst>
          </p:cNvPr>
          <p:cNvSpPr/>
          <p:nvPr userDrawn="1"/>
        </p:nvSpPr>
        <p:spPr>
          <a:xfrm>
            <a:off x="11517973" y="126706"/>
            <a:ext cx="1844854" cy="332977"/>
          </a:xfrm>
          <a:custGeom>
            <a:avLst/>
            <a:gdLst>
              <a:gd name="connsiteX0" fmla="*/ 4042415 w 4042415"/>
              <a:gd name="connsiteY0" fmla="*/ 364807 h 729614"/>
              <a:gd name="connsiteX1" fmla="*/ 4042415 w 4042415"/>
              <a:gd name="connsiteY1" fmla="*/ 364807 h 729614"/>
              <a:gd name="connsiteX2" fmla="*/ 3678123 w 4042415"/>
              <a:gd name="connsiteY2" fmla="*/ 729615 h 729614"/>
              <a:gd name="connsiteX3" fmla="*/ 364293 w 4042415"/>
              <a:gd name="connsiteY3" fmla="*/ 729615 h 729614"/>
              <a:gd name="connsiteX4" fmla="*/ 0 w 4042415"/>
              <a:gd name="connsiteY4" fmla="*/ 364807 h 729614"/>
              <a:gd name="connsiteX5" fmla="*/ 0 w 4042415"/>
              <a:gd name="connsiteY5" fmla="*/ 364807 h 729614"/>
              <a:gd name="connsiteX6" fmla="*/ 364293 w 4042415"/>
              <a:gd name="connsiteY6" fmla="*/ 0 h 729614"/>
              <a:gd name="connsiteX7" fmla="*/ 3678123 w 4042415"/>
              <a:gd name="connsiteY7" fmla="*/ 0 h 729614"/>
              <a:gd name="connsiteX8" fmla="*/ 4042415 w 4042415"/>
              <a:gd name="connsiteY8" fmla="*/ 364807 h 72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2415" h="729614">
                <a:moveTo>
                  <a:pt x="4042415" y="364807"/>
                </a:moveTo>
                <a:lnTo>
                  <a:pt x="4042415" y="364807"/>
                </a:lnTo>
                <a:cubicBezTo>
                  <a:pt x="4042415" y="566738"/>
                  <a:pt x="3878816" y="729615"/>
                  <a:pt x="3678123" y="729615"/>
                </a:cubicBezTo>
                <a:lnTo>
                  <a:pt x="364293" y="729615"/>
                </a:lnTo>
                <a:cubicBezTo>
                  <a:pt x="162648" y="729615"/>
                  <a:pt x="0" y="565785"/>
                  <a:pt x="0" y="364807"/>
                </a:cubicBezTo>
                <a:lnTo>
                  <a:pt x="0" y="364807"/>
                </a:lnTo>
                <a:cubicBezTo>
                  <a:pt x="0" y="162877"/>
                  <a:pt x="163599" y="0"/>
                  <a:pt x="364293" y="0"/>
                </a:cubicBezTo>
                <a:lnTo>
                  <a:pt x="3678123" y="0"/>
                </a:lnTo>
                <a:cubicBezTo>
                  <a:pt x="3878816" y="0"/>
                  <a:pt x="4042415" y="162877"/>
                  <a:pt x="4042415" y="364807"/>
                </a:cubicBezTo>
                <a:close/>
              </a:path>
            </a:pathLst>
          </a:custGeom>
          <a:solidFill>
            <a:srgbClr val="00A1E6"/>
          </a:solidFill>
          <a:ln w="9512" cap="flat">
            <a:noFill/>
            <a:prstDash val="solid"/>
            <a:miter/>
          </a:ln>
        </p:spPr>
        <p:txBody>
          <a:bodyPr rtlCol="0" anchor="ctr"/>
          <a:lstStyle/>
          <a:p>
            <a:endParaRPr lang="fr-FR" b="0" i="0">
              <a:latin typeface="Akatab" panose="02000000000000000000" pitchFamily="2" charset="77"/>
            </a:endParaRPr>
          </a:p>
        </p:txBody>
      </p:sp>
      <p:sp>
        <p:nvSpPr>
          <p:cNvPr id="17" name="Espace réservé du numéro de diapositive 1">
            <a:extLst>
              <a:ext uri="{FF2B5EF4-FFF2-40B4-BE49-F238E27FC236}">
                <a16:creationId xmlns:a16="http://schemas.microsoft.com/office/drawing/2014/main" id="{6242B9B1-47BC-A4DD-957C-8C7CC36C8F9A}"/>
              </a:ext>
            </a:extLst>
          </p:cNvPr>
          <p:cNvSpPr txBox="1">
            <a:spLocks/>
          </p:cNvSpPr>
          <p:nvPr userDrawn="1"/>
        </p:nvSpPr>
        <p:spPr>
          <a:xfrm>
            <a:off x="11634854" y="133996"/>
            <a:ext cx="536516" cy="304086"/>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B657BA9-EC5E-40D7-BBDA-32C61981E3FD}" type="slidenum">
              <a:rPr lang="fr-FR" sz="1400" smtClean="0">
                <a:solidFill>
                  <a:schemeClr val="bg1"/>
                </a:solidFill>
                <a:latin typeface="Roboto Flex Normal" panose="02000000000000000000" pitchFamily="2" charset="0"/>
              </a:rPr>
              <a:pPr algn="ctr"/>
              <a:t>‹N°›</a:t>
            </a:fld>
            <a:endParaRPr lang="fr-FR" sz="1400">
              <a:solidFill>
                <a:schemeClr val="bg1"/>
              </a:solidFill>
              <a:latin typeface="Roboto Flex Normal" panose="02000000000000000000" pitchFamily="2" charset="0"/>
            </a:endParaRPr>
          </a:p>
        </p:txBody>
      </p:sp>
      <p:sp>
        <p:nvSpPr>
          <p:cNvPr id="4" name="ZoneTexte 3">
            <a:extLst>
              <a:ext uri="{FF2B5EF4-FFF2-40B4-BE49-F238E27FC236}">
                <a16:creationId xmlns:a16="http://schemas.microsoft.com/office/drawing/2014/main" id="{A8325569-3984-4B5B-2B7B-4CF389CFE3B6}"/>
              </a:ext>
            </a:extLst>
          </p:cNvPr>
          <p:cNvSpPr txBox="1"/>
          <p:nvPr userDrawn="1"/>
        </p:nvSpPr>
        <p:spPr>
          <a:xfrm>
            <a:off x="347870" y="2463542"/>
            <a:ext cx="2040000" cy="461665"/>
          </a:xfrm>
          <a:prstGeom prst="rect">
            <a:avLst/>
          </a:prstGeom>
          <a:noFill/>
        </p:spPr>
        <p:txBody>
          <a:bodyPr wrap="square" rtlCol="0">
            <a:spAutoFit/>
          </a:bodyPr>
          <a:lstStyle/>
          <a:p>
            <a:r>
              <a:rPr lang="fr-FR" sz="2400">
                <a:solidFill>
                  <a:schemeClr val="bg1"/>
                </a:solidFill>
                <a:latin typeface="Roboto Flex Normal" panose="02000000000000000000" pitchFamily="2" charset="0"/>
              </a:rPr>
              <a:t>01</a:t>
            </a:r>
          </a:p>
        </p:txBody>
      </p:sp>
      <p:sp>
        <p:nvSpPr>
          <p:cNvPr id="5" name="Rectangle 4">
            <a:extLst>
              <a:ext uri="{FF2B5EF4-FFF2-40B4-BE49-F238E27FC236}">
                <a16:creationId xmlns:a16="http://schemas.microsoft.com/office/drawing/2014/main" id="{EE9B02EB-3671-8B4C-4697-C3D3A3AD9EF6}"/>
              </a:ext>
            </a:extLst>
          </p:cNvPr>
          <p:cNvSpPr/>
          <p:nvPr userDrawn="1"/>
        </p:nvSpPr>
        <p:spPr>
          <a:xfrm>
            <a:off x="10498536" y="1211109"/>
            <a:ext cx="707886" cy="707886"/>
          </a:xfrm>
          <a:prstGeom prst="rect">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6" name="Rectangle 5">
            <a:extLst>
              <a:ext uri="{FF2B5EF4-FFF2-40B4-BE49-F238E27FC236}">
                <a16:creationId xmlns:a16="http://schemas.microsoft.com/office/drawing/2014/main" id="{C9743D0F-10B2-5D21-D0AC-A5013C983E4F}"/>
              </a:ext>
            </a:extLst>
          </p:cNvPr>
          <p:cNvSpPr/>
          <p:nvPr userDrawn="1"/>
        </p:nvSpPr>
        <p:spPr>
          <a:xfrm>
            <a:off x="4329260" y="1211109"/>
            <a:ext cx="707886" cy="707886"/>
          </a:xfrm>
          <a:prstGeom prst="rect">
            <a:avLst/>
          </a:prstGeom>
          <a:solidFill>
            <a:srgbClr val="0030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7" name="Rectangle 6">
            <a:extLst>
              <a:ext uri="{FF2B5EF4-FFF2-40B4-BE49-F238E27FC236}">
                <a16:creationId xmlns:a16="http://schemas.microsoft.com/office/drawing/2014/main" id="{4C8BE64A-9D02-22E7-F281-ECD2707A88E5}"/>
              </a:ext>
            </a:extLst>
          </p:cNvPr>
          <p:cNvSpPr/>
          <p:nvPr userDrawn="1"/>
        </p:nvSpPr>
        <p:spPr>
          <a:xfrm>
            <a:off x="5133983" y="1211109"/>
            <a:ext cx="707886" cy="707886"/>
          </a:xfrm>
          <a:prstGeom prst="rect">
            <a:avLst/>
          </a:prstGeom>
          <a:solidFill>
            <a:srgbClr val="009E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8" name="Rectangle 7">
            <a:extLst>
              <a:ext uri="{FF2B5EF4-FFF2-40B4-BE49-F238E27FC236}">
                <a16:creationId xmlns:a16="http://schemas.microsoft.com/office/drawing/2014/main" id="{96489CC8-6DE4-C8F8-7B27-0657083BCA34}"/>
              </a:ext>
            </a:extLst>
          </p:cNvPr>
          <p:cNvSpPr/>
          <p:nvPr userDrawn="1"/>
        </p:nvSpPr>
        <p:spPr>
          <a:xfrm>
            <a:off x="5938706" y="1211109"/>
            <a:ext cx="707886" cy="707886"/>
          </a:xfrm>
          <a:prstGeom prst="rect">
            <a:avLst/>
          </a:prstGeom>
          <a:solidFill>
            <a:srgbClr val="5DBE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9" name="Rectangle 8">
            <a:extLst>
              <a:ext uri="{FF2B5EF4-FFF2-40B4-BE49-F238E27FC236}">
                <a16:creationId xmlns:a16="http://schemas.microsoft.com/office/drawing/2014/main" id="{A21727BA-728E-B51A-7CC6-8FC4E4BFC171}"/>
              </a:ext>
            </a:extLst>
          </p:cNvPr>
          <p:cNvSpPr/>
          <p:nvPr userDrawn="1"/>
        </p:nvSpPr>
        <p:spPr>
          <a:xfrm>
            <a:off x="6743429" y="1211109"/>
            <a:ext cx="707886" cy="707886"/>
          </a:xfrm>
          <a:prstGeom prst="rect">
            <a:avLst/>
          </a:prstGeom>
          <a:solidFill>
            <a:srgbClr val="7834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10" name="Rectangle 9">
            <a:extLst>
              <a:ext uri="{FF2B5EF4-FFF2-40B4-BE49-F238E27FC236}">
                <a16:creationId xmlns:a16="http://schemas.microsoft.com/office/drawing/2014/main" id="{586AD66A-645C-FAF4-366A-8E8D8043107D}"/>
              </a:ext>
            </a:extLst>
          </p:cNvPr>
          <p:cNvSpPr/>
          <p:nvPr userDrawn="1"/>
        </p:nvSpPr>
        <p:spPr>
          <a:xfrm>
            <a:off x="7548152" y="1211109"/>
            <a:ext cx="707886" cy="707886"/>
          </a:xfrm>
          <a:prstGeom prst="rect">
            <a:avLst/>
          </a:prstGeom>
          <a:solidFill>
            <a:srgbClr val="AF216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11" name="Rectangle 10">
            <a:extLst>
              <a:ext uri="{FF2B5EF4-FFF2-40B4-BE49-F238E27FC236}">
                <a16:creationId xmlns:a16="http://schemas.microsoft.com/office/drawing/2014/main" id="{075C0E91-9E63-C73F-58FC-CD962132ED2D}"/>
              </a:ext>
            </a:extLst>
          </p:cNvPr>
          <p:cNvSpPr/>
          <p:nvPr userDrawn="1"/>
        </p:nvSpPr>
        <p:spPr>
          <a:xfrm>
            <a:off x="8352875" y="1211109"/>
            <a:ext cx="707886" cy="707886"/>
          </a:xfrm>
          <a:prstGeom prst="rect">
            <a:avLst/>
          </a:prstGeom>
          <a:solidFill>
            <a:srgbClr val="CBF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12" name="Rectangle 11">
            <a:extLst>
              <a:ext uri="{FF2B5EF4-FFF2-40B4-BE49-F238E27FC236}">
                <a16:creationId xmlns:a16="http://schemas.microsoft.com/office/drawing/2014/main" id="{CBBC9F8E-A333-29DB-ABA6-C30487111C24}"/>
              </a:ext>
            </a:extLst>
          </p:cNvPr>
          <p:cNvSpPr/>
          <p:nvPr userDrawn="1"/>
        </p:nvSpPr>
        <p:spPr>
          <a:xfrm>
            <a:off x="933038" y="1242827"/>
            <a:ext cx="707886" cy="707886"/>
          </a:xfrm>
          <a:prstGeom prst="rect">
            <a:avLst/>
          </a:prstGeom>
          <a:solidFill>
            <a:srgbClr val="0030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13" name="Rectangle 12">
            <a:extLst>
              <a:ext uri="{FF2B5EF4-FFF2-40B4-BE49-F238E27FC236}">
                <a16:creationId xmlns:a16="http://schemas.microsoft.com/office/drawing/2014/main" id="{49851A7F-BC56-C926-5383-5AFCC23B1501}"/>
              </a:ext>
            </a:extLst>
          </p:cNvPr>
          <p:cNvSpPr/>
          <p:nvPr userDrawn="1"/>
        </p:nvSpPr>
        <p:spPr>
          <a:xfrm>
            <a:off x="1737761" y="1242827"/>
            <a:ext cx="707886" cy="707886"/>
          </a:xfrm>
          <a:prstGeom prst="rect">
            <a:avLst/>
          </a:prstGeom>
          <a:solidFill>
            <a:srgbClr val="009E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14" name="Rectangle 13">
            <a:extLst>
              <a:ext uri="{FF2B5EF4-FFF2-40B4-BE49-F238E27FC236}">
                <a16:creationId xmlns:a16="http://schemas.microsoft.com/office/drawing/2014/main" id="{E271EC0E-D069-9BE2-92F1-D05B3DA79C22}"/>
              </a:ext>
            </a:extLst>
          </p:cNvPr>
          <p:cNvSpPr/>
          <p:nvPr userDrawn="1"/>
        </p:nvSpPr>
        <p:spPr>
          <a:xfrm>
            <a:off x="2542484" y="1242827"/>
            <a:ext cx="707886" cy="707886"/>
          </a:xfrm>
          <a:prstGeom prst="rect">
            <a:avLst/>
          </a:prstGeom>
          <a:solidFill>
            <a:srgbClr val="8FD9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15" name="Rectangle 14">
            <a:extLst>
              <a:ext uri="{FF2B5EF4-FFF2-40B4-BE49-F238E27FC236}">
                <a16:creationId xmlns:a16="http://schemas.microsoft.com/office/drawing/2014/main" id="{A8E54F13-4EA0-4374-47D5-653030AFF741}"/>
              </a:ext>
            </a:extLst>
          </p:cNvPr>
          <p:cNvSpPr/>
          <p:nvPr userDrawn="1"/>
        </p:nvSpPr>
        <p:spPr>
          <a:xfrm>
            <a:off x="11290470" y="1211109"/>
            <a:ext cx="707886" cy="70788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19" name="ZoneTexte 18">
            <a:extLst>
              <a:ext uri="{FF2B5EF4-FFF2-40B4-BE49-F238E27FC236}">
                <a16:creationId xmlns:a16="http://schemas.microsoft.com/office/drawing/2014/main" id="{BD6B2B76-F7EE-BDAF-A338-B0A9BB6037AC}"/>
              </a:ext>
            </a:extLst>
          </p:cNvPr>
          <p:cNvSpPr txBox="1"/>
          <p:nvPr userDrawn="1"/>
        </p:nvSpPr>
        <p:spPr>
          <a:xfrm>
            <a:off x="881280" y="763391"/>
            <a:ext cx="3199466" cy="369332"/>
          </a:xfrm>
          <a:prstGeom prst="rect">
            <a:avLst/>
          </a:prstGeom>
          <a:noFill/>
        </p:spPr>
        <p:txBody>
          <a:bodyPr wrap="square" rtlCol="0">
            <a:spAutoFit/>
          </a:bodyPr>
          <a:lstStyle/>
          <a:p>
            <a:r>
              <a:rPr lang="fr-FR">
                <a:solidFill>
                  <a:srgbClr val="003064"/>
                </a:solidFill>
                <a:latin typeface="Roboto Flex Normal Medium" panose="02000000000000000000" pitchFamily="2" charset="0"/>
                <a:ea typeface="Roboto Flex Normal Medium" panose="02000000000000000000" pitchFamily="2" charset="0"/>
              </a:rPr>
              <a:t>Livrables (</a:t>
            </a:r>
            <a:r>
              <a:rPr lang="fr-FR" err="1">
                <a:solidFill>
                  <a:srgbClr val="003064"/>
                </a:solidFill>
                <a:latin typeface="Roboto Flex Normal Medium" panose="02000000000000000000" pitchFamily="2" charset="0"/>
                <a:ea typeface="Roboto Flex Normal Medium" panose="02000000000000000000" pitchFamily="2" charset="0"/>
              </a:rPr>
              <a:t>ppt</a:t>
            </a:r>
            <a:r>
              <a:rPr lang="fr-FR">
                <a:solidFill>
                  <a:srgbClr val="003064"/>
                </a:solidFill>
                <a:latin typeface="Roboto Flex Normal Medium" panose="02000000000000000000" pitchFamily="2" charset="0"/>
                <a:ea typeface="Roboto Flex Normal Medium" panose="02000000000000000000" pitchFamily="2" charset="0"/>
              </a:rPr>
              <a:t>, </a:t>
            </a:r>
            <a:r>
              <a:rPr lang="fr-FR" err="1">
                <a:solidFill>
                  <a:srgbClr val="003064"/>
                </a:solidFill>
                <a:latin typeface="Roboto Flex Normal Medium" panose="02000000000000000000" pitchFamily="2" charset="0"/>
                <a:ea typeface="Roboto Flex Normal Medium" panose="02000000000000000000" pitchFamily="2" charset="0"/>
              </a:rPr>
              <a:t>word</a:t>
            </a:r>
            <a:r>
              <a:rPr lang="fr-FR">
                <a:solidFill>
                  <a:srgbClr val="003064"/>
                </a:solidFill>
                <a:latin typeface="Roboto Flex Normal Medium" panose="02000000000000000000" pitchFamily="2" charset="0"/>
                <a:ea typeface="Roboto Flex Normal Medium" panose="02000000000000000000" pitchFamily="2" charset="0"/>
              </a:rPr>
              <a:t>, site)</a:t>
            </a:r>
          </a:p>
        </p:txBody>
      </p:sp>
      <p:sp>
        <p:nvSpPr>
          <p:cNvPr id="20" name="ZoneTexte 19">
            <a:extLst>
              <a:ext uri="{FF2B5EF4-FFF2-40B4-BE49-F238E27FC236}">
                <a16:creationId xmlns:a16="http://schemas.microsoft.com/office/drawing/2014/main" id="{09206F66-9667-E180-81E6-A14E336CA820}"/>
              </a:ext>
            </a:extLst>
          </p:cNvPr>
          <p:cNvSpPr txBox="1"/>
          <p:nvPr userDrawn="1"/>
        </p:nvSpPr>
        <p:spPr>
          <a:xfrm>
            <a:off x="4228411" y="763391"/>
            <a:ext cx="3199466" cy="369332"/>
          </a:xfrm>
          <a:prstGeom prst="rect">
            <a:avLst/>
          </a:prstGeom>
          <a:noFill/>
        </p:spPr>
        <p:txBody>
          <a:bodyPr wrap="square" rtlCol="0">
            <a:spAutoFit/>
          </a:bodyPr>
          <a:lstStyle/>
          <a:p>
            <a:r>
              <a:rPr lang="fr-FR">
                <a:solidFill>
                  <a:srgbClr val="003064"/>
                </a:solidFill>
                <a:latin typeface="Roboto Flex Normal Medium" panose="02000000000000000000" pitchFamily="2" charset="0"/>
                <a:ea typeface="Roboto Flex Normal Medium" panose="02000000000000000000" pitchFamily="2" charset="0"/>
              </a:rPr>
              <a:t>Graphiques</a:t>
            </a:r>
          </a:p>
        </p:txBody>
      </p:sp>
      <p:sp>
        <p:nvSpPr>
          <p:cNvPr id="21" name="ZoneTexte 20">
            <a:extLst>
              <a:ext uri="{FF2B5EF4-FFF2-40B4-BE49-F238E27FC236}">
                <a16:creationId xmlns:a16="http://schemas.microsoft.com/office/drawing/2014/main" id="{693405E9-7CE2-339B-993A-CA0029CF69EF}"/>
              </a:ext>
            </a:extLst>
          </p:cNvPr>
          <p:cNvSpPr txBox="1"/>
          <p:nvPr userDrawn="1"/>
        </p:nvSpPr>
        <p:spPr>
          <a:xfrm>
            <a:off x="851219" y="1983369"/>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#003064</a:t>
            </a:r>
          </a:p>
        </p:txBody>
      </p:sp>
      <p:sp>
        <p:nvSpPr>
          <p:cNvPr id="22" name="ZoneTexte 21">
            <a:extLst>
              <a:ext uri="{FF2B5EF4-FFF2-40B4-BE49-F238E27FC236}">
                <a16:creationId xmlns:a16="http://schemas.microsoft.com/office/drawing/2014/main" id="{510FCFAE-ED6D-74D1-9FE0-3BFBE59E2DF9}"/>
              </a:ext>
            </a:extLst>
          </p:cNvPr>
          <p:cNvSpPr txBox="1"/>
          <p:nvPr userDrawn="1"/>
        </p:nvSpPr>
        <p:spPr>
          <a:xfrm>
            <a:off x="1659483" y="1983369"/>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#009EE0</a:t>
            </a:r>
          </a:p>
        </p:txBody>
      </p:sp>
      <p:sp>
        <p:nvSpPr>
          <p:cNvPr id="23" name="ZoneTexte 22">
            <a:extLst>
              <a:ext uri="{FF2B5EF4-FFF2-40B4-BE49-F238E27FC236}">
                <a16:creationId xmlns:a16="http://schemas.microsoft.com/office/drawing/2014/main" id="{F5AD36DA-48F2-2437-89E6-369376541A3D}"/>
              </a:ext>
            </a:extLst>
          </p:cNvPr>
          <p:cNvSpPr txBox="1"/>
          <p:nvPr userDrawn="1"/>
        </p:nvSpPr>
        <p:spPr>
          <a:xfrm>
            <a:off x="2451418" y="1983369"/>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#8FD9D0</a:t>
            </a:r>
          </a:p>
        </p:txBody>
      </p:sp>
      <p:sp>
        <p:nvSpPr>
          <p:cNvPr id="24" name="ZoneTexte 23">
            <a:extLst>
              <a:ext uri="{FF2B5EF4-FFF2-40B4-BE49-F238E27FC236}">
                <a16:creationId xmlns:a16="http://schemas.microsoft.com/office/drawing/2014/main" id="{A71CC6E6-0CA1-C338-7E44-2C6E06DA6C9D}"/>
              </a:ext>
            </a:extLst>
          </p:cNvPr>
          <p:cNvSpPr txBox="1"/>
          <p:nvPr userDrawn="1"/>
        </p:nvSpPr>
        <p:spPr>
          <a:xfrm>
            <a:off x="4264825" y="1983369"/>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#003064</a:t>
            </a:r>
          </a:p>
        </p:txBody>
      </p:sp>
      <p:sp>
        <p:nvSpPr>
          <p:cNvPr id="25" name="ZoneTexte 24">
            <a:extLst>
              <a:ext uri="{FF2B5EF4-FFF2-40B4-BE49-F238E27FC236}">
                <a16:creationId xmlns:a16="http://schemas.microsoft.com/office/drawing/2014/main" id="{78B382E9-5013-2D8A-DA56-C2F664EEB283}"/>
              </a:ext>
            </a:extLst>
          </p:cNvPr>
          <p:cNvSpPr txBox="1"/>
          <p:nvPr userDrawn="1"/>
        </p:nvSpPr>
        <p:spPr>
          <a:xfrm>
            <a:off x="5073089" y="1983369"/>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#009EE0</a:t>
            </a:r>
          </a:p>
        </p:txBody>
      </p:sp>
      <p:sp>
        <p:nvSpPr>
          <p:cNvPr id="26" name="ZoneTexte 25">
            <a:extLst>
              <a:ext uri="{FF2B5EF4-FFF2-40B4-BE49-F238E27FC236}">
                <a16:creationId xmlns:a16="http://schemas.microsoft.com/office/drawing/2014/main" id="{E2A64F44-63C3-CDF8-7019-1E03AF2AA5C3}"/>
              </a:ext>
            </a:extLst>
          </p:cNvPr>
          <p:cNvSpPr txBox="1"/>
          <p:nvPr userDrawn="1"/>
        </p:nvSpPr>
        <p:spPr>
          <a:xfrm>
            <a:off x="5865024" y="1983369"/>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#5DBEBF</a:t>
            </a:r>
          </a:p>
        </p:txBody>
      </p:sp>
      <p:sp>
        <p:nvSpPr>
          <p:cNvPr id="27" name="ZoneTexte 26">
            <a:extLst>
              <a:ext uri="{FF2B5EF4-FFF2-40B4-BE49-F238E27FC236}">
                <a16:creationId xmlns:a16="http://schemas.microsoft.com/office/drawing/2014/main" id="{4F976E6D-9F8A-CAA7-0A8C-4A03E483B4A1}"/>
              </a:ext>
            </a:extLst>
          </p:cNvPr>
          <p:cNvSpPr txBox="1"/>
          <p:nvPr userDrawn="1"/>
        </p:nvSpPr>
        <p:spPr>
          <a:xfrm>
            <a:off x="6681451" y="1983369"/>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#78349E</a:t>
            </a:r>
          </a:p>
        </p:txBody>
      </p:sp>
      <p:sp>
        <p:nvSpPr>
          <p:cNvPr id="28" name="ZoneTexte 27">
            <a:extLst>
              <a:ext uri="{FF2B5EF4-FFF2-40B4-BE49-F238E27FC236}">
                <a16:creationId xmlns:a16="http://schemas.microsoft.com/office/drawing/2014/main" id="{8CF328CC-1C29-6D44-435F-D2C7F47BF87B}"/>
              </a:ext>
            </a:extLst>
          </p:cNvPr>
          <p:cNvSpPr txBox="1"/>
          <p:nvPr userDrawn="1"/>
        </p:nvSpPr>
        <p:spPr>
          <a:xfrm>
            <a:off x="7489715" y="1983369"/>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#AF216F</a:t>
            </a:r>
          </a:p>
        </p:txBody>
      </p:sp>
      <p:sp>
        <p:nvSpPr>
          <p:cNvPr id="29" name="ZoneTexte 28">
            <a:extLst>
              <a:ext uri="{FF2B5EF4-FFF2-40B4-BE49-F238E27FC236}">
                <a16:creationId xmlns:a16="http://schemas.microsoft.com/office/drawing/2014/main" id="{3F013335-DA77-1EA4-D738-7CF7A820B947}"/>
              </a:ext>
            </a:extLst>
          </p:cNvPr>
          <p:cNvSpPr txBox="1"/>
          <p:nvPr userDrawn="1"/>
        </p:nvSpPr>
        <p:spPr>
          <a:xfrm>
            <a:off x="8281650" y="1983369"/>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#CBFF33</a:t>
            </a:r>
          </a:p>
        </p:txBody>
      </p:sp>
      <p:sp>
        <p:nvSpPr>
          <p:cNvPr id="30" name="ZoneTexte 29">
            <a:extLst>
              <a:ext uri="{FF2B5EF4-FFF2-40B4-BE49-F238E27FC236}">
                <a16:creationId xmlns:a16="http://schemas.microsoft.com/office/drawing/2014/main" id="{E5D5801D-2742-F78B-EC22-6D762802CF5C}"/>
              </a:ext>
            </a:extLst>
          </p:cNvPr>
          <p:cNvSpPr txBox="1"/>
          <p:nvPr userDrawn="1"/>
        </p:nvSpPr>
        <p:spPr>
          <a:xfrm>
            <a:off x="10454239" y="1983369"/>
            <a:ext cx="821530" cy="630942"/>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#BFBFBF</a:t>
            </a:r>
          </a:p>
          <a:p>
            <a:pPr algn="ctr"/>
            <a:r>
              <a:rPr lang="fr-FR" sz="800">
                <a:latin typeface="Akatab" panose="02000000000000000000" pitchFamily="2" charset="77"/>
                <a:ea typeface="Akatab" panose="02000000000000000000" pitchFamily="2" charset="77"/>
                <a:cs typeface="Akatab" panose="02000000000000000000" pitchFamily="2" charset="77"/>
              </a:rPr>
              <a:t>(1</a:t>
            </a:r>
            <a:r>
              <a:rPr lang="fr-FR" sz="800" baseline="30000">
                <a:latin typeface="Akatab" panose="02000000000000000000" pitchFamily="2" charset="77"/>
                <a:ea typeface="Akatab" panose="02000000000000000000" pitchFamily="2" charset="77"/>
                <a:cs typeface="Akatab" panose="02000000000000000000" pitchFamily="2" charset="77"/>
              </a:rPr>
              <a:t>er</a:t>
            </a:r>
            <a:r>
              <a:rPr lang="fr-FR" sz="800">
                <a:latin typeface="Akatab" panose="02000000000000000000" pitchFamily="2" charset="77"/>
                <a:ea typeface="Akatab" panose="02000000000000000000" pitchFamily="2" charset="77"/>
                <a:cs typeface="Akatab" panose="02000000000000000000" pitchFamily="2" charset="77"/>
              </a:rPr>
              <a:t> bloc de colonne, 3</a:t>
            </a:r>
            <a:r>
              <a:rPr lang="fr-FR" sz="800" baseline="30000">
                <a:latin typeface="Akatab" panose="02000000000000000000" pitchFamily="2" charset="77"/>
                <a:ea typeface="Akatab" panose="02000000000000000000" pitchFamily="2" charset="77"/>
                <a:cs typeface="Akatab" panose="02000000000000000000" pitchFamily="2" charset="77"/>
              </a:rPr>
              <a:t>e</a:t>
            </a:r>
            <a:r>
              <a:rPr lang="fr-FR" sz="800">
                <a:latin typeface="Akatab" panose="02000000000000000000" pitchFamily="2" charset="77"/>
                <a:ea typeface="Akatab" panose="02000000000000000000" pitchFamily="2" charset="77"/>
                <a:cs typeface="Akatab" panose="02000000000000000000" pitchFamily="2" charset="77"/>
              </a:rPr>
              <a:t> gris)</a:t>
            </a:r>
          </a:p>
        </p:txBody>
      </p:sp>
      <p:sp>
        <p:nvSpPr>
          <p:cNvPr id="31" name="ZoneTexte 30">
            <a:extLst>
              <a:ext uri="{FF2B5EF4-FFF2-40B4-BE49-F238E27FC236}">
                <a16:creationId xmlns:a16="http://schemas.microsoft.com/office/drawing/2014/main" id="{ADAA871E-4459-39FD-52FE-6F021B57533B}"/>
              </a:ext>
            </a:extLst>
          </p:cNvPr>
          <p:cNvSpPr txBox="1"/>
          <p:nvPr userDrawn="1"/>
        </p:nvSpPr>
        <p:spPr>
          <a:xfrm>
            <a:off x="11221681" y="1983369"/>
            <a:ext cx="821530" cy="630942"/>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#D9D9D9</a:t>
            </a:r>
          </a:p>
          <a:p>
            <a:pPr algn="ctr"/>
            <a:r>
              <a:rPr lang="fr-FR" sz="800">
                <a:latin typeface="Akatab" panose="02000000000000000000" pitchFamily="2" charset="77"/>
                <a:ea typeface="Akatab" panose="02000000000000000000" pitchFamily="2" charset="77"/>
                <a:cs typeface="Akatab" panose="02000000000000000000" pitchFamily="2" charset="77"/>
              </a:rPr>
              <a:t>(1</a:t>
            </a:r>
            <a:r>
              <a:rPr lang="fr-FR" sz="800" baseline="30000">
                <a:latin typeface="Akatab" panose="02000000000000000000" pitchFamily="2" charset="77"/>
                <a:ea typeface="Akatab" panose="02000000000000000000" pitchFamily="2" charset="77"/>
                <a:cs typeface="Akatab" panose="02000000000000000000" pitchFamily="2" charset="77"/>
              </a:rPr>
              <a:t>er</a:t>
            </a:r>
            <a:r>
              <a:rPr lang="fr-FR" sz="800">
                <a:latin typeface="Akatab" panose="02000000000000000000" pitchFamily="2" charset="77"/>
                <a:ea typeface="Akatab" panose="02000000000000000000" pitchFamily="2" charset="77"/>
                <a:cs typeface="Akatab" panose="02000000000000000000" pitchFamily="2" charset="77"/>
              </a:rPr>
              <a:t> bloc de colonne, 2</a:t>
            </a:r>
            <a:r>
              <a:rPr lang="fr-FR" sz="800" baseline="30000">
                <a:latin typeface="Akatab" panose="02000000000000000000" pitchFamily="2" charset="77"/>
                <a:ea typeface="Akatab" panose="02000000000000000000" pitchFamily="2" charset="77"/>
                <a:cs typeface="Akatab" panose="02000000000000000000" pitchFamily="2" charset="77"/>
              </a:rPr>
              <a:t>e</a:t>
            </a:r>
            <a:r>
              <a:rPr lang="fr-FR" sz="800">
                <a:latin typeface="Akatab" panose="02000000000000000000" pitchFamily="2" charset="77"/>
                <a:ea typeface="Akatab" panose="02000000000000000000" pitchFamily="2" charset="77"/>
                <a:cs typeface="Akatab" panose="02000000000000000000" pitchFamily="2" charset="77"/>
              </a:rPr>
              <a:t> gris)</a:t>
            </a:r>
          </a:p>
        </p:txBody>
      </p:sp>
      <p:sp>
        <p:nvSpPr>
          <p:cNvPr id="33" name="Rectangle 32">
            <a:extLst>
              <a:ext uri="{FF2B5EF4-FFF2-40B4-BE49-F238E27FC236}">
                <a16:creationId xmlns:a16="http://schemas.microsoft.com/office/drawing/2014/main" id="{4404925A-7E69-9F6F-0056-EF187C777BCA}"/>
              </a:ext>
            </a:extLst>
          </p:cNvPr>
          <p:cNvSpPr/>
          <p:nvPr userDrawn="1"/>
        </p:nvSpPr>
        <p:spPr>
          <a:xfrm>
            <a:off x="933038" y="2407761"/>
            <a:ext cx="707886" cy="707886"/>
          </a:xfrm>
          <a:prstGeom prst="rect">
            <a:avLst/>
          </a:prstGeom>
          <a:solidFill>
            <a:srgbClr val="003064">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34" name="Rectangle 33">
            <a:extLst>
              <a:ext uri="{FF2B5EF4-FFF2-40B4-BE49-F238E27FC236}">
                <a16:creationId xmlns:a16="http://schemas.microsoft.com/office/drawing/2014/main" id="{AE7EF6EB-90FE-BB91-351C-5C616BD6151C}"/>
              </a:ext>
            </a:extLst>
          </p:cNvPr>
          <p:cNvSpPr/>
          <p:nvPr userDrawn="1"/>
        </p:nvSpPr>
        <p:spPr>
          <a:xfrm>
            <a:off x="1737761" y="2407761"/>
            <a:ext cx="707886" cy="707886"/>
          </a:xfrm>
          <a:prstGeom prst="rect">
            <a:avLst/>
          </a:prstGeom>
          <a:solidFill>
            <a:srgbClr val="009EE0">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35" name="Rectangle 34">
            <a:extLst>
              <a:ext uri="{FF2B5EF4-FFF2-40B4-BE49-F238E27FC236}">
                <a16:creationId xmlns:a16="http://schemas.microsoft.com/office/drawing/2014/main" id="{00F7C73A-24F5-3152-9FE1-8FEE98450AC1}"/>
              </a:ext>
            </a:extLst>
          </p:cNvPr>
          <p:cNvSpPr/>
          <p:nvPr userDrawn="1"/>
        </p:nvSpPr>
        <p:spPr>
          <a:xfrm>
            <a:off x="2542484" y="2407761"/>
            <a:ext cx="707886" cy="707886"/>
          </a:xfrm>
          <a:prstGeom prst="rect">
            <a:avLst/>
          </a:prstGeom>
          <a:solidFill>
            <a:srgbClr val="8FD9D0">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36" name="ZoneTexte 35">
            <a:extLst>
              <a:ext uri="{FF2B5EF4-FFF2-40B4-BE49-F238E27FC236}">
                <a16:creationId xmlns:a16="http://schemas.microsoft.com/office/drawing/2014/main" id="{1EE7A0A2-A048-FFF1-8191-248DA06F5F52}"/>
              </a:ext>
            </a:extLst>
          </p:cNvPr>
          <p:cNvSpPr txBox="1"/>
          <p:nvPr userDrawn="1"/>
        </p:nvSpPr>
        <p:spPr>
          <a:xfrm>
            <a:off x="851219" y="3148303"/>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#40648B</a:t>
            </a:r>
          </a:p>
        </p:txBody>
      </p:sp>
      <p:sp>
        <p:nvSpPr>
          <p:cNvPr id="37" name="ZoneTexte 36">
            <a:extLst>
              <a:ext uri="{FF2B5EF4-FFF2-40B4-BE49-F238E27FC236}">
                <a16:creationId xmlns:a16="http://schemas.microsoft.com/office/drawing/2014/main" id="{B39F93D0-3324-C446-CAB5-8A65EA06555D}"/>
              </a:ext>
            </a:extLst>
          </p:cNvPr>
          <p:cNvSpPr txBox="1"/>
          <p:nvPr userDrawn="1"/>
        </p:nvSpPr>
        <p:spPr>
          <a:xfrm>
            <a:off x="1659483" y="3148303"/>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#40B6E8</a:t>
            </a:r>
          </a:p>
        </p:txBody>
      </p:sp>
      <p:sp>
        <p:nvSpPr>
          <p:cNvPr id="38" name="ZoneTexte 37">
            <a:extLst>
              <a:ext uri="{FF2B5EF4-FFF2-40B4-BE49-F238E27FC236}">
                <a16:creationId xmlns:a16="http://schemas.microsoft.com/office/drawing/2014/main" id="{E7CC35B2-E18C-1CE1-A8B0-2E810D2AB6E7}"/>
              </a:ext>
            </a:extLst>
          </p:cNvPr>
          <p:cNvSpPr txBox="1"/>
          <p:nvPr userDrawn="1"/>
        </p:nvSpPr>
        <p:spPr>
          <a:xfrm>
            <a:off x="2451418" y="3148303"/>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#ABE2DC</a:t>
            </a:r>
          </a:p>
        </p:txBody>
      </p:sp>
      <p:sp>
        <p:nvSpPr>
          <p:cNvPr id="39" name="Rectangle 38">
            <a:extLst>
              <a:ext uri="{FF2B5EF4-FFF2-40B4-BE49-F238E27FC236}">
                <a16:creationId xmlns:a16="http://schemas.microsoft.com/office/drawing/2014/main" id="{0D9FC368-93D8-568C-16D0-7EE0D6E3BF7F}"/>
              </a:ext>
            </a:extLst>
          </p:cNvPr>
          <p:cNvSpPr/>
          <p:nvPr userDrawn="1"/>
        </p:nvSpPr>
        <p:spPr>
          <a:xfrm>
            <a:off x="933038" y="3665061"/>
            <a:ext cx="707886" cy="707886"/>
          </a:xfrm>
          <a:prstGeom prst="rect">
            <a:avLst/>
          </a:prstGeom>
          <a:solidFill>
            <a:srgbClr val="003064">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40" name="Rectangle 39">
            <a:extLst>
              <a:ext uri="{FF2B5EF4-FFF2-40B4-BE49-F238E27FC236}">
                <a16:creationId xmlns:a16="http://schemas.microsoft.com/office/drawing/2014/main" id="{95D64E4E-C480-B43C-7C18-DF5F83A68ADE}"/>
              </a:ext>
            </a:extLst>
          </p:cNvPr>
          <p:cNvSpPr/>
          <p:nvPr userDrawn="1"/>
        </p:nvSpPr>
        <p:spPr>
          <a:xfrm>
            <a:off x="1737761" y="3665061"/>
            <a:ext cx="707886" cy="707886"/>
          </a:xfrm>
          <a:prstGeom prst="rect">
            <a:avLst/>
          </a:prstGeom>
          <a:solidFill>
            <a:srgbClr val="009EE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41" name="Rectangle 40">
            <a:extLst>
              <a:ext uri="{FF2B5EF4-FFF2-40B4-BE49-F238E27FC236}">
                <a16:creationId xmlns:a16="http://schemas.microsoft.com/office/drawing/2014/main" id="{1662F8F3-40DE-9CCE-77FB-C28C69CA86C6}"/>
              </a:ext>
            </a:extLst>
          </p:cNvPr>
          <p:cNvSpPr/>
          <p:nvPr userDrawn="1"/>
        </p:nvSpPr>
        <p:spPr>
          <a:xfrm>
            <a:off x="2542484" y="3665061"/>
            <a:ext cx="707886" cy="707886"/>
          </a:xfrm>
          <a:prstGeom prst="rect">
            <a:avLst/>
          </a:prstGeom>
          <a:solidFill>
            <a:srgbClr val="8FD9D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42" name="ZoneTexte 41">
            <a:extLst>
              <a:ext uri="{FF2B5EF4-FFF2-40B4-BE49-F238E27FC236}">
                <a16:creationId xmlns:a16="http://schemas.microsoft.com/office/drawing/2014/main" id="{D829CAF2-6C91-6122-F6C4-A50B74D6181D}"/>
              </a:ext>
            </a:extLst>
          </p:cNvPr>
          <p:cNvSpPr txBox="1"/>
          <p:nvPr userDrawn="1"/>
        </p:nvSpPr>
        <p:spPr>
          <a:xfrm>
            <a:off x="851219" y="4405603"/>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#8097B1</a:t>
            </a:r>
          </a:p>
        </p:txBody>
      </p:sp>
      <p:sp>
        <p:nvSpPr>
          <p:cNvPr id="43" name="ZoneTexte 42">
            <a:extLst>
              <a:ext uri="{FF2B5EF4-FFF2-40B4-BE49-F238E27FC236}">
                <a16:creationId xmlns:a16="http://schemas.microsoft.com/office/drawing/2014/main" id="{1C5DB0F6-CDDD-BB92-A66D-2DBEBFF6BA02}"/>
              </a:ext>
            </a:extLst>
          </p:cNvPr>
          <p:cNvSpPr txBox="1"/>
          <p:nvPr userDrawn="1"/>
        </p:nvSpPr>
        <p:spPr>
          <a:xfrm>
            <a:off x="1659483" y="4405603"/>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#80CEEF</a:t>
            </a:r>
          </a:p>
        </p:txBody>
      </p:sp>
      <p:sp>
        <p:nvSpPr>
          <p:cNvPr id="44" name="ZoneTexte 43">
            <a:extLst>
              <a:ext uri="{FF2B5EF4-FFF2-40B4-BE49-F238E27FC236}">
                <a16:creationId xmlns:a16="http://schemas.microsoft.com/office/drawing/2014/main" id="{C1B75327-68A5-CD18-7DA1-7E4507342247}"/>
              </a:ext>
            </a:extLst>
          </p:cNvPr>
          <p:cNvSpPr txBox="1"/>
          <p:nvPr userDrawn="1"/>
        </p:nvSpPr>
        <p:spPr>
          <a:xfrm>
            <a:off x="2451418" y="4405603"/>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#C7ECE7</a:t>
            </a:r>
          </a:p>
        </p:txBody>
      </p:sp>
      <p:sp>
        <p:nvSpPr>
          <p:cNvPr id="45" name="ZoneTexte 44">
            <a:extLst>
              <a:ext uri="{FF2B5EF4-FFF2-40B4-BE49-F238E27FC236}">
                <a16:creationId xmlns:a16="http://schemas.microsoft.com/office/drawing/2014/main" id="{EDC574A7-9FFF-28AC-9BF7-1D261B28EDB4}"/>
              </a:ext>
            </a:extLst>
          </p:cNvPr>
          <p:cNvSpPr txBox="1"/>
          <p:nvPr userDrawn="1"/>
        </p:nvSpPr>
        <p:spPr>
          <a:xfrm>
            <a:off x="107906" y="1411869"/>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100%</a:t>
            </a:r>
          </a:p>
        </p:txBody>
      </p:sp>
      <p:sp>
        <p:nvSpPr>
          <p:cNvPr id="46" name="ZoneTexte 45">
            <a:extLst>
              <a:ext uri="{FF2B5EF4-FFF2-40B4-BE49-F238E27FC236}">
                <a16:creationId xmlns:a16="http://schemas.microsoft.com/office/drawing/2014/main" id="{2C08D0C8-B86A-DCB0-530C-45CD0EADEA1E}"/>
              </a:ext>
            </a:extLst>
          </p:cNvPr>
          <p:cNvSpPr txBox="1"/>
          <p:nvPr userDrawn="1"/>
        </p:nvSpPr>
        <p:spPr>
          <a:xfrm>
            <a:off x="107906" y="2451592"/>
            <a:ext cx="821530" cy="630942"/>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75%</a:t>
            </a:r>
          </a:p>
          <a:p>
            <a:pPr algn="ctr"/>
            <a:r>
              <a:rPr lang="fr-FR" sz="800">
                <a:latin typeface="Akatab" panose="02000000000000000000" pitchFamily="2" charset="77"/>
                <a:ea typeface="Akatab" panose="02000000000000000000" pitchFamily="2" charset="77"/>
                <a:cs typeface="Akatab" panose="02000000000000000000" pitchFamily="2" charset="77"/>
              </a:rPr>
              <a:t>(ou transparence à 25%)</a:t>
            </a:r>
          </a:p>
        </p:txBody>
      </p:sp>
      <p:sp>
        <p:nvSpPr>
          <p:cNvPr id="47" name="ZoneTexte 46">
            <a:extLst>
              <a:ext uri="{FF2B5EF4-FFF2-40B4-BE49-F238E27FC236}">
                <a16:creationId xmlns:a16="http://schemas.microsoft.com/office/drawing/2014/main" id="{611F03B6-AAA5-AF3D-AA40-B945AEE2DF6E}"/>
              </a:ext>
            </a:extLst>
          </p:cNvPr>
          <p:cNvSpPr txBox="1"/>
          <p:nvPr userDrawn="1"/>
        </p:nvSpPr>
        <p:spPr>
          <a:xfrm>
            <a:off x="107906" y="3741549"/>
            <a:ext cx="821530" cy="800219"/>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50%</a:t>
            </a:r>
          </a:p>
          <a:p>
            <a:pPr algn="ctr"/>
            <a:r>
              <a:rPr lang="fr-FR" sz="800">
                <a:latin typeface="Akatab" panose="02000000000000000000" pitchFamily="2" charset="77"/>
                <a:ea typeface="Akatab" panose="02000000000000000000" pitchFamily="2" charset="77"/>
                <a:cs typeface="Akatab" panose="02000000000000000000" pitchFamily="2" charset="77"/>
              </a:rPr>
              <a:t>(ou transparence à 50%)</a:t>
            </a:r>
          </a:p>
          <a:p>
            <a:pPr algn="ctr"/>
            <a:endParaRPr lang="fr-FR" sz="1100">
              <a:latin typeface="Akatab" panose="02000000000000000000" pitchFamily="2" charset="77"/>
              <a:ea typeface="Akatab" panose="02000000000000000000" pitchFamily="2" charset="77"/>
              <a:cs typeface="Akatab" panose="02000000000000000000" pitchFamily="2" charset="77"/>
            </a:endParaRPr>
          </a:p>
        </p:txBody>
      </p:sp>
      <p:sp>
        <p:nvSpPr>
          <p:cNvPr id="48" name="Rectangle 47">
            <a:extLst>
              <a:ext uri="{FF2B5EF4-FFF2-40B4-BE49-F238E27FC236}">
                <a16:creationId xmlns:a16="http://schemas.microsoft.com/office/drawing/2014/main" id="{A4BE5FD8-C940-BCB6-42B7-CF08EAC9B67F}"/>
              </a:ext>
            </a:extLst>
          </p:cNvPr>
          <p:cNvSpPr/>
          <p:nvPr userDrawn="1"/>
        </p:nvSpPr>
        <p:spPr>
          <a:xfrm>
            <a:off x="933038" y="4881338"/>
            <a:ext cx="707886" cy="707886"/>
          </a:xfrm>
          <a:prstGeom prst="rect">
            <a:avLst/>
          </a:prstGeom>
          <a:solidFill>
            <a:srgbClr val="003064">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49" name="Rectangle 48">
            <a:extLst>
              <a:ext uri="{FF2B5EF4-FFF2-40B4-BE49-F238E27FC236}">
                <a16:creationId xmlns:a16="http://schemas.microsoft.com/office/drawing/2014/main" id="{5D3EF0F0-3BEB-5686-F8C0-D34999C21235}"/>
              </a:ext>
            </a:extLst>
          </p:cNvPr>
          <p:cNvSpPr/>
          <p:nvPr userDrawn="1"/>
        </p:nvSpPr>
        <p:spPr>
          <a:xfrm>
            <a:off x="1737761" y="4881338"/>
            <a:ext cx="707886" cy="707886"/>
          </a:xfrm>
          <a:prstGeom prst="rect">
            <a:avLst/>
          </a:prstGeom>
          <a:solidFill>
            <a:srgbClr val="009EE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50" name="Rectangle 49">
            <a:extLst>
              <a:ext uri="{FF2B5EF4-FFF2-40B4-BE49-F238E27FC236}">
                <a16:creationId xmlns:a16="http://schemas.microsoft.com/office/drawing/2014/main" id="{E2D19ABE-2B29-4CE4-CE2A-DC07FEB41100}"/>
              </a:ext>
            </a:extLst>
          </p:cNvPr>
          <p:cNvSpPr/>
          <p:nvPr userDrawn="1"/>
        </p:nvSpPr>
        <p:spPr>
          <a:xfrm>
            <a:off x="2542484" y="4881338"/>
            <a:ext cx="707886" cy="707886"/>
          </a:xfrm>
          <a:prstGeom prst="rect">
            <a:avLst/>
          </a:prstGeom>
          <a:solidFill>
            <a:srgbClr val="8FD9D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51" name="ZoneTexte 50">
            <a:extLst>
              <a:ext uri="{FF2B5EF4-FFF2-40B4-BE49-F238E27FC236}">
                <a16:creationId xmlns:a16="http://schemas.microsoft.com/office/drawing/2014/main" id="{311754F9-1EE9-D09F-BF94-0B3CB9C8DD19}"/>
              </a:ext>
            </a:extLst>
          </p:cNvPr>
          <p:cNvSpPr txBox="1"/>
          <p:nvPr userDrawn="1"/>
        </p:nvSpPr>
        <p:spPr>
          <a:xfrm>
            <a:off x="851219" y="5621880"/>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#BFCBD8</a:t>
            </a:r>
          </a:p>
        </p:txBody>
      </p:sp>
      <p:sp>
        <p:nvSpPr>
          <p:cNvPr id="52" name="ZoneTexte 51">
            <a:extLst>
              <a:ext uri="{FF2B5EF4-FFF2-40B4-BE49-F238E27FC236}">
                <a16:creationId xmlns:a16="http://schemas.microsoft.com/office/drawing/2014/main" id="{67DF9BC4-F041-F1A9-E34A-8B10927BF60C}"/>
              </a:ext>
            </a:extLst>
          </p:cNvPr>
          <p:cNvSpPr txBox="1"/>
          <p:nvPr userDrawn="1"/>
        </p:nvSpPr>
        <p:spPr>
          <a:xfrm>
            <a:off x="1659483" y="5621880"/>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#BFE7F7</a:t>
            </a:r>
          </a:p>
        </p:txBody>
      </p:sp>
      <p:sp>
        <p:nvSpPr>
          <p:cNvPr id="53" name="ZoneTexte 52">
            <a:extLst>
              <a:ext uri="{FF2B5EF4-FFF2-40B4-BE49-F238E27FC236}">
                <a16:creationId xmlns:a16="http://schemas.microsoft.com/office/drawing/2014/main" id="{E0DB61E5-0377-0E14-EBFF-299D36800E87}"/>
              </a:ext>
            </a:extLst>
          </p:cNvPr>
          <p:cNvSpPr txBox="1"/>
          <p:nvPr userDrawn="1"/>
        </p:nvSpPr>
        <p:spPr>
          <a:xfrm>
            <a:off x="2451418" y="5621880"/>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#E3F5F3</a:t>
            </a:r>
          </a:p>
        </p:txBody>
      </p:sp>
      <p:sp>
        <p:nvSpPr>
          <p:cNvPr id="54" name="ZoneTexte 53">
            <a:extLst>
              <a:ext uri="{FF2B5EF4-FFF2-40B4-BE49-F238E27FC236}">
                <a16:creationId xmlns:a16="http://schemas.microsoft.com/office/drawing/2014/main" id="{011DBAED-5027-6ACB-4D47-0F4E9F7E4464}"/>
              </a:ext>
            </a:extLst>
          </p:cNvPr>
          <p:cNvSpPr txBox="1"/>
          <p:nvPr userDrawn="1"/>
        </p:nvSpPr>
        <p:spPr>
          <a:xfrm>
            <a:off x="107906" y="4957826"/>
            <a:ext cx="821530" cy="800219"/>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25%</a:t>
            </a:r>
          </a:p>
          <a:p>
            <a:pPr algn="ctr"/>
            <a:r>
              <a:rPr lang="fr-FR" sz="800">
                <a:latin typeface="Akatab" panose="02000000000000000000" pitchFamily="2" charset="77"/>
                <a:ea typeface="Akatab" panose="02000000000000000000" pitchFamily="2" charset="77"/>
                <a:cs typeface="Akatab" panose="02000000000000000000" pitchFamily="2" charset="77"/>
              </a:rPr>
              <a:t>(ou transparence à 75%)</a:t>
            </a:r>
          </a:p>
          <a:p>
            <a:pPr algn="ctr"/>
            <a:endParaRPr lang="fr-FR" sz="1100">
              <a:latin typeface="Akatab" panose="02000000000000000000" pitchFamily="2" charset="77"/>
              <a:ea typeface="Akatab" panose="02000000000000000000" pitchFamily="2" charset="77"/>
              <a:cs typeface="Akatab" panose="02000000000000000000" pitchFamily="2" charset="77"/>
            </a:endParaRPr>
          </a:p>
        </p:txBody>
      </p:sp>
      <p:sp>
        <p:nvSpPr>
          <p:cNvPr id="55" name="Rectangle 54">
            <a:extLst>
              <a:ext uri="{FF2B5EF4-FFF2-40B4-BE49-F238E27FC236}">
                <a16:creationId xmlns:a16="http://schemas.microsoft.com/office/drawing/2014/main" id="{31F6AADD-018D-009A-7874-99D432152036}"/>
              </a:ext>
            </a:extLst>
          </p:cNvPr>
          <p:cNvSpPr/>
          <p:nvPr userDrawn="1"/>
        </p:nvSpPr>
        <p:spPr>
          <a:xfrm>
            <a:off x="4323615" y="2407761"/>
            <a:ext cx="707886" cy="707886"/>
          </a:xfrm>
          <a:prstGeom prst="rect">
            <a:avLst/>
          </a:prstGeom>
          <a:solidFill>
            <a:srgbClr val="003064">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56" name="Rectangle 55">
            <a:extLst>
              <a:ext uri="{FF2B5EF4-FFF2-40B4-BE49-F238E27FC236}">
                <a16:creationId xmlns:a16="http://schemas.microsoft.com/office/drawing/2014/main" id="{6A35FE89-07B4-D505-8762-D6C3234AF65C}"/>
              </a:ext>
            </a:extLst>
          </p:cNvPr>
          <p:cNvSpPr/>
          <p:nvPr userDrawn="1"/>
        </p:nvSpPr>
        <p:spPr>
          <a:xfrm>
            <a:off x="5128338" y="2407761"/>
            <a:ext cx="707886" cy="707886"/>
          </a:xfrm>
          <a:prstGeom prst="rect">
            <a:avLst/>
          </a:prstGeom>
          <a:solidFill>
            <a:srgbClr val="009EE0">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57" name="ZoneTexte 56">
            <a:extLst>
              <a:ext uri="{FF2B5EF4-FFF2-40B4-BE49-F238E27FC236}">
                <a16:creationId xmlns:a16="http://schemas.microsoft.com/office/drawing/2014/main" id="{77AB1078-1EA5-1884-1941-3617AEBF7E71}"/>
              </a:ext>
            </a:extLst>
          </p:cNvPr>
          <p:cNvSpPr txBox="1"/>
          <p:nvPr userDrawn="1"/>
        </p:nvSpPr>
        <p:spPr>
          <a:xfrm>
            <a:off x="4241796" y="3148303"/>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#40648B</a:t>
            </a:r>
          </a:p>
        </p:txBody>
      </p:sp>
      <p:sp>
        <p:nvSpPr>
          <p:cNvPr id="58" name="ZoneTexte 57">
            <a:extLst>
              <a:ext uri="{FF2B5EF4-FFF2-40B4-BE49-F238E27FC236}">
                <a16:creationId xmlns:a16="http://schemas.microsoft.com/office/drawing/2014/main" id="{02C21986-D1C3-86CA-D1F7-E70DBF218B4B}"/>
              </a:ext>
            </a:extLst>
          </p:cNvPr>
          <p:cNvSpPr txBox="1"/>
          <p:nvPr userDrawn="1"/>
        </p:nvSpPr>
        <p:spPr>
          <a:xfrm>
            <a:off x="5050060" y="3148303"/>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#40B6E8</a:t>
            </a:r>
          </a:p>
        </p:txBody>
      </p:sp>
      <p:sp>
        <p:nvSpPr>
          <p:cNvPr id="59" name="ZoneTexte 58">
            <a:extLst>
              <a:ext uri="{FF2B5EF4-FFF2-40B4-BE49-F238E27FC236}">
                <a16:creationId xmlns:a16="http://schemas.microsoft.com/office/drawing/2014/main" id="{0B55A010-1349-EEB4-821D-6497F629808D}"/>
              </a:ext>
            </a:extLst>
          </p:cNvPr>
          <p:cNvSpPr txBox="1"/>
          <p:nvPr userDrawn="1"/>
        </p:nvSpPr>
        <p:spPr>
          <a:xfrm>
            <a:off x="5841995" y="3148303"/>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#85CECF</a:t>
            </a:r>
          </a:p>
        </p:txBody>
      </p:sp>
      <p:sp>
        <p:nvSpPr>
          <p:cNvPr id="60" name="Rectangle 59">
            <a:extLst>
              <a:ext uri="{FF2B5EF4-FFF2-40B4-BE49-F238E27FC236}">
                <a16:creationId xmlns:a16="http://schemas.microsoft.com/office/drawing/2014/main" id="{7F291765-8A63-C22F-9BE2-624B1EB4F226}"/>
              </a:ext>
            </a:extLst>
          </p:cNvPr>
          <p:cNvSpPr/>
          <p:nvPr userDrawn="1"/>
        </p:nvSpPr>
        <p:spPr>
          <a:xfrm>
            <a:off x="4323615" y="3665061"/>
            <a:ext cx="707886" cy="707886"/>
          </a:xfrm>
          <a:prstGeom prst="rect">
            <a:avLst/>
          </a:prstGeom>
          <a:solidFill>
            <a:srgbClr val="003064">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61" name="Rectangle 60">
            <a:extLst>
              <a:ext uri="{FF2B5EF4-FFF2-40B4-BE49-F238E27FC236}">
                <a16:creationId xmlns:a16="http://schemas.microsoft.com/office/drawing/2014/main" id="{899CD499-6F93-6D51-21B2-FDA12AB64CA1}"/>
              </a:ext>
            </a:extLst>
          </p:cNvPr>
          <p:cNvSpPr/>
          <p:nvPr userDrawn="1"/>
        </p:nvSpPr>
        <p:spPr>
          <a:xfrm>
            <a:off x="5128338" y="3665061"/>
            <a:ext cx="707886" cy="707886"/>
          </a:xfrm>
          <a:prstGeom prst="rect">
            <a:avLst/>
          </a:prstGeom>
          <a:solidFill>
            <a:srgbClr val="009EE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62" name="ZoneTexte 61">
            <a:extLst>
              <a:ext uri="{FF2B5EF4-FFF2-40B4-BE49-F238E27FC236}">
                <a16:creationId xmlns:a16="http://schemas.microsoft.com/office/drawing/2014/main" id="{C1D1D5B8-3E65-D797-4178-4AEDD553051B}"/>
              </a:ext>
            </a:extLst>
          </p:cNvPr>
          <p:cNvSpPr txBox="1"/>
          <p:nvPr userDrawn="1"/>
        </p:nvSpPr>
        <p:spPr>
          <a:xfrm>
            <a:off x="4241796" y="4405603"/>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#8097B1</a:t>
            </a:r>
          </a:p>
        </p:txBody>
      </p:sp>
      <p:sp>
        <p:nvSpPr>
          <p:cNvPr id="63" name="ZoneTexte 62">
            <a:extLst>
              <a:ext uri="{FF2B5EF4-FFF2-40B4-BE49-F238E27FC236}">
                <a16:creationId xmlns:a16="http://schemas.microsoft.com/office/drawing/2014/main" id="{7EA352BD-613B-0921-120B-E8290EB880BC}"/>
              </a:ext>
            </a:extLst>
          </p:cNvPr>
          <p:cNvSpPr txBox="1"/>
          <p:nvPr userDrawn="1"/>
        </p:nvSpPr>
        <p:spPr>
          <a:xfrm>
            <a:off x="5050060" y="4405603"/>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#80CEEF</a:t>
            </a:r>
          </a:p>
        </p:txBody>
      </p:sp>
      <p:sp>
        <p:nvSpPr>
          <p:cNvPr id="64" name="ZoneTexte 63">
            <a:extLst>
              <a:ext uri="{FF2B5EF4-FFF2-40B4-BE49-F238E27FC236}">
                <a16:creationId xmlns:a16="http://schemas.microsoft.com/office/drawing/2014/main" id="{2EC07D32-728D-D1B8-F495-A50BEE536CF0}"/>
              </a:ext>
            </a:extLst>
          </p:cNvPr>
          <p:cNvSpPr txBox="1"/>
          <p:nvPr userDrawn="1"/>
        </p:nvSpPr>
        <p:spPr>
          <a:xfrm>
            <a:off x="5841995" y="4405603"/>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#AEDEDF</a:t>
            </a:r>
          </a:p>
        </p:txBody>
      </p:sp>
      <p:sp>
        <p:nvSpPr>
          <p:cNvPr id="65" name="Rectangle 64">
            <a:extLst>
              <a:ext uri="{FF2B5EF4-FFF2-40B4-BE49-F238E27FC236}">
                <a16:creationId xmlns:a16="http://schemas.microsoft.com/office/drawing/2014/main" id="{0909FE57-F816-739A-3B39-47A9DEAD58E0}"/>
              </a:ext>
            </a:extLst>
          </p:cNvPr>
          <p:cNvSpPr/>
          <p:nvPr userDrawn="1"/>
        </p:nvSpPr>
        <p:spPr>
          <a:xfrm>
            <a:off x="4323615" y="4881338"/>
            <a:ext cx="707886" cy="707886"/>
          </a:xfrm>
          <a:prstGeom prst="rect">
            <a:avLst/>
          </a:prstGeom>
          <a:solidFill>
            <a:srgbClr val="003064">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66" name="Rectangle 65">
            <a:extLst>
              <a:ext uri="{FF2B5EF4-FFF2-40B4-BE49-F238E27FC236}">
                <a16:creationId xmlns:a16="http://schemas.microsoft.com/office/drawing/2014/main" id="{F2A09E91-E93C-A899-8754-84CE36C02856}"/>
              </a:ext>
            </a:extLst>
          </p:cNvPr>
          <p:cNvSpPr/>
          <p:nvPr userDrawn="1"/>
        </p:nvSpPr>
        <p:spPr>
          <a:xfrm>
            <a:off x="5128338" y="4881338"/>
            <a:ext cx="707886" cy="707886"/>
          </a:xfrm>
          <a:prstGeom prst="rect">
            <a:avLst/>
          </a:prstGeom>
          <a:solidFill>
            <a:srgbClr val="009EE0">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67" name="ZoneTexte 66">
            <a:extLst>
              <a:ext uri="{FF2B5EF4-FFF2-40B4-BE49-F238E27FC236}">
                <a16:creationId xmlns:a16="http://schemas.microsoft.com/office/drawing/2014/main" id="{273E7D5B-81D6-E043-E197-ED11F7F461FB}"/>
              </a:ext>
            </a:extLst>
          </p:cNvPr>
          <p:cNvSpPr txBox="1"/>
          <p:nvPr userDrawn="1"/>
        </p:nvSpPr>
        <p:spPr>
          <a:xfrm>
            <a:off x="4241796" y="5621880"/>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#BFCBD8</a:t>
            </a:r>
          </a:p>
        </p:txBody>
      </p:sp>
      <p:sp>
        <p:nvSpPr>
          <p:cNvPr id="68" name="ZoneTexte 67">
            <a:extLst>
              <a:ext uri="{FF2B5EF4-FFF2-40B4-BE49-F238E27FC236}">
                <a16:creationId xmlns:a16="http://schemas.microsoft.com/office/drawing/2014/main" id="{FC81AF06-5144-0714-5FAC-79084D4493F1}"/>
              </a:ext>
            </a:extLst>
          </p:cNvPr>
          <p:cNvSpPr txBox="1"/>
          <p:nvPr userDrawn="1"/>
        </p:nvSpPr>
        <p:spPr>
          <a:xfrm>
            <a:off x="5050060" y="5621880"/>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#BFE7F7</a:t>
            </a:r>
          </a:p>
        </p:txBody>
      </p:sp>
      <p:sp>
        <p:nvSpPr>
          <p:cNvPr id="69" name="ZoneTexte 68">
            <a:extLst>
              <a:ext uri="{FF2B5EF4-FFF2-40B4-BE49-F238E27FC236}">
                <a16:creationId xmlns:a16="http://schemas.microsoft.com/office/drawing/2014/main" id="{759BAFAE-2B1F-9756-11AD-0A65E010620D}"/>
              </a:ext>
            </a:extLst>
          </p:cNvPr>
          <p:cNvSpPr txBox="1"/>
          <p:nvPr userDrawn="1"/>
        </p:nvSpPr>
        <p:spPr>
          <a:xfrm>
            <a:off x="5841995" y="5621880"/>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#D6EFEF</a:t>
            </a:r>
          </a:p>
        </p:txBody>
      </p:sp>
      <p:sp>
        <p:nvSpPr>
          <p:cNvPr id="70" name="Rectangle 69">
            <a:extLst>
              <a:ext uri="{FF2B5EF4-FFF2-40B4-BE49-F238E27FC236}">
                <a16:creationId xmlns:a16="http://schemas.microsoft.com/office/drawing/2014/main" id="{DA8F3817-496D-5A38-D5EB-F10BC609D591}"/>
              </a:ext>
            </a:extLst>
          </p:cNvPr>
          <p:cNvSpPr/>
          <p:nvPr userDrawn="1"/>
        </p:nvSpPr>
        <p:spPr>
          <a:xfrm>
            <a:off x="5938706" y="2411181"/>
            <a:ext cx="707886" cy="707886"/>
          </a:xfrm>
          <a:prstGeom prst="rect">
            <a:avLst/>
          </a:prstGeom>
          <a:solidFill>
            <a:srgbClr val="5DBEBF">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71" name="Rectangle 70">
            <a:extLst>
              <a:ext uri="{FF2B5EF4-FFF2-40B4-BE49-F238E27FC236}">
                <a16:creationId xmlns:a16="http://schemas.microsoft.com/office/drawing/2014/main" id="{4ECFEF5F-A060-4579-2DAD-30B7E895E33B}"/>
              </a:ext>
            </a:extLst>
          </p:cNvPr>
          <p:cNvSpPr/>
          <p:nvPr userDrawn="1"/>
        </p:nvSpPr>
        <p:spPr>
          <a:xfrm>
            <a:off x="6743429" y="2411181"/>
            <a:ext cx="707886" cy="707886"/>
          </a:xfrm>
          <a:prstGeom prst="rect">
            <a:avLst/>
          </a:prstGeom>
          <a:solidFill>
            <a:srgbClr val="78349E">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72" name="Rectangle 71">
            <a:extLst>
              <a:ext uri="{FF2B5EF4-FFF2-40B4-BE49-F238E27FC236}">
                <a16:creationId xmlns:a16="http://schemas.microsoft.com/office/drawing/2014/main" id="{3D905E07-E3C3-6ED5-E3A4-E1D445C05F27}"/>
              </a:ext>
            </a:extLst>
          </p:cNvPr>
          <p:cNvSpPr/>
          <p:nvPr userDrawn="1"/>
        </p:nvSpPr>
        <p:spPr>
          <a:xfrm>
            <a:off x="7548152" y="2411181"/>
            <a:ext cx="707886" cy="707886"/>
          </a:xfrm>
          <a:prstGeom prst="rect">
            <a:avLst/>
          </a:prstGeom>
          <a:solidFill>
            <a:srgbClr val="AF216F">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73" name="Rectangle 72">
            <a:extLst>
              <a:ext uri="{FF2B5EF4-FFF2-40B4-BE49-F238E27FC236}">
                <a16:creationId xmlns:a16="http://schemas.microsoft.com/office/drawing/2014/main" id="{4FE62681-00E4-1187-F774-DF2F05DA38DB}"/>
              </a:ext>
            </a:extLst>
          </p:cNvPr>
          <p:cNvSpPr/>
          <p:nvPr userDrawn="1"/>
        </p:nvSpPr>
        <p:spPr>
          <a:xfrm>
            <a:off x="8352875" y="2411181"/>
            <a:ext cx="707886" cy="707886"/>
          </a:xfrm>
          <a:prstGeom prst="rect">
            <a:avLst/>
          </a:prstGeom>
          <a:solidFill>
            <a:srgbClr val="CBFF33">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74" name="Rectangle 73">
            <a:extLst>
              <a:ext uri="{FF2B5EF4-FFF2-40B4-BE49-F238E27FC236}">
                <a16:creationId xmlns:a16="http://schemas.microsoft.com/office/drawing/2014/main" id="{A746B3A2-22A8-FA95-5466-AD281D2A791C}"/>
              </a:ext>
            </a:extLst>
          </p:cNvPr>
          <p:cNvSpPr/>
          <p:nvPr userDrawn="1"/>
        </p:nvSpPr>
        <p:spPr>
          <a:xfrm>
            <a:off x="5938706" y="3668448"/>
            <a:ext cx="707886" cy="707886"/>
          </a:xfrm>
          <a:prstGeom prst="rect">
            <a:avLst/>
          </a:prstGeom>
          <a:solidFill>
            <a:srgbClr val="5DBEBF">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75" name="Rectangle 74">
            <a:extLst>
              <a:ext uri="{FF2B5EF4-FFF2-40B4-BE49-F238E27FC236}">
                <a16:creationId xmlns:a16="http://schemas.microsoft.com/office/drawing/2014/main" id="{0D0F8E9E-E6E1-70BC-EDFE-AAF0A0EEF856}"/>
              </a:ext>
            </a:extLst>
          </p:cNvPr>
          <p:cNvSpPr/>
          <p:nvPr userDrawn="1"/>
        </p:nvSpPr>
        <p:spPr>
          <a:xfrm>
            <a:off x="6743429" y="3668448"/>
            <a:ext cx="707886" cy="707886"/>
          </a:xfrm>
          <a:prstGeom prst="rect">
            <a:avLst/>
          </a:prstGeom>
          <a:solidFill>
            <a:srgbClr val="78349E">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76" name="Rectangle 75">
            <a:extLst>
              <a:ext uri="{FF2B5EF4-FFF2-40B4-BE49-F238E27FC236}">
                <a16:creationId xmlns:a16="http://schemas.microsoft.com/office/drawing/2014/main" id="{566454B4-43BF-33CB-3AE7-2FE336CD6408}"/>
              </a:ext>
            </a:extLst>
          </p:cNvPr>
          <p:cNvSpPr/>
          <p:nvPr userDrawn="1"/>
        </p:nvSpPr>
        <p:spPr>
          <a:xfrm>
            <a:off x="7548152" y="3668448"/>
            <a:ext cx="707886" cy="707886"/>
          </a:xfrm>
          <a:prstGeom prst="rect">
            <a:avLst/>
          </a:prstGeom>
          <a:solidFill>
            <a:srgbClr val="AF216F">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77" name="Rectangle 76">
            <a:extLst>
              <a:ext uri="{FF2B5EF4-FFF2-40B4-BE49-F238E27FC236}">
                <a16:creationId xmlns:a16="http://schemas.microsoft.com/office/drawing/2014/main" id="{6E7DB524-5746-92D6-5E4C-BA95C40A8FD3}"/>
              </a:ext>
            </a:extLst>
          </p:cNvPr>
          <p:cNvSpPr/>
          <p:nvPr userDrawn="1"/>
        </p:nvSpPr>
        <p:spPr>
          <a:xfrm>
            <a:off x="8352875" y="3668448"/>
            <a:ext cx="707886" cy="707886"/>
          </a:xfrm>
          <a:prstGeom prst="rect">
            <a:avLst/>
          </a:prstGeom>
          <a:solidFill>
            <a:srgbClr val="CBFF33">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78" name="Rectangle 77">
            <a:extLst>
              <a:ext uri="{FF2B5EF4-FFF2-40B4-BE49-F238E27FC236}">
                <a16:creationId xmlns:a16="http://schemas.microsoft.com/office/drawing/2014/main" id="{C40FEC74-1D2F-5B6E-EFF0-1ECA9D2EB127}"/>
              </a:ext>
            </a:extLst>
          </p:cNvPr>
          <p:cNvSpPr/>
          <p:nvPr userDrawn="1"/>
        </p:nvSpPr>
        <p:spPr>
          <a:xfrm>
            <a:off x="5938706" y="4881338"/>
            <a:ext cx="707886" cy="707886"/>
          </a:xfrm>
          <a:prstGeom prst="rect">
            <a:avLst/>
          </a:prstGeom>
          <a:solidFill>
            <a:srgbClr val="5DBEBF">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79" name="Rectangle 78">
            <a:extLst>
              <a:ext uri="{FF2B5EF4-FFF2-40B4-BE49-F238E27FC236}">
                <a16:creationId xmlns:a16="http://schemas.microsoft.com/office/drawing/2014/main" id="{CACA49D6-0F62-174C-9393-9891E05B3F01}"/>
              </a:ext>
            </a:extLst>
          </p:cNvPr>
          <p:cNvSpPr/>
          <p:nvPr userDrawn="1"/>
        </p:nvSpPr>
        <p:spPr>
          <a:xfrm>
            <a:off x="6743429" y="4881338"/>
            <a:ext cx="707886" cy="707886"/>
          </a:xfrm>
          <a:prstGeom prst="rect">
            <a:avLst/>
          </a:prstGeom>
          <a:solidFill>
            <a:srgbClr val="78349E">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80" name="Rectangle 79">
            <a:extLst>
              <a:ext uri="{FF2B5EF4-FFF2-40B4-BE49-F238E27FC236}">
                <a16:creationId xmlns:a16="http://schemas.microsoft.com/office/drawing/2014/main" id="{4CD56311-DAF6-8C54-9770-15A86158FB52}"/>
              </a:ext>
            </a:extLst>
          </p:cNvPr>
          <p:cNvSpPr/>
          <p:nvPr userDrawn="1"/>
        </p:nvSpPr>
        <p:spPr>
          <a:xfrm>
            <a:off x="7548152" y="4881338"/>
            <a:ext cx="707886" cy="707886"/>
          </a:xfrm>
          <a:prstGeom prst="rect">
            <a:avLst/>
          </a:prstGeom>
          <a:solidFill>
            <a:srgbClr val="AF216F">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81" name="Rectangle 80">
            <a:extLst>
              <a:ext uri="{FF2B5EF4-FFF2-40B4-BE49-F238E27FC236}">
                <a16:creationId xmlns:a16="http://schemas.microsoft.com/office/drawing/2014/main" id="{3C13933E-CF79-1A13-7F63-F13358AFECD0}"/>
              </a:ext>
            </a:extLst>
          </p:cNvPr>
          <p:cNvSpPr/>
          <p:nvPr userDrawn="1"/>
        </p:nvSpPr>
        <p:spPr>
          <a:xfrm>
            <a:off x="8352875" y="4881338"/>
            <a:ext cx="707886" cy="707886"/>
          </a:xfrm>
          <a:prstGeom prst="rect">
            <a:avLst/>
          </a:prstGeom>
          <a:solidFill>
            <a:srgbClr val="CBFF33">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82" name="ZoneTexte 81">
            <a:extLst>
              <a:ext uri="{FF2B5EF4-FFF2-40B4-BE49-F238E27FC236}">
                <a16:creationId xmlns:a16="http://schemas.microsoft.com/office/drawing/2014/main" id="{FEF7F68A-773B-2B4B-6DA2-F89032A5A581}"/>
              </a:ext>
            </a:extLst>
          </p:cNvPr>
          <p:cNvSpPr txBox="1"/>
          <p:nvPr userDrawn="1"/>
        </p:nvSpPr>
        <p:spPr>
          <a:xfrm>
            <a:off x="6681451" y="3154336"/>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#9A67B6</a:t>
            </a:r>
          </a:p>
        </p:txBody>
      </p:sp>
      <p:sp>
        <p:nvSpPr>
          <p:cNvPr id="83" name="ZoneTexte 82">
            <a:extLst>
              <a:ext uri="{FF2B5EF4-FFF2-40B4-BE49-F238E27FC236}">
                <a16:creationId xmlns:a16="http://schemas.microsoft.com/office/drawing/2014/main" id="{08DC4BC8-1488-AE21-D177-34EF02E4256A}"/>
              </a:ext>
            </a:extLst>
          </p:cNvPr>
          <p:cNvSpPr txBox="1"/>
          <p:nvPr userDrawn="1"/>
        </p:nvSpPr>
        <p:spPr>
          <a:xfrm>
            <a:off x="7489715" y="3154336"/>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#C35893</a:t>
            </a:r>
          </a:p>
        </p:txBody>
      </p:sp>
      <p:sp>
        <p:nvSpPr>
          <p:cNvPr id="84" name="ZoneTexte 83">
            <a:extLst>
              <a:ext uri="{FF2B5EF4-FFF2-40B4-BE49-F238E27FC236}">
                <a16:creationId xmlns:a16="http://schemas.microsoft.com/office/drawing/2014/main" id="{F6FC68E4-3FC9-FEE7-93D0-D8ACE964E96D}"/>
              </a:ext>
            </a:extLst>
          </p:cNvPr>
          <p:cNvSpPr txBox="1"/>
          <p:nvPr userDrawn="1"/>
        </p:nvSpPr>
        <p:spPr>
          <a:xfrm>
            <a:off x="8281650" y="3154336"/>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#D8FF66</a:t>
            </a:r>
          </a:p>
        </p:txBody>
      </p:sp>
      <p:sp>
        <p:nvSpPr>
          <p:cNvPr id="85" name="ZoneTexte 84">
            <a:extLst>
              <a:ext uri="{FF2B5EF4-FFF2-40B4-BE49-F238E27FC236}">
                <a16:creationId xmlns:a16="http://schemas.microsoft.com/office/drawing/2014/main" id="{77FE9E00-0BDF-9A57-6A3C-81B870831C67}"/>
              </a:ext>
            </a:extLst>
          </p:cNvPr>
          <p:cNvSpPr txBox="1"/>
          <p:nvPr userDrawn="1"/>
        </p:nvSpPr>
        <p:spPr>
          <a:xfrm>
            <a:off x="6681451" y="4405603"/>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#BC99CE</a:t>
            </a:r>
          </a:p>
        </p:txBody>
      </p:sp>
      <p:sp>
        <p:nvSpPr>
          <p:cNvPr id="86" name="ZoneTexte 85">
            <a:extLst>
              <a:ext uri="{FF2B5EF4-FFF2-40B4-BE49-F238E27FC236}">
                <a16:creationId xmlns:a16="http://schemas.microsoft.com/office/drawing/2014/main" id="{DA6785D9-4600-8D46-F116-253ADC3C2070}"/>
              </a:ext>
            </a:extLst>
          </p:cNvPr>
          <p:cNvSpPr txBox="1"/>
          <p:nvPr userDrawn="1"/>
        </p:nvSpPr>
        <p:spPr>
          <a:xfrm>
            <a:off x="7489715" y="4405603"/>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#D790B7</a:t>
            </a:r>
          </a:p>
        </p:txBody>
      </p:sp>
      <p:sp>
        <p:nvSpPr>
          <p:cNvPr id="87" name="ZoneTexte 86">
            <a:extLst>
              <a:ext uri="{FF2B5EF4-FFF2-40B4-BE49-F238E27FC236}">
                <a16:creationId xmlns:a16="http://schemas.microsoft.com/office/drawing/2014/main" id="{DECB3CD2-BD8C-7280-754B-EFFF36629685}"/>
              </a:ext>
            </a:extLst>
          </p:cNvPr>
          <p:cNvSpPr txBox="1"/>
          <p:nvPr userDrawn="1"/>
        </p:nvSpPr>
        <p:spPr>
          <a:xfrm>
            <a:off x="8281650" y="4405603"/>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#E5FF99</a:t>
            </a:r>
          </a:p>
        </p:txBody>
      </p:sp>
      <p:sp>
        <p:nvSpPr>
          <p:cNvPr id="88" name="ZoneTexte 87">
            <a:extLst>
              <a:ext uri="{FF2B5EF4-FFF2-40B4-BE49-F238E27FC236}">
                <a16:creationId xmlns:a16="http://schemas.microsoft.com/office/drawing/2014/main" id="{E03D313D-D694-34AE-62FC-7BF086D9BFB4}"/>
              </a:ext>
            </a:extLst>
          </p:cNvPr>
          <p:cNvSpPr txBox="1"/>
          <p:nvPr userDrawn="1"/>
        </p:nvSpPr>
        <p:spPr>
          <a:xfrm>
            <a:off x="6681451" y="5621880"/>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#DDCCE7</a:t>
            </a:r>
          </a:p>
        </p:txBody>
      </p:sp>
      <p:sp>
        <p:nvSpPr>
          <p:cNvPr id="89" name="ZoneTexte 88">
            <a:extLst>
              <a:ext uri="{FF2B5EF4-FFF2-40B4-BE49-F238E27FC236}">
                <a16:creationId xmlns:a16="http://schemas.microsoft.com/office/drawing/2014/main" id="{F49EC05D-D982-D116-1FF6-ADB48B340353}"/>
              </a:ext>
            </a:extLst>
          </p:cNvPr>
          <p:cNvSpPr txBox="1"/>
          <p:nvPr userDrawn="1"/>
        </p:nvSpPr>
        <p:spPr>
          <a:xfrm>
            <a:off x="7489715" y="5621880"/>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#EBC7DB</a:t>
            </a:r>
          </a:p>
        </p:txBody>
      </p:sp>
      <p:sp>
        <p:nvSpPr>
          <p:cNvPr id="90" name="ZoneTexte 89">
            <a:extLst>
              <a:ext uri="{FF2B5EF4-FFF2-40B4-BE49-F238E27FC236}">
                <a16:creationId xmlns:a16="http://schemas.microsoft.com/office/drawing/2014/main" id="{E8F985BE-0155-A0CA-178B-8A08F42D41BA}"/>
              </a:ext>
            </a:extLst>
          </p:cNvPr>
          <p:cNvSpPr txBox="1"/>
          <p:nvPr userDrawn="1"/>
        </p:nvSpPr>
        <p:spPr>
          <a:xfrm>
            <a:off x="8281650" y="5621880"/>
            <a:ext cx="821530" cy="261610"/>
          </a:xfrm>
          <a:prstGeom prst="rect">
            <a:avLst/>
          </a:prstGeom>
          <a:noFill/>
        </p:spPr>
        <p:txBody>
          <a:bodyPr wrap="square" rtlCol="0">
            <a:spAutoFit/>
          </a:bodyPr>
          <a:lstStyle/>
          <a:p>
            <a:pPr algn="ctr"/>
            <a:r>
              <a:rPr lang="fr-FR" sz="1100">
                <a:latin typeface="Akatab" panose="02000000000000000000" pitchFamily="2" charset="77"/>
                <a:ea typeface="Akatab" panose="02000000000000000000" pitchFamily="2" charset="77"/>
                <a:cs typeface="Akatab" panose="02000000000000000000" pitchFamily="2" charset="77"/>
              </a:rPr>
              <a:t>#F2FFCC</a:t>
            </a:r>
          </a:p>
        </p:txBody>
      </p:sp>
      <p:sp>
        <p:nvSpPr>
          <p:cNvPr id="91" name="Rectangle 90">
            <a:extLst>
              <a:ext uri="{FF2B5EF4-FFF2-40B4-BE49-F238E27FC236}">
                <a16:creationId xmlns:a16="http://schemas.microsoft.com/office/drawing/2014/main" id="{7A189EA4-0806-109F-7728-AB33A6DECC0D}"/>
              </a:ext>
            </a:extLst>
          </p:cNvPr>
          <p:cNvSpPr/>
          <p:nvPr userDrawn="1"/>
        </p:nvSpPr>
        <p:spPr>
          <a:xfrm>
            <a:off x="9458864" y="1211109"/>
            <a:ext cx="707886" cy="707886"/>
          </a:xfrm>
          <a:prstGeom prst="rect">
            <a:avLst/>
          </a:prstGeom>
          <a:solidFill>
            <a:srgbClr val="CBCA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b="0" i="0">
              <a:latin typeface="Akatab" panose="02000000000000000000" pitchFamily="2" charset="77"/>
            </a:endParaRPr>
          </a:p>
        </p:txBody>
      </p:sp>
      <p:sp>
        <p:nvSpPr>
          <p:cNvPr id="92" name="ZoneTexte 91">
            <a:extLst>
              <a:ext uri="{FF2B5EF4-FFF2-40B4-BE49-F238E27FC236}">
                <a16:creationId xmlns:a16="http://schemas.microsoft.com/office/drawing/2014/main" id="{7E275139-94BF-512F-E9CE-BD750653EAAE}"/>
              </a:ext>
            </a:extLst>
          </p:cNvPr>
          <p:cNvSpPr txBox="1"/>
          <p:nvPr userDrawn="1"/>
        </p:nvSpPr>
        <p:spPr>
          <a:xfrm>
            <a:off x="9387639" y="1983369"/>
            <a:ext cx="821530" cy="692497"/>
          </a:xfrm>
          <a:prstGeom prst="rect">
            <a:avLst/>
          </a:prstGeom>
          <a:noFill/>
        </p:spPr>
        <p:txBody>
          <a:bodyPr wrap="square" rtlCol="0">
            <a:spAutoFit/>
          </a:bodyPr>
          <a:lstStyle/>
          <a:p>
            <a:pPr algn="ctr"/>
            <a:r>
              <a:rPr lang="fr-FR" sz="700">
                <a:latin typeface="Akatab" panose="02000000000000000000" pitchFamily="2" charset="77"/>
                <a:ea typeface="Akatab" panose="02000000000000000000" pitchFamily="2" charset="77"/>
                <a:cs typeface="Akatab" panose="02000000000000000000" pitchFamily="2" charset="77"/>
              </a:rPr>
              <a:t>Texte des graphiques de la couleur vert anis</a:t>
            </a:r>
          </a:p>
          <a:p>
            <a:pPr algn="ctr"/>
            <a:r>
              <a:rPr lang="fr-FR" sz="1100">
                <a:latin typeface="Akatab" panose="02000000000000000000" pitchFamily="2" charset="77"/>
                <a:ea typeface="Akatab" panose="02000000000000000000" pitchFamily="2" charset="77"/>
                <a:cs typeface="Akatab" panose="02000000000000000000" pitchFamily="2" charset="77"/>
              </a:rPr>
              <a:t>#CBCA33</a:t>
            </a:r>
          </a:p>
        </p:txBody>
      </p:sp>
    </p:spTree>
    <p:extLst>
      <p:ext uri="{BB962C8B-B14F-4D97-AF65-F5344CB8AC3E}">
        <p14:creationId xmlns:p14="http://schemas.microsoft.com/office/powerpoint/2010/main" val="82603691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4/relationships/chartEx" Target="../charts/chartEx1.xml"/><Relationship Id="rId1" Type="http://schemas.openxmlformats.org/officeDocument/2006/relationships/slideLayout" Target="../slideLayouts/slideLayout14.xml"/><Relationship Id="rId5" Type="http://schemas.openxmlformats.org/officeDocument/2006/relationships/image" Target="../media/image13.png"/><Relationship Id="rId4" Type="http://schemas.microsoft.com/office/2014/relationships/chartEx" Target="../charts/chartEx2.xml"/></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9.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2.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3.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18.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hart" Target="../charts/chart27.xml"/></Relationships>
</file>

<file path=ppt/slides/_rels/slide3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3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4/relationships/chartEx" Target="../charts/chartEx3.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6F61464-8EEE-DBD9-6FCE-BCE64AF512A6}"/>
              </a:ext>
            </a:extLst>
          </p:cNvPr>
          <p:cNvSpPr>
            <a:spLocks noGrp="1"/>
          </p:cNvSpPr>
          <p:nvPr>
            <p:ph type="body" sz="quarter" idx="13"/>
          </p:nvPr>
        </p:nvSpPr>
        <p:spPr/>
        <p:txBody>
          <a:bodyPr/>
          <a:lstStyle/>
          <a:p>
            <a:r>
              <a:rPr lang="fr-FR" dirty="0"/>
              <a:t>Charlotte Millot, millot@credoc.fr</a:t>
            </a:r>
          </a:p>
        </p:txBody>
      </p:sp>
      <p:sp>
        <p:nvSpPr>
          <p:cNvPr id="4" name="Espace réservé du texte 3">
            <a:extLst>
              <a:ext uri="{FF2B5EF4-FFF2-40B4-BE49-F238E27FC236}">
                <a16:creationId xmlns:a16="http://schemas.microsoft.com/office/drawing/2014/main" id="{D5406C56-324E-006F-FEC4-A6560CAEF29A}"/>
              </a:ext>
            </a:extLst>
          </p:cNvPr>
          <p:cNvSpPr>
            <a:spLocks noGrp="1"/>
          </p:cNvSpPr>
          <p:nvPr>
            <p:ph type="body" sz="quarter" idx="10"/>
          </p:nvPr>
        </p:nvSpPr>
        <p:spPr/>
        <p:txBody>
          <a:bodyPr/>
          <a:lstStyle/>
          <a:p>
            <a:r>
              <a:rPr lang="fr-FR" dirty="0"/>
              <a:t>Mobilités et décarbonation : quelles aspirations ?  </a:t>
            </a:r>
          </a:p>
        </p:txBody>
      </p:sp>
      <p:pic>
        <p:nvPicPr>
          <p:cNvPr id="1026" name="Picture 2" descr="Publicité | Transdev | Set de table publicitaire">
            <a:extLst>
              <a:ext uri="{FF2B5EF4-FFF2-40B4-BE49-F238E27FC236}">
                <a16:creationId xmlns:a16="http://schemas.microsoft.com/office/drawing/2014/main" id="{8DB19286-F54A-2B22-CC57-079B7D668723}"/>
              </a:ext>
            </a:extLst>
          </p:cNvPr>
          <p:cNvPicPr>
            <a:picLocks noGrp="1" noChangeAspect="1" noChangeArrowheads="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texte 5">
            <a:extLst>
              <a:ext uri="{FF2B5EF4-FFF2-40B4-BE49-F238E27FC236}">
                <a16:creationId xmlns:a16="http://schemas.microsoft.com/office/drawing/2014/main" id="{D09FB9DC-248D-BE2A-D0F7-A21EB13D8963}"/>
              </a:ext>
            </a:extLst>
          </p:cNvPr>
          <p:cNvSpPr>
            <a:spLocks noGrp="1"/>
          </p:cNvSpPr>
          <p:nvPr>
            <p:ph type="body" sz="quarter" idx="14"/>
          </p:nvPr>
        </p:nvSpPr>
        <p:spPr/>
        <p:txBody>
          <a:bodyPr/>
          <a:lstStyle/>
          <a:p>
            <a:r>
              <a:rPr lang="fr-FR" dirty="0"/>
              <a:t>IHEDATE, 27 juin 2024</a:t>
            </a:r>
          </a:p>
        </p:txBody>
      </p:sp>
    </p:spTree>
    <p:extLst>
      <p:ext uri="{BB962C8B-B14F-4D97-AF65-F5344CB8AC3E}">
        <p14:creationId xmlns:p14="http://schemas.microsoft.com/office/powerpoint/2010/main" val="3460601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6E5972-EA6F-EF95-8AAA-9DA4550C4496}"/>
              </a:ext>
            </a:extLst>
          </p:cNvPr>
          <p:cNvSpPr>
            <a:spLocks noGrp="1"/>
          </p:cNvSpPr>
          <p:nvPr>
            <p:ph type="body" sz="quarter" idx="10"/>
          </p:nvPr>
        </p:nvSpPr>
        <p:spPr/>
        <p:txBody>
          <a:bodyPr/>
          <a:lstStyle/>
          <a:p>
            <a:r>
              <a:rPr lang="fr-FR" dirty="0"/>
              <a:t>Des catégories de population particulièrement adeptes de la voiture</a:t>
            </a:r>
          </a:p>
        </p:txBody>
      </p:sp>
      <p:sp>
        <p:nvSpPr>
          <p:cNvPr id="20" name="Rectangle : avec coins arrondis en diagonale 19">
            <a:extLst>
              <a:ext uri="{FF2B5EF4-FFF2-40B4-BE49-F238E27FC236}">
                <a16:creationId xmlns:a16="http://schemas.microsoft.com/office/drawing/2014/main" id="{816D957B-94D4-678C-68BE-E7023E3EF5F3}"/>
              </a:ext>
            </a:extLst>
          </p:cNvPr>
          <p:cNvSpPr/>
          <p:nvPr/>
        </p:nvSpPr>
        <p:spPr>
          <a:xfrm>
            <a:off x="4357344" y="1790464"/>
            <a:ext cx="3451729" cy="1290192"/>
          </a:xfrm>
          <a:prstGeom prst="round2DiagRect">
            <a:avLst/>
          </a:prstGeom>
          <a:solidFill>
            <a:srgbClr val="8FD9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Clr>
                <a:srgbClr val="003064"/>
              </a:buClr>
            </a:pPr>
            <a:r>
              <a:rPr lang="fr-FR" sz="2000" dirty="0">
                <a:solidFill>
                  <a:srgbClr val="003064"/>
                </a:solidFill>
                <a:latin typeface="Akatab" panose="02000000000000000000" pitchFamily="2" charset="0"/>
                <a:ea typeface="Akatab" panose="02000000000000000000" pitchFamily="2" charset="0"/>
                <a:cs typeface="Akatab" panose="02000000000000000000" pitchFamily="2" charset="0"/>
              </a:rPr>
              <a:t>Les catégories </a:t>
            </a:r>
            <a:r>
              <a:rPr lang="fr-FR" sz="2000" b="1" dirty="0">
                <a:solidFill>
                  <a:srgbClr val="003064"/>
                </a:solidFill>
                <a:latin typeface="Akatab" panose="02000000000000000000" pitchFamily="2" charset="0"/>
                <a:ea typeface="Akatab" panose="02000000000000000000" pitchFamily="2" charset="0"/>
                <a:cs typeface="Akatab" panose="02000000000000000000" pitchFamily="2" charset="0"/>
              </a:rPr>
              <a:t>aisées</a:t>
            </a:r>
            <a:r>
              <a:rPr lang="fr-FR" sz="2000" dirty="0">
                <a:solidFill>
                  <a:srgbClr val="003064"/>
                </a:solidFill>
                <a:latin typeface="Akatab" panose="02000000000000000000" pitchFamily="2" charset="0"/>
                <a:ea typeface="Akatab" panose="02000000000000000000" pitchFamily="2" charset="0"/>
                <a:cs typeface="Akatab" panose="02000000000000000000" pitchFamily="2" charset="0"/>
              </a:rPr>
              <a:t> et les </a:t>
            </a:r>
            <a:r>
              <a:rPr lang="fr-FR" sz="2000" b="1" dirty="0">
                <a:solidFill>
                  <a:srgbClr val="003064"/>
                </a:solidFill>
                <a:latin typeface="Akatab" panose="02000000000000000000" pitchFamily="2" charset="0"/>
                <a:ea typeface="Akatab" panose="02000000000000000000" pitchFamily="2" charset="0"/>
                <a:cs typeface="Akatab" panose="02000000000000000000" pitchFamily="2" charset="0"/>
              </a:rPr>
              <a:t>classes moyennes </a:t>
            </a:r>
          </a:p>
        </p:txBody>
      </p:sp>
      <p:sp>
        <p:nvSpPr>
          <p:cNvPr id="22" name="Rectangle : avec coins arrondis en diagonale 21">
            <a:extLst>
              <a:ext uri="{FF2B5EF4-FFF2-40B4-BE49-F238E27FC236}">
                <a16:creationId xmlns:a16="http://schemas.microsoft.com/office/drawing/2014/main" id="{3E205E04-FF73-6393-0D6B-40A999699BD8}"/>
              </a:ext>
            </a:extLst>
          </p:cNvPr>
          <p:cNvSpPr/>
          <p:nvPr/>
        </p:nvSpPr>
        <p:spPr>
          <a:xfrm>
            <a:off x="456983" y="1790464"/>
            <a:ext cx="3451729" cy="1290192"/>
          </a:xfrm>
          <a:prstGeom prst="round2DiagRect">
            <a:avLst/>
          </a:prstGeom>
          <a:solidFill>
            <a:srgbClr val="0030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fr-FR" sz="2000" dirty="0">
                <a:latin typeface="Akatab" panose="02000000000000000000" pitchFamily="2" charset="0"/>
                <a:ea typeface="Akatab" panose="02000000000000000000" pitchFamily="2" charset="0"/>
                <a:cs typeface="Akatab" panose="02000000000000000000" pitchFamily="2" charset="0"/>
              </a:rPr>
              <a:t>Les </a:t>
            </a:r>
            <a:r>
              <a:rPr lang="fr-FR" sz="2000" b="1" dirty="0">
                <a:latin typeface="Akatab" panose="02000000000000000000" pitchFamily="2" charset="0"/>
                <a:ea typeface="Akatab" panose="02000000000000000000" pitchFamily="2" charset="0"/>
                <a:cs typeface="Akatab" panose="02000000000000000000" pitchFamily="2" charset="0"/>
              </a:rPr>
              <a:t>plus de 40 ans </a:t>
            </a:r>
          </a:p>
        </p:txBody>
      </p:sp>
      <p:sp>
        <p:nvSpPr>
          <p:cNvPr id="26" name="Rectangle : avec coins arrondis en diagonale 25">
            <a:extLst>
              <a:ext uri="{FF2B5EF4-FFF2-40B4-BE49-F238E27FC236}">
                <a16:creationId xmlns:a16="http://schemas.microsoft.com/office/drawing/2014/main" id="{C3ED5766-6F96-C051-940A-0BDDEEDB24BB}"/>
              </a:ext>
            </a:extLst>
          </p:cNvPr>
          <p:cNvSpPr/>
          <p:nvPr/>
        </p:nvSpPr>
        <p:spPr>
          <a:xfrm>
            <a:off x="8273888" y="1790464"/>
            <a:ext cx="3451729" cy="1290192"/>
          </a:xfrm>
          <a:prstGeom prst="round2DiagRect">
            <a:avLst/>
          </a:prstGeom>
          <a:solidFill>
            <a:srgbClr val="00A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Clr>
                <a:srgbClr val="003064"/>
              </a:buClr>
            </a:pPr>
            <a:r>
              <a:rPr lang="fr-FR" sz="2000" dirty="0">
                <a:solidFill>
                  <a:srgbClr val="003064"/>
                </a:solidFill>
                <a:latin typeface="Akatab" panose="02000000000000000000" pitchFamily="2" charset="0"/>
                <a:ea typeface="Akatab" panose="02000000000000000000" pitchFamily="2" charset="0"/>
                <a:cs typeface="Akatab" panose="02000000000000000000" pitchFamily="2" charset="0"/>
              </a:rPr>
              <a:t>Les habitants de communes </a:t>
            </a:r>
            <a:r>
              <a:rPr lang="fr-FR" sz="2000" b="1" dirty="0">
                <a:solidFill>
                  <a:srgbClr val="003064"/>
                </a:solidFill>
                <a:latin typeface="Akatab" panose="02000000000000000000" pitchFamily="2" charset="0"/>
                <a:ea typeface="Akatab" panose="02000000000000000000" pitchFamily="2" charset="0"/>
                <a:cs typeface="Akatab" panose="02000000000000000000" pitchFamily="2" charset="0"/>
              </a:rPr>
              <a:t>éloignées des pôles urbains</a:t>
            </a:r>
            <a:endParaRPr lang="fr-FR" sz="2000" dirty="0">
              <a:solidFill>
                <a:srgbClr val="003064"/>
              </a:solidFill>
              <a:latin typeface="Akatab" panose="02000000000000000000" pitchFamily="2" charset="0"/>
              <a:ea typeface="Akatab" panose="02000000000000000000" pitchFamily="2" charset="0"/>
              <a:cs typeface="Akatab" panose="02000000000000000000" pitchFamily="2" charset="0"/>
            </a:endParaRPr>
          </a:p>
        </p:txBody>
      </p:sp>
      <p:sp>
        <p:nvSpPr>
          <p:cNvPr id="29" name="Rectangle : avec coins arrondis en diagonale 28">
            <a:extLst>
              <a:ext uri="{FF2B5EF4-FFF2-40B4-BE49-F238E27FC236}">
                <a16:creationId xmlns:a16="http://schemas.microsoft.com/office/drawing/2014/main" id="{6368F98B-4EBA-2F6C-F66C-AA43AAF231BF}"/>
              </a:ext>
            </a:extLst>
          </p:cNvPr>
          <p:cNvSpPr/>
          <p:nvPr/>
        </p:nvSpPr>
        <p:spPr>
          <a:xfrm>
            <a:off x="456983" y="3311614"/>
            <a:ext cx="3451729" cy="2419413"/>
          </a:xfrm>
          <a:prstGeom prst="round2DiagRect">
            <a:avLst/>
          </a:prstGeom>
          <a:solidFill>
            <a:srgbClr val="0030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fr-FR" sz="1600" b="1" dirty="0">
                <a:solidFill>
                  <a:schemeClr val="bg1"/>
                </a:solidFill>
                <a:latin typeface="Akatab" panose="02000000000000000000" pitchFamily="2" charset="0"/>
                <a:ea typeface="Akatab" panose="02000000000000000000" pitchFamily="2" charset="0"/>
                <a:cs typeface="Akatab" panose="02000000000000000000" pitchFamily="2" charset="0"/>
              </a:rPr>
              <a:t>77% des 40-59 ans </a:t>
            </a:r>
            <a:r>
              <a:rPr lang="fr-FR" sz="1600" dirty="0">
                <a:solidFill>
                  <a:schemeClr val="bg1"/>
                </a:solidFill>
                <a:latin typeface="Akatab" panose="02000000000000000000" pitchFamily="2" charset="0"/>
                <a:ea typeface="Akatab" panose="02000000000000000000" pitchFamily="2" charset="0"/>
                <a:cs typeface="Akatab" panose="02000000000000000000" pitchFamily="2" charset="0"/>
              </a:rPr>
              <a:t>se rendent au travail en voiture</a:t>
            </a:r>
            <a:r>
              <a:rPr lang="fr-FR" sz="1600" i="1" dirty="0">
                <a:solidFill>
                  <a:schemeClr val="bg1"/>
                </a:solidFill>
                <a:latin typeface="Akatab" panose="02000000000000000000" pitchFamily="2" charset="0"/>
                <a:ea typeface="Akatab" panose="02000000000000000000" pitchFamily="2" charset="0"/>
                <a:cs typeface="Akatab" panose="02000000000000000000" pitchFamily="2" charset="0"/>
              </a:rPr>
              <a:t>, </a:t>
            </a:r>
            <a:r>
              <a:rPr lang="fr-FR" sz="1600" dirty="0">
                <a:solidFill>
                  <a:schemeClr val="bg1"/>
                </a:solidFill>
                <a:latin typeface="Akatab" panose="02000000000000000000" pitchFamily="2" charset="0"/>
                <a:ea typeface="Akatab" panose="02000000000000000000" pitchFamily="2" charset="0"/>
                <a:cs typeface="Akatab" panose="02000000000000000000" pitchFamily="2" charset="0"/>
              </a:rPr>
              <a:t>80% l’utilisent pour leurs autres trajets</a:t>
            </a:r>
          </a:p>
        </p:txBody>
      </p:sp>
      <p:sp>
        <p:nvSpPr>
          <p:cNvPr id="31" name="Rectangle : avec coins arrondis en diagonale 30">
            <a:extLst>
              <a:ext uri="{FF2B5EF4-FFF2-40B4-BE49-F238E27FC236}">
                <a16:creationId xmlns:a16="http://schemas.microsoft.com/office/drawing/2014/main" id="{37CD1133-17D7-2EE5-2CE0-0FD139D282EC}"/>
              </a:ext>
            </a:extLst>
          </p:cNvPr>
          <p:cNvSpPr/>
          <p:nvPr/>
        </p:nvSpPr>
        <p:spPr>
          <a:xfrm>
            <a:off x="4373528" y="3311613"/>
            <a:ext cx="3451729" cy="2419413"/>
          </a:xfrm>
          <a:prstGeom prst="round2DiagRect">
            <a:avLst/>
          </a:prstGeom>
          <a:solidFill>
            <a:srgbClr val="8FD9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fr-FR" sz="1600" b="1" dirty="0">
                <a:solidFill>
                  <a:schemeClr val="tx2"/>
                </a:solidFill>
                <a:latin typeface="Akatab" panose="02000000000000000000" pitchFamily="2" charset="0"/>
                <a:ea typeface="Akatab" panose="02000000000000000000" pitchFamily="2" charset="0"/>
                <a:cs typeface="Akatab" panose="02000000000000000000" pitchFamily="2" charset="0"/>
              </a:rPr>
              <a:t>70% des hauts revenus, des classes moyennes inférieures et 68% des classes moyennes supérieures </a:t>
            </a:r>
            <a:r>
              <a:rPr lang="fr-FR" sz="1600" dirty="0">
                <a:solidFill>
                  <a:schemeClr val="tx2"/>
                </a:solidFill>
                <a:latin typeface="Akatab" panose="02000000000000000000" pitchFamily="2" charset="0"/>
                <a:ea typeface="Akatab" panose="02000000000000000000" pitchFamily="2" charset="0"/>
                <a:cs typeface="Akatab" panose="02000000000000000000" pitchFamily="2" charset="0"/>
              </a:rPr>
              <a:t>utilisent la voiture pour leurs trajets domicile-travail, contre 57% des bas revenus. </a:t>
            </a:r>
          </a:p>
        </p:txBody>
      </p:sp>
      <p:sp>
        <p:nvSpPr>
          <p:cNvPr id="32" name="Rectangle : avec coins arrondis en diagonale 31">
            <a:extLst>
              <a:ext uri="{FF2B5EF4-FFF2-40B4-BE49-F238E27FC236}">
                <a16:creationId xmlns:a16="http://schemas.microsoft.com/office/drawing/2014/main" id="{6E6C1A0D-B232-E73C-A4DE-72EF609D9795}"/>
              </a:ext>
            </a:extLst>
          </p:cNvPr>
          <p:cNvSpPr/>
          <p:nvPr/>
        </p:nvSpPr>
        <p:spPr>
          <a:xfrm>
            <a:off x="8273888" y="3311613"/>
            <a:ext cx="3451729" cy="2419413"/>
          </a:xfrm>
          <a:prstGeom prst="round2DiagRect">
            <a:avLst/>
          </a:prstGeom>
          <a:solidFill>
            <a:srgbClr val="00A1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fr-FR" sz="1600" b="1" dirty="0">
                <a:solidFill>
                  <a:schemeClr val="tx2"/>
                </a:solidFill>
                <a:latin typeface="Akatab" panose="02000000000000000000" pitchFamily="2" charset="0"/>
                <a:ea typeface="Akatab" panose="02000000000000000000" pitchFamily="2" charset="0"/>
                <a:cs typeface="Akatab" panose="02000000000000000000" pitchFamily="2" charset="0"/>
              </a:rPr>
              <a:t>85% dans les communes hors attraction des villes, 80% en grande couronne </a:t>
            </a:r>
            <a:r>
              <a:rPr lang="fr-FR" sz="1600" dirty="0">
                <a:solidFill>
                  <a:schemeClr val="tx2"/>
                </a:solidFill>
                <a:latin typeface="Akatab" panose="02000000000000000000" pitchFamily="2" charset="0"/>
                <a:ea typeface="Akatab" panose="02000000000000000000" pitchFamily="2" charset="0"/>
                <a:cs typeface="Akatab" panose="02000000000000000000" pitchFamily="2" charset="0"/>
              </a:rPr>
              <a:t>vont en voiture au travail. Les chiffres atteignent respectivement </a:t>
            </a:r>
            <a:r>
              <a:rPr lang="fr-FR" sz="1600" b="1" dirty="0">
                <a:solidFill>
                  <a:schemeClr val="tx2"/>
                </a:solidFill>
                <a:latin typeface="Akatab" panose="02000000000000000000" pitchFamily="2" charset="0"/>
                <a:ea typeface="Akatab" panose="02000000000000000000" pitchFamily="2" charset="0"/>
                <a:cs typeface="Akatab" panose="02000000000000000000" pitchFamily="2" charset="0"/>
              </a:rPr>
              <a:t>88% et 91% </a:t>
            </a:r>
            <a:r>
              <a:rPr lang="fr-FR" sz="1600" dirty="0">
                <a:solidFill>
                  <a:schemeClr val="tx2"/>
                </a:solidFill>
                <a:latin typeface="Akatab" panose="02000000000000000000" pitchFamily="2" charset="0"/>
                <a:ea typeface="Akatab" panose="02000000000000000000" pitchFamily="2" charset="0"/>
                <a:cs typeface="Akatab" panose="02000000000000000000" pitchFamily="2" charset="0"/>
              </a:rPr>
              <a:t>pour les autres déplacements. </a:t>
            </a:r>
          </a:p>
        </p:txBody>
      </p:sp>
    </p:spTree>
    <p:extLst>
      <p:ext uri="{BB962C8B-B14F-4D97-AF65-F5344CB8AC3E}">
        <p14:creationId xmlns:p14="http://schemas.microsoft.com/office/powerpoint/2010/main" val="3697950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0CDF7C3-553B-8C09-4A0F-B6F08AD79E38}"/>
              </a:ext>
            </a:extLst>
          </p:cNvPr>
          <p:cNvSpPr>
            <a:spLocks noGrp="1"/>
          </p:cNvSpPr>
          <p:nvPr>
            <p:ph type="body" sz="quarter" idx="10"/>
          </p:nvPr>
        </p:nvSpPr>
        <p:spPr/>
        <p:txBody>
          <a:bodyPr/>
          <a:lstStyle/>
          <a:p>
            <a:r>
              <a:rPr lang="fr-FR"/>
              <a:t>Pour une majorité des actifs, les trajets domicile-travail sont régulièrement des déplacements chaînés</a:t>
            </a:r>
          </a:p>
        </p:txBody>
      </p:sp>
      <p:sp>
        <p:nvSpPr>
          <p:cNvPr id="5" name="Espace réservé du texte 4">
            <a:extLst>
              <a:ext uri="{FF2B5EF4-FFF2-40B4-BE49-F238E27FC236}">
                <a16:creationId xmlns:a16="http://schemas.microsoft.com/office/drawing/2014/main" id="{5315C60B-F4B4-B133-C212-24F218FDF1FA}"/>
              </a:ext>
            </a:extLst>
          </p:cNvPr>
          <p:cNvSpPr>
            <a:spLocks noGrp="1"/>
          </p:cNvSpPr>
          <p:nvPr>
            <p:ph type="body" sz="quarter" idx="22"/>
          </p:nvPr>
        </p:nvSpPr>
        <p:spPr/>
        <p:txBody>
          <a:bodyPr/>
          <a:lstStyle/>
          <a:p>
            <a:r>
              <a:rPr lang="fr-FR"/>
              <a:t>Source : CREDOC, enquête Conditions de vie et aspirations, octobre 2023</a:t>
            </a:r>
          </a:p>
          <a:p>
            <a:endParaRPr lang="fr-FR"/>
          </a:p>
        </p:txBody>
      </p:sp>
      <p:sp>
        <p:nvSpPr>
          <p:cNvPr id="10" name="Espace réservé du texte 9">
            <a:extLst>
              <a:ext uri="{FF2B5EF4-FFF2-40B4-BE49-F238E27FC236}">
                <a16:creationId xmlns:a16="http://schemas.microsoft.com/office/drawing/2014/main" id="{667A509B-86FB-F91E-C651-F012CD3EFEDC}"/>
              </a:ext>
            </a:extLst>
          </p:cNvPr>
          <p:cNvSpPr>
            <a:spLocks noGrp="1"/>
          </p:cNvSpPr>
          <p:nvPr>
            <p:ph type="body" sz="quarter" idx="31"/>
          </p:nvPr>
        </p:nvSpPr>
        <p:spPr/>
        <p:txBody>
          <a:bodyPr/>
          <a:lstStyle/>
          <a:p>
            <a:r>
              <a:rPr lang="fr-FR"/>
              <a:t>Source : CREDOC, enquête Conditions de vie et aspirations, octobre 2023</a:t>
            </a:r>
          </a:p>
          <a:p>
            <a:endParaRPr lang="fr-FR"/>
          </a:p>
        </p:txBody>
      </p:sp>
      <p:sp>
        <p:nvSpPr>
          <p:cNvPr id="13" name="Espace réservé du texte 12">
            <a:extLst>
              <a:ext uri="{FF2B5EF4-FFF2-40B4-BE49-F238E27FC236}">
                <a16:creationId xmlns:a16="http://schemas.microsoft.com/office/drawing/2014/main" id="{E6C6420C-8AF7-06C8-FDDE-9736BD280E41}"/>
              </a:ext>
            </a:extLst>
          </p:cNvPr>
          <p:cNvSpPr>
            <a:spLocks noGrp="1"/>
          </p:cNvSpPr>
          <p:nvPr>
            <p:ph type="body" sz="quarter" idx="14"/>
          </p:nvPr>
        </p:nvSpPr>
        <p:spPr/>
        <p:txBody>
          <a:bodyPr/>
          <a:lstStyle/>
          <a:p>
            <a:r>
              <a:rPr lang="fr-FR"/>
              <a:t>Lorsque vous vous rendez à votre travail ou sur votre lieu d’études, vous arrive-t-il de vous arrêter sur votre trajet pour…</a:t>
            </a:r>
          </a:p>
        </p:txBody>
      </p:sp>
      <p:sp>
        <p:nvSpPr>
          <p:cNvPr id="14" name="Espace réservé du texte 13">
            <a:extLst>
              <a:ext uri="{FF2B5EF4-FFF2-40B4-BE49-F238E27FC236}">
                <a16:creationId xmlns:a16="http://schemas.microsoft.com/office/drawing/2014/main" id="{E5BA1514-2B24-2112-65E1-457D10083095}"/>
              </a:ext>
            </a:extLst>
          </p:cNvPr>
          <p:cNvSpPr>
            <a:spLocks noGrp="1"/>
          </p:cNvSpPr>
          <p:nvPr>
            <p:ph type="body" sz="quarter" idx="15"/>
          </p:nvPr>
        </p:nvSpPr>
        <p:spPr/>
        <p:txBody>
          <a:bodyPr/>
          <a:lstStyle/>
          <a:p>
            <a:r>
              <a:rPr lang="fr-FR"/>
              <a:t>Champ : Actifs occupés ou étudiants</a:t>
            </a:r>
          </a:p>
        </p:txBody>
      </p:sp>
      <p:sp>
        <p:nvSpPr>
          <p:cNvPr id="15" name="Espace réservé du texte 14">
            <a:extLst>
              <a:ext uri="{FF2B5EF4-FFF2-40B4-BE49-F238E27FC236}">
                <a16:creationId xmlns:a16="http://schemas.microsoft.com/office/drawing/2014/main" id="{5C05CE30-C6A8-B95A-1313-899CBBA154B3}"/>
              </a:ext>
            </a:extLst>
          </p:cNvPr>
          <p:cNvSpPr>
            <a:spLocks noGrp="1"/>
          </p:cNvSpPr>
          <p:nvPr>
            <p:ph type="body" sz="quarter" idx="16"/>
          </p:nvPr>
        </p:nvSpPr>
        <p:spPr>
          <a:xfrm>
            <a:off x="496922" y="2779410"/>
            <a:ext cx="5237792" cy="208232"/>
          </a:xfrm>
        </p:spPr>
        <p:txBody>
          <a:bodyPr/>
          <a:lstStyle/>
          <a:p>
            <a:r>
              <a:rPr lang="fr-FR"/>
              <a:t>En %</a:t>
            </a:r>
          </a:p>
        </p:txBody>
      </p:sp>
      <p:sp>
        <p:nvSpPr>
          <p:cNvPr id="16" name="Espace réservé du texte 15">
            <a:extLst>
              <a:ext uri="{FF2B5EF4-FFF2-40B4-BE49-F238E27FC236}">
                <a16:creationId xmlns:a16="http://schemas.microsoft.com/office/drawing/2014/main" id="{35AFF0CF-14EA-5815-7D7A-53F2F2B46348}"/>
              </a:ext>
            </a:extLst>
          </p:cNvPr>
          <p:cNvSpPr>
            <a:spLocks noGrp="1"/>
          </p:cNvSpPr>
          <p:nvPr>
            <p:ph type="body" sz="quarter" idx="34"/>
          </p:nvPr>
        </p:nvSpPr>
        <p:spPr/>
        <p:txBody>
          <a:bodyPr/>
          <a:lstStyle/>
          <a:p>
            <a:r>
              <a:rPr lang="fr-FR"/>
              <a:t>Déplacements chaînés, selon les modes de transport</a:t>
            </a:r>
          </a:p>
        </p:txBody>
      </p:sp>
      <p:sp>
        <p:nvSpPr>
          <p:cNvPr id="17" name="Espace réservé du texte 16">
            <a:extLst>
              <a:ext uri="{FF2B5EF4-FFF2-40B4-BE49-F238E27FC236}">
                <a16:creationId xmlns:a16="http://schemas.microsoft.com/office/drawing/2014/main" id="{594AEAA1-1B09-5973-A351-9E375906EEAE}"/>
              </a:ext>
            </a:extLst>
          </p:cNvPr>
          <p:cNvSpPr>
            <a:spLocks noGrp="1"/>
          </p:cNvSpPr>
          <p:nvPr>
            <p:ph type="body" sz="quarter" idx="35"/>
          </p:nvPr>
        </p:nvSpPr>
        <p:spPr/>
        <p:txBody>
          <a:bodyPr/>
          <a:lstStyle/>
          <a:p>
            <a:r>
              <a:rPr lang="fr-FR"/>
              <a:t>Champ : Actifs occupés ou étudiants</a:t>
            </a:r>
          </a:p>
          <a:p>
            <a:endParaRPr lang="fr-FR"/>
          </a:p>
        </p:txBody>
      </p:sp>
      <p:sp>
        <p:nvSpPr>
          <p:cNvPr id="18" name="Espace réservé du texte 17">
            <a:extLst>
              <a:ext uri="{FF2B5EF4-FFF2-40B4-BE49-F238E27FC236}">
                <a16:creationId xmlns:a16="http://schemas.microsoft.com/office/drawing/2014/main" id="{A113CD3A-C623-1024-8A1C-D0939B694CE6}"/>
              </a:ext>
            </a:extLst>
          </p:cNvPr>
          <p:cNvSpPr>
            <a:spLocks noGrp="1"/>
          </p:cNvSpPr>
          <p:nvPr>
            <p:ph type="body" sz="quarter" idx="36"/>
          </p:nvPr>
        </p:nvSpPr>
        <p:spPr/>
        <p:txBody>
          <a:bodyPr/>
          <a:lstStyle/>
          <a:p>
            <a:r>
              <a:rPr lang="fr-FR"/>
              <a:t>En %</a:t>
            </a:r>
          </a:p>
        </p:txBody>
      </p:sp>
      <p:graphicFrame>
        <p:nvGraphicFramePr>
          <p:cNvPr id="22" name="Graphique 21">
            <a:extLst>
              <a:ext uri="{FF2B5EF4-FFF2-40B4-BE49-F238E27FC236}">
                <a16:creationId xmlns:a16="http://schemas.microsoft.com/office/drawing/2014/main" id="{192DD045-635C-D4A0-CD2D-98DBE24456EC}"/>
              </a:ext>
            </a:extLst>
          </p:cNvPr>
          <p:cNvGraphicFramePr>
            <a:graphicFrameLocks/>
          </p:cNvGraphicFramePr>
          <p:nvPr>
            <p:extLst>
              <p:ext uri="{D42A27DB-BD31-4B8C-83A1-F6EECF244321}">
                <p14:modId xmlns:p14="http://schemas.microsoft.com/office/powerpoint/2010/main" val="2379495755"/>
              </p:ext>
            </p:extLst>
          </p:nvPr>
        </p:nvGraphicFramePr>
        <p:xfrm>
          <a:off x="6524099" y="3241013"/>
          <a:ext cx="498071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76580881-9596-9B0E-87AC-EE5677D84BAB}"/>
              </a:ext>
            </a:extLst>
          </p:cNvPr>
          <p:cNvGraphicFramePr>
            <a:graphicFrameLocks/>
          </p:cNvGraphicFramePr>
          <p:nvPr>
            <p:extLst>
              <p:ext uri="{D42A27DB-BD31-4B8C-83A1-F6EECF244321}">
                <p14:modId xmlns:p14="http://schemas.microsoft.com/office/powerpoint/2010/main" val="3556390469"/>
              </p:ext>
            </p:extLst>
          </p:nvPr>
        </p:nvGraphicFramePr>
        <p:xfrm>
          <a:off x="817512" y="3241013"/>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0324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63BA2CFE-8278-BB75-9FAD-05E58575D66F}"/>
              </a:ext>
            </a:extLst>
          </p:cNvPr>
          <p:cNvSpPr>
            <a:spLocks noGrp="1"/>
          </p:cNvSpPr>
          <p:nvPr>
            <p:ph type="body" sz="quarter" idx="14"/>
          </p:nvPr>
        </p:nvSpPr>
        <p:spPr/>
        <p:txBody>
          <a:bodyPr/>
          <a:lstStyle/>
          <a:p>
            <a:r>
              <a:rPr lang="fr-FR"/>
              <a:t>% de la population citant les transports en commun parmi les deux principaux modes de déplacement du quotidien </a:t>
            </a:r>
          </a:p>
        </p:txBody>
      </p:sp>
      <p:sp>
        <p:nvSpPr>
          <p:cNvPr id="9" name="Espace réservé du texte 8">
            <a:extLst>
              <a:ext uri="{FF2B5EF4-FFF2-40B4-BE49-F238E27FC236}">
                <a16:creationId xmlns:a16="http://schemas.microsoft.com/office/drawing/2014/main" id="{181CF821-E216-F7D6-7051-9954C3818DBA}"/>
              </a:ext>
            </a:extLst>
          </p:cNvPr>
          <p:cNvSpPr>
            <a:spLocks noGrp="1"/>
          </p:cNvSpPr>
          <p:nvPr>
            <p:ph type="body" sz="quarter" idx="17"/>
          </p:nvPr>
        </p:nvSpPr>
        <p:spPr/>
        <p:txBody>
          <a:bodyPr/>
          <a:lstStyle/>
          <a:p>
            <a:r>
              <a:rPr lang="fr-FR"/>
              <a:t>Source : CREDOC, enquête Conditions de vie et aspirations, octobre 2023</a:t>
            </a:r>
          </a:p>
        </p:txBody>
      </p:sp>
      <p:sp>
        <p:nvSpPr>
          <p:cNvPr id="14" name="Espace réservé du texte 17">
            <a:extLst>
              <a:ext uri="{FF2B5EF4-FFF2-40B4-BE49-F238E27FC236}">
                <a16:creationId xmlns:a16="http://schemas.microsoft.com/office/drawing/2014/main" id="{DB78E345-D121-CA82-8AF4-9DF0521AD802}"/>
              </a:ext>
            </a:extLst>
          </p:cNvPr>
          <p:cNvSpPr>
            <a:spLocks noGrp="1"/>
          </p:cNvSpPr>
          <p:nvPr>
            <p:ph type="body" sz="quarter" idx="10" hasCustomPrompt="1"/>
          </p:nvPr>
        </p:nvSpPr>
        <p:spPr>
          <a:xfrm>
            <a:off x="357087" y="693112"/>
            <a:ext cx="11411052" cy="769720"/>
          </a:xfrm>
          <a:prstGeom prst="rect">
            <a:avLst/>
          </a:prstGeom>
        </p:spPr>
        <p:txBody>
          <a:bodyPr/>
          <a:lstStyle>
            <a:lvl1pPr marL="0" indent="0">
              <a:buNone/>
              <a:defRPr sz="2600" b="1">
                <a:solidFill>
                  <a:srgbClr val="003064"/>
                </a:solidFill>
                <a:latin typeface="Roboto Flex Normal" panose="02000000000000000000" pitchFamily="2" charset="0"/>
                <a:ea typeface="Roboto Flex Normal" panose="02000000000000000000" pitchFamily="2" charset="0"/>
              </a:defRPr>
            </a:lvl1pPr>
          </a:lstStyle>
          <a:p>
            <a:pPr lvl="0"/>
            <a:r>
              <a:rPr lang="fr-FR"/>
              <a:t>Un tiers de la population utilise les transports en commun pour ses déplacements quotidiens</a:t>
            </a:r>
          </a:p>
        </p:txBody>
      </p:sp>
      <p:sp>
        <p:nvSpPr>
          <p:cNvPr id="16" name="Espace réservé du texte 21">
            <a:extLst>
              <a:ext uri="{FF2B5EF4-FFF2-40B4-BE49-F238E27FC236}">
                <a16:creationId xmlns:a16="http://schemas.microsoft.com/office/drawing/2014/main" id="{69374D46-F915-70B9-CAAE-FF44E6C042E0}"/>
              </a:ext>
            </a:extLst>
          </p:cNvPr>
          <p:cNvSpPr txBox="1">
            <a:spLocks/>
          </p:cNvSpPr>
          <p:nvPr/>
        </p:nvSpPr>
        <p:spPr>
          <a:xfrm>
            <a:off x="566393" y="2456559"/>
            <a:ext cx="3579812" cy="3225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1"/>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fr-FR">
                <a:solidFill>
                  <a:srgbClr val="000000"/>
                </a:solidFill>
                <a:ea typeface="Akatab" panose="02000000000000000000" pitchFamily="2" charset="77"/>
                <a:cs typeface="Akatab" panose="02000000000000000000" pitchFamily="2" charset="77"/>
              </a:rPr>
              <a:t>Un Français sur trois utilise régulièrement les transports en commun (stable par rapport à 2021). </a:t>
            </a:r>
          </a:p>
          <a:p>
            <a:pPr>
              <a:defRPr/>
            </a:pPr>
            <a:r>
              <a:rPr lang="fr-FR">
                <a:solidFill>
                  <a:srgbClr val="000000"/>
                </a:solidFill>
                <a:ea typeface="Akatab" panose="02000000000000000000" pitchFamily="2" charset="77"/>
                <a:cs typeface="Akatab" panose="02000000000000000000" pitchFamily="2" charset="77"/>
              </a:rPr>
              <a:t>Certaines catégories sont particulièrement adeptes : </a:t>
            </a:r>
          </a:p>
          <a:p>
            <a:pPr marL="171450" indent="-171450">
              <a:buFont typeface="Wingdings" panose="05000000000000000000" pitchFamily="2" charset="2"/>
              <a:buChar char="à"/>
              <a:defRPr/>
            </a:pPr>
            <a:r>
              <a:rPr lang="fr-FR">
                <a:solidFill>
                  <a:srgbClr val="000000"/>
                </a:solidFill>
                <a:ea typeface="Akatab" panose="02000000000000000000" pitchFamily="2" charset="77"/>
                <a:cs typeface="Akatab" panose="02000000000000000000" pitchFamily="2" charset="77"/>
                <a:sym typeface="Wingdings" panose="05000000000000000000" pitchFamily="2" charset="2"/>
              </a:rPr>
              <a:t>61% des </a:t>
            </a:r>
            <a:r>
              <a:rPr lang="fr-FR" b="1">
                <a:solidFill>
                  <a:srgbClr val="000000"/>
                </a:solidFill>
                <a:ea typeface="Akatab" panose="02000000000000000000" pitchFamily="2" charset="77"/>
                <a:cs typeface="Akatab" panose="02000000000000000000" pitchFamily="2" charset="77"/>
                <a:sym typeface="Wingdings" panose="05000000000000000000" pitchFamily="2" charset="2"/>
              </a:rPr>
              <a:t>moins de 25 ans </a:t>
            </a:r>
            <a:r>
              <a:rPr lang="fr-FR">
                <a:solidFill>
                  <a:srgbClr val="000000"/>
                </a:solidFill>
                <a:ea typeface="Akatab" panose="02000000000000000000" pitchFamily="2" charset="77"/>
                <a:cs typeface="Akatab" panose="02000000000000000000" pitchFamily="2" charset="77"/>
                <a:sym typeface="Wingdings" panose="05000000000000000000" pitchFamily="2" charset="2"/>
              </a:rPr>
              <a:t>; 69% des </a:t>
            </a:r>
            <a:r>
              <a:rPr lang="fr-FR" b="1">
                <a:solidFill>
                  <a:srgbClr val="000000"/>
                </a:solidFill>
                <a:ea typeface="Akatab" panose="02000000000000000000" pitchFamily="2" charset="77"/>
                <a:cs typeface="Akatab" panose="02000000000000000000" pitchFamily="2" charset="77"/>
                <a:sym typeface="Wingdings" panose="05000000000000000000" pitchFamily="2" charset="2"/>
              </a:rPr>
              <a:t>étudiants</a:t>
            </a:r>
            <a:r>
              <a:rPr lang="fr-FR">
                <a:solidFill>
                  <a:srgbClr val="000000"/>
                </a:solidFill>
                <a:ea typeface="Akatab" panose="02000000000000000000" pitchFamily="2" charset="77"/>
                <a:cs typeface="Akatab" panose="02000000000000000000" pitchFamily="2" charset="77"/>
                <a:sym typeface="Wingdings" panose="05000000000000000000" pitchFamily="2" charset="2"/>
              </a:rPr>
              <a:t> </a:t>
            </a:r>
            <a:r>
              <a:rPr lang="fr-FR" b="1">
                <a:solidFill>
                  <a:srgbClr val="000000"/>
                </a:solidFill>
                <a:ea typeface="Akatab" panose="02000000000000000000" pitchFamily="2" charset="77"/>
                <a:cs typeface="Akatab" panose="02000000000000000000" pitchFamily="2" charset="77"/>
                <a:sym typeface="Wingdings" panose="05000000000000000000" pitchFamily="2" charset="2"/>
              </a:rPr>
              <a:t>sans activité professionnelle</a:t>
            </a:r>
          </a:p>
          <a:p>
            <a:pPr marL="171450" indent="-171450">
              <a:buFont typeface="Wingdings" panose="05000000000000000000" pitchFamily="2" charset="2"/>
              <a:buChar char="à"/>
              <a:defRPr/>
            </a:pPr>
            <a:r>
              <a:rPr lang="fr-FR">
                <a:solidFill>
                  <a:srgbClr val="000000"/>
                </a:solidFill>
                <a:ea typeface="Akatab" panose="02000000000000000000" pitchFamily="2" charset="77"/>
                <a:cs typeface="Akatab" panose="02000000000000000000" pitchFamily="2" charset="77"/>
                <a:sym typeface="Wingdings" panose="05000000000000000000" pitchFamily="2" charset="2"/>
              </a:rPr>
              <a:t>62% des habitants des </a:t>
            </a:r>
            <a:r>
              <a:rPr lang="fr-FR" b="1">
                <a:solidFill>
                  <a:srgbClr val="000000"/>
                </a:solidFill>
                <a:ea typeface="Akatab" panose="02000000000000000000" pitchFamily="2" charset="77"/>
                <a:cs typeface="Akatab" panose="02000000000000000000" pitchFamily="2" charset="77"/>
                <a:sym typeface="Wingdings" panose="05000000000000000000" pitchFamily="2" charset="2"/>
              </a:rPr>
              <a:t>communes-centres de plus de 200 000 habitants</a:t>
            </a:r>
          </a:p>
          <a:p>
            <a:pPr marL="171450" indent="-171450">
              <a:buFont typeface="Wingdings" panose="05000000000000000000" pitchFamily="2" charset="2"/>
              <a:buChar char="à"/>
              <a:defRPr/>
            </a:pPr>
            <a:r>
              <a:rPr lang="fr-FR">
                <a:solidFill>
                  <a:srgbClr val="000000"/>
                </a:solidFill>
                <a:ea typeface="Akatab" panose="02000000000000000000" pitchFamily="2" charset="77"/>
                <a:cs typeface="Akatab" panose="02000000000000000000" pitchFamily="2" charset="77"/>
                <a:sym typeface="Wingdings" panose="05000000000000000000" pitchFamily="2" charset="2"/>
              </a:rPr>
              <a:t>48% des </a:t>
            </a:r>
            <a:r>
              <a:rPr lang="fr-FR" b="1">
                <a:solidFill>
                  <a:srgbClr val="000000"/>
                </a:solidFill>
                <a:ea typeface="Akatab" panose="02000000000000000000" pitchFamily="2" charset="77"/>
                <a:cs typeface="Akatab" panose="02000000000000000000" pitchFamily="2" charset="77"/>
                <a:sym typeface="Wingdings" panose="05000000000000000000" pitchFamily="2" charset="2"/>
              </a:rPr>
              <a:t>cadres et professions intellectuelles supérieures</a:t>
            </a:r>
            <a:endParaRPr lang="fr-FR" b="1">
              <a:solidFill>
                <a:srgbClr val="000000"/>
              </a:solidFill>
              <a:ea typeface="Akatab" panose="02000000000000000000" pitchFamily="2" charset="77"/>
              <a:cs typeface="Akatab" panose="02000000000000000000" pitchFamily="2" charset="77"/>
            </a:endParaRPr>
          </a:p>
          <a:p>
            <a:pPr>
              <a:defRPr/>
            </a:pPr>
            <a:endParaRPr lang="fr-FR">
              <a:solidFill>
                <a:srgbClr val="000000"/>
              </a:solidFill>
              <a:ea typeface="Akatab" panose="02000000000000000000" pitchFamily="2" charset="77"/>
              <a:cs typeface="Akatab" panose="02000000000000000000" pitchFamily="2" charset="77"/>
            </a:endParaRPr>
          </a:p>
        </p:txBody>
      </p:sp>
      <mc:AlternateContent xmlns:mc="http://schemas.openxmlformats.org/markup-compatibility/2006" xmlns:cx1="http://schemas.microsoft.com/office/drawing/2015/9/8/chartex">
        <mc:Choice Requires="cx1">
          <p:graphicFrame>
            <p:nvGraphicFramePr>
              <p:cNvPr id="17" name="Graphique 16">
                <a:extLst>
                  <a:ext uri="{FF2B5EF4-FFF2-40B4-BE49-F238E27FC236}">
                    <a16:creationId xmlns:a16="http://schemas.microsoft.com/office/drawing/2014/main" id="{078287F8-E59C-8031-6307-7A9499B2757C}"/>
                  </a:ext>
                </a:extLst>
              </p:cNvPr>
              <p:cNvGraphicFramePr/>
              <p:nvPr>
                <p:extLst>
                  <p:ext uri="{D42A27DB-BD31-4B8C-83A1-F6EECF244321}">
                    <p14:modId xmlns:p14="http://schemas.microsoft.com/office/powerpoint/2010/main" val="468492337"/>
                  </p:ext>
                </p:extLst>
              </p:nvPr>
            </p:nvGraphicFramePr>
            <p:xfrm>
              <a:off x="5217084" y="2399035"/>
              <a:ext cx="5666714" cy="377781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17" name="Graphique 16">
                <a:extLst>
                  <a:ext uri="{FF2B5EF4-FFF2-40B4-BE49-F238E27FC236}">
                    <a16:creationId xmlns:a16="http://schemas.microsoft.com/office/drawing/2014/main" id="{078287F8-E59C-8031-6307-7A9499B2757C}"/>
                  </a:ext>
                </a:extLst>
              </p:cNvPr>
              <p:cNvPicPr>
                <a:picLocks noGrp="1" noRot="1" noChangeAspect="1" noMove="1" noResize="1" noEditPoints="1" noAdjustHandles="1" noChangeArrowheads="1" noChangeShapeType="1"/>
              </p:cNvPicPr>
              <p:nvPr/>
            </p:nvPicPr>
            <p:blipFill>
              <a:blip r:embed="rId3"/>
              <a:stretch>
                <a:fillRect/>
              </a:stretch>
            </p:blipFill>
            <p:spPr>
              <a:xfrm>
                <a:off x="5217084" y="2399035"/>
                <a:ext cx="5666714" cy="377781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18" name="Graphique 17">
                <a:extLst>
                  <a:ext uri="{FF2B5EF4-FFF2-40B4-BE49-F238E27FC236}">
                    <a16:creationId xmlns:a16="http://schemas.microsoft.com/office/drawing/2014/main" id="{C1A2743C-0A58-89AF-D11A-E0AA160CC262}"/>
                  </a:ext>
                </a:extLst>
              </p:cNvPr>
              <p:cNvGraphicFramePr/>
              <p:nvPr>
                <p:extLst>
                  <p:ext uri="{D42A27DB-BD31-4B8C-83A1-F6EECF244321}">
                    <p14:modId xmlns:p14="http://schemas.microsoft.com/office/powerpoint/2010/main" val="1930156274"/>
                  </p:ext>
                </p:extLst>
              </p:nvPr>
            </p:nvGraphicFramePr>
            <p:xfrm>
              <a:off x="5489660" y="2518864"/>
              <a:ext cx="5221990" cy="371707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8" name="Graphique 17">
                <a:extLst>
                  <a:ext uri="{FF2B5EF4-FFF2-40B4-BE49-F238E27FC236}">
                    <a16:creationId xmlns:a16="http://schemas.microsoft.com/office/drawing/2014/main" id="{C1A2743C-0A58-89AF-D11A-E0AA160CC262}"/>
                  </a:ext>
                </a:extLst>
              </p:cNvPr>
              <p:cNvPicPr>
                <a:picLocks noGrp="1" noRot="1" noChangeAspect="1" noMove="1" noResize="1" noEditPoints="1" noAdjustHandles="1" noChangeArrowheads="1" noChangeShapeType="1"/>
              </p:cNvPicPr>
              <p:nvPr/>
            </p:nvPicPr>
            <p:blipFill>
              <a:blip r:embed="rId5"/>
              <a:stretch>
                <a:fillRect/>
              </a:stretch>
            </p:blipFill>
            <p:spPr>
              <a:xfrm>
                <a:off x="5489660" y="2518864"/>
                <a:ext cx="5221990" cy="3717070"/>
              </a:xfrm>
              <a:prstGeom prst="rect">
                <a:avLst/>
              </a:prstGeom>
            </p:spPr>
          </p:pic>
        </mc:Fallback>
      </mc:AlternateContent>
      <p:sp>
        <p:nvSpPr>
          <p:cNvPr id="19" name="ZoneTexte 18">
            <a:extLst>
              <a:ext uri="{FF2B5EF4-FFF2-40B4-BE49-F238E27FC236}">
                <a16:creationId xmlns:a16="http://schemas.microsoft.com/office/drawing/2014/main" id="{38F04904-321C-2805-767B-A4B91A59DF36}"/>
              </a:ext>
            </a:extLst>
          </p:cNvPr>
          <p:cNvSpPr txBox="1"/>
          <p:nvPr/>
        </p:nvSpPr>
        <p:spPr>
          <a:xfrm>
            <a:off x="7321212" y="4069459"/>
            <a:ext cx="896471" cy="276999"/>
          </a:xfrm>
          <a:prstGeom prst="rect">
            <a:avLst/>
          </a:prstGeom>
          <a:noFill/>
        </p:spPr>
        <p:txBody>
          <a:bodyPr wrap="square" rtlCol="0">
            <a:spAutoFit/>
          </a:bodyPr>
          <a:lstStyle/>
          <a:p>
            <a:pPr algn="r"/>
            <a:r>
              <a:rPr lang="fr-FR" sz="1200" b="1">
                <a:solidFill>
                  <a:schemeClr val="accent5"/>
                </a:solidFill>
                <a:latin typeface="Akatab" panose="02000000000000000000" pitchFamily="2" charset="77"/>
                <a:ea typeface="Akatab" panose="02000000000000000000" pitchFamily="2" charset="77"/>
                <a:cs typeface="Akatab" panose="02000000000000000000" pitchFamily="2" charset="77"/>
              </a:rPr>
              <a:t>Usagers</a:t>
            </a:r>
          </a:p>
        </p:txBody>
      </p:sp>
      <p:sp>
        <p:nvSpPr>
          <p:cNvPr id="20" name="ZoneTexte 19">
            <a:extLst>
              <a:ext uri="{FF2B5EF4-FFF2-40B4-BE49-F238E27FC236}">
                <a16:creationId xmlns:a16="http://schemas.microsoft.com/office/drawing/2014/main" id="{46F25AC6-C873-7DB8-602F-00B581C59968}"/>
              </a:ext>
            </a:extLst>
          </p:cNvPr>
          <p:cNvSpPr txBox="1"/>
          <p:nvPr/>
        </p:nvSpPr>
        <p:spPr>
          <a:xfrm>
            <a:off x="9234693" y="4264283"/>
            <a:ext cx="896471" cy="461665"/>
          </a:xfrm>
          <a:prstGeom prst="rect">
            <a:avLst/>
          </a:prstGeom>
          <a:noFill/>
        </p:spPr>
        <p:txBody>
          <a:bodyPr wrap="square" rtlCol="0">
            <a:spAutoFit/>
          </a:bodyPr>
          <a:lstStyle/>
          <a:p>
            <a:r>
              <a:rPr lang="fr-FR" sz="1200" b="1">
                <a:solidFill>
                  <a:schemeClr val="accent1"/>
                </a:solidFill>
                <a:latin typeface="Akatab" panose="02000000000000000000" pitchFamily="2" charset="77"/>
                <a:ea typeface="Akatab" panose="02000000000000000000" pitchFamily="2" charset="77"/>
                <a:cs typeface="Akatab" panose="02000000000000000000" pitchFamily="2" charset="77"/>
              </a:rPr>
              <a:t>Non usagers</a:t>
            </a:r>
          </a:p>
        </p:txBody>
      </p:sp>
      <p:sp>
        <p:nvSpPr>
          <p:cNvPr id="22" name="ZoneTexte 21">
            <a:extLst>
              <a:ext uri="{FF2B5EF4-FFF2-40B4-BE49-F238E27FC236}">
                <a16:creationId xmlns:a16="http://schemas.microsoft.com/office/drawing/2014/main" id="{9B86CD93-A530-4A7F-DCEF-F5F1A48C52F1}"/>
              </a:ext>
            </a:extLst>
          </p:cNvPr>
          <p:cNvSpPr txBox="1"/>
          <p:nvPr/>
        </p:nvSpPr>
        <p:spPr>
          <a:xfrm>
            <a:off x="4537040" y="4540621"/>
            <a:ext cx="1564902" cy="369332"/>
          </a:xfrm>
          <a:prstGeom prst="rect">
            <a:avLst/>
          </a:prstGeom>
          <a:noFill/>
        </p:spPr>
        <p:txBody>
          <a:bodyPr wrap="square" rtlCol="0">
            <a:spAutoFit/>
          </a:bodyPr>
          <a:lstStyle/>
          <a:p>
            <a:pPr algn="r"/>
            <a:r>
              <a:rPr lang="fr-FR" sz="900">
                <a:solidFill>
                  <a:srgbClr val="78349E"/>
                </a:solidFill>
                <a:latin typeface="Akatab" panose="02000000000000000000" pitchFamily="2" charset="77"/>
                <a:ea typeface="Akatab" panose="02000000000000000000" pitchFamily="2" charset="77"/>
                <a:cs typeface="Akatab" panose="02000000000000000000" pitchFamily="2" charset="77"/>
              </a:rPr>
              <a:t>Travail et autres déplacements</a:t>
            </a:r>
          </a:p>
        </p:txBody>
      </p:sp>
      <p:sp>
        <p:nvSpPr>
          <p:cNvPr id="23" name="ZoneTexte 22">
            <a:extLst>
              <a:ext uri="{FF2B5EF4-FFF2-40B4-BE49-F238E27FC236}">
                <a16:creationId xmlns:a16="http://schemas.microsoft.com/office/drawing/2014/main" id="{1A3DA442-BE2F-6416-6BF0-2FFB602B413F}"/>
              </a:ext>
            </a:extLst>
          </p:cNvPr>
          <p:cNvSpPr txBox="1"/>
          <p:nvPr/>
        </p:nvSpPr>
        <p:spPr>
          <a:xfrm>
            <a:off x="5348748" y="2992478"/>
            <a:ext cx="1405422" cy="369332"/>
          </a:xfrm>
          <a:prstGeom prst="rect">
            <a:avLst/>
          </a:prstGeom>
          <a:noFill/>
        </p:spPr>
        <p:txBody>
          <a:bodyPr wrap="square" rtlCol="0">
            <a:spAutoFit/>
          </a:bodyPr>
          <a:lstStyle/>
          <a:p>
            <a:r>
              <a:rPr lang="fr-FR" sz="900">
                <a:solidFill>
                  <a:srgbClr val="78349E"/>
                </a:solidFill>
                <a:latin typeface="Akatab" panose="02000000000000000000" pitchFamily="2" charset="77"/>
                <a:ea typeface="Akatab" panose="02000000000000000000" pitchFamily="2" charset="77"/>
                <a:cs typeface="Akatab" panose="02000000000000000000" pitchFamily="2" charset="77"/>
              </a:rPr>
              <a:t>Autres déplacements uniquement</a:t>
            </a:r>
          </a:p>
        </p:txBody>
      </p:sp>
      <p:sp>
        <p:nvSpPr>
          <p:cNvPr id="27" name="ZoneTexte 26">
            <a:extLst>
              <a:ext uri="{FF2B5EF4-FFF2-40B4-BE49-F238E27FC236}">
                <a16:creationId xmlns:a16="http://schemas.microsoft.com/office/drawing/2014/main" id="{68A743CA-86EF-A53D-6F18-5FB7FF152433}"/>
              </a:ext>
            </a:extLst>
          </p:cNvPr>
          <p:cNvSpPr txBox="1"/>
          <p:nvPr/>
        </p:nvSpPr>
        <p:spPr>
          <a:xfrm>
            <a:off x="6714841" y="5119111"/>
            <a:ext cx="578086" cy="307777"/>
          </a:xfrm>
          <a:prstGeom prst="rect">
            <a:avLst/>
          </a:prstGeom>
          <a:noFill/>
        </p:spPr>
        <p:txBody>
          <a:bodyPr wrap="square" rtlCol="0">
            <a:spAutoFit/>
          </a:bodyPr>
          <a:lstStyle/>
          <a:p>
            <a:pPr algn="ctr"/>
            <a:r>
              <a:rPr lang="fr-FR" sz="1400">
                <a:solidFill>
                  <a:schemeClr val="bg1"/>
                </a:solidFill>
                <a:latin typeface="Akatab" panose="02000000000000000000" pitchFamily="2" charset="77"/>
                <a:ea typeface="Akatab" panose="02000000000000000000" pitchFamily="2" charset="77"/>
                <a:cs typeface="Akatab" panose="02000000000000000000" pitchFamily="2" charset="77"/>
              </a:rPr>
              <a:t>7%</a:t>
            </a:r>
          </a:p>
        </p:txBody>
      </p:sp>
      <p:sp>
        <p:nvSpPr>
          <p:cNvPr id="28" name="ZoneTexte 27">
            <a:extLst>
              <a:ext uri="{FF2B5EF4-FFF2-40B4-BE49-F238E27FC236}">
                <a16:creationId xmlns:a16="http://schemas.microsoft.com/office/drawing/2014/main" id="{4473CC17-151B-FDDE-933F-D55E3E12527F}"/>
              </a:ext>
            </a:extLst>
          </p:cNvPr>
          <p:cNvSpPr txBox="1"/>
          <p:nvPr/>
        </p:nvSpPr>
        <p:spPr>
          <a:xfrm>
            <a:off x="8620772" y="4506003"/>
            <a:ext cx="578086" cy="338554"/>
          </a:xfrm>
          <a:prstGeom prst="rect">
            <a:avLst/>
          </a:prstGeom>
          <a:noFill/>
        </p:spPr>
        <p:txBody>
          <a:bodyPr wrap="square" rtlCol="0">
            <a:spAutoFit/>
          </a:bodyPr>
          <a:lstStyle/>
          <a:p>
            <a:pPr algn="ctr"/>
            <a:r>
              <a:rPr lang="fr-FR" sz="1600" b="1">
                <a:solidFill>
                  <a:schemeClr val="bg1"/>
                </a:solidFill>
                <a:latin typeface="Akatab" panose="02000000000000000000" pitchFamily="2" charset="77"/>
                <a:ea typeface="Akatab" panose="02000000000000000000" pitchFamily="2" charset="77"/>
                <a:cs typeface="Akatab" panose="02000000000000000000" pitchFamily="2" charset="77"/>
              </a:rPr>
              <a:t>66%</a:t>
            </a:r>
          </a:p>
        </p:txBody>
      </p:sp>
      <p:sp>
        <p:nvSpPr>
          <p:cNvPr id="29" name="ZoneTexte 28">
            <a:extLst>
              <a:ext uri="{FF2B5EF4-FFF2-40B4-BE49-F238E27FC236}">
                <a16:creationId xmlns:a16="http://schemas.microsoft.com/office/drawing/2014/main" id="{BD52C295-85FD-F6B0-B1EB-39FDBB904821}"/>
              </a:ext>
            </a:extLst>
          </p:cNvPr>
          <p:cNvSpPr txBox="1"/>
          <p:nvPr/>
        </p:nvSpPr>
        <p:spPr>
          <a:xfrm>
            <a:off x="6960648" y="3900182"/>
            <a:ext cx="578086" cy="338554"/>
          </a:xfrm>
          <a:prstGeom prst="rect">
            <a:avLst/>
          </a:prstGeom>
          <a:noFill/>
        </p:spPr>
        <p:txBody>
          <a:bodyPr wrap="square" rtlCol="0">
            <a:spAutoFit/>
          </a:bodyPr>
          <a:lstStyle/>
          <a:p>
            <a:pPr algn="ctr"/>
            <a:r>
              <a:rPr lang="fr-FR" sz="1600" b="1">
                <a:solidFill>
                  <a:schemeClr val="bg1"/>
                </a:solidFill>
                <a:latin typeface="Akatab" panose="02000000000000000000" pitchFamily="2" charset="77"/>
                <a:ea typeface="Akatab" panose="02000000000000000000" pitchFamily="2" charset="77"/>
                <a:cs typeface="Akatab" panose="02000000000000000000" pitchFamily="2" charset="77"/>
              </a:rPr>
              <a:t>34%</a:t>
            </a:r>
          </a:p>
        </p:txBody>
      </p:sp>
      <p:sp>
        <p:nvSpPr>
          <p:cNvPr id="3" name="ZoneTexte 2">
            <a:extLst>
              <a:ext uri="{FF2B5EF4-FFF2-40B4-BE49-F238E27FC236}">
                <a16:creationId xmlns:a16="http://schemas.microsoft.com/office/drawing/2014/main" id="{1DB61EA5-B90A-3DE7-9DBE-7BF47AFB6190}"/>
              </a:ext>
            </a:extLst>
          </p:cNvPr>
          <p:cNvSpPr txBox="1"/>
          <p:nvPr/>
        </p:nvSpPr>
        <p:spPr>
          <a:xfrm>
            <a:off x="6356882" y="2418923"/>
            <a:ext cx="1405422" cy="230832"/>
          </a:xfrm>
          <a:prstGeom prst="rect">
            <a:avLst/>
          </a:prstGeom>
          <a:noFill/>
        </p:spPr>
        <p:txBody>
          <a:bodyPr wrap="square" rtlCol="0">
            <a:spAutoFit/>
          </a:bodyPr>
          <a:lstStyle/>
          <a:p>
            <a:r>
              <a:rPr lang="fr-FR" sz="900">
                <a:solidFill>
                  <a:srgbClr val="78349E"/>
                </a:solidFill>
                <a:latin typeface="Akatab" panose="02000000000000000000" pitchFamily="2" charset="77"/>
                <a:ea typeface="Akatab" panose="02000000000000000000" pitchFamily="2" charset="77"/>
                <a:cs typeface="Akatab" panose="02000000000000000000" pitchFamily="2" charset="77"/>
              </a:rPr>
              <a:t>Travail uniquement</a:t>
            </a:r>
          </a:p>
        </p:txBody>
      </p:sp>
      <p:sp>
        <p:nvSpPr>
          <p:cNvPr id="4" name="ZoneTexte 3">
            <a:extLst>
              <a:ext uri="{FF2B5EF4-FFF2-40B4-BE49-F238E27FC236}">
                <a16:creationId xmlns:a16="http://schemas.microsoft.com/office/drawing/2014/main" id="{36C93A47-AAF0-EB65-F65A-232E0F5B6FCB}"/>
              </a:ext>
            </a:extLst>
          </p:cNvPr>
          <p:cNvSpPr txBox="1"/>
          <p:nvPr/>
        </p:nvSpPr>
        <p:spPr>
          <a:xfrm>
            <a:off x="6341807" y="4411857"/>
            <a:ext cx="578086" cy="307777"/>
          </a:xfrm>
          <a:prstGeom prst="rect">
            <a:avLst/>
          </a:prstGeom>
          <a:noFill/>
        </p:spPr>
        <p:txBody>
          <a:bodyPr wrap="square" rtlCol="0">
            <a:spAutoFit/>
          </a:bodyPr>
          <a:lstStyle/>
          <a:p>
            <a:pPr algn="ctr"/>
            <a:r>
              <a:rPr lang="fr-FR" sz="1400">
                <a:solidFill>
                  <a:schemeClr val="bg1"/>
                </a:solidFill>
                <a:latin typeface="Akatab" panose="02000000000000000000" pitchFamily="2" charset="77"/>
                <a:ea typeface="Akatab" panose="02000000000000000000" pitchFamily="2" charset="77"/>
                <a:cs typeface="Akatab" panose="02000000000000000000" pitchFamily="2" charset="77"/>
              </a:rPr>
              <a:t>14%</a:t>
            </a:r>
          </a:p>
        </p:txBody>
      </p:sp>
      <p:sp>
        <p:nvSpPr>
          <p:cNvPr id="5" name="ZoneTexte 4">
            <a:extLst>
              <a:ext uri="{FF2B5EF4-FFF2-40B4-BE49-F238E27FC236}">
                <a16:creationId xmlns:a16="http://schemas.microsoft.com/office/drawing/2014/main" id="{99797599-6781-5DA0-D49E-866F3838B473}"/>
              </a:ext>
            </a:extLst>
          </p:cNvPr>
          <p:cNvSpPr txBox="1"/>
          <p:nvPr/>
        </p:nvSpPr>
        <p:spPr>
          <a:xfrm>
            <a:off x="6671605" y="3256561"/>
            <a:ext cx="578086" cy="307777"/>
          </a:xfrm>
          <a:prstGeom prst="rect">
            <a:avLst/>
          </a:prstGeom>
          <a:noFill/>
        </p:spPr>
        <p:txBody>
          <a:bodyPr wrap="square" rtlCol="0">
            <a:spAutoFit/>
          </a:bodyPr>
          <a:lstStyle/>
          <a:p>
            <a:pPr algn="ctr"/>
            <a:r>
              <a:rPr lang="fr-FR" sz="1400">
                <a:solidFill>
                  <a:schemeClr val="bg1"/>
                </a:solidFill>
                <a:latin typeface="Akatab" panose="02000000000000000000" pitchFamily="2" charset="77"/>
                <a:ea typeface="Akatab" panose="02000000000000000000" pitchFamily="2" charset="77"/>
                <a:cs typeface="Akatab" panose="02000000000000000000" pitchFamily="2" charset="77"/>
              </a:rPr>
              <a:t>12%</a:t>
            </a:r>
          </a:p>
        </p:txBody>
      </p:sp>
      <p:sp>
        <p:nvSpPr>
          <p:cNvPr id="10" name="ZoneTexte 9">
            <a:extLst>
              <a:ext uri="{FF2B5EF4-FFF2-40B4-BE49-F238E27FC236}">
                <a16:creationId xmlns:a16="http://schemas.microsoft.com/office/drawing/2014/main" id="{A3655160-13EE-F5CB-B827-C40ADF9645BA}"/>
              </a:ext>
            </a:extLst>
          </p:cNvPr>
          <p:cNvSpPr txBox="1"/>
          <p:nvPr/>
        </p:nvSpPr>
        <p:spPr>
          <a:xfrm>
            <a:off x="7480404" y="2777257"/>
            <a:ext cx="578086" cy="307777"/>
          </a:xfrm>
          <a:prstGeom prst="rect">
            <a:avLst/>
          </a:prstGeom>
          <a:noFill/>
        </p:spPr>
        <p:txBody>
          <a:bodyPr wrap="square" rtlCol="0">
            <a:spAutoFit/>
          </a:bodyPr>
          <a:lstStyle/>
          <a:p>
            <a:pPr algn="ctr"/>
            <a:r>
              <a:rPr lang="fr-FR" sz="1400">
                <a:solidFill>
                  <a:schemeClr val="bg1"/>
                </a:solidFill>
                <a:latin typeface="Akatab" panose="02000000000000000000" pitchFamily="2" charset="77"/>
                <a:ea typeface="Akatab" panose="02000000000000000000" pitchFamily="2" charset="77"/>
                <a:cs typeface="Akatab" panose="02000000000000000000" pitchFamily="2" charset="77"/>
              </a:rPr>
              <a:t>8%</a:t>
            </a:r>
          </a:p>
        </p:txBody>
      </p:sp>
      <p:sp>
        <p:nvSpPr>
          <p:cNvPr id="12" name="Espace réservé du texte 16">
            <a:extLst>
              <a:ext uri="{FF2B5EF4-FFF2-40B4-BE49-F238E27FC236}">
                <a16:creationId xmlns:a16="http://schemas.microsoft.com/office/drawing/2014/main" id="{B159F987-A725-BC6B-E44C-2B2809750243}"/>
              </a:ext>
            </a:extLst>
          </p:cNvPr>
          <p:cNvSpPr txBox="1">
            <a:spLocks/>
          </p:cNvSpPr>
          <p:nvPr/>
        </p:nvSpPr>
        <p:spPr>
          <a:xfrm>
            <a:off x="4354514" y="2083078"/>
            <a:ext cx="7413626" cy="2247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000" i="1">
                <a:solidFill>
                  <a:schemeClr val="tx2"/>
                </a:solidFill>
              </a:rPr>
              <a:t>Champ : tous</a:t>
            </a:r>
          </a:p>
          <a:p>
            <a:pPr marL="0" indent="0" algn="ctr">
              <a:buNone/>
            </a:pPr>
            <a:endParaRPr lang="fr-FR" sz="1000" i="1">
              <a:solidFill>
                <a:schemeClr val="tx2"/>
              </a:solidFill>
            </a:endParaRPr>
          </a:p>
        </p:txBody>
      </p:sp>
    </p:spTree>
    <p:extLst>
      <p:ext uri="{BB962C8B-B14F-4D97-AF65-F5344CB8AC3E}">
        <p14:creationId xmlns:p14="http://schemas.microsoft.com/office/powerpoint/2010/main" val="1145781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a:extLst>
              <a:ext uri="{FF2B5EF4-FFF2-40B4-BE49-F238E27FC236}">
                <a16:creationId xmlns:a16="http://schemas.microsoft.com/office/drawing/2014/main" id="{B2A7788E-F4FC-8BED-DACF-409F2095CE8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Espace réservé du texte 11">
            <a:extLst>
              <a:ext uri="{FF2B5EF4-FFF2-40B4-BE49-F238E27FC236}">
                <a16:creationId xmlns:a16="http://schemas.microsoft.com/office/drawing/2014/main" id="{22C27C64-23F4-C501-16E6-44D99475EB3D}"/>
              </a:ext>
            </a:extLst>
          </p:cNvPr>
          <p:cNvSpPr txBox="1">
            <a:spLocks/>
          </p:cNvSpPr>
          <p:nvPr/>
        </p:nvSpPr>
        <p:spPr>
          <a:xfrm>
            <a:off x="515322" y="657384"/>
            <a:ext cx="11322717" cy="3693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rgbClr val="00A1E6"/>
                </a:solidFill>
                <a:latin typeface="Roboto Flex Normal" panose="02000000000000000000" pitchFamily="2" charset="0"/>
                <a:ea typeface="Roboto Flex Normal" panose="02000000000000000000" pitchFamily="2" charset="0"/>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400" b="1"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Clr>
                <a:srgbClr val="00A1E6"/>
              </a:buClr>
              <a:buFont typeface="Arial" panose="020B0604020202020204" pitchFamily="34" charset="0"/>
              <a:buChar char="•"/>
              <a:defRPr sz="125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Facteurs explicatifs de la probabilité d’être </a:t>
            </a:r>
            <a:r>
              <a:rPr lang="fr-FR" b="1"/>
              <a:t>automobiliste</a:t>
            </a:r>
            <a:r>
              <a:rPr lang="fr-FR"/>
              <a:t> : la situation géographique est déterminante </a:t>
            </a:r>
          </a:p>
        </p:txBody>
      </p:sp>
      <p:sp>
        <p:nvSpPr>
          <p:cNvPr id="16" name="Espace réservé du texte 12">
            <a:extLst>
              <a:ext uri="{FF2B5EF4-FFF2-40B4-BE49-F238E27FC236}">
                <a16:creationId xmlns:a16="http://schemas.microsoft.com/office/drawing/2014/main" id="{0D864F87-24F4-3434-0702-BC3198A70C4D}"/>
              </a:ext>
            </a:extLst>
          </p:cNvPr>
          <p:cNvSpPr txBox="1">
            <a:spLocks/>
          </p:cNvSpPr>
          <p:nvPr/>
        </p:nvSpPr>
        <p:spPr>
          <a:xfrm>
            <a:off x="5211879" y="1201488"/>
            <a:ext cx="1809118" cy="21065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rgbClr val="003064">
                    <a:alpha val="75000"/>
                  </a:srgbClr>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900"/>
              <a:t>Autres trajets</a:t>
            </a:r>
          </a:p>
        </p:txBody>
      </p:sp>
      <p:graphicFrame>
        <p:nvGraphicFramePr>
          <p:cNvPr id="19" name="Tableau 18">
            <a:extLst>
              <a:ext uri="{FF2B5EF4-FFF2-40B4-BE49-F238E27FC236}">
                <a16:creationId xmlns:a16="http://schemas.microsoft.com/office/drawing/2014/main" id="{38275D6D-5C19-BD73-CCD6-933F3E00E2BC}"/>
              </a:ext>
            </a:extLst>
          </p:cNvPr>
          <p:cNvGraphicFramePr>
            <a:graphicFrameLocks noGrp="1"/>
          </p:cNvGraphicFramePr>
          <p:nvPr>
            <p:extLst>
              <p:ext uri="{D42A27DB-BD31-4B8C-83A1-F6EECF244321}">
                <p14:modId xmlns:p14="http://schemas.microsoft.com/office/powerpoint/2010/main" val="3943901309"/>
              </p:ext>
            </p:extLst>
          </p:nvPr>
        </p:nvGraphicFramePr>
        <p:xfrm>
          <a:off x="1853520" y="1469388"/>
          <a:ext cx="1137684" cy="662400"/>
        </p:xfrm>
        <a:graphic>
          <a:graphicData uri="http://schemas.openxmlformats.org/drawingml/2006/table">
            <a:tbl>
              <a:tblPr firstRow="1" bandRow="1">
                <a:tableStyleId>{2D5ABB26-0587-4C30-8999-92F81FD0307C}</a:tableStyleId>
              </a:tblPr>
              <a:tblGrid>
                <a:gridCol w="1137684">
                  <a:extLst>
                    <a:ext uri="{9D8B030D-6E8A-4147-A177-3AD203B41FA5}">
                      <a16:colId xmlns:a16="http://schemas.microsoft.com/office/drawing/2014/main" val="3434342612"/>
                    </a:ext>
                  </a:extLst>
                </a:gridCol>
              </a:tblGrid>
              <a:tr h="16560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25 à 39 ans</a:t>
                      </a:r>
                    </a:p>
                  </a:txBody>
                  <a:tcPr marL="0" marR="0" marT="0" marB="0"/>
                </a:tc>
                <a:extLst>
                  <a:ext uri="{0D108BD9-81ED-4DB2-BD59-A6C34878D82A}">
                    <a16:rowId xmlns:a16="http://schemas.microsoft.com/office/drawing/2014/main" val="831412733"/>
                  </a:ext>
                </a:extLst>
              </a:tr>
              <a:tr h="16560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Moins de 25 ans</a:t>
                      </a:r>
                    </a:p>
                  </a:txBody>
                  <a:tcPr marL="0" marR="0" marT="0" marB="0"/>
                </a:tc>
                <a:extLst>
                  <a:ext uri="{0D108BD9-81ED-4DB2-BD59-A6C34878D82A}">
                    <a16:rowId xmlns:a16="http://schemas.microsoft.com/office/drawing/2014/main" val="556503962"/>
                  </a:ext>
                </a:extLst>
              </a:tr>
              <a:tr h="16560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40 à 59 ans</a:t>
                      </a:r>
                    </a:p>
                  </a:txBody>
                  <a:tcPr marL="0" marR="0" marT="0" marB="0"/>
                </a:tc>
                <a:extLst>
                  <a:ext uri="{0D108BD9-81ED-4DB2-BD59-A6C34878D82A}">
                    <a16:rowId xmlns:a16="http://schemas.microsoft.com/office/drawing/2014/main" val="3221175627"/>
                  </a:ext>
                </a:extLst>
              </a:tr>
              <a:tr h="16560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60 à 69 ans</a:t>
                      </a:r>
                    </a:p>
                  </a:txBody>
                  <a:tcPr marL="0" marR="0" marT="0" marB="0"/>
                </a:tc>
                <a:extLst>
                  <a:ext uri="{0D108BD9-81ED-4DB2-BD59-A6C34878D82A}">
                    <a16:rowId xmlns:a16="http://schemas.microsoft.com/office/drawing/2014/main" val="1295720947"/>
                  </a:ext>
                </a:extLst>
              </a:tr>
            </a:tbl>
          </a:graphicData>
        </a:graphic>
      </p:graphicFrame>
      <p:sp>
        <p:nvSpPr>
          <p:cNvPr id="25" name="Espace réservé du texte 12">
            <a:extLst>
              <a:ext uri="{FF2B5EF4-FFF2-40B4-BE49-F238E27FC236}">
                <a16:creationId xmlns:a16="http://schemas.microsoft.com/office/drawing/2014/main" id="{8EC3245E-D6EF-7C25-3C2C-29ECA84531FD}"/>
              </a:ext>
            </a:extLst>
          </p:cNvPr>
          <p:cNvSpPr txBox="1">
            <a:spLocks/>
          </p:cNvSpPr>
          <p:nvPr/>
        </p:nvSpPr>
        <p:spPr>
          <a:xfrm>
            <a:off x="2692408" y="1198309"/>
            <a:ext cx="2723536" cy="33954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rgbClr val="003064">
                    <a:alpha val="75000"/>
                  </a:srgbClr>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000"/>
              <a:t>Trajets domicile – travail/études</a:t>
            </a:r>
          </a:p>
        </p:txBody>
      </p:sp>
      <p:graphicFrame>
        <p:nvGraphicFramePr>
          <p:cNvPr id="7" name="Tableau 6">
            <a:extLst>
              <a:ext uri="{FF2B5EF4-FFF2-40B4-BE49-F238E27FC236}">
                <a16:creationId xmlns:a16="http://schemas.microsoft.com/office/drawing/2014/main" id="{5BEF5640-0898-0BE2-AE64-42385E55C532}"/>
              </a:ext>
            </a:extLst>
          </p:cNvPr>
          <p:cNvGraphicFramePr>
            <a:graphicFrameLocks noGrp="1"/>
          </p:cNvGraphicFramePr>
          <p:nvPr>
            <p:extLst>
              <p:ext uri="{D42A27DB-BD31-4B8C-83A1-F6EECF244321}">
                <p14:modId xmlns:p14="http://schemas.microsoft.com/office/powerpoint/2010/main" val="2869354396"/>
              </p:ext>
            </p:extLst>
          </p:nvPr>
        </p:nvGraphicFramePr>
        <p:xfrm>
          <a:off x="915750" y="2241218"/>
          <a:ext cx="2075454" cy="911400"/>
        </p:xfrm>
        <a:graphic>
          <a:graphicData uri="http://schemas.openxmlformats.org/drawingml/2006/table">
            <a:tbl>
              <a:tblPr firstRow="1" bandRow="1">
                <a:tableStyleId>{2D5ABB26-0587-4C30-8999-92F81FD0307C}</a:tableStyleId>
              </a:tblPr>
              <a:tblGrid>
                <a:gridCol w="2075454">
                  <a:extLst>
                    <a:ext uri="{9D8B030D-6E8A-4147-A177-3AD203B41FA5}">
                      <a16:colId xmlns:a16="http://schemas.microsoft.com/office/drawing/2014/main" val="3434342612"/>
                    </a:ext>
                  </a:extLst>
                </a:gridCol>
              </a:tblGrid>
              <a:tr h="18228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Autre commune du pôle principal</a:t>
                      </a:r>
                    </a:p>
                  </a:txBody>
                  <a:tcPr marL="0" marR="0" marT="0" marB="0"/>
                </a:tc>
                <a:extLst>
                  <a:ext uri="{0D108BD9-81ED-4DB2-BD59-A6C34878D82A}">
                    <a16:rowId xmlns:a16="http://schemas.microsoft.com/office/drawing/2014/main" val="831412733"/>
                  </a:ext>
                </a:extLst>
              </a:tr>
              <a:tr h="18228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Commune centre &lt;200 000 habs</a:t>
                      </a:r>
                    </a:p>
                  </a:txBody>
                  <a:tcPr marL="0" marR="0" marT="0" marB="0"/>
                </a:tc>
                <a:extLst>
                  <a:ext uri="{0D108BD9-81ED-4DB2-BD59-A6C34878D82A}">
                    <a16:rowId xmlns:a16="http://schemas.microsoft.com/office/drawing/2014/main" val="556503962"/>
                  </a:ext>
                </a:extLst>
              </a:tr>
              <a:tr h="18228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Commune centre &gt;200 000 habs</a:t>
                      </a:r>
                    </a:p>
                  </a:txBody>
                  <a:tcPr marL="0" marR="0" marT="0" marB="0"/>
                </a:tc>
                <a:extLst>
                  <a:ext uri="{0D108BD9-81ED-4DB2-BD59-A6C34878D82A}">
                    <a16:rowId xmlns:a16="http://schemas.microsoft.com/office/drawing/2014/main" val="3221175627"/>
                  </a:ext>
                </a:extLst>
              </a:tr>
              <a:tr h="18228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Commune de la grande couronne</a:t>
                      </a:r>
                    </a:p>
                  </a:txBody>
                  <a:tcPr marL="0" marR="0" marT="0" marB="0"/>
                </a:tc>
                <a:extLst>
                  <a:ext uri="{0D108BD9-81ED-4DB2-BD59-A6C34878D82A}">
                    <a16:rowId xmlns:a16="http://schemas.microsoft.com/office/drawing/2014/main" val="1295720947"/>
                  </a:ext>
                </a:extLst>
              </a:tr>
              <a:tr h="18228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Commune hors attraction des villes</a:t>
                      </a:r>
                    </a:p>
                  </a:txBody>
                  <a:tcPr marL="0" marR="0" marT="0" marB="0"/>
                </a:tc>
                <a:extLst>
                  <a:ext uri="{0D108BD9-81ED-4DB2-BD59-A6C34878D82A}">
                    <a16:rowId xmlns:a16="http://schemas.microsoft.com/office/drawing/2014/main" val="3074909622"/>
                  </a:ext>
                </a:extLst>
              </a:tr>
            </a:tbl>
          </a:graphicData>
        </a:graphic>
      </p:graphicFrame>
      <p:graphicFrame>
        <p:nvGraphicFramePr>
          <p:cNvPr id="9" name="Tableau 8">
            <a:extLst>
              <a:ext uri="{FF2B5EF4-FFF2-40B4-BE49-F238E27FC236}">
                <a16:creationId xmlns:a16="http://schemas.microsoft.com/office/drawing/2014/main" id="{EF2625DD-7661-C97D-78AF-5CD9AA152433}"/>
              </a:ext>
            </a:extLst>
          </p:cNvPr>
          <p:cNvGraphicFramePr>
            <a:graphicFrameLocks noGrp="1"/>
          </p:cNvGraphicFramePr>
          <p:nvPr>
            <p:extLst>
              <p:ext uri="{D42A27DB-BD31-4B8C-83A1-F6EECF244321}">
                <p14:modId xmlns:p14="http://schemas.microsoft.com/office/powerpoint/2010/main" val="3774934975"/>
              </p:ext>
            </p:extLst>
          </p:nvPr>
        </p:nvGraphicFramePr>
        <p:xfrm>
          <a:off x="1853520" y="3194517"/>
          <a:ext cx="1137684" cy="331200"/>
        </p:xfrm>
        <a:graphic>
          <a:graphicData uri="http://schemas.openxmlformats.org/drawingml/2006/table">
            <a:tbl>
              <a:tblPr firstRow="1" bandRow="1">
                <a:tableStyleId>{2D5ABB26-0587-4C30-8999-92F81FD0307C}</a:tableStyleId>
              </a:tblPr>
              <a:tblGrid>
                <a:gridCol w="1137684">
                  <a:extLst>
                    <a:ext uri="{9D8B030D-6E8A-4147-A177-3AD203B41FA5}">
                      <a16:colId xmlns:a16="http://schemas.microsoft.com/office/drawing/2014/main" val="3434342612"/>
                    </a:ext>
                  </a:extLst>
                </a:gridCol>
              </a:tblGrid>
              <a:tr h="16560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Hors Île-de-France</a:t>
                      </a:r>
                    </a:p>
                  </a:txBody>
                  <a:tcPr marL="0" marR="0" marT="0" marB="0"/>
                </a:tc>
                <a:extLst>
                  <a:ext uri="{0D108BD9-81ED-4DB2-BD59-A6C34878D82A}">
                    <a16:rowId xmlns:a16="http://schemas.microsoft.com/office/drawing/2014/main" val="831412733"/>
                  </a:ext>
                </a:extLst>
              </a:tr>
              <a:tr h="16560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Île-de-France</a:t>
                      </a:r>
                    </a:p>
                  </a:txBody>
                  <a:tcPr marL="0" marR="0" marT="0" marB="0"/>
                </a:tc>
                <a:extLst>
                  <a:ext uri="{0D108BD9-81ED-4DB2-BD59-A6C34878D82A}">
                    <a16:rowId xmlns:a16="http://schemas.microsoft.com/office/drawing/2014/main" val="556503962"/>
                  </a:ext>
                </a:extLst>
              </a:tr>
            </a:tbl>
          </a:graphicData>
        </a:graphic>
      </p:graphicFrame>
      <p:graphicFrame>
        <p:nvGraphicFramePr>
          <p:cNvPr id="10" name="Tableau 9">
            <a:extLst>
              <a:ext uri="{FF2B5EF4-FFF2-40B4-BE49-F238E27FC236}">
                <a16:creationId xmlns:a16="http://schemas.microsoft.com/office/drawing/2014/main" id="{64735B92-52F5-AD1F-F38C-D7AC99EA6C95}"/>
              </a:ext>
            </a:extLst>
          </p:cNvPr>
          <p:cNvGraphicFramePr>
            <a:graphicFrameLocks noGrp="1"/>
          </p:cNvGraphicFramePr>
          <p:nvPr>
            <p:extLst>
              <p:ext uri="{D42A27DB-BD31-4B8C-83A1-F6EECF244321}">
                <p14:modId xmlns:p14="http://schemas.microsoft.com/office/powerpoint/2010/main" val="3675294141"/>
              </p:ext>
            </p:extLst>
          </p:nvPr>
        </p:nvGraphicFramePr>
        <p:xfrm>
          <a:off x="1853520" y="3632049"/>
          <a:ext cx="1137684" cy="331200"/>
        </p:xfrm>
        <a:graphic>
          <a:graphicData uri="http://schemas.openxmlformats.org/drawingml/2006/table">
            <a:tbl>
              <a:tblPr firstRow="1" bandRow="1">
                <a:tableStyleId>{2D5ABB26-0587-4C30-8999-92F81FD0307C}</a:tableStyleId>
              </a:tblPr>
              <a:tblGrid>
                <a:gridCol w="1137684">
                  <a:extLst>
                    <a:ext uri="{9D8B030D-6E8A-4147-A177-3AD203B41FA5}">
                      <a16:colId xmlns:a16="http://schemas.microsoft.com/office/drawing/2014/main" val="3434342612"/>
                    </a:ext>
                  </a:extLst>
                </a:gridCol>
              </a:tblGrid>
              <a:tr h="16560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Homme</a:t>
                      </a:r>
                    </a:p>
                  </a:txBody>
                  <a:tcPr marL="0" marR="0" marT="0" marB="0"/>
                </a:tc>
                <a:extLst>
                  <a:ext uri="{0D108BD9-81ED-4DB2-BD59-A6C34878D82A}">
                    <a16:rowId xmlns:a16="http://schemas.microsoft.com/office/drawing/2014/main" val="831412733"/>
                  </a:ext>
                </a:extLst>
              </a:tr>
              <a:tr h="16560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Femme</a:t>
                      </a:r>
                    </a:p>
                  </a:txBody>
                  <a:tcPr marL="0" marR="0" marT="0" marB="0"/>
                </a:tc>
                <a:extLst>
                  <a:ext uri="{0D108BD9-81ED-4DB2-BD59-A6C34878D82A}">
                    <a16:rowId xmlns:a16="http://schemas.microsoft.com/office/drawing/2014/main" val="556503962"/>
                  </a:ext>
                </a:extLst>
              </a:tr>
            </a:tbl>
          </a:graphicData>
        </a:graphic>
      </p:graphicFrame>
      <p:graphicFrame>
        <p:nvGraphicFramePr>
          <p:cNvPr id="11" name="Tableau 10">
            <a:extLst>
              <a:ext uri="{FF2B5EF4-FFF2-40B4-BE49-F238E27FC236}">
                <a16:creationId xmlns:a16="http://schemas.microsoft.com/office/drawing/2014/main" id="{70202837-C338-4C68-F23F-FE715ABAD4A8}"/>
              </a:ext>
            </a:extLst>
          </p:cNvPr>
          <p:cNvGraphicFramePr>
            <a:graphicFrameLocks noGrp="1"/>
          </p:cNvGraphicFramePr>
          <p:nvPr>
            <p:extLst>
              <p:ext uri="{D42A27DB-BD31-4B8C-83A1-F6EECF244321}">
                <p14:modId xmlns:p14="http://schemas.microsoft.com/office/powerpoint/2010/main" val="378373863"/>
              </p:ext>
            </p:extLst>
          </p:nvPr>
        </p:nvGraphicFramePr>
        <p:xfrm>
          <a:off x="1246986" y="4068929"/>
          <a:ext cx="1744218" cy="662400"/>
        </p:xfrm>
        <a:graphic>
          <a:graphicData uri="http://schemas.openxmlformats.org/drawingml/2006/table">
            <a:tbl>
              <a:tblPr firstRow="1" bandRow="1">
                <a:tableStyleId>{2D5ABB26-0587-4C30-8999-92F81FD0307C}</a:tableStyleId>
              </a:tblPr>
              <a:tblGrid>
                <a:gridCol w="1744218">
                  <a:extLst>
                    <a:ext uri="{9D8B030D-6E8A-4147-A177-3AD203B41FA5}">
                      <a16:colId xmlns:a16="http://schemas.microsoft.com/office/drawing/2014/main" val="3434342612"/>
                    </a:ext>
                  </a:extLst>
                </a:gridCol>
              </a:tblGrid>
              <a:tr h="16560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Classes moyennes inférieures</a:t>
                      </a:r>
                    </a:p>
                  </a:txBody>
                  <a:tcPr marL="0" marR="0" marT="0" marB="0"/>
                </a:tc>
                <a:extLst>
                  <a:ext uri="{0D108BD9-81ED-4DB2-BD59-A6C34878D82A}">
                    <a16:rowId xmlns:a16="http://schemas.microsoft.com/office/drawing/2014/main" val="831412733"/>
                  </a:ext>
                </a:extLst>
              </a:tr>
              <a:tr h="16560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Bas revenus</a:t>
                      </a:r>
                    </a:p>
                  </a:txBody>
                  <a:tcPr marL="0" marR="0" marT="0" marB="0"/>
                </a:tc>
                <a:extLst>
                  <a:ext uri="{0D108BD9-81ED-4DB2-BD59-A6C34878D82A}">
                    <a16:rowId xmlns:a16="http://schemas.microsoft.com/office/drawing/2014/main" val="556503962"/>
                  </a:ext>
                </a:extLst>
              </a:tr>
              <a:tr h="16560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Classes moyennes supérieures</a:t>
                      </a:r>
                    </a:p>
                  </a:txBody>
                  <a:tcPr marL="0" marR="0" marT="0" marB="0"/>
                </a:tc>
                <a:extLst>
                  <a:ext uri="{0D108BD9-81ED-4DB2-BD59-A6C34878D82A}">
                    <a16:rowId xmlns:a16="http://schemas.microsoft.com/office/drawing/2014/main" val="2760315322"/>
                  </a:ext>
                </a:extLst>
              </a:tr>
              <a:tr h="16560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Hauts revenus</a:t>
                      </a:r>
                    </a:p>
                  </a:txBody>
                  <a:tcPr marL="0" marR="0" marT="0" marB="0"/>
                </a:tc>
                <a:extLst>
                  <a:ext uri="{0D108BD9-81ED-4DB2-BD59-A6C34878D82A}">
                    <a16:rowId xmlns:a16="http://schemas.microsoft.com/office/drawing/2014/main" val="1066876045"/>
                  </a:ext>
                </a:extLst>
              </a:tr>
            </a:tbl>
          </a:graphicData>
        </a:graphic>
      </p:graphicFrame>
      <p:graphicFrame>
        <p:nvGraphicFramePr>
          <p:cNvPr id="13" name="Tableau 12">
            <a:extLst>
              <a:ext uri="{FF2B5EF4-FFF2-40B4-BE49-F238E27FC236}">
                <a16:creationId xmlns:a16="http://schemas.microsoft.com/office/drawing/2014/main" id="{FDAFF801-B5D5-0F07-8427-D6F8B4CD59C4}"/>
              </a:ext>
            </a:extLst>
          </p:cNvPr>
          <p:cNvGraphicFramePr>
            <a:graphicFrameLocks noGrp="1"/>
          </p:cNvGraphicFramePr>
          <p:nvPr>
            <p:extLst>
              <p:ext uri="{D42A27DB-BD31-4B8C-83A1-F6EECF244321}">
                <p14:modId xmlns:p14="http://schemas.microsoft.com/office/powerpoint/2010/main" val="4100135763"/>
              </p:ext>
            </p:extLst>
          </p:nvPr>
        </p:nvGraphicFramePr>
        <p:xfrm>
          <a:off x="515322" y="4879560"/>
          <a:ext cx="2475882" cy="1043599"/>
        </p:xfrm>
        <a:graphic>
          <a:graphicData uri="http://schemas.openxmlformats.org/drawingml/2006/table">
            <a:tbl>
              <a:tblPr firstRow="1" bandRow="1">
                <a:tableStyleId>{2D5ABB26-0587-4C30-8999-92F81FD0307C}</a:tableStyleId>
              </a:tblPr>
              <a:tblGrid>
                <a:gridCol w="2475882">
                  <a:extLst>
                    <a:ext uri="{9D8B030D-6E8A-4147-A177-3AD203B41FA5}">
                      <a16:colId xmlns:a16="http://schemas.microsoft.com/office/drawing/2014/main" val="3434342612"/>
                    </a:ext>
                  </a:extLst>
                </a:gridCol>
              </a:tblGrid>
              <a:tr h="162224">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Profession intermédiaire</a:t>
                      </a:r>
                    </a:p>
                  </a:txBody>
                  <a:tcPr marL="0" marR="0" marT="0" marB="0"/>
                </a:tc>
                <a:extLst>
                  <a:ext uri="{0D108BD9-81ED-4DB2-BD59-A6C34878D82A}">
                    <a16:rowId xmlns:a16="http://schemas.microsoft.com/office/drawing/2014/main" val="831412733"/>
                  </a:ext>
                </a:extLst>
              </a:tr>
              <a:tr h="176275">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Agriculteur exploitant, artisan, commerçant</a:t>
                      </a:r>
                    </a:p>
                  </a:txBody>
                  <a:tcPr marL="0" marR="0" marT="0" marB="0"/>
                </a:tc>
                <a:extLst>
                  <a:ext uri="{0D108BD9-81ED-4DB2-BD59-A6C34878D82A}">
                    <a16:rowId xmlns:a16="http://schemas.microsoft.com/office/drawing/2014/main" val="556503962"/>
                  </a:ext>
                </a:extLst>
              </a:tr>
              <a:tr h="176275">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Cadres et professions intellectuelles</a:t>
                      </a:r>
                    </a:p>
                  </a:txBody>
                  <a:tcPr marL="0" marR="0" marT="0" marB="0"/>
                </a:tc>
                <a:extLst>
                  <a:ext uri="{0D108BD9-81ED-4DB2-BD59-A6C34878D82A}">
                    <a16:rowId xmlns:a16="http://schemas.microsoft.com/office/drawing/2014/main" val="2760315322"/>
                  </a:ext>
                </a:extLst>
              </a:tr>
              <a:tr h="176275">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Employés</a:t>
                      </a:r>
                    </a:p>
                  </a:txBody>
                  <a:tcPr marL="0" marR="0" marT="0" marB="0"/>
                </a:tc>
                <a:extLst>
                  <a:ext uri="{0D108BD9-81ED-4DB2-BD59-A6C34878D82A}">
                    <a16:rowId xmlns:a16="http://schemas.microsoft.com/office/drawing/2014/main" val="1066876045"/>
                  </a:ext>
                </a:extLst>
              </a:tr>
              <a:tr h="176275">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Ouvriers</a:t>
                      </a:r>
                    </a:p>
                  </a:txBody>
                  <a:tcPr marL="0" marR="0" marT="0" marB="0"/>
                </a:tc>
                <a:extLst>
                  <a:ext uri="{0D108BD9-81ED-4DB2-BD59-A6C34878D82A}">
                    <a16:rowId xmlns:a16="http://schemas.microsoft.com/office/drawing/2014/main" val="2223878559"/>
                  </a:ext>
                </a:extLst>
              </a:tr>
              <a:tr h="176275">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Autres inactifs (étudiants)</a:t>
                      </a:r>
                    </a:p>
                  </a:txBody>
                  <a:tcPr marL="0" marR="0" marT="0" marB="0"/>
                </a:tc>
                <a:extLst>
                  <a:ext uri="{0D108BD9-81ED-4DB2-BD59-A6C34878D82A}">
                    <a16:rowId xmlns:a16="http://schemas.microsoft.com/office/drawing/2014/main" val="1824723635"/>
                  </a:ext>
                </a:extLst>
              </a:tr>
            </a:tbl>
          </a:graphicData>
        </a:graphic>
      </p:graphicFrame>
      <p:sp>
        <p:nvSpPr>
          <p:cNvPr id="14" name="ZoneTexte 13">
            <a:extLst>
              <a:ext uri="{FF2B5EF4-FFF2-40B4-BE49-F238E27FC236}">
                <a16:creationId xmlns:a16="http://schemas.microsoft.com/office/drawing/2014/main" id="{9F505072-460C-E060-9DD1-2A3AD09D0C43}"/>
              </a:ext>
            </a:extLst>
          </p:cNvPr>
          <p:cNvSpPr txBox="1"/>
          <p:nvPr/>
        </p:nvSpPr>
        <p:spPr>
          <a:xfrm>
            <a:off x="8829367" y="1543253"/>
            <a:ext cx="2408904" cy="553998"/>
          </a:xfrm>
          <a:prstGeom prst="rect">
            <a:avLst/>
          </a:prstGeom>
          <a:noFill/>
          <a:ln>
            <a:solidFill>
              <a:srgbClr val="FF0066"/>
            </a:solidFill>
          </a:ln>
        </p:spPr>
        <p:style>
          <a:lnRef idx="0">
            <a:scrgbClr r="0" g="0" b="0"/>
          </a:lnRef>
          <a:fillRef idx="0">
            <a:scrgbClr r="0" g="0" b="0"/>
          </a:fillRef>
          <a:effectRef idx="0">
            <a:scrgbClr r="0" g="0" b="0"/>
          </a:effectRef>
          <a:fontRef idx="minor">
            <a:schemeClr val="dk1"/>
          </a:fontRef>
        </p:style>
        <p:txBody>
          <a:bodyPr wrap="square" rtlCol="0">
            <a:spAutoFit/>
          </a:bodyPr>
          <a:lstStyle/>
          <a:p>
            <a:r>
              <a:rPr lang="fr-FR" sz="1000">
                <a:latin typeface="Akatab" panose="02000000000000000000" pitchFamily="2" charset="0"/>
                <a:ea typeface="Akatab" panose="02000000000000000000" pitchFamily="2" charset="0"/>
                <a:cs typeface="Akatab" panose="02000000000000000000" pitchFamily="2" charset="0"/>
              </a:rPr>
              <a:t>Les actifs entre 40 et 59 ans ont plus de chance de se rendre en voiture sur leur lieu de travail</a:t>
            </a:r>
          </a:p>
        </p:txBody>
      </p:sp>
      <p:sp>
        <p:nvSpPr>
          <p:cNvPr id="15" name="ZoneTexte 14">
            <a:extLst>
              <a:ext uri="{FF2B5EF4-FFF2-40B4-BE49-F238E27FC236}">
                <a16:creationId xmlns:a16="http://schemas.microsoft.com/office/drawing/2014/main" id="{AC57EE29-01F0-36B2-20F0-26D50B0C9430}"/>
              </a:ext>
            </a:extLst>
          </p:cNvPr>
          <p:cNvSpPr txBox="1"/>
          <p:nvPr/>
        </p:nvSpPr>
        <p:spPr>
          <a:xfrm>
            <a:off x="8829367" y="2238992"/>
            <a:ext cx="2408904" cy="861774"/>
          </a:xfrm>
          <a:prstGeom prst="rect">
            <a:avLst/>
          </a:prstGeom>
          <a:noFill/>
          <a:ln w="9525"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FR" sz="1000" b="1">
                <a:solidFill>
                  <a:schemeClr val="tx1"/>
                </a:solidFill>
                <a:latin typeface="Akatab" panose="02000000000000000000" pitchFamily="2" charset="0"/>
                <a:ea typeface="Akatab" panose="02000000000000000000" pitchFamily="2" charset="0"/>
                <a:cs typeface="Akatab" panose="02000000000000000000" pitchFamily="2" charset="0"/>
              </a:rPr>
              <a:t>La situation géographique est déterminante </a:t>
            </a:r>
            <a:r>
              <a:rPr lang="fr-FR" sz="1000">
                <a:solidFill>
                  <a:schemeClr val="tx1"/>
                </a:solidFill>
                <a:latin typeface="Akatab" panose="02000000000000000000" pitchFamily="2" charset="0"/>
                <a:ea typeface="Akatab" panose="02000000000000000000" pitchFamily="2" charset="0"/>
                <a:cs typeface="Akatab" panose="02000000000000000000" pitchFamily="2" charset="0"/>
              </a:rPr>
              <a:t>: les habitants de la grande couronne et des communes hors attraction des villes ont plus de chance de se déplacer en voiture. </a:t>
            </a:r>
          </a:p>
        </p:txBody>
      </p:sp>
      <p:sp>
        <p:nvSpPr>
          <p:cNvPr id="17" name="ZoneTexte 16">
            <a:extLst>
              <a:ext uri="{FF2B5EF4-FFF2-40B4-BE49-F238E27FC236}">
                <a16:creationId xmlns:a16="http://schemas.microsoft.com/office/drawing/2014/main" id="{879A1A38-CF16-0ECA-34CA-A3AE0783E1BD}"/>
              </a:ext>
            </a:extLst>
          </p:cNvPr>
          <p:cNvSpPr txBox="1"/>
          <p:nvPr/>
        </p:nvSpPr>
        <p:spPr>
          <a:xfrm>
            <a:off x="8829367" y="3165563"/>
            <a:ext cx="2408904" cy="400110"/>
          </a:xfrm>
          <a:prstGeom prst="rect">
            <a:avLst/>
          </a:prstGeom>
          <a:noFill/>
          <a:ln w="952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FR" sz="1000" b="1">
                <a:solidFill>
                  <a:schemeClr val="tx1"/>
                </a:solidFill>
                <a:latin typeface="Akatab" panose="02000000000000000000" pitchFamily="2" charset="0"/>
                <a:ea typeface="Akatab" panose="02000000000000000000" pitchFamily="2" charset="0"/>
                <a:cs typeface="Akatab" panose="02000000000000000000" pitchFamily="2" charset="0"/>
              </a:rPr>
              <a:t>Etre francilien </a:t>
            </a:r>
            <a:r>
              <a:rPr lang="fr-FR" sz="1000">
                <a:solidFill>
                  <a:schemeClr val="tx1"/>
                </a:solidFill>
                <a:latin typeface="Akatab" panose="02000000000000000000" pitchFamily="2" charset="0"/>
                <a:ea typeface="Akatab" panose="02000000000000000000" pitchFamily="2" charset="0"/>
                <a:cs typeface="Akatab" panose="02000000000000000000" pitchFamily="2" charset="0"/>
              </a:rPr>
              <a:t>diminue la probabilité d’être automobiliste</a:t>
            </a:r>
          </a:p>
        </p:txBody>
      </p:sp>
      <p:sp>
        <p:nvSpPr>
          <p:cNvPr id="18" name="ZoneTexte 17">
            <a:extLst>
              <a:ext uri="{FF2B5EF4-FFF2-40B4-BE49-F238E27FC236}">
                <a16:creationId xmlns:a16="http://schemas.microsoft.com/office/drawing/2014/main" id="{8B21C1DE-D0BB-E93D-13E3-7498F5B100E0}"/>
              </a:ext>
            </a:extLst>
          </p:cNvPr>
          <p:cNvSpPr txBox="1"/>
          <p:nvPr/>
        </p:nvSpPr>
        <p:spPr>
          <a:xfrm>
            <a:off x="8827091" y="3676636"/>
            <a:ext cx="2408904" cy="4001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FR" sz="1000">
                <a:solidFill>
                  <a:schemeClr val="tx1"/>
                </a:solidFill>
                <a:latin typeface="Akatab" panose="02000000000000000000" pitchFamily="2" charset="0"/>
                <a:ea typeface="Akatab" panose="02000000000000000000" pitchFamily="2" charset="0"/>
                <a:cs typeface="Akatab" panose="02000000000000000000" pitchFamily="2" charset="0"/>
              </a:rPr>
              <a:t>Le genre n’a pas d’impact significatif sur la probabilité d’être automobiliste. </a:t>
            </a:r>
          </a:p>
        </p:txBody>
      </p:sp>
      <p:sp>
        <p:nvSpPr>
          <p:cNvPr id="26" name="ZoneTexte 25">
            <a:extLst>
              <a:ext uri="{FF2B5EF4-FFF2-40B4-BE49-F238E27FC236}">
                <a16:creationId xmlns:a16="http://schemas.microsoft.com/office/drawing/2014/main" id="{8C470B04-F0DE-20E5-0634-B7F089FD31BA}"/>
              </a:ext>
            </a:extLst>
          </p:cNvPr>
          <p:cNvSpPr txBox="1"/>
          <p:nvPr/>
        </p:nvSpPr>
        <p:spPr>
          <a:xfrm>
            <a:off x="8827091" y="4187709"/>
            <a:ext cx="2408904" cy="553998"/>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FR" sz="1000">
                <a:solidFill>
                  <a:schemeClr val="tx1"/>
                </a:solidFill>
                <a:latin typeface="Akatab" panose="02000000000000000000" pitchFamily="2" charset="0"/>
                <a:ea typeface="Akatab" panose="02000000000000000000" pitchFamily="2" charset="0"/>
                <a:cs typeface="Akatab" panose="02000000000000000000" pitchFamily="2" charset="0"/>
              </a:rPr>
              <a:t>L’impact des revenus sur la probabilité d’utiliser la voiture est rarement significatif. </a:t>
            </a:r>
          </a:p>
        </p:txBody>
      </p:sp>
      <p:sp>
        <p:nvSpPr>
          <p:cNvPr id="28" name="ZoneTexte 27">
            <a:extLst>
              <a:ext uri="{FF2B5EF4-FFF2-40B4-BE49-F238E27FC236}">
                <a16:creationId xmlns:a16="http://schemas.microsoft.com/office/drawing/2014/main" id="{D6B72A0D-0D39-34D3-0A37-53EE2A41C686}"/>
              </a:ext>
            </a:extLst>
          </p:cNvPr>
          <p:cNvSpPr txBox="1"/>
          <p:nvPr/>
        </p:nvSpPr>
        <p:spPr>
          <a:xfrm>
            <a:off x="8827091" y="4837282"/>
            <a:ext cx="2408904" cy="707886"/>
          </a:xfrm>
          <a:prstGeom prst="rect">
            <a:avLst/>
          </a:prstGeom>
          <a:noFill/>
          <a:ln w="9525" cap="flat" cmpd="sng" algn="ctr">
            <a:solidFill>
              <a:srgbClr val="FF00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FR" sz="1000">
                <a:solidFill>
                  <a:schemeClr val="tx1"/>
                </a:solidFill>
                <a:latin typeface="Akatab" panose="02000000000000000000" pitchFamily="2" charset="0"/>
                <a:ea typeface="Akatab" panose="02000000000000000000" pitchFamily="2" charset="0"/>
                <a:cs typeface="Akatab" panose="02000000000000000000" pitchFamily="2" charset="0"/>
              </a:rPr>
              <a:t>Les « autres inactifs » (étudiants) et les cadres ont moins de chance d’utiliser la voiture que les autres catégories professionnelles. </a:t>
            </a:r>
          </a:p>
        </p:txBody>
      </p:sp>
      <p:graphicFrame>
        <p:nvGraphicFramePr>
          <p:cNvPr id="29" name="Tableau 28">
            <a:extLst>
              <a:ext uri="{FF2B5EF4-FFF2-40B4-BE49-F238E27FC236}">
                <a16:creationId xmlns:a16="http://schemas.microsoft.com/office/drawing/2014/main" id="{DAD91611-BEFA-8F33-47F6-89F2666167CC}"/>
              </a:ext>
            </a:extLst>
          </p:cNvPr>
          <p:cNvGraphicFramePr>
            <a:graphicFrameLocks noGrp="1"/>
          </p:cNvGraphicFramePr>
          <p:nvPr>
            <p:extLst>
              <p:ext uri="{D42A27DB-BD31-4B8C-83A1-F6EECF244321}">
                <p14:modId xmlns:p14="http://schemas.microsoft.com/office/powerpoint/2010/main" val="1785995660"/>
              </p:ext>
            </p:extLst>
          </p:nvPr>
        </p:nvGraphicFramePr>
        <p:xfrm>
          <a:off x="7064587" y="4881407"/>
          <a:ext cx="2475882" cy="1396149"/>
        </p:xfrm>
        <a:graphic>
          <a:graphicData uri="http://schemas.openxmlformats.org/drawingml/2006/table">
            <a:tbl>
              <a:tblPr firstRow="1" bandRow="1">
                <a:tableStyleId>{2D5ABB26-0587-4C30-8999-92F81FD0307C}</a:tableStyleId>
              </a:tblPr>
              <a:tblGrid>
                <a:gridCol w="2475882">
                  <a:extLst>
                    <a:ext uri="{9D8B030D-6E8A-4147-A177-3AD203B41FA5}">
                      <a16:colId xmlns:a16="http://schemas.microsoft.com/office/drawing/2014/main" val="3434342612"/>
                    </a:ext>
                  </a:extLst>
                </a:gridCol>
              </a:tblGrid>
              <a:tr h="162224">
                <a:tc>
                  <a:txBody>
                    <a:bodyPr/>
                    <a:lstStyle/>
                    <a:p>
                      <a:pPr algn="l"/>
                      <a:r>
                        <a:rPr lang="fr-FR" sz="1000">
                          <a:latin typeface="Akatab" panose="02000000000000000000" pitchFamily="2" charset="0"/>
                          <a:ea typeface="Akatab" panose="02000000000000000000" pitchFamily="2" charset="0"/>
                          <a:cs typeface="Akatab" panose="02000000000000000000" pitchFamily="2" charset="0"/>
                        </a:rPr>
                        <a:t>Profession intermédiaire</a:t>
                      </a:r>
                    </a:p>
                  </a:txBody>
                  <a:tcPr marL="0" marR="0" marT="0" marB="0"/>
                </a:tc>
                <a:extLst>
                  <a:ext uri="{0D108BD9-81ED-4DB2-BD59-A6C34878D82A}">
                    <a16:rowId xmlns:a16="http://schemas.microsoft.com/office/drawing/2014/main" val="831412733"/>
                  </a:ext>
                </a:extLst>
              </a:tr>
              <a:tr h="176275">
                <a:tc>
                  <a:txBody>
                    <a:bodyPr/>
                    <a:lstStyle/>
                    <a:p>
                      <a:pPr algn="l"/>
                      <a:r>
                        <a:rPr lang="fr-FR" sz="1000">
                          <a:latin typeface="Akatab" panose="02000000000000000000" pitchFamily="2" charset="0"/>
                          <a:ea typeface="Akatab" panose="02000000000000000000" pitchFamily="2" charset="0"/>
                          <a:cs typeface="Akatab" panose="02000000000000000000" pitchFamily="2" charset="0"/>
                        </a:rPr>
                        <a:t>Agri </a:t>
                      </a:r>
                      <a:r>
                        <a:rPr lang="fr-FR" sz="1000" err="1">
                          <a:latin typeface="Akatab" panose="02000000000000000000" pitchFamily="2" charset="0"/>
                          <a:ea typeface="Akatab" panose="02000000000000000000" pitchFamily="2" charset="0"/>
                          <a:cs typeface="Akatab" panose="02000000000000000000" pitchFamily="2" charset="0"/>
                        </a:rPr>
                        <a:t>expl</a:t>
                      </a:r>
                      <a:r>
                        <a:rPr lang="fr-FR" sz="1000">
                          <a:latin typeface="Akatab" panose="02000000000000000000" pitchFamily="2" charset="0"/>
                          <a:ea typeface="Akatab" panose="02000000000000000000" pitchFamily="2" charset="0"/>
                          <a:cs typeface="Akatab" panose="02000000000000000000" pitchFamily="2" charset="0"/>
                        </a:rPr>
                        <a:t>, artisan, commerçant</a:t>
                      </a:r>
                    </a:p>
                  </a:txBody>
                  <a:tcPr marL="0" marR="0" marT="0" marB="0"/>
                </a:tc>
                <a:extLst>
                  <a:ext uri="{0D108BD9-81ED-4DB2-BD59-A6C34878D82A}">
                    <a16:rowId xmlns:a16="http://schemas.microsoft.com/office/drawing/2014/main" val="556503962"/>
                  </a:ext>
                </a:extLst>
              </a:tr>
              <a:tr h="176275">
                <a:tc>
                  <a:txBody>
                    <a:bodyPr/>
                    <a:lstStyle/>
                    <a:p>
                      <a:pPr algn="l"/>
                      <a:r>
                        <a:rPr lang="fr-FR" sz="1000">
                          <a:latin typeface="Akatab" panose="02000000000000000000" pitchFamily="2" charset="0"/>
                          <a:ea typeface="Akatab" panose="02000000000000000000" pitchFamily="2" charset="0"/>
                          <a:cs typeface="Akatab" panose="02000000000000000000" pitchFamily="2" charset="0"/>
                        </a:rPr>
                        <a:t>Cadres et prof. intellectuelles</a:t>
                      </a:r>
                    </a:p>
                  </a:txBody>
                  <a:tcPr marL="0" marR="0" marT="0" marB="0"/>
                </a:tc>
                <a:extLst>
                  <a:ext uri="{0D108BD9-81ED-4DB2-BD59-A6C34878D82A}">
                    <a16:rowId xmlns:a16="http://schemas.microsoft.com/office/drawing/2014/main" val="2760315322"/>
                  </a:ext>
                </a:extLst>
              </a:tr>
              <a:tr h="176275">
                <a:tc>
                  <a:txBody>
                    <a:bodyPr/>
                    <a:lstStyle/>
                    <a:p>
                      <a:pPr algn="l"/>
                      <a:r>
                        <a:rPr lang="fr-FR" sz="1000">
                          <a:latin typeface="Akatab" panose="02000000000000000000" pitchFamily="2" charset="0"/>
                          <a:ea typeface="Akatab" panose="02000000000000000000" pitchFamily="2" charset="0"/>
                          <a:cs typeface="Akatab" panose="02000000000000000000" pitchFamily="2" charset="0"/>
                        </a:rPr>
                        <a:t>Employés</a:t>
                      </a:r>
                    </a:p>
                  </a:txBody>
                  <a:tcPr marL="0" marR="0" marT="0" marB="0"/>
                </a:tc>
                <a:extLst>
                  <a:ext uri="{0D108BD9-81ED-4DB2-BD59-A6C34878D82A}">
                    <a16:rowId xmlns:a16="http://schemas.microsoft.com/office/drawing/2014/main" val="1066876045"/>
                  </a:ext>
                </a:extLst>
              </a:tr>
              <a:tr h="176275">
                <a:tc>
                  <a:txBody>
                    <a:bodyPr/>
                    <a:lstStyle/>
                    <a:p>
                      <a:pPr algn="l"/>
                      <a:r>
                        <a:rPr lang="fr-FR" sz="1000">
                          <a:latin typeface="Akatab" panose="02000000000000000000" pitchFamily="2" charset="0"/>
                          <a:ea typeface="Akatab" panose="02000000000000000000" pitchFamily="2" charset="0"/>
                          <a:cs typeface="Akatab" panose="02000000000000000000" pitchFamily="2" charset="0"/>
                        </a:rPr>
                        <a:t>Ouvriers</a:t>
                      </a:r>
                    </a:p>
                  </a:txBody>
                  <a:tcPr marL="0" marR="0" marT="0" marB="0"/>
                </a:tc>
                <a:extLst>
                  <a:ext uri="{0D108BD9-81ED-4DB2-BD59-A6C34878D82A}">
                    <a16:rowId xmlns:a16="http://schemas.microsoft.com/office/drawing/2014/main" val="2223878559"/>
                  </a:ext>
                </a:extLst>
              </a:tr>
              <a:tr h="176275">
                <a:tc>
                  <a:txBody>
                    <a:bodyPr/>
                    <a:lstStyle/>
                    <a:p>
                      <a:pPr algn="l"/>
                      <a:r>
                        <a:rPr lang="fr-FR" sz="1000">
                          <a:latin typeface="Akatab" panose="02000000000000000000" pitchFamily="2" charset="0"/>
                          <a:ea typeface="Akatab" panose="02000000000000000000" pitchFamily="2" charset="0"/>
                          <a:cs typeface="Akatab" panose="02000000000000000000" pitchFamily="2" charset="0"/>
                        </a:rPr>
                        <a:t>Personnes au foyer</a:t>
                      </a:r>
                    </a:p>
                  </a:txBody>
                  <a:tcPr marL="0" marR="0" marT="0" marB="0"/>
                </a:tc>
                <a:extLst>
                  <a:ext uri="{0D108BD9-81ED-4DB2-BD59-A6C34878D82A}">
                    <a16:rowId xmlns:a16="http://schemas.microsoft.com/office/drawing/2014/main" val="1824723635"/>
                  </a:ext>
                </a:extLst>
              </a:tr>
              <a:tr h="176275">
                <a:tc>
                  <a:txBody>
                    <a:bodyPr/>
                    <a:lstStyle/>
                    <a:p>
                      <a:pPr algn="l"/>
                      <a:r>
                        <a:rPr lang="fr-FR" sz="1000">
                          <a:latin typeface="Akatab" panose="02000000000000000000" pitchFamily="2" charset="0"/>
                          <a:ea typeface="Akatab" panose="02000000000000000000" pitchFamily="2" charset="0"/>
                          <a:cs typeface="Akatab" panose="02000000000000000000" pitchFamily="2" charset="0"/>
                        </a:rPr>
                        <a:t>Retraités</a:t>
                      </a:r>
                    </a:p>
                  </a:txBody>
                  <a:tcPr marL="0" marR="0" marT="0" marB="0"/>
                </a:tc>
                <a:extLst>
                  <a:ext uri="{0D108BD9-81ED-4DB2-BD59-A6C34878D82A}">
                    <a16:rowId xmlns:a16="http://schemas.microsoft.com/office/drawing/2014/main" val="261934869"/>
                  </a:ext>
                </a:extLst>
              </a:tr>
              <a:tr h="176275">
                <a:tc>
                  <a:txBody>
                    <a:bodyPr/>
                    <a:lstStyle/>
                    <a:p>
                      <a:pPr algn="l"/>
                      <a:r>
                        <a:rPr lang="fr-FR" sz="1000">
                          <a:latin typeface="Akatab" panose="02000000000000000000" pitchFamily="2" charset="0"/>
                          <a:ea typeface="Akatab" panose="02000000000000000000" pitchFamily="2" charset="0"/>
                          <a:cs typeface="Akatab" panose="02000000000000000000" pitchFamily="2" charset="0"/>
                        </a:rPr>
                        <a:t>Autres inactifs</a:t>
                      </a:r>
                    </a:p>
                  </a:txBody>
                  <a:tcPr marL="0" marR="0" marT="0" marB="0"/>
                </a:tc>
                <a:extLst>
                  <a:ext uri="{0D108BD9-81ED-4DB2-BD59-A6C34878D82A}">
                    <a16:rowId xmlns:a16="http://schemas.microsoft.com/office/drawing/2014/main" val="1205614866"/>
                  </a:ext>
                </a:extLst>
              </a:tr>
            </a:tbl>
          </a:graphicData>
        </a:graphic>
      </p:graphicFrame>
      <p:pic>
        <p:nvPicPr>
          <p:cNvPr id="31" name="Image 30" descr="Une image contenant texte, capture d’écran, nombre, Police&#10;&#10;Description générée automatiquement">
            <a:extLst>
              <a:ext uri="{FF2B5EF4-FFF2-40B4-BE49-F238E27FC236}">
                <a16:creationId xmlns:a16="http://schemas.microsoft.com/office/drawing/2014/main" id="{AF189F1A-1260-C80C-0217-0D7664E82E6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64539" y="1374022"/>
            <a:ext cx="1686067" cy="4633293"/>
          </a:xfrm>
          <a:prstGeom prst="rect">
            <a:avLst/>
          </a:prstGeom>
        </p:spPr>
      </p:pic>
      <p:pic>
        <p:nvPicPr>
          <p:cNvPr id="33" name="Image 32" descr="Une image contenant texte, capture d’écran, nombre, Police&#10;&#10;Description générée automatiquement">
            <a:extLst>
              <a:ext uri="{FF2B5EF4-FFF2-40B4-BE49-F238E27FC236}">
                <a16:creationId xmlns:a16="http://schemas.microsoft.com/office/drawing/2014/main" id="{40323381-139D-7CD3-5AB3-DCF7A39EBE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51908" y="1384267"/>
            <a:ext cx="1948757" cy="5134188"/>
          </a:xfrm>
          <a:prstGeom prst="rect">
            <a:avLst/>
          </a:prstGeom>
        </p:spPr>
      </p:pic>
      <p:sp>
        <p:nvSpPr>
          <p:cNvPr id="6" name="Espace réservé du texte 5">
            <a:extLst>
              <a:ext uri="{FF2B5EF4-FFF2-40B4-BE49-F238E27FC236}">
                <a16:creationId xmlns:a16="http://schemas.microsoft.com/office/drawing/2014/main" id="{DC7452A9-1657-95ED-698F-64DC4019F932}"/>
              </a:ext>
            </a:extLst>
          </p:cNvPr>
          <p:cNvSpPr>
            <a:spLocks noGrp="1"/>
          </p:cNvSpPr>
          <p:nvPr>
            <p:ph type="body" sz="quarter" idx="17"/>
          </p:nvPr>
        </p:nvSpPr>
        <p:spPr>
          <a:xfrm>
            <a:off x="326995" y="6518454"/>
            <a:ext cx="6826313" cy="339546"/>
          </a:xfrm>
        </p:spPr>
        <p:txBody>
          <a:bodyPr/>
          <a:lstStyle/>
          <a:p>
            <a:r>
              <a:rPr lang="fr-FR"/>
              <a:t>Source : CREDOC, Enquête Conditions de vie et aspirations, octobre 2023</a:t>
            </a:r>
          </a:p>
          <a:p>
            <a:endParaRPr lang="fr-FR"/>
          </a:p>
          <a:p>
            <a:endParaRPr lang="fr-FR"/>
          </a:p>
        </p:txBody>
      </p:sp>
    </p:spTree>
    <p:extLst>
      <p:ext uri="{BB962C8B-B14F-4D97-AF65-F5344CB8AC3E}">
        <p14:creationId xmlns:p14="http://schemas.microsoft.com/office/powerpoint/2010/main" val="3345826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a:extLst>
              <a:ext uri="{FF2B5EF4-FFF2-40B4-BE49-F238E27FC236}">
                <a16:creationId xmlns:a16="http://schemas.microsoft.com/office/drawing/2014/main" id="{B2A7788E-F4FC-8BED-DACF-409F2095CE8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Espace réservé du texte 11">
            <a:extLst>
              <a:ext uri="{FF2B5EF4-FFF2-40B4-BE49-F238E27FC236}">
                <a16:creationId xmlns:a16="http://schemas.microsoft.com/office/drawing/2014/main" id="{22C27C64-23F4-C501-16E6-44D99475EB3D}"/>
              </a:ext>
            </a:extLst>
          </p:cNvPr>
          <p:cNvSpPr txBox="1">
            <a:spLocks/>
          </p:cNvSpPr>
          <p:nvPr/>
        </p:nvSpPr>
        <p:spPr>
          <a:xfrm>
            <a:off x="515322" y="657384"/>
            <a:ext cx="11322717" cy="3693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rgbClr val="00A1E6"/>
                </a:solidFill>
                <a:latin typeface="Roboto Flex Normal" panose="02000000000000000000" pitchFamily="2" charset="0"/>
                <a:ea typeface="Roboto Flex Normal" panose="02000000000000000000" pitchFamily="2" charset="0"/>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400" b="1"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Clr>
                <a:srgbClr val="00A1E6"/>
              </a:buClr>
              <a:buFont typeface="Arial" panose="020B0604020202020204" pitchFamily="34" charset="0"/>
              <a:buChar char="•"/>
              <a:defRPr sz="125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Facteurs explicatifs de la probabilité d’être usager des </a:t>
            </a:r>
            <a:r>
              <a:rPr lang="fr-FR" b="1"/>
              <a:t>transports en commun </a:t>
            </a:r>
            <a:r>
              <a:rPr lang="fr-FR"/>
              <a:t>: la situation géographique est déterminante </a:t>
            </a:r>
          </a:p>
        </p:txBody>
      </p:sp>
      <p:sp>
        <p:nvSpPr>
          <p:cNvPr id="16" name="Espace réservé du texte 12">
            <a:extLst>
              <a:ext uri="{FF2B5EF4-FFF2-40B4-BE49-F238E27FC236}">
                <a16:creationId xmlns:a16="http://schemas.microsoft.com/office/drawing/2014/main" id="{0D864F87-24F4-3434-0702-BC3198A70C4D}"/>
              </a:ext>
            </a:extLst>
          </p:cNvPr>
          <p:cNvSpPr txBox="1">
            <a:spLocks/>
          </p:cNvSpPr>
          <p:nvPr/>
        </p:nvSpPr>
        <p:spPr>
          <a:xfrm>
            <a:off x="5211879" y="1201488"/>
            <a:ext cx="1809118" cy="21065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rgbClr val="003064">
                    <a:alpha val="75000"/>
                  </a:srgbClr>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900"/>
              <a:t>Autres trajets</a:t>
            </a:r>
          </a:p>
        </p:txBody>
      </p:sp>
      <p:graphicFrame>
        <p:nvGraphicFramePr>
          <p:cNvPr id="19" name="Tableau 18">
            <a:extLst>
              <a:ext uri="{FF2B5EF4-FFF2-40B4-BE49-F238E27FC236}">
                <a16:creationId xmlns:a16="http://schemas.microsoft.com/office/drawing/2014/main" id="{38275D6D-5C19-BD73-CCD6-933F3E00E2BC}"/>
              </a:ext>
            </a:extLst>
          </p:cNvPr>
          <p:cNvGraphicFramePr>
            <a:graphicFrameLocks noGrp="1"/>
          </p:cNvGraphicFramePr>
          <p:nvPr/>
        </p:nvGraphicFramePr>
        <p:xfrm>
          <a:off x="1853520" y="1469388"/>
          <a:ext cx="1137684" cy="662400"/>
        </p:xfrm>
        <a:graphic>
          <a:graphicData uri="http://schemas.openxmlformats.org/drawingml/2006/table">
            <a:tbl>
              <a:tblPr firstRow="1" bandRow="1">
                <a:tableStyleId>{2D5ABB26-0587-4C30-8999-92F81FD0307C}</a:tableStyleId>
              </a:tblPr>
              <a:tblGrid>
                <a:gridCol w="1137684">
                  <a:extLst>
                    <a:ext uri="{9D8B030D-6E8A-4147-A177-3AD203B41FA5}">
                      <a16:colId xmlns:a16="http://schemas.microsoft.com/office/drawing/2014/main" val="3434342612"/>
                    </a:ext>
                  </a:extLst>
                </a:gridCol>
              </a:tblGrid>
              <a:tr h="16560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25 à 39 ans</a:t>
                      </a:r>
                    </a:p>
                  </a:txBody>
                  <a:tcPr marL="0" marR="0" marT="0" marB="0"/>
                </a:tc>
                <a:extLst>
                  <a:ext uri="{0D108BD9-81ED-4DB2-BD59-A6C34878D82A}">
                    <a16:rowId xmlns:a16="http://schemas.microsoft.com/office/drawing/2014/main" val="831412733"/>
                  </a:ext>
                </a:extLst>
              </a:tr>
              <a:tr h="16560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Moins de 25 ans</a:t>
                      </a:r>
                    </a:p>
                  </a:txBody>
                  <a:tcPr marL="0" marR="0" marT="0" marB="0"/>
                </a:tc>
                <a:extLst>
                  <a:ext uri="{0D108BD9-81ED-4DB2-BD59-A6C34878D82A}">
                    <a16:rowId xmlns:a16="http://schemas.microsoft.com/office/drawing/2014/main" val="556503962"/>
                  </a:ext>
                </a:extLst>
              </a:tr>
              <a:tr h="16560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40 à 59 ans</a:t>
                      </a:r>
                    </a:p>
                  </a:txBody>
                  <a:tcPr marL="0" marR="0" marT="0" marB="0"/>
                </a:tc>
                <a:extLst>
                  <a:ext uri="{0D108BD9-81ED-4DB2-BD59-A6C34878D82A}">
                    <a16:rowId xmlns:a16="http://schemas.microsoft.com/office/drawing/2014/main" val="3221175627"/>
                  </a:ext>
                </a:extLst>
              </a:tr>
              <a:tr h="165600">
                <a:tc>
                  <a:txBody>
                    <a:bodyPr/>
                    <a:lstStyle/>
                    <a:p>
                      <a:pPr algn="r"/>
                      <a:r>
                        <a:rPr lang="fr-FR" sz="1000" dirty="0">
                          <a:latin typeface="Akatab" panose="02000000000000000000" pitchFamily="2" charset="0"/>
                          <a:ea typeface="Akatab" panose="02000000000000000000" pitchFamily="2" charset="0"/>
                          <a:cs typeface="Akatab" panose="02000000000000000000" pitchFamily="2" charset="0"/>
                        </a:rPr>
                        <a:t>60 à 69 ans</a:t>
                      </a:r>
                    </a:p>
                  </a:txBody>
                  <a:tcPr marL="0" marR="0" marT="0" marB="0"/>
                </a:tc>
                <a:extLst>
                  <a:ext uri="{0D108BD9-81ED-4DB2-BD59-A6C34878D82A}">
                    <a16:rowId xmlns:a16="http://schemas.microsoft.com/office/drawing/2014/main" val="1295720947"/>
                  </a:ext>
                </a:extLst>
              </a:tr>
            </a:tbl>
          </a:graphicData>
        </a:graphic>
      </p:graphicFrame>
      <p:sp>
        <p:nvSpPr>
          <p:cNvPr id="25" name="Espace réservé du texte 12">
            <a:extLst>
              <a:ext uri="{FF2B5EF4-FFF2-40B4-BE49-F238E27FC236}">
                <a16:creationId xmlns:a16="http://schemas.microsoft.com/office/drawing/2014/main" id="{8EC3245E-D6EF-7C25-3C2C-29ECA84531FD}"/>
              </a:ext>
            </a:extLst>
          </p:cNvPr>
          <p:cNvSpPr txBox="1">
            <a:spLocks/>
          </p:cNvSpPr>
          <p:nvPr/>
        </p:nvSpPr>
        <p:spPr>
          <a:xfrm>
            <a:off x="2692408" y="1198309"/>
            <a:ext cx="2723536" cy="33954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rgbClr val="003064">
                    <a:alpha val="75000"/>
                  </a:srgbClr>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000"/>
              <a:t>Trajets domicile – travail/études</a:t>
            </a:r>
          </a:p>
        </p:txBody>
      </p:sp>
      <p:pic>
        <p:nvPicPr>
          <p:cNvPr id="27" name="Image 26" descr="Une image contenant texte, capture d’écran, nombre, Police&#10;&#10;Description générée automatiquement">
            <a:extLst>
              <a:ext uri="{FF2B5EF4-FFF2-40B4-BE49-F238E27FC236}">
                <a16:creationId xmlns:a16="http://schemas.microsoft.com/office/drawing/2014/main" id="{B746D61C-678C-8FD5-1B75-EDE9CA94FE0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142832" y="1377915"/>
            <a:ext cx="1822689" cy="4725886"/>
          </a:xfrm>
          <a:prstGeom prst="rect">
            <a:avLst/>
          </a:prstGeom>
        </p:spPr>
      </p:pic>
      <p:pic>
        <p:nvPicPr>
          <p:cNvPr id="5" name="Image 4" descr="Une image contenant texte, capture d’écran, nombre, Police&#10;&#10;Description générée automatiquement">
            <a:extLst>
              <a:ext uri="{FF2B5EF4-FFF2-40B4-BE49-F238E27FC236}">
                <a16:creationId xmlns:a16="http://schemas.microsoft.com/office/drawing/2014/main" id="{FE40F05F-536D-B917-FDEC-DA3953F776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2092"/>
          <a:stretch/>
        </p:blipFill>
        <p:spPr>
          <a:xfrm>
            <a:off x="5171790" y="1274854"/>
            <a:ext cx="1889297" cy="5202793"/>
          </a:xfrm>
          <a:prstGeom prst="rect">
            <a:avLst/>
          </a:prstGeom>
        </p:spPr>
      </p:pic>
      <p:graphicFrame>
        <p:nvGraphicFramePr>
          <p:cNvPr id="7" name="Tableau 6">
            <a:extLst>
              <a:ext uri="{FF2B5EF4-FFF2-40B4-BE49-F238E27FC236}">
                <a16:creationId xmlns:a16="http://schemas.microsoft.com/office/drawing/2014/main" id="{5BEF5640-0898-0BE2-AE64-42385E55C532}"/>
              </a:ext>
            </a:extLst>
          </p:cNvPr>
          <p:cNvGraphicFramePr>
            <a:graphicFrameLocks noGrp="1"/>
          </p:cNvGraphicFramePr>
          <p:nvPr/>
        </p:nvGraphicFramePr>
        <p:xfrm>
          <a:off x="915750" y="2241218"/>
          <a:ext cx="2075454" cy="911400"/>
        </p:xfrm>
        <a:graphic>
          <a:graphicData uri="http://schemas.openxmlformats.org/drawingml/2006/table">
            <a:tbl>
              <a:tblPr firstRow="1" bandRow="1">
                <a:tableStyleId>{2D5ABB26-0587-4C30-8999-92F81FD0307C}</a:tableStyleId>
              </a:tblPr>
              <a:tblGrid>
                <a:gridCol w="2075454">
                  <a:extLst>
                    <a:ext uri="{9D8B030D-6E8A-4147-A177-3AD203B41FA5}">
                      <a16:colId xmlns:a16="http://schemas.microsoft.com/office/drawing/2014/main" val="3434342612"/>
                    </a:ext>
                  </a:extLst>
                </a:gridCol>
              </a:tblGrid>
              <a:tr h="18228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Autre commune du pôle principal</a:t>
                      </a:r>
                    </a:p>
                  </a:txBody>
                  <a:tcPr marL="0" marR="0" marT="0" marB="0"/>
                </a:tc>
                <a:extLst>
                  <a:ext uri="{0D108BD9-81ED-4DB2-BD59-A6C34878D82A}">
                    <a16:rowId xmlns:a16="http://schemas.microsoft.com/office/drawing/2014/main" val="831412733"/>
                  </a:ext>
                </a:extLst>
              </a:tr>
              <a:tr h="18228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Commune centre &lt;200 000 habs</a:t>
                      </a:r>
                    </a:p>
                  </a:txBody>
                  <a:tcPr marL="0" marR="0" marT="0" marB="0"/>
                </a:tc>
                <a:extLst>
                  <a:ext uri="{0D108BD9-81ED-4DB2-BD59-A6C34878D82A}">
                    <a16:rowId xmlns:a16="http://schemas.microsoft.com/office/drawing/2014/main" val="556503962"/>
                  </a:ext>
                </a:extLst>
              </a:tr>
              <a:tr h="18228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Commune centre &gt;200 000 habs</a:t>
                      </a:r>
                    </a:p>
                  </a:txBody>
                  <a:tcPr marL="0" marR="0" marT="0" marB="0"/>
                </a:tc>
                <a:extLst>
                  <a:ext uri="{0D108BD9-81ED-4DB2-BD59-A6C34878D82A}">
                    <a16:rowId xmlns:a16="http://schemas.microsoft.com/office/drawing/2014/main" val="3221175627"/>
                  </a:ext>
                </a:extLst>
              </a:tr>
              <a:tr h="18228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Commune de la grande couronne</a:t>
                      </a:r>
                    </a:p>
                  </a:txBody>
                  <a:tcPr marL="0" marR="0" marT="0" marB="0"/>
                </a:tc>
                <a:extLst>
                  <a:ext uri="{0D108BD9-81ED-4DB2-BD59-A6C34878D82A}">
                    <a16:rowId xmlns:a16="http://schemas.microsoft.com/office/drawing/2014/main" val="1295720947"/>
                  </a:ext>
                </a:extLst>
              </a:tr>
              <a:tr h="182280">
                <a:tc>
                  <a:txBody>
                    <a:bodyPr/>
                    <a:lstStyle/>
                    <a:p>
                      <a:pPr algn="r"/>
                      <a:r>
                        <a:rPr lang="fr-FR" sz="1000" dirty="0">
                          <a:latin typeface="Akatab" panose="02000000000000000000" pitchFamily="2" charset="0"/>
                          <a:ea typeface="Akatab" panose="02000000000000000000" pitchFamily="2" charset="0"/>
                          <a:cs typeface="Akatab" panose="02000000000000000000" pitchFamily="2" charset="0"/>
                        </a:rPr>
                        <a:t>Commune hors attraction des villes</a:t>
                      </a:r>
                    </a:p>
                  </a:txBody>
                  <a:tcPr marL="0" marR="0" marT="0" marB="0"/>
                </a:tc>
                <a:extLst>
                  <a:ext uri="{0D108BD9-81ED-4DB2-BD59-A6C34878D82A}">
                    <a16:rowId xmlns:a16="http://schemas.microsoft.com/office/drawing/2014/main" val="3074909622"/>
                  </a:ext>
                </a:extLst>
              </a:tr>
            </a:tbl>
          </a:graphicData>
        </a:graphic>
      </p:graphicFrame>
      <p:graphicFrame>
        <p:nvGraphicFramePr>
          <p:cNvPr id="9" name="Tableau 8">
            <a:extLst>
              <a:ext uri="{FF2B5EF4-FFF2-40B4-BE49-F238E27FC236}">
                <a16:creationId xmlns:a16="http://schemas.microsoft.com/office/drawing/2014/main" id="{EF2625DD-7661-C97D-78AF-5CD9AA152433}"/>
              </a:ext>
            </a:extLst>
          </p:cNvPr>
          <p:cNvGraphicFramePr>
            <a:graphicFrameLocks noGrp="1"/>
          </p:cNvGraphicFramePr>
          <p:nvPr/>
        </p:nvGraphicFramePr>
        <p:xfrm>
          <a:off x="1853520" y="3194517"/>
          <a:ext cx="1137684" cy="331200"/>
        </p:xfrm>
        <a:graphic>
          <a:graphicData uri="http://schemas.openxmlformats.org/drawingml/2006/table">
            <a:tbl>
              <a:tblPr firstRow="1" bandRow="1">
                <a:tableStyleId>{2D5ABB26-0587-4C30-8999-92F81FD0307C}</a:tableStyleId>
              </a:tblPr>
              <a:tblGrid>
                <a:gridCol w="1137684">
                  <a:extLst>
                    <a:ext uri="{9D8B030D-6E8A-4147-A177-3AD203B41FA5}">
                      <a16:colId xmlns:a16="http://schemas.microsoft.com/office/drawing/2014/main" val="3434342612"/>
                    </a:ext>
                  </a:extLst>
                </a:gridCol>
              </a:tblGrid>
              <a:tr h="16560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Hors Île-de-France</a:t>
                      </a:r>
                    </a:p>
                  </a:txBody>
                  <a:tcPr marL="0" marR="0" marT="0" marB="0"/>
                </a:tc>
                <a:extLst>
                  <a:ext uri="{0D108BD9-81ED-4DB2-BD59-A6C34878D82A}">
                    <a16:rowId xmlns:a16="http://schemas.microsoft.com/office/drawing/2014/main" val="831412733"/>
                  </a:ext>
                </a:extLst>
              </a:tr>
              <a:tr h="16560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Île-de-France</a:t>
                      </a:r>
                    </a:p>
                  </a:txBody>
                  <a:tcPr marL="0" marR="0" marT="0" marB="0"/>
                </a:tc>
                <a:extLst>
                  <a:ext uri="{0D108BD9-81ED-4DB2-BD59-A6C34878D82A}">
                    <a16:rowId xmlns:a16="http://schemas.microsoft.com/office/drawing/2014/main" val="556503962"/>
                  </a:ext>
                </a:extLst>
              </a:tr>
            </a:tbl>
          </a:graphicData>
        </a:graphic>
      </p:graphicFrame>
      <p:graphicFrame>
        <p:nvGraphicFramePr>
          <p:cNvPr id="10" name="Tableau 9">
            <a:extLst>
              <a:ext uri="{FF2B5EF4-FFF2-40B4-BE49-F238E27FC236}">
                <a16:creationId xmlns:a16="http://schemas.microsoft.com/office/drawing/2014/main" id="{64735B92-52F5-AD1F-F38C-D7AC99EA6C95}"/>
              </a:ext>
            </a:extLst>
          </p:cNvPr>
          <p:cNvGraphicFramePr>
            <a:graphicFrameLocks noGrp="1"/>
          </p:cNvGraphicFramePr>
          <p:nvPr/>
        </p:nvGraphicFramePr>
        <p:xfrm>
          <a:off x="1853520" y="3632049"/>
          <a:ext cx="1137684" cy="331200"/>
        </p:xfrm>
        <a:graphic>
          <a:graphicData uri="http://schemas.openxmlformats.org/drawingml/2006/table">
            <a:tbl>
              <a:tblPr firstRow="1" bandRow="1">
                <a:tableStyleId>{2D5ABB26-0587-4C30-8999-92F81FD0307C}</a:tableStyleId>
              </a:tblPr>
              <a:tblGrid>
                <a:gridCol w="1137684">
                  <a:extLst>
                    <a:ext uri="{9D8B030D-6E8A-4147-A177-3AD203B41FA5}">
                      <a16:colId xmlns:a16="http://schemas.microsoft.com/office/drawing/2014/main" val="3434342612"/>
                    </a:ext>
                  </a:extLst>
                </a:gridCol>
              </a:tblGrid>
              <a:tr h="165600">
                <a:tc>
                  <a:txBody>
                    <a:bodyPr/>
                    <a:lstStyle/>
                    <a:p>
                      <a:pPr algn="r"/>
                      <a:r>
                        <a:rPr lang="fr-FR" sz="1000" dirty="0">
                          <a:latin typeface="Akatab" panose="02000000000000000000" pitchFamily="2" charset="0"/>
                          <a:ea typeface="Akatab" panose="02000000000000000000" pitchFamily="2" charset="0"/>
                          <a:cs typeface="Akatab" panose="02000000000000000000" pitchFamily="2" charset="0"/>
                        </a:rPr>
                        <a:t>Homme</a:t>
                      </a:r>
                    </a:p>
                  </a:txBody>
                  <a:tcPr marL="0" marR="0" marT="0" marB="0"/>
                </a:tc>
                <a:extLst>
                  <a:ext uri="{0D108BD9-81ED-4DB2-BD59-A6C34878D82A}">
                    <a16:rowId xmlns:a16="http://schemas.microsoft.com/office/drawing/2014/main" val="831412733"/>
                  </a:ext>
                </a:extLst>
              </a:tr>
              <a:tr h="165600">
                <a:tc>
                  <a:txBody>
                    <a:bodyPr/>
                    <a:lstStyle/>
                    <a:p>
                      <a:pPr algn="r"/>
                      <a:r>
                        <a:rPr lang="fr-FR" sz="1000" dirty="0">
                          <a:latin typeface="Akatab" panose="02000000000000000000" pitchFamily="2" charset="0"/>
                          <a:ea typeface="Akatab" panose="02000000000000000000" pitchFamily="2" charset="0"/>
                          <a:cs typeface="Akatab" panose="02000000000000000000" pitchFamily="2" charset="0"/>
                        </a:rPr>
                        <a:t>Femme</a:t>
                      </a:r>
                    </a:p>
                  </a:txBody>
                  <a:tcPr marL="0" marR="0" marT="0" marB="0"/>
                </a:tc>
                <a:extLst>
                  <a:ext uri="{0D108BD9-81ED-4DB2-BD59-A6C34878D82A}">
                    <a16:rowId xmlns:a16="http://schemas.microsoft.com/office/drawing/2014/main" val="556503962"/>
                  </a:ext>
                </a:extLst>
              </a:tr>
            </a:tbl>
          </a:graphicData>
        </a:graphic>
      </p:graphicFrame>
      <p:graphicFrame>
        <p:nvGraphicFramePr>
          <p:cNvPr id="11" name="Tableau 10">
            <a:extLst>
              <a:ext uri="{FF2B5EF4-FFF2-40B4-BE49-F238E27FC236}">
                <a16:creationId xmlns:a16="http://schemas.microsoft.com/office/drawing/2014/main" id="{70202837-C338-4C68-F23F-FE715ABAD4A8}"/>
              </a:ext>
            </a:extLst>
          </p:cNvPr>
          <p:cNvGraphicFramePr>
            <a:graphicFrameLocks noGrp="1"/>
          </p:cNvGraphicFramePr>
          <p:nvPr/>
        </p:nvGraphicFramePr>
        <p:xfrm>
          <a:off x="1246986" y="4068929"/>
          <a:ext cx="1744218" cy="662400"/>
        </p:xfrm>
        <a:graphic>
          <a:graphicData uri="http://schemas.openxmlformats.org/drawingml/2006/table">
            <a:tbl>
              <a:tblPr firstRow="1" bandRow="1">
                <a:tableStyleId>{2D5ABB26-0587-4C30-8999-92F81FD0307C}</a:tableStyleId>
              </a:tblPr>
              <a:tblGrid>
                <a:gridCol w="1744218">
                  <a:extLst>
                    <a:ext uri="{9D8B030D-6E8A-4147-A177-3AD203B41FA5}">
                      <a16:colId xmlns:a16="http://schemas.microsoft.com/office/drawing/2014/main" val="3434342612"/>
                    </a:ext>
                  </a:extLst>
                </a:gridCol>
              </a:tblGrid>
              <a:tr h="16560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Classes moyennes inférieures</a:t>
                      </a:r>
                    </a:p>
                  </a:txBody>
                  <a:tcPr marL="0" marR="0" marT="0" marB="0"/>
                </a:tc>
                <a:extLst>
                  <a:ext uri="{0D108BD9-81ED-4DB2-BD59-A6C34878D82A}">
                    <a16:rowId xmlns:a16="http://schemas.microsoft.com/office/drawing/2014/main" val="831412733"/>
                  </a:ext>
                </a:extLst>
              </a:tr>
              <a:tr h="16560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Bas revenus</a:t>
                      </a:r>
                    </a:p>
                  </a:txBody>
                  <a:tcPr marL="0" marR="0" marT="0" marB="0"/>
                </a:tc>
                <a:extLst>
                  <a:ext uri="{0D108BD9-81ED-4DB2-BD59-A6C34878D82A}">
                    <a16:rowId xmlns:a16="http://schemas.microsoft.com/office/drawing/2014/main" val="556503962"/>
                  </a:ext>
                </a:extLst>
              </a:tr>
              <a:tr h="165600">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Classes moyennes supérieures</a:t>
                      </a:r>
                    </a:p>
                  </a:txBody>
                  <a:tcPr marL="0" marR="0" marT="0" marB="0"/>
                </a:tc>
                <a:extLst>
                  <a:ext uri="{0D108BD9-81ED-4DB2-BD59-A6C34878D82A}">
                    <a16:rowId xmlns:a16="http://schemas.microsoft.com/office/drawing/2014/main" val="2760315322"/>
                  </a:ext>
                </a:extLst>
              </a:tr>
              <a:tr h="165600">
                <a:tc>
                  <a:txBody>
                    <a:bodyPr/>
                    <a:lstStyle/>
                    <a:p>
                      <a:pPr algn="r"/>
                      <a:r>
                        <a:rPr lang="fr-FR" sz="1000" dirty="0">
                          <a:latin typeface="Akatab" panose="02000000000000000000" pitchFamily="2" charset="0"/>
                          <a:ea typeface="Akatab" panose="02000000000000000000" pitchFamily="2" charset="0"/>
                          <a:cs typeface="Akatab" panose="02000000000000000000" pitchFamily="2" charset="0"/>
                        </a:rPr>
                        <a:t>Hauts revenus</a:t>
                      </a:r>
                    </a:p>
                  </a:txBody>
                  <a:tcPr marL="0" marR="0" marT="0" marB="0"/>
                </a:tc>
                <a:extLst>
                  <a:ext uri="{0D108BD9-81ED-4DB2-BD59-A6C34878D82A}">
                    <a16:rowId xmlns:a16="http://schemas.microsoft.com/office/drawing/2014/main" val="1066876045"/>
                  </a:ext>
                </a:extLst>
              </a:tr>
            </a:tbl>
          </a:graphicData>
        </a:graphic>
      </p:graphicFrame>
      <p:graphicFrame>
        <p:nvGraphicFramePr>
          <p:cNvPr id="13" name="Tableau 12">
            <a:extLst>
              <a:ext uri="{FF2B5EF4-FFF2-40B4-BE49-F238E27FC236}">
                <a16:creationId xmlns:a16="http://schemas.microsoft.com/office/drawing/2014/main" id="{FDAFF801-B5D5-0F07-8427-D6F8B4CD59C4}"/>
              </a:ext>
            </a:extLst>
          </p:cNvPr>
          <p:cNvGraphicFramePr>
            <a:graphicFrameLocks noGrp="1"/>
          </p:cNvGraphicFramePr>
          <p:nvPr/>
        </p:nvGraphicFramePr>
        <p:xfrm>
          <a:off x="515322" y="4879560"/>
          <a:ext cx="2475882" cy="1043599"/>
        </p:xfrm>
        <a:graphic>
          <a:graphicData uri="http://schemas.openxmlformats.org/drawingml/2006/table">
            <a:tbl>
              <a:tblPr firstRow="1" bandRow="1">
                <a:tableStyleId>{2D5ABB26-0587-4C30-8999-92F81FD0307C}</a:tableStyleId>
              </a:tblPr>
              <a:tblGrid>
                <a:gridCol w="2475882">
                  <a:extLst>
                    <a:ext uri="{9D8B030D-6E8A-4147-A177-3AD203B41FA5}">
                      <a16:colId xmlns:a16="http://schemas.microsoft.com/office/drawing/2014/main" val="3434342612"/>
                    </a:ext>
                  </a:extLst>
                </a:gridCol>
              </a:tblGrid>
              <a:tr h="162224">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Profession intermédiaire</a:t>
                      </a:r>
                    </a:p>
                  </a:txBody>
                  <a:tcPr marL="0" marR="0" marT="0" marB="0"/>
                </a:tc>
                <a:extLst>
                  <a:ext uri="{0D108BD9-81ED-4DB2-BD59-A6C34878D82A}">
                    <a16:rowId xmlns:a16="http://schemas.microsoft.com/office/drawing/2014/main" val="831412733"/>
                  </a:ext>
                </a:extLst>
              </a:tr>
              <a:tr h="176275">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Agriculteur exploitant, artisan, commerçant</a:t>
                      </a:r>
                    </a:p>
                  </a:txBody>
                  <a:tcPr marL="0" marR="0" marT="0" marB="0"/>
                </a:tc>
                <a:extLst>
                  <a:ext uri="{0D108BD9-81ED-4DB2-BD59-A6C34878D82A}">
                    <a16:rowId xmlns:a16="http://schemas.microsoft.com/office/drawing/2014/main" val="556503962"/>
                  </a:ext>
                </a:extLst>
              </a:tr>
              <a:tr h="176275">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Cadres et professions intellectuelles</a:t>
                      </a:r>
                    </a:p>
                  </a:txBody>
                  <a:tcPr marL="0" marR="0" marT="0" marB="0"/>
                </a:tc>
                <a:extLst>
                  <a:ext uri="{0D108BD9-81ED-4DB2-BD59-A6C34878D82A}">
                    <a16:rowId xmlns:a16="http://schemas.microsoft.com/office/drawing/2014/main" val="2760315322"/>
                  </a:ext>
                </a:extLst>
              </a:tr>
              <a:tr h="176275">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Employés</a:t>
                      </a:r>
                    </a:p>
                  </a:txBody>
                  <a:tcPr marL="0" marR="0" marT="0" marB="0"/>
                </a:tc>
                <a:extLst>
                  <a:ext uri="{0D108BD9-81ED-4DB2-BD59-A6C34878D82A}">
                    <a16:rowId xmlns:a16="http://schemas.microsoft.com/office/drawing/2014/main" val="1066876045"/>
                  </a:ext>
                </a:extLst>
              </a:tr>
              <a:tr h="176275">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Ouvriers</a:t>
                      </a:r>
                    </a:p>
                  </a:txBody>
                  <a:tcPr marL="0" marR="0" marT="0" marB="0"/>
                </a:tc>
                <a:extLst>
                  <a:ext uri="{0D108BD9-81ED-4DB2-BD59-A6C34878D82A}">
                    <a16:rowId xmlns:a16="http://schemas.microsoft.com/office/drawing/2014/main" val="2223878559"/>
                  </a:ext>
                </a:extLst>
              </a:tr>
              <a:tr h="176275">
                <a:tc>
                  <a:txBody>
                    <a:bodyPr/>
                    <a:lstStyle/>
                    <a:p>
                      <a:pPr algn="r"/>
                      <a:r>
                        <a:rPr lang="fr-FR" sz="1000">
                          <a:latin typeface="Akatab" panose="02000000000000000000" pitchFamily="2" charset="0"/>
                          <a:ea typeface="Akatab" panose="02000000000000000000" pitchFamily="2" charset="0"/>
                          <a:cs typeface="Akatab" panose="02000000000000000000" pitchFamily="2" charset="0"/>
                        </a:rPr>
                        <a:t>Autres inactifs</a:t>
                      </a:r>
                    </a:p>
                  </a:txBody>
                  <a:tcPr marL="0" marR="0" marT="0" marB="0"/>
                </a:tc>
                <a:extLst>
                  <a:ext uri="{0D108BD9-81ED-4DB2-BD59-A6C34878D82A}">
                    <a16:rowId xmlns:a16="http://schemas.microsoft.com/office/drawing/2014/main" val="1824723635"/>
                  </a:ext>
                </a:extLst>
              </a:tr>
            </a:tbl>
          </a:graphicData>
        </a:graphic>
      </p:graphicFrame>
      <p:sp>
        <p:nvSpPr>
          <p:cNvPr id="14" name="ZoneTexte 13">
            <a:extLst>
              <a:ext uri="{FF2B5EF4-FFF2-40B4-BE49-F238E27FC236}">
                <a16:creationId xmlns:a16="http://schemas.microsoft.com/office/drawing/2014/main" id="{9F505072-460C-E060-9DD1-2A3AD09D0C43}"/>
              </a:ext>
            </a:extLst>
          </p:cNvPr>
          <p:cNvSpPr txBox="1"/>
          <p:nvPr/>
        </p:nvSpPr>
        <p:spPr>
          <a:xfrm>
            <a:off x="8829367" y="1543253"/>
            <a:ext cx="2566220" cy="553998"/>
          </a:xfrm>
          <a:prstGeom prst="rect">
            <a:avLst/>
          </a:prstGeom>
          <a:noFill/>
          <a:ln>
            <a:solidFill>
              <a:srgbClr val="FF0066"/>
            </a:solidFill>
          </a:ln>
        </p:spPr>
        <p:style>
          <a:lnRef idx="0">
            <a:scrgbClr r="0" g="0" b="0"/>
          </a:lnRef>
          <a:fillRef idx="0">
            <a:scrgbClr r="0" g="0" b="0"/>
          </a:fillRef>
          <a:effectRef idx="0">
            <a:scrgbClr r="0" g="0" b="0"/>
          </a:effectRef>
          <a:fontRef idx="minor">
            <a:schemeClr val="dk1"/>
          </a:fontRef>
        </p:style>
        <p:txBody>
          <a:bodyPr wrap="square" rtlCol="0">
            <a:spAutoFit/>
          </a:bodyPr>
          <a:lstStyle/>
          <a:p>
            <a:r>
              <a:rPr lang="fr-FR" sz="1000">
                <a:latin typeface="Akatab" panose="02000000000000000000" pitchFamily="2" charset="0"/>
                <a:ea typeface="Akatab" panose="02000000000000000000" pitchFamily="2" charset="0"/>
                <a:cs typeface="Akatab" panose="02000000000000000000" pitchFamily="2" charset="0"/>
              </a:rPr>
              <a:t>Les actifs 40-59 ans ont moins de probabilité d’emprunter les transports pour leurs trajets domicile-travail</a:t>
            </a:r>
          </a:p>
        </p:txBody>
      </p:sp>
      <p:sp>
        <p:nvSpPr>
          <p:cNvPr id="15" name="ZoneTexte 14">
            <a:extLst>
              <a:ext uri="{FF2B5EF4-FFF2-40B4-BE49-F238E27FC236}">
                <a16:creationId xmlns:a16="http://schemas.microsoft.com/office/drawing/2014/main" id="{AC57EE29-01F0-36B2-20F0-26D50B0C9430}"/>
              </a:ext>
            </a:extLst>
          </p:cNvPr>
          <p:cNvSpPr txBox="1"/>
          <p:nvPr/>
        </p:nvSpPr>
        <p:spPr>
          <a:xfrm>
            <a:off x="8829366" y="2238992"/>
            <a:ext cx="2566221" cy="861774"/>
          </a:xfrm>
          <a:prstGeom prst="rect">
            <a:avLst/>
          </a:prstGeom>
          <a:noFill/>
          <a:ln w="9525"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FR" sz="1000">
                <a:solidFill>
                  <a:schemeClr val="tx1"/>
                </a:solidFill>
                <a:latin typeface="Akatab" panose="02000000000000000000" pitchFamily="2" charset="0"/>
                <a:ea typeface="Akatab" panose="02000000000000000000" pitchFamily="2" charset="0"/>
                <a:cs typeface="Akatab" panose="02000000000000000000" pitchFamily="2" charset="0"/>
              </a:rPr>
              <a:t>La situation géographique est très déterminante : les habitants des grandes communes centres sont plus souvent usagers que ceux de la petite couronne, toutes les autres catégories le sont moins. </a:t>
            </a:r>
          </a:p>
        </p:txBody>
      </p:sp>
      <p:sp>
        <p:nvSpPr>
          <p:cNvPr id="17" name="ZoneTexte 16">
            <a:extLst>
              <a:ext uri="{FF2B5EF4-FFF2-40B4-BE49-F238E27FC236}">
                <a16:creationId xmlns:a16="http://schemas.microsoft.com/office/drawing/2014/main" id="{879A1A38-CF16-0ECA-34CA-A3AE0783E1BD}"/>
              </a:ext>
            </a:extLst>
          </p:cNvPr>
          <p:cNvSpPr txBox="1"/>
          <p:nvPr/>
        </p:nvSpPr>
        <p:spPr>
          <a:xfrm>
            <a:off x="8829367" y="3165563"/>
            <a:ext cx="2566220" cy="400110"/>
          </a:xfrm>
          <a:prstGeom prst="rect">
            <a:avLst/>
          </a:prstGeom>
          <a:noFill/>
          <a:ln w="952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FR" sz="1000">
                <a:solidFill>
                  <a:schemeClr val="tx1"/>
                </a:solidFill>
                <a:latin typeface="Akatab" panose="02000000000000000000" pitchFamily="2" charset="0"/>
                <a:ea typeface="Akatab" panose="02000000000000000000" pitchFamily="2" charset="0"/>
                <a:cs typeface="Akatab" panose="02000000000000000000" pitchFamily="2" charset="0"/>
              </a:rPr>
              <a:t>Etre francilien augmente la probabilité d’emprunter les transports. </a:t>
            </a:r>
          </a:p>
        </p:txBody>
      </p:sp>
      <p:sp>
        <p:nvSpPr>
          <p:cNvPr id="18" name="ZoneTexte 17">
            <a:extLst>
              <a:ext uri="{FF2B5EF4-FFF2-40B4-BE49-F238E27FC236}">
                <a16:creationId xmlns:a16="http://schemas.microsoft.com/office/drawing/2014/main" id="{8B21C1DE-D0BB-E93D-13E3-7498F5B100E0}"/>
              </a:ext>
            </a:extLst>
          </p:cNvPr>
          <p:cNvSpPr txBox="1"/>
          <p:nvPr/>
        </p:nvSpPr>
        <p:spPr>
          <a:xfrm>
            <a:off x="8827091" y="3676636"/>
            <a:ext cx="2566220" cy="40011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FR" sz="1000">
                <a:solidFill>
                  <a:schemeClr val="tx1"/>
                </a:solidFill>
                <a:latin typeface="Akatab" panose="02000000000000000000" pitchFamily="2" charset="0"/>
                <a:ea typeface="Akatab" panose="02000000000000000000" pitchFamily="2" charset="0"/>
                <a:cs typeface="Akatab" panose="02000000000000000000" pitchFamily="2" charset="0"/>
              </a:rPr>
              <a:t>Etre une femme augmente la probabilité d’emprunter les transports. </a:t>
            </a:r>
          </a:p>
        </p:txBody>
      </p:sp>
      <p:sp>
        <p:nvSpPr>
          <p:cNvPr id="26" name="ZoneTexte 25">
            <a:extLst>
              <a:ext uri="{FF2B5EF4-FFF2-40B4-BE49-F238E27FC236}">
                <a16:creationId xmlns:a16="http://schemas.microsoft.com/office/drawing/2014/main" id="{8C470B04-F0DE-20E5-0634-B7F089FD31BA}"/>
              </a:ext>
            </a:extLst>
          </p:cNvPr>
          <p:cNvSpPr txBox="1"/>
          <p:nvPr/>
        </p:nvSpPr>
        <p:spPr>
          <a:xfrm>
            <a:off x="8827091" y="4187709"/>
            <a:ext cx="2566220" cy="553998"/>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FR" sz="1000">
                <a:solidFill>
                  <a:schemeClr val="tx1"/>
                </a:solidFill>
                <a:latin typeface="Akatab" panose="02000000000000000000" pitchFamily="2" charset="0"/>
                <a:ea typeface="Akatab" panose="02000000000000000000" pitchFamily="2" charset="0"/>
                <a:cs typeface="Akatab" panose="02000000000000000000" pitchFamily="2" charset="0"/>
              </a:rPr>
              <a:t>L’impact des revenus sur la probabilité d’être usager des transports en commun est rarement significatif. </a:t>
            </a:r>
          </a:p>
        </p:txBody>
      </p:sp>
      <p:sp>
        <p:nvSpPr>
          <p:cNvPr id="28" name="ZoneTexte 27">
            <a:extLst>
              <a:ext uri="{FF2B5EF4-FFF2-40B4-BE49-F238E27FC236}">
                <a16:creationId xmlns:a16="http://schemas.microsoft.com/office/drawing/2014/main" id="{D6B72A0D-0D39-34D3-0A37-53EE2A41C686}"/>
              </a:ext>
            </a:extLst>
          </p:cNvPr>
          <p:cNvSpPr txBox="1"/>
          <p:nvPr/>
        </p:nvSpPr>
        <p:spPr>
          <a:xfrm>
            <a:off x="8827091" y="4837282"/>
            <a:ext cx="2566220" cy="1323439"/>
          </a:xfrm>
          <a:prstGeom prst="rect">
            <a:avLst/>
          </a:prstGeom>
          <a:noFill/>
          <a:ln w="9525" cap="flat" cmpd="sng" algn="ctr">
            <a:solidFill>
              <a:srgbClr val="FF00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FR" sz="1000">
                <a:solidFill>
                  <a:schemeClr val="tx1"/>
                </a:solidFill>
                <a:latin typeface="Akatab" panose="02000000000000000000" pitchFamily="2" charset="0"/>
                <a:ea typeface="Akatab" panose="02000000000000000000" pitchFamily="2" charset="0"/>
                <a:cs typeface="Akatab" panose="02000000000000000000" pitchFamily="2" charset="0"/>
              </a:rPr>
              <a:t>Les « autres inactifs » (étudiants) ont plus de chance d’emprunter les transports en commun pour leurs trajets domicile-études que les autres actifs pour les trajets domicile-travail. En dehors de cette spécificité, l’impact de la PCS sur la probabilité d’emprunter les transports est rarement significatif. </a:t>
            </a:r>
          </a:p>
        </p:txBody>
      </p:sp>
      <p:graphicFrame>
        <p:nvGraphicFramePr>
          <p:cNvPr id="29" name="Tableau 28">
            <a:extLst>
              <a:ext uri="{FF2B5EF4-FFF2-40B4-BE49-F238E27FC236}">
                <a16:creationId xmlns:a16="http://schemas.microsoft.com/office/drawing/2014/main" id="{DAD91611-BEFA-8F33-47F6-89F2666167CC}"/>
              </a:ext>
            </a:extLst>
          </p:cNvPr>
          <p:cNvGraphicFramePr>
            <a:graphicFrameLocks noGrp="1"/>
          </p:cNvGraphicFramePr>
          <p:nvPr/>
        </p:nvGraphicFramePr>
        <p:xfrm>
          <a:off x="7064587" y="4842079"/>
          <a:ext cx="2475882" cy="1396149"/>
        </p:xfrm>
        <a:graphic>
          <a:graphicData uri="http://schemas.openxmlformats.org/drawingml/2006/table">
            <a:tbl>
              <a:tblPr firstRow="1" bandRow="1">
                <a:tableStyleId>{2D5ABB26-0587-4C30-8999-92F81FD0307C}</a:tableStyleId>
              </a:tblPr>
              <a:tblGrid>
                <a:gridCol w="2475882">
                  <a:extLst>
                    <a:ext uri="{9D8B030D-6E8A-4147-A177-3AD203B41FA5}">
                      <a16:colId xmlns:a16="http://schemas.microsoft.com/office/drawing/2014/main" val="3434342612"/>
                    </a:ext>
                  </a:extLst>
                </a:gridCol>
              </a:tblGrid>
              <a:tr h="162224">
                <a:tc>
                  <a:txBody>
                    <a:bodyPr/>
                    <a:lstStyle/>
                    <a:p>
                      <a:pPr algn="l"/>
                      <a:r>
                        <a:rPr lang="fr-FR" sz="1000">
                          <a:latin typeface="Akatab" panose="02000000000000000000" pitchFamily="2" charset="0"/>
                          <a:ea typeface="Akatab" panose="02000000000000000000" pitchFamily="2" charset="0"/>
                          <a:cs typeface="Akatab" panose="02000000000000000000" pitchFamily="2" charset="0"/>
                        </a:rPr>
                        <a:t>Profession intermédiaire</a:t>
                      </a:r>
                    </a:p>
                  </a:txBody>
                  <a:tcPr marL="0" marR="0" marT="0" marB="0"/>
                </a:tc>
                <a:extLst>
                  <a:ext uri="{0D108BD9-81ED-4DB2-BD59-A6C34878D82A}">
                    <a16:rowId xmlns:a16="http://schemas.microsoft.com/office/drawing/2014/main" val="831412733"/>
                  </a:ext>
                </a:extLst>
              </a:tr>
              <a:tr h="176275">
                <a:tc>
                  <a:txBody>
                    <a:bodyPr/>
                    <a:lstStyle/>
                    <a:p>
                      <a:pPr algn="l"/>
                      <a:r>
                        <a:rPr lang="fr-FR" sz="1000">
                          <a:latin typeface="Akatab" panose="02000000000000000000" pitchFamily="2" charset="0"/>
                          <a:ea typeface="Akatab" panose="02000000000000000000" pitchFamily="2" charset="0"/>
                          <a:cs typeface="Akatab" panose="02000000000000000000" pitchFamily="2" charset="0"/>
                        </a:rPr>
                        <a:t>Agri </a:t>
                      </a:r>
                      <a:r>
                        <a:rPr lang="fr-FR" sz="1000" err="1">
                          <a:latin typeface="Akatab" panose="02000000000000000000" pitchFamily="2" charset="0"/>
                          <a:ea typeface="Akatab" panose="02000000000000000000" pitchFamily="2" charset="0"/>
                          <a:cs typeface="Akatab" panose="02000000000000000000" pitchFamily="2" charset="0"/>
                        </a:rPr>
                        <a:t>expl</a:t>
                      </a:r>
                      <a:r>
                        <a:rPr lang="fr-FR" sz="1000">
                          <a:latin typeface="Akatab" panose="02000000000000000000" pitchFamily="2" charset="0"/>
                          <a:ea typeface="Akatab" panose="02000000000000000000" pitchFamily="2" charset="0"/>
                          <a:cs typeface="Akatab" panose="02000000000000000000" pitchFamily="2" charset="0"/>
                        </a:rPr>
                        <a:t>, artisan, commerçant</a:t>
                      </a:r>
                    </a:p>
                  </a:txBody>
                  <a:tcPr marL="0" marR="0" marT="0" marB="0"/>
                </a:tc>
                <a:extLst>
                  <a:ext uri="{0D108BD9-81ED-4DB2-BD59-A6C34878D82A}">
                    <a16:rowId xmlns:a16="http://schemas.microsoft.com/office/drawing/2014/main" val="556503962"/>
                  </a:ext>
                </a:extLst>
              </a:tr>
              <a:tr h="176275">
                <a:tc>
                  <a:txBody>
                    <a:bodyPr/>
                    <a:lstStyle/>
                    <a:p>
                      <a:pPr algn="l"/>
                      <a:r>
                        <a:rPr lang="fr-FR" sz="1000">
                          <a:latin typeface="Akatab" panose="02000000000000000000" pitchFamily="2" charset="0"/>
                          <a:ea typeface="Akatab" panose="02000000000000000000" pitchFamily="2" charset="0"/>
                          <a:cs typeface="Akatab" panose="02000000000000000000" pitchFamily="2" charset="0"/>
                        </a:rPr>
                        <a:t>Cadres et prof. intellectuelles</a:t>
                      </a:r>
                    </a:p>
                  </a:txBody>
                  <a:tcPr marL="0" marR="0" marT="0" marB="0"/>
                </a:tc>
                <a:extLst>
                  <a:ext uri="{0D108BD9-81ED-4DB2-BD59-A6C34878D82A}">
                    <a16:rowId xmlns:a16="http://schemas.microsoft.com/office/drawing/2014/main" val="2760315322"/>
                  </a:ext>
                </a:extLst>
              </a:tr>
              <a:tr h="176275">
                <a:tc>
                  <a:txBody>
                    <a:bodyPr/>
                    <a:lstStyle/>
                    <a:p>
                      <a:pPr algn="l"/>
                      <a:r>
                        <a:rPr lang="fr-FR" sz="1000">
                          <a:latin typeface="Akatab" panose="02000000000000000000" pitchFamily="2" charset="0"/>
                          <a:ea typeface="Akatab" panose="02000000000000000000" pitchFamily="2" charset="0"/>
                          <a:cs typeface="Akatab" panose="02000000000000000000" pitchFamily="2" charset="0"/>
                        </a:rPr>
                        <a:t>Employés</a:t>
                      </a:r>
                    </a:p>
                  </a:txBody>
                  <a:tcPr marL="0" marR="0" marT="0" marB="0"/>
                </a:tc>
                <a:extLst>
                  <a:ext uri="{0D108BD9-81ED-4DB2-BD59-A6C34878D82A}">
                    <a16:rowId xmlns:a16="http://schemas.microsoft.com/office/drawing/2014/main" val="1066876045"/>
                  </a:ext>
                </a:extLst>
              </a:tr>
              <a:tr h="176275">
                <a:tc>
                  <a:txBody>
                    <a:bodyPr/>
                    <a:lstStyle/>
                    <a:p>
                      <a:pPr algn="l"/>
                      <a:r>
                        <a:rPr lang="fr-FR" sz="1000">
                          <a:latin typeface="Akatab" panose="02000000000000000000" pitchFamily="2" charset="0"/>
                          <a:ea typeface="Akatab" panose="02000000000000000000" pitchFamily="2" charset="0"/>
                          <a:cs typeface="Akatab" panose="02000000000000000000" pitchFamily="2" charset="0"/>
                        </a:rPr>
                        <a:t>Ouvriers</a:t>
                      </a:r>
                    </a:p>
                  </a:txBody>
                  <a:tcPr marL="0" marR="0" marT="0" marB="0"/>
                </a:tc>
                <a:extLst>
                  <a:ext uri="{0D108BD9-81ED-4DB2-BD59-A6C34878D82A}">
                    <a16:rowId xmlns:a16="http://schemas.microsoft.com/office/drawing/2014/main" val="2223878559"/>
                  </a:ext>
                </a:extLst>
              </a:tr>
              <a:tr h="176275">
                <a:tc>
                  <a:txBody>
                    <a:bodyPr/>
                    <a:lstStyle/>
                    <a:p>
                      <a:pPr algn="l"/>
                      <a:r>
                        <a:rPr lang="fr-FR" sz="1000">
                          <a:latin typeface="Akatab" panose="02000000000000000000" pitchFamily="2" charset="0"/>
                          <a:ea typeface="Akatab" panose="02000000000000000000" pitchFamily="2" charset="0"/>
                          <a:cs typeface="Akatab" panose="02000000000000000000" pitchFamily="2" charset="0"/>
                        </a:rPr>
                        <a:t>Personnes au foyer</a:t>
                      </a:r>
                    </a:p>
                  </a:txBody>
                  <a:tcPr marL="0" marR="0" marT="0" marB="0"/>
                </a:tc>
                <a:extLst>
                  <a:ext uri="{0D108BD9-81ED-4DB2-BD59-A6C34878D82A}">
                    <a16:rowId xmlns:a16="http://schemas.microsoft.com/office/drawing/2014/main" val="1824723635"/>
                  </a:ext>
                </a:extLst>
              </a:tr>
              <a:tr h="176275">
                <a:tc>
                  <a:txBody>
                    <a:bodyPr/>
                    <a:lstStyle/>
                    <a:p>
                      <a:pPr algn="l"/>
                      <a:r>
                        <a:rPr lang="fr-FR" sz="1000">
                          <a:latin typeface="Akatab" panose="02000000000000000000" pitchFamily="2" charset="0"/>
                          <a:ea typeface="Akatab" panose="02000000000000000000" pitchFamily="2" charset="0"/>
                          <a:cs typeface="Akatab" panose="02000000000000000000" pitchFamily="2" charset="0"/>
                        </a:rPr>
                        <a:t>Retraités</a:t>
                      </a:r>
                    </a:p>
                  </a:txBody>
                  <a:tcPr marL="0" marR="0" marT="0" marB="0"/>
                </a:tc>
                <a:extLst>
                  <a:ext uri="{0D108BD9-81ED-4DB2-BD59-A6C34878D82A}">
                    <a16:rowId xmlns:a16="http://schemas.microsoft.com/office/drawing/2014/main" val="261934869"/>
                  </a:ext>
                </a:extLst>
              </a:tr>
              <a:tr h="176275">
                <a:tc>
                  <a:txBody>
                    <a:bodyPr/>
                    <a:lstStyle/>
                    <a:p>
                      <a:pPr algn="l"/>
                      <a:r>
                        <a:rPr lang="fr-FR" sz="1000">
                          <a:latin typeface="Akatab" panose="02000000000000000000" pitchFamily="2" charset="0"/>
                          <a:ea typeface="Akatab" panose="02000000000000000000" pitchFamily="2" charset="0"/>
                          <a:cs typeface="Akatab" panose="02000000000000000000" pitchFamily="2" charset="0"/>
                        </a:rPr>
                        <a:t>Autres inactifs</a:t>
                      </a:r>
                    </a:p>
                  </a:txBody>
                  <a:tcPr marL="0" marR="0" marT="0" marB="0"/>
                </a:tc>
                <a:extLst>
                  <a:ext uri="{0D108BD9-81ED-4DB2-BD59-A6C34878D82A}">
                    <a16:rowId xmlns:a16="http://schemas.microsoft.com/office/drawing/2014/main" val="1205614866"/>
                  </a:ext>
                </a:extLst>
              </a:tr>
            </a:tbl>
          </a:graphicData>
        </a:graphic>
      </p:graphicFrame>
      <p:sp>
        <p:nvSpPr>
          <p:cNvPr id="2" name="Espace réservé du texte 5">
            <a:extLst>
              <a:ext uri="{FF2B5EF4-FFF2-40B4-BE49-F238E27FC236}">
                <a16:creationId xmlns:a16="http://schemas.microsoft.com/office/drawing/2014/main" id="{68EB80A4-912B-21AC-CB40-C54DD11AE905}"/>
              </a:ext>
            </a:extLst>
          </p:cNvPr>
          <p:cNvSpPr txBox="1">
            <a:spLocks/>
          </p:cNvSpPr>
          <p:nvPr/>
        </p:nvSpPr>
        <p:spPr>
          <a:xfrm>
            <a:off x="326995" y="6518454"/>
            <a:ext cx="6826313" cy="33954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800" b="0" i="0" kern="1200">
                <a:solidFill>
                  <a:srgbClr val="003064">
                    <a:alpha val="75000"/>
                  </a:srgbClr>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Source : CREDOC, Enquête Conditions de vie et aspirations, octobre 2023</a:t>
            </a:r>
          </a:p>
          <a:p>
            <a:endParaRPr lang="fr-FR"/>
          </a:p>
          <a:p>
            <a:endParaRPr lang="fr-FR"/>
          </a:p>
        </p:txBody>
      </p:sp>
    </p:spTree>
    <p:extLst>
      <p:ext uri="{BB962C8B-B14F-4D97-AF65-F5344CB8AC3E}">
        <p14:creationId xmlns:p14="http://schemas.microsoft.com/office/powerpoint/2010/main" val="996667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C5D1070-20CD-C329-C4A7-FC011D855680}"/>
              </a:ext>
            </a:extLst>
          </p:cNvPr>
          <p:cNvSpPr>
            <a:spLocks noGrp="1"/>
          </p:cNvSpPr>
          <p:nvPr>
            <p:ph type="body" sz="quarter" idx="17"/>
          </p:nvPr>
        </p:nvSpPr>
        <p:spPr/>
        <p:txBody>
          <a:bodyPr/>
          <a:lstStyle/>
          <a:p>
            <a:endParaRPr lang="fr-FR"/>
          </a:p>
        </p:txBody>
      </p:sp>
      <p:sp>
        <p:nvSpPr>
          <p:cNvPr id="3" name="Espace réservé du texte 2">
            <a:extLst>
              <a:ext uri="{FF2B5EF4-FFF2-40B4-BE49-F238E27FC236}">
                <a16:creationId xmlns:a16="http://schemas.microsoft.com/office/drawing/2014/main" id="{BD6E05CA-BA29-1C41-ECA3-6FC24F099560}"/>
              </a:ext>
            </a:extLst>
          </p:cNvPr>
          <p:cNvSpPr>
            <a:spLocks noGrp="1"/>
          </p:cNvSpPr>
          <p:nvPr>
            <p:ph type="body" sz="quarter" idx="18"/>
          </p:nvPr>
        </p:nvSpPr>
        <p:spPr/>
        <p:txBody>
          <a:bodyPr/>
          <a:lstStyle/>
          <a:p>
            <a:endParaRPr lang="fr-FR"/>
          </a:p>
        </p:txBody>
      </p:sp>
      <p:sp>
        <p:nvSpPr>
          <p:cNvPr id="4" name="Espace réservé du texte 3">
            <a:extLst>
              <a:ext uri="{FF2B5EF4-FFF2-40B4-BE49-F238E27FC236}">
                <a16:creationId xmlns:a16="http://schemas.microsoft.com/office/drawing/2014/main" id="{6D62144B-BA25-8E25-BAC8-08F2D1E49E67}"/>
              </a:ext>
            </a:extLst>
          </p:cNvPr>
          <p:cNvSpPr>
            <a:spLocks noGrp="1"/>
          </p:cNvSpPr>
          <p:nvPr>
            <p:ph type="body" sz="quarter" idx="19"/>
          </p:nvPr>
        </p:nvSpPr>
        <p:spPr/>
        <p:txBody>
          <a:bodyPr/>
          <a:lstStyle/>
          <a:p>
            <a:endParaRPr lang="fr-FR"/>
          </a:p>
        </p:txBody>
      </p:sp>
      <p:sp>
        <p:nvSpPr>
          <p:cNvPr id="5" name="Espace réservé du texte 4">
            <a:extLst>
              <a:ext uri="{FF2B5EF4-FFF2-40B4-BE49-F238E27FC236}">
                <a16:creationId xmlns:a16="http://schemas.microsoft.com/office/drawing/2014/main" id="{EC16C983-112C-5600-F8A5-D3315536025D}"/>
              </a:ext>
            </a:extLst>
          </p:cNvPr>
          <p:cNvSpPr>
            <a:spLocks noGrp="1"/>
          </p:cNvSpPr>
          <p:nvPr>
            <p:ph type="body" sz="quarter" idx="20"/>
          </p:nvPr>
        </p:nvSpPr>
        <p:spPr/>
        <p:txBody>
          <a:bodyPr/>
          <a:lstStyle/>
          <a:p>
            <a:endParaRPr lang="fr-FR"/>
          </a:p>
        </p:txBody>
      </p:sp>
      <p:sp>
        <p:nvSpPr>
          <p:cNvPr id="6" name="Espace réservé du texte 5">
            <a:extLst>
              <a:ext uri="{FF2B5EF4-FFF2-40B4-BE49-F238E27FC236}">
                <a16:creationId xmlns:a16="http://schemas.microsoft.com/office/drawing/2014/main" id="{2E7D83C7-105C-709E-693F-502C6BEF05A2}"/>
              </a:ext>
            </a:extLst>
          </p:cNvPr>
          <p:cNvSpPr>
            <a:spLocks noGrp="1"/>
          </p:cNvSpPr>
          <p:nvPr>
            <p:ph type="body" sz="quarter" idx="21"/>
          </p:nvPr>
        </p:nvSpPr>
        <p:spPr/>
        <p:txBody>
          <a:bodyPr/>
          <a:lstStyle/>
          <a:p>
            <a:endParaRPr lang="fr-FR"/>
          </a:p>
        </p:txBody>
      </p:sp>
      <p:sp>
        <p:nvSpPr>
          <p:cNvPr id="7" name="Espace réservé du texte 6">
            <a:extLst>
              <a:ext uri="{FF2B5EF4-FFF2-40B4-BE49-F238E27FC236}">
                <a16:creationId xmlns:a16="http://schemas.microsoft.com/office/drawing/2014/main" id="{72BE33AC-777F-E27F-9541-0173D530A9EF}"/>
              </a:ext>
            </a:extLst>
          </p:cNvPr>
          <p:cNvSpPr>
            <a:spLocks noGrp="1"/>
          </p:cNvSpPr>
          <p:nvPr>
            <p:ph type="body" sz="quarter" idx="22"/>
          </p:nvPr>
        </p:nvSpPr>
        <p:spPr/>
        <p:txBody>
          <a:bodyPr/>
          <a:lstStyle/>
          <a:p>
            <a:r>
              <a:rPr lang="fr-FR" dirty="0"/>
              <a:t>Zoom : les jeunes et le permis de conduire</a:t>
            </a:r>
          </a:p>
        </p:txBody>
      </p:sp>
      <p:sp>
        <p:nvSpPr>
          <p:cNvPr id="8" name="Espace réservé du texte 7">
            <a:extLst>
              <a:ext uri="{FF2B5EF4-FFF2-40B4-BE49-F238E27FC236}">
                <a16:creationId xmlns:a16="http://schemas.microsoft.com/office/drawing/2014/main" id="{CEE5963C-8582-AFDD-9BD6-31B3E60C7BFF}"/>
              </a:ext>
            </a:extLst>
          </p:cNvPr>
          <p:cNvSpPr>
            <a:spLocks noGrp="1"/>
          </p:cNvSpPr>
          <p:nvPr>
            <p:ph type="body" sz="quarter" idx="23"/>
          </p:nvPr>
        </p:nvSpPr>
        <p:spPr/>
        <p:txBody>
          <a:bodyPr/>
          <a:lstStyle/>
          <a:p>
            <a:r>
              <a:rPr lang="fr-FR" dirty="0"/>
              <a:t>02</a:t>
            </a:r>
          </a:p>
        </p:txBody>
      </p:sp>
    </p:spTree>
    <p:extLst>
      <p:ext uri="{BB962C8B-B14F-4D97-AF65-F5344CB8AC3E}">
        <p14:creationId xmlns:p14="http://schemas.microsoft.com/office/powerpoint/2010/main" val="3630472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85F2515-529C-855C-F61A-22FE518E50E1}"/>
              </a:ext>
            </a:extLst>
          </p:cNvPr>
          <p:cNvSpPr>
            <a:spLocks noGrp="1"/>
          </p:cNvSpPr>
          <p:nvPr>
            <p:ph type="body" sz="quarter" idx="10"/>
          </p:nvPr>
        </p:nvSpPr>
        <p:spPr/>
        <p:txBody>
          <a:bodyPr/>
          <a:lstStyle/>
          <a:p>
            <a:pPr algn="l"/>
            <a:r>
              <a:rPr lang="fr-FR" dirty="0">
                <a:latin typeface="Roboto Flex Normal" panose="02000000000000000000" pitchFamily="2" charset="0"/>
              </a:rPr>
              <a:t>Par rapport à 2021, un peu moins de jeunes titulaires du permis de conduire</a:t>
            </a:r>
          </a:p>
        </p:txBody>
      </p:sp>
      <p:sp>
        <p:nvSpPr>
          <p:cNvPr id="5" name="Espace réservé du texte 4">
            <a:extLst>
              <a:ext uri="{FF2B5EF4-FFF2-40B4-BE49-F238E27FC236}">
                <a16:creationId xmlns:a16="http://schemas.microsoft.com/office/drawing/2014/main" id="{64DA6850-69A4-DD49-247E-4C5E7B5EEA85}"/>
              </a:ext>
            </a:extLst>
          </p:cNvPr>
          <p:cNvSpPr>
            <a:spLocks noGrp="1"/>
          </p:cNvSpPr>
          <p:nvPr>
            <p:ph type="body" sz="quarter" idx="14"/>
          </p:nvPr>
        </p:nvSpPr>
        <p:spPr>
          <a:xfrm>
            <a:off x="2839690" y="1626024"/>
            <a:ext cx="6826313" cy="208232"/>
          </a:xfrm>
        </p:spPr>
        <p:txBody>
          <a:bodyPr/>
          <a:lstStyle/>
          <a:p>
            <a:r>
              <a:rPr lang="fr-FR" dirty="0"/>
              <a:t>Evolution de l’usage de la voiture et du nombre de titulaires du permis de conduire</a:t>
            </a:r>
          </a:p>
        </p:txBody>
      </p:sp>
      <p:sp>
        <p:nvSpPr>
          <p:cNvPr id="6" name="Espace réservé du texte 5">
            <a:extLst>
              <a:ext uri="{FF2B5EF4-FFF2-40B4-BE49-F238E27FC236}">
                <a16:creationId xmlns:a16="http://schemas.microsoft.com/office/drawing/2014/main" id="{396916CB-A6CC-695E-5415-1F044E198C77}"/>
              </a:ext>
            </a:extLst>
          </p:cNvPr>
          <p:cNvSpPr>
            <a:spLocks noGrp="1"/>
          </p:cNvSpPr>
          <p:nvPr>
            <p:ph type="body" sz="quarter" idx="15"/>
          </p:nvPr>
        </p:nvSpPr>
        <p:spPr>
          <a:xfrm>
            <a:off x="2839690" y="2070033"/>
            <a:ext cx="6826313" cy="208232"/>
          </a:xfrm>
        </p:spPr>
        <p:txBody>
          <a:bodyPr/>
          <a:lstStyle/>
          <a:p>
            <a:r>
              <a:rPr lang="fr-FR" dirty="0"/>
              <a:t>Champ : 18-30 ans</a:t>
            </a:r>
          </a:p>
        </p:txBody>
      </p:sp>
      <p:sp>
        <p:nvSpPr>
          <p:cNvPr id="7" name="Espace réservé du texte 6">
            <a:extLst>
              <a:ext uri="{FF2B5EF4-FFF2-40B4-BE49-F238E27FC236}">
                <a16:creationId xmlns:a16="http://schemas.microsoft.com/office/drawing/2014/main" id="{37F3554C-B851-6A67-195D-A06BE4B58600}"/>
              </a:ext>
            </a:extLst>
          </p:cNvPr>
          <p:cNvSpPr>
            <a:spLocks noGrp="1"/>
          </p:cNvSpPr>
          <p:nvPr>
            <p:ph type="body" sz="quarter" idx="16"/>
          </p:nvPr>
        </p:nvSpPr>
        <p:spPr>
          <a:xfrm>
            <a:off x="2839690" y="1850732"/>
            <a:ext cx="6826313" cy="208232"/>
          </a:xfrm>
        </p:spPr>
        <p:txBody>
          <a:bodyPr/>
          <a:lstStyle/>
          <a:p>
            <a:r>
              <a:rPr lang="fr-FR" dirty="0"/>
              <a:t>En %</a:t>
            </a:r>
          </a:p>
        </p:txBody>
      </p:sp>
      <p:sp>
        <p:nvSpPr>
          <p:cNvPr id="8" name="Espace réservé du texte 7">
            <a:extLst>
              <a:ext uri="{FF2B5EF4-FFF2-40B4-BE49-F238E27FC236}">
                <a16:creationId xmlns:a16="http://schemas.microsoft.com/office/drawing/2014/main" id="{CAE4C356-D0C1-38F1-B7DB-9DA1798F9A3D}"/>
              </a:ext>
            </a:extLst>
          </p:cNvPr>
          <p:cNvSpPr>
            <a:spLocks noGrp="1"/>
          </p:cNvSpPr>
          <p:nvPr>
            <p:ph type="body" sz="quarter" idx="17"/>
          </p:nvPr>
        </p:nvSpPr>
        <p:spPr>
          <a:xfrm>
            <a:off x="2839690" y="6351939"/>
            <a:ext cx="6826313" cy="339546"/>
          </a:xfrm>
        </p:spPr>
        <p:txBody>
          <a:bodyPr/>
          <a:lstStyle/>
          <a:p>
            <a:r>
              <a:rPr lang="fr-FR" dirty="0"/>
              <a:t>Source : Crédoc, enquête Conditions de vie et aspirations des Français</a:t>
            </a:r>
          </a:p>
        </p:txBody>
      </p:sp>
      <p:graphicFrame>
        <p:nvGraphicFramePr>
          <p:cNvPr id="11" name="Graphique 10">
            <a:extLst>
              <a:ext uri="{FF2B5EF4-FFF2-40B4-BE49-F238E27FC236}">
                <a16:creationId xmlns:a16="http://schemas.microsoft.com/office/drawing/2014/main" id="{481608A2-F6E8-0615-C659-6EE1638DE704}"/>
              </a:ext>
            </a:extLst>
          </p:cNvPr>
          <p:cNvGraphicFramePr>
            <a:graphicFrameLocks/>
          </p:cNvGraphicFramePr>
          <p:nvPr/>
        </p:nvGraphicFramePr>
        <p:xfrm>
          <a:off x="2839690" y="2557462"/>
          <a:ext cx="6826312" cy="3386138"/>
        </p:xfrm>
        <a:graphic>
          <a:graphicData uri="http://schemas.openxmlformats.org/drawingml/2006/chart">
            <c:chart xmlns:c="http://schemas.openxmlformats.org/drawingml/2006/chart" xmlns:r="http://schemas.openxmlformats.org/officeDocument/2006/relationships" r:id="rId3"/>
          </a:graphicData>
        </a:graphic>
      </p:graphicFrame>
      <p:pic>
        <p:nvPicPr>
          <p:cNvPr id="2" name="Image 1" descr="Une image contenant clipart, Graphique, logo, illustration&#10;&#10;Description générée automatiquement">
            <a:extLst>
              <a:ext uri="{FF2B5EF4-FFF2-40B4-BE49-F238E27FC236}">
                <a16:creationId xmlns:a16="http://schemas.microsoft.com/office/drawing/2014/main" id="{25C18D33-0AEF-E11F-B5D2-C29E9C3994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5397" y="1730140"/>
            <a:ext cx="1698523" cy="1698523"/>
          </a:xfrm>
          <a:prstGeom prst="rect">
            <a:avLst/>
          </a:prstGeom>
        </p:spPr>
      </p:pic>
    </p:spTree>
    <p:extLst>
      <p:ext uri="{BB962C8B-B14F-4D97-AF65-F5344CB8AC3E}">
        <p14:creationId xmlns:p14="http://schemas.microsoft.com/office/powerpoint/2010/main" val="1879164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E3196AC-FB96-459C-1637-E1AF876910F2}"/>
              </a:ext>
            </a:extLst>
          </p:cNvPr>
          <p:cNvSpPr>
            <a:spLocks noGrp="1"/>
          </p:cNvSpPr>
          <p:nvPr>
            <p:ph type="body" sz="quarter" idx="10"/>
          </p:nvPr>
        </p:nvSpPr>
        <p:spPr/>
        <p:txBody>
          <a:bodyPr/>
          <a:lstStyle/>
          <a:p>
            <a:pPr algn="l"/>
            <a:r>
              <a:rPr lang="fr-FR" dirty="0">
                <a:latin typeface="Roboto Flex Normal" panose="02000000000000000000" pitchFamily="2" charset="0"/>
              </a:rPr>
              <a:t>Le coût est un frein de plus en plus important au passage du permis de conduire</a:t>
            </a:r>
          </a:p>
        </p:txBody>
      </p:sp>
      <p:sp>
        <p:nvSpPr>
          <p:cNvPr id="5" name="Espace réservé du texte 4">
            <a:extLst>
              <a:ext uri="{FF2B5EF4-FFF2-40B4-BE49-F238E27FC236}">
                <a16:creationId xmlns:a16="http://schemas.microsoft.com/office/drawing/2014/main" id="{4FC15576-5937-6653-6448-C8D15F807B85}"/>
              </a:ext>
            </a:extLst>
          </p:cNvPr>
          <p:cNvSpPr>
            <a:spLocks noGrp="1"/>
          </p:cNvSpPr>
          <p:nvPr>
            <p:ph type="body" sz="quarter" idx="17"/>
          </p:nvPr>
        </p:nvSpPr>
        <p:spPr>
          <a:xfrm>
            <a:off x="2743436" y="6351939"/>
            <a:ext cx="6826313" cy="339546"/>
          </a:xfrm>
        </p:spPr>
        <p:txBody>
          <a:bodyPr/>
          <a:lstStyle/>
          <a:p>
            <a:r>
              <a:rPr lang="fr-FR" dirty="0"/>
              <a:t>Source : Crédoc, enquêtes Conditions de vie et aspirations des Français</a:t>
            </a:r>
          </a:p>
        </p:txBody>
      </p:sp>
      <p:sp>
        <p:nvSpPr>
          <p:cNvPr id="6" name="Espace réservé du texte 5">
            <a:extLst>
              <a:ext uri="{FF2B5EF4-FFF2-40B4-BE49-F238E27FC236}">
                <a16:creationId xmlns:a16="http://schemas.microsoft.com/office/drawing/2014/main" id="{31B171AA-D6F9-7165-7124-24152DF4C440}"/>
              </a:ext>
            </a:extLst>
          </p:cNvPr>
          <p:cNvSpPr>
            <a:spLocks noGrp="1"/>
          </p:cNvSpPr>
          <p:nvPr>
            <p:ph type="body" sz="quarter" idx="14"/>
          </p:nvPr>
        </p:nvSpPr>
        <p:spPr>
          <a:xfrm>
            <a:off x="2743436" y="1626024"/>
            <a:ext cx="6826313" cy="208232"/>
          </a:xfrm>
        </p:spPr>
        <p:txBody>
          <a:bodyPr/>
          <a:lstStyle/>
          <a:p>
            <a:r>
              <a:rPr lang="fr-FR" dirty="0"/>
              <a:t>Pour quelle raison principale n’</a:t>
            </a:r>
            <a:r>
              <a:rPr lang="fr-FR" dirty="0" err="1"/>
              <a:t>avez-vous</a:t>
            </a:r>
            <a:r>
              <a:rPr lang="fr-FR" dirty="0"/>
              <a:t> pas le permis de conduire ?</a:t>
            </a:r>
          </a:p>
        </p:txBody>
      </p:sp>
      <p:sp>
        <p:nvSpPr>
          <p:cNvPr id="7" name="Espace réservé du texte 6">
            <a:extLst>
              <a:ext uri="{FF2B5EF4-FFF2-40B4-BE49-F238E27FC236}">
                <a16:creationId xmlns:a16="http://schemas.microsoft.com/office/drawing/2014/main" id="{451F386C-2BEA-0FC3-4CB4-56F6B7AE447B}"/>
              </a:ext>
            </a:extLst>
          </p:cNvPr>
          <p:cNvSpPr>
            <a:spLocks noGrp="1"/>
          </p:cNvSpPr>
          <p:nvPr>
            <p:ph type="body" sz="quarter" idx="15"/>
          </p:nvPr>
        </p:nvSpPr>
        <p:spPr>
          <a:xfrm>
            <a:off x="2743436" y="2070033"/>
            <a:ext cx="6826313" cy="208232"/>
          </a:xfrm>
        </p:spPr>
        <p:txBody>
          <a:bodyPr/>
          <a:lstStyle/>
          <a:p>
            <a:r>
              <a:rPr lang="fr-FR" dirty="0"/>
              <a:t>Champ : 18-30 ans non titulaires du permis de conduire</a:t>
            </a:r>
          </a:p>
        </p:txBody>
      </p:sp>
      <p:graphicFrame>
        <p:nvGraphicFramePr>
          <p:cNvPr id="2" name="Graphique 1">
            <a:extLst>
              <a:ext uri="{FF2B5EF4-FFF2-40B4-BE49-F238E27FC236}">
                <a16:creationId xmlns:a16="http://schemas.microsoft.com/office/drawing/2014/main" id="{0CD6CEF8-9900-4477-2051-35F7B41FEA21}"/>
              </a:ext>
            </a:extLst>
          </p:cNvPr>
          <p:cNvGraphicFramePr>
            <a:graphicFrameLocks/>
          </p:cNvGraphicFramePr>
          <p:nvPr/>
        </p:nvGraphicFramePr>
        <p:xfrm>
          <a:off x="2946400" y="2527366"/>
          <a:ext cx="6421120" cy="3300006"/>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texte 6">
            <a:extLst>
              <a:ext uri="{FF2B5EF4-FFF2-40B4-BE49-F238E27FC236}">
                <a16:creationId xmlns:a16="http://schemas.microsoft.com/office/drawing/2014/main" id="{29269824-B427-D22B-40FE-8BCE7253A432}"/>
              </a:ext>
            </a:extLst>
          </p:cNvPr>
          <p:cNvSpPr txBox="1">
            <a:spLocks/>
          </p:cNvSpPr>
          <p:nvPr/>
        </p:nvSpPr>
        <p:spPr>
          <a:xfrm>
            <a:off x="2743436" y="1875125"/>
            <a:ext cx="6826313" cy="20823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000" b="0" i="1" kern="1200">
                <a:solidFill>
                  <a:srgbClr val="003064">
                    <a:alpha val="75000"/>
                  </a:srgb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i="0" dirty="0"/>
              <a:t>En %</a:t>
            </a:r>
          </a:p>
        </p:txBody>
      </p:sp>
      <p:pic>
        <p:nvPicPr>
          <p:cNvPr id="8" name="Image 7" descr="Une image contenant clipart, Graphique, logo, illustration&#10;&#10;Description générée automatiquement">
            <a:extLst>
              <a:ext uri="{FF2B5EF4-FFF2-40B4-BE49-F238E27FC236}">
                <a16:creationId xmlns:a16="http://schemas.microsoft.com/office/drawing/2014/main" id="{1AAFF276-E3D9-A6E0-6ECB-31DC65B520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397" y="1730140"/>
            <a:ext cx="1698523" cy="1698523"/>
          </a:xfrm>
          <a:prstGeom prst="rect">
            <a:avLst/>
          </a:prstGeom>
        </p:spPr>
      </p:pic>
    </p:spTree>
    <p:extLst>
      <p:ext uri="{BB962C8B-B14F-4D97-AF65-F5344CB8AC3E}">
        <p14:creationId xmlns:p14="http://schemas.microsoft.com/office/powerpoint/2010/main" val="288875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CAE4C356-D0C1-38F1-B7DB-9DA1798F9A3D}"/>
              </a:ext>
            </a:extLst>
          </p:cNvPr>
          <p:cNvSpPr>
            <a:spLocks noGrp="1"/>
          </p:cNvSpPr>
          <p:nvPr>
            <p:ph type="body" sz="quarter" idx="17"/>
          </p:nvPr>
        </p:nvSpPr>
        <p:spPr>
          <a:xfrm>
            <a:off x="2682843" y="6370200"/>
            <a:ext cx="6826313" cy="339546"/>
          </a:xfrm>
        </p:spPr>
        <p:txBody>
          <a:bodyPr/>
          <a:lstStyle/>
          <a:p>
            <a:r>
              <a:rPr lang="fr-FR" dirty="0"/>
              <a:t>Source : Crédoc, enquête Conditions de vie et aspirations des Français, 2023-2024</a:t>
            </a:r>
            <a:br>
              <a:rPr lang="fr-FR" dirty="0"/>
            </a:br>
            <a:r>
              <a:rPr lang="fr-FR" dirty="0"/>
              <a:t>Champ : Population âgée de 18 à 30 ans</a:t>
            </a:r>
          </a:p>
        </p:txBody>
      </p:sp>
      <p:pic>
        <p:nvPicPr>
          <p:cNvPr id="4" name="Image 3" descr="Une image contenant texte, capture d’écran, nombre, Police&#10;&#10;Description générée automatiquement">
            <a:extLst>
              <a:ext uri="{FF2B5EF4-FFF2-40B4-BE49-F238E27FC236}">
                <a16:creationId xmlns:a16="http://schemas.microsoft.com/office/drawing/2014/main" id="{C5EEB893-DB0C-EFB8-DDB9-956E21AE44E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12940" y="1338682"/>
            <a:ext cx="5593943" cy="4977818"/>
          </a:xfrm>
          <a:prstGeom prst="rect">
            <a:avLst/>
          </a:prstGeom>
        </p:spPr>
      </p:pic>
      <p:sp>
        <p:nvSpPr>
          <p:cNvPr id="17" name="ZoneTexte 16">
            <a:extLst>
              <a:ext uri="{FF2B5EF4-FFF2-40B4-BE49-F238E27FC236}">
                <a16:creationId xmlns:a16="http://schemas.microsoft.com/office/drawing/2014/main" id="{4579BCF2-3F71-AB09-9FDA-807D554C83B4}"/>
              </a:ext>
            </a:extLst>
          </p:cNvPr>
          <p:cNvSpPr txBox="1"/>
          <p:nvPr/>
        </p:nvSpPr>
        <p:spPr>
          <a:xfrm>
            <a:off x="6447674" y="1419962"/>
            <a:ext cx="3461868" cy="400110"/>
          </a:xfrm>
          <a:prstGeom prst="rect">
            <a:avLst/>
          </a:prstGeom>
          <a:noFill/>
          <a:ln>
            <a:solidFill>
              <a:srgbClr val="FF0066"/>
            </a:solidFill>
          </a:ln>
        </p:spPr>
        <p:style>
          <a:lnRef idx="0">
            <a:scrgbClr r="0" g="0" b="0"/>
          </a:lnRef>
          <a:fillRef idx="0">
            <a:scrgbClr r="0" g="0" b="0"/>
          </a:fillRef>
          <a:effectRef idx="0">
            <a:scrgbClr r="0" g="0" b="0"/>
          </a:effectRef>
          <a:fontRef idx="minor">
            <a:schemeClr val="dk1"/>
          </a:fontRef>
        </p:style>
        <p:txBody>
          <a:bodyPr wrap="square" rtlCol="0">
            <a:spAutoFit/>
          </a:bodyPr>
          <a:lstStyle/>
          <a:p>
            <a:r>
              <a:rPr lang="fr-FR" sz="1000" dirty="0">
                <a:latin typeface="Akatab" panose="02000000000000000000" pitchFamily="2" charset="0"/>
                <a:ea typeface="Akatab" panose="02000000000000000000" pitchFamily="2" charset="0"/>
                <a:cs typeface="Akatab" panose="02000000000000000000" pitchFamily="2" charset="0"/>
              </a:rPr>
              <a:t>La tranche d’âge n’a pas d’impact significatif sur la probabilité d’avoir le permis. </a:t>
            </a:r>
          </a:p>
        </p:txBody>
      </p:sp>
      <p:sp>
        <p:nvSpPr>
          <p:cNvPr id="18" name="ZoneTexte 17">
            <a:extLst>
              <a:ext uri="{FF2B5EF4-FFF2-40B4-BE49-F238E27FC236}">
                <a16:creationId xmlns:a16="http://schemas.microsoft.com/office/drawing/2014/main" id="{E9021C4B-88ED-803C-187E-FC0C81C15073}"/>
              </a:ext>
            </a:extLst>
          </p:cNvPr>
          <p:cNvSpPr txBox="1"/>
          <p:nvPr/>
        </p:nvSpPr>
        <p:spPr>
          <a:xfrm>
            <a:off x="6447673" y="2108795"/>
            <a:ext cx="3461869" cy="553998"/>
          </a:xfrm>
          <a:prstGeom prst="rect">
            <a:avLst/>
          </a:prstGeom>
          <a:noFill/>
          <a:ln w="9525"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FR" sz="1000" b="1" dirty="0">
                <a:solidFill>
                  <a:schemeClr val="tx1"/>
                </a:solidFill>
                <a:latin typeface="Akatab" panose="02000000000000000000" pitchFamily="2" charset="0"/>
                <a:ea typeface="Akatab" panose="02000000000000000000" pitchFamily="2" charset="0"/>
                <a:cs typeface="Akatab" panose="02000000000000000000" pitchFamily="2" charset="0"/>
              </a:rPr>
              <a:t>Habiter en grande couronne </a:t>
            </a:r>
            <a:r>
              <a:rPr lang="fr-FR" sz="1000" dirty="0">
                <a:solidFill>
                  <a:schemeClr val="tx1"/>
                </a:solidFill>
                <a:latin typeface="Akatab" panose="02000000000000000000" pitchFamily="2" charset="0"/>
                <a:ea typeface="Akatab" panose="02000000000000000000" pitchFamily="2" charset="0"/>
                <a:cs typeface="Akatab" panose="02000000000000000000" pitchFamily="2" charset="0"/>
              </a:rPr>
              <a:t>augmente la probabilité d’avoir le permis. Pour les autres catégories, l’impact n’est pas significatif.  </a:t>
            </a:r>
          </a:p>
        </p:txBody>
      </p:sp>
      <p:sp>
        <p:nvSpPr>
          <p:cNvPr id="19" name="ZoneTexte 18">
            <a:extLst>
              <a:ext uri="{FF2B5EF4-FFF2-40B4-BE49-F238E27FC236}">
                <a16:creationId xmlns:a16="http://schemas.microsoft.com/office/drawing/2014/main" id="{CE0DE778-CBB8-B825-D06E-7AF98518AB3A}"/>
              </a:ext>
            </a:extLst>
          </p:cNvPr>
          <p:cNvSpPr txBox="1"/>
          <p:nvPr/>
        </p:nvSpPr>
        <p:spPr>
          <a:xfrm>
            <a:off x="6447674" y="3391904"/>
            <a:ext cx="3461870" cy="861774"/>
          </a:xfrm>
          <a:prstGeom prst="rect">
            <a:avLst/>
          </a:prstGeom>
          <a:noFill/>
          <a:ln w="9525"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FR" sz="1000" b="1" dirty="0">
                <a:solidFill>
                  <a:schemeClr val="tx1"/>
                </a:solidFill>
                <a:latin typeface="Akatab" panose="02000000000000000000" pitchFamily="2" charset="0"/>
                <a:ea typeface="Akatab" panose="02000000000000000000" pitchFamily="2" charset="0"/>
                <a:cs typeface="Akatab" panose="02000000000000000000" pitchFamily="2" charset="0"/>
              </a:rPr>
              <a:t>La situation vis-à-vis de l’emploi a un impact très significatif sur la probabilité d’avoir le permis. </a:t>
            </a:r>
            <a:r>
              <a:rPr lang="fr-FR" sz="1000" dirty="0">
                <a:solidFill>
                  <a:schemeClr val="tx1"/>
                </a:solidFill>
                <a:latin typeface="Akatab" panose="02000000000000000000" pitchFamily="2" charset="0"/>
                <a:ea typeface="Akatab" panose="02000000000000000000" pitchFamily="2" charset="0"/>
                <a:cs typeface="Akatab" panose="02000000000000000000" pitchFamily="2" charset="0"/>
              </a:rPr>
              <a:t>Les chômeurs ont nettement moins de chance que les actifs en emploi d’avoir le permis. C’est aussi le cas, dans une moindre mesure, des étudiants (inactifs). </a:t>
            </a:r>
          </a:p>
        </p:txBody>
      </p:sp>
      <p:sp>
        <p:nvSpPr>
          <p:cNvPr id="20" name="ZoneTexte 19">
            <a:extLst>
              <a:ext uri="{FF2B5EF4-FFF2-40B4-BE49-F238E27FC236}">
                <a16:creationId xmlns:a16="http://schemas.microsoft.com/office/drawing/2014/main" id="{A15A4142-580C-3860-2999-4D39F779BB45}"/>
              </a:ext>
            </a:extLst>
          </p:cNvPr>
          <p:cNvSpPr txBox="1"/>
          <p:nvPr/>
        </p:nvSpPr>
        <p:spPr>
          <a:xfrm>
            <a:off x="6447673" y="4328561"/>
            <a:ext cx="3461869" cy="40011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000" dirty="0">
                <a:solidFill>
                  <a:schemeClr val="tx1"/>
                </a:solidFill>
                <a:latin typeface="Akatab" panose="02000000000000000000" pitchFamily="2" charset="0"/>
                <a:ea typeface="Akatab" panose="02000000000000000000" pitchFamily="2" charset="0"/>
                <a:cs typeface="Akatab" panose="02000000000000000000" pitchFamily="2" charset="0"/>
              </a:rPr>
              <a:t>Le genre n’a pas d’impact significatif sur la probabilité d’avoir le permis. </a:t>
            </a:r>
          </a:p>
        </p:txBody>
      </p:sp>
      <p:sp>
        <p:nvSpPr>
          <p:cNvPr id="22" name="ZoneTexte 21">
            <a:extLst>
              <a:ext uri="{FF2B5EF4-FFF2-40B4-BE49-F238E27FC236}">
                <a16:creationId xmlns:a16="http://schemas.microsoft.com/office/drawing/2014/main" id="{81DE5DB6-99ED-2C93-D8AB-2B63786BD329}"/>
              </a:ext>
            </a:extLst>
          </p:cNvPr>
          <p:cNvSpPr txBox="1"/>
          <p:nvPr/>
        </p:nvSpPr>
        <p:spPr>
          <a:xfrm>
            <a:off x="6447672" y="4876688"/>
            <a:ext cx="3461867" cy="1015663"/>
          </a:xfrm>
          <a:prstGeom prst="rect">
            <a:avLst/>
          </a:prstGeom>
          <a:noFill/>
          <a:ln w="9525" cap="flat" cmpd="sng" algn="ctr">
            <a:solidFill>
              <a:srgbClr val="FF00FF"/>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FR" sz="1000" b="1" dirty="0">
                <a:solidFill>
                  <a:schemeClr val="tx1"/>
                </a:solidFill>
                <a:latin typeface="Akatab" panose="02000000000000000000" pitchFamily="2" charset="0"/>
                <a:ea typeface="Akatab" panose="02000000000000000000" pitchFamily="2" charset="0"/>
                <a:cs typeface="Akatab" panose="02000000000000000000" pitchFamily="2" charset="0"/>
              </a:rPr>
              <a:t>Le niveau de revenu a un impact significatif sur la probabilité d’avoir le permis. </a:t>
            </a:r>
            <a:r>
              <a:rPr lang="fr-FR" sz="1000" dirty="0">
                <a:solidFill>
                  <a:schemeClr val="tx1"/>
                </a:solidFill>
                <a:latin typeface="Akatab" panose="02000000000000000000" pitchFamily="2" charset="0"/>
                <a:ea typeface="Akatab" panose="02000000000000000000" pitchFamily="2" charset="0"/>
                <a:cs typeface="Akatab" panose="02000000000000000000" pitchFamily="2" charset="0"/>
              </a:rPr>
              <a:t>Par rapport aux jeunes appartenant aux classes moyennes inférieures, les jeunes des classes moyennes supérieures et les jeunes disposant de hauts revenus ont plus de chance d’avoir le permis de conduire. </a:t>
            </a:r>
          </a:p>
        </p:txBody>
      </p:sp>
      <p:sp>
        <p:nvSpPr>
          <p:cNvPr id="25" name="Espace réservé du texte 11">
            <a:extLst>
              <a:ext uri="{FF2B5EF4-FFF2-40B4-BE49-F238E27FC236}">
                <a16:creationId xmlns:a16="http://schemas.microsoft.com/office/drawing/2014/main" id="{6A4912EF-6267-6DD7-7FF1-4869628EABAB}"/>
              </a:ext>
            </a:extLst>
          </p:cNvPr>
          <p:cNvSpPr txBox="1">
            <a:spLocks/>
          </p:cNvSpPr>
          <p:nvPr/>
        </p:nvSpPr>
        <p:spPr>
          <a:xfrm>
            <a:off x="515322" y="657384"/>
            <a:ext cx="11322717" cy="3693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rgbClr val="00A1E6"/>
                </a:solidFill>
                <a:latin typeface="Roboto Flex Normal" panose="02000000000000000000" pitchFamily="2" charset="0"/>
                <a:ea typeface="Roboto Flex Normal" panose="02000000000000000000" pitchFamily="2" charset="0"/>
                <a:cs typeface="+mn-cs"/>
              </a:defRPr>
            </a:lvl1pPr>
            <a:lvl2pPr marL="685800" indent="-228600" algn="l" defTabSz="914400" rtl="0" eaLnBrk="1" latinLnBrk="0" hangingPunct="1">
              <a:lnSpc>
                <a:spcPct val="90000"/>
              </a:lnSpc>
              <a:spcBef>
                <a:spcPts val="500"/>
              </a:spcBef>
              <a:buFontTx/>
              <a:buBlip>
                <a:blip r:embed="rId4">
                  <a:extLst>
                    <a:ext uri="{96DAC541-7B7A-43D3-8B79-37D633B846F1}">
                      <asvg:svgBlip xmlns:asvg="http://schemas.microsoft.com/office/drawing/2016/SVG/main" r:embed="rId5"/>
                    </a:ext>
                  </a:extLst>
                </a:blip>
              </a:buBlip>
              <a:defRPr sz="1400" b="1"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Clr>
                <a:srgbClr val="00A1E6"/>
              </a:buClr>
              <a:buFont typeface="Arial" panose="020B0604020202020204" pitchFamily="34" charset="0"/>
              <a:buChar char="•"/>
              <a:defRPr sz="125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Facteurs explicatifs de la probabilité d’avoir le permis : le niveau de vie et la situation vis-à-vis de l’emploi sont déterminants </a:t>
            </a:r>
          </a:p>
        </p:txBody>
      </p:sp>
    </p:spTree>
    <p:extLst>
      <p:ext uri="{BB962C8B-B14F-4D97-AF65-F5344CB8AC3E}">
        <p14:creationId xmlns:p14="http://schemas.microsoft.com/office/powerpoint/2010/main" val="1872688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phique 9">
            <a:extLst>
              <a:ext uri="{FF2B5EF4-FFF2-40B4-BE49-F238E27FC236}">
                <a16:creationId xmlns:a16="http://schemas.microsoft.com/office/drawing/2014/main" id="{3D30C51E-A58D-C16F-A3CF-F9C560864EA3}"/>
              </a:ext>
            </a:extLst>
          </p:cNvPr>
          <p:cNvGraphicFramePr>
            <a:graphicFrameLocks/>
          </p:cNvGraphicFramePr>
          <p:nvPr/>
        </p:nvGraphicFramePr>
        <p:xfrm>
          <a:off x="598032" y="3164729"/>
          <a:ext cx="4572000" cy="3097071"/>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texte 1">
            <a:extLst>
              <a:ext uri="{FF2B5EF4-FFF2-40B4-BE49-F238E27FC236}">
                <a16:creationId xmlns:a16="http://schemas.microsoft.com/office/drawing/2014/main" id="{811F04B1-3EDC-847D-9518-F685517F7FC0}"/>
              </a:ext>
            </a:extLst>
          </p:cNvPr>
          <p:cNvSpPr>
            <a:spLocks noGrp="1"/>
          </p:cNvSpPr>
          <p:nvPr>
            <p:ph type="body" sz="quarter" idx="10"/>
          </p:nvPr>
        </p:nvSpPr>
        <p:spPr/>
        <p:txBody>
          <a:bodyPr/>
          <a:lstStyle/>
          <a:p>
            <a:pPr algn="l"/>
            <a:r>
              <a:rPr lang="fr-FR" dirty="0">
                <a:latin typeface="Roboto Flex Normal" panose="02000000000000000000" pitchFamily="2" charset="0"/>
              </a:rPr>
              <a:t>Une progression du nombre de jeunes qui renoncent à l’acquisition d’une voiture</a:t>
            </a:r>
          </a:p>
        </p:txBody>
      </p:sp>
      <p:sp>
        <p:nvSpPr>
          <p:cNvPr id="5" name="Espace réservé du texte 4">
            <a:extLst>
              <a:ext uri="{FF2B5EF4-FFF2-40B4-BE49-F238E27FC236}">
                <a16:creationId xmlns:a16="http://schemas.microsoft.com/office/drawing/2014/main" id="{38D14CB8-952C-C4ED-6CF5-A30823982C6F}"/>
              </a:ext>
            </a:extLst>
          </p:cNvPr>
          <p:cNvSpPr>
            <a:spLocks noGrp="1"/>
          </p:cNvSpPr>
          <p:nvPr>
            <p:ph type="body" sz="quarter" idx="22"/>
          </p:nvPr>
        </p:nvSpPr>
        <p:spPr/>
        <p:txBody>
          <a:bodyPr/>
          <a:lstStyle/>
          <a:p>
            <a:r>
              <a:rPr lang="fr-FR" dirty="0"/>
              <a:t>Source : Crédoc, enquête Conditions de vie et aspirations des Français</a:t>
            </a:r>
          </a:p>
        </p:txBody>
      </p:sp>
      <p:sp>
        <p:nvSpPr>
          <p:cNvPr id="7" name="Espace réservé du texte 6">
            <a:extLst>
              <a:ext uri="{FF2B5EF4-FFF2-40B4-BE49-F238E27FC236}">
                <a16:creationId xmlns:a16="http://schemas.microsoft.com/office/drawing/2014/main" id="{CBE72D52-5D10-2089-6BFD-A3ED15F54178}"/>
              </a:ext>
            </a:extLst>
          </p:cNvPr>
          <p:cNvSpPr>
            <a:spLocks noGrp="1"/>
          </p:cNvSpPr>
          <p:nvPr>
            <p:ph type="body" sz="quarter" idx="31"/>
          </p:nvPr>
        </p:nvSpPr>
        <p:spPr/>
        <p:txBody>
          <a:bodyPr/>
          <a:lstStyle/>
          <a:p>
            <a:r>
              <a:rPr lang="fr-FR" dirty="0"/>
              <a:t>Source : Crédoc, enquête Conditions de vie et aspirations des Français</a:t>
            </a:r>
          </a:p>
        </p:txBody>
      </p:sp>
      <p:sp>
        <p:nvSpPr>
          <p:cNvPr id="8" name="Espace réservé du texte 7">
            <a:extLst>
              <a:ext uri="{FF2B5EF4-FFF2-40B4-BE49-F238E27FC236}">
                <a16:creationId xmlns:a16="http://schemas.microsoft.com/office/drawing/2014/main" id="{AA6F7926-738D-20E3-1EC1-915DF29BE453}"/>
              </a:ext>
            </a:extLst>
          </p:cNvPr>
          <p:cNvSpPr>
            <a:spLocks noGrp="1"/>
          </p:cNvSpPr>
          <p:nvPr>
            <p:ph type="body" sz="quarter" idx="14"/>
          </p:nvPr>
        </p:nvSpPr>
        <p:spPr/>
        <p:txBody>
          <a:bodyPr/>
          <a:lstStyle/>
          <a:p>
            <a:r>
              <a:rPr lang="fr-FR" dirty="0"/>
              <a:t>Avez-vous l’intention d’acheter une voiture ? </a:t>
            </a:r>
          </a:p>
        </p:txBody>
      </p:sp>
      <p:sp>
        <p:nvSpPr>
          <p:cNvPr id="9" name="Espace réservé du texte 8">
            <a:extLst>
              <a:ext uri="{FF2B5EF4-FFF2-40B4-BE49-F238E27FC236}">
                <a16:creationId xmlns:a16="http://schemas.microsoft.com/office/drawing/2014/main" id="{D0099F80-1F40-4E29-2958-A893A02FCDD2}"/>
              </a:ext>
            </a:extLst>
          </p:cNvPr>
          <p:cNvSpPr>
            <a:spLocks noGrp="1"/>
          </p:cNvSpPr>
          <p:nvPr>
            <p:ph type="body" sz="quarter" idx="15"/>
          </p:nvPr>
        </p:nvSpPr>
        <p:spPr/>
        <p:txBody>
          <a:bodyPr/>
          <a:lstStyle/>
          <a:p>
            <a:r>
              <a:rPr lang="fr-FR" dirty="0"/>
              <a:t>Champ : 18-30 ans n’ayant pas de voiture</a:t>
            </a:r>
          </a:p>
        </p:txBody>
      </p:sp>
      <p:sp>
        <p:nvSpPr>
          <p:cNvPr id="11" name="Espace réservé du texte 10">
            <a:extLst>
              <a:ext uri="{FF2B5EF4-FFF2-40B4-BE49-F238E27FC236}">
                <a16:creationId xmlns:a16="http://schemas.microsoft.com/office/drawing/2014/main" id="{EBC31B81-25B2-7364-10A5-54F2D0676CB5}"/>
              </a:ext>
            </a:extLst>
          </p:cNvPr>
          <p:cNvSpPr>
            <a:spLocks noGrp="1"/>
          </p:cNvSpPr>
          <p:nvPr>
            <p:ph type="body" sz="quarter" idx="34"/>
          </p:nvPr>
        </p:nvSpPr>
        <p:spPr/>
        <p:txBody>
          <a:bodyPr/>
          <a:lstStyle/>
          <a:p>
            <a:r>
              <a:rPr lang="fr-FR" dirty="0"/>
              <a:t>Au total, 18% des jeunes n’ont pas de voiture et pas l’intention d’en acheter à l’horizon des 5 prochaines années</a:t>
            </a:r>
          </a:p>
        </p:txBody>
      </p:sp>
      <p:sp>
        <p:nvSpPr>
          <p:cNvPr id="12" name="Espace réservé du texte 11">
            <a:extLst>
              <a:ext uri="{FF2B5EF4-FFF2-40B4-BE49-F238E27FC236}">
                <a16:creationId xmlns:a16="http://schemas.microsoft.com/office/drawing/2014/main" id="{A40EA7A9-C9C0-E686-33D9-F2A4EF01FE18}"/>
              </a:ext>
            </a:extLst>
          </p:cNvPr>
          <p:cNvSpPr>
            <a:spLocks noGrp="1"/>
          </p:cNvSpPr>
          <p:nvPr>
            <p:ph type="body" sz="quarter" idx="35"/>
          </p:nvPr>
        </p:nvSpPr>
        <p:spPr/>
        <p:txBody>
          <a:bodyPr/>
          <a:lstStyle/>
          <a:p>
            <a:r>
              <a:rPr lang="fr-FR" dirty="0"/>
              <a:t>Champ : Ensemble des 18-30 ans</a:t>
            </a:r>
          </a:p>
        </p:txBody>
      </p:sp>
      <p:sp>
        <p:nvSpPr>
          <p:cNvPr id="4" name="ZoneTexte 3">
            <a:extLst>
              <a:ext uri="{FF2B5EF4-FFF2-40B4-BE49-F238E27FC236}">
                <a16:creationId xmlns:a16="http://schemas.microsoft.com/office/drawing/2014/main" id="{6F5F8F77-6E10-F152-ED19-0EB2BCC66C86}"/>
              </a:ext>
            </a:extLst>
          </p:cNvPr>
          <p:cNvSpPr txBox="1"/>
          <p:nvPr/>
        </p:nvSpPr>
        <p:spPr>
          <a:xfrm>
            <a:off x="3994014" y="3429000"/>
            <a:ext cx="948883" cy="306176"/>
          </a:xfrm>
          <a:prstGeom prst="rect">
            <a:avLst/>
          </a:prstGeom>
          <a:noFill/>
        </p:spPr>
        <p:txBody>
          <a:bodyPr wrap="square" rtlCol="0">
            <a:spAutoFit/>
          </a:bodyPr>
          <a:lstStyle/>
          <a:p>
            <a:r>
              <a:rPr lang="fr-FR" sz="1400" dirty="0">
                <a:solidFill>
                  <a:schemeClr val="accent1"/>
                </a:solidFill>
              </a:rPr>
              <a:t>2023</a:t>
            </a:r>
          </a:p>
        </p:txBody>
      </p:sp>
      <p:sp>
        <p:nvSpPr>
          <p:cNvPr id="6" name="ZoneTexte 5">
            <a:extLst>
              <a:ext uri="{FF2B5EF4-FFF2-40B4-BE49-F238E27FC236}">
                <a16:creationId xmlns:a16="http://schemas.microsoft.com/office/drawing/2014/main" id="{2CBA2E1A-EA43-7AAA-7302-1B8509F98045}"/>
              </a:ext>
            </a:extLst>
          </p:cNvPr>
          <p:cNvSpPr txBox="1"/>
          <p:nvPr/>
        </p:nvSpPr>
        <p:spPr>
          <a:xfrm>
            <a:off x="2720531" y="4213269"/>
            <a:ext cx="1120948" cy="307777"/>
          </a:xfrm>
          <a:prstGeom prst="rect">
            <a:avLst/>
          </a:prstGeom>
          <a:noFill/>
        </p:spPr>
        <p:txBody>
          <a:bodyPr wrap="square" rtlCol="0">
            <a:spAutoFit/>
          </a:bodyPr>
          <a:lstStyle/>
          <a:p>
            <a:r>
              <a:rPr lang="fr-FR" sz="1400" dirty="0">
                <a:solidFill>
                  <a:schemeClr val="accent1"/>
                </a:solidFill>
              </a:rPr>
              <a:t>2021</a:t>
            </a:r>
          </a:p>
        </p:txBody>
      </p:sp>
      <p:graphicFrame>
        <p:nvGraphicFramePr>
          <p:cNvPr id="17" name="Graphique 16">
            <a:extLst>
              <a:ext uri="{FF2B5EF4-FFF2-40B4-BE49-F238E27FC236}">
                <a16:creationId xmlns:a16="http://schemas.microsoft.com/office/drawing/2014/main" id="{C9FFE078-42ED-4D43-307A-9531929AD8E4}"/>
              </a:ext>
            </a:extLst>
          </p:cNvPr>
          <p:cNvGraphicFramePr>
            <a:graphicFrameLocks/>
          </p:cNvGraphicFramePr>
          <p:nvPr/>
        </p:nvGraphicFramePr>
        <p:xfrm>
          <a:off x="6728110" y="334166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0" name="ZoneTexte 19">
            <a:extLst>
              <a:ext uri="{FF2B5EF4-FFF2-40B4-BE49-F238E27FC236}">
                <a16:creationId xmlns:a16="http://schemas.microsoft.com/office/drawing/2014/main" id="{339D2B11-14F8-D441-3326-751BFA436411}"/>
              </a:ext>
            </a:extLst>
          </p:cNvPr>
          <p:cNvSpPr txBox="1"/>
          <p:nvPr/>
        </p:nvSpPr>
        <p:spPr>
          <a:xfrm>
            <a:off x="10090014" y="3438989"/>
            <a:ext cx="948883" cy="306176"/>
          </a:xfrm>
          <a:prstGeom prst="rect">
            <a:avLst/>
          </a:prstGeom>
          <a:noFill/>
        </p:spPr>
        <p:txBody>
          <a:bodyPr wrap="square" rtlCol="0">
            <a:spAutoFit/>
          </a:bodyPr>
          <a:lstStyle/>
          <a:p>
            <a:r>
              <a:rPr lang="fr-FR" sz="1400" dirty="0">
                <a:solidFill>
                  <a:schemeClr val="accent1"/>
                </a:solidFill>
              </a:rPr>
              <a:t>2023</a:t>
            </a:r>
          </a:p>
        </p:txBody>
      </p:sp>
      <p:sp>
        <p:nvSpPr>
          <p:cNvPr id="21" name="ZoneTexte 20">
            <a:extLst>
              <a:ext uri="{FF2B5EF4-FFF2-40B4-BE49-F238E27FC236}">
                <a16:creationId xmlns:a16="http://schemas.microsoft.com/office/drawing/2014/main" id="{04A9A80B-6062-7CAA-182A-296BDC6D8EB1}"/>
              </a:ext>
            </a:extLst>
          </p:cNvPr>
          <p:cNvSpPr txBox="1"/>
          <p:nvPr/>
        </p:nvSpPr>
        <p:spPr>
          <a:xfrm>
            <a:off x="8816531" y="4223258"/>
            <a:ext cx="1120948" cy="307777"/>
          </a:xfrm>
          <a:prstGeom prst="rect">
            <a:avLst/>
          </a:prstGeom>
          <a:noFill/>
        </p:spPr>
        <p:txBody>
          <a:bodyPr wrap="square" rtlCol="0">
            <a:spAutoFit/>
          </a:bodyPr>
          <a:lstStyle/>
          <a:p>
            <a:r>
              <a:rPr lang="fr-FR" sz="1400" dirty="0">
                <a:solidFill>
                  <a:schemeClr val="accent1"/>
                </a:solidFill>
              </a:rPr>
              <a:t>2021</a:t>
            </a:r>
          </a:p>
        </p:txBody>
      </p:sp>
      <p:pic>
        <p:nvPicPr>
          <p:cNvPr id="3" name="Image 2" descr="Une image contenant clipart, Graphique, logo, illustration&#10;&#10;Description générée automatiquement">
            <a:extLst>
              <a:ext uri="{FF2B5EF4-FFF2-40B4-BE49-F238E27FC236}">
                <a16:creationId xmlns:a16="http://schemas.microsoft.com/office/drawing/2014/main" id="{D2991E35-839F-58F1-8E36-E9FD3A8FE1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5017" y="1509107"/>
            <a:ext cx="978504" cy="978504"/>
          </a:xfrm>
          <a:prstGeom prst="rect">
            <a:avLst/>
          </a:prstGeom>
        </p:spPr>
      </p:pic>
    </p:spTree>
    <p:extLst>
      <p:ext uri="{BB962C8B-B14F-4D97-AF65-F5344CB8AC3E}">
        <p14:creationId xmlns:p14="http://schemas.microsoft.com/office/powerpoint/2010/main" val="2270237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7ACB260-42A9-B82B-6A86-CC28296D3D7F}"/>
              </a:ext>
            </a:extLst>
          </p:cNvPr>
          <p:cNvSpPr>
            <a:spLocks noGrp="1"/>
          </p:cNvSpPr>
          <p:nvPr>
            <p:ph type="body" sz="quarter" idx="10"/>
          </p:nvPr>
        </p:nvSpPr>
        <p:spPr/>
        <p:txBody>
          <a:bodyPr/>
          <a:lstStyle/>
          <a:p>
            <a:r>
              <a:rPr lang="fr-FR" dirty="0"/>
              <a:t>Quelques éléments sur… </a:t>
            </a:r>
          </a:p>
        </p:txBody>
      </p:sp>
      <p:sp>
        <p:nvSpPr>
          <p:cNvPr id="4" name="Espace réservé du texte 3">
            <a:extLst>
              <a:ext uri="{FF2B5EF4-FFF2-40B4-BE49-F238E27FC236}">
                <a16:creationId xmlns:a16="http://schemas.microsoft.com/office/drawing/2014/main" id="{971C2026-3EF3-C4E9-9C34-810A9FDDF80C}"/>
              </a:ext>
            </a:extLst>
          </p:cNvPr>
          <p:cNvSpPr>
            <a:spLocks noGrp="1"/>
          </p:cNvSpPr>
          <p:nvPr>
            <p:ph type="body" sz="quarter" idx="16"/>
          </p:nvPr>
        </p:nvSpPr>
        <p:spPr/>
        <p:txBody>
          <a:bodyPr/>
          <a:lstStyle/>
          <a:p>
            <a:r>
              <a:rPr lang="fr-FR" dirty="0"/>
              <a:t>La place de la voiture dans les mobilités quotidiennes</a:t>
            </a:r>
          </a:p>
        </p:txBody>
      </p:sp>
      <p:sp>
        <p:nvSpPr>
          <p:cNvPr id="6" name="Espace réservé du texte 5">
            <a:extLst>
              <a:ext uri="{FF2B5EF4-FFF2-40B4-BE49-F238E27FC236}">
                <a16:creationId xmlns:a16="http://schemas.microsoft.com/office/drawing/2014/main" id="{60D2EB24-8127-C2C1-9FFB-4D1881BF77FC}"/>
              </a:ext>
            </a:extLst>
          </p:cNvPr>
          <p:cNvSpPr>
            <a:spLocks noGrp="1"/>
          </p:cNvSpPr>
          <p:nvPr>
            <p:ph type="body" sz="quarter" idx="18"/>
          </p:nvPr>
        </p:nvSpPr>
        <p:spPr/>
        <p:txBody>
          <a:bodyPr/>
          <a:lstStyle/>
          <a:p>
            <a:r>
              <a:rPr lang="fr-FR" dirty="0"/>
              <a:t>Les jeunes et le permis de conduire</a:t>
            </a:r>
          </a:p>
        </p:txBody>
      </p:sp>
      <p:sp>
        <p:nvSpPr>
          <p:cNvPr id="8" name="Espace réservé du texte 7">
            <a:extLst>
              <a:ext uri="{FF2B5EF4-FFF2-40B4-BE49-F238E27FC236}">
                <a16:creationId xmlns:a16="http://schemas.microsoft.com/office/drawing/2014/main" id="{B693BF20-BB22-8105-95AF-F40A42C5DAA7}"/>
              </a:ext>
            </a:extLst>
          </p:cNvPr>
          <p:cNvSpPr>
            <a:spLocks noGrp="1"/>
          </p:cNvSpPr>
          <p:nvPr>
            <p:ph type="body" sz="quarter" idx="20"/>
          </p:nvPr>
        </p:nvSpPr>
        <p:spPr/>
        <p:txBody>
          <a:bodyPr/>
          <a:lstStyle/>
          <a:p>
            <a:r>
              <a:rPr lang="fr-FR" dirty="0"/>
              <a:t>Les marges pour transformer les mobilités du quotidien</a:t>
            </a:r>
          </a:p>
        </p:txBody>
      </p:sp>
      <p:sp>
        <p:nvSpPr>
          <p:cNvPr id="10" name="Espace réservé du texte 9">
            <a:extLst>
              <a:ext uri="{FF2B5EF4-FFF2-40B4-BE49-F238E27FC236}">
                <a16:creationId xmlns:a16="http://schemas.microsoft.com/office/drawing/2014/main" id="{47214638-6DBC-04AD-30D5-65377812C5C8}"/>
              </a:ext>
            </a:extLst>
          </p:cNvPr>
          <p:cNvSpPr>
            <a:spLocks noGrp="1"/>
          </p:cNvSpPr>
          <p:nvPr>
            <p:ph type="body" sz="quarter" idx="22"/>
          </p:nvPr>
        </p:nvSpPr>
        <p:spPr/>
        <p:txBody>
          <a:bodyPr/>
          <a:lstStyle/>
          <a:p>
            <a:r>
              <a:rPr lang="fr-FR" dirty="0"/>
              <a:t>Les aspirations en matière d’évolution de l’offre de mobilité</a:t>
            </a:r>
          </a:p>
        </p:txBody>
      </p:sp>
      <p:sp>
        <p:nvSpPr>
          <p:cNvPr id="12" name="Espace réservé du texte 11">
            <a:extLst>
              <a:ext uri="{FF2B5EF4-FFF2-40B4-BE49-F238E27FC236}">
                <a16:creationId xmlns:a16="http://schemas.microsoft.com/office/drawing/2014/main" id="{EE4A1D99-EA8E-0CA9-C291-4ACCA5CE211E}"/>
              </a:ext>
            </a:extLst>
          </p:cNvPr>
          <p:cNvSpPr>
            <a:spLocks noGrp="1"/>
          </p:cNvSpPr>
          <p:nvPr>
            <p:ph type="body" sz="quarter" idx="24"/>
          </p:nvPr>
        </p:nvSpPr>
        <p:spPr/>
        <p:txBody>
          <a:bodyPr/>
          <a:lstStyle/>
          <a:p>
            <a:r>
              <a:rPr lang="fr-FR" dirty="0"/>
              <a:t>Les attentes envers l’action publique</a:t>
            </a:r>
          </a:p>
        </p:txBody>
      </p:sp>
      <p:sp>
        <p:nvSpPr>
          <p:cNvPr id="15" name="Espace réservé du texte 11">
            <a:extLst>
              <a:ext uri="{FF2B5EF4-FFF2-40B4-BE49-F238E27FC236}">
                <a16:creationId xmlns:a16="http://schemas.microsoft.com/office/drawing/2014/main" id="{4585D910-8A52-5974-5FA1-243A8261E65D}"/>
              </a:ext>
            </a:extLst>
          </p:cNvPr>
          <p:cNvSpPr txBox="1">
            <a:spLocks/>
          </p:cNvSpPr>
          <p:nvPr/>
        </p:nvSpPr>
        <p:spPr>
          <a:xfrm>
            <a:off x="1576135" y="5766843"/>
            <a:ext cx="9141026" cy="5254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rgbClr val="003064"/>
                </a:solidFill>
                <a:latin typeface="Roboto Flex Normal" panose="02000000000000000000" pitchFamily="2" charset="0"/>
                <a:ea typeface="Roboto Flex Normal"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rgbClr val="003064"/>
                </a:solidFill>
                <a:latin typeface="Roboto Flex Normal" panose="02000000000000000000" pitchFamily="2" charset="0"/>
                <a:ea typeface="Roboto Flex Normal"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b="0" i="0" kern="1200">
                <a:solidFill>
                  <a:srgbClr val="003064"/>
                </a:solidFill>
                <a:latin typeface="Roboto Flex Normal" panose="02000000000000000000" pitchFamily="2" charset="0"/>
                <a:ea typeface="Roboto Flex Normal"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b="0" i="0" kern="1200">
                <a:solidFill>
                  <a:srgbClr val="003064"/>
                </a:solidFill>
                <a:latin typeface="Roboto Flex Normal" panose="02000000000000000000" pitchFamily="2" charset="0"/>
                <a:ea typeface="Roboto Flex Normal"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b="0" i="0" kern="1200">
                <a:solidFill>
                  <a:srgbClr val="003064"/>
                </a:solidFill>
                <a:latin typeface="Roboto Flex Normal" panose="02000000000000000000" pitchFamily="2" charset="0"/>
                <a:ea typeface="Roboto Flex Normal"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Les opinions sur la tarification des transports et de l’usage de la route</a:t>
            </a:r>
          </a:p>
        </p:txBody>
      </p:sp>
    </p:spTree>
    <p:extLst>
      <p:ext uri="{BB962C8B-B14F-4D97-AF65-F5344CB8AC3E}">
        <p14:creationId xmlns:p14="http://schemas.microsoft.com/office/powerpoint/2010/main" val="1446419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E3196AC-FB96-459C-1637-E1AF876910F2}"/>
              </a:ext>
            </a:extLst>
          </p:cNvPr>
          <p:cNvSpPr>
            <a:spLocks noGrp="1"/>
          </p:cNvSpPr>
          <p:nvPr>
            <p:ph type="body" sz="quarter" idx="10"/>
          </p:nvPr>
        </p:nvSpPr>
        <p:spPr/>
        <p:txBody>
          <a:bodyPr/>
          <a:lstStyle/>
          <a:p>
            <a:pPr algn="l"/>
            <a:r>
              <a:rPr lang="fr-FR" dirty="0">
                <a:latin typeface="Roboto Flex Normal" panose="02000000000000000000" pitchFamily="2" charset="0"/>
              </a:rPr>
              <a:t>Moins de 30 ans et non titulaires du permis : une situation majoritairement vécue comme transitoire</a:t>
            </a:r>
          </a:p>
        </p:txBody>
      </p:sp>
      <p:sp>
        <p:nvSpPr>
          <p:cNvPr id="5" name="Espace réservé du texte 4">
            <a:extLst>
              <a:ext uri="{FF2B5EF4-FFF2-40B4-BE49-F238E27FC236}">
                <a16:creationId xmlns:a16="http://schemas.microsoft.com/office/drawing/2014/main" id="{4FC15576-5937-6653-6448-C8D15F807B85}"/>
              </a:ext>
            </a:extLst>
          </p:cNvPr>
          <p:cNvSpPr>
            <a:spLocks noGrp="1"/>
          </p:cNvSpPr>
          <p:nvPr>
            <p:ph type="body" sz="quarter" idx="17"/>
          </p:nvPr>
        </p:nvSpPr>
        <p:spPr>
          <a:xfrm>
            <a:off x="2733276" y="6351939"/>
            <a:ext cx="6826313" cy="339546"/>
          </a:xfrm>
        </p:spPr>
        <p:txBody>
          <a:bodyPr/>
          <a:lstStyle/>
          <a:p>
            <a:r>
              <a:rPr lang="fr-FR" dirty="0"/>
              <a:t>Source : Crédoc, enquêtes Conditions de vie et aspirations des Français</a:t>
            </a:r>
          </a:p>
        </p:txBody>
      </p:sp>
      <p:sp>
        <p:nvSpPr>
          <p:cNvPr id="6" name="Espace réservé du texte 5">
            <a:extLst>
              <a:ext uri="{FF2B5EF4-FFF2-40B4-BE49-F238E27FC236}">
                <a16:creationId xmlns:a16="http://schemas.microsoft.com/office/drawing/2014/main" id="{31B171AA-D6F9-7165-7124-24152DF4C440}"/>
              </a:ext>
            </a:extLst>
          </p:cNvPr>
          <p:cNvSpPr>
            <a:spLocks noGrp="1"/>
          </p:cNvSpPr>
          <p:nvPr>
            <p:ph type="body" sz="quarter" idx="14"/>
          </p:nvPr>
        </p:nvSpPr>
        <p:spPr>
          <a:xfrm>
            <a:off x="2733276" y="1626024"/>
            <a:ext cx="6826313" cy="208232"/>
          </a:xfrm>
        </p:spPr>
        <p:txBody>
          <a:bodyPr/>
          <a:lstStyle/>
          <a:p>
            <a:r>
              <a:rPr lang="fr-FR" dirty="0"/>
              <a:t>Pensez-vous que vous allez passer le permis de conduire… ? </a:t>
            </a:r>
          </a:p>
        </p:txBody>
      </p:sp>
      <p:sp>
        <p:nvSpPr>
          <p:cNvPr id="7" name="Espace réservé du texte 6">
            <a:extLst>
              <a:ext uri="{FF2B5EF4-FFF2-40B4-BE49-F238E27FC236}">
                <a16:creationId xmlns:a16="http://schemas.microsoft.com/office/drawing/2014/main" id="{451F386C-2BEA-0FC3-4CB4-56F6B7AE447B}"/>
              </a:ext>
            </a:extLst>
          </p:cNvPr>
          <p:cNvSpPr>
            <a:spLocks noGrp="1"/>
          </p:cNvSpPr>
          <p:nvPr>
            <p:ph type="body" sz="quarter" idx="15"/>
          </p:nvPr>
        </p:nvSpPr>
        <p:spPr>
          <a:xfrm>
            <a:off x="2733276" y="1942439"/>
            <a:ext cx="6826313" cy="208232"/>
          </a:xfrm>
        </p:spPr>
        <p:txBody>
          <a:bodyPr/>
          <a:lstStyle/>
          <a:p>
            <a:r>
              <a:rPr lang="fr-FR" dirty="0"/>
              <a:t>Champ : 18-30 ans</a:t>
            </a:r>
          </a:p>
        </p:txBody>
      </p:sp>
      <p:graphicFrame>
        <p:nvGraphicFramePr>
          <p:cNvPr id="4" name="Graphique 3">
            <a:extLst>
              <a:ext uri="{FF2B5EF4-FFF2-40B4-BE49-F238E27FC236}">
                <a16:creationId xmlns:a16="http://schemas.microsoft.com/office/drawing/2014/main" id="{CBDE119B-E67C-6AD9-6719-B3A8B944FADC}"/>
              </a:ext>
            </a:extLst>
          </p:cNvPr>
          <p:cNvGraphicFramePr>
            <a:graphicFrameLocks/>
          </p:cNvGraphicFramePr>
          <p:nvPr>
            <p:extLst>
              <p:ext uri="{D42A27DB-BD31-4B8C-83A1-F6EECF244321}">
                <p14:modId xmlns:p14="http://schemas.microsoft.com/office/powerpoint/2010/main" val="1458282499"/>
              </p:ext>
            </p:extLst>
          </p:nvPr>
        </p:nvGraphicFramePr>
        <p:xfrm>
          <a:off x="2841256" y="2287862"/>
          <a:ext cx="6439786" cy="3772696"/>
        </p:xfrm>
        <a:graphic>
          <a:graphicData uri="http://schemas.openxmlformats.org/drawingml/2006/chart">
            <c:chart xmlns:c="http://schemas.openxmlformats.org/drawingml/2006/chart" xmlns:r="http://schemas.openxmlformats.org/officeDocument/2006/relationships" r:id="rId2"/>
          </a:graphicData>
        </a:graphic>
      </p:graphicFrame>
      <p:pic>
        <p:nvPicPr>
          <p:cNvPr id="10" name="Image 9" descr="Une image contenant clipart, Graphique, logo, illustration&#10;&#10;Description générée automatiquement">
            <a:extLst>
              <a:ext uri="{FF2B5EF4-FFF2-40B4-BE49-F238E27FC236}">
                <a16:creationId xmlns:a16="http://schemas.microsoft.com/office/drawing/2014/main" id="{2C28CF27-AB34-D469-138A-D27327622C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877" y="1730140"/>
            <a:ext cx="1698523" cy="1698523"/>
          </a:xfrm>
          <a:prstGeom prst="rect">
            <a:avLst/>
          </a:prstGeom>
        </p:spPr>
      </p:pic>
    </p:spTree>
    <p:extLst>
      <p:ext uri="{BB962C8B-B14F-4D97-AF65-F5344CB8AC3E}">
        <p14:creationId xmlns:p14="http://schemas.microsoft.com/office/powerpoint/2010/main" val="395221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85F2515-529C-855C-F61A-22FE518E50E1}"/>
              </a:ext>
            </a:extLst>
          </p:cNvPr>
          <p:cNvSpPr>
            <a:spLocks noGrp="1"/>
          </p:cNvSpPr>
          <p:nvPr>
            <p:ph type="body" sz="quarter" idx="10"/>
          </p:nvPr>
        </p:nvSpPr>
        <p:spPr/>
        <p:txBody>
          <a:bodyPr/>
          <a:lstStyle/>
          <a:p>
            <a:pPr algn="l"/>
            <a:r>
              <a:rPr lang="fr-FR" dirty="0">
                <a:latin typeface="Roboto Flex Normal" panose="02000000000000000000" pitchFamily="2" charset="0"/>
              </a:rPr>
              <a:t>94% des jeunes ont le permis ou l’intention de le passer</a:t>
            </a:r>
          </a:p>
        </p:txBody>
      </p:sp>
      <p:sp>
        <p:nvSpPr>
          <p:cNvPr id="5" name="Espace réservé du texte 4">
            <a:extLst>
              <a:ext uri="{FF2B5EF4-FFF2-40B4-BE49-F238E27FC236}">
                <a16:creationId xmlns:a16="http://schemas.microsoft.com/office/drawing/2014/main" id="{64DA6850-69A4-DD49-247E-4C5E7B5EEA85}"/>
              </a:ext>
            </a:extLst>
          </p:cNvPr>
          <p:cNvSpPr>
            <a:spLocks noGrp="1"/>
          </p:cNvSpPr>
          <p:nvPr>
            <p:ph type="body" sz="quarter" idx="14"/>
          </p:nvPr>
        </p:nvSpPr>
        <p:spPr>
          <a:xfrm>
            <a:off x="2636490" y="1626024"/>
            <a:ext cx="6826313" cy="208232"/>
          </a:xfrm>
        </p:spPr>
        <p:txBody>
          <a:bodyPr/>
          <a:lstStyle/>
          <a:p>
            <a:r>
              <a:rPr lang="fr-FR" dirty="0"/>
              <a:t>Pourcentage de jeunes n’ayant </a:t>
            </a:r>
            <a:r>
              <a:rPr lang="fr-FR" u="sng" dirty="0"/>
              <a:t>ni le permis ni l’intention de le passer, </a:t>
            </a:r>
            <a:r>
              <a:rPr lang="fr-FR" dirty="0"/>
              <a:t>en fonction du niveau de revenus et de la catégorie d’agglomération</a:t>
            </a:r>
            <a:endParaRPr lang="fr-FR" u="sng" dirty="0"/>
          </a:p>
          <a:p>
            <a:endParaRPr lang="fr-FR" dirty="0"/>
          </a:p>
        </p:txBody>
      </p:sp>
      <p:sp>
        <p:nvSpPr>
          <p:cNvPr id="6" name="Espace réservé du texte 5">
            <a:extLst>
              <a:ext uri="{FF2B5EF4-FFF2-40B4-BE49-F238E27FC236}">
                <a16:creationId xmlns:a16="http://schemas.microsoft.com/office/drawing/2014/main" id="{396916CB-A6CC-695E-5415-1F044E198C77}"/>
              </a:ext>
            </a:extLst>
          </p:cNvPr>
          <p:cNvSpPr>
            <a:spLocks noGrp="1"/>
          </p:cNvSpPr>
          <p:nvPr>
            <p:ph type="body" sz="quarter" idx="15"/>
          </p:nvPr>
        </p:nvSpPr>
        <p:spPr>
          <a:xfrm>
            <a:off x="2636490" y="2070033"/>
            <a:ext cx="6826313" cy="208232"/>
          </a:xfrm>
        </p:spPr>
        <p:txBody>
          <a:bodyPr/>
          <a:lstStyle/>
          <a:p>
            <a:r>
              <a:rPr lang="fr-FR" dirty="0"/>
              <a:t>Champ : 18-30 ans</a:t>
            </a:r>
          </a:p>
          <a:p>
            <a:endParaRPr lang="fr-FR" dirty="0"/>
          </a:p>
        </p:txBody>
      </p:sp>
      <p:sp>
        <p:nvSpPr>
          <p:cNvPr id="8" name="Espace réservé du texte 7">
            <a:extLst>
              <a:ext uri="{FF2B5EF4-FFF2-40B4-BE49-F238E27FC236}">
                <a16:creationId xmlns:a16="http://schemas.microsoft.com/office/drawing/2014/main" id="{CAE4C356-D0C1-38F1-B7DB-9DA1798F9A3D}"/>
              </a:ext>
            </a:extLst>
          </p:cNvPr>
          <p:cNvSpPr>
            <a:spLocks noGrp="1"/>
          </p:cNvSpPr>
          <p:nvPr>
            <p:ph type="body" sz="quarter" idx="17"/>
          </p:nvPr>
        </p:nvSpPr>
        <p:spPr>
          <a:xfrm>
            <a:off x="2636490" y="6351939"/>
            <a:ext cx="6826313" cy="339546"/>
          </a:xfrm>
        </p:spPr>
        <p:txBody>
          <a:bodyPr/>
          <a:lstStyle/>
          <a:p>
            <a:r>
              <a:rPr lang="fr-FR" dirty="0"/>
              <a:t>Source : Crédoc, enquête Conditions de vie et aspirations des Français, 2023-2024</a:t>
            </a:r>
          </a:p>
          <a:p>
            <a:endParaRPr lang="fr-FR" dirty="0"/>
          </a:p>
        </p:txBody>
      </p:sp>
      <p:graphicFrame>
        <p:nvGraphicFramePr>
          <p:cNvPr id="10" name="Graphique 9">
            <a:extLst>
              <a:ext uri="{FF2B5EF4-FFF2-40B4-BE49-F238E27FC236}">
                <a16:creationId xmlns:a16="http://schemas.microsoft.com/office/drawing/2014/main" id="{AAF9E480-1AA0-EA41-85C9-59802F9D1257}"/>
              </a:ext>
            </a:extLst>
          </p:cNvPr>
          <p:cNvGraphicFramePr>
            <a:graphicFrameLocks/>
          </p:cNvGraphicFramePr>
          <p:nvPr/>
        </p:nvGraphicFramePr>
        <p:xfrm>
          <a:off x="2433956" y="2603018"/>
          <a:ext cx="7231380" cy="3128010"/>
        </p:xfrm>
        <a:graphic>
          <a:graphicData uri="http://schemas.openxmlformats.org/drawingml/2006/chart">
            <c:chart xmlns:c="http://schemas.openxmlformats.org/drawingml/2006/chart" xmlns:r="http://schemas.openxmlformats.org/officeDocument/2006/relationships" r:id="rId2"/>
          </a:graphicData>
        </a:graphic>
      </p:graphicFrame>
      <p:pic>
        <p:nvPicPr>
          <p:cNvPr id="2" name="Image 1" descr="Une image contenant clipart, Graphique, logo, illustration&#10;&#10;Description générée automatiquement">
            <a:extLst>
              <a:ext uri="{FF2B5EF4-FFF2-40B4-BE49-F238E27FC236}">
                <a16:creationId xmlns:a16="http://schemas.microsoft.com/office/drawing/2014/main" id="{345E5086-D6E8-9A5E-E3EC-9942BACD99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397" y="1730140"/>
            <a:ext cx="1698523" cy="1698523"/>
          </a:xfrm>
          <a:prstGeom prst="rect">
            <a:avLst/>
          </a:prstGeom>
        </p:spPr>
      </p:pic>
    </p:spTree>
    <p:extLst>
      <p:ext uri="{BB962C8B-B14F-4D97-AF65-F5344CB8AC3E}">
        <p14:creationId xmlns:p14="http://schemas.microsoft.com/office/powerpoint/2010/main" val="2436546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85F2515-529C-855C-F61A-22FE518E50E1}"/>
              </a:ext>
            </a:extLst>
          </p:cNvPr>
          <p:cNvSpPr>
            <a:spLocks noGrp="1"/>
          </p:cNvSpPr>
          <p:nvPr>
            <p:ph type="body" sz="quarter" idx="10"/>
          </p:nvPr>
        </p:nvSpPr>
        <p:spPr/>
        <p:txBody>
          <a:bodyPr/>
          <a:lstStyle/>
          <a:p>
            <a:r>
              <a:rPr lang="fr-FR" dirty="0">
                <a:latin typeface="Roboto Flex Normal" panose="02000000000000000000" pitchFamily="2" charset="0"/>
              </a:rPr>
              <a:t>Une progression de l’attrait des jeunes pour les villes « petites ou moyennes »</a:t>
            </a:r>
          </a:p>
        </p:txBody>
      </p:sp>
      <p:sp>
        <p:nvSpPr>
          <p:cNvPr id="5" name="Espace réservé du texte 4">
            <a:extLst>
              <a:ext uri="{FF2B5EF4-FFF2-40B4-BE49-F238E27FC236}">
                <a16:creationId xmlns:a16="http://schemas.microsoft.com/office/drawing/2014/main" id="{64DA6850-69A4-DD49-247E-4C5E7B5EEA85}"/>
              </a:ext>
            </a:extLst>
          </p:cNvPr>
          <p:cNvSpPr>
            <a:spLocks noGrp="1"/>
          </p:cNvSpPr>
          <p:nvPr>
            <p:ph type="body" sz="quarter" idx="14"/>
          </p:nvPr>
        </p:nvSpPr>
        <p:spPr/>
        <p:txBody>
          <a:bodyPr/>
          <a:lstStyle/>
          <a:p>
            <a:r>
              <a:rPr lang="fr-FR" dirty="0"/>
              <a:t>Idéalement, dans quel environnement souhaiteriez-vous vivre ? </a:t>
            </a:r>
          </a:p>
        </p:txBody>
      </p:sp>
      <p:sp>
        <p:nvSpPr>
          <p:cNvPr id="8" name="Espace réservé du texte 7">
            <a:extLst>
              <a:ext uri="{FF2B5EF4-FFF2-40B4-BE49-F238E27FC236}">
                <a16:creationId xmlns:a16="http://schemas.microsoft.com/office/drawing/2014/main" id="{CAE4C356-D0C1-38F1-B7DB-9DA1798F9A3D}"/>
              </a:ext>
            </a:extLst>
          </p:cNvPr>
          <p:cNvSpPr>
            <a:spLocks noGrp="1"/>
          </p:cNvSpPr>
          <p:nvPr>
            <p:ph type="body" sz="quarter" idx="17"/>
          </p:nvPr>
        </p:nvSpPr>
        <p:spPr/>
        <p:txBody>
          <a:bodyPr/>
          <a:lstStyle/>
          <a:p>
            <a:r>
              <a:rPr lang="fr-FR" dirty="0"/>
              <a:t>Source : Crédoc, enquêtes Conditions de vie et aspirations des Français</a:t>
            </a:r>
          </a:p>
        </p:txBody>
      </p:sp>
      <p:graphicFrame>
        <p:nvGraphicFramePr>
          <p:cNvPr id="11" name="Graphique 10">
            <a:extLst>
              <a:ext uri="{FF2B5EF4-FFF2-40B4-BE49-F238E27FC236}">
                <a16:creationId xmlns:a16="http://schemas.microsoft.com/office/drawing/2014/main" id="{FDC33F8A-0AE0-1074-EDE9-9A7071ED6AAB}"/>
              </a:ext>
            </a:extLst>
          </p:cNvPr>
          <p:cNvGraphicFramePr>
            <a:graphicFrameLocks/>
          </p:cNvGraphicFramePr>
          <p:nvPr/>
        </p:nvGraphicFramePr>
        <p:xfrm>
          <a:off x="4648170" y="2523211"/>
          <a:ext cx="6826312" cy="364167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Graphique 1">
            <a:extLst>
              <a:ext uri="{FF2B5EF4-FFF2-40B4-BE49-F238E27FC236}">
                <a16:creationId xmlns:a16="http://schemas.microsoft.com/office/drawing/2014/main" id="{78017F0B-435C-B93F-9BA7-26B68AA4FD3F}"/>
              </a:ext>
            </a:extLst>
          </p:cNvPr>
          <p:cNvGraphicFramePr>
            <a:graphicFrameLocks/>
          </p:cNvGraphicFramePr>
          <p:nvPr>
            <p:extLst>
              <p:ext uri="{D42A27DB-BD31-4B8C-83A1-F6EECF244321}">
                <p14:modId xmlns:p14="http://schemas.microsoft.com/office/powerpoint/2010/main" val="2728936429"/>
              </p:ext>
            </p:extLst>
          </p:nvPr>
        </p:nvGraphicFramePr>
        <p:xfrm>
          <a:off x="478819" y="3521382"/>
          <a:ext cx="357981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ZoneTexte 3">
            <a:extLst>
              <a:ext uri="{FF2B5EF4-FFF2-40B4-BE49-F238E27FC236}">
                <a16:creationId xmlns:a16="http://schemas.microsoft.com/office/drawing/2014/main" id="{CA1B3622-2E81-A8D2-1A19-2F55466B17F3}"/>
              </a:ext>
            </a:extLst>
          </p:cNvPr>
          <p:cNvSpPr txBox="1"/>
          <p:nvPr/>
        </p:nvSpPr>
        <p:spPr>
          <a:xfrm>
            <a:off x="798088" y="3839779"/>
            <a:ext cx="1120948" cy="307777"/>
          </a:xfrm>
          <a:prstGeom prst="rect">
            <a:avLst/>
          </a:prstGeom>
          <a:noFill/>
        </p:spPr>
        <p:txBody>
          <a:bodyPr wrap="square" rtlCol="0">
            <a:spAutoFit/>
          </a:bodyPr>
          <a:lstStyle/>
          <a:p>
            <a:r>
              <a:rPr lang="fr-FR" sz="1400" dirty="0">
                <a:solidFill>
                  <a:schemeClr val="accent1"/>
                </a:solidFill>
              </a:rPr>
              <a:t>2023</a:t>
            </a:r>
          </a:p>
        </p:txBody>
      </p:sp>
      <p:sp>
        <p:nvSpPr>
          <p:cNvPr id="6" name="ZoneTexte 5">
            <a:extLst>
              <a:ext uri="{FF2B5EF4-FFF2-40B4-BE49-F238E27FC236}">
                <a16:creationId xmlns:a16="http://schemas.microsoft.com/office/drawing/2014/main" id="{D9870C6D-83C8-B15E-50DE-612A826C9F7C}"/>
              </a:ext>
            </a:extLst>
          </p:cNvPr>
          <p:cNvSpPr txBox="1"/>
          <p:nvPr/>
        </p:nvSpPr>
        <p:spPr>
          <a:xfrm>
            <a:off x="1949250" y="4547184"/>
            <a:ext cx="1120948" cy="261610"/>
          </a:xfrm>
          <a:prstGeom prst="rect">
            <a:avLst/>
          </a:prstGeom>
          <a:noFill/>
        </p:spPr>
        <p:txBody>
          <a:bodyPr wrap="square" rtlCol="0">
            <a:spAutoFit/>
          </a:bodyPr>
          <a:lstStyle/>
          <a:p>
            <a:r>
              <a:rPr lang="fr-FR" sz="1050" dirty="0">
                <a:solidFill>
                  <a:schemeClr val="accent1"/>
                </a:solidFill>
              </a:rPr>
              <a:t>15-30 ans</a:t>
            </a:r>
          </a:p>
        </p:txBody>
      </p:sp>
      <p:sp>
        <p:nvSpPr>
          <p:cNvPr id="7" name="ZoneTexte 6">
            <a:extLst>
              <a:ext uri="{FF2B5EF4-FFF2-40B4-BE49-F238E27FC236}">
                <a16:creationId xmlns:a16="http://schemas.microsoft.com/office/drawing/2014/main" id="{CA3E9D47-CCE5-A36B-4EB2-DEEC42ACE3E1}"/>
              </a:ext>
            </a:extLst>
          </p:cNvPr>
          <p:cNvSpPr txBox="1"/>
          <p:nvPr/>
        </p:nvSpPr>
        <p:spPr>
          <a:xfrm>
            <a:off x="2926679" y="3993668"/>
            <a:ext cx="1120948" cy="261610"/>
          </a:xfrm>
          <a:prstGeom prst="rect">
            <a:avLst/>
          </a:prstGeom>
          <a:noFill/>
        </p:spPr>
        <p:txBody>
          <a:bodyPr wrap="square" rtlCol="0">
            <a:spAutoFit/>
          </a:bodyPr>
          <a:lstStyle/>
          <a:p>
            <a:r>
              <a:rPr lang="fr-FR" sz="1050" dirty="0">
                <a:solidFill>
                  <a:schemeClr val="accent1"/>
                </a:solidFill>
              </a:rPr>
              <a:t>31 ans et +</a:t>
            </a:r>
          </a:p>
        </p:txBody>
      </p:sp>
      <p:pic>
        <p:nvPicPr>
          <p:cNvPr id="9" name="Image 8" descr="Une image contenant clipart, Graphique, logo, illustration&#10;&#10;Description générée automatiquement">
            <a:extLst>
              <a:ext uri="{FF2B5EF4-FFF2-40B4-BE49-F238E27FC236}">
                <a16:creationId xmlns:a16="http://schemas.microsoft.com/office/drawing/2014/main" id="{6957EBEF-CFAC-8FEB-21E4-98291A6888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819" y="1512800"/>
            <a:ext cx="1698523" cy="1698523"/>
          </a:xfrm>
          <a:prstGeom prst="rect">
            <a:avLst/>
          </a:prstGeom>
        </p:spPr>
      </p:pic>
    </p:spTree>
    <p:extLst>
      <p:ext uri="{BB962C8B-B14F-4D97-AF65-F5344CB8AC3E}">
        <p14:creationId xmlns:p14="http://schemas.microsoft.com/office/powerpoint/2010/main" val="2586688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C5D1070-20CD-C329-C4A7-FC011D855680}"/>
              </a:ext>
            </a:extLst>
          </p:cNvPr>
          <p:cNvSpPr>
            <a:spLocks noGrp="1"/>
          </p:cNvSpPr>
          <p:nvPr>
            <p:ph type="body" sz="quarter" idx="17"/>
          </p:nvPr>
        </p:nvSpPr>
        <p:spPr/>
        <p:txBody>
          <a:bodyPr/>
          <a:lstStyle/>
          <a:p>
            <a:endParaRPr lang="fr-FR"/>
          </a:p>
        </p:txBody>
      </p:sp>
      <p:sp>
        <p:nvSpPr>
          <p:cNvPr id="3" name="Espace réservé du texte 2">
            <a:extLst>
              <a:ext uri="{FF2B5EF4-FFF2-40B4-BE49-F238E27FC236}">
                <a16:creationId xmlns:a16="http://schemas.microsoft.com/office/drawing/2014/main" id="{BD6E05CA-BA29-1C41-ECA3-6FC24F099560}"/>
              </a:ext>
            </a:extLst>
          </p:cNvPr>
          <p:cNvSpPr>
            <a:spLocks noGrp="1"/>
          </p:cNvSpPr>
          <p:nvPr>
            <p:ph type="body" sz="quarter" idx="18"/>
          </p:nvPr>
        </p:nvSpPr>
        <p:spPr/>
        <p:txBody>
          <a:bodyPr/>
          <a:lstStyle/>
          <a:p>
            <a:endParaRPr lang="fr-FR"/>
          </a:p>
        </p:txBody>
      </p:sp>
      <p:sp>
        <p:nvSpPr>
          <p:cNvPr id="4" name="Espace réservé du texte 3">
            <a:extLst>
              <a:ext uri="{FF2B5EF4-FFF2-40B4-BE49-F238E27FC236}">
                <a16:creationId xmlns:a16="http://schemas.microsoft.com/office/drawing/2014/main" id="{6D62144B-BA25-8E25-BAC8-08F2D1E49E67}"/>
              </a:ext>
            </a:extLst>
          </p:cNvPr>
          <p:cNvSpPr>
            <a:spLocks noGrp="1"/>
          </p:cNvSpPr>
          <p:nvPr>
            <p:ph type="body" sz="quarter" idx="19"/>
          </p:nvPr>
        </p:nvSpPr>
        <p:spPr/>
        <p:txBody>
          <a:bodyPr/>
          <a:lstStyle/>
          <a:p>
            <a:endParaRPr lang="fr-FR"/>
          </a:p>
        </p:txBody>
      </p:sp>
      <p:sp>
        <p:nvSpPr>
          <p:cNvPr id="5" name="Espace réservé du texte 4">
            <a:extLst>
              <a:ext uri="{FF2B5EF4-FFF2-40B4-BE49-F238E27FC236}">
                <a16:creationId xmlns:a16="http://schemas.microsoft.com/office/drawing/2014/main" id="{EC16C983-112C-5600-F8A5-D3315536025D}"/>
              </a:ext>
            </a:extLst>
          </p:cNvPr>
          <p:cNvSpPr>
            <a:spLocks noGrp="1"/>
          </p:cNvSpPr>
          <p:nvPr>
            <p:ph type="body" sz="quarter" idx="20"/>
          </p:nvPr>
        </p:nvSpPr>
        <p:spPr/>
        <p:txBody>
          <a:bodyPr/>
          <a:lstStyle/>
          <a:p>
            <a:endParaRPr lang="fr-FR"/>
          </a:p>
        </p:txBody>
      </p:sp>
      <p:sp>
        <p:nvSpPr>
          <p:cNvPr id="6" name="Espace réservé du texte 5">
            <a:extLst>
              <a:ext uri="{FF2B5EF4-FFF2-40B4-BE49-F238E27FC236}">
                <a16:creationId xmlns:a16="http://schemas.microsoft.com/office/drawing/2014/main" id="{2E7D83C7-105C-709E-693F-502C6BEF05A2}"/>
              </a:ext>
            </a:extLst>
          </p:cNvPr>
          <p:cNvSpPr>
            <a:spLocks noGrp="1"/>
          </p:cNvSpPr>
          <p:nvPr>
            <p:ph type="body" sz="quarter" idx="21"/>
          </p:nvPr>
        </p:nvSpPr>
        <p:spPr/>
        <p:txBody>
          <a:bodyPr/>
          <a:lstStyle/>
          <a:p>
            <a:endParaRPr lang="fr-FR"/>
          </a:p>
        </p:txBody>
      </p:sp>
      <p:sp>
        <p:nvSpPr>
          <p:cNvPr id="7" name="Espace réservé du texte 6">
            <a:extLst>
              <a:ext uri="{FF2B5EF4-FFF2-40B4-BE49-F238E27FC236}">
                <a16:creationId xmlns:a16="http://schemas.microsoft.com/office/drawing/2014/main" id="{72BE33AC-777F-E27F-9541-0173D530A9EF}"/>
              </a:ext>
            </a:extLst>
          </p:cNvPr>
          <p:cNvSpPr>
            <a:spLocks noGrp="1"/>
          </p:cNvSpPr>
          <p:nvPr>
            <p:ph type="body" sz="quarter" idx="22"/>
          </p:nvPr>
        </p:nvSpPr>
        <p:spPr/>
        <p:txBody>
          <a:bodyPr/>
          <a:lstStyle/>
          <a:p>
            <a:r>
              <a:rPr lang="fr-FR"/>
              <a:t>Quelles marges pour transformer les mobilités du quotidien ?</a:t>
            </a:r>
          </a:p>
        </p:txBody>
      </p:sp>
      <p:sp>
        <p:nvSpPr>
          <p:cNvPr id="8" name="Espace réservé du texte 7">
            <a:extLst>
              <a:ext uri="{FF2B5EF4-FFF2-40B4-BE49-F238E27FC236}">
                <a16:creationId xmlns:a16="http://schemas.microsoft.com/office/drawing/2014/main" id="{CEE5963C-8582-AFDD-9BD6-31B3E60C7BFF}"/>
              </a:ext>
            </a:extLst>
          </p:cNvPr>
          <p:cNvSpPr>
            <a:spLocks noGrp="1"/>
          </p:cNvSpPr>
          <p:nvPr>
            <p:ph type="body" sz="quarter" idx="23"/>
          </p:nvPr>
        </p:nvSpPr>
        <p:spPr/>
        <p:txBody>
          <a:bodyPr/>
          <a:lstStyle/>
          <a:p>
            <a:r>
              <a:rPr lang="fr-FR" dirty="0"/>
              <a:t>03</a:t>
            </a:r>
          </a:p>
        </p:txBody>
      </p:sp>
    </p:spTree>
    <p:extLst>
      <p:ext uri="{BB962C8B-B14F-4D97-AF65-F5344CB8AC3E}">
        <p14:creationId xmlns:p14="http://schemas.microsoft.com/office/powerpoint/2010/main" val="3192111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B0354E-A6A8-038F-90AB-394B01A51B3C}"/>
              </a:ext>
            </a:extLst>
          </p:cNvPr>
          <p:cNvSpPr/>
          <p:nvPr/>
        </p:nvSpPr>
        <p:spPr>
          <a:xfrm>
            <a:off x="2672080" y="3119120"/>
            <a:ext cx="6706710" cy="52832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C85F2515-529C-855C-F61A-22FE518E50E1}"/>
              </a:ext>
            </a:extLst>
          </p:cNvPr>
          <p:cNvSpPr>
            <a:spLocks noGrp="1"/>
          </p:cNvSpPr>
          <p:nvPr>
            <p:ph type="body" sz="quarter" idx="10"/>
          </p:nvPr>
        </p:nvSpPr>
        <p:spPr/>
        <p:txBody>
          <a:bodyPr/>
          <a:lstStyle/>
          <a:p>
            <a:pPr algn="l"/>
            <a:r>
              <a:rPr lang="fr-FR" dirty="0">
                <a:latin typeface="Roboto Flex Normal" panose="02000000000000000000" pitchFamily="2" charset="0"/>
              </a:rPr>
              <a:t>Les Français sont convaincus de la nécessité de transformer les mobilités, surtout les jeunes</a:t>
            </a:r>
          </a:p>
          <a:p>
            <a:endParaRPr lang="fr-FR" dirty="0">
              <a:latin typeface="Roboto Flex" panose="02000000000000000000" pitchFamily="2" charset="0"/>
              <a:ea typeface="Roboto Flex" panose="02000000000000000000" pitchFamily="2" charset="0"/>
            </a:endParaRPr>
          </a:p>
        </p:txBody>
      </p:sp>
      <p:sp>
        <p:nvSpPr>
          <p:cNvPr id="5" name="Espace réservé du texte 4">
            <a:extLst>
              <a:ext uri="{FF2B5EF4-FFF2-40B4-BE49-F238E27FC236}">
                <a16:creationId xmlns:a16="http://schemas.microsoft.com/office/drawing/2014/main" id="{64DA6850-69A4-DD49-247E-4C5E7B5EEA85}"/>
              </a:ext>
            </a:extLst>
          </p:cNvPr>
          <p:cNvSpPr>
            <a:spLocks noGrp="1"/>
          </p:cNvSpPr>
          <p:nvPr>
            <p:ph type="body" sz="quarter" idx="14"/>
          </p:nvPr>
        </p:nvSpPr>
        <p:spPr>
          <a:xfrm>
            <a:off x="2819370" y="1626024"/>
            <a:ext cx="6826313" cy="208232"/>
          </a:xfrm>
        </p:spPr>
        <p:txBody>
          <a:bodyPr/>
          <a:lstStyle/>
          <a:p>
            <a:r>
              <a:rPr lang="fr-FR" dirty="0"/>
              <a:t>Trois actions jugées les plus efficaces pour protéger l’environnement</a:t>
            </a:r>
          </a:p>
        </p:txBody>
      </p:sp>
      <p:sp>
        <p:nvSpPr>
          <p:cNvPr id="7" name="Espace réservé du texte 6">
            <a:extLst>
              <a:ext uri="{FF2B5EF4-FFF2-40B4-BE49-F238E27FC236}">
                <a16:creationId xmlns:a16="http://schemas.microsoft.com/office/drawing/2014/main" id="{37F3554C-B851-6A67-195D-A06BE4B58600}"/>
              </a:ext>
            </a:extLst>
          </p:cNvPr>
          <p:cNvSpPr>
            <a:spLocks noGrp="1"/>
          </p:cNvSpPr>
          <p:nvPr>
            <p:ph type="body" sz="quarter" idx="16"/>
          </p:nvPr>
        </p:nvSpPr>
        <p:spPr>
          <a:xfrm>
            <a:off x="2819370" y="1850732"/>
            <a:ext cx="6826313" cy="208232"/>
          </a:xfrm>
        </p:spPr>
        <p:txBody>
          <a:bodyPr/>
          <a:lstStyle/>
          <a:p>
            <a:r>
              <a:rPr lang="fr-FR" dirty="0"/>
              <a:t>En fonction de l’âge</a:t>
            </a:r>
          </a:p>
        </p:txBody>
      </p:sp>
      <p:sp>
        <p:nvSpPr>
          <p:cNvPr id="8" name="Espace réservé du texte 7">
            <a:extLst>
              <a:ext uri="{FF2B5EF4-FFF2-40B4-BE49-F238E27FC236}">
                <a16:creationId xmlns:a16="http://schemas.microsoft.com/office/drawing/2014/main" id="{CAE4C356-D0C1-38F1-B7DB-9DA1798F9A3D}"/>
              </a:ext>
            </a:extLst>
          </p:cNvPr>
          <p:cNvSpPr>
            <a:spLocks noGrp="1"/>
          </p:cNvSpPr>
          <p:nvPr>
            <p:ph type="body" sz="quarter" idx="17"/>
          </p:nvPr>
        </p:nvSpPr>
        <p:spPr>
          <a:xfrm>
            <a:off x="2819370" y="6351939"/>
            <a:ext cx="6826313" cy="339546"/>
          </a:xfrm>
        </p:spPr>
        <p:txBody>
          <a:bodyPr/>
          <a:lstStyle/>
          <a:p>
            <a:r>
              <a:rPr lang="fr-FR" dirty="0"/>
              <a:t>Source : Crédoc, enquête Conditions de vie et aspirations , 2023-2024</a:t>
            </a:r>
          </a:p>
        </p:txBody>
      </p:sp>
      <p:graphicFrame>
        <p:nvGraphicFramePr>
          <p:cNvPr id="10" name="Graphique 9">
            <a:extLst>
              <a:ext uri="{FF2B5EF4-FFF2-40B4-BE49-F238E27FC236}">
                <a16:creationId xmlns:a16="http://schemas.microsoft.com/office/drawing/2014/main" id="{C2BD7AB1-20C4-C9F6-2DDC-9630853CAA9F}"/>
              </a:ext>
            </a:extLst>
          </p:cNvPr>
          <p:cNvGraphicFramePr>
            <a:graphicFrameLocks/>
          </p:cNvGraphicFramePr>
          <p:nvPr/>
        </p:nvGraphicFramePr>
        <p:xfrm>
          <a:off x="2813210" y="2431021"/>
          <a:ext cx="6838633" cy="3733867"/>
        </p:xfrm>
        <a:graphic>
          <a:graphicData uri="http://schemas.openxmlformats.org/drawingml/2006/chart">
            <c:chart xmlns:c="http://schemas.openxmlformats.org/drawingml/2006/chart" xmlns:r="http://schemas.openxmlformats.org/officeDocument/2006/relationships" r:id="rId2"/>
          </a:graphicData>
        </a:graphic>
      </p:graphicFrame>
      <p:pic>
        <p:nvPicPr>
          <p:cNvPr id="6" name="Image 5" descr="Une image contenant clipart, Graphique, logo, illustration&#10;&#10;Description générée automatiquement">
            <a:extLst>
              <a:ext uri="{FF2B5EF4-FFF2-40B4-BE49-F238E27FC236}">
                <a16:creationId xmlns:a16="http://schemas.microsoft.com/office/drawing/2014/main" id="{83A281AF-A205-DD02-317D-ED32B5024B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397" y="1730140"/>
            <a:ext cx="1698523" cy="1698523"/>
          </a:xfrm>
          <a:prstGeom prst="rect">
            <a:avLst/>
          </a:prstGeom>
        </p:spPr>
      </p:pic>
    </p:spTree>
    <p:extLst>
      <p:ext uri="{BB962C8B-B14F-4D97-AF65-F5344CB8AC3E}">
        <p14:creationId xmlns:p14="http://schemas.microsoft.com/office/powerpoint/2010/main" val="1784274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0CDF7C3-553B-8C09-4A0F-B6F08AD79E38}"/>
              </a:ext>
            </a:extLst>
          </p:cNvPr>
          <p:cNvSpPr>
            <a:spLocks noGrp="1"/>
          </p:cNvSpPr>
          <p:nvPr>
            <p:ph type="body" sz="quarter" idx="10"/>
          </p:nvPr>
        </p:nvSpPr>
        <p:spPr/>
        <p:txBody>
          <a:bodyPr/>
          <a:lstStyle/>
          <a:p>
            <a:r>
              <a:rPr lang="fr-FR" dirty="0"/>
              <a:t>Des automobilistes prêts à moins utiliser la voiture, en l’état actuel de l’offre</a:t>
            </a:r>
          </a:p>
        </p:txBody>
      </p:sp>
      <p:sp>
        <p:nvSpPr>
          <p:cNvPr id="5" name="Espace réservé du texte 4">
            <a:extLst>
              <a:ext uri="{FF2B5EF4-FFF2-40B4-BE49-F238E27FC236}">
                <a16:creationId xmlns:a16="http://schemas.microsoft.com/office/drawing/2014/main" id="{5315C60B-F4B4-B133-C212-24F218FDF1FA}"/>
              </a:ext>
            </a:extLst>
          </p:cNvPr>
          <p:cNvSpPr>
            <a:spLocks noGrp="1"/>
          </p:cNvSpPr>
          <p:nvPr>
            <p:ph type="body" sz="quarter" idx="22"/>
          </p:nvPr>
        </p:nvSpPr>
        <p:spPr>
          <a:xfrm>
            <a:off x="825038" y="5949141"/>
            <a:ext cx="5130800" cy="146569"/>
          </a:xfrm>
        </p:spPr>
        <p:txBody>
          <a:bodyPr/>
          <a:lstStyle/>
          <a:p>
            <a:r>
              <a:rPr lang="fr-FR"/>
              <a:t>Source : CREDOC, enquête Conditions de vie et aspirations, octobre 2023</a:t>
            </a:r>
          </a:p>
        </p:txBody>
      </p:sp>
      <p:sp>
        <p:nvSpPr>
          <p:cNvPr id="13" name="Espace réservé du texte 12">
            <a:extLst>
              <a:ext uri="{FF2B5EF4-FFF2-40B4-BE49-F238E27FC236}">
                <a16:creationId xmlns:a16="http://schemas.microsoft.com/office/drawing/2014/main" id="{E6C6420C-8AF7-06C8-FDDE-9736BD280E41}"/>
              </a:ext>
            </a:extLst>
          </p:cNvPr>
          <p:cNvSpPr>
            <a:spLocks noGrp="1"/>
          </p:cNvSpPr>
          <p:nvPr>
            <p:ph type="body" sz="quarter" idx="14"/>
          </p:nvPr>
        </p:nvSpPr>
        <p:spPr>
          <a:xfrm>
            <a:off x="771542" y="2063416"/>
            <a:ext cx="5237792" cy="208232"/>
          </a:xfrm>
        </p:spPr>
        <p:txBody>
          <a:bodyPr/>
          <a:lstStyle/>
          <a:p>
            <a:r>
              <a:rPr lang="fr-FR" dirty="0"/>
              <a:t>En l’état actuel, seriez-vous prêt à réduire ou abandonner l’usage de la voiture pour vous rendre à votre travail ou sur votre lieu d’études ?</a:t>
            </a:r>
          </a:p>
        </p:txBody>
      </p:sp>
      <p:sp>
        <p:nvSpPr>
          <p:cNvPr id="15" name="Espace réservé du texte 14">
            <a:extLst>
              <a:ext uri="{FF2B5EF4-FFF2-40B4-BE49-F238E27FC236}">
                <a16:creationId xmlns:a16="http://schemas.microsoft.com/office/drawing/2014/main" id="{5C05CE30-C6A8-B95A-1313-899CBBA154B3}"/>
              </a:ext>
            </a:extLst>
          </p:cNvPr>
          <p:cNvSpPr>
            <a:spLocks noGrp="1"/>
          </p:cNvSpPr>
          <p:nvPr>
            <p:ph type="body" sz="quarter" idx="16"/>
          </p:nvPr>
        </p:nvSpPr>
        <p:spPr>
          <a:xfrm>
            <a:off x="771542" y="2435604"/>
            <a:ext cx="5237792" cy="208232"/>
          </a:xfrm>
        </p:spPr>
        <p:txBody>
          <a:bodyPr/>
          <a:lstStyle/>
          <a:p>
            <a:r>
              <a:rPr lang="fr-FR" dirty="0"/>
              <a:t>Champ : actifs se rendant sur leur lieu de travail ou études en voiture</a:t>
            </a:r>
          </a:p>
        </p:txBody>
      </p:sp>
      <p:graphicFrame>
        <p:nvGraphicFramePr>
          <p:cNvPr id="7" name="Graphique 6">
            <a:extLst>
              <a:ext uri="{FF2B5EF4-FFF2-40B4-BE49-F238E27FC236}">
                <a16:creationId xmlns:a16="http://schemas.microsoft.com/office/drawing/2014/main" id="{F0611DDA-ECB9-055E-9513-ECC9321C9E1C}"/>
              </a:ext>
            </a:extLst>
          </p:cNvPr>
          <p:cNvGraphicFramePr>
            <a:graphicFrameLocks/>
          </p:cNvGraphicFramePr>
          <p:nvPr>
            <p:extLst>
              <p:ext uri="{D42A27DB-BD31-4B8C-83A1-F6EECF244321}">
                <p14:modId xmlns:p14="http://schemas.microsoft.com/office/powerpoint/2010/main" val="2862025852"/>
              </p:ext>
            </p:extLst>
          </p:nvPr>
        </p:nvGraphicFramePr>
        <p:xfrm>
          <a:off x="825038" y="2700194"/>
          <a:ext cx="5130800" cy="2993008"/>
        </p:xfrm>
        <a:graphic>
          <a:graphicData uri="http://schemas.openxmlformats.org/drawingml/2006/chart">
            <c:chart xmlns:c="http://schemas.openxmlformats.org/drawingml/2006/chart" xmlns:r="http://schemas.openxmlformats.org/officeDocument/2006/relationships" r:id="rId3"/>
          </a:graphicData>
        </a:graphic>
      </p:graphicFrame>
      <p:sp>
        <p:nvSpPr>
          <p:cNvPr id="43" name="Espace réservé du texte 4">
            <a:extLst>
              <a:ext uri="{FF2B5EF4-FFF2-40B4-BE49-F238E27FC236}">
                <a16:creationId xmlns:a16="http://schemas.microsoft.com/office/drawing/2014/main" id="{53B9D5A6-3579-B38E-0D4E-5403C2D71423}"/>
              </a:ext>
            </a:extLst>
          </p:cNvPr>
          <p:cNvSpPr txBox="1">
            <a:spLocks/>
          </p:cNvSpPr>
          <p:nvPr/>
        </p:nvSpPr>
        <p:spPr>
          <a:xfrm>
            <a:off x="6277353" y="5949141"/>
            <a:ext cx="5130800" cy="14656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800" b="0" i="0" kern="1200">
                <a:solidFill>
                  <a:srgbClr val="003064">
                    <a:alpha val="75000"/>
                  </a:srgbClr>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Source : CREDOC, enquête Conditions de vie et aspirations, octobre 2023</a:t>
            </a:r>
          </a:p>
        </p:txBody>
      </p:sp>
      <p:sp>
        <p:nvSpPr>
          <p:cNvPr id="44" name="Espace réservé du texte 12">
            <a:extLst>
              <a:ext uri="{FF2B5EF4-FFF2-40B4-BE49-F238E27FC236}">
                <a16:creationId xmlns:a16="http://schemas.microsoft.com/office/drawing/2014/main" id="{7600EAED-11BA-757D-FCD3-FB27CAC46FC7}"/>
              </a:ext>
            </a:extLst>
          </p:cNvPr>
          <p:cNvSpPr txBox="1">
            <a:spLocks/>
          </p:cNvSpPr>
          <p:nvPr/>
        </p:nvSpPr>
        <p:spPr>
          <a:xfrm>
            <a:off x="6236163" y="2063416"/>
            <a:ext cx="5237792" cy="20823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rgbClr val="003064">
                    <a:alpha val="75000"/>
                  </a:srgbClr>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En l’état actuel, seriez-vous prêt à réduire ou abandonner l’usage de la voiture pour vos autres trajets </a:t>
            </a:r>
            <a:r>
              <a:rPr lang="fr-FR" b="0" dirty="0"/>
              <a:t>(courses, loisirs, enfants)</a:t>
            </a:r>
            <a:r>
              <a:rPr lang="fr-FR" dirty="0"/>
              <a:t> ?</a:t>
            </a:r>
          </a:p>
        </p:txBody>
      </p:sp>
      <p:sp>
        <p:nvSpPr>
          <p:cNvPr id="45" name="Espace réservé du texte 14">
            <a:extLst>
              <a:ext uri="{FF2B5EF4-FFF2-40B4-BE49-F238E27FC236}">
                <a16:creationId xmlns:a16="http://schemas.microsoft.com/office/drawing/2014/main" id="{109F5D87-5B91-200D-6A14-F2BE3B645232}"/>
              </a:ext>
            </a:extLst>
          </p:cNvPr>
          <p:cNvSpPr txBox="1">
            <a:spLocks/>
          </p:cNvSpPr>
          <p:nvPr/>
        </p:nvSpPr>
        <p:spPr>
          <a:xfrm>
            <a:off x="6236163" y="2435604"/>
            <a:ext cx="5237792" cy="20823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000" b="0" i="0" kern="1200">
                <a:solidFill>
                  <a:srgbClr val="003064">
                    <a:alpha val="75000"/>
                  </a:srgbClr>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Champ : usagers de la voiture pour les « autres trajets »</a:t>
            </a:r>
          </a:p>
        </p:txBody>
      </p:sp>
      <p:graphicFrame>
        <p:nvGraphicFramePr>
          <p:cNvPr id="46" name="Graphique 45">
            <a:extLst>
              <a:ext uri="{FF2B5EF4-FFF2-40B4-BE49-F238E27FC236}">
                <a16:creationId xmlns:a16="http://schemas.microsoft.com/office/drawing/2014/main" id="{588B0382-CC48-3468-1CD2-1D55CB493848}"/>
              </a:ext>
            </a:extLst>
          </p:cNvPr>
          <p:cNvGraphicFramePr>
            <a:graphicFrameLocks/>
          </p:cNvGraphicFramePr>
          <p:nvPr>
            <p:extLst>
              <p:ext uri="{D42A27DB-BD31-4B8C-83A1-F6EECF244321}">
                <p14:modId xmlns:p14="http://schemas.microsoft.com/office/powerpoint/2010/main" val="3170108825"/>
              </p:ext>
            </p:extLst>
          </p:nvPr>
        </p:nvGraphicFramePr>
        <p:xfrm>
          <a:off x="6277353" y="2817123"/>
          <a:ext cx="5130800" cy="29542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86749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0CDF7C3-553B-8C09-4A0F-B6F08AD79E38}"/>
              </a:ext>
            </a:extLst>
          </p:cNvPr>
          <p:cNvSpPr>
            <a:spLocks noGrp="1"/>
          </p:cNvSpPr>
          <p:nvPr>
            <p:ph type="body" sz="quarter" idx="10"/>
          </p:nvPr>
        </p:nvSpPr>
        <p:spPr/>
        <p:txBody>
          <a:bodyPr/>
          <a:lstStyle/>
          <a:p>
            <a:r>
              <a:rPr lang="fr-FR" dirty="0"/>
              <a:t>Une idée qui séduit même au sein des catégories les plus adeptes</a:t>
            </a:r>
          </a:p>
        </p:txBody>
      </p:sp>
      <p:sp>
        <p:nvSpPr>
          <p:cNvPr id="5" name="Espace réservé du texte 4">
            <a:extLst>
              <a:ext uri="{FF2B5EF4-FFF2-40B4-BE49-F238E27FC236}">
                <a16:creationId xmlns:a16="http://schemas.microsoft.com/office/drawing/2014/main" id="{5315C60B-F4B4-B133-C212-24F218FDF1FA}"/>
              </a:ext>
            </a:extLst>
          </p:cNvPr>
          <p:cNvSpPr>
            <a:spLocks noGrp="1"/>
          </p:cNvSpPr>
          <p:nvPr>
            <p:ph type="body" sz="quarter" idx="22"/>
          </p:nvPr>
        </p:nvSpPr>
        <p:spPr>
          <a:xfrm>
            <a:off x="538112" y="6351939"/>
            <a:ext cx="5130800" cy="146569"/>
          </a:xfrm>
        </p:spPr>
        <p:txBody>
          <a:bodyPr/>
          <a:lstStyle/>
          <a:p>
            <a:r>
              <a:rPr lang="fr-FR"/>
              <a:t>Source : CREDOC, enquête Conditions de vie et aspirations, octobre 2023</a:t>
            </a:r>
          </a:p>
        </p:txBody>
      </p:sp>
      <p:sp>
        <p:nvSpPr>
          <p:cNvPr id="10" name="Espace réservé du texte 9">
            <a:extLst>
              <a:ext uri="{FF2B5EF4-FFF2-40B4-BE49-F238E27FC236}">
                <a16:creationId xmlns:a16="http://schemas.microsoft.com/office/drawing/2014/main" id="{667A509B-86FB-F91E-C651-F012CD3EFEDC}"/>
              </a:ext>
            </a:extLst>
          </p:cNvPr>
          <p:cNvSpPr>
            <a:spLocks noGrp="1"/>
          </p:cNvSpPr>
          <p:nvPr>
            <p:ph type="body" sz="quarter" idx="31"/>
          </p:nvPr>
        </p:nvSpPr>
        <p:spPr>
          <a:xfrm>
            <a:off x="6449054" y="6351939"/>
            <a:ext cx="5130800" cy="146569"/>
          </a:xfrm>
        </p:spPr>
        <p:txBody>
          <a:bodyPr/>
          <a:lstStyle/>
          <a:p>
            <a:r>
              <a:rPr lang="fr-FR" dirty="0"/>
              <a:t>Source : CREDOC, enquête Conditions de vie et aspirations, octobre 2023</a:t>
            </a:r>
          </a:p>
          <a:p>
            <a:endParaRPr lang="fr-FR" dirty="0"/>
          </a:p>
        </p:txBody>
      </p:sp>
      <p:sp>
        <p:nvSpPr>
          <p:cNvPr id="13" name="Espace réservé du texte 12">
            <a:extLst>
              <a:ext uri="{FF2B5EF4-FFF2-40B4-BE49-F238E27FC236}">
                <a16:creationId xmlns:a16="http://schemas.microsoft.com/office/drawing/2014/main" id="{E6C6420C-8AF7-06C8-FDDE-9736BD280E41}"/>
              </a:ext>
            </a:extLst>
          </p:cNvPr>
          <p:cNvSpPr>
            <a:spLocks noGrp="1"/>
          </p:cNvSpPr>
          <p:nvPr>
            <p:ph type="body" sz="quarter" idx="14"/>
          </p:nvPr>
        </p:nvSpPr>
        <p:spPr/>
        <p:txBody>
          <a:bodyPr/>
          <a:lstStyle/>
          <a:p>
            <a:r>
              <a:rPr lang="fr-FR" dirty="0"/>
              <a:t>Prêt à moins utiliser la voiture pour se rendre au travail ou sur son lieu d’étude, en fonction de l’âge</a:t>
            </a:r>
          </a:p>
        </p:txBody>
      </p:sp>
      <p:sp>
        <p:nvSpPr>
          <p:cNvPr id="15" name="Espace réservé du texte 14">
            <a:extLst>
              <a:ext uri="{FF2B5EF4-FFF2-40B4-BE49-F238E27FC236}">
                <a16:creationId xmlns:a16="http://schemas.microsoft.com/office/drawing/2014/main" id="{5C05CE30-C6A8-B95A-1313-899CBBA154B3}"/>
              </a:ext>
            </a:extLst>
          </p:cNvPr>
          <p:cNvSpPr>
            <a:spLocks noGrp="1"/>
          </p:cNvSpPr>
          <p:nvPr>
            <p:ph type="body" sz="quarter" idx="16"/>
          </p:nvPr>
        </p:nvSpPr>
        <p:spPr>
          <a:xfrm>
            <a:off x="496922" y="2838402"/>
            <a:ext cx="5237792" cy="208232"/>
          </a:xfrm>
        </p:spPr>
        <p:txBody>
          <a:bodyPr/>
          <a:lstStyle/>
          <a:p>
            <a:r>
              <a:rPr lang="fr-FR" dirty="0"/>
              <a:t>Champ : actifs se rendant sur leur lieu de travail ou études en voiture</a:t>
            </a:r>
          </a:p>
        </p:txBody>
      </p:sp>
      <p:graphicFrame>
        <p:nvGraphicFramePr>
          <p:cNvPr id="8" name="Graphique 7">
            <a:extLst>
              <a:ext uri="{FF2B5EF4-FFF2-40B4-BE49-F238E27FC236}">
                <a16:creationId xmlns:a16="http://schemas.microsoft.com/office/drawing/2014/main" id="{74581344-DF48-3991-D6BB-9BA57E4BEC72}"/>
              </a:ext>
            </a:extLst>
          </p:cNvPr>
          <p:cNvGraphicFramePr>
            <a:graphicFrameLocks/>
          </p:cNvGraphicFramePr>
          <p:nvPr>
            <p:extLst>
              <p:ext uri="{D42A27DB-BD31-4B8C-83A1-F6EECF244321}">
                <p14:modId xmlns:p14="http://schemas.microsoft.com/office/powerpoint/2010/main" val="1505995109"/>
              </p:ext>
            </p:extLst>
          </p:nvPr>
        </p:nvGraphicFramePr>
        <p:xfrm>
          <a:off x="795494" y="3331771"/>
          <a:ext cx="4630993" cy="2639604"/>
        </p:xfrm>
        <a:graphic>
          <a:graphicData uri="http://schemas.openxmlformats.org/drawingml/2006/chart">
            <c:chart xmlns:c="http://schemas.openxmlformats.org/drawingml/2006/chart" xmlns:r="http://schemas.openxmlformats.org/officeDocument/2006/relationships" r:id="rId3"/>
          </a:graphicData>
        </a:graphic>
      </p:graphicFrame>
      <p:sp>
        <p:nvSpPr>
          <p:cNvPr id="22" name="Espace réservé du texte 21">
            <a:extLst>
              <a:ext uri="{FF2B5EF4-FFF2-40B4-BE49-F238E27FC236}">
                <a16:creationId xmlns:a16="http://schemas.microsoft.com/office/drawing/2014/main" id="{3076A904-352A-7D9F-383B-0197BEF9CE10}"/>
              </a:ext>
            </a:extLst>
          </p:cNvPr>
          <p:cNvSpPr>
            <a:spLocks noGrp="1"/>
          </p:cNvSpPr>
          <p:nvPr>
            <p:ph type="body" sz="quarter" idx="34"/>
          </p:nvPr>
        </p:nvSpPr>
        <p:spPr/>
        <p:txBody>
          <a:bodyPr/>
          <a:lstStyle/>
          <a:p>
            <a:r>
              <a:rPr lang="fr-FR" dirty="0"/>
              <a:t>Prêt à moins utiliser la voiture pour se rendre au travail ou sur son lieu d’étude, en fonction du type de commune de résidence</a:t>
            </a:r>
          </a:p>
        </p:txBody>
      </p:sp>
      <p:graphicFrame>
        <p:nvGraphicFramePr>
          <p:cNvPr id="3" name="Graphique 2">
            <a:extLst>
              <a:ext uri="{FF2B5EF4-FFF2-40B4-BE49-F238E27FC236}">
                <a16:creationId xmlns:a16="http://schemas.microsoft.com/office/drawing/2014/main" id="{3742B45B-AE7D-28FB-28ED-1F458523525E}"/>
              </a:ext>
            </a:extLst>
          </p:cNvPr>
          <p:cNvGraphicFramePr>
            <a:graphicFrameLocks/>
          </p:cNvGraphicFramePr>
          <p:nvPr>
            <p:extLst>
              <p:ext uri="{D42A27DB-BD31-4B8C-83A1-F6EECF244321}">
                <p14:modId xmlns:p14="http://schemas.microsoft.com/office/powerpoint/2010/main" val="2178137329"/>
              </p:ext>
            </p:extLst>
          </p:nvPr>
        </p:nvGraphicFramePr>
        <p:xfrm>
          <a:off x="6395214" y="3436374"/>
          <a:ext cx="4719484" cy="3069508"/>
        </p:xfrm>
        <a:graphic>
          <a:graphicData uri="http://schemas.openxmlformats.org/drawingml/2006/chart">
            <c:chart xmlns:c="http://schemas.openxmlformats.org/drawingml/2006/chart" xmlns:r="http://schemas.openxmlformats.org/officeDocument/2006/relationships" r:id="rId4"/>
          </a:graphicData>
        </a:graphic>
      </p:graphicFrame>
      <p:sp>
        <p:nvSpPr>
          <p:cNvPr id="6" name="Espace réservé du texte 14">
            <a:extLst>
              <a:ext uri="{FF2B5EF4-FFF2-40B4-BE49-F238E27FC236}">
                <a16:creationId xmlns:a16="http://schemas.microsoft.com/office/drawing/2014/main" id="{4B3FD43C-3457-DA04-3AC5-949672698FD8}"/>
              </a:ext>
            </a:extLst>
          </p:cNvPr>
          <p:cNvSpPr txBox="1">
            <a:spLocks/>
          </p:cNvSpPr>
          <p:nvPr/>
        </p:nvSpPr>
        <p:spPr>
          <a:xfrm>
            <a:off x="6342062" y="2838402"/>
            <a:ext cx="5237792" cy="20823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000" b="0" i="0" kern="1200">
                <a:solidFill>
                  <a:srgbClr val="003064">
                    <a:alpha val="75000"/>
                  </a:srgbClr>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Champ : actifs se rendant sur leur lieu de travail ou études en voiture</a:t>
            </a:r>
            <a:endParaRPr lang="fr-FR" dirty="0"/>
          </a:p>
        </p:txBody>
      </p:sp>
    </p:spTree>
    <p:extLst>
      <p:ext uri="{BB962C8B-B14F-4D97-AF65-F5344CB8AC3E}">
        <p14:creationId xmlns:p14="http://schemas.microsoft.com/office/powerpoint/2010/main" val="2522606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a:extLst>
              <a:ext uri="{FF2B5EF4-FFF2-40B4-BE49-F238E27FC236}">
                <a16:creationId xmlns:a16="http://schemas.microsoft.com/office/drawing/2014/main" id="{01F480A9-89DD-447A-8D86-841B33F02C6B}"/>
              </a:ext>
            </a:extLst>
          </p:cNvPr>
          <p:cNvGraphicFramePr>
            <a:graphicFrameLocks/>
          </p:cNvGraphicFramePr>
          <p:nvPr>
            <p:extLst>
              <p:ext uri="{D42A27DB-BD31-4B8C-83A1-F6EECF244321}">
                <p14:modId xmlns:p14="http://schemas.microsoft.com/office/powerpoint/2010/main" val="1186889320"/>
              </p:ext>
            </p:extLst>
          </p:nvPr>
        </p:nvGraphicFramePr>
        <p:xfrm>
          <a:off x="862302" y="2401952"/>
          <a:ext cx="4572000" cy="2857500"/>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texte 1">
            <a:extLst>
              <a:ext uri="{FF2B5EF4-FFF2-40B4-BE49-F238E27FC236}">
                <a16:creationId xmlns:a16="http://schemas.microsoft.com/office/drawing/2014/main" id="{90CDF7C3-553B-8C09-4A0F-B6F08AD79E38}"/>
              </a:ext>
            </a:extLst>
          </p:cNvPr>
          <p:cNvSpPr>
            <a:spLocks noGrp="1"/>
          </p:cNvSpPr>
          <p:nvPr>
            <p:ph type="body" sz="quarter" idx="10"/>
          </p:nvPr>
        </p:nvSpPr>
        <p:spPr/>
        <p:txBody>
          <a:bodyPr/>
          <a:lstStyle/>
          <a:p>
            <a:r>
              <a:rPr lang="fr-FR" dirty="0"/>
              <a:t>Un automobiliste sur 3 serait prêt à utiliser les transports publics ou les mobilités actives pour se rendre au travail</a:t>
            </a:r>
          </a:p>
        </p:txBody>
      </p:sp>
      <p:sp>
        <p:nvSpPr>
          <p:cNvPr id="5" name="Espace réservé du texte 4">
            <a:extLst>
              <a:ext uri="{FF2B5EF4-FFF2-40B4-BE49-F238E27FC236}">
                <a16:creationId xmlns:a16="http://schemas.microsoft.com/office/drawing/2014/main" id="{5315C60B-F4B4-B133-C212-24F218FDF1FA}"/>
              </a:ext>
            </a:extLst>
          </p:cNvPr>
          <p:cNvSpPr>
            <a:spLocks noGrp="1"/>
          </p:cNvSpPr>
          <p:nvPr>
            <p:ph type="body" sz="quarter" idx="22"/>
          </p:nvPr>
        </p:nvSpPr>
        <p:spPr>
          <a:xfrm>
            <a:off x="538112" y="5650899"/>
            <a:ext cx="5130800" cy="146569"/>
          </a:xfrm>
        </p:spPr>
        <p:txBody>
          <a:bodyPr/>
          <a:lstStyle/>
          <a:p>
            <a:r>
              <a:rPr lang="fr-FR"/>
              <a:t>Source : CREDOC, enquête Conditions de vie et aspirations, octobre 2023</a:t>
            </a:r>
          </a:p>
        </p:txBody>
      </p:sp>
      <p:sp>
        <p:nvSpPr>
          <p:cNvPr id="10" name="Espace réservé du texte 9">
            <a:extLst>
              <a:ext uri="{FF2B5EF4-FFF2-40B4-BE49-F238E27FC236}">
                <a16:creationId xmlns:a16="http://schemas.microsoft.com/office/drawing/2014/main" id="{667A509B-86FB-F91E-C651-F012CD3EFEDC}"/>
              </a:ext>
            </a:extLst>
          </p:cNvPr>
          <p:cNvSpPr>
            <a:spLocks noGrp="1"/>
          </p:cNvSpPr>
          <p:nvPr>
            <p:ph type="body" sz="quarter" idx="31"/>
          </p:nvPr>
        </p:nvSpPr>
        <p:spPr>
          <a:xfrm>
            <a:off x="6449054" y="5650899"/>
            <a:ext cx="5130800" cy="146569"/>
          </a:xfrm>
        </p:spPr>
        <p:txBody>
          <a:bodyPr/>
          <a:lstStyle/>
          <a:p>
            <a:r>
              <a:rPr lang="fr-FR"/>
              <a:t>Source : CREDOC, enquête Conditions de vie et aspirations, octobre 2023</a:t>
            </a:r>
          </a:p>
          <a:p>
            <a:endParaRPr lang="fr-FR"/>
          </a:p>
        </p:txBody>
      </p:sp>
      <p:sp>
        <p:nvSpPr>
          <p:cNvPr id="13" name="Espace réservé du texte 12">
            <a:extLst>
              <a:ext uri="{FF2B5EF4-FFF2-40B4-BE49-F238E27FC236}">
                <a16:creationId xmlns:a16="http://schemas.microsoft.com/office/drawing/2014/main" id="{E6C6420C-8AF7-06C8-FDDE-9736BD280E41}"/>
              </a:ext>
            </a:extLst>
          </p:cNvPr>
          <p:cNvSpPr>
            <a:spLocks noGrp="1"/>
          </p:cNvSpPr>
          <p:nvPr>
            <p:ph type="body" sz="quarter" idx="14"/>
          </p:nvPr>
        </p:nvSpPr>
        <p:spPr>
          <a:xfrm>
            <a:off x="496922" y="1765174"/>
            <a:ext cx="5237792" cy="208232"/>
          </a:xfrm>
        </p:spPr>
        <p:txBody>
          <a:bodyPr/>
          <a:lstStyle/>
          <a:p>
            <a:r>
              <a:rPr lang="fr-FR"/>
              <a:t>Prêts à utiliser un mode de transport alternatif à la voiture pour les trajets domicile – travail ou études</a:t>
            </a:r>
          </a:p>
        </p:txBody>
      </p:sp>
      <p:sp>
        <p:nvSpPr>
          <p:cNvPr id="15" name="Espace réservé du texte 14">
            <a:extLst>
              <a:ext uri="{FF2B5EF4-FFF2-40B4-BE49-F238E27FC236}">
                <a16:creationId xmlns:a16="http://schemas.microsoft.com/office/drawing/2014/main" id="{5C05CE30-C6A8-B95A-1313-899CBBA154B3}"/>
              </a:ext>
            </a:extLst>
          </p:cNvPr>
          <p:cNvSpPr>
            <a:spLocks noGrp="1"/>
          </p:cNvSpPr>
          <p:nvPr>
            <p:ph type="body" sz="quarter" idx="16"/>
          </p:nvPr>
        </p:nvSpPr>
        <p:spPr>
          <a:xfrm>
            <a:off x="496922" y="2117700"/>
            <a:ext cx="5237792" cy="208232"/>
          </a:xfrm>
        </p:spPr>
        <p:txBody>
          <a:bodyPr/>
          <a:lstStyle/>
          <a:p>
            <a:r>
              <a:rPr lang="fr-FR"/>
              <a:t>Champ : actifs se rendant sur leur lieu de travail en voiture</a:t>
            </a:r>
          </a:p>
        </p:txBody>
      </p:sp>
      <p:sp>
        <p:nvSpPr>
          <p:cNvPr id="16" name="Espace réservé du texte 15">
            <a:extLst>
              <a:ext uri="{FF2B5EF4-FFF2-40B4-BE49-F238E27FC236}">
                <a16:creationId xmlns:a16="http://schemas.microsoft.com/office/drawing/2014/main" id="{35AFF0CF-14EA-5815-7D7A-53F2F2B46348}"/>
              </a:ext>
            </a:extLst>
          </p:cNvPr>
          <p:cNvSpPr>
            <a:spLocks noGrp="1"/>
          </p:cNvSpPr>
          <p:nvPr>
            <p:ph type="body" sz="quarter" idx="34"/>
          </p:nvPr>
        </p:nvSpPr>
        <p:spPr>
          <a:xfrm>
            <a:off x="6395214" y="1765174"/>
            <a:ext cx="5237792" cy="208232"/>
          </a:xfrm>
        </p:spPr>
        <p:txBody>
          <a:bodyPr/>
          <a:lstStyle/>
          <a:p>
            <a:r>
              <a:rPr lang="fr-FR"/>
              <a:t>Prêts à utiliser un mode de transport alternatif à la voiture pour les autres déplacements </a:t>
            </a:r>
            <a:r>
              <a:rPr lang="fr-FR" b="0"/>
              <a:t>(achats, loisirs, accompagnement des enfants…)</a:t>
            </a:r>
          </a:p>
        </p:txBody>
      </p:sp>
      <p:sp>
        <p:nvSpPr>
          <p:cNvPr id="18" name="Espace réservé du texte 17">
            <a:extLst>
              <a:ext uri="{FF2B5EF4-FFF2-40B4-BE49-F238E27FC236}">
                <a16:creationId xmlns:a16="http://schemas.microsoft.com/office/drawing/2014/main" id="{A113CD3A-C623-1024-8A1C-D0939B694CE6}"/>
              </a:ext>
            </a:extLst>
          </p:cNvPr>
          <p:cNvSpPr>
            <a:spLocks noGrp="1"/>
          </p:cNvSpPr>
          <p:nvPr>
            <p:ph type="body" sz="quarter" idx="36"/>
          </p:nvPr>
        </p:nvSpPr>
        <p:spPr>
          <a:xfrm>
            <a:off x="6395214" y="2117698"/>
            <a:ext cx="5237792" cy="208232"/>
          </a:xfrm>
        </p:spPr>
        <p:txBody>
          <a:bodyPr/>
          <a:lstStyle/>
          <a:p>
            <a:r>
              <a:rPr lang="fr-FR"/>
              <a:t>Champ : personnes empruntant la voiture pour leurs « autres » déplacements</a:t>
            </a:r>
          </a:p>
        </p:txBody>
      </p:sp>
      <p:graphicFrame>
        <p:nvGraphicFramePr>
          <p:cNvPr id="19" name="Graphique 18">
            <a:extLst>
              <a:ext uri="{FF2B5EF4-FFF2-40B4-BE49-F238E27FC236}">
                <a16:creationId xmlns:a16="http://schemas.microsoft.com/office/drawing/2014/main" id="{5A24E8A7-D510-46FB-AC78-02B15FBE639C}"/>
              </a:ext>
            </a:extLst>
          </p:cNvPr>
          <p:cNvGraphicFramePr>
            <a:graphicFrameLocks/>
          </p:cNvGraphicFramePr>
          <p:nvPr>
            <p:extLst>
              <p:ext uri="{D42A27DB-BD31-4B8C-83A1-F6EECF244321}">
                <p14:modId xmlns:p14="http://schemas.microsoft.com/office/powerpoint/2010/main" val="2749047124"/>
              </p:ext>
            </p:extLst>
          </p:nvPr>
        </p:nvGraphicFramePr>
        <p:xfrm>
          <a:off x="6502205" y="2401952"/>
          <a:ext cx="5130801" cy="1895728"/>
        </p:xfrm>
        <a:graphic>
          <a:graphicData uri="http://schemas.openxmlformats.org/drawingml/2006/chart">
            <c:chart xmlns:c="http://schemas.openxmlformats.org/drawingml/2006/chart" xmlns:r="http://schemas.openxmlformats.org/officeDocument/2006/relationships" r:id="rId3"/>
          </a:graphicData>
        </a:graphic>
      </p:graphicFrame>
      <p:sp>
        <p:nvSpPr>
          <p:cNvPr id="3" name="ZoneTexte 2">
            <a:extLst>
              <a:ext uri="{FF2B5EF4-FFF2-40B4-BE49-F238E27FC236}">
                <a16:creationId xmlns:a16="http://schemas.microsoft.com/office/drawing/2014/main" id="{1B65051C-7CBF-480D-C302-10DF37C4ECBC}"/>
              </a:ext>
            </a:extLst>
          </p:cNvPr>
          <p:cNvSpPr txBox="1"/>
          <p:nvPr/>
        </p:nvSpPr>
        <p:spPr>
          <a:xfrm>
            <a:off x="6626863" y="5021189"/>
            <a:ext cx="4368138" cy="400110"/>
          </a:xfrm>
          <a:prstGeom prst="rect">
            <a:avLst/>
          </a:prstGeom>
          <a:noFill/>
        </p:spPr>
        <p:txBody>
          <a:bodyPr wrap="square" rtlCol="0">
            <a:spAutoFit/>
          </a:bodyPr>
          <a:lstStyle/>
          <a:p>
            <a:r>
              <a:rPr lang="fr-FR" sz="1000">
                <a:highlight>
                  <a:srgbClr val="8FD9D0"/>
                </a:highlight>
                <a:latin typeface="Akatab" panose="02000000000000000000" pitchFamily="2" charset="0"/>
                <a:ea typeface="Akatab" panose="02000000000000000000" pitchFamily="2" charset="0"/>
                <a:cs typeface="Akatab" panose="02000000000000000000" pitchFamily="2" charset="0"/>
              </a:rPr>
              <a:t>51% des automobilistes sont prêts utiliser un des deux modes : marche/vélo ou transports </a:t>
            </a:r>
            <a:r>
              <a:rPr lang="fr-FR" sz="1000">
                <a:latin typeface="Akatab" panose="02000000000000000000" pitchFamily="2" charset="0"/>
                <a:ea typeface="Akatab" panose="02000000000000000000" pitchFamily="2" charset="0"/>
                <a:cs typeface="Akatab" panose="02000000000000000000" pitchFamily="2" charset="0"/>
              </a:rPr>
              <a:t>(72% en ajoutant ceux qui pratiquent déjà)</a:t>
            </a:r>
          </a:p>
        </p:txBody>
      </p:sp>
      <p:sp>
        <p:nvSpPr>
          <p:cNvPr id="7" name="ZoneTexte 6">
            <a:extLst>
              <a:ext uri="{FF2B5EF4-FFF2-40B4-BE49-F238E27FC236}">
                <a16:creationId xmlns:a16="http://schemas.microsoft.com/office/drawing/2014/main" id="{4CC0C85E-DF36-9B64-555F-33B7C6FAC07F}"/>
              </a:ext>
            </a:extLst>
          </p:cNvPr>
          <p:cNvSpPr txBox="1"/>
          <p:nvPr/>
        </p:nvSpPr>
        <p:spPr>
          <a:xfrm>
            <a:off x="1007727" y="5145152"/>
            <a:ext cx="4368138" cy="400110"/>
          </a:xfrm>
          <a:prstGeom prst="rect">
            <a:avLst/>
          </a:prstGeom>
          <a:noFill/>
        </p:spPr>
        <p:txBody>
          <a:bodyPr wrap="square" rtlCol="0">
            <a:spAutoFit/>
          </a:bodyPr>
          <a:lstStyle/>
          <a:p>
            <a:r>
              <a:rPr lang="fr-FR" sz="1000">
                <a:highlight>
                  <a:srgbClr val="8FD9D0"/>
                </a:highlight>
                <a:latin typeface="Akatab" panose="02000000000000000000" pitchFamily="2" charset="0"/>
                <a:ea typeface="Akatab" panose="02000000000000000000" pitchFamily="2" charset="0"/>
                <a:cs typeface="Akatab" panose="02000000000000000000" pitchFamily="2" charset="0"/>
              </a:rPr>
              <a:t>34% pourraient utiliser un des deux modes : marche/vélo ou transports </a:t>
            </a:r>
            <a:r>
              <a:rPr lang="fr-FR" sz="1000">
                <a:latin typeface="Akatab" panose="02000000000000000000" pitchFamily="2" charset="0"/>
                <a:ea typeface="Akatab" panose="02000000000000000000" pitchFamily="2" charset="0"/>
                <a:cs typeface="Akatab" panose="02000000000000000000" pitchFamily="2" charset="0"/>
              </a:rPr>
              <a:t>(43% en ajoutant ceux qui pratiquent déjà)</a:t>
            </a:r>
          </a:p>
        </p:txBody>
      </p:sp>
    </p:spTree>
    <p:extLst>
      <p:ext uri="{BB962C8B-B14F-4D97-AF65-F5344CB8AC3E}">
        <p14:creationId xmlns:p14="http://schemas.microsoft.com/office/powerpoint/2010/main" val="24634661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720B205-F6C9-5C75-5128-75D4CEB96BBD}"/>
              </a:ext>
            </a:extLst>
          </p:cNvPr>
          <p:cNvSpPr>
            <a:spLocks noGrp="1"/>
          </p:cNvSpPr>
          <p:nvPr>
            <p:ph type="body" sz="quarter" idx="10"/>
          </p:nvPr>
        </p:nvSpPr>
        <p:spPr/>
        <p:txBody>
          <a:bodyPr/>
          <a:lstStyle/>
          <a:p>
            <a:r>
              <a:rPr lang="fr-FR" dirty="0"/>
              <a:t>L’impact de la distance domicile-travail sur les velléités de changement</a:t>
            </a:r>
          </a:p>
        </p:txBody>
      </p:sp>
      <p:sp>
        <p:nvSpPr>
          <p:cNvPr id="6" name="Espace réservé du texte 5">
            <a:extLst>
              <a:ext uri="{FF2B5EF4-FFF2-40B4-BE49-F238E27FC236}">
                <a16:creationId xmlns:a16="http://schemas.microsoft.com/office/drawing/2014/main" id="{11D3D13D-6C9C-B87B-96EB-8F58906B09CA}"/>
              </a:ext>
            </a:extLst>
          </p:cNvPr>
          <p:cNvSpPr>
            <a:spLocks noGrp="1"/>
          </p:cNvSpPr>
          <p:nvPr>
            <p:ph type="body" sz="quarter" idx="17"/>
          </p:nvPr>
        </p:nvSpPr>
        <p:spPr/>
        <p:txBody>
          <a:bodyPr/>
          <a:lstStyle/>
          <a:p>
            <a:r>
              <a:rPr lang="fr-FR"/>
              <a:t>Source : CREDOC, enquête Conditions de vie et aspirations, octobre 2023</a:t>
            </a:r>
          </a:p>
        </p:txBody>
      </p:sp>
      <p:sp>
        <p:nvSpPr>
          <p:cNvPr id="9" name="Espace réservé du texte 8">
            <a:extLst>
              <a:ext uri="{FF2B5EF4-FFF2-40B4-BE49-F238E27FC236}">
                <a16:creationId xmlns:a16="http://schemas.microsoft.com/office/drawing/2014/main" id="{6DD98134-E8D1-BBA2-9634-32BF49857CE7}"/>
              </a:ext>
            </a:extLst>
          </p:cNvPr>
          <p:cNvSpPr>
            <a:spLocks noGrp="1"/>
          </p:cNvSpPr>
          <p:nvPr>
            <p:ph type="body" sz="quarter" idx="14"/>
          </p:nvPr>
        </p:nvSpPr>
        <p:spPr/>
        <p:txBody>
          <a:bodyPr/>
          <a:lstStyle/>
          <a:p>
            <a:r>
              <a:rPr lang="fr-FR"/>
              <a:t>Potentiel de changement, en fonction de la distance domicile-travail</a:t>
            </a:r>
          </a:p>
        </p:txBody>
      </p:sp>
      <p:sp>
        <p:nvSpPr>
          <p:cNvPr id="10" name="Espace réservé du texte 9">
            <a:extLst>
              <a:ext uri="{FF2B5EF4-FFF2-40B4-BE49-F238E27FC236}">
                <a16:creationId xmlns:a16="http://schemas.microsoft.com/office/drawing/2014/main" id="{AC07AFA7-176B-D77A-9185-30AA56E57106}"/>
              </a:ext>
            </a:extLst>
          </p:cNvPr>
          <p:cNvSpPr>
            <a:spLocks noGrp="1"/>
          </p:cNvSpPr>
          <p:nvPr>
            <p:ph type="body" sz="quarter" idx="15"/>
          </p:nvPr>
        </p:nvSpPr>
        <p:spPr>
          <a:xfrm>
            <a:off x="4648170" y="1038204"/>
            <a:ext cx="6826313" cy="208232"/>
          </a:xfrm>
        </p:spPr>
        <p:txBody>
          <a:bodyPr/>
          <a:lstStyle/>
          <a:p>
            <a:r>
              <a:rPr lang="fr-FR"/>
              <a:t>Champ : personnes utilisant la voiture pour leurs déplacements quotidiens</a:t>
            </a:r>
          </a:p>
        </p:txBody>
      </p:sp>
      <p:graphicFrame>
        <p:nvGraphicFramePr>
          <p:cNvPr id="8" name="Graphique 7">
            <a:extLst>
              <a:ext uri="{FF2B5EF4-FFF2-40B4-BE49-F238E27FC236}">
                <a16:creationId xmlns:a16="http://schemas.microsoft.com/office/drawing/2014/main" id="{9C4CAC3A-3CAE-15C4-2EEB-36816F7671D4}"/>
              </a:ext>
            </a:extLst>
          </p:cNvPr>
          <p:cNvGraphicFramePr>
            <a:graphicFrameLocks/>
          </p:cNvGraphicFramePr>
          <p:nvPr>
            <p:extLst>
              <p:ext uri="{D42A27DB-BD31-4B8C-83A1-F6EECF244321}">
                <p14:modId xmlns:p14="http://schemas.microsoft.com/office/powerpoint/2010/main" val="1509039739"/>
              </p:ext>
            </p:extLst>
          </p:nvPr>
        </p:nvGraphicFramePr>
        <p:xfrm>
          <a:off x="5467658" y="1602659"/>
          <a:ext cx="5161935" cy="2019715"/>
        </p:xfrm>
        <a:graphic>
          <a:graphicData uri="http://schemas.openxmlformats.org/drawingml/2006/chart">
            <c:chart xmlns:c="http://schemas.openxmlformats.org/drawingml/2006/chart" xmlns:r="http://schemas.openxmlformats.org/officeDocument/2006/relationships" r:id="rId2"/>
          </a:graphicData>
        </a:graphic>
      </p:graphicFrame>
      <p:sp>
        <p:nvSpPr>
          <p:cNvPr id="12" name="ZoneTexte 11">
            <a:extLst>
              <a:ext uri="{FF2B5EF4-FFF2-40B4-BE49-F238E27FC236}">
                <a16:creationId xmlns:a16="http://schemas.microsoft.com/office/drawing/2014/main" id="{BFADC84C-F70B-A1C8-D61C-E26C78EE35C4}"/>
              </a:ext>
            </a:extLst>
          </p:cNvPr>
          <p:cNvSpPr txBox="1"/>
          <p:nvPr/>
        </p:nvSpPr>
        <p:spPr>
          <a:xfrm>
            <a:off x="5821618" y="1371885"/>
            <a:ext cx="3411793" cy="430887"/>
          </a:xfrm>
          <a:prstGeom prst="rect">
            <a:avLst/>
          </a:prstGeom>
          <a:noFill/>
        </p:spPr>
        <p:txBody>
          <a:bodyPr wrap="square" rtlCol="0">
            <a:spAutoFit/>
          </a:bodyPr>
          <a:lstStyle/>
          <a:p>
            <a:r>
              <a:rPr lang="fr-FR" sz="1100">
                <a:latin typeface="Akatab" panose="02000000000000000000" pitchFamily="2" charset="0"/>
                <a:ea typeface="Akatab" panose="02000000000000000000" pitchFamily="2" charset="0"/>
                <a:cs typeface="Akatab" panose="02000000000000000000" pitchFamily="2" charset="0"/>
              </a:rPr>
              <a:t>Prêt à se rendre au travail</a:t>
            </a:r>
            <a:r>
              <a:rPr lang="fr-FR" sz="1100" b="1">
                <a:latin typeface="Akatab" panose="02000000000000000000" pitchFamily="2" charset="0"/>
                <a:ea typeface="Akatab" panose="02000000000000000000" pitchFamily="2" charset="0"/>
                <a:cs typeface="Akatab" panose="02000000000000000000" pitchFamily="2" charset="0"/>
              </a:rPr>
              <a:t> à pied ou à vélo </a:t>
            </a:r>
            <a:r>
              <a:rPr lang="fr-FR" sz="1100">
                <a:latin typeface="Akatab" panose="02000000000000000000" pitchFamily="2" charset="0"/>
                <a:ea typeface="Akatab" panose="02000000000000000000" pitchFamily="2" charset="0"/>
                <a:cs typeface="Akatab" panose="02000000000000000000" pitchFamily="2" charset="0"/>
              </a:rPr>
              <a:t>en fonction de la distance domicile – travail ou études</a:t>
            </a:r>
          </a:p>
        </p:txBody>
      </p:sp>
      <p:graphicFrame>
        <p:nvGraphicFramePr>
          <p:cNvPr id="15" name="Graphique 14">
            <a:extLst>
              <a:ext uri="{FF2B5EF4-FFF2-40B4-BE49-F238E27FC236}">
                <a16:creationId xmlns:a16="http://schemas.microsoft.com/office/drawing/2014/main" id="{223E3EA4-7AFC-75DC-A81D-F85F6F0FE9D4}"/>
              </a:ext>
            </a:extLst>
          </p:cNvPr>
          <p:cNvGraphicFramePr>
            <a:graphicFrameLocks/>
          </p:cNvGraphicFramePr>
          <p:nvPr>
            <p:extLst>
              <p:ext uri="{D42A27DB-BD31-4B8C-83A1-F6EECF244321}">
                <p14:modId xmlns:p14="http://schemas.microsoft.com/office/powerpoint/2010/main" val="3981570410"/>
              </p:ext>
            </p:extLst>
          </p:nvPr>
        </p:nvGraphicFramePr>
        <p:xfrm>
          <a:off x="5467658" y="4178710"/>
          <a:ext cx="5161935" cy="2244679"/>
        </p:xfrm>
        <a:graphic>
          <a:graphicData uri="http://schemas.openxmlformats.org/drawingml/2006/chart">
            <c:chart xmlns:c="http://schemas.openxmlformats.org/drawingml/2006/chart" xmlns:r="http://schemas.openxmlformats.org/officeDocument/2006/relationships" r:id="rId3"/>
          </a:graphicData>
        </a:graphic>
      </p:graphicFrame>
      <p:sp>
        <p:nvSpPr>
          <p:cNvPr id="16" name="ZoneTexte 15">
            <a:extLst>
              <a:ext uri="{FF2B5EF4-FFF2-40B4-BE49-F238E27FC236}">
                <a16:creationId xmlns:a16="http://schemas.microsoft.com/office/drawing/2014/main" id="{C3484F2E-36DB-1D77-B25F-4BA02E2F5914}"/>
              </a:ext>
            </a:extLst>
          </p:cNvPr>
          <p:cNvSpPr txBox="1"/>
          <p:nvPr/>
        </p:nvSpPr>
        <p:spPr>
          <a:xfrm>
            <a:off x="5806726" y="3947877"/>
            <a:ext cx="3411793" cy="430887"/>
          </a:xfrm>
          <a:prstGeom prst="rect">
            <a:avLst/>
          </a:prstGeom>
          <a:noFill/>
        </p:spPr>
        <p:txBody>
          <a:bodyPr wrap="square" rtlCol="0">
            <a:spAutoFit/>
          </a:bodyPr>
          <a:lstStyle/>
          <a:p>
            <a:r>
              <a:rPr lang="fr-FR" sz="1100">
                <a:latin typeface="Akatab" panose="02000000000000000000" pitchFamily="2" charset="0"/>
                <a:ea typeface="Akatab" panose="02000000000000000000" pitchFamily="2" charset="0"/>
                <a:cs typeface="Akatab" panose="02000000000000000000" pitchFamily="2" charset="0"/>
              </a:rPr>
              <a:t>Prêt à se rendre au travail </a:t>
            </a:r>
            <a:r>
              <a:rPr lang="fr-FR" sz="1100" b="1">
                <a:latin typeface="Akatab" panose="02000000000000000000" pitchFamily="2" charset="0"/>
                <a:ea typeface="Akatab" panose="02000000000000000000" pitchFamily="2" charset="0"/>
                <a:cs typeface="Akatab" panose="02000000000000000000" pitchFamily="2" charset="0"/>
              </a:rPr>
              <a:t>en transports </a:t>
            </a:r>
            <a:r>
              <a:rPr lang="fr-FR" sz="1100">
                <a:latin typeface="Akatab" panose="02000000000000000000" pitchFamily="2" charset="0"/>
                <a:ea typeface="Akatab" panose="02000000000000000000" pitchFamily="2" charset="0"/>
                <a:cs typeface="Akatab" panose="02000000000000000000" pitchFamily="2" charset="0"/>
              </a:rPr>
              <a:t>en fonction de la distance domicile – travail ou études</a:t>
            </a:r>
          </a:p>
        </p:txBody>
      </p:sp>
    </p:spTree>
    <p:extLst>
      <p:ext uri="{BB962C8B-B14F-4D97-AF65-F5344CB8AC3E}">
        <p14:creationId xmlns:p14="http://schemas.microsoft.com/office/powerpoint/2010/main" val="2268399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22C27C64-23F4-C501-16E6-44D99475EB3D}"/>
              </a:ext>
            </a:extLst>
          </p:cNvPr>
          <p:cNvSpPr txBox="1">
            <a:spLocks/>
          </p:cNvSpPr>
          <p:nvPr/>
        </p:nvSpPr>
        <p:spPr>
          <a:xfrm>
            <a:off x="515322" y="657384"/>
            <a:ext cx="11322717" cy="3693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rgbClr val="00A1E6"/>
                </a:solidFill>
                <a:latin typeface="Roboto Flex Normal" panose="02000000000000000000" pitchFamily="2" charset="0"/>
                <a:ea typeface="Roboto Flex Normal" panose="02000000000000000000" pitchFamily="2" charset="0"/>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400" b="1"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Clr>
                <a:srgbClr val="00A1E6"/>
              </a:buClr>
              <a:buFont typeface="Arial" panose="020B0604020202020204" pitchFamily="34" charset="0"/>
              <a:buChar char="•"/>
              <a:defRPr sz="125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Facteurs explicatifs de la probabilité d’envisager de changer de modes de transports pour les trajets domicile-travail ou études (analyse toutes choses égales par ailleurs)</a:t>
            </a:r>
          </a:p>
        </p:txBody>
      </p:sp>
      <p:sp>
        <p:nvSpPr>
          <p:cNvPr id="16" name="Espace réservé du texte 12">
            <a:extLst>
              <a:ext uri="{FF2B5EF4-FFF2-40B4-BE49-F238E27FC236}">
                <a16:creationId xmlns:a16="http://schemas.microsoft.com/office/drawing/2014/main" id="{0D864F87-24F4-3434-0702-BC3198A70C4D}"/>
              </a:ext>
            </a:extLst>
          </p:cNvPr>
          <p:cNvSpPr txBox="1">
            <a:spLocks/>
          </p:cNvSpPr>
          <p:nvPr/>
        </p:nvSpPr>
        <p:spPr>
          <a:xfrm>
            <a:off x="4722316" y="1171284"/>
            <a:ext cx="1809118" cy="21065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rgbClr val="003064">
                    <a:alpha val="75000"/>
                  </a:srgbClr>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900"/>
              <a:t>Transports en commun</a:t>
            </a:r>
          </a:p>
        </p:txBody>
      </p:sp>
      <p:graphicFrame>
        <p:nvGraphicFramePr>
          <p:cNvPr id="19" name="Tableau 18">
            <a:extLst>
              <a:ext uri="{FF2B5EF4-FFF2-40B4-BE49-F238E27FC236}">
                <a16:creationId xmlns:a16="http://schemas.microsoft.com/office/drawing/2014/main" id="{38275D6D-5C19-BD73-CCD6-933F3E00E2BC}"/>
              </a:ext>
            </a:extLst>
          </p:cNvPr>
          <p:cNvGraphicFramePr>
            <a:graphicFrameLocks noGrp="1"/>
          </p:cNvGraphicFramePr>
          <p:nvPr>
            <p:extLst>
              <p:ext uri="{D42A27DB-BD31-4B8C-83A1-F6EECF244321}">
                <p14:modId xmlns:p14="http://schemas.microsoft.com/office/powerpoint/2010/main" val="3040952493"/>
              </p:ext>
            </p:extLst>
          </p:nvPr>
        </p:nvGraphicFramePr>
        <p:xfrm>
          <a:off x="1519343" y="1454282"/>
          <a:ext cx="1137684" cy="568400"/>
        </p:xfrm>
        <a:graphic>
          <a:graphicData uri="http://schemas.openxmlformats.org/drawingml/2006/table">
            <a:tbl>
              <a:tblPr firstRow="1" bandRow="1">
                <a:tableStyleId>{2D5ABB26-0587-4C30-8999-92F81FD0307C}</a:tableStyleId>
              </a:tblPr>
              <a:tblGrid>
                <a:gridCol w="1137684">
                  <a:extLst>
                    <a:ext uri="{9D8B030D-6E8A-4147-A177-3AD203B41FA5}">
                      <a16:colId xmlns:a16="http://schemas.microsoft.com/office/drawing/2014/main" val="3434342612"/>
                    </a:ext>
                  </a:extLst>
                </a:gridCol>
              </a:tblGrid>
              <a:tr h="142100">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25 à 39 ans</a:t>
                      </a:r>
                    </a:p>
                  </a:txBody>
                  <a:tcPr marL="0" marR="0" marT="0" marB="0"/>
                </a:tc>
                <a:extLst>
                  <a:ext uri="{0D108BD9-81ED-4DB2-BD59-A6C34878D82A}">
                    <a16:rowId xmlns:a16="http://schemas.microsoft.com/office/drawing/2014/main" val="831412733"/>
                  </a:ext>
                </a:extLst>
              </a:tr>
              <a:tr h="142100">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Moins de 25 ans</a:t>
                      </a:r>
                    </a:p>
                  </a:txBody>
                  <a:tcPr marL="0" marR="0" marT="0" marB="0"/>
                </a:tc>
                <a:extLst>
                  <a:ext uri="{0D108BD9-81ED-4DB2-BD59-A6C34878D82A}">
                    <a16:rowId xmlns:a16="http://schemas.microsoft.com/office/drawing/2014/main" val="556503962"/>
                  </a:ext>
                </a:extLst>
              </a:tr>
              <a:tr h="142100">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40 à 59 ans</a:t>
                      </a:r>
                    </a:p>
                  </a:txBody>
                  <a:tcPr marL="0" marR="0" marT="0" marB="0"/>
                </a:tc>
                <a:extLst>
                  <a:ext uri="{0D108BD9-81ED-4DB2-BD59-A6C34878D82A}">
                    <a16:rowId xmlns:a16="http://schemas.microsoft.com/office/drawing/2014/main" val="3221175627"/>
                  </a:ext>
                </a:extLst>
              </a:tr>
              <a:tr h="142100">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60 à 69 ans</a:t>
                      </a:r>
                    </a:p>
                  </a:txBody>
                  <a:tcPr marL="0" marR="0" marT="0" marB="0"/>
                </a:tc>
                <a:extLst>
                  <a:ext uri="{0D108BD9-81ED-4DB2-BD59-A6C34878D82A}">
                    <a16:rowId xmlns:a16="http://schemas.microsoft.com/office/drawing/2014/main" val="1295720947"/>
                  </a:ext>
                </a:extLst>
              </a:tr>
            </a:tbl>
          </a:graphicData>
        </a:graphic>
      </p:graphicFrame>
      <p:sp>
        <p:nvSpPr>
          <p:cNvPr id="25" name="Espace réservé du texte 12">
            <a:extLst>
              <a:ext uri="{FF2B5EF4-FFF2-40B4-BE49-F238E27FC236}">
                <a16:creationId xmlns:a16="http://schemas.microsoft.com/office/drawing/2014/main" id="{8EC3245E-D6EF-7C25-3C2C-29ECA84531FD}"/>
              </a:ext>
            </a:extLst>
          </p:cNvPr>
          <p:cNvSpPr txBox="1">
            <a:spLocks/>
          </p:cNvSpPr>
          <p:nvPr/>
        </p:nvSpPr>
        <p:spPr>
          <a:xfrm>
            <a:off x="2959509" y="1171284"/>
            <a:ext cx="1734089" cy="25819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rgbClr val="003064">
                    <a:alpha val="75000"/>
                  </a:srgbClr>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000"/>
              <a:t>Marche ou vélo</a:t>
            </a:r>
          </a:p>
        </p:txBody>
      </p:sp>
      <p:graphicFrame>
        <p:nvGraphicFramePr>
          <p:cNvPr id="7" name="Tableau 6">
            <a:extLst>
              <a:ext uri="{FF2B5EF4-FFF2-40B4-BE49-F238E27FC236}">
                <a16:creationId xmlns:a16="http://schemas.microsoft.com/office/drawing/2014/main" id="{5BEF5640-0898-0BE2-AE64-42385E55C532}"/>
              </a:ext>
            </a:extLst>
          </p:cNvPr>
          <p:cNvGraphicFramePr>
            <a:graphicFrameLocks noGrp="1"/>
          </p:cNvGraphicFramePr>
          <p:nvPr>
            <p:extLst>
              <p:ext uri="{D42A27DB-BD31-4B8C-83A1-F6EECF244321}">
                <p14:modId xmlns:p14="http://schemas.microsoft.com/office/powerpoint/2010/main" val="1459210020"/>
              </p:ext>
            </p:extLst>
          </p:nvPr>
        </p:nvGraphicFramePr>
        <p:xfrm>
          <a:off x="581573" y="2062258"/>
          <a:ext cx="2075454" cy="702815"/>
        </p:xfrm>
        <a:graphic>
          <a:graphicData uri="http://schemas.openxmlformats.org/drawingml/2006/table">
            <a:tbl>
              <a:tblPr firstRow="1" bandRow="1">
                <a:tableStyleId>{2D5ABB26-0587-4C30-8999-92F81FD0307C}</a:tableStyleId>
              </a:tblPr>
              <a:tblGrid>
                <a:gridCol w="2075454">
                  <a:extLst>
                    <a:ext uri="{9D8B030D-6E8A-4147-A177-3AD203B41FA5}">
                      <a16:colId xmlns:a16="http://schemas.microsoft.com/office/drawing/2014/main" val="3434342612"/>
                    </a:ext>
                  </a:extLst>
                </a:gridCol>
              </a:tblGrid>
              <a:tr h="140563">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Autre commune du pôle principal</a:t>
                      </a:r>
                    </a:p>
                  </a:txBody>
                  <a:tcPr marL="0" marR="0" marT="0" marB="0"/>
                </a:tc>
                <a:extLst>
                  <a:ext uri="{0D108BD9-81ED-4DB2-BD59-A6C34878D82A}">
                    <a16:rowId xmlns:a16="http://schemas.microsoft.com/office/drawing/2014/main" val="831412733"/>
                  </a:ext>
                </a:extLst>
              </a:tr>
              <a:tr h="140563">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Commune centre &lt;200 000 habs</a:t>
                      </a:r>
                    </a:p>
                  </a:txBody>
                  <a:tcPr marL="0" marR="0" marT="0" marB="0"/>
                </a:tc>
                <a:extLst>
                  <a:ext uri="{0D108BD9-81ED-4DB2-BD59-A6C34878D82A}">
                    <a16:rowId xmlns:a16="http://schemas.microsoft.com/office/drawing/2014/main" val="556503962"/>
                  </a:ext>
                </a:extLst>
              </a:tr>
              <a:tr h="140563">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Commune centre &gt;200 000 habs</a:t>
                      </a:r>
                    </a:p>
                  </a:txBody>
                  <a:tcPr marL="0" marR="0" marT="0" marB="0"/>
                </a:tc>
                <a:extLst>
                  <a:ext uri="{0D108BD9-81ED-4DB2-BD59-A6C34878D82A}">
                    <a16:rowId xmlns:a16="http://schemas.microsoft.com/office/drawing/2014/main" val="3221175627"/>
                  </a:ext>
                </a:extLst>
              </a:tr>
              <a:tr h="140563">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Commune de la grande couronne</a:t>
                      </a:r>
                    </a:p>
                  </a:txBody>
                  <a:tcPr marL="0" marR="0" marT="0" marB="0"/>
                </a:tc>
                <a:extLst>
                  <a:ext uri="{0D108BD9-81ED-4DB2-BD59-A6C34878D82A}">
                    <a16:rowId xmlns:a16="http://schemas.microsoft.com/office/drawing/2014/main" val="1295720947"/>
                  </a:ext>
                </a:extLst>
              </a:tr>
              <a:tr h="140563">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Commune hors attraction des villes</a:t>
                      </a:r>
                    </a:p>
                  </a:txBody>
                  <a:tcPr marL="0" marR="0" marT="0" marB="0"/>
                </a:tc>
                <a:extLst>
                  <a:ext uri="{0D108BD9-81ED-4DB2-BD59-A6C34878D82A}">
                    <a16:rowId xmlns:a16="http://schemas.microsoft.com/office/drawing/2014/main" val="3074909622"/>
                  </a:ext>
                </a:extLst>
              </a:tr>
            </a:tbl>
          </a:graphicData>
        </a:graphic>
      </p:graphicFrame>
      <p:graphicFrame>
        <p:nvGraphicFramePr>
          <p:cNvPr id="9" name="Tableau 8">
            <a:extLst>
              <a:ext uri="{FF2B5EF4-FFF2-40B4-BE49-F238E27FC236}">
                <a16:creationId xmlns:a16="http://schemas.microsoft.com/office/drawing/2014/main" id="{EF2625DD-7661-C97D-78AF-5CD9AA152433}"/>
              </a:ext>
            </a:extLst>
          </p:cNvPr>
          <p:cNvGraphicFramePr>
            <a:graphicFrameLocks noGrp="1"/>
          </p:cNvGraphicFramePr>
          <p:nvPr>
            <p:extLst>
              <p:ext uri="{D42A27DB-BD31-4B8C-83A1-F6EECF244321}">
                <p14:modId xmlns:p14="http://schemas.microsoft.com/office/powerpoint/2010/main" val="2980018665"/>
              </p:ext>
            </p:extLst>
          </p:nvPr>
        </p:nvGraphicFramePr>
        <p:xfrm>
          <a:off x="1519343" y="2843795"/>
          <a:ext cx="1137684" cy="243840"/>
        </p:xfrm>
        <a:graphic>
          <a:graphicData uri="http://schemas.openxmlformats.org/drawingml/2006/table">
            <a:tbl>
              <a:tblPr firstRow="1" bandRow="1">
                <a:tableStyleId>{2D5ABB26-0587-4C30-8999-92F81FD0307C}</a:tableStyleId>
              </a:tblPr>
              <a:tblGrid>
                <a:gridCol w="1137684">
                  <a:extLst>
                    <a:ext uri="{9D8B030D-6E8A-4147-A177-3AD203B41FA5}">
                      <a16:colId xmlns:a16="http://schemas.microsoft.com/office/drawing/2014/main" val="3434342612"/>
                    </a:ext>
                  </a:extLst>
                </a:gridCol>
              </a:tblGrid>
              <a:tr h="121500">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Hors Île-de-France</a:t>
                      </a:r>
                    </a:p>
                  </a:txBody>
                  <a:tcPr marL="0" marR="0" marT="0" marB="0"/>
                </a:tc>
                <a:extLst>
                  <a:ext uri="{0D108BD9-81ED-4DB2-BD59-A6C34878D82A}">
                    <a16:rowId xmlns:a16="http://schemas.microsoft.com/office/drawing/2014/main" val="831412733"/>
                  </a:ext>
                </a:extLst>
              </a:tr>
              <a:tr h="121500">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Île-de-France</a:t>
                      </a:r>
                    </a:p>
                  </a:txBody>
                  <a:tcPr marL="0" marR="0" marT="0" marB="0"/>
                </a:tc>
                <a:extLst>
                  <a:ext uri="{0D108BD9-81ED-4DB2-BD59-A6C34878D82A}">
                    <a16:rowId xmlns:a16="http://schemas.microsoft.com/office/drawing/2014/main" val="556503962"/>
                  </a:ext>
                </a:extLst>
              </a:tr>
            </a:tbl>
          </a:graphicData>
        </a:graphic>
      </p:graphicFrame>
      <p:graphicFrame>
        <p:nvGraphicFramePr>
          <p:cNvPr id="10" name="Tableau 9">
            <a:extLst>
              <a:ext uri="{FF2B5EF4-FFF2-40B4-BE49-F238E27FC236}">
                <a16:creationId xmlns:a16="http://schemas.microsoft.com/office/drawing/2014/main" id="{64735B92-52F5-AD1F-F38C-D7AC99EA6C95}"/>
              </a:ext>
            </a:extLst>
          </p:cNvPr>
          <p:cNvGraphicFramePr>
            <a:graphicFrameLocks noGrp="1"/>
          </p:cNvGraphicFramePr>
          <p:nvPr>
            <p:extLst>
              <p:ext uri="{D42A27DB-BD31-4B8C-83A1-F6EECF244321}">
                <p14:modId xmlns:p14="http://schemas.microsoft.com/office/powerpoint/2010/main" val="1364245206"/>
              </p:ext>
            </p:extLst>
          </p:nvPr>
        </p:nvGraphicFramePr>
        <p:xfrm>
          <a:off x="1519343" y="5065361"/>
          <a:ext cx="1137684" cy="243840"/>
        </p:xfrm>
        <a:graphic>
          <a:graphicData uri="http://schemas.openxmlformats.org/drawingml/2006/table">
            <a:tbl>
              <a:tblPr firstRow="1" bandRow="1">
                <a:tableStyleId>{2D5ABB26-0587-4C30-8999-92F81FD0307C}</a:tableStyleId>
              </a:tblPr>
              <a:tblGrid>
                <a:gridCol w="1137684">
                  <a:extLst>
                    <a:ext uri="{9D8B030D-6E8A-4147-A177-3AD203B41FA5}">
                      <a16:colId xmlns:a16="http://schemas.microsoft.com/office/drawing/2014/main" val="3434342612"/>
                    </a:ext>
                  </a:extLst>
                </a:gridCol>
              </a:tblGrid>
              <a:tr h="105392">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Homme</a:t>
                      </a:r>
                    </a:p>
                  </a:txBody>
                  <a:tcPr marL="0" marR="0" marT="0" marB="0"/>
                </a:tc>
                <a:extLst>
                  <a:ext uri="{0D108BD9-81ED-4DB2-BD59-A6C34878D82A}">
                    <a16:rowId xmlns:a16="http://schemas.microsoft.com/office/drawing/2014/main" val="831412733"/>
                  </a:ext>
                </a:extLst>
              </a:tr>
              <a:tr h="105392">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Femme</a:t>
                      </a:r>
                    </a:p>
                  </a:txBody>
                  <a:tcPr marL="0" marR="0" marT="0" marB="0"/>
                </a:tc>
                <a:extLst>
                  <a:ext uri="{0D108BD9-81ED-4DB2-BD59-A6C34878D82A}">
                    <a16:rowId xmlns:a16="http://schemas.microsoft.com/office/drawing/2014/main" val="556503962"/>
                  </a:ext>
                </a:extLst>
              </a:tr>
            </a:tbl>
          </a:graphicData>
        </a:graphic>
      </p:graphicFrame>
      <p:graphicFrame>
        <p:nvGraphicFramePr>
          <p:cNvPr id="11" name="Tableau 10">
            <a:extLst>
              <a:ext uri="{FF2B5EF4-FFF2-40B4-BE49-F238E27FC236}">
                <a16:creationId xmlns:a16="http://schemas.microsoft.com/office/drawing/2014/main" id="{70202837-C338-4C68-F23F-FE715ABAD4A8}"/>
              </a:ext>
            </a:extLst>
          </p:cNvPr>
          <p:cNvGraphicFramePr>
            <a:graphicFrameLocks noGrp="1"/>
          </p:cNvGraphicFramePr>
          <p:nvPr>
            <p:extLst>
              <p:ext uri="{D42A27DB-BD31-4B8C-83A1-F6EECF244321}">
                <p14:modId xmlns:p14="http://schemas.microsoft.com/office/powerpoint/2010/main" val="1993540171"/>
              </p:ext>
            </p:extLst>
          </p:nvPr>
        </p:nvGraphicFramePr>
        <p:xfrm>
          <a:off x="912809" y="5420610"/>
          <a:ext cx="1744218" cy="557844"/>
        </p:xfrm>
        <a:graphic>
          <a:graphicData uri="http://schemas.openxmlformats.org/drawingml/2006/table">
            <a:tbl>
              <a:tblPr firstRow="1" bandRow="1">
                <a:tableStyleId>{2D5ABB26-0587-4C30-8999-92F81FD0307C}</a:tableStyleId>
              </a:tblPr>
              <a:tblGrid>
                <a:gridCol w="1744218">
                  <a:extLst>
                    <a:ext uri="{9D8B030D-6E8A-4147-A177-3AD203B41FA5}">
                      <a16:colId xmlns:a16="http://schemas.microsoft.com/office/drawing/2014/main" val="3434342612"/>
                    </a:ext>
                  </a:extLst>
                </a:gridCol>
              </a:tblGrid>
              <a:tr h="139461">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Classes moyennes inférieures</a:t>
                      </a:r>
                    </a:p>
                  </a:txBody>
                  <a:tcPr marL="0" marR="0" marT="0" marB="0"/>
                </a:tc>
                <a:extLst>
                  <a:ext uri="{0D108BD9-81ED-4DB2-BD59-A6C34878D82A}">
                    <a16:rowId xmlns:a16="http://schemas.microsoft.com/office/drawing/2014/main" val="831412733"/>
                  </a:ext>
                </a:extLst>
              </a:tr>
              <a:tr h="139461">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Bas revenus</a:t>
                      </a:r>
                    </a:p>
                  </a:txBody>
                  <a:tcPr marL="0" marR="0" marT="0" marB="0"/>
                </a:tc>
                <a:extLst>
                  <a:ext uri="{0D108BD9-81ED-4DB2-BD59-A6C34878D82A}">
                    <a16:rowId xmlns:a16="http://schemas.microsoft.com/office/drawing/2014/main" val="556503962"/>
                  </a:ext>
                </a:extLst>
              </a:tr>
              <a:tr h="139461">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Classes moyennes supérieures</a:t>
                      </a:r>
                    </a:p>
                  </a:txBody>
                  <a:tcPr marL="0" marR="0" marT="0" marB="0"/>
                </a:tc>
                <a:extLst>
                  <a:ext uri="{0D108BD9-81ED-4DB2-BD59-A6C34878D82A}">
                    <a16:rowId xmlns:a16="http://schemas.microsoft.com/office/drawing/2014/main" val="2760315322"/>
                  </a:ext>
                </a:extLst>
              </a:tr>
              <a:tr h="139461">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Hauts revenus</a:t>
                      </a:r>
                    </a:p>
                  </a:txBody>
                  <a:tcPr marL="0" marR="0" marT="0" marB="0"/>
                </a:tc>
                <a:extLst>
                  <a:ext uri="{0D108BD9-81ED-4DB2-BD59-A6C34878D82A}">
                    <a16:rowId xmlns:a16="http://schemas.microsoft.com/office/drawing/2014/main" val="1066876045"/>
                  </a:ext>
                </a:extLst>
              </a:tr>
            </a:tbl>
          </a:graphicData>
        </a:graphic>
      </p:graphicFrame>
      <p:sp>
        <p:nvSpPr>
          <p:cNvPr id="14" name="ZoneTexte 13">
            <a:extLst>
              <a:ext uri="{FF2B5EF4-FFF2-40B4-BE49-F238E27FC236}">
                <a16:creationId xmlns:a16="http://schemas.microsoft.com/office/drawing/2014/main" id="{9F505072-460C-E060-9DD1-2A3AD09D0C43}"/>
              </a:ext>
            </a:extLst>
          </p:cNvPr>
          <p:cNvSpPr txBox="1"/>
          <p:nvPr/>
        </p:nvSpPr>
        <p:spPr>
          <a:xfrm>
            <a:off x="8742063" y="1423387"/>
            <a:ext cx="2987818" cy="369332"/>
          </a:xfrm>
          <a:prstGeom prst="rect">
            <a:avLst/>
          </a:prstGeom>
          <a:noFill/>
          <a:ln>
            <a:solidFill>
              <a:srgbClr val="FF0066"/>
            </a:solidFill>
          </a:ln>
        </p:spPr>
        <p:style>
          <a:lnRef idx="0">
            <a:scrgbClr r="0" g="0" b="0"/>
          </a:lnRef>
          <a:fillRef idx="0">
            <a:scrgbClr r="0" g="0" b="0"/>
          </a:fillRef>
          <a:effectRef idx="0">
            <a:scrgbClr r="0" g="0" b="0"/>
          </a:effectRef>
          <a:fontRef idx="minor">
            <a:schemeClr val="dk1"/>
          </a:fontRef>
        </p:style>
        <p:txBody>
          <a:bodyPr wrap="square" rtlCol="0">
            <a:spAutoFit/>
          </a:bodyPr>
          <a:lstStyle/>
          <a:p>
            <a:r>
              <a:rPr lang="fr-FR" sz="900">
                <a:latin typeface="Akatab" panose="02000000000000000000" pitchFamily="2" charset="0"/>
                <a:ea typeface="Akatab" panose="02000000000000000000" pitchFamily="2" charset="0"/>
                <a:cs typeface="Akatab" panose="02000000000000000000" pitchFamily="2" charset="0"/>
              </a:rPr>
              <a:t>L’impact de l’âge sur la probabilité d’envisager des alternatives est rarement significatif. </a:t>
            </a:r>
          </a:p>
        </p:txBody>
      </p:sp>
      <p:sp>
        <p:nvSpPr>
          <p:cNvPr id="15" name="ZoneTexte 14">
            <a:extLst>
              <a:ext uri="{FF2B5EF4-FFF2-40B4-BE49-F238E27FC236}">
                <a16:creationId xmlns:a16="http://schemas.microsoft.com/office/drawing/2014/main" id="{AC57EE29-01F0-36B2-20F0-26D50B0C9430}"/>
              </a:ext>
            </a:extLst>
          </p:cNvPr>
          <p:cNvSpPr txBox="1"/>
          <p:nvPr/>
        </p:nvSpPr>
        <p:spPr>
          <a:xfrm>
            <a:off x="8742063" y="1940098"/>
            <a:ext cx="2987818" cy="507831"/>
          </a:xfrm>
          <a:prstGeom prst="rect">
            <a:avLst/>
          </a:prstGeom>
          <a:noFill/>
          <a:ln w="9525"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FR" sz="900">
                <a:solidFill>
                  <a:schemeClr val="tx1"/>
                </a:solidFill>
                <a:latin typeface="Akatab" panose="02000000000000000000" pitchFamily="2" charset="0"/>
                <a:ea typeface="Akatab" panose="02000000000000000000" pitchFamily="2" charset="0"/>
                <a:cs typeface="Akatab" panose="02000000000000000000" pitchFamily="2" charset="0"/>
              </a:rPr>
              <a:t>La situation géographique a peu d’impact sur la probabilité d’envisager des modes de transports alternatifs. </a:t>
            </a:r>
          </a:p>
        </p:txBody>
      </p:sp>
      <p:sp>
        <p:nvSpPr>
          <p:cNvPr id="17" name="ZoneTexte 16">
            <a:extLst>
              <a:ext uri="{FF2B5EF4-FFF2-40B4-BE49-F238E27FC236}">
                <a16:creationId xmlns:a16="http://schemas.microsoft.com/office/drawing/2014/main" id="{879A1A38-CF16-0ECA-34CA-A3AE0783E1BD}"/>
              </a:ext>
            </a:extLst>
          </p:cNvPr>
          <p:cNvSpPr txBox="1"/>
          <p:nvPr/>
        </p:nvSpPr>
        <p:spPr>
          <a:xfrm>
            <a:off x="8742066" y="2595308"/>
            <a:ext cx="2987818" cy="507831"/>
          </a:xfrm>
          <a:prstGeom prst="rect">
            <a:avLst/>
          </a:prstGeom>
          <a:noFill/>
          <a:ln w="9525"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FR" sz="900" b="1">
                <a:solidFill>
                  <a:schemeClr val="tx1"/>
                </a:solidFill>
                <a:latin typeface="Akatab" panose="02000000000000000000" pitchFamily="2" charset="0"/>
                <a:ea typeface="Akatab" panose="02000000000000000000" pitchFamily="2" charset="0"/>
                <a:cs typeface="Akatab" panose="02000000000000000000" pitchFamily="2" charset="0"/>
              </a:rPr>
              <a:t>Etre francilien augmente la probabilité d’envisager de se rendre au travail en transports en commun </a:t>
            </a:r>
            <a:r>
              <a:rPr lang="fr-FR" sz="900">
                <a:solidFill>
                  <a:schemeClr val="tx1"/>
                </a:solidFill>
                <a:latin typeface="Akatab" panose="02000000000000000000" pitchFamily="2" charset="0"/>
                <a:ea typeface="Akatab" panose="02000000000000000000" pitchFamily="2" charset="0"/>
                <a:cs typeface="Akatab" panose="02000000000000000000" pitchFamily="2" charset="0"/>
              </a:rPr>
              <a:t>et diminue la probabilité d’envisager la voiture électrique. </a:t>
            </a:r>
          </a:p>
        </p:txBody>
      </p:sp>
      <p:sp>
        <p:nvSpPr>
          <p:cNvPr id="18" name="ZoneTexte 17">
            <a:extLst>
              <a:ext uri="{FF2B5EF4-FFF2-40B4-BE49-F238E27FC236}">
                <a16:creationId xmlns:a16="http://schemas.microsoft.com/office/drawing/2014/main" id="{8B21C1DE-D0BB-E93D-13E3-7498F5B100E0}"/>
              </a:ext>
            </a:extLst>
          </p:cNvPr>
          <p:cNvSpPr txBox="1"/>
          <p:nvPr/>
        </p:nvSpPr>
        <p:spPr>
          <a:xfrm>
            <a:off x="8742061" y="4837938"/>
            <a:ext cx="2987820" cy="369332"/>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fr-FR" sz="900">
                <a:solidFill>
                  <a:schemeClr val="tx1"/>
                </a:solidFill>
                <a:latin typeface="Akatab" panose="02000000000000000000" pitchFamily="2" charset="0"/>
                <a:ea typeface="Akatab" panose="02000000000000000000" pitchFamily="2" charset="0"/>
                <a:cs typeface="Akatab" panose="02000000000000000000" pitchFamily="2" charset="0"/>
              </a:rPr>
              <a:t>L’impact du genre sur la probabilité d’envisager des alternatives est rarement significatif. </a:t>
            </a:r>
          </a:p>
        </p:txBody>
      </p:sp>
      <p:sp>
        <p:nvSpPr>
          <p:cNvPr id="26" name="ZoneTexte 25">
            <a:extLst>
              <a:ext uri="{FF2B5EF4-FFF2-40B4-BE49-F238E27FC236}">
                <a16:creationId xmlns:a16="http://schemas.microsoft.com/office/drawing/2014/main" id="{8C470B04-F0DE-20E5-0634-B7F089FD31BA}"/>
              </a:ext>
            </a:extLst>
          </p:cNvPr>
          <p:cNvSpPr txBox="1"/>
          <p:nvPr/>
        </p:nvSpPr>
        <p:spPr>
          <a:xfrm>
            <a:off x="8742061" y="5354649"/>
            <a:ext cx="2987821" cy="646331"/>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sz="900">
                <a:solidFill>
                  <a:schemeClr val="tx1"/>
                </a:solidFill>
                <a:latin typeface="Akatab" panose="02000000000000000000" pitchFamily="2" charset="0"/>
                <a:ea typeface="Akatab" panose="02000000000000000000" pitchFamily="2" charset="0"/>
                <a:cs typeface="Akatab" panose="02000000000000000000" pitchFamily="2" charset="0"/>
              </a:rPr>
              <a:t>L’impact des revenus sur la probabilité d’envisager des modes alternatifs est peu significatif. Seuls les hauts revenus ont un peu plus de chance d’envisager la voiture électrique.</a:t>
            </a:r>
          </a:p>
        </p:txBody>
      </p:sp>
      <p:sp>
        <p:nvSpPr>
          <p:cNvPr id="28" name="ZoneTexte 27">
            <a:extLst>
              <a:ext uri="{FF2B5EF4-FFF2-40B4-BE49-F238E27FC236}">
                <a16:creationId xmlns:a16="http://schemas.microsoft.com/office/drawing/2014/main" id="{D6B72A0D-0D39-34D3-0A37-53EE2A41C686}"/>
              </a:ext>
            </a:extLst>
          </p:cNvPr>
          <p:cNvSpPr txBox="1"/>
          <p:nvPr/>
        </p:nvSpPr>
        <p:spPr>
          <a:xfrm>
            <a:off x="8742063" y="3250518"/>
            <a:ext cx="2987818" cy="646331"/>
          </a:xfrm>
          <a:prstGeom prst="rect">
            <a:avLst/>
          </a:prstGeom>
          <a:noFill/>
          <a:ln w="9525" cap="flat" cmpd="sng" algn="ctr">
            <a:solidFill>
              <a:schemeClr val="accent3">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FR" sz="900">
                <a:solidFill>
                  <a:schemeClr val="tx1"/>
                </a:solidFill>
                <a:latin typeface="Akatab" panose="02000000000000000000" pitchFamily="2" charset="0"/>
                <a:ea typeface="Akatab" panose="02000000000000000000" pitchFamily="2" charset="0"/>
                <a:cs typeface="Akatab" panose="02000000000000000000" pitchFamily="2" charset="0"/>
              </a:rPr>
              <a:t>Les employés ont moins de chance d’envisager les mobilités actives ou les transports que les autres professions.</a:t>
            </a:r>
            <a:r>
              <a:rPr lang="fr-FR" sz="900" b="1">
                <a:solidFill>
                  <a:schemeClr val="tx1"/>
                </a:solidFill>
                <a:latin typeface="Akatab" panose="02000000000000000000" pitchFamily="2" charset="0"/>
                <a:ea typeface="Akatab" panose="02000000000000000000" pitchFamily="2" charset="0"/>
                <a:cs typeface="Akatab" panose="02000000000000000000" pitchFamily="2" charset="0"/>
              </a:rPr>
              <a:t> Les cadres ont plus de chances d’envisager la voiture électrique. </a:t>
            </a:r>
          </a:p>
        </p:txBody>
      </p:sp>
      <p:graphicFrame>
        <p:nvGraphicFramePr>
          <p:cNvPr id="29" name="Tableau 28">
            <a:extLst>
              <a:ext uri="{FF2B5EF4-FFF2-40B4-BE49-F238E27FC236}">
                <a16:creationId xmlns:a16="http://schemas.microsoft.com/office/drawing/2014/main" id="{DAD91611-BEFA-8F33-47F6-89F2666167CC}"/>
              </a:ext>
            </a:extLst>
          </p:cNvPr>
          <p:cNvGraphicFramePr>
            <a:graphicFrameLocks noGrp="1"/>
          </p:cNvGraphicFramePr>
          <p:nvPr>
            <p:extLst>
              <p:ext uri="{D42A27DB-BD31-4B8C-83A1-F6EECF244321}">
                <p14:modId xmlns:p14="http://schemas.microsoft.com/office/powerpoint/2010/main" val="340434182"/>
              </p:ext>
            </p:extLst>
          </p:nvPr>
        </p:nvGraphicFramePr>
        <p:xfrm>
          <a:off x="1185003" y="3208029"/>
          <a:ext cx="1472024" cy="840822"/>
        </p:xfrm>
        <a:graphic>
          <a:graphicData uri="http://schemas.openxmlformats.org/drawingml/2006/table">
            <a:tbl>
              <a:tblPr firstRow="1" bandRow="1">
                <a:tableStyleId>{2D5ABB26-0587-4C30-8999-92F81FD0307C}</a:tableStyleId>
              </a:tblPr>
              <a:tblGrid>
                <a:gridCol w="1472024">
                  <a:extLst>
                    <a:ext uri="{9D8B030D-6E8A-4147-A177-3AD203B41FA5}">
                      <a16:colId xmlns:a16="http://schemas.microsoft.com/office/drawing/2014/main" val="3434342612"/>
                    </a:ext>
                  </a:extLst>
                </a:gridCol>
              </a:tblGrid>
              <a:tr h="139907">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Profession intermédiaire</a:t>
                      </a:r>
                    </a:p>
                  </a:txBody>
                  <a:tcPr marL="0" marR="0" marT="0" marB="0"/>
                </a:tc>
                <a:extLst>
                  <a:ext uri="{0D108BD9-81ED-4DB2-BD59-A6C34878D82A}">
                    <a16:rowId xmlns:a16="http://schemas.microsoft.com/office/drawing/2014/main" val="831412733"/>
                  </a:ext>
                </a:extLst>
              </a:tr>
              <a:tr h="140183">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Agri </a:t>
                      </a:r>
                      <a:r>
                        <a:rPr lang="fr-FR" sz="800" err="1">
                          <a:latin typeface="Akatab" panose="02000000000000000000" pitchFamily="2" charset="0"/>
                          <a:ea typeface="Akatab" panose="02000000000000000000" pitchFamily="2" charset="0"/>
                          <a:cs typeface="Akatab" panose="02000000000000000000" pitchFamily="2" charset="0"/>
                        </a:rPr>
                        <a:t>expl</a:t>
                      </a:r>
                      <a:r>
                        <a:rPr lang="fr-FR" sz="800">
                          <a:latin typeface="Akatab" panose="02000000000000000000" pitchFamily="2" charset="0"/>
                          <a:ea typeface="Akatab" panose="02000000000000000000" pitchFamily="2" charset="0"/>
                          <a:cs typeface="Akatab" panose="02000000000000000000" pitchFamily="2" charset="0"/>
                        </a:rPr>
                        <a:t>, artisan, commerçant</a:t>
                      </a:r>
                    </a:p>
                  </a:txBody>
                  <a:tcPr marL="0" marR="0" marT="0" marB="0"/>
                </a:tc>
                <a:extLst>
                  <a:ext uri="{0D108BD9-81ED-4DB2-BD59-A6C34878D82A}">
                    <a16:rowId xmlns:a16="http://schemas.microsoft.com/office/drawing/2014/main" val="556503962"/>
                  </a:ext>
                </a:extLst>
              </a:tr>
              <a:tr h="140183">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Cadres et prof. intellectuelles</a:t>
                      </a:r>
                    </a:p>
                  </a:txBody>
                  <a:tcPr marL="0" marR="0" marT="0" marB="0"/>
                </a:tc>
                <a:extLst>
                  <a:ext uri="{0D108BD9-81ED-4DB2-BD59-A6C34878D82A}">
                    <a16:rowId xmlns:a16="http://schemas.microsoft.com/office/drawing/2014/main" val="2760315322"/>
                  </a:ext>
                </a:extLst>
              </a:tr>
              <a:tr h="140183">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Employés</a:t>
                      </a:r>
                    </a:p>
                  </a:txBody>
                  <a:tcPr marL="0" marR="0" marT="0" marB="0"/>
                </a:tc>
                <a:extLst>
                  <a:ext uri="{0D108BD9-81ED-4DB2-BD59-A6C34878D82A}">
                    <a16:rowId xmlns:a16="http://schemas.microsoft.com/office/drawing/2014/main" val="1066876045"/>
                  </a:ext>
                </a:extLst>
              </a:tr>
              <a:tr h="140183">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Ouvriers</a:t>
                      </a:r>
                    </a:p>
                  </a:txBody>
                  <a:tcPr marL="0" marR="0" marT="0" marB="0"/>
                </a:tc>
                <a:extLst>
                  <a:ext uri="{0D108BD9-81ED-4DB2-BD59-A6C34878D82A}">
                    <a16:rowId xmlns:a16="http://schemas.microsoft.com/office/drawing/2014/main" val="2223878559"/>
                  </a:ext>
                </a:extLst>
              </a:tr>
              <a:tr h="140183">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Autres inactifs</a:t>
                      </a:r>
                    </a:p>
                  </a:txBody>
                  <a:tcPr marL="0" marR="0" marT="0" marB="0"/>
                </a:tc>
                <a:extLst>
                  <a:ext uri="{0D108BD9-81ED-4DB2-BD59-A6C34878D82A}">
                    <a16:rowId xmlns:a16="http://schemas.microsoft.com/office/drawing/2014/main" val="1205614866"/>
                  </a:ext>
                </a:extLst>
              </a:tr>
            </a:tbl>
          </a:graphicData>
        </a:graphic>
      </p:graphicFrame>
      <p:sp>
        <p:nvSpPr>
          <p:cNvPr id="6" name="Espace réservé du texte 5">
            <a:extLst>
              <a:ext uri="{FF2B5EF4-FFF2-40B4-BE49-F238E27FC236}">
                <a16:creationId xmlns:a16="http://schemas.microsoft.com/office/drawing/2014/main" id="{DC7452A9-1657-95ED-698F-64DC4019F932}"/>
              </a:ext>
            </a:extLst>
          </p:cNvPr>
          <p:cNvSpPr>
            <a:spLocks noGrp="1"/>
          </p:cNvSpPr>
          <p:nvPr>
            <p:ph type="body" sz="quarter" idx="17"/>
          </p:nvPr>
        </p:nvSpPr>
        <p:spPr>
          <a:xfrm>
            <a:off x="680956" y="6391267"/>
            <a:ext cx="6826313" cy="339546"/>
          </a:xfrm>
        </p:spPr>
        <p:txBody>
          <a:bodyPr/>
          <a:lstStyle/>
          <a:p>
            <a:r>
              <a:rPr lang="fr-FR"/>
              <a:t>Source : CREDOC, Enquête Conditions de vie et aspirations, octobre 2023</a:t>
            </a:r>
            <a:br>
              <a:rPr lang="fr-FR"/>
            </a:br>
            <a:r>
              <a:rPr lang="fr-FR"/>
              <a:t>Champ : les personnes ayant déjà réduit leur usage sont exclues du champ. Pour les trajets domicile travail/études, seuls les actifs en emploi et les étudiants font partie de l’analyse. </a:t>
            </a:r>
          </a:p>
        </p:txBody>
      </p:sp>
      <p:graphicFrame>
        <p:nvGraphicFramePr>
          <p:cNvPr id="22" name="Tableau 21">
            <a:extLst>
              <a:ext uri="{FF2B5EF4-FFF2-40B4-BE49-F238E27FC236}">
                <a16:creationId xmlns:a16="http://schemas.microsoft.com/office/drawing/2014/main" id="{7A5A8863-B04C-4945-2280-06C18365F85A}"/>
              </a:ext>
            </a:extLst>
          </p:cNvPr>
          <p:cNvGraphicFramePr>
            <a:graphicFrameLocks noGrp="1"/>
          </p:cNvGraphicFramePr>
          <p:nvPr>
            <p:extLst>
              <p:ext uri="{D42A27DB-BD31-4B8C-83A1-F6EECF244321}">
                <p14:modId xmlns:p14="http://schemas.microsoft.com/office/powerpoint/2010/main" val="3042575550"/>
              </p:ext>
            </p:extLst>
          </p:nvPr>
        </p:nvGraphicFramePr>
        <p:xfrm>
          <a:off x="181145" y="4136831"/>
          <a:ext cx="2475882" cy="840822"/>
        </p:xfrm>
        <a:graphic>
          <a:graphicData uri="http://schemas.openxmlformats.org/drawingml/2006/table">
            <a:tbl>
              <a:tblPr firstRow="1" bandRow="1">
                <a:tableStyleId>{2D5ABB26-0587-4C30-8999-92F81FD0307C}</a:tableStyleId>
              </a:tblPr>
              <a:tblGrid>
                <a:gridCol w="2475882">
                  <a:extLst>
                    <a:ext uri="{9D8B030D-6E8A-4147-A177-3AD203B41FA5}">
                      <a16:colId xmlns:a16="http://schemas.microsoft.com/office/drawing/2014/main" val="3434342612"/>
                    </a:ext>
                  </a:extLst>
                </a:gridCol>
              </a:tblGrid>
              <a:tr h="140137">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Trajet domicile-travail entre 5 et 10 km</a:t>
                      </a:r>
                    </a:p>
                  </a:txBody>
                  <a:tcPr marL="0" marR="0" marT="0" marB="0"/>
                </a:tc>
                <a:extLst>
                  <a:ext uri="{0D108BD9-81ED-4DB2-BD59-A6C34878D82A}">
                    <a16:rowId xmlns:a16="http://schemas.microsoft.com/office/drawing/2014/main" val="831412733"/>
                  </a:ext>
                </a:extLst>
              </a:tr>
              <a:tr h="140137">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Moins de 5 km</a:t>
                      </a:r>
                    </a:p>
                  </a:txBody>
                  <a:tcPr marL="0" marR="0" marT="0" marB="0"/>
                </a:tc>
                <a:extLst>
                  <a:ext uri="{0D108BD9-81ED-4DB2-BD59-A6C34878D82A}">
                    <a16:rowId xmlns:a16="http://schemas.microsoft.com/office/drawing/2014/main" val="556503962"/>
                  </a:ext>
                </a:extLst>
              </a:tr>
              <a:tr h="140137">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Entre 10 et 20 km</a:t>
                      </a:r>
                    </a:p>
                  </a:txBody>
                  <a:tcPr marL="0" marR="0" marT="0" marB="0"/>
                </a:tc>
                <a:extLst>
                  <a:ext uri="{0D108BD9-81ED-4DB2-BD59-A6C34878D82A}">
                    <a16:rowId xmlns:a16="http://schemas.microsoft.com/office/drawing/2014/main" val="2760315322"/>
                  </a:ext>
                </a:extLst>
              </a:tr>
              <a:tr h="140137">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Entre 20 et 30 km</a:t>
                      </a:r>
                    </a:p>
                  </a:txBody>
                  <a:tcPr marL="0" marR="0" marT="0" marB="0"/>
                </a:tc>
                <a:extLst>
                  <a:ext uri="{0D108BD9-81ED-4DB2-BD59-A6C34878D82A}">
                    <a16:rowId xmlns:a16="http://schemas.microsoft.com/office/drawing/2014/main" val="1066876045"/>
                  </a:ext>
                </a:extLst>
              </a:tr>
              <a:tr h="140137">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Entre 30 et40 km</a:t>
                      </a:r>
                    </a:p>
                  </a:txBody>
                  <a:tcPr marL="0" marR="0" marT="0" marB="0"/>
                </a:tc>
                <a:extLst>
                  <a:ext uri="{0D108BD9-81ED-4DB2-BD59-A6C34878D82A}">
                    <a16:rowId xmlns:a16="http://schemas.microsoft.com/office/drawing/2014/main" val="2223878559"/>
                  </a:ext>
                </a:extLst>
              </a:tr>
              <a:tr h="140137">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Plus de 40 km</a:t>
                      </a:r>
                    </a:p>
                  </a:txBody>
                  <a:tcPr marL="0" marR="0" marT="0" marB="0"/>
                </a:tc>
                <a:extLst>
                  <a:ext uri="{0D108BD9-81ED-4DB2-BD59-A6C34878D82A}">
                    <a16:rowId xmlns:a16="http://schemas.microsoft.com/office/drawing/2014/main" val="1824723635"/>
                  </a:ext>
                </a:extLst>
              </a:tr>
            </a:tbl>
          </a:graphicData>
        </a:graphic>
      </p:graphicFrame>
      <p:sp>
        <p:nvSpPr>
          <p:cNvPr id="30" name="ZoneTexte 29">
            <a:extLst>
              <a:ext uri="{FF2B5EF4-FFF2-40B4-BE49-F238E27FC236}">
                <a16:creationId xmlns:a16="http://schemas.microsoft.com/office/drawing/2014/main" id="{A21CB187-6328-E24C-AE7D-9E9CC1474F4F}"/>
              </a:ext>
            </a:extLst>
          </p:cNvPr>
          <p:cNvSpPr txBox="1"/>
          <p:nvPr/>
        </p:nvSpPr>
        <p:spPr>
          <a:xfrm>
            <a:off x="8742063" y="4044228"/>
            <a:ext cx="2987820" cy="646331"/>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900" b="1">
                <a:solidFill>
                  <a:schemeClr val="tx1"/>
                </a:solidFill>
                <a:latin typeface="Akatab" panose="02000000000000000000" pitchFamily="2" charset="0"/>
                <a:ea typeface="Akatab" panose="02000000000000000000" pitchFamily="2" charset="0"/>
                <a:cs typeface="Akatab" panose="02000000000000000000" pitchFamily="2" charset="0"/>
              </a:rPr>
              <a:t>La probabilité d’envisager la marche et le vélo diminue avec la distance entre le domicile et le lieu de travail. </a:t>
            </a:r>
            <a:r>
              <a:rPr lang="fr-FR" sz="900">
                <a:solidFill>
                  <a:schemeClr val="tx1"/>
                </a:solidFill>
                <a:latin typeface="Akatab" panose="02000000000000000000" pitchFamily="2" charset="0"/>
                <a:ea typeface="Akatab" panose="02000000000000000000" pitchFamily="2" charset="0"/>
                <a:cs typeface="Akatab" panose="02000000000000000000" pitchFamily="2" charset="0"/>
              </a:rPr>
              <a:t>Cette distance n’a pas d’impact significatif sur la probabilité d’envisager les transports. </a:t>
            </a:r>
          </a:p>
        </p:txBody>
      </p:sp>
      <p:sp>
        <p:nvSpPr>
          <p:cNvPr id="39" name="Espace réservé du texte 12">
            <a:extLst>
              <a:ext uri="{FF2B5EF4-FFF2-40B4-BE49-F238E27FC236}">
                <a16:creationId xmlns:a16="http://schemas.microsoft.com/office/drawing/2014/main" id="{E69AA7B8-3A33-4882-8A64-0A08D5D3AAEC}"/>
              </a:ext>
            </a:extLst>
          </p:cNvPr>
          <p:cNvSpPr txBox="1">
            <a:spLocks/>
          </p:cNvSpPr>
          <p:nvPr/>
        </p:nvSpPr>
        <p:spPr>
          <a:xfrm>
            <a:off x="6634692" y="1171284"/>
            <a:ext cx="1809118" cy="21065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rgbClr val="003064">
                    <a:alpha val="75000"/>
                  </a:srgbClr>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900"/>
              <a:t>Voiture électrique</a:t>
            </a:r>
          </a:p>
        </p:txBody>
      </p:sp>
      <p:pic>
        <p:nvPicPr>
          <p:cNvPr id="3" name="Image 2" descr="Une image contenant texte, capture d’écran, nombre, Police&#10;&#10;Description générée automatiquement">
            <a:extLst>
              <a:ext uri="{FF2B5EF4-FFF2-40B4-BE49-F238E27FC236}">
                <a16:creationId xmlns:a16="http://schemas.microsoft.com/office/drawing/2014/main" id="{78FE8ACA-7088-8C44-B767-25B6ED92DA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59509" y="1354155"/>
            <a:ext cx="1803960" cy="4798478"/>
          </a:xfrm>
          <a:prstGeom prst="rect">
            <a:avLst/>
          </a:prstGeom>
        </p:spPr>
      </p:pic>
      <p:pic>
        <p:nvPicPr>
          <p:cNvPr id="5" name="Image 4" descr="Une image contenant texte, capture d’écran, nombre, Police&#10;&#10;Description générée automatiquement">
            <a:extLst>
              <a:ext uri="{FF2B5EF4-FFF2-40B4-BE49-F238E27FC236}">
                <a16:creationId xmlns:a16="http://schemas.microsoft.com/office/drawing/2014/main" id="{DB2BC623-F84A-B07A-9C0B-22787307752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96389" y="1354155"/>
            <a:ext cx="1803960" cy="4806288"/>
          </a:xfrm>
          <a:prstGeom prst="rect">
            <a:avLst/>
          </a:prstGeom>
        </p:spPr>
      </p:pic>
      <p:pic>
        <p:nvPicPr>
          <p:cNvPr id="20" name="Image 19" descr="Une image contenant texte, capture d’écran, nombre, Police&#10;&#10;Description générée automatiquement">
            <a:extLst>
              <a:ext uri="{FF2B5EF4-FFF2-40B4-BE49-F238E27FC236}">
                <a16:creationId xmlns:a16="http://schemas.microsoft.com/office/drawing/2014/main" id="{54786A68-373A-ADA3-990A-A5D17D0AF65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34692" y="1354156"/>
            <a:ext cx="1797003" cy="4798478"/>
          </a:xfrm>
          <a:prstGeom prst="rect">
            <a:avLst/>
          </a:prstGeom>
        </p:spPr>
      </p:pic>
    </p:spTree>
    <p:extLst>
      <p:ext uri="{BB962C8B-B14F-4D97-AF65-F5344CB8AC3E}">
        <p14:creationId xmlns:p14="http://schemas.microsoft.com/office/powerpoint/2010/main" val="1616791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9BD6E58-7072-ADDE-B88E-CD500646061F}"/>
              </a:ext>
            </a:extLst>
          </p:cNvPr>
          <p:cNvSpPr>
            <a:spLocks noGrp="1"/>
          </p:cNvSpPr>
          <p:nvPr>
            <p:ph type="body" sz="quarter" idx="10"/>
          </p:nvPr>
        </p:nvSpPr>
        <p:spPr/>
        <p:txBody>
          <a:bodyPr/>
          <a:lstStyle/>
          <a:p>
            <a:r>
              <a:rPr lang="fr-FR"/>
              <a:t>Interroger le rapport des Français aux mobilités du quotidien</a:t>
            </a:r>
          </a:p>
        </p:txBody>
      </p:sp>
      <p:sp>
        <p:nvSpPr>
          <p:cNvPr id="12" name="Espace réservé du texte 21">
            <a:extLst>
              <a:ext uri="{FF2B5EF4-FFF2-40B4-BE49-F238E27FC236}">
                <a16:creationId xmlns:a16="http://schemas.microsoft.com/office/drawing/2014/main" id="{DD7C410B-D19F-E097-E629-546D95594662}"/>
              </a:ext>
            </a:extLst>
          </p:cNvPr>
          <p:cNvSpPr>
            <a:spLocks noGrp="1"/>
          </p:cNvSpPr>
          <p:nvPr>
            <p:ph type="body" sz="quarter" idx="16" hasCustomPrompt="1"/>
          </p:nvPr>
        </p:nvSpPr>
        <p:spPr>
          <a:xfrm>
            <a:off x="357088" y="2980662"/>
            <a:ext cx="3557459" cy="2140856"/>
          </a:xfrm>
          <a:prstGeom prst="rect">
            <a:avLst/>
          </a:prstGeom>
        </p:spPr>
        <p:txBody>
          <a:bodyPr/>
          <a:lstStyle>
            <a:lvl1pPr marL="0" indent="0" algn="l">
              <a:buNone/>
              <a:defRPr sz="1600">
                <a:solidFill>
                  <a:srgbClr val="00A1E6"/>
                </a:solidFill>
              </a:defRPr>
            </a:lvl1pPr>
            <a:lvl2pPr algn="l">
              <a:defRPr sz="1200"/>
            </a:lvl2pPr>
            <a:lvl3pPr algn="l">
              <a:defRPr sz="1200"/>
            </a:lvl3pPr>
            <a:lvl4pPr algn="l">
              <a:defRPr sz="1200"/>
            </a:lvl4pPr>
            <a:lvl5pPr algn="l">
              <a:defRPr sz="1200"/>
            </a:lvl5pPr>
          </a:lstStyle>
          <a:p>
            <a:pPr lvl="0"/>
            <a:r>
              <a:rPr lang="fr-FR" sz="1200" dirty="0">
                <a:solidFill>
                  <a:schemeClr val="tx1"/>
                </a:solidFill>
              </a:rPr>
              <a:t>Créé il y a plus de 60 ans pour analyser et anticiper le </a:t>
            </a:r>
            <a:r>
              <a:rPr lang="fr-FR" sz="1200" dirty="0">
                <a:solidFill>
                  <a:schemeClr val="tx1"/>
                </a:solidFill>
                <a:highlight>
                  <a:srgbClr val="8FD9D0"/>
                </a:highlight>
              </a:rPr>
              <a:t>comportement</a:t>
            </a:r>
            <a:r>
              <a:rPr lang="fr-FR" sz="1200" dirty="0">
                <a:solidFill>
                  <a:schemeClr val="tx1"/>
                </a:solidFill>
              </a:rPr>
              <a:t> des individus via une approche </a:t>
            </a:r>
            <a:r>
              <a:rPr lang="fr-FR" sz="1200" dirty="0">
                <a:solidFill>
                  <a:schemeClr val="tx1"/>
                </a:solidFill>
                <a:highlight>
                  <a:srgbClr val="8FD9D0"/>
                </a:highlight>
              </a:rPr>
              <a:t>pluridisciplinaire</a:t>
            </a:r>
            <a:r>
              <a:rPr lang="fr-FR" sz="1200" dirty="0">
                <a:solidFill>
                  <a:schemeClr val="tx1"/>
                </a:solidFill>
              </a:rPr>
              <a:t> qui mêle enquêtes quantitatives et qualitatives, sociologie, économie, prospective…</a:t>
            </a:r>
            <a:endParaRPr lang="fr-FR" dirty="0"/>
          </a:p>
        </p:txBody>
      </p:sp>
      <p:sp>
        <p:nvSpPr>
          <p:cNvPr id="13" name="Espace réservé du texte 11">
            <a:extLst>
              <a:ext uri="{FF2B5EF4-FFF2-40B4-BE49-F238E27FC236}">
                <a16:creationId xmlns:a16="http://schemas.microsoft.com/office/drawing/2014/main" id="{170696A4-868C-E9B4-E723-244197F63D99}"/>
              </a:ext>
            </a:extLst>
          </p:cNvPr>
          <p:cNvSpPr>
            <a:spLocks noGrp="1"/>
          </p:cNvSpPr>
          <p:nvPr>
            <p:ph type="body" sz="quarter" idx="13" hasCustomPrompt="1"/>
          </p:nvPr>
        </p:nvSpPr>
        <p:spPr>
          <a:xfrm>
            <a:off x="357088" y="1913554"/>
            <a:ext cx="3557459" cy="1117360"/>
          </a:xfrm>
          <a:prstGeom prst="rect">
            <a:avLst/>
          </a:prstGeom>
        </p:spPr>
        <p:txBody>
          <a:bodyPr/>
          <a:lstStyle>
            <a:lvl1pPr marL="0" indent="0">
              <a:buNone/>
              <a:defRPr sz="1600" b="0">
                <a:solidFill>
                  <a:srgbClr val="00A1E6"/>
                </a:solidFill>
                <a:latin typeface="Roboto Flex Normal" panose="02000000000000000000" pitchFamily="2" charset="0"/>
                <a:ea typeface="Roboto Flex Normal" panose="02000000000000000000" pitchFamily="2" charset="0"/>
              </a:defRPr>
            </a:lvl1pPr>
            <a:lvl2pPr marL="685800" indent="-228600">
              <a:buFontTx/>
              <a:buBlip>
                <a:blip r:embed="rId3">
                  <a:extLst>
                    <a:ext uri="{96DAC541-7B7A-43D3-8B79-37D633B846F1}">
                      <asvg:svgBlip xmlns:asvg="http://schemas.microsoft.com/office/drawing/2016/SVG/main" r:embed="rId4"/>
                    </a:ext>
                  </a:extLst>
                </a:blip>
              </a:buBlip>
              <a:defRPr sz="1400" b="1"/>
            </a:lvl2pPr>
            <a:lvl3pPr>
              <a:buClr>
                <a:srgbClr val="00A1E6"/>
              </a:buClr>
              <a:defRPr sz="1250"/>
            </a:lvl3pPr>
          </a:lstStyle>
          <a:p>
            <a:pPr lvl="0"/>
            <a:r>
              <a:rPr lang="fr-FR" dirty="0"/>
              <a:t>Le CREDOC est un organisme d’études et de recherche au service des acteurs de la vie économique et sociale</a:t>
            </a:r>
          </a:p>
          <a:p>
            <a:pPr lvl="0"/>
            <a:endParaRPr lang="fr-FR" dirty="0"/>
          </a:p>
        </p:txBody>
      </p:sp>
      <p:sp>
        <p:nvSpPr>
          <p:cNvPr id="14" name="Espace réservé du texte 21">
            <a:extLst>
              <a:ext uri="{FF2B5EF4-FFF2-40B4-BE49-F238E27FC236}">
                <a16:creationId xmlns:a16="http://schemas.microsoft.com/office/drawing/2014/main" id="{70E45EF9-2B63-556C-8808-2016564F876B}"/>
              </a:ext>
            </a:extLst>
          </p:cNvPr>
          <p:cNvSpPr>
            <a:spLocks noGrp="1"/>
          </p:cNvSpPr>
          <p:nvPr>
            <p:ph type="body" sz="quarter" idx="17" hasCustomPrompt="1"/>
          </p:nvPr>
        </p:nvSpPr>
        <p:spPr>
          <a:xfrm>
            <a:off x="4275946" y="2980662"/>
            <a:ext cx="3557459" cy="2140856"/>
          </a:xfrm>
          <a:prstGeom prst="rect">
            <a:avLst/>
          </a:prstGeom>
        </p:spPr>
        <p:txBody>
          <a:bodyPr/>
          <a:lstStyle>
            <a:lvl1pPr marL="0" indent="0" algn="l">
              <a:buNone/>
              <a:defRPr sz="1600">
                <a:solidFill>
                  <a:srgbClr val="00A1E6"/>
                </a:solidFill>
              </a:defRPr>
            </a:lvl1pPr>
            <a:lvl2pPr algn="l">
              <a:defRPr sz="1200"/>
            </a:lvl2pPr>
            <a:lvl3pPr algn="l">
              <a:defRPr sz="1200"/>
            </a:lvl3pPr>
            <a:lvl4pPr algn="l">
              <a:defRPr sz="1200"/>
            </a:lvl4pPr>
            <a:lvl5pPr algn="l">
              <a:defRPr sz="12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sz="1200" dirty="0">
                <a:solidFill>
                  <a:srgbClr val="000000"/>
                </a:solidFill>
                <a:ea typeface="Akatab" panose="02000000000000000000" pitchFamily="2" charset="77"/>
                <a:cs typeface="Akatab" panose="02000000000000000000" pitchFamily="2" charset="77"/>
              </a:rPr>
              <a:t>En </a:t>
            </a:r>
            <a:r>
              <a:rPr lang="fr-FR" sz="1200" dirty="0">
                <a:solidFill>
                  <a:srgbClr val="000000"/>
                </a:solidFill>
                <a:highlight>
                  <a:srgbClr val="8FD9D0"/>
                </a:highlight>
                <a:ea typeface="Akatab" panose="02000000000000000000" pitchFamily="2" charset="77"/>
                <a:cs typeface="Akatab" panose="02000000000000000000" pitchFamily="2" charset="77"/>
              </a:rPr>
              <a:t>octobre 2023 et janvier 2024</a:t>
            </a:r>
            <a:r>
              <a:rPr lang="fr-FR" sz="1200" dirty="0">
                <a:solidFill>
                  <a:srgbClr val="000000"/>
                </a:solidFill>
                <a:ea typeface="Akatab" panose="02000000000000000000" pitchFamily="2" charset="77"/>
                <a:cs typeface="Akatab" panose="02000000000000000000" pitchFamily="2" charset="77"/>
              </a:rPr>
              <a:t>, 6 000 personnes de 15 ans et plus ont été interrogées. L’échantillon est construit selon la méthode des quotas pour être représentatif. </a:t>
            </a:r>
            <a:endParaRPr lang="fr-FR" sz="1200" b="0" i="0" dirty="0">
              <a:solidFill>
                <a:srgbClr val="000000"/>
              </a:solidFill>
              <a:effectLst/>
              <a:latin typeface="Akatab" panose="02000000000000000000" pitchFamily="2" charset="77"/>
              <a:ea typeface="Akatab" panose="02000000000000000000" pitchFamily="2" charset="77"/>
              <a:cs typeface="Akatab" panose="02000000000000000000" pitchFamily="2" charset="77"/>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FR" sz="1200" dirty="0">
              <a:solidFill>
                <a:srgbClr val="000000"/>
              </a:solidFill>
              <a:ea typeface="Akatab" panose="02000000000000000000" pitchFamily="2" charset="77"/>
              <a:cs typeface="Akatab" panose="02000000000000000000" pitchFamily="2" charset="77"/>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fr-FR" sz="1200" b="0" i="0" dirty="0">
              <a:solidFill>
                <a:srgbClr val="000000"/>
              </a:solidFill>
              <a:effectLst/>
              <a:latin typeface="Akatab" panose="02000000000000000000" pitchFamily="2" charset="77"/>
              <a:ea typeface="Akatab" panose="02000000000000000000" pitchFamily="2" charset="77"/>
              <a:cs typeface="Akatab" panose="02000000000000000000" pitchFamily="2" charset="77"/>
            </a:endParaRPr>
          </a:p>
          <a:p>
            <a:pPr lvl="0"/>
            <a:endParaRPr lang="fr-FR" dirty="0"/>
          </a:p>
        </p:txBody>
      </p:sp>
      <p:sp>
        <p:nvSpPr>
          <p:cNvPr id="15" name="Espace réservé du texte 11">
            <a:extLst>
              <a:ext uri="{FF2B5EF4-FFF2-40B4-BE49-F238E27FC236}">
                <a16:creationId xmlns:a16="http://schemas.microsoft.com/office/drawing/2014/main" id="{5CB810B5-FD3E-3B36-3812-55BC5F464AF9}"/>
              </a:ext>
            </a:extLst>
          </p:cNvPr>
          <p:cNvSpPr>
            <a:spLocks noGrp="1"/>
          </p:cNvSpPr>
          <p:nvPr>
            <p:ph type="body" sz="quarter" idx="18" hasCustomPrompt="1"/>
          </p:nvPr>
        </p:nvSpPr>
        <p:spPr>
          <a:xfrm>
            <a:off x="4275946" y="1913554"/>
            <a:ext cx="3557459" cy="910033"/>
          </a:xfrm>
          <a:prstGeom prst="rect">
            <a:avLst/>
          </a:prstGeom>
        </p:spPr>
        <p:txBody>
          <a:bodyPr/>
          <a:lstStyle>
            <a:lvl1pPr marL="0" indent="0">
              <a:buNone/>
              <a:defRPr sz="1600" b="0">
                <a:solidFill>
                  <a:srgbClr val="00A1E6"/>
                </a:solidFill>
                <a:latin typeface="Roboto Flex Normal" panose="02000000000000000000" pitchFamily="2" charset="0"/>
                <a:ea typeface="Roboto Flex Normal" panose="02000000000000000000" pitchFamily="2" charset="0"/>
              </a:defRPr>
            </a:lvl1pPr>
            <a:lvl2pPr marL="685800" indent="-228600">
              <a:buFontTx/>
              <a:buBlip>
                <a:blip r:embed="rId3">
                  <a:extLst>
                    <a:ext uri="{96DAC541-7B7A-43D3-8B79-37D633B846F1}">
                      <asvg:svgBlip xmlns:asvg="http://schemas.microsoft.com/office/drawing/2016/SVG/main" r:embed="rId4"/>
                    </a:ext>
                  </a:extLst>
                </a:blip>
              </a:buBlip>
              <a:defRPr sz="1400" b="1"/>
            </a:lvl2pPr>
            <a:lvl3pPr>
              <a:buClr>
                <a:srgbClr val="00A1E6"/>
              </a:buClr>
              <a:defRPr sz="1250"/>
            </a:lvl3pPr>
          </a:lstStyle>
          <a:p>
            <a:pPr lvl="0"/>
            <a:r>
              <a:rPr lang="fr-FR" dirty="0"/>
              <a:t>Le dispositif Conditions de Vie et aspirations, une enquête nationale en série longue</a:t>
            </a:r>
          </a:p>
        </p:txBody>
      </p:sp>
    </p:spTree>
    <p:extLst>
      <p:ext uri="{BB962C8B-B14F-4D97-AF65-F5344CB8AC3E}">
        <p14:creationId xmlns:p14="http://schemas.microsoft.com/office/powerpoint/2010/main" val="350371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Espace réservé du texte 11">
            <a:extLst>
              <a:ext uri="{FF2B5EF4-FFF2-40B4-BE49-F238E27FC236}">
                <a16:creationId xmlns:a16="http://schemas.microsoft.com/office/drawing/2014/main" id="{22C27C64-23F4-C501-16E6-44D99475EB3D}"/>
              </a:ext>
            </a:extLst>
          </p:cNvPr>
          <p:cNvSpPr txBox="1">
            <a:spLocks/>
          </p:cNvSpPr>
          <p:nvPr/>
        </p:nvSpPr>
        <p:spPr>
          <a:xfrm>
            <a:off x="515322" y="657384"/>
            <a:ext cx="11322717" cy="3693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rgbClr val="00A1E6"/>
                </a:solidFill>
                <a:latin typeface="Roboto Flex Normal" panose="02000000000000000000" pitchFamily="2" charset="0"/>
                <a:ea typeface="Roboto Flex Normal" panose="02000000000000000000" pitchFamily="2" charset="0"/>
                <a:cs typeface="+mn-cs"/>
              </a:defRPr>
            </a:lvl1pPr>
            <a:lvl2pPr marL="685800" indent="-228600" algn="l" defTabSz="914400" rtl="0" eaLnBrk="1" latinLnBrk="0" hangingPunct="1">
              <a:lnSpc>
                <a:spcPct val="90000"/>
              </a:lnSpc>
              <a:spcBef>
                <a:spcPts val="500"/>
              </a:spcBef>
              <a:buFontTx/>
              <a:buBlip>
                <a:blip r:embed="rId2">
                  <a:extLst>
                    <a:ext uri="{96DAC541-7B7A-43D3-8B79-37D633B846F1}">
                      <asvg:svgBlip xmlns:asvg="http://schemas.microsoft.com/office/drawing/2016/SVG/main" r:embed="rId3"/>
                    </a:ext>
                  </a:extLst>
                </a:blip>
              </a:buBlip>
              <a:defRPr sz="1400" b="1"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Clr>
                <a:srgbClr val="00A1E6"/>
              </a:buClr>
              <a:buFont typeface="Arial" panose="020B0604020202020204" pitchFamily="34" charset="0"/>
              <a:buChar char="•"/>
              <a:defRPr sz="125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Facteurs explicatifs de la probabilité d’envisager de changer de modes de transports pour les autres trajets </a:t>
            </a:r>
            <a:br>
              <a:rPr lang="fr-FR"/>
            </a:br>
            <a:r>
              <a:rPr lang="fr-FR"/>
              <a:t>(analyse toutes choses égales par ailleurs)</a:t>
            </a:r>
          </a:p>
        </p:txBody>
      </p:sp>
      <p:sp>
        <p:nvSpPr>
          <p:cNvPr id="16" name="Espace réservé du texte 12">
            <a:extLst>
              <a:ext uri="{FF2B5EF4-FFF2-40B4-BE49-F238E27FC236}">
                <a16:creationId xmlns:a16="http://schemas.microsoft.com/office/drawing/2014/main" id="{0D864F87-24F4-3434-0702-BC3198A70C4D}"/>
              </a:ext>
            </a:extLst>
          </p:cNvPr>
          <p:cNvSpPr txBox="1">
            <a:spLocks/>
          </p:cNvSpPr>
          <p:nvPr/>
        </p:nvSpPr>
        <p:spPr>
          <a:xfrm>
            <a:off x="4792654" y="1171284"/>
            <a:ext cx="1809118" cy="21065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rgbClr val="003064">
                    <a:alpha val="75000"/>
                  </a:srgbClr>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900"/>
              <a:t>Transports en commun</a:t>
            </a:r>
          </a:p>
        </p:txBody>
      </p:sp>
      <p:graphicFrame>
        <p:nvGraphicFramePr>
          <p:cNvPr id="19" name="Tableau 18">
            <a:extLst>
              <a:ext uri="{FF2B5EF4-FFF2-40B4-BE49-F238E27FC236}">
                <a16:creationId xmlns:a16="http://schemas.microsoft.com/office/drawing/2014/main" id="{38275D6D-5C19-BD73-CCD6-933F3E00E2BC}"/>
              </a:ext>
            </a:extLst>
          </p:cNvPr>
          <p:cNvGraphicFramePr>
            <a:graphicFrameLocks noGrp="1"/>
          </p:cNvGraphicFramePr>
          <p:nvPr>
            <p:extLst>
              <p:ext uri="{D42A27DB-BD31-4B8C-83A1-F6EECF244321}">
                <p14:modId xmlns:p14="http://schemas.microsoft.com/office/powerpoint/2010/main" val="1606484823"/>
              </p:ext>
            </p:extLst>
          </p:nvPr>
        </p:nvGraphicFramePr>
        <p:xfrm>
          <a:off x="1519343" y="1444234"/>
          <a:ext cx="1137684" cy="487680"/>
        </p:xfrm>
        <a:graphic>
          <a:graphicData uri="http://schemas.openxmlformats.org/drawingml/2006/table">
            <a:tbl>
              <a:tblPr firstRow="1" bandRow="1">
                <a:tableStyleId>{2D5ABB26-0587-4C30-8999-92F81FD0307C}</a:tableStyleId>
              </a:tblPr>
              <a:tblGrid>
                <a:gridCol w="1137684">
                  <a:extLst>
                    <a:ext uri="{9D8B030D-6E8A-4147-A177-3AD203B41FA5}">
                      <a16:colId xmlns:a16="http://schemas.microsoft.com/office/drawing/2014/main" val="3434342612"/>
                    </a:ext>
                  </a:extLst>
                </a:gridCol>
              </a:tblGrid>
              <a:tr h="111844">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25 à 39 ans</a:t>
                      </a:r>
                    </a:p>
                  </a:txBody>
                  <a:tcPr marL="0" marR="0" marT="0" marB="0"/>
                </a:tc>
                <a:extLst>
                  <a:ext uri="{0D108BD9-81ED-4DB2-BD59-A6C34878D82A}">
                    <a16:rowId xmlns:a16="http://schemas.microsoft.com/office/drawing/2014/main" val="831412733"/>
                  </a:ext>
                </a:extLst>
              </a:tr>
              <a:tr h="111844">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Moins de 25 ans</a:t>
                      </a:r>
                    </a:p>
                  </a:txBody>
                  <a:tcPr marL="0" marR="0" marT="0" marB="0"/>
                </a:tc>
                <a:extLst>
                  <a:ext uri="{0D108BD9-81ED-4DB2-BD59-A6C34878D82A}">
                    <a16:rowId xmlns:a16="http://schemas.microsoft.com/office/drawing/2014/main" val="556503962"/>
                  </a:ext>
                </a:extLst>
              </a:tr>
              <a:tr h="111844">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40 à 59 ans</a:t>
                      </a:r>
                    </a:p>
                  </a:txBody>
                  <a:tcPr marL="0" marR="0" marT="0" marB="0"/>
                </a:tc>
                <a:extLst>
                  <a:ext uri="{0D108BD9-81ED-4DB2-BD59-A6C34878D82A}">
                    <a16:rowId xmlns:a16="http://schemas.microsoft.com/office/drawing/2014/main" val="3221175627"/>
                  </a:ext>
                </a:extLst>
              </a:tr>
              <a:tr h="111844">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60 à 69 ans</a:t>
                      </a:r>
                    </a:p>
                  </a:txBody>
                  <a:tcPr marL="0" marR="0" marT="0" marB="0"/>
                </a:tc>
                <a:extLst>
                  <a:ext uri="{0D108BD9-81ED-4DB2-BD59-A6C34878D82A}">
                    <a16:rowId xmlns:a16="http://schemas.microsoft.com/office/drawing/2014/main" val="1295720947"/>
                  </a:ext>
                </a:extLst>
              </a:tr>
            </a:tbl>
          </a:graphicData>
        </a:graphic>
      </p:graphicFrame>
      <p:sp>
        <p:nvSpPr>
          <p:cNvPr id="25" name="Espace réservé du texte 12">
            <a:extLst>
              <a:ext uri="{FF2B5EF4-FFF2-40B4-BE49-F238E27FC236}">
                <a16:creationId xmlns:a16="http://schemas.microsoft.com/office/drawing/2014/main" id="{8EC3245E-D6EF-7C25-3C2C-29ECA84531FD}"/>
              </a:ext>
            </a:extLst>
          </p:cNvPr>
          <p:cNvSpPr txBox="1">
            <a:spLocks/>
          </p:cNvSpPr>
          <p:nvPr/>
        </p:nvSpPr>
        <p:spPr>
          <a:xfrm>
            <a:off x="2959509" y="1171284"/>
            <a:ext cx="1734089" cy="25819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rgbClr val="003064">
                    <a:alpha val="75000"/>
                  </a:srgbClr>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000"/>
              <a:t>Marche ou vélo</a:t>
            </a:r>
          </a:p>
        </p:txBody>
      </p:sp>
      <p:graphicFrame>
        <p:nvGraphicFramePr>
          <p:cNvPr id="7" name="Tableau 6">
            <a:extLst>
              <a:ext uri="{FF2B5EF4-FFF2-40B4-BE49-F238E27FC236}">
                <a16:creationId xmlns:a16="http://schemas.microsoft.com/office/drawing/2014/main" id="{5BEF5640-0898-0BE2-AE64-42385E55C532}"/>
              </a:ext>
            </a:extLst>
          </p:cNvPr>
          <p:cNvGraphicFramePr>
            <a:graphicFrameLocks noGrp="1"/>
          </p:cNvGraphicFramePr>
          <p:nvPr>
            <p:extLst>
              <p:ext uri="{D42A27DB-BD31-4B8C-83A1-F6EECF244321}">
                <p14:modId xmlns:p14="http://schemas.microsoft.com/office/powerpoint/2010/main" val="3619424146"/>
              </p:ext>
            </p:extLst>
          </p:nvPr>
        </p:nvGraphicFramePr>
        <p:xfrm>
          <a:off x="581573" y="2002302"/>
          <a:ext cx="2075454" cy="609600"/>
        </p:xfrm>
        <a:graphic>
          <a:graphicData uri="http://schemas.openxmlformats.org/drawingml/2006/table">
            <a:tbl>
              <a:tblPr firstRow="1" bandRow="1">
                <a:tableStyleId>{2D5ABB26-0587-4C30-8999-92F81FD0307C}</a:tableStyleId>
              </a:tblPr>
              <a:tblGrid>
                <a:gridCol w="2075454">
                  <a:extLst>
                    <a:ext uri="{9D8B030D-6E8A-4147-A177-3AD203B41FA5}">
                      <a16:colId xmlns:a16="http://schemas.microsoft.com/office/drawing/2014/main" val="3434342612"/>
                    </a:ext>
                  </a:extLst>
                </a:gridCol>
              </a:tblGrid>
              <a:tr h="121388">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Autre commune du pôle principal</a:t>
                      </a:r>
                    </a:p>
                  </a:txBody>
                  <a:tcPr marL="0" marR="0" marT="0" marB="0"/>
                </a:tc>
                <a:extLst>
                  <a:ext uri="{0D108BD9-81ED-4DB2-BD59-A6C34878D82A}">
                    <a16:rowId xmlns:a16="http://schemas.microsoft.com/office/drawing/2014/main" val="831412733"/>
                  </a:ext>
                </a:extLst>
              </a:tr>
              <a:tr h="121388">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Commune centre &lt;200 000 habs</a:t>
                      </a:r>
                    </a:p>
                  </a:txBody>
                  <a:tcPr marL="0" marR="0" marT="0" marB="0"/>
                </a:tc>
                <a:extLst>
                  <a:ext uri="{0D108BD9-81ED-4DB2-BD59-A6C34878D82A}">
                    <a16:rowId xmlns:a16="http://schemas.microsoft.com/office/drawing/2014/main" val="556503962"/>
                  </a:ext>
                </a:extLst>
              </a:tr>
              <a:tr h="121388">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Commune centre &gt;200 000 habs</a:t>
                      </a:r>
                    </a:p>
                  </a:txBody>
                  <a:tcPr marL="0" marR="0" marT="0" marB="0"/>
                </a:tc>
                <a:extLst>
                  <a:ext uri="{0D108BD9-81ED-4DB2-BD59-A6C34878D82A}">
                    <a16:rowId xmlns:a16="http://schemas.microsoft.com/office/drawing/2014/main" val="3221175627"/>
                  </a:ext>
                </a:extLst>
              </a:tr>
              <a:tr h="121388">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Commune de la grande couronne</a:t>
                      </a:r>
                    </a:p>
                  </a:txBody>
                  <a:tcPr marL="0" marR="0" marT="0" marB="0"/>
                </a:tc>
                <a:extLst>
                  <a:ext uri="{0D108BD9-81ED-4DB2-BD59-A6C34878D82A}">
                    <a16:rowId xmlns:a16="http://schemas.microsoft.com/office/drawing/2014/main" val="1295720947"/>
                  </a:ext>
                </a:extLst>
              </a:tr>
              <a:tr h="121388">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Commune hors attraction des villes</a:t>
                      </a:r>
                    </a:p>
                  </a:txBody>
                  <a:tcPr marL="0" marR="0" marT="0" marB="0"/>
                </a:tc>
                <a:extLst>
                  <a:ext uri="{0D108BD9-81ED-4DB2-BD59-A6C34878D82A}">
                    <a16:rowId xmlns:a16="http://schemas.microsoft.com/office/drawing/2014/main" val="3074909622"/>
                  </a:ext>
                </a:extLst>
              </a:tr>
            </a:tbl>
          </a:graphicData>
        </a:graphic>
      </p:graphicFrame>
      <p:graphicFrame>
        <p:nvGraphicFramePr>
          <p:cNvPr id="9" name="Tableau 8">
            <a:extLst>
              <a:ext uri="{FF2B5EF4-FFF2-40B4-BE49-F238E27FC236}">
                <a16:creationId xmlns:a16="http://schemas.microsoft.com/office/drawing/2014/main" id="{EF2625DD-7661-C97D-78AF-5CD9AA152433}"/>
              </a:ext>
            </a:extLst>
          </p:cNvPr>
          <p:cNvGraphicFramePr>
            <a:graphicFrameLocks noGrp="1"/>
          </p:cNvGraphicFramePr>
          <p:nvPr>
            <p:extLst>
              <p:ext uri="{D42A27DB-BD31-4B8C-83A1-F6EECF244321}">
                <p14:modId xmlns:p14="http://schemas.microsoft.com/office/powerpoint/2010/main" val="4268784747"/>
              </p:ext>
            </p:extLst>
          </p:nvPr>
        </p:nvGraphicFramePr>
        <p:xfrm>
          <a:off x="1519343" y="2715290"/>
          <a:ext cx="1137684" cy="243840"/>
        </p:xfrm>
        <a:graphic>
          <a:graphicData uri="http://schemas.openxmlformats.org/drawingml/2006/table">
            <a:tbl>
              <a:tblPr firstRow="1" bandRow="1">
                <a:tableStyleId>{2D5ABB26-0587-4C30-8999-92F81FD0307C}</a:tableStyleId>
              </a:tblPr>
              <a:tblGrid>
                <a:gridCol w="1137684">
                  <a:extLst>
                    <a:ext uri="{9D8B030D-6E8A-4147-A177-3AD203B41FA5}">
                      <a16:colId xmlns:a16="http://schemas.microsoft.com/office/drawing/2014/main" val="3434342612"/>
                    </a:ext>
                  </a:extLst>
                </a:gridCol>
              </a:tblGrid>
              <a:tr h="121500">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Hors Île-de-France</a:t>
                      </a:r>
                    </a:p>
                  </a:txBody>
                  <a:tcPr marL="0" marR="0" marT="0" marB="0"/>
                </a:tc>
                <a:extLst>
                  <a:ext uri="{0D108BD9-81ED-4DB2-BD59-A6C34878D82A}">
                    <a16:rowId xmlns:a16="http://schemas.microsoft.com/office/drawing/2014/main" val="831412733"/>
                  </a:ext>
                </a:extLst>
              </a:tr>
              <a:tr h="121500">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Île-de-France</a:t>
                      </a:r>
                    </a:p>
                  </a:txBody>
                  <a:tcPr marL="0" marR="0" marT="0" marB="0"/>
                </a:tc>
                <a:extLst>
                  <a:ext uri="{0D108BD9-81ED-4DB2-BD59-A6C34878D82A}">
                    <a16:rowId xmlns:a16="http://schemas.microsoft.com/office/drawing/2014/main" val="556503962"/>
                  </a:ext>
                </a:extLst>
              </a:tr>
            </a:tbl>
          </a:graphicData>
        </a:graphic>
      </p:graphicFrame>
      <p:graphicFrame>
        <p:nvGraphicFramePr>
          <p:cNvPr id="10" name="Tableau 9">
            <a:extLst>
              <a:ext uri="{FF2B5EF4-FFF2-40B4-BE49-F238E27FC236}">
                <a16:creationId xmlns:a16="http://schemas.microsoft.com/office/drawing/2014/main" id="{64735B92-52F5-AD1F-F38C-D7AC99EA6C95}"/>
              </a:ext>
            </a:extLst>
          </p:cNvPr>
          <p:cNvGraphicFramePr>
            <a:graphicFrameLocks noGrp="1"/>
          </p:cNvGraphicFramePr>
          <p:nvPr>
            <p:extLst>
              <p:ext uri="{D42A27DB-BD31-4B8C-83A1-F6EECF244321}">
                <p14:modId xmlns:p14="http://schemas.microsoft.com/office/powerpoint/2010/main" val="53129889"/>
              </p:ext>
            </p:extLst>
          </p:nvPr>
        </p:nvGraphicFramePr>
        <p:xfrm>
          <a:off x="1519343" y="5276373"/>
          <a:ext cx="1137684" cy="243840"/>
        </p:xfrm>
        <a:graphic>
          <a:graphicData uri="http://schemas.openxmlformats.org/drawingml/2006/table">
            <a:tbl>
              <a:tblPr firstRow="1" bandRow="1">
                <a:tableStyleId>{2D5ABB26-0587-4C30-8999-92F81FD0307C}</a:tableStyleId>
              </a:tblPr>
              <a:tblGrid>
                <a:gridCol w="1137684">
                  <a:extLst>
                    <a:ext uri="{9D8B030D-6E8A-4147-A177-3AD203B41FA5}">
                      <a16:colId xmlns:a16="http://schemas.microsoft.com/office/drawing/2014/main" val="3434342612"/>
                    </a:ext>
                  </a:extLst>
                </a:gridCol>
              </a:tblGrid>
              <a:tr h="105392">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Homme</a:t>
                      </a:r>
                    </a:p>
                  </a:txBody>
                  <a:tcPr marL="0" marR="0" marT="0" marB="0"/>
                </a:tc>
                <a:extLst>
                  <a:ext uri="{0D108BD9-81ED-4DB2-BD59-A6C34878D82A}">
                    <a16:rowId xmlns:a16="http://schemas.microsoft.com/office/drawing/2014/main" val="831412733"/>
                  </a:ext>
                </a:extLst>
              </a:tr>
              <a:tr h="105392">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Femme</a:t>
                      </a:r>
                    </a:p>
                  </a:txBody>
                  <a:tcPr marL="0" marR="0" marT="0" marB="0"/>
                </a:tc>
                <a:extLst>
                  <a:ext uri="{0D108BD9-81ED-4DB2-BD59-A6C34878D82A}">
                    <a16:rowId xmlns:a16="http://schemas.microsoft.com/office/drawing/2014/main" val="556503962"/>
                  </a:ext>
                </a:extLst>
              </a:tr>
            </a:tbl>
          </a:graphicData>
        </a:graphic>
      </p:graphicFrame>
      <p:graphicFrame>
        <p:nvGraphicFramePr>
          <p:cNvPr id="11" name="Tableau 10">
            <a:extLst>
              <a:ext uri="{FF2B5EF4-FFF2-40B4-BE49-F238E27FC236}">
                <a16:creationId xmlns:a16="http://schemas.microsoft.com/office/drawing/2014/main" id="{70202837-C338-4C68-F23F-FE715ABAD4A8}"/>
              </a:ext>
            </a:extLst>
          </p:cNvPr>
          <p:cNvGraphicFramePr>
            <a:graphicFrameLocks noGrp="1"/>
          </p:cNvGraphicFramePr>
          <p:nvPr>
            <p:extLst>
              <p:ext uri="{D42A27DB-BD31-4B8C-83A1-F6EECF244321}">
                <p14:modId xmlns:p14="http://schemas.microsoft.com/office/powerpoint/2010/main" val="1229889140"/>
              </p:ext>
            </p:extLst>
          </p:nvPr>
        </p:nvGraphicFramePr>
        <p:xfrm>
          <a:off x="912809" y="5591426"/>
          <a:ext cx="1744218" cy="487680"/>
        </p:xfrm>
        <a:graphic>
          <a:graphicData uri="http://schemas.openxmlformats.org/drawingml/2006/table">
            <a:tbl>
              <a:tblPr firstRow="1" bandRow="1">
                <a:tableStyleId>{2D5ABB26-0587-4C30-8999-92F81FD0307C}</a:tableStyleId>
              </a:tblPr>
              <a:tblGrid>
                <a:gridCol w="1744218">
                  <a:extLst>
                    <a:ext uri="{9D8B030D-6E8A-4147-A177-3AD203B41FA5}">
                      <a16:colId xmlns:a16="http://schemas.microsoft.com/office/drawing/2014/main" val="3434342612"/>
                    </a:ext>
                  </a:extLst>
                </a:gridCol>
              </a:tblGrid>
              <a:tr h="115294">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Classes moyennes inférieures</a:t>
                      </a:r>
                    </a:p>
                  </a:txBody>
                  <a:tcPr marL="0" marR="0" marT="0" marB="0"/>
                </a:tc>
                <a:extLst>
                  <a:ext uri="{0D108BD9-81ED-4DB2-BD59-A6C34878D82A}">
                    <a16:rowId xmlns:a16="http://schemas.microsoft.com/office/drawing/2014/main" val="831412733"/>
                  </a:ext>
                </a:extLst>
              </a:tr>
              <a:tr h="115294">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Bas revenus</a:t>
                      </a:r>
                    </a:p>
                  </a:txBody>
                  <a:tcPr marL="0" marR="0" marT="0" marB="0"/>
                </a:tc>
                <a:extLst>
                  <a:ext uri="{0D108BD9-81ED-4DB2-BD59-A6C34878D82A}">
                    <a16:rowId xmlns:a16="http://schemas.microsoft.com/office/drawing/2014/main" val="556503962"/>
                  </a:ext>
                </a:extLst>
              </a:tr>
              <a:tr h="115294">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Classes moyennes supérieures</a:t>
                      </a:r>
                    </a:p>
                  </a:txBody>
                  <a:tcPr marL="0" marR="0" marT="0" marB="0"/>
                </a:tc>
                <a:extLst>
                  <a:ext uri="{0D108BD9-81ED-4DB2-BD59-A6C34878D82A}">
                    <a16:rowId xmlns:a16="http://schemas.microsoft.com/office/drawing/2014/main" val="2760315322"/>
                  </a:ext>
                </a:extLst>
              </a:tr>
              <a:tr h="115294">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Hauts revenus</a:t>
                      </a:r>
                    </a:p>
                  </a:txBody>
                  <a:tcPr marL="0" marR="0" marT="0" marB="0"/>
                </a:tc>
                <a:extLst>
                  <a:ext uri="{0D108BD9-81ED-4DB2-BD59-A6C34878D82A}">
                    <a16:rowId xmlns:a16="http://schemas.microsoft.com/office/drawing/2014/main" val="1066876045"/>
                  </a:ext>
                </a:extLst>
              </a:tr>
            </a:tbl>
          </a:graphicData>
        </a:graphic>
      </p:graphicFrame>
      <p:sp>
        <p:nvSpPr>
          <p:cNvPr id="14" name="ZoneTexte 13">
            <a:extLst>
              <a:ext uri="{FF2B5EF4-FFF2-40B4-BE49-F238E27FC236}">
                <a16:creationId xmlns:a16="http://schemas.microsoft.com/office/drawing/2014/main" id="{9F505072-460C-E060-9DD1-2A3AD09D0C43}"/>
              </a:ext>
            </a:extLst>
          </p:cNvPr>
          <p:cNvSpPr txBox="1"/>
          <p:nvPr/>
        </p:nvSpPr>
        <p:spPr>
          <a:xfrm>
            <a:off x="8829366" y="1444234"/>
            <a:ext cx="2900515" cy="369332"/>
          </a:xfrm>
          <a:prstGeom prst="rect">
            <a:avLst/>
          </a:prstGeom>
          <a:noFill/>
          <a:ln>
            <a:solidFill>
              <a:srgbClr val="FF0066"/>
            </a:solidFill>
          </a:ln>
        </p:spPr>
        <p:style>
          <a:lnRef idx="0">
            <a:scrgbClr r="0" g="0" b="0"/>
          </a:lnRef>
          <a:fillRef idx="0">
            <a:scrgbClr r="0" g="0" b="0"/>
          </a:fillRef>
          <a:effectRef idx="0">
            <a:scrgbClr r="0" g="0" b="0"/>
          </a:effectRef>
          <a:fontRef idx="minor">
            <a:schemeClr val="dk1"/>
          </a:fontRef>
        </p:style>
        <p:txBody>
          <a:bodyPr wrap="square" rtlCol="0">
            <a:spAutoFit/>
          </a:bodyPr>
          <a:lstStyle/>
          <a:p>
            <a:r>
              <a:rPr lang="fr-FR" sz="900">
                <a:latin typeface="Akatab" panose="02000000000000000000" pitchFamily="2" charset="0"/>
                <a:ea typeface="Akatab" panose="02000000000000000000" pitchFamily="2" charset="0"/>
                <a:cs typeface="Akatab" panose="02000000000000000000" pitchFamily="2" charset="0"/>
              </a:rPr>
              <a:t>Les moins de 25 ans sont un peu plus enclins à opter pour des modes alternatifs quels qu’ils soient. </a:t>
            </a:r>
          </a:p>
        </p:txBody>
      </p:sp>
      <p:sp>
        <p:nvSpPr>
          <p:cNvPr id="15" name="ZoneTexte 14">
            <a:extLst>
              <a:ext uri="{FF2B5EF4-FFF2-40B4-BE49-F238E27FC236}">
                <a16:creationId xmlns:a16="http://schemas.microsoft.com/office/drawing/2014/main" id="{AC57EE29-01F0-36B2-20F0-26D50B0C9430}"/>
              </a:ext>
            </a:extLst>
          </p:cNvPr>
          <p:cNvSpPr txBox="1"/>
          <p:nvPr/>
        </p:nvSpPr>
        <p:spPr>
          <a:xfrm>
            <a:off x="8829367" y="2022682"/>
            <a:ext cx="2900514" cy="646331"/>
          </a:xfrm>
          <a:prstGeom prst="rect">
            <a:avLst/>
          </a:prstGeom>
          <a:noFill/>
          <a:ln w="9525" cap="flat" cmpd="sng" algn="ctr">
            <a:solidFill>
              <a:schemeClr val="accent4">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FR" sz="900">
                <a:solidFill>
                  <a:schemeClr val="tx1"/>
                </a:solidFill>
                <a:latin typeface="Akatab" panose="02000000000000000000" pitchFamily="2" charset="0"/>
                <a:ea typeface="Akatab" panose="02000000000000000000" pitchFamily="2" charset="0"/>
                <a:cs typeface="Akatab" panose="02000000000000000000" pitchFamily="2" charset="0"/>
              </a:rPr>
              <a:t>Les habitants des zones les plus éloignées des pôles sont moins enclins à emprunter les transports, mais la situation géographique n’a pas d’impact pour les autres modes alternatifs. </a:t>
            </a:r>
          </a:p>
        </p:txBody>
      </p:sp>
      <p:sp>
        <p:nvSpPr>
          <p:cNvPr id="17" name="ZoneTexte 16">
            <a:extLst>
              <a:ext uri="{FF2B5EF4-FFF2-40B4-BE49-F238E27FC236}">
                <a16:creationId xmlns:a16="http://schemas.microsoft.com/office/drawing/2014/main" id="{879A1A38-CF16-0ECA-34CA-A3AE0783E1BD}"/>
              </a:ext>
            </a:extLst>
          </p:cNvPr>
          <p:cNvSpPr txBox="1"/>
          <p:nvPr/>
        </p:nvSpPr>
        <p:spPr>
          <a:xfrm>
            <a:off x="8827090" y="2714234"/>
            <a:ext cx="2902794" cy="369332"/>
          </a:xfrm>
          <a:prstGeom prst="rect">
            <a:avLst/>
          </a:prstGeom>
          <a:noFill/>
          <a:ln w="9525" cap="flat" cmpd="sng" algn="ctr">
            <a:solidFill>
              <a:srgbClr val="92D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FR" sz="900" b="1">
                <a:solidFill>
                  <a:schemeClr val="tx1"/>
                </a:solidFill>
                <a:latin typeface="Akatab" panose="02000000000000000000" pitchFamily="2" charset="0"/>
                <a:ea typeface="Akatab" panose="02000000000000000000" pitchFamily="2" charset="0"/>
                <a:cs typeface="Akatab" panose="02000000000000000000" pitchFamily="2" charset="0"/>
              </a:rPr>
              <a:t>Etre francilien augmente la probabilité d’envisager de prendre davantage les transports publics. </a:t>
            </a:r>
          </a:p>
        </p:txBody>
      </p:sp>
      <p:sp>
        <p:nvSpPr>
          <p:cNvPr id="18" name="ZoneTexte 17">
            <a:extLst>
              <a:ext uri="{FF2B5EF4-FFF2-40B4-BE49-F238E27FC236}">
                <a16:creationId xmlns:a16="http://schemas.microsoft.com/office/drawing/2014/main" id="{8B21C1DE-D0BB-E93D-13E3-7498F5B100E0}"/>
              </a:ext>
            </a:extLst>
          </p:cNvPr>
          <p:cNvSpPr txBox="1"/>
          <p:nvPr/>
        </p:nvSpPr>
        <p:spPr>
          <a:xfrm>
            <a:off x="8827090" y="5148555"/>
            <a:ext cx="2902794" cy="507831"/>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fr-FR" sz="900">
                <a:solidFill>
                  <a:schemeClr val="tx1"/>
                </a:solidFill>
                <a:latin typeface="Akatab" panose="02000000000000000000" pitchFamily="2" charset="0"/>
                <a:ea typeface="Akatab" panose="02000000000000000000" pitchFamily="2" charset="0"/>
                <a:cs typeface="Akatab" panose="02000000000000000000" pitchFamily="2" charset="0"/>
              </a:rPr>
              <a:t>Etre une femme réduit la probabilité d’envisager la voiture électrique. Le genre n’a pas d’impact pour les autres alternatives (mobilités actives et transports). </a:t>
            </a:r>
          </a:p>
        </p:txBody>
      </p:sp>
      <p:sp>
        <p:nvSpPr>
          <p:cNvPr id="26" name="ZoneTexte 25">
            <a:extLst>
              <a:ext uri="{FF2B5EF4-FFF2-40B4-BE49-F238E27FC236}">
                <a16:creationId xmlns:a16="http://schemas.microsoft.com/office/drawing/2014/main" id="{8C470B04-F0DE-20E5-0634-B7F089FD31BA}"/>
              </a:ext>
            </a:extLst>
          </p:cNvPr>
          <p:cNvSpPr txBox="1"/>
          <p:nvPr/>
        </p:nvSpPr>
        <p:spPr>
          <a:xfrm>
            <a:off x="8827089" y="5746533"/>
            <a:ext cx="2902793" cy="369332"/>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fr-FR" sz="900">
                <a:solidFill>
                  <a:schemeClr val="tx1"/>
                </a:solidFill>
                <a:latin typeface="Akatab" panose="02000000000000000000" pitchFamily="2" charset="0"/>
                <a:ea typeface="Akatab" panose="02000000000000000000" pitchFamily="2" charset="0"/>
                <a:cs typeface="Akatab" panose="02000000000000000000" pitchFamily="2" charset="0"/>
              </a:rPr>
              <a:t>L’impact des revenus sur la probabilité d’envisager des modes alternatifs est rarement significatif. </a:t>
            </a:r>
          </a:p>
        </p:txBody>
      </p:sp>
      <p:sp>
        <p:nvSpPr>
          <p:cNvPr id="28" name="ZoneTexte 27">
            <a:extLst>
              <a:ext uri="{FF2B5EF4-FFF2-40B4-BE49-F238E27FC236}">
                <a16:creationId xmlns:a16="http://schemas.microsoft.com/office/drawing/2014/main" id="{D6B72A0D-0D39-34D3-0A37-53EE2A41C686}"/>
              </a:ext>
            </a:extLst>
          </p:cNvPr>
          <p:cNvSpPr txBox="1"/>
          <p:nvPr/>
        </p:nvSpPr>
        <p:spPr>
          <a:xfrm>
            <a:off x="8827090" y="3198593"/>
            <a:ext cx="2902794" cy="784830"/>
          </a:xfrm>
          <a:prstGeom prst="rect">
            <a:avLst/>
          </a:prstGeom>
          <a:noFill/>
          <a:ln w="9525" cap="flat" cmpd="sng" algn="ctr">
            <a:solidFill>
              <a:schemeClr val="accent3">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r>
              <a:rPr lang="fr-FR" sz="900">
                <a:solidFill>
                  <a:schemeClr val="tx1"/>
                </a:solidFill>
                <a:latin typeface="Akatab" panose="02000000000000000000" pitchFamily="2" charset="0"/>
                <a:ea typeface="Akatab" panose="02000000000000000000" pitchFamily="2" charset="0"/>
                <a:cs typeface="Akatab" panose="02000000000000000000" pitchFamily="2" charset="0"/>
              </a:rPr>
              <a:t>Les autres inactifs (étudiants) sont un peu plus enclins à envisager les transports en commun. En dehors de cette spécificité, l’impact de la PCS sur la probabilité d’envisager des modes de transports alternatifs est rarement significatif. </a:t>
            </a:r>
          </a:p>
        </p:txBody>
      </p:sp>
      <p:graphicFrame>
        <p:nvGraphicFramePr>
          <p:cNvPr id="29" name="Tableau 28">
            <a:extLst>
              <a:ext uri="{FF2B5EF4-FFF2-40B4-BE49-F238E27FC236}">
                <a16:creationId xmlns:a16="http://schemas.microsoft.com/office/drawing/2014/main" id="{DAD91611-BEFA-8F33-47F6-89F2666167CC}"/>
              </a:ext>
            </a:extLst>
          </p:cNvPr>
          <p:cNvGraphicFramePr>
            <a:graphicFrameLocks noGrp="1"/>
          </p:cNvGraphicFramePr>
          <p:nvPr>
            <p:extLst>
              <p:ext uri="{D42A27DB-BD31-4B8C-83A1-F6EECF244321}">
                <p14:modId xmlns:p14="http://schemas.microsoft.com/office/powerpoint/2010/main" val="2014275772"/>
              </p:ext>
            </p:extLst>
          </p:nvPr>
        </p:nvGraphicFramePr>
        <p:xfrm>
          <a:off x="1185003" y="3045984"/>
          <a:ext cx="1472024" cy="1034137"/>
        </p:xfrm>
        <a:graphic>
          <a:graphicData uri="http://schemas.openxmlformats.org/drawingml/2006/table">
            <a:tbl>
              <a:tblPr firstRow="1" bandRow="1">
                <a:tableStyleId>{2D5ABB26-0587-4C30-8999-92F81FD0307C}</a:tableStyleId>
              </a:tblPr>
              <a:tblGrid>
                <a:gridCol w="1472024">
                  <a:extLst>
                    <a:ext uri="{9D8B030D-6E8A-4147-A177-3AD203B41FA5}">
                      <a16:colId xmlns:a16="http://schemas.microsoft.com/office/drawing/2014/main" val="3434342612"/>
                    </a:ext>
                  </a:extLst>
                </a:gridCol>
              </a:tblGrid>
              <a:tr h="129044">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Profession intermédiaire</a:t>
                      </a:r>
                    </a:p>
                  </a:txBody>
                  <a:tcPr marL="0" marR="0" marT="0" marB="0"/>
                </a:tc>
                <a:extLst>
                  <a:ext uri="{0D108BD9-81ED-4DB2-BD59-A6C34878D82A}">
                    <a16:rowId xmlns:a16="http://schemas.microsoft.com/office/drawing/2014/main" val="831412733"/>
                  </a:ext>
                </a:extLst>
              </a:tr>
              <a:tr h="129299">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Agri </a:t>
                      </a:r>
                      <a:r>
                        <a:rPr lang="fr-FR" sz="800" err="1">
                          <a:latin typeface="Akatab" panose="02000000000000000000" pitchFamily="2" charset="0"/>
                          <a:ea typeface="Akatab" panose="02000000000000000000" pitchFamily="2" charset="0"/>
                          <a:cs typeface="Akatab" panose="02000000000000000000" pitchFamily="2" charset="0"/>
                        </a:rPr>
                        <a:t>expl</a:t>
                      </a:r>
                      <a:r>
                        <a:rPr lang="fr-FR" sz="800">
                          <a:latin typeface="Akatab" panose="02000000000000000000" pitchFamily="2" charset="0"/>
                          <a:ea typeface="Akatab" panose="02000000000000000000" pitchFamily="2" charset="0"/>
                          <a:cs typeface="Akatab" panose="02000000000000000000" pitchFamily="2" charset="0"/>
                        </a:rPr>
                        <a:t>, artisan, commerçant</a:t>
                      </a:r>
                    </a:p>
                  </a:txBody>
                  <a:tcPr marL="0" marR="0" marT="0" marB="0"/>
                </a:tc>
                <a:extLst>
                  <a:ext uri="{0D108BD9-81ED-4DB2-BD59-A6C34878D82A}">
                    <a16:rowId xmlns:a16="http://schemas.microsoft.com/office/drawing/2014/main" val="556503962"/>
                  </a:ext>
                </a:extLst>
              </a:tr>
              <a:tr h="129299">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Cadres et prof. intellectuelles</a:t>
                      </a:r>
                    </a:p>
                  </a:txBody>
                  <a:tcPr marL="0" marR="0" marT="0" marB="0"/>
                </a:tc>
                <a:extLst>
                  <a:ext uri="{0D108BD9-81ED-4DB2-BD59-A6C34878D82A}">
                    <a16:rowId xmlns:a16="http://schemas.microsoft.com/office/drawing/2014/main" val="2760315322"/>
                  </a:ext>
                </a:extLst>
              </a:tr>
              <a:tr h="129299">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Employés</a:t>
                      </a:r>
                    </a:p>
                  </a:txBody>
                  <a:tcPr marL="0" marR="0" marT="0" marB="0"/>
                </a:tc>
                <a:extLst>
                  <a:ext uri="{0D108BD9-81ED-4DB2-BD59-A6C34878D82A}">
                    <a16:rowId xmlns:a16="http://schemas.microsoft.com/office/drawing/2014/main" val="1066876045"/>
                  </a:ext>
                </a:extLst>
              </a:tr>
              <a:tr h="129299">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Ouvriers</a:t>
                      </a:r>
                    </a:p>
                  </a:txBody>
                  <a:tcPr marL="0" marR="0" marT="0" marB="0"/>
                </a:tc>
                <a:extLst>
                  <a:ext uri="{0D108BD9-81ED-4DB2-BD59-A6C34878D82A}">
                    <a16:rowId xmlns:a16="http://schemas.microsoft.com/office/drawing/2014/main" val="2223878559"/>
                  </a:ext>
                </a:extLst>
              </a:tr>
              <a:tr h="129299">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Personnes au foyer</a:t>
                      </a:r>
                    </a:p>
                  </a:txBody>
                  <a:tcPr marL="0" marR="0" marT="0" marB="0"/>
                </a:tc>
                <a:extLst>
                  <a:ext uri="{0D108BD9-81ED-4DB2-BD59-A6C34878D82A}">
                    <a16:rowId xmlns:a16="http://schemas.microsoft.com/office/drawing/2014/main" val="1824723635"/>
                  </a:ext>
                </a:extLst>
              </a:tr>
              <a:tr h="129299">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Retraités</a:t>
                      </a:r>
                    </a:p>
                  </a:txBody>
                  <a:tcPr marL="0" marR="0" marT="0" marB="0"/>
                </a:tc>
                <a:extLst>
                  <a:ext uri="{0D108BD9-81ED-4DB2-BD59-A6C34878D82A}">
                    <a16:rowId xmlns:a16="http://schemas.microsoft.com/office/drawing/2014/main" val="261934869"/>
                  </a:ext>
                </a:extLst>
              </a:tr>
              <a:tr h="129299">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Autres inactifs</a:t>
                      </a:r>
                    </a:p>
                  </a:txBody>
                  <a:tcPr marL="0" marR="0" marT="0" marB="0"/>
                </a:tc>
                <a:extLst>
                  <a:ext uri="{0D108BD9-81ED-4DB2-BD59-A6C34878D82A}">
                    <a16:rowId xmlns:a16="http://schemas.microsoft.com/office/drawing/2014/main" val="1205614866"/>
                  </a:ext>
                </a:extLst>
              </a:tr>
            </a:tbl>
          </a:graphicData>
        </a:graphic>
      </p:graphicFrame>
      <p:sp>
        <p:nvSpPr>
          <p:cNvPr id="6" name="Espace réservé du texte 5">
            <a:extLst>
              <a:ext uri="{FF2B5EF4-FFF2-40B4-BE49-F238E27FC236}">
                <a16:creationId xmlns:a16="http://schemas.microsoft.com/office/drawing/2014/main" id="{DC7452A9-1657-95ED-698F-64DC4019F932}"/>
              </a:ext>
            </a:extLst>
          </p:cNvPr>
          <p:cNvSpPr>
            <a:spLocks noGrp="1"/>
          </p:cNvSpPr>
          <p:nvPr>
            <p:ph type="body" sz="quarter" idx="17"/>
          </p:nvPr>
        </p:nvSpPr>
        <p:spPr>
          <a:xfrm>
            <a:off x="680956" y="6391267"/>
            <a:ext cx="6826313" cy="339546"/>
          </a:xfrm>
        </p:spPr>
        <p:txBody>
          <a:bodyPr/>
          <a:lstStyle/>
          <a:p>
            <a:r>
              <a:rPr lang="fr-FR"/>
              <a:t>Source : CREDOC, Enquête Conditions de vie et aspirations, octobre 2023</a:t>
            </a:r>
            <a:br>
              <a:rPr lang="fr-FR"/>
            </a:br>
            <a:r>
              <a:rPr lang="fr-FR"/>
              <a:t>Champ : les personnes ayant déjà réduit leur usage sont exclues du champ. Pour les trajets domicile travail/études, seuls les actifs en emploi et les étudiants font partie de l’analyse. </a:t>
            </a:r>
          </a:p>
        </p:txBody>
      </p:sp>
      <p:graphicFrame>
        <p:nvGraphicFramePr>
          <p:cNvPr id="22" name="Tableau 21">
            <a:extLst>
              <a:ext uri="{FF2B5EF4-FFF2-40B4-BE49-F238E27FC236}">
                <a16:creationId xmlns:a16="http://schemas.microsoft.com/office/drawing/2014/main" id="{7A5A8863-B04C-4945-2280-06C18365F85A}"/>
              </a:ext>
            </a:extLst>
          </p:cNvPr>
          <p:cNvGraphicFramePr>
            <a:graphicFrameLocks noGrp="1"/>
          </p:cNvGraphicFramePr>
          <p:nvPr>
            <p:extLst>
              <p:ext uri="{D42A27DB-BD31-4B8C-83A1-F6EECF244321}">
                <p14:modId xmlns:p14="http://schemas.microsoft.com/office/powerpoint/2010/main" val="897170240"/>
              </p:ext>
            </p:extLst>
          </p:nvPr>
        </p:nvGraphicFramePr>
        <p:xfrm>
          <a:off x="181145" y="4171024"/>
          <a:ext cx="2475882" cy="1034136"/>
        </p:xfrm>
        <a:graphic>
          <a:graphicData uri="http://schemas.openxmlformats.org/drawingml/2006/table">
            <a:tbl>
              <a:tblPr firstRow="1" bandRow="1">
                <a:tableStyleId>{2D5ABB26-0587-4C30-8999-92F81FD0307C}</a:tableStyleId>
              </a:tblPr>
              <a:tblGrid>
                <a:gridCol w="2475882">
                  <a:extLst>
                    <a:ext uri="{9D8B030D-6E8A-4147-A177-3AD203B41FA5}">
                      <a16:colId xmlns:a16="http://schemas.microsoft.com/office/drawing/2014/main" val="3434342612"/>
                    </a:ext>
                  </a:extLst>
                </a:gridCol>
              </a:tblGrid>
              <a:tr h="129267">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0 service à moins de 2 km</a:t>
                      </a:r>
                    </a:p>
                  </a:txBody>
                  <a:tcPr marL="0" marR="0" marT="0" marB="0"/>
                </a:tc>
                <a:extLst>
                  <a:ext uri="{0D108BD9-81ED-4DB2-BD59-A6C34878D82A}">
                    <a16:rowId xmlns:a16="http://schemas.microsoft.com/office/drawing/2014/main" val="831412733"/>
                  </a:ext>
                </a:extLst>
              </a:tr>
              <a:tr h="129267">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1 service</a:t>
                      </a:r>
                    </a:p>
                  </a:txBody>
                  <a:tcPr marL="0" marR="0" marT="0" marB="0"/>
                </a:tc>
                <a:extLst>
                  <a:ext uri="{0D108BD9-81ED-4DB2-BD59-A6C34878D82A}">
                    <a16:rowId xmlns:a16="http://schemas.microsoft.com/office/drawing/2014/main" val="556503962"/>
                  </a:ext>
                </a:extLst>
              </a:tr>
              <a:tr h="129267">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2 services</a:t>
                      </a:r>
                    </a:p>
                  </a:txBody>
                  <a:tcPr marL="0" marR="0" marT="0" marB="0"/>
                </a:tc>
                <a:extLst>
                  <a:ext uri="{0D108BD9-81ED-4DB2-BD59-A6C34878D82A}">
                    <a16:rowId xmlns:a16="http://schemas.microsoft.com/office/drawing/2014/main" val="2760315322"/>
                  </a:ext>
                </a:extLst>
              </a:tr>
              <a:tr h="129267">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3 services</a:t>
                      </a:r>
                    </a:p>
                  </a:txBody>
                  <a:tcPr marL="0" marR="0" marT="0" marB="0"/>
                </a:tc>
                <a:extLst>
                  <a:ext uri="{0D108BD9-81ED-4DB2-BD59-A6C34878D82A}">
                    <a16:rowId xmlns:a16="http://schemas.microsoft.com/office/drawing/2014/main" val="1066876045"/>
                  </a:ext>
                </a:extLst>
              </a:tr>
              <a:tr h="129267">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4 services</a:t>
                      </a:r>
                    </a:p>
                  </a:txBody>
                  <a:tcPr marL="0" marR="0" marT="0" marB="0"/>
                </a:tc>
                <a:extLst>
                  <a:ext uri="{0D108BD9-81ED-4DB2-BD59-A6C34878D82A}">
                    <a16:rowId xmlns:a16="http://schemas.microsoft.com/office/drawing/2014/main" val="2223878559"/>
                  </a:ext>
                </a:extLst>
              </a:tr>
              <a:tr h="129267">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5 services</a:t>
                      </a:r>
                    </a:p>
                  </a:txBody>
                  <a:tcPr marL="0" marR="0" marT="0" marB="0"/>
                </a:tc>
                <a:extLst>
                  <a:ext uri="{0D108BD9-81ED-4DB2-BD59-A6C34878D82A}">
                    <a16:rowId xmlns:a16="http://schemas.microsoft.com/office/drawing/2014/main" val="1824723635"/>
                  </a:ext>
                </a:extLst>
              </a:tr>
              <a:tr h="129267">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6 services</a:t>
                      </a:r>
                    </a:p>
                  </a:txBody>
                  <a:tcPr marL="0" marR="0" marT="0" marB="0"/>
                </a:tc>
                <a:extLst>
                  <a:ext uri="{0D108BD9-81ED-4DB2-BD59-A6C34878D82A}">
                    <a16:rowId xmlns:a16="http://schemas.microsoft.com/office/drawing/2014/main" val="1375793243"/>
                  </a:ext>
                </a:extLst>
              </a:tr>
              <a:tr h="129267">
                <a:tc>
                  <a:txBody>
                    <a:bodyPr/>
                    <a:lstStyle/>
                    <a:p>
                      <a:pPr algn="r"/>
                      <a:r>
                        <a:rPr lang="fr-FR" sz="800">
                          <a:latin typeface="Akatab" panose="02000000000000000000" pitchFamily="2" charset="0"/>
                          <a:ea typeface="Akatab" panose="02000000000000000000" pitchFamily="2" charset="0"/>
                          <a:cs typeface="Akatab" panose="02000000000000000000" pitchFamily="2" charset="0"/>
                        </a:rPr>
                        <a:t>7 services</a:t>
                      </a:r>
                    </a:p>
                  </a:txBody>
                  <a:tcPr marL="0" marR="0" marT="0" marB="0"/>
                </a:tc>
                <a:extLst>
                  <a:ext uri="{0D108BD9-81ED-4DB2-BD59-A6C34878D82A}">
                    <a16:rowId xmlns:a16="http://schemas.microsoft.com/office/drawing/2014/main" val="2377271150"/>
                  </a:ext>
                </a:extLst>
              </a:tr>
            </a:tbl>
          </a:graphicData>
        </a:graphic>
      </p:graphicFrame>
      <p:sp>
        <p:nvSpPr>
          <p:cNvPr id="30" name="ZoneTexte 29">
            <a:extLst>
              <a:ext uri="{FF2B5EF4-FFF2-40B4-BE49-F238E27FC236}">
                <a16:creationId xmlns:a16="http://schemas.microsoft.com/office/drawing/2014/main" id="{A21CB187-6328-E24C-AE7D-9E9CC1474F4F}"/>
              </a:ext>
            </a:extLst>
          </p:cNvPr>
          <p:cNvSpPr txBox="1"/>
          <p:nvPr/>
        </p:nvSpPr>
        <p:spPr>
          <a:xfrm>
            <a:off x="8827090" y="4286384"/>
            <a:ext cx="2902794" cy="507831"/>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900" b="1">
                <a:solidFill>
                  <a:schemeClr val="tx1"/>
                </a:solidFill>
                <a:latin typeface="Akatab" panose="02000000000000000000" pitchFamily="2" charset="0"/>
                <a:ea typeface="Akatab" panose="02000000000000000000" pitchFamily="2" charset="0"/>
                <a:cs typeface="Akatab" panose="02000000000000000000" pitchFamily="2" charset="0"/>
              </a:rPr>
              <a:t>Le fait de disposer de nombreux services </a:t>
            </a:r>
            <a:r>
              <a:rPr lang="fr-FR" sz="900">
                <a:solidFill>
                  <a:schemeClr val="tx1"/>
                </a:solidFill>
                <a:latin typeface="Akatab" panose="02000000000000000000" pitchFamily="2" charset="0"/>
                <a:ea typeface="Akatab" panose="02000000000000000000" pitchFamily="2" charset="0"/>
                <a:cs typeface="Akatab" panose="02000000000000000000" pitchFamily="2" charset="0"/>
              </a:rPr>
              <a:t>à moins de 2km de son domicile augmente la probabilité d’envisager les mobilités actives ou les transports.</a:t>
            </a:r>
          </a:p>
        </p:txBody>
      </p:sp>
      <p:pic>
        <p:nvPicPr>
          <p:cNvPr id="8" name="Image 7" descr="Une image contenant texte, capture d’écran, nombre, Police&#10;&#10;Description générée automatiquement">
            <a:extLst>
              <a:ext uri="{FF2B5EF4-FFF2-40B4-BE49-F238E27FC236}">
                <a16:creationId xmlns:a16="http://schemas.microsoft.com/office/drawing/2014/main" id="{3CB103AC-5B66-D515-17C5-113C918719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
          <a:stretch/>
        </p:blipFill>
        <p:spPr>
          <a:xfrm>
            <a:off x="2896382" y="1359613"/>
            <a:ext cx="1884345" cy="4951830"/>
          </a:xfrm>
          <a:prstGeom prst="rect">
            <a:avLst/>
          </a:prstGeom>
        </p:spPr>
      </p:pic>
      <p:pic>
        <p:nvPicPr>
          <p:cNvPr id="36" name="Image 35" descr="Une image contenant texte, capture d’écran, nombre, Police&#10;&#10;Description générée automatiquement">
            <a:extLst>
              <a:ext uri="{FF2B5EF4-FFF2-40B4-BE49-F238E27FC236}">
                <a16:creationId xmlns:a16="http://schemas.microsoft.com/office/drawing/2014/main" id="{CDDEAE2F-6535-3BC1-067B-DE8BDEDC33E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75030" y="1356077"/>
            <a:ext cx="1884369" cy="4951830"/>
          </a:xfrm>
          <a:prstGeom prst="rect">
            <a:avLst/>
          </a:prstGeom>
        </p:spPr>
      </p:pic>
      <p:pic>
        <p:nvPicPr>
          <p:cNvPr id="38" name="Image 37" descr="Une image contenant texte, capture d’écran, nombre, Police&#10;&#10;Description générée automatiquement">
            <a:extLst>
              <a:ext uri="{FF2B5EF4-FFF2-40B4-BE49-F238E27FC236}">
                <a16:creationId xmlns:a16="http://schemas.microsoft.com/office/drawing/2014/main" id="{BE55B919-E1CA-44D1-571A-0F4F73A2DB0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83204" y="1358115"/>
            <a:ext cx="1872930" cy="4949792"/>
          </a:xfrm>
          <a:prstGeom prst="rect">
            <a:avLst/>
          </a:prstGeom>
        </p:spPr>
      </p:pic>
      <p:sp>
        <p:nvSpPr>
          <p:cNvPr id="39" name="Espace réservé du texte 12">
            <a:extLst>
              <a:ext uri="{FF2B5EF4-FFF2-40B4-BE49-F238E27FC236}">
                <a16:creationId xmlns:a16="http://schemas.microsoft.com/office/drawing/2014/main" id="{E69AA7B8-3A33-4882-8A64-0A08D5D3AAEC}"/>
              </a:ext>
            </a:extLst>
          </p:cNvPr>
          <p:cNvSpPr txBox="1">
            <a:spLocks/>
          </p:cNvSpPr>
          <p:nvPr/>
        </p:nvSpPr>
        <p:spPr>
          <a:xfrm>
            <a:off x="6705030" y="1171284"/>
            <a:ext cx="1809118" cy="21065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rgbClr val="003064">
                    <a:alpha val="75000"/>
                  </a:srgbClr>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900"/>
              <a:t>Voiture électrique</a:t>
            </a:r>
          </a:p>
        </p:txBody>
      </p:sp>
    </p:spTree>
    <p:extLst>
      <p:ext uri="{BB962C8B-B14F-4D97-AF65-F5344CB8AC3E}">
        <p14:creationId xmlns:p14="http://schemas.microsoft.com/office/powerpoint/2010/main" val="179440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C5D1070-20CD-C329-C4A7-FC011D855680}"/>
              </a:ext>
            </a:extLst>
          </p:cNvPr>
          <p:cNvSpPr>
            <a:spLocks noGrp="1"/>
          </p:cNvSpPr>
          <p:nvPr>
            <p:ph type="body" sz="quarter" idx="17"/>
          </p:nvPr>
        </p:nvSpPr>
        <p:spPr/>
        <p:txBody>
          <a:bodyPr/>
          <a:lstStyle/>
          <a:p>
            <a:endParaRPr lang="fr-FR"/>
          </a:p>
        </p:txBody>
      </p:sp>
      <p:sp>
        <p:nvSpPr>
          <p:cNvPr id="3" name="Espace réservé du texte 2">
            <a:extLst>
              <a:ext uri="{FF2B5EF4-FFF2-40B4-BE49-F238E27FC236}">
                <a16:creationId xmlns:a16="http://schemas.microsoft.com/office/drawing/2014/main" id="{BD6E05CA-BA29-1C41-ECA3-6FC24F099560}"/>
              </a:ext>
            </a:extLst>
          </p:cNvPr>
          <p:cNvSpPr>
            <a:spLocks noGrp="1"/>
          </p:cNvSpPr>
          <p:nvPr>
            <p:ph type="body" sz="quarter" idx="18"/>
          </p:nvPr>
        </p:nvSpPr>
        <p:spPr/>
        <p:txBody>
          <a:bodyPr/>
          <a:lstStyle/>
          <a:p>
            <a:endParaRPr lang="fr-FR"/>
          </a:p>
        </p:txBody>
      </p:sp>
      <p:sp>
        <p:nvSpPr>
          <p:cNvPr id="4" name="Espace réservé du texte 3">
            <a:extLst>
              <a:ext uri="{FF2B5EF4-FFF2-40B4-BE49-F238E27FC236}">
                <a16:creationId xmlns:a16="http://schemas.microsoft.com/office/drawing/2014/main" id="{6D62144B-BA25-8E25-BAC8-08F2D1E49E67}"/>
              </a:ext>
            </a:extLst>
          </p:cNvPr>
          <p:cNvSpPr>
            <a:spLocks noGrp="1"/>
          </p:cNvSpPr>
          <p:nvPr>
            <p:ph type="body" sz="quarter" idx="19"/>
          </p:nvPr>
        </p:nvSpPr>
        <p:spPr/>
        <p:txBody>
          <a:bodyPr/>
          <a:lstStyle/>
          <a:p>
            <a:endParaRPr lang="fr-FR"/>
          </a:p>
        </p:txBody>
      </p:sp>
      <p:sp>
        <p:nvSpPr>
          <p:cNvPr id="5" name="Espace réservé du texte 4">
            <a:extLst>
              <a:ext uri="{FF2B5EF4-FFF2-40B4-BE49-F238E27FC236}">
                <a16:creationId xmlns:a16="http://schemas.microsoft.com/office/drawing/2014/main" id="{EC16C983-112C-5600-F8A5-D3315536025D}"/>
              </a:ext>
            </a:extLst>
          </p:cNvPr>
          <p:cNvSpPr>
            <a:spLocks noGrp="1"/>
          </p:cNvSpPr>
          <p:nvPr>
            <p:ph type="body" sz="quarter" idx="20"/>
          </p:nvPr>
        </p:nvSpPr>
        <p:spPr/>
        <p:txBody>
          <a:bodyPr/>
          <a:lstStyle/>
          <a:p>
            <a:endParaRPr lang="fr-FR"/>
          </a:p>
        </p:txBody>
      </p:sp>
      <p:sp>
        <p:nvSpPr>
          <p:cNvPr id="6" name="Espace réservé du texte 5">
            <a:extLst>
              <a:ext uri="{FF2B5EF4-FFF2-40B4-BE49-F238E27FC236}">
                <a16:creationId xmlns:a16="http://schemas.microsoft.com/office/drawing/2014/main" id="{2E7D83C7-105C-709E-693F-502C6BEF05A2}"/>
              </a:ext>
            </a:extLst>
          </p:cNvPr>
          <p:cNvSpPr>
            <a:spLocks noGrp="1"/>
          </p:cNvSpPr>
          <p:nvPr>
            <p:ph type="body" sz="quarter" idx="21"/>
          </p:nvPr>
        </p:nvSpPr>
        <p:spPr/>
        <p:txBody>
          <a:bodyPr/>
          <a:lstStyle/>
          <a:p>
            <a:endParaRPr lang="fr-FR"/>
          </a:p>
        </p:txBody>
      </p:sp>
      <p:sp>
        <p:nvSpPr>
          <p:cNvPr id="7" name="Espace réservé du texte 6">
            <a:extLst>
              <a:ext uri="{FF2B5EF4-FFF2-40B4-BE49-F238E27FC236}">
                <a16:creationId xmlns:a16="http://schemas.microsoft.com/office/drawing/2014/main" id="{72BE33AC-777F-E27F-9541-0173D530A9EF}"/>
              </a:ext>
            </a:extLst>
          </p:cNvPr>
          <p:cNvSpPr>
            <a:spLocks noGrp="1"/>
          </p:cNvSpPr>
          <p:nvPr>
            <p:ph type="body" sz="quarter" idx="22"/>
          </p:nvPr>
        </p:nvSpPr>
        <p:spPr/>
        <p:txBody>
          <a:bodyPr/>
          <a:lstStyle/>
          <a:p>
            <a:r>
              <a:rPr lang="fr-FR" dirty="0"/>
              <a:t>Quelles évolutions de l’offre sont attendues ?</a:t>
            </a:r>
          </a:p>
        </p:txBody>
      </p:sp>
      <p:sp>
        <p:nvSpPr>
          <p:cNvPr id="8" name="Espace réservé du texte 7">
            <a:extLst>
              <a:ext uri="{FF2B5EF4-FFF2-40B4-BE49-F238E27FC236}">
                <a16:creationId xmlns:a16="http://schemas.microsoft.com/office/drawing/2014/main" id="{CEE5963C-8582-AFDD-9BD6-31B3E60C7BFF}"/>
              </a:ext>
            </a:extLst>
          </p:cNvPr>
          <p:cNvSpPr>
            <a:spLocks noGrp="1"/>
          </p:cNvSpPr>
          <p:nvPr>
            <p:ph type="body" sz="quarter" idx="23"/>
          </p:nvPr>
        </p:nvSpPr>
        <p:spPr/>
        <p:txBody>
          <a:bodyPr/>
          <a:lstStyle/>
          <a:p>
            <a:r>
              <a:rPr lang="fr-FR" dirty="0"/>
              <a:t>04</a:t>
            </a:r>
          </a:p>
        </p:txBody>
      </p:sp>
    </p:spTree>
    <p:extLst>
      <p:ext uri="{BB962C8B-B14F-4D97-AF65-F5344CB8AC3E}">
        <p14:creationId xmlns:p14="http://schemas.microsoft.com/office/powerpoint/2010/main" val="2330248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3FC3A8E-7774-F5FE-BF28-17514076B633}"/>
              </a:ext>
            </a:extLst>
          </p:cNvPr>
          <p:cNvSpPr>
            <a:spLocks noGrp="1"/>
          </p:cNvSpPr>
          <p:nvPr>
            <p:ph type="body" sz="quarter" idx="10"/>
          </p:nvPr>
        </p:nvSpPr>
        <p:spPr/>
        <p:txBody>
          <a:bodyPr/>
          <a:lstStyle/>
          <a:p>
            <a:r>
              <a:rPr lang="fr-FR"/>
              <a:t>La fréquence reste le premier frein à l’usage des transports publics, mais « l’habitude » est citée dans plus de 10% des cas. </a:t>
            </a:r>
          </a:p>
        </p:txBody>
      </p:sp>
      <p:sp>
        <p:nvSpPr>
          <p:cNvPr id="6" name="Espace réservé du texte 5">
            <a:extLst>
              <a:ext uri="{FF2B5EF4-FFF2-40B4-BE49-F238E27FC236}">
                <a16:creationId xmlns:a16="http://schemas.microsoft.com/office/drawing/2014/main" id="{DC7452A9-1657-95ED-698F-64DC4019F932}"/>
              </a:ext>
            </a:extLst>
          </p:cNvPr>
          <p:cNvSpPr>
            <a:spLocks noGrp="1"/>
          </p:cNvSpPr>
          <p:nvPr>
            <p:ph type="body" sz="quarter" idx="17"/>
          </p:nvPr>
        </p:nvSpPr>
        <p:spPr>
          <a:xfrm>
            <a:off x="2509756" y="6382419"/>
            <a:ext cx="6826313" cy="339546"/>
          </a:xfrm>
        </p:spPr>
        <p:txBody>
          <a:bodyPr/>
          <a:lstStyle/>
          <a:p>
            <a:r>
              <a:rPr lang="fr-FR"/>
              <a:t>Source : CREDOC, Enquête conditions de vie et aspirations des Français, octobre 2023</a:t>
            </a:r>
          </a:p>
        </p:txBody>
      </p:sp>
      <p:sp>
        <p:nvSpPr>
          <p:cNvPr id="9" name="Espace réservé du texte 8">
            <a:extLst>
              <a:ext uri="{FF2B5EF4-FFF2-40B4-BE49-F238E27FC236}">
                <a16:creationId xmlns:a16="http://schemas.microsoft.com/office/drawing/2014/main" id="{6CA40014-8CD2-F407-0429-C10CAABAB902}"/>
              </a:ext>
            </a:extLst>
          </p:cNvPr>
          <p:cNvSpPr>
            <a:spLocks noGrp="1"/>
          </p:cNvSpPr>
          <p:nvPr>
            <p:ph type="body" sz="quarter" idx="14"/>
          </p:nvPr>
        </p:nvSpPr>
        <p:spPr>
          <a:xfrm>
            <a:off x="2509756" y="1656504"/>
            <a:ext cx="6826313" cy="208232"/>
          </a:xfrm>
        </p:spPr>
        <p:txBody>
          <a:bodyPr/>
          <a:lstStyle/>
          <a:p>
            <a:r>
              <a:rPr lang="fr-FR"/>
              <a:t>Pour quelle raison principale n’utilisez-vous pas les transports en commun ?</a:t>
            </a:r>
          </a:p>
        </p:txBody>
      </p:sp>
      <p:sp>
        <p:nvSpPr>
          <p:cNvPr id="11" name="Espace réservé du texte 10">
            <a:extLst>
              <a:ext uri="{FF2B5EF4-FFF2-40B4-BE49-F238E27FC236}">
                <a16:creationId xmlns:a16="http://schemas.microsoft.com/office/drawing/2014/main" id="{3916635A-A8B6-B48C-AC07-94E62501B848}"/>
              </a:ext>
            </a:extLst>
          </p:cNvPr>
          <p:cNvSpPr>
            <a:spLocks noGrp="1"/>
          </p:cNvSpPr>
          <p:nvPr>
            <p:ph type="body" sz="quarter" idx="16"/>
          </p:nvPr>
        </p:nvSpPr>
        <p:spPr>
          <a:xfrm>
            <a:off x="2509756" y="1881212"/>
            <a:ext cx="6826313" cy="208232"/>
          </a:xfrm>
        </p:spPr>
        <p:txBody>
          <a:bodyPr/>
          <a:lstStyle/>
          <a:p>
            <a:r>
              <a:rPr lang="fr-FR"/>
              <a:t>Champ : individus n’empruntant pas les transports en commun</a:t>
            </a:r>
          </a:p>
        </p:txBody>
      </p:sp>
      <p:graphicFrame>
        <p:nvGraphicFramePr>
          <p:cNvPr id="2" name="Graphique 1">
            <a:extLst>
              <a:ext uri="{FF2B5EF4-FFF2-40B4-BE49-F238E27FC236}">
                <a16:creationId xmlns:a16="http://schemas.microsoft.com/office/drawing/2014/main" id="{F54DDD27-221B-E546-33BC-7087B9DCF873}"/>
              </a:ext>
            </a:extLst>
          </p:cNvPr>
          <p:cNvGraphicFramePr>
            <a:graphicFrameLocks/>
          </p:cNvGraphicFramePr>
          <p:nvPr>
            <p:extLst>
              <p:ext uri="{D42A27DB-BD31-4B8C-83A1-F6EECF244321}">
                <p14:modId xmlns:p14="http://schemas.microsoft.com/office/powerpoint/2010/main" val="937519967"/>
              </p:ext>
            </p:extLst>
          </p:nvPr>
        </p:nvGraphicFramePr>
        <p:xfrm>
          <a:off x="3032576" y="2166608"/>
          <a:ext cx="5780672" cy="413864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 avec coins arrondis en diagonale 3">
            <a:extLst>
              <a:ext uri="{FF2B5EF4-FFF2-40B4-BE49-F238E27FC236}">
                <a16:creationId xmlns:a16="http://schemas.microsoft.com/office/drawing/2014/main" id="{811A6AD0-99DD-A6FF-0219-166E2A5C9A2D}"/>
              </a:ext>
            </a:extLst>
          </p:cNvPr>
          <p:cNvSpPr/>
          <p:nvPr/>
        </p:nvSpPr>
        <p:spPr>
          <a:xfrm>
            <a:off x="8957187" y="3222047"/>
            <a:ext cx="2689512" cy="1546510"/>
          </a:xfrm>
          <a:prstGeom prst="round2DiagRect">
            <a:avLst/>
          </a:prstGeom>
          <a:solidFill>
            <a:srgbClr val="0030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defRPr/>
            </a:pPr>
            <a:r>
              <a:rPr lang="fr-FR" sz="1600" dirty="0">
                <a:latin typeface="Akatab" panose="02000000000000000000" pitchFamily="2" charset="0"/>
                <a:ea typeface="Akatab" panose="02000000000000000000" pitchFamily="2" charset="0"/>
                <a:cs typeface="Akatab" panose="02000000000000000000" pitchFamily="2" charset="0"/>
              </a:rPr>
              <a:t>66 % pourraient se laisser convaincre par une évolution de l’offre </a:t>
            </a:r>
            <a:r>
              <a:rPr lang="fr-FR" sz="1400" dirty="0">
                <a:latin typeface="Akatab" panose="02000000000000000000" pitchFamily="2" charset="0"/>
                <a:ea typeface="Akatab" panose="02000000000000000000" pitchFamily="2" charset="0"/>
                <a:cs typeface="Akatab" panose="02000000000000000000" pitchFamily="2" charset="0"/>
              </a:rPr>
              <a:t>(fréquence, maillage, confort,  fiabilité, simplification…)</a:t>
            </a:r>
            <a:endParaRPr lang="fr-FR" sz="1600" b="1" dirty="0">
              <a:latin typeface="Akatab" panose="02000000000000000000" pitchFamily="2" charset="0"/>
              <a:ea typeface="Akatab" panose="02000000000000000000" pitchFamily="2" charset="0"/>
              <a:cs typeface="Akatab" panose="02000000000000000000" pitchFamily="2" charset="0"/>
            </a:endParaRPr>
          </a:p>
        </p:txBody>
      </p:sp>
    </p:spTree>
    <p:extLst>
      <p:ext uri="{BB962C8B-B14F-4D97-AF65-F5344CB8AC3E}">
        <p14:creationId xmlns:p14="http://schemas.microsoft.com/office/powerpoint/2010/main" val="117664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0CDF7C3-553B-8C09-4A0F-B6F08AD79E38}"/>
              </a:ext>
            </a:extLst>
          </p:cNvPr>
          <p:cNvSpPr>
            <a:spLocks noGrp="1"/>
          </p:cNvSpPr>
          <p:nvPr>
            <p:ph type="body" sz="quarter" idx="10"/>
          </p:nvPr>
        </p:nvSpPr>
        <p:spPr/>
        <p:txBody>
          <a:bodyPr/>
          <a:lstStyle/>
          <a:p>
            <a:r>
              <a:rPr lang="fr-FR"/>
              <a:t>Un attrait important pour le car dans le cas où celui-ci permet une plus grande fréquence que le train</a:t>
            </a:r>
          </a:p>
        </p:txBody>
      </p:sp>
      <p:sp>
        <p:nvSpPr>
          <p:cNvPr id="5" name="Espace réservé du texte 4">
            <a:extLst>
              <a:ext uri="{FF2B5EF4-FFF2-40B4-BE49-F238E27FC236}">
                <a16:creationId xmlns:a16="http://schemas.microsoft.com/office/drawing/2014/main" id="{5315C60B-F4B4-B133-C212-24F218FDF1FA}"/>
              </a:ext>
            </a:extLst>
          </p:cNvPr>
          <p:cNvSpPr>
            <a:spLocks noGrp="1"/>
          </p:cNvSpPr>
          <p:nvPr>
            <p:ph type="body" sz="quarter" idx="22"/>
          </p:nvPr>
        </p:nvSpPr>
        <p:spPr/>
        <p:txBody>
          <a:bodyPr/>
          <a:lstStyle/>
          <a:p>
            <a:r>
              <a:rPr lang="fr-FR"/>
              <a:t>Source : CREDOC, enquête Conditions de vie et aspirations, octobre 2023</a:t>
            </a:r>
          </a:p>
          <a:p>
            <a:endParaRPr lang="fr-FR"/>
          </a:p>
        </p:txBody>
      </p:sp>
      <p:sp>
        <p:nvSpPr>
          <p:cNvPr id="6" name="Espace réservé du texte 5">
            <a:extLst>
              <a:ext uri="{FF2B5EF4-FFF2-40B4-BE49-F238E27FC236}">
                <a16:creationId xmlns:a16="http://schemas.microsoft.com/office/drawing/2014/main" id="{49BC3AA8-3B71-D4C0-2CDF-6C615D3B6E0B}"/>
              </a:ext>
            </a:extLst>
          </p:cNvPr>
          <p:cNvSpPr>
            <a:spLocks noGrp="1"/>
          </p:cNvSpPr>
          <p:nvPr>
            <p:ph type="body" sz="quarter" idx="13"/>
          </p:nvPr>
        </p:nvSpPr>
        <p:spPr/>
        <p:txBody>
          <a:bodyPr/>
          <a:lstStyle/>
          <a:p>
            <a:r>
              <a:rPr lang="fr-FR"/>
              <a:t>70% des répondants choisiraient un car passant toutes les 15 minutes plutôt qu’un train passant toutes les 30 minutes. Les inconditionnels du train justifient d’abord leur choix par un plus grand confort. </a:t>
            </a:r>
          </a:p>
        </p:txBody>
      </p:sp>
      <p:sp>
        <p:nvSpPr>
          <p:cNvPr id="10" name="Espace réservé du texte 9">
            <a:extLst>
              <a:ext uri="{FF2B5EF4-FFF2-40B4-BE49-F238E27FC236}">
                <a16:creationId xmlns:a16="http://schemas.microsoft.com/office/drawing/2014/main" id="{667A509B-86FB-F91E-C651-F012CD3EFEDC}"/>
              </a:ext>
            </a:extLst>
          </p:cNvPr>
          <p:cNvSpPr>
            <a:spLocks noGrp="1"/>
          </p:cNvSpPr>
          <p:nvPr>
            <p:ph type="body" sz="quarter" idx="31"/>
          </p:nvPr>
        </p:nvSpPr>
        <p:spPr/>
        <p:txBody>
          <a:bodyPr/>
          <a:lstStyle/>
          <a:p>
            <a:r>
              <a:rPr lang="fr-FR"/>
              <a:t>Source : CREDOC, enquête Conditions de vie et aspirations, octobre 2023</a:t>
            </a:r>
          </a:p>
        </p:txBody>
      </p:sp>
      <p:sp>
        <p:nvSpPr>
          <p:cNvPr id="13" name="Espace réservé du texte 12">
            <a:extLst>
              <a:ext uri="{FF2B5EF4-FFF2-40B4-BE49-F238E27FC236}">
                <a16:creationId xmlns:a16="http://schemas.microsoft.com/office/drawing/2014/main" id="{E6C6420C-8AF7-06C8-FDDE-9736BD280E41}"/>
              </a:ext>
            </a:extLst>
          </p:cNvPr>
          <p:cNvSpPr>
            <a:spLocks noGrp="1"/>
          </p:cNvSpPr>
          <p:nvPr>
            <p:ph type="body" sz="quarter" idx="14"/>
          </p:nvPr>
        </p:nvSpPr>
        <p:spPr/>
        <p:txBody>
          <a:bodyPr/>
          <a:lstStyle/>
          <a:p>
            <a:r>
              <a:rPr lang="fr-FR"/>
              <a:t>Préférence entre…</a:t>
            </a:r>
          </a:p>
        </p:txBody>
      </p:sp>
      <p:sp>
        <p:nvSpPr>
          <p:cNvPr id="16" name="Espace réservé du texte 15">
            <a:extLst>
              <a:ext uri="{FF2B5EF4-FFF2-40B4-BE49-F238E27FC236}">
                <a16:creationId xmlns:a16="http://schemas.microsoft.com/office/drawing/2014/main" id="{35AFF0CF-14EA-5815-7D7A-53F2F2B46348}"/>
              </a:ext>
            </a:extLst>
          </p:cNvPr>
          <p:cNvSpPr>
            <a:spLocks noGrp="1"/>
          </p:cNvSpPr>
          <p:nvPr>
            <p:ph type="body" sz="quarter" idx="34"/>
          </p:nvPr>
        </p:nvSpPr>
        <p:spPr/>
        <p:txBody>
          <a:bodyPr/>
          <a:lstStyle/>
          <a:p>
            <a:r>
              <a:rPr lang="fr-FR"/>
              <a:t>Raisons de la préférence pour le train</a:t>
            </a:r>
          </a:p>
        </p:txBody>
      </p:sp>
      <p:sp>
        <p:nvSpPr>
          <p:cNvPr id="17" name="Espace réservé du texte 16">
            <a:extLst>
              <a:ext uri="{FF2B5EF4-FFF2-40B4-BE49-F238E27FC236}">
                <a16:creationId xmlns:a16="http://schemas.microsoft.com/office/drawing/2014/main" id="{594AEAA1-1B09-5973-A351-9E375906EEAE}"/>
              </a:ext>
            </a:extLst>
          </p:cNvPr>
          <p:cNvSpPr>
            <a:spLocks noGrp="1"/>
          </p:cNvSpPr>
          <p:nvPr>
            <p:ph type="body" sz="quarter" idx="35"/>
          </p:nvPr>
        </p:nvSpPr>
        <p:spPr/>
        <p:txBody>
          <a:bodyPr/>
          <a:lstStyle/>
          <a:p>
            <a:r>
              <a:rPr lang="fr-FR"/>
              <a:t>Champ : personne préférant un train moins fréquent à un car</a:t>
            </a:r>
          </a:p>
        </p:txBody>
      </p:sp>
      <p:sp>
        <p:nvSpPr>
          <p:cNvPr id="18" name="Espace réservé du texte 17">
            <a:extLst>
              <a:ext uri="{FF2B5EF4-FFF2-40B4-BE49-F238E27FC236}">
                <a16:creationId xmlns:a16="http://schemas.microsoft.com/office/drawing/2014/main" id="{A113CD3A-C623-1024-8A1C-D0939B694CE6}"/>
              </a:ext>
            </a:extLst>
          </p:cNvPr>
          <p:cNvSpPr>
            <a:spLocks noGrp="1"/>
          </p:cNvSpPr>
          <p:nvPr>
            <p:ph type="body" sz="quarter" idx="36"/>
          </p:nvPr>
        </p:nvSpPr>
        <p:spPr/>
        <p:txBody>
          <a:bodyPr/>
          <a:lstStyle/>
          <a:p>
            <a:r>
              <a:rPr lang="fr-FR"/>
              <a:t>En %</a:t>
            </a:r>
          </a:p>
        </p:txBody>
      </p:sp>
      <p:graphicFrame>
        <p:nvGraphicFramePr>
          <p:cNvPr id="7" name="Graphique 6">
            <a:extLst>
              <a:ext uri="{FF2B5EF4-FFF2-40B4-BE49-F238E27FC236}">
                <a16:creationId xmlns:a16="http://schemas.microsoft.com/office/drawing/2014/main" id="{FB1121DA-7331-F88C-94FB-A8A580690254}"/>
              </a:ext>
            </a:extLst>
          </p:cNvPr>
          <p:cNvGraphicFramePr>
            <a:graphicFrameLocks/>
          </p:cNvGraphicFramePr>
          <p:nvPr>
            <p:extLst>
              <p:ext uri="{D42A27DB-BD31-4B8C-83A1-F6EECF244321}">
                <p14:modId xmlns:p14="http://schemas.microsoft.com/office/powerpoint/2010/main" val="4241643054"/>
              </p:ext>
            </p:extLst>
          </p:nvPr>
        </p:nvGraphicFramePr>
        <p:xfrm>
          <a:off x="6422478" y="3234390"/>
          <a:ext cx="5183952" cy="28026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10">
            <a:extLst>
              <a:ext uri="{FF2B5EF4-FFF2-40B4-BE49-F238E27FC236}">
                <a16:creationId xmlns:a16="http://schemas.microsoft.com/office/drawing/2014/main" id="{8B26C0AE-E18E-F93D-E25B-C568DEE887DB}"/>
              </a:ext>
            </a:extLst>
          </p:cNvPr>
          <p:cNvGraphicFramePr>
            <a:graphicFrameLocks/>
          </p:cNvGraphicFramePr>
          <p:nvPr>
            <p:extLst>
              <p:ext uri="{D42A27DB-BD31-4B8C-83A1-F6EECF244321}">
                <p14:modId xmlns:p14="http://schemas.microsoft.com/office/powerpoint/2010/main" val="3994537770"/>
              </p:ext>
            </p:extLst>
          </p:nvPr>
        </p:nvGraphicFramePr>
        <p:xfrm>
          <a:off x="451715" y="2690921"/>
          <a:ext cx="5303594" cy="360192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0238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3FC3A8E-7774-F5FE-BF28-17514076B633}"/>
              </a:ext>
            </a:extLst>
          </p:cNvPr>
          <p:cNvSpPr>
            <a:spLocks noGrp="1"/>
          </p:cNvSpPr>
          <p:nvPr>
            <p:ph type="body" sz="quarter" idx="10"/>
          </p:nvPr>
        </p:nvSpPr>
        <p:spPr/>
        <p:txBody>
          <a:bodyPr/>
          <a:lstStyle/>
          <a:p>
            <a:r>
              <a:rPr lang="fr-FR"/>
              <a:t>Des incitations plus ou moins efficaces selon l’offre disponible à proximité</a:t>
            </a:r>
          </a:p>
        </p:txBody>
      </p:sp>
      <p:sp>
        <p:nvSpPr>
          <p:cNvPr id="6" name="Espace réservé du texte 5">
            <a:extLst>
              <a:ext uri="{FF2B5EF4-FFF2-40B4-BE49-F238E27FC236}">
                <a16:creationId xmlns:a16="http://schemas.microsoft.com/office/drawing/2014/main" id="{DC7452A9-1657-95ED-698F-64DC4019F932}"/>
              </a:ext>
            </a:extLst>
          </p:cNvPr>
          <p:cNvSpPr>
            <a:spLocks noGrp="1"/>
          </p:cNvSpPr>
          <p:nvPr>
            <p:ph type="body" sz="quarter" idx="17"/>
          </p:nvPr>
        </p:nvSpPr>
        <p:spPr>
          <a:xfrm>
            <a:off x="2306556" y="6311299"/>
            <a:ext cx="6826313" cy="339546"/>
          </a:xfrm>
        </p:spPr>
        <p:txBody>
          <a:bodyPr/>
          <a:lstStyle/>
          <a:p>
            <a:r>
              <a:rPr lang="fr-FR"/>
              <a:t>Source : CREDOC, enquête Conditions de vie et aspirations, octobre 2023</a:t>
            </a:r>
          </a:p>
        </p:txBody>
      </p:sp>
      <p:sp>
        <p:nvSpPr>
          <p:cNvPr id="9" name="Espace réservé du texte 8">
            <a:extLst>
              <a:ext uri="{FF2B5EF4-FFF2-40B4-BE49-F238E27FC236}">
                <a16:creationId xmlns:a16="http://schemas.microsoft.com/office/drawing/2014/main" id="{6CA40014-8CD2-F407-0429-C10CAABAB902}"/>
              </a:ext>
            </a:extLst>
          </p:cNvPr>
          <p:cNvSpPr>
            <a:spLocks noGrp="1"/>
          </p:cNvSpPr>
          <p:nvPr>
            <p:ph type="body" sz="quarter" idx="14"/>
          </p:nvPr>
        </p:nvSpPr>
        <p:spPr>
          <a:xfrm>
            <a:off x="2306556" y="1585384"/>
            <a:ext cx="6826313" cy="208232"/>
          </a:xfrm>
        </p:spPr>
        <p:txBody>
          <a:bodyPr/>
          <a:lstStyle/>
          <a:p>
            <a:r>
              <a:rPr lang="fr-FR"/>
              <a:t>A quelle(s) condition(s) seriez-vous prêt à prendre moins souvent votre voiture et plus souvent les transports en commun ? Selon la disponibilité d’une offre proche. </a:t>
            </a:r>
          </a:p>
        </p:txBody>
      </p:sp>
      <p:sp>
        <p:nvSpPr>
          <p:cNvPr id="10" name="Espace réservé du texte 9">
            <a:extLst>
              <a:ext uri="{FF2B5EF4-FFF2-40B4-BE49-F238E27FC236}">
                <a16:creationId xmlns:a16="http://schemas.microsoft.com/office/drawing/2014/main" id="{8BE98FD8-0602-412F-9FF6-519B223F45E4}"/>
              </a:ext>
            </a:extLst>
          </p:cNvPr>
          <p:cNvSpPr>
            <a:spLocks noGrp="1"/>
          </p:cNvSpPr>
          <p:nvPr>
            <p:ph type="body" sz="quarter" idx="15"/>
          </p:nvPr>
        </p:nvSpPr>
        <p:spPr>
          <a:xfrm>
            <a:off x="2306556" y="2029393"/>
            <a:ext cx="6826313" cy="208232"/>
          </a:xfrm>
        </p:spPr>
        <p:txBody>
          <a:bodyPr/>
          <a:lstStyle/>
          <a:p>
            <a:r>
              <a:rPr lang="fr-FR"/>
              <a:t>Champ : automobilistes</a:t>
            </a:r>
          </a:p>
        </p:txBody>
      </p:sp>
      <p:graphicFrame>
        <p:nvGraphicFramePr>
          <p:cNvPr id="2" name="Graphique 1">
            <a:extLst>
              <a:ext uri="{FF2B5EF4-FFF2-40B4-BE49-F238E27FC236}">
                <a16:creationId xmlns:a16="http://schemas.microsoft.com/office/drawing/2014/main" id="{1699BD2F-384C-8ED6-A63E-95B1606B3074}"/>
              </a:ext>
            </a:extLst>
          </p:cNvPr>
          <p:cNvGraphicFramePr>
            <a:graphicFrameLocks/>
          </p:cNvGraphicFramePr>
          <p:nvPr>
            <p:extLst>
              <p:ext uri="{D42A27DB-BD31-4B8C-83A1-F6EECF244321}">
                <p14:modId xmlns:p14="http://schemas.microsoft.com/office/powerpoint/2010/main" val="3363485291"/>
              </p:ext>
            </p:extLst>
          </p:nvPr>
        </p:nvGraphicFramePr>
        <p:xfrm>
          <a:off x="2428240" y="2237625"/>
          <a:ext cx="6573520" cy="40736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485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3FC3A8E-7774-F5FE-BF28-17514076B633}"/>
              </a:ext>
            </a:extLst>
          </p:cNvPr>
          <p:cNvSpPr>
            <a:spLocks noGrp="1"/>
          </p:cNvSpPr>
          <p:nvPr>
            <p:ph type="body" sz="quarter" idx="10"/>
          </p:nvPr>
        </p:nvSpPr>
        <p:spPr/>
        <p:txBody>
          <a:bodyPr/>
          <a:lstStyle/>
          <a:p>
            <a:r>
              <a:rPr lang="fr-FR"/>
              <a:t>Durée du trajet et météo sont les freins les plus fréquents à l’adoption des mobilités actives	</a:t>
            </a:r>
          </a:p>
        </p:txBody>
      </p:sp>
      <p:sp>
        <p:nvSpPr>
          <p:cNvPr id="6" name="Espace réservé du texte 5">
            <a:extLst>
              <a:ext uri="{FF2B5EF4-FFF2-40B4-BE49-F238E27FC236}">
                <a16:creationId xmlns:a16="http://schemas.microsoft.com/office/drawing/2014/main" id="{DC7452A9-1657-95ED-698F-64DC4019F932}"/>
              </a:ext>
            </a:extLst>
          </p:cNvPr>
          <p:cNvSpPr>
            <a:spLocks noGrp="1"/>
          </p:cNvSpPr>
          <p:nvPr>
            <p:ph type="body" sz="quarter" idx="17"/>
          </p:nvPr>
        </p:nvSpPr>
        <p:spPr>
          <a:xfrm>
            <a:off x="2601196" y="6341779"/>
            <a:ext cx="6826313" cy="339546"/>
          </a:xfrm>
        </p:spPr>
        <p:txBody>
          <a:bodyPr/>
          <a:lstStyle/>
          <a:p>
            <a:r>
              <a:rPr lang="fr-FR"/>
              <a:t>Source : CREDOC, Enquête conditions de vie et aspirations des Français, octobre 2023</a:t>
            </a:r>
          </a:p>
        </p:txBody>
      </p:sp>
      <p:sp>
        <p:nvSpPr>
          <p:cNvPr id="9" name="Espace réservé du texte 8">
            <a:extLst>
              <a:ext uri="{FF2B5EF4-FFF2-40B4-BE49-F238E27FC236}">
                <a16:creationId xmlns:a16="http://schemas.microsoft.com/office/drawing/2014/main" id="{6CA40014-8CD2-F407-0429-C10CAABAB902}"/>
              </a:ext>
            </a:extLst>
          </p:cNvPr>
          <p:cNvSpPr>
            <a:spLocks noGrp="1"/>
          </p:cNvSpPr>
          <p:nvPr>
            <p:ph type="body" sz="quarter" idx="14"/>
          </p:nvPr>
        </p:nvSpPr>
        <p:spPr>
          <a:xfrm>
            <a:off x="2601196" y="1615864"/>
            <a:ext cx="6826313" cy="208232"/>
          </a:xfrm>
        </p:spPr>
        <p:txBody>
          <a:bodyPr/>
          <a:lstStyle/>
          <a:p>
            <a:r>
              <a:rPr lang="fr-FR"/>
              <a:t>Pour quelles raisons n’êtes-vous pas prêt à vous déplacer à vélo ou à pied ?</a:t>
            </a:r>
          </a:p>
        </p:txBody>
      </p:sp>
      <p:sp>
        <p:nvSpPr>
          <p:cNvPr id="11" name="Espace réservé du texte 10">
            <a:extLst>
              <a:ext uri="{FF2B5EF4-FFF2-40B4-BE49-F238E27FC236}">
                <a16:creationId xmlns:a16="http://schemas.microsoft.com/office/drawing/2014/main" id="{3916635A-A8B6-B48C-AC07-94E62501B848}"/>
              </a:ext>
            </a:extLst>
          </p:cNvPr>
          <p:cNvSpPr>
            <a:spLocks noGrp="1"/>
          </p:cNvSpPr>
          <p:nvPr>
            <p:ph type="body" sz="quarter" idx="16"/>
          </p:nvPr>
        </p:nvSpPr>
        <p:spPr>
          <a:xfrm>
            <a:off x="2601196" y="1840572"/>
            <a:ext cx="6826313" cy="208232"/>
          </a:xfrm>
        </p:spPr>
        <p:txBody>
          <a:bodyPr/>
          <a:lstStyle/>
          <a:p>
            <a:r>
              <a:rPr lang="fr-FR"/>
              <a:t>Champ : individus ayant déclaré ne pas être prêts à se déplacer à pied ou à vélo, pour leurs trajets domicile travail ou pour leurs autres trajets</a:t>
            </a:r>
          </a:p>
          <a:p>
            <a:endParaRPr lang="fr-FR"/>
          </a:p>
        </p:txBody>
      </p:sp>
      <p:graphicFrame>
        <p:nvGraphicFramePr>
          <p:cNvPr id="4" name="Graphique 3">
            <a:extLst>
              <a:ext uri="{FF2B5EF4-FFF2-40B4-BE49-F238E27FC236}">
                <a16:creationId xmlns:a16="http://schemas.microsoft.com/office/drawing/2014/main" id="{9ECDCB55-0401-2DAA-5572-F5FEFEDBFAA1}"/>
              </a:ext>
            </a:extLst>
          </p:cNvPr>
          <p:cNvGraphicFramePr>
            <a:graphicFrameLocks/>
          </p:cNvGraphicFramePr>
          <p:nvPr>
            <p:extLst>
              <p:ext uri="{D42A27DB-BD31-4B8C-83A1-F6EECF244321}">
                <p14:modId xmlns:p14="http://schemas.microsoft.com/office/powerpoint/2010/main" val="667197219"/>
              </p:ext>
            </p:extLst>
          </p:nvPr>
        </p:nvGraphicFramePr>
        <p:xfrm>
          <a:off x="3009272" y="2222932"/>
          <a:ext cx="6010161" cy="38629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7555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0CDF7C3-553B-8C09-4A0F-B6F08AD79E38}"/>
              </a:ext>
            </a:extLst>
          </p:cNvPr>
          <p:cNvSpPr>
            <a:spLocks noGrp="1"/>
          </p:cNvSpPr>
          <p:nvPr>
            <p:ph type="body" sz="quarter" idx="10"/>
          </p:nvPr>
        </p:nvSpPr>
        <p:spPr/>
        <p:txBody>
          <a:bodyPr/>
          <a:lstStyle/>
          <a:p>
            <a:r>
              <a:rPr lang="fr-FR"/>
              <a:t>La mobilité électrique progresse mais reste marginale</a:t>
            </a:r>
          </a:p>
        </p:txBody>
      </p:sp>
      <p:sp>
        <p:nvSpPr>
          <p:cNvPr id="5" name="Espace réservé du texte 4">
            <a:extLst>
              <a:ext uri="{FF2B5EF4-FFF2-40B4-BE49-F238E27FC236}">
                <a16:creationId xmlns:a16="http://schemas.microsoft.com/office/drawing/2014/main" id="{5315C60B-F4B4-B133-C212-24F218FDF1FA}"/>
              </a:ext>
            </a:extLst>
          </p:cNvPr>
          <p:cNvSpPr>
            <a:spLocks noGrp="1"/>
          </p:cNvSpPr>
          <p:nvPr>
            <p:ph type="body" sz="quarter" idx="22"/>
          </p:nvPr>
        </p:nvSpPr>
        <p:spPr/>
        <p:txBody>
          <a:bodyPr/>
          <a:lstStyle/>
          <a:p>
            <a:r>
              <a:rPr lang="fr-FR"/>
              <a:t>Source : CREDOC, Enquête conditions de vie et aspirations des Français, octobre 2023</a:t>
            </a:r>
          </a:p>
          <a:p>
            <a:endParaRPr lang="fr-FR"/>
          </a:p>
        </p:txBody>
      </p:sp>
      <p:sp>
        <p:nvSpPr>
          <p:cNvPr id="6" name="Espace réservé du texte 5">
            <a:extLst>
              <a:ext uri="{FF2B5EF4-FFF2-40B4-BE49-F238E27FC236}">
                <a16:creationId xmlns:a16="http://schemas.microsoft.com/office/drawing/2014/main" id="{49BC3AA8-3B71-D4C0-2CDF-6C615D3B6E0B}"/>
              </a:ext>
            </a:extLst>
          </p:cNvPr>
          <p:cNvSpPr>
            <a:spLocks noGrp="1"/>
          </p:cNvSpPr>
          <p:nvPr>
            <p:ph type="body" sz="quarter" idx="13"/>
          </p:nvPr>
        </p:nvSpPr>
        <p:spPr/>
        <p:txBody>
          <a:bodyPr/>
          <a:lstStyle/>
          <a:p>
            <a:r>
              <a:rPr lang="fr-FR"/>
              <a:t>L’équipement comme les intentions d’achat progressent pour l’ensemble des équipements testés entre 2019 et 2023. La progression est la plus forte pour les deux roues et trottinettes électriques : une personne sur dix vit dans un foyer équipé d’un vélo ou scooter électrique. Malgré les évolutions de la réglementation (zones de faibles émissions par exemple), la part d’individus envisageant d’acquérir une voiture électrique ou hybride rechargeable n’augmente pas de manière très importante (+5 et +8 points respectivement). </a:t>
            </a:r>
          </a:p>
        </p:txBody>
      </p:sp>
      <p:sp>
        <p:nvSpPr>
          <p:cNvPr id="10" name="Espace réservé du texte 9">
            <a:extLst>
              <a:ext uri="{FF2B5EF4-FFF2-40B4-BE49-F238E27FC236}">
                <a16:creationId xmlns:a16="http://schemas.microsoft.com/office/drawing/2014/main" id="{667A509B-86FB-F91E-C651-F012CD3EFEDC}"/>
              </a:ext>
            </a:extLst>
          </p:cNvPr>
          <p:cNvSpPr>
            <a:spLocks noGrp="1"/>
          </p:cNvSpPr>
          <p:nvPr>
            <p:ph type="body" sz="quarter" idx="31"/>
          </p:nvPr>
        </p:nvSpPr>
        <p:spPr/>
        <p:txBody>
          <a:bodyPr/>
          <a:lstStyle/>
          <a:p>
            <a:r>
              <a:rPr lang="fr-FR"/>
              <a:t>Source : CREDOC, Enquête conditions de vie et aspirations des Français, octobre 2023</a:t>
            </a:r>
          </a:p>
          <a:p>
            <a:endParaRPr lang="fr-FR"/>
          </a:p>
        </p:txBody>
      </p:sp>
      <p:sp>
        <p:nvSpPr>
          <p:cNvPr id="13" name="Espace réservé du texte 12">
            <a:extLst>
              <a:ext uri="{FF2B5EF4-FFF2-40B4-BE49-F238E27FC236}">
                <a16:creationId xmlns:a16="http://schemas.microsoft.com/office/drawing/2014/main" id="{E6C6420C-8AF7-06C8-FDDE-9736BD280E41}"/>
              </a:ext>
            </a:extLst>
          </p:cNvPr>
          <p:cNvSpPr>
            <a:spLocks noGrp="1"/>
          </p:cNvSpPr>
          <p:nvPr>
            <p:ph type="body" sz="quarter" idx="14"/>
          </p:nvPr>
        </p:nvSpPr>
        <p:spPr/>
        <p:txBody>
          <a:bodyPr/>
          <a:lstStyle/>
          <a:p>
            <a:r>
              <a:rPr lang="fr-FR"/>
              <a:t>Disposez-vous, au sein de votre foyer des équipements suivants ?</a:t>
            </a:r>
          </a:p>
        </p:txBody>
      </p:sp>
      <p:sp>
        <p:nvSpPr>
          <p:cNvPr id="15" name="Espace réservé du texte 14">
            <a:extLst>
              <a:ext uri="{FF2B5EF4-FFF2-40B4-BE49-F238E27FC236}">
                <a16:creationId xmlns:a16="http://schemas.microsoft.com/office/drawing/2014/main" id="{5C05CE30-C6A8-B95A-1313-899CBBA154B3}"/>
              </a:ext>
            </a:extLst>
          </p:cNvPr>
          <p:cNvSpPr>
            <a:spLocks noGrp="1"/>
          </p:cNvSpPr>
          <p:nvPr>
            <p:ph type="body" sz="quarter" idx="16"/>
          </p:nvPr>
        </p:nvSpPr>
        <p:spPr/>
        <p:txBody>
          <a:bodyPr/>
          <a:lstStyle/>
          <a:p>
            <a:r>
              <a:rPr lang="fr-FR"/>
              <a:t>En %</a:t>
            </a:r>
          </a:p>
        </p:txBody>
      </p:sp>
      <p:sp>
        <p:nvSpPr>
          <p:cNvPr id="16" name="Espace réservé du texte 15">
            <a:extLst>
              <a:ext uri="{FF2B5EF4-FFF2-40B4-BE49-F238E27FC236}">
                <a16:creationId xmlns:a16="http://schemas.microsoft.com/office/drawing/2014/main" id="{35AFF0CF-14EA-5815-7D7A-53F2F2B46348}"/>
              </a:ext>
            </a:extLst>
          </p:cNvPr>
          <p:cNvSpPr>
            <a:spLocks noGrp="1"/>
          </p:cNvSpPr>
          <p:nvPr>
            <p:ph type="body" sz="quarter" idx="34"/>
          </p:nvPr>
        </p:nvSpPr>
        <p:spPr/>
        <p:txBody>
          <a:bodyPr/>
          <a:lstStyle/>
          <a:p>
            <a:r>
              <a:rPr lang="fr-FR"/>
              <a:t>Avez-vous l’intention d’acheter, dans les 5 prochaines années… ?</a:t>
            </a:r>
          </a:p>
        </p:txBody>
      </p:sp>
      <p:sp>
        <p:nvSpPr>
          <p:cNvPr id="18" name="Espace réservé du texte 17">
            <a:extLst>
              <a:ext uri="{FF2B5EF4-FFF2-40B4-BE49-F238E27FC236}">
                <a16:creationId xmlns:a16="http://schemas.microsoft.com/office/drawing/2014/main" id="{A113CD3A-C623-1024-8A1C-D0939B694CE6}"/>
              </a:ext>
            </a:extLst>
          </p:cNvPr>
          <p:cNvSpPr>
            <a:spLocks noGrp="1"/>
          </p:cNvSpPr>
          <p:nvPr>
            <p:ph type="body" sz="quarter" idx="36"/>
          </p:nvPr>
        </p:nvSpPr>
        <p:spPr/>
        <p:txBody>
          <a:bodyPr/>
          <a:lstStyle/>
          <a:p>
            <a:r>
              <a:rPr lang="fr-FR"/>
              <a:t>En %</a:t>
            </a:r>
          </a:p>
        </p:txBody>
      </p:sp>
      <p:graphicFrame>
        <p:nvGraphicFramePr>
          <p:cNvPr id="7" name="Graphique 6">
            <a:extLst>
              <a:ext uri="{FF2B5EF4-FFF2-40B4-BE49-F238E27FC236}">
                <a16:creationId xmlns:a16="http://schemas.microsoft.com/office/drawing/2014/main" id="{EAC61743-0597-46D0-3307-DB28123D5051}"/>
              </a:ext>
            </a:extLst>
          </p:cNvPr>
          <p:cNvGraphicFramePr>
            <a:graphicFrameLocks/>
          </p:cNvGraphicFramePr>
          <p:nvPr>
            <p:extLst>
              <p:ext uri="{D42A27DB-BD31-4B8C-83A1-F6EECF244321}">
                <p14:modId xmlns:p14="http://schemas.microsoft.com/office/powerpoint/2010/main" val="3307635991"/>
              </p:ext>
            </p:extLst>
          </p:nvPr>
        </p:nvGraphicFramePr>
        <p:xfrm>
          <a:off x="496922" y="3241013"/>
          <a:ext cx="5237792" cy="2743200"/>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e 2">
            <a:extLst>
              <a:ext uri="{FF2B5EF4-FFF2-40B4-BE49-F238E27FC236}">
                <a16:creationId xmlns:a16="http://schemas.microsoft.com/office/drawing/2014/main" id="{E54AED5F-2DBC-368E-1333-3141C828861F}"/>
              </a:ext>
            </a:extLst>
          </p:cNvPr>
          <p:cNvGrpSpPr/>
          <p:nvPr/>
        </p:nvGrpSpPr>
        <p:grpSpPr>
          <a:xfrm>
            <a:off x="6588868" y="3142942"/>
            <a:ext cx="4909706" cy="2841271"/>
            <a:chOff x="6872734" y="3087525"/>
            <a:chExt cx="4909706" cy="2841271"/>
          </a:xfrm>
        </p:grpSpPr>
        <p:graphicFrame>
          <p:nvGraphicFramePr>
            <p:cNvPr id="8" name="Graphique 7">
              <a:extLst>
                <a:ext uri="{FF2B5EF4-FFF2-40B4-BE49-F238E27FC236}">
                  <a16:creationId xmlns:a16="http://schemas.microsoft.com/office/drawing/2014/main" id="{8D2A4DB8-C231-9A27-E8C1-E57E90603D45}"/>
                </a:ext>
              </a:extLst>
            </p:cNvPr>
            <p:cNvGraphicFramePr>
              <a:graphicFrameLocks/>
            </p:cNvGraphicFramePr>
            <p:nvPr>
              <p:extLst>
                <p:ext uri="{D42A27DB-BD31-4B8C-83A1-F6EECF244321}">
                  <p14:modId xmlns:p14="http://schemas.microsoft.com/office/powerpoint/2010/main" val="1683890979"/>
                </p:ext>
              </p:extLst>
            </p:nvPr>
          </p:nvGraphicFramePr>
          <p:xfrm>
            <a:off x="6872734" y="3185596"/>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ZoneTexte 10">
              <a:extLst>
                <a:ext uri="{FF2B5EF4-FFF2-40B4-BE49-F238E27FC236}">
                  <a16:creationId xmlns:a16="http://schemas.microsoft.com/office/drawing/2014/main" id="{B0F6453B-9E7A-3D80-0018-A0C0A45BE7AB}"/>
                </a:ext>
              </a:extLst>
            </p:cNvPr>
            <p:cNvSpPr txBox="1"/>
            <p:nvPr/>
          </p:nvSpPr>
          <p:spPr>
            <a:xfrm>
              <a:off x="11118726" y="3430387"/>
              <a:ext cx="663714" cy="261610"/>
            </a:xfrm>
            <a:prstGeom prst="rect">
              <a:avLst/>
            </a:prstGeom>
            <a:noFill/>
          </p:spPr>
          <p:txBody>
            <a:bodyPr wrap="square" rtlCol="0">
              <a:spAutoFit/>
            </a:bodyPr>
            <a:lstStyle/>
            <a:p>
              <a:r>
                <a:rPr lang="fr-FR" sz="1100" b="1">
                  <a:latin typeface="Akatab" panose="02000000000000000000" pitchFamily="2" charset="0"/>
                  <a:ea typeface="Akatab" panose="02000000000000000000" pitchFamily="2" charset="0"/>
                  <a:cs typeface="Akatab" panose="02000000000000000000" pitchFamily="2" charset="0"/>
                </a:rPr>
                <a:t>+8</a:t>
              </a:r>
            </a:p>
          </p:txBody>
        </p:sp>
        <p:sp>
          <p:nvSpPr>
            <p:cNvPr id="12" name="ZoneTexte 11">
              <a:extLst>
                <a:ext uri="{FF2B5EF4-FFF2-40B4-BE49-F238E27FC236}">
                  <a16:creationId xmlns:a16="http://schemas.microsoft.com/office/drawing/2014/main" id="{065D159A-FF63-A855-E485-D6E9F15126CA}"/>
                </a:ext>
              </a:extLst>
            </p:cNvPr>
            <p:cNvSpPr txBox="1"/>
            <p:nvPr/>
          </p:nvSpPr>
          <p:spPr>
            <a:xfrm>
              <a:off x="10567745" y="3844041"/>
              <a:ext cx="663714" cy="261610"/>
            </a:xfrm>
            <a:prstGeom prst="rect">
              <a:avLst/>
            </a:prstGeom>
            <a:noFill/>
          </p:spPr>
          <p:txBody>
            <a:bodyPr wrap="square" rtlCol="0">
              <a:spAutoFit/>
            </a:bodyPr>
            <a:lstStyle/>
            <a:p>
              <a:r>
                <a:rPr lang="fr-FR" sz="1100" b="1">
                  <a:latin typeface="Akatab" panose="02000000000000000000" pitchFamily="2" charset="0"/>
                  <a:ea typeface="Akatab" panose="02000000000000000000" pitchFamily="2" charset="0"/>
                  <a:cs typeface="Akatab" panose="02000000000000000000" pitchFamily="2" charset="0"/>
                </a:rPr>
                <a:t>+5</a:t>
              </a:r>
            </a:p>
          </p:txBody>
        </p:sp>
        <p:sp>
          <p:nvSpPr>
            <p:cNvPr id="19" name="ZoneTexte 18">
              <a:extLst>
                <a:ext uri="{FF2B5EF4-FFF2-40B4-BE49-F238E27FC236}">
                  <a16:creationId xmlns:a16="http://schemas.microsoft.com/office/drawing/2014/main" id="{3775CCDA-F3EE-67C7-DFB3-6A4D4AFAEEEA}"/>
                </a:ext>
              </a:extLst>
            </p:cNvPr>
            <p:cNvSpPr txBox="1"/>
            <p:nvPr/>
          </p:nvSpPr>
          <p:spPr>
            <a:xfrm>
              <a:off x="10418694" y="4276549"/>
              <a:ext cx="663714" cy="261610"/>
            </a:xfrm>
            <a:prstGeom prst="rect">
              <a:avLst/>
            </a:prstGeom>
            <a:noFill/>
          </p:spPr>
          <p:txBody>
            <a:bodyPr wrap="square" rtlCol="0">
              <a:spAutoFit/>
            </a:bodyPr>
            <a:lstStyle/>
            <a:p>
              <a:r>
                <a:rPr lang="fr-FR" sz="1100" b="1">
                  <a:latin typeface="Akatab" panose="02000000000000000000" pitchFamily="2" charset="0"/>
                  <a:ea typeface="Akatab" panose="02000000000000000000" pitchFamily="2" charset="0"/>
                  <a:cs typeface="Akatab" panose="02000000000000000000" pitchFamily="2" charset="0"/>
                </a:rPr>
                <a:t>+5</a:t>
              </a:r>
            </a:p>
          </p:txBody>
        </p:sp>
        <p:sp>
          <p:nvSpPr>
            <p:cNvPr id="20" name="ZoneTexte 19">
              <a:extLst>
                <a:ext uri="{FF2B5EF4-FFF2-40B4-BE49-F238E27FC236}">
                  <a16:creationId xmlns:a16="http://schemas.microsoft.com/office/drawing/2014/main" id="{DA0FF480-005A-4A31-F02C-9C5BE787AA81}"/>
                </a:ext>
              </a:extLst>
            </p:cNvPr>
            <p:cNvSpPr txBox="1"/>
            <p:nvPr/>
          </p:nvSpPr>
          <p:spPr>
            <a:xfrm>
              <a:off x="9592111" y="5149689"/>
              <a:ext cx="663714" cy="261610"/>
            </a:xfrm>
            <a:prstGeom prst="rect">
              <a:avLst/>
            </a:prstGeom>
            <a:noFill/>
          </p:spPr>
          <p:txBody>
            <a:bodyPr wrap="square" rtlCol="0">
              <a:spAutoFit/>
            </a:bodyPr>
            <a:lstStyle/>
            <a:p>
              <a:r>
                <a:rPr lang="fr-FR" sz="1100" b="1">
                  <a:latin typeface="Akatab" panose="02000000000000000000" pitchFamily="2" charset="0"/>
                  <a:ea typeface="Akatab" panose="02000000000000000000" pitchFamily="2" charset="0"/>
                  <a:cs typeface="Akatab" panose="02000000000000000000" pitchFamily="2" charset="0"/>
                </a:rPr>
                <a:t>+2</a:t>
              </a:r>
            </a:p>
          </p:txBody>
        </p:sp>
        <p:sp>
          <p:nvSpPr>
            <p:cNvPr id="21" name="ZoneTexte 20">
              <a:extLst>
                <a:ext uri="{FF2B5EF4-FFF2-40B4-BE49-F238E27FC236}">
                  <a16:creationId xmlns:a16="http://schemas.microsoft.com/office/drawing/2014/main" id="{CAB989B7-771E-56A3-4487-FF291C272406}"/>
                </a:ext>
              </a:extLst>
            </p:cNvPr>
            <p:cNvSpPr txBox="1"/>
            <p:nvPr/>
          </p:nvSpPr>
          <p:spPr>
            <a:xfrm>
              <a:off x="10056001" y="4729334"/>
              <a:ext cx="663714" cy="261610"/>
            </a:xfrm>
            <a:prstGeom prst="rect">
              <a:avLst/>
            </a:prstGeom>
            <a:noFill/>
          </p:spPr>
          <p:txBody>
            <a:bodyPr wrap="square" rtlCol="0">
              <a:spAutoFit/>
            </a:bodyPr>
            <a:lstStyle/>
            <a:p>
              <a:r>
                <a:rPr lang="fr-FR" sz="1100" b="1">
                  <a:latin typeface="Akatab" panose="02000000000000000000" pitchFamily="2" charset="0"/>
                  <a:ea typeface="Akatab" panose="02000000000000000000" pitchFamily="2" charset="0"/>
                  <a:cs typeface="Akatab" panose="02000000000000000000" pitchFamily="2" charset="0"/>
                </a:rPr>
                <a:t>+4</a:t>
              </a:r>
            </a:p>
          </p:txBody>
        </p:sp>
        <p:sp>
          <p:nvSpPr>
            <p:cNvPr id="22" name="ZoneTexte 21">
              <a:extLst>
                <a:ext uri="{FF2B5EF4-FFF2-40B4-BE49-F238E27FC236}">
                  <a16:creationId xmlns:a16="http://schemas.microsoft.com/office/drawing/2014/main" id="{9D9CC54B-BD4E-731F-E16C-EEA9C972E140}"/>
                </a:ext>
              </a:extLst>
            </p:cNvPr>
            <p:cNvSpPr txBox="1"/>
            <p:nvPr/>
          </p:nvSpPr>
          <p:spPr>
            <a:xfrm>
              <a:off x="10762134" y="3087525"/>
              <a:ext cx="938649" cy="261610"/>
            </a:xfrm>
            <a:prstGeom prst="rect">
              <a:avLst/>
            </a:prstGeom>
            <a:noFill/>
          </p:spPr>
          <p:txBody>
            <a:bodyPr wrap="square" rtlCol="0">
              <a:spAutoFit/>
            </a:bodyPr>
            <a:lstStyle/>
            <a:p>
              <a:r>
                <a:rPr lang="fr-FR" sz="1100" b="1">
                  <a:latin typeface="Akatab" panose="02000000000000000000" pitchFamily="2" charset="0"/>
                  <a:ea typeface="Akatab" panose="02000000000000000000" pitchFamily="2" charset="0"/>
                  <a:cs typeface="Akatab" panose="02000000000000000000" pitchFamily="2" charset="0"/>
                </a:rPr>
                <a:t>Evol. / 2019</a:t>
              </a:r>
            </a:p>
          </p:txBody>
        </p:sp>
      </p:grpSp>
    </p:spTree>
    <p:extLst>
      <p:ext uri="{BB962C8B-B14F-4D97-AF65-F5344CB8AC3E}">
        <p14:creationId xmlns:p14="http://schemas.microsoft.com/office/powerpoint/2010/main" val="3998746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0CDF7C3-553B-8C09-4A0F-B6F08AD79E38}"/>
              </a:ext>
            </a:extLst>
          </p:cNvPr>
          <p:cNvSpPr>
            <a:spLocks noGrp="1"/>
          </p:cNvSpPr>
          <p:nvPr>
            <p:ph type="body" sz="quarter" idx="10"/>
          </p:nvPr>
        </p:nvSpPr>
        <p:spPr/>
        <p:txBody>
          <a:bodyPr/>
          <a:lstStyle/>
          <a:p>
            <a:r>
              <a:rPr lang="fr-FR" dirty="0"/>
              <a:t>Un automobiliste sur deux pourrait être intéressé par de nouveaux services de transport public</a:t>
            </a:r>
          </a:p>
        </p:txBody>
      </p:sp>
      <p:sp>
        <p:nvSpPr>
          <p:cNvPr id="5" name="Espace réservé du texte 4">
            <a:extLst>
              <a:ext uri="{FF2B5EF4-FFF2-40B4-BE49-F238E27FC236}">
                <a16:creationId xmlns:a16="http://schemas.microsoft.com/office/drawing/2014/main" id="{5315C60B-F4B4-B133-C212-24F218FDF1FA}"/>
              </a:ext>
            </a:extLst>
          </p:cNvPr>
          <p:cNvSpPr>
            <a:spLocks noGrp="1"/>
          </p:cNvSpPr>
          <p:nvPr>
            <p:ph type="body" sz="quarter" idx="22"/>
          </p:nvPr>
        </p:nvSpPr>
        <p:spPr/>
        <p:txBody>
          <a:bodyPr/>
          <a:lstStyle/>
          <a:p>
            <a:r>
              <a:rPr lang="fr-FR"/>
              <a:t>Source : CREDOC, enquête Conditions de vie et aspirations, octobre 2023</a:t>
            </a:r>
          </a:p>
        </p:txBody>
      </p:sp>
      <p:sp>
        <p:nvSpPr>
          <p:cNvPr id="10" name="Espace réservé du texte 9">
            <a:extLst>
              <a:ext uri="{FF2B5EF4-FFF2-40B4-BE49-F238E27FC236}">
                <a16:creationId xmlns:a16="http://schemas.microsoft.com/office/drawing/2014/main" id="{667A509B-86FB-F91E-C651-F012CD3EFEDC}"/>
              </a:ext>
            </a:extLst>
          </p:cNvPr>
          <p:cNvSpPr>
            <a:spLocks noGrp="1"/>
          </p:cNvSpPr>
          <p:nvPr>
            <p:ph type="body" sz="quarter" idx="31"/>
          </p:nvPr>
        </p:nvSpPr>
        <p:spPr/>
        <p:txBody>
          <a:bodyPr/>
          <a:lstStyle/>
          <a:p>
            <a:r>
              <a:rPr lang="fr-FR"/>
              <a:t>Source : CREDOC, enquête Conditions de vie et aspirations, octobre 2023</a:t>
            </a:r>
          </a:p>
          <a:p>
            <a:endParaRPr lang="fr-FR"/>
          </a:p>
        </p:txBody>
      </p:sp>
      <p:sp>
        <p:nvSpPr>
          <p:cNvPr id="13" name="Espace réservé du texte 12">
            <a:extLst>
              <a:ext uri="{FF2B5EF4-FFF2-40B4-BE49-F238E27FC236}">
                <a16:creationId xmlns:a16="http://schemas.microsoft.com/office/drawing/2014/main" id="{E6C6420C-8AF7-06C8-FDDE-9736BD280E41}"/>
              </a:ext>
            </a:extLst>
          </p:cNvPr>
          <p:cNvSpPr>
            <a:spLocks noGrp="1"/>
          </p:cNvSpPr>
          <p:nvPr>
            <p:ph type="body" sz="quarter" idx="14"/>
          </p:nvPr>
        </p:nvSpPr>
        <p:spPr/>
        <p:txBody>
          <a:bodyPr/>
          <a:lstStyle/>
          <a:p>
            <a:r>
              <a:rPr lang="fr-FR"/>
              <a:t>Seriez-vous prêt à plus utiliser les transports et moins votre voiture si vous disposiez près de chez vous d’une ligne de car HNS ?</a:t>
            </a:r>
          </a:p>
        </p:txBody>
      </p:sp>
      <p:sp>
        <p:nvSpPr>
          <p:cNvPr id="14" name="Espace réservé du texte 13">
            <a:extLst>
              <a:ext uri="{FF2B5EF4-FFF2-40B4-BE49-F238E27FC236}">
                <a16:creationId xmlns:a16="http://schemas.microsoft.com/office/drawing/2014/main" id="{E5BA1514-2B24-2112-65E1-457D10083095}"/>
              </a:ext>
            </a:extLst>
          </p:cNvPr>
          <p:cNvSpPr>
            <a:spLocks noGrp="1"/>
          </p:cNvSpPr>
          <p:nvPr>
            <p:ph type="body" sz="quarter" idx="15"/>
          </p:nvPr>
        </p:nvSpPr>
        <p:spPr/>
        <p:txBody>
          <a:bodyPr/>
          <a:lstStyle/>
          <a:p>
            <a:r>
              <a:rPr lang="fr-FR"/>
              <a:t>% de Oui</a:t>
            </a:r>
          </a:p>
        </p:txBody>
      </p:sp>
      <p:sp>
        <p:nvSpPr>
          <p:cNvPr id="16" name="Espace réservé du texte 15">
            <a:extLst>
              <a:ext uri="{FF2B5EF4-FFF2-40B4-BE49-F238E27FC236}">
                <a16:creationId xmlns:a16="http://schemas.microsoft.com/office/drawing/2014/main" id="{35AFF0CF-14EA-5815-7D7A-53F2F2B46348}"/>
              </a:ext>
            </a:extLst>
          </p:cNvPr>
          <p:cNvSpPr>
            <a:spLocks noGrp="1"/>
          </p:cNvSpPr>
          <p:nvPr>
            <p:ph type="body" sz="quarter" idx="34"/>
          </p:nvPr>
        </p:nvSpPr>
        <p:spPr/>
        <p:txBody>
          <a:bodyPr/>
          <a:lstStyle/>
          <a:p>
            <a:r>
              <a:rPr lang="fr-FR"/>
              <a:t>Seriez-vous prêt à plus utiliser les transports et moins votre voiture si vous disposiez près de chez vous d’un service de TAD ?</a:t>
            </a:r>
          </a:p>
        </p:txBody>
      </p:sp>
      <p:sp>
        <p:nvSpPr>
          <p:cNvPr id="17" name="Espace réservé du texte 16">
            <a:extLst>
              <a:ext uri="{FF2B5EF4-FFF2-40B4-BE49-F238E27FC236}">
                <a16:creationId xmlns:a16="http://schemas.microsoft.com/office/drawing/2014/main" id="{594AEAA1-1B09-5973-A351-9E375906EEAE}"/>
              </a:ext>
            </a:extLst>
          </p:cNvPr>
          <p:cNvSpPr>
            <a:spLocks noGrp="1"/>
          </p:cNvSpPr>
          <p:nvPr>
            <p:ph type="body" sz="quarter" idx="35"/>
          </p:nvPr>
        </p:nvSpPr>
        <p:spPr/>
        <p:txBody>
          <a:bodyPr/>
          <a:lstStyle/>
          <a:p>
            <a:r>
              <a:rPr lang="fr-FR"/>
              <a:t>% de Oui</a:t>
            </a:r>
          </a:p>
        </p:txBody>
      </p:sp>
      <p:graphicFrame>
        <p:nvGraphicFramePr>
          <p:cNvPr id="8" name="Graphique 7">
            <a:extLst>
              <a:ext uri="{FF2B5EF4-FFF2-40B4-BE49-F238E27FC236}">
                <a16:creationId xmlns:a16="http://schemas.microsoft.com/office/drawing/2014/main" id="{C234D9C0-8CB8-FCB5-7132-E0822A4A3149}"/>
              </a:ext>
            </a:extLst>
          </p:cNvPr>
          <p:cNvGraphicFramePr>
            <a:graphicFrameLocks/>
          </p:cNvGraphicFramePr>
          <p:nvPr>
            <p:extLst>
              <p:ext uri="{D42A27DB-BD31-4B8C-83A1-F6EECF244321}">
                <p14:modId xmlns:p14="http://schemas.microsoft.com/office/powerpoint/2010/main" val="1015190797"/>
              </p:ext>
            </p:extLst>
          </p:nvPr>
        </p:nvGraphicFramePr>
        <p:xfrm>
          <a:off x="817512" y="3129524"/>
          <a:ext cx="4572000" cy="29461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a:extLst>
              <a:ext uri="{FF2B5EF4-FFF2-40B4-BE49-F238E27FC236}">
                <a16:creationId xmlns:a16="http://schemas.microsoft.com/office/drawing/2014/main" id="{BA449B33-943F-4231-AB2B-93AF499C693A}"/>
              </a:ext>
            </a:extLst>
          </p:cNvPr>
          <p:cNvGraphicFramePr>
            <a:graphicFrameLocks/>
          </p:cNvGraphicFramePr>
          <p:nvPr>
            <p:extLst>
              <p:ext uri="{D42A27DB-BD31-4B8C-83A1-F6EECF244321}">
                <p14:modId xmlns:p14="http://schemas.microsoft.com/office/powerpoint/2010/main" val="2905300983"/>
              </p:ext>
            </p:extLst>
          </p:nvPr>
        </p:nvGraphicFramePr>
        <p:xfrm>
          <a:off x="6728454" y="3176090"/>
          <a:ext cx="4572000" cy="28995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2787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C5D1070-20CD-C329-C4A7-FC011D855680}"/>
              </a:ext>
            </a:extLst>
          </p:cNvPr>
          <p:cNvSpPr>
            <a:spLocks noGrp="1"/>
          </p:cNvSpPr>
          <p:nvPr>
            <p:ph type="body" sz="quarter" idx="17"/>
          </p:nvPr>
        </p:nvSpPr>
        <p:spPr/>
        <p:txBody>
          <a:bodyPr/>
          <a:lstStyle/>
          <a:p>
            <a:endParaRPr lang="fr-FR"/>
          </a:p>
        </p:txBody>
      </p:sp>
      <p:sp>
        <p:nvSpPr>
          <p:cNvPr id="3" name="Espace réservé du texte 2">
            <a:extLst>
              <a:ext uri="{FF2B5EF4-FFF2-40B4-BE49-F238E27FC236}">
                <a16:creationId xmlns:a16="http://schemas.microsoft.com/office/drawing/2014/main" id="{BD6E05CA-BA29-1C41-ECA3-6FC24F099560}"/>
              </a:ext>
            </a:extLst>
          </p:cNvPr>
          <p:cNvSpPr>
            <a:spLocks noGrp="1"/>
          </p:cNvSpPr>
          <p:nvPr>
            <p:ph type="body" sz="quarter" idx="18"/>
          </p:nvPr>
        </p:nvSpPr>
        <p:spPr/>
        <p:txBody>
          <a:bodyPr/>
          <a:lstStyle/>
          <a:p>
            <a:endParaRPr lang="fr-FR"/>
          </a:p>
        </p:txBody>
      </p:sp>
      <p:sp>
        <p:nvSpPr>
          <p:cNvPr id="4" name="Espace réservé du texte 3">
            <a:extLst>
              <a:ext uri="{FF2B5EF4-FFF2-40B4-BE49-F238E27FC236}">
                <a16:creationId xmlns:a16="http://schemas.microsoft.com/office/drawing/2014/main" id="{6D62144B-BA25-8E25-BAC8-08F2D1E49E67}"/>
              </a:ext>
            </a:extLst>
          </p:cNvPr>
          <p:cNvSpPr>
            <a:spLocks noGrp="1"/>
          </p:cNvSpPr>
          <p:nvPr>
            <p:ph type="body" sz="quarter" idx="19"/>
          </p:nvPr>
        </p:nvSpPr>
        <p:spPr/>
        <p:txBody>
          <a:bodyPr/>
          <a:lstStyle/>
          <a:p>
            <a:endParaRPr lang="fr-FR"/>
          </a:p>
        </p:txBody>
      </p:sp>
      <p:sp>
        <p:nvSpPr>
          <p:cNvPr id="5" name="Espace réservé du texte 4">
            <a:extLst>
              <a:ext uri="{FF2B5EF4-FFF2-40B4-BE49-F238E27FC236}">
                <a16:creationId xmlns:a16="http://schemas.microsoft.com/office/drawing/2014/main" id="{EC16C983-112C-5600-F8A5-D3315536025D}"/>
              </a:ext>
            </a:extLst>
          </p:cNvPr>
          <p:cNvSpPr>
            <a:spLocks noGrp="1"/>
          </p:cNvSpPr>
          <p:nvPr>
            <p:ph type="body" sz="quarter" idx="20"/>
          </p:nvPr>
        </p:nvSpPr>
        <p:spPr/>
        <p:txBody>
          <a:bodyPr/>
          <a:lstStyle/>
          <a:p>
            <a:endParaRPr lang="fr-FR"/>
          </a:p>
        </p:txBody>
      </p:sp>
      <p:sp>
        <p:nvSpPr>
          <p:cNvPr id="6" name="Espace réservé du texte 5">
            <a:extLst>
              <a:ext uri="{FF2B5EF4-FFF2-40B4-BE49-F238E27FC236}">
                <a16:creationId xmlns:a16="http://schemas.microsoft.com/office/drawing/2014/main" id="{2E7D83C7-105C-709E-693F-502C6BEF05A2}"/>
              </a:ext>
            </a:extLst>
          </p:cNvPr>
          <p:cNvSpPr>
            <a:spLocks noGrp="1"/>
          </p:cNvSpPr>
          <p:nvPr>
            <p:ph type="body" sz="quarter" idx="21"/>
          </p:nvPr>
        </p:nvSpPr>
        <p:spPr/>
        <p:txBody>
          <a:bodyPr/>
          <a:lstStyle/>
          <a:p>
            <a:endParaRPr lang="fr-FR"/>
          </a:p>
        </p:txBody>
      </p:sp>
      <p:sp>
        <p:nvSpPr>
          <p:cNvPr id="7" name="Espace réservé du texte 6">
            <a:extLst>
              <a:ext uri="{FF2B5EF4-FFF2-40B4-BE49-F238E27FC236}">
                <a16:creationId xmlns:a16="http://schemas.microsoft.com/office/drawing/2014/main" id="{72BE33AC-777F-E27F-9541-0173D530A9EF}"/>
              </a:ext>
            </a:extLst>
          </p:cNvPr>
          <p:cNvSpPr>
            <a:spLocks noGrp="1"/>
          </p:cNvSpPr>
          <p:nvPr>
            <p:ph type="body" sz="quarter" idx="22"/>
          </p:nvPr>
        </p:nvSpPr>
        <p:spPr/>
        <p:txBody>
          <a:bodyPr/>
          <a:lstStyle/>
          <a:p>
            <a:r>
              <a:rPr lang="fr-FR"/>
              <a:t>Quelles attentes envers les collectivités et les pouvoirs publics ?</a:t>
            </a:r>
          </a:p>
        </p:txBody>
      </p:sp>
      <p:sp>
        <p:nvSpPr>
          <p:cNvPr id="8" name="Espace réservé du texte 7">
            <a:extLst>
              <a:ext uri="{FF2B5EF4-FFF2-40B4-BE49-F238E27FC236}">
                <a16:creationId xmlns:a16="http://schemas.microsoft.com/office/drawing/2014/main" id="{CEE5963C-8582-AFDD-9BD6-31B3E60C7BFF}"/>
              </a:ext>
            </a:extLst>
          </p:cNvPr>
          <p:cNvSpPr>
            <a:spLocks noGrp="1"/>
          </p:cNvSpPr>
          <p:nvPr>
            <p:ph type="body" sz="quarter" idx="23"/>
          </p:nvPr>
        </p:nvSpPr>
        <p:spPr/>
        <p:txBody>
          <a:bodyPr/>
          <a:lstStyle/>
          <a:p>
            <a:r>
              <a:rPr lang="fr-FR" dirty="0"/>
              <a:t>05</a:t>
            </a:r>
          </a:p>
        </p:txBody>
      </p:sp>
    </p:spTree>
    <p:extLst>
      <p:ext uri="{BB962C8B-B14F-4D97-AF65-F5344CB8AC3E}">
        <p14:creationId xmlns:p14="http://schemas.microsoft.com/office/powerpoint/2010/main" val="1585040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85F2515-529C-855C-F61A-22FE518E50E1}"/>
              </a:ext>
            </a:extLst>
          </p:cNvPr>
          <p:cNvSpPr>
            <a:spLocks noGrp="1"/>
          </p:cNvSpPr>
          <p:nvPr>
            <p:ph type="body" sz="quarter" idx="10"/>
          </p:nvPr>
        </p:nvSpPr>
        <p:spPr/>
        <p:txBody>
          <a:bodyPr/>
          <a:lstStyle/>
          <a:p>
            <a:r>
              <a:rPr lang="fr-FR" dirty="0">
                <a:latin typeface="Roboto Flex Normal" panose="02000000000000000000" pitchFamily="2" charset="0"/>
              </a:rPr>
              <a:t>Le développement des transports en commun, en tête des priorités de l’action environnementale pour les jeunes</a:t>
            </a:r>
          </a:p>
        </p:txBody>
      </p:sp>
      <p:sp>
        <p:nvSpPr>
          <p:cNvPr id="5" name="Espace réservé du texte 4">
            <a:extLst>
              <a:ext uri="{FF2B5EF4-FFF2-40B4-BE49-F238E27FC236}">
                <a16:creationId xmlns:a16="http://schemas.microsoft.com/office/drawing/2014/main" id="{64DA6850-69A4-DD49-247E-4C5E7B5EEA85}"/>
              </a:ext>
            </a:extLst>
          </p:cNvPr>
          <p:cNvSpPr>
            <a:spLocks noGrp="1"/>
          </p:cNvSpPr>
          <p:nvPr>
            <p:ph type="body" sz="quarter" idx="14"/>
          </p:nvPr>
        </p:nvSpPr>
        <p:spPr>
          <a:xfrm>
            <a:off x="2585690" y="1626024"/>
            <a:ext cx="6826313" cy="208232"/>
          </a:xfrm>
        </p:spPr>
        <p:txBody>
          <a:bodyPr/>
          <a:lstStyle/>
          <a:p>
            <a:r>
              <a:rPr lang="fr-FR" dirty="0"/>
              <a:t>Trois domaines jugés les plus prioritaires pour les pouvoirs publics</a:t>
            </a:r>
          </a:p>
        </p:txBody>
      </p:sp>
      <p:sp>
        <p:nvSpPr>
          <p:cNvPr id="7" name="Espace réservé du texte 6">
            <a:extLst>
              <a:ext uri="{FF2B5EF4-FFF2-40B4-BE49-F238E27FC236}">
                <a16:creationId xmlns:a16="http://schemas.microsoft.com/office/drawing/2014/main" id="{37F3554C-B851-6A67-195D-A06BE4B58600}"/>
              </a:ext>
            </a:extLst>
          </p:cNvPr>
          <p:cNvSpPr>
            <a:spLocks noGrp="1"/>
          </p:cNvSpPr>
          <p:nvPr>
            <p:ph type="body" sz="quarter" idx="16"/>
          </p:nvPr>
        </p:nvSpPr>
        <p:spPr>
          <a:xfrm>
            <a:off x="2585690" y="1850732"/>
            <a:ext cx="6826313" cy="208232"/>
          </a:xfrm>
        </p:spPr>
        <p:txBody>
          <a:bodyPr/>
          <a:lstStyle/>
          <a:p>
            <a:r>
              <a:rPr lang="fr-FR" dirty="0"/>
              <a:t>En fonction de l’âge</a:t>
            </a:r>
          </a:p>
        </p:txBody>
      </p:sp>
      <p:sp>
        <p:nvSpPr>
          <p:cNvPr id="8" name="Espace réservé du texte 7">
            <a:extLst>
              <a:ext uri="{FF2B5EF4-FFF2-40B4-BE49-F238E27FC236}">
                <a16:creationId xmlns:a16="http://schemas.microsoft.com/office/drawing/2014/main" id="{CAE4C356-D0C1-38F1-B7DB-9DA1798F9A3D}"/>
              </a:ext>
            </a:extLst>
          </p:cNvPr>
          <p:cNvSpPr>
            <a:spLocks noGrp="1"/>
          </p:cNvSpPr>
          <p:nvPr>
            <p:ph type="body" sz="quarter" idx="17"/>
          </p:nvPr>
        </p:nvSpPr>
        <p:spPr>
          <a:xfrm>
            <a:off x="2585690" y="6351939"/>
            <a:ext cx="6826313" cy="339546"/>
          </a:xfrm>
        </p:spPr>
        <p:txBody>
          <a:bodyPr/>
          <a:lstStyle/>
          <a:p>
            <a:r>
              <a:rPr lang="fr-FR" dirty="0"/>
              <a:t>Source : Crédoc, enquête Conditions de vie et aspirations, 2023-2024</a:t>
            </a:r>
          </a:p>
        </p:txBody>
      </p:sp>
      <p:graphicFrame>
        <p:nvGraphicFramePr>
          <p:cNvPr id="2" name="Graphique 1">
            <a:extLst>
              <a:ext uri="{FF2B5EF4-FFF2-40B4-BE49-F238E27FC236}">
                <a16:creationId xmlns:a16="http://schemas.microsoft.com/office/drawing/2014/main" id="{89F8F76E-E3EB-B841-AF78-59258F6043C1}"/>
              </a:ext>
            </a:extLst>
          </p:cNvPr>
          <p:cNvGraphicFramePr>
            <a:graphicFrameLocks/>
          </p:cNvGraphicFramePr>
          <p:nvPr>
            <p:extLst>
              <p:ext uri="{D42A27DB-BD31-4B8C-83A1-F6EECF244321}">
                <p14:modId xmlns:p14="http://schemas.microsoft.com/office/powerpoint/2010/main" val="1316704900"/>
              </p:ext>
            </p:extLst>
          </p:nvPr>
        </p:nvGraphicFramePr>
        <p:xfrm>
          <a:off x="3021966" y="2321584"/>
          <a:ext cx="5953760" cy="3843304"/>
        </p:xfrm>
        <a:graphic>
          <a:graphicData uri="http://schemas.openxmlformats.org/drawingml/2006/chart">
            <c:chart xmlns:c="http://schemas.openxmlformats.org/drawingml/2006/chart" xmlns:r="http://schemas.openxmlformats.org/officeDocument/2006/relationships" r:id="rId2"/>
          </a:graphicData>
        </a:graphic>
      </p:graphicFrame>
      <p:pic>
        <p:nvPicPr>
          <p:cNvPr id="10" name="Image 9" descr="Une image contenant clipart, Graphique, logo, illustration&#10;&#10;Description générée automatiquement">
            <a:extLst>
              <a:ext uri="{FF2B5EF4-FFF2-40B4-BE49-F238E27FC236}">
                <a16:creationId xmlns:a16="http://schemas.microsoft.com/office/drawing/2014/main" id="{90205CFC-FC06-1322-962A-E32F69CB76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397" y="1730140"/>
            <a:ext cx="1698523" cy="1698523"/>
          </a:xfrm>
          <a:prstGeom prst="rect">
            <a:avLst/>
          </a:prstGeom>
        </p:spPr>
      </p:pic>
    </p:spTree>
    <p:extLst>
      <p:ext uri="{BB962C8B-B14F-4D97-AF65-F5344CB8AC3E}">
        <p14:creationId xmlns:p14="http://schemas.microsoft.com/office/powerpoint/2010/main" val="3856341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1970D2A-05C1-735C-7FF5-CBE2AB0232E6}"/>
              </a:ext>
            </a:extLst>
          </p:cNvPr>
          <p:cNvSpPr>
            <a:spLocks noGrp="1"/>
          </p:cNvSpPr>
          <p:nvPr>
            <p:ph type="body" sz="quarter" idx="10"/>
          </p:nvPr>
        </p:nvSpPr>
        <p:spPr/>
        <p:txBody>
          <a:bodyPr/>
          <a:lstStyle/>
          <a:p>
            <a:r>
              <a:rPr lang="fr-FR" dirty="0"/>
              <a:t>En 2024, des préoccupations environnementales en repli, notamment chez les jeunes</a:t>
            </a:r>
          </a:p>
        </p:txBody>
      </p:sp>
      <p:sp>
        <p:nvSpPr>
          <p:cNvPr id="7" name="Espace réservé du texte 6">
            <a:extLst>
              <a:ext uri="{FF2B5EF4-FFF2-40B4-BE49-F238E27FC236}">
                <a16:creationId xmlns:a16="http://schemas.microsoft.com/office/drawing/2014/main" id="{B10DF74B-D05B-92C5-DBE8-EE3806FDD6BC}"/>
              </a:ext>
            </a:extLst>
          </p:cNvPr>
          <p:cNvSpPr>
            <a:spLocks noGrp="1"/>
          </p:cNvSpPr>
          <p:nvPr>
            <p:ph type="body" sz="quarter" idx="14"/>
          </p:nvPr>
        </p:nvSpPr>
        <p:spPr>
          <a:xfrm>
            <a:off x="1615021" y="1666909"/>
            <a:ext cx="6826313" cy="208232"/>
          </a:xfrm>
        </p:spPr>
        <p:txBody>
          <a:bodyPr/>
          <a:lstStyle/>
          <a:p>
            <a:r>
              <a:rPr lang="fr-FR" dirty="0"/>
              <a:t>Préoccupations pour la dégradation de l’environnement (cité en 1 ou 2 parmi une liste de 11 thèmes) </a:t>
            </a:r>
          </a:p>
        </p:txBody>
      </p:sp>
      <p:sp>
        <p:nvSpPr>
          <p:cNvPr id="11" name="ZoneTexte 10">
            <a:extLst>
              <a:ext uri="{FF2B5EF4-FFF2-40B4-BE49-F238E27FC236}">
                <a16:creationId xmlns:a16="http://schemas.microsoft.com/office/drawing/2014/main" id="{4FE58BA7-D21A-1D46-EC8C-B06FE7C46D75}"/>
              </a:ext>
            </a:extLst>
          </p:cNvPr>
          <p:cNvSpPr txBox="1"/>
          <p:nvPr/>
        </p:nvSpPr>
        <p:spPr>
          <a:xfrm>
            <a:off x="8849306" y="3620874"/>
            <a:ext cx="952500" cy="276999"/>
          </a:xfrm>
          <a:prstGeom prst="rect">
            <a:avLst/>
          </a:prstGeom>
          <a:noFill/>
        </p:spPr>
        <p:txBody>
          <a:bodyPr wrap="square" rtlCol="0">
            <a:spAutoFit/>
          </a:bodyPr>
          <a:lstStyle/>
          <a:p>
            <a:r>
              <a:rPr lang="fr-FR" sz="1200" dirty="0">
                <a:solidFill>
                  <a:schemeClr val="accent2"/>
                </a:solidFill>
              </a:rPr>
              <a:t>-5 pts</a:t>
            </a:r>
          </a:p>
        </p:txBody>
      </p:sp>
      <p:sp>
        <p:nvSpPr>
          <p:cNvPr id="15" name="Espace réservé du texte 5">
            <a:extLst>
              <a:ext uri="{FF2B5EF4-FFF2-40B4-BE49-F238E27FC236}">
                <a16:creationId xmlns:a16="http://schemas.microsoft.com/office/drawing/2014/main" id="{C6197C94-C6F1-C9EC-AFA9-36037CC60F8F}"/>
              </a:ext>
            </a:extLst>
          </p:cNvPr>
          <p:cNvSpPr>
            <a:spLocks noGrp="1"/>
          </p:cNvSpPr>
          <p:nvPr>
            <p:ph type="body" sz="quarter" idx="17"/>
          </p:nvPr>
        </p:nvSpPr>
        <p:spPr>
          <a:xfrm>
            <a:off x="1518962" y="6208427"/>
            <a:ext cx="6826250" cy="339725"/>
          </a:xfrm>
        </p:spPr>
        <p:txBody>
          <a:bodyPr/>
          <a:lstStyle/>
          <a:p>
            <a:r>
              <a:rPr lang="fr-FR" dirty="0"/>
              <a:t>Source : Crédoc, enquêtes Conditions de vie et aspirations </a:t>
            </a:r>
          </a:p>
          <a:p>
            <a:endParaRPr lang="fr-FR" dirty="0"/>
          </a:p>
        </p:txBody>
      </p:sp>
      <p:graphicFrame>
        <p:nvGraphicFramePr>
          <p:cNvPr id="2" name="Graphique 1">
            <a:extLst>
              <a:ext uri="{FF2B5EF4-FFF2-40B4-BE49-F238E27FC236}">
                <a16:creationId xmlns:a16="http://schemas.microsoft.com/office/drawing/2014/main" id="{548269BC-6BF6-AE99-59E3-B0B36A2018E3}"/>
              </a:ext>
            </a:extLst>
          </p:cNvPr>
          <p:cNvGraphicFramePr>
            <a:graphicFrameLocks/>
          </p:cNvGraphicFramePr>
          <p:nvPr/>
        </p:nvGraphicFramePr>
        <p:xfrm>
          <a:off x="1034807" y="2056269"/>
          <a:ext cx="7794561" cy="4108619"/>
        </p:xfrm>
        <a:graphic>
          <a:graphicData uri="http://schemas.openxmlformats.org/drawingml/2006/chart">
            <c:chart xmlns:c="http://schemas.openxmlformats.org/drawingml/2006/chart" xmlns:r="http://schemas.openxmlformats.org/officeDocument/2006/relationships" r:id="rId2"/>
          </a:graphicData>
        </a:graphic>
      </p:graphicFrame>
      <p:sp>
        <p:nvSpPr>
          <p:cNvPr id="4" name="ZoneTexte 3">
            <a:extLst>
              <a:ext uri="{FF2B5EF4-FFF2-40B4-BE49-F238E27FC236}">
                <a16:creationId xmlns:a16="http://schemas.microsoft.com/office/drawing/2014/main" id="{33E3B852-ED13-AD05-2075-900723E26602}"/>
              </a:ext>
            </a:extLst>
          </p:cNvPr>
          <p:cNvSpPr txBox="1"/>
          <p:nvPr/>
        </p:nvSpPr>
        <p:spPr>
          <a:xfrm>
            <a:off x="8829368" y="3325202"/>
            <a:ext cx="952500" cy="276999"/>
          </a:xfrm>
          <a:prstGeom prst="rect">
            <a:avLst/>
          </a:prstGeom>
          <a:noFill/>
        </p:spPr>
        <p:txBody>
          <a:bodyPr wrap="square" rtlCol="0">
            <a:spAutoFit/>
          </a:bodyPr>
          <a:lstStyle/>
          <a:p>
            <a:r>
              <a:rPr lang="fr-FR" sz="1200" dirty="0">
                <a:solidFill>
                  <a:schemeClr val="accent1"/>
                </a:solidFill>
              </a:rPr>
              <a:t>-14 pts</a:t>
            </a:r>
          </a:p>
        </p:txBody>
      </p:sp>
    </p:spTree>
    <p:extLst>
      <p:ext uri="{BB962C8B-B14F-4D97-AF65-F5344CB8AC3E}">
        <p14:creationId xmlns:p14="http://schemas.microsoft.com/office/powerpoint/2010/main" val="2991223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3FC3A8E-7774-F5FE-BF28-17514076B633}"/>
              </a:ext>
            </a:extLst>
          </p:cNvPr>
          <p:cNvSpPr>
            <a:spLocks noGrp="1"/>
          </p:cNvSpPr>
          <p:nvPr>
            <p:ph type="body" sz="quarter" idx="10"/>
          </p:nvPr>
        </p:nvSpPr>
        <p:spPr/>
        <p:txBody>
          <a:bodyPr/>
          <a:lstStyle/>
          <a:p>
            <a:r>
              <a:rPr lang="fr-FR" dirty="0"/>
              <a:t>Pour réduire l’impact environnemental de la mobilité, la priorité est donnée au développement des </a:t>
            </a:r>
            <a:r>
              <a:rPr lang="fr-FR" u="sng" dirty="0"/>
              <a:t>transports urbains et régionaux</a:t>
            </a:r>
          </a:p>
        </p:txBody>
      </p:sp>
      <p:sp>
        <p:nvSpPr>
          <p:cNvPr id="6" name="Espace réservé du texte 5">
            <a:extLst>
              <a:ext uri="{FF2B5EF4-FFF2-40B4-BE49-F238E27FC236}">
                <a16:creationId xmlns:a16="http://schemas.microsoft.com/office/drawing/2014/main" id="{DC7452A9-1657-95ED-698F-64DC4019F932}"/>
              </a:ext>
            </a:extLst>
          </p:cNvPr>
          <p:cNvSpPr>
            <a:spLocks noGrp="1"/>
          </p:cNvSpPr>
          <p:nvPr>
            <p:ph type="body" sz="quarter" idx="17"/>
          </p:nvPr>
        </p:nvSpPr>
        <p:spPr>
          <a:xfrm>
            <a:off x="2682844" y="6382419"/>
            <a:ext cx="6826313" cy="339546"/>
          </a:xfrm>
        </p:spPr>
        <p:txBody>
          <a:bodyPr/>
          <a:lstStyle/>
          <a:p>
            <a:r>
              <a:rPr lang="fr-FR"/>
              <a:t>Source : CREDOC, enquête Conditions de vie et aspirations, octobre 2023</a:t>
            </a:r>
          </a:p>
        </p:txBody>
      </p:sp>
      <p:sp>
        <p:nvSpPr>
          <p:cNvPr id="9" name="Espace réservé du texte 8">
            <a:extLst>
              <a:ext uri="{FF2B5EF4-FFF2-40B4-BE49-F238E27FC236}">
                <a16:creationId xmlns:a16="http://schemas.microsoft.com/office/drawing/2014/main" id="{6CA40014-8CD2-F407-0429-C10CAABAB902}"/>
              </a:ext>
            </a:extLst>
          </p:cNvPr>
          <p:cNvSpPr>
            <a:spLocks noGrp="1"/>
          </p:cNvSpPr>
          <p:nvPr>
            <p:ph type="body" sz="quarter" idx="14"/>
          </p:nvPr>
        </p:nvSpPr>
        <p:spPr>
          <a:xfrm>
            <a:off x="2682844" y="1656504"/>
            <a:ext cx="6826313" cy="208232"/>
          </a:xfrm>
        </p:spPr>
        <p:txBody>
          <a:bodyPr/>
          <a:lstStyle/>
          <a:p>
            <a:r>
              <a:rPr lang="fr-FR" dirty="0"/>
              <a:t>Actions des collectivités prioritaires pour réduire l’impact environnemental des déplacements</a:t>
            </a:r>
          </a:p>
        </p:txBody>
      </p:sp>
      <p:sp>
        <p:nvSpPr>
          <p:cNvPr id="10" name="Espace réservé du texte 9">
            <a:extLst>
              <a:ext uri="{FF2B5EF4-FFF2-40B4-BE49-F238E27FC236}">
                <a16:creationId xmlns:a16="http://schemas.microsoft.com/office/drawing/2014/main" id="{8BE98FD8-0602-412F-9FF6-519B223F45E4}"/>
              </a:ext>
            </a:extLst>
          </p:cNvPr>
          <p:cNvSpPr>
            <a:spLocks noGrp="1"/>
          </p:cNvSpPr>
          <p:nvPr>
            <p:ph type="body" sz="quarter" idx="15"/>
          </p:nvPr>
        </p:nvSpPr>
        <p:spPr>
          <a:xfrm>
            <a:off x="2682844" y="2100513"/>
            <a:ext cx="6826313" cy="208232"/>
          </a:xfrm>
        </p:spPr>
        <p:txBody>
          <a:bodyPr/>
          <a:lstStyle/>
          <a:p>
            <a:r>
              <a:rPr lang="fr-FR" dirty="0"/>
              <a:t>Champ : tous</a:t>
            </a:r>
          </a:p>
        </p:txBody>
      </p:sp>
      <p:sp>
        <p:nvSpPr>
          <p:cNvPr id="11" name="Espace réservé du texte 10">
            <a:extLst>
              <a:ext uri="{FF2B5EF4-FFF2-40B4-BE49-F238E27FC236}">
                <a16:creationId xmlns:a16="http://schemas.microsoft.com/office/drawing/2014/main" id="{3916635A-A8B6-B48C-AC07-94E62501B848}"/>
              </a:ext>
            </a:extLst>
          </p:cNvPr>
          <p:cNvSpPr>
            <a:spLocks noGrp="1"/>
          </p:cNvSpPr>
          <p:nvPr>
            <p:ph type="body" sz="quarter" idx="16"/>
          </p:nvPr>
        </p:nvSpPr>
        <p:spPr>
          <a:xfrm>
            <a:off x="2682844" y="1881212"/>
            <a:ext cx="6826313" cy="208232"/>
          </a:xfrm>
        </p:spPr>
        <p:txBody>
          <a:bodyPr/>
          <a:lstStyle/>
          <a:p>
            <a:r>
              <a:rPr lang="fr-FR" dirty="0"/>
              <a:t>Cumul des trois actions prioritaires choisies, en %</a:t>
            </a:r>
          </a:p>
        </p:txBody>
      </p:sp>
      <p:graphicFrame>
        <p:nvGraphicFramePr>
          <p:cNvPr id="8" name="Graphique 7">
            <a:extLst>
              <a:ext uri="{FF2B5EF4-FFF2-40B4-BE49-F238E27FC236}">
                <a16:creationId xmlns:a16="http://schemas.microsoft.com/office/drawing/2014/main" id="{C563AA7F-15AF-62E5-D6D8-6AAC8C696531}"/>
              </a:ext>
            </a:extLst>
          </p:cNvPr>
          <p:cNvGraphicFramePr>
            <a:graphicFrameLocks/>
          </p:cNvGraphicFramePr>
          <p:nvPr>
            <p:extLst>
              <p:ext uri="{D42A27DB-BD31-4B8C-83A1-F6EECF244321}">
                <p14:modId xmlns:p14="http://schemas.microsoft.com/office/powerpoint/2010/main" val="2665368857"/>
              </p:ext>
            </p:extLst>
          </p:nvPr>
        </p:nvGraphicFramePr>
        <p:xfrm>
          <a:off x="2682844" y="2308745"/>
          <a:ext cx="6826312" cy="40145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9764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3FC3A8E-7774-F5FE-BF28-17514076B633}"/>
              </a:ext>
            </a:extLst>
          </p:cNvPr>
          <p:cNvSpPr>
            <a:spLocks noGrp="1"/>
          </p:cNvSpPr>
          <p:nvPr>
            <p:ph type="body" sz="quarter" idx="10"/>
          </p:nvPr>
        </p:nvSpPr>
        <p:spPr/>
        <p:txBody>
          <a:bodyPr/>
          <a:lstStyle/>
          <a:p>
            <a:r>
              <a:rPr lang="fr-FR"/>
              <a:t>La question des moyens : en termes de fiscalité, les transports ne sont généralement pas considérés comme prioritaires. </a:t>
            </a:r>
          </a:p>
        </p:txBody>
      </p:sp>
      <p:sp>
        <p:nvSpPr>
          <p:cNvPr id="6" name="Espace réservé du texte 5">
            <a:extLst>
              <a:ext uri="{FF2B5EF4-FFF2-40B4-BE49-F238E27FC236}">
                <a16:creationId xmlns:a16="http://schemas.microsoft.com/office/drawing/2014/main" id="{DC7452A9-1657-95ED-698F-64DC4019F932}"/>
              </a:ext>
            </a:extLst>
          </p:cNvPr>
          <p:cNvSpPr>
            <a:spLocks noGrp="1"/>
          </p:cNvSpPr>
          <p:nvPr>
            <p:ph type="body" sz="quarter" idx="17"/>
          </p:nvPr>
        </p:nvSpPr>
        <p:spPr>
          <a:xfrm>
            <a:off x="2662156" y="6311299"/>
            <a:ext cx="6826313" cy="339546"/>
          </a:xfrm>
        </p:spPr>
        <p:txBody>
          <a:bodyPr/>
          <a:lstStyle/>
          <a:p>
            <a:r>
              <a:rPr lang="fr-FR"/>
              <a:t>Source : CREDOC, enquête Conditions de vie et aspirations, octobre 2023</a:t>
            </a:r>
          </a:p>
        </p:txBody>
      </p:sp>
      <p:sp>
        <p:nvSpPr>
          <p:cNvPr id="9" name="Espace réservé du texte 8">
            <a:extLst>
              <a:ext uri="{FF2B5EF4-FFF2-40B4-BE49-F238E27FC236}">
                <a16:creationId xmlns:a16="http://schemas.microsoft.com/office/drawing/2014/main" id="{6CA40014-8CD2-F407-0429-C10CAABAB902}"/>
              </a:ext>
            </a:extLst>
          </p:cNvPr>
          <p:cNvSpPr>
            <a:spLocks noGrp="1"/>
          </p:cNvSpPr>
          <p:nvPr>
            <p:ph type="body" sz="quarter" idx="14"/>
          </p:nvPr>
        </p:nvSpPr>
        <p:spPr>
          <a:xfrm>
            <a:off x="2338288" y="1737784"/>
            <a:ext cx="7474050" cy="208232"/>
          </a:xfrm>
        </p:spPr>
        <p:txBody>
          <a:bodyPr/>
          <a:lstStyle/>
          <a:p>
            <a:r>
              <a:rPr lang="fr-FR"/>
              <a:t>Pour quelles politiques publiques ou domaines d’action seriez-vous prêts à payer plus d’impôts ?</a:t>
            </a:r>
          </a:p>
        </p:txBody>
      </p:sp>
      <p:sp>
        <p:nvSpPr>
          <p:cNvPr id="10" name="Espace réservé du texte 9">
            <a:extLst>
              <a:ext uri="{FF2B5EF4-FFF2-40B4-BE49-F238E27FC236}">
                <a16:creationId xmlns:a16="http://schemas.microsoft.com/office/drawing/2014/main" id="{8BE98FD8-0602-412F-9FF6-519B223F45E4}"/>
              </a:ext>
            </a:extLst>
          </p:cNvPr>
          <p:cNvSpPr>
            <a:spLocks noGrp="1"/>
          </p:cNvSpPr>
          <p:nvPr>
            <p:ph type="body" sz="quarter" idx="15"/>
          </p:nvPr>
        </p:nvSpPr>
        <p:spPr>
          <a:xfrm>
            <a:off x="2662156" y="2181793"/>
            <a:ext cx="6826313" cy="208232"/>
          </a:xfrm>
        </p:spPr>
        <p:txBody>
          <a:bodyPr/>
          <a:lstStyle/>
          <a:p>
            <a:r>
              <a:rPr lang="fr-FR"/>
              <a:t>Champ : tous</a:t>
            </a:r>
          </a:p>
        </p:txBody>
      </p:sp>
      <p:sp>
        <p:nvSpPr>
          <p:cNvPr id="11" name="Espace réservé du texte 10">
            <a:extLst>
              <a:ext uri="{FF2B5EF4-FFF2-40B4-BE49-F238E27FC236}">
                <a16:creationId xmlns:a16="http://schemas.microsoft.com/office/drawing/2014/main" id="{3916635A-A8B6-B48C-AC07-94E62501B848}"/>
              </a:ext>
            </a:extLst>
          </p:cNvPr>
          <p:cNvSpPr>
            <a:spLocks noGrp="1"/>
          </p:cNvSpPr>
          <p:nvPr>
            <p:ph type="body" sz="quarter" idx="16"/>
          </p:nvPr>
        </p:nvSpPr>
        <p:spPr>
          <a:xfrm>
            <a:off x="2662156" y="1962492"/>
            <a:ext cx="6826313" cy="208232"/>
          </a:xfrm>
        </p:spPr>
        <p:txBody>
          <a:bodyPr/>
          <a:lstStyle/>
          <a:p>
            <a:r>
              <a:rPr lang="fr-FR"/>
              <a:t>Cumul des trois actions choisies, en %</a:t>
            </a:r>
          </a:p>
        </p:txBody>
      </p:sp>
      <p:graphicFrame>
        <p:nvGraphicFramePr>
          <p:cNvPr id="4" name="Graphique 3">
            <a:extLst>
              <a:ext uri="{FF2B5EF4-FFF2-40B4-BE49-F238E27FC236}">
                <a16:creationId xmlns:a16="http://schemas.microsoft.com/office/drawing/2014/main" id="{50976C6E-75EB-A931-5017-57F5E6E9AF4A}"/>
              </a:ext>
            </a:extLst>
          </p:cNvPr>
          <p:cNvGraphicFramePr>
            <a:graphicFrameLocks/>
          </p:cNvGraphicFramePr>
          <p:nvPr>
            <p:extLst>
              <p:ext uri="{D42A27DB-BD31-4B8C-83A1-F6EECF244321}">
                <p14:modId xmlns:p14="http://schemas.microsoft.com/office/powerpoint/2010/main" val="2697947778"/>
              </p:ext>
            </p:extLst>
          </p:nvPr>
        </p:nvGraphicFramePr>
        <p:xfrm>
          <a:off x="2662156" y="2484531"/>
          <a:ext cx="6634243" cy="37035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0788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0CDF7C3-553B-8C09-4A0F-B6F08AD79E38}"/>
              </a:ext>
            </a:extLst>
          </p:cNvPr>
          <p:cNvSpPr>
            <a:spLocks noGrp="1"/>
          </p:cNvSpPr>
          <p:nvPr>
            <p:ph type="body" sz="quarter" idx="10"/>
          </p:nvPr>
        </p:nvSpPr>
        <p:spPr/>
        <p:txBody>
          <a:bodyPr/>
          <a:lstStyle/>
          <a:p>
            <a:r>
              <a:rPr lang="fr-FR"/>
              <a:t>Mais un quart des usagers consentiraient à payer plus d’impôts pour le financement des transports</a:t>
            </a:r>
          </a:p>
        </p:txBody>
      </p:sp>
      <p:sp>
        <p:nvSpPr>
          <p:cNvPr id="5" name="Espace réservé du texte 4">
            <a:extLst>
              <a:ext uri="{FF2B5EF4-FFF2-40B4-BE49-F238E27FC236}">
                <a16:creationId xmlns:a16="http://schemas.microsoft.com/office/drawing/2014/main" id="{5315C60B-F4B4-B133-C212-24F218FDF1FA}"/>
              </a:ext>
            </a:extLst>
          </p:cNvPr>
          <p:cNvSpPr>
            <a:spLocks noGrp="1"/>
          </p:cNvSpPr>
          <p:nvPr>
            <p:ph type="body" sz="quarter" idx="22"/>
          </p:nvPr>
        </p:nvSpPr>
        <p:spPr/>
        <p:txBody>
          <a:bodyPr/>
          <a:lstStyle/>
          <a:p>
            <a:r>
              <a:rPr lang="fr-FR"/>
              <a:t>Source : CREDOC, enquête Conditions de vie et aspirations, octobre 2023</a:t>
            </a:r>
          </a:p>
        </p:txBody>
      </p:sp>
      <p:sp>
        <p:nvSpPr>
          <p:cNvPr id="6" name="Espace réservé du texte 5">
            <a:extLst>
              <a:ext uri="{FF2B5EF4-FFF2-40B4-BE49-F238E27FC236}">
                <a16:creationId xmlns:a16="http://schemas.microsoft.com/office/drawing/2014/main" id="{49BC3AA8-3B71-D4C0-2CDF-6C615D3B6E0B}"/>
              </a:ext>
            </a:extLst>
          </p:cNvPr>
          <p:cNvSpPr>
            <a:spLocks noGrp="1"/>
          </p:cNvSpPr>
          <p:nvPr>
            <p:ph type="body" sz="quarter" idx="13"/>
          </p:nvPr>
        </p:nvSpPr>
        <p:spPr/>
        <p:txBody>
          <a:bodyPr/>
          <a:lstStyle/>
          <a:p>
            <a:r>
              <a:rPr lang="fr-FR"/>
              <a:t>Le fait d’être utilisateurs des transports publics pour ses trajets quotidiens semble sensibiliser à la nécessité d’investir dans le domaine : 25% des usagers seraient prêts à payer plus d’impôts pour les transports. Si le niveau de revenus est particulièrement discriminant en ce qui concerne le consentement à une hausse d’impôts, les écarts entre les plus aisés et les plus modestes sont plus ou moins importants selon les domaines. En proportion, les plus aisés favorisent davantage l’éducation, la défense et la vieillesse que ceux qui disposent de moyens plus modestes. A l’inverse, les écarts sont plus faibles sur le social, le logement et les transports. </a:t>
            </a:r>
          </a:p>
        </p:txBody>
      </p:sp>
      <p:sp>
        <p:nvSpPr>
          <p:cNvPr id="10" name="Espace réservé du texte 9">
            <a:extLst>
              <a:ext uri="{FF2B5EF4-FFF2-40B4-BE49-F238E27FC236}">
                <a16:creationId xmlns:a16="http://schemas.microsoft.com/office/drawing/2014/main" id="{667A509B-86FB-F91E-C651-F012CD3EFEDC}"/>
              </a:ext>
            </a:extLst>
          </p:cNvPr>
          <p:cNvSpPr>
            <a:spLocks noGrp="1"/>
          </p:cNvSpPr>
          <p:nvPr>
            <p:ph type="body" sz="quarter" idx="31"/>
          </p:nvPr>
        </p:nvSpPr>
        <p:spPr/>
        <p:txBody>
          <a:bodyPr/>
          <a:lstStyle/>
          <a:p>
            <a:r>
              <a:rPr lang="fr-FR"/>
              <a:t>Source : CREDOC, enquête Conditions de vie et aspirations, octobre 2023</a:t>
            </a:r>
          </a:p>
        </p:txBody>
      </p:sp>
      <p:sp>
        <p:nvSpPr>
          <p:cNvPr id="13" name="Espace réservé du texte 12">
            <a:extLst>
              <a:ext uri="{FF2B5EF4-FFF2-40B4-BE49-F238E27FC236}">
                <a16:creationId xmlns:a16="http://schemas.microsoft.com/office/drawing/2014/main" id="{E6C6420C-8AF7-06C8-FDDE-9736BD280E41}"/>
              </a:ext>
            </a:extLst>
          </p:cNvPr>
          <p:cNvSpPr>
            <a:spLocks noGrp="1"/>
          </p:cNvSpPr>
          <p:nvPr>
            <p:ph type="body" sz="quarter" idx="14"/>
          </p:nvPr>
        </p:nvSpPr>
        <p:spPr/>
        <p:txBody>
          <a:bodyPr/>
          <a:lstStyle/>
          <a:p>
            <a:r>
              <a:rPr lang="fr-FR"/>
              <a:t>En fonction du niveau de revenus</a:t>
            </a:r>
          </a:p>
        </p:txBody>
      </p:sp>
      <p:sp>
        <p:nvSpPr>
          <p:cNvPr id="15" name="Espace réservé du texte 14">
            <a:extLst>
              <a:ext uri="{FF2B5EF4-FFF2-40B4-BE49-F238E27FC236}">
                <a16:creationId xmlns:a16="http://schemas.microsoft.com/office/drawing/2014/main" id="{5C05CE30-C6A8-B95A-1313-899CBBA154B3}"/>
              </a:ext>
            </a:extLst>
          </p:cNvPr>
          <p:cNvSpPr>
            <a:spLocks noGrp="1"/>
          </p:cNvSpPr>
          <p:nvPr>
            <p:ph type="body" sz="quarter" idx="16"/>
          </p:nvPr>
        </p:nvSpPr>
        <p:spPr/>
        <p:txBody>
          <a:bodyPr/>
          <a:lstStyle/>
          <a:p>
            <a:r>
              <a:rPr lang="fr-FR"/>
              <a:t>Cumul des trois premiers domaines en %</a:t>
            </a:r>
          </a:p>
        </p:txBody>
      </p:sp>
      <p:sp>
        <p:nvSpPr>
          <p:cNvPr id="16" name="Espace réservé du texte 15">
            <a:extLst>
              <a:ext uri="{FF2B5EF4-FFF2-40B4-BE49-F238E27FC236}">
                <a16:creationId xmlns:a16="http://schemas.microsoft.com/office/drawing/2014/main" id="{35AFF0CF-14EA-5815-7D7A-53F2F2B46348}"/>
              </a:ext>
            </a:extLst>
          </p:cNvPr>
          <p:cNvSpPr>
            <a:spLocks noGrp="1"/>
          </p:cNvSpPr>
          <p:nvPr>
            <p:ph type="body" sz="quarter" idx="34"/>
          </p:nvPr>
        </p:nvSpPr>
        <p:spPr/>
        <p:txBody>
          <a:bodyPr/>
          <a:lstStyle/>
          <a:p>
            <a:r>
              <a:rPr lang="fr-FR"/>
              <a:t>En fonction de l’usage des transports publics</a:t>
            </a:r>
          </a:p>
        </p:txBody>
      </p:sp>
      <p:sp>
        <p:nvSpPr>
          <p:cNvPr id="17" name="Espace réservé du texte 16">
            <a:extLst>
              <a:ext uri="{FF2B5EF4-FFF2-40B4-BE49-F238E27FC236}">
                <a16:creationId xmlns:a16="http://schemas.microsoft.com/office/drawing/2014/main" id="{594AEAA1-1B09-5973-A351-9E375906EEAE}"/>
              </a:ext>
            </a:extLst>
          </p:cNvPr>
          <p:cNvSpPr>
            <a:spLocks noGrp="1"/>
          </p:cNvSpPr>
          <p:nvPr>
            <p:ph type="body" sz="quarter" idx="35"/>
          </p:nvPr>
        </p:nvSpPr>
        <p:spPr/>
        <p:txBody>
          <a:bodyPr/>
          <a:lstStyle/>
          <a:p>
            <a:endParaRPr lang="fr-FR"/>
          </a:p>
        </p:txBody>
      </p:sp>
      <p:sp>
        <p:nvSpPr>
          <p:cNvPr id="18" name="Espace réservé du texte 17">
            <a:extLst>
              <a:ext uri="{FF2B5EF4-FFF2-40B4-BE49-F238E27FC236}">
                <a16:creationId xmlns:a16="http://schemas.microsoft.com/office/drawing/2014/main" id="{A113CD3A-C623-1024-8A1C-D0939B694CE6}"/>
              </a:ext>
            </a:extLst>
          </p:cNvPr>
          <p:cNvSpPr>
            <a:spLocks noGrp="1"/>
          </p:cNvSpPr>
          <p:nvPr>
            <p:ph type="body" sz="quarter" idx="36"/>
          </p:nvPr>
        </p:nvSpPr>
        <p:spPr/>
        <p:txBody>
          <a:bodyPr/>
          <a:lstStyle/>
          <a:p>
            <a:r>
              <a:rPr lang="fr-FR"/>
              <a:t>Cumul des trois premiers domaines en %</a:t>
            </a:r>
          </a:p>
        </p:txBody>
      </p:sp>
      <p:graphicFrame>
        <p:nvGraphicFramePr>
          <p:cNvPr id="7" name="Graphique 6">
            <a:extLst>
              <a:ext uri="{FF2B5EF4-FFF2-40B4-BE49-F238E27FC236}">
                <a16:creationId xmlns:a16="http://schemas.microsoft.com/office/drawing/2014/main" id="{36E9A733-CCF0-8C81-0A44-5F3D6A44C975}"/>
              </a:ext>
            </a:extLst>
          </p:cNvPr>
          <p:cNvGraphicFramePr>
            <a:graphicFrameLocks/>
          </p:cNvGraphicFramePr>
          <p:nvPr>
            <p:extLst>
              <p:ext uri="{D42A27DB-BD31-4B8C-83A1-F6EECF244321}">
                <p14:modId xmlns:p14="http://schemas.microsoft.com/office/powerpoint/2010/main" val="941908818"/>
              </p:ext>
            </p:extLst>
          </p:nvPr>
        </p:nvGraphicFramePr>
        <p:xfrm>
          <a:off x="496922" y="2759921"/>
          <a:ext cx="5237792" cy="35329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a:extLst>
              <a:ext uri="{FF2B5EF4-FFF2-40B4-BE49-F238E27FC236}">
                <a16:creationId xmlns:a16="http://schemas.microsoft.com/office/drawing/2014/main" id="{BF1A0081-3A56-BFD0-5DB8-AC73839F60F0}"/>
              </a:ext>
            </a:extLst>
          </p:cNvPr>
          <p:cNvGraphicFramePr>
            <a:graphicFrameLocks/>
          </p:cNvGraphicFramePr>
          <p:nvPr>
            <p:extLst>
              <p:ext uri="{D42A27DB-BD31-4B8C-83A1-F6EECF244321}">
                <p14:modId xmlns:p14="http://schemas.microsoft.com/office/powerpoint/2010/main" val="3098578665"/>
              </p:ext>
            </p:extLst>
          </p:nvPr>
        </p:nvGraphicFramePr>
        <p:xfrm>
          <a:off x="6395214" y="2899154"/>
          <a:ext cx="5237792" cy="33936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9097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C5D1070-20CD-C329-C4A7-FC011D855680}"/>
              </a:ext>
            </a:extLst>
          </p:cNvPr>
          <p:cNvSpPr>
            <a:spLocks noGrp="1"/>
          </p:cNvSpPr>
          <p:nvPr>
            <p:ph type="body" sz="quarter" idx="17"/>
          </p:nvPr>
        </p:nvSpPr>
        <p:spPr/>
        <p:txBody>
          <a:bodyPr/>
          <a:lstStyle/>
          <a:p>
            <a:endParaRPr lang="fr-FR"/>
          </a:p>
        </p:txBody>
      </p:sp>
      <p:sp>
        <p:nvSpPr>
          <p:cNvPr id="3" name="Espace réservé du texte 2">
            <a:extLst>
              <a:ext uri="{FF2B5EF4-FFF2-40B4-BE49-F238E27FC236}">
                <a16:creationId xmlns:a16="http://schemas.microsoft.com/office/drawing/2014/main" id="{BD6E05CA-BA29-1C41-ECA3-6FC24F099560}"/>
              </a:ext>
            </a:extLst>
          </p:cNvPr>
          <p:cNvSpPr>
            <a:spLocks noGrp="1"/>
          </p:cNvSpPr>
          <p:nvPr>
            <p:ph type="body" sz="quarter" idx="18"/>
          </p:nvPr>
        </p:nvSpPr>
        <p:spPr/>
        <p:txBody>
          <a:bodyPr/>
          <a:lstStyle/>
          <a:p>
            <a:endParaRPr lang="fr-FR"/>
          </a:p>
        </p:txBody>
      </p:sp>
      <p:sp>
        <p:nvSpPr>
          <p:cNvPr id="4" name="Espace réservé du texte 3">
            <a:extLst>
              <a:ext uri="{FF2B5EF4-FFF2-40B4-BE49-F238E27FC236}">
                <a16:creationId xmlns:a16="http://schemas.microsoft.com/office/drawing/2014/main" id="{6D62144B-BA25-8E25-BAC8-08F2D1E49E67}"/>
              </a:ext>
            </a:extLst>
          </p:cNvPr>
          <p:cNvSpPr>
            <a:spLocks noGrp="1"/>
          </p:cNvSpPr>
          <p:nvPr>
            <p:ph type="body" sz="quarter" idx="19"/>
          </p:nvPr>
        </p:nvSpPr>
        <p:spPr/>
        <p:txBody>
          <a:bodyPr/>
          <a:lstStyle/>
          <a:p>
            <a:endParaRPr lang="fr-FR"/>
          </a:p>
        </p:txBody>
      </p:sp>
      <p:sp>
        <p:nvSpPr>
          <p:cNvPr id="5" name="Espace réservé du texte 4">
            <a:extLst>
              <a:ext uri="{FF2B5EF4-FFF2-40B4-BE49-F238E27FC236}">
                <a16:creationId xmlns:a16="http://schemas.microsoft.com/office/drawing/2014/main" id="{EC16C983-112C-5600-F8A5-D3315536025D}"/>
              </a:ext>
            </a:extLst>
          </p:cNvPr>
          <p:cNvSpPr>
            <a:spLocks noGrp="1"/>
          </p:cNvSpPr>
          <p:nvPr>
            <p:ph type="body" sz="quarter" idx="20"/>
          </p:nvPr>
        </p:nvSpPr>
        <p:spPr/>
        <p:txBody>
          <a:bodyPr/>
          <a:lstStyle/>
          <a:p>
            <a:endParaRPr lang="fr-FR"/>
          </a:p>
        </p:txBody>
      </p:sp>
      <p:sp>
        <p:nvSpPr>
          <p:cNvPr id="6" name="Espace réservé du texte 5">
            <a:extLst>
              <a:ext uri="{FF2B5EF4-FFF2-40B4-BE49-F238E27FC236}">
                <a16:creationId xmlns:a16="http://schemas.microsoft.com/office/drawing/2014/main" id="{2E7D83C7-105C-709E-693F-502C6BEF05A2}"/>
              </a:ext>
            </a:extLst>
          </p:cNvPr>
          <p:cNvSpPr>
            <a:spLocks noGrp="1"/>
          </p:cNvSpPr>
          <p:nvPr>
            <p:ph type="body" sz="quarter" idx="21"/>
          </p:nvPr>
        </p:nvSpPr>
        <p:spPr/>
        <p:txBody>
          <a:bodyPr/>
          <a:lstStyle/>
          <a:p>
            <a:endParaRPr lang="fr-FR"/>
          </a:p>
        </p:txBody>
      </p:sp>
      <p:sp>
        <p:nvSpPr>
          <p:cNvPr id="7" name="Espace réservé du texte 6">
            <a:extLst>
              <a:ext uri="{FF2B5EF4-FFF2-40B4-BE49-F238E27FC236}">
                <a16:creationId xmlns:a16="http://schemas.microsoft.com/office/drawing/2014/main" id="{72BE33AC-777F-E27F-9541-0173D530A9EF}"/>
              </a:ext>
            </a:extLst>
          </p:cNvPr>
          <p:cNvSpPr>
            <a:spLocks noGrp="1"/>
          </p:cNvSpPr>
          <p:nvPr>
            <p:ph type="body" sz="quarter" idx="22"/>
          </p:nvPr>
        </p:nvSpPr>
        <p:spPr/>
        <p:txBody>
          <a:bodyPr/>
          <a:lstStyle/>
          <a:p>
            <a:r>
              <a:rPr lang="fr-FR"/>
              <a:t>Quelques opinions sur la tarification des transports et de l’usage de la route</a:t>
            </a:r>
          </a:p>
        </p:txBody>
      </p:sp>
      <p:sp>
        <p:nvSpPr>
          <p:cNvPr id="8" name="Espace réservé du texte 7">
            <a:extLst>
              <a:ext uri="{FF2B5EF4-FFF2-40B4-BE49-F238E27FC236}">
                <a16:creationId xmlns:a16="http://schemas.microsoft.com/office/drawing/2014/main" id="{CEE5963C-8582-AFDD-9BD6-31B3E60C7BFF}"/>
              </a:ext>
            </a:extLst>
          </p:cNvPr>
          <p:cNvSpPr>
            <a:spLocks noGrp="1"/>
          </p:cNvSpPr>
          <p:nvPr>
            <p:ph type="body" sz="quarter" idx="23"/>
          </p:nvPr>
        </p:nvSpPr>
        <p:spPr/>
        <p:txBody>
          <a:bodyPr/>
          <a:lstStyle/>
          <a:p>
            <a:r>
              <a:rPr lang="fr-FR" dirty="0"/>
              <a:t>06</a:t>
            </a:r>
          </a:p>
        </p:txBody>
      </p:sp>
    </p:spTree>
    <p:extLst>
      <p:ext uri="{BB962C8B-B14F-4D97-AF65-F5344CB8AC3E}">
        <p14:creationId xmlns:p14="http://schemas.microsoft.com/office/powerpoint/2010/main" val="22387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466C6AE-2D0D-9039-3294-5E7E661BE481}"/>
              </a:ext>
            </a:extLst>
          </p:cNvPr>
          <p:cNvSpPr>
            <a:spLocks noGrp="1"/>
          </p:cNvSpPr>
          <p:nvPr>
            <p:ph type="body" sz="quarter" idx="10"/>
          </p:nvPr>
        </p:nvSpPr>
        <p:spPr/>
        <p:txBody>
          <a:bodyPr/>
          <a:lstStyle/>
          <a:p>
            <a:r>
              <a:rPr lang="fr-FR" dirty="0"/>
              <a:t>Une tarification des transports publics dépendant uniquement des revenus est l’option privilégiée par la population</a:t>
            </a:r>
          </a:p>
        </p:txBody>
      </p:sp>
      <p:sp>
        <p:nvSpPr>
          <p:cNvPr id="5" name="Espace réservé du texte 4">
            <a:extLst>
              <a:ext uri="{FF2B5EF4-FFF2-40B4-BE49-F238E27FC236}">
                <a16:creationId xmlns:a16="http://schemas.microsoft.com/office/drawing/2014/main" id="{7C902855-4921-BA4F-5345-88ED7B4CC763}"/>
              </a:ext>
            </a:extLst>
          </p:cNvPr>
          <p:cNvSpPr>
            <a:spLocks noGrp="1"/>
          </p:cNvSpPr>
          <p:nvPr>
            <p:ph type="body" sz="quarter" idx="22"/>
          </p:nvPr>
        </p:nvSpPr>
        <p:spPr/>
        <p:txBody>
          <a:bodyPr/>
          <a:lstStyle/>
          <a:p>
            <a:r>
              <a:rPr lang="fr-FR"/>
              <a:t>Source : CREDOC, enquête Conditions de vie et aspirations, octobre 2023</a:t>
            </a:r>
          </a:p>
        </p:txBody>
      </p:sp>
      <p:sp>
        <p:nvSpPr>
          <p:cNvPr id="9" name="Espace réservé du texte 8">
            <a:extLst>
              <a:ext uri="{FF2B5EF4-FFF2-40B4-BE49-F238E27FC236}">
                <a16:creationId xmlns:a16="http://schemas.microsoft.com/office/drawing/2014/main" id="{9910D644-0165-4CC4-066E-64BBA5CCB3A3}"/>
              </a:ext>
            </a:extLst>
          </p:cNvPr>
          <p:cNvSpPr>
            <a:spLocks noGrp="1"/>
          </p:cNvSpPr>
          <p:nvPr>
            <p:ph type="body" sz="quarter" idx="14"/>
          </p:nvPr>
        </p:nvSpPr>
        <p:spPr/>
        <p:txBody>
          <a:bodyPr/>
          <a:lstStyle/>
          <a:p>
            <a:r>
              <a:rPr lang="fr-FR"/>
              <a:t>Pour financer ces mesures, notamment améliorer et développer les transports en commun, quelle serait votre préférence entre les différentes propositions suivantes de modulations des tarifs de transport en commun urbains (bus, tramway, métro, RER) ?</a:t>
            </a:r>
          </a:p>
        </p:txBody>
      </p:sp>
      <p:sp>
        <p:nvSpPr>
          <p:cNvPr id="11" name="Espace réservé du texte 10">
            <a:extLst>
              <a:ext uri="{FF2B5EF4-FFF2-40B4-BE49-F238E27FC236}">
                <a16:creationId xmlns:a16="http://schemas.microsoft.com/office/drawing/2014/main" id="{073C443F-EC88-E357-57B7-B68536DB9D53}"/>
              </a:ext>
            </a:extLst>
          </p:cNvPr>
          <p:cNvSpPr>
            <a:spLocks noGrp="1"/>
          </p:cNvSpPr>
          <p:nvPr>
            <p:ph type="body" sz="quarter" idx="16"/>
          </p:nvPr>
        </p:nvSpPr>
        <p:spPr>
          <a:xfrm>
            <a:off x="2639978" y="3040825"/>
            <a:ext cx="6826313" cy="208232"/>
          </a:xfrm>
        </p:spPr>
        <p:txBody>
          <a:bodyPr/>
          <a:lstStyle/>
          <a:p>
            <a:r>
              <a:rPr lang="fr-FR"/>
              <a:t>En % </a:t>
            </a:r>
          </a:p>
        </p:txBody>
      </p:sp>
      <p:graphicFrame>
        <p:nvGraphicFramePr>
          <p:cNvPr id="7" name="Graphique 6">
            <a:extLst>
              <a:ext uri="{FF2B5EF4-FFF2-40B4-BE49-F238E27FC236}">
                <a16:creationId xmlns:a16="http://schemas.microsoft.com/office/drawing/2014/main" id="{C152B8EC-8BB5-B853-4F67-15E36742FCE9}"/>
              </a:ext>
            </a:extLst>
          </p:cNvPr>
          <p:cNvGraphicFramePr>
            <a:graphicFrameLocks/>
          </p:cNvGraphicFramePr>
          <p:nvPr>
            <p:extLst>
              <p:ext uri="{D42A27DB-BD31-4B8C-83A1-F6EECF244321}">
                <p14:modId xmlns:p14="http://schemas.microsoft.com/office/powerpoint/2010/main" val="1040429100"/>
              </p:ext>
            </p:extLst>
          </p:nvPr>
        </p:nvGraphicFramePr>
        <p:xfrm>
          <a:off x="1348399" y="3256279"/>
          <a:ext cx="9409471" cy="30365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39023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466C6AE-2D0D-9039-3294-5E7E661BE481}"/>
              </a:ext>
            </a:extLst>
          </p:cNvPr>
          <p:cNvSpPr>
            <a:spLocks noGrp="1"/>
          </p:cNvSpPr>
          <p:nvPr>
            <p:ph type="body" sz="quarter" idx="10"/>
          </p:nvPr>
        </p:nvSpPr>
        <p:spPr>
          <a:xfrm>
            <a:off x="357086" y="693112"/>
            <a:ext cx="11657933" cy="769720"/>
          </a:xfrm>
        </p:spPr>
        <p:txBody>
          <a:bodyPr/>
          <a:lstStyle/>
          <a:p>
            <a:r>
              <a:rPr lang="fr-FR"/>
              <a:t>Les plus modestes en faveur d’une tarification modulée en fonction du revenu seul, les plus aisés optent pour une tarification à la distance</a:t>
            </a:r>
          </a:p>
        </p:txBody>
      </p:sp>
      <p:sp>
        <p:nvSpPr>
          <p:cNvPr id="5" name="Espace réservé du texte 4">
            <a:extLst>
              <a:ext uri="{FF2B5EF4-FFF2-40B4-BE49-F238E27FC236}">
                <a16:creationId xmlns:a16="http://schemas.microsoft.com/office/drawing/2014/main" id="{7C902855-4921-BA4F-5345-88ED7B4CC763}"/>
              </a:ext>
            </a:extLst>
          </p:cNvPr>
          <p:cNvSpPr>
            <a:spLocks noGrp="1"/>
          </p:cNvSpPr>
          <p:nvPr>
            <p:ph type="body" sz="quarter" idx="22"/>
          </p:nvPr>
        </p:nvSpPr>
        <p:spPr/>
        <p:txBody>
          <a:bodyPr/>
          <a:lstStyle/>
          <a:p>
            <a:r>
              <a:rPr lang="fr-FR"/>
              <a:t>Source : CREDOC, enquête Conditions de vie et aspirations, octobre 2023</a:t>
            </a:r>
          </a:p>
        </p:txBody>
      </p:sp>
      <p:sp>
        <p:nvSpPr>
          <p:cNvPr id="9" name="Espace réservé du texte 8">
            <a:extLst>
              <a:ext uri="{FF2B5EF4-FFF2-40B4-BE49-F238E27FC236}">
                <a16:creationId xmlns:a16="http://schemas.microsoft.com/office/drawing/2014/main" id="{9910D644-0165-4CC4-066E-64BBA5CCB3A3}"/>
              </a:ext>
            </a:extLst>
          </p:cNvPr>
          <p:cNvSpPr>
            <a:spLocks noGrp="1"/>
          </p:cNvSpPr>
          <p:nvPr>
            <p:ph type="body" sz="quarter" idx="14"/>
          </p:nvPr>
        </p:nvSpPr>
        <p:spPr/>
        <p:txBody>
          <a:bodyPr/>
          <a:lstStyle/>
          <a:p>
            <a:r>
              <a:rPr lang="fr-FR"/>
              <a:t>Préférence entre différentes modulations tarifaires pour les transports urbains</a:t>
            </a:r>
          </a:p>
        </p:txBody>
      </p:sp>
      <p:sp>
        <p:nvSpPr>
          <p:cNvPr id="11" name="Espace réservé du texte 10">
            <a:extLst>
              <a:ext uri="{FF2B5EF4-FFF2-40B4-BE49-F238E27FC236}">
                <a16:creationId xmlns:a16="http://schemas.microsoft.com/office/drawing/2014/main" id="{073C443F-EC88-E357-57B7-B68536DB9D53}"/>
              </a:ext>
            </a:extLst>
          </p:cNvPr>
          <p:cNvSpPr>
            <a:spLocks noGrp="1"/>
          </p:cNvSpPr>
          <p:nvPr>
            <p:ph type="body" sz="quarter" idx="16"/>
          </p:nvPr>
        </p:nvSpPr>
        <p:spPr/>
        <p:txBody>
          <a:bodyPr/>
          <a:lstStyle/>
          <a:p>
            <a:r>
              <a:rPr lang="fr-FR"/>
              <a:t>Selon le niveau de revenu, En % </a:t>
            </a:r>
          </a:p>
        </p:txBody>
      </p:sp>
      <p:graphicFrame>
        <p:nvGraphicFramePr>
          <p:cNvPr id="4" name="Graphique 3">
            <a:extLst>
              <a:ext uri="{FF2B5EF4-FFF2-40B4-BE49-F238E27FC236}">
                <a16:creationId xmlns:a16="http://schemas.microsoft.com/office/drawing/2014/main" id="{8994BC75-B723-D696-64AE-E60D183563AC}"/>
              </a:ext>
            </a:extLst>
          </p:cNvPr>
          <p:cNvGraphicFramePr>
            <a:graphicFrameLocks/>
          </p:cNvGraphicFramePr>
          <p:nvPr>
            <p:extLst>
              <p:ext uri="{D42A27DB-BD31-4B8C-83A1-F6EECF244321}">
                <p14:modId xmlns:p14="http://schemas.microsoft.com/office/powerpoint/2010/main" val="1824553698"/>
              </p:ext>
            </p:extLst>
          </p:nvPr>
        </p:nvGraphicFramePr>
        <p:xfrm>
          <a:off x="2267715" y="3266290"/>
          <a:ext cx="7570839" cy="26842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8363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3FC3A8E-7774-F5FE-BF28-17514076B633}"/>
              </a:ext>
            </a:extLst>
          </p:cNvPr>
          <p:cNvSpPr>
            <a:spLocks noGrp="1"/>
          </p:cNvSpPr>
          <p:nvPr>
            <p:ph type="body" sz="quarter" idx="10"/>
          </p:nvPr>
        </p:nvSpPr>
        <p:spPr/>
        <p:txBody>
          <a:bodyPr/>
          <a:lstStyle/>
          <a:p>
            <a:r>
              <a:rPr lang="fr-FR"/>
              <a:t>Plus de la moitié des usagers disposent d’un abonnement</a:t>
            </a:r>
          </a:p>
        </p:txBody>
      </p:sp>
      <p:sp>
        <p:nvSpPr>
          <p:cNvPr id="4" name="Espace réservé du texte 3">
            <a:extLst>
              <a:ext uri="{FF2B5EF4-FFF2-40B4-BE49-F238E27FC236}">
                <a16:creationId xmlns:a16="http://schemas.microsoft.com/office/drawing/2014/main" id="{BC3E94E5-B8B9-A2B5-A61A-1185191E9DCE}"/>
              </a:ext>
            </a:extLst>
          </p:cNvPr>
          <p:cNvSpPr>
            <a:spLocks noGrp="1"/>
          </p:cNvSpPr>
          <p:nvPr>
            <p:ph type="body" sz="quarter" idx="11"/>
          </p:nvPr>
        </p:nvSpPr>
        <p:spPr>
          <a:xfrm>
            <a:off x="357087" y="1126972"/>
            <a:ext cx="11411052" cy="404737"/>
          </a:xfrm>
        </p:spPr>
        <p:txBody>
          <a:bodyPr/>
          <a:lstStyle/>
          <a:p>
            <a:r>
              <a:rPr lang="fr-FR"/>
              <a:t>Et près de trois-quarts des usagers qui prennent les transports en commun pour les trajets domicile-travail ou études</a:t>
            </a:r>
          </a:p>
        </p:txBody>
      </p:sp>
      <p:sp>
        <p:nvSpPr>
          <p:cNvPr id="6" name="Espace réservé du texte 5">
            <a:extLst>
              <a:ext uri="{FF2B5EF4-FFF2-40B4-BE49-F238E27FC236}">
                <a16:creationId xmlns:a16="http://schemas.microsoft.com/office/drawing/2014/main" id="{DC7452A9-1657-95ED-698F-64DC4019F932}"/>
              </a:ext>
            </a:extLst>
          </p:cNvPr>
          <p:cNvSpPr>
            <a:spLocks noGrp="1"/>
          </p:cNvSpPr>
          <p:nvPr>
            <p:ph type="body" sz="quarter" idx="17"/>
          </p:nvPr>
        </p:nvSpPr>
        <p:spPr>
          <a:xfrm>
            <a:off x="2682844" y="6351940"/>
            <a:ext cx="6826313" cy="339546"/>
          </a:xfrm>
        </p:spPr>
        <p:txBody>
          <a:bodyPr/>
          <a:lstStyle/>
          <a:p>
            <a:r>
              <a:rPr lang="fr-FR"/>
              <a:t>Source : CREDOC, enquête Conditions de vie et aspirations, octobre 2023</a:t>
            </a:r>
          </a:p>
        </p:txBody>
      </p:sp>
      <p:sp>
        <p:nvSpPr>
          <p:cNvPr id="9" name="Espace réservé du texte 8">
            <a:extLst>
              <a:ext uri="{FF2B5EF4-FFF2-40B4-BE49-F238E27FC236}">
                <a16:creationId xmlns:a16="http://schemas.microsoft.com/office/drawing/2014/main" id="{6CA40014-8CD2-F407-0429-C10CAABAB902}"/>
              </a:ext>
            </a:extLst>
          </p:cNvPr>
          <p:cNvSpPr>
            <a:spLocks noGrp="1"/>
          </p:cNvSpPr>
          <p:nvPr>
            <p:ph type="body" sz="quarter" idx="14"/>
          </p:nvPr>
        </p:nvSpPr>
        <p:spPr>
          <a:xfrm>
            <a:off x="2682844" y="1626025"/>
            <a:ext cx="6826313" cy="208232"/>
          </a:xfrm>
        </p:spPr>
        <p:txBody>
          <a:bodyPr/>
          <a:lstStyle/>
          <a:p>
            <a:r>
              <a:rPr lang="fr-FR"/>
              <a:t>Quel type de tarification utilisez-vous le plus souvent dans les transports en commun ?</a:t>
            </a:r>
          </a:p>
        </p:txBody>
      </p:sp>
      <p:sp>
        <p:nvSpPr>
          <p:cNvPr id="11" name="Espace réservé du texte 10">
            <a:extLst>
              <a:ext uri="{FF2B5EF4-FFF2-40B4-BE49-F238E27FC236}">
                <a16:creationId xmlns:a16="http://schemas.microsoft.com/office/drawing/2014/main" id="{3916635A-A8B6-B48C-AC07-94E62501B848}"/>
              </a:ext>
            </a:extLst>
          </p:cNvPr>
          <p:cNvSpPr>
            <a:spLocks noGrp="1"/>
          </p:cNvSpPr>
          <p:nvPr>
            <p:ph type="body" sz="quarter" idx="16"/>
          </p:nvPr>
        </p:nvSpPr>
        <p:spPr>
          <a:xfrm>
            <a:off x="2682844" y="1850733"/>
            <a:ext cx="6826313" cy="208232"/>
          </a:xfrm>
        </p:spPr>
        <p:txBody>
          <a:bodyPr/>
          <a:lstStyle/>
          <a:p>
            <a:r>
              <a:rPr lang="fr-FR" i="1"/>
              <a:t>Champ : usagers des transports en commun</a:t>
            </a:r>
          </a:p>
        </p:txBody>
      </p:sp>
      <mc:AlternateContent xmlns:mc="http://schemas.openxmlformats.org/markup-compatibility/2006" xmlns:cx1="http://schemas.microsoft.com/office/drawing/2015/9/8/chartex">
        <mc:Choice Requires="cx1">
          <p:graphicFrame>
            <p:nvGraphicFramePr>
              <p:cNvPr id="7" name="Graphique 6">
                <a:extLst>
                  <a:ext uri="{FF2B5EF4-FFF2-40B4-BE49-F238E27FC236}">
                    <a16:creationId xmlns:a16="http://schemas.microsoft.com/office/drawing/2014/main" id="{9877F56B-4B1A-8780-7910-6F985FD35F7B}"/>
                  </a:ext>
                </a:extLst>
              </p:cNvPr>
              <p:cNvGraphicFramePr/>
              <p:nvPr>
                <p:extLst>
                  <p:ext uri="{D42A27DB-BD31-4B8C-83A1-F6EECF244321}">
                    <p14:modId xmlns:p14="http://schemas.microsoft.com/office/powerpoint/2010/main" val="2651606073"/>
                  </p:ext>
                </p:extLst>
              </p:nvPr>
            </p:nvGraphicFramePr>
            <p:xfrm>
              <a:off x="3206422" y="2650203"/>
              <a:ext cx="5779156" cy="3080825"/>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7" name="Graphique 6">
                <a:extLst>
                  <a:ext uri="{FF2B5EF4-FFF2-40B4-BE49-F238E27FC236}">
                    <a16:creationId xmlns:a16="http://schemas.microsoft.com/office/drawing/2014/main" id="{9877F56B-4B1A-8780-7910-6F985FD35F7B}"/>
                  </a:ext>
                </a:extLst>
              </p:cNvPr>
              <p:cNvPicPr>
                <a:picLocks noGrp="1" noRot="1" noChangeAspect="1" noMove="1" noResize="1" noEditPoints="1" noAdjustHandles="1" noChangeArrowheads="1" noChangeShapeType="1"/>
              </p:cNvPicPr>
              <p:nvPr/>
            </p:nvPicPr>
            <p:blipFill>
              <a:blip r:embed="rId3"/>
              <a:stretch>
                <a:fillRect/>
              </a:stretch>
            </p:blipFill>
            <p:spPr>
              <a:xfrm>
                <a:off x="3206422" y="2650203"/>
                <a:ext cx="5779156" cy="3080825"/>
              </a:xfrm>
              <a:prstGeom prst="rect">
                <a:avLst/>
              </a:prstGeom>
            </p:spPr>
          </p:pic>
        </mc:Fallback>
      </mc:AlternateContent>
    </p:spTree>
    <p:extLst>
      <p:ext uri="{BB962C8B-B14F-4D97-AF65-F5344CB8AC3E}">
        <p14:creationId xmlns:p14="http://schemas.microsoft.com/office/powerpoint/2010/main" val="21082978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0CDF7C3-553B-8C09-4A0F-B6F08AD79E38}"/>
              </a:ext>
            </a:extLst>
          </p:cNvPr>
          <p:cNvSpPr>
            <a:spLocks noGrp="1"/>
          </p:cNvSpPr>
          <p:nvPr>
            <p:ph type="body" sz="quarter" idx="10"/>
          </p:nvPr>
        </p:nvSpPr>
        <p:spPr/>
        <p:txBody>
          <a:bodyPr/>
          <a:lstStyle/>
          <a:p>
            <a:r>
              <a:rPr lang="fr-FR"/>
              <a:t>Forfait mobilités durables : près de 4 actifs sur 10 en ont entendu parler, mais seulement 9% en bénéficient.</a:t>
            </a:r>
          </a:p>
        </p:txBody>
      </p:sp>
      <p:sp>
        <p:nvSpPr>
          <p:cNvPr id="5" name="Espace réservé du texte 4">
            <a:extLst>
              <a:ext uri="{FF2B5EF4-FFF2-40B4-BE49-F238E27FC236}">
                <a16:creationId xmlns:a16="http://schemas.microsoft.com/office/drawing/2014/main" id="{5315C60B-F4B4-B133-C212-24F218FDF1FA}"/>
              </a:ext>
            </a:extLst>
          </p:cNvPr>
          <p:cNvSpPr>
            <a:spLocks noGrp="1"/>
          </p:cNvSpPr>
          <p:nvPr>
            <p:ph type="body" sz="quarter" idx="22"/>
          </p:nvPr>
        </p:nvSpPr>
        <p:spPr/>
        <p:txBody>
          <a:bodyPr/>
          <a:lstStyle/>
          <a:p>
            <a:r>
              <a:rPr lang="fr-FR"/>
              <a:t>Source : CREDOC, enquête Conditions de vie et aspirations, octobre 2023</a:t>
            </a:r>
          </a:p>
          <a:p>
            <a:endParaRPr lang="fr-FR"/>
          </a:p>
        </p:txBody>
      </p:sp>
      <p:sp>
        <p:nvSpPr>
          <p:cNvPr id="6" name="Espace réservé du texte 5">
            <a:extLst>
              <a:ext uri="{FF2B5EF4-FFF2-40B4-BE49-F238E27FC236}">
                <a16:creationId xmlns:a16="http://schemas.microsoft.com/office/drawing/2014/main" id="{49BC3AA8-3B71-D4C0-2CDF-6C615D3B6E0B}"/>
              </a:ext>
            </a:extLst>
          </p:cNvPr>
          <p:cNvSpPr>
            <a:spLocks noGrp="1"/>
          </p:cNvSpPr>
          <p:nvPr>
            <p:ph type="body" sz="quarter" idx="13"/>
          </p:nvPr>
        </p:nvSpPr>
        <p:spPr/>
        <p:txBody>
          <a:bodyPr/>
          <a:lstStyle/>
          <a:p>
            <a:r>
              <a:rPr lang="fr-FR"/>
              <a:t>Le « forfait mobilités durables », proposé par certains employeurs, prend en charge tout ou partie des frais de transports personnels entre le domicile et le lieu de travail, avec pour but d’encourager le recours à des transports plus durables pour les trajets domicile travail (vélo, vélo électrique, covoiturage, autopartage…). </a:t>
            </a:r>
          </a:p>
          <a:p>
            <a:r>
              <a:rPr lang="fr-FR"/>
              <a:t>Les entreprises de plus de 50 salariés sont particulièrement concernées : 9% des salariés de ces entreprises déclarent bénéficier d’un forfait mobilités durables. Le dispositif est également plus connu dans ces entreprises : autour de 40% des salariés d’entreprises de plus de 50 salariés ont entendu parler du dispositif. </a:t>
            </a:r>
          </a:p>
          <a:p>
            <a:endParaRPr lang="fr-FR"/>
          </a:p>
        </p:txBody>
      </p:sp>
      <p:sp>
        <p:nvSpPr>
          <p:cNvPr id="10" name="Espace réservé du texte 9">
            <a:extLst>
              <a:ext uri="{FF2B5EF4-FFF2-40B4-BE49-F238E27FC236}">
                <a16:creationId xmlns:a16="http://schemas.microsoft.com/office/drawing/2014/main" id="{667A509B-86FB-F91E-C651-F012CD3EFEDC}"/>
              </a:ext>
            </a:extLst>
          </p:cNvPr>
          <p:cNvSpPr>
            <a:spLocks noGrp="1"/>
          </p:cNvSpPr>
          <p:nvPr>
            <p:ph type="body" sz="quarter" idx="31"/>
          </p:nvPr>
        </p:nvSpPr>
        <p:spPr/>
        <p:txBody>
          <a:bodyPr/>
          <a:lstStyle/>
          <a:p>
            <a:r>
              <a:rPr lang="fr-FR"/>
              <a:t>Source : CREDOC, enquête Conditions de vie et aspirations, octobre 2023</a:t>
            </a:r>
          </a:p>
          <a:p>
            <a:endParaRPr lang="fr-FR"/>
          </a:p>
        </p:txBody>
      </p:sp>
      <p:sp>
        <p:nvSpPr>
          <p:cNvPr id="13" name="Espace réservé du texte 12">
            <a:extLst>
              <a:ext uri="{FF2B5EF4-FFF2-40B4-BE49-F238E27FC236}">
                <a16:creationId xmlns:a16="http://schemas.microsoft.com/office/drawing/2014/main" id="{E6C6420C-8AF7-06C8-FDDE-9736BD280E41}"/>
              </a:ext>
            </a:extLst>
          </p:cNvPr>
          <p:cNvSpPr>
            <a:spLocks noGrp="1"/>
          </p:cNvSpPr>
          <p:nvPr>
            <p:ph type="body" sz="quarter" idx="14"/>
          </p:nvPr>
        </p:nvSpPr>
        <p:spPr/>
        <p:txBody>
          <a:bodyPr/>
          <a:lstStyle/>
          <a:p>
            <a:r>
              <a:rPr lang="fr-FR"/>
              <a:t>Avant cette enquête, aviez-vous entendu parler du forfait mobilités durables ? </a:t>
            </a:r>
          </a:p>
        </p:txBody>
      </p:sp>
      <p:sp>
        <p:nvSpPr>
          <p:cNvPr id="14" name="Espace réservé du texte 13">
            <a:extLst>
              <a:ext uri="{FF2B5EF4-FFF2-40B4-BE49-F238E27FC236}">
                <a16:creationId xmlns:a16="http://schemas.microsoft.com/office/drawing/2014/main" id="{E5BA1514-2B24-2112-65E1-457D10083095}"/>
              </a:ext>
            </a:extLst>
          </p:cNvPr>
          <p:cNvSpPr>
            <a:spLocks noGrp="1"/>
          </p:cNvSpPr>
          <p:nvPr>
            <p:ph type="body" sz="quarter" idx="15"/>
          </p:nvPr>
        </p:nvSpPr>
        <p:spPr>
          <a:xfrm>
            <a:off x="496922" y="3021983"/>
            <a:ext cx="5237792" cy="208232"/>
          </a:xfrm>
        </p:spPr>
        <p:txBody>
          <a:bodyPr/>
          <a:lstStyle/>
          <a:p>
            <a:r>
              <a:rPr lang="fr-FR"/>
              <a:t>Champ : actifs en emploi</a:t>
            </a:r>
          </a:p>
        </p:txBody>
      </p:sp>
      <p:sp>
        <p:nvSpPr>
          <p:cNvPr id="15" name="Espace réservé du texte 14">
            <a:extLst>
              <a:ext uri="{FF2B5EF4-FFF2-40B4-BE49-F238E27FC236}">
                <a16:creationId xmlns:a16="http://schemas.microsoft.com/office/drawing/2014/main" id="{5C05CE30-C6A8-B95A-1313-899CBBA154B3}"/>
              </a:ext>
            </a:extLst>
          </p:cNvPr>
          <p:cNvSpPr>
            <a:spLocks noGrp="1"/>
          </p:cNvSpPr>
          <p:nvPr>
            <p:ph type="body" sz="quarter" idx="16"/>
          </p:nvPr>
        </p:nvSpPr>
        <p:spPr>
          <a:xfrm>
            <a:off x="496922" y="2802682"/>
            <a:ext cx="5237792" cy="208232"/>
          </a:xfrm>
        </p:spPr>
        <p:txBody>
          <a:bodyPr/>
          <a:lstStyle/>
          <a:p>
            <a:r>
              <a:rPr lang="fr-FR"/>
              <a:t>En %</a:t>
            </a:r>
          </a:p>
        </p:txBody>
      </p:sp>
      <p:sp>
        <p:nvSpPr>
          <p:cNvPr id="16" name="Espace réservé du texte 15">
            <a:extLst>
              <a:ext uri="{FF2B5EF4-FFF2-40B4-BE49-F238E27FC236}">
                <a16:creationId xmlns:a16="http://schemas.microsoft.com/office/drawing/2014/main" id="{35AFF0CF-14EA-5815-7D7A-53F2F2B46348}"/>
              </a:ext>
            </a:extLst>
          </p:cNvPr>
          <p:cNvSpPr>
            <a:spLocks noGrp="1"/>
          </p:cNvSpPr>
          <p:nvPr>
            <p:ph type="body" sz="quarter" idx="34"/>
          </p:nvPr>
        </p:nvSpPr>
        <p:spPr/>
        <p:txBody>
          <a:bodyPr/>
          <a:lstStyle/>
          <a:p>
            <a:r>
              <a:rPr lang="fr-FR"/>
              <a:t>Notoriété du forfait mobilités durables, en fonction de la taille de l’entreprise</a:t>
            </a:r>
          </a:p>
        </p:txBody>
      </p:sp>
      <p:sp>
        <p:nvSpPr>
          <p:cNvPr id="17" name="Espace réservé du texte 16">
            <a:extLst>
              <a:ext uri="{FF2B5EF4-FFF2-40B4-BE49-F238E27FC236}">
                <a16:creationId xmlns:a16="http://schemas.microsoft.com/office/drawing/2014/main" id="{594AEAA1-1B09-5973-A351-9E375906EEAE}"/>
              </a:ext>
            </a:extLst>
          </p:cNvPr>
          <p:cNvSpPr>
            <a:spLocks noGrp="1"/>
          </p:cNvSpPr>
          <p:nvPr>
            <p:ph type="body" sz="quarter" idx="35"/>
          </p:nvPr>
        </p:nvSpPr>
        <p:spPr/>
        <p:txBody>
          <a:bodyPr/>
          <a:lstStyle/>
          <a:p>
            <a:r>
              <a:rPr lang="fr-FR"/>
              <a:t>En %; Champ : actifs en emploi</a:t>
            </a:r>
          </a:p>
        </p:txBody>
      </p:sp>
      <p:graphicFrame>
        <p:nvGraphicFramePr>
          <p:cNvPr id="11" name="Graphique 10">
            <a:extLst>
              <a:ext uri="{FF2B5EF4-FFF2-40B4-BE49-F238E27FC236}">
                <a16:creationId xmlns:a16="http://schemas.microsoft.com/office/drawing/2014/main" id="{1F986CE7-8114-FA97-7FBF-FC85680E0984}"/>
              </a:ext>
            </a:extLst>
          </p:cNvPr>
          <p:cNvGraphicFramePr>
            <a:graphicFrameLocks/>
          </p:cNvGraphicFramePr>
          <p:nvPr>
            <p:extLst>
              <p:ext uri="{D42A27DB-BD31-4B8C-83A1-F6EECF244321}">
                <p14:modId xmlns:p14="http://schemas.microsoft.com/office/powerpoint/2010/main" val="1393919201"/>
              </p:ext>
            </p:extLst>
          </p:nvPr>
        </p:nvGraphicFramePr>
        <p:xfrm>
          <a:off x="6728454" y="3241013"/>
          <a:ext cx="4572000" cy="28727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aphique 2">
            <a:extLst>
              <a:ext uri="{FF2B5EF4-FFF2-40B4-BE49-F238E27FC236}">
                <a16:creationId xmlns:a16="http://schemas.microsoft.com/office/drawing/2014/main" id="{231C84E3-CBCC-4F28-91E4-3F7CC3C22446}"/>
              </a:ext>
            </a:extLst>
          </p:cNvPr>
          <p:cNvGraphicFramePr>
            <a:graphicFrameLocks/>
          </p:cNvGraphicFramePr>
          <p:nvPr>
            <p:extLst>
              <p:ext uri="{D42A27DB-BD31-4B8C-83A1-F6EECF244321}">
                <p14:modId xmlns:p14="http://schemas.microsoft.com/office/powerpoint/2010/main" val="3263201845"/>
              </p:ext>
            </p:extLst>
          </p:nvPr>
        </p:nvGraphicFramePr>
        <p:xfrm>
          <a:off x="1267092" y="3241013"/>
          <a:ext cx="3672840" cy="31109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07777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3FC3A8E-7774-F5FE-BF28-17514076B633}"/>
              </a:ext>
            </a:extLst>
          </p:cNvPr>
          <p:cNvSpPr>
            <a:spLocks noGrp="1"/>
          </p:cNvSpPr>
          <p:nvPr>
            <p:ph type="body" sz="quarter" idx="10"/>
          </p:nvPr>
        </p:nvSpPr>
        <p:spPr/>
        <p:txBody>
          <a:bodyPr/>
          <a:lstStyle/>
          <a:p>
            <a:r>
              <a:rPr lang="fr-FR"/>
              <a:t>Transports en commun et vélo sont les premiers usages du forfait mobilités durables</a:t>
            </a:r>
          </a:p>
        </p:txBody>
      </p:sp>
      <p:sp>
        <p:nvSpPr>
          <p:cNvPr id="5" name="Espace réservé du texte 4">
            <a:extLst>
              <a:ext uri="{FF2B5EF4-FFF2-40B4-BE49-F238E27FC236}">
                <a16:creationId xmlns:a16="http://schemas.microsoft.com/office/drawing/2014/main" id="{717BA762-2A24-6C7D-2977-5C7760E016B6}"/>
              </a:ext>
            </a:extLst>
          </p:cNvPr>
          <p:cNvSpPr>
            <a:spLocks noGrp="1"/>
          </p:cNvSpPr>
          <p:nvPr>
            <p:ph type="body" sz="quarter" idx="13"/>
          </p:nvPr>
        </p:nvSpPr>
        <p:spPr>
          <a:xfrm>
            <a:off x="8162927" y="1802195"/>
            <a:ext cx="3579812" cy="3225800"/>
          </a:xfrm>
        </p:spPr>
        <p:txBody>
          <a:bodyPr/>
          <a:lstStyle/>
          <a:p>
            <a:r>
              <a:rPr lang="fr-FR" dirty="0"/>
              <a:t>Le forfait mobilités durables (FMD) a été mis en place pour encourager l’utilisation de mobilités moins polluantes. Pour les salariés du privé, ce forfait peut atteindre 800 euros par an. </a:t>
            </a:r>
          </a:p>
          <a:p>
            <a:r>
              <a:rPr lang="fr-FR" dirty="0"/>
              <a:t>Les actifs qui disposent d’un forfait mobilités durables l’utilisent avant tout pour utiliser les transports en commun et couvrir les frais liés à l’achat ou à l’entretien d’un vélo (électrique ou non) – respectivement 36% et 34% des titulaires d’un forfait.</a:t>
            </a:r>
          </a:p>
          <a:p>
            <a:r>
              <a:rPr lang="fr-FR" dirty="0"/>
              <a:t>Les pratiques collaboratives (autopartage, covoiturage) sont un peu moins financées par le FMD. Il faut dire que le covoiturage sur les déplacements liés au travail est très largement informel : 96% des trajets covoiturés sont réalisés avec l’entourage (famille, collègues…), ce qui limite les possibilités de prise en charge par le forfait mobilités durables. (</a:t>
            </a:r>
            <a:r>
              <a:rPr lang="fr-FR" i="1" dirty="0"/>
              <a:t>Source : Observatoire.covoiturage.gouv.fr</a:t>
            </a:r>
            <a:r>
              <a:rPr lang="fr-FR" dirty="0"/>
              <a:t>) </a:t>
            </a:r>
          </a:p>
          <a:p>
            <a:r>
              <a:rPr lang="fr-FR" dirty="0"/>
              <a:t>En ce qui concerne l’autopartage, la pratique reste peu développée : en 2022, on comptait environ 300 000 auto-partageurs actifs dans le pays, un chiffre qui évolue peu dans le temps. (</a:t>
            </a:r>
            <a:r>
              <a:rPr lang="fr-FR" i="1" dirty="0"/>
              <a:t>Source : </a:t>
            </a:r>
            <a:r>
              <a:rPr lang="fr-FR" i="1" dirty="0" err="1"/>
              <a:t>Ademe</a:t>
            </a:r>
            <a:r>
              <a:rPr lang="fr-FR" i="1" dirty="0"/>
              <a:t>, enquête autopartage 2022</a:t>
            </a:r>
            <a:r>
              <a:rPr lang="fr-FR" dirty="0"/>
              <a:t>)</a:t>
            </a:r>
          </a:p>
          <a:p>
            <a:r>
              <a:rPr lang="fr-FR" dirty="0"/>
              <a:t> </a:t>
            </a:r>
          </a:p>
          <a:p>
            <a:endParaRPr lang="fr-FR" dirty="0"/>
          </a:p>
        </p:txBody>
      </p:sp>
      <p:sp>
        <p:nvSpPr>
          <p:cNvPr id="6" name="Espace réservé du texte 5">
            <a:extLst>
              <a:ext uri="{FF2B5EF4-FFF2-40B4-BE49-F238E27FC236}">
                <a16:creationId xmlns:a16="http://schemas.microsoft.com/office/drawing/2014/main" id="{DC7452A9-1657-95ED-698F-64DC4019F932}"/>
              </a:ext>
            </a:extLst>
          </p:cNvPr>
          <p:cNvSpPr>
            <a:spLocks noGrp="1"/>
          </p:cNvSpPr>
          <p:nvPr>
            <p:ph type="body" sz="quarter" idx="17"/>
          </p:nvPr>
        </p:nvSpPr>
        <p:spPr/>
        <p:txBody>
          <a:bodyPr/>
          <a:lstStyle/>
          <a:p>
            <a:r>
              <a:rPr lang="fr-FR"/>
              <a:t>Source : CREDOC, enquête Conditions de vie et aspirations, octobre 2023</a:t>
            </a:r>
          </a:p>
        </p:txBody>
      </p:sp>
      <p:sp>
        <p:nvSpPr>
          <p:cNvPr id="9" name="Espace réservé du texte 8">
            <a:extLst>
              <a:ext uri="{FF2B5EF4-FFF2-40B4-BE49-F238E27FC236}">
                <a16:creationId xmlns:a16="http://schemas.microsoft.com/office/drawing/2014/main" id="{6CA40014-8CD2-F407-0429-C10CAABAB902}"/>
              </a:ext>
            </a:extLst>
          </p:cNvPr>
          <p:cNvSpPr>
            <a:spLocks noGrp="1"/>
          </p:cNvSpPr>
          <p:nvPr>
            <p:ph type="body" sz="quarter" idx="14"/>
          </p:nvPr>
        </p:nvSpPr>
        <p:spPr/>
        <p:txBody>
          <a:bodyPr/>
          <a:lstStyle/>
          <a:p>
            <a:r>
              <a:rPr lang="fr-FR"/>
              <a:t>Vous personnellement, vous utilisez le forfait mobilités durables pour…</a:t>
            </a:r>
          </a:p>
        </p:txBody>
      </p:sp>
      <p:sp>
        <p:nvSpPr>
          <p:cNvPr id="10" name="Espace réservé du texte 9">
            <a:extLst>
              <a:ext uri="{FF2B5EF4-FFF2-40B4-BE49-F238E27FC236}">
                <a16:creationId xmlns:a16="http://schemas.microsoft.com/office/drawing/2014/main" id="{8BE98FD8-0602-412F-9FF6-519B223F45E4}"/>
              </a:ext>
            </a:extLst>
          </p:cNvPr>
          <p:cNvSpPr>
            <a:spLocks noGrp="1"/>
          </p:cNvSpPr>
          <p:nvPr>
            <p:ph type="body" sz="quarter" idx="15"/>
          </p:nvPr>
        </p:nvSpPr>
        <p:spPr/>
        <p:txBody>
          <a:bodyPr/>
          <a:lstStyle/>
          <a:p>
            <a:r>
              <a:rPr lang="fr-FR"/>
              <a:t>Champ : actifs disposant d’un forfait mobilités durables</a:t>
            </a:r>
          </a:p>
          <a:p>
            <a:endParaRPr lang="fr-FR"/>
          </a:p>
        </p:txBody>
      </p:sp>
      <p:sp>
        <p:nvSpPr>
          <p:cNvPr id="11" name="Espace réservé du texte 10">
            <a:extLst>
              <a:ext uri="{FF2B5EF4-FFF2-40B4-BE49-F238E27FC236}">
                <a16:creationId xmlns:a16="http://schemas.microsoft.com/office/drawing/2014/main" id="{3916635A-A8B6-B48C-AC07-94E62501B848}"/>
              </a:ext>
            </a:extLst>
          </p:cNvPr>
          <p:cNvSpPr>
            <a:spLocks noGrp="1"/>
          </p:cNvSpPr>
          <p:nvPr>
            <p:ph type="body" sz="quarter" idx="16"/>
          </p:nvPr>
        </p:nvSpPr>
        <p:spPr/>
        <p:txBody>
          <a:bodyPr/>
          <a:lstStyle/>
          <a:p>
            <a:r>
              <a:rPr lang="fr-FR"/>
              <a:t>Plusieurs réponses possibles, En %</a:t>
            </a:r>
          </a:p>
        </p:txBody>
      </p:sp>
      <p:graphicFrame>
        <p:nvGraphicFramePr>
          <p:cNvPr id="7" name="Graphique 6">
            <a:extLst>
              <a:ext uri="{FF2B5EF4-FFF2-40B4-BE49-F238E27FC236}">
                <a16:creationId xmlns:a16="http://schemas.microsoft.com/office/drawing/2014/main" id="{6EAC6349-7ED2-401B-1152-9113D0F999FE}"/>
              </a:ext>
            </a:extLst>
          </p:cNvPr>
          <p:cNvGraphicFramePr>
            <a:graphicFrameLocks/>
          </p:cNvGraphicFramePr>
          <p:nvPr>
            <p:extLst>
              <p:ext uri="{D42A27DB-BD31-4B8C-83A1-F6EECF244321}">
                <p14:modId xmlns:p14="http://schemas.microsoft.com/office/powerpoint/2010/main" val="4290206916"/>
              </p:ext>
            </p:extLst>
          </p:nvPr>
        </p:nvGraphicFramePr>
        <p:xfrm>
          <a:off x="844551" y="2441295"/>
          <a:ext cx="6499122" cy="35465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00369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466C6AE-2D0D-9039-3294-5E7E661BE481}"/>
              </a:ext>
            </a:extLst>
          </p:cNvPr>
          <p:cNvSpPr>
            <a:spLocks noGrp="1"/>
          </p:cNvSpPr>
          <p:nvPr>
            <p:ph type="body" sz="quarter" idx="10"/>
          </p:nvPr>
        </p:nvSpPr>
        <p:spPr/>
        <p:txBody>
          <a:bodyPr/>
          <a:lstStyle/>
          <a:p>
            <a:r>
              <a:rPr lang="fr-FR" dirty="0"/>
              <a:t>Financement des infrastructures routières et des transports : une préférence pour le « péage urbain »</a:t>
            </a:r>
          </a:p>
        </p:txBody>
      </p:sp>
      <p:sp>
        <p:nvSpPr>
          <p:cNvPr id="5" name="Espace réservé du texte 4">
            <a:extLst>
              <a:ext uri="{FF2B5EF4-FFF2-40B4-BE49-F238E27FC236}">
                <a16:creationId xmlns:a16="http://schemas.microsoft.com/office/drawing/2014/main" id="{7C902855-4921-BA4F-5345-88ED7B4CC763}"/>
              </a:ext>
            </a:extLst>
          </p:cNvPr>
          <p:cNvSpPr>
            <a:spLocks noGrp="1"/>
          </p:cNvSpPr>
          <p:nvPr>
            <p:ph type="body" sz="quarter" idx="22"/>
          </p:nvPr>
        </p:nvSpPr>
        <p:spPr/>
        <p:txBody>
          <a:bodyPr/>
          <a:lstStyle/>
          <a:p>
            <a:r>
              <a:rPr lang="fr-FR"/>
              <a:t>Source : CREDOC, enquête Conditions de vie et aspirations, octobre 2023</a:t>
            </a:r>
          </a:p>
        </p:txBody>
      </p:sp>
      <p:sp>
        <p:nvSpPr>
          <p:cNvPr id="9" name="Espace réservé du texte 8">
            <a:extLst>
              <a:ext uri="{FF2B5EF4-FFF2-40B4-BE49-F238E27FC236}">
                <a16:creationId xmlns:a16="http://schemas.microsoft.com/office/drawing/2014/main" id="{9910D644-0165-4CC4-066E-64BBA5CCB3A3}"/>
              </a:ext>
            </a:extLst>
          </p:cNvPr>
          <p:cNvSpPr>
            <a:spLocks noGrp="1"/>
          </p:cNvSpPr>
          <p:nvPr>
            <p:ph type="body" sz="quarter" idx="14"/>
          </p:nvPr>
        </p:nvSpPr>
        <p:spPr/>
        <p:txBody>
          <a:bodyPr/>
          <a:lstStyle/>
          <a:p>
            <a:r>
              <a:rPr lang="fr-FR"/>
              <a:t>Pour financer les infrastructures routières (entretien des routes, voies de contournement pour fluidifier le trafic…) et les transports en commun, quelle serait votre préférence entre… ? </a:t>
            </a:r>
          </a:p>
        </p:txBody>
      </p:sp>
      <p:sp>
        <p:nvSpPr>
          <p:cNvPr id="11" name="Espace réservé du texte 10">
            <a:extLst>
              <a:ext uri="{FF2B5EF4-FFF2-40B4-BE49-F238E27FC236}">
                <a16:creationId xmlns:a16="http://schemas.microsoft.com/office/drawing/2014/main" id="{073C443F-EC88-E357-57B7-B68536DB9D53}"/>
              </a:ext>
            </a:extLst>
          </p:cNvPr>
          <p:cNvSpPr>
            <a:spLocks noGrp="1"/>
          </p:cNvSpPr>
          <p:nvPr>
            <p:ph type="body" sz="quarter" idx="16"/>
          </p:nvPr>
        </p:nvSpPr>
        <p:spPr>
          <a:xfrm>
            <a:off x="2639978" y="2847785"/>
            <a:ext cx="6826313" cy="208232"/>
          </a:xfrm>
        </p:spPr>
        <p:txBody>
          <a:bodyPr/>
          <a:lstStyle/>
          <a:p>
            <a:r>
              <a:rPr lang="fr-FR"/>
              <a:t>En évolution, En % </a:t>
            </a:r>
          </a:p>
        </p:txBody>
      </p:sp>
      <p:graphicFrame>
        <p:nvGraphicFramePr>
          <p:cNvPr id="4" name="Graphique 3">
            <a:extLst>
              <a:ext uri="{FF2B5EF4-FFF2-40B4-BE49-F238E27FC236}">
                <a16:creationId xmlns:a16="http://schemas.microsoft.com/office/drawing/2014/main" id="{5B1E8A6F-E0B6-49D8-5DD9-937D583F9C43}"/>
              </a:ext>
            </a:extLst>
          </p:cNvPr>
          <p:cNvGraphicFramePr>
            <a:graphicFrameLocks/>
          </p:cNvGraphicFramePr>
          <p:nvPr>
            <p:extLst>
              <p:ext uri="{D42A27DB-BD31-4B8C-83A1-F6EECF244321}">
                <p14:modId xmlns:p14="http://schemas.microsoft.com/office/powerpoint/2010/main" val="3745976589"/>
              </p:ext>
            </p:extLst>
          </p:nvPr>
        </p:nvGraphicFramePr>
        <p:xfrm>
          <a:off x="2495692" y="3154307"/>
          <a:ext cx="7114884" cy="32270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391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4C581AD-05D2-118D-A74D-21FE01B2A76F}"/>
              </a:ext>
            </a:extLst>
          </p:cNvPr>
          <p:cNvSpPr>
            <a:spLocks noGrp="1"/>
          </p:cNvSpPr>
          <p:nvPr>
            <p:ph type="body" sz="quarter" idx="10"/>
          </p:nvPr>
        </p:nvSpPr>
        <p:spPr/>
        <p:txBody>
          <a:bodyPr/>
          <a:lstStyle/>
          <a:p>
            <a:r>
              <a:rPr lang="fr-FR" dirty="0"/>
              <a:t>La transition climatique est associée à des difficultés pour les plus modestes</a:t>
            </a:r>
          </a:p>
        </p:txBody>
      </p:sp>
      <p:sp>
        <p:nvSpPr>
          <p:cNvPr id="11" name="Espace réservé du texte 5">
            <a:extLst>
              <a:ext uri="{FF2B5EF4-FFF2-40B4-BE49-F238E27FC236}">
                <a16:creationId xmlns:a16="http://schemas.microsoft.com/office/drawing/2014/main" id="{2740AE01-CF34-27AD-8543-37AE98C2099C}"/>
              </a:ext>
            </a:extLst>
          </p:cNvPr>
          <p:cNvSpPr>
            <a:spLocks noGrp="1"/>
          </p:cNvSpPr>
          <p:nvPr>
            <p:ph type="body" sz="quarter" idx="17"/>
          </p:nvPr>
        </p:nvSpPr>
        <p:spPr>
          <a:xfrm>
            <a:off x="-108348" y="6178378"/>
            <a:ext cx="6826250" cy="339725"/>
          </a:xfrm>
        </p:spPr>
        <p:txBody>
          <a:bodyPr/>
          <a:lstStyle/>
          <a:p>
            <a:r>
              <a:rPr lang="fr-FR" dirty="0"/>
              <a:t>Source : Crédoc, enquête Conditions de vie et aspirations, 2024 </a:t>
            </a:r>
          </a:p>
          <a:p>
            <a:endParaRPr lang="fr-FR" dirty="0"/>
          </a:p>
        </p:txBody>
      </p:sp>
      <p:sp>
        <p:nvSpPr>
          <p:cNvPr id="2" name="Espace réservé du texte 5">
            <a:extLst>
              <a:ext uri="{FF2B5EF4-FFF2-40B4-BE49-F238E27FC236}">
                <a16:creationId xmlns:a16="http://schemas.microsoft.com/office/drawing/2014/main" id="{FFEDE767-D486-BEF2-458E-2A75A5B9FC15}"/>
              </a:ext>
            </a:extLst>
          </p:cNvPr>
          <p:cNvSpPr txBox="1">
            <a:spLocks/>
          </p:cNvSpPr>
          <p:nvPr/>
        </p:nvSpPr>
        <p:spPr>
          <a:xfrm>
            <a:off x="625103" y="1790271"/>
            <a:ext cx="5359348" cy="30782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rgbClr val="003064">
                    <a:alpha val="75000"/>
                  </a:srgbClr>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0" dirty="0"/>
              <a:t>Etes-vous d’accord avec l’affirmation suivante : </a:t>
            </a:r>
            <a:r>
              <a:rPr lang="fr-FR" dirty="0"/>
              <a:t>« Il ne faut pas aller trop vite dans la lutte contre le changement climatique, pour ne pas mettre en difficulté les plus pauvres ». </a:t>
            </a:r>
          </a:p>
        </p:txBody>
      </p:sp>
      <p:graphicFrame>
        <p:nvGraphicFramePr>
          <p:cNvPr id="5" name="Graphique 4">
            <a:extLst>
              <a:ext uri="{FF2B5EF4-FFF2-40B4-BE49-F238E27FC236}">
                <a16:creationId xmlns:a16="http://schemas.microsoft.com/office/drawing/2014/main" id="{F8160C22-0F75-2C37-ADFE-499F7D742831}"/>
              </a:ext>
            </a:extLst>
          </p:cNvPr>
          <p:cNvGraphicFramePr>
            <a:graphicFrameLocks/>
          </p:cNvGraphicFramePr>
          <p:nvPr/>
        </p:nvGraphicFramePr>
        <p:xfrm>
          <a:off x="1002890" y="2526890"/>
          <a:ext cx="5093110" cy="3559278"/>
        </p:xfrm>
        <a:graphic>
          <a:graphicData uri="http://schemas.openxmlformats.org/drawingml/2006/chart">
            <c:chart xmlns:c="http://schemas.openxmlformats.org/drawingml/2006/chart" xmlns:r="http://schemas.openxmlformats.org/officeDocument/2006/relationships" r:id="rId2"/>
          </a:graphicData>
        </a:graphic>
      </p:graphicFrame>
      <p:sp>
        <p:nvSpPr>
          <p:cNvPr id="8" name="ZoneTexte 7">
            <a:extLst>
              <a:ext uri="{FF2B5EF4-FFF2-40B4-BE49-F238E27FC236}">
                <a16:creationId xmlns:a16="http://schemas.microsoft.com/office/drawing/2014/main" id="{1FC6DADD-C864-1B7F-8A6D-93FCAA015F47}"/>
              </a:ext>
            </a:extLst>
          </p:cNvPr>
          <p:cNvSpPr txBox="1"/>
          <p:nvPr/>
        </p:nvSpPr>
        <p:spPr>
          <a:xfrm>
            <a:off x="2578473" y="3732312"/>
            <a:ext cx="948883" cy="306176"/>
          </a:xfrm>
          <a:prstGeom prst="rect">
            <a:avLst/>
          </a:prstGeom>
          <a:noFill/>
        </p:spPr>
        <p:txBody>
          <a:bodyPr wrap="square" rtlCol="0">
            <a:spAutoFit/>
          </a:bodyPr>
          <a:lstStyle/>
          <a:p>
            <a:r>
              <a:rPr lang="fr-FR" sz="1400" dirty="0">
                <a:solidFill>
                  <a:schemeClr val="accent1"/>
                </a:solidFill>
              </a:rPr>
              <a:t>18-30 ans</a:t>
            </a:r>
          </a:p>
        </p:txBody>
      </p:sp>
      <p:sp>
        <p:nvSpPr>
          <p:cNvPr id="10" name="ZoneTexte 9">
            <a:extLst>
              <a:ext uri="{FF2B5EF4-FFF2-40B4-BE49-F238E27FC236}">
                <a16:creationId xmlns:a16="http://schemas.microsoft.com/office/drawing/2014/main" id="{EC7F5252-F2E0-C0E3-156E-1373C202B492}"/>
              </a:ext>
            </a:extLst>
          </p:cNvPr>
          <p:cNvSpPr txBox="1"/>
          <p:nvPr/>
        </p:nvSpPr>
        <p:spPr>
          <a:xfrm>
            <a:off x="1002890" y="3299824"/>
            <a:ext cx="1120948" cy="738664"/>
          </a:xfrm>
          <a:prstGeom prst="rect">
            <a:avLst/>
          </a:prstGeom>
          <a:noFill/>
        </p:spPr>
        <p:txBody>
          <a:bodyPr wrap="square" rtlCol="0">
            <a:spAutoFit/>
          </a:bodyPr>
          <a:lstStyle/>
          <a:p>
            <a:r>
              <a:rPr lang="fr-FR" sz="1400" dirty="0">
                <a:solidFill>
                  <a:schemeClr val="accent1"/>
                </a:solidFill>
              </a:rPr>
              <a:t>Ensemble de la population</a:t>
            </a:r>
          </a:p>
        </p:txBody>
      </p:sp>
      <p:sp>
        <p:nvSpPr>
          <p:cNvPr id="12" name="Espace réservé du texte 8">
            <a:extLst>
              <a:ext uri="{FF2B5EF4-FFF2-40B4-BE49-F238E27FC236}">
                <a16:creationId xmlns:a16="http://schemas.microsoft.com/office/drawing/2014/main" id="{4EB36C69-0A80-31CC-FD72-C0826D276703}"/>
              </a:ext>
            </a:extLst>
          </p:cNvPr>
          <p:cNvSpPr txBox="1">
            <a:spLocks/>
          </p:cNvSpPr>
          <p:nvPr/>
        </p:nvSpPr>
        <p:spPr>
          <a:xfrm>
            <a:off x="7024532" y="3218097"/>
            <a:ext cx="4085919" cy="18061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200" dirty="0">
                <a:highlight>
                  <a:srgbClr val="8FD9D0"/>
                </a:highlight>
              </a:rPr>
              <a:t>69% de la population </a:t>
            </a:r>
            <a:r>
              <a:rPr lang="fr-FR" sz="1200" dirty="0"/>
              <a:t>est d’accord avec l’affirmation selon laquelle la transition climatique ne doit pas aller « trop vite », pour éviter que les plus pauvres soient en difficulté. Une peur plus présente chez les classes moyennes (73%), les peu diplômés (73%), les retraités (76%). </a:t>
            </a:r>
          </a:p>
          <a:p>
            <a:pPr marL="0" indent="0">
              <a:buFont typeface="Arial" panose="020B0604020202020204" pitchFamily="34" charset="0"/>
              <a:buNone/>
            </a:pPr>
            <a:r>
              <a:rPr lang="fr-FR" sz="1200" dirty="0"/>
              <a:t>Cette opinion est aussi répandue chez les jeunes : </a:t>
            </a:r>
            <a:r>
              <a:rPr lang="fr-FR" sz="1200" dirty="0">
                <a:highlight>
                  <a:srgbClr val="8FD9D0"/>
                </a:highlight>
              </a:rPr>
              <a:t>69% des 18-30 ans </a:t>
            </a:r>
            <a:r>
              <a:rPr lang="fr-FR" sz="1200" dirty="0"/>
              <a:t>la partagent. </a:t>
            </a:r>
          </a:p>
        </p:txBody>
      </p:sp>
    </p:spTree>
    <p:extLst>
      <p:ext uri="{BB962C8B-B14F-4D97-AF65-F5344CB8AC3E}">
        <p14:creationId xmlns:p14="http://schemas.microsoft.com/office/powerpoint/2010/main" val="13614249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466C6AE-2D0D-9039-3294-5E7E661BE481}"/>
              </a:ext>
            </a:extLst>
          </p:cNvPr>
          <p:cNvSpPr>
            <a:spLocks noGrp="1"/>
          </p:cNvSpPr>
          <p:nvPr>
            <p:ph type="body" sz="quarter" idx="10"/>
          </p:nvPr>
        </p:nvSpPr>
        <p:spPr>
          <a:xfrm>
            <a:off x="357086" y="693112"/>
            <a:ext cx="11657933" cy="769720"/>
          </a:xfrm>
        </p:spPr>
        <p:txBody>
          <a:bodyPr/>
          <a:lstStyle/>
          <a:p>
            <a:r>
              <a:rPr lang="fr-FR"/>
              <a:t>Le péage urbain est l’option la plus choisie par les catégories modestes, les plus aisés choisissent plus souvent le retour de la vignette. </a:t>
            </a:r>
          </a:p>
        </p:txBody>
      </p:sp>
      <p:sp>
        <p:nvSpPr>
          <p:cNvPr id="5" name="Espace réservé du texte 4">
            <a:extLst>
              <a:ext uri="{FF2B5EF4-FFF2-40B4-BE49-F238E27FC236}">
                <a16:creationId xmlns:a16="http://schemas.microsoft.com/office/drawing/2014/main" id="{7C902855-4921-BA4F-5345-88ED7B4CC763}"/>
              </a:ext>
            </a:extLst>
          </p:cNvPr>
          <p:cNvSpPr>
            <a:spLocks noGrp="1"/>
          </p:cNvSpPr>
          <p:nvPr>
            <p:ph type="body" sz="quarter" idx="22"/>
          </p:nvPr>
        </p:nvSpPr>
        <p:spPr/>
        <p:txBody>
          <a:bodyPr/>
          <a:lstStyle/>
          <a:p>
            <a:r>
              <a:rPr lang="fr-FR"/>
              <a:t>Source : CREDOC, enquête Conditions de vie et aspirations, octobre 2023</a:t>
            </a:r>
          </a:p>
        </p:txBody>
      </p:sp>
      <p:sp>
        <p:nvSpPr>
          <p:cNvPr id="9" name="Espace réservé du texte 8">
            <a:extLst>
              <a:ext uri="{FF2B5EF4-FFF2-40B4-BE49-F238E27FC236}">
                <a16:creationId xmlns:a16="http://schemas.microsoft.com/office/drawing/2014/main" id="{9910D644-0165-4CC4-066E-64BBA5CCB3A3}"/>
              </a:ext>
            </a:extLst>
          </p:cNvPr>
          <p:cNvSpPr>
            <a:spLocks noGrp="1"/>
          </p:cNvSpPr>
          <p:nvPr>
            <p:ph type="body" sz="quarter" idx="14"/>
          </p:nvPr>
        </p:nvSpPr>
        <p:spPr/>
        <p:txBody>
          <a:bodyPr/>
          <a:lstStyle/>
          <a:p>
            <a:r>
              <a:rPr lang="fr-FR"/>
              <a:t>Préférence entre différentes modulations tarifaires pour la contribution des automobilistes</a:t>
            </a:r>
          </a:p>
        </p:txBody>
      </p:sp>
      <p:sp>
        <p:nvSpPr>
          <p:cNvPr id="11" name="Espace réservé du texte 10">
            <a:extLst>
              <a:ext uri="{FF2B5EF4-FFF2-40B4-BE49-F238E27FC236}">
                <a16:creationId xmlns:a16="http://schemas.microsoft.com/office/drawing/2014/main" id="{073C443F-EC88-E357-57B7-B68536DB9D53}"/>
              </a:ext>
            </a:extLst>
          </p:cNvPr>
          <p:cNvSpPr>
            <a:spLocks noGrp="1"/>
          </p:cNvSpPr>
          <p:nvPr>
            <p:ph type="body" sz="quarter" idx="16"/>
          </p:nvPr>
        </p:nvSpPr>
        <p:spPr/>
        <p:txBody>
          <a:bodyPr/>
          <a:lstStyle/>
          <a:p>
            <a:r>
              <a:rPr lang="fr-FR"/>
              <a:t>Selon le niveau de revenu, En % </a:t>
            </a:r>
          </a:p>
        </p:txBody>
      </p:sp>
      <p:graphicFrame>
        <p:nvGraphicFramePr>
          <p:cNvPr id="12" name="Graphique 11">
            <a:extLst>
              <a:ext uri="{FF2B5EF4-FFF2-40B4-BE49-F238E27FC236}">
                <a16:creationId xmlns:a16="http://schemas.microsoft.com/office/drawing/2014/main" id="{53E023F1-FA78-8E3D-EF63-AFCC0C2FEA57}"/>
              </a:ext>
            </a:extLst>
          </p:cNvPr>
          <p:cNvGraphicFramePr>
            <a:graphicFrameLocks/>
          </p:cNvGraphicFramePr>
          <p:nvPr>
            <p:extLst>
              <p:ext uri="{D42A27DB-BD31-4B8C-83A1-F6EECF244321}">
                <p14:modId xmlns:p14="http://schemas.microsoft.com/office/powerpoint/2010/main" val="162869151"/>
              </p:ext>
            </p:extLst>
          </p:nvPr>
        </p:nvGraphicFramePr>
        <p:xfrm>
          <a:off x="1761353" y="3119284"/>
          <a:ext cx="8583562"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0868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466C6AE-2D0D-9039-3294-5E7E661BE481}"/>
              </a:ext>
            </a:extLst>
          </p:cNvPr>
          <p:cNvSpPr>
            <a:spLocks noGrp="1"/>
          </p:cNvSpPr>
          <p:nvPr>
            <p:ph type="body" sz="quarter" idx="10"/>
          </p:nvPr>
        </p:nvSpPr>
        <p:spPr/>
        <p:txBody>
          <a:bodyPr/>
          <a:lstStyle/>
          <a:p>
            <a:r>
              <a:rPr lang="fr-FR" dirty="0"/>
              <a:t>Un sentiment de relégation territoriale </a:t>
            </a:r>
            <a:r>
              <a:rPr lang="fr-FR" dirty="0" err="1"/>
              <a:t>multi-factoriel</a:t>
            </a:r>
            <a:endParaRPr lang="fr-FR" dirty="0"/>
          </a:p>
        </p:txBody>
      </p:sp>
      <p:sp>
        <p:nvSpPr>
          <p:cNvPr id="5" name="Espace réservé du texte 4">
            <a:extLst>
              <a:ext uri="{FF2B5EF4-FFF2-40B4-BE49-F238E27FC236}">
                <a16:creationId xmlns:a16="http://schemas.microsoft.com/office/drawing/2014/main" id="{7C902855-4921-BA4F-5345-88ED7B4CC763}"/>
              </a:ext>
            </a:extLst>
          </p:cNvPr>
          <p:cNvSpPr>
            <a:spLocks noGrp="1"/>
          </p:cNvSpPr>
          <p:nvPr>
            <p:ph type="body" sz="quarter" idx="22"/>
          </p:nvPr>
        </p:nvSpPr>
        <p:spPr/>
        <p:txBody>
          <a:bodyPr/>
          <a:lstStyle/>
          <a:p>
            <a:r>
              <a:rPr lang="fr-FR" dirty="0"/>
              <a:t>Source : CREDOC, janvier 2023</a:t>
            </a:r>
          </a:p>
        </p:txBody>
      </p:sp>
      <p:pic>
        <p:nvPicPr>
          <p:cNvPr id="12" name="Image 11" descr="Une image contenant texte, capture d’écran, cercle, Police&#10;&#10;Description générée automatiquement">
            <a:extLst>
              <a:ext uri="{FF2B5EF4-FFF2-40B4-BE49-F238E27FC236}">
                <a16:creationId xmlns:a16="http://schemas.microsoft.com/office/drawing/2014/main" id="{33776939-8A9C-AEF1-5151-9D190D4893DC}"/>
              </a:ext>
            </a:extLst>
          </p:cNvPr>
          <p:cNvPicPr>
            <a:picLocks noChangeAspect="1"/>
          </p:cNvPicPr>
          <p:nvPr/>
        </p:nvPicPr>
        <p:blipFill>
          <a:blip r:embed="rId3"/>
          <a:stretch>
            <a:fillRect/>
          </a:stretch>
        </p:blipFill>
        <p:spPr>
          <a:xfrm>
            <a:off x="3067665" y="1283784"/>
            <a:ext cx="6164825" cy="4951208"/>
          </a:xfrm>
          <a:prstGeom prst="rect">
            <a:avLst/>
          </a:prstGeom>
        </p:spPr>
      </p:pic>
    </p:spTree>
    <p:extLst>
      <p:ext uri="{BB962C8B-B14F-4D97-AF65-F5344CB8AC3E}">
        <p14:creationId xmlns:p14="http://schemas.microsoft.com/office/powerpoint/2010/main" val="1531983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C5D1070-20CD-C329-C4A7-FC011D855680}"/>
              </a:ext>
            </a:extLst>
          </p:cNvPr>
          <p:cNvSpPr>
            <a:spLocks noGrp="1"/>
          </p:cNvSpPr>
          <p:nvPr>
            <p:ph type="body" sz="quarter" idx="17"/>
          </p:nvPr>
        </p:nvSpPr>
        <p:spPr/>
        <p:txBody>
          <a:bodyPr/>
          <a:lstStyle/>
          <a:p>
            <a:endParaRPr lang="fr-FR"/>
          </a:p>
        </p:txBody>
      </p:sp>
      <p:sp>
        <p:nvSpPr>
          <p:cNvPr id="3" name="Espace réservé du texte 2">
            <a:extLst>
              <a:ext uri="{FF2B5EF4-FFF2-40B4-BE49-F238E27FC236}">
                <a16:creationId xmlns:a16="http://schemas.microsoft.com/office/drawing/2014/main" id="{BD6E05CA-BA29-1C41-ECA3-6FC24F099560}"/>
              </a:ext>
            </a:extLst>
          </p:cNvPr>
          <p:cNvSpPr>
            <a:spLocks noGrp="1"/>
          </p:cNvSpPr>
          <p:nvPr>
            <p:ph type="body" sz="quarter" idx="18"/>
          </p:nvPr>
        </p:nvSpPr>
        <p:spPr/>
        <p:txBody>
          <a:bodyPr/>
          <a:lstStyle/>
          <a:p>
            <a:endParaRPr lang="fr-FR"/>
          </a:p>
        </p:txBody>
      </p:sp>
      <p:sp>
        <p:nvSpPr>
          <p:cNvPr id="4" name="Espace réservé du texte 3">
            <a:extLst>
              <a:ext uri="{FF2B5EF4-FFF2-40B4-BE49-F238E27FC236}">
                <a16:creationId xmlns:a16="http://schemas.microsoft.com/office/drawing/2014/main" id="{6D62144B-BA25-8E25-BAC8-08F2D1E49E67}"/>
              </a:ext>
            </a:extLst>
          </p:cNvPr>
          <p:cNvSpPr>
            <a:spLocks noGrp="1"/>
          </p:cNvSpPr>
          <p:nvPr>
            <p:ph type="body" sz="quarter" idx="19"/>
          </p:nvPr>
        </p:nvSpPr>
        <p:spPr/>
        <p:txBody>
          <a:bodyPr/>
          <a:lstStyle/>
          <a:p>
            <a:endParaRPr lang="fr-FR"/>
          </a:p>
        </p:txBody>
      </p:sp>
      <p:sp>
        <p:nvSpPr>
          <p:cNvPr id="5" name="Espace réservé du texte 4">
            <a:extLst>
              <a:ext uri="{FF2B5EF4-FFF2-40B4-BE49-F238E27FC236}">
                <a16:creationId xmlns:a16="http://schemas.microsoft.com/office/drawing/2014/main" id="{EC16C983-112C-5600-F8A5-D3315536025D}"/>
              </a:ext>
            </a:extLst>
          </p:cNvPr>
          <p:cNvSpPr>
            <a:spLocks noGrp="1"/>
          </p:cNvSpPr>
          <p:nvPr>
            <p:ph type="body" sz="quarter" idx="20"/>
          </p:nvPr>
        </p:nvSpPr>
        <p:spPr/>
        <p:txBody>
          <a:bodyPr/>
          <a:lstStyle/>
          <a:p>
            <a:endParaRPr lang="fr-FR"/>
          </a:p>
        </p:txBody>
      </p:sp>
      <p:sp>
        <p:nvSpPr>
          <p:cNvPr id="6" name="Espace réservé du texte 5">
            <a:extLst>
              <a:ext uri="{FF2B5EF4-FFF2-40B4-BE49-F238E27FC236}">
                <a16:creationId xmlns:a16="http://schemas.microsoft.com/office/drawing/2014/main" id="{2E7D83C7-105C-709E-693F-502C6BEF05A2}"/>
              </a:ext>
            </a:extLst>
          </p:cNvPr>
          <p:cNvSpPr>
            <a:spLocks noGrp="1"/>
          </p:cNvSpPr>
          <p:nvPr>
            <p:ph type="body" sz="quarter" idx="21"/>
          </p:nvPr>
        </p:nvSpPr>
        <p:spPr/>
        <p:txBody>
          <a:bodyPr/>
          <a:lstStyle/>
          <a:p>
            <a:endParaRPr lang="fr-FR"/>
          </a:p>
        </p:txBody>
      </p:sp>
      <p:sp>
        <p:nvSpPr>
          <p:cNvPr id="7" name="Espace réservé du texte 6">
            <a:extLst>
              <a:ext uri="{FF2B5EF4-FFF2-40B4-BE49-F238E27FC236}">
                <a16:creationId xmlns:a16="http://schemas.microsoft.com/office/drawing/2014/main" id="{72BE33AC-777F-E27F-9541-0173D530A9EF}"/>
              </a:ext>
            </a:extLst>
          </p:cNvPr>
          <p:cNvSpPr>
            <a:spLocks noGrp="1"/>
          </p:cNvSpPr>
          <p:nvPr>
            <p:ph type="body" sz="quarter" idx="22"/>
          </p:nvPr>
        </p:nvSpPr>
        <p:spPr/>
        <p:txBody>
          <a:bodyPr/>
          <a:lstStyle/>
          <a:p>
            <a:r>
              <a:rPr lang="fr-FR" dirty="0"/>
              <a:t>La voiture au centre de la mobilité quotidienne</a:t>
            </a:r>
          </a:p>
        </p:txBody>
      </p:sp>
      <p:sp>
        <p:nvSpPr>
          <p:cNvPr id="8" name="Espace réservé du texte 7">
            <a:extLst>
              <a:ext uri="{FF2B5EF4-FFF2-40B4-BE49-F238E27FC236}">
                <a16:creationId xmlns:a16="http://schemas.microsoft.com/office/drawing/2014/main" id="{CEE5963C-8582-AFDD-9BD6-31B3E60C7BFF}"/>
              </a:ext>
            </a:extLst>
          </p:cNvPr>
          <p:cNvSpPr>
            <a:spLocks noGrp="1"/>
          </p:cNvSpPr>
          <p:nvPr>
            <p:ph type="body" sz="quarter" idx="23"/>
          </p:nvPr>
        </p:nvSpPr>
        <p:spPr/>
        <p:txBody>
          <a:bodyPr/>
          <a:lstStyle/>
          <a:p>
            <a:r>
              <a:rPr lang="fr-FR"/>
              <a:t>01</a:t>
            </a:r>
          </a:p>
        </p:txBody>
      </p:sp>
    </p:spTree>
    <p:extLst>
      <p:ext uri="{BB962C8B-B14F-4D97-AF65-F5344CB8AC3E}">
        <p14:creationId xmlns:p14="http://schemas.microsoft.com/office/powerpoint/2010/main" val="1886921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0CDF7C3-553B-8C09-4A0F-B6F08AD79E38}"/>
              </a:ext>
            </a:extLst>
          </p:cNvPr>
          <p:cNvSpPr>
            <a:spLocks noGrp="1"/>
          </p:cNvSpPr>
          <p:nvPr>
            <p:ph type="body" sz="quarter" idx="10"/>
          </p:nvPr>
        </p:nvSpPr>
        <p:spPr/>
        <p:txBody>
          <a:bodyPr/>
          <a:lstStyle/>
          <a:p>
            <a:r>
              <a:rPr lang="fr-FR" dirty="0"/>
              <a:t>La voiture domine les trajets domicile-travail comme les autres trajets du quotidien</a:t>
            </a:r>
          </a:p>
        </p:txBody>
      </p:sp>
      <p:sp>
        <p:nvSpPr>
          <p:cNvPr id="5" name="Espace réservé du texte 4">
            <a:extLst>
              <a:ext uri="{FF2B5EF4-FFF2-40B4-BE49-F238E27FC236}">
                <a16:creationId xmlns:a16="http://schemas.microsoft.com/office/drawing/2014/main" id="{5315C60B-F4B4-B133-C212-24F218FDF1FA}"/>
              </a:ext>
            </a:extLst>
          </p:cNvPr>
          <p:cNvSpPr>
            <a:spLocks noGrp="1"/>
          </p:cNvSpPr>
          <p:nvPr>
            <p:ph type="body" sz="quarter" idx="22"/>
          </p:nvPr>
        </p:nvSpPr>
        <p:spPr/>
        <p:txBody>
          <a:bodyPr/>
          <a:lstStyle/>
          <a:p>
            <a:r>
              <a:rPr lang="fr-FR" dirty="0"/>
              <a:t>Source : CREDOC, enquête Conditions et de vie et aspirations, octobre 2023</a:t>
            </a:r>
          </a:p>
        </p:txBody>
      </p:sp>
      <p:sp>
        <p:nvSpPr>
          <p:cNvPr id="10" name="Espace réservé du texte 9">
            <a:extLst>
              <a:ext uri="{FF2B5EF4-FFF2-40B4-BE49-F238E27FC236}">
                <a16:creationId xmlns:a16="http://schemas.microsoft.com/office/drawing/2014/main" id="{667A509B-86FB-F91E-C651-F012CD3EFEDC}"/>
              </a:ext>
            </a:extLst>
          </p:cNvPr>
          <p:cNvSpPr>
            <a:spLocks noGrp="1"/>
          </p:cNvSpPr>
          <p:nvPr>
            <p:ph type="body" sz="quarter" idx="31"/>
          </p:nvPr>
        </p:nvSpPr>
        <p:spPr/>
        <p:txBody>
          <a:bodyPr/>
          <a:lstStyle/>
          <a:p>
            <a:r>
              <a:rPr lang="fr-FR" dirty="0"/>
              <a:t>Source : CREDOC, enquête Conditions et de vie et aspirations, octobre 2023</a:t>
            </a:r>
          </a:p>
          <a:p>
            <a:endParaRPr lang="fr-FR" dirty="0"/>
          </a:p>
        </p:txBody>
      </p:sp>
      <p:sp>
        <p:nvSpPr>
          <p:cNvPr id="13" name="Espace réservé du texte 12">
            <a:extLst>
              <a:ext uri="{FF2B5EF4-FFF2-40B4-BE49-F238E27FC236}">
                <a16:creationId xmlns:a16="http://schemas.microsoft.com/office/drawing/2014/main" id="{E6C6420C-8AF7-06C8-FDDE-9736BD280E41}"/>
              </a:ext>
            </a:extLst>
          </p:cNvPr>
          <p:cNvSpPr>
            <a:spLocks noGrp="1"/>
          </p:cNvSpPr>
          <p:nvPr>
            <p:ph type="body" sz="quarter" idx="14"/>
          </p:nvPr>
        </p:nvSpPr>
        <p:spPr>
          <a:xfrm>
            <a:off x="496922" y="1994264"/>
            <a:ext cx="5237792" cy="208232"/>
          </a:xfrm>
        </p:spPr>
        <p:txBody>
          <a:bodyPr/>
          <a:lstStyle/>
          <a:p>
            <a:r>
              <a:rPr lang="fr-FR" dirty="0"/>
              <a:t>Trajets domicile travail</a:t>
            </a:r>
          </a:p>
        </p:txBody>
      </p:sp>
      <p:sp>
        <p:nvSpPr>
          <p:cNvPr id="14" name="Espace réservé du texte 13">
            <a:extLst>
              <a:ext uri="{FF2B5EF4-FFF2-40B4-BE49-F238E27FC236}">
                <a16:creationId xmlns:a16="http://schemas.microsoft.com/office/drawing/2014/main" id="{E5BA1514-2B24-2112-65E1-457D10083095}"/>
              </a:ext>
            </a:extLst>
          </p:cNvPr>
          <p:cNvSpPr>
            <a:spLocks noGrp="1"/>
          </p:cNvSpPr>
          <p:nvPr>
            <p:ph type="body" sz="quarter" idx="15"/>
          </p:nvPr>
        </p:nvSpPr>
        <p:spPr>
          <a:xfrm>
            <a:off x="496922" y="2431650"/>
            <a:ext cx="5237792" cy="208232"/>
          </a:xfrm>
        </p:spPr>
        <p:txBody>
          <a:bodyPr/>
          <a:lstStyle/>
          <a:p>
            <a:r>
              <a:rPr lang="fr-FR"/>
              <a:t>Deux modes de déplacement principaux</a:t>
            </a:r>
          </a:p>
        </p:txBody>
      </p:sp>
      <p:sp>
        <p:nvSpPr>
          <p:cNvPr id="15" name="Espace réservé du texte 14">
            <a:extLst>
              <a:ext uri="{FF2B5EF4-FFF2-40B4-BE49-F238E27FC236}">
                <a16:creationId xmlns:a16="http://schemas.microsoft.com/office/drawing/2014/main" id="{5C05CE30-C6A8-B95A-1313-899CBBA154B3}"/>
              </a:ext>
            </a:extLst>
          </p:cNvPr>
          <p:cNvSpPr>
            <a:spLocks noGrp="1"/>
          </p:cNvSpPr>
          <p:nvPr>
            <p:ph type="body" sz="quarter" idx="16"/>
          </p:nvPr>
        </p:nvSpPr>
        <p:spPr>
          <a:xfrm>
            <a:off x="496922" y="2218972"/>
            <a:ext cx="5237792" cy="208232"/>
          </a:xfrm>
        </p:spPr>
        <p:txBody>
          <a:bodyPr/>
          <a:lstStyle/>
          <a:p>
            <a:r>
              <a:rPr lang="fr-FR" dirty="0"/>
              <a:t>Champ : actifs occupés et étudiants</a:t>
            </a:r>
          </a:p>
        </p:txBody>
      </p:sp>
      <p:graphicFrame>
        <p:nvGraphicFramePr>
          <p:cNvPr id="12" name="Graphique 11">
            <a:extLst>
              <a:ext uri="{FF2B5EF4-FFF2-40B4-BE49-F238E27FC236}">
                <a16:creationId xmlns:a16="http://schemas.microsoft.com/office/drawing/2014/main" id="{A9B51B0B-48DD-44DD-ABA3-66A01BA834FD}"/>
              </a:ext>
            </a:extLst>
          </p:cNvPr>
          <p:cNvGraphicFramePr>
            <a:graphicFrameLocks/>
          </p:cNvGraphicFramePr>
          <p:nvPr>
            <p:extLst>
              <p:ext uri="{D42A27DB-BD31-4B8C-83A1-F6EECF244321}">
                <p14:modId xmlns:p14="http://schemas.microsoft.com/office/powerpoint/2010/main" val="314496849"/>
              </p:ext>
            </p:extLst>
          </p:nvPr>
        </p:nvGraphicFramePr>
        <p:xfrm>
          <a:off x="357086" y="3274860"/>
          <a:ext cx="5492851"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5" name="Espace réservé du texte 12">
            <a:extLst>
              <a:ext uri="{FF2B5EF4-FFF2-40B4-BE49-F238E27FC236}">
                <a16:creationId xmlns:a16="http://schemas.microsoft.com/office/drawing/2014/main" id="{0677AA4C-9368-FCCE-2B39-A5DF664E448B}"/>
              </a:ext>
            </a:extLst>
          </p:cNvPr>
          <p:cNvSpPr txBox="1">
            <a:spLocks/>
          </p:cNvSpPr>
          <p:nvPr/>
        </p:nvSpPr>
        <p:spPr>
          <a:xfrm>
            <a:off x="6428734" y="1994264"/>
            <a:ext cx="5237792" cy="20823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i="0" kern="1200">
                <a:solidFill>
                  <a:srgbClr val="003064">
                    <a:alpha val="75000"/>
                  </a:srgbClr>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Autres trajets locaux </a:t>
            </a:r>
            <a:r>
              <a:rPr lang="fr-FR" b="0"/>
              <a:t>(courses, loisirs, accompagnement enfants…)</a:t>
            </a:r>
            <a:endParaRPr lang="fr-FR" b="0" dirty="0"/>
          </a:p>
        </p:txBody>
      </p:sp>
      <p:sp>
        <p:nvSpPr>
          <p:cNvPr id="26" name="Espace réservé du texte 13">
            <a:extLst>
              <a:ext uri="{FF2B5EF4-FFF2-40B4-BE49-F238E27FC236}">
                <a16:creationId xmlns:a16="http://schemas.microsoft.com/office/drawing/2014/main" id="{6A7E12A6-8A17-2FAA-10EA-F6019E3A7BD1}"/>
              </a:ext>
            </a:extLst>
          </p:cNvPr>
          <p:cNvSpPr txBox="1">
            <a:spLocks/>
          </p:cNvSpPr>
          <p:nvPr/>
        </p:nvSpPr>
        <p:spPr>
          <a:xfrm>
            <a:off x="6428734" y="2431650"/>
            <a:ext cx="5237792" cy="20823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000" b="0" i="1" kern="1200">
                <a:solidFill>
                  <a:srgbClr val="003064">
                    <a:alpha val="75000"/>
                  </a:srgbClr>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Deux modes de déplacement principaux</a:t>
            </a:r>
          </a:p>
        </p:txBody>
      </p:sp>
      <p:sp>
        <p:nvSpPr>
          <p:cNvPr id="27" name="Espace réservé du texte 14">
            <a:extLst>
              <a:ext uri="{FF2B5EF4-FFF2-40B4-BE49-F238E27FC236}">
                <a16:creationId xmlns:a16="http://schemas.microsoft.com/office/drawing/2014/main" id="{71FD39A6-8742-CCA9-FDAD-84924FAAA61C}"/>
              </a:ext>
            </a:extLst>
          </p:cNvPr>
          <p:cNvSpPr txBox="1">
            <a:spLocks/>
          </p:cNvSpPr>
          <p:nvPr/>
        </p:nvSpPr>
        <p:spPr>
          <a:xfrm>
            <a:off x="6428734" y="2218972"/>
            <a:ext cx="5237792" cy="20823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000" b="0" i="0" kern="1200">
                <a:solidFill>
                  <a:srgbClr val="003064">
                    <a:alpha val="75000"/>
                  </a:srgbClr>
                </a:solidFill>
                <a:latin typeface="Akatab" panose="02000000000000000000"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katab" panose="02000000000000000000"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katab" panose="02000000000000000000"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katab" panose="02000000000000000000"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Champ : tous</a:t>
            </a:r>
          </a:p>
        </p:txBody>
      </p:sp>
      <p:graphicFrame>
        <p:nvGraphicFramePr>
          <p:cNvPr id="28" name="Graphique 27">
            <a:extLst>
              <a:ext uri="{FF2B5EF4-FFF2-40B4-BE49-F238E27FC236}">
                <a16:creationId xmlns:a16="http://schemas.microsoft.com/office/drawing/2014/main" id="{EDDD3C14-A323-7F59-DC58-FA50C9031929}"/>
              </a:ext>
            </a:extLst>
          </p:cNvPr>
          <p:cNvGraphicFramePr>
            <a:graphicFrameLocks/>
          </p:cNvGraphicFramePr>
          <p:nvPr>
            <p:extLst>
              <p:ext uri="{D42A27DB-BD31-4B8C-83A1-F6EECF244321}">
                <p14:modId xmlns:p14="http://schemas.microsoft.com/office/powerpoint/2010/main" val="2938808582"/>
              </p:ext>
            </p:extLst>
          </p:nvPr>
        </p:nvGraphicFramePr>
        <p:xfrm>
          <a:off x="6309218" y="3205316"/>
          <a:ext cx="5270636" cy="30381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5047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720B205-F6C9-5C75-5128-75D4CEB96BBD}"/>
              </a:ext>
            </a:extLst>
          </p:cNvPr>
          <p:cNvSpPr>
            <a:spLocks noGrp="1"/>
          </p:cNvSpPr>
          <p:nvPr>
            <p:ph type="body" sz="quarter" idx="10"/>
          </p:nvPr>
        </p:nvSpPr>
        <p:spPr>
          <a:xfrm>
            <a:off x="357085" y="693112"/>
            <a:ext cx="11244979" cy="769720"/>
          </a:xfrm>
        </p:spPr>
        <p:txBody>
          <a:bodyPr/>
          <a:lstStyle/>
          <a:p>
            <a:r>
              <a:rPr lang="fr-FR" dirty="0"/>
              <a:t>Des usages directement liés à la distance domicile-travail</a:t>
            </a:r>
          </a:p>
        </p:txBody>
      </p:sp>
      <p:sp>
        <p:nvSpPr>
          <p:cNvPr id="6" name="Espace réservé du texte 5">
            <a:extLst>
              <a:ext uri="{FF2B5EF4-FFF2-40B4-BE49-F238E27FC236}">
                <a16:creationId xmlns:a16="http://schemas.microsoft.com/office/drawing/2014/main" id="{11D3D13D-6C9C-B87B-96EB-8F58906B09CA}"/>
              </a:ext>
            </a:extLst>
          </p:cNvPr>
          <p:cNvSpPr>
            <a:spLocks noGrp="1"/>
          </p:cNvSpPr>
          <p:nvPr>
            <p:ph type="body" sz="quarter" idx="17"/>
          </p:nvPr>
        </p:nvSpPr>
        <p:spPr>
          <a:xfrm>
            <a:off x="2482204" y="6351939"/>
            <a:ext cx="6826313" cy="339546"/>
          </a:xfrm>
        </p:spPr>
        <p:txBody>
          <a:bodyPr/>
          <a:lstStyle/>
          <a:p>
            <a:r>
              <a:rPr lang="fr-FR"/>
              <a:t>Source : CREDOC, Enquête Conditions de vie et aspirations</a:t>
            </a:r>
          </a:p>
        </p:txBody>
      </p:sp>
      <p:sp>
        <p:nvSpPr>
          <p:cNvPr id="9" name="Espace réservé du texte 8">
            <a:extLst>
              <a:ext uri="{FF2B5EF4-FFF2-40B4-BE49-F238E27FC236}">
                <a16:creationId xmlns:a16="http://schemas.microsoft.com/office/drawing/2014/main" id="{6DD98134-E8D1-BBA2-9634-32BF49857CE7}"/>
              </a:ext>
            </a:extLst>
          </p:cNvPr>
          <p:cNvSpPr>
            <a:spLocks noGrp="1"/>
          </p:cNvSpPr>
          <p:nvPr>
            <p:ph type="body" sz="quarter" idx="14"/>
          </p:nvPr>
        </p:nvSpPr>
        <p:spPr>
          <a:xfrm>
            <a:off x="2494905" y="1754108"/>
            <a:ext cx="6826313" cy="208232"/>
          </a:xfrm>
        </p:spPr>
        <p:txBody>
          <a:bodyPr/>
          <a:lstStyle/>
          <a:p>
            <a:r>
              <a:rPr lang="fr-FR" dirty="0"/>
              <a:t>1</a:t>
            </a:r>
            <a:r>
              <a:rPr lang="fr-FR" baseline="30000" dirty="0"/>
              <a:t>er</a:t>
            </a:r>
            <a:r>
              <a:rPr lang="fr-FR" dirty="0"/>
              <a:t> mode de transport choisi pour se rendre au travail en fonction de la distance domicile travail</a:t>
            </a:r>
          </a:p>
        </p:txBody>
      </p:sp>
      <p:sp>
        <p:nvSpPr>
          <p:cNvPr id="10" name="Espace réservé du texte 9">
            <a:extLst>
              <a:ext uri="{FF2B5EF4-FFF2-40B4-BE49-F238E27FC236}">
                <a16:creationId xmlns:a16="http://schemas.microsoft.com/office/drawing/2014/main" id="{AC07AFA7-176B-D77A-9185-30AA56E57106}"/>
              </a:ext>
            </a:extLst>
          </p:cNvPr>
          <p:cNvSpPr>
            <a:spLocks noGrp="1"/>
          </p:cNvSpPr>
          <p:nvPr>
            <p:ph type="body" sz="quarter" idx="15"/>
          </p:nvPr>
        </p:nvSpPr>
        <p:spPr>
          <a:xfrm>
            <a:off x="2494905" y="2198117"/>
            <a:ext cx="6826313" cy="208232"/>
          </a:xfrm>
        </p:spPr>
        <p:txBody>
          <a:bodyPr/>
          <a:lstStyle/>
          <a:p>
            <a:r>
              <a:rPr lang="fr-FR"/>
              <a:t>Champ : actifs occupés et étudiants</a:t>
            </a:r>
          </a:p>
        </p:txBody>
      </p:sp>
      <p:graphicFrame>
        <p:nvGraphicFramePr>
          <p:cNvPr id="7" name="Graphique 6">
            <a:extLst>
              <a:ext uri="{FF2B5EF4-FFF2-40B4-BE49-F238E27FC236}">
                <a16:creationId xmlns:a16="http://schemas.microsoft.com/office/drawing/2014/main" id="{82C981DB-CF49-DC86-F176-0260B137CC18}"/>
              </a:ext>
            </a:extLst>
          </p:cNvPr>
          <p:cNvGraphicFramePr>
            <a:graphicFrameLocks/>
          </p:cNvGraphicFramePr>
          <p:nvPr>
            <p:extLst>
              <p:ext uri="{D42A27DB-BD31-4B8C-83A1-F6EECF244321}">
                <p14:modId xmlns:p14="http://schemas.microsoft.com/office/powerpoint/2010/main" val="1383624161"/>
              </p:ext>
            </p:extLst>
          </p:nvPr>
        </p:nvGraphicFramePr>
        <p:xfrm>
          <a:off x="2494905" y="2717120"/>
          <a:ext cx="6813612" cy="32789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5970551"/>
      </p:ext>
    </p:extLst>
  </p:cSld>
  <p:clrMapOvr>
    <a:masterClrMapping/>
  </p:clrMapOvr>
</p:sld>
</file>

<file path=ppt/theme/theme1.xml><?xml version="1.0" encoding="utf-8"?>
<a:theme xmlns:a="http://schemas.openxmlformats.org/drawingml/2006/main" name="Pages de couverture">
  <a:themeElements>
    <a:clrScheme name="GAMME CREDOC">
      <a:dk1>
        <a:srgbClr val="000000"/>
      </a:dk1>
      <a:lt1>
        <a:srgbClr val="FFFFFF"/>
      </a:lt1>
      <a:dk2>
        <a:srgbClr val="003064"/>
      </a:dk2>
      <a:lt2>
        <a:srgbClr val="E7E6E6"/>
      </a:lt2>
      <a:accent1>
        <a:srgbClr val="003064"/>
      </a:accent1>
      <a:accent2>
        <a:srgbClr val="009EE0"/>
      </a:accent2>
      <a:accent3>
        <a:srgbClr val="5DBEBF"/>
      </a:accent3>
      <a:accent4>
        <a:srgbClr val="CBFF33"/>
      </a:accent4>
      <a:accent5>
        <a:srgbClr val="78349E"/>
      </a:accent5>
      <a:accent6>
        <a:srgbClr val="AF206F"/>
      </a:accent6>
      <a:hlink>
        <a:srgbClr val="5DBEBF"/>
      </a:hlink>
      <a:folHlink>
        <a:srgbClr val="5DBEBF"/>
      </a:folHlink>
    </a:clrScheme>
    <a:fontScheme name="Personnalisé 1">
      <a:majorFont>
        <a:latin typeface="Roboto flex"/>
        <a:ea typeface=""/>
        <a:cs typeface=""/>
      </a:majorFont>
      <a:minorFont>
        <a:latin typeface="Akat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mières pages">
  <a:themeElements>
    <a:clrScheme name="GAMME CREDOC">
      <a:dk1>
        <a:srgbClr val="000000"/>
      </a:dk1>
      <a:lt1>
        <a:srgbClr val="FFFFFF"/>
      </a:lt1>
      <a:dk2>
        <a:srgbClr val="003064"/>
      </a:dk2>
      <a:lt2>
        <a:srgbClr val="E7E6E6"/>
      </a:lt2>
      <a:accent1>
        <a:srgbClr val="003064"/>
      </a:accent1>
      <a:accent2>
        <a:srgbClr val="009EE0"/>
      </a:accent2>
      <a:accent3>
        <a:srgbClr val="5DBEBF"/>
      </a:accent3>
      <a:accent4>
        <a:srgbClr val="CBFF33"/>
      </a:accent4>
      <a:accent5>
        <a:srgbClr val="78349E"/>
      </a:accent5>
      <a:accent6>
        <a:srgbClr val="AF206F"/>
      </a:accent6>
      <a:hlink>
        <a:srgbClr val="5DBEBF"/>
      </a:hlink>
      <a:folHlink>
        <a:srgbClr val="5DBEB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rtitres">
  <a:themeElements>
    <a:clrScheme name="GAMME CREDOC">
      <a:dk1>
        <a:srgbClr val="000000"/>
      </a:dk1>
      <a:lt1>
        <a:srgbClr val="FFFFFF"/>
      </a:lt1>
      <a:dk2>
        <a:srgbClr val="003064"/>
      </a:dk2>
      <a:lt2>
        <a:srgbClr val="E7E6E6"/>
      </a:lt2>
      <a:accent1>
        <a:srgbClr val="003064"/>
      </a:accent1>
      <a:accent2>
        <a:srgbClr val="009EE0"/>
      </a:accent2>
      <a:accent3>
        <a:srgbClr val="5DBEBF"/>
      </a:accent3>
      <a:accent4>
        <a:srgbClr val="CBFF33"/>
      </a:accent4>
      <a:accent5>
        <a:srgbClr val="78349E"/>
      </a:accent5>
      <a:accent6>
        <a:srgbClr val="AF206F"/>
      </a:accent6>
      <a:hlink>
        <a:srgbClr val="5DBEBF"/>
      </a:hlink>
      <a:folHlink>
        <a:srgbClr val="5DBEB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ages de contenu avec graphiques">
  <a:themeElements>
    <a:clrScheme name="GAMME CREDOC">
      <a:dk1>
        <a:srgbClr val="000000"/>
      </a:dk1>
      <a:lt1>
        <a:srgbClr val="FFFFFF"/>
      </a:lt1>
      <a:dk2>
        <a:srgbClr val="003064"/>
      </a:dk2>
      <a:lt2>
        <a:srgbClr val="E7E6E6"/>
      </a:lt2>
      <a:accent1>
        <a:srgbClr val="003064"/>
      </a:accent1>
      <a:accent2>
        <a:srgbClr val="009EE0"/>
      </a:accent2>
      <a:accent3>
        <a:srgbClr val="5DBEBF"/>
      </a:accent3>
      <a:accent4>
        <a:srgbClr val="CBFF33"/>
      </a:accent4>
      <a:accent5>
        <a:srgbClr val="78349E"/>
      </a:accent5>
      <a:accent6>
        <a:srgbClr val="AF206F"/>
      </a:accent6>
      <a:hlink>
        <a:srgbClr val="5DBEBF"/>
      </a:hlink>
      <a:folHlink>
        <a:srgbClr val="5DBEB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Pages de contenu">
  <a:themeElements>
    <a:clrScheme name="GAMME CREDOC">
      <a:dk1>
        <a:srgbClr val="000000"/>
      </a:dk1>
      <a:lt1>
        <a:srgbClr val="FFFFFF"/>
      </a:lt1>
      <a:dk2>
        <a:srgbClr val="003064"/>
      </a:dk2>
      <a:lt2>
        <a:srgbClr val="E7E6E6"/>
      </a:lt2>
      <a:accent1>
        <a:srgbClr val="003064"/>
      </a:accent1>
      <a:accent2>
        <a:srgbClr val="009EE0"/>
      </a:accent2>
      <a:accent3>
        <a:srgbClr val="5DBEBF"/>
      </a:accent3>
      <a:accent4>
        <a:srgbClr val="CBFF33"/>
      </a:accent4>
      <a:accent5>
        <a:srgbClr val="78349E"/>
      </a:accent5>
      <a:accent6>
        <a:srgbClr val="AF206F"/>
      </a:accent6>
      <a:hlink>
        <a:srgbClr val="5DBEBF"/>
      </a:hlink>
      <a:folHlink>
        <a:srgbClr val="5DBEB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97f0e91-a424-40e7-b159-919cd36229ca" xsi:nil="true"/>
    <lcf76f155ced4ddcb4097134ff3c332f xmlns="ca8b9c18-5e1d-46e5-9d1a-4e2a3224a5d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8" ma:contentTypeDescription="Crée un document." ma:contentTypeScope="" ma:versionID="562c5f8faa3afe0037f80cedbbba92a2">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6d0b1f9947d2def9302a79bd3f5241cd"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9EBA26-A3DA-4E13-A0F4-C10F4F8EC177}">
  <ds:schemaRefs>
    <ds:schemaRef ds:uri="246e239f-addb-46f1-8462-7bed4904dee0"/>
    <ds:schemaRef ds:uri="26df5572-1c21-4acb-8b3a-86087ec10b1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879936F-BCC6-4463-88C0-2BAE843C782B}">
  <ds:schemaRefs>
    <ds:schemaRef ds:uri="http://schemas.microsoft.com/sharepoint/v3/contenttype/forms"/>
  </ds:schemaRefs>
</ds:datastoreItem>
</file>

<file path=customXml/itemProps3.xml><?xml version="1.0" encoding="utf-8"?>
<ds:datastoreItem xmlns:ds="http://schemas.openxmlformats.org/officeDocument/2006/customXml" ds:itemID="{FEBDB522-C211-4E17-A6EF-9C62735E7896}"/>
</file>

<file path=docProps/app.xml><?xml version="1.0" encoding="utf-8"?>
<Properties xmlns="http://schemas.openxmlformats.org/officeDocument/2006/extended-properties" xmlns:vt="http://schemas.openxmlformats.org/officeDocument/2006/docPropsVTypes">
  <TotalTime>0</TotalTime>
  <Words>4981</Words>
  <Application>Microsoft Macintosh PowerPoint</Application>
  <PresentationFormat>Grand écran</PresentationFormat>
  <Paragraphs>453</Paragraphs>
  <Slides>50</Slides>
  <Notes>9</Notes>
  <HiddenSlides>10</HiddenSlides>
  <MMClips>0</MMClips>
  <ScaleCrop>false</ScaleCrop>
  <HeadingPairs>
    <vt:vector size="6" baseType="variant">
      <vt:variant>
        <vt:lpstr>Polices utilisées</vt:lpstr>
      </vt:variant>
      <vt:variant>
        <vt:i4>6</vt:i4>
      </vt:variant>
      <vt:variant>
        <vt:lpstr>Thème</vt:lpstr>
      </vt:variant>
      <vt:variant>
        <vt:i4>5</vt:i4>
      </vt:variant>
      <vt:variant>
        <vt:lpstr>Titres des diapositives</vt:lpstr>
      </vt:variant>
      <vt:variant>
        <vt:i4>50</vt:i4>
      </vt:variant>
    </vt:vector>
  </HeadingPairs>
  <TitlesOfParts>
    <vt:vector size="61" baseType="lpstr">
      <vt:lpstr>Akatab</vt:lpstr>
      <vt:lpstr>Roboto Flex</vt:lpstr>
      <vt:lpstr>Arial</vt:lpstr>
      <vt:lpstr>Roboto Flex Normal</vt:lpstr>
      <vt:lpstr>Wingdings</vt:lpstr>
      <vt:lpstr>Roboto Flex Normal Medium</vt:lpstr>
      <vt:lpstr>Pages de couverture</vt:lpstr>
      <vt:lpstr>Premières pages</vt:lpstr>
      <vt:lpstr>Intertitres</vt:lpstr>
      <vt:lpstr>Pages de contenu avec graphiques</vt:lpstr>
      <vt:lpstr>2_Pages de contenu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WOZNA DORGNY</dc:creator>
  <cp:keywords/>
  <dc:description/>
  <cp:lastModifiedBy>Anne Mattioli</cp:lastModifiedBy>
  <cp:revision>4</cp:revision>
  <cp:lastPrinted>2024-02-13T16:05:04Z</cp:lastPrinted>
  <dcterms:created xsi:type="dcterms:W3CDTF">2023-07-05T07:54:38Z</dcterms:created>
  <dcterms:modified xsi:type="dcterms:W3CDTF">2024-06-27T04:45:06Z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y fmtid="{D5CDD505-2E9C-101B-9397-08002B2CF9AE}" pid="3" name="MediaServiceImageTags">
    <vt:lpwstr/>
  </property>
</Properties>
</file>