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wmf" ContentType="image/x-wmf"/>
  <Default Extension="docx" ContentType="application/vnd.openxmlformats-officedocument.wordprocessingml.document"/>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531" r:id="rId3"/>
    <p:sldId id="685" r:id="rId4"/>
    <p:sldId id="1730" r:id="rId5"/>
    <p:sldId id="1611" r:id="rId6"/>
    <p:sldId id="701" r:id="rId7"/>
    <p:sldId id="1731" r:id="rId8"/>
    <p:sldId id="1732" r:id="rId9"/>
    <p:sldId id="1724" r:id="rId10"/>
    <p:sldId id="1722" r:id="rId11"/>
    <p:sldId id="689" r:id="rId12"/>
    <p:sldId id="1736" r:id="rId13"/>
    <p:sldId id="1735" r:id="rId14"/>
    <p:sldId id="1702" r:id="rId15"/>
    <p:sldId id="1703" r:id="rId16"/>
    <p:sldId id="1719" r:id="rId17"/>
    <p:sldId id="1720" r:id="rId18"/>
    <p:sldId id="1717" r:id="rId19"/>
    <p:sldId id="1707" r:id="rId20"/>
    <p:sldId id="1708" r:id="rId21"/>
    <p:sldId id="1709" r:id="rId22"/>
    <p:sldId id="1713" r:id="rId23"/>
    <p:sldId id="1714" r:id="rId24"/>
    <p:sldId id="1737" r:id="rId25"/>
    <p:sldId id="1721" r:id="rId26"/>
    <p:sldId id="1738" r:id="rId27"/>
    <p:sldId id="266" r:id="rId28"/>
    <p:sldId id="1653" r:id="rId29"/>
    <p:sldId id="1654" r:id="rId30"/>
    <p:sldId id="1733" r:id="rId31"/>
    <p:sldId id="552" r:id="rId32"/>
    <p:sldId id="573" r:id="rId33"/>
    <p:sldId id="1740" r:id="rId34"/>
    <p:sldId id="699" r:id="rId35"/>
    <p:sldId id="1726" r:id="rId36"/>
    <p:sldId id="1718" r:id="rId37"/>
    <p:sldId id="614" r:id="rId38"/>
    <p:sldId id="794" r:id="rId39"/>
    <p:sldId id="653" r:id="rId40"/>
    <p:sldId id="1739" r:id="rId41"/>
    <p:sldId id="1734"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7"/>
    <p:restoredTop sz="96405"/>
  </p:normalViewPr>
  <p:slideViewPr>
    <p:cSldViewPr snapToGrid="0">
      <p:cViewPr varScale="1">
        <p:scale>
          <a:sx n="104" d="100"/>
          <a:sy n="104" d="100"/>
        </p:scale>
        <p:origin x="208"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FBF3E-5F02-674A-80D6-8052B2A27A93}" type="datetimeFigureOut">
              <a:rPr lang="fr-FR" smtClean="0"/>
              <a:t>03/02/2023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DA6B8-54AC-5141-81DC-CACE7FC30EF4}" type="slidenum">
              <a:rPr lang="fr-FR" smtClean="0"/>
              <a:t>‹N°›</a:t>
            </a:fld>
            <a:endParaRPr lang="fr-FR"/>
          </a:p>
        </p:txBody>
      </p:sp>
    </p:spTree>
    <p:extLst>
      <p:ext uri="{BB962C8B-B14F-4D97-AF65-F5344CB8AC3E}">
        <p14:creationId xmlns:p14="http://schemas.microsoft.com/office/powerpoint/2010/main" val="160197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62466" name="Espace réservé des commentaires 2"/>
          <p:cNvSpPr>
            <a:spLocks noGrp="1"/>
          </p:cNvSpPr>
          <p:nvPr>
            <p:ph type="body" idx="1"/>
          </p:nvPr>
        </p:nvSpPr>
        <p:spPr>
          <a:noFill/>
          <a:extLst>
            <a:ext uri="{FAA26D3D-D897-4be2-8F04-BA451C77F1D7}">
              <ma14:placeholderFlag xmlns="" xmlns:ma14="http://schemas.microsoft.com/office/mac/drawingml/2011/main" val="1"/>
            </a:ext>
          </a:extLst>
        </p:spPr>
        <p:txBody>
          <a:bodyPr/>
          <a:lstStyle/>
          <a:p>
            <a:endParaRPr lang="fr-FR">
              <a:latin typeface="Times New Roman" charset="0"/>
            </a:endParaRPr>
          </a:p>
        </p:txBody>
      </p:sp>
    </p:spTree>
    <p:extLst>
      <p:ext uri="{BB962C8B-B14F-4D97-AF65-F5344CB8AC3E}">
        <p14:creationId xmlns:p14="http://schemas.microsoft.com/office/powerpoint/2010/main" val="94923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079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7518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62466" name="Espace réservé des commentaires 2"/>
          <p:cNvSpPr>
            <a:spLocks noGrp="1"/>
          </p:cNvSpPr>
          <p:nvPr>
            <p:ph type="body" idx="1"/>
          </p:nvPr>
        </p:nvSpPr>
        <p:spPr>
          <a:noFill/>
          <a:extLst>
            <a:ext uri="{FAA26D3D-D897-4be2-8F04-BA451C77F1D7}">
              <ma14:placeholderFlag xmlns="" xmlns:ma14="http://schemas.microsoft.com/office/mac/drawingml/2011/main" val="1"/>
            </a:ext>
          </a:extLst>
        </p:spPr>
        <p:txBody>
          <a:bodyPr/>
          <a:lstStyle/>
          <a:p>
            <a:endParaRPr lang="fr-FR">
              <a:latin typeface="Times New Roman" charset="0"/>
            </a:endParaRPr>
          </a:p>
        </p:txBody>
      </p:sp>
    </p:spTree>
    <p:extLst>
      <p:ext uri="{BB962C8B-B14F-4D97-AF65-F5344CB8AC3E}">
        <p14:creationId xmlns:p14="http://schemas.microsoft.com/office/powerpoint/2010/main" val="739864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62466" name="Espace réservé des commentaires 2"/>
          <p:cNvSpPr>
            <a:spLocks noGrp="1"/>
          </p:cNvSpPr>
          <p:nvPr>
            <p:ph type="body" idx="1"/>
          </p:nvPr>
        </p:nvSpPr>
        <p:spPr>
          <a:noFill/>
          <a:extLst>
            <a:ext uri="{FAA26D3D-D897-4be2-8F04-BA451C77F1D7}">
              <ma14:placeholderFlag xmlns="" xmlns:ma14="http://schemas.microsoft.com/office/mac/drawingml/2011/main" val="1"/>
            </a:ext>
          </a:extLst>
        </p:spPr>
        <p:txBody>
          <a:bodyPr/>
          <a:lstStyle/>
          <a:p>
            <a:endParaRPr lang="fr-FR">
              <a:latin typeface="Times New Roman" charset="0"/>
            </a:endParaRPr>
          </a:p>
        </p:txBody>
      </p:sp>
    </p:spTree>
    <p:extLst>
      <p:ext uri="{BB962C8B-B14F-4D97-AF65-F5344CB8AC3E}">
        <p14:creationId xmlns:p14="http://schemas.microsoft.com/office/powerpoint/2010/main" val="1399038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A3CAE1-829D-E279-5B58-EBDBBCE7E1B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88DF493-5F94-FB1F-D758-F415AE6FC5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E860357-0C0B-DD1D-6B9D-00F44918CBF2}"/>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5" name="Espace réservé du pied de page 4">
            <a:extLst>
              <a:ext uri="{FF2B5EF4-FFF2-40B4-BE49-F238E27FC236}">
                <a16:creationId xmlns:a16="http://schemas.microsoft.com/office/drawing/2014/main" id="{DCB3D6C6-7CB4-D7F6-0583-E104140BA3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B21CF4-7E04-521B-54CE-BE0F95D32D5C}"/>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51089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E02999-E3A9-9AF6-CE66-9A9B85AC07D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5781E9C-5FCC-EAA4-AFCF-D836016D17B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E172EE-0062-7D84-5CAE-248F9E5CCD30}"/>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5" name="Espace réservé du pied de page 4">
            <a:extLst>
              <a:ext uri="{FF2B5EF4-FFF2-40B4-BE49-F238E27FC236}">
                <a16:creationId xmlns:a16="http://schemas.microsoft.com/office/drawing/2014/main" id="{11966ED9-8544-5299-8131-02E23143EC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92171D-AF85-EEDF-5B3F-21BAF3D5CEDF}"/>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34866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D373BF1-B492-4BE5-FC47-106E5CA11B8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EAD9807-6ECB-E0F9-5632-7A2C8A6E17D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8430BA-7708-1873-A1A1-A30F23B999E6}"/>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5" name="Espace réservé du pied de page 4">
            <a:extLst>
              <a:ext uri="{FF2B5EF4-FFF2-40B4-BE49-F238E27FC236}">
                <a16:creationId xmlns:a16="http://schemas.microsoft.com/office/drawing/2014/main" id="{6126A6B4-E840-D4BB-D94F-FF3FEA95C6F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E565D5-9928-51BD-46DC-083D07C529AA}"/>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1805306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4F73FC-1DD7-9C17-2118-ADC6269647E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2492F9-EE49-05E5-40D1-C54A5988CC5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3C3AE6-F685-727E-7BA4-657DDC60AA57}"/>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5" name="Espace réservé du pied de page 4">
            <a:extLst>
              <a:ext uri="{FF2B5EF4-FFF2-40B4-BE49-F238E27FC236}">
                <a16:creationId xmlns:a16="http://schemas.microsoft.com/office/drawing/2014/main" id="{E62C74EB-A940-DFAC-3FC5-3310F06B2D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3031C0-D81A-B92A-2ABE-B3DA443558D5}"/>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131521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0F4C8A-4B6B-8FFE-C9A6-3911835F2EF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D0AC264-15F2-A605-7010-151A4C7E8B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F0ACE34-D38E-2848-CE5E-88AD13CD406A}"/>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5" name="Espace réservé du pied de page 4">
            <a:extLst>
              <a:ext uri="{FF2B5EF4-FFF2-40B4-BE49-F238E27FC236}">
                <a16:creationId xmlns:a16="http://schemas.microsoft.com/office/drawing/2014/main" id="{D1D2B0A0-676B-E8BB-064E-78AC23FA4A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47681C-CB4A-EF92-5620-C8A9B8796A97}"/>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59595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4928EE-F70B-E7E0-DA91-96FF1B98E99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734A634-73D9-BFF4-CB3E-06A1456EF4E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3B62533-1FF7-6D71-DB59-86311A0CD05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92407DC-F41A-FAF9-027F-7FE83F5A22D3}"/>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6" name="Espace réservé du pied de page 5">
            <a:extLst>
              <a:ext uri="{FF2B5EF4-FFF2-40B4-BE49-F238E27FC236}">
                <a16:creationId xmlns:a16="http://schemas.microsoft.com/office/drawing/2014/main" id="{8DC0507E-F82B-3551-7444-83039F3813A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F1BD365-29A3-A8E1-F7C2-ACE27D1A1E58}"/>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365616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D36F91-95EC-7376-42FA-84193605CAD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F4D18E5-BE33-E232-FBD2-BCC0A184DC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A89CC4B-D846-D706-A92D-8EFA7197F28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A682968-C449-32D4-F211-C4EA8FE949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905E4B0-CD5F-9B40-7F03-DE3206092D4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F6C8429-7ACB-092F-F309-4B5E3E4A433C}"/>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8" name="Espace réservé du pied de page 7">
            <a:extLst>
              <a:ext uri="{FF2B5EF4-FFF2-40B4-BE49-F238E27FC236}">
                <a16:creationId xmlns:a16="http://schemas.microsoft.com/office/drawing/2014/main" id="{8806EF04-AB55-5355-85C7-9F5E6368B64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4045674-D5A0-81A1-CDBE-817D25E53395}"/>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398547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DB2ECF-7A40-A863-453D-88AF8347FD8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34F7011-537D-40CC-F29B-E931D89D983F}"/>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4" name="Espace réservé du pied de page 3">
            <a:extLst>
              <a:ext uri="{FF2B5EF4-FFF2-40B4-BE49-F238E27FC236}">
                <a16:creationId xmlns:a16="http://schemas.microsoft.com/office/drawing/2014/main" id="{013E3D82-F5A4-3485-CDA0-F494F9C8529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EA19DF2-6EF1-17AE-3460-52D317A5817C}"/>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2537468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57272E1-8415-86E2-8B9B-DCF586D34059}"/>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3" name="Espace réservé du pied de page 2">
            <a:extLst>
              <a:ext uri="{FF2B5EF4-FFF2-40B4-BE49-F238E27FC236}">
                <a16:creationId xmlns:a16="http://schemas.microsoft.com/office/drawing/2014/main" id="{A763BF9D-4A9F-195F-6A72-088D09CF52C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09CA5C0-0B73-C31D-36B3-DC5B1B88A4EC}"/>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3593069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27DD5-74A5-B32B-CD4A-A8F5E41D03B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738F0D9-2A6A-29B8-AA97-7AB6F29604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93BE776-6557-A66C-470F-A843536D58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D692099-8BF7-36B3-4BA6-85150CC793AB}"/>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6" name="Espace réservé du pied de page 5">
            <a:extLst>
              <a:ext uri="{FF2B5EF4-FFF2-40B4-BE49-F238E27FC236}">
                <a16:creationId xmlns:a16="http://schemas.microsoft.com/office/drawing/2014/main" id="{C2E8E6FC-D3AE-B96B-EFF8-A9F1108245C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2D2972A-1E78-2E90-6BAE-7088935760B5}"/>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4030171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43098C-6B44-5946-FF64-DE237D0DA39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50E8F7D-BE66-CD31-F42D-EA8C60B06E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75A95AE-5FF1-6A2E-1CDE-9E29C79D9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5EC76F3-7955-3489-288E-6D458EB75738}"/>
              </a:ext>
            </a:extLst>
          </p:cNvPr>
          <p:cNvSpPr>
            <a:spLocks noGrp="1"/>
          </p:cNvSpPr>
          <p:nvPr>
            <p:ph type="dt" sz="half" idx="10"/>
          </p:nvPr>
        </p:nvSpPr>
        <p:spPr/>
        <p:txBody>
          <a:bodyPr/>
          <a:lstStyle/>
          <a:p>
            <a:fld id="{03A243AB-E727-AC40-BDEA-83294950F7CF}" type="datetimeFigureOut">
              <a:rPr lang="fr-FR" smtClean="0"/>
              <a:t>03/02/2023</a:t>
            </a:fld>
            <a:endParaRPr lang="fr-FR"/>
          </a:p>
        </p:txBody>
      </p:sp>
      <p:sp>
        <p:nvSpPr>
          <p:cNvPr id="6" name="Espace réservé du pied de page 5">
            <a:extLst>
              <a:ext uri="{FF2B5EF4-FFF2-40B4-BE49-F238E27FC236}">
                <a16:creationId xmlns:a16="http://schemas.microsoft.com/office/drawing/2014/main" id="{F9C520FA-3E85-E317-0145-4FDCF9B8D2F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44B6CD5-1673-320E-8B5E-25C68454EA0E}"/>
              </a:ext>
            </a:extLst>
          </p:cNvPr>
          <p:cNvSpPr>
            <a:spLocks noGrp="1"/>
          </p:cNvSpPr>
          <p:nvPr>
            <p:ph type="sldNum" sz="quarter" idx="12"/>
          </p:nvPr>
        </p:nvSpPr>
        <p:spPr/>
        <p:txBody>
          <a:bodyPr/>
          <a:lstStyle/>
          <a:p>
            <a:fld id="{4F968CD8-6DFA-5744-962C-DF99906E6341}" type="slidenum">
              <a:rPr lang="fr-FR" smtClean="0"/>
              <a:t>‹N°›</a:t>
            </a:fld>
            <a:endParaRPr lang="fr-FR"/>
          </a:p>
        </p:txBody>
      </p:sp>
    </p:spTree>
    <p:extLst>
      <p:ext uri="{BB962C8B-B14F-4D97-AF65-F5344CB8AC3E}">
        <p14:creationId xmlns:p14="http://schemas.microsoft.com/office/powerpoint/2010/main" val="102048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8E48BBD-84E8-E6B9-CF6B-3B5FCAD720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5265D9F-2122-8008-2C5E-6C3D636C89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8A1F54E-12C4-B3D6-0B3B-645BB9108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243AB-E727-AC40-BDEA-83294950F7CF}" type="datetimeFigureOut">
              <a:rPr lang="fr-FR" smtClean="0"/>
              <a:t>03/02/2023</a:t>
            </a:fld>
            <a:endParaRPr lang="fr-FR"/>
          </a:p>
        </p:txBody>
      </p:sp>
      <p:sp>
        <p:nvSpPr>
          <p:cNvPr id="5" name="Espace réservé du pied de page 4">
            <a:extLst>
              <a:ext uri="{FF2B5EF4-FFF2-40B4-BE49-F238E27FC236}">
                <a16:creationId xmlns:a16="http://schemas.microsoft.com/office/drawing/2014/main" id="{409BD1E2-577F-0425-F767-F3D1141DFE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D3037DA-402F-6FEA-E4B4-6EC9E3F22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68CD8-6DFA-5744-962C-DF99906E6341}" type="slidenum">
              <a:rPr lang="fr-FR" smtClean="0"/>
              <a:t>‹N°›</a:t>
            </a:fld>
            <a:endParaRPr lang="fr-FR"/>
          </a:p>
        </p:txBody>
      </p:sp>
    </p:spTree>
    <p:extLst>
      <p:ext uri="{BB962C8B-B14F-4D97-AF65-F5344CB8AC3E}">
        <p14:creationId xmlns:p14="http://schemas.microsoft.com/office/powerpoint/2010/main" val="1342662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package" Target="../embeddings/Document_Microsoft_Word.docx"/><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emf"/><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65F99E-5CDE-AD48-8EE0-90CACF77DC79}"/>
              </a:ext>
            </a:extLst>
          </p:cNvPr>
          <p:cNvSpPr>
            <a:spLocks noGrp="1"/>
          </p:cNvSpPr>
          <p:nvPr>
            <p:ph type="ctrTitle"/>
          </p:nvPr>
        </p:nvSpPr>
        <p:spPr/>
        <p:txBody>
          <a:bodyPr/>
          <a:lstStyle/>
          <a:p>
            <a:r>
              <a:rPr lang="fr-FR" dirty="0"/>
              <a:t>Les mesures compensatoires écologiques</a:t>
            </a:r>
          </a:p>
        </p:txBody>
      </p:sp>
      <p:sp>
        <p:nvSpPr>
          <p:cNvPr id="3" name="Sous-titre 2">
            <a:extLst>
              <a:ext uri="{FF2B5EF4-FFF2-40B4-BE49-F238E27FC236}">
                <a16:creationId xmlns:a16="http://schemas.microsoft.com/office/drawing/2014/main" id="{19C64EE8-3D35-4833-A604-E28FEBA840B7}"/>
              </a:ext>
            </a:extLst>
          </p:cNvPr>
          <p:cNvSpPr>
            <a:spLocks noGrp="1"/>
          </p:cNvSpPr>
          <p:nvPr>
            <p:ph type="subTitle" idx="1"/>
          </p:nvPr>
        </p:nvSpPr>
        <p:spPr/>
        <p:txBody>
          <a:bodyPr/>
          <a:lstStyle/>
          <a:p>
            <a:r>
              <a:rPr lang="fr-FR" dirty="0"/>
              <a:t>Harold Levrel</a:t>
            </a:r>
          </a:p>
          <a:p>
            <a:r>
              <a:rPr lang="fr-FR" dirty="0"/>
              <a:t>Université Paris-Saclay, AgroParisTech, CIRED</a:t>
            </a:r>
          </a:p>
          <a:p>
            <a:r>
              <a:rPr lang="fr-FR" dirty="0"/>
              <a:t>IHEDATE le 3 février 2023</a:t>
            </a:r>
          </a:p>
        </p:txBody>
      </p:sp>
    </p:spTree>
    <p:extLst>
      <p:ext uri="{BB962C8B-B14F-4D97-AF65-F5344CB8AC3E}">
        <p14:creationId xmlns:p14="http://schemas.microsoft.com/office/powerpoint/2010/main" val="2391009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A48044A-AB6F-23D1-7EB8-DA88C923F7C3}"/>
              </a:ext>
            </a:extLst>
          </p:cNvPr>
          <p:cNvPicPr>
            <a:picLocks noChangeAspect="1"/>
          </p:cNvPicPr>
          <p:nvPr/>
        </p:nvPicPr>
        <p:blipFill>
          <a:blip r:embed="rId2"/>
          <a:stretch>
            <a:fillRect/>
          </a:stretch>
        </p:blipFill>
        <p:spPr>
          <a:xfrm>
            <a:off x="119269" y="551421"/>
            <a:ext cx="6159500" cy="5829300"/>
          </a:xfrm>
          <a:prstGeom prst="rect">
            <a:avLst/>
          </a:prstGeom>
        </p:spPr>
      </p:pic>
      <p:pic>
        <p:nvPicPr>
          <p:cNvPr id="4" name="Image 3">
            <a:extLst>
              <a:ext uri="{FF2B5EF4-FFF2-40B4-BE49-F238E27FC236}">
                <a16:creationId xmlns:a16="http://schemas.microsoft.com/office/drawing/2014/main" id="{19BB831D-D022-E93A-7C76-E1F6FC5B3630}"/>
              </a:ext>
            </a:extLst>
          </p:cNvPr>
          <p:cNvPicPr>
            <a:picLocks noChangeAspect="1"/>
          </p:cNvPicPr>
          <p:nvPr/>
        </p:nvPicPr>
        <p:blipFill>
          <a:blip r:embed="rId3"/>
          <a:stretch>
            <a:fillRect/>
          </a:stretch>
        </p:blipFill>
        <p:spPr>
          <a:xfrm>
            <a:off x="7015162" y="3070420"/>
            <a:ext cx="4343401" cy="3601844"/>
          </a:xfrm>
          <a:prstGeom prst="rect">
            <a:avLst/>
          </a:prstGeom>
        </p:spPr>
      </p:pic>
      <p:sp>
        <p:nvSpPr>
          <p:cNvPr id="5" name="ZoneTexte 4">
            <a:extLst>
              <a:ext uri="{FF2B5EF4-FFF2-40B4-BE49-F238E27FC236}">
                <a16:creationId xmlns:a16="http://schemas.microsoft.com/office/drawing/2014/main" id="{5FD4E8B4-E508-8DF1-78AD-68EABBCF090E}"/>
              </a:ext>
            </a:extLst>
          </p:cNvPr>
          <p:cNvSpPr txBox="1"/>
          <p:nvPr/>
        </p:nvSpPr>
        <p:spPr>
          <a:xfrm>
            <a:off x="7015162" y="316256"/>
            <a:ext cx="4637260" cy="2677656"/>
          </a:xfrm>
          <a:prstGeom prst="rect">
            <a:avLst/>
          </a:prstGeom>
          <a:noFill/>
        </p:spPr>
        <p:txBody>
          <a:bodyPr wrap="square" rtlCol="0">
            <a:spAutoFit/>
          </a:bodyPr>
          <a:lstStyle/>
          <a:p>
            <a:r>
              <a:rPr lang="fr-FR" sz="2400" dirty="0"/>
              <a:t>Constat d’inefficacité </a:t>
            </a:r>
          </a:p>
          <a:p>
            <a:endParaRPr lang="fr-FR" sz="2400" dirty="0"/>
          </a:p>
          <a:p>
            <a:r>
              <a:rPr lang="fr-FR" sz="2400" dirty="0"/>
              <a:t>Recommandation: mettre en œuvre les MC à partir de pratiques </a:t>
            </a:r>
            <a:r>
              <a:rPr lang="fr-FR" sz="2400" dirty="0" err="1"/>
              <a:t>agro-écologiques</a:t>
            </a:r>
            <a:r>
              <a:rPr lang="fr-FR" sz="2400" dirty="0"/>
              <a:t> (PSE)</a:t>
            </a:r>
          </a:p>
          <a:p>
            <a:endParaRPr lang="fr-FR" sz="2400" dirty="0"/>
          </a:p>
          <a:p>
            <a:r>
              <a:rPr lang="fr-FR" sz="2400" dirty="0"/>
              <a:t>=&gt; Question de l’</a:t>
            </a:r>
            <a:r>
              <a:rPr lang="fr-FR" sz="2400" dirty="0" err="1"/>
              <a:t>additionnalité</a:t>
            </a:r>
            <a:endParaRPr lang="fr-FR" sz="2400" dirty="0"/>
          </a:p>
        </p:txBody>
      </p:sp>
    </p:spTree>
    <p:extLst>
      <p:ext uri="{BB962C8B-B14F-4D97-AF65-F5344CB8AC3E}">
        <p14:creationId xmlns:p14="http://schemas.microsoft.com/office/powerpoint/2010/main" val="1968816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Les ratio du CNPN</a:t>
            </a:r>
          </a:p>
        </p:txBody>
      </p:sp>
      <p:graphicFrame>
        <p:nvGraphicFramePr>
          <p:cNvPr id="3" name="Objet 2"/>
          <p:cNvGraphicFramePr>
            <a:graphicFrameLocks noChangeAspect="1"/>
          </p:cNvGraphicFramePr>
          <p:nvPr>
            <p:extLst>
              <p:ext uri="{D42A27DB-BD31-4B8C-83A1-F6EECF244321}">
                <p14:modId xmlns:p14="http://schemas.microsoft.com/office/powerpoint/2010/main" val="3033260767"/>
              </p:ext>
            </p:extLst>
          </p:nvPr>
        </p:nvGraphicFramePr>
        <p:xfrm>
          <a:off x="393753" y="1779105"/>
          <a:ext cx="11080586" cy="4081072"/>
        </p:xfrm>
        <a:graphic>
          <a:graphicData uri="http://schemas.openxmlformats.org/presentationml/2006/ole">
            <mc:AlternateContent xmlns:mc="http://schemas.openxmlformats.org/markup-compatibility/2006">
              <mc:Choice xmlns:v="urn:schemas-microsoft-com:vml" Requires="v">
                <p:oleObj name="Document" r:id="rId2" imgW="5930900" imgH="2184400" progId="Word.Document.12">
                  <p:embed/>
                </p:oleObj>
              </mc:Choice>
              <mc:Fallback>
                <p:oleObj name="Document" r:id="rId2" imgW="5930900" imgH="2184400" progId="Word.Document.12">
                  <p:embed/>
                  <p:pic>
                    <p:nvPicPr>
                      <p:cNvPr id="3" name="Objet 2"/>
                      <p:cNvPicPr/>
                      <p:nvPr/>
                    </p:nvPicPr>
                    <p:blipFill>
                      <a:blip r:embed="rId3"/>
                      <a:stretch>
                        <a:fillRect/>
                      </a:stretch>
                    </p:blipFill>
                    <p:spPr>
                      <a:xfrm>
                        <a:off x="393753" y="1779105"/>
                        <a:ext cx="11080586" cy="4081072"/>
                      </a:xfrm>
                      <a:prstGeom prst="rect">
                        <a:avLst/>
                      </a:prstGeom>
                    </p:spPr>
                  </p:pic>
                </p:oleObj>
              </mc:Fallback>
            </mc:AlternateContent>
          </a:graphicData>
        </a:graphic>
      </p:graphicFrame>
    </p:spTree>
    <p:extLst>
      <p:ext uri="{BB962C8B-B14F-4D97-AF65-F5344CB8AC3E}">
        <p14:creationId xmlns:p14="http://schemas.microsoft.com/office/powerpoint/2010/main" val="2006272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7A05FE-72F0-E958-C033-A198320E9414}"/>
              </a:ext>
            </a:extLst>
          </p:cNvPr>
          <p:cNvSpPr>
            <a:spLocks noGrp="1"/>
          </p:cNvSpPr>
          <p:nvPr>
            <p:ph type="ctrTitle"/>
          </p:nvPr>
        </p:nvSpPr>
        <p:spPr/>
        <p:txBody>
          <a:bodyPr/>
          <a:lstStyle/>
          <a:p>
            <a:r>
              <a:rPr lang="fr-FR" dirty="0"/>
              <a:t>Les problèmes</a:t>
            </a:r>
          </a:p>
        </p:txBody>
      </p:sp>
      <p:sp>
        <p:nvSpPr>
          <p:cNvPr id="3" name="Sous-titre 2">
            <a:extLst>
              <a:ext uri="{FF2B5EF4-FFF2-40B4-BE49-F238E27FC236}">
                <a16:creationId xmlns:a16="http://schemas.microsoft.com/office/drawing/2014/main" id="{25C9748D-A279-FB3A-799B-EEAA2909E790}"/>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038925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1B044F-7F53-B5DB-642C-244312B9FCC9}"/>
              </a:ext>
            </a:extLst>
          </p:cNvPr>
          <p:cNvSpPr>
            <a:spLocks noGrp="1"/>
          </p:cNvSpPr>
          <p:nvPr>
            <p:ph type="title"/>
          </p:nvPr>
        </p:nvSpPr>
        <p:spPr>
          <a:xfrm>
            <a:off x="352425" y="3174"/>
            <a:ext cx="10515600" cy="1325563"/>
          </a:xfrm>
        </p:spPr>
        <p:txBody>
          <a:bodyPr/>
          <a:lstStyle/>
          <a:p>
            <a:r>
              <a:rPr lang="fr-FR" dirty="0"/>
              <a:t>Bilan</a:t>
            </a:r>
          </a:p>
        </p:txBody>
      </p:sp>
      <p:sp>
        <p:nvSpPr>
          <p:cNvPr id="3" name="Espace réservé du contenu 2">
            <a:extLst>
              <a:ext uri="{FF2B5EF4-FFF2-40B4-BE49-F238E27FC236}">
                <a16:creationId xmlns:a16="http://schemas.microsoft.com/office/drawing/2014/main" id="{28506690-0EF5-F28D-756B-F50F3D6FDDFD}"/>
              </a:ext>
            </a:extLst>
          </p:cNvPr>
          <p:cNvSpPr>
            <a:spLocks noGrp="1"/>
          </p:cNvSpPr>
          <p:nvPr>
            <p:ph idx="1"/>
          </p:nvPr>
        </p:nvSpPr>
        <p:spPr>
          <a:xfrm>
            <a:off x="838200" y="5272088"/>
            <a:ext cx="10720388" cy="1325563"/>
          </a:xfrm>
        </p:spPr>
        <p:txBody>
          <a:bodyPr>
            <a:normAutofit/>
          </a:bodyPr>
          <a:lstStyle/>
          <a:p>
            <a:pPr marL="0" indent="0">
              <a:buNone/>
            </a:pPr>
            <a:r>
              <a:rPr lang="fr-FR" sz="2400" dirty="0">
                <a:effectLst/>
                <a:latin typeface="AdvOT596495f2"/>
              </a:rPr>
              <a:t>Sur 577 ha artificialisés, seulement 3% ont donné lieu à des actions de désartificialisation, tandis que 81% des actions sont menées sur des milieux semi-naturels (cultivés ou non)</a:t>
            </a:r>
            <a:endParaRPr lang="fr-FR" sz="4000" dirty="0"/>
          </a:p>
          <a:p>
            <a:endParaRPr lang="fr-FR" sz="4000" dirty="0"/>
          </a:p>
        </p:txBody>
      </p:sp>
      <p:pic>
        <p:nvPicPr>
          <p:cNvPr id="4" name="Image 3">
            <a:extLst>
              <a:ext uri="{FF2B5EF4-FFF2-40B4-BE49-F238E27FC236}">
                <a16:creationId xmlns:a16="http://schemas.microsoft.com/office/drawing/2014/main" id="{95F74D5D-1A9F-69BC-690C-06563A3A4E09}"/>
              </a:ext>
            </a:extLst>
          </p:cNvPr>
          <p:cNvPicPr>
            <a:picLocks noChangeAspect="1"/>
          </p:cNvPicPr>
          <p:nvPr/>
        </p:nvPicPr>
        <p:blipFill>
          <a:blip r:embed="rId2"/>
          <a:stretch>
            <a:fillRect/>
          </a:stretch>
        </p:blipFill>
        <p:spPr>
          <a:xfrm>
            <a:off x="1220788" y="1114425"/>
            <a:ext cx="9175750" cy="3778250"/>
          </a:xfrm>
          <a:prstGeom prst="rect">
            <a:avLst/>
          </a:prstGeom>
        </p:spPr>
      </p:pic>
    </p:spTree>
    <p:extLst>
      <p:ext uri="{BB962C8B-B14F-4D97-AF65-F5344CB8AC3E}">
        <p14:creationId xmlns:p14="http://schemas.microsoft.com/office/powerpoint/2010/main" val="2926705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B26E28-C562-10E5-0737-57556FD1EA60}"/>
              </a:ext>
            </a:extLst>
          </p:cNvPr>
          <p:cNvPicPr>
            <a:picLocks noChangeAspect="1"/>
          </p:cNvPicPr>
          <p:nvPr/>
        </p:nvPicPr>
        <p:blipFill>
          <a:blip r:embed="rId2"/>
          <a:stretch>
            <a:fillRect/>
          </a:stretch>
        </p:blipFill>
        <p:spPr>
          <a:xfrm>
            <a:off x="4142263" y="68826"/>
            <a:ext cx="5205334" cy="6858000"/>
          </a:xfrm>
          <a:prstGeom prst="rect">
            <a:avLst/>
          </a:prstGeom>
        </p:spPr>
      </p:pic>
      <p:sp>
        <p:nvSpPr>
          <p:cNvPr id="6" name="Titre 1">
            <a:extLst>
              <a:ext uri="{FF2B5EF4-FFF2-40B4-BE49-F238E27FC236}">
                <a16:creationId xmlns:a16="http://schemas.microsoft.com/office/drawing/2014/main" id="{7BE10024-C00C-6D99-344C-7A0B1DA585D3}"/>
              </a:ext>
            </a:extLst>
          </p:cNvPr>
          <p:cNvSpPr>
            <a:spLocks noGrp="1"/>
          </p:cNvSpPr>
          <p:nvPr>
            <p:ph type="title"/>
          </p:nvPr>
        </p:nvSpPr>
        <p:spPr>
          <a:xfrm>
            <a:off x="0" y="2766218"/>
            <a:ext cx="3156448" cy="1325563"/>
          </a:xfrm>
        </p:spPr>
        <p:txBody>
          <a:bodyPr>
            <a:normAutofit fontScale="90000"/>
          </a:bodyPr>
          <a:lstStyle/>
          <a:p>
            <a:r>
              <a:rPr lang="fr-FR" dirty="0"/>
              <a:t>Un exemple représentatif des problèmes: la route des Suc</a:t>
            </a:r>
            <a:br>
              <a:rPr lang="fr-FR" dirty="0"/>
            </a:br>
            <a:r>
              <a:rPr lang="fr-FR" dirty="0"/>
              <a:t>(source: EGIS)</a:t>
            </a:r>
          </a:p>
        </p:txBody>
      </p:sp>
    </p:spTree>
    <p:extLst>
      <p:ext uri="{BB962C8B-B14F-4D97-AF65-F5344CB8AC3E}">
        <p14:creationId xmlns:p14="http://schemas.microsoft.com/office/powerpoint/2010/main" val="18719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54A7CE-6A7A-6DB7-9519-B3E0E647AB18}"/>
              </a:ext>
            </a:extLst>
          </p:cNvPr>
          <p:cNvSpPr>
            <a:spLocks noGrp="1"/>
          </p:cNvSpPr>
          <p:nvPr>
            <p:ph type="title"/>
          </p:nvPr>
        </p:nvSpPr>
        <p:spPr>
          <a:xfrm>
            <a:off x="0" y="2766218"/>
            <a:ext cx="3156448" cy="1325563"/>
          </a:xfrm>
        </p:spPr>
        <p:txBody>
          <a:bodyPr>
            <a:normAutofit fontScale="90000"/>
          </a:bodyPr>
          <a:lstStyle/>
          <a:p>
            <a:r>
              <a:rPr lang="fr-FR" dirty="0"/>
              <a:t>Un exemple représentatif des problèmes: la route des Suc</a:t>
            </a:r>
            <a:br>
              <a:rPr lang="fr-FR" dirty="0"/>
            </a:br>
            <a:r>
              <a:rPr lang="fr-FR" dirty="0"/>
              <a:t>(source: EGIS)</a:t>
            </a:r>
          </a:p>
        </p:txBody>
      </p:sp>
      <p:pic>
        <p:nvPicPr>
          <p:cNvPr id="4" name="Image 3">
            <a:extLst>
              <a:ext uri="{FF2B5EF4-FFF2-40B4-BE49-F238E27FC236}">
                <a16:creationId xmlns:a16="http://schemas.microsoft.com/office/drawing/2014/main" id="{07A4C5FE-8D9B-C198-7CA8-72D9BF81A5B6}"/>
              </a:ext>
            </a:extLst>
          </p:cNvPr>
          <p:cNvPicPr>
            <a:picLocks noChangeAspect="1"/>
          </p:cNvPicPr>
          <p:nvPr/>
        </p:nvPicPr>
        <p:blipFill>
          <a:blip r:embed="rId2"/>
          <a:stretch>
            <a:fillRect/>
          </a:stretch>
        </p:blipFill>
        <p:spPr>
          <a:xfrm>
            <a:off x="4037434" y="0"/>
            <a:ext cx="5402239" cy="6858000"/>
          </a:xfrm>
          <a:prstGeom prst="rect">
            <a:avLst/>
          </a:prstGeom>
        </p:spPr>
      </p:pic>
    </p:spTree>
    <p:extLst>
      <p:ext uri="{BB962C8B-B14F-4D97-AF65-F5344CB8AC3E}">
        <p14:creationId xmlns:p14="http://schemas.microsoft.com/office/powerpoint/2010/main" val="165752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BB1E00D-DACD-5A98-087E-39B04B1F837E}"/>
              </a:ext>
            </a:extLst>
          </p:cNvPr>
          <p:cNvPicPr>
            <a:picLocks noChangeAspect="1"/>
          </p:cNvPicPr>
          <p:nvPr/>
        </p:nvPicPr>
        <p:blipFill>
          <a:blip r:embed="rId2"/>
          <a:stretch>
            <a:fillRect/>
          </a:stretch>
        </p:blipFill>
        <p:spPr>
          <a:xfrm>
            <a:off x="2692400" y="666750"/>
            <a:ext cx="6807200" cy="5524500"/>
          </a:xfrm>
          <a:prstGeom prst="rect">
            <a:avLst/>
          </a:prstGeom>
        </p:spPr>
      </p:pic>
    </p:spTree>
    <p:extLst>
      <p:ext uri="{BB962C8B-B14F-4D97-AF65-F5344CB8AC3E}">
        <p14:creationId xmlns:p14="http://schemas.microsoft.com/office/powerpoint/2010/main" val="3126053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707D086-2BB4-E2F4-B48C-38EDEEE4E73B}"/>
              </a:ext>
            </a:extLst>
          </p:cNvPr>
          <p:cNvPicPr>
            <a:picLocks noChangeAspect="1"/>
          </p:cNvPicPr>
          <p:nvPr/>
        </p:nvPicPr>
        <p:blipFill>
          <a:blip r:embed="rId2"/>
          <a:stretch>
            <a:fillRect/>
          </a:stretch>
        </p:blipFill>
        <p:spPr>
          <a:xfrm>
            <a:off x="403155" y="886119"/>
            <a:ext cx="11628390" cy="5194170"/>
          </a:xfrm>
          <a:prstGeom prst="rect">
            <a:avLst/>
          </a:prstGeom>
        </p:spPr>
      </p:pic>
      <p:sp>
        <p:nvSpPr>
          <p:cNvPr id="2" name="Rectangle 1">
            <a:extLst>
              <a:ext uri="{FF2B5EF4-FFF2-40B4-BE49-F238E27FC236}">
                <a16:creationId xmlns:a16="http://schemas.microsoft.com/office/drawing/2014/main" id="{8EA3A764-2919-C53E-203A-958AD9CA6F2C}"/>
              </a:ext>
            </a:extLst>
          </p:cNvPr>
          <p:cNvSpPr/>
          <p:nvPr/>
        </p:nvSpPr>
        <p:spPr>
          <a:xfrm>
            <a:off x="474871" y="2533135"/>
            <a:ext cx="11409904" cy="223608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970164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4D12A5B-EE0E-7A09-281F-2D9ABB0AF1A8}"/>
              </a:ext>
            </a:extLst>
          </p:cNvPr>
          <p:cNvPicPr>
            <a:picLocks noChangeAspect="1"/>
          </p:cNvPicPr>
          <p:nvPr/>
        </p:nvPicPr>
        <p:blipFill>
          <a:blip r:embed="rId2"/>
          <a:stretch>
            <a:fillRect/>
          </a:stretch>
        </p:blipFill>
        <p:spPr>
          <a:xfrm>
            <a:off x="324070" y="0"/>
            <a:ext cx="9219980" cy="4890155"/>
          </a:xfrm>
          <a:prstGeom prst="rect">
            <a:avLst/>
          </a:prstGeom>
        </p:spPr>
      </p:pic>
      <p:pic>
        <p:nvPicPr>
          <p:cNvPr id="3" name="Image 2">
            <a:extLst>
              <a:ext uri="{FF2B5EF4-FFF2-40B4-BE49-F238E27FC236}">
                <a16:creationId xmlns:a16="http://schemas.microsoft.com/office/drawing/2014/main" id="{1ED9712A-4AA6-F93C-9FE0-A8A635D87345}"/>
              </a:ext>
            </a:extLst>
          </p:cNvPr>
          <p:cNvPicPr>
            <a:picLocks noChangeAspect="1"/>
          </p:cNvPicPr>
          <p:nvPr/>
        </p:nvPicPr>
        <p:blipFill>
          <a:blip r:embed="rId3"/>
          <a:stretch>
            <a:fillRect/>
          </a:stretch>
        </p:blipFill>
        <p:spPr>
          <a:xfrm>
            <a:off x="2841984" y="5315392"/>
            <a:ext cx="7900023" cy="1542608"/>
          </a:xfrm>
          <a:prstGeom prst="rect">
            <a:avLst/>
          </a:prstGeom>
        </p:spPr>
      </p:pic>
      <p:sp>
        <p:nvSpPr>
          <p:cNvPr id="4" name="Rectangle 3">
            <a:extLst>
              <a:ext uri="{FF2B5EF4-FFF2-40B4-BE49-F238E27FC236}">
                <a16:creationId xmlns:a16="http://schemas.microsoft.com/office/drawing/2014/main" id="{5131D77F-E26C-5C69-56B8-FE7B437F7736}"/>
              </a:ext>
            </a:extLst>
          </p:cNvPr>
          <p:cNvSpPr/>
          <p:nvPr/>
        </p:nvSpPr>
        <p:spPr>
          <a:xfrm>
            <a:off x="2824057" y="5297462"/>
            <a:ext cx="7900024" cy="10854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73754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A71AE27-AE5A-E2BC-2609-99402A06261F}"/>
              </a:ext>
            </a:extLst>
          </p:cNvPr>
          <p:cNvPicPr>
            <a:picLocks noChangeAspect="1"/>
          </p:cNvPicPr>
          <p:nvPr/>
        </p:nvPicPr>
        <p:blipFill>
          <a:blip r:embed="rId2"/>
          <a:stretch>
            <a:fillRect/>
          </a:stretch>
        </p:blipFill>
        <p:spPr>
          <a:xfrm>
            <a:off x="4918177" y="88900"/>
            <a:ext cx="6426200" cy="6680200"/>
          </a:xfrm>
          <a:prstGeom prst="rect">
            <a:avLst/>
          </a:prstGeom>
        </p:spPr>
      </p:pic>
      <p:sp>
        <p:nvSpPr>
          <p:cNvPr id="3" name="Titre 1">
            <a:extLst>
              <a:ext uri="{FF2B5EF4-FFF2-40B4-BE49-F238E27FC236}">
                <a16:creationId xmlns:a16="http://schemas.microsoft.com/office/drawing/2014/main" id="{7E749ED7-EE00-0EE6-CDA7-420C5E39B681}"/>
              </a:ext>
            </a:extLst>
          </p:cNvPr>
          <p:cNvSpPr txBox="1">
            <a:spLocks/>
          </p:cNvSpPr>
          <p:nvPr/>
        </p:nvSpPr>
        <p:spPr>
          <a:xfrm>
            <a:off x="238432" y="2675706"/>
            <a:ext cx="2534265" cy="132556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Impacts du projet (source: EGIS)</a:t>
            </a:r>
          </a:p>
        </p:txBody>
      </p:sp>
    </p:spTree>
    <p:extLst>
      <p:ext uri="{BB962C8B-B14F-4D97-AF65-F5344CB8AC3E}">
        <p14:creationId xmlns:p14="http://schemas.microsoft.com/office/powerpoint/2010/main" val="2855513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3" name="AutoShape 55"/>
          <p:cNvSpPr>
            <a:spLocks noChangeAspect="1" noChangeArrowheads="1" noTextEdit="1"/>
          </p:cNvSpPr>
          <p:nvPr/>
        </p:nvSpPr>
        <p:spPr bwMode="auto">
          <a:xfrm>
            <a:off x="1620838" y="344489"/>
            <a:ext cx="8771368"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p>
        </p:txBody>
      </p:sp>
      <p:sp>
        <p:nvSpPr>
          <p:cNvPr id="30724" name="Freeform 54"/>
          <p:cNvSpPr>
            <a:spLocks noEditPoints="1"/>
          </p:cNvSpPr>
          <p:nvPr/>
        </p:nvSpPr>
        <p:spPr bwMode="auto">
          <a:xfrm>
            <a:off x="2238514" y="843035"/>
            <a:ext cx="182011" cy="4954479"/>
          </a:xfrm>
          <a:custGeom>
            <a:avLst/>
            <a:gdLst>
              <a:gd name="T0" fmla="*/ 125 w 188"/>
              <a:gd name="T1" fmla="*/ 163 h 5118"/>
              <a:gd name="T2" fmla="*/ 125 w 188"/>
              <a:gd name="T3" fmla="*/ 4968 h 5118"/>
              <a:gd name="T4" fmla="*/ 63 w 188"/>
              <a:gd name="T5" fmla="*/ 4968 h 5118"/>
              <a:gd name="T6" fmla="*/ 63 w 188"/>
              <a:gd name="T7" fmla="*/ 163 h 5118"/>
              <a:gd name="T8" fmla="*/ 125 w 188"/>
              <a:gd name="T9" fmla="*/ 163 h 5118"/>
              <a:gd name="T10" fmla="*/ 0 w 188"/>
              <a:gd name="T11" fmla="*/ 188 h 5118"/>
              <a:gd name="T12" fmla="*/ 88 w 188"/>
              <a:gd name="T13" fmla="*/ 0 h 5118"/>
              <a:gd name="T14" fmla="*/ 188 w 188"/>
              <a:gd name="T15" fmla="*/ 188 h 5118"/>
              <a:gd name="T16" fmla="*/ 0 w 188"/>
              <a:gd name="T17" fmla="*/ 188 h 5118"/>
              <a:gd name="T18" fmla="*/ 188 w 188"/>
              <a:gd name="T19" fmla="*/ 4930 h 5118"/>
              <a:gd name="T20" fmla="*/ 88 w 188"/>
              <a:gd name="T21" fmla="*/ 5118 h 5118"/>
              <a:gd name="T22" fmla="*/ 0 w 188"/>
              <a:gd name="T23" fmla="*/ 4930 h 5118"/>
              <a:gd name="T24" fmla="*/ 188 w 188"/>
              <a:gd name="T25" fmla="*/ 4930 h 5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8" h="5118">
                <a:moveTo>
                  <a:pt x="125" y="163"/>
                </a:moveTo>
                <a:lnTo>
                  <a:pt x="125" y="4968"/>
                </a:lnTo>
                <a:lnTo>
                  <a:pt x="63" y="4968"/>
                </a:lnTo>
                <a:lnTo>
                  <a:pt x="63" y="163"/>
                </a:lnTo>
                <a:lnTo>
                  <a:pt x="125" y="163"/>
                </a:lnTo>
                <a:close/>
                <a:moveTo>
                  <a:pt x="0" y="188"/>
                </a:moveTo>
                <a:lnTo>
                  <a:pt x="88" y="0"/>
                </a:lnTo>
                <a:lnTo>
                  <a:pt x="188" y="188"/>
                </a:lnTo>
                <a:lnTo>
                  <a:pt x="0" y="188"/>
                </a:lnTo>
                <a:close/>
                <a:moveTo>
                  <a:pt x="188" y="4930"/>
                </a:moveTo>
                <a:lnTo>
                  <a:pt x="88" y="5118"/>
                </a:lnTo>
                <a:lnTo>
                  <a:pt x="0" y="4930"/>
                </a:lnTo>
                <a:lnTo>
                  <a:pt x="188" y="4930"/>
                </a:lnTo>
                <a:close/>
              </a:path>
            </a:pathLst>
          </a:custGeom>
          <a:solidFill>
            <a:srgbClr val="4A7EBB"/>
          </a:solidFill>
          <a:ln w="0">
            <a:solidFill>
              <a:srgbClr val="4A7EBB"/>
            </a:solidFill>
            <a:round/>
            <a:headEnd/>
            <a:tailEnd/>
          </a:ln>
        </p:spPr>
        <p:txBody>
          <a:bodyPr/>
          <a:lstStyle/>
          <a:p>
            <a:endParaRPr lang="fr-FR"/>
          </a:p>
        </p:txBody>
      </p:sp>
      <p:sp>
        <p:nvSpPr>
          <p:cNvPr id="30725" name="Freeform 53"/>
          <p:cNvSpPr>
            <a:spLocks noEditPoints="1"/>
          </p:cNvSpPr>
          <p:nvPr/>
        </p:nvSpPr>
        <p:spPr bwMode="auto">
          <a:xfrm>
            <a:off x="2359530" y="2774294"/>
            <a:ext cx="5282184" cy="181993"/>
          </a:xfrm>
          <a:custGeom>
            <a:avLst/>
            <a:gdLst>
              <a:gd name="T0" fmla="*/ 0 w 5456"/>
              <a:gd name="T1" fmla="*/ 62 h 188"/>
              <a:gd name="T2" fmla="*/ 5306 w 5456"/>
              <a:gd name="T3" fmla="*/ 62 h 188"/>
              <a:gd name="T4" fmla="*/ 5306 w 5456"/>
              <a:gd name="T5" fmla="*/ 125 h 188"/>
              <a:gd name="T6" fmla="*/ 0 w 5456"/>
              <a:gd name="T7" fmla="*/ 125 h 188"/>
              <a:gd name="T8" fmla="*/ 0 w 5456"/>
              <a:gd name="T9" fmla="*/ 62 h 188"/>
              <a:gd name="T10" fmla="*/ 5269 w 5456"/>
              <a:gd name="T11" fmla="*/ 0 h 188"/>
              <a:gd name="T12" fmla="*/ 5456 w 5456"/>
              <a:gd name="T13" fmla="*/ 87 h 188"/>
              <a:gd name="T14" fmla="*/ 5269 w 5456"/>
              <a:gd name="T15" fmla="*/ 188 h 188"/>
              <a:gd name="T16" fmla="*/ 5269 w 5456"/>
              <a:gd name="T17" fmla="*/ 0 h 1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56" h="188">
                <a:moveTo>
                  <a:pt x="0" y="62"/>
                </a:moveTo>
                <a:lnTo>
                  <a:pt x="5306" y="62"/>
                </a:lnTo>
                <a:lnTo>
                  <a:pt x="5306" y="125"/>
                </a:lnTo>
                <a:lnTo>
                  <a:pt x="0" y="125"/>
                </a:lnTo>
                <a:lnTo>
                  <a:pt x="0" y="62"/>
                </a:lnTo>
                <a:close/>
                <a:moveTo>
                  <a:pt x="5269" y="0"/>
                </a:moveTo>
                <a:lnTo>
                  <a:pt x="5456" y="87"/>
                </a:lnTo>
                <a:lnTo>
                  <a:pt x="5269" y="188"/>
                </a:lnTo>
                <a:lnTo>
                  <a:pt x="5269" y="0"/>
                </a:lnTo>
                <a:close/>
              </a:path>
            </a:pathLst>
          </a:custGeom>
          <a:solidFill>
            <a:srgbClr val="4A7EBB"/>
          </a:solidFill>
          <a:ln w="0">
            <a:solidFill>
              <a:srgbClr val="4A7EBB"/>
            </a:solidFill>
            <a:round/>
            <a:headEnd/>
            <a:tailEnd/>
          </a:ln>
        </p:spPr>
        <p:txBody>
          <a:bodyPr/>
          <a:lstStyle/>
          <a:p>
            <a:endParaRPr lang="fr-FR"/>
          </a:p>
        </p:txBody>
      </p:sp>
      <p:sp>
        <p:nvSpPr>
          <p:cNvPr id="30726" name="Rectangle 52"/>
          <p:cNvSpPr>
            <a:spLocks noChangeArrowheads="1"/>
          </p:cNvSpPr>
          <p:nvPr/>
        </p:nvSpPr>
        <p:spPr bwMode="auto">
          <a:xfrm>
            <a:off x="2868773" y="2858514"/>
            <a:ext cx="738692" cy="247820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p>
        </p:txBody>
      </p:sp>
      <p:sp>
        <p:nvSpPr>
          <p:cNvPr id="30727" name="Freeform 51"/>
          <p:cNvSpPr>
            <a:spLocks noEditPoints="1"/>
          </p:cNvSpPr>
          <p:nvPr/>
        </p:nvSpPr>
        <p:spPr bwMode="auto">
          <a:xfrm>
            <a:off x="2856187" y="2846898"/>
            <a:ext cx="775482" cy="2514025"/>
          </a:xfrm>
          <a:custGeom>
            <a:avLst/>
            <a:gdLst>
              <a:gd name="T0" fmla="*/ 0 w 801"/>
              <a:gd name="T1" fmla="*/ 12 h 2597"/>
              <a:gd name="T2" fmla="*/ 0 w 801"/>
              <a:gd name="T3" fmla="*/ 0 h 2597"/>
              <a:gd name="T4" fmla="*/ 13 w 801"/>
              <a:gd name="T5" fmla="*/ 0 h 2597"/>
              <a:gd name="T6" fmla="*/ 776 w 801"/>
              <a:gd name="T7" fmla="*/ 0 h 2597"/>
              <a:gd name="T8" fmla="*/ 789 w 801"/>
              <a:gd name="T9" fmla="*/ 0 h 2597"/>
              <a:gd name="T10" fmla="*/ 801 w 801"/>
              <a:gd name="T11" fmla="*/ 12 h 2597"/>
              <a:gd name="T12" fmla="*/ 801 w 801"/>
              <a:gd name="T13" fmla="*/ 2572 h 2597"/>
              <a:gd name="T14" fmla="*/ 776 w 801"/>
              <a:gd name="T15" fmla="*/ 2597 h 2597"/>
              <a:gd name="T16" fmla="*/ 13 w 801"/>
              <a:gd name="T17" fmla="*/ 2597 h 2597"/>
              <a:gd name="T18" fmla="*/ 0 w 801"/>
              <a:gd name="T19" fmla="*/ 2584 h 2597"/>
              <a:gd name="T20" fmla="*/ 0 w 801"/>
              <a:gd name="T21" fmla="*/ 2572 h 2597"/>
              <a:gd name="T22" fmla="*/ 0 w 801"/>
              <a:gd name="T23" fmla="*/ 12 h 2597"/>
              <a:gd name="T24" fmla="*/ 38 w 801"/>
              <a:gd name="T25" fmla="*/ 2572 h 2597"/>
              <a:gd name="T26" fmla="*/ 13 w 801"/>
              <a:gd name="T27" fmla="*/ 2559 h 2597"/>
              <a:gd name="T28" fmla="*/ 776 w 801"/>
              <a:gd name="T29" fmla="*/ 2559 h 2597"/>
              <a:gd name="T30" fmla="*/ 764 w 801"/>
              <a:gd name="T31" fmla="*/ 2572 h 2597"/>
              <a:gd name="T32" fmla="*/ 764 w 801"/>
              <a:gd name="T33" fmla="*/ 12 h 2597"/>
              <a:gd name="T34" fmla="*/ 776 w 801"/>
              <a:gd name="T35" fmla="*/ 38 h 2597"/>
              <a:gd name="T36" fmla="*/ 13 w 801"/>
              <a:gd name="T37" fmla="*/ 38 h 2597"/>
              <a:gd name="T38" fmla="*/ 38 w 801"/>
              <a:gd name="T39" fmla="*/ 12 h 2597"/>
              <a:gd name="T40" fmla="*/ 38 w 801"/>
              <a:gd name="T41" fmla="*/ 2572 h 25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1" h="2597">
                <a:moveTo>
                  <a:pt x="0" y="12"/>
                </a:moveTo>
                <a:lnTo>
                  <a:pt x="0" y="0"/>
                </a:lnTo>
                <a:lnTo>
                  <a:pt x="13" y="0"/>
                </a:lnTo>
                <a:lnTo>
                  <a:pt x="776" y="0"/>
                </a:lnTo>
                <a:lnTo>
                  <a:pt x="789" y="0"/>
                </a:lnTo>
                <a:lnTo>
                  <a:pt x="801" y="12"/>
                </a:lnTo>
                <a:lnTo>
                  <a:pt x="801" y="2572"/>
                </a:lnTo>
                <a:lnTo>
                  <a:pt x="776" y="2597"/>
                </a:lnTo>
                <a:lnTo>
                  <a:pt x="13" y="2597"/>
                </a:lnTo>
                <a:lnTo>
                  <a:pt x="0" y="2584"/>
                </a:lnTo>
                <a:lnTo>
                  <a:pt x="0" y="2572"/>
                </a:lnTo>
                <a:lnTo>
                  <a:pt x="0" y="12"/>
                </a:lnTo>
                <a:close/>
                <a:moveTo>
                  <a:pt x="38" y="2572"/>
                </a:moveTo>
                <a:lnTo>
                  <a:pt x="13" y="2559"/>
                </a:lnTo>
                <a:lnTo>
                  <a:pt x="776" y="2559"/>
                </a:lnTo>
                <a:lnTo>
                  <a:pt x="764" y="2572"/>
                </a:lnTo>
                <a:lnTo>
                  <a:pt x="764" y="12"/>
                </a:lnTo>
                <a:lnTo>
                  <a:pt x="776" y="38"/>
                </a:lnTo>
                <a:lnTo>
                  <a:pt x="13" y="38"/>
                </a:lnTo>
                <a:lnTo>
                  <a:pt x="38" y="12"/>
                </a:lnTo>
                <a:lnTo>
                  <a:pt x="38" y="2572"/>
                </a:lnTo>
                <a:close/>
              </a:path>
            </a:pathLst>
          </a:custGeom>
          <a:solidFill>
            <a:srgbClr val="385D8A"/>
          </a:solidFill>
          <a:ln w="0">
            <a:solidFill>
              <a:srgbClr val="385D8A"/>
            </a:solidFill>
            <a:round/>
            <a:headEnd/>
            <a:tailEnd/>
          </a:ln>
        </p:spPr>
        <p:txBody>
          <a:bodyPr/>
          <a:lstStyle/>
          <a:p>
            <a:endParaRPr lang="fr-FR"/>
          </a:p>
        </p:txBody>
      </p:sp>
      <p:sp>
        <p:nvSpPr>
          <p:cNvPr id="30728" name="Rectangle 50"/>
          <p:cNvSpPr>
            <a:spLocks noChangeArrowheads="1"/>
          </p:cNvSpPr>
          <p:nvPr/>
        </p:nvSpPr>
        <p:spPr bwMode="auto">
          <a:xfrm>
            <a:off x="3207623" y="3138280"/>
            <a:ext cx="41678"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FFFFFF"/>
                </a:solidFill>
                <a:latin typeface="Calibri" charset="0"/>
                <a:cs typeface="Times New Roman" charset="0"/>
              </a:rPr>
              <a:t>I</a:t>
            </a:r>
            <a:endParaRPr lang="en-US">
              <a:latin typeface="Arial" charset="0"/>
              <a:cs typeface="Times New Roman" charset="0"/>
            </a:endParaRPr>
          </a:p>
        </p:txBody>
      </p:sp>
      <p:sp>
        <p:nvSpPr>
          <p:cNvPr id="30729" name="Rectangle 49"/>
          <p:cNvSpPr>
            <a:spLocks noChangeArrowheads="1"/>
          </p:cNvSpPr>
          <p:nvPr/>
        </p:nvSpPr>
        <p:spPr bwMode="auto">
          <a:xfrm>
            <a:off x="3135012" y="3417078"/>
            <a:ext cx="13465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FFFFFF"/>
                </a:solidFill>
                <a:latin typeface="Calibri" charset="0"/>
                <a:cs typeface="Times New Roman" charset="0"/>
              </a:rPr>
              <a:t>M</a:t>
            </a:r>
            <a:endParaRPr lang="en-US">
              <a:latin typeface="Arial" charset="0"/>
              <a:cs typeface="Times New Roman" charset="0"/>
            </a:endParaRPr>
          </a:p>
        </p:txBody>
      </p:sp>
      <p:sp>
        <p:nvSpPr>
          <p:cNvPr id="30730" name="Rectangle 48"/>
          <p:cNvSpPr>
            <a:spLocks noChangeArrowheads="1"/>
          </p:cNvSpPr>
          <p:nvPr/>
        </p:nvSpPr>
        <p:spPr bwMode="auto">
          <a:xfrm>
            <a:off x="3171802" y="3684260"/>
            <a:ext cx="8175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FFFFFF"/>
                </a:solidFill>
                <a:latin typeface="Calibri" charset="0"/>
                <a:cs typeface="Times New Roman" charset="0"/>
              </a:rPr>
              <a:t>P</a:t>
            </a:r>
            <a:endParaRPr lang="en-US">
              <a:latin typeface="Arial" charset="0"/>
              <a:cs typeface="Times New Roman" charset="0"/>
            </a:endParaRPr>
          </a:p>
        </p:txBody>
      </p:sp>
      <p:sp>
        <p:nvSpPr>
          <p:cNvPr id="30731" name="Rectangle 47"/>
          <p:cNvSpPr>
            <a:spLocks noChangeArrowheads="1"/>
          </p:cNvSpPr>
          <p:nvPr/>
        </p:nvSpPr>
        <p:spPr bwMode="auto">
          <a:xfrm>
            <a:off x="3159216" y="3964026"/>
            <a:ext cx="9297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FFFFFF"/>
                </a:solidFill>
                <a:latin typeface="Calibri" charset="0"/>
                <a:cs typeface="Times New Roman" charset="0"/>
              </a:rPr>
              <a:t>A</a:t>
            </a:r>
            <a:endParaRPr lang="en-US">
              <a:latin typeface="Arial" charset="0"/>
              <a:cs typeface="Times New Roman" charset="0"/>
            </a:endParaRPr>
          </a:p>
        </p:txBody>
      </p:sp>
      <p:sp>
        <p:nvSpPr>
          <p:cNvPr id="30732" name="Rectangle 46"/>
          <p:cNvSpPr>
            <a:spLocks noChangeArrowheads="1"/>
          </p:cNvSpPr>
          <p:nvPr/>
        </p:nvSpPr>
        <p:spPr bwMode="auto">
          <a:xfrm>
            <a:off x="3171802" y="4231208"/>
            <a:ext cx="8175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FFFFFF"/>
                </a:solidFill>
                <a:latin typeface="Calibri" charset="0"/>
                <a:cs typeface="Times New Roman" charset="0"/>
              </a:rPr>
              <a:t>C</a:t>
            </a:r>
            <a:endParaRPr lang="en-US">
              <a:latin typeface="Arial" charset="0"/>
              <a:cs typeface="Times New Roman" charset="0"/>
            </a:endParaRPr>
          </a:p>
        </p:txBody>
      </p:sp>
      <p:sp>
        <p:nvSpPr>
          <p:cNvPr id="30733" name="Rectangle 45"/>
          <p:cNvSpPr>
            <a:spLocks noChangeArrowheads="1"/>
          </p:cNvSpPr>
          <p:nvPr/>
        </p:nvSpPr>
        <p:spPr bwMode="auto">
          <a:xfrm>
            <a:off x="3183420" y="4498390"/>
            <a:ext cx="7694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FFFFFF"/>
                </a:solidFill>
                <a:latin typeface="Calibri" charset="0"/>
                <a:cs typeface="Times New Roman" charset="0"/>
              </a:rPr>
              <a:t>T</a:t>
            </a:r>
            <a:endParaRPr lang="en-US">
              <a:latin typeface="Arial" charset="0"/>
              <a:cs typeface="Times New Roman" charset="0"/>
            </a:endParaRPr>
          </a:p>
        </p:txBody>
      </p:sp>
      <p:sp>
        <p:nvSpPr>
          <p:cNvPr id="30734" name="Rectangle 44"/>
          <p:cNvSpPr>
            <a:spLocks noChangeArrowheads="1"/>
          </p:cNvSpPr>
          <p:nvPr/>
        </p:nvSpPr>
        <p:spPr bwMode="auto">
          <a:xfrm>
            <a:off x="3183420" y="4777188"/>
            <a:ext cx="7213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FFFFFF"/>
                </a:solidFill>
                <a:latin typeface="Calibri" charset="0"/>
                <a:cs typeface="Times New Roman" charset="0"/>
              </a:rPr>
              <a:t>S</a:t>
            </a:r>
            <a:endParaRPr lang="en-US">
              <a:latin typeface="Arial" charset="0"/>
              <a:cs typeface="Times New Roman" charset="0"/>
            </a:endParaRPr>
          </a:p>
        </p:txBody>
      </p:sp>
      <p:sp>
        <p:nvSpPr>
          <p:cNvPr id="30735" name="Rectangle 43"/>
          <p:cNvSpPr>
            <a:spLocks noChangeArrowheads="1"/>
          </p:cNvSpPr>
          <p:nvPr/>
        </p:nvSpPr>
        <p:spPr bwMode="auto">
          <a:xfrm>
            <a:off x="4055717" y="2858514"/>
            <a:ext cx="739661" cy="165246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p>
        </p:txBody>
      </p:sp>
      <p:sp>
        <p:nvSpPr>
          <p:cNvPr id="30736" name="Freeform 42"/>
          <p:cNvSpPr>
            <a:spLocks noEditPoints="1"/>
          </p:cNvSpPr>
          <p:nvPr/>
        </p:nvSpPr>
        <p:spPr bwMode="auto">
          <a:xfrm>
            <a:off x="4044098" y="2846898"/>
            <a:ext cx="775482" cy="1688279"/>
          </a:xfrm>
          <a:custGeom>
            <a:avLst/>
            <a:gdLst>
              <a:gd name="T0" fmla="*/ 0 w 801"/>
              <a:gd name="T1" fmla="*/ 12 h 1744"/>
              <a:gd name="T2" fmla="*/ 0 w 801"/>
              <a:gd name="T3" fmla="*/ 0 h 1744"/>
              <a:gd name="T4" fmla="*/ 12 w 801"/>
              <a:gd name="T5" fmla="*/ 0 h 1744"/>
              <a:gd name="T6" fmla="*/ 776 w 801"/>
              <a:gd name="T7" fmla="*/ 0 h 1744"/>
              <a:gd name="T8" fmla="*/ 788 w 801"/>
              <a:gd name="T9" fmla="*/ 0 h 1744"/>
              <a:gd name="T10" fmla="*/ 801 w 801"/>
              <a:gd name="T11" fmla="*/ 12 h 1744"/>
              <a:gd name="T12" fmla="*/ 801 w 801"/>
              <a:gd name="T13" fmla="*/ 1719 h 1744"/>
              <a:gd name="T14" fmla="*/ 776 w 801"/>
              <a:gd name="T15" fmla="*/ 1744 h 1744"/>
              <a:gd name="T16" fmla="*/ 12 w 801"/>
              <a:gd name="T17" fmla="*/ 1744 h 1744"/>
              <a:gd name="T18" fmla="*/ 0 w 801"/>
              <a:gd name="T19" fmla="*/ 1731 h 1744"/>
              <a:gd name="T20" fmla="*/ 0 w 801"/>
              <a:gd name="T21" fmla="*/ 1719 h 1744"/>
              <a:gd name="T22" fmla="*/ 0 w 801"/>
              <a:gd name="T23" fmla="*/ 12 h 1744"/>
              <a:gd name="T24" fmla="*/ 37 w 801"/>
              <a:gd name="T25" fmla="*/ 1719 h 1744"/>
              <a:gd name="T26" fmla="*/ 12 w 801"/>
              <a:gd name="T27" fmla="*/ 1706 h 1744"/>
              <a:gd name="T28" fmla="*/ 776 w 801"/>
              <a:gd name="T29" fmla="*/ 1706 h 1744"/>
              <a:gd name="T30" fmla="*/ 763 w 801"/>
              <a:gd name="T31" fmla="*/ 1719 h 1744"/>
              <a:gd name="T32" fmla="*/ 763 w 801"/>
              <a:gd name="T33" fmla="*/ 12 h 1744"/>
              <a:gd name="T34" fmla="*/ 776 w 801"/>
              <a:gd name="T35" fmla="*/ 38 h 1744"/>
              <a:gd name="T36" fmla="*/ 12 w 801"/>
              <a:gd name="T37" fmla="*/ 38 h 1744"/>
              <a:gd name="T38" fmla="*/ 37 w 801"/>
              <a:gd name="T39" fmla="*/ 12 h 1744"/>
              <a:gd name="T40" fmla="*/ 37 w 801"/>
              <a:gd name="T41" fmla="*/ 1719 h 17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1" h="1744">
                <a:moveTo>
                  <a:pt x="0" y="12"/>
                </a:moveTo>
                <a:lnTo>
                  <a:pt x="0" y="0"/>
                </a:lnTo>
                <a:lnTo>
                  <a:pt x="12" y="0"/>
                </a:lnTo>
                <a:lnTo>
                  <a:pt x="776" y="0"/>
                </a:lnTo>
                <a:lnTo>
                  <a:pt x="788" y="0"/>
                </a:lnTo>
                <a:lnTo>
                  <a:pt x="801" y="12"/>
                </a:lnTo>
                <a:lnTo>
                  <a:pt x="801" y="1719"/>
                </a:lnTo>
                <a:lnTo>
                  <a:pt x="776" y="1744"/>
                </a:lnTo>
                <a:lnTo>
                  <a:pt x="12" y="1744"/>
                </a:lnTo>
                <a:lnTo>
                  <a:pt x="0" y="1731"/>
                </a:lnTo>
                <a:lnTo>
                  <a:pt x="0" y="1719"/>
                </a:lnTo>
                <a:lnTo>
                  <a:pt x="0" y="12"/>
                </a:lnTo>
                <a:close/>
                <a:moveTo>
                  <a:pt x="37" y="1719"/>
                </a:moveTo>
                <a:lnTo>
                  <a:pt x="12" y="1706"/>
                </a:lnTo>
                <a:lnTo>
                  <a:pt x="776" y="1706"/>
                </a:lnTo>
                <a:lnTo>
                  <a:pt x="763" y="1719"/>
                </a:lnTo>
                <a:lnTo>
                  <a:pt x="763" y="12"/>
                </a:lnTo>
                <a:lnTo>
                  <a:pt x="776" y="38"/>
                </a:lnTo>
                <a:lnTo>
                  <a:pt x="12" y="38"/>
                </a:lnTo>
                <a:lnTo>
                  <a:pt x="37" y="12"/>
                </a:lnTo>
                <a:lnTo>
                  <a:pt x="37" y="1719"/>
                </a:lnTo>
                <a:close/>
              </a:path>
            </a:pathLst>
          </a:custGeom>
          <a:solidFill>
            <a:srgbClr val="385D8A"/>
          </a:solidFill>
          <a:ln w="0">
            <a:solidFill>
              <a:srgbClr val="385D8A"/>
            </a:solidFill>
            <a:round/>
            <a:headEnd/>
            <a:tailEnd/>
          </a:ln>
        </p:spPr>
        <p:txBody>
          <a:bodyPr/>
          <a:lstStyle/>
          <a:p>
            <a:endParaRPr lang="fr-FR"/>
          </a:p>
        </p:txBody>
      </p:sp>
      <p:sp>
        <p:nvSpPr>
          <p:cNvPr id="30737" name="Rectangle 41"/>
          <p:cNvSpPr>
            <a:spLocks noChangeArrowheads="1"/>
          </p:cNvSpPr>
          <p:nvPr/>
        </p:nvSpPr>
        <p:spPr bwMode="auto">
          <a:xfrm>
            <a:off x="4310337" y="3502266"/>
            <a:ext cx="15228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a:solidFill>
                  <a:srgbClr val="FFFFFF"/>
                </a:solidFill>
                <a:latin typeface="Calibri" charset="0"/>
                <a:cs typeface="Times New Roman" charset="0"/>
              </a:rPr>
              <a:t>IR</a:t>
            </a:r>
            <a:endParaRPr lang="en-US">
              <a:latin typeface="Arial" charset="0"/>
              <a:cs typeface="Times New Roman" charset="0"/>
            </a:endParaRPr>
          </a:p>
        </p:txBody>
      </p:sp>
      <p:sp>
        <p:nvSpPr>
          <p:cNvPr id="30738" name="Rectangle 40"/>
          <p:cNvSpPr>
            <a:spLocks noChangeArrowheads="1"/>
          </p:cNvSpPr>
          <p:nvPr/>
        </p:nvSpPr>
        <p:spPr bwMode="auto">
          <a:xfrm>
            <a:off x="6345373" y="2858514"/>
            <a:ext cx="739661" cy="82671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p>
        </p:txBody>
      </p:sp>
      <p:sp>
        <p:nvSpPr>
          <p:cNvPr id="30739" name="Freeform 39"/>
          <p:cNvSpPr>
            <a:spLocks noEditPoints="1"/>
          </p:cNvSpPr>
          <p:nvPr/>
        </p:nvSpPr>
        <p:spPr bwMode="auto">
          <a:xfrm>
            <a:off x="6333754" y="2846897"/>
            <a:ext cx="775482" cy="862532"/>
          </a:xfrm>
          <a:custGeom>
            <a:avLst/>
            <a:gdLst>
              <a:gd name="T0" fmla="*/ 0 w 801"/>
              <a:gd name="T1" fmla="*/ 12 h 891"/>
              <a:gd name="T2" fmla="*/ 0 w 801"/>
              <a:gd name="T3" fmla="*/ 0 h 891"/>
              <a:gd name="T4" fmla="*/ 12 w 801"/>
              <a:gd name="T5" fmla="*/ 0 h 891"/>
              <a:gd name="T6" fmla="*/ 776 w 801"/>
              <a:gd name="T7" fmla="*/ 0 h 891"/>
              <a:gd name="T8" fmla="*/ 788 w 801"/>
              <a:gd name="T9" fmla="*/ 0 h 891"/>
              <a:gd name="T10" fmla="*/ 801 w 801"/>
              <a:gd name="T11" fmla="*/ 12 h 891"/>
              <a:gd name="T12" fmla="*/ 801 w 801"/>
              <a:gd name="T13" fmla="*/ 866 h 891"/>
              <a:gd name="T14" fmla="*/ 776 w 801"/>
              <a:gd name="T15" fmla="*/ 891 h 891"/>
              <a:gd name="T16" fmla="*/ 12 w 801"/>
              <a:gd name="T17" fmla="*/ 891 h 891"/>
              <a:gd name="T18" fmla="*/ 0 w 801"/>
              <a:gd name="T19" fmla="*/ 878 h 891"/>
              <a:gd name="T20" fmla="*/ 0 w 801"/>
              <a:gd name="T21" fmla="*/ 866 h 891"/>
              <a:gd name="T22" fmla="*/ 0 w 801"/>
              <a:gd name="T23" fmla="*/ 12 h 891"/>
              <a:gd name="T24" fmla="*/ 37 w 801"/>
              <a:gd name="T25" fmla="*/ 866 h 891"/>
              <a:gd name="T26" fmla="*/ 12 w 801"/>
              <a:gd name="T27" fmla="*/ 853 h 891"/>
              <a:gd name="T28" fmla="*/ 776 w 801"/>
              <a:gd name="T29" fmla="*/ 853 h 891"/>
              <a:gd name="T30" fmla="*/ 763 w 801"/>
              <a:gd name="T31" fmla="*/ 866 h 891"/>
              <a:gd name="T32" fmla="*/ 763 w 801"/>
              <a:gd name="T33" fmla="*/ 12 h 891"/>
              <a:gd name="T34" fmla="*/ 776 w 801"/>
              <a:gd name="T35" fmla="*/ 38 h 891"/>
              <a:gd name="T36" fmla="*/ 12 w 801"/>
              <a:gd name="T37" fmla="*/ 38 h 891"/>
              <a:gd name="T38" fmla="*/ 37 w 801"/>
              <a:gd name="T39" fmla="*/ 12 h 891"/>
              <a:gd name="T40" fmla="*/ 37 w 801"/>
              <a:gd name="T41" fmla="*/ 866 h 8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1" h="891">
                <a:moveTo>
                  <a:pt x="0" y="12"/>
                </a:moveTo>
                <a:lnTo>
                  <a:pt x="0" y="0"/>
                </a:lnTo>
                <a:lnTo>
                  <a:pt x="12" y="0"/>
                </a:lnTo>
                <a:lnTo>
                  <a:pt x="776" y="0"/>
                </a:lnTo>
                <a:lnTo>
                  <a:pt x="788" y="0"/>
                </a:lnTo>
                <a:lnTo>
                  <a:pt x="801" y="12"/>
                </a:lnTo>
                <a:lnTo>
                  <a:pt x="801" y="866"/>
                </a:lnTo>
                <a:lnTo>
                  <a:pt x="776" y="891"/>
                </a:lnTo>
                <a:lnTo>
                  <a:pt x="12" y="891"/>
                </a:lnTo>
                <a:lnTo>
                  <a:pt x="0" y="878"/>
                </a:lnTo>
                <a:lnTo>
                  <a:pt x="0" y="866"/>
                </a:lnTo>
                <a:lnTo>
                  <a:pt x="0" y="12"/>
                </a:lnTo>
                <a:close/>
                <a:moveTo>
                  <a:pt x="37" y="866"/>
                </a:moveTo>
                <a:lnTo>
                  <a:pt x="12" y="853"/>
                </a:lnTo>
                <a:lnTo>
                  <a:pt x="776" y="853"/>
                </a:lnTo>
                <a:lnTo>
                  <a:pt x="763" y="866"/>
                </a:lnTo>
                <a:lnTo>
                  <a:pt x="763" y="12"/>
                </a:lnTo>
                <a:lnTo>
                  <a:pt x="776" y="38"/>
                </a:lnTo>
                <a:lnTo>
                  <a:pt x="12" y="38"/>
                </a:lnTo>
                <a:lnTo>
                  <a:pt x="37" y="12"/>
                </a:lnTo>
                <a:lnTo>
                  <a:pt x="37" y="866"/>
                </a:lnTo>
                <a:close/>
              </a:path>
            </a:pathLst>
          </a:custGeom>
          <a:solidFill>
            <a:srgbClr val="385D8A"/>
          </a:solidFill>
          <a:ln w="0">
            <a:solidFill>
              <a:srgbClr val="385D8A"/>
            </a:solidFill>
            <a:round/>
            <a:headEnd/>
            <a:tailEnd/>
          </a:ln>
        </p:spPr>
        <p:txBody>
          <a:bodyPr/>
          <a:lstStyle/>
          <a:p>
            <a:endParaRPr lang="fr-FR"/>
          </a:p>
        </p:txBody>
      </p:sp>
      <p:sp>
        <p:nvSpPr>
          <p:cNvPr id="30740" name="Rectangle 38"/>
          <p:cNvSpPr>
            <a:spLocks noChangeArrowheads="1"/>
          </p:cNvSpPr>
          <p:nvPr/>
        </p:nvSpPr>
        <p:spPr bwMode="auto">
          <a:xfrm>
            <a:off x="6636783" y="3088909"/>
            <a:ext cx="9938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a:solidFill>
                  <a:srgbClr val="FFFFFF"/>
                </a:solidFill>
                <a:latin typeface="Calibri" charset="0"/>
                <a:cs typeface="Times New Roman" charset="0"/>
              </a:rPr>
              <a:t>P</a:t>
            </a:r>
            <a:endParaRPr lang="en-US">
              <a:latin typeface="Arial" charset="0"/>
              <a:cs typeface="Times New Roman" charset="0"/>
            </a:endParaRPr>
          </a:p>
        </p:txBody>
      </p:sp>
      <p:sp>
        <p:nvSpPr>
          <p:cNvPr id="30741" name="Rectangle 37"/>
          <p:cNvSpPr>
            <a:spLocks noChangeArrowheads="1"/>
          </p:cNvSpPr>
          <p:nvPr/>
        </p:nvSpPr>
        <p:spPr bwMode="auto">
          <a:xfrm>
            <a:off x="6345373" y="2032767"/>
            <a:ext cx="739661" cy="825746"/>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p>
        </p:txBody>
      </p:sp>
      <p:sp>
        <p:nvSpPr>
          <p:cNvPr id="30742" name="Freeform 36"/>
          <p:cNvSpPr>
            <a:spLocks noEditPoints="1"/>
          </p:cNvSpPr>
          <p:nvPr/>
        </p:nvSpPr>
        <p:spPr bwMode="auto">
          <a:xfrm>
            <a:off x="6333754" y="2021150"/>
            <a:ext cx="775482" cy="862532"/>
          </a:xfrm>
          <a:custGeom>
            <a:avLst/>
            <a:gdLst>
              <a:gd name="T0" fmla="*/ 0 w 801"/>
              <a:gd name="T1" fmla="*/ 12 h 891"/>
              <a:gd name="T2" fmla="*/ 0 w 801"/>
              <a:gd name="T3" fmla="*/ 0 h 891"/>
              <a:gd name="T4" fmla="*/ 12 w 801"/>
              <a:gd name="T5" fmla="*/ 0 h 891"/>
              <a:gd name="T6" fmla="*/ 776 w 801"/>
              <a:gd name="T7" fmla="*/ 0 h 891"/>
              <a:gd name="T8" fmla="*/ 788 w 801"/>
              <a:gd name="T9" fmla="*/ 0 h 891"/>
              <a:gd name="T10" fmla="*/ 801 w 801"/>
              <a:gd name="T11" fmla="*/ 12 h 891"/>
              <a:gd name="T12" fmla="*/ 801 w 801"/>
              <a:gd name="T13" fmla="*/ 865 h 891"/>
              <a:gd name="T14" fmla="*/ 776 w 801"/>
              <a:gd name="T15" fmla="*/ 891 h 891"/>
              <a:gd name="T16" fmla="*/ 12 w 801"/>
              <a:gd name="T17" fmla="*/ 891 h 891"/>
              <a:gd name="T18" fmla="*/ 0 w 801"/>
              <a:gd name="T19" fmla="*/ 878 h 891"/>
              <a:gd name="T20" fmla="*/ 0 w 801"/>
              <a:gd name="T21" fmla="*/ 865 h 891"/>
              <a:gd name="T22" fmla="*/ 0 w 801"/>
              <a:gd name="T23" fmla="*/ 12 h 891"/>
              <a:gd name="T24" fmla="*/ 37 w 801"/>
              <a:gd name="T25" fmla="*/ 865 h 891"/>
              <a:gd name="T26" fmla="*/ 12 w 801"/>
              <a:gd name="T27" fmla="*/ 853 h 891"/>
              <a:gd name="T28" fmla="*/ 776 w 801"/>
              <a:gd name="T29" fmla="*/ 853 h 891"/>
              <a:gd name="T30" fmla="*/ 763 w 801"/>
              <a:gd name="T31" fmla="*/ 865 h 891"/>
              <a:gd name="T32" fmla="*/ 763 w 801"/>
              <a:gd name="T33" fmla="*/ 12 h 891"/>
              <a:gd name="T34" fmla="*/ 776 w 801"/>
              <a:gd name="T35" fmla="*/ 37 h 891"/>
              <a:gd name="T36" fmla="*/ 12 w 801"/>
              <a:gd name="T37" fmla="*/ 37 h 891"/>
              <a:gd name="T38" fmla="*/ 37 w 801"/>
              <a:gd name="T39" fmla="*/ 12 h 891"/>
              <a:gd name="T40" fmla="*/ 37 w 801"/>
              <a:gd name="T41" fmla="*/ 865 h 8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1" h="891">
                <a:moveTo>
                  <a:pt x="0" y="12"/>
                </a:moveTo>
                <a:lnTo>
                  <a:pt x="0" y="0"/>
                </a:lnTo>
                <a:lnTo>
                  <a:pt x="12" y="0"/>
                </a:lnTo>
                <a:lnTo>
                  <a:pt x="776" y="0"/>
                </a:lnTo>
                <a:lnTo>
                  <a:pt x="788" y="0"/>
                </a:lnTo>
                <a:lnTo>
                  <a:pt x="801" y="12"/>
                </a:lnTo>
                <a:lnTo>
                  <a:pt x="801" y="865"/>
                </a:lnTo>
                <a:lnTo>
                  <a:pt x="776" y="891"/>
                </a:lnTo>
                <a:lnTo>
                  <a:pt x="12" y="891"/>
                </a:lnTo>
                <a:lnTo>
                  <a:pt x="0" y="878"/>
                </a:lnTo>
                <a:lnTo>
                  <a:pt x="0" y="865"/>
                </a:lnTo>
                <a:lnTo>
                  <a:pt x="0" y="12"/>
                </a:lnTo>
                <a:close/>
                <a:moveTo>
                  <a:pt x="37" y="865"/>
                </a:moveTo>
                <a:lnTo>
                  <a:pt x="12" y="853"/>
                </a:lnTo>
                <a:lnTo>
                  <a:pt x="776" y="853"/>
                </a:lnTo>
                <a:lnTo>
                  <a:pt x="763" y="865"/>
                </a:lnTo>
                <a:lnTo>
                  <a:pt x="763" y="12"/>
                </a:lnTo>
                <a:lnTo>
                  <a:pt x="776" y="37"/>
                </a:lnTo>
                <a:lnTo>
                  <a:pt x="12" y="37"/>
                </a:lnTo>
                <a:lnTo>
                  <a:pt x="37" y="12"/>
                </a:lnTo>
                <a:lnTo>
                  <a:pt x="37" y="865"/>
                </a:lnTo>
                <a:close/>
              </a:path>
            </a:pathLst>
          </a:custGeom>
          <a:solidFill>
            <a:srgbClr val="385D8A"/>
          </a:solidFill>
          <a:ln w="0">
            <a:solidFill>
              <a:srgbClr val="385D8A"/>
            </a:solidFill>
            <a:round/>
            <a:headEnd/>
            <a:tailEnd/>
          </a:ln>
        </p:spPr>
        <p:txBody>
          <a:bodyPr/>
          <a:lstStyle/>
          <a:p>
            <a:endParaRPr lang="fr-FR"/>
          </a:p>
        </p:txBody>
      </p:sp>
      <p:sp>
        <p:nvSpPr>
          <p:cNvPr id="30743" name="Rectangle 35"/>
          <p:cNvSpPr>
            <a:spLocks noChangeArrowheads="1"/>
          </p:cNvSpPr>
          <p:nvPr/>
        </p:nvSpPr>
        <p:spPr bwMode="auto">
          <a:xfrm>
            <a:off x="6624197" y="2263163"/>
            <a:ext cx="1218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a:solidFill>
                  <a:srgbClr val="FFFFFF"/>
                </a:solidFill>
                <a:latin typeface="Calibri" charset="0"/>
                <a:cs typeface="Times New Roman" charset="0"/>
              </a:rPr>
              <a:t>G</a:t>
            </a:r>
            <a:endParaRPr lang="en-US">
              <a:latin typeface="Arial" charset="0"/>
              <a:cs typeface="Times New Roman" charset="0"/>
            </a:endParaRPr>
          </a:p>
        </p:txBody>
      </p:sp>
      <p:sp>
        <p:nvSpPr>
          <p:cNvPr id="30744" name="Rectangle 34"/>
          <p:cNvSpPr>
            <a:spLocks noChangeArrowheads="1"/>
          </p:cNvSpPr>
          <p:nvPr/>
        </p:nvSpPr>
        <p:spPr bwMode="auto">
          <a:xfrm>
            <a:off x="5255245" y="3685228"/>
            <a:ext cx="727075" cy="825746"/>
          </a:xfrm>
          <a:prstGeom prst="rect">
            <a:avLst/>
          </a:prstGeom>
          <a:solidFill>
            <a:srgbClr val="1F49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p>
        </p:txBody>
      </p:sp>
      <p:sp>
        <p:nvSpPr>
          <p:cNvPr id="30745" name="Freeform 33"/>
          <p:cNvSpPr>
            <a:spLocks noEditPoints="1"/>
          </p:cNvSpPr>
          <p:nvPr/>
        </p:nvSpPr>
        <p:spPr bwMode="auto">
          <a:xfrm>
            <a:off x="5243626" y="3672643"/>
            <a:ext cx="762896" cy="862532"/>
          </a:xfrm>
          <a:custGeom>
            <a:avLst/>
            <a:gdLst>
              <a:gd name="T0" fmla="*/ 0 w 788"/>
              <a:gd name="T1" fmla="*/ 13 h 891"/>
              <a:gd name="T2" fmla="*/ 0 w 788"/>
              <a:gd name="T3" fmla="*/ 0 h 891"/>
              <a:gd name="T4" fmla="*/ 12 w 788"/>
              <a:gd name="T5" fmla="*/ 0 h 891"/>
              <a:gd name="T6" fmla="*/ 763 w 788"/>
              <a:gd name="T7" fmla="*/ 0 h 891"/>
              <a:gd name="T8" fmla="*/ 775 w 788"/>
              <a:gd name="T9" fmla="*/ 0 h 891"/>
              <a:gd name="T10" fmla="*/ 788 w 788"/>
              <a:gd name="T11" fmla="*/ 13 h 891"/>
              <a:gd name="T12" fmla="*/ 788 w 788"/>
              <a:gd name="T13" fmla="*/ 866 h 891"/>
              <a:gd name="T14" fmla="*/ 763 w 788"/>
              <a:gd name="T15" fmla="*/ 891 h 891"/>
              <a:gd name="T16" fmla="*/ 12 w 788"/>
              <a:gd name="T17" fmla="*/ 891 h 891"/>
              <a:gd name="T18" fmla="*/ 0 w 788"/>
              <a:gd name="T19" fmla="*/ 878 h 891"/>
              <a:gd name="T20" fmla="*/ 0 w 788"/>
              <a:gd name="T21" fmla="*/ 866 h 891"/>
              <a:gd name="T22" fmla="*/ 0 w 788"/>
              <a:gd name="T23" fmla="*/ 13 h 891"/>
              <a:gd name="T24" fmla="*/ 37 w 788"/>
              <a:gd name="T25" fmla="*/ 866 h 891"/>
              <a:gd name="T26" fmla="*/ 12 w 788"/>
              <a:gd name="T27" fmla="*/ 853 h 891"/>
              <a:gd name="T28" fmla="*/ 763 w 788"/>
              <a:gd name="T29" fmla="*/ 853 h 891"/>
              <a:gd name="T30" fmla="*/ 750 w 788"/>
              <a:gd name="T31" fmla="*/ 866 h 891"/>
              <a:gd name="T32" fmla="*/ 750 w 788"/>
              <a:gd name="T33" fmla="*/ 13 h 891"/>
              <a:gd name="T34" fmla="*/ 763 w 788"/>
              <a:gd name="T35" fmla="*/ 38 h 891"/>
              <a:gd name="T36" fmla="*/ 12 w 788"/>
              <a:gd name="T37" fmla="*/ 38 h 891"/>
              <a:gd name="T38" fmla="*/ 37 w 788"/>
              <a:gd name="T39" fmla="*/ 13 h 891"/>
              <a:gd name="T40" fmla="*/ 37 w 788"/>
              <a:gd name="T41" fmla="*/ 866 h 8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8" h="891">
                <a:moveTo>
                  <a:pt x="0" y="13"/>
                </a:moveTo>
                <a:lnTo>
                  <a:pt x="0" y="0"/>
                </a:lnTo>
                <a:lnTo>
                  <a:pt x="12" y="0"/>
                </a:lnTo>
                <a:lnTo>
                  <a:pt x="763" y="0"/>
                </a:lnTo>
                <a:lnTo>
                  <a:pt x="775" y="0"/>
                </a:lnTo>
                <a:lnTo>
                  <a:pt x="788" y="13"/>
                </a:lnTo>
                <a:lnTo>
                  <a:pt x="788" y="866"/>
                </a:lnTo>
                <a:lnTo>
                  <a:pt x="763" y="891"/>
                </a:lnTo>
                <a:lnTo>
                  <a:pt x="12" y="891"/>
                </a:lnTo>
                <a:lnTo>
                  <a:pt x="0" y="878"/>
                </a:lnTo>
                <a:lnTo>
                  <a:pt x="0" y="866"/>
                </a:lnTo>
                <a:lnTo>
                  <a:pt x="0" y="13"/>
                </a:lnTo>
                <a:close/>
                <a:moveTo>
                  <a:pt x="37" y="866"/>
                </a:moveTo>
                <a:lnTo>
                  <a:pt x="12" y="853"/>
                </a:lnTo>
                <a:lnTo>
                  <a:pt x="763" y="853"/>
                </a:lnTo>
                <a:lnTo>
                  <a:pt x="750" y="866"/>
                </a:lnTo>
                <a:lnTo>
                  <a:pt x="750" y="13"/>
                </a:lnTo>
                <a:lnTo>
                  <a:pt x="763" y="38"/>
                </a:lnTo>
                <a:lnTo>
                  <a:pt x="12" y="38"/>
                </a:lnTo>
                <a:lnTo>
                  <a:pt x="37" y="13"/>
                </a:lnTo>
                <a:lnTo>
                  <a:pt x="37" y="866"/>
                </a:lnTo>
                <a:close/>
              </a:path>
            </a:pathLst>
          </a:custGeom>
          <a:solidFill>
            <a:srgbClr val="385D8A"/>
          </a:solidFill>
          <a:ln w="0">
            <a:solidFill>
              <a:srgbClr val="385D8A"/>
            </a:solidFill>
            <a:round/>
            <a:headEnd/>
            <a:tailEnd/>
          </a:ln>
        </p:spPr>
        <p:txBody>
          <a:bodyPr/>
          <a:lstStyle/>
          <a:p>
            <a:endParaRPr lang="fr-FR"/>
          </a:p>
        </p:txBody>
      </p:sp>
      <p:sp>
        <p:nvSpPr>
          <p:cNvPr id="30746" name="Rectangle 32"/>
          <p:cNvSpPr>
            <a:spLocks noChangeArrowheads="1"/>
          </p:cNvSpPr>
          <p:nvPr/>
        </p:nvSpPr>
        <p:spPr bwMode="auto">
          <a:xfrm>
            <a:off x="5485662" y="3914656"/>
            <a:ext cx="1603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b="1">
                <a:solidFill>
                  <a:srgbClr val="FFFFFF"/>
                </a:solidFill>
                <a:latin typeface="Calibri" charset="0"/>
                <a:cs typeface="Times New Roman" charset="0"/>
              </a:rPr>
              <a:t>RI</a:t>
            </a:r>
            <a:endParaRPr lang="en-US">
              <a:latin typeface="Arial" charset="0"/>
              <a:cs typeface="Times New Roman" charset="0"/>
            </a:endParaRPr>
          </a:p>
        </p:txBody>
      </p:sp>
      <p:sp>
        <p:nvSpPr>
          <p:cNvPr id="30747" name="Rectangle 31"/>
          <p:cNvSpPr>
            <a:spLocks noChangeArrowheads="1"/>
          </p:cNvSpPr>
          <p:nvPr/>
        </p:nvSpPr>
        <p:spPr bwMode="auto">
          <a:xfrm>
            <a:off x="5255245" y="4510974"/>
            <a:ext cx="727075" cy="825746"/>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p>
        </p:txBody>
      </p:sp>
      <p:sp>
        <p:nvSpPr>
          <p:cNvPr id="30748" name="Freeform 30"/>
          <p:cNvSpPr>
            <a:spLocks noEditPoints="1"/>
          </p:cNvSpPr>
          <p:nvPr/>
        </p:nvSpPr>
        <p:spPr bwMode="auto">
          <a:xfrm>
            <a:off x="5243626" y="4498390"/>
            <a:ext cx="762896" cy="862532"/>
          </a:xfrm>
          <a:custGeom>
            <a:avLst/>
            <a:gdLst>
              <a:gd name="T0" fmla="*/ 0 w 788"/>
              <a:gd name="T1" fmla="*/ 13 h 891"/>
              <a:gd name="T2" fmla="*/ 0 w 788"/>
              <a:gd name="T3" fmla="*/ 0 h 891"/>
              <a:gd name="T4" fmla="*/ 12 w 788"/>
              <a:gd name="T5" fmla="*/ 0 h 891"/>
              <a:gd name="T6" fmla="*/ 763 w 788"/>
              <a:gd name="T7" fmla="*/ 0 h 891"/>
              <a:gd name="T8" fmla="*/ 775 w 788"/>
              <a:gd name="T9" fmla="*/ 0 h 891"/>
              <a:gd name="T10" fmla="*/ 788 w 788"/>
              <a:gd name="T11" fmla="*/ 13 h 891"/>
              <a:gd name="T12" fmla="*/ 788 w 788"/>
              <a:gd name="T13" fmla="*/ 866 h 891"/>
              <a:gd name="T14" fmla="*/ 763 w 788"/>
              <a:gd name="T15" fmla="*/ 891 h 891"/>
              <a:gd name="T16" fmla="*/ 12 w 788"/>
              <a:gd name="T17" fmla="*/ 891 h 891"/>
              <a:gd name="T18" fmla="*/ 0 w 788"/>
              <a:gd name="T19" fmla="*/ 878 h 891"/>
              <a:gd name="T20" fmla="*/ 0 w 788"/>
              <a:gd name="T21" fmla="*/ 866 h 891"/>
              <a:gd name="T22" fmla="*/ 0 w 788"/>
              <a:gd name="T23" fmla="*/ 13 h 891"/>
              <a:gd name="T24" fmla="*/ 37 w 788"/>
              <a:gd name="T25" fmla="*/ 866 h 891"/>
              <a:gd name="T26" fmla="*/ 12 w 788"/>
              <a:gd name="T27" fmla="*/ 853 h 891"/>
              <a:gd name="T28" fmla="*/ 763 w 788"/>
              <a:gd name="T29" fmla="*/ 853 h 891"/>
              <a:gd name="T30" fmla="*/ 750 w 788"/>
              <a:gd name="T31" fmla="*/ 866 h 891"/>
              <a:gd name="T32" fmla="*/ 750 w 788"/>
              <a:gd name="T33" fmla="*/ 13 h 891"/>
              <a:gd name="T34" fmla="*/ 763 w 788"/>
              <a:gd name="T35" fmla="*/ 38 h 891"/>
              <a:gd name="T36" fmla="*/ 12 w 788"/>
              <a:gd name="T37" fmla="*/ 38 h 891"/>
              <a:gd name="T38" fmla="*/ 37 w 788"/>
              <a:gd name="T39" fmla="*/ 13 h 891"/>
              <a:gd name="T40" fmla="*/ 37 w 788"/>
              <a:gd name="T41" fmla="*/ 866 h 8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8" h="891">
                <a:moveTo>
                  <a:pt x="0" y="13"/>
                </a:moveTo>
                <a:lnTo>
                  <a:pt x="0" y="0"/>
                </a:lnTo>
                <a:lnTo>
                  <a:pt x="12" y="0"/>
                </a:lnTo>
                <a:lnTo>
                  <a:pt x="763" y="0"/>
                </a:lnTo>
                <a:lnTo>
                  <a:pt x="775" y="0"/>
                </a:lnTo>
                <a:lnTo>
                  <a:pt x="788" y="13"/>
                </a:lnTo>
                <a:lnTo>
                  <a:pt x="788" y="866"/>
                </a:lnTo>
                <a:lnTo>
                  <a:pt x="763" y="891"/>
                </a:lnTo>
                <a:lnTo>
                  <a:pt x="12" y="891"/>
                </a:lnTo>
                <a:lnTo>
                  <a:pt x="0" y="878"/>
                </a:lnTo>
                <a:lnTo>
                  <a:pt x="0" y="866"/>
                </a:lnTo>
                <a:lnTo>
                  <a:pt x="0" y="13"/>
                </a:lnTo>
                <a:close/>
                <a:moveTo>
                  <a:pt x="37" y="866"/>
                </a:moveTo>
                <a:lnTo>
                  <a:pt x="12" y="853"/>
                </a:lnTo>
                <a:lnTo>
                  <a:pt x="763" y="853"/>
                </a:lnTo>
                <a:lnTo>
                  <a:pt x="750" y="866"/>
                </a:lnTo>
                <a:lnTo>
                  <a:pt x="750" y="13"/>
                </a:lnTo>
                <a:lnTo>
                  <a:pt x="763" y="38"/>
                </a:lnTo>
                <a:lnTo>
                  <a:pt x="12" y="38"/>
                </a:lnTo>
                <a:lnTo>
                  <a:pt x="37" y="13"/>
                </a:lnTo>
                <a:lnTo>
                  <a:pt x="37" y="866"/>
                </a:lnTo>
                <a:close/>
              </a:path>
            </a:pathLst>
          </a:custGeom>
          <a:solidFill>
            <a:srgbClr val="385D8A"/>
          </a:solidFill>
          <a:ln w="0">
            <a:solidFill>
              <a:srgbClr val="385D8A"/>
            </a:solidFill>
            <a:round/>
            <a:headEnd/>
            <a:tailEnd/>
          </a:ln>
        </p:spPr>
        <p:txBody>
          <a:bodyPr/>
          <a:lstStyle/>
          <a:p>
            <a:endParaRPr lang="fr-FR"/>
          </a:p>
        </p:txBody>
      </p:sp>
      <p:sp>
        <p:nvSpPr>
          <p:cNvPr id="30749" name="Rectangle 28"/>
          <p:cNvSpPr>
            <a:spLocks noChangeArrowheads="1"/>
          </p:cNvSpPr>
          <p:nvPr/>
        </p:nvSpPr>
        <p:spPr bwMode="auto">
          <a:xfrm>
            <a:off x="5497279" y="4741370"/>
            <a:ext cx="14587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b="1">
                <a:solidFill>
                  <a:srgbClr val="000000"/>
                </a:solidFill>
                <a:latin typeface="Calibri" charset="0"/>
                <a:cs typeface="Times New Roman" charset="0"/>
              </a:rPr>
              <a:t>IE</a:t>
            </a:r>
            <a:endParaRPr lang="en-US">
              <a:latin typeface="Arial" charset="0"/>
              <a:cs typeface="Times New Roman" charset="0"/>
            </a:endParaRPr>
          </a:p>
        </p:txBody>
      </p:sp>
      <p:sp>
        <p:nvSpPr>
          <p:cNvPr id="30750" name="Rectangle 28"/>
          <p:cNvSpPr>
            <a:spLocks noChangeArrowheads="1"/>
          </p:cNvSpPr>
          <p:nvPr/>
        </p:nvSpPr>
        <p:spPr bwMode="auto">
          <a:xfrm>
            <a:off x="4055717" y="4510974"/>
            <a:ext cx="739661" cy="825746"/>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p>
        </p:txBody>
      </p:sp>
      <p:sp>
        <p:nvSpPr>
          <p:cNvPr id="30751" name="Freeform 27"/>
          <p:cNvSpPr>
            <a:spLocks noEditPoints="1"/>
          </p:cNvSpPr>
          <p:nvPr/>
        </p:nvSpPr>
        <p:spPr bwMode="auto">
          <a:xfrm>
            <a:off x="4044098" y="4498390"/>
            <a:ext cx="775482" cy="862532"/>
          </a:xfrm>
          <a:custGeom>
            <a:avLst/>
            <a:gdLst>
              <a:gd name="T0" fmla="*/ 0 w 801"/>
              <a:gd name="T1" fmla="*/ 13 h 891"/>
              <a:gd name="T2" fmla="*/ 0 w 801"/>
              <a:gd name="T3" fmla="*/ 0 h 891"/>
              <a:gd name="T4" fmla="*/ 12 w 801"/>
              <a:gd name="T5" fmla="*/ 0 h 891"/>
              <a:gd name="T6" fmla="*/ 776 w 801"/>
              <a:gd name="T7" fmla="*/ 0 h 891"/>
              <a:gd name="T8" fmla="*/ 788 w 801"/>
              <a:gd name="T9" fmla="*/ 0 h 891"/>
              <a:gd name="T10" fmla="*/ 801 w 801"/>
              <a:gd name="T11" fmla="*/ 13 h 891"/>
              <a:gd name="T12" fmla="*/ 801 w 801"/>
              <a:gd name="T13" fmla="*/ 866 h 891"/>
              <a:gd name="T14" fmla="*/ 776 w 801"/>
              <a:gd name="T15" fmla="*/ 891 h 891"/>
              <a:gd name="T16" fmla="*/ 12 w 801"/>
              <a:gd name="T17" fmla="*/ 891 h 891"/>
              <a:gd name="T18" fmla="*/ 0 w 801"/>
              <a:gd name="T19" fmla="*/ 878 h 891"/>
              <a:gd name="T20" fmla="*/ 0 w 801"/>
              <a:gd name="T21" fmla="*/ 866 h 891"/>
              <a:gd name="T22" fmla="*/ 0 w 801"/>
              <a:gd name="T23" fmla="*/ 13 h 891"/>
              <a:gd name="T24" fmla="*/ 37 w 801"/>
              <a:gd name="T25" fmla="*/ 866 h 891"/>
              <a:gd name="T26" fmla="*/ 12 w 801"/>
              <a:gd name="T27" fmla="*/ 853 h 891"/>
              <a:gd name="T28" fmla="*/ 776 w 801"/>
              <a:gd name="T29" fmla="*/ 853 h 891"/>
              <a:gd name="T30" fmla="*/ 763 w 801"/>
              <a:gd name="T31" fmla="*/ 866 h 891"/>
              <a:gd name="T32" fmla="*/ 763 w 801"/>
              <a:gd name="T33" fmla="*/ 13 h 891"/>
              <a:gd name="T34" fmla="*/ 776 w 801"/>
              <a:gd name="T35" fmla="*/ 38 h 891"/>
              <a:gd name="T36" fmla="*/ 12 w 801"/>
              <a:gd name="T37" fmla="*/ 38 h 891"/>
              <a:gd name="T38" fmla="*/ 37 w 801"/>
              <a:gd name="T39" fmla="*/ 13 h 891"/>
              <a:gd name="T40" fmla="*/ 37 w 801"/>
              <a:gd name="T41" fmla="*/ 866 h 8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1" h="891">
                <a:moveTo>
                  <a:pt x="0" y="13"/>
                </a:moveTo>
                <a:lnTo>
                  <a:pt x="0" y="0"/>
                </a:lnTo>
                <a:lnTo>
                  <a:pt x="12" y="0"/>
                </a:lnTo>
                <a:lnTo>
                  <a:pt x="776" y="0"/>
                </a:lnTo>
                <a:lnTo>
                  <a:pt x="788" y="0"/>
                </a:lnTo>
                <a:lnTo>
                  <a:pt x="801" y="13"/>
                </a:lnTo>
                <a:lnTo>
                  <a:pt x="801" y="866"/>
                </a:lnTo>
                <a:lnTo>
                  <a:pt x="776" y="891"/>
                </a:lnTo>
                <a:lnTo>
                  <a:pt x="12" y="891"/>
                </a:lnTo>
                <a:lnTo>
                  <a:pt x="0" y="878"/>
                </a:lnTo>
                <a:lnTo>
                  <a:pt x="0" y="866"/>
                </a:lnTo>
                <a:lnTo>
                  <a:pt x="0" y="13"/>
                </a:lnTo>
                <a:close/>
                <a:moveTo>
                  <a:pt x="37" y="866"/>
                </a:moveTo>
                <a:lnTo>
                  <a:pt x="12" y="853"/>
                </a:lnTo>
                <a:lnTo>
                  <a:pt x="776" y="853"/>
                </a:lnTo>
                <a:lnTo>
                  <a:pt x="763" y="866"/>
                </a:lnTo>
                <a:lnTo>
                  <a:pt x="763" y="13"/>
                </a:lnTo>
                <a:lnTo>
                  <a:pt x="776" y="38"/>
                </a:lnTo>
                <a:lnTo>
                  <a:pt x="12" y="38"/>
                </a:lnTo>
                <a:lnTo>
                  <a:pt x="37" y="13"/>
                </a:lnTo>
                <a:lnTo>
                  <a:pt x="37" y="866"/>
                </a:lnTo>
                <a:close/>
              </a:path>
            </a:pathLst>
          </a:custGeom>
          <a:solidFill>
            <a:srgbClr val="385D8A"/>
          </a:solidFill>
          <a:ln w="0">
            <a:solidFill>
              <a:srgbClr val="385D8A"/>
            </a:solidFill>
            <a:round/>
            <a:headEnd/>
            <a:tailEnd/>
          </a:ln>
        </p:spPr>
        <p:txBody>
          <a:bodyPr/>
          <a:lstStyle/>
          <a:p>
            <a:endParaRPr lang="fr-FR"/>
          </a:p>
        </p:txBody>
      </p:sp>
      <p:sp>
        <p:nvSpPr>
          <p:cNvPr id="30752" name="Rectangle 26"/>
          <p:cNvSpPr>
            <a:spLocks noChangeArrowheads="1"/>
          </p:cNvSpPr>
          <p:nvPr/>
        </p:nvSpPr>
        <p:spPr bwMode="auto">
          <a:xfrm>
            <a:off x="4310337" y="4741370"/>
            <a:ext cx="14587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b="1">
                <a:solidFill>
                  <a:srgbClr val="000000"/>
                </a:solidFill>
                <a:latin typeface="Calibri" charset="0"/>
                <a:cs typeface="Times New Roman" charset="0"/>
              </a:rPr>
              <a:t>IE</a:t>
            </a:r>
            <a:endParaRPr lang="en-US">
              <a:latin typeface="Arial" charset="0"/>
              <a:cs typeface="Times New Roman" charset="0"/>
            </a:endParaRPr>
          </a:p>
        </p:txBody>
      </p:sp>
      <p:sp>
        <p:nvSpPr>
          <p:cNvPr id="30753" name="Rectangle 25"/>
          <p:cNvSpPr>
            <a:spLocks noChangeArrowheads="1"/>
          </p:cNvSpPr>
          <p:nvPr/>
        </p:nvSpPr>
        <p:spPr bwMode="auto">
          <a:xfrm>
            <a:off x="2138794" y="405476"/>
            <a:ext cx="393066"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Gain</a:t>
            </a:r>
            <a:endParaRPr lang="en-US" sz="1600">
              <a:latin typeface="Arial" charset="0"/>
              <a:cs typeface="Times New Roman" charset="0"/>
            </a:endParaRPr>
          </a:p>
        </p:txBody>
      </p:sp>
      <p:sp>
        <p:nvSpPr>
          <p:cNvPr id="30754" name="Rectangle 24"/>
          <p:cNvSpPr>
            <a:spLocks noChangeArrowheads="1"/>
          </p:cNvSpPr>
          <p:nvPr/>
        </p:nvSpPr>
        <p:spPr bwMode="auto">
          <a:xfrm>
            <a:off x="2182360" y="636840"/>
            <a:ext cx="282698"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net</a:t>
            </a:r>
            <a:endParaRPr lang="en-US" sz="1600">
              <a:latin typeface="Arial" charset="0"/>
              <a:cs typeface="Times New Roman" charset="0"/>
            </a:endParaRPr>
          </a:p>
        </p:txBody>
      </p:sp>
      <p:sp>
        <p:nvSpPr>
          <p:cNvPr id="30755" name="Rectangle 23"/>
          <p:cNvSpPr>
            <a:spLocks noChangeArrowheads="1"/>
          </p:cNvSpPr>
          <p:nvPr/>
        </p:nvSpPr>
        <p:spPr bwMode="auto">
          <a:xfrm>
            <a:off x="2165903" y="5822683"/>
            <a:ext cx="453091"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Perte</a:t>
            </a:r>
            <a:endParaRPr lang="en-US" sz="1600">
              <a:latin typeface="Arial" charset="0"/>
              <a:cs typeface="Times New Roman" charset="0"/>
            </a:endParaRPr>
          </a:p>
        </p:txBody>
      </p:sp>
      <p:sp>
        <p:nvSpPr>
          <p:cNvPr id="30756" name="Rectangle 22"/>
          <p:cNvSpPr>
            <a:spLocks noChangeArrowheads="1"/>
          </p:cNvSpPr>
          <p:nvPr/>
        </p:nvSpPr>
        <p:spPr bwMode="auto">
          <a:xfrm>
            <a:off x="2165902" y="6053079"/>
            <a:ext cx="450186"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nette</a:t>
            </a:r>
            <a:endParaRPr lang="en-US" sz="1600">
              <a:latin typeface="Arial" charset="0"/>
              <a:cs typeface="Times New Roman" charset="0"/>
            </a:endParaRPr>
          </a:p>
        </p:txBody>
      </p:sp>
      <p:sp>
        <p:nvSpPr>
          <p:cNvPr id="30757" name="Rectangle 21"/>
          <p:cNvSpPr>
            <a:spLocks noChangeArrowheads="1"/>
          </p:cNvSpPr>
          <p:nvPr/>
        </p:nvSpPr>
        <p:spPr bwMode="auto">
          <a:xfrm>
            <a:off x="2771960" y="5397709"/>
            <a:ext cx="1001059"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Dommages </a:t>
            </a:r>
            <a:endParaRPr lang="en-US" sz="1600">
              <a:latin typeface="Arial" charset="0"/>
              <a:cs typeface="Times New Roman" charset="0"/>
            </a:endParaRPr>
          </a:p>
        </p:txBody>
      </p:sp>
      <p:sp>
        <p:nvSpPr>
          <p:cNvPr id="30758" name="Rectangle 20"/>
          <p:cNvSpPr>
            <a:spLocks noChangeArrowheads="1"/>
          </p:cNvSpPr>
          <p:nvPr/>
        </p:nvSpPr>
        <p:spPr bwMode="auto">
          <a:xfrm>
            <a:off x="2844571" y="5628105"/>
            <a:ext cx="785163"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du projet</a:t>
            </a:r>
            <a:endParaRPr lang="en-US" sz="1600">
              <a:latin typeface="Arial" charset="0"/>
              <a:cs typeface="Times New Roman" charset="0"/>
            </a:endParaRPr>
          </a:p>
        </p:txBody>
      </p:sp>
      <p:sp>
        <p:nvSpPr>
          <p:cNvPr id="30759" name="Rectangle 19"/>
          <p:cNvSpPr>
            <a:spLocks noChangeArrowheads="1"/>
          </p:cNvSpPr>
          <p:nvPr/>
        </p:nvSpPr>
        <p:spPr bwMode="auto">
          <a:xfrm>
            <a:off x="5255245" y="2858514"/>
            <a:ext cx="727075" cy="82671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AR"/>
          </a:p>
        </p:txBody>
      </p:sp>
      <p:sp>
        <p:nvSpPr>
          <p:cNvPr id="30760" name="Freeform 18"/>
          <p:cNvSpPr>
            <a:spLocks noEditPoints="1"/>
          </p:cNvSpPr>
          <p:nvPr/>
        </p:nvSpPr>
        <p:spPr bwMode="auto">
          <a:xfrm>
            <a:off x="5243626" y="2846897"/>
            <a:ext cx="762896" cy="862532"/>
          </a:xfrm>
          <a:custGeom>
            <a:avLst/>
            <a:gdLst>
              <a:gd name="T0" fmla="*/ 0 w 788"/>
              <a:gd name="T1" fmla="*/ 12 h 891"/>
              <a:gd name="T2" fmla="*/ 0 w 788"/>
              <a:gd name="T3" fmla="*/ 0 h 891"/>
              <a:gd name="T4" fmla="*/ 12 w 788"/>
              <a:gd name="T5" fmla="*/ 0 h 891"/>
              <a:gd name="T6" fmla="*/ 763 w 788"/>
              <a:gd name="T7" fmla="*/ 0 h 891"/>
              <a:gd name="T8" fmla="*/ 775 w 788"/>
              <a:gd name="T9" fmla="*/ 0 h 891"/>
              <a:gd name="T10" fmla="*/ 788 w 788"/>
              <a:gd name="T11" fmla="*/ 12 h 891"/>
              <a:gd name="T12" fmla="*/ 788 w 788"/>
              <a:gd name="T13" fmla="*/ 866 h 891"/>
              <a:gd name="T14" fmla="*/ 763 w 788"/>
              <a:gd name="T15" fmla="*/ 891 h 891"/>
              <a:gd name="T16" fmla="*/ 12 w 788"/>
              <a:gd name="T17" fmla="*/ 891 h 891"/>
              <a:gd name="T18" fmla="*/ 0 w 788"/>
              <a:gd name="T19" fmla="*/ 878 h 891"/>
              <a:gd name="T20" fmla="*/ 0 w 788"/>
              <a:gd name="T21" fmla="*/ 866 h 891"/>
              <a:gd name="T22" fmla="*/ 0 w 788"/>
              <a:gd name="T23" fmla="*/ 12 h 891"/>
              <a:gd name="T24" fmla="*/ 37 w 788"/>
              <a:gd name="T25" fmla="*/ 866 h 891"/>
              <a:gd name="T26" fmla="*/ 12 w 788"/>
              <a:gd name="T27" fmla="*/ 853 h 891"/>
              <a:gd name="T28" fmla="*/ 763 w 788"/>
              <a:gd name="T29" fmla="*/ 853 h 891"/>
              <a:gd name="T30" fmla="*/ 750 w 788"/>
              <a:gd name="T31" fmla="*/ 866 h 891"/>
              <a:gd name="T32" fmla="*/ 750 w 788"/>
              <a:gd name="T33" fmla="*/ 12 h 891"/>
              <a:gd name="T34" fmla="*/ 763 w 788"/>
              <a:gd name="T35" fmla="*/ 38 h 891"/>
              <a:gd name="T36" fmla="*/ 12 w 788"/>
              <a:gd name="T37" fmla="*/ 38 h 891"/>
              <a:gd name="T38" fmla="*/ 37 w 788"/>
              <a:gd name="T39" fmla="*/ 12 h 891"/>
              <a:gd name="T40" fmla="*/ 37 w 788"/>
              <a:gd name="T41" fmla="*/ 866 h 8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8" h="891">
                <a:moveTo>
                  <a:pt x="0" y="12"/>
                </a:moveTo>
                <a:lnTo>
                  <a:pt x="0" y="0"/>
                </a:lnTo>
                <a:lnTo>
                  <a:pt x="12" y="0"/>
                </a:lnTo>
                <a:lnTo>
                  <a:pt x="763" y="0"/>
                </a:lnTo>
                <a:lnTo>
                  <a:pt x="775" y="0"/>
                </a:lnTo>
                <a:lnTo>
                  <a:pt x="788" y="12"/>
                </a:lnTo>
                <a:lnTo>
                  <a:pt x="788" y="866"/>
                </a:lnTo>
                <a:lnTo>
                  <a:pt x="763" y="891"/>
                </a:lnTo>
                <a:lnTo>
                  <a:pt x="12" y="891"/>
                </a:lnTo>
                <a:lnTo>
                  <a:pt x="0" y="878"/>
                </a:lnTo>
                <a:lnTo>
                  <a:pt x="0" y="866"/>
                </a:lnTo>
                <a:lnTo>
                  <a:pt x="0" y="12"/>
                </a:lnTo>
                <a:close/>
                <a:moveTo>
                  <a:pt x="37" y="866"/>
                </a:moveTo>
                <a:lnTo>
                  <a:pt x="12" y="853"/>
                </a:lnTo>
                <a:lnTo>
                  <a:pt x="763" y="853"/>
                </a:lnTo>
                <a:lnTo>
                  <a:pt x="750" y="866"/>
                </a:lnTo>
                <a:lnTo>
                  <a:pt x="750" y="12"/>
                </a:lnTo>
                <a:lnTo>
                  <a:pt x="763" y="38"/>
                </a:lnTo>
                <a:lnTo>
                  <a:pt x="12" y="38"/>
                </a:lnTo>
                <a:lnTo>
                  <a:pt x="37" y="12"/>
                </a:lnTo>
                <a:lnTo>
                  <a:pt x="37" y="866"/>
                </a:lnTo>
                <a:close/>
              </a:path>
            </a:pathLst>
          </a:custGeom>
          <a:solidFill>
            <a:srgbClr val="385D8A"/>
          </a:solidFill>
          <a:ln w="0">
            <a:solidFill>
              <a:srgbClr val="385D8A"/>
            </a:solidFill>
            <a:round/>
            <a:headEnd/>
            <a:tailEnd/>
          </a:ln>
        </p:spPr>
        <p:txBody>
          <a:bodyPr/>
          <a:lstStyle/>
          <a:p>
            <a:endParaRPr lang="fr-FR"/>
          </a:p>
        </p:txBody>
      </p:sp>
      <p:sp>
        <p:nvSpPr>
          <p:cNvPr id="30761" name="Rectangle 17"/>
          <p:cNvSpPr>
            <a:spLocks noChangeArrowheads="1"/>
          </p:cNvSpPr>
          <p:nvPr/>
        </p:nvSpPr>
        <p:spPr bwMode="auto">
          <a:xfrm>
            <a:off x="5497279" y="3088909"/>
            <a:ext cx="15228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a:solidFill>
                  <a:srgbClr val="FFFFFF"/>
                </a:solidFill>
                <a:latin typeface="Calibri" charset="0"/>
                <a:cs typeface="Times New Roman" charset="0"/>
              </a:rPr>
              <a:t>IR</a:t>
            </a:r>
            <a:endParaRPr lang="en-US">
              <a:latin typeface="Arial" charset="0"/>
              <a:cs typeface="Times New Roman" charset="0"/>
            </a:endParaRPr>
          </a:p>
        </p:txBody>
      </p:sp>
      <p:sp>
        <p:nvSpPr>
          <p:cNvPr id="30762" name="Rectangle 16"/>
          <p:cNvSpPr>
            <a:spLocks noChangeArrowheads="1"/>
          </p:cNvSpPr>
          <p:nvPr/>
        </p:nvSpPr>
        <p:spPr bwMode="auto">
          <a:xfrm>
            <a:off x="6745215" y="4182805"/>
            <a:ext cx="110767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charset="0"/>
                <a:cs typeface="Times New Roman" charset="0"/>
              </a:rPr>
              <a:t>IE: Impacts évités</a:t>
            </a:r>
            <a:endParaRPr lang="en-US">
              <a:latin typeface="Arial" charset="0"/>
              <a:cs typeface="Times New Roman" charset="0"/>
            </a:endParaRPr>
          </a:p>
        </p:txBody>
      </p:sp>
      <p:sp>
        <p:nvSpPr>
          <p:cNvPr id="30763" name="Rectangle 15"/>
          <p:cNvSpPr>
            <a:spLocks noChangeArrowheads="1"/>
          </p:cNvSpPr>
          <p:nvPr/>
        </p:nvSpPr>
        <p:spPr bwMode="auto">
          <a:xfrm>
            <a:off x="6745216" y="4461604"/>
            <a:ext cx="151740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charset="0"/>
                <a:cs typeface="Times New Roman" charset="0"/>
              </a:rPr>
              <a:t>RI: Réduction d</a:t>
            </a:r>
            <a:r>
              <a:rPr lang="ja-JP" altLang="en-US" sz="1200" b="1">
                <a:solidFill>
                  <a:srgbClr val="000000"/>
                </a:solidFill>
                <a:latin typeface="Calibri" charset="0"/>
                <a:cs typeface="Times New Roman" charset="0"/>
              </a:rPr>
              <a:t>’</a:t>
            </a:r>
            <a:r>
              <a:rPr lang="en-US" altLang="ja-JP" sz="1200" b="1">
                <a:solidFill>
                  <a:srgbClr val="000000"/>
                </a:solidFill>
                <a:latin typeface="Calibri" charset="0"/>
                <a:cs typeface="Calibri" charset="0"/>
              </a:rPr>
              <a:t>impacts</a:t>
            </a:r>
            <a:endParaRPr lang="en-US">
              <a:latin typeface="Arial" charset="0"/>
              <a:cs typeface="Calibri" charset="0"/>
            </a:endParaRPr>
          </a:p>
        </p:txBody>
      </p:sp>
      <p:sp>
        <p:nvSpPr>
          <p:cNvPr id="30764" name="Rectangle 14"/>
          <p:cNvSpPr>
            <a:spLocks noChangeArrowheads="1"/>
          </p:cNvSpPr>
          <p:nvPr/>
        </p:nvSpPr>
        <p:spPr bwMode="auto">
          <a:xfrm>
            <a:off x="6745215" y="4728785"/>
            <a:ext cx="131125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charset="0"/>
                <a:cs typeface="Times New Roman" charset="0"/>
              </a:rPr>
              <a:t>IR: Impacts résiduels</a:t>
            </a:r>
            <a:endParaRPr lang="en-US">
              <a:latin typeface="Arial" charset="0"/>
              <a:cs typeface="Times New Roman" charset="0"/>
            </a:endParaRPr>
          </a:p>
        </p:txBody>
      </p:sp>
      <p:sp>
        <p:nvSpPr>
          <p:cNvPr id="30765" name="Rectangle 13"/>
          <p:cNvSpPr>
            <a:spLocks noChangeArrowheads="1"/>
          </p:cNvSpPr>
          <p:nvPr/>
        </p:nvSpPr>
        <p:spPr bwMode="auto">
          <a:xfrm>
            <a:off x="6745215" y="5008552"/>
            <a:ext cx="148290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charset="0"/>
                <a:cs typeface="Times New Roman" charset="0"/>
              </a:rPr>
              <a:t>P: Perte de biodiversité</a:t>
            </a:r>
            <a:endParaRPr lang="en-US">
              <a:latin typeface="Arial" charset="0"/>
              <a:cs typeface="Times New Roman" charset="0"/>
            </a:endParaRPr>
          </a:p>
        </p:txBody>
      </p:sp>
      <p:sp>
        <p:nvSpPr>
          <p:cNvPr id="30766" name="Rectangle 12"/>
          <p:cNvSpPr>
            <a:spLocks noChangeArrowheads="1"/>
          </p:cNvSpPr>
          <p:nvPr/>
        </p:nvSpPr>
        <p:spPr bwMode="auto">
          <a:xfrm>
            <a:off x="6745216" y="5275734"/>
            <a:ext cx="145520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charset="0"/>
                <a:cs typeface="Times New Roman" charset="0"/>
              </a:rPr>
              <a:t>G: Gain de biodiversité</a:t>
            </a:r>
            <a:endParaRPr lang="en-US">
              <a:latin typeface="Arial" charset="0"/>
              <a:cs typeface="Times New Roman" charset="0"/>
            </a:endParaRPr>
          </a:p>
        </p:txBody>
      </p:sp>
      <p:sp>
        <p:nvSpPr>
          <p:cNvPr id="30767" name="Freeform 11"/>
          <p:cNvSpPr>
            <a:spLocks noEditPoints="1"/>
          </p:cNvSpPr>
          <p:nvPr/>
        </p:nvSpPr>
        <p:spPr bwMode="auto">
          <a:xfrm>
            <a:off x="7630097" y="2531312"/>
            <a:ext cx="1577104" cy="692156"/>
          </a:xfrm>
          <a:custGeom>
            <a:avLst/>
            <a:gdLst>
              <a:gd name="T0" fmla="*/ 0 w 1439"/>
              <a:gd name="T1" fmla="*/ 12 h 715"/>
              <a:gd name="T2" fmla="*/ 648 w 1439"/>
              <a:gd name="T3" fmla="*/ 0 h 715"/>
              <a:gd name="T4" fmla="*/ 75420 w 1439"/>
              <a:gd name="T5" fmla="*/ 0 h 715"/>
              <a:gd name="T6" fmla="*/ 76128 w 1439"/>
              <a:gd name="T7" fmla="*/ 12 h 715"/>
              <a:gd name="T8" fmla="*/ 76128 w 1439"/>
              <a:gd name="T9" fmla="*/ 702 h 715"/>
              <a:gd name="T10" fmla="*/ 75420 w 1439"/>
              <a:gd name="T11" fmla="*/ 715 h 715"/>
              <a:gd name="T12" fmla="*/ 648 w 1439"/>
              <a:gd name="T13" fmla="*/ 715 h 715"/>
              <a:gd name="T14" fmla="*/ 0 w 1439"/>
              <a:gd name="T15" fmla="*/ 702 h 715"/>
              <a:gd name="T16" fmla="*/ 0 w 1439"/>
              <a:gd name="T17" fmla="*/ 12 h 715"/>
              <a:gd name="T18" fmla="*/ 1322 w 1439"/>
              <a:gd name="T19" fmla="*/ 702 h 715"/>
              <a:gd name="T20" fmla="*/ 648 w 1439"/>
              <a:gd name="T21" fmla="*/ 690 h 715"/>
              <a:gd name="T22" fmla="*/ 75420 w 1439"/>
              <a:gd name="T23" fmla="*/ 690 h 715"/>
              <a:gd name="T24" fmla="*/ 74831 w 1439"/>
              <a:gd name="T25" fmla="*/ 702 h 715"/>
              <a:gd name="T26" fmla="*/ 74831 w 1439"/>
              <a:gd name="T27" fmla="*/ 12 h 715"/>
              <a:gd name="T28" fmla="*/ 75420 w 1439"/>
              <a:gd name="T29" fmla="*/ 25 h 715"/>
              <a:gd name="T30" fmla="*/ 648 w 1439"/>
              <a:gd name="T31" fmla="*/ 25 h 715"/>
              <a:gd name="T32" fmla="*/ 1322 w 1439"/>
              <a:gd name="T33" fmla="*/ 12 h 715"/>
              <a:gd name="T34" fmla="*/ 1322 w 1439"/>
              <a:gd name="T35" fmla="*/ 702 h 7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39" h="715">
                <a:moveTo>
                  <a:pt x="0" y="12"/>
                </a:moveTo>
                <a:lnTo>
                  <a:pt x="12" y="0"/>
                </a:lnTo>
                <a:lnTo>
                  <a:pt x="1426" y="0"/>
                </a:lnTo>
                <a:lnTo>
                  <a:pt x="1439" y="12"/>
                </a:lnTo>
                <a:lnTo>
                  <a:pt x="1439" y="702"/>
                </a:lnTo>
                <a:lnTo>
                  <a:pt x="1426" y="715"/>
                </a:lnTo>
                <a:lnTo>
                  <a:pt x="12" y="715"/>
                </a:lnTo>
                <a:lnTo>
                  <a:pt x="0" y="702"/>
                </a:lnTo>
                <a:lnTo>
                  <a:pt x="0" y="12"/>
                </a:lnTo>
                <a:close/>
                <a:moveTo>
                  <a:pt x="25" y="702"/>
                </a:moveTo>
                <a:lnTo>
                  <a:pt x="12" y="690"/>
                </a:lnTo>
                <a:lnTo>
                  <a:pt x="1426" y="690"/>
                </a:lnTo>
                <a:lnTo>
                  <a:pt x="1414" y="702"/>
                </a:lnTo>
                <a:lnTo>
                  <a:pt x="1414" y="12"/>
                </a:lnTo>
                <a:lnTo>
                  <a:pt x="1426" y="25"/>
                </a:lnTo>
                <a:lnTo>
                  <a:pt x="12" y="25"/>
                </a:lnTo>
                <a:lnTo>
                  <a:pt x="25" y="12"/>
                </a:lnTo>
                <a:lnTo>
                  <a:pt x="25" y="702"/>
                </a:lnTo>
                <a:close/>
              </a:path>
            </a:pathLst>
          </a:custGeom>
          <a:solidFill>
            <a:srgbClr val="385D8A"/>
          </a:solidFill>
          <a:ln w="0">
            <a:solidFill>
              <a:srgbClr val="385D8A"/>
            </a:solidFill>
            <a:round/>
            <a:headEnd/>
            <a:tailEnd/>
          </a:ln>
        </p:spPr>
        <p:txBody>
          <a:bodyPr/>
          <a:lstStyle/>
          <a:p>
            <a:endParaRPr lang="fr-FR"/>
          </a:p>
        </p:txBody>
      </p:sp>
      <p:sp>
        <p:nvSpPr>
          <p:cNvPr id="30768" name="Rectangle 10"/>
          <p:cNvSpPr>
            <a:spLocks noChangeArrowheads="1"/>
          </p:cNvSpPr>
          <p:nvPr/>
        </p:nvSpPr>
        <p:spPr bwMode="auto">
          <a:xfrm>
            <a:off x="8024131" y="2591333"/>
            <a:ext cx="687381"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Niveau  </a:t>
            </a:r>
            <a:endParaRPr lang="en-US" sz="1600">
              <a:latin typeface="Arial" charset="0"/>
              <a:cs typeface="Times New Roman" charset="0"/>
            </a:endParaRPr>
          </a:p>
        </p:txBody>
      </p:sp>
      <p:sp>
        <p:nvSpPr>
          <p:cNvPr id="30769" name="Rectangle 9"/>
          <p:cNvSpPr>
            <a:spLocks noChangeArrowheads="1"/>
          </p:cNvSpPr>
          <p:nvPr/>
        </p:nvSpPr>
        <p:spPr bwMode="auto">
          <a:xfrm>
            <a:off x="7762732" y="2871099"/>
            <a:ext cx="1157898"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d</a:t>
            </a:r>
            <a:r>
              <a:rPr lang="ja-JP" altLang="en-US" sz="1600" b="1">
                <a:solidFill>
                  <a:srgbClr val="000000"/>
                </a:solidFill>
                <a:latin typeface="Calibri" charset="0"/>
                <a:cs typeface="Times New Roman" charset="0"/>
              </a:rPr>
              <a:t>’</a:t>
            </a:r>
            <a:r>
              <a:rPr lang="en-US" altLang="ja-JP" sz="1600" b="1">
                <a:solidFill>
                  <a:srgbClr val="000000"/>
                </a:solidFill>
                <a:latin typeface="Calibri" charset="0"/>
                <a:cs typeface="Calibri" charset="0"/>
              </a:rPr>
              <a:t>impact zéro</a:t>
            </a:r>
            <a:endParaRPr lang="en-US" sz="1600">
              <a:latin typeface="Arial" charset="0"/>
              <a:cs typeface="Calibri" charset="0"/>
            </a:endParaRPr>
          </a:p>
        </p:txBody>
      </p:sp>
      <p:sp>
        <p:nvSpPr>
          <p:cNvPr id="30770" name="Freeform 8"/>
          <p:cNvSpPr>
            <a:spLocks noEditPoints="1"/>
          </p:cNvSpPr>
          <p:nvPr/>
        </p:nvSpPr>
        <p:spPr bwMode="auto">
          <a:xfrm>
            <a:off x="7169261" y="2032768"/>
            <a:ext cx="3432064" cy="413357"/>
          </a:xfrm>
          <a:custGeom>
            <a:avLst/>
            <a:gdLst>
              <a:gd name="T0" fmla="*/ 0 w 3429"/>
              <a:gd name="T1" fmla="*/ 13 h 427"/>
              <a:gd name="T2" fmla="*/ 13 w 3429"/>
              <a:gd name="T3" fmla="*/ 0 h 427"/>
              <a:gd name="T4" fmla="*/ 6218 w 3429"/>
              <a:gd name="T5" fmla="*/ 0 h 427"/>
              <a:gd name="T6" fmla="*/ 6241 w 3429"/>
              <a:gd name="T7" fmla="*/ 13 h 427"/>
              <a:gd name="T8" fmla="*/ 6241 w 3429"/>
              <a:gd name="T9" fmla="*/ 414 h 427"/>
              <a:gd name="T10" fmla="*/ 6218 w 3429"/>
              <a:gd name="T11" fmla="*/ 427 h 427"/>
              <a:gd name="T12" fmla="*/ 13 w 3429"/>
              <a:gd name="T13" fmla="*/ 427 h 427"/>
              <a:gd name="T14" fmla="*/ 0 w 3429"/>
              <a:gd name="T15" fmla="*/ 414 h 427"/>
              <a:gd name="T16" fmla="*/ 0 w 3429"/>
              <a:gd name="T17" fmla="*/ 13 h 427"/>
              <a:gd name="T18" fmla="*/ 43 w 3429"/>
              <a:gd name="T19" fmla="*/ 414 h 427"/>
              <a:gd name="T20" fmla="*/ 13 w 3429"/>
              <a:gd name="T21" fmla="*/ 402 h 427"/>
              <a:gd name="T22" fmla="*/ 6218 w 3429"/>
              <a:gd name="T23" fmla="*/ 402 h 427"/>
              <a:gd name="T24" fmla="*/ 6195 w 3429"/>
              <a:gd name="T25" fmla="*/ 414 h 427"/>
              <a:gd name="T26" fmla="*/ 6195 w 3429"/>
              <a:gd name="T27" fmla="*/ 13 h 427"/>
              <a:gd name="T28" fmla="*/ 6218 w 3429"/>
              <a:gd name="T29" fmla="*/ 25 h 427"/>
              <a:gd name="T30" fmla="*/ 13 w 3429"/>
              <a:gd name="T31" fmla="*/ 25 h 427"/>
              <a:gd name="T32" fmla="*/ 43 w 3429"/>
              <a:gd name="T33" fmla="*/ 13 h 427"/>
              <a:gd name="T34" fmla="*/ 43 w 3429"/>
              <a:gd name="T35" fmla="*/ 414 h 4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29" h="427">
                <a:moveTo>
                  <a:pt x="0" y="13"/>
                </a:moveTo>
                <a:lnTo>
                  <a:pt x="13" y="0"/>
                </a:lnTo>
                <a:lnTo>
                  <a:pt x="3416" y="0"/>
                </a:lnTo>
                <a:lnTo>
                  <a:pt x="3429" y="13"/>
                </a:lnTo>
                <a:lnTo>
                  <a:pt x="3429" y="414"/>
                </a:lnTo>
                <a:lnTo>
                  <a:pt x="3416" y="427"/>
                </a:lnTo>
                <a:lnTo>
                  <a:pt x="13" y="427"/>
                </a:lnTo>
                <a:lnTo>
                  <a:pt x="0" y="414"/>
                </a:lnTo>
                <a:lnTo>
                  <a:pt x="0" y="13"/>
                </a:lnTo>
                <a:close/>
                <a:moveTo>
                  <a:pt x="25" y="414"/>
                </a:moveTo>
                <a:lnTo>
                  <a:pt x="13" y="402"/>
                </a:lnTo>
                <a:lnTo>
                  <a:pt x="3416" y="402"/>
                </a:lnTo>
                <a:lnTo>
                  <a:pt x="3404" y="414"/>
                </a:lnTo>
                <a:lnTo>
                  <a:pt x="3404" y="13"/>
                </a:lnTo>
                <a:lnTo>
                  <a:pt x="3416" y="25"/>
                </a:lnTo>
                <a:lnTo>
                  <a:pt x="13" y="25"/>
                </a:lnTo>
                <a:lnTo>
                  <a:pt x="25" y="13"/>
                </a:lnTo>
                <a:lnTo>
                  <a:pt x="25" y="414"/>
                </a:lnTo>
                <a:close/>
              </a:path>
            </a:pathLst>
          </a:custGeom>
          <a:solidFill>
            <a:srgbClr val="00B050"/>
          </a:solidFill>
          <a:ln w="0">
            <a:solidFill>
              <a:srgbClr val="00B050"/>
            </a:solidFill>
            <a:round/>
            <a:headEnd/>
            <a:tailEnd/>
          </a:ln>
        </p:spPr>
        <p:txBody>
          <a:bodyPr/>
          <a:lstStyle/>
          <a:p>
            <a:endParaRPr lang="fr-FR"/>
          </a:p>
        </p:txBody>
      </p:sp>
      <p:sp>
        <p:nvSpPr>
          <p:cNvPr id="30771" name="Rectangle 7"/>
          <p:cNvSpPr>
            <a:spLocks noChangeArrowheads="1"/>
          </p:cNvSpPr>
          <p:nvPr/>
        </p:nvSpPr>
        <p:spPr bwMode="auto">
          <a:xfrm>
            <a:off x="7290279" y="2140221"/>
            <a:ext cx="3311046"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G = P                  Equivalence écologique</a:t>
            </a:r>
            <a:endParaRPr lang="en-US" sz="1600">
              <a:latin typeface="Arial" charset="0"/>
              <a:cs typeface="Times New Roman" charset="0"/>
            </a:endParaRPr>
          </a:p>
        </p:txBody>
      </p:sp>
      <p:sp>
        <p:nvSpPr>
          <p:cNvPr id="30772" name="Freeform 5"/>
          <p:cNvSpPr>
            <a:spLocks noEditPoints="1"/>
          </p:cNvSpPr>
          <p:nvPr/>
        </p:nvSpPr>
        <p:spPr bwMode="auto">
          <a:xfrm>
            <a:off x="7896336" y="2093754"/>
            <a:ext cx="543128" cy="279766"/>
          </a:xfrm>
          <a:custGeom>
            <a:avLst/>
            <a:gdLst>
              <a:gd name="T0" fmla="*/ 0 w 226"/>
              <a:gd name="T1" fmla="*/ 75 h 289"/>
              <a:gd name="T2" fmla="*/ 1450879893 w 226"/>
              <a:gd name="T3" fmla="*/ 75 h 289"/>
              <a:gd name="T4" fmla="*/ 1124432640 w 226"/>
              <a:gd name="T5" fmla="*/ 100 h 289"/>
              <a:gd name="T6" fmla="*/ 1124432640 w 226"/>
              <a:gd name="T7" fmla="*/ 0 h 289"/>
              <a:gd name="T8" fmla="*/ 2147483647 w 226"/>
              <a:gd name="T9" fmla="*/ 151 h 289"/>
              <a:gd name="T10" fmla="*/ 1124432640 w 226"/>
              <a:gd name="T11" fmla="*/ 289 h 289"/>
              <a:gd name="T12" fmla="*/ 1124432640 w 226"/>
              <a:gd name="T13" fmla="*/ 188 h 289"/>
              <a:gd name="T14" fmla="*/ 1450879893 w 226"/>
              <a:gd name="T15" fmla="*/ 213 h 289"/>
              <a:gd name="T16" fmla="*/ 0 w 226"/>
              <a:gd name="T17" fmla="*/ 213 h 289"/>
              <a:gd name="T18" fmla="*/ 0 w 226"/>
              <a:gd name="T19" fmla="*/ 75 h 289"/>
              <a:gd name="T20" fmla="*/ 483965218 w 226"/>
              <a:gd name="T21" fmla="*/ 188 h 289"/>
              <a:gd name="T22" fmla="*/ 164249178 w 226"/>
              <a:gd name="T23" fmla="*/ 176 h 289"/>
              <a:gd name="T24" fmla="*/ 1614748700 w 226"/>
              <a:gd name="T25" fmla="*/ 176 h 289"/>
              <a:gd name="T26" fmla="*/ 1614748700 w 226"/>
              <a:gd name="T27" fmla="*/ 238 h 289"/>
              <a:gd name="T28" fmla="*/ 1124432640 w 226"/>
              <a:gd name="T29" fmla="*/ 226 h 289"/>
              <a:gd name="T30" fmla="*/ 2147483647 w 226"/>
              <a:gd name="T31" fmla="*/ 126 h 289"/>
              <a:gd name="T32" fmla="*/ 2147483647 w 226"/>
              <a:gd name="T33" fmla="*/ 163 h 289"/>
              <a:gd name="T34" fmla="*/ 1124432640 w 226"/>
              <a:gd name="T35" fmla="*/ 63 h 289"/>
              <a:gd name="T36" fmla="*/ 1614748700 w 226"/>
              <a:gd name="T37" fmla="*/ 50 h 289"/>
              <a:gd name="T38" fmla="*/ 1614748700 w 226"/>
              <a:gd name="T39" fmla="*/ 113 h 289"/>
              <a:gd name="T40" fmla="*/ 164249178 w 226"/>
              <a:gd name="T41" fmla="*/ 113 h 289"/>
              <a:gd name="T42" fmla="*/ 483965218 w 226"/>
              <a:gd name="T43" fmla="*/ 100 h 289"/>
              <a:gd name="T44" fmla="*/ 483965218 w 226"/>
              <a:gd name="T45" fmla="*/ 188 h 2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6" h="289">
                <a:moveTo>
                  <a:pt x="0" y="75"/>
                </a:moveTo>
                <a:lnTo>
                  <a:pt x="113" y="75"/>
                </a:lnTo>
                <a:lnTo>
                  <a:pt x="88" y="100"/>
                </a:lnTo>
                <a:lnTo>
                  <a:pt x="88" y="0"/>
                </a:lnTo>
                <a:lnTo>
                  <a:pt x="226" y="151"/>
                </a:lnTo>
                <a:lnTo>
                  <a:pt x="88" y="289"/>
                </a:lnTo>
                <a:lnTo>
                  <a:pt x="88" y="188"/>
                </a:lnTo>
                <a:lnTo>
                  <a:pt x="113" y="213"/>
                </a:lnTo>
                <a:lnTo>
                  <a:pt x="0" y="213"/>
                </a:lnTo>
                <a:lnTo>
                  <a:pt x="0" y="75"/>
                </a:lnTo>
                <a:close/>
                <a:moveTo>
                  <a:pt x="38" y="188"/>
                </a:moveTo>
                <a:lnTo>
                  <a:pt x="13" y="176"/>
                </a:lnTo>
                <a:lnTo>
                  <a:pt x="126" y="176"/>
                </a:lnTo>
                <a:lnTo>
                  <a:pt x="126" y="238"/>
                </a:lnTo>
                <a:lnTo>
                  <a:pt x="88" y="226"/>
                </a:lnTo>
                <a:lnTo>
                  <a:pt x="188" y="126"/>
                </a:lnTo>
                <a:lnTo>
                  <a:pt x="188" y="163"/>
                </a:lnTo>
                <a:lnTo>
                  <a:pt x="88" y="63"/>
                </a:lnTo>
                <a:lnTo>
                  <a:pt x="126" y="50"/>
                </a:lnTo>
                <a:lnTo>
                  <a:pt x="126" y="113"/>
                </a:lnTo>
                <a:lnTo>
                  <a:pt x="13" y="113"/>
                </a:lnTo>
                <a:lnTo>
                  <a:pt x="38" y="100"/>
                </a:lnTo>
                <a:lnTo>
                  <a:pt x="38" y="188"/>
                </a:lnTo>
                <a:close/>
              </a:path>
            </a:pathLst>
          </a:custGeom>
          <a:solidFill>
            <a:srgbClr val="385D8A"/>
          </a:solidFill>
          <a:ln w="0">
            <a:solidFill>
              <a:srgbClr val="385D8A"/>
            </a:solidFill>
            <a:round/>
            <a:headEnd/>
            <a:tailEnd/>
          </a:ln>
        </p:spPr>
        <p:txBody>
          <a:bodyPr/>
          <a:lstStyle/>
          <a:p>
            <a:endParaRPr lang="fr-FR"/>
          </a:p>
        </p:txBody>
      </p:sp>
      <p:sp>
        <p:nvSpPr>
          <p:cNvPr id="30773" name="Rectangle 4"/>
          <p:cNvSpPr>
            <a:spLocks noChangeArrowheads="1"/>
          </p:cNvSpPr>
          <p:nvPr/>
        </p:nvSpPr>
        <p:spPr bwMode="auto">
          <a:xfrm>
            <a:off x="6321168" y="1450002"/>
            <a:ext cx="858742"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Action de </a:t>
            </a:r>
            <a:endParaRPr lang="en-US" sz="1600">
              <a:latin typeface="Arial" charset="0"/>
              <a:cs typeface="Times New Roman" charset="0"/>
            </a:endParaRPr>
          </a:p>
        </p:txBody>
      </p:sp>
      <p:sp>
        <p:nvSpPr>
          <p:cNvPr id="30774" name="Rectangle 3"/>
          <p:cNvSpPr>
            <a:spLocks noChangeArrowheads="1"/>
          </p:cNvSpPr>
          <p:nvPr/>
        </p:nvSpPr>
        <p:spPr bwMode="auto">
          <a:xfrm>
            <a:off x="6127540" y="1681366"/>
            <a:ext cx="1209210" cy="24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Calibri" charset="0"/>
                <a:cs typeface="Times New Roman" charset="0"/>
              </a:rPr>
              <a:t>compensation</a:t>
            </a:r>
            <a:endParaRPr lang="en-US" sz="1600">
              <a:latin typeface="Arial" charset="0"/>
              <a:cs typeface="Times New Roman" charset="0"/>
            </a:endParaRPr>
          </a:p>
        </p:txBody>
      </p:sp>
      <p:sp>
        <p:nvSpPr>
          <p:cNvPr id="2" name="ZoneTexte 1"/>
          <p:cNvSpPr txBox="1"/>
          <p:nvPr/>
        </p:nvSpPr>
        <p:spPr>
          <a:xfrm rot="16200000">
            <a:off x="928516" y="2858077"/>
            <a:ext cx="1958890" cy="461665"/>
          </a:xfrm>
          <a:prstGeom prst="rect">
            <a:avLst/>
          </a:prstGeom>
          <a:noFill/>
        </p:spPr>
        <p:txBody>
          <a:bodyPr wrap="none" rtlCol="0">
            <a:spAutoFit/>
          </a:bodyPr>
          <a:lstStyle/>
          <a:p>
            <a:r>
              <a:rPr lang="fr-FR" sz="2400" b="1" dirty="0"/>
              <a:t>BIODIVERSITE</a:t>
            </a:r>
          </a:p>
        </p:txBody>
      </p:sp>
    </p:spTree>
    <p:extLst>
      <p:ext uri="{BB962C8B-B14F-4D97-AF65-F5344CB8AC3E}">
        <p14:creationId xmlns:p14="http://schemas.microsoft.com/office/powerpoint/2010/main" val="1672763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E749ED7-EE00-0EE6-CDA7-420C5E39B681}"/>
              </a:ext>
            </a:extLst>
          </p:cNvPr>
          <p:cNvSpPr txBox="1">
            <a:spLocks/>
          </p:cNvSpPr>
          <p:nvPr/>
        </p:nvSpPr>
        <p:spPr>
          <a:xfrm>
            <a:off x="238432" y="2675706"/>
            <a:ext cx="2534265" cy="132556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Impacts </a:t>
            </a:r>
            <a:r>
              <a:rPr lang="fr-FR"/>
              <a:t>du projet (</a:t>
            </a:r>
            <a:r>
              <a:rPr lang="fr-FR" dirty="0"/>
              <a:t>source: EGIS)</a:t>
            </a:r>
          </a:p>
        </p:txBody>
      </p:sp>
      <p:pic>
        <p:nvPicPr>
          <p:cNvPr id="4" name="Image 3">
            <a:extLst>
              <a:ext uri="{FF2B5EF4-FFF2-40B4-BE49-F238E27FC236}">
                <a16:creationId xmlns:a16="http://schemas.microsoft.com/office/drawing/2014/main" id="{C4BD9168-2076-68DC-2CF7-25600E1207B2}"/>
              </a:ext>
            </a:extLst>
          </p:cNvPr>
          <p:cNvPicPr>
            <a:picLocks noChangeAspect="1"/>
          </p:cNvPicPr>
          <p:nvPr/>
        </p:nvPicPr>
        <p:blipFill>
          <a:blip r:embed="rId2"/>
          <a:stretch>
            <a:fillRect/>
          </a:stretch>
        </p:blipFill>
        <p:spPr>
          <a:xfrm>
            <a:off x="4194072" y="54794"/>
            <a:ext cx="7191683" cy="2156086"/>
          </a:xfrm>
          <a:prstGeom prst="rect">
            <a:avLst/>
          </a:prstGeom>
        </p:spPr>
      </p:pic>
      <p:pic>
        <p:nvPicPr>
          <p:cNvPr id="5" name="Image 4">
            <a:extLst>
              <a:ext uri="{FF2B5EF4-FFF2-40B4-BE49-F238E27FC236}">
                <a16:creationId xmlns:a16="http://schemas.microsoft.com/office/drawing/2014/main" id="{6FCE5116-4119-7883-B6C0-3E9454B36E37}"/>
              </a:ext>
            </a:extLst>
          </p:cNvPr>
          <p:cNvPicPr>
            <a:picLocks noChangeAspect="1"/>
          </p:cNvPicPr>
          <p:nvPr/>
        </p:nvPicPr>
        <p:blipFill>
          <a:blip r:embed="rId3"/>
          <a:stretch>
            <a:fillRect/>
          </a:stretch>
        </p:blipFill>
        <p:spPr>
          <a:xfrm>
            <a:off x="4205775" y="2197875"/>
            <a:ext cx="7170148" cy="4605332"/>
          </a:xfrm>
          <a:prstGeom prst="rect">
            <a:avLst/>
          </a:prstGeom>
        </p:spPr>
      </p:pic>
    </p:spTree>
    <p:extLst>
      <p:ext uri="{BB962C8B-B14F-4D97-AF65-F5344CB8AC3E}">
        <p14:creationId xmlns:p14="http://schemas.microsoft.com/office/powerpoint/2010/main" val="100982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E749ED7-EE00-0EE6-CDA7-420C5E39B681}"/>
              </a:ext>
            </a:extLst>
          </p:cNvPr>
          <p:cNvSpPr txBox="1">
            <a:spLocks/>
          </p:cNvSpPr>
          <p:nvPr/>
        </p:nvSpPr>
        <p:spPr>
          <a:xfrm>
            <a:off x="238432" y="2675706"/>
            <a:ext cx="2534265" cy="132556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Impacts </a:t>
            </a:r>
            <a:r>
              <a:rPr lang="fr-FR"/>
              <a:t>du projet (</a:t>
            </a:r>
            <a:r>
              <a:rPr lang="fr-FR" dirty="0"/>
              <a:t>source: EGIS)</a:t>
            </a:r>
          </a:p>
        </p:txBody>
      </p:sp>
      <p:pic>
        <p:nvPicPr>
          <p:cNvPr id="2" name="Image 1">
            <a:extLst>
              <a:ext uri="{FF2B5EF4-FFF2-40B4-BE49-F238E27FC236}">
                <a16:creationId xmlns:a16="http://schemas.microsoft.com/office/drawing/2014/main" id="{E68C326B-2E46-D456-869A-18B4D0E83B2B}"/>
              </a:ext>
            </a:extLst>
          </p:cNvPr>
          <p:cNvPicPr>
            <a:picLocks noChangeAspect="1"/>
          </p:cNvPicPr>
          <p:nvPr/>
        </p:nvPicPr>
        <p:blipFill>
          <a:blip r:embed="rId2"/>
          <a:stretch>
            <a:fillRect/>
          </a:stretch>
        </p:blipFill>
        <p:spPr>
          <a:xfrm>
            <a:off x="4560566" y="30829"/>
            <a:ext cx="6276184" cy="6858000"/>
          </a:xfrm>
          <a:prstGeom prst="rect">
            <a:avLst/>
          </a:prstGeom>
        </p:spPr>
      </p:pic>
    </p:spTree>
    <p:extLst>
      <p:ext uri="{BB962C8B-B14F-4D97-AF65-F5344CB8AC3E}">
        <p14:creationId xmlns:p14="http://schemas.microsoft.com/office/powerpoint/2010/main" val="3805905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0AF0B0-A8DD-72C1-960C-7CAB1158FC5B}"/>
              </a:ext>
            </a:extLst>
          </p:cNvPr>
          <p:cNvSpPr>
            <a:spLocks noGrp="1"/>
          </p:cNvSpPr>
          <p:nvPr>
            <p:ph type="title"/>
          </p:nvPr>
        </p:nvSpPr>
        <p:spPr>
          <a:xfrm>
            <a:off x="251381" y="-375264"/>
            <a:ext cx="11689237" cy="1325563"/>
          </a:xfrm>
        </p:spPr>
        <p:txBody>
          <a:bodyPr>
            <a:normAutofit/>
          </a:bodyPr>
          <a:lstStyle/>
          <a:p>
            <a:r>
              <a:rPr lang="fr-FR" sz="3200" dirty="0"/>
              <a:t>Exemples mesures compensatoires espèces protégées (source: EGIS)</a:t>
            </a:r>
          </a:p>
        </p:txBody>
      </p:sp>
      <p:pic>
        <p:nvPicPr>
          <p:cNvPr id="3" name="Image 2">
            <a:extLst>
              <a:ext uri="{FF2B5EF4-FFF2-40B4-BE49-F238E27FC236}">
                <a16:creationId xmlns:a16="http://schemas.microsoft.com/office/drawing/2014/main" id="{7DC0C7E5-AD29-FB34-EE91-AB7953F24AFC}"/>
              </a:ext>
            </a:extLst>
          </p:cNvPr>
          <p:cNvPicPr>
            <a:picLocks noChangeAspect="1"/>
          </p:cNvPicPr>
          <p:nvPr/>
        </p:nvPicPr>
        <p:blipFill>
          <a:blip r:embed="rId2"/>
          <a:stretch>
            <a:fillRect/>
          </a:stretch>
        </p:blipFill>
        <p:spPr>
          <a:xfrm>
            <a:off x="348633" y="584462"/>
            <a:ext cx="11330894" cy="6193410"/>
          </a:xfrm>
          <a:prstGeom prst="rect">
            <a:avLst/>
          </a:prstGeom>
        </p:spPr>
      </p:pic>
      <p:sp>
        <p:nvSpPr>
          <p:cNvPr id="5" name="Rectangle 4">
            <a:extLst>
              <a:ext uri="{FF2B5EF4-FFF2-40B4-BE49-F238E27FC236}">
                <a16:creationId xmlns:a16="http://schemas.microsoft.com/office/drawing/2014/main" id="{4519473A-8185-05DE-FBDF-FF825B21D1E7}"/>
              </a:ext>
            </a:extLst>
          </p:cNvPr>
          <p:cNvSpPr/>
          <p:nvPr/>
        </p:nvSpPr>
        <p:spPr>
          <a:xfrm>
            <a:off x="348633" y="5214552"/>
            <a:ext cx="11330894" cy="15756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51055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0AF0B0-A8DD-72C1-960C-7CAB1158FC5B}"/>
              </a:ext>
            </a:extLst>
          </p:cNvPr>
          <p:cNvSpPr>
            <a:spLocks noGrp="1"/>
          </p:cNvSpPr>
          <p:nvPr>
            <p:ph type="title"/>
          </p:nvPr>
        </p:nvSpPr>
        <p:spPr>
          <a:xfrm>
            <a:off x="251381" y="-375264"/>
            <a:ext cx="11689237" cy="1325563"/>
          </a:xfrm>
        </p:spPr>
        <p:txBody>
          <a:bodyPr>
            <a:normAutofit/>
          </a:bodyPr>
          <a:lstStyle/>
          <a:p>
            <a:r>
              <a:rPr lang="fr-FR" sz="3200" dirty="0"/>
              <a:t>Exemples mesures compensatoires espèces protégées (source: EGIS)</a:t>
            </a:r>
          </a:p>
        </p:txBody>
      </p:sp>
      <p:pic>
        <p:nvPicPr>
          <p:cNvPr id="4" name="Image 3">
            <a:extLst>
              <a:ext uri="{FF2B5EF4-FFF2-40B4-BE49-F238E27FC236}">
                <a16:creationId xmlns:a16="http://schemas.microsoft.com/office/drawing/2014/main" id="{E3E0D5D6-1013-551B-7370-28FC91B2FDCB}"/>
              </a:ext>
            </a:extLst>
          </p:cNvPr>
          <p:cNvPicPr>
            <a:picLocks noChangeAspect="1"/>
          </p:cNvPicPr>
          <p:nvPr/>
        </p:nvPicPr>
        <p:blipFill>
          <a:blip r:embed="rId2"/>
          <a:stretch>
            <a:fillRect/>
          </a:stretch>
        </p:blipFill>
        <p:spPr>
          <a:xfrm>
            <a:off x="382426" y="799470"/>
            <a:ext cx="11648989" cy="5907701"/>
          </a:xfrm>
          <a:prstGeom prst="rect">
            <a:avLst/>
          </a:prstGeom>
        </p:spPr>
      </p:pic>
      <p:sp>
        <p:nvSpPr>
          <p:cNvPr id="3" name="Rectangle 2">
            <a:extLst>
              <a:ext uri="{FF2B5EF4-FFF2-40B4-BE49-F238E27FC236}">
                <a16:creationId xmlns:a16="http://schemas.microsoft.com/office/drawing/2014/main" id="{BB4B4F20-2861-2DC4-1943-E8AC70454B1D}"/>
              </a:ext>
            </a:extLst>
          </p:cNvPr>
          <p:cNvSpPr/>
          <p:nvPr/>
        </p:nvSpPr>
        <p:spPr>
          <a:xfrm>
            <a:off x="348633" y="5381608"/>
            <a:ext cx="11689236" cy="13255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5440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174277"/>
            <a:ext cx="11954107" cy="1143000"/>
          </a:xfrm>
        </p:spPr>
        <p:txBody>
          <a:bodyPr>
            <a:normAutofit fontScale="90000"/>
          </a:bodyPr>
          <a:lstStyle/>
          <a:p>
            <a:r>
              <a:rPr lang="fr-FR" dirty="0"/>
              <a:t>La compensation dans le cadre des dommages autorisés</a:t>
            </a:r>
          </a:p>
        </p:txBody>
      </p:sp>
      <p:sp>
        <p:nvSpPr>
          <p:cNvPr id="3" name="Espace réservé du contenu 2"/>
          <p:cNvSpPr>
            <a:spLocks noGrp="1"/>
          </p:cNvSpPr>
          <p:nvPr>
            <p:ph idx="1"/>
          </p:nvPr>
        </p:nvSpPr>
        <p:spPr>
          <a:xfrm>
            <a:off x="1160820" y="1521376"/>
            <a:ext cx="9224682" cy="4563035"/>
          </a:xfrm>
        </p:spPr>
        <p:txBody>
          <a:bodyPr>
            <a:normAutofit fontScale="85000" lnSpcReduction="20000"/>
          </a:bodyPr>
          <a:lstStyle/>
          <a:p>
            <a:r>
              <a:rPr lang="fr-FR" sz="3200" dirty="0"/>
              <a:t>Existe depuis 1976</a:t>
            </a:r>
          </a:p>
          <a:p>
            <a:r>
              <a:rPr lang="fr-FR" sz="3200" dirty="0"/>
              <a:t>N’est plus optionnelle depuis 2016</a:t>
            </a:r>
          </a:p>
          <a:p>
            <a:r>
              <a:rPr lang="fr-FR" sz="3200" dirty="0"/>
              <a:t>Principes</a:t>
            </a:r>
          </a:p>
          <a:p>
            <a:pPr lvl="1"/>
            <a:r>
              <a:rPr lang="fr-FR" sz="2800" dirty="0"/>
              <a:t>Absence de perte nette de </a:t>
            </a:r>
            <a:r>
              <a:rPr lang="fr-FR" sz="2800" dirty="0" err="1"/>
              <a:t>biodiversite</a:t>
            </a:r>
            <a:r>
              <a:rPr lang="fr-FR" sz="2800" dirty="0"/>
              <a:t>́ avec équivalence stricte: mêmes espèces, mêmes habitats, mêmes fonctionnalités =&gt; </a:t>
            </a:r>
            <a:r>
              <a:rPr lang="fr-FR" sz="2800" dirty="0">
                <a:solidFill>
                  <a:srgbClr val="FF0000"/>
                </a:solidFill>
              </a:rPr>
              <a:t>NON</a:t>
            </a:r>
          </a:p>
          <a:p>
            <a:pPr lvl="1"/>
            <a:r>
              <a:rPr lang="fr-FR" sz="2800" dirty="0"/>
              <a:t>Obligation de </a:t>
            </a:r>
            <a:r>
              <a:rPr lang="fr-FR" sz="2800" dirty="0" err="1"/>
              <a:t>résultats</a:t>
            </a:r>
            <a:r>
              <a:rPr lang="fr-FR" sz="2800" dirty="0"/>
              <a:t> =&gt; </a:t>
            </a:r>
            <a:r>
              <a:rPr lang="fr-FR" sz="2800" dirty="0">
                <a:solidFill>
                  <a:srgbClr val="FF0000"/>
                </a:solidFill>
              </a:rPr>
              <a:t>NON</a:t>
            </a:r>
          </a:p>
          <a:p>
            <a:pPr lvl="1"/>
            <a:r>
              <a:rPr lang="fr-FR" sz="2800" dirty="0"/>
              <a:t>Obligation d’</a:t>
            </a:r>
            <a:r>
              <a:rPr lang="fr-FR" sz="2800" dirty="0" err="1"/>
              <a:t>additionnalité</a:t>
            </a:r>
            <a:r>
              <a:rPr lang="fr-FR" sz="2800" dirty="0"/>
              <a:t> </a:t>
            </a:r>
          </a:p>
          <a:p>
            <a:pPr lvl="1"/>
            <a:r>
              <a:rPr lang="fr-FR" sz="2800" dirty="0" err="1"/>
              <a:t>Durée</a:t>
            </a:r>
            <a:r>
              <a:rPr lang="fr-FR" sz="2800" dirty="0"/>
              <a:t> des mesures compensatoires aussi longue que les impacts =&gt; </a:t>
            </a:r>
            <a:r>
              <a:rPr lang="fr-FR" sz="2800" dirty="0">
                <a:solidFill>
                  <a:srgbClr val="FF0000"/>
                </a:solidFill>
              </a:rPr>
              <a:t>NON</a:t>
            </a:r>
          </a:p>
          <a:p>
            <a:pPr lvl="1"/>
            <a:r>
              <a:rPr lang="fr-FR" sz="2800" dirty="0"/>
              <a:t>Si pas de compensation possible, le projet n’est pas autorisé =&gt; </a:t>
            </a:r>
            <a:r>
              <a:rPr lang="fr-FR" sz="2800" dirty="0">
                <a:solidFill>
                  <a:srgbClr val="FF0000"/>
                </a:solidFill>
              </a:rPr>
              <a:t>NON</a:t>
            </a:r>
          </a:p>
          <a:p>
            <a:pPr lvl="1"/>
            <a:r>
              <a:rPr lang="fr-FR" sz="2800" dirty="0"/>
              <a:t>Pour tous les projets, plans et programmes et pour tous les cadres réglementaires invoquant la séquence ERC… =&gt; </a:t>
            </a:r>
            <a:r>
              <a:rPr lang="fr-FR" sz="2800" dirty="0">
                <a:solidFill>
                  <a:srgbClr val="FF0000"/>
                </a:solidFill>
              </a:rPr>
              <a:t>NON</a:t>
            </a:r>
          </a:p>
        </p:txBody>
      </p:sp>
    </p:spTree>
    <p:extLst>
      <p:ext uri="{BB962C8B-B14F-4D97-AF65-F5344CB8AC3E}">
        <p14:creationId xmlns:p14="http://schemas.microsoft.com/office/powerpoint/2010/main" val="224664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B15AAD-8579-2830-E513-FAA61510546C}"/>
              </a:ext>
            </a:extLst>
          </p:cNvPr>
          <p:cNvSpPr>
            <a:spLocks noGrp="1"/>
          </p:cNvSpPr>
          <p:nvPr>
            <p:ph type="title"/>
          </p:nvPr>
        </p:nvSpPr>
        <p:spPr/>
        <p:txBody>
          <a:bodyPr/>
          <a:lstStyle/>
          <a:p>
            <a:r>
              <a:rPr lang="fr-FR" dirty="0"/>
              <a:t>Enseignements</a:t>
            </a:r>
          </a:p>
        </p:txBody>
      </p:sp>
      <p:sp>
        <p:nvSpPr>
          <p:cNvPr id="3" name="Espace réservé du contenu 2">
            <a:extLst>
              <a:ext uri="{FF2B5EF4-FFF2-40B4-BE49-F238E27FC236}">
                <a16:creationId xmlns:a16="http://schemas.microsoft.com/office/drawing/2014/main" id="{7207AEB9-4581-EDDB-F4BF-184C1C9E2E89}"/>
              </a:ext>
            </a:extLst>
          </p:cNvPr>
          <p:cNvSpPr>
            <a:spLocks noGrp="1"/>
          </p:cNvSpPr>
          <p:nvPr>
            <p:ph idx="1"/>
          </p:nvPr>
        </p:nvSpPr>
        <p:spPr/>
        <p:txBody>
          <a:bodyPr/>
          <a:lstStyle/>
          <a:p>
            <a:r>
              <a:rPr lang="fr-FR" dirty="0"/>
              <a:t>Rien sur les études d’impacts pour la biodiversité ordinaire</a:t>
            </a:r>
          </a:p>
          <a:p>
            <a:r>
              <a:rPr lang="fr-FR" dirty="0"/>
              <a:t>Rien pour N2000</a:t>
            </a:r>
          </a:p>
          <a:p>
            <a:r>
              <a:rPr lang="fr-FR" dirty="0"/>
              <a:t>Des mesures inappropriées pour les zones humides</a:t>
            </a:r>
          </a:p>
          <a:p>
            <a:r>
              <a:rPr lang="fr-FR" dirty="0"/>
              <a:t>Des mesures inappropriées pour les espèces menacées</a:t>
            </a:r>
          </a:p>
          <a:p>
            <a:r>
              <a:rPr lang="fr-FR" dirty="0"/>
              <a:t>Une autorisation ne respectant pas la loi</a:t>
            </a:r>
          </a:p>
        </p:txBody>
      </p:sp>
    </p:spTree>
    <p:extLst>
      <p:ext uri="{BB962C8B-B14F-4D97-AF65-F5344CB8AC3E}">
        <p14:creationId xmlns:p14="http://schemas.microsoft.com/office/powerpoint/2010/main" val="3502927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B23F0-856F-24C6-5032-261B710E5569}"/>
              </a:ext>
            </a:extLst>
          </p:cNvPr>
          <p:cNvSpPr>
            <a:spLocks noGrp="1"/>
          </p:cNvSpPr>
          <p:nvPr>
            <p:ph type="ctrTitle"/>
          </p:nvPr>
        </p:nvSpPr>
        <p:spPr/>
        <p:txBody>
          <a:bodyPr>
            <a:normAutofit fontScale="90000"/>
          </a:bodyPr>
          <a:lstStyle/>
          <a:p>
            <a:r>
              <a:rPr lang="fr-FR" dirty="0"/>
              <a:t>A l’origine d’une dette écologique: l’exemple du ZAN</a:t>
            </a:r>
          </a:p>
        </p:txBody>
      </p:sp>
      <p:sp>
        <p:nvSpPr>
          <p:cNvPr id="3" name="Sous-titre 2">
            <a:extLst>
              <a:ext uri="{FF2B5EF4-FFF2-40B4-BE49-F238E27FC236}">
                <a16:creationId xmlns:a16="http://schemas.microsoft.com/office/drawing/2014/main" id="{58AE885E-405A-13A0-869F-7003E37A139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978047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1"/>
          <p:cNvSpPr txBox="1">
            <a:spLocks noGrp="1"/>
          </p:cNvSpPr>
          <p:nvPr>
            <p:ph type="title"/>
          </p:nvPr>
        </p:nvSpPr>
        <p:spPr>
          <a:xfrm>
            <a:off x="719447" y="418356"/>
            <a:ext cx="11013373" cy="1325563"/>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2800"/>
              <a:buFont typeface="Twentieth Century"/>
              <a:buNone/>
            </a:pPr>
            <a:r>
              <a:rPr lang="fr-FR" sz="3600" dirty="0">
                <a:latin typeface="+mn-lt"/>
              </a:rPr>
              <a:t>L’objectif ZAN dans l’article 194 de la loi </a:t>
            </a:r>
            <a:r>
              <a:rPr lang="fr-FR" sz="3600" dirty="0" err="1">
                <a:latin typeface="+mn-lt"/>
              </a:rPr>
              <a:t>Cimat</a:t>
            </a:r>
            <a:r>
              <a:rPr lang="fr-FR" sz="3600" dirty="0">
                <a:latin typeface="+mn-lt"/>
              </a:rPr>
              <a:t> et Résilience </a:t>
            </a:r>
            <a:endParaRPr sz="6600" dirty="0">
              <a:latin typeface="+mn-lt"/>
            </a:endParaRPr>
          </a:p>
        </p:txBody>
      </p:sp>
      <p:sp>
        <p:nvSpPr>
          <p:cNvPr id="171" name="Google Shape;171;p11"/>
          <p:cNvSpPr txBox="1"/>
          <p:nvPr/>
        </p:nvSpPr>
        <p:spPr>
          <a:xfrm>
            <a:off x="719446" y="2642406"/>
            <a:ext cx="11013374" cy="31085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solidFill>
                  <a:schemeClr val="dk1"/>
                </a:solidFill>
                <a:latin typeface="Times New Roman"/>
                <a:ea typeface="Times New Roman"/>
                <a:cs typeface="Times New Roman"/>
                <a:sym typeface="Times New Roman"/>
              </a:rPr>
              <a:t>Article 194 de la loi Résilience Climat : </a:t>
            </a:r>
            <a:endParaRPr sz="2800" dirty="0"/>
          </a:p>
          <a:p>
            <a:pPr marL="0" marR="0" lvl="0" indent="0" algn="l" rtl="0">
              <a:spcBef>
                <a:spcPts val="0"/>
              </a:spcBef>
              <a:spcAft>
                <a:spcPts val="0"/>
              </a:spcAft>
              <a:buNone/>
            </a:pPr>
            <a:r>
              <a:rPr lang="fr-FR" sz="2800" dirty="0">
                <a:solidFill>
                  <a:schemeClr val="dk1"/>
                </a:solidFill>
                <a:latin typeface="Times New Roman"/>
                <a:ea typeface="Times New Roman"/>
                <a:cs typeface="Times New Roman"/>
                <a:sym typeface="Times New Roman"/>
              </a:rPr>
              <a:t>« </a:t>
            </a:r>
            <a:r>
              <a:rPr lang="fr-FR" sz="2800" b="0" i="0" u="none" strike="noStrike" dirty="0">
                <a:solidFill>
                  <a:srgbClr val="000000"/>
                </a:solidFill>
                <a:effectLst/>
                <a:latin typeface="sourcesanspro"/>
              </a:rPr>
              <a:t>Afin d'atteindre l'objectif national d'absence de toute artificialisation nette des sols en 2050, le rythme de l'artificialisation des sols dans les dix années suivant la promulgation de la présente loi doit être tel que, sur cette période, la consommation totale d'espace observée à l'échelle nationale soit inférieure à la moitié de celle observée sur les dix années précédant cette date.</a:t>
            </a:r>
            <a:r>
              <a:rPr lang="fr-FR" sz="2800" dirty="0">
                <a:solidFill>
                  <a:schemeClr val="dk1"/>
                </a:solidFill>
                <a:latin typeface="Times New Roman"/>
                <a:ea typeface="Times New Roman"/>
                <a:cs typeface="Times New Roman"/>
                <a:sym typeface="Times New Roman"/>
              </a:rPr>
              <a:t> »</a:t>
            </a:r>
            <a:endParaRPr sz="2800" dirty="0"/>
          </a:p>
        </p:txBody>
      </p:sp>
    </p:spTree>
    <p:extLst>
      <p:ext uri="{BB962C8B-B14F-4D97-AF65-F5344CB8AC3E}">
        <p14:creationId xmlns:p14="http://schemas.microsoft.com/office/powerpoint/2010/main" val="398705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7"/>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fr-FR"/>
              <a:t>28</a:t>
            </a:fld>
            <a:endParaRPr/>
          </a:p>
        </p:txBody>
      </p:sp>
      <p:graphicFrame>
        <p:nvGraphicFramePr>
          <p:cNvPr id="141" name="Google Shape;141;p7"/>
          <p:cNvGraphicFramePr/>
          <p:nvPr/>
        </p:nvGraphicFramePr>
        <p:xfrm>
          <a:off x="178130" y="2371725"/>
          <a:ext cx="11335023" cy="2486034"/>
        </p:xfrm>
        <a:graphic>
          <a:graphicData uri="http://schemas.openxmlformats.org/drawingml/2006/table">
            <a:tbl>
              <a:tblPr>
                <a:noFill/>
              </a:tblPr>
              <a:tblGrid>
                <a:gridCol w="2845053">
                  <a:extLst>
                    <a:ext uri="{9D8B030D-6E8A-4147-A177-3AD203B41FA5}">
                      <a16:colId xmlns:a16="http://schemas.microsoft.com/office/drawing/2014/main" val="20000"/>
                    </a:ext>
                  </a:extLst>
                </a:gridCol>
                <a:gridCol w="2814757">
                  <a:extLst>
                    <a:ext uri="{9D8B030D-6E8A-4147-A177-3AD203B41FA5}">
                      <a16:colId xmlns:a16="http://schemas.microsoft.com/office/drawing/2014/main" val="1961265729"/>
                    </a:ext>
                  </a:extLst>
                </a:gridCol>
                <a:gridCol w="2773675">
                  <a:extLst>
                    <a:ext uri="{9D8B030D-6E8A-4147-A177-3AD203B41FA5}">
                      <a16:colId xmlns:a16="http://schemas.microsoft.com/office/drawing/2014/main" val="20001"/>
                    </a:ext>
                  </a:extLst>
                </a:gridCol>
                <a:gridCol w="2901538">
                  <a:extLst>
                    <a:ext uri="{9D8B030D-6E8A-4147-A177-3AD203B41FA5}">
                      <a16:colId xmlns:a16="http://schemas.microsoft.com/office/drawing/2014/main" val="20002"/>
                    </a:ext>
                  </a:extLst>
                </a:gridCol>
              </a:tblGrid>
              <a:tr h="1243017">
                <a:tc>
                  <a:txBody>
                    <a:bodyPr/>
                    <a:lstStyle/>
                    <a:p>
                      <a:pPr marL="0" marR="0" lvl="0" indent="0" algn="l" rtl="0">
                        <a:spcBef>
                          <a:spcPts val="0"/>
                        </a:spcBef>
                        <a:spcAft>
                          <a:spcPts val="0"/>
                        </a:spcAft>
                        <a:buNone/>
                      </a:pPr>
                      <a:r>
                        <a:rPr lang="fr-FR" sz="2400" b="1" i="0" u="none" strike="noStrike" cap="none" dirty="0">
                          <a:solidFill>
                            <a:srgbClr val="000000"/>
                          </a:solidFill>
                          <a:latin typeface="Twentieth Century"/>
                          <a:ea typeface="Twentieth Century"/>
                          <a:cs typeface="Twentieth Century"/>
                          <a:sym typeface="Twentieth Century"/>
                        </a:rPr>
                        <a:t>Flux d’artificialisation en 2019 </a:t>
                      </a:r>
                      <a:endParaRPr sz="2400" b="1" u="none" strike="noStrike" cap="none" dirty="0">
                        <a:latin typeface="Twentieth Century"/>
                        <a:ea typeface="Twentieth Century"/>
                        <a:cs typeface="Twentieth Century"/>
                        <a:sym typeface="Twentieth Century"/>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fr-FR" sz="2400" b="1" u="none" strike="noStrike" cap="none" dirty="0">
                          <a:latin typeface="Twentieth Century"/>
                          <a:ea typeface="Twentieth Century"/>
                          <a:cs typeface="Twentieth Century"/>
                          <a:sym typeface="Twentieth Century"/>
                        </a:rPr>
                        <a:t>Objectif loi climat résilience</a:t>
                      </a:r>
                      <a:endParaRPr sz="2400" b="1" u="none" strike="noStrike" cap="none" dirty="0">
                        <a:latin typeface="Twentieth Century"/>
                        <a:ea typeface="Twentieth Century"/>
                        <a:cs typeface="Twentieth Century"/>
                        <a:sym typeface="Twentieth Century"/>
                      </a:endParaRPr>
                    </a:p>
                  </a:txBody>
                  <a:tcPr marL="68575" marR="68575" marT="45725" marB="457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fr-FR" sz="2400" b="1" i="0" u="none" strike="noStrike" cap="none" dirty="0">
                          <a:solidFill>
                            <a:srgbClr val="000000"/>
                          </a:solidFill>
                          <a:latin typeface="Twentieth Century"/>
                          <a:ea typeface="Twentieth Century"/>
                          <a:cs typeface="Twentieth Century"/>
                          <a:sym typeface="Twentieth Century"/>
                        </a:rPr>
                        <a:t>Dette écologique potentielle</a:t>
                      </a:r>
                      <a:endParaRPr sz="2400" b="1" u="none" strike="noStrike" cap="none" dirty="0">
                        <a:latin typeface="Twentieth Century"/>
                        <a:ea typeface="Twentieth Century"/>
                        <a:cs typeface="Twentieth Century"/>
                        <a:sym typeface="Twentieth Century"/>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fr-FR" sz="2400" b="1" i="0" u="none" strike="noStrike" cap="none" dirty="0">
                          <a:solidFill>
                            <a:srgbClr val="000000"/>
                          </a:solidFill>
                          <a:latin typeface="Twentieth Century"/>
                          <a:ea typeface="Twentieth Century"/>
                          <a:cs typeface="Twentieth Century"/>
                          <a:sym typeface="Twentieth Century"/>
                        </a:rPr>
                        <a:t>Dette écologique correspondant </a:t>
                      </a:r>
                      <a:endParaRPr sz="2400" b="1" u="none" strike="noStrike" cap="none" dirty="0">
                        <a:latin typeface="Twentieth Century"/>
                        <a:ea typeface="Twentieth Century"/>
                        <a:cs typeface="Twentieth Century"/>
                        <a:sym typeface="Twentieth Century"/>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243017">
                <a:tc>
                  <a:txBody>
                    <a:bodyPr/>
                    <a:lstStyle/>
                    <a:p>
                      <a:pPr marL="0" marR="0" lvl="0" indent="0" algn="just" rtl="0">
                        <a:spcBef>
                          <a:spcPts val="0"/>
                        </a:spcBef>
                        <a:spcAft>
                          <a:spcPts val="0"/>
                        </a:spcAft>
                        <a:buNone/>
                      </a:pPr>
                      <a:r>
                        <a:rPr lang="fr-FR" sz="2400" b="0" i="0" u="none" strike="noStrike" cap="none" dirty="0">
                          <a:solidFill>
                            <a:srgbClr val="000000"/>
                          </a:solidFill>
                          <a:latin typeface="Twentieth Century"/>
                          <a:ea typeface="Twentieth Century"/>
                          <a:cs typeface="Twentieth Century"/>
                          <a:sym typeface="Twentieth Century"/>
                        </a:rPr>
                        <a:t>235 Km</a:t>
                      </a:r>
                      <a:r>
                        <a:rPr lang="fr-FR" sz="2400" b="0" i="0" u="none" strike="noStrike" cap="none" baseline="30000" dirty="0">
                          <a:solidFill>
                            <a:srgbClr val="000000"/>
                          </a:solidFill>
                          <a:latin typeface="Twentieth Century"/>
                          <a:ea typeface="Twentieth Century"/>
                          <a:cs typeface="Twentieth Century"/>
                          <a:sym typeface="Twentieth Century"/>
                        </a:rPr>
                        <a:t>2</a:t>
                      </a:r>
                      <a:r>
                        <a:rPr lang="fr-FR" sz="2400" b="0" i="0" u="none" strike="noStrike" cap="none" dirty="0">
                          <a:solidFill>
                            <a:srgbClr val="000000"/>
                          </a:solidFill>
                          <a:latin typeface="Twentieth Century"/>
                          <a:ea typeface="Twentieth Century"/>
                          <a:cs typeface="Twentieth Century"/>
                          <a:sym typeface="Twentieth Century"/>
                        </a:rPr>
                        <a:t> (</a:t>
                      </a:r>
                      <a:r>
                        <a:rPr lang="fr-FR" sz="2400" dirty="0"/>
                        <a:t>données foncières communales )</a:t>
                      </a:r>
                      <a:endParaRPr sz="2400" u="none" strike="noStrike" cap="none" dirty="0">
                        <a:latin typeface="Twentieth Century"/>
                        <a:ea typeface="Twentieth Century"/>
                        <a:cs typeface="Twentieth Century"/>
                        <a:sym typeface="Twentieth Century"/>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fr-FR" sz="2400" u="none" strike="noStrike" cap="none" dirty="0">
                          <a:latin typeface="Twentieth Century"/>
                          <a:ea typeface="Twentieth Century"/>
                          <a:cs typeface="Twentieth Century"/>
                          <a:sym typeface="Twentieth Century"/>
                        </a:rPr>
                        <a:t>135 Km</a:t>
                      </a:r>
                      <a:r>
                        <a:rPr lang="fr-FR" sz="2400" u="none" strike="noStrike" cap="none" baseline="30000" dirty="0">
                          <a:latin typeface="Twentieth Century"/>
                          <a:ea typeface="Twentieth Century"/>
                          <a:cs typeface="Twentieth Century"/>
                          <a:sym typeface="Twentieth Century"/>
                        </a:rPr>
                        <a:t>2</a:t>
                      </a:r>
                      <a:r>
                        <a:rPr lang="fr-FR" sz="2400" u="none" strike="noStrike" cap="none" baseline="0" dirty="0">
                          <a:latin typeface="Twentieth Century"/>
                          <a:ea typeface="Twentieth Century"/>
                          <a:cs typeface="Twentieth Century"/>
                          <a:sym typeface="Twentieth Century"/>
                        </a:rPr>
                        <a:t> en 2030 (moitié de la moyenne 2009-2019)</a:t>
                      </a:r>
                      <a:endParaRPr sz="2400" u="none" strike="noStrike" cap="none" baseline="30000" dirty="0">
                        <a:latin typeface="Twentieth Century"/>
                        <a:ea typeface="Twentieth Century"/>
                        <a:cs typeface="Twentieth Century"/>
                        <a:sym typeface="Twentieth Century"/>
                      </a:endParaRPr>
                    </a:p>
                  </a:txBody>
                  <a:tcPr marL="68575" marR="68575" marT="45725" marB="457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fr-FR" sz="2400" b="0" i="0" u="none" strike="noStrike" cap="none" dirty="0">
                          <a:solidFill>
                            <a:srgbClr val="000000"/>
                          </a:solidFill>
                          <a:latin typeface="Twentieth Century"/>
                          <a:ea typeface="Twentieth Century"/>
                          <a:cs typeface="Twentieth Century"/>
                          <a:sym typeface="Twentieth Century"/>
                        </a:rPr>
                        <a:t>100 </a:t>
                      </a:r>
                      <a:r>
                        <a:rPr lang="fr-FR" sz="2400" u="none" strike="noStrike" cap="none" dirty="0">
                          <a:latin typeface="Twentieth Century"/>
                          <a:ea typeface="Twentieth Century"/>
                          <a:cs typeface="Twentieth Century"/>
                          <a:sym typeface="Twentieth Century"/>
                        </a:rPr>
                        <a:t>Km</a:t>
                      </a:r>
                      <a:r>
                        <a:rPr lang="fr-FR" sz="2400" u="none" strike="noStrike" cap="none" baseline="30000" dirty="0">
                          <a:latin typeface="Twentieth Century"/>
                          <a:ea typeface="Twentieth Century"/>
                          <a:cs typeface="Twentieth Century"/>
                          <a:sym typeface="Twentieth Century"/>
                        </a:rPr>
                        <a:t>2</a:t>
                      </a:r>
                      <a:r>
                        <a:rPr lang="fr-FR" sz="2400" u="none" strike="noStrike" cap="none" baseline="0" dirty="0">
                          <a:latin typeface="Twentieth Century"/>
                          <a:ea typeface="Twentieth Century"/>
                          <a:cs typeface="Twentieth Century"/>
                          <a:sym typeface="Twentieth Century"/>
                        </a:rPr>
                        <a:t> </a:t>
                      </a:r>
                      <a:endParaRPr sz="2400" u="none" strike="noStrike" cap="none" dirty="0">
                        <a:latin typeface="Twentieth Century"/>
                        <a:ea typeface="Twentieth Century"/>
                        <a:cs typeface="Twentieth Century"/>
                        <a:sym typeface="Twentieth Century"/>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fr-FR" sz="2400" b="0" i="0" u="none" strike="noStrike" cap="none" dirty="0">
                          <a:solidFill>
                            <a:srgbClr val="000000"/>
                          </a:solidFill>
                          <a:latin typeface="Twentieth Century"/>
                          <a:ea typeface="Twentieth Century"/>
                          <a:cs typeface="Twentieth Century"/>
                          <a:sym typeface="Twentieth Century"/>
                        </a:rPr>
                        <a:t>9,5-39 milliards € monétaire</a:t>
                      </a:r>
                      <a:endParaRPr sz="2400" u="none" strike="noStrike" cap="none" dirty="0">
                        <a:latin typeface="Twentieth Century"/>
                        <a:ea typeface="Twentieth Century"/>
                        <a:cs typeface="Twentieth Century"/>
                        <a:sym typeface="Twentieth Century"/>
                      </a:endParaRPr>
                    </a:p>
                  </a:txBody>
                  <a:tcPr marL="68575" marR="6857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42" name="Google Shape;142;p7"/>
          <p:cNvSpPr/>
          <p:nvPr/>
        </p:nvSpPr>
        <p:spPr>
          <a:xfrm>
            <a:off x="3141028" y="1607503"/>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Arial"/>
              <a:ea typeface="Arial"/>
              <a:cs typeface="Arial"/>
              <a:sym typeface="Arial"/>
            </a:endParaRPr>
          </a:p>
        </p:txBody>
      </p:sp>
      <p:sp>
        <p:nvSpPr>
          <p:cNvPr id="143" name="Google Shape;143;p7"/>
          <p:cNvSpPr txBox="1"/>
          <p:nvPr/>
        </p:nvSpPr>
        <p:spPr>
          <a:xfrm>
            <a:off x="-83127" y="290211"/>
            <a:ext cx="1227512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dirty="0">
                <a:solidFill>
                  <a:schemeClr val="dk1"/>
                </a:solidFill>
                <a:latin typeface="Twentieth Century"/>
                <a:ea typeface="Twentieth Century"/>
                <a:cs typeface="Twentieth Century"/>
                <a:sym typeface="Twentieth Century"/>
              </a:rPr>
              <a:t>Estimation de la dette écologique française sur 2019 lié à l’artificialisation</a:t>
            </a:r>
            <a:endParaRPr sz="2400" dirty="0"/>
          </a:p>
        </p:txBody>
      </p:sp>
      <p:sp>
        <p:nvSpPr>
          <p:cNvPr id="2" name="ZoneTexte 1">
            <a:extLst>
              <a:ext uri="{FF2B5EF4-FFF2-40B4-BE49-F238E27FC236}">
                <a16:creationId xmlns:a16="http://schemas.microsoft.com/office/drawing/2014/main" id="{876D9AA8-D810-924A-8761-AC90E737639F}"/>
              </a:ext>
            </a:extLst>
          </p:cNvPr>
          <p:cNvSpPr txBox="1"/>
          <p:nvPr/>
        </p:nvSpPr>
        <p:spPr>
          <a:xfrm>
            <a:off x="178130" y="5273353"/>
            <a:ext cx="6132320" cy="646331"/>
          </a:xfrm>
          <a:prstGeom prst="rect">
            <a:avLst/>
          </a:prstGeom>
          <a:noFill/>
        </p:spPr>
        <p:txBody>
          <a:bodyPr wrap="none" rtlCol="0">
            <a:spAutoFit/>
          </a:bodyPr>
          <a:lstStyle/>
          <a:p>
            <a:r>
              <a:rPr lang="fr-FR" dirty="0"/>
              <a:t>Source: CGDD, 2019</a:t>
            </a:r>
          </a:p>
          <a:p>
            <a:r>
              <a:rPr lang="fr-FR" dirty="0"/>
              <a:t>C</a:t>
            </a:r>
            <a:r>
              <a:rPr lang="fr-FR" dirty="0">
                <a:solidFill>
                  <a:srgbClr val="000000"/>
                </a:solidFill>
                <a:latin typeface="Twentieth Century"/>
                <a:ea typeface="Twentieth Century"/>
                <a:cs typeface="Twentieth Century"/>
                <a:sym typeface="Twentieth Century"/>
              </a:rPr>
              <a:t>oût de la </a:t>
            </a:r>
            <a:r>
              <a:rPr lang="fr-FR" dirty="0" err="1">
                <a:solidFill>
                  <a:srgbClr val="000000"/>
                </a:solidFill>
                <a:latin typeface="Twentieth Century"/>
                <a:ea typeface="Twentieth Century"/>
                <a:cs typeface="Twentieth Century"/>
                <a:sym typeface="Twentieth Century"/>
              </a:rPr>
              <a:t>désartificialisation</a:t>
            </a:r>
            <a:r>
              <a:rPr lang="fr-FR" dirty="0">
                <a:solidFill>
                  <a:srgbClr val="000000"/>
                </a:solidFill>
                <a:latin typeface="Twentieth Century"/>
                <a:ea typeface="Twentieth Century"/>
                <a:cs typeface="Twentieth Century"/>
                <a:sym typeface="Twentieth Century"/>
              </a:rPr>
              <a:t> est estimé entre 95 et 390 € / m</a:t>
            </a:r>
            <a:r>
              <a:rPr lang="fr-FR" baseline="30000" dirty="0">
                <a:solidFill>
                  <a:srgbClr val="000000"/>
                </a:solidFill>
                <a:latin typeface="Twentieth Century"/>
                <a:ea typeface="Twentieth Century"/>
                <a:cs typeface="Twentieth Century"/>
                <a:sym typeface="Twentieth Century"/>
              </a:rPr>
              <a:t>2</a:t>
            </a:r>
            <a:endParaRPr lang="fr-FR" dirty="0"/>
          </a:p>
        </p:txBody>
      </p:sp>
    </p:spTree>
    <p:extLst>
      <p:ext uri="{BB962C8B-B14F-4D97-AF65-F5344CB8AC3E}">
        <p14:creationId xmlns:p14="http://schemas.microsoft.com/office/powerpoint/2010/main" val="1483819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A6AF0126-0A42-1B44-9922-1057CEFD87F2}"/>
              </a:ext>
            </a:extLst>
          </p:cNvPr>
          <p:cNvSpPr>
            <a:spLocks noGrp="1"/>
          </p:cNvSpPr>
          <p:nvPr>
            <p:ph type="title"/>
          </p:nvPr>
        </p:nvSpPr>
        <p:spPr>
          <a:xfrm>
            <a:off x="37146" y="-13501"/>
            <a:ext cx="12154854" cy="842966"/>
          </a:xfrm>
        </p:spPr>
        <p:txBody>
          <a:bodyPr>
            <a:noAutofit/>
          </a:bodyPr>
          <a:lstStyle/>
          <a:p>
            <a:r>
              <a:rPr lang="fr-FR" sz="2400" b="1" dirty="0"/>
              <a:t>La comptabilité écologique: exemple du zéro artificialisation nette dans une perspective transactionnelle =&gt; deux écritures possibles</a:t>
            </a:r>
            <a:endParaRPr lang="fr-FR" sz="2400" b="1" dirty="0">
              <a:solidFill>
                <a:srgbClr val="FF0000"/>
              </a:solidFill>
            </a:endParaRPr>
          </a:p>
        </p:txBody>
      </p:sp>
      <p:graphicFrame>
        <p:nvGraphicFramePr>
          <p:cNvPr id="18" name="Espace réservé du contenu 3">
            <a:extLst>
              <a:ext uri="{FF2B5EF4-FFF2-40B4-BE49-F238E27FC236}">
                <a16:creationId xmlns:a16="http://schemas.microsoft.com/office/drawing/2014/main" id="{6CF4831C-3B9B-E446-AE6B-FC363AA40549}"/>
              </a:ext>
            </a:extLst>
          </p:cNvPr>
          <p:cNvGraphicFramePr>
            <a:graphicFrameLocks noGrp="1"/>
          </p:cNvGraphicFramePr>
          <p:nvPr>
            <p:ph idx="1"/>
          </p:nvPr>
        </p:nvGraphicFramePr>
        <p:xfrm>
          <a:off x="142877" y="1272375"/>
          <a:ext cx="5414775" cy="3565211"/>
        </p:xfrm>
        <a:graphic>
          <a:graphicData uri="http://schemas.openxmlformats.org/drawingml/2006/table">
            <a:tbl>
              <a:tblPr firstRow="1" bandRow="1">
                <a:tableStyleId>{5C22544A-7EE6-4342-B048-85BDC9FD1C3A}</a:tableStyleId>
              </a:tblPr>
              <a:tblGrid>
                <a:gridCol w="2600323">
                  <a:extLst>
                    <a:ext uri="{9D8B030D-6E8A-4147-A177-3AD203B41FA5}">
                      <a16:colId xmlns:a16="http://schemas.microsoft.com/office/drawing/2014/main" val="1993374177"/>
                    </a:ext>
                  </a:extLst>
                </a:gridCol>
                <a:gridCol w="1585913">
                  <a:extLst>
                    <a:ext uri="{9D8B030D-6E8A-4147-A177-3AD203B41FA5}">
                      <a16:colId xmlns:a16="http://schemas.microsoft.com/office/drawing/2014/main" val="812727157"/>
                    </a:ext>
                  </a:extLst>
                </a:gridCol>
                <a:gridCol w="1228539">
                  <a:extLst>
                    <a:ext uri="{9D8B030D-6E8A-4147-A177-3AD203B41FA5}">
                      <a16:colId xmlns:a16="http://schemas.microsoft.com/office/drawing/2014/main" val="1179613929"/>
                    </a:ext>
                  </a:extLst>
                </a:gridCol>
              </a:tblGrid>
              <a:tr h="410847">
                <a:tc>
                  <a:txBody>
                    <a:bodyPr/>
                    <a:lstStyle/>
                    <a:p>
                      <a:endParaRPr lang="fr-FR" dirty="0"/>
                    </a:p>
                  </a:txBody>
                  <a:tcPr/>
                </a:tc>
                <a:tc gridSpan="2">
                  <a:txBody>
                    <a:bodyPr/>
                    <a:lstStyle/>
                    <a:p>
                      <a:r>
                        <a:rPr lang="fr-FR" dirty="0"/>
                        <a:t>Année 2019</a:t>
                      </a:r>
                    </a:p>
                  </a:txBody>
                  <a:tcPr/>
                </a:tc>
                <a:tc hMerge="1">
                  <a:txBody>
                    <a:bodyPr/>
                    <a:lstStyle/>
                    <a:p>
                      <a:endParaRPr lang="fr-FR" dirty="0"/>
                    </a:p>
                  </a:txBody>
                  <a:tcPr/>
                </a:tc>
                <a:extLst>
                  <a:ext uri="{0D108BD9-81ED-4DB2-BD59-A6C34878D82A}">
                    <a16:rowId xmlns:a16="http://schemas.microsoft.com/office/drawing/2014/main" val="4022369371"/>
                  </a:ext>
                </a:extLst>
              </a:tr>
              <a:tr h="709135">
                <a:tc>
                  <a:txBody>
                    <a:bodyPr/>
                    <a:lstStyle/>
                    <a:p>
                      <a:r>
                        <a:rPr lang="fr-FR" b="1" dirty="0"/>
                        <a:t>Compte de production (en milliards d’€)</a:t>
                      </a:r>
                    </a:p>
                  </a:txBody>
                  <a:tcPr/>
                </a:tc>
                <a:tc>
                  <a:txBody>
                    <a:bodyPr/>
                    <a:lstStyle/>
                    <a:p>
                      <a:r>
                        <a:rPr lang="fr-FR" dirty="0"/>
                        <a:t>Secteur de la construction</a:t>
                      </a:r>
                    </a:p>
                  </a:txBody>
                  <a:tcPr/>
                </a:tc>
                <a:tc>
                  <a:txBody>
                    <a:bodyPr/>
                    <a:lstStyle/>
                    <a:p>
                      <a:r>
                        <a:rPr lang="fr-FR" dirty="0"/>
                        <a:t>Sols</a:t>
                      </a:r>
                    </a:p>
                  </a:txBody>
                  <a:tcPr/>
                </a:tc>
                <a:extLst>
                  <a:ext uri="{0D108BD9-81ED-4DB2-BD59-A6C34878D82A}">
                    <a16:rowId xmlns:a16="http://schemas.microsoft.com/office/drawing/2014/main" val="1124003836"/>
                  </a:ext>
                </a:extLst>
              </a:tr>
              <a:tr h="410847">
                <a:tc>
                  <a:txBody>
                    <a:bodyPr/>
                    <a:lstStyle/>
                    <a:p>
                      <a:r>
                        <a:rPr lang="fr-FR" dirty="0"/>
                        <a:t>Valeur de la production</a:t>
                      </a:r>
                    </a:p>
                  </a:txBody>
                  <a:tcPr/>
                </a:tc>
                <a:tc>
                  <a:txBody>
                    <a:bodyPr/>
                    <a:lstStyle/>
                    <a:p>
                      <a:pPr algn="ctr"/>
                      <a:r>
                        <a:rPr lang="fr-FR" dirty="0"/>
                        <a:t>312</a:t>
                      </a:r>
                    </a:p>
                  </a:txBody>
                  <a:tcPr/>
                </a:tc>
                <a:tc>
                  <a:txBody>
                    <a:bodyPr/>
                    <a:lstStyle/>
                    <a:p>
                      <a:pPr algn="ctr"/>
                      <a:endParaRPr lang="fr-FR" dirty="0"/>
                    </a:p>
                  </a:txBody>
                  <a:tcPr/>
                </a:tc>
                <a:extLst>
                  <a:ext uri="{0D108BD9-81ED-4DB2-BD59-A6C34878D82A}">
                    <a16:rowId xmlns:a16="http://schemas.microsoft.com/office/drawing/2014/main" val="3525381508"/>
                  </a:ext>
                </a:extLst>
              </a:tr>
              <a:tr h="709135">
                <a:tc>
                  <a:txBody>
                    <a:bodyPr/>
                    <a:lstStyle/>
                    <a:p>
                      <a:r>
                        <a:rPr lang="fr-FR" dirty="0"/>
                        <a:t>Consommation intermédiaire</a:t>
                      </a:r>
                    </a:p>
                  </a:txBody>
                  <a:tcPr/>
                </a:tc>
                <a:tc>
                  <a:txBody>
                    <a:bodyPr/>
                    <a:lstStyle/>
                    <a:p>
                      <a:pPr algn="ctr"/>
                      <a:r>
                        <a:rPr lang="fr-FR" dirty="0"/>
                        <a:t>188</a:t>
                      </a:r>
                    </a:p>
                  </a:txBody>
                  <a:tcPr/>
                </a:tc>
                <a:tc>
                  <a:txBody>
                    <a:bodyPr/>
                    <a:lstStyle/>
                    <a:p>
                      <a:pPr algn="ctr"/>
                      <a:endParaRPr lang="fr-FR" dirty="0"/>
                    </a:p>
                  </a:txBody>
                  <a:tcPr/>
                </a:tc>
                <a:extLst>
                  <a:ext uri="{0D108BD9-81ED-4DB2-BD59-A6C34878D82A}">
                    <a16:rowId xmlns:a16="http://schemas.microsoft.com/office/drawing/2014/main" val="69809886"/>
                  </a:ext>
                </a:extLst>
              </a:tr>
              <a:tr h="709135">
                <a:tc>
                  <a:txBody>
                    <a:bodyPr/>
                    <a:lstStyle/>
                    <a:p>
                      <a:r>
                        <a:rPr lang="fr-FR" dirty="0"/>
                        <a:t>Coût de maintien de la biodiversité sur l’exploitation</a:t>
                      </a:r>
                    </a:p>
                  </a:txBody>
                  <a:tcPr/>
                </a:tc>
                <a:tc>
                  <a:txBody>
                    <a:bodyPr/>
                    <a:lstStyle/>
                    <a:p>
                      <a:pPr algn="ctr"/>
                      <a:r>
                        <a:rPr lang="fr-FR" dirty="0">
                          <a:solidFill>
                            <a:srgbClr val="FF0000"/>
                          </a:solidFill>
                        </a:rPr>
                        <a:t>39</a:t>
                      </a:r>
                    </a:p>
                  </a:txBody>
                  <a:tcPr/>
                </a:tc>
                <a:tc>
                  <a:txBody>
                    <a:bodyPr/>
                    <a:lstStyle/>
                    <a:p>
                      <a:pPr algn="ctr"/>
                      <a:r>
                        <a:rPr lang="fr-FR" dirty="0"/>
                        <a:t>ZAN</a:t>
                      </a:r>
                    </a:p>
                  </a:txBody>
                  <a:tcPr/>
                </a:tc>
                <a:extLst>
                  <a:ext uri="{0D108BD9-81ED-4DB2-BD59-A6C34878D82A}">
                    <a16:rowId xmlns:a16="http://schemas.microsoft.com/office/drawing/2014/main" val="3044821180"/>
                  </a:ext>
                </a:extLst>
              </a:tr>
              <a:tr h="410847">
                <a:tc>
                  <a:txBody>
                    <a:bodyPr/>
                    <a:lstStyle/>
                    <a:p>
                      <a:r>
                        <a:rPr lang="fr-FR" dirty="0"/>
                        <a:t>Valeur Ajoutée</a:t>
                      </a:r>
                    </a:p>
                  </a:txBody>
                  <a:tcPr/>
                </a:tc>
                <a:tc>
                  <a:txBody>
                    <a:bodyPr/>
                    <a:lstStyle/>
                    <a:p>
                      <a:pPr algn="ctr"/>
                      <a:r>
                        <a:rPr lang="fr-FR" b="1" dirty="0"/>
                        <a:t>85</a:t>
                      </a:r>
                    </a:p>
                  </a:txBody>
                  <a:tcPr/>
                </a:tc>
                <a:tc>
                  <a:txBody>
                    <a:bodyPr/>
                    <a:lstStyle/>
                    <a:p>
                      <a:pPr algn="ctr"/>
                      <a:endParaRPr lang="fr-FR" b="1" dirty="0"/>
                    </a:p>
                  </a:txBody>
                  <a:tcPr/>
                </a:tc>
                <a:extLst>
                  <a:ext uri="{0D108BD9-81ED-4DB2-BD59-A6C34878D82A}">
                    <a16:rowId xmlns:a16="http://schemas.microsoft.com/office/drawing/2014/main" val="1651907922"/>
                  </a:ext>
                </a:extLst>
              </a:tr>
            </a:tbl>
          </a:graphicData>
        </a:graphic>
      </p:graphicFrame>
      <p:graphicFrame>
        <p:nvGraphicFramePr>
          <p:cNvPr id="4" name="Espace réservé du contenu 3">
            <a:extLst>
              <a:ext uri="{FF2B5EF4-FFF2-40B4-BE49-F238E27FC236}">
                <a16:creationId xmlns:a16="http://schemas.microsoft.com/office/drawing/2014/main" id="{653130EC-0C35-924A-91A5-23014BC7FA61}"/>
              </a:ext>
            </a:extLst>
          </p:cNvPr>
          <p:cNvGraphicFramePr>
            <a:graphicFrameLocks/>
          </p:cNvGraphicFramePr>
          <p:nvPr/>
        </p:nvGraphicFramePr>
        <p:xfrm>
          <a:off x="5729288" y="1272375"/>
          <a:ext cx="6286500" cy="4298314"/>
        </p:xfrm>
        <a:graphic>
          <a:graphicData uri="http://schemas.openxmlformats.org/drawingml/2006/table">
            <a:tbl>
              <a:tblPr firstRow="1" bandRow="1">
                <a:tableStyleId>{5C22544A-7EE6-4342-B048-85BDC9FD1C3A}</a:tableStyleId>
              </a:tblPr>
              <a:tblGrid>
                <a:gridCol w="2928937">
                  <a:extLst>
                    <a:ext uri="{9D8B030D-6E8A-4147-A177-3AD203B41FA5}">
                      <a16:colId xmlns:a16="http://schemas.microsoft.com/office/drawing/2014/main" val="1993374177"/>
                    </a:ext>
                  </a:extLst>
                </a:gridCol>
                <a:gridCol w="2171700">
                  <a:extLst>
                    <a:ext uri="{9D8B030D-6E8A-4147-A177-3AD203B41FA5}">
                      <a16:colId xmlns:a16="http://schemas.microsoft.com/office/drawing/2014/main" val="812727157"/>
                    </a:ext>
                  </a:extLst>
                </a:gridCol>
                <a:gridCol w="1185863">
                  <a:extLst>
                    <a:ext uri="{9D8B030D-6E8A-4147-A177-3AD203B41FA5}">
                      <a16:colId xmlns:a16="http://schemas.microsoft.com/office/drawing/2014/main" val="1179613929"/>
                    </a:ext>
                  </a:extLst>
                </a:gridCol>
              </a:tblGrid>
              <a:tr h="410847">
                <a:tc>
                  <a:txBody>
                    <a:bodyPr/>
                    <a:lstStyle/>
                    <a:p>
                      <a:endParaRPr lang="fr-FR" dirty="0"/>
                    </a:p>
                  </a:txBody>
                  <a:tcPr/>
                </a:tc>
                <a:tc gridSpan="2">
                  <a:txBody>
                    <a:bodyPr/>
                    <a:lstStyle/>
                    <a:p>
                      <a:r>
                        <a:rPr lang="fr-FR" dirty="0"/>
                        <a:t>Année 2019</a:t>
                      </a:r>
                    </a:p>
                  </a:txBody>
                  <a:tcPr/>
                </a:tc>
                <a:tc hMerge="1">
                  <a:txBody>
                    <a:bodyPr/>
                    <a:lstStyle/>
                    <a:p>
                      <a:endParaRPr lang="fr-FR" dirty="0"/>
                    </a:p>
                  </a:txBody>
                  <a:tcPr/>
                </a:tc>
                <a:extLst>
                  <a:ext uri="{0D108BD9-81ED-4DB2-BD59-A6C34878D82A}">
                    <a16:rowId xmlns:a16="http://schemas.microsoft.com/office/drawing/2014/main" val="4022369371"/>
                  </a:ext>
                </a:extLst>
              </a:tr>
              <a:tr h="709135">
                <a:tc>
                  <a:txBody>
                    <a:bodyPr/>
                    <a:lstStyle/>
                    <a:p>
                      <a:r>
                        <a:rPr lang="fr-FR" b="1" dirty="0"/>
                        <a:t>Compte d’exploitation</a:t>
                      </a:r>
                    </a:p>
                    <a:p>
                      <a:r>
                        <a:rPr lang="fr-FR" b="1" dirty="0"/>
                        <a:t>(en milliards d’€)</a:t>
                      </a:r>
                    </a:p>
                  </a:txBody>
                  <a:tcPr/>
                </a:tc>
                <a:tc>
                  <a:txBody>
                    <a:bodyPr/>
                    <a:lstStyle/>
                    <a:p>
                      <a:r>
                        <a:rPr lang="fr-FR" dirty="0"/>
                        <a:t>Secteur de la construction</a:t>
                      </a:r>
                    </a:p>
                  </a:txBody>
                  <a:tcPr/>
                </a:tc>
                <a:tc>
                  <a:txBody>
                    <a:bodyPr/>
                    <a:lstStyle/>
                    <a:p>
                      <a:r>
                        <a:rPr lang="fr-FR" dirty="0"/>
                        <a:t>Sols</a:t>
                      </a:r>
                    </a:p>
                  </a:txBody>
                  <a:tcPr/>
                </a:tc>
                <a:extLst>
                  <a:ext uri="{0D108BD9-81ED-4DB2-BD59-A6C34878D82A}">
                    <a16:rowId xmlns:a16="http://schemas.microsoft.com/office/drawing/2014/main" val="1124003836"/>
                  </a:ext>
                </a:extLst>
              </a:tr>
              <a:tr h="410847">
                <a:tc>
                  <a:txBody>
                    <a:bodyPr/>
                    <a:lstStyle/>
                    <a:p>
                      <a:r>
                        <a:rPr lang="fr-FR" dirty="0"/>
                        <a:t>Valeur ajoutée</a:t>
                      </a:r>
                    </a:p>
                  </a:txBody>
                  <a:tcPr/>
                </a:tc>
                <a:tc>
                  <a:txBody>
                    <a:bodyPr/>
                    <a:lstStyle/>
                    <a:p>
                      <a:pPr algn="ctr"/>
                      <a:r>
                        <a:rPr lang="fr-FR" dirty="0"/>
                        <a:t>124</a:t>
                      </a:r>
                    </a:p>
                  </a:txBody>
                  <a:tcPr/>
                </a:tc>
                <a:tc>
                  <a:txBody>
                    <a:bodyPr/>
                    <a:lstStyle/>
                    <a:p>
                      <a:pPr algn="ctr"/>
                      <a:endParaRPr lang="fr-FR" dirty="0"/>
                    </a:p>
                  </a:txBody>
                  <a:tcPr/>
                </a:tc>
                <a:extLst>
                  <a:ext uri="{0D108BD9-81ED-4DB2-BD59-A6C34878D82A}">
                    <a16:rowId xmlns:a16="http://schemas.microsoft.com/office/drawing/2014/main" val="3525381508"/>
                  </a:ext>
                </a:extLst>
              </a:tr>
              <a:tr h="709135">
                <a:tc>
                  <a:txBody>
                    <a:bodyPr/>
                    <a:lstStyle/>
                    <a:p>
                      <a:r>
                        <a:rPr lang="fr-FR" dirty="0"/>
                        <a:t>Rémunération du travail humain</a:t>
                      </a:r>
                    </a:p>
                  </a:txBody>
                  <a:tcPr/>
                </a:tc>
                <a:tc>
                  <a:txBody>
                    <a:bodyPr/>
                    <a:lstStyle/>
                    <a:p>
                      <a:pPr algn="ctr"/>
                      <a:r>
                        <a:rPr lang="fr-FR" dirty="0"/>
                        <a:t>75</a:t>
                      </a:r>
                    </a:p>
                  </a:txBody>
                  <a:tcPr/>
                </a:tc>
                <a:tc>
                  <a:txBody>
                    <a:bodyPr/>
                    <a:lstStyle/>
                    <a:p>
                      <a:pPr algn="ctr"/>
                      <a:endParaRPr lang="fr-FR" dirty="0"/>
                    </a:p>
                  </a:txBody>
                  <a:tcPr/>
                </a:tc>
                <a:extLst>
                  <a:ext uri="{0D108BD9-81ED-4DB2-BD59-A6C34878D82A}">
                    <a16:rowId xmlns:a16="http://schemas.microsoft.com/office/drawing/2014/main" val="69809886"/>
                  </a:ext>
                </a:extLst>
              </a:tr>
              <a:tr h="709135">
                <a:tc>
                  <a:txBody>
                    <a:bodyPr/>
                    <a:lstStyle/>
                    <a:p>
                      <a:r>
                        <a:rPr lang="fr-FR" dirty="0"/>
                        <a:t>Rémunération du travail non humain</a:t>
                      </a:r>
                    </a:p>
                  </a:txBody>
                  <a:tcPr/>
                </a:tc>
                <a:tc>
                  <a:txBody>
                    <a:bodyPr/>
                    <a:lstStyle/>
                    <a:p>
                      <a:pPr algn="ctr"/>
                      <a:r>
                        <a:rPr lang="fr-FR" dirty="0">
                          <a:solidFill>
                            <a:srgbClr val="FF0000"/>
                          </a:solidFill>
                        </a:rPr>
                        <a:t>39</a:t>
                      </a:r>
                    </a:p>
                  </a:txBody>
                  <a:tcPr/>
                </a:tc>
                <a:tc>
                  <a:txBody>
                    <a:bodyPr/>
                    <a:lstStyle/>
                    <a:p>
                      <a:pPr algn="ctr"/>
                      <a:r>
                        <a:rPr lang="fr-FR" dirty="0"/>
                        <a:t>ZAN</a:t>
                      </a:r>
                    </a:p>
                  </a:txBody>
                  <a:tcPr/>
                </a:tc>
                <a:extLst>
                  <a:ext uri="{0D108BD9-81ED-4DB2-BD59-A6C34878D82A}">
                    <a16:rowId xmlns:a16="http://schemas.microsoft.com/office/drawing/2014/main" val="3044821180"/>
                  </a:ext>
                </a:extLst>
              </a:tr>
              <a:tr h="709135">
                <a:tc>
                  <a:txBody>
                    <a:bodyPr/>
                    <a:lstStyle/>
                    <a:p>
                      <a:r>
                        <a:rPr lang="fr-FR" dirty="0"/>
                        <a:t>Impôts sur la production (rémunération de l’Etat)</a:t>
                      </a:r>
                    </a:p>
                  </a:txBody>
                  <a:tcPr/>
                </a:tc>
                <a:tc>
                  <a:txBody>
                    <a:bodyPr/>
                    <a:lstStyle/>
                    <a:p>
                      <a:pPr algn="ctr"/>
                      <a:r>
                        <a:rPr lang="fr-FR" b="0" dirty="0"/>
                        <a:t>4</a:t>
                      </a:r>
                    </a:p>
                  </a:txBody>
                  <a:tcPr/>
                </a:tc>
                <a:tc>
                  <a:txBody>
                    <a:bodyPr/>
                    <a:lstStyle/>
                    <a:p>
                      <a:pPr algn="ctr"/>
                      <a:endParaRPr lang="fr-FR" dirty="0"/>
                    </a:p>
                  </a:txBody>
                  <a:tcPr/>
                </a:tc>
                <a:extLst>
                  <a:ext uri="{0D108BD9-81ED-4DB2-BD59-A6C34878D82A}">
                    <a16:rowId xmlns:a16="http://schemas.microsoft.com/office/drawing/2014/main" val="3363651014"/>
                  </a:ext>
                </a:extLst>
              </a:tr>
              <a:tr h="410847">
                <a:tc>
                  <a:txBody>
                    <a:bodyPr/>
                    <a:lstStyle/>
                    <a:p>
                      <a:r>
                        <a:rPr lang="fr-FR" dirty="0"/>
                        <a:t>Excédent brut d’exploitation (rémunération du capital)</a:t>
                      </a:r>
                    </a:p>
                  </a:txBody>
                  <a:tcPr/>
                </a:tc>
                <a:tc>
                  <a:txBody>
                    <a:bodyPr/>
                    <a:lstStyle/>
                    <a:p>
                      <a:pPr algn="ctr"/>
                      <a:r>
                        <a:rPr lang="fr-FR" b="1"/>
                        <a:t>6</a:t>
                      </a:r>
                      <a:endParaRPr lang="fr-FR" b="1" dirty="0"/>
                    </a:p>
                  </a:txBody>
                  <a:tcPr/>
                </a:tc>
                <a:tc>
                  <a:txBody>
                    <a:bodyPr/>
                    <a:lstStyle/>
                    <a:p>
                      <a:pPr algn="ctr"/>
                      <a:endParaRPr lang="fr-FR" b="1" dirty="0"/>
                    </a:p>
                  </a:txBody>
                  <a:tcPr/>
                </a:tc>
                <a:extLst>
                  <a:ext uri="{0D108BD9-81ED-4DB2-BD59-A6C34878D82A}">
                    <a16:rowId xmlns:a16="http://schemas.microsoft.com/office/drawing/2014/main" val="1651907922"/>
                  </a:ext>
                </a:extLst>
              </a:tr>
            </a:tbl>
          </a:graphicData>
        </a:graphic>
      </p:graphicFrame>
      <p:sp>
        <p:nvSpPr>
          <p:cNvPr id="2" name="ZoneTexte 1">
            <a:extLst>
              <a:ext uri="{FF2B5EF4-FFF2-40B4-BE49-F238E27FC236}">
                <a16:creationId xmlns:a16="http://schemas.microsoft.com/office/drawing/2014/main" id="{2E6C18F6-749C-EB48-A8DF-E4FD384D1FE8}"/>
              </a:ext>
            </a:extLst>
          </p:cNvPr>
          <p:cNvSpPr txBox="1"/>
          <p:nvPr/>
        </p:nvSpPr>
        <p:spPr>
          <a:xfrm>
            <a:off x="142877" y="5957887"/>
            <a:ext cx="4271962" cy="707886"/>
          </a:xfrm>
          <a:prstGeom prst="rect">
            <a:avLst/>
          </a:prstGeom>
          <a:noFill/>
        </p:spPr>
        <p:txBody>
          <a:bodyPr wrap="square" rtlCol="0">
            <a:spAutoFit/>
          </a:bodyPr>
          <a:lstStyle/>
          <a:p>
            <a:pPr algn="ctr"/>
            <a:r>
              <a:rPr lang="fr-FR" sz="2000" dirty="0">
                <a:solidFill>
                  <a:srgbClr val="FF0000"/>
                </a:solidFill>
              </a:rPr>
              <a:t>Permet d’évaluer le coût écologique généré de la création de richesse </a:t>
            </a:r>
          </a:p>
        </p:txBody>
      </p:sp>
      <p:sp>
        <p:nvSpPr>
          <p:cNvPr id="6" name="ZoneTexte 5">
            <a:extLst>
              <a:ext uri="{FF2B5EF4-FFF2-40B4-BE49-F238E27FC236}">
                <a16:creationId xmlns:a16="http://schemas.microsoft.com/office/drawing/2014/main" id="{3D8F7848-6319-0343-A7C1-C11F9CF9BEF0}"/>
              </a:ext>
            </a:extLst>
          </p:cNvPr>
          <p:cNvSpPr txBox="1"/>
          <p:nvPr/>
        </p:nvSpPr>
        <p:spPr>
          <a:xfrm>
            <a:off x="6736557" y="5957886"/>
            <a:ext cx="4271962" cy="707886"/>
          </a:xfrm>
          <a:prstGeom prst="rect">
            <a:avLst/>
          </a:prstGeom>
          <a:noFill/>
        </p:spPr>
        <p:txBody>
          <a:bodyPr wrap="square" rtlCol="0">
            <a:spAutoFit/>
          </a:bodyPr>
          <a:lstStyle/>
          <a:p>
            <a:pPr algn="ctr"/>
            <a:r>
              <a:rPr lang="fr-FR" sz="2000" dirty="0">
                <a:solidFill>
                  <a:srgbClr val="FF0000"/>
                </a:solidFill>
              </a:rPr>
              <a:t>Permet d’évaluer la distribution de la richesse  entre entités économiques</a:t>
            </a:r>
          </a:p>
        </p:txBody>
      </p:sp>
    </p:spTree>
    <p:extLst>
      <p:ext uri="{BB962C8B-B14F-4D97-AF65-F5344CB8AC3E}">
        <p14:creationId xmlns:p14="http://schemas.microsoft.com/office/powerpoint/2010/main" val="3499142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539904" y="282576"/>
          <a:ext cx="9128097" cy="6562725"/>
        </p:xfrm>
        <a:graphic>
          <a:graphicData uri="http://schemas.openxmlformats.org/drawingml/2006/table">
            <a:tbl>
              <a:tblPr/>
              <a:tblGrid>
                <a:gridCol w="1852585">
                  <a:extLst>
                    <a:ext uri="{9D8B030D-6E8A-4147-A177-3AD203B41FA5}">
                      <a16:colId xmlns:a16="http://schemas.microsoft.com/office/drawing/2014/main" val="20000"/>
                    </a:ext>
                  </a:extLst>
                </a:gridCol>
                <a:gridCol w="2363787">
                  <a:extLst>
                    <a:ext uri="{9D8B030D-6E8A-4147-A177-3AD203B41FA5}">
                      <a16:colId xmlns:a16="http://schemas.microsoft.com/office/drawing/2014/main" val="20001"/>
                    </a:ext>
                  </a:extLst>
                </a:gridCol>
                <a:gridCol w="4911725">
                  <a:extLst>
                    <a:ext uri="{9D8B030D-6E8A-4147-A177-3AD203B41FA5}">
                      <a16:colId xmlns:a16="http://schemas.microsoft.com/office/drawing/2014/main" val="20002"/>
                    </a:ext>
                  </a:extLst>
                </a:gridCol>
              </a:tblGrid>
              <a:tr h="167656">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Textes</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Références</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Champs d’application</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6838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Etude d’impact</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Code de l’environnement : Art. L.122-1 à 3 et R.122-3-II-4° et R.512-8 pour les installations classées </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pour tous les dossiers d’installations, d’ouvrages, de travaux ou d’aménagements déposés à compter du 1er juin 2012.</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56838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Evaluations environnementales des plans, programmes et projets</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Code de l’environnement : Art. L.122-4 à 11 et R.122-20-I-5</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aux documents de planification urbanistique (Plans Locaux d’Urbanisme - PLU, Schéma de Cohérence Territoriale – SCOT, …).</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711269">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Incidences Natura 2000</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Transposition de la directive communautaire 92/43/CEE dite « Habitats » depuis 2001, Code de l’environnement : Art. L.414-4.</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aux activités se déroulant sur les sites Natura 2000 et ayant un effet significatif sur les habitats et les espèces ayant justifié la désignation du site Natura 2000.</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56838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Dérogation pour espèces protégées</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Code de l’environnement : Listes fixées par arrêté ministériel et Art. L.411-1 et L.411-2</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aux activités et projets d’aménagement et d’infrastructures portant atteinte aux espèces de la faune et de la flore sauvages protégées.</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142095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Loi sur l’eau du 3 janvier 1992, révisée en 2006 (LEMA), complétant la loi de 1964 en particulier sur les aspects « milieux naturels »</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Loi n°2006-1772 du 30 décembre 2006 : transposition dans le droit français de Directive Cadre sur l’Eau 2000/60/CE (DCE) (objectif d’atteindre en 2015 un « bon état » des eaux). Code de l’environnement : Nomenclature Eau : Art. L.214-1 à L.214-3</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aux réalisations d’installations, ouvrages, travaux ou activités (IOTA), pouvant avoir un effet sur la ressource en eau ou les écosystèmes aquatiques.</a:t>
                      </a:r>
                    </a:p>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Cela est fait en référence à des seuils et à une nomenclature thématique. Projets soumis à déclaration ou à autorisation administratives.</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r h="85257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Autorisations de défrichements</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Code forestier : Art. L. 311-4</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aux travaux de défrichements. Activités soumises à autorisation avec obligation de compensation par reboisement. Mention d’un ratio de remplacement (« une surface correspondant à la surface défrichée, assortie le cas échéant d'un coefficient multiplicateur compris entre 2 et 5, déterminé en fonction du rôle écologique ou social des bois visés par le défrichement. »).</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6"/>
                  </a:ext>
                </a:extLst>
              </a:tr>
              <a:tr h="113676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Plans d’Action pour le Milieu Marin (PAMM)</a:t>
                      </a:r>
                    </a:p>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 </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Directive Cadre « Stratégie pour le Milieu Marin » (DCSMM) de 2008, transposée en Droit français via la LOI n° 2010-788 du 12 juillet 2010, Code de l’environnement : Art. L.219-7 à L.219-18 et R.219-2 à R.219-17</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Les activités en mer sont aussi soumises à études d’impact et doivent être compatibles avec les PAMM. </a:t>
                      </a:r>
                    </a:p>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Les mesures compensatoires peuvent participer à la bonne réalisation des PAMM (en particulier en termes d’acquisition de connaissances et de restauration des écosystèmes marins dégradés).</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7"/>
                  </a:ext>
                </a:extLst>
              </a:tr>
              <a:tr h="56838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Loi relative à la Responsabilité Environnementale (LRE)</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Loi n° 2008-757 du 1er août 2008 issue de la transposition de la Directive européenne 2004/35/CE</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dirty="0">
                          <a:ln>
                            <a:noFill/>
                          </a:ln>
                          <a:solidFill>
                            <a:srgbClr val="000000"/>
                          </a:solidFill>
                          <a:effectLst/>
                          <a:latin typeface="Times New Roman" charset="0"/>
                          <a:ea typeface="ＭＳ Ｐゴシック" charset="0"/>
                          <a:cs typeface="Arial" charset="0"/>
                        </a:rPr>
                        <a:t>Applicable à des dommages accidentels survenus pendant l’exploitation (évaluation ex-post). </a:t>
                      </a:r>
                      <a:endParaRPr kumimoji="0" lang="fr-FR" sz="11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bl>
          </a:graphicData>
        </a:graphic>
      </p:graphicFrame>
      <p:sp>
        <p:nvSpPr>
          <p:cNvPr id="3" name="ZoneTexte 2"/>
          <p:cNvSpPr txBox="1"/>
          <p:nvPr/>
        </p:nvSpPr>
        <p:spPr>
          <a:xfrm>
            <a:off x="5396605" y="-44372"/>
            <a:ext cx="1101684" cy="369332"/>
          </a:xfrm>
          <a:prstGeom prst="rect">
            <a:avLst/>
          </a:prstGeom>
          <a:noFill/>
        </p:spPr>
        <p:txBody>
          <a:bodyPr wrap="none" rtlCol="0">
            <a:spAutoFit/>
          </a:bodyPr>
          <a:lstStyle/>
          <a:p>
            <a:r>
              <a:rPr lang="fr-FR" dirty="0"/>
              <a:t>En France</a:t>
            </a:r>
          </a:p>
        </p:txBody>
      </p:sp>
    </p:spTree>
    <p:extLst>
      <p:ext uri="{BB962C8B-B14F-4D97-AF65-F5344CB8AC3E}">
        <p14:creationId xmlns:p14="http://schemas.microsoft.com/office/powerpoint/2010/main" val="273366109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337EB9-0127-7DEE-29F7-DAA11625C308}"/>
              </a:ext>
            </a:extLst>
          </p:cNvPr>
          <p:cNvSpPr>
            <a:spLocks noGrp="1"/>
          </p:cNvSpPr>
          <p:nvPr>
            <p:ph type="ctrTitle"/>
          </p:nvPr>
        </p:nvSpPr>
        <p:spPr/>
        <p:txBody>
          <a:bodyPr/>
          <a:lstStyle/>
          <a:p>
            <a:r>
              <a:rPr lang="fr-FR" dirty="0"/>
              <a:t>Changer de logique</a:t>
            </a:r>
          </a:p>
        </p:txBody>
      </p:sp>
      <p:sp>
        <p:nvSpPr>
          <p:cNvPr id="3" name="Sous-titre 2">
            <a:extLst>
              <a:ext uri="{FF2B5EF4-FFF2-40B4-BE49-F238E27FC236}">
                <a16:creationId xmlns:a16="http://schemas.microsoft.com/office/drawing/2014/main" id="{7C8B8D3E-C1B3-3D62-7F8D-982ABE922755}"/>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4202372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Réponse écologique des zones humides aux niveaux de restauration écologique après 5 ans</a:t>
            </a:r>
          </a:p>
        </p:txBody>
      </p:sp>
      <p:pic>
        <p:nvPicPr>
          <p:cNvPr id="3" name="Image 2"/>
          <p:cNvPicPr>
            <a:picLocks noChangeAspect="1"/>
          </p:cNvPicPr>
          <p:nvPr/>
        </p:nvPicPr>
        <p:blipFill>
          <a:blip r:embed="rId2"/>
          <a:stretch>
            <a:fillRect/>
          </a:stretch>
        </p:blipFill>
        <p:spPr>
          <a:xfrm>
            <a:off x="2065044" y="1545074"/>
            <a:ext cx="7894176" cy="4697362"/>
          </a:xfrm>
          <a:prstGeom prst="rect">
            <a:avLst/>
          </a:prstGeom>
        </p:spPr>
      </p:pic>
      <p:sp>
        <p:nvSpPr>
          <p:cNvPr id="4" name="ZoneTexte 3"/>
          <p:cNvSpPr txBox="1"/>
          <p:nvPr/>
        </p:nvSpPr>
        <p:spPr>
          <a:xfrm>
            <a:off x="9761394" y="5121108"/>
            <a:ext cx="505893" cy="369332"/>
          </a:xfrm>
          <a:prstGeom prst="rect">
            <a:avLst/>
          </a:prstGeom>
          <a:noFill/>
        </p:spPr>
        <p:txBody>
          <a:bodyPr wrap="none" rtlCol="0">
            <a:spAutoFit/>
          </a:bodyPr>
          <a:lstStyle/>
          <a:p>
            <a:r>
              <a:rPr lang="fr-FR" b="1" dirty="0"/>
              <a:t>Ha.</a:t>
            </a:r>
          </a:p>
        </p:txBody>
      </p:sp>
      <p:sp>
        <p:nvSpPr>
          <p:cNvPr id="5" name="ZoneTexte 4"/>
          <p:cNvSpPr txBox="1"/>
          <p:nvPr/>
        </p:nvSpPr>
        <p:spPr>
          <a:xfrm>
            <a:off x="1524001" y="6488668"/>
            <a:ext cx="3576933" cy="369332"/>
          </a:xfrm>
          <a:prstGeom prst="rect">
            <a:avLst/>
          </a:prstGeom>
          <a:noFill/>
        </p:spPr>
        <p:txBody>
          <a:bodyPr wrap="none" rtlCol="0">
            <a:spAutoFit/>
          </a:bodyPr>
          <a:lstStyle/>
          <a:p>
            <a:r>
              <a:rPr lang="fr-FR" dirty="0"/>
              <a:t>Source: Moreno-Mateos et al., 2012</a:t>
            </a:r>
          </a:p>
        </p:txBody>
      </p:sp>
    </p:spTree>
    <p:extLst>
      <p:ext uri="{BB962C8B-B14F-4D97-AF65-F5344CB8AC3E}">
        <p14:creationId xmlns:p14="http://schemas.microsoft.com/office/powerpoint/2010/main" val="2143400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3" name="Connecteur droit 182"/>
          <p:cNvCxnSpPr>
            <a:cxnSpLocks/>
          </p:cNvCxnSpPr>
          <p:nvPr/>
        </p:nvCxnSpPr>
        <p:spPr>
          <a:xfrm>
            <a:off x="5987411" y="1409996"/>
            <a:ext cx="0" cy="4334827"/>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343534" y="3690994"/>
            <a:ext cx="1664961" cy="6102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1200" b="1" dirty="0" err="1">
                <a:solidFill>
                  <a:schemeClr val="tx2"/>
                </a:solidFill>
                <a:latin typeface="Segoe UI" pitchFamily="34" charset="0"/>
                <a:ea typeface="Segoe UI" pitchFamily="34" charset="0"/>
                <a:cs typeface="Segoe UI" pitchFamily="34" charset="0"/>
              </a:rPr>
              <a:t>Investisseurs</a:t>
            </a:r>
            <a:r>
              <a:rPr lang="en-US" sz="1200" b="1" dirty="0">
                <a:solidFill>
                  <a:schemeClr val="tx2"/>
                </a:solidFill>
                <a:latin typeface="Segoe UI" pitchFamily="34" charset="0"/>
                <a:ea typeface="Segoe UI" pitchFamily="34" charset="0"/>
                <a:cs typeface="Segoe UI" pitchFamily="34" charset="0"/>
              </a:rPr>
              <a:t> </a:t>
            </a:r>
            <a:r>
              <a:rPr lang="en-US" sz="1200" b="1" dirty="0" err="1">
                <a:solidFill>
                  <a:schemeClr val="tx2"/>
                </a:solidFill>
                <a:latin typeface="Segoe UI" pitchFamily="34" charset="0"/>
                <a:ea typeface="Segoe UI" pitchFamily="34" charset="0"/>
                <a:cs typeface="Segoe UI" pitchFamily="34" charset="0"/>
              </a:rPr>
              <a:t>dans</a:t>
            </a:r>
            <a:r>
              <a:rPr lang="en-US" sz="1200" b="1" dirty="0">
                <a:solidFill>
                  <a:schemeClr val="tx2"/>
                </a:solidFill>
                <a:latin typeface="Segoe UI" pitchFamily="34" charset="0"/>
                <a:ea typeface="Segoe UI" pitchFamily="34" charset="0"/>
                <a:cs typeface="Segoe UI" pitchFamily="34" charset="0"/>
              </a:rPr>
              <a:t> la restauration </a:t>
            </a:r>
            <a:r>
              <a:rPr lang="en-US" sz="1200" b="1" dirty="0" err="1">
                <a:solidFill>
                  <a:schemeClr val="tx2"/>
                </a:solidFill>
                <a:latin typeface="Segoe UI" pitchFamily="34" charset="0"/>
                <a:ea typeface="Segoe UI" pitchFamily="34" charset="0"/>
                <a:cs typeface="Segoe UI" pitchFamily="34" charset="0"/>
              </a:rPr>
              <a:t>écologique</a:t>
            </a:r>
            <a:endParaRPr lang="en-US" sz="1200" b="1" dirty="0">
              <a:solidFill>
                <a:schemeClr val="tx2"/>
              </a:solidFill>
              <a:latin typeface="Segoe UI" pitchFamily="34" charset="0"/>
              <a:ea typeface="Segoe UI" pitchFamily="34" charset="0"/>
              <a:cs typeface="Segoe UI" pitchFamily="34" charset="0"/>
            </a:endParaRPr>
          </a:p>
        </p:txBody>
      </p:sp>
      <p:sp>
        <p:nvSpPr>
          <p:cNvPr id="33" name="Rectangle 32"/>
          <p:cNvSpPr/>
          <p:nvPr/>
        </p:nvSpPr>
        <p:spPr>
          <a:xfrm>
            <a:off x="6214715" y="2158612"/>
            <a:ext cx="1163551" cy="73365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err="1">
                <a:solidFill>
                  <a:prstClr val="white"/>
                </a:solidFill>
                <a:latin typeface="Segoe UI" pitchFamily="34" charset="0"/>
                <a:ea typeface="Segoe UI" pitchFamily="34" charset="0"/>
                <a:cs typeface="Segoe UI" pitchFamily="34" charset="0"/>
              </a:rPr>
              <a:t>Régulateur</a:t>
            </a:r>
            <a:endParaRPr lang="en-US" b="1" dirty="0">
              <a:solidFill>
                <a:prstClr val="white"/>
              </a:solidFill>
              <a:latin typeface="Segoe UI" pitchFamily="34" charset="0"/>
              <a:ea typeface="Segoe UI" pitchFamily="34" charset="0"/>
              <a:cs typeface="Segoe UI" pitchFamily="34" charset="0"/>
            </a:endParaRPr>
          </a:p>
        </p:txBody>
      </p:sp>
      <p:cxnSp>
        <p:nvCxnSpPr>
          <p:cNvPr id="42" name="Connecteur droit avec flèche 41"/>
          <p:cNvCxnSpPr>
            <a:cxnSpLocks/>
            <a:stCxn id="32" idx="3"/>
            <a:endCxn id="34" idx="2"/>
          </p:cNvCxnSpPr>
          <p:nvPr/>
        </p:nvCxnSpPr>
        <p:spPr>
          <a:xfrm flipV="1">
            <a:off x="8008495" y="3451070"/>
            <a:ext cx="1906822" cy="54505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a:cxnSpLocks/>
            <a:stCxn id="32" idx="0"/>
            <a:endCxn id="33" idx="2"/>
          </p:cNvCxnSpPr>
          <p:nvPr/>
        </p:nvCxnSpPr>
        <p:spPr>
          <a:xfrm flipH="1" flipV="1">
            <a:off x="6796491" y="2892264"/>
            <a:ext cx="379524" cy="798730"/>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78" name="Connecteur droit avec flèche 77"/>
          <p:cNvCxnSpPr>
            <a:cxnSpLocks/>
            <a:stCxn id="33" idx="3"/>
            <a:endCxn id="34" idx="1"/>
          </p:cNvCxnSpPr>
          <p:nvPr/>
        </p:nvCxnSpPr>
        <p:spPr>
          <a:xfrm>
            <a:off x="7378266" y="2525438"/>
            <a:ext cx="1696653" cy="559754"/>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sp>
        <p:nvSpPr>
          <p:cNvPr id="34" name="Rectangle 33"/>
          <p:cNvSpPr/>
          <p:nvPr/>
        </p:nvSpPr>
        <p:spPr>
          <a:xfrm>
            <a:off x="9074919" y="2719313"/>
            <a:ext cx="1680795" cy="73175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b="1" dirty="0" err="1">
                <a:solidFill>
                  <a:prstClr val="white"/>
                </a:solidFill>
                <a:latin typeface="Segoe UI" pitchFamily="34" charset="0"/>
                <a:ea typeface="Segoe UI" pitchFamily="34" charset="0"/>
                <a:cs typeface="Segoe UI" pitchFamily="34" charset="0"/>
              </a:rPr>
              <a:t>Développeur</a:t>
            </a:r>
            <a:endParaRPr lang="en-US" sz="2400" b="1" dirty="0">
              <a:solidFill>
                <a:prstClr val="white"/>
              </a:solidFill>
              <a:latin typeface="Segoe UI" pitchFamily="34" charset="0"/>
              <a:ea typeface="Segoe UI" pitchFamily="34" charset="0"/>
              <a:cs typeface="Segoe UI" pitchFamily="34" charset="0"/>
            </a:endParaRPr>
          </a:p>
        </p:txBody>
      </p:sp>
      <p:grpSp>
        <p:nvGrpSpPr>
          <p:cNvPr id="2" name="Groupe 96"/>
          <p:cNvGrpSpPr>
            <a:grpSpLocks/>
          </p:cNvGrpSpPr>
          <p:nvPr/>
        </p:nvGrpSpPr>
        <p:grpSpPr bwMode="auto">
          <a:xfrm>
            <a:off x="6019368" y="4125655"/>
            <a:ext cx="414392" cy="472481"/>
            <a:chOff x="652436" y="928670"/>
            <a:chExt cx="1452804" cy="1428323"/>
          </a:xfrm>
        </p:grpSpPr>
        <p:sp>
          <p:nvSpPr>
            <p:cNvPr id="69" name="Forme libre 68"/>
            <p:cNvSpPr/>
            <p:nvPr/>
          </p:nvSpPr>
          <p:spPr>
            <a:xfrm>
              <a:off x="865815" y="1812870"/>
              <a:ext cx="1239425" cy="544123"/>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675">
                <a:solidFill>
                  <a:prstClr val="black"/>
                </a:solidFill>
                <a:latin typeface="Segoe UI" pitchFamily="34" charset="0"/>
                <a:ea typeface="Segoe UI" pitchFamily="34" charset="0"/>
                <a:cs typeface="Segoe UI" pitchFamily="34" charset="0"/>
              </a:endParaRPr>
            </a:p>
          </p:txBody>
        </p:sp>
        <p:sp>
          <p:nvSpPr>
            <p:cNvPr id="71" name="Forme libre 70"/>
            <p:cNvSpPr/>
            <p:nvPr/>
          </p:nvSpPr>
          <p:spPr>
            <a:xfrm>
              <a:off x="652436" y="928670"/>
              <a:ext cx="1066902" cy="110638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675">
                <a:solidFill>
                  <a:prstClr val="black"/>
                </a:solidFill>
                <a:latin typeface="Segoe UI" pitchFamily="34" charset="0"/>
                <a:ea typeface="Segoe UI" pitchFamily="34" charset="0"/>
                <a:cs typeface="Segoe UI" pitchFamily="34" charset="0"/>
              </a:endParaRPr>
            </a:p>
          </p:txBody>
        </p:sp>
        <p:sp>
          <p:nvSpPr>
            <p:cNvPr id="72" name="Forme libre 71"/>
            <p:cNvSpPr/>
            <p:nvPr/>
          </p:nvSpPr>
          <p:spPr>
            <a:xfrm>
              <a:off x="1362026" y="1495394"/>
              <a:ext cx="638912" cy="66127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675">
                <a:solidFill>
                  <a:prstClr val="black"/>
                </a:solidFill>
                <a:latin typeface="Segoe UI" pitchFamily="34" charset="0"/>
                <a:ea typeface="Segoe UI" pitchFamily="34" charset="0"/>
                <a:cs typeface="Segoe UI" pitchFamily="34" charset="0"/>
              </a:endParaRPr>
            </a:p>
          </p:txBody>
        </p:sp>
      </p:grpSp>
      <p:grpSp>
        <p:nvGrpSpPr>
          <p:cNvPr id="3" name="Groupe 164"/>
          <p:cNvGrpSpPr>
            <a:grpSpLocks/>
          </p:cNvGrpSpPr>
          <p:nvPr/>
        </p:nvGrpSpPr>
        <p:grpSpPr bwMode="auto">
          <a:xfrm>
            <a:off x="7143818" y="4678286"/>
            <a:ext cx="344777" cy="348763"/>
            <a:chOff x="5076610" y="4891538"/>
            <a:chExt cx="714380" cy="622795"/>
          </a:xfrm>
          <a:solidFill>
            <a:srgbClr val="FFFF00"/>
          </a:solidFill>
        </p:grpSpPr>
        <p:sp>
          <p:nvSpPr>
            <p:cNvPr id="76" name="Ellipse 75"/>
            <p:cNvSpPr/>
            <p:nvPr/>
          </p:nvSpPr>
          <p:spPr>
            <a:xfrm>
              <a:off x="5409987" y="4891538"/>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a:solidFill>
                    <a:srgbClr val="4E8542">
                      <a:lumMod val="50000"/>
                    </a:srgbClr>
                  </a:solidFill>
                  <a:latin typeface="Segoe UI" pitchFamily="34" charset="0"/>
                  <a:ea typeface="Segoe UI" pitchFamily="34" charset="0"/>
                  <a:cs typeface="Segoe UI" pitchFamily="34" charset="0"/>
                </a:rPr>
                <a:t>C</a:t>
              </a:r>
            </a:p>
          </p:txBody>
        </p:sp>
        <p:sp>
          <p:nvSpPr>
            <p:cNvPr id="77" name="Ellipse 76"/>
            <p:cNvSpPr/>
            <p:nvPr/>
          </p:nvSpPr>
          <p:spPr>
            <a:xfrm>
              <a:off x="5562388" y="5086458"/>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a:solidFill>
                    <a:srgbClr val="4E8542">
                      <a:lumMod val="50000"/>
                    </a:srgbClr>
                  </a:solidFill>
                  <a:latin typeface="Segoe UI" pitchFamily="34" charset="0"/>
                  <a:ea typeface="Segoe UI" pitchFamily="34" charset="0"/>
                  <a:cs typeface="Segoe UI" pitchFamily="34" charset="0"/>
                </a:rPr>
                <a:t>C</a:t>
              </a:r>
            </a:p>
          </p:txBody>
        </p:sp>
        <p:sp>
          <p:nvSpPr>
            <p:cNvPr id="79" name="Ellipse 78"/>
            <p:cNvSpPr/>
            <p:nvPr/>
          </p:nvSpPr>
          <p:spPr>
            <a:xfrm>
              <a:off x="5352837" y="5048425"/>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a:solidFill>
                    <a:srgbClr val="4E8542">
                      <a:lumMod val="50000"/>
                    </a:srgbClr>
                  </a:solidFill>
                  <a:latin typeface="Segoe UI" pitchFamily="34" charset="0"/>
                  <a:ea typeface="Segoe UI" pitchFamily="34" charset="0"/>
                  <a:cs typeface="Segoe UI" pitchFamily="34" charset="0"/>
                </a:rPr>
                <a:t>C</a:t>
              </a:r>
            </a:p>
          </p:txBody>
        </p:sp>
        <p:sp>
          <p:nvSpPr>
            <p:cNvPr id="80" name="Ellipse 79"/>
            <p:cNvSpPr/>
            <p:nvPr/>
          </p:nvSpPr>
          <p:spPr>
            <a:xfrm>
              <a:off x="5133760" y="509121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a:solidFill>
                    <a:srgbClr val="4E8542">
                      <a:lumMod val="50000"/>
                    </a:srgbClr>
                  </a:solidFill>
                  <a:latin typeface="Segoe UI" pitchFamily="34" charset="0"/>
                  <a:ea typeface="Segoe UI" pitchFamily="34" charset="0"/>
                  <a:cs typeface="Segoe UI" pitchFamily="34" charset="0"/>
                </a:rPr>
                <a:t>C</a:t>
              </a:r>
            </a:p>
          </p:txBody>
        </p:sp>
        <p:sp>
          <p:nvSpPr>
            <p:cNvPr id="82" name="Ellipse 81"/>
            <p:cNvSpPr/>
            <p:nvPr/>
          </p:nvSpPr>
          <p:spPr>
            <a:xfrm>
              <a:off x="5286161" y="528613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a:solidFill>
                    <a:srgbClr val="4E8542">
                      <a:lumMod val="50000"/>
                    </a:srgbClr>
                  </a:solidFill>
                  <a:latin typeface="Segoe UI" pitchFamily="34" charset="0"/>
                  <a:ea typeface="Segoe UI" pitchFamily="34" charset="0"/>
                  <a:cs typeface="Segoe UI" pitchFamily="34" charset="0"/>
                </a:rPr>
                <a:t>C</a:t>
              </a:r>
            </a:p>
          </p:txBody>
        </p:sp>
        <p:sp>
          <p:nvSpPr>
            <p:cNvPr id="83" name="Ellipse 82"/>
            <p:cNvSpPr/>
            <p:nvPr/>
          </p:nvSpPr>
          <p:spPr>
            <a:xfrm>
              <a:off x="5076610" y="5248100"/>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dirty="0">
                  <a:solidFill>
                    <a:srgbClr val="4E8542">
                      <a:lumMod val="50000"/>
                    </a:srgbClr>
                  </a:solidFill>
                  <a:latin typeface="Segoe UI" pitchFamily="34" charset="0"/>
                  <a:ea typeface="Segoe UI" pitchFamily="34" charset="0"/>
                  <a:cs typeface="Segoe UI" pitchFamily="34" charset="0"/>
                </a:rPr>
                <a:t>C</a:t>
              </a:r>
            </a:p>
          </p:txBody>
        </p:sp>
      </p:grpSp>
      <p:grpSp>
        <p:nvGrpSpPr>
          <p:cNvPr id="4" name="Groupe 163"/>
          <p:cNvGrpSpPr>
            <a:grpSpLocks/>
          </p:cNvGrpSpPr>
          <p:nvPr/>
        </p:nvGrpSpPr>
        <p:grpSpPr bwMode="auto">
          <a:xfrm>
            <a:off x="8095450" y="2187700"/>
            <a:ext cx="628022" cy="564168"/>
            <a:chOff x="8286776" y="2000240"/>
            <a:chExt cx="656573" cy="728011"/>
          </a:xfrm>
        </p:grpSpPr>
        <p:sp>
          <p:nvSpPr>
            <p:cNvPr id="99" name="Ellipse 98"/>
            <p:cNvSpPr/>
            <p:nvPr/>
          </p:nvSpPr>
          <p:spPr>
            <a:xfrm>
              <a:off x="8286776" y="2214361"/>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rgbClr val="000000"/>
                    </a:solidFill>
                  </a:ln>
                  <a:solidFill>
                    <a:schemeClr val="tx1"/>
                  </a:solidFill>
                  <a:latin typeface="Segoe UI" pitchFamily="34" charset="0"/>
                  <a:ea typeface="Segoe UI" pitchFamily="34" charset="0"/>
                  <a:cs typeface="Segoe UI" pitchFamily="34" charset="0"/>
                </a:rPr>
                <a:t>$</a:t>
              </a:r>
            </a:p>
          </p:txBody>
        </p:sp>
        <p:sp>
          <p:nvSpPr>
            <p:cNvPr id="94" name="Ellipse 93"/>
            <p:cNvSpPr/>
            <p:nvPr/>
          </p:nvSpPr>
          <p:spPr>
            <a:xfrm>
              <a:off x="8286776" y="2000240"/>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rgbClr val="000000"/>
                    </a:solidFill>
                  </a:ln>
                  <a:solidFill>
                    <a:schemeClr val="tx1"/>
                  </a:solidFill>
                  <a:latin typeface="Segoe UI" pitchFamily="34" charset="0"/>
                  <a:ea typeface="Segoe UI" pitchFamily="34" charset="0"/>
                  <a:cs typeface="Segoe UI" pitchFamily="34" charset="0"/>
                </a:rPr>
                <a:t>$</a:t>
              </a:r>
            </a:p>
          </p:txBody>
        </p:sp>
        <p:sp>
          <p:nvSpPr>
            <p:cNvPr id="95" name="Ellipse 94"/>
            <p:cNvSpPr/>
            <p:nvPr/>
          </p:nvSpPr>
          <p:spPr>
            <a:xfrm>
              <a:off x="8500876" y="2071614"/>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rgbClr val="000000"/>
                    </a:solidFill>
                  </a:ln>
                  <a:solidFill>
                    <a:schemeClr val="tx1"/>
                  </a:solidFill>
                  <a:latin typeface="Segoe UI" pitchFamily="34" charset="0"/>
                  <a:ea typeface="Segoe UI" pitchFamily="34" charset="0"/>
                  <a:cs typeface="Segoe UI" pitchFamily="34" charset="0"/>
                </a:rPr>
                <a:t>$</a:t>
              </a:r>
            </a:p>
          </p:txBody>
        </p:sp>
        <p:sp>
          <p:nvSpPr>
            <p:cNvPr id="98" name="Ellipse 97"/>
            <p:cNvSpPr/>
            <p:nvPr/>
          </p:nvSpPr>
          <p:spPr>
            <a:xfrm>
              <a:off x="8500876" y="2499856"/>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rgbClr val="000000"/>
                    </a:solidFill>
                  </a:ln>
                  <a:solidFill>
                    <a:schemeClr val="tx1"/>
                  </a:solidFill>
                  <a:latin typeface="Segoe UI" pitchFamily="34" charset="0"/>
                  <a:ea typeface="Segoe UI" pitchFamily="34" charset="0"/>
                  <a:cs typeface="Segoe UI" pitchFamily="34" charset="0"/>
                </a:rPr>
                <a:t>$</a:t>
              </a:r>
            </a:p>
          </p:txBody>
        </p:sp>
        <p:sp>
          <p:nvSpPr>
            <p:cNvPr id="108" name="Ellipse 107"/>
            <p:cNvSpPr/>
            <p:nvPr/>
          </p:nvSpPr>
          <p:spPr>
            <a:xfrm>
              <a:off x="8500876" y="2285734"/>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dirty="0">
                  <a:ln>
                    <a:solidFill>
                      <a:srgbClr val="000000"/>
                    </a:solidFill>
                  </a:ln>
                  <a:solidFill>
                    <a:schemeClr val="tx1"/>
                  </a:solidFill>
                  <a:latin typeface="Segoe UI" pitchFamily="34" charset="0"/>
                  <a:ea typeface="Segoe UI" pitchFamily="34" charset="0"/>
                  <a:cs typeface="Segoe UI" pitchFamily="34" charset="0"/>
                </a:rPr>
                <a:t>$</a:t>
              </a:r>
            </a:p>
          </p:txBody>
        </p:sp>
        <p:sp>
          <p:nvSpPr>
            <p:cNvPr id="109" name="Ellipse 108"/>
            <p:cNvSpPr/>
            <p:nvPr/>
          </p:nvSpPr>
          <p:spPr>
            <a:xfrm>
              <a:off x="8714976" y="2357108"/>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rgbClr val="000000"/>
                    </a:solidFill>
                  </a:ln>
                  <a:solidFill>
                    <a:schemeClr val="tx1"/>
                  </a:solidFill>
                  <a:latin typeface="Segoe UI" pitchFamily="34" charset="0"/>
                  <a:ea typeface="Segoe UI" pitchFamily="34" charset="0"/>
                  <a:cs typeface="Segoe UI" pitchFamily="34" charset="0"/>
                </a:rPr>
                <a:t>$</a:t>
              </a:r>
            </a:p>
          </p:txBody>
        </p:sp>
      </p:grpSp>
      <p:pic>
        <p:nvPicPr>
          <p:cNvPr id="74"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7174143" y="3369601"/>
            <a:ext cx="187493" cy="158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 name="ZoneTexte 161"/>
          <p:cNvSpPr txBox="1"/>
          <p:nvPr/>
        </p:nvSpPr>
        <p:spPr>
          <a:xfrm>
            <a:off x="6134174" y="3242773"/>
            <a:ext cx="1033391" cy="369332"/>
          </a:xfrm>
          <a:prstGeom prst="rect">
            <a:avLst/>
          </a:prstGeom>
          <a:noFill/>
        </p:spPr>
        <p:txBody>
          <a:bodyPr wrap="square">
            <a:spAutoFit/>
          </a:bodyPr>
          <a:lstStyle/>
          <a:p>
            <a:pPr>
              <a:defRPr/>
            </a:pPr>
            <a:r>
              <a:rPr lang="en-US" sz="900" b="1" dirty="0">
                <a:solidFill>
                  <a:srgbClr val="1B587C">
                    <a:lumMod val="75000"/>
                  </a:srgbClr>
                </a:solidFill>
                <a:latin typeface="Segoe UI" pitchFamily="34" charset="0"/>
                <a:ea typeface="Segoe UI" pitchFamily="34" charset="0"/>
                <a:cs typeface="Segoe UI" pitchFamily="34" charset="0"/>
              </a:rPr>
              <a:t>Credits for ecological gain</a:t>
            </a:r>
          </a:p>
        </p:txBody>
      </p:sp>
      <p:sp>
        <p:nvSpPr>
          <p:cNvPr id="49" name="Rectangle 48"/>
          <p:cNvSpPr/>
          <p:nvPr/>
        </p:nvSpPr>
        <p:spPr>
          <a:xfrm>
            <a:off x="9909888" y="3868036"/>
            <a:ext cx="565891" cy="4394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a:solidFill>
                  <a:prstClr val="white"/>
                </a:solidFill>
                <a:latin typeface="Segoe UI" pitchFamily="34" charset="0"/>
                <a:ea typeface="Segoe UI" pitchFamily="34" charset="0"/>
                <a:cs typeface="Segoe UI" pitchFamily="34" charset="0"/>
              </a:rPr>
              <a:t>D</a:t>
            </a:r>
            <a:r>
              <a:rPr lang="en-US" sz="1600" b="1" baseline="-25000" dirty="0">
                <a:solidFill>
                  <a:prstClr val="white"/>
                </a:solidFill>
                <a:latin typeface="Segoe UI" pitchFamily="34" charset="0"/>
                <a:ea typeface="Segoe UI" pitchFamily="34" charset="0"/>
                <a:cs typeface="Segoe UI" pitchFamily="34" charset="0"/>
              </a:rPr>
              <a:t>2</a:t>
            </a:r>
            <a:endParaRPr lang="en-US" sz="2000" b="1" baseline="-25000" dirty="0">
              <a:solidFill>
                <a:prstClr val="white"/>
              </a:solidFill>
              <a:latin typeface="Segoe UI" pitchFamily="34" charset="0"/>
              <a:ea typeface="Segoe UI" pitchFamily="34" charset="0"/>
              <a:cs typeface="Segoe UI" pitchFamily="34" charset="0"/>
            </a:endParaRPr>
          </a:p>
        </p:txBody>
      </p:sp>
      <p:sp>
        <p:nvSpPr>
          <p:cNvPr id="56" name="Rectangle 55"/>
          <p:cNvSpPr/>
          <p:nvPr/>
        </p:nvSpPr>
        <p:spPr>
          <a:xfrm>
            <a:off x="9421298" y="4507536"/>
            <a:ext cx="597876" cy="43798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a:solidFill>
                  <a:prstClr val="white"/>
                </a:solidFill>
                <a:latin typeface="Segoe UI" pitchFamily="34" charset="0"/>
                <a:ea typeface="Segoe UI" pitchFamily="34" charset="0"/>
                <a:cs typeface="Segoe UI" pitchFamily="34" charset="0"/>
              </a:rPr>
              <a:t>D</a:t>
            </a:r>
            <a:r>
              <a:rPr lang="en-US" sz="1600" b="1" baseline="-25000" dirty="0">
                <a:solidFill>
                  <a:prstClr val="white"/>
                </a:solidFill>
                <a:latin typeface="Segoe UI" pitchFamily="34" charset="0"/>
                <a:ea typeface="Segoe UI" pitchFamily="34" charset="0"/>
                <a:cs typeface="Segoe UI" pitchFamily="34" charset="0"/>
              </a:rPr>
              <a:t>3</a:t>
            </a:r>
            <a:endParaRPr lang="en-US" sz="2000" b="1" baseline="-25000" dirty="0">
              <a:solidFill>
                <a:prstClr val="white"/>
              </a:solidFill>
              <a:latin typeface="Segoe UI" pitchFamily="34" charset="0"/>
              <a:ea typeface="Segoe UI" pitchFamily="34" charset="0"/>
              <a:cs typeface="Segoe UI" pitchFamily="34" charset="0"/>
            </a:endParaRPr>
          </a:p>
        </p:txBody>
      </p:sp>
      <p:cxnSp>
        <p:nvCxnSpPr>
          <p:cNvPr id="57" name="Connecteur droit avec flèche 56"/>
          <p:cNvCxnSpPr>
            <a:cxnSpLocks/>
            <a:stCxn id="32" idx="3"/>
            <a:endCxn id="49" idx="1"/>
          </p:cNvCxnSpPr>
          <p:nvPr/>
        </p:nvCxnSpPr>
        <p:spPr>
          <a:xfrm>
            <a:off x="8008495" y="3996126"/>
            <a:ext cx="1901393" cy="91651"/>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a:cxnSpLocks/>
            <a:stCxn id="32" idx="3"/>
            <a:endCxn id="56" idx="1"/>
          </p:cNvCxnSpPr>
          <p:nvPr/>
        </p:nvCxnSpPr>
        <p:spPr>
          <a:xfrm>
            <a:off x="8008495" y="3996126"/>
            <a:ext cx="1412803" cy="73040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5" name="Groupe 163"/>
          <p:cNvGrpSpPr>
            <a:grpSpLocks/>
          </p:cNvGrpSpPr>
          <p:nvPr/>
        </p:nvGrpSpPr>
        <p:grpSpPr bwMode="auto">
          <a:xfrm>
            <a:off x="9135302" y="3637956"/>
            <a:ext cx="317269" cy="407984"/>
            <a:chOff x="8286776" y="2000240"/>
            <a:chExt cx="656573" cy="728011"/>
          </a:xfrm>
        </p:grpSpPr>
        <p:sp>
          <p:nvSpPr>
            <p:cNvPr id="64" name="Ellipse 63"/>
            <p:cNvSpPr/>
            <p:nvPr/>
          </p:nvSpPr>
          <p:spPr>
            <a:xfrm>
              <a:off x="8286776" y="2214361"/>
              <a:ext cx="227790" cy="2275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65" name="Ellipse 64"/>
            <p:cNvSpPr/>
            <p:nvPr/>
          </p:nvSpPr>
          <p:spPr>
            <a:xfrm>
              <a:off x="8286776" y="2000240"/>
              <a:ext cx="227790" cy="2275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66" name="Ellipse 65"/>
            <p:cNvSpPr/>
            <p:nvPr/>
          </p:nvSpPr>
          <p:spPr>
            <a:xfrm>
              <a:off x="8501167" y="2072505"/>
              <a:ext cx="227790" cy="2275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67" name="Ellipse 66"/>
            <p:cNvSpPr/>
            <p:nvPr/>
          </p:nvSpPr>
          <p:spPr>
            <a:xfrm>
              <a:off x="8501167" y="2500747"/>
              <a:ext cx="227790" cy="2275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68" name="Ellipse 67"/>
            <p:cNvSpPr/>
            <p:nvPr/>
          </p:nvSpPr>
          <p:spPr>
            <a:xfrm>
              <a:off x="8501167" y="2286626"/>
              <a:ext cx="227790" cy="2275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73" name="Ellipse 72"/>
            <p:cNvSpPr/>
            <p:nvPr/>
          </p:nvSpPr>
          <p:spPr>
            <a:xfrm>
              <a:off x="8715559" y="2356215"/>
              <a:ext cx="227790" cy="2301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grpSp>
      <p:grpSp>
        <p:nvGrpSpPr>
          <p:cNvPr id="6" name="Groupe 163"/>
          <p:cNvGrpSpPr>
            <a:grpSpLocks/>
          </p:cNvGrpSpPr>
          <p:nvPr/>
        </p:nvGrpSpPr>
        <p:grpSpPr bwMode="auto">
          <a:xfrm>
            <a:off x="8291008" y="4359430"/>
            <a:ext cx="317270" cy="406485"/>
            <a:chOff x="8286776" y="2000240"/>
            <a:chExt cx="656573" cy="728011"/>
          </a:xfrm>
        </p:grpSpPr>
        <p:sp>
          <p:nvSpPr>
            <p:cNvPr id="81" name="Ellipse 80"/>
            <p:cNvSpPr/>
            <p:nvPr/>
          </p:nvSpPr>
          <p:spPr>
            <a:xfrm>
              <a:off x="8286776" y="2215151"/>
              <a:ext cx="227791" cy="2283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85" name="Ellipse 84"/>
            <p:cNvSpPr/>
            <p:nvPr/>
          </p:nvSpPr>
          <p:spPr>
            <a:xfrm>
              <a:off x="8286776" y="2000240"/>
              <a:ext cx="227791" cy="2283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86" name="Ellipse 85"/>
            <p:cNvSpPr/>
            <p:nvPr/>
          </p:nvSpPr>
          <p:spPr>
            <a:xfrm>
              <a:off x="8501167" y="2072773"/>
              <a:ext cx="227791" cy="22834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87" name="Ellipse 86"/>
            <p:cNvSpPr/>
            <p:nvPr/>
          </p:nvSpPr>
          <p:spPr>
            <a:xfrm>
              <a:off x="8501167" y="2499907"/>
              <a:ext cx="227791" cy="2283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88" name="Ellipse 87"/>
            <p:cNvSpPr/>
            <p:nvPr/>
          </p:nvSpPr>
          <p:spPr>
            <a:xfrm>
              <a:off x="8501167" y="2284997"/>
              <a:ext cx="227791" cy="2283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89" name="Ellipse 88"/>
            <p:cNvSpPr/>
            <p:nvPr/>
          </p:nvSpPr>
          <p:spPr>
            <a:xfrm>
              <a:off x="8715558" y="2357530"/>
              <a:ext cx="227791" cy="22834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grpSp>
      <p:grpSp>
        <p:nvGrpSpPr>
          <p:cNvPr id="7" name="Groupe 164"/>
          <p:cNvGrpSpPr>
            <a:grpSpLocks/>
          </p:cNvGrpSpPr>
          <p:nvPr/>
        </p:nvGrpSpPr>
        <p:grpSpPr bwMode="auto">
          <a:xfrm>
            <a:off x="6618481" y="4535605"/>
            <a:ext cx="344777" cy="348763"/>
            <a:chOff x="5076610" y="4891538"/>
            <a:chExt cx="714380" cy="622795"/>
          </a:xfrm>
          <a:solidFill>
            <a:srgbClr val="FFFF00"/>
          </a:solidFill>
        </p:grpSpPr>
        <p:sp>
          <p:nvSpPr>
            <p:cNvPr id="43" name="Ellipse 42"/>
            <p:cNvSpPr/>
            <p:nvPr/>
          </p:nvSpPr>
          <p:spPr>
            <a:xfrm>
              <a:off x="5409987" y="4891538"/>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44" name="Ellipse 43"/>
            <p:cNvSpPr/>
            <p:nvPr/>
          </p:nvSpPr>
          <p:spPr>
            <a:xfrm>
              <a:off x="5562388" y="5086459"/>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45" name="Ellipse 44"/>
            <p:cNvSpPr/>
            <p:nvPr/>
          </p:nvSpPr>
          <p:spPr>
            <a:xfrm>
              <a:off x="5352837" y="5048426"/>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46" name="Ellipse 45"/>
            <p:cNvSpPr/>
            <p:nvPr/>
          </p:nvSpPr>
          <p:spPr>
            <a:xfrm>
              <a:off x="5133760" y="509121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47" name="Ellipse 46"/>
            <p:cNvSpPr/>
            <p:nvPr/>
          </p:nvSpPr>
          <p:spPr>
            <a:xfrm>
              <a:off x="5286161" y="528613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dirty="0">
                  <a:solidFill>
                    <a:srgbClr val="4E8542">
                      <a:lumMod val="50000"/>
                    </a:srgbClr>
                  </a:solidFill>
                  <a:latin typeface="Segoe UI" pitchFamily="34" charset="0"/>
                  <a:ea typeface="Segoe UI" pitchFamily="34" charset="0"/>
                  <a:cs typeface="Segoe UI" pitchFamily="34" charset="0"/>
                </a:rPr>
                <a:t>C</a:t>
              </a:r>
            </a:p>
          </p:txBody>
        </p:sp>
        <p:sp>
          <p:nvSpPr>
            <p:cNvPr id="48" name="Ellipse 47"/>
            <p:cNvSpPr/>
            <p:nvPr/>
          </p:nvSpPr>
          <p:spPr>
            <a:xfrm>
              <a:off x="5076610" y="5248100"/>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grpSp>
      <p:grpSp>
        <p:nvGrpSpPr>
          <p:cNvPr id="8" name="Groupe 164"/>
          <p:cNvGrpSpPr>
            <a:grpSpLocks/>
          </p:cNvGrpSpPr>
          <p:nvPr/>
        </p:nvGrpSpPr>
        <p:grpSpPr bwMode="auto">
          <a:xfrm>
            <a:off x="6979940" y="4584295"/>
            <a:ext cx="344777" cy="348763"/>
            <a:chOff x="5076610" y="4891538"/>
            <a:chExt cx="714380" cy="622795"/>
          </a:xfrm>
          <a:solidFill>
            <a:srgbClr val="FFFF00"/>
          </a:solidFill>
        </p:grpSpPr>
        <p:sp>
          <p:nvSpPr>
            <p:cNvPr id="50" name="Ellipse 49"/>
            <p:cNvSpPr/>
            <p:nvPr/>
          </p:nvSpPr>
          <p:spPr>
            <a:xfrm>
              <a:off x="5409987" y="4891538"/>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51" name="Ellipse 50"/>
            <p:cNvSpPr/>
            <p:nvPr/>
          </p:nvSpPr>
          <p:spPr>
            <a:xfrm>
              <a:off x="5562388" y="5086458"/>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52" name="Ellipse 51"/>
            <p:cNvSpPr/>
            <p:nvPr/>
          </p:nvSpPr>
          <p:spPr>
            <a:xfrm>
              <a:off x="5352837" y="5048425"/>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53" name="Ellipse 52"/>
            <p:cNvSpPr/>
            <p:nvPr/>
          </p:nvSpPr>
          <p:spPr>
            <a:xfrm>
              <a:off x="5133760" y="509121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54" name="Ellipse 53"/>
            <p:cNvSpPr/>
            <p:nvPr/>
          </p:nvSpPr>
          <p:spPr>
            <a:xfrm>
              <a:off x="5286161" y="528613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55" name="Ellipse 54"/>
            <p:cNvSpPr/>
            <p:nvPr/>
          </p:nvSpPr>
          <p:spPr>
            <a:xfrm>
              <a:off x="5076610" y="5248100"/>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grpSp>
      <p:pic>
        <p:nvPicPr>
          <p:cNvPr id="84"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7965909" y="2965980"/>
            <a:ext cx="187492" cy="158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 name="Titre 1"/>
          <p:cNvSpPr>
            <a:spLocks noGrp="1"/>
          </p:cNvSpPr>
          <p:nvPr>
            <p:ph type="title"/>
          </p:nvPr>
        </p:nvSpPr>
        <p:spPr>
          <a:xfrm>
            <a:off x="630516" y="-48988"/>
            <a:ext cx="11451771" cy="1079957"/>
          </a:xfrm>
        </p:spPr>
        <p:txBody>
          <a:bodyPr>
            <a:noAutofit/>
          </a:bodyPr>
          <a:lstStyle/>
          <a:p>
            <a:pPr>
              <a:defRPr/>
            </a:pPr>
            <a:r>
              <a:rPr lang="en-US" sz="2400" dirty="0"/>
              <a:t>Deux </a:t>
            </a:r>
            <a:r>
              <a:rPr lang="en-US" sz="2400" dirty="0" err="1"/>
              <a:t>systèmes</a:t>
            </a:r>
            <a:r>
              <a:rPr lang="en-US" sz="2400" dirty="0"/>
              <a:t> </a:t>
            </a:r>
            <a:r>
              <a:rPr lang="en-US" sz="2400" dirty="0" err="1"/>
              <a:t>organisationnels</a:t>
            </a:r>
            <a:r>
              <a:rPr lang="en-US" sz="2400" dirty="0"/>
              <a:t> pour faire respecter les </a:t>
            </a:r>
            <a:r>
              <a:rPr lang="en-US" sz="2400" dirty="0" err="1"/>
              <a:t>mesures</a:t>
            </a:r>
            <a:r>
              <a:rPr lang="en-US" sz="2400" dirty="0"/>
              <a:t> </a:t>
            </a:r>
            <a:r>
              <a:rPr lang="en-US" sz="2400" dirty="0" err="1"/>
              <a:t>compensatoires</a:t>
            </a:r>
            <a:endParaRPr lang="en-US" sz="2400" dirty="0"/>
          </a:p>
        </p:txBody>
      </p:sp>
      <p:sp>
        <p:nvSpPr>
          <p:cNvPr id="18" name="ZoneTexte 17"/>
          <p:cNvSpPr txBox="1"/>
          <p:nvPr/>
        </p:nvSpPr>
        <p:spPr>
          <a:xfrm>
            <a:off x="6343533" y="1367013"/>
            <a:ext cx="4574838" cy="338554"/>
          </a:xfrm>
          <a:prstGeom prst="rect">
            <a:avLst/>
          </a:prstGeom>
          <a:noFill/>
        </p:spPr>
        <p:txBody>
          <a:bodyPr wrap="square">
            <a:spAutoFit/>
          </a:bodyPr>
          <a:lstStyle/>
          <a:p>
            <a:pPr>
              <a:defRPr/>
            </a:pPr>
            <a:r>
              <a:rPr lang="en-US" sz="1600" b="1" dirty="0" err="1">
                <a:solidFill>
                  <a:schemeClr val="tx1">
                    <a:lumMod val="85000"/>
                    <a:lumOff val="15000"/>
                  </a:schemeClr>
                </a:solidFill>
                <a:latin typeface="Segoe UI" pitchFamily="34" charset="0"/>
                <a:ea typeface="Segoe UI" pitchFamily="34" charset="0"/>
                <a:cs typeface="Segoe UI" pitchFamily="34" charset="0"/>
              </a:rPr>
              <a:t>Système</a:t>
            </a:r>
            <a:r>
              <a:rPr lang="en-US" sz="1600" b="1" dirty="0">
                <a:solidFill>
                  <a:schemeClr val="tx1">
                    <a:lumMod val="85000"/>
                    <a:lumOff val="15000"/>
                  </a:schemeClr>
                </a:solidFill>
                <a:latin typeface="Segoe UI" pitchFamily="34" charset="0"/>
                <a:ea typeface="Segoe UI" pitchFamily="34" charset="0"/>
                <a:cs typeface="Segoe UI" pitchFamily="34" charset="0"/>
              </a:rPr>
              <a:t> de </a:t>
            </a:r>
            <a:r>
              <a:rPr lang="en-US" sz="1600" b="1" dirty="0" err="1">
                <a:solidFill>
                  <a:schemeClr val="tx1">
                    <a:lumMod val="85000"/>
                    <a:lumOff val="15000"/>
                  </a:schemeClr>
                </a:solidFill>
                <a:latin typeface="Segoe UI" pitchFamily="34" charset="0"/>
                <a:ea typeface="Segoe UI" pitchFamily="34" charset="0"/>
                <a:cs typeface="Segoe UI" pitchFamily="34" charset="0"/>
              </a:rPr>
              <a:t>mutualisation</a:t>
            </a:r>
            <a:r>
              <a:rPr lang="en-US" sz="1600" b="1" dirty="0">
                <a:solidFill>
                  <a:schemeClr val="tx1">
                    <a:lumMod val="85000"/>
                    <a:lumOff val="15000"/>
                  </a:schemeClr>
                </a:solidFill>
                <a:latin typeface="Segoe UI" pitchFamily="34" charset="0"/>
                <a:ea typeface="Segoe UI" pitchFamily="34" charset="0"/>
                <a:cs typeface="Segoe UI" pitchFamily="34" charset="0"/>
              </a:rPr>
              <a:t> des compensation</a:t>
            </a:r>
          </a:p>
        </p:txBody>
      </p:sp>
      <p:sp>
        <p:nvSpPr>
          <p:cNvPr id="195" name="Rectangle 194"/>
          <p:cNvSpPr/>
          <p:nvPr/>
        </p:nvSpPr>
        <p:spPr>
          <a:xfrm>
            <a:off x="1074982" y="2187700"/>
            <a:ext cx="1732461" cy="89803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prstClr val="white"/>
                </a:solidFill>
                <a:latin typeface="Segoe UI" pitchFamily="34" charset="0"/>
                <a:ea typeface="Segoe UI" pitchFamily="34" charset="0"/>
                <a:cs typeface="Segoe UI" pitchFamily="34" charset="0"/>
              </a:rPr>
              <a:t>Régulateur</a:t>
            </a:r>
            <a:endParaRPr lang="en-US" sz="2400" b="1" dirty="0">
              <a:solidFill>
                <a:prstClr val="white"/>
              </a:solidFill>
              <a:latin typeface="Segoe UI" pitchFamily="34" charset="0"/>
              <a:ea typeface="Segoe UI" pitchFamily="34" charset="0"/>
              <a:cs typeface="Segoe UI" pitchFamily="34" charset="0"/>
            </a:endParaRPr>
          </a:p>
        </p:txBody>
      </p:sp>
      <p:cxnSp>
        <p:nvCxnSpPr>
          <p:cNvPr id="196" name="Connecteur droit avec flèche 195"/>
          <p:cNvCxnSpPr>
            <a:cxnSpLocks/>
            <a:stCxn id="200" idx="1"/>
            <a:endCxn id="195" idx="3"/>
          </p:cNvCxnSpPr>
          <p:nvPr/>
        </p:nvCxnSpPr>
        <p:spPr>
          <a:xfrm flipH="1" flipV="1">
            <a:off x="2807443" y="2636718"/>
            <a:ext cx="2053163" cy="1247206"/>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197" name="Connecteur droit avec flèche 196"/>
          <p:cNvCxnSpPr>
            <a:cxnSpLocks/>
            <a:stCxn id="195" idx="3"/>
            <a:endCxn id="198" idx="1"/>
          </p:cNvCxnSpPr>
          <p:nvPr/>
        </p:nvCxnSpPr>
        <p:spPr>
          <a:xfrm>
            <a:off x="2807443" y="2636718"/>
            <a:ext cx="1294264" cy="360450"/>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sp>
        <p:nvSpPr>
          <p:cNvPr id="198" name="Rectangle 197"/>
          <p:cNvSpPr/>
          <p:nvPr/>
        </p:nvSpPr>
        <p:spPr>
          <a:xfrm>
            <a:off x="4101707" y="2596708"/>
            <a:ext cx="1479944" cy="8009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err="1">
                <a:solidFill>
                  <a:prstClr val="white"/>
                </a:solidFill>
                <a:latin typeface="Segoe UI" pitchFamily="34" charset="0"/>
                <a:ea typeface="Segoe UI" pitchFamily="34" charset="0"/>
                <a:cs typeface="Segoe UI" pitchFamily="34" charset="0"/>
              </a:rPr>
              <a:t>Développeur</a:t>
            </a:r>
            <a:endParaRPr lang="en-US" sz="2000" b="1" dirty="0">
              <a:solidFill>
                <a:prstClr val="white"/>
              </a:solidFill>
              <a:latin typeface="Segoe UI" pitchFamily="34" charset="0"/>
              <a:ea typeface="Segoe UI" pitchFamily="34" charset="0"/>
              <a:cs typeface="Segoe UI" pitchFamily="34" charset="0"/>
            </a:endParaRPr>
          </a:p>
        </p:txBody>
      </p:sp>
      <p:pic>
        <p:nvPicPr>
          <p:cNvPr id="199"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4135668" y="3418417"/>
            <a:ext cx="187493" cy="158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 name="Rectangle 199"/>
          <p:cNvSpPr/>
          <p:nvPr/>
        </p:nvSpPr>
        <p:spPr>
          <a:xfrm>
            <a:off x="4860606" y="3664182"/>
            <a:ext cx="436485" cy="43948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a:solidFill>
                  <a:prstClr val="white"/>
                </a:solidFill>
                <a:latin typeface="Segoe UI" pitchFamily="34" charset="0"/>
                <a:ea typeface="Segoe UI" pitchFamily="34" charset="0"/>
                <a:cs typeface="Segoe UI" pitchFamily="34" charset="0"/>
              </a:rPr>
              <a:t>D</a:t>
            </a:r>
            <a:r>
              <a:rPr lang="en-US" sz="1600" b="1" baseline="-25000" dirty="0">
                <a:solidFill>
                  <a:prstClr val="white"/>
                </a:solidFill>
                <a:latin typeface="Segoe UI" pitchFamily="34" charset="0"/>
                <a:ea typeface="Segoe UI" pitchFamily="34" charset="0"/>
                <a:cs typeface="Segoe UI" pitchFamily="34" charset="0"/>
              </a:rPr>
              <a:t>2</a:t>
            </a:r>
            <a:endParaRPr lang="en-US" sz="2000" b="1" baseline="-25000" dirty="0">
              <a:solidFill>
                <a:prstClr val="white"/>
              </a:solidFill>
              <a:latin typeface="Segoe UI" pitchFamily="34" charset="0"/>
              <a:ea typeface="Segoe UI" pitchFamily="34" charset="0"/>
              <a:cs typeface="Segoe UI" pitchFamily="34" charset="0"/>
            </a:endParaRPr>
          </a:p>
        </p:txBody>
      </p:sp>
      <p:sp>
        <p:nvSpPr>
          <p:cNvPr id="201" name="Rectangle 200"/>
          <p:cNvSpPr/>
          <p:nvPr/>
        </p:nvSpPr>
        <p:spPr>
          <a:xfrm>
            <a:off x="4101707" y="4117815"/>
            <a:ext cx="567928" cy="4394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a:solidFill>
                  <a:prstClr val="white"/>
                </a:solidFill>
                <a:latin typeface="Segoe UI" pitchFamily="34" charset="0"/>
                <a:ea typeface="Segoe UI" pitchFamily="34" charset="0"/>
                <a:cs typeface="Segoe UI" pitchFamily="34" charset="0"/>
              </a:rPr>
              <a:t>D</a:t>
            </a:r>
            <a:r>
              <a:rPr lang="en-US" sz="1600" b="1" baseline="-25000" dirty="0">
                <a:solidFill>
                  <a:prstClr val="white"/>
                </a:solidFill>
                <a:latin typeface="Segoe UI" pitchFamily="34" charset="0"/>
                <a:ea typeface="Segoe UI" pitchFamily="34" charset="0"/>
                <a:cs typeface="Segoe UI" pitchFamily="34" charset="0"/>
              </a:rPr>
              <a:t>3</a:t>
            </a:r>
            <a:endParaRPr lang="en-US" sz="2000" b="1" baseline="-25000" dirty="0">
              <a:solidFill>
                <a:prstClr val="white"/>
              </a:solidFill>
              <a:latin typeface="Segoe UI" pitchFamily="34" charset="0"/>
              <a:ea typeface="Segoe UI" pitchFamily="34" charset="0"/>
              <a:cs typeface="Segoe UI" pitchFamily="34" charset="0"/>
            </a:endParaRPr>
          </a:p>
        </p:txBody>
      </p:sp>
      <p:pic>
        <p:nvPicPr>
          <p:cNvPr id="202"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4007153" y="2979915"/>
            <a:ext cx="187494" cy="157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3" name="Connecteur droit avec flèche 202"/>
          <p:cNvCxnSpPr>
            <a:cxnSpLocks/>
            <a:stCxn id="201" idx="1"/>
            <a:endCxn id="195" idx="3"/>
          </p:cNvCxnSpPr>
          <p:nvPr/>
        </p:nvCxnSpPr>
        <p:spPr>
          <a:xfrm flipH="1" flipV="1">
            <a:off x="2807443" y="2636718"/>
            <a:ext cx="1294264" cy="1700838"/>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pic>
        <p:nvPicPr>
          <p:cNvPr id="204"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3811818" y="3688689"/>
            <a:ext cx="187493" cy="158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 name="ZoneTexte 226"/>
          <p:cNvSpPr txBox="1"/>
          <p:nvPr/>
        </p:nvSpPr>
        <p:spPr>
          <a:xfrm>
            <a:off x="974445" y="1377026"/>
            <a:ext cx="4111550" cy="338554"/>
          </a:xfrm>
          <a:prstGeom prst="rect">
            <a:avLst/>
          </a:prstGeom>
          <a:noFill/>
        </p:spPr>
        <p:txBody>
          <a:bodyPr wrap="square">
            <a:spAutoFit/>
          </a:bodyPr>
          <a:lstStyle/>
          <a:p>
            <a:pPr>
              <a:defRPr/>
            </a:pPr>
            <a:r>
              <a:rPr lang="en-US" sz="1600" b="1" dirty="0" err="1">
                <a:solidFill>
                  <a:schemeClr val="tx1">
                    <a:lumMod val="85000"/>
                    <a:lumOff val="15000"/>
                  </a:schemeClr>
                </a:solidFill>
                <a:latin typeface="Segoe UI" pitchFamily="34" charset="0"/>
                <a:ea typeface="Segoe UI" pitchFamily="34" charset="0"/>
                <a:cs typeface="Segoe UI" pitchFamily="34" charset="0"/>
              </a:rPr>
              <a:t>Système</a:t>
            </a:r>
            <a:r>
              <a:rPr lang="en-US" sz="1600" b="1" dirty="0">
                <a:solidFill>
                  <a:schemeClr val="tx1">
                    <a:lumMod val="85000"/>
                    <a:lumOff val="15000"/>
                  </a:schemeClr>
                </a:solidFill>
                <a:latin typeface="Segoe UI" pitchFamily="34" charset="0"/>
                <a:ea typeface="Segoe UI" pitchFamily="34" charset="0"/>
                <a:cs typeface="Segoe UI" pitchFamily="34" charset="0"/>
              </a:rPr>
              <a:t> de </a:t>
            </a:r>
            <a:r>
              <a:rPr lang="en-US" sz="1600" b="1" dirty="0" err="1">
                <a:solidFill>
                  <a:schemeClr val="tx1">
                    <a:lumMod val="85000"/>
                    <a:lumOff val="15000"/>
                  </a:schemeClr>
                </a:solidFill>
                <a:latin typeface="Segoe UI" pitchFamily="34" charset="0"/>
                <a:ea typeface="Segoe UI" pitchFamily="34" charset="0"/>
                <a:cs typeface="Segoe UI" pitchFamily="34" charset="0"/>
              </a:rPr>
              <a:t>permis</a:t>
            </a:r>
            <a:r>
              <a:rPr lang="en-US" sz="1600" b="1" dirty="0">
                <a:solidFill>
                  <a:schemeClr val="tx1">
                    <a:lumMod val="85000"/>
                    <a:lumOff val="15000"/>
                  </a:schemeClr>
                </a:solidFill>
                <a:latin typeface="Segoe UI" pitchFamily="34" charset="0"/>
                <a:ea typeface="Segoe UI" pitchFamily="34" charset="0"/>
                <a:cs typeface="Segoe UI" pitchFamily="34" charset="0"/>
              </a:rPr>
              <a:t> </a:t>
            </a:r>
            <a:r>
              <a:rPr lang="en-US" sz="1600" b="1" dirty="0" err="1">
                <a:solidFill>
                  <a:schemeClr val="tx1">
                    <a:lumMod val="85000"/>
                    <a:lumOff val="15000"/>
                  </a:schemeClr>
                </a:solidFill>
                <a:latin typeface="Segoe UI" pitchFamily="34" charset="0"/>
                <a:ea typeface="Segoe UI" pitchFamily="34" charset="0"/>
                <a:cs typeface="Segoe UI" pitchFamily="34" charset="0"/>
              </a:rPr>
              <a:t>administratif</a:t>
            </a:r>
            <a:r>
              <a:rPr lang="en-US" sz="1600" b="1" dirty="0">
                <a:solidFill>
                  <a:schemeClr val="tx1">
                    <a:lumMod val="85000"/>
                    <a:lumOff val="15000"/>
                  </a:schemeClr>
                </a:solidFill>
                <a:latin typeface="Segoe UI" pitchFamily="34" charset="0"/>
                <a:ea typeface="Segoe UI" pitchFamily="34" charset="0"/>
                <a:cs typeface="Segoe UI" pitchFamily="34" charset="0"/>
              </a:rPr>
              <a:t> </a:t>
            </a:r>
          </a:p>
        </p:txBody>
      </p:sp>
      <p:grpSp>
        <p:nvGrpSpPr>
          <p:cNvPr id="220" name="Groupe 19"/>
          <p:cNvGrpSpPr>
            <a:grpSpLocks/>
          </p:cNvGrpSpPr>
          <p:nvPr/>
        </p:nvGrpSpPr>
        <p:grpSpPr bwMode="auto">
          <a:xfrm>
            <a:off x="611755" y="4180593"/>
            <a:ext cx="2929314" cy="1691212"/>
            <a:chOff x="285720" y="5286388"/>
            <a:chExt cx="1714512" cy="1357322"/>
          </a:xfrm>
          <a:solidFill>
            <a:srgbClr val="008000"/>
          </a:solidFill>
        </p:grpSpPr>
        <p:sp>
          <p:nvSpPr>
            <p:cNvPr id="221" name="Rectangle 220"/>
            <p:cNvSpPr/>
            <p:nvPr/>
          </p:nvSpPr>
          <p:spPr>
            <a:xfrm>
              <a:off x="285720" y="5286388"/>
              <a:ext cx="1714512" cy="1357322"/>
            </a:xfrm>
            <a:prstGeom prst="rect">
              <a:avLst/>
            </a:prstGeom>
            <a:solidFill>
              <a:schemeClr val="accent3"/>
            </a:solidFill>
            <a:ln>
              <a:solidFill>
                <a:srgbClr val="0080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350">
                <a:solidFill>
                  <a:prstClr val="black"/>
                </a:solidFill>
              </a:endParaRPr>
            </a:p>
          </p:txBody>
        </p:sp>
        <p:sp>
          <p:nvSpPr>
            <p:cNvPr id="222" name="Rectangle 221"/>
            <p:cNvSpPr/>
            <p:nvPr/>
          </p:nvSpPr>
          <p:spPr>
            <a:xfrm>
              <a:off x="714348" y="5572140"/>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3" name="Rectangle 222"/>
            <p:cNvSpPr/>
            <p:nvPr/>
          </p:nvSpPr>
          <p:spPr>
            <a:xfrm>
              <a:off x="1714480" y="5724541"/>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4" name="Rectangle 223"/>
            <p:cNvSpPr/>
            <p:nvPr/>
          </p:nvSpPr>
          <p:spPr>
            <a:xfrm>
              <a:off x="977388" y="6226899"/>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5" name="Rectangle 224"/>
            <p:cNvSpPr/>
            <p:nvPr/>
          </p:nvSpPr>
          <p:spPr>
            <a:xfrm>
              <a:off x="1071539" y="5786454"/>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6" name="Rectangle 225"/>
            <p:cNvSpPr/>
            <p:nvPr/>
          </p:nvSpPr>
          <p:spPr>
            <a:xfrm>
              <a:off x="500035" y="5929330"/>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grpSp>
      <p:grpSp>
        <p:nvGrpSpPr>
          <p:cNvPr id="191" name="Groupe 20"/>
          <p:cNvGrpSpPr>
            <a:grpSpLocks/>
          </p:cNvGrpSpPr>
          <p:nvPr/>
        </p:nvGrpSpPr>
        <p:grpSpPr bwMode="auto">
          <a:xfrm>
            <a:off x="7654722" y="5110909"/>
            <a:ext cx="2849992" cy="1282450"/>
            <a:chOff x="6715140" y="4572008"/>
            <a:chExt cx="1714512" cy="1357322"/>
          </a:xfrm>
          <a:solidFill>
            <a:srgbClr val="FFFFFF"/>
          </a:solidFill>
        </p:grpSpPr>
        <p:sp>
          <p:nvSpPr>
            <p:cNvPr id="192" name="Rectangle 191"/>
            <p:cNvSpPr/>
            <p:nvPr/>
          </p:nvSpPr>
          <p:spPr>
            <a:xfrm>
              <a:off x="6715140" y="4572008"/>
              <a:ext cx="1714512" cy="1357322"/>
            </a:xfrm>
            <a:prstGeom prst="rect">
              <a:avLst/>
            </a:prstGeom>
            <a:solidFill>
              <a:schemeClr val="bg1">
                <a:lumMod val="75000"/>
              </a:schemeClr>
            </a:solidFill>
            <a:ln>
              <a:solidFill>
                <a:srgbClr val="0080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350">
                <a:solidFill>
                  <a:prstClr val="black"/>
                </a:solidFill>
              </a:endParaRPr>
            </a:p>
          </p:txBody>
        </p:sp>
        <p:sp>
          <p:nvSpPr>
            <p:cNvPr id="193" name="Rectangle 192"/>
            <p:cNvSpPr/>
            <p:nvPr/>
          </p:nvSpPr>
          <p:spPr>
            <a:xfrm>
              <a:off x="7358083" y="5143512"/>
              <a:ext cx="431803" cy="287340"/>
            </a:xfrm>
            <a:prstGeom prst="rect">
              <a:avLst/>
            </a:prstGeom>
            <a:solidFill>
              <a:srgbClr val="008000"/>
            </a:solid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grpSp>
      <p:grpSp>
        <p:nvGrpSpPr>
          <p:cNvPr id="9" name="Groupe 8"/>
          <p:cNvGrpSpPr>
            <a:grpSpLocks/>
          </p:cNvGrpSpPr>
          <p:nvPr/>
        </p:nvGrpSpPr>
        <p:grpSpPr bwMode="auto">
          <a:xfrm>
            <a:off x="5680246" y="2926977"/>
            <a:ext cx="307165" cy="415878"/>
            <a:chOff x="3907417" y="3144021"/>
            <a:chExt cx="376551" cy="440155"/>
          </a:xfrm>
        </p:grpSpPr>
        <p:sp>
          <p:nvSpPr>
            <p:cNvPr id="209" name="Ellipse 208"/>
            <p:cNvSpPr/>
            <p:nvPr/>
          </p:nvSpPr>
          <p:spPr bwMode="auto">
            <a:xfrm>
              <a:off x="4087118" y="3388913"/>
              <a:ext cx="196850" cy="1952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chemeClr val="tx2"/>
                    </a:solidFill>
                  </a:ln>
                  <a:solidFill>
                    <a:schemeClr val="tx1"/>
                  </a:solidFill>
                </a:rPr>
                <a:t>$</a:t>
              </a:r>
            </a:p>
          </p:txBody>
        </p:sp>
        <p:grpSp>
          <p:nvGrpSpPr>
            <p:cNvPr id="61502" name="Groupe 96"/>
            <p:cNvGrpSpPr>
              <a:grpSpLocks/>
            </p:cNvGrpSpPr>
            <p:nvPr/>
          </p:nvGrpSpPr>
          <p:grpSpPr bwMode="auto">
            <a:xfrm>
              <a:off x="3907417" y="3144021"/>
              <a:ext cx="188813" cy="185666"/>
              <a:chOff x="652436" y="928670"/>
              <a:chExt cx="1452804" cy="1428323"/>
            </a:xfrm>
          </p:grpSpPr>
          <p:sp>
            <p:nvSpPr>
              <p:cNvPr id="106" name="Forme libre 105"/>
              <p:cNvSpPr/>
              <p:nvPr/>
            </p:nvSpPr>
            <p:spPr>
              <a:xfrm>
                <a:off x="862501" y="1811184"/>
                <a:ext cx="1245917" cy="549563"/>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07" name="Forme libre 106"/>
              <p:cNvSpPr/>
              <p:nvPr/>
            </p:nvSpPr>
            <p:spPr>
              <a:xfrm>
                <a:off x="654844" y="931878"/>
                <a:ext cx="1062698" cy="111134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10" name="Forme libre 109"/>
              <p:cNvSpPr/>
              <p:nvPr/>
            </p:nvSpPr>
            <p:spPr>
              <a:xfrm>
                <a:off x="1362026" y="1495394"/>
                <a:ext cx="638912" cy="66127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grpSp>
      </p:grpSp>
      <p:grpSp>
        <p:nvGrpSpPr>
          <p:cNvPr id="13" name="Groupe 12"/>
          <p:cNvGrpSpPr>
            <a:grpSpLocks/>
          </p:cNvGrpSpPr>
          <p:nvPr/>
        </p:nvGrpSpPr>
        <p:grpSpPr bwMode="auto">
          <a:xfrm>
            <a:off x="5425413" y="3798202"/>
            <a:ext cx="303873" cy="410239"/>
            <a:chOff x="3710176" y="4303924"/>
            <a:chExt cx="372515" cy="434186"/>
          </a:xfrm>
        </p:grpSpPr>
        <p:sp>
          <p:nvSpPr>
            <p:cNvPr id="214" name="Ellipse 213"/>
            <p:cNvSpPr/>
            <p:nvPr/>
          </p:nvSpPr>
          <p:spPr bwMode="auto">
            <a:xfrm>
              <a:off x="3885841" y="4542847"/>
              <a:ext cx="196850" cy="1952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dirty="0">
                  <a:solidFill>
                    <a:prstClr val="black"/>
                  </a:solidFill>
                </a:rPr>
                <a:t>$</a:t>
              </a:r>
            </a:p>
          </p:txBody>
        </p:sp>
        <p:grpSp>
          <p:nvGrpSpPr>
            <p:cNvPr id="61494" name="Groupe 10"/>
            <p:cNvGrpSpPr>
              <a:grpSpLocks/>
            </p:cNvGrpSpPr>
            <p:nvPr/>
          </p:nvGrpSpPr>
          <p:grpSpPr bwMode="auto">
            <a:xfrm>
              <a:off x="3710176" y="4303924"/>
              <a:ext cx="188813" cy="185666"/>
              <a:chOff x="4059817" y="3296421"/>
              <a:chExt cx="188813" cy="185666"/>
            </a:xfrm>
          </p:grpSpPr>
          <p:sp>
            <p:nvSpPr>
              <p:cNvPr id="115" name="Forme libre 114"/>
              <p:cNvSpPr/>
              <p:nvPr/>
            </p:nvSpPr>
            <p:spPr bwMode="auto">
              <a:xfrm>
                <a:off x="4086256" y="3409932"/>
                <a:ext cx="161925" cy="71437"/>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16" name="Forme libre 115"/>
              <p:cNvSpPr/>
              <p:nvPr/>
            </p:nvSpPr>
            <p:spPr bwMode="auto">
              <a:xfrm>
                <a:off x="4059269" y="3295632"/>
                <a:ext cx="138112" cy="14446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17" name="Forme libre 116"/>
              <p:cNvSpPr/>
              <p:nvPr/>
            </p:nvSpPr>
            <p:spPr bwMode="auto">
              <a:xfrm>
                <a:off x="4152039" y="3370089"/>
                <a:ext cx="83036" cy="85958"/>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grpSp>
      </p:grpSp>
      <p:grpSp>
        <p:nvGrpSpPr>
          <p:cNvPr id="12" name="Groupe 11"/>
          <p:cNvGrpSpPr>
            <a:grpSpLocks/>
          </p:cNvGrpSpPr>
          <p:nvPr/>
        </p:nvGrpSpPr>
        <p:grpSpPr bwMode="auto">
          <a:xfrm>
            <a:off x="4815275" y="4256985"/>
            <a:ext cx="310367" cy="427708"/>
            <a:chOff x="2897147" y="4920540"/>
            <a:chExt cx="380476" cy="452676"/>
          </a:xfrm>
        </p:grpSpPr>
        <p:sp>
          <p:nvSpPr>
            <p:cNvPr id="219" name="Ellipse 218"/>
            <p:cNvSpPr/>
            <p:nvPr/>
          </p:nvSpPr>
          <p:spPr bwMode="auto">
            <a:xfrm>
              <a:off x="3080773" y="5177953"/>
              <a:ext cx="196850" cy="1952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rPr>
                <a:t>$</a:t>
              </a:r>
            </a:p>
          </p:txBody>
        </p:sp>
        <p:grpSp>
          <p:nvGrpSpPr>
            <p:cNvPr id="61486" name="Groupe 118"/>
            <p:cNvGrpSpPr>
              <a:grpSpLocks/>
            </p:cNvGrpSpPr>
            <p:nvPr/>
          </p:nvGrpSpPr>
          <p:grpSpPr bwMode="auto">
            <a:xfrm>
              <a:off x="2897147" y="4920540"/>
              <a:ext cx="188813" cy="185666"/>
              <a:chOff x="4059817" y="3296421"/>
              <a:chExt cx="188813" cy="185666"/>
            </a:xfrm>
          </p:grpSpPr>
          <p:sp>
            <p:nvSpPr>
              <p:cNvPr id="120" name="Forme libre 119"/>
              <p:cNvSpPr/>
              <p:nvPr/>
            </p:nvSpPr>
            <p:spPr bwMode="auto">
              <a:xfrm>
                <a:off x="4086280" y="3410959"/>
                <a:ext cx="161925" cy="71438"/>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21" name="Forme libre 120"/>
              <p:cNvSpPr/>
              <p:nvPr/>
            </p:nvSpPr>
            <p:spPr bwMode="auto">
              <a:xfrm>
                <a:off x="4059293" y="3296659"/>
                <a:ext cx="138112" cy="144463"/>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22" name="Forme libre 121"/>
              <p:cNvSpPr/>
              <p:nvPr/>
            </p:nvSpPr>
            <p:spPr bwMode="auto">
              <a:xfrm>
                <a:off x="4152039" y="3370089"/>
                <a:ext cx="83036" cy="85958"/>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grpSp>
      </p:grpSp>
      <p:sp>
        <p:nvSpPr>
          <p:cNvPr id="10" name="ZoneTexte 9">
            <a:extLst>
              <a:ext uri="{FF2B5EF4-FFF2-40B4-BE49-F238E27FC236}">
                <a16:creationId xmlns:a16="http://schemas.microsoft.com/office/drawing/2014/main" id="{EE95F860-1D7A-5E41-898C-724FBA83CA1A}"/>
              </a:ext>
            </a:extLst>
          </p:cNvPr>
          <p:cNvSpPr txBox="1"/>
          <p:nvPr/>
        </p:nvSpPr>
        <p:spPr>
          <a:xfrm>
            <a:off x="1614203" y="6255386"/>
            <a:ext cx="1632262" cy="253916"/>
          </a:xfrm>
          <a:prstGeom prst="rect">
            <a:avLst/>
          </a:prstGeom>
          <a:noFill/>
        </p:spPr>
        <p:txBody>
          <a:bodyPr wrap="square" rtlCol="0">
            <a:spAutoFit/>
          </a:bodyPr>
          <a:lstStyle/>
          <a:p>
            <a:r>
              <a:rPr lang="fr-FR" sz="1050" dirty="0" err="1"/>
              <a:t>Vaissière</a:t>
            </a:r>
            <a:r>
              <a:rPr lang="fr-FR" sz="1050" dirty="0"/>
              <a:t> et Levrel, 2014</a:t>
            </a:r>
          </a:p>
        </p:txBody>
      </p:sp>
    </p:spTree>
    <p:extLst>
      <p:ext uri="{BB962C8B-B14F-4D97-AF65-F5344CB8AC3E}">
        <p14:creationId xmlns:p14="http://schemas.microsoft.com/office/powerpoint/2010/main" val="353404695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3" name="Connecteur droit 182"/>
          <p:cNvCxnSpPr>
            <a:cxnSpLocks/>
          </p:cNvCxnSpPr>
          <p:nvPr/>
        </p:nvCxnSpPr>
        <p:spPr>
          <a:xfrm>
            <a:off x="5987411" y="1409996"/>
            <a:ext cx="0" cy="4334827"/>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343534" y="3690994"/>
            <a:ext cx="1664961" cy="6102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1200" b="1" dirty="0" err="1">
                <a:solidFill>
                  <a:schemeClr val="tx2"/>
                </a:solidFill>
                <a:latin typeface="Segoe UI" pitchFamily="34" charset="0"/>
                <a:ea typeface="Segoe UI" pitchFamily="34" charset="0"/>
                <a:cs typeface="Segoe UI" pitchFamily="34" charset="0"/>
              </a:rPr>
              <a:t>Agence</a:t>
            </a:r>
            <a:r>
              <a:rPr lang="en-US" sz="1200" b="1" dirty="0">
                <a:solidFill>
                  <a:schemeClr val="tx2"/>
                </a:solidFill>
                <a:latin typeface="Segoe UI" pitchFamily="34" charset="0"/>
                <a:ea typeface="Segoe UI" pitchFamily="34" charset="0"/>
                <a:cs typeface="Segoe UI" pitchFamily="34" charset="0"/>
              </a:rPr>
              <a:t> </a:t>
            </a:r>
            <a:r>
              <a:rPr lang="en-US" sz="1200" b="1" dirty="0" err="1">
                <a:solidFill>
                  <a:schemeClr val="tx2"/>
                </a:solidFill>
                <a:latin typeface="Segoe UI" pitchFamily="34" charset="0"/>
                <a:ea typeface="Segoe UI" pitchFamily="34" charset="0"/>
                <a:cs typeface="Segoe UI" pitchFamily="34" charset="0"/>
              </a:rPr>
              <a:t>publiques</a:t>
            </a:r>
            <a:r>
              <a:rPr lang="en-US" sz="1200" b="1" dirty="0">
                <a:solidFill>
                  <a:schemeClr val="tx2"/>
                </a:solidFill>
                <a:latin typeface="Segoe UI" pitchFamily="34" charset="0"/>
                <a:ea typeface="Segoe UI" pitchFamily="34" charset="0"/>
                <a:cs typeface="Segoe UI" pitchFamily="34" charset="0"/>
              </a:rPr>
              <a:t> </a:t>
            </a:r>
            <a:r>
              <a:rPr lang="en-US" sz="1200" b="1" dirty="0" err="1">
                <a:solidFill>
                  <a:schemeClr val="tx2"/>
                </a:solidFill>
                <a:latin typeface="Segoe UI" pitchFamily="34" charset="0"/>
                <a:ea typeface="Segoe UI" pitchFamily="34" charset="0"/>
                <a:cs typeface="Segoe UI" pitchFamily="34" charset="0"/>
              </a:rPr>
              <a:t>en</a:t>
            </a:r>
            <a:r>
              <a:rPr lang="en-US" sz="1200" b="1" dirty="0">
                <a:solidFill>
                  <a:schemeClr val="tx2"/>
                </a:solidFill>
                <a:latin typeface="Segoe UI" pitchFamily="34" charset="0"/>
                <a:ea typeface="Segoe UI" pitchFamily="34" charset="0"/>
                <a:cs typeface="Segoe UI" pitchFamily="34" charset="0"/>
              </a:rPr>
              <a:t> France ? </a:t>
            </a:r>
          </a:p>
        </p:txBody>
      </p:sp>
      <p:sp>
        <p:nvSpPr>
          <p:cNvPr id="33" name="Rectangle 32"/>
          <p:cNvSpPr/>
          <p:nvPr/>
        </p:nvSpPr>
        <p:spPr>
          <a:xfrm>
            <a:off x="6214715" y="2158612"/>
            <a:ext cx="1163551" cy="73365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err="1">
                <a:solidFill>
                  <a:prstClr val="white"/>
                </a:solidFill>
                <a:latin typeface="Segoe UI" pitchFamily="34" charset="0"/>
                <a:ea typeface="Segoe UI" pitchFamily="34" charset="0"/>
                <a:cs typeface="Segoe UI" pitchFamily="34" charset="0"/>
              </a:rPr>
              <a:t>Régulateur</a:t>
            </a:r>
            <a:endParaRPr lang="en-US" b="1" dirty="0">
              <a:solidFill>
                <a:prstClr val="white"/>
              </a:solidFill>
              <a:latin typeface="Segoe UI" pitchFamily="34" charset="0"/>
              <a:ea typeface="Segoe UI" pitchFamily="34" charset="0"/>
              <a:cs typeface="Segoe UI" pitchFamily="34" charset="0"/>
            </a:endParaRPr>
          </a:p>
        </p:txBody>
      </p:sp>
      <p:cxnSp>
        <p:nvCxnSpPr>
          <p:cNvPr id="42" name="Connecteur droit avec flèche 41"/>
          <p:cNvCxnSpPr>
            <a:cxnSpLocks/>
            <a:stCxn id="32" idx="3"/>
            <a:endCxn id="34" idx="2"/>
          </p:cNvCxnSpPr>
          <p:nvPr/>
        </p:nvCxnSpPr>
        <p:spPr>
          <a:xfrm flipV="1">
            <a:off x="8008495" y="3451070"/>
            <a:ext cx="1906822" cy="54505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a:cxnSpLocks/>
            <a:stCxn id="32" idx="0"/>
            <a:endCxn id="33" idx="2"/>
          </p:cNvCxnSpPr>
          <p:nvPr/>
        </p:nvCxnSpPr>
        <p:spPr>
          <a:xfrm flipH="1" flipV="1">
            <a:off x="6796491" y="2892264"/>
            <a:ext cx="379524" cy="798730"/>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78" name="Connecteur droit avec flèche 77"/>
          <p:cNvCxnSpPr>
            <a:cxnSpLocks/>
            <a:stCxn id="33" idx="3"/>
            <a:endCxn id="34" idx="1"/>
          </p:cNvCxnSpPr>
          <p:nvPr/>
        </p:nvCxnSpPr>
        <p:spPr>
          <a:xfrm>
            <a:off x="7378266" y="2525438"/>
            <a:ext cx="1696653" cy="559754"/>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sp>
        <p:nvSpPr>
          <p:cNvPr id="34" name="Rectangle 33"/>
          <p:cNvSpPr/>
          <p:nvPr/>
        </p:nvSpPr>
        <p:spPr>
          <a:xfrm>
            <a:off x="9074919" y="2719313"/>
            <a:ext cx="1680795" cy="73175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b="1" dirty="0" err="1">
                <a:solidFill>
                  <a:prstClr val="white"/>
                </a:solidFill>
                <a:latin typeface="Segoe UI" pitchFamily="34" charset="0"/>
                <a:ea typeface="Segoe UI" pitchFamily="34" charset="0"/>
                <a:cs typeface="Segoe UI" pitchFamily="34" charset="0"/>
              </a:rPr>
              <a:t>Développeur</a:t>
            </a:r>
            <a:endParaRPr lang="en-US" sz="2400" b="1" dirty="0">
              <a:solidFill>
                <a:prstClr val="white"/>
              </a:solidFill>
              <a:latin typeface="Segoe UI" pitchFamily="34" charset="0"/>
              <a:ea typeface="Segoe UI" pitchFamily="34" charset="0"/>
              <a:cs typeface="Segoe UI" pitchFamily="34" charset="0"/>
            </a:endParaRPr>
          </a:p>
        </p:txBody>
      </p:sp>
      <p:grpSp>
        <p:nvGrpSpPr>
          <p:cNvPr id="2" name="Groupe 96"/>
          <p:cNvGrpSpPr>
            <a:grpSpLocks/>
          </p:cNvGrpSpPr>
          <p:nvPr/>
        </p:nvGrpSpPr>
        <p:grpSpPr bwMode="auto">
          <a:xfrm>
            <a:off x="6019368" y="4125655"/>
            <a:ext cx="414392" cy="472481"/>
            <a:chOff x="652436" y="928670"/>
            <a:chExt cx="1452804" cy="1428323"/>
          </a:xfrm>
        </p:grpSpPr>
        <p:sp>
          <p:nvSpPr>
            <p:cNvPr id="69" name="Forme libre 68"/>
            <p:cNvSpPr/>
            <p:nvPr/>
          </p:nvSpPr>
          <p:spPr>
            <a:xfrm>
              <a:off x="865815" y="1812870"/>
              <a:ext cx="1239425" cy="544123"/>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675">
                <a:solidFill>
                  <a:prstClr val="black"/>
                </a:solidFill>
                <a:latin typeface="Segoe UI" pitchFamily="34" charset="0"/>
                <a:ea typeface="Segoe UI" pitchFamily="34" charset="0"/>
                <a:cs typeface="Segoe UI" pitchFamily="34" charset="0"/>
              </a:endParaRPr>
            </a:p>
          </p:txBody>
        </p:sp>
        <p:sp>
          <p:nvSpPr>
            <p:cNvPr id="71" name="Forme libre 70"/>
            <p:cNvSpPr/>
            <p:nvPr/>
          </p:nvSpPr>
          <p:spPr>
            <a:xfrm>
              <a:off x="652436" y="928670"/>
              <a:ext cx="1066902" cy="110638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675">
                <a:solidFill>
                  <a:prstClr val="black"/>
                </a:solidFill>
                <a:latin typeface="Segoe UI" pitchFamily="34" charset="0"/>
                <a:ea typeface="Segoe UI" pitchFamily="34" charset="0"/>
                <a:cs typeface="Segoe UI" pitchFamily="34" charset="0"/>
              </a:endParaRPr>
            </a:p>
          </p:txBody>
        </p:sp>
        <p:sp>
          <p:nvSpPr>
            <p:cNvPr id="72" name="Forme libre 71"/>
            <p:cNvSpPr/>
            <p:nvPr/>
          </p:nvSpPr>
          <p:spPr>
            <a:xfrm>
              <a:off x="1362026" y="1495394"/>
              <a:ext cx="638912" cy="66127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675">
                <a:solidFill>
                  <a:prstClr val="black"/>
                </a:solidFill>
                <a:latin typeface="Segoe UI" pitchFamily="34" charset="0"/>
                <a:ea typeface="Segoe UI" pitchFamily="34" charset="0"/>
                <a:cs typeface="Segoe UI" pitchFamily="34" charset="0"/>
              </a:endParaRPr>
            </a:p>
          </p:txBody>
        </p:sp>
      </p:grpSp>
      <p:grpSp>
        <p:nvGrpSpPr>
          <p:cNvPr id="3" name="Groupe 164"/>
          <p:cNvGrpSpPr>
            <a:grpSpLocks/>
          </p:cNvGrpSpPr>
          <p:nvPr/>
        </p:nvGrpSpPr>
        <p:grpSpPr bwMode="auto">
          <a:xfrm>
            <a:off x="7143818" y="4678286"/>
            <a:ext cx="344777" cy="348763"/>
            <a:chOff x="5076610" y="4891538"/>
            <a:chExt cx="714380" cy="622795"/>
          </a:xfrm>
          <a:solidFill>
            <a:srgbClr val="FFFF00"/>
          </a:solidFill>
        </p:grpSpPr>
        <p:sp>
          <p:nvSpPr>
            <p:cNvPr id="76" name="Ellipse 75"/>
            <p:cNvSpPr/>
            <p:nvPr/>
          </p:nvSpPr>
          <p:spPr>
            <a:xfrm>
              <a:off x="5409987" y="4891538"/>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a:solidFill>
                    <a:srgbClr val="4E8542">
                      <a:lumMod val="50000"/>
                    </a:srgbClr>
                  </a:solidFill>
                  <a:latin typeface="Segoe UI" pitchFamily="34" charset="0"/>
                  <a:ea typeface="Segoe UI" pitchFamily="34" charset="0"/>
                  <a:cs typeface="Segoe UI" pitchFamily="34" charset="0"/>
                </a:rPr>
                <a:t>C</a:t>
              </a:r>
            </a:p>
          </p:txBody>
        </p:sp>
        <p:sp>
          <p:nvSpPr>
            <p:cNvPr id="77" name="Ellipse 76"/>
            <p:cNvSpPr/>
            <p:nvPr/>
          </p:nvSpPr>
          <p:spPr>
            <a:xfrm>
              <a:off x="5562388" y="5086458"/>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a:solidFill>
                    <a:srgbClr val="4E8542">
                      <a:lumMod val="50000"/>
                    </a:srgbClr>
                  </a:solidFill>
                  <a:latin typeface="Segoe UI" pitchFamily="34" charset="0"/>
                  <a:ea typeface="Segoe UI" pitchFamily="34" charset="0"/>
                  <a:cs typeface="Segoe UI" pitchFamily="34" charset="0"/>
                </a:rPr>
                <a:t>C</a:t>
              </a:r>
            </a:p>
          </p:txBody>
        </p:sp>
        <p:sp>
          <p:nvSpPr>
            <p:cNvPr id="79" name="Ellipse 78"/>
            <p:cNvSpPr/>
            <p:nvPr/>
          </p:nvSpPr>
          <p:spPr>
            <a:xfrm>
              <a:off x="5352837" y="5048425"/>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a:solidFill>
                    <a:srgbClr val="4E8542">
                      <a:lumMod val="50000"/>
                    </a:srgbClr>
                  </a:solidFill>
                  <a:latin typeface="Segoe UI" pitchFamily="34" charset="0"/>
                  <a:ea typeface="Segoe UI" pitchFamily="34" charset="0"/>
                  <a:cs typeface="Segoe UI" pitchFamily="34" charset="0"/>
                </a:rPr>
                <a:t>C</a:t>
              </a:r>
            </a:p>
          </p:txBody>
        </p:sp>
        <p:sp>
          <p:nvSpPr>
            <p:cNvPr id="80" name="Ellipse 79"/>
            <p:cNvSpPr/>
            <p:nvPr/>
          </p:nvSpPr>
          <p:spPr>
            <a:xfrm>
              <a:off x="5133760" y="509121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a:solidFill>
                    <a:srgbClr val="4E8542">
                      <a:lumMod val="50000"/>
                    </a:srgbClr>
                  </a:solidFill>
                  <a:latin typeface="Segoe UI" pitchFamily="34" charset="0"/>
                  <a:ea typeface="Segoe UI" pitchFamily="34" charset="0"/>
                  <a:cs typeface="Segoe UI" pitchFamily="34" charset="0"/>
                </a:rPr>
                <a:t>C</a:t>
              </a:r>
            </a:p>
          </p:txBody>
        </p:sp>
        <p:sp>
          <p:nvSpPr>
            <p:cNvPr id="82" name="Ellipse 81"/>
            <p:cNvSpPr/>
            <p:nvPr/>
          </p:nvSpPr>
          <p:spPr>
            <a:xfrm>
              <a:off x="5286161" y="528613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a:solidFill>
                    <a:srgbClr val="4E8542">
                      <a:lumMod val="50000"/>
                    </a:srgbClr>
                  </a:solidFill>
                  <a:latin typeface="Segoe UI" pitchFamily="34" charset="0"/>
                  <a:ea typeface="Segoe UI" pitchFamily="34" charset="0"/>
                  <a:cs typeface="Segoe UI" pitchFamily="34" charset="0"/>
                </a:rPr>
                <a:t>C</a:t>
              </a:r>
            </a:p>
          </p:txBody>
        </p:sp>
        <p:sp>
          <p:nvSpPr>
            <p:cNvPr id="83" name="Ellipse 82"/>
            <p:cNvSpPr/>
            <p:nvPr/>
          </p:nvSpPr>
          <p:spPr>
            <a:xfrm>
              <a:off x="5076610" y="5248100"/>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675" b="1" dirty="0">
                  <a:solidFill>
                    <a:srgbClr val="4E8542">
                      <a:lumMod val="50000"/>
                    </a:srgbClr>
                  </a:solidFill>
                  <a:latin typeface="Segoe UI" pitchFamily="34" charset="0"/>
                  <a:ea typeface="Segoe UI" pitchFamily="34" charset="0"/>
                  <a:cs typeface="Segoe UI" pitchFamily="34" charset="0"/>
                </a:rPr>
                <a:t>C</a:t>
              </a:r>
            </a:p>
          </p:txBody>
        </p:sp>
      </p:grpSp>
      <p:grpSp>
        <p:nvGrpSpPr>
          <p:cNvPr id="4" name="Groupe 163"/>
          <p:cNvGrpSpPr>
            <a:grpSpLocks/>
          </p:cNvGrpSpPr>
          <p:nvPr/>
        </p:nvGrpSpPr>
        <p:grpSpPr bwMode="auto">
          <a:xfrm>
            <a:off x="8095450" y="2187700"/>
            <a:ext cx="628022" cy="564168"/>
            <a:chOff x="8286776" y="2000240"/>
            <a:chExt cx="656573" cy="728011"/>
          </a:xfrm>
        </p:grpSpPr>
        <p:sp>
          <p:nvSpPr>
            <p:cNvPr id="99" name="Ellipse 98"/>
            <p:cNvSpPr/>
            <p:nvPr/>
          </p:nvSpPr>
          <p:spPr>
            <a:xfrm>
              <a:off x="8286776" y="2214361"/>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rgbClr val="000000"/>
                    </a:solidFill>
                  </a:ln>
                  <a:solidFill>
                    <a:schemeClr val="tx1"/>
                  </a:solidFill>
                  <a:latin typeface="Segoe UI" pitchFamily="34" charset="0"/>
                  <a:ea typeface="Segoe UI" pitchFamily="34" charset="0"/>
                  <a:cs typeface="Segoe UI" pitchFamily="34" charset="0"/>
                </a:rPr>
                <a:t>$</a:t>
              </a:r>
            </a:p>
          </p:txBody>
        </p:sp>
        <p:sp>
          <p:nvSpPr>
            <p:cNvPr id="94" name="Ellipse 93"/>
            <p:cNvSpPr/>
            <p:nvPr/>
          </p:nvSpPr>
          <p:spPr>
            <a:xfrm>
              <a:off x="8286776" y="2000240"/>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rgbClr val="000000"/>
                    </a:solidFill>
                  </a:ln>
                  <a:solidFill>
                    <a:schemeClr val="tx1"/>
                  </a:solidFill>
                  <a:latin typeface="Segoe UI" pitchFamily="34" charset="0"/>
                  <a:ea typeface="Segoe UI" pitchFamily="34" charset="0"/>
                  <a:cs typeface="Segoe UI" pitchFamily="34" charset="0"/>
                </a:rPr>
                <a:t>$</a:t>
              </a:r>
            </a:p>
          </p:txBody>
        </p:sp>
        <p:sp>
          <p:nvSpPr>
            <p:cNvPr id="95" name="Ellipse 94"/>
            <p:cNvSpPr/>
            <p:nvPr/>
          </p:nvSpPr>
          <p:spPr>
            <a:xfrm>
              <a:off x="8500876" y="2071614"/>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rgbClr val="000000"/>
                    </a:solidFill>
                  </a:ln>
                  <a:solidFill>
                    <a:schemeClr val="tx1"/>
                  </a:solidFill>
                  <a:latin typeface="Segoe UI" pitchFamily="34" charset="0"/>
                  <a:ea typeface="Segoe UI" pitchFamily="34" charset="0"/>
                  <a:cs typeface="Segoe UI" pitchFamily="34" charset="0"/>
                </a:rPr>
                <a:t>$</a:t>
              </a:r>
            </a:p>
          </p:txBody>
        </p:sp>
        <p:sp>
          <p:nvSpPr>
            <p:cNvPr id="98" name="Ellipse 97"/>
            <p:cNvSpPr/>
            <p:nvPr/>
          </p:nvSpPr>
          <p:spPr>
            <a:xfrm>
              <a:off x="8500876" y="2499856"/>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rgbClr val="000000"/>
                    </a:solidFill>
                  </a:ln>
                  <a:solidFill>
                    <a:schemeClr val="tx1"/>
                  </a:solidFill>
                  <a:latin typeface="Segoe UI" pitchFamily="34" charset="0"/>
                  <a:ea typeface="Segoe UI" pitchFamily="34" charset="0"/>
                  <a:cs typeface="Segoe UI" pitchFamily="34" charset="0"/>
                </a:rPr>
                <a:t>$</a:t>
              </a:r>
            </a:p>
          </p:txBody>
        </p:sp>
        <p:sp>
          <p:nvSpPr>
            <p:cNvPr id="108" name="Ellipse 107"/>
            <p:cNvSpPr/>
            <p:nvPr/>
          </p:nvSpPr>
          <p:spPr>
            <a:xfrm>
              <a:off x="8500876" y="2285734"/>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dirty="0">
                  <a:ln>
                    <a:solidFill>
                      <a:srgbClr val="000000"/>
                    </a:solidFill>
                  </a:ln>
                  <a:solidFill>
                    <a:schemeClr val="tx1"/>
                  </a:solidFill>
                  <a:latin typeface="Segoe UI" pitchFamily="34" charset="0"/>
                  <a:ea typeface="Segoe UI" pitchFamily="34" charset="0"/>
                  <a:cs typeface="Segoe UI" pitchFamily="34" charset="0"/>
                </a:rPr>
                <a:t>$</a:t>
              </a:r>
            </a:p>
          </p:txBody>
        </p:sp>
        <p:sp>
          <p:nvSpPr>
            <p:cNvPr id="109" name="Ellipse 108"/>
            <p:cNvSpPr/>
            <p:nvPr/>
          </p:nvSpPr>
          <p:spPr>
            <a:xfrm>
              <a:off x="8714976" y="2357108"/>
              <a:ext cx="228373" cy="2283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rgbClr val="000000"/>
                    </a:solidFill>
                  </a:ln>
                  <a:solidFill>
                    <a:schemeClr val="tx1"/>
                  </a:solidFill>
                  <a:latin typeface="Segoe UI" pitchFamily="34" charset="0"/>
                  <a:ea typeface="Segoe UI" pitchFamily="34" charset="0"/>
                  <a:cs typeface="Segoe UI" pitchFamily="34" charset="0"/>
                </a:rPr>
                <a:t>$</a:t>
              </a:r>
            </a:p>
          </p:txBody>
        </p:sp>
      </p:grpSp>
      <p:pic>
        <p:nvPicPr>
          <p:cNvPr id="74"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7174143" y="3369601"/>
            <a:ext cx="187493" cy="158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 name="ZoneTexte 161"/>
          <p:cNvSpPr txBox="1"/>
          <p:nvPr/>
        </p:nvSpPr>
        <p:spPr>
          <a:xfrm>
            <a:off x="6134174" y="3242773"/>
            <a:ext cx="1033391" cy="369332"/>
          </a:xfrm>
          <a:prstGeom prst="rect">
            <a:avLst/>
          </a:prstGeom>
          <a:noFill/>
        </p:spPr>
        <p:txBody>
          <a:bodyPr wrap="square">
            <a:spAutoFit/>
          </a:bodyPr>
          <a:lstStyle/>
          <a:p>
            <a:pPr>
              <a:defRPr/>
            </a:pPr>
            <a:r>
              <a:rPr lang="en-US" sz="900" b="1" dirty="0">
                <a:solidFill>
                  <a:srgbClr val="1B587C">
                    <a:lumMod val="75000"/>
                  </a:srgbClr>
                </a:solidFill>
                <a:latin typeface="Segoe UI" pitchFamily="34" charset="0"/>
                <a:ea typeface="Segoe UI" pitchFamily="34" charset="0"/>
                <a:cs typeface="Segoe UI" pitchFamily="34" charset="0"/>
              </a:rPr>
              <a:t>Credits for ecological gain</a:t>
            </a:r>
          </a:p>
        </p:txBody>
      </p:sp>
      <p:sp>
        <p:nvSpPr>
          <p:cNvPr id="49" name="Rectangle 48"/>
          <p:cNvSpPr/>
          <p:nvPr/>
        </p:nvSpPr>
        <p:spPr>
          <a:xfrm>
            <a:off x="9909888" y="3868036"/>
            <a:ext cx="565891" cy="4394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a:solidFill>
                  <a:prstClr val="white"/>
                </a:solidFill>
                <a:latin typeface="Segoe UI" pitchFamily="34" charset="0"/>
                <a:ea typeface="Segoe UI" pitchFamily="34" charset="0"/>
                <a:cs typeface="Segoe UI" pitchFamily="34" charset="0"/>
              </a:rPr>
              <a:t>D</a:t>
            </a:r>
            <a:r>
              <a:rPr lang="en-US" sz="1600" b="1" baseline="-25000" dirty="0">
                <a:solidFill>
                  <a:prstClr val="white"/>
                </a:solidFill>
                <a:latin typeface="Segoe UI" pitchFamily="34" charset="0"/>
                <a:ea typeface="Segoe UI" pitchFamily="34" charset="0"/>
                <a:cs typeface="Segoe UI" pitchFamily="34" charset="0"/>
              </a:rPr>
              <a:t>2</a:t>
            </a:r>
            <a:endParaRPr lang="en-US" sz="2000" b="1" baseline="-25000" dirty="0">
              <a:solidFill>
                <a:prstClr val="white"/>
              </a:solidFill>
              <a:latin typeface="Segoe UI" pitchFamily="34" charset="0"/>
              <a:ea typeface="Segoe UI" pitchFamily="34" charset="0"/>
              <a:cs typeface="Segoe UI" pitchFamily="34" charset="0"/>
            </a:endParaRPr>
          </a:p>
        </p:txBody>
      </p:sp>
      <p:sp>
        <p:nvSpPr>
          <p:cNvPr id="56" name="Rectangle 55"/>
          <p:cNvSpPr/>
          <p:nvPr/>
        </p:nvSpPr>
        <p:spPr>
          <a:xfrm>
            <a:off x="9421298" y="4507536"/>
            <a:ext cx="597876" cy="43798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a:solidFill>
                  <a:prstClr val="white"/>
                </a:solidFill>
                <a:latin typeface="Segoe UI" pitchFamily="34" charset="0"/>
                <a:ea typeface="Segoe UI" pitchFamily="34" charset="0"/>
                <a:cs typeface="Segoe UI" pitchFamily="34" charset="0"/>
              </a:rPr>
              <a:t>D</a:t>
            </a:r>
            <a:r>
              <a:rPr lang="en-US" sz="1600" b="1" baseline="-25000" dirty="0">
                <a:solidFill>
                  <a:prstClr val="white"/>
                </a:solidFill>
                <a:latin typeface="Segoe UI" pitchFamily="34" charset="0"/>
                <a:ea typeface="Segoe UI" pitchFamily="34" charset="0"/>
                <a:cs typeface="Segoe UI" pitchFamily="34" charset="0"/>
              </a:rPr>
              <a:t>3</a:t>
            </a:r>
            <a:endParaRPr lang="en-US" sz="2000" b="1" baseline="-25000" dirty="0">
              <a:solidFill>
                <a:prstClr val="white"/>
              </a:solidFill>
              <a:latin typeface="Segoe UI" pitchFamily="34" charset="0"/>
              <a:ea typeface="Segoe UI" pitchFamily="34" charset="0"/>
              <a:cs typeface="Segoe UI" pitchFamily="34" charset="0"/>
            </a:endParaRPr>
          </a:p>
        </p:txBody>
      </p:sp>
      <p:cxnSp>
        <p:nvCxnSpPr>
          <p:cNvPr id="57" name="Connecteur droit avec flèche 56"/>
          <p:cNvCxnSpPr>
            <a:cxnSpLocks/>
            <a:stCxn id="32" idx="3"/>
            <a:endCxn id="49" idx="1"/>
          </p:cNvCxnSpPr>
          <p:nvPr/>
        </p:nvCxnSpPr>
        <p:spPr>
          <a:xfrm>
            <a:off x="8008495" y="3996126"/>
            <a:ext cx="1901393" cy="91651"/>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a:cxnSpLocks/>
            <a:stCxn id="32" idx="3"/>
            <a:endCxn id="56" idx="1"/>
          </p:cNvCxnSpPr>
          <p:nvPr/>
        </p:nvCxnSpPr>
        <p:spPr>
          <a:xfrm>
            <a:off x="8008495" y="3996126"/>
            <a:ext cx="1412803" cy="73040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5" name="Groupe 163"/>
          <p:cNvGrpSpPr>
            <a:grpSpLocks/>
          </p:cNvGrpSpPr>
          <p:nvPr/>
        </p:nvGrpSpPr>
        <p:grpSpPr bwMode="auto">
          <a:xfrm>
            <a:off x="9135302" y="3637956"/>
            <a:ext cx="317269" cy="407984"/>
            <a:chOff x="8286776" y="2000240"/>
            <a:chExt cx="656573" cy="728011"/>
          </a:xfrm>
        </p:grpSpPr>
        <p:sp>
          <p:nvSpPr>
            <p:cNvPr id="64" name="Ellipse 63"/>
            <p:cNvSpPr/>
            <p:nvPr/>
          </p:nvSpPr>
          <p:spPr>
            <a:xfrm>
              <a:off x="8286776" y="2214361"/>
              <a:ext cx="227790" cy="2275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65" name="Ellipse 64"/>
            <p:cNvSpPr/>
            <p:nvPr/>
          </p:nvSpPr>
          <p:spPr>
            <a:xfrm>
              <a:off x="8286776" y="2000240"/>
              <a:ext cx="227790" cy="2275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66" name="Ellipse 65"/>
            <p:cNvSpPr/>
            <p:nvPr/>
          </p:nvSpPr>
          <p:spPr>
            <a:xfrm>
              <a:off x="8501167" y="2072505"/>
              <a:ext cx="227790" cy="2275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67" name="Ellipse 66"/>
            <p:cNvSpPr/>
            <p:nvPr/>
          </p:nvSpPr>
          <p:spPr>
            <a:xfrm>
              <a:off x="8501167" y="2500747"/>
              <a:ext cx="227790" cy="2275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68" name="Ellipse 67"/>
            <p:cNvSpPr/>
            <p:nvPr/>
          </p:nvSpPr>
          <p:spPr>
            <a:xfrm>
              <a:off x="8501167" y="2286626"/>
              <a:ext cx="227790" cy="2275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73" name="Ellipse 72"/>
            <p:cNvSpPr/>
            <p:nvPr/>
          </p:nvSpPr>
          <p:spPr>
            <a:xfrm>
              <a:off x="8715559" y="2356215"/>
              <a:ext cx="227790" cy="2301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grpSp>
      <p:grpSp>
        <p:nvGrpSpPr>
          <p:cNvPr id="6" name="Groupe 163"/>
          <p:cNvGrpSpPr>
            <a:grpSpLocks/>
          </p:cNvGrpSpPr>
          <p:nvPr/>
        </p:nvGrpSpPr>
        <p:grpSpPr bwMode="auto">
          <a:xfrm>
            <a:off x="8291008" y="4359430"/>
            <a:ext cx="317270" cy="406485"/>
            <a:chOff x="8286776" y="2000240"/>
            <a:chExt cx="656573" cy="728011"/>
          </a:xfrm>
        </p:grpSpPr>
        <p:sp>
          <p:nvSpPr>
            <p:cNvPr id="81" name="Ellipse 80"/>
            <p:cNvSpPr/>
            <p:nvPr/>
          </p:nvSpPr>
          <p:spPr>
            <a:xfrm>
              <a:off x="8286776" y="2215151"/>
              <a:ext cx="227791" cy="2283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85" name="Ellipse 84"/>
            <p:cNvSpPr/>
            <p:nvPr/>
          </p:nvSpPr>
          <p:spPr>
            <a:xfrm>
              <a:off x="8286776" y="2000240"/>
              <a:ext cx="227791" cy="2283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86" name="Ellipse 85"/>
            <p:cNvSpPr/>
            <p:nvPr/>
          </p:nvSpPr>
          <p:spPr>
            <a:xfrm>
              <a:off x="8501167" y="2072773"/>
              <a:ext cx="227791" cy="22834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87" name="Ellipse 86"/>
            <p:cNvSpPr/>
            <p:nvPr/>
          </p:nvSpPr>
          <p:spPr>
            <a:xfrm>
              <a:off x="8501167" y="2499907"/>
              <a:ext cx="227791" cy="2283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88" name="Ellipse 87"/>
            <p:cNvSpPr/>
            <p:nvPr/>
          </p:nvSpPr>
          <p:spPr>
            <a:xfrm>
              <a:off x="8501167" y="2284997"/>
              <a:ext cx="227791" cy="2283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sp>
          <p:nvSpPr>
            <p:cNvPr id="89" name="Ellipse 88"/>
            <p:cNvSpPr/>
            <p:nvPr/>
          </p:nvSpPr>
          <p:spPr>
            <a:xfrm>
              <a:off x="8715558" y="2357530"/>
              <a:ext cx="227791" cy="22834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latin typeface="Segoe UI" pitchFamily="34" charset="0"/>
                  <a:ea typeface="Segoe UI" pitchFamily="34" charset="0"/>
                  <a:cs typeface="Segoe UI" pitchFamily="34" charset="0"/>
                </a:rPr>
                <a:t>$</a:t>
              </a:r>
            </a:p>
          </p:txBody>
        </p:sp>
      </p:grpSp>
      <p:grpSp>
        <p:nvGrpSpPr>
          <p:cNvPr id="7" name="Groupe 164"/>
          <p:cNvGrpSpPr>
            <a:grpSpLocks/>
          </p:cNvGrpSpPr>
          <p:nvPr/>
        </p:nvGrpSpPr>
        <p:grpSpPr bwMode="auto">
          <a:xfrm>
            <a:off x="6618481" y="4535605"/>
            <a:ext cx="344777" cy="348763"/>
            <a:chOff x="5076610" y="4891538"/>
            <a:chExt cx="714380" cy="622795"/>
          </a:xfrm>
          <a:solidFill>
            <a:srgbClr val="FFFF00"/>
          </a:solidFill>
        </p:grpSpPr>
        <p:sp>
          <p:nvSpPr>
            <p:cNvPr id="43" name="Ellipse 42"/>
            <p:cNvSpPr/>
            <p:nvPr/>
          </p:nvSpPr>
          <p:spPr>
            <a:xfrm>
              <a:off x="5409987" y="4891538"/>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44" name="Ellipse 43"/>
            <p:cNvSpPr/>
            <p:nvPr/>
          </p:nvSpPr>
          <p:spPr>
            <a:xfrm>
              <a:off x="5562388" y="5086459"/>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45" name="Ellipse 44"/>
            <p:cNvSpPr/>
            <p:nvPr/>
          </p:nvSpPr>
          <p:spPr>
            <a:xfrm>
              <a:off x="5352837" y="5048426"/>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46" name="Ellipse 45"/>
            <p:cNvSpPr/>
            <p:nvPr/>
          </p:nvSpPr>
          <p:spPr>
            <a:xfrm>
              <a:off x="5133760" y="509121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47" name="Ellipse 46"/>
            <p:cNvSpPr/>
            <p:nvPr/>
          </p:nvSpPr>
          <p:spPr>
            <a:xfrm>
              <a:off x="5286161" y="528613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dirty="0">
                  <a:solidFill>
                    <a:srgbClr val="4E8542">
                      <a:lumMod val="50000"/>
                    </a:srgbClr>
                  </a:solidFill>
                  <a:latin typeface="Segoe UI" pitchFamily="34" charset="0"/>
                  <a:ea typeface="Segoe UI" pitchFamily="34" charset="0"/>
                  <a:cs typeface="Segoe UI" pitchFamily="34" charset="0"/>
                </a:rPr>
                <a:t>C</a:t>
              </a:r>
            </a:p>
          </p:txBody>
        </p:sp>
        <p:sp>
          <p:nvSpPr>
            <p:cNvPr id="48" name="Ellipse 47"/>
            <p:cNvSpPr/>
            <p:nvPr/>
          </p:nvSpPr>
          <p:spPr>
            <a:xfrm>
              <a:off x="5076610" y="5248100"/>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grpSp>
      <p:grpSp>
        <p:nvGrpSpPr>
          <p:cNvPr id="8" name="Groupe 164"/>
          <p:cNvGrpSpPr>
            <a:grpSpLocks/>
          </p:cNvGrpSpPr>
          <p:nvPr/>
        </p:nvGrpSpPr>
        <p:grpSpPr bwMode="auto">
          <a:xfrm>
            <a:off x="6979940" y="4584295"/>
            <a:ext cx="344777" cy="348763"/>
            <a:chOff x="5076610" y="4891538"/>
            <a:chExt cx="714380" cy="622795"/>
          </a:xfrm>
          <a:solidFill>
            <a:srgbClr val="FFFF00"/>
          </a:solidFill>
        </p:grpSpPr>
        <p:sp>
          <p:nvSpPr>
            <p:cNvPr id="50" name="Ellipse 49"/>
            <p:cNvSpPr/>
            <p:nvPr/>
          </p:nvSpPr>
          <p:spPr>
            <a:xfrm>
              <a:off x="5409987" y="4891538"/>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51" name="Ellipse 50"/>
            <p:cNvSpPr/>
            <p:nvPr/>
          </p:nvSpPr>
          <p:spPr>
            <a:xfrm>
              <a:off x="5562388" y="5086458"/>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52" name="Ellipse 51"/>
            <p:cNvSpPr/>
            <p:nvPr/>
          </p:nvSpPr>
          <p:spPr>
            <a:xfrm>
              <a:off x="5352837" y="5048425"/>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53" name="Ellipse 52"/>
            <p:cNvSpPr/>
            <p:nvPr/>
          </p:nvSpPr>
          <p:spPr>
            <a:xfrm>
              <a:off x="5133760" y="509121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54" name="Ellipse 53"/>
            <p:cNvSpPr/>
            <p:nvPr/>
          </p:nvSpPr>
          <p:spPr>
            <a:xfrm>
              <a:off x="5286161" y="5286133"/>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sp>
          <p:nvSpPr>
            <p:cNvPr id="55" name="Ellipse 54"/>
            <p:cNvSpPr/>
            <p:nvPr/>
          </p:nvSpPr>
          <p:spPr>
            <a:xfrm>
              <a:off x="5076610" y="5248100"/>
              <a:ext cx="228602" cy="228200"/>
            </a:xfrm>
            <a:prstGeom prst="ellips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900" b="1">
                  <a:solidFill>
                    <a:srgbClr val="4E8542">
                      <a:lumMod val="50000"/>
                    </a:srgbClr>
                  </a:solidFill>
                  <a:latin typeface="Segoe UI" pitchFamily="34" charset="0"/>
                  <a:ea typeface="Segoe UI" pitchFamily="34" charset="0"/>
                  <a:cs typeface="Segoe UI" pitchFamily="34" charset="0"/>
                </a:rPr>
                <a:t>C</a:t>
              </a:r>
            </a:p>
          </p:txBody>
        </p:sp>
      </p:grpSp>
      <p:pic>
        <p:nvPicPr>
          <p:cNvPr id="84"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7965909" y="2965980"/>
            <a:ext cx="187492" cy="158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 name="Titre 1"/>
          <p:cNvSpPr>
            <a:spLocks noGrp="1"/>
          </p:cNvSpPr>
          <p:nvPr>
            <p:ph type="title"/>
          </p:nvPr>
        </p:nvSpPr>
        <p:spPr>
          <a:xfrm>
            <a:off x="630516" y="-48988"/>
            <a:ext cx="11451771" cy="1079957"/>
          </a:xfrm>
        </p:spPr>
        <p:txBody>
          <a:bodyPr>
            <a:noAutofit/>
          </a:bodyPr>
          <a:lstStyle/>
          <a:p>
            <a:pPr>
              <a:defRPr/>
            </a:pPr>
            <a:r>
              <a:rPr lang="en-US" sz="2400" dirty="0"/>
              <a:t>Deux </a:t>
            </a:r>
            <a:r>
              <a:rPr lang="en-US" sz="2400" dirty="0" err="1"/>
              <a:t>systèmes</a:t>
            </a:r>
            <a:r>
              <a:rPr lang="en-US" sz="2400" dirty="0"/>
              <a:t> </a:t>
            </a:r>
            <a:r>
              <a:rPr lang="en-US" sz="2400" dirty="0" err="1"/>
              <a:t>organisationnels</a:t>
            </a:r>
            <a:r>
              <a:rPr lang="en-US" sz="2400" dirty="0"/>
              <a:t> pour faire respecter les </a:t>
            </a:r>
            <a:r>
              <a:rPr lang="en-US" sz="2400" dirty="0" err="1"/>
              <a:t>mesures</a:t>
            </a:r>
            <a:r>
              <a:rPr lang="en-US" sz="2400" dirty="0"/>
              <a:t> </a:t>
            </a:r>
            <a:r>
              <a:rPr lang="en-US" sz="2400" dirty="0" err="1"/>
              <a:t>compensatoires</a:t>
            </a:r>
            <a:endParaRPr lang="en-US" sz="2400" dirty="0"/>
          </a:p>
        </p:txBody>
      </p:sp>
      <p:sp>
        <p:nvSpPr>
          <p:cNvPr id="18" name="ZoneTexte 17"/>
          <p:cNvSpPr txBox="1"/>
          <p:nvPr/>
        </p:nvSpPr>
        <p:spPr>
          <a:xfrm>
            <a:off x="6343533" y="1367013"/>
            <a:ext cx="4574838" cy="338554"/>
          </a:xfrm>
          <a:prstGeom prst="rect">
            <a:avLst/>
          </a:prstGeom>
          <a:noFill/>
        </p:spPr>
        <p:txBody>
          <a:bodyPr wrap="square">
            <a:spAutoFit/>
          </a:bodyPr>
          <a:lstStyle/>
          <a:p>
            <a:pPr>
              <a:defRPr/>
            </a:pPr>
            <a:r>
              <a:rPr lang="en-US" sz="1600" b="1" dirty="0" err="1">
                <a:solidFill>
                  <a:schemeClr val="tx1">
                    <a:lumMod val="85000"/>
                    <a:lumOff val="15000"/>
                  </a:schemeClr>
                </a:solidFill>
                <a:latin typeface="Segoe UI" pitchFamily="34" charset="0"/>
                <a:ea typeface="Segoe UI" pitchFamily="34" charset="0"/>
                <a:cs typeface="Segoe UI" pitchFamily="34" charset="0"/>
              </a:rPr>
              <a:t>Système</a:t>
            </a:r>
            <a:r>
              <a:rPr lang="en-US" sz="1600" b="1" dirty="0">
                <a:solidFill>
                  <a:schemeClr val="tx1">
                    <a:lumMod val="85000"/>
                    <a:lumOff val="15000"/>
                  </a:schemeClr>
                </a:solidFill>
                <a:latin typeface="Segoe UI" pitchFamily="34" charset="0"/>
                <a:ea typeface="Segoe UI" pitchFamily="34" charset="0"/>
                <a:cs typeface="Segoe UI" pitchFamily="34" charset="0"/>
              </a:rPr>
              <a:t> de </a:t>
            </a:r>
            <a:r>
              <a:rPr lang="en-US" sz="1600" b="1" dirty="0" err="1">
                <a:solidFill>
                  <a:schemeClr val="tx1">
                    <a:lumMod val="85000"/>
                    <a:lumOff val="15000"/>
                  </a:schemeClr>
                </a:solidFill>
                <a:latin typeface="Segoe UI" pitchFamily="34" charset="0"/>
                <a:ea typeface="Segoe UI" pitchFamily="34" charset="0"/>
                <a:cs typeface="Segoe UI" pitchFamily="34" charset="0"/>
              </a:rPr>
              <a:t>mutualisation</a:t>
            </a:r>
            <a:r>
              <a:rPr lang="en-US" sz="1600" b="1" dirty="0">
                <a:solidFill>
                  <a:schemeClr val="tx1">
                    <a:lumMod val="85000"/>
                    <a:lumOff val="15000"/>
                  </a:schemeClr>
                </a:solidFill>
                <a:latin typeface="Segoe UI" pitchFamily="34" charset="0"/>
                <a:ea typeface="Segoe UI" pitchFamily="34" charset="0"/>
                <a:cs typeface="Segoe UI" pitchFamily="34" charset="0"/>
              </a:rPr>
              <a:t> des compensation</a:t>
            </a:r>
          </a:p>
        </p:txBody>
      </p:sp>
      <p:sp>
        <p:nvSpPr>
          <p:cNvPr id="195" name="Rectangle 194"/>
          <p:cNvSpPr/>
          <p:nvPr/>
        </p:nvSpPr>
        <p:spPr>
          <a:xfrm>
            <a:off x="1074982" y="2187700"/>
            <a:ext cx="1732461" cy="89803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prstClr val="white"/>
                </a:solidFill>
                <a:latin typeface="Segoe UI" pitchFamily="34" charset="0"/>
                <a:ea typeface="Segoe UI" pitchFamily="34" charset="0"/>
                <a:cs typeface="Segoe UI" pitchFamily="34" charset="0"/>
              </a:rPr>
              <a:t>Régulateur</a:t>
            </a:r>
            <a:endParaRPr lang="en-US" sz="2400" b="1" dirty="0">
              <a:solidFill>
                <a:prstClr val="white"/>
              </a:solidFill>
              <a:latin typeface="Segoe UI" pitchFamily="34" charset="0"/>
              <a:ea typeface="Segoe UI" pitchFamily="34" charset="0"/>
              <a:cs typeface="Segoe UI" pitchFamily="34" charset="0"/>
            </a:endParaRPr>
          </a:p>
        </p:txBody>
      </p:sp>
      <p:cxnSp>
        <p:nvCxnSpPr>
          <p:cNvPr id="196" name="Connecteur droit avec flèche 195"/>
          <p:cNvCxnSpPr>
            <a:cxnSpLocks/>
            <a:stCxn id="200" idx="1"/>
            <a:endCxn id="195" idx="3"/>
          </p:cNvCxnSpPr>
          <p:nvPr/>
        </p:nvCxnSpPr>
        <p:spPr>
          <a:xfrm flipH="1" flipV="1">
            <a:off x="2807443" y="2636718"/>
            <a:ext cx="2053163" cy="1247206"/>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197" name="Connecteur droit avec flèche 196"/>
          <p:cNvCxnSpPr>
            <a:cxnSpLocks/>
            <a:stCxn id="195" idx="3"/>
            <a:endCxn id="198" idx="1"/>
          </p:cNvCxnSpPr>
          <p:nvPr/>
        </p:nvCxnSpPr>
        <p:spPr>
          <a:xfrm>
            <a:off x="2807443" y="2636718"/>
            <a:ext cx="1294264" cy="360450"/>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sp>
        <p:nvSpPr>
          <p:cNvPr id="198" name="Rectangle 197"/>
          <p:cNvSpPr/>
          <p:nvPr/>
        </p:nvSpPr>
        <p:spPr>
          <a:xfrm>
            <a:off x="4101707" y="2596708"/>
            <a:ext cx="1479944" cy="8009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err="1">
                <a:solidFill>
                  <a:prstClr val="white"/>
                </a:solidFill>
                <a:latin typeface="Segoe UI" pitchFamily="34" charset="0"/>
                <a:ea typeface="Segoe UI" pitchFamily="34" charset="0"/>
                <a:cs typeface="Segoe UI" pitchFamily="34" charset="0"/>
              </a:rPr>
              <a:t>Développeur</a:t>
            </a:r>
            <a:endParaRPr lang="en-US" sz="2000" b="1" dirty="0">
              <a:solidFill>
                <a:prstClr val="white"/>
              </a:solidFill>
              <a:latin typeface="Segoe UI" pitchFamily="34" charset="0"/>
              <a:ea typeface="Segoe UI" pitchFamily="34" charset="0"/>
              <a:cs typeface="Segoe UI" pitchFamily="34" charset="0"/>
            </a:endParaRPr>
          </a:p>
        </p:txBody>
      </p:sp>
      <p:pic>
        <p:nvPicPr>
          <p:cNvPr id="199"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4135668" y="3418417"/>
            <a:ext cx="187493" cy="158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 name="Rectangle 199"/>
          <p:cNvSpPr/>
          <p:nvPr/>
        </p:nvSpPr>
        <p:spPr>
          <a:xfrm>
            <a:off x="4860606" y="3664182"/>
            <a:ext cx="436485" cy="43948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a:solidFill>
                  <a:prstClr val="white"/>
                </a:solidFill>
                <a:latin typeface="Segoe UI" pitchFamily="34" charset="0"/>
                <a:ea typeface="Segoe UI" pitchFamily="34" charset="0"/>
                <a:cs typeface="Segoe UI" pitchFamily="34" charset="0"/>
              </a:rPr>
              <a:t>D</a:t>
            </a:r>
            <a:r>
              <a:rPr lang="en-US" sz="1600" b="1" baseline="-25000" dirty="0">
                <a:solidFill>
                  <a:prstClr val="white"/>
                </a:solidFill>
                <a:latin typeface="Segoe UI" pitchFamily="34" charset="0"/>
                <a:ea typeface="Segoe UI" pitchFamily="34" charset="0"/>
                <a:cs typeface="Segoe UI" pitchFamily="34" charset="0"/>
              </a:rPr>
              <a:t>2</a:t>
            </a:r>
            <a:endParaRPr lang="en-US" sz="2000" b="1" baseline="-25000" dirty="0">
              <a:solidFill>
                <a:prstClr val="white"/>
              </a:solidFill>
              <a:latin typeface="Segoe UI" pitchFamily="34" charset="0"/>
              <a:ea typeface="Segoe UI" pitchFamily="34" charset="0"/>
              <a:cs typeface="Segoe UI" pitchFamily="34" charset="0"/>
            </a:endParaRPr>
          </a:p>
        </p:txBody>
      </p:sp>
      <p:sp>
        <p:nvSpPr>
          <p:cNvPr id="201" name="Rectangle 200"/>
          <p:cNvSpPr/>
          <p:nvPr/>
        </p:nvSpPr>
        <p:spPr>
          <a:xfrm>
            <a:off x="4101707" y="4117815"/>
            <a:ext cx="567928" cy="4394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a:solidFill>
                  <a:prstClr val="white"/>
                </a:solidFill>
                <a:latin typeface="Segoe UI" pitchFamily="34" charset="0"/>
                <a:ea typeface="Segoe UI" pitchFamily="34" charset="0"/>
                <a:cs typeface="Segoe UI" pitchFamily="34" charset="0"/>
              </a:rPr>
              <a:t>D</a:t>
            </a:r>
            <a:r>
              <a:rPr lang="en-US" sz="1600" b="1" baseline="-25000" dirty="0">
                <a:solidFill>
                  <a:prstClr val="white"/>
                </a:solidFill>
                <a:latin typeface="Segoe UI" pitchFamily="34" charset="0"/>
                <a:ea typeface="Segoe UI" pitchFamily="34" charset="0"/>
                <a:cs typeface="Segoe UI" pitchFamily="34" charset="0"/>
              </a:rPr>
              <a:t>3</a:t>
            </a:r>
            <a:endParaRPr lang="en-US" sz="2000" b="1" baseline="-25000" dirty="0">
              <a:solidFill>
                <a:prstClr val="white"/>
              </a:solidFill>
              <a:latin typeface="Segoe UI" pitchFamily="34" charset="0"/>
              <a:ea typeface="Segoe UI" pitchFamily="34" charset="0"/>
              <a:cs typeface="Segoe UI" pitchFamily="34" charset="0"/>
            </a:endParaRPr>
          </a:p>
        </p:txBody>
      </p:sp>
      <p:pic>
        <p:nvPicPr>
          <p:cNvPr id="202"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4007153" y="2979915"/>
            <a:ext cx="187494" cy="157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3" name="Connecteur droit avec flèche 202"/>
          <p:cNvCxnSpPr>
            <a:cxnSpLocks/>
            <a:stCxn id="201" idx="1"/>
            <a:endCxn id="195" idx="3"/>
          </p:cNvCxnSpPr>
          <p:nvPr/>
        </p:nvCxnSpPr>
        <p:spPr>
          <a:xfrm flipH="1" flipV="1">
            <a:off x="2807443" y="2636718"/>
            <a:ext cx="1294264" cy="1700838"/>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pic>
        <p:nvPicPr>
          <p:cNvPr id="204"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3811818" y="3688689"/>
            <a:ext cx="187493" cy="158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 name="ZoneTexte 226"/>
          <p:cNvSpPr txBox="1"/>
          <p:nvPr/>
        </p:nvSpPr>
        <p:spPr>
          <a:xfrm>
            <a:off x="974445" y="1377026"/>
            <a:ext cx="4111550" cy="338554"/>
          </a:xfrm>
          <a:prstGeom prst="rect">
            <a:avLst/>
          </a:prstGeom>
          <a:noFill/>
        </p:spPr>
        <p:txBody>
          <a:bodyPr wrap="square">
            <a:spAutoFit/>
          </a:bodyPr>
          <a:lstStyle/>
          <a:p>
            <a:pPr>
              <a:defRPr/>
            </a:pPr>
            <a:r>
              <a:rPr lang="en-US" sz="1600" b="1" dirty="0" err="1">
                <a:solidFill>
                  <a:schemeClr val="tx1">
                    <a:lumMod val="85000"/>
                    <a:lumOff val="15000"/>
                  </a:schemeClr>
                </a:solidFill>
                <a:latin typeface="Segoe UI" pitchFamily="34" charset="0"/>
                <a:ea typeface="Segoe UI" pitchFamily="34" charset="0"/>
                <a:cs typeface="Segoe UI" pitchFamily="34" charset="0"/>
              </a:rPr>
              <a:t>Système</a:t>
            </a:r>
            <a:r>
              <a:rPr lang="en-US" sz="1600" b="1" dirty="0">
                <a:solidFill>
                  <a:schemeClr val="tx1">
                    <a:lumMod val="85000"/>
                    <a:lumOff val="15000"/>
                  </a:schemeClr>
                </a:solidFill>
                <a:latin typeface="Segoe UI" pitchFamily="34" charset="0"/>
                <a:ea typeface="Segoe UI" pitchFamily="34" charset="0"/>
                <a:cs typeface="Segoe UI" pitchFamily="34" charset="0"/>
              </a:rPr>
              <a:t> de </a:t>
            </a:r>
            <a:r>
              <a:rPr lang="en-US" sz="1600" b="1" dirty="0" err="1">
                <a:solidFill>
                  <a:schemeClr val="tx1">
                    <a:lumMod val="85000"/>
                    <a:lumOff val="15000"/>
                  </a:schemeClr>
                </a:solidFill>
                <a:latin typeface="Segoe UI" pitchFamily="34" charset="0"/>
                <a:ea typeface="Segoe UI" pitchFamily="34" charset="0"/>
                <a:cs typeface="Segoe UI" pitchFamily="34" charset="0"/>
              </a:rPr>
              <a:t>permis</a:t>
            </a:r>
            <a:r>
              <a:rPr lang="en-US" sz="1600" b="1" dirty="0">
                <a:solidFill>
                  <a:schemeClr val="tx1">
                    <a:lumMod val="85000"/>
                    <a:lumOff val="15000"/>
                  </a:schemeClr>
                </a:solidFill>
                <a:latin typeface="Segoe UI" pitchFamily="34" charset="0"/>
                <a:ea typeface="Segoe UI" pitchFamily="34" charset="0"/>
                <a:cs typeface="Segoe UI" pitchFamily="34" charset="0"/>
              </a:rPr>
              <a:t> </a:t>
            </a:r>
            <a:r>
              <a:rPr lang="en-US" sz="1600" b="1" dirty="0" err="1">
                <a:solidFill>
                  <a:schemeClr val="tx1">
                    <a:lumMod val="85000"/>
                    <a:lumOff val="15000"/>
                  </a:schemeClr>
                </a:solidFill>
                <a:latin typeface="Segoe UI" pitchFamily="34" charset="0"/>
                <a:ea typeface="Segoe UI" pitchFamily="34" charset="0"/>
                <a:cs typeface="Segoe UI" pitchFamily="34" charset="0"/>
              </a:rPr>
              <a:t>administratif</a:t>
            </a:r>
            <a:r>
              <a:rPr lang="en-US" sz="1600" b="1" dirty="0">
                <a:solidFill>
                  <a:schemeClr val="tx1">
                    <a:lumMod val="85000"/>
                    <a:lumOff val="15000"/>
                  </a:schemeClr>
                </a:solidFill>
                <a:latin typeface="Segoe UI" pitchFamily="34" charset="0"/>
                <a:ea typeface="Segoe UI" pitchFamily="34" charset="0"/>
                <a:cs typeface="Segoe UI" pitchFamily="34" charset="0"/>
              </a:rPr>
              <a:t> </a:t>
            </a:r>
          </a:p>
        </p:txBody>
      </p:sp>
      <p:grpSp>
        <p:nvGrpSpPr>
          <p:cNvPr id="220" name="Groupe 19"/>
          <p:cNvGrpSpPr>
            <a:grpSpLocks/>
          </p:cNvGrpSpPr>
          <p:nvPr/>
        </p:nvGrpSpPr>
        <p:grpSpPr bwMode="auto">
          <a:xfrm>
            <a:off x="611755" y="4180593"/>
            <a:ext cx="2929314" cy="1691212"/>
            <a:chOff x="285720" y="5286388"/>
            <a:chExt cx="1714512" cy="1357322"/>
          </a:xfrm>
          <a:solidFill>
            <a:srgbClr val="008000"/>
          </a:solidFill>
        </p:grpSpPr>
        <p:sp>
          <p:nvSpPr>
            <p:cNvPr id="221" name="Rectangle 220"/>
            <p:cNvSpPr/>
            <p:nvPr/>
          </p:nvSpPr>
          <p:spPr>
            <a:xfrm>
              <a:off x="285720" y="5286388"/>
              <a:ext cx="1714512" cy="1357322"/>
            </a:xfrm>
            <a:prstGeom prst="rect">
              <a:avLst/>
            </a:prstGeom>
            <a:solidFill>
              <a:schemeClr val="accent3"/>
            </a:solidFill>
            <a:ln>
              <a:solidFill>
                <a:srgbClr val="0080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350">
                <a:solidFill>
                  <a:prstClr val="black"/>
                </a:solidFill>
              </a:endParaRPr>
            </a:p>
          </p:txBody>
        </p:sp>
        <p:sp>
          <p:nvSpPr>
            <p:cNvPr id="222" name="Rectangle 221"/>
            <p:cNvSpPr/>
            <p:nvPr/>
          </p:nvSpPr>
          <p:spPr>
            <a:xfrm>
              <a:off x="714348" y="5572140"/>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3" name="Rectangle 222"/>
            <p:cNvSpPr/>
            <p:nvPr/>
          </p:nvSpPr>
          <p:spPr>
            <a:xfrm>
              <a:off x="1714480" y="5724541"/>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4" name="Rectangle 223"/>
            <p:cNvSpPr/>
            <p:nvPr/>
          </p:nvSpPr>
          <p:spPr>
            <a:xfrm>
              <a:off x="977388" y="6226899"/>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5" name="Rectangle 224"/>
            <p:cNvSpPr/>
            <p:nvPr/>
          </p:nvSpPr>
          <p:spPr>
            <a:xfrm>
              <a:off x="1071539" y="5786454"/>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6" name="Rectangle 225"/>
            <p:cNvSpPr/>
            <p:nvPr/>
          </p:nvSpPr>
          <p:spPr>
            <a:xfrm>
              <a:off x="500035" y="5929330"/>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grpSp>
      <p:grpSp>
        <p:nvGrpSpPr>
          <p:cNvPr id="191" name="Groupe 20"/>
          <p:cNvGrpSpPr>
            <a:grpSpLocks/>
          </p:cNvGrpSpPr>
          <p:nvPr/>
        </p:nvGrpSpPr>
        <p:grpSpPr bwMode="auto">
          <a:xfrm>
            <a:off x="7654722" y="5110909"/>
            <a:ext cx="2849992" cy="1282450"/>
            <a:chOff x="6715140" y="4572008"/>
            <a:chExt cx="1714512" cy="1357322"/>
          </a:xfrm>
          <a:solidFill>
            <a:srgbClr val="FFFFFF"/>
          </a:solidFill>
        </p:grpSpPr>
        <p:sp>
          <p:nvSpPr>
            <p:cNvPr id="192" name="Rectangle 191"/>
            <p:cNvSpPr/>
            <p:nvPr/>
          </p:nvSpPr>
          <p:spPr>
            <a:xfrm>
              <a:off x="6715140" y="4572008"/>
              <a:ext cx="1714512" cy="1357322"/>
            </a:xfrm>
            <a:prstGeom prst="rect">
              <a:avLst/>
            </a:prstGeom>
            <a:solidFill>
              <a:schemeClr val="bg1">
                <a:lumMod val="75000"/>
              </a:schemeClr>
            </a:solidFill>
            <a:ln>
              <a:solidFill>
                <a:srgbClr val="0080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350">
                <a:solidFill>
                  <a:prstClr val="black"/>
                </a:solidFill>
              </a:endParaRPr>
            </a:p>
          </p:txBody>
        </p:sp>
        <p:sp>
          <p:nvSpPr>
            <p:cNvPr id="193" name="Rectangle 192"/>
            <p:cNvSpPr/>
            <p:nvPr/>
          </p:nvSpPr>
          <p:spPr>
            <a:xfrm>
              <a:off x="7358083" y="5143512"/>
              <a:ext cx="431803" cy="287340"/>
            </a:xfrm>
            <a:prstGeom prst="rect">
              <a:avLst/>
            </a:prstGeom>
            <a:solidFill>
              <a:srgbClr val="008000"/>
            </a:solid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grpSp>
      <p:grpSp>
        <p:nvGrpSpPr>
          <p:cNvPr id="9" name="Groupe 8"/>
          <p:cNvGrpSpPr>
            <a:grpSpLocks/>
          </p:cNvGrpSpPr>
          <p:nvPr/>
        </p:nvGrpSpPr>
        <p:grpSpPr bwMode="auto">
          <a:xfrm>
            <a:off x="5680246" y="2926977"/>
            <a:ext cx="307165" cy="415878"/>
            <a:chOff x="3907417" y="3144021"/>
            <a:chExt cx="376551" cy="440155"/>
          </a:xfrm>
        </p:grpSpPr>
        <p:sp>
          <p:nvSpPr>
            <p:cNvPr id="209" name="Ellipse 208"/>
            <p:cNvSpPr/>
            <p:nvPr/>
          </p:nvSpPr>
          <p:spPr bwMode="auto">
            <a:xfrm>
              <a:off x="4087118" y="3388913"/>
              <a:ext cx="196850" cy="1952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chemeClr val="tx2"/>
                    </a:solidFill>
                  </a:ln>
                  <a:solidFill>
                    <a:schemeClr val="tx1"/>
                  </a:solidFill>
                </a:rPr>
                <a:t>$</a:t>
              </a:r>
            </a:p>
          </p:txBody>
        </p:sp>
        <p:grpSp>
          <p:nvGrpSpPr>
            <p:cNvPr id="61502" name="Groupe 96"/>
            <p:cNvGrpSpPr>
              <a:grpSpLocks/>
            </p:cNvGrpSpPr>
            <p:nvPr/>
          </p:nvGrpSpPr>
          <p:grpSpPr bwMode="auto">
            <a:xfrm>
              <a:off x="3907417" y="3144021"/>
              <a:ext cx="188813" cy="185666"/>
              <a:chOff x="652436" y="928670"/>
              <a:chExt cx="1452804" cy="1428323"/>
            </a:xfrm>
          </p:grpSpPr>
          <p:sp>
            <p:nvSpPr>
              <p:cNvPr id="106" name="Forme libre 105"/>
              <p:cNvSpPr/>
              <p:nvPr/>
            </p:nvSpPr>
            <p:spPr>
              <a:xfrm>
                <a:off x="862501" y="1811184"/>
                <a:ext cx="1245917" cy="549563"/>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07" name="Forme libre 106"/>
              <p:cNvSpPr/>
              <p:nvPr/>
            </p:nvSpPr>
            <p:spPr>
              <a:xfrm>
                <a:off x="654844" y="931878"/>
                <a:ext cx="1062698" cy="111134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10" name="Forme libre 109"/>
              <p:cNvSpPr/>
              <p:nvPr/>
            </p:nvSpPr>
            <p:spPr>
              <a:xfrm>
                <a:off x="1362026" y="1495394"/>
                <a:ext cx="638912" cy="66127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grpSp>
      </p:grpSp>
      <p:grpSp>
        <p:nvGrpSpPr>
          <p:cNvPr id="13" name="Groupe 12"/>
          <p:cNvGrpSpPr>
            <a:grpSpLocks/>
          </p:cNvGrpSpPr>
          <p:nvPr/>
        </p:nvGrpSpPr>
        <p:grpSpPr bwMode="auto">
          <a:xfrm>
            <a:off x="5425413" y="3798202"/>
            <a:ext cx="303873" cy="410239"/>
            <a:chOff x="3710176" y="4303924"/>
            <a:chExt cx="372515" cy="434186"/>
          </a:xfrm>
        </p:grpSpPr>
        <p:sp>
          <p:nvSpPr>
            <p:cNvPr id="214" name="Ellipse 213"/>
            <p:cNvSpPr/>
            <p:nvPr/>
          </p:nvSpPr>
          <p:spPr bwMode="auto">
            <a:xfrm>
              <a:off x="3885841" y="4542847"/>
              <a:ext cx="196850" cy="1952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dirty="0">
                  <a:solidFill>
                    <a:prstClr val="black"/>
                  </a:solidFill>
                </a:rPr>
                <a:t>$</a:t>
              </a:r>
            </a:p>
          </p:txBody>
        </p:sp>
        <p:grpSp>
          <p:nvGrpSpPr>
            <p:cNvPr id="61494" name="Groupe 10"/>
            <p:cNvGrpSpPr>
              <a:grpSpLocks/>
            </p:cNvGrpSpPr>
            <p:nvPr/>
          </p:nvGrpSpPr>
          <p:grpSpPr bwMode="auto">
            <a:xfrm>
              <a:off x="3710176" y="4303924"/>
              <a:ext cx="188813" cy="185666"/>
              <a:chOff x="4059817" y="3296421"/>
              <a:chExt cx="188813" cy="185666"/>
            </a:xfrm>
          </p:grpSpPr>
          <p:sp>
            <p:nvSpPr>
              <p:cNvPr id="115" name="Forme libre 114"/>
              <p:cNvSpPr/>
              <p:nvPr/>
            </p:nvSpPr>
            <p:spPr bwMode="auto">
              <a:xfrm>
                <a:off x="4086256" y="3409932"/>
                <a:ext cx="161925" cy="71437"/>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16" name="Forme libre 115"/>
              <p:cNvSpPr/>
              <p:nvPr/>
            </p:nvSpPr>
            <p:spPr bwMode="auto">
              <a:xfrm>
                <a:off x="4059269" y="3295632"/>
                <a:ext cx="138112" cy="14446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17" name="Forme libre 116"/>
              <p:cNvSpPr/>
              <p:nvPr/>
            </p:nvSpPr>
            <p:spPr bwMode="auto">
              <a:xfrm>
                <a:off x="4152039" y="3370089"/>
                <a:ext cx="83036" cy="85958"/>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grpSp>
      </p:grpSp>
      <p:grpSp>
        <p:nvGrpSpPr>
          <p:cNvPr id="12" name="Groupe 11"/>
          <p:cNvGrpSpPr>
            <a:grpSpLocks/>
          </p:cNvGrpSpPr>
          <p:nvPr/>
        </p:nvGrpSpPr>
        <p:grpSpPr bwMode="auto">
          <a:xfrm>
            <a:off x="4815275" y="4256985"/>
            <a:ext cx="310367" cy="427708"/>
            <a:chOff x="2897147" y="4920540"/>
            <a:chExt cx="380476" cy="452676"/>
          </a:xfrm>
        </p:grpSpPr>
        <p:sp>
          <p:nvSpPr>
            <p:cNvPr id="219" name="Ellipse 218"/>
            <p:cNvSpPr/>
            <p:nvPr/>
          </p:nvSpPr>
          <p:spPr bwMode="auto">
            <a:xfrm>
              <a:off x="3080773" y="5177953"/>
              <a:ext cx="196850" cy="1952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rPr>
                <a:t>$</a:t>
              </a:r>
            </a:p>
          </p:txBody>
        </p:sp>
        <p:grpSp>
          <p:nvGrpSpPr>
            <p:cNvPr id="61486" name="Groupe 118"/>
            <p:cNvGrpSpPr>
              <a:grpSpLocks/>
            </p:cNvGrpSpPr>
            <p:nvPr/>
          </p:nvGrpSpPr>
          <p:grpSpPr bwMode="auto">
            <a:xfrm>
              <a:off x="2897147" y="4920540"/>
              <a:ext cx="188813" cy="185666"/>
              <a:chOff x="4059817" y="3296421"/>
              <a:chExt cx="188813" cy="185666"/>
            </a:xfrm>
          </p:grpSpPr>
          <p:sp>
            <p:nvSpPr>
              <p:cNvPr id="120" name="Forme libre 119"/>
              <p:cNvSpPr/>
              <p:nvPr/>
            </p:nvSpPr>
            <p:spPr bwMode="auto">
              <a:xfrm>
                <a:off x="4086280" y="3410959"/>
                <a:ext cx="161925" cy="71438"/>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21" name="Forme libre 120"/>
              <p:cNvSpPr/>
              <p:nvPr/>
            </p:nvSpPr>
            <p:spPr bwMode="auto">
              <a:xfrm>
                <a:off x="4059293" y="3296659"/>
                <a:ext cx="138112" cy="144463"/>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22" name="Forme libre 121"/>
              <p:cNvSpPr/>
              <p:nvPr/>
            </p:nvSpPr>
            <p:spPr bwMode="auto">
              <a:xfrm>
                <a:off x="4152039" y="3370089"/>
                <a:ext cx="83036" cy="85958"/>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grpSp>
      </p:grpSp>
      <p:sp>
        <p:nvSpPr>
          <p:cNvPr id="10" name="ZoneTexte 9">
            <a:extLst>
              <a:ext uri="{FF2B5EF4-FFF2-40B4-BE49-F238E27FC236}">
                <a16:creationId xmlns:a16="http://schemas.microsoft.com/office/drawing/2014/main" id="{EE95F860-1D7A-5E41-898C-724FBA83CA1A}"/>
              </a:ext>
            </a:extLst>
          </p:cNvPr>
          <p:cNvSpPr txBox="1"/>
          <p:nvPr/>
        </p:nvSpPr>
        <p:spPr>
          <a:xfrm>
            <a:off x="1614203" y="6255386"/>
            <a:ext cx="1632262" cy="253916"/>
          </a:xfrm>
          <a:prstGeom prst="rect">
            <a:avLst/>
          </a:prstGeom>
          <a:noFill/>
        </p:spPr>
        <p:txBody>
          <a:bodyPr wrap="square" rtlCol="0">
            <a:spAutoFit/>
          </a:bodyPr>
          <a:lstStyle/>
          <a:p>
            <a:r>
              <a:rPr lang="fr-FR" sz="1050" dirty="0" err="1"/>
              <a:t>Vaissière</a:t>
            </a:r>
            <a:r>
              <a:rPr lang="fr-FR" sz="1050" dirty="0"/>
              <a:t> et Levrel, 2014</a:t>
            </a:r>
          </a:p>
        </p:txBody>
      </p:sp>
    </p:spTree>
    <p:extLst>
      <p:ext uri="{BB962C8B-B14F-4D97-AF65-F5344CB8AC3E}">
        <p14:creationId xmlns:p14="http://schemas.microsoft.com/office/powerpoint/2010/main" val="8289641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a:extLst>
              <a:ext uri="{FF2B5EF4-FFF2-40B4-BE49-F238E27FC236}">
                <a16:creationId xmlns:a16="http://schemas.microsoft.com/office/drawing/2014/main" id="{52F12B99-F04D-1C41-91D4-B9674416F6FE}"/>
              </a:ext>
            </a:extLst>
          </p:cNvPr>
          <p:cNvGraphicFramePr>
            <a:graphicFrameLocks noGrp="1"/>
          </p:cNvGraphicFramePr>
          <p:nvPr>
            <p:ph idx="1"/>
            <p:extLst>
              <p:ext uri="{D42A27DB-BD31-4B8C-83A1-F6EECF244321}">
                <p14:modId xmlns:p14="http://schemas.microsoft.com/office/powerpoint/2010/main" val="1986358509"/>
              </p:ext>
            </p:extLst>
          </p:nvPr>
        </p:nvGraphicFramePr>
        <p:xfrm>
          <a:off x="1601822" y="188538"/>
          <a:ext cx="8988356" cy="6579817"/>
        </p:xfrm>
        <a:graphic>
          <a:graphicData uri="http://schemas.openxmlformats.org/drawingml/2006/table">
            <a:tbl>
              <a:tblPr firstRow="1" firstCol="1" bandRow="1">
                <a:tableStyleId>{5C22544A-7EE6-4342-B048-85BDC9FD1C3A}</a:tableStyleId>
              </a:tblPr>
              <a:tblGrid>
                <a:gridCol w="2247089">
                  <a:extLst>
                    <a:ext uri="{9D8B030D-6E8A-4147-A177-3AD203B41FA5}">
                      <a16:colId xmlns:a16="http://schemas.microsoft.com/office/drawing/2014/main" val="170046611"/>
                    </a:ext>
                  </a:extLst>
                </a:gridCol>
                <a:gridCol w="2247089">
                  <a:extLst>
                    <a:ext uri="{9D8B030D-6E8A-4147-A177-3AD203B41FA5}">
                      <a16:colId xmlns:a16="http://schemas.microsoft.com/office/drawing/2014/main" val="3445182870"/>
                    </a:ext>
                  </a:extLst>
                </a:gridCol>
                <a:gridCol w="2247089">
                  <a:extLst>
                    <a:ext uri="{9D8B030D-6E8A-4147-A177-3AD203B41FA5}">
                      <a16:colId xmlns:a16="http://schemas.microsoft.com/office/drawing/2014/main" val="20455932"/>
                    </a:ext>
                  </a:extLst>
                </a:gridCol>
                <a:gridCol w="2247089">
                  <a:extLst>
                    <a:ext uri="{9D8B030D-6E8A-4147-A177-3AD203B41FA5}">
                      <a16:colId xmlns:a16="http://schemas.microsoft.com/office/drawing/2014/main" val="3131280483"/>
                    </a:ext>
                  </a:extLst>
                </a:gridCol>
              </a:tblGrid>
              <a:tr h="497380">
                <a:tc>
                  <a:txBody>
                    <a:bodyPr/>
                    <a:lstStyle/>
                    <a:p>
                      <a:pPr algn="just">
                        <a:spcAft>
                          <a:spcPts val="0"/>
                        </a:spcAft>
                      </a:pPr>
                      <a:r>
                        <a:rPr lang="fr-FR" sz="1800">
                          <a:effectLst/>
                        </a:rPr>
                        <a:t> </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800" dirty="0">
                          <a:effectLst/>
                        </a:rPr>
                        <a:t>Système de mutualisation</a:t>
                      </a:r>
                      <a:endParaRPr lang="fr-FR"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800" dirty="0">
                          <a:effectLst/>
                        </a:rPr>
                        <a:t>Permis individuel</a:t>
                      </a:r>
                      <a:endParaRPr lang="fr-FR"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800">
                          <a:effectLst/>
                        </a:rPr>
                        <a:t>Rémunération de remplacement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extLst>
                  <a:ext uri="{0D108BD9-81ED-4DB2-BD59-A6C34878D82A}">
                    <a16:rowId xmlns:a16="http://schemas.microsoft.com/office/drawing/2014/main" val="2899561"/>
                  </a:ext>
                </a:extLst>
              </a:tr>
              <a:tr h="1139828">
                <a:tc>
                  <a:txBody>
                    <a:bodyPr/>
                    <a:lstStyle/>
                    <a:p>
                      <a:pPr>
                        <a:spcAft>
                          <a:spcPts val="0"/>
                        </a:spcAft>
                      </a:pPr>
                      <a:r>
                        <a:rPr lang="fr-FR" sz="1800">
                          <a:effectLst/>
                        </a:rPr>
                        <a:t>Principal point fort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Mutualisation et anticipation des impacts et compensations</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Proximité entre impacts et compensations</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Permet la compensation des petits impacts générant des effets cumulés importants</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extLst>
                  <a:ext uri="{0D108BD9-81ED-4DB2-BD59-A6C34878D82A}">
                    <a16:rowId xmlns:a16="http://schemas.microsoft.com/office/drawing/2014/main" val="3545518351"/>
                  </a:ext>
                </a:extLst>
              </a:tr>
              <a:tr h="248689">
                <a:tc>
                  <a:txBody>
                    <a:bodyPr/>
                    <a:lstStyle/>
                    <a:p>
                      <a:pPr>
                        <a:spcAft>
                          <a:spcPts val="0"/>
                        </a:spcAft>
                      </a:pPr>
                      <a:r>
                        <a:rPr lang="fr-FR" sz="1800">
                          <a:effectLst/>
                        </a:rPr>
                        <a:t>Équivalence</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 </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extLst>
                  <a:ext uri="{0D108BD9-81ED-4DB2-BD59-A6C34878D82A}">
                    <a16:rowId xmlns:a16="http://schemas.microsoft.com/office/drawing/2014/main" val="2513392180"/>
                  </a:ext>
                </a:extLst>
              </a:tr>
              <a:tr h="248689">
                <a:tc>
                  <a:txBody>
                    <a:bodyPr/>
                    <a:lstStyle/>
                    <a:p>
                      <a:pPr>
                        <a:spcAft>
                          <a:spcPts val="0"/>
                        </a:spcAft>
                      </a:pPr>
                      <a:r>
                        <a:rPr lang="fr-FR" sz="1800">
                          <a:effectLst/>
                        </a:rPr>
                        <a:t>Proximité</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extLst>
                  <a:ext uri="{0D108BD9-81ED-4DB2-BD59-A6C34878D82A}">
                    <a16:rowId xmlns:a16="http://schemas.microsoft.com/office/drawing/2014/main" val="1213299896"/>
                  </a:ext>
                </a:extLst>
              </a:tr>
              <a:tr h="746069">
                <a:tc>
                  <a:txBody>
                    <a:bodyPr/>
                    <a:lstStyle/>
                    <a:p>
                      <a:pPr>
                        <a:spcAft>
                          <a:spcPts val="0"/>
                        </a:spcAft>
                      </a:pPr>
                      <a:r>
                        <a:rPr lang="fr-FR" sz="1800">
                          <a:effectLst/>
                        </a:rPr>
                        <a:t>Efficacité de la  restauration écologique </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dirty="0">
                          <a:effectLst/>
                        </a:rPr>
                        <a:t>+ (dépend de la surface)</a:t>
                      </a:r>
                      <a:endParaRPr lang="fr-FR"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extLst>
                  <a:ext uri="{0D108BD9-81ED-4DB2-BD59-A6C34878D82A}">
                    <a16:rowId xmlns:a16="http://schemas.microsoft.com/office/drawing/2014/main" val="1379666725"/>
                  </a:ext>
                </a:extLst>
              </a:tr>
              <a:tr h="248689">
                <a:tc>
                  <a:txBody>
                    <a:bodyPr/>
                    <a:lstStyle/>
                    <a:p>
                      <a:pPr>
                        <a:spcAft>
                          <a:spcPts val="0"/>
                        </a:spcAft>
                      </a:pPr>
                      <a:r>
                        <a:rPr lang="fr-FR" sz="1800">
                          <a:effectLst/>
                        </a:rPr>
                        <a:t>Facilité de contrôle</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extLst>
                  <a:ext uri="{0D108BD9-81ED-4DB2-BD59-A6C34878D82A}">
                    <a16:rowId xmlns:a16="http://schemas.microsoft.com/office/drawing/2014/main" val="3104647640"/>
                  </a:ext>
                </a:extLst>
              </a:tr>
              <a:tr h="746069">
                <a:tc>
                  <a:txBody>
                    <a:bodyPr/>
                    <a:lstStyle/>
                    <a:p>
                      <a:pPr>
                        <a:spcAft>
                          <a:spcPts val="0"/>
                        </a:spcAft>
                      </a:pPr>
                      <a:r>
                        <a:rPr lang="fr-FR" sz="1800">
                          <a:effectLst/>
                        </a:rPr>
                        <a:t>Légitimité pour  les acteurs des territoires</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extLst>
                  <a:ext uri="{0D108BD9-81ED-4DB2-BD59-A6C34878D82A}">
                    <a16:rowId xmlns:a16="http://schemas.microsoft.com/office/drawing/2014/main" val="404345916"/>
                  </a:ext>
                </a:extLst>
              </a:tr>
              <a:tr h="497380">
                <a:tc>
                  <a:txBody>
                    <a:bodyPr/>
                    <a:lstStyle/>
                    <a:p>
                      <a:pPr>
                        <a:spcAft>
                          <a:spcPts val="0"/>
                        </a:spcAft>
                      </a:pPr>
                      <a:r>
                        <a:rPr lang="fr-FR" sz="1800">
                          <a:effectLst/>
                        </a:rPr>
                        <a:t>Minimisation des pertes temporelles</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extLst>
                  <a:ext uri="{0D108BD9-81ED-4DB2-BD59-A6C34878D82A}">
                    <a16:rowId xmlns:a16="http://schemas.microsoft.com/office/drawing/2014/main" val="1936516786"/>
                  </a:ext>
                </a:extLst>
              </a:tr>
              <a:tr h="455932">
                <a:tc>
                  <a:txBody>
                    <a:bodyPr/>
                    <a:lstStyle/>
                    <a:p>
                      <a:pPr>
                        <a:spcAft>
                          <a:spcPts val="0"/>
                        </a:spcAft>
                      </a:pPr>
                      <a:r>
                        <a:rPr lang="fr-FR" sz="1800">
                          <a:effectLst/>
                        </a:rPr>
                        <a:t>Principale critique </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dirty="0">
                          <a:effectLst/>
                        </a:rPr>
                        <a:t>« Marchandisation de la nature » </a:t>
                      </a:r>
                      <a:endParaRPr lang="fr-FR"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Faible taux de succès</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Paiement libératoire</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extLst>
                  <a:ext uri="{0D108BD9-81ED-4DB2-BD59-A6C34878D82A}">
                    <a16:rowId xmlns:a16="http://schemas.microsoft.com/office/drawing/2014/main" val="4104960414"/>
                  </a:ext>
                </a:extLst>
              </a:tr>
              <a:tr h="1367794">
                <a:tc>
                  <a:txBody>
                    <a:bodyPr/>
                    <a:lstStyle/>
                    <a:p>
                      <a:pPr>
                        <a:spcAft>
                          <a:spcPts val="0"/>
                        </a:spcAft>
                      </a:pPr>
                      <a:r>
                        <a:rPr lang="fr-FR" sz="1800">
                          <a:effectLst/>
                        </a:rPr>
                        <a:t>Optimal pour </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Maître d’œuvre de projets de taille moyenne à grande (projet immobilier, travaux publics)</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a:effectLst/>
                        </a:rPr>
                        <a:t>Maître d’ouvrage ayant la maîtrise foncière de terrains de grande taille (Grand port maritime, commune) </a:t>
                      </a:r>
                      <a:endParaRPr lang="fr-FR" sz="180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tc>
                  <a:txBody>
                    <a:bodyPr/>
                    <a:lstStyle/>
                    <a:p>
                      <a:pPr>
                        <a:spcAft>
                          <a:spcPts val="0"/>
                        </a:spcAft>
                      </a:pPr>
                      <a:r>
                        <a:rPr lang="fr-FR" sz="1600" dirty="0">
                          <a:effectLst/>
                        </a:rPr>
                        <a:t>Particuliers devant réaliser des compensations pour de petits impacts (extension d’une maison individuelle)</a:t>
                      </a:r>
                      <a:endParaRPr lang="fr-FR" sz="1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116" marR="68116" marT="0" marB="0"/>
                </a:tc>
                <a:extLst>
                  <a:ext uri="{0D108BD9-81ED-4DB2-BD59-A6C34878D82A}">
                    <a16:rowId xmlns:a16="http://schemas.microsoft.com/office/drawing/2014/main" val="3438479547"/>
                  </a:ext>
                </a:extLst>
              </a:tr>
            </a:tbl>
          </a:graphicData>
        </a:graphic>
      </p:graphicFrame>
    </p:spTree>
    <p:extLst>
      <p:ext uri="{BB962C8B-B14F-4D97-AF65-F5344CB8AC3E}">
        <p14:creationId xmlns:p14="http://schemas.microsoft.com/office/powerpoint/2010/main" val="1996042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0C8CA06-B138-3E80-3132-C7597401D063}"/>
              </a:ext>
            </a:extLst>
          </p:cNvPr>
          <p:cNvPicPr>
            <a:picLocks noChangeAspect="1"/>
          </p:cNvPicPr>
          <p:nvPr/>
        </p:nvPicPr>
        <p:blipFill>
          <a:blip r:embed="rId2"/>
          <a:stretch>
            <a:fillRect/>
          </a:stretch>
        </p:blipFill>
        <p:spPr>
          <a:xfrm>
            <a:off x="0" y="3305770"/>
            <a:ext cx="6315075" cy="3552230"/>
          </a:xfrm>
          <a:prstGeom prst="rect">
            <a:avLst/>
          </a:prstGeom>
        </p:spPr>
      </p:pic>
      <p:pic>
        <p:nvPicPr>
          <p:cNvPr id="5" name="Image 4">
            <a:extLst>
              <a:ext uri="{FF2B5EF4-FFF2-40B4-BE49-F238E27FC236}">
                <a16:creationId xmlns:a16="http://schemas.microsoft.com/office/drawing/2014/main" id="{4BEB4379-7F54-E939-DC8F-F2E39190A9E1}"/>
              </a:ext>
            </a:extLst>
          </p:cNvPr>
          <p:cNvPicPr>
            <a:picLocks noChangeAspect="1"/>
          </p:cNvPicPr>
          <p:nvPr/>
        </p:nvPicPr>
        <p:blipFill>
          <a:blip r:embed="rId3"/>
          <a:stretch>
            <a:fillRect/>
          </a:stretch>
        </p:blipFill>
        <p:spPr>
          <a:xfrm>
            <a:off x="6315075" y="1271588"/>
            <a:ext cx="5719762" cy="4289821"/>
          </a:xfrm>
          <a:prstGeom prst="rect">
            <a:avLst/>
          </a:prstGeom>
        </p:spPr>
      </p:pic>
      <p:pic>
        <p:nvPicPr>
          <p:cNvPr id="9" name="Image 8">
            <a:extLst>
              <a:ext uri="{FF2B5EF4-FFF2-40B4-BE49-F238E27FC236}">
                <a16:creationId xmlns:a16="http://schemas.microsoft.com/office/drawing/2014/main" id="{B28F87CB-9D61-7D4A-F4C3-A686F90A2C85}"/>
              </a:ext>
            </a:extLst>
          </p:cNvPr>
          <p:cNvPicPr>
            <a:picLocks noChangeAspect="1"/>
          </p:cNvPicPr>
          <p:nvPr/>
        </p:nvPicPr>
        <p:blipFill>
          <a:blip r:embed="rId4"/>
          <a:stretch>
            <a:fillRect/>
          </a:stretch>
        </p:blipFill>
        <p:spPr>
          <a:xfrm>
            <a:off x="0" y="1506"/>
            <a:ext cx="6096001" cy="3427494"/>
          </a:xfrm>
          <a:prstGeom prst="rect">
            <a:avLst/>
          </a:prstGeom>
        </p:spPr>
      </p:pic>
      <p:sp>
        <p:nvSpPr>
          <p:cNvPr id="2" name="ZoneTexte 1">
            <a:extLst>
              <a:ext uri="{FF2B5EF4-FFF2-40B4-BE49-F238E27FC236}">
                <a16:creationId xmlns:a16="http://schemas.microsoft.com/office/drawing/2014/main" id="{23958C9A-F2EE-4D1D-916B-5B76A86F6C0D}"/>
              </a:ext>
            </a:extLst>
          </p:cNvPr>
          <p:cNvSpPr txBox="1"/>
          <p:nvPr/>
        </p:nvSpPr>
        <p:spPr>
          <a:xfrm>
            <a:off x="6734496" y="123568"/>
            <a:ext cx="4880919" cy="830997"/>
          </a:xfrm>
          <a:prstGeom prst="rect">
            <a:avLst/>
          </a:prstGeom>
          <a:noFill/>
        </p:spPr>
        <p:txBody>
          <a:bodyPr wrap="square" rtlCol="0">
            <a:spAutoFit/>
          </a:bodyPr>
          <a:lstStyle/>
          <a:p>
            <a:pPr algn="ctr"/>
            <a:r>
              <a:rPr lang="fr-FR" sz="2400" dirty="0"/>
              <a:t>Les territoires qui peuvent générer de vrais gains écologiques</a:t>
            </a:r>
          </a:p>
        </p:txBody>
      </p:sp>
      <p:sp>
        <p:nvSpPr>
          <p:cNvPr id="3" name="ZoneTexte 2">
            <a:extLst>
              <a:ext uri="{FF2B5EF4-FFF2-40B4-BE49-F238E27FC236}">
                <a16:creationId xmlns:a16="http://schemas.microsoft.com/office/drawing/2014/main" id="{076454B9-0C59-77F0-12AD-B701EB2EE934}"/>
              </a:ext>
            </a:extLst>
          </p:cNvPr>
          <p:cNvSpPr txBox="1"/>
          <p:nvPr/>
        </p:nvSpPr>
        <p:spPr>
          <a:xfrm>
            <a:off x="6899253" y="5609540"/>
            <a:ext cx="4880919" cy="1200329"/>
          </a:xfrm>
          <a:prstGeom prst="rect">
            <a:avLst/>
          </a:prstGeom>
          <a:noFill/>
        </p:spPr>
        <p:txBody>
          <a:bodyPr wrap="square" rtlCol="0">
            <a:spAutoFit/>
          </a:bodyPr>
          <a:lstStyle/>
          <a:p>
            <a:pPr algn="ctr"/>
            <a:r>
              <a:rPr lang="fr-FR" sz="2400" dirty="0"/>
              <a:t>Des coûts élevés… mais de vrais équivalences et des risques de contentieux moindre</a:t>
            </a:r>
          </a:p>
        </p:txBody>
      </p:sp>
    </p:spTree>
    <p:extLst>
      <p:ext uri="{BB962C8B-B14F-4D97-AF65-F5344CB8AC3E}">
        <p14:creationId xmlns:p14="http://schemas.microsoft.com/office/powerpoint/2010/main" val="3499232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7F8935-C60C-4A01-5EB3-95481EAFC23A}"/>
              </a:ext>
            </a:extLst>
          </p:cNvPr>
          <p:cNvPicPr>
            <a:picLocks noChangeAspect="1"/>
          </p:cNvPicPr>
          <p:nvPr/>
        </p:nvPicPr>
        <p:blipFill>
          <a:blip r:embed="rId2"/>
          <a:stretch>
            <a:fillRect/>
          </a:stretch>
        </p:blipFill>
        <p:spPr>
          <a:xfrm>
            <a:off x="207869" y="100014"/>
            <a:ext cx="4649909" cy="3486150"/>
          </a:xfrm>
          <a:prstGeom prst="rect">
            <a:avLst/>
          </a:prstGeom>
        </p:spPr>
      </p:pic>
      <p:pic>
        <p:nvPicPr>
          <p:cNvPr id="7" name="Image 6">
            <a:extLst>
              <a:ext uri="{FF2B5EF4-FFF2-40B4-BE49-F238E27FC236}">
                <a16:creationId xmlns:a16="http://schemas.microsoft.com/office/drawing/2014/main" id="{1B35CF64-96E8-C041-2C8C-7D7BAABE8462}"/>
              </a:ext>
            </a:extLst>
          </p:cNvPr>
          <p:cNvPicPr>
            <a:picLocks noChangeAspect="1"/>
          </p:cNvPicPr>
          <p:nvPr/>
        </p:nvPicPr>
        <p:blipFill>
          <a:blip r:embed="rId3"/>
          <a:stretch>
            <a:fillRect/>
          </a:stretch>
        </p:blipFill>
        <p:spPr>
          <a:xfrm>
            <a:off x="5993610" y="-14285"/>
            <a:ext cx="5164928" cy="3443285"/>
          </a:xfrm>
          <a:prstGeom prst="rect">
            <a:avLst/>
          </a:prstGeom>
        </p:spPr>
      </p:pic>
      <p:pic>
        <p:nvPicPr>
          <p:cNvPr id="9" name="Image 8">
            <a:extLst>
              <a:ext uri="{FF2B5EF4-FFF2-40B4-BE49-F238E27FC236}">
                <a16:creationId xmlns:a16="http://schemas.microsoft.com/office/drawing/2014/main" id="{FAEE9F90-CB39-D991-6A03-9078EC80E65B}"/>
              </a:ext>
            </a:extLst>
          </p:cNvPr>
          <p:cNvPicPr>
            <a:picLocks noChangeAspect="1"/>
          </p:cNvPicPr>
          <p:nvPr/>
        </p:nvPicPr>
        <p:blipFill>
          <a:blip r:embed="rId4"/>
          <a:stretch>
            <a:fillRect/>
          </a:stretch>
        </p:blipFill>
        <p:spPr>
          <a:xfrm>
            <a:off x="0" y="3814762"/>
            <a:ext cx="5417631" cy="3043237"/>
          </a:xfrm>
          <a:prstGeom prst="rect">
            <a:avLst/>
          </a:prstGeom>
        </p:spPr>
      </p:pic>
      <p:pic>
        <p:nvPicPr>
          <p:cNvPr id="10" name="Image 9">
            <a:extLst>
              <a:ext uri="{FF2B5EF4-FFF2-40B4-BE49-F238E27FC236}">
                <a16:creationId xmlns:a16="http://schemas.microsoft.com/office/drawing/2014/main" id="{0DAAC90D-A73B-479F-B5FA-09642F538F75}"/>
              </a:ext>
            </a:extLst>
          </p:cNvPr>
          <p:cNvPicPr>
            <a:picLocks noChangeAspect="1"/>
          </p:cNvPicPr>
          <p:nvPr/>
        </p:nvPicPr>
        <p:blipFill>
          <a:blip r:embed="rId5"/>
          <a:stretch>
            <a:fillRect/>
          </a:stretch>
        </p:blipFill>
        <p:spPr>
          <a:xfrm>
            <a:off x="5786438" y="3770112"/>
            <a:ext cx="5881688" cy="3087887"/>
          </a:xfrm>
          <a:prstGeom prst="rect">
            <a:avLst/>
          </a:prstGeom>
        </p:spPr>
      </p:pic>
    </p:spTree>
    <p:extLst>
      <p:ext uri="{BB962C8B-B14F-4D97-AF65-F5344CB8AC3E}">
        <p14:creationId xmlns:p14="http://schemas.microsoft.com/office/powerpoint/2010/main" val="2172026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764065" y="116632"/>
            <a:ext cx="2530010" cy="1872208"/>
          </a:xfrm>
          <a:prstGeom prst="rect">
            <a:avLst/>
          </a:prstGeom>
        </p:spPr>
      </p:pic>
      <p:pic>
        <p:nvPicPr>
          <p:cNvPr id="6" name="Image 5"/>
          <p:cNvPicPr>
            <a:picLocks noChangeAspect="1"/>
          </p:cNvPicPr>
          <p:nvPr/>
        </p:nvPicPr>
        <p:blipFill>
          <a:blip r:embed="rId3"/>
          <a:stretch>
            <a:fillRect/>
          </a:stretch>
        </p:blipFill>
        <p:spPr>
          <a:xfrm>
            <a:off x="5572376" y="116633"/>
            <a:ext cx="2684016" cy="1865391"/>
          </a:xfrm>
          <a:prstGeom prst="rect">
            <a:avLst/>
          </a:prstGeom>
        </p:spPr>
      </p:pic>
      <p:sp>
        <p:nvSpPr>
          <p:cNvPr id="7" name="ZoneTexte 6"/>
          <p:cNvSpPr txBox="1"/>
          <p:nvPr/>
        </p:nvSpPr>
        <p:spPr>
          <a:xfrm>
            <a:off x="3052097" y="1916832"/>
            <a:ext cx="1949957" cy="369332"/>
          </a:xfrm>
          <a:prstGeom prst="rect">
            <a:avLst/>
          </a:prstGeom>
          <a:noFill/>
        </p:spPr>
        <p:txBody>
          <a:bodyPr wrap="none" rtlCol="0">
            <a:spAutoFit/>
          </a:bodyPr>
          <a:lstStyle/>
          <a:p>
            <a:r>
              <a:rPr lang="fr-FR" dirty="0" err="1"/>
              <a:t>Palustrine</a:t>
            </a:r>
            <a:r>
              <a:rPr lang="fr-FR" dirty="0"/>
              <a:t> </a:t>
            </a:r>
            <a:r>
              <a:rPr lang="fr-FR" dirty="0" err="1"/>
              <a:t>forested</a:t>
            </a:r>
            <a:endParaRPr lang="fr-FR" dirty="0"/>
          </a:p>
        </p:txBody>
      </p:sp>
      <p:sp>
        <p:nvSpPr>
          <p:cNvPr id="8" name="ZoneTexte 7"/>
          <p:cNvSpPr txBox="1"/>
          <p:nvPr/>
        </p:nvSpPr>
        <p:spPr>
          <a:xfrm>
            <a:off x="5932417" y="1916832"/>
            <a:ext cx="2162515" cy="369332"/>
          </a:xfrm>
          <a:prstGeom prst="rect">
            <a:avLst/>
          </a:prstGeom>
          <a:noFill/>
        </p:spPr>
        <p:txBody>
          <a:bodyPr wrap="none" rtlCol="0">
            <a:spAutoFit/>
          </a:bodyPr>
          <a:lstStyle/>
          <a:p>
            <a:r>
              <a:rPr lang="fr-FR" dirty="0" err="1"/>
              <a:t>Palustrine</a:t>
            </a:r>
            <a:r>
              <a:rPr lang="fr-FR" dirty="0"/>
              <a:t> </a:t>
            </a:r>
            <a:r>
              <a:rPr lang="fr-FR" dirty="0" err="1"/>
              <a:t>ermergent</a:t>
            </a:r>
            <a:endParaRPr lang="fr-FR" dirty="0"/>
          </a:p>
        </p:txBody>
      </p:sp>
      <p:sp>
        <p:nvSpPr>
          <p:cNvPr id="10" name="ZoneTexte 9"/>
          <p:cNvSpPr txBox="1"/>
          <p:nvPr/>
        </p:nvSpPr>
        <p:spPr>
          <a:xfrm>
            <a:off x="8884745" y="1916832"/>
            <a:ext cx="1706429" cy="369332"/>
          </a:xfrm>
          <a:prstGeom prst="rect">
            <a:avLst/>
          </a:prstGeom>
          <a:noFill/>
        </p:spPr>
        <p:txBody>
          <a:bodyPr wrap="none" rtlCol="0">
            <a:spAutoFit/>
          </a:bodyPr>
          <a:lstStyle/>
          <a:p>
            <a:r>
              <a:rPr lang="fr-FR" dirty="0" err="1"/>
              <a:t>Palustrine</a:t>
            </a:r>
            <a:r>
              <a:rPr lang="fr-FR" dirty="0"/>
              <a:t> </a:t>
            </a:r>
            <a:r>
              <a:rPr lang="fr-FR" dirty="0" err="1"/>
              <a:t>shrub</a:t>
            </a:r>
            <a:endParaRPr lang="fr-FR" dirty="0"/>
          </a:p>
        </p:txBody>
      </p:sp>
      <p:pic>
        <p:nvPicPr>
          <p:cNvPr id="11" name="Image 10"/>
          <p:cNvPicPr>
            <a:picLocks noChangeAspect="1"/>
          </p:cNvPicPr>
          <p:nvPr/>
        </p:nvPicPr>
        <p:blipFill>
          <a:blip r:embed="rId4"/>
          <a:stretch>
            <a:fillRect/>
          </a:stretch>
        </p:blipFill>
        <p:spPr>
          <a:xfrm>
            <a:off x="8740729" y="44624"/>
            <a:ext cx="2546465" cy="1960778"/>
          </a:xfrm>
          <a:prstGeom prst="rect">
            <a:avLst/>
          </a:prstGeom>
        </p:spPr>
      </p:pic>
      <p:sp>
        <p:nvSpPr>
          <p:cNvPr id="12" name="ZoneTexte 11"/>
          <p:cNvSpPr txBox="1"/>
          <p:nvPr/>
        </p:nvSpPr>
        <p:spPr>
          <a:xfrm>
            <a:off x="3124105" y="4221088"/>
            <a:ext cx="2069541" cy="369332"/>
          </a:xfrm>
          <a:prstGeom prst="rect">
            <a:avLst/>
          </a:prstGeom>
          <a:noFill/>
        </p:spPr>
        <p:txBody>
          <a:bodyPr wrap="none" rtlCol="0">
            <a:spAutoFit/>
          </a:bodyPr>
          <a:lstStyle/>
          <a:p>
            <a:r>
              <a:rPr lang="fr-FR" dirty="0" err="1"/>
              <a:t>Riverine</a:t>
            </a:r>
            <a:r>
              <a:rPr lang="fr-FR" dirty="0"/>
              <a:t> </a:t>
            </a:r>
            <a:r>
              <a:rPr lang="fr-FR" dirty="0" err="1"/>
              <a:t>intermitent</a:t>
            </a:r>
            <a:endParaRPr lang="fr-FR" dirty="0"/>
          </a:p>
        </p:txBody>
      </p:sp>
      <p:pic>
        <p:nvPicPr>
          <p:cNvPr id="15" name="Image 14"/>
          <p:cNvPicPr>
            <a:picLocks noChangeAspect="1"/>
          </p:cNvPicPr>
          <p:nvPr/>
        </p:nvPicPr>
        <p:blipFill>
          <a:blip r:embed="rId5"/>
          <a:stretch>
            <a:fillRect/>
          </a:stretch>
        </p:blipFill>
        <p:spPr>
          <a:xfrm>
            <a:off x="5644384" y="2348881"/>
            <a:ext cx="2592288" cy="1953937"/>
          </a:xfrm>
          <a:prstGeom prst="rect">
            <a:avLst/>
          </a:prstGeom>
        </p:spPr>
      </p:pic>
      <p:sp>
        <p:nvSpPr>
          <p:cNvPr id="16" name="ZoneTexte 15"/>
          <p:cNvSpPr txBox="1"/>
          <p:nvPr/>
        </p:nvSpPr>
        <p:spPr>
          <a:xfrm>
            <a:off x="5428360" y="4211796"/>
            <a:ext cx="2937022" cy="369332"/>
          </a:xfrm>
          <a:prstGeom prst="rect">
            <a:avLst/>
          </a:prstGeom>
          <a:noFill/>
        </p:spPr>
        <p:txBody>
          <a:bodyPr wrap="none" rtlCol="0">
            <a:spAutoFit/>
          </a:bodyPr>
          <a:lstStyle/>
          <a:p>
            <a:r>
              <a:rPr lang="fr-FR" dirty="0" err="1"/>
              <a:t>Estuarine</a:t>
            </a:r>
            <a:r>
              <a:rPr lang="fr-FR" dirty="0"/>
              <a:t> intertidal </a:t>
            </a:r>
            <a:r>
              <a:rPr lang="fr-FR" dirty="0" err="1"/>
              <a:t>emergent</a:t>
            </a:r>
            <a:endParaRPr lang="fr-FR" dirty="0"/>
          </a:p>
        </p:txBody>
      </p:sp>
      <p:pic>
        <p:nvPicPr>
          <p:cNvPr id="14" name="Image 13"/>
          <p:cNvPicPr>
            <a:picLocks noChangeAspect="1"/>
          </p:cNvPicPr>
          <p:nvPr/>
        </p:nvPicPr>
        <p:blipFill>
          <a:blip r:embed="rId6"/>
          <a:stretch>
            <a:fillRect/>
          </a:stretch>
        </p:blipFill>
        <p:spPr>
          <a:xfrm>
            <a:off x="8668720" y="2348880"/>
            <a:ext cx="2736305" cy="1944216"/>
          </a:xfrm>
          <a:prstGeom prst="rect">
            <a:avLst/>
          </a:prstGeom>
        </p:spPr>
      </p:pic>
      <p:sp>
        <p:nvSpPr>
          <p:cNvPr id="17" name="ZoneTexte 16"/>
          <p:cNvSpPr txBox="1"/>
          <p:nvPr/>
        </p:nvSpPr>
        <p:spPr>
          <a:xfrm>
            <a:off x="8688191" y="4221088"/>
            <a:ext cx="2807179" cy="369332"/>
          </a:xfrm>
          <a:prstGeom prst="rect">
            <a:avLst/>
          </a:prstGeom>
          <a:noFill/>
        </p:spPr>
        <p:txBody>
          <a:bodyPr wrap="none" rtlCol="0">
            <a:spAutoFit/>
          </a:bodyPr>
          <a:lstStyle/>
          <a:p>
            <a:r>
              <a:rPr lang="fr-FR" dirty="0" err="1"/>
              <a:t>Estuarine</a:t>
            </a:r>
            <a:r>
              <a:rPr lang="fr-FR" dirty="0"/>
              <a:t> intertidal </a:t>
            </a:r>
            <a:r>
              <a:rPr lang="fr-FR" dirty="0" err="1"/>
              <a:t>forested</a:t>
            </a:r>
            <a:endParaRPr lang="fr-FR" dirty="0"/>
          </a:p>
        </p:txBody>
      </p:sp>
      <p:sp>
        <p:nvSpPr>
          <p:cNvPr id="21" name="ZoneTexte 20"/>
          <p:cNvSpPr txBox="1"/>
          <p:nvPr/>
        </p:nvSpPr>
        <p:spPr>
          <a:xfrm>
            <a:off x="9316793" y="6381328"/>
            <a:ext cx="1893019" cy="369332"/>
          </a:xfrm>
          <a:prstGeom prst="rect">
            <a:avLst/>
          </a:prstGeom>
          <a:noFill/>
        </p:spPr>
        <p:txBody>
          <a:bodyPr wrap="none" rtlCol="0">
            <a:spAutoFit/>
          </a:bodyPr>
          <a:lstStyle/>
          <a:p>
            <a:r>
              <a:rPr lang="fr-FR" dirty="0" err="1"/>
              <a:t>Riverine</a:t>
            </a:r>
            <a:r>
              <a:rPr lang="fr-FR" dirty="0"/>
              <a:t> </a:t>
            </a:r>
            <a:r>
              <a:rPr lang="fr-FR" dirty="0" err="1"/>
              <a:t>perennial</a:t>
            </a:r>
            <a:endParaRPr lang="fr-FR" dirty="0"/>
          </a:p>
        </p:txBody>
      </p:sp>
      <p:pic>
        <p:nvPicPr>
          <p:cNvPr id="23" name="Image 22"/>
          <p:cNvPicPr>
            <a:picLocks noChangeAspect="1"/>
          </p:cNvPicPr>
          <p:nvPr/>
        </p:nvPicPr>
        <p:blipFill>
          <a:blip r:embed="rId7"/>
          <a:stretch>
            <a:fillRect/>
          </a:stretch>
        </p:blipFill>
        <p:spPr>
          <a:xfrm>
            <a:off x="2692056" y="2348880"/>
            <a:ext cx="2641600" cy="1981200"/>
          </a:xfrm>
          <a:prstGeom prst="rect">
            <a:avLst/>
          </a:prstGeom>
        </p:spPr>
      </p:pic>
      <p:pic>
        <p:nvPicPr>
          <p:cNvPr id="24" name="Image 23"/>
          <p:cNvPicPr>
            <a:picLocks noChangeAspect="1"/>
          </p:cNvPicPr>
          <p:nvPr/>
        </p:nvPicPr>
        <p:blipFill>
          <a:blip r:embed="rId8"/>
          <a:stretch>
            <a:fillRect/>
          </a:stretch>
        </p:blipFill>
        <p:spPr>
          <a:xfrm>
            <a:off x="8668720" y="4653137"/>
            <a:ext cx="2664296" cy="1769093"/>
          </a:xfrm>
          <a:prstGeom prst="rect">
            <a:avLst/>
          </a:prstGeom>
        </p:spPr>
      </p:pic>
      <p:sp>
        <p:nvSpPr>
          <p:cNvPr id="26" name="ZoneTexte 25"/>
          <p:cNvSpPr txBox="1"/>
          <p:nvPr/>
        </p:nvSpPr>
        <p:spPr>
          <a:xfrm>
            <a:off x="2764065" y="4783630"/>
            <a:ext cx="5760640" cy="1508105"/>
          </a:xfrm>
          <a:prstGeom prst="rect">
            <a:avLst/>
          </a:prstGeom>
          <a:noFill/>
        </p:spPr>
        <p:txBody>
          <a:bodyPr wrap="square" rtlCol="0">
            <a:spAutoFit/>
          </a:bodyPr>
          <a:lstStyle/>
          <a:p>
            <a:r>
              <a:rPr lang="en-US" sz="2300" dirty="0" err="1"/>
              <a:t>Exemple</a:t>
            </a:r>
            <a:r>
              <a:rPr lang="en-US" sz="2300" dirty="0"/>
              <a:t> US: Uniform Mitigation Assessment Method (UMAM): </a:t>
            </a:r>
            <a:r>
              <a:rPr lang="en-US" sz="2300" i="1" dirty="0"/>
              <a:t>ecological community structure</a:t>
            </a:r>
            <a:r>
              <a:rPr lang="en-US" sz="2300" dirty="0"/>
              <a:t>, </a:t>
            </a:r>
            <a:r>
              <a:rPr lang="en-US" sz="2300" i="1" dirty="0"/>
              <a:t>hydrologic connection</a:t>
            </a:r>
            <a:r>
              <a:rPr lang="en-US" sz="2300" dirty="0"/>
              <a:t>, </a:t>
            </a:r>
            <a:r>
              <a:rPr lang="en-US" sz="2300" i="1" dirty="0"/>
              <a:t>ecosystem uniqueness</a:t>
            </a:r>
            <a:r>
              <a:rPr lang="en-US" sz="2300" dirty="0"/>
              <a:t>, </a:t>
            </a:r>
            <a:r>
              <a:rPr lang="en-US" sz="2300" i="1" dirty="0"/>
              <a:t>location</a:t>
            </a:r>
            <a:r>
              <a:rPr lang="en-US" sz="2300" dirty="0"/>
              <a:t>, </a:t>
            </a:r>
            <a:r>
              <a:rPr lang="en-US" sz="2300" i="1" dirty="0"/>
              <a:t>fish and wildlife</a:t>
            </a:r>
            <a:r>
              <a:rPr lang="en-US" sz="2300" dirty="0"/>
              <a:t>, </a:t>
            </a:r>
            <a:r>
              <a:rPr lang="en-US" sz="2300" i="1" dirty="0"/>
              <a:t>time lag</a:t>
            </a:r>
            <a:endParaRPr lang="fr-FR" sz="2300" dirty="0"/>
          </a:p>
        </p:txBody>
      </p:sp>
      <p:sp>
        <p:nvSpPr>
          <p:cNvPr id="2" name="ZoneTexte 1">
            <a:extLst>
              <a:ext uri="{FF2B5EF4-FFF2-40B4-BE49-F238E27FC236}">
                <a16:creationId xmlns:a16="http://schemas.microsoft.com/office/drawing/2014/main" id="{DA2BED9F-3B6C-18C8-E055-69B285708D35}"/>
              </a:ext>
            </a:extLst>
          </p:cNvPr>
          <p:cNvSpPr txBox="1"/>
          <p:nvPr/>
        </p:nvSpPr>
        <p:spPr>
          <a:xfrm>
            <a:off x="5065" y="923434"/>
            <a:ext cx="2592287" cy="5262979"/>
          </a:xfrm>
          <a:prstGeom prst="rect">
            <a:avLst/>
          </a:prstGeom>
          <a:noFill/>
        </p:spPr>
        <p:txBody>
          <a:bodyPr wrap="square" rtlCol="0">
            <a:spAutoFit/>
          </a:bodyPr>
          <a:lstStyle/>
          <a:p>
            <a:pPr algn="ctr"/>
            <a:r>
              <a:rPr lang="fr-FR" sz="2800" dirty="0"/>
              <a:t>Mutualisation grâce à une compensation par grands écosystèmes </a:t>
            </a:r>
          </a:p>
          <a:p>
            <a:pPr algn="ctr"/>
            <a:endParaRPr lang="fr-FR" sz="2800" dirty="0"/>
          </a:p>
          <a:p>
            <a:pPr algn="ctr"/>
            <a:r>
              <a:rPr lang="fr-FR" sz="2800" dirty="0"/>
              <a:t> Mobilisant des outils standardisés opposables devant les cours de justice</a:t>
            </a:r>
          </a:p>
        </p:txBody>
      </p:sp>
    </p:spTree>
    <p:extLst>
      <p:ext uri="{BB962C8B-B14F-4D97-AF65-F5344CB8AC3E}">
        <p14:creationId xmlns:p14="http://schemas.microsoft.com/office/powerpoint/2010/main" val="907859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013" y="123079"/>
            <a:ext cx="12091987" cy="1167840"/>
          </a:xfrm>
        </p:spPr>
        <p:txBody>
          <a:bodyPr>
            <a:normAutofit fontScale="90000"/>
          </a:bodyPr>
          <a:lstStyle/>
          <a:p>
            <a:r>
              <a:rPr lang="fr-FR" dirty="0"/>
              <a:t>Une agence publique au cœur du dispositif des sites naturels de compensation: ex de la Caroline du Nord</a:t>
            </a:r>
          </a:p>
        </p:txBody>
      </p:sp>
      <p:sp>
        <p:nvSpPr>
          <p:cNvPr id="3" name="Espace réservé du contenu 2"/>
          <p:cNvSpPr>
            <a:spLocks noGrp="1"/>
          </p:cNvSpPr>
          <p:nvPr>
            <p:ph idx="1"/>
          </p:nvPr>
        </p:nvSpPr>
        <p:spPr>
          <a:xfrm>
            <a:off x="368644" y="2038864"/>
            <a:ext cx="7033054" cy="4223901"/>
          </a:xfrm>
        </p:spPr>
        <p:txBody>
          <a:bodyPr>
            <a:normAutofit lnSpcReduction="10000"/>
          </a:bodyPr>
          <a:lstStyle/>
          <a:p>
            <a:r>
              <a:rPr lang="fr-FR" dirty="0" err="1"/>
              <a:t>North</a:t>
            </a:r>
            <a:r>
              <a:rPr lang="fr-FR" dirty="0"/>
              <a:t> Carolina Mitigation Service </a:t>
            </a:r>
          </a:p>
          <a:p>
            <a:pPr lvl="1"/>
            <a:r>
              <a:rPr lang="fr-FR" dirty="0"/>
              <a:t>Autonomie financière: 1 milliards $ de compensation écologique par an</a:t>
            </a:r>
          </a:p>
          <a:p>
            <a:pPr lvl="1"/>
            <a:r>
              <a:rPr lang="fr-FR" dirty="0"/>
              <a:t>100 personnes pour gérer les enjeux juridiques, techniques, d’ingénierie écologique…</a:t>
            </a:r>
          </a:p>
          <a:p>
            <a:pPr lvl="1"/>
            <a:r>
              <a:rPr lang="fr-FR" dirty="0"/>
              <a:t>Sous-traitance avec appel d’offre auprès d’entreprises de restauration écologique</a:t>
            </a:r>
          </a:p>
          <a:p>
            <a:r>
              <a:rPr lang="fr-FR" dirty="0"/>
              <a:t>Actions basées sur </a:t>
            </a:r>
          </a:p>
          <a:p>
            <a:pPr lvl="1"/>
            <a:r>
              <a:rPr lang="fr-FR" dirty="0"/>
              <a:t>Protection de long-terme pour le site</a:t>
            </a:r>
          </a:p>
          <a:p>
            <a:pPr lvl="1"/>
            <a:r>
              <a:rPr lang="fr-FR" dirty="0"/>
              <a:t>Planification de programme de restauration à grande échelle</a:t>
            </a:r>
          </a:p>
        </p:txBody>
      </p:sp>
      <p:pic>
        <p:nvPicPr>
          <p:cNvPr id="5" name="Image 4">
            <a:extLst>
              <a:ext uri="{FF2B5EF4-FFF2-40B4-BE49-F238E27FC236}">
                <a16:creationId xmlns:a16="http://schemas.microsoft.com/office/drawing/2014/main" id="{1EB7ABD3-B75E-B69A-901B-DC9EBF04D487}"/>
              </a:ext>
            </a:extLst>
          </p:cNvPr>
          <p:cNvPicPr>
            <a:picLocks noChangeAspect="1"/>
          </p:cNvPicPr>
          <p:nvPr/>
        </p:nvPicPr>
        <p:blipFill>
          <a:blip r:embed="rId2"/>
          <a:stretch>
            <a:fillRect/>
          </a:stretch>
        </p:blipFill>
        <p:spPr>
          <a:xfrm>
            <a:off x="7287792" y="2589057"/>
            <a:ext cx="4535564" cy="2786132"/>
          </a:xfrm>
          <a:prstGeom prst="rect">
            <a:avLst/>
          </a:prstGeom>
        </p:spPr>
      </p:pic>
    </p:spTree>
    <p:extLst>
      <p:ext uri="{BB962C8B-B14F-4D97-AF65-F5344CB8AC3E}">
        <p14:creationId xmlns:p14="http://schemas.microsoft.com/office/powerpoint/2010/main" val="1602710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2360" y="118477"/>
            <a:ext cx="9140511" cy="1143000"/>
          </a:xfrm>
        </p:spPr>
        <p:txBody>
          <a:bodyPr>
            <a:noAutofit/>
          </a:bodyPr>
          <a:lstStyle/>
          <a:p>
            <a:r>
              <a:rPr lang="fr-FR" sz="3200" dirty="0"/>
              <a:t>Tarification des compensations écologiques en </a:t>
            </a:r>
            <a:r>
              <a:rPr lang="fr-FR" sz="3200" dirty="0" err="1"/>
              <a:t>North</a:t>
            </a:r>
            <a:r>
              <a:rPr lang="fr-FR" sz="3200" dirty="0"/>
              <a:t> Carolina (prix fixés par le législateur tous les ans)  </a:t>
            </a:r>
          </a:p>
        </p:txBody>
      </p:sp>
      <p:sp>
        <p:nvSpPr>
          <p:cNvPr id="6" name="ZoneTexte 5"/>
          <p:cNvSpPr txBox="1"/>
          <p:nvPr/>
        </p:nvSpPr>
        <p:spPr>
          <a:xfrm>
            <a:off x="1672629" y="6534835"/>
            <a:ext cx="8263801" cy="646331"/>
          </a:xfrm>
          <a:prstGeom prst="rect">
            <a:avLst/>
          </a:prstGeom>
          <a:noFill/>
        </p:spPr>
        <p:txBody>
          <a:bodyPr wrap="none" rtlCol="0">
            <a:spAutoFit/>
          </a:bodyPr>
          <a:lstStyle/>
          <a:p>
            <a:r>
              <a:rPr lang="fr-FR" dirty="0" err="1"/>
              <a:t>https</a:t>
            </a:r>
            <a:r>
              <a:rPr lang="fr-FR" dirty="0"/>
              <a:t>://</a:t>
            </a:r>
            <a:r>
              <a:rPr lang="fr-FR" dirty="0" err="1"/>
              <a:t>deq.nc.gov</a:t>
            </a:r>
            <a:r>
              <a:rPr lang="fr-FR" dirty="0"/>
              <a:t>/about/divisions/mitigation-services/</a:t>
            </a:r>
            <a:r>
              <a:rPr lang="fr-FR" dirty="0" err="1"/>
              <a:t>dms-customers</a:t>
            </a:r>
            <a:r>
              <a:rPr lang="fr-FR" dirty="0"/>
              <a:t>/</a:t>
            </a:r>
            <a:r>
              <a:rPr lang="fr-FR" dirty="0" err="1"/>
              <a:t>fee-schedules</a:t>
            </a:r>
            <a:endParaRPr lang="fr-FR" dirty="0"/>
          </a:p>
          <a:p>
            <a:endParaRPr lang="fr-FR" dirty="0"/>
          </a:p>
        </p:txBody>
      </p:sp>
      <p:pic>
        <p:nvPicPr>
          <p:cNvPr id="7" name="Image 6"/>
          <p:cNvPicPr>
            <a:picLocks noChangeAspect="1"/>
          </p:cNvPicPr>
          <p:nvPr/>
        </p:nvPicPr>
        <p:blipFill>
          <a:blip r:embed="rId2"/>
          <a:stretch>
            <a:fillRect/>
          </a:stretch>
        </p:blipFill>
        <p:spPr>
          <a:xfrm>
            <a:off x="1474572" y="1422584"/>
            <a:ext cx="9579210" cy="4951143"/>
          </a:xfrm>
          <a:prstGeom prst="rect">
            <a:avLst/>
          </a:prstGeom>
        </p:spPr>
      </p:pic>
    </p:spTree>
    <p:extLst>
      <p:ext uri="{BB962C8B-B14F-4D97-AF65-F5344CB8AC3E}">
        <p14:creationId xmlns:p14="http://schemas.microsoft.com/office/powerpoint/2010/main" val="3715254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539904" y="282576"/>
          <a:ext cx="9128097" cy="6562725"/>
        </p:xfrm>
        <a:graphic>
          <a:graphicData uri="http://schemas.openxmlformats.org/drawingml/2006/table">
            <a:tbl>
              <a:tblPr/>
              <a:tblGrid>
                <a:gridCol w="1852585">
                  <a:extLst>
                    <a:ext uri="{9D8B030D-6E8A-4147-A177-3AD203B41FA5}">
                      <a16:colId xmlns:a16="http://schemas.microsoft.com/office/drawing/2014/main" val="20000"/>
                    </a:ext>
                  </a:extLst>
                </a:gridCol>
                <a:gridCol w="2363787">
                  <a:extLst>
                    <a:ext uri="{9D8B030D-6E8A-4147-A177-3AD203B41FA5}">
                      <a16:colId xmlns:a16="http://schemas.microsoft.com/office/drawing/2014/main" val="20001"/>
                    </a:ext>
                  </a:extLst>
                </a:gridCol>
                <a:gridCol w="4911725">
                  <a:extLst>
                    <a:ext uri="{9D8B030D-6E8A-4147-A177-3AD203B41FA5}">
                      <a16:colId xmlns:a16="http://schemas.microsoft.com/office/drawing/2014/main" val="20002"/>
                    </a:ext>
                  </a:extLst>
                </a:gridCol>
              </a:tblGrid>
              <a:tr h="167656">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Textes</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Références</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Champs d’application</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6838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Etude d’impact</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Code de l’environnement : Art. L.122-1 à 3 et R.122-3-II-4° et R.512-8 pour les installations classées </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pour tous les dossiers d’installations, d’ouvrages, de travaux ou d’aménagements déposés à compter du 1er juin 2012.</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56838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Evaluations environnementales des plans, programmes et projets</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Code de l’environnement : Art. L.122-4 à 11 et R.122-20-I-5</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aux documents de planification urbanistique (Plans Locaux d’Urbanisme - PLU, Schéma de Cohérence Territoriale – SCOT, …).</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711269">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Incidences Natura 2000</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Transposition de la directive communautaire 92/43/CEE dite « Habitats » depuis 2001, Code de l’environnement : Art. L.414-4.</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aux activités se déroulant sur les sites Natura 2000 et ayant un effet significatif sur les habitats et les espèces ayant justifié la désignation du site Natura 2000.</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56838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Dérogation pour espèces protégées</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Code de l’environnement : Listes fixées par arrêté ministériel et Art. L.411-1 et L.411-2</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aux activités et projets d’aménagement et d’infrastructures portant atteinte aux espèces de la faune et de la flore sauvages protégées.</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142095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Loi sur l’eau du 3 janvier 1992, révisée en 2006 (LEMA), complétant la loi de 1964 en particulier sur les aspects « milieux naturels »</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Loi n°2006-1772 du 30 décembre 2006 : transposition dans le droit français de Directive Cadre sur l’Eau 2000/60/CE (DCE) (objectif d’atteindre en 2015 un « bon état » des eaux). Code de l’environnement : Nomenclature Eau : Art. L.214-1 à L.214-3</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aux réalisations d’installations, ouvrages, travaux ou activités (IOTA), pouvant avoir un effet sur la ressource en eau ou les écosystèmes aquatiques.</a:t>
                      </a:r>
                    </a:p>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Cela est fait en référence à des seuils et à une nomenclature thématique. Projets soumis à déclaration ou à autorisation administratives.</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r h="85257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Autorisations de défrichements</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Code forestier : Art. L. 311-4</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Applicable aux travaux de défrichements. Activités soumises à autorisation avec obligation de compensation par reboisement. Mention d’un ratio de remplacement (« une surface correspondant à la surface défrichée, assortie le cas échéant d'un coefficient multiplicateur compris entre 2 et 5, déterminé en fonction du rôle écologique ou social des bois visés par le défrichement. »).</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6"/>
                  </a:ext>
                </a:extLst>
              </a:tr>
              <a:tr h="113676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Plans d’Action pour le Milieu Marin (PAMM)</a:t>
                      </a:r>
                    </a:p>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 </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Directive Cadre « Stratégie pour le Milieu Marin » (DCSMM) de 2008, transposée en Droit français via la LOI n° 2010-788 du 12 juillet 2010, Code de l’environnement : Art. L.219-7 à L.219-18 et R.219-2 à R.219-17</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Les activités en mer sont aussi soumises à études d’impact et doivent être compatibles avec les PAMM. </a:t>
                      </a:r>
                    </a:p>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Les mesures compensatoires peuvent participer à la bonne réalisation des PAMM (en particulier en termes d’acquisition de connaissances et de restauration des écosystèmes marins dégradés).</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7"/>
                  </a:ext>
                </a:extLst>
              </a:tr>
              <a:tr h="568380">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1" i="0" u="none" strike="noStrike" cap="none" normalizeH="0" baseline="0">
                          <a:ln>
                            <a:noFill/>
                          </a:ln>
                          <a:solidFill>
                            <a:srgbClr val="FFFFFF"/>
                          </a:solidFill>
                          <a:effectLst/>
                          <a:latin typeface="Times New Roman" charset="0"/>
                          <a:ea typeface="ＭＳ Ｐゴシック" charset="0"/>
                          <a:cs typeface="Arial" charset="0"/>
                        </a:rPr>
                        <a:t>Loi relative à la Responsabilité Environnementale (LRE)</a:t>
                      </a:r>
                      <a:endParaRPr kumimoji="0" lang="fr-FR" sz="1100" b="1" i="0" u="none" strike="noStrike" cap="none" normalizeH="0" baseline="0">
                        <a:ln>
                          <a:noFill/>
                        </a:ln>
                        <a:solidFill>
                          <a:srgbClr val="FFFFFF"/>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a:ln>
                            <a:noFill/>
                          </a:ln>
                          <a:solidFill>
                            <a:srgbClr val="000000"/>
                          </a:solidFill>
                          <a:effectLst/>
                          <a:latin typeface="Times New Roman" charset="0"/>
                          <a:ea typeface="ＭＳ Ｐゴシック" charset="0"/>
                          <a:cs typeface="Arial" charset="0"/>
                        </a:rPr>
                        <a:t>Loi n° 2008-757 du 1er août 2008 issue de la transposition de la Directive européenne 2004/35/CE</a:t>
                      </a:r>
                      <a:endParaRPr kumimoji="0" lang="fr-FR" sz="1100" b="0" i="0" u="none" strike="noStrike" cap="none" normalizeH="0" baseline="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fr-FR" sz="1100" b="0" i="0" u="none" strike="noStrike" cap="none" normalizeH="0" baseline="0" dirty="0">
                          <a:ln>
                            <a:noFill/>
                          </a:ln>
                          <a:solidFill>
                            <a:srgbClr val="000000"/>
                          </a:solidFill>
                          <a:effectLst/>
                          <a:latin typeface="Times New Roman" charset="0"/>
                          <a:ea typeface="ＭＳ Ｐゴシック" charset="0"/>
                          <a:cs typeface="Arial" charset="0"/>
                        </a:rPr>
                        <a:t>Applicable à des dommages accidentels survenus pendant l’exploitation (évaluation ex-post). </a:t>
                      </a:r>
                      <a:endParaRPr kumimoji="0" lang="fr-FR" sz="1100" b="0" i="0" u="none" strike="noStrike" cap="none" normalizeH="0" baseline="0" dirty="0">
                        <a:ln>
                          <a:noFill/>
                        </a:ln>
                        <a:solidFill>
                          <a:srgbClr val="000000"/>
                        </a:solidFill>
                        <a:effectLst/>
                        <a:latin typeface="Times New Roman" charset="0"/>
                        <a:ea typeface="ＭＳ Ｐゴシック" charset="0"/>
                        <a:cs typeface="Times New Roman" charset="0"/>
                      </a:endParaRPr>
                    </a:p>
                  </a:txBody>
                  <a:tcPr marL="37635" marR="376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bl>
          </a:graphicData>
        </a:graphic>
      </p:graphicFrame>
      <p:sp>
        <p:nvSpPr>
          <p:cNvPr id="3" name="ZoneTexte 2"/>
          <p:cNvSpPr txBox="1"/>
          <p:nvPr/>
        </p:nvSpPr>
        <p:spPr>
          <a:xfrm>
            <a:off x="5396605" y="-44372"/>
            <a:ext cx="1101684" cy="369332"/>
          </a:xfrm>
          <a:prstGeom prst="rect">
            <a:avLst/>
          </a:prstGeom>
          <a:noFill/>
        </p:spPr>
        <p:txBody>
          <a:bodyPr wrap="none" rtlCol="0">
            <a:spAutoFit/>
          </a:bodyPr>
          <a:lstStyle/>
          <a:p>
            <a:r>
              <a:rPr lang="fr-FR" dirty="0"/>
              <a:t>En France</a:t>
            </a:r>
          </a:p>
        </p:txBody>
      </p:sp>
      <p:sp>
        <p:nvSpPr>
          <p:cNvPr id="4" name="Rectangle 3">
            <a:extLst>
              <a:ext uri="{FF2B5EF4-FFF2-40B4-BE49-F238E27FC236}">
                <a16:creationId xmlns:a16="http://schemas.microsoft.com/office/drawing/2014/main" id="{76C0A3F1-E8CD-86EC-F3F7-36A676BA0C12}"/>
              </a:ext>
            </a:extLst>
          </p:cNvPr>
          <p:cNvSpPr/>
          <p:nvPr/>
        </p:nvSpPr>
        <p:spPr>
          <a:xfrm>
            <a:off x="3422621" y="1443037"/>
            <a:ext cx="7229475" cy="3214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a:t>Loi pour la reconquête de la biodiversité et des paysages de 2016</a:t>
            </a:r>
          </a:p>
        </p:txBody>
      </p:sp>
    </p:spTree>
    <p:extLst>
      <p:ext uri="{BB962C8B-B14F-4D97-AF65-F5344CB8AC3E}">
        <p14:creationId xmlns:p14="http://schemas.microsoft.com/office/powerpoint/2010/main" val="172006655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2720068-F0F1-3943-11E8-508D37B6C3C8}"/>
              </a:ext>
            </a:extLst>
          </p:cNvPr>
          <p:cNvPicPr>
            <a:picLocks noChangeAspect="1"/>
          </p:cNvPicPr>
          <p:nvPr/>
        </p:nvPicPr>
        <p:blipFill>
          <a:blip r:embed="rId2"/>
          <a:stretch>
            <a:fillRect/>
          </a:stretch>
        </p:blipFill>
        <p:spPr>
          <a:xfrm>
            <a:off x="5119395" y="1470227"/>
            <a:ext cx="6859425" cy="4650690"/>
          </a:xfrm>
          <a:prstGeom prst="rect">
            <a:avLst/>
          </a:prstGeom>
        </p:spPr>
      </p:pic>
      <p:sp>
        <p:nvSpPr>
          <p:cNvPr id="4" name="ZoneTexte 3">
            <a:extLst>
              <a:ext uri="{FF2B5EF4-FFF2-40B4-BE49-F238E27FC236}">
                <a16:creationId xmlns:a16="http://schemas.microsoft.com/office/drawing/2014/main" id="{9FFD9EF1-DADD-679A-9D66-8C1CA1E65819}"/>
              </a:ext>
            </a:extLst>
          </p:cNvPr>
          <p:cNvSpPr txBox="1"/>
          <p:nvPr/>
        </p:nvSpPr>
        <p:spPr>
          <a:xfrm>
            <a:off x="100581" y="1533414"/>
            <a:ext cx="4859283" cy="4524315"/>
          </a:xfrm>
          <a:prstGeom prst="rect">
            <a:avLst/>
          </a:prstGeom>
          <a:noFill/>
        </p:spPr>
        <p:txBody>
          <a:bodyPr wrap="square" rtlCol="0">
            <a:spAutoFit/>
          </a:bodyPr>
          <a:lstStyle/>
          <a:p>
            <a:endParaRPr lang="en-US" sz="2400" dirty="0"/>
          </a:p>
          <a:p>
            <a:pPr marL="342900" indent="-342900">
              <a:buFontTx/>
              <a:buChar char="-"/>
            </a:pPr>
            <a:r>
              <a:rPr lang="en-US" sz="2400" dirty="0"/>
              <a:t>Les association </a:t>
            </a:r>
            <a:r>
              <a:rPr lang="en-US" sz="2400" dirty="0" err="1"/>
              <a:t>foncières</a:t>
            </a:r>
            <a:r>
              <a:rPr lang="en-US" sz="2400" dirty="0"/>
              <a:t> </a:t>
            </a:r>
            <a:r>
              <a:rPr lang="en-US" sz="2400" dirty="0" err="1"/>
              <a:t>agricoles</a:t>
            </a:r>
            <a:r>
              <a:rPr lang="en-US" sz="2400" dirty="0"/>
              <a:t> pour la </a:t>
            </a:r>
            <a:r>
              <a:rPr lang="en-US" sz="2400" dirty="0" err="1"/>
              <a:t>mutualisation</a:t>
            </a:r>
            <a:endParaRPr lang="en-US" sz="2400" dirty="0"/>
          </a:p>
          <a:p>
            <a:endParaRPr lang="en-US" sz="2400" dirty="0"/>
          </a:p>
          <a:p>
            <a:pPr marL="342900" indent="-342900">
              <a:buFontTx/>
              <a:buChar char="-"/>
            </a:pPr>
            <a:r>
              <a:rPr lang="en-US" sz="2400" dirty="0"/>
              <a:t>Les obligations </a:t>
            </a:r>
            <a:r>
              <a:rPr lang="en-US" sz="2400" dirty="0" err="1"/>
              <a:t>réelles</a:t>
            </a:r>
            <a:r>
              <a:rPr lang="en-US" sz="2400" dirty="0"/>
              <a:t> </a:t>
            </a:r>
            <a:r>
              <a:rPr lang="en-US" sz="2400" dirty="0" err="1"/>
              <a:t>environnementales</a:t>
            </a:r>
            <a:r>
              <a:rPr lang="en-US" sz="2400" dirty="0"/>
              <a:t> pour la </a:t>
            </a:r>
            <a:r>
              <a:rPr lang="en-US" sz="2400" dirty="0" err="1"/>
              <a:t>pérennisation</a:t>
            </a:r>
            <a:endParaRPr lang="en-US" sz="2400" dirty="0"/>
          </a:p>
          <a:p>
            <a:endParaRPr lang="en-US" sz="2400" dirty="0"/>
          </a:p>
          <a:p>
            <a:pPr marL="342900" indent="-342900">
              <a:buFontTx/>
              <a:buChar char="-"/>
            </a:pPr>
            <a:r>
              <a:rPr lang="en-US" sz="2400" dirty="0"/>
              <a:t>Les </a:t>
            </a:r>
            <a:r>
              <a:rPr lang="en-US" sz="2400" dirty="0" err="1"/>
              <a:t>baux</a:t>
            </a:r>
            <a:r>
              <a:rPr lang="en-US" sz="2400" dirty="0"/>
              <a:t> </a:t>
            </a:r>
            <a:r>
              <a:rPr lang="en-US" sz="2400" dirty="0" err="1"/>
              <a:t>ruraux</a:t>
            </a:r>
            <a:r>
              <a:rPr lang="en-US" sz="2400" dirty="0"/>
              <a:t> </a:t>
            </a:r>
            <a:r>
              <a:rPr lang="en-US" sz="2400" dirty="0" err="1"/>
              <a:t>environnementaux</a:t>
            </a:r>
            <a:r>
              <a:rPr lang="en-US" sz="2400" dirty="0"/>
              <a:t> pour </a:t>
            </a:r>
            <a:r>
              <a:rPr lang="en-US" sz="2400" dirty="0" err="1"/>
              <a:t>créer</a:t>
            </a:r>
            <a:r>
              <a:rPr lang="en-US" sz="2400" dirty="0"/>
              <a:t> des gains </a:t>
            </a:r>
            <a:r>
              <a:rPr lang="en-US" sz="2400" dirty="0" err="1"/>
              <a:t>écologiques</a:t>
            </a:r>
            <a:r>
              <a:rPr lang="en-US" sz="2400" dirty="0"/>
              <a:t> </a:t>
            </a:r>
            <a:r>
              <a:rPr lang="en-US" sz="2400" dirty="0" err="1"/>
              <a:t>à</a:t>
            </a:r>
            <a:r>
              <a:rPr lang="en-US" sz="2400" dirty="0"/>
              <a:t> </a:t>
            </a:r>
            <a:r>
              <a:rPr lang="en-US" sz="2400" dirty="0" err="1"/>
              <a:t>partir</a:t>
            </a:r>
            <a:r>
              <a:rPr lang="en-US" sz="2400" dirty="0"/>
              <a:t> des </a:t>
            </a:r>
            <a:r>
              <a:rPr lang="en-US" sz="2400" dirty="0" err="1"/>
              <a:t>changements</a:t>
            </a:r>
            <a:r>
              <a:rPr lang="en-US" sz="2400" dirty="0"/>
              <a:t> de pratiques</a:t>
            </a:r>
          </a:p>
        </p:txBody>
      </p:sp>
      <p:sp>
        <p:nvSpPr>
          <p:cNvPr id="5" name="Titre 1">
            <a:extLst>
              <a:ext uri="{FF2B5EF4-FFF2-40B4-BE49-F238E27FC236}">
                <a16:creationId xmlns:a16="http://schemas.microsoft.com/office/drawing/2014/main" id="{60E17947-DEC5-8F72-F9CC-9E437F03C73E}"/>
              </a:ext>
            </a:extLst>
          </p:cNvPr>
          <p:cNvSpPr txBox="1">
            <a:spLocks/>
          </p:cNvSpPr>
          <p:nvPr/>
        </p:nvSpPr>
        <p:spPr>
          <a:xfrm>
            <a:off x="557493" y="223319"/>
            <a:ext cx="11116962" cy="8429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b="1" dirty="0"/>
              <a:t>Pour les territoires agricoles envisageant de mettre en place des compensation écologique</a:t>
            </a:r>
            <a:endParaRPr lang="fr-FR" sz="2400" b="1" dirty="0">
              <a:solidFill>
                <a:srgbClr val="FF0000"/>
              </a:solidFill>
            </a:endParaRPr>
          </a:p>
        </p:txBody>
      </p:sp>
    </p:spTree>
    <p:extLst>
      <p:ext uri="{BB962C8B-B14F-4D97-AF65-F5344CB8AC3E}">
        <p14:creationId xmlns:p14="http://schemas.microsoft.com/office/powerpoint/2010/main" val="775798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488CD5B-2E4F-0D0E-28E2-C7421CB9538D}"/>
              </a:ext>
            </a:extLst>
          </p:cNvPr>
          <p:cNvPicPr>
            <a:picLocks noChangeAspect="1"/>
          </p:cNvPicPr>
          <p:nvPr/>
        </p:nvPicPr>
        <p:blipFill>
          <a:blip r:embed="rId2"/>
          <a:stretch>
            <a:fillRect/>
          </a:stretch>
        </p:blipFill>
        <p:spPr>
          <a:xfrm>
            <a:off x="100012" y="141761"/>
            <a:ext cx="3907610" cy="5786438"/>
          </a:xfrm>
          <a:prstGeom prst="rect">
            <a:avLst/>
          </a:prstGeom>
          <a:ln>
            <a:solidFill>
              <a:schemeClr val="tx1"/>
            </a:solidFill>
          </a:ln>
        </p:spPr>
      </p:pic>
      <p:pic>
        <p:nvPicPr>
          <p:cNvPr id="4" name="Image 3">
            <a:extLst>
              <a:ext uri="{FF2B5EF4-FFF2-40B4-BE49-F238E27FC236}">
                <a16:creationId xmlns:a16="http://schemas.microsoft.com/office/drawing/2014/main" id="{4A8FE207-4FF8-E376-BB75-170493208CA3}"/>
              </a:ext>
            </a:extLst>
          </p:cNvPr>
          <p:cNvPicPr>
            <a:picLocks noChangeAspect="1"/>
          </p:cNvPicPr>
          <p:nvPr/>
        </p:nvPicPr>
        <p:blipFill>
          <a:blip r:embed="rId3"/>
          <a:stretch>
            <a:fillRect/>
          </a:stretch>
        </p:blipFill>
        <p:spPr>
          <a:xfrm>
            <a:off x="4209973" y="141761"/>
            <a:ext cx="3653631" cy="5786438"/>
          </a:xfrm>
          <a:prstGeom prst="rect">
            <a:avLst/>
          </a:prstGeom>
          <a:ln w="9525">
            <a:solidFill>
              <a:schemeClr val="tx1"/>
            </a:solidFill>
          </a:ln>
        </p:spPr>
      </p:pic>
      <p:pic>
        <p:nvPicPr>
          <p:cNvPr id="3" name="Image 2">
            <a:extLst>
              <a:ext uri="{FF2B5EF4-FFF2-40B4-BE49-F238E27FC236}">
                <a16:creationId xmlns:a16="http://schemas.microsoft.com/office/drawing/2014/main" id="{D2EF31CD-26AD-8054-E7A5-2044401686A4}"/>
              </a:ext>
            </a:extLst>
          </p:cNvPr>
          <p:cNvPicPr>
            <a:picLocks noChangeAspect="1"/>
          </p:cNvPicPr>
          <p:nvPr/>
        </p:nvPicPr>
        <p:blipFill>
          <a:blip r:embed="rId4"/>
          <a:stretch>
            <a:fillRect/>
          </a:stretch>
        </p:blipFill>
        <p:spPr>
          <a:xfrm>
            <a:off x="8110565" y="141761"/>
            <a:ext cx="3994734" cy="5786438"/>
          </a:xfrm>
          <a:prstGeom prst="rect">
            <a:avLst/>
          </a:prstGeom>
          <a:ln>
            <a:solidFill>
              <a:schemeClr val="tx1"/>
            </a:solidFill>
          </a:ln>
        </p:spPr>
      </p:pic>
      <p:sp>
        <p:nvSpPr>
          <p:cNvPr id="5" name="ZoneTexte 4">
            <a:extLst>
              <a:ext uri="{FF2B5EF4-FFF2-40B4-BE49-F238E27FC236}">
                <a16:creationId xmlns:a16="http://schemas.microsoft.com/office/drawing/2014/main" id="{D98970B3-00D9-6F08-B019-5B641A3B1151}"/>
              </a:ext>
            </a:extLst>
          </p:cNvPr>
          <p:cNvSpPr txBox="1"/>
          <p:nvPr/>
        </p:nvSpPr>
        <p:spPr>
          <a:xfrm>
            <a:off x="2384611" y="5928199"/>
            <a:ext cx="7243482" cy="830997"/>
          </a:xfrm>
          <a:prstGeom prst="rect">
            <a:avLst/>
          </a:prstGeom>
          <a:noFill/>
        </p:spPr>
        <p:txBody>
          <a:bodyPr wrap="square" rtlCol="0">
            <a:spAutoFit/>
          </a:bodyPr>
          <a:lstStyle/>
          <a:p>
            <a:pPr algn="ctr"/>
            <a:r>
              <a:rPr lang="fr-FR" sz="4800" dirty="0"/>
              <a:t>Merci pour votre attention</a:t>
            </a:r>
          </a:p>
        </p:txBody>
      </p:sp>
    </p:spTree>
    <p:extLst>
      <p:ext uri="{BB962C8B-B14F-4D97-AF65-F5344CB8AC3E}">
        <p14:creationId xmlns:p14="http://schemas.microsoft.com/office/powerpoint/2010/main" val="3309708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174277"/>
            <a:ext cx="11954107" cy="1143000"/>
          </a:xfrm>
        </p:spPr>
        <p:txBody>
          <a:bodyPr>
            <a:normAutofit fontScale="90000"/>
          </a:bodyPr>
          <a:lstStyle/>
          <a:p>
            <a:r>
              <a:rPr lang="fr-FR" dirty="0"/>
              <a:t>La compensation dans le cadre des dommages autorisés</a:t>
            </a:r>
          </a:p>
        </p:txBody>
      </p:sp>
      <p:sp>
        <p:nvSpPr>
          <p:cNvPr id="3" name="Espace réservé du contenu 2"/>
          <p:cNvSpPr>
            <a:spLocks noGrp="1"/>
          </p:cNvSpPr>
          <p:nvPr>
            <p:ph idx="1"/>
          </p:nvPr>
        </p:nvSpPr>
        <p:spPr>
          <a:xfrm>
            <a:off x="1160820" y="1521376"/>
            <a:ext cx="9552488" cy="4842354"/>
          </a:xfrm>
        </p:spPr>
        <p:txBody>
          <a:bodyPr>
            <a:normAutofit fontScale="92500"/>
          </a:bodyPr>
          <a:lstStyle/>
          <a:p>
            <a:r>
              <a:rPr lang="fr-FR" sz="3200" dirty="0"/>
              <a:t>Existe depuis 1976</a:t>
            </a:r>
          </a:p>
          <a:p>
            <a:r>
              <a:rPr lang="fr-FR" sz="3200" dirty="0"/>
              <a:t>N’est plus optionnelle depuis 2016</a:t>
            </a:r>
          </a:p>
          <a:p>
            <a:r>
              <a:rPr lang="fr-FR" sz="3200" dirty="0"/>
              <a:t>Principes</a:t>
            </a:r>
          </a:p>
          <a:p>
            <a:pPr lvl="1"/>
            <a:r>
              <a:rPr lang="fr-FR" sz="2800" dirty="0"/>
              <a:t>Absence de perte nette de </a:t>
            </a:r>
            <a:r>
              <a:rPr lang="fr-FR" sz="2800" dirty="0" err="1"/>
              <a:t>biodiversite</a:t>
            </a:r>
            <a:r>
              <a:rPr lang="fr-FR" sz="2800" dirty="0"/>
              <a:t>́ avec équivalence stricte: mêmes espèces, mêmes habitats, mêmes fonctionnalités</a:t>
            </a:r>
          </a:p>
          <a:p>
            <a:pPr lvl="1"/>
            <a:r>
              <a:rPr lang="fr-FR" sz="2800" dirty="0"/>
              <a:t>Obligation de </a:t>
            </a:r>
            <a:r>
              <a:rPr lang="fr-FR" sz="2800" dirty="0" err="1"/>
              <a:t>résultats</a:t>
            </a:r>
            <a:r>
              <a:rPr lang="fr-FR" sz="2800" dirty="0"/>
              <a:t> </a:t>
            </a:r>
          </a:p>
          <a:p>
            <a:pPr lvl="1"/>
            <a:r>
              <a:rPr lang="fr-FR" sz="2800" dirty="0"/>
              <a:t>Obligation d’</a:t>
            </a:r>
            <a:r>
              <a:rPr lang="fr-FR" sz="2800" dirty="0" err="1"/>
              <a:t>additionnalité</a:t>
            </a:r>
            <a:endParaRPr lang="fr-FR" sz="2800" dirty="0"/>
          </a:p>
          <a:p>
            <a:pPr lvl="1"/>
            <a:r>
              <a:rPr lang="fr-FR" sz="2800" dirty="0" err="1"/>
              <a:t>Durée</a:t>
            </a:r>
            <a:r>
              <a:rPr lang="fr-FR" sz="2800" dirty="0"/>
              <a:t> des mesures compensatoires aussi longue que les impacts </a:t>
            </a:r>
          </a:p>
          <a:p>
            <a:pPr lvl="1"/>
            <a:r>
              <a:rPr lang="fr-FR" sz="2800" dirty="0"/>
              <a:t>Si pas de compensation possible, le projet n’est pas autorisé</a:t>
            </a:r>
          </a:p>
          <a:p>
            <a:pPr lvl="1"/>
            <a:r>
              <a:rPr lang="fr-FR" sz="2800" dirty="0"/>
              <a:t>Pour tous les projets, plans et programmes et pour tous les cadres réglementaires invoquant la séquence ERC…</a:t>
            </a:r>
          </a:p>
        </p:txBody>
      </p:sp>
    </p:spTree>
    <p:extLst>
      <p:ext uri="{BB962C8B-B14F-4D97-AF65-F5344CB8AC3E}">
        <p14:creationId xmlns:p14="http://schemas.microsoft.com/office/powerpoint/2010/main" val="250495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avec flèche 2">
            <a:extLst>
              <a:ext uri="{FF2B5EF4-FFF2-40B4-BE49-F238E27FC236}">
                <a16:creationId xmlns:a16="http://schemas.microsoft.com/office/drawing/2014/main" id="{BD5ACACA-885E-D64D-9D7C-0CF332DB3E79}"/>
              </a:ext>
            </a:extLst>
          </p:cNvPr>
          <p:cNvCxnSpPr>
            <a:cxnSpLocks/>
          </p:cNvCxnSpPr>
          <p:nvPr/>
        </p:nvCxnSpPr>
        <p:spPr>
          <a:xfrm>
            <a:off x="2065422" y="5558589"/>
            <a:ext cx="7796463"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 name="Connecteur droit avec flèche 3">
            <a:extLst>
              <a:ext uri="{FF2B5EF4-FFF2-40B4-BE49-F238E27FC236}">
                <a16:creationId xmlns:a16="http://schemas.microsoft.com/office/drawing/2014/main" id="{9BFB8D64-78C9-4046-90F4-A061FD0ED7CF}"/>
              </a:ext>
            </a:extLst>
          </p:cNvPr>
          <p:cNvCxnSpPr>
            <a:cxnSpLocks/>
          </p:cNvCxnSpPr>
          <p:nvPr/>
        </p:nvCxnSpPr>
        <p:spPr>
          <a:xfrm flipV="1">
            <a:off x="2859505" y="589549"/>
            <a:ext cx="0" cy="566687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F73CAA64-9D60-3543-A915-17DD595E7A99}"/>
              </a:ext>
            </a:extLst>
          </p:cNvPr>
          <p:cNvSpPr txBox="1"/>
          <p:nvPr/>
        </p:nvSpPr>
        <p:spPr>
          <a:xfrm>
            <a:off x="9170068" y="5794756"/>
            <a:ext cx="1383632" cy="923330"/>
          </a:xfrm>
          <a:prstGeom prst="rect">
            <a:avLst/>
          </a:prstGeom>
          <a:noFill/>
        </p:spPr>
        <p:txBody>
          <a:bodyPr wrap="square" rtlCol="0">
            <a:spAutoFit/>
          </a:bodyPr>
          <a:lstStyle/>
          <a:p>
            <a:r>
              <a:rPr lang="fr-FR" dirty="0"/>
              <a:t>Dimensions éthiques et culturelles</a:t>
            </a:r>
          </a:p>
        </p:txBody>
      </p:sp>
      <p:sp>
        <p:nvSpPr>
          <p:cNvPr id="11" name="ZoneTexte 10">
            <a:extLst>
              <a:ext uri="{FF2B5EF4-FFF2-40B4-BE49-F238E27FC236}">
                <a16:creationId xmlns:a16="http://schemas.microsoft.com/office/drawing/2014/main" id="{E7C5656A-79C7-A54F-B78D-469E8BCC9951}"/>
              </a:ext>
            </a:extLst>
          </p:cNvPr>
          <p:cNvSpPr txBox="1"/>
          <p:nvPr/>
        </p:nvSpPr>
        <p:spPr>
          <a:xfrm>
            <a:off x="1524000" y="127884"/>
            <a:ext cx="1383632" cy="646331"/>
          </a:xfrm>
          <a:prstGeom prst="rect">
            <a:avLst/>
          </a:prstGeom>
          <a:noFill/>
        </p:spPr>
        <p:txBody>
          <a:bodyPr wrap="square" rtlCol="0">
            <a:spAutoFit/>
          </a:bodyPr>
          <a:lstStyle/>
          <a:p>
            <a:r>
              <a:rPr lang="fr-FR" dirty="0"/>
              <a:t>Complexité du vivant</a:t>
            </a:r>
          </a:p>
        </p:txBody>
      </p:sp>
      <p:cxnSp>
        <p:nvCxnSpPr>
          <p:cNvPr id="13" name="Connecteur droit 12">
            <a:extLst>
              <a:ext uri="{FF2B5EF4-FFF2-40B4-BE49-F238E27FC236}">
                <a16:creationId xmlns:a16="http://schemas.microsoft.com/office/drawing/2014/main" id="{1568E3FF-7087-8547-A842-A43BCB9E0CE0}"/>
              </a:ext>
            </a:extLst>
          </p:cNvPr>
          <p:cNvCxnSpPr>
            <a:cxnSpLocks/>
          </p:cNvCxnSpPr>
          <p:nvPr/>
        </p:nvCxnSpPr>
        <p:spPr>
          <a:xfrm>
            <a:off x="5939589" y="974695"/>
            <a:ext cx="0" cy="431933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BEA23A42-2812-B545-B33D-84F0F9798A5D}"/>
              </a:ext>
            </a:extLst>
          </p:cNvPr>
          <p:cNvCxnSpPr>
            <a:cxnSpLocks/>
          </p:cNvCxnSpPr>
          <p:nvPr/>
        </p:nvCxnSpPr>
        <p:spPr>
          <a:xfrm flipH="1">
            <a:off x="3268580" y="3134363"/>
            <a:ext cx="6075947" cy="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EB1349D2-685B-4E47-9744-D5536C579E8F}"/>
              </a:ext>
            </a:extLst>
          </p:cNvPr>
          <p:cNvSpPr txBox="1"/>
          <p:nvPr/>
        </p:nvSpPr>
        <p:spPr>
          <a:xfrm>
            <a:off x="2982831" y="1365909"/>
            <a:ext cx="3031956" cy="1200329"/>
          </a:xfrm>
          <a:prstGeom prst="rect">
            <a:avLst/>
          </a:prstGeom>
          <a:noFill/>
        </p:spPr>
        <p:txBody>
          <a:bodyPr wrap="square" rtlCol="0">
            <a:spAutoFit/>
          </a:bodyPr>
          <a:lstStyle/>
          <a:p>
            <a:r>
              <a:rPr lang="fr-FR" dirty="0"/>
              <a:t>Compensation écologique inacceptable pour des problème de faisabilité de la restauration écologique</a:t>
            </a:r>
          </a:p>
        </p:txBody>
      </p:sp>
      <p:sp>
        <p:nvSpPr>
          <p:cNvPr id="22" name="ZoneTexte 21">
            <a:extLst>
              <a:ext uri="{FF2B5EF4-FFF2-40B4-BE49-F238E27FC236}">
                <a16:creationId xmlns:a16="http://schemas.microsoft.com/office/drawing/2014/main" id="{D39C165C-D5AB-804E-BE77-B013E1D68BC1}"/>
              </a:ext>
            </a:extLst>
          </p:cNvPr>
          <p:cNvSpPr txBox="1"/>
          <p:nvPr/>
        </p:nvSpPr>
        <p:spPr>
          <a:xfrm>
            <a:off x="3551134" y="4097914"/>
            <a:ext cx="1696826" cy="923330"/>
          </a:xfrm>
          <a:prstGeom prst="rect">
            <a:avLst/>
          </a:prstGeom>
          <a:noFill/>
        </p:spPr>
        <p:txBody>
          <a:bodyPr wrap="square" rtlCol="0">
            <a:spAutoFit/>
          </a:bodyPr>
          <a:lstStyle/>
          <a:p>
            <a:r>
              <a:rPr lang="fr-FR" dirty="0"/>
              <a:t>Compensation écologique acceptable</a:t>
            </a:r>
          </a:p>
        </p:txBody>
      </p:sp>
      <p:sp>
        <p:nvSpPr>
          <p:cNvPr id="24" name="ZoneTexte 23">
            <a:extLst>
              <a:ext uri="{FF2B5EF4-FFF2-40B4-BE49-F238E27FC236}">
                <a16:creationId xmlns:a16="http://schemas.microsoft.com/office/drawing/2014/main" id="{CFDDD070-33DA-8942-99B4-07938FAE27E2}"/>
              </a:ext>
            </a:extLst>
          </p:cNvPr>
          <p:cNvSpPr txBox="1"/>
          <p:nvPr/>
        </p:nvSpPr>
        <p:spPr>
          <a:xfrm>
            <a:off x="6679716" y="1365909"/>
            <a:ext cx="2592618" cy="1200329"/>
          </a:xfrm>
          <a:prstGeom prst="rect">
            <a:avLst/>
          </a:prstGeom>
          <a:noFill/>
        </p:spPr>
        <p:txBody>
          <a:bodyPr wrap="square" rtlCol="0">
            <a:spAutoFit/>
          </a:bodyPr>
          <a:lstStyle/>
          <a:p>
            <a:r>
              <a:rPr lang="fr-FR" dirty="0"/>
              <a:t>Compensation écologique inacceptable pour des raisons écologiques et sociales</a:t>
            </a:r>
          </a:p>
        </p:txBody>
      </p:sp>
      <p:sp>
        <p:nvSpPr>
          <p:cNvPr id="12" name="ZoneTexte 11">
            <a:extLst>
              <a:ext uri="{FF2B5EF4-FFF2-40B4-BE49-F238E27FC236}">
                <a16:creationId xmlns:a16="http://schemas.microsoft.com/office/drawing/2014/main" id="{D0A9BE3F-45AA-9B46-80A4-81FDA2C4EBCD}"/>
              </a:ext>
            </a:extLst>
          </p:cNvPr>
          <p:cNvSpPr txBox="1"/>
          <p:nvPr/>
        </p:nvSpPr>
        <p:spPr>
          <a:xfrm>
            <a:off x="6631219" y="3876181"/>
            <a:ext cx="3031956" cy="923330"/>
          </a:xfrm>
          <a:prstGeom prst="rect">
            <a:avLst/>
          </a:prstGeom>
          <a:noFill/>
        </p:spPr>
        <p:txBody>
          <a:bodyPr wrap="square" rtlCol="0">
            <a:spAutoFit/>
          </a:bodyPr>
          <a:lstStyle/>
          <a:p>
            <a:r>
              <a:rPr lang="fr-FR" dirty="0"/>
              <a:t>Compensation écologique inacceptable pour des problème de légitimité sociale</a:t>
            </a:r>
          </a:p>
        </p:txBody>
      </p:sp>
      <p:sp>
        <p:nvSpPr>
          <p:cNvPr id="2" name="ZoneTexte 1">
            <a:extLst>
              <a:ext uri="{FF2B5EF4-FFF2-40B4-BE49-F238E27FC236}">
                <a16:creationId xmlns:a16="http://schemas.microsoft.com/office/drawing/2014/main" id="{56FDCB8B-4A41-A547-9503-AE21F5A09F63}"/>
              </a:ext>
            </a:extLst>
          </p:cNvPr>
          <p:cNvSpPr txBox="1"/>
          <p:nvPr/>
        </p:nvSpPr>
        <p:spPr>
          <a:xfrm>
            <a:off x="4498810" y="-11007"/>
            <a:ext cx="5938805" cy="523220"/>
          </a:xfrm>
          <a:prstGeom prst="rect">
            <a:avLst/>
          </a:prstGeom>
          <a:noFill/>
        </p:spPr>
        <p:txBody>
          <a:bodyPr wrap="none" rtlCol="0">
            <a:spAutoFit/>
          </a:bodyPr>
          <a:lstStyle/>
          <a:p>
            <a:r>
              <a:rPr lang="fr-FR" sz="2800" dirty="0"/>
              <a:t>Frontière à la compensation écologique</a:t>
            </a:r>
          </a:p>
        </p:txBody>
      </p:sp>
    </p:spTree>
    <p:extLst>
      <p:ext uri="{BB962C8B-B14F-4D97-AF65-F5344CB8AC3E}">
        <p14:creationId xmlns:p14="http://schemas.microsoft.com/office/powerpoint/2010/main" val="2387503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E0F7F8-CD78-C04E-CB13-A4FD56DD9458}"/>
              </a:ext>
            </a:extLst>
          </p:cNvPr>
          <p:cNvSpPr>
            <a:spLocks noGrp="1"/>
          </p:cNvSpPr>
          <p:nvPr>
            <p:ph type="ctrTitle"/>
          </p:nvPr>
        </p:nvSpPr>
        <p:spPr/>
        <p:txBody>
          <a:bodyPr/>
          <a:lstStyle/>
          <a:p>
            <a:r>
              <a:rPr lang="fr-FR" dirty="0"/>
              <a:t>Mise en place de la compensation en France</a:t>
            </a:r>
          </a:p>
        </p:txBody>
      </p:sp>
      <p:sp>
        <p:nvSpPr>
          <p:cNvPr id="3" name="Sous-titre 2">
            <a:extLst>
              <a:ext uri="{FF2B5EF4-FFF2-40B4-BE49-F238E27FC236}">
                <a16:creationId xmlns:a16="http://schemas.microsoft.com/office/drawing/2014/main" id="{FA237F5D-2621-936F-00BF-3842CB8FF6A3}"/>
              </a:ext>
            </a:extLst>
          </p:cNvPr>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2432788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re 1"/>
          <p:cNvSpPr>
            <a:spLocks noGrp="1"/>
          </p:cNvSpPr>
          <p:nvPr>
            <p:ph type="title"/>
          </p:nvPr>
        </p:nvSpPr>
        <p:spPr>
          <a:xfrm>
            <a:off x="630516" y="-48988"/>
            <a:ext cx="11451771" cy="1079957"/>
          </a:xfrm>
        </p:spPr>
        <p:txBody>
          <a:bodyPr>
            <a:noAutofit/>
          </a:bodyPr>
          <a:lstStyle/>
          <a:p>
            <a:pPr>
              <a:defRPr/>
            </a:pPr>
            <a:r>
              <a:rPr lang="en-US" sz="2400" dirty="0"/>
              <a:t>Le </a:t>
            </a:r>
            <a:r>
              <a:rPr lang="en-US" sz="2400" dirty="0" err="1"/>
              <a:t>système</a:t>
            </a:r>
            <a:r>
              <a:rPr lang="en-US" sz="2400" dirty="0"/>
              <a:t> de mise </a:t>
            </a:r>
            <a:r>
              <a:rPr lang="en-US" sz="2400" dirty="0" err="1"/>
              <a:t>en</a:t>
            </a:r>
            <a:r>
              <a:rPr lang="en-US" sz="2400" dirty="0"/>
              <a:t> oeuvre des </a:t>
            </a:r>
            <a:r>
              <a:rPr lang="en-US" sz="2400" dirty="0" err="1"/>
              <a:t>mesures</a:t>
            </a:r>
            <a:r>
              <a:rPr lang="en-US" sz="2400" dirty="0"/>
              <a:t> </a:t>
            </a:r>
            <a:r>
              <a:rPr lang="en-US" sz="2400" dirty="0" err="1"/>
              <a:t>compensatoires</a:t>
            </a:r>
            <a:r>
              <a:rPr lang="en-US" sz="2400" dirty="0"/>
              <a:t> </a:t>
            </a:r>
            <a:r>
              <a:rPr lang="en-US" sz="2400" dirty="0" err="1"/>
              <a:t>en</a:t>
            </a:r>
            <a:r>
              <a:rPr lang="en-US" sz="2400" dirty="0"/>
              <a:t> France</a:t>
            </a:r>
          </a:p>
        </p:txBody>
      </p:sp>
      <p:sp>
        <p:nvSpPr>
          <p:cNvPr id="195" name="Rectangle 194"/>
          <p:cNvSpPr/>
          <p:nvPr/>
        </p:nvSpPr>
        <p:spPr>
          <a:xfrm>
            <a:off x="1074982" y="2187700"/>
            <a:ext cx="1732461" cy="89803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prstClr val="white"/>
                </a:solidFill>
                <a:latin typeface="Segoe UI" pitchFamily="34" charset="0"/>
                <a:ea typeface="Segoe UI" pitchFamily="34" charset="0"/>
                <a:cs typeface="Segoe UI" pitchFamily="34" charset="0"/>
              </a:rPr>
              <a:t>Régulateur</a:t>
            </a:r>
            <a:endParaRPr lang="en-US" sz="2400" b="1" dirty="0">
              <a:solidFill>
                <a:prstClr val="white"/>
              </a:solidFill>
              <a:latin typeface="Segoe UI" pitchFamily="34" charset="0"/>
              <a:ea typeface="Segoe UI" pitchFamily="34" charset="0"/>
              <a:cs typeface="Segoe UI" pitchFamily="34" charset="0"/>
            </a:endParaRPr>
          </a:p>
        </p:txBody>
      </p:sp>
      <p:cxnSp>
        <p:nvCxnSpPr>
          <p:cNvPr id="196" name="Connecteur droit avec flèche 195"/>
          <p:cNvCxnSpPr>
            <a:cxnSpLocks/>
            <a:stCxn id="200" idx="1"/>
            <a:endCxn id="195" idx="3"/>
          </p:cNvCxnSpPr>
          <p:nvPr/>
        </p:nvCxnSpPr>
        <p:spPr>
          <a:xfrm flipH="1" flipV="1">
            <a:off x="2807443" y="2636718"/>
            <a:ext cx="2053163" cy="1247206"/>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cxnSp>
        <p:nvCxnSpPr>
          <p:cNvPr id="197" name="Connecteur droit avec flèche 196"/>
          <p:cNvCxnSpPr>
            <a:cxnSpLocks/>
            <a:stCxn id="195" idx="3"/>
            <a:endCxn id="198" idx="1"/>
          </p:cNvCxnSpPr>
          <p:nvPr/>
        </p:nvCxnSpPr>
        <p:spPr>
          <a:xfrm>
            <a:off x="2807443" y="2636718"/>
            <a:ext cx="1294264" cy="360450"/>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sp>
        <p:nvSpPr>
          <p:cNvPr id="198" name="Rectangle 197"/>
          <p:cNvSpPr/>
          <p:nvPr/>
        </p:nvSpPr>
        <p:spPr>
          <a:xfrm>
            <a:off x="4101707" y="2596708"/>
            <a:ext cx="1479944" cy="8009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err="1">
                <a:solidFill>
                  <a:prstClr val="white"/>
                </a:solidFill>
                <a:latin typeface="Segoe UI" pitchFamily="34" charset="0"/>
                <a:ea typeface="Segoe UI" pitchFamily="34" charset="0"/>
                <a:cs typeface="Segoe UI" pitchFamily="34" charset="0"/>
              </a:rPr>
              <a:t>Développeur</a:t>
            </a:r>
            <a:endParaRPr lang="en-US" sz="2000" b="1" dirty="0">
              <a:solidFill>
                <a:prstClr val="white"/>
              </a:solidFill>
              <a:latin typeface="Segoe UI" pitchFamily="34" charset="0"/>
              <a:ea typeface="Segoe UI" pitchFamily="34" charset="0"/>
              <a:cs typeface="Segoe UI" pitchFamily="34" charset="0"/>
            </a:endParaRPr>
          </a:p>
        </p:txBody>
      </p:sp>
      <p:pic>
        <p:nvPicPr>
          <p:cNvPr id="199"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4135668" y="3418417"/>
            <a:ext cx="187493" cy="158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 name="Rectangle 199"/>
          <p:cNvSpPr/>
          <p:nvPr/>
        </p:nvSpPr>
        <p:spPr>
          <a:xfrm>
            <a:off x="4860606" y="3664182"/>
            <a:ext cx="436485" cy="43948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a:solidFill>
                  <a:prstClr val="white"/>
                </a:solidFill>
                <a:latin typeface="Segoe UI" pitchFamily="34" charset="0"/>
                <a:ea typeface="Segoe UI" pitchFamily="34" charset="0"/>
                <a:cs typeface="Segoe UI" pitchFamily="34" charset="0"/>
              </a:rPr>
              <a:t>D</a:t>
            </a:r>
            <a:r>
              <a:rPr lang="en-US" sz="1600" b="1" baseline="-25000" dirty="0">
                <a:solidFill>
                  <a:prstClr val="white"/>
                </a:solidFill>
                <a:latin typeface="Segoe UI" pitchFamily="34" charset="0"/>
                <a:ea typeface="Segoe UI" pitchFamily="34" charset="0"/>
                <a:cs typeface="Segoe UI" pitchFamily="34" charset="0"/>
              </a:rPr>
              <a:t>2</a:t>
            </a:r>
            <a:endParaRPr lang="en-US" sz="2000" b="1" baseline="-25000" dirty="0">
              <a:solidFill>
                <a:prstClr val="white"/>
              </a:solidFill>
              <a:latin typeface="Segoe UI" pitchFamily="34" charset="0"/>
              <a:ea typeface="Segoe UI" pitchFamily="34" charset="0"/>
              <a:cs typeface="Segoe UI" pitchFamily="34" charset="0"/>
            </a:endParaRPr>
          </a:p>
        </p:txBody>
      </p:sp>
      <p:sp>
        <p:nvSpPr>
          <p:cNvPr id="201" name="Rectangle 200"/>
          <p:cNvSpPr/>
          <p:nvPr/>
        </p:nvSpPr>
        <p:spPr>
          <a:xfrm>
            <a:off x="4101707" y="4117815"/>
            <a:ext cx="567928" cy="4394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600" b="1" dirty="0">
                <a:solidFill>
                  <a:prstClr val="white"/>
                </a:solidFill>
                <a:latin typeface="Segoe UI" pitchFamily="34" charset="0"/>
                <a:ea typeface="Segoe UI" pitchFamily="34" charset="0"/>
                <a:cs typeface="Segoe UI" pitchFamily="34" charset="0"/>
              </a:rPr>
              <a:t>D</a:t>
            </a:r>
            <a:r>
              <a:rPr lang="en-US" sz="1600" b="1" baseline="-25000" dirty="0">
                <a:solidFill>
                  <a:prstClr val="white"/>
                </a:solidFill>
                <a:latin typeface="Segoe UI" pitchFamily="34" charset="0"/>
                <a:ea typeface="Segoe UI" pitchFamily="34" charset="0"/>
                <a:cs typeface="Segoe UI" pitchFamily="34" charset="0"/>
              </a:rPr>
              <a:t>3</a:t>
            </a:r>
            <a:endParaRPr lang="en-US" sz="2000" b="1" baseline="-25000" dirty="0">
              <a:solidFill>
                <a:prstClr val="white"/>
              </a:solidFill>
              <a:latin typeface="Segoe UI" pitchFamily="34" charset="0"/>
              <a:ea typeface="Segoe UI" pitchFamily="34" charset="0"/>
              <a:cs typeface="Segoe UI" pitchFamily="34" charset="0"/>
            </a:endParaRPr>
          </a:p>
        </p:txBody>
      </p:sp>
      <p:pic>
        <p:nvPicPr>
          <p:cNvPr id="202"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4007153" y="2979915"/>
            <a:ext cx="187494" cy="157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3" name="Connecteur droit avec flèche 202"/>
          <p:cNvCxnSpPr>
            <a:cxnSpLocks/>
            <a:stCxn id="201" idx="1"/>
            <a:endCxn id="195" idx="3"/>
          </p:cNvCxnSpPr>
          <p:nvPr/>
        </p:nvCxnSpPr>
        <p:spPr>
          <a:xfrm flipH="1" flipV="1">
            <a:off x="2807443" y="2636718"/>
            <a:ext cx="1294264" cy="1700838"/>
          </a:xfrm>
          <a:prstGeom prst="straightConnector1">
            <a:avLst/>
          </a:prstGeom>
          <a:ln w="28575">
            <a:solidFill>
              <a:schemeClr val="tx1"/>
            </a:solidFill>
            <a:headEnd type="arrow"/>
            <a:tailEnd type="arrow"/>
          </a:ln>
        </p:spPr>
        <p:style>
          <a:lnRef idx="1">
            <a:schemeClr val="accent3"/>
          </a:lnRef>
          <a:fillRef idx="0">
            <a:schemeClr val="accent3"/>
          </a:fillRef>
          <a:effectRef idx="0">
            <a:schemeClr val="accent3"/>
          </a:effectRef>
          <a:fontRef idx="minor">
            <a:schemeClr val="tx1"/>
          </a:fontRef>
        </p:style>
      </p:cxnSp>
      <p:pic>
        <p:nvPicPr>
          <p:cNvPr id="204" name="Picture 2" descr="C:\Program Files (x86)\Microsoft Office\MEDIA\CAGCAT10\j0299125.wmf"/>
          <p:cNvPicPr>
            <a:picLocks noChangeAspect="1" noChangeArrowheads="1"/>
          </p:cNvPicPr>
          <p:nvPr/>
        </p:nvPicPr>
        <p:blipFill>
          <a:blip r:embed="rId3">
            <a:extLst>
              <a:ext uri="{28A0092B-C50C-407E-A947-70E740481C1C}">
                <a14:useLocalDpi xmlns:a14="http://schemas.microsoft.com/office/drawing/2010/main" val="0"/>
              </a:ext>
            </a:extLst>
          </a:blip>
          <a:srcRect t="-3958" r="13332" b="60423"/>
          <a:stretch>
            <a:fillRect/>
          </a:stretch>
        </p:blipFill>
        <p:spPr bwMode="auto">
          <a:xfrm>
            <a:off x="3811818" y="3688689"/>
            <a:ext cx="187493" cy="158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 name="ZoneTexte 226"/>
          <p:cNvSpPr txBox="1"/>
          <p:nvPr/>
        </p:nvSpPr>
        <p:spPr>
          <a:xfrm>
            <a:off x="974445" y="1377026"/>
            <a:ext cx="4111550" cy="338554"/>
          </a:xfrm>
          <a:prstGeom prst="rect">
            <a:avLst/>
          </a:prstGeom>
          <a:noFill/>
        </p:spPr>
        <p:txBody>
          <a:bodyPr wrap="square">
            <a:spAutoFit/>
          </a:bodyPr>
          <a:lstStyle/>
          <a:p>
            <a:pPr>
              <a:defRPr/>
            </a:pPr>
            <a:r>
              <a:rPr lang="en-US" sz="1600" b="1" dirty="0" err="1">
                <a:solidFill>
                  <a:schemeClr val="tx1">
                    <a:lumMod val="85000"/>
                    <a:lumOff val="15000"/>
                  </a:schemeClr>
                </a:solidFill>
                <a:latin typeface="Segoe UI" pitchFamily="34" charset="0"/>
                <a:ea typeface="Segoe UI" pitchFamily="34" charset="0"/>
                <a:cs typeface="Segoe UI" pitchFamily="34" charset="0"/>
              </a:rPr>
              <a:t>Système</a:t>
            </a:r>
            <a:r>
              <a:rPr lang="en-US" sz="1600" b="1" dirty="0">
                <a:solidFill>
                  <a:schemeClr val="tx1">
                    <a:lumMod val="85000"/>
                    <a:lumOff val="15000"/>
                  </a:schemeClr>
                </a:solidFill>
                <a:latin typeface="Segoe UI" pitchFamily="34" charset="0"/>
                <a:ea typeface="Segoe UI" pitchFamily="34" charset="0"/>
                <a:cs typeface="Segoe UI" pitchFamily="34" charset="0"/>
              </a:rPr>
              <a:t> de </a:t>
            </a:r>
            <a:r>
              <a:rPr lang="en-US" sz="1600" b="1" dirty="0" err="1">
                <a:solidFill>
                  <a:schemeClr val="tx1">
                    <a:lumMod val="85000"/>
                    <a:lumOff val="15000"/>
                  </a:schemeClr>
                </a:solidFill>
                <a:latin typeface="Segoe UI" pitchFamily="34" charset="0"/>
                <a:ea typeface="Segoe UI" pitchFamily="34" charset="0"/>
                <a:cs typeface="Segoe UI" pitchFamily="34" charset="0"/>
              </a:rPr>
              <a:t>permis</a:t>
            </a:r>
            <a:r>
              <a:rPr lang="en-US" sz="1600" b="1" dirty="0">
                <a:solidFill>
                  <a:schemeClr val="tx1">
                    <a:lumMod val="85000"/>
                    <a:lumOff val="15000"/>
                  </a:schemeClr>
                </a:solidFill>
                <a:latin typeface="Segoe UI" pitchFamily="34" charset="0"/>
                <a:ea typeface="Segoe UI" pitchFamily="34" charset="0"/>
                <a:cs typeface="Segoe UI" pitchFamily="34" charset="0"/>
              </a:rPr>
              <a:t> </a:t>
            </a:r>
            <a:r>
              <a:rPr lang="en-US" sz="1600" b="1" dirty="0" err="1">
                <a:solidFill>
                  <a:schemeClr val="tx1">
                    <a:lumMod val="85000"/>
                    <a:lumOff val="15000"/>
                  </a:schemeClr>
                </a:solidFill>
                <a:latin typeface="Segoe UI" pitchFamily="34" charset="0"/>
                <a:ea typeface="Segoe UI" pitchFamily="34" charset="0"/>
                <a:cs typeface="Segoe UI" pitchFamily="34" charset="0"/>
              </a:rPr>
              <a:t>administratif</a:t>
            </a:r>
            <a:r>
              <a:rPr lang="en-US" sz="1600" b="1" dirty="0">
                <a:solidFill>
                  <a:schemeClr val="tx1">
                    <a:lumMod val="85000"/>
                    <a:lumOff val="15000"/>
                  </a:schemeClr>
                </a:solidFill>
                <a:latin typeface="Segoe UI" pitchFamily="34" charset="0"/>
                <a:ea typeface="Segoe UI" pitchFamily="34" charset="0"/>
                <a:cs typeface="Segoe UI" pitchFamily="34" charset="0"/>
              </a:rPr>
              <a:t> </a:t>
            </a:r>
          </a:p>
        </p:txBody>
      </p:sp>
      <p:grpSp>
        <p:nvGrpSpPr>
          <p:cNvPr id="220" name="Groupe 19"/>
          <p:cNvGrpSpPr>
            <a:grpSpLocks/>
          </p:cNvGrpSpPr>
          <p:nvPr/>
        </p:nvGrpSpPr>
        <p:grpSpPr bwMode="auto">
          <a:xfrm>
            <a:off x="611755" y="4180593"/>
            <a:ext cx="2929314" cy="1691212"/>
            <a:chOff x="285720" y="5286388"/>
            <a:chExt cx="1714512" cy="1357322"/>
          </a:xfrm>
          <a:solidFill>
            <a:srgbClr val="008000"/>
          </a:solidFill>
        </p:grpSpPr>
        <p:sp>
          <p:nvSpPr>
            <p:cNvPr id="221" name="Rectangle 220"/>
            <p:cNvSpPr/>
            <p:nvPr/>
          </p:nvSpPr>
          <p:spPr>
            <a:xfrm>
              <a:off x="285720" y="5286388"/>
              <a:ext cx="1714512" cy="1357322"/>
            </a:xfrm>
            <a:prstGeom prst="rect">
              <a:avLst/>
            </a:prstGeom>
            <a:solidFill>
              <a:schemeClr val="accent3"/>
            </a:solidFill>
            <a:ln>
              <a:solidFill>
                <a:srgbClr val="0080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350">
                <a:solidFill>
                  <a:prstClr val="black"/>
                </a:solidFill>
              </a:endParaRPr>
            </a:p>
          </p:txBody>
        </p:sp>
        <p:sp>
          <p:nvSpPr>
            <p:cNvPr id="222" name="Rectangle 221"/>
            <p:cNvSpPr/>
            <p:nvPr/>
          </p:nvSpPr>
          <p:spPr>
            <a:xfrm>
              <a:off x="714348" y="5572140"/>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3" name="Rectangle 222"/>
            <p:cNvSpPr/>
            <p:nvPr/>
          </p:nvSpPr>
          <p:spPr>
            <a:xfrm>
              <a:off x="1714480" y="5724541"/>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4" name="Rectangle 223"/>
            <p:cNvSpPr/>
            <p:nvPr/>
          </p:nvSpPr>
          <p:spPr>
            <a:xfrm>
              <a:off x="977388" y="6226899"/>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5" name="Rectangle 224"/>
            <p:cNvSpPr/>
            <p:nvPr/>
          </p:nvSpPr>
          <p:spPr>
            <a:xfrm>
              <a:off x="1071539" y="5786454"/>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sp>
          <p:nvSpPr>
            <p:cNvPr id="226" name="Rectangle 225"/>
            <p:cNvSpPr/>
            <p:nvPr/>
          </p:nvSpPr>
          <p:spPr>
            <a:xfrm>
              <a:off x="500035" y="5929330"/>
              <a:ext cx="142876" cy="142876"/>
            </a:xfrm>
            <a:prstGeom prst="rect">
              <a:avLst/>
            </a:prstGeom>
            <a:grp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350">
                <a:solidFill>
                  <a:prstClr val="white"/>
                </a:solidFill>
              </a:endParaRPr>
            </a:p>
          </p:txBody>
        </p:sp>
      </p:grpSp>
      <p:grpSp>
        <p:nvGrpSpPr>
          <p:cNvPr id="9" name="Groupe 8"/>
          <p:cNvGrpSpPr>
            <a:grpSpLocks/>
          </p:cNvGrpSpPr>
          <p:nvPr/>
        </p:nvGrpSpPr>
        <p:grpSpPr bwMode="auto">
          <a:xfrm>
            <a:off x="5680246" y="2926977"/>
            <a:ext cx="307165" cy="415878"/>
            <a:chOff x="3907417" y="3144021"/>
            <a:chExt cx="376551" cy="440155"/>
          </a:xfrm>
        </p:grpSpPr>
        <p:sp>
          <p:nvSpPr>
            <p:cNvPr id="209" name="Ellipse 208"/>
            <p:cNvSpPr/>
            <p:nvPr/>
          </p:nvSpPr>
          <p:spPr bwMode="auto">
            <a:xfrm>
              <a:off x="4087118" y="3388913"/>
              <a:ext cx="196850" cy="1952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ln>
                    <a:solidFill>
                      <a:schemeClr val="tx2"/>
                    </a:solidFill>
                  </a:ln>
                  <a:solidFill>
                    <a:schemeClr val="tx1"/>
                  </a:solidFill>
                </a:rPr>
                <a:t>$</a:t>
              </a:r>
            </a:p>
          </p:txBody>
        </p:sp>
        <p:grpSp>
          <p:nvGrpSpPr>
            <p:cNvPr id="61502" name="Groupe 96"/>
            <p:cNvGrpSpPr>
              <a:grpSpLocks/>
            </p:cNvGrpSpPr>
            <p:nvPr/>
          </p:nvGrpSpPr>
          <p:grpSpPr bwMode="auto">
            <a:xfrm>
              <a:off x="3907417" y="3144021"/>
              <a:ext cx="188813" cy="185666"/>
              <a:chOff x="652436" y="928670"/>
              <a:chExt cx="1452804" cy="1428323"/>
            </a:xfrm>
          </p:grpSpPr>
          <p:sp>
            <p:nvSpPr>
              <p:cNvPr id="106" name="Forme libre 105"/>
              <p:cNvSpPr/>
              <p:nvPr/>
            </p:nvSpPr>
            <p:spPr>
              <a:xfrm>
                <a:off x="862501" y="1811184"/>
                <a:ext cx="1245917" cy="549563"/>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07" name="Forme libre 106"/>
              <p:cNvSpPr/>
              <p:nvPr/>
            </p:nvSpPr>
            <p:spPr>
              <a:xfrm>
                <a:off x="654844" y="931878"/>
                <a:ext cx="1062698" cy="111134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10" name="Forme libre 109"/>
              <p:cNvSpPr/>
              <p:nvPr/>
            </p:nvSpPr>
            <p:spPr>
              <a:xfrm>
                <a:off x="1362026" y="1495394"/>
                <a:ext cx="638912" cy="66127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grpSp>
      </p:grpSp>
      <p:grpSp>
        <p:nvGrpSpPr>
          <p:cNvPr id="13" name="Groupe 12"/>
          <p:cNvGrpSpPr>
            <a:grpSpLocks/>
          </p:cNvGrpSpPr>
          <p:nvPr/>
        </p:nvGrpSpPr>
        <p:grpSpPr bwMode="auto">
          <a:xfrm>
            <a:off x="5425413" y="3798202"/>
            <a:ext cx="303873" cy="410239"/>
            <a:chOff x="3710176" y="4303924"/>
            <a:chExt cx="372515" cy="434186"/>
          </a:xfrm>
        </p:grpSpPr>
        <p:sp>
          <p:nvSpPr>
            <p:cNvPr id="214" name="Ellipse 213"/>
            <p:cNvSpPr/>
            <p:nvPr/>
          </p:nvSpPr>
          <p:spPr bwMode="auto">
            <a:xfrm>
              <a:off x="3885841" y="4542847"/>
              <a:ext cx="196850" cy="1952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dirty="0">
                  <a:solidFill>
                    <a:prstClr val="black"/>
                  </a:solidFill>
                </a:rPr>
                <a:t>$</a:t>
              </a:r>
            </a:p>
          </p:txBody>
        </p:sp>
        <p:grpSp>
          <p:nvGrpSpPr>
            <p:cNvPr id="61494" name="Groupe 10"/>
            <p:cNvGrpSpPr>
              <a:grpSpLocks/>
            </p:cNvGrpSpPr>
            <p:nvPr/>
          </p:nvGrpSpPr>
          <p:grpSpPr bwMode="auto">
            <a:xfrm>
              <a:off x="3710176" y="4303924"/>
              <a:ext cx="188813" cy="185666"/>
              <a:chOff x="4059817" y="3296421"/>
              <a:chExt cx="188813" cy="185666"/>
            </a:xfrm>
          </p:grpSpPr>
          <p:sp>
            <p:nvSpPr>
              <p:cNvPr id="115" name="Forme libre 114"/>
              <p:cNvSpPr/>
              <p:nvPr/>
            </p:nvSpPr>
            <p:spPr bwMode="auto">
              <a:xfrm>
                <a:off x="4086256" y="3409932"/>
                <a:ext cx="161925" cy="71437"/>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16" name="Forme libre 115"/>
              <p:cNvSpPr/>
              <p:nvPr/>
            </p:nvSpPr>
            <p:spPr bwMode="auto">
              <a:xfrm>
                <a:off x="4059269" y="3295632"/>
                <a:ext cx="138112" cy="144462"/>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17" name="Forme libre 116"/>
              <p:cNvSpPr/>
              <p:nvPr/>
            </p:nvSpPr>
            <p:spPr bwMode="auto">
              <a:xfrm>
                <a:off x="4152039" y="3370089"/>
                <a:ext cx="83036" cy="85958"/>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grpSp>
      </p:grpSp>
      <p:grpSp>
        <p:nvGrpSpPr>
          <p:cNvPr id="12" name="Groupe 11"/>
          <p:cNvGrpSpPr>
            <a:grpSpLocks/>
          </p:cNvGrpSpPr>
          <p:nvPr/>
        </p:nvGrpSpPr>
        <p:grpSpPr bwMode="auto">
          <a:xfrm>
            <a:off x="4815275" y="4256985"/>
            <a:ext cx="310367" cy="427708"/>
            <a:chOff x="2897147" y="4920540"/>
            <a:chExt cx="380476" cy="452676"/>
          </a:xfrm>
        </p:grpSpPr>
        <p:sp>
          <p:nvSpPr>
            <p:cNvPr id="219" name="Ellipse 218"/>
            <p:cNvSpPr/>
            <p:nvPr/>
          </p:nvSpPr>
          <p:spPr bwMode="auto">
            <a:xfrm>
              <a:off x="3080773" y="5177953"/>
              <a:ext cx="196850" cy="1952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900" b="1">
                  <a:solidFill>
                    <a:prstClr val="black"/>
                  </a:solidFill>
                </a:rPr>
                <a:t>$</a:t>
              </a:r>
            </a:p>
          </p:txBody>
        </p:sp>
        <p:grpSp>
          <p:nvGrpSpPr>
            <p:cNvPr id="61486" name="Groupe 118"/>
            <p:cNvGrpSpPr>
              <a:grpSpLocks/>
            </p:cNvGrpSpPr>
            <p:nvPr/>
          </p:nvGrpSpPr>
          <p:grpSpPr bwMode="auto">
            <a:xfrm>
              <a:off x="2897147" y="4920540"/>
              <a:ext cx="188813" cy="185666"/>
              <a:chOff x="4059817" y="3296421"/>
              <a:chExt cx="188813" cy="185666"/>
            </a:xfrm>
          </p:grpSpPr>
          <p:sp>
            <p:nvSpPr>
              <p:cNvPr id="120" name="Forme libre 119"/>
              <p:cNvSpPr/>
              <p:nvPr/>
            </p:nvSpPr>
            <p:spPr bwMode="auto">
              <a:xfrm>
                <a:off x="4086280" y="3410959"/>
                <a:ext cx="161925" cy="71438"/>
              </a:xfrm>
              <a:custGeom>
                <a:avLst/>
                <a:gdLst>
                  <a:gd name="connsiteX0" fmla="*/ 583881 w 1241321"/>
                  <a:gd name="connsiteY0" fmla="*/ 38100 h 547243"/>
                  <a:gd name="connsiteX1" fmla="*/ 221931 w 1241321"/>
                  <a:gd name="connsiteY1" fmla="*/ 95250 h 547243"/>
                  <a:gd name="connsiteX2" fmla="*/ 69531 w 1241321"/>
                  <a:gd name="connsiteY2" fmla="*/ 133350 h 547243"/>
                  <a:gd name="connsiteX3" fmla="*/ 12381 w 1241321"/>
                  <a:gd name="connsiteY3" fmla="*/ 190500 h 547243"/>
                  <a:gd name="connsiteX4" fmla="*/ 31431 w 1241321"/>
                  <a:gd name="connsiteY4" fmla="*/ 342900 h 547243"/>
                  <a:gd name="connsiteX5" fmla="*/ 145731 w 1241321"/>
                  <a:gd name="connsiteY5" fmla="*/ 361950 h 547243"/>
                  <a:gd name="connsiteX6" fmla="*/ 374331 w 1241321"/>
                  <a:gd name="connsiteY6" fmla="*/ 381000 h 547243"/>
                  <a:gd name="connsiteX7" fmla="*/ 564831 w 1241321"/>
                  <a:gd name="connsiteY7" fmla="*/ 438150 h 547243"/>
                  <a:gd name="connsiteX8" fmla="*/ 621981 w 1241321"/>
                  <a:gd name="connsiteY8" fmla="*/ 457200 h 547243"/>
                  <a:gd name="connsiteX9" fmla="*/ 736281 w 1241321"/>
                  <a:gd name="connsiteY9" fmla="*/ 514350 h 547243"/>
                  <a:gd name="connsiteX10" fmla="*/ 888681 w 1241321"/>
                  <a:gd name="connsiteY10" fmla="*/ 533400 h 547243"/>
                  <a:gd name="connsiteX11" fmla="*/ 1136331 w 1241321"/>
                  <a:gd name="connsiteY11" fmla="*/ 476250 h 547243"/>
                  <a:gd name="connsiteX12" fmla="*/ 1193481 w 1241321"/>
                  <a:gd name="connsiteY12" fmla="*/ 419100 h 547243"/>
                  <a:gd name="connsiteX13" fmla="*/ 1231581 w 1241321"/>
                  <a:gd name="connsiteY13" fmla="*/ 304800 h 547243"/>
                  <a:gd name="connsiteX14" fmla="*/ 1212531 w 1241321"/>
                  <a:gd name="connsiteY14" fmla="*/ 228600 h 547243"/>
                  <a:gd name="connsiteX15" fmla="*/ 1079181 w 1241321"/>
                  <a:gd name="connsiteY15" fmla="*/ 171450 h 547243"/>
                  <a:gd name="connsiteX16" fmla="*/ 736281 w 1241321"/>
                  <a:gd name="connsiteY16" fmla="*/ 133350 h 547243"/>
                  <a:gd name="connsiteX17" fmla="*/ 698181 w 1241321"/>
                  <a:gd name="connsiteY17" fmla="*/ 76200 h 547243"/>
                  <a:gd name="connsiteX18" fmla="*/ 583881 w 1241321"/>
                  <a:gd name="connsiteY18" fmla="*/ 38100 h 547243"/>
                  <a:gd name="connsiteX19" fmla="*/ 469581 w 1241321"/>
                  <a:gd name="connsiteY19" fmla="*/ 0 h 5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1321" h="547243">
                    <a:moveTo>
                      <a:pt x="583881" y="38100"/>
                    </a:moveTo>
                    <a:cubicBezTo>
                      <a:pt x="348070" y="64301"/>
                      <a:pt x="468816" y="45873"/>
                      <a:pt x="221931" y="95250"/>
                    </a:cubicBezTo>
                    <a:cubicBezTo>
                      <a:pt x="106990" y="118238"/>
                      <a:pt x="157398" y="104061"/>
                      <a:pt x="69531" y="133350"/>
                    </a:cubicBezTo>
                    <a:cubicBezTo>
                      <a:pt x="50481" y="152400"/>
                      <a:pt x="17200" y="163994"/>
                      <a:pt x="12381" y="190500"/>
                    </a:cubicBezTo>
                    <a:cubicBezTo>
                      <a:pt x="3223" y="240870"/>
                      <a:pt x="0" y="302489"/>
                      <a:pt x="31431" y="342900"/>
                    </a:cubicBezTo>
                    <a:cubicBezTo>
                      <a:pt x="55145" y="373389"/>
                      <a:pt x="107342" y="357685"/>
                      <a:pt x="145731" y="361950"/>
                    </a:cubicBezTo>
                    <a:cubicBezTo>
                      <a:pt x="221727" y="370394"/>
                      <a:pt x="298131" y="374650"/>
                      <a:pt x="374331" y="381000"/>
                    </a:cubicBezTo>
                    <a:cubicBezTo>
                      <a:pt x="489493" y="409790"/>
                      <a:pt x="425693" y="391771"/>
                      <a:pt x="564831" y="438150"/>
                    </a:cubicBezTo>
                    <a:cubicBezTo>
                      <a:pt x="583881" y="444500"/>
                      <a:pt x="605273" y="446061"/>
                      <a:pt x="621981" y="457200"/>
                    </a:cubicBezTo>
                    <a:cubicBezTo>
                      <a:pt x="667737" y="487704"/>
                      <a:pt x="682058" y="504491"/>
                      <a:pt x="736281" y="514350"/>
                    </a:cubicBezTo>
                    <a:cubicBezTo>
                      <a:pt x="786651" y="523508"/>
                      <a:pt x="837881" y="527050"/>
                      <a:pt x="888681" y="533400"/>
                    </a:cubicBezTo>
                    <a:cubicBezTo>
                      <a:pt x="1032122" y="519056"/>
                      <a:pt x="1051139" y="547243"/>
                      <a:pt x="1136331" y="476250"/>
                    </a:cubicBezTo>
                    <a:cubicBezTo>
                      <a:pt x="1157027" y="459003"/>
                      <a:pt x="1174431" y="438150"/>
                      <a:pt x="1193481" y="419100"/>
                    </a:cubicBezTo>
                    <a:cubicBezTo>
                      <a:pt x="1206181" y="381000"/>
                      <a:pt x="1241321" y="343762"/>
                      <a:pt x="1231581" y="304800"/>
                    </a:cubicBezTo>
                    <a:cubicBezTo>
                      <a:pt x="1225231" y="279400"/>
                      <a:pt x="1227054" y="250385"/>
                      <a:pt x="1212531" y="228600"/>
                    </a:cubicBezTo>
                    <a:cubicBezTo>
                      <a:pt x="1188309" y="192267"/>
                      <a:pt x="1115026" y="177424"/>
                      <a:pt x="1079181" y="171450"/>
                    </a:cubicBezTo>
                    <a:cubicBezTo>
                      <a:pt x="998285" y="157967"/>
                      <a:pt x="809655" y="140687"/>
                      <a:pt x="736281" y="133350"/>
                    </a:cubicBezTo>
                    <a:cubicBezTo>
                      <a:pt x="723581" y="114300"/>
                      <a:pt x="717596" y="88334"/>
                      <a:pt x="698181" y="76200"/>
                    </a:cubicBezTo>
                    <a:cubicBezTo>
                      <a:pt x="664125" y="54915"/>
                      <a:pt x="623262" y="45976"/>
                      <a:pt x="583881" y="38100"/>
                    </a:cubicBezTo>
                    <a:cubicBezTo>
                      <a:pt x="479825" y="17289"/>
                      <a:pt x="511526" y="41945"/>
                      <a:pt x="469581" y="0"/>
                    </a:cubicBezTo>
                  </a:path>
                </a:pathLst>
              </a:custGeom>
              <a:solidFill>
                <a:schemeClr val="accent1">
                  <a:lumMod val="60000"/>
                  <a:lumOff val="40000"/>
                </a:schemeClr>
              </a:solidFill>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21" name="Forme libre 120"/>
              <p:cNvSpPr/>
              <p:nvPr/>
            </p:nvSpPr>
            <p:spPr bwMode="auto">
              <a:xfrm>
                <a:off x="4059293" y="3296659"/>
                <a:ext cx="138112" cy="144463"/>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sp>
            <p:nvSpPr>
              <p:cNvPr id="122" name="Forme libre 121"/>
              <p:cNvSpPr/>
              <p:nvPr/>
            </p:nvSpPr>
            <p:spPr bwMode="auto">
              <a:xfrm>
                <a:off x="4152039" y="3370089"/>
                <a:ext cx="83036" cy="85958"/>
              </a:xfrm>
              <a:custGeom>
                <a:avLst/>
                <a:gdLst>
                  <a:gd name="connsiteX0" fmla="*/ 552450 w 1067540"/>
                  <a:gd name="connsiteY0" fmla="*/ 1104900 h 1104900"/>
                  <a:gd name="connsiteX1" fmla="*/ 514350 w 1067540"/>
                  <a:gd name="connsiteY1" fmla="*/ 762000 h 1104900"/>
                  <a:gd name="connsiteX2" fmla="*/ 476250 w 1067540"/>
                  <a:gd name="connsiteY2" fmla="*/ 628650 h 1104900"/>
                  <a:gd name="connsiteX3" fmla="*/ 419100 w 1067540"/>
                  <a:gd name="connsiteY3" fmla="*/ 571500 h 1104900"/>
                  <a:gd name="connsiteX4" fmla="*/ 304800 w 1067540"/>
                  <a:gd name="connsiteY4" fmla="*/ 495300 h 1104900"/>
                  <a:gd name="connsiteX5" fmla="*/ 171450 w 1067540"/>
                  <a:gd name="connsiteY5" fmla="*/ 400050 h 1104900"/>
                  <a:gd name="connsiteX6" fmla="*/ 57150 w 1067540"/>
                  <a:gd name="connsiteY6" fmla="*/ 361950 h 1104900"/>
                  <a:gd name="connsiteX7" fmla="*/ 0 w 1067540"/>
                  <a:gd name="connsiteY7" fmla="*/ 342900 h 1104900"/>
                  <a:gd name="connsiteX8" fmla="*/ 285750 w 1067540"/>
                  <a:gd name="connsiteY8" fmla="*/ 342900 h 1104900"/>
                  <a:gd name="connsiteX9" fmla="*/ 361950 w 1067540"/>
                  <a:gd name="connsiteY9" fmla="*/ 381000 h 1104900"/>
                  <a:gd name="connsiteX10" fmla="*/ 419100 w 1067540"/>
                  <a:gd name="connsiteY10" fmla="*/ 571500 h 1104900"/>
                  <a:gd name="connsiteX11" fmla="*/ 457200 w 1067540"/>
                  <a:gd name="connsiteY11" fmla="*/ 685800 h 1104900"/>
                  <a:gd name="connsiteX12" fmla="*/ 514350 w 1067540"/>
                  <a:gd name="connsiteY12" fmla="*/ 742950 h 1104900"/>
                  <a:gd name="connsiteX13" fmla="*/ 552450 w 1067540"/>
                  <a:gd name="connsiteY13" fmla="*/ 800100 h 1104900"/>
                  <a:gd name="connsiteX14" fmla="*/ 590550 w 1067540"/>
                  <a:gd name="connsiteY14" fmla="*/ 914400 h 1104900"/>
                  <a:gd name="connsiteX15" fmla="*/ 609600 w 1067540"/>
                  <a:gd name="connsiteY15" fmla="*/ 781050 h 1104900"/>
                  <a:gd name="connsiteX16" fmla="*/ 628650 w 1067540"/>
                  <a:gd name="connsiteY16" fmla="*/ 723900 h 1104900"/>
                  <a:gd name="connsiteX17" fmla="*/ 647700 w 1067540"/>
                  <a:gd name="connsiteY17" fmla="*/ 514350 h 1104900"/>
                  <a:gd name="connsiteX18" fmla="*/ 666750 w 1067540"/>
                  <a:gd name="connsiteY18" fmla="*/ 419100 h 1104900"/>
                  <a:gd name="connsiteX19" fmla="*/ 685800 w 1067540"/>
                  <a:gd name="connsiteY19" fmla="*/ 304800 h 1104900"/>
                  <a:gd name="connsiteX20" fmla="*/ 609600 w 1067540"/>
                  <a:gd name="connsiteY20" fmla="*/ 266700 h 1104900"/>
                  <a:gd name="connsiteX21" fmla="*/ 571500 w 1067540"/>
                  <a:gd name="connsiteY21" fmla="*/ 381000 h 1104900"/>
                  <a:gd name="connsiteX22" fmla="*/ 571500 w 1067540"/>
                  <a:gd name="connsiteY22" fmla="*/ 1066800 h 1104900"/>
                  <a:gd name="connsiteX23" fmla="*/ 685800 w 1067540"/>
                  <a:gd name="connsiteY23" fmla="*/ 1047750 h 1104900"/>
                  <a:gd name="connsiteX24" fmla="*/ 914400 w 1067540"/>
                  <a:gd name="connsiteY24" fmla="*/ 857250 h 1104900"/>
                  <a:gd name="connsiteX25" fmla="*/ 990600 w 1067540"/>
                  <a:gd name="connsiteY25" fmla="*/ 742950 h 1104900"/>
                  <a:gd name="connsiteX26" fmla="*/ 1028700 w 1067540"/>
                  <a:gd name="connsiteY26" fmla="*/ 685800 h 1104900"/>
                  <a:gd name="connsiteX27" fmla="*/ 1066800 w 1067540"/>
                  <a:gd name="connsiteY27" fmla="*/ 571500 h 1104900"/>
                  <a:gd name="connsiteX28" fmla="*/ 1047750 w 1067540"/>
                  <a:gd name="connsiteY28" fmla="*/ 514350 h 1104900"/>
                  <a:gd name="connsiteX29" fmla="*/ 952500 w 1067540"/>
                  <a:gd name="connsiteY29" fmla="*/ 533400 h 1104900"/>
                  <a:gd name="connsiteX30" fmla="*/ 838200 w 1067540"/>
                  <a:gd name="connsiteY30" fmla="*/ 647700 h 1104900"/>
                  <a:gd name="connsiteX31" fmla="*/ 781050 w 1067540"/>
                  <a:gd name="connsiteY31" fmla="*/ 704850 h 1104900"/>
                  <a:gd name="connsiteX32" fmla="*/ 723900 w 1067540"/>
                  <a:gd name="connsiteY32" fmla="*/ 742950 h 1104900"/>
                  <a:gd name="connsiteX33" fmla="*/ 647700 w 1067540"/>
                  <a:gd name="connsiteY33" fmla="*/ 857250 h 1104900"/>
                  <a:gd name="connsiteX34" fmla="*/ 609600 w 1067540"/>
                  <a:gd name="connsiteY34" fmla="*/ 914400 h 1104900"/>
                  <a:gd name="connsiteX35" fmla="*/ 571500 w 1067540"/>
                  <a:gd name="connsiteY35" fmla="*/ 1028700 h 1104900"/>
                  <a:gd name="connsiteX36" fmla="*/ 552450 w 1067540"/>
                  <a:gd name="connsiteY36" fmla="*/ 1085850 h 1104900"/>
                  <a:gd name="connsiteX37" fmla="*/ 571500 w 1067540"/>
                  <a:gd name="connsiteY37" fmla="*/ 952500 h 1104900"/>
                  <a:gd name="connsiteX38" fmla="*/ 609600 w 1067540"/>
                  <a:gd name="connsiteY38" fmla="*/ 838200 h 1104900"/>
                  <a:gd name="connsiteX39" fmla="*/ 666750 w 1067540"/>
                  <a:gd name="connsiteY39" fmla="*/ 666750 h 1104900"/>
                  <a:gd name="connsiteX40" fmla="*/ 685800 w 1067540"/>
                  <a:gd name="connsiteY40" fmla="*/ 609600 h 1104900"/>
                  <a:gd name="connsiteX41" fmla="*/ 704850 w 1067540"/>
                  <a:gd name="connsiteY41" fmla="*/ 552450 h 1104900"/>
                  <a:gd name="connsiteX42" fmla="*/ 723900 w 1067540"/>
                  <a:gd name="connsiteY42" fmla="*/ 476250 h 1104900"/>
                  <a:gd name="connsiteX43" fmla="*/ 800100 w 1067540"/>
                  <a:gd name="connsiteY43" fmla="*/ 361950 h 1104900"/>
                  <a:gd name="connsiteX44" fmla="*/ 838200 w 1067540"/>
                  <a:gd name="connsiteY44" fmla="*/ 247650 h 1104900"/>
                  <a:gd name="connsiteX45" fmla="*/ 857250 w 1067540"/>
                  <a:gd name="connsiteY45" fmla="*/ 190500 h 1104900"/>
                  <a:gd name="connsiteX46" fmla="*/ 914400 w 1067540"/>
                  <a:gd name="connsiteY46" fmla="*/ 133350 h 1104900"/>
                  <a:gd name="connsiteX47" fmla="*/ 1028700 w 1067540"/>
                  <a:gd name="connsiteY47" fmla="*/ 57150 h 1104900"/>
                  <a:gd name="connsiteX48" fmla="*/ 1028700 w 1067540"/>
                  <a:gd name="connsiteY48" fmla="*/ 323850 h 1104900"/>
                  <a:gd name="connsiteX49" fmla="*/ 1009650 w 1067540"/>
                  <a:gd name="connsiteY49" fmla="*/ 381000 h 1104900"/>
                  <a:gd name="connsiteX50" fmla="*/ 952500 w 1067540"/>
                  <a:gd name="connsiteY50" fmla="*/ 400050 h 1104900"/>
                  <a:gd name="connsiteX51" fmla="*/ 838200 w 1067540"/>
                  <a:gd name="connsiteY51" fmla="*/ 476250 h 1104900"/>
                  <a:gd name="connsiteX52" fmla="*/ 762000 w 1067540"/>
                  <a:gd name="connsiteY52" fmla="*/ 590550 h 1104900"/>
                  <a:gd name="connsiteX53" fmla="*/ 742950 w 1067540"/>
                  <a:gd name="connsiteY53" fmla="*/ 647700 h 1104900"/>
                  <a:gd name="connsiteX54" fmla="*/ 685800 w 1067540"/>
                  <a:gd name="connsiteY54" fmla="*/ 704850 h 1104900"/>
                  <a:gd name="connsiteX55" fmla="*/ 628650 w 1067540"/>
                  <a:gd name="connsiteY55" fmla="*/ 819150 h 1104900"/>
                  <a:gd name="connsiteX56" fmla="*/ 590550 w 1067540"/>
                  <a:gd name="connsiteY56" fmla="*/ 704850 h 1104900"/>
                  <a:gd name="connsiteX57" fmla="*/ 571500 w 1067540"/>
                  <a:gd name="connsiteY57" fmla="*/ 571500 h 1104900"/>
                  <a:gd name="connsiteX58" fmla="*/ 552450 w 1067540"/>
                  <a:gd name="connsiteY58" fmla="*/ 381000 h 1104900"/>
                  <a:gd name="connsiteX59" fmla="*/ 533400 w 1067540"/>
                  <a:gd name="connsiteY59" fmla="*/ 304800 h 1104900"/>
                  <a:gd name="connsiteX60" fmla="*/ 457200 w 1067540"/>
                  <a:gd name="connsiteY60" fmla="*/ 190500 h 1104900"/>
                  <a:gd name="connsiteX61" fmla="*/ 438150 w 1067540"/>
                  <a:gd name="connsiteY61" fmla="*/ 114300 h 1104900"/>
                  <a:gd name="connsiteX62" fmla="*/ 400050 w 1067540"/>
                  <a:gd name="connsiteY62" fmla="*/ 0 h 1104900"/>
                  <a:gd name="connsiteX63" fmla="*/ 342900 w 1067540"/>
                  <a:gd name="connsiteY63" fmla="*/ 38100 h 1104900"/>
                  <a:gd name="connsiteX64" fmla="*/ 342900 w 1067540"/>
                  <a:gd name="connsiteY64" fmla="*/ 304800 h 1104900"/>
                  <a:gd name="connsiteX65" fmla="*/ 361950 w 1067540"/>
                  <a:gd name="connsiteY65" fmla="*/ 361950 h 1104900"/>
                  <a:gd name="connsiteX66" fmla="*/ 381000 w 1067540"/>
                  <a:gd name="connsiteY66" fmla="*/ 438150 h 1104900"/>
                  <a:gd name="connsiteX67" fmla="*/ 419100 w 1067540"/>
                  <a:gd name="connsiteY67" fmla="*/ 59055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67540" h="1104900">
                    <a:moveTo>
                      <a:pt x="552450" y="1104900"/>
                    </a:moveTo>
                    <a:cubicBezTo>
                      <a:pt x="539135" y="945117"/>
                      <a:pt x="541453" y="897517"/>
                      <a:pt x="514350" y="762000"/>
                    </a:cubicBezTo>
                    <a:cubicBezTo>
                      <a:pt x="512535" y="752927"/>
                      <a:pt x="486625" y="644213"/>
                      <a:pt x="476250" y="628650"/>
                    </a:cubicBezTo>
                    <a:cubicBezTo>
                      <a:pt x="461306" y="606234"/>
                      <a:pt x="440366" y="588040"/>
                      <a:pt x="419100" y="571500"/>
                    </a:cubicBezTo>
                    <a:cubicBezTo>
                      <a:pt x="382955" y="543387"/>
                      <a:pt x="341432" y="522774"/>
                      <a:pt x="304800" y="495300"/>
                    </a:cubicBezTo>
                    <a:cubicBezTo>
                      <a:pt x="294566" y="487624"/>
                      <a:pt x="194241" y="410179"/>
                      <a:pt x="171450" y="400050"/>
                    </a:cubicBezTo>
                    <a:cubicBezTo>
                      <a:pt x="134750" y="383739"/>
                      <a:pt x="95250" y="374650"/>
                      <a:pt x="57150" y="361950"/>
                    </a:cubicBezTo>
                    <a:lnTo>
                      <a:pt x="0" y="342900"/>
                    </a:lnTo>
                    <a:cubicBezTo>
                      <a:pt x="116633" y="304022"/>
                      <a:pt x="86861" y="305608"/>
                      <a:pt x="285750" y="342900"/>
                    </a:cubicBezTo>
                    <a:cubicBezTo>
                      <a:pt x="313662" y="348133"/>
                      <a:pt x="336550" y="368300"/>
                      <a:pt x="361950" y="381000"/>
                    </a:cubicBezTo>
                    <a:cubicBezTo>
                      <a:pt x="435653" y="491554"/>
                      <a:pt x="375835" y="384020"/>
                      <a:pt x="419100" y="571500"/>
                    </a:cubicBezTo>
                    <a:cubicBezTo>
                      <a:pt x="428131" y="610632"/>
                      <a:pt x="428802" y="657402"/>
                      <a:pt x="457200" y="685800"/>
                    </a:cubicBezTo>
                    <a:cubicBezTo>
                      <a:pt x="476250" y="704850"/>
                      <a:pt x="497103" y="722254"/>
                      <a:pt x="514350" y="742950"/>
                    </a:cubicBezTo>
                    <a:cubicBezTo>
                      <a:pt x="529007" y="760539"/>
                      <a:pt x="543151" y="779178"/>
                      <a:pt x="552450" y="800100"/>
                    </a:cubicBezTo>
                    <a:cubicBezTo>
                      <a:pt x="568761" y="836800"/>
                      <a:pt x="590550" y="914400"/>
                      <a:pt x="590550" y="914400"/>
                    </a:cubicBezTo>
                    <a:cubicBezTo>
                      <a:pt x="596900" y="869950"/>
                      <a:pt x="600794" y="825079"/>
                      <a:pt x="609600" y="781050"/>
                    </a:cubicBezTo>
                    <a:cubicBezTo>
                      <a:pt x="613538" y="761359"/>
                      <a:pt x="625810" y="743779"/>
                      <a:pt x="628650" y="723900"/>
                    </a:cubicBezTo>
                    <a:cubicBezTo>
                      <a:pt x="638569" y="654467"/>
                      <a:pt x="639000" y="583946"/>
                      <a:pt x="647700" y="514350"/>
                    </a:cubicBezTo>
                    <a:cubicBezTo>
                      <a:pt x="651716" y="482221"/>
                      <a:pt x="660958" y="450957"/>
                      <a:pt x="666750" y="419100"/>
                    </a:cubicBezTo>
                    <a:cubicBezTo>
                      <a:pt x="673660" y="381097"/>
                      <a:pt x="679450" y="342900"/>
                      <a:pt x="685800" y="304800"/>
                    </a:cubicBezTo>
                    <a:cubicBezTo>
                      <a:pt x="678873" y="284018"/>
                      <a:pt x="667327" y="185882"/>
                      <a:pt x="609600" y="266700"/>
                    </a:cubicBezTo>
                    <a:cubicBezTo>
                      <a:pt x="586257" y="299380"/>
                      <a:pt x="571500" y="381000"/>
                      <a:pt x="571500" y="381000"/>
                    </a:cubicBezTo>
                    <a:cubicBezTo>
                      <a:pt x="546503" y="605971"/>
                      <a:pt x="511535" y="844072"/>
                      <a:pt x="571500" y="1066800"/>
                    </a:cubicBezTo>
                    <a:cubicBezTo>
                      <a:pt x="581542" y="1104097"/>
                      <a:pt x="647700" y="1054100"/>
                      <a:pt x="685800" y="1047750"/>
                    </a:cubicBezTo>
                    <a:cubicBezTo>
                      <a:pt x="770140" y="991523"/>
                      <a:pt x="855728" y="945257"/>
                      <a:pt x="914400" y="857250"/>
                    </a:cubicBezTo>
                    <a:lnTo>
                      <a:pt x="990600" y="742950"/>
                    </a:lnTo>
                    <a:cubicBezTo>
                      <a:pt x="1003300" y="723900"/>
                      <a:pt x="1021460" y="707520"/>
                      <a:pt x="1028700" y="685800"/>
                    </a:cubicBezTo>
                    <a:lnTo>
                      <a:pt x="1066800" y="571500"/>
                    </a:lnTo>
                    <a:cubicBezTo>
                      <a:pt x="1060450" y="552450"/>
                      <a:pt x="1066800" y="520700"/>
                      <a:pt x="1047750" y="514350"/>
                    </a:cubicBezTo>
                    <a:cubicBezTo>
                      <a:pt x="1017033" y="504111"/>
                      <a:pt x="982817" y="522031"/>
                      <a:pt x="952500" y="533400"/>
                    </a:cubicBezTo>
                    <a:cubicBezTo>
                      <a:pt x="888959" y="557228"/>
                      <a:pt x="881315" y="597399"/>
                      <a:pt x="838200" y="647700"/>
                    </a:cubicBezTo>
                    <a:cubicBezTo>
                      <a:pt x="820667" y="668155"/>
                      <a:pt x="801746" y="687603"/>
                      <a:pt x="781050" y="704850"/>
                    </a:cubicBezTo>
                    <a:cubicBezTo>
                      <a:pt x="763461" y="719507"/>
                      <a:pt x="742950" y="730250"/>
                      <a:pt x="723900" y="742950"/>
                    </a:cubicBezTo>
                    <a:lnTo>
                      <a:pt x="647700" y="857250"/>
                    </a:lnTo>
                    <a:cubicBezTo>
                      <a:pt x="635000" y="876300"/>
                      <a:pt x="616840" y="892680"/>
                      <a:pt x="609600" y="914400"/>
                    </a:cubicBezTo>
                    <a:lnTo>
                      <a:pt x="571500" y="1028700"/>
                    </a:lnTo>
                    <a:lnTo>
                      <a:pt x="552450" y="1085850"/>
                    </a:lnTo>
                    <a:cubicBezTo>
                      <a:pt x="558800" y="1041400"/>
                      <a:pt x="561404" y="996251"/>
                      <a:pt x="571500" y="952500"/>
                    </a:cubicBezTo>
                    <a:cubicBezTo>
                      <a:pt x="580531" y="913368"/>
                      <a:pt x="596900" y="876300"/>
                      <a:pt x="609600" y="838200"/>
                    </a:cubicBezTo>
                    <a:lnTo>
                      <a:pt x="666750" y="666750"/>
                    </a:lnTo>
                    <a:lnTo>
                      <a:pt x="685800" y="609600"/>
                    </a:lnTo>
                    <a:cubicBezTo>
                      <a:pt x="692150" y="590550"/>
                      <a:pt x="699980" y="571931"/>
                      <a:pt x="704850" y="552450"/>
                    </a:cubicBezTo>
                    <a:cubicBezTo>
                      <a:pt x="711200" y="527050"/>
                      <a:pt x="712191" y="499668"/>
                      <a:pt x="723900" y="476250"/>
                    </a:cubicBezTo>
                    <a:cubicBezTo>
                      <a:pt x="744378" y="435294"/>
                      <a:pt x="785620" y="405391"/>
                      <a:pt x="800100" y="361950"/>
                    </a:cubicBezTo>
                    <a:lnTo>
                      <a:pt x="838200" y="247650"/>
                    </a:lnTo>
                    <a:cubicBezTo>
                      <a:pt x="844550" y="228600"/>
                      <a:pt x="843051" y="204699"/>
                      <a:pt x="857250" y="190500"/>
                    </a:cubicBezTo>
                    <a:cubicBezTo>
                      <a:pt x="876300" y="171450"/>
                      <a:pt x="893134" y="149890"/>
                      <a:pt x="914400" y="133350"/>
                    </a:cubicBezTo>
                    <a:cubicBezTo>
                      <a:pt x="950545" y="105237"/>
                      <a:pt x="1028700" y="57150"/>
                      <a:pt x="1028700" y="57150"/>
                    </a:cubicBezTo>
                    <a:cubicBezTo>
                      <a:pt x="1067540" y="173669"/>
                      <a:pt x="1057915" y="119344"/>
                      <a:pt x="1028700" y="323850"/>
                    </a:cubicBezTo>
                    <a:cubicBezTo>
                      <a:pt x="1025860" y="343729"/>
                      <a:pt x="1023849" y="366801"/>
                      <a:pt x="1009650" y="381000"/>
                    </a:cubicBezTo>
                    <a:cubicBezTo>
                      <a:pt x="995451" y="395199"/>
                      <a:pt x="970053" y="390298"/>
                      <a:pt x="952500" y="400050"/>
                    </a:cubicBezTo>
                    <a:cubicBezTo>
                      <a:pt x="912472" y="422288"/>
                      <a:pt x="838200" y="476250"/>
                      <a:pt x="838200" y="476250"/>
                    </a:cubicBezTo>
                    <a:cubicBezTo>
                      <a:pt x="812800" y="514350"/>
                      <a:pt x="776480" y="547109"/>
                      <a:pt x="762000" y="590550"/>
                    </a:cubicBezTo>
                    <a:cubicBezTo>
                      <a:pt x="755650" y="609600"/>
                      <a:pt x="754089" y="630992"/>
                      <a:pt x="742950" y="647700"/>
                    </a:cubicBezTo>
                    <a:cubicBezTo>
                      <a:pt x="728006" y="670116"/>
                      <a:pt x="704850" y="685800"/>
                      <a:pt x="685800" y="704850"/>
                    </a:cubicBezTo>
                    <a:cubicBezTo>
                      <a:pt x="685421" y="705987"/>
                      <a:pt x="648345" y="833922"/>
                      <a:pt x="628650" y="819150"/>
                    </a:cubicBezTo>
                    <a:cubicBezTo>
                      <a:pt x="596521" y="795053"/>
                      <a:pt x="590550" y="704850"/>
                      <a:pt x="590550" y="704850"/>
                    </a:cubicBezTo>
                    <a:cubicBezTo>
                      <a:pt x="584200" y="660400"/>
                      <a:pt x="576746" y="616094"/>
                      <a:pt x="571500" y="571500"/>
                    </a:cubicBezTo>
                    <a:cubicBezTo>
                      <a:pt x="564044" y="508120"/>
                      <a:pt x="561475" y="444175"/>
                      <a:pt x="552450" y="381000"/>
                    </a:cubicBezTo>
                    <a:cubicBezTo>
                      <a:pt x="548747" y="355081"/>
                      <a:pt x="545109" y="328218"/>
                      <a:pt x="533400" y="304800"/>
                    </a:cubicBezTo>
                    <a:cubicBezTo>
                      <a:pt x="512922" y="263844"/>
                      <a:pt x="457200" y="190500"/>
                      <a:pt x="457200" y="190500"/>
                    </a:cubicBezTo>
                    <a:cubicBezTo>
                      <a:pt x="450850" y="165100"/>
                      <a:pt x="445673" y="139378"/>
                      <a:pt x="438150" y="114300"/>
                    </a:cubicBezTo>
                    <a:cubicBezTo>
                      <a:pt x="426610" y="75833"/>
                      <a:pt x="400050" y="0"/>
                      <a:pt x="400050" y="0"/>
                    </a:cubicBezTo>
                    <a:cubicBezTo>
                      <a:pt x="381000" y="12700"/>
                      <a:pt x="357203" y="20222"/>
                      <a:pt x="342900" y="38100"/>
                    </a:cubicBezTo>
                    <a:cubicBezTo>
                      <a:pt x="295821" y="96948"/>
                      <a:pt x="342462" y="301731"/>
                      <a:pt x="342900" y="304800"/>
                    </a:cubicBezTo>
                    <a:cubicBezTo>
                      <a:pt x="345740" y="324679"/>
                      <a:pt x="356433" y="342642"/>
                      <a:pt x="361950" y="361950"/>
                    </a:cubicBezTo>
                    <a:cubicBezTo>
                      <a:pt x="369143" y="387124"/>
                      <a:pt x="373477" y="413072"/>
                      <a:pt x="381000" y="438150"/>
                    </a:cubicBezTo>
                    <a:cubicBezTo>
                      <a:pt x="423116" y="578537"/>
                      <a:pt x="419100" y="507850"/>
                      <a:pt x="419100" y="590550"/>
                    </a:cubicBezTo>
                  </a:path>
                </a:pathLst>
              </a:custGeom>
              <a:solidFill>
                <a:srgbClr val="92D050"/>
              </a:solidFill>
              <a:ln>
                <a:solidFill>
                  <a:srgbClr val="068009"/>
                </a:solidFill>
              </a:ln>
              <a:scene3d>
                <a:camera prst="orthographicFront">
                  <a:rot lat="0" lon="13799976"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900">
                  <a:solidFill>
                    <a:prstClr val="black"/>
                  </a:solidFill>
                  <a:latin typeface="Segoe UI" pitchFamily="34" charset="0"/>
                  <a:ea typeface="Segoe UI" pitchFamily="34" charset="0"/>
                  <a:cs typeface="Segoe UI" pitchFamily="34" charset="0"/>
                </a:endParaRPr>
              </a:p>
            </p:txBody>
          </p:sp>
        </p:grpSp>
      </p:grpSp>
      <p:sp>
        <p:nvSpPr>
          <p:cNvPr id="10" name="ZoneTexte 9">
            <a:extLst>
              <a:ext uri="{FF2B5EF4-FFF2-40B4-BE49-F238E27FC236}">
                <a16:creationId xmlns:a16="http://schemas.microsoft.com/office/drawing/2014/main" id="{EE95F860-1D7A-5E41-898C-724FBA83CA1A}"/>
              </a:ext>
            </a:extLst>
          </p:cNvPr>
          <p:cNvSpPr txBox="1"/>
          <p:nvPr/>
        </p:nvSpPr>
        <p:spPr>
          <a:xfrm>
            <a:off x="1614203" y="6255386"/>
            <a:ext cx="1632262" cy="253916"/>
          </a:xfrm>
          <a:prstGeom prst="rect">
            <a:avLst/>
          </a:prstGeom>
          <a:noFill/>
        </p:spPr>
        <p:txBody>
          <a:bodyPr wrap="square" rtlCol="0">
            <a:spAutoFit/>
          </a:bodyPr>
          <a:lstStyle/>
          <a:p>
            <a:r>
              <a:rPr lang="fr-FR" sz="1050" dirty="0" err="1"/>
              <a:t>Vaissière</a:t>
            </a:r>
            <a:r>
              <a:rPr lang="fr-FR" sz="1050" dirty="0"/>
              <a:t> et Levrel, 2014</a:t>
            </a:r>
          </a:p>
        </p:txBody>
      </p:sp>
      <p:pic>
        <p:nvPicPr>
          <p:cNvPr id="14" name="Image 13">
            <a:extLst>
              <a:ext uri="{FF2B5EF4-FFF2-40B4-BE49-F238E27FC236}">
                <a16:creationId xmlns:a16="http://schemas.microsoft.com/office/drawing/2014/main" id="{E165C679-7985-7437-CD08-6B319710B257}"/>
              </a:ext>
            </a:extLst>
          </p:cNvPr>
          <p:cNvPicPr>
            <a:picLocks noChangeAspect="1"/>
          </p:cNvPicPr>
          <p:nvPr/>
        </p:nvPicPr>
        <p:blipFill>
          <a:blip r:embed="rId4"/>
          <a:stretch>
            <a:fillRect/>
          </a:stretch>
        </p:blipFill>
        <p:spPr>
          <a:xfrm>
            <a:off x="6427019" y="1438391"/>
            <a:ext cx="2746025" cy="1802079"/>
          </a:xfrm>
          <a:prstGeom prst="rect">
            <a:avLst/>
          </a:prstGeom>
        </p:spPr>
      </p:pic>
      <p:pic>
        <p:nvPicPr>
          <p:cNvPr id="16" name="Image 15">
            <a:extLst>
              <a:ext uri="{FF2B5EF4-FFF2-40B4-BE49-F238E27FC236}">
                <a16:creationId xmlns:a16="http://schemas.microsoft.com/office/drawing/2014/main" id="{99467586-77A5-E10E-7C64-99126328932E}"/>
              </a:ext>
            </a:extLst>
          </p:cNvPr>
          <p:cNvPicPr>
            <a:picLocks noChangeAspect="1"/>
          </p:cNvPicPr>
          <p:nvPr/>
        </p:nvPicPr>
        <p:blipFill>
          <a:blip r:embed="rId5"/>
          <a:stretch>
            <a:fillRect/>
          </a:stretch>
        </p:blipFill>
        <p:spPr>
          <a:xfrm>
            <a:off x="9384557" y="3569788"/>
            <a:ext cx="2565754" cy="1707830"/>
          </a:xfrm>
          <a:prstGeom prst="rect">
            <a:avLst/>
          </a:prstGeom>
        </p:spPr>
      </p:pic>
      <p:pic>
        <p:nvPicPr>
          <p:cNvPr id="19" name="Image 18">
            <a:extLst>
              <a:ext uri="{FF2B5EF4-FFF2-40B4-BE49-F238E27FC236}">
                <a16:creationId xmlns:a16="http://schemas.microsoft.com/office/drawing/2014/main" id="{BC8C18C4-0AFF-5635-C372-75F80129E92D}"/>
              </a:ext>
            </a:extLst>
          </p:cNvPr>
          <p:cNvPicPr>
            <a:picLocks noChangeAspect="1"/>
          </p:cNvPicPr>
          <p:nvPr/>
        </p:nvPicPr>
        <p:blipFill>
          <a:blip r:embed="rId6"/>
          <a:stretch>
            <a:fillRect/>
          </a:stretch>
        </p:blipFill>
        <p:spPr>
          <a:xfrm>
            <a:off x="6462887" y="3550644"/>
            <a:ext cx="2651796" cy="1764118"/>
          </a:xfrm>
          <a:prstGeom prst="rect">
            <a:avLst/>
          </a:prstGeom>
        </p:spPr>
      </p:pic>
      <p:pic>
        <p:nvPicPr>
          <p:cNvPr id="21" name="Image 20">
            <a:extLst>
              <a:ext uri="{FF2B5EF4-FFF2-40B4-BE49-F238E27FC236}">
                <a16:creationId xmlns:a16="http://schemas.microsoft.com/office/drawing/2014/main" id="{33AEEA86-62C8-D630-611D-6482E5BD1644}"/>
              </a:ext>
            </a:extLst>
          </p:cNvPr>
          <p:cNvPicPr>
            <a:picLocks noChangeAspect="1"/>
          </p:cNvPicPr>
          <p:nvPr/>
        </p:nvPicPr>
        <p:blipFill>
          <a:blip r:embed="rId7"/>
          <a:stretch>
            <a:fillRect/>
          </a:stretch>
        </p:blipFill>
        <p:spPr>
          <a:xfrm>
            <a:off x="9412740" y="1438392"/>
            <a:ext cx="2554127" cy="1802078"/>
          </a:xfrm>
          <a:prstGeom prst="rect">
            <a:avLst/>
          </a:prstGeom>
        </p:spPr>
      </p:pic>
      <p:sp>
        <p:nvSpPr>
          <p:cNvPr id="22" name="ZoneTexte 21">
            <a:extLst>
              <a:ext uri="{FF2B5EF4-FFF2-40B4-BE49-F238E27FC236}">
                <a16:creationId xmlns:a16="http://schemas.microsoft.com/office/drawing/2014/main" id="{9DB60245-7664-F2F1-1313-FC27F9907BC8}"/>
              </a:ext>
            </a:extLst>
          </p:cNvPr>
          <p:cNvSpPr txBox="1"/>
          <p:nvPr/>
        </p:nvSpPr>
        <p:spPr>
          <a:xfrm>
            <a:off x="6356401" y="5687139"/>
            <a:ext cx="5075557" cy="1015663"/>
          </a:xfrm>
          <a:prstGeom prst="rect">
            <a:avLst/>
          </a:prstGeom>
          <a:noFill/>
        </p:spPr>
        <p:txBody>
          <a:bodyPr wrap="none" rtlCol="0">
            <a:spAutoFit/>
          </a:bodyPr>
          <a:lstStyle/>
          <a:p>
            <a:r>
              <a:rPr lang="fr-FR" sz="2000" dirty="0"/>
              <a:t>Les approches privilégiées en termes d’actions:</a:t>
            </a:r>
          </a:p>
          <a:p>
            <a:pPr marL="285750" indent="-285750">
              <a:buFont typeface="Symbol" pitchFamily="2" charset="2"/>
              <a:buChar char="Þ"/>
            </a:pPr>
            <a:r>
              <a:rPr lang="fr-FR" sz="2000" dirty="0"/>
              <a:t>Préservation</a:t>
            </a:r>
          </a:p>
          <a:p>
            <a:pPr marL="285750" indent="-285750">
              <a:buFont typeface="Symbol" pitchFamily="2" charset="2"/>
              <a:buChar char="Þ"/>
            </a:pPr>
            <a:r>
              <a:rPr lang="fr-FR" sz="2000" dirty="0"/>
              <a:t>Gestion conservatoire </a:t>
            </a:r>
          </a:p>
        </p:txBody>
      </p:sp>
    </p:spTree>
    <p:extLst>
      <p:ext uri="{BB962C8B-B14F-4D97-AF65-F5344CB8AC3E}">
        <p14:creationId xmlns:p14="http://schemas.microsoft.com/office/powerpoint/2010/main" val="278086230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4559768-ACA3-7FDF-D3DB-6005BB2E1CE3}"/>
              </a:ext>
            </a:extLst>
          </p:cNvPr>
          <p:cNvPicPr>
            <a:picLocks noChangeAspect="1"/>
          </p:cNvPicPr>
          <p:nvPr/>
        </p:nvPicPr>
        <p:blipFill>
          <a:blip r:embed="rId2"/>
          <a:stretch>
            <a:fillRect/>
          </a:stretch>
        </p:blipFill>
        <p:spPr>
          <a:xfrm>
            <a:off x="266699" y="150018"/>
            <a:ext cx="11658601" cy="6557963"/>
          </a:xfrm>
          <a:prstGeom prst="rect">
            <a:avLst/>
          </a:prstGeom>
        </p:spPr>
      </p:pic>
    </p:spTree>
    <p:extLst>
      <p:ext uri="{BB962C8B-B14F-4D97-AF65-F5344CB8AC3E}">
        <p14:creationId xmlns:p14="http://schemas.microsoft.com/office/powerpoint/2010/main" val="76967362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6" ma:contentTypeDescription="Crée un document." ma:contentTypeScope="" ma:versionID="fdac101537f0a2b4c87297651d5cef2b">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f089e90b70be1fb0be3eb82dd82f79de"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193B66-4A4E-4C4B-9CE0-A3DC54629725}"/>
</file>

<file path=customXml/itemProps2.xml><?xml version="1.0" encoding="utf-8"?>
<ds:datastoreItem xmlns:ds="http://schemas.openxmlformats.org/officeDocument/2006/customXml" ds:itemID="{2FA5175B-240C-476F-B481-1CFF3FED7844}"/>
</file>

<file path=docProps/app.xml><?xml version="1.0" encoding="utf-8"?>
<Properties xmlns="http://schemas.openxmlformats.org/officeDocument/2006/extended-properties" xmlns:vt="http://schemas.openxmlformats.org/officeDocument/2006/docPropsVTypes">
  <TotalTime>283</TotalTime>
  <Words>2471</Words>
  <Application>Microsoft Macintosh PowerPoint</Application>
  <PresentationFormat>Grand écran</PresentationFormat>
  <Paragraphs>391</Paragraphs>
  <Slides>41</Slides>
  <Notes>5</Notes>
  <HiddenSlides>1</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41</vt:i4>
      </vt:variant>
    </vt:vector>
  </HeadingPairs>
  <TitlesOfParts>
    <vt:vector size="53" baseType="lpstr">
      <vt:lpstr>AdvOT596495f2</vt:lpstr>
      <vt:lpstr>Arial</vt:lpstr>
      <vt:lpstr>Calibri</vt:lpstr>
      <vt:lpstr>Calibri Light</vt:lpstr>
      <vt:lpstr>Cambria</vt:lpstr>
      <vt:lpstr>Segoe UI</vt:lpstr>
      <vt:lpstr>sourcesanspro</vt:lpstr>
      <vt:lpstr>Symbol</vt:lpstr>
      <vt:lpstr>Times New Roman</vt:lpstr>
      <vt:lpstr>Twentieth Century</vt:lpstr>
      <vt:lpstr>Thème Office</vt:lpstr>
      <vt:lpstr>Document</vt:lpstr>
      <vt:lpstr>Les mesures compensatoires écologiques</vt:lpstr>
      <vt:lpstr>Présentation PowerPoint</vt:lpstr>
      <vt:lpstr>Présentation PowerPoint</vt:lpstr>
      <vt:lpstr>Présentation PowerPoint</vt:lpstr>
      <vt:lpstr>La compensation dans le cadre des dommages autorisés</vt:lpstr>
      <vt:lpstr>Présentation PowerPoint</vt:lpstr>
      <vt:lpstr>Mise en place de la compensation en France</vt:lpstr>
      <vt:lpstr>Le système de mise en oeuvre des mesures compensatoires en France</vt:lpstr>
      <vt:lpstr>Présentation PowerPoint</vt:lpstr>
      <vt:lpstr>Présentation PowerPoint</vt:lpstr>
      <vt:lpstr> Les ratio du CNPN</vt:lpstr>
      <vt:lpstr>Les problèmes</vt:lpstr>
      <vt:lpstr>Bilan</vt:lpstr>
      <vt:lpstr>Un exemple représentatif des problèmes: la route des Suc (source: EGIS)</vt:lpstr>
      <vt:lpstr>Un exemple représentatif des problèmes: la route des Suc (source: EGIS)</vt:lpstr>
      <vt:lpstr>Présentation PowerPoint</vt:lpstr>
      <vt:lpstr>Présentation PowerPoint</vt:lpstr>
      <vt:lpstr>Présentation PowerPoint</vt:lpstr>
      <vt:lpstr>Présentation PowerPoint</vt:lpstr>
      <vt:lpstr>Présentation PowerPoint</vt:lpstr>
      <vt:lpstr>Présentation PowerPoint</vt:lpstr>
      <vt:lpstr>Exemples mesures compensatoires espèces protégées (source: EGIS)</vt:lpstr>
      <vt:lpstr>Exemples mesures compensatoires espèces protégées (source: EGIS)</vt:lpstr>
      <vt:lpstr>La compensation dans le cadre des dommages autorisés</vt:lpstr>
      <vt:lpstr>Enseignements</vt:lpstr>
      <vt:lpstr>A l’origine d’une dette écologique: l’exemple du ZAN</vt:lpstr>
      <vt:lpstr>L’objectif ZAN dans l’article 194 de la loi Cimat et Résilience </vt:lpstr>
      <vt:lpstr>Présentation PowerPoint</vt:lpstr>
      <vt:lpstr>La comptabilité écologique: exemple du zéro artificialisation nette dans une perspective transactionnelle =&gt; deux écritures possibles</vt:lpstr>
      <vt:lpstr>Changer de logique</vt:lpstr>
      <vt:lpstr>Réponse écologique des zones humides aux niveaux de restauration écologique après 5 ans</vt:lpstr>
      <vt:lpstr>Deux systèmes organisationnels pour faire respecter les mesures compensatoires</vt:lpstr>
      <vt:lpstr>Deux systèmes organisationnels pour faire respecter les mesures compensatoires</vt:lpstr>
      <vt:lpstr>Présentation PowerPoint</vt:lpstr>
      <vt:lpstr>Présentation PowerPoint</vt:lpstr>
      <vt:lpstr>Présentation PowerPoint</vt:lpstr>
      <vt:lpstr>Présentation PowerPoint</vt:lpstr>
      <vt:lpstr>Une agence publique au cœur du dispositif des sites naturels de compensation: ex de la Caroline du Nord</vt:lpstr>
      <vt:lpstr>Tarification des compensations écologiques en North Carolina (prix fixés par le législateur tous les ans)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Harold</dc:creator>
  <cp:lastModifiedBy>Harold</cp:lastModifiedBy>
  <cp:revision>42</cp:revision>
  <dcterms:created xsi:type="dcterms:W3CDTF">2023-02-02T16:40:59Z</dcterms:created>
  <dcterms:modified xsi:type="dcterms:W3CDTF">2023-02-03T11:23:26Z</dcterms:modified>
</cp:coreProperties>
</file>