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0" r:id="rId5"/>
    <p:sldId id="261" r:id="rId6"/>
    <p:sldId id="262" r:id="rId7"/>
    <p:sldId id="263" r:id="rId8"/>
    <p:sldId id="269" r:id="rId9"/>
    <p:sldId id="264" r:id="rId10"/>
    <p:sldId id="265" r:id="rId11"/>
    <p:sldId id="266" r:id="rId12"/>
    <p:sldId id="267" r:id="rId13"/>
    <p:sldId id="268"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126"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0B2729-15D1-4D7E-B806-CF66FE969029}" type="datetimeFigureOut">
              <a:rPr lang="fr-FR" smtClean="0"/>
              <a:t>24/03/2022</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C862E-6577-451E-BCDD-08E7F08BD9D7}" type="slidenum">
              <a:rPr lang="fr-FR" smtClean="0"/>
              <a:t>‹N°›</a:t>
            </a:fld>
            <a:endParaRPr lang="fr-FR" dirty="0"/>
          </a:p>
        </p:txBody>
      </p:sp>
    </p:spTree>
    <p:extLst>
      <p:ext uri="{BB962C8B-B14F-4D97-AF65-F5344CB8AC3E}">
        <p14:creationId xmlns:p14="http://schemas.microsoft.com/office/powerpoint/2010/main" val="1901492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1ED6F0B2-800E-4372-8FF6-8A4089D0510C}" type="datetime1">
              <a:rPr lang="fr-FR" smtClean="0"/>
              <a:t>24/03/2022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4588142-6A40-41BA-8E39-09A632F84E3D}" type="slidenum">
              <a:rPr lang="fr-FR" smtClean="0"/>
              <a:t>‹N°›</a:t>
            </a:fld>
            <a:endParaRPr lang="fr-FR" dirty="0"/>
          </a:p>
        </p:txBody>
      </p:sp>
    </p:spTree>
    <p:extLst>
      <p:ext uri="{BB962C8B-B14F-4D97-AF65-F5344CB8AC3E}">
        <p14:creationId xmlns:p14="http://schemas.microsoft.com/office/powerpoint/2010/main" val="719550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370819-3DE9-48B7-9DF2-70A548C8165A}" type="datetime1">
              <a:rPr lang="fr-FR" smtClean="0"/>
              <a:t>24/03/2022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4588142-6A40-41BA-8E39-09A632F84E3D}" type="slidenum">
              <a:rPr lang="fr-FR" smtClean="0"/>
              <a:t>‹N°›</a:t>
            </a:fld>
            <a:endParaRPr lang="fr-FR" dirty="0"/>
          </a:p>
        </p:txBody>
      </p:sp>
    </p:spTree>
    <p:extLst>
      <p:ext uri="{BB962C8B-B14F-4D97-AF65-F5344CB8AC3E}">
        <p14:creationId xmlns:p14="http://schemas.microsoft.com/office/powerpoint/2010/main" val="1421742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A56695C-748E-4048-A862-27041A29115E}" type="datetime1">
              <a:rPr lang="fr-FR" smtClean="0"/>
              <a:t>24/03/2022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4588142-6A40-41BA-8E39-09A632F84E3D}" type="slidenum">
              <a:rPr lang="fr-FR" smtClean="0"/>
              <a:t>‹N°›</a:t>
            </a:fld>
            <a:endParaRPr lang="fr-FR" dirty="0"/>
          </a:p>
        </p:txBody>
      </p:sp>
    </p:spTree>
    <p:extLst>
      <p:ext uri="{BB962C8B-B14F-4D97-AF65-F5344CB8AC3E}">
        <p14:creationId xmlns:p14="http://schemas.microsoft.com/office/powerpoint/2010/main" val="4026451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B1A040A-0A48-4D10-8585-C31B4533F20A}" type="datetime1">
              <a:rPr lang="fr-FR" smtClean="0"/>
              <a:t>24/03/2022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4588142-6A40-41BA-8E39-09A632F84E3D}" type="slidenum">
              <a:rPr lang="fr-FR" smtClean="0"/>
              <a:t>‹N°›</a:t>
            </a:fld>
            <a:endParaRPr lang="fr-FR" dirty="0"/>
          </a:p>
        </p:txBody>
      </p:sp>
    </p:spTree>
    <p:extLst>
      <p:ext uri="{BB962C8B-B14F-4D97-AF65-F5344CB8AC3E}">
        <p14:creationId xmlns:p14="http://schemas.microsoft.com/office/powerpoint/2010/main" val="2164099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69A60385-43E6-405D-AB5A-1FD307C2B26E}" type="datetime1">
              <a:rPr lang="fr-FR" smtClean="0"/>
              <a:t>24/03/2022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4588142-6A40-41BA-8E39-09A632F84E3D}" type="slidenum">
              <a:rPr lang="fr-FR" smtClean="0"/>
              <a:t>‹N°›</a:t>
            </a:fld>
            <a:endParaRPr lang="fr-FR" dirty="0"/>
          </a:p>
        </p:txBody>
      </p:sp>
    </p:spTree>
    <p:extLst>
      <p:ext uri="{BB962C8B-B14F-4D97-AF65-F5344CB8AC3E}">
        <p14:creationId xmlns:p14="http://schemas.microsoft.com/office/powerpoint/2010/main" val="884742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89BB27F-CCAD-4D26-BA57-23DE5012B258}" type="datetime1">
              <a:rPr lang="fr-FR" smtClean="0"/>
              <a:t>24/03/2022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54588142-6A40-41BA-8E39-09A632F84E3D}" type="slidenum">
              <a:rPr lang="fr-FR" smtClean="0"/>
              <a:t>‹N°›</a:t>
            </a:fld>
            <a:endParaRPr lang="fr-FR" dirty="0"/>
          </a:p>
        </p:txBody>
      </p:sp>
    </p:spTree>
    <p:extLst>
      <p:ext uri="{BB962C8B-B14F-4D97-AF65-F5344CB8AC3E}">
        <p14:creationId xmlns:p14="http://schemas.microsoft.com/office/powerpoint/2010/main" val="216435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C1C96DB-64BD-4455-9007-F50E0600DC66}" type="datetime1">
              <a:rPr lang="fr-FR" smtClean="0"/>
              <a:t>24/03/2022</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54588142-6A40-41BA-8E39-09A632F84E3D}" type="slidenum">
              <a:rPr lang="fr-FR" smtClean="0"/>
              <a:t>‹N°›</a:t>
            </a:fld>
            <a:endParaRPr lang="fr-FR" dirty="0"/>
          </a:p>
        </p:txBody>
      </p:sp>
    </p:spTree>
    <p:extLst>
      <p:ext uri="{BB962C8B-B14F-4D97-AF65-F5344CB8AC3E}">
        <p14:creationId xmlns:p14="http://schemas.microsoft.com/office/powerpoint/2010/main" val="373172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5A5D72E4-2922-4CFC-B2B1-76C325D762DF}" type="datetime1">
              <a:rPr lang="fr-FR" smtClean="0"/>
              <a:t>24/03/2022</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54588142-6A40-41BA-8E39-09A632F84E3D}" type="slidenum">
              <a:rPr lang="fr-FR" smtClean="0"/>
              <a:t>‹N°›</a:t>
            </a:fld>
            <a:endParaRPr lang="fr-FR" dirty="0"/>
          </a:p>
        </p:txBody>
      </p:sp>
    </p:spTree>
    <p:extLst>
      <p:ext uri="{BB962C8B-B14F-4D97-AF65-F5344CB8AC3E}">
        <p14:creationId xmlns:p14="http://schemas.microsoft.com/office/powerpoint/2010/main" val="896311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497FB27-7009-45F5-A621-7ECB31DCD95C}" type="datetime1">
              <a:rPr lang="fr-FR" smtClean="0"/>
              <a:t>24/03/2022</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54588142-6A40-41BA-8E39-09A632F84E3D}" type="slidenum">
              <a:rPr lang="fr-FR" smtClean="0"/>
              <a:t>‹N°›</a:t>
            </a:fld>
            <a:endParaRPr lang="fr-FR" dirty="0"/>
          </a:p>
        </p:txBody>
      </p:sp>
    </p:spTree>
    <p:extLst>
      <p:ext uri="{BB962C8B-B14F-4D97-AF65-F5344CB8AC3E}">
        <p14:creationId xmlns:p14="http://schemas.microsoft.com/office/powerpoint/2010/main" val="1950535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615ED349-CA83-411E-8014-05809525FFF9}" type="datetime1">
              <a:rPr lang="fr-FR" smtClean="0"/>
              <a:t>24/03/2022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54588142-6A40-41BA-8E39-09A632F84E3D}" type="slidenum">
              <a:rPr lang="fr-FR" smtClean="0"/>
              <a:t>‹N°›</a:t>
            </a:fld>
            <a:endParaRPr lang="fr-FR" dirty="0"/>
          </a:p>
        </p:txBody>
      </p:sp>
    </p:spTree>
    <p:extLst>
      <p:ext uri="{BB962C8B-B14F-4D97-AF65-F5344CB8AC3E}">
        <p14:creationId xmlns:p14="http://schemas.microsoft.com/office/powerpoint/2010/main" val="3189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3C608C78-B842-4A62-8CED-A1CA6BA4E6F0}" type="datetime1">
              <a:rPr lang="fr-FR" smtClean="0"/>
              <a:t>24/03/2022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54588142-6A40-41BA-8E39-09A632F84E3D}" type="slidenum">
              <a:rPr lang="fr-FR" smtClean="0"/>
              <a:t>‹N°›</a:t>
            </a:fld>
            <a:endParaRPr lang="fr-FR" dirty="0"/>
          </a:p>
        </p:txBody>
      </p:sp>
    </p:spTree>
    <p:extLst>
      <p:ext uri="{BB962C8B-B14F-4D97-AF65-F5344CB8AC3E}">
        <p14:creationId xmlns:p14="http://schemas.microsoft.com/office/powerpoint/2010/main" val="3697920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75640-C0FA-488F-9451-14039175330A}" type="datetime1">
              <a:rPr lang="fr-FR" smtClean="0"/>
              <a:t>24/03/2022</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88142-6A40-41BA-8E39-09A632F84E3D}" type="slidenum">
              <a:rPr lang="fr-FR" smtClean="0"/>
              <a:t>‹N°›</a:t>
            </a:fld>
            <a:endParaRPr lang="fr-FR" dirty="0"/>
          </a:p>
        </p:txBody>
      </p:sp>
    </p:spTree>
    <p:extLst>
      <p:ext uri="{BB962C8B-B14F-4D97-AF65-F5344CB8AC3E}">
        <p14:creationId xmlns:p14="http://schemas.microsoft.com/office/powerpoint/2010/main" val="1677980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522764"/>
            <a:ext cx="9144000" cy="3910693"/>
          </a:xfrm>
        </p:spPr>
        <p:txBody>
          <a:bodyPr>
            <a:normAutofit fontScale="90000"/>
          </a:bodyPr>
          <a:lstStyle/>
          <a:p>
            <a:pPr algn="l"/>
            <a:r>
              <a:rPr lang="fr-FR" b="1" dirty="0"/>
              <a:t> </a:t>
            </a:r>
            <a:r>
              <a:rPr lang="fr-FR" dirty="0">
                <a:solidFill>
                  <a:srgbClr val="0070C0"/>
                </a:solidFill>
                <a:latin typeface="Calibri" panose="020F0502020204030204" pitchFamily="34" charset="0"/>
                <a:ea typeface="Calibri" panose="020F0502020204030204" pitchFamily="34" charset="0"/>
                <a:cs typeface="Times New Roman" panose="02020603050405020304" pitchFamily="18" charset="0"/>
              </a:rPr>
              <a:t/>
            </a:r>
            <a:br>
              <a:rPr lang="fr-FR" dirty="0">
                <a:solidFill>
                  <a:srgbClr val="0070C0"/>
                </a:solidFill>
                <a:latin typeface="Calibri" panose="020F0502020204030204" pitchFamily="34" charset="0"/>
                <a:ea typeface="Calibri" panose="020F0502020204030204" pitchFamily="34" charset="0"/>
                <a:cs typeface="Times New Roman" panose="02020603050405020304" pitchFamily="18" charset="0"/>
              </a:rPr>
            </a:br>
            <a:r>
              <a:rPr lang="fr-FR" b="1" dirty="0"/>
              <a:t/>
            </a:r>
            <a:br>
              <a:rPr lang="fr-FR" b="1" dirty="0"/>
            </a:br>
            <a:r>
              <a:rPr lang="fr-FR" b="1" dirty="0" smtClean="0"/>
              <a:t/>
            </a:r>
            <a:br>
              <a:rPr lang="fr-FR" b="1" dirty="0" smtClean="0"/>
            </a:br>
            <a:r>
              <a:rPr lang="fr-FR" sz="4900" b="1" dirty="0" smtClean="0">
                <a:solidFill>
                  <a:srgbClr val="0070C0"/>
                </a:solidFill>
                <a:latin typeface="Bahnschrift SemiBold SemiConden" panose="020B0502040204020203" pitchFamily="34" charset="0"/>
              </a:rPr>
              <a:t>LES </a:t>
            </a:r>
            <a:r>
              <a:rPr lang="fr-FR" sz="4900" b="1" dirty="0">
                <a:solidFill>
                  <a:srgbClr val="0070C0"/>
                </a:solidFill>
                <a:latin typeface="Bahnschrift SemiBold SemiConden" panose="020B0502040204020203" pitchFamily="34" charset="0"/>
              </a:rPr>
              <a:t>EVOLUTIONS DE LA GEOGRAPHIE UNIVERSITAIRE </a:t>
            </a:r>
            <a:r>
              <a:rPr lang="fr-FR" sz="4900" b="1" dirty="0" smtClean="0">
                <a:solidFill>
                  <a:srgbClr val="0070C0"/>
                </a:solidFill>
                <a:latin typeface="Bahnschrift SemiBold SemiConden" panose="020B0502040204020203" pitchFamily="34" charset="0"/>
              </a:rPr>
              <a:t/>
            </a:r>
            <a:br>
              <a:rPr lang="fr-FR" sz="4900" b="1" dirty="0" smtClean="0">
                <a:solidFill>
                  <a:srgbClr val="0070C0"/>
                </a:solidFill>
                <a:latin typeface="Bahnschrift SemiBold SemiConden" panose="020B0502040204020203" pitchFamily="34" charset="0"/>
              </a:rPr>
            </a:br>
            <a:r>
              <a:rPr lang="fr-FR" sz="4900" b="1" dirty="0" smtClean="0">
                <a:solidFill>
                  <a:srgbClr val="0070C0"/>
                </a:solidFill>
                <a:latin typeface="Bahnschrift SemiBold SemiConden" panose="020B0502040204020203" pitchFamily="34" charset="0"/>
              </a:rPr>
              <a:t/>
            </a:r>
            <a:br>
              <a:rPr lang="fr-FR" sz="4900" b="1" dirty="0" smtClean="0">
                <a:solidFill>
                  <a:srgbClr val="0070C0"/>
                </a:solidFill>
                <a:latin typeface="Bahnschrift SemiBold SemiConden" panose="020B0502040204020203" pitchFamily="34" charset="0"/>
              </a:rPr>
            </a:br>
            <a:r>
              <a:rPr lang="fr-FR" sz="4900" b="1" dirty="0" smtClean="0">
                <a:solidFill>
                  <a:srgbClr val="0070C0"/>
                </a:solidFill>
                <a:latin typeface="Bahnschrift SemiBold SemiConden" panose="020B0502040204020203" pitchFamily="34" charset="0"/>
              </a:rPr>
              <a:t/>
            </a:r>
            <a:br>
              <a:rPr lang="fr-FR" sz="4900" b="1" dirty="0" smtClean="0">
                <a:solidFill>
                  <a:srgbClr val="0070C0"/>
                </a:solidFill>
                <a:latin typeface="Bahnschrift SemiBold SemiConden" panose="020B0502040204020203" pitchFamily="34" charset="0"/>
              </a:rPr>
            </a:br>
            <a:r>
              <a:rPr lang="fr-FR" sz="1600" b="1" dirty="0" smtClean="0">
                <a:solidFill>
                  <a:srgbClr val="0070C0"/>
                </a:solidFill>
                <a:latin typeface="Bahnschrift SemiBold SemiConden" panose="020B0502040204020203" pitchFamily="34" charset="0"/>
              </a:rPr>
              <a:t>Jean-Richard Cytermann</a:t>
            </a:r>
            <a:r>
              <a:rPr lang="fr-FR" sz="1600" dirty="0">
                <a:solidFill>
                  <a:srgbClr val="0070C0"/>
                </a:solidFill>
              </a:rPr>
              <a:t/>
            </a:r>
            <a:br>
              <a:rPr lang="fr-FR" sz="1600" dirty="0">
                <a:solidFill>
                  <a:srgbClr val="0070C0"/>
                </a:solidFill>
              </a:rPr>
            </a:br>
            <a:endParaRPr lang="fr-FR" sz="1600" dirty="0">
              <a:solidFill>
                <a:srgbClr val="0070C0"/>
              </a:solidFill>
            </a:endParaRPr>
          </a:p>
        </p:txBody>
      </p:sp>
      <p:sp>
        <p:nvSpPr>
          <p:cNvPr id="4" name="Espace réservé du numéro de diapositive 3"/>
          <p:cNvSpPr>
            <a:spLocks noGrp="1"/>
          </p:cNvSpPr>
          <p:nvPr>
            <p:ph type="sldNum" sz="quarter" idx="12"/>
          </p:nvPr>
        </p:nvSpPr>
        <p:spPr/>
        <p:txBody>
          <a:bodyPr/>
          <a:lstStyle/>
          <a:p>
            <a:fld id="{54588142-6A40-41BA-8E39-09A632F84E3D}" type="slidenum">
              <a:rPr lang="fr-FR" smtClean="0"/>
              <a:t>1</a:t>
            </a:fld>
            <a:endParaRPr lang="fr-FR"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 y="84364"/>
            <a:ext cx="1181100" cy="1104900"/>
          </a:xfrm>
          <a:prstGeom prst="rect">
            <a:avLst/>
          </a:prstGeom>
        </p:spPr>
      </p:pic>
    </p:spTree>
    <p:extLst>
      <p:ext uri="{BB962C8B-B14F-4D97-AF65-F5344CB8AC3E}">
        <p14:creationId xmlns:p14="http://schemas.microsoft.com/office/powerpoint/2010/main" val="443827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661306"/>
            <a:ext cx="8637814" cy="4770537"/>
          </a:xfrm>
          <a:prstGeom prst="rect">
            <a:avLst/>
          </a:prstGeom>
        </p:spPr>
        <p:txBody>
          <a:bodyPr wrap="square">
            <a:spAutoFit/>
          </a:bodyPr>
          <a:lstStyle/>
          <a:p>
            <a:pPr lvl="0">
              <a:lnSpc>
                <a:spcPct val="115000"/>
              </a:lnSpc>
              <a:spcAft>
                <a:spcPts val="1000"/>
              </a:spcAft>
            </a:pPr>
            <a:r>
              <a:rPr lang="fr-FR" sz="14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3) Le </a:t>
            </a:r>
            <a:r>
              <a:rPr lang="fr-FR" sz="14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tournant conceptuel de 2000 fondé sur l’attractivité des territoires et des sites </a:t>
            </a:r>
            <a:r>
              <a:rPr lang="fr-FR" sz="14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universitaires</a:t>
            </a:r>
          </a:p>
          <a:p>
            <a:pPr lvl="0">
              <a:lnSpc>
                <a:spcPct val="115000"/>
              </a:lnSpc>
              <a:spcAft>
                <a:spcPts val="1000"/>
              </a:spcAft>
            </a:pPr>
            <a:endParaRPr lang="fr-FR" sz="14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50000"/>
              </a:lnSpc>
              <a:buFont typeface="Arial" panose="020B0604020202020204" pitchFamily="34" charset="0"/>
              <a:buChar char="•"/>
            </a:pPr>
            <a:r>
              <a:rPr lang="fr-FR" sz="1400" dirty="0" smtClean="0"/>
              <a:t>Le </a:t>
            </a:r>
            <a:r>
              <a:rPr lang="fr-FR" sz="1400" dirty="0"/>
              <a:t>paradigme n’est plus Paris vs province mais Paris et les grandes métropoles universitaires face à leurs concurrents européens </a:t>
            </a:r>
            <a:endParaRPr lang="fr-FR" sz="1400" dirty="0" smtClean="0"/>
          </a:p>
          <a:p>
            <a:pPr lvl="0">
              <a:lnSpc>
                <a:spcPct val="150000"/>
              </a:lnSpc>
            </a:pPr>
            <a:endParaRPr lang="fr-FR" sz="1400" dirty="0"/>
          </a:p>
          <a:p>
            <a:pPr marL="285750" lvl="0" indent="-285750">
              <a:lnSpc>
                <a:spcPct val="150000"/>
              </a:lnSpc>
              <a:buFont typeface="Arial" panose="020B0604020202020204" pitchFamily="34" charset="0"/>
              <a:buChar char="•"/>
            </a:pPr>
            <a:r>
              <a:rPr lang="fr-FR" sz="1400" dirty="0" smtClean="0"/>
              <a:t>La </a:t>
            </a:r>
            <a:r>
              <a:rPr lang="fr-FR" sz="1400" dirty="0"/>
              <a:t>formation et la recherche sont considérées comme facteurs d’attractivité du territoire national et des territoires </a:t>
            </a:r>
            <a:endParaRPr lang="fr-FR" sz="1400" dirty="0" smtClean="0"/>
          </a:p>
          <a:p>
            <a:pPr lvl="0">
              <a:lnSpc>
                <a:spcPct val="150000"/>
              </a:lnSpc>
            </a:pPr>
            <a:endParaRPr lang="fr-FR" sz="1400" dirty="0"/>
          </a:p>
          <a:p>
            <a:pPr marL="285750" lvl="0" indent="-285750">
              <a:lnSpc>
                <a:spcPct val="150000"/>
              </a:lnSpc>
              <a:buFont typeface="Arial" panose="020B0604020202020204" pitchFamily="34" charset="0"/>
              <a:buChar char="•"/>
            </a:pPr>
            <a:r>
              <a:rPr lang="fr-FR" sz="1400" dirty="0" smtClean="0"/>
              <a:t>C’est </a:t>
            </a:r>
            <a:r>
              <a:rPr lang="fr-FR" sz="1400" dirty="0"/>
              <a:t>cette conception qui irrigue, le schéma de services collectifs de l’ESR n Armand Frémont la loi de 2006 et le </a:t>
            </a:r>
            <a:r>
              <a:rPr lang="fr-FR" sz="1400" dirty="0" smtClean="0"/>
              <a:t>PIA</a:t>
            </a:r>
          </a:p>
          <a:p>
            <a:pPr lvl="0">
              <a:lnSpc>
                <a:spcPct val="150000"/>
              </a:lnSpc>
            </a:pPr>
            <a:endParaRPr lang="fr-FR" sz="1400" dirty="0"/>
          </a:p>
          <a:p>
            <a:pPr marL="285750" lvl="0" indent="-285750">
              <a:lnSpc>
                <a:spcPct val="150000"/>
              </a:lnSpc>
              <a:buFont typeface="Arial" panose="020B0604020202020204" pitchFamily="34" charset="0"/>
              <a:buChar char="•"/>
            </a:pPr>
            <a:r>
              <a:rPr lang="fr-FR" sz="1400" dirty="0" smtClean="0"/>
              <a:t>L’accent </a:t>
            </a:r>
            <a:r>
              <a:rPr lang="fr-FR" sz="1400" dirty="0"/>
              <a:t>est mis sur la recherche et les grandes métropoles plus que sur l’accueil des étudiants. </a:t>
            </a:r>
          </a:p>
          <a:p>
            <a:pPr lvl="0">
              <a:lnSpc>
                <a:spcPct val="115000"/>
              </a:lnSpc>
              <a:spcAft>
                <a:spcPts val="1000"/>
              </a:spcAft>
            </a:pPr>
            <a:endParaRPr lang="fr-FR" sz="1400"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r>
              <a:rPr lang="fr-FR" b="1" dirty="0" smtClean="0">
                <a:latin typeface="Calibri" panose="020F0502020204030204" pitchFamily="34"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54588142-6A40-41BA-8E39-09A632F84E3D}" type="slidenum">
              <a:rPr lang="fr-FR" smtClean="0"/>
              <a:t>10</a:t>
            </a:fld>
            <a:endParaRPr lang="fr-FR" dirty="0"/>
          </a:p>
        </p:txBody>
      </p:sp>
    </p:spTree>
    <p:extLst>
      <p:ext uri="{BB962C8B-B14F-4D97-AF65-F5344CB8AC3E}">
        <p14:creationId xmlns:p14="http://schemas.microsoft.com/office/powerpoint/2010/main" val="1258124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3485" y="514350"/>
            <a:ext cx="8082643" cy="5090378"/>
          </a:xfrm>
          <a:prstGeom prst="rect">
            <a:avLst/>
          </a:prstGeom>
        </p:spPr>
        <p:txBody>
          <a:bodyPr wrap="square">
            <a:spAutoFit/>
          </a:bodyPr>
          <a:lstStyle/>
          <a:p>
            <a:r>
              <a:rPr lang="fr-FR" dirty="0"/>
              <a:t> </a:t>
            </a:r>
            <a:r>
              <a:rPr lang="fr-FR"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4) La nécessité de compromis et d’articulation avec les acteurs régionaux et locaux</a:t>
            </a:r>
          </a:p>
          <a:p>
            <a:endParaRPr lang="fr-FR" dirty="0"/>
          </a:p>
          <a:p>
            <a:pPr marL="285750" lvl="0" indent="-285750">
              <a:buFont typeface="Arial" panose="020B0604020202020204" pitchFamily="34" charset="0"/>
              <a:buChar char="•"/>
            </a:pPr>
            <a:r>
              <a:rPr lang="fr-FR" sz="1400" dirty="0" smtClean="0"/>
              <a:t>Intérêt </a:t>
            </a:r>
            <a:r>
              <a:rPr lang="fr-FR" sz="1400" dirty="0"/>
              <a:t>croissant de l’ensemble des collectivités territoriales pour l’enseignement supérieur et la recherche. Etudes sur l’impact économique de l’université  </a:t>
            </a:r>
            <a:endParaRPr lang="fr-FR" sz="1400" dirty="0" smtClean="0"/>
          </a:p>
          <a:p>
            <a:pPr lvl="0">
              <a:lnSpc>
                <a:spcPct val="150000"/>
              </a:lnSpc>
            </a:pPr>
            <a:endParaRPr lang="fr-FR" sz="1400" dirty="0"/>
          </a:p>
          <a:p>
            <a:pPr marL="285750" lvl="0" indent="-285750">
              <a:buFont typeface="Arial" panose="020B0604020202020204" pitchFamily="34" charset="0"/>
              <a:buChar char="•"/>
            </a:pPr>
            <a:r>
              <a:rPr lang="fr-FR" sz="1400" dirty="0" smtClean="0"/>
              <a:t>Université </a:t>
            </a:r>
            <a:r>
              <a:rPr lang="fr-FR" sz="1400" dirty="0"/>
              <a:t>2000, comme la procédure des CPER est bâti sur des compromis : compromis avec la DATAR (procédure CIADT et articulation avec les CPER), compromis avec les acteurs locaux </a:t>
            </a:r>
            <a:endParaRPr lang="fr-FR" sz="1400" dirty="0" smtClean="0"/>
          </a:p>
          <a:p>
            <a:pPr lvl="0">
              <a:lnSpc>
                <a:spcPct val="150000"/>
              </a:lnSpc>
            </a:pPr>
            <a:endParaRPr lang="fr-FR" sz="1400" dirty="0"/>
          </a:p>
          <a:p>
            <a:pPr marL="285750" lvl="0" indent="-285750">
              <a:buFont typeface="Arial" panose="020B0604020202020204" pitchFamily="34" charset="0"/>
              <a:buChar char="•"/>
            </a:pPr>
            <a:r>
              <a:rPr lang="fr-FR" sz="1400" dirty="0" smtClean="0"/>
              <a:t>Des </a:t>
            </a:r>
            <a:r>
              <a:rPr lang="fr-FR" sz="1400" dirty="0"/>
              <a:t>IUT en ville moyenne plutôt que des antennes universitaires en premier cycle, c’est ce qui a débloqué la négociation avec les collectivités territoriales </a:t>
            </a:r>
            <a:endParaRPr lang="fr-FR" sz="1400" dirty="0" smtClean="0"/>
          </a:p>
          <a:p>
            <a:pPr lvl="0">
              <a:lnSpc>
                <a:spcPct val="150000"/>
              </a:lnSpc>
            </a:pPr>
            <a:endParaRPr lang="fr-FR" sz="1400" dirty="0"/>
          </a:p>
          <a:p>
            <a:pPr marL="285750" lvl="0" indent="-285750">
              <a:lnSpc>
                <a:spcPct val="150000"/>
              </a:lnSpc>
              <a:buFont typeface="Arial" panose="020B0604020202020204" pitchFamily="34" charset="0"/>
              <a:buChar char="•"/>
            </a:pPr>
            <a:r>
              <a:rPr lang="fr-FR" sz="1400" dirty="0" smtClean="0"/>
              <a:t> Souhaits </a:t>
            </a:r>
            <a:r>
              <a:rPr lang="fr-FR" sz="1400" dirty="0"/>
              <a:t>des acteurs régionaux de ne pas privilégier que la métropole </a:t>
            </a:r>
            <a:r>
              <a:rPr lang="fr-FR" sz="1400" dirty="0" smtClean="0"/>
              <a:t>universitaire</a:t>
            </a:r>
          </a:p>
          <a:p>
            <a:pPr lvl="0">
              <a:lnSpc>
                <a:spcPct val="150000"/>
              </a:lnSpc>
            </a:pPr>
            <a:r>
              <a:rPr lang="fr-FR" sz="1400" dirty="0" smtClean="0"/>
              <a:t> </a:t>
            </a:r>
            <a:endParaRPr lang="fr-FR" sz="1400" dirty="0"/>
          </a:p>
          <a:p>
            <a:pPr marL="285750" lvl="0" indent="-285750">
              <a:buFont typeface="Arial" panose="020B0604020202020204" pitchFamily="34" charset="0"/>
              <a:buChar char="•"/>
            </a:pPr>
            <a:r>
              <a:rPr lang="fr-FR" sz="1400" dirty="0" smtClean="0"/>
              <a:t>Souhaits </a:t>
            </a:r>
            <a:r>
              <a:rPr lang="fr-FR" sz="1400" dirty="0"/>
              <a:t>des villes d’intégrer les opérations de construction universitaire dans des opérations d’urbanismes de grande envergure. Impact des schémas de transport collectif (tramway) </a:t>
            </a:r>
            <a:endParaRPr lang="fr-FR" sz="1400" dirty="0" smtClean="0"/>
          </a:p>
          <a:p>
            <a:pPr lvl="0">
              <a:lnSpc>
                <a:spcPct val="150000"/>
              </a:lnSpc>
            </a:pPr>
            <a:endParaRPr lang="fr-FR" sz="1400" dirty="0"/>
          </a:p>
          <a:p>
            <a:pPr marL="285750" lvl="0" indent="-285750">
              <a:buFont typeface="Arial" panose="020B0604020202020204" pitchFamily="34" charset="0"/>
              <a:buChar char="•"/>
            </a:pPr>
            <a:r>
              <a:rPr lang="fr-FR" sz="1400" dirty="0" smtClean="0"/>
              <a:t>Bilan </a:t>
            </a:r>
            <a:r>
              <a:rPr lang="fr-FR" sz="1400" dirty="0"/>
              <a:t>du rôle des collectivités territoriales : elles ont favorisé la dissémination de la carte universitaire et en même favorisé la spécialisation sur les points forts de recherche </a:t>
            </a:r>
            <a:endParaRPr lang="fr-FR" sz="1400"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r>
              <a:rPr lang="fr-FR" b="1" dirty="0" smtClean="0">
                <a:latin typeface="Calibri" panose="020F0502020204030204" pitchFamily="34"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54588142-6A40-41BA-8E39-09A632F84E3D}" type="slidenum">
              <a:rPr lang="fr-FR" smtClean="0"/>
              <a:t>11</a:t>
            </a:fld>
            <a:endParaRPr lang="fr-FR" dirty="0"/>
          </a:p>
        </p:txBody>
      </p:sp>
    </p:spTree>
    <p:extLst>
      <p:ext uri="{BB962C8B-B14F-4D97-AF65-F5344CB8AC3E}">
        <p14:creationId xmlns:p14="http://schemas.microsoft.com/office/powerpoint/2010/main" val="21621752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0729" y="310243"/>
            <a:ext cx="7205765" cy="338554"/>
          </a:xfrm>
          <a:prstGeom prst="rect">
            <a:avLst/>
          </a:prstGeom>
        </p:spPr>
        <p:txBody>
          <a:bodyPr wrap="square">
            <a:spAutoFit/>
          </a:bodyPr>
          <a:lstStyle/>
          <a:p>
            <a:r>
              <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IV. Quelques </a:t>
            </a:r>
            <a:r>
              <a:rPr lang="fr-FR"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leçons à tirer de ces </a:t>
            </a:r>
            <a:r>
              <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évolutions</a:t>
            </a:r>
            <a:endParaRPr lang="fr-FR" sz="1600" dirty="0">
              <a:solidFill>
                <a:srgbClr val="0070C0"/>
              </a:solidFill>
            </a:endParaRPr>
          </a:p>
        </p:txBody>
      </p:sp>
      <p:sp>
        <p:nvSpPr>
          <p:cNvPr id="3" name="Rectangle 2"/>
          <p:cNvSpPr/>
          <p:nvPr/>
        </p:nvSpPr>
        <p:spPr>
          <a:xfrm>
            <a:off x="1126672" y="914400"/>
            <a:ext cx="8629650" cy="5432256"/>
          </a:xfrm>
          <a:prstGeom prst="rect">
            <a:avLst/>
          </a:prstGeom>
        </p:spPr>
        <p:txBody>
          <a:bodyPr wrap="square">
            <a:spAutoFit/>
          </a:bodyPr>
          <a:lstStyle/>
          <a:p>
            <a:pPr marL="342900" indent="-342900">
              <a:buAutoNum type="arabicParenR"/>
            </a:pPr>
            <a:endParaRPr lang="fr-FR" sz="14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50000"/>
              </a:lnSpc>
              <a:buAutoNum type="arabicParenR"/>
            </a:pPr>
            <a:r>
              <a:rPr lang="fr-FR" sz="14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La nécessité de prendre en compte le contexte local</a:t>
            </a:r>
            <a:r>
              <a:rPr lang="fr-FR" sz="1400" dirty="0">
                <a:latin typeface="Calibri" panose="020F0502020204030204" pitchFamily="34" charset="0"/>
                <a:ea typeface="Calibri" panose="020F0502020204030204" pitchFamily="34" charset="0"/>
                <a:cs typeface="Times New Roman" panose="02020603050405020304" pitchFamily="18" charset="0"/>
              </a:rPr>
              <a:t> (histoire des rapports entre villes, organisation urbaine, questions de transport, environnement économique) et la diversité des organisations territoriales et universitaires : Exemples contrastés de Midi Pyrénées avec </a:t>
            </a:r>
            <a:r>
              <a:rPr lang="fr-FR" sz="1400" dirty="0" smtClean="0">
                <a:latin typeface="Calibri" panose="020F0502020204030204" pitchFamily="34" charset="0"/>
                <a:ea typeface="Calibri" panose="020F0502020204030204" pitchFamily="34" charset="0"/>
                <a:cs typeface="Times New Roman" panose="02020603050405020304" pitchFamily="18" charset="0"/>
              </a:rPr>
              <a:t>le </a:t>
            </a:r>
            <a:r>
              <a:rPr lang="fr-FR" sz="1400" dirty="0" smtClean="0"/>
              <a:t>poids </a:t>
            </a:r>
            <a:r>
              <a:rPr lang="fr-FR" sz="1400" dirty="0"/>
              <a:t>écrasant de la métropole universitaire, du réseau de villes universitaires du grand Ouest ou de la difficile identité des villes et universités du grand bassin parisien. La politique d’enseignement supérieur doit prendre en compte cette diversité. </a:t>
            </a:r>
            <a:endParaRPr lang="fr-FR" sz="1400" dirty="0" smtClean="0"/>
          </a:p>
          <a:p>
            <a:pPr marL="342900" indent="-342900">
              <a:buAutoNum type="arabicParenR"/>
            </a:pPr>
            <a:endParaRPr lang="fr-FR" sz="1400" dirty="0" smtClean="0"/>
          </a:p>
          <a:p>
            <a:pPr marL="342900" indent="-342900">
              <a:lnSpc>
                <a:spcPct val="150000"/>
              </a:lnSpc>
              <a:buAutoNum type="arabicParenR" startAt="2"/>
            </a:pPr>
            <a:r>
              <a:rPr lang="fr-FR" sz="14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Les </a:t>
            </a:r>
            <a:r>
              <a:rPr lang="fr-FR" sz="14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idées de différenciation et de spécialisation des universités se sont </a:t>
            </a:r>
            <a:r>
              <a:rPr lang="fr-FR" sz="14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 imposées :</a:t>
            </a:r>
          </a:p>
          <a:p>
            <a:pPr marL="285750" indent="-285750">
              <a:lnSpc>
                <a:spcPct val="150000"/>
              </a:lnSpc>
              <a:buFont typeface="Arial" panose="020B0604020202020204" pitchFamily="34" charset="0"/>
              <a:buChar char="•"/>
            </a:pPr>
            <a:r>
              <a:rPr lang="fr-FR" sz="1400" dirty="0" smtClean="0"/>
              <a:t>Construction d’une typologie des sites universitaires : grandes métropoles universitaires couvrant l’ensemble des champs disciplinaires en recherche, universités à dominante de Ier cycle avec des créneaux d’excellences, sites à vocation plus professionnalisante destinée essentiellement à accueillir des IUT </a:t>
            </a:r>
          </a:p>
          <a:p>
            <a:pPr marL="285750" lvl="0" indent="-285750">
              <a:lnSpc>
                <a:spcPct val="150000"/>
              </a:lnSpc>
              <a:buFont typeface="Arial" panose="020B0604020202020204" pitchFamily="34" charset="0"/>
              <a:buChar char="•"/>
            </a:pPr>
            <a:r>
              <a:rPr lang="fr-FR" sz="1400" dirty="0" smtClean="0"/>
              <a:t>Acceptation de l’idée de spécialisation partielle et de différenciation des universités, objet de certains programmes du PIA</a:t>
            </a:r>
          </a:p>
          <a:p>
            <a:pPr marL="285750" lvl="0" indent="-285750">
              <a:lnSpc>
                <a:spcPct val="150000"/>
              </a:lnSpc>
              <a:buFont typeface="Arial" panose="020B0604020202020204" pitchFamily="34" charset="0"/>
              <a:buChar char="•"/>
            </a:pPr>
            <a:r>
              <a:rPr lang="fr-FR" sz="1400" dirty="0" smtClean="0"/>
              <a:t>La nécessité pour le ministère de mener un dialogue différencié avec chaque site ou chaque établissement : de la politique contractuelle au dialogue stratégique et de gestion  </a:t>
            </a:r>
          </a:p>
          <a:p>
            <a:pPr marL="285750" indent="-285750">
              <a:buFont typeface="Arial" panose="020B0604020202020204" pitchFamily="34" charset="0"/>
              <a:buChar char="•"/>
            </a:pPr>
            <a:endParaRPr lang="fr-FR" sz="1400" dirty="0" smtClean="0"/>
          </a:p>
          <a:p>
            <a:pPr marL="285750" indent="-285750">
              <a:buFont typeface="Arial" panose="020B0604020202020204" pitchFamily="34" charset="0"/>
              <a:buChar char="•"/>
            </a:pPr>
            <a:endParaRPr lang="fr-FR" sz="1400" b="1" dirty="0">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5" name="Espace réservé du numéro de diapositive 4"/>
          <p:cNvSpPr>
            <a:spLocks noGrp="1"/>
          </p:cNvSpPr>
          <p:nvPr>
            <p:ph type="sldNum" sz="quarter" idx="12"/>
          </p:nvPr>
        </p:nvSpPr>
        <p:spPr/>
        <p:txBody>
          <a:bodyPr/>
          <a:lstStyle/>
          <a:p>
            <a:fld id="{54588142-6A40-41BA-8E39-09A632F84E3D}" type="slidenum">
              <a:rPr lang="fr-FR" smtClean="0"/>
              <a:t>12</a:t>
            </a:fld>
            <a:endParaRPr lang="fr-FR" dirty="0"/>
          </a:p>
        </p:txBody>
      </p:sp>
    </p:spTree>
    <p:extLst>
      <p:ext uri="{BB962C8B-B14F-4D97-AF65-F5344CB8AC3E}">
        <p14:creationId xmlns:p14="http://schemas.microsoft.com/office/powerpoint/2010/main" val="11935498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44929"/>
            <a:ext cx="8229600" cy="4970591"/>
          </a:xfrm>
          <a:prstGeom prst="rect">
            <a:avLst/>
          </a:prstGeom>
        </p:spPr>
        <p:txBody>
          <a:bodyPr wrap="square">
            <a:spAutoFit/>
          </a:bodyPr>
          <a:lstStyle/>
          <a:p>
            <a:endParaRPr lang="fr-FR" sz="1200" b="1" dirty="0">
              <a:effectLst/>
              <a:latin typeface="Calibri" panose="020F0502020204030204" pitchFamily="34" charset="0"/>
              <a:ea typeface="Calibri" panose="020F0502020204030204" pitchFamily="34" charset="0"/>
              <a:cs typeface="Times New Roman" panose="02020603050405020304" pitchFamily="18" charset="0"/>
            </a:endParaRPr>
          </a:p>
          <a:p>
            <a:pPr lvl="0"/>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1600" dirty="0" smtClean="0">
                <a:solidFill>
                  <a:srgbClr val="0070C0"/>
                </a:solidFill>
              </a:rPr>
              <a:t>3) </a:t>
            </a:r>
            <a:r>
              <a:rPr lang="fr-FR" sz="1600" b="1" dirty="0" smtClean="0">
                <a:solidFill>
                  <a:srgbClr val="0070C0"/>
                </a:solidFill>
              </a:rPr>
              <a:t>Le </a:t>
            </a:r>
            <a:r>
              <a:rPr lang="fr-FR" sz="1600" b="1" dirty="0">
                <a:solidFill>
                  <a:srgbClr val="0070C0"/>
                </a:solidFill>
              </a:rPr>
              <a:t>modèle de métropolisation de l’enseignement supérieur doit-il être remis en cause ?</a:t>
            </a:r>
            <a:r>
              <a:rPr lang="fr-FR" sz="1600" dirty="0">
                <a:solidFill>
                  <a:srgbClr val="0070C0"/>
                </a:solidFill>
              </a:rPr>
              <a:t> </a:t>
            </a:r>
            <a:endParaRPr lang="fr-FR" sz="1600" dirty="0" smtClean="0">
              <a:solidFill>
                <a:srgbClr val="0070C0"/>
              </a:solidFill>
            </a:endParaRPr>
          </a:p>
          <a:p>
            <a:pPr lvl="0"/>
            <a:endParaRPr lang="fr-FR" sz="1600" dirty="0">
              <a:solidFill>
                <a:srgbClr val="0070C0"/>
              </a:solidFill>
            </a:endParaRPr>
          </a:p>
          <a:p>
            <a:pPr lvl="0"/>
            <a:r>
              <a:rPr lang="fr-FR" sz="1600" dirty="0" smtClean="0">
                <a:solidFill>
                  <a:srgbClr val="0070C0"/>
                </a:solidFill>
              </a:rPr>
              <a:t> </a:t>
            </a:r>
            <a:endParaRPr lang="fr-FR" sz="1600" dirty="0">
              <a:solidFill>
                <a:srgbClr val="0070C0"/>
              </a:solidFill>
            </a:endParaRPr>
          </a:p>
          <a:p>
            <a:pPr marL="628650" lvl="1" indent="-171450">
              <a:lnSpc>
                <a:spcPct val="150000"/>
              </a:lnSpc>
              <a:buFont typeface="Arial" panose="020B0604020202020204" pitchFamily="34" charset="0"/>
              <a:buChar char="•"/>
            </a:pPr>
            <a:r>
              <a:rPr lang="fr-FR" sz="1400" dirty="0"/>
              <a:t> </a:t>
            </a:r>
            <a:r>
              <a:rPr lang="fr-FR" sz="1400" dirty="0" smtClean="0"/>
              <a:t>La </a:t>
            </a:r>
            <a:r>
              <a:rPr lang="fr-FR" sz="1400" dirty="0"/>
              <a:t>pandémie et les difficultés de la vie étudiante ont remis partiellement en cause le modèle de métropolisation des universités et réhabilité l’enseignement supérieur de proximité </a:t>
            </a:r>
            <a:endParaRPr lang="fr-FR" sz="1400" dirty="0" smtClean="0"/>
          </a:p>
          <a:p>
            <a:pPr marL="171450" lvl="0" indent="-171450">
              <a:lnSpc>
                <a:spcPct val="150000"/>
              </a:lnSpc>
              <a:buFont typeface="Arial" panose="020B0604020202020204" pitchFamily="34" charset="0"/>
              <a:buChar char="•"/>
            </a:pPr>
            <a:endParaRPr lang="fr-FR" sz="1400" dirty="0"/>
          </a:p>
          <a:p>
            <a:pPr marL="628650" lvl="1" indent="-171450">
              <a:buFont typeface="Arial" panose="020B0604020202020204" pitchFamily="34" charset="0"/>
              <a:buChar char="•"/>
            </a:pPr>
            <a:r>
              <a:rPr lang="fr-FR" sz="1400" dirty="0" smtClean="0"/>
              <a:t>L’importance </a:t>
            </a:r>
            <a:r>
              <a:rPr lang="fr-FR" sz="1400" dirty="0"/>
              <a:t>des conditions de vie étudiante et notamment du logement contribuent à cette remise en cause </a:t>
            </a:r>
            <a:endParaRPr lang="fr-FR" sz="1400" dirty="0" smtClean="0"/>
          </a:p>
          <a:p>
            <a:pPr marL="628650" lvl="1" indent="-171450">
              <a:buFont typeface="Arial" panose="020B0604020202020204" pitchFamily="34" charset="0"/>
              <a:buChar char="•"/>
            </a:pPr>
            <a:endParaRPr lang="fr-FR" sz="1400" dirty="0" smtClean="0"/>
          </a:p>
          <a:p>
            <a:pPr marL="628650" lvl="1" indent="-171450">
              <a:buFont typeface="Arial" panose="020B0604020202020204" pitchFamily="34" charset="0"/>
              <a:buChar char="•"/>
            </a:pPr>
            <a:r>
              <a:rPr lang="fr-FR" sz="1400" dirty="0" smtClean="0"/>
              <a:t>L’équilibre </a:t>
            </a:r>
            <a:r>
              <a:rPr lang="fr-FR" sz="1400" dirty="0"/>
              <a:t>est à trouver en termes de mobilité étudiante, qui ne soit pas une mobilité subie mais choisie  </a:t>
            </a:r>
            <a:endParaRPr lang="fr-FR" sz="1400" dirty="0" smtClean="0"/>
          </a:p>
          <a:p>
            <a:pPr lvl="1"/>
            <a:endParaRPr lang="fr-FR" sz="1400" dirty="0"/>
          </a:p>
          <a:p>
            <a:pPr lvl="1"/>
            <a:endParaRPr lang="fr-FR" sz="1400" dirty="0" smtClean="0"/>
          </a:p>
          <a:p>
            <a:pPr marL="628650" lvl="1" indent="-171450">
              <a:buFont typeface="Arial" panose="020B0604020202020204" pitchFamily="34" charset="0"/>
              <a:buChar char="•"/>
            </a:pPr>
            <a:r>
              <a:rPr lang="fr-FR" sz="1400" dirty="0" smtClean="0"/>
              <a:t>La </a:t>
            </a:r>
            <a:r>
              <a:rPr lang="fr-FR" sz="1400" dirty="0"/>
              <a:t>priorité aux questions de recherche et d’attractivité ne doit être pas être rééquilibrée en faveur d’une attention plus grande aux questions de réussite et de condition de vie étudiante </a:t>
            </a:r>
            <a:endParaRPr lang="fr-FR" sz="1400" dirty="0" smtClean="0"/>
          </a:p>
          <a:p>
            <a:pPr lvl="1"/>
            <a:endParaRPr lang="fr-FR" sz="1400" dirty="0" smtClean="0"/>
          </a:p>
          <a:p>
            <a:pPr lvl="1"/>
            <a:endParaRPr lang="fr-FR" sz="1400" dirty="0" smtClean="0"/>
          </a:p>
          <a:p>
            <a:pPr marL="628650" lvl="1" indent="-171450">
              <a:lnSpc>
                <a:spcPct val="200000"/>
              </a:lnSpc>
              <a:buFont typeface="Arial" panose="020B0604020202020204" pitchFamily="34" charset="0"/>
              <a:buChar char="•"/>
            </a:pPr>
            <a:r>
              <a:rPr lang="fr-FR" sz="1400" dirty="0" smtClean="0"/>
              <a:t>Quel </a:t>
            </a:r>
            <a:r>
              <a:rPr lang="fr-FR" sz="1400" dirty="0"/>
              <a:t>impact du développement de l’enseignement à distance ? </a:t>
            </a:r>
          </a:p>
          <a:p>
            <a:endParaRPr lang="fr-FR" sz="1200" dirty="0"/>
          </a:p>
        </p:txBody>
      </p:sp>
      <p:sp>
        <p:nvSpPr>
          <p:cNvPr id="4" name="Espace réservé du numéro de diapositive 3"/>
          <p:cNvSpPr>
            <a:spLocks noGrp="1"/>
          </p:cNvSpPr>
          <p:nvPr>
            <p:ph type="sldNum" sz="quarter" idx="12"/>
          </p:nvPr>
        </p:nvSpPr>
        <p:spPr/>
        <p:txBody>
          <a:bodyPr/>
          <a:lstStyle/>
          <a:p>
            <a:fld id="{54588142-6A40-41BA-8E39-09A632F84E3D}" type="slidenum">
              <a:rPr lang="fr-FR" smtClean="0"/>
              <a:t>13</a:t>
            </a:fld>
            <a:endParaRPr lang="fr-FR" dirty="0"/>
          </a:p>
        </p:txBody>
      </p:sp>
    </p:spTree>
    <p:extLst>
      <p:ext uri="{BB962C8B-B14F-4D97-AF65-F5344CB8AC3E}">
        <p14:creationId xmlns:p14="http://schemas.microsoft.com/office/powerpoint/2010/main" val="1097659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7493" y="416380"/>
            <a:ext cx="6139543" cy="5067862"/>
          </a:xfrm>
          <a:prstGeom prst="rect">
            <a:avLst/>
          </a:prstGeom>
        </p:spPr>
        <p:txBody>
          <a:bodyPr wrap="square">
            <a:spAutoFit/>
          </a:bodyPr>
          <a:lstStyle/>
          <a:p>
            <a:pPr>
              <a:lnSpc>
                <a:spcPct val="115000"/>
              </a:lnSpc>
              <a:spcAft>
                <a:spcPts val="1000"/>
              </a:spcAft>
            </a:pPr>
            <a:endParaRPr lang="fr-FR" sz="28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2800"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Introduction </a:t>
            </a:r>
          </a:p>
          <a:p>
            <a:pPr>
              <a:lnSpc>
                <a:spcPct val="115000"/>
              </a:lnSpc>
              <a:spcAft>
                <a:spcPts val="1000"/>
              </a:spcAft>
            </a:pPr>
            <a:endParaRPr lang="fr-FR" sz="2800" dirty="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15000"/>
              </a:lnSpc>
              <a:spcAft>
                <a:spcPts val="1000"/>
              </a:spcAft>
              <a:buFont typeface="Symbol" panose="05050102010706020507" pitchFamily="18" charset="2"/>
              <a:buChar char="-"/>
            </a:pPr>
            <a:r>
              <a:rPr lang="fr-FR" sz="1400" dirty="0">
                <a:solidFill>
                  <a:srgbClr val="0070C0"/>
                </a:solidFill>
                <a:latin typeface="Calibri" panose="020F0502020204030204" pitchFamily="34" charset="0"/>
                <a:ea typeface="Calibri" panose="020F0502020204030204" pitchFamily="34" charset="0"/>
                <a:cs typeface="Calibri" panose="020F0502020204030204" pitchFamily="34" charset="0"/>
              </a:rPr>
              <a:t>Intérêt du sujet un peu paradoxal (suppression législative de la notion de la carte universitaire, établissements nationaux mais inscrits dans un </a:t>
            </a:r>
            <a:r>
              <a:rPr lang="fr-FR" sz="1400" dirty="0" smtClean="0">
                <a:solidFill>
                  <a:srgbClr val="0070C0"/>
                </a:solidFill>
                <a:latin typeface="Calibri" panose="020F0502020204030204" pitchFamily="34" charset="0"/>
                <a:ea typeface="Calibri" panose="020F0502020204030204" pitchFamily="34" charset="0"/>
                <a:cs typeface="Calibri" panose="020F0502020204030204" pitchFamily="34" charset="0"/>
              </a:rPr>
              <a:t>territoire)</a:t>
            </a:r>
            <a:endParaRPr lang="fr-FR" sz="1400" dirty="0">
              <a:solidFill>
                <a:srgbClr val="0070C0"/>
              </a:solidFill>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15000"/>
              </a:lnSpc>
              <a:spcAft>
                <a:spcPts val="1000"/>
              </a:spcAft>
              <a:buFont typeface="Symbol" panose="05050102010706020507" pitchFamily="18" charset="2"/>
              <a:buChar char="-"/>
            </a:pPr>
            <a:r>
              <a:rPr lang="fr-FR" sz="1400" dirty="0">
                <a:solidFill>
                  <a:srgbClr val="0070C0"/>
                </a:solidFill>
                <a:latin typeface="Calibri" panose="020F0502020204030204" pitchFamily="34" charset="0"/>
                <a:ea typeface="Calibri" panose="020F0502020204030204" pitchFamily="34" charset="0"/>
                <a:cs typeface="Calibri" panose="020F0502020204030204" pitchFamily="34" charset="0"/>
              </a:rPr>
              <a:t>Nécessité d’appréhender l’ensemble de l’enseignement supérieur et non les seules universités </a:t>
            </a:r>
          </a:p>
          <a:p>
            <a:pPr marL="800100" lvl="1" indent="-342900">
              <a:lnSpc>
                <a:spcPct val="115000"/>
              </a:lnSpc>
              <a:spcAft>
                <a:spcPts val="1000"/>
              </a:spcAft>
              <a:buFont typeface="Symbol" panose="05050102010706020507" pitchFamily="18" charset="2"/>
              <a:buChar char="-"/>
            </a:pPr>
            <a:r>
              <a:rPr lang="fr-FR" sz="1400" dirty="0">
                <a:solidFill>
                  <a:srgbClr val="0070C0"/>
                </a:solidFill>
                <a:latin typeface="Calibri" panose="020F0502020204030204" pitchFamily="34" charset="0"/>
                <a:ea typeface="Calibri" panose="020F0502020204030204" pitchFamily="34" charset="0"/>
                <a:cs typeface="Calibri" panose="020F0502020204030204" pitchFamily="34" charset="0"/>
              </a:rPr>
              <a:t>Nécessité de prendre en compte la carte de l’enseignement supérieur et de la recherche  </a:t>
            </a:r>
          </a:p>
          <a:p>
            <a:pPr marL="800100" lvl="1" indent="-342900">
              <a:lnSpc>
                <a:spcPct val="115000"/>
              </a:lnSpc>
              <a:spcAft>
                <a:spcPts val="1000"/>
              </a:spcAft>
              <a:buFont typeface="Symbol" panose="05050102010706020507" pitchFamily="18" charset="2"/>
              <a:buChar char="-"/>
            </a:pPr>
            <a:r>
              <a:rPr lang="fr-FR" sz="1400" dirty="0">
                <a:solidFill>
                  <a:srgbClr val="0070C0"/>
                </a:solidFill>
                <a:latin typeface="Calibri" panose="020F0502020204030204" pitchFamily="34" charset="0"/>
                <a:ea typeface="Calibri" panose="020F0502020204030204" pitchFamily="34" charset="0"/>
                <a:cs typeface="Calibri" panose="020F0502020204030204" pitchFamily="34" charset="0"/>
              </a:rPr>
              <a:t>Multiplicité des acteurs impliqués </a:t>
            </a:r>
            <a:r>
              <a:rPr lang="fr-FR" sz="1400" dirty="0">
                <a:latin typeface="Calibri" panose="020F0502020204030204" pitchFamily="34" charset="0"/>
                <a:ea typeface="Calibri" panose="020F0502020204030204" pitchFamily="34" charset="0"/>
                <a:cs typeface="Calibri" panose="020F0502020204030204" pitchFamily="34" charset="0"/>
              </a:rPr>
              <a:t> </a:t>
            </a:r>
            <a:endParaRPr lang="fr-FR" sz="1400" dirty="0" smtClean="0">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15000"/>
              </a:lnSpc>
              <a:spcAft>
                <a:spcPts val="1000"/>
              </a:spcAft>
              <a:buFont typeface="Symbol" panose="05050102010706020507" pitchFamily="18" charset="2"/>
              <a:buChar char="-"/>
            </a:pPr>
            <a:endParaRPr lang="fr-FR" sz="1400" dirty="0">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15000"/>
              </a:lnSpc>
              <a:spcAft>
                <a:spcPts val="1000"/>
              </a:spcAft>
              <a:buFont typeface="Symbol" panose="05050102010706020507" pitchFamily="18" charset="2"/>
              <a:buChar char="-"/>
            </a:pPr>
            <a:endParaRPr lang="fr-FR" sz="1400" dirty="0">
              <a:latin typeface="Calibri" panose="020F0502020204030204" pitchFamily="34" charset="0"/>
              <a:ea typeface="Calibri" panose="020F0502020204030204" pitchFamily="34" charset="0"/>
              <a:cs typeface="Calibri" panose="020F0502020204030204" pitchFamily="34" charset="0"/>
            </a:endParaRPr>
          </a:p>
        </p:txBody>
      </p:sp>
      <p:sp>
        <p:nvSpPr>
          <p:cNvPr id="4" name="Espace réservé du numéro de diapositive 3"/>
          <p:cNvSpPr>
            <a:spLocks noGrp="1"/>
          </p:cNvSpPr>
          <p:nvPr>
            <p:ph type="sldNum" sz="quarter" idx="12"/>
          </p:nvPr>
        </p:nvSpPr>
        <p:spPr/>
        <p:txBody>
          <a:bodyPr/>
          <a:lstStyle/>
          <a:p>
            <a:fld id="{54588142-6A40-41BA-8E39-09A632F84E3D}" type="slidenum">
              <a:rPr lang="fr-FR" smtClean="0"/>
              <a:t>2</a:t>
            </a:fld>
            <a:endParaRPr lang="fr-FR" dirty="0"/>
          </a:p>
        </p:txBody>
      </p:sp>
    </p:spTree>
    <p:extLst>
      <p:ext uri="{BB962C8B-B14F-4D97-AF65-F5344CB8AC3E}">
        <p14:creationId xmlns:p14="http://schemas.microsoft.com/office/powerpoint/2010/main" val="3157210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0585" y="775607"/>
            <a:ext cx="8556171" cy="5479962"/>
          </a:xfrm>
          <a:prstGeom prst="rect">
            <a:avLst/>
          </a:prstGeom>
        </p:spPr>
        <p:txBody>
          <a:bodyPr wrap="square">
            <a:spAutoFit/>
          </a:bodyPr>
          <a:lstStyle/>
          <a:p>
            <a:pPr marL="342900" lvl="0" indent="-342900">
              <a:lnSpc>
                <a:spcPct val="115000"/>
              </a:lnSpc>
              <a:spcAft>
                <a:spcPts val="1000"/>
              </a:spcAft>
              <a:buFont typeface="+mj-lt"/>
              <a:buAutoNum type="romanUcPeriod"/>
            </a:pPr>
            <a:r>
              <a:rPr lang="fr-FR" sz="24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Un paysage diversifié de l’enseignement supérieur    </a:t>
            </a:r>
            <a:endParaRPr lang="fr-FR"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2400" b="1"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fr-FR"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buAutoNum type="arabicPeriod"/>
            </a:pPr>
            <a:r>
              <a:rPr lang="fr-FR" sz="14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La double dualité : universités grandes écoles et établissements d’enseignement supérieur organismes de recherche   </a:t>
            </a:r>
          </a:p>
          <a:p>
            <a:pPr marL="457200" lvl="0" indent="-457200">
              <a:buAutoNum type="arabicPeriod"/>
            </a:pPr>
            <a:endParaRPr lang="fr-FR" sz="1400" b="1"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Wingdings" panose="05000000000000000000" pitchFamily="2" charset="2"/>
              <a:buChar char="§"/>
            </a:pPr>
            <a:r>
              <a:rPr lang="fr-FR" sz="1400" dirty="0" smtClean="0"/>
              <a:t>Une </a:t>
            </a:r>
            <a:r>
              <a:rPr lang="fr-FR" sz="1400" dirty="0"/>
              <a:t>spécificité française : Les universités ne sont pas dominantes dans la production des élites (vs grandes écoles, ni dans celle du savoir (vs organismes de recherche</a:t>
            </a:r>
            <a:r>
              <a:rPr lang="fr-FR" sz="1400" dirty="0" smtClean="0"/>
              <a:t>)</a:t>
            </a:r>
          </a:p>
          <a:p>
            <a:pPr lvl="1"/>
            <a:endParaRPr lang="fr-FR" sz="1400" dirty="0" smtClean="0"/>
          </a:p>
          <a:p>
            <a:pPr marL="742950" lvl="1" indent="-285750">
              <a:buFont typeface="Wingdings" panose="05000000000000000000" pitchFamily="2" charset="2"/>
              <a:buChar char="§"/>
            </a:pPr>
            <a:r>
              <a:rPr lang="fr-FR" sz="1400" dirty="0" smtClean="0"/>
              <a:t>Cette </a:t>
            </a:r>
            <a:r>
              <a:rPr lang="fr-FR" sz="1400" dirty="0"/>
              <a:t>séparation va de pair avec une réelle imbrication : masters, écoles doctorales, unités de recherche communes </a:t>
            </a:r>
            <a:endParaRPr lang="fr-FR" sz="1400" dirty="0" smtClean="0"/>
          </a:p>
          <a:p>
            <a:pPr lvl="1"/>
            <a:endParaRPr lang="fr-FR" sz="1200" dirty="0"/>
          </a:p>
          <a:p>
            <a:pPr lvl="0" defTabSz="449263">
              <a:lnSpc>
                <a:spcPct val="115000"/>
              </a:lnSpc>
              <a:spcAft>
                <a:spcPts val="1000"/>
              </a:spcAft>
            </a:pPr>
            <a:r>
              <a:rPr lang="fr-FR" sz="16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2.	</a:t>
            </a:r>
            <a:r>
              <a:rPr lang="fr-FR" sz="1400" b="1"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L’enseignement supérieur très diversifié, voire éclaté</a:t>
            </a:r>
          </a:p>
          <a:p>
            <a:pPr marL="742950" lvl="1" indent="-285750">
              <a:buFont typeface="Wingdings" panose="05000000000000000000" pitchFamily="2" charset="2"/>
              <a:buChar char="§"/>
            </a:pPr>
            <a:r>
              <a:rPr lang="fr-FR" sz="1400" dirty="0" smtClean="0"/>
              <a:t>Entre différents types de formation : universités et leurs IUT, classes post-bac des lycées, grandes et petites écoles d’ingénieurs et de commerce </a:t>
            </a:r>
          </a:p>
          <a:p>
            <a:pPr lvl="1"/>
            <a:endParaRPr lang="fr-FR" sz="1400" dirty="0" smtClean="0"/>
          </a:p>
          <a:p>
            <a:pPr marL="628650" lvl="1" indent="-171450">
              <a:buFont typeface="Wingdings" panose="05000000000000000000" pitchFamily="2" charset="2"/>
              <a:buChar char="§"/>
            </a:pPr>
            <a:r>
              <a:rPr lang="fr-FR" sz="1400" dirty="0" smtClean="0"/>
              <a:t>La coordination du MESRI ne s’est affirmé que provisoirement (LMD, Parcours sup, établissements expérimentaux. </a:t>
            </a:r>
          </a:p>
          <a:p>
            <a:pPr marL="628650" lvl="1" indent="-171450">
              <a:buFont typeface="Wingdings" panose="05000000000000000000" pitchFamily="2" charset="2"/>
              <a:buChar char="§"/>
            </a:pPr>
            <a:endParaRPr lang="fr-FR" sz="1400" dirty="0" smtClean="0"/>
          </a:p>
          <a:p>
            <a:pPr marL="628650" lvl="1" indent="-171450">
              <a:buFont typeface="Wingdings" panose="05000000000000000000" pitchFamily="2" charset="2"/>
              <a:buChar char="§"/>
            </a:pPr>
            <a:r>
              <a:rPr lang="fr-FR" sz="1400" dirty="0" smtClean="0"/>
              <a:t>Après 1968 éclatement des universités en Ile de France et dans les grandes métropoles régionales, même si un mouvement en sens contraire depuis 2006</a:t>
            </a:r>
          </a:p>
          <a:p>
            <a:pPr marL="342900" lvl="0" indent="-342900">
              <a:lnSpc>
                <a:spcPct val="115000"/>
              </a:lnSpc>
              <a:spcAft>
                <a:spcPts val="1000"/>
              </a:spcAft>
              <a:buFont typeface="+mj-lt"/>
              <a:buAutoNum type="arabicParenR"/>
            </a:pPr>
            <a:endParaRPr lang="fr-FR"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54588142-6A40-41BA-8E39-09A632F84E3D}" type="slidenum">
              <a:rPr lang="fr-FR" smtClean="0"/>
              <a:t>3</a:t>
            </a:fld>
            <a:endParaRPr lang="fr-FR" dirty="0"/>
          </a:p>
        </p:txBody>
      </p:sp>
    </p:spTree>
    <p:extLst>
      <p:ext uri="{BB962C8B-B14F-4D97-AF65-F5344CB8AC3E}">
        <p14:creationId xmlns:p14="http://schemas.microsoft.com/office/powerpoint/2010/main" val="2984341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6864" y="759280"/>
            <a:ext cx="7715250" cy="4478149"/>
          </a:xfrm>
          <a:prstGeom prst="rect">
            <a:avLst/>
          </a:prstGeom>
        </p:spPr>
        <p:txBody>
          <a:bodyPr wrap="square">
            <a:spAutoFit/>
          </a:bodyPr>
          <a:lstStyle/>
          <a:p>
            <a:r>
              <a:rPr lang="fr-FR" sz="14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3</a:t>
            </a:r>
            <a:r>
              <a:rPr lang="fr-FR" sz="14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 La </a:t>
            </a:r>
            <a:r>
              <a:rPr lang="fr-FR" sz="14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répartition territoriale varie suivant le type d’enseignement supérieur </a:t>
            </a:r>
            <a:endParaRPr lang="fr-FR" sz="14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endParaRPr lang="fr-FR" sz="14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50000"/>
              </a:lnSpc>
              <a:buFont typeface="Wingdings" panose="05000000000000000000" pitchFamily="2" charset="2"/>
              <a:buChar char="§"/>
            </a:pPr>
            <a:r>
              <a:rPr lang="fr-FR" sz="1400" dirty="0"/>
              <a:t>Deux sources : Atlas régional et RERS </a:t>
            </a:r>
          </a:p>
          <a:p>
            <a:pPr marL="285750" lvl="0" indent="-285750">
              <a:lnSpc>
                <a:spcPct val="150000"/>
              </a:lnSpc>
              <a:buFont typeface="Wingdings" panose="05000000000000000000" pitchFamily="2" charset="2"/>
              <a:buChar char="§"/>
            </a:pPr>
            <a:r>
              <a:rPr lang="fr-FR" sz="1400" dirty="0"/>
              <a:t>Les formations professionnelles courtes comme les STS sont des formations de proximité réparties sur tout le territoire </a:t>
            </a:r>
          </a:p>
          <a:p>
            <a:pPr marL="285750" lvl="0" indent="-285750">
              <a:lnSpc>
                <a:spcPct val="150000"/>
              </a:lnSpc>
              <a:buFont typeface="Wingdings" panose="05000000000000000000" pitchFamily="2" charset="2"/>
              <a:buChar char="§"/>
            </a:pPr>
            <a:r>
              <a:rPr lang="fr-FR" sz="1400" dirty="0"/>
              <a:t>Les départements IUT ont été originellement et dans le cadre d'Université 2000 implantées dans les villes moyennes, mois dans les grandes métropoles régionales et notamment à Paris </a:t>
            </a:r>
          </a:p>
          <a:p>
            <a:pPr marL="285750" lvl="0" indent="-285750">
              <a:lnSpc>
                <a:spcPct val="150000"/>
              </a:lnSpc>
              <a:buFont typeface="Wingdings" panose="05000000000000000000" pitchFamily="2" charset="2"/>
              <a:buChar char="§"/>
            </a:pPr>
            <a:r>
              <a:rPr lang="fr-FR" sz="1400" dirty="0"/>
              <a:t>Les universités sont très majoritairement dans les métropoles régionales (celles d’avant la réforme de 2014), chefs lieu d’académie. Cette priorité sur les métropoles est très spécifique à la France et ne se retrouve pas dans d’autres pays avec des villes spécifiquement universitaires (oxford, Cambridge, Heidelberg, Louvain …)</a:t>
            </a:r>
          </a:p>
          <a:p>
            <a:pPr marL="285750" lvl="0" indent="-285750">
              <a:lnSpc>
                <a:spcPct val="150000"/>
              </a:lnSpc>
              <a:buFont typeface="Wingdings" panose="05000000000000000000" pitchFamily="2" charset="2"/>
              <a:buChar char="§"/>
            </a:pPr>
            <a:r>
              <a:rPr lang="fr-FR" sz="1400" dirty="0"/>
              <a:t>Les grandes écoles, notamment d’ingénieurs, sont concentrés dans quelques régions (Ile de France, Lyon, Grenoble, Toulouse… </a:t>
            </a:r>
          </a:p>
          <a:p>
            <a:endParaRPr lang="fr-FR" dirty="0"/>
          </a:p>
        </p:txBody>
      </p:sp>
      <p:sp>
        <p:nvSpPr>
          <p:cNvPr id="4" name="Espace réservé du numéro de diapositive 3"/>
          <p:cNvSpPr>
            <a:spLocks noGrp="1"/>
          </p:cNvSpPr>
          <p:nvPr>
            <p:ph type="sldNum" sz="quarter" idx="12"/>
          </p:nvPr>
        </p:nvSpPr>
        <p:spPr/>
        <p:txBody>
          <a:bodyPr/>
          <a:lstStyle/>
          <a:p>
            <a:fld id="{54588142-6A40-41BA-8E39-09A632F84E3D}" type="slidenum">
              <a:rPr lang="fr-FR" smtClean="0"/>
              <a:t>4</a:t>
            </a:fld>
            <a:endParaRPr lang="fr-FR" dirty="0"/>
          </a:p>
        </p:txBody>
      </p:sp>
    </p:spTree>
    <p:extLst>
      <p:ext uri="{BB962C8B-B14F-4D97-AF65-F5344CB8AC3E}">
        <p14:creationId xmlns:p14="http://schemas.microsoft.com/office/powerpoint/2010/main" val="2703650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7107" y="857250"/>
            <a:ext cx="8564335" cy="3875933"/>
          </a:xfrm>
          <a:prstGeom prst="rect">
            <a:avLst/>
          </a:prstGeom>
        </p:spPr>
        <p:txBody>
          <a:bodyPr wrap="square">
            <a:spAutoFit/>
          </a:bodyPr>
          <a:lstStyle/>
          <a:p>
            <a:pPr lvl="0">
              <a:lnSpc>
                <a:spcPct val="115000"/>
              </a:lnSpc>
              <a:spcAft>
                <a:spcPts val="1000"/>
              </a:spcAft>
            </a:pPr>
            <a:r>
              <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4) La </a:t>
            </a:r>
            <a:r>
              <a:rPr lang="fr-FR"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carte de la recherche est plus concentrée que celle </a:t>
            </a:r>
            <a:r>
              <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de l’l’enseignement supérieur  </a:t>
            </a:r>
          </a:p>
          <a:p>
            <a:pPr marL="342900" lvl="0" indent="-342900">
              <a:lnSpc>
                <a:spcPct val="115000"/>
              </a:lnSpc>
              <a:spcAft>
                <a:spcPts val="1000"/>
              </a:spcAft>
              <a:buFont typeface="+mj-lt"/>
              <a:buAutoNum type="arabicParenR"/>
            </a:pP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50000"/>
              </a:lnSpc>
              <a:buFont typeface="Wingdings" panose="05000000000000000000" pitchFamily="2" charset="2"/>
              <a:buChar char="§"/>
            </a:pPr>
            <a:r>
              <a:rPr lang="fr-FR" dirty="0"/>
              <a:t> </a:t>
            </a:r>
            <a:r>
              <a:rPr lang="fr-FR" sz="1400" dirty="0"/>
              <a:t>La carte de la recherche est beaucoup plus concentrée que celle de l’enseignement supérieur </a:t>
            </a:r>
            <a:endParaRPr lang="fr-FR" sz="1400" dirty="0" smtClean="0"/>
          </a:p>
          <a:p>
            <a:pPr lvl="0">
              <a:lnSpc>
                <a:spcPct val="150000"/>
              </a:lnSpc>
            </a:pPr>
            <a:endParaRPr lang="fr-FR" sz="1400" dirty="0"/>
          </a:p>
          <a:p>
            <a:pPr marL="285750" lvl="0" indent="-285750">
              <a:lnSpc>
                <a:spcPct val="150000"/>
              </a:lnSpc>
              <a:buFont typeface="Wingdings" panose="05000000000000000000" pitchFamily="2" charset="2"/>
              <a:buChar char="§"/>
            </a:pPr>
            <a:r>
              <a:rPr lang="fr-FR" sz="1400" dirty="0"/>
              <a:t>La part de la Région Parisienne et de grandes métropoles régionales (Strasbourg, Lyon, Grenoble, Marseille, Montpellier Toulouse, Bordeaux) est prépondérante. La carte du CNRS et de l’INSERM est celle des universités des années </a:t>
            </a:r>
            <a:r>
              <a:rPr lang="fr-FR" sz="1400" dirty="0" smtClean="0"/>
              <a:t>1960</a:t>
            </a:r>
          </a:p>
          <a:p>
            <a:pPr lvl="0">
              <a:lnSpc>
                <a:spcPct val="150000"/>
              </a:lnSpc>
            </a:pPr>
            <a:endParaRPr lang="fr-FR" sz="1400" dirty="0"/>
          </a:p>
          <a:p>
            <a:pPr marL="285750" lvl="0" indent="-285750">
              <a:lnSpc>
                <a:spcPct val="150000"/>
              </a:lnSpc>
              <a:buFont typeface="Wingdings" panose="05000000000000000000" pitchFamily="2" charset="2"/>
              <a:buChar char="§"/>
            </a:pPr>
            <a:r>
              <a:rPr lang="fr-FR" sz="1400" dirty="0"/>
              <a:t>Cette discordance entre la carte de l’enseignement supérieur et de la recherche est un facteur de différenciation des universités </a:t>
            </a:r>
          </a:p>
          <a:p>
            <a:pPr lvl="0">
              <a:lnSpc>
                <a:spcPct val="115000"/>
              </a:lnSpc>
              <a:spcAft>
                <a:spcPts val="100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54588142-6A40-41BA-8E39-09A632F84E3D}" type="slidenum">
              <a:rPr lang="fr-FR" smtClean="0"/>
              <a:t>5</a:t>
            </a:fld>
            <a:endParaRPr lang="fr-FR" dirty="0"/>
          </a:p>
        </p:txBody>
      </p:sp>
    </p:spTree>
    <p:extLst>
      <p:ext uri="{BB962C8B-B14F-4D97-AF65-F5344CB8AC3E}">
        <p14:creationId xmlns:p14="http://schemas.microsoft.com/office/powerpoint/2010/main" val="448328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5029" y="734786"/>
            <a:ext cx="9078685" cy="4603311"/>
          </a:xfrm>
          <a:prstGeom prst="rect">
            <a:avLst/>
          </a:prstGeom>
        </p:spPr>
        <p:txBody>
          <a:bodyPr wrap="square">
            <a:spAutoFit/>
          </a:bodyPr>
          <a:lstStyle/>
          <a:p>
            <a:pPr lvl="0">
              <a:lnSpc>
                <a:spcPct val="115000"/>
              </a:lnSpc>
              <a:spcAft>
                <a:spcPts val="1000"/>
              </a:spcAft>
            </a:pPr>
            <a:r>
              <a:rPr lang="fr-FR"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II</a:t>
            </a:r>
            <a:r>
              <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 Les </a:t>
            </a:r>
            <a:r>
              <a:rPr lang="fr-FR"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facteurs d’évolution propres à l’enseignement supérieur et à la recherche   </a:t>
            </a:r>
            <a:endPar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endParaRPr lang="fr-FR"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buAutoNum type="arabicParenR"/>
            </a:pPr>
            <a:r>
              <a:rPr lang="fr-FR" sz="1400" b="1" dirty="0" smtClean="0">
                <a:solidFill>
                  <a:srgbClr val="0070C0"/>
                </a:solidFill>
              </a:rPr>
              <a:t>Le </a:t>
            </a:r>
            <a:r>
              <a:rPr lang="fr-FR" sz="1400" b="1" dirty="0">
                <a:solidFill>
                  <a:srgbClr val="0070C0"/>
                </a:solidFill>
              </a:rPr>
              <a:t>poids de la démographie étudiante  </a:t>
            </a:r>
            <a:endParaRPr lang="fr-FR" sz="1400" b="1" dirty="0" smtClean="0">
              <a:solidFill>
                <a:srgbClr val="0070C0"/>
              </a:solidFill>
            </a:endParaRPr>
          </a:p>
          <a:p>
            <a:pPr lvl="0"/>
            <a:endParaRPr lang="fr-FR" sz="1400" dirty="0">
              <a:solidFill>
                <a:srgbClr val="0070C0"/>
              </a:solidFill>
            </a:endParaRPr>
          </a:p>
          <a:p>
            <a:r>
              <a:rPr lang="fr-FR" sz="1400" dirty="0"/>
              <a:t> </a:t>
            </a:r>
          </a:p>
          <a:p>
            <a:pPr marL="285750" lvl="0" indent="-285750">
              <a:buFont typeface="Arial" panose="020B0604020202020204" pitchFamily="34" charset="0"/>
              <a:buChar char="•"/>
            </a:pPr>
            <a:r>
              <a:rPr lang="fr-FR" sz="1400" dirty="0" smtClean="0"/>
              <a:t>La </a:t>
            </a:r>
            <a:r>
              <a:rPr lang="fr-FR" sz="1400" dirty="0"/>
              <a:t>démographie et les impératifs de la démocratisation poussent à de nouvelles implantations universitaires, et des implantations de proximité </a:t>
            </a:r>
            <a:endParaRPr lang="fr-FR" sz="1400" dirty="0" smtClean="0"/>
          </a:p>
          <a:p>
            <a:pPr marL="285750" lvl="0" indent="-285750">
              <a:buFontTx/>
              <a:buChar char="-"/>
            </a:pPr>
            <a:endParaRPr lang="fr-FR" sz="1400" dirty="0"/>
          </a:p>
          <a:p>
            <a:pPr marL="285750" lvl="0" indent="-285750">
              <a:buFont typeface="Arial" panose="020B0604020202020204" pitchFamily="34" charset="0"/>
              <a:buChar char="•"/>
            </a:pPr>
            <a:r>
              <a:rPr lang="fr-FR" sz="1400" dirty="0" smtClean="0"/>
              <a:t>Cela </a:t>
            </a:r>
            <a:r>
              <a:rPr lang="fr-FR" sz="1400" dirty="0"/>
              <a:t>a conduit à plusieurs vagues de création de nouvelles universités : milieu des années1960 ; fin des années 1970et début des années 1990 avec le plan Université 2000 (universités nouvelles), le développement des « antennes universitaires et le développement des IUT en villes moyennes </a:t>
            </a:r>
            <a:endParaRPr lang="fr-FR" sz="1400" dirty="0" smtClean="0"/>
          </a:p>
          <a:p>
            <a:pPr lvl="0"/>
            <a:endParaRPr lang="fr-FR" sz="1400" dirty="0"/>
          </a:p>
          <a:p>
            <a:pPr lvl="0"/>
            <a:endParaRPr lang="fr-FR" sz="1400" dirty="0"/>
          </a:p>
          <a:p>
            <a:pPr marL="285750" indent="-285750">
              <a:lnSpc>
                <a:spcPct val="115000"/>
              </a:lnSpc>
              <a:spcAft>
                <a:spcPts val="1000"/>
              </a:spcAft>
              <a:buFont typeface="Arial" panose="020B0604020202020204" pitchFamily="34" charset="0"/>
              <a:buChar char="•"/>
            </a:pPr>
            <a:r>
              <a:rPr lang="fr-FR" sz="1400" dirty="0" smtClean="0"/>
              <a:t>-Le </a:t>
            </a:r>
            <a:r>
              <a:rPr lang="fr-FR" sz="1400" dirty="0"/>
              <a:t>contexte actuel offre des éléments comparables : croissance des étudiants et limites du métropolisation des universités ; prise de conscience des difficultés de vie étudiante </a:t>
            </a:r>
          </a:p>
          <a:p>
            <a:pPr lvl="0">
              <a:lnSpc>
                <a:spcPct val="115000"/>
              </a:lnSpc>
              <a:spcAft>
                <a:spcPts val="1000"/>
              </a:spcAft>
            </a:pPr>
            <a:endParaRPr lang="fr-FR" sz="1400" b="1"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54588142-6A40-41BA-8E39-09A632F84E3D}" type="slidenum">
              <a:rPr lang="fr-FR" smtClean="0"/>
              <a:t>6</a:t>
            </a:fld>
            <a:endParaRPr lang="fr-FR" dirty="0"/>
          </a:p>
        </p:txBody>
      </p:sp>
    </p:spTree>
    <p:extLst>
      <p:ext uri="{BB962C8B-B14F-4D97-AF65-F5344CB8AC3E}">
        <p14:creationId xmlns:p14="http://schemas.microsoft.com/office/powerpoint/2010/main" val="2092606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0536" y="538843"/>
            <a:ext cx="9544050" cy="5218865"/>
          </a:xfrm>
          <a:prstGeom prst="rect">
            <a:avLst/>
          </a:prstGeom>
        </p:spPr>
        <p:txBody>
          <a:bodyPr wrap="square">
            <a:spAutoFit/>
          </a:bodyPr>
          <a:lstStyle/>
          <a:p>
            <a:pPr marL="228600">
              <a:lnSpc>
                <a:spcPct val="150000"/>
              </a:lnSpc>
              <a:spcAft>
                <a:spcPts val="1000"/>
              </a:spcAft>
            </a:pPr>
            <a:endParaRPr lang="fr-FR" dirty="0" smtClean="0">
              <a:latin typeface="Calibri" panose="020F0502020204030204" pitchFamily="34" charset="0"/>
              <a:ea typeface="Calibri" panose="020F0502020204030204" pitchFamily="34" charset="0"/>
              <a:cs typeface="Times New Roman" panose="02020603050405020304" pitchFamily="18" charset="0"/>
            </a:endParaRPr>
          </a:p>
          <a:p>
            <a:pPr marL="228600">
              <a:lnSpc>
                <a:spcPct val="150000"/>
              </a:lnSpc>
              <a:spcAft>
                <a:spcPts val="1000"/>
              </a:spcAft>
            </a:pPr>
            <a:r>
              <a:rPr lang="fr-FR" dirty="0">
                <a:latin typeface="Calibri" panose="020F0502020204030204" pitchFamily="34" charset="0"/>
                <a:ea typeface="Calibri" panose="020F0502020204030204" pitchFamily="34" charset="0"/>
                <a:cs typeface="Times New Roman" panose="02020603050405020304" pitchFamily="18" charset="0"/>
              </a:rPr>
              <a:t> </a:t>
            </a:r>
            <a:r>
              <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2) Les </a:t>
            </a:r>
            <a:r>
              <a:rPr lang="fr-FR"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tensions entre besoins de la formation et besoins de la recherche </a:t>
            </a:r>
            <a:endPar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228600">
              <a:lnSpc>
                <a:spcPct val="150000"/>
              </a:lnSpc>
              <a:spcAft>
                <a:spcPts val="1000"/>
              </a:spcAft>
            </a:pPr>
            <a:endPar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250000"/>
              </a:lnSpc>
              <a:buFont typeface="Arial" panose="020B0604020202020204" pitchFamily="34" charset="0"/>
              <a:buChar char="•"/>
            </a:pPr>
            <a:r>
              <a:rPr lang="fr-FR" sz="1400" dirty="0" smtClean="0"/>
              <a:t>L’effet </a:t>
            </a:r>
            <a:r>
              <a:rPr lang="fr-FR" sz="1400" dirty="0"/>
              <a:t>démographique et la démocratisation poussent à une dissémination de la carte de l’enseignement supérieur </a:t>
            </a:r>
          </a:p>
          <a:p>
            <a:pPr marL="742950" lvl="1" indent="-285750">
              <a:lnSpc>
                <a:spcPct val="250000"/>
              </a:lnSpc>
              <a:buFont typeface="Arial" panose="020B0604020202020204" pitchFamily="34" charset="0"/>
              <a:buChar char="•"/>
            </a:pPr>
            <a:r>
              <a:rPr lang="fr-FR" sz="1400" dirty="0" smtClean="0"/>
              <a:t> Les </a:t>
            </a:r>
            <a:r>
              <a:rPr lang="fr-FR" sz="1400" dirty="0"/>
              <a:t>impératifs de la recherche poussent à une concentration des moyens dans une logique de compétition internationale </a:t>
            </a:r>
          </a:p>
          <a:p>
            <a:pPr marL="742950" lvl="1" indent="-285750">
              <a:lnSpc>
                <a:spcPct val="250000"/>
              </a:lnSpc>
              <a:buFont typeface="Arial" panose="020B0604020202020204" pitchFamily="34" charset="0"/>
              <a:buChar char="•"/>
            </a:pPr>
            <a:r>
              <a:rPr lang="fr-FR" sz="1400" dirty="0" smtClean="0"/>
              <a:t>Comment </a:t>
            </a:r>
            <a:r>
              <a:rPr lang="fr-FR" sz="1400" dirty="0"/>
              <a:t>résoudre cette tension compte tenu de la double mission des enseignants-chercheurs ? </a:t>
            </a:r>
            <a:endParaRPr lang="fr-FR" sz="1400" dirty="0" smtClean="0"/>
          </a:p>
          <a:p>
            <a:pPr marL="285750" lvl="0" indent="-285750">
              <a:lnSpc>
                <a:spcPct val="250000"/>
              </a:lnSpc>
              <a:buFontTx/>
              <a:buChar char="-"/>
            </a:pPr>
            <a:endParaRPr lang="fr-FR" dirty="0"/>
          </a:p>
          <a:p>
            <a:pPr>
              <a:lnSpc>
                <a:spcPct val="115000"/>
              </a:lnSpc>
              <a:spcAft>
                <a:spcPts val="1000"/>
              </a:spcAft>
            </a:pPr>
            <a:endParaRPr lang="fr-FR" sz="1400" dirty="0"/>
          </a:p>
          <a:p>
            <a:pPr lvl="0">
              <a:lnSpc>
                <a:spcPct val="115000"/>
              </a:lnSpc>
              <a:spcAft>
                <a:spcPts val="1000"/>
              </a:spcAft>
            </a:pPr>
            <a:endParaRPr lang="fr-FR"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54588142-6A40-41BA-8E39-09A632F84E3D}" type="slidenum">
              <a:rPr lang="fr-FR" smtClean="0"/>
              <a:t>7</a:t>
            </a:fld>
            <a:endParaRPr lang="fr-FR" dirty="0"/>
          </a:p>
        </p:txBody>
      </p:sp>
    </p:spTree>
    <p:extLst>
      <p:ext uri="{BB962C8B-B14F-4D97-AF65-F5344CB8AC3E}">
        <p14:creationId xmlns:p14="http://schemas.microsoft.com/office/powerpoint/2010/main" val="1295772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54588142-6A40-41BA-8E39-09A632F84E3D}" type="slidenum">
              <a:rPr lang="fr-FR" smtClean="0"/>
              <a:t>8</a:t>
            </a:fld>
            <a:endParaRPr lang="fr-FR" dirty="0"/>
          </a:p>
        </p:txBody>
      </p:sp>
      <p:sp>
        <p:nvSpPr>
          <p:cNvPr id="3" name="Rectangle 2"/>
          <p:cNvSpPr/>
          <p:nvPr/>
        </p:nvSpPr>
        <p:spPr>
          <a:xfrm>
            <a:off x="1461407" y="742951"/>
            <a:ext cx="7600950" cy="5452775"/>
          </a:xfrm>
          <a:prstGeom prst="rect">
            <a:avLst/>
          </a:prstGeom>
        </p:spPr>
        <p:txBody>
          <a:bodyPr wrap="square">
            <a:spAutoFit/>
          </a:bodyPr>
          <a:lstStyle/>
          <a:p>
            <a:pPr marL="269875">
              <a:lnSpc>
                <a:spcPct val="150000"/>
              </a:lnSpc>
              <a:spcAft>
                <a:spcPts val="1000"/>
              </a:spcAft>
            </a:pPr>
            <a:r>
              <a:rPr lang="fr-FR" sz="1600" b="1" dirty="0">
                <a:solidFill>
                  <a:srgbClr val="0070C0"/>
                </a:solidFill>
              </a:rPr>
              <a:t>3) Le rapprochement universités écoles organismes   </a:t>
            </a:r>
          </a:p>
          <a:p>
            <a:pPr lvl="1">
              <a:lnSpc>
                <a:spcPct val="150000"/>
              </a:lnSpc>
            </a:pPr>
            <a:r>
              <a:rPr lang="fr-FR" sz="1400" dirty="0" smtClean="0"/>
              <a:t> </a:t>
            </a:r>
            <a:r>
              <a:rPr lang="fr-FR" sz="1400" dirty="0"/>
              <a:t>Rassembler ce qui a été séparé : objectif affiché par Claude Allègre dans « l’âge des savoirs » avec la création des pôles universitaires européens, premier avatar d’une politique poursuivie depuis 30 ans (PRES, COMUE, fusions, EPE)</a:t>
            </a:r>
          </a:p>
          <a:p>
            <a:pPr marL="628650" lvl="1" indent="-171450">
              <a:lnSpc>
                <a:spcPct val="150000"/>
              </a:lnSpc>
              <a:buFont typeface="Arial" panose="020B0604020202020204" pitchFamily="34" charset="0"/>
              <a:buChar char="•"/>
            </a:pPr>
            <a:endParaRPr lang="fr-FR" sz="1400" dirty="0"/>
          </a:p>
          <a:p>
            <a:pPr marL="628650" lvl="1" indent="-171450">
              <a:lnSpc>
                <a:spcPct val="150000"/>
              </a:lnSpc>
              <a:buFont typeface="Arial" panose="020B0604020202020204" pitchFamily="34" charset="0"/>
              <a:buChar char="•"/>
            </a:pPr>
            <a:r>
              <a:rPr lang="fr-FR" sz="1400" dirty="0"/>
              <a:t>Cet objectif a été réaffirmé : à travers les différentes lois relatives à l’enseignement supérieur et à la recherche : 2006, 2013 ,2020 le programme investissements d’avenir et l’ordonnance sur les établissements expérimentaux  </a:t>
            </a:r>
          </a:p>
          <a:p>
            <a:pPr marL="628650" lvl="1" indent="-171450">
              <a:lnSpc>
                <a:spcPct val="150000"/>
              </a:lnSpc>
              <a:buFont typeface="Arial" panose="020B0604020202020204" pitchFamily="34" charset="0"/>
              <a:buChar char="•"/>
            </a:pPr>
            <a:endParaRPr lang="fr-FR" sz="1400" dirty="0"/>
          </a:p>
          <a:p>
            <a:pPr marL="628650" lvl="1" indent="-171450">
              <a:lnSpc>
                <a:spcPct val="150000"/>
              </a:lnSpc>
              <a:buFont typeface="Arial" panose="020B0604020202020204" pitchFamily="34" charset="0"/>
              <a:buChar char="•"/>
            </a:pPr>
            <a:r>
              <a:rPr lang="fr-FR" sz="1400" dirty="0"/>
              <a:t>Diverses formules juridiques ont été tentées avec deux forme plus abouties actuellement que sont les fusions d’université et les établissements expérimentaux Les sont les formes les. L’EPE favorise le rapprochement avec les écoles et les autres Ministères  </a:t>
            </a:r>
          </a:p>
          <a:p>
            <a:pPr lvl="1">
              <a:lnSpc>
                <a:spcPct val="150000"/>
              </a:lnSpc>
            </a:pPr>
            <a:endParaRPr lang="fr-FR" sz="1400" dirty="0"/>
          </a:p>
          <a:p>
            <a:pPr lvl="0">
              <a:lnSpc>
                <a:spcPct val="150000"/>
              </a:lnSpc>
              <a:tabLst>
                <a:tab pos="628650" algn="l"/>
              </a:tabLst>
            </a:pPr>
            <a:r>
              <a:rPr lang="fr-FR" sz="1200" dirty="0"/>
              <a:t>  	</a:t>
            </a:r>
            <a:r>
              <a:rPr lang="fr-FR" sz="1200" b="1" dirty="0">
                <a:solidFill>
                  <a:srgbClr val="0070C0"/>
                </a:solidFill>
              </a:rPr>
              <a:t>Conclusion : Le MESRI n’est pas le seul décideur </a:t>
            </a:r>
            <a:endParaRPr lang="fr-FR" sz="1200" b="1" dirty="0" smtClean="0">
              <a:solidFill>
                <a:srgbClr val="0070C0"/>
              </a:solidFill>
            </a:endParaRPr>
          </a:p>
          <a:p>
            <a:pPr lvl="0">
              <a:lnSpc>
                <a:spcPct val="150000"/>
              </a:lnSpc>
              <a:tabLst>
                <a:tab pos="628650" algn="l"/>
              </a:tabLst>
            </a:pPr>
            <a:endParaRPr lang="fr-FR" sz="1200" b="1" dirty="0" smtClean="0">
              <a:solidFill>
                <a:srgbClr val="0070C0"/>
              </a:solidFill>
            </a:endParaRPr>
          </a:p>
          <a:p>
            <a:pPr lvl="0">
              <a:tabLst>
                <a:tab pos="628650" algn="l"/>
              </a:tabLst>
            </a:pPr>
            <a:r>
              <a:rPr lang="fr-FR" sz="1200" b="1" dirty="0">
                <a:solidFill>
                  <a:srgbClr val="0070C0"/>
                </a:solidFill>
              </a:rPr>
              <a:t>	</a:t>
            </a:r>
            <a:r>
              <a:rPr lang="fr-FR" sz="1400" dirty="0"/>
              <a:t>Aux facteurs propres à l’ESR, s’ajoutent le rôle de la DATAR, celui des collectivités territoriales. </a:t>
            </a:r>
            <a:r>
              <a:rPr lang="fr-FR" sz="1400" dirty="0" smtClean="0"/>
              <a:t>	La </a:t>
            </a:r>
            <a:r>
              <a:rPr lang="fr-FR" sz="1400" dirty="0"/>
              <a:t>construction de la carte </a:t>
            </a:r>
            <a:r>
              <a:rPr lang="fr-FR" sz="1400" dirty="0" smtClean="0"/>
              <a:t>est </a:t>
            </a:r>
            <a:r>
              <a:rPr lang="fr-FR" sz="1400" dirty="0"/>
              <a:t>une combinaison des facteurs interne et externes </a:t>
            </a:r>
          </a:p>
        </p:txBody>
      </p:sp>
    </p:spTree>
    <p:extLst>
      <p:ext uri="{BB962C8B-B14F-4D97-AF65-F5344CB8AC3E}">
        <p14:creationId xmlns:p14="http://schemas.microsoft.com/office/powerpoint/2010/main" val="2620260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3436" y="555172"/>
            <a:ext cx="7543800" cy="5069080"/>
          </a:xfrm>
          <a:prstGeom prst="rect">
            <a:avLst/>
          </a:prstGeom>
        </p:spPr>
        <p:txBody>
          <a:bodyPr wrap="square">
            <a:spAutoFit/>
          </a:bodyPr>
          <a:lstStyle/>
          <a:p>
            <a:pPr lvl="0">
              <a:lnSpc>
                <a:spcPct val="115000"/>
              </a:lnSpc>
              <a:spcAft>
                <a:spcPts val="1000"/>
              </a:spcAft>
            </a:pPr>
            <a:r>
              <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rPr>
              <a:t>III. La </a:t>
            </a:r>
            <a:r>
              <a:rPr lang="fr-FR" sz="1600"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prise en compte d’une politique générale d’aménagement du territoire et des différents acteurs </a:t>
            </a:r>
            <a:endParaRPr lang="fr-FR" sz="16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endParaRPr lang="fr-FR" sz="14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endParaRPr lang="fr-FR" sz="1400" b="1" dirty="0" smtClean="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fr-FR" sz="1400" b="1" dirty="0" smtClean="0">
                <a:solidFill>
                  <a:srgbClr val="0070C0"/>
                </a:solidFill>
              </a:rPr>
              <a:t>1) La </a:t>
            </a:r>
            <a:r>
              <a:rPr lang="fr-FR" sz="1400" b="1" dirty="0">
                <a:solidFill>
                  <a:srgbClr val="0070C0"/>
                </a:solidFill>
              </a:rPr>
              <a:t>prégnance du concept « Paris ou le désert français « et la politique des métropoles d’équilibre </a:t>
            </a:r>
            <a:endParaRPr lang="fr-FR" sz="1400" dirty="0">
              <a:solidFill>
                <a:srgbClr val="0070C0"/>
              </a:solidFill>
            </a:endParaRPr>
          </a:p>
          <a:p>
            <a:pPr marL="285750" lvl="0" indent="-285750">
              <a:buFont typeface="Arial" panose="020B0604020202020204" pitchFamily="34" charset="0"/>
              <a:buChar char="•"/>
            </a:pPr>
            <a:r>
              <a:rPr lang="fr-FR" sz="1400" dirty="0" smtClean="0"/>
              <a:t> </a:t>
            </a:r>
            <a:r>
              <a:rPr lang="fr-FR" sz="1400" dirty="0"/>
              <a:t>La délocalisation sous Edith CRESSON et le plan Curien de renforcement de la recherche en Région sous Hubert Curien </a:t>
            </a:r>
            <a:endParaRPr lang="fr-FR" sz="1400" dirty="0" smtClean="0"/>
          </a:p>
          <a:p>
            <a:pPr marL="285750" lvl="0" indent="-285750">
              <a:buFont typeface="Arial" panose="020B0604020202020204" pitchFamily="34" charset="0"/>
              <a:buChar char="•"/>
            </a:pPr>
            <a:endParaRPr lang="fr-FR" sz="1400" dirty="0"/>
          </a:p>
          <a:p>
            <a:pPr marL="285750" lvl="0" indent="-285750">
              <a:buFont typeface="Arial" panose="020B0604020202020204" pitchFamily="34" charset="0"/>
              <a:buChar char="•"/>
            </a:pPr>
            <a:endParaRPr lang="fr-FR" sz="1400" dirty="0"/>
          </a:p>
          <a:p>
            <a:pPr marL="285750" lvl="0" indent="-285750">
              <a:buFont typeface="Arial" panose="020B0604020202020204" pitchFamily="34" charset="0"/>
              <a:buChar char="•"/>
            </a:pPr>
            <a:r>
              <a:rPr lang="fr-FR" sz="1400" dirty="0" smtClean="0"/>
              <a:t> La </a:t>
            </a:r>
            <a:r>
              <a:rPr lang="fr-FR" sz="1400" dirty="0"/>
              <a:t>loi Pasqua </a:t>
            </a:r>
            <a:endParaRPr lang="fr-FR" sz="1400" dirty="0" smtClean="0"/>
          </a:p>
          <a:p>
            <a:pPr marL="285750" lvl="0" indent="-285750">
              <a:buFont typeface="Arial" panose="020B0604020202020204" pitchFamily="34" charset="0"/>
              <a:buChar char="•"/>
            </a:pPr>
            <a:endParaRPr lang="fr-FR" sz="1400" dirty="0"/>
          </a:p>
          <a:p>
            <a:pPr marL="285750" lvl="0" indent="-285750">
              <a:buFont typeface="Arial" panose="020B0604020202020204" pitchFamily="34" charset="0"/>
              <a:buChar char="•"/>
            </a:pPr>
            <a:endParaRPr lang="fr-FR" sz="1400" dirty="0"/>
          </a:p>
          <a:p>
            <a:pPr>
              <a:lnSpc>
                <a:spcPct val="115000"/>
              </a:lnSpc>
              <a:spcAft>
                <a:spcPts val="1000"/>
              </a:spcAft>
            </a:pPr>
            <a:r>
              <a:rPr lang="fr-FR" sz="1400" b="1" dirty="0" smtClean="0">
                <a:solidFill>
                  <a:srgbClr val="0070C0"/>
                </a:solidFill>
              </a:rPr>
              <a:t>2) Les </a:t>
            </a:r>
            <a:r>
              <a:rPr lang="fr-FR" sz="1400" b="1" dirty="0">
                <a:solidFill>
                  <a:srgbClr val="0070C0"/>
                </a:solidFill>
              </a:rPr>
              <a:t>implantations universitaires au secours des territoires en difficultés économiques  </a:t>
            </a:r>
            <a:endParaRPr lang="fr-FR" sz="1400" dirty="0">
              <a:solidFill>
                <a:srgbClr val="0070C0"/>
              </a:solidFill>
            </a:endParaRPr>
          </a:p>
          <a:p>
            <a:pPr marL="285750" lvl="0" indent="-285750">
              <a:buFont typeface="Arial" panose="020B0604020202020204" pitchFamily="34" charset="0"/>
              <a:buChar char="•"/>
            </a:pPr>
            <a:r>
              <a:rPr lang="fr-FR" sz="1400" dirty="0"/>
              <a:t>La formation et la recherche au secours des territoires en difficulté économique (Nord, Lorraine</a:t>
            </a:r>
            <a:r>
              <a:rPr lang="fr-FR" sz="1400" dirty="0" smtClean="0"/>
              <a:t>…)</a:t>
            </a:r>
          </a:p>
          <a:p>
            <a:pPr lvl="0"/>
            <a:endParaRPr lang="fr-FR" sz="1400" dirty="0"/>
          </a:p>
          <a:p>
            <a:pPr marL="285750" lvl="0" indent="-285750">
              <a:buFont typeface="Arial" panose="020B0604020202020204" pitchFamily="34" charset="0"/>
              <a:buChar char="•"/>
            </a:pPr>
            <a:r>
              <a:rPr lang="fr-FR" sz="1400" dirty="0"/>
              <a:t>La DATAR favorable pour cela aux IUT en villes moyennes </a:t>
            </a:r>
          </a:p>
          <a:p>
            <a:pPr lvl="0">
              <a:lnSpc>
                <a:spcPct val="115000"/>
              </a:lnSpc>
              <a:spcAft>
                <a:spcPts val="1000"/>
              </a:spcAft>
            </a:pPr>
            <a:endParaRPr lang="fr-FR" sz="1400"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r>
              <a:rPr lang="fr-FR" sz="1400" b="1" dirty="0" smtClean="0">
                <a:latin typeface="Calibri" panose="020F0502020204030204" pitchFamily="34" charset="0"/>
                <a:ea typeface="Calibri" panose="020F0502020204030204" pitchFamily="34" charset="0"/>
                <a:cs typeface="Times New Roman" panose="02020603050405020304" pitchFamily="18" charset="0"/>
              </a:rPr>
              <a:t> </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54588142-6A40-41BA-8E39-09A632F84E3D}" type="slidenum">
              <a:rPr lang="fr-FR" smtClean="0"/>
              <a:t>9</a:t>
            </a:fld>
            <a:endParaRPr lang="fr-FR" dirty="0"/>
          </a:p>
        </p:txBody>
      </p:sp>
    </p:spTree>
    <p:extLst>
      <p:ext uri="{BB962C8B-B14F-4D97-AF65-F5344CB8AC3E}">
        <p14:creationId xmlns:p14="http://schemas.microsoft.com/office/powerpoint/2010/main" val="3346189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9A5812EC654640AAF0FBDB42E081DB" ma:contentTypeVersion="11" ma:contentTypeDescription="Crée un document." ma:contentTypeScope="" ma:versionID="77bf79552c046a8c39a9d63979776b19">
  <xsd:schema xmlns:xsd="http://www.w3.org/2001/XMLSchema" xmlns:xs="http://www.w3.org/2001/XMLSchema" xmlns:p="http://schemas.microsoft.com/office/2006/metadata/properties" xmlns:ns2="ca8b9c18-5e1d-46e5-9d1a-4e2a3224a5d3" targetNamespace="http://schemas.microsoft.com/office/2006/metadata/properties" ma:root="true" ma:fieldsID="52b5bb7baae942fb3ea69abf4553be44" ns2:_="">
    <xsd:import namespace="ca8b9c18-5e1d-46e5-9d1a-4e2a3224a5d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8b9c18-5e1d-46e5-9d1a-4e2a3224a5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1BC1900-0567-4FF0-BC1B-2EF97DA9F19D}"/>
</file>

<file path=customXml/itemProps2.xml><?xml version="1.0" encoding="utf-8"?>
<ds:datastoreItem xmlns:ds="http://schemas.openxmlformats.org/officeDocument/2006/customXml" ds:itemID="{30E2E60F-9152-48C8-9DC1-FA4C0A0E13CF}"/>
</file>

<file path=customXml/itemProps3.xml><?xml version="1.0" encoding="utf-8"?>
<ds:datastoreItem xmlns:ds="http://schemas.openxmlformats.org/officeDocument/2006/customXml" ds:itemID="{BE7D75B5-308D-48A9-A51C-AFE92BFADBC9}"/>
</file>

<file path=docProps/app.xml><?xml version="1.0" encoding="utf-8"?>
<Properties xmlns="http://schemas.openxmlformats.org/officeDocument/2006/extended-properties" xmlns:vt="http://schemas.openxmlformats.org/officeDocument/2006/docPropsVTypes">
  <TotalTime>104</TotalTime>
  <Words>345</Words>
  <Application>Microsoft Office PowerPoint</Application>
  <PresentationFormat>Personnalisé</PresentationFormat>
  <Paragraphs>142</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    LES EVOLUTIONS DE LA GEOGRAPHIE UNIVERSITAIRE    Jean-Richard Cytermann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Ministere de l'Education Nationale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EVOLUTIONS DE LA GEOGRAPHIE UNIVERSITAIRE</dc:title>
  <dc:creator>MALIKA FONTAINE</dc:creator>
  <cp:lastModifiedBy>Utilisateur Windows</cp:lastModifiedBy>
  <cp:revision>15</cp:revision>
  <dcterms:created xsi:type="dcterms:W3CDTF">2022-03-23T09:35:26Z</dcterms:created>
  <dcterms:modified xsi:type="dcterms:W3CDTF">2022-03-24T16:23:47Z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0x010100C99A5812EC654640AAF0FBDB42E081DB</vt:lpwstr>
  </property>
</Properties>
</file>