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64" r:id="rId5"/>
    <p:sldId id="269" r:id="rId6"/>
    <p:sldId id="286" r:id="rId7"/>
    <p:sldId id="287" r:id="rId8"/>
    <p:sldId id="288" r:id="rId9"/>
    <p:sldId id="28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6BB00"/>
    <a:srgbClr val="D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5782"/>
  </p:normalViewPr>
  <p:slideViewPr>
    <p:cSldViewPr snapToGrid="0">
      <p:cViewPr varScale="1">
        <p:scale>
          <a:sx n="103" d="100"/>
          <a:sy n="103" d="100"/>
        </p:scale>
        <p:origin x="77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632E6-6B76-BE4E-907E-691FA6FB1F3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AA290-421B-8844-ACE6-4957127A93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69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7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2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012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72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902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25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5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51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02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20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6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21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0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2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19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61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9E8C8-FD1E-43A2-8C84-ED57A35494F1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F7A2A2-E1F7-4E57-BD97-2910A94958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64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BAD6C9-96DD-CF98-5D94-3BDA19B20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249" y="1894335"/>
            <a:ext cx="5051359" cy="2242111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Ateliers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6EFC79E-056B-A3E8-D981-8B6A11D4C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0C421ED-4A83-F8B5-6A95-0C935F6AC5D5}"/>
              </a:ext>
            </a:extLst>
          </p:cNvPr>
          <p:cNvSpPr txBox="1"/>
          <p:nvPr/>
        </p:nvSpPr>
        <p:spPr>
          <a:xfrm rot="10800000" flipV="1">
            <a:off x="971489" y="1116701"/>
            <a:ext cx="11772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1800" b="1" dirty="0">
                <a:latin typeface="Verdana" panose="020B0604030504040204" pitchFamily="34" charset="0"/>
                <a:ea typeface="Verdana" panose="020B0604030504040204" pitchFamily="34" charset="0"/>
              </a:rPr>
              <a:t>Planification écologique : comment atterrir ? </a:t>
            </a:r>
          </a:p>
        </p:txBody>
      </p:sp>
    </p:spTree>
    <p:extLst>
      <p:ext uri="{BB962C8B-B14F-4D97-AF65-F5344CB8AC3E}">
        <p14:creationId xmlns:p14="http://schemas.microsoft.com/office/powerpoint/2010/main" val="13414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58505D-A227-2827-973A-5ACB7A28D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9CE61-9E0D-976D-CBC4-7FE0724C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072" y="2474245"/>
            <a:ext cx="8596668" cy="2828930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travail collectif 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en groupes d’une douzaine d’auditeurs.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trois jours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, ponctués par un rendu le dernier jour.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Une question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, d’une problématique, proposée par une collectivité ou un partenaire et qui s’incarne concrètement dans un </a:t>
            </a: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territoire donné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031228E-1558-6CFB-6C3D-91E72113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66" y="1648491"/>
            <a:ext cx="8596668" cy="5948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Principes</a:t>
            </a:r>
          </a:p>
        </p:txBody>
      </p:sp>
    </p:spTree>
    <p:extLst>
      <p:ext uri="{BB962C8B-B14F-4D97-AF65-F5344CB8AC3E}">
        <p14:creationId xmlns:p14="http://schemas.microsoft.com/office/powerpoint/2010/main" val="12136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58505D-A227-2827-973A-5ACB7A28D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9CE61-9E0D-976D-CBC4-7FE0724C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072" y="2474245"/>
            <a:ext cx="8596668" cy="282893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P</a:t>
            </a:r>
            <a:r>
              <a:rPr lang="fr-FR" sz="1800" b="1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osture d’enquête et d’investigation</a:t>
            </a:r>
            <a:r>
              <a:rPr lang="fr-FR" sz="1800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Réflexion sur l’</a:t>
            </a:r>
            <a:r>
              <a:rPr lang="fr-FR" sz="1800" b="1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action collective territoriale</a:t>
            </a:r>
            <a:r>
              <a:rPr lang="fr-FR" sz="1800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M</a:t>
            </a:r>
            <a:r>
              <a:rPr lang="fr-FR" sz="1800" b="1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obiliser et confronter les différentes cultures existantes</a:t>
            </a:r>
            <a:r>
              <a:rPr lang="fr-FR" sz="1800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 à l’</a:t>
            </a:r>
            <a:r>
              <a:rPr lang="fr-FR" sz="1800" dirty="0" err="1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Ihédate</a:t>
            </a:r>
            <a:r>
              <a:rPr lang="fr-FR" sz="1800" dirty="0">
                <a:effectLst/>
                <a:latin typeface="Helvetica" pitchFamily="2" charset="0"/>
                <a:ea typeface="Calibri" panose="020F0502020204030204" pitchFamily="34" charset="0"/>
                <a:cs typeface="Helvetica" pitchFamily="2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Décentrement </a:t>
            </a:r>
          </a:p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031228E-1558-6CFB-6C3D-91E72113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66" y="1648491"/>
            <a:ext cx="8596668" cy="5948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129311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58505D-A227-2827-973A-5ACB7A28D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9CE61-9E0D-976D-CBC4-7FE0724C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072" y="2474245"/>
            <a:ext cx="8596668" cy="2828930"/>
          </a:xfrm>
        </p:spPr>
        <p:txBody>
          <a:bodyPr>
            <a:normAutofit/>
          </a:bodyPr>
          <a:lstStyle/>
          <a:p>
            <a:pPr marL="342900" lvl="0" indent="-342900" algn="just" rtl="0">
              <a:lnSpc>
                <a:spcPct val="107000"/>
              </a:lnSpc>
              <a:buFont typeface="Helvetica" pitchFamily="2" charset="0"/>
              <a:buChar char="-"/>
            </a:pP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Une séquence </a:t>
            </a: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d’exploration de terrain, de production et de restitution 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à chaud les </a:t>
            </a: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11, 12 et 13 septembre 2024 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dans les différents territoires d’atelier</a:t>
            </a:r>
            <a:r>
              <a:rPr lang="fr-FR" sz="1800" u="sng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Helvetica" pitchFamily="2" charset="0"/>
              <a:buChar char="-"/>
            </a:pP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Une mise en discussion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 collective lors de la journée du </a:t>
            </a:r>
            <a:r>
              <a:rPr lang="fr-FR" sz="1800" b="1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16 octobre</a:t>
            </a:r>
            <a:r>
              <a:rPr lang="fr-FR" sz="1800" dirty="0">
                <a:effectLst/>
                <a:latin typeface="Helvetica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031228E-1558-6CFB-6C3D-91E72113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66" y="1648491"/>
            <a:ext cx="8596668" cy="5948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Déroulement et livrables</a:t>
            </a:r>
          </a:p>
        </p:txBody>
      </p:sp>
    </p:spTree>
    <p:extLst>
      <p:ext uri="{BB962C8B-B14F-4D97-AF65-F5344CB8AC3E}">
        <p14:creationId xmlns:p14="http://schemas.microsoft.com/office/powerpoint/2010/main" val="53585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58505D-A227-2827-973A-5ACB7A28D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7031228E-1558-6CFB-6C3D-91E72113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0" y="2392203"/>
            <a:ext cx="8596668" cy="5948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Accompagnement</a:t>
            </a:r>
            <a:br>
              <a:rPr lang="fr-FR" dirty="0"/>
            </a:br>
            <a:r>
              <a:rPr lang="fr-FR" dirty="0"/>
              <a:t>Outils</a:t>
            </a:r>
            <a:br>
              <a:rPr lang="fr-FR" dirty="0"/>
            </a:br>
            <a:r>
              <a:rPr lang="fr-FR" dirty="0"/>
              <a:t>Engagement</a:t>
            </a:r>
            <a:br>
              <a:rPr lang="fr-FR" dirty="0"/>
            </a:br>
            <a:r>
              <a:rPr lang="fr-FR" dirty="0"/>
              <a:t>Conditions pratiques </a:t>
            </a:r>
          </a:p>
        </p:txBody>
      </p:sp>
    </p:spTree>
    <p:extLst>
      <p:ext uri="{BB962C8B-B14F-4D97-AF65-F5344CB8AC3E}">
        <p14:creationId xmlns:p14="http://schemas.microsoft.com/office/powerpoint/2010/main" val="424329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8C58505D-A227-2827-973A-5ACB7A28D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42" y="277406"/>
            <a:ext cx="2724916" cy="1015650"/>
          </a:xfrm>
          <a:prstGeom prst="rect">
            <a:avLst/>
          </a:prstGeo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9CE61-9E0D-976D-CBC4-7FE0724C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280" y="2364516"/>
            <a:ext cx="8596668" cy="3914363"/>
          </a:xfrm>
        </p:spPr>
        <p:txBody>
          <a:bodyPr>
            <a:normAutofit/>
          </a:bodyPr>
          <a:lstStyle/>
          <a:p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Adaptation des territoires de montagne et transition écologique : quelle(s) trajectoire(s) pour le </a:t>
            </a:r>
            <a:r>
              <a:rPr lang="fr-FR" sz="1800" b="1" u="sng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Grand Briançonnais </a:t>
            </a:r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?</a:t>
            </a:r>
            <a:r>
              <a:rPr lang="fr-FR" dirty="0">
                <a:effectLst/>
              </a:rPr>
              <a:t> </a:t>
            </a:r>
          </a:p>
          <a:p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La planification écologique par un territoire de projet : quel processus ? Le cas de la création du parc naturel régional de </a:t>
            </a:r>
            <a:r>
              <a:rPr lang="fr-FR" sz="1800" b="1" u="sng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Gâtine Poitevine</a:t>
            </a:r>
            <a:r>
              <a:rPr lang="fr-FR" u="sng" dirty="0">
                <a:effectLst/>
              </a:rPr>
              <a:t> </a:t>
            </a:r>
          </a:p>
          <a:p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Pilotage de la transition énergétique et développement d’un territoire rural engagé : le cas de la </a:t>
            </a:r>
            <a:r>
              <a:rPr lang="fr-FR" sz="1800" b="1" u="sng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Haute Saintonge</a:t>
            </a:r>
            <a:r>
              <a:rPr lang="fr-FR" u="sng" dirty="0">
                <a:effectLst/>
              </a:rPr>
              <a:t> </a:t>
            </a:r>
          </a:p>
          <a:p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Quelles ressources pour réussir la transition écologique locale : le cas de la commune nouvelle de </a:t>
            </a:r>
            <a:r>
              <a:rPr lang="fr-FR" sz="1800" b="1" u="sng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Moret-Loing-et-Orvanne</a:t>
            </a:r>
          </a:p>
          <a:p>
            <a:r>
              <a:rPr lang="fr-FR" sz="1800" b="1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Planifier et réussir la transition écologique locale par le paysage : le cas de la Communauté de communes des </a:t>
            </a:r>
            <a:r>
              <a:rPr lang="fr-FR" sz="1800" b="1" u="sng" dirty="0">
                <a:ln>
                  <a:noFill/>
                </a:ln>
                <a:solidFill>
                  <a:srgbClr val="8D5764"/>
                </a:solidFill>
                <a:effectLst/>
                <a:latin typeface="Helvetica" pitchFamily="2" charset="0"/>
                <a:ea typeface="Arial Unicode MS" panose="020B0604020202020204" pitchFamily="34" charset="-128"/>
                <a:cs typeface="Helvetica" pitchFamily="2" charset="0"/>
              </a:rPr>
              <a:t>Hautes Vosges</a:t>
            </a:r>
            <a:r>
              <a:rPr lang="fr-FR" u="sng" dirty="0">
                <a:effectLst/>
              </a:rPr>
              <a:t>  </a:t>
            </a:r>
            <a:endParaRPr lang="fr-FR" u="sng" dirty="0"/>
          </a:p>
          <a:p>
            <a:endParaRPr lang="fr-FR" u="sng" dirty="0"/>
          </a:p>
          <a:p>
            <a:endParaRPr lang="fr-FR" u="sng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031228E-1558-6CFB-6C3D-91E72113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66" y="1648491"/>
            <a:ext cx="8596668" cy="59483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Thèmes et territoires</a:t>
            </a:r>
          </a:p>
        </p:txBody>
      </p:sp>
    </p:spTree>
    <p:extLst>
      <p:ext uri="{BB962C8B-B14F-4D97-AF65-F5344CB8AC3E}">
        <p14:creationId xmlns:p14="http://schemas.microsoft.com/office/powerpoint/2010/main" val="294220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>
        <p:wipe/>
      </p:transition>
    </mc:Choice>
    <mc:Fallback xmlns="">
      <p:transition spd="slow" advClick="0" advTm="8000">
        <p:wip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Jaune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8" ma:contentTypeDescription="Crée un document." ma:contentTypeScope="" ma:versionID="562c5f8faa3afe0037f80cedbbba92a2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6d0b1f9947d2def9302a79bd3f5241cd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8b9c18-5e1d-46e5-9d1a-4e2a3224a5d3">
      <Terms xmlns="http://schemas.microsoft.com/office/infopath/2007/PartnerControls"/>
    </lcf76f155ced4ddcb4097134ff3c332f>
    <TaxCatchAll xmlns="597f0e91-a424-40e7-b159-919cd36229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EBA549-161D-4856-BEE0-D602E12D0016}"/>
</file>

<file path=customXml/itemProps2.xml><?xml version="1.0" encoding="utf-8"?>
<ds:datastoreItem xmlns:ds="http://schemas.openxmlformats.org/officeDocument/2006/customXml" ds:itemID="{54F45EB9-DFD1-47B1-9056-3E9D597528D3}">
  <ds:schemaRefs>
    <ds:schemaRef ds:uri="http://purl.org/dc/terms/"/>
    <ds:schemaRef ds:uri="http://purl.org/dc/dcmitype/"/>
    <ds:schemaRef ds:uri="ca8b9c18-5e1d-46e5-9d1a-4e2a3224a5d3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97f0e91-a424-40e7-b159-919cd36229c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5A20BC-2C3C-4920-9F87-EB8D054DA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12633</TotalTime>
  <Words>226</Words>
  <Application>Microsoft Macintosh PowerPoint</Application>
  <PresentationFormat>Grand écran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Helvetica</vt:lpstr>
      <vt:lpstr>Trebuchet MS</vt:lpstr>
      <vt:lpstr>Verdana</vt:lpstr>
      <vt:lpstr>Wingdings 3</vt:lpstr>
      <vt:lpstr>Facette</vt:lpstr>
      <vt:lpstr>Ateliers </vt:lpstr>
      <vt:lpstr>Principes</vt:lpstr>
      <vt:lpstr>Objectifs</vt:lpstr>
      <vt:lpstr>Déroulement et livrables</vt:lpstr>
      <vt:lpstr>Accompagnement Outils Engagement Conditions pratiques </vt:lpstr>
      <vt:lpstr>Thèmes et territoires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Claudia MARTIN-PUYA</dc:creator>
  <cp:lastModifiedBy>Anne Mattioli</cp:lastModifiedBy>
  <cp:revision>69</cp:revision>
  <dcterms:created xsi:type="dcterms:W3CDTF">2019-09-23T14:42:49Z</dcterms:created>
  <dcterms:modified xsi:type="dcterms:W3CDTF">2024-06-20T11:40:23Z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0x010100C99A5812EC654640AAF0FBDB42E081DB</vt:lpwstr>
  </property>
  <property fmtid="{D5CDD505-2E9C-101B-9397-08002B2CF9AE}" pid="3" name="MediaServiceImageTags">
    <vt:lpwstr/>
  </property>
</Properties>
</file>