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076137955" r:id="rId5"/>
    <p:sldId id="2076137923" r:id="rId6"/>
    <p:sldId id="2076137953" r:id="rId7"/>
    <p:sldId id="2076137954" r:id="rId8"/>
    <p:sldId id="2076137925" r:id="rId9"/>
    <p:sldId id="2076137926" r:id="rId10"/>
    <p:sldId id="2076137933" r:id="rId11"/>
    <p:sldId id="2076137956" r:id="rId12"/>
    <p:sldId id="2076137957" r:id="rId13"/>
    <p:sldId id="2076137958" r:id="rId14"/>
    <p:sldId id="2076137909" r:id="rId15"/>
    <p:sldId id="2076137904" r:id="rId16"/>
    <p:sldId id="1061" r:id="rId17"/>
    <p:sldId id="455" r:id="rId18"/>
    <p:sldId id="2076137960" r:id="rId19"/>
    <p:sldId id="2076137961" r:id="rId20"/>
    <p:sldId id="2076137959" r:id="rId21"/>
    <p:sldId id="2076137949" r:id="rId22"/>
  </p:sldIdLst>
  <p:sldSz cx="9144000" cy="5143500" type="screen16x9"/>
  <p:notesSz cx="6797675" cy="9926638"/>
  <p:custShowLst>
    <p:custShow name="Diaporama perso.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E7C"/>
    <a:srgbClr val="EBF6F4"/>
    <a:srgbClr val="FFCC00"/>
    <a:srgbClr val="000A08"/>
    <a:srgbClr val="000008"/>
    <a:srgbClr val="2C2C2F"/>
    <a:srgbClr val="006600"/>
    <a:srgbClr val="FFFFCC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49" autoAdjust="0"/>
  </p:normalViewPr>
  <p:slideViewPr>
    <p:cSldViewPr snapToGrid="0" snapToObjects="1">
      <p:cViewPr varScale="1">
        <p:scale>
          <a:sx n="143" d="100"/>
          <a:sy n="143" d="100"/>
        </p:scale>
        <p:origin x="80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-15048"/>
    </p:cViewPr>
  </p:sorterViewPr>
  <p:notesViewPr>
    <p:cSldViewPr snapToGrid="0" snapToObjects="1">
      <p:cViewPr varScale="1">
        <p:scale>
          <a:sx n="98" d="100"/>
          <a:sy n="98" d="100"/>
        </p:scale>
        <p:origin x="-3576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CFEE9-3211-4026-9510-93EED39FE889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D31A7-6AFA-474C-9FB3-E97BD351CE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9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6CC13-1248-8B44-9903-68D22311FA07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21CA-BD93-4742-B409-6054FB433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4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8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32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00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3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0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87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0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1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4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avantages pour la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21CA-BD93-4742-B409-6054FB433C8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304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D’ici 2030, pour que le département de la Vienne contribue aux objectifs et suive la trajectoire fixée dans le SRADDET, il faut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augmenter la production énergétique renouvelable d’environ 160 GWh par 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réduire la consommation d’énergie finale d’environ 180 GWh par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Autrement dit, à chaque fois que la production d’énergie renouvelable progressera d’une unité, la consommation d’énergie finale devra dans le même temps baisser d’1,1 unité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8601-DD5B-4316-A0B1-EC866C5595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33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59362"/>
          </a:xfrm>
          <a:prstGeom prst="rect">
            <a:avLst/>
          </a:prstGeom>
          <a:solidFill>
            <a:srgbClr val="2C2C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104954" y="3193858"/>
            <a:ext cx="2070458" cy="1860550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77401" y="2997549"/>
            <a:ext cx="1134298" cy="1019300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Triangle isocèle 9"/>
          <p:cNvSpPr/>
          <p:nvPr userDrawn="1"/>
        </p:nvSpPr>
        <p:spPr>
          <a:xfrm rot="16200000">
            <a:off x="6186647" y="1335247"/>
            <a:ext cx="3076257" cy="2838450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1" name="Triangle isocèle 10"/>
          <p:cNvSpPr/>
          <p:nvPr userDrawn="1"/>
        </p:nvSpPr>
        <p:spPr>
          <a:xfrm rot="5400000">
            <a:off x="5190651" y="2235551"/>
            <a:ext cx="1134297" cy="1019300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3" name="Image 2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95" y="293628"/>
            <a:ext cx="1308572" cy="96237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056499" y="551880"/>
            <a:ext cx="4443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800" b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11022" y="384865"/>
            <a:ext cx="4875777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8"/>
          <p:cNvSpPr/>
          <p:nvPr userDrawn="1"/>
        </p:nvSpPr>
        <p:spPr>
          <a:xfrm rot="1774575">
            <a:off x="122556" y="460402"/>
            <a:ext cx="1071265" cy="874520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8" name="Image 7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1" y="4347587"/>
            <a:ext cx="490721" cy="360896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 rot="21116670">
            <a:off x="6952657" y="-423134"/>
            <a:ext cx="2108159" cy="1335660"/>
            <a:chOff x="7195068" y="-372643"/>
            <a:chExt cx="2108159" cy="133566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48956">
              <a:off x="7367861" y="-372643"/>
              <a:ext cx="1935366" cy="1328298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 rot="1320121">
              <a:off x="7195068" y="562907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 Black" panose="020B0A04020102020204" pitchFamily="34" charset="0"/>
                </a:rPr>
                <a:t>Délibération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21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8" name="Image 7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1" y="4347587"/>
            <a:ext cx="490721" cy="360896"/>
          </a:xfrm>
          <a:prstGeom prst="rect">
            <a:avLst/>
          </a:prstGeom>
        </p:spPr>
      </p:pic>
      <p:grpSp>
        <p:nvGrpSpPr>
          <p:cNvPr id="4" name="Groupe 3"/>
          <p:cNvGrpSpPr/>
          <p:nvPr userDrawn="1"/>
        </p:nvGrpSpPr>
        <p:grpSpPr>
          <a:xfrm rot="21116670">
            <a:off x="6952657" y="-380004"/>
            <a:ext cx="2108159" cy="1335660"/>
            <a:chOff x="7195068" y="-372643"/>
            <a:chExt cx="2108159" cy="133566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48956">
              <a:off x="7367861" y="-372643"/>
              <a:ext cx="1935366" cy="132829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 rot="1320121">
              <a:off x="7195068" y="562907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 Black" panose="020B0A04020102020204" pitchFamily="34" charset="0"/>
                </a:rPr>
                <a:t>Délibération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8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83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isocèle 8"/>
          <p:cNvSpPr/>
          <p:nvPr userDrawn="1"/>
        </p:nvSpPr>
        <p:spPr>
          <a:xfrm rot="1774575">
            <a:off x="122557" y="459473"/>
            <a:ext cx="1071265" cy="874520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06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06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0" name="Image 9" descr="LOG Groupe SOREGIESFondBlanc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67" y="4355193"/>
            <a:ext cx="502355" cy="3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 typ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46CBB2E-4FF1-4936-B107-621564388CD5}"/>
              </a:ext>
            </a:extLst>
          </p:cNvPr>
          <p:cNvGrpSpPr/>
          <p:nvPr userDrawn="1"/>
        </p:nvGrpSpPr>
        <p:grpSpPr>
          <a:xfrm>
            <a:off x="-3528" y="0"/>
            <a:ext cx="9147528" cy="5155106"/>
            <a:chOff x="-4704" y="0"/>
            <a:chExt cx="12196704" cy="6873475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469B29E-3BD3-4D99-A5F5-377F460F8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6460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885B6A2-8DCC-4870-A19B-25A53B161E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3036" t="97683" r="47191" b="10"/>
            <a:stretch/>
          </p:blipFill>
          <p:spPr>
            <a:xfrm>
              <a:off x="-4704" y="6704275"/>
              <a:ext cx="2575171" cy="1692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937B95-D3C0-49DA-9F7E-C85AA3CE1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210" y="589435"/>
            <a:ext cx="7913509" cy="48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634993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519372C-2AC0-41D2-BB2D-9DD4AE617B01}"/>
              </a:ext>
            </a:extLst>
          </p:cNvPr>
          <p:cNvCxnSpPr/>
          <p:nvPr userDrawn="1"/>
        </p:nvCxnSpPr>
        <p:spPr>
          <a:xfrm>
            <a:off x="537210" y="580561"/>
            <a:ext cx="7886700" cy="0"/>
          </a:xfrm>
          <a:prstGeom prst="line">
            <a:avLst/>
          </a:prstGeom>
          <a:ln w="3175">
            <a:solidFill>
              <a:srgbClr val="5D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358C9E-78AD-4B2C-A9CF-2878F5EC0E14}"/>
              </a:ext>
            </a:extLst>
          </p:cNvPr>
          <p:cNvCxnSpPr/>
          <p:nvPr userDrawn="1"/>
        </p:nvCxnSpPr>
        <p:spPr>
          <a:xfrm>
            <a:off x="537210" y="1075398"/>
            <a:ext cx="7886700" cy="0"/>
          </a:xfrm>
          <a:prstGeom prst="line">
            <a:avLst/>
          </a:prstGeom>
          <a:ln w="3175">
            <a:solidFill>
              <a:srgbClr val="5D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BF8807-0A06-403F-98FA-67D8A4C731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972" y="1345407"/>
            <a:ext cx="7914084" cy="3208735"/>
          </a:xfrm>
        </p:spPr>
        <p:txBody>
          <a:bodyPr>
            <a:normAutofit/>
          </a:bodyPr>
          <a:lstStyle>
            <a:lvl1pPr marL="171450" indent="-171450">
              <a:buFontTx/>
              <a:buBlip>
                <a:blip r:embed="rId3"/>
              </a:buBlip>
              <a:defRPr sz="1800">
                <a:latin typeface="+mn-lt"/>
              </a:defRPr>
            </a:lvl1pPr>
            <a:lvl2pPr marL="514350" indent="-171450">
              <a:buFontTx/>
              <a:buBlip>
                <a:blip r:embed="rId4"/>
              </a:buBlip>
              <a:defRPr sz="1500" b="1">
                <a:latin typeface="+mn-lt"/>
              </a:defRPr>
            </a:lvl2pPr>
            <a:lvl3pPr marL="857250" indent="-171450">
              <a:buClr>
                <a:srgbClr val="634993"/>
              </a:buClr>
              <a:buFont typeface="Wingdings" panose="05000000000000000000" pitchFamily="2" charset="2"/>
              <a:buChar char="§"/>
              <a:defRPr sz="135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8C7B0FF-3AFA-4482-BEF8-6EB695D5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02182"/>
            <a:ext cx="261688" cy="257293"/>
          </a:xfrm>
          <a:prstGeom prst="rect">
            <a:avLst/>
          </a:prstGeom>
          <a:solidFill>
            <a:srgbClr val="634993"/>
          </a:solidFill>
        </p:spPr>
        <p:txBody>
          <a:bodyPr anchor="ctr" anchorCtr="0"/>
          <a:lstStyle>
            <a:lvl1pPr algn="ctr">
              <a:defRPr sz="675" b="0">
                <a:solidFill>
                  <a:schemeClr val="bg1"/>
                </a:solidFill>
                <a:latin typeface="NewsGoth BT" panose="020B0503020203020204" pitchFamily="34" charset="0"/>
              </a:defRPr>
            </a:lvl1pPr>
          </a:lstStyle>
          <a:p>
            <a:fld id="{E34A3B92-DBE3-4467-8F93-5D96D90AF7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5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875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 userDrawn="1"/>
        </p:nvSpPr>
        <p:spPr>
          <a:xfrm rot="12601364">
            <a:off x="7453240" y="2255823"/>
            <a:ext cx="1006940" cy="862873"/>
          </a:xfrm>
          <a:prstGeom prst="triangle">
            <a:avLst/>
          </a:prstGeom>
          <a:solidFill>
            <a:srgbClr val="C00000"/>
          </a:solidFill>
          <a:ln>
            <a:solidFill>
              <a:srgbClr val="C00F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isocèle 3"/>
          <p:cNvSpPr/>
          <p:nvPr userDrawn="1"/>
        </p:nvSpPr>
        <p:spPr>
          <a:xfrm rot="16200000">
            <a:off x="426487" y="2125597"/>
            <a:ext cx="1006940" cy="862873"/>
          </a:xfrm>
          <a:prstGeom prst="triangle">
            <a:avLst/>
          </a:prstGeom>
          <a:solidFill>
            <a:srgbClr val="C00000"/>
          </a:solidFill>
          <a:ln>
            <a:solidFill>
              <a:srgbClr val="C00F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64067" y="2053562"/>
            <a:ext cx="6149083" cy="100694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77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85392" y="1693210"/>
            <a:ext cx="1559296" cy="1401211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/>
          </a:p>
        </p:txBody>
      </p:sp>
      <p:sp>
        <p:nvSpPr>
          <p:cNvPr id="10" name="Triangle isocèle 9"/>
          <p:cNvSpPr/>
          <p:nvPr userDrawn="1"/>
        </p:nvSpPr>
        <p:spPr>
          <a:xfrm rot="5400000">
            <a:off x="-85392" y="117142"/>
            <a:ext cx="1559296" cy="1401211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 dirty="0"/>
          </a:p>
        </p:txBody>
      </p:sp>
      <p:sp>
        <p:nvSpPr>
          <p:cNvPr id="11" name="Triangle isocèle 10"/>
          <p:cNvSpPr>
            <a:spLocks noChangeAspect="1"/>
          </p:cNvSpPr>
          <p:nvPr userDrawn="1"/>
        </p:nvSpPr>
        <p:spPr>
          <a:xfrm rot="16200000">
            <a:off x="-63164" y="804541"/>
            <a:ext cx="1801936" cy="1619252"/>
          </a:xfrm>
          <a:prstGeom prst="triangle">
            <a:avLst>
              <a:gd name="adj" fmla="val 502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/>
          </a:p>
        </p:txBody>
      </p:sp>
      <p:pic>
        <p:nvPicPr>
          <p:cNvPr id="13" name="Image 12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3" y="4347587"/>
            <a:ext cx="490721" cy="360896"/>
          </a:xfrm>
          <a:prstGeom prst="rect">
            <a:avLst/>
          </a:prstGeom>
        </p:spPr>
      </p:pic>
      <p:sp>
        <p:nvSpPr>
          <p:cNvPr id="14" name="Triangle isocèle 8">
            <a:extLst>
              <a:ext uri="{FF2B5EF4-FFF2-40B4-BE49-F238E27FC236}">
                <a16:creationId xmlns:a16="http://schemas.microsoft.com/office/drawing/2014/main" id="{7596D717-6997-3F46-8DE7-17E4DAFE0AF2}"/>
              </a:ext>
            </a:extLst>
          </p:cNvPr>
          <p:cNvSpPr/>
          <p:nvPr userDrawn="1"/>
        </p:nvSpPr>
        <p:spPr>
          <a:xfrm rot="5400000" flipH="1">
            <a:off x="-111733" y="4111019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06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FDAD6B-5A85-B740-8188-0159A7A8FA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9" y="4347587"/>
            <a:ext cx="511535" cy="3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8"/>
          <p:cNvSpPr/>
          <p:nvPr userDrawn="1"/>
        </p:nvSpPr>
        <p:spPr>
          <a:xfrm rot="1774575">
            <a:off x="146032" y="136311"/>
            <a:ext cx="1071265" cy="874520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/>
          </a:p>
        </p:txBody>
      </p:sp>
      <p:sp>
        <p:nvSpPr>
          <p:cNvPr id="6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/>
          </a:p>
        </p:txBody>
      </p:sp>
      <p:pic>
        <p:nvPicPr>
          <p:cNvPr id="8" name="Image 7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3" y="4347587"/>
            <a:ext cx="490721" cy="360896"/>
          </a:xfrm>
          <a:prstGeom prst="rect">
            <a:avLst/>
          </a:prstGeom>
        </p:spPr>
      </p:pic>
      <p:sp>
        <p:nvSpPr>
          <p:cNvPr id="7" name="Triangle isocèle 8"/>
          <p:cNvSpPr/>
          <p:nvPr userDrawn="1"/>
        </p:nvSpPr>
        <p:spPr>
          <a:xfrm rot="5400000" flipH="1">
            <a:off x="-111733" y="4111019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06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fr-FR" sz="16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FAD8F12-CB01-7547-A570-CFF3FE5A4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9" y="4347587"/>
            <a:ext cx="511535" cy="3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4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85392" y="1693208"/>
            <a:ext cx="1559296" cy="1401211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Triangle isocèle 9"/>
          <p:cNvSpPr/>
          <p:nvPr userDrawn="1"/>
        </p:nvSpPr>
        <p:spPr>
          <a:xfrm rot="5400000">
            <a:off x="-85392" y="117141"/>
            <a:ext cx="1559296" cy="1401211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3" name="Image 12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1" y="4347587"/>
            <a:ext cx="490721" cy="3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9" name="Triangle isocèle 7"/>
          <p:cNvSpPr/>
          <p:nvPr userDrawn="1"/>
        </p:nvSpPr>
        <p:spPr>
          <a:xfrm rot="19800142">
            <a:off x="-729109" y="1441424"/>
            <a:ext cx="3305748" cy="3696132"/>
          </a:xfrm>
          <a:custGeom>
            <a:avLst/>
            <a:gdLst>
              <a:gd name="connsiteX0" fmla="*/ 1670288 w 2418371"/>
              <a:gd name="connsiteY0" fmla="*/ 2104847 h 2703963"/>
              <a:gd name="connsiteX1" fmla="*/ 1324752 w 2418371"/>
              <a:gd name="connsiteY1" fmla="*/ 2692112 h 2703963"/>
              <a:gd name="connsiteX2" fmla="*/ 977207 w 2418371"/>
              <a:gd name="connsiteY2" fmla="*/ 2106033 h 2703963"/>
              <a:gd name="connsiteX3" fmla="*/ 1670288 w 2418371"/>
              <a:gd name="connsiteY3" fmla="*/ 2104847 h 2703963"/>
              <a:gd name="connsiteX4" fmla="*/ 1700399 w 2418371"/>
              <a:gd name="connsiteY4" fmla="*/ 2117290 h 2703963"/>
              <a:gd name="connsiteX5" fmla="*/ 2046940 w 2418371"/>
              <a:gd name="connsiteY5" fmla="*/ 2703963 h 2703963"/>
              <a:gd name="connsiteX6" fmla="*/ 1353858 w 2418371"/>
              <a:gd name="connsiteY6" fmla="*/ 2703963 h 2703963"/>
              <a:gd name="connsiteX7" fmla="*/ 1700399 w 2418371"/>
              <a:gd name="connsiteY7" fmla="*/ 2117290 h 2703963"/>
              <a:gd name="connsiteX8" fmla="*/ 2417501 w 2418371"/>
              <a:gd name="connsiteY8" fmla="*/ 2096280 h 2703963"/>
              <a:gd name="connsiteX9" fmla="*/ 2071965 w 2418371"/>
              <a:gd name="connsiteY9" fmla="*/ 2683545 h 2703963"/>
              <a:gd name="connsiteX10" fmla="*/ 1724420 w 2418371"/>
              <a:gd name="connsiteY10" fmla="*/ 2097466 h 2703963"/>
              <a:gd name="connsiteX11" fmla="*/ 2417501 w 2418371"/>
              <a:gd name="connsiteY11" fmla="*/ 2096280 h 2703963"/>
              <a:gd name="connsiteX12" fmla="*/ 1198300 w 2418371"/>
              <a:gd name="connsiteY12" fmla="*/ 0 h 2703963"/>
              <a:gd name="connsiteX13" fmla="*/ 2418371 w 2418371"/>
              <a:gd name="connsiteY13" fmla="*/ 2058756 h 2703963"/>
              <a:gd name="connsiteX14" fmla="*/ 0 w 2418371"/>
              <a:gd name="connsiteY14" fmla="*/ 2075714 h 2703963"/>
              <a:gd name="connsiteX15" fmla="*/ 1198300 w 2418371"/>
              <a:gd name="connsiteY15" fmla="*/ 0 h 270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8371" h="2703963">
                <a:moveTo>
                  <a:pt x="1670288" y="2104847"/>
                </a:moveTo>
                <a:lnTo>
                  <a:pt x="1324752" y="2692112"/>
                </a:lnTo>
                <a:lnTo>
                  <a:pt x="977207" y="2106033"/>
                </a:lnTo>
                <a:lnTo>
                  <a:pt x="1670288" y="2104847"/>
                </a:lnTo>
                <a:close/>
                <a:moveTo>
                  <a:pt x="1700399" y="2117290"/>
                </a:moveTo>
                <a:lnTo>
                  <a:pt x="2046940" y="2703963"/>
                </a:lnTo>
                <a:lnTo>
                  <a:pt x="1353858" y="2703963"/>
                </a:lnTo>
                <a:lnTo>
                  <a:pt x="1700399" y="2117290"/>
                </a:lnTo>
                <a:close/>
                <a:moveTo>
                  <a:pt x="2417501" y="2096280"/>
                </a:moveTo>
                <a:lnTo>
                  <a:pt x="2071965" y="2683545"/>
                </a:lnTo>
                <a:lnTo>
                  <a:pt x="1724420" y="2097466"/>
                </a:lnTo>
                <a:lnTo>
                  <a:pt x="2417501" y="2096280"/>
                </a:lnTo>
                <a:close/>
                <a:moveTo>
                  <a:pt x="1198300" y="0"/>
                </a:moveTo>
                <a:lnTo>
                  <a:pt x="2418371" y="2058756"/>
                </a:lnTo>
                <a:lnTo>
                  <a:pt x="0" y="2075714"/>
                </a:lnTo>
                <a:lnTo>
                  <a:pt x="11983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Emplacement </a:t>
            </a:r>
            <a:br>
              <a:rPr lang="fr-FR" dirty="0"/>
            </a:br>
            <a:r>
              <a:rPr lang="fr-FR" dirty="0"/>
              <a:t>photo</a:t>
            </a:r>
          </a:p>
        </p:txBody>
      </p:sp>
      <p:sp>
        <p:nvSpPr>
          <p:cNvPr id="10" name="Triangle isocèle 8"/>
          <p:cNvSpPr/>
          <p:nvPr userDrawn="1"/>
        </p:nvSpPr>
        <p:spPr>
          <a:xfrm rot="5400000">
            <a:off x="867305" y="309544"/>
            <a:ext cx="935775" cy="85428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C00F2A"/>
              </a:solidFill>
            </a:endParaRPr>
          </a:p>
        </p:txBody>
      </p:sp>
      <p:pic>
        <p:nvPicPr>
          <p:cNvPr id="6" name="Image 5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1" y="4347587"/>
            <a:ext cx="490721" cy="3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8"/>
          <p:cNvSpPr/>
          <p:nvPr userDrawn="1"/>
        </p:nvSpPr>
        <p:spPr>
          <a:xfrm rot="1774575">
            <a:off x="122556" y="460402"/>
            <a:ext cx="1071265" cy="874520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8" name="Image 7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1" y="4347587"/>
            <a:ext cx="490721" cy="3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8" name="Image 7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1" y="4347587"/>
            <a:ext cx="490721" cy="3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8"/>
          <p:cNvSpPr/>
          <p:nvPr userDrawn="1"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-85392" y="1693208"/>
            <a:ext cx="1559296" cy="1401211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0" name="Triangle isocèle 9"/>
          <p:cNvSpPr/>
          <p:nvPr userDrawn="1"/>
        </p:nvSpPr>
        <p:spPr>
          <a:xfrm rot="5400000">
            <a:off x="-85392" y="117141"/>
            <a:ext cx="1559296" cy="1401211"/>
          </a:xfrm>
          <a:prstGeom prst="triangle">
            <a:avLst>
              <a:gd name="adj" fmla="val 50230"/>
            </a:avLst>
          </a:pr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1" name="Triangle isocèle 10"/>
          <p:cNvSpPr>
            <a:spLocks noChangeAspect="1"/>
          </p:cNvSpPr>
          <p:nvPr userDrawn="1"/>
        </p:nvSpPr>
        <p:spPr>
          <a:xfrm rot="16200000">
            <a:off x="-63164" y="804539"/>
            <a:ext cx="1801936" cy="1619252"/>
          </a:xfrm>
          <a:prstGeom prst="triangle">
            <a:avLst>
              <a:gd name="adj" fmla="val 502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3" name="Image 12" descr="syndEVcartouche-B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41" y="4347587"/>
            <a:ext cx="490721" cy="360896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 rot="21116670">
            <a:off x="6952657" y="-216110"/>
            <a:ext cx="2108159" cy="1335660"/>
            <a:chOff x="7195068" y="-372643"/>
            <a:chExt cx="2108159" cy="133566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48956">
              <a:off x="7367861" y="-372643"/>
              <a:ext cx="1935366" cy="1328298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1320121">
              <a:off x="7195068" y="562907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 Black" panose="020B0A04020102020204" pitchFamily="34" charset="0"/>
                </a:rPr>
                <a:t>Délibération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12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72" r:id="rId3"/>
    <p:sldLayoutId id="2147493471" r:id="rId4"/>
    <p:sldLayoutId id="2147493457" r:id="rId5"/>
    <p:sldLayoutId id="2147493458" r:id="rId6"/>
    <p:sldLayoutId id="2147493462" r:id="rId7"/>
    <p:sldLayoutId id="2147493470" r:id="rId8"/>
    <p:sldLayoutId id="2147493463" r:id="rId9"/>
    <p:sldLayoutId id="2147493464" r:id="rId10"/>
    <p:sldLayoutId id="2147493466" r:id="rId11"/>
    <p:sldLayoutId id="2147493477" r:id="rId12"/>
    <p:sldLayoutId id="2147493469" r:id="rId13"/>
    <p:sldLayoutId id="214749347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nergies-vienne.f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49951" y="2068279"/>
            <a:ext cx="6244098" cy="1006941"/>
          </a:xfrm>
        </p:spPr>
        <p:txBody>
          <a:bodyPr/>
          <a:lstStyle/>
          <a:p>
            <a:r>
              <a:rPr lang="fr-FR" dirty="0"/>
              <a:t>Le Syndicat ENERGIES VIENNE</a:t>
            </a:r>
            <a:br>
              <a:rPr lang="fr-FR" dirty="0"/>
            </a:br>
            <a:r>
              <a:rPr lang="fr-FR" dirty="0"/>
              <a:t>et le Groupe SOREGIES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76848" y="730799"/>
            <a:ext cx="6590304" cy="196249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br>
              <a:rPr lang="fr-F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9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09207" y="469294"/>
            <a:ext cx="7645942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Décisions exceptionnelles dans le contexte exceptionnel de septembre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459ABD-CBE9-5CBB-ABED-AE2F44EB677A}"/>
              </a:ext>
            </a:extLst>
          </p:cNvPr>
          <p:cNvSpPr txBox="1"/>
          <p:nvPr/>
        </p:nvSpPr>
        <p:spPr>
          <a:xfrm>
            <a:off x="1109207" y="1740753"/>
            <a:ext cx="7048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Extinction généralisée de l’EP de 22h00 à 6h30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Elaboration d’une offre tarifaire avec SOREGIES et ALTERNA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Moins c’est mieux : si votre consommation est inférieure à votre consommation prévisionnelle en plus des économies sur votre facture, le fournisseur vous récompense par un partage des économises qu’il réalise</a:t>
            </a:r>
          </a:p>
        </p:txBody>
      </p:sp>
    </p:spTree>
    <p:extLst>
      <p:ext uri="{BB962C8B-B14F-4D97-AF65-F5344CB8AC3E}">
        <p14:creationId xmlns:p14="http://schemas.microsoft.com/office/powerpoint/2010/main" val="232379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E83E90-1F3F-1644-A092-05C4E830E5C4}"/>
              </a:ext>
            </a:extLst>
          </p:cNvPr>
          <p:cNvSpPr txBox="1"/>
          <p:nvPr/>
        </p:nvSpPr>
        <p:spPr>
          <a:xfrm>
            <a:off x="1486879" y="1841051"/>
            <a:ext cx="7264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Quantité d’électricité livrée : 1 200 GWh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Quantité d’électricité ENR injectée sur le réseau : 1 000 GWh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Refoulement sur RTE 500 GWh</a:t>
            </a: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B2A9CD-A8F5-FF51-9D77-BBC063641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88239" cy="16777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1FB363-2364-8863-BD4A-B539888E1098}"/>
              </a:ext>
            </a:extLst>
          </p:cNvPr>
          <p:cNvSpPr/>
          <p:nvPr/>
        </p:nvSpPr>
        <p:spPr>
          <a:xfrm>
            <a:off x="1348582" y="306731"/>
            <a:ext cx="764594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285743" indent="-285743">
              <a:buBlip>
                <a:blip r:embed="rId4"/>
              </a:buBlip>
            </a:pP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 sur le périmètre du Syndicat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SRD</a:t>
            </a:r>
          </a:p>
        </p:txBody>
      </p:sp>
    </p:spTree>
    <p:extLst>
      <p:ext uri="{BB962C8B-B14F-4D97-AF65-F5344CB8AC3E}">
        <p14:creationId xmlns:p14="http://schemas.microsoft.com/office/powerpoint/2010/main" val="190895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49951" y="2189825"/>
            <a:ext cx="6244098" cy="1006941"/>
          </a:xfrm>
        </p:spPr>
        <p:txBody>
          <a:bodyPr/>
          <a:lstStyle/>
          <a:p>
            <a:r>
              <a:rPr lang="fr-FR" dirty="0"/>
              <a:t>Planifications réglementaires : SNBC 2050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76848" y="730799"/>
            <a:ext cx="6590304" cy="196249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br>
              <a:rPr lang="fr-F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3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CC5F33-F802-45B3-88DC-EDB2D0F0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7" y="1075398"/>
            <a:ext cx="8592759" cy="37976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EFF57E-CC7E-4EB7-B94A-75837F10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48" y="589435"/>
            <a:ext cx="7951573" cy="485963"/>
          </a:xfrm>
        </p:spPr>
        <p:txBody>
          <a:bodyPr>
            <a:normAutofit fontScale="90000"/>
          </a:bodyPr>
          <a:lstStyle/>
          <a:p>
            <a:r>
              <a:rPr lang="fr-FR" dirty="0"/>
              <a:t>Trajectoire de la Vienne entre 2015 et 2050 / objectifs du </a:t>
            </a:r>
            <a:r>
              <a:rPr lang="fr-FR" b="1" dirty="0"/>
              <a:t>SRADDET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937FF2-DB19-4E3B-859C-D54C7C57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B92-DBE3-4467-8F93-5D96D90AF7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5E165D-E994-492D-9311-ED07366CF615}"/>
              </a:ext>
            </a:extLst>
          </p:cNvPr>
          <p:cNvSpPr txBox="1"/>
          <p:nvPr/>
        </p:nvSpPr>
        <p:spPr>
          <a:xfrm>
            <a:off x="4607936" y="1409780"/>
            <a:ext cx="34806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00B0F0"/>
                </a:solidFill>
                <a:latin typeface="Calibri" panose="020F0502020204030204" pitchFamily="34" charset="0"/>
              </a:rPr>
              <a:t>2</a:t>
            </a:r>
            <a:r>
              <a:rPr lang="fr-FR" sz="1350" baseline="30000" dirty="0">
                <a:solidFill>
                  <a:srgbClr val="00B0F0"/>
                </a:solidFill>
                <a:latin typeface="Calibri" panose="020F0502020204030204" pitchFamily="34" charset="0"/>
              </a:rPr>
              <a:t>ème</a:t>
            </a:r>
            <a:r>
              <a:rPr lang="fr-FR" sz="1350" dirty="0">
                <a:solidFill>
                  <a:srgbClr val="00B0F0"/>
                </a:solidFill>
                <a:latin typeface="Calibri" panose="020F0502020204030204" pitchFamily="34" charset="0"/>
              </a:rPr>
              <a:t> objectif : part des énergies renouvelables</a:t>
            </a:r>
          </a:p>
          <a:p>
            <a:pPr algn="ctr"/>
            <a:r>
              <a:rPr lang="fr-FR" sz="1350" dirty="0">
                <a:solidFill>
                  <a:srgbClr val="00B0F0"/>
                </a:solidFill>
                <a:latin typeface="Calibri" panose="020F0502020204030204" pitchFamily="34" charset="0"/>
              </a:rPr>
              <a:t>dans la consommation d’énergie finale</a:t>
            </a:r>
          </a:p>
          <a:p>
            <a:pPr algn="ctr"/>
            <a:r>
              <a:rPr lang="fr-FR" sz="1350" dirty="0">
                <a:solidFill>
                  <a:srgbClr val="00B0F0"/>
                </a:solidFill>
                <a:latin typeface="Calibri" panose="020F0502020204030204" pitchFamily="34" charset="0"/>
              </a:rPr>
              <a:t>50 % en 2030 et &gt; 100 % en 2050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0AF2DB-C216-4E90-9A11-CDFE8D5B32CA}"/>
              </a:ext>
            </a:extLst>
          </p:cNvPr>
          <p:cNvSpPr txBox="1"/>
          <p:nvPr/>
        </p:nvSpPr>
        <p:spPr>
          <a:xfrm>
            <a:off x="1055373" y="2052732"/>
            <a:ext cx="324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7030A0"/>
                </a:solidFill>
                <a:latin typeface="Calibri" panose="020F0502020204030204" pitchFamily="34" charset="0"/>
              </a:rPr>
              <a:t>1</a:t>
            </a:r>
            <a:r>
              <a:rPr lang="fr-FR" sz="1350" baseline="30000" dirty="0">
                <a:solidFill>
                  <a:srgbClr val="7030A0"/>
                </a:solidFill>
                <a:latin typeface="Calibri" panose="020F0502020204030204" pitchFamily="34" charset="0"/>
              </a:rPr>
              <a:t>er</a:t>
            </a:r>
            <a:r>
              <a:rPr lang="fr-FR" sz="1350" dirty="0">
                <a:solidFill>
                  <a:srgbClr val="7030A0"/>
                </a:solidFill>
                <a:latin typeface="Calibri" panose="020F0502020204030204" pitchFamily="34" charset="0"/>
              </a:rPr>
              <a:t> objectif : diminution de la consommation d’énergie finale par rapport à 2010</a:t>
            </a:r>
          </a:p>
          <a:p>
            <a:pPr algn="ctr"/>
            <a:r>
              <a:rPr lang="fr-FR" sz="1350" dirty="0">
                <a:solidFill>
                  <a:srgbClr val="7030A0"/>
                </a:solidFill>
                <a:latin typeface="Calibri" panose="020F0502020204030204" pitchFamily="34" charset="0"/>
              </a:rPr>
              <a:t>- 30 % en 2030 et - 50 % en 2050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01BD739-8896-4BDC-9089-8382AF42274D}"/>
              </a:ext>
            </a:extLst>
          </p:cNvPr>
          <p:cNvSpPr/>
          <p:nvPr/>
        </p:nvSpPr>
        <p:spPr>
          <a:xfrm>
            <a:off x="4671060" y="2232660"/>
            <a:ext cx="457200" cy="203999"/>
          </a:xfrm>
          <a:prstGeom prst="ellipse">
            <a:avLst/>
          </a:prstGeom>
          <a:noFill/>
          <a:ln w="19050">
            <a:solidFill>
              <a:srgbClr val="634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C373C88-881D-4D31-9D02-6D56AB3CAD65}"/>
              </a:ext>
            </a:extLst>
          </p:cNvPr>
          <p:cNvSpPr/>
          <p:nvPr/>
        </p:nvSpPr>
        <p:spPr>
          <a:xfrm>
            <a:off x="7639221" y="2727983"/>
            <a:ext cx="457200" cy="203999"/>
          </a:xfrm>
          <a:prstGeom prst="ellipse">
            <a:avLst/>
          </a:prstGeom>
          <a:noFill/>
          <a:ln w="19050">
            <a:solidFill>
              <a:srgbClr val="634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B12715-051A-44D8-944D-5B6887E6DCDF}"/>
              </a:ext>
            </a:extLst>
          </p:cNvPr>
          <p:cNvSpPr/>
          <p:nvPr/>
        </p:nvSpPr>
        <p:spPr>
          <a:xfrm>
            <a:off x="4671060" y="2443978"/>
            <a:ext cx="457200" cy="203999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AD71316-2235-43A4-9447-6D7E5A8D4FE6}"/>
              </a:ext>
            </a:extLst>
          </p:cNvPr>
          <p:cNvSpPr/>
          <p:nvPr/>
        </p:nvSpPr>
        <p:spPr>
          <a:xfrm>
            <a:off x="7639221" y="1019924"/>
            <a:ext cx="457200" cy="203999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400550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16297" y="379560"/>
            <a:ext cx="7281443" cy="4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41" tIns="60520" rIns="121041" bIns="60520" rtlCol="0">
            <a:spAutoFit/>
          </a:bodyPr>
          <a:lstStyle>
            <a:lvl1pPr marL="0" indent="0" algn="ctr" defTabSz="605203" rtl="0" eaLnBrk="1" latinLnBrk="0" hangingPunct="1">
              <a:spcBef>
                <a:spcPct val="20000"/>
              </a:spcBef>
              <a:buSzPct val="100000"/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05203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12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0407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75000"/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1561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2081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2601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3122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3642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4162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520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objectifs à atteindre pour le département de la Vienne</a:t>
            </a:r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 rot="5400000">
            <a:off x="1474288" y="2296282"/>
            <a:ext cx="2844609" cy="1972817"/>
            <a:chOff x="1239141" y="2336843"/>
            <a:chExt cx="6840000" cy="360000"/>
          </a:xfrm>
        </p:grpSpPr>
        <p:sp>
          <p:nvSpPr>
            <p:cNvPr id="95" name="Rectangle 94"/>
            <p:cNvSpPr/>
            <p:nvPr/>
          </p:nvSpPr>
          <p:spPr>
            <a:xfrm rot="5400000">
              <a:off x="3440036" y="135948"/>
              <a:ext cx="360000" cy="476179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5400000">
              <a:off x="7551938" y="2169640"/>
              <a:ext cx="360000" cy="69440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5400000">
              <a:off x="6510330" y="1822437"/>
              <a:ext cx="360000" cy="138881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2706436" y="270448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70%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2706436" y="397457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679920" y="439361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3613" y="2576223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Produits pétroliers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(8 960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GWhep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/an)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223223" y="3820676"/>
            <a:ext cx="137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Électricité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(2 560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GWhef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/an)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187957" y="4348998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Biomasse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(1 280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GWhep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an)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6611778" y="1595168"/>
            <a:ext cx="164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Réduction des consommations</a:t>
            </a: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 rot="5400000">
            <a:off x="4025210" y="2403570"/>
            <a:ext cx="2844607" cy="1751027"/>
            <a:chOff x="1236910" y="3301110"/>
            <a:chExt cx="6842228" cy="360231"/>
          </a:xfrm>
        </p:grpSpPr>
        <p:sp>
          <p:nvSpPr>
            <p:cNvPr id="105" name="Rectangle 104"/>
            <p:cNvSpPr/>
            <p:nvPr/>
          </p:nvSpPr>
          <p:spPr>
            <a:xfrm rot="5400000">
              <a:off x="5156363" y="2801661"/>
              <a:ext cx="360000" cy="135889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5400000">
              <a:off x="7551936" y="3133908"/>
              <a:ext cx="360000" cy="694405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rot="5400000">
              <a:off x="6510330" y="2786704"/>
              <a:ext cx="360000" cy="138881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36910" y="3301341"/>
              <a:ext cx="3420000" cy="360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" name="ZoneTexte 142"/>
          <p:cNvSpPr txBox="1"/>
          <p:nvPr/>
        </p:nvSpPr>
        <p:spPr>
          <a:xfrm>
            <a:off x="5118813" y="398046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5118812" y="442233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5118811" y="339272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5150230" y="2393101"/>
            <a:ext cx="5934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- 50%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6325595" y="2876091"/>
            <a:ext cx="215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Hausse de la production d’énergies décarbonées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1581" y="1299991"/>
            <a:ext cx="122341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12 800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GWhef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/an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4826356" y="1297427"/>
            <a:ext cx="115127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2050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6 400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GWhef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472550" y="2203179"/>
            <a:ext cx="1925190" cy="408623"/>
          </a:xfrm>
          <a:prstGeom prst="round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- 6 400 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GWhef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26798" y="3459288"/>
            <a:ext cx="1970942" cy="4086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+ 2 560 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GWhef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 rot="2739264">
            <a:off x="8154252" y="1675720"/>
            <a:ext cx="87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70% de sobriété</a:t>
            </a:r>
          </a:p>
        </p:txBody>
      </p:sp>
      <p:sp>
        <p:nvSpPr>
          <p:cNvPr id="40" name="ZoneTexte 39"/>
          <p:cNvSpPr txBox="1"/>
          <p:nvPr/>
        </p:nvSpPr>
        <p:spPr>
          <a:xfrm rot="2739264">
            <a:off x="8306032" y="2890605"/>
            <a:ext cx="87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30% de production</a:t>
            </a:r>
          </a:p>
        </p:txBody>
      </p:sp>
      <p:cxnSp>
        <p:nvCxnSpPr>
          <p:cNvPr id="8" name="Connecteur : en arc 7">
            <a:extLst>
              <a:ext uri="{FF2B5EF4-FFF2-40B4-BE49-F238E27FC236}">
                <a16:creationId xmlns:a16="http://schemas.microsoft.com/office/drawing/2014/main" id="{31138FA8-E194-E2B2-9462-42B538358088}"/>
              </a:ext>
            </a:extLst>
          </p:cNvPr>
          <p:cNvCxnSpPr>
            <a:stCxn id="6" idx="0"/>
            <a:endCxn id="150" idx="0"/>
          </p:cNvCxnSpPr>
          <p:nvPr/>
        </p:nvCxnSpPr>
        <p:spPr>
          <a:xfrm rot="5400000" flipH="1" flipV="1">
            <a:off x="4191359" y="89356"/>
            <a:ext cx="2564" cy="2418707"/>
          </a:xfrm>
          <a:prstGeom prst="curvedConnector3">
            <a:avLst>
              <a:gd name="adj1" fmla="val 9015757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Box 6">
            <a:extLst>
              <a:ext uri="{FF2B5EF4-FFF2-40B4-BE49-F238E27FC236}">
                <a16:creationId xmlns:a16="http://schemas.microsoft.com/office/drawing/2014/main" id="{E880E6CD-AF01-EA52-4E35-38130613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568" y="52930"/>
            <a:ext cx="1176344" cy="4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41" tIns="60520" rIns="121041" bIns="60520" rtlCol="0">
            <a:spAutoFit/>
          </a:bodyPr>
          <a:lstStyle>
            <a:lvl1pPr marL="0" indent="0" algn="ctr" defTabSz="605203" rtl="0" eaLnBrk="1" latinLnBrk="0" hangingPunct="1">
              <a:spcBef>
                <a:spcPct val="20000"/>
              </a:spcBef>
              <a:buSzPct val="100000"/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05203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12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0407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75000"/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1561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2081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2601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3122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3642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4162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520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PCAET</a:t>
            </a:r>
          </a:p>
        </p:txBody>
      </p:sp>
    </p:spTree>
    <p:extLst>
      <p:ext uri="{BB962C8B-B14F-4D97-AF65-F5344CB8AC3E}">
        <p14:creationId xmlns:p14="http://schemas.microsoft.com/office/powerpoint/2010/main" val="60849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94932" y="295559"/>
            <a:ext cx="764594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Constat : répartition très inégale des installations de production ENR sur chacun des EPCI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04927-217C-ECF8-C0C8-23FC704B850F}"/>
              </a:ext>
            </a:extLst>
          </p:cNvPr>
          <p:cNvSpPr/>
          <p:nvPr/>
        </p:nvSpPr>
        <p:spPr>
          <a:xfrm>
            <a:off x="1194932" y="1091394"/>
            <a:ext cx="764594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Quels engagements contraignants des PCAET pour les élus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53B7B-AAB4-6C2C-A986-08CE4BCE1FE2}"/>
              </a:ext>
            </a:extLst>
          </p:cNvPr>
          <p:cNvSpPr/>
          <p:nvPr/>
        </p:nvSpPr>
        <p:spPr>
          <a:xfrm>
            <a:off x="1271132" y="1768494"/>
            <a:ext cx="764594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Quel rôle pour l’Etat vis-à-vis des territoires « volontairement » en retard vis-à-vis de leurs objectifs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3113C-04F5-B392-A9EE-8C0C798E7043}"/>
              </a:ext>
            </a:extLst>
          </p:cNvPr>
          <p:cNvSpPr/>
          <p:nvPr/>
        </p:nvSpPr>
        <p:spPr>
          <a:xfrm>
            <a:off x="1271132" y="2753371"/>
            <a:ext cx="7645942" cy="18235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Proposition pour l’acceptabilité des projets ENR par les habitants, les élus et les acteurs économiques : En faire des projets d’aménagements et de développement territorial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Ils seront portés par une SEM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production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d’électricité sera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destinée en priorité aux consommateurs sur le périmètre avec une tarification adaptée </a:t>
            </a:r>
          </a:p>
        </p:txBody>
      </p:sp>
    </p:spTree>
    <p:extLst>
      <p:ext uri="{BB962C8B-B14F-4D97-AF65-F5344CB8AC3E}">
        <p14:creationId xmlns:p14="http://schemas.microsoft.com/office/powerpoint/2010/main" val="242092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E83E90-1F3F-1644-A092-05C4E830E5C4}"/>
              </a:ext>
            </a:extLst>
          </p:cNvPr>
          <p:cNvSpPr txBox="1"/>
          <p:nvPr/>
        </p:nvSpPr>
        <p:spPr>
          <a:xfrm>
            <a:off x="1486879" y="1841051"/>
            <a:ext cx="7264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ACI : modèle économique favorable (pas de TURPE) attention à l’impact sur les tarifs du fournisseur de complément (moins d’ARENH)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ACC multisite zone économique et patrimoine communal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Attention au modèle économique (&gt;100 € le MWh)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risque d’impact sur les tarifs du fournisseur de complément,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Difficultés dans la gestion des flux (rôle de la PMO)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PPA : favorable avec engagement du fournisseur de complément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Quelles évolutions du rôle de fournisseur? Nouveau métier de service énergétique aux entreprises ?</a:t>
            </a: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B2A9CD-A8F5-FF51-9D77-BBC063641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88239" cy="16777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1FB363-2364-8863-BD4A-B539888E1098}"/>
              </a:ext>
            </a:extLst>
          </p:cNvPr>
          <p:cNvSpPr/>
          <p:nvPr/>
        </p:nvSpPr>
        <p:spPr>
          <a:xfrm>
            <a:off x="1348582" y="306731"/>
            <a:ext cx="7645942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285743" indent="-285743">
              <a:buBlip>
                <a:blip r:embed="rId4"/>
              </a:buBlip>
            </a:pP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des nouveaux modèles ACI, ACC, PPA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49951" y="2189825"/>
            <a:ext cx="6244098" cy="1006941"/>
          </a:xfrm>
        </p:spPr>
        <p:txBody>
          <a:bodyPr/>
          <a:lstStyle/>
          <a:p>
            <a:r>
              <a:rPr lang="fr-FR" dirty="0"/>
              <a:t>Le Syndicat ENERGIES VIENNE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76848" y="730799"/>
            <a:ext cx="6590304" cy="196249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br>
              <a:rPr lang="fr-F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6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8A8C4-2D07-5729-45CB-69B60C331BE7}"/>
              </a:ext>
            </a:extLst>
          </p:cNvPr>
          <p:cNvSpPr/>
          <p:nvPr/>
        </p:nvSpPr>
        <p:spPr>
          <a:xfrm>
            <a:off x="1011015" y="3648025"/>
            <a:ext cx="750811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05203">
              <a:spcBef>
                <a:spcPts val="600"/>
              </a:spcBef>
              <a:buSzPct val="100000"/>
            </a:pPr>
            <a:r>
              <a:rPr lang="fr-FR" sz="20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www.energies-vienne.fr </a:t>
            </a:r>
            <a:endParaRPr lang="fr-FR" sz="20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Picture 2" descr="\\SP-SHARE-B\personne\helene.valentin\Bureau\syndEVcartouche-BD.png">
            <a:extLst>
              <a:ext uri="{FF2B5EF4-FFF2-40B4-BE49-F238E27FC236}">
                <a16:creationId xmlns:a16="http://schemas.microsoft.com/office/drawing/2014/main" id="{32096FEC-D354-495E-1B7A-32BC71C7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319" y="1738583"/>
            <a:ext cx="1772189" cy="13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8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033042" y="486574"/>
            <a:ext cx="3589837" cy="7001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rabicPeriod"/>
            </a:pPr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605203">
              <a:spcBef>
                <a:spcPts val="600"/>
              </a:spcBef>
              <a:buSzPct val="100000"/>
            </a:pPr>
            <a:r>
              <a:rPr lang="fr-FR" sz="20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collectivités adhérentes</a:t>
            </a:r>
          </a:p>
        </p:txBody>
      </p:sp>
      <p:sp>
        <p:nvSpPr>
          <p:cNvPr id="19" name="Triangle isocèle 8">
            <a:extLst>
              <a:ext uri="{FF2B5EF4-FFF2-40B4-BE49-F238E27FC236}">
                <a16:creationId xmlns:a16="http://schemas.microsoft.com/office/drawing/2014/main" id="{89980029-3337-72C6-42B1-A530C94B3DD4}"/>
              </a:ext>
            </a:extLst>
          </p:cNvPr>
          <p:cNvSpPr/>
          <p:nvPr/>
        </p:nvSpPr>
        <p:spPr>
          <a:xfrm rot="1774575">
            <a:off x="122556" y="460402"/>
            <a:ext cx="1071265" cy="874520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AE44E7F-44E4-05E0-9AF1-750FF58B0170}"/>
              </a:ext>
            </a:extLst>
          </p:cNvPr>
          <p:cNvGrpSpPr/>
          <p:nvPr/>
        </p:nvGrpSpPr>
        <p:grpSpPr>
          <a:xfrm>
            <a:off x="4622879" y="178925"/>
            <a:ext cx="4448745" cy="4893692"/>
            <a:chOff x="4622879" y="178925"/>
            <a:chExt cx="4448745" cy="489369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2D994F6-D730-152A-4EDC-3FA7EAB55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2879" y="178925"/>
              <a:ext cx="3894837" cy="489369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B99D749-F3D1-B1F6-6B46-16916124C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993" y="241358"/>
              <a:ext cx="2040631" cy="1300968"/>
            </a:xfrm>
            <a:prstGeom prst="rect">
              <a:avLst/>
            </a:prstGeom>
          </p:spPr>
        </p:pic>
      </p:grpSp>
      <p:sp>
        <p:nvSpPr>
          <p:cNvPr id="20" name="Triangle isocèle 8">
            <a:extLst>
              <a:ext uri="{FF2B5EF4-FFF2-40B4-BE49-F238E27FC236}">
                <a16:creationId xmlns:a16="http://schemas.microsoft.com/office/drawing/2014/main" id="{A6BDDBC0-FBD8-03E3-B1D2-C765057B7E91}"/>
              </a:ext>
            </a:extLst>
          </p:cNvPr>
          <p:cNvSpPr/>
          <p:nvPr/>
        </p:nvSpPr>
        <p:spPr>
          <a:xfrm rot="16200000">
            <a:off x="8111519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21" name="Image 20" descr="syndEVcartouche-BD.png">
            <a:extLst>
              <a:ext uri="{FF2B5EF4-FFF2-40B4-BE49-F238E27FC236}">
                <a16:creationId xmlns:a16="http://schemas.microsoft.com/office/drawing/2014/main" id="{68D78212-5394-42E8-4A32-E4DFC7D39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09" y="4379182"/>
            <a:ext cx="490721" cy="3608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058A42-3B95-ADD9-D113-E9A73DEB7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13" y="1445876"/>
            <a:ext cx="3401638" cy="36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4FEE6B-7D27-1BC6-F952-C6CC66AB9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98" y="0"/>
            <a:ext cx="6911406" cy="5143500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0B9EA8B-A04C-830A-1D25-8165A371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297" y="379560"/>
            <a:ext cx="8199587" cy="4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41" tIns="60520" rIns="121041" bIns="60520" rtlCol="0">
            <a:spAutoFit/>
          </a:bodyPr>
          <a:lstStyle>
            <a:lvl1pPr marL="0" indent="0" algn="ctr" defTabSz="605203" rtl="0" eaLnBrk="1" latinLnBrk="0" hangingPunct="1">
              <a:spcBef>
                <a:spcPct val="20000"/>
              </a:spcBef>
              <a:buSzPct val="100000"/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05203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12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0407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75000"/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1561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2081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2601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3122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3642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4162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520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schéma capitalistique</a:t>
            </a:r>
          </a:p>
        </p:txBody>
      </p:sp>
    </p:spTree>
    <p:extLst>
      <p:ext uri="{BB962C8B-B14F-4D97-AF65-F5344CB8AC3E}">
        <p14:creationId xmlns:p14="http://schemas.microsoft.com/office/powerpoint/2010/main" val="372452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88FF2B-4790-3DC9-00E6-726014B15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81" y="947847"/>
            <a:ext cx="7753222" cy="3247806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A528A06-77CF-D5A7-3742-CE65FE3F7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297" y="379560"/>
            <a:ext cx="8199587" cy="4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41" tIns="60520" rIns="121041" bIns="60520" rtlCol="0">
            <a:spAutoFit/>
          </a:bodyPr>
          <a:lstStyle>
            <a:lvl1pPr marL="0" indent="0" algn="ctr" defTabSz="605203" rtl="0" eaLnBrk="1" latinLnBrk="0" hangingPunct="1">
              <a:spcBef>
                <a:spcPct val="20000"/>
              </a:spcBef>
              <a:buSzPct val="100000"/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05203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12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0407" indent="0" algn="ctr" defTabSz="605203" rtl="0" eaLnBrk="1" latinLnBrk="0" hangingPunct="1">
              <a:spcBef>
                <a:spcPct val="20000"/>
              </a:spcBef>
              <a:buClr>
                <a:srgbClr val="D90000"/>
              </a:buClr>
              <a:buSzPct val="75000"/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1561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2081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2601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31220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36424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41627" indent="0" algn="ctr" defTabSz="605203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520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 toute la chaîne de valeur de l’énergie</a:t>
            </a:r>
          </a:p>
        </p:txBody>
      </p:sp>
    </p:spTree>
    <p:extLst>
      <p:ext uri="{BB962C8B-B14F-4D97-AF65-F5344CB8AC3E}">
        <p14:creationId xmlns:p14="http://schemas.microsoft.com/office/powerpoint/2010/main" val="424638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112621" y="149619"/>
            <a:ext cx="7403343" cy="7001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rabicPeriod"/>
            </a:pPr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605203">
              <a:spcBef>
                <a:spcPts val="600"/>
              </a:spcBef>
              <a:buSzPct val="100000"/>
            </a:pPr>
            <a:r>
              <a:rPr lang="fr-FR" sz="20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10 compétences</a:t>
            </a:r>
          </a:p>
        </p:txBody>
      </p:sp>
      <p:sp>
        <p:nvSpPr>
          <p:cNvPr id="19" name="Triangle isocèle 8">
            <a:extLst>
              <a:ext uri="{FF2B5EF4-FFF2-40B4-BE49-F238E27FC236}">
                <a16:creationId xmlns:a16="http://schemas.microsoft.com/office/drawing/2014/main" id="{89980029-3337-72C6-42B1-A530C94B3DD4}"/>
              </a:ext>
            </a:extLst>
          </p:cNvPr>
          <p:cNvSpPr/>
          <p:nvPr/>
        </p:nvSpPr>
        <p:spPr>
          <a:xfrm rot="1774575">
            <a:off x="122556" y="460402"/>
            <a:ext cx="1071265" cy="874520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0" name="Triangle isocèle 8">
            <a:extLst>
              <a:ext uri="{FF2B5EF4-FFF2-40B4-BE49-F238E27FC236}">
                <a16:creationId xmlns:a16="http://schemas.microsoft.com/office/drawing/2014/main" id="{A6BDDBC0-FBD8-03E3-B1D2-C765057B7E91}"/>
              </a:ext>
            </a:extLst>
          </p:cNvPr>
          <p:cNvSpPr/>
          <p:nvPr/>
        </p:nvSpPr>
        <p:spPr>
          <a:xfrm rot="16200000">
            <a:off x="8111520" y="4142768"/>
            <a:ext cx="1137864" cy="927098"/>
          </a:xfrm>
          <a:custGeom>
            <a:avLst/>
            <a:gdLst>
              <a:gd name="connsiteX0" fmla="*/ 0 w 1305084"/>
              <a:gd name="connsiteY0" fmla="*/ 1051653 h 1051653"/>
              <a:gd name="connsiteX1" fmla="*/ 655544 w 1305084"/>
              <a:gd name="connsiteY1" fmla="*/ 0 h 1051653"/>
              <a:gd name="connsiteX2" fmla="*/ 1305084 w 1305084"/>
              <a:gd name="connsiteY2" fmla="*/ 1051653 h 1051653"/>
              <a:gd name="connsiteX3" fmla="*/ 0 w 1305084"/>
              <a:gd name="connsiteY3" fmla="*/ 1051653 h 1051653"/>
              <a:gd name="connsiteX0" fmla="*/ 0 w 1305084"/>
              <a:gd name="connsiteY0" fmla="*/ 1075981 h 1075981"/>
              <a:gd name="connsiteX1" fmla="*/ 685545 w 1305084"/>
              <a:gd name="connsiteY1" fmla="*/ 0 h 1075981"/>
              <a:gd name="connsiteX2" fmla="*/ 1305084 w 1305084"/>
              <a:gd name="connsiteY2" fmla="*/ 1075981 h 1075981"/>
              <a:gd name="connsiteX3" fmla="*/ 0 w 1305084"/>
              <a:gd name="connsiteY3" fmla="*/ 1075981 h 1075981"/>
              <a:gd name="connsiteX0" fmla="*/ 0 w 1305084"/>
              <a:gd name="connsiteY0" fmla="*/ 1091652 h 1091652"/>
              <a:gd name="connsiteX1" fmla="*/ 713158 w 1305084"/>
              <a:gd name="connsiteY1" fmla="*/ 0 h 1091652"/>
              <a:gd name="connsiteX2" fmla="*/ 1305084 w 1305084"/>
              <a:gd name="connsiteY2" fmla="*/ 1091652 h 1091652"/>
              <a:gd name="connsiteX3" fmla="*/ 0 w 1305084"/>
              <a:gd name="connsiteY3" fmla="*/ 1091652 h 10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084" h="1091652">
                <a:moveTo>
                  <a:pt x="0" y="1091652"/>
                </a:moveTo>
                <a:lnTo>
                  <a:pt x="713158" y="0"/>
                </a:lnTo>
                <a:lnTo>
                  <a:pt x="1305084" y="1091652"/>
                </a:lnTo>
                <a:lnTo>
                  <a:pt x="0" y="1091652"/>
                </a:lnTo>
                <a:close/>
              </a:path>
            </a:pathLst>
          </a:custGeom>
          <a:solidFill>
            <a:srgbClr val="C00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21" name="Image 20" descr="syndEVcartouche-BD.png">
            <a:extLst>
              <a:ext uri="{FF2B5EF4-FFF2-40B4-BE49-F238E27FC236}">
                <a16:creationId xmlns:a16="http://schemas.microsoft.com/office/drawing/2014/main" id="{68D78212-5394-42E8-4A32-E4DFC7D39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097" y="4373832"/>
            <a:ext cx="490721" cy="36089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3638A40F-43CD-5355-A2F7-5A448BCC76E8}"/>
              </a:ext>
            </a:extLst>
          </p:cNvPr>
          <p:cNvGrpSpPr/>
          <p:nvPr/>
        </p:nvGrpSpPr>
        <p:grpSpPr>
          <a:xfrm>
            <a:off x="2664481" y="911550"/>
            <a:ext cx="5297231" cy="4124062"/>
            <a:chOff x="2664481" y="911550"/>
            <a:chExt cx="5297231" cy="4124062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C3B9E935-B326-B698-257B-31E9F92B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347" y="911550"/>
              <a:ext cx="4105792" cy="1327665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EE8BEEE7-9238-74FE-DEB3-4070DF56C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9347" y="2339845"/>
              <a:ext cx="4005778" cy="1389094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A97C0D42-7052-A7E5-B886-22E2F8C5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4481" y="3736326"/>
              <a:ext cx="2629586" cy="1285934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BD4A7DA4-909C-A37B-87A9-EC97619BC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2126" y="3736326"/>
              <a:ext cx="2629586" cy="1299286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AE3C17CC-1082-0B1D-E8F9-5F4B295EAC3E}"/>
              </a:ext>
            </a:extLst>
          </p:cNvPr>
          <p:cNvSpPr/>
          <p:nvPr/>
        </p:nvSpPr>
        <p:spPr>
          <a:xfrm>
            <a:off x="1169731" y="1275510"/>
            <a:ext cx="1539616" cy="6386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rabicPeriod"/>
            </a:pPr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605203">
              <a:spcBef>
                <a:spcPts val="600"/>
              </a:spcBef>
              <a:buSzPct val="100000"/>
            </a:pPr>
            <a:r>
              <a:rPr lang="fr-FR" sz="16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obligatoires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F997F94-8D25-21A1-B136-439C7E1C8E99}"/>
              </a:ext>
            </a:extLst>
          </p:cNvPr>
          <p:cNvSpPr/>
          <p:nvPr/>
        </p:nvSpPr>
        <p:spPr>
          <a:xfrm>
            <a:off x="1169731" y="2757507"/>
            <a:ext cx="1539616" cy="6386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rabicPeriod"/>
            </a:pPr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605203">
              <a:spcBef>
                <a:spcPts val="600"/>
              </a:spcBef>
              <a:buSzPct val="100000"/>
            </a:pPr>
            <a:r>
              <a:rPr lang="fr-FR" sz="16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 optionnelles</a:t>
            </a:r>
          </a:p>
        </p:txBody>
      </p:sp>
    </p:spTree>
    <p:extLst>
      <p:ext uri="{BB962C8B-B14F-4D97-AF65-F5344CB8AC3E}">
        <p14:creationId xmlns:p14="http://schemas.microsoft.com/office/powerpoint/2010/main" val="42228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ED5F81D-E4B0-CBB0-5D00-41319DCFB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01" y="1447331"/>
            <a:ext cx="2596585" cy="3025044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135F5862-7AF4-B41E-0C29-DBA512CED7D3}"/>
              </a:ext>
            </a:extLst>
          </p:cNvPr>
          <p:cNvGrpSpPr/>
          <p:nvPr/>
        </p:nvGrpSpPr>
        <p:grpSpPr>
          <a:xfrm>
            <a:off x="4572000" y="1447330"/>
            <a:ext cx="2504661" cy="3025043"/>
            <a:chOff x="6282855" y="825790"/>
            <a:chExt cx="1667773" cy="1889886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C008933-D308-BF21-D54C-58AAD08EF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2855" y="2030205"/>
              <a:ext cx="1667773" cy="685471"/>
            </a:xfrm>
            <a:prstGeom prst="rect">
              <a:avLst/>
            </a:prstGeom>
          </p:spPr>
        </p:pic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AF45A075-C072-3F6E-E9CE-5FA85806865C}"/>
                </a:ext>
              </a:extLst>
            </p:cNvPr>
            <p:cNvGrpSpPr/>
            <p:nvPr/>
          </p:nvGrpSpPr>
          <p:grpSpPr>
            <a:xfrm>
              <a:off x="6305384" y="825790"/>
              <a:ext cx="1645244" cy="1745960"/>
              <a:chOff x="6305384" y="825790"/>
              <a:chExt cx="1645244" cy="174596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BB22E380-A1E5-3D8C-2EFF-608697AC11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05384" y="825790"/>
                <a:ext cx="1645244" cy="1246154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3AE131B-2997-DD7F-0CD8-C7CF88806572}"/>
                  </a:ext>
                </a:extLst>
              </p:cNvPr>
              <p:cNvSpPr/>
              <p:nvPr/>
            </p:nvSpPr>
            <p:spPr>
              <a:xfrm>
                <a:off x="6591631" y="2071944"/>
                <a:ext cx="1192696" cy="499806"/>
              </a:xfrm>
              <a:prstGeom prst="rect">
                <a:avLst/>
              </a:prstGeom>
              <a:solidFill>
                <a:srgbClr val="EBF6F4"/>
              </a:soli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529A8C5-79B5-CAD5-3597-6392D8B0E7A7}"/>
                  </a:ext>
                </a:extLst>
              </p:cNvPr>
              <p:cNvSpPr txBox="1"/>
              <p:nvPr/>
            </p:nvSpPr>
            <p:spPr>
              <a:xfrm>
                <a:off x="6324841" y="2216684"/>
                <a:ext cx="1583800" cy="26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>
                    <a:solidFill>
                      <a:schemeClr val="tx2">
                        <a:lumMod val="7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Groupement de commande </a:t>
                </a:r>
              </a:p>
              <a:p>
                <a:pPr algn="ctr"/>
                <a:r>
                  <a:rPr lang="fr-FR" sz="1100" dirty="0">
                    <a:solidFill>
                      <a:schemeClr val="tx2">
                        <a:lumMod val="7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d’achat d’énergies</a:t>
                </a: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2AE0737-0833-B79B-17C0-5FE0AD8D5B36}"/>
              </a:ext>
            </a:extLst>
          </p:cNvPr>
          <p:cNvSpPr/>
          <p:nvPr/>
        </p:nvSpPr>
        <p:spPr>
          <a:xfrm>
            <a:off x="1498058" y="308474"/>
            <a:ext cx="764594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grands programmes en cours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663F39-CA42-F2B3-3C3B-A61EE4E967C3}"/>
              </a:ext>
            </a:extLst>
          </p:cNvPr>
          <p:cNvSpPr txBox="1"/>
          <p:nvPr/>
        </p:nvSpPr>
        <p:spPr>
          <a:xfrm>
            <a:off x="7329488" y="928688"/>
            <a:ext cx="125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GAZ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 121 membres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350 PDL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24 GWh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BBD940-2945-55F3-45AA-8D405470C4A5}"/>
              </a:ext>
            </a:extLst>
          </p:cNvPr>
          <p:cNvSpPr txBox="1"/>
          <p:nvPr/>
        </p:nvSpPr>
        <p:spPr>
          <a:xfrm>
            <a:off x="7329488" y="1845469"/>
            <a:ext cx="125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Electricité C5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 102 membres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6000 PDL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102 GWh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9345F3-5190-3D5A-7F47-7D3352F74B8F}"/>
              </a:ext>
            </a:extLst>
          </p:cNvPr>
          <p:cNvSpPr txBox="1"/>
          <p:nvPr/>
        </p:nvSpPr>
        <p:spPr>
          <a:xfrm>
            <a:off x="7328309" y="2676407"/>
            <a:ext cx="125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Electricité C1-C4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 237 membres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550 PDL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58 GWh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6E4487-0788-4D97-21A5-C17AB0268B61}"/>
              </a:ext>
            </a:extLst>
          </p:cNvPr>
          <p:cNvSpPr txBox="1"/>
          <p:nvPr/>
        </p:nvSpPr>
        <p:spPr>
          <a:xfrm>
            <a:off x="213095" y="3872208"/>
            <a:ext cx="2255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/>
              <a:t>100 M€ de travaux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/>
              <a:t>10 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/>
              <a:t>500 bâtiments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/>
              <a:t>50% de réduction des besoins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7900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09207" y="469294"/>
            <a:ext cx="764594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grands projets pour demain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B6D770D-CCAE-ACFA-723C-578EDA400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38" y="1593088"/>
            <a:ext cx="2424301" cy="2707939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4D42758E-A258-E351-0EA6-991F1D6B8288}"/>
              </a:ext>
            </a:extLst>
          </p:cNvPr>
          <p:cNvGrpSpPr/>
          <p:nvPr/>
        </p:nvGrpSpPr>
        <p:grpSpPr>
          <a:xfrm>
            <a:off x="4894549" y="1593088"/>
            <a:ext cx="2637984" cy="2742641"/>
            <a:chOff x="4446584" y="3039072"/>
            <a:chExt cx="1699965" cy="2018742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34E84F4-F845-2644-90BD-9D635B6B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6584" y="3039072"/>
              <a:ext cx="1699965" cy="125699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0756EF97-8344-75A9-966F-C340C6EF8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2681" y="4296069"/>
              <a:ext cx="1667773" cy="76174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1ABB67-2899-05BC-CE86-949043C2E16E}"/>
                </a:ext>
              </a:extLst>
            </p:cNvPr>
            <p:cNvSpPr/>
            <p:nvPr/>
          </p:nvSpPr>
          <p:spPr>
            <a:xfrm>
              <a:off x="4700219" y="4422753"/>
              <a:ext cx="1192696" cy="542229"/>
            </a:xfrm>
            <a:prstGeom prst="rect">
              <a:avLst/>
            </a:prstGeom>
            <a:solidFill>
              <a:srgbClr val="EBF6F4"/>
            </a:soli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8004AB4-CB4D-D03F-68A4-8F37490C05B4}"/>
                </a:ext>
              </a:extLst>
            </p:cNvPr>
            <p:cNvSpPr txBox="1"/>
            <p:nvPr/>
          </p:nvSpPr>
          <p:spPr>
            <a:xfrm>
              <a:off x="4504667" y="4526650"/>
              <a:ext cx="158380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Eclairage public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A459ABD-CBE9-5CBB-ABED-AE2F44EB677A}"/>
              </a:ext>
            </a:extLst>
          </p:cNvPr>
          <p:cNvSpPr txBox="1"/>
          <p:nvPr/>
        </p:nvSpPr>
        <p:spPr>
          <a:xfrm>
            <a:off x="186956" y="2400300"/>
            <a:ext cx="1914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SDIRVE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1000 points de recharges installés dans les 3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DSP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9F4B6D-E0CC-E0F5-735F-E99734135E0C}"/>
              </a:ext>
            </a:extLst>
          </p:cNvPr>
          <p:cNvSpPr txBox="1"/>
          <p:nvPr/>
        </p:nvSpPr>
        <p:spPr>
          <a:xfrm>
            <a:off x="7486281" y="1864089"/>
            <a:ext cx="1470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55 000 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3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100 %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Pilotable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MGP</a:t>
            </a:r>
          </a:p>
        </p:txBody>
      </p:sp>
    </p:spTree>
    <p:extLst>
      <p:ext uri="{BB962C8B-B14F-4D97-AF65-F5344CB8AC3E}">
        <p14:creationId xmlns:p14="http://schemas.microsoft.com/office/powerpoint/2010/main" val="257343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2AE0737-0833-B79B-17C0-5FE0AD8D5B36}"/>
              </a:ext>
            </a:extLst>
          </p:cNvPr>
          <p:cNvSpPr/>
          <p:nvPr/>
        </p:nvSpPr>
        <p:spPr>
          <a:xfrm>
            <a:off x="1498058" y="308474"/>
            <a:ext cx="764594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bilan SERGIES fin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6E4487-0788-4D97-21A5-C17AB0268B61}"/>
              </a:ext>
            </a:extLst>
          </p:cNvPr>
          <p:cNvSpPr txBox="1"/>
          <p:nvPr/>
        </p:nvSpPr>
        <p:spPr>
          <a:xfrm>
            <a:off x="1498058" y="1438511"/>
            <a:ext cx="2437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/>
              <a:t>PRODUCTION : 500 GWh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/>
              <a:t>PV : 25 %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/>
              <a:t>Eolien : 60 %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/>
              <a:t>Hydro : 13 %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 err="1"/>
              <a:t>Métha</a:t>
            </a:r>
            <a:r>
              <a:rPr lang="fr-FR" sz="1400" b="1" dirty="0"/>
              <a:t> élec : 2 %</a:t>
            </a: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2046DD-6108-9626-9AF0-16D23C3F1ECA}"/>
              </a:ext>
            </a:extLst>
          </p:cNvPr>
          <p:cNvSpPr txBox="1"/>
          <p:nvPr/>
        </p:nvSpPr>
        <p:spPr>
          <a:xfrm>
            <a:off x="3941221" y="1441957"/>
            <a:ext cx="4672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/>
              <a:t>CARACTERISTIQUES DES INSTALLATIONS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/>
              <a:t>PV : 196 installations, 118 </a:t>
            </a:r>
            <a:r>
              <a:rPr lang="fr-FR" sz="1400" b="1" dirty="0" err="1"/>
              <a:t>MWc</a:t>
            </a:r>
            <a:r>
              <a:rPr lang="fr-FR" sz="1400" b="1" dirty="0"/>
              <a:t>, 67 ha de panneaux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/>
              <a:t>Eolien : 15 parcs, 135 MW, 63 éoliennes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/>
              <a:t>Hydro : 41 centrales, 97 MW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b="1" dirty="0" err="1"/>
              <a:t>Métha</a:t>
            </a:r>
            <a:r>
              <a:rPr lang="fr-FR" sz="1400" b="1" dirty="0"/>
              <a:t> élec : 4 installations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5465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09207" y="469294"/>
            <a:ext cx="764594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fr-FR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projets pour demain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459ABD-CBE9-5CBB-ABED-AE2F44EB677A}"/>
              </a:ext>
            </a:extLst>
          </p:cNvPr>
          <p:cNvSpPr txBox="1"/>
          <p:nvPr/>
        </p:nvSpPr>
        <p:spPr>
          <a:xfrm>
            <a:off x="1109207" y="1390709"/>
            <a:ext cx="7048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Développement des </a:t>
            </a:r>
            <a:r>
              <a:rPr lang="fr-FR" sz="1600" b="1" dirty="0" err="1"/>
              <a:t>EnR</a:t>
            </a:r>
            <a:r>
              <a:rPr lang="fr-FR" sz="1600" b="1" dirty="0"/>
              <a:t> thermiques pour les bâtiments communaux dans le cadre du COT porté par le Conseil Départemental en partenariat avec l’ADEME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Développement des nouveaux modèles ACI et ACC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Le SEV est positionnée comme PMO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Lancement d’un AMI auprès des communes pour 4 projets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Partenariat avec Eaux de Vienne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Moins c’est mieux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Equipement PV des périmètre de protection des zones de captage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/>
              <a:t>Flexibilité dans la gestion des flux EP et EU en fonction des capacités de stockage existants</a:t>
            </a:r>
          </a:p>
        </p:txBody>
      </p:sp>
    </p:spTree>
    <p:extLst>
      <p:ext uri="{BB962C8B-B14F-4D97-AF65-F5344CB8AC3E}">
        <p14:creationId xmlns:p14="http://schemas.microsoft.com/office/powerpoint/2010/main" val="305995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63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9EDDFC-9DB2-4385-A62A-7D2BB39432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828</Words>
  <Application>Microsoft Macintosh PowerPoint</Application>
  <PresentationFormat>Affichage à l'écran (16:9)</PresentationFormat>
  <Paragraphs>166</Paragraphs>
  <Slides>18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  <vt:variant>
        <vt:lpstr>Diaporamas personnalisés</vt:lpstr>
      </vt:variant>
      <vt:variant>
        <vt:i4>1</vt:i4>
      </vt:variant>
    </vt:vector>
  </HeadingPairs>
  <TitlesOfParts>
    <vt:vector size="26" baseType="lpstr">
      <vt:lpstr>Arial</vt:lpstr>
      <vt:lpstr>Arial Black</vt:lpstr>
      <vt:lpstr>Calibri</vt:lpstr>
      <vt:lpstr>NewsGoth BT</vt:lpstr>
      <vt:lpstr>Poppins</vt:lpstr>
      <vt:lpstr>Wingdings</vt:lpstr>
      <vt:lpstr>Office Theme</vt:lpstr>
      <vt:lpstr>Le Syndicat ENERGIES VIENNE et le Groupe SOREGIES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Planifications réglementaires : SNBC 2050</vt:lpstr>
      <vt:lpstr>Trajectoire de la Vienne entre 2015 et 2050 / objectifs du SRADDET</vt:lpstr>
      <vt:lpstr>Présentation PowerPoint</vt:lpstr>
      <vt:lpstr>Présentation PowerPoint</vt:lpstr>
      <vt:lpstr>Présentation PowerPoint</vt:lpstr>
      <vt:lpstr>Le Syndicat ENERGIES VIENNE</vt:lpstr>
      <vt:lpstr>Présentation PowerPoint</vt:lpstr>
      <vt:lpstr>Diaporama perso.1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Anne MATTIOLI</cp:lastModifiedBy>
  <cp:revision>192</cp:revision>
  <dcterms:created xsi:type="dcterms:W3CDTF">2010-04-12T23:12:02Z</dcterms:created>
  <dcterms:modified xsi:type="dcterms:W3CDTF">2023-05-10T21:19:35Z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SIP_Label_d4212f63-de45-4665-bbc6-1ee699b6c87c_Enabled">
    <vt:lpwstr>true</vt:lpwstr>
  </property>
  <property fmtid="{D5CDD505-2E9C-101B-9397-08002B2CF9AE}" pid="4" name="MSIP_Label_d4212f63-de45-4665-bbc6-1ee699b6c87c_SetDate">
    <vt:lpwstr>2022-11-06T10:11:57Z</vt:lpwstr>
  </property>
  <property fmtid="{D5CDD505-2E9C-101B-9397-08002B2CF9AE}" pid="5" name="MSIP_Label_d4212f63-de45-4665-bbc6-1ee699b6c87c_Method">
    <vt:lpwstr>Standard</vt:lpwstr>
  </property>
  <property fmtid="{D5CDD505-2E9C-101B-9397-08002B2CF9AE}" pid="6" name="MSIP_Label_d4212f63-de45-4665-bbc6-1ee699b6c87c_Name">
    <vt:lpwstr>C1</vt:lpwstr>
  </property>
  <property fmtid="{D5CDD505-2E9C-101B-9397-08002B2CF9AE}" pid="7" name="MSIP_Label_d4212f63-de45-4665-bbc6-1ee699b6c87c_SiteId">
    <vt:lpwstr>ead0c4b1-8ff3-4960-a9f8-334fb2f6f5a1</vt:lpwstr>
  </property>
  <property fmtid="{D5CDD505-2E9C-101B-9397-08002B2CF9AE}" pid="8" name="MSIP_Label_d4212f63-de45-4665-bbc6-1ee699b6c87c_ActionId">
    <vt:lpwstr>8fff451d-1cf4-465e-b6ce-7d8aba4e230a</vt:lpwstr>
  </property>
  <property fmtid="{D5CDD505-2E9C-101B-9397-08002B2CF9AE}" pid="9" name="MSIP_Label_d4212f63-de45-4665-bbc6-1ee699b6c87c_ContentBits">
    <vt:lpwstr>0</vt:lpwstr>
  </property>
  <property fmtid="{D5CDD505-2E9C-101B-9397-08002B2CF9AE}" pid="10" name="MediaServiceImageTags">
    <vt:lpwstr/>
  </property>
</Properties>
</file>