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R4NQDstiW4I4UEYQWrQpLOROT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142" d="100"/>
          <a:sy n="142" d="100"/>
        </p:scale>
        <p:origin x="760" y="17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Balrey and rye</a:t>
            </a:r>
            <a:endParaRPr/>
          </a:p>
        </p:txBody>
      </p:sp>
      <p:sp>
        <p:nvSpPr>
          <p:cNvPr id="123" name="Google Shape;12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Picture">
  <p:cSld name="Title Slide with Picture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ctrTitle"/>
          </p:nvPr>
        </p:nvSpPr>
        <p:spPr>
          <a:xfrm>
            <a:off x="491526" y="1260000"/>
            <a:ext cx="63000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defRPr sz="4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ubTitle" idx="1"/>
          </p:nvPr>
        </p:nvSpPr>
        <p:spPr>
          <a:xfrm>
            <a:off x="491526" y="2484000"/>
            <a:ext cx="63000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40"/>
              <a:buNone/>
              <a:defRPr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888A8B"/>
              </a:buClr>
              <a:buSzPts val="2340"/>
              <a:buNone/>
              <a:defRPr>
                <a:solidFill>
                  <a:srgbClr val="888A8B"/>
                </a:solidFill>
              </a:defRPr>
            </a:lvl2pPr>
            <a:lvl3pPr lvl="2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888A8B"/>
              </a:buClr>
              <a:buSzPts val="2340"/>
              <a:buNone/>
              <a:defRPr>
                <a:solidFill>
                  <a:srgbClr val="888A8B"/>
                </a:solidFill>
              </a:defRPr>
            </a:lvl3pPr>
            <a:lvl4pPr lvl="3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888A8B"/>
              </a:buClr>
              <a:buSzPts val="2340"/>
              <a:buNone/>
              <a:defRPr>
                <a:solidFill>
                  <a:srgbClr val="888A8B"/>
                </a:solidFill>
              </a:defRPr>
            </a:lvl4pPr>
            <a:lvl5pPr lvl="4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888A8B"/>
              </a:buClr>
              <a:buSzPts val="2340"/>
              <a:buNone/>
              <a:defRPr>
                <a:solidFill>
                  <a:srgbClr val="888A8B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A8B"/>
              </a:buClr>
              <a:buSzPts val="2000"/>
              <a:buNone/>
              <a:defRPr>
                <a:solidFill>
                  <a:srgbClr val="888A8B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A8B"/>
              </a:buClr>
              <a:buSzPts val="2000"/>
              <a:buNone/>
              <a:defRPr>
                <a:solidFill>
                  <a:srgbClr val="888A8B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A8B"/>
              </a:buClr>
              <a:buSzPts val="2000"/>
              <a:buNone/>
              <a:defRPr>
                <a:solidFill>
                  <a:srgbClr val="888A8B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A8B"/>
              </a:buClr>
              <a:buSzPts val="2000"/>
              <a:buNone/>
              <a:defRPr>
                <a:solidFill>
                  <a:srgbClr val="888A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dt" idx="10"/>
          </p:nvPr>
        </p:nvSpPr>
        <p:spPr>
          <a:xfrm>
            <a:off x="817200" y="4663178"/>
            <a:ext cx="75600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ftr" idx="11"/>
          </p:nvPr>
        </p:nvSpPr>
        <p:spPr>
          <a:xfrm>
            <a:off x="1573200" y="4663178"/>
            <a:ext cx="510292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sldNum" idx="12"/>
          </p:nvPr>
        </p:nvSpPr>
        <p:spPr>
          <a:xfrm>
            <a:off x="491525" y="4663178"/>
            <a:ext cx="32400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>
            <a:spLocks noGrp="1"/>
          </p:cNvSpPr>
          <p:nvPr>
            <p:ph type="pic" idx="2"/>
          </p:nvPr>
        </p:nvSpPr>
        <p:spPr>
          <a:xfrm>
            <a:off x="491525" y="792000"/>
            <a:ext cx="8172000" cy="3418613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8" name="Google Shape;78;p25"/>
          <p:cNvSpPr txBox="1">
            <a:spLocks noGrp="1"/>
          </p:cNvSpPr>
          <p:nvPr>
            <p:ph type="title"/>
          </p:nvPr>
        </p:nvSpPr>
        <p:spPr>
          <a:xfrm>
            <a:off x="491525" y="396000"/>
            <a:ext cx="817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dt" idx="10"/>
          </p:nvPr>
        </p:nvSpPr>
        <p:spPr>
          <a:xfrm>
            <a:off x="817200" y="4663178"/>
            <a:ext cx="75600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ftr" idx="11"/>
          </p:nvPr>
        </p:nvSpPr>
        <p:spPr>
          <a:xfrm>
            <a:off x="1573200" y="4663178"/>
            <a:ext cx="510292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sldNum" idx="12"/>
          </p:nvPr>
        </p:nvSpPr>
        <p:spPr>
          <a:xfrm>
            <a:off x="491525" y="4663178"/>
            <a:ext cx="32400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491525" y="396000"/>
            <a:ext cx="8172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493200" y="972000"/>
            <a:ext cx="4014000" cy="3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7719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1pPr>
            <a:lvl2pPr marL="914400" lvl="1" indent="-37719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2pPr>
            <a:lvl3pPr marL="1371600" lvl="2" indent="-377189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3pPr>
            <a:lvl4pPr marL="1828800" lvl="3" indent="-377189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4pPr>
            <a:lvl5pPr marL="2286000" lvl="4" indent="-377189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2"/>
          </p:nvPr>
        </p:nvSpPr>
        <p:spPr>
          <a:xfrm>
            <a:off x="4648201" y="971999"/>
            <a:ext cx="4015325" cy="3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7719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1pPr>
            <a:lvl2pPr marL="914400" lvl="1" indent="-37719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2pPr>
            <a:lvl3pPr marL="1371600" lvl="2" indent="-377189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3pPr>
            <a:lvl4pPr marL="1828800" lvl="3" indent="-377189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4pPr>
            <a:lvl5pPr marL="2286000" lvl="4" indent="-377189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dt" idx="10"/>
          </p:nvPr>
        </p:nvSpPr>
        <p:spPr>
          <a:xfrm>
            <a:off x="817200" y="4663178"/>
            <a:ext cx="75600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ftr" idx="11"/>
          </p:nvPr>
        </p:nvSpPr>
        <p:spPr>
          <a:xfrm>
            <a:off x="1573200" y="4663178"/>
            <a:ext cx="510292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491525" y="4663178"/>
            <a:ext cx="32400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>
            <a:spLocks noGrp="1"/>
          </p:cNvSpPr>
          <p:nvPr>
            <p:ph type="title"/>
          </p:nvPr>
        </p:nvSpPr>
        <p:spPr>
          <a:xfrm>
            <a:off x="491525" y="396000"/>
            <a:ext cx="8172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1"/>
          </p:nvPr>
        </p:nvSpPr>
        <p:spPr>
          <a:xfrm>
            <a:off x="493200" y="972000"/>
            <a:ext cx="399792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000" b="1"/>
            </a:lvl2pPr>
            <a:lvl3pPr marL="1371600" lvl="2" indent="-22860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1800" b="1"/>
            </a:lvl3pPr>
            <a:lvl4pPr marL="1828800" lvl="3" indent="-22860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None/>
              <a:defRPr sz="1600" b="1"/>
            </a:lvl4pPr>
            <a:lvl5pPr marL="2286000" lvl="4" indent="-22860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491524" y="1296000"/>
            <a:ext cx="3999600" cy="3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7719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1pPr>
            <a:lvl2pPr marL="914400" lvl="1" indent="-37719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2pPr>
            <a:lvl3pPr marL="1371600" lvl="2" indent="-377189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3pPr>
            <a:lvl4pPr marL="1828800" lvl="3" indent="-377189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4pPr>
            <a:lvl5pPr marL="2286000" lvl="4" indent="-377189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3"/>
          </p:nvPr>
        </p:nvSpPr>
        <p:spPr>
          <a:xfrm>
            <a:off x="4645026" y="972000"/>
            <a:ext cx="4014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000" b="1"/>
            </a:lvl2pPr>
            <a:lvl3pPr marL="1371600" lvl="2" indent="-22860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1800" b="1"/>
            </a:lvl3pPr>
            <a:lvl4pPr marL="1828800" lvl="3" indent="-22860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None/>
              <a:defRPr sz="1600" b="1"/>
            </a:lvl4pPr>
            <a:lvl5pPr marL="2286000" lvl="4" indent="-22860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4"/>
          </p:nvPr>
        </p:nvSpPr>
        <p:spPr>
          <a:xfrm>
            <a:off x="4645025" y="1296000"/>
            <a:ext cx="4014000" cy="3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7719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1pPr>
            <a:lvl2pPr marL="914400" lvl="1" indent="-37719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2pPr>
            <a:lvl3pPr marL="1371600" lvl="2" indent="-377189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3pPr>
            <a:lvl4pPr marL="1828800" lvl="3" indent="-377189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4pPr>
            <a:lvl5pPr marL="2286000" lvl="4" indent="-377189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dt" idx="10"/>
          </p:nvPr>
        </p:nvSpPr>
        <p:spPr>
          <a:xfrm>
            <a:off x="817200" y="4663178"/>
            <a:ext cx="75600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ftr" idx="11"/>
          </p:nvPr>
        </p:nvSpPr>
        <p:spPr>
          <a:xfrm>
            <a:off x="1573200" y="4663178"/>
            <a:ext cx="510292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491525" y="4663178"/>
            <a:ext cx="32400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>
            <a:spLocks noGrp="1"/>
          </p:cNvSpPr>
          <p:nvPr>
            <p:ph type="ctrTitle"/>
          </p:nvPr>
        </p:nvSpPr>
        <p:spPr>
          <a:xfrm>
            <a:off x="491526" y="1260000"/>
            <a:ext cx="63000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636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ubTitle" idx="1"/>
          </p:nvPr>
        </p:nvSpPr>
        <p:spPr>
          <a:xfrm>
            <a:off x="491526" y="2484000"/>
            <a:ext cx="63000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None/>
              <a:defRPr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888A8B"/>
              </a:buClr>
              <a:buSzPts val="2340"/>
              <a:buNone/>
              <a:defRPr>
                <a:solidFill>
                  <a:srgbClr val="888A8B"/>
                </a:solidFill>
              </a:defRPr>
            </a:lvl2pPr>
            <a:lvl3pPr lvl="2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888A8B"/>
              </a:buClr>
              <a:buSzPts val="2340"/>
              <a:buNone/>
              <a:defRPr>
                <a:solidFill>
                  <a:srgbClr val="888A8B"/>
                </a:solidFill>
              </a:defRPr>
            </a:lvl3pPr>
            <a:lvl4pPr lvl="3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888A8B"/>
              </a:buClr>
              <a:buSzPts val="2340"/>
              <a:buNone/>
              <a:defRPr>
                <a:solidFill>
                  <a:srgbClr val="888A8B"/>
                </a:solidFill>
              </a:defRPr>
            </a:lvl4pPr>
            <a:lvl5pPr lvl="4" algn="ctr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rgbClr val="888A8B"/>
              </a:buClr>
              <a:buSzPts val="2340"/>
              <a:buNone/>
              <a:defRPr>
                <a:solidFill>
                  <a:srgbClr val="888A8B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A8B"/>
              </a:buClr>
              <a:buSzPts val="2000"/>
              <a:buNone/>
              <a:defRPr>
                <a:solidFill>
                  <a:srgbClr val="888A8B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A8B"/>
              </a:buClr>
              <a:buSzPts val="2000"/>
              <a:buNone/>
              <a:defRPr>
                <a:solidFill>
                  <a:srgbClr val="888A8B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A8B"/>
              </a:buClr>
              <a:buSzPts val="2000"/>
              <a:buNone/>
              <a:defRPr>
                <a:solidFill>
                  <a:srgbClr val="888A8B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A8B"/>
              </a:buClr>
              <a:buSzPts val="2000"/>
              <a:buNone/>
              <a:defRPr>
                <a:solidFill>
                  <a:srgbClr val="888A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491525" y="396000"/>
            <a:ext cx="8172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1"/>
          </p:nvPr>
        </p:nvSpPr>
        <p:spPr>
          <a:xfrm>
            <a:off x="491524" y="971551"/>
            <a:ext cx="8172000" cy="3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7719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/>
            </a:lvl1pPr>
            <a:lvl2pPr marL="914400" lvl="1" indent="-37719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/>
            </a:lvl2pPr>
            <a:lvl3pPr marL="1371600" lvl="2" indent="-377189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/>
            </a:lvl3pPr>
            <a:lvl4pPr marL="1828800" lvl="3" indent="-377189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/>
            </a:lvl4pPr>
            <a:lvl5pPr marL="2286000" lvl="4" indent="-377189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817200" y="4663178"/>
            <a:ext cx="75600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1573200" y="4663178"/>
            <a:ext cx="510292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491525" y="4663178"/>
            <a:ext cx="32400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491525" y="396000"/>
            <a:ext cx="8172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491524" y="971551"/>
            <a:ext cx="8172000" cy="3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None/>
              <a:defRPr/>
            </a:lvl1pPr>
            <a:lvl2pPr marL="914400" lvl="1" indent="-22860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None/>
              <a:defRPr/>
            </a:lvl2pPr>
            <a:lvl3pPr marL="1371600" lvl="2" indent="-22860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None/>
              <a:defRPr/>
            </a:lvl3pPr>
            <a:lvl4pPr marL="1828800" lvl="3" indent="-22860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None/>
              <a:defRPr/>
            </a:lvl4pPr>
            <a:lvl5pPr marL="2286000" lvl="4" indent="-22860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17200" y="4663178"/>
            <a:ext cx="75600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1573200" y="4663178"/>
            <a:ext cx="510292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491525" y="4663178"/>
            <a:ext cx="32400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Picture">
  <p:cSld name="Text with Picture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title"/>
          </p:nvPr>
        </p:nvSpPr>
        <p:spPr>
          <a:xfrm>
            <a:off x="491526" y="396000"/>
            <a:ext cx="3999599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1"/>
          </p:nvPr>
        </p:nvSpPr>
        <p:spPr>
          <a:xfrm>
            <a:off x="493200" y="972000"/>
            <a:ext cx="3997924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000" b="1"/>
            </a:lvl2pPr>
            <a:lvl3pPr marL="1371600" lvl="2" indent="-22860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1800" b="1"/>
            </a:lvl3pPr>
            <a:lvl4pPr marL="1828800" lvl="3" indent="-22860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None/>
              <a:defRPr sz="1600" b="1"/>
            </a:lvl4pPr>
            <a:lvl5pPr marL="2286000" lvl="4" indent="-22860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2"/>
          </p:nvPr>
        </p:nvSpPr>
        <p:spPr>
          <a:xfrm>
            <a:off x="491524" y="1296000"/>
            <a:ext cx="3999600" cy="3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7719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1pPr>
            <a:lvl2pPr marL="914400" lvl="1" indent="-37719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2pPr>
            <a:lvl3pPr marL="1371600" lvl="2" indent="-377189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3pPr>
            <a:lvl4pPr marL="1828800" lvl="3" indent="-377189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4pPr>
            <a:lvl5pPr marL="2286000" lvl="4" indent="-377189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dt" idx="10"/>
          </p:nvPr>
        </p:nvSpPr>
        <p:spPr>
          <a:xfrm>
            <a:off x="817200" y="4663178"/>
            <a:ext cx="75600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ftr" idx="11"/>
          </p:nvPr>
        </p:nvSpPr>
        <p:spPr>
          <a:xfrm>
            <a:off x="1573200" y="4663178"/>
            <a:ext cx="510292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sldNum" idx="12"/>
          </p:nvPr>
        </p:nvSpPr>
        <p:spPr>
          <a:xfrm>
            <a:off x="491525" y="4663178"/>
            <a:ext cx="32400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57" name="Google Shape;57;p21"/>
          <p:cNvSpPr>
            <a:spLocks noGrp="1"/>
          </p:cNvSpPr>
          <p:nvPr>
            <p:ph type="pic" idx="3"/>
          </p:nvPr>
        </p:nvSpPr>
        <p:spPr>
          <a:xfrm>
            <a:off x="4643999" y="396000"/>
            <a:ext cx="4014000" cy="38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2 Pictures">
  <p:cSld name="Text with 2 Pictures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491526" y="396000"/>
            <a:ext cx="3999599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491524" y="972000"/>
            <a:ext cx="39996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000" b="1"/>
            </a:lvl2pPr>
            <a:lvl3pPr marL="1371600" lvl="2" indent="-22860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  <a:defRPr sz="1800" b="1"/>
            </a:lvl3pPr>
            <a:lvl4pPr marL="1828800" lvl="3" indent="-22860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None/>
              <a:defRPr sz="1600" b="1"/>
            </a:lvl4pPr>
            <a:lvl5pPr marL="2286000" lvl="4" indent="-228600" algn="l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491524" y="1296000"/>
            <a:ext cx="3999600" cy="30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7719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1pPr>
            <a:lvl2pPr marL="914400" lvl="1" indent="-37719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2pPr>
            <a:lvl3pPr marL="1371600" lvl="2" indent="-377189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3pPr>
            <a:lvl4pPr marL="1828800" lvl="3" indent="-377189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4pPr>
            <a:lvl5pPr marL="2286000" lvl="4" indent="-377189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17200" y="4663178"/>
            <a:ext cx="75600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1573200" y="4663178"/>
            <a:ext cx="510292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491525" y="4663178"/>
            <a:ext cx="32400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65" name="Google Shape;65;p22"/>
          <p:cNvSpPr>
            <a:spLocks noGrp="1"/>
          </p:cNvSpPr>
          <p:nvPr>
            <p:ph type="pic" idx="3"/>
          </p:nvPr>
        </p:nvSpPr>
        <p:spPr>
          <a:xfrm>
            <a:off x="4643999" y="396000"/>
            <a:ext cx="4014000" cy="183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6" name="Google Shape;66;p22"/>
          <p:cNvSpPr>
            <a:spLocks noGrp="1"/>
          </p:cNvSpPr>
          <p:nvPr>
            <p:ph type="pic" idx="4"/>
          </p:nvPr>
        </p:nvSpPr>
        <p:spPr>
          <a:xfrm>
            <a:off x="4643999" y="2376000"/>
            <a:ext cx="4014000" cy="183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title"/>
          </p:nvPr>
        </p:nvSpPr>
        <p:spPr>
          <a:xfrm>
            <a:off x="491525" y="396000"/>
            <a:ext cx="8172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17200" y="4663178"/>
            <a:ext cx="75600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1573200" y="4663178"/>
            <a:ext cx="510292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491525" y="4663178"/>
            <a:ext cx="32400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 descr="EU_Logo_Groen_300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08000" y="4298400"/>
            <a:ext cx="1432608" cy="5760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491525" y="396000"/>
            <a:ext cx="8172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body" idx="1"/>
          </p:nvPr>
        </p:nvSpPr>
        <p:spPr>
          <a:xfrm>
            <a:off x="491524" y="971551"/>
            <a:ext cx="8172000" cy="3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7719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719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7189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7189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7189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dt" idx="10"/>
          </p:nvPr>
        </p:nvSpPr>
        <p:spPr>
          <a:xfrm>
            <a:off x="817200" y="4663178"/>
            <a:ext cx="75600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ftr" idx="11"/>
          </p:nvPr>
        </p:nvSpPr>
        <p:spPr>
          <a:xfrm>
            <a:off x="1573200" y="4663178"/>
            <a:ext cx="510292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sldNum" idx="12"/>
          </p:nvPr>
        </p:nvSpPr>
        <p:spPr>
          <a:xfrm>
            <a:off x="491525" y="4663178"/>
            <a:ext cx="324000" cy="18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mailto:Klemann@eshcc.eur.n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" descr="COR_2_Titel_2_3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" y="7613"/>
            <a:ext cx="9063317" cy="516402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-5" y="1264011"/>
            <a:ext cx="63000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</a:pPr>
            <a:r>
              <a:rPr lang="en-US" sz="3600" dirty="0"/>
              <a:t>Land use in Holland</a:t>
            </a:r>
            <a:br>
              <a:rPr lang="en-US" sz="3600" dirty="0"/>
            </a:br>
            <a:r>
              <a:rPr lang="en-US" sz="3600" dirty="0"/>
              <a:t> </a:t>
            </a: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386271" y="3197331"/>
            <a:ext cx="63000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20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20"/>
              <a:buNone/>
            </a:pPr>
            <a:r>
              <a:rPr lang="en-US" sz="2400">
                <a:solidFill>
                  <a:schemeClr val="dk1"/>
                </a:solidFill>
              </a:rPr>
              <a:t>Hein A.M. Klemann</a:t>
            </a:r>
            <a:endParaRPr/>
          </a:p>
          <a:p>
            <a:pPr marL="0" lvl="0" indent="0" algn="l" rtl="0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None/>
            </a:pPr>
            <a:r>
              <a:rPr lang="en-US" sz="16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Klemann@eshcc.eur.nl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None/>
            </a:pPr>
            <a:r>
              <a:rPr lang="en-US" sz="1600">
                <a:solidFill>
                  <a:schemeClr val="dk1"/>
                </a:solidFill>
              </a:rPr>
              <a:t>023 5310141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75893" y="0"/>
            <a:ext cx="4968107" cy="517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>
            <a:spLocks noGrp="1"/>
          </p:cNvSpPr>
          <p:nvPr>
            <p:ph type="title"/>
          </p:nvPr>
        </p:nvSpPr>
        <p:spPr>
          <a:xfrm>
            <a:off x="3917576" y="324283"/>
            <a:ext cx="4817665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Binnenduinenroute –Inner Dunes Route</a:t>
            </a:r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 flipH="1">
            <a:off x="3917550" y="1182248"/>
            <a:ext cx="4817700" cy="469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One cannot live from livestock farming alone:</a:t>
            </a:r>
            <a:endParaRPr sz="1700"/>
          </a:p>
          <a:p>
            <a:pPr marL="432000" lvl="1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Trade needed</a:t>
            </a:r>
            <a:endParaRPr sz="1700"/>
          </a:p>
          <a:p>
            <a:pPr marL="432000" lvl="1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Waterways everywhere, natural or dug for drainage</a:t>
            </a:r>
            <a:endParaRPr sz="1700"/>
          </a:p>
          <a:p>
            <a:pPr marL="432000" lvl="1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Transport relatively easy</a:t>
            </a:r>
            <a:endParaRPr sz="1700"/>
          </a:p>
          <a:p>
            <a:pPr marL="216000" lvl="0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Possible to sail from the Baltic Sea, where the Hanseatic cities dominated trade via Holland, to the rich towns of Flanders, </a:t>
            </a:r>
            <a:endParaRPr sz="1700"/>
          </a:p>
          <a:p>
            <a:pPr marL="432000" lvl="1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Could thus circumvent the dangerous North Sea</a:t>
            </a:r>
            <a:endParaRPr sz="1700"/>
          </a:p>
          <a:p>
            <a:pPr marL="432000" lvl="1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The ships, so-called cogs, were very small</a:t>
            </a:r>
            <a:endParaRPr sz="1700"/>
          </a:p>
          <a:p>
            <a:pPr marL="216000" lvl="0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Came past cities like Haarlem, Leiden, Delft, Gouda</a:t>
            </a:r>
            <a:endParaRPr sz="1700"/>
          </a:p>
          <a:p>
            <a:pPr marL="216000" lvl="0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These industrialized and became centres of trade</a:t>
            </a:r>
            <a:endParaRPr sz="1700"/>
          </a:p>
          <a:p>
            <a:pPr marL="432000" lvl="1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Commercialization, in a relatively large number of small town</a:t>
            </a:r>
            <a:endParaRPr sz="1700"/>
          </a:p>
          <a:p>
            <a:pPr marL="216000" lvl="0" indent="-6741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</a:pPr>
            <a:endParaRPr sz="1700"/>
          </a:p>
          <a:p>
            <a:pPr marL="216000" lvl="0" indent="-6741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</a:pPr>
            <a:endParaRPr sz="1700"/>
          </a:p>
          <a:p>
            <a:pPr marL="216000" lvl="0" indent="-6741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</a:pPr>
            <a:endParaRPr sz="1700"/>
          </a:p>
        </p:txBody>
      </p:sp>
      <p:pic>
        <p:nvPicPr>
          <p:cNvPr id="156" name="Google Shape;156;p10" descr="page4image367293716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800024" y="-2219886"/>
            <a:ext cx="5249040" cy="7363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258"/>
            <a:ext cx="9144000" cy="512921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3996046" y="320586"/>
            <a:ext cx="4698638" cy="499546"/>
          </a:xfrm>
          <a:prstGeom prst="rect">
            <a:avLst/>
          </a:prstGeom>
          <a:solidFill>
            <a:schemeClr val="lt1">
              <a:alpha val="6196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5D021A"/>
              </a:buClr>
              <a:buSzPts val="2400"/>
              <a:buFont typeface="Calibri"/>
              <a:buNone/>
            </a:pPr>
            <a:r>
              <a:rPr lang="en-US" sz="2400">
                <a:solidFill>
                  <a:srgbClr val="5D021A"/>
                </a:solidFill>
                <a:latin typeface="Calibri"/>
                <a:ea typeface="Calibri"/>
                <a:cs typeface="Calibri"/>
                <a:sym typeface="Calibri"/>
              </a:rPr>
              <a:t>Commercialization of the countryside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1"/>
          </p:nvPr>
        </p:nvSpPr>
        <p:spPr>
          <a:xfrm>
            <a:off x="3996050" y="820123"/>
            <a:ext cx="4698600" cy="52026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03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021A"/>
              </a:buClr>
              <a:buSzPts val="2140"/>
              <a:buChar char="•"/>
            </a:pPr>
            <a:r>
              <a:rPr lang="en-US" sz="1600">
                <a:solidFill>
                  <a:srgbClr val="5D021A"/>
                </a:solidFill>
                <a:latin typeface="Calibri"/>
                <a:ea typeface="Calibri"/>
                <a:cs typeface="Calibri"/>
                <a:sym typeface="Calibri"/>
              </a:rPr>
              <a:t>One cannot live on livestock farming alone</a:t>
            </a:r>
            <a:endParaRPr sz="1600"/>
          </a:p>
          <a:p>
            <a:pPr marL="216000" lvl="0" indent="-203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021A"/>
              </a:buClr>
              <a:buSzPts val="2140"/>
              <a:buChar char="•"/>
            </a:pPr>
            <a:r>
              <a:rPr lang="en-US" sz="1600">
                <a:solidFill>
                  <a:srgbClr val="5D021A"/>
                </a:solidFill>
                <a:latin typeface="Calibri"/>
                <a:ea typeface="Calibri"/>
                <a:cs typeface="Calibri"/>
                <a:sym typeface="Calibri"/>
              </a:rPr>
              <a:t>Cereals and other basic food therefore imported</a:t>
            </a:r>
            <a:endParaRPr sz="1600"/>
          </a:p>
          <a:p>
            <a:pPr marL="432000" lvl="1" indent="-203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021A"/>
              </a:buClr>
              <a:buSzPts val="1880"/>
              <a:buChar char="•"/>
            </a:pPr>
            <a:r>
              <a:rPr lang="en-US" sz="1400">
                <a:solidFill>
                  <a:srgbClr val="5D021A"/>
                </a:solidFill>
                <a:latin typeface="Calibri"/>
                <a:ea typeface="Calibri"/>
                <a:cs typeface="Calibri"/>
                <a:sym typeface="Calibri"/>
              </a:rPr>
              <a:t>Cheese and butter to the market, locally and internationally</a:t>
            </a:r>
            <a:endParaRPr sz="1600"/>
          </a:p>
          <a:p>
            <a:pPr marL="432000" lvl="1" indent="-203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021A"/>
              </a:buClr>
              <a:buSzPts val="1880"/>
              <a:buChar char="•"/>
            </a:pPr>
            <a:r>
              <a:rPr lang="en-US" sz="1400">
                <a:solidFill>
                  <a:srgbClr val="5D021A"/>
                </a:solidFill>
                <a:latin typeface="Calibri"/>
                <a:ea typeface="Calibri"/>
                <a:cs typeface="Calibri"/>
                <a:sym typeface="Calibri"/>
              </a:rPr>
              <a:t>Vegetables and fruit to local markets</a:t>
            </a:r>
            <a:endParaRPr sz="1600"/>
          </a:p>
          <a:p>
            <a:pPr marL="432000" lvl="1" indent="-203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021A"/>
              </a:buClr>
              <a:buSzPts val="1880"/>
              <a:buChar char="•"/>
            </a:pPr>
            <a:r>
              <a:rPr lang="en-US" sz="1400">
                <a:solidFill>
                  <a:srgbClr val="5D021A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en-US" sz="1400" baseline="30000">
                <a:solidFill>
                  <a:srgbClr val="5D021A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400">
                <a:solidFill>
                  <a:srgbClr val="5D021A"/>
                </a:solidFill>
                <a:latin typeface="Calibri"/>
                <a:ea typeface="Calibri"/>
                <a:cs typeface="Calibri"/>
                <a:sym typeface="Calibri"/>
              </a:rPr>
              <a:t> Century: young oxen imported in the spring</a:t>
            </a:r>
            <a:endParaRPr sz="1600"/>
          </a:p>
          <a:p>
            <a:pPr marL="432000" lvl="1" indent="-203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021A"/>
              </a:buClr>
              <a:buSzPts val="1880"/>
              <a:buChar char="•"/>
            </a:pPr>
            <a:r>
              <a:rPr lang="en-US" sz="1400">
                <a:solidFill>
                  <a:srgbClr val="5D021A"/>
                </a:solidFill>
                <a:latin typeface="Calibri"/>
                <a:ea typeface="Calibri"/>
                <a:cs typeface="Calibri"/>
                <a:sym typeface="Calibri"/>
              </a:rPr>
              <a:t>Shipped by boat or driven through Germany </a:t>
            </a:r>
            <a:endParaRPr sz="1600"/>
          </a:p>
          <a:p>
            <a:pPr marL="432000" lvl="1" indent="-203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021A"/>
              </a:buClr>
              <a:buSzPts val="1880"/>
              <a:buChar char="•"/>
            </a:pPr>
            <a:r>
              <a:rPr lang="en-US" sz="1400">
                <a:solidFill>
                  <a:srgbClr val="5D021A"/>
                </a:solidFill>
                <a:latin typeface="Calibri"/>
                <a:ea typeface="Calibri"/>
                <a:cs typeface="Calibri"/>
                <a:sym typeface="Calibri"/>
              </a:rPr>
              <a:t>In North of Holland fattened up </a:t>
            </a:r>
            <a:endParaRPr sz="1600"/>
          </a:p>
          <a:p>
            <a:pPr marL="216000" lvl="0" indent="-203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021A"/>
              </a:buClr>
              <a:buSzPts val="2140"/>
              <a:buChar char="•"/>
            </a:pPr>
            <a:r>
              <a:rPr lang="en-US" sz="1600">
                <a:solidFill>
                  <a:srgbClr val="5D021A"/>
                </a:solidFill>
                <a:latin typeface="Calibri"/>
                <a:ea typeface="Calibri"/>
                <a:cs typeface="Calibri"/>
                <a:sym typeface="Calibri"/>
              </a:rPr>
              <a:t>Sold on the October fair in Haarlem, just before the canals froze over</a:t>
            </a:r>
            <a:endParaRPr sz="1600"/>
          </a:p>
          <a:p>
            <a:pPr marL="432000" lvl="1" indent="-203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021A"/>
              </a:buClr>
              <a:buSzPts val="1880"/>
              <a:buChar char="•"/>
            </a:pPr>
            <a:r>
              <a:rPr lang="en-US" sz="1400">
                <a:solidFill>
                  <a:srgbClr val="5D021A"/>
                </a:solidFill>
                <a:latin typeface="Calibri"/>
                <a:ea typeface="Calibri"/>
                <a:cs typeface="Calibri"/>
                <a:sym typeface="Calibri"/>
              </a:rPr>
              <a:t>By boat to the rich Flemish cities</a:t>
            </a:r>
            <a:endParaRPr sz="1600"/>
          </a:p>
          <a:p>
            <a:pPr marL="216000" lvl="0" indent="-203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021A"/>
              </a:buClr>
              <a:buSzPts val="2140"/>
              <a:buChar char="•"/>
            </a:pPr>
            <a:r>
              <a:rPr lang="en-US" sz="1600">
                <a:solidFill>
                  <a:srgbClr val="5D021A"/>
                </a:solidFill>
                <a:latin typeface="Calibri"/>
                <a:ea typeface="Calibri"/>
                <a:cs typeface="Calibri"/>
                <a:sym typeface="Calibri"/>
              </a:rPr>
              <a:t>Part of the life stuffs bought in the market, also in countryside </a:t>
            </a:r>
            <a:endParaRPr sz="1600"/>
          </a:p>
          <a:p>
            <a:pPr marL="216000" lvl="0" indent="-203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021A"/>
              </a:buClr>
              <a:buSzPts val="2140"/>
              <a:buChar char="•"/>
            </a:pPr>
            <a:r>
              <a:rPr lang="en-US" sz="1600">
                <a:solidFill>
                  <a:srgbClr val="5D021A"/>
                </a:solidFill>
                <a:latin typeface="Calibri"/>
                <a:ea typeface="Calibri"/>
                <a:cs typeface="Calibri"/>
                <a:sym typeface="Calibri"/>
              </a:rPr>
              <a:t>Holland not only highly urbanized but also fully commercialized</a:t>
            </a:r>
            <a:endParaRPr sz="1600"/>
          </a:p>
          <a:p>
            <a:pPr marL="0" lvl="0" indent="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</a:pPr>
            <a:endParaRPr sz="1600">
              <a:solidFill>
                <a:srgbClr val="5D021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 txBox="1">
            <a:spLocks noGrp="1"/>
          </p:cNvSpPr>
          <p:nvPr>
            <p:ph type="title"/>
          </p:nvPr>
        </p:nvSpPr>
        <p:spPr>
          <a:xfrm>
            <a:off x="480475" y="255762"/>
            <a:ext cx="8172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Urban and commercial economy</a:t>
            </a:r>
            <a:endParaRPr/>
          </a:p>
        </p:txBody>
      </p:sp>
      <p:sp>
        <p:nvSpPr>
          <p:cNvPr id="169" name="Google Shape;169;p12"/>
          <p:cNvSpPr txBox="1">
            <a:spLocks noGrp="1"/>
          </p:cNvSpPr>
          <p:nvPr>
            <p:ph type="body" idx="1"/>
          </p:nvPr>
        </p:nvSpPr>
        <p:spPr>
          <a:xfrm>
            <a:off x="480475" y="831745"/>
            <a:ext cx="4320000" cy="4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As early as the 16</a:t>
            </a:r>
            <a:r>
              <a:rPr lang="en-US" sz="1700" baseline="30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 century over half of the population lived in an urban centre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432000" lvl="1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High degree of urbanization </a:t>
            </a:r>
            <a:endParaRPr sz="1700"/>
          </a:p>
          <a:p>
            <a:pPr marL="432000" lvl="1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Not one central city</a:t>
            </a:r>
            <a:endParaRPr sz="1700"/>
          </a:p>
          <a:p>
            <a:pPr marL="432000" lvl="1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Decentralized country</a:t>
            </a:r>
            <a:endParaRPr sz="1700"/>
          </a:p>
          <a:p>
            <a:pPr marL="432000" lvl="1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Relatively free</a:t>
            </a:r>
            <a:endParaRPr sz="1700"/>
          </a:p>
          <a:p>
            <a:pPr marL="21600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Direct consequen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ce of the fact that the land was no longer suitable for arable farming anymore </a:t>
            </a:r>
            <a:endParaRPr sz="1700"/>
          </a:p>
          <a:p>
            <a:pPr marL="216000" lvl="0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Commercialization: same cause</a:t>
            </a:r>
            <a:endParaRPr sz="1700"/>
          </a:p>
          <a:p>
            <a:pPr marL="216000" lvl="0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Further boosted by the fact that there were waterways everywhere</a:t>
            </a:r>
            <a:endParaRPr sz="1700"/>
          </a:p>
          <a:p>
            <a:pPr marL="432000" lvl="1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Natural or man made for drainage</a:t>
            </a:r>
            <a:endParaRPr sz="1700"/>
          </a:p>
          <a:p>
            <a:pPr marL="432000" lvl="1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Made transport and thus trade possible almost everywhere </a:t>
            </a:r>
            <a:endParaRPr sz="1700"/>
          </a:p>
          <a:p>
            <a:pPr marL="216000" lvl="0" indent="-6741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</a:pPr>
            <a:endParaRPr sz="1700"/>
          </a:p>
        </p:txBody>
      </p:sp>
      <p:pic>
        <p:nvPicPr>
          <p:cNvPr id="170" name="Google Shape;170;p1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24230" y="65427"/>
            <a:ext cx="3388694" cy="5078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2673665" y="0"/>
            <a:ext cx="11909757" cy="53355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3"/>
          <p:cNvSpPr txBox="1">
            <a:spLocks noGrp="1"/>
          </p:cNvSpPr>
          <p:nvPr>
            <p:ph type="title"/>
          </p:nvPr>
        </p:nvSpPr>
        <p:spPr>
          <a:xfrm>
            <a:off x="4185550" y="271877"/>
            <a:ext cx="4312200" cy="1013100"/>
          </a:xfrm>
          <a:prstGeom prst="rect">
            <a:avLst/>
          </a:prstGeom>
          <a:solidFill>
            <a:schemeClr val="lt1">
              <a:alpha val="77647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What is nowadays still relevant of this all? </a:t>
            </a:r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1"/>
          </p:nvPr>
        </p:nvSpPr>
        <p:spPr>
          <a:xfrm>
            <a:off x="4185500" y="1284902"/>
            <a:ext cx="4312200" cy="4821000"/>
          </a:xfrm>
          <a:prstGeom prst="rect">
            <a:avLst/>
          </a:prstGeom>
          <a:solidFill>
            <a:schemeClr val="lt1">
              <a:alpha val="82352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196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Country highly urbanized, but no big city</a:t>
            </a:r>
            <a:endParaRPr sz="1500"/>
          </a:p>
          <a:p>
            <a:pPr marL="216000" lvl="0" indent="-196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As the beach ridges are completely urbanized, east-west connections difficult</a:t>
            </a:r>
            <a:endParaRPr sz="1500"/>
          </a:p>
          <a:p>
            <a:pPr marL="216000" lvl="0" indent="-196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Land is settling since the 13</a:t>
            </a:r>
            <a:r>
              <a:rPr lang="en-US" sz="1500" baseline="30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 century</a:t>
            </a:r>
            <a:endParaRPr sz="1500"/>
          </a:p>
          <a:p>
            <a:pPr marL="216000" lvl="0" indent="-196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Just pumping more water away no solution:</a:t>
            </a:r>
            <a:endParaRPr sz="1500"/>
          </a:p>
          <a:p>
            <a:pPr marL="432000" lvl="1" indent="-196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0"/>
              <a:buChar char="•"/>
            </a:pP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Fastens the process of settling</a:t>
            </a:r>
            <a:endParaRPr sz="1500"/>
          </a:p>
          <a:p>
            <a:pPr marL="432000" lvl="1" indent="-196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0"/>
              <a:buChar char="•"/>
            </a:pP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Land need to be kept wetter</a:t>
            </a:r>
            <a:endParaRPr sz="1500"/>
          </a:p>
          <a:p>
            <a:pPr marL="216000" lvl="0" indent="-196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We still have local Water Regulation Authorities, but only 21</a:t>
            </a:r>
            <a:endParaRPr sz="1500"/>
          </a:p>
          <a:p>
            <a:pPr marL="216000" lvl="0" indent="-196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In 1950 there were still 2600</a:t>
            </a:r>
            <a:endParaRPr sz="1500"/>
          </a:p>
          <a:p>
            <a:pPr marL="432000" lvl="1" indent="-196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0"/>
              <a:buChar char="•"/>
            </a:pP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Since very recently democratized</a:t>
            </a:r>
            <a:endParaRPr sz="1500"/>
          </a:p>
          <a:p>
            <a:pPr marL="432000" lvl="1" indent="-196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0"/>
              <a:buChar char="•"/>
            </a:pPr>
            <a:r>
              <a:rPr lang="en-US" sz="1300">
                <a:latin typeface="Calibri"/>
                <a:ea typeface="Calibri"/>
                <a:cs typeface="Calibri"/>
                <a:sym typeface="Calibri"/>
              </a:rPr>
              <a:t>Elections this Wednesday</a:t>
            </a:r>
            <a:endParaRPr sz="1500"/>
          </a:p>
          <a:p>
            <a:pPr marL="216000" lvl="0" indent="-196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Still waterways everywhere: clean mode of transport</a:t>
            </a:r>
            <a:endParaRPr sz="1500"/>
          </a:p>
          <a:p>
            <a:pPr marL="432000" lvl="1" indent="-6740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</a:pPr>
            <a:endParaRPr sz="1500"/>
          </a:p>
          <a:p>
            <a:pPr marL="216000" lvl="0" indent="-6741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</a:pPr>
            <a:endParaRPr sz="1500"/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491525" y="396000"/>
            <a:ext cx="8172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Land below sea level and beach ridges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1422" y="872217"/>
            <a:ext cx="3795494" cy="4148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2836" y="898867"/>
            <a:ext cx="3676454" cy="424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491842" y="395999"/>
            <a:ext cx="8172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Beach ridges and land  formation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>
            <a:spLocks noGrp="1"/>
          </p:cNvSpPr>
          <p:nvPr>
            <p:ph type="body" idx="1"/>
          </p:nvPr>
        </p:nvSpPr>
        <p:spPr>
          <a:xfrm>
            <a:off x="493200" y="972000"/>
            <a:ext cx="4685700" cy="42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62500" lnSpcReduction="10000"/>
          </a:bodyPr>
          <a:lstStyle/>
          <a:p>
            <a:pPr marL="216000" lvl="0" indent="-20176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9999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When the tide comes in, the current to the land is stronger than the current to the sea at low tide</a:t>
            </a:r>
            <a:endParaRPr/>
          </a:p>
          <a:p>
            <a:pPr marL="216000" lvl="0" indent="-20176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9999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This resulted in hundreds of years in sandy strips of land</a:t>
            </a:r>
            <a:endParaRPr/>
          </a:p>
          <a:p>
            <a:pPr marL="216000" lvl="0" indent="-20176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9999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Beach ridges are hundreds of kilometres long, 100-200 metres wide and a few meters high strips of dry land, parallel to the coast </a:t>
            </a:r>
            <a:endParaRPr/>
          </a:p>
          <a:p>
            <a:pPr marL="216000" lvl="0" indent="-20176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9999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When the strip was closed, a new one developed further to the sea </a:t>
            </a:r>
            <a:endParaRPr/>
          </a:p>
          <a:p>
            <a:pPr marL="216000" lvl="0" indent="-20176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9999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Between such beach ridges, swaps and wet peatlands developed</a:t>
            </a:r>
            <a:endParaRPr/>
          </a:p>
          <a:p>
            <a:pPr marL="216000" lvl="0" indent="-20176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9999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Dangerous, wooded, wild and very wet land</a:t>
            </a:r>
            <a:endParaRPr/>
          </a:p>
          <a:p>
            <a:pPr marL="216000" lvl="0" indent="-20176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9999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There was no natural drainage as it was locked in between the beach ridges</a:t>
            </a:r>
            <a:endParaRPr/>
          </a:p>
          <a:p>
            <a:pPr marL="216000" lvl="0" indent="-20176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9999"/>
              <a:buChar char="•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The last beach ridge the base of the dunes</a:t>
            </a:r>
            <a:endParaRPr/>
          </a:p>
          <a:p>
            <a:pPr marL="216000" lvl="0" indent="-140879" algn="l" rtl="0">
              <a:lnSpc>
                <a:spcPct val="17692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9999"/>
              <a:buNone/>
            </a:pPr>
            <a:endParaRPr sz="1300"/>
          </a:p>
        </p:txBody>
      </p:sp>
      <p:pic>
        <p:nvPicPr>
          <p:cNvPr id="105" name="Google Shape;105;p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21002" r="15937" b="1"/>
          <a:stretch/>
        </p:blipFill>
        <p:spPr>
          <a:xfrm>
            <a:off x="5178972" y="971999"/>
            <a:ext cx="4658711" cy="3884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263700" y="115600"/>
            <a:ext cx="8172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16</a:t>
            </a:r>
            <a:r>
              <a:rPr lang="en-US" baseline="30000"/>
              <a:t>th </a:t>
            </a:r>
            <a:r>
              <a:rPr lang="en-US"/>
              <a:t>century map of Haarlem</a:t>
            </a:r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263700" y="639025"/>
            <a:ext cx="45108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You can see that the town was founded on a beach ridge, een strandwal </a:t>
            </a:r>
            <a:endParaRPr/>
          </a:p>
          <a:p>
            <a:pPr marL="21600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Stable, dry land</a:t>
            </a:r>
            <a:endParaRPr/>
          </a:p>
          <a:p>
            <a:pPr marL="21600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Not typical for Haarlem: numerous settlements on dry land</a:t>
            </a:r>
            <a:endParaRPr/>
          </a:p>
          <a:p>
            <a:pPr marL="432000" lvl="1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Alkmaar, Heiloo, Heemstede, Leiden, The Hague all were built on a beach ridge</a:t>
            </a:r>
            <a:endParaRPr/>
          </a:p>
          <a:p>
            <a:pPr marL="21600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Beach ridges highly urbanized</a:t>
            </a:r>
            <a:endParaRPr/>
          </a:p>
          <a:p>
            <a:pPr marL="432000" lvl="1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As a result, north-south connections are much better developed in Holland than east-west</a:t>
            </a:r>
            <a:endParaRPr/>
          </a:p>
          <a:p>
            <a:pPr marL="432000" lvl="1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See the map</a:t>
            </a:r>
            <a:endParaRPr/>
          </a:p>
          <a:p>
            <a:pPr marL="21600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Yet, these beach ridges are only half the story </a:t>
            </a:r>
            <a:endParaRPr/>
          </a:p>
          <a:p>
            <a:pPr marL="21600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Larger swaths of land were the swamps that developed between these ridges </a:t>
            </a:r>
            <a:endParaRPr/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1332" y="0"/>
            <a:ext cx="50485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491525" y="396000"/>
            <a:ext cx="226064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Building on dry land </a:t>
            </a:r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body" idx="1"/>
          </p:nvPr>
        </p:nvSpPr>
        <p:spPr>
          <a:xfrm>
            <a:off x="358730" y="1399500"/>
            <a:ext cx="2160352" cy="3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1600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Strip of towns and villages over the old beach ridge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216000" lvl="0" indent="-216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Still to be seen on the map</a:t>
            </a:r>
            <a:endParaRPr/>
          </a:p>
          <a:p>
            <a:pPr marL="216000" lvl="0" indent="-67410" algn="l" rtl="0">
              <a:lnSpc>
                <a:spcPct val="127777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</a:pPr>
            <a:endParaRPr/>
          </a:p>
        </p:txBody>
      </p:sp>
      <p:pic>
        <p:nvPicPr>
          <p:cNvPr id="119" name="Google Shape;119;p5" descr="page15image126261120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15560" r="-2" b="2308"/>
          <a:stretch/>
        </p:blipFill>
        <p:spPr>
          <a:xfrm>
            <a:off x="2675750" y="0"/>
            <a:ext cx="6168705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5588" b="4"/>
          <a:stretch/>
        </p:blipFill>
        <p:spPr>
          <a:xfrm>
            <a:off x="-121034" y="-2537328"/>
            <a:ext cx="9386067" cy="782873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4421280" y="-252425"/>
            <a:ext cx="3944100" cy="817200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/>
              <a:t>10</a:t>
            </a:r>
            <a:r>
              <a:rPr lang="en-US" baseline="30000"/>
              <a:t>th</a:t>
            </a:r>
            <a:r>
              <a:rPr lang="en-US"/>
              <a:t>-13</a:t>
            </a:r>
            <a:r>
              <a:rPr lang="en-US" baseline="30000"/>
              <a:t>th </a:t>
            </a:r>
            <a:r>
              <a:rPr lang="en-US"/>
              <a:t>century: Great Land Development </a:t>
            </a:r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2"/>
          </p:nvPr>
        </p:nvSpPr>
        <p:spPr>
          <a:xfrm>
            <a:off x="4421275" y="564775"/>
            <a:ext cx="3991500" cy="4379100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Organized by the Count of Holland and the Bishop of Utrecht</a:t>
            </a:r>
            <a:endParaRPr/>
          </a:p>
          <a:p>
            <a:pPr marL="21600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These lords owned the unexploited lands in their territories </a:t>
            </a:r>
            <a:endParaRPr/>
          </a:p>
          <a:p>
            <a:pPr marL="21600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Gave permission to drain the swaps to:</a:t>
            </a:r>
            <a:endParaRPr/>
          </a:p>
          <a:p>
            <a:pPr marL="432000" lvl="1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Groups of individual peasants</a:t>
            </a:r>
            <a:endParaRPr/>
          </a:p>
          <a:p>
            <a:pPr marL="432000" lvl="1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Businessmen</a:t>
            </a:r>
            <a:endParaRPr/>
          </a:p>
          <a:p>
            <a:pPr marL="21600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Drained the land and got permission of to settle there as free peasants</a:t>
            </a:r>
            <a:endParaRPr/>
          </a:p>
          <a:p>
            <a:pPr marL="21600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Only had of pay an annual sum to the lord</a:t>
            </a:r>
            <a:endParaRPr/>
          </a:p>
          <a:p>
            <a:pPr marL="21600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And do military service </a:t>
            </a:r>
            <a:endParaRPr/>
          </a:p>
          <a:p>
            <a:pPr marL="432000" lvl="1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Produced grain: barley and rye</a:t>
            </a:r>
            <a:endParaRPr/>
          </a:p>
          <a:p>
            <a:pPr marL="432000" lvl="1" indent="-67409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</a:pPr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491525" y="396000"/>
            <a:ext cx="8172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People involved</a:t>
            </a:r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body" idx="2"/>
          </p:nvPr>
        </p:nvSpPr>
        <p:spPr>
          <a:xfrm>
            <a:off x="434700" y="825700"/>
            <a:ext cx="4457100" cy="48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Count Floris II, the Fat (1084-1121) extremely rich </a:t>
            </a:r>
            <a:endParaRPr sz="1700"/>
          </a:p>
          <a:p>
            <a:pPr marL="216000" lvl="0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Where did the people come from who actually did the drainage labour?</a:t>
            </a:r>
            <a:endParaRPr sz="1700"/>
          </a:p>
          <a:p>
            <a:pPr marL="216000" lvl="0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Until recently unknown</a:t>
            </a:r>
            <a:endParaRPr sz="1700"/>
          </a:p>
          <a:p>
            <a:pPr marL="216000" lvl="0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Archeologists discovered Frisian villages under the so-called new dunes</a:t>
            </a:r>
            <a:endParaRPr sz="1700"/>
          </a:p>
          <a:p>
            <a:pPr marL="216000" lvl="0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From 1000 the temperatures rose: dangerous in a dynamic coastal area</a:t>
            </a:r>
            <a:endParaRPr sz="1700"/>
          </a:p>
          <a:p>
            <a:pPr marL="432000" lvl="1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All kind of floods</a:t>
            </a:r>
            <a:endParaRPr sz="1700"/>
          </a:p>
          <a:p>
            <a:pPr marL="432000" lvl="1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Created inland seas</a:t>
            </a:r>
            <a:endParaRPr sz="1700"/>
          </a:p>
          <a:p>
            <a:pPr marL="216000" lvl="0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People from the dunes – the most western beach ridges – had to leave as the land became dryer: sand drifts</a:t>
            </a:r>
            <a:endParaRPr sz="1700"/>
          </a:p>
          <a:p>
            <a:pPr marL="216000" lvl="0" indent="-209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Dunes became up to 40 m. higher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216000" lvl="0" indent="-674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40"/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/>
          </a:p>
        </p:txBody>
      </p:sp>
      <p:pic>
        <p:nvPicPr>
          <p:cNvPr id="134" name="Google Shape;1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5225" y="0"/>
            <a:ext cx="4198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4169980" y="395998"/>
            <a:ext cx="4866446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/>
              <a:t>Medieval Climate Optimum</a:t>
            </a:r>
            <a:br>
              <a:rPr lang="en-US"/>
            </a:br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body" idx="1"/>
          </p:nvPr>
        </p:nvSpPr>
        <p:spPr>
          <a:xfrm>
            <a:off x="426675" y="466953"/>
            <a:ext cx="3656700" cy="53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03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0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New fertile land and temperature rose: good crops</a:t>
            </a:r>
            <a:endParaRPr sz="1600"/>
          </a:p>
          <a:p>
            <a:pPr marL="216000" lvl="0" indent="-203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0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Population growth</a:t>
            </a:r>
            <a:endParaRPr sz="1600"/>
          </a:p>
          <a:p>
            <a:pPr marL="216000" lvl="0" indent="-203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0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From the 14</a:t>
            </a:r>
            <a:r>
              <a:rPr lang="en-US" sz="1600" baseline="30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century: drainage caused the land to settle</a:t>
            </a:r>
            <a:endParaRPr sz="1600"/>
          </a:p>
          <a:p>
            <a:pPr marL="432000" lvl="1" indent="-203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80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Land got wet again</a:t>
            </a:r>
            <a:endParaRPr sz="1600"/>
          </a:p>
          <a:p>
            <a:pPr marL="432000" lvl="1" indent="-203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80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Trend going on until this day</a:t>
            </a:r>
            <a:endParaRPr sz="1600"/>
          </a:p>
          <a:p>
            <a:pPr marL="432000" lvl="1" indent="-203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80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Pumping out more water only speeds it up</a:t>
            </a:r>
            <a:endParaRPr sz="1600"/>
          </a:p>
          <a:p>
            <a:pPr marL="216000" lvl="0" indent="-203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0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Too wet for grain cultivation from the 14</a:t>
            </a:r>
            <a:r>
              <a:rPr lang="en-US" sz="1600" baseline="30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century </a:t>
            </a:r>
            <a:endParaRPr sz="1600"/>
          </a:p>
          <a:p>
            <a:pPr marL="216000" lvl="0" indent="-203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0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Arable farming exchanged for livestock farming</a:t>
            </a:r>
            <a:endParaRPr sz="1600"/>
          </a:p>
          <a:p>
            <a:pPr marL="216000" lvl="0" indent="-203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0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Fewer people needed for that than for arable farming</a:t>
            </a:r>
            <a:endParaRPr sz="1600"/>
          </a:p>
          <a:p>
            <a:pPr marL="432000" lvl="1" indent="-203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80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Many left the countryside</a:t>
            </a:r>
            <a:endParaRPr sz="1600"/>
          </a:p>
          <a:p>
            <a:pPr marL="432000" lvl="1" indent="-203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80"/>
              <a:buChar char="•"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Urbanisation</a:t>
            </a:r>
            <a:endParaRPr sz="1600"/>
          </a:p>
        </p:txBody>
      </p:sp>
      <p:pic>
        <p:nvPicPr>
          <p:cNvPr id="141" name="Google Shape;14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3268" y="993228"/>
            <a:ext cx="5092263" cy="3819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4703977" y="396000"/>
            <a:ext cx="3857478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Regional water authorities </a:t>
            </a:r>
            <a:br>
              <a:rPr lang="en-US"/>
            </a:br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body" idx="1"/>
          </p:nvPr>
        </p:nvSpPr>
        <p:spPr>
          <a:xfrm>
            <a:off x="414475" y="453600"/>
            <a:ext cx="4025700" cy="55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16000" lvl="0" indent="-20330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0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Since medieval times regional water authorities </a:t>
            </a:r>
            <a:endParaRPr sz="1600"/>
          </a:p>
          <a:p>
            <a:pPr marL="432000" lvl="1" indent="-20330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0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In its boards local, the landowners decided how to regulated water levels, kept dikes intact and waterways open</a:t>
            </a:r>
            <a:endParaRPr sz="1600"/>
          </a:p>
          <a:p>
            <a:pPr marL="432000" lvl="1" indent="-20330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0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Not just for navigation but also for water regulation</a:t>
            </a:r>
            <a:endParaRPr sz="1600"/>
          </a:p>
          <a:p>
            <a:pPr marL="216000" lvl="0" indent="-20330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0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Seen by some historian as the origin of our consensus democracy </a:t>
            </a:r>
            <a:endParaRPr sz="1600"/>
          </a:p>
          <a:p>
            <a:pPr marL="216000" lvl="0" indent="-20330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0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Had the high authority </a:t>
            </a:r>
            <a:endParaRPr sz="1600"/>
          </a:p>
          <a:p>
            <a:pPr marL="216000" lvl="0" indent="-203300" algn="l" rtl="0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0"/>
              <a:buChar char="•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One such a Water Authority, Rijnland, placed a gallow on the dike to show that it had the authority to hang one that damaged it</a:t>
            </a:r>
            <a:endParaRPr sz="1600"/>
          </a:p>
        </p:txBody>
      </p:sp>
      <p:pic>
        <p:nvPicPr>
          <p:cNvPr id="149" name="Google Shape;149;p9" descr="Afbeelding met tekst, venster, oud, fotolijstje&#10;&#10;Automatisch gegenereerde beschrijvin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94549" y="972000"/>
            <a:ext cx="4449451" cy="3821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Erasmus_ESHCC_B_EN_v1">
  <a:themeElements>
    <a:clrScheme name="EUR_ESHCC">
      <a:dk1>
        <a:srgbClr val="002328"/>
      </a:dk1>
      <a:lt1>
        <a:srgbClr val="FFFFFF"/>
      </a:lt1>
      <a:dk2>
        <a:srgbClr val="006EC3"/>
      </a:dk2>
      <a:lt2>
        <a:srgbClr val="9C9C9C"/>
      </a:lt2>
      <a:accent1>
        <a:srgbClr val="006EC3"/>
      </a:accent1>
      <a:accent2>
        <a:srgbClr val="00B4D2"/>
      </a:accent2>
      <a:accent3>
        <a:srgbClr val="00A22E"/>
      </a:accent3>
      <a:accent4>
        <a:srgbClr val="FFD700"/>
      </a:accent4>
      <a:accent5>
        <a:srgbClr val="FF9E00"/>
      </a:accent5>
      <a:accent6>
        <a:srgbClr val="BC0436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938</Words>
  <Application>Microsoft Macintosh PowerPoint</Application>
  <PresentationFormat>Affichage à l'écran (16:9)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Calibri</vt:lpstr>
      <vt:lpstr>Erasmus_ESHCC_B_EN_v1</vt:lpstr>
      <vt:lpstr>Land use in Holland  </vt:lpstr>
      <vt:lpstr>Land below sea level and beach ridges</vt:lpstr>
      <vt:lpstr>Beach ridges and land  formation</vt:lpstr>
      <vt:lpstr>16th century map of Haarlem</vt:lpstr>
      <vt:lpstr>Building on dry land </vt:lpstr>
      <vt:lpstr>10th-13th century: Great Land Development </vt:lpstr>
      <vt:lpstr>People involved</vt:lpstr>
      <vt:lpstr>Medieval Climate Optimum </vt:lpstr>
      <vt:lpstr>Regional water authorities  </vt:lpstr>
      <vt:lpstr>Binnenduinenroute –Inner Dunes Route</vt:lpstr>
      <vt:lpstr>Commercialization of the countryside</vt:lpstr>
      <vt:lpstr>Urban and commercial economy</vt:lpstr>
      <vt:lpstr>What is nowadays still relevant of this all?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use in Holland  </dc:title>
  <dc:creator>User</dc:creator>
  <cp:lastModifiedBy>Anne MATTIOLI</cp:lastModifiedBy>
  <cp:revision>1</cp:revision>
  <dcterms:created xsi:type="dcterms:W3CDTF">2015-06-24T17:02:30Z</dcterms:created>
  <dcterms:modified xsi:type="dcterms:W3CDTF">2023-04-07T10:28:16Z</dcterms:modified>
</cp:coreProperties>
</file>