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1"/>
  </p:sldMasterIdLst>
  <p:notesMasterIdLst>
    <p:notesMasterId r:id="rId5"/>
  </p:notesMasterIdLst>
  <p:sldIdLst>
    <p:sldId id="326" r:id="rId2"/>
    <p:sldId id="329" r:id="rId3"/>
    <p:sldId id="339" r:id="rId4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MINISTÈRIEL" id="{0B896E98-F45E-4768-8620-EDDF394BE181}">
          <p14:sldIdLst>
            <p14:sldId id="326"/>
            <p14:sldId id="329"/>
            <p14:sldId id="33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191">
          <p15:clr>
            <a:srgbClr val="A4A3A4"/>
          </p15:clr>
        </p15:guide>
        <p15:guide id="3" orient="horz" pos="854">
          <p15:clr>
            <a:srgbClr val="A4A3A4"/>
          </p15:clr>
        </p15:guide>
        <p15:guide id="4" orient="horz" pos="821">
          <p15:clr>
            <a:srgbClr val="A4A3A4"/>
          </p15:clr>
        </p15:guide>
        <p15:guide id="5" orient="horz" pos="3049">
          <p15:clr>
            <a:srgbClr val="A4A3A4"/>
          </p15:clr>
        </p15:guide>
        <p15:guide id="6" orient="horz" pos="3151">
          <p15:clr>
            <a:srgbClr val="A4A3A4"/>
          </p15:clr>
        </p15:guide>
        <p15:guide id="7" pos="2880">
          <p15:clr>
            <a:srgbClr val="A4A3A4"/>
          </p15:clr>
        </p15:guide>
        <p15:guide id="8" pos="476">
          <p15:clr>
            <a:srgbClr val="A4A3A4"/>
          </p15:clr>
        </p15:guide>
        <p15:guide id="9" pos="5193">
          <p15:clr>
            <a:srgbClr val="A4A3A4"/>
          </p15:clr>
        </p15:guide>
        <p15:guide id="10" pos="54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howGuides="1">
      <p:cViewPr varScale="1">
        <p:scale>
          <a:sx n="151" d="100"/>
          <a:sy n="151" d="100"/>
        </p:scale>
        <p:origin x="496" y="184"/>
      </p:cViewPr>
      <p:guideLst>
        <p:guide orient="horz" pos="1620"/>
        <p:guide orient="horz" pos="191"/>
        <p:guide orient="horz" pos="854"/>
        <p:guide orient="horz" pos="821"/>
        <p:guide orient="horz" pos="3049"/>
        <p:guide orient="horz" pos="3151"/>
        <p:guide pos="2880"/>
        <p:guide pos="476"/>
        <p:guide pos="51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06/04/2023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XX/XX/XXXX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720000" y="3919897"/>
            <a:ext cx="3240000" cy="900000"/>
          </a:xfrm>
        </p:spPr>
        <p:txBody>
          <a:bodyPr anchor="b" anchorCtr="0"/>
          <a:lstStyle>
            <a:lvl1pPr>
              <a:defRPr sz="1150"/>
            </a:lvl1pPr>
          </a:lstStyle>
          <a:p>
            <a:r>
              <a:rPr lang="fr-FR" dirty="0"/>
              <a:t>Intitulé de la direction/service interministérielle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9" name="Image 8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06085"/>
            <a:ext cx="2448272" cy="1422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610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Intitulé de la direction/service interministérielle</a:t>
            </a:r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60000" y="2346046"/>
            <a:ext cx="8424000" cy="20772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all" baseline="0"/>
            </a:lvl1pPr>
            <a:lvl2pPr marL="0" indent="0">
              <a:spcBef>
                <a:spcPts val="500"/>
              </a:spcBef>
              <a:spcAft>
                <a:spcPts val="0"/>
              </a:spcAft>
              <a:buNone/>
              <a:defRPr sz="18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360000" y="47844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 9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80000"/>
            <a:ext cx="2664296" cy="1744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904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900000"/>
            <a:ext cx="8424000" cy="72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Intitulé de la direction/service interministérielle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59998" y="1891968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12000" y="1893600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263999" y="1893600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1641030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738000"/>
            <a:ext cx="9144000" cy="44064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738000"/>
            <a:ext cx="8424000" cy="40464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396000" indent="-396000">
              <a:buFont typeface="+mj-lt"/>
              <a:buAutoNum type="arabicPeriod"/>
              <a:defRPr sz="3250"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Intitulé de la direction/service interministérielle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8596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900000"/>
            <a:ext cx="8424000" cy="72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Intitulé de la direction/service interministérielle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312000" y="180000"/>
            <a:ext cx="5472000" cy="360000"/>
          </a:xfrm>
        </p:spPr>
        <p:txBody>
          <a:bodyPr/>
          <a:lstStyle>
            <a:lvl1pPr marL="108000" indent="-108000" algn="r">
              <a:spcAft>
                <a:spcPts val="0"/>
              </a:spcAft>
              <a:buFont typeface="+mj-lt"/>
              <a:buAutoNum type="arabicPeriod"/>
              <a:defRPr sz="750" b="1"/>
            </a:lvl1pPr>
            <a:lvl2pPr marL="108000" indent="-108000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7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59999" y="1836000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312000" y="1836000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6264000" y="1836000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3840454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359999" y="900000"/>
            <a:ext cx="8424000" cy="72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59999" y="1836000"/>
            <a:ext cx="8424000" cy="257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7614000" y="4783500"/>
            <a:ext cx="117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50" b="1">
                <a:solidFill>
                  <a:schemeClr val="tx1"/>
                </a:solidFill>
              </a:defRPr>
            </a:lvl1pPr>
          </a:lstStyle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360000" y="4783500"/>
            <a:ext cx="5904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 interministérielle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6264000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/>
          <p:nvPr userDrawn="1"/>
        </p:nvCxnSpPr>
        <p:spPr bwMode="gray">
          <a:xfrm>
            <a:off x="360000" y="47844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 10"/>
          <p:cNvPicPr/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08000"/>
            <a:ext cx="1080120" cy="6480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12" r:id="rId2"/>
    <p:sldLayoutId id="2147483810" r:id="rId3"/>
    <p:sldLayoutId id="2147483811" r:id="rId4"/>
    <p:sldLayoutId id="2147483809" r:id="rId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5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defRPr sz="105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252000" indent="-720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3pPr>
      <a:lvl4pPr marL="612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50" kern="1200">
          <a:solidFill>
            <a:schemeClr val="tx1"/>
          </a:solidFill>
          <a:latin typeface="+mn-lt"/>
          <a:ea typeface="+mn-ea"/>
          <a:cs typeface="+mn-cs"/>
        </a:defRPr>
      </a:lvl4pPr>
      <a:lvl5pPr marL="828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XX/XX/XXXX</a:t>
            </a:r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  <a:p>
            <a:r>
              <a:rPr lang="fr-FR" dirty="0"/>
              <a:t>Vincent PIVETEAU</a:t>
            </a:r>
          </a:p>
          <a:p>
            <a:r>
              <a:rPr lang="fr-FR" dirty="0"/>
              <a:t>Conseil Général de l’Alimentation, </a:t>
            </a:r>
          </a:p>
          <a:p>
            <a:r>
              <a:rPr lang="fr-FR" dirty="0"/>
              <a:t>de l’Agriculture et des Espaces Ruraux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40CD-8AED-46FF-A9A2-77308F3F39AE}" type="slidenum">
              <a:rPr lang="fr-FR" smtClean="0"/>
              <a:pPr/>
              <a:t>1</a:t>
            </a:fld>
            <a:endParaRPr lang="fr-FR" dirty="0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3902187"/>
            <a:ext cx="755655" cy="900874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187624" y="1923678"/>
            <a:ext cx="712879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b="1" dirty="0">
                <a:latin typeface="Calibri Light" panose="020F0302020204030204" pitchFamily="34" charset="0"/>
                <a:ea typeface="+mj-ea"/>
                <a:cs typeface="+mj-cs"/>
              </a:rPr>
              <a:t>La protection des espaces naturel</a:t>
            </a:r>
          </a:p>
          <a:p>
            <a:pPr algn="ctr"/>
            <a:r>
              <a:rPr lang="fr-FR" sz="2000" b="1" dirty="0">
                <a:latin typeface="Calibri Light" panose="020F0302020204030204" pitchFamily="34" charset="0"/>
                <a:ea typeface="+mj-ea"/>
                <a:cs typeface="+mj-cs"/>
              </a:rPr>
              <a:t>Cycle 2023 : Le sol ressource stratégique pour un aménagement durable</a:t>
            </a:r>
          </a:p>
        </p:txBody>
      </p:sp>
      <p:pic>
        <p:nvPicPr>
          <p:cNvPr id="11" name="Espace réservé pour une image  4" descr="Ihédate - Programme de la session 3 des 06 et 07 avril 2023_Toulouse.pdf et 5 pages de plus - Profil 1 – Microsoft​ Ed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48468" y="180000"/>
            <a:ext cx="2930465" cy="1413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296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06/04/2023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Conseil Général de l’Alimentation, de l’Agriculture et des Espaces Ruraux (CGAAER)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14" name="Espace réservé du contenu 2"/>
          <p:cNvSpPr txBox="1">
            <a:spLocks/>
          </p:cNvSpPr>
          <p:nvPr/>
        </p:nvSpPr>
        <p:spPr bwMode="gray">
          <a:xfrm>
            <a:off x="359999" y="931919"/>
            <a:ext cx="8424001" cy="340401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itchFamily="34" charset="0"/>
              <a:buNone/>
              <a:defRPr sz="105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2000" indent="-72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8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1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28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4472C4"/>
              </a:buClr>
              <a:buAutoNum type="arabicPeriod"/>
            </a:pPr>
            <a:r>
              <a:rPr lang="fr-FR" sz="2400" dirty="0">
                <a:solidFill>
                  <a:prstClr val="black"/>
                </a:solidFill>
              </a:rPr>
              <a:t>On protège ce qu’on reconnait</a:t>
            </a:r>
          </a:p>
          <a:p>
            <a:pPr marL="514350" indent="-5143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4472C4"/>
              </a:buClr>
              <a:buAutoNum type="arabicPeriod"/>
            </a:pPr>
            <a:r>
              <a:rPr lang="fr-FR" sz="2400" dirty="0">
                <a:solidFill>
                  <a:prstClr val="black"/>
                </a:solidFill>
              </a:rPr>
              <a:t>La protection des espaces naturels est une affaire internationale</a:t>
            </a:r>
          </a:p>
          <a:p>
            <a:pPr marL="514350" indent="-5143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4472C4"/>
              </a:buClr>
              <a:buAutoNum type="arabicPeriod"/>
            </a:pPr>
            <a:r>
              <a:rPr lang="fr-FR" sz="2400" dirty="0">
                <a:solidFill>
                  <a:prstClr val="black"/>
                </a:solidFill>
              </a:rPr>
              <a:t>On protège ce qu’on connait</a:t>
            </a:r>
          </a:p>
          <a:p>
            <a:pPr marL="514350" indent="-5143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4472C4"/>
              </a:buClr>
              <a:buAutoNum type="arabicPeriod"/>
            </a:pPr>
            <a:r>
              <a:rPr lang="fr-FR" sz="2400" dirty="0">
                <a:solidFill>
                  <a:prstClr val="black"/>
                </a:solidFill>
              </a:rPr>
              <a:t>Sur le plan spatial, la protection requiert un raisonnement multi-scalaire</a:t>
            </a:r>
          </a:p>
          <a:p>
            <a:pPr marL="514350" indent="-5143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4472C4"/>
              </a:buClr>
              <a:buAutoNum type="arabicPeriod"/>
            </a:pPr>
            <a:r>
              <a:rPr lang="fr-FR" sz="2400" dirty="0">
                <a:solidFill>
                  <a:prstClr val="black"/>
                </a:solidFill>
              </a:rPr>
              <a:t>Pratiques de protection et d’aménagement évoluent de concert.</a:t>
            </a:r>
          </a:p>
          <a:p>
            <a:endParaRPr lang="fr-FR" sz="1000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8435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4472C4"/>
              </a:buClr>
            </a:pPr>
            <a:r>
              <a:rPr lang="fr-FR" sz="2400" b="1">
                <a:solidFill>
                  <a:prstClr val="black"/>
                </a:solidFill>
              </a:rPr>
              <a:t>Le « paysage » de la protection des espaces naturels</a:t>
            </a:r>
            <a:endParaRPr lang="fr-FR" sz="2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64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06/04/2023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Conseil Général de l’Alimentation, de l’Agriculture et des Espaces Ruraux (CGAAER)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14" name="Espace réservé du contenu 2"/>
          <p:cNvSpPr txBox="1">
            <a:spLocks/>
          </p:cNvSpPr>
          <p:nvPr/>
        </p:nvSpPr>
        <p:spPr bwMode="gray">
          <a:xfrm>
            <a:off x="359999" y="931919"/>
            <a:ext cx="8424001" cy="340401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itchFamily="34" charset="0"/>
              <a:buNone/>
              <a:defRPr sz="105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2000" indent="-72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8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1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28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4472C4"/>
              </a:buClr>
              <a:buAutoNum type="arabicPeriod"/>
            </a:pPr>
            <a:r>
              <a:rPr lang="fr-FR" sz="2800" dirty="0">
                <a:solidFill>
                  <a:prstClr val="black"/>
                </a:solidFill>
              </a:rPr>
              <a:t>Qui assure la charge de la protection ?</a:t>
            </a:r>
          </a:p>
          <a:p>
            <a:pPr marL="514350" indent="-5143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4472C4"/>
              </a:buClr>
              <a:buAutoNum type="arabicPeriod"/>
            </a:pPr>
            <a:r>
              <a:rPr lang="fr-FR" sz="2800" dirty="0">
                <a:solidFill>
                  <a:prstClr val="black"/>
                </a:solidFill>
              </a:rPr>
              <a:t>Peut on assigner des espèces protégées à un espace ?</a:t>
            </a:r>
          </a:p>
          <a:p>
            <a:pPr marL="514350" indent="-5143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4472C4"/>
              </a:buClr>
              <a:buAutoNum type="arabicPeriod"/>
            </a:pPr>
            <a:r>
              <a:rPr lang="fr-FR" sz="2800" dirty="0">
                <a:solidFill>
                  <a:prstClr val="black"/>
                </a:solidFill>
              </a:rPr>
              <a:t>La superposition des protections est-elle problématique ?</a:t>
            </a:r>
          </a:p>
          <a:p>
            <a:pPr marL="514350" indent="-5143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4472C4"/>
              </a:buClr>
              <a:buAutoNum type="arabicPeriod"/>
            </a:pPr>
            <a:r>
              <a:rPr lang="fr-FR" sz="2800" dirty="0">
                <a:solidFill>
                  <a:prstClr val="black"/>
                </a:solidFill>
              </a:rPr>
              <a:t>Que faire de la matrice ? (ou le débat </a:t>
            </a:r>
            <a:r>
              <a:rPr lang="fr-FR" sz="2800" dirty="0" err="1">
                <a:solidFill>
                  <a:prstClr val="black"/>
                </a:solidFill>
              </a:rPr>
              <a:t>landsharing-landsparing</a:t>
            </a:r>
            <a:r>
              <a:rPr lang="fr-FR" sz="2800" dirty="0">
                <a:solidFill>
                  <a:prstClr val="black"/>
                </a:solidFill>
              </a:rPr>
              <a:t>) </a:t>
            </a:r>
          </a:p>
          <a:p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8435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4472C4"/>
              </a:buClr>
            </a:pPr>
            <a:r>
              <a:rPr lang="fr-FR" sz="2800" b="1" dirty="0">
                <a:solidFill>
                  <a:prstClr val="black"/>
                </a:solidFill>
              </a:rPr>
              <a:t>Enjeux de la gestion des espaces protégés</a:t>
            </a:r>
          </a:p>
        </p:txBody>
      </p:sp>
    </p:spTree>
    <p:extLst>
      <p:ext uri="{BB962C8B-B14F-4D97-AF65-F5344CB8AC3E}">
        <p14:creationId xmlns:p14="http://schemas.microsoft.com/office/powerpoint/2010/main" val="712931841"/>
      </p:ext>
    </p:extLst>
  </p:cSld>
  <p:clrMapOvr>
    <a:masterClrMapping/>
  </p:clrMapOvr>
</p:sld>
</file>

<file path=ppt/theme/theme1.xml><?xml version="1.0" encoding="utf-8"?>
<a:theme xmlns:a="http://schemas.openxmlformats.org/drawingml/2006/main" name="MINISTÈRIEL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7DB5528D-B278-412E-BCE8-8791142387FA}" vid="{9179B856-F86C-4DA4-BC1C-5A91CC1EBEA9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9A5812EC654640AAF0FBDB42E081DB" ma:contentTypeVersion="16" ma:contentTypeDescription="Crée un document." ma:contentTypeScope="" ma:versionID="fdac101537f0a2b4c87297651d5cef2b">
  <xsd:schema xmlns:xsd="http://www.w3.org/2001/XMLSchema" xmlns:xs="http://www.w3.org/2001/XMLSchema" xmlns:p="http://schemas.microsoft.com/office/2006/metadata/properties" xmlns:ns2="ca8b9c18-5e1d-46e5-9d1a-4e2a3224a5d3" xmlns:ns3="597f0e91-a424-40e7-b159-919cd36229ca" targetNamespace="http://schemas.microsoft.com/office/2006/metadata/properties" ma:root="true" ma:fieldsID="f089e90b70be1fb0be3eb82dd82f79de" ns2:_="" ns3:_="">
    <xsd:import namespace="ca8b9c18-5e1d-46e5-9d1a-4e2a3224a5d3"/>
    <xsd:import namespace="597f0e91-a424-40e7-b159-919cd36229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8b9c18-5e1d-46e5-9d1a-4e2a3224a5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05f3d6fe-baf4-44b9-a882-657db6edb6c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7f0e91-a424-40e7-b159-919cd36229ca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c45a579-8ad3-4386-ab0e-ea2618c9e016}" ma:internalName="TaxCatchAll" ma:showField="CatchAllData" ma:web="597f0e91-a424-40e7-b159-919cd36229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B03A7F-3532-418C-908C-0DB5FC21D2E5}"/>
</file>

<file path=customXml/itemProps2.xml><?xml version="1.0" encoding="utf-8"?>
<ds:datastoreItem xmlns:ds="http://schemas.openxmlformats.org/officeDocument/2006/customXml" ds:itemID="{3E810747-8AAB-4D36-97AF-3EE52005B9C9}"/>
</file>

<file path=docProps/app.xml><?xml version="1.0" encoding="utf-8"?>
<Properties xmlns="http://schemas.openxmlformats.org/officeDocument/2006/extended-properties" xmlns:vt="http://schemas.openxmlformats.org/officeDocument/2006/docPropsVTypes">
  <Template>Présentation_du_CGAAER_Modele</Template>
  <TotalTime>1912</TotalTime>
  <Words>160</Words>
  <Application>Microsoft Macintosh PowerPoint</Application>
  <PresentationFormat>Affichage à l'écran (16:9)</PresentationFormat>
  <Paragraphs>25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6" baseType="lpstr">
      <vt:lpstr>Arial</vt:lpstr>
      <vt:lpstr>Calibri Light</vt:lpstr>
      <vt:lpstr>MINISTÈRIEL</vt:lpstr>
      <vt:lpstr>Présentation PowerPoint</vt:lpstr>
      <vt:lpstr>Présentation PowerPoint</vt:lpstr>
      <vt:lpstr>Présentation PowerPoint</vt:lpstr>
    </vt:vector>
  </TitlesOfParts>
  <Manager>Client</Manager>
  <Company>Ministère de l'Agriculture et de l'Alimentation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Client</dc:subject>
  <dc:creator>Vincent PIVETEAU</dc:creator>
  <cp:lastModifiedBy>Anne MATTIOLI</cp:lastModifiedBy>
  <cp:revision>14</cp:revision>
  <dcterms:created xsi:type="dcterms:W3CDTF">2023-04-04T13:28:10Z</dcterms:created>
  <dcterms:modified xsi:type="dcterms:W3CDTF">2023-04-06T06:34:28Z</dcterms:modified>
</cp:coreProperties>
</file>