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269" r:id="rId6"/>
    <p:sldId id="270" r:id="rId7"/>
    <p:sldId id="271" r:id="rId8"/>
    <p:sldId id="272" r:id="rId9"/>
    <p:sldId id="273" r:id="rId10"/>
    <p:sldId id="277" r:id="rId11"/>
    <p:sldId id="276" r:id="rId12"/>
    <p:sldId id="278" r:id="rId13"/>
    <p:sldId id="279" r:id="rId14"/>
    <p:sldId id="280" r:id="rId15"/>
    <p:sldId id="281" r:id="rId16"/>
    <p:sldId id="282" r:id="rId17"/>
    <p:sldId id="284" r:id="rId18"/>
    <p:sldId id="285" r:id="rId19"/>
    <p:sldId id="288" r:id="rId20"/>
    <p:sldId id="286" r:id="rId21"/>
    <p:sldId id="287" r:id="rId22"/>
    <p:sldId id="283" r:id="rId2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500"/>
    <a:srgbClr val="40A2CD"/>
    <a:srgbClr val="B19FCD"/>
    <a:srgbClr val="E3A413"/>
    <a:srgbClr val="86A86E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5D073B-F7CA-8A41-BD4C-3AA44C9A474C}" v="2523" dt="2021-01-28T16:57:42.4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84" autoAdjust="0"/>
    <p:restoredTop sz="94684" autoAdjust="0"/>
  </p:normalViewPr>
  <p:slideViewPr>
    <p:cSldViewPr>
      <p:cViewPr varScale="1">
        <p:scale>
          <a:sx n="106" d="100"/>
          <a:sy n="106" d="100"/>
        </p:scale>
        <p:origin x="121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924F36C-075E-42DE-99C3-395F85291A4D}" type="datetimeFigureOut">
              <a:rPr lang="fr-FR" smtClean="0"/>
              <a:pPr/>
              <a:t>15/12/2021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2B1561C-E29A-4B69-A50B-D02192C756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089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2E6BB1A-3D13-4F92-85D5-27644CD168CB}" type="datetimeFigureOut">
              <a:rPr lang="fr-FR" smtClean="0"/>
              <a:pPr/>
              <a:t>15/12/2021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7F3F971-C78A-4536-840E-1AC67E3EE1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524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Masque ppt-0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" y="5373821"/>
            <a:ext cx="2909531" cy="14835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 intro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" y="2"/>
            <a:ext cx="1327827" cy="696300"/>
          </a:xfrm>
          <a:prstGeom prst="rect">
            <a:avLst/>
          </a:prstGeom>
        </p:spPr>
      </p:pic>
      <p:sp>
        <p:nvSpPr>
          <p:cNvPr id="12" name="Espace réservé du numéro de diapositive 3"/>
          <p:cNvSpPr txBox="1">
            <a:spLocks/>
          </p:cNvSpPr>
          <p:nvPr userDrawn="1"/>
        </p:nvSpPr>
        <p:spPr>
          <a:xfrm>
            <a:off x="8725685" y="6486459"/>
            <a:ext cx="418315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D3C74-C797-40F6-BFFE-DE7E652F2E10}" type="slidenum">
              <a:rPr kumimoji="0" lang="fr-FR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 Cond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 Cond" pitchFamily="34" charset="0"/>
            </a:endParaRPr>
          </a:p>
        </p:txBody>
      </p:sp>
      <p:pic>
        <p:nvPicPr>
          <p:cNvPr id="13" name="Image 12" descr="Logo pagination-06.png"/>
          <p:cNvPicPr>
            <a:picLocks noChangeAspect="1"/>
          </p:cNvPicPr>
          <p:nvPr userDrawn="1"/>
        </p:nvPicPr>
        <p:blipFill>
          <a:blip r:embed="rId4" cstate="print"/>
          <a:srcRect l="88147"/>
          <a:stretch>
            <a:fillRect/>
          </a:stretch>
        </p:blipFill>
        <p:spPr>
          <a:xfrm>
            <a:off x="8703469" y="6536728"/>
            <a:ext cx="77316" cy="245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Intercalaire-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" name="Espace réservé du numéro de diapositive 3"/>
          <p:cNvSpPr txBox="1">
            <a:spLocks/>
          </p:cNvSpPr>
          <p:nvPr userDrawn="1"/>
        </p:nvSpPr>
        <p:spPr>
          <a:xfrm>
            <a:off x="8725685" y="6486459"/>
            <a:ext cx="418315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D3C74-C797-40F6-BFFE-DE7E652F2E10}" type="slidenum">
              <a:rPr kumimoji="0" lang="fr-FR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 Cond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 Cond" pitchFamily="34" charset="0"/>
            </a:endParaRPr>
          </a:p>
        </p:txBody>
      </p:sp>
      <p:pic>
        <p:nvPicPr>
          <p:cNvPr id="11" name="Image 10" descr="Logo pagination-06.png"/>
          <p:cNvPicPr>
            <a:picLocks noChangeAspect="1"/>
          </p:cNvPicPr>
          <p:nvPr userDrawn="1"/>
        </p:nvPicPr>
        <p:blipFill>
          <a:blip r:embed="rId3" cstate="print"/>
          <a:srcRect l="87051"/>
          <a:stretch>
            <a:fillRect/>
          </a:stretch>
        </p:blipFill>
        <p:spPr>
          <a:xfrm>
            <a:off x="8696325" y="6536728"/>
            <a:ext cx="84460" cy="24587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" y="5373821"/>
            <a:ext cx="2909531" cy="14835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 txBox="1">
            <a:spLocks/>
          </p:cNvSpPr>
          <p:nvPr/>
        </p:nvSpPr>
        <p:spPr>
          <a:xfrm>
            <a:off x="8725685" y="6486459"/>
            <a:ext cx="418315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D3C74-C797-40F6-BFFE-DE7E652F2E10}" type="slidenum">
              <a:rPr kumimoji="0" lang="fr-FR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 Cond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 Cond" pitchFamily="34" charset="0"/>
            </a:endParaRPr>
          </a:p>
        </p:txBody>
      </p:sp>
      <p:pic>
        <p:nvPicPr>
          <p:cNvPr id="10" name="Image 9" descr="Logo pagination-06.png"/>
          <p:cNvPicPr>
            <a:picLocks noChangeAspect="1"/>
          </p:cNvPicPr>
          <p:nvPr/>
        </p:nvPicPr>
        <p:blipFill>
          <a:blip r:embed="rId2" cstate="print"/>
          <a:srcRect l="88147"/>
          <a:stretch>
            <a:fillRect/>
          </a:stretch>
        </p:blipFill>
        <p:spPr>
          <a:xfrm>
            <a:off x="8703469" y="6536728"/>
            <a:ext cx="77316" cy="24587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" y="2"/>
            <a:ext cx="1327827" cy="696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9144-6D2D-4E62-8899-BACC69C4BEBF}" type="datetime1">
              <a:rPr lang="fr-FR" smtClean="0"/>
              <a:pPr/>
              <a:t>15/12/2021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1A4A0-1384-4865-96D1-D86992BC6352}" type="datetime1">
              <a:rPr lang="fr-FR" smtClean="0"/>
              <a:pPr/>
              <a:t>15/12/2021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1image40920416">
            <a:extLst>
              <a:ext uri="{FF2B5EF4-FFF2-40B4-BE49-F238E27FC236}">
                <a16:creationId xmlns:a16="http://schemas.microsoft.com/office/drawing/2014/main" id="{E7A0C930-1148-1E46-8BD0-AC8A39A7E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9" b="29727"/>
          <a:stretch/>
        </p:blipFill>
        <p:spPr bwMode="auto">
          <a:xfrm>
            <a:off x="0" y="-1"/>
            <a:ext cx="9147740" cy="685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 descr="Masque ppt-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" y="5373216"/>
            <a:ext cx="2909531" cy="148357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20702" y="2755066"/>
            <a:ext cx="792000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4400" b="1" dirty="0">
                <a:latin typeface="Bebas Neue Regular"/>
              </a:rPr>
              <a:t>La politique de mobilité de</a:t>
            </a:r>
            <a:br>
              <a:rPr lang="fr-FR" sz="4400" b="1" dirty="0">
                <a:latin typeface="Bebas Neue Regular"/>
              </a:rPr>
            </a:br>
            <a:r>
              <a:rPr lang="fr-FR" sz="4400" b="1" dirty="0">
                <a:latin typeface="Bebas Neue Regular"/>
              </a:rPr>
              <a:t>l'aire urbaine d’AIX-Marseille </a:t>
            </a:r>
          </a:p>
          <a:p>
            <a:r>
              <a:rPr lang="fr-FR" sz="2400" dirty="0">
                <a:latin typeface="Helvetica 45 Light" pitchFamily="34" charset="0"/>
              </a:rPr>
              <a:t>Mobilités des villes et mobilités des champs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20702" y="1322124"/>
            <a:ext cx="7920000" cy="7155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400" dirty="0">
                <a:solidFill>
                  <a:srgbClr val="40A2CD"/>
                </a:solidFill>
                <a:latin typeface="Bebas Neue Regular" pitchFamily="50" charset="0"/>
              </a:rPr>
              <a:t>Présentation</a:t>
            </a:r>
          </a:p>
          <a:p>
            <a:pPr>
              <a:lnSpc>
                <a:spcPts val="1200"/>
              </a:lnSpc>
            </a:pPr>
            <a:r>
              <a:rPr lang="fr-FR" sz="1400" b="1" dirty="0">
                <a:latin typeface="Myriad Pro Cond" pitchFamily="34" charset="0"/>
              </a:rPr>
              <a:t>MOBILITÉS</a:t>
            </a:r>
          </a:p>
          <a:p>
            <a:pPr>
              <a:lnSpc>
                <a:spcPts val="1500"/>
              </a:lnSpc>
            </a:pPr>
            <a:r>
              <a:rPr lang="fr-FR" sz="1400" dirty="0">
                <a:latin typeface="Myriad Pro Cond" pitchFamily="34" charset="0"/>
              </a:rPr>
              <a:t>16 décembre 2021– Vincent TINET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2800" dirty="0">
                <a:solidFill>
                  <a:srgbClr val="40A2CD"/>
                </a:solidFill>
                <a:latin typeface="Bebas Neue Regular" pitchFamily="34" charset="0"/>
              </a:rPr>
              <a:t>Réseau express métropolitain</a:t>
            </a:r>
            <a:endParaRPr lang="fr-FR" dirty="0">
              <a:solidFill>
                <a:srgbClr val="40A2CD"/>
              </a:solidFill>
              <a:latin typeface="Bebas Neue Regular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484784"/>
            <a:ext cx="5120056" cy="340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defTabSz="804863">
              <a:lnSpc>
                <a:spcPts val="3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prstClr val="black"/>
                </a:solidFill>
                <a:latin typeface="Myriad Pro Cond" pitchFamily="34" charset="0"/>
              </a:rPr>
              <a:t>Haut niveau de service : fréquence, fiabilité</a:t>
            </a:r>
          </a:p>
          <a:p>
            <a:pPr marL="457200" indent="-457200" defTabSz="804863">
              <a:lnSpc>
                <a:spcPts val="3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prstClr val="black"/>
                </a:solidFill>
                <a:latin typeface="Myriad Pro Cond" pitchFamily="34" charset="0"/>
              </a:rPr>
              <a:t>Multimodal : car rapide sur autoroute + TER</a:t>
            </a:r>
          </a:p>
          <a:p>
            <a:pPr marL="457200" indent="-457200" defTabSz="804863">
              <a:lnSpc>
                <a:spcPts val="3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prstClr val="black"/>
                </a:solidFill>
                <a:latin typeface="Myriad Pro Cond" pitchFamily="34" charset="0"/>
              </a:rPr>
              <a:t>Interconnecté aux TCSP en milieu urbain</a:t>
            </a:r>
          </a:p>
          <a:p>
            <a:pPr marL="457200" indent="-457200" defTabSz="804863">
              <a:lnSpc>
                <a:spcPts val="3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prstClr val="black"/>
                </a:solidFill>
                <a:latin typeface="Myriad Pro Cond" pitchFamily="34" charset="0"/>
              </a:rPr>
              <a:t>Des parcs-relais pour le périurbain</a:t>
            </a:r>
          </a:p>
          <a:p>
            <a:pPr marL="457200" indent="-457200" defTabSz="804863">
              <a:lnSpc>
                <a:spcPts val="3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600" dirty="0" err="1">
                <a:solidFill>
                  <a:prstClr val="black"/>
                </a:solidFill>
                <a:latin typeface="Myriad Pro Cond" pitchFamily="34" charset="0"/>
              </a:rPr>
              <a:t>Pass</a:t>
            </a:r>
            <a:r>
              <a:rPr lang="fr-FR" sz="2600" dirty="0">
                <a:solidFill>
                  <a:prstClr val="black"/>
                </a:solidFill>
                <a:latin typeface="Myriad Pro Cond" pitchFamily="34" charset="0"/>
              </a:rPr>
              <a:t> Métropolitain</a:t>
            </a:r>
          </a:p>
          <a:p>
            <a:pPr marL="457200" indent="-457200" defTabSz="804863">
              <a:lnSpc>
                <a:spcPts val="3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FR" sz="2600" dirty="0">
              <a:solidFill>
                <a:prstClr val="black"/>
              </a:solidFill>
              <a:latin typeface="Myriad Pro Cond" pitchFamily="34" charset="0"/>
            </a:endParaRPr>
          </a:p>
          <a:p>
            <a:pPr marL="457200" indent="-457200" defTabSz="804863">
              <a:lnSpc>
                <a:spcPts val="3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600" dirty="0" err="1">
                <a:solidFill>
                  <a:prstClr val="black"/>
                </a:solidFill>
                <a:latin typeface="Myriad Pro Cond" pitchFamily="34" charset="0"/>
              </a:rPr>
              <a:t>Diamétralisation</a:t>
            </a:r>
            <a:r>
              <a:rPr lang="fr-FR" sz="2600" dirty="0">
                <a:solidFill>
                  <a:prstClr val="black"/>
                </a:solidFill>
                <a:latin typeface="Myriad Pro Cond" pitchFamily="34" charset="0"/>
              </a:rPr>
              <a:t> ferroviaire Saint-Charles</a:t>
            </a:r>
          </a:p>
        </p:txBody>
      </p:sp>
    </p:spTree>
    <p:extLst>
      <p:ext uri="{BB962C8B-B14F-4D97-AF65-F5344CB8AC3E}">
        <p14:creationId xmlns:p14="http://schemas.microsoft.com/office/powerpoint/2010/main" val="211287184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5719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46440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67544" y="4797152"/>
            <a:ext cx="3020699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Habitants à moins de :</a:t>
            </a:r>
          </a:p>
          <a:p>
            <a:r>
              <a:rPr lang="fr-FR" dirty="0"/>
              <a:t>500m d’un THNS : 47%</a:t>
            </a:r>
          </a:p>
          <a:p>
            <a:r>
              <a:rPr lang="fr-FR" dirty="0"/>
              <a:t>500m / 15’ en bus : 69%</a:t>
            </a:r>
          </a:p>
          <a:p>
            <a:r>
              <a:rPr lang="fr-FR" dirty="0"/>
              <a:t>500m / 15’ bus / 15’ P+R : 94%</a:t>
            </a:r>
          </a:p>
        </p:txBody>
      </p:sp>
    </p:spTree>
    <p:extLst>
      <p:ext uri="{BB962C8B-B14F-4D97-AF65-F5344CB8AC3E}">
        <p14:creationId xmlns:p14="http://schemas.microsoft.com/office/powerpoint/2010/main" val="181305045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836712"/>
            <a:ext cx="7632848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2800" dirty="0">
                <a:solidFill>
                  <a:srgbClr val="40A2CD"/>
                </a:solidFill>
                <a:latin typeface="Bebas Neue Regular" pitchFamily="34" charset="0"/>
              </a:rPr>
              <a:t>Quelques motifs d’espoirs : l’enquête mobilité 2020</a:t>
            </a:r>
            <a:endParaRPr lang="fr-FR" dirty="0">
              <a:solidFill>
                <a:srgbClr val="40A2CD"/>
              </a:solidFill>
              <a:latin typeface="Bebas Neue Regular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14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695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836712"/>
            <a:ext cx="7632848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2800" dirty="0">
                <a:solidFill>
                  <a:srgbClr val="40A2CD"/>
                </a:solidFill>
                <a:latin typeface="Bebas Neue Regular" pitchFamily="34" charset="0"/>
              </a:rPr>
              <a:t>Quelques motifs d’espoirs : l’enquête mobilité 2020</a:t>
            </a:r>
            <a:endParaRPr lang="fr-FR" dirty="0">
              <a:solidFill>
                <a:srgbClr val="40A2CD"/>
              </a:solidFill>
              <a:latin typeface="Bebas Neue Regular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14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6535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836712"/>
            <a:ext cx="7632848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2800" dirty="0">
                <a:solidFill>
                  <a:srgbClr val="40A2CD"/>
                </a:solidFill>
                <a:latin typeface="Bebas Neue Regular" pitchFamily="34" charset="0"/>
              </a:rPr>
              <a:t>Quelques motifs d’espoirs : l’enquête mobilité 2020</a:t>
            </a:r>
            <a:endParaRPr lang="fr-FR" dirty="0">
              <a:solidFill>
                <a:srgbClr val="40A2CD"/>
              </a:solidFill>
              <a:latin typeface="Bebas Neue Regular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962169"/>
              </p:ext>
            </p:extLst>
          </p:nvPr>
        </p:nvGraphicFramePr>
        <p:xfrm>
          <a:off x="899592" y="1983482"/>
          <a:ext cx="2136428" cy="1733550"/>
        </p:xfrm>
        <a:graphic>
          <a:graphicData uri="http://schemas.openxmlformats.org/drawingml/2006/table">
            <a:tbl>
              <a:tblPr/>
              <a:tblGrid>
                <a:gridCol w="137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TCU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Voiture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Vélo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27584" y="1484784"/>
            <a:ext cx="50405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4863">
              <a:lnSpc>
                <a:spcPts val="3000"/>
              </a:lnSpc>
              <a:spcAft>
                <a:spcPts val="800"/>
              </a:spcAft>
            </a:pPr>
            <a:r>
              <a:rPr lang="fr-FR" sz="2400" b="1" dirty="0">
                <a:solidFill>
                  <a:prstClr val="black"/>
                </a:solidFill>
                <a:latin typeface="Myriad Pro Cond" pitchFamily="34" charset="0"/>
              </a:rPr>
              <a:t>Marseille Centre</a:t>
            </a:r>
          </a:p>
        </p:txBody>
      </p:sp>
      <p:sp>
        <p:nvSpPr>
          <p:cNvPr id="9" name="Rectangle 8"/>
          <p:cNvSpPr/>
          <p:nvPr/>
        </p:nvSpPr>
        <p:spPr>
          <a:xfrm>
            <a:off x="827584" y="3934043"/>
            <a:ext cx="50405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4863">
              <a:lnSpc>
                <a:spcPts val="3000"/>
              </a:lnSpc>
              <a:spcAft>
                <a:spcPts val="800"/>
              </a:spcAft>
            </a:pPr>
            <a:r>
              <a:rPr lang="fr-FR" sz="2400" b="1" dirty="0">
                <a:solidFill>
                  <a:prstClr val="black"/>
                </a:solidFill>
                <a:latin typeface="Myriad Pro Cond" pitchFamily="34" charset="0"/>
              </a:rPr>
              <a:t>Aix Centre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677613"/>
              </p:ext>
            </p:extLst>
          </p:nvPr>
        </p:nvGraphicFramePr>
        <p:xfrm>
          <a:off x="3552149" y="4461967"/>
          <a:ext cx="2298700" cy="1733550"/>
        </p:xfrm>
        <a:graphic>
          <a:graphicData uri="http://schemas.openxmlformats.org/drawingml/2006/table">
            <a:tbl>
              <a:tblPr/>
              <a:tblGrid>
                <a:gridCol w="153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Voiture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Vélo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703093"/>
              </p:ext>
            </p:extLst>
          </p:nvPr>
        </p:nvGraphicFramePr>
        <p:xfrm>
          <a:off x="3552149" y="1983482"/>
          <a:ext cx="2298700" cy="1733550"/>
        </p:xfrm>
        <a:graphic>
          <a:graphicData uri="http://schemas.openxmlformats.org/drawingml/2006/table">
            <a:tbl>
              <a:tblPr/>
              <a:tblGrid>
                <a:gridCol w="153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Voiture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Vélo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72544"/>
              </p:ext>
            </p:extLst>
          </p:nvPr>
        </p:nvGraphicFramePr>
        <p:xfrm>
          <a:off x="914805" y="4437112"/>
          <a:ext cx="2136428" cy="1733550"/>
        </p:xfrm>
        <a:graphic>
          <a:graphicData uri="http://schemas.openxmlformats.org/drawingml/2006/table">
            <a:tbl>
              <a:tblPr/>
              <a:tblGrid>
                <a:gridCol w="137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TCU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Voiture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Vélo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26736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836712"/>
            <a:ext cx="7632848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2800" dirty="0">
                <a:solidFill>
                  <a:srgbClr val="40A2CD"/>
                </a:solidFill>
                <a:latin typeface="Bebas Neue Regular" pitchFamily="34" charset="0"/>
              </a:rPr>
              <a:t>Quelques motifs d’espoirs : l’enquête mobilité 2020</a:t>
            </a:r>
            <a:endParaRPr lang="fr-FR" dirty="0">
              <a:solidFill>
                <a:srgbClr val="40A2CD"/>
              </a:solidFill>
              <a:latin typeface="Bebas Neue Regular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186230"/>
              </p:ext>
            </p:extLst>
          </p:nvPr>
        </p:nvGraphicFramePr>
        <p:xfrm>
          <a:off x="4067944" y="1964861"/>
          <a:ext cx="2952328" cy="1733550"/>
        </p:xfrm>
        <a:graphic>
          <a:graphicData uri="http://schemas.openxmlformats.org/drawingml/2006/table">
            <a:tbl>
              <a:tblPr/>
              <a:tblGrid>
                <a:gridCol w="153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Voiture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Vélo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27584" y="1484784"/>
            <a:ext cx="5040560" cy="457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4863">
              <a:lnSpc>
                <a:spcPts val="3000"/>
              </a:lnSpc>
              <a:spcAft>
                <a:spcPts val="800"/>
              </a:spcAft>
            </a:pPr>
            <a:r>
              <a:rPr lang="fr-FR" sz="2400" b="1" dirty="0">
                <a:solidFill>
                  <a:prstClr val="black"/>
                </a:solidFill>
                <a:latin typeface="Myriad Pro Cond" pitchFamily="34" charset="0"/>
              </a:rPr>
              <a:t>Salon-de-Provence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854966"/>
              </p:ext>
            </p:extLst>
          </p:nvPr>
        </p:nvGraphicFramePr>
        <p:xfrm>
          <a:off x="899592" y="1983482"/>
          <a:ext cx="2592288" cy="17335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TCU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Voiture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Vélo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776247"/>
              </p:ext>
            </p:extLst>
          </p:nvPr>
        </p:nvGraphicFramePr>
        <p:xfrm>
          <a:off x="899592" y="4581128"/>
          <a:ext cx="2592288" cy="1733550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TCU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Voiture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Vélo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776509" y="4074719"/>
            <a:ext cx="5040560" cy="457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4863">
              <a:lnSpc>
                <a:spcPts val="3000"/>
              </a:lnSpc>
              <a:spcAft>
                <a:spcPts val="800"/>
              </a:spcAft>
            </a:pPr>
            <a:r>
              <a:rPr lang="fr-FR" sz="2400" b="1" dirty="0">
                <a:solidFill>
                  <a:prstClr val="black"/>
                </a:solidFill>
                <a:latin typeface="Myriad Pro Cond" pitchFamily="34" charset="0"/>
              </a:rPr>
              <a:t>Aubagne (TC gratuits)</a:t>
            </a: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434629"/>
              </p:ext>
            </p:extLst>
          </p:nvPr>
        </p:nvGraphicFramePr>
        <p:xfrm>
          <a:off x="4096408" y="4581128"/>
          <a:ext cx="2851855" cy="1733550"/>
        </p:xfrm>
        <a:graphic>
          <a:graphicData uri="http://schemas.openxmlformats.org/drawingml/2006/table">
            <a:tbl>
              <a:tblPr/>
              <a:tblGrid>
                <a:gridCol w="1906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Voiture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Vélo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66140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836712"/>
            <a:ext cx="7632848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2800" dirty="0">
                <a:solidFill>
                  <a:srgbClr val="40A2CD"/>
                </a:solidFill>
                <a:latin typeface="Bebas Neue Regular" pitchFamily="34" charset="0"/>
              </a:rPr>
              <a:t>Quelques motifs d’espoirs : l’enquête mobilité 2020</a:t>
            </a:r>
            <a:endParaRPr lang="fr-FR" dirty="0">
              <a:solidFill>
                <a:srgbClr val="40A2CD"/>
              </a:solidFill>
              <a:latin typeface="Bebas Neue Regular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14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3309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2060848"/>
            <a:ext cx="7632848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2800" dirty="0">
                <a:solidFill>
                  <a:srgbClr val="40A2CD"/>
                </a:solidFill>
                <a:latin typeface="Bebas Neue Regular" pitchFamily="34" charset="0"/>
              </a:rPr>
              <a:t>Les risques de cette stratégie :</a:t>
            </a:r>
            <a:endParaRPr lang="fr-FR" dirty="0">
              <a:solidFill>
                <a:srgbClr val="40A2CD"/>
              </a:solidFill>
              <a:latin typeface="Bebas Neue Regular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9849" y="2852936"/>
            <a:ext cx="8187691" cy="14516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defTabSz="804863">
              <a:lnSpc>
                <a:spcPts val="3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prstClr val="black"/>
                </a:solidFill>
                <a:latin typeface="Myriad Pro Cond" pitchFamily="34" charset="0"/>
              </a:rPr>
              <a:t>Poursuite d’un urbanisme éclaté, en particulier économique</a:t>
            </a:r>
          </a:p>
          <a:p>
            <a:pPr marL="457200" indent="-457200" defTabSz="804863">
              <a:lnSpc>
                <a:spcPts val="3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prstClr val="black"/>
                </a:solidFill>
                <a:latin typeface="Myriad Pro Cond" pitchFamily="34" charset="0"/>
              </a:rPr>
              <a:t>Dérive des couts d’exploitation et pas de hausse des recettes « transports »</a:t>
            </a:r>
          </a:p>
          <a:p>
            <a:pPr marL="457200" indent="-457200" defTabSz="804863">
              <a:lnSpc>
                <a:spcPts val="3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prstClr val="black"/>
                </a:solidFill>
                <a:latin typeface="Myriad Pro Cond" pitchFamily="34" charset="0"/>
              </a:rPr>
              <a:t>Concurrence de la voiture électrique : propre, peu chère</a:t>
            </a:r>
          </a:p>
        </p:txBody>
      </p:sp>
    </p:spTree>
    <p:extLst>
      <p:ext uri="{BB962C8B-B14F-4D97-AF65-F5344CB8AC3E}">
        <p14:creationId xmlns:p14="http://schemas.microsoft.com/office/powerpoint/2010/main" val="17922085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92696"/>
            <a:ext cx="5832648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2800" dirty="0">
                <a:solidFill>
                  <a:srgbClr val="40A2CD"/>
                </a:solidFill>
                <a:latin typeface="Bebas Neue Regular" pitchFamily="34" charset="0"/>
              </a:rPr>
              <a:t>Rapide histoire institutionnelle</a:t>
            </a:r>
            <a:endParaRPr lang="fr-FR" dirty="0">
              <a:solidFill>
                <a:srgbClr val="40A2CD"/>
              </a:solidFill>
              <a:latin typeface="Bebas Neue Regular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0CD94B-D637-A543-8DAF-504D9E218B73}"/>
              </a:ext>
            </a:extLst>
          </p:cNvPr>
          <p:cNvSpPr/>
          <p:nvPr/>
        </p:nvSpPr>
        <p:spPr>
          <a:xfrm>
            <a:off x="683568" y="1412776"/>
            <a:ext cx="8064896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4863">
              <a:lnSpc>
                <a:spcPts val="2200"/>
              </a:lnSpc>
              <a:spcAft>
                <a:spcPts val="800"/>
              </a:spcAft>
            </a:pPr>
            <a:r>
              <a:rPr lang="fr-FR" sz="2000" b="1" dirty="0">
                <a:solidFill>
                  <a:prstClr val="black"/>
                </a:solidFill>
                <a:latin typeface="Myriad Pro Cond" pitchFamily="34" charset="0"/>
              </a:rPr>
              <a:t>1977/1997 : </a:t>
            </a:r>
            <a:r>
              <a:rPr lang="fr-FR" sz="2000" dirty="0">
                <a:solidFill>
                  <a:prstClr val="black"/>
                </a:solidFill>
                <a:latin typeface="Myriad Pro Cond" pitchFamily="34" charset="0"/>
              </a:rPr>
              <a:t>Métro de Marseille par la commune</a:t>
            </a:r>
          </a:p>
          <a:p>
            <a:pPr defTabSz="804863">
              <a:lnSpc>
                <a:spcPts val="2200"/>
              </a:lnSpc>
              <a:spcAft>
                <a:spcPts val="800"/>
              </a:spcAft>
            </a:pPr>
            <a:endParaRPr lang="fr-FR" sz="2000" dirty="0">
              <a:solidFill>
                <a:prstClr val="black"/>
              </a:solidFill>
              <a:latin typeface="Myriad Pro Cond" pitchFamily="34" charset="0"/>
            </a:endParaRPr>
          </a:p>
          <a:p>
            <a:pPr defTabSz="804863">
              <a:lnSpc>
                <a:spcPts val="2200"/>
              </a:lnSpc>
              <a:spcAft>
                <a:spcPts val="800"/>
              </a:spcAft>
            </a:pPr>
            <a:r>
              <a:rPr lang="fr-FR" sz="2000" b="1" dirty="0">
                <a:solidFill>
                  <a:prstClr val="black"/>
                </a:solidFill>
                <a:latin typeface="Myriad Pro Cond" pitchFamily="34" charset="0"/>
              </a:rPr>
              <a:t>2000</a:t>
            </a:r>
            <a:r>
              <a:rPr lang="fr-FR" sz="2000" dirty="0">
                <a:solidFill>
                  <a:prstClr val="black"/>
                </a:solidFill>
                <a:latin typeface="Myriad Pro Cond" pitchFamily="34" charset="0"/>
              </a:rPr>
              <a:t>  : création de la Communauté Urbaine MPM (Marseille)</a:t>
            </a:r>
          </a:p>
          <a:p>
            <a:pPr defTabSz="804863">
              <a:lnSpc>
                <a:spcPts val="2200"/>
              </a:lnSpc>
              <a:spcAft>
                <a:spcPts val="800"/>
              </a:spcAft>
            </a:pPr>
            <a:r>
              <a:rPr lang="fr-FR" sz="2000" b="1" dirty="0">
                <a:solidFill>
                  <a:prstClr val="black"/>
                </a:solidFill>
                <a:latin typeface="Myriad Pro Cond" pitchFamily="34" charset="0"/>
              </a:rPr>
              <a:t>2001</a:t>
            </a:r>
            <a:r>
              <a:rPr lang="fr-FR" sz="2000" dirty="0">
                <a:solidFill>
                  <a:prstClr val="black"/>
                </a:solidFill>
                <a:latin typeface="Myriad Pro Cond" pitchFamily="34" charset="0"/>
              </a:rPr>
              <a:t> : création de la Communauté du Pays d’Aix</a:t>
            </a:r>
          </a:p>
          <a:p>
            <a:pPr defTabSz="804863">
              <a:lnSpc>
                <a:spcPts val="2200"/>
              </a:lnSpc>
              <a:spcAft>
                <a:spcPts val="800"/>
              </a:spcAft>
            </a:pPr>
            <a:r>
              <a:rPr lang="fr-FR" sz="2000" b="1" dirty="0">
                <a:solidFill>
                  <a:prstClr val="black"/>
                </a:solidFill>
                <a:latin typeface="Myriad Pro Cond" pitchFamily="34" charset="0"/>
              </a:rPr>
              <a:t>2007-2010</a:t>
            </a:r>
            <a:r>
              <a:rPr lang="fr-FR" sz="2000" dirty="0">
                <a:solidFill>
                  <a:prstClr val="black"/>
                </a:solidFill>
                <a:latin typeface="Myriad Pro Cond" pitchFamily="34" charset="0"/>
              </a:rPr>
              <a:t> : extensions Métro et Tramway</a:t>
            </a:r>
          </a:p>
          <a:p>
            <a:pPr defTabSz="804863">
              <a:lnSpc>
                <a:spcPts val="2200"/>
              </a:lnSpc>
              <a:spcAft>
                <a:spcPts val="800"/>
              </a:spcAft>
            </a:pPr>
            <a:r>
              <a:rPr lang="fr-FR" sz="2000" b="1" dirty="0">
                <a:solidFill>
                  <a:prstClr val="black"/>
                </a:solidFill>
                <a:latin typeface="Myriad Pro Cond" pitchFamily="34" charset="0"/>
              </a:rPr>
              <a:t>2009</a:t>
            </a:r>
            <a:r>
              <a:rPr lang="fr-FR" sz="2000" dirty="0">
                <a:solidFill>
                  <a:prstClr val="black"/>
                </a:solidFill>
                <a:latin typeface="Myriad Pro Cond" pitchFamily="34" charset="0"/>
              </a:rPr>
              <a:t> : création du Syndicat Mixte des Transports 13 (coordination des offres)</a:t>
            </a:r>
          </a:p>
          <a:p>
            <a:pPr defTabSz="804863">
              <a:lnSpc>
                <a:spcPts val="2200"/>
              </a:lnSpc>
              <a:spcAft>
                <a:spcPts val="800"/>
              </a:spcAft>
            </a:pPr>
            <a:endParaRPr lang="fr-FR" sz="2000" b="1" dirty="0">
              <a:solidFill>
                <a:prstClr val="black"/>
              </a:solidFill>
              <a:latin typeface="Myriad Pro Cond" pitchFamily="34" charset="0"/>
            </a:endParaRPr>
          </a:p>
          <a:p>
            <a:pPr defTabSz="804863">
              <a:lnSpc>
                <a:spcPts val="2200"/>
              </a:lnSpc>
              <a:spcAft>
                <a:spcPts val="800"/>
              </a:spcAft>
            </a:pPr>
            <a:r>
              <a:rPr lang="fr-FR" sz="2000" b="1" dirty="0">
                <a:solidFill>
                  <a:prstClr val="black"/>
                </a:solidFill>
                <a:latin typeface="Myriad Pro Cond" pitchFamily="34" charset="0"/>
              </a:rPr>
              <a:t>2013</a:t>
            </a:r>
            <a:r>
              <a:rPr lang="fr-FR" sz="2000" dirty="0">
                <a:solidFill>
                  <a:prstClr val="black"/>
                </a:solidFill>
                <a:latin typeface="Myriad Pro Cond" pitchFamily="34" charset="0"/>
              </a:rPr>
              <a:t> : création de la Mission de préfiguration de la Métropole (mission Théry)</a:t>
            </a:r>
          </a:p>
          <a:p>
            <a:pPr defTabSz="804863">
              <a:lnSpc>
                <a:spcPts val="2200"/>
              </a:lnSpc>
              <a:spcAft>
                <a:spcPts val="800"/>
              </a:spcAft>
            </a:pPr>
            <a:r>
              <a:rPr lang="fr-FR" sz="2000" b="1" dirty="0">
                <a:solidFill>
                  <a:prstClr val="black"/>
                </a:solidFill>
                <a:latin typeface="Myriad Pro Cond" pitchFamily="34" charset="0"/>
              </a:rPr>
              <a:t>2014</a:t>
            </a:r>
            <a:r>
              <a:rPr lang="fr-FR" sz="2000" dirty="0">
                <a:solidFill>
                  <a:prstClr val="black"/>
                </a:solidFill>
                <a:latin typeface="Myriad Pro Cond" pitchFamily="34" charset="0"/>
              </a:rPr>
              <a:t> : publication du Livre Blanc des Transports Marseille-Provence</a:t>
            </a:r>
          </a:p>
          <a:p>
            <a:pPr defTabSz="804863">
              <a:lnSpc>
                <a:spcPts val="2200"/>
              </a:lnSpc>
              <a:spcAft>
                <a:spcPts val="800"/>
              </a:spcAft>
            </a:pPr>
            <a:r>
              <a:rPr lang="fr-FR" sz="2000" b="1" dirty="0">
                <a:solidFill>
                  <a:prstClr val="black"/>
                </a:solidFill>
                <a:latin typeface="Myriad Pro Cond" pitchFamily="34" charset="0"/>
              </a:rPr>
              <a:t>1</a:t>
            </a:r>
            <a:r>
              <a:rPr lang="fr-FR" sz="2000" b="1" baseline="30000" dirty="0">
                <a:solidFill>
                  <a:prstClr val="black"/>
                </a:solidFill>
                <a:latin typeface="Myriad Pro Cond" pitchFamily="34" charset="0"/>
              </a:rPr>
              <a:t>er</a:t>
            </a:r>
            <a:r>
              <a:rPr lang="fr-FR" sz="2000" b="1" dirty="0">
                <a:solidFill>
                  <a:prstClr val="black"/>
                </a:solidFill>
                <a:latin typeface="Myriad Pro Cond" pitchFamily="34" charset="0"/>
              </a:rPr>
              <a:t> janvier / 1</a:t>
            </a:r>
            <a:r>
              <a:rPr lang="fr-FR" sz="2000" b="1" baseline="30000" dirty="0">
                <a:solidFill>
                  <a:prstClr val="black"/>
                </a:solidFill>
                <a:latin typeface="Myriad Pro Cond" pitchFamily="34" charset="0"/>
              </a:rPr>
              <a:t>er</a:t>
            </a:r>
            <a:r>
              <a:rPr lang="fr-FR" sz="2000" b="1" dirty="0">
                <a:solidFill>
                  <a:prstClr val="black"/>
                </a:solidFill>
                <a:latin typeface="Myriad Pro Cond" pitchFamily="34" charset="0"/>
              </a:rPr>
              <a:t> juillet 2016 </a:t>
            </a:r>
            <a:r>
              <a:rPr lang="fr-FR" sz="2000" dirty="0">
                <a:solidFill>
                  <a:prstClr val="black"/>
                </a:solidFill>
                <a:latin typeface="Myriad Pro Cond" pitchFamily="34" charset="0"/>
              </a:rPr>
              <a:t>: création de la Métropole Aix-Marseille-Provence</a:t>
            </a:r>
          </a:p>
          <a:p>
            <a:pPr defTabSz="804863">
              <a:lnSpc>
                <a:spcPts val="2200"/>
              </a:lnSpc>
              <a:spcAft>
                <a:spcPts val="800"/>
              </a:spcAft>
            </a:pPr>
            <a:r>
              <a:rPr lang="fr-FR" sz="2000" b="1" dirty="0">
                <a:solidFill>
                  <a:prstClr val="black"/>
                </a:solidFill>
                <a:latin typeface="Myriad Pro Cond" pitchFamily="34" charset="0"/>
              </a:rPr>
              <a:t>Décembre 2016 </a:t>
            </a:r>
            <a:r>
              <a:rPr lang="fr-FR" sz="2000" dirty="0">
                <a:solidFill>
                  <a:prstClr val="black"/>
                </a:solidFill>
                <a:latin typeface="Myriad Pro Cond" pitchFamily="34" charset="0"/>
              </a:rPr>
              <a:t>: Agenda de la mobilité Aix-Marseille-Provence</a:t>
            </a:r>
          </a:p>
          <a:p>
            <a:pPr defTabSz="804863">
              <a:lnSpc>
                <a:spcPts val="2200"/>
              </a:lnSpc>
              <a:spcAft>
                <a:spcPts val="800"/>
              </a:spcAft>
            </a:pPr>
            <a:r>
              <a:rPr lang="fr-FR" sz="2000" b="1" dirty="0">
                <a:solidFill>
                  <a:prstClr val="black"/>
                </a:solidFill>
                <a:latin typeface="Myriad Pro Cond" pitchFamily="34" charset="0"/>
              </a:rPr>
              <a:t>Déc. 2021 </a:t>
            </a:r>
            <a:r>
              <a:rPr lang="fr-FR" sz="2000" dirty="0">
                <a:solidFill>
                  <a:prstClr val="black"/>
                </a:solidFill>
                <a:latin typeface="Myriad Pro Cond" pitchFamily="34" charset="0"/>
              </a:rPr>
              <a:t>: Plan de mobilité Aix-Marseille-Provence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547664" y="6102466"/>
            <a:ext cx="6137578" cy="36933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SYTRAL : 1985,            STIF : 2000,         SEMVAT 1972/</a:t>
            </a:r>
            <a:r>
              <a:rPr lang="fr-FR" dirty="0" err="1"/>
              <a:t>Tisséo</a:t>
            </a:r>
            <a:r>
              <a:rPr lang="fr-FR" dirty="0"/>
              <a:t> 2001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508263" y="1329475"/>
            <a:ext cx="1198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6A500"/>
                </a:solidFill>
              </a:rPr>
              <a:t>Commune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522784" y="2667749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6A500"/>
                </a:solidFill>
              </a:rPr>
              <a:t>6 EPCI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556406" y="4792506"/>
            <a:ext cx="1192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6A500"/>
                </a:solidFill>
              </a:rPr>
              <a:t>Métropole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7556406" y="2276872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7556406" y="4077072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307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92696"/>
            <a:ext cx="5832648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2800" dirty="0">
                <a:solidFill>
                  <a:srgbClr val="40A2CD"/>
                </a:solidFill>
                <a:latin typeface="Bebas Neue Regular" pitchFamily="34" charset="0"/>
              </a:rPr>
              <a:t>2021 :</a:t>
            </a:r>
            <a:endParaRPr lang="fr-FR" dirty="0">
              <a:solidFill>
                <a:srgbClr val="40A2CD"/>
              </a:solidFill>
              <a:latin typeface="Bebas Neue Regular" pitchFamily="34" charset="0"/>
            </a:endParaRPr>
          </a:p>
        </p:txBody>
      </p:sp>
      <p:pic>
        <p:nvPicPr>
          <p:cNvPr id="1026" name="Picture 2" descr="Emmanuel Macron a presente son plan pour la ville de Marseille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802601" cy="16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5576" y="1628800"/>
            <a:ext cx="3960440" cy="1810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4863">
              <a:lnSpc>
                <a:spcPts val="2200"/>
              </a:lnSpc>
              <a:spcAft>
                <a:spcPts val="800"/>
              </a:spcAft>
            </a:pPr>
            <a:r>
              <a:rPr lang="fr-FR" b="1" dirty="0">
                <a:solidFill>
                  <a:prstClr val="black"/>
                </a:solidFill>
                <a:latin typeface="Myriad Pro Cond" pitchFamily="34" charset="0"/>
              </a:rPr>
              <a:t>« Marseille en grand » 2 septembre 2021</a:t>
            </a:r>
          </a:p>
          <a:p>
            <a:pPr marL="285750" indent="-285750" defTabSz="804863">
              <a:lnSpc>
                <a:spcPts val="22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Myriad Pro Cond" pitchFamily="34" charset="0"/>
              </a:rPr>
              <a:t>1Md€ pour les transports,</a:t>
            </a:r>
          </a:p>
          <a:p>
            <a:pPr marL="285750" indent="-285750" defTabSz="804863">
              <a:lnSpc>
                <a:spcPts val="22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Myriad Pro Cond" pitchFamily="34" charset="0"/>
              </a:rPr>
              <a:t>Desserte prioritaire des quartiers nord</a:t>
            </a:r>
          </a:p>
          <a:p>
            <a:pPr marL="285750" indent="-285750" defTabSz="804863">
              <a:lnSpc>
                <a:spcPts val="22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Myriad Pro Cond" pitchFamily="34" charset="0"/>
              </a:rPr>
              <a:t>Création d’un GIP</a:t>
            </a:r>
            <a:br>
              <a:rPr lang="fr-FR" dirty="0">
                <a:solidFill>
                  <a:prstClr val="black"/>
                </a:solidFill>
                <a:latin typeface="Myriad Pro Cond" pitchFamily="34" charset="0"/>
              </a:rPr>
            </a:br>
            <a:r>
              <a:rPr lang="fr-FR" dirty="0">
                <a:solidFill>
                  <a:prstClr val="black"/>
                </a:solidFill>
                <a:latin typeface="Myriad Pro Cond" pitchFamily="34" charset="0"/>
              </a:rPr>
              <a:t>(protocole d’engagement signé le 14 décembre)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576" y="3861048"/>
            <a:ext cx="5832648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4863">
              <a:lnSpc>
                <a:spcPts val="2200"/>
              </a:lnSpc>
              <a:spcAft>
                <a:spcPts val="800"/>
              </a:spcAft>
            </a:pPr>
            <a:r>
              <a:rPr lang="fr-FR" b="1" dirty="0">
                <a:solidFill>
                  <a:prstClr val="black"/>
                </a:solidFill>
                <a:latin typeface="Myriad Pro Cond" pitchFamily="34" charset="0"/>
              </a:rPr>
              <a:t>Loi 3DS – refonte de la Métropole :</a:t>
            </a:r>
          </a:p>
          <a:p>
            <a:pPr marL="285750" indent="-285750" defTabSz="804863">
              <a:lnSpc>
                <a:spcPts val="22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Myriad Pro Cond" pitchFamily="34" charset="0"/>
              </a:rPr>
              <a:t>Suppression des Conseils de territoire</a:t>
            </a:r>
          </a:p>
          <a:p>
            <a:pPr marL="285750" indent="-285750" defTabSz="804863">
              <a:lnSpc>
                <a:spcPts val="22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Myriad Pro Cond" pitchFamily="34" charset="0"/>
              </a:rPr>
              <a:t>Transfert de la compétence voirie et stationnement aux commune</a:t>
            </a:r>
            <a:br>
              <a:rPr lang="fr-FR" dirty="0">
                <a:solidFill>
                  <a:prstClr val="black"/>
                </a:solidFill>
                <a:latin typeface="Myriad Pro Cond" pitchFamily="34" charset="0"/>
              </a:rPr>
            </a:br>
            <a:r>
              <a:rPr lang="fr-FR" dirty="0">
                <a:solidFill>
                  <a:prstClr val="black"/>
                </a:solidFill>
                <a:latin typeface="Myriad Pro Cond" pitchFamily="34" charset="0"/>
              </a:rPr>
              <a:t>(hors intérêt métropolitain)</a:t>
            </a:r>
          </a:p>
        </p:txBody>
      </p:sp>
    </p:spTree>
    <p:extLst>
      <p:ext uri="{BB962C8B-B14F-4D97-AF65-F5344CB8AC3E}">
        <p14:creationId xmlns:p14="http://schemas.microsoft.com/office/powerpoint/2010/main" val="107498699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0" b="23901"/>
          <a:stretch/>
        </p:blipFill>
        <p:spPr>
          <a:xfrm>
            <a:off x="323528" y="1844824"/>
            <a:ext cx="5563609" cy="41764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501" y="116632"/>
            <a:ext cx="3093720" cy="661416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67544" y="908720"/>
            <a:ext cx="5832648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2800" dirty="0">
                <a:solidFill>
                  <a:srgbClr val="40A2CD"/>
                </a:solidFill>
                <a:latin typeface="Bebas Neue Regular" pitchFamily="34" charset="0"/>
              </a:rPr>
              <a:t>Une géographie des flux </a:t>
            </a:r>
            <a:r>
              <a:rPr lang="fr-FR" sz="2800" dirty="0" err="1">
                <a:solidFill>
                  <a:srgbClr val="40A2CD"/>
                </a:solidFill>
                <a:latin typeface="Bebas Neue Regular" pitchFamily="34" charset="0"/>
              </a:rPr>
              <a:t>polycentique</a:t>
            </a:r>
            <a:endParaRPr lang="fr-FR" dirty="0">
              <a:solidFill>
                <a:srgbClr val="40A2CD"/>
              </a:solidFill>
              <a:latin typeface="Bebas Neue Regular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781" y="1340768"/>
            <a:ext cx="4220835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4863">
              <a:lnSpc>
                <a:spcPts val="2200"/>
              </a:lnSpc>
              <a:spcAft>
                <a:spcPts val="800"/>
              </a:spcAft>
            </a:pPr>
            <a:r>
              <a:rPr lang="fr-FR" b="1" dirty="0">
                <a:solidFill>
                  <a:prstClr val="black"/>
                </a:solidFill>
                <a:latin typeface="Myriad Pro Cond" pitchFamily="34" charset="0"/>
              </a:rPr>
              <a:t>Et une aire institutionnelle proche du bassin de vie</a:t>
            </a:r>
            <a:endParaRPr lang="fr-FR" dirty="0">
              <a:solidFill>
                <a:prstClr val="black"/>
              </a:solidFill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0457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153"/>
            <a:ext cx="9144000" cy="646440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79512" y="476672"/>
            <a:ext cx="5832648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fr-FR" sz="2800" dirty="0">
                <a:solidFill>
                  <a:srgbClr val="40A2CD"/>
                </a:solidFill>
                <a:latin typeface="Bebas Neue Regular" pitchFamily="34" charset="0"/>
              </a:rPr>
              <a:t>des corridors de flux</a:t>
            </a:r>
            <a:endParaRPr lang="fr-FR" dirty="0">
              <a:solidFill>
                <a:srgbClr val="40A2CD"/>
              </a:solidFill>
              <a:latin typeface="Bebas Neue 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51592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153"/>
            <a:ext cx="9144000" cy="646440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79512" y="476672"/>
            <a:ext cx="5832648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fr-FR" sz="2800" dirty="0">
                <a:solidFill>
                  <a:srgbClr val="40A2CD"/>
                </a:solidFill>
                <a:latin typeface="Bebas Neue Regular" pitchFamily="34" charset="0"/>
              </a:rPr>
              <a:t>des corridors de flux</a:t>
            </a:r>
            <a:endParaRPr lang="fr-FR" dirty="0">
              <a:solidFill>
                <a:srgbClr val="40A2CD"/>
              </a:solidFill>
              <a:latin typeface="Bebas Neue Regular" pitchFamily="34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051720" y="3416860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411760" y="4293096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267744" y="2636912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627784" y="2236180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694584" y="3982249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491880" y="4169127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5004048" y="3766225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112060" y="1851938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5699888" y="5209092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5956791" y="6066886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722712" y="3066228"/>
            <a:ext cx="444529" cy="444529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4214224" y="4760972"/>
            <a:ext cx="919540" cy="919540"/>
          </a:xfrm>
          <a:prstGeom prst="ellipse">
            <a:avLst/>
          </a:prstGeom>
          <a:noFill/>
          <a:ln w="139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82761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644008" y="138378"/>
            <a:ext cx="5832648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2800" dirty="0">
                <a:solidFill>
                  <a:srgbClr val="40A2CD"/>
                </a:solidFill>
                <a:latin typeface="Bebas Neue Regular" pitchFamily="34" charset="0"/>
              </a:rPr>
              <a:t>DES bassins de vie et des polarités</a:t>
            </a:r>
            <a:endParaRPr lang="fr-FR" dirty="0">
              <a:solidFill>
                <a:srgbClr val="40A2CD"/>
              </a:solidFill>
              <a:latin typeface="Bebas Neue Regular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62502"/>
            <a:ext cx="8604448" cy="6082962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4067944" y="4293096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4283968" y="3957735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372200" y="6165304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012160" y="5373216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915816" y="4378552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644295" y="4380235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2536283" y="3284984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2807804" y="2852936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154720" y="2348880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5796136" y="1916832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4876596" y="4870494"/>
            <a:ext cx="919540" cy="919540"/>
          </a:xfrm>
          <a:prstGeom prst="ellipse">
            <a:avLst/>
          </a:prstGeom>
          <a:noFill/>
          <a:ln w="139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5323604" y="3170731"/>
            <a:ext cx="444529" cy="444529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5501676" y="3807052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82311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2800" dirty="0">
                <a:solidFill>
                  <a:srgbClr val="40A2CD"/>
                </a:solidFill>
                <a:latin typeface="Bebas Neue Regular" pitchFamily="34" charset="0"/>
              </a:rPr>
              <a:t>Mobilité et échelle territoriale</a:t>
            </a:r>
            <a:endParaRPr lang="fr-FR" dirty="0">
              <a:solidFill>
                <a:srgbClr val="40A2CD"/>
              </a:solidFill>
              <a:latin typeface="Bebas Neue Regular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5" t="12127" r="1615" b="59425"/>
          <a:stretch/>
        </p:blipFill>
        <p:spPr>
          <a:xfrm>
            <a:off x="783135" y="1184882"/>
            <a:ext cx="4553507" cy="369857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5" t="40578" r="1615" b="31064"/>
          <a:stretch/>
        </p:blipFill>
        <p:spPr>
          <a:xfrm>
            <a:off x="4788024" y="3221782"/>
            <a:ext cx="4355976" cy="352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7340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2800" dirty="0">
                <a:solidFill>
                  <a:srgbClr val="40A2CD"/>
                </a:solidFill>
                <a:latin typeface="Bebas Neue Regular" pitchFamily="34" charset="0"/>
              </a:rPr>
              <a:t>Stratégie</a:t>
            </a:r>
            <a:endParaRPr lang="fr-FR" dirty="0">
              <a:solidFill>
                <a:srgbClr val="40A2CD"/>
              </a:solidFill>
              <a:latin typeface="Bebas Neue Regular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5" t="12218" r="10080" b="81136"/>
          <a:stretch/>
        </p:blipFill>
        <p:spPr>
          <a:xfrm>
            <a:off x="1403648" y="1530371"/>
            <a:ext cx="3024336" cy="8640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5" t="40578" r="6728" b="52474"/>
          <a:stretch/>
        </p:blipFill>
        <p:spPr>
          <a:xfrm>
            <a:off x="755576" y="4149081"/>
            <a:ext cx="3456384" cy="8640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5" t="25537" r="4840" b="67263"/>
          <a:stretch/>
        </p:blipFill>
        <p:spPr>
          <a:xfrm>
            <a:off x="251520" y="2780930"/>
            <a:ext cx="3960440" cy="93610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5" t="53776" r="10412" b="39276"/>
          <a:stretch/>
        </p:blipFill>
        <p:spPr>
          <a:xfrm>
            <a:off x="1403648" y="5445224"/>
            <a:ext cx="2808312" cy="8640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0" y="1647556"/>
            <a:ext cx="3133935" cy="779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4863">
              <a:lnSpc>
                <a:spcPts val="1200"/>
              </a:lnSpc>
              <a:spcAft>
                <a:spcPts val="800"/>
              </a:spcAft>
            </a:pPr>
            <a:r>
              <a:rPr lang="fr-FR" dirty="0">
                <a:solidFill>
                  <a:prstClr val="black"/>
                </a:solidFill>
                <a:latin typeface="Myriad Pro Cond" pitchFamily="34" charset="0"/>
              </a:rPr>
              <a:t>Rabattre sur des parcs-relais vers les pôles</a:t>
            </a:r>
          </a:p>
          <a:p>
            <a:pPr defTabSz="804863">
              <a:lnSpc>
                <a:spcPts val="1200"/>
              </a:lnSpc>
              <a:spcAft>
                <a:spcPts val="800"/>
              </a:spcAft>
            </a:pPr>
            <a:r>
              <a:rPr lang="fr-FR" dirty="0">
                <a:solidFill>
                  <a:prstClr val="black"/>
                </a:solidFill>
                <a:latin typeface="Myriad Pro Cond" pitchFamily="34" charset="0"/>
              </a:rPr>
              <a:t>Maillage vélo</a:t>
            </a:r>
          </a:p>
          <a:p>
            <a:pPr defTabSz="804863">
              <a:lnSpc>
                <a:spcPts val="1200"/>
              </a:lnSpc>
              <a:spcAft>
                <a:spcPts val="800"/>
              </a:spcAft>
            </a:pPr>
            <a:r>
              <a:rPr lang="fr-FR" dirty="0">
                <a:solidFill>
                  <a:prstClr val="black"/>
                </a:solidFill>
                <a:latin typeface="Myriad Pro Cond" pitchFamily="34" charset="0"/>
              </a:rPr>
              <a:t>Voiture électrique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0" y="2773377"/>
            <a:ext cx="26717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4863">
              <a:lnSpc>
                <a:spcPts val="1200"/>
              </a:lnSpc>
              <a:spcAft>
                <a:spcPts val="800"/>
              </a:spcAft>
            </a:pPr>
            <a:r>
              <a:rPr lang="fr-FR" dirty="0">
                <a:solidFill>
                  <a:prstClr val="black"/>
                </a:solidFill>
                <a:latin typeface="Myriad Pro Cond" pitchFamily="34" charset="0"/>
              </a:rPr>
              <a:t>Adapter le modèle « grande ville »</a:t>
            </a:r>
          </a:p>
          <a:p>
            <a:pPr defTabSz="804863">
              <a:lnSpc>
                <a:spcPts val="1200"/>
              </a:lnSpc>
              <a:spcAft>
                <a:spcPts val="800"/>
              </a:spcAft>
            </a:pPr>
            <a:r>
              <a:rPr lang="fr-FR" dirty="0">
                <a:solidFill>
                  <a:prstClr val="black"/>
                </a:solidFill>
                <a:latin typeface="Myriad Pro Cond" pitchFamily="34" charset="0"/>
              </a:rPr>
              <a:t>Maillage vélo</a:t>
            </a:r>
          </a:p>
          <a:p>
            <a:pPr defTabSz="804863">
              <a:lnSpc>
                <a:spcPts val="1200"/>
              </a:lnSpc>
              <a:spcAft>
                <a:spcPts val="800"/>
              </a:spcAft>
            </a:pPr>
            <a:r>
              <a:rPr lang="fr-FR" dirty="0">
                <a:solidFill>
                  <a:prstClr val="black"/>
                </a:solidFill>
                <a:latin typeface="Myriad Pro Cond" pitchFamily="34" charset="0"/>
              </a:rPr>
              <a:t>THNS + quelques pôles d’échanges</a:t>
            </a:r>
          </a:p>
          <a:p>
            <a:pPr defTabSz="804863">
              <a:lnSpc>
                <a:spcPts val="1200"/>
              </a:lnSpc>
              <a:spcAft>
                <a:spcPts val="800"/>
              </a:spcAft>
            </a:pPr>
            <a:r>
              <a:rPr lang="fr-FR" dirty="0">
                <a:solidFill>
                  <a:prstClr val="black"/>
                </a:solidFill>
                <a:latin typeface="Myriad Pro Cond" pitchFamily="34" charset="0"/>
              </a:rPr>
              <a:t>Régulation du stationnement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4597" y="4077072"/>
            <a:ext cx="4250651" cy="1035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4863">
              <a:lnSpc>
                <a:spcPts val="1200"/>
              </a:lnSpc>
              <a:spcAft>
                <a:spcPts val="800"/>
              </a:spcAft>
            </a:pPr>
            <a:r>
              <a:rPr lang="fr-FR" dirty="0">
                <a:solidFill>
                  <a:prstClr val="black"/>
                </a:solidFill>
                <a:latin typeface="Myriad Pro Cond" pitchFamily="34" charset="0"/>
              </a:rPr>
              <a:t>Etendre les réseaux TCSP en première couronne</a:t>
            </a:r>
          </a:p>
          <a:p>
            <a:pPr defTabSz="804863">
              <a:lnSpc>
                <a:spcPts val="1200"/>
              </a:lnSpc>
              <a:spcAft>
                <a:spcPts val="800"/>
              </a:spcAft>
            </a:pPr>
            <a:r>
              <a:rPr lang="fr-FR" dirty="0">
                <a:solidFill>
                  <a:prstClr val="black"/>
                </a:solidFill>
                <a:latin typeface="Myriad Pro Cond" pitchFamily="34" charset="0"/>
              </a:rPr>
              <a:t>REM « sortant » pour accès l’emploi métropolitain</a:t>
            </a:r>
          </a:p>
          <a:p>
            <a:pPr defTabSz="804863">
              <a:lnSpc>
                <a:spcPts val="1200"/>
              </a:lnSpc>
              <a:spcAft>
                <a:spcPts val="800"/>
              </a:spcAft>
            </a:pPr>
            <a:r>
              <a:rPr lang="fr-FR" dirty="0">
                <a:solidFill>
                  <a:prstClr val="black"/>
                </a:solidFill>
                <a:latin typeface="Myriad Pro Cond" pitchFamily="34" charset="0"/>
              </a:rPr>
              <a:t>Maillage vélo</a:t>
            </a:r>
          </a:p>
          <a:p>
            <a:pPr defTabSz="804863">
              <a:lnSpc>
                <a:spcPts val="1200"/>
              </a:lnSpc>
              <a:spcAft>
                <a:spcPts val="800"/>
              </a:spcAft>
            </a:pPr>
            <a:r>
              <a:rPr lang="fr-FR" dirty="0">
                <a:solidFill>
                  <a:prstClr val="black"/>
                </a:solidFill>
                <a:latin typeface="Myriad Pro Cond" pitchFamily="34" charset="0"/>
              </a:rPr>
              <a:t>Régulation de la place de la voiture (en particulier littoral)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0" y="5530018"/>
            <a:ext cx="3615862" cy="779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4863">
              <a:lnSpc>
                <a:spcPts val="1200"/>
              </a:lnSpc>
              <a:spcAft>
                <a:spcPts val="800"/>
              </a:spcAft>
            </a:pPr>
            <a:r>
              <a:rPr lang="fr-FR" dirty="0">
                <a:solidFill>
                  <a:prstClr val="black"/>
                </a:solidFill>
                <a:latin typeface="Myriad Pro Cond" pitchFamily="34" charset="0"/>
              </a:rPr>
              <a:t>Vers une ville « très peu » de voiture</a:t>
            </a:r>
          </a:p>
          <a:p>
            <a:pPr defTabSz="804863">
              <a:lnSpc>
                <a:spcPts val="1200"/>
              </a:lnSpc>
              <a:spcAft>
                <a:spcPts val="800"/>
              </a:spcAft>
            </a:pPr>
            <a:r>
              <a:rPr lang="fr-FR" dirty="0">
                <a:solidFill>
                  <a:prstClr val="black"/>
                </a:solidFill>
                <a:latin typeface="Myriad Pro Cond" pitchFamily="34" charset="0"/>
              </a:rPr>
              <a:t>Vélo comme complément des TCSP</a:t>
            </a:r>
          </a:p>
          <a:p>
            <a:pPr defTabSz="804863">
              <a:lnSpc>
                <a:spcPts val="1200"/>
              </a:lnSpc>
              <a:spcAft>
                <a:spcPts val="800"/>
              </a:spcAft>
            </a:pPr>
            <a:r>
              <a:rPr lang="fr-FR" dirty="0">
                <a:solidFill>
                  <a:prstClr val="black"/>
                </a:solidFill>
                <a:latin typeface="Myriad Pro Cond" pitchFamily="34" charset="0"/>
              </a:rPr>
              <a:t>Accessibilité Métropolitaine, régionale, nationale</a:t>
            </a:r>
          </a:p>
        </p:txBody>
      </p:sp>
    </p:spTree>
    <p:extLst>
      <p:ext uri="{BB962C8B-B14F-4D97-AF65-F5344CB8AC3E}">
        <p14:creationId xmlns:p14="http://schemas.microsoft.com/office/powerpoint/2010/main" val="303808537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gam">
      <a:majorFont>
        <a:latin typeface="Bebas Neue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4248F3855554DAE304CA7BCF553AD" ma:contentTypeVersion="3" ma:contentTypeDescription="Crée un document." ma:contentTypeScope="" ma:versionID="636dd8274c2bfc91b468f534787e9402">
  <xsd:schema xmlns:xsd="http://www.w3.org/2001/XMLSchema" xmlns:xs="http://www.w3.org/2001/XMLSchema" xmlns:p="http://schemas.microsoft.com/office/2006/metadata/properties" xmlns:ns2="01080c5c-179a-4b0d-b03d-329319586ea8" targetNamespace="http://schemas.microsoft.com/office/2006/metadata/properties" ma:root="true" ma:fieldsID="7bc12d854f92c6e2ef9748b92ef08344" ns2:_="">
    <xsd:import namespace="01080c5c-179a-4b0d-b03d-329319586ea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80c5c-179a-4b0d-b03d-329319586ea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2" nillable="true" ma:displayName="Partage du hachage d’indicateur" ma:internalName="SharingHintHash" ma:readOnly="true">
      <xsd:simpleType>
        <xsd:restriction base="dms:Text"/>
      </xsd:simpleType>
    </xsd:element>
    <xsd:element name="SharedWithDetails" ma:index="13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80c5c-179a-4b0d-b03d-329319586ea8">WEEE53JTNT2V-27-174</_dlc_DocId>
    <_dlc_DocIdUrl xmlns="01080c5c-179a-4b0d-b03d-329319586ea8">
      <Url>https://agam13.sharepoint.com/graphismes/_layouts/15/DocIdRedir.aspx?ID=WEEE53JTNT2V-27-174</Url>
      <Description>WEEE53JTNT2V-27-174</Description>
    </_dlc_DocIdUrl>
  </documentManagement>
</p:properties>
</file>

<file path=customXml/itemProps1.xml><?xml version="1.0" encoding="utf-8"?>
<ds:datastoreItem xmlns:ds="http://schemas.openxmlformats.org/officeDocument/2006/customXml" ds:itemID="{C9007754-5678-4C2D-A7B5-5454A6736D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80c5c-179a-4b0d-b03d-329319586e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750E1A-4BBF-4CF0-913B-7DBF5C49208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3F6CCC9-8030-4B1F-9A46-8D523818E6A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9B62A07-859D-42A9-B471-382A4BBA7C3B}">
  <ds:schemaRefs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01080c5c-179a-4b0d-b03d-329319586ea8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6762</TotalTime>
  <Words>655</Words>
  <Application>Microsoft Macintosh PowerPoint</Application>
  <PresentationFormat>Affichage à l'écran (4:3)</PresentationFormat>
  <Paragraphs>212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Bebas Neue</vt:lpstr>
      <vt:lpstr>Bebas Neue Regular</vt:lpstr>
      <vt:lpstr>Calibri</vt:lpstr>
      <vt:lpstr>Helvetica 45 Light</vt:lpstr>
      <vt:lpstr>Myriad Pro</vt:lpstr>
      <vt:lpstr>Myriad Pro Cond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l.patain</dc:creator>
  <cp:lastModifiedBy>Anne MATTIOLI</cp:lastModifiedBy>
  <cp:revision>281</cp:revision>
  <dcterms:created xsi:type="dcterms:W3CDTF">2016-08-18T14:49:51Z</dcterms:created>
  <dcterms:modified xsi:type="dcterms:W3CDTF">2021-12-15T17:28:57Z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0x01010091A4248F3855554DAE304CA7BCF553AD</vt:lpwstr>
  </property>
  <property fmtid="{D5CDD505-2E9C-101B-9397-08002B2CF9AE}" pid="3" name="_dlc_DocIdItemGuid">
    <vt:lpwstr>e6f96c33-a5f7-4694-96ea-e5b7dd7e4e79</vt:lpwstr>
  </property>
</Properties>
</file>