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70" r:id="rId9"/>
    <p:sldId id="269" r:id="rId10"/>
    <p:sldId id="271" r:id="rId11"/>
    <p:sldId id="262" r:id="rId12"/>
    <p:sldId id="268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D62AE-43B6-4842-8F73-E2DCBF8A7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47A234-53FB-439C-ADAD-0385DF556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13B61-3B21-43A6-9237-EABE2A69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BA5243-18C2-4A8E-B237-02FD7C83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B7FF-636B-476D-AB0D-ABF8EE41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7F44A-42A1-4EB0-AB59-5D643D88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0DB2FF-56FE-4E39-8EB2-4F95C213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8B8471-9EDB-4AE5-AAF1-6E21A095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7EC529-4DAA-4B2F-ACCA-B5D32A70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7C4507-132B-436D-A889-A854E9C1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23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EBD5CB-B102-4B53-A6B2-AE7A22C2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BE7732-8CB8-45C1-91E4-D18D40F2A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D5120E-B69E-4670-83E6-4F90A895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F5AB1D-C851-43A5-9006-97D14911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68C09-2FC0-4B8C-AD81-5DD1629D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81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C01CB-D97A-4FFB-BAEB-7C24EBF4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E2614-18D1-4D67-B648-09E359909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5C8BA-8048-4BEA-A7BE-2DFFBEDD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989B1-CAAC-4DD4-9FFD-A23842EF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4E5A9-83CB-4929-A0AD-BA84AC7F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61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6918B-35B2-488B-B6F4-3C75AEAC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82A69A-D5DA-45E4-88B2-186505693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B4A6B-96F7-41E0-97EB-F94A35FB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75DBA-21DB-480D-9CD0-5A0EAB74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579604-D440-407C-BDFA-014781C3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6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E4715-48AC-4B72-8536-CBFAE2A2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875F55-A96D-4B9E-AD6A-E3C8E9233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B15C58-BB2F-4F3A-AD78-CEFBA1100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706616-E0DB-4556-BC94-D9404DE4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247B34-4BC7-4285-9DA5-A74D19A1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59B13-5967-46AE-94F1-B4E19721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9327F-1DEB-47FE-9CAD-9615490C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E8AC81-0078-41BB-8AB4-73CA617BE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EBAD9E-5D61-4828-89AD-B42154CD5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E3B8AF-ECB8-4C4A-9A6B-F84AEBD78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BE5F65-2502-44AC-85DB-77D860462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A7D4B6-62C1-4A46-B76A-AD4314F3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0C844E-73E6-41BC-A787-06F011CE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B5CED4-7D88-4BC0-878D-BB8F40E1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4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08CFA-90F5-4C6A-915A-376AA015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7A0832-7FC7-4033-BB2F-A2EA82CA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BB01C3-9520-4A68-866C-73A9DB76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6FB5F9-20A5-4EB1-AC86-DB78B247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78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FD2ACB-8D6C-4402-B8B2-85290F2E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A8AD62-5D58-41F1-8D13-ED65D3AA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247B3A-D4D9-406C-8CD1-854C26F8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8452C-BD6B-4A26-83FA-BD868B59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AB974-469D-4F43-88AD-63B39D30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05D305-BEC2-42ED-9B43-0EDEDAC27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C610B5-46AF-41D9-B674-DDD71602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4F909-55B2-4A52-BF83-04286B5B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13F3C1-E296-4274-9DBD-029F407F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49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CF56F-C038-4BA9-A202-D2180927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549021-C468-40DE-A8E1-4CDD1C486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879311-1C25-4468-ADE1-E5F28E646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DB9C37-810A-4E8E-B073-FBE86ACA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803A38-395D-4941-9C6C-D38AEA0D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D1B8E-63E0-4BCF-B9C3-0CA81137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7BDBC3-51A5-4DE1-971D-A5AA2376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CC138B-D4AC-4FA9-8636-8285C0E0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1AB0A-B132-4D40-9C5F-DC0E94756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2F23-FD7A-492C-A433-34947E22E29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A4D1F-E14A-4A9B-B8CF-33F33032A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F1703-C591-4C6D-8E63-4868C1E77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411B-CF8B-49BF-A23C-52E5377F2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0903E-5F8D-4AAE-848C-3508975B5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7609"/>
            <a:ext cx="12192000" cy="897391"/>
          </a:xfrm>
        </p:spPr>
        <p:txBody>
          <a:bodyPr>
            <a:noAutofit/>
          </a:bodyPr>
          <a:lstStyle/>
          <a:p>
            <a:r>
              <a:rPr lang="fr-FR" sz="4400" b="1" dirty="0">
                <a:latin typeface="+mn-lt"/>
              </a:rPr>
              <a:t>OÙ VA LA POLITIQUE DE COHÉSION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64AE43-8713-43BB-8D90-05AD9CED8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1500" y="4665661"/>
            <a:ext cx="8939434" cy="2036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2000" b="1" dirty="0"/>
              <a:t>Julie GARREC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2000" b="1" dirty="0"/>
              <a:t>Conseillère adjointe au service politique régionale, Représentation permanente de la France auprès de l’UE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FR" sz="2000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2000" b="1" dirty="0"/>
              <a:t>Nicolas BROOKES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2000" b="1" dirty="0"/>
              <a:t>Membre du cabinet du Président du Comité des Régions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594607-C744-4623-B603-3397025E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1092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AB73D4-F9A1-48A4-9E3B-070F3F628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DA2BEB-DA9C-494E-8A93-DB5956136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49A85EAC-EFBD-47D4-9E0E-4EB5A7393EB5}"/>
              </a:ext>
            </a:extLst>
          </p:cNvPr>
          <p:cNvSpPr txBox="1">
            <a:spLocks/>
          </p:cNvSpPr>
          <p:nvPr/>
        </p:nvSpPr>
        <p:spPr>
          <a:xfrm>
            <a:off x="1537381" y="3725861"/>
            <a:ext cx="8939434" cy="38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IHEDATE – 11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21984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A2A3350-33DC-4141-945F-AC3E02D52508}"/>
              </a:ext>
            </a:extLst>
          </p:cNvPr>
          <p:cNvSpPr txBox="1">
            <a:spLocks/>
          </p:cNvSpPr>
          <p:nvPr/>
        </p:nvSpPr>
        <p:spPr>
          <a:xfrm>
            <a:off x="8286350" y="5633589"/>
            <a:ext cx="3764584" cy="1091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600" b="1" i="1" dirty="0"/>
              <a:t>Source: Rapport du groupe de haut niveau sur l’avenir de la politique de cohésion (Février 2024)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AAF08-128F-425B-99FC-37AD2A809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938" y="0"/>
            <a:ext cx="495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3563257" y="3429000"/>
            <a:ext cx="5065485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800" b="1" u="sng" dirty="0"/>
              <a:t>Temps d’échanges</a:t>
            </a:r>
          </a:p>
        </p:txBody>
      </p:sp>
    </p:spTree>
    <p:extLst>
      <p:ext uri="{BB962C8B-B14F-4D97-AF65-F5344CB8AC3E}">
        <p14:creationId xmlns:p14="http://schemas.microsoft.com/office/powerpoint/2010/main" val="51605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3" y="1420078"/>
            <a:ext cx="10972800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4. Les acteurs de la négociation européenne : le Comité des régions</a:t>
            </a:r>
          </a:p>
          <a:p>
            <a:pPr algn="just"/>
            <a:endParaRPr lang="fr-FR" sz="2800" b="1" u="sng" dirty="0"/>
          </a:p>
        </p:txBody>
      </p:sp>
      <p:sp>
        <p:nvSpPr>
          <p:cNvPr id="9" name="Sous-titre 6">
            <a:extLst>
              <a:ext uri="{FF2B5EF4-FFF2-40B4-BE49-F238E27FC236}">
                <a16:creationId xmlns:a16="http://schemas.microsoft.com/office/drawing/2014/main" id="{BC5A6DB6-7B38-4EB2-B449-28AD6BC9BAA1}"/>
              </a:ext>
            </a:extLst>
          </p:cNvPr>
          <p:cNvSpPr txBox="1">
            <a:spLocks/>
          </p:cNvSpPr>
          <p:nvPr/>
        </p:nvSpPr>
        <p:spPr>
          <a:xfrm>
            <a:off x="449943" y="2150608"/>
            <a:ext cx="11311422" cy="4467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Le Comité Européen des Régions (CDR):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Organe consultatif de l’Union Européenne créé en 1994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Il comprend 329 membres (24 en France): représentants élus au niveau territorial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6 Commissions thématiques (dont COTER: politique de cohésion territoriale et budget de l’UE)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Le CDR élabore des avis qui portent sur les textes législatifs UE, qui sont adoptés en Commission puis en plénière (6 par an)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Concernant la politique de Cohésion: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Adoption d’un nombre important d’avis, notamment portant sur l’avenir de la politique de Cohésion (rapporteurs: Emil Boc et Vasco Cordeiro, </a:t>
            </a:r>
            <a:r>
              <a:rPr lang="fr-FR" dirty="0" err="1"/>
              <a:t>Nov</a:t>
            </a:r>
            <a:r>
              <a:rPr lang="fr-FR" dirty="0"/>
              <a:t> 2023) et sur le 9</a:t>
            </a:r>
            <a:r>
              <a:rPr lang="fr-FR" baseline="30000" dirty="0"/>
              <a:t>ème</a:t>
            </a:r>
            <a:r>
              <a:rPr lang="fr-FR" dirty="0"/>
              <a:t> rapport Cohésion (rapporteurs: Emil Boc et Vasco Cordeiro, </a:t>
            </a:r>
            <a:r>
              <a:rPr lang="fr-FR" dirty="0" err="1"/>
              <a:t>Nov</a:t>
            </a:r>
            <a:r>
              <a:rPr lang="fr-FR" dirty="0"/>
              <a:t> 2024)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Alliance avec associations de régions, Alliance pour la Cohésion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Travail avec le Parlement Européen: REGI-COTER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Travail avec les Etats Membres: présence du CdR aux réunions ministérielles portant sur la politique de Cohésion </a:t>
            </a:r>
          </a:p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3" y="1420078"/>
            <a:ext cx="10972800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4. Les acteurs de la négociation européenne : la RPFUE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F82DEA3-4415-4C6F-A1E2-2A38B5DE2501}"/>
              </a:ext>
            </a:extLst>
          </p:cNvPr>
          <p:cNvSpPr/>
          <p:nvPr/>
        </p:nvSpPr>
        <p:spPr>
          <a:xfrm>
            <a:off x="2455178" y="5566097"/>
            <a:ext cx="7281644" cy="830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Ensemble des ministères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FCB97B3-4A64-4C2A-93D0-C33A53DB748D}"/>
              </a:ext>
            </a:extLst>
          </p:cNvPr>
          <p:cNvSpPr/>
          <p:nvPr/>
        </p:nvSpPr>
        <p:spPr>
          <a:xfrm>
            <a:off x="4959292" y="4580390"/>
            <a:ext cx="2273416" cy="70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SGAE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58D0D0E-79DF-423F-9DB8-AD882E84F374}"/>
              </a:ext>
            </a:extLst>
          </p:cNvPr>
          <p:cNvSpPr/>
          <p:nvPr/>
        </p:nvSpPr>
        <p:spPr>
          <a:xfrm>
            <a:off x="4959292" y="3594683"/>
            <a:ext cx="2273416" cy="70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RPFUE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CDF9F56-2D92-49C5-BF6A-9E61AB8F1948}"/>
              </a:ext>
            </a:extLst>
          </p:cNvPr>
          <p:cNvSpPr/>
          <p:nvPr/>
        </p:nvSpPr>
        <p:spPr>
          <a:xfrm>
            <a:off x="3877112" y="2239861"/>
            <a:ext cx="4437776" cy="1073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Conseil de l’UE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1A4DEB1-C89B-4FF2-976C-609B25032D0B}"/>
              </a:ext>
            </a:extLst>
          </p:cNvPr>
          <p:cNvCxnSpPr>
            <a:cxnSpLocks/>
          </p:cNvCxnSpPr>
          <p:nvPr/>
        </p:nvCxnSpPr>
        <p:spPr>
          <a:xfrm flipV="1">
            <a:off x="6101593" y="5285065"/>
            <a:ext cx="0" cy="281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C062268-0AEE-43F1-9B3B-9D5147BE63B6}"/>
              </a:ext>
            </a:extLst>
          </p:cNvPr>
          <p:cNvCxnSpPr>
            <a:stCxn id="3" idx="0"/>
            <a:endCxn id="9" idx="2"/>
          </p:cNvCxnSpPr>
          <p:nvPr/>
        </p:nvCxnSpPr>
        <p:spPr>
          <a:xfrm flipV="1">
            <a:off x="6096000" y="4299358"/>
            <a:ext cx="0" cy="281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C010363-F85E-4BE3-B389-359E48D91C02}"/>
              </a:ext>
            </a:extLst>
          </p:cNvPr>
          <p:cNvCxnSpPr>
            <a:stCxn id="9" idx="0"/>
            <a:endCxn id="10" idx="4"/>
          </p:cNvCxnSpPr>
          <p:nvPr/>
        </p:nvCxnSpPr>
        <p:spPr>
          <a:xfrm flipV="1">
            <a:off x="6096000" y="3313651"/>
            <a:ext cx="0" cy="281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1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3" y="1420078"/>
            <a:ext cx="10972800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5. Les enjeux de la programmation post-2027 pour la cohésion</a:t>
            </a:r>
          </a:p>
          <a:p>
            <a:pPr algn="just"/>
            <a:endParaRPr lang="fr-FR" sz="2800" b="1" u="sng" dirty="0"/>
          </a:p>
        </p:txBody>
      </p:sp>
      <p:sp>
        <p:nvSpPr>
          <p:cNvPr id="9" name="Sous-titre 6">
            <a:extLst>
              <a:ext uri="{FF2B5EF4-FFF2-40B4-BE49-F238E27FC236}">
                <a16:creationId xmlns:a16="http://schemas.microsoft.com/office/drawing/2014/main" id="{21371E4A-647E-4BCA-80D2-F42053572DD2}"/>
              </a:ext>
            </a:extLst>
          </p:cNvPr>
          <p:cNvSpPr txBox="1">
            <a:spLocks/>
          </p:cNvSpPr>
          <p:nvPr/>
        </p:nvSpPr>
        <p:spPr>
          <a:xfrm>
            <a:off x="449943" y="2150608"/>
            <a:ext cx="11311422" cy="446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Un modèle alternatif de la cohésion : la facilité pour la reprise et la résilience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Le modèle post-2027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400" dirty="0"/>
              <a:t>Ce modèle est basé sur la performance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400" dirty="0"/>
              <a:t>Lien réformes et investissements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400" dirty="0"/>
              <a:t>Un plan par Etat membre qui regroupe les fonds lié à la cohésion, aux affaires intérieures, à l’agriculture et à la pêche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400" dirty="0"/>
              <a:t>Création d’un fonds européen de compétitivité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Position de la France (NAF) début 2025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Proposition officielle de la Commission d’ici 31 juillet 2025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50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3563257" y="3429000"/>
            <a:ext cx="5065485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800" b="1" u="sng" dirty="0"/>
              <a:t>Temps d’échanges</a:t>
            </a:r>
          </a:p>
        </p:txBody>
      </p:sp>
    </p:spTree>
    <p:extLst>
      <p:ext uri="{BB962C8B-B14F-4D97-AF65-F5344CB8AC3E}">
        <p14:creationId xmlns:p14="http://schemas.microsoft.com/office/powerpoint/2010/main" val="65219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75808B7-D957-4E94-BCA2-A61E5B0E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82" y="4001294"/>
            <a:ext cx="10885715" cy="382161"/>
          </a:xfrm>
        </p:spPr>
        <p:txBody>
          <a:bodyPr>
            <a:noAutofit/>
          </a:bodyPr>
          <a:lstStyle/>
          <a:p>
            <a:pPr algn="just"/>
            <a:r>
              <a:rPr lang="fr-FR" dirty="0"/>
              <a:t>Temps d’échanges – questions &amp; réponses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319813" y="1498816"/>
            <a:ext cx="3552373" cy="58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u="sng" dirty="0"/>
              <a:t>Structuration de l’échange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2AB94E4-CE6B-4ECD-BC05-7029DD417FDB}"/>
              </a:ext>
            </a:extLst>
          </p:cNvPr>
          <p:cNvSpPr txBox="1">
            <a:spLocks/>
          </p:cNvSpPr>
          <p:nvPr/>
        </p:nvSpPr>
        <p:spPr>
          <a:xfrm>
            <a:off x="696873" y="2070894"/>
            <a:ext cx="10885715" cy="397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fr-FR" dirty="0"/>
              <a:t>Présentation de la politique de cohésion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Mise en œuvre et gestion de la politique de cohésion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Résultats de la politique en Europe et en France : programmation 2014-2020 ; 9ème rapport sur la cohésion  </a:t>
            </a:r>
          </a:p>
          <a:p>
            <a:pPr marL="457200" indent="-457200" algn="just">
              <a:buFont typeface="+mj-lt"/>
              <a:buAutoNum type="arabicPeriod"/>
            </a:pPr>
            <a:endParaRPr lang="fr-FR" dirty="0"/>
          </a:p>
          <a:p>
            <a:pPr marL="457200" indent="-457200" algn="just">
              <a:buFont typeface="+mj-lt"/>
              <a:buAutoNum type="arabicPeriod"/>
            </a:pPr>
            <a:endParaRPr lang="fr-FR" dirty="0"/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Les acteurs de la négociation européenne : le Comité des régions et la RPFUE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Les enjeux de la programmation post-2027 pour la cohésion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0B722F38-3E2B-444E-9BFB-6617A0615217}"/>
              </a:ext>
            </a:extLst>
          </p:cNvPr>
          <p:cNvSpPr txBox="1">
            <a:spLocks/>
          </p:cNvSpPr>
          <p:nvPr/>
        </p:nvSpPr>
        <p:spPr>
          <a:xfrm>
            <a:off x="377183" y="5784156"/>
            <a:ext cx="10885715" cy="382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Temps d’échanges – questions &amp; réponses</a:t>
            </a:r>
          </a:p>
        </p:txBody>
      </p:sp>
    </p:spTree>
    <p:extLst>
      <p:ext uri="{BB962C8B-B14F-4D97-AF65-F5344CB8AC3E}">
        <p14:creationId xmlns:p14="http://schemas.microsoft.com/office/powerpoint/2010/main" val="399100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3" y="1420078"/>
            <a:ext cx="7268030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1. Présentation de la politique de cohésion 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BF5D3F0B-AF0E-4B87-A516-F7AA8368B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42" y="2150608"/>
            <a:ext cx="11600991" cy="446790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Articles 174 à 178 du TFUE : « réduire  l'écart entre les niveaux de développement des diverses régions » ; « développement harmonieux 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Second poste de dépenses de l’Union : 377,8 milliards d’euros pour 2021-2027 (soit un tiers du budget)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4 fonds structurels : FEDER, FSE+, FTJ et le Fonds de cohésion (dont le France ne bénéficie pas)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Principes de la cohésion : logique territoriale, partenariat, gestion partagée, gouvernance multiniveaux, subsidiarité, co-financement.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Montants en France : FEDER 9,1 Mds € ; FSE+ 6,7 Mds € ; FTJ 1 Md €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2" y="1420078"/>
            <a:ext cx="9732035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Les thématiques d’intervention 2021-2027, ou « objectifs stratégiques » :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09750D-45C6-4E1F-A91D-CDCCA3789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5" y="2336798"/>
            <a:ext cx="1600423" cy="23339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A83022-FC34-4399-99F9-7F8060C11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4" y="2336798"/>
            <a:ext cx="1533739" cy="23339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A77622-9957-4E6B-9A86-37BFD331F5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5"/>
          <a:stretch/>
        </p:blipFill>
        <p:spPr>
          <a:xfrm>
            <a:off x="3889127" y="2322285"/>
            <a:ext cx="1533739" cy="23339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4FB7E5-9EF8-499B-82A4-7606150F8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53" y="2351088"/>
            <a:ext cx="1658019" cy="23339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4C2A91D-1B9B-41A0-9853-CEFAAE89A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46" y="2365378"/>
            <a:ext cx="1543265" cy="230537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E6465C7-A390-4EB0-93D5-815D2CCEC5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91" y="2365378"/>
            <a:ext cx="1414936" cy="2305372"/>
          </a:xfrm>
          <a:prstGeom prst="rect">
            <a:avLst/>
          </a:prstGeom>
        </p:spPr>
      </p:pic>
      <p:sp>
        <p:nvSpPr>
          <p:cNvPr id="21" name="Sous-titre 2">
            <a:extLst>
              <a:ext uri="{FF2B5EF4-FFF2-40B4-BE49-F238E27FC236}">
                <a16:creationId xmlns:a16="http://schemas.microsoft.com/office/drawing/2014/main" id="{47C9FF48-2938-4474-BC24-504B7B324AE0}"/>
              </a:ext>
            </a:extLst>
          </p:cNvPr>
          <p:cNvSpPr txBox="1">
            <a:spLocks/>
          </p:cNvSpPr>
          <p:nvPr/>
        </p:nvSpPr>
        <p:spPr>
          <a:xfrm>
            <a:off x="9182352" y="3224150"/>
            <a:ext cx="308532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9420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2" y="1420078"/>
            <a:ext cx="9289143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2. Mise en œuvre et gestion de la politique de cohésion</a:t>
            </a:r>
          </a:p>
          <a:p>
            <a:pPr algn="just"/>
            <a:endParaRPr lang="fr-FR" sz="2800" b="1" u="sng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BF5D3F0B-AF0E-4B87-A516-F7AA8368B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42" y="2336800"/>
            <a:ext cx="11379201" cy="366962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Loi MAPTAM 2014 : les régions deviennent autorités de gestion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Autorités de gestion : conseil régional, préfecture de région, ANCT, DGEFP…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Une autorité de coordination : l’Agence nationale de cohésion des territoires (ANCT)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Une autorité nationale d’audit pour les Fonds européens (</a:t>
            </a:r>
            <a:r>
              <a:rPr lang="fr-FR" dirty="0" err="1"/>
              <a:t>AnAFe</a:t>
            </a:r>
            <a:r>
              <a:rPr lang="fr-FR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Programmes opérationnels : 83 programmes en France pour 2014-2020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Accord de partenariat : entre l’Etat membre et la Commission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29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2" y="1420078"/>
            <a:ext cx="11480801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2. Mise en œuvre et gestion de la politique de cohésion : la vie d’un projet</a:t>
            </a:r>
          </a:p>
          <a:p>
            <a:pPr algn="just"/>
            <a:endParaRPr lang="fr-FR" sz="2800" b="1" u="sng" dirty="0"/>
          </a:p>
        </p:txBody>
      </p:sp>
      <p:sp>
        <p:nvSpPr>
          <p:cNvPr id="9" name="Sous-titre 6">
            <a:extLst>
              <a:ext uri="{FF2B5EF4-FFF2-40B4-BE49-F238E27FC236}">
                <a16:creationId xmlns:a16="http://schemas.microsoft.com/office/drawing/2014/main" id="{BB58D244-B33F-413B-9B6A-A39B6F557B27}"/>
              </a:ext>
            </a:extLst>
          </p:cNvPr>
          <p:cNvSpPr txBox="1">
            <a:spLocks/>
          </p:cNvSpPr>
          <p:nvPr/>
        </p:nvSpPr>
        <p:spPr>
          <a:xfrm>
            <a:off x="602342" y="2317523"/>
            <a:ext cx="11379201" cy="366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763940-A966-4FD7-AA7D-DA05435C4FE4}"/>
              </a:ext>
            </a:extLst>
          </p:cNvPr>
          <p:cNvSpPr txBox="1">
            <a:spLocks/>
          </p:cNvSpPr>
          <p:nvPr/>
        </p:nvSpPr>
        <p:spPr>
          <a:xfrm>
            <a:off x="602342" y="2165123"/>
            <a:ext cx="10689771" cy="4281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Vous souhaitez déposer une demande de financement : présentation du projet, ses enjeux, son plan de financement,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Autorité de gestion (AG) vérifie que ce projet correspond aux priorités du programme opérationnel, vérifie l’éligibilité des dépenses, la temporalité du projet, indicateurs…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Le projet est présenté en comité thématique et/ou en comité de programmation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Le porteur de projet signe une convention (engagement financier, contrôles, communication)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Au cours de la période de déroulement du projet, vous transmettez vos dépenses à l’autorité de gestion pour être remboursé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L’AG vérifie cohérence des dépenses avec le projet, transmet les demandes de paiement contrôlées à la Commission pour paiement.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4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2" y="1420078"/>
            <a:ext cx="9323231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3. Résultats de la politique en Europe (‘quantitatif’) 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A2A3350-33DC-4141-945F-AC3E02D52508}"/>
              </a:ext>
            </a:extLst>
          </p:cNvPr>
          <p:cNvSpPr txBox="1">
            <a:spLocks/>
          </p:cNvSpPr>
          <p:nvPr/>
        </p:nvSpPr>
        <p:spPr>
          <a:xfrm>
            <a:off x="602342" y="2165123"/>
            <a:ext cx="10689771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Résultats de la période 2014-2020: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Soutien à l’investissement: 351 milliards d’euros (551 milliards d’euros avec co-financement), soit 13% des investissements publics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Soutien à l’emploi: </a:t>
            </a:r>
            <a:r>
              <a:rPr lang="fr-BE" dirty="0">
                <a:solidFill>
                  <a:srgbClr val="333333"/>
                </a:solidFill>
                <a:latin typeface="Marianne"/>
              </a:rPr>
              <a:t>4,4 millions d'entreprises soutenues, 370 000 nouveaux emplois</a:t>
            </a:r>
            <a:endParaRPr lang="fr-FR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Relance de l’économie: retour au niveau de PIB de 2019 dans la plupart des régions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Crise COVID 19: 23 milliards d’euros investis (respirateurs, vaccins, soutiens aux PMEs…)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Soutien à la transition écologique et numérique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26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A2A3350-33DC-4141-945F-AC3E02D52508}"/>
              </a:ext>
            </a:extLst>
          </p:cNvPr>
          <p:cNvSpPr txBox="1">
            <a:spLocks/>
          </p:cNvSpPr>
          <p:nvPr/>
        </p:nvSpPr>
        <p:spPr>
          <a:xfrm>
            <a:off x="249550" y="6392013"/>
            <a:ext cx="10689771" cy="41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2000" b="1" i="1" dirty="0"/>
              <a:t>Source: 9</a:t>
            </a:r>
            <a:r>
              <a:rPr lang="fr-BE" sz="2000" b="1" i="1" baseline="30000" dirty="0"/>
              <a:t>ème</a:t>
            </a:r>
            <a:r>
              <a:rPr lang="fr-BE" sz="2000" b="1" i="1" dirty="0"/>
              <a:t> rapport Cohésion (Mars 2024)</a:t>
            </a:r>
            <a:endParaRPr lang="fr-FR" sz="2000" b="1" i="1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BB97A-3531-42E4-B312-8CFAF16C7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083" y="1091184"/>
            <a:ext cx="8610425" cy="5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1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18212-E48A-419B-98C5-BB62718F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11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5BEEA-791F-4D07-9EB8-8C0EBA7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6" y="55690"/>
            <a:ext cx="2426337" cy="1011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9B0872-BB73-4E17-8E38-2CD0D8FA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8764" r="10404" b="9766"/>
          <a:stretch/>
        </p:blipFill>
        <p:spPr>
          <a:xfrm>
            <a:off x="10939321" y="40429"/>
            <a:ext cx="1111613" cy="101134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155B722-A64F-48AA-A87C-6C111E8F60D9}"/>
              </a:ext>
            </a:extLst>
          </p:cNvPr>
          <p:cNvSpPr txBox="1">
            <a:spLocks/>
          </p:cNvSpPr>
          <p:nvPr/>
        </p:nvSpPr>
        <p:spPr>
          <a:xfrm>
            <a:off x="449943" y="1420078"/>
            <a:ext cx="9532956" cy="58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u="sng" dirty="0"/>
              <a:t>3. Résultats de la politique en Europe (‘qualitatif’) 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A2A3350-33DC-4141-945F-AC3E02D52508}"/>
              </a:ext>
            </a:extLst>
          </p:cNvPr>
          <p:cNvSpPr txBox="1">
            <a:spLocks/>
          </p:cNvSpPr>
          <p:nvPr/>
        </p:nvSpPr>
        <p:spPr>
          <a:xfrm>
            <a:off x="602342" y="2165123"/>
            <a:ext cx="10689771" cy="4281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Historiquement…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Impact sur la construction européenne: 1988-1993 puis 1994-1999 (marché unique); 2000-2006 (préparation élargissement); 2007-2013 (stratégie de Lisbonne); 2014-2020 (relance de l’économie); 2021-2027 (crises)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b="1" dirty="0"/>
              <a:t>9</a:t>
            </a:r>
            <a:r>
              <a:rPr lang="fr-FR" b="1" baseline="30000" dirty="0"/>
              <a:t>ème</a:t>
            </a:r>
            <a:r>
              <a:rPr lang="fr-FR" b="1" dirty="0"/>
              <a:t> rapport cohésion: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‘Convergence’ économique: PIB par habitant des régions des pays d’Europe centrale et de l’Est, de 52% en 2004, à 80% en 2023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‘Convergence’ sociale: taux de chômage des même pays réduit de 13% à 4% sur la même période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Résultats inégaux en Europe: accroissement des disparités, stagnation de beaucoup de régions (1/3 des régions ne sont pas revenus à leur niveau de PIB de 2008)…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793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417F73EE-8281-459D-93E5-12499D784590}"/>
</file>

<file path=customXml/itemProps2.xml><?xml version="1.0" encoding="utf-8"?>
<ds:datastoreItem xmlns:ds="http://schemas.openxmlformats.org/officeDocument/2006/customXml" ds:itemID="{F0009401-5C7F-493A-883E-A0C8F2996810}"/>
</file>

<file path=customXml/itemProps3.xml><?xml version="1.0" encoding="utf-8"?>
<ds:datastoreItem xmlns:ds="http://schemas.openxmlformats.org/officeDocument/2006/customXml" ds:itemID="{75897E7B-18D7-4CD1-88C6-11EEA3E331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Marianne</vt:lpstr>
      <vt:lpstr>Thème Office</vt:lpstr>
      <vt:lpstr>OÙ VA LA POLITIQUE DE COHÉSION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POLITIQUE DE COHESION DE L’UNION EUROPEENNE</dc:title>
  <dc:creator>LODA Inès</dc:creator>
  <cp:lastModifiedBy>Brookes Nicolas</cp:lastModifiedBy>
  <cp:revision>35</cp:revision>
  <dcterms:created xsi:type="dcterms:W3CDTF">2024-12-06T09:54:16Z</dcterms:created>
  <dcterms:modified xsi:type="dcterms:W3CDTF">2024-12-10T16:44:43Z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