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51" d="100"/>
          <a:sy n="51" d="100"/>
        </p:scale>
        <p:origin x="9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a décarbonation de la rout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décarbonation de la route</a:t>
            </a:r>
          </a:p>
        </p:txBody>
      </p:sp>
      <p:sp>
        <p:nvSpPr>
          <p:cNvPr id="120" name="Une redoutable équation financièr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Une redoutable équation financière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a route en position dominan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route en position dominante</a:t>
            </a:r>
          </a:p>
        </p:txBody>
      </p:sp>
      <p:sp>
        <p:nvSpPr>
          <p:cNvPr id="123" name="Un patrimoine exceptionnel 1,1M km d’une valeur estimée à 2000Mds€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15950" indent="-615950" defTabSz="800735">
              <a:spcBef>
                <a:spcPts val="5700"/>
              </a:spcBef>
              <a:defRPr sz="4656"/>
            </a:pPr>
            <a:r>
              <a:t>Un patrimoine exceptionnel 1,1M km d’une valeur estimée à 2000Mds€</a:t>
            </a:r>
          </a:p>
          <a:p>
            <a:pPr marL="615950" indent="-615950" defTabSz="800735">
              <a:spcBef>
                <a:spcPts val="5700"/>
              </a:spcBef>
              <a:defRPr sz="4656"/>
            </a:pPr>
            <a:r>
              <a:t>La qualité de la route se dégrade en raison d’un sous-investissement ; la France passe de la 1ère à la 18ème place dans le classement mondial. Nombreux signaux alertent sur cette situation. 15% du RRNNC en très mauvais état contre 1% pour le réseau concédé.  Glissement de terrain sur autoroute A 13. </a:t>
            </a:r>
          </a:p>
          <a:p>
            <a:pPr marL="615950" indent="-615950" defTabSz="800735">
              <a:spcBef>
                <a:spcPts val="5700"/>
              </a:spcBef>
              <a:defRPr sz="4656"/>
            </a:pPr>
            <a:r>
              <a:t>2016 L’Etat a consacré 1,860 Md€ au RRN NC soit 147K€/km.                Sociétés d’autoroutes ont consacré    2,93 Mds € soit 323K€/km.</a:t>
            </a:r>
          </a:p>
          <a:p>
            <a:pPr marL="615950" indent="-615950" defTabSz="800735">
              <a:spcBef>
                <a:spcPts val="5700"/>
              </a:spcBef>
              <a:defRPr sz="4656"/>
            </a:pPr>
            <a:r>
              <a:t>Renouvellement des couches de roulement RRN C : 12 ans              Renouvellement des couches de roulement RRN NC 24 ans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a route en transi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route en transition</a:t>
            </a:r>
          </a:p>
        </p:txBody>
      </p:sp>
      <p:sp>
        <p:nvSpPr>
          <p:cNvPr id="126" name="La transition énergétique : le déploiement des bornes électriques et l’électrification du parc. L’électrification de la route pour les PL ?…"/>
          <p:cNvSpPr txBox="1">
            <a:spLocks noGrp="1"/>
          </p:cNvSpPr>
          <p:nvPr>
            <p:ph type="body" idx="1"/>
          </p:nvPr>
        </p:nvSpPr>
        <p:spPr>
          <a:xfrm>
            <a:off x="1689100" y="3683000"/>
            <a:ext cx="21005800" cy="9296400"/>
          </a:xfrm>
          <a:prstGeom prst="rect">
            <a:avLst/>
          </a:prstGeom>
        </p:spPr>
        <p:txBody>
          <a:bodyPr/>
          <a:lstStyle/>
          <a:p>
            <a:r>
              <a:t>La transition énergétique : le déploiement des bornes électriques et l’électrification du parc. L’électrification de la route pour les PL ?</a:t>
            </a:r>
          </a:p>
          <a:p>
            <a:r>
              <a:t>La transition énergétique : l’hydrogène pour les PL </a:t>
            </a:r>
          </a:p>
          <a:p>
            <a:r>
              <a:t>La transition numérique : voiture connectée et voiture autonome (?)</a:t>
            </a:r>
          </a:p>
          <a:p>
            <a:r>
              <a:t>La « transition climatique » les événements climatiques exceptionnels génèrent des surcroits importants de dépenses. Ponts et voiries ; A13.Effondrement du pont Chamborigaud 18/03/2024. 1000 pont rénovés chaque année. Pont Mirepoix 2019.  Cf Pont Morandi.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’AFIT-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L’AFIT-F</a:t>
            </a:r>
          </a:p>
        </p:txBody>
      </p:sp>
      <p:sp>
        <p:nvSpPr>
          <p:cNvPr id="129" name="es…"/>
          <p:cNvSpPr txBox="1">
            <a:spLocks noGrp="1"/>
          </p:cNvSpPr>
          <p:nvPr>
            <p:ph type="body" idx="1"/>
          </p:nvPr>
        </p:nvSpPr>
        <p:spPr>
          <a:xfrm>
            <a:off x="596900" y="-457200"/>
            <a:ext cx="21005800" cy="9296400"/>
          </a:xfrm>
          <a:prstGeom prst="rect">
            <a:avLst/>
          </a:prstGeom>
        </p:spPr>
        <p:txBody>
          <a:bodyPr/>
          <a:lstStyle/>
          <a:p>
            <a:pPr marL="488950" indent="-488950" defTabSz="635634">
              <a:spcBef>
                <a:spcPts val="4500"/>
              </a:spcBef>
              <a:defRPr sz="3696"/>
            </a:pPr>
            <a:endParaRPr/>
          </a:p>
          <a:p>
            <a:pPr marL="488950" indent="-488950" defTabSz="635634">
              <a:spcBef>
                <a:spcPts val="4500"/>
              </a:spcBef>
              <a:defRPr sz="3696"/>
            </a:pPr>
            <a:endParaRPr/>
          </a:p>
          <a:p>
            <a:pPr marL="488950" indent="-488950" defTabSz="635634">
              <a:spcBef>
                <a:spcPts val="4500"/>
              </a:spcBef>
              <a:defRPr sz="3696"/>
            </a:pPr>
            <a:r>
              <a:t>es</a:t>
            </a:r>
          </a:p>
          <a:p>
            <a:pPr marL="488950" indent="-488950" defTabSz="635634">
              <a:spcBef>
                <a:spcPts val="4500"/>
              </a:spcBef>
              <a:defRPr sz="3696"/>
            </a:pPr>
            <a:r>
              <a:t>Le CIADT du 18 décembre 2003 portant création de l’AFITF</a:t>
            </a:r>
          </a:p>
          <a:p>
            <a:pPr marL="488950" indent="-488950" defTabSz="635634">
              <a:spcBef>
                <a:spcPts val="4500"/>
              </a:spcBef>
              <a:defRPr sz="3696"/>
            </a:pPr>
            <a:r>
              <a:t>Les origines des</a:t>
            </a:r>
            <a:r>
              <a:rPr b="1"/>
              <a:t> recettes affectées</a:t>
            </a:r>
          </a:p>
          <a:p>
            <a:pPr marL="488950" indent="-488950" defTabSz="635634">
              <a:spcBef>
                <a:spcPts val="4500"/>
              </a:spcBef>
              <a:defRPr sz="3696"/>
            </a:pPr>
            <a:r>
              <a:t> anomalie institutionnelle sur qui plane une double menace : Cour des comptes, directions du trésor et du budget. </a:t>
            </a:r>
          </a:p>
          <a:p>
            <a:pPr marL="488950" indent="-488950" defTabSz="635634">
              <a:spcBef>
                <a:spcPts val="4500"/>
              </a:spcBef>
              <a:defRPr sz="3696"/>
            </a:pPr>
            <a:r>
              <a:rPr b="1"/>
              <a:t>La difficile sécurisation des ressources.</a:t>
            </a:r>
            <a:r>
              <a:t> Les dividendes des SEMCA ; les ressources de la taxe Poids Lourds ; un bouquet de recettes affectées provenant essentiellement de la route.  2005-2022 54,1 Mds€ dont 17,5Mds€ pour la route       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es besoins de financement des infrastructures routièr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0065">
              <a:defRPr sz="7056"/>
            </a:lvl1pPr>
          </a:lstStyle>
          <a:p>
            <a:r>
              <a:t>Les besoins de financement des infrastructures routières</a:t>
            </a:r>
          </a:p>
        </p:txBody>
      </p:sp>
      <p:sp>
        <p:nvSpPr>
          <p:cNvPr id="132" name="L’Etat : des financements complexes pour un réseau en attrition ; 12000km de routes et autoroutes non concédées. 9000km d’autoroutes concédées. Le budget de l’AFIT-F , le programme 203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L’Etat : des financements complexes pour un réseau en attrition ; 12000km de routes et autoroutes non concédées. 9000km d’autoroutes concédées. Le budget de l’AFIT-F , le programme 203.</a:t>
            </a:r>
          </a:p>
          <a:p>
            <a:r>
              <a:t>Les départements 368 401km de RD 6,9Mds€ Investissement 4Mds€, fonctionnemente  2,9Mds€</a:t>
            </a:r>
          </a:p>
          <a:p>
            <a:r>
              <a:t>Le bloc communal 704 151km de voiries communales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’AFIT-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L’AFIT-V</a:t>
            </a:r>
          </a:p>
        </p:txBody>
      </p:sp>
      <p:sp>
        <p:nvSpPr>
          <p:cNvPr id="135" name="Modifier : 2 clic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36" name="Budget rectificatif n°1 de l'année 2024.pdf" descr="Budget rectificatif n°1 de l'année 2024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54" y="1812929"/>
            <a:ext cx="7560559" cy="106923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a route généreu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route généreuse </a:t>
            </a:r>
          </a:p>
        </p:txBody>
      </p:sp>
      <p:sp>
        <p:nvSpPr>
          <p:cNvPr id="139" name="Les ressources de l’AFIT-F viennent pour l’essentiel de la route et des autorout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7850" indent="-577850" defTabSz="751205">
              <a:spcBef>
                <a:spcPts val="5300"/>
              </a:spcBef>
              <a:defRPr sz="4368"/>
            </a:pPr>
            <a:r>
              <a:t> Les ressources de l’AFIT-F viennent pour l’essentiel de la route et des autoroutes.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Fraction d’accises sur les carburants (ex TICPE )  2 049 811 986€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La redevance domaniale                                                         411M€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La taxe d’aménagement du territoire.                                      561M€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Produits des amendes radars automatiques                           252M€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Autres ressources                                                                     600M€ </a:t>
            </a:r>
          </a:p>
          <a:p>
            <a:pPr marL="577850" indent="-577850" defTabSz="751205">
              <a:spcBef>
                <a:spcPts val="5300"/>
              </a:spcBef>
              <a:defRPr sz="4368"/>
            </a:pPr>
            <a:r>
              <a:t>Plan de relance (dotation budgétaire )                                  396,85M€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Les évolutions possibl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évolutions possibles</a:t>
            </a:r>
          </a:p>
        </p:txBody>
      </p:sp>
      <p:sp>
        <p:nvSpPr>
          <p:cNvPr id="142" name="La tarification de la route : mise en place de la directive euro-vignette révisée. ( ?) / acceptabilité…"/>
          <p:cNvSpPr txBox="1">
            <a:spLocks noGrp="1"/>
          </p:cNvSpPr>
          <p:nvPr>
            <p:ph type="body" idx="1"/>
          </p:nvPr>
        </p:nvSpPr>
        <p:spPr>
          <a:xfrm>
            <a:off x="1689100" y="3674878"/>
            <a:ext cx="21005800" cy="9296401"/>
          </a:xfrm>
          <a:prstGeom prst="rect">
            <a:avLst/>
          </a:prstGeom>
        </p:spPr>
        <p:txBody>
          <a:bodyPr/>
          <a:lstStyle/>
          <a:p>
            <a:pPr marL="571500" indent="-571500" defTabSz="742950">
              <a:spcBef>
                <a:spcPts val="5300"/>
              </a:spcBef>
              <a:defRPr sz="4319"/>
            </a:pPr>
            <a:r>
              <a:t>La tarification de la route : mise en place de la directive euro-vignette révisée. ( ?) / acceptabilité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Une loi de programmation fixant les priorités et garantissant les financements.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Transition fiscale sur l’énergie consommée sur le route ( ?) avec l’attrition progressive de la « TICPE »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Des progrès dans la conception des chaussées ( matériaux, mise en oeuvre )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Une sobriété dans les usages, réduction des vitesses sur routes et autoroutes </a:t>
            </a:r>
          </a:p>
          <a:p>
            <a:pPr marL="571500" indent="-571500" defTabSz="742950">
              <a:spcBef>
                <a:spcPts val="5300"/>
              </a:spcBef>
              <a:defRPr sz="4319"/>
            </a:pPr>
            <a:r>
              <a:t>Une sobriété dans les usages : réduction des déplacements ( télétravail, ville dense, vieillissement de la population, démobilité )</a:t>
            </a:r>
          </a:p>
        </p:txBody>
      </p:sp>
      <p:sp>
        <p:nvSpPr>
          <p:cNvPr id="143" name="Texte"/>
          <p:cNvSpPr txBox="1"/>
          <p:nvPr/>
        </p:nvSpPr>
        <p:spPr>
          <a:xfrm>
            <a:off x="11651551" y="6577775"/>
            <a:ext cx="1080898" cy="56045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8" ma:contentTypeDescription="Crée un document." ma:contentTypeScope="" ma:versionID="562c5f8faa3afe0037f80cedbbba92a2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6d0b1f9947d2def9302a79bd3f5241cd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8b9c18-5e1d-46e5-9d1a-4e2a3224a5d3">
      <Terms xmlns="http://schemas.microsoft.com/office/infopath/2007/PartnerControls"/>
    </lcf76f155ced4ddcb4097134ff3c332f>
    <TaxCatchAll xmlns="597f0e91-a424-40e7-b159-919cd36229ca" xsi:nil="true"/>
  </documentManagement>
</p:properties>
</file>

<file path=customXml/itemProps1.xml><?xml version="1.0" encoding="utf-8"?>
<ds:datastoreItem xmlns:ds="http://schemas.openxmlformats.org/officeDocument/2006/customXml" ds:itemID="{D0C97FE5-F9D8-42F7-861F-2BD05F2B7110}"/>
</file>

<file path=customXml/itemProps2.xml><?xml version="1.0" encoding="utf-8"?>
<ds:datastoreItem xmlns:ds="http://schemas.openxmlformats.org/officeDocument/2006/customXml" ds:itemID="{F03DE31C-33D5-46F3-9B97-3C67F5E366E2}"/>
</file>

<file path=customXml/itemProps3.xml><?xml version="1.0" encoding="utf-8"?>
<ds:datastoreItem xmlns:ds="http://schemas.openxmlformats.org/officeDocument/2006/customXml" ds:itemID="{98BFC5E1-85F3-4F43-970E-189BB61663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Macintosh PowerPoint</Application>
  <PresentationFormat>Personnalisé</PresentationFormat>
  <Paragraphs>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Helvetica Neue</vt:lpstr>
      <vt:lpstr>Helvetica Neue Light</vt:lpstr>
      <vt:lpstr>Helvetica Neue Medium</vt:lpstr>
      <vt:lpstr>White</vt:lpstr>
      <vt:lpstr>La décarbonation de la route</vt:lpstr>
      <vt:lpstr>La route en position dominante</vt:lpstr>
      <vt:lpstr>La route en transition</vt:lpstr>
      <vt:lpstr>L’AFIT-F</vt:lpstr>
      <vt:lpstr>Les besoins de financement des infrastructures routières</vt:lpstr>
      <vt:lpstr>L’AFIT-V</vt:lpstr>
      <vt:lpstr>La route généreuse </vt:lpstr>
      <vt:lpstr>Les évolutions possibles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décarbonation de la route</dc:title>
  <cp:lastModifiedBy>Anne MATTIOLI</cp:lastModifiedBy>
  <cp:revision>1</cp:revision>
  <dcterms:modified xsi:type="dcterms:W3CDTF">2024-04-25T09:25:33Z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</Properties>
</file>