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59" r:id="rId5"/>
    <p:sldId id="262" r:id="rId6"/>
    <p:sldId id="257" r:id="rId7"/>
    <p:sldId id="264" r:id="rId8"/>
    <p:sldId id="265" r:id="rId9"/>
    <p:sldId id="266" r:id="rId10"/>
    <p:sldId id="267" r:id="rId11"/>
    <p:sldId id="268" r:id="rId12"/>
  </p:sldIdLst>
  <p:sldSz cx="12192000" cy="6858000"/>
  <p:notesSz cx="6865938" cy="95408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7B8235-C970-440D-8893-CE0E2E04F201}" v="2" dt="2021-12-15T09:28:53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38A31B-3B0B-4CE3-B3C8-8EDCE3D0B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1C0AFE0-3170-46B3-8061-6EF58A4C8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396A3D-0FFF-40D2-ABB8-1670ABD1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2743-2BD9-4F49-96D1-67B17E0BE32A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73F655-EBF2-4F2D-99C7-C3231314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5EDF89-46F9-4940-A5A3-18EAC0079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A552-A0FE-49E9-9EAB-20155A58E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2624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8F5BFB-2C44-4DB5-94B1-A955703F8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BCCDBEA-BD36-41BB-A987-5D66209DF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2A7A90-05C9-4FB9-8C65-36F22C390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2743-2BD9-4F49-96D1-67B17E0BE32A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CB22B0-852A-4B73-AD50-5C2792B88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B0889B-8B1B-483A-9DBB-F93A0392E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A552-A0FE-49E9-9EAB-20155A58E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917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551C5B2-9338-4D8B-BE49-9FD69C01B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DA3F73-6E82-429D-8212-4A517F2FA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7C8C53-FD14-40E9-A052-FF9C0CF2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2743-2BD9-4F49-96D1-67B17E0BE32A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87AFA9-8AF0-4BF6-BF11-45AEBEFF6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8F2E32-9FFB-42A5-A992-5C0097B96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A552-A0FE-49E9-9EAB-20155A58E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79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2D6D18-EA0F-4F83-B4F6-248C3E7D1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DB31D0-9C9A-493C-80F3-567CD3AC8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1A763F-AE01-4C33-8611-615AE3B3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2743-2BD9-4F49-96D1-67B17E0BE32A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82FB29-1C0B-47C6-AF7D-388482248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4E84FA5-FFE3-49A7-BAA7-5806935E5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A552-A0FE-49E9-9EAB-20155A58E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42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2A52FC-45FE-4D70-8F87-D868C9A44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C6FCC9-E5FB-44BF-9F6D-51077F289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B16DF3-B224-4ABD-A671-763CEEF7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2743-2BD9-4F49-96D1-67B17E0BE32A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635DBDB-C403-4F50-85BA-070557A41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71B133-10B2-4EDB-B249-B4F953EDC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A552-A0FE-49E9-9EAB-20155A58E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974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528908-4370-4123-882B-55968EB7D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A9A686-A4F1-4FE3-B57C-7521B8543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012D63B-B281-4188-B855-85D91DA82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9F864F-3475-4E22-99BD-470D40F9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2743-2BD9-4F49-96D1-67B17E0BE32A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0079FF-109B-4FE8-B59D-0972028A3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D27EDE-2199-42B5-9147-ADF4475AD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A552-A0FE-49E9-9EAB-20155A58E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18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2D98FC-EBE5-4683-B344-502A200EF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3191E3-5AF7-4A1E-BDF3-D7E295E5B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351ECB-6144-4A87-913C-3EDBC2977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E8D1F7D-2613-42D2-B1BA-AD08C5E527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FF39F98-9F66-46F1-8315-19F05B9783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80DAB72-4737-4774-93CC-2DDD405CD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2743-2BD9-4F49-96D1-67B17E0BE32A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2A2902E-0743-4EAF-9703-D863F82F5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AFFC153-EDD1-4857-9B06-FAA7C956E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A552-A0FE-49E9-9EAB-20155A58E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95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A98E88-BF61-4188-9DFF-4191C3A6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0D31DE-4CCD-4230-A7A5-D8899BDCD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2743-2BD9-4F49-96D1-67B17E0BE32A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DD71D2-80F2-4F16-8E08-4DD95DFB8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F44272E-53B7-47DE-A4CE-77C8EA5F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A552-A0FE-49E9-9EAB-20155A58E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61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088AF8-E9BA-4118-90A1-C3F4DE9EC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2743-2BD9-4F49-96D1-67B17E0BE32A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404A789-44EC-4A50-BEC7-A3848B4FB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355F6A4-92A0-48B8-8555-41E0FF1AC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A552-A0FE-49E9-9EAB-20155A58E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5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59ABF6-560A-41B0-87BF-E6FE6720E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958BDC-E5E4-4EC3-9AE6-2664BD503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5ACA2A-C596-4E64-B56C-5358AB293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307C04-5EBA-422F-91CB-DE8F318B5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2743-2BD9-4F49-96D1-67B17E0BE32A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7C02E67-7BE8-4825-A54A-5FD02B714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6C4743-67D8-418E-B00C-702A2249F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A552-A0FE-49E9-9EAB-20155A58E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830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D352C4-714A-466F-9166-6FF96B4AE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FAC7EC1-80C8-4F69-BAD7-878BD2962B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1AFA9A-4CF8-422B-B77B-98FA81DA9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4A85B3F-FA3E-440E-AB12-D7096CD23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B2743-2BD9-4F49-96D1-67B17E0BE32A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BCB476-999D-4E1C-8145-32BAEBF8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23A7271-BE0D-43BA-970C-6F74D7BC0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7A552-A0FE-49E9-9EAB-20155A58E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9934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7CA7353-271A-4D7D-895A-9ECC7948A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0691A0F-2B89-419E-A4AB-F30EBFB04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F23078-900B-41AD-8309-227E88A206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B2743-2BD9-4F49-96D1-67B17E0BE32A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7B4248-C5FC-4C37-A3BB-4DEB3B799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52C9F4-267B-463F-B607-D0BDDD697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7A552-A0FE-49E9-9EAB-20155A58E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012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71E216-8BA8-4262-B791-8C17017D4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998"/>
          </a:xfrm>
        </p:spPr>
        <p:txBody>
          <a:bodyPr/>
          <a:lstStyle/>
          <a:p>
            <a:r>
              <a:rPr lang="fr-FR" dirty="0"/>
              <a:t>Présentation de RAMDAM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068AB4-6966-4F1F-8180-6F83B9FF5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92070"/>
            <a:ext cx="10515600" cy="3847943"/>
          </a:xfrm>
        </p:spPr>
        <p:txBody>
          <a:bodyPr>
            <a:normAutofit lnSpcReduction="10000"/>
          </a:bodyPr>
          <a:lstStyle/>
          <a:p>
            <a:r>
              <a:rPr lang="fr-FR" dirty="0"/>
              <a:t>Fédération d’associations créer en 2016 en même temps que la Métropole</a:t>
            </a:r>
          </a:p>
          <a:p>
            <a:r>
              <a:rPr lang="fr-FR" dirty="0"/>
              <a:t>9 associations sont adhérentes (6 lors de la création) représentant 3600 cyclistes</a:t>
            </a:r>
          </a:p>
          <a:p>
            <a:r>
              <a:rPr lang="fr-FR" dirty="0"/>
              <a:t>8 associations, entreprises et un collectif de salariés sont membres associés (tourisme, logistique / livraisons, piétons, vélotaf, …)</a:t>
            </a:r>
          </a:p>
          <a:p>
            <a:r>
              <a:rPr lang="fr-FR" dirty="0"/>
              <a:t>Évolution de l’usage du vélo entre 2017 et 2021 </a:t>
            </a:r>
            <a:r>
              <a:rPr lang="fr-FR" sz="2000" dirty="0"/>
              <a:t>(comptage des associations)</a:t>
            </a:r>
          </a:p>
          <a:p>
            <a:pPr lvl="1"/>
            <a:r>
              <a:rPr lang="fr-FR" dirty="0"/>
              <a:t>Marseille : +17,42%</a:t>
            </a:r>
          </a:p>
          <a:p>
            <a:pPr lvl="1"/>
            <a:r>
              <a:rPr lang="fr-FR" dirty="0"/>
              <a:t>Aix en Provence : +67%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63AB083-1C5F-4533-8925-8B46698558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516" y="0"/>
            <a:ext cx="2588416" cy="289207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143771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7E1C0D-466C-4A04-8EDD-C0A78675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6256"/>
          </a:xfrm>
        </p:spPr>
        <p:txBody>
          <a:bodyPr/>
          <a:lstStyle/>
          <a:p>
            <a:r>
              <a:rPr lang="fr-FR" b="1" dirty="0"/>
              <a:t>La suite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94D9AD-5CD7-405B-91B0-E843DB148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703" y="1297858"/>
            <a:ext cx="11326761" cy="5442154"/>
          </a:xfrm>
        </p:spPr>
        <p:txBody>
          <a:bodyPr>
            <a:normAutofit lnSpcReduction="10000"/>
          </a:bodyPr>
          <a:lstStyle/>
          <a:p>
            <a:r>
              <a:rPr lang="fr-FR" sz="2400" b="1" dirty="0"/>
              <a:t>Région Sud prévoit 90M€ (avec cofinancements dont l’AFIF ?) avec une priorité sur les déplacements </a:t>
            </a:r>
            <a:r>
              <a:rPr lang="fr-FR" sz="2400" b="1"/>
              <a:t>du quotidien </a:t>
            </a:r>
            <a:r>
              <a:rPr lang="fr-FR" sz="2400" b="1" dirty="0"/>
              <a:t>:</a:t>
            </a:r>
          </a:p>
          <a:p>
            <a:pPr lvl="1"/>
            <a:r>
              <a:rPr lang="fr-FR" dirty="0"/>
              <a:t>Terminer la réalisation du Schéma Régional des </a:t>
            </a:r>
            <a:r>
              <a:rPr lang="fr-FR" dirty="0" err="1"/>
              <a:t>Véloroutes</a:t>
            </a:r>
            <a:r>
              <a:rPr lang="fr-FR" dirty="0"/>
              <a:t> (SRV) – reste environ 1200km dont la V65 qui traverse les Métropoles dont AMP (Camargue/Nice)</a:t>
            </a:r>
          </a:p>
          <a:p>
            <a:pPr lvl="1"/>
            <a:r>
              <a:rPr lang="fr-FR" dirty="0"/>
              <a:t>Contribuer à la réalisation des plans vélos métropolitains (plan sur 10 ans ? )</a:t>
            </a:r>
          </a:p>
          <a:p>
            <a:pPr lvl="1"/>
            <a:r>
              <a:rPr lang="fr-FR" dirty="0"/>
              <a:t>Prise en compte des modes actifs lors de la rénovation d’axes routiers départementaux</a:t>
            </a:r>
          </a:p>
          <a:p>
            <a:r>
              <a:rPr lang="fr-FR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Engager une véritable rupture dans le partage de la voirie : donner aux cyclistes et aux piétons la part qui leur revient</a:t>
            </a:r>
            <a:endParaRPr lang="fr-FR" sz="2400" b="1" dirty="0"/>
          </a:p>
          <a:p>
            <a:r>
              <a:rPr lang="fr-FR" sz="2400" b="1" dirty="0"/>
              <a:t>Développer le savoir rouler à vélo dans les écoles</a:t>
            </a:r>
          </a:p>
          <a:p>
            <a:r>
              <a:rPr lang="fr-FR" sz="2400" b="1" dirty="0"/>
              <a:t>Élaboration d’un plan marche métropolitain</a:t>
            </a:r>
          </a:p>
          <a:p>
            <a:r>
              <a:rPr lang="fr-FR" sz="2400" b="1" dirty="0"/>
              <a:t>Implication du réseau associatif dans les 25 plans locaux de la mobilité (déclinaison locale du Plan de la mobilité – ex PDU) qui vont être mis en place</a:t>
            </a:r>
          </a:p>
          <a:p>
            <a:pPr lvl="1"/>
            <a:r>
              <a:rPr lang="fr-FR" dirty="0"/>
              <a:t>Cohérence et continuité du réseau cyclable métropolitain</a:t>
            </a:r>
          </a:p>
          <a:p>
            <a:pPr lvl="1"/>
            <a:r>
              <a:rPr lang="fr-FR" dirty="0"/>
              <a:t>Jalonnement et intermodalité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4286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899D2A-A926-486C-8FEC-54F4B830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cyclistes sont des usagers des transports collectifs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85B4DE-D26B-4B22-A5CE-28B13F853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/>
              <a:t>Besoin d’une mise en place, dès maintenant et planifié, d’un Service Express Métropolitain (SEM) pour relier les 92 communes :</a:t>
            </a:r>
          </a:p>
          <a:p>
            <a:pPr lvl="1"/>
            <a:r>
              <a:rPr lang="fr-FR" dirty="0"/>
              <a:t>Distance moyenne à bord des TER : 35km</a:t>
            </a:r>
          </a:p>
          <a:p>
            <a:pPr lvl="1"/>
            <a:r>
              <a:rPr lang="fr-FR" dirty="0"/>
              <a:t>Disposer d’un service (trains et cars) tôt le matin et tard le soir, densifié et cadencé</a:t>
            </a:r>
          </a:p>
          <a:p>
            <a:pPr lvl="1"/>
            <a:r>
              <a:rPr lang="fr-FR" dirty="0"/>
              <a:t>Effacer les inégalités territoriales existantes (dessertes de quartiers, lotissements, communes, zones d’activités, …)</a:t>
            </a:r>
          </a:p>
          <a:p>
            <a:r>
              <a:rPr lang="fr-FR" b="1" dirty="0"/>
              <a:t>Développer l’emport des vélos à bord des cars et des trains sur les différentes lignes</a:t>
            </a:r>
          </a:p>
          <a:p>
            <a:r>
              <a:rPr lang="fr-FR" b="1" dirty="0"/>
              <a:t>Faciliter l’accessibilité et l’intermodalité des gares routières et ferroviaires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62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E568AE-7300-4CFB-9193-6E62A33768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9214"/>
            <a:ext cx="9144000" cy="530941"/>
          </a:xfrm>
        </p:spPr>
        <p:txBody>
          <a:bodyPr>
            <a:normAutofit/>
          </a:bodyPr>
          <a:lstStyle/>
          <a:p>
            <a:r>
              <a:rPr lang="fr-FR" sz="2400" b="1" dirty="0"/>
              <a:t>La décarbonation, une œuvre de grande ampleur sur la Métropole 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6AC2298-1E31-465C-85F9-B9A832DE7E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6697" y="988141"/>
            <a:ext cx="11208774" cy="5737123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000000"/>
                </a:solidFill>
                <a:effectLst/>
              </a:rPr>
              <a:t>Congestions routières quotidiennes qui génèrent du bruit et temps perdu : </a:t>
            </a:r>
            <a:r>
              <a:rPr lang="fr-FR" sz="2000" b="1" i="0" dirty="0">
                <a:solidFill>
                  <a:srgbClr val="000000"/>
                </a:solidFill>
                <a:effectLst/>
              </a:rPr>
              <a:t>35 000 heures perdues </a:t>
            </a:r>
            <a:r>
              <a:rPr lang="fr-FR" sz="2000" b="0" i="0" dirty="0">
                <a:solidFill>
                  <a:srgbClr val="000000"/>
                </a:solidFill>
                <a:effectLst/>
              </a:rPr>
              <a:t>chaque jour au niveau de Marseille.</a:t>
            </a:r>
            <a:endParaRPr lang="fr-FR" sz="20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b="1" i="0" dirty="0">
                <a:solidFill>
                  <a:srgbClr val="000000"/>
                </a:solidFill>
                <a:effectLst/>
              </a:rPr>
              <a:t>52mn</a:t>
            </a:r>
            <a:r>
              <a:rPr lang="fr-FR" sz="2000" b="0" i="0" dirty="0">
                <a:solidFill>
                  <a:srgbClr val="000000"/>
                </a:solidFill>
                <a:effectLst/>
              </a:rPr>
              <a:t>, en moyenne, passées chaque jour dans sa voiture - 69% des personnes considèrent que l’accroissement des difficultés génère du stress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b="1" i="0" dirty="0">
                <a:solidFill>
                  <a:srgbClr val="000000"/>
                </a:solidFill>
                <a:effectLst/>
              </a:rPr>
              <a:t>10 jours perdus </a:t>
            </a:r>
            <a:r>
              <a:rPr lang="fr-FR" sz="2000" b="0" i="0" dirty="0">
                <a:solidFill>
                  <a:srgbClr val="000000"/>
                </a:solidFill>
                <a:effectLst/>
              </a:rPr>
              <a:t>par an entre Aix et Marseille pour un automobiliste Aixois effectuant le trajet quotidiennement pour aller travailler à Marseille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000000"/>
                </a:solidFill>
                <a:effectLst/>
              </a:rPr>
              <a:t>Marseille / Aix / Étang de Berre agglomérations où l’air est le plus pollué, en grande partie, à cause des transports. </a:t>
            </a:r>
            <a:r>
              <a:rPr lang="fr-FR" sz="2000" b="1" i="0" dirty="0">
                <a:solidFill>
                  <a:srgbClr val="000000"/>
                </a:solidFill>
                <a:effectLst/>
              </a:rPr>
              <a:t>97 000 décès </a:t>
            </a:r>
            <a:r>
              <a:rPr lang="fr-FR" sz="2000" b="0" i="0" dirty="0">
                <a:solidFill>
                  <a:srgbClr val="000000"/>
                </a:solidFill>
                <a:effectLst/>
              </a:rPr>
              <a:t>imputables à la pollution de l’air en France. </a:t>
            </a:r>
            <a:r>
              <a:rPr lang="fr-FR" sz="2000" b="1" i="0" dirty="0">
                <a:solidFill>
                  <a:srgbClr val="000000"/>
                </a:solidFill>
                <a:effectLst/>
              </a:rPr>
              <a:t>2 500 décès </a:t>
            </a:r>
            <a:r>
              <a:rPr lang="fr-FR" sz="2000" b="0" i="0" dirty="0">
                <a:solidFill>
                  <a:srgbClr val="000000"/>
                </a:solidFill>
                <a:effectLst/>
              </a:rPr>
              <a:t>prématurés sur les Bouches-du-Rhône.</a:t>
            </a:r>
            <a:r>
              <a:rPr lang="fr-FR" sz="2000" dirty="0"/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b="1" i="0" dirty="0">
                <a:solidFill>
                  <a:srgbClr val="000000"/>
                </a:solidFill>
                <a:effectLst/>
              </a:rPr>
              <a:t>75% </a:t>
            </a:r>
            <a:r>
              <a:rPr lang="fr-FR" sz="2000" b="0" i="0" dirty="0">
                <a:solidFill>
                  <a:srgbClr val="000000"/>
                </a:solidFill>
                <a:effectLst/>
              </a:rPr>
              <a:t>des déplacements quotidiens font </a:t>
            </a:r>
            <a:r>
              <a:rPr lang="fr-FR" sz="2000" b="1" i="0" dirty="0">
                <a:solidFill>
                  <a:srgbClr val="000000"/>
                </a:solidFill>
                <a:effectLst/>
              </a:rPr>
              <a:t>moins de 8 kilomètres</a:t>
            </a:r>
            <a:r>
              <a:rPr lang="fr-FR" sz="2000" b="0" i="0" dirty="0">
                <a:solidFill>
                  <a:srgbClr val="000000"/>
                </a:solidFill>
                <a:effectLst/>
              </a:rPr>
              <a:t>, c’est à peine 25 minutes à vélo. Mais il y a un grave</a:t>
            </a: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b="0" i="0" dirty="0">
                <a:solidFill>
                  <a:srgbClr val="000000"/>
                </a:solidFill>
                <a:effectLst/>
              </a:rPr>
              <a:t>problème d’infrastructures, en clair, on risque, trop souvent, le vol du vélo ou l’accident de la route.</a:t>
            </a:r>
            <a:endParaRPr lang="fr-FR" sz="2000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000000"/>
                </a:solidFill>
                <a:effectLst/>
              </a:rPr>
              <a:t>Nombreux sont </a:t>
            </a:r>
            <a:r>
              <a:rPr lang="fr-FR" sz="2000" b="1" i="0" dirty="0">
                <a:solidFill>
                  <a:srgbClr val="000000"/>
                </a:solidFill>
                <a:effectLst/>
              </a:rPr>
              <a:t>les ménages sans voitures </a:t>
            </a:r>
            <a:r>
              <a:rPr lang="fr-FR" sz="2000" b="0" i="0" dirty="0">
                <a:solidFill>
                  <a:srgbClr val="000000"/>
                </a:solidFill>
                <a:effectLst/>
              </a:rPr>
              <a:t>(ente 17% et 60% de foyers selon les quartiers de Marseille, 23% sur le département de Bouches-du-Rhône et sur Aix-en-Provence) essentiellement pour des raisons financières.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2000" b="0" i="0" dirty="0">
                <a:solidFill>
                  <a:srgbClr val="000000"/>
                </a:solidFill>
                <a:effectLst/>
              </a:rPr>
              <a:t>Une </a:t>
            </a:r>
            <a:r>
              <a:rPr lang="fr-FR" sz="2000" b="1" i="0" dirty="0">
                <a:solidFill>
                  <a:srgbClr val="000000"/>
                </a:solidFill>
                <a:effectLst/>
              </a:rPr>
              <a:t>réelle précarité énergétique </a:t>
            </a:r>
            <a:r>
              <a:rPr lang="fr-FR" sz="2000" b="0" i="0" dirty="0">
                <a:solidFill>
                  <a:srgbClr val="000000"/>
                </a:solidFill>
                <a:effectLst/>
              </a:rPr>
              <a:t>liée au coût des carburants et au coût global de la voiture (plus de 60 0 000 ménages résidant des périphéries des pôles urbains / métropolitains sur la région – étude INSEE 2015)</a:t>
            </a:r>
            <a:r>
              <a:rPr lang="fr-FR" sz="2000" dirty="0"/>
              <a:t> . L’actuel coût des carburants doit augmenter le nombre de ménages concernés.</a:t>
            </a:r>
            <a:br>
              <a:rPr lang="fr-FR" sz="2000" dirty="0"/>
            </a:br>
            <a:br>
              <a:rPr lang="fr-FR" sz="2000" dirty="0"/>
            </a:b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7514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391476-D779-4CF9-82AC-0399C761D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Plan vélo métropolitain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5195FC-5795-4B00-A462-88158707586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/>
              <a:t>Voté en 2019 par le conseil métropolitain</a:t>
            </a:r>
          </a:p>
          <a:p>
            <a:r>
              <a:rPr lang="fr-FR" dirty="0"/>
              <a:t>Doté de 60M€ sur la durée du plan</a:t>
            </a:r>
          </a:p>
          <a:p>
            <a:r>
              <a:rPr lang="fr-FR" dirty="0"/>
              <a:t>Plus 40M€ du CD13 via l’aide aux communes</a:t>
            </a:r>
          </a:p>
          <a:p>
            <a:r>
              <a:rPr lang="fr-FR" dirty="0"/>
              <a:t>Composé de 15 actions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C05B6B3-3DE9-4F01-9F79-C445A5D762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63818" y="1825625"/>
            <a:ext cx="31983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2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able&#10;&#10;Description générée automatiquement">
            <a:extLst>
              <a:ext uri="{FF2B5EF4-FFF2-40B4-BE49-F238E27FC236}">
                <a16:creationId xmlns:a16="http://schemas.microsoft.com/office/drawing/2014/main" id="{D891A947-A3DB-40DB-B024-510666EE0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042" y="643466"/>
            <a:ext cx="348191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5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&#10;&#10;Description générée automatiquement">
            <a:extLst>
              <a:ext uri="{FF2B5EF4-FFF2-40B4-BE49-F238E27FC236}">
                <a16:creationId xmlns:a16="http://schemas.microsoft.com/office/drawing/2014/main" id="{6F066C43-91B7-4A13-BAD0-D66CBAEAB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52677"/>
            <a:ext cx="10905066" cy="515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9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7AE5CFF-56A4-4C2C-9360-E698B3F96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516193"/>
            <a:ext cx="3234018" cy="56983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b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8 </a:t>
            </a:r>
            <a:r>
              <a:rPr lang="en-U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lignes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vélos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au sein de Marseille</a:t>
            </a:r>
            <a:b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fr-FR" sz="66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Times New Roman" pitchFamily="18"/>
                <a:cs typeface="Calibri" pitchFamily="34"/>
              </a:rPr>
              <a:t>85 km </a:t>
            </a:r>
            <a:br>
              <a:rPr lang="fr-FR" sz="66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Times New Roman" pitchFamily="18"/>
                <a:cs typeface="Calibri" pitchFamily="34"/>
              </a:rPr>
            </a:br>
            <a:r>
              <a:rPr lang="fr-FR" sz="66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Times New Roman" pitchFamily="18"/>
                <a:cs typeface="Calibri" pitchFamily="34"/>
              </a:rPr>
              <a:t> en 2024</a:t>
            </a:r>
            <a:br>
              <a:rPr lang="fr-FR" sz="6600" b="0" i="0" u="none" strike="noStrike" kern="1200" cap="none" spc="0" baseline="0" dirty="0">
                <a:solidFill>
                  <a:srgbClr val="000000"/>
                </a:solidFill>
                <a:uFillTx/>
                <a:latin typeface="Calibri" pitchFamily="34"/>
                <a:ea typeface="Times New Roman" pitchFamily="18"/>
                <a:cs typeface="Calibri" pitchFamily="34"/>
              </a:rPr>
            </a:br>
            <a:endParaRPr lang="en-US" sz="6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1D0F0CD-2736-4ECD-8127-26369FDAD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4245" y="643469"/>
            <a:ext cx="5515352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27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810EA91-B46B-4B81-992F-288A33FD2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9998"/>
          </a:xfrm>
        </p:spPr>
        <p:txBody>
          <a:bodyPr>
            <a:normAutofit/>
          </a:bodyPr>
          <a:lstStyle/>
          <a:p>
            <a:r>
              <a:rPr lang="fr-FR" sz="3200" b="1" dirty="0"/>
              <a:t>Comparatif entre des métropoles … Marseille est très en retard !</a:t>
            </a:r>
          </a:p>
        </p:txBody>
      </p:sp>
      <p:pic>
        <p:nvPicPr>
          <p:cNvPr id="8" name="Image 5">
            <a:extLst>
              <a:ext uri="{FF2B5EF4-FFF2-40B4-BE49-F238E27FC236}">
                <a16:creationId xmlns:a16="http://schemas.microsoft.com/office/drawing/2014/main" id="{D984AE9A-A2D4-43C7-AA77-5D1EA6BE13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1503299" y="1327355"/>
            <a:ext cx="9185402" cy="4849608"/>
          </a:xfrm>
          <a:prstGeom prst="rect">
            <a:avLst/>
          </a:prstGeom>
          <a:solidFill>
            <a:srgbClr val="EDEDED"/>
          </a:solidFill>
        </p:spPr>
      </p:pic>
    </p:spTree>
    <p:extLst>
      <p:ext uri="{BB962C8B-B14F-4D97-AF65-F5344CB8AC3E}">
        <p14:creationId xmlns:p14="http://schemas.microsoft.com/office/powerpoint/2010/main" val="114339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296235-06CC-4395-B338-043CC2F1C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4243"/>
          </a:xfrm>
        </p:spPr>
        <p:txBody>
          <a:bodyPr>
            <a:normAutofit/>
          </a:bodyPr>
          <a:lstStyle/>
          <a:p>
            <a:r>
              <a:rPr lang="fr-FR" sz="4000" b="1" dirty="0"/>
              <a:t>Une réalisation des pistes cyclables trop lente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964669-00F8-407C-B29F-98F508CAE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6348"/>
            <a:ext cx="10515600" cy="5106527"/>
          </a:xfrm>
        </p:spPr>
        <p:txBody>
          <a:bodyPr>
            <a:normAutofit lnSpcReduction="10000"/>
          </a:bodyPr>
          <a:lstStyle/>
          <a:p>
            <a:r>
              <a:rPr lang="fr-FR" dirty="0"/>
              <a:t>Un délai de réalisation des pistes cyclables trop lent</a:t>
            </a:r>
          </a:p>
          <a:p>
            <a:r>
              <a:rPr lang="fr-FR" dirty="0"/>
              <a:t>Une compétence voirie éclatée entre la Métropole et les communes</a:t>
            </a:r>
          </a:p>
          <a:p>
            <a:r>
              <a:rPr lang="fr-FR" dirty="0"/>
              <a:t>Un manque de compétences techniques dans les services et des réalisations critiquées et attaquées en justice</a:t>
            </a:r>
          </a:p>
          <a:p>
            <a:r>
              <a:rPr lang="fr-FR" dirty="0"/>
              <a:t>Une concertation très mauvaise et compliquée</a:t>
            </a:r>
          </a:p>
          <a:p>
            <a:r>
              <a:rPr lang="fr-FR" dirty="0"/>
              <a:t>Un objectif inférieur (5 puis 7%) à celui de l’Etat (9%)</a:t>
            </a:r>
          </a:p>
          <a:p>
            <a:r>
              <a:rPr lang="fr-FR" dirty="0"/>
              <a:t>Une absence de continuité et de jalonnement</a:t>
            </a:r>
          </a:p>
          <a:p>
            <a:r>
              <a:rPr lang="fr-FR" dirty="0"/>
              <a:t>Stationnement sauvage sur les aménagements (scooters, voitures, trottinettes, …)</a:t>
            </a:r>
          </a:p>
          <a:p>
            <a:r>
              <a:rPr lang="fr-FR" dirty="0"/>
              <a:t>Emport des vélos à bord des cars – une seule expérience en cours</a:t>
            </a:r>
          </a:p>
          <a:p>
            <a:r>
              <a:rPr lang="fr-FR" dirty="0"/>
              <a:t>Lutte contre le vol : en cours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233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E97D90-4119-4CD9-99EB-C6253AE80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Un PDU critiqué et modifié 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E3D9BE-0D0A-44DB-9A83-98EE1F361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000000"/>
                </a:solidFill>
                <a:uFillTx/>
                <a:latin typeface="+mn-lt"/>
              </a:rPr>
              <a:t>Texte de la Métropole Aix Marseille Provence (01/12/21) suite à l’enquête publique :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800" b="1" i="0" u="none" strike="noStrike" kern="1200" cap="none" spc="0" baseline="0" dirty="0">
              <a:solidFill>
                <a:srgbClr val="000000"/>
              </a:solidFill>
              <a:uFillTx/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i="1" dirty="0">
                <a:effectLst/>
                <a:latin typeface="+mn-lt"/>
              </a:rPr>
              <a:t>L’approbation du Plan de Déplacement Métropolitain sera soumise au conseil de la Métropole du </a:t>
            </a:r>
            <a:r>
              <a:rPr lang="fr-FR" sz="2800" b="1" i="1" dirty="0">
                <a:effectLst/>
                <a:latin typeface="+mn-lt"/>
              </a:rPr>
              <a:t>16 décembre</a:t>
            </a:r>
            <a:r>
              <a:rPr lang="fr-FR" sz="2800" i="1" dirty="0">
                <a:effectLst/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i="1" dirty="0">
                <a:effectLst/>
                <a:latin typeface="+mn-lt"/>
              </a:rPr>
              <a:t>Suite aux réserves exprimées par le rapport de la commission d’enquête, il est proposé la </a:t>
            </a:r>
            <a:r>
              <a:rPr lang="fr-FR" sz="2800" b="1" i="1" dirty="0">
                <a:effectLst/>
                <a:latin typeface="+mn-lt"/>
              </a:rPr>
              <a:t>densification du réseau cyclable de 700 à 1200 km en 2030</a:t>
            </a:r>
            <a:r>
              <a:rPr lang="fr-FR" sz="2800" i="1" dirty="0">
                <a:effectLst/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i="1" dirty="0">
                <a:effectLst/>
                <a:latin typeface="+mn-lt"/>
              </a:rPr>
              <a:t>ce qui permettra de faire évoluer la </a:t>
            </a:r>
            <a:r>
              <a:rPr lang="fr-FR" sz="2800" b="1" i="1" dirty="0">
                <a:effectLst/>
                <a:latin typeface="+mn-lt"/>
              </a:rPr>
              <a:t>part modale du vélo </a:t>
            </a:r>
            <a:r>
              <a:rPr lang="fr-FR" sz="2800" i="1" dirty="0">
                <a:effectLst/>
                <a:latin typeface="+mn-lt"/>
              </a:rPr>
              <a:t>de 5 initialement envisagé jusqu’à </a:t>
            </a:r>
            <a:r>
              <a:rPr lang="fr-FR" sz="2800" b="1" i="1" dirty="0">
                <a:effectLst/>
                <a:latin typeface="+mn-lt"/>
              </a:rPr>
              <a:t>7%</a:t>
            </a:r>
            <a:r>
              <a:rPr lang="fr-FR" sz="2800" i="1" dirty="0">
                <a:effectLst/>
                <a:latin typeface="+mn-lt"/>
              </a:rPr>
              <a:t>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18655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846</Words>
  <Application>Microsoft Macintosh PowerPoint</Application>
  <PresentationFormat>Grand écran</PresentationFormat>
  <Paragraphs>61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de RAMDAM  </vt:lpstr>
      <vt:lpstr>La décarbonation, une œuvre de grande ampleur sur la Métropole !</vt:lpstr>
      <vt:lpstr>Plan vélo métropolitain</vt:lpstr>
      <vt:lpstr>Présentation PowerPoint</vt:lpstr>
      <vt:lpstr>Présentation PowerPoint</vt:lpstr>
      <vt:lpstr>    8 lignes vélos au sein de Marseille 85 km   en 2024 </vt:lpstr>
      <vt:lpstr>Comparatif entre des métropoles … Marseille est très en retard !</vt:lpstr>
      <vt:lpstr>Une réalisation des pistes cyclables trop lente !</vt:lpstr>
      <vt:lpstr>Un PDU critiqué et modifié !</vt:lpstr>
      <vt:lpstr>La suite !</vt:lpstr>
      <vt:lpstr>Les cyclistes sont des usagers des transports collectifs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décarbonation, une œuvre de grande ampleur sur la Métropole !</dc:title>
  <dc:creator>Jean PETIT</dc:creator>
  <cp:lastModifiedBy>Anne MATTIOLI</cp:lastModifiedBy>
  <cp:revision>2</cp:revision>
  <cp:lastPrinted>2021-12-15T09:29:00Z</cp:lastPrinted>
  <dcterms:created xsi:type="dcterms:W3CDTF">2021-12-14T07:10:46Z</dcterms:created>
  <dcterms:modified xsi:type="dcterms:W3CDTF">2021-12-15T17:48:42Z</dcterms:modified>
</cp:coreProperties>
</file>