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4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80" r:id="rId2"/>
    <p:sldId id="281" r:id="rId3"/>
    <p:sldId id="282" r:id="rId4"/>
    <p:sldId id="258" r:id="rId5"/>
    <p:sldId id="283" r:id="rId6"/>
    <p:sldId id="289" r:id="rId7"/>
    <p:sldId id="263" r:id="rId8"/>
    <p:sldId id="284" r:id="rId9"/>
    <p:sldId id="285" r:id="rId10"/>
    <p:sldId id="286" r:id="rId11"/>
    <p:sldId id="287" r:id="rId12"/>
    <p:sldId id="288" r:id="rId13"/>
    <p:sldId id="271" r:id="rId14"/>
    <p:sldId id="290" r:id="rId15"/>
    <p:sldId id="29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31" autoAdjust="0"/>
  </p:normalViewPr>
  <p:slideViewPr>
    <p:cSldViewPr snapToGrid="0">
      <p:cViewPr>
        <p:scale>
          <a:sx n="74" d="100"/>
          <a:sy n="74" d="100"/>
        </p:scale>
        <p:origin x="34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1:16:29.59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3:54:17.90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2404 608 24575,'-6'1'0,"1"0"0,1 1 0,0-1 0,-1 2 0,1-2 0,0 2 0,-2-2 0,-3 7 0,-7 1 0,-260 126 0,-1-22 0,21-10 0,154-51 0,5 4 0,1 4 0,3 5 0,3 3 0,4 6 0,-100 103 0,128-113 0,2 3 0,2 2 0,5 3 0,-48 88 0,38-43 0,4 5 0,-41 131 0,60-148 0,6 3 0,4 0 0,5 2 0,4-1 0,-2 124 0,19-146 0,4 0 0,3-1 0,21 96 0,-12-114 0,2-2 0,4 1 0,2-2 0,44 86 0,-31-82 0,3-2 0,3-2 0,3-1 0,2-2 0,3-4 0,4 0 0,110 90 0,-76-80 0,5-6 0,0-2 0,4-5 0,3-4 0,0-5 0,125 38 0,-97-46 0,0-6 0,3-6 0,0-6 0,247 7 0,-240-28 0,-1-7 0,0-7 0,-1-4 0,-1-7 0,-1-6 0,-2-6 0,156-64 0,-155 43 0,-5-4 0,-1-6 0,-4-6 0,-3-5 0,-3-5 0,191-180 0,-230 185 0,-5-4 0,-2-4 0,-4-2 0,99-175 0,-126 186 0,-3-1 0,-4 0 0,-3-2 0,-4-2 0,-5-2 0,22-143 0,-38 152 0,-4-1 0,-2 1 0,-4 0 0,-4-1 0,-2 1 0,-5 1 0,-46-147 0,6 77 0,-6 0 0,-153-262 0,134 282 0,-5 3 0,-7 4 0,-4 5 0,-4 3 0,-167-141 0,171 175 0,-4 5 0,-1 2 0,-4 6 0,-3 6 0,-127-53 0,110 63 0,-2 4 0,-2 7 0,-1 3 0,-203-22 0,221 47 0,1 5 0,-1 4 0,2 5 0,-2 6 0,1 4 0,2 3 0,1 8 0,0 3 0,1 4 0,3 6 0,0 4 0,4 5 0,1 2 0,2 6 0,4 6 0,-89 71 0,97-61 0,4 5 0,2 3 0,4 4 0,3 3 0,4 2 0,6 5 0,-77 146 0,100-163 0,5 3 0,3 1 0,3 2 0,4 1 0,4 0 0,3 1 0,5 2 0,2 0 0,5-1 0,6 106 0,10-89 0,2 0 0,7-1 0,3-2 0,54 147 0,-22-107 0,8-3 0,114 191 0,-94-201-17,3-3 1,6-5-1,142 141 0,-82-115-946,296 222 0,-315-274-5235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3:55:08.69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540 1 24575,'-2'7'0,"1"-2"0,0 2 0,-1-1 0,0 0 0,-1 0 0,2 0 0,-6 7 0,-5 15 0,-287 896 0,234-708 0,-34 155 0,82-282 0,4 0 0,-2 113 0,19 308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3:55:10.13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1 278 24575,'0'-1'0,"0"0"0,0 1 0,0-2 0,0 1 0,0 1 0,0-1 0,0-1 0,0 2 0,0-1 0,0 0 0,0 1 0,0-2 0,0 1 0,1 1 0,-1-1 0,0 1 0,0-2 0,2 1 0,-2 1 0,0-1 0,1 1 0,-1-2 0,1 2 0,-1-1 0,2 1 0,-2-1 0,1 1 0,-1 0 0,1-2 0,-1 2 0,3-1 0,-2 1 0,1 0 0,-1 1 0,0-1 0,1 0 0,-1 0 0,0 2 0,1-2 0,-1 1 0,-1-1 0,1 1 0,1-1 0,-1 2 0,0-2 0,1 1 0,-1 0 0,-1-1 0,3 4 0,19 20 0,-2 2 0,0 0 0,-1 1 0,28 54 0,45 129 0,-86-190 0,190 449 0,-193-465 0,0 1 0,-1 2 0,1-2 0,-2 2 0,2-2 0,-2 2 0,1 0 0,-1-2 0,-1 2 0,1-1 0,-1 1 0,-1 10 0,41-49 0,23-30 0,90-122 0,36-87 0,-142 200 0,156-219 0,-165 240 0,5 1 0,0 4 0,78-65 0,-40 41 0,-78 69-12,0-1-1,-1-1 1,1 2-1,0-1 0,-1 1 1,1 0-1,0 0 1,-1 0-1,1 0 1,0 0-1,-1 0 0,6 1 1,2 1-1190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E8419-692A-47D4-B355-FC0F09FD977B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0ED60-D62D-46C5-BAFA-99141D23CD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60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eb48997c8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eb48997c8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29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b48997c8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eb48997c8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38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b48997c8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eb48997c8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BC9A6-1DAB-4705-B564-457AA0E1051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77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eb48997c8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eb48997c8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46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 userDrawn="1"/>
        </p:nvSpPr>
        <p:spPr>
          <a:xfrm rot="-2700000">
            <a:off x="-660657" y="901101"/>
            <a:ext cx="5918201" cy="5918201"/>
          </a:xfrm>
          <a:prstGeom prst="roundRect">
            <a:avLst>
              <a:gd name="adj" fmla="val 576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14833" y="2857800"/>
            <a:ext cx="6071600" cy="1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Font typeface="Oswald"/>
              <a:buNone/>
              <a:defRPr sz="4000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3000"/>
              <a:buNone/>
              <a:defRPr sz="4000">
                <a:solidFill>
                  <a:srgbClr val="00A17A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019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 userDrawn="1"/>
        </p:nvSpPr>
        <p:spPr>
          <a:xfrm>
            <a:off x="390400" y="234200"/>
            <a:ext cx="11411200" cy="6389600"/>
          </a:xfrm>
          <a:prstGeom prst="roundRect">
            <a:avLst>
              <a:gd name="adj" fmla="val 631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149900" y="3168600"/>
            <a:ext cx="520800" cy="520800"/>
          </a:xfrm>
          <a:prstGeom prst="rect">
            <a:avLst/>
          </a:prstGeom>
          <a:solidFill>
            <a:srgbClr val="E5B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11530167" y="3223367"/>
            <a:ext cx="520800" cy="520800"/>
          </a:xfrm>
          <a:prstGeom prst="rect">
            <a:avLst/>
          </a:prstGeom>
          <a:solidFill>
            <a:srgbClr val="E5B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5835600" y="6377767"/>
            <a:ext cx="520800" cy="520800"/>
          </a:xfrm>
          <a:prstGeom prst="rect">
            <a:avLst/>
          </a:prstGeom>
          <a:solidFill>
            <a:srgbClr val="E5B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5835600" y="0"/>
            <a:ext cx="520800" cy="520800"/>
          </a:xfrm>
          <a:prstGeom prst="rect">
            <a:avLst/>
          </a:prstGeom>
          <a:solidFill>
            <a:srgbClr val="E5B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22433" y="593367"/>
            <a:ext cx="1085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A17A"/>
              </a:buClr>
              <a:buSzPts val="2500"/>
              <a:buFont typeface="Oswald"/>
              <a:buNone/>
              <a:defRPr sz="3333">
                <a:solidFill>
                  <a:srgbClr val="00A17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72033" y="1536633"/>
            <a:ext cx="1068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2" name="Google Shape;32;p4"/>
          <p:cNvCxnSpPr/>
          <p:nvPr/>
        </p:nvCxnSpPr>
        <p:spPr>
          <a:xfrm>
            <a:off x="772033" y="681800"/>
            <a:ext cx="0" cy="501200"/>
          </a:xfrm>
          <a:prstGeom prst="straightConnector1">
            <a:avLst/>
          </a:prstGeom>
          <a:noFill/>
          <a:ln w="9525" cap="flat" cmpd="sng">
            <a:solidFill>
              <a:srgbClr val="EE93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119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g"/><Relationship Id="rId5" Type="http://schemas.openxmlformats.org/officeDocument/2006/relationships/hyperlink" Target="https://www.youtube.com/watch?v=bwOXKA_AHr4" TargetMode="Externa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2.jpe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.xml"/><Relationship Id="rId5" Type="http://schemas.openxmlformats.org/officeDocument/2006/relationships/image" Target="../media/image22.png"/><Relationship Id="rId4" Type="http://schemas.openxmlformats.org/officeDocument/2006/relationships/customXml" Target="../ink/ink2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140872" y="3964422"/>
            <a:ext cx="5955129" cy="9223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fr-FR" dirty="0"/>
              <a:t>In’VD (Innovation Véhicules Doux), l’association qui libère l’écomobilité rurale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F519C1-FF02-66EA-5268-B36CC58F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18" y="914653"/>
            <a:ext cx="2327784" cy="26197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EBFDE6-20B8-9B5E-FBCC-CBEB2D9EF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374" y="2388093"/>
            <a:ext cx="5787185" cy="27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8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24400" y="2175604"/>
            <a:ext cx="6071600" cy="156662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fr-FR" sz="4800" dirty="0"/>
              <a:t>VITAMINES 12, expérimentation de VELI</a:t>
            </a:r>
            <a:br>
              <a:rPr lang="fr-FR" sz="4800" dirty="0"/>
            </a:br>
            <a:r>
              <a:rPr lang="fr-FR" sz="4800" dirty="0"/>
              <a:t>en conditions réelles</a:t>
            </a:r>
            <a:endParaRPr sz="4800" dirty="0"/>
          </a:p>
        </p:txBody>
      </p:sp>
      <p:pic>
        <p:nvPicPr>
          <p:cNvPr id="3" name="Image 2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E9704ECB-BC08-5510-370B-81A92939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1379"/>
            <a:ext cx="12192000" cy="1566621"/>
          </a:xfrm>
          <a:prstGeom prst="rect">
            <a:avLst/>
          </a:prstGeom>
        </p:spPr>
      </p:pic>
      <p:pic>
        <p:nvPicPr>
          <p:cNvPr id="5" name="Image 4" descr="Une image contenant texte, dessin humoristique, Graphique, graphisme&#10;&#10;Description générée automatiquement">
            <a:extLst>
              <a:ext uri="{FF2B5EF4-FFF2-40B4-BE49-F238E27FC236}">
                <a16:creationId xmlns:a16="http://schemas.microsoft.com/office/drawing/2014/main" id="{6D57948B-B0FC-C52D-62EB-432A8987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774" y="656342"/>
            <a:ext cx="5181225" cy="37572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B825764-E8A9-5581-B229-84574FD5583A}"/>
              </a:ext>
            </a:extLst>
          </p:cNvPr>
          <p:cNvSpPr txBox="1"/>
          <p:nvPr/>
        </p:nvSpPr>
        <p:spPr>
          <a:xfrm>
            <a:off x="1226990" y="4583733"/>
            <a:ext cx="433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Présentation Vitamines 12 </a:t>
            </a:r>
            <a:endParaRPr lang="fr-FR" sz="1800" b="1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7ACA0A-F178-64A2-13FA-E1A19A005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51" y="4265204"/>
            <a:ext cx="1136650" cy="11366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5D22B6-FAD2-52CF-5F41-045BFCF1A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776" y="5619333"/>
            <a:ext cx="1037800" cy="9367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38FFAD-1E05-2CAB-FABB-2EDFD3784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754" y="354347"/>
            <a:ext cx="870568" cy="9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0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B4E8B-1B15-15C5-4F72-6215DF6C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46" y="348643"/>
            <a:ext cx="10854000" cy="763600"/>
          </a:xfrm>
        </p:spPr>
        <p:txBody>
          <a:bodyPr/>
          <a:lstStyle/>
          <a:p>
            <a:r>
              <a:rPr lang="fr-FR" dirty="0"/>
              <a:t>Vitamines 12 : expérimentation grandeur nature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C2B044-62AA-0890-B918-6ACA0492C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83" y="605317"/>
            <a:ext cx="902371" cy="1220303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1B7C46F-FA91-D8E2-D66B-5BE52FDD0D28}"/>
              </a:ext>
            </a:extLst>
          </p:cNvPr>
          <p:cNvSpPr txBox="1">
            <a:spLocks/>
          </p:cNvSpPr>
          <p:nvPr/>
        </p:nvSpPr>
        <p:spPr>
          <a:xfrm>
            <a:off x="711120" y="2635586"/>
            <a:ext cx="6964153" cy="343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De janvier 23 à décembre 24, avec un démarrage effectif en octobre 23 – Extension en 2025.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Implication des acteurs du territoire : collectivités (CC, CD12, Région…), préfecture (sécurité routière, gendarmerie…), auto-école,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Partenariats : ADEME, </a:t>
            </a:r>
            <a:r>
              <a:rPr lang="fr-FR" sz="2000" dirty="0" err="1"/>
              <a:t>FabMob</a:t>
            </a:r>
            <a:r>
              <a:rPr lang="fr-FR" sz="2000" dirty="0"/>
              <a:t>, universités et labo de recherche… (Salon des VI à Millau 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8 VELI en test : AMI, </a:t>
            </a:r>
            <a:r>
              <a:rPr lang="fr-FR" sz="2000" dirty="0" err="1"/>
              <a:t>Biro</a:t>
            </a:r>
            <a:r>
              <a:rPr lang="fr-FR" sz="2000" dirty="0"/>
              <a:t>, </a:t>
            </a:r>
            <a:r>
              <a:rPr lang="fr-FR" sz="2000" dirty="0" err="1"/>
              <a:t>speedbike</a:t>
            </a:r>
            <a:r>
              <a:rPr lang="fr-FR" sz="2000" dirty="0"/>
              <a:t>, </a:t>
            </a:r>
            <a:r>
              <a:rPr lang="fr-FR" sz="2000" dirty="0" err="1"/>
              <a:t>Urbaner</a:t>
            </a:r>
            <a:r>
              <a:rPr lang="fr-FR" sz="2000" dirty="0"/>
              <a:t>, </a:t>
            </a:r>
            <a:r>
              <a:rPr lang="fr-FR" sz="2000" dirty="0" err="1"/>
              <a:t>Weez</a:t>
            </a:r>
            <a:endParaRPr lang="fr-FR" sz="2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4BB2D79-A905-BD2E-8773-82AFA47026E3}"/>
              </a:ext>
            </a:extLst>
          </p:cNvPr>
          <p:cNvSpPr txBox="1"/>
          <p:nvPr/>
        </p:nvSpPr>
        <p:spPr>
          <a:xfrm>
            <a:off x="1408507" y="1410121"/>
            <a:ext cx="6336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595959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Proposer aux habitants volontaires du territoire, d’expérimenter des véhicules intermédiaires en remplacement de leur voiture  au quotidien.</a:t>
            </a:r>
            <a:endParaRPr lang="fr-FR" sz="1600" dirty="0">
              <a:solidFill>
                <a:srgbClr val="595959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1391A1-87C7-0E8E-924D-A7A5D1AB1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553" y="631823"/>
            <a:ext cx="978663" cy="1101400"/>
          </a:xfrm>
          <a:prstGeom prst="rect">
            <a:avLst/>
          </a:prstGeom>
        </p:spPr>
      </p:pic>
      <p:pic>
        <p:nvPicPr>
          <p:cNvPr id="19" name="Image 18" descr="Une image contenant plein air, ciel, nuage, Véhicule terrestre&#10;&#10;Description générée automatiquement">
            <a:extLst>
              <a:ext uri="{FF2B5EF4-FFF2-40B4-BE49-F238E27FC236}">
                <a16:creationId xmlns:a16="http://schemas.microsoft.com/office/drawing/2014/main" id="{73B51261-250A-65BB-CEC1-6BCDFC4B4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8" t="9485" r="13680" b="4468"/>
          <a:stretch/>
        </p:blipFill>
        <p:spPr>
          <a:xfrm>
            <a:off x="7892702" y="2127521"/>
            <a:ext cx="3436961" cy="29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5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B4E8B-1B15-15C5-4F72-6215DF6C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71" y="620775"/>
            <a:ext cx="10854000" cy="763600"/>
          </a:xfrm>
        </p:spPr>
        <p:txBody>
          <a:bodyPr/>
          <a:lstStyle/>
          <a:p>
            <a:r>
              <a:rPr lang="fr-FR" dirty="0"/>
              <a:t>Vitamines 12 : expérimentation grandeur nature  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1B7C46F-FA91-D8E2-D66B-5BE52FDD0D28}"/>
              </a:ext>
            </a:extLst>
          </p:cNvPr>
          <p:cNvSpPr txBox="1">
            <a:spLocks/>
          </p:cNvSpPr>
          <p:nvPr/>
        </p:nvSpPr>
        <p:spPr>
          <a:xfrm>
            <a:off x="717620" y="1531086"/>
            <a:ext cx="8569256" cy="2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1867" dirty="0"/>
              <a:t>Déploiement par bassins de vie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67" dirty="0"/>
              <a:t>Tests de 1 mois par VELI, possibilité de tester plusieurs VELI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67" dirty="0"/>
              <a:t>Formation théorique et pratique de tous les testeurs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67" dirty="0"/>
              <a:t>Panneautage sécurité sur les axes plus rapides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67" dirty="0"/>
              <a:t>À bord du véhicule : fiche technique, kit sécurité, carnets de bord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67" dirty="0"/>
              <a:t>Questionnaires de fin de test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354181D-3B05-6206-4FD6-85D09394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3855849"/>
            <a:ext cx="4233560" cy="2381377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23251C8-C2E4-10FB-DD7F-E849C008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5652" b="10522"/>
          <a:stretch>
            <a:fillRect/>
          </a:stretch>
        </p:blipFill>
        <p:spPr bwMode="auto">
          <a:xfrm>
            <a:off x="1732410" y="3855849"/>
            <a:ext cx="4265829" cy="23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39" t="15652" b="105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1A5719-B191-0923-A865-2ACC7220F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587" y="1002575"/>
            <a:ext cx="2271784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0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85BCAAFD-41FC-2C63-F566-679032739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" y="3570891"/>
            <a:ext cx="2097230" cy="140946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06B0792-6534-41CE-E9F0-E0077C8F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7" y="5063988"/>
            <a:ext cx="2371007" cy="151819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8869607-99F4-8290-DF9A-750AF86D9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16" y="3799394"/>
            <a:ext cx="1986728" cy="170588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336BCB9-ED57-DA0F-96DD-3B8060AE1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59" y="3265634"/>
            <a:ext cx="1660291" cy="150162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CF193FE-30CA-404D-8E69-229AD4A2E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09" y="2384425"/>
            <a:ext cx="2120907" cy="171040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39FBF89-82C2-B593-9E26-91EB10EFE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416" y="322557"/>
            <a:ext cx="2044700" cy="184785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7C3288B-9C96-1184-7864-D7666DA6D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4" y="1614688"/>
            <a:ext cx="1833174" cy="163790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6A11095-ADE0-5ABD-7AAD-8F188499D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20" y="4259290"/>
            <a:ext cx="2546350" cy="17526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714603E-EACC-7A72-8A0E-3AB124362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88" y="4334584"/>
            <a:ext cx="2418750" cy="22471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38EAF15-D0CF-6139-CD71-A4F0F20050CA}"/>
              </a:ext>
            </a:extLst>
          </p:cNvPr>
          <p:cNvSpPr txBox="1"/>
          <p:nvPr/>
        </p:nvSpPr>
        <p:spPr>
          <a:xfrm>
            <a:off x="2322706" y="313126"/>
            <a:ext cx="6189798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33" dirty="0">
                <a:solidFill>
                  <a:srgbClr val="00A17A"/>
                </a:solidFill>
                <a:latin typeface="Oswald"/>
                <a:sym typeface="Oswald"/>
              </a:rPr>
              <a:t>Quels véhicules pour quels usages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1D9548-BBF4-EB4A-C7ED-DD4E9395E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1" y="201694"/>
            <a:ext cx="1833173" cy="13293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84143E9-381B-A907-5334-B061CDE1E20C}"/>
              </a:ext>
            </a:extLst>
          </p:cNvPr>
          <p:cNvSpPr txBox="1"/>
          <p:nvPr/>
        </p:nvSpPr>
        <p:spPr>
          <a:xfrm>
            <a:off x="2803008" y="1178755"/>
            <a:ext cx="232931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Combien de places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F6654C-FC36-503D-47AD-580E4BCF25F9}"/>
              </a:ext>
            </a:extLst>
          </p:cNvPr>
          <p:cNvSpPr txBox="1"/>
          <p:nvPr/>
        </p:nvSpPr>
        <p:spPr>
          <a:xfrm>
            <a:off x="6157475" y="2741357"/>
            <a:ext cx="259481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Homologué ou certifié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12DF5E-4040-FAE5-024B-A1A9188A9AD8}"/>
              </a:ext>
            </a:extLst>
          </p:cNvPr>
          <p:cNvSpPr txBox="1"/>
          <p:nvPr/>
        </p:nvSpPr>
        <p:spPr>
          <a:xfrm>
            <a:off x="6290227" y="2093414"/>
            <a:ext cx="232931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80, 45, 90, 25 km/h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EC09C5-070C-7A05-2A34-D72EAB613AC5}"/>
              </a:ext>
            </a:extLst>
          </p:cNvPr>
          <p:cNvSpPr txBox="1"/>
          <p:nvPr/>
        </p:nvSpPr>
        <p:spPr>
          <a:xfrm>
            <a:off x="2771359" y="2015622"/>
            <a:ext cx="304535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Critère d’efficience en nm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AC3EFD-5A0B-BC60-C39B-117CF04989DE}"/>
              </a:ext>
            </a:extLst>
          </p:cNvPr>
          <p:cNvSpPr txBox="1"/>
          <p:nvPr/>
        </p:nvSpPr>
        <p:spPr>
          <a:xfrm>
            <a:off x="6025035" y="1290526"/>
            <a:ext cx="289144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Mobilité active ou passive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E7BE72-D825-7931-845A-204084823C70}"/>
              </a:ext>
            </a:extLst>
          </p:cNvPr>
          <p:cNvSpPr txBox="1"/>
          <p:nvPr/>
        </p:nvSpPr>
        <p:spPr>
          <a:xfrm>
            <a:off x="2912812" y="2787524"/>
            <a:ext cx="2762451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Pas besoin de permis de conduire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C37C46-70EA-490B-879E-2060EAE6D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0827" y="4869385"/>
            <a:ext cx="2446471" cy="13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0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B4E8B-1B15-15C5-4F72-6215DF6C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49" y="241915"/>
            <a:ext cx="5182868" cy="763600"/>
          </a:xfrm>
        </p:spPr>
        <p:txBody>
          <a:bodyPr/>
          <a:lstStyle/>
          <a:p>
            <a:r>
              <a:rPr lang="fr-FR" dirty="0"/>
              <a:t>Suivi documentaire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D5E482-4341-2CC9-0666-170488A3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10" y="897105"/>
            <a:ext cx="2777706" cy="22698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6D392A-C49B-64AB-B52F-4E98073F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397" y="788695"/>
            <a:ext cx="4842498" cy="22698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50B282-BDA4-2628-1C55-6DC7D5A61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60" y="3239681"/>
            <a:ext cx="9580473" cy="30251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0B0843-F5FF-11F1-5322-BF3308AC1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553" y="631823"/>
            <a:ext cx="978663" cy="11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1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B4E8B-1B15-15C5-4F72-6215DF6C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392" y="4623759"/>
            <a:ext cx="5939113" cy="1540353"/>
          </a:xfrm>
        </p:spPr>
        <p:txBody>
          <a:bodyPr>
            <a:normAutofit/>
          </a:bodyPr>
          <a:lstStyle/>
          <a:p>
            <a:r>
              <a:rPr lang="fr-FR" sz="4400" dirty="0"/>
              <a:t>A VOUS LA PAROLE !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D39810C-B20A-933F-C6A9-D5618C25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93888"/>
            <a:ext cx="6858000" cy="33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0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956157" y="596776"/>
            <a:ext cx="573834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fr-FR" dirty="0"/>
              <a:t>In’VD – Innovation Véhicules Doux </a:t>
            </a:r>
            <a:endParaRPr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1C314E-425B-70AD-1366-DCE9AF86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012" y="411509"/>
            <a:ext cx="1281953" cy="12819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997D76-0CE8-1073-961C-47845F1CA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958" y="411508"/>
            <a:ext cx="1139097" cy="128195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5318B04-95E5-F1BC-3BAD-E3F0388ACD4C}"/>
              </a:ext>
            </a:extLst>
          </p:cNvPr>
          <p:cNvSpPr txBox="1">
            <a:spLocks/>
          </p:cNvSpPr>
          <p:nvPr/>
        </p:nvSpPr>
        <p:spPr>
          <a:xfrm>
            <a:off x="723309" y="1544408"/>
            <a:ext cx="5459840" cy="356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/>
              <a:t>Association créée fin 2018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/>
              <a:t>Objet : Trouver des solutions de mobilité soutenable adaptées aux habitants des territoires ruraux et les diffuser.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/>
              <a:t>Gouvernance : collégiale de  11    </a:t>
            </a:r>
            <a:r>
              <a:rPr lang="fr-FR" sz="1867" dirty="0" err="1"/>
              <a:t>coprésident.e.s</a:t>
            </a:r>
            <a:r>
              <a:rPr lang="fr-FR" sz="1867" dirty="0"/>
              <a:t> bénévoles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/>
              <a:t>340 adhérents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C6A91D-36B4-971D-480E-0EF991C800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2"/>
          <a:stretch/>
        </p:blipFill>
        <p:spPr>
          <a:xfrm>
            <a:off x="6819900" y="2504874"/>
            <a:ext cx="4600064" cy="375502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B673606-6273-074E-073E-D2494DC07973}"/>
              </a:ext>
            </a:extLst>
          </p:cNvPr>
          <p:cNvSpPr txBox="1"/>
          <p:nvPr/>
        </p:nvSpPr>
        <p:spPr>
          <a:xfrm>
            <a:off x="723310" y="4958983"/>
            <a:ext cx="324794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dirty="0">
                <a:solidFill>
                  <a:schemeClr val="dk2"/>
                </a:solidFill>
                <a:latin typeface="Montserrat"/>
              </a:rPr>
              <a:t>Accompagner le changement d’habitudes de mobilité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6462DE-1E10-98BD-C67C-35E94B685BB2}"/>
              </a:ext>
            </a:extLst>
          </p:cNvPr>
          <p:cNvSpPr txBox="1"/>
          <p:nvPr/>
        </p:nvSpPr>
        <p:spPr>
          <a:xfrm>
            <a:off x="3810538" y="4958983"/>
            <a:ext cx="3247949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dirty="0">
                <a:solidFill>
                  <a:schemeClr val="dk2"/>
                </a:solidFill>
                <a:latin typeface="Montserrat"/>
              </a:rPr>
              <a:t>Innover, avec les véhicules intermédiaires</a:t>
            </a:r>
          </a:p>
        </p:txBody>
      </p:sp>
    </p:spTree>
    <p:extLst>
      <p:ext uri="{BB962C8B-B14F-4D97-AF65-F5344CB8AC3E}">
        <p14:creationId xmlns:p14="http://schemas.microsoft.com/office/powerpoint/2010/main" val="77331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65F36-C44E-8611-2014-6964C0DD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00" y="459587"/>
            <a:ext cx="10435640" cy="691857"/>
          </a:xfrm>
        </p:spPr>
        <p:txBody>
          <a:bodyPr>
            <a:normAutofit/>
          </a:bodyPr>
          <a:lstStyle/>
          <a:p>
            <a:r>
              <a:rPr lang="fr-FR" dirty="0" err="1"/>
              <a:t>In’VD</a:t>
            </a:r>
            <a:r>
              <a:rPr lang="fr-FR" dirty="0"/>
              <a:t> : 2 outils pour vous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1D0A5D-F328-7494-8C3A-72AB659A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910" y="1422207"/>
            <a:ext cx="2407872" cy="34173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C6B31C-F56A-76BC-5E2D-ED56CFF79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35" y="1673216"/>
            <a:ext cx="2562995" cy="34173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C0FC85D-AE3D-06EA-F12E-D7947A2ACAC2}"/>
              </a:ext>
            </a:extLst>
          </p:cNvPr>
          <p:cNvSpPr txBox="1"/>
          <p:nvPr/>
        </p:nvSpPr>
        <p:spPr>
          <a:xfrm>
            <a:off x="3553552" y="2099530"/>
            <a:ext cx="25019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dk2"/>
                </a:solidFill>
                <a:latin typeface="Montserrat"/>
              </a:rPr>
              <a:t>Un documentaire « </a:t>
            </a:r>
            <a:r>
              <a:rPr lang="fr-FR" sz="2400" b="1" dirty="0">
                <a:solidFill>
                  <a:schemeClr val="dk2"/>
                </a:solidFill>
                <a:latin typeface="Montserrat"/>
              </a:rPr>
              <a:t>Virage vers le Futur</a:t>
            </a:r>
            <a:r>
              <a:rPr lang="fr-FR" sz="2400" dirty="0">
                <a:solidFill>
                  <a:schemeClr val="dk2"/>
                </a:solidFill>
                <a:latin typeface="Montserrat"/>
              </a:rPr>
              <a:t> » alternatives à la voiture individuelle rurale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CE6E8B-1F28-BB6B-56BB-5822C1DFC536}"/>
              </a:ext>
            </a:extLst>
          </p:cNvPr>
          <p:cNvSpPr txBox="1"/>
          <p:nvPr/>
        </p:nvSpPr>
        <p:spPr>
          <a:xfrm>
            <a:off x="9266666" y="1304386"/>
            <a:ext cx="23002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dk2"/>
                </a:solidFill>
                <a:latin typeface="Montserrat"/>
              </a:rPr>
              <a:t>Pour les entreprises, collectivités locales, associations : </a:t>
            </a:r>
          </a:p>
          <a:p>
            <a:r>
              <a:rPr lang="fr-FR" sz="2400" dirty="0">
                <a:solidFill>
                  <a:schemeClr val="dk2"/>
                </a:solidFill>
                <a:latin typeface="Montserrat"/>
              </a:rPr>
              <a:t>Un « </a:t>
            </a:r>
            <a:r>
              <a:rPr lang="fr-FR" sz="2400" b="1" dirty="0">
                <a:solidFill>
                  <a:schemeClr val="dk2"/>
                </a:solidFill>
                <a:latin typeface="Montserrat"/>
              </a:rPr>
              <a:t>Kit </a:t>
            </a:r>
            <a:r>
              <a:rPr lang="fr-FR" sz="2400" b="1" dirty="0" err="1">
                <a:solidFill>
                  <a:schemeClr val="dk2"/>
                </a:solidFill>
                <a:latin typeface="Montserrat"/>
              </a:rPr>
              <a:t>Roultoudou</a:t>
            </a:r>
            <a:r>
              <a:rPr lang="fr-FR" sz="2400" b="1" dirty="0">
                <a:solidFill>
                  <a:schemeClr val="dk2"/>
                </a:solidFill>
                <a:latin typeface="Montserrat"/>
              </a:rPr>
              <a:t>, une semaine (presque) sans ma voiture</a:t>
            </a:r>
            <a:r>
              <a:rPr lang="fr-FR" sz="2400" dirty="0">
                <a:solidFill>
                  <a:schemeClr val="dk2"/>
                </a:solidFill>
                <a:latin typeface="Montserrat"/>
              </a:rPr>
              <a:t> 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F6EEFDF-FE82-CC60-AA74-6BC528712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558" y="5291103"/>
            <a:ext cx="1065775" cy="1065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7A541-351C-D3ED-1D03-211D70FF0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00" y="5291101"/>
            <a:ext cx="1065776" cy="106577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679069E-3A2F-69AC-EFC3-11C40CBB3B63}"/>
              </a:ext>
            </a:extLst>
          </p:cNvPr>
          <p:cNvSpPr txBox="1"/>
          <p:nvPr/>
        </p:nvSpPr>
        <p:spPr>
          <a:xfrm>
            <a:off x="1984677" y="5329126"/>
            <a:ext cx="197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95959"/>
                </a:solidFill>
                <a:latin typeface="Montserrat" panose="00000500000000000000" pitchFamily="2" charset="0"/>
              </a:rPr>
              <a:t>Bande annonce du film « Virage vers le Futur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5DDBA6-8877-C91A-0BC4-1BCED5340542}"/>
              </a:ext>
            </a:extLst>
          </p:cNvPr>
          <p:cNvSpPr txBox="1"/>
          <p:nvPr/>
        </p:nvSpPr>
        <p:spPr>
          <a:xfrm>
            <a:off x="7550333" y="5389471"/>
            <a:ext cx="1977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95959"/>
                </a:solidFill>
                <a:latin typeface="Montserrat" panose="00000500000000000000" pitchFamily="2" charset="0"/>
              </a:rPr>
              <a:t>Présentation du kit </a:t>
            </a:r>
            <a:r>
              <a:rPr lang="fr-FR" sz="1600" dirty="0" err="1">
                <a:solidFill>
                  <a:srgbClr val="595959"/>
                </a:solidFill>
                <a:latin typeface="Montserrat" panose="00000500000000000000" pitchFamily="2" charset="0"/>
              </a:rPr>
              <a:t>Roultoudou</a:t>
            </a:r>
            <a:endParaRPr lang="fr-FR" sz="1600" dirty="0">
              <a:solidFill>
                <a:srgbClr val="595959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922434" y="593367"/>
            <a:ext cx="534846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fr-FR" dirty="0"/>
              <a:t>Le territoire des Grands Causses</a:t>
            </a:r>
            <a:endParaRPr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77192D0-620B-9FA7-0B61-C14A5A5EB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" t="13391" r="1777" b="12365"/>
          <a:stretch/>
        </p:blipFill>
        <p:spPr>
          <a:xfrm>
            <a:off x="6573520" y="975167"/>
            <a:ext cx="4917565" cy="5449021"/>
          </a:xfrm>
          <a:prstGeom prst="rect">
            <a:avLst/>
          </a:prstGeom>
        </p:spPr>
      </p:pic>
      <p:pic>
        <p:nvPicPr>
          <p:cNvPr id="5" name="Google Shape;449;p18">
            <a:extLst>
              <a:ext uri="{FF2B5EF4-FFF2-40B4-BE49-F238E27FC236}">
                <a16:creationId xmlns:a16="http://schemas.microsoft.com/office/drawing/2014/main" id="{52255437-041C-7455-F7EA-D150FF38A4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9928" y="1114809"/>
            <a:ext cx="1055696" cy="13296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4;p16">
            <a:extLst>
              <a:ext uri="{FF2B5EF4-FFF2-40B4-BE49-F238E27FC236}">
                <a16:creationId xmlns:a16="http://schemas.microsoft.com/office/drawing/2014/main" id="{3EBAE6BF-D9E6-2F6A-1B99-8C3806D7DE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2434" y="1964214"/>
            <a:ext cx="5651086" cy="4300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Rural de moyenne montagne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Filières dominantes : Roquefort et APN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116 communes  et 3 pôles urbains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86 000 habitants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2 à 120 habitants / km</a:t>
            </a:r>
            <a:r>
              <a:rPr lang="fr-FR" sz="2000" baseline="30000" dirty="0"/>
              <a:t>2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Une superficie plus grande que le département du Rhône (69)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Transports = 40 % dépenses énergétiques du territoire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fr-FR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12E5E-68C4-CC84-AE24-A80D853D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940" y="593367"/>
            <a:ext cx="10854000" cy="763600"/>
          </a:xfrm>
        </p:spPr>
        <p:txBody>
          <a:bodyPr/>
          <a:lstStyle/>
          <a:p>
            <a:r>
              <a:rPr lang="fr-FR" dirty="0"/>
              <a:t>A l’origine des </a:t>
            </a:r>
            <a:r>
              <a:rPr lang="fr-FR" dirty="0" err="1"/>
              <a:t>vélis</a:t>
            </a:r>
            <a:r>
              <a:rPr lang="fr-FR" dirty="0"/>
              <a:t> : un ancrage dans le territoire rural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7D9237-C22C-7D02-8219-55ED6258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489" y="1354347"/>
            <a:ext cx="8181571" cy="49102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2E37F2-170B-17FD-D05A-C9E6E950CE41}"/>
              </a:ext>
            </a:extLst>
          </p:cNvPr>
          <p:cNvSpPr txBox="1"/>
          <p:nvPr/>
        </p:nvSpPr>
        <p:spPr>
          <a:xfrm>
            <a:off x="941940" y="2771917"/>
            <a:ext cx="1951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latin typeface="Montserrat" panose="00000500000000000000" pitchFamily="2" charset="0"/>
              </a:rPr>
              <a:t>Castelnau </a:t>
            </a:r>
            <a:r>
              <a:rPr lang="fr-FR" sz="2400" dirty="0" err="1">
                <a:latin typeface="Montserrat" panose="00000500000000000000" pitchFamily="2" charset="0"/>
              </a:rPr>
              <a:t>Pégayrols</a:t>
            </a:r>
            <a:r>
              <a:rPr lang="fr-FR" sz="2400" dirty="0">
                <a:latin typeface="Montserrat" panose="00000500000000000000" pitchFamily="2" charset="0"/>
              </a:rPr>
              <a:t>, commune de 380 habitants, situé à 20 km de Millau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C02B43C6-BD5F-7225-2F98-2AD193230810}"/>
                  </a:ext>
                </a:extLst>
              </p14:cNvPr>
              <p14:cNvContentPartPr/>
              <p14:nvPr/>
            </p14:nvContentPartPr>
            <p14:xfrm>
              <a:off x="-668533" y="1661903"/>
              <a:ext cx="480" cy="4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C02B43C6-BD5F-7225-2F98-2AD1932308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92533" y="1637903"/>
                <a:ext cx="48000" cy="4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0775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93052-377A-AFC2-03A8-4FE035FE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21" y="593367"/>
            <a:ext cx="7393432" cy="763600"/>
          </a:xfrm>
        </p:spPr>
        <p:txBody>
          <a:bodyPr/>
          <a:lstStyle/>
          <a:p>
            <a:r>
              <a:rPr lang="fr-FR" dirty="0"/>
              <a:t>Les enjeux des mobilités sur ce territoire </a:t>
            </a:r>
          </a:p>
        </p:txBody>
      </p:sp>
      <p:sp>
        <p:nvSpPr>
          <p:cNvPr id="5" name="Google Shape;114;p16">
            <a:extLst>
              <a:ext uri="{FF2B5EF4-FFF2-40B4-BE49-F238E27FC236}">
                <a16:creationId xmlns:a16="http://schemas.microsoft.com/office/drawing/2014/main" id="{D89E2508-50F8-56D4-9AC3-438C280570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7970" y="1356967"/>
            <a:ext cx="6517897" cy="4595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None/>
            </a:pPr>
            <a:r>
              <a:rPr lang="fr-FR" sz="2000" dirty="0"/>
              <a:t>Desserte en TC ne répond pas aux besoins </a:t>
            </a:r>
            <a:br>
              <a:rPr lang="fr-FR" sz="2000" dirty="0"/>
            </a:br>
            <a:r>
              <a:rPr lang="fr-FR" sz="2000" dirty="0"/>
              <a:t>(1.7% des actifs prennent les TC)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None/>
            </a:pPr>
            <a:r>
              <a:rPr lang="fr-FR" sz="2000" dirty="0"/>
              <a:t>Distances des trajets quotidien s'allongent </a:t>
            </a:r>
            <a:br>
              <a:rPr lang="fr-FR" sz="2000" dirty="0"/>
            </a:br>
            <a:r>
              <a:rPr lang="fr-FR" sz="2000" dirty="0"/>
              <a:t>(18 km en moyenne pour aller au travail)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Prédominance de la voiture individuelle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b="1" dirty="0"/>
              <a:t>Enjeux écologiques, sociaux, et économiques et de santé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43% des chômeurs sans solution de mobilité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000" dirty="0"/>
              <a:t>Une charge financière de la mobilité en forte augmentation : &gt; 8000 €/an </a:t>
            </a:r>
            <a:r>
              <a:rPr lang="fr-FR" sz="1600" dirty="0"/>
              <a:t>(moyenne France 4000 €)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fr-FR" sz="2000" b="1" dirty="0"/>
          </a:p>
        </p:txBody>
      </p:sp>
      <p:pic>
        <p:nvPicPr>
          <p:cNvPr id="7" name="Image 6" descr="Une image contenant texte, ciel, route, extérieur&#10;&#10;Description générée automatiquement">
            <a:extLst>
              <a:ext uri="{FF2B5EF4-FFF2-40B4-BE49-F238E27FC236}">
                <a16:creationId xmlns:a16="http://schemas.microsoft.com/office/drawing/2014/main" id="{3A18E803-1D32-225C-3AE1-2E7538719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"/>
          <a:stretch/>
        </p:blipFill>
        <p:spPr>
          <a:xfrm>
            <a:off x="7095867" y="1822794"/>
            <a:ext cx="3994992" cy="2346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8F8B1EA-96F4-076B-336E-6A9256A462CA}"/>
              </a:ext>
            </a:extLst>
          </p:cNvPr>
          <p:cNvSpPr txBox="1"/>
          <p:nvPr/>
        </p:nvSpPr>
        <p:spPr>
          <a:xfrm>
            <a:off x="7651630" y="4994694"/>
            <a:ext cx="335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Objectif d’</a:t>
            </a:r>
            <a:r>
              <a:rPr lang="fr-FR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In’VD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: garder une vie sur ce territoire </a:t>
            </a:r>
          </a:p>
        </p:txBody>
      </p:sp>
    </p:spTree>
    <p:extLst>
      <p:ext uri="{BB962C8B-B14F-4D97-AF65-F5344CB8AC3E}">
        <p14:creationId xmlns:p14="http://schemas.microsoft.com/office/powerpoint/2010/main" val="71657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64D12DA-EB4C-0FD4-BB53-1C2573C7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4240"/>
            <a:ext cx="12192000" cy="34137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DFDF85C-E031-E020-5330-DB92B7FB4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28"/>
            <a:ext cx="5122333" cy="34326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DF21712-2BFF-839B-0189-28B1ABCB1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039" y="6617"/>
            <a:ext cx="6069330" cy="3429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488DBD-E212-6552-2331-D9D1BC7F8DE2}"/>
              </a:ext>
            </a:extLst>
          </p:cNvPr>
          <p:cNvSpPr txBox="1"/>
          <p:nvPr/>
        </p:nvSpPr>
        <p:spPr>
          <a:xfrm>
            <a:off x="5122333" y="0"/>
            <a:ext cx="491706" cy="342900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48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FD5BAE9-9951-BEB0-998A-5E573C27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59" y="595338"/>
            <a:ext cx="10854000" cy="681013"/>
          </a:xfrm>
        </p:spPr>
        <p:txBody>
          <a:bodyPr>
            <a:normAutofit fontScale="90000"/>
          </a:bodyPr>
          <a:lstStyle/>
          <a:p>
            <a:r>
              <a:rPr lang="fr-FR" dirty="0"/>
              <a:t>Notre expérience : « 3D » là où les vélos ne suffisent plus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AB3C2AE-8438-42CF-1958-8431F0375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7"/>
          <a:stretch/>
        </p:blipFill>
        <p:spPr>
          <a:xfrm>
            <a:off x="760943" y="1414464"/>
            <a:ext cx="10656711" cy="2152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AB96508-247D-14AB-1CCC-F1683840E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" t="4479" r="2693" b="5716"/>
          <a:stretch/>
        </p:blipFill>
        <p:spPr>
          <a:xfrm>
            <a:off x="767645" y="3705226"/>
            <a:ext cx="4486276" cy="263842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E4B56F5-CEE6-B0AD-EBF7-ABFA90255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7" t="2200"/>
          <a:stretch/>
        </p:blipFill>
        <p:spPr>
          <a:xfrm>
            <a:off x="6102703" y="3395688"/>
            <a:ext cx="5328355" cy="29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FC653-342E-FF1D-8252-9F7F1F75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33" y="593367"/>
            <a:ext cx="4443840" cy="763600"/>
          </a:xfrm>
        </p:spPr>
        <p:txBody>
          <a:bodyPr>
            <a:normAutofit fontScale="90000"/>
          </a:bodyPr>
          <a:lstStyle/>
          <a:p>
            <a:r>
              <a:rPr lang="fr-FR" dirty="0"/>
              <a:t>Expression des besoins de la</a:t>
            </a:r>
            <a:br>
              <a:rPr lang="fr-FR" dirty="0"/>
            </a:br>
            <a:r>
              <a:rPr lang="fr-FR" dirty="0"/>
              <a:t>Mobilité rurale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6F62B3-EC7D-9AB7-51AC-B6D121A091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2586" y="1803400"/>
            <a:ext cx="4640663" cy="335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33" dirty="0"/>
              <a:t>Une mobilité active, de préférence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33" dirty="0"/>
              <a:t>Transporter 2 adultes ou 1 adulte et 2 enfants,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33" dirty="0"/>
              <a:t>Un coffre pour les affaires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33" dirty="0"/>
              <a:t>Une protection contre les intempéries,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33" dirty="0"/>
              <a:t>Une puissance et une autonomie suffisantes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C8BAD9-4F04-9BFE-50D0-B3005EF58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3368"/>
            <a:ext cx="4443840" cy="13271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7C7E94-0527-17A0-2657-AC0A5175C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41750"/>
            <a:ext cx="5082588" cy="3811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D524EA75-F514-D8AF-0DDF-6C041782B236}"/>
                  </a:ext>
                </a:extLst>
              </p14:cNvPr>
              <p14:cNvContentPartPr/>
              <p14:nvPr/>
            </p14:nvContentPartPr>
            <p14:xfrm>
              <a:off x="8443968" y="356717"/>
              <a:ext cx="1980000" cy="189264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D524EA75-F514-D8AF-0DDF-6C041782B2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5961" y="338716"/>
                <a:ext cx="2015653" cy="1928282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id="{FC9A7C0F-3AFE-0999-A4BD-BFE65974E0C7}"/>
              </a:ext>
            </a:extLst>
          </p:cNvPr>
          <p:cNvGrpSpPr/>
          <p:nvPr/>
        </p:nvGrpSpPr>
        <p:grpSpPr>
          <a:xfrm>
            <a:off x="9346848" y="1682957"/>
            <a:ext cx="557760" cy="1048320"/>
            <a:chOff x="7010136" y="1262218"/>
            <a:chExt cx="418320" cy="78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979D4BAE-F9B2-A5A7-FB68-F920E422DE51}"/>
                    </a:ext>
                  </a:extLst>
                </p14:cNvPr>
                <p14:cNvContentPartPr/>
                <p14:nvPr/>
              </p14:nvContentPartPr>
              <p14:xfrm>
                <a:off x="7203096" y="1262218"/>
                <a:ext cx="145800" cy="67140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979D4BAE-F9B2-A5A7-FB68-F920E422DE5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85456" y="1244578"/>
                  <a:ext cx="181440" cy="70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205E30A8-A2E2-609F-F6FD-4D7A828A1260}"/>
                    </a:ext>
                  </a:extLst>
                </p14:cNvPr>
                <p14:cNvContentPartPr/>
                <p14:nvPr/>
              </p14:nvContentPartPr>
              <p14:xfrm>
                <a:off x="7010136" y="1713658"/>
                <a:ext cx="418320" cy="33480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205E30A8-A2E2-609F-F6FD-4D7A828A126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92496" y="1696018"/>
                  <a:ext cx="453960" cy="370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226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B6D058-3F20-45BF-B84B-7433CA87F45F}"/>
</file>

<file path=customXml/itemProps2.xml><?xml version="1.0" encoding="utf-8"?>
<ds:datastoreItem xmlns:ds="http://schemas.openxmlformats.org/officeDocument/2006/customXml" ds:itemID="{A0C758C7-4019-4887-A89D-21A3C888101E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</TotalTime>
  <Words>561</Words>
  <Application>Microsoft Office PowerPoint</Application>
  <PresentationFormat>Grand écran</PresentationFormat>
  <Paragraphs>65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Montserrat</vt:lpstr>
      <vt:lpstr>Oswald</vt:lpstr>
      <vt:lpstr>Trebuchet MS</vt:lpstr>
      <vt:lpstr>Wingdings 3</vt:lpstr>
      <vt:lpstr>Facette</vt:lpstr>
      <vt:lpstr>In’VD (Innovation Véhicules Doux), l’association qui libère l’écomobilité rurale</vt:lpstr>
      <vt:lpstr>In’VD – Innovation Véhicules Doux </vt:lpstr>
      <vt:lpstr>In’VD : 2 outils pour vous </vt:lpstr>
      <vt:lpstr>Le territoire des Grands Causses</vt:lpstr>
      <vt:lpstr>A l’origine des vélis : un ancrage dans le territoire rural</vt:lpstr>
      <vt:lpstr>Les enjeux des mobilités sur ce territoire </vt:lpstr>
      <vt:lpstr>Présentation PowerPoint</vt:lpstr>
      <vt:lpstr>Notre expérience : « 3D » là où les vélos ne suffisent plus </vt:lpstr>
      <vt:lpstr>Expression des besoins de la Mobilité rurale</vt:lpstr>
      <vt:lpstr>VITAMINES 12, expérimentation de VELI en conditions réelles</vt:lpstr>
      <vt:lpstr>Vitamines 12 : expérimentation grandeur nature  </vt:lpstr>
      <vt:lpstr>Vitamines 12 : expérimentation grandeur nature  </vt:lpstr>
      <vt:lpstr>Présentation PowerPoint</vt:lpstr>
      <vt:lpstr>Suivi documentaire </vt:lpstr>
      <vt:lpstr>A VOUS LA PAROLE 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In’VD (Innovation Véhicules Doux), l’association qui libère l’écomobilité rurale</dc:title>
  <dc:creator>helene</dc:creator>
  <cp:lastModifiedBy>helene</cp:lastModifiedBy>
  <cp:revision>9</cp:revision>
  <dcterms:created xsi:type="dcterms:W3CDTF">2024-03-27T17:11:40Z</dcterms:created>
  <dcterms:modified xsi:type="dcterms:W3CDTF">2024-03-28T10:06:48Z</dcterms:modified>
</cp:coreProperties>
</file>