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400" r:id="rId4"/>
    <p:sldId id="361" r:id="rId5"/>
    <p:sldId id="356" r:id="rId6"/>
    <p:sldId id="376" r:id="rId7"/>
    <p:sldId id="369" r:id="rId8"/>
    <p:sldId id="278" r:id="rId9"/>
    <p:sldId id="277" r:id="rId10"/>
    <p:sldId id="398" r:id="rId11"/>
    <p:sldId id="377" r:id="rId12"/>
    <p:sldId id="399" r:id="rId13"/>
    <p:sldId id="331" r:id="rId14"/>
    <p:sldId id="332" r:id="rId15"/>
    <p:sldId id="357" r:id="rId16"/>
    <p:sldId id="288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3"/>
    <p:restoredTop sz="94253"/>
  </p:normalViewPr>
  <p:slideViewPr>
    <p:cSldViewPr snapToGrid="0" snapToObjects="1">
      <p:cViewPr varScale="1">
        <p:scale>
          <a:sx n="95" d="100"/>
          <a:sy n="95" d="100"/>
        </p:scale>
        <p:origin x="18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aroline/Desktop/Mobilite&#769;s_Ine&#769;galite&#769;s_ENTM_2018-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Feuil1!$A$161</c:f>
              <c:strCache>
                <c:ptCount val="1"/>
                <c:pt idx="0">
                  <c:v>Mobilité locale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Feuil1!$B$160:$E$160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Feuil1!$B$161:$E$161</c:f>
              <c:numCache>
                <c:formatCode>General</c:formatCode>
                <c:ptCount val="4"/>
                <c:pt idx="0">
                  <c:v>16</c:v>
                </c:pt>
                <c:pt idx="1">
                  <c:v>24</c:v>
                </c:pt>
                <c:pt idx="2">
                  <c:v>30.5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E7-A94A-99C9-148838A5589F}"/>
            </c:ext>
          </c:extLst>
        </c:ser>
        <c:ser>
          <c:idx val="1"/>
          <c:order val="1"/>
          <c:tx>
            <c:strRef>
              <c:f>Feuil1!$A$162</c:f>
              <c:strCache>
                <c:ptCount val="1"/>
                <c:pt idx="0">
                  <c:v>Mobilité longue distance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Feuil1!$B$160:$E$160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Feuil1!$B$162:$E$162</c:f>
              <c:numCache>
                <c:formatCode>General</c:formatCode>
                <c:ptCount val="4"/>
                <c:pt idx="0">
                  <c:v>12.5</c:v>
                </c:pt>
                <c:pt idx="1">
                  <c:v>15.5</c:v>
                </c:pt>
                <c:pt idx="2">
                  <c:v>26.5</c:v>
                </c:pt>
                <c:pt idx="3">
                  <c:v>45.5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E7-A94A-99C9-148838A558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89636704"/>
        <c:axId val="389639200"/>
      </c:barChart>
      <c:catAx>
        <c:axId val="38963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89639200"/>
        <c:crosses val="autoZero"/>
        <c:auto val="1"/>
        <c:lblAlgn val="ctr"/>
        <c:lblOffset val="100"/>
        <c:noMultiLvlLbl val="0"/>
      </c:catAx>
      <c:valAx>
        <c:axId val="38963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38963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5BCD8-18F1-CD4A-A7F6-ECF046CA3327}" type="datetimeFigureOut">
              <a:rPr lang="fr-FR" smtClean="0"/>
              <a:t>19/03/2025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08F6B-34CF-E240-ABF9-1E8FCFC7CC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50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F83BD-55DD-C74A-A011-659C5C6769E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320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6680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D2DF98-2E62-8D44-9178-4664DE264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accent6"/>
                </a:solidFill>
                <a:latin typeface="Garamond" panose="02020404030301010803" pitchFamily="18" charset="0"/>
              </a:defRPr>
            </a:lvl1pPr>
          </a:lstStyle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47B5A3-1D13-9741-8E02-E81B39A57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DD0B9C-B2D9-0148-B3DF-563817C10406}"/>
              </a:ext>
            </a:extLst>
          </p:cNvPr>
          <p:cNvSpPr txBox="1">
            <a:spLocks/>
          </p:cNvSpPr>
          <p:nvPr userDrawn="1"/>
        </p:nvSpPr>
        <p:spPr>
          <a:xfrm>
            <a:off x="838199" y="6048266"/>
            <a:ext cx="7118446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600" i="1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err="1"/>
              <a:t>Ihedate</a:t>
            </a:r>
            <a:r>
              <a:rPr lang="fr-FR" sz="1800" dirty="0"/>
              <a:t> - Cycle Territoires et mobilités 2025 – Session 2 - 20&amp;21 mars 2025</a:t>
            </a:r>
          </a:p>
        </p:txBody>
      </p:sp>
    </p:spTree>
    <p:extLst>
      <p:ext uri="{BB962C8B-B14F-4D97-AF65-F5344CB8AC3E}">
        <p14:creationId xmlns:p14="http://schemas.microsoft.com/office/powerpoint/2010/main" val="347448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A77BA9-8C5D-F04A-9A8D-733B239A2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29C427-C082-ED47-A955-83BAD1696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D713FA-5648-5345-8D2E-970FA93864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53F8BC-C5ED-114F-9FD3-FEB4B43B41EF}" type="datetimeFigureOut">
              <a:rPr lang="fr-FR" smtClean="0"/>
              <a:t>19/03/2025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D056F5-2851-C24B-9B36-D5AD0016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35E1AA-D66B-E445-8C4C-12CBB5AF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DCBB7C-6C4B-9C43-ADC0-AE4B282FE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842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4899151-0B3A-3A44-89B5-EE9A66352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B395996-7076-314F-AF08-6502FFF8A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96FB3-1109-B749-AC18-26A3B2588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53F8BC-C5ED-114F-9FD3-FEB4B43B41EF}" type="datetimeFigureOut">
              <a:rPr lang="fr-FR" smtClean="0"/>
              <a:t>19/03/2025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961616-9BB7-3F47-B6F2-F211C31B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0ADF2F-827E-3A48-AABD-B11AFFC9B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DCBB7C-6C4B-9C43-ADC0-AE4B282FE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92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B4E4F7-F7A3-A642-9149-2C37CDDFE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274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525967-161A-474C-AB84-E6D91891D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974"/>
            <a:ext cx="10515600" cy="4673627"/>
          </a:xfrm>
        </p:spPr>
        <p:txBody>
          <a:bodyPr/>
          <a:lstStyle>
            <a:lvl1pPr>
              <a:defRPr sz="2400"/>
            </a:lvl1pPr>
          </a:lstStyle>
          <a:p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1EC8BD-3CD3-BA4F-8914-D5EB47FD231E}"/>
              </a:ext>
            </a:extLst>
          </p:cNvPr>
          <p:cNvSpPr txBox="1">
            <a:spLocks/>
          </p:cNvSpPr>
          <p:nvPr userDrawn="1"/>
        </p:nvSpPr>
        <p:spPr>
          <a:xfrm>
            <a:off x="838200" y="6048266"/>
            <a:ext cx="63246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600" i="1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Ihedate</a:t>
            </a:r>
            <a:r>
              <a:rPr lang="fr-FR" dirty="0"/>
              <a:t> – Cycle Territoires et mobilités – Session 2 - 20&amp;21 mars 2025</a:t>
            </a:r>
          </a:p>
        </p:txBody>
      </p:sp>
    </p:spTree>
    <p:extLst>
      <p:ext uri="{BB962C8B-B14F-4D97-AF65-F5344CB8AC3E}">
        <p14:creationId xmlns:p14="http://schemas.microsoft.com/office/powerpoint/2010/main" val="174388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90BC81-009B-2144-90A5-A02A1D7E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B8C508-70AA-9145-8CCE-405DF6022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DFBC73-091C-B04C-B30F-98D77B5CA1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53F8BC-C5ED-114F-9FD3-FEB4B43B41EF}" type="datetimeFigureOut">
              <a:rPr lang="fr-FR" smtClean="0"/>
              <a:t>19/03/2025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A5D334-1470-A940-B00A-9ECAA2E66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06D7E1-B7B6-FA49-9043-9BA31AAB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DCBB7C-6C4B-9C43-ADC0-AE4B282FE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12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252B41-3B50-1449-8216-61F3A9073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45EE9D-BEE2-6D41-98BB-39F96DFE4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2706BC6-BB45-B645-873A-20DF71A79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0A7FD7-915B-6F48-A3B4-DDD051D58E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53F8BC-C5ED-114F-9FD3-FEB4B43B41EF}" type="datetimeFigureOut">
              <a:rPr lang="fr-FR" smtClean="0"/>
              <a:t>19/03/2025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C72C41-E3FC-A54B-AB0A-7474D8EFD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6A5ABB-6F05-5042-9826-1A72C59B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DCBB7C-6C4B-9C43-ADC0-AE4B282FE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66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204DE4-57C0-5E4B-8013-91036D8EE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9B647D-D73D-2A47-8EC7-84C6E1AD0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260F6A-9DFE-B749-959E-A5D565BB9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A8B037D-CD03-1A4E-87E4-7DA35ABB68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829CF90-CEE3-F241-9B8A-E6CB6E3B50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2C9C8BE-CE60-1842-80DA-2AB6E4D56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53F8BC-C5ED-114F-9FD3-FEB4B43B41EF}" type="datetimeFigureOut">
              <a:rPr lang="fr-FR" smtClean="0"/>
              <a:t>19/03/2025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4B78A73-E722-3B4A-9641-56A03C5DD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FBA75B6-E4E5-E549-BBB0-ABA1CAB3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DCBB7C-6C4B-9C43-ADC0-AE4B282FE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90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C3B4E3-D350-854D-A872-177B16EAA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E9B962-FC7C-5144-809F-D395A33E1C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53F8BC-C5ED-114F-9FD3-FEB4B43B41EF}" type="datetimeFigureOut">
              <a:rPr lang="fr-FR" smtClean="0"/>
              <a:t>19/03/2025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401164-6C7C-A241-9995-09389AF9A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03FBEE-6F9B-1B42-9D74-C1B64C3D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DCBB7C-6C4B-9C43-ADC0-AE4B282FE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93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4C71240-2215-E045-AE2E-0ABCF6F16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53F8BC-C5ED-114F-9FD3-FEB4B43B41EF}" type="datetimeFigureOut">
              <a:rPr lang="fr-FR" smtClean="0"/>
              <a:t>19/03/2025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4C6F2EF-4AFB-6C4A-9C1E-03556D482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0AD06E-51AF-0F49-B853-1CD2A6AE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DCBB7C-6C4B-9C43-ADC0-AE4B282FE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46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031FE-7C99-CD44-93C3-0E3B4882C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F55819-5776-7341-B2A4-C4CA57E01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9A2F0B-539B-9C47-B85C-B4ACC29E6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B8DAC4-CBB9-E849-B277-2A87BCD6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53F8BC-C5ED-114F-9FD3-FEB4B43B41EF}" type="datetimeFigureOut">
              <a:rPr lang="fr-FR" smtClean="0"/>
              <a:t>19/03/2025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AD5071-34A8-CB4E-9DCD-77279B7A9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12839A-D0B7-9748-8CC4-D9E80DCA4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DCBB7C-6C4B-9C43-ADC0-AE4B282FE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56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7FD939-02C4-6B45-9DDE-FFEA1D025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9A8C42B-470D-A64F-AA33-CE79F8CA8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592E0D-698F-854D-B0FB-349AC0F64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E47DD7-FA87-8247-A625-1B62025BED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53F8BC-C5ED-114F-9FD3-FEB4B43B41EF}" type="datetimeFigureOut">
              <a:rPr lang="fr-FR" smtClean="0"/>
              <a:t>19/03/2025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514C71-0AF3-2345-9074-8BACB414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34D2F0-84E5-2F4B-8960-6A134233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DCBB7C-6C4B-9C43-ADC0-AE4B282FE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03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355C99E-1588-B344-BE5A-08BC2E014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EBF222-7423-BB41-9988-3A3382A8C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440" y="1596325"/>
            <a:ext cx="10515600" cy="4580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 20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CC125C-5EC7-A840-BBE1-ED502660D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4173" y="6229059"/>
            <a:ext cx="649224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i="1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fr-FR" dirty="0" err="1"/>
              <a:t>Ihedate</a:t>
            </a:r>
            <a:r>
              <a:rPr lang="fr-FR" dirty="0"/>
              <a:t> – Cycle Territoires et mobilités – Session 2 – 20&amp;21 mars 2025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A6AAE90-D0D9-8849-8349-72A9F0EDFEB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220420" y="6016734"/>
            <a:ext cx="2180678" cy="4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4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6"/>
          </a:solidFill>
          <a:latin typeface="Garamond" panose="02020404030301010803" pitchFamily="18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aroline.gallez@univ-eiffel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ean-jaures.org/publication/acceder-aux-services-publics-en-milieu-rural-les-femmes-en-premiere-lign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tropolitiques.eu/Faire-durablement-territoire-sans-densifier-les-villes.html" TargetMode="External"/><Relationship Id="rId7" Type="http://schemas.openxmlformats.org/officeDocument/2006/relationships/hyperlink" Target="https://www.statistiques.developpement-durable.gouv.fr/sites/default/files/2023-09/datalab_essentiel_314_emission_ges_mobilites_juillet2023.pdf" TargetMode="External"/><Relationship Id="rId2" Type="http://schemas.openxmlformats.org/officeDocument/2006/relationships/hyperlink" Target="https://www.jean-jaures.org/publication/acceder-aux-services-publics-en-milieu-rural-les-femmes-en-premiere-lign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rsee.fr/doc/estat_0336-1454_2012_num_457_1_9963" TargetMode="External"/><Relationship Id="rId5" Type="http://schemas.openxmlformats.org/officeDocument/2006/relationships/hyperlink" Target="https://halshs.archives-ouvertes.fr/tel-01261303" TargetMode="External"/><Relationship Id="rId4" Type="http://schemas.openxmlformats.org/officeDocument/2006/relationships/hyperlink" Target="https://hal.science/hal-0333795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4FE5F6-FA6C-5C46-BD44-44B754616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741" y="766482"/>
            <a:ext cx="10921284" cy="2138083"/>
          </a:xfrm>
        </p:spPr>
        <p:txBody>
          <a:bodyPr>
            <a:normAutofit/>
          </a:bodyPr>
          <a:lstStyle/>
          <a:p>
            <a:r>
              <a:rPr lang="fr-FR" sz="4000" b="1" dirty="0"/>
              <a:t>Mise en perspective</a:t>
            </a:r>
            <a:br>
              <a:rPr lang="fr-FR" sz="4000" b="1" dirty="0"/>
            </a:br>
            <a:r>
              <a:rPr lang="fr-FR" sz="4000" b="1" dirty="0"/>
              <a:t>des enjeux de vulnérabilités socio-territoriales</a:t>
            </a:r>
            <a:br>
              <a:rPr lang="fr-FR" sz="4000" b="1" dirty="0"/>
            </a:br>
            <a:r>
              <a:rPr lang="fr-FR" sz="3600" b="1" i="1" dirty="0"/>
              <a:t>Comprendre le processus de dépendance à la mobilité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73D6F5C-E87C-9543-9E0E-3B2B68674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791" y="3485065"/>
            <a:ext cx="10275376" cy="14274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000" dirty="0"/>
              <a:t>Caroline GALLEZ</a:t>
            </a:r>
          </a:p>
          <a:p>
            <a:pPr>
              <a:spcBef>
                <a:spcPts val="0"/>
              </a:spcBef>
            </a:pPr>
            <a:r>
              <a:rPr lang="fr-FR" sz="2000" dirty="0"/>
              <a:t>Université Gustave Eiffel, Laboratoire Ville Mobilité Transport</a:t>
            </a:r>
          </a:p>
          <a:p>
            <a:r>
              <a:rPr lang="fr-FR" sz="2000" dirty="0">
                <a:hlinkClick r:id="rId2"/>
              </a:rPr>
              <a:t>caroline.gallez@univ-eiffel.fr</a:t>
            </a:r>
            <a:r>
              <a:rPr lang="fr-F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2892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C807C3-F649-24F5-55F3-7BE1444E1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9474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6"/>
                </a:solidFill>
              </a:rPr>
              <a:t>Accéder aux services publics en milieu rural :</a:t>
            </a:r>
            <a:br>
              <a:rPr lang="fr-FR" b="1" dirty="0">
                <a:solidFill>
                  <a:schemeClr val="accent6"/>
                </a:solidFill>
              </a:rPr>
            </a:br>
            <a:r>
              <a:rPr lang="fr-FR" b="1" dirty="0">
                <a:solidFill>
                  <a:schemeClr val="accent6"/>
                </a:solidFill>
              </a:rPr>
              <a:t>les femmes en première ligne (</a:t>
            </a:r>
            <a:r>
              <a:rPr lang="fr-FR" b="1" dirty="0" err="1">
                <a:solidFill>
                  <a:schemeClr val="accent6"/>
                </a:solidFill>
              </a:rPr>
              <a:t>Agnoux</a:t>
            </a:r>
            <a:r>
              <a:rPr lang="fr-FR" dirty="0"/>
              <a:t> et</a:t>
            </a:r>
            <a:r>
              <a:rPr lang="fr-FR" b="1" dirty="0">
                <a:solidFill>
                  <a:schemeClr val="accent6"/>
                </a:solidFill>
              </a:rPr>
              <a:t> Nicot, 2023)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EECBFE-98BB-4D9F-BB69-BA21AE1B2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3789"/>
            <a:ext cx="10515600" cy="3359611"/>
          </a:xfrm>
        </p:spPr>
        <p:txBody>
          <a:bodyPr>
            <a:normAutofit/>
          </a:bodyPr>
          <a:lstStyle/>
          <a:p>
            <a:r>
              <a:rPr lang="fr-FR" sz="2000" dirty="0"/>
              <a:t>86% des répondantes gèrent les tâches administratives, 91% sont le plus souvent en contact avec les services publics</a:t>
            </a:r>
          </a:p>
          <a:p>
            <a:r>
              <a:rPr lang="fr-FR" sz="2000" dirty="0"/>
              <a:t>70% des accompagnements réguliers des enfants à l’école et 74% des accompagnements vers le sport et les loisirs sont assurés par les femmes</a:t>
            </a:r>
          </a:p>
          <a:p>
            <a:r>
              <a:rPr lang="fr-FR" sz="2000" dirty="0"/>
              <a:t>La distance élevée aux services publics, le manque de transports collectifs accentuent les problèmes d’emploi du temps et contraignent les femmes à un temps partiel faussement choisi</a:t>
            </a:r>
          </a:p>
          <a:p>
            <a:r>
              <a:rPr lang="fr-FR" sz="2000" dirty="0"/>
              <a:t>64% des répondantes n’ont pas accès facilement à une offre de soin adaptée</a:t>
            </a:r>
          </a:p>
          <a:p>
            <a:r>
              <a:rPr lang="fr-FR" sz="2000" dirty="0"/>
              <a:t>70% des répondantes déclarent que les horaires d’ouverture des services publics ne sont pas adaptés à leurs contraintes professionnelles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2BEC50C-63FE-D3DF-7DFE-1C44C2477F6E}"/>
              </a:ext>
            </a:extLst>
          </p:cNvPr>
          <p:cNvSpPr txBox="1"/>
          <p:nvPr/>
        </p:nvSpPr>
        <p:spPr>
          <a:xfrm>
            <a:off x="838200" y="5378001"/>
            <a:ext cx="9589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Source : </a:t>
            </a:r>
            <a:r>
              <a:rPr lang="fr-FR" sz="1200" i="1" dirty="0">
                <a:hlinkClick r:id="rId2"/>
              </a:rPr>
              <a:t>https://www.jean-jaures.org/publication/acceder-aux-services-publics-en-milieu-rural-les-femmes-en-premiere-ligne/</a:t>
            </a:r>
            <a:r>
              <a:rPr lang="fr-FR" sz="1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7621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B7BA1F-6E79-B64A-99ED-EDC416323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97299"/>
            <a:ext cx="10744200" cy="875845"/>
          </a:xfrm>
        </p:spPr>
        <p:txBody>
          <a:bodyPr>
            <a:noAutofit/>
          </a:bodyPr>
          <a:lstStyle/>
          <a:p>
            <a:r>
              <a:rPr lang="fr-FR" b="1" dirty="0"/>
              <a:t>Un processus de « dépendance à la mobilité » (Gallez 2015)</a:t>
            </a:r>
            <a:r>
              <a:rPr lang="fr-FR" dirty="0"/>
              <a:t> </a:t>
            </a:r>
            <a:r>
              <a:rPr lang="fr-FR" b="1" dirty="0"/>
              <a:t>qui accroît les inégalités socio-spatiales d’accessibilité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3D771E-5638-1348-8961-87FA1E139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655"/>
            <a:ext cx="10515600" cy="4210657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Les politiques d’aménagement, de logement, de transport, d’emploi participent d’une transformation de l’organisation spatiale et d’injonctions à la mobilité qui accroissent les besoins de déplacement des personnes.</a:t>
            </a:r>
          </a:p>
          <a:p>
            <a:r>
              <a:rPr lang="fr-FR" sz="2400" dirty="0"/>
              <a:t>La </a:t>
            </a:r>
            <a:r>
              <a:rPr lang="fr-FR" sz="2400" i="1" dirty="0"/>
              <a:t>dépendance à la mobilité </a:t>
            </a:r>
            <a:r>
              <a:rPr lang="fr-FR" dirty="0"/>
              <a:t>peut</a:t>
            </a:r>
            <a:r>
              <a:rPr lang="fr-FR" sz="2400" dirty="0"/>
              <a:t> être appréhendée à travers le préjudice subi par :</a:t>
            </a:r>
          </a:p>
          <a:p>
            <a:pPr lvl="1"/>
            <a:r>
              <a:rPr lang="fr-FR" dirty="0">
                <a:latin typeface="Garamond" panose="02020404030301010803" pitchFamily="18" charset="0"/>
              </a:rPr>
              <a:t> </a:t>
            </a:r>
            <a:r>
              <a:rPr lang="fr-FR" sz="2000" dirty="0">
                <a:latin typeface="Garamond" panose="02020404030301010803" pitchFamily="18" charset="0"/>
              </a:rPr>
              <a:t>les personnes non mobiles (perte d’accessibilité)</a:t>
            </a:r>
          </a:p>
          <a:p>
            <a:pPr lvl="1"/>
            <a:r>
              <a:rPr lang="fr-FR" sz="2000" dirty="0">
                <a:latin typeface="Garamond" panose="02020404030301010803" pitchFamily="18" charset="0"/>
              </a:rPr>
              <a:t> les personnes (hyper)mobiles et fortement contraintes dans leurs déplacements quotidiens</a:t>
            </a:r>
          </a:p>
          <a:p>
            <a:r>
              <a:rPr lang="fr-FR" sz="2400" dirty="0"/>
              <a:t>Les personnes pauvres, les </a:t>
            </a:r>
            <a:r>
              <a:rPr lang="fr-FR" dirty="0"/>
              <a:t>actifs</a:t>
            </a:r>
            <a:r>
              <a:rPr lang="fr-FR" sz="2400" dirty="0"/>
              <a:t> précaires, les femmes modestes subissent les préjudices les plus élevés</a:t>
            </a:r>
          </a:p>
          <a:p>
            <a:r>
              <a:rPr lang="fr-FR" sz="2400" dirty="0"/>
              <a:t>La dépendance à la mobilité est majeure dans les espaces périurbains et dans les villes petites et moyennes</a:t>
            </a:r>
          </a:p>
          <a:p>
            <a:r>
              <a:rPr lang="fr-FR" dirty="0"/>
              <a:t>Les politiques publiques focalisées sur la mobilité inclusive ignorent les problèmes posés par les mobilités très contraintes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5399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5A3BE2-04A3-DDED-DDB4-CB915F43D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3755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6"/>
                </a:solidFill>
              </a:rPr>
              <a:t>Mobilité et justice environnementale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A51A31-9619-6E89-4683-B26F558BD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99"/>
            <a:ext cx="10817180" cy="3795187"/>
          </a:xfrm>
        </p:spPr>
        <p:txBody>
          <a:bodyPr>
            <a:normAutofit/>
          </a:bodyPr>
          <a:lstStyle/>
          <a:p>
            <a:r>
              <a:rPr lang="fr-FR" dirty="0"/>
              <a:t>Les personnes à faible revenu sont plus exposées aux impacts environnementaux des transports : accidents de la circulation, pollution de l'air, bruit, impacts des perturbations climatiques.</a:t>
            </a:r>
          </a:p>
          <a:p>
            <a:r>
              <a:rPr lang="fr-FR" dirty="0"/>
              <a:t>Les politiques environnementales ont un impact plus marqué sur les groupes sociaux qui contribuent le moins à l'empreinte carbone</a:t>
            </a:r>
          </a:p>
          <a:p>
            <a:r>
              <a:rPr lang="fr-FR" dirty="0"/>
              <a:t>La mobilité à longue distance n’est pas concernée par les régulations environnementales alors qu’elle est davantage pratiquée par les classes les plus aisées</a:t>
            </a:r>
          </a:p>
          <a:p>
            <a:r>
              <a:rPr lang="fr-FR" dirty="0"/>
              <a:t>Il en résulte des mesures très contestées et une exacerbation des sentiments d'injustice (cf. le mouvement des Gilets Jaunes) (Gallez, 2022)</a:t>
            </a:r>
          </a:p>
        </p:txBody>
      </p:sp>
    </p:spTree>
    <p:extLst>
      <p:ext uri="{BB962C8B-B14F-4D97-AF65-F5344CB8AC3E}">
        <p14:creationId xmlns:p14="http://schemas.microsoft.com/office/powerpoint/2010/main" val="392864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83F7C0-373F-F642-BD9C-1CBA2837F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168" y="630597"/>
            <a:ext cx="10515600" cy="812746"/>
          </a:xfrm>
        </p:spPr>
        <p:txBody>
          <a:bodyPr>
            <a:noAutofit/>
          </a:bodyPr>
          <a:lstStyle/>
          <a:p>
            <a:r>
              <a:rPr lang="fr-FR" sz="3200" b="1" dirty="0"/>
              <a:t>Émissions de CO</a:t>
            </a:r>
            <a:r>
              <a:rPr lang="fr-FR" sz="3200" b="1" baseline="-25000" dirty="0"/>
              <a:t>2</a:t>
            </a:r>
            <a:r>
              <a:rPr lang="fr-FR" sz="3200" b="1" dirty="0"/>
              <a:t> (millions de tonnes par an)</a:t>
            </a:r>
            <a:br>
              <a:rPr lang="fr-FR" sz="3200" b="1" dirty="0"/>
            </a:br>
            <a:r>
              <a:rPr lang="fr-FR" sz="3200" b="1" dirty="0"/>
              <a:t>liées à la mobilité des résidents français (2008/1994)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8815501B-3D11-114D-8CAB-76C97D8820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61051" y="1933555"/>
          <a:ext cx="8199784" cy="19345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49946">
                  <a:extLst>
                    <a:ext uri="{9D8B030D-6E8A-4147-A177-3AD203B41FA5}">
                      <a16:colId xmlns:a16="http://schemas.microsoft.com/office/drawing/2014/main" val="2232413998"/>
                    </a:ext>
                  </a:extLst>
                </a:gridCol>
                <a:gridCol w="2049946">
                  <a:extLst>
                    <a:ext uri="{9D8B030D-6E8A-4147-A177-3AD203B41FA5}">
                      <a16:colId xmlns:a16="http://schemas.microsoft.com/office/drawing/2014/main" val="643896221"/>
                    </a:ext>
                  </a:extLst>
                </a:gridCol>
                <a:gridCol w="2049946">
                  <a:extLst>
                    <a:ext uri="{9D8B030D-6E8A-4147-A177-3AD203B41FA5}">
                      <a16:colId xmlns:a16="http://schemas.microsoft.com/office/drawing/2014/main" val="3354404856"/>
                    </a:ext>
                  </a:extLst>
                </a:gridCol>
                <a:gridCol w="2049946">
                  <a:extLst>
                    <a:ext uri="{9D8B030D-6E8A-4147-A177-3AD203B41FA5}">
                      <a16:colId xmlns:a16="http://schemas.microsoft.com/office/drawing/2014/main" val="120719608"/>
                    </a:ext>
                  </a:extLst>
                </a:gridCol>
              </a:tblGrid>
              <a:tr h="431489">
                <a:tc>
                  <a:txBody>
                    <a:bodyPr/>
                    <a:lstStyle/>
                    <a:p>
                      <a:endParaRPr lang="fr-FR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1994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2008/1994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882908"/>
                  </a:ext>
                </a:extLst>
              </a:tr>
              <a:tr h="431489">
                <a:tc>
                  <a:txBody>
                    <a:bodyPr/>
                    <a:lstStyle/>
                    <a:p>
                      <a:r>
                        <a:rPr lang="fr-FR" dirty="0">
                          <a:latin typeface="Garamond" panose="02020404030301010803" pitchFamily="18" charset="0"/>
                        </a:rPr>
                        <a:t>Mobilité 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latin typeface="Garamond" panose="02020404030301010803" pitchFamily="18" charset="0"/>
                        </a:rPr>
                        <a:t>89 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latin typeface="Garamond" panose="02020404030301010803" pitchFamily="18" charset="0"/>
                        </a:rPr>
                        <a:t>108 Mt</a:t>
                      </a:r>
                      <a:endParaRPr lang="fr-FR" baseline="-250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latin typeface="Garamond" panose="02020404030301010803" pitchFamily="18" charset="0"/>
                        </a:rPr>
                        <a:t>+ 22%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31174"/>
                  </a:ext>
                </a:extLst>
              </a:tr>
              <a:tr h="431489">
                <a:tc>
                  <a:txBody>
                    <a:bodyPr/>
                    <a:lstStyle/>
                    <a:p>
                      <a:r>
                        <a:rPr lang="fr-FR" dirty="0">
                          <a:latin typeface="Garamond" panose="02020404030301010803" pitchFamily="18" charset="0"/>
                        </a:rPr>
                        <a:t>Mobilité locale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latin typeface="Garamond" panose="02020404030301010803" pitchFamily="18" charset="0"/>
                        </a:rPr>
                        <a:t>65 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latin typeface="Garamond" panose="02020404030301010803" pitchFamily="18" charset="0"/>
                        </a:rPr>
                        <a:t>77 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latin typeface="Garamond" panose="02020404030301010803" pitchFamily="18" charset="0"/>
                        </a:rPr>
                        <a:t>+ 17%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63820"/>
                  </a:ext>
                </a:extLst>
              </a:tr>
              <a:tr h="431489">
                <a:tc>
                  <a:txBody>
                    <a:bodyPr/>
                    <a:lstStyle/>
                    <a:p>
                      <a:r>
                        <a:rPr lang="fr-FR" dirty="0">
                          <a:latin typeface="Garamond" panose="02020404030301010803" pitchFamily="18" charset="0"/>
                        </a:rPr>
                        <a:t>Mobilité longue 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latin typeface="Garamond" panose="02020404030301010803" pitchFamily="18" charset="0"/>
                        </a:rPr>
                        <a:t>24 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latin typeface="Garamond" panose="02020404030301010803" pitchFamily="18" charset="0"/>
                        </a:rPr>
                        <a:t>31 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latin typeface="Garamond" panose="02020404030301010803" pitchFamily="18" charset="0"/>
                        </a:rPr>
                        <a:t>+33%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121093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59F4EA9A-02AF-CC4B-B37D-2B5D2F31FE8A}"/>
              </a:ext>
            </a:extLst>
          </p:cNvPr>
          <p:cNvSpPr txBox="1"/>
          <p:nvPr/>
        </p:nvSpPr>
        <p:spPr>
          <a:xfrm>
            <a:off x="1461051" y="3988982"/>
            <a:ext cx="5814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latin typeface="Garamond" panose="02020404030301010803" pitchFamily="18" charset="0"/>
              </a:rPr>
              <a:t>Source : Enquêtes nationales transport, d’après CGEDD, 2010 p. 174.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217A8B6-C44B-D3CD-FBE6-70C384A338AE}"/>
              </a:ext>
            </a:extLst>
          </p:cNvPr>
          <p:cNvSpPr txBox="1"/>
          <p:nvPr/>
        </p:nvSpPr>
        <p:spPr>
          <a:xfrm>
            <a:off x="1461051" y="4530767"/>
            <a:ext cx="96400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Garamond" panose="02020404030301010803" pitchFamily="18" charset="0"/>
              </a:rPr>
              <a:t>En </a:t>
            </a:r>
            <a:r>
              <a:rPr lang="fr-FR" b="1" dirty="0">
                <a:latin typeface="Garamond" panose="02020404030301010803" pitchFamily="18" charset="0"/>
              </a:rPr>
              <a:t>2019</a:t>
            </a:r>
            <a:r>
              <a:rPr lang="fr-FR" dirty="0">
                <a:latin typeface="Garamond" panose="02020404030301010803" pitchFamily="18" charset="0"/>
              </a:rPr>
              <a:t>, d’après les données de la dernière ENTM</a:t>
            </a:r>
          </a:p>
          <a:p>
            <a:r>
              <a:rPr lang="fr-FR" dirty="0">
                <a:latin typeface="Garamond" panose="02020404030301010803" pitchFamily="18" charset="0"/>
              </a:rPr>
              <a:t>- la </a:t>
            </a:r>
            <a:r>
              <a:rPr lang="fr-FR" b="1" dirty="0">
                <a:latin typeface="Garamond" panose="02020404030301010803" pitchFamily="18" charset="0"/>
              </a:rPr>
              <a:t>mobilité locale </a:t>
            </a:r>
            <a:r>
              <a:rPr lang="fr-FR" dirty="0">
                <a:latin typeface="Garamond" panose="02020404030301010803" pitchFamily="18" charset="0"/>
              </a:rPr>
              <a:t>compte pour </a:t>
            </a:r>
            <a:r>
              <a:rPr lang="fr-FR" b="1" dirty="0">
                <a:latin typeface="Garamond" panose="02020404030301010803" pitchFamily="18" charset="0"/>
              </a:rPr>
              <a:t>65%</a:t>
            </a:r>
            <a:r>
              <a:rPr lang="fr-FR" dirty="0">
                <a:latin typeface="Garamond" panose="02020404030301010803" pitchFamily="18" charset="0"/>
              </a:rPr>
              <a:t> des émissions de GES eq. CO</a:t>
            </a:r>
            <a:r>
              <a:rPr lang="fr-FR" baseline="-25000" dirty="0">
                <a:latin typeface="Garamond" panose="02020404030301010803" pitchFamily="18" charset="0"/>
              </a:rPr>
              <a:t>2</a:t>
            </a:r>
            <a:r>
              <a:rPr lang="fr-FR" dirty="0">
                <a:latin typeface="Garamond" panose="02020404030301010803" pitchFamily="18" charset="0"/>
              </a:rPr>
              <a:t> de la mobilité totale</a:t>
            </a:r>
          </a:p>
          <a:p>
            <a:r>
              <a:rPr lang="fr-FR" dirty="0">
                <a:latin typeface="Garamond" panose="02020404030301010803" pitchFamily="18" charset="0"/>
              </a:rPr>
              <a:t>- la </a:t>
            </a:r>
            <a:r>
              <a:rPr lang="fr-FR" b="1" dirty="0">
                <a:latin typeface="Garamond" panose="02020404030301010803" pitchFamily="18" charset="0"/>
              </a:rPr>
              <a:t>mobilité longue distance </a:t>
            </a:r>
            <a:r>
              <a:rPr lang="fr-FR" dirty="0">
                <a:latin typeface="Garamond" panose="02020404030301010803" pitchFamily="18" charset="0"/>
              </a:rPr>
              <a:t>compte pour </a:t>
            </a:r>
            <a:r>
              <a:rPr lang="fr-FR" b="1" dirty="0">
                <a:latin typeface="Garamond" panose="02020404030301010803" pitchFamily="18" charset="0"/>
              </a:rPr>
              <a:t>35%</a:t>
            </a:r>
            <a:r>
              <a:rPr lang="fr-FR" dirty="0">
                <a:latin typeface="Garamond" panose="02020404030301010803" pitchFamily="18" charset="0"/>
              </a:rPr>
              <a:t> des émissions de GES eq. CO</a:t>
            </a:r>
            <a:r>
              <a:rPr lang="fr-FR" baseline="-25000" dirty="0">
                <a:latin typeface="Garamond" panose="02020404030301010803" pitchFamily="18" charset="0"/>
              </a:rPr>
              <a:t>2</a:t>
            </a:r>
            <a:r>
              <a:rPr lang="fr-FR" dirty="0">
                <a:latin typeface="Garamond" panose="02020404030301010803" pitchFamily="18" charset="0"/>
              </a:rPr>
              <a:t> de la mobilité totale</a:t>
            </a:r>
          </a:p>
          <a:p>
            <a:endParaRPr lang="fr-FR" dirty="0">
              <a:latin typeface="Garamond" panose="02020404030301010803" pitchFamily="18" charset="0"/>
            </a:endParaRPr>
          </a:p>
          <a:p>
            <a:r>
              <a:rPr lang="fr-FR" i="1" dirty="0">
                <a:latin typeface="Garamond" panose="02020404030301010803" pitchFamily="18" charset="0"/>
              </a:rPr>
              <a:t>Source : </a:t>
            </a:r>
            <a:r>
              <a:rPr lang="fr-FR" i="1" dirty="0" err="1">
                <a:latin typeface="Garamond" panose="02020404030301010803" pitchFamily="18" charset="0"/>
              </a:rPr>
              <a:t>Lezec</a:t>
            </a:r>
            <a:r>
              <a:rPr lang="fr-FR" i="1" dirty="0">
                <a:latin typeface="Garamond" panose="02020404030301010803" pitchFamily="18" charset="0"/>
              </a:rPr>
              <a:t> et al., 2023</a:t>
            </a:r>
          </a:p>
        </p:txBody>
      </p:sp>
    </p:spTree>
    <p:extLst>
      <p:ext uri="{BB962C8B-B14F-4D97-AF65-F5344CB8AC3E}">
        <p14:creationId xmlns:p14="http://schemas.microsoft.com/office/powerpoint/2010/main" val="3172013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3B82F8-91DF-C340-A5F2-677355239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9713"/>
          </a:xfrm>
        </p:spPr>
        <p:txBody>
          <a:bodyPr>
            <a:normAutofit/>
          </a:bodyPr>
          <a:lstStyle/>
          <a:p>
            <a:r>
              <a:rPr lang="fr-FR" sz="3200" b="1" dirty="0"/>
              <a:t>Des contributions inégales au « bilan carbone »</a:t>
            </a:r>
            <a:br>
              <a:rPr lang="fr-FR" sz="3200" b="1" dirty="0"/>
            </a:br>
            <a:r>
              <a:rPr lang="fr-FR" sz="2800" b="1" i="1" dirty="0"/>
              <a:t>Mobilité locale et à longue distance des français en 2008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2DC20AB-9720-7D4D-BD0A-5A50B9B4E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780" y="1629056"/>
            <a:ext cx="6749562" cy="425368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316FB7E-988B-B943-84E6-A85F253735C8}"/>
              </a:ext>
            </a:extLst>
          </p:cNvPr>
          <p:cNvSpPr txBox="1"/>
          <p:nvPr/>
        </p:nvSpPr>
        <p:spPr>
          <a:xfrm>
            <a:off x="7910342" y="3386568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Garamond" panose="02020404030301010803" pitchFamily="18" charset="0"/>
              </a:rPr>
              <a:t>Source : CGEDD-</a:t>
            </a:r>
            <a:r>
              <a:rPr lang="fr-FR" dirty="0" err="1">
                <a:latin typeface="Garamond" panose="02020404030301010803" pitchFamily="18" charset="0"/>
              </a:rPr>
              <a:t>SOeS</a:t>
            </a:r>
            <a:r>
              <a:rPr lang="fr-FR" dirty="0">
                <a:latin typeface="Garamond" panose="02020404030301010803" pitchFamily="18" charset="0"/>
              </a:rPr>
              <a:t>, 2010, p. 169</a:t>
            </a:r>
          </a:p>
        </p:txBody>
      </p:sp>
    </p:spTree>
    <p:extLst>
      <p:ext uri="{BB962C8B-B14F-4D97-AF65-F5344CB8AC3E}">
        <p14:creationId xmlns:p14="http://schemas.microsoft.com/office/powerpoint/2010/main" val="1215384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C091F-9DC7-FCB2-DF4B-124D48C13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dirty="0"/>
              <a:t>Des contributions inégales au « bilan carbone »</a:t>
            </a:r>
            <a:br>
              <a:rPr lang="fr-FR" sz="3200" b="1" dirty="0"/>
            </a:br>
            <a:r>
              <a:rPr lang="fr-FR" sz="2800" b="1" i="1" dirty="0"/>
              <a:t>Mobilité locale et à longue distance des français en 2019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F926CF3E-5F71-1F75-473B-D97FC803925B}"/>
              </a:ext>
            </a:extLst>
          </p:cNvPr>
          <p:cNvGraphicFramePr>
            <a:graphicFrameLocks/>
          </p:cNvGraphicFramePr>
          <p:nvPr/>
        </p:nvGraphicFramePr>
        <p:xfrm>
          <a:off x="5228492" y="1821229"/>
          <a:ext cx="5605585" cy="3403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4E1E8236-5162-4F83-FDD2-4C17F92AE69E}"/>
              </a:ext>
            </a:extLst>
          </p:cNvPr>
          <p:cNvSpPr txBox="1"/>
          <p:nvPr/>
        </p:nvSpPr>
        <p:spPr>
          <a:xfrm>
            <a:off x="838200" y="2514303"/>
            <a:ext cx="38938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0" dirty="0">
                <a:latin typeface="Garamond" panose="02020404030301010803" pitchFamily="18" charset="0"/>
              </a:rPr>
              <a:t>Répartition des émissions de GES (en %)</a:t>
            </a:r>
          </a:p>
          <a:p>
            <a:r>
              <a:rPr lang="fr-FR" sz="1800" b="0" dirty="0">
                <a:latin typeface="Garamond" panose="02020404030301010803" pitchFamily="18" charset="0"/>
              </a:rPr>
              <a:t>des mobilités locales et </a:t>
            </a:r>
            <a:r>
              <a:rPr lang="fr-FR" sz="1800" b="0" baseline="0" dirty="0">
                <a:latin typeface="Garamond" panose="02020404030301010803" pitchFamily="18" charset="0"/>
              </a:rPr>
              <a:t>à longue distance</a:t>
            </a:r>
          </a:p>
          <a:p>
            <a:r>
              <a:rPr lang="fr-FR" sz="1800" b="0" dirty="0">
                <a:latin typeface="Garamond" panose="02020404030301010803" pitchFamily="18" charset="0"/>
              </a:rPr>
              <a:t>selon les quartiles de revenu par UC</a:t>
            </a:r>
          </a:p>
          <a:p>
            <a:endParaRPr lang="fr-FR" dirty="0">
              <a:latin typeface="Garamond" panose="02020404030301010803" pitchFamily="18" charset="0"/>
            </a:endParaRPr>
          </a:p>
          <a:p>
            <a:r>
              <a:rPr lang="fr-FR" sz="1800" b="0" i="1" dirty="0">
                <a:latin typeface="Garamond" panose="02020404030301010803" pitchFamily="18" charset="0"/>
              </a:rPr>
              <a:t>Source : </a:t>
            </a:r>
            <a:r>
              <a:rPr lang="fr-FR" sz="1800" b="0" i="1" dirty="0" err="1">
                <a:latin typeface="Garamond" panose="02020404030301010803" pitchFamily="18" charset="0"/>
              </a:rPr>
              <a:t>Lezec</a:t>
            </a:r>
            <a:r>
              <a:rPr lang="fr-FR" sz="1800" b="0" i="1" dirty="0">
                <a:latin typeface="Garamond" panose="02020404030301010803" pitchFamily="18" charset="0"/>
              </a:rPr>
              <a:t> et al., 2023</a:t>
            </a:r>
          </a:p>
        </p:txBody>
      </p:sp>
    </p:spTree>
    <p:extLst>
      <p:ext uri="{BB962C8B-B14F-4D97-AF65-F5344CB8AC3E}">
        <p14:creationId xmlns:p14="http://schemas.microsoft.com/office/powerpoint/2010/main" val="3224760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78E11B-BB0F-0540-8075-A5AC0BA57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367"/>
            <a:ext cx="10356273" cy="232276"/>
          </a:xfrm>
        </p:spPr>
        <p:txBody>
          <a:bodyPr>
            <a:noAutofit/>
          </a:bodyPr>
          <a:lstStyle/>
          <a:p>
            <a:r>
              <a:rPr lang="fr-FR" sz="2000" b="1" dirty="0"/>
              <a:t>Références bibliographiques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37CF7F-6206-4C40-A3FB-8B33156BE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776" y="857920"/>
            <a:ext cx="10846869" cy="5448751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fr-FR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Agnoux</a:t>
            </a:r>
            <a:r>
              <a:rPr lang="fr-FR" sz="1200" dirty="0">
                <a:ea typeface="Calibri" panose="020F0502020204030204" pitchFamily="34" charset="0"/>
                <a:cs typeface="Times New Roman" panose="02020603050405020304" pitchFamily="18" charset="0"/>
              </a:rPr>
              <a:t> et Nicot</a:t>
            </a:r>
            <a:r>
              <a:rPr lang="fr-FR" sz="12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2023, Accéder aux services publics en milieu rural : les femmes en première ligne ? Rapport pour la Fondation Jean Jaurès </a:t>
            </a:r>
            <a:r>
              <a:rPr lang="fr-FR" sz="12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https://www.jean-jaures.org/publication/acceder-aux-services-publics-en-milieu-rural-les-femmes-en-premiere-ligne/</a:t>
            </a:r>
            <a:r>
              <a:rPr lang="fr-FR" sz="12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200" dirty="0"/>
          </a:p>
          <a:p>
            <a:pPr marL="0" indent="0">
              <a:spcBef>
                <a:spcPts val="300"/>
              </a:spcBef>
              <a:buNone/>
            </a:pPr>
            <a:r>
              <a:rPr lang="fr-FR" sz="1200" dirty="0" err="1"/>
              <a:t>Bertolini</a:t>
            </a:r>
            <a:r>
              <a:rPr lang="fr-FR" sz="1200" dirty="0"/>
              <a:t> L., 2017, Planning the mobile </a:t>
            </a:r>
            <a:r>
              <a:rPr lang="fr-FR" sz="1200" dirty="0" err="1"/>
              <a:t>metropolis</a:t>
            </a:r>
            <a:r>
              <a:rPr lang="fr-FR" sz="1200" dirty="0"/>
              <a:t>. Transport for people, places and the </a:t>
            </a:r>
            <a:r>
              <a:rPr lang="fr-FR" sz="1200" dirty="0" err="1"/>
              <a:t>planet</a:t>
            </a:r>
            <a:r>
              <a:rPr lang="fr-FR" sz="1200" dirty="0"/>
              <a:t>. </a:t>
            </a:r>
            <a:r>
              <a:rPr lang="fr-FR" sz="1200" dirty="0" err="1"/>
              <a:t>Palgrave</a:t>
            </a:r>
            <a:endParaRPr lang="fr-FR" sz="1200" dirty="0"/>
          </a:p>
          <a:p>
            <a:pPr marL="0" indent="0">
              <a:spcBef>
                <a:spcPts val="300"/>
              </a:spcBef>
              <a:buNone/>
            </a:pPr>
            <a:r>
              <a:rPr lang="fr-FR" sz="1200" b="0" strike="noStrike" spc="-1" dirty="0">
                <a:solidFill>
                  <a:srgbClr val="000000"/>
                </a:solidFill>
                <a:ea typeface="DejaVu Sans"/>
              </a:rPr>
              <a:t>Brès A., 2020, Faire durablement territoire sans densifier les villes. </a:t>
            </a:r>
            <a:r>
              <a:rPr lang="fr-FR" sz="1200" b="0" strike="noStrike" spc="-1" dirty="0" err="1">
                <a:solidFill>
                  <a:srgbClr val="000000"/>
                </a:solidFill>
                <a:ea typeface="DejaVu Sans"/>
              </a:rPr>
              <a:t>Métropolitiques</a:t>
            </a:r>
            <a:r>
              <a:rPr lang="fr-FR" sz="1200" b="0" strike="noStrike" spc="-1" dirty="0">
                <a:solidFill>
                  <a:srgbClr val="000000"/>
                </a:solidFill>
                <a:ea typeface="DejaVu Sans"/>
              </a:rPr>
              <a:t>. </a:t>
            </a:r>
            <a:r>
              <a:rPr lang="fr-FR" sz="1200" b="0" u="sng" strike="noStrike" spc="-1" dirty="0">
                <a:solidFill>
                  <a:srgbClr val="0563C1"/>
                </a:solidFill>
                <a:uFillTx/>
                <a:ea typeface="DejaVu Sans"/>
                <a:hlinkClick r:id="rId3"/>
              </a:rPr>
              <a:t>https://metropolitiques.eu/Faire-durablement-territoire-sans-densifier-les-villes.html</a:t>
            </a:r>
            <a:r>
              <a:rPr lang="fr-FR" sz="12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endParaRPr lang="fr-FR" sz="1200" dirty="0"/>
          </a:p>
          <a:p>
            <a:pPr marL="0" indent="0">
              <a:spcBef>
                <a:spcPts val="300"/>
              </a:spcBef>
              <a:buNone/>
            </a:pPr>
            <a:r>
              <a:rPr lang="fr-FR" sz="1200" dirty="0"/>
              <a:t>Charmes E. (sous la direction de), 2021, Métropole et éloignement résidentiel. Vivre dans le périurbain lyonnais. Paris, Editions Autrement, Cahiers POPSU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r-FR" sz="1200" b="0" strike="noStrike" spc="-1" dirty="0">
                <a:solidFill>
                  <a:srgbClr val="000000"/>
                </a:solidFill>
                <a:ea typeface="DejaVu Sans"/>
              </a:rPr>
              <a:t>Conti B, </a:t>
            </a:r>
            <a:r>
              <a:rPr lang="fr-FR" sz="1200" b="0" strike="noStrike" spc="-1" dirty="0" err="1">
                <a:solidFill>
                  <a:srgbClr val="000000"/>
                </a:solidFill>
                <a:ea typeface="DejaVu Sans"/>
              </a:rPr>
              <a:t>Ysebaert</a:t>
            </a:r>
            <a:r>
              <a:rPr lang="fr-FR" sz="1200" b="0" strike="noStrike" spc="-1" dirty="0">
                <a:solidFill>
                  <a:srgbClr val="000000"/>
                </a:solidFill>
                <a:ea typeface="DejaVu Sans"/>
              </a:rPr>
              <a:t> R., Baudet-Michel S., Giraud </a:t>
            </a:r>
            <a:r>
              <a:rPr lang="fr-FR" sz="1200" b="0" strike="noStrike" spc="-1" dirty="0" err="1">
                <a:solidFill>
                  <a:srgbClr val="000000"/>
                </a:solidFill>
                <a:ea typeface="DejaVu Sans"/>
              </a:rPr>
              <a:t>T</a:t>
            </a:r>
            <a:r>
              <a:rPr lang="fr-FR" sz="1200" b="0" strike="noStrike" spc="-1" dirty="0">
                <a:solidFill>
                  <a:srgbClr val="000000"/>
                </a:solidFill>
                <a:ea typeface="DejaVu Sans"/>
              </a:rPr>
              <a:t>., </a:t>
            </a:r>
            <a:r>
              <a:rPr lang="fr-FR" sz="1200" b="0" strike="noStrike" spc="-1" dirty="0" err="1">
                <a:solidFill>
                  <a:srgbClr val="000000"/>
                </a:solidFill>
                <a:ea typeface="DejaVu Sans"/>
              </a:rPr>
              <a:t>Pecout</a:t>
            </a:r>
            <a:r>
              <a:rPr lang="fr-FR" sz="1200" b="0" strike="noStrike" spc="-1" dirty="0">
                <a:solidFill>
                  <a:srgbClr val="000000"/>
                </a:solidFill>
                <a:ea typeface="DejaVu Sans"/>
              </a:rPr>
              <a:t> H., Le Neindre C., 2021, Chirurgie et rétraction de l'accès à l'offre d'hospitalisation en France entre 2000 et 2018 : analyse des inégalités socio-spatiales </a:t>
            </a:r>
            <a:r>
              <a:rPr lang="fr-FR" sz="1200" b="0" u="sng" strike="noStrike" spc="-1" dirty="0">
                <a:solidFill>
                  <a:srgbClr val="0563C1"/>
                </a:solidFill>
                <a:uFillTx/>
                <a:ea typeface="DejaVu Sans"/>
                <a:hlinkClick r:id="rId4"/>
              </a:rPr>
              <a:t>https://hal.science/hal-03337951</a:t>
            </a:r>
            <a:r>
              <a:rPr lang="fr-FR" sz="12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endParaRPr lang="en-GB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dirty="0" err="1"/>
              <a:t>Doré</a:t>
            </a:r>
            <a:r>
              <a:rPr lang="en-GB" sz="1200" dirty="0"/>
              <a:t> G., 2019, </a:t>
            </a:r>
            <a:r>
              <a:rPr lang="en-GB" sz="1200" dirty="0" err="1"/>
              <a:t>Géographie</a:t>
            </a:r>
            <a:r>
              <a:rPr lang="en-GB" sz="1200" dirty="0"/>
              <a:t> </a:t>
            </a:r>
            <a:r>
              <a:rPr lang="en-GB" sz="1200" dirty="0" err="1"/>
              <a:t>inégalitaire</a:t>
            </a:r>
            <a:r>
              <a:rPr lang="en-GB" sz="1200" dirty="0"/>
              <a:t> des services publics et </a:t>
            </a:r>
            <a:r>
              <a:rPr lang="en-GB" sz="1200" dirty="0" err="1"/>
              <a:t>aménagement</a:t>
            </a:r>
            <a:r>
              <a:rPr lang="en-GB" sz="1200" dirty="0"/>
              <a:t> du </a:t>
            </a:r>
            <a:r>
              <a:rPr lang="en-GB" sz="1200" dirty="0" err="1"/>
              <a:t>territoire</a:t>
            </a:r>
            <a:r>
              <a:rPr lang="en-GB" sz="1200" dirty="0"/>
              <a:t>, n°745, pp. 4-8.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dirty="0"/>
              <a:t>EU, 1992, Green paper on the impact of transport on the Environment – A community Strategy for ‘sustainable mobility’, COM_1992_0046_FIN.</a:t>
            </a:r>
            <a:endParaRPr lang="fr-FR" sz="1200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Gallez C., 2022, La justice de la mobilité comme objet politique. </a:t>
            </a:r>
            <a:r>
              <a:rPr lang="fr-FR" sz="1200" i="1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In Drevon G. et Kaufmann V. (sous la direction de), Les échelles spatio-temporelles de la mobilité</a:t>
            </a:r>
            <a:r>
              <a:rPr lang="fr-FR" sz="12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, Paris, ISTE, pp. 39-64.</a:t>
            </a:r>
            <a:endParaRPr lang="fr-FR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200" dirty="0"/>
              <a:t>Gallez C., 2015, La mobilité quotidienne en politique. Des manières de voir et d’agir, Thèse d’habilitation à diriger des recherches en aménagement de l’espace et urbanisme, Université Paris-Est, Soutenue le 5 juin 2015, ENPC, Marne-la-Vallée, 238 pages. En ligne : </a:t>
            </a:r>
            <a:r>
              <a:rPr lang="fr-FR" sz="1200" dirty="0">
                <a:hlinkClick r:id="rId5"/>
              </a:rPr>
              <a:t>https://halshs.archives-ouvertes.fr/tel-01261303</a:t>
            </a:r>
            <a:r>
              <a:rPr lang="fr-FR" sz="12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200" dirty="0"/>
              <a:t>Gobillon L., Lambert A., Pellet S., 2022, La périurbanisation de la pauvreté : politiques de soutien à la propriété et inégalités socio-spatiales en France. Population, 77(1), pp. 7-52.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200" dirty="0"/>
              <a:t>Halden D., 2014, </a:t>
            </a:r>
            <a:r>
              <a:rPr lang="fr-FR" sz="1200" dirty="0" err="1"/>
              <a:t>Shaping</a:t>
            </a:r>
            <a:r>
              <a:rPr lang="fr-FR" sz="1200" dirty="0"/>
              <a:t> the future: case </a:t>
            </a:r>
            <a:r>
              <a:rPr lang="fr-FR" sz="1200" dirty="0" err="1"/>
              <a:t>studies</a:t>
            </a:r>
            <a:r>
              <a:rPr lang="fr-FR" sz="1200" dirty="0"/>
              <a:t> in UK </a:t>
            </a:r>
            <a:r>
              <a:rPr lang="fr-FR" sz="1200" dirty="0" err="1"/>
              <a:t>accessibility</a:t>
            </a:r>
            <a:r>
              <a:rPr lang="fr-FR" sz="1200" dirty="0"/>
              <a:t> planning, Transportation </a:t>
            </a:r>
            <a:r>
              <a:rPr lang="fr-FR" sz="1200" dirty="0" err="1"/>
              <a:t>Research</a:t>
            </a:r>
            <a:r>
              <a:rPr lang="fr-FR" sz="1200" dirty="0"/>
              <a:t> </a:t>
            </a:r>
            <a:r>
              <a:rPr lang="fr-FR" sz="1200" dirty="0" err="1"/>
              <a:t>Procedia</a:t>
            </a:r>
            <a:r>
              <a:rPr lang="fr-FR" sz="1200" dirty="0"/>
              <a:t>, 284-292.</a:t>
            </a:r>
            <a:endParaRPr lang="en-GB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dirty="0"/>
              <a:t>Hubert J.-P., Madre J.-L., </a:t>
            </a:r>
            <a:r>
              <a:rPr lang="en-GB" sz="1200" dirty="0" err="1"/>
              <a:t>Meissonnier</a:t>
            </a:r>
            <a:r>
              <a:rPr lang="en-GB" sz="1200" dirty="0"/>
              <a:t> J. Roux S., 2012, La pause </a:t>
            </a:r>
            <a:r>
              <a:rPr lang="en-GB" sz="1200" dirty="0" err="1"/>
              <a:t>méridienne</a:t>
            </a:r>
            <a:r>
              <a:rPr lang="en-GB" sz="1200" dirty="0"/>
              <a:t> : un </a:t>
            </a:r>
            <a:r>
              <a:rPr lang="en-GB" sz="1200" dirty="0" err="1"/>
              <a:t>facteur</a:t>
            </a:r>
            <a:r>
              <a:rPr lang="en-GB" sz="1200" dirty="0"/>
              <a:t> </a:t>
            </a:r>
            <a:r>
              <a:rPr lang="en-GB" sz="1200" dirty="0" err="1"/>
              <a:t>clé</a:t>
            </a:r>
            <a:r>
              <a:rPr lang="en-GB" sz="1200" dirty="0"/>
              <a:t> de </a:t>
            </a:r>
            <a:r>
              <a:rPr lang="en-GB" sz="1200" dirty="0" err="1"/>
              <a:t>l’évolution</a:t>
            </a:r>
            <a:r>
              <a:rPr lang="en-GB" sz="1200" dirty="0"/>
              <a:t> de la </a:t>
            </a:r>
            <a:r>
              <a:rPr lang="en-GB" sz="1200" dirty="0" err="1"/>
              <a:t>mobilité</a:t>
            </a:r>
            <a:r>
              <a:rPr lang="en-GB" sz="1200" dirty="0"/>
              <a:t> </a:t>
            </a:r>
            <a:r>
              <a:rPr lang="en-GB" sz="1200" dirty="0" err="1"/>
              <a:t>quotidienne</a:t>
            </a:r>
            <a:r>
              <a:rPr lang="en-GB" sz="1200" dirty="0"/>
              <a:t> </a:t>
            </a:r>
            <a:r>
              <a:rPr lang="en-GB" sz="1200" dirty="0" err="1"/>
              <a:t>en</a:t>
            </a:r>
            <a:r>
              <a:rPr lang="en-GB" sz="1200" dirty="0"/>
              <a:t> France </a:t>
            </a:r>
            <a:r>
              <a:rPr lang="en-GB" sz="1200" dirty="0" err="1"/>
              <a:t>depuis</a:t>
            </a:r>
            <a:r>
              <a:rPr lang="en-GB" sz="1200" dirty="0"/>
              <a:t> 35 </a:t>
            </a:r>
            <a:r>
              <a:rPr lang="en-GB" sz="1200" dirty="0" err="1"/>
              <a:t>ans</a:t>
            </a:r>
            <a:r>
              <a:rPr lang="en-GB" sz="1200" dirty="0"/>
              <a:t>, </a:t>
            </a:r>
            <a:r>
              <a:rPr lang="en-GB" sz="1200" dirty="0" err="1"/>
              <a:t>Economie</a:t>
            </a:r>
            <a:r>
              <a:rPr lang="en-GB" sz="1200" dirty="0"/>
              <a:t> et </a:t>
            </a:r>
            <a:r>
              <a:rPr lang="en-GB" sz="1200" dirty="0" err="1"/>
              <a:t>Statistique</a:t>
            </a:r>
            <a:r>
              <a:rPr lang="en-GB" sz="1200" dirty="0"/>
              <a:t> n°457-458. </a:t>
            </a:r>
            <a:r>
              <a:rPr lang="en-GB" sz="1200" dirty="0" err="1"/>
              <a:t>En</a:t>
            </a:r>
            <a:r>
              <a:rPr lang="en-GB" sz="1200" dirty="0"/>
              <a:t> </a:t>
            </a:r>
            <a:r>
              <a:rPr lang="en-GB" sz="1200" dirty="0" err="1"/>
              <a:t>ligne</a:t>
            </a:r>
            <a:r>
              <a:rPr lang="en-GB" sz="1200" dirty="0"/>
              <a:t> : </a:t>
            </a:r>
            <a:r>
              <a:rPr lang="fr-FR" sz="1200" dirty="0">
                <a:hlinkClick r:id="rId6"/>
              </a:rPr>
              <a:t>https://www.persee.fr/doc/estat_0336-1454_2012_num_457_1_9963</a:t>
            </a:r>
            <a:r>
              <a:rPr lang="fr-FR" sz="12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200" dirty="0" err="1"/>
              <a:t>Lezec</a:t>
            </a:r>
            <a:r>
              <a:rPr lang="fr-FR" sz="1200" dirty="0"/>
              <a:t> F., Perez F., </a:t>
            </a:r>
            <a:r>
              <a:rPr lang="fr-FR" sz="1200" dirty="0" err="1"/>
              <a:t>Trevien</a:t>
            </a:r>
            <a:r>
              <a:rPr lang="fr-FR" sz="1200" dirty="0"/>
              <a:t> C., 2023, Le quart des ménages les plus aisés à l’origine de 35% des émissions de GES des mobilités. SDES, </a:t>
            </a:r>
            <a:r>
              <a:rPr lang="fr-FR" sz="1200" dirty="0" err="1"/>
              <a:t>Datalab</a:t>
            </a:r>
            <a:r>
              <a:rPr lang="fr-FR" sz="1200" dirty="0"/>
              <a:t>, juillet 2023. En ligne : </a:t>
            </a:r>
            <a:r>
              <a:rPr lang="fr-FR" sz="1200" dirty="0">
                <a:hlinkClick r:id="rId7"/>
              </a:rPr>
              <a:t>https://www.statistiques.developpement-durable.gouv.fr/sites/default/files/2023-09/datalab_essentiel_314_emission_ges_mobilites_juillet2023.pdf</a:t>
            </a:r>
            <a:r>
              <a:rPr lang="fr-FR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9148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DFEBAA-599C-0E4D-9376-F8E53F1DC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356" y="534523"/>
            <a:ext cx="10515600" cy="812746"/>
          </a:xfrm>
        </p:spPr>
        <p:txBody>
          <a:bodyPr>
            <a:normAutofit/>
          </a:bodyPr>
          <a:lstStyle/>
          <a:p>
            <a:r>
              <a:rPr lang="fr-FR" sz="3600" b="1" dirty="0"/>
              <a:t>Une distanciation croissante entre habitat et emploi</a:t>
            </a:r>
            <a:endParaRPr lang="fr-FR" sz="24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7053B7-DF3A-1249-A11E-CE5A810EE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600" dirty="0"/>
              <a:t>    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3DCA4C3-2589-9A47-BAAB-49E60DB46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545418"/>
              </p:ext>
            </p:extLst>
          </p:nvPr>
        </p:nvGraphicFramePr>
        <p:xfrm>
          <a:off x="1061356" y="1572882"/>
          <a:ext cx="9789887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572">
                  <a:extLst>
                    <a:ext uri="{9D8B030D-6E8A-4147-A177-3AD203B41FA5}">
                      <a16:colId xmlns:a16="http://schemas.microsoft.com/office/drawing/2014/main" val="1337791409"/>
                    </a:ext>
                  </a:extLst>
                </a:gridCol>
                <a:gridCol w="3660019">
                  <a:extLst>
                    <a:ext uri="{9D8B030D-6E8A-4147-A177-3AD203B41FA5}">
                      <a16:colId xmlns:a16="http://schemas.microsoft.com/office/drawing/2014/main" val="3477843006"/>
                    </a:ext>
                  </a:extLst>
                </a:gridCol>
                <a:gridCol w="3263296">
                  <a:extLst>
                    <a:ext uri="{9D8B030D-6E8A-4147-A177-3AD203B41FA5}">
                      <a16:colId xmlns:a16="http://schemas.microsoft.com/office/drawing/2014/main" val="265784625"/>
                    </a:ext>
                  </a:extLst>
                </a:gridCol>
              </a:tblGrid>
              <a:tr h="319554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Année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Distance moyenne des trajets domicile-travail (km)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Durée moyenne des trajets domicile-travail (mn)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321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1967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6,0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20 mn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3766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1974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7,6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20 mn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2069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1982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9,0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21 mn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9536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1994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12,0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21 mn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4390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14,7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23 mn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067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13,3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24 mn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9434219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64B0537C-1A23-5797-36E3-FDCB4B34F5D7}"/>
              </a:ext>
            </a:extLst>
          </p:cNvPr>
          <p:cNvSpPr txBox="1"/>
          <p:nvPr/>
        </p:nvSpPr>
        <p:spPr>
          <a:xfrm>
            <a:off x="1061356" y="4968192"/>
            <a:ext cx="8271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latin typeface="Garamond" panose="02020404030301010803" pitchFamily="18" charset="0"/>
              </a:rPr>
              <a:t>Source : Enquêtes nationales transports et déplacements (INSEE-SDES)</a:t>
            </a:r>
          </a:p>
          <a:p>
            <a:r>
              <a:rPr lang="fr-FR" i="1" dirty="0">
                <a:latin typeface="Garamond" panose="02020404030301010803" pitchFamily="18" charset="0"/>
              </a:rPr>
              <a:t>Voir </a:t>
            </a:r>
            <a:r>
              <a:rPr lang="fr-FR" sz="1800" i="1" dirty="0">
                <a:latin typeface="Garamond" panose="02020404030301010803" pitchFamily="18" charset="0"/>
              </a:rPr>
              <a:t>Hubert et alii, 2012, Economie et Statistique, d’après les données des enquêtes nationales transport</a:t>
            </a:r>
            <a:r>
              <a:rPr lang="fr-FR" sz="1800" dirty="0">
                <a:latin typeface="Garamond" panose="02020404030301010803" pitchFamily="18" charset="0"/>
              </a:rPr>
              <a:t>.</a:t>
            </a:r>
            <a:endParaRPr lang="fr-F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24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D3B4C5-C5E4-A77B-22E3-4022D3ED0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502" y="674219"/>
            <a:ext cx="4480775" cy="2403831"/>
          </a:xfrm>
        </p:spPr>
        <p:txBody>
          <a:bodyPr>
            <a:normAutofit/>
          </a:bodyPr>
          <a:lstStyle/>
          <a:p>
            <a:r>
              <a:rPr lang="fr-FR" dirty="0"/>
              <a:t>La périurbanisation :</a:t>
            </a:r>
            <a:br>
              <a:rPr lang="fr-FR" dirty="0"/>
            </a:br>
            <a:r>
              <a:rPr lang="fr-FR" dirty="0"/>
              <a:t>une extension des aires d’attraction métropolitaines</a:t>
            </a: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E67BCCF2-2C9A-AB9F-ADBD-F7B47A715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9681" y="860135"/>
            <a:ext cx="5525330" cy="4673600"/>
          </a:xfr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09106CC-D706-EE5C-E5BB-3C351BF2BC3A}"/>
              </a:ext>
            </a:extLst>
          </p:cNvPr>
          <p:cNvSpPr txBox="1"/>
          <p:nvPr/>
        </p:nvSpPr>
        <p:spPr>
          <a:xfrm>
            <a:off x="1004552" y="4997003"/>
            <a:ext cx="310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latin typeface="Garamond" panose="02020404030301010803" pitchFamily="18" charset="0"/>
              </a:rPr>
              <a:t>Source : Charmes et al., 2021, p. 22 </a:t>
            </a:r>
          </a:p>
        </p:txBody>
      </p:sp>
    </p:spTree>
    <p:extLst>
      <p:ext uri="{BB962C8B-B14F-4D97-AF65-F5344CB8AC3E}">
        <p14:creationId xmlns:p14="http://schemas.microsoft.com/office/powerpoint/2010/main" val="393294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 txBox="1"/>
          <p:nvPr/>
        </p:nvSpPr>
        <p:spPr>
          <a:xfrm>
            <a:off x="5287826" y="2099942"/>
            <a:ext cx="14258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Système de transport</a:t>
            </a:r>
            <a:endParaRPr/>
          </a:p>
        </p:txBody>
      </p:sp>
      <p:sp>
        <p:nvSpPr>
          <p:cNvPr id="94" name="Google Shape;94;p6"/>
          <p:cNvSpPr txBox="1"/>
          <p:nvPr/>
        </p:nvSpPr>
        <p:spPr>
          <a:xfrm>
            <a:off x="3672308" y="3337163"/>
            <a:ext cx="180039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Accessibilité</a:t>
            </a:r>
            <a:endParaRPr dirty="0"/>
          </a:p>
        </p:txBody>
      </p:sp>
      <p:sp>
        <p:nvSpPr>
          <p:cNvPr id="95" name="Google Shape;95;p6"/>
          <p:cNvSpPr txBox="1"/>
          <p:nvPr/>
        </p:nvSpPr>
        <p:spPr>
          <a:xfrm>
            <a:off x="5472698" y="4320041"/>
            <a:ext cx="11898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Usage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des sols</a:t>
            </a:r>
            <a:endParaRPr/>
          </a:p>
        </p:txBody>
      </p:sp>
      <p:sp>
        <p:nvSpPr>
          <p:cNvPr id="96" name="Google Shape;96;p6"/>
          <p:cNvSpPr txBox="1"/>
          <p:nvPr/>
        </p:nvSpPr>
        <p:spPr>
          <a:xfrm>
            <a:off x="3283687" y="1183411"/>
            <a:ext cx="263642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Innovations technologiques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Développement des infrastructures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Politiques de mobilité </a:t>
            </a:r>
            <a:endParaRPr/>
          </a:p>
        </p:txBody>
      </p:sp>
      <p:cxnSp>
        <p:nvCxnSpPr>
          <p:cNvPr id="97" name="Google Shape;97;p6"/>
          <p:cNvCxnSpPr/>
          <p:nvPr/>
        </p:nvCxnSpPr>
        <p:spPr>
          <a:xfrm>
            <a:off x="6000748" y="1240846"/>
            <a:ext cx="0" cy="64415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ash"/>
            <a:miter lim="800000"/>
            <a:headEnd type="none" w="sm" len="sm"/>
            <a:tailEnd type="triangle" w="med" len="med"/>
          </a:ln>
        </p:spPr>
      </p:cxnSp>
      <p:cxnSp>
        <p:nvCxnSpPr>
          <p:cNvPr id="98" name="Google Shape;98;p6"/>
          <p:cNvCxnSpPr/>
          <p:nvPr/>
        </p:nvCxnSpPr>
        <p:spPr>
          <a:xfrm rot="10800000">
            <a:off x="6024905" y="5027258"/>
            <a:ext cx="0" cy="738472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ash"/>
            <a:miter lim="800000"/>
            <a:headEnd type="none" w="sm" len="sm"/>
            <a:tailEnd type="triangle" w="med" len="med"/>
          </a:ln>
        </p:spPr>
      </p:cxnSp>
      <p:sp>
        <p:nvSpPr>
          <p:cNvPr id="99" name="Google Shape;99;p6"/>
          <p:cNvSpPr txBox="1"/>
          <p:nvPr/>
        </p:nvSpPr>
        <p:spPr>
          <a:xfrm>
            <a:off x="6085955" y="4956512"/>
            <a:ext cx="171797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Demande régionale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Disponibilité foncière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Attractivité de la zone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Politique spatiale</a:t>
            </a:r>
            <a:endParaRPr/>
          </a:p>
        </p:txBody>
      </p:sp>
      <p:cxnSp>
        <p:nvCxnSpPr>
          <p:cNvPr id="100" name="Google Shape;100;p6"/>
          <p:cNvCxnSpPr/>
          <p:nvPr/>
        </p:nvCxnSpPr>
        <p:spPr>
          <a:xfrm rot="10800000">
            <a:off x="8370388" y="3506440"/>
            <a:ext cx="826271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ash"/>
            <a:miter lim="800000"/>
            <a:headEnd type="none" w="sm" len="sm"/>
            <a:tailEnd type="triangle" w="med" len="med"/>
          </a:ln>
        </p:spPr>
      </p:cxnSp>
      <p:sp>
        <p:nvSpPr>
          <p:cNvPr id="101" name="Google Shape;101;p6"/>
          <p:cNvSpPr txBox="1"/>
          <p:nvPr/>
        </p:nvSpPr>
        <p:spPr>
          <a:xfrm>
            <a:off x="8292898" y="2936261"/>
            <a:ext cx="24265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Facteurs socio-démographiques,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économiques, culturels</a:t>
            </a:r>
            <a:endParaRPr/>
          </a:p>
        </p:txBody>
      </p:sp>
      <p:sp>
        <p:nvSpPr>
          <p:cNvPr id="102" name="Google Shape;102;p6"/>
          <p:cNvSpPr txBox="1"/>
          <p:nvPr/>
        </p:nvSpPr>
        <p:spPr>
          <a:xfrm>
            <a:off x="891568" y="5447877"/>
            <a:ext cx="55614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i="1" dirty="0">
                <a:solidFill>
                  <a:schemeClr val="dk1"/>
                </a:solidFill>
                <a:latin typeface="Garamond" panose="02020404030301010803" pitchFamily="18" charset="0"/>
                <a:ea typeface="Belleza"/>
                <a:cs typeface="Belleza"/>
                <a:sym typeface="Belleza"/>
              </a:rPr>
              <a:t>Source : adapté de </a:t>
            </a:r>
            <a:r>
              <a:rPr lang="fr-FR" sz="1600" i="1" dirty="0" err="1">
                <a:solidFill>
                  <a:schemeClr val="dk1"/>
                </a:solidFill>
                <a:latin typeface="Garamond" panose="02020404030301010803" pitchFamily="18" charset="0"/>
                <a:ea typeface="Belleza"/>
                <a:cs typeface="Belleza"/>
                <a:sym typeface="Belleza"/>
              </a:rPr>
              <a:t>Bertolini</a:t>
            </a:r>
            <a:r>
              <a:rPr lang="fr-FR" sz="1600" i="1" dirty="0">
                <a:solidFill>
                  <a:schemeClr val="dk1"/>
                </a:solidFill>
                <a:latin typeface="Garamond" panose="02020404030301010803" pitchFamily="18" charset="0"/>
                <a:ea typeface="Belleza"/>
                <a:cs typeface="Belleza"/>
                <a:sym typeface="Belleza"/>
              </a:rPr>
              <a:t>, 2017 et Wegener et Fürst, 1999</a:t>
            </a:r>
            <a:endParaRPr dirty="0">
              <a:latin typeface="Garamond" panose="02020404030301010803" pitchFamily="18" charset="0"/>
            </a:endParaRPr>
          </a:p>
        </p:txBody>
      </p:sp>
      <p:sp>
        <p:nvSpPr>
          <p:cNvPr id="103" name="Google Shape;103;p6"/>
          <p:cNvSpPr txBox="1"/>
          <p:nvPr/>
        </p:nvSpPr>
        <p:spPr>
          <a:xfrm>
            <a:off x="6575328" y="3335099"/>
            <a:ext cx="180039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chemeClr val="dk1"/>
                </a:solidFill>
                <a:latin typeface="Garamond"/>
                <a:sym typeface="Garamond"/>
              </a:rPr>
              <a:t>Circulations, flux</a:t>
            </a:r>
            <a:endParaRPr dirty="0"/>
          </a:p>
        </p:txBody>
      </p:sp>
      <p:sp>
        <p:nvSpPr>
          <p:cNvPr id="104" name="Google Shape;104;p6"/>
          <p:cNvSpPr txBox="1"/>
          <p:nvPr/>
        </p:nvSpPr>
        <p:spPr>
          <a:xfrm>
            <a:off x="942504" y="322183"/>
            <a:ext cx="1057340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chemeClr val="accent6"/>
                </a:solidFill>
                <a:latin typeface="Garamond"/>
                <a:ea typeface="Garamond"/>
                <a:cs typeface="Garamond"/>
                <a:sym typeface="Garamond"/>
              </a:rPr>
              <a:t>Effets rétroactifs entre transport et usage des sols</a:t>
            </a:r>
            <a:endParaRPr sz="3600" dirty="0">
              <a:solidFill>
                <a:schemeClr val="accent6"/>
              </a:solidFill>
            </a:endParaRPr>
          </a:p>
        </p:txBody>
      </p:sp>
      <p:sp>
        <p:nvSpPr>
          <p:cNvPr id="105" name="Google Shape;105;p6"/>
          <p:cNvSpPr/>
          <p:nvPr/>
        </p:nvSpPr>
        <p:spPr>
          <a:xfrm>
            <a:off x="6000748" y="2433234"/>
            <a:ext cx="1531428" cy="1463734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stealth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6" name="Google Shape;106;p6"/>
          <p:cNvSpPr/>
          <p:nvPr/>
        </p:nvSpPr>
        <p:spPr>
          <a:xfrm rot="-5400000">
            <a:off x="4554527" y="2460363"/>
            <a:ext cx="1531428" cy="1463734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stealth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7" name="Google Shape;107;p6"/>
          <p:cNvSpPr/>
          <p:nvPr/>
        </p:nvSpPr>
        <p:spPr>
          <a:xfrm rot="10800000">
            <a:off x="4554527" y="3079759"/>
            <a:ext cx="1531428" cy="1463734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stealth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8" name="Google Shape;108;p6"/>
          <p:cNvSpPr/>
          <p:nvPr/>
        </p:nvSpPr>
        <p:spPr>
          <a:xfrm rot="5400000">
            <a:off x="5963591" y="3107940"/>
            <a:ext cx="1531428" cy="1463734"/>
          </a:xfrm>
          <a:prstGeom prst="arc">
            <a:avLst>
              <a:gd name="adj1" fmla="val 16200000"/>
              <a:gd name="adj2" fmla="val 0"/>
            </a:avLst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stealth" w="med" len="med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09" name="Google Shape;109;p6"/>
          <p:cNvCxnSpPr/>
          <p:nvPr/>
        </p:nvCxnSpPr>
        <p:spPr>
          <a:xfrm>
            <a:off x="5496196" y="3547419"/>
            <a:ext cx="1057417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ash"/>
            <a:miter lim="800000"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739582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21481-3C05-0D45-A5F2-EFD85E6B4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1525"/>
            <a:ext cx="10515600" cy="970188"/>
          </a:xfrm>
        </p:spPr>
        <p:txBody>
          <a:bodyPr>
            <a:noAutofit/>
          </a:bodyPr>
          <a:lstStyle/>
          <a:p>
            <a:r>
              <a:rPr lang="fr-FR" sz="3600" b="1" dirty="0"/>
              <a:t>Une politique de logement</a:t>
            </a:r>
            <a:br>
              <a:rPr lang="fr-FR" sz="3600" b="1" dirty="0"/>
            </a:br>
            <a:r>
              <a:rPr lang="fr-FR" sz="3600" b="1" dirty="0"/>
              <a:t>qui contribue à la périurbanisation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80E3E15-6043-A144-AB12-B716DEEDD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671" y="1941991"/>
            <a:ext cx="5400250" cy="361729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58% de propriétaires de logement en France</a:t>
            </a:r>
          </a:p>
          <a:p>
            <a:pPr marL="0" indent="0">
              <a:buNone/>
            </a:pPr>
            <a:r>
              <a:rPr lang="fr-FR" dirty="0"/>
              <a:t>dont 80% de maisons individuelles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Face à l’instabilité de l’emploi, la propriété du logement comme garantie sociale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Dans les espaces ruraux et périurbains, une dépendance accrue à l’automobile et un accroissement de la vulnérabilité énergétique (Charmes, 2021)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46FFCF6-CDD5-AA63-2313-C6B6FF82E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140" y="1890474"/>
            <a:ext cx="4865694" cy="361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21481-3C05-0D45-A5F2-EFD85E6B4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101" y="425087"/>
            <a:ext cx="10515600" cy="707886"/>
          </a:xfrm>
        </p:spPr>
        <p:txBody>
          <a:bodyPr>
            <a:normAutofit/>
          </a:bodyPr>
          <a:lstStyle/>
          <a:p>
            <a:r>
              <a:rPr lang="fr-FR" sz="3600" b="1" dirty="0"/>
              <a:t>La périurbanisation liée au Prêt à Taux Zéro (PTZ)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C9C53697-8684-772C-3190-8907066A4F1D}"/>
              </a:ext>
            </a:extLst>
          </p:cNvPr>
          <p:cNvGraphicFramePr>
            <a:graphicFrameLocks noGrp="1"/>
          </p:cNvGraphicFramePr>
          <p:nvPr/>
        </p:nvGraphicFramePr>
        <p:xfrm>
          <a:off x="1312469" y="2509352"/>
          <a:ext cx="9607780" cy="2219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36800">
                  <a:extLst>
                    <a:ext uri="{9D8B030D-6E8A-4147-A177-3AD203B41FA5}">
                      <a16:colId xmlns:a16="http://schemas.microsoft.com/office/drawing/2014/main" val="4272962522"/>
                    </a:ext>
                  </a:extLst>
                </a:gridCol>
                <a:gridCol w="1091419">
                  <a:extLst>
                    <a:ext uri="{9D8B030D-6E8A-4147-A177-3AD203B41FA5}">
                      <a16:colId xmlns:a16="http://schemas.microsoft.com/office/drawing/2014/main" val="1847695477"/>
                    </a:ext>
                  </a:extLst>
                </a:gridCol>
                <a:gridCol w="1150706">
                  <a:extLst>
                    <a:ext uri="{9D8B030D-6E8A-4147-A177-3AD203B41FA5}">
                      <a16:colId xmlns:a16="http://schemas.microsoft.com/office/drawing/2014/main" val="2428727614"/>
                    </a:ext>
                  </a:extLst>
                </a:gridCol>
                <a:gridCol w="1273995">
                  <a:extLst>
                    <a:ext uri="{9D8B030D-6E8A-4147-A177-3AD203B41FA5}">
                      <a16:colId xmlns:a16="http://schemas.microsoft.com/office/drawing/2014/main" val="1344772984"/>
                    </a:ext>
                  </a:extLst>
                </a:gridCol>
                <a:gridCol w="1212351">
                  <a:extLst>
                    <a:ext uri="{9D8B030D-6E8A-4147-A177-3AD203B41FA5}">
                      <a16:colId xmlns:a16="http://schemas.microsoft.com/office/drawing/2014/main" val="3168859310"/>
                    </a:ext>
                  </a:extLst>
                </a:gridCol>
                <a:gridCol w="1232899">
                  <a:extLst>
                    <a:ext uri="{9D8B030D-6E8A-4147-A177-3AD203B41FA5}">
                      <a16:colId xmlns:a16="http://schemas.microsoft.com/office/drawing/2014/main" val="1287229250"/>
                    </a:ext>
                  </a:extLst>
                </a:gridCol>
                <a:gridCol w="1109610">
                  <a:extLst>
                    <a:ext uri="{9D8B030D-6E8A-4147-A177-3AD203B41FA5}">
                      <a16:colId xmlns:a16="http://schemas.microsoft.com/office/drawing/2014/main" val="2183895713"/>
                    </a:ext>
                  </a:extLst>
                </a:gridCol>
              </a:tblGrid>
              <a:tr h="269128">
                <a:tc rowSpan="2">
                  <a:txBody>
                    <a:bodyPr/>
                    <a:lstStyle/>
                    <a:p>
                      <a:endParaRPr lang="fr-FR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Cadres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Employés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Ouvriers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2872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Avant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Après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Avant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Après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Avant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Garamond" panose="02020404030301010803" pitchFamily="18" charset="0"/>
                        </a:rPr>
                        <a:t>Après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696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Garamond" panose="02020404030301010803" pitchFamily="18" charset="0"/>
                        </a:rPr>
                        <a:t> Dans une UU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80,8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71,1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74,8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61,6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63,5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46,4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234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Garamond" panose="02020404030301010803" pitchFamily="18" charset="0"/>
                        </a:rPr>
                        <a:t> Dans une AU, hors UU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15,6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10,8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19,1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13,4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22,6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151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Garamond" panose="02020404030301010803" pitchFamily="18" charset="0"/>
                        </a:rPr>
                        <a:t> Multipolarisée hors UU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8,0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179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latin typeface="Garamond" panose="02020404030301010803" pitchFamily="18" charset="0"/>
                        </a:rPr>
                        <a:t> Rurale, hors UU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11,3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14,3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18,0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</a:rPr>
                        <a:t>23,0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485777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A88C31AA-A67C-863F-F865-5526558469B7}"/>
              </a:ext>
            </a:extLst>
          </p:cNvPr>
          <p:cNvSpPr txBox="1"/>
          <p:nvPr/>
        </p:nvSpPr>
        <p:spPr>
          <a:xfrm>
            <a:off x="772825" y="1718493"/>
            <a:ext cx="10510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Garamond" panose="02020404030301010803" pitchFamily="18" charset="0"/>
              </a:rPr>
              <a:t>Caractéristiques de la commune de résidence avant et après l’achat d’un logement avec un PTZ</a:t>
            </a:r>
          </a:p>
          <a:p>
            <a:pPr algn="ctr"/>
            <a:r>
              <a:rPr lang="fr-FR" sz="2000" b="1" dirty="0">
                <a:latin typeface="Garamond" panose="02020404030301010803" pitchFamily="18" charset="0"/>
              </a:rPr>
              <a:t>selon la PCS de la personne de référence des ménages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DEF62AB-64E5-FF25-B0A1-46A24528C53A}"/>
              </a:ext>
            </a:extLst>
          </p:cNvPr>
          <p:cNvSpPr txBox="1"/>
          <p:nvPr/>
        </p:nvSpPr>
        <p:spPr>
          <a:xfrm>
            <a:off x="1290155" y="4828870"/>
            <a:ext cx="4780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Garamond" panose="02020404030301010803" pitchFamily="18" charset="0"/>
              </a:rPr>
              <a:t>UU : unité urbaine – AU : aire urbaine</a:t>
            </a:r>
          </a:p>
          <a:p>
            <a:r>
              <a:rPr lang="fr-FR" i="1" dirty="0">
                <a:latin typeface="Garamond" panose="02020404030301010803" pitchFamily="18" charset="0"/>
              </a:rPr>
              <a:t>Source : Gobillon et al., 2022, d’après le tableau 4 page 24</a:t>
            </a:r>
          </a:p>
        </p:txBody>
      </p:sp>
    </p:spTree>
    <p:extLst>
      <p:ext uri="{BB962C8B-B14F-4D97-AF65-F5344CB8AC3E}">
        <p14:creationId xmlns:p14="http://schemas.microsoft.com/office/powerpoint/2010/main" val="2642784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0D47E3-AAFB-C74D-A52C-6C3D7F956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8041"/>
            <a:ext cx="10515600" cy="1060718"/>
          </a:xfrm>
        </p:spPr>
        <p:txBody>
          <a:bodyPr>
            <a:normAutofit/>
          </a:bodyPr>
          <a:lstStyle/>
          <a:p>
            <a:r>
              <a:rPr lang="fr-FR" sz="3600" b="1" dirty="0"/>
              <a:t>Concentration de l’offre de services publics</a:t>
            </a:r>
            <a:br>
              <a:rPr lang="fr-FR" sz="3200" b="1" dirty="0"/>
            </a:br>
            <a:r>
              <a:rPr lang="fr-FR" sz="2800" dirty="0"/>
              <a:t>(France métropolitaine, 1980-2013)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DB69353-2019-BC4B-9FFF-F7FAE1607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678" y="1483138"/>
            <a:ext cx="5267702" cy="442869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0A8E1A3-1638-EB41-8AD5-FE45EB61C623}"/>
              </a:ext>
            </a:extLst>
          </p:cNvPr>
          <p:cNvSpPr txBox="1"/>
          <p:nvPr/>
        </p:nvSpPr>
        <p:spPr>
          <a:xfrm>
            <a:off x="838200" y="2820321"/>
            <a:ext cx="38555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Garamond" panose="02020404030301010803" pitchFamily="18" charset="0"/>
              </a:rPr>
              <a:t>Entre 1980 et 2013,</a:t>
            </a:r>
          </a:p>
          <a:p>
            <a:r>
              <a:rPr lang="fr-FR" dirty="0">
                <a:latin typeface="Garamond" panose="02020404030301010803" pitchFamily="18" charset="0"/>
              </a:rPr>
              <a:t>évolution du nombre de communes</a:t>
            </a:r>
          </a:p>
          <a:p>
            <a:r>
              <a:rPr lang="fr-FR" dirty="0">
                <a:latin typeface="Garamond" panose="02020404030301010803" pitchFamily="18" charset="0"/>
              </a:rPr>
              <a:t>disposant de tel ou tel service public</a:t>
            </a:r>
          </a:p>
          <a:p>
            <a:endParaRPr lang="fr-FR" dirty="0">
              <a:latin typeface="Garamond" panose="02020404030301010803" pitchFamily="18" charset="0"/>
            </a:endParaRPr>
          </a:p>
          <a:p>
            <a:endParaRPr lang="fr-FR" dirty="0">
              <a:latin typeface="Garamond" panose="02020404030301010803" pitchFamily="18" charset="0"/>
            </a:endParaRPr>
          </a:p>
          <a:p>
            <a:r>
              <a:rPr lang="fr-FR" i="1" dirty="0">
                <a:latin typeface="Garamond" panose="02020404030301010803" pitchFamily="18" charset="0"/>
              </a:rPr>
              <a:t>In Doré G., Population &amp; Avenir, 2019, p. 8</a:t>
            </a:r>
          </a:p>
        </p:txBody>
      </p:sp>
    </p:spTree>
    <p:extLst>
      <p:ext uri="{BB962C8B-B14F-4D97-AF65-F5344CB8AC3E}">
        <p14:creationId xmlns:p14="http://schemas.microsoft.com/office/powerpoint/2010/main" val="2557151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838080" y="527040"/>
            <a:ext cx="10513800" cy="965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600" b="1" strike="noStrike" spc="-1" dirty="0">
                <a:ea typeface="DejaVu Sans"/>
              </a:rPr>
              <a:t>L’accès à la mobilité en milieu rural</a:t>
            </a:r>
            <a:endParaRPr lang="fr-FR" sz="3600" b="0" strike="noStrike" spc="-1" dirty="0"/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838080" y="1712520"/>
            <a:ext cx="10513800" cy="3642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154080" indent="-2073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strike="noStrike" spc="-1" dirty="0">
                <a:solidFill>
                  <a:srgbClr val="000000"/>
                </a:solidFill>
                <a:ea typeface="DejaVu Sans"/>
              </a:rPr>
              <a:t>Un manque de maintenance des petites lignes ferroviaires qui a entraîné une baisse de fréquentation et des fermetures</a:t>
            </a:r>
            <a:endParaRPr lang="fr-FR" sz="2800" strike="noStrike" spc="-1" dirty="0">
              <a:solidFill>
                <a:srgbClr val="000000"/>
              </a:solidFill>
            </a:endParaRPr>
          </a:p>
          <a:p>
            <a:pPr marL="154080" indent="-2073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strike="noStrike" spc="-1" dirty="0">
                <a:solidFill>
                  <a:srgbClr val="000000"/>
                </a:solidFill>
                <a:ea typeface="DejaVu Sans"/>
              </a:rPr>
              <a:t>Des territoires sans desserte locale régulière en transports publics</a:t>
            </a:r>
            <a:endParaRPr lang="fr-FR" sz="2800" strike="noStrike" spc="-1" dirty="0">
              <a:solidFill>
                <a:srgbClr val="000000"/>
              </a:solidFill>
            </a:endParaRPr>
          </a:p>
          <a:p>
            <a:pPr marL="154080" indent="-2073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strike="noStrike" spc="-1" dirty="0">
                <a:solidFill>
                  <a:srgbClr val="000000"/>
                </a:solidFill>
                <a:ea typeface="DejaVu Sans"/>
              </a:rPr>
              <a:t>Un coût rédhibitoire d’accès au permis de conduire préjudiciable pour les populations rurales</a:t>
            </a:r>
            <a:endParaRPr lang="fr-FR" sz="2800" strike="noStrike" spc="-1" dirty="0">
              <a:solidFill>
                <a:srgbClr val="000000"/>
              </a:solidFill>
            </a:endParaRPr>
          </a:p>
          <a:p>
            <a:pPr marL="154080" indent="-2073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strike="noStrike" spc="-1" dirty="0">
                <a:solidFill>
                  <a:srgbClr val="000000"/>
                </a:solidFill>
                <a:ea typeface="DejaVu Sans"/>
              </a:rPr>
              <a:t>Un coût mensuel des déplacements plus élevé en milieu rural (141 €) qu’en ville (90€)</a:t>
            </a:r>
            <a:endParaRPr lang="fr-FR" sz="2800" strike="noStrike" spc="-1" dirty="0">
              <a:solidFill>
                <a:srgbClr val="000000"/>
              </a:solidFill>
            </a:endParaRPr>
          </a:p>
        </p:txBody>
      </p:sp>
      <p:sp>
        <p:nvSpPr>
          <p:cNvPr id="310" name="ZoneTexte 5"/>
          <p:cNvSpPr/>
          <p:nvPr/>
        </p:nvSpPr>
        <p:spPr>
          <a:xfrm>
            <a:off x="1702800" y="6039360"/>
            <a:ext cx="5565240" cy="57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6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Sources : Rapport AN, 2023 ; </a:t>
            </a:r>
            <a:r>
              <a:rPr lang="fr-FR" sz="16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Wimoov et Fondation pour la Nature et pour l’Homme, 2021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2991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838080" y="527009"/>
            <a:ext cx="10513800" cy="99853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600" b="1" strike="noStrike" spc="-1" dirty="0">
                <a:ea typeface="DejaVu Sans"/>
              </a:rPr>
              <a:t>L’accès à la santé en milieu rural</a:t>
            </a:r>
            <a:endParaRPr lang="fr-FR" sz="3600" b="0" strike="noStrike" spc="-1" dirty="0"/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838080" y="1688760"/>
            <a:ext cx="10513800" cy="3113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34360" indent="-2343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800" strike="noStrike" spc="-1" dirty="0">
                <a:solidFill>
                  <a:srgbClr val="000000"/>
                </a:solidFill>
                <a:ea typeface="DejaVu Sans"/>
              </a:rPr>
              <a:t>Un manque d’accès des populations rurales aux médecins généralistes (63% des bassins de vie ruraux) </a:t>
            </a:r>
            <a:endParaRPr lang="fr-FR" sz="2800" strike="noStrike" spc="-1" dirty="0">
              <a:solidFill>
                <a:srgbClr val="000000"/>
              </a:solidFill>
            </a:endParaRPr>
          </a:p>
          <a:p>
            <a:pPr marL="234360" indent="-2343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800" strike="noStrike" spc="-1" dirty="0">
                <a:solidFill>
                  <a:srgbClr val="000000"/>
                </a:solidFill>
                <a:ea typeface="DejaVu Sans"/>
              </a:rPr>
              <a:t>Six millions de français vivent à plus de 30 mn d’un service d’urgence, dont 75% habitent en milieu rural </a:t>
            </a:r>
            <a:endParaRPr lang="fr-FR" sz="2800" strike="noStrike" spc="-1" dirty="0">
              <a:solidFill>
                <a:srgbClr val="000000"/>
              </a:solidFill>
            </a:endParaRPr>
          </a:p>
          <a:p>
            <a:pPr marL="234360" indent="-2343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800" strike="noStrike" spc="-1" dirty="0">
                <a:solidFill>
                  <a:srgbClr val="000000"/>
                </a:solidFill>
                <a:ea typeface="DejaVu Sans"/>
              </a:rPr>
              <a:t>Une multiplication des fermetures de petites maternités (Doré, 2019)</a:t>
            </a:r>
            <a:endParaRPr lang="fr-FR" sz="2800" strike="noStrike" spc="-1" dirty="0">
              <a:solidFill>
                <a:srgbClr val="000000"/>
              </a:solidFill>
            </a:endParaRPr>
          </a:p>
          <a:p>
            <a:pPr marL="234360" indent="-2343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800" strike="noStrike" spc="-1" dirty="0">
                <a:solidFill>
                  <a:srgbClr val="000000"/>
                </a:solidFill>
                <a:ea typeface="DejaVu Sans"/>
              </a:rPr>
              <a:t>Une dégradation du temps d’accès aux services de chirurgie le plus proche plus marqué dans les petites aires urbaines (Conti et al., 2021)</a:t>
            </a:r>
            <a:endParaRPr lang="fr-FR" sz="2800" strike="noStrike" spc="-1" dirty="0">
              <a:solidFill>
                <a:srgbClr val="000000"/>
              </a:solidFill>
            </a:endParaRPr>
          </a:p>
        </p:txBody>
      </p:sp>
      <p:sp>
        <p:nvSpPr>
          <p:cNvPr id="307" name="ZoneTexte 5"/>
          <p:cNvSpPr/>
          <p:nvPr/>
        </p:nvSpPr>
        <p:spPr>
          <a:xfrm>
            <a:off x="1732680" y="6156000"/>
            <a:ext cx="558468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6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Sources : Rapport AN, 2023 ; Doré, 2019 ; Conti et al., 2021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5792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8" ma:contentTypeDescription="Crée un document." ma:contentTypeScope="" ma:versionID="562c5f8faa3afe0037f80cedbbba92a2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6d0b1f9947d2def9302a79bd3f5241cd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8b9c18-5e1d-46e5-9d1a-4e2a3224a5d3">
      <Terms xmlns="http://schemas.microsoft.com/office/infopath/2007/PartnerControls"/>
    </lcf76f155ced4ddcb4097134ff3c332f>
    <TaxCatchAll xmlns="597f0e91-a424-40e7-b159-919cd36229ca" xsi:nil="true"/>
  </documentManagement>
</p:properties>
</file>

<file path=customXml/itemProps1.xml><?xml version="1.0" encoding="utf-8"?>
<ds:datastoreItem xmlns:ds="http://schemas.openxmlformats.org/officeDocument/2006/customXml" ds:itemID="{8E215B14-254B-4517-962F-391B91F32DBC}"/>
</file>

<file path=customXml/itemProps2.xml><?xml version="1.0" encoding="utf-8"?>
<ds:datastoreItem xmlns:ds="http://schemas.openxmlformats.org/officeDocument/2006/customXml" ds:itemID="{BE009A5C-9582-4E27-B9C8-1272F9DACC7B}"/>
</file>

<file path=customXml/itemProps3.xml><?xml version="1.0" encoding="utf-8"?>
<ds:datastoreItem xmlns:ds="http://schemas.openxmlformats.org/officeDocument/2006/customXml" ds:itemID="{E55EA6D4-EF57-4013-80CE-670CAF0E2BBD}"/>
</file>

<file path=docProps/app.xml><?xml version="1.0" encoding="utf-8"?>
<Properties xmlns="http://schemas.openxmlformats.org/officeDocument/2006/extended-properties" xmlns:vt="http://schemas.openxmlformats.org/officeDocument/2006/docPropsVTypes">
  <TotalTime>7522</TotalTime>
  <Words>1694</Words>
  <Application>Microsoft Macintosh PowerPoint</Application>
  <PresentationFormat>Grand écran</PresentationFormat>
  <Paragraphs>186</Paragraphs>
  <Slides>16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Garamond</vt:lpstr>
      <vt:lpstr>Thème Office</vt:lpstr>
      <vt:lpstr>Mise en perspective des enjeux de vulnérabilités socio-territoriales Comprendre le processus de dépendance à la mobilité</vt:lpstr>
      <vt:lpstr>Une distanciation croissante entre habitat et emploi</vt:lpstr>
      <vt:lpstr>La périurbanisation : une extension des aires d’attraction métropolitaines</vt:lpstr>
      <vt:lpstr>Présentation PowerPoint</vt:lpstr>
      <vt:lpstr>Une politique de logement qui contribue à la périurbanisation</vt:lpstr>
      <vt:lpstr>La périurbanisation liée au Prêt à Taux Zéro (PTZ)</vt:lpstr>
      <vt:lpstr>Concentration de l’offre de services publics (France métropolitaine, 1980-2013)</vt:lpstr>
      <vt:lpstr>L’accès à la mobilité en milieu rural</vt:lpstr>
      <vt:lpstr>L’accès à la santé en milieu rural</vt:lpstr>
      <vt:lpstr>Accéder aux services publics en milieu rural : les femmes en première ligne (Agnoux et Nicot, 2023)</vt:lpstr>
      <vt:lpstr>Un processus de « dépendance à la mobilité » (Gallez 2015) qui accroît les inégalités socio-spatiales d’accessibilité</vt:lpstr>
      <vt:lpstr>Mobilité et justice environnementale</vt:lpstr>
      <vt:lpstr>Émissions de CO2 (millions de tonnes par an) liées à la mobilité des résidents français (2008/1994)</vt:lpstr>
      <vt:lpstr>Des contributions inégales au « bilan carbone » Mobilité locale et à longue distance des français en 2008</vt:lpstr>
      <vt:lpstr>Des contributions inégales au « bilan carbone » Mobilité locale et à longue distance des français en 2019</vt:lpstr>
      <vt:lpstr>Références bibliographiques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 Gallez</dc:creator>
  <cp:lastModifiedBy>Caroline Gallez</cp:lastModifiedBy>
  <cp:revision>193</cp:revision>
  <dcterms:created xsi:type="dcterms:W3CDTF">2019-12-07T14:20:17Z</dcterms:created>
  <dcterms:modified xsi:type="dcterms:W3CDTF">2025-03-19T13:34:06Z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0x010100C99A5812EC654640AAF0FBDB42E081DB</vt:lpwstr>
  </property>
</Properties>
</file>