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70" r:id="rId3"/>
    <p:sldId id="275" r:id="rId4"/>
    <p:sldId id="258" r:id="rId5"/>
    <p:sldId id="267" r:id="rId6"/>
    <p:sldId id="268" r:id="rId7"/>
    <p:sldId id="269" r:id="rId8"/>
    <p:sldId id="259" r:id="rId9"/>
    <p:sldId id="264" r:id="rId10"/>
    <p:sldId id="276" r:id="rId11"/>
    <p:sldId id="260" r:id="rId12"/>
    <p:sldId id="257" r:id="rId13"/>
    <p:sldId id="274" r:id="rId14"/>
    <p:sldId id="266" r:id="rId15"/>
    <p:sldId id="277" r:id="rId16"/>
    <p:sldId id="261" r:id="rId17"/>
    <p:sldId id="262" r:id="rId18"/>
    <p:sldId id="263" r:id="rId19"/>
    <p:sldId id="272" r:id="rId20"/>
    <p:sldId id="273"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78"/>
    <p:restoredTop sz="94718"/>
  </p:normalViewPr>
  <p:slideViewPr>
    <p:cSldViewPr snapToGrid="0" snapToObjects="1">
      <p:cViewPr varScale="1">
        <p:scale>
          <a:sx n="84" d="100"/>
          <a:sy n="84" d="100"/>
        </p:scale>
        <p:origin x="304"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5BCD8-18F1-CD4A-A7F6-ECF046CA3327}" type="datetimeFigureOut">
              <a:rPr lang="fr-FR" smtClean="0"/>
              <a:t>16/12/2019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08F6B-34CF-E240-ABF9-1E8FCFC7CC96}" type="slidenum">
              <a:rPr lang="fr-FR" smtClean="0"/>
              <a:t>‹N°›</a:t>
            </a:fld>
            <a:endParaRPr lang="fr-FR"/>
          </a:p>
        </p:txBody>
      </p:sp>
    </p:spTree>
    <p:extLst>
      <p:ext uri="{BB962C8B-B14F-4D97-AF65-F5344CB8AC3E}">
        <p14:creationId xmlns:p14="http://schemas.microsoft.com/office/powerpoint/2010/main" val="201850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CE08F6B-34CF-E240-ABF9-1E8FCFC7CC96}" type="slidenum">
              <a:rPr lang="fr-FR" smtClean="0"/>
              <a:t>11</a:t>
            </a:fld>
            <a:endParaRPr lang="fr-FR"/>
          </a:p>
        </p:txBody>
      </p:sp>
    </p:spTree>
    <p:extLst>
      <p:ext uri="{BB962C8B-B14F-4D97-AF65-F5344CB8AC3E}">
        <p14:creationId xmlns:p14="http://schemas.microsoft.com/office/powerpoint/2010/main" val="1995146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D2DF98-2E62-8D44-9178-4664DE264BE9}"/>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fr-FR" dirty="0"/>
              <a:t>Modifiez le style du titre</a:t>
            </a:r>
          </a:p>
        </p:txBody>
      </p:sp>
      <p:sp>
        <p:nvSpPr>
          <p:cNvPr id="3" name="Sous-titre 2">
            <a:extLst>
              <a:ext uri="{FF2B5EF4-FFF2-40B4-BE49-F238E27FC236}">
                <a16:creationId xmlns:a16="http://schemas.microsoft.com/office/drawing/2014/main" id="{FB47B5A3-1D13-9741-8E02-E81B39A57C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7" name="Espace réservé du pied de page 4">
            <a:extLst>
              <a:ext uri="{FF2B5EF4-FFF2-40B4-BE49-F238E27FC236}">
                <a16:creationId xmlns:a16="http://schemas.microsoft.com/office/drawing/2014/main" id="{C7E47F6D-B9C8-8B40-9B58-0FCB51B11F1B}"/>
              </a:ext>
            </a:extLst>
          </p:cNvPr>
          <p:cNvSpPr>
            <a:spLocks noGrp="1"/>
          </p:cNvSpPr>
          <p:nvPr>
            <p:ph type="ftr" sz="quarter" idx="3"/>
          </p:nvPr>
        </p:nvSpPr>
        <p:spPr>
          <a:xfrm>
            <a:off x="450743" y="6187913"/>
            <a:ext cx="8894736" cy="409575"/>
          </a:xfrm>
          <a:prstGeom prst="rect">
            <a:avLst/>
          </a:prstGeom>
        </p:spPr>
        <p:txBody>
          <a:bodyPr vert="horz" lIns="91440" tIns="45720" rIns="91440" bIns="45720" rtlCol="0" anchor="ctr"/>
          <a:lstStyle>
            <a:lvl1pPr algn="ctr">
              <a:defRPr sz="1600" i="1">
                <a:solidFill>
                  <a:schemeClr val="tx1"/>
                </a:solidFill>
                <a:latin typeface="Garamond" panose="02020404030301010803" pitchFamily="18" charset="0"/>
              </a:defRPr>
            </a:lvl1pPr>
          </a:lstStyle>
          <a:p>
            <a:r>
              <a:rPr lang="fr-FR" dirty="0"/>
              <a:t>IHEDATE, Cycle « Territoires et Mobilités », Session « Gouvernance, financement et régulation » - 19-20 décembre 2019</a:t>
            </a:r>
          </a:p>
        </p:txBody>
      </p:sp>
    </p:spTree>
    <p:extLst>
      <p:ext uri="{BB962C8B-B14F-4D97-AF65-F5344CB8AC3E}">
        <p14:creationId xmlns:p14="http://schemas.microsoft.com/office/powerpoint/2010/main" val="34744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A77BA9-8C5D-F04A-9A8D-733B239A230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F29C427-C082-ED47-A955-83BAD1696FBB}"/>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FBD713FA-5648-5345-8D2E-970FA9386404}"/>
              </a:ext>
            </a:extLst>
          </p:cNvPr>
          <p:cNvSpPr>
            <a:spLocks noGrp="1"/>
          </p:cNvSpPr>
          <p:nvPr>
            <p:ph type="dt" sz="half" idx="10"/>
          </p:nvPr>
        </p:nvSpPr>
        <p:spPr>
          <a:xfrm>
            <a:off x="838200" y="6356350"/>
            <a:ext cx="2743200" cy="365125"/>
          </a:xfrm>
          <a:prstGeom prst="rect">
            <a:avLst/>
          </a:prstGeom>
        </p:spPr>
        <p:txBody>
          <a:bodyPr/>
          <a:lstStyle/>
          <a:p>
            <a:fld id="{8153F8BC-C5ED-114F-9FD3-FEB4B43B41EF}" type="datetimeFigureOut">
              <a:rPr lang="fr-FR" smtClean="0"/>
              <a:t>16/12/2019</a:t>
            </a:fld>
            <a:endParaRPr lang="fr-FR"/>
          </a:p>
        </p:txBody>
      </p:sp>
      <p:sp>
        <p:nvSpPr>
          <p:cNvPr id="5" name="Espace réservé du pied de page 4">
            <a:extLst>
              <a:ext uri="{FF2B5EF4-FFF2-40B4-BE49-F238E27FC236}">
                <a16:creationId xmlns:a16="http://schemas.microsoft.com/office/drawing/2014/main" id="{2DD056F5-2851-C24B-9B36-D5AD0016524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835E1AA-D66B-E445-8C4C-12CBB5AFEF95}"/>
              </a:ext>
            </a:extLst>
          </p:cNvPr>
          <p:cNvSpPr>
            <a:spLocks noGrp="1"/>
          </p:cNvSpPr>
          <p:nvPr>
            <p:ph type="sldNum" sz="quarter" idx="12"/>
          </p:nvPr>
        </p:nvSpPr>
        <p:spPr>
          <a:xfrm>
            <a:off x="8610600" y="6356350"/>
            <a:ext cx="2743200" cy="365125"/>
          </a:xfrm>
          <a:prstGeom prst="rect">
            <a:avLst/>
          </a:prstGeom>
        </p:spPr>
        <p:txBody>
          <a:bodyPr/>
          <a:lstStyle/>
          <a:p>
            <a:fld id="{06DCBB7C-6C4B-9C43-ADC0-AE4B282FEB70}" type="slidenum">
              <a:rPr lang="fr-FR" smtClean="0"/>
              <a:t>‹N°›</a:t>
            </a:fld>
            <a:endParaRPr lang="fr-FR"/>
          </a:p>
        </p:txBody>
      </p:sp>
    </p:spTree>
    <p:extLst>
      <p:ext uri="{BB962C8B-B14F-4D97-AF65-F5344CB8AC3E}">
        <p14:creationId xmlns:p14="http://schemas.microsoft.com/office/powerpoint/2010/main" val="1263842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4899151-0B3A-3A44-89B5-EE9A6635215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B395996-7076-314F-AF08-6502FFF8A298}"/>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E896FB3-1109-B749-AC18-26A3B2588B8E}"/>
              </a:ext>
            </a:extLst>
          </p:cNvPr>
          <p:cNvSpPr>
            <a:spLocks noGrp="1"/>
          </p:cNvSpPr>
          <p:nvPr>
            <p:ph type="dt" sz="half" idx="10"/>
          </p:nvPr>
        </p:nvSpPr>
        <p:spPr>
          <a:xfrm>
            <a:off x="838200" y="6356350"/>
            <a:ext cx="2743200" cy="365125"/>
          </a:xfrm>
          <a:prstGeom prst="rect">
            <a:avLst/>
          </a:prstGeom>
        </p:spPr>
        <p:txBody>
          <a:bodyPr/>
          <a:lstStyle/>
          <a:p>
            <a:fld id="{8153F8BC-C5ED-114F-9FD3-FEB4B43B41EF}" type="datetimeFigureOut">
              <a:rPr lang="fr-FR" smtClean="0"/>
              <a:t>16/12/2019</a:t>
            </a:fld>
            <a:endParaRPr lang="fr-FR"/>
          </a:p>
        </p:txBody>
      </p:sp>
      <p:sp>
        <p:nvSpPr>
          <p:cNvPr id="5" name="Espace réservé du pied de page 4">
            <a:extLst>
              <a:ext uri="{FF2B5EF4-FFF2-40B4-BE49-F238E27FC236}">
                <a16:creationId xmlns:a16="http://schemas.microsoft.com/office/drawing/2014/main" id="{AA961616-9BB7-3F47-B6F2-F211C31B17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60ADF2F-827E-3A48-AABD-B11AFFC9BD7D}"/>
              </a:ext>
            </a:extLst>
          </p:cNvPr>
          <p:cNvSpPr>
            <a:spLocks noGrp="1"/>
          </p:cNvSpPr>
          <p:nvPr>
            <p:ph type="sldNum" sz="quarter" idx="12"/>
          </p:nvPr>
        </p:nvSpPr>
        <p:spPr>
          <a:xfrm>
            <a:off x="8610600" y="6356350"/>
            <a:ext cx="2743200" cy="365125"/>
          </a:xfrm>
          <a:prstGeom prst="rect">
            <a:avLst/>
          </a:prstGeom>
        </p:spPr>
        <p:txBody>
          <a:bodyPr/>
          <a:lstStyle/>
          <a:p>
            <a:fld id="{06DCBB7C-6C4B-9C43-ADC0-AE4B282FEB70}" type="slidenum">
              <a:rPr lang="fr-FR" smtClean="0"/>
              <a:t>‹N°›</a:t>
            </a:fld>
            <a:endParaRPr lang="fr-FR"/>
          </a:p>
        </p:txBody>
      </p:sp>
    </p:spTree>
    <p:extLst>
      <p:ext uri="{BB962C8B-B14F-4D97-AF65-F5344CB8AC3E}">
        <p14:creationId xmlns:p14="http://schemas.microsoft.com/office/powerpoint/2010/main" val="857926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B4E4F7-F7A3-A642-9149-2C37CDDFE0E9}"/>
              </a:ext>
            </a:extLst>
          </p:cNvPr>
          <p:cNvSpPr>
            <a:spLocks noGrp="1"/>
          </p:cNvSpPr>
          <p:nvPr>
            <p:ph type="title"/>
          </p:nvPr>
        </p:nvSpPr>
        <p:spPr>
          <a:xfrm>
            <a:off x="838200" y="365126"/>
            <a:ext cx="10515600" cy="812746"/>
          </a:xfrm>
        </p:spPr>
        <p:txBody>
          <a:bodyPr>
            <a:normAutofit/>
          </a:bodyPr>
          <a:lstStyle>
            <a:lvl1pPr>
              <a:defRPr sz="3600" b="0"/>
            </a:lvl1pPr>
          </a:lstStyle>
          <a:p>
            <a:r>
              <a:rPr lang="fr-FR" dirty="0"/>
              <a:t>Modifiez le style du titre</a:t>
            </a:r>
          </a:p>
        </p:txBody>
      </p:sp>
      <p:sp>
        <p:nvSpPr>
          <p:cNvPr id="3" name="Espace réservé du contenu 2">
            <a:extLst>
              <a:ext uri="{FF2B5EF4-FFF2-40B4-BE49-F238E27FC236}">
                <a16:creationId xmlns:a16="http://schemas.microsoft.com/office/drawing/2014/main" id="{FA525967-161A-474C-AB84-E6D91891D816}"/>
              </a:ext>
            </a:extLst>
          </p:cNvPr>
          <p:cNvSpPr>
            <a:spLocks noGrp="1"/>
          </p:cNvSpPr>
          <p:nvPr>
            <p:ph idx="1"/>
          </p:nvPr>
        </p:nvSpPr>
        <p:spPr>
          <a:xfrm>
            <a:off x="838200" y="1516036"/>
            <a:ext cx="10515600" cy="4673627"/>
          </a:xfrm>
        </p:spPr>
        <p:txBody>
          <a:bodyPr/>
          <a:lstStyle>
            <a:lvl1pPr>
              <a:defRPr sz="2400"/>
            </a:lvl1pPr>
          </a:lstStyle>
          <a:p>
            <a:r>
              <a:rPr lang="fr-FR" dirty="0"/>
              <a:t>Modifier les styles du texte du masque</a:t>
            </a:r>
          </a:p>
          <a:p>
            <a:pPr lvl="1"/>
            <a:r>
              <a:rPr lang="fr-FR" dirty="0"/>
              <a:t>Deuxième niveau</a:t>
            </a:r>
          </a:p>
        </p:txBody>
      </p:sp>
      <p:sp>
        <p:nvSpPr>
          <p:cNvPr id="7" name="Espace réservé du pied de page 4">
            <a:extLst>
              <a:ext uri="{FF2B5EF4-FFF2-40B4-BE49-F238E27FC236}">
                <a16:creationId xmlns:a16="http://schemas.microsoft.com/office/drawing/2014/main" id="{92AF92E0-E98B-FF43-B03E-0D9F07E9054F}"/>
              </a:ext>
            </a:extLst>
          </p:cNvPr>
          <p:cNvSpPr>
            <a:spLocks noGrp="1"/>
          </p:cNvSpPr>
          <p:nvPr>
            <p:ph type="ftr" sz="quarter" idx="3"/>
          </p:nvPr>
        </p:nvSpPr>
        <p:spPr>
          <a:xfrm>
            <a:off x="605725" y="6311900"/>
            <a:ext cx="8894736" cy="409575"/>
          </a:xfrm>
          <a:prstGeom prst="rect">
            <a:avLst/>
          </a:prstGeom>
        </p:spPr>
        <p:txBody>
          <a:bodyPr vert="horz" lIns="91440" tIns="45720" rIns="91440" bIns="45720" rtlCol="0" anchor="ctr"/>
          <a:lstStyle>
            <a:lvl1pPr algn="ctr">
              <a:defRPr sz="1600" i="1">
                <a:solidFill>
                  <a:schemeClr val="tx1"/>
                </a:solidFill>
                <a:latin typeface="Garamond" panose="02020404030301010803" pitchFamily="18" charset="0"/>
              </a:defRPr>
            </a:lvl1pPr>
          </a:lstStyle>
          <a:p>
            <a:r>
              <a:rPr lang="fr-FR" dirty="0"/>
              <a:t>IHEDATE, Cycle « Territoires et Mobilités », Session « Gouvernance, financement et régulation » - 19-20 décembre 2019</a:t>
            </a:r>
          </a:p>
        </p:txBody>
      </p:sp>
    </p:spTree>
    <p:extLst>
      <p:ext uri="{BB962C8B-B14F-4D97-AF65-F5344CB8AC3E}">
        <p14:creationId xmlns:p14="http://schemas.microsoft.com/office/powerpoint/2010/main" val="174388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90BC81-009B-2144-90A5-A02A1D7E8F8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AB8C508-70AA-9145-8CCE-405DF60222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44DFBC73-091C-B04C-B30F-98D77B5CA108}"/>
              </a:ext>
            </a:extLst>
          </p:cNvPr>
          <p:cNvSpPr>
            <a:spLocks noGrp="1"/>
          </p:cNvSpPr>
          <p:nvPr>
            <p:ph type="dt" sz="half" idx="10"/>
          </p:nvPr>
        </p:nvSpPr>
        <p:spPr>
          <a:xfrm>
            <a:off x="838200" y="6356350"/>
            <a:ext cx="2743200" cy="365125"/>
          </a:xfrm>
          <a:prstGeom prst="rect">
            <a:avLst/>
          </a:prstGeom>
        </p:spPr>
        <p:txBody>
          <a:bodyPr/>
          <a:lstStyle/>
          <a:p>
            <a:fld id="{8153F8BC-C5ED-114F-9FD3-FEB4B43B41EF}" type="datetimeFigureOut">
              <a:rPr lang="fr-FR" smtClean="0"/>
              <a:t>16/12/2019</a:t>
            </a:fld>
            <a:endParaRPr lang="fr-FR"/>
          </a:p>
        </p:txBody>
      </p:sp>
      <p:sp>
        <p:nvSpPr>
          <p:cNvPr id="5" name="Espace réservé du pied de page 4">
            <a:extLst>
              <a:ext uri="{FF2B5EF4-FFF2-40B4-BE49-F238E27FC236}">
                <a16:creationId xmlns:a16="http://schemas.microsoft.com/office/drawing/2014/main" id="{92A5D334-1470-A940-B00A-9ECAA2E6632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906D7E1-B7B6-FA49-9043-9BA31AAB7C64}"/>
              </a:ext>
            </a:extLst>
          </p:cNvPr>
          <p:cNvSpPr>
            <a:spLocks noGrp="1"/>
          </p:cNvSpPr>
          <p:nvPr>
            <p:ph type="sldNum" sz="quarter" idx="12"/>
          </p:nvPr>
        </p:nvSpPr>
        <p:spPr>
          <a:xfrm>
            <a:off x="8610600" y="6356350"/>
            <a:ext cx="2743200" cy="365125"/>
          </a:xfrm>
          <a:prstGeom prst="rect">
            <a:avLst/>
          </a:prstGeom>
        </p:spPr>
        <p:txBody>
          <a:bodyPr/>
          <a:lstStyle/>
          <a:p>
            <a:fld id="{06DCBB7C-6C4B-9C43-ADC0-AE4B282FEB70}" type="slidenum">
              <a:rPr lang="fr-FR" smtClean="0"/>
              <a:t>‹N°›</a:t>
            </a:fld>
            <a:endParaRPr lang="fr-FR"/>
          </a:p>
        </p:txBody>
      </p:sp>
    </p:spTree>
    <p:extLst>
      <p:ext uri="{BB962C8B-B14F-4D97-AF65-F5344CB8AC3E}">
        <p14:creationId xmlns:p14="http://schemas.microsoft.com/office/powerpoint/2010/main" val="86412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252B41-3B50-1449-8216-61F3A9073D8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745EE9D-BEE2-6D41-98BB-39F96DFE4F26}"/>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12706BC6-BB45-B645-873A-20DF71A79660}"/>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EA0A7FD7-915B-6F48-A3B4-DDD051D58ECD}"/>
              </a:ext>
            </a:extLst>
          </p:cNvPr>
          <p:cNvSpPr>
            <a:spLocks noGrp="1"/>
          </p:cNvSpPr>
          <p:nvPr>
            <p:ph type="dt" sz="half" idx="10"/>
          </p:nvPr>
        </p:nvSpPr>
        <p:spPr>
          <a:xfrm>
            <a:off x="838200" y="6356350"/>
            <a:ext cx="2743200" cy="365125"/>
          </a:xfrm>
          <a:prstGeom prst="rect">
            <a:avLst/>
          </a:prstGeom>
        </p:spPr>
        <p:txBody>
          <a:bodyPr/>
          <a:lstStyle/>
          <a:p>
            <a:fld id="{8153F8BC-C5ED-114F-9FD3-FEB4B43B41EF}" type="datetimeFigureOut">
              <a:rPr lang="fr-FR" smtClean="0"/>
              <a:t>16/12/2019</a:t>
            </a:fld>
            <a:endParaRPr lang="fr-FR"/>
          </a:p>
        </p:txBody>
      </p:sp>
      <p:sp>
        <p:nvSpPr>
          <p:cNvPr id="6" name="Espace réservé du pied de page 5">
            <a:extLst>
              <a:ext uri="{FF2B5EF4-FFF2-40B4-BE49-F238E27FC236}">
                <a16:creationId xmlns:a16="http://schemas.microsoft.com/office/drawing/2014/main" id="{DDC72C41-E3FC-A54B-AB0A-7474D8EFD3D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A6A5ABB-6F05-5042-9826-1A72C59BE574}"/>
              </a:ext>
            </a:extLst>
          </p:cNvPr>
          <p:cNvSpPr>
            <a:spLocks noGrp="1"/>
          </p:cNvSpPr>
          <p:nvPr>
            <p:ph type="sldNum" sz="quarter" idx="12"/>
          </p:nvPr>
        </p:nvSpPr>
        <p:spPr>
          <a:xfrm>
            <a:off x="8610600" y="6356350"/>
            <a:ext cx="2743200" cy="365125"/>
          </a:xfrm>
          <a:prstGeom prst="rect">
            <a:avLst/>
          </a:prstGeom>
        </p:spPr>
        <p:txBody>
          <a:bodyPr/>
          <a:lstStyle/>
          <a:p>
            <a:fld id="{06DCBB7C-6C4B-9C43-ADC0-AE4B282FEB70}" type="slidenum">
              <a:rPr lang="fr-FR" smtClean="0"/>
              <a:t>‹N°›</a:t>
            </a:fld>
            <a:endParaRPr lang="fr-FR"/>
          </a:p>
        </p:txBody>
      </p:sp>
    </p:spTree>
    <p:extLst>
      <p:ext uri="{BB962C8B-B14F-4D97-AF65-F5344CB8AC3E}">
        <p14:creationId xmlns:p14="http://schemas.microsoft.com/office/powerpoint/2010/main" val="479667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204DE4-57C0-5E4B-8013-91036D8EE4D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59B647D-D73D-2A47-8EC7-84C6E1AD06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AC260F6A-9DFE-B749-959E-A5D565BB9FAF}"/>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2A8B037D-CD03-1A4E-87E4-7DA35ABB68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B829CF90-CEE3-F241-9B8A-E6CB6E3B50F9}"/>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B2C9C8BE-CE60-1842-80DA-2AB6E4D5679C}"/>
              </a:ext>
            </a:extLst>
          </p:cNvPr>
          <p:cNvSpPr>
            <a:spLocks noGrp="1"/>
          </p:cNvSpPr>
          <p:nvPr>
            <p:ph type="dt" sz="half" idx="10"/>
          </p:nvPr>
        </p:nvSpPr>
        <p:spPr>
          <a:xfrm>
            <a:off x="838200" y="6356350"/>
            <a:ext cx="2743200" cy="365125"/>
          </a:xfrm>
          <a:prstGeom prst="rect">
            <a:avLst/>
          </a:prstGeom>
        </p:spPr>
        <p:txBody>
          <a:bodyPr/>
          <a:lstStyle/>
          <a:p>
            <a:fld id="{8153F8BC-C5ED-114F-9FD3-FEB4B43B41EF}" type="datetimeFigureOut">
              <a:rPr lang="fr-FR" smtClean="0"/>
              <a:t>16/12/2019</a:t>
            </a:fld>
            <a:endParaRPr lang="fr-FR"/>
          </a:p>
        </p:txBody>
      </p:sp>
      <p:sp>
        <p:nvSpPr>
          <p:cNvPr id="8" name="Espace réservé du pied de page 7">
            <a:extLst>
              <a:ext uri="{FF2B5EF4-FFF2-40B4-BE49-F238E27FC236}">
                <a16:creationId xmlns:a16="http://schemas.microsoft.com/office/drawing/2014/main" id="{04B78A73-E722-3B4A-9641-56A03C5DD62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FBA75B6-E4E5-E549-BBB0-ABA1CAB36E7A}"/>
              </a:ext>
            </a:extLst>
          </p:cNvPr>
          <p:cNvSpPr>
            <a:spLocks noGrp="1"/>
          </p:cNvSpPr>
          <p:nvPr>
            <p:ph type="sldNum" sz="quarter" idx="12"/>
          </p:nvPr>
        </p:nvSpPr>
        <p:spPr>
          <a:xfrm>
            <a:off x="8610600" y="6356350"/>
            <a:ext cx="2743200" cy="365125"/>
          </a:xfrm>
          <a:prstGeom prst="rect">
            <a:avLst/>
          </a:prstGeom>
        </p:spPr>
        <p:txBody>
          <a:bodyPr/>
          <a:lstStyle/>
          <a:p>
            <a:fld id="{06DCBB7C-6C4B-9C43-ADC0-AE4B282FEB70}" type="slidenum">
              <a:rPr lang="fr-FR" smtClean="0"/>
              <a:t>‹N°›</a:t>
            </a:fld>
            <a:endParaRPr lang="fr-FR"/>
          </a:p>
        </p:txBody>
      </p:sp>
    </p:spTree>
    <p:extLst>
      <p:ext uri="{BB962C8B-B14F-4D97-AF65-F5344CB8AC3E}">
        <p14:creationId xmlns:p14="http://schemas.microsoft.com/office/powerpoint/2010/main" val="2289905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C3B4E3-D350-854D-A872-177B16EAA15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4E9B962-FC7C-5144-809F-D395A33E1C73}"/>
              </a:ext>
            </a:extLst>
          </p:cNvPr>
          <p:cNvSpPr>
            <a:spLocks noGrp="1"/>
          </p:cNvSpPr>
          <p:nvPr>
            <p:ph type="dt" sz="half" idx="10"/>
          </p:nvPr>
        </p:nvSpPr>
        <p:spPr>
          <a:xfrm>
            <a:off x="838200" y="6356350"/>
            <a:ext cx="2743200" cy="365125"/>
          </a:xfrm>
          <a:prstGeom prst="rect">
            <a:avLst/>
          </a:prstGeom>
        </p:spPr>
        <p:txBody>
          <a:bodyPr/>
          <a:lstStyle/>
          <a:p>
            <a:fld id="{8153F8BC-C5ED-114F-9FD3-FEB4B43B41EF}" type="datetimeFigureOut">
              <a:rPr lang="fr-FR" smtClean="0"/>
              <a:t>16/12/2019</a:t>
            </a:fld>
            <a:endParaRPr lang="fr-FR"/>
          </a:p>
        </p:txBody>
      </p:sp>
      <p:sp>
        <p:nvSpPr>
          <p:cNvPr id="4" name="Espace réservé du pied de page 3">
            <a:extLst>
              <a:ext uri="{FF2B5EF4-FFF2-40B4-BE49-F238E27FC236}">
                <a16:creationId xmlns:a16="http://schemas.microsoft.com/office/drawing/2014/main" id="{80401164-6C7C-A241-9995-09389AF9A6F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403FBEE-6F9B-1B42-9D74-C1B64C3DC176}"/>
              </a:ext>
            </a:extLst>
          </p:cNvPr>
          <p:cNvSpPr>
            <a:spLocks noGrp="1"/>
          </p:cNvSpPr>
          <p:nvPr>
            <p:ph type="sldNum" sz="quarter" idx="12"/>
          </p:nvPr>
        </p:nvSpPr>
        <p:spPr>
          <a:xfrm>
            <a:off x="8610600" y="6356350"/>
            <a:ext cx="2743200" cy="365125"/>
          </a:xfrm>
          <a:prstGeom prst="rect">
            <a:avLst/>
          </a:prstGeom>
        </p:spPr>
        <p:txBody>
          <a:bodyPr/>
          <a:lstStyle/>
          <a:p>
            <a:fld id="{06DCBB7C-6C4B-9C43-ADC0-AE4B282FEB70}" type="slidenum">
              <a:rPr lang="fr-FR" smtClean="0"/>
              <a:t>‹N°›</a:t>
            </a:fld>
            <a:endParaRPr lang="fr-FR"/>
          </a:p>
        </p:txBody>
      </p:sp>
    </p:spTree>
    <p:extLst>
      <p:ext uri="{BB962C8B-B14F-4D97-AF65-F5344CB8AC3E}">
        <p14:creationId xmlns:p14="http://schemas.microsoft.com/office/powerpoint/2010/main" val="376593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4C71240-2215-E045-AE2E-0ABCF6F16EF4}"/>
              </a:ext>
            </a:extLst>
          </p:cNvPr>
          <p:cNvSpPr>
            <a:spLocks noGrp="1"/>
          </p:cNvSpPr>
          <p:nvPr>
            <p:ph type="dt" sz="half" idx="10"/>
          </p:nvPr>
        </p:nvSpPr>
        <p:spPr>
          <a:xfrm>
            <a:off x="838200" y="6356350"/>
            <a:ext cx="2743200" cy="365125"/>
          </a:xfrm>
          <a:prstGeom prst="rect">
            <a:avLst/>
          </a:prstGeom>
        </p:spPr>
        <p:txBody>
          <a:bodyPr/>
          <a:lstStyle/>
          <a:p>
            <a:fld id="{8153F8BC-C5ED-114F-9FD3-FEB4B43B41EF}" type="datetimeFigureOut">
              <a:rPr lang="fr-FR" smtClean="0"/>
              <a:t>16/12/2019</a:t>
            </a:fld>
            <a:endParaRPr lang="fr-FR"/>
          </a:p>
        </p:txBody>
      </p:sp>
      <p:sp>
        <p:nvSpPr>
          <p:cNvPr id="3" name="Espace réservé du pied de page 2">
            <a:extLst>
              <a:ext uri="{FF2B5EF4-FFF2-40B4-BE49-F238E27FC236}">
                <a16:creationId xmlns:a16="http://schemas.microsoft.com/office/drawing/2014/main" id="{64C6F2EF-4AFB-6C4A-9C1E-03556D48293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80AD06E-51AF-0F49-B853-1CD2A6AE4E5E}"/>
              </a:ext>
            </a:extLst>
          </p:cNvPr>
          <p:cNvSpPr>
            <a:spLocks noGrp="1"/>
          </p:cNvSpPr>
          <p:nvPr>
            <p:ph type="sldNum" sz="quarter" idx="12"/>
          </p:nvPr>
        </p:nvSpPr>
        <p:spPr>
          <a:xfrm>
            <a:off x="8610600" y="6356350"/>
            <a:ext cx="2743200" cy="365125"/>
          </a:xfrm>
          <a:prstGeom prst="rect">
            <a:avLst/>
          </a:prstGeom>
        </p:spPr>
        <p:txBody>
          <a:bodyPr/>
          <a:lstStyle/>
          <a:p>
            <a:fld id="{06DCBB7C-6C4B-9C43-ADC0-AE4B282FEB70}" type="slidenum">
              <a:rPr lang="fr-FR" smtClean="0"/>
              <a:t>‹N°›</a:t>
            </a:fld>
            <a:endParaRPr lang="fr-FR"/>
          </a:p>
        </p:txBody>
      </p:sp>
    </p:spTree>
    <p:extLst>
      <p:ext uri="{BB962C8B-B14F-4D97-AF65-F5344CB8AC3E}">
        <p14:creationId xmlns:p14="http://schemas.microsoft.com/office/powerpoint/2010/main" val="1574461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6031FE-7C99-CD44-93C3-0E3B4882C08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6F55819-5776-7341-B2A4-C4CA57E014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2C9A2F0B-539B-9C47-B85C-B4ACC29E6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C1B8DAC4-CBB9-E849-B277-2A87BCD66064}"/>
              </a:ext>
            </a:extLst>
          </p:cNvPr>
          <p:cNvSpPr>
            <a:spLocks noGrp="1"/>
          </p:cNvSpPr>
          <p:nvPr>
            <p:ph type="dt" sz="half" idx="10"/>
          </p:nvPr>
        </p:nvSpPr>
        <p:spPr>
          <a:xfrm>
            <a:off x="838200" y="6356350"/>
            <a:ext cx="2743200" cy="365125"/>
          </a:xfrm>
          <a:prstGeom prst="rect">
            <a:avLst/>
          </a:prstGeom>
        </p:spPr>
        <p:txBody>
          <a:bodyPr/>
          <a:lstStyle/>
          <a:p>
            <a:fld id="{8153F8BC-C5ED-114F-9FD3-FEB4B43B41EF}" type="datetimeFigureOut">
              <a:rPr lang="fr-FR" smtClean="0"/>
              <a:t>16/12/2019</a:t>
            </a:fld>
            <a:endParaRPr lang="fr-FR"/>
          </a:p>
        </p:txBody>
      </p:sp>
      <p:sp>
        <p:nvSpPr>
          <p:cNvPr id="6" name="Espace réservé du pied de page 5">
            <a:extLst>
              <a:ext uri="{FF2B5EF4-FFF2-40B4-BE49-F238E27FC236}">
                <a16:creationId xmlns:a16="http://schemas.microsoft.com/office/drawing/2014/main" id="{47AD5071-34A8-CB4E-9DCD-77279B7A96A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112839A-D0B7-9748-8CC4-D9E80DCA4031}"/>
              </a:ext>
            </a:extLst>
          </p:cNvPr>
          <p:cNvSpPr>
            <a:spLocks noGrp="1"/>
          </p:cNvSpPr>
          <p:nvPr>
            <p:ph type="sldNum" sz="quarter" idx="12"/>
          </p:nvPr>
        </p:nvSpPr>
        <p:spPr>
          <a:xfrm>
            <a:off x="8610600" y="6356350"/>
            <a:ext cx="2743200" cy="365125"/>
          </a:xfrm>
          <a:prstGeom prst="rect">
            <a:avLst/>
          </a:prstGeom>
        </p:spPr>
        <p:txBody>
          <a:bodyPr/>
          <a:lstStyle/>
          <a:p>
            <a:fld id="{06DCBB7C-6C4B-9C43-ADC0-AE4B282FEB70}" type="slidenum">
              <a:rPr lang="fr-FR" smtClean="0"/>
              <a:t>‹N°›</a:t>
            </a:fld>
            <a:endParaRPr lang="fr-FR"/>
          </a:p>
        </p:txBody>
      </p:sp>
    </p:spTree>
    <p:extLst>
      <p:ext uri="{BB962C8B-B14F-4D97-AF65-F5344CB8AC3E}">
        <p14:creationId xmlns:p14="http://schemas.microsoft.com/office/powerpoint/2010/main" val="2535563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7FD939-02C4-6B45-9DDE-FFEA1D025BE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9A8C42B-470D-A64F-AA33-CE79F8CA82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9592E0D-698F-854D-B0FB-349AC0F64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90E47DD7-FA87-8247-A625-1B62025BED0D}"/>
              </a:ext>
            </a:extLst>
          </p:cNvPr>
          <p:cNvSpPr>
            <a:spLocks noGrp="1"/>
          </p:cNvSpPr>
          <p:nvPr>
            <p:ph type="dt" sz="half" idx="10"/>
          </p:nvPr>
        </p:nvSpPr>
        <p:spPr>
          <a:xfrm>
            <a:off x="838200" y="6356350"/>
            <a:ext cx="2743200" cy="365125"/>
          </a:xfrm>
          <a:prstGeom prst="rect">
            <a:avLst/>
          </a:prstGeom>
        </p:spPr>
        <p:txBody>
          <a:bodyPr/>
          <a:lstStyle/>
          <a:p>
            <a:fld id="{8153F8BC-C5ED-114F-9FD3-FEB4B43B41EF}" type="datetimeFigureOut">
              <a:rPr lang="fr-FR" smtClean="0"/>
              <a:t>16/12/2019</a:t>
            </a:fld>
            <a:endParaRPr lang="fr-FR"/>
          </a:p>
        </p:txBody>
      </p:sp>
      <p:sp>
        <p:nvSpPr>
          <p:cNvPr id="6" name="Espace réservé du pied de page 5">
            <a:extLst>
              <a:ext uri="{FF2B5EF4-FFF2-40B4-BE49-F238E27FC236}">
                <a16:creationId xmlns:a16="http://schemas.microsoft.com/office/drawing/2014/main" id="{03514C71-0AF3-2345-9074-8BACB414714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734D2F0-84E5-2F4B-8960-6A134233E8FD}"/>
              </a:ext>
            </a:extLst>
          </p:cNvPr>
          <p:cNvSpPr>
            <a:spLocks noGrp="1"/>
          </p:cNvSpPr>
          <p:nvPr>
            <p:ph type="sldNum" sz="quarter" idx="12"/>
          </p:nvPr>
        </p:nvSpPr>
        <p:spPr>
          <a:xfrm>
            <a:off x="8610600" y="6356350"/>
            <a:ext cx="2743200" cy="365125"/>
          </a:xfrm>
          <a:prstGeom prst="rect">
            <a:avLst/>
          </a:prstGeom>
        </p:spPr>
        <p:txBody>
          <a:bodyPr/>
          <a:lstStyle/>
          <a:p>
            <a:fld id="{06DCBB7C-6C4B-9C43-ADC0-AE4B282FEB70}" type="slidenum">
              <a:rPr lang="fr-FR" smtClean="0"/>
              <a:t>‹N°›</a:t>
            </a:fld>
            <a:endParaRPr lang="fr-FR"/>
          </a:p>
        </p:txBody>
      </p:sp>
    </p:spTree>
    <p:extLst>
      <p:ext uri="{BB962C8B-B14F-4D97-AF65-F5344CB8AC3E}">
        <p14:creationId xmlns:p14="http://schemas.microsoft.com/office/powerpoint/2010/main" val="159403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355C99E-1588-B344-BE5A-08BC2E014604}"/>
              </a:ext>
            </a:extLst>
          </p:cNvPr>
          <p:cNvSpPr>
            <a:spLocks noGrp="1"/>
          </p:cNvSpPr>
          <p:nvPr>
            <p:ph type="title"/>
          </p:nvPr>
        </p:nvSpPr>
        <p:spPr>
          <a:xfrm>
            <a:off x="838200" y="365126"/>
            <a:ext cx="10515600" cy="94587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E5EBF222-7423-BB41-9988-3A3382A8CF46}"/>
              </a:ext>
            </a:extLst>
          </p:cNvPr>
          <p:cNvSpPr>
            <a:spLocks noGrp="1"/>
          </p:cNvSpPr>
          <p:nvPr>
            <p:ph type="body" idx="1"/>
          </p:nvPr>
        </p:nvSpPr>
        <p:spPr>
          <a:xfrm>
            <a:off x="838200" y="1596325"/>
            <a:ext cx="10515600" cy="4580638"/>
          </a:xfrm>
          <a:prstGeom prst="rect">
            <a:avLst/>
          </a:prstGeom>
        </p:spPr>
        <p:txBody>
          <a:bodyPr vert="horz" lIns="91440" tIns="45720" rIns="91440" bIns="45720" rtlCol="0">
            <a:normAutofit/>
          </a:bodyPr>
          <a:lstStyle/>
          <a:p>
            <a:r>
              <a:rPr lang="fr-FR" dirty="0"/>
              <a:t>Modifier les styles du texte du masque</a:t>
            </a:r>
          </a:p>
          <a:p>
            <a:pPr lvl="1"/>
            <a:r>
              <a:rPr lang="fr-FR" dirty="0"/>
              <a:t>Deuxième niveau</a:t>
            </a:r>
          </a:p>
        </p:txBody>
      </p:sp>
      <p:sp>
        <p:nvSpPr>
          <p:cNvPr id="5" name="Espace réservé du pied de page 4">
            <a:extLst>
              <a:ext uri="{FF2B5EF4-FFF2-40B4-BE49-F238E27FC236}">
                <a16:creationId xmlns:a16="http://schemas.microsoft.com/office/drawing/2014/main" id="{7FCC125C-5EC7-A840-BBE1-ED502660DC34}"/>
              </a:ext>
            </a:extLst>
          </p:cNvPr>
          <p:cNvSpPr>
            <a:spLocks noGrp="1"/>
          </p:cNvSpPr>
          <p:nvPr>
            <p:ph type="ftr" sz="quarter" idx="3"/>
          </p:nvPr>
        </p:nvSpPr>
        <p:spPr>
          <a:xfrm>
            <a:off x="838200" y="6032500"/>
            <a:ext cx="8894736" cy="409575"/>
          </a:xfrm>
          <a:prstGeom prst="rect">
            <a:avLst/>
          </a:prstGeom>
        </p:spPr>
        <p:txBody>
          <a:bodyPr vert="horz" lIns="91440" tIns="45720" rIns="91440" bIns="45720" rtlCol="0" anchor="ctr"/>
          <a:lstStyle>
            <a:lvl1pPr algn="l">
              <a:defRPr sz="1600" i="1">
                <a:solidFill>
                  <a:schemeClr val="tx1"/>
                </a:solidFill>
                <a:latin typeface="Garamond" panose="02020404030301010803" pitchFamily="18" charset="0"/>
              </a:defRPr>
            </a:lvl1pPr>
          </a:lstStyle>
          <a:p>
            <a:r>
              <a:rPr lang="fr-FR"/>
              <a:t>IHEDATE, Cycle « Territoires et Mobilités », Session « Gouvernance, financement et régulation » - 19-20 décembre 2019</a:t>
            </a:r>
            <a:endParaRPr lang="fr-FR" dirty="0"/>
          </a:p>
        </p:txBody>
      </p:sp>
      <p:pic>
        <p:nvPicPr>
          <p:cNvPr id="7" name="Image 6">
            <a:extLst>
              <a:ext uri="{FF2B5EF4-FFF2-40B4-BE49-F238E27FC236}">
                <a16:creationId xmlns:a16="http://schemas.microsoft.com/office/drawing/2014/main" id="{703CAAF4-1283-F344-A4BE-94730BF3CAFA}"/>
              </a:ext>
            </a:extLst>
          </p:cNvPr>
          <p:cNvPicPr>
            <a:picLocks noChangeAspect="1"/>
          </p:cNvPicPr>
          <p:nvPr userDrawn="1"/>
        </p:nvPicPr>
        <p:blipFill>
          <a:blip r:embed="rId13"/>
          <a:stretch>
            <a:fillRect/>
          </a:stretch>
        </p:blipFill>
        <p:spPr>
          <a:xfrm>
            <a:off x="9743268" y="5911559"/>
            <a:ext cx="2084522" cy="614934"/>
          </a:xfrm>
          <a:prstGeom prst="rect">
            <a:avLst/>
          </a:prstGeom>
        </p:spPr>
      </p:pic>
    </p:spTree>
    <p:extLst>
      <p:ext uri="{BB962C8B-B14F-4D97-AF65-F5344CB8AC3E}">
        <p14:creationId xmlns:p14="http://schemas.microsoft.com/office/powerpoint/2010/main" val="3841949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FE5F6-FA6C-5C46-BD44-44B754616A90}"/>
              </a:ext>
            </a:extLst>
          </p:cNvPr>
          <p:cNvSpPr>
            <a:spLocks noGrp="1"/>
          </p:cNvSpPr>
          <p:nvPr>
            <p:ph type="ctrTitle"/>
          </p:nvPr>
        </p:nvSpPr>
        <p:spPr>
          <a:xfrm>
            <a:off x="1095375" y="1360169"/>
            <a:ext cx="10001250" cy="1395413"/>
          </a:xfrm>
        </p:spPr>
        <p:txBody>
          <a:bodyPr>
            <a:normAutofit/>
          </a:bodyPr>
          <a:lstStyle/>
          <a:p>
            <a:r>
              <a:rPr lang="fr-FR" sz="4400" b="1" dirty="0"/>
              <a:t>Droit à la mobilité</a:t>
            </a:r>
            <a:br>
              <a:rPr lang="fr-FR" sz="4400" b="1" dirty="0"/>
            </a:br>
            <a:r>
              <a:rPr lang="fr-FR" sz="4400" b="1" dirty="0"/>
              <a:t>ou équité d’accès aux ressources ?</a:t>
            </a:r>
          </a:p>
        </p:txBody>
      </p:sp>
      <p:sp>
        <p:nvSpPr>
          <p:cNvPr id="3" name="Sous-titre 2">
            <a:extLst>
              <a:ext uri="{FF2B5EF4-FFF2-40B4-BE49-F238E27FC236}">
                <a16:creationId xmlns:a16="http://schemas.microsoft.com/office/drawing/2014/main" id="{C73D6F5C-E87C-9543-9E0E-3B2B68674EE3}"/>
              </a:ext>
            </a:extLst>
          </p:cNvPr>
          <p:cNvSpPr>
            <a:spLocks noGrp="1"/>
          </p:cNvSpPr>
          <p:nvPr>
            <p:ph type="subTitle" idx="1"/>
          </p:nvPr>
        </p:nvSpPr>
        <p:spPr>
          <a:xfrm>
            <a:off x="958312" y="3691890"/>
            <a:ext cx="10275376" cy="1441729"/>
          </a:xfrm>
        </p:spPr>
        <p:txBody>
          <a:bodyPr>
            <a:normAutofit/>
          </a:bodyPr>
          <a:lstStyle/>
          <a:p>
            <a:r>
              <a:rPr lang="fr-FR" dirty="0"/>
              <a:t>Caroline GALLEZ</a:t>
            </a:r>
          </a:p>
          <a:p>
            <a:r>
              <a:rPr lang="fr-FR" dirty="0"/>
              <a:t>Directrice de recherche à l’IFSTTAR</a:t>
            </a:r>
          </a:p>
          <a:p>
            <a:r>
              <a:rPr lang="fr-FR" dirty="0"/>
              <a:t>Laboratoire Ville Mobilité Transport</a:t>
            </a:r>
          </a:p>
        </p:txBody>
      </p:sp>
      <p:sp>
        <p:nvSpPr>
          <p:cNvPr id="4" name="Espace réservé du pied de page 4">
            <a:extLst>
              <a:ext uri="{FF2B5EF4-FFF2-40B4-BE49-F238E27FC236}">
                <a16:creationId xmlns:a16="http://schemas.microsoft.com/office/drawing/2014/main" id="{7BCEBE33-AA34-4349-9E0C-C7CBF1080AF8}"/>
              </a:ext>
            </a:extLst>
          </p:cNvPr>
          <p:cNvSpPr>
            <a:spLocks noGrp="1"/>
          </p:cNvSpPr>
          <p:nvPr>
            <p:ph type="ftr" sz="quarter" idx="3"/>
          </p:nvPr>
        </p:nvSpPr>
        <p:spPr>
          <a:xfrm>
            <a:off x="450743" y="6069927"/>
            <a:ext cx="8894736" cy="409575"/>
          </a:xfrm>
          <a:prstGeom prst="rect">
            <a:avLst/>
          </a:prstGeom>
        </p:spPr>
        <p:txBody>
          <a:bodyPr vert="horz" lIns="91440" tIns="45720" rIns="91440" bIns="45720" rtlCol="0" anchor="ctr"/>
          <a:lstStyle>
            <a:lvl1pPr algn="ctr">
              <a:defRPr sz="1600" i="1">
                <a:solidFill>
                  <a:schemeClr val="tx1"/>
                </a:solidFill>
                <a:latin typeface="Garamond" panose="02020404030301010803" pitchFamily="18" charset="0"/>
              </a:defRPr>
            </a:lvl1pPr>
          </a:lstStyle>
          <a:p>
            <a:r>
              <a:rPr lang="fr-FR" dirty="0"/>
              <a:t>IHEDATE, Cycle « Territoires et Mobilités », Session « Gouvernance, financement et régulation » - 19-20 décembre 2019</a:t>
            </a:r>
          </a:p>
        </p:txBody>
      </p:sp>
    </p:spTree>
    <p:extLst>
      <p:ext uri="{BB962C8B-B14F-4D97-AF65-F5344CB8AC3E}">
        <p14:creationId xmlns:p14="http://schemas.microsoft.com/office/powerpoint/2010/main" val="96289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3CEC0-CB39-A849-AD40-05CC18EED433}"/>
              </a:ext>
            </a:extLst>
          </p:cNvPr>
          <p:cNvSpPr>
            <a:spLocks noGrp="1"/>
          </p:cNvSpPr>
          <p:nvPr>
            <p:ph type="title"/>
          </p:nvPr>
        </p:nvSpPr>
        <p:spPr>
          <a:xfrm>
            <a:off x="838200" y="2834006"/>
            <a:ext cx="10515600" cy="812746"/>
          </a:xfrm>
        </p:spPr>
        <p:txBody>
          <a:bodyPr>
            <a:normAutofit fontScale="90000"/>
          </a:bodyPr>
          <a:lstStyle/>
          <a:p>
            <a:r>
              <a:rPr lang="fr-FR" dirty="0"/>
              <a:t>2. Inégalités face à la mobilité et politiques publiques</a:t>
            </a:r>
          </a:p>
        </p:txBody>
      </p:sp>
    </p:spTree>
    <p:extLst>
      <p:ext uri="{BB962C8B-B14F-4D97-AF65-F5344CB8AC3E}">
        <p14:creationId xmlns:p14="http://schemas.microsoft.com/office/powerpoint/2010/main" val="3424903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039928"/>
          </a:xfrm>
        </p:spPr>
        <p:txBody>
          <a:bodyPr>
            <a:normAutofit fontScale="90000"/>
          </a:bodyPr>
          <a:lstStyle/>
          <a:p>
            <a:r>
              <a:rPr lang="fr-FR" dirty="0"/>
              <a:t>Inégalités sociales et politiques publiques :</a:t>
            </a:r>
            <a:br>
              <a:rPr lang="fr-FR" dirty="0"/>
            </a:br>
            <a:r>
              <a:rPr lang="fr-FR" dirty="0"/>
              <a:t>l’enjeu de l’accès à l’emploi et aux ressources</a:t>
            </a:r>
          </a:p>
        </p:txBody>
      </p:sp>
      <p:sp>
        <p:nvSpPr>
          <p:cNvPr id="3" name="Espace réservé du contenu 2"/>
          <p:cNvSpPr>
            <a:spLocks noGrp="1"/>
          </p:cNvSpPr>
          <p:nvPr>
            <p:ph idx="1"/>
          </p:nvPr>
        </p:nvSpPr>
        <p:spPr>
          <a:xfrm>
            <a:off x="838200" y="1789521"/>
            <a:ext cx="10515600" cy="4215690"/>
          </a:xfrm>
        </p:spPr>
        <p:txBody>
          <a:bodyPr/>
          <a:lstStyle/>
          <a:p>
            <a:r>
              <a:rPr lang="fr-FR" dirty="0"/>
              <a:t>Les transports collectifs urbains, une « offre sociale » de mobilité</a:t>
            </a:r>
          </a:p>
          <a:p>
            <a:pPr lvl="1"/>
            <a:r>
              <a:rPr lang="fr-FR" dirty="0"/>
              <a:t>États-Unis : création de l’UMTA en 1964 en réponse aux émeutes raciales</a:t>
            </a:r>
          </a:p>
          <a:p>
            <a:pPr lvl="1"/>
            <a:r>
              <a:rPr lang="fr-FR" dirty="0"/>
              <a:t>France : le droit au transport est inscrit dans la LOTI en 1982</a:t>
            </a:r>
          </a:p>
          <a:p>
            <a:r>
              <a:rPr lang="fr-FR" dirty="0"/>
              <a:t>1990s, l’exclusion sociale comme nouvelle problématique</a:t>
            </a:r>
          </a:p>
          <a:p>
            <a:pPr lvl="1"/>
            <a:r>
              <a:rPr lang="fr-FR" dirty="0"/>
              <a:t>L’exclusion, une reformulation de la question sociale</a:t>
            </a:r>
          </a:p>
          <a:p>
            <a:pPr lvl="1"/>
            <a:r>
              <a:rPr lang="fr-FR" dirty="0"/>
              <a:t>Processus d’exclusion ≠ situation de pauvreté</a:t>
            </a:r>
          </a:p>
          <a:p>
            <a:pPr lvl="1"/>
            <a:r>
              <a:rPr lang="fr-FR" dirty="0"/>
              <a:t>« Spatialisation » de la question sociale</a:t>
            </a:r>
          </a:p>
          <a:p>
            <a:r>
              <a:rPr lang="fr-FR" dirty="0"/>
              <a:t>Des politiques publiques ciblées sur certaines populations</a:t>
            </a:r>
          </a:p>
          <a:p>
            <a:pPr lvl="1"/>
            <a:r>
              <a:rPr lang="fr-FR" dirty="0"/>
              <a:t>Transports : mise en œuvre de tarifications sociales</a:t>
            </a:r>
          </a:p>
          <a:p>
            <a:pPr lvl="1"/>
            <a:r>
              <a:rPr lang="fr-FR" dirty="0"/>
              <a:t>Politique de la ville : désenclavement des « quartiers sensibles »</a:t>
            </a:r>
          </a:p>
          <a:p>
            <a:pPr lvl="1"/>
            <a:r>
              <a:rPr lang="fr-FR" dirty="0"/>
              <a:t>Politiques de retour à l’emploi : la mobilité comme facteur d’employabilité</a:t>
            </a:r>
          </a:p>
        </p:txBody>
      </p:sp>
    </p:spTree>
    <p:extLst>
      <p:ext uri="{BB962C8B-B14F-4D97-AF65-F5344CB8AC3E}">
        <p14:creationId xmlns:p14="http://schemas.microsoft.com/office/powerpoint/2010/main" val="3524857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1C4C1F-20D0-9641-B584-EC1886179033}"/>
              </a:ext>
            </a:extLst>
          </p:cNvPr>
          <p:cNvSpPr>
            <a:spLocks noGrp="1"/>
          </p:cNvSpPr>
          <p:nvPr>
            <p:ph type="title"/>
          </p:nvPr>
        </p:nvSpPr>
        <p:spPr>
          <a:xfrm>
            <a:off x="838200" y="365126"/>
            <a:ext cx="10515600" cy="812746"/>
          </a:xfrm>
        </p:spPr>
        <p:txBody>
          <a:bodyPr/>
          <a:lstStyle/>
          <a:p>
            <a:r>
              <a:rPr lang="fr-FR" dirty="0"/>
              <a:t>La LOTI (1982) et le droit au transport</a:t>
            </a:r>
          </a:p>
        </p:txBody>
      </p:sp>
      <p:sp>
        <p:nvSpPr>
          <p:cNvPr id="3" name="Espace réservé du contenu 2">
            <a:extLst>
              <a:ext uri="{FF2B5EF4-FFF2-40B4-BE49-F238E27FC236}">
                <a16:creationId xmlns:a16="http://schemas.microsoft.com/office/drawing/2014/main" id="{6A34FC80-2AA2-4A4F-903B-BBB9CD13415E}"/>
              </a:ext>
            </a:extLst>
          </p:cNvPr>
          <p:cNvSpPr>
            <a:spLocks noGrp="1"/>
          </p:cNvSpPr>
          <p:nvPr>
            <p:ph idx="1"/>
          </p:nvPr>
        </p:nvSpPr>
        <p:spPr>
          <a:xfrm>
            <a:off x="838200" y="1348352"/>
            <a:ext cx="10515600" cy="5216067"/>
          </a:xfrm>
        </p:spPr>
        <p:txBody>
          <a:bodyPr/>
          <a:lstStyle/>
          <a:p>
            <a:r>
              <a:rPr lang="fr-FR" dirty="0"/>
              <a:t>Loi d’orientation des transports intérieurs (loi n°82-1153, 30 décembre 1982)</a:t>
            </a:r>
          </a:p>
        </p:txBody>
      </p:sp>
      <p:pic>
        <p:nvPicPr>
          <p:cNvPr id="5" name="Image 4">
            <a:extLst>
              <a:ext uri="{FF2B5EF4-FFF2-40B4-BE49-F238E27FC236}">
                <a16:creationId xmlns:a16="http://schemas.microsoft.com/office/drawing/2014/main" id="{F0118CDC-B9E1-1F44-9D48-40B0FEC2AAFD}"/>
              </a:ext>
            </a:extLst>
          </p:cNvPr>
          <p:cNvPicPr>
            <a:picLocks noChangeAspect="1"/>
          </p:cNvPicPr>
          <p:nvPr/>
        </p:nvPicPr>
        <p:blipFill>
          <a:blip r:embed="rId2"/>
          <a:stretch>
            <a:fillRect/>
          </a:stretch>
        </p:blipFill>
        <p:spPr>
          <a:xfrm>
            <a:off x="1025579" y="1888864"/>
            <a:ext cx="5070421" cy="4675556"/>
          </a:xfrm>
          <a:prstGeom prst="rect">
            <a:avLst/>
          </a:prstGeom>
        </p:spPr>
      </p:pic>
      <p:pic>
        <p:nvPicPr>
          <p:cNvPr id="7" name="Image 6">
            <a:extLst>
              <a:ext uri="{FF2B5EF4-FFF2-40B4-BE49-F238E27FC236}">
                <a16:creationId xmlns:a16="http://schemas.microsoft.com/office/drawing/2014/main" id="{030665C2-E1AC-CD44-ACFB-573F74784C02}"/>
              </a:ext>
            </a:extLst>
          </p:cNvPr>
          <p:cNvPicPr>
            <a:picLocks noChangeAspect="1"/>
          </p:cNvPicPr>
          <p:nvPr/>
        </p:nvPicPr>
        <p:blipFill>
          <a:blip r:embed="rId3"/>
          <a:stretch>
            <a:fillRect/>
          </a:stretch>
        </p:blipFill>
        <p:spPr>
          <a:xfrm>
            <a:off x="6283379" y="2713064"/>
            <a:ext cx="4728705" cy="1384835"/>
          </a:xfrm>
          <a:prstGeom prst="rect">
            <a:avLst/>
          </a:prstGeom>
        </p:spPr>
      </p:pic>
    </p:spTree>
    <p:extLst>
      <p:ext uri="{BB962C8B-B14F-4D97-AF65-F5344CB8AC3E}">
        <p14:creationId xmlns:p14="http://schemas.microsoft.com/office/powerpoint/2010/main" val="403501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D4ABC-5F21-F742-8939-FF8A70581E99}"/>
              </a:ext>
            </a:extLst>
          </p:cNvPr>
          <p:cNvSpPr>
            <a:spLocks noGrp="1"/>
          </p:cNvSpPr>
          <p:nvPr>
            <p:ph type="title"/>
          </p:nvPr>
        </p:nvSpPr>
        <p:spPr>
          <a:xfrm>
            <a:off x="838200" y="365126"/>
            <a:ext cx="10515600" cy="945514"/>
          </a:xfrm>
        </p:spPr>
        <p:txBody>
          <a:bodyPr>
            <a:normAutofit fontScale="90000"/>
          </a:bodyPr>
          <a:lstStyle/>
          <a:p>
            <a:r>
              <a:rPr lang="fr-FR" dirty="0"/>
              <a:t>La LOM (2019) et le droit à la mobilité</a:t>
            </a:r>
            <a:br>
              <a:rPr lang="fr-FR" dirty="0"/>
            </a:br>
            <a:r>
              <a:rPr lang="fr-FR" i="1" dirty="0"/>
              <a:t>exposé des motifs</a:t>
            </a:r>
          </a:p>
        </p:txBody>
      </p:sp>
      <p:sp>
        <p:nvSpPr>
          <p:cNvPr id="3" name="Espace réservé du contenu 2">
            <a:extLst>
              <a:ext uri="{FF2B5EF4-FFF2-40B4-BE49-F238E27FC236}">
                <a16:creationId xmlns:a16="http://schemas.microsoft.com/office/drawing/2014/main" id="{9F28B995-A2A5-164D-BCC6-B173F38264F3}"/>
              </a:ext>
            </a:extLst>
          </p:cNvPr>
          <p:cNvSpPr>
            <a:spLocks noGrp="1"/>
          </p:cNvSpPr>
          <p:nvPr>
            <p:ph idx="1"/>
          </p:nvPr>
        </p:nvSpPr>
        <p:spPr>
          <a:xfrm>
            <a:off x="838200" y="1607476"/>
            <a:ext cx="10515600" cy="4673627"/>
          </a:xfrm>
        </p:spPr>
        <p:txBody>
          <a:bodyPr>
            <a:normAutofit fontScale="92500" lnSpcReduction="20000"/>
          </a:bodyPr>
          <a:lstStyle/>
          <a:p>
            <a:r>
              <a:rPr lang="fr-FR" dirty="0"/>
              <a:t>« La mobilité est au cœur des enjeux de notre société, elle est le premier facteur d’émancipation individuelle, de cohésion sociale et territoriale. Parce que la mobilité physique est celle qui rend possible toutes les autres (sociale, professionnelle, etc.), elle doit être au cœur de la promesse républicaine »</a:t>
            </a:r>
          </a:p>
          <a:p>
            <a:pPr marL="0" indent="0">
              <a:buNone/>
            </a:pPr>
            <a:r>
              <a:rPr lang="fr-FR" dirty="0"/>
              <a:t>(…)</a:t>
            </a:r>
          </a:p>
          <a:p>
            <a:r>
              <a:rPr lang="fr-FR" dirty="0"/>
              <a:t>Le deuxième objectif vise à donner à chacun le choix de sa mobilité, en offrant une offre de services plus diversifiée, plus efficace, plus connectée, plus partagée sur l’ensemble du territoire.</a:t>
            </a:r>
          </a:p>
          <a:p>
            <a:pPr marL="0" indent="0">
              <a:buNone/>
            </a:pPr>
            <a:r>
              <a:rPr lang="fr-FR" dirty="0"/>
              <a:t>(…)</a:t>
            </a:r>
          </a:p>
          <a:p>
            <a:r>
              <a:rPr lang="fr-FR" dirty="0"/>
              <a:t>« L’article 1</a:t>
            </a:r>
            <a:r>
              <a:rPr lang="fr-FR" baseline="30000" dirty="0"/>
              <a:t>er</a:t>
            </a:r>
            <a:r>
              <a:rPr lang="fr-FR" dirty="0"/>
              <a:t> transforme le droit au transport en </a:t>
            </a:r>
            <a:r>
              <a:rPr lang="fr-FR" i="1" dirty="0"/>
              <a:t>droit à la mobilité</a:t>
            </a:r>
            <a:r>
              <a:rPr lang="fr-FR" dirty="0"/>
              <a:t>, afin de couvrir l’ensemble des enjeux d’accès à la mobilité qui ne se limitent ni à l’accès aux transports collectifs, ni à une vision centrée sur l’infrastructure. Cela doit notamment permettre de mieux prendre en compte les nouvelles formes de mobilité, ainsi que les problématiques de conseil et d’accompagnement des personnes les plus fragiles, avec un axe important d’intervention en faveur de l’accès à l’emploi et à la formation ».</a:t>
            </a:r>
          </a:p>
          <a:p>
            <a:pPr marL="0" indent="0">
              <a:buNone/>
            </a:pPr>
            <a:r>
              <a:rPr lang="fr-FR" i="1" dirty="0"/>
              <a:t>Source : Exposé des motifs, https://</a:t>
            </a:r>
            <a:r>
              <a:rPr lang="fr-FR" i="1" dirty="0" err="1"/>
              <a:t>www.legifrance.gouv.fr</a:t>
            </a:r>
            <a:endParaRPr lang="fr-FR" i="1" dirty="0"/>
          </a:p>
        </p:txBody>
      </p:sp>
    </p:spTree>
    <p:extLst>
      <p:ext uri="{BB962C8B-B14F-4D97-AF65-F5344CB8AC3E}">
        <p14:creationId xmlns:p14="http://schemas.microsoft.com/office/powerpoint/2010/main" val="14982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Wimoov-encadr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980" y="4446218"/>
            <a:ext cx="5978226" cy="2363106"/>
          </a:xfrm>
          <a:prstGeom prst="rect">
            <a:avLst/>
          </a:prstGeom>
        </p:spPr>
      </p:pic>
      <p:pic>
        <p:nvPicPr>
          <p:cNvPr id="3" name="Image 2">
            <a:extLst>
              <a:ext uri="{FF2B5EF4-FFF2-40B4-BE49-F238E27FC236}">
                <a16:creationId xmlns:a16="http://schemas.microsoft.com/office/drawing/2014/main" id="{3982028F-A6CB-6B40-B5C6-7EEFD4C7843F}"/>
              </a:ext>
            </a:extLst>
          </p:cNvPr>
          <p:cNvPicPr>
            <a:picLocks noChangeAspect="1"/>
          </p:cNvPicPr>
          <p:nvPr/>
        </p:nvPicPr>
        <p:blipFill>
          <a:blip r:embed="rId3"/>
          <a:stretch>
            <a:fillRect/>
          </a:stretch>
        </p:blipFill>
        <p:spPr>
          <a:xfrm>
            <a:off x="1801980" y="1198490"/>
            <a:ext cx="8668215" cy="3042936"/>
          </a:xfrm>
          <a:prstGeom prst="rect">
            <a:avLst/>
          </a:prstGeom>
        </p:spPr>
      </p:pic>
      <p:sp>
        <p:nvSpPr>
          <p:cNvPr id="7" name="ZoneTexte 6">
            <a:extLst>
              <a:ext uri="{FF2B5EF4-FFF2-40B4-BE49-F238E27FC236}">
                <a16:creationId xmlns:a16="http://schemas.microsoft.com/office/drawing/2014/main" id="{98ED8A93-9A66-784F-A4AD-532A135B23C3}"/>
              </a:ext>
            </a:extLst>
          </p:cNvPr>
          <p:cNvSpPr txBox="1"/>
          <p:nvPr/>
        </p:nvSpPr>
        <p:spPr>
          <a:xfrm>
            <a:off x="8111216" y="4248392"/>
            <a:ext cx="2358979" cy="338554"/>
          </a:xfrm>
          <a:prstGeom prst="rect">
            <a:avLst/>
          </a:prstGeom>
          <a:noFill/>
        </p:spPr>
        <p:txBody>
          <a:bodyPr wrap="none" rtlCol="0">
            <a:spAutoFit/>
          </a:bodyPr>
          <a:lstStyle/>
          <a:p>
            <a:r>
              <a:rPr lang="fr-FR" sz="1600" i="1" dirty="0">
                <a:latin typeface="Arial" panose="020B0604020202020204" pitchFamily="34" charset="0"/>
                <a:cs typeface="Arial" panose="020B0604020202020204" pitchFamily="34" charset="0"/>
              </a:rPr>
              <a:t>Source : </a:t>
            </a:r>
            <a:r>
              <a:rPr lang="fr-FR" sz="1600" i="1" dirty="0" err="1">
                <a:latin typeface="Arial" panose="020B0604020202020204" pitchFamily="34" charset="0"/>
                <a:cs typeface="Arial" panose="020B0604020202020204" pitchFamily="34" charset="0"/>
              </a:rPr>
              <a:t>www.wimoov.fr</a:t>
            </a:r>
            <a:endParaRPr lang="fr-FR" sz="1600" i="1" dirty="0">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id="{8B0B773E-1E7B-4543-A557-C004F6CF90C0}"/>
              </a:ext>
            </a:extLst>
          </p:cNvPr>
          <p:cNvSpPr txBox="1"/>
          <p:nvPr/>
        </p:nvSpPr>
        <p:spPr>
          <a:xfrm>
            <a:off x="747432" y="396626"/>
            <a:ext cx="10777309" cy="646331"/>
          </a:xfrm>
          <a:prstGeom prst="rect">
            <a:avLst/>
          </a:prstGeom>
          <a:noFill/>
        </p:spPr>
        <p:txBody>
          <a:bodyPr wrap="none" rtlCol="0">
            <a:spAutoFit/>
          </a:bodyPr>
          <a:lstStyle/>
          <a:p>
            <a:r>
              <a:rPr lang="fr-FR" sz="3600" dirty="0">
                <a:latin typeface="Arial" panose="020B0604020202020204" pitchFamily="34" charset="0"/>
                <a:cs typeface="Arial" panose="020B0604020202020204" pitchFamily="34" charset="0"/>
              </a:rPr>
              <a:t>Solutions de mobilité ciblées : l’exemple de </a:t>
            </a:r>
            <a:r>
              <a:rPr lang="fr-FR" sz="3600" dirty="0" err="1">
                <a:latin typeface="Arial" panose="020B0604020202020204" pitchFamily="34" charset="0"/>
                <a:cs typeface="Arial" panose="020B0604020202020204" pitchFamily="34" charset="0"/>
              </a:rPr>
              <a:t>Wimoov</a:t>
            </a:r>
            <a:endParaRPr lang="fr-F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211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9419B8-417D-A543-99A0-31D312C31019}"/>
              </a:ext>
            </a:extLst>
          </p:cNvPr>
          <p:cNvSpPr>
            <a:spLocks noGrp="1"/>
          </p:cNvSpPr>
          <p:nvPr>
            <p:ph type="title"/>
          </p:nvPr>
        </p:nvSpPr>
        <p:spPr>
          <a:xfrm>
            <a:off x="1036320" y="2971166"/>
            <a:ext cx="10515600" cy="812746"/>
          </a:xfrm>
        </p:spPr>
        <p:txBody>
          <a:bodyPr>
            <a:normAutofit fontScale="90000"/>
          </a:bodyPr>
          <a:lstStyle/>
          <a:p>
            <a:r>
              <a:rPr lang="fr-FR" dirty="0"/>
              <a:t>3. Critique du droit à la mobilité</a:t>
            </a:r>
            <a:br>
              <a:rPr lang="fr-FR" dirty="0"/>
            </a:br>
            <a:r>
              <a:rPr lang="fr-FR" dirty="0"/>
              <a:t>et intérêt d’une approche fondée sur l’accessibilité</a:t>
            </a:r>
          </a:p>
        </p:txBody>
      </p:sp>
    </p:spTree>
    <p:extLst>
      <p:ext uri="{BB962C8B-B14F-4D97-AF65-F5344CB8AC3E}">
        <p14:creationId xmlns:p14="http://schemas.microsoft.com/office/powerpoint/2010/main" val="2315687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Des inégalités de mobilité</a:t>
            </a:r>
            <a:r>
              <a:rPr lang="mr-IN" dirty="0"/>
              <a:t>…</a:t>
            </a:r>
            <a:endParaRPr lang="fr-FR" dirty="0"/>
          </a:p>
        </p:txBody>
      </p:sp>
      <p:pic>
        <p:nvPicPr>
          <p:cNvPr id="4" name="Image 3" descr="Bouger-pour-s'en-sortir.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8107" y="1177872"/>
            <a:ext cx="3048000" cy="4584700"/>
          </a:xfrm>
          <a:prstGeom prst="rect">
            <a:avLst/>
          </a:prstGeom>
        </p:spPr>
      </p:pic>
      <p:sp>
        <p:nvSpPr>
          <p:cNvPr id="6" name="ZoneTexte 5"/>
          <p:cNvSpPr txBox="1"/>
          <p:nvPr/>
        </p:nvSpPr>
        <p:spPr>
          <a:xfrm>
            <a:off x="1291065" y="1927509"/>
            <a:ext cx="4152899" cy="2800767"/>
          </a:xfrm>
          <a:prstGeom prst="rect">
            <a:avLst/>
          </a:prstGeom>
          <a:noFill/>
        </p:spPr>
        <p:txBody>
          <a:bodyPr wrap="square" rtlCol="0">
            <a:spAutoFit/>
          </a:bodyPr>
          <a:lstStyle/>
          <a:p>
            <a:r>
              <a:rPr lang="fr-FR" sz="1600" dirty="0">
                <a:latin typeface="Garamond" panose="02020404030301010803" pitchFamily="18" charset="0"/>
                <a:cs typeface="Arial Narrow"/>
              </a:rPr>
              <a:t>« Le principe de l’insularité consiste dans l’assignation forte et durable des personnes à des territoires très étroits. Si la fragmentation des territoires donne lieu à une « société archipel » selon la judicieuse expression de Jean </a:t>
            </a:r>
            <a:r>
              <a:rPr lang="fr-FR" sz="1600" dirty="0" err="1">
                <a:latin typeface="Garamond" panose="02020404030301010803" pitchFamily="18" charset="0"/>
                <a:cs typeface="Arial Narrow"/>
              </a:rPr>
              <a:t>Viard</a:t>
            </a:r>
            <a:r>
              <a:rPr lang="fr-FR" sz="1600" dirty="0">
                <a:latin typeface="Garamond" panose="02020404030301010803" pitchFamily="18" charset="0"/>
                <a:cs typeface="Arial Narrow"/>
              </a:rPr>
              <a:t>, les insulaires ne pratiquent qu’une île de l’archipel dont ils ne peuvent s’affranchir, du moins physiquement, car ils peuvent être par ailleurs engagés dans d’importantes mobilités mentales. »</a:t>
            </a:r>
          </a:p>
          <a:p>
            <a:endParaRPr lang="fr-FR" sz="1600" dirty="0">
              <a:latin typeface="Garamond" panose="02020404030301010803" pitchFamily="18" charset="0"/>
              <a:cs typeface="Arial Narrow"/>
            </a:endParaRPr>
          </a:p>
          <a:p>
            <a:r>
              <a:rPr lang="fr-FR" sz="1600" dirty="0">
                <a:latin typeface="Garamond" panose="02020404030301010803" pitchFamily="18" charset="0"/>
                <a:cs typeface="Arial Narrow"/>
              </a:rPr>
              <a:t>Eric Le Breton, </a:t>
            </a:r>
            <a:r>
              <a:rPr lang="fr-FR" sz="1600" i="1" dirty="0">
                <a:latin typeface="Garamond" panose="02020404030301010803" pitchFamily="18" charset="0"/>
                <a:cs typeface="Arial Narrow"/>
              </a:rPr>
              <a:t>Bouger pour s’en sortir</a:t>
            </a:r>
            <a:r>
              <a:rPr lang="fr-FR" sz="1600" dirty="0">
                <a:latin typeface="Garamond" panose="02020404030301010803" pitchFamily="18" charset="0"/>
                <a:cs typeface="Arial Narrow"/>
              </a:rPr>
              <a:t>, 2005</a:t>
            </a:r>
          </a:p>
        </p:txBody>
      </p:sp>
    </p:spTree>
    <p:extLst>
      <p:ext uri="{BB962C8B-B14F-4D97-AF65-F5344CB8AC3E}">
        <p14:creationId xmlns:p14="http://schemas.microsoft.com/office/powerpoint/2010/main" val="4108321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74638"/>
            <a:ext cx="10703312" cy="1143000"/>
          </a:xfrm>
        </p:spPr>
        <p:txBody>
          <a:bodyPr>
            <a:noAutofit/>
          </a:bodyPr>
          <a:lstStyle/>
          <a:p>
            <a:r>
              <a:rPr lang="mr-IN" dirty="0"/>
              <a:t>…</a:t>
            </a:r>
            <a:r>
              <a:rPr lang="fr-FR" dirty="0"/>
              <a:t>difficilement réductibles aux inégalités sociales</a:t>
            </a:r>
          </a:p>
        </p:txBody>
      </p:sp>
      <p:sp>
        <p:nvSpPr>
          <p:cNvPr id="3" name="Espace réservé du contenu 2"/>
          <p:cNvSpPr>
            <a:spLocks noGrp="1"/>
          </p:cNvSpPr>
          <p:nvPr>
            <p:ph idx="1"/>
          </p:nvPr>
        </p:nvSpPr>
        <p:spPr>
          <a:xfrm>
            <a:off x="838200" y="1616397"/>
            <a:ext cx="9443225" cy="3669282"/>
          </a:xfrm>
        </p:spPr>
        <p:txBody>
          <a:bodyPr/>
          <a:lstStyle/>
          <a:p>
            <a:r>
              <a:rPr lang="fr-FR" dirty="0"/>
              <a:t>Certaines personnes pauvres ou précaires sont très mobiles</a:t>
            </a:r>
          </a:p>
          <a:p>
            <a:pPr lvl="1"/>
            <a:r>
              <a:rPr lang="fr-FR" dirty="0"/>
              <a:t>Des métiers exigeant des déplacements multiples et longs</a:t>
            </a:r>
          </a:p>
          <a:p>
            <a:pPr lvl="1"/>
            <a:r>
              <a:rPr lang="fr-FR" dirty="0"/>
              <a:t>Une mobilité élevée mais coûteuse (physiquement et financièrement)</a:t>
            </a:r>
          </a:p>
          <a:p>
            <a:r>
              <a:rPr lang="fr-FR" dirty="0"/>
              <a:t>Certaines personnes aisées sont peu mobiles</a:t>
            </a:r>
          </a:p>
          <a:p>
            <a:pPr lvl="1"/>
            <a:r>
              <a:rPr lang="fr-FR" dirty="0"/>
              <a:t>L’immobilité, ou la vie à proximité comme un « luxe »</a:t>
            </a:r>
          </a:p>
          <a:p>
            <a:pPr lvl="1"/>
            <a:r>
              <a:rPr lang="fr-FR" dirty="0"/>
              <a:t>Choix de résidence dans les espaces centraux</a:t>
            </a:r>
          </a:p>
          <a:p>
            <a:pPr lvl="1"/>
            <a:endParaRPr lang="fr-FR" dirty="0"/>
          </a:p>
          <a:p>
            <a:pPr marL="0" indent="0">
              <a:buNone/>
            </a:pPr>
            <a:r>
              <a:rPr lang="fr-FR" i="1" dirty="0"/>
              <a:t>Une mobilité (quotidienne) élevée n’est plus le signe d’une situation sociale aisée</a:t>
            </a:r>
          </a:p>
        </p:txBody>
      </p:sp>
    </p:spTree>
    <p:extLst>
      <p:ext uri="{BB962C8B-B14F-4D97-AF65-F5344CB8AC3E}">
        <p14:creationId xmlns:p14="http://schemas.microsoft.com/office/powerpoint/2010/main" val="2357854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Les ambiguïtés du droit à la mobilité</a:t>
            </a:r>
          </a:p>
        </p:txBody>
      </p:sp>
      <p:sp>
        <p:nvSpPr>
          <p:cNvPr id="3" name="Espace réservé du contenu 2"/>
          <p:cNvSpPr>
            <a:spLocks noGrp="1"/>
          </p:cNvSpPr>
          <p:nvPr>
            <p:ph idx="1"/>
          </p:nvPr>
        </p:nvSpPr>
        <p:spPr>
          <a:xfrm>
            <a:off x="950022" y="1449660"/>
            <a:ext cx="10190046" cy="4092496"/>
          </a:xfrm>
        </p:spPr>
        <p:txBody>
          <a:bodyPr/>
          <a:lstStyle/>
          <a:p>
            <a:r>
              <a:rPr lang="fr-FR" dirty="0"/>
              <a:t>La mobilité, une norme sociale en augmentation :</a:t>
            </a:r>
          </a:p>
          <a:p>
            <a:pPr lvl="1"/>
            <a:r>
              <a:rPr lang="fr-FR" dirty="0"/>
              <a:t>Dissociation croissante des lieux de résidence et des lieux d’activité rendue possible par l’amélioration des conditions de déplacement</a:t>
            </a:r>
          </a:p>
          <a:p>
            <a:pPr lvl="1"/>
            <a:r>
              <a:rPr lang="fr-FR" dirty="0"/>
              <a:t>Fortes injonctions à la mobilité dans la sphère professionnelle</a:t>
            </a:r>
          </a:p>
          <a:p>
            <a:r>
              <a:rPr lang="fr-FR" dirty="0"/>
              <a:t>Une « dépendance à la mobilité » qui correspond au préjudice subi :</a:t>
            </a:r>
          </a:p>
          <a:p>
            <a:pPr lvl="1"/>
            <a:r>
              <a:rPr lang="fr-FR" dirty="0"/>
              <a:t>Par les personnes non mobiles (perte d’accessibilité, marginalisation)</a:t>
            </a:r>
          </a:p>
          <a:p>
            <a:pPr lvl="1"/>
            <a:r>
              <a:rPr lang="fr-FR" dirty="0"/>
              <a:t>Par les personnes fortement contraintes dans leurs déplacements</a:t>
            </a:r>
          </a:p>
          <a:p>
            <a:r>
              <a:rPr lang="fr-FR" dirty="0"/>
              <a:t>Problèmes liés à l’énonciation du droit à la mobilité :</a:t>
            </a:r>
          </a:p>
          <a:p>
            <a:pPr lvl="1"/>
            <a:r>
              <a:rPr lang="fr-FR" dirty="0"/>
              <a:t>Ne permet pas d’interroger les « besoins » de déplacement</a:t>
            </a:r>
          </a:p>
          <a:p>
            <a:pPr lvl="1"/>
            <a:r>
              <a:rPr lang="fr-FR" dirty="0"/>
              <a:t>Ne permet pas de résoudre les problèmes des personnes précaires et fortement contraintes dans leurs déplacements</a:t>
            </a:r>
          </a:p>
        </p:txBody>
      </p:sp>
    </p:spTree>
    <p:extLst>
      <p:ext uri="{BB962C8B-B14F-4D97-AF65-F5344CB8AC3E}">
        <p14:creationId xmlns:p14="http://schemas.microsoft.com/office/powerpoint/2010/main" val="3269486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86604-D997-AE42-8454-CA82C26D9B73}"/>
              </a:ext>
            </a:extLst>
          </p:cNvPr>
          <p:cNvSpPr>
            <a:spLocks noGrp="1"/>
          </p:cNvSpPr>
          <p:nvPr>
            <p:ph type="title"/>
          </p:nvPr>
        </p:nvSpPr>
        <p:spPr>
          <a:xfrm>
            <a:off x="838199" y="365126"/>
            <a:ext cx="10725615" cy="812746"/>
          </a:xfrm>
        </p:spPr>
        <p:txBody>
          <a:bodyPr>
            <a:normAutofit fontScale="90000"/>
          </a:bodyPr>
          <a:lstStyle/>
          <a:p>
            <a:r>
              <a:rPr lang="fr-FR" dirty="0"/>
              <a:t>Des inégalités de mobilité aux inégalités d’accessibilité</a:t>
            </a:r>
            <a:endParaRPr lang="fr-FR" b="0"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BDF4E1F9-6C22-6641-A5EC-75D1E9D416EF}"/>
              </a:ext>
            </a:extLst>
          </p:cNvPr>
          <p:cNvSpPr>
            <a:spLocks noGrp="1"/>
          </p:cNvSpPr>
          <p:nvPr>
            <p:ph idx="1"/>
          </p:nvPr>
        </p:nvSpPr>
        <p:spPr>
          <a:xfrm>
            <a:off x="941070" y="1436026"/>
            <a:ext cx="10190356" cy="3707474"/>
          </a:xfrm>
        </p:spPr>
        <p:txBody>
          <a:bodyPr>
            <a:normAutofit/>
          </a:bodyPr>
          <a:lstStyle/>
          <a:p>
            <a:r>
              <a:rPr lang="fr-FR" dirty="0"/>
              <a:t>Nécessité d’une approche plus globale des enjeux sociaux de la mobilité :</a:t>
            </a:r>
          </a:p>
          <a:p>
            <a:pPr lvl="1"/>
            <a:r>
              <a:rPr lang="fr-FR" dirty="0"/>
              <a:t>Rôle de l’amélioration des conditions de déplacement dans la spatialisation des sociétés</a:t>
            </a:r>
          </a:p>
          <a:p>
            <a:pPr lvl="1"/>
            <a:r>
              <a:rPr lang="fr-FR" dirty="0"/>
              <a:t>La mobilité est présente dans toutes les dimensions de la vie sociale</a:t>
            </a:r>
          </a:p>
          <a:p>
            <a:r>
              <a:rPr lang="fr-FR" dirty="0"/>
              <a:t>Les inégalités de mobilité renvoient aux inégalités d’accès aux ressources</a:t>
            </a:r>
          </a:p>
          <a:p>
            <a:r>
              <a:rPr lang="fr-FR" dirty="0"/>
              <a:t>L’accessibilité individuelle aux ressources dépend de plusieurs dimensions :</a:t>
            </a:r>
          </a:p>
          <a:p>
            <a:pPr lvl="1"/>
            <a:r>
              <a:rPr lang="fr-FR" dirty="0"/>
              <a:t>L’organisation des systèmes de transport</a:t>
            </a:r>
          </a:p>
          <a:p>
            <a:pPr lvl="1"/>
            <a:r>
              <a:rPr lang="fr-FR" dirty="0"/>
              <a:t>La répartition spatiale des aménités</a:t>
            </a:r>
          </a:p>
          <a:p>
            <a:pPr lvl="1"/>
            <a:r>
              <a:rPr lang="fr-FR" dirty="0"/>
              <a:t>L’organisation temporelle (horaires d’ouverture, emplois du temps)</a:t>
            </a:r>
          </a:p>
          <a:p>
            <a:pPr lvl="1"/>
            <a:r>
              <a:rPr lang="fr-FR" dirty="0"/>
              <a:t>Les caractéristiques individuelles (âge, genre, classe sociale, origine culturelle, etc.)</a:t>
            </a:r>
          </a:p>
        </p:txBody>
      </p:sp>
    </p:spTree>
    <p:extLst>
      <p:ext uri="{BB962C8B-B14F-4D97-AF65-F5344CB8AC3E}">
        <p14:creationId xmlns:p14="http://schemas.microsoft.com/office/powerpoint/2010/main" val="941813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3E7B79-9CA8-5042-A9C3-4B4397A44316}"/>
              </a:ext>
            </a:extLst>
          </p:cNvPr>
          <p:cNvSpPr>
            <a:spLocks noGrp="1"/>
          </p:cNvSpPr>
          <p:nvPr>
            <p:ph type="title"/>
          </p:nvPr>
        </p:nvSpPr>
        <p:spPr/>
        <p:txBody>
          <a:bodyPr/>
          <a:lstStyle/>
          <a:p>
            <a:r>
              <a:rPr lang="fr-FR" dirty="0"/>
              <a:t>Plan</a:t>
            </a:r>
          </a:p>
        </p:txBody>
      </p:sp>
      <p:sp>
        <p:nvSpPr>
          <p:cNvPr id="3" name="Espace réservé du contenu 2">
            <a:extLst>
              <a:ext uri="{FF2B5EF4-FFF2-40B4-BE49-F238E27FC236}">
                <a16:creationId xmlns:a16="http://schemas.microsoft.com/office/drawing/2014/main" id="{2B64E6ED-39DF-4B45-BA12-7D8F038D15FA}"/>
              </a:ext>
            </a:extLst>
          </p:cNvPr>
          <p:cNvSpPr>
            <a:spLocks noGrp="1"/>
          </p:cNvSpPr>
          <p:nvPr>
            <p:ph idx="1"/>
          </p:nvPr>
        </p:nvSpPr>
        <p:spPr>
          <a:xfrm>
            <a:off x="838200" y="1516037"/>
            <a:ext cx="10515600" cy="1650074"/>
          </a:xfrm>
        </p:spPr>
        <p:txBody>
          <a:bodyPr/>
          <a:lstStyle/>
          <a:p>
            <a:r>
              <a:rPr lang="fr-FR" dirty="0"/>
              <a:t>Mobilité : définitions et représentations sociales</a:t>
            </a:r>
          </a:p>
          <a:p>
            <a:r>
              <a:rPr lang="fr-FR" dirty="0"/>
              <a:t>Inégalités face à la mobilité et politiques publiques</a:t>
            </a:r>
          </a:p>
          <a:p>
            <a:r>
              <a:rPr lang="fr-FR" dirty="0"/>
              <a:t>Critique du droit à la mobilité et intérêt d’une approche fondée sur l’accessibilité</a:t>
            </a:r>
          </a:p>
        </p:txBody>
      </p:sp>
    </p:spTree>
    <p:extLst>
      <p:ext uri="{BB962C8B-B14F-4D97-AF65-F5344CB8AC3E}">
        <p14:creationId xmlns:p14="http://schemas.microsoft.com/office/powerpoint/2010/main" val="3546324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AA8406-DE53-C141-83EB-EC33F4D8810D}"/>
              </a:ext>
            </a:extLst>
          </p:cNvPr>
          <p:cNvSpPr>
            <a:spLocks noGrp="1"/>
          </p:cNvSpPr>
          <p:nvPr>
            <p:ph type="title"/>
          </p:nvPr>
        </p:nvSpPr>
        <p:spPr/>
        <p:txBody>
          <a:bodyPr>
            <a:normAutofit/>
          </a:bodyPr>
          <a:lstStyle/>
          <a:p>
            <a:r>
              <a:rPr lang="fr-FR" dirty="0"/>
              <a:t>Intérêts d’une approche fondée sur l’accessibilité</a:t>
            </a:r>
          </a:p>
        </p:txBody>
      </p:sp>
      <p:sp>
        <p:nvSpPr>
          <p:cNvPr id="3" name="Espace réservé du contenu 2">
            <a:extLst>
              <a:ext uri="{FF2B5EF4-FFF2-40B4-BE49-F238E27FC236}">
                <a16:creationId xmlns:a16="http://schemas.microsoft.com/office/drawing/2014/main" id="{E8A84830-B207-BC40-9985-7C7C0D952CC0}"/>
              </a:ext>
            </a:extLst>
          </p:cNvPr>
          <p:cNvSpPr>
            <a:spLocks noGrp="1"/>
          </p:cNvSpPr>
          <p:nvPr>
            <p:ph idx="1"/>
          </p:nvPr>
        </p:nvSpPr>
        <p:spPr>
          <a:xfrm>
            <a:off x="929640" y="1413167"/>
            <a:ext cx="10054590" cy="3821774"/>
          </a:xfrm>
        </p:spPr>
        <p:txBody>
          <a:bodyPr/>
          <a:lstStyle/>
          <a:p>
            <a:r>
              <a:rPr lang="fr-FR" dirty="0"/>
              <a:t>Renouveler les méthodes d’évaluation des politiques de transport</a:t>
            </a:r>
          </a:p>
          <a:p>
            <a:pPr lvl="1"/>
            <a:r>
              <a:rPr lang="fr-FR" dirty="0"/>
              <a:t>En intégrant les relations entre infrastructures et organisation territoriale</a:t>
            </a:r>
          </a:p>
          <a:p>
            <a:pPr lvl="1"/>
            <a:r>
              <a:rPr lang="fr-FR" dirty="0"/>
              <a:t>En identifiant des « gagnants » et des « perdants »</a:t>
            </a:r>
          </a:p>
          <a:p>
            <a:r>
              <a:rPr lang="fr-FR" dirty="0"/>
              <a:t>Prendre en compte l’ensemble des politiques publiques concernées par les enjeux de l’accès à la ville et aux territoires :</a:t>
            </a:r>
          </a:p>
          <a:p>
            <a:pPr lvl="1"/>
            <a:r>
              <a:rPr lang="fr-FR" dirty="0"/>
              <a:t>Transport et mobilité, aménagement de l’espace, logement, emploi, etc.</a:t>
            </a:r>
          </a:p>
          <a:p>
            <a:r>
              <a:rPr lang="fr-FR" dirty="0"/>
              <a:t>Mieux intégrer les enjeux de justice sociale et d’équité</a:t>
            </a:r>
          </a:p>
          <a:p>
            <a:pPr lvl="1"/>
            <a:r>
              <a:rPr lang="fr-FR" dirty="0"/>
              <a:t>Justice sociale d’après Rawls : garantir l’accès aux biens premiers</a:t>
            </a:r>
          </a:p>
          <a:p>
            <a:pPr lvl="1"/>
            <a:r>
              <a:rPr lang="fr-FR" dirty="0"/>
              <a:t>Justice sociale d’après </a:t>
            </a:r>
            <a:r>
              <a:rPr lang="fr-FR" dirty="0" err="1"/>
              <a:t>Amartya</a:t>
            </a:r>
            <a:r>
              <a:rPr lang="fr-FR" dirty="0"/>
              <a:t> Sen : garantir la liberté de fonctionner des individus (capabilité = ensemble des fonctionnements potentiels des individus)</a:t>
            </a:r>
          </a:p>
        </p:txBody>
      </p:sp>
    </p:spTree>
    <p:extLst>
      <p:ext uri="{BB962C8B-B14F-4D97-AF65-F5344CB8AC3E}">
        <p14:creationId xmlns:p14="http://schemas.microsoft.com/office/powerpoint/2010/main" val="6244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FD0A37-2AD7-CE49-82F8-4A0A61A60D91}"/>
              </a:ext>
            </a:extLst>
          </p:cNvPr>
          <p:cNvSpPr>
            <a:spLocks noGrp="1"/>
          </p:cNvSpPr>
          <p:nvPr>
            <p:ph type="title"/>
          </p:nvPr>
        </p:nvSpPr>
        <p:spPr>
          <a:xfrm>
            <a:off x="960120" y="2757806"/>
            <a:ext cx="10515600" cy="812746"/>
          </a:xfrm>
        </p:spPr>
        <p:txBody>
          <a:bodyPr>
            <a:normAutofit fontScale="90000"/>
          </a:bodyPr>
          <a:lstStyle/>
          <a:p>
            <a:r>
              <a:rPr lang="fr-FR" dirty="0"/>
              <a:t>1. La mobilité : définitions et représentations sociales</a:t>
            </a:r>
          </a:p>
        </p:txBody>
      </p:sp>
    </p:spTree>
    <p:extLst>
      <p:ext uri="{BB962C8B-B14F-4D97-AF65-F5344CB8AC3E}">
        <p14:creationId xmlns:p14="http://schemas.microsoft.com/office/powerpoint/2010/main" val="3724115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Qu’est-ce que la mobilité ?</a:t>
            </a:r>
          </a:p>
        </p:txBody>
      </p:sp>
      <p:sp>
        <p:nvSpPr>
          <p:cNvPr id="5" name="Espace réservé du contenu 4">
            <a:extLst>
              <a:ext uri="{FF2B5EF4-FFF2-40B4-BE49-F238E27FC236}">
                <a16:creationId xmlns:a16="http://schemas.microsoft.com/office/drawing/2014/main" id="{455CE416-B894-4D4C-B047-C15008D837CE}"/>
              </a:ext>
            </a:extLst>
          </p:cNvPr>
          <p:cNvSpPr>
            <a:spLocks noGrp="1"/>
          </p:cNvSpPr>
          <p:nvPr>
            <p:ph idx="1"/>
          </p:nvPr>
        </p:nvSpPr>
        <p:spPr>
          <a:xfrm>
            <a:off x="838200" y="1505666"/>
            <a:ext cx="10515600" cy="4479649"/>
          </a:xfrm>
        </p:spPr>
        <p:txBody>
          <a:bodyPr>
            <a:normAutofit lnSpcReduction="10000"/>
          </a:bodyPr>
          <a:lstStyle/>
          <a:p>
            <a:r>
              <a:rPr lang="fr-FR" dirty="0"/>
              <a:t>« Propriété, caractère de ce qui est susceptible de mouvement, de ce qui peur se mouvoir ou être mû, changer de place, de fonction » (dictionnaire Larousse)</a:t>
            </a:r>
          </a:p>
          <a:p>
            <a:r>
              <a:rPr lang="fr-FR" dirty="0"/>
              <a:t>Mobilité individuelle = aptitude au mouvement (espace) ou au changement (temps)</a:t>
            </a:r>
          </a:p>
          <a:p>
            <a:r>
              <a:rPr lang="fr-FR" dirty="0"/>
              <a:t>Différentes formes de mobilité spatiale, qui interagissent entre elles :</a:t>
            </a:r>
          </a:p>
          <a:p>
            <a:pPr lvl="1"/>
            <a:r>
              <a:rPr lang="fr-FR" dirty="0"/>
              <a:t>Mobilité « quotidienne », liée à la réalisation des activités habituelles</a:t>
            </a:r>
          </a:p>
          <a:p>
            <a:pPr lvl="1"/>
            <a:r>
              <a:rPr lang="fr-FR" dirty="0"/>
              <a:t>Mobilité touristique, voyage, liée aux pratiques de loisirs en dehors du bassin de vie</a:t>
            </a:r>
          </a:p>
          <a:p>
            <a:pPr lvl="1"/>
            <a:r>
              <a:rPr lang="fr-FR" dirty="0"/>
              <a:t>Mobilité « résidentielle », liée au changement du lieu de résidence au sein d’un bassin de vie</a:t>
            </a:r>
          </a:p>
          <a:p>
            <a:pPr lvl="1"/>
            <a:r>
              <a:rPr lang="fr-FR" dirty="0"/>
              <a:t>Migration, liée au changement du lieu de résidence au-delà des limites du bassin de vie</a:t>
            </a:r>
          </a:p>
          <a:p>
            <a:r>
              <a:rPr lang="fr-FR" dirty="0"/>
              <a:t>Renouvellement du regard porté à la mobilité :</a:t>
            </a:r>
          </a:p>
          <a:p>
            <a:pPr lvl="1"/>
            <a:r>
              <a:rPr lang="fr-FR" dirty="0"/>
              <a:t>Mobilité ≠ déplacement (réalisation effective du mouvement)</a:t>
            </a:r>
          </a:p>
          <a:p>
            <a:pPr lvl="1"/>
            <a:r>
              <a:rPr lang="fr-FR" dirty="0"/>
              <a:t>Mobilité ≠ pratique sociale autonome, elle est liée aux modes de vie</a:t>
            </a:r>
          </a:p>
          <a:p>
            <a:pPr lvl="1"/>
            <a:r>
              <a:rPr lang="fr-FR" dirty="0"/>
              <a:t>Mobilité : un potentiel, des pratiques, des expériences</a:t>
            </a:r>
          </a:p>
        </p:txBody>
      </p:sp>
    </p:spTree>
    <p:extLst>
      <p:ext uri="{BB962C8B-B14F-4D97-AF65-F5344CB8AC3E}">
        <p14:creationId xmlns:p14="http://schemas.microsoft.com/office/powerpoint/2010/main" val="374124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87CD3A-0E28-D34F-B990-7FDD8393D763}"/>
              </a:ext>
            </a:extLst>
          </p:cNvPr>
          <p:cNvSpPr>
            <a:spLocks noGrp="1"/>
          </p:cNvSpPr>
          <p:nvPr>
            <p:ph type="title"/>
          </p:nvPr>
        </p:nvSpPr>
        <p:spPr/>
        <p:txBody>
          <a:bodyPr/>
          <a:lstStyle/>
          <a:p>
            <a:r>
              <a:rPr lang="fr-FR" dirty="0"/>
              <a:t>Sociétés médiévales</a:t>
            </a:r>
          </a:p>
        </p:txBody>
      </p:sp>
      <p:sp>
        <p:nvSpPr>
          <p:cNvPr id="3" name="Espace réservé du contenu 2">
            <a:extLst>
              <a:ext uri="{FF2B5EF4-FFF2-40B4-BE49-F238E27FC236}">
                <a16:creationId xmlns:a16="http://schemas.microsoft.com/office/drawing/2014/main" id="{EE4D08BA-26F8-3A41-8ED8-A28C8AD3236F}"/>
              </a:ext>
            </a:extLst>
          </p:cNvPr>
          <p:cNvSpPr>
            <a:spLocks noGrp="1"/>
          </p:cNvSpPr>
          <p:nvPr>
            <p:ph idx="1"/>
          </p:nvPr>
        </p:nvSpPr>
        <p:spPr>
          <a:xfrm>
            <a:off x="838200" y="2382165"/>
            <a:ext cx="5035658" cy="1751308"/>
          </a:xfrm>
        </p:spPr>
        <p:txBody>
          <a:bodyPr/>
          <a:lstStyle/>
          <a:p>
            <a:r>
              <a:rPr lang="fr-FR" dirty="0"/>
              <a:t>Stabilité du lieu et attachement communautaire</a:t>
            </a:r>
          </a:p>
          <a:p>
            <a:r>
              <a:rPr lang="fr-FR" dirty="0"/>
              <a:t>Marginalité et exclusion des personnes mobiles ou « désaffiliées »</a:t>
            </a:r>
          </a:p>
        </p:txBody>
      </p:sp>
      <p:pic>
        <p:nvPicPr>
          <p:cNvPr id="5" name="Image 4">
            <a:extLst>
              <a:ext uri="{FF2B5EF4-FFF2-40B4-BE49-F238E27FC236}">
                <a16:creationId xmlns:a16="http://schemas.microsoft.com/office/drawing/2014/main" id="{94C4D1EA-965F-C341-917C-72F283720D89}"/>
              </a:ext>
            </a:extLst>
          </p:cNvPr>
          <p:cNvPicPr>
            <a:picLocks noChangeAspect="1"/>
          </p:cNvPicPr>
          <p:nvPr/>
        </p:nvPicPr>
        <p:blipFill>
          <a:blip r:embed="rId2"/>
          <a:stretch>
            <a:fillRect/>
          </a:stretch>
        </p:blipFill>
        <p:spPr>
          <a:xfrm>
            <a:off x="6423965" y="1549400"/>
            <a:ext cx="4736571" cy="3416839"/>
          </a:xfrm>
          <a:prstGeom prst="rect">
            <a:avLst/>
          </a:prstGeom>
        </p:spPr>
      </p:pic>
      <p:sp>
        <p:nvSpPr>
          <p:cNvPr id="6" name="ZoneTexte 5">
            <a:extLst>
              <a:ext uri="{FF2B5EF4-FFF2-40B4-BE49-F238E27FC236}">
                <a16:creationId xmlns:a16="http://schemas.microsoft.com/office/drawing/2014/main" id="{DA485666-99DB-4646-8B05-90E550D18786}"/>
              </a:ext>
            </a:extLst>
          </p:cNvPr>
          <p:cNvSpPr txBox="1"/>
          <p:nvPr/>
        </p:nvSpPr>
        <p:spPr>
          <a:xfrm>
            <a:off x="6423965" y="5081615"/>
            <a:ext cx="4572085" cy="523220"/>
          </a:xfrm>
          <a:prstGeom prst="rect">
            <a:avLst/>
          </a:prstGeom>
          <a:noFill/>
        </p:spPr>
        <p:txBody>
          <a:bodyPr wrap="none" rtlCol="0">
            <a:spAutoFit/>
          </a:bodyPr>
          <a:lstStyle/>
          <a:p>
            <a:r>
              <a:rPr lang="fr-FR" sz="1400" dirty="0">
                <a:latin typeface="Garamond" panose="02020404030301010803" pitchFamily="18" charset="0"/>
              </a:rPr>
              <a:t>Martres-</a:t>
            </a:r>
            <a:r>
              <a:rPr lang="fr-FR" sz="1400" dirty="0" err="1">
                <a:latin typeface="Garamond" panose="02020404030301010803" pitchFamily="18" charset="0"/>
              </a:rPr>
              <a:t>Tolosane</a:t>
            </a:r>
            <a:r>
              <a:rPr lang="fr-FR" sz="1400" dirty="0">
                <a:latin typeface="Garamond" panose="02020404030301010803" pitchFamily="18" charset="0"/>
              </a:rPr>
              <a:t>, vallée de la Garonne</a:t>
            </a:r>
          </a:p>
          <a:p>
            <a:r>
              <a:rPr lang="fr-FR" sz="1400" dirty="0">
                <a:latin typeface="Garamond" panose="02020404030301010803" pitchFamily="18" charset="0"/>
              </a:rPr>
              <a:t>Source : https://</a:t>
            </a:r>
            <a:r>
              <a:rPr lang="fr-FR" sz="1400" dirty="0" err="1">
                <a:latin typeface="Garamond" panose="02020404030301010803" pitchFamily="18" charset="0"/>
              </a:rPr>
              <a:t>www.herodote.net</a:t>
            </a:r>
            <a:r>
              <a:rPr lang="fr-FR" sz="1400" dirty="0">
                <a:latin typeface="Garamond" panose="02020404030301010803" pitchFamily="18" charset="0"/>
              </a:rPr>
              <a:t>/an_Mil-synthese-1832.php</a:t>
            </a:r>
          </a:p>
        </p:txBody>
      </p:sp>
    </p:spTree>
    <p:extLst>
      <p:ext uri="{BB962C8B-B14F-4D97-AF65-F5344CB8AC3E}">
        <p14:creationId xmlns:p14="http://schemas.microsoft.com/office/powerpoint/2010/main" val="2516480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9A1A90-51F1-4C48-B40D-8DC035D96199}"/>
              </a:ext>
            </a:extLst>
          </p:cNvPr>
          <p:cNvSpPr>
            <a:spLocks noGrp="1"/>
          </p:cNvSpPr>
          <p:nvPr>
            <p:ph type="title"/>
          </p:nvPr>
        </p:nvSpPr>
        <p:spPr/>
        <p:txBody>
          <a:bodyPr>
            <a:normAutofit/>
          </a:bodyPr>
          <a:lstStyle/>
          <a:p>
            <a:r>
              <a:rPr lang="fr-FR" dirty="0"/>
              <a:t>Époque moderne (</a:t>
            </a:r>
            <a:r>
              <a:rPr lang="fr-FR" dirty="0" err="1"/>
              <a:t>mi-XVe</a:t>
            </a:r>
            <a:r>
              <a:rPr lang="fr-FR" dirty="0"/>
              <a:t> siècle - fin XVIIIe siècle) </a:t>
            </a:r>
          </a:p>
        </p:txBody>
      </p:sp>
      <p:sp>
        <p:nvSpPr>
          <p:cNvPr id="3" name="Espace réservé du contenu 2">
            <a:extLst>
              <a:ext uri="{FF2B5EF4-FFF2-40B4-BE49-F238E27FC236}">
                <a16:creationId xmlns:a16="http://schemas.microsoft.com/office/drawing/2014/main" id="{32843E35-FBA8-4449-8CA7-C63DD9667FB1}"/>
              </a:ext>
            </a:extLst>
          </p:cNvPr>
          <p:cNvSpPr>
            <a:spLocks noGrp="1"/>
          </p:cNvSpPr>
          <p:nvPr>
            <p:ph idx="1"/>
          </p:nvPr>
        </p:nvSpPr>
        <p:spPr>
          <a:xfrm>
            <a:off x="978016" y="3559291"/>
            <a:ext cx="4363995" cy="2034886"/>
          </a:xfrm>
        </p:spPr>
        <p:txBody>
          <a:bodyPr/>
          <a:lstStyle/>
          <a:p>
            <a:r>
              <a:rPr lang="fr-FR" dirty="0"/>
              <a:t>Ambivalence des représentations de la mobilité</a:t>
            </a:r>
          </a:p>
          <a:p>
            <a:r>
              <a:rPr lang="fr-FR" dirty="0"/>
              <a:t>Évolutions associées au progrès scientifique et à la philosophie (connotations positivistes)</a:t>
            </a:r>
          </a:p>
          <a:p>
            <a:endParaRPr lang="fr-FR" dirty="0"/>
          </a:p>
        </p:txBody>
      </p:sp>
      <p:pic>
        <p:nvPicPr>
          <p:cNvPr id="10" name="Image 9">
            <a:extLst>
              <a:ext uri="{FF2B5EF4-FFF2-40B4-BE49-F238E27FC236}">
                <a16:creationId xmlns:a16="http://schemas.microsoft.com/office/drawing/2014/main" id="{EED93F7D-5570-1B41-87F1-EA86E6AA82E9}"/>
              </a:ext>
            </a:extLst>
          </p:cNvPr>
          <p:cNvPicPr>
            <a:picLocks noChangeAspect="1"/>
          </p:cNvPicPr>
          <p:nvPr/>
        </p:nvPicPr>
        <p:blipFill>
          <a:blip r:embed="rId2"/>
          <a:stretch>
            <a:fillRect/>
          </a:stretch>
        </p:blipFill>
        <p:spPr>
          <a:xfrm>
            <a:off x="8290127" y="1512197"/>
            <a:ext cx="3122488" cy="4207143"/>
          </a:xfrm>
          <a:prstGeom prst="rect">
            <a:avLst/>
          </a:prstGeom>
        </p:spPr>
      </p:pic>
      <p:sp>
        <p:nvSpPr>
          <p:cNvPr id="11" name="ZoneTexte 10">
            <a:extLst>
              <a:ext uri="{FF2B5EF4-FFF2-40B4-BE49-F238E27FC236}">
                <a16:creationId xmlns:a16="http://schemas.microsoft.com/office/drawing/2014/main" id="{667FE767-2DEF-314B-90C6-D75320C7764B}"/>
              </a:ext>
            </a:extLst>
          </p:cNvPr>
          <p:cNvSpPr txBox="1"/>
          <p:nvPr/>
        </p:nvSpPr>
        <p:spPr>
          <a:xfrm>
            <a:off x="6379759" y="3027103"/>
            <a:ext cx="1976055" cy="523220"/>
          </a:xfrm>
          <a:prstGeom prst="rect">
            <a:avLst/>
          </a:prstGeom>
          <a:noFill/>
        </p:spPr>
        <p:txBody>
          <a:bodyPr wrap="none" rtlCol="0">
            <a:spAutoFit/>
          </a:bodyPr>
          <a:lstStyle/>
          <a:p>
            <a:pPr algn="ctr"/>
            <a:r>
              <a:rPr lang="fr-FR" sz="1400" dirty="0">
                <a:latin typeface="Garamond" panose="02020404030301010803" pitchFamily="18" charset="0"/>
              </a:rPr>
              <a:t>Dictionnaire universel</a:t>
            </a:r>
          </a:p>
          <a:p>
            <a:pPr algn="ctr"/>
            <a:r>
              <a:rPr lang="fr-FR" sz="1400" dirty="0">
                <a:latin typeface="Garamond" panose="02020404030301010803" pitchFamily="18" charset="0"/>
              </a:rPr>
              <a:t>d’Antoine Furetière, 1690</a:t>
            </a:r>
          </a:p>
        </p:txBody>
      </p:sp>
      <p:sp>
        <p:nvSpPr>
          <p:cNvPr id="12" name="ZoneTexte 11">
            <a:extLst>
              <a:ext uri="{FF2B5EF4-FFF2-40B4-BE49-F238E27FC236}">
                <a16:creationId xmlns:a16="http://schemas.microsoft.com/office/drawing/2014/main" id="{51033EA9-03EE-9942-AFF4-A135A4F04BF0}"/>
              </a:ext>
            </a:extLst>
          </p:cNvPr>
          <p:cNvSpPr txBox="1"/>
          <p:nvPr/>
        </p:nvSpPr>
        <p:spPr>
          <a:xfrm>
            <a:off x="3988585" y="1584443"/>
            <a:ext cx="4406115" cy="1569660"/>
          </a:xfrm>
          <a:prstGeom prst="rect">
            <a:avLst/>
          </a:prstGeom>
          <a:noFill/>
        </p:spPr>
        <p:txBody>
          <a:bodyPr wrap="square" rtlCol="0">
            <a:spAutoFit/>
          </a:bodyPr>
          <a:lstStyle/>
          <a:p>
            <a:r>
              <a:rPr lang="fr-FR" sz="1600" b="1" dirty="0">
                <a:latin typeface="Garamond" panose="02020404030301010803" pitchFamily="18" charset="0"/>
              </a:rPr>
              <a:t>Mobilité :</a:t>
            </a:r>
            <a:r>
              <a:rPr lang="fr-FR" sz="1600" dirty="0">
                <a:latin typeface="Garamond" panose="02020404030301010803" pitchFamily="18" charset="0"/>
              </a:rPr>
              <a:t> « terme dogmatique qui se dit de la facilité de se mouvoir, de ce qui se meut (…) La mobilité de la terre est l’opinion la plus plausible et la plus sérieuse chez les nouveaux Astronomes. »</a:t>
            </a:r>
          </a:p>
          <a:p>
            <a:r>
              <a:rPr lang="fr-FR" sz="1600" b="1" dirty="0">
                <a:latin typeface="Garamond" panose="02020404030301010803" pitchFamily="18" charset="0"/>
              </a:rPr>
              <a:t>Mobile :</a:t>
            </a:r>
            <a:r>
              <a:rPr lang="fr-FR" sz="1600" dirty="0">
                <a:latin typeface="Garamond" panose="02020404030301010803" pitchFamily="18" charset="0"/>
              </a:rPr>
              <a:t> « ce qui est </a:t>
            </a:r>
            <a:r>
              <a:rPr lang="fr-FR" sz="1600" dirty="0" err="1">
                <a:latin typeface="Garamond" panose="02020404030301010803" pitchFamily="18" charset="0"/>
              </a:rPr>
              <a:t>inscontant</a:t>
            </a:r>
            <a:r>
              <a:rPr lang="fr-FR" sz="1600" dirty="0">
                <a:latin typeface="Garamond" panose="02020404030301010803" pitchFamily="18" charset="0"/>
              </a:rPr>
              <a:t>, qui n’est pas assuré, fixe et certain »</a:t>
            </a:r>
          </a:p>
        </p:txBody>
      </p:sp>
    </p:spTree>
    <p:extLst>
      <p:ext uri="{BB962C8B-B14F-4D97-AF65-F5344CB8AC3E}">
        <p14:creationId xmlns:p14="http://schemas.microsoft.com/office/powerpoint/2010/main" val="934550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EED1D5-1F99-4F4D-A804-CF3D3F31B6EF}"/>
              </a:ext>
            </a:extLst>
          </p:cNvPr>
          <p:cNvSpPr>
            <a:spLocks noGrp="1"/>
          </p:cNvSpPr>
          <p:nvPr>
            <p:ph type="title"/>
          </p:nvPr>
        </p:nvSpPr>
        <p:spPr/>
        <p:txBody>
          <a:bodyPr/>
          <a:lstStyle/>
          <a:p>
            <a:r>
              <a:rPr lang="fr-FR" dirty="0"/>
              <a:t>Période contemporaine (depuis 1789)</a:t>
            </a:r>
          </a:p>
        </p:txBody>
      </p:sp>
      <p:sp>
        <p:nvSpPr>
          <p:cNvPr id="3" name="Espace réservé du contenu 2">
            <a:extLst>
              <a:ext uri="{FF2B5EF4-FFF2-40B4-BE49-F238E27FC236}">
                <a16:creationId xmlns:a16="http://schemas.microsoft.com/office/drawing/2014/main" id="{8893A440-7259-4841-8BA2-C0EAC8867DB1}"/>
              </a:ext>
            </a:extLst>
          </p:cNvPr>
          <p:cNvSpPr>
            <a:spLocks noGrp="1"/>
          </p:cNvSpPr>
          <p:nvPr>
            <p:ph idx="1"/>
          </p:nvPr>
        </p:nvSpPr>
        <p:spPr>
          <a:xfrm>
            <a:off x="888540" y="2200067"/>
            <a:ext cx="3688830" cy="2944681"/>
          </a:xfrm>
        </p:spPr>
        <p:txBody>
          <a:bodyPr>
            <a:normAutofit/>
          </a:bodyPr>
          <a:lstStyle/>
          <a:p>
            <a:r>
              <a:rPr lang="fr-FR" dirty="0"/>
              <a:t>Affirmation de la liberté de circulation des biens et des personnes</a:t>
            </a:r>
          </a:p>
          <a:p>
            <a:r>
              <a:rPr lang="fr-FR" dirty="0"/>
              <a:t>Renforcement de la souveraineté nationale et du contrôle des mobilités</a:t>
            </a:r>
          </a:p>
        </p:txBody>
      </p:sp>
      <p:pic>
        <p:nvPicPr>
          <p:cNvPr id="5" name="Image 4">
            <a:extLst>
              <a:ext uri="{FF2B5EF4-FFF2-40B4-BE49-F238E27FC236}">
                <a16:creationId xmlns:a16="http://schemas.microsoft.com/office/drawing/2014/main" id="{8EA38169-C779-444B-8421-B14CF3D405D3}"/>
              </a:ext>
            </a:extLst>
          </p:cNvPr>
          <p:cNvPicPr>
            <a:picLocks noChangeAspect="1"/>
          </p:cNvPicPr>
          <p:nvPr/>
        </p:nvPicPr>
        <p:blipFill>
          <a:blip r:embed="rId2"/>
          <a:stretch>
            <a:fillRect/>
          </a:stretch>
        </p:blipFill>
        <p:spPr>
          <a:xfrm>
            <a:off x="4733966" y="1418455"/>
            <a:ext cx="2906198" cy="3710991"/>
          </a:xfrm>
          <a:prstGeom prst="rect">
            <a:avLst/>
          </a:prstGeom>
        </p:spPr>
      </p:pic>
      <p:sp>
        <p:nvSpPr>
          <p:cNvPr id="6" name="ZoneTexte 5">
            <a:extLst>
              <a:ext uri="{FF2B5EF4-FFF2-40B4-BE49-F238E27FC236}">
                <a16:creationId xmlns:a16="http://schemas.microsoft.com/office/drawing/2014/main" id="{8F43C89D-4B68-FA49-A039-E7541B9FBFB0}"/>
              </a:ext>
            </a:extLst>
          </p:cNvPr>
          <p:cNvSpPr txBox="1"/>
          <p:nvPr/>
        </p:nvSpPr>
        <p:spPr>
          <a:xfrm>
            <a:off x="4851993" y="5136130"/>
            <a:ext cx="2788170" cy="523220"/>
          </a:xfrm>
          <a:prstGeom prst="rect">
            <a:avLst/>
          </a:prstGeom>
          <a:noFill/>
        </p:spPr>
        <p:txBody>
          <a:bodyPr wrap="square" rtlCol="0">
            <a:spAutoFit/>
          </a:bodyPr>
          <a:lstStyle/>
          <a:p>
            <a:pPr algn="ctr"/>
            <a:r>
              <a:rPr lang="fr-FR" sz="1400" dirty="0">
                <a:latin typeface="Garamond" panose="02020404030301010803" pitchFamily="18" charset="0"/>
              </a:rPr>
              <a:t>Déclaration des Droits de l’Homme et du Citoyen (1789)</a:t>
            </a:r>
            <a:endParaRPr lang="fr-FR" dirty="0"/>
          </a:p>
        </p:txBody>
      </p:sp>
      <p:sp>
        <p:nvSpPr>
          <p:cNvPr id="8" name="ZoneTexte 7">
            <a:extLst>
              <a:ext uri="{FF2B5EF4-FFF2-40B4-BE49-F238E27FC236}">
                <a16:creationId xmlns:a16="http://schemas.microsoft.com/office/drawing/2014/main" id="{A2A34753-339D-474B-987F-D18BE49B836A}"/>
              </a:ext>
            </a:extLst>
          </p:cNvPr>
          <p:cNvSpPr txBox="1"/>
          <p:nvPr/>
        </p:nvSpPr>
        <p:spPr>
          <a:xfrm>
            <a:off x="7942651" y="4709876"/>
            <a:ext cx="3575691" cy="954107"/>
          </a:xfrm>
          <a:prstGeom prst="rect">
            <a:avLst/>
          </a:prstGeom>
          <a:noFill/>
        </p:spPr>
        <p:txBody>
          <a:bodyPr wrap="square" rtlCol="0">
            <a:spAutoFit/>
          </a:bodyPr>
          <a:lstStyle/>
          <a:p>
            <a:pPr algn="ctr"/>
            <a:r>
              <a:rPr lang="fr-FR" sz="1400" dirty="0">
                <a:latin typeface="Garamond" panose="02020404030301010803" pitchFamily="18" charset="0"/>
              </a:rPr>
              <a:t>Carnet à l’usage des musiciens et chanteurs ambulants, saltimbanques, etc. Préfecture du Nord-Pas-de-Calais, 1911</a:t>
            </a:r>
          </a:p>
          <a:p>
            <a:pPr algn="ctr"/>
            <a:r>
              <a:rPr lang="fr-FR" sz="1400" dirty="0">
                <a:latin typeface="Garamond" panose="02020404030301010803" pitchFamily="18" charset="0"/>
              </a:rPr>
              <a:t>(Source : Archives du Nord-Pas-de-Calais)</a:t>
            </a:r>
            <a:endParaRPr lang="fr-FR" dirty="0"/>
          </a:p>
        </p:txBody>
      </p:sp>
      <p:pic>
        <p:nvPicPr>
          <p:cNvPr id="10" name="Image 9">
            <a:extLst>
              <a:ext uri="{FF2B5EF4-FFF2-40B4-BE49-F238E27FC236}">
                <a16:creationId xmlns:a16="http://schemas.microsoft.com/office/drawing/2014/main" id="{08165EE2-F49A-9A49-9B60-687670063978}"/>
              </a:ext>
            </a:extLst>
          </p:cNvPr>
          <p:cNvPicPr>
            <a:picLocks noChangeAspect="1"/>
          </p:cNvPicPr>
          <p:nvPr/>
        </p:nvPicPr>
        <p:blipFill>
          <a:blip r:embed="rId3"/>
          <a:stretch>
            <a:fillRect/>
          </a:stretch>
        </p:blipFill>
        <p:spPr>
          <a:xfrm>
            <a:off x="7956113" y="1418535"/>
            <a:ext cx="3555196" cy="3211144"/>
          </a:xfrm>
          <a:prstGeom prst="rect">
            <a:avLst/>
          </a:prstGeom>
        </p:spPr>
      </p:pic>
    </p:spTree>
    <p:extLst>
      <p:ext uri="{BB962C8B-B14F-4D97-AF65-F5344CB8AC3E}">
        <p14:creationId xmlns:p14="http://schemas.microsoft.com/office/powerpoint/2010/main" val="480325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55821" y="919192"/>
            <a:ext cx="2735262" cy="1143000"/>
          </a:xfrm>
        </p:spPr>
        <p:txBody>
          <a:bodyPr>
            <a:normAutofit/>
          </a:bodyPr>
          <a:lstStyle/>
          <a:p>
            <a:r>
              <a:rPr lang="fr-FR" sz="2400" dirty="0"/>
              <a:t>Passeport pour aller de l’Auvergne à Paris, 1720</a:t>
            </a:r>
          </a:p>
        </p:txBody>
      </p:sp>
      <p:sp>
        <p:nvSpPr>
          <p:cNvPr id="3" name="Espace réservé du contenu 2"/>
          <p:cNvSpPr>
            <a:spLocks noGrp="1"/>
          </p:cNvSpPr>
          <p:nvPr>
            <p:ph idx="1"/>
          </p:nvPr>
        </p:nvSpPr>
        <p:spPr>
          <a:xfrm>
            <a:off x="2255821" y="2691734"/>
            <a:ext cx="2992718" cy="3290710"/>
          </a:xfrm>
        </p:spPr>
        <p:txBody>
          <a:bodyPr>
            <a:normAutofit/>
          </a:bodyPr>
          <a:lstStyle/>
          <a:p>
            <a:pPr marL="0" indent="0">
              <a:buNone/>
            </a:pPr>
            <a:r>
              <a:rPr lang="fr-FR" sz="1800" dirty="0"/>
              <a:t>Denis et </a:t>
            </a:r>
            <a:r>
              <a:rPr lang="fr-FR" sz="1800" dirty="0" err="1"/>
              <a:t>Milliot</a:t>
            </a:r>
            <a:r>
              <a:rPr lang="fr-FR" sz="1800" dirty="0"/>
              <a:t>, Genèses, 2004</a:t>
            </a:r>
          </a:p>
          <a:p>
            <a:pPr marL="0" indent="0">
              <a:buNone/>
            </a:pPr>
            <a:endParaRPr lang="fr-FR" sz="1800" dirty="0"/>
          </a:p>
          <a:p>
            <a:pPr marL="0" indent="0">
              <a:buNone/>
            </a:pPr>
            <a:r>
              <a:rPr lang="fr-FR" sz="1800" dirty="0"/>
              <a:t>(</a:t>
            </a:r>
            <a:r>
              <a:rPr lang="mr-IN" sz="1800" dirty="0"/>
              <a:t>…</a:t>
            </a:r>
            <a:r>
              <a:rPr lang="fr-FR" sz="1800" dirty="0"/>
              <a:t>) le XVIIIe siècle est marqué par la généralisation du passeport en temps de paix, à des fins de contrôle intérieur des populations mobiles. (</a:t>
            </a:r>
            <a:r>
              <a:rPr lang="mr-IN" sz="1800" dirty="0"/>
              <a:t>…</a:t>
            </a:r>
            <a:r>
              <a:rPr lang="fr-FR" sz="1800" dirty="0"/>
              <a:t>)</a:t>
            </a:r>
          </a:p>
          <a:p>
            <a:pPr marL="0" indent="0">
              <a:buNone/>
            </a:pPr>
            <a:r>
              <a:rPr lang="fr-FR" sz="1800" dirty="0"/>
              <a:t>Le soupçon de mendicité ou de vagabondage pèse sur le voyageur ou le migrant pauvre.</a:t>
            </a:r>
          </a:p>
        </p:txBody>
      </p:sp>
      <p:pic>
        <p:nvPicPr>
          <p:cNvPr id="4" name="Image 3" descr="Certificat-1720.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1068" y="930323"/>
            <a:ext cx="3287730" cy="4664193"/>
          </a:xfrm>
          <a:prstGeom prst="rect">
            <a:avLst/>
          </a:prstGeom>
        </p:spPr>
      </p:pic>
    </p:spTree>
    <p:extLst>
      <p:ext uri="{BB962C8B-B14F-4D97-AF65-F5344CB8AC3E}">
        <p14:creationId xmlns:p14="http://schemas.microsoft.com/office/powerpoint/2010/main" val="3422908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mobilité, un objet politique</a:t>
            </a:r>
          </a:p>
        </p:txBody>
      </p:sp>
      <p:sp>
        <p:nvSpPr>
          <p:cNvPr id="3" name="Espace réservé du contenu 2"/>
          <p:cNvSpPr>
            <a:spLocks noGrp="1"/>
          </p:cNvSpPr>
          <p:nvPr>
            <p:ph idx="1"/>
          </p:nvPr>
        </p:nvSpPr>
        <p:spPr>
          <a:xfrm>
            <a:off x="838200" y="1516036"/>
            <a:ext cx="10515600" cy="3903457"/>
          </a:xfrm>
        </p:spPr>
        <p:txBody>
          <a:bodyPr>
            <a:normAutofit/>
          </a:bodyPr>
          <a:lstStyle/>
          <a:p>
            <a:pPr>
              <a:buFont typeface="Wingdings" charset="2"/>
              <a:buChar char="§"/>
            </a:pPr>
            <a:r>
              <a:rPr lang="fr-FR" dirty="0"/>
              <a:t>Une idéologie ancrée dans l’imaginaire de la modernité</a:t>
            </a:r>
          </a:p>
          <a:p>
            <a:pPr lvl="1">
              <a:buFont typeface="Wingdings" charset="2"/>
              <a:buChar char="§"/>
            </a:pPr>
            <a:r>
              <a:rPr lang="fr-FR" dirty="0"/>
              <a:t>La mobilité s’oppose à la sédentarité</a:t>
            </a:r>
          </a:p>
          <a:p>
            <a:pPr lvl="1">
              <a:buFont typeface="Wingdings" charset="2"/>
              <a:buChar char="§"/>
            </a:pPr>
            <a:r>
              <a:rPr lang="fr-FR" dirty="0"/>
              <a:t>Le changement s’oppose à la stabilité</a:t>
            </a:r>
          </a:p>
          <a:p>
            <a:pPr>
              <a:buFont typeface="Wingdings" charset="2"/>
              <a:buChar char="§"/>
            </a:pPr>
            <a:r>
              <a:rPr lang="fr-FR" dirty="0"/>
              <a:t>Une mobilité construite et produite socialement</a:t>
            </a:r>
          </a:p>
          <a:p>
            <a:pPr lvl="1">
              <a:buFont typeface="Wingdings" charset="2"/>
              <a:buChar char="§"/>
            </a:pPr>
            <a:r>
              <a:rPr lang="fr-FR" dirty="0"/>
              <a:t>La mobilité n’est pas aptitude universelle, elle est régulée, encadrée, normée</a:t>
            </a:r>
          </a:p>
          <a:p>
            <a:pPr>
              <a:buFont typeface="Wingdings" charset="2"/>
              <a:buChar char="§"/>
            </a:pPr>
            <a:r>
              <a:rPr lang="fr-FR" dirty="0"/>
              <a:t>Des valeurs ambivalentes</a:t>
            </a:r>
          </a:p>
          <a:p>
            <a:pPr lvl="1">
              <a:buFont typeface="Wingdings" charset="2"/>
              <a:buChar char="§"/>
            </a:pPr>
            <a:r>
              <a:rPr lang="fr-FR" dirty="0"/>
              <a:t>Des valeurs qui varient dans le temps</a:t>
            </a:r>
          </a:p>
          <a:p>
            <a:pPr lvl="1">
              <a:buFont typeface="Wingdings" charset="2"/>
              <a:buChar char="§"/>
            </a:pPr>
            <a:r>
              <a:rPr lang="fr-FR" dirty="0"/>
              <a:t>Des valeurs qui varient selon les échelles géographiques et selon les groupes sociaux</a:t>
            </a:r>
          </a:p>
          <a:p>
            <a:pPr lvl="1">
              <a:buFont typeface="Wingdings" charset="2"/>
              <a:buChar char="§"/>
            </a:pPr>
            <a:endParaRPr lang="fr-FR" dirty="0"/>
          </a:p>
          <a:p>
            <a:pPr marL="0" lvl="1" indent="0">
              <a:buNone/>
            </a:pPr>
            <a:r>
              <a:rPr lang="fr-FR" sz="2400" i="1" dirty="0"/>
              <a:t>Régime de mobilité </a:t>
            </a:r>
            <a:r>
              <a:rPr lang="fr-FR" sz="2400" dirty="0"/>
              <a:t>= ensemble de principes, de normes, de règles qui régulent la mobilité</a:t>
            </a:r>
          </a:p>
        </p:txBody>
      </p:sp>
    </p:spTree>
    <p:extLst>
      <p:ext uri="{BB962C8B-B14F-4D97-AF65-F5344CB8AC3E}">
        <p14:creationId xmlns:p14="http://schemas.microsoft.com/office/powerpoint/2010/main" val="314099977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2229</TotalTime>
  <Words>1498</Words>
  <Application>Microsoft Macintosh PowerPoint</Application>
  <PresentationFormat>Grand écran</PresentationFormat>
  <Paragraphs>124</Paragraphs>
  <Slides>20</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Arial Narrow</vt:lpstr>
      <vt:lpstr>Calibri</vt:lpstr>
      <vt:lpstr>Garamond</vt:lpstr>
      <vt:lpstr>Mangal</vt:lpstr>
      <vt:lpstr>Wingdings</vt:lpstr>
      <vt:lpstr>Thème Office</vt:lpstr>
      <vt:lpstr>Droit à la mobilité ou équité d’accès aux ressources ?</vt:lpstr>
      <vt:lpstr>Plan</vt:lpstr>
      <vt:lpstr>1. La mobilité : définitions et représentations sociales</vt:lpstr>
      <vt:lpstr>Qu’est-ce que la mobilité ?</vt:lpstr>
      <vt:lpstr>Sociétés médiévales</vt:lpstr>
      <vt:lpstr>Époque moderne (mi-XVe siècle - fin XVIIIe siècle) </vt:lpstr>
      <vt:lpstr>Période contemporaine (depuis 1789)</vt:lpstr>
      <vt:lpstr>Passeport pour aller de l’Auvergne à Paris, 1720</vt:lpstr>
      <vt:lpstr>La mobilité, un objet politique</vt:lpstr>
      <vt:lpstr>2. Inégalités face à la mobilité et politiques publiques</vt:lpstr>
      <vt:lpstr>Inégalités sociales et politiques publiques : l’enjeu de l’accès à l’emploi et aux ressources</vt:lpstr>
      <vt:lpstr>La LOTI (1982) et le droit au transport</vt:lpstr>
      <vt:lpstr>La LOM (2019) et le droit à la mobilité exposé des motifs</vt:lpstr>
      <vt:lpstr>Présentation PowerPoint</vt:lpstr>
      <vt:lpstr>3. Critique du droit à la mobilité et intérêt d’une approche fondée sur l’accessibilité</vt:lpstr>
      <vt:lpstr>Des inégalités de mobilité…</vt:lpstr>
      <vt:lpstr>…difficilement réductibles aux inégalités sociales</vt:lpstr>
      <vt:lpstr>Les ambiguïtés du droit à la mobilité</vt:lpstr>
      <vt:lpstr>Des inégalités de mobilité aux inégalités d’accessibilité</vt:lpstr>
      <vt:lpstr>Intérêts d’une approche fondée sur l’accessibilité</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Caroline Gallez</dc:creator>
  <cp:lastModifiedBy>Caroline Gallez</cp:lastModifiedBy>
  <cp:revision>47</cp:revision>
  <dcterms:created xsi:type="dcterms:W3CDTF">2019-12-07T14:20:17Z</dcterms:created>
  <dcterms:modified xsi:type="dcterms:W3CDTF">2019-12-16T12:18:28Z</dcterms:modified>
</cp:coreProperties>
</file>