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321" r:id="rId3"/>
    <p:sldId id="257" r:id="rId4"/>
    <p:sldId id="323" r:id="rId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Karla" pitchFamily="2" charset="77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846" autoAdjust="0"/>
  </p:normalViewPr>
  <p:slideViewPr>
    <p:cSldViewPr snapToGrid="0">
      <p:cViewPr varScale="1">
        <p:scale>
          <a:sx n="94" d="100"/>
          <a:sy n="94" d="100"/>
        </p:scale>
        <p:origin x="21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191d93c8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92;g4191d93c8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6329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191d93c8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4191d93c8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191d93c8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g4191d93c8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218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-têt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142D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 descr="logo_Blanc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0611" y="332253"/>
            <a:ext cx="1943100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156411" y="1165413"/>
            <a:ext cx="8590489" cy="503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000" b="1" dirty="0">
                <a:solidFill>
                  <a:schemeClr val="lt1"/>
                </a:solidFill>
              </a:rPr>
              <a:t>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000" b="1" dirty="0">
                <a:solidFill>
                  <a:schemeClr val="lt1"/>
                </a:solidFill>
              </a:rPr>
              <a:t>			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000" b="1" dirty="0">
                <a:solidFill>
                  <a:schemeClr val="lt1"/>
                </a:solidFill>
              </a:rPr>
              <a:t>	</a:t>
            </a:r>
            <a:r>
              <a:rPr lang="fr-FR" sz="2400" b="1" dirty="0">
                <a:solidFill>
                  <a:schemeClr val="lt1"/>
                </a:solidFill>
              </a:rPr>
              <a:t>  Quelle gouvernance urbaine pour l’éducation?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4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400" b="1" dirty="0">
                <a:solidFill>
                  <a:schemeClr val="lt1"/>
                </a:solidFill>
              </a:rPr>
              <a:t>			       23 juin  2022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400" b="1" dirty="0">
                <a:solidFill>
                  <a:schemeClr val="lt1"/>
                </a:solidFill>
              </a:rPr>
              <a:t>			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400" b="1" dirty="0">
                <a:solidFill>
                  <a:schemeClr val="lt1"/>
                </a:solidFill>
              </a:rPr>
              <a:t>				IHEDATE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lang="fr-FR" sz="20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2000" b="1" dirty="0">
                <a:solidFill>
                  <a:schemeClr val="lt1"/>
                </a:solidFill>
              </a:rPr>
              <a:t>			       Brigitte Fouilland 		</a:t>
            </a:r>
            <a:endParaRPr sz="2000" b="1" dirty="0">
              <a:solidFill>
                <a:schemeClr val="l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0" y="841424"/>
            <a:ext cx="8810625" cy="569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</a:rPr>
              <a:t>		   	</a:t>
            </a:r>
            <a:endParaRPr lang="fr-FR" sz="2000" b="1" dirty="0">
              <a:solidFill>
                <a:schemeClr val="dk1"/>
              </a:solidFill>
            </a:endParaRP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Un paradoxe historique : l’Education « Nationale » versus les acteurs urbains et territoriaux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Le scénario catastrophe de l’école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Monopole de l’Etat sur l’institution scolaire et/ou renvoi au  « local », lieu de résolution des tensions?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dirty="0">
              <a:solidFill>
                <a:schemeClr val="dk1"/>
              </a:solidFill>
            </a:endParaRPr>
          </a:p>
          <a:p>
            <a:pPr marL="457200" indent="-342900">
              <a:lnSpc>
                <a:spcPct val="115000"/>
              </a:lnSpc>
              <a:buClr>
                <a:schemeClr val="dk1"/>
              </a:buClr>
              <a:buSzPts val="1800"/>
              <a:buFont typeface="Arial"/>
              <a:buChar char="●"/>
            </a:pPr>
            <a:endParaRPr lang="fr-FR"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00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000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0" y="0"/>
            <a:ext cx="9144000" cy="698100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 descr="logo_Blanc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496" y="240718"/>
            <a:ext cx="1281554" cy="251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600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814875" y="841425"/>
            <a:ext cx="7601400" cy="53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</a:rPr>
              <a:t>	    </a:t>
            </a:r>
            <a:r>
              <a:rPr lang="fr-FR" sz="2000" b="1" dirty="0">
                <a:solidFill>
                  <a:schemeClr val="dk1"/>
                </a:solidFill>
              </a:rPr>
              <a:t>Portée et limites de la décentralisation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Un bouleversement du jeu 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Sans effet d’entrainement suffisant pour inverser la progression des problèmes</a:t>
            </a:r>
          </a:p>
          <a:p>
            <a:pPr marL="114300" lvl="3">
              <a:lnSpc>
                <a:spcPct val="115000"/>
              </a:lnSpc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  </a:t>
            </a:r>
          </a:p>
          <a:p>
            <a:pPr marL="114300" lvl="5">
              <a:lnSpc>
                <a:spcPct val="115000"/>
              </a:lnSpc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- Transversalité ?</a:t>
            </a:r>
          </a:p>
          <a:p>
            <a:pPr marL="114300" lvl="5">
              <a:lnSpc>
                <a:spcPct val="115000"/>
              </a:lnSpc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- Progressivité ?</a:t>
            </a:r>
          </a:p>
          <a:p>
            <a:pPr marL="114300" lvl="5">
              <a:lnSpc>
                <a:spcPct val="115000"/>
              </a:lnSpc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- Porosité? </a:t>
            </a:r>
          </a:p>
          <a:p>
            <a:pPr marL="114300" lvl="5">
              <a:lnSpc>
                <a:spcPct val="115000"/>
              </a:lnSpc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- Réflexivité?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indent="-342900">
              <a:lnSpc>
                <a:spcPct val="115000"/>
              </a:lnSpc>
              <a:buClr>
                <a:schemeClr val="dk1"/>
              </a:buClr>
              <a:buSzPts val="1800"/>
              <a:buFont typeface="Arial"/>
              <a:buChar char="●"/>
            </a:pPr>
            <a:endParaRPr lang="fr-FR" sz="2000" b="1" dirty="0">
              <a:solidFill>
                <a:srgbClr val="FF0000"/>
              </a:solidFill>
            </a:endParaRPr>
          </a:p>
          <a:p>
            <a:pPr marL="114300">
              <a:lnSpc>
                <a:spcPct val="115000"/>
              </a:lnSpc>
              <a:buClr>
                <a:schemeClr val="dk1"/>
              </a:buClr>
              <a:buSzPts val="1800"/>
            </a:pPr>
            <a:endParaRPr lang="fr-FR"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00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000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0" y="0"/>
            <a:ext cx="9144000" cy="698100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 descr="logo_Blanc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496" y="240718"/>
            <a:ext cx="1281554" cy="251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333496" y="841425"/>
            <a:ext cx="8594747" cy="53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dirty="0">
                <a:solidFill>
                  <a:schemeClr val="dk1"/>
                </a:solidFill>
              </a:rPr>
              <a:t>	</a:t>
            </a:r>
            <a:r>
              <a:rPr lang="fr-FR" sz="2000" b="1" dirty="0">
                <a:solidFill>
                  <a:schemeClr val="dk1"/>
                </a:solidFill>
              </a:rPr>
              <a:t>    Gouvernance urbaine et territoriale de l’éducation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dk1"/>
                </a:solidFill>
              </a:rPr>
              <a:t>		Quelle existence? Quelle régulation?</a:t>
            </a: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La structuration des acteurs</a:t>
            </a: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   - La déconcentration</a:t>
            </a: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   - La territorialisation</a:t>
            </a: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   - Les chefs d’établissements et leurs conseils d’administration</a:t>
            </a:r>
          </a:p>
          <a:p>
            <a:pPr marL="1143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fr-FR" sz="2000" b="1" dirty="0">
                <a:solidFill>
                  <a:schemeClr val="dk1"/>
                </a:solidFill>
              </a:rPr>
              <a:t>         - Les acteurs de l’écosystème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Comment répondre aux enjeux?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endParaRPr lang="fr-FR" sz="20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r-FR" sz="2000" b="1" dirty="0">
                <a:solidFill>
                  <a:schemeClr val="dk1"/>
                </a:solidFill>
              </a:rPr>
              <a:t>Vous avez dit «  territoires apprenants »?</a:t>
            </a:r>
          </a:p>
          <a:p>
            <a:pPr marL="457200" indent="-342900">
              <a:lnSpc>
                <a:spcPct val="115000"/>
              </a:lnSpc>
              <a:buClr>
                <a:schemeClr val="dk1"/>
              </a:buClr>
              <a:buSzPts val="1800"/>
              <a:buFont typeface="Arial"/>
              <a:buChar char="●"/>
            </a:pPr>
            <a:endParaRPr lang="fr-FR" sz="2000" b="1" dirty="0">
              <a:solidFill>
                <a:srgbClr val="FF0000"/>
              </a:solidFill>
            </a:endParaRPr>
          </a:p>
          <a:p>
            <a:pPr marL="114300">
              <a:lnSpc>
                <a:spcPct val="115000"/>
              </a:lnSpc>
              <a:buClr>
                <a:schemeClr val="dk1"/>
              </a:buClr>
              <a:buSzPts val="1800"/>
            </a:pPr>
            <a:endParaRPr lang="fr-FR" sz="20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000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000">
              <a:solidFill>
                <a:srgbClr val="80808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0" y="0"/>
            <a:ext cx="9144000" cy="698100"/>
          </a:xfrm>
          <a:prstGeom prst="rect">
            <a:avLst/>
          </a:prstGeom>
          <a:solidFill>
            <a:srgbClr val="E6142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7" name="Google Shape;97;p14" descr="logo_Blanc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3496" y="240718"/>
            <a:ext cx="1281554" cy="251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799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A5812EC654640AAF0FBDB42E081DB" ma:contentTypeVersion="16" ma:contentTypeDescription="Crée un document." ma:contentTypeScope="" ma:versionID="fdac101537f0a2b4c87297651d5cef2b">
  <xsd:schema xmlns:xsd="http://www.w3.org/2001/XMLSchema" xmlns:xs="http://www.w3.org/2001/XMLSchema" xmlns:p="http://schemas.microsoft.com/office/2006/metadata/properties" xmlns:ns2="ca8b9c18-5e1d-46e5-9d1a-4e2a3224a5d3" xmlns:ns3="597f0e91-a424-40e7-b159-919cd36229ca" targetNamespace="http://schemas.microsoft.com/office/2006/metadata/properties" ma:root="true" ma:fieldsID="f089e90b70be1fb0be3eb82dd82f79de" ns2:_="" ns3:_="">
    <xsd:import namespace="ca8b9c18-5e1d-46e5-9d1a-4e2a3224a5d3"/>
    <xsd:import namespace="597f0e91-a424-40e7-b159-919cd3622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9c18-5e1d-46e5-9d1a-4e2a3224a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5f3d6fe-baf4-44b9-a882-657db6edb6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f0e91-a424-40e7-b159-919cd3622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c45a579-8ad3-4386-ab0e-ea2618c9e016}" ma:internalName="TaxCatchAll" ma:showField="CatchAllData" ma:web="597f0e91-a424-40e7-b159-919cd3622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D4141E-799A-46D9-962B-EEA11F3A832E}"/>
</file>

<file path=customXml/itemProps2.xml><?xml version="1.0" encoding="utf-8"?>
<ds:datastoreItem xmlns:ds="http://schemas.openxmlformats.org/officeDocument/2006/customXml" ds:itemID="{75F2A0E0-DFB6-46B4-A88A-30CD7431E8B0}"/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176</Words>
  <Application>Microsoft Macintosh PowerPoint</Application>
  <PresentationFormat>Affichage à l'écran (4:3)</PresentationFormat>
  <Paragraphs>69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Karla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Brigitte FOUILLAND</dc:creator>
  <cp:lastModifiedBy>Anne MATTIOLI</cp:lastModifiedBy>
  <cp:revision>99</cp:revision>
  <dcterms:modified xsi:type="dcterms:W3CDTF">2022-06-23T08:12:14Z</dcterms:modified>
</cp:coreProperties>
</file>