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0.xml" ContentType="application/vnd.openxmlformats-officedocument.presentationml.notesSlid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4"/>
  </p:sldMasterIdLst>
  <p:notesMasterIdLst>
    <p:notesMasterId r:id="rId39"/>
  </p:notesMasterIdLst>
  <p:sldIdLst>
    <p:sldId id="256" r:id="rId5"/>
    <p:sldId id="3695" r:id="rId6"/>
    <p:sldId id="294" r:id="rId7"/>
    <p:sldId id="3700" r:id="rId8"/>
    <p:sldId id="886" r:id="rId9"/>
    <p:sldId id="887" r:id="rId10"/>
    <p:sldId id="3696" r:id="rId11"/>
    <p:sldId id="3697" r:id="rId12"/>
    <p:sldId id="890" r:id="rId13"/>
    <p:sldId id="891" r:id="rId14"/>
    <p:sldId id="299" r:id="rId15"/>
    <p:sldId id="423" r:id="rId16"/>
    <p:sldId id="458" r:id="rId17"/>
    <p:sldId id="881" r:id="rId18"/>
    <p:sldId id="865" r:id="rId19"/>
    <p:sldId id="866" r:id="rId20"/>
    <p:sldId id="3699" r:id="rId21"/>
    <p:sldId id="885" r:id="rId22"/>
    <p:sldId id="892" r:id="rId23"/>
    <p:sldId id="882" r:id="rId24"/>
    <p:sldId id="867" r:id="rId25"/>
    <p:sldId id="3701" r:id="rId26"/>
    <p:sldId id="296" r:id="rId27"/>
    <p:sldId id="291" r:id="rId28"/>
    <p:sldId id="876" r:id="rId29"/>
    <p:sldId id="877" r:id="rId30"/>
    <p:sldId id="870" r:id="rId31"/>
    <p:sldId id="875" r:id="rId32"/>
    <p:sldId id="292" r:id="rId33"/>
    <p:sldId id="293" r:id="rId34"/>
    <p:sldId id="864" r:id="rId35"/>
    <p:sldId id="869" r:id="rId36"/>
    <p:sldId id="278" r:id="rId37"/>
    <p:sldId id="859" r:id="rId38"/>
  </p:sldIdLst>
  <p:sldSz cx="12192000" cy="6858000"/>
  <p:notesSz cx="6742113" cy="9799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5DB02A7F-DB4D-4343-876F-615D06813B61}">
          <p14:sldIdLst>
            <p14:sldId id="256"/>
            <p14:sldId id="3695"/>
            <p14:sldId id="294"/>
            <p14:sldId id="3700"/>
            <p14:sldId id="886"/>
            <p14:sldId id="887"/>
            <p14:sldId id="3696"/>
            <p14:sldId id="3697"/>
            <p14:sldId id="890"/>
            <p14:sldId id="891"/>
            <p14:sldId id="299"/>
            <p14:sldId id="423"/>
            <p14:sldId id="458"/>
            <p14:sldId id="881"/>
            <p14:sldId id="865"/>
            <p14:sldId id="866"/>
            <p14:sldId id="3699"/>
            <p14:sldId id="885"/>
            <p14:sldId id="892"/>
            <p14:sldId id="882"/>
            <p14:sldId id="867"/>
            <p14:sldId id="3701"/>
            <p14:sldId id="296"/>
            <p14:sldId id="291"/>
            <p14:sldId id="876"/>
            <p14:sldId id="877"/>
            <p14:sldId id="870"/>
            <p14:sldId id="875"/>
            <p14:sldId id="292"/>
            <p14:sldId id="293"/>
            <p14:sldId id="864"/>
            <p14:sldId id="869"/>
            <p14:sldId id="278"/>
            <p14:sldId id="859"/>
          </p14:sldIdLst>
        </p14:section>
        <p14:section name="Back up" id="{4483775D-019B-4416-96AD-01BC8E002883}">
          <p14:sldIdLst/>
        </p14:section>
      </p14:sectionLst>
    </p:ext>
    <p:ext uri="{EFAFB233-063F-42B5-8137-9DF3F51BA10A}">
      <p15:sldGuideLst xmlns:p15="http://schemas.microsoft.com/office/powerpoint/2012/main">
        <p15:guide id="1" orient="horz" pos="640" userDrawn="1">
          <p15:clr>
            <a:srgbClr val="A4A3A4"/>
          </p15:clr>
        </p15:guide>
        <p15:guide id="2" pos="756" userDrawn="1">
          <p15:clr>
            <a:srgbClr val="A4A3A4"/>
          </p15:clr>
        </p15:guide>
        <p15:guide id="4" orient="horz" pos="890" userDrawn="1">
          <p15:clr>
            <a:srgbClr val="A4A3A4"/>
          </p15:clr>
        </p15:guide>
        <p15:guide id="5" orient="horz" pos="799" userDrawn="1">
          <p15:clr>
            <a:srgbClr val="A4A3A4"/>
          </p15:clr>
        </p15:guide>
        <p15:guide id="6" orient="horz" pos="3974" userDrawn="1">
          <p15:clr>
            <a:srgbClr val="A4A3A4"/>
          </p15:clr>
        </p15:guide>
        <p15:guide id="7" orient="horz" pos="1434" userDrawn="1">
          <p15:clr>
            <a:srgbClr val="A4A3A4"/>
          </p15:clr>
        </p15:guide>
      </p15:sldGuideLst>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44" roundtripDataSignature="AMtx7mh3YP3xexYcFoahXa2ehi0H5V4Za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84B1451-0841-83DB-D862-7FAE12D76548}" name="THOLONIAT Luc (ECFIN)" initials="T(" userId="S::luc.tholoniat@ec.europa.eu::462089d8-1850-4427-9f65-4eb48328dcae" providerId="AD"/>
  <p188:author id="{F9F3DBB3-010E-C822-50B6-181AE5E4FDE5}" name="GKIOULEKA Irene (ECFIN)" initials="GI(" userId="S::Elpida-Eirini.GKIOULEKA@ec.europa.eu::c21e37fb-db80-4731-a379-31f2d9187353" providerId="AD"/>
  <p188:author id="{2C7F49C3-424A-13DA-6622-200438308910}" name="KATTAMI Christina (ECFIN)" initials="CK" userId="S::Christina.KATTAMI@ec.europa.eu::89128a6b-d9d0-4a78-9963-2ab7c01d690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EBFE"/>
    <a:srgbClr val="183962"/>
    <a:srgbClr val="FFFFFF"/>
    <a:srgbClr val="00B050"/>
    <a:srgbClr val="014F4B"/>
    <a:srgbClr val="BD2644"/>
    <a:srgbClr val="092C70"/>
    <a:srgbClr val="EA0519"/>
    <a:srgbClr val="4BA79A"/>
    <a:srgbClr val="ED1C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D74F22-B34B-E1AA-F330-6B3EC91228AC}" v="1189" dt="2024-12-11T10:43:18.803"/>
    <p1510:client id="{97404A9A-7397-441C-A4B8-0C5319AE9F0E}" v="470" dt="2024-12-11T14:44:29.623"/>
    <p1510:client id="{B89037E3-89F8-A708-B2B3-ECCCE92BCE47}" v="73" dt="2024-12-11T14:43:48.402"/>
    <p1510:client id="{DF952652-DC8B-41A6-BF25-FF36D75BD367}" v="327" dt="2024-12-11T11:54:20.701"/>
    <p1510:client id="{EF048D42-A8FA-47E1-9B20-6052C6117D99}" v="1625" dt="2024-12-11T11:49:35.122"/>
    <p1510:client id="{F191737F-AADA-474B-5A43-5760247DDB60}" v="210" dt="2024-12-10T14:50:37.9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400" autoAdjust="0"/>
  </p:normalViewPr>
  <p:slideViewPr>
    <p:cSldViewPr snapToGrid="0">
      <p:cViewPr>
        <p:scale>
          <a:sx n="113" d="100"/>
          <a:sy n="113" d="100"/>
        </p:scale>
        <p:origin x="84" y="84"/>
      </p:cViewPr>
      <p:guideLst>
        <p:guide orient="horz" pos="640"/>
        <p:guide pos="756"/>
        <p:guide orient="horz" pos="890"/>
        <p:guide orient="horz" pos="799"/>
        <p:guide orient="horz" pos="3974"/>
        <p:guide orient="horz" pos="143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s>
</file>

<file path=ppt/charts/_rels/chart1.xml.rels><?xml version="1.0" encoding="UTF-8" standalone="yes"?>
<Relationships xmlns="http://schemas.openxmlformats.org/package/2006/relationships"><Relationship Id="rId3" Type="http://schemas.openxmlformats.org/officeDocument/2006/relationships/oleObject" Target="file:///C:\Users\kattach\Downloads\Copy_of_2024-GHG_statistics_tables_and_figuresREV%20(1).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gkiouel\Downloads\202411_Graphs.xlsx" TargetMode="External"/><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gkiouel\Downloads\202411_Graphs.xlsx" TargetMode="External"/><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openxmlformats.org/officeDocument/2006/relationships/oleObject" Target="https://eceuropaeu.sharepoint.com/teams/GRP-ECFINDirectorateF-DirectorOffice/Shared%20Documents/Director%20Office/Missions/240124%20-%20FR%20Senate/20240109_Graphs.xlsx" TargetMode="External"/><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3.xml"/><Relationship Id="rId1" Type="http://schemas.microsoft.com/office/2011/relationships/chartStyle" Target="style13.xml"/></Relationships>
</file>

<file path=ppt/charts/_rels/chart1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oleObject" Target="file:///C:\Users\gkiouel\Downloads\202411_Graphs.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C:\Users\gkiouel\Downloads\202411_Graphs.xlsx"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oleObject" Target="file:///C:\Users\gkiouel\Downloads\202411_Graphs.xlsx" TargetMode="External"/><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oleObject" Target="file:///C:\Users\gkiouel\Downloads\202411_Graphs.xlsx" TargetMode="External"/><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oleObject" Target="file:///C:\Users\gkiouel\Downloads\202411_Graphs.xlsx" TargetMode="External"/><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oleObject" Target="Book5" TargetMode="External"/><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oleObject" Target="Book5"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38818056501584E-2"/>
          <c:y val="3.0274818199391644E-2"/>
          <c:w val="0.9447786056738352"/>
          <c:h val="0.84881986721555758"/>
        </c:manualLayout>
      </c:layout>
      <c:lineChart>
        <c:grouping val="standard"/>
        <c:varyColors val="0"/>
        <c:ser>
          <c:idx val="0"/>
          <c:order val="0"/>
          <c:tx>
            <c:strRef>
              <c:f>env_air_gge!$F$15</c:f>
              <c:strCache>
                <c:ptCount val="1"/>
                <c:pt idx="0">
                  <c:v>Émissions de GES (1995=100)</c:v>
                </c:pt>
              </c:strCache>
            </c:strRef>
          </c:tx>
          <c:spPr>
            <a:ln w="28575" cap="rnd">
              <a:solidFill>
                <a:srgbClr val="00B050"/>
              </a:solidFill>
              <a:round/>
            </a:ln>
            <a:effectLst/>
          </c:spPr>
          <c:marker>
            <c:symbol val="none"/>
          </c:marker>
          <c:cat>
            <c:numRef>
              <c:f>env_air_gge!$G$14:$AH$14</c:f>
              <c:numCache>
                <c:formatCode>General</c:formatCode>
                <c:ptCount val="2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numCache>
            </c:numRef>
          </c:cat>
          <c:val>
            <c:numRef>
              <c:f>env_air_gge!$G$15:$AH$15</c:f>
              <c:numCache>
                <c:formatCode>General</c:formatCode>
                <c:ptCount val="28"/>
                <c:pt idx="0">
                  <c:v>100</c:v>
                </c:pt>
                <c:pt idx="1">
                  <c:v>101.53540427217629</c:v>
                </c:pt>
                <c:pt idx="2">
                  <c:v>100.11763416044943</c:v>
                </c:pt>
                <c:pt idx="3">
                  <c:v>99.053262660250866</c:v>
                </c:pt>
                <c:pt idx="4">
                  <c:v>97.157955061814491</c:v>
                </c:pt>
                <c:pt idx="5">
                  <c:v>98.145753036045079</c:v>
                </c:pt>
                <c:pt idx="6">
                  <c:v>98.149663572662362</c:v>
                </c:pt>
                <c:pt idx="7">
                  <c:v>98.484897829824916</c:v>
                </c:pt>
                <c:pt idx="8">
                  <c:v>100.58106687741034</c:v>
                </c:pt>
                <c:pt idx="9">
                  <c:v>99.835471670660255</c:v>
                </c:pt>
                <c:pt idx="10">
                  <c:v>99.650962087194273</c:v>
                </c:pt>
                <c:pt idx="11">
                  <c:v>99.739694865406008</c:v>
                </c:pt>
                <c:pt idx="12">
                  <c:v>99.837612900725645</c:v>
                </c:pt>
                <c:pt idx="13">
                  <c:v>96.704445877100625</c:v>
                </c:pt>
                <c:pt idx="14">
                  <c:v>89.191101507529055</c:v>
                </c:pt>
                <c:pt idx="15">
                  <c:v>91.032765987926226</c:v>
                </c:pt>
                <c:pt idx="16">
                  <c:v>88.719102477334715</c:v>
                </c:pt>
                <c:pt idx="17">
                  <c:v>87.158030143003145</c:v>
                </c:pt>
                <c:pt idx="18">
                  <c:v>84.88999969735363</c:v>
                </c:pt>
                <c:pt idx="19">
                  <c:v>82.012050442560664</c:v>
                </c:pt>
                <c:pt idx="20">
                  <c:v>83.441938017372422</c:v>
                </c:pt>
                <c:pt idx="21">
                  <c:v>83.601726295292366</c:v>
                </c:pt>
                <c:pt idx="22">
                  <c:v>85.963430158535729</c:v>
                </c:pt>
                <c:pt idx="23">
                  <c:v>84.097003047757653</c:v>
                </c:pt>
                <c:pt idx="24">
                  <c:v>80.6986859008978</c:v>
                </c:pt>
                <c:pt idx="25">
                  <c:v>72.153944463378025</c:v>
                </c:pt>
                <c:pt idx="26">
                  <c:v>76.379986443782613</c:v>
                </c:pt>
                <c:pt idx="27">
                  <c:v>75.407709891784563</c:v>
                </c:pt>
              </c:numCache>
            </c:numRef>
          </c:val>
          <c:smooth val="0"/>
          <c:extLst>
            <c:ext xmlns:c16="http://schemas.microsoft.com/office/drawing/2014/chart" uri="{C3380CC4-5D6E-409C-BE32-E72D297353CC}">
              <c16:uniqueId val="{00000000-9EA4-4C2C-9CF8-ED144C50F383}"/>
            </c:ext>
          </c:extLst>
        </c:ser>
        <c:ser>
          <c:idx val="1"/>
          <c:order val="1"/>
          <c:tx>
            <c:strRef>
              <c:f>env_air_gge!$F$16</c:f>
              <c:strCache>
                <c:ptCount val="1"/>
                <c:pt idx="0">
                  <c:v>PIB réel (1995=100)</c:v>
                </c:pt>
              </c:strCache>
            </c:strRef>
          </c:tx>
          <c:spPr>
            <a:ln w="28575" cap="rnd">
              <a:solidFill>
                <a:schemeClr val="bg2"/>
              </a:solidFill>
              <a:round/>
            </a:ln>
            <a:effectLst/>
          </c:spPr>
          <c:marker>
            <c:symbol val="none"/>
          </c:marker>
          <c:cat>
            <c:numRef>
              <c:f>env_air_gge!$G$14:$AH$14</c:f>
              <c:numCache>
                <c:formatCode>General</c:formatCode>
                <c:ptCount val="2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numCache>
            </c:numRef>
          </c:cat>
          <c:val>
            <c:numRef>
              <c:f>env_air_gge!$G$16:$AH$16</c:f>
              <c:numCache>
                <c:formatCode>General</c:formatCode>
                <c:ptCount val="28"/>
                <c:pt idx="0">
                  <c:v>100</c:v>
                </c:pt>
                <c:pt idx="1">
                  <c:v>101.80768971180451</c:v>
                </c:pt>
                <c:pt idx="2">
                  <c:v>104.55240837814124</c:v>
                </c:pt>
                <c:pt idx="3">
                  <c:v>107.66608922585435</c:v>
                </c:pt>
                <c:pt idx="4">
                  <c:v>110.90913181398905</c:v>
                </c:pt>
                <c:pt idx="5">
                  <c:v>115.23318859816867</c:v>
                </c:pt>
                <c:pt idx="6">
                  <c:v>117.67418839568941</c:v>
                </c:pt>
                <c:pt idx="7">
                  <c:v>118.90031271794639</c:v>
                </c:pt>
                <c:pt idx="8">
                  <c:v>119.96332875880221</c:v>
                </c:pt>
                <c:pt idx="9">
                  <c:v>123.00614187045826</c:v>
                </c:pt>
                <c:pt idx="10">
                  <c:v>125.39089743301311</c:v>
                </c:pt>
                <c:pt idx="11">
                  <c:v>129.82069337892864</c:v>
                </c:pt>
                <c:pt idx="12">
                  <c:v>133.86915341177527</c:v>
                </c:pt>
                <c:pt idx="13">
                  <c:v>134.7049427433688</c:v>
                </c:pt>
                <c:pt idx="14">
                  <c:v>128.95903169925083</c:v>
                </c:pt>
                <c:pt idx="15">
                  <c:v>131.71162455848273</c:v>
                </c:pt>
                <c:pt idx="16">
                  <c:v>134.23474093905375</c:v>
                </c:pt>
                <c:pt idx="17">
                  <c:v>133.17509955229588</c:v>
                </c:pt>
                <c:pt idx="18">
                  <c:v>133.11773043263065</c:v>
                </c:pt>
                <c:pt idx="19">
                  <c:v>135.27188463182523</c:v>
                </c:pt>
                <c:pt idx="20">
                  <c:v>138.44180971450427</c:v>
                </c:pt>
                <c:pt idx="21">
                  <c:v>141.13590856937165</c:v>
                </c:pt>
                <c:pt idx="22">
                  <c:v>145.07300501698575</c:v>
                </c:pt>
                <c:pt idx="23">
                  <c:v>148.04944993138201</c:v>
                </c:pt>
                <c:pt idx="24">
                  <c:v>150.83016490809692</c:v>
                </c:pt>
                <c:pt idx="25">
                  <c:v>142.44639924407747</c:v>
                </c:pt>
                <c:pt idx="26">
                  <c:v>151.4623501091138</c:v>
                </c:pt>
                <c:pt idx="27">
                  <c:v>156.72793538662285</c:v>
                </c:pt>
              </c:numCache>
            </c:numRef>
          </c:val>
          <c:smooth val="0"/>
          <c:extLst>
            <c:ext xmlns:c16="http://schemas.microsoft.com/office/drawing/2014/chart" uri="{C3380CC4-5D6E-409C-BE32-E72D297353CC}">
              <c16:uniqueId val="{00000001-9EA4-4C2C-9CF8-ED144C50F383}"/>
            </c:ext>
          </c:extLst>
        </c:ser>
        <c:dLbls>
          <c:showLegendKey val="0"/>
          <c:showVal val="0"/>
          <c:showCatName val="0"/>
          <c:showSerName val="0"/>
          <c:showPercent val="0"/>
          <c:showBubbleSize val="0"/>
        </c:dLbls>
        <c:smooth val="0"/>
        <c:axId val="1043204095"/>
        <c:axId val="1043204575"/>
      </c:lineChart>
      <c:catAx>
        <c:axId val="1043204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58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43204575"/>
        <c:crosses val="autoZero"/>
        <c:auto val="1"/>
        <c:lblAlgn val="ctr"/>
        <c:lblOffset val="100"/>
        <c:noMultiLvlLbl val="0"/>
      </c:catAx>
      <c:valAx>
        <c:axId val="1043204575"/>
        <c:scaling>
          <c:orientation val="minMax"/>
          <c:min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43204095"/>
        <c:crosses val="autoZero"/>
        <c:crossBetween val="between"/>
      </c:valAx>
      <c:spPr>
        <a:noFill/>
        <a:ln>
          <a:noFill/>
        </a:ln>
        <a:effectLst/>
      </c:spPr>
    </c:plotArea>
    <c:plotVisOnly val="1"/>
    <c:dispBlanksAs val="gap"/>
    <c:showDLblsOverMax val="0"/>
  </c:chart>
  <c:spPr>
    <a:noFill/>
    <a:ln>
      <a:noFill/>
    </a:ln>
    <a:effectLst/>
  </c:spPr>
  <c:txPr>
    <a:bodyPr/>
    <a:lstStyle/>
    <a:p>
      <a:pPr>
        <a:defRPr sz="11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291215129570172E-2"/>
          <c:y val="1.9312358388710635E-2"/>
          <c:w val="0.86833646080967775"/>
          <c:h val="0.83552864222033552"/>
        </c:manualLayout>
      </c:layout>
      <c:barChart>
        <c:barDir val="col"/>
        <c:grouping val="stacked"/>
        <c:varyColors val="0"/>
        <c:ser>
          <c:idx val="0"/>
          <c:order val="0"/>
          <c:tx>
            <c:v>Subventions</c:v>
          </c:tx>
          <c:spPr>
            <a:solidFill>
              <a:schemeClr val="bg2">
                <a:lumMod val="75000"/>
              </a:schemeClr>
            </a:solidFill>
            <a:ln>
              <a:noFill/>
            </a:ln>
            <a:effectLst/>
          </c:spPr>
          <c:invertIfNegative val="0"/>
          <c:cat>
            <c:strRef>
              <c:f>'Grants_Loans_No data'!$A$5:$A$29</c:f>
              <c:strCache>
                <c:ptCount val="25"/>
                <c:pt idx="0">
                  <c:v>Pologne</c:v>
                </c:pt>
                <c:pt idx="1">
                  <c:v>France</c:v>
                </c:pt>
                <c:pt idx="2">
                  <c:v>Grèce</c:v>
                </c:pt>
                <c:pt idx="3">
                  <c:v>Allemagne</c:v>
                </c:pt>
                <c:pt idx="4">
                  <c:v>Roumanie</c:v>
                </c:pt>
                <c:pt idx="5">
                  <c:v>Portugal</c:v>
                </c:pt>
                <c:pt idx="6">
                  <c:v>Hongrie</c:v>
                </c:pt>
                <c:pt idx="7">
                  <c:v>Croatie</c:v>
                </c:pt>
                <c:pt idx="8">
                  <c:v>République</c:v>
                </c:pt>
                <c:pt idx="9">
                  <c:v>Slovaquie</c:v>
                </c:pt>
                <c:pt idx="10">
                  <c:v>Bulgarie</c:v>
                </c:pt>
                <c:pt idx="11">
                  <c:v>Pays-Bas</c:v>
                </c:pt>
                <c:pt idx="12">
                  <c:v>Belgique</c:v>
                </c:pt>
                <c:pt idx="13">
                  <c:v>Autriche</c:v>
                </c:pt>
                <c:pt idx="14">
                  <c:v>Lituanie</c:v>
                </c:pt>
                <c:pt idx="15">
                  <c:v>Suède</c:v>
                </c:pt>
                <c:pt idx="16">
                  <c:v>Slovénie</c:v>
                </c:pt>
                <c:pt idx="17">
                  <c:v>Lettonie</c:v>
                </c:pt>
                <c:pt idx="18">
                  <c:v>Finlande</c:v>
                </c:pt>
                <c:pt idx="19">
                  <c:v>Danemark</c:v>
                </c:pt>
                <c:pt idx="20">
                  <c:v>Chypre</c:v>
                </c:pt>
                <c:pt idx="21">
                  <c:v>Irlande</c:v>
                </c:pt>
                <c:pt idx="22">
                  <c:v>Estonie</c:v>
                </c:pt>
                <c:pt idx="23">
                  <c:v>Malte</c:v>
                </c:pt>
                <c:pt idx="24">
                  <c:v>Luxembourg</c:v>
                </c:pt>
              </c:strCache>
            </c:strRef>
          </c:cat>
          <c:val>
            <c:numRef>
              <c:f>[1]Sheet1!$B$36:$B$62</c:f>
              <c:numCache>
                <c:formatCode>General</c:formatCode>
                <c:ptCount val="2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numCache>
            </c:numRef>
          </c:val>
          <c:extLst>
            <c:ext xmlns:c16="http://schemas.microsoft.com/office/drawing/2014/chart" uri="{C3380CC4-5D6E-409C-BE32-E72D297353CC}">
              <c16:uniqueId val="{00000000-94B2-459F-8DFC-2897D3D2E0AD}"/>
            </c:ext>
          </c:extLst>
        </c:ser>
        <c:ser>
          <c:idx val="1"/>
          <c:order val="1"/>
          <c:tx>
            <c:v>Prêts</c:v>
          </c:tx>
          <c:spPr>
            <a:solidFill>
              <a:schemeClr val="accent2"/>
            </a:solidFill>
            <a:ln>
              <a:noFill/>
            </a:ln>
            <a:effectLst/>
          </c:spPr>
          <c:invertIfNegative val="0"/>
          <c:cat>
            <c:strRef>
              <c:f>'Grants_Loans_No data'!$A$5:$A$29</c:f>
              <c:strCache>
                <c:ptCount val="25"/>
                <c:pt idx="0">
                  <c:v>Pologne</c:v>
                </c:pt>
                <c:pt idx="1">
                  <c:v>France</c:v>
                </c:pt>
                <c:pt idx="2">
                  <c:v>Grèce</c:v>
                </c:pt>
                <c:pt idx="3">
                  <c:v>Allemagne</c:v>
                </c:pt>
                <c:pt idx="4">
                  <c:v>Roumanie</c:v>
                </c:pt>
                <c:pt idx="5">
                  <c:v>Portugal</c:v>
                </c:pt>
                <c:pt idx="6">
                  <c:v>Hongrie</c:v>
                </c:pt>
                <c:pt idx="7">
                  <c:v>Croatie</c:v>
                </c:pt>
                <c:pt idx="8">
                  <c:v>République</c:v>
                </c:pt>
                <c:pt idx="9">
                  <c:v>Slovaquie</c:v>
                </c:pt>
                <c:pt idx="10">
                  <c:v>Bulgarie</c:v>
                </c:pt>
                <c:pt idx="11">
                  <c:v>Pays-Bas</c:v>
                </c:pt>
                <c:pt idx="12">
                  <c:v>Belgique</c:v>
                </c:pt>
                <c:pt idx="13">
                  <c:v>Autriche</c:v>
                </c:pt>
                <c:pt idx="14">
                  <c:v>Lituanie</c:v>
                </c:pt>
                <c:pt idx="15">
                  <c:v>Suède</c:v>
                </c:pt>
                <c:pt idx="16">
                  <c:v>Slovénie</c:v>
                </c:pt>
                <c:pt idx="17">
                  <c:v>Lettonie</c:v>
                </c:pt>
                <c:pt idx="18">
                  <c:v>Finlande</c:v>
                </c:pt>
                <c:pt idx="19">
                  <c:v>Danemark</c:v>
                </c:pt>
                <c:pt idx="20">
                  <c:v>Chypre</c:v>
                </c:pt>
                <c:pt idx="21">
                  <c:v>Irlande</c:v>
                </c:pt>
                <c:pt idx="22">
                  <c:v>Estonie</c:v>
                </c:pt>
                <c:pt idx="23">
                  <c:v>Malte</c:v>
                </c:pt>
                <c:pt idx="24">
                  <c:v>Luxembourg</c:v>
                </c:pt>
              </c:strCache>
            </c:strRef>
          </c:cat>
          <c:val>
            <c:numRef>
              <c:f>[1]Sheet1!$C$36:$C$62</c:f>
              <c:numCache>
                <c:formatCode>General</c:formatCode>
                <c:ptCount val="2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numCache>
            </c:numRef>
          </c:val>
          <c:extLst>
            <c:ext xmlns:c16="http://schemas.microsoft.com/office/drawing/2014/chart" uri="{C3380CC4-5D6E-409C-BE32-E72D297353CC}">
              <c16:uniqueId val="{00000001-94B2-459F-8DFC-2897D3D2E0AD}"/>
            </c:ext>
          </c:extLst>
        </c:ser>
        <c:dLbls>
          <c:showLegendKey val="0"/>
          <c:showVal val="0"/>
          <c:showCatName val="0"/>
          <c:showSerName val="0"/>
          <c:showPercent val="0"/>
          <c:showBubbleSize val="0"/>
        </c:dLbls>
        <c:gapWidth val="219"/>
        <c:overlap val="100"/>
        <c:axId val="690625599"/>
        <c:axId val="690618879"/>
      </c:barChart>
      <c:scatterChart>
        <c:scatterStyle val="lineMarker"/>
        <c:varyColors val="0"/>
        <c:ser>
          <c:idx val="2"/>
          <c:order val="2"/>
          <c:tx>
            <c:v>Décaissés à ce jour (% du plan)</c:v>
          </c:tx>
          <c:spPr>
            <a:ln w="25400" cap="rnd">
              <a:noFill/>
              <a:round/>
            </a:ln>
            <a:effectLst/>
          </c:spPr>
          <c:marker>
            <c:symbol val="diamond"/>
            <c:size val="10"/>
            <c:spPr>
              <a:solidFill>
                <a:srgbClr val="00B050"/>
              </a:solidFill>
              <a:ln w="15875">
                <a:solidFill>
                  <a:schemeClr val="tx1">
                    <a:alpha val="95000"/>
                  </a:schemeClr>
                </a:solidFill>
              </a:ln>
              <a:effectLst/>
            </c:spPr>
          </c:marker>
          <c:xVal>
            <c:numRef>
              <c:f>[1]Sheet1!$A$36:$A$62</c:f>
              <c:numCache>
                <c:formatCode>General</c:formatCode>
                <c:ptCount val="2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numCache>
            </c:numRef>
          </c:xVal>
          <c:yVal>
            <c:numRef>
              <c:f>[1]Sheet1!$F$36:$F$62</c:f>
              <c:numCache>
                <c:formatCode>General</c:formatCode>
                <c:ptCount val="2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numCache>
            </c:numRef>
          </c:yVal>
          <c:smooth val="0"/>
          <c:extLst>
            <c:ext xmlns:c16="http://schemas.microsoft.com/office/drawing/2014/chart" uri="{C3380CC4-5D6E-409C-BE32-E72D297353CC}">
              <c16:uniqueId val="{00000002-94B2-459F-8DFC-2897D3D2E0AD}"/>
            </c:ext>
          </c:extLst>
        </c:ser>
        <c:dLbls>
          <c:showLegendKey val="0"/>
          <c:showVal val="0"/>
          <c:showCatName val="0"/>
          <c:showSerName val="0"/>
          <c:showPercent val="0"/>
          <c:showBubbleSize val="0"/>
        </c:dLbls>
        <c:axId val="690632799"/>
        <c:axId val="690623199"/>
      </c:scatterChart>
      <c:catAx>
        <c:axId val="690625599"/>
        <c:scaling>
          <c:orientation val="minMax"/>
        </c:scaling>
        <c:delete val="1"/>
        <c:axPos val="b"/>
        <c:numFmt formatCode="General" sourceLinked="1"/>
        <c:majorTickMark val="none"/>
        <c:minorTickMark val="none"/>
        <c:tickLblPos val="nextTo"/>
        <c:crossAx val="690618879"/>
        <c:crosses val="autoZero"/>
        <c:auto val="0"/>
        <c:lblAlgn val="ctr"/>
        <c:lblOffset val="100"/>
        <c:noMultiLvlLbl val="0"/>
      </c:catAx>
      <c:valAx>
        <c:axId val="690618879"/>
        <c:scaling>
          <c:orientation val="minMax"/>
          <c:max val="200"/>
        </c:scaling>
        <c:delete val="1"/>
        <c:axPos val="l"/>
        <c:numFmt formatCode="0" sourceLinked="0"/>
        <c:majorTickMark val="none"/>
        <c:minorTickMark val="none"/>
        <c:tickLblPos val="nextTo"/>
        <c:crossAx val="690625599"/>
        <c:crosses val="autoZero"/>
        <c:crossBetween val="between"/>
      </c:valAx>
      <c:valAx>
        <c:axId val="690623199"/>
        <c:scaling>
          <c:orientation val="minMax"/>
          <c:max val="1"/>
        </c:scaling>
        <c:delete val="1"/>
        <c:axPos val="r"/>
        <c:numFmt formatCode="General" sourceLinked="1"/>
        <c:majorTickMark val="out"/>
        <c:minorTickMark val="none"/>
        <c:tickLblPos val="nextTo"/>
        <c:crossAx val="690632799"/>
        <c:crosses val="max"/>
        <c:crossBetween val="midCat"/>
      </c:valAx>
      <c:valAx>
        <c:axId val="690632799"/>
        <c:scaling>
          <c:orientation val="minMax"/>
        </c:scaling>
        <c:delete val="1"/>
        <c:axPos val="t"/>
        <c:numFmt formatCode="General" sourceLinked="1"/>
        <c:majorTickMark val="out"/>
        <c:minorTickMark val="none"/>
        <c:tickLblPos val="nextTo"/>
        <c:crossAx val="690623199"/>
        <c:crosses val="max"/>
        <c:crossBetween val="midCat"/>
      </c:valAx>
      <c:spPr>
        <a:noFill/>
        <a:ln>
          <a:noFill/>
        </a:ln>
        <a:effectLst/>
      </c:spPr>
    </c:plotArea>
    <c:legend>
      <c:legendPos val="t"/>
      <c:layout>
        <c:manualLayout>
          <c:xMode val="edge"/>
          <c:yMode val="edge"/>
          <c:x val="8.7231322840476532E-3"/>
          <c:y val="2.2268846581259681E-2"/>
          <c:w val="0.95744474489439668"/>
          <c:h val="0.9700487225361176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83392853262248"/>
          <c:y val="9.1768260674732732E-2"/>
          <c:w val="0.4545768531463466"/>
          <c:h val="0.80345534856923373"/>
        </c:manualLayout>
      </c:layout>
      <c:doughnutChart>
        <c:varyColors val="1"/>
        <c:ser>
          <c:idx val="0"/>
          <c:order val="0"/>
          <c:explosion val="1"/>
          <c:dPt>
            <c:idx val="0"/>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01-0C58-4D97-A0D5-557D727DBC53}"/>
              </c:ext>
            </c:extLst>
          </c:dPt>
          <c:dPt>
            <c:idx val="1"/>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3-0C58-4D97-A0D5-557D727DBC53}"/>
              </c:ext>
            </c:extLst>
          </c:dPt>
          <c:dPt>
            <c:idx val="2"/>
            <c:bubble3D val="0"/>
            <c:spPr>
              <a:solidFill>
                <a:srgbClr val="014F4B"/>
              </a:solidFill>
              <a:ln w="19050">
                <a:solidFill>
                  <a:schemeClr val="lt1"/>
                </a:solidFill>
              </a:ln>
              <a:effectLst/>
            </c:spPr>
            <c:extLst>
              <c:ext xmlns:c16="http://schemas.microsoft.com/office/drawing/2014/chart" uri="{C3380CC4-5D6E-409C-BE32-E72D297353CC}">
                <c16:uniqueId val="{00000005-0C58-4D97-A0D5-557D727DBC53}"/>
              </c:ext>
            </c:extLst>
          </c:dPt>
          <c:dPt>
            <c:idx val="3"/>
            <c:bubble3D val="0"/>
            <c:spPr>
              <a:solidFill>
                <a:schemeClr val="bg2"/>
              </a:solidFill>
              <a:ln w="19050">
                <a:solidFill>
                  <a:schemeClr val="lt1"/>
                </a:solidFill>
              </a:ln>
              <a:effectLst/>
            </c:spPr>
            <c:extLst>
              <c:ext xmlns:c16="http://schemas.microsoft.com/office/drawing/2014/chart" uri="{C3380CC4-5D6E-409C-BE32-E72D297353CC}">
                <c16:uniqueId val="{00000007-0C58-4D97-A0D5-557D727DBC53}"/>
              </c:ext>
            </c:extLst>
          </c:dPt>
          <c:dPt>
            <c:idx val="4"/>
            <c:bubble3D val="0"/>
            <c:spPr>
              <a:solidFill>
                <a:schemeClr val="accent3"/>
              </a:solidFill>
              <a:ln w="19050">
                <a:solidFill>
                  <a:schemeClr val="lt1"/>
                </a:solidFill>
              </a:ln>
              <a:effectLst/>
            </c:spPr>
            <c:extLst>
              <c:ext xmlns:c16="http://schemas.microsoft.com/office/drawing/2014/chart" uri="{C3380CC4-5D6E-409C-BE32-E72D297353CC}">
                <c16:uniqueId val="{00000009-0C58-4D97-A0D5-557D727DBC53}"/>
              </c:ext>
            </c:extLst>
          </c:dPt>
          <c:dPt>
            <c:idx val="5"/>
            <c:bubble3D val="0"/>
            <c:spPr>
              <a:solidFill>
                <a:schemeClr val="accent5"/>
              </a:solidFill>
              <a:ln w="19050">
                <a:solidFill>
                  <a:schemeClr val="lt1"/>
                </a:solidFill>
              </a:ln>
              <a:effectLst/>
            </c:spPr>
            <c:extLst>
              <c:ext xmlns:c16="http://schemas.microsoft.com/office/drawing/2014/chart" uri="{C3380CC4-5D6E-409C-BE32-E72D297353CC}">
                <c16:uniqueId val="{0000000B-0C58-4D97-A0D5-557D727DBC53}"/>
              </c:ext>
            </c:extLst>
          </c:dPt>
          <c:dPt>
            <c:idx val="6"/>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D-0C58-4D97-A0D5-557D727DBC53}"/>
              </c:ext>
            </c:extLst>
          </c:dPt>
          <c:dPt>
            <c:idx val="7"/>
            <c:bubble3D val="0"/>
            <c:spPr>
              <a:solidFill>
                <a:schemeClr val="accent6"/>
              </a:solidFill>
              <a:ln w="19050">
                <a:solidFill>
                  <a:schemeClr val="lt1"/>
                </a:solidFill>
              </a:ln>
              <a:effectLst/>
            </c:spPr>
            <c:extLst>
              <c:ext xmlns:c16="http://schemas.microsoft.com/office/drawing/2014/chart" uri="{C3380CC4-5D6E-409C-BE32-E72D297353CC}">
                <c16:uniqueId val="{0000000F-0C58-4D97-A0D5-557D727DBC53}"/>
              </c:ext>
            </c:extLst>
          </c:dPt>
          <c:dLbls>
            <c:dLbl>
              <c:idx val="0"/>
              <c:layout>
                <c:manualLayout>
                  <c:x val="0.16387253801186522"/>
                  <c:y val="-6.6952228038534289E-2"/>
                </c:manualLayout>
              </c:layout>
              <c:tx>
                <c:rich>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mn-lt"/>
                        <a:ea typeface="+mn-ea"/>
                        <a:cs typeface="+mn-cs"/>
                      </a:defRPr>
                    </a:pPr>
                    <a:fld id="{ECC467CB-7136-4434-9CA2-C44DF6F0AFB4}" type="CATEGORYNAME">
                      <a:rPr lang="fr-FR"/>
                      <a:pPr>
                        <a:defRPr/>
                      </a:pPr>
                      <a:t>[CATEGORY NAME]</a:t>
                    </a:fld>
                    <a:r>
                      <a:rPr lang="fr-FR"/>
                      <a:t> </a:t>
                    </a:r>
                    <a:br>
                      <a:rPr lang="fr-FR"/>
                    </a:br>
                    <a:r>
                      <a:rPr lang="fr-FR" b="1"/>
                      <a:t>EUR </a:t>
                    </a:r>
                    <a:fld id="{8815A9BA-DC37-439B-B2D1-46CC61AB1C83}" type="VALUE">
                      <a:rPr lang="fr-FR" b="1"/>
                      <a:pPr>
                        <a:defRPr/>
                      </a:pPr>
                      <a:t>[VALUE]</a:t>
                    </a:fld>
                    <a:endParaRPr lang="fr-FR" b="1"/>
                  </a:p>
                </c:rich>
              </c:tx>
              <c:numFmt formatCode="#\ ##0" sourceLinked="0"/>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callout2">
                      <a:avLst>
                        <a:gd name="adj1" fmla="val 18750"/>
                        <a:gd name="adj2" fmla="val -8333"/>
                        <a:gd name="adj3" fmla="val 18750"/>
                        <a:gd name="adj4" fmla="val -16667"/>
                        <a:gd name="adj5" fmla="val 134558"/>
                        <a:gd name="adj6" fmla="val -69888"/>
                      </a:avLst>
                    </a:prstGeom>
                    <a:noFill/>
                    <a:ln>
                      <a:noFill/>
                    </a:ln>
                  </c15:spPr>
                  <c15:dlblFieldTable/>
                  <c15:showDataLabelsRange val="0"/>
                </c:ext>
                <c:ext xmlns:c16="http://schemas.microsoft.com/office/drawing/2014/chart" uri="{C3380CC4-5D6E-409C-BE32-E72D297353CC}">
                  <c16:uniqueId val="{00000001-0C58-4D97-A0D5-557D727DBC53}"/>
                </c:ext>
              </c:extLst>
            </c:dLbl>
            <c:dLbl>
              <c:idx val="1"/>
              <c:layout>
                <c:manualLayout>
                  <c:x val="0.18084781490630139"/>
                  <c:y val="-6.3918752474376506E-2"/>
                </c:manualLayout>
              </c:layout>
              <c:tx>
                <c:rich>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mn-lt"/>
                        <a:ea typeface="+mn-ea"/>
                        <a:cs typeface="+mn-cs"/>
                      </a:defRPr>
                    </a:pPr>
                    <a:fld id="{C782C818-4509-4644-9505-188FEE343797}" type="CATEGORYNAME">
                      <a:rPr lang="fr-FR"/>
                      <a:pPr>
                        <a:defRPr/>
                      </a:pPr>
                      <a:t>[CATEGORY NAME]</a:t>
                    </a:fld>
                    <a:br>
                      <a:rPr lang="fr-FR"/>
                    </a:br>
                    <a:r>
                      <a:rPr lang="fr-FR" b="1"/>
                      <a:t>EUR </a:t>
                    </a:r>
                    <a:fld id="{581F039A-BA21-41BA-9210-604FD8B35753}" type="VALUE">
                      <a:rPr lang="fr-FR" b="1"/>
                      <a:pPr>
                        <a:defRPr/>
                      </a:pPr>
                      <a:t>[VALUE]</a:t>
                    </a:fld>
                    <a:endParaRPr lang="fr-FR" b="1"/>
                  </a:p>
                </c:rich>
              </c:tx>
              <c:numFmt formatCode="#\ ##0" sourceLinked="0"/>
              <c:spPr>
                <a:no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callout2">
                      <a:avLst>
                        <a:gd name="adj1" fmla="val 18750"/>
                        <a:gd name="adj2" fmla="val -8333"/>
                        <a:gd name="adj3" fmla="val 18750"/>
                        <a:gd name="adj4" fmla="val -16667"/>
                        <a:gd name="adj5" fmla="val 118009"/>
                        <a:gd name="adj6" fmla="val -61469"/>
                      </a:avLst>
                    </a:prstGeom>
                    <a:noFill/>
                    <a:ln>
                      <a:noFill/>
                    </a:ln>
                  </c15:spPr>
                  <c15:dlblFieldTable/>
                  <c15:showDataLabelsRange val="0"/>
                </c:ext>
                <c:ext xmlns:c16="http://schemas.microsoft.com/office/drawing/2014/chart" uri="{C3380CC4-5D6E-409C-BE32-E72D297353CC}">
                  <c16:uniqueId val="{00000003-0C58-4D97-A0D5-557D727DBC53}"/>
                </c:ext>
              </c:extLst>
            </c:dLbl>
            <c:dLbl>
              <c:idx val="2"/>
              <c:layout>
                <c:manualLayout>
                  <c:x val="0.22508355728762974"/>
                  <c:y val="0.10607124004750802"/>
                </c:manualLayout>
              </c:layout>
              <c:tx>
                <c:rich>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mn-lt"/>
                        <a:ea typeface="+mn-ea"/>
                        <a:cs typeface="+mn-cs"/>
                      </a:defRPr>
                    </a:pPr>
                    <a:fld id="{E72F8F3D-FBC6-47EE-8111-83C97B28B180}" type="CATEGORYNAME">
                      <a:rPr lang="fr-FR"/>
                      <a:pPr>
                        <a:defRPr/>
                      </a:pPr>
                      <a:t>[CATEGORY NAME]</a:t>
                    </a:fld>
                    <a:br>
                      <a:rPr lang="fr-FR"/>
                    </a:br>
                    <a:r>
                      <a:rPr lang="fr-FR" b="1"/>
                      <a:t>EUR </a:t>
                    </a:r>
                    <a:fld id="{30D0979F-AD65-4E92-ACB8-6FAC725D03FF}" type="VALUE">
                      <a:rPr lang="fr-FR" b="1"/>
                      <a:pPr>
                        <a:defRPr/>
                      </a:pPr>
                      <a:t>[VALUE]</a:t>
                    </a:fld>
                    <a:endParaRPr lang="fr-FR" b="1"/>
                  </a:p>
                </c:rich>
              </c:tx>
              <c:numFmt formatCode="#\ ##0" sourceLinked="0"/>
              <c:spPr>
                <a:xfrm>
                  <a:off x="5032193" y="2292849"/>
                  <a:ext cx="1674593" cy="1192839"/>
                </a:xfrm>
                <a:solidFill>
                  <a:sysClr val="window" lastClr="FFFFFF"/>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callout2">
                      <a:avLst>
                        <a:gd name="adj1" fmla="val 35253"/>
                        <a:gd name="adj2" fmla="val 389"/>
                        <a:gd name="adj3" fmla="val 31526"/>
                        <a:gd name="adj4" fmla="val -8325"/>
                        <a:gd name="adj5" fmla="val 10290"/>
                        <a:gd name="adj6" fmla="val -40220"/>
                      </a:avLst>
                    </a:prstGeom>
                    <a:noFill/>
                    <a:ln>
                      <a:noFill/>
                    </a:ln>
                  </c15:spPr>
                  <c15:layout>
                    <c:manualLayout>
                      <c:w val="0.24260849408543345"/>
                      <c:h val="0.26235861980667052"/>
                    </c:manualLayout>
                  </c15:layout>
                  <c15:dlblFieldTable/>
                  <c15:showDataLabelsRange val="0"/>
                </c:ext>
                <c:ext xmlns:c16="http://schemas.microsoft.com/office/drawing/2014/chart" uri="{C3380CC4-5D6E-409C-BE32-E72D297353CC}">
                  <c16:uniqueId val="{00000005-0C58-4D97-A0D5-557D727DBC53}"/>
                </c:ext>
              </c:extLst>
            </c:dLbl>
            <c:dLbl>
              <c:idx val="3"/>
              <c:layout>
                <c:manualLayout>
                  <c:x val="0.16559337626494941"/>
                  <c:y val="0.17560975609756097"/>
                </c:manualLayout>
              </c:layout>
              <c:tx>
                <c:rich>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mn-lt"/>
                        <a:ea typeface="+mn-ea"/>
                        <a:cs typeface="+mn-cs"/>
                      </a:defRPr>
                    </a:pPr>
                    <a:fld id="{C8D17857-6159-4D33-B4EC-2A923E358025}" type="CATEGORYNAME">
                      <a:rPr lang="en-US"/>
                      <a:pPr>
                        <a:defRPr/>
                      </a:pPr>
                      <a:t>[CATEGORY NAME]</a:t>
                    </a:fld>
                    <a:br>
                      <a:rPr lang="en-US"/>
                    </a:br>
                    <a:r>
                      <a:rPr lang="en-US" b="1"/>
                      <a:t>EUR </a:t>
                    </a:r>
                    <a:fld id="{C2AC73BD-F19E-4F03-AE88-F0ABE418679A}" type="VALUE">
                      <a:rPr lang="en-US" b="1"/>
                      <a:pPr>
                        <a:defRPr/>
                      </a:pPr>
                      <a:t>[VALUE]</a:t>
                    </a:fld>
                    <a:endParaRPr lang="en-US" b="1"/>
                  </a:p>
                </c:rich>
              </c:tx>
              <c:numFmt formatCode="#\ ##0" sourceLinked="0"/>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callout2">
                      <a:avLst>
                        <a:gd name="adj1" fmla="val 18750"/>
                        <a:gd name="adj2" fmla="val -8333"/>
                        <a:gd name="adj3" fmla="val 18750"/>
                        <a:gd name="adj4" fmla="val -16667"/>
                        <a:gd name="adj5" fmla="val -206769"/>
                        <a:gd name="adj6" fmla="val -131934"/>
                      </a:avLst>
                    </a:prstGeom>
                    <a:noFill/>
                    <a:ln>
                      <a:noFill/>
                    </a:ln>
                  </c15:spPr>
                  <c15:dlblFieldTable/>
                  <c15:showDataLabelsRange val="0"/>
                </c:ext>
                <c:ext xmlns:c16="http://schemas.microsoft.com/office/drawing/2014/chart" uri="{C3380CC4-5D6E-409C-BE32-E72D297353CC}">
                  <c16:uniqueId val="{00000007-0C58-4D97-A0D5-557D727DBC53}"/>
                </c:ext>
              </c:extLst>
            </c:dLbl>
            <c:dLbl>
              <c:idx val="4"/>
              <c:layout>
                <c:manualLayout>
                  <c:x val="0.15389406497379404"/>
                  <c:y val="0.17723581453486129"/>
                </c:manualLayout>
              </c:layout>
              <c:tx>
                <c:rich>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mn-lt"/>
                        <a:ea typeface="+mn-ea"/>
                        <a:cs typeface="+mn-cs"/>
                      </a:defRPr>
                    </a:pPr>
                    <a:fld id="{3AEB295F-36FB-403F-84B0-C5E893F33BE1}" type="CATEGORYNAME">
                      <a:rPr lang="en-US"/>
                      <a:pPr>
                        <a:defRPr/>
                      </a:pPr>
                      <a:t>[CATEGORY NAME]</a:t>
                    </a:fld>
                    <a:r>
                      <a:rPr lang="en-US"/>
                      <a:t> </a:t>
                    </a:r>
                    <a:br>
                      <a:rPr lang="en-US"/>
                    </a:br>
                    <a:r>
                      <a:rPr lang="en-US" b="1"/>
                      <a:t>EUR </a:t>
                    </a:r>
                    <a:fld id="{4D1E30BD-FCEC-4B87-AE5A-0FA97F953DEE}" type="VALUE">
                      <a:rPr lang="en-US" b="1"/>
                      <a:pPr>
                        <a:defRPr/>
                      </a:pPr>
                      <a:t>[VALUE]</a:t>
                    </a:fld>
                    <a:endParaRPr lang="en-US" b="1"/>
                  </a:p>
                </c:rich>
              </c:tx>
              <c:numFmt formatCode="#\ ##0" sourceLinked="0"/>
              <c:spPr>
                <a:xfrm>
                  <a:off x="4468580" y="3749964"/>
                  <a:ext cx="888552" cy="430582"/>
                </a:xfrm>
                <a:solidFill>
                  <a:sysClr val="window" lastClr="FFFFFF"/>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callout2">
                      <a:avLst>
                        <a:gd name="adj1" fmla="val 18750"/>
                        <a:gd name="adj2" fmla="val -8333"/>
                        <a:gd name="adj3" fmla="val 18750"/>
                        <a:gd name="adj4" fmla="val -16667"/>
                        <a:gd name="adj5" fmla="val -132308"/>
                        <a:gd name="adj6" fmla="val -58816"/>
                      </a:avLst>
                    </a:prstGeom>
                    <a:noFill/>
                    <a:ln>
                      <a:noFill/>
                    </a:ln>
                  </c15:spPr>
                  <c15:layout>
                    <c:manualLayout>
                      <c:w val="0.15500933401281158"/>
                      <c:h val="9.4704392657201208E-2"/>
                    </c:manualLayout>
                  </c15:layout>
                  <c15:dlblFieldTable/>
                  <c15:showDataLabelsRange val="0"/>
                </c:ext>
                <c:ext xmlns:c16="http://schemas.microsoft.com/office/drawing/2014/chart" uri="{C3380CC4-5D6E-409C-BE32-E72D297353CC}">
                  <c16:uniqueId val="{00000009-0C58-4D97-A0D5-557D727DBC53}"/>
                </c:ext>
              </c:extLst>
            </c:dLbl>
            <c:dLbl>
              <c:idx val="5"/>
              <c:layout>
                <c:manualLayout>
                  <c:x val="3.4622489116182711E-3"/>
                  <c:y val="0.19216623410900444"/>
                </c:manualLayout>
              </c:layout>
              <c:tx>
                <c:rich>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mn-lt"/>
                        <a:ea typeface="+mn-ea"/>
                        <a:cs typeface="+mn-cs"/>
                      </a:defRPr>
                    </a:pPr>
                    <a:fld id="{BE90166C-63BA-4ADB-AC86-C122FA8576E3}" type="CATEGORYNAME">
                      <a:rPr lang="fr-FR"/>
                      <a:pPr>
                        <a:defRPr/>
                      </a:pPr>
                      <a:t>[CATEGORY NAME]</a:t>
                    </a:fld>
                    <a:br>
                      <a:rPr lang="fr-FR"/>
                    </a:br>
                    <a:r>
                      <a:rPr lang="fr-FR"/>
                      <a:t> </a:t>
                    </a:r>
                    <a:r>
                      <a:rPr lang="fr-FR" b="1"/>
                      <a:t>EUR </a:t>
                    </a:r>
                    <a:fld id="{22C6A91A-9832-46A3-8110-3487A54321C6}" type="VALUE">
                      <a:rPr lang="fr-FR" b="1"/>
                      <a:pPr>
                        <a:defRPr/>
                      </a:pPr>
                      <a:t>[VALUE]</a:t>
                    </a:fld>
                    <a:endParaRPr lang="fr-FR" b="1"/>
                  </a:p>
                </c:rich>
              </c:tx>
              <c:numFmt formatCode="#\ ##0" sourceLinked="0"/>
              <c:spPr>
                <a:xfrm>
                  <a:off x="3012425" y="3941986"/>
                  <a:ext cx="1345368" cy="597904"/>
                </a:xfrm>
                <a:solidFill>
                  <a:sysClr val="window" lastClr="FFFFFF"/>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callout2">
                      <a:avLst>
                        <a:gd name="adj1" fmla="val -9925"/>
                        <a:gd name="adj2" fmla="val 60577"/>
                        <a:gd name="adj3" fmla="val -32228"/>
                        <a:gd name="adj4" fmla="val 60267"/>
                        <a:gd name="adj5" fmla="val -94599"/>
                        <a:gd name="adj6" fmla="val 45843"/>
                      </a:avLst>
                    </a:prstGeom>
                    <a:noFill/>
                    <a:ln>
                      <a:noFill/>
                    </a:ln>
                  </c15:spPr>
                  <c15:layout>
                    <c:manualLayout>
                      <c:w val="0.19491166180124447"/>
                      <c:h val="0.13150579348313168"/>
                    </c:manualLayout>
                  </c15:layout>
                  <c15:dlblFieldTable/>
                  <c15:showDataLabelsRange val="0"/>
                </c:ext>
                <c:ext xmlns:c16="http://schemas.microsoft.com/office/drawing/2014/chart" uri="{C3380CC4-5D6E-409C-BE32-E72D297353CC}">
                  <c16:uniqueId val="{0000000B-0C58-4D97-A0D5-557D727DBC53}"/>
                </c:ext>
              </c:extLst>
            </c:dLbl>
            <c:dLbl>
              <c:idx val="6"/>
              <c:layout>
                <c:manualLayout>
                  <c:x val="-0.24815391636303052"/>
                  <c:y val="6.2245854044780717E-2"/>
                </c:manualLayout>
              </c:layout>
              <c:tx>
                <c:rich>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mn-lt"/>
                        <a:ea typeface="+mn-ea"/>
                        <a:cs typeface="+mn-cs"/>
                      </a:defRPr>
                    </a:pPr>
                    <a:fld id="{F72729C9-B205-4F9F-84C1-87EE6D9CD9DC}" type="CATEGORYNAME">
                      <a:rPr lang="fr-FR"/>
                      <a:pPr>
                        <a:defRPr/>
                      </a:pPr>
                      <a:t>[CATEGORY NAME]</a:t>
                    </a:fld>
                    <a:br>
                      <a:rPr lang="fr-FR"/>
                    </a:br>
                    <a:r>
                      <a:rPr lang="fr-FR" b="1"/>
                      <a:t>EUR </a:t>
                    </a:r>
                    <a:fld id="{7C93B9F2-8548-4767-9FFC-5E6DB8CB4EF2}" type="VALUE">
                      <a:rPr lang="fr-FR" b="1"/>
                      <a:pPr>
                        <a:defRPr/>
                      </a:pPr>
                      <a:t>[VALUE]</a:t>
                    </a:fld>
                    <a:endParaRPr lang="fr-FR" b="1"/>
                  </a:p>
                </c:rich>
              </c:tx>
              <c:numFmt formatCode="#\ ##0" sourceLinked="0"/>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callout2">
                      <a:avLst>
                        <a:gd name="adj1" fmla="val 53799"/>
                        <a:gd name="adj2" fmla="val 105468"/>
                        <a:gd name="adj3" fmla="val 54653"/>
                        <a:gd name="adj4" fmla="val 116273"/>
                        <a:gd name="adj5" fmla="val 11630"/>
                        <a:gd name="adj6" fmla="val 187660"/>
                      </a:avLst>
                    </a:prstGeom>
                    <a:noFill/>
                    <a:ln>
                      <a:noFill/>
                    </a:ln>
                  </c15:spPr>
                  <c15:dlblFieldTable/>
                  <c15:showDataLabelsRange val="0"/>
                </c:ext>
                <c:ext xmlns:c16="http://schemas.microsoft.com/office/drawing/2014/chart" uri="{C3380CC4-5D6E-409C-BE32-E72D297353CC}">
                  <c16:uniqueId val="{0000000D-0C58-4D97-A0D5-557D727DBC53}"/>
                </c:ext>
              </c:extLst>
            </c:dLbl>
            <c:dLbl>
              <c:idx val="7"/>
              <c:layout>
                <c:manualLayout>
                  <c:x val="-0.17033461162770033"/>
                  <c:y val="-6.8965672873239306E-2"/>
                </c:manualLayout>
              </c:layout>
              <c:tx>
                <c:rich>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mn-lt"/>
                        <a:ea typeface="+mn-ea"/>
                        <a:cs typeface="+mn-cs"/>
                      </a:defRPr>
                    </a:pPr>
                    <a:fld id="{E2D6FAFA-5D8B-41A1-B206-A074144D715C}" type="CATEGORYNAME">
                      <a:rPr lang="fr-FR"/>
                      <a:pPr>
                        <a:defRPr/>
                      </a:pPr>
                      <a:t>[CATEGORY NAME]</a:t>
                    </a:fld>
                    <a:r>
                      <a:rPr lang="fr-FR"/>
                      <a:t> </a:t>
                    </a:r>
                    <a:br>
                      <a:rPr lang="fr-FR"/>
                    </a:br>
                    <a:r>
                      <a:rPr lang="fr-FR" b="1"/>
                      <a:t>EUR </a:t>
                    </a:r>
                    <a:fld id="{B75DC503-FA79-44B8-AB8F-102C5F73003E}" type="VALUE">
                      <a:rPr lang="fr-FR" b="1"/>
                      <a:pPr>
                        <a:defRPr/>
                      </a:pPr>
                      <a:t>[VALUE]</a:t>
                    </a:fld>
                    <a:endParaRPr lang="fr-FR" b="1"/>
                  </a:p>
                </c:rich>
              </c:tx>
              <c:numFmt formatCode="#\ ##0" sourceLinked="0"/>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callout2">
                      <a:avLst>
                        <a:gd name="adj1" fmla="val 105292"/>
                        <a:gd name="adj2" fmla="val 50814"/>
                        <a:gd name="adj3" fmla="val 123810"/>
                        <a:gd name="adj4" fmla="val 51299"/>
                        <a:gd name="adj5" fmla="val 166750"/>
                        <a:gd name="adj6" fmla="val 135301"/>
                      </a:avLst>
                    </a:prstGeom>
                    <a:noFill/>
                    <a:ln>
                      <a:noFill/>
                    </a:ln>
                  </c15:spPr>
                  <c15:dlblFieldTable/>
                  <c15:showDataLabelsRange val="0"/>
                </c:ext>
                <c:ext xmlns:c16="http://schemas.microsoft.com/office/drawing/2014/chart" uri="{C3380CC4-5D6E-409C-BE32-E72D297353CC}">
                  <c16:uniqueId val="{0000000F-0C58-4D97-A0D5-557D727DBC53}"/>
                </c:ext>
              </c:extLst>
            </c:dLbl>
            <c:numFmt formatCode="#\ ##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callout2">
                    <a:avLst/>
                  </a:prstGeom>
                  <a:noFill/>
                  <a:ln>
                    <a:noFill/>
                  </a:ln>
                </c15:spPr>
              </c:ext>
            </c:extLst>
          </c:dLbls>
          <c:cat>
            <c:strRef>
              <c:f>'Green financing'!$B$6:$B$13</c:f>
              <c:strCache>
                <c:ptCount val="8"/>
                <c:pt idx="0">
                  <c:v>Politique agricole commune (PAC)</c:v>
                </c:pt>
                <c:pt idx="1">
                  <c:v>Mécanisme pour une transition juste</c:v>
                </c:pt>
                <c:pt idx="2">
                  <c:v>Europe dans le monde — Instrument de voisinage, de coopération au développement et de coopération internationale de l’Union européenne</c:v>
                </c:pt>
                <c:pt idx="3">
                  <c:v>Autres</c:v>
                </c:pt>
                <c:pt idx="4">
                  <c:v>Horizon Europe</c:v>
                </c:pt>
                <c:pt idx="5">
                  <c:v>Mécanisme pour l'interconnexion en Europe (MIE) </c:v>
                </c:pt>
                <c:pt idx="6">
                  <c:v>Fonds européen de développement régional (FEDER) et Fonds de cohésion</c:v>
                </c:pt>
                <c:pt idx="7">
                  <c:v>Facilité pour la relance et la résilience (FRR) </c:v>
                </c:pt>
              </c:strCache>
            </c:strRef>
          </c:cat>
          <c:val>
            <c:numRef>
              <c:f>'Green financing'!$C$6:$C$13</c:f>
              <c:numCache>
                <c:formatCode>General</c:formatCode>
                <c:ptCount val="8"/>
                <c:pt idx="0">
                  <c:v>145858</c:v>
                </c:pt>
                <c:pt idx="1">
                  <c:v>19704</c:v>
                </c:pt>
                <c:pt idx="2">
                  <c:v>24501</c:v>
                </c:pt>
                <c:pt idx="3">
                  <c:v>41346</c:v>
                </c:pt>
                <c:pt idx="4">
                  <c:v>32717</c:v>
                </c:pt>
                <c:pt idx="5">
                  <c:v>24441</c:v>
                </c:pt>
                <c:pt idx="6">
                  <c:v>93485</c:v>
                </c:pt>
                <c:pt idx="7">
                  <c:v>275700</c:v>
                </c:pt>
              </c:numCache>
            </c:numRef>
          </c:val>
          <c:extLst>
            <c:ext xmlns:c16="http://schemas.microsoft.com/office/drawing/2014/chart" uri="{C3380CC4-5D6E-409C-BE32-E72D297353CC}">
              <c16:uniqueId val="{00000010-0C58-4D97-A0D5-557D727DBC53}"/>
            </c:ext>
          </c:extLst>
        </c:ser>
        <c:dLbls>
          <c:showLegendKey val="0"/>
          <c:showVal val="0"/>
          <c:showCatName val="0"/>
          <c:showSerName val="0"/>
          <c:showPercent val="0"/>
          <c:showBubbleSize val="0"/>
          <c:showLeaderLines val="0"/>
        </c:dLbls>
        <c:firstSliceAng val="0"/>
        <c:holeSize val="5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'Graphique 4_all'!$B$46</c:f>
              <c:strCache>
                <c:ptCount val="1"/>
                <c:pt idx="0">
                  <c:v>2022</c:v>
                </c:pt>
              </c:strCache>
            </c:strRef>
          </c:tx>
          <c:spPr>
            <a:solidFill>
              <a:schemeClr val="bg2">
                <a:lumMod val="75000"/>
              </a:schemeClr>
            </a:solidFill>
            <a:ln>
              <a:noFill/>
            </a:ln>
            <a:effectLst/>
          </c:spPr>
          <c:invertIfNegative val="0"/>
          <c:cat>
            <c:strRef>
              <c:f>'Graphique 4_all'!$A$47:$A$75</c:f>
              <c:strCache>
                <c:ptCount val="29"/>
                <c:pt idx="0">
                  <c:v>UE</c:v>
                </c:pt>
                <c:pt idx="1">
                  <c:v>Zone euro</c:v>
                </c:pt>
                <c:pt idx="2">
                  <c:v>Irlande</c:v>
                </c:pt>
                <c:pt idx="3">
                  <c:v>Lituanie</c:v>
                </c:pt>
                <c:pt idx="4">
                  <c:v>Chypre</c:v>
                </c:pt>
                <c:pt idx="5">
                  <c:v>Estonie</c:v>
                </c:pt>
                <c:pt idx="6">
                  <c:v>Malte</c:v>
                </c:pt>
                <c:pt idx="7">
                  <c:v>Roumanie</c:v>
                </c:pt>
                <c:pt idx="8">
                  <c:v>Lettonie</c:v>
                </c:pt>
                <c:pt idx="9">
                  <c:v>Bulgarie</c:v>
                </c:pt>
                <c:pt idx="10">
                  <c:v>Slovaquie</c:v>
                </c:pt>
                <c:pt idx="11">
                  <c:v>Pays-Bas</c:v>
                </c:pt>
                <c:pt idx="12">
                  <c:v>Luxembourg</c:v>
                </c:pt>
                <c:pt idx="13">
                  <c:v>Pologne</c:v>
                </c:pt>
                <c:pt idx="14">
                  <c:v>Portugal</c:v>
                </c:pt>
                <c:pt idx="15">
                  <c:v>Tchéquie</c:v>
                </c:pt>
                <c:pt idx="16">
                  <c:v>Croatie</c:v>
                </c:pt>
                <c:pt idx="17">
                  <c:v>Danemark</c:v>
                </c:pt>
                <c:pt idx="18">
                  <c:v>Slovénie</c:v>
                </c:pt>
                <c:pt idx="19">
                  <c:v>Espagne</c:v>
                </c:pt>
                <c:pt idx="20">
                  <c:v>Suède</c:v>
                </c:pt>
                <c:pt idx="21">
                  <c:v>Hongrie</c:v>
                </c:pt>
                <c:pt idx="22">
                  <c:v>Allemagne</c:v>
                </c:pt>
                <c:pt idx="23">
                  <c:v>Grèce</c:v>
                </c:pt>
                <c:pt idx="24">
                  <c:v>Autriche</c:v>
                </c:pt>
                <c:pt idx="25">
                  <c:v>Belgique</c:v>
                </c:pt>
                <c:pt idx="26">
                  <c:v>Finlande</c:v>
                </c:pt>
                <c:pt idx="27">
                  <c:v>Italie</c:v>
                </c:pt>
                <c:pt idx="28">
                  <c:v>France</c:v>
                </c:pt>
              </c:strCache>
            </c:strRef>
          </c:cat>
          <c:val>
            <c:numRef>
              <c:f>'Graphique 4_all'!$B$47:$B$75</c:f>
              <c:numCache>
                <c:formatCode>#,##0.##########</c:formatCode>
                <c:ptCount val="29"/>
                <c:pt idx="0">
                  <c:v>49.6</c:v>
                </c:pt>
                <c:pt idx="1">
                  <c:v>50.5</c:v>
                </c:pt>
                <c:pt idx="2">
                  <c:v>21.2</c:v>
                </c:pt>
                <c:pt idx="3">
                  <c:v>36.4</c:v>
                </c:pt>
                <c:pt idx="4">
                  <c:v>38.799999999999997</c:v>
                </c:pt>
                <c:pt idx="5">
                  <c:v>39.799999999999997</c:v>
                </c:pt>
                <c:pt idx="6">
                  <c:v>39.9</c:v>
                </c:pt>
                <c:pt idx="7" formatCode="#,##0.0">
                  <c:v>40</c:v>
                </c:pt>
                <c:pt idx="8">
                  <c:v>40.4</c:v>
                </c:pt>
                <c:pt idx="9">
                  <c:v>41.4</c:v>
                </c:pt>
                <c:pt idx="10">
                  <c:v>42.3</c:v>
                </c:pt>
                <c:pt idx="11">
                  <c:v>43.5</c:v>
                </c:pt>
                <c:pt idx="12">
                  <c:v>43.9</c:v>
                </c:pt>
                <c:pt idx="13">
                  <c:v>43.9</c:v>
                </c:pt>
                <c:pt idx="14">
                  <c:v>44.1</c:v>
                </c:pt>
                <c:pt idx="15">
                  <c:v>44.6</c:v>
                </c:pt>
                <c:pt idx="16">
                  <c:v>44.9</c:v>
                </c:pt>
                <c:pt idx="17" formatCode="#,##0.0">
                  <c:v>45</c:v>
                </c:pt>
                <c:pt idx="18">
                  <c:v>47.2</c:v>
                </c:pt>
                <c:pt idx="19">
                  <c:v>47.4</c:v>
                </c:pt>
                <c:pt idx="20">
                  <c:v>47.6</c:v>
                </c:pt>
                <c:pt idx="21">
                  <c:v>48.8</c:v>
                </c:pt>
                <c:pt idx="22">
                  <c:v>49.5</c:v>
                </c:pt>
                <c:pt idx="23">
                  <c:v>52.9</c:v>
                </c:pt>
                <c:pt idx="24">
                  <c:v>53.2</c:v>
                </c:pt>
                <c:pt idx="25">
                  <c:v>53.2</c:v>
                </c:pt>
                <c:pt idx="26">
                  <c:v>53.3</c:v>
                </c:pt>
                <c:pt idx="27">
                  <c:v>56.1</c:v>
                </c:pt>
                <c:pt idx="28">
                  <c:v>58.3</c:v>
                </c:pt>
              </c:numCache>
            </c:numRef>
          </c:val>
          <c:extLst>
            <c:ext xmlns:c16="http://schemas.microsoft.com/office/drawing/2014/chart" uri="{C3380CC4-5D6E-409C-BE32-E72D297353CC}">
              <c16:uniqueId val="{00000000-2988-46F2-A954-212A041E2B51}"/>
            </c:ext>
          </c:extLst>
        </c:ser>
        <c:dLbls>
          <c:showLegendKey val="0"/>
          <c:showVal val="0"/>
          <c:showCatName val="0"/>
          <c:showSerName val="0"/>
          <c:showPercent val="0"/>
          <c:showBubbleSize val="0"/>
        </c:dLbls>
        <c:gapWidth val="219"/>
        <c:overlap val="-27"/>
        <c:axId val="154945600"/>
        <c:axId val="1681112447"/>
      </c:barChart>
      <c:catAx>
        <c:axId val="154945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681112447"/>
        <c:crosses val="autoZero"/>
        <c:auto val="1"/>
        <c:lblAlgn val="ctr"/>
        <c:lblOffset val="100"/>
        <c:noMultiLvlLbl val="0"/>
      </c:catAx>
      <c:valAx>
        <c:axId val="1681112447"/>
        <c:scaling>
          <c:orientation val="minMax"/>
          <c:max val="6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4945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594177742683917E-2"/>
          <c:y val="0.23890270768985455"/>
          <c:w val="0.90281164451463214"/>
          <c:h val="0.62702829393494186"/>
        </c:manualLayout>
      </c:layout>
      <c:barChart>
        <c:barDir val="col"/>
        <c:grouping val="clustered"/>
        <c:varyColors val="0"/>
        <c:ser>
          <c:idx val="0"/>
          <c:order val="0"/>
          <c:tx>
            <c:strRef>
              <c:f>Sheet1!$B$1</c:f>
              <c:strCache>
                <c:ptCount val="1"/>
                <c:pt idx="0">
                  <c:v>Disbursed amounts</c:v>
                </c:pt>
              </c:strCache>
            </c:strRef>
          </c:tx>
          <c:spPr>
            <a:solidFill>
              <a:schemeClr val="tx2"/>
            </a:solidFill>
            <a:ln>
              <a:noFill/>
            </a:ln>
            <a:effectLst/>
          </c:spPr>
          <c:invertIfNegative val="0"/>
          <c:dLbls>
            <c:dLbl>
              <c:idx val="0"/>
              <c:tx>
                <c:rich>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mn-lt"/>
                        <a:ea typeface="+mn-ea"/>
                        <a:cs typeface="+mn-cs"/>
                      </a:defRPr>
                    </a:pPr>
                    <a:r>
                      <a:rPr lang="en-US"/>
                      <a:t>EUR </a:t>
                    </a:r>
                    <a:fld id="{EA386526-9E77-4CE6-94D6-D07FABAD3C60}" type="VALUE">
                      <a:rPr lang="en-US" smtClean="0"/>
                      <a:pPr>
                        <a:defRPr sz="1200" b="1"/>
                      </a:pPr>
                      <a:t>[VALUE]</a:t>
                    </a:fld>
                    <a:r>
                      <a:rPr lang="en-US"/>
                      <a:t> bn</a:t>
                    </a:r>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346056984239068"/>
                      <c:h val="0.1505771123804768"/>
                    </c:manualLayout>
                  </c15:layout>
                  <c15:dlblFieldTable/>
                  <c15:showDataLabelsRange val="0"/>
                </c:ext>
                <c:ext xmlns:c16="http://schemas.microsoft.com/office/drawing/2014/chart" uri="{C3380CC4-5D6E-409C-BE32-E72D297353CC}">
                  <c16:uniqueId val="{00000000-2436-4D4D-8D98-4CB39594ADC7}"/>
                </c:ext>
              </c:extLst>
            </c:dLbl>
            <c:dLbl>
              <c:idx val="1"/>
              <c:layout>
                <c:manualLayout>
                  <c:x val="0"/>
                  <c:y val="2.0153046786276673E-2"/>
                </c:manualLayout>
              </c:layout>
              <c:tx>
                <c:rich>
                  <a:bodyPr/>
                  <a:lstStyle/>
                  <a:p>
                    <a:r>
                      <a:rPr lang="en-US"/>
                      <a:t>EUR </a:t>
                    </a:r>
                    <a:fld id="{4E3AEF9B-4A6C-43E6-AAAD-2E22D6EDE9B8}" type="VALUE">
                      <a:rPr lang="en-US" smtClean="0"/>
                      <a:pPr/>
                      <a:t>[VALUE]</a:t>
                    </a:fld>
                    <a:r>
                      <a:rPr lang="en-US"/>
                      <a:t> bn</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0.36825551423910285"/>
                      <c:h val="0.20562825404264301"/>
                    </c:manualLayout>
                  </c15:layout>
                  <c15:dlblFieldTable/>
                  <c15:showDataLabelsRange val="0"/>
                </c:ext>
                <c:ext xmlns:c16="http://schemas.microsoft.com/office/drawing/2014/chart" uri="{C3380CC4-5D6E-409C-BE32-E72D297353CC}">
                  <c16:uniqueId val="{00000001-2436-4D4D-8D98-4CB39594ADC7}"/>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Sept 2022 - Aug 2023</c:v>
                </c:pt>
                <c:pt idx="1">
                  <c:v>Sept 2023 - Aug 2024</c:v>
                </c:pt>
              </c:strCache>
            </c:strRef>
          </c:cat>
          <c:val>
            <c:numRef>
              <c:f>Sheet1!$B$2:$B$3</c:f>
              <c:numCache>
                <c:formatCode>General</c:formatCode>
                <c:ptCount val="2"/>
                <c:pt idx="0">
                  <c:v>40.6</c:v>
                </c:pt>
                <c:pt idx="1">
                  <c:v>112</c:v>
                </c:pt>
              </c:numCache>
            </c:numRef>
          </c:val>
          <c:extLst>
            <c:ext xmlns:c16="http://schemas.microsoft.com/office/drawing/2014/chart" uri="{C3380CC4-5D6E-409C-BE32-E72D297353CC}">
              <c16:uniqueId val="{00000002-2436-4D4D-8D98-4CB39594ADC7}"/>
            </c:ext>
          </c:extLst>
        </c:ser>
        <c:dLbls>
          <c:showLegendKey val="0"/>
          <c:showVal val="0"/>
          <c:showCatName val="0"/>
          <c:showSerName val="0"/>
          <c:showPercent val="0"/>
          <c:showBubbleSize val="0"/>
        </c:dLbls>
        <c:gapWidth val="219"/>
        <c:overlap val="-27"/>
        <c:axId val="651152368"/>
        <c:axId val="651132208"/>
      </c:barChart>
      <c:catAx>
        <c:axId val="651152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1132208"/>
        <c:crosses val="autoZero"/>
        <c:auto val="1"/>
        <c:lblAlgn val="ctr"/>
        <c:lblOffset val="100"/>
        <c:noMultiLvlLbl val="0"/>
      </c:catAx>
      <c:valAx>
        <c:axId val="65113220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51152368"/>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20279912203504202"/>
          <c:y val="5.5112988135084971E-3"/>
          <c:w val="0.6120723660181645"/>
          <c:h val="0.10623527517654599"/>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261228967010592E-2"/>
          <c:y val="0.22785430290423406"/>
          <c:w val="0.88947754206597884"/>
          <c:h val="0.56556249713898532"/>
        </c:manualLayout>
      </c:layout>
      <c:barChart>
        <c:barDir val="col"/>
        <c:grouping val="clustered"/>
        <c:varyColors val="0"/>
        <c:ser>
          <c:idx val="0"/>
          <c:order val="0"/>
          <c:tx>
            <c:strRef>
              <c:f>Sheet1!$B$1</c:f>
              <c:strCache>
                <c:ptCount val="1"/>
                <c:pt idx="0">
                  <c:v>Payment requests</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2021</c:v>
                </c:pt>
                <c:pt idx="1">
                  <c:v>2022</c:v>
                </c:pt>
                <c:pt idx="2">
                  <c:v>2023</c:v>
                </c:pt>
                <c:pt idx="3">
                  <c:v>end 2024 (est.)</c:v>
                </c:pt>
                <c:pt idx="4">
                  <c:v>2025 (est.)</c:v>
                </c:pt>
                <c:pt idx="5">
                  <c:v>2026 (est.) </c:v>
                </c:pt>
              </c:strCache>
            </c:strRef>
          </c:cat>
          <c:val>
            <c:numRef>
              <c:f>Sheet1!$B$2:$B$7</c:f>
              <c:numCache>
                <c:formatCode>General</c:formatCode>
                <c:ptCount val="6"/>
                <c:pt idx="0">
                  <c:v>1</c:v>
                </c:pt>
                <c:pt idx="1">
                  <c:v>13</c:v>
                </c:pt>
                <c:pt idx="2">
                  <c:v>23</c:v>
                </c:pt>
                <c:pt idx="3">
                  <c:v>45</c:v>
                </c:pt>
                <c:pt idx="4">
                  <c:v>45</c:v>
                </c:pt>
                <c:pt idx="5">
                  <c:v>45</c:v>
                </c:pt>
              </c:numCache>
            </c:numRef>
          </c:val>
          <c:extLst>
            <c:ext xmlns:c16="http://schemas.microsoft.com/office/drawing/2014/chart" uri="{C3380CC4-5D6E-409C-BE32-E72D297353CC}">
              <c16:uniqueId val="{00000000-A3EC-4951-BE75-9995E4E073FF}"/>
            </c:ext>
          </c:extLst>
        </c:ser>
        <c:dLbls>
          <c:showLegendKey val="0"/>
          <c:showVal val="0"/>
          <c:showCatName val="0"/>
          <c:showSerName val="0"/>
          <c:showPercent val="0"/>
          <c:showBubbleSize val="0"/>
        </c:dLbls>
        <c:gapWidth val="219"/>
        <c:overlap val="-27"/>
        <c:axId val="651152368"/>
        <c:axId val="651132208"/>
      </c:barChart>
      <c:catAx>
        <c:axId val="651152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n-US"/>
          </a:p>
        </c:txPr>
        <c:crossAx val="651132208"/>
        <c:crosses val="autoZero"/>
        <c:auto val="1"/>
        <c:lblAlgn val="ctr"/>
        <c:lblOffset val="100"/>
        <c:noMultiLvlLbl val="0"/>
      </c:catAx>
      <c:valAx>
        <c:axId val="65113220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51152368"/>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310444495899971"/>
          <c:y val="0.41122395983941723"/>
          <c:w val="0.36759206768708297"/>
          <c:h val="0.55360231884190747"/>
        </c:manualLayout>
      </c:layout>
      <c:doughnutChart>
        <c:varyColors val="1"/>
        <c:ser>
          <c:idx val="0"/>
          <c:order val="0"/>
          <c:dPt>
            <c:idx val="0"/>
            <c:bubble3D val="0"/>
            <c:spPr>
              <a:solidFill>
                <a:schemeClr val="tx2"/>
              </a:solidFill>
              <a:ln w="19050">
                <a:solidFill>
                  <a:schemeClr val="lt1"/>
                </a:solidFill>
              </a:ln>
              <a:effectLst/>
            </c:spPr>
            <c:extLst>
              <c:ext xmlns:c16="http://schemas.microsoft.com/office/drawing/2014/chart" uri="{C3380CC4-5D6E-409C-BE32-E72D297353CC}">
                <c16:uniqueId val="{00000001-EB15-4229-BF17-1FAD48F03C54}"/>
              </c:ext>
            </c:extLst>
          </c:dPt>
          <c:dPt>
            <c:idx val="1"/>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3-EB15-4229-BF17-1FAD48F03C54}"/>
              </c:ext>
            </c:extLst>
          </c:dPt>
          <c:dPt>
            <c:idx val="2"/>
            <c:bubble3D val="0"/>
            <c:spPr>
              <a:solidFill>
                <a:schemeClr val="tx1">
                  <a:lumMod val="20000"/>
                  <a:lumOff val="80000"/>
                </a:schemeClr>
              </a:solidFill>
              <a:ln w="19050">
                <a:solidFill>
                  <a:schemeClr val="lt1"/>
                </a:solidFill>
              </a:ln>
              <a:effectLst/>
            </c:spPr>
            <c:extLst>
              <c:ext xmlns:c16="http://schemas.microsoft.com/office/drawing/2014/chart" uri="{C3380CC4-5D6E-409C-BE32-E72D297353CC}">
                <c16:uniqueId val="{00000005-EB15-4229-BF17-1FAD48F03C54}"/>
              </c:ext>
            </c:extLst>
          </c:dPt>
          <c:cat>
            <c:strRef>
              <c:f>Sheet1!$E$2:$E$4</c:f>
              <c:strCache>
                <c:ptCount val="3"/>
                <c:pt idx="0">
                  <c:v>Disbursed so far </c:v>
                </c:pt>
                <c:pt idx="1">
                  <c:v>By end 2024</c:v>
                </c:pt>
                <c:pt idx="2">
                  <c:v>Left to be disbursed</c:v>
                </c:pt>
              </c:strCache>
            </c:strRef>
          </c:cat>
          <c:val>
            <c:numRef>
              <c:f>Sheet1!$F$2:$F$4</c:f>
              <c:numCache>
                <c:formatCode>0%</c:formatCode>
                <c:ptCount val="3"/>
                <c:pt idx="0">
                  <c:v>0.41277867156975406</c:v>
                </c:pt>
                <c:pt idx="1">
                  <c:v>6.0522485252432395E-2</c:v>
                </c:pt>
                <c:pt idx="2">
                  <c:v>0.52669884317781357</c:v>
                </c:pt>
              </c:numCache>
            </c:numRef>
          </c:val>
          <c:extLst>
            <c:ext xmlns:c16="http://schemas.microsoft.com/office/drawing/2014/chart" uri="{C3380CC4-5D6E-409C-BE32-E72D297353CC}">
              <c16:uniqueId val="{00000006-EB15-4229-BF17-1FAD48F03C54}"/>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t"/>
      <c:layout>
        <c:manualLayout>
          <c:xMode val="edge"/>
          <c:yMode val="edge"/>
          <c:x val="7.4636620695083047E-2"/>
          <c:y val="4.8572993033408909E-2"/>
          <c:w val="0.85072637839658749"/>
          <c:h val="0.2931597713911391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tx2"/>
              </a:solidFill>
              <a:ln w="19050">
                <a:solidFill>
                  <a:schemeClr val="lt1"/>
                </a:solidFill>
              </a:ln>
              <a:effectLst/>
            </c:spPr>
            <c:extLst>
              <c:ext xmlns:c16="http://schemas.microsoft.com/office/drawing/2014/chart" uri="{C3380CC4-5D6E-409C-BE32-E72D297353CC}">
                <c16:uniqueId val="{00000001-225A-47EE-9E89-D258D942BA7C}"/>
              </c:ext>
            </c:extLst>
          </c:dPt>
          <c:dPt>
            <c:idx val="1"/>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3-225A-47EE-9E89-D258D942BA7C}"/>
              </c:ext>
            </c:extLst>
          </c:dPt>
          <c:dPt>
            <c:idx val="2"/>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5-225A-47EE-9E89-D258D942BA7C}"/>
              </c:ext>
            </c:extLst>
          </c:dPt>
          <c:dPt>
            <c:idx val="3"/>
            <c:bubble3D val="0"/>
            <c:spPr>
              <a:solidFill>
                <a:schemeClr val="tx1">
                  <a:lumMod val="40000"/>
                  <a:lumOff val="60000"/>
                </a:schemeClr>
              </a:solidFill>
              <a:ln w="19050">
                <a:solidFill>
                  <a:schemeClr val="lt1"/>
                </a:solidFill>
              </a:ln>
              <a:effectLst/>
            </c:spPr>
            <c:extLst>
              <c:ext xmlns:c16="http://schemas.microsoft.com/office/drawing/2014/chart" uri="{C3380CC4-5D6E-409C-BE32-E72D297353CC}">
                <c16:uniqueId val="{00000007-225A-47EE-9E89-D258D942BA7C}"/>
              </c:ext>
            </c:extLst>
          </c:dPt>
          <c:dPt>
            <c:idx val="4"/>
            <c:bubble3D val="0"/>
            <c:spPr>
              <a:solidFill>
                <a:schemeClr val="tx1">
                  <a:lumMod val="20000"/>
                  <a:lumOff val="80000"/>
                </a:schemeClr>
              </a:solidFill>
              <a:ln w="19050">
                <a:solidFill>
                  <a:schemeClr val="lt1"/>
                </a:solidFill>
              </a:ln>
              <a:effectLst/>
            </c:spPr>
            <c:extLst>
              <c:ext xmlns:c16="http://schemas.microsoft.com/office/drawing/2014/chart" uri="{C3380CC4-5D6E-409C-BE32-E72D297353CC}">
                <c16:uniqueId val="{00000009-225A-47EE-9E89-D258D942BA7C}"/>
              </c:ext>
            </c:extLst>
          </c:dPt>
          <c:cat>
            <c:strRef>
              <c:f>Sheet1!$A$18:$A$22</c:f>
              <c:strCache>
                <c:ptCount val="5"/>
                <c:pt idx="0">
                  <c:v>Fulfilled</c:v>
                </c:pt>
                <c:pt idx="1">
                  <c:v>Completed</c:v>
                </c:pt>
                <c:pt idx="2">
                  <c:v>On track</c:v>
                </c:pt>
                <c:pt idx="3">
                  <c:v>Delayed</c:v>
                </c:pt>
                <c:pt idx="4">
                  <c:v>To be completed</c:v>
                </c:pt>
              </c:strCache>
            </c:strRef>
          </c:cat>
          <c:val>
            <c:numRef>
              <c:f>Sheet1!$B$18:$B$22</c:f>
              <c:numCache>
                <c:formatCode>General</c:formatCode>
                <c:ptCount val="5"/>
                <c:pt idx="0">
                  <c:v>1705</c:v>
                </c:pt>
                <c:pt idx="1">
                  <c:v>1444</c:v>
                </c:pt>
                <c:pt idx="2">
                  <c:v>912</c:v>
                </c:pt>
                <c:pt idx="3">
                  <c:v>155</c:v>
                </c:pt>
                <c:pt idx="4">
                  <c:v>2909</c:v>
                </c:pt>
              </c:numCache>
            </c:numRef>
          </c:val>
          <c:extLst>
            <c:ext xmlns:c16="http://schemas.microsoft.com/office/drawing/2014/chart" uri="{C3380CC4-5D6E-409C-BE32-E72D297353CC}">
              <c16:uniqueId val="{0000000A-225A-47EE-9E89-D258D942BA7C}"/>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t"/>
      <c:layout>
        <c:manualLayout>
          <c:xMode val="edge"/>
          <c:yMode val="edge"/>
          <c:x val="8.5008134270740221E-2"/>
          <c:y val="0"/>
          <c:w val="0.84103833160840957"/>
          <c:h val="0.2874720953390730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243214420968985E-2"/>
          <c:y val="8.8037181259811054E-2"/>
          <c:w val="0.88555699087566486"/>
          <c:h val="0.79866202793169561"/>
        </c:manualLayout>
      </c:layout>
      <c:lineChart>
        <c:grouping val="standard"/>
        <c:varyColors val="0"/>
        <c:ser>
          <c:idx val="6"/>
          <c:order val="0"/>
          <c:tx>
            <c:strRef>
              <c:f>'Graphique 1_Real GDP per capita'!$B$23</c:f>
              <c:strCache>
                <c:ptCount val="1"/>
                <c:pt idx="0">
                  <c:v>Allemagne</c:v>
                </c:pt>
              </c:strCache>
            </c:strRef>
          </c:tx>
          <c:spPr>
            <a:ln w="19050">
              <a:solidFill>
                <a:schemeClr val="tx1">
                  <a:lumMod val="65000"/>
                  <a:lumOff val="35000"/>
                </a:schemeClr>
              </a:solidFill>
            </a:ln>
          </c:spPr>
          <c:marker>
            <c:symbol val="none"/>
          </c:marker>
          <c:dPt>
            <c:idx val="24"/>
            <c:bubble3D val="0"/>
            <c:spPr>
              <a:ln w="19050">
                <a:solidFill>
                  <a:srgbClr val="4D4D4D">
                    <a:lumMod val="65000"/>
                    <a:lumOff val="35000"/>
                  </a:srgbClr>
                </a:solidFill>
                <a:prstDash val="solid"/>
              </a:ln>
            </c:spPr>
            <c:extLst>
              <c:ext xmlns:c16="http://schemas.microsoft.com/office/drawing/2014/chart" uri="{C3380CC4-5D6E-409C-BE32-E72D297353CC}">
                <c16:uniqueId val="{00000001-E332-4F1D-9F02-4500CC0CCFB3}"/>
              </c:ext>
            </c:extLst>
          </c:dPt>
          <c:dPt>
            <c:idx val="25"/>
            <c:bubble3D val="0"/>
            <c:spPr>
              <a:ln w="19050">
                <a:solidFill>
                  <a:schemeClr val="tx1">
                    <a:lumMod val="65000"/>
                    <a:lumOff val="35000"/>
                  </a:schemeClr>
                </a:solidFill>
                <a:prstDash val="dash"/>
              </a:ln>
            </c:spPr>
            <c:extLst>
              <c:ext xmlns:c16="http://schemas.microsoft.com/office/drawing/2014/chart" uri="{C3380CC4-5D6E-409C-BE32-E72D297353CC}">
                <c16:uniqueId val="{00000003-E332-4F1D-9F02-4500CC0CCFB3}"/>
              </c:ext>
            </c:extLst>
          </c:dPt>
          <c:dPt>
            <c:idx val="26"/>
            <c:bubble3D val="0"/>
            <c:spPr>
              <a:ln w="19050">
                <a:solidFill>
                  <a:schemeClr val="tx1">
                    <a:lumMod val="65000"/>
                    <a:lumOff val="35000"/>
                  </a:schemeClr>
                </a:solidFill>
                <a:prstDash val="dash"/>
              </a:ln>
            </c:spPr>
            <c:extLst>
              <c:ext xmlns:c16="http://schemas.microsoft.com/office/drawing/2014/chart" uri="{C3380CC4-5D6E-409C-BE32-E72D297353CC}">
                <c16:uniqueId val="{00000005-E332-4F1D-9F02-4500CC0CCFB3}"/>
              </c:ext>
            </c:extLst>
          </c:dPt>
          <c:cat>
            <c:numRef>
              <c:f>'Graphique 1_Real GDP per capita'!$C$1:$AC$1</c:f>
              <c:numCache>
                <c:formatCode>0</c:formatCode>
                <c:ptCount val="2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numCache>
            </c:numRef>
          </c:cat>
          <c:val>
            <c:numRef>
              <c:f>'Graphique 1_Real GDP per capita'!$C$23:$AC$23</c:f>
              <c:numCache>
                <c:formatCode>#,##0.0</c:formatCode>
                <c:ptCount val="27"/>
                <c:pt idx="0">
                  <c:v>31916.788860000001</c:v>
                </c:pt>
                <c:pt idx="1">
                  <c:v>32415.243689999996</c:v>
                </c:pt>
                <c:pt idx="2">
                  <c:v>32317.053129999997</c:v>
                </c:pt>
                <c:pt idx="3">
                  <c:v>32157.227190000001</c:v>
                </c:pt>
                <c:pt idx="4">
                  <c:v>32568.153969999996</c:v>
                </c:pt>
                <c:pt idx="5">
                  <c:v>32904.680030000003</c:v>
                </c:pt>
                <c:pt idx="6">
                  <c:v>34242.440840000003</c:v>
                </c:pt>
                <c:pt idx="7">
                  <c:v>35310.820329999995</c:v>
                </c:pt>
                <c:pt idx="8">
                  <c:v>35732.882469999997</c:v>
                </c:pt>
                <c:pt idx="9">
                  <c:v>33869.275870000005</c:v>
                </c:pt>
                <c:pt idx="10">
                  <c:v>35361.189030000001</c:v>
                </c:pt>
                <c:pt idx="11">
                  <c:v>36694.165060000007</c:v>
                </c:pt>
                <c:pt idx="12">
                  <c:v>36798.982170000003</c:v>
                </c:pt>
                <c:pt idx="13">
                  <c:v>36840.33455</c:v>
                </c:pt>
                <c:pt idx="14">
                  <c:v>37482.953090000003</c:v>
                </c:pt>
                <c:pt idx="15">
                  <c:v>37774.064420000002</c:v>
                </c:pt>
                <c:pt idx="16">
                  <c:v>38330.237650000003</c:v>
                </c:pt>
                <c:pt idx="17">
                  <c:v>39224.589330000003</c:v>
                </c:pt>
                <c:pt idx="18">
                  <c:v>39543.387090000004</c:v>
                </c:pt>
                <c:pt idx="19">
                  <c:v>39844.16244</c:v>
                </c:pt>
                <c:pt idx="20">
                  <c:v>38181.243129999995</c:v>
                </c:pt>
                <c:pt idx="21">
                  <c:v>39565.842709999997</c:v>
                </c:pt>
                <c:pt idx="22">
                  <c:v>39819.656320000002</c:v>
                </c:pt>
                <c:pt idx="23">
                  <c:v>39377.109349999999</c:v>
                </c:pt>
                <c:pt idx="24">
                  <c:v>39206.295699999995</c:v>
                </c:pt>
                <c:pt idx="25">
                  <c:v>39386.044740000005</c:v>
                </c:pt>
              </c:numCache>
            </c:numRef>
          </c:val>
          <c:smooth val="0"/>
          <c:extLst>
            <c:ext xmlns:c16="http://schemas.microsoft.com/office/drawing/2014/chart" uri="{C3380CC4-5D6E-409C-BE32-E72D297353CC}">
              <c16:uniqueId val="{00000006-E332-4F1D-9F02-4500CC0CCFB3}"/>
            </c:ext>
          </c:extLst>
        </c:ser>
        <c:ser>
          <c:idx val="7"/>
          <c:order val="1"/>
          <c:tx>
            <c:strRef>
              <c:f>'Graphique 1_Real GDP per capita'!$B$24</c:f>
              <c:strCache>
                <c:ptCount val="1"/>
                <c:pt idx="0">
                  <c:v>France</c:v>
                </c:pt>
              </c:strCache>
            </c:strRef>
          </c:tx>
          <c:spPr>
            <a:ln w="28575">
              <a:solidFill>
                <a:srgbClr val="333E97"/>
              </a:solidFill>
            </a:ln>
          </c:spPr>
          <c:marker>
            <c:symbol val="none"/>
          </c:marker>
          <c:dPt>
            <c:idx val="24"/>
            <c:bubble3D val="0"/>
            <c:spPr>
              <a:ln w="28575">
                <a:solidFill>
                  <a:srgbClr val="333E97"/>
                </a:solidFill>
                <a:prstDash val="solid"/>
              </a:ln>
            </c:spPr>
            <c:extLst>
              <c:ext xmlns:c16="http://schemas.microsoft.com/office/drawing/2014/chart" uri="{C3380CC4-5D6E-409C-BE32-E72D297353CC}">
                <c16:uniqueId val="{00000008-E332-4F1D-9F02-4500CC0CCFB3}"/>
              </c:ext>
            </c:extLst>
          </c:dPt>
          <c:dPt>
            <c:idx val="25"/>
            <c:bubble3D val="0"/>
            <c:spPr>
              <a:ln w="28575">
                <a:solidFill>
                  <a:srgbClr val="333E97"/>
                </a:solidFill>
                <a:prstDash val="sysDash"/>
              </a:ln>
            </c:spPr>
            <c:extLst>
              <c:ext xmlns:c16="http://schemas.microsoft.com/office/drawing/2014/chart" uri="{C3380CC4-5D6E-409C-BE32-E72D297353CC}">
                <c16:uniqueId val="{0000000A-E332-4F1D-9F02-4500CC0CCFB3}"/>
              </c:ext>
            </c:extLst>
          </c:dPt>
          <c:dPt>
            <c:idx val="26"/>
            <c:bubble3D val="0"/>
            <c:spPr>
              <a:ln w="28575">
                <a:solidFill>
                  <a:srgbClr val="333E97"/>
                </a:solidFill>
                <a:prstDash val="dash"/>
              </a:ln>
            </c:spPr>
            <c:extLst>
              <c:ext xmlns:c16="http://schemas.microsoft.com/office/drawing/2014/chart" uri="{C3380CC4-5D6E-409C-BE32-E72D297353CC}">
                <c16:uniqueId val="{0000000C-E332-4F1D-9F02-4500CC0CCFB3}"/>
              </c:ext>
            </c:extLst>
          </c:dPt>
          <c:cat>
            <c:numRef>
              <c:f>'Graphique 1_Real GDP per capita'!$C$1:$AC$1</c:f>
              <c:numCache>
                <c:formatCode>0</c:formatCode>
                <c:ptCount val="2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numCache>
            </c:numRef>
          </c:cat>
          <c:val>
            <c:numRef>
              <c:f>'Graphique 1_Real GDP per capita'!$C$24:$AC$24</c:f>
              <c:numCache>
                <c:formatCode>#,##0.0</c:formatCode>
                <c:ptCount val="27"/>
                <c:pt idx="0">
                  <c:v>30058.028700000003</c:v>
                </c:pt>
                <c:pt idx="1">
                  <c:v>30409.407460000002</c:v>
                </c:pt>
                <c:pt idx="2">
                  <c:v>30515.00819</c:v>
                </c:pt>
                <c:pt idx="3">
                  <c:v>30597.432659999999</c:v>
                </c:pt>
                <c:pt idx="4">
                  <c:v>31249.03242</c:v>
                </c:pt>
                <c:pt idx="5">
                  <c:v>31605.266350000002</c:v>
                </c:pt>
                <c:pt idx="6">
                  <c:v>32243.060569999998</c:v>
                </c:pt>
                <c:pt idx="7">
                  <c:v>32861.053260000001</c:v>
                </c:pt>
                <c:pt idx="8">
                  <c:v>32808.039620000003</c:v>
                </c:pt>
                <c:pt idx="9">
                  <c:v>31723.290250000002</c:v>
                </c:pt>
                <c:pt idx="10">
                  <c:v>32204.186219999996</c:v>
                </c:pt>
                <c:pt idx="11">
                  <c:v>32833.812519999999</c:v>
                </c:pt>
                <c:pt idx="12">
                  <c:v>32739.720480000004</c:v>
                </c:pt>
                <c:pt idx="13">
                  <c:v>32833.511050000001</c:v>
                </c:pt>
                <c:pt idx="14">
                  <c:v>32992.216220000002</c:v>
                </c:pt>
                <c:pt idx="15">
                  <c:v>33196.684249999998</c:v>
                </c:pt>
                <c:pt idx="16">
                  <c:v>33356.684600000001</c:v>
                </c:pt>
                <c:pt idx="17">
                  <c:v>33915.717119999994</c:v>
                </c:pt>
                <c:pt idx="18">
                  <c:v>34317.730530000001</c:v>
                </c:pt>
                <c:pt idx="19">
                  <c:v>34877.494610000002</c:v>
                </c:pt>
                <c:pt idx="20">
                  <c:v>32172.114219999996</c:v>
                </c:pt>
                <c:pt idx="21">
                  <c:v>34262.687760000001</c:v>
                </c:pt>
                <c:pt idx="22">
                  <c:v>35037.080529999999</c:v>
                </c:pt>
                <c:pt idx="23">
                  <c:v>35256.4421</c:v>
                </c:pt>
                <c:pt idx="24">
                  <c:v>35537.198559999997</c:v>
                </c:pt>
                <c:pt idx="25">
                  <c:v>35708.111860000005</c:v>
                </c:pt>
              </c:numCache>
            </c:numRef>
          </c:val>
          <c:smooth val="0"/>
          <c:extLst>
            <c:ext xmlns:c16="http://schemas.microsoft.com/office/drawing/2014/chart" uri="{C3380CC4-5D6E-409C-BE32-E72D297353CC}">
              <c16:uniqueId val="{0000000D-E332-4F1D-9F02-4500CC0CCFB3}"/>
            </c:ext>
          </c:extLst>
        </c:ser>
        <c:ser>
          <c:idx val="8"/>
          <c:order val="2"/>
          <c:tx>
            <c:strRef>
              <c:f>'Graphique 1_Real GDP per capita'!$B$25</c:f>
              <c:strCache>
                <c:ptCount val="1"/>
                <c:pt idx="0">
                  <c:v>Zone euro</c:v>
                </c:pt>
              </c:strCache>
            </c:strRef>
          </c:tx>
          <c:spPr>
            <a:ln>
              <a:solidFill>
                <a:schemeClr val="accent5"/>
              </a:solidFill>
            </a:ln>
          </c:spPr>
          <c:marker>
            <c:symbol val="none"/>
          </c:marker>
          <c:dPt>
            <c:idx val="24"/>
            <c:bubble3D val="0"/>
            <c:spPr>
              <a:ln>
                <a:solidFill>
                  <a:srgbClr val="5B9BD5"/>
                </a:solidFill>
                <a:prstDash val="solid"/>
              </a:ln>
            </c:spPr>
            <c:extLst>
              <c:ext xmlns:c16="http://schemas.microsoft.com/office/drawing/2014/chart" uri="{C3380CC4-5D6E-409C-BE32-E72D297353CC}">
                <c16:uniqueId val="{0000000F-E332-4F1D-9F02-4500CC0CCFB3}"/>
              </c:ext>
            </c:extLst>
          </c:dPt>
          <c:dPt>
            <c:idx val="25"/>
            <c:bubble3D val="0"/>
            <c:spPr>
              <a:ln>
                <a:solidFill>
                  <a:schemeClr val="accent5"/>
                </a:solidFill>
                <a:prstDash val="dash"/>
              </a:ln>
            </c:spPr>
            <c:extLst>
              <c:ext xmlns:c16="http://schemas.microsoft.com/office/drawing/2014/chart" uri="{C3380CC4-5D6E-409C-BE32-E72D297353CC}">
                <c16:uniqueId val="{00000011-E332-4F1D-9F02-4500CC0CCFB3}"/>
              </c:ext>
            </c:extLst>
          </c:dPt>
          <c:dPt>
            <c:idx val="26"/>
            <c:bubble3D val="0"/>
            <c:spPr>
              <a:ln>
                <a:solidFill>
                  <a:schemeClr val="accent5"/>
                </a:solidFill>
                <a:prstDash val="dash"/>
              </a:ln>
            </c:spPr>
            <c:extLst>
              <c:ext xmlns:c16="http://schemas.microsoft.com/office/drawing/2014/chart" uri="{C3380CC4-5D6E-409C-BE32-E72D297353CC}">
                <c16:uniqueId val="{00000013-E332-4F1D-9F02-4500CC0CCFB3}"/>
              </c:ext>
            </c:extLst>
          </c:dPt>
          <c:cat>
            <c:numRef>
              <c:f>'Graphique 1_Real GDP per capita'!$C$1:$AC$1</c:f>
              <c:numCache>
                <c:formatCode>0</c:formatCode>
                <c:ptCount val="2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numCache>
            </c:numRef>
          </c:cat>
          <c:val>
            <c:numRef>
              <c:f>'Graphique 1_Real GDP per capita'!$C$25:$AC$25</c:f>
              <c:numCache>
                <c:formatCode>#,##0.0</c:formatCode>
                <c:ptCount val="27"/>
                <c:pt idx="0">
                  <c:v>27991.62168</c:v>
                </c:pt>
                <c:pt idx="1">
                  <c:v>28516.741669999999</c:v>
                </c:pt>
                <c:pt idx="2">
                  <c:v>28636.80082</c:v>
                </c:pt>
                <c:pt idx="3">
                  <c:v>28690.57317</c:v>
                </c:pt>
                <c:pt idx="4">
                  <c:v>29199.349630000001</c:v>
                </c:pt>
                <c:pt idx="5">
                  <c:v>29555.302099999997</c:v>
                </c:pt>
                <c:pt idx="6">
                  <c:v>30399.363279999998</c:v>
                </c:pt>
                <c:pt idx="7">
                  <c:v>31146.76469</c:v>
                </c:pt>
                <c:pt idx="8">
                  <c:v>31123.944609999999</c:v>
                </c:pt>
                <c:pt idx="9">
                  <c:v>29644.230159999999</c:v>
                </c:pt>
                <c:pt idx="10">
                  <c:v>30191.628980000001</c:v>
                </c:pt>
                <c:pt idx="11">
                  <c:v>30637.468680000002</c:v>
                </c:pt>
                <c:pt idx="12">
                  <c:v>30282.740040000001</c:v>
                </c:pt>
                <c:pt idx="13">
                  <c:v>30181.686160000001</c:v>
                </c:pt>
                <c:pt idx="14">
                  <c:v>30562.36954</c:v>
                </c:pt>
                <c:pt idx="15">
                  <c:v>31117.432380000002</c:v>
                </c:pt>
                <c:pt idx="16">
                  <c:v>31587.294000000002</c:v>
                </c:pt>
                <c:pt idx="17">
                  <c:v>32337.97364</c:v>
                </c:pt>
                <c:pt idx="18">
                  <c:v>32827.785680000001</c:v>
                </c:pt>
                <c:pt idx="19">
                  <c:v>33272.399710000005</c:v>
                </c:pt>
                <c:pt idx="20">
                  <c:v>31221.979149999999</c:v>
                </c:pt>
                <c:pt idx="21">
                  <c:v>33184.910340000002</c:v>
                </c:pt>
                <c:pt idx="22">
                  <c:v>34187.529060000001</c:v>
                </c:pt>
                <c:pt idx="23">
                  <c:v>34105.894780000002</c:v>
                </c:pt>
                <c:pt idx="24">
                  <c:v>34230.895949999998</c:v>
                </c:pt>
                <c:pt idx="25">
                  <c:v>34568.641439999999</c:v>
                </c:pt>
              </c:numCache>
            </c:numRef>
          </c:val>
          <c:smooth val="0"/>
          <c:extLst>
            <c:ext xmlns:c16="http://schemas.microsoft.com/office/drawing/2014/chart" uri="{C3380CC4-5D6E-409C-BE32-E72D297353CC}">
              <c16:uniqueId val="{00000014-E332-4F1D-9F02-4500CC0CCFB3}"/>
            </c:ext>
          </c:extLst>
        </c:ser>
        <c:ser>
          <c:idx val="9"/>
          <c:order val="3"/>
          <c:tx>
            <c:strRef>
              <c:f>'Graphique 1_Real GDP per capita'!$B$21</c:f>
              <c:strCache>
                <c:ptCount val="1"/>
                <c:pt idx="0">
                  <c:v>Italie</c:v>
                </c:pt>
              </c:strCache>
            </c:strRef>
          </c:tx>
          <c:spPr>
            <a:ln>
              <a:solidFill>
                <a:srgbClr val="3C9247"/>
              </a:solidFill>
            </a:ln>
          </c:spPr>
          <c:marker>
            <c:symbol val="none"/>
          </c:marker>
          <c:dPt>
            <c:idx val="24"/>
            <c:bubble3D val="0"/>
            <c:spPr>
              <a:ln>
                <a:solidFill>
                  <a:srgbClr val="3C9247"/>
                </a:solidFill>
                <a:prstDash val="solid"/>
              </a:ln>
            </c:spPr>
            <c:extLst>
              <c:ext xmlns:c16="http://schemas.microsoft.com/office/drawing/2014/chart" uri="{C3380CC4-5D6E-409C-BE32-E72D297353CC}">
                <c16:uniqueId val="{00000016-E332-4F1D-9F02-4500CC0CCFB3}"/>
              </c:ext>
            </c:extLst>
          </c:dPt>
          <c:dPt>
            <c:idx val="25"/>
            <c:bubble3D val="0"/>
            <c:spPr>
              <a:ln>
                <a:solidFill>
                  <a:srgbClr val="3C9247"/>
                </a:solidFill>
                <a:prstDash val="dash"/>
              </a:ln>
            </c:spPr>
            <c:extLst>
              <c:ext xmlns:c16="http://schemas.microsoft.com/office/drawing/2014/chart" uri="{C3380CC4-5D6E-409C-BE32-E72D297353CC}">
                <c16:uniqueId val="{00000018-E332-4F1D-9F02-4500CC0CCFB3}"/>
              </c:ext>
            </c:extLst>
          </c:dPt>
          <c:dPt>
            <c:idx val="26"/>
            <c:bubble3D val="0"/>
            <c:spPr>
              <a:ln>
                <a:solidFill>
                  <a:srgbClr val="3C9247"/>
                </a:solidFill>
                <a:prstDash val="dash"/>
              </a:ln>
            </c:spPr>
            <c:extLst>
              <c:ext xmlns:c16="http://schemas.microsoft.com/office/drawing/2014/chart" uri="{C3380CC4-5D6E-409C-BE32-E72D297353CC}">
                <c16:uniqueId val="{0000001A-E332-4F1D-9F02-4500CC0CCFB3}"/>
              </c:ext>
            </c:extLst>
          </c:dPt>
          <c:cat>
            <c:numRef>
              <c:f>'Graphique 1_Real GDP per capita'!$C$1:$AC$1</c:f>
              <c:numCache>
                <c:formatCode>0</c:formatCode>
                <c:ptCount val="2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numCache>
            </c:numRef>
          </c:cat>
          <c:val>
            <c:numRef>
              <c:f>'Graphique 1_Real GDP per capita'!$C$21:$AC$21</c:f>
              <c:numCache>
                <c:formatCode>#,##0.0</c:formatCode>
                <c:ptCount val="27"/>
                <c:pt idx="0">
                  <c:v>29390.98084</c:v>
                </c:pt>
                <c:pt idx="1">
                  <c:v>29960.854900000002</c:v>
                </c:pt>
                <c:pt idx="2">
                  <c:v>29983.84405</c:v>
                </c:pt>
                <c:pt idx="3">
                  <c:v>29842.0694</c:v>
                </c:pt>
                <c:pt idx="4">
                  <c:v>30057.300589999999</c:v>
                </c:pt>
                <c:pt idx="5">
                  <c:v>30110.20911</c:v>
                </c:pt>
                <c:pt idx="6">
                  <c:v>30529.637890000002</c:v>
                </c:pt>
                <c:pt idx="7">
                  <c:v>30788.230179999999</c:v>
                </c:pt>
                <c:pt idx="8">
                  <c:v>30239.056799999998</c:v>
                </c:pt>
                <c:pt idx="9">
                  <c:v>28469.285620000002</c:v>
                </c:pt>
                <c:pt idx="10">
                  <c:v>28777.095219999999</c:v>
                </c:pt>
                <c:pt idx="11">
                  <c:v>28877.109390000001</c:v>
                </c:pt>
                <c:pt idx="12">
                  <c:v>27898.223829999999</c:v>
                </c:pt>
                <c:pt idx="13">
                  <c:v>27336.346410000002</c:v>
                </c:pt>
                <c:pt idx="14">
                  <c:v>27331.843130000001</c:v>
                </c:pt>
                <c:pt idx="15">
                  <c:v>27615.61923</c:v>
                </c:pt>
                <c:pt idx="16">
                  <c:v>28010.211890000002</c:v>
                </c:pt>
                <c:pt idx="17">
                  <c:v>28512.960669999997</c:v>
                </c:pt>
                <c:pt idx="18">
                  <c:v>28808.726029999998</c:v>
                </c:pt>
                <c:pt idx="19">
                  <c:v>29004.100849999999</c:v>
                </c:pt>
                <c:pt idx="20">
                  <c:v>26561.002469999999</c:v>
                </c:pt>
                <c:pt idx="21">
                  <c:v>29082.757569999998</c:v>
                </c:pt>
                <c:pt idx="22">
                  <c:v>30500.16318</c:v>
                </c:pt>
                <c:pt idx="23">
                  <c:v>30723.458860000002</c:v>
                </c:pt>
                <c:pt idx="24">
                  <c:v>30927.32287</c:v>
                </c:pt>
                <c:pt idx="25">
                  <c:v>31298.062989999999</c:v>
                </c:pt>
              </c:numCache>
            </c:numRef>
          </c:val>
          <c:smooth val="0"/>
          <c:extLst>
            <c:ext xmlns:c16="http://schemas.microsoft.com/office/drawing/2014/chart" uri="{C3380CC4-5D6E-409C-BE32-E72D297353CC}">
              <c16:uniqueId val="{0000001B-E332-4F1D-9F02-4500CC0CCFB3}"/>
            </c:ext>
          </c:extLst>
        </c:ser>
        <c:ser>
          <c:idx val="10"/>
          <c:order val="4"/>
          <c:tx>
            <c:strRef>
              <c:f>'Graphique 1_Real GDP per capita'!$B$22</c:f>
              <c:strCache>
                <c:ptCount val="1"/>
                <c:pt idx="0">
                  <c:v>Espagne</c:v>
                </c:pt>
              </c:strCache>
            </c:strRef>
          </c:tx>
          <c:spPr>
            <a:ln>
              <a:solidFill>
                <a:srgbClr val="B3002B"/>
              </a:solidFill>
            </a:ln>
          </c:spPr>
          <c:marker>
            <c:symbol val="none"/>
          </c:marker>
          <c:dPt>
            <c:idx val="24"/>
            <c:bubble3D val="0"/>
            <c:spPr>
              <a:ln>
                <a:solidFill>
                  <a:srgbClr val="B3002B"/>
                </a:solidFill>
                <a:prstDash val="solid"/>
              </a:ln>
            </c:spPr>
            <c:extLst>
              <c:ext xmlns:c16="http://schemas.microsoft.com/office/drawing/2014/chart" uri="{C3380CC4-5D6E-409C-BE32-E72D297353CC}">
                <c16:uniqueId val="{0000001D-E332-4F1D-9F02-4500CC0CCFB3}"/>
              </c:ext>
            </c:extLst>
          </c:dPt>
          <c:dPt>
            <c:idx val="25"/>
            <c:bubble3D val="0"/>
            <c:spPr>
              <a:ln>
                <a:solidFill>
                  <a:srgbClr val="B3002B"/>
                </a:solidFill>
                <a:prstDash val="dash"/>
              </a:ln>
            </c:spPr>
            <c:extLst>
              <c:ext xmlns:c16="http://schemas.microsoft.com/office/drawing/2014/chart" uri="{C3380CC4-5D6E-409C-BE32-E72D297353CC}">
                <c16:uniqueId val="{0000001F-E332-4F1D-9F02-4500CC0CCFB3}"/>
              </c:ext>
            </c:extLst>
          </c:dPt>
          <c:dPt>
            <c:idx val="26"/>
            <c:bubble3D val="0"/>
            <c:spPr>
              <a:ln>
                <a:solidFill>
                  <a:srgbClr val="B3002B"/>
                </a:solidFill>
                <a:prstDash val="dash"/>
              </a:ln>
            </c:spPr>
            <c:extLst>
              <c:ext xmlns:c16="http://schemas.microsoft.com/office/drawing/2014/chart" uri="{C3380CC4-5D6E-409C-BE32-E72D297353CC}">
                <c16:uniqueId val="{00000021-E332-4F1D-9F02-4500CC0CCFB3}"/>
              </c:ext>
            </c:extLst>
          </c:dPt>
          <c:cat>
            <c:numRef>
              <c:f>'Graphique 1_Real GDP per capita'!$C$1:$AC$1</c:f>
              <c:numCache>
                <c:formatCode>0</c:formatCode>
                <c:ptCount val="2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numCache>
            </c:numRef>
          </c:cat>
          <c:val>
            <c:numRef>
              <c:f>'Graphique 1_Real GDP per capita'!$C$22:$AC$22</c:f>
              <c:numCache>
                <c:formatCode>#,##0.0</c:formatCode>
                <c:ptCount val="27"/>
                <c:pt idx="0">
                  <c:v>21734.665219999999</c:v>
                </c:pt>
                <c:pt idx="1">
                  <c:v>22469.19557</c:v>
                </c:pt>
                <c:pt idx="2">
                  <c:v>22721.868879999998</c:v>
                </c:pt>
                <c:pt idx="3">
                  <c:v>22961.410770000002</c:v>
                </c:pt>
                <c:pt idx="4">
                  <c:v>23310.32519</c:v>
                </c:pt>
                <c:pt idx="5">
                  <c:v>23693.959429999999</c:v>
                </c:pt>
                <c:pt idx="6">
                  <c:v>24264.167100000002</c:v>
                </c:pt>
                <c:pt idx="7">
                  <c:v>24635.348839999999</c:v>
                </c:pt>
                <c:pt idx="8">
                  <c:v>24420.977719999999</c:v>
                </c:pt>
                <c:pt idx="9">
                  <c:v>23305.945</c:v>
                </c:pt>
                <c:pt idx="10">
                  <c:v>23230.22077</c:v>
                </c:pt>
                <c:pt idx="11">
                  <c:v>22995.741420000002</c:v>
                </c:pt>
                <c:pt idx="12">
                  <c:v>22330.656719999999</c:v>
                </c:pt>
                <c:pt idx="13">
                  <c:v>22091.39991</c:v>
                </c:pt>
                <c:pt idx="14">
                  <c:v>22498.814750000001</c:v>
                </c:pt>
                <c:pt idx="15">
                  <c:v>23437.027719999998</c:v>
                </c:pt>
                <c:pt idx="16">
                  <c:v>24098.05932</c:v>
                </c:pt>
                <c:pt idx="17">
                  <c:v>24751.50794</c:v>
                </c:pt>
                <c:pt idx="18">
                  <c:v>25233.233469999999</c:v>
                </c:pt>
                <c:pt idx="19">
                  <c:v>25524.628049999999</c:v>
                </c:pt>
                <c:pt idx="20">
                  <c:v>22608.785749999999</c:v>
                </c:pt>
                <c:pt idx="21">
                  <c:v>24118.74985</c:v>
                </c:pt>
                <c:pt idx="22">
                  <c:v>25376.240519999999</c:v>
                </c:pt>
                <c:pt idx="23">
                  <c:v>25731.483339999999</c:v>
                </c:pt>
                <c:pt idx="24">
                  <c:v>26191.103569999999</c:v>
                </c:pt>
                <c:pt idx="25">
                  <c:v>26550.677759999999</c:v>
                </c:pt>
              </c:numCache>
            </c:numRef>
          </c:val>
          <c:smooth val="0"/>
          <c:extLst>
            <c:ext xmlns:c16="http://schemas.microsoft.com/office/drawing/2014/chart" uri="{C3380CC4-5D6E-409C-BE32-E72D297353CC}">
              <c16:uniqueId val="{00000022-E332-4F1D-9F02-4500CC0CCFB3}"/>
            </c:ext>
          </c:extLst>
        </c:ser>
        <c:dLbls>
          <c:showLegendKey val="0"/>
          <c:showVal val="0"/>
          <c:showCatName val="0"/>
          <c:showSerName val="0"/>
          <c:showPercent val="0"/>
          <c:showBubbleSize val="0"/>
        </c:dLbls>
        <c:smooth val="0"/>
        <c:axId val="1329913583"/>
        <c:axId val="1201615695"/>
        <c:extLst>
          <c:ext xmlns:c15="http://schemas.microsoft.com/office/drawing/2012/chart" uri="{02D57815-91ED-43cb-92C2-25804820EDAC}">
            <c15:filteredLineSeries>
              <c15:ser>
                <c:idx val="11"/>
                <c:order val="5"/>
                <c:tx>
                  <c:strRef>
                    <c:extLst>
                      <c:ext uri="{02D57815-91ED-43cb-92C2-25804820EDAC}">
                        <c15:formulaRef>
                          <c15:sqref>'Graphique 1_Real GDP per capita'!$B$6</c15:sqref>
                        </c15:formulaRef>
                      </c:ext>
                    </c:extLst>
                    <c:strCache>
                      <c:ptCount val="1"/>
                      <c:pt idx="0">
                        <c:v>EA-20</c:v>
                      </c:pt>
                    </c:strCache>
                  </c:strRef>
                </c:tx>
                <c:spPr>
                  <a:ln w="19050">
                    <a:solidFill>
                      <a:srgbClr val="00B0F0"/>
                    </a:solidFill>
                  </a:ln>
                </c:spPr>
                <c:marker>
                  <c:symbol val="none"/>
                </c:marker>
                <c:dPt>
                  <c:idx val="24"/>
                  <c:bubble3D val="0"/>
                  <c:spPr>
                    <a:ln w="19050" cap="rnd">
                      <a:solidFill>
                        <a:srgbClr val="00B0F0"/>
                      </a:solidFill>
                      <a:prstDash val="dash"/>
                      <a:round/>
                    </a:ln>
                    <a:effectLst/>
                  </c:spPr>
                  <c:extLst>
                    <c:ext xmlns:c16="http://schemas.microsoft.com/office/drawing/2014/chart" uri="{C3380CC4-5D6E-409C-BE32-E72D297353CC}">
                      <c16:uniqueId val="{00000024-E332-4F1D-9F02-4500CC0CCFB3}"/>
                    </c:ext>
                  </c:extLst>
                </c:dPt>
                <c:dPt>
                  <c:idx val="25"/>
                  <c:bubble3D val="0"/>
                  <c:spPr>
                    <a:ln w="19050" cap="rnd">
                      <a:solidFill>
                        <a:srgbClr val="00B0F0"/>
                      </a:solidFill>
                      <a:prstDash val="dash"/>
                      <a:round/>
                    </a:ln>
                    <a:effectLst/>
                  </c:spPr>
                  <c:extLst>
                    <c:ext xmlns:c16="http://schemas.microsoft.com/office/drawing/2014/chart" uri="{C3380CC4-5D6E-409C-BE32-E72D297353CC}">
                      <c16:uniqueId val="{00000026-E332-4F1D-9F02-4500CC0CCFB3}"/>
                    </c:ext>
                  </c:extLst>
                </c:dPt>
                <c:cat>
                  <c:numRef>
                    <c:extLst>
                      <c:ext uri="{02D57815-91ED-43cb-92C2-25804820EDAC}">
                        <c15:formulaRef>
                          <c15:sqref>'Graphique 1_Real GDP per capita'!$C$1:$AC$1</c15:sqref>
                        </c15:formulaRef>
                      </c:ext>
                    </c:extLst>
                    <c:numCache>
                      <c:formatCode>0</c:formatCode>
                      <c:ptCount val="2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numCache>
                  </c:numRef>
                </c:cat>
                <c:val>
                  <c:numRef>
                    <c:extLst>
                      <c:ext uri="{02D57815-91ED-43cb-92C2-25804820EDAC}">
                        <c15:formulaRef>
                          <c15:sqref>'Graphique 1_Real GDP per capita'!$C$6:$AB$6</c15:sqref>
                        </c15:formulaRef>
                      </c:ext>
                    </c:extLst>
                    <c:numCache>
                      <c:formatCode>0.0000</c:formatCode>
                      <c:ptCount val="26"/>
                      <c:pt idx="0">
                        <c:v>27.991621680000002</c:v>
                      </c:pt>
                      <c:pt idx="1">
                        <c:v>28.516741669999998</c:v>
                      </c:pt>
                      <c:pt idx="2">
                        <c:v>28.636800820000001</c:v>
                      </c:pt>
                      <c:pt idx="3">
                        <c:v>28.69057317</c:v>
                      </c:pt>
                      <c:pt idx="4">
                        <c:v>29.19934963</c:v>
                      </c:pt>
                      <c:pt idx="5">
                        <c:v>29.555302099999999</c:v>
                      </c:pt>
                      <c:pt idx="6">
                        <c:v>30.399363279999999</c:v>
                      </c:pt>
                      <c:pt idx="7">
                        <c:v>31.146764690000001</c:v>
                      </c:pt>
                      <c:pt idx="8">
                        <c:v>31.123944609999999</c:v>
                      </c:pt>
                      <c:pt idx="9">
                        <c:v>29.644230159999999</c:v>
                      </c:pt>
                      <c:pt idx="10">
                        <c:v>30.191628980000001</c:v>
                      </c:pt>
                      <c:pt idx="11">
                        <c:v>30.637468680000001</c:v>
                      </c:pt>
                      <c:pt idx="12">
                        <c:v>30.28274004</c:v>
                      </c:pt>
                      <c:pt idx="13">
                        <c:v>30.181686160000002</c:v>
                      </c:pt>
                      <c:pt idx="14">
                        <c:v>30.562369539999999</c:v>
                      </c:pt>
                      <c:pt idx="15">
                        <c:v>31.11743238</c:v>
                      </c:pt>
                      <c:pt idx="16">
                        <c:v>31.587294</c:v>
                      </c:pt>
                      <c:pt idx="17">
                        <c:v>32.337973640000001</c:v>
                      </c:pt>
                      <c:pt idx="18">
                        <c:v>32.827785679999998</c:v>
                      </c:pt>
                      <c:pt idx="19">
                        <c:v>33.272399710000002</c:v>
                      </c:pt>
                      <c:pt idx="20">
                        <c:v>31.221979149999999</c:v>
                      </c:pt>
                      <c:pt idx="21">
                        <c:v>33.184910340000002</c:v>
                      </c:pt>
                      <c:pt idx="22">
                        <c:v>34.187529060000003</c:v>
                      </c:pt>
                      <c:pt idx="23">
                        <c:v>34.10589478</c:v>
                      </c:pt>
                      <c:pt idx="24">
                        <c:v>34.230895949999997</c:v>
                      </c:pt>
                      <c:pt idx="25">
                        <c:v>34.56864144</c:v>
                      </c:pt>
                    </c:numCache>
                  </c:numRef>
                </c:val>
                <c:smooth val="0"/>
                <c:extLst>
                  <c:ext xmlns:c16="http://schemas.microsoft.com/office/drawing/2014/chart" uri="{C3380CC4-5D6E-409C-BE32-E72D297353CC}">
                    <c16:uniqueId val="{00000027-E332-4F1D-9F02-4500CC0CCFB3}"/>
                  </c:ext>
                </c:extLst>
              </c15:ser>
            </c15:filteredLineSeries>
            <c15:filteredLineSeries>
              <c15:ser>
                <c:idx val="0"/>
                <c:order val="6"/>
                <c:tx>
                  <c:strRef>
                    <c:extLst xmlns:c15="http://schemas.microsoft.com/office/drawing/2012/chart">
                      <c:ext xmlns:c15="http://schemas.microsoft.com/office/drawing/2012/chart" uri="{02D57815-91ED-43cb-92C2-25804820EDAC}">
                        <c15:formulaRef>
                          <c15:sqref>'Graphique 1_Real GDP per capita'!$B$4</c15:sqref>
                        </c15:formulaRef>
                      </c:ext>
                    </c:extLst>
                    <c:strCache>
                      <c:ptCount val="1"/>
                      <c:pt idx="0">
                        <c:v>DE</c:v>
                      </c:pt>
                    </c:strCache>
                  </c:strRef>
                </c:tx>
                <c:spPr>
                  <a:ln w="19050">
                    <a:solidFill>
                      <a:schemeClr val="bg2">
                        <a:lumMod val="25000"/>
                      </a:schemeClr>
                    </a:solidFill>
                  </a:ln>
                </c:spPr>
                <c:marker>
                  <c:symbol val="none"/>
                </c:marker>
                <c:dPt>
                  <c:idx val="24"/>
                  <c:bubble3D val="0"/>
                  <c:spPr>
                    <a:ln w="19050" cap="rnd">
                      <a:solidFill>
                        <a:schemeClr val="bg2">
                          <a:lumMod val="25000"/>
                        </a:schemeClr>
                      </a:solidFill>
                      <a:prstDash val="dash"/>
                      <a:round/>
                    </a:ln>
                    <a:effectLst/>
                  </c:spPr>
                  <c:extLst xmlns:c15="http://schemas.microsoft.com/office/drawing/2012/chart">
                    <c:ext xmlns:c16="http://schemas.microsoft.com/office/drawing/2014/chart" uri="{C3380CC4-5D6E-409C-BE32-E72D297353CC}">
                      <c16:uniqueId val="{00000029-E332-4F1D-9F02-4500CC0CCFB3}"/>
                    </c:ext>
                  </c:extLst>
                </c:dPt>
                <c:dPt>
                  <c:idx val="25"/>
                  <c:bubble3D val="0"/>
                  <c:spPr>
                    <a:ln w="19050" cap="rnd">
                      <a:solidFill>
                        <a:schemeClr val="bg2">
                          <a:lumMod val="25000"/>
                        </a:schemeClr>
                      </a:solidFill>
                      <a:prstDash val="dash"/>
                      <a:round/>
                    </a:ln>
                    <a:effectLst/>
                  </c:spPr>
                  <c:extLst xmlns:c15="http://schemas.microsoft.com/office/drawing/2012/chart">
                    <c:ext xmlns:c16="http://schemas.microsoft.com/office/drawing/2014/chart" uri="{C3380CC4-5D6E-409C-BE32-E72D297353CC}">
                      <c16:uniqueId val="{0000002B-E332-4F1D-9F02-4500CC0CCFB3}"/>
                    </c:ext>
                  </c:extLst>
                </c:dPt>
                <c:cat>
                  <c:numRef>
                    <c:extLst xmlns:c15="http://schemas.microsoft.com/office/drawing/2012/chart">
                      <c:ext xmlns:c15="http://schemas.microsoft.com/office/drawing/2012/chart" uri="{02D57815-91ED-43cb-92C2-25804820EDAC}">
                        <c15:formulaRef>
                          <c15:sqref>'Graphique 1_Real GDP per capita'!$C$1:$AC$1</c15:sqref>
                        </c15:formulaRef>
                      </c:ext>
                    </c:extLst>
                    <c:numCache>
                      <c:formatCode>0</c:formatCode>
                      <c:ptCount val="2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numCache>
                  </c:numRef>
                </c:cat>
                <c:val>
                  <c:numRef>
                    <c:extLst xmlns:c15="http://schemas.microsoft.com/office/drawing/2012/chart">
                      <c:ext xmlns:c15="http://schemas.microsoft.com/office/drawing/2012/chart" uri="{02D57815-91ED-43cb-92C2-25804820EDAC}">
                        <c15:formulaRef>
                          <c15:sqref>'Graphique 1_Real GDP per capita'!$C$4:$AB$4</c15:sqref>
                        </c15:formulaRef>
                      </c:ext>
                    </c:extLst>
                    <c:numCache>
                      <c:formatCode>0.0000</c:formatCode>
                      <c:ptCount val="26"/>
                      <c:pt idx="0">
                        <c:v>31.91678886</c:v>
                      </c:pt>
                      <c:pt idx="1">
                        <c:v>32.415243689999997</c:v>
                      </c:pt>
                      <c:pt idx="2">
                        <c:v>32.317053129999998</c:v>
                      </c:pt>
                      <c:pt idx="3">
                        <c:v>32.15722719</c:v>
                      </c:pt>
                      <c:pt idx="4">
                        <c:v>32.568153969999997</c:v>
                      </c:pt>
                      <c:pt idx="5">
                        <c:v>32.904680030000002</c:v>
                      </c:pt>
                      <c:pt idx="6">
                        <c:v>34.24244084</c:v>
                      </c:pt>
                      <c:pt idx="7">
                        <c:v>35.310820329999999</c:v>
                      </c:pt>
                      <c:pt idx="8">
                        <c:v>35.73288247</c:v>
                      </c:pt>
                      <c:pt idx="9">
                        <c:v>33.869275870000003</c:v>
                      </c:pt>
                      <c:pt idx="10">
                        <c:v>35.361189029999998</c:v>
                      </c:pt>
                      <c:pt idx="11">
                        <c:v>36.694165060000003</c:v>
                      </c:pt>
                      <c:pt idx="12">
                        <c:v>36.798982170000002</c:v>
                      </c:pt>
                      <c:pt idx="13">
                        <c:v>36.840334550000001</c:v>
                      </c:pt>
                      <c:pt idx="14">
                        <c:v>37.482953090000002</c:v>
                      </c:pt>
                      <c:pt idx="15">
                        <c:v>37.774064420000002</c:v>
                      </c:pt>
                      <c:pt idx="16">
                        <c:v>38.330237650000001</c:v>
                      </c:pt>
                      <c:pt idx="17">
                        <c:v>39.224589330000001</c:v>
                      </c:pt>
                      <c:pt idx="18">
                        <c:v>39.543387090000003</c:v>
                      </c:pt>
                      <c:pt idx="19">
                        <c:v>39.844162439999998</c:v>
                      </c:pt>
                      <c:pt idx="20">
                        <c:v>38.181243129999999</c:v>
                      </c:pt>
                      <c:pt idx="21">
                        <c:v>39.565842709999998</c:v>
                      </c:pt>
                      <c:pt idx="22">
                        <c:v>39.81965632</c:v>
                      </c:pt>
                      <c:pt idx="23">
                        <c:v>39.377109349999998</c:v>
                      </c:pt>
                      <c:pt idx="24">
                        <c:v>39.206295699999998</c:v>
                      </c:pt>
                      <c:pt idx="25">
                        <c:v>39.386044740000003</c:v>
                      </c:pt>
                    </c:numCache>
                  </c:numRef>
                </c:val>
                <c:smooth val="0"/>
                <c:extLst xmlns:c15="http://schemas.microsoft.com/office/drawing/2012/chart">
                  <c:ext xmlns:c16="http://schemas.microsoft.com/office/drawing/2014/chart" uri="{C3380CC4-5D6E-409C-BE32-E72D297353CC}">
                    <c16:uniqueId val="{0000002C-E332-4F1D-9F02-4500CC0CCFB3}"/>
                  </c:ext>
                </c:extLst>
              </c15:ser>
            </c15:filteredLineSeries>
            <c15:filteredLineSeries>
              <c15:ser>
                <c:idx val="1"/>
                <c:order val="7"/>
                <c:tx>
                  <c:strRef>
                    <c:extLst xmlns:c15="http://schemas.microsoft.com/office/drawing/2012/chart">
                      <c:ext xmlns:c15="http://schemas.microsoft.com/office/drawing/2012/chart" uri="{02D57815-91ED-43cb-92C2-25804820EDAC}">
                        <c15:formulaRef>
                          <c15:sqref>'Graphique 1_Real GDP per capita'!$B$5</c15:sqref>
                        </c15:formulaRef>
                      </c:ext>
                    </c:extLst>
                    <c:strCache>
                      <c:ptCount val="1"/>
                      <c:pt idx="0">
                        <c:v>FR</c:v>
                      </c:pt>
                    </c:strCache>
                  </c:strRef>
                </c:tx>
                <c:spPr>
                  <a:ln w="25400">
                    <a:solidFill>
                      <a:schemeClr val="accent1">
                        <a:lumMod val="75000"/>
                      </a:schemeClr>
                    </a:solidFill>
                  </a:ln>
                </c:spPr>
                <c:marker>
                  <c:symbol val="none"/>
                </c:marker>
                <c:dPt>
                  <c:idx val="24"/>
                  <c:bubble3D val="0"/>
                  <c:spPr>
                    <a:ln w="25400" cap="rnd">
                      <a:solidFill>
                        <a:schemeClr val="accent1">
                          <a:lumMod val="75000"/>
                        </a:schemeClr>
                      </a:solidFill>
                      <a:prstDash val="dash"/>
                      <a:round/>
                    </a:ln>
                    <a:effectLst/>
                  </c:spPr>
                  <c:extLst xmlns:c15="http://schemas.microsoft.com/office/drawing/2012/chart">
                    <c:ext xmlns:c16="http://schemas.microsoft.com/office/drawing/2014/chart" uri="{C3380CC4-5D6E-409C-BE32-E72D297353CC}">
                      <c16:uniqueId val="{0000002E-E332-4F1D-9F02-4500CC0CCFB3}"/>
                    </c:ext>
                  </c:extLst>
                </c:dPt>
                <c:dPt>
                  <c:idx val="25"/>
                  <c:bubble3D val="0"/>
                  <c:spPr>
                    <a:ln w="25400" cap="rnd">
                      <a:solidFill>
                        <a:schemeClr val="accent1">
                          <a:lumMod val="75000"/>
                        </a:schemeClr>
                      </a:solidFill>
                      <a:prstDash val="dash"/>
                      <a:round/>
                    </a:ln>
                    <a:effectLst/>
                  </c:spPr>
                  <c:extLst xmlns:c15="http://schemas.microsoft.com/office/drawing/2012/chart">
                    <c:ext xmlns:c16="http://schemas.microsoft.com/office/drawing/2014/chart" uri="{C3380CC4-5D6E-409C-BE32-E72D297353CC}">
                      <c16:uniqueId val="{00000030-E332-4F1D-9F02-4500CC0CCFB3}"/>
                    </c:ext>
                  </c:extLst>
                </c:dPt>
                <c:cat>
                  <c:numRef>
                    <c:extLst xmlns:c15="http://schemas.microsoft.com/office/drawing/2012/chart">
                      <c:ext xmlns:c15="http://schemas.microsoft.com/office/drawing/2012/chart" uri="{02D57815-91ED-43cb-92C2-25804820EDAC}">
                        <c15:formulaRef>
                          <c15:sqref>'Graphique 1_Real GDP per capita'!$C$1:$AC$1</c15:sqref>
                        </c15:formulaRef>
                      </c:ext>
                    </c:extLst>
                    <c:numCache>
                      <c:formatCode>0</c:formatCode>
                      <c:ptCount val="2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numCache>
                  </c:numRef>
                </c:cat>
                <c:val>
                  <c:numRef>
                    <c:extLst xmlns:c15="http://schemas.microsoft.com/office/drawing/2012/chart">
                      <c:ext xmlns:c15="http://schemas.microsoft.com/office/drawing/2012/chart" uri="{02D57815-91ED-43cb-92C2-25804820EDAC}">
                        <c15:formulaRef>
                          <c15:sqref>'Graphique 1_Real GDP per capita'!$C$5:$AB$5</c15:sqref>
                        </c15:formulaRef>
                      </c:ext>
                    </c:extLst>
                    <c:numCache>
                      <c:formatCode>0.0000</c:formatCode>
                      <c:ptCount val="26"/>
                      <c:pt idx="0">
                        <c:v>30.058028700000001</c:v>
                      </c:pt>
                      <c:pt idx="1">
                        <c:v>30.409407460000001</c:v>
                      </c:pt>
                      <c:pt idx="2">
                        <c:v>30.51500819</c:v>
                      </c:pt>
                      <c:pt idx="3">
                        <c:v>30.597432659999999</c:v>
                      </c:pt>
                      <c:pt idx="4">
                        <c:v>31.249032419999999</c:v>
                      </c:pt>
                      <c:pt idx="5">
                        <c:v>31.605266350000001</c:v>
                      </c:pt>
                      <c:pt idx="6">
                        <c:v>32.243060569999997</c:v>
                      </c:pt>
                      <c:pt idx="7">
                        <c:v>32.861053259999998</c:v>
                      </c:pt>
                      <c:pt idx="8">
                        <c:v>32.808039620000002</c:v>
                      </c:pt>
                      <c:pt idx="9">
                        <c:v>31.723290250000002</c:v>
                      </c:pt>
                      <c:pt idx="10">
                        <c:v>32.204186219999997</c:v>
                      </c:pt>
                      <c:pt idx="11">
                        <c:v>32.833812520000002</c:v>
                      </c:pt>
                      <c:pt idx="12">
                        <c:v>32.739720480000003</c:v>
                      </c:pt>
                      <c:pt idx="13">
                        <c:v>32.833511049999998</c:v>
                      </c:pt>
                      <c:pt idx="14">
                        <c:v>32.992216220000003</c:v>
                      </c:pt>
                      <c:pt idx="15">
                        <c:v>33.196684249999997</c:v>
                      </c:pt>
                      <c:pt idx="16">
                        <c:v>33.356684600000001</c:v>
                      </c:pt>
                      <c:pt idx="17">
                        <c:v>33.915717119999996</c:v>
                      </c:pt>
                      <c:pt idx="18">
                        <c:v>34.317730529999999</c:v>
                      </c:pt>
                      <c:pt idx="19">
                        <c:v>34.877494609999999</c:v>
                      </c:pt>
                      <c:pt idx="20">
                        <c:v>32.172114219999997</c:v>
                      </c:pt>
                      <c:pt idx="21">
                        <c:v>34.262687759999999</c:v>
                      </c:pt>
                      <c:pt idx="22">
                        <c:v>35.037080529999997</c:v>
                      </c:pt>
                      <c:pt idx="23">
                        <c:v>35.256442100000001</c:v>
                      </c:pt>
                      <c:pt idx="24">
                        <c:v>35.53719856</c:v>
                      </c:pt>
                      <c:pt idx="25">
                        <c:v>35.708111860000002</c:v>
                      </c:pt>
                    </c:numCache>
                  </c:numRef>
                </c:val>
                <c:smooth val="0"/>
                <c:extLst xmlns:c15="http://schemas.microsoft.com/office/drawing/2012/chart">
                  <c:ext xmlns:c16="http://schemas.microsoft.com/office/drawing/2014/chart" uri="{C3380CC4-5D6E-409C-BE32-E72D297353CC}">
                    <c16:uniqueId val="{00000031-E332-4F1D-9F02-4500CC0CCFB3}"/>
                  </c:ext>
                </c:extLst>
              </c15:ser>
            </c15:filteredLineSeries>
            <c15:filteredLineSeries>
              <c15:ser>
                <c:idx val="2"/>
                <c:order val="8"/>
                <c:tx>
                  <c:strRef>
                    <c:extLst xmlns:c15="http://schemas.microsoft.com/office/drawing/2012/chart">
                      <c:ext xmlns:c15="http://schemas.microsoft.com/office/drawing/2012/chart" uri="{02D57815-91ED-43cb-92C2-25804820EDAC}">
                        <c15:formulaRef>
                          <c15:sqref>'Graphique 1_Real GDP per capita'!$B$6</c15:sqref>
                        </c15:formulaRef>
                      </c:ext>
                    </c:extLst>
                    <c:strCache>
                      <c:ptCount val="1"/>
                      <c:pt idx="0">
                        <c:v>EA-20</c:v>
                      </c:pt>
                    </c:strCache>
                  </c:strRef>
                </c:tx>
                <c:spPr>
                  <a:ln w="28575" cap="rnd">
                    <a:solidFill>
                      <a:schemeClr val="accent3"/>
                    </a:solidFill>
                    <a:round/>
                  </a:ln>
                  <a:effectLst/>
                </c:spPr>
                <c:marker>
                  <c:symbol val="none"/>
                </c:marker>
                <c:cat>
                  <c:numRef>
                    <c:extLst xmlns:c15="http://schemas.microsoft.com/office/drawing/2012/chart">
                      <c:ext xmlns:c15="http://schemas.microsoft.com/office/drawing/2012/chart" uri="{02D57815-91ED-43cb-92C2-25804820EDAC}">
                        <c15:formulaRef>
                          <c15:sqref>'Graphique 1_Real GDP per capita'!$C$1:$AC$1</c15:sqref>
                        </c15:formulaRef>
                      </c:ext>
                    </c:extLst>
                    <c:numCache>
                      <c:formatCode>0</c:formatCode>
                      <c:ptCount val="2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numCache>
                  </c:numRef>
                </c:cat>
                <c:val>
                  <c:numRef>
                    <c:extLst xmlns:c15="http://schemas.microsoft.com/office/drawing/2012/chart">
                      <c:ext xmlns:c15="http://schemas.microsoft.com/office/drawing/2012/chart" uri="{02D57815-91ED-43cb-92C2-25804820EDAC}">
                        <c15:formulaRef>
                          <c15:sqref>'Graphique 1_Real GDP per capita'!$C$6:$AB$6</c15:sqref>
                        </c15:formulaRef>
                      </c:ext>
                    </c:extLst>
                    <c:numCache>
                      <c:formatCode>0.0000</c:formatCode>
                      <c:ptCount val="26"/>
                      <c:pt idx="0">
                        <c:v>27.991621680000002</c:v>
                      </c:pt>
                      <c:pt idx="1">
                        <c:v>28.516741669999998</c:v>
                      </c:pt>
                      <c:pt idx="2">
                        <c:v>28.636800820000001</c:v>
                      </c:pt>
                      <c:pt idx="3">
                        <c:v>28.69057317</c:v>
                      </c:pt>
                      <c:pt idx="4">
                        <c:v>29.19934963</c:v>
                      </c:pt>
                      <c:pt idx="5">
                        <c:v>29.555302099999999</c:v>
                      </c:pt>
                      <c:pt idx="6">
                        <c:v>30.399363279999999</c:v>
                      </c:pt>
                      <c:pt idx="7">
                        <c:v>31.146764690000001</c:v>
                      </c:pt>
                      <c:pt idx="8">
                        <c:v>31.123944609999999</c:v>
                      </c:pt>
                      <c:pt idx="9">
                        <c:v>29.644230159999999</c:v>
                      </c:pt>
                      <c:pt idx="10">
                        <c:v>30.191628980000001</c:v>
                      </c:pt>
                      <c:pt idx="11">
                        <c:v>30.637468680000001</c:v>
                      </c:pt>
                      <c:pt idx="12">
                        <c:v>30.28274004</c:v>
                      </c:pt>
                      <c:pt idx="13">
                        <c:v>30.181686160000002</c:v>
                      </c:pt>
                      <c:pt idx="14">
                        <c:v>30.562369539999999</c:v>
                      </c:pt>
                      <c:pt idx="15">
                        <c:v>31.11743238</c:v>
                      </c:pt>
                      <c:pt idx="16">
                        <c:v>31.587294</c:v>
                      </c:pt>
                      <c:pt idx="17">
                        <c:v>32.337973640000001</c:v>
                      </c:pt>
                      <c:pt idx="18">
                        <c:v>32.827785679999998</c:v>
                      </c:pt>
                      <c:pt idx="19">
                        <c:v>33.272399710000002</c:v>
                      </c:pt>
                      <c:pt idx="20">
                        <c:v>31.221979149999999</c:v>
                      </c:pt>
                      <c:pt idx="21">
                        <c:v>33.184910340000002</c:v>
                      </c:pt>
                      <c:pt idx="22">
                        <c:v>34.187529060000003</c:v>
                      </c:pt>
                      <c:pt idx="23">
                        <c:v>34.10589478</c:v>
                      </c:pt>
                      <c:pt idx="24">
                        <c:v>34.230895949999997</c:v>
                      </c:pt>
                      <c:pt idx="25">
                        <c:v>34.56864144</c:v>
                      </c:pt>
                    </c:numCache>
                  </c:numRef>
                </c:val>
                <c:smooth val="0"/>
                <c:extLst xmlns:c15="http://schemas.microsoft.com/office/drawing/2012/chart">
                  <c:ext xmlns:c16="http://schemas.microsoft.com/office/drawing/2014/chart" uri="{C3380CC4-5D6E-409C-BE32-E72D297353CC}">
                    <c16:uniqueId val="{00000032-E332-4F1D-9F02-4500CC0CCFB3}"/>
                  </c:ext>
                </c:extLst>
              </c15:ser>
            </c15:filteredLineSeries>
            <c15:filteredLineSeries>
              <c15:ser>
                <c:idx val="3"/>
                <c:order val="9"/>
                <c:tx>
                  <c:strRef>
                    <c:extLst xmlns:c15="http://schemas.microsoft.com/office/drawing/2012/chart">
                      <c:ext xmlns:c15="http://schemas.microsoft.com/office/drawing/2012/chart" uri="{02D57815-91ED-43cb-92C2-25804820EDAC}">
                        <c15:formulaRef>
                          <c15:sqref>'Graphique 1_Real GDP per capita'!$B$2</c15:sqref>
                        </c15:formulaRef>
                      </c:ext>
                    </c:extLst>
                    <c:strCache>
                      <c:ptCount val="1"/>
                      <c:pt idx="0">
                        <c:v>IT</c:v>
                      </c:pt>
                    </c:strCache>
                  </c:strRef>
                </c:tx>
                <c:spPr>
                  <a:ln w="19050">
                    <a:solidFill>
                      <a:srgbClr val="00B050"/>
                    </a:solidFill>
                  </a:ln>
                </c:spPr>
                <c:marker>
                  <c:symbol val="none"/>
                </c:marker>
                <c:dPt>
                  <c:idx val="24"/>
                  <c:bubble3D val="0"/>
                  <c:spPr>
                    <a:ln w="19050" cap="rnd">
                      <a:solidFill>
                        <a:srgbClr val="00B050"/>
                      </a:solidFill>
                      <a:prstDash val="dash"/>
                      <a:round/>
                    </a:ln>
                    <a:effectLst/>
                  </c:spPr>
                  <c:extLst xmlns:c15="http://schemas.microsoft.com/office/drawing/2012/chart">
                    <c:ext xmlns:c16="http://schemas.microsoft.com/office/drawing/2014/chart" uri="{C3380CC4-5D6E-409C-BE32-E72D297353CC}">
                      <c16:uniqueId val="{00000034-E332-4F1D-9F02-4500CC0CCFB3}"/>
                    </c:ext>
                  </c:extLst>
                </c:dPt>
                <c:dPt>
                  <c:idx val="25"/>
                  <c:bubble3D val="0"/>
                  <c:spPr>
                    <a:ln w="19050" cap="rnd">
                      <a:solidFill>
                        <a:srgbClr val="00B050"/>
                      </a:solidFill>
                      <a:prstDash val="dash"/>
                      <a:round/>
                    </a:ln>
                    <a:effectLst/>
                  </c:spPr>
                  <c:extLst xmlns:c15="http://schemas.microsoft.com/office/drawing/2012/chart">
                    <c:ext xmlns:c16="http://schemas.microsoft.com/office/drawing/2014/chart" uri="{C3380CC4-5D6E-409C-BE32-E72D297353CC}">
                      <c16:uniqueId val="{00000036-E332-4F1D-9F02-4500CC0CCFB3}"/>
                    </c:ext>
                  </c:extLst>
                </c:dPt>
                <c:cat>
                  <c:numRef>
                    <c:extLst xmlns:c15="http://schemas.microsoft.com/office/drawing/2012/chart">
                      <c:ext xmlns:c15="http://schemas.microsoft.com/office/drawing/2012/chart" uri="{02D57815-91ED-43cb-92C2-25804820EDAC}">
                        <c15:formulaRef>
                          <c15:sqref>'Graphique 1_Real GDP per capita'!$C$1:$AC$1</c15:sqref>
                        </c15:formulaRef>
                      </c:ext>
                    </c:extLst>
                    <c:numCache>
                      <c:formatCode>0</c:formatCode>
                      <c:ptCount val="2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numCache>
                  </c:numRef>
                </c:cat>
                <c:val>
                  <c:numRef>
                    <c:extLst xmlns:c15="http://schemas.microsoft.com/office/drawing/2012/chart">
                      <c:ext xmlns:c15="http://schemas.microsoft.com/office/drawing/2012/chart" uri="{02D57815-91ED-43cb-92C2-25804820EDAC}">
                        <c15:formulaRef>
                          <c15:sqref>'Graphique 1_Real GDP per capita'!$C$2:$AB$2</c15:sqref>
                        </c15:formulaRef>
                      </c:ext>
                    </c:extLst>
                    <c:numCache>
                      <c:formatCode>0.0000</c:formatCode>
                      <c:ptCount val="26"/>
                      <c:pt idx="0">
                        <c:v>29.390980840000001</c:v>
                      </c:pt>
                      <c:pt idx="1">
                        <c:v>29.960854900000001</c:v>
                      </c:pt>
                      <c:pt idx="2">
                        <c:v>29.983844049999998</c:v>
                      </c:pt>
                      <c:pt idx="3">
                        <c:v>29.8420694</c:v>
                      </c:pt>
                      <c:pt idx="4">
                        <c:v>30.057300590000001</c:v>
                      </c:pt>
                      <c:pt idx="5">
                        <c:v>30.11020911</c:v>
                      </c:pt>
                      <c:pt idx="6">
                        <c:v>30.52963789</c:v>
                      </c:pt>
                      <c:pt idx="7">
                        <c:v>30.788230179999999</c:v>
                      </c:pt>
                      <c:pt idx="8">
                        <c:v>30.2390568</c:v>
                      </c:pt>
                      <c:pt idx="9">
                        <c:v>28.469285620000001</c:v>
                      </c:pt>
                      <c:pt idx="10">
                        <c:v>28.77709522</c:v>
                      </c:pt>
                      <c:pt idx="11">
                        <c:v>28.877109390000001</c:v>
                      </c:pt>
                      <c:pt idx="12">
                        <c:v>27.898223829999999</c:v>
                      </c:pt>
                      <c:pt idx="13">
                        <c:v>27.336346410000001</c:v>
                      </c:pt>
                      <c:pt idx="14">
                        <c:v>27.331843129999999</c:v>
                      </c:pt>
                      <c:pt idx="15">
                        <c:v>27.61561923</c:v>
                      </c:pt>
                      <c:pt idx="16">
                        <c:v>28.010211890000001</c:v>
                      </c:pt>
                      <c:pt idx="17">
                        <c:v>28.512960669999998</c:v>
                      </c:pt>
                      <c:pt idx="18">
                        <c:v>28.808726029999999</c:v>
                      </c:pt>
                      <c:pt idx="19">
                        <c:v>29.00410085</c:v>
                      </c:pt>
                      <c:pt idx="20">
                        <c:v>26.561002469999998</c:v>
                      </c:pt>
                      <c:pt idx="21">
                        <c:v>29.082757569999998</c:v>
                      </c:pt>
                      <c:pt idx="22">
                        <c:v>30.500163180000001</c:v>
                      </c:pt>
                      <c:pt idx="23">
                        <c:v>30.723458860000001</c:v>
                      </c:pt>
                      <c:pt idx="24">
                        <c:v>30.927322870000001</c:v>
                      </c:pt>
                      <c:pt idx="25">
                        <c:v>31.298062989999998</c:v>
                      </c:pt>
                    </c:numCache>
                  </c:numRef>
                </c:val>
                <c:smooth val="0"/>
                <c:extLst xmlns:c15="http://schemas.microsoft.com/office/drawing/2012/chart">
                  <c:ext xmlns:c16="http://schemas.microsoft.com/office/drawing/2014/chart" uri="{C3380CC4-5D6E-409C-BE32-E72D297353CC}">
                    <c16:uniqueId val="{00000037-E332-4F1D-9F02-4500CC0CCFB3}"/>
                  </c:ext>
                </c:extLst>
              </c15:ser>
            </c15:filteredLineSeries>
            <c15:filteredLineSeries>
              <c15:ser>
                <c:idx val="4"/>
                <c:order val="10"/>
                <c:tx>
                  <c:strRef>
                    <c:extLst xmlns:c15="http://schemas.microsoft.com/office/drawing/2012/chart">
                      <c:ext xmlns:c15="http://schemas.microsoft.com/office/drawing/2012/chart" uri="{02D57815-91ED-43cb-92C2-25804820EDAC}">
                        <c15:formulaRef>
                          <c15:sqref>'Graphique 1_Real GDP per capita'!$B$3</c15:sqref>
                        </c15:formulaRef>
                      </c:ext>
                    </c:extLst>
                    <c:strCache>
                      <c:ptCount val="1"/>
                      <c:pt idx="0">
                        <c:v>ES</c:v>
                      </c:pt>
                    </c:strCache>
                  </c:strRef>
                </c:tx>
                <c:spPr>
                  <a:ln w="19050">
                    <a:solidFill>
                      <a:srgbClr val="C00000"/>
                    </a:solidFill>
                  </a:ln>
                </c:spPr>
                <c:marker>
                  <c:symbol val="none"/>
                </c:marker>
                <c:dPt>
                  <c:idx val="24"/>
                  <c:bubble3D val="0"/>
                  <c:spPr>
                    <a:ln w="19050" cap="rnd">
                      <a:solidFill>
                        <a:srgbClr val="C00000"/>
                      </a:solidFill>
                      <a:prstDash val="dash"/>
                      <a:round/>
                    </a:ln>
                    <a:effectLst/>
                  </c:spPr>
                  <c:extLst xmlns:c15="http://schemas.microsoft.com/office/drawing/2012/chart">
                    <c:ext xmlns:c16="http://schemas.microsoft.com/office/drawing/2014/chart" uri="{C3380CC4-5D6E-409C-BE32-E72D297353CC}">
                      <c16:uniqueId val="{00000039-E332-4F1D-9F02-4500CC0CCFB3}"/>
                    </c:ext>
                  </c:extLst>
                </c:dPt>
                <c:dPt>
                  <c:idx val="25"/>
                  <c:bubble3D val="0"/>
                  <c:spPr>
                    <a:ln w="19050" cap="rnd">
                      <a:solidFill>
                        <a:srgbClr val="C00000"/>
                      </a:solidFill>
                      <a:prstDash val="dash"/>
                      <a:round/>
                    </a:ln>
                    <a:effectLst/>
                  </c:spPr>
                  <c:extLst xmlns:c15="http://schemas.microsoft.com/office/drawing/2012/chart">
                    <c:ext xmlns:c16="http://schemas.microsoft.com/office/drawing/2014/chart" uri="{C3380CC4-5D6E-409C-BE32-E72D297353CC}">
                      <c16:uniqueId val="{0000003B-E332-4F1D-9F02-4500CC0CCFB3}"/>
                    </c:ext>
                  </c:extLst>
                </c:dPt>
                <c:cat>
                  <c:numRef>
                    <c:extLst xmlns:c15="http://schemas.microsoft.com/office/drawing/2012/chart">
                      <c:ext xmlns:c15="http://schemas.microsoft.com/office/drawing/2012/chart" uri="{02D57815-91ED-43cb-92C2-25804820EDAC}">
                        <c15:formulaRef>
                          <c15:sqref>'Graphique 1_Real GDP per capita'!$C$1:$AC$1</c15:sqref>
                        </c15:formulaRef>
                      </c:ext>
                    </c:extLst>
                    <c:numCache>
                      <c:formatCode>0</c:formatCode>
                      <c:ptCount val="2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numCache>
                  </c:numRef>
                </c:cat>
                <c:val>
                  <c:numRef>
                    <c:extLst xmlns:c15="http://schemas.microsoft.com/office/drawing/2012/chart">
                      <c:ext xmlns:c15="http://schemas.microsoft.com/office/drawing/2012/chart" uri="{02D57815-91ED-43cb-92C2-25804820EDAC}">
                        <c15:formulaRef>
                          <c15:sqref>'Graphique 1_Real GDP per capita'!$C$3:$AB$3</c15:sqref>
                        </c15:formulaRef>
                      </c:ext>
                    </c:extLst>
                    <c:numCache>
                      <c:formatCode>0.0000</c:formatCode>
                      <c:ptCount val="26"/>
                      <c:pt idx="0">
                        <c:v>21.73466522</c:v>
                      </c:pt>
                      <c:pt idx="1">
                        <c:v>22.46919557</c:v>
                      </c:pt>
                      <c:pt idx="2">
                        <c:v>22.721868879999999</c:v>
                      </c:pt>
                      <c:pt idx="3">
                        <c:v>22.961410770000001</c:v>
                      </c:pt>
                      <c:pt idx="4">
                        <c:v>23.31032519</c:v>
                      </c:pt>
                      <c:pt idx="5">
                        <c:v>23.69395943</c:v>
                      </c:pt>
                      <c:pt idx="6">
                        <c:v>24.264167100000002</c:v>
                      </c:pt>
                      <c:pt idx="7">
                        <c:v>24.635348839999999</c:v>
                      </c:pt>
                      <c:pt idx="8">
                        <c:v>24.42097772</c:v>
                      </c:pt>
                      <c:pt idx="9">
                        <c:v>23.305945000000001</c:v>
                      </c:pt>
                      <c:pt idx="10">
                        <c:v>23.230220769999999</c:v>
                      </c:pt>
                      <c:pt idx="11">
                        <c:v>22.995741420000002</c:v>
                      </c:pt>
                      <c:pt idx="12">
                        <c:v>22.33065672</c:v>
                      </c:pt>
                      <c:pt idx="13">
                        <c:v>22.09139991</c:v>
                      </c:pt>
                      <c:pt idx="14">
                        <c:v>22.498814750000001</c:v>
                      </c:pt>
                      <c:pt idx="15">
                        <c:v>23.43702772</c:v>
                      </c:pt>
                      <c:pt idx="16">
                        <c:v>24.098059320000001</c:v>
                      </c:pt>
                      <c:pt idx="17">
                        <c:v>24.75150794</c:v>
                      </c:pt>
                      <c:pt idx="18">
                        <c:v>25.233233469999998</c:v>
                      </c:pt>
                      <c:pt idx="19">
                        <c:v>25.52462805</c:v>
                      </c:pt>
                      <c:pt idx="20">
                        <c:v>22.608785749999999</c:v>
                      </c:pt>
                      <c:pt idx="21">
                        <c:v>24.11874985</c:v>
                      </c:pt>
                      <c:pt idx="22">
                        <c:v>25.37624052</c:v>
                      </c:pt>
                      <c:pt idx="23">
                        <c:v>25.73148334</c:v>
                      </c:pt>
                      <c:pt idx="24">
                        <c:v>26.191103569999999</c:v>
                      </c:pt>
                      <c:pt idx="25">
                        <c:v>26.550677759999999</c:v>
                      </c:pt>
                    </c:numCache>
                  </c:numRef>
                </c:val>
                <c:smooth val="0"/>
                <c:extLst xmlns:c15="http://schemas.microsoft.com/office/drawing/2012/chart">
                  <c:ext xmlns:c16="http://schemas.microsoft.com/office/drawing/2014/chart" uri="{C3380CC4-5D6E-409C-BE32-E72D297353CC}">
                    <c16:uniqueId val="{0000003C-E332-4F1D-9F02-4500CC0CCFB3}"/>
                  </c:ext>
                </c:extLst>
              </c15:ser>
            </c15:filteredLineSeries>
            <c15:filteredLineSeries>
              <c15:ser>
                <c:idx val="5"/>
                <c:order val="11"/>
                <c:tx>
                  <c:strRef>
                    <c:extLst xmlns:c15="http://schemas.microsoft.com/office/drawing/2012/chart">
                      <c:ext xmlns:c15="http://schemas.microsoft.com/office/drawing/2012/chart" uri="{02D57815-91ED-43cb-92C2-25804820EDAC}">
                        <c15:formulaRef>
                          <c15:sqref>'Graphique 1_Real GDP per capita'!$B$6</c15:sqref>
                        </c15:formulaRef>
                      </c:ext>
                    </c:extLst>
                    <c:strCache>
                      <c:ptCount val="1"/>
                      <c:pt idx="0">
                        <c:v>EA-20</c:v>
                      </c:pt>
                    </c:strCache>
                  </c:strRef>
                </c:tx>
                <c:marker>
                  <c:symbol val="none"/>
                </c:marker>
                <c:dPt>
                  <c:idx val="24"/>
                  <c:bubble3D val="0"/>
                  <c:spPr>
                    <a:ln w="19050" cap="rnd">
                      <a:solidFill>
                        <a:srgbClr val="00B0F0"/>
                      </a:solidFill>
                      <a:prstDash val="dash"/>
                      <a:round/>
                    </a:ln>
                    <a:effectLst/>
                  </c:spPr>
                  <c:extLst xmlns:c15="http://schemas.microsoft.com/office/drawing/2012/chart">
                    <c:ext xmlns:c16="http://schemas.microsoft.com/office/drawing/2014/chart" uri="{C3380CC4-5D6E-409C-BE32-E72D297353CC}">
                      <c16:uniqueId val="{0000003E-E332-4F1D-9F02-4500CC0CCFB3}"/>
                    </c:ext>
                  </c:extLst>
                </c:dPt>
                <c:dPt>
                  <c:idx val="25"/>
                  <c:bubble3D val="0"/>
                  <c:spPr>
                    <a:ln w="19050" cap="rnd">
                      <a:solidFill>
                        <a:srgbClr val="00B0F0"/>
                      </a:solidFill>
                      <a:prstDash val="dash"/>
                      <a:round/>
                    </a:ln>
                    <a:effectLst/>
                  </c:spPr>
                  <c:extLst xmlns:c15="http://schemas.microsoft.com/office/drawing/2012/chart">
                    <c:ext xmlns:c16="http://schemas.microsoft.com/office/drawing/2014/chart" uri="{C3380CC4-5D6E-409C-BE32-E72D297353CC}">
                      <c16:uniqueId val="{00000040-E332-4F1D-9F02-4500CC0CCFB3}"/>
                    </c:ext>
                  </c:extLst>
                </c:dPt>
                <c:cat>
                  <c:numRef>
                    <c:extLst xmlns:c15="http://schemas.microsoft.com/office/drawing/2012/chart">
                      <c:ext xmlns:c15="http://schemas.microsoft.com/office/drawing/2012/chart" uri="{02D57815-91ED-43cb-92C2-25804820EDAC}">
                        <c15:formulaRef>
                          <c15:sqref>'Graphique 1_Real GDP per capita'!$C$1:$AC$1</c15:sqref>
                        </c15:formulaRef>
                      </c:ext>
                    </c:extLst>
                    <c:numCache>
                      <c:formatCode>0</c:formatCode>
                      <c:ptCount val="2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numCache>
                  </c:numRef>
                </c:cat>
                <c:val>
                  <c:numRef>
                    <c:extLst xmlns:c15="http://schemas.microsoft.com/office/drawing/2012/chart">
                      <c:ext xmlns:c15="http://schemas.microsoft.com/office/drawing/2012/chart" uri="{02D57815-91ED-43cb-92C2-25804820EDAC}">
                        <c15:formulaRef>
                          <c15:sqref>'Graphique 1_Real GDP per capita'!$C$6:$AB$6</c15:sqref>
                        </c15:formulaRef>
                      </c:ext>
                    </c:extLst>
                    <c:numCache>
                      <c:formatCode>0.0000</c:formatCode>
                      <c:ptCount val="26"/>
                      <c:pt idx="0">
                        <c:v>27.991621680000002</c:v>
                      </c:pt>
                      <c:pt idx="1">
                        <c:v>28.516741669999998</c:v>
                      </c:pt>
                      <c:pt idx="2">
                        <c:v>28.636800820000001</c:v>
                      </c:pt>
                      <c:pt idx="3">
                        <c:v>28.69057317</c:v>
                      </c:pt>
                      <c:pt idx="4">
                        <c:v>29.19934963</c:v>
                      </c:pt>
                      <c:pt idx="5">
                        <c:v>29.555302099999999</c:v>
                      </c:pt>
                      <c:pt idx="6">
                        <c:v>30.399363279999999</c:v>
                      </c:pt>
                      <c:pt idx="7">
                        <c:v>31.146764690000001</c:v>
                      </c:pt>
                      <c:pt idx="8">
                        <c:v>31.123944609999999</c:v>
                      </c:pt>
                      <c:pt idx="9">
                        <c:v>29.644230159999999</c:v>
                      </c:pt>
                      <c:pt idx="10">
                        <c:v>30.191628980000001</c:v>
                      </c:pt>
                      <c:pt idx="11">
                        <c:v>30.637468680000001</c:v>
                      </c:pt>
                      <c:pt idx="12">
                        <c:v>30.28274004</c:v>
                      </c:pt>
                      <c:pt idx="13">
                        <c:v>30.181686160000002</c:v>
                      </c:pt>
                      <c:pt idx="14">
                        <c:v>30.562369539999999</c:v>
                      </c:pt>
                      <c:pt idx="15">
                        <c:v>31.11743238</c:v>
                      </c:pt>
                      <c:pt idx="16">
                        <c:v>31.587294</c:v>
                      </c:pt>
                      <c:pt idx="17">
                        <c:v>32.337973640000001</c:v>
                      </c:pt>
                      <c:pt idx="18">
                        <c:v>32.827785679999998</c:v>
                      </c:pt>
                      <c:pt idx="19">
                        <c:v>33.272399710000002</c:v>
                      </c:pt>
                      <c:pt idx="20">
                        <c:v>31.221979149999999</c:v>
                      </c:pt>
                      <c:pt idx="21">
                        <c:v>33.184910340000002</c:v>
                      </c:pt>
                      <c:pt idx="22">
                        <c:v>34.187529060000003</c:v>
                      </c:pt>
                      <c:pt idx="23">
                        <c:v>34.10589478</c:v>
                      </c:pt>
                      <c:pt idx="24">
                        <c:v>34.230895949999997</c:v>
                      </c:pt>
                      <c:pt idx="25">
                        <c:v>34.56864144</c:v>
                      </c:pt>
                    </c:numCache>
                  </c:numRef>
                </c:val>
                <c:smooth val="0"/>
                <c:extLst xmlns:c15="http://schemas.microsoft.com/office/drawing/2012/chart">
                  <c:ext xmlns:c16="http://schemas.microsoft.com/office/drawing/2014/chart" uri="{C3380CC4-5D6E-409C-BE32-E72D297353CC}">
                    <c16:uniqueId val="{00000041-E332-4F1D-9F02-4500CC0CCFB3}"/>
                  </c:ext>
                </c:extLst>
              </c15:ser>
            </c15:filteredLineSeries>
          </c:ext>
        </c:extLst>
      </c:lineChart>
      <c:catAx>
        <c:axId val="1329913583"/>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2580000" vert="horz"/>
          <a:lstStyle/>
          <a:p>
            <a:pPr>
              <a:defRPr/>
            </a:pPr>
            <a:endParaRPr lang="en-US"/>
          </a:p>
        </c:txPr>
        <c:crossAx val="1201615695"/>
        <c:crosses val="autoZero"/>
        <c:auto val="1"/>
        <c:lblAlgn val="ctr"/>
        <c:lblOffset val="100"/>
        <c:noMultiLvlLbl val="0"/>
      </c:catAx>
      <c:valAx>
        <c:axId val="1201615695"/>
        <c:scaling>
          <c:orientation val="minMax"/>
          <c:max val="40000"/>
          <c:min val="20000"/>
        </c:scaling>
        <c:delete val="0"/>
        <c:axPos val="l"/>
        <c:majorGridlines>
          <c:spPr>
            <a:ln w="9525" cap="flat" cmpd="sng" algn="ctr">
              <a:solidFill>
                <a:schemeClr val="tx1">
                  <a:lumMod val="15000"/>
                  <a:lumOff val="85000"/>
                </a:schemeClr>
              </a:solidFill>
              <a:round/>
            </a:ln>
            <a:effectLst/>
          </c:spPr>
        </c:majorGridlines>
        <c:numFmt formatCode="#\ ##0" sourceLinked="0"/>
        <c:majorTickMark val="none"/>
        <c:minorTickMark val="none"/>
        <c:tickLblPos val="nextTo"/>
        <c:spPr>
          <a:noFill/>
          <a:ln>
            <a:noFill/>
          </a:ln>
          <a:effectLst/>
        </c:spPr>
        <c:txPr>
          <a:bodyPr rot="-60000000" vert="horz"/>
          <a:lstStyle/>
          <a:p>
            <a:pPr>
              <a:defRPr/>
            </a:pPr>
            <a:endParaRPr lang="en-US"/>
          </a:p>
        </c:txPr>
        <c:crossAx val="1329913583"/>
        <c:crosses val="autoZero"/>
        <c:crossBetween val="between"/>
      </c:valAx>
    </c:plotArea>
    <c:plotVisOnly val="1"/>
    <c:dispBlanksAs val="gap"/>
    <c:showDLblsOverMax val="0"/>
    <c:extLst/>
  </c:chart>
  <c:spPr>
    <a:noFill/>
  </c:spPr>
  <c:txPr>
    <a:bodyPr/>
    <a:lstStyle/>
    <a:p>
      <a:pPr>
        <a:defRPr sz="1100">
          <a:solidFill>
            <a:schemeClr val="bg1">
              <a:lumMod val="50000"/>
            </a:schemeClr>
          </a:solidFill>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39722136736368"/>
          <c:y val="3.4318654489174788E-2"/>
          <c:w val="0.88928140644205089"/>
          <c:h val="0.8373209127446678"/>
        </c:manualLayout>
      </c:layout>
      <c:lineChart>
        <c:grouping val="standard"/>
        <c:varyColors val="0"/>
        <c:ser>
          <c:idx val="5"/>
          <c:order val="0"/>
          <c:tx>
            <c:strRef>
              <c:f>'Graphique Chomage_m'!$B$12</c:f>
              <c:strCache>
                <c:ptCount val="1"/>
                <c:pt idx="0">
                  <c:v>Zone euro</c:v>
                </c:pt>
              </c:strCache>
            </c:strRef>
          </c:tx>
          <c:spPr>
            <a:ln w="19050">
              <a:solidFill>
                <a:srgbClr val="78B6FC"/>
              </a:solidFill>
            </a:ln>
          </c:spPr>
          <c:marker>
            <c:symbol val="none"/>
          </c:marker>
          <c:dPt>
            <c:idx val="24"/>
            <c:bubble3D val="0"/>
            <c:spPr>
              <a:ln w="19050" cap="rnd">
                <a:solidFill>
                  <a:srgbClr val="78B6FC"/>
                </a:solidFill>
                <a:prstDash val="solid"/>
                <a:round/>
              </a:ln>
              <a:effectLst/>
            </c:spPr>
            <c:extLst>
              <c:ext xmlns:c16="http://schemas.microsoft.com/office/drawing/2014/chart" uri="{C3380CC4-5D6E-409C-BE32-E72D297353CC}">
                <c16:uniqueId val="{00000001-0E80-4655-A97C-42A4182EE0CB}"/>
              </c:ext>
            </c:extLst>
          </c:dPt>
          <c:dPt>
            <c:idx val="25"/>
            <c:bubble3D val="0"/>
            <c:spPr>
              <a:ln w="19050" cap="rnd">
                <a:solidFill>
                  <a:srgbClr val="78B6FC"/>
                </a:solidFill>
                <a:prstDash val="dash"/>
                <a:round/>
              </a:ln>
              <a:effectLst/>
            </c:spPr>
            <c:extLst>
              <c:ext xmlns:c16="http://schemas.microsoft.com/office/drawing/2014/chart" uri="{C3380CC4-5D6E-409C-BE32-E72D297353CC}">
                <c16:uniqueId val="{00000003-0E80-4655-A97C-42A4182EE0CB}"/>
              </c:ext>
            </c:extLst>
          </c:dPt>
          <c:cat>
            <c:numRef>
              <c:f>'Graphique Chomage_m'!$C$11:$AB$11</c:f>
              <c:numCache>
                <c:formatCode>General</c:formatCode>
                <c:ptCount val="2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numCache>
              <c:extLst/>
            </c:numRef>
          </c:cat>
          <c:val>
            <c:numRef>
              <c:f>'Graphique Chomage_m'!$C$12:$AB$12</c:f>
              <c:numCache>
                <c:formatCode>0.0</c:formatCode>
                <c:ptCount val="26"/>
                <c:pt idx="0">
                  <c:v>9.3000000000000007</c:v>
                </c:pt>
                <c:pt idx="1">
                  <c:v>8.5</c:v>
                </c:pt>
                <c:pt idx="2">
                  <c:v>8.6999999999999993</c:v>
                </c:pt>
                <c:pt idx="3">
                  <c:v>9</c:v>
                </c:pt>
                <c:pt idx="4">
                  <c:v>9.3000000000000007</c:v>
                </c:pt>
                <c:pt idx="5">
                  <c:v>9.1</c:v>
                </c:pt>
                <c:pt idx="6">
                  <c:v>8.4</c:v>
                </c:pt>
                <c:pt idx="7">
                  <c:v>7.5</c:v>
                </c:pt>
                <c:pt idx="8">
                  <c:v>7.5</c:v>
                </c:pt>
                <c:pt idx="9">
                  <c:v>8.3000000000000007</c:v>
                </c:pt>
                <c:pt idx="10">
                  <c:v>8.9</c:v>
                </c:pt>
                <c:pt idx="11">
                  <c:v>9</c:v>
                </c:pt>
                <c:pt idx="12">
                  <c:v>10.199999999999999</c:v>
                </c:pt>
                <c:pt idx="13">
                  <c:v>10.8</c:v>
                </c:pt>
                <c:pt idx="14">
                  <c:v>10.5</c:v>
                </c:pt>
                <c:pt idx="15">
                  <c:v>9.8000000000000007</c:v>
                </c:pt>
                <c:pt idx="16">
                  <c:v>9</c:v>
                </c:pt>
                <c:pt idx="17">
                  <c:v>8.1</c:v>
                </c:pt>
                <c:pt idx="18">
                  <c:v>7.3</c:v>
                </c:pt>
                <c:pt idx="19">
                  <c:v>6.8</c:v>
                </c:pt>
                <c:pt idx="20">
                  <c:v>7</c:v>
                </c:pt>
                <c:pt idx="21">
                  <c:v>6.9</c:v>
                </c:pt>
                <c:pt idx="22">
                  <c:v>6</c:v>
                </c:pt>
                <c:pt idx="23">
                  <c:v>5.8</c:v>
                </c:pt>
                <c:pt idx="24">
                  <c:v>6.5</c:v>
                </c:pt>
                <c:pt idx="25">
                  <c:v>6.3</c:v>
                </c:pt>
              </c:numCache>
              <c:extLst/>
            </c:numRef>
          </c:val>
          <c:smooth val="0"/>
          <c:extLst>
            <c:ext xmlns:c16="http://schemas.microsoft.com/office/drawing/2014/chart" uri="{C3380CC4-5D6E-409C-BE32-E72D297353CC}">
              <c16:uniqueId val="{00000004-0E80-4655-A97C-42A4182EE0CB}"/>
            </c:ext>
          </c:extLst>
        </c:ser>
        <c:ser>
          <c:idx val="6"/>
          <c:order val="1"/>
          <c:tx>
            <c:strRef>
              <c:f>'Graphique Chomage_m'!$B$13</c:f>
              <c:strCache>
                <c:ptCount val="1"/>
                <c:pt idx="0">
                  <c:v>France</c:v>
                </c:pt>
              </c:strCache>
            </c:strRef>
          </c:tx>
          <c:spPr>
            <a:ln w="31750">
              <a:solidFill>
                <a:srgbClr val="034EA2"/>
              </a:solidFill>
            </a:ln>
          </c:spPr>
          <c:marker>
            <c:symbol val="none"/>
          </c:marker>
          <c:dPt>
            <c:idx val="24"/>
            <c:bubble3D val="0"/>
            <c:spPr>
              <a:ln w="31750" cap="rnd">
                <a:solidFill>
                  <a:srgbClr val="034EA2"/>
                </a:solidFill>
                <a:prstDash val="solid"/>
                <a:round/>
              </a:ln>
              <a:effectLst/>
            </c:spPr>
            <c:extLst>
              <c:ext xmlns:c16="http://schemas.microsoft.com/office/drawing/2014/chart" uri="{C3380CC4-5D6E-409C-BE32-E72D297353CC}">
                <c16:uniqueId val="{00000006-0E80-4655-A97C-42A4182EE0CB}"/>
              </c:ext>
            </c:extLst>
          </c:dPt>
          <c:dPt>
            <c:idx val="25"/>
            <c:bubble3D val="0"/>
            <c:spPr>
              <a:ln w="31750" cap="rnd">
                <a:solidFill>
                  <a:srgbClr val="034EA2"/>
                </a:solidFill>
                <a:prstDash val="sysDash"/>
                <a:round/>
              </a:ln>
              <a:effectLst/>
            </c:spPr>
            <c:extLst>
              <c:ext xmlns:c16="http://schemas.microsoft.com/office/drawing/2014/chart" uri="{C3380CC4-5D6E-409C-BE32-E72D297353CC}">
                <c16:uniqueId val="{00000008-0E80-4655-A97C-42A4182EE0CB}"/>
              </c:ext>
            </c:extLst>
          </c:dPt>
          <c:cat>
            <c:numRef>
              <c:f>'Graphique Chomage_m'!$C$11:$AB$11</c:f>
              <c:numCache>
                <c:formatCode>General</c:formatCode>
                <c:ptCount val="2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numCache>
              <c:extLst/>
            </c:numRef>
          </c:cat>
          <c:val>
            <c:numRef>
              <c:f>'Graphique Chomage_m'!$C$13:$AB$13</c:f>
              <c:numCache>
                <c:formatCode>0.0</c:formatCode>
                <c:ptCount val="26"/>
                <c:pt idx="0">
                  <c:v>#N/A</c:v>
                </c:pt>
                <c:pt idx="1">
                  <c:v>#N/A</c:v>
                </c:pt>
                <c:pt idx="2">
                  <c:v>#N/A</c:v>
                </c:pt>
                <c:pt idx="3">
                  <c:v>8.5</c:v>
                </c:pt>
                <c:pt idx="4">
                  <c:v>8.9</c:v>
                </c:pt>
                <c:pt idx="5">
                  <c:v>8.9</c:v>
                </c:pt>
                <c:pt idx="6">
                  <c:v>8.8000000000000007</c:v>
                </c:pt>
                <c:pt idx="7">
                  <c:v>8</c:v>
                </c:pt>
                <c:pt idx="8">
                  <c:v>7.4</c:v>
                </c:pt>
                <c:pt idx="9">
                  <c:v>7.2</c:v>
                </c:pt>
                <c:pt idx="10">
                  <c:v>7.5</c:v>
                </c:pt>
                <c:pt idx="11">
                  <c:v>7.6</c:v>
                </c:pt>
                <c:pt idx="12">
                  <c:v>8.1</c:v>
                </c:pt>
                <c:pt idx="13">
                  <c:v>8.6</c:v>
                </c:pt>
                <c:pt idx="14">
                  <c:v>8.6999999999999993</c:v>
                </c:pt>
                <c:pt idx="15">
                  <c:v>8.6999999999999993</c:v>
                </c:pt>
                <c:pt idx="16">
                  <c:v>8.4</c:v>
                </c:pt>
                <c:pt idx="17">
                  <c:v>7.9</c:v>
                </c:pt>
                <c:pt idx="18">
                  <c:v>7.6</c:v>
                </c:pt>
                <c:pt idx="19">
                  <c:v>7.1</c:v>
                </c:pt>
                <c:pt idx="20">
                  <c:v>6.6</c:v>
                </c:pt>
                <c:pt idx="21">
                  <c:v>6.6</c:v>
                </c:pt>
                <c:pt idx="22">
                  <c:v>6.1</c:v>
                </c:pt>
                <c:pt idx="23">
                  <c:v>6.1</c:v>
                </c:pt>
                <c:pt idx="24">
                  <c:v>7.4</c:v>
                </c:pt>
                <c:pt idx="25">
                  <c:v>7.5</c:v>
                </c:pt>
              </c:numCache>
              <c:extLst/>
            </c:numRef>
          </c:val>
          <c:smooth val="0"/>
          <c:extLst>
            <c:ext xmlns:c16="http://schemas.microsoft.com/office/drawing/2014/chart" uri="{C3380CC4-5D6E-409C-BE32-E72D297353CC}">
              <c16:uniqueId val="{00000009-0E80-4655-A97C-42A4182EE0CB}"/>
            </c:ext>
          </c:extLst>
        </c:ser>
        <c:ser>
          <c:idx val="7"/>
          <c:order val="2"/>
          <c:tx>
            <c:strRef>
              <c:f>'Graphique Chomage_m'!$B$14</c:f>
              <c:strCache>
                <c:ptCount val="1"/>
                <c:pt idx="0">
                  <c:v>Allemagne</c:v>
                </c:pt>
              </c:strCache>
            </c:strRef>
          </c:tx>
          <c:spPr>
            <a:ln w="19050">
              <a:solidFill>
                <a:srgbClr val="4D4D4D"/>
              </a:solidFill>
            </a:ln>
          </c:spPr>
          <c:marker>
            <c:symbol val="none"/>
          </c:marker>
          <c:dPt>
            <c:idx val="24"/>
            <c:bubble3D val="0"/>
            <c:spPr>
              <a:ln w="19050" cap="rnd">
                <a:solidFill>
                  <a:srgbClr val="4D4D4D"/>
                </a:solidFill>
                <a:prstDash val="solid"/>
                <a:round/>
              </a:ln>
              <a:effectLst/>
            </c:spPr>
            <c:extLst>
              <c:ext xmlns:c16="http://schemas.microsoft.com/office/drawing/2014/chart" uri="{C3380CC4-5D6E-409C-BE32-E72D297353CC}">
                <c16:uniqueId val="{0000000B-0E80-4655-A97C-42A4182EE0CB}"/>
              </c:ext>
            </c:extLst>
          </c:dPt>
          <c:dPt>
            <c:idx val="25"/>
            <c:bubble3D val="0"/>
            <c:spPr>
              <a:ln w="19050" cap="rnd">
                <a:solidFill>
                  <a:srgbClr val="4D4D4D"/>
                </a:solidFill>
                <a:prstDash val="dash"/>
                <a:round/>
              </a:ln>
              <a:effectLst/>
            </c:spPr>
            <c:extLst>
              <c:ext xmlns:c16="http://schemas.microsoft.com/office/drawing/2014/chart" uri="{C3380CC4-5D6E-409C-BE32-E72D297353CC}">
                <c16:uniqueId val="{0000000D-0E80-4655-A97C-42A4182EE0CB}"/>
              </c:ext>
            </c:extLst>
          </c:dPt>
          <c:cat>
            <c:numRef>
              <c:f>'Graphique Chomage_m'!$C$11:$AB$11</c:f>
              <c:numCache>
                <c:formatCode>General</c:formatCode>
                <c:ptCount val="2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numCache>
              <c:extLst/>
            </c:numRef>
          </c:cat>
          <c:val>
            <c:numRef>
              <c:f>'Graphique Chomage_m'!$C$14:$AB$14</c:f>
              <c:numCache>
                <c:formatCode>0.0</c:formatCode>
                <c:ptCount val="26"/>
                <c:pt idx="0">
                  <c:v>7.9</c:v>
                </c:pt>
                <c:pt idx="1">
                  <c:v>8</c:v>
                </c:pt>
                <c:pt idx="2">
                  <c:v>8.8000000000000007</c:v>
                </c:pt>
                <c:pt idx="3">
                  <c:v>9.9</c:v>
                </c:pt>
                <c:pt idx="4">
                  <c:v>10.9</c:v>
                </c:pt>
                <c:pt idx="5">
                  <c:v>11.2</c:v>
                </c:pt>
                <c:pt idx="6">
                  <c:v>10.3</c:v>
                </c:pt>
                <c:pt idx="7">
                  <c:v>8.6999999999999993</c:v>
                </c:pt>
                <c:pt idx="8">
                  <c:v>7.5</c:v>
                </c:pt>
                <c:pt idx="9">
                  <c:v>6.7</c:v>
                </c:pt>
                <c:pt idx="10">
                  <c:v>6.1</c:v>
                </c:pt>
                <c:pt idx="11">
                  <c:v>5.0999999999999996</c:v>
                </c:pt>
                <c:pt idx="12">
                  <c:v>4.7</c:v>
                </c:pt>
                <c:pt idx="13">
                  <c:v>4.5999999999999996</c:v>
                </c:pt>
                <c:pt idx="14">
                  <c:v>4.3</c:v>
                </c:pt>
                <c:pt idx="15">
                  <c:v>4</c:v>
                </c:pt>
                <c:pt idx="16">
                  <c:v>3.5</c:v>
                </c:pt>
                <c:pt idx="17">
                  <c:v>3.2</c:v>
                </c:pt>
                <c:pt idx="18">
                  <c:v>2.8</c:v>
                </c:pt>
                <c:pt idx="19">
                  <c:v>2.6</c:v>
                </c:pt>
                <c:pt idx="20">
                  <c:v>3.2</c:v>
                </c:pt>
                <c:pt idx="21">
                  <c:v>3.3</c:v>
                </c:pt>
                <c:pt idx="22">
                  <c:v>2.9</c:v>
                </c:pt>
                <c:pt idx="23">
                  <c:v>2.8</c:v>
                </c:pt>
                <c:pt idx="24">
                  <c:v>3.3</c:v>
                </c:pt>
                <c:pt idx="25">
                  <c:v>3.3</c:v>
                </c:pt>
              </c:numCache>
              <c:extLst/>
            </c:numRef>
          </c:val>
          <c:smooth val="0"/>
          <c:extLst>
            <c:ext xmlns:c16="http://schemas.microsoft.com/office/drawing/2014/chart" uri="{C3380CC4-5D6E-409C-BE32-E72D297353CC}">
              <c16:uniqueId val="{0000000E-0E80-4655-A97C-42A4182EE0CB}"/>
            </c:ext>
          </c:extLst>
        </c:ser>
        <c:ser>
          <c:idx val="8"/>
          <c:order val="3"/>
          <c:tx>
            <c:strRef>
              <c:f>'Graphique 3'!$B$15</c:f>
              <c:strCache>
                <c:ptCount val="1"/>
                <c:pt idx="0">
                  <c:v>Espagne</c:v>
                </c:pt>
              </c:strCache>
            </c:strRef>
          </c:tx>
          <c:spPr>
            <a:ln w="19050">
              <a:solidFill>
                <a:srgbClr val="C00000"/>
              </a:solidFill>
            </a:ln>
          </c:spPr>
          <c:marker>
            <c:symbol val="none"/>
          </c:marker>
          <c:dPt>
            <c:idx val="24"/>
            <c:bubble3D val="0"/>
            <c:spPr>
              <a:ln w="19050" cap="rnd">
                <a:solidFill>
                  <a:srgbClr val="C00000"/>
                </a:solidFill>
                <a:prstDash val="solid"/>
                <a:round/>
              </a:ln>
              <a:effectLst/>
            </c:spPr>
            <c:extLst>
              <c:ext xmlns:c16="http://schemas.microsoft.com/office/drawing/2014/chart" uri="{C3380CC4-5D6E-409C-BE32-E72D297353CC}">
                <c16:uniqueId val="{00000010-0E80-4655-A97C-42A4182EE0CB}"/>
              </c:ext>
            </c:extLst>
          </c:dPt>
          <c:dPt>
            <c:idx val="25"/>
            <c:bubble3D val="0"/>
            <c:spPr>
              <a:ln w="19050" cap="rnd">
                <a:solidFill>
                  <a:srgbClr val="C00000"/>
                </a:solidFill>
                <a:prstDash val="dash"/>
                <a:round/>
              </a:ln>
              <a:effectLst/>
            </c:spPr>
            <c:extLst>
              <c:ext xmlns:c16="http://schemas.microsoft.com/office/drawing/2014/chart" uri="{C3380CC4-5D6E-409C-BE32-E72D297353CC}">
                <c16:uniqueId val="{00000012-0E80-4655-A97C-42A4182EE0CB}"/>
              </c:ext>
            </c:extLst>
          </c:dPt>
          <c:cat>
            <c:numRef>
              <c:f>'Graphique Chomage_m'!$C$11:$AB$11</c:f>
              <c:numCache>
                <c:formatCode>General</c:formatCode>
                <c:ptCount val="2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numCache>
              <c:extLst/>
            </c:numRef>
          </c:cat>
          <c:val>
            <c:numRef>
              <c:f>'Graphique Chomage_m'!$C$15:$AB$15</c:f>
              <c:numCache>
                <c:formatCode>0.0</c:formatCode>
                <c:ptCount val="26"/>
                <c:pt idx="0">
                  <c:v>13.9</c:v>
                </c:pt>
                <c:pt idx="1">
                  <c:v>10.6</c:v>
                </c:pt>
                <c:pt idx="2">
                  <c:v>11.5</c:v>
                </c:pt>
                <c:pt idx="3">
                  <c:v>11.5</c:v>
                </c:pt>
                <c:pt idx="4">
                  <c:v>11</c:v>
                </c:pt>
                <c:pt idx="5">
                  <c:v>9.1999999999999993</c:v>
                </c:pt>
                <c:pt idx="6">
                  <c:v>8.5</c:v>
                </c:pt>
                <c:pt idx="7">
                  <c:v>8.1999999999999993</c:v>
                </c:pt>
                <c:pt idx="8">
                  <c:v>11.3</c:v>
                </c:pt>
                <c:pt idx="9">
                  <c:v>15.7</c:v>
                </c:pt>
                <c:pt idx="10">
                  <c:v>17.8</c:v>
                </c:pt>
                <c:pt idx="11">
                  <c:v>19.2</c:v>
                </c:pt>
                <c:pt idx="12">
                  <c:v>22.5</c:v>
                </c:pt>
                <c:pt idx="13">
                  <c:v>23.8</c:v>
                </c:pt>
                <c:pt idx="14">
                  <c:v>22.3</c:v>
                </c:pt>
                <c:pt idx="15">
                  <c:v>20.2</c:v>
                </c:pt>
                <c:pt idx="16">
                  <c:v>17.899999999999999</c:v>
                </c:pt>
                <c:pt idx="17">
                  <c:v>15.7</c:v>
                </c:pt>
                <c:pt idx="18">
                  <c:v>13.9</c:v>
                </c:pt>
                <c:pt idx="19">
                  <c:v>12.8</c:v>
                </c:pt>
                <c:pt idx="20">
                  <c:v>14</c:v>
                </c:pt>
                <c:pt idx="21">
                  <c:v>13.5</c:v>
                </c:pt>
                <c:pt idx="22">
                  <c:v>11.8</c:v>
                </c:pt>
                <c:pt idx="23">
                  <c:v>10.9</c:v>
                </c:pt>
                <c:pt idx="24">
                  <c:v>11.5</c:v>
                </c:pt>
                <c:pt idx="25">
                  <c:v>11</c:v>
                </c:pt>
              </c:numCache>
              <c:extLst/>
            </c:numRef>
          </c:val>
          <c:smooth val="0"/>
          <c:extLst>
            <c:ext xmlns:c16="http://schemas.microsoft.com/office/drawing/2014/chart" uri="{C3380CC4-5D6E-409C-BE32-E72D297353CC}">
              <c16:uniqueId val="{00000013-0E80-4655-A97C-42A4182EE0CB}"/>
            </c:ext>
          </c:extLst>
        </c:ser>
        <c:ser>
          <c:idx val="3"/>
          <c:order val="4"/>
          <c:tx>
            <c:strRef>
              <c:f>'Graphique Chomage_m'!$B$16</c:f>
              <c:strCache>
                <c:ptCount val="1"/>
                <c:pt idx="0">
                  <c:v>Italie</c:v>
                </c:pt>
              </c:strCache>
            </c:strRef>
          </c:tx>
          <c:spPr>
            <a:ln w="19050" cap="rnd">
              <a:solidFill>
                <a:srgbClr val="169068"/>
              </a:solidFill>
              <a:round/>
            </a:ln>
            <a:effectLst/>
          </c:spPr>
          <c:marker>
            <c:symbol val="none"/>
          </c:marker>
          <c:dPt>
            <c:idx val="24"/>
            <c:bubble3D val="0"/>
            <c:spPr>
              <a:ln w="19050" cap="rnd">
                <a:solidFill>
                  <a:srgbClr val="169068"/>
                </a:solidFill>
                <a:prstDash val="solid"/>
                <a:round/>
              </a:ln>
              <a:effectLst/>
            </c:spPr>
            <c:extLst>
              <c:ext xmlns:c16="http://schemas.microsoft.com/office/drawing/2014/chart" uri="{C3380CC4-5D6E-409C-BE32-E72D297353CC}">
                <c16:uniqueId val="{00000015-0E80-4655-A97C-42A4182EE0CB}"/>
              </c:ext>
            </c:extLst>
          </c:dPt>
          <c:dPt>
            <c:idx val="25"/>
            <c:bubble3D val="0"/>
            <c:spPr>
              <a:ln w="19050" cap="rnd">
                <a:solidFill>
                  <a:srgbClr val="169068"/>
                </a:solidFill>
                <a:prstDash val="dash"/>
                <a:round/>
              </a:ln>
              <a:effectLst/>
            </c:spPr>
            <c:extLst>
              <c:ext xmlns:c16="http://schemas.microsoft.com/office/drawing/2014/chart" uri="{C3380CC4-5D6E-409C-BE32-E72D297353CC}">
                <c16:uniqueId val="{00000017-0E80-4655-A97C-42A4182EE0CB}"/>
              </c:ext>
            </c:extLst>
          </c:dPt>
          <c:cat>
            <c:numRef>
              <c:f>'Graphique Chomage_m'!$C$11:$AB$11</c:f>
              <c:numCache>
                <c:formatCode>General</c:formatCode>
                <c:ptCount val="2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numCache>
              <c:extLst/>
            </c:numRef>
          </c:cat>
          <c:val>
            <c:numRef>
              <c:f>'Graphique Chomage_m'!$C$16:$AB$16</c:f>
              <c:numCache>
                <c:formatCode>0.0</c:formatCode>
                <c:ptCount val="26"/>
                <c:pt idx="0">
                  <c:v>10.6</c:v>
                </c:pt>
                <c:pt idx="1">
                  <c:v>9.6</c:v>
                </c:pt>
                <c:pt idx="2">
                  <c:v>9</c:v>
                </c:pt>
                <c:pt idx="3">
                  <c:v>8.6999999999999993</c:v>
                </c:pt>
                <c:pt idx="4">
                  <c:v>8</c:v>
                </c:pt>
                <c:pt idx="5">
                  <c:v>7.7</c:v>
                </c:pt>
                <c:pt idx="6">
                  <c:v>6.8</c:v>
                </c:pt>
                <c:pt idx="7">
                  <c:v>6.1</c:v>
                </c:pt>
                <c:pt idx="8">
                  <c:v>6.7</c:v>
                </c:pt>
                <c:pt idx="9">
                  <c:v>6.5</c:v>
                </c:pt>
                <c:pt idx="10">
                  <c:v>7.1</c:v>
                </c:pt>
                <c:pt idx="11">
                  <c:v>7.1</c:v>
                </c:pt>
                <c:pt idx="12">
                  <c:v>9.1</c:v>
                </c:pt>
                <c:pt idx="13">
                  <c:v>10.5</c:v>
                </c:pt>
                <c:pt idx="14">
                  <c:v>10.8</c:v>
                </c:pt>
                <c:pt idx="15">
                  <c:v>10.199999999999999</c:v>
                </c:pt>
                <c:pt idx="16">
                  <c:v>10.1</c:v>
                </c:pt>
                <c:pt idx="17">
                  <c:v>9.8000000000000007</c:v>
                </c:pt>
                <c:pt idx="18">
                  <c:v>9.1999999999999993</c:v>
                </c:pt>
                <c:pt idx="19">
                  <c:v>8.6999999999999993</c:v>
                </c:pt>
                <c:pt idx="20">
                  <c:v>8.1</c:v>
                </c:pt>
                <c:pt idx="21">
                  <c:v>8.3000000000000007</c:v>
                </c:pt>
                <c:pt idx="22">
                  <c:v>7.1</c:v>
                </c:pt>
                <c:pt idx="23">
                  <c:v>6.7</c:v>
                </c:pt>
                <c:pt idx="24">
                  <c:v>6.8</c:v>
                </c:pt>
                <c:pt idx="25">
                  <c:v>6.3</c:v>
                </c:pt>
              </c:numCache>
              <c:extLst/>
            </c:numRef>
          </c:val>
          <c:smooth val="0"/>
          <c:extLst>
            <c:ext xmlns:c16="http://schemas.microsoft.com/office/drawing/2014/chart" uri="{C3380CC4-5D6E-409C-BE32-E72D297353CC}">
              <c16:uniqueId val="{00000018-0E80-4655-A97C-42A4182EE0CB}"/>
            </c:ext>
          </c:extLst>
        </c:ser>
        <c:ser>
          <c:idx val="10"/>
          <c:order val="5"/>
          <c:tx>
            <c:strRef>
              <c:f>'Graphique Chomage_m'!$B$17</c:f>
              <c:strCache>
                <c:ptCount val="1"/>
                <c:pt idx="0">
                  <c:v>Grèce</c:v>
                </c:pt>
              </c:strCache>
            </c:strRef>
          </c:tx>
          <c:spPr>
            <a:ln w="19050">
              <a:solidFill>
                <a:srgbClr val="1C7CCA"/>
              </a:solidFill>
            </a:ln>
          </c:spPr>
          <c:marker>
            <c:symbol val="none"/>
          </c:marker>
          <c:dPt>
            <c:idx val="24"/>
            <c:bubble3D val="0"/>
            <c:spPr>
              <a:ln w="19050">
                <a:solidFill>
                  <a:srgbClr val="1C7CCA"/>
                </a:solidFill>
                <a:prstDash val="solid"/>
              </a:ln>
            </c:spPr>
            <c:extLst>
              <c:ext xmlns:c16="http://schemas.microsoft.com/office/drawing/2014/chart" uri="{C3380CC4-5D6E-409C-BE32-E72D297353CC}">
                <c16:uniqueId val="{0000001A-0E80-4655-A97C-42A4182EE0CB}"/>
              </c:ext>
            </c:extLst>
          </c:dPt>
          <c:dPt>
            <c:idx val="25"/>
            <c:bubble3D val="0"/>
            <c:spPr>
              <a:ln w="19050">
                <a:solidFill>
                  <a:srgbClr val="1C7CCA"/>
                </a:solidFill>
                <a:prstDash val="dash"/>
              </a:ln>
            </c:spPr>
            <c:extLst>
              <c:ext xmlns:c16="http://schemas.microsoft.com/office/drawing/2014/chart" uri="{C3380CC4-5D6E-409C-BE32-E72D297353CC}">
                <c16:uniqueId val="{0000001C-0E80-4655-A97C-42A4182EE0CB}"/>
              </c:ext>
            </c:extLst>
          </c:dPt>
          <c:cat>
            <c:numRef>
              <c:f>'Graphique Chomage_m'!$C$11:$AB$11</c:f>
              <c:numCache>
                <c:formatCode>General</c:formatCode>
                <c:ptCount val="2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numCache>
              <c:extLst/>
            </c:numRef>
          </c:cat>
          <c:val>
            <c:numRef>
              <c:f>'Graphique Chomage_m'!$C$17:$AB$17</c:f>
              <c:numCache>
                <c:formatCode>0.0</c:formatCode>
                <c:ptCount val="26"/>
                <c:pt idx="0">
                  <c:v>11.4</c:v>
                </c:pt>
                <c:pt idx="1">
                  <c:v>10.8</c:v>
                </c:pt>
                <c:pt idx="2">
                  <c:v>10.4</c:v>
                </c:pt>
                <c:pt idx="3">
                  <c:v>9.8000000000000007</c:v>
                </c:pt>
                <c:pt idx="4">
                  <c:v>10.6</c:v>
                </c:pt>
                <c:pt idx="5">
                  <c:v>10</c:v>
                </c:pt>
                <c:pt idx="6">
                  <c:v>9</c:v>
                </c:pt>
                <c:pt idx="7">
                  <c:v>8.4</c:v>
                </c:pt>
                <c:pt idx="8">
                  <c:v>7.8</c:v>
                </c:pt>
                <c:pt idx="9">
                  <c:v>8.4</c:v>
                </c:pt>
                <c:pt idx="10">
                  <c:v>11.3</c:v>
                </c:pt>
                <c:pt idx="11">
                  <c:v>16.100000000000001</c:v>
                </c:pt>
                <c:pt idx="12">
                  <c:v>22.5</c:v>
                </c:pt>
                <c:pt idx="13">
                  <c:v>25.6</c:v>
                </c:pt>
                <c:pt idx="14">
                  <c:v>24.8</c:v>
                </c:pt>
                <c:pt idx="15">
                  <c:v>23.3</c:v>
                </c:pt>
                <c:pt idx="16">
                  <c:v>22.4</c:v>
                </c:pt>
                <c:pt idx="17">
                  <c:v>20.5</c:v>
                </c:pt>
                <c:pt idx="18">
                  <c:v>18.5</c:v>
                </c:pt>
                <c:pt idx="19">
                  <c:v>16.8</c:v>
                </c:pt>
                <c:pt idx="20">
                  <c:v>16.600000000000001</c:v>
                </c:pt>
                <c:pt idx="21">
                  <c:v>13.7</c:v>
                </c:pt>
                <c:pt idx="22">
                  <c:v>11.4</c:v>
                </c:pt>
                <c:pt idx="23">
                  <c:v>10.199999999999999</c:v>
                </c:pt>
                <c:pt idx="24">
                  <c:v>10.4</c:v>
                </c:pt>
                <c:pt idx="25">
                  <c:v>9.8000000000000007</c:v>
                </c:pt>
              </c:numCache>
              <c:extLst/>
            </c:numRef>
          </c:val>
          <c:smooth val="0"/>
          <c:extLst>
            <c:ext xmlns:c16="http://schemas.microsoft.com/office/drawing/2014/chart" uri="{C3380CC4-5D6E-409C-BE32-E72D297353CC}">
              <c16:uniqueId val="{0000001D-0E80-4655-A97C-42A4182EE0CB}"/>
            </c:ext>
          </c:extLst>
        </c:ser>
        <c:dLbls>
          <c:showLegendKey val="0"/>
          <c:showVal val="0"/>
          <c:showCatName val="0"/>
          <c:showSerName val="0"/>
          <c:showPercent val="0"/>
          <c:showBubbleSize val="0"/>
        </c:dLbls>
        <c:smooth val="0"/>
        <c:axId val="2042267423"/>
        <c:axId val="1742308927"/>
      </c:lineChart>
      <c:catAx>
        <c:axId val="2042267423"/>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222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742308927"/>
        <c:crosses val="autoZero"/>
        <c:auto val="1"/>
        <c:lblAlgn val="ctr"/>
        <c:lblOffset val="100"/>
        <c:noMultiLvlLbl val="0"/>
      </c:catAx>
      <c:valAx>
        <c:axId val="174230892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042267423"/>
        <c:crosses val="autoZero"/>
        <c:crossBetween val="between"/>
        <c:majorUnit val="2"/>
      </c:valAx>
    </c:plotArea>
    <c:plotVisOnly val="1"/>
    <c:dispBlanksAs val="gap"/>
    <c:showDLblsOverMax val="0"/>
    <c:extLst/>
  </c:chart>
  <c:spPr>
    <a:ln>
      <a:noFill/>
    </a:ln>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814113181934723E-2"/>
          <c:y val="9.29376535671083E-2"/>
          <c:w val="0.95214284666778082"/>
          <c:h val="0.77904117667856421"/>
        </c:manualLayout>
      </c:layout>
      <c:lineChart>
        <c:grouping val="standard"/>
        <c:varyColors val="0"/>
        <c:ser>
          <c:idx val="0"/>
          <c:order val="0"/>
          <c:tx>
            <c:strRef>
              <c:f>'Graphique 3'!$B$11</c:f>
              <c:strCache>
                <c:ptCount val="1"/>
                <c:pt idx="0">
                  <c:v>Zone euro</c:v>
                </c:pt>
              </c:strCache>
            </c:strRef>
          </c:tx>
          <c:spPr>
            <a:ln w="19050" cap="rnd">
              <a:solidFill>
                <a:srgbClr val="78B6FC"/>
              </a:solidFill>
              <a:round/>
            </a:ln>
            <a:effectLst/>
          </c:spPr>
          <c:marker>
            <c:symbol val="none"/>
          </c:marker>
          <c:dPt>
            <c:idx val="24"/>
            <c:marker>
              <c:symbol val="none"/>
            </c:marker>
            <c:bubble3D val="0"/>
            <c:spPr>
              <a:ln w="19050" cap="rnd">
                <a:solidFill>
                  <a:srgbClr val="78B6FC"/>
                </a:solidFill>
                <a:prstDash val="solid"/>
                <a:round/>
              </a:ln>
              <a:effectLst/>
            </c:spPr>
            <c:extLst>
              <c:ext xmlns:c16="http://schemas.microsoft.com/office/drawing/2014/chart" uri="{C3380CC4-5D6E-409C-BE32-E72D297353CC}">
                <c16:uniqueId val="{00000001-93F2-41FF-AD3F-2C02860E63D4}"/>
              </c:ext>
            </c:extLst>
          </c:dPt>
          <c:dPt>
            <c:idx val="25"/>
            <c:marker>
              <c:symbol val="none"/>
            </c:marker>
            <c:bubble3D val="0"/>
            <c:spPr>
              <a:ln w="19050" cap="rnd">
                <a:solidFill>
                  <a:srgbClr val="78B6FC"/>
                </a:solidFill>
                <a:prstDash val="dash"/>
                <a:round/>
              </a:ln>
              <a:effectLst/>
            </c:spPr>
            <c:extLst>
              <c:ext xmlns:c16="http://schemas.microsoft.com/office/drawing/2014/chart" uri="{C3380CC4-5D6E-409C-BE32-E72D297353CC}">
                <c16:uniqueId val="{00000003-93F2-41FF-AD3F-2C02860E63D4}"/>
              </c:ext>
            </c:extLst>
          </c:dPt>
          <c:dPt>
            <c:idx val="26"/>
            <c:marker>
              <c:symbol val="none"/>
            </c:marker>
            <c:bubble3D val="0"/>
            <c:spPr>
              <a:ln w="19050" cap="rnd">
                <a:solidFill>
                  <a:srgbClr val="78B6FC"/>
                </a:solidFill>
                <a:prstDash val="dash"/>
                <a:round/>
              </a:ln>
              <a:effectLst/>
            </c:spPr>
            <c:extLst>
              <c:ext xmlns:c16="http://schemas.microsoft.com/office/drawing/2014/chart" uri="{C3380CC4-5D6E-409C-BE32-E72D297353CC}">
                <c16:uniqueId val="{00000005-93F2-41FF-AD3F-2C02860E63D4}"/>
              </c:ext>
            </c:extLst>
          </c:dPt>
          <c:cat>
            <c:numRef>
              <c:f>'Graphique 3'!$C$10:$AC$10</c:f>
              <c:numCache>
                <c:formatCode>General</c:formatCode>
                <c:ptCount val="2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numCache>
            </c:numRef>
          </c:cat>
          <c:val>
            <c:numRef>
              <c:f>'Graphique 3'!$C$11:$AC$11</c:f>
              <c:numCache>
                <c:formatCode>0.0</c:formatCode>
                <c:ptCount val="27"/>
                <c:pt idx="0">
                  <c:v>-1.3</c:v>
                </c:pt>
                <c:pt idx="1">
                  <c:v>-2</c:v>
                </c:pt>
                <c:pt idx="2">
                  <c:v>-2.8</c:v>
                </c:pt>
                <c:pt idx="3">
                  <c:v>-3.2</c:v>
                </c:pt>
                <c:pt idx="4">
                  <c:v>-2.9</c:v>
                </c:pt>
                <c:pt idx="5">
                  <c:v>-2.7</c:v>
                </c:pt>
                <c:pt idx="6">
                  <c:v>-1.6</c:v>
                </c:pt>
                <c:pt idx="7">
                  <c:v>-0.8</c:v>
                </c:pt>
                <c:pt idx="8">
                  <c:v>-2.2999999999999998</c:v>
                </c:pt>
                <c:pt idx="9">
                  <c:v>-6.3</c:v>
                </c:pt>
                <c:pt idx="10">
                  <c:v>-6.3</c:v>
                </c:pt>
                <c:pt idx="11">
                  <c:v>-4.2</c:v>
                </c:pt>
                <c:pt idx="12">
                  <c:v>-3.9</c:v>
                </c:pt>
                <c:pt idx="13">
                  <c:v>-3.2</c:v>
                </c:pt>
                <c:pt idx="14">
                  <c:v>-2.5</c:v>
                </c:pt>
                <c:pt idx="15">
                  <c:v>-2</c:v>
                </c:pt>
                <c:pt idx="16">
                  <c:v>-1.5</c:v>
                </c:pt>
                <c:pt idx="17">
                  <c:v>-1</c:v>
                </c:pt>
                <c:pt idx="18">
                  <c:v>-0.4</c:v>
                </c:pt>
                <c:pt idx="19">
                  <c:v>-0.5</c:v>
                </c:pt>
                <c:pt idx="20">
                  <c:v>-7</c:v>
                </c:pt>
                <c:pt idx="21">
                  <c:v>-5.0999999999999996</c:v>
                </c:pt>
                <c:pt idx="22">
                  <c:v>-3.5</c:v>
                </c:pt>
                <c:pt idx="23">
                  <c:v>-3.6</c:v>
                </c:pt>
                <c:pt idx="24">
                  <c:v>-3.0073791553061255</c:v>
                </c:pt>
                <c:pt idx="25">
                  <c:v>-2.8748632870888926</c:v>
                </c:pt>
              </c:numCache>
            </c:numRef>
          </c:val>
          <c:smooth val="0"/>
          <c:extLst>
            <c:ext xmlns:c16="http://schemas.microsoft.com/office/drawing/2014/chart" uri="{C3380CC4-5D6E-409C-BE32-E72D297353CC}">
              <c16:uniqueId val="{00000006-93F2-41FF-AD3F-2C02860E63D4}"/>
            </c:ext>
          </c:extLst>
        </c:ser>
        <c:ser>
          <c:idx val="1"/>
          <c:order val="1"/>
          <c:tx>
            <c:strRef>
              <c:f>'Graphique 3'!$B$12</c:f>
              <c:strCache>
                <c:ptCount val="1"/>
                <c:pt idx="0">
                  <c:v>France</c:v>
                </c:pt>
              </c:strCache>
            </c:strRef>
          </c:tx>
          <c:spPr>
            <a:ln w="31750" cap="rnd">
              <a:solidFill>
                <a:srgbClr val="034EA2"/>
              </a:solidFill>
              <a:round/>
            </a:ln>
            <a:effectLst/>
          </c:spPr>
          <c:marker>
            <c:symbol val="none"/>
          </c:marker>
          <c:dPt>
            <c:idx val="24"/>
            <c:marker>
              <c:symbol val="none"/>
            </c:marker>
            <c:bubble3D val="0"/>
            <c:spPr>
              <a:ln w="31750" cap="rnd">
                <a:solidFill>
                  <a:srgbClr val="034EA2"/>
                </a:solidFill>
                <a:prstDash val="solid"/>
                <a:round/>
              </a:ln>
              <a:effectLst/>
            </c:spPr>
            <c:extLst>
              <c:ext xmlns:c16="http://schemas.microsoft.com/office/drawing/2014/chart" uri="{C3380CC4-5D6E-409C-BE32-E72D297353CC}">
                <c16:uniqueId val="{00000008-93F2-41FF-AD3F-2C02860E63D4}"/>
              </c:ext>
            </c:extLst>
          </c:dPt>
          <c:dPt>
            <c:idx val="25"/>
            <c:marker>
              <c:symbol val="none"/>
            </c:marker>
            <c:bubble3D val="0"/>
            <c:spPr>
              <a:ln w="31750" cap="rnd">
                <a:solidFill>
                  <a:srgbClr val="034EA2"/>
                </a:solidFill>
                <a:prstDash val="sysDash"/>
                <a:round/>
              </a:ln>
              <a:effectLst/>
            </c:spPr>
            <c:extLst>
              <c:ext xmlns:c16="http://schemas.microsoft.com/office/drawing/2014/chart" uri="{C3380CC4-5D6E-409C-BE32-E72D297353CC}">
                <c16:uniqueId val="{0000000A-93F2-41FF-AD3F-2C02860E63D4}"/>
              </c:ext>
            </c:extLst>
          </c:dPt>
          <c:dPt>
            <c:idx val="26"/>
            <c:marker>
              <c:symbol val="none"/>
            </c:marker>
            <c:bubble3D val="0"/>
            <c:spPr>
              <a:ln w="31750" cap="rnd">
                <a:solidFill>
                  <a:srgbClr val="034EA2"/>
                </a:solidFill>
                <a:prstDash val="dash"/>
                <a:round/>
              </a:ln>
              <a:effectLst/>
            </c:spPr>
            <c:extLst>
              <c:ext xmlns:c16="http://schemas.microsoft.com/office/drawing/2014/chart" uri="{C3380CC4-5D6E-409C-BE32-E72D297353CC}">
                <c16:uniqueId val="{0000000C-93F2-41FF-AD3F-2C02860E63D4}"/>
              </c:ext>
            </c:extLst>
          </c:dPt>
          <c:cat>
            <c:numRef>
              <c:f>'Graphique 3'!$C$10:$AC$10</c:f>
              <c:numCache>
                <c:formatCode>General</c:formatCode>
                <c:ptCount val="2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numCache>
            </c:numRef>
          </c:cat>
          <c:val>
            <c:numRef>
              <c:f>'Graphique 3'!$C$12:$AC$12</c:f>
              <c:numCache>
                <c:formatCode>0.0</c:formatCode>
                <c:ptCount val="27"/>
                <c:pt idx="0">
                  <c:v>-1.3</c:v>
                </c:pt>
                <c:pt idx="1">
                  <c:v>-1.4</c:v>
                </c:pt>
                <c:pt idx="2">
                  <c:v>-3.2</c:v>
                </c:pt>
                <c:pt idx="3">
                  <c:v>-4.0999999999999996</c:v>
                </c:pt>
                <c:pt idx="4">
                  <c:v>-3.6</c:v>
                </c:pt>
                <c:pt idx="5">
                  <c:v>-3.5</c:v>
                </c:pt>
                <c:pt idx="6">
                  <c:v>-2.7</c:v>
                </c:pt>
                <c:pt idx="7">
                  <c:v>-3</c:v>
                </c:pt>
                <c:pt idx="8">
                  <c:v>-3.5</c:v>
                </c:pt>
                <c:pt idx="9">
                  <c:v>-7.4</c:v>
                </c:pt>
                <c:pt idx="10">
                  <c:v>-7.2</c:v>
                </c:pt>
                <c:pt idx="11">
                  <c:v>-5.3</c:v>
                </c:pt>
                <c:pt idx="12">
                  <c:v>-5.2</c:v>
                </c:pt>
                <c:pt idx="13">
                  <c:v>-4.9000000000000004</c:v>
                </c:pt>
                <c:pt idx="14">
                  <c:v>-4.5999999999999996</c:v>
                </c:pt>
                <c:pt idx="15">
                  <c:v>-3.9</c:v>
                </c:pt>
                <c:pt idx="16">
                  <c:v>-3.8</c:v>
                </c:pt>
                <c:pt idx="17">
                  <c:v>-3.4</c:v>
                </c:pt>
                <c:pt idx="18">
                  <c:v>-2.2999999999999998</c:v>
                </c:pt>
                <c:pt idx="19">
                  <c:v>-2.4</c:v>
                </c:pt>
                <c:pt idx="20">
                  <c:v>-8.9</c:v>
                </c:pt>
                <c:pt idx="21">
                  <c:v>-6.6</c:v>
                </c:pt>
                <c:pt idx="22">
                  <c:v>-4.7</c:v>
                </c:pt>
                <c:pt idx="23">
                  <c:v>-5.5</c:v>
                </c:pt>
                <c:pt idx="24">
                  <c:v>-6.2244461855495032</c:v>
                </c:pt>
                <c:pt idx="25">
                  <c:v>-5.255274429413717</c:v>
                </c:pt>
              </c:numCache>
            </c:numRef>
          </c:val>
          <c:smooth val="0"/>
          <c:extLst>
            <c:ext xmlns:c16="http://schemas.microsoft.com/office/drawing/2014/chart" uri="{C3380CC4-5D6E-409C-BE32-E72D297353CC}">
              <c16:uniqueId val="{0000000D-93F2-41FF-AD3F-2C02860E63D4}"/>
            </c:ext>
          </c:extLst>
        </c:ser>
        <c:ser>
          <c:idx val="2"/>
          <c:order val="2"/>
          <c:tx>
            <c:strRef>
              <c:f>'Graphique 3'!$B$13</c:f>
              <c:strCache>
                <c:ptCount val="1"/>
                <c:pt idx="0">
                  <c:v>Allemagne</c:v>
                </c:pt>
              </c:strCache>
            </c:strRef>
          </c:tx>
          <c:spPr>
            <a:ln w="19050" cap="rnd">
              <a:solidFill>
                <a:srgbClr val="4D4D4D"/>
              </a:solidFill>
              <a:round/>
            </a:ln>
            <a:effectLst/>
          </c:spPr>
          <c:marker>
            <c:symbol val="none"/>
          </c:marker>
          <c:dPt>
            <c:idx val="24"/>
            <c:marker>
              <c:symbol val="none"/>
            </c:marker>
            <c:bubble3D val="0"/>
            <c:spPr>
              <a:ln w="19050" cap="rnd">
                <a:solidFill>
                  <a:srgbClr val="4D4D4D"/>
                </a:solidFill>
                <a:prstDash val="solid"/>
                <a:round/>
              </a:ln>
              <a:effectLst/>
            </c:spPr>
            <c:extLst>
              <c:ext xmlns:c16="http://schemas.microsoft.com/office/drawing/2014/chart" uri="{C3380CC4-5D6E-409C-BE32-E72D297353CC}">
                <c16:uniqueId val="{0000000F-93F2-41FF-AD3F-2C02860E63D4}"/>
              </c:ext>
            </c:extLst>
          </c:dPt>
          <c:dPt>
            <c:idx val="25"/>
            <c:marker>
              <c:symbol val="none"/>
            </c:marker>
            <c:bubble3D val="0"/>
            <c:spPr>
              <a:ln w="19050" cap="rnd">
                <a:solidFill>
                  <a:srgbClr val="4D4D4D"/>
                </a:solidFill>
                <a:prstDash val="dash"/>
                <a:round/>
              </a:ln>
              <a:effectLst/>
            </c:spPr>
            <c:extLst>
              <c:ext xmlns:c16="http://schemas.microsoft.com/office/drawing/2014/chart" uri="{C3380CC4-5D6E-409C-BE32-E72D297353CC}">
                <c16:uniqueId val="{00000011-93F2-41FF-AD3F-2C02860E63D4}"/>
              </c:ext>
            </c:extLst>
          </c:dPt>
          <c:dPt>
            <c:idx val="26"/>
            <c:marker>
              <c:symbol val="none"/>
            </c:marker>
            <c:bubble3D val="0"/>
            <c:spPr>
              <a:ln w="19050" cap="rnd">
                <a:solidFill>
                  <a:srgbClr val="4D4D4D"/>
                </a:solidFill>
                <a:prstDash val="dash"/>
                <a:round/>
              </a:ln>
              <a:effectLst/>
            </c:spPr>
            <c:extLst>
              <c:ext xmlns:c16="http://schemas.microsoft.com/office/drawing/2014/chart" uri="{C3380CC4-5D6E-409C-BE32-E72D297353CC}">
                <c16:uniqueId val="{00000013-93F2-41FF-AD3F-2C02860E63D4}"/>
              </c:ext>
            </c:extLst>
          </c:dPt>
          <c:cat>
            <c:numRef>
              <c:f>'Graphique 3'!$C$10:$AC$10</c:f>
              <c:numCache>
                <c:formatCode>General</c:formatCode>
                <c:ptCount val="2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numCache>
            </c:numRef>
          </c:cat>
          <c:val>
            <c:numRef>
              <c:f>'Graphique 3'!$C$13:$AC$13</c:f>
              <c:numCache>
                <c:formatCode>0.0</c:formatCode>
                <c:ptCount val="27"/>
                <c:pt idx="0">
                  <c:v>-1.7</c:v>
                </c:pt>
                <c:pt idx="1">
                  <c:v>-3.1</c:v>
                </c:pt>
                <c:pt idx="2">
                  <c:v>-4.0999999999999996</c:v>
                </c:pt>
                <c:pt idx="3">
                  <c:v>-3.8</c:v>
                </c:pt>
                <c:pt idx="4">
                  <c:v>-3.4</c:v>
                </c:pt>
                <c:pt idx="5">
                  <c:v>-3.4</c:v>
                </c:pt>
                <c:pt idx="6">
                  <c:v>-1.8</c:v>
                </c:pt>
                <c:pt idx="7">
                  <c:v>0.2</c:v>
                </c:pt>
                <c:pt idx="8">
                  <c:v>-0.3</c:v>
                </c:pt>
                <c:pt idx="9">
                  <c:v>-3.2</c:v>
                </c:pt>
                <c:pt idx="10">
                  <c:v>-4.4000000000000004</c:v>
                </c:pt>
                <c:pt idx="11">
                  <c:v>-0.8</c:v>
                </c:pt>
                <c:pt idx="12">
                  <c:v>-0.1</c:v>
                </c:pt>
                <c:pt idx="13">
                  <c:v>0.1</c:v>
                </c:pt>
                <c:pt idx="14">
                  <c:v>0.7</c:v>
                </c:pt>
                <c:pt idx="15">
                  <c:v>0.9</c:v>
                </c:pt>
                <c:pt idx="16">
                  <c:v>1.1000000000000001</c:v>
                </c:pt>
                <c:pt idx="17">
                  <c:v>1.3</c:v>
                </c:pt>
                <c:pt idx="18">
                  <c:v>1.9</c:v>
                </c:pt>
                <c:pt idx="19">
                  <c:v>1.3</c:v>
                </c:pt>
                <c:pt idx="20">
                  <c:v>-4.4000000000000004</c:v>
                </c:pt>
                <c:pt idx="21">
                  <c:v>-3.2</c:v>
                </c:pt>
                <c:pt idx="22">
                  <c:v>-2.1</c:v>
                </c:pt>
                <c:pt idx="23">
                  <c:v>-2.6</c:v>
                </c:pt>
                <c:pt idx="24">
                  <c:v>-2.1702424800392919</c:v>
                </c:pt>
                <c:pt idx="25">
                  <c:v>-1.9576629469050744</c:v>
                </c:pt>
              </c:numCache>
            </c:numRef>
          </c:val>
          <c:smooth val="0"/>
          <c:extLst>
            <c:ext xmlns:c16="http://schemas.microsoft.com/office/drawing/2014/chart" uri="{C3380CC4-5D6E-409C-BE32-E72D297353CC}">
              <c16:uniqueId val="{00000014-93F2-41FF-AD3F-2C02860E63D4}"/>
            </c:ext>
          </c:extLst>
        </c:ser>
        <c:ser>
          <c:idx val="4"/>
          <c:order val="3"/>
          <c:tx>
            <c:strRef>
              <c:f>'Graphique 3'!$B$15</c:f>
              <c:strCache>
                <c:ptCount val="1"/>
                <c:pt idx="0">
                  <c:v>Espagne</c:v>
                </c:pt>
              </c:strCache>
            </c:strRef>
          </c:tx>
          <c:spPr>
            <a:ln w="19050" cap="rnd">
              <a:solidFill>
                <a:srgbClr val="C00000"/>
              </a:solidFill>
              <a:round/>
            </a:ln>
            <a:effectLst/>
          </c:spPr>
          <c:marker>
            <c:symbol val="none"/>
          </c:marker>
          <c:dPt>
            <c:idx val="24"/>
            <c:marker>
              <c:symbol val="none"/>
            </c:marker>
            <c:bubble3D val="0"/>
            <c:spPr>
              <a:ln w="19050" cap="rnd">
                <a:solidFill>
                  <a:srgbClr val="C00000"/>
                </a:solidFill>
                <a:prstDash val="solid"/>
                <a:round/>
              </a:ln>
              <a:effectLst/>
            </c:spPr>
            <c:extLst>
              <c:ext xmlns:c16="http://schemas.microsoft.com/office/drawing/2014/chart" uri="{C3380CC4-5D6E-409C-BE32-E72D297353CC}">
                <c16:uniqueId val="{00000016-93F2-41FF-AD3F-2C02860E63D4}"/>
              </c:ext>
            </c:extLst>
          </c:dPt>
          <c:dPt>
            <c:idx val="25"/>
            <c:marker>
              <c:symbol val="none"/>
            </c:marker>
            <c:bubble3D val="0"/>
            <c:spPr>
              <a:ln w="19050" cap="rnd">
                <a:solidFill>
                  <a:srgbClr val="C00000"/>
                </a:solidFill>
                <a:prstDash val="dash"/>
                <a:round/>
              </a:ln>
              <a:effectLst/>
            </c:spPr>
            <c:extLst>
              <c:ext xmlns:c16="http://schemas.microsoft.com/office/drawing/2014/chart" uri="{C3380CC4-5D6E-409C-BE32-E72D297353CC}">
                <c16:uniqueId val="{00000018-93F2-41FF-AD3F-2C02860E63D4}"/>
              </c:ext>
            </c:extLst>
          </c:dPt>
          <c:dPt>
            <c:idx val="26"/>
            <c:marker>
              <c:symbol val="none"/>
            </c:marker>
            <c:bubble3D val="0"/>
            <c:spPr>
              <a:ln w="19050" cap="rnd">
                <a:solidFill>
                  <a:srgbClr val="C00000"/>
                </a:solidFill>
                <a:prstDash val="dash"/>
                <a:round/>
              </a:ln>
              <a:effectLst/>
            </c:spPr>
            <c:extLst>
              <c:ext xmlns:c16="http://schemas.microsoft.com/office/drawing/2014/chart" uri="{C3380CC4-5D6E-409C-BE32-E72D297353CC}">
                <c16:uniqueId val="{0000001A-93F2-41FF-AD3F-2C02860E63D4}"/>
              </c:ext>
            </c:extLst>
          </c:dPt>
          <c:cat>
            <c:numRef>
              <c:f>'Graphique 3'!$C$10:$AC$10</c:f>
              <c:numCache>
                <c:formatCode>General</c:formatCode>
                <c:ptCount val="2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numCache>
            </c:numRef>
          </c:cat>
          <c:val>
            <c:numRef>
              <c:f>'Graphique 3'!$C$15:$AC$15</c:f>
              <c:numCache>
                <c:formatCode>0.0</c:formatCode>
                <c:ptCount val="27"/>
                <c:pt idx="0">
                  <c:v>-1.2</c:v>
                </c:pt>
                <c:pt idx="1">
                  <c:v>-0.5</c:v>
                </c:pt>
                <c:pt idx="2">
                  <c:v>-0.3</c:v>
                </c:pt>
                <c:pt idx="3">
                  <c:v>-0.4</c:v>
                </c:pt>
                <c:pt idx="4">
                  <c:v>-0.1</c:v>
                </c:pt>
                <c:pt idx="5">
                  <c:v>1.2</c:v>
                </c:pt>
                <c:pt idx="6">
                  <c:v>2.1</c:v>
                </c:pt>
                <c:pt idx="7">
                  <c:v>1.9</c:v>
                </c:pt>
                <c:pt idx="8">
                  <c:v>-4.5999999999999996</c:v>
                </c:pt>
                <c:pt idx="9">
                  <c:v>-11.2</c:v>
                </c:pt>
                <c:pt idx="10">
                  <c:v>-9.5</c:v>
                </c:pt>
                <c:pt idx="11">
                  <c:v>-9.6999999999999993</c:v>
                </c:pt>
                <c:pt idx="12">
                  <c:v>-11.5</c:v>
                </c:pt>
                <c:pt idx="13">
                  <c:v>-7.5</c:v>
                </c:pt>
                <c:pt idx="14">
                  <c:v>-6</c:v>
                </c:pt>
                <c:pt idx="15">
                  <c:v>-5.3</c:v>
                </c:pt>
                <c:pt idx="16">
                  <c:v>-4.2</c:v>
                </c:pt>
                <c:pt idx="17">
                  <c:v>-3.1</c:v>
                </c:pt>
                <c:pt idx="18">
                  <c:v>-2.6</c:v>
                </c:pt>
                <c:pt idx="19">
                  <c:v>-3.1</c:v>
                </c:pt>
                <c:pt idx="20">
                  <c:v>-9.9</c:v>
                </c:pt>
                <c:pt idx="21">
                  <c:v>-6.7</c:v>
                </c:pt>
                <c:pt idx="22">
                  <c:v>-4.5999999999999996</c:v>
                </c:pt>
                <c:pt idx="23">
                  <c:v>-3.5</c:v>
                </c:pt>
                <c:pt idx="24">
                  <c:v>-2.9703120343405516</c:v>
                </c:pt>
                <c:pt idx="25">
                  <c:v>-2.6284063659918857</c:v>
                </c:pt>
              </c:numCache>
            </c:numRef>
          </c:val>
          <c:smooth val="0"/>
          <c:extLst>
            <c:ext xmlns:c16="http://schemas.microsoft.com/office/drawing/2014/chart" uri="{C3380CC4-5D6E-409C-BE32-E72D297353CC}">
              <c16:uniqueId val="{0000001B-93F2-41FF-AD3F-2C02860E63D4}"/>
            </c:ext>
          </c:extLst>
        </c:ser>
        <c:ser>
          <c:idx val="3"/>
          <c:order val="4"/>
          <c:tx>
            <c:strRef>
              <c:f>'Graphique 3'!$B$14</c:f>
              <c:strCache>
                <c:ptCount val="1"/>
                <c:pt idx="0">
                  <c:v>Italie</c:v>
                </c:pt>
              </c:strCache>
            </c:strRef>
          </c:tx>
          <c:spPr>
            <a:ln w="19050" cap="rnd">
              <a:solidFill>
                <a:srgbClr val="169068"/>
              </a:solidFill>
              <a:round/>
            </a:ln>
            <a:effectLst/>
          </c:spPr>
          <c:marker>
            <c:symbol val="none"/>
          </c:marker>
          <c:dPt>
            <c:idx val="24"/>
            <c:marker>
              <c:symbol val="none"/>
            </c:marker>
            <c:bubble3D val="0"/>
            <c:spPr>
              <a:ln w="19050" cap="rnd">
                <a:solidFill>
                  <a:srgbClr val="169068"/>
                </a:solidFill>
                <a:prstDash val="solid"/>
                <a:round/>
              </a:ln>
              <a:effectLst/>
            </c:spPr>
            <c:extLst>
              <c:ext xmlns:c16="http://schemas.microsoft.com/office/drawing/2014/chart" uri="{C3380CC4-5D6E-409C-BE32-E72D297353CC}">
                <c16:uniqueId val="{0000001D-93F2-41FF-AD3F-2C02860E63D4}"/>
              </c:ext>
            </c:extLst>
          </c:dPt>
          <c:dPt>
            <c:idx val="25"/>
            <c:marker>
              <c:symbol val="none"/>
            </c:marker>
            <c:bubble3D val="0"/>
            <c:spPr>
              <a:ln w="19050" cap="rnd">
                <a:solidFill>
                  <a:srgbClr val="169068"/>
                </a:solidFill>
                <a:prstDash val="dash"/>
                <a:round/>
              </a:ln>
              <a:effectLst/>
            </c:spPr>
            <c:extLst>
              <c:ext xmlns:c16="http://schemas.microsoft.com/office/drawing/2014/chart" uri="{C3380CC4-5D6E-409C-BE32-E72D297353CC}">
                <c16:uniqueId val="{0000001F-93F2-41FF-AD3F-2C02860E63D4}"/>
              </c:ext>
            </c:extLst>
          </c:dPt>
          <c:dPt>
            <c:idx val="26"/>
            <c:marker>
              <c:symbol val="none"/>
            </c:marker>
            <c:bubble3D val="0"/>
            <c:spPr>
              <a:ln w="19050" cap="rnd">
                <a:solidFill>
                  <a:srgbClr val="169068"/>
                </a:solidFill>
                <a:prstDash val="dash"/>
                <a:round/>
              </a:ln>
              <a:effectLst/>
            </c:spPr>
            <c:extLst>
              <c:ext xmlns:c16="http://schemas.microsoft.com/office/drawing/2014/chart" uri="{C3380CC4-5D6E-409C-BE32-E72D297353CC}">
                <c16:uniqueId val="{00000021-93F2-41FF-AD3F-2C02860E63D4}"/>
              </c:ext>
            </c:extLst>
          </c:dPt>
          <c:cat>
            <c:numRef>
              <c:f>'Graphique 3'!$C$10:$AC$10</c:f>
              <c:numCache>
                <c:formatCode>General</c:formatCode>
                <c:ptCount val="2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numCache>
            </c:numRef>
          </c:cat>
          <c:val>
            <c:numRef>
              <c:f>'Graphique 3'!$C$14:$AC$14</c:f>
              <c:numCache>
                <c:formatCode>0.0</c:formatCode>
                <c:ptCount val="27"/>
                <c:pt idx="0">
                  <c:v>-2.4</c:v>
                </c:pt>
                <c:pt idx="1">
                  <c:v>-3.2</c:v>
                </c:pt>
                <c:pt idx="2">
                  <c:v>-2.9</c:v>
                </c:pt>
                <c:pt idx="3">
                  <c:v>-3.2</c:v>
                </c:pt>
                <c:pt idx="4">
                  <c:v>-3.5</c:v>
                </c:pt>
                <c:pt idx="5">
                  <c:v>-4.0999999999999996</c:v>
                </c:pt>
                <c:pt idx="6">
                  <c:v>-3.6</c:v>
                </c:pt>
                <c:pt idx="7">
                  <c:v>-1.3</c:v>
                </c:pt>
                <c:pt idx="8">
                  <c:v>-2.6</c:v>
                </c:pt>
                <c:pt idx="9">
                  <c:v>-5.0999999999999996</c:v>
                </c:pt>
                <c:pt idx="10">
                  <c:v>-4.2</c:v>
                </c:pt>
                <c:pt idx="11">
                  <c:v>-3.5</c:v>
                </c:pt>
                <c:pt idx="12">
                  <c:v>-3</c:v>
                </c:pt>
                <c:pt idx="13">
                  <c:v>-2.9</c:v>
                </c:pt>
                <c:pt idx="14">
                  <c:v>-2.8</c:v>
                </c:pt>
                <c:pt idx="15">
                  <c:v>-2.5</c:v>
                </c:pt>
                <c:pt idx="16">
                  <c:v>-2.4</c:v>
                </c:pt>
                <c:pt idx="17">
                  <c:v>-2.5</c:v>
                </c:pt>
                <c:pt idx="18">
                  <c:v>-2.2000000000000002</c:v>
                </c:pt>
                <c:pt idx="19">
                  <c:v>-1.5</c:v>
                </c:pt>
                <c:pt idx="20">
                  <c:v>-9.4</c:v>
                </c:pt>
                <c:pt idx="21">
                  <c:v>-8.9</c:v>
                </c:pt>
                <c:pt idx="22">
                  <c:v>-8.1</c:v>
                </c:pt>
                <c:pt idx="23">
                  <c:v>-7.2</c:v>
                </c:pt>
                <c:pt idx="24">
                  <c:v>-3.7774013023325992</c:v>
                </c:pt>
                <c:pt idx="25">
                  <c:v>-3.370576951837478</c:v>
                </c:pt>
              </c:numCache>
            </c:numRef>
          </c:val>
          <c:smooth val="0"/>
          <c:extLst>
            <c:ext xmlns:c16="http://schemas.microsoft.com/office/drawing/2014/chart" uri="{C3380CC4-5D6E-409C-BE32-E72D297353CC}">
              <c16:uniqueId val="{00000022-93F2-41FF-AD3F-2C02860E63D4}"/>
            </c:ext>
          </c:extLst>
        </c:ser>
        <c:dLbls>
          <c:showLegendKey val="0"/>
          <c:showVal val="0"/>
          <c:showCatName val="0"/>
          <c:showSerName val="0"/>
          <c:showPercent val="0"/>
          <c:showBubbleSize val="0"/>
        </c:dLbls>
        <c:marker val="1"/>
        <c:smooth val="0"/>
        <c:axId val="2042267423"/>
        <c:axId val="1742308927"/>
      </c:lineChart>
      <c:scatterChart>
        <c:scatterStyle val="lineMarker"/>
        <c:varyColors val="0"/>
        <c:dLbls>
          <c:showLegendKey val="0"/>
          <c:showVal val="0"/>
          <c:showCatName val="0"/>
          <c:showSerName val="0"/>
          <c:showPercent val="0"/>
          <c:showBubbleSize val="0"/>
        </c:dLbls>
        <c:axId val="2042267423"/>
        <c:axId val="1742308927"/>
        <c:extLst>
          <c:ext xmlns:c15="http://schemas.microsoft.com/office/drawing/2012/chart" uri="{02D57815-91ED-43cb-92C2-25804820EDAC}">
            <c15:filteredScatterSeries>
              <c15:ser>
                <c:idx val="6"/>
                <c:order val="5"/>
                <c:tx>
                  <c:strRef>
                    <c:extLst>
                      <c:ext uri="{02D57815-91ED-43cb-92C2-25804820EDAC}">
                        <c15:formulaRef>
                          <c15:sqref>'Graphique 3'!$B$16</c15:sqref>
                        </c15:formulaRef>
                      </c:ext>
                    </c:extLst>
                    <c:strCache>
                      <c:ptCount val="1"/>
                      <c:pt idx="0">
                        <c:v>Chypre</c:v>
                      </c:pt>
                    </c:strCache>
                  </c:strRef>
                </c:tx>
                <c:spPr>
                  <a:ln w="25400" cap="rnd">
                    <a:noFill/>
                    <a:round/>
                  </a:ln>
                  <a:effectLst/>
                </c:spPr>
                <c:marker>
                  <c:symbol val="diamond"/>
                  <c:size val="8"/>
                  <c:spPr>
                    <a:solidFill>
                      <a:schemeClr val="accent4"/>
                    </a:solidFill>
                    <a:ln w="9525">
                      <a:solidFill>
                        <a:schemeClr val="tx1"/>
                      </a:solidFill>
                    </a:ln>
                    <a:effectLst/>
                  </c:spPr>
                </c:marker>
                <c:dPt>
                  <c:idx val="25"/>
                  <c:marker>
                    <c:symbol val="diamond"/>
                    <c:size val="8"/>
                    <c:spPr>
                      <a:solidFill>
                        <a:srgbClr val="FFC000"/>
                      </a:solidFill>
                      <a:ln w="9525">
                        <a:solidFill>
                          <a:schemeClr val="tx1"/>
                        </a:solidFill>
                      </a:ln>
                      <a:effectLst/>
                    </c:spPr>
                  </c:marker>
                  <c:bubble3D val="0"/>
                  <c:extLst>
                    <c:ext xmlns:c16="http://schemas.microsoft.com/office/drawing/2014/chart" uri="{C3380CC4-5D6E-409C-BE32-E72D297353CC}">
                      <c16:uniqueId val="{00000023-93F2-41FF-AD3F-2C02860E63D4}"/>
                    </c:ext>
                  </c:extLst>
                </c:dPt>
                <c:yVal>
                  <c:numRef>
                    <c:extLst>
                      <c:ext uri="{02D57815-91ED-43cb-92C2-25804820EDAC}">
                        <c15:formulaRef>
                          <c15:sqref>'Graphique 3'!$C$16:$AB$16</c15:sqref>
                        </c15:formulaRef>
                      </c:ext>
                    </c:extLst>
                    <c:numCache>
                      <c:formatCode>0.0</c:formatCode>
                      <c:ptCount val="26"/>
                      <c:pt idx="0">
                        <c:v>-1.8</c:v>
                      </c:pt>
                      <c:pt idx="1">
                        <c:v>-1.7</c:v>
                      </c:pt>
                      <c:pt idx="2">
                        <c:v>-3.8</c:v>
                      </c:pt>
                      <c:pt idx="3">
                        <c:v>-5.7</c:v>
                      </c:pt>
                      <c:pt idx="4">
                        <c:v>-3.6</c:v>
                      </c:pt>
                      <c:pt idx="5">
                        <c:v>-2.1</c:v>
                      </c:pt>
                      <c:pt idx="6">
                        <c:v>-1</c:v>
                      </c:pt>
                      <c:pt idx="7">
                        <c:v>3.2</c:v>
                      </c:pt>
                      <c:pt idx="8">
                        <c:v>0.7</c:v>
                      </c:pt>
                      <c:pt idx="9">
                        <c:v>-5.6</c:v>
                      </c:pt>
                      <c:pt idx="10">
                        <c:v>-5.0999999999999996</c:v>
                      </c:pt>
                      <c:pt idx="11">
                        <c:v>-5.9</c:v>
                      </c:pt>
                      <c:pt idx="12">
                        <c:v>-15.2</c:v>
                      </c:pt>
                      <c:pt idx="13">
                        <c:v>-5.6</c:v>
                      </c:pt>
                      <c:pt idx="14">
                        <c:v>-8.8000000000000007</c:v>
                      </c:pt>
                      <c:pt idx="15">
                        <c:v>-0.8</c:v>
                      </c:pt>
                      <c:pt idx="16">
                        <c:v>0.5</c:v>
                      </c:pt>
                      <c:pt idx="17">
                        <c:v>2.1</c:v>
                      </c:pt>
                      <c:pt idx="18">
                        <c:v>-3.4</c:v>
                      </c:pt>
                      <c:pt idx="19">
                        <c:v>1</c:v>
                      </c:pt>
                      <c:pt idx="20">
                        <c:v>-5.6</c:v>
                      </c:pt>
                      <c:pt idx="21">
                        <c:v>-1.6</c:v>
                      </c:pt>
                      <c:pt idx="22">
                        <c:v>2.6</c:v>
                      </c:pt>
                      <c:pt idx="23">
                        <c:v>2</c:v>
                      </c:pt>
                    </c:numCache>
                  </c:numRef>
                </c:yVal>
                <c:smooth val="0"/>
                <c:extLst>
                  <c:ext xmlns:c16="http://schemas.microsoft.com/office/drawing/2014/chart" uri="{C3380CC4-5D6E-409C-BE32-E72D297353CC}">
                    <c16:uniqueId val="{00000024-93F2-41FF-AD3F-2C02860E63D4}"/>
                  </c:ext>
                </c:extLst>
              </c15:ser>
            </c15:filteredScatterSeries>
            <c15:filteredScatterSeries>
              <c15:ser>
                <c:idx val="5"/>
                <c:order val="6"/>
                <c:tx>
                  <c:strRef>
                    <c:extLst xmlns:c15="http://schemas.microsoft.com/office/drawing/2012/chart">
                      <c:ext xmlns:c15="http://schemas.microsoft.com/office/drawing/2012/chart" uri="{02D57815-91ED-43cb-92C2-25804820EDAC}">
                        <c15:formulaRef>
                          <c15:sqref>'Graphique 3'!$B$17</c15:sqref>
                        </c15:formulaRef>
                      </c:ext>
                    </c:extLst>
                    <c:strCache>
                      <c:ptCount val="1"/>
                      <c:pt idx="0">
                        <c:v>Slovaquie</c:v>
                      </c:pt>
                    </c:strCache>
                  </c:strRef>
                </c:tx>
                <c:spPr>
                  <a:ln w="25400" cap="rnd">
                    <a:noFill/>
                    <a:round/>
                  </a:ln>
                  <a:effectLst/>
                </c:spPr>
                <c:marker>
                  <c:symbol val="circle"/>
                  <c:size val="5"/>
                  <c:spPr>
                    <a:solidFill>
                      <a:schemeClr val="accent6"/>
                    </a:solidFill>
                    <a:ln w="9525">
                      <a:solidFill>
                        <a:schemeClr val="accent6"/>
                      </a:solidFill>
                    </a:ln>
                    <a:effectLst/>
                  </c:spPr>
                </c:marker>
                <c:dPt>
                  <c:idx val="25"/>
                  <c:marker>
                    <c:symbol val="diamond"/>
                    <c:size val="8"/>
                    <c:spPr>
                      <a:solidFill>
                        <a:schemeClr val="bg2">
                          <a:lumMod val="90000"/>
                        </a:schemeClr>
                      </a:solidFill>
                      <a:ln w="9525">
                        <a:solidFill>
                          <a:schemeClr val="tx1"/>
                        </a:solidFill>
                      </a:ln>
                      <a:effectLst/>
                    </c:spPr>
                  </c:marker>
                  <c:bubble3D val="0"/>
                  <c:extLst xmlns:c15="http://schemas.microsoft.com/office/drawing/2012/chart">
                    <c:ext xmlns:c16="http://schemas.microsoft.com/office/drawing/2014/chart" uri="{C3380CC4-5D6E-409C-BE32-E72D297353CC}">
                      <c16:uniqueId val="{00000025-93F2-41FF-AD3F-2C02860E63D4}"/>
                    </c:ext>
                  </c:extLst>
                </c:dPt>
                <c:xVal>
                  <c:numRef>
                    <c:extLst xmlns:c15="http://schemas.microsoft.com/office/drawing/2012/chart">
                      <c:ext xmlns:c15="http://schemas.microsoft.com/office/drawing/2012/chart" uri="{02D57815-91ED-43cb-92C2-25804820EDAC}">
                        <c15:formulaRef>
                          <c15:sqref>'Graphique 3'!$C$10:$AB$10</c15:sqref>
                        </c15:formulaRef>
                      </c:ext>
                    </c:extLst>
                    <c:numCache>
                      <c:formatCode>General</c:formatCode>
                      <c:ptCount val="2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numCache>
                  </c:numRef>
                </c:xVal>
                <c:yVal>
                  <c:numRef>
                    <c:extLst xmlns:c15="http://schemas.microsoft.com/office/drawing/2012/chart">
                      <c:ext xmlns:c15="http://schemas.microsoft.com/office/drawing/2012/chart" uri="{02D57815-91ED-43cb-92C2-25804820EDAC}">
                        <c15:formulaRef>
                          <c15:sqref>'Graphique 3'!$C$17:$AB$17</c15:sqref>
                        </c15:formulaRef>
                      </c:ext>
                    </c:extLst>
                    <c:numCache>
                      <c:formatCode>0.0</c:formatCode>
                      <c:ptCount val="26"/>
                      <c:pt idx="0">
                        <c:v>-12.7</c:v>
                      </c:pt>
                      <c:pt idx="1">
                        <c:v>-7.7</c:v>
                      </c:pt>
                      <c:pt idx="2">
                        <c:v>-8.4</c:v>
                      </c:pt>
                      <c:pt idx="3">
                        <c:v>-2.2999999999999998</c:v>
                      </c:pt>
                      <c:pt idx="4">
                        <c:v>-2.4</c:v>
                      </c:pt>
                      <c:pt idx="5">
                        <c:v>-2.9</c:v>
                      </c:pt>
                      <c:pt idx="6">
                        <c:v>-3.6</c:v>
                      </c:pt>
                      <c:pt idx="7">
                        <c:v>-2.2999999999999998</c:v>
                      </c:pt>
                      <c:pt idx="8">
                        <c:v>-2.5</c:v>
                      </c:pt>
                      <c:pt idx="9">
                        <c:v>-8.1999999999999993</c:v>
                      </c:pt>
                      <c:pt idx="10">
                        <c:v>-7.4</c:v>
                      </c:pt>
                      <c:pt idx="11">
                        <c:v>-4.4000000000000004</c:v>
                      </c:pt>
                      <c:pt idx="12">
                        <c:v>-4.4000000000000004</c:v>
                      </c:pt>
                      <c:pt idx="13">
                        <c:v>-2.9</c:v>
                      </c:pt>
                      <c:pt idx="14">
                        <c:v>-3.2</c:v>
                      </c:pt>
                      <c:pt idx="15">
                        <c:v>-2.8</c:v>
                      </c:pt>
                      <c:pt idx="16">
                        <c:v>-2.6</c:v>
                      </c:pt>
                      <c:pt idx="17">
                        <c:v>-1</c:v>
                      </c:pt>
                      <c:pt idx="18">
                        <c:v>-1</c:v>
                      </c:pt>
                      <c:pt idx="19">
                        <c:v>-1.2</c:v>
                      </c:pt>
                      <c:pt idx="20">
                        <c:v>-5.3</c:v>
                      </c:pt>
                      <c:pt idx="21">
                        <c:v>-5.0999999999999996</c:v>
                      </c:pt>
                      <c:pt idx="22">
                        <c:v>-1.7</c:v>
                      </c:pt>
                      <c:pt idx="23">
                        <c:v>-5.2</c:v>
                      </c:pt>
                    </c:numCache>
                  </c:numRef>
                </c:yVal>
                <c:smooth val="0"/>
                <c:extLst xmlns:c15="http://schemas.microsoft.com/office/drawing/2012/chart">
                  <c:ext xmlns:c16="http://schemas.microsoft.com/office/drawing/2014/chart" uri="{C3380CC4-5D6E-409C-BE32-E72D297353CC}">
                    <c16:uniqueId val="{00000026-93F2-41FF-AD3F-2C02860E63D4}"/>
                  </c:ext>
                </c:extLst>
              </c15:ser>
            </c15:filteredScatterSeries>
          </c:ext>
        </c:extLst>
      </c:scatterChart>
      <c:catAx>
        <c:axId val="2042267423"/>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2280000" spcFirstLastPara="1" vertOverflow="ellipsis"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742308927"/>
        <c:crosses val="autoZero"/>
        <c:auto val="1"/>
        <c:lblAlgn val="ctr"/>
        <c:lblOffset val="100"/>
        <c:noMultiLvlLbl val="0"/>
      </c:catAx>
      <c:valAx>
        <c:axId val="1742308927"/>
        <c:scaling>
          <c:orientation val="minMax"/>
          <c:min val="-12"/>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2042267423"/>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340618572883142E-2"/>
          <c:y val="2.2514995939656224E-2"/>
          <c:w val="0.96805225315722165"/>
          <c:h val="0.91901479897948679"/>
        </c:manualLayout>
      </c:layout>
      <c:lineChart>
        <c:grouping val="standard"/>
        <c:varyColors val="0"/>
        <c:ser>
          <c:idx val="0"/>
          <c:order val="0"/>
          <c:tx>
            <c:strRef>
              <c:f>'Graphique 2'!$B$11</c:f>
              <c:strCache>
                <c:ptCount val="1"/>
                <c:pt idx="0">
                  <c:v>Zone euro</c:v>
                </c:pt>
              </c:strCache>
            </c:strRef>
          </c:tx>
          <c:spPr>
            <a:ln w="19050" cap="rnd">
              <a:solidFill>
                <a:srgbClr val="78B6FC"/>
              </a:solidFill>
              <a:round/>
            </a:ln>
            <a:effectLst/>
          </c:spPr>
          <c:marker>
            <c:symbol val="none"/>
          </c:marker>
          <c:dPt>
            <c:idx val="24"/>
            <c:marker>
              <c:symbol val="none"/>
            </c:marker>
            <c:bubble3D val="0"/>
            <c:spPr>
              <a:ln w="19050" cap="rnd">
                <a:solidFill>
                  <a:srgbClr val="78B6FC"/>
                </a:solidFill>
                <a:prstDash val="solid"/>
                <a:round/>
              </a:ln>
              <a:effectLst/>
            </c:spPr>
            <c:extLst>
              <c:ext xmlns:c16="http://schemas.microsoft.com/office/drawing/2014/chart" uri="{C3380CC4-5D6E-409C-BE32-E72D297353CC}">
                <c16:uniqueId val="{00000001-8700-4745-A500-1DE30F34E017}"/>
              </c:ext>
            </c:extLst>
          </c:dPt>
          <c:dPt>
            <c:idx val="25"/>
            <c:marker>
              <c:symbol val="none"/>
            </c:marker>
            <c:bubble3D val="0"/>
            <c:spPr>
              <a:ln w="19050" cap="rnd">
                <a:solidFill>
                  <a:srgbClr val="78B6FC"/>
                </a:solidFill>
                <a:prstDash val="dash"/>
                <a:round/>
              </a:ln>
              <a:effectLst/>
            </c:spPr>
            <c:extLst>
              <c:ext xmlns:c16="http://schemas.microsoft.com/office/drawing/2014/chart" uri="{C3380CC4-5D6E-409C-BE32-E72D297353CC}">
                <c16:uniqueId val="{00000003-8700-4745-A500-1DE30F34E017}"/>
              </c:ext>
            </c:extLst>
          </c:dPt>
          <c:dPt>
            <c:idx val="26"/>
            <c:marker>
              <c:symbol val="none"/>
            </c:marker>
            <c:bubble3D val="0"/>
            <c:spPr>
              <a:ln w="19050" cap="rnd">
                <a:solidFill>
                  <a:srgbClr val="78B6FC"/>
                </a:solidFill>
                <a:prstDash val="dash"/>
                <a:round/>
              </a:ln>
              <a:effectLst/>
            </c:spPr>
            <c:extLst>
              <c:ext xmlns:c16="http://schemas.microsoft.com/office/drawing/2014/chart" uri="{C3380CC4-5D6E-409C-BE32-E72D297353CC}">
                <c16:uniqueId val="{00000005-8700-4745-A500-1DE30F34E017}"/>
              </c:ext>
            </c:extLst>
          </c:dPt>
          <c:cat>
            <c:numRef>
              <c:f>'Graphique 2'!$C$10:$AC$10</c:f>
              <c:numCache>
                <c:formatCode>General</c:formatCode>
                <c:ptCount val="27"/>
                <c:pt idx="0" formatCode="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numCache>
            </c:numRef>
          </c:cat>
          <c:val>
            <c:numRef>
              <c:f>'Graphique 2'!$C$11:$AC$11</c:f>
              <c:numCache>
                <c:formatCode>0.0</c:formatCode>
                <c:ptCount val="27"/>
                <c:pt idx="0">
                  <c:v>69.2</c:v>
                </c:pt>
                <c:pt idx="1">
                  <c:v>68.2</c:v>
                </c:pt>
                <c:pt idx="2">
                  <c:v>68.099999999999994</c:v>
                </c:pt>
                <c:pt idx="3">
                  <c:v>69.400000000000006</c:v>
                </c:pt>
                <c:pt idx="4">
                  <c:v>69.7</c:v>
                </c:pt>
                <c:pt idx="5">
                  <c:v>70.3</c:v>
                </c:pt>
                <c:pt idx="6">
                  <c:v>68.3</c:v>
                </c:pt>
                <c:pt idx="7">
                  <c:v>65.900000000000006</c:v>
                </c:pt>
                <c:pt idx="8">
                  <c:v>69.599999999999994</c:v>
                </c:pt>
                <c:pt idx="9">
                  <c:v>80</c:v>
                </c:pt>
                <c:pt idx="10">
                  <c:v>85.4</c:v>
                </c:pt>
                <c:pt idx="11">
                  <c:v>87.2</c:v>
                </c:pt>
                <c:pt idx="12">
                  <c:v>90.8</c:v>
                </c:pt>
                <c:pt idx="13">
                  <c:v>92.7</c:v>
                </c:pt>
                <c:pt idx="14">
                  <c:v>92.9</c:v>
                </c:pt>
                <c:pt idx="15">
                  <c:v>91</c:v>
                </c:pt>
                <c:pt idx="16">
                  <c:v>89.9</c:v>
                </c:pt>
                <c:pt idx="17">
                  <c:v>87.5</c:v>
                </c:pt>
                <c:pt idx="18">
                  <c:v>85.5</c:v>
                </c:pt>
                <c:pt idx="19">
                  <c:v>83.6</c:v>
                </c:pt>
                <c:pt idx="20">
                  <c:v>96.5</c:v>
                </c:pt>
                <c:pt idx="21">
                  <c:v>93.8</c:v>
                </c:pt>
                <c:pt idx="22">
                  <c:v>89.5</c:v>
                </c:pt>
                <c:pt idx="23">
                  <c:v>87.4</c:v>
                </c:pt>
                <c:pt idx="24">
                  <c:v>89.117535729074547</c:v>
                </c:pt>
                <c:pt idx="25">
                  <c:v>89.627989935672502</c:v>
                </c:pt>
              </c:numCache>
            </c:numRef>
          </c:val>
          <c:smooth val="0"/>
          <c:extLst>
            <c:ext xmlns:c16="http://schemas.microsoft.com/office/drawing/2014/chart" uri="{C3380CC4-5D6E-409C-BE32-E72D297353CC}">
              <c16:uniqueId val="{00000006-8700-4745-A500-1DE30F34E017}"/>
            </c:ext>
          </c:extLst>
        </c:ser>
        <c:ser>
          <c:idx val="1"/>
          <c:order val="1"/>
          <c:tx>
            <c:strRef>
              <c:f>'Graphique 2'!$B$12</c:f>
              <c:strCache>
                <c:ptCount val="1"/>
                <c:pt idx="0">
                  <c:v>France</c:v>
                </c:pt>
              </c:strCache>
            </c:strRef>
          </c:tx>
          <c:spPr>
            <a:ln w="25400" cap="rnd">
              <a:solidFill>
                <a:srgbClr val="034EA2"/>
              </a:solidFill>
              <a:round/>
            </a:ln>
            <a:effectLst/>
          </c:spPr>
          <c:marker>
            <c:symbol val="none"/>
          </c:marker>
          <c:dPt>
            <c:idx val="24"/>
            <c:marker>
              <c:symbol val="none"/>
            </c:marker>
            <c:bubble3D val="0"/>
            <c:spPr>
              <a:ln w="25400" cap="rnd">
                <a:solidFill>
                  <a:srgbClr val="034EA2"/>
                </a:solidFill>
                <a:prstDash val="solid"/>
                <a:round/>
              </a:ln>
              <a:effectLst/>
            </c:spPr>
            <c:extLst>
              <c:ext xmlns:c16="http://schemas.microsoft.com/office/drawing/2014/chart" uri="{C3380CC4-5D6E-409C-BE32-E72D297353CC}">
                <c16:uniqueId val="{00000008-8700-4745-A500-1DE30F34E017}"/>
              </c:ext>
            </c:extLst>
          </c:dPt>
          <c:dPt>
            <c:idx val="25"/>
            <c:marker>
              <c:symbol val="none"/>
            </c:marker>
            <c:bubble3D val="0"/>
            <c:spPr>
              <a:ln w="25400" cap="rnd">
                <a:solidFill>
                  <a:srgbClr val="034EA2"/>
                </a:solidFill>
                <a:prstDash val="sysDash"/>
                <a:round/>
              </a:ln>
              <a:effectLst/>
            </c:spPr>
            <c:extLst>
              <c:ext xmlns:c16="http://schemas.microsoft.com/office/drawing/2014/chart" uri="{C3380CC4-5D6E-409C-BE32-E72D297353CC}">
                <c16:uniqueId val="{0000000A-8700-4745-A500-1DE30F34E017}"/>
              </c:ext>
            </c:extLst>
          </c:dPt>
          <c:dPt>
            <c:idx val="26"/>
            <c:marker>
              <c:symbol val="none"/>
            </c:marker>
            <c:bubble3D val="0"/>
            <c:spPr>
              <a:ln w="25400" cap="rnd">
                <a:solidFill>
                  <a:srgbClr val="034EA2"/>
                </a:solidFill>
                <a:prstDash val="dash"/>
                <a:round/>
              </a:ln>
              <a:effectLst/>
            </c:spPr>
            <c:extLst>
              <c:ext xmlns:c16="http://schemas.microsoft.com/office/drawing/2014/chart" uri="{C3380CC4-5D6E-409C-BE32-E72D297353CC}">
                <c16:uniqueId val="{0000000C-8700-4745-A500-1DE30F34E017}"/>
              </c:ext>
            </c:extLst>
          </c:dPt>
          <c:cat>
            <c:numRef>
              <c:f>'Graphique 2'!$C$10:$AC$10</c:f>
              <c:numCache>
                <c:formatCode>General</c:formatCode>
                <c:ptCount val="27"/>
                <c:pt idx="0" formatCode="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numCache>
            </c:numRef>
          </c:cat>
          <c:val>
            <c:numRef>
              <c:f>'Graphique 2'!$C$12:$AC$12</c:f>
              <c:numCache>
                <c:formatCode>0.0</c:formatCode>
                <c:ptCount val="27"/>
                <c:pt idx="0">
                  <c:v>59.7</c:v>
                </c:pt>
                <c:pt idx="1">
                  <c:v>59.3</c:v>
                </c:pt>
                <c:pt idx="2">
                  <c:v>61.3</c:v>
                </c:pt>
                <c:pt idx="3">
                  <c:v>65.400000000000006</c:v>
                </c:pt>
                <c:pt idx="4">
                  <c:v>66.900000000000006</c:v>
                </c:pt>
                <c:pt idx="5">
                  <c:v>68.2</c:v>
                </c:pt>
                <c:pt idx="6">
                  <c:v>65.400000000000006</c:v>
                </c:pt>
                <c:pt idx="7">
                  <c:v>65.5</c:v>
                </c:pt>
                <c:pt idx="8">
                  <c:v>69.8</c:v>
                </c:pt>
                <c:pt idx="9">
                  <c:v>84.1</c:v>
                </c:pt>
                <c:pt idx="10">
                  <c:v>86.3</c:v>
                </c:pt>
                <c:pt idx="11">
                  <c:v>88.7</c:v>
                </c:pt>
                <c:pt idx="12">
                  <c:v>91.7</c:v>
                </c:pt>
                <c:pt idx="13">
                  <c:v>94.5</c:v>
                </c:pt>
                <c:pt idx="14">
                  <c:v>96.1</c:v>
                </c:pt>
                <c:pt idx="15">
                  <c:v>96.9</c:v>
                </c:pt>
                <c:pt idx="16">
                  <c:v>98.1</c:v>
                </c:pt>
                <c:pt idx="17">
                  <c:v>98.7</c:v>
                </c:pt>
                <c:pt idx="18">
                  <c:v>98.5</c:v>
                </c:pt>
                <c:pt idx="19">
                  <c:v>98.1</c:v>
                </c:pt>
                <c:pt idx="20">
                  <c:v>114.8</c:v>
                </c:pt>
                <c:pt idx="21">
                  <c:v>112.7</c:v>
                </c:pt>
                <c:pt idx="22">
                  <c:v>111.2</c:v>
                </c:pt>
                <c:pt idx="23">
                  <c:v>109.9</c:v>
                </c:pt>
                <c:pt idx="24">
                  <c:v>112.72068855782476</c:v>
                </c:pt>
                <c:pt idx="25">
                  <c:v>115.29609219112416</c:v>
                </c:pt>
              </c:numCache>
            </c:numRef>
          </c:val>
          <c:smooth val="0"/>
          <c:extLst>
            <c:ext xmlns:c16="http://schemas.microsoft.com/office/drawing/2014/chart" uri="{C3380CC4-5D6E-409C-BE32-E72D297353CC}">
              <c16:uniqueId val="{0000000D-8700-4745-A500-1DE30F34E017}"/>
            </c:ext>
          </c:extLst>
        </c:ser>
        <c:ser>
          <c:idx val="2"/>
          <c:order val="2"/>
          <c:tx>
            <c:strRef>
              <c:f>'Graphique 2'!$B$13</c:f>
              <c:strCache>
                <c:ptCount val="1"/>
                <c:pt idx="0">
                  <c:v>Allemagne</c:v>
                </c:pt>
              </c:strCache>
            </c:strRef>
          </c:tx>
          <c:spPr>
            <a:ln w="19050" cap="rnd">
              <a:solidFill>
                <a:srgbClr val="4D4D4D"/>
              </a:solidFill>
              <a:round/>
            </a:ln>
            <a:effectLst/>
          </c:spPr>
          <c:marker>
            <c:symbol val="none"/>
          </c:marker>
          <c:dPt>
            <c:idx val="24"/>
            <c:marker>
              <c:symbol val="none"/>
            </c:marker>
            <c:bubble3D val="0"/>
            <c:spPr>
              <a:ln w="19050" cap="rnd">
                <a:solidFill>
                  <a:srgbClr val="4D4D4D"/>
                </a:solidFill>
                <a:prstDash val="solid"/>
                <a:round/>
              </a:ln>
              <a:effectLst/>
            </c:spPr>
            <c:extLst>
              <c:ext xmlns:c16="http://schemas.microsoft.com/office/drawing/2014/chart" uri="{C3380CC4-5D6E-409C-BE32-E72D297353CC}">
                <c16:uniqueId val="{0000000F-8700-4745-A500-1DE30F34E017}"/>
              </c:ext>
            </c:extLst>
          </c:dPt>
          <c:dPt>
            <c:idx val="25"/>
            <c:marker>
              <c:symbol val="none"/>
            </c:marker>
            <c:bubble3D val="0"/>
            <c:spPr>
              <a:ln w="19050" cap="rnd">
                <a:solidFill>
                  <a:srgbClr val="4D4D4D"/>
                </a:solidFill>
                <a:prstDash val="dash"/>
                <a:round/>
              </a:ln>
              <a:effectLst/>
            </c:spPr>
            <c:extLst>
              <c:ext xmlns:c16="http://schemas.microsoft.com/office/drawing/2014/chart" uri="{C3380CC4-5D6E-409C-BE32-E72D297353CC}">
                <c16:uniqueId val="{00000011-8700-4745-A500-1DE30F34E017}"/>
              </c:ext>
            </c:extLst>
          </c:dPt>
          <c:dPt>
            <c:idx val="26"/>
            <c:marker>
              <c:symbol val="none"/>
            </c:marker>
            <c:bubble3D val="0"/>
            <c:spPr>
              <a:ln w="19050" cap="rnd">
                <a:solidFill>
                  <a:srgbClr val="4D4D4D"/>
                </a:solidFill>
                <a:prstDash val="dash"/>
                <a:round/>
              </a:ln>
              <a:effectLst/>
            </c:spPr>
            <c:extLst>
              <c:ext xmlns:c16="http://schemas.microsoft.com/office/drawing/2014/chart" uri="{C3380CC4-5D6E-409C-BE32-E72D297353CC}">
                <c16:uniqueId val="{00000013-8700-4745-A500-1DE30F34E017}"/>
              </c:ext>
            </c:extLst>
          </c:dPt>
          <c:cat>
            <c:numRef>
              <c:f>'Graphique 2'!$C$10:$AC$10</c:f>
              <c:numCache>
                <c:formatCode>General</c:formatCode>
                <c:ptCount val="27"/>
                <c:pt idx="0" formatCode="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numCache>
            </c:numRef>
          </c:cat>
          <c:val>
            <c:numRef>
              <c:f>'Graphique 2'!$C$13:$AC$13</c:f>
              <c:numCache>
                <c:formatCode>0.0</c:formatCode>
                <c:ptCount val="27"/>
                <c:pt idx="0">
                  <c:v>59.2</c:v>
                </c:pt>
                <c:pt idx="1">
                  <c:v>58.1</c:v>
                </c:pt>
                <c:pt idx="2">
                  <c:v>59.8</c:v>
                </c:pt>
                <c:pt idx="3">
                  <c:v>63.3</c:v>
                </c:pt>
                <c:pt idx="4">
                  <c:v>65</c:v>
                </c:pt>
                <c:pt idx="5">
                  <c:v>67.099999999999994</c:v>
                </c:pt>
                <c:pt idx="6">
                  <c:v>66.400000000000006</c:v>
                </c:pt>
                <c:pt idx="7">
                  <c:v>63.7</c:v>
                </c:pt>
                <c:pt idx="8">
                  <c:v>65.2</c:v>
                </c:pt>
                <c:pt idx="9">
                  <c:v>72.3</c:v>
                </c:pt>
                <c:pt idx="10">
                  <c:v>81</c:v>
                </c:pt>
                <c:pt idx="11">
                  <c:v>78.5</c:v>
                </c:pt>
                <c:pt idx="12">
                  <c:v>79.8</c:v>
                </c:pt>
                <c:pt idx="13">
                  <c:v>77.400000000000006</c:v>
                </c:pt>
                <c:pt idx="14">
                  <c:v>74.5</c:v>
                </c:pt>
                <c:pt idx="15">
                  <c:v>71.2</c:v>
                </c:pt>
                <c:pt idx="16">
                  <c:v>68.3</c:v>
                </c:pt>
                <c:pt idx="17">
                  <c:v>64</c:v>
                </c:pt>
                <c:pt idx="18">
                  <c:v>60.8</c:v>
                </c:pt>
                <c:pt idx="19">
                  <c:v>58.7</c:v>
                </c:pt>
                <c:pt idx="20">
                  <c:v>68</c:v>
                </c:pt>
                <c:pt idx="21">
                  <c:v>68.099999999999994</c:v>
                </c:pt>
                <c:pt idx="22">
                  <c:v>65</c:v>
                </c:pt>
                <c:pt idx="23">
                  <c:v>62.9</c:v>
                </c:pt>
                <c:pt idx="24">
                  <c:v>62.966471773852362</c:v>
                </c:pt>
                <c:pt idx="25">
                  <c:v>63.156798571535802</c:v>
                </c:pt>
              </c:numCache>
            </c:numRef>
          </c:val>
          <c:smooth val="0"/>
          <c:extLst>
            <c:ext xmlns:c16="http://schemas.microsoft.com/office/drawing/2014/chart" uri="{C3380CC4-5D6E-409C-BE32-E72D297353CC}">
              <c16:uniqueId val="{00000014-8700-4745-A500-1DE30F34E017}"/>
            </c:ext>
          </c:extLst>
        </c:ser>
        <c:ser>
          <c:idx val="4"/>
          <c:order val="3"/>
          <c:tx>
            <c:strRef>
              <c:f>'Graphique 3'!$B$15</c:f>
              <c:strCache>
                <c:ptCount val="1"/>
                <c:pt idx="0">
                  <c:v>Espagne</c:v>
                </c:pt>
              </c:strCache>
            </c:strRef>
          </c:tx>
          <c:spPr>
            <a:ln w="19050" cap="rnd">
              <a:solidFill>
                <a:srgbClr val="C00000"/>
              </a:solidFill>
              <a:round/>
            </a:ln>
            <a:effectLst/>
          </c:spPr>
          <c:marker>
            <c:symbol val="none"/>
          </c:marker>
          <c:dPt>
            <c:idx val="24"/>
            <c:marker>
              <c:symbol val="none"/>
            </c:marker>
            <c:bubble3D val="0"/>
            <c:spPr>
              <a:ln w="19050" cap="rnd">
                <a:solidFill>
                  <a:srgbClr val="C00000"/>
                </a:solidFill>
                <a:prstDash val="solid"/>
                <a:round/>
              </a:ln>
              <a:effectLst/>
            </c:spPr>
            <c:extLst>
              <c:ext xmlns:c16="http://schemas.microsoft.com/office/drawing/2014/chart" uri="{C3380CC4-5D6E-409C-BE32-E72D297353CC}">
                <c16:uniqueId val="{00000016-8700-4745-A500-1DE30F34E017}"/>
              </c:ext>
            </c:extLst>
          </c:dPt>
          <c:dPt>
            <c:idx val="25"/>
            <c:marker>
              <c:symbol val="none"/>
            </c:marker>
            <c:bubble3D val="0"/>
            <c:spPr>
              <a:ln w="19050" cap="rnd">
                <a:solidFill>
                  <a:srgbClr val="C00000"/>
                </a:solidFill>
                <a:prstDash val="dash"/>
                <a:round/>
              </a:ln>
              <a:effectLst/>
            </c:spPr>
            <c:extLst>
              <c:ext xmlns:c16="http://schemas.microsoft.com/office/drawing/2014/chart" uri="{C3380CC4-5D6E-409C-BE32-E72D297353CC}">
                <c16:uniqueId val="{00000018-8700-4745-A500-1DE30F34E017}"/>
              </c:ext>
            </c:extLst>
          </c:dPt>
          <c:dPt>
            <c:idx val="26"/>
            <c:marker>
              <c:symbol val="none"/>
            </c:marker>
            <c:bubble3D val="0"/>
            <c:spPr>
              <a:ln w="19050" cap="rnd">
                <a:solidFill>
                  <a:srgbClr val="C00000"/>
                </a:solidFill>
                <a:prstDash val="dash"/>
                <a:round/>
              </a:ln>
              <a:effectLst/>
            </c:spPr>
            <c:extLst>
              <c:ext xmlns:c16="http://schemas.microsoft.com/office/drawing/2014/chart" uri="{C3380CC4-5D6E-409C-BE32-E72D297353CC}">
                <c16:uniqueId val="{0000001A-8700-4745-A500-1DE30F34E017}"/>
              </c:ext>
            </c:extLst>
          </c:dPt>
          <c:cat>
            <c:numRef>
              <c:f>'Graphique 2'!$C$10:$AC$10</c:f>
              <c:numCache>
                <c:formatCode>General</c:formatCode>
                <c:ptCount val="27"/>
                <c:pt idx="0" formatCode="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numCache>
            </c:numRef>
          </c:cat>
          <c:val>
            <c:numRef>
              <c:f>'Graphique 2'!$C$14:$AC$14</c:f>
              <c:numCache>
                <c:formatCode>0.0</c:formatCode>
                <c:ptCount val="27"/>
                <c:pt idx="0">
                  <c:v>57.8</c:v>
                </c:pt>
                <c:pt idx="1">
                  <c:v>54.1</c:v>
                </c:pt>
                <c:pt idx="2">
                  <c:v>51.2</c:v>
                </c:pt>
                <c:pt idx="3">
                  <c:v>47.7</c:v>
                </c:pt>
                <c:pt idx="4">
                  <c:v>45.3</c:v>
                </c:pt>
                <c:pt idx="5">
                  <c:v>42.4</c:v>
                </c:pt>
                <c:pt idx="6">
                  <c:v>39</c:v>
                </c:pt>
                <c:pt idx="7">
                  <c:v>35.700000000000003</c:v>
                </c:pt>
                <c:pt idx="8">
                  <c:v>39.6</c:v>
                </c:pt>
                <c:pt idx="9">
                  <c:v>53.1</c:v>
                </c:pt>
                <c:pt idx="10">
                  <c:v>60.3</c:v>
                </c:pt>
                <c:pt idx="11">
                  <c:v>69.5</c:v>
                </c:pt>
                <c:pt idx="12">
                  <c:v>89.6</c:v>
                </c:pt>
                <c:pt idx="13">
                  <c:v>100</c:v>
                </c:pt>
                <c:pt idx="14">
                  <c:v>104.4</c:v>
                </c:pt>
                <c:pt idx="15">
                  <c:v>102.5</c:v>
                </c:pt>
                <c:pt idx="16">
                  <c:v>102</c:v>
                </c:pt>
                <c:pt idx="17">
                  <c:v>101.2</c:v>
                </c:pt>
                <c:pt idx="18">
                  <c:v>99.8</c:v>
                </c:pt>
                <c:pt idx="19">
                  <c:v>97.7</c:v>
                </c:pt>
                <c:pt idx="20">
                  <c:v>119.3</c:v>
                </c:pt>
                <c:pt idx="21">
                  <c:v>115.7</c:v>
                </c:pt>
                <c:pt idx="22">
                  <c:v>109.5</c:v>
                </c:pt>
                <c:pt idx="23">
                  <c:v>105.1</c:v>
                </c:pt>
                <c:pt idx="24">
                  <c:v>102.25978967773921</c:v>
                </c:pt>
                <c:pt idx="25">
                  <c:v>101.2587199646009</c:v>
                </c:pt>
              </c:numCache>
            </c:numRef>
          </c:val>
          <c:smooth val="0"/>
          <c:extLst>
            <c:ext xmlns:c16="http://schemas.microsoft.com/office/drawing/2014/chart" uri="{C3380CC4-5D6E-409C-BE32-E72D297353CC}">
              <c16:uniqueId val="{0000001B-8700-4745-A500-1DE30F34E017}"/>
            </c:ext>
          </c:extLst>
        </c:ser>
        <c:ser>
          <c:idx val="3"/>
          <c:order val="4"/>
          <c:tx>
            <c:strRef>
              <c:f>'Graphique 2'!$B$15</c:f>
              <c:strCache>
                <c:ptCount val="1"/>
                <c:pt idx="0">
                  <c:v>Italie</c:v>
                </c:pt>
              </c:strCache>
            </c:strRef>
          </c:tx>
          <c:spPr>
            <a:ln w="19050" cap="rnd">
              <a:solidFill>
                <a:srgbClr val="169068"/>
              </a:solidFill>
              <a:round/>
            </a:ln>
            <a:effectLst/>
          </c:spPr>
          <c:marker>
            <c:symbol val="none"/>
          </c:marker>
          <c:dPt>
            <c:idx val="24"/>
            <c:marker>
              <c:symbol val="none"/>
            </c:marker>
            <c:bubble3D val="0"/>
            <c:spPr>
              <a:ln w="19050" cap="rnd">
                <a:solidFill>
                  <a:srgbClr val="169068"/>
                </a:solidFill>
                <a:prstDash val="solid"/>
                <a:round/>
              </a:ln>
              <a:effectLst/>
            </c:spPr>
            <c:extLst>
              <c:ext xmlns:c16="http://schemas.microsoft.com/office/drawing/2014/chart" uri="{C3380CC4-5D6E-409C-BE32-E72D297353CC}">
                <c16:uniqueId val="{0000001D-8700-4745-A500-1DE30F34E017}"/>
              </c:ext>
            </c:extLst>
          </c:dPt>
          <c:dPt>
            <c:idx val="25"/>
            <c:marker>
              <c:symbol val="none"/>
            </c:marker>
            <c:bubble3D val="0"/>
            <c:spPr>
              <a:ln w="19050" cap="rnd">
                <a:solidFill>
                  <a:srgbClr val="169068"/>
                </a:solidFill>
                <a:prstDash val="dash"/>
                <a:round/>
              </a:ln>
              <a:effectLst/>
            </c:spPr>
            <c:extLst>
              <c:ext xmlns:c16="http://schemas.microsoft.com/office/drawing/2014/chart" uri="{C3380CC4-5D6E-409C-BE32-E72D297353CC}">
                <c16:uniqueId val="{0000001F-8700-4745-A500-1DE30F34E017}"/>
              </c:ext>
            </c:extLst>
          </c:dPt>
          <c:dPt>
            <c:idx val="26"/>
            <c:marker>
              <c:symbol val="none"/>
            </c:marker>
            <c:bubble3D val="0"/>
            <c:spPr>
              <a:ln w="19050" cap="rnd">
                <a:solidFill>
                  <a:srgbClr val="169068"/>
                </a:solidFill>
                <a:prstDash val="dash"/>
                <a:round/>
              </a:ln>
              <a:effectLst/>
            </c:spPr>
            <c:extLst>
              <c:ext xmlns:c16="http://schemas.microsoft.com/office/drawing/2014/chart" uri="{C3380CC4-5D6E-409C-BE32-E72D297353CC}">
                <c16:uniqueId val="{00000021-8700-4745-A500-1DE30F34E017}"/>
              </c:ext>
            </c:extLst>
          </c:dPt>
          <c:cat>
            <c:numRef>
              <c:f>'Graphique 2'!$C$10:$AC$10</c:f>
              <c:numCache>
                <c:formatCode>General</c:formatCode>
                <c:ptCount val="27"/>
                <c:pt idx="0" formatCode="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numCache>
            </c:numRef>
          </c:cat>
          <c:val>
            <c:numRef>
              <c:f>'Graphique 2'!$C$15:$AC$15</c:f>
              <c:numCache>
                <c:formatCode>0.0</c:formatCode>
                <c:ptCount val="27"/>
                <c:pt idx="0">
                  <c:v>108.7</c:v>
                </c:pt>
                <c:pt idx="1">
                  <c:v>108.5</c:v>
                </c:pt>
                <c:pt idx="2">
                  <c:v>105.9</c:v>
                </c:pt>
                <c:pt idx="3">
                  <c:v>105.1</c:v>
                </c:pt>
                <c:pt idx="4">
                  <c:v>104.7</c:v>
                </c:pt>
                <c:pt idx="5">
                  <c:v>106.2</c:v>
                </c:pt>
                <c:pt idx="6">
                  <c:v>106.3</c:v>
                </c:pt>
                <c:pt idx="7">
                  <c:v>103.5</c:v>
                </c:pt>
                <c:pt idx="8">
                  <c:v>105.8</c:v>
                </c:pt>
                <c:pt idx="9">
                  <c:v>116.1</c:v>
                </c:pt>
                <c:pt idx="10">
                  <c:v>118.7</c:v>
                </c:pt>
                <c:pt idx="11">
                  <c:v>119.1</c:v>
                </c:pt>
                <c:pt idx="12">
                  <c:v>125.9</c:v>
                </c:pt>
                <c:pt idx="13">
                  <c:v>131.80000000000001</c:v>
                </c:pt>
                <c:pt idx="14">
                  <c:v>134.80000000000001</c:v>
                </c:pt>
                <c:pt idx="15">
                  <c:v>134.69999999999999</c:v>
                </c:pt>
                <c:pt idx="16">
                  <c:v>134.19999999999999</c:v>
                </c:pt>
                <c:pt idx="17">
                  <c:v>133.69999999999999</c:v>
                </c:pt>
                <c:pt idx="18">
                  <c:v>134.1</c:v>
                </c:pt>
                <c:pt idx="19">
                  <c:v>133.80000000000001</c:v>
                </c:pt>
                <c:pt idx="20">
                  <c:v>154.30000000000001</c:v>
                </c:pt>
                <c:pt idx="21">
                  <c:v>145.69999999999999</c:v>
                </c:pt>
                <c:pt idx="22">
                  <c:v>138.30000000000001</c:v>
                </c:pt>
                <c:pt idx="23">
                  <c:v>134.80000000000001</c:v>
                </c:pt>
                <c:pt idx="24">
                  <c:v>136.56267265209513</c:v>
                </c:pt>
                <c:pt idx="25">
                  <c:v>138.21729309423151</c:v>
                </c:pt>
              </c:numCache>
            </c:numRef>
          </c:val>
          <c:smooth val="0"/>
          <c:extLst>
            <c:ext xmlns:c16="http://schemas.microsoft.com/office/drawing/2014/chart" uri="{C3380CC4-5D6E-409C-BE32-E72D297353CC}">
              <c16:uniqueId val="{00000022-8700-4745-A500-1DE30F34E017}"/>
            </c:ext>
          </c:extLst>
        </c:ser>
        <c:dLbls>
          <c:showLegendKey val="0"/>
          <c:showVal val="0"/>
          <c:showCatName val="0"/>
          <c:showSerName val="0"/>
          <c:showPercent val="0"/>
          <c:showBubbleSize val="0"/>
        </c:dLbls>
        <c:marker val="1"/>
        <c:smooth val="0"/>
        <c:axId val="2042267423"/>
        <c:axId val="1742308927"/>
      </c:lineChart>
      <c:scatterChart>
        <c:scatterStyle val="lineMarker"/>
        <c:varyColors val="0"/>
        <c:dLbls>
          <c:showLegendKey val="0"/>
          <c:showVal val="0"/>
          <c:showCatName val="0"/>
          <c:showSerName val="0"/>
          <c:showPercent val="0"/>
          <c:showBubbleSize val="0"/>
        </c:dLbls>
        <c:axId val="2042267423"/>
        <c:axId val="1742308927"/>
        <c:extLst>
          <c:ext xmlns:c15="http://schemas.microsoft.com/office/drawing/2012/chart" uri="{02D57815-91ED-43cb-92C2-25804820EDAC}">
            <c15:filteredScatterSeries>
              <c15:ser>
                <c:idx val="6"/>
                <c:order val="5"/>
                <c:tx>
                  <c:strRef>
                    <c:extLst>
                      <c:ext uri="{02D57815-91ED-43cb-92C2-25804820EDAC}">
                        <c15:formulaRef>
                          <c15:sqref>'Graphique 2'!$B$16</c15:sqref>
                        </c15:formulaRef>
                      </c:ext>
                    </c:extLst>
                    <c:strCache>
                      <c:ptCount val="1"/>
                      <c:pt idx="0">
                        <c:v>Estonie</c:v>
                      </c:pt>
                    </c:strCache>
                  </c:strRef>
                </c:tx>
                <c:spPr>
                  <a:ln w="25400" cap="rnd">
                    <a:noFill/>
                    <a:round/>
                  </a:ln>
                  <a:effectLst/>
                </c:spPr>
                <c:marker>
                  <c:symbol val="diamond"/>
                  <c:size val="8"/>
                  <c:spPr>
                    <a:solidFill>
                      <a:schemeClr val="accent4"/>
                    </a:solidFill>
                    <a:ln w="9525">
                      <a:solidFill>
                        <a:schemeClr val="tx1"/>
                      </a:solidFill>
                    </a:ln>
                    <a:effectLst/>
                  </c:spPr>
                </c:marker>
                <c:dPt>
                  <c:idx val="25"/>
                  <c:marker>
                    <c:symbol val="diamond"/>
                    <c:size val="8"/>
                    <c:spPr>
                      <a:solidFill>
                        <a:srgbClr val="FFC000"/>
                      </a:solidFill>
                      <a:ln w="9525">
                        <a:solidFill>
                          <a:schemeClr val="tx1"/>
                        </a:solidFill>
                      </a:ln>
                      <a:effectLst/>
                    </c:spPr>
                  </c:marker>
                  <c:bubble3D val="0"/>
                  <c:extLst>
                    <c:ext xmlns:c16="http://schemas.microsoft.com/office/drawing/2014/chart" uri="{C3380CC4-5D6E-409C-BE32-E72D297353CC}">
                      <c16:uniqueId val="{00000023-8700-4745-A500-1DE30F34E017}"/>
                    </c:ext>
                  </c:extLst>
                </c:dPt>
                <c:xVal>
                  <c:numRef>
                    <c:extLst>
                      <c:ext uri="{02D57815-91ED-43cb-92C2-25804820EDAC}">
                        <c15:formulaRef>
                          <c15:sqref>'Graphique 2'!$C$10:$AB$10</c15:sqref>
                        </c15:formulaRef>
                      </c:ext>
                    </c:extLst>
                    <c:numCache>
                      <c:formatCode>General</c:formatCode>
                      <c:ptCount val="26"/>
                      <c:pt idx="0" formatCode="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numCache>
                  </c:numRef>
                </c:xVal>
                <c:yVal>
                  <c:numRef>
                    <c:extLst>
                      <c:ext uri="{02D57815-91ED-43cb-92C2-25804820EDAC}">
                        <c15:formulaRef>
                          <c15:sqref>'Graphique 2'!$C$16:$AB$16</c15:sqref>
                        </c15:formulaRef>
                      </c:ext>
                    </c:extLst>
                    <c:numCache>
                      <c:formatCode>General</c:formatCode>
                      <c:ptCount val="26"/>
                    </c:numCache>
                  </c:numRef>
                </c:yVal>
                <c:smooth val="0"/>
                <c:extLst>
                  <c:ext xmlns:c16="http://schemas.microsoft.com/office/drawing/2014/chart" uri="{C3380CC4-5D6E-409C-BE32-E72D297353CC}">
                    <c16:uniqueId val="{00000024-8700-4745-A500-1DE30F34E017}"/>
                  </c:ext>
                </c:extLst>
              </c15:ser>
            </c15:filteredScatterSeries>
            <c15:filteredScatterSeries>
              <c15:ser>
                <c:idx val="5"/>
                <c:order val="6"/>
                <c:tx>
                  <c:strRef>
                    <c:extLst xmlns:c15="http://schemas.microsoft.com/office/drawing/2012/chart">
                      <c:ext xmlns:c15="http://schemas.microsoft.com/office/drawing/2012/chart" uri="{02D57815-91ED-43cb-92C2-25804820EDAC}">
                        <c15:formulaRef>
                          <c15:sqref>'Graphique 2'!$B$17</c15:sqref>
                        </c15:formulaRef>
                      </c:ext>
                    </c:extLst>
                    <c:strCache>
                      <c:ptCount val="1"/>
                      <c:pt idx="0">
                        <c:v>Grèce</c:v>
                      </c:pt>
                    </c:strCache>
                  </c:strRef>
                </c:tx>
                <c:spPr>
                  <a:ln w="25400" cap="rnd">
                    <a:noFill/>
                    <a:round/>
                  </a:ln>
                  <a:effectLst/>
                </c:spPr>
                <c:marker>
                  <c:symbol val="diamond"/>
                  <c:size val="8"/>
                  <c:spPr>
                    <a:solidFill>
                      <a:schemeClr val="bg2">
                        <a:lumMod val="75000"/>
                      </a:schemeClr>
                    </a:solidFill>
                    <a:ln w="9525">
                      <a:solidFill>
                        <a:schemeClr val="tx1"/>
                      </a:solidFill>
                    </a:ln>
                    <a:effectLst/>
                  </c:spPr>
                </c:marker>
                <c:dPt>
                  <c:idx val="25"/>
                  <c:marker>
                    <c:symbol val="diamond"/>
                    <c:size val="8"/>
                    <c:spPr>
                      <a:solidFill>
                        <a:schemeClr val="bg2">
                          <a:lumMod val="75000"/>
                        </a:schemeClr>
                      </a:solidFill>
                      <a:ln w="9525">
                        <a:solidFill>
                          <a:schemeClr val="tx1"/>
                        </a:solidFill>
                      </a:ln>
                      <a:effectLst/>
                    </c:spPr>
                  </c:marker>
                  <c:bubble3D val="0"/>
                  <c:extLst xmlns:c15="http://schemas.microsoft.com/office/drawing/2012/chart">
                    <c:ext xmlns:c16="http://schemas.microsoft.com/office/drawing/2014/chart" uri="{C3380CC4-5D6E-409C-BE32-E72D297353CC}">
                      <c16:uniqueId val="{00000025-8700-4745-A500-1DE30F34E017}"/>
                    </c:ext>
                  </c:extLst>
                </c:dPt>
                <c:xVal>
                  <c:numRef>
                    <c:extLst xmlns:c15="http://schemas.microsoft.com/office/drawing/2012/chart">
                      <c:ext xmlns:c15="http://schemas.microsoft.com/office/drawing/2012/chart" uri="{02D57815-91ED-43cb-92C2-25804820EDAC}">
                        <c15:formulaRef>
                          <c15:sqref>'Graphique 2'!$C$10:$AB$10</c15:sqref>
                        </c15:formulaRef>
                      </c:ext>
                    </c:extLst>
                    <c:numCache>
                      <c:formatCode>General</c:formatCode>
                      <c:ptCount val="26"/>
                      <c:pt idx="0" formatCode="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numCache>
                  </c:numRef>
                </c:xVal>
                <c:yVal>
                  <c:numRef>
                    <c:extLst xmlns:c15="http://schemas.microsoft.com/office/drawing/2012/chart">
                      <c:ext xmlns:c15="http://schemas.microsoft.com/office/drawing/2012/chart" uri="{02D57815-91ED-43cb-92C2-25804820EDAC}">
                        <c15:formulaRef>
                          <c15:sqref>'Graphique 2'!$C$17:$AB$17</c15:sqref>
                        </c15:formulaRef>
                      </c:ext>
                    </c:extLst>
                    <c:numCache>
                      <c:formatCode>General</c:formatCode>
                      <c:ptCount val="26"/>
                    </c:numCache>
                  </c:numRef>
                </c:yVal>
                <c:smooth val="0"/>
                <c:extLst xmlns:c15="http://schemas.microsoft.com/office/drawing/2012/chart">
                  <c:ext xmlns:c16="http://schemas.microsoft.com/office/drawing/2014/chart" uri="{C3380CC4-5D6E-409C-BE32-E72D297353CC}">
                    <c16:uniqueId val="{00000026-8700-4745-A500-1DE30F34E017}"/>
                  </c:ext>
                </c:extLst>
              </c15:ser>
            </c15:filteredScatterSeries>
          </c:ext>
        </c:extLst>
      </c:scatterChart>
      <c:dateAx>
        <c:axId val="2042267423"/>
        <c:scaling>
          <c:orientation val="minMax"/>
        </c:scaling>
        <c:delete val="0"/>
        <c:axPos val="b"/>
        <c:numFmt formatCode="General" sourceLinked="0"/>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42308927"/>
        <c:crosses val="autoZero"/>
        <c:auto val="0"/>
        <c:lblOffset val="100"/>
        <c:baseTimeUnit val="days"/>
      </c:dateAx>
      <c:valAx>
        <c:axId val="1742308927"/>
        <c:scaling>
          <c:orientation val="minMax"/>
          <c:max val="160"/>
          <c:min val="3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42267423"/>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118411940650377E-2"/>
          <c:y val="0.10488159776155084"/>
          <c:w val="0.89306410961640148"/>
          <c:h val="0.77904117667856421"/>
        </c:manualLayout>
      </c:layout>
      <c:lineChart>
        <c:grouping val="standard"/>
        <c:varyColors val="0"/>
        <c:ser>
          <c:idx val="0"/>
          <c:order val="0"/>
          <c:tx>
            <c:strRef>
              <c:f>WEO_GDP_Forecast!$B$11</c:f>
              <c:strCache>
                <c:ptCount val="1"/>
                <c:pt idx="0">
                  <c:v>Canada</c:v>
                </c:pt>
              </c:strCache>
            </c:strRef>
          </c:tx>
          <c:spPr>
            <a:ln w="19050" cap="rnd">
              <a:solidFill>
                <a:srgbClr val="FF6969"/>
              </a:solidFill>
              <a:round/>
            </a:ln>
            <a:effectLst/>
          </c:spPr>
          <c:marker>
            <c:symbol val="none"/>
          </c:marker>
          <c:cat>
            <c:numRef>
              <c:f>WEO_GDP_Forecast!$C$10:$H$10</c:f>
              <c:numCache>
                <c:formatCode>General</c:formatCode>
                <c:ptCount val="6"/>
                <c:pt idx="0">
                  <c:v>2024</c:v>
                </c:pt>
                <c:pt idx="1">
                  <c:v>2025</c:v>
                </c:pt>
                <c:pt idx="2">
                  <c:v>2026</c:v>
                </c:pt>
                <c:pt idx="3">
                  <c:v>2027</c:v>
                </c:pt>
                <c:pt idx="4">
                  <c:v>2028</c:v>
                </c:pt>
                <c:pt idx="5">
                  <c:v>2029</c:v>
                </c:pt>
              </c:numCache>
            </c:numRef>
          </c:cat>
          <c:val>
            <c:numRef>
              <c:f>WEO_GDP_Forecast!$C$11:$H$11</c:f>
              <c:numCache>
                <c:formatCode>General</c:formatCode>
                <c:ptCount val="6"/>
                <c:pt idx="0">
                  <c:v>1.3440000000000001</c:v>
                </c:pt>
                <c:pt idx="1">
                  <c:v>2.3929999999999998</c:v>
                </c:pt>
                <c:pt idx="2">
                  <c:v>1.974</c:v>
                </c:pt>
                <c:pt idx="3">
                  <c:v>1.8160000000000001</c:v>
                </c:pt>
                <c:pt idx="4">
                  <c:v>1.7749999999999999</c:v>
                </c:pt>
                <c:pt idx="5">
                  <c:v>1.643</c:v>
                </c:pt>
              </c:numCache>
            </c:numRef>
          </c:val>
          <c:smooth val="1"/>
          <c:extLst>
            <c:ext xmlns:c16="http://schemas.microsoft.com/office/drawing/2014/chart" uri="{C3380CC4-5D6E-409C-BE32-E72D297353CC}">
              <c16:uniqueId val="{00000000-26BA-49D7-A605-5E0D471E5F85}"/>
            </c:ext>
          </c:extLst>
        </c:ser>
        <c:ser>
          <c:idx val="1"/>
          <c:order val="1"/>
          <c:tx>
            <c:strRef>
              <c:f>WEO_GDP_Forecast!$B$12</c:f>
              <c:strCache>
                <c:ptCount val="1"/>
                <c:pt idx="0">
                  <c:v>France</c:v>
                </c:pt>
              </c:strCache>
            </c:strRef>
          </c:tx>
          <c:spPr>
            <a:ln w="31750" cap="rnd">
              <a:solidFill>
                <a:srgbClr val="034EA2"/>
              </a:solidFill>
              <a:round/>
            </a:ln>
            <a:effectLst/>
          </c:spPr>
          <c:marker>
            <c:symbol val="none"/>
          </c:marker>
          <c:cat>
            <c:numRef>
              <c:f>WEO_GDP_Forecast!$C$10:$H$10</c:f>
              <c:numCache>
                <c:formatCode>General</c:formatCode>
                <c:ptCount val="6"/>
                <c:pt idx="0">
                  <c:v>2024</c:v>
                </c:pt>
                <c:pt idx="1">
                  <c:v>2025</c:v>
                </c:pt>
                <c:pt idx="2">
                  <c:v>2026</c:v>
                </c:pt>
                <c:pt idx="3">
                  <c:v>2027</c:v>
                </c:pt>
                <c:pt idx="4">
                  <c:v>2028</c:v>
                </c:pt>
                <c:pt idx="5">
                  <c:v>2029</c:v>
                </c:pt>
              </c:numCache>
            </c:numRef>
          </c:cat>
          <c:val>
            <c:numRef>
              <c:f>WEO_GDP_Forecast!$C$12:$H$12</c:f>
              <c:numCache>
                <c:formatCode>General</c:formatCode>
                <c:ptCount val="6"/>
                <c:pt idx="0">
                  <c:v>1.0980000000000001</c:v>
                </c:pt>
                <c:pt idx="1">
                  <c:v>1.056</c:v>
                </c:pt>
                <c:pt idx="2">
                  <c:v>1.3480000000000001</c:v>
                </c:pt>
                <c:pt idx="3">
                  <c:v>1.419</c:v>
                </c:pt>
                <c:pt idx="4">
                  <c:v>1.4410000000000001</c:v>
                </c:pt>
                <c:pt idx="5">
                  <c:v>1.3480000000000001</c:v>
                </c:pt>
              </c:numCache>
            </c:numRef>
          </c:val>
          <c:smooth val="1"/>
          <c:extLst>
            <c:ext xmlns:c16="http://schemas.microsoft.com/office/drawing/2014/chart" uri="{C3380CC4-5D6E-409C-BE32-E72D297353CC}">
              <c16:uniqueId val="{00000001-26BA-49D7-A605-5E0D471E5F85}"/>
            </c:ext>
          </c:extLst>
        </c:ser>
        <c:ser>
          <c:idx val="2"/>
          <c:order val="2"/>
          <c:tx>
            <c:strRef>
              <c:f>WEO_GDP_Forecast!$B$13</c:f>
              <c:strCache>
                <c:ptCount val="1"/>
                <c:pt idx="0">
                  <c:v>Germany</c:v>
                </c:pt>
              </c:strCache>
            </c:strRef>
          </c:tx>
          <c:spPr>
            <a:ln w="19050" cap="rnd">
              <a:solidFill>
                <a:srgbClr val="4D4D4D"/>
              </a:solidFill>
              <a:round/>
            </a:ln>
            <a:effectLst/>
          </c:spPr>
          <c:marker>
            <c:symbol val="none"/>
          </c:marker>
          <c:cat>
            <c:numRef>
              <c:f>WEO_GDP_Forecast!$C$10:$H$10</c:f>
              <c:numCache>
                <c:formatCode>General</c:formatCode>
                <c:ptCount val="6"/>
                <c:pt idx="0">
                  <c:v>2024</c:v>
                </c:pt>
                <c:pt idx="1">
                  <c:v>2025</c:v>
                </c:pt>
                <c:pt idx="2">
                  <c:v>2026</c:v>
                </c:pt>
                <c:pt idx="3">
                  <c:v>2027</c:v>
                </c:pt>
                <c:pt idx="4">
                  <c:v>2028</c:v>
                </c:pt>
                <c:pt idx="5">
                  <c:v>2029</c:v>
                </c:pt>
              </c:numCache>
            </c:numRef>
          </c:cat>
          <c:val>
            <c:numRef>
              <c:f>WEO_GDP_Forecast!$C$13:$H$13</c:f>
              <c:numCache>
                <c:formatCode>General</c:formatCode>
                <c:ptCount val="6"/>
                <c:pt idx="0">
                  <c:v>7.0000000000000001E-3</c:v>
                </c:pt>
                <c:pt idx="1">
                  <c:v>0.78600000000000003</c:v>
                </c:pt>
                <c:pt idx="2">
                  <c:v>1.395</c:v>
                </c:pt>
                <c:pt idx="3">
                  <c:v>1.1479999999999999</c:v>
                </c:pt>
                <c:pt idx="4">
                  <c:v>0.84799999999999998</c:v>
                </c:pt>
                <c:pt idx="5">
                  <c:v>0.74399999999999999</c:v>
                </c:pt>
              </c:numCache>
            </c:numRef>
          </c:val>
          <c:smooth val="1"/>
          <c:extLst>
            <c:ext xmlns:c16="http://schemas.microsoft.com/office/drawing/2014/chart" uri="{C3380CC4-5D6E-409C-BE32-E72D297353CC}">
              <c16:uniqueId val="{00000002-26BA-49D7-A605-5E0D471E5F85}"/>
            </c:ext>
          </c:extLst>
        </c:ser>
        <c:ser>
          <c:idx val="4"/>
          <c:order val="3"/>
          <c:tx>
            <c:strRef>
              <c:f>WEO_GDP_Forecast!$B$15</c:f>
              <c:strCache>
                <c:ptCount val="1"/>
                <c:pt idx="0">
                  <c:v>Japan</c:v>
                </c:pt>
              </c:strCache>
            </c:strRef>
          </c:tx>
          <c:spPr>
            <a:ln w="19050" cap="rnd">
              <a:solidFill>
                <a:srgbClr val="C00000"/>
              </a:solidFill>
              <a:round/>
            </a:ln>
            <a:effectLst/>
          </c:spPr>
          <c:marker>
            <c:symbol val="none"/>
          </c:marker>
          <c:cat>
            <c:numRef>
              <c:f>WEO_GDP_Forecast!$C$10:$H$10</c:f>
              <c:numCache>
                <c:formatCode>General</c:formatCode>
                <c:ptCount val="6"/>
                <c:pt idx="0">
                  <c:v>2024</c:v>
                </c:pt>
                <c:pt idx="1">
                  <c:v>2025</c:v>
                </c:pt>
                <c:pt idx="2">
                  <c:v>2026</c:v>
                </c:pt>
                <c:pt idx="3">
                  <c:v>2027</c:v>
                </c:pt>
                <c:pt idx="4">
                  <c:v>2028</c:v>
                </c:pt>
                <c:pt idx="5">
                  <c:v>2029</c:v>
                </c:pt>
              </c:numCache>
            </c:numRef>
          </c:cat>
          <c:val>
            <c:numRef>
              <c:f>WEO_GDP_Forecast!$C$15:$H$15</c:f>
              <c:numCache>
                <c:formatCode>General</c:formatCode>
                <c:ptCount val="6"/>
                <c:pt idx="0">
                  <c:v>0.32200000000000001</c:v>
                </c:pt>
                <c:pt idx="1">
                  <c:v>1.137</c:v>
                </c:pt>
                <c:pt idx="2">
                  <c:v>0.84099999999999997</c:v>
                </c:pt>
                <c:pt idx="3">
                  <c:v>0.64700000000000002</c:v>
                </c:pt>
                <c:pt idx="4">
                  <c:v>0.64400000000000002</c:v>
                </c:pt>
                <c:pt idx="5">
                  <c:v>0.51600000000000001</c:v>
                </c:pt>
              </c:numCache>
            </c:numRef>
          </c:val>
          <c:smooth val="1"/>
          <c:extLst>
            <c:ext xmlns:c16="http://schemas.microsoft.com/office/drawing/2014/chart" uri="{C3380CC4-5D6E-409C-BE32-E72D297353CC}">
              <c16:uniqueId val="{00000003-26BA-49D7-A605-5E0D471E5F85}"/>
            </c:ext>
          </c:extLst>
        </c:ser>
        <c:ser>
          <c:idx val="3"/>
          <c:order val="4"/>
          <c:tx>
            <c:strRef>
              <c:f>WEO_GDP_Forecast!$B$14</c:f>
              <c:strCache>
                <c:ptCount val="1"/>
                <c:pt idx="0">
                  <c:v>Italy</c:v>
                </c:pt>
              </c:strCache>
            </c:strRef>
          </c:tx>
          <c:spPr>
            <a:ln w="19050" cap="rnd">
              <a:solidFill>
                <a:srgbClr val="169068"/>
              </a:solidFill>
              <a:round/>
            </a:ln>
            <a:effectLst/>
          </c:spPr>
          <c:marker>
            <c:symbol val="none"/>
          </c:marker>
          <c:cat>
            <c:numRef>
              <c:f>WEO_GDP_Forecast!$C$10:$H$10</c:f>
              <c:numCache>
                <c:formatCode>General</c:formatCode>
                <c:ptCount val="6"/>
                <c:pt idx="0">
                  <c:v>2024</c:v>
                </c:pt>
                <c:pt idx="1">
                  <c:v>2025</c:v>
                </c:pt>
                <c:pt idx="2">
                  <c:v>2026</c:v>
                </c:pt>
                <c:pt idx="3">
                  <c:v>2027</c:v>
                </c:pt>
                <c:pt idx="4">
                  <c:v>2028</c:v>
                </c:pt>
                <c:pt idx="5">
                  <c:v>2029</c:v>
                </c:pt>
              </c:numCache>
            </c:numRef>
          </c:cat>
          <c:val>
            <c:numRef>
              <c:f>WEO_GDP_Forecast!$C$14:$H$14</c:f>
              <c:numCache>
                <c:formatCode>General</c:formatCode>
                <c:ptCount val="6"/>
                <c:pt idx="0">
                  <c:v>0.67200000000000004</c:v>
                </c:pt>
                <c:pt idx="1">
                  <c:v>0.76200000000000001</c:v>
                </c:pt>
                <c:pt idx="2">
                  <c:v>0.7</c:v>
                </c:pt>
                <c:pt idx="3">
                  <c:v>0.59499999999999997</c:v>
                </c:pt>
                <c:pt idx="4">
                  <c:v>0.68</c:v>
                </c:pt>
                <c:pt idx="5">
                  <c:v>0.70699999999999996</c:v>
                </c:pt>
              </c:numCache>
            </c:numRef>
          </c:val>
          <c:smooth val="1"/>
          <c:extLst>
            <c:ext xmlns:c16="http://schemas.microsoft.com/office/drawing/2014/chart" uri="{C3380CC4-5D6E-409C-BE32-E72D297353CC}">
              <c16:uniqueId val="{00000004-26BA-49D7-A605-5E0D471E5F85}"/>
            </c:ext>
          </c:extLst>
        </c:ser>
        <c:ser>
          <c:idx val="5"/>
          <c:order val="5"/>
          <c:tx>
            <c:strRef>
              <c:f>WEO_GDP_Forecast!$B$16</c:f>
              <c:strCache>
                <c:ptCount val="1"/>
                <c:pt idx="0">
                  <c:v>United Kingdom</c:v>
                </c:pt>
              </c:strCache>
            </c:strRef>
          </c:tx>
          <c:spPr>
            <a:ln w="25400" cap="rnd">
              <a:solidFill>
                <a:srgbClr val="002060"/>
              </a:solidFill>
              <a:round/>
            </a:ln>
            <a:effectLst/>
          </c:spPr>
          <c:marker>
            <c:symbol val="none"/>
          </c:marker>
          <c:val>
            <c:numRef>
              <c:f>WEO_GDP_Forecast!$C$16:$H$16</c:f>
              <c:numCache>
                <c:formatCode>General</c:formatCode>
                <c:ptCount val="6"/>
                <c:pt idx="0">
                  <c:v>1.083</c:v>
                </c:pt>
                <c:pt idx="1">
                  <c:v>1.484</c:v>
                </c:pt>
                <c:pt idx="2">
                  <c:v>1.538</c:v>
                </c:pt>
                <c:pt idx="3">
                  <c:v>1.456</c:v>
                </c:pt>
                <c:pt idx="4">
                  <c:v>1.373</c:v>
                </c:pt>
                <c:pt idx="5">
                  <c:v>1.347</c:v>
                </c:pt>
              </c:numCache>
            </c:numRef>
          </c:val>
          <c:smooth val="1"/>
          <c:extLst>
            <c:ext xmlns:c16="http://schemas.microsoft.com/office/drawing/2014/chart" uri="{C3380CC4-5D6E-409C-BE32-E72D297353CC}">
              <c16:uniqueId val="{00000005-26BA-49D7-A605-5E0D471E5F85}"/>
            </c:ext>
          </c:extLst>
        </c:ser>
        <c:ser>
          <c:idx val="6"/>
          <c:order val="6"/>
          <c:tx>
            <c:strRef>
              <c:f>WEO_GDP_Forecast!$B$17</c:f>
              <c:strCache>
                <c:ptCount val="1"/>
                <c:pt idx="0">
                  <c:v>United States</c:v>
                </c:pt>
              </c:strCache>
            </c:strRef>
          </c:tx>
          <c:spPr>
            <a:ln w="25400" cap="rnd">
              <a:solidFill>
                <a:schemeClr val="accent5"/>
              </a:solidFill>
              <a:round/>
            </a:ln>
            <a:effectLst/>
          </c:spPr>
          <c:marker>
            <c:symbol val="none"/>
          </c:marker>
          <c:val>
            <c:numRef>
              <c:f>WEO_GDP_Forecast!$C$17:$H$17</c:f>
              <c:numCache>
                <c:formatCode>General</c:formatCode>
                <c:ptCount val="6"/>
                <c:pt idx="0">
                  <c:v>2.7650000000000001</c:v>
                </c:pt>
                <c:pt idx="1">
                  <c:v>2.153</c:v>
                </c:pt>
                <c:pt idx="2">
                  <c:v>2.028</c:v>
                </c:pt>
                <c:pt idx="3">
                  <c:v>2.12</c:v>
                </c:pt>
                <c:pt idx="4">
                  <c:v>2.1219999999999999</c:v>
                </c:pt>
                <c:pt idx="5">
                  <c:v>2.1219999999999999</c:v>
                </c:pt>
              </c:numCache>
            </c:numRef>
          </c:val>
          <c:smooth val="1"/>
          <c:extLst>
            <c:ext xmlns:c16="http://schemas.microsoft.com/office/drawing/2014/chart" uri="{C3380CC4-5D6E-409C-BE32-E72D297353CC}">
              <c16:uniqueId val="{00000006-26BA-49D7-A605-5E0D471E5F85}"/>
            </c:ext>
          </c:extLst>
        </c:ser>
        <c:dLbls>
          <c:showLegendKey val="0"/>
          <c:showVal val="0"/>
          <c:showCatName val="0"/>
          <c:showSerName val="0"/>
          <c:showPercent val="0"/>
          <c:showBubbleSize val="0"/>
        </c:dLbls>
        <c:smooth val="0"/>
        <c:axId val="2042267423"/>
        <c:axId val="1742308927"/>
      </c:lineChart>
      <c:catAx>
        <c:axId val="2042267423"/>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42308927"/>
        <c:crosses val="autoZero"/>
        <c:auto val="1"/>
        <c:lblAlgn val="ctr"/>
        <c:lblOffset val="100"/>
        <c:noMultiLvlLbl val="0"/>
      </c:catAx>
      <c:valAx>
        <c:axId val="1742308927"/>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42267423"/>
        <c:crosses val="autoZero"/>
        <c:crossBetween val="midCat"/>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291215129570172E-2"/>
          <c:y val="1.9312358388710635E-2"/>
          <c:w val="0.86833646080967775"/>
          <c:h val="0.83552864222033552"/>
        </c:manualLayout>
      </c:layout>
      <c:barChart>
        <c:barDir val="col"/>
        <c:grouping val="stacked"/>
        <c:varyColors val="0"/>
        <c:ser>
          <c:idx val="0"/>
          <c:order val="0"/>
          <c:tx>
            <c:v>Subventions</c:v>
          </c:tx>
          <c:spPr>
            <a:solidFill>
              <a:schemeClr val="bg2">
                <a:lumMod val="75000"/>
              </a:schemeClr>
            </a:solidFill>
            <a:ln>
              <a:noFill/>
            </a:ln>
            <a:effectLst/>
          </c:spPr>
          <c:invertIfNegative val="0"/>
          <c:cat>
            <c:strRef>
              <c:f>'Grants_Loans_No data'!$A$3:$A$29</c:f>
              <c:strCache>
                <c:ptCount val="27"/>
                <c:pt idx="0">
                  <c:v>Italie</c:v>
                </c:pt>
                <c:pt idx="1">
                  <c:v>Espagne</c:v>
                </c:pt>
                <c:pt idx="2">
                  <c:v>Pologne</c:v>
                </c:pt>
                <c:pt idx="3">
                  <c:v>France</c:v>
                </c:pt>
                <c:pt idx="4">
                  <c:v>Grèce</c:v>
                </c:pt>
                <c:pt idx="5">
                  <c:v>Allemagne</c:v>
                </c:pt>
                <c:pt idx="6">
                  <c:v>Roumanie</c:v>
                </c:pt>
                <c:pt idx="7">
                  <c:v>Portugal</c:v>
                </c:pt>
                <c:pt idx="8">
                  <c:v>Hongrie</c:v>
                </c:pt>
                <c:pt idx="9">
                  <c:v>Croatie</c:v>
                </c:pt>
                <c:pt idx="10">
                  <c:v>République</c:v>
                </c:pt>
                <c:pt idx="11">
                  <c:v>Slovaquie</c:v>
                </c:pt>
                <c:pt idx="12">
                  <c:v>Bulgarie</c:v>
                </c:pt>
                <c:pt idx="13">
                  <c:v>Pays-Bas</c:v>
                </c:pt>
                <c:pt idx="14">
                  <c:v>Belgique</c:v>
                </c:pt>
                <c:pt idx="15">
                  <c:v>Autriche</c:v>
                </c:pt>
                <c:pt idx="16">
                  <c:v>Lituanie</c:v>
                </c:pt>
                <c:pt idx="17">
                  <c:v>Suède</c:v>
                </c:pt>
                <c:pt idx="18">
                  <c:v>Slovénie</c:v>
                </c:pt>
                <c:pt idx="19">
                  <c:v>Lettonie</c:v>
                </c:pt>
                <c:pt idx="20">
                  <c:v>Finlande</c:v>
                </c:pt>
                <c:pt idx="21">
                  <c:v>Danemark</c:v>
                </c:pt>
                <c:pt idx="22">
                  <c:v>Chypre</c:v>
                </c:pt>
                <c:pt idx="23">
                  <c:v>Irlande</c:v>
                </c:pt>
                <c:pt idx="24">
                  <c:v>Estonie</c:v>
                </c:pt>
                <c:pt idx="25">
                  <c:v>Malte</c:v>
                </c:pt>
                <c:pt idx="26">
                  <c:v>Luxembourg</c:v>
                </c:pt>
              </c:strCache>
            </c:strRef>
          </c:cat>
          <c:val>
            <c:numRef>
              <c:f>[1]Sheet1!$B$36:$B$62</c:f>
              <c:numCache>
                <c:formatCode>General</c:formatCode>
                <c:ptCount val="2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numCache>
            </c:numRef>
          </c:val>
          <c:extLst>
            <c:ext xmlns:c16="http://schemas.microsoft.com/office/drawing/2014/chart" uri="{C3380CC4-5D6E-409C-BE32-E72D297353CC}">
              <c16:uniqueId val="{00000000-7549-4916-936B-E7FE37820776}"/>
            </c:ext>
          </c:extLst>
        </c:ser>
        <c:ser>
          <c:idx val="1"/>
          <c:order val="1"/>
          <c:tx>
            <c:v>Prêts</c:v>
          </c:tx>
          <c:spPr>
            <a:solidFill>
              <a:schemeClr val="accent2"/>
            </a:solidFill>
            <a:ln>
              <a:noFill/>
            </a:ln>
            <a:effectLst/>
          </c:spPr>
          <c:invertIfNegative val="0"/>
          <c:cat>
            <c:strRef>
              <c:f>'Grants_Loans_No data'!$A$3:$A$29</c:f>
              <c:strCache>
                <c:ptCount val="27"/>
                <c:pt idx="0">
                  <c:v>Italie</c:v>
                </c:pt>
                <c:pt idx="1">
                  <c:v>Espagne</c:v>
                </c:pt>
                <c:pt idx="2">
                  <c:v>Pologne</c:v>
                </c:pt>
                <c:pt idx="3">
                  <c:v>France</c:v>
                </c:pt>
                <c:pt idx="4">
                  <c:v>Grèce</c:v>
                </c:pt>
                <c:pt idx="5">
                  <c:v>Allemagne</c:v>
                </c:pt>
                <c:pt idx="6">
                  <c:v>Roumanie</c:v>
                </c:pt>
                <c:pt idx="7">
                  <c:v>Portugal</c:v>
                </c:pt>
                <c:pt idx="8">
                  <c:v>Hongrie</c:v>
                </c:pt>
                <c:pt idx="9">
                  <c:v>Croatie</c:v>
                </c:pt>
                <c:pt idx="10">
                  <c:v>République</c:v>
                </c:pt>
                <c:pt idx="11">
                  <c:v>Slovaquie</c:v>
                </c:pt>
                <c:pt idx="12">
                  <c:v>Bulgarie</c:v>
                </c:pt>
                <c:pt idx="13">
                  <c:v>Pays-Bas</c:v>
                </c:pt>
                <c:pt idx="14">
                  <c:v>Belgique</c:v>
                </c:pt>
                <c:pt idx="15">
                  <c:v>Autriche</c:v>
                </c:pt>
                <c:pt idx="16">
                  <c:v>Lituanie</c:v>
                </c:pt>
                <c:pt idx="17">
                  <c:v>Suède</c:v>
                </c:pt>
                <c:pt idx="18">
                  <c:v>Slovénie</c:v>
                </c:pt>
                <c:pt idx="19">
                  <c:v>Lettonie</c:v>
                </c:pt>
                <c:pt idx="20">
                  <c:v>Finlande</c:v>
                </c:pt>
                <c:pt idx="21">
                  <c:v>Danemark</c:v>
                </c:pt>
                <c:pt idx="22">
                  <c:v>Chypre</c:v>
                </c:pt>
                <c:pt idx="23">
                  <c:v>Irlande</c:v>
                </c:pt>
                <c:pt idx="24">
                  <c:v>Estonie</c:v>
                </c:pt>
                <c:pt idx="25">
                  <c:v>Malte</c:v>
                </c:pt>
                <c:pt idx="26">
                  <c:v>Luxembourg</c:v>
                </c:pt>
              </c:strCache>
            </c:strRef>
          </c:cat>
          <c:val>
            <c:numRef>
              <c:f>[1]Sheet1!$C$36:$C$62</c:f>
              <c:numCache>
                <c:formatCode>General</c:formatCode>
                <c:ptCount val="2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numCache>
            </c:numRef>
          </c:val>
          <c:extLst>
            <c:ext xmlns:c16="http://schemas.microsoft.com/office/drawing/2014/chart" uri="{C3380CC4-5D6E-409C-BE32-E72D297353CC}">
              <c16:uniqueId val="{00000001-7549-4916-936B-E7FE37820776}"/>
            </c:ext>
          </c:extLst>
        </c:ser>
        <c:dLbls>
          <c:showLegendKey val="0"/>
          <c:showVal val="0"/>
          <c:showCatName val="0"/>
          <c:showSerName val="0"/>
          <c:showPercent val="0"/>
          <c:showBubbleSize val="0"/>
        </c:dLbls>
        <c:gapWidth val="219"/>
        <c:overlap val="100"/>
        <c:axId val="690625599"/>
        <c:axId val="690618879"/>
      </c:barChart>
      <c:scatterChart>
        <c:scatterStyle val="lineMarker"/>
        <c:varyColors val="0"/>
        <c:ser>
          <c:idx val="2"/>
          <c:order val="2"/>
          <c:tx>
            <c:v>Décaissés à ce jour (% du plan)</c:v>
          </c:tx>
          <c:spPr>
            <a:ln w="25400" cap="rnd">
              <a:noFill/>
              <a:round/>
            </a:ln>
            <a:effectLst/>
          </c:spPr>
          <c:marker>
            <c:symbol val="diamond"/>
            <c:size val="10"/>
            <c:spPr>
              <a:solidFill>
                <a:srgbClr val="00B050"/>
              </a:solidFill>
              <a:ln w="15875">
                <a:solidFill>
                  <a:schemeClr val="tx1">
                    <a:alpha val="95000"/>
                  </a:schemeClr>
                </a:solidFill>
              </a:ln>
              <a:effectLst/>
            </c:spPr>
          </c:marker>
          <c:xVal>
            <c:numRef>
              <c:f>[1]Sheet1!$A$36:$A$62</c:f>
              <c:numCache>
                <c:formatCode>General</c:formatCode>
                <c:ptCount val="2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numCache>
            </c:numRef>
          </c:xVal>
          <c:yVal>
            <c:numRef>
              <c:f>[1]Sheet1!$F$36:$F$62</c:f>
              <c:numCache>
                <c:formatCode>General</c:formatCode>
                <c:ptCount val="2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numCache>
            </c:numRef>
          </c:yVal>
          <c:smooth val="0"/>
          <c:extLst>
            <c:ext xmlns:c16="http://schemas.microsoft.com/office/drawing/2014/chart" uri="{C3380CC4-5D6E-409C-BE32-E72D297353CC}">
              <c16:uniqueId val="{00000002-7549-4916-936B-E7FE37820776}"/>
            </c:ext>
          </c:extLst>
        </c:ser>
        <c:dLbls>
          <c:showLegendKey val="0"/>
          <c:showVal val="0"/>
          <c:showCatName val="0"/>
          <c:showSerName val="0"/>
          <c:showPercent val="0"/>
          <c:showBubbleSize val="0"/>
        </c:dLbls>
        <c:axId val="690632799"/>
        <c:axId val="690623199"/>
      </c:scatterChart>
      <c:catAx>
        <c:axId val="6906255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90618879"/>
        <c:crosses val="autoZero"/>
        <c:auto val="0"/>
        <c:lblAlgn val="ctr"/>
        <c:lblOffset val="100"/>
        <c:noMultiLvlLbl val="0"/>
      </c:catAx>
      <c:valAx>
        <c:axId val="690618879"/>
        <c:scaling>
          <c:orientation val="minMax"/>
          <c:max val="2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IE" sz="1050">
                    <a:latin typeface="Arial" panose="020B0604020202020204" pitchFamily="34" charset="0"/>
                    <a:cs typeface="Arial" panose="020B0604020202020204" pitchFamily="34" charset="0"/>
                  </a:rPr>
                  <a:t>Milliards d’euros</a:t>
                </a:r>
              </a:p>
            </c:rich>
          </c:tx>
          <c:layout>
            <c:manualLayout>
              <c:xMode val="edge"/>
              <c:yMode val="edge"/>
              <c:x val="1.3855991962365524E-2"/>
              <c:y val="0.3463137371344136"/>
            </c:manualLayout>
          </c:layout>
          <c:overlay val="0"/>
          <c:spPr>
            <a:noFill/>
            <a:ln>
              <a:noFill/>
            </a:ln>
            <a:effectLst/>
          </c:spPr>
          <c:txPr>
            <a:bodyPr rot="-54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90625599"/>
        <c:crosses val="autoZero"/>
        <c:crossBetween val="between"/>
      </c:valAx>
      <c:valAx>
        <c:axId val="690623199"/>
        <c:scaling>
          <c:orientation val="minMax"/>
          <c:max val="1"/>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0632799"/>
        <c:crosses val="max"/>
        <c:crossBetween val="midCat"/>
      </c:valAx>
      <c:valAx>
        <c:axId val="690632799"/>
        <c:scaling>
          <c:orientation val="minMax"/>
        </c:scaling>
        <c:delete val="1"/>
        <c:axPos val="t"/>
        <c:numFmt formatCode="General" sourceLinked="1"/>
        <c:majorTickMark val="out"/>
        <c:minorTickMark val="none"/>
        <c:tickLblPos val="nextTo"/>
        <c:crossAx val="690623199"/>
        <c:crosses val="max"/>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291215129570172E-2"/>
          <c:y val="1.9312358388710635E-2"/>
          <c:w val="0.86833646080967775"/>
          <c:h val="0.83552864222033552"/>
        </c:manualLayout>
      </c:layout>
      <c:barChart>
        <c:barDir val="col"/>
        <c:grouping val="stacked"/>
        <c:varyColors val="0"/>
        <c:ser>
          <c:idx val="0"/>
          <c:order val="0"/>
          <c:tx>
            <c:v>Grants</c:v>
          </c:tx>
          <c:spPr>
            <a:solidFill>
              <a:schemeClr val="bg2">
                <a:lumMod val="75000"/>
              </a:schemeClr>
            </a:solidFill>
            <a:ln>
              <a:noFill/>
            </a:ln>
            <a:effectLst/>
          </c:spPr>
          <c:invertIfNegative val="0"/>
          <c:cat>
            <c:strRef>
              <c:f>Sheet1!$A$36:$A$62</c:f>
              <c:strCache>
                <c:ptCount val="27"/>
                <c:pt idx="0">
                  <c:v>Italy</c:v>
                </c:pt>
                <c:pt idx="1">
                  <c:v>Spain</c:v>
                </c:pt>
                <c:pt idx="2">
                  <c:v>Poland</c:v>
                </c:pt>
                <c:pt idx="3">
                  <c:v>France</c:v>
                </c:pt>
                <c:pt idx="4">
                  <c:v>Greece</c:v>
                </c:pt>
                <c:pt idx="5">
                  <c:v>Germany</c:v>
                </c:pt>
                <c:pt idx="6">
                  <c:v>Romania</c:v>
                </c:pt>
                <c:pt idx="7">
                  <c:v>Portugal</c:v>
                </c:pt>
                <c:pt idx="8">
                  <c:v>Hungary</c:v>
                </c:pt>
                <c:pt idx="9">
                  <c:v>Croatia</c:v>
                </c:pt>
                <c:pt idx="10">
                  <c:v>Czechia</c:v>
                </c:pt>
                <c:pt idx="11">
                  <c:v>Slovakia</c:v>
                </c:pt>
                <c:pt idx="12">
                  <c:v>Bulgaria</c:v>
                </c:pt>
                <c:pt idx="13">
                  <c:v>Netherlands</c:v>
                </c:pt>
                <c:pt idx="14">
                  <c:v>Belgium</c:v>
                </c:pt>
                <c:pt idx="15">
                  <c:v>Austria</c:v>
                </c:pt>
                <c:pt idx="16">
                  <c:v>Lithuania</c:v>
                </c:pt>
                <c:pt idx="17">
                  <c:v>Sweden</c:v>
                </c:pt>
                <c:pt idx="18">
                  <c:v>Slovenia</c:v>
                </c:pt>
                <c:pt idx="19">
                  <c:v>Latvia</c:v>
                </c:pt>
                <c:pt idx="20">
                  <c:v>Finland</c:v>
                </c:pt>
                <c:pt idx="21">
                  <c:v>Denmark</c:v>
                </c:pt>
                <c:pt idx="22">
                  <c:v>Cyprus</c:v>
                </c:pt>
                <c:pt idx="23">
                  <c:v>Ireland</c:v>
                </c:pt>
                <c:pt idx="24">
                  <c:v>Estonia</c:v>
                </c:pt>
                <c:pt idx="25">
                  <c:v>Malta</c:v>
                </c:pt>
                <c:pt idx="26">
                  <c:v>Luxembourg</c:v>
                </c:pt>
              </c:strCache>
            </c:strRef>
          </c:cat>
          <c:val>
            <c:numRef>
              <c:f>Sheet1!$B$36:$B$62</c:f>
              <c:numCache>
                <c:formatCode>0.00</c:formatCode>
                <c:ptCount val="27"/>
                <c:pt idx="0">
                  <c:v>71.779623787999995</c:v>
                </c:pt>
                <c:pt idx="1">
                  <c:v>79.854183023999994</c:v>
                </c:pt>
                <c:pt idx="2">
                  <c:v>25.276853716000002</c:v>
                </c:pt>
                <c:pt idx="3">
                  <c:v>40.269973178000001</c:v>
                </c:pt>
                <c:pt idx="4">
                  <c:v>18.220378075999999</c:v>
                </c:pt>
                <c:pt idx="5">
                  <c:v>30.324665081999999</c:v>
                </c:pt>
                <c:pt idx="6">
                  <c:v>13.566055514</c:v>
                </c:pt>
                <c:pt idx="7">
                  <c:v>16.325113959999999</c:v>
                </c:pt>
                <c:pt idx="8">
                  <c:v>6.5116614349999997</c:v>
                </c:pt>
                <c:pt idx="9">
                  <c:v>5.7865446279999997</c:v>
                </c:pt>
                <c:pt idx="10">
                  <c:v>8.4091791419999993</c:v>
                </c:pt>
                <c:pt idx="11">
                  <c:v>6.4084650190000003</c:v>
                </c:pt>
                <c:pt idx="12">
                  <c:v>6.1741061449999997</c:v>
                </c:pt>
                <c:pt idx="13">
                  <c:v>5.4414230459999997</c:v>
                </c:pt>
                <c:pt idx="14">
                  <c:v>5.0339502349999998</c:v>
                </c:pt>
                <c:pt idx="15">
                  <c:v>3.9611575499999998</c:v>
                </c:pt>
                <c:pt idx="16">
                  <c:v>2.2975654639999998</c:v>
                </c:pt>
                <c:pt idx="17">
                  <c:v>3.445666208</c:v>
                </c:pt>
                <c:pt idx="18">
                  <c:v>1.61294834</c:v>
                </c:pt>
                <c:pt idx="19">
                  <c:v>1.9692445220000001</c:v>
                </c:pt>
                <c:pt idx="20">
                  <c:v>1.9490598539999999</c:v>
                </c:pt>
                <c:pt idx="21">
                  <c:v>1.625890885</c:v>
                </c:pt>
                <c:pt idx="22">
                  <c:v>1.020223681</c:v>
                </c:pt>
                <c:pt idx="23">
                  <c:v>1.1537970070000001</c:v>
                </c:pt>
                <c:pt idx="24">
                  <c:v>0.95318480000000005</c:v>
                </c:pt>
                <c:pt idx="25">
                  <c:v>0.32823092799999998</c:v>
                </c:pt>
                <c:pt idx="26">
                  <c:v>0.24110077599999999</c:v>
                </c:pt>
              </c:numCache>
            </c:numRef>
          </c:val>
          <c:extLst>
            <c:ext xmlns:c16="http://schemas.microsoft.com/office/drawing/2014/chart" uri="{C3380CC4-5D6E-409C-BE32-E72D297353CC}">
              <c16:uniqueId val="{00000000-6A30-45B9-98DE-776B69CF937D}"/>
            </c:ext>
          </c:extLst>
        </c:ser>
        <c:ser>
          <c:idx val="1"/>
          <c:order val="1"/>
          <c:tx>
            <c:v>Loans</c:v>
          </c:tx>
          <c:spPr>
            <a:solidFill>
              <a:schemeClr val="accent2"/>
            </a:solidFill>
            <a:ln>
              <a:noFill/>
            </a:ln>
            <a:effectLst/>
          </c:spPr>
          <c:invertIfNegative val="0"/>
          <c:cat>
            <c:strRef>
              <c:f>Sheet1!$A$36:$A$62</c:f>
              <c:strCache>
                <c:ptCount val="27"/>
                <c:pt idx="0">
                  <c:v>Italy</c:v>
                </c:pt>
                <c:pt idx="1">
                  <c:v>Spain</c:v>
                </c:pt>
                <c:pt idx="2">
                  <c:v>Poland</c:v>
                </c:pt>
                <c:pt idx="3">
                  <c:v>France</c:v>
                </c:pt>
                <c:pt idx="4">
                  <c:v>Greece</c:v>
                </c:pt>
                <c:pt idx="5">
                  <c:v>Germany</c:v>
                </c:pt>
                <c:pt idx="6">
                  <c:v>Romania</c:v>
                </c:pt>
                <c:pt idx="7">
                  <c:v>Portugal</c:v>
                </c:pt>
                <c:pt idx="8">
                  <c:v>Hungary</c:v>
                </c:pt>
                <c:pt idx="9">
                  <c:v>Croatia</c:v>
                </c:pt>
                <c:pt idx="10">
                  <c:v>Czechia</c:v>
                </c:pt>
                <c:pt idx="11">
                  <c:v>Slovakia</c:v>
                </c:pt>
                <c:pt idx="12">
                  <c:v>Bulgaria</c:v>
                </c:pt>
                <c:pt idx="13">
                  <c:v>Netherlands</c:v>
                </c:pt>
                <c:pt idx="14">
                  <c:v>Belgium</c:v>
                </c:pt>
                <c:pt idx="15">
                  <c:v>Austria</c:v>
                </c:pt>
                <c:pt idx="16">
                  <c:v>Lithuania</c:v>
                </c:pt>
                <c:pt idx="17">
                  <c:v>Sweden</c:v>
                </c:pt>
                <c:pt idx="18">
                  <c:v>Slovenia</c:v>
                </c:pt>
                <c:pt idx="19">
                  <c:v>Latvia</c:v>
                </c:pt>
                <c:pt idx="20">
                  <c:v>Finland</c:v>
                </c:pt>
                <c:pt idx="21">
                  <c:v>Denmark</c:v>
                </c:pt>
                <c:pt idx="22">
                  <c:v>Cyprus</c:v>
                </c:pt>
                <c:pt idx="23">
                  <c:v>Ireland</c:v>
                </c:pt>
                <c:pt idx="24">
                  <c:v>Estonia</c:v>
                </c:pt>
                <c:pt idx="25">
                  <c:v>Malta</c:v>
                </c:pt>
                <c:pt idx="26">
                  <c:v>Luxembourg</c:v>
                </c:pt>
              </c:strCache>
            </c:strRef>
          </c:cat>
          <c:val>
            <c:numRef>
              <c:f>Sheet1!$C$36:$C$62</c:f>
              <c:numCache>
                <c:formatCode>0.00</c:formatCode>
                <c:ptCount val="27"/>
                <c:pt idx="0">
                  <c:v>122.60181</c:v>
                </c:pt>
                <c:pt idx="1">
                  <c:v>83.175049999999999</c:v>
                </c:pt>
                <c:pt idx="2">
                  <c:v>34.541303517999999</c:v>
                </c:pt>
                <c:pt idx="3">
                  <c:v>0</c:v>
                </c:pt>
                <c:pt idx="4">
                  <c:v>17.727538920000001</c:v>
                </c:pt>
                <c:pt idx="5">
                  <c:v>0</c:v>
                </c:pt>
                <c:pt idx="6">
                  <c:v>14.942152999999999</c:v>
                </c:pt>
                <c:pt idx="7">
                  <c:v>5.8907563529999996</c:v>
                </c:pt>
                <c:pt idx="8">
                  <c:v>3.9183134810000002</c:v>
                </c:pt>
                <c:pt idx="9">
                  <c:v>4.2541569719999996</c:v>
                </c:pt>
                <c:pt idx="10">
                  <c:v>0.818136635</c:v>
                </c:pt>
                <c:pt idx="11">
                  <c:v>0</c:v>
                </c:pt>
                <c:pt idx="12">
                  <c:v>0</c:v>
                </c:pt>
                <c:pt idx="13">
                  <c:v>0</c:v>
                </c:pt>
                <c:pt idx="14">
                  <c:v>0.26419999999999999</c:v>
                </c:pt>
                <c:pt idx="15">
                  <c:v>0</c:v>
                </c:pt>
                <c:pt idx="16">
                  <c:v>1.551672358</c:v>
                </c:pt>
                <c:pt idx="17">
                  <c:v>0</c:v>
                </c:pt>
                <c:pt idx="18">
                  <c:v>1.07237</c:v>
                </c:pt>
                <c:pt idx="19">
                  <c:v>0</c:v>
                </c:pt>
                <c:pt idx="20">
                  <c:v>0</c:v>
                </c:pt>
                <c:pt idx="21">
                  <c:v>0</c:v>
                </c:pt>
                <c:pt idx="22">
                  <c:v>0.20032</c:v>
                </c:pt>
                <c:pt idx="23">
                  <c:v>0</c:v>
                </c:pt>
                <c:pt idx="24">
                  <c:v>0</c:v>
                </c:pt>
                <c:pt idx="25">
                  <c:v>0</c:v>
                </c:pt>
                <c:pt idx="26">
                  <c:v>0</c:v>
                </c:pt>
              </c:numCache>
            </c:numRef>
          </c:val>
          <c:extLst>
            <c:ext xmlns:c16="http://schemas.microsoft.com/office/drawing/2014/chart" uri="{C3380CC4-5D6E-409C-BE32-E72D297353CC}">
              <c16:uniqueId val="{00000001-6A30-45B9-98DE-776B69CF937D}"/>
            </c:ext>
          </c:extLst>
        </c:ser>
        <c:dLbls>
          <c:showLegendKey val="0"/>
          <c:showVal val="0"/>
          <c:showCatName val="0"/>
          <c:showSerName val="0"/>
          <c:showPercent val="0"/>
          <c:showBubbleSize val="0"/>
        </c:dLbls>
        <c:gapWidth val="219"/>
        <c:overlap val="100"/>
        <c:axId val="690625599"/>
        <c:axId val="690618879"/>
      </c:barChart>
      <c:scatterChart>
        <c:scatterStyle val="lineMarker"/>
        <c:varyColors val="0"/>
        <c:ser>
          <c:idx val="2"/>
          <c:order val="2"/>
          <c:tx>
            <c:v>Disbursed so far (% of plan)</c:v>
          </c:tx>
          <c:spPr>
            <a:ln w="25400" cap="rnd">
              <a:noFill/>
              <a:round/>
            </a:ln>
            <a:effectLst/>
          </c:spPr>
          <c:marker>
            <c:symbol val="diamond"/>
            <c:size val="10"/>
            <c:spPr>
              <a:solidFill>
                <a:srgbClr val="00B050"/>
              </a:solidFill>
              <a:ln w="15875">
                <a:solidFill>
                  <a:schemeClr val="tx1">
                    <a:alpha val="95000"/>
                  </a:schemeClr>
                </a:solidFill>
              </a:ln>
              <a:effectLst/>
            </c:spPr>
          </c:marker>
          <c:xVal>
            <c:strRef>
              <c:f>Sheet1!$A$36:$A$62</c:f>
              <c:strCache>
                <c:ptCount val="27"/>
                <c:pt idx="0">
                  <c:v>Italy</c:v>
                </c:pt>
                <c:pt idx="1">
                  <c:v>Spain</c:v>
                </c:pt>
                <c:pt idx="2">
                  <c:v>Poland</c:v>
                </c:pt>
                <c:pt idx="3">
                  <c:v>France</c:v>
                </c:pt>
                <c:pt idx="4">
                  <c:v>Greece</c:v>
                </c:pt>
                <c:pt idx="5">
                  <c:v>Germany</c:v>
                </c:pt>
                <c:pt idx="6">
                  <c:v>Romania</c:v>
                </c:pt>
                <c:pt idx="7">
                  <c:v>Portugal</c:v>
                </c:pt>
                <c:pt idx="8">
                  <c:v>Hungary</c:v>
                </c:pt>
                <c:pt idx="9">
                  <c:v>Croatia</c:v>
                </c:pt>
                <c:pt idx="10">
                  <c:v>Czechia</c:v>
                </c:pt>
                <c:pt idx="11">
                  <c:v>Slovakia</c:v>
                </c:pt>
                <c:pt idx="12">
                  <c:v>Bulgaria</c:v>
                </c:pt>
                <c:pt idx="13">
                  <c:v>Netherlands</c:v>
                </c:pt>
                <c:pt idx="14">
                  <c:v>Belgium</c:v>
                </c:pt>
                <c:pt idx="15">
                  <c:v>Austria</c:v>
                </c:pt>
                <c:pt idx="16">
                  <c:v>Lithuania</c:v>
                </c:pt>
                <c:pt idx="17">
                  <c:v>Sweden</c:v>
                </c:pt>
                <c:pt idx="18">
                  <c:v>Slovenia</c:v>
                </c:pt>
                <c:pt idx="19">
                  <c:v>Latvia</c:v>
                </c:pt>
                <c:pt idx="20">
                  <c:v>Finland</c:v>
                </c:pt>
                <c:pt idx="21">
                  <c:v>Denmark</c:v>
                </c:pt>
                <c:pt idx="22">
                  <c:v>Cyprus</c:v>
                </c:pt>
                <c:pt idx="23">
                  <c:v>Ireland</c:v>
                </c:pt>
                <c:pt idx="24">
                  <c:v>Estonia</c:v>
                </c:pt>
                <c:pt idx="25">
                  <c:v>Malta</c:v>
                </c:pt>
                <c:pt idx="26">
                  <c:v>Luxembourg</c:v>
                </c:pt>
              </c:strCache>
            </c:strRef>
          </c:xVal>
          <c:yVal>
            <c:numRef>
              <c:f>Sheet1!$F$36:$F$62</c:f>
              <c:numCache>
                <c:formatCode>0%</c:formatCode>
                <c:ptCount val="27"/>
                <c:pt idx="0">
                  <c:v>0.58374266667233998</c:v>
                </c:pt>
                <c:pt idx="1">
                  <c:v>0.29836698852554372</c:v>
                </c:pt>
                <c:pt idx="2">
                  <c:v>0.19036287280557787</c:v>
                </c:pt>
                <c:pt idx="3">
                  <c:v>0.76653529533175291</c:v>
                </c:pt>
                <c:pt idx="4">
                  <c:v>0.50659030978140851</c:v>
                </c:pt>
                <c:pt idx="5">
                  <c:v>0.20596637796693745</c:v>
                </c:pt>
                <c:pt idx="6">
                  <c:v>0.32991796286957653</c:v>
                </c:pt>
                <c:pt idx="7">
                  <c:v>0.38228950152946456</c:v>
                </c:pt>
                <c:pt idx="8">
                  <c:v>8.8168360269908819E-2</c:v>
                </c:pt>
                <c:pt idx="9">
                  <c:v>0.47345292334949979</c:v>
                </c:pt>
                <c:pt idx="10">
                  <c:v>0.29174670045542106</c:v>
                </c:pt>
                <c:pt idx="11">
                  <c:v>0.54174949753283497</c:v>
                </c:pt>
                <c:pt idx="12">
                  <c:v>0.22171839596709736</c:v>
                </c:pt>
                <c:pt idx="13">
                  <c:v>0.24493152980996877</c:v>
                </c:pt>
                <c:pt idx="14">
                  <c:v>0.29195775193037726</c:v>
                </c:pt>
                <c:pt idx="15">
                  <c:v>0.30093293082977735</c:v>
                </c:pt>
                <c:pt idx="16">
                  <c:v>0.35235783828375755</c:v>
                </c:pt>
                <c:pt idx="17">
                  <c:v>0</c:v>
                </c:pt>
                <c:pt idx="18">
                  <c:v>0.40915979034351657</c:v>
                </c:pt>
                <c:pt idx="19">
                  <c:v>0.40675497179318798</c:v>
                </c:pt>
                <c:pt idx="20">
                  <c:v>0.25591793703837684</c:v>
                </c:pt>
                <c:pt idx="21">
                  <c:v>0.59317644369474398</c:v>
                </c:pt>
                <c:pt idx="22">
                  <c:v>0.30947611206386638</c:v>
                </c:pt>
                <c:pt idx="23">
                  <c:v>0.28064202891453677</c:v>
                </c:pt>
                <c:pt idx="24">
                  <c:v>0.52957862210979445</c:v>
                </c:pt>
                <c:pt idx="25">
                  <c:v>0.50681040331458349</c:v>
                </c:pt>
                <c:pt idx="26">
                  <c:v>0.13427652758778347</c:v>
                </c:pt>
              </c:numCache>
            </c:numRef>
          </c:yVal>
          <c:smooth val="0"/>
          <c:extLst>
            <c:ext xmlns:c16="http://schemas.microsoft.com/office/drawing/2014/chart" uri="{C3380CC4-5D6E-409C-BE32-E72D297353CC}">
              <c16:uniqueId val="{00000002-6A30-45B9-98DE-776B69CF937D}"/>
            </c:ext>
          </c:extLst>
        </c:ser>
        <c:dLbls>
          <c:showLegendKey val="0"/>
          <c:showVal val="0"/>
          <c:showCatName val="0"/>
          <c:showSerName val="0"/>
          <c:showPercent val="0"/>
          <c:showBubbleSize val="0"/>
        </c:dLbls>
        <c:axId val="690632799"/>
        <c:axId val="690623199"/>
      </c:scatterChart>
      <c:catAx>
        <c:axId val="690625599"/>
        <c:scaling>
          <c:orientation val="minMax"/>
        </c:scaling>
        <c:delete val="1"/>
        <c:axPos val="b"/>
        <c:numFmt formatCode="General" sourceLinked="1"/>
        <c:majorTickMark val="none"/>
        <c:minorTickMark val="none"/>
        <c:tickLblPos val="nextTo"/>
        <c:crossAx val="690618879"/>
        <c:crosses val="autoZero"/>
        <c:auto val="0"/>
        <c:lblAlgn val="ctr"/>
        <c:lblOffset val="100"/>
        <c:noMultiLvlLbl val="0"/>
      </c:catAx>
      <c:valAx>
        <c:axId val="690618879"/>
        <c:scaling>
          <c:orientation val="minMax"/>
          <c:max val="6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90625599"/>
        <c:crosses val="autoZero"/>
        <c:crossBetween val="between"/>
      </c:valAx>
      <c:valAx>
        <c:axId val="690623199"/>
        <c:scaling>
          <c:orientation val="minMax"/>
          <c:max val="1"/>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90632799"/>
        <c:crosses val="max"/>
        <c:crossBetween val="midCat"/>
      </c:valAx>
      <c:valAx>
        <c:axId val="690632799"/>
        <c:scaling>
          <c:orientation val="minMax"/>
        </c:scaling>
        <c:delete val="1"/>
        <c:axPos val="t"/>
        <c:majorTickMark val="out"/>
        <c:minorTickMark val="none"/>
        <c:tickLblPos val="nextTo"/>
        <c:crossAx val="690623199"/>
        <c:crosses val="max"/>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29120688259117E-2"/>
          <c:y val="2.1757378725750634E-2"/>
          <c:w val="0.86833646080967775"/>
          <c:h val="0.83552864222033552"/>
        </c:manualLayout>
      </c:layout>
      <c:barChart>
        <c:barDir val="col"/>
        <c:grouping val="stacked"/>
        <c:varyColors val="0"/>
        <c:ser>
          <c:idx val="0"/>
          <c:order val="0"/>
          <c:tx>
            <c:v>Grants</c:v>
          </c:tx>
          <c:spPr>
            <a:solidFill>
              <a:schemeClr val="bg2">
                <a:lumMod val="75000"/>
              </a:schemeClr>
            </a:solidFill>
            <a:ln>
              <a:noFill/>
            </a:ln>
            <a:effectLst/>
          </c:spPr>
          <c:invertIfNegative val="0"/>
          <c:cat>
            <c:strRef>
              <c:f>Sheet1!$A$36:$A$62</c:f>
              <c:strCache>
                <c:ptCount val="27"/>
                <c:pt idx="0">
                  <c:v>Italy</c:v>
                </c:pt>
                <c:pt idx="1">
                  <c:v>Spain</c:v>
                </c:pt>
                <c:pt idx="2">
                  <c:v>Poland</c:v>
                </c:pt>
                <c:pt idx="3">
                  <c:v>France</c:v>
                </c:pt>
                <c:pt idx="4">
                  <c:v>Greece</c:v>
                </c:pt>
                <c:pt idx="5">
                  <c:v>Germany</c:v>
                </c:pt>
                <c:pt idx="6">
                  <c:v>Romania</c:v>
                </c:pt>
                <c:pt idx="7">
                  <c:v>Portugal</c:v>
                </c:pt>
                <c:pt idx="8">
                  <c:v>Hungary</c:v>
                </c:pt>
                <c:pt idx="9">
                  <c:v>Croatia</c:v>
                </c:pt>
                <c:pt idx="10">
                  <c:v>Czechia</c:v>
                </c:pt>
                <c:pt idx="11">
                  <c:v>Slovakia</c:v>
                </c:pt>
                <c:pt idx="12">
                  <c:v>Bulgaria</c:v>
                </c:pt>
                <c:pt idx="13">
                  <c:v>Netherlands</c:v>
                </c:pt>
                <c:pt idx="14">
                  <c:v>Belgium</c:v>
                </c:pt>
                <c:pt idx="15">
                  <c:v>Austria</c:v>
                </c:pt>
                <c:pt idx="16">
                  <c:v>Lithuania</c:v>
                </c:pt>
                <c:pt idx="17">
                  <c:v>Sweden</c:v>
                </c:pt>
                <c:pt idx="18">
                  <c:v>Slovenia</c:v>
                </c:pt>
                <c:pt idx="19">
                  <c:v>Latvia</c:v>
                </c:pt>
                <c:pt idx="20">
                  <c:v>Finland</c:v>
                </c:pt>
                <c:pt idx="21">
                  <c:v>Denmark</c:v>
                </c:pt>
                <c:pt idx="22">
                  <c:v>Cyprus</c:v>
                </c:pt>
                <c:pt idx="23">
                  <c:v>Ireland</c:v>
                </c:pt>
                <c:pt idx="24">
                  <c:v>Estonia</c:v>
                </c:pt>
                <c:pt idx="25">
                  <c:v>Malta</c:v>
                </c:pt>
                <c:pt idx="26">
                  <c:v>Luxembourg</c:v>
                </c:pt>
              </c:strCache>
            </c:strRef>
          </c:cat>
          <c:val>
            <c:numRef>
              <c:f>Sheet1!$B$36:$B$62</c:f>
              <c:numCache>
                <c:formatCode>0.00</c:formatCode>
                <c:ptCount val="27"/>
                <c:pt idx="0">
                  <c:v>71.779623787999995</c:v>
                </c:pt>
                <c:pt idx="1">
                  <c:v>79.854183023999994</c:v>
                </c:pt>
                <c:pt idx="2">
                  <c:v>25.276853716000002</c:v>
                </c:pt>
                <c:pt idx="3">
                  <c:v>40.269973178000001</c:v>
                </c:pt>
                <c:pt idx="4">
                  <c:v>18.220378075999999</c:v>
                </c:pt>
                <c:pt idx="5">
                  <c:v>30.324665081999999</c:v>
                </c:pt>
                <c:pt idx="6">
                  <c:v>13.566055514</c:v>
                </c:pt>
                <c:pt idx="7">
                  <c:v>16.325113959999999</c:v>
                </c:pt>
                <c:pt idx="8">
                  <c:v>6.5116614349999997</c:v>
                </c:pt>
                <c:pt idx="9">
                  <c:v>5.7865446279999997</c:v>
                </c:pt>
                <c:pt idx="10">
                  <c:v>8.4091791419999993</c:v>
                </c:pt>
                <c:pt idx="11">
                  <c:v>6.4084650190000003</c:v>
                </c:pt>
                <c:pt idx="12">
                  <c:v>6.1741061449999997</c:v>
                </c:pt>
                <c:pt idx="13">
                  <c:v>5.4414230459999997</c:v>
                </c:pt>
                <c:pt idx="14">
                  <c:v>5.0339502349999998</c:v>
                </c:pt>
                <c:pt idx="15">
                  <c:v>3.9611575499999998</c:v>
                </c:pt>
                <c:pt idx="16">
                  <c:v>2.2975654639999998</c:v>
                </c:pt>
                <c:pt idx="17">
                  <c:v>3.445666208</c:v>
                </c:pt>
                <c:pt idx="18">
                  <c:v>1.61294834</c:v>
                </c:pt>
                <c:pt idx="19">
                  <c:v>1.9692445220000001</c:v>
                </c:pt>
                <c:pt idx="20">
                  <c:v>1.9490598539999999</c:v>
                </c:pt>
                <c:pt idx="21">
                  <c:v>1.625890885</c:v>
                </c:pt>
                <c:pt idx="22">
                  <c:v>1.020223681</c:v>
                </c:pt>
                <c:pt idx="23">
                  <c:v>1.1537970070000001</c:v>
                </c:pt>
                <c:pt idx="24">
                  <c:v>0.95318480000000005</c:v>
                </c:pt>
                <c:pt idx="25">
                  <c:v>0.32823092799999998</c:v>
                </c:pt>
                <c:pt idx="26">
                  <c:v>0.24110077599999999</c:v>
                </c:pt>
              </c:numCache>
            </c:numRef>
          </c:val>
          <c:extLst>
            <c:ext xmlns:c16="http://schemas.microsoft.com/office/drawing/2014/chart" uri="{C3380CC4-5D6E-409C-BE32-E72D297353CC}">
              <c16:uniqueId val="{00000000-7D43-4296-98E7-A9FAF584E3EA}"/>
            </c:ext>
          </c:extLst>
        </c:ser>
        <c:ser>
          <c:idx val="1"/>
          <c:order val="1"/>
          <c:tx>
            <c:v>Loans</c:v>
          </c:tx>
          <c:spPr>
            <a:solidFill>
              <a:schemeClr val="accent2"/>
            </a:solidFill>
            <a:ln>
              <a:noFill/>
            </a:ln>
            <a:effectLst/>
          </c:spPr>
          <c:invertIfNegative val="0"/>
          <c:cat>
            <c:strRef>
              <c:f>Sheet1!$A$36:$A$62</c:f>
              <c:strCache>
                <c:ptCount val="27"/>
                <c:pt idx="0">
                  <c:v>Italy</c:v>
                </c:pt>
                <c:pt idx="1">
                  <c:v>Spain</c:v>
                </c:pt>
                <c:pt idx="2">
                  <c:v>Poland</c:v>
                </c:pt>
                <c:pt idx="3">
                  <c:v>France</c:v>
                </c:pt>
                <c:pt idx="4">
                  <c:v>Greece</c:v>
                </c:pt>
                <c:pt idx="5">
                  <c:v>Germany</c:v>
                </c:pt>
                <c:pt idx="6">
                  <c:v>Romania</c:v>
                </c:pt>
                <c:pt idx="7">
                  <c:v>Portugal</c:v>
                </c:pt>
                <c:pt idx="8">
                  <c:v>Hungary</c:v>
                </c:pt>
                <c:pt idx="9">
                  <c:v>Croatia</c:v>
                </c:pt>
                <c:pt idx="10">
                  <c:v>Czechia</c:v>
                </c:pt>
                <c:pt idx="11">
                  <c:v>Slovakia</c:v>
                </c:pt>
                <c:pt idx="12">
                  <c:v>Bulgaria</c:v>
                </c:pt>
                <c:pt idx="13">
                  <c:v>Netherlands</c:v>
                </c:pt>
                <c:pt idx="14">
                  <c:v>Belgium</c:v>
                </c:pt>
                <c:pt idx="15">
                  <c:v>Austria</c:v>
                </c:pt>
                <c:pt idx="16">
                  <c:v>Lithuania</c:v>
                </c:pt>
                <c:pt idx="17">
                  <c:v>Sweden</c:v>
                </c:pt>
                <c:pt idx="18">
                  <c:v>Slovenia</c:v>
                </c:pt>
                <c:pt idx="19">
                  <c:v>Latvia</c:v>
                </c:pt>
                <c:pt idx="20">
                  <c:v>Finland</c:v>
                </c:pt>
                <c:pt idx="21">
                  <c:v>Denmark</c:v>
                </c:pt>
                <c:pt idx="22">
                  <c:v>Cyprus</c:v>
                </c:pt>
                <c:pt idx="23">
                  <c:v>Ireland</c:v>
                </c:pt>
                <c:pt idx="24">
                  <c:v>Estonia</c:v>
                </c:pt>
                <c:pt idx="25">
                  <c:v>Malta</c:v>
                </c:pt>
                <c:pt idx="26">
                  <c:v>Luxembourg</c:v>
                </c:pt>
              </c:strCache>
            </c:strRef>
          </c:cat>
          <c:val>
            <c:numRef>
              <c:f>Sheet1!$C$36:$C$62</c:f>
              <c:numCache>
                <c:formatCode>0.00</c:formatCode>
                <c:ptCount val="27"/>
                <c:pt idx="0">
                  <c:v>122.60181</c:v>
                </c:pt>
                <c:pt idx="1">
                  <c:v>83.175049999999999</c:v>
                </c:pt>
                <c:pt idx="2">
                  <c:v>34.541303517999999</c:v>
                </c:pt>
                <c:pt idx="3">
                  <c:v>0</c:v>
                </c:pt>
                <c:pt idx="4">
                  <c:v>17.727538920000001</c:v>
                </c:pt>
                <c:pt idx="5">
                  <c:v>0</c:v>
                </c:pt>
                <c:pt idx="6">
                  <c:v>14.942152999999999</c:v>
                </c:pt>
                <c:pt idx="7">
                  <c:v>5.8907563529999996</c:v>
                </c:pt>
                <c:pt idx="8">
                  <c:v>3.9183134810000002</c:v>
                </c:pt>
                <c:pt idx="9">
                  <c:v>4.2541569719999996</c:v>
                </c:pt>
                <c:pt idx="10">
                  <c:v>0.818136635</c:v>
                </c:pt>
                <c:pt idx="11">
                  <c:v>0</c:v>
                </c:pt>
                <c:pt idx="12">
                  <c:v>0</c:v>
                </c:pt>
                <c:pt idx="13">
                  <c:v>0</c:v>
                </c:pt>
                <c:pt idx="14">
                  <c:v>0.26419999999999999</c:v>
                </c:pt>
                <c:pt idx="15">
                  <c:v>0</c:v>
                </c:pt>
                <c:pt idx="16">
                  <c:v>1.551672358</c:v>
                </c:pt>
                <c:pt idx="17">
                  <c:v>0</c:v>
                </c:pt>
                <c:pt idx="18">
                  <c:v>1.07237</c:v>
                </c:pt>
                <c:pt idx="19">
                  <c:v>0</c:v>
                </c:pt>
                <c:pt idx="20">
                  <c:v>0</c:v>
                </c:pt>
                <c:pt idx="21">
                  <c:v>0</c:v>
                </c:pt>
                <c:pt idx="22">
                  <c:v>0.20032</c:v>
                </c:pt>
                <c:pt idx="23">
                  <c:v>0</c:v>
                </c:pt>
                <c:pt idx="24">
                  <c:v>0</c:v>
                </c:pt>
                <c:pt idx="25">
                  <c:v>0</c:v>
                </c:pt>
                <c:pt idx="26">
                  <c:v>0</c:v>
                </c:pt>
              </c:numCache>
            </c:numRef>
          </c:val>
          <c:extLst>
            <c:ext xmlns:c16="http://schemas.microsoft.com/office/drawing/2014/chart" uri="{C3380CC4-5D6E-409C-BE32-E72D297353CC}">
              <c16:uniqueId val="{00000001-7D43-4296-98E7-A9FAF584E3EA}"/>
            </c:ext>
          </c:extLst>
        </c:ser>
        <c:dLbls>
          <c:showLegendKey val="0"/>
          <c:showVal val="0"/>
          <c:showCatName val="0"/>
          <c:showSerName val="0"/>
          <c:showPercent val="0"/>
          <c:showBubbleSize val="0"/>
        </c:dLbls>
        <c:gapWidth val="219"/>
        <c:overlap val="100"/>
        <c:axId val="690625599"/>
        <c:axId val="690618879"/>
      </c:barChart>
      <c:scatterChart>
        <c:scatterStyle val="lineMarker"/>
        <c:varyColors val="0"/>
        <c:ser>
          <c:idx val="2"/>
          <c:order val="2"/>
          <c:tx>
            <c:v>Disbursed so far (% of plan)</c:v>
          </c:tx>
          <c:spPr>
            <a:ln w="25400" cap="rnd">
              <a:noFill/>
              <a:round/>
            </a:ln>
            <a:effectLst/>
          </c:spPr>
          <c:marker>
            <c:symbol val="diamond"/>
            <c:size val="10"/>
            <c:spPr>
              <a:solidFill>
                <a:srgbClr val="00B050"/>
              </a:solidFill>
              <a:ln w="15875">
                <a:solidFill>
                  <a:schemeClr val="tx1">
                    <a:alpha val="95000"/>
                  </a:schemeClr>
                </a:solidFill>
              </a:ln>
              <a:effectLst/>
            </c:spPr>
          </c:marker>
          <c:xVal>
            <c:strRef>
              <c:f>Sheet1!$A$36:$A$62</c:f>
              <c:strCache>
                <c:ptCount val="27"/>
                <c:pt idx="0">
                  <c:v>Italy</c:v>
                </c:pt>
                <c:pt idx="1">
                  <c:v>Spain</c:v>
                </c:pt>
                <c:pt idx="2">
                  <c:v>Poland</c:v>
                </c:pt>
                <c:pt idx="3">
                  <c:v>France</c:v>
                </c:pt>
                <c:pt idx="4">
                  <c:v>Greece</c:v>
                </c:pt>
                <c:pt idx="5">
                  <c:v>Germany</c:v>
                </c:pt>
                <c:pt idx="6">
                  <c:v>Romania</c:v>
                </c:pt>
                <c:pt idx="7">
                  <c:v>Portugal</c:v>
                </c:pt>
                <c:pt idx="8">
                  <c:v>Hungary</c:v>
                </c:pt>
                <c:pt idx="9">
                  <c:v>Croatia</c:v>
                </c:pt>
                <c:pt idx="10">
                  <c:v>Czechia</c:v>
                </c:pt>
                <c:pt idx="11">
                  <c:v>Slovakia</c:v>
                </c:pt>
                <c:pt idx="12">
                  <c:v>Bulgaria</c:v>
                </c:pt>
                <c:pt idx="13">
                  <c:v>Netherlands</c:v>
                </c:pt>
                <c:pt idx="14">
                  <c:v>Belgium</c:v>
                </c:pt>
                <c:pt idx="15">
                  <c:v>Austria</c:v>
                </c:pt>
                <c:pt idx="16">
                  <c:v>Lithuania</c:v>
                </c:pt>
                <c:pt idx="17">
                  <c:v>Sweden</c:v>
                </c:pt>
                <c:pt idx="18">
                  <c:v>Slovenia</c:v>
                </c:pt>
                <c:pt idx="19">
                  <c:v>Latvia</c:v>
                </c:pt>
                <c:pt idx="20">
                  <c:v>Finland</c:v>
                </c:pt>
                <c:pt idx="21">
                  <c:v>Denmark</c:v>
                </c:pt>
                <c:pt idx="22">
                  <c:v>Cyprus</c:v>
                </c:pt>
                <c:pt idx="23">
                  <c:v>Ireland</c:v>
                </c:pt>
                <c:pt idx="24">
                  <c:v>Estonia</c:v>
                </c:pt>
                <c:pt idx="25">
                  <c:v>Malta</c:v>
                </c:pt>
                <c:pt idx="26">
                  <c:v>Luxembourg</c:v>
                </c:pt>
              </c:strCache>
            </c:strRef>
          </c:xVal>
          <c:yVal>
            <c:numRef>
              <c:f>Sheet1!$F$36:$F$62</c:f>
              <c:numCache>
                <c:formatCode>0%</c:formatCode>
                <c:ptCount val="27"/>
                <c:pt idx="0">
                  <c:v>0.58374266667233998</c:v>
                </c:pt>
                <c:pt idx="1">
                  <c:v>0.29836698852554372</c:v>
                </c:pt>
                <c:pt idx="2">
                  <c:v>0.19036287280557787</c:v>
                </c:pt>
                <c:pt idx="3">
                  <c:v>0.76653529533175291</c:v>
                </c:pt>
                <c:pt idx="4">
                  <c:v>0.50659030978140851</c:v>
                </c:pt>
                <c:pt idx="5">
                  <c:v>0.20596637796693745</c:v>
                </c:pt>
                <c:pt idx="6">
                  <c:v>0.32991796286957653</c:v>
                </c:pt>
                <c:pt idx="7">
                  <c:v>0.38228950152946456</c:v>
                </c:pt>
                <c:pt idx="8">
                  <c:v>8.8168360269908819E-2</c:v>
                </c:pt>
                <c:pt idx="9">
                  <c:v>0.47345292334949979</c:v>
                </c:pt>
                <c:pt idx="10">
                  <c:v>0.29174670045542106</c:v>
                </c:pt>
                <c:pt idx="11">
                  <c:v>0.54174949753283497</c:v>
                </c:pt>
                <c:pt idx="12">
                  <c:v>0.22171839596709736</c:v>
                </c:pt>
                <c:pt idx="13">
                  <c:v>0.24493152980996877</c:v>
                </c:pt>
                <c:pt idx="14">
                  <c:v>0.29195775193037726</c:v>
                </c:pt>
                <c:pt idx="15">
                  <c:v>0.30093293082977735</c:v>
                </c:pt>
                <c:pt idx="16">
                  <c:v>0.35235783828375755</c:v>
                </c:pt>
                <c:pt idx="17">
                  <c:v>0</c:v>
                </c:pt>
                <c:pt idx="18">
                  <c:v>0.40915979034351657</c:v>
                </c:pt>
                <c:pt idx="19">
                  <c:v>0.40675497179318798</c:v>
                </c:pt>
                <c:pt idx="20">
                  <c:v>0.25591793703837684</c:v>
                </c:pt>
                <c:pt idx="21">
                  <c:v>0.59317644369474398</c:v>
                </c:pt>
                <c:pt idx="22">
                  <c:v>0.30947611206386638</c:v>
                </c:pt>
                <c:pt idx="23">
                  <c:v>0.28064202891453677</c:v>
                </c:pt>
                <c:pt idx="24">
                  <c:v>0.52957862210979445</c:v>
                </c:pt>
                <c:pt idx="25">
                  <c:v>0.50681040331458349</c:v>
                </c:pt>
                <c:pt idx="26">
                  <c:v>0.13427652758778347</c:v>
                </c:pt>
              </c:numCache>
            </c:numRef>
          </c:yVal>
          <c:smooth val="0"/>
          <c:extLst>
            <c:ext xmlns:c16="http://schemas.microsoft.com/office/drawing/2014/chart" uri="{C3380CC4-5D6E-409C-BE32-E72D297353CC}">
              <c16:uniqueId val="{00000002-7D43-4296-98E7-A9FAF584E3EA}"/>
            </c:ext>
          </c:extLst>
        </c:ser>
        <c:dLbls>
          <c:showLegendKey val="0"/>
          <c:showVal val="0"/>
          <c:showCatName val="0"/>
          <c:showSerName val="0"/>
          <c:showPercent val="0"/>
          <c:showBubbleSize val="0"/>
        </c:dLbls>
        <c:axId val="690632799"/>
        <c:axId val="690623199"/>
      </c:scatterChart>
      <c:catAx>
        <c:axId val="690625599"/>
        <c:scaling>
          <c:orientation val="minMax"/>
        </c:scaling>
        <c:delete val="1"/>
        <c:axPos val="b"/>
        <c:numFmt formatCode="General" sourceLinked="1"/>
        <c:majorTickMark val="none"/>
        <c:minorTickMark val="none"/>
        <c:tickLblPos val="nextTo"/>
        <c:crossAx val="690618879"/>
        <c:crosses val="autoZero"/>
        <c:auto val="0"/>
        <c:lblAlgn val="ctr"/>
        <c:lblOffset val="100"/>
        <c:noMultiLvlLbl val="0"/>
      </c:catAx>
      <c:valAx>
        <c:axId val="690618879"/>
        <c:scaling>
          <c:orientation val="minMax"/>
          <c:max val="2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90625599"/>
        <c:crosses val="autoZero"/>
        <c:crossBetween val="between"/>
      </c:valAx>
      <c:valAx>
        <c:axId val="690623199"/>
        <c:scaling>
          <c:orientation val="minMax"/>
          <c:max val="1"/>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90632799"/>
        <c:crosses val="max"/>
        <c:crossBetween val="midCat"/>
      </c:valAx>
      <c:valAx>
        <c:axId val="690632799"/>
        <c:scaling>
          <c:orientation val="minMax"/>
        </c:scaling>
        <c:delete val="1"/>
        <c:axPos val="t"/>
        <c:majorTickMark val="out"/>
        <c:minorTickMark val="none"/>
        <c:tickLblPos val="nextTo"/>
        <c:crossAx val="690623199"/>
        <c:crosses val="max"/>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E4B259-7181-4A18-A0EC-F2D16E553B84}"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GB"/>
        </a:p>
      </dgm:t>
    </dgm:pt>
    <dgm:pt modelId="{EF9C07E0-DAC3-430B-A72E-5D03862F7D28}">
      <dgm:prSet phldrT="[Text]" custT="1"/>
      <dgm:spPr>
        <a:solidFill>
          <a:schemeClr val="accent5">
            <a:lumMod val="20000"/>
            <a:lumOff val="80000"/>
          </a:schemeClr>
        </a:solidFill>
      </dgm:spPr>
      <dgm:t>
        <a:bodyPr/>
        <a:lstStyle/>
        <a:p>
          <a:r>
            <a:rPr lang="en-GB" sz="1600" b="1">
              <a:solidFill>
                <a:srgbClr val="3E6FD2"/>
              </a:solidFill>
            </a:rPr>
            <a:t>18 mars</a:t>
          </a:r>
        </a:p>
        <a:p>
          <a:r>
            <a:rPr lang="fr-BE" sz="1400" b="1">
              <a:solidFill>
                <a:srgbClr val="3E6FD2"/>
              </a:solidFill>
            </a:rPr>
            <a:t>BCE: </a:t>
          </a:r>
          <a:r>
            <a:rPr lang="fr-BE" sz="1400" err="1">
              <a:solidFill>
                <a:srgbClr val="3E6FD2"/>
              </a:solidFill>
            </a:rPr>
            <a:t>Pandemic</a:t>
          </a:r>
          <a:r>
            <a:rPr lang="fr-BE" sz="1400">
              <a:solidFill>
                <a:srgbClr val="3E6FD2"/>
              </a:solidFill>
            </a:rPr>
            <a:t> </a:t>
          </a:r>
          <a:r>
            <a:rPr lang="fr-BE" sz="1400" err="1">
              <a:solidFill>
                <a:srgbClr val="3E6FD2"/>
              </a:solidFill>
            </a:rPr>
            <a:t>Purchase</a:t>
          </a:r>
          <a:r>
            <a:rPr lang="fr-BE" sz="1400">
              <a:solidFill>
                <a:srgbClr val="3E6FD2"/>
              </a:solidFill>
            </a:rPr>
            <a:t> Emergency Programme</a:t>
          </a:r>
          <a:endParaRPr lang="en-GB" sz="1400" b="1">
            <a:solidFill>
              <a:srgbClr val="3E6FD2"/>
            </a:solidFill>
          </a:endParaRPr>
        </a:p>
      </dgm:t>
    </dgm:pt>
    <dgm:pt modelId="{AABFF0A2-CF2B-4A34-A278-1E343E600B9F}" type="parTrans" cxnId="{3A740948-1267-4932-B896-9B4094876832}">
      <dgm:prSet/>
      <dgm:spPr/>
      <dgm:t>
        <a:bodyPr/>
        <a:lstStyle/>
        <a:p>
          <a:endParaRPr lang="en-GB">
            <a:solidFill>
              <a:srgbClr val="3E6FD2"/>
            </a:solidFill>
          </a:endParaRPr>
        </a:p>
      </dgm:t>
    </dgm:pt>
    <dgm:pt modelId="{337DA077-1793-4ACF-B8F4-7AE20126E666}" type="sibTrans" cxnId="{3A740948-1267-4932-B896-9B4094876832}">
      <dgm:prSet/>
      <dgm:spPr/>
      <dgm:t>
        <a:bodyPr/>
        <a:lstStyle/>
        <a:p>
          <a:endParaRPr lang="en-GB">
            <a:solidFill>
              <a:srgbClr val="3E6FD2"/>
            </a:solidFill>
          </a:endParaRPr>
        </a:p>
      </dgm:t>
    </dgm:pt>
    <dgm:pt modelId="{AA6C2390-3682-4133-9A39-6989C944A320}">
      <dgm:prSet phldrT="[Text]" custT="1"/>
      <dgm:spPr>
        <a:solidFill>
          <a:schemeClr val="accent5">
            <a:lumMod val="20000"/>
            <a:lumOff val="80000"/>
          </a:schemeClr>
        </a:solidFill>
      </dgm:spPr>
      <dgm:t>
        <a:bodyPr/>
        <a:lstStyle/>
        <a:p>
          <a:r>
            <a:rPr lang="en-GB" sz="1600" b="1">
              <a:solidFill>
                <a:srgbClr val="3E6FD2"/>
              </a:solidFill>
            </a:rPr>
            <a:t>20 mars</a:t>
          </a:r>
        </a:p>
        <a:p>
          <a:r>
            <a:rPr lang="en-GB" sz="1400" b="1">
              <a:solidFill>
                <a:srgbClr val="3E6FD2"/>
              </a:solidFill>
            </a:rPr>
            <a:t>COM: </a:t>
          </a:r>
          <a:r>
            <a:rPr lang="en-GB" sz="1400">
              <a:solidFill>
                <a:srgbClr val="3E6FD2"/>
              </a:solidFill>
            </a:rPr>
            <a:t>activation de la clause </a:t>
          </a:r>
          <a:r>
            <a:rPr lang="en-GB" sz="1400" err="1">
              <a:solidFill>
                <a:srgbClr val="3E6FD2"/>
              </a:solidFill>
            </a:rPr>
            <a:t>dérogatoire</a:t>
          </a:r>
          <a:r>
            <a:rPr lang="en-GB" sz="1400">
              <a:solidFill>
                <a:srgbClr val="3E6FD2"/>
              </a:solidFill>
            </a:rPr>
            <a:t> </a:t>
          </a:r>
          <a:br>
            <a:rPr lang="en-GB" sz="1400">
              <a:solidFill>
                <a:srgbClr val="3E6FD2"/>
              </a:solidFill>
            </a:rPr>
          </a:br>
          <a:r>
            <a:rPr lang="en-GB" sz="1400">
              <a:solidFill>
                <a:srgbClr val="3E6FD2"/>
              </a:solidFill>
            </a:rPr>
            <a:t>du </a:t>
          </a:r>
          <a:r>
            <a:rPr lang="en-GB" sz="1400" err="1">
              <a:solidFill>
                <a:srgbClr val="3E6FD2"/>
              </a:solidFill>
            </a:rPr>
            <a:t>Pacte</a:t>
          </a:r>
          <a:r>
            <a:rPr lang="en-GB" sz="1400">
              <a:solidFill>
                <a:srgbClr val="3E6FD2"/>
              </a:solidFill>
            </a:rPr>
            <a:t> de </a:t>
          </a:r>
          <a:r>
            <a:rPr lang="en-GB" sz="1400" err="1">
              <a:solidFill>
                <a:srgbClr val="3E6FD2"/>
              </a:solidFill>
            </a:rPr>
            <a:t>stabilité</a:t>
          </a:r>
          <a:endParaRPr lang="en-GB" sz="1400">
            <a:solidFill>
              <a:srgbClr val="3E6FD2"/>
            </a:solidFill>
          </a:endParaRPr>
        </a:p>
      </dgm:t>
    </dgm:pt>
    <dgm:pt modelId="{93A73A1B-00D9-4AAA-999B-F6A239DB7E0B}" type="parTrans" cxnId="{43DC53D8-CE48-44AA-A70F-BA5AC659EBA5}">
      <dgm:prSet/>
      <dgm:spPr/>
      <dgm:t>
        <a:bodyPr/>
        <a:lstStyle/>
        <a:p>
          <a:endParaRPr lang="en-GB">
            <a:solidFill>
              <a:srgbClr val="3E6FD2"/>
            </a:solidFill>
          </a:endParaRPr>
        </a:p>
      </dgm:t>
    </dgm:pt>
    <dgm:pt modelId="{A00D57DD-6A14-4EC4-BE71-7F1311BE809B}" type="sibTrans" cxnId="{43DC53D8-CE48-44AA-A70F-BA5AC659EBA5}">
      <dgm:prSet/>
      <dgm:spPr/>
      <dgm:t>
        <a:bodyPr/>
        <a:lstStyle/>
        <a:p>
          <a:endParaRPr lang="en-GB">
            <a:solidFill>
              <a:srgbClr val="3E6FD2"/>
            </a:solidFill>
          </a:endParaRPr>
        </a:p>
      </dgm:t>
    </dgm:pt>
    <dgm:pt modelId="{C02D19CC-5A19-47E6-9F26-A58FBEAA79E1}">
      <dgm:prSet phldrT="[Text]" custT="1"/>
      <dgm:spPr>
        <a:solidFill>
          <a:schemeClr val="accent5">
            <a:lumMod val="20000"/>
            <a:lumOff val="80000"/>
          </a:schemeClr>
        </a:solidFill>
      </dgm:spPr>
      <dgm:t>
        <a:bodyPr/>
        <a:lstStyle/>
        <a:p>
          <a:r>
            <a:rPr lang="en-GB" sz="1600" b="1">
              <a:solidFill>
                <a:srgbClr val="3E6FD2"/>
              </a:solidFill>
            </a:rPr>
            <a:t>2 </a:t>
          </a:r>
          <a:r>
            <a:rPr lang="en-GB" sz="1600" b="1" err="1">
              <a:solidFill>
                <a:srgbClr val="3E6FD2"/>
              </a:solidFill>
            </a:rPr>
            <a:t>avril</a:t>
          </a:r>
          <a:endParaRPr lang="en-GB" sz="1600" b="1">
            <a:solidFill>
              <a:srgbClr val="3E6FD2"/>
            </a:solidFill>
          </a:endParaRPr>
        </a:p>
        <a:p>
          <a:r>
            <a:rPr lang="en-GB" sz="1400" b="1">
              <a:solidFill>
                <a:srgbClr val="3E6FD2"/>
              </a:solidFill>
            </a:rPr>
            <a:t>COM: </a:t>
          </a:r>
          <a:r>
            <a:rPr lang="en-GB" sz="1400">
              <a:solidFill>
                <a:srgbClr val="3E6FD2"/>
              </a:solidFill>
            </a:rPr>
            <a:t>proposition de SURE – </a:t>
          </a:r>
          <a:r>
            <a:rPr lang="en-GB" sz="1400" err="1">
              <a:solidFill>
                <a:srgbClr val="3E6FD2"/>
              </a:solidFill>
            </a:rPr>
            <a:t>soutien</a:t>
          </a:r>
          <a:r>
            <a:rPr lang="en-GB" sz="1400">
              <a:solidFill>
                <a:srgbClr val="3E6FD2"/>
              </a:solidFill>
            </a:rPr>
            <a:t> au </a:t>
          </a:r>
          <a:r>
            <a:rPr lang="en-GB" sz="1400" err="1">
              <a:solidFill>
                <a:srgbClr val="3E6FD2"/>
              </a:solidFill>
            </a:rPr>
            <a:t>chômage</a:t>
          </a:r>
          <a:r>
            <a:rPr lang="en-GB" sz="1400">
              <a:solidFill>
                <a:srgbClr val="3E6FD2"/>
              </a:solidFill>
            </a:rPr>
            <a:t> </a:t>
          </a:r>
          <a:r>
            <a:rPr lang="en-GB" sz="1400" err="1">
              <a:solidFill>
                <a:srgbClr val="3E6FD2"/>
              </a:solidFill>
            </a:rPr>
            <a:t>partiel</a:t>
          </a:r>
          <a:endParaRPr lang="en-GB" sz="1400">
            <a:solidFill>
              <a:srgbClr val="3E6FD2"/>
            </a:solidFill>
          </a:endParaRPr>
        </a:p>
      </dgm:t>
    </dgm:pt>
    <dgm:pt modelId="{D6F8CF0D-E819-441B-90EA-0176B724ECE9}" type="parTrans" cxnId="{5C8396EB-8A63-49BE-BDD6-EB7564089C2D}">
      <dgm:prSet/>
      <dgm:spPr/>
      <dgm:t>
        <a:bodyPr/>
        <a:lstStyle/>
        <a:p>
          <a:endParaRPr lang="en-GB">
            <a:solidFill>
              <a:srgbClr val="3E6FD2"/>
            </a:solidFill>
          </a:endParaRPr>
        </a:p>
      </dgm:t>
    </dgm:pt>
    <dgm:pt modelId="{7D6376E6-D2C7-4AD2-9E9F-F07124AC1FBE}" type="sibTrans" cxnId="{5C8396EB-8A63-49BE-BDD6-EB7564089C2D}">
      <dgm:prSet/>
      <dgm:spPr/>
      <dgm:t>
        <a:bodyPr/>
        <a:lstStyle/>
        <a:p>
          <a:endParaRPr lang="en-GB">
            <a:solidFill>
              <a:srgbClr val="3E6FD2"/>
            </a:solidFill>
          </a:endParaRPr>
        </a:p>
      </dgm:t>
    </dgm:pt>
    <dgm:pt modelId="{8E7D4B19-742B-44CE-AC74-8E464F140F4A}">
      <dgm:prSet phldrT="[Text]" custT="1"/>
      <dgm:spPr>
        <a:solidFill>
          <a:schemeClr val="accent5">
            <a:lumMod val="20000"/>
            <a:lumOff val="80000"/>
          </a:schemeClr>
        </a:solidFill>
      </dgm:spPr>
      <dgm:t>
        <a:bodyPr/>
        <a:lstStyle/>
        <a:p>
          <a:r>
            <a:rPr lang="fr-BE" sz="1600" b="1">
              <a:solidFill>
                <a:srgbClr val="3E6FD2"/>
              </a:solidFill>
            </a:rPr>
            <a:t>Début avril</a:t>
          </a:r>
          <a:endParaRPr lang="en-GB" sz="1600" b="1">
            <a:solidFill>
              <a:srgbClr val="3E6FD2"/>
            </a:solidFill>
          </a:endParaRPr>
        </a:p>
        <a:p>
          <a:pPr rtl="0"/>
          <a:r>
            <a:rPr lang="fr-BE" sz="1400" b="1">
              <a:solidFill>
                <a:srgbClr val="3E6FD2"/>
              </a:solidFill>
            </a:rPr>
            <a:t>MES et BEI: </a:t>
          </a:r>
          <a:r>
            <a:rPr lang="fr-BE" sz="1400">
              <a:solidFill>
                <a:srgbClr val="3E6FD2"/>
              </a:solidFill>
              <a:latin typeface="Arial"/>
            </a:rPr>
            <a:t>ligne de crédit et fonds de garantie</a:t>
          </a:r>
          <a:r>
            <a:rPr lang="fr-BE" sz="1400">
              <a:solidFill>
                <a:srgbClr val="3E6FD2"/>
              </a:solidFill>
            </a:rPr>
            <a:t> anti-crise</a:t>
          </a:r>
          <a:endParaRPr lang="en-GB" sz="1400">
            <a:solidFill>
              <a:srgbClr val="3E6FD2"/>
            </a:solidFill>
          </a:endParaRPr>
        </a:p>
      </dgm:t>
    </dgm:pt>
    <dgm:pt modelId="{AB3B8364-8944-4D5E-8160-D27F06435F39}" type="parTrans" cxnId="{25B094A4-7D42-4104-A37F-B611526FE67B}">
      <dgm:prSet/>
      <dgm:spPr/>
      <dgm:t>
        <a:bodyPr/>
        <a:lstStyle/>
        <a:p>
          <a:endParaRPr lang="en-GB">
            <a:solidFill>
              <a:srgbClr val="3E6FD2"/>
            </a:solidFill>
          </a:endParaRPr>
        </a:p>
      </dgm:t>
    </dgm:pt>
    <dgm:pt modelId="{CAAE7D1E-7DAF-4078-8515-73D8CF451B0D}" type="sibTrans" cxnId="{25B094A4-7D42-4104-A37F-B611526FE67B}">
      <dgm:prSet/>
      <dgm:spPr/>
      <dgm:t>
        <a:bodyPr/>
        <a:lstStyle/>
        <a:p>
          <a:endParaRPr lang="en-GB">
            <a:solidFill>
              <a:srgbClr val="3E6FD2"/>
            </a:solidFill>
          </a:endParaRPr>
        </a:p>
      </dgm:t>
    </dgm:pt>
    <dgm:pt modelId="{B1202BA3-8122-46F7-97F3-2823B0FCF1D7}">
      <dgm:prSet phldrT="[Text]" custT="1"/>
      <dgm:spPr>
        <a:solidFill>
          <a:schemeClr val="accent5">
            <a:lumMod val="20000"/>
            <a:lumOff val="80000"/>
          </a:schemeClr>
        </a:solidFill>
      </dgm:spPr>
      <dgm:t>
        <a:bodyPr/>
        <a:lstStyle/>
        <a:p>
          <a:r>
            <a:rPr lang="en-GB" sz="1600" b="1">
              <a:solidFill>
                <a:srgbClr val="3E6FD2"/>
              </a:solidFill>
            </a:rPr>
            <a:t>9 </a:t>
          </a:r>
          <a:r>
            <a:rPr lang="en-GB" sz="1600" b="1" err="1">
              <a:solidFill>
                <a:srgbClr val="3E6FD2"/>
              </a:solidFill>
            </a:rPr>
            <a:t>avril</a:t>
          </a:r>
          <a:endParaRPr lang="en-GB" sz="1400" b="1">
            <a:solidFill>
              <a:srgbClr val="3E6FD2"/>
            </a:solidFill>
          </a:endParaRPr>
        </a:p>
        <a:p>
          <a:r>
            <a:rPr lang="en-GB" sz="1400" b="1" err="1">
              <a:solidFill>
                <a:srgbClr val="3E6FD2"/>
              </a:solidFill>
              <a:latin typeface="Arial"/>
            </a:rPr>
            <a:t>Eurogroupe</a:t>
          </a:r>
          <a:r>
            <a:rPr lang="en-GB" sz="1400" b="1">
              <a:solidFill>
                <a:srgbClr val="3E6FD2"/>
              </a:solidFill>
            </a:rPr>
            <a:t>: </a:t>
          </a:r>
          <a:r>
            <a:rPr lang="en-GB" sz="1400">
              <a:solidFill>
                <a:srgbClr val="3E6FD2"/>
              </a:solidFill>
            </a:rPr>
            <a:t>accord de </a:t>
          </a:r>
          <a:r>
            <a:rPr lang="en-GB" sz="1400" err="1">
              <a:solidFill>
                <a:srgbClr val="3E6FD2"/>
              </a:solidFill>
            </a:rPr>
            <a:t>principe</a:t>
          </a:r>
          <a:r>
            <a:rPr lang="en-GB" sz="1400">
              <a:solidFill>
                <a:srgbClr val="3E6FD2"/>
              </a:solidFill>
            </a:rPr>
            <a:t> sur </a:t>
          </a:r>
          <a:br>
            <a:rPr lang="en-GB" sz="1400">
              <a:solidFill>
                <a:srgbClr val="3E6FD2"/>
              </a:solidFill>
            </a:rPr>
          </a:br>
          <a:r>
            <a:rPr lang="en-GB" sz="1400">
              <a:solidFill>
                <a:srgbClr val="3E6FD2"/>
              </a:solidFill>
            </a:rPr>
            <a:t>3 instruments </a:t>
          </a:r>
          <a:br>
            <a:rPr lang="en-GB" sz="1400">
              <a:solidFill>
                <a:srgbClr val="3E6FD2"/>
              </a:solidFill>
            </a:rPr>
          </a:br>
          <a:r>
            <a:rPr lang="en-GB" sz="1400">
              <a:solidFill>
                <a:srgbClr val="3E6FD2"/>
              </a:solidFill>
            </a:rPr>
            <a:t>(SURE, MES, BEI)</a:t>
          </a:r>
        </a:p>
      </dgm:t>
    </dgm:pt>
    <dgm:pt modelId="{689185B2-E397-4441-94C5-CFE7D15D7BF0}" type="parTrans" cxnId="{FAAFF179-125A-437A-B24A-C54DA685F25A}">
      <dgm:prSet/>
      <dgm:spPr/>
      <dgm:t>
        <a:bodyPr/>
        <a:lstStyle/>
        <a:p>
          <a:endParaRPr lang="en-GB">
            <a:solidFill>
              <a:srgbClr val="3E6FD2"/>
            </a:solidFill>
          </a:endParaRPr>
        </a:p>
      </dgm:t>
    </dgm:pt>
    <dgm:pt modelId="{ADA40C11-1796-4C1F-BB4A-C09863E4BE45}" type="sibTrans" cxnId="{FAAFF179-125A-437A-B24A-C54DA685F25A}">
      <dgm:prSet/>
      <dgm:spPr/>
      <dgm:t>
        <a:bodyPr/>
        <a:lstStyle/>
        <a:p>
          <a:endParaRPr lang="en-GB">
            <a:solidFill>
              <a:srgbClr val="3E6FD2"/>
            </a:solidFill>
          </a:endParaRPr>
        </a:p>
      </dgm:t>
    </dgm:pt>
    <dgm:pt modelId="{C3C59F16-6626-49F7-A57C-F258D86181F0}">
      <dgm:prSet phldrT="[Text]" custT="1"/>
      <dgm:spPr>
        <a:solidFill>
          <a:schemeClr val="accent5">
            <a:lumMod val="20000"/>
            <a:lumOff val="80000"/>
          </a:schemeClr>
        </a:solidFill>
      </dgm:spPr>
      <dgm:t>
        <a:bodyPr/>
        <a:lstStyle/>
        <a:p>
          <a:r>
            <a:rPr lang="en-GB" sz="1600" b="1">
              <a:solidFill>
                <a:srgbClr val="3E6FD2"/>
              </a:solidFill>
            </a:rPr>
            <a:t>23 </a:t>
          </a:r>
          <a:r>
            <a:rPr lang="en-GB" sz="1600" b="1" err="1">
              <a:solidFill>
                <a:srgbClr val="3E6FD2"/>
              </a:solidFill>
            </a:rPr>
            <a:t>avril</a:t>
          </a:r>
          <a:endParaRPr lang="en-GB" sz="1600" b="1">
            <a:solidFill>
              <a:srgbClr val="3E6FD2"/>
            </a:solidFill>
          </a:endParaRPr>
        </a:p>
        <a:p>
          <a:r>
            <a:rPr lang="fr-BE" sz="1400" b="1">
              <a:solidFill>
                <a:srgbClr val="3E6FD2"/>
              </a:solidFill>
            </a:rPr>
            <a:t>Conseil européen: </a:t>
          </a:r>
          <a:r>
            <a:rPr lang="fr-BE" sz="1400">
              <a:solidFill>
                <a:srgbClr val="3E6FD2"/>
              </a:solidFill>
            </a:rPr>
            <a:t>confirme accord et demande mise en œuvre pour 1</a:t>
          </a:r>
          <a:r>
            <a:rPr lang="fr-BE" sz="1400" baseline="30000">
              <a:solidFill>
                <a:srgbClr val="3E6FD2"/>
              </a:solidFill>
            </a:rPr>
            <a:t>er</a:t>
          </a:r>
          <a:r>
            <a:rPr lang="fr-BE" sz="1400">
              <a:solidFill>
                <a:srgbClr val="3E6FD2"/>
              </a:solidFill>
            </a:rPr>
            <a:t> juin </a:t>
          </a:r>
          <a:endParaRPr lang="en-GB" sz="1400">
            <a:solidFill>
              <a:srgbClr val="3E6FD2"/>
            </a:solidFill>
          </a:endParaRPr>
        </a:p>
      </dgm:t>
    </dgm:pt>
    <dgm:pt modelId="{623DD792-A135-48C3-9908-FDADC4B73964}" type="parTrans" cxnId="{14907AD5-14F3-411C-B343-5C79076F23AA}">
      <dgm:prSet/>
      <dgm:spPr/>
      <dgm:t>
        <a:bodyPr/>
        <a:lstStyle/>
        <a:p>
          <a:endParaRPr lang="en-GB">
            <a:solidFill>
              <a:srgbClr val="3E6FD2"/>
            </a:solidFill>
          </a:endParaRPr>
        </a:p>
      </dgm:t>
    </dgm:pt>
    <dgm:pt modelId="{42F44931-5838-424A-A92A-24244B7F1E89}" type="sibTrans" cxnId="{14907AD5-14F3-411C-B343-5C79076F23AA}">
      <dgm:prSet/>
      <dgm:spPr/>
      <dgm:t>
        <a:bodyPr/>
        <a:lstStyle/>
        <a:p>
          <a:endParaRPr lang="en-GB">
            <a:solidFill>
              <a:srgbClr val="3E6FD2"/>
            </a:solidFill>
          </a:endParaRPr>
        </a:p>
      </dgm:t>
    </dgm:pt>
    <dgm:pt modelId="{B1699D21-AF7F-42B5-AD51-E934734B1B0E}">
      <dgm:prSet phldrT="[Text]" custT="1"/>
      <dgm:spPr>
        <a:solidFill>
          <a:schemeClr val="accent5">
            <a:lumMod val="20000"/>
            <a:lumOff val="80000"/>
          </a:schemeClr>
        </a:solidFill>
      </dgm:spPr>
      <dgm:t>
        <a:bodyPr/>
        <a:lstStyle/>
        <a:p>
          <a:r>
            <a:rPr lang="en-GB" sz="1600" b="1">
              <a:solidFill>
                <a:srgbClr val="3E6FD2"/>
              </a:solidFill>
            </a:rPr>
            <a:t>7 </a:t>
          </a:r>
          <a:r>
            <a:rPr lang="en-GB" sz="1600" b="1" err="1">
              <a:solidFill>
                <a:srgbClr val="3E6FD2"/>
              </a:solidFill>
            </a:rPr>
            <a:t>mai</a:t>
          </a:r>
          <a:r>
            <a:rPr lang="en-GB" sz="1600" b="1">
              <a:solidFill>
                <a:srgbClr val="3E6FD2"/>
              </a:solidFill>
            </a:rPr>
            <a:t> </a:t>
          </a:r>
        </a:p>
        <a:p>
          <a:r>
            <a:rPr lang="fr-BE" sz="1400" b="1">
              <a:solidFill>
                <a:srgbClr val="3E6FD2"/>
              </a:solidFill>
            </a:rPr>
            <a:t>COM: </a:t>
          </a:r>
          <a:r>
            <a:rPr lang="fr-BE" sz="1400">
              <a:solidFill>
                <a:srgbClr val="3E6FD2"/>
              </a:solidFill>
            </a:rPr>
            <a:t>prévisions </a:t>
          </a:r>
          <a:br>
            <a:rPr lang="fr-BE" sz="1400">
              <a:solidFill>
                <a:srgbClr val="3E6FD2"/>
              </a:solidFill>
            </a:rPr>
          </a:br>
          <a:r>
            <a:rPr lang="fr-BE" sz="1400">
              <a:solidFill>
                <a:srgbClr val="3E6FD2"/>
              </a:solidFill>
            </a:rPr>
            <a:t>de croissance </a:t>
          </a:r>
          <a:br>
            <a:rPr lang="fr-BE" sz="1400">
              <a:solidFill>
                <a:srgbClr val="3E6FD2"/>
              </a:solidFill>
            </a:rPr>
          </a:br>
          <a:endParaRPr lang="fr-BE" sz="1400">
            <a:solidFill>
              <a:srgbClr val="3E6FD2"/>
            </a:solidFill>
          </a:endParaRPr>
        </a:p>
      </dgm:t>
    </dgm:pt>
    <dgm:pt modelId="{BEA48116-AB64-4BFB-948B-EC3AB17B2C2B}" type="parTrans" cxnId="{4F02A510-B9F8-4BDE-8411-E0D702956E35}">
      <dgm:prSet/>
      <dgm:spPr/>
      <dgm:t>
        <a:bodyPr/>
        <a:lstStyle/>
        <a:p>
          <a:endParaRPr lang="en-GB">
            <a:solidFill>
              <a:srgbClr val="3E6FD2"/>
            </a:solidFill>
          </a:endParaRPr>
        </a:p>
      </dgm:t>
    </dgm:pt>
    <dgm:pt modelId="{D1BFE58C-CF14-4471-94F8-354C91FD3DDE}" type="sibTrans" cxnId="{4F02A510-B9F8-4BDE-8411-E0D702956E35}">
      <dgm:prSet/>
      <dgm:spPr/>
      <dgm:t>
        <a:bodyPr/>
        <a:lstStyle/>
        <a:p>
          <a:endParaRPr lang="en-GB">
            <a:solidFill>
              <a:srgbClr val="3E6FD2"/>
            </a:solidFill>
          </a:endParaRPr>
        </a:p>
      </dgm:t>
    </dgm:pt>
    <dgm:pt modelId="{41D9D91B-88A1-4A18-91A0-517DC02B1CDB}">
      <dgm:prSet phldrT="[Text]" custT="1"/>
      <dgm:spPr>
        <a:solidFill>
          <a:schemeClr val="accent5">
            <a:lumMod val="20000"/>
            <a:lumOff val="80000"/>
          </a:schemeClr>
        </a:solidFill>
        <a:ln>
          <a:solidFill>
            <a:schemeClr val="accent5">
              <a:lumMod val="20000"/>
              <a:lumOff val="80000"/>
            </a:schemeClr>
          </a:solidFill>
        </a:ln>
      </dgm:spPr>
      <dgm:t>
        <a:bodyPr/>
        <a:lstStyle/>
        <a:p>
          <a:r>
            <a:rPr lang="en-GB" sz="1600" b="1">
              <a:solidFill>
                <a:srgbClr val="3E6FD2"/>
              </a:solidFill>
            </a:rPr>
            <a:t>27 </a:t>
          </a:r>
          <a:r>
            <a:rPr lang="en-GB" sz="1600" b="1" err="1">
              <a:solidFill>
                <a:srgbClr val="3E6FD2"/>
              </a:solidFill>
            </a:rPr>
            <a:t>mai</a:t>
          </a:r>
          <a:endParaRPr lang="en-GB" sz="1600" b="1">
            <a:solidFill>
              <a:srgbClr val="3E6FD2"/>
            </a:solidFill>
          </a:endParaRPr>
        </a:p>
        <a:p>
          <a:r>
            <a:rPr lang="fr-BE" sz="1300" b="1">
              <a:solidFill>
                <a:srgbClr val="3E6FD2"/>
              </a:solidFill>
            </a:rPr>
            <a:t>COM</a:t>
          </a:r>
          <a:r>
            <a:rPr lang="fr-BE" sz="1300" b="0">
              <a:solidFill>
                <a:srgbClr val="3E6FD2"/>
              </a:solidFill>
            </a:rPr>
            <a:t>: </a:t>
          </a:r>
          <a:r>
            <a:rPr lang="fr-BE" sz="1400" b="0">
              <a:solidFill>
                <a:srgbClr val="3E6FD2"/>
              </a:solidFill>
            </a:rPr>
            <a:t>plan de relance ‘</a:t>
          </a:r>
          <a:r>
            <a:rPr lang="fr-BE" sz="1400" b="0">
              <a:solidFill>
                <a:srgbClr val="3E6FD2"/>
              </a:solidFill>
              <a:latin typeface="Arial"/>
            </a:rPr>
            <a:t>NextGenerationEU</a:t>
          </a:r>
          <a:r>
            <a:rPr lang="fr-BE" sz="1400" b="0">
              <a:solidFill>
                <a:srgbClr val="3E6FD2"/>
              </a:solidFill>
            </a:rPr>
            <a:t>’</a:t>
          </a:r>
          <a:endParaRPr lang="en-GB" sz="1400" b="0">
            <a:solidFill>
              <a:srgbClr val="3E6FD2"/>
            </a:solidFill>
          </a:endParaRPr>
        </a:p>
      </dgm:t>
    </dgm:pt>
    <dgm:pt modelId="{2273ED40-9B1E-4DF8-AE22-20BAC29994F0}" type="parTrans" cxnId="{595CDCD7-B86E-41C7-9CA1-9E86EB062F3F}">
      <dgm:prSet/>
      <dgm:spPr/>
      <dgm:t>
        <a:bodyPr/>
        <a:lstStyle/>
        <a:p>
          <a:endParaRPr lang="en-US"/>
        </a:p>
      </dgm:t>
    </dgm:pt>
    <dgm:pt modelId="{E4873A77-9FC1-48D4-AECA-0A140B044F46}" type="sibTrans" cxnId="{595CDCD7-B86E-41C7-9CA1-9E86EB062F3F}">
      <dgm:prSet/>
      <dgm:spPr/>
      <dgm:t>
        <a:bodyPr/>
        <a:lstStyle/>
        <a:p>
          <a:endParaRPr lang="en-US"/>
        </a:p>
      </dgm:t>
    </dgm:pt>
    <dgm:pt modelId="{40AEA96E-C90D-455C-883F-74260B94512F}">
      <dgm:prSet phldrT="[Text]" custT="1"/>
      <dgm:spPr>
        <a:solidFill>
          <a:schemeClr val="accent5"/>
        </a:solidFill>
      </dgm:spPr>
      <dgm:t>
        <a:bodyPr/>
        <a:lstStyle/>
        <a:p>
          <a:r>
            <a:rPr lang="en-GB" sz="1600" b="1">
              <a:solidFill>
                <a:srgbClr val="3E6FD2"/>
              </a:solidFill>
            </a:rPr>
            <a:t>21 Juillet</a:t>
          </a:r>
        </a:p>
        <a:p>
          <a:r>
            <a:rPr lang="en-GB" sz="1400" b="1">
              <a:solidFill>
                <a:srgbClr val="3E6FD2"/>
              </a:solidFill>
            </a:rPr>
            <a:t>Conseil </a:t>
          </a:r>
          <a:r>
            <a:rPr lang="en-GB" sz="1400" b="1" err="1">
              <a:solidFill>
                <a:srgbClr val="3E6FD2"/>
              </a:solidFill>
            </a:rPr>
            <a:t>européen</a:t>
          </a:r>
          <a:r>
            <a:rPr lang="en-GB" sz="1400" b="1">
              <a:solidFill>
                <a:srgbClr val="3E6FD2"/>
              </a:solidFill>
            </a:rPr>
            <a:t>: </a:t>
          </a:r>
          <a:r>
            <a:rPr lang="en-GB" sz="1400">
              <a:solidFill>
                <a:srgbClr val="3E6FD2"/>
              </a:solidFill>
            </a:rPr>
            <a:t>‘</a:t>
          </a:r>
          <a:r>
            <a:rPr lang="en-GB" sz="1400">
              <a:solidFill>
                <a:srgbClr val="3E6FD2"/>
              </a:solidFill>
              <a:latin typeface="Arial"/>
            </a:rPr>
            <a:t>NextGenerationEU</a:t>
          </a:r>
          <a:r>
            <a:rPr lang="en-GB" sz="1400">
              <a:solidFill>
                <a:srgbClr val="3E6FD2"/>
              </a:solidFill>
            </a:rPr>
            <a:t>’ </a:t>
          </a:r>
          <a:br>
            <a:rPr lang="en-GB" sz="1400">
              <a:solidFill>
                <a:srgbClr val="3E6FD2"/>
              </a:solidFill>
            </a:rPr>
          </a:br>
          <a:r>
            <a:rPr lang="en-GB" sz="1400">
              <a:solidFill>
                <a:srgbClr val="3E6FD2"/>
              </a:solidFill>
            </a:rPr>
            <a:t>et cadre financier </a:t>
          </a:r>
          <a:r>
            <a:rPr lang="en-GB" sz="1400" err="1">
              <a:solidFill>
                <a:srgbClr val="3E6FD2"/>
              </a:solidFill>
            </a:rPr>
            <a:t>pluriannuel</a:t>
          </a:r>
          <a:endParaRPr lang="en-GB" sz="1400">
            <a:solidFill>
              <a:srgbClr val="3E6FD2"/>
            </a:solidFill>
          </a:endParaRPr>
        </a:p>
      </dgm:t>
    </dgm:pt>
    <dgm:pt modelId="{347FEF46-7FE1-420E-8A98-AC9FE50A30F2}" type="parTrans" cxnId="{CEAA5AF5-17D9-41D5-86CF-1288E71AD954}">
      <dgm:prSet/>
      <dgm:spPr/>
      <dgm:t>
        <a:bodyPr/>
        <a:lstStyle/>
        <a:p>
          <a:endParaRPr lang="en-US"/>
        </a:p>
      </dgm:t>
    </dgm:pt>
    <dgm:pt modelId="{85B9F07D-CC99-4BF5-A28C-A8F8AF52CF6A}" type="sibTrans" cxnId="{CEAA5AF5-17D9-41D5-86CF-1288E71AD954}">
      <dgm:prSet/>
      <dgm:spPr/>
      <dgm:t>
        <a:bodyPr/>
        <a:lstStyle/>
        <a:p>
          <a:endParaRPr lang="en-US"/>
        </a:p>
      </dgm:t>
    </dgm:pt>
    <dgm:pt modelId="{F088C9B5-7194-4BC7-B6F6-98537C550776}">
      <dgm:prSet phldrT="[Text]" custT="1"/>
      <dgm:spPr>
        <a:solidFill>
          <a:schemeClr val="accent5"/>
        </a:solidFill>
      </dgm:spPr>
      <dgm:t>
        <a:bodyPr/>
        <a:lstStyle/>
        <a:p>
          <a:r>
            <a:rPr lang="en-GB" sz="1600" b="1">
              <a:solidFill>
                <a:srgbClr val="3E6FD2"/>
              </a:solidFill>
            </a:rPr>
            <a:t>13 mars</a:t>
          </a:r>
        </a:p>
        <a:p>
          <a:r>
            <a:rPr lang="en-GB" sz="1400" b="1">
              <a:solidFill>
                <a:srgbClr val="3E6FD2"/>
              </a:solidFill>
            </a:rPr>
            <a:t>COM: </a:t>
          </a:r>
          <a:r>
            <a:rPr lang="en-GB" sz="1400">
              <a:solidFill>
                <a:srgbClr val="3E6FD2"/>
              </a:solidFill>
            </a:rPr>
            <a:t>Corona Response Investment Initiative (fonds UE)</a:t>
          </a:r>
        </a:p>
      </dgm:t>
    </dgm:pt>
    <dgm:pt modelId="{F72C6843-E2A1-464F-92EF-D8406B7B122F}" type="parTrans" cxnId="{34B09290-CD12-4912-8CFF-6FE2913313F3}">
      <dgm:prSet/>
      <dgm:spPr/>
      <dgm:t>
        <a:bodyPr/>
        <a:lstStyle/>
        <a:p>
          <a:endParaRPr lang="en-US"/>
        </a:p>
      </dgm:t>
    </dgm:pt>
    <dgm:pt modelId="{70C9CA49-EEF2-4C4B-A53E-D750FCEEAB1A}" type="sibTrans" cxnId="{34B09290-CD12-4912-8CFF-6FE2913313F3}">
      <dgm:prSet/>
      <dgm:spPr/>
      <dgm:t>
        <a:bodyPr/>
        <a:lstStyle/>
        <a:p>
          <a:endParaRPr lang="en-US"/>
        </a:p>
      </dgm:t>
    </dgm:pt>
    <dgm:pt modelId="{CCDD1C03-5083-4825-AC14-1607D2EBB934}">
      <dgm:prSet phldrT="[Text]" custT="1"/>
      <dgm:spPr>
        <a:solidFill>
          <a:schemeClr val="accent5">
            <a:lumMod val="20000"/>
            <a:lumOff val="80000"/>
          </a:schemeClr>
        </a:solidFill>
      </dgm:spPr>
      <dgm:t>
        <a:bodyPr/>
        <a:lstStyle/>
        <a:p>
          <a:r>
            <a:rPr lang="en-GB" sz="1600" b="1">
              <a:solidFill>
                <a:srgbClr val="3E6FD2"/>
              </a:solidFill>
            </a:rPr>
            <a:t>19 mars</a:t>
          </a:r>
        </a:p>
        <a:p>
          <a:r>
            <a:rPr lang="en-GB" sz="1400" b="1">
              <a:solidFill>
                <a:srgbClr val="3E6FD2"/>
              </a:solidFill>
            </a:rPr>
            <a:t>COM: </a:t>
          </a:r>
          <a:r>
            <a:rPr lang="en-GB" sz="1400">
              <a:solidFill>
                <a:srgbClr val="3E6FD2"/>
              </a:solidFill>
            </a:rPr>
            <a:t>activation </a:t>
          </a:r>
          <a:br>
            <a:rPr lang="en-GB" sz="1400">
              <a:solidFill>
                <a:srgbClr val="3E6FD2"/>
              </a:solidFill>
            </a:rPr>
          </a:br>
          <a:r>
            <a:rPr lang="en-GB" sz="1400">
              <a:solidFill>
                <a:srgbClr val="3E6FD2"/>
              </a:solidFill>
            </a:rPr>
            <a:t>d’un cadre </a:t>
          </a:r>
          <a:r>
            <a:rPr lang="en-GB" sz="1400" err="1">
              <a:solidFill>
                <a:srgbClr val="3E6FD2"/>
              </a:solidFill>
            </a:rPr>
            <a:t>temporaire</a:t>
          </a:r>
          <a:r>
            <a:rPr lang="en-GB" sz="1400">
              <a:solidFill>
                <a:srgbClr val="3E6FD2"/>
              </a:solidFill>
            </a:rPr>
            <a:t> pour les aides </a:t>
          </a:r>
          <a:r>
            <a:rPr lang="en-GB" sz="1400" err="1">
              <a:solidFill>
                <a:srgbClr val="3E6FD2"/>
              </a:solidFill>
            </a:rPr>
            <a:t>d’Etat</a:t>
          </a:r>
          <a:endParaRPr lang="en-GB" sz="1400">
            <a:solidFill>
              <a:srgbClr val="3E6FD2"/>
            </a:solidFill>
          </a:endParaRPr>
        </a:p>
      </dgm:t>
    </dgm:pt>
    <dgm:pt modelId="{E71147FC-87F5-4F0A-A02C-F6593DC4D5B8}" type="parTrans" cxnId="{51D9EC4F-FBB4-47F3-BADB-1FFA9CF24D7B}">
      <dgm:prSet/>
      <dgm:spPr/>
      <dgm:t>
        <a:bodyPr/>
        <a:lstStyle/>
        <a:p>
          <a:endParaRPr lang="en-US"/>
        </a:p>
      </dgm:t>
    </dgm:pt>
    <dgm:pt modelId="{74714F14-3E71-48C1-88AD-BA05FC613084}" type="sibTrans" cxnId="{51D9EC4F-FBB4-47F3-BADB-1FFA9CF24D7B}">
      <dgm:prSet/>
      <dgm:spPr/>
      <dgm:t>
        <a:bodyPr/>
        <a:lstStyle/>
        <a:p>
          <a:endParaRPr lang="en-US"/>
        </a:p>
      </dgm:t>
    </dgm:pt>
    <dgm:pt modelId="{6843334C-E24B-4D48-9368-18FAFB3A5B75}">
      <dgm:prSet phldrT="[Text]" custT="1"/>
      <dgm:spPr>
        <a:solidFill>
          <a:schemeClr val="accent5">
            <a:lumMod val="20000"/>
            <a:lumOff val="80000"/>
          </a:schemeClr>
        </a:solidFill>
      </dgm:spPr>
      <dgm:t>
        <a:bodyPr/>
        <a:lstStyle/>
        <a:p>
          <a:pPr marL="0" marR="0" lvl="0" indent="0" defTabSz="914400" eaLnBrk="1" fontAlgn="auto" latinLnBrk="0" hangingPunct="1">
            <a:lnSpc>
              <a:spcPct val="100000"/>
            </a:lnSpc>
            <a:spcBef>
              <a:spcPts val="0"/>
            </a:spcBef>
            <a:spcAft>
              <a:spcPts val="672"/>
            </a:spcAft>
            <a:buClrTx/>
            <a:buSzTx/>
            <a:buFontTx/>
            <a:buNone/>
            <a:tabLst/>
            <a:defRPr/>
          </a:pPr>
          <a:r>
            <a:rPr lang="en-GB" sz="1600" b="1">
              <a:solidFill>
                <a:srgbClr val="3E6FD2"/>
              </a:solidFill>
            </a:rPr>
            <a:t>18 </a:t>
          </a:r>
          <a:r>
            <a:rPr lang="en-GB" sz="1600" b="1" err="1">
              <a:solidFill>
                <a:srgbClr val="3E6FD2"/>
              </a:solidFill>
            </a:rPr>
            <a:t>mai</a:t>
          </a:r>
          <a:endParaRPr lang="en-GB" sz="1600" b="1">
            <a:solidFill>
              <a:srgbClr val="3E6FD2"/>
            </a:solidFill>
          </a:endParaRPr>
        </a:p>
        <a:p>
          <a:pPr marL="0" marR="0" lvl="0" indent="0" defTabSz="914400" eaLnBrk="1" fontAlgn="auto" latinLnBrk="0" hangingPunct="1">
            <a:lnSpc>
              <a:spcPct val="100000"/>
            </a:lnSpc>
            <a:spcBef>
              <a:spcPts val="0"/>
            </a:spcBef>
            <a:spcAft>
              <a:spcPts val="672"/>
            </a:spcAft>
            <a:buClrTx/>
            <a:buSzTx/>
            <a:buFontTx/>
            <a:buNone/>
            <a:tabLst/>
            <a:defRPr/>
          </a:pPr>
          <a:r>
            <a:rPr lang="en-GB" sz="1300" b="1">
              <a:solidFill>
                <a:srgbClr val="3E6FD2"/>
              </a:solidFill>
            </a:rPr>
            <a:t>DE/FR: </a:t>
          </a:r>
          <a:r>
            <a:rPr lang="en-GB" sz="1400" err="1">
              <a:solidFill>
                <a:srgbClr val="3E6FD2"/>
              </a:solidFill>
            </a:rPr>
            <a:t>annonce</a:t>
          </a:r>
          <a:r>
            <a:rPr lang="en-GB" sz="1400">
              <a:solidFill>
                <a:srgbClr val="3E6FD2"/>
              </a:solidFill>
            </a:rPr>
            <a:t> </a:t>
          </a:r>
          <a:r>
            <a:rPr lang="en-GB" sz="1400" b="0" err="1">
              <a:solidFill>
                <a:srgbClr val="3E6FD2"/>
              </a:solidFill>
              <a:latin typeface="Arial"/>
            </a:rPr>
            <a:t>cooordonée</a:t>
          </a:r>
          <a:endParaRPr lang="en-GB" sz="1400" b="0" err="1">
            <a:solidFill>
              <a:srgbClr val="3E6FD2"/>
            </a:solidFill>
          </a:endParaRPr>
        </a:p>
        <a:p>
          <a:pPr lvl="0">
            <a:buClrTx/>
            <a:buSzTx/>
            <a:buFontTx/>
            <a:buNone/>
          </a:pPr>
          <a:endParaRPr lang="en-GB" sz="1400" b="0">
            <a:solidFill>
              <a:srgbClr val="3E6FD2"/>
            </a:solidFill>
            <a:latin typeface="Arial"/>
          </a:endParaRPr>
        </a:p>
      </dgm:t>
    </dgm:pt>
    <dgm:pt modelId="{8AE0156C-C1E4-44D0-9443-BBA11D923762}" type="sibTrans" cxnId="{CA6EF819-4BFE-4D1C-A470-DEC96CA02407}">
      <dgm:prSet/>
      <dgm:spPr/>
      <dgm:t>
        <a:bodyPr/>
        <a:lstStyle/>
        <a:p>
          <a:endParaRPr lang="en-US"/>
        </a:p>
      </dgm:t>
    </dgm:pt>
    <dgm:pt modelId="{9C5C6BE4-653B-48AC-9A0A-7005C71DC5AD}" type="parTrans" cxnId="{CA6EF819-4BFE-4D1C-A470-DEC96CA02407}">
      <dgm:prSet/>
      <dgm:spPr/>
      <dgm:t>
        <a:bodyPr/>
        <a:lstStyle/>
        <a:p>
          <a:endParaRPr lang="en-US"/>
        </a:p>
      </dgm:t>
    </dgm:pt>
    <dgm:pt modelId="{E6DAE600-2871-4898-93E5-6E8E5D300FE3}" type="pres">
      <dgm:prSet presAssocID="{45E4B259-7181-4A18-A0EC-F2D16E553B84}" presName="Name0" presStyleCnt="0">
        <dgm:presLayoutVars>
          <dgm:dir/>
          <dgm:resizeHandles val="exact"/>
        </dgm:presLayoutVars>
      </dgm:prSet>
      <dgm:spPr/>
    </dgm:pt>
    <dgm:pt modelId="{0E52554D-E99A-452D-8BCA-B524ECAC9EF0}" type="pres">
      <dgm:prSet presAssocID="{F088C9B5-7194-4BC7-B6F6-98537C550776}" presName="node" presStyleLbl="node1" presStyleIdx="0" presStyleCnt="12" custScaleX="118488" custScaleY="112612">
        <dgm:presLayoutVars>
          <dgm:bulletEnabled val="1"/>
        </dgm:presLayoutVars>
      </dgm:prSet>
      <dgm:spPr/>
    </dgm:pt>
    <dgm:pt modelId="{1685D44C-7527-40A6-BBF6-E7C917D4AB38}" type="pres">
      <dgm:prSet presAssocID="{70C9CA49-EEF2-4C4B-A53E-D750FCEEAB1A}" presName="sibTrans" presStyleLbl="sibTrans1D1" presStyleIdx="0" presStyleCnt="11"/>
      <dgm:spPr/>
    </dgm:pt>
    <dgm:pt modelId="{BF694F64-238B-4D2B-BCB6-4EA15480C4AE}" type="pres">
      <dgm:prSet presAssocID="{70C9CA49-EEF2-4C4B-A53E-D750FCEEAB1A}" presName="connectorText" presStyleLbl="sibTrans1D1" presStyleIdx="0" presStyleCnt="11"/>
      <dgm:spPr/>
    </dgm:pt>
    <dgm:pt modelId="{429A338D-74AB-4F06-B386-8E39AC3E9516}" type="pres">
      <dgm:prSet presAssocID="{EF9C07E0-DAC3-430B-A72E-5D03862F7D28}" presName="node" presStyleLbl="node1" presStyleIdx="1" presStyleCnt="12" custScaleX="118488" custScaleY="112612" custLinFactNeighborX="1372" custLinFactNeighborY="-214">
        <dgm:presLayoutVars>
          <dgm:bulletEnabled val="1"/>
        </dgm:presLayoutVars>
      </dgm:prSet>
      <dgm:spPr/>
    </dgm:pt>
    <dgm:pt modelId="{FBC7D926-22F1-49C0-B8F0-3AB1C2FDF29F}" type="pres">
      <dgm:prSet presAssocID="{337DA077-1793-4ACF-B8F4-7AE20126E666}" presName="sibTrans" presStyleLbl="sibTrans1D1" presStyleIdx="1" presStyleCnt="11"/>
      <dgm:spPr/>
    </dgm:pt>
    <dgm:pt modelId="{C82E0BC3-E123-4EBA-90D1-AA5445E19ED5}" type="pres">
      <dgm:prSet presAssocID="{337DA077-1793-4ACF-B8F4-7AE20126E666}" presName="connectorText" presStyleLbl="sibTrans1D1" presStyleIdx="1" presStyleCnt="11"/>
      <dgm:spPr/>
    </dgm:pt>
    <dgm:pt modelId="{D47FE7EC-CAFE-463A-BB58-E052A35FD75F}" type="pres">
      <dgm:prSet presAssocID="{CCDD1C03-5083-4825-AC14-1607D2EBB934}" presName="node" presStyleLbl="node1" presStyleIdx="2" presStyleCnt="12" custScaleX="118488" custScaleY="112612" custLinFactNeighborX="-4398" custLinFactNeighborY="-214">
        <dgm:presLayoutVars>
          <dgm:bulletEnabled val="1"/>
        </dgm:presLayoutVars>
      </dgm:prSet>
      <dgm:spPr/>
    </dgm:pt>
    <dgm:pt modelId="{43E3E537-3B6E-47C4-8375-B39F9BD837C8}" type="pres">
      <dgm:prSet presAssocID="{74714F14-3E71-48C1-88AD-BA05FC613084}" presName="sibTrans" presStyleLbl="sibTrans1D1" presStyleIdx="2" presStyleCnt="11"/>
      <dgm:spPr/>
    </dgm:pt>
    <dgm:pt modelId="{61C329D5-0429-4B6A-B802-E3AB60F49CA2}" type="pres">
      <dgm:prSet presAssocID="{74714F14-3E71-48C1-88AD-BA05FC613084}" presName="connectorText" presStyleLbl="sibTrans1D1" presStyleIdx="2" presStyleCnt="11"/>
      <dgm:spPr/>
    </dgm:pt>
    <dgm:pt modelId="{B17B1553-C368-48D3-A166-41742EB1C292}" type="pres">
      <dgm:prSet presAssocID="{AA6C2390-3682-4133-9A39-6989C944A320}" presName="node" presStyleLbl="node1" presStyleIdx="3" presStyleCnt="12" custScaleX="118488" custScaleY="112612" custLinFactNeighborX="1366">
        <dgm:presLayoutVars>
          <dgm:bulletEnabled val="1"/>
        </dgm:presLayoutVars>
      </dgm:prSet>
      <dgm:spPr/>
    </dgm:pt>
    <dgm:pt modelId="{EFBE239F-019D-49E2-98CD-CB033C613CE9}" type="pres">
      <dgm:prSet presAssocID="{A00D57DD-6A14-4EC4-BE71-7F1311BE809B}" presName="sibTrans" presStyleLbl="sibTrans1D1" presStyleIdx="3" presStyleCnt="11"/>
      <dgm:spPr/>
    </dgm:pt>
    <dgm:pt modelId="{45B1A937-B226-44F7-8DCE-80ED5F5F490B}" type="pres">
      <dgm:prSet presAssocID="{A00D57DD-6A14-4EC4-BE71-7F1311BE809B}" presName="connectorText" presStyleLbl="sibTrans1D1" presStyleIdx="3" presStyleCnt="11"/>
      <dgm:spPr/>
    </dgm:pt>
    <dgm:pt modelId="{355BB272-6DCF-4A76-AFBD-43D41E18C0A7}" type="pres">
      <dgm:prSet presAssocID="{C02D19CC-5A19-47E6-9F26-A58FBEAA79E1}" presName="node" presStyleLbl="node1" presStyleIdx="4" presStyleCnt="12" custScaleX="118488" custScaleY="123970">
        <dgm:presLayoutVars>
          <dgm:bulletEnabled val="1"/>
        </dgm:presLayoutVars>
      </dgm:prSet>
      <dgm:spPr/>
    </dgm:pt>
    <dgm:pt modelId="{4BD803EE-3CAA-4222-9D78-DDBA37F363A3}" type="pres">
      <dgm:prSet presAssocID="{7D6376E6-D2C7-4AD2-9E9F-F07124AC1FBE}" presName="sibTrans" presStyleLbl="sibTrans1D1" presStyleIdx="4" presStyleCnt="11"/>
      <dgm:spPr/>
    </dgm:pt>
    <dgm:pt modelId="{D1FE8CFD-F9E9-4FFE-AD69-42DD46D081B5}" type="pres">
      <dgm:prSet presAssocID="{7D6376E6-D2C7-4AD2-9E9F-F07124AC1FBE}" presName="connectorText" presStyleLbl="sibTrans1D1" presStyleIdx="4" presStyleCnt="11"/>
      <dgm:spPr/>
    </dgm:pt>
    <dgm:pt modelId="{82A36924-87FB-4009-A383-3BCEA52E48E1}" type="pres">
      <dgm:prSet presAssocID="{8E7D4B19-742B-44CE-AC74-8E464F140F4A}" presName="node" presStyleLbl="node1" presStyleIdx="5" presStyleCnt="12" custScaleX="118488" custScaleY="123970">
        <dgm:presLayoutVars>
          <dgm:bulletEnabled val="1"/>
        </dgm:presLayoutVars>
      </dgm:prSet>
      <dgm:spPr/>
    </dgm:pt>
    <dgm:pt modelId="{ADA3A06F-8CD9-4750-8F40-7603870B1629}" type="pres">
      <dgm:prSet presAssocID="{CAAE7D1E-7DAF-4078-8515-73D8CF451B0D}" presName="sibTrans" presStyleLbl="sibTrans1D1" presStyleIdx="5" presStyleCnt="11"/>
      <dgm:spPr/>
    </dgm:pt>
    <dgm:pt modelId="{A082529F-5179-412B-8470-A940C0866C3E}" type="pres">
      <dgm:prSet presAssocID="{CAAE7D1E-7DAF-4078-8515-73D8CF451B0D}" presName="connectorText" presStyleLbl="sibTrans1D1" presStyleIdx="5" presStyleCnt="11"/>
      <dgm:spPr/>
    </dgm:pt>
    <dgm:pt modelId="{C708FE2A-EE66-49B8-9517-396AD52A17EE}" type="pres">
      <dgm:prSet presAssocID="{B1202BA3-8122-46F7-97F3-2823B0FCF1D7}" presName="node" presStyleLbl="node1" presStyleIdx="6" presStyleCnt="12" custScaleX="118488" custScaleY="123970">
        <dgm:presLayoutVars>
          <dgm:bulletEnabled val="1"/>
        </dgm:presLayoutVars>
      </dgm:prSet>
      <dgm:spPr/>
    </dgm:pt>
    <dgm:pt modelId="{794A6507-1776-4DD5-97FB-7B26DEE2C09A}" type="pres">
      <dgm:prSet presAssocID="{ADA40C11-1796-4C1F-BB4A-C09863E4BE45}" presName="sibTrans" presStyleLbl="sibTrans1D1" presStyleIdx="6" presStyleCnt="11"/>
      <dgm:spPr/>
    </dgm:pt>
    <dgm:pt modelId="{59086F3A-6F43-43B5-AF33-1C08001C6FBA}" type="pres">
      <dgm:prSet presAssocID="{ADA40C11-1796-4C1F-BB4A-C09863E4BE45}" presName="connectorText" presStyleLbl="sibTrans1D1" presStyleIdx="6" presStyleCnt="11"/>
      <dgm:spPr/>
    </dgm:pt>
    <dgm:pt modelId="{3C1405EA-1ABC-450F-A505-C43DA9003117}" type="pres">
      <dgm:prSet presAssocID="{C3C59F16-6626-49F7-A57C-F258D86181F0}" presName="node" presStyleLbl="node1" presStyleIdx="7" presStyleCnt="12" custScaleX="118488" custScaleY="123970">
        <dgm:presLayoutVars>
          <dgm:bulletEnabled val="1"/>
        </dgm:presLayoutVars>
      </dgm:prSet>
      <dgm:spPr/>
    </dgm:pt>
    <dgm:pt modelId="{FF5ABF4B-946C-4D9E-8FEB-7C591C89848C}" type="pres">
      <dgm:prSet presAssocID="{42F44931-5838-424A-A92A-24244B7F1E89}" presName="sibTrans" presStyleLbl="sibTrans1D1" presStyleIdx="7" presStyleCnt="11"/>
      <dgm:spPr/>
    </dgm:pt>
    <dgm:pt modelId="{21DBDAC8-C8F1-4758-B84B-116ADFE5E2D5}" type="pres">
      <dgm:prSet presAssocID="{42F44931-5838-424A-A92A-24244B7F1E89}" presName="connectorText" presStyleLbl="sibTrans1D1" presStyleIdx="7" presStyleCnt="11"/>
      <dgm:spPr/>
    </dgm:pt>
    <dgm:pt modelId="{4772F3D2-012E-481A-B8BC-513D0361C66B}" type="pres">
      <dgm:prSet presAssocID="{B1699D21-AF7F-42B5-AD51-E934734B1B0E}" presName="node" presStyleLbl="node1" presStyleIdx="8" presStyleCnt="12" custScaleX="118488" custScaleY="111798">
        <dgm:presLayoutVars>
          <dgm:bulletEnabled val="1"/>
        </dgm:presLayoutVars>
      </dgm:prSet>
      <dgm:spPr/>
    </dgm:pt>
    <dgm:pt modelId="{E008D81D-D8DB-48BC-B26A-8238AEC9F86B}" type="pres">
      <dgm:prSet presAssocID="{D1BFE58C-CF14-4471-94F8-354C91FD3DDE}" presName="sibTrans" presStyleLbl="sibTrans1D1" presStyleIdx="8" presStyleCnt="11"/>
      <dgm:spPr/>
    </dgm:pt>
    <dgm:pt modelId="{A230806E-E1F6-4B46-A642-51EE19932F86}" type="pres">
      <dgm:prSet presAssocID="{D1BFE58C-CF14-4471-94F8-354C91FD3DDE}" presName="connectorText" presStyleLbl="sibTrans1D1" presStyleIdx="8" presStyleCnt="11"/>
      <dgm:spPr/>
    </dgm:pt>
    <dgm:pt modelId="{99EDF241-F18A-447B-A228-D94128682AE5}" type="pres">
      <dgm:prSet presAssocID="{6843334C-E24B-4D48-9368-18FAFB3A5B75}" presName="node" presStyleLbl="node1" presStyleIdx="9" presStyleCnt="12" custScaleX="118488" custScaleY="111798">
        <dgm:presLayoutVars>
          <dgm:bulletEnabled val="1"/>
        </dgm:presLayoutVars>
      </dgm:prSet>
      <dgm:spPr/>
    </dgm:pt>
    <dgm:pt modelId="{8D16B0C9-0FDF-46DC-A12B-92075F76423A}" type="pres">
      <dgm:prSet presAssocID="{8AE0156C-C1E4-44D0-9443-BBA11D923762}" presName="sibTrans" presStyleLbl="sibTrans1D1" presStyleIdx="9" presStyleCnt="11"/>
      <dgm:spPr/>
    </dgm:pt>
    <dgm:pt modelId="{E4F8923F-AB13-4AA7-952C-350694A1C455}" type="pres">
      <dgm:prSet presAssocID="{8AE0156C-C1E4-44D0-9443-BBA11D923762}" presName="connectorText" presStyleLbl="sibTrans1D1" presStyleIdx="9" presStyleCnt="11"/>
      <dgm:spPr/>
    </dgm:pt>
    <dgm:pt modelId="{B335A7C1-3890-4CB3-8E1B-CE7C5CA2E27B}" type="pres">
      <dgm:prSet presAssocID="{41D9D91B-88A1-4A18-91A0-517DC02B1CDB}" presName="node" presStyleLbl="node1" presStyleIdx="10" presStyleCnt="12" custScaleX="118488" custScaleY="111798">
        <dgm:presLayoutVars>
          <dgm:bulletEnabled val="1"/>
        </dgm:presLayoutVars>
      </dgm:prSet>
      <dgm:spPr/>
    </dgm:pt>
    <dgm:pt modelId="{B02E47F9-4FDD-455C-87D3-D140B76DCE2B}" type="pres">
      <dgm:prSet presAssocID="{E4873A77-9FC1-48D4-AECA-0A140B044F46}" presName="sibTrans" presStyleLbl="sibTrans1D1" presStyleIdx="10" presStyleCnt="11"/>
      <dgm:spPr/>
    </dgm:pt>
    <dgm:pt modelId="{64DB86C1-0BAA-41FB-949E-7C2B2814645D}" type="pres">
      <dgm:prSet presAssocID="{E4873A77-9FC1-48D4-AECA-0A140B044F46}" presName="connectorText" presStyleLbl="sibTrans1D1" presStyleIdx="10" presStyleCnt="11"/>
      <dgm:spPr/>
    </dgm:pt>
    <dgm:pt modelId="{112417AA-3D9B-4A7E-B470-3FFA07F8716D}" type="pres">
      <dgm:prSet presAssocID="{40AEA96E-C90D-455C-883F-74260B94512F}" presName="node" presStyleLbl="node1" presStyleIdx="11" presStyleCnt="12" custScaleX="118488" custScaleY="111798">
        <dgm:presLayoutVars>
          <dgm:bulletEnabled val="1"/>
        </dgm:presLayoutVars>
      </dgm:prSet>
      <dgm:spPr/>
    </dgm:pt>
  </dgm:ptLst>
  <dgm:cxnLst>
    <dgm:cxn modelId="{FA874D04-3225-4DD8-87C8-9D64466E4B5D}" type="presOf" srcId="{8E7D4B19-742B-44CE-AC74-8E464F140F4A}" destId="{82A36924-87FB-4009-A383-3BCEA52E48E1}" srcOrd="0" destOrd="0" presId="urn:microsoft.com/office/officeart/2005/8/layout/bProcess3"/>
    <dgm:cxn modelId="{ED2EA205-1ACD-4CF0-8057-94819B5D5D1E}" type="presOf" srcId="{337DA077-1793-4ACF-B8F4-7AE20126E666}" destId="{FBC7D926-22F1-49C0-B8F0-3AB1C2FDF29F}" srcOrd="0" destOrd="0" presId="urn:microsoft.com/office/officeart/2005/8/layout/bProcess3"/>
    <dgm:cxn modelId="{D3A57008-5E68-4659-B574-F9CE0A508C93}" type="presOf" srcId="{F088C9B5-7194-4BC7-B6F6-98537C550776}" destId="{0E52554D-E99A-452D-8BCA-B524ECAC9EF0}" srcOrd="0" destOrd="0" presId="urn:microsoft.com/office/officeart/2005/8/layout/bProcess3"/>
    <dgm:cxn modelId="{2908CA09-79ED-4AEC-B34C-44B52342A5FF}" type="presOf" srcId="{ADA40C11-1796-4C1F-BB4A-C09863E4BE45}" destId="{794A6507-1776-4DD5-97FB-7B26DEE2C09A}" srcOrd="0" destOrd="0" presId="urn:microsoft.com/office/officeart/2005/8/layout/bProcess3"/>
    <dgm:cxn modelId="{4F02A510-B9F8-4BDE-8411-E0D702956E35}" srcId="{45E4B259-7181-4A18-A0EC-F2D16E553B84}" destId="{B1699D21-AF7F-42B5-AD51-E934734B1B0E}" srcOrd="8" destOrd="0" parTransId="{BEA48116-AB64-4BFB-948B-EC3AB17B2C2B}" sibTransId="{D1BFE58C-CF14-4471-94F8-354C91FD3DDE}"/>
    <dgm:cxn modelId="{0B36F016-E70E-438A-9D36-E76314BD8633}" type="presOf" srcId="{7D6376E6-D2C7-4AD2-9E9F-F07124AC1FBE}" destId="{D1FE8CFD-F9E9-4FFE-AD69-42DD46D081B5}" srcOrd="1" destOrd="0" presId="urn:microsoft.com/office/officeart/2005/8/layout/bProcess3"/>
    <dgm:cxn modelId="{6D938017-CD24-4736-BEA4-5D1C96A8616B}" type="presOf" srcId="{CAAE7D1E-7DAF-4078-8515-73D8CF451B0D}" destId="{ADA3A06F-8CD9-4750-8F40-7603870B1629}" srcOrd="0" destOrd="0" presId="urn:microsoft.com/office/officeart/2005/8/layout/bProcess3"/>
    <dgm:cxn modelId="{CA6EF819-4BFE-4D1C-A470-DEC96CA02407}" srcId="{45E4B259-7181-4A18-A0EC-F2D16E553B84}" destId="{6843334C-E24B-4D48-9368-18FAFB3A5B75}" srcOrd="9" destOrd="0" parTransId="{9C5C6BE4-653B-48AC-9A0A-7005C71DC5AD}" sibTransId="{8AE0156C-C1E4-44D0-9443-BBA11D923762}"/>
    <dgm:cxn modelId="{5A97271B-18CE-4AA0-BA24-0E459764F1C5}" type="presOf" srcId="{8AE0156C-C1E4-44D0-9443-BBA11D923762}" destId="{E4F8923F-AB13-4AA7-952C-350694A1C455}" srcOrd="1" destOrd="0" presId="urn:microsoft.com/office/officeart/2005/8/layout/bProcess3"/>
    <dgm:cxn modelId="{2E4FB12F-5B9B-4511-A9B4-F6B54EF6DF76}" type="presOf" srcId="{7D6376E6-D2C7-4AD2-9E9F-F07124AC1FBE}" destId="{4BD803EE-3CAA-4222-9D78-DDBA37F363A3}" srcOrd="0" destOrd="0" presId="urn:microsoft.com/office/officeart/2005/8/layout/bProcess3"/>
    <dgm:cxn modelId="{76687A3A-20D3-4907-AA73-325005CB26C0}" type="presOf" srcId="{CCDD1C03-5083-4825-AC14-1607D2EBB934}" destId="{D47FE7EC-CAFE-463A-BB58-E052A35FD75F}" srcOrd="0" destOrd="0" presId="urn:microsoft.com/office/officeart/2005/8/layout/bProcess3"/>
    <dgm:cxn modelId="{20F7745E-086B-45C1-896F-A6BB49FD4023}" type="presOf" srcId="{74714F14-3E71-48C1-88AD-BA05FC613084}" destId="{61C329D5-0429-4B6A-B802-E3AB60F49CA2}" srcOrd="1" destOrd="0" presId="urn:microsoft.com/office/officeart/2005/8/layout/bProcess3"/>
    <dgm:cxn modelId="{F1AAD642-8C95-49C7-B1D6-2F71811DCE5C}" type="presOf" srcId="{45E4B259-7181-4A18-A0EC-F2D16E553B84}" destId="{E6DAE600-2871-4898-93E5-6E8E5D300FE3}" srcOrd="0" destOrd="0" presId="urn:microsoft.com/office/officeart/2005/8/layout/bProcess3"/>
    <dgm:cxn modelId="{E3C2CB45-C8A1-4ED5-8986-0A3DFACA1F3B}" type="presOf" srcId="{74714F14-3E71-48C1-88AD-BA05FC613084}" destId="{43E3E537-3B6E-47C4-8375-B39F9BD837C8}" srcOrd="0" destOrd="0" presId="urn:microsoft.com/office/officeart/2005/8/layout/bProcess3"/>
    <dgm:cxn modelId="{73706367-884A-46DD-8A80-7599C0F989FB}" type="presOf" srcId="{B1202BA3-8122-46F7-97F3-2823B0FCF1D7}" destId="{C708FE2A-EE66-49B8-9517-396AD52A17EE}" srcOrd="0" destOrd="0" presId="urn:microsoft.com/office/officeart/2005/8/layout/bProcess3"/>
    <dgm:cxn modelId="{3A740948-1267-4932-B896-9B4094876832}" srcId="{45E4B259-7181-4A18-A0EC-F2D16E553B84}" destId="{EF9C07E0-DAC3-430B-A72E-5D03862F7D28}" srcOrd="1" destOrd="0" parTransId="{AABFF0A2-CF2B-4A34-A278-1E343E600B9F}" sibTransId="{337DA077-1793-4ACF-B8F4-7AE20126E666}"/>
    <dgm:cxn modelId="{F05E1968-DC43-4E59-8866-811FCFD89E09}" type="presOf" srcId="{42F44931-5838-424A-A92A-24244B7F1E89}" destId="{FF5ABF4B-946C-4D9E-8FEB-7C591C89848C}" srcOrd="0" destOrd="0" presId="urn:microsoft.com/office/officeart/2005/8/layout/bProcess3"/>
    <dgm:cxn modelId="{49F2E969-9245-4A13-B395-477CF6282858}" type="presOf" srcId="{EF9C07E0-DAC3-430B-A72E-5D03862F7D28}" destId="{429A338D-74AB-4F06-B386-8E39AC3E9516}" srcOrd="0" destOrd="0" presId="urn:microsoft.com/office/officeart/2005/8/layout/bProcess3"/>
    <dgm:cxn modelId="{77AB2E6A-2403-48E0-9F4A-CD919B815FC5}" type="presOf" srcId="{A00D57DD-6A14-4EC4-BE71-7F1311BE809B}" destId="{45B1A937-B226-44F7-8DCE-80ED5F5F490B}" srcOrd="1" destOrd="0" presId="urn:microsoft.com/office/officeart/2005/8/layout/bProcess3"/>
    <dgm:cxn modelId="{917F0D6C-F82E-4321-B9AA-FCAC50476B8B}" type="presOf" srcId="{C02D19CC-5A19-47E6-9F26-A58FBEAA79E1}" destId="{355BB272-6DCF-4A76-AFBD-43D41E18C0A7}" srcOrd="0" destOrd="0" presId="urn:microsoft.com/office/officeart/2005/8/layout/bProcess3"/>
    <dgm:cxn modelId="{51D9EC4F-FBB4-47F3-BADB-1FFA9CF24D7B}" srcId="{45E4B259-7181-4A18-A0EC-F2D16E553B84}" destId="{CCDD1C03-5083-4825-AC14-1607D2EBB934}" srcOrd="2" destOrd="0" parTransId="{E71147FC-87F5-4F0A-A02C-F6593DC4D5B8}" sibTransId="{74714F14-3E71-48C1-88AD-BA05FC613084}"/>
    <dgm:cxn modelId="{1AF81353-C08F-466A-A6E9-378C111BCB5C}" type="presOf" srcId="{D1BFE58C-CF14-4471-94F8-354C91FD3DDE}" destId="{A230806E-E1F6-4B46-A642-51EE19932F86}" srcOrd="1" destOrd="0" presId="urn:microsoft.com/office/officeart/2005/8/layout/bProcess3"/>
    <dgm:cxn modelId="{417BA853-AB25-41E1-81FE-7FAFA2A10ECB}" type="presOf" srcId="{40AEA96E-C90D-455C-883F-74260B94512F}" destId="{112417AA-3D9B-4A7E-B470-3FFA07F8716D}" srcOrd="0" destOrd="0" presId="urn:microsoft.com/office/officeart/2005/8/layout/bProcess3"/>
    <dgm:cxn modelId="{C7BAF355-4D52-45F1-8D50-08E105F80AC6}" type="presOf" srcId="{B1699D21-AF7F-42B5-AD51-E934734B1B0E}" destId="{4772F3D2-012E-481A-B8BC-513D0361C66B}" srcOrd="0" destOrd="0" presId="urn:microsoft.com/office/officeart/2005/8/layout/bProcess3"/>
    <dgm:cxn modelId="{423DE179-F4BA-4B0F-A753-2D729400949D}" type="presOf" srcId="{E4873A77-9FC1-48D4-AECA-0A140B044F46}" destId="{64DB86C1-0BAA-41FB-949E-7C2B2814645D}" srcOrd="1" destOrd="0" presId="urn:microsoft.com/office/officeart/2005/8/layout/bProcess3"/>
    <dgm:cxn modelId="{FAAFF179-125A-437A-B24A-C54DA685F25A}" srcId="{45E4B259-7181-4A18-A0EC-F2D16E553B84}" destId="{B1202BA3-8122-46F7-97F3-2823B0FCF1D7}" srcOrd="6" destOrd="0" parTransId="{689185B2-E397-4441-94C5-CFE7D15D7BF0}" sibTransId="{ADA40C11-1796-4C1F-BB4A-C09863E4BE45}"/>
    <dgm:cxn modelId="{AF3E3481-E9F8-4052-89FF-890D836F8B3F}" type="presOf" srcId="{42F44931-5838-424A-A92A-24244B7F1E89}" destId="{21DBDAC8-C8F1-4758-B84B-116ADFE5E2D5}" srcOrd="1" destOrd="0" presId="urn:microsoft.com/office/officeart/2005/8/layout/bProcess3"/>
    <dgm:cxn modelId="{34B09290-CD12-4912-8CFF-6FE2913313F3}" srcId="{45E4B259-7181-4A18-A0EC-F2D16E553B84}" destId="{F088C9B5-7194-4BC7-B6F6-98537C550776}" srcOrd="0" destOrd="0" parTransId="{F72C6843-E2A1-464F-92EF-D8406B7B122F}" sibTransId="{70C9CA49-EEF2-4C4B-A53E-D750FCEEAB1A}"/>
    <dgm:cxn modelId="{77800D98-F872-4F42-9EE9-15F0B3BCC68A}" type="presOf" srcId="{ADA40C11-1796-4C1F-BB4A-C09863E4BE45}" destId="{59086F3A-6F43-43B5-AF33-1C08001C6FBA}" srcOrd="1" destOrd="0" presId="urn:microsoft.com/office/officeart/2005/8/layout/bProcess3"/>
    <dgm:cxn modelId="{25B094A4-7D42-4104-A37F-B611526FE67B}" srcId="{45E4B259-7181-4A18-A0EC-F2D16E553B84}" destId="{8E7D4B19-742B-44CE-AC74-8E464F140F4A}" srcOrd="5" destOrd="0" parTransId="{AB3B8364-8944-4D5E-8160-D27F06435F39}" sibTransId="{CAAE7D1E-7DAF-4078-8515-73D8CF451B0D}"/>
    <dgm:cxn modelId="{6D5CAEA5-4250-449A-87D8-7998F2651E83}" type="presOf" srcId="{8AE0156C-C1E4-44D0-9443-BBA11D923762}" destId="{8D16B0C9-0FDF-46DC-A12B-92075F76423A}" srcOrd="0" destOrd="0" presId="urn:microsoft.com/office/officeart/2005/8/layout/bProcess3"/>
    <dgm:cxn modelId="{212379AE-CC36-450C-826C-70D88093582D}" type="presOf" srcId="{70C9CA49-EEF2-4C4B-A53E-D750FCEEAB1A}" destId="{1685D44C-7527-40A6-BBF6-E7C917D4AB38}" srcOrd="0" destOrd="0" presId="urn:microsoft.com/office/officeart/2005/8/layout/bProcess3"/>
    <dgm:cxn modelId="{717AFCC1-7B0F-4883-9768-DB9C80DF7F6C}" type="presOf" srcId="{A00D57DD-6A14-4EC4-BE71-7F1311BE809B}" destId="{EFBE239F-019D-49E2-98CD-CB033C613CE9}" srcOrd="0" destOrd="0" presId="urn:microsoft.com/office/officeart/2005/8/layout/bProcess3"/>
    <dgm:cxn modelId="{E57F58C3-55CC-4B65-B017-44D562E2B4A7}" type="presOf" srcId="{C3C59F16-6626-49F7-A57C-F258D86181F0}" destId="{3C1405EA-1ABC-450F-A505-C43DA9003117}" srcOrd="0" destOrd="0" presId="urn:microsoft.com/office/officeart/2005/8/layout/bProcess3"/>
    <dgm:cxn modelId="{6BC3C1C9-37ED-4366-8671-49915B266BA5}" type="presOf" srcId="{AA6C2390-3682-4133-9A39-6989C944A320}" destId="{B17B1553-C368-48D3-A166-41742EB1C292}" srcOrd="0" destOrd="0" presId="urn:microsoft.com/office/officeart/2005/8/layout/bProcess3"/>
    <dgm:cxn modelId="{C3FF44CA-D228-414C-BEE5-C98EF0666B35}" type="presOf" srcId="{70C9CA49-EEF2-4C4B-A53E-D750FCEEAB1A}" destId="{BF694F64-238B-4D2B-BCB6-4EA15480C4AE}" srcOrd="1" destOrd="0" presId="urn:microsoft.com/office/officeart/2005/8/layout/bProcess3"/>
    <dgm:cxn modelId="{3AF607CE-CCAC-46D9-8EA2-7BB7E43F322A}" type="presOf" srcId="{41D9D91B-88A1-4A18-91A0-517DC02B1CDB}" destId="{B335A7C1-3890-4CB3-8E1B-CE7C5CA2E27B}" srcOrd="0" destOrd="0" presId="urn:microsoft.com/office/officeart/2005/8/layout/bProcess3"/>
    <dgm:cxn modelId="{14907AD5-14F3-411C-B343-5C79076F23AA}" srcId="{45E4B259-7181-4A18-A0EC-F2D16E553B84}" destId="{C3C59F16-6626-49F7-A57C-F258D86181F0}" srcOrd="7" destOrd="0" parTransId="{623DD792-A135-48C3-9908-FDADC4B73964}" sibTransId="{42F44931-5838-424A-A92A-24244B7F1E89}"/>
    <dgm:cxn modelId="{595CDCD7-B86E-41C7-9CA1-9E86EB062F3F}" srcId="{45E4B259-7181-4A18-A0EC-F2D16E553B84}" destId="{41D9D91B-88A1-4A18-91A0-517DC02B1CDB}" srcOrd="10" destOrd="0" parTransId="{2273ED40-9B1E-4DF8-AE22-20BAC29994F0}" sibTransId="{E4873A77-9FC1-48D4-AECA-0A140B044F46}"/>
    <dgm:cxn modelId="{43DC53D8-CE48-44AA-A70F-BA5AC659EBA5}" srcId="{45E4B259-7181-4A18-A0EC-F2D16E553B84}" destId="{AA6C2390-3682-4133-9A39-6989C944A320}" srcOrd="3" destOrd="0" parTransId="{93A73A1B-00D9-4AAA-999B-F6A239DB7E0B}" sibTransId="{A00D57DD-6A14-4EC4-BE71-7F1311BE809B}"/>
    <dgm:cxn modelId="{3DA41FDB-487B-4C44-B5EC-88F1B71B7623}" type="presOf" srcId="{6843334C-E24B-4D48-9368-18FAFB3A5B75}" destId="{99EDF241-F18A-447B-A228-D94128682AE5}" srcOrd="0" destOrd="0" presId="urn:microsoft.com/office/officeart/2005/8/layout/bProcess3"/>
    <dgm:cxn modelId="{4F87D7E1-6A4B-4D7C-88E2-A6EFC7662F38}" type="presOf" srcId="{CAAE7D1E-7DAF-4078-8515-73D8CF451B0D}" destId="{A082529F-5179-412B-8470-A940C0866C3E}" srcOrd="1" destOrd="0" presId="urn:microsoft.com/office/officeart/2005/8/layout/bProcess3"/>
    <dgm:cxn modelId="{B7354CE9-D6AB-411F-A26D-72CC6F52453B}" type="presOf" srcId="{D1BFE58C-CF14-4471-94F8-354C91FD3DDE}" destId="{E008D81D-D8DB-48BC-B26A-8238AEC9F86B}" srcOrd="0" destOrd="0" presId="urn:microsoft.com/office/officeart/2005/8/layout/bProcess3"/>
    <dgm:cxn modelId="{EBB94CEA-C07A-4A90-9D00-993C7730A47B}" type="presOf" srcId="{E4873A77-9FC1-48D4-AECA-0A140B044F46}" destId="{B02E47F9-4FDD-455C-87D3-D140B76DCE2B}" srcOrd="0" destOrd="0" presId="urn:microsoft.com/office/officeart/2005/8/layout/bProcess3"/>
    <dgm:cxn modelId="{5C8396EB-8A63-49BE-BDD6-EB7564089C2D}" srcId="{45E4B259-7181-4A18-A0EC-F2D16E553B84}" destId="{C02D19CC-5A19-47E6-9F26-A58FBEAA79E1}" srcOrd="4" destOrd="0" parTransId="{D6F8CF0D-E819-441B-90EA-0176B724ECE9}" sibTransId="{7D6376E6-D2C7-4AD2-9E9F-F07124AC1FBE}"/>
    <dgm:cxn modelId="{281C57EC-BCBA-4682-89A9-BC1C108123D4}" type="presOf" srcId="{337DA077-1793-4ACF-B8F4-7AE20126E666}" destId="{C82E0BC3-E123-4EBA-90D1-AA5445E19ED5}" srcOrd="1" destOrd="0" presId="urn:microsoft.com/office/officeart/2005/8/layout/bProcess3"/>
    <dgm:cxn modelId="{CEAA5AF5-17D9-41D5-86CF-1288E71AD954}" srcId="{45E4B259-7181-4A18-A0EC-F2D16E553B84}" destId="{40AEA96E-C90D-455C-883F-74260B94512F}" srcOrd="11" destOrd="0" parTransId="{347FEF46-7FE1-420E-8A98-AC9FE50A30F2}" sibTransId="{85B9F07D-CC99-4BF5-A28C-A8F8AF52CF6A}"/>
    <dgm:cxn modelId="{4565A8EB-7D28-43F6-BF23-D8D041E7E6C2}" type="presParOf" srcId="{E6DAE600-2871-4898-93E5-6E8E5D300FE3}" destId="{0E52554D-E99A-452D-8BCA-B524ECAC9EF0}" srcOrd="0" destOrd="0" presId="urn:microsoft.com/office/officeart/2005/8/layout/bProcess3"/>
    <dgm:cxn modelId="{5B7C1705-FF64-4DBA-8D6C-9597CDCFDD08}" type="presParOf" srcId="{E6DAE600-2871-4898-93E5-6E8E5D300FE3}" destId="{1685D44C-7527-40A6-BBF6-E7C917D4AB38}" srcOrd="1" destOrd="0" presId="urn:microsoft.com/office/officeart/2005/8/layout/bProcess3"/>
    <dgm:cxn modelId="{AAC633B6-AF98-45C0-B7A3-185BF53CDC4E}" type="presParOf" srcId="{1685D44C-7527-40A6-BBF6-E7C917D4AB38}" destId="{BF694F64-238B-4D2B-BCB6-4EA15480C4AE}" srcOrd="0" destOrd="0" presId="urn:microsoft.com/office/officeart/2005/8/layout/bProcess3"/>
    <dgm:cxn modelId="{BF0566A8-DDD4-486F-AD19-476C906D80B6}" type="presParOf" srcId="{E6DAE600-2871-4898-93E5-6E8E5D300FE3}" destId="{429A338D-74AB-4F06-B386-8E39AC3E9516}" srcOrd="2" destOrd="0" presId="urn:microsoft.com/office/officeart/2005/8/layout/bProcess3"/>
    <dgm:cxn modelId="{25CD31E8-3653-45F2-9916-857650839E66}" type="presParOf" srcId="{E6DAE600-2871-4898-93E5-6E8E5D300FE3}" destId="{FBC7D926-22F1-49C0-B8F0-3AB1C2FDF29F}" srcOrd="3" destOrd="0" presId="urn:microsoft.com/office/officeart/2005/8/layout/bProcess3"/>
    <dgm:cxn modelId="{1A5FF491-3B7E-4E08-8E06-9FACAD91B817}" type="presParOf" srcId="{FBC7D926-22F1-49C0-B8F0-3AB1C2FDF29F}" destId="{C82E0BC3-E123-4EBA-90D1-AA5445E19ED5}" srcOrd="0" destOrd="0" presId="urn:microsoft.com/office/officeart/2005/8/layout/bProcess3"/>
    <dgm:cxn modelId="{EB8683CC-2C54-4A53-8F94-963C00792D76}" type="presParOf" srcId="{E6DAE600-2871-4898-93E5-6E8E5D300FE3}" destId="{D47FE7EC-CAFE-463A-BB58-E052A35FD75F}" srcOrd="4" destOrd="0" presId="urn:microsoft.com/office/officeart/2005/8/layout/bProcess3"/>
    <dgm:cxn modelId="{74758627-AFF8-4DA0-B32A-E91D68C62441}" type="presParOf" srcId="{E6DAE600-2871-4898-93E5-6E8E5D300FE3}" destId="{43E3E537-3B6E-47C4-8375-B39F9BD837C8}" srcOrd="5" destOrd="0" presId="urn:microsoft.com/office/officeart/2005/8/layout/bProcess3"/>
    <dgm:cxn modelId="{02BE66B6-F5D2-4F2B-BF5B-DE94BA76BDFB}" type="presParOf" srcId="{43E3E537-3B6E-47C4-8375-B39F9BD837C8}" destId="{61C329D5-0429-4B6A-B802-E3AB60F49CA2}" srcOrd="0" destOrd="0" presId="urn:microsoft.com/office/officeart/2005/8/layout/bProcess3"/>
    <dgm:cxn modelId="{CB897F0E-67EB-46CC-BF20-7F437150DD92}" type="presParOf" srcId="{E6DAE600-2871-4898-93E5-6E8E5D300FE3}" destId="{B17B1553-C368-48D3-A166-41742EB1C292}" srcOrd="6" destOrd="0" presId="urn:microsoft.com/office/officeart/2005/8/layout/bProcess3"/>
    <dgm:cxn modelId="{F5573010-DF8D-4226-B222-1F4645A6F256}" type="presParOf" srcId="{E6DAE600-2871-4898-93E5-6E8E5D300FE3}" destId="{EFBE239F-019D-49E2-98CD-CB033C613CE9}" srcOrd="7" destOrd="0" presId="urn:microsoft.com/office/officeart/2005/8/layout/bProcess3"/>
    <dgm:cxn modelId="{B1A327D4-F69F-4B55-80FC-C4B43EFCEE0D}" type="presParOf" srcId="{EFBE239F-019D-49E2-98CD-CB033C613CE9}" destId="{45B1A937-B226-44F7-8DCE-80ED5F5F490B}" srcOrd="0" destOrd="0" presId="urn:microsoft.com/office/officeart/2005/8/layout/bProcess3"/>
    <dgm:cxn modelId="{8D1C06BF-A6E7-4A1C-9927-BDE0941D842F}" type="presParOf" srcId="{E6DAE600-2871-4898-93E5-6E8E5D300FE3}" destId="{355BB272-6DCF-4A76-AFBD-43D41E18C0A7}" srcOrd="8" destOrd="0" presId="urn:microsoft.com/office/officeart/2005/8/layout/bProcess3"/>
    <dgm:cxn modelId="{E07FC289-6684-4324-BC5B-377367EE6F68}" type="presParOf" srcId="{E6DAE600-2871-4898-93E5-6E8E5D300FE3}" destId="{4BD803EE-3CAA-4222-9D78-DDBA37F363A3}" srcOrd="9" destOrd="0" presId="urn:microsoft.com/office/officeart/2005/8/layout/bProcess3"/>
    <dgm:cxn modelId="{104F4814-5B54-4A19-A778-37929D37C7A9}" type="presParOf" srcId="{4BD803EE-3CAA-4222-9D78-DDBA37F363A3}" destId="{D1FE8CFD-F9E9-4FFE-AD69-42DD46D081B5}" srcOrd="0" destOrd="0" presId="urn:microsoft.com/office/officeart/2005/8/layout/bProcess3"/>
    <dgm:cxn modelId="{48877675-611E-452C-9396-A45284095DE6}" type="presParOf" srcId="{E6DAE600-2871-4898-93E5-6E8E5D300FE3}" destId="{82A36924-87FB-4009-A383-3BCEA52E48E1}" srcOrd="10" destOrd="0" presId="urn:microsoft.com/office/officeart/2005/8/layout/bProcess3"/>
    <dgm:cxn modelId="{D209F07E-74F2-4ECD-92B6-C632538CC14B}" type="presParOf" srcId="{E6DAE600-2871-4898-93E5-6E8E5D300FE3}" destId="{ADA3A06F-8CD9-4750-8F40-7603870B1629}" srcOrd="11" destOrd="0" presId="urn:microsoft.com/office/officeart/2005/8/layout/bProcess3"/>
    <dgm:cxn modelId="{59342CE4-A058-417B-B91A-2328E2FD1E5D}" type="presParOf" srcId="{ADA3A06F-8CD9-4750-8F40-7603870B1629}" destId="{A082529F-5179-412B-8470-A940C0866C3E}" srcOrd="0" destOrd="0" presId="urn:microsoft.com/office/officeart/2005/8/layout/bProcess3"/>
    <dgm:cxn modelId="{C76B4215-2EA3-4AE8-8766-B34FACA77B29}" type="presParOf" srcId="{E6DAE600-2871-4898-93E5-6E8E5D300FE3}" destId="{C708FE2A-EE66-49B8-9517-396AD52A17EE}" srcOrd="12" destOrd="0" presId="urn:microsoft.com/office/officeart/2005/8/layout/bProcess3"/>
    <dgm:cxn modelId="{F0652353-344D-4FAE-96BB-8A93B1153371}" type="presParOf" srcId="{E6DAE600-2871-4898-93E5-6E8E5D300FE3}" destId="{794A6507-1776-4DD5-97FB-7B26DEE2C09A}" srcOrd="13" destOrd="0" presId="urn:microsoft.com/office/officeart/2005/8/layout/bProcess3"/>
    <dgm:cxn modelId="{F2199BA3-1120-4A4A-A994-E88B320EBBC0}" type="presParOf" srcId="{794A6507-1776-4DD5-97FB-7B26DEE2C09A}" destId="{59086F3A-6F43-43B5-AF33-1C08001C6FBA}" srcOrd="0" destOrd="0" presId="urn:microsoft.com/office/officeart/2005/8/layout/bProcess3"/>
    <dgm:cxn modelId="{6EB13BF1-03A2-4C23-8B6A-20F9CC7F7F4A}" type="presParOf" srcId="{E6DAE600-2871-4898-93E5-6E8E5D300FE3}" destId="{3C1405EA-1ABC-450F-A505-C43DA9003117}" srcOrd="14" destOrd="0" presId="urn:microsoft.com/office/officeart/2005/8/layout/bProcess3"/>
    <dgm:cxn modelId="{E93102CF-00BF-4368-AA7E-85E6E80F5907}" type="presParOf" srcId="{E6DAE600-2871-4898-93E5-6E8E5D300FE3}" destId="{FF5ABF4B-946C-4D9E-8FEB-7C591C89848C}" srcOrd="15" destOrd="0" presId="urn:microsoft.com/office/officeart/2005/8/layout/bProcess3"/>
    <dgm:cxn modelId="{640A4616-80CE-48BB-A323-CBEC966B6BAF}" type="presParOf" srcId="{FF5ABF4B-946C-4D9E-8FEB-7C591C89848C}" destId="{21DBDAC8-C8F1-4758-B84B-116ADFE5E2D5}" srcOrd="0" destOrd="0" presId="urn:microsoft.com/office/officeart/2005/8/layout/bProcess3"/>
    <dgm:cxn modelId="{E77F73D2-09B3-40DC-A100-0040BA364653}" type="presParOf" srcId="{E6DAE600-2871-4898-93E5-6E8E5D300FE3}" destId="{4772F3D2-012E-481A-B8BC-513D0361C66B}" srcOrd="16" destOrd="0" presId="urn:microsoft.com/office/officeart/2005/8/layout/bProcess3"/>
    <dgm:cxn modelId="{41F71806-7B00-428A-B9C7-63AE06AE083D}" type="presParOf" srcId="{E6DAE600-2871-4898-93E5-6E8E5D300FE3}" destId="{E008D81D-D8DB-48BC-B26A-8238AEC9F86B}" srcOrd="17" destOrd="0" presId="urn:microsoft.com/office/officeart/2005/8/layout/bProcess3"/>
    <dgm:cxn modelId="{0367E953-0B91-420D-B299-1939CA8F7F2A}" type="presParOf" srcId="{E008D81D-D8DB-48BC-B26A-8238AEC9F86B}" destId="{A230806E-E1F6-4B46-A642-51EE19932F86}" srcOrd="0" destOrd="0" presId="urn:microsoft.com/office/officeart/2005/8/layout/bProcess3"/>
    <dgm:cxn modelId="{E310A6FF-BBB7-4FB6-8D3A-FA45B9CA7323}" type="presParOf" srcId="{E6DAE600-2871-4898-93E5-6E8E5D300FE3}" destId="{99EDF241-F18A-447B-A228-D94128682AE5}" srcOrd="18" destOrd="0" presId="urn:microsoft.com/office/officeart/2005/8/layout/bProcess3"/>
    <dgm:cxn modelId="{05FFCA79-EB89-4E45-820E-D3D9F346C483}" type="presParOf" srcId="{E6DAE600-2871-4898-93E5-6E8E5D300FE3}" destId="{8D16B0C9-0FDF-46DC-A12B-92075F76423A}" srcOrd="19" destOrd="0" presId="urn:microsoft.com/office/officeart/2005/8/layout/bProcess3"/>
    <dgm:cxn modelId="{48D1739F-A4DF-4F69-886F-216EF0C2C3B8}" type="presParOf" srcId="{8D16B0C9-0FDF-46DC-A12B-92075F76423A}" destId="{E4F8923F-AB13-4AA7-952C-350694A1C455}" srcOrd="0" destOrd="0" presId="urn:microsoft.com/office/officeart/2005/8/layout/bProcess3"/>
    <dgm:cxn modelId="{5FB8E262-AD6A-4D11-8F09-0D88BC4D59CC}" type="presParOf" srcId="{E6DAE600-2871-4898-93E5-6E8E5D300FE3}" destId="{B335A7C1-3890-4CB3-8E1B-CE7C5CA2E27B}" srcOrd="20" destOrd="0" presId="urn:microsoft.com/office/officeart/2005/8/layout/bProcess3"/>
    <dgm:cxn modelId="{E02E903A-4E2F-48C7-8CCC-BAA30234EDB0}" type="presParOf" srcId="{E6DAE600-2871-4898-93E5-6E8E5D300FE3}" destId="{B02E47F9-4FDD-455C-87D3-D140B76DCE2B}" srcOrd="21" destOrd="0" presId="urn:microsoft.com/office/officeart/2005/8/layout/bProcess3"/>
    <dgm:cxn modelId="{BF56503A-962E-4E76-9581-27E251741CA4}" type="presParOf" srcId="{B02E47F9-4FDD-455C-87D3-D140B76DCE2B}" destId="{64DB86C1-0BAA-41FB-949E-7C2B2814645D}" srcOrd="0" destOrd="0" presId="urn:microsoft.com/office/officeart/2005/8/layout/bProcess3"/>
    <dgm:cxn modelId="{E8AAA20B-DD25-4EC4-A53B-4163FE706DE3}" type="presParOf" srcId="{E6DAE600-2871-4898-93E5-6E8E5D300FE3}" destId="{112417AA-3D9B-4A7E-B470-3FFA07F8716D}" srcOrd="22"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85D44C-7527-40A6-BBF6-E7C917D4AB38}">
      <dsp:nvSpPr>
        <dsp:cNvPr id="0" name=""/>
        <dsp:cNvSpPr/>
      </dsp:nvSpPr>
      <dsp:spPr>
        <a:xfrm>
          <a:off x="2028103" y="627161"/>
          <a:ext cx="385503" cy="91440"/>
        </a:xfrm>
        <a:custGeom>
          <a:avLst/>
          <a:gdLst/>
          <a:ahLst/>
          <a:cxnLst/>
          <a:rect l="0" t="0" r="0" b="0"/>
          <a:pathLst>
            <a:path>
              <a:moveTo>
                <a:pt x="0" y="47912"/>
              </a:moveTo>
              <a:lnTo>
                <a:pt x="209851" y="47912"/>
              </a:lnTo>
              <a:lnTo>
                <a:pt x="209851" y="45720"/>
              </a:lnTo>
              <a:lnTo>
                <a:pt x="385503"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10452" y="670916"/>
        <a:ext cx="20805" cy="3930"/>
      </dsp:txXfrm>
    </dsp:sp>
    <dsp:sp modelId="{0E52554D-E99A-452D-8BCA-B524ECAC9EF0}">
      <dsp:nvSpPr>
        <dsp:cNvPr id="0" name=""/>
        <dsp:cNvSpPr/>
      </dsp:nvSpPr>
      <dsp:spPr>
        <a:xfrm>
          <a:off x="6958" y="98286"/>
          <a:ext cx="2022945" cy="1153574"/>
        </a:xfrm>
        <a:prstGeom prst="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b="1" kern="1200">
              <a:solidFill>
                <a:srgbClr val="3E6FD2"/>
              </a:solidFill>
            </a:rPr>
            <a:t>13 mars</a:t>
          </a:r>
        </a:p>
        <a:p>
          <a:pPr marL="0" lvl="0" indent="0" algn="ctr" defTabSz="711200">
            <a:lnSpc>
              <a:spcPct val="90000"/>
            </a:lnSpc>
            <a:spcBef>
              <a:spcPct val="0"/>
            </a:spcBef>
            <a:spcAft>
              <a:spcPct val="35000"/>
            </a:spcAft>
            <a:buNone/>
          </a:pPr>
          <a:r>
            <a:rPr lang="en-GB" sz="1400" b="1" kern="1200">
              <a:solidFill>
                <a:srgbClr val="3E6FD2"/>
              </a:solidFill>
            </a:rPr>
            <a:t>COM: </a:t>
          </a:r>
          <a:r>
            <a:rPr lang="en-GB" sz="1400" kern="1200">
              <a:solidFill>
                <a:srgbClr val="3E6FD2"/>
              </a:solidFill>
            </a:rPr>
            <a:t>Corona Response Investment Initiative (fonds UE)</a:t>
          </a:r>
        </a:p>
      </dsp:txBody>
      <dsp:txXfrm>
        <a:off x="6958" y="98286"/>
        <a:ext cx="2022945" cy="1153574"/>
      </dsp:txXfrm>
    </dsp:sp>
    <dsp:sp modelId="{FBC7D926-22F1-49C0-B8F0-3AB1C2FDF29F}">
      <dsp:nvSpPr>
        <dsp:cNvPr id="0" name=""/>
        <dsp:cNvSpPr/>
      </dsp:nvSpPr>
      <dsp:spPr>
        <a:xfrm>
          <a:off x="4467151" y="627161"/>
          <a:ext cx="263567" cy="91440"/>
        </a:xfrm>
        <a:custGeom>
          <a:avLst/>
          <a:gdLst/>
          <a:ahLst/>
          <a:cxnLst/>
          <a:rect l="0" t="0" r="0" b="0"/>
          <a:pathLst>
            <a:path>
              <a:moveTo>
                <a:pt x="0" y="45720"/>
              </a:moveTo>
              <a:lnTo>
                <a:pt x="263567"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rgbClr val="3E6FD2"/>
            </a:solidFill>
          </a:endParaRPr>
        </a:p>
      </dsp:txBody>
      <dsp:txXfrm>
        <a:off x="4591581" y="670916"/>
        <a:ext cx="14708" cy="3930"/>
      </dsp:txXfrm>
    </dsp:sp>
    <dsp:sp modelId="{429A338D-74AB-4F06-B386-8E39AC3E9516}">
      <dsp:nvSpPr>
        <dsp:cNvPr id="0" name=""/>
        <dsp:cNvSpPr/>
      </dsp:nvSpPr>
      <dsp:spPr>
        <a:xfrm>
          <a:off x="2446006" y="96094"/>
          <a:ext cx="2022945" cy="1153574"/>
        </a:xfrm>
        <a:prstGeom prst="rect">
          <a:avLst/>
        </a:prstGeom>
        <a:solidFill>
          <a:schemeClr val="accent5">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b="1" kern="1200">
              <a:solidFill>
                <a:srgbClr val="3E6FD2"/>
              </a:solidFill>
            </a:rPr>
            <a:t>18 mars</a:t>
          </a:r>
        </a:p>
        <a:p>
          <a:pPr marL="0" lvl="0" indent="0" algn="ctr" defTabSz="711200">
            <a:lnSpc>
              <a:spcPct val="90000"/>
            </a:lnSpc>
            <a:spcBef>
              <a:spcPct val="0"/>
            </a:spcBef>
            <a:spcAft>
              <a:spcPct val="35000"/>
            </a:spcAft>
            <a:buNone/>
          </a:pPr>
          <a:r>
            <a:rPr lang="fr-BE" sz="1400" b="1" kern="1200">
              <a:solidFill>
                <a:srgbClr val="3E6FD2"/>
              </a:solidFill>
            </a:rPr>
            <a:t>BCE: </a:t>
          </a:r>
          <a:r>
            <a:rPr lang="fr-BE" sz="1400" kern="1200" err="1">
              <a:solidFill>
                <a:srgbClr val="3E6FD2"/>
              </a:solidFill>
            </a:rPr>
            <a:t>Pandemic</a:t>
          </a:r>
          <a:r>
            <a:rPr lang="fr-BE" sz="1400" kern="1200">
              <a:solidFill>
                <a:srgbClr val="3E6FD2"/>
              </a:solidFill>
            </a:rPr>
            <a:t> </a:t>
          </a:r>
          <a:r>
            <a:rPr lang="fr-BE" sz="1400" kern="1200" err="1">
              <a:solidFill>
                <a:srgbClr val="3E6FD2"/>
              </a:solidFill>
            </a:rPr>
            <a:t>Purchase</a:t>
          </a:r>
          <a:r>
            <a:rPr lang="fr-BE" sz="1400" kern="1200">
              <a:solidFill>
                <a:srgbClr val="3E6FD2"/>
              </a:solidFill>
            </a:rPr>
            <a:t> Emergency Programme</a:t>
          </a:r>
          <a:endParaRPr lang="en-GB" sz="1400" b="1" kern="1200">
            <a:solidFill>
              <a:srgbClr val="3E6FD2"/>
            </a:solidFill>
          </a:endParaRPr>
        </a:p>
      </dsp:txBody>
      <dsp:txXfrm>
        <a:off x="2446006" y="96094"/>
        <a:ext cx="2022945" cy="1153574"/>
      </dsp:txXfrm>
    </dsp:sp>
    <dsp:sp modelId="{43E3E537-3B6E-47C4-8375-B39F9BD837C8}">
      <dsp:nvSpPr>
        <dsp:cNvPr id="0" name=""/>
        <dsp:cNvSpPr/>
      </dsp:nvSpPr>
      <dsp:spPr>
        <a:xfrm>
          <a:off x="6784264" y="627161"/>
          <a:ext cx="444124" cy="91440"/>
        </a:xfrm>
        <a:custGeom>
          <a:avLst/>
          <a:gdLst/>
          <a:ahLst/>
          <a:cxnLst/>
          <a:rect l="0" t="0" r="0" b="0"/>
          <a:pathLst>
            <a:path>
              <a:moveTo>
                <a:pt x="0" y="45720"/>
              </a:moveTo>
              <a:lnTo>
                <a:pt x="239162" y="45720"/>
              </a:lnTo>
              <a:lnTo>
                <a:pt x="239162" y="47912"/>
              </a:lnTo>
              <a:lnTo>
                <a:pt x="444124" y="47912"/>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994458" y="670916"/>
        <a:ext cx="23736" cy="3930"/>
      </dsp:txXfrm>
    </dsp:sp>
    <dsp:sp modelId="{D47FE7EC-CAFE-463A-BB58-E052A35FD75F}">
      <dsp:nvSpPr>
        <dsp:cNvPr id="0" name=""/>
        <dsp:cNvSpPr/>
      </dsp:nvSpPr>
      <dsp:spPr>
        <a:xfrm>
          <a:off x="4763119" y="96094"/>
          <a:ext cx="2022945" cy="1153574"/>
        </a:xfrm>
        <a:prstGeom prst="rect">
          <a:avLst/>
        </a:prstGeom>
        <a:solidFill>
          <a:schemeClr val="accent5">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b="1" kern="1200">
              <a:solidFill>
                <a:srgbClr val="3E6FD2"/>
              </a:solidFill>
            </a:rPr>
            <a:t>19 mars</a:t>
          </a:r>
        </a:p>
        <a:p>
          <a:pPr marL="0" lvl="0" indent="0" algn="ctr" defTabSz="711200">
            <a:lnSpc>
              <a:spcPct val="90000"/>
            </a:lnSpc>
            <a:spcBef>
              <a:spcPct val="0"/>
            </a:spcBef>
            <a:spcAft>
              <a:spcPct val="35000"/>
            </a:spcAft>
            <a:buNone/>
          </a:pPr>
          <a:r>
            <a:rPr lang="en-GB" sz="1400" b="1" kern="1200">
              <a:solidFill>
                <a:srgbClr val="3E6FD2"/>
              </a:solidFill>
            </a:rPr>
            <a:t>COM: </a:t>
          </a:r>
          <a:r>
            <a:rPr lang="en-GB" sz="1400" kern="1200">
              <a:solidFill>
                <a:srgbClr val="3E6FD2"/>
              </a:solidFill>
            </a:rPr>
            <a:t>activation </a:t>
          </a:r>
          <a:br>
            <a:rPr lang="en-GB" sz="1400" kern="1200">
              <a:solidFill>
                <a:srgbClr val="3E6FD2"/>
              </a:solidFill>
            </a:rPr>
          </a:br>
          <a:r>
            <a:rPr lang="en-GB" sz="1400" kern="1200">
              <a:solidFill>
                <a:srgbClr val="3E6FD2"/>
              </a:solidFill>
            </a:rPr>
            <a:t>d’un cadre </a:t>
          </a:r>
          <a:r>
            <a:rPr lang="en-GB" sz="1400" kern="1200" err="1">
              <a:solidFill>
                <a:srgbClr val="3E6FD2"/>
              </a:solidFill>
            </a:rPr>
            <a:t>temporaire</a:t>
          </a:r>
          <a:r>
            <a:rPr lang="en-GB" sz="1400" kern="1200">
              <a:solidFill>
                <a:srgbClr val="3E6FD2"/>
              </a:solidFill>
            </a:rPr>
            <a:t> pour les aides </a:t>
          </a:r>
          <a:r>
            <a:rPr lang="en-GB" sz="1400" kern="1200" err="1">
              <a:solidFill>
                <a:srgbClr val="3E6FD2"/>
              </a:solidFill>
            </a:rPr>
            <a:t>d’Etat</a:t>
          </a:r>
          <a:endParaRPr lang="en-GB" sz="1400" kern="1200">
            <a:solidFill>
              <a:srgbClr val="3E6FD2"/>
            </a:solidFill>
          </a:endParaRPr>
        </a:p>
      </dsp:txBody>
      <dsp:txXfrm>
        <a:off x="4763119" y="96094"/>
        <a:ext cx="2022945" cy="1153574"/>
      </dsp:txXfrm>
    </dsp:sp>
    <dsp:sp modelId="{EFBE239F-019D-49E2-98CD-CB033C613CE9}">
      <dsp:nvSpPr>
        <dsp:cNvPr id="0" name=""/>
        <dsp:cNvSpPr/>
      </dsp:nvSpPr>
      <dsp:spPr>
        <a:xfrm>
          <a:off x="1018430" y="1250060"/>
          <a:ext cx="7253830" cy="362078"/>
        </a:xfrm>
        <a:custGeom>
          <a:avLst/>
          <a:gdLst/>
          <a:ahLst/>
          <a:cxnLst/>
          <a:rect l="0" t="0" r="0" b="0"/>
          <a:pathLst>
            <a:path>
              <a:moveTo>
                <a:pt x="7253830" y="0"/>
              </a:moveTo>
              <a:lnTo>
                <a:pt x="7253830" y="198139"/>
              </a:lnTo>
              <a:lnTo>
                <a:pt x="0" y="198139"/>
              </a:lnTo>
              <a:lnTo>
                <a:pt x="0" y="362078"/>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rgbClr val="3E6FD2"/>
            </a:solidFill>
          </a:endParaRPr>
        </a:p>
      </dsp:txBody>
      <dsp:txXfrm>
        <a:off x="4463734" y="1429135"/>
        <a:ext cx="363222" cy="3930"/>
      </dsp:txXfrm>
    </dsp:sp>
    <dsp:sp modelId="{B17B1553-C368-48D3-A166-41742EB1C292}">
      <dsp:nvSpPr>
        <dsp:cNvPr id="0" name=""/>
        <dsp:cNvSpPr/>
      </dsp:nvSpPr>
      <dsp:spPr>
        <a:xfrm>
          <a:off x="7260788" y="98286"/>
          <a:ext cx="2022945" cy="1153574"/>
        </a:xfrm>
        <a:prstGeom prst="rect">
          <a:avLst/>
        </a:prstGeom>
        <a:solidFill>
          <a:schemeClr val="accent5">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b="1" kern="1200">
              <a:solidFill>
                <a:srgbClr val="3E6FD2"/>
              </a:solidFill>
            </a:rPr>
            <a:t>20 mars</a:t>
          </a:r>
        </a:p>
        <a:p>
          <a:pPr marL="0" lvl="0" indent="0" algn="ctr" defTabSz="711200">
            <a:lnSpc>
              <a:spcPct val="90000"/>
            </a:lnSpc>
            <a:spcBef>
              <a:spcPct val="0"/>
            </a:spcBef>
            <a:spcAft>
              <a:spcPct val="35000"/>
            </a:spcAft>
            <a:buNone/>
          </a:pPr>
          <a:r>
            <a:rPr lang="en-GB" sz="1400" b="1" kern="1200">
              <a:solidFill>
                <a:srgbClr val="3E6FD2"/>
              </a:solidFill>
            </a:rPr>
            <a:t>COM: </a:t>
          </a:r>
          <a:r>
            <a:rPr lang="en-GB" sz="1400" kern="1200">
              <a:solidFill>
                <a:srgbClr val="3E6FD2"/>
              </a:solidFill>
            </a:rPr>
            <a:t>activation de la clause </a:t>
          </a:r>
          <a:r>
            <a:rPr lang="en-GB" sz="1400" kern="1200" err="1">
              <a:solidFill>
                <a:srgbClr val="3E6FD2"/>
              </a:solidFill>
            </a:rPr>
            <a:t>dérogatoire</a:t>
          </a:r>
          <a:r>
            <a:rPr lang="en-GB" sz="1400" kern="1200">
              <a:solidFill>
                <a:srgbClr val="3E6FD2"/>
              </a:solidFill>
            </a:rPr>
            <a:t> </a:t>
          </a:r>
          <a:br>
            <a:rPr lang="en-GB" sz="1400" kern="1200">
              <a:solidFill>
                <a:srgbClr val="3E6FD2"/>
              </a:solidFill>
            </a:rPr>
          </a:br>
          <a:r>
            <a:rPr lang="en-GB" sz="1400" kern="1200">
              <a:solidFill>
                <a:srgbClr val="3E6FD2"/>
              </a:solidFill>
            </a:rPr>
            <a:t>du </a:t>
          </a:r>
          <a:r>
            <a:rPr lang="en-GB" sz="1400" kern="1200" err="1">
              <a:solidFill>
                <a:srgbClr val="3E6FD2"/>
              </a:solidFill>
            </a:rPr>
            <a:t>Pacte</a:t>
          </a:r>
          <a:r>
            <a:rPr lang="en-GB" sz="1400" kern="1200">
              <a:solidFill>
                <a:srgbClr val="3E6FD2"/>
              </a:solidFill>
            </a:rPr>
            <a:t> de </a:t>
          </a:r>
          <a:r>
            <a:rPr lang="en-GB" sz="1400" kern="1200" err="1">
              <a:solidFill>
                <a:srgbClr val="3E6FD2"/>
              </a:solidFill>
            </a:rPr>
            <a:t>stabilité</a:t>
          </a:r>
          <a:endParaRPr lang="en-GB" sz="1400" kern="1200">
            <a:solidFill>
              <a:srgbClr val="3E6FD2"/>
            </a:solidFill>
          </a:endParaRPr>
        </a:p>
      </dsp:txBody>
      <dsp:txXfrm>
        <a:off x="7260788" y="98286"/>
        <a:ext cx="2022945" cy="1153574"/>
      </dsp:txXfrm>
    </dsp:sp>
    <dsp:sp modelId="{4BD803EE-3CAA-4222-9D78-DDBA37F363A3}">
      <dsp:nvSpPr>
        <dsp:cNvPr id="0" name=""/>
        <dsp:cNvSpPr/>
      </dsp:nvSpPr>
      <dsp:spPr>
        <a:xfrm>
          <a:off x="2028103" y="2233781"/>
          <a:ext cx="362078" cy="91440"/>
        </a:xfrm>
        <a:custGeom>
          <a:avLst/>
          <a:gdLst/>
          <a:ahLst/>
          <a:cxnLst/>
          <a:rect l="0" t="0" r="0" b="0"/>
          <a:pathLst>
            <a:path>
              <a:moveTo>
                <a:pt x="0" y="45720"/>
              </a:moveTo>
              <a:lnTo>
                <a:pt x="362078"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rgbClr val="3E6FD2"/>
            </a:solidFill>
          </a:endParaRPr>
        </a:p>
      </dsp:txBody>
      <dsp:txXfrm>
        <a:off x="2199325" y="2277536"/>
        <a:ext cx="19633" cy="3930"/>
      </dsp:txXfrm>
    </dsp:sp>
    <dsp:sp modelId="{355BB272-6DCF-4A76-AFBD-43D41E18C0A7}">
      <dsp:nvSpPr>
        <dsp:cNvPr id="0" name=""/>
        <dsp:cNvSpPr/>
      </dsp:nvSpPr>
      <dsp:spPr>
        <a:xfrm>
          <a:off x="6958" y="1644539"/>
          <a:ext cx="2022945" cy="1269923"/>
        </a:xfrm>
        <a:prstGeom prst="rect">
          <a:avLst/>
        </a:prstGeom>
        <a:solidFill>
          <a:schemeClr val="accent5">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b="1" kern="1200">
              <a:solidFill>
                <a:srgbClr val="3E6FD2"/>
              </a:solidFill>
            </a:rPr>
            <a:t>2 </a:t>
          </a:r>
          <a:r>
            <a:rPr lang="en-GB" sz="1600" b="1" kern="1200" err="1">
              <a:solidFill>
                <a:srgbClr val="3E6FD2"/>
              </a:solidFill>
            </a:rPr>
            <a:t>avril</a:t>
          </a:r>
          <a:endParaRPr lang="en-GB" sz="1600" b="1" kern="1200">
            <a:solidFill>
              <a:srgbClr val="3E6FD2"/>
            </a:solidFill>
          </a:endParaRPr>
        </a:p>
        <a:p>
          <a:pPr marL="0" lvl="0" indent="0" algn="ctr" defTabSz="711200">
            <a:lnSpc>
              <a:spcPct val="90000"/>
            </a:lnSpc>
            <a:spcBef>
              <a:spcPct val="0"/>
            </a:spcBef>
            <a:spcAft>
              <a:spcPct val="35000"/>
            </a:spcAft>
            <a:buNone/>
          </a:pPr>
          <a:r>
            <a:rPr lang="en-GB" sz="1400" b="1" kern="1200">
              <a:solidFill>
                <a:srgbClr val="3E6FD2"/>
              </a:solidFill>
            </a:rPr>
            <a:t>COM: </a:t>
          </a:r>
          <a:r>
            <a:rPr lang="en-GB" sz="1400" kern="1200">
              <a:solidFill>
                <a:srgbClr val="3E6FD2"/>
              </a:solidFill>
            </a:rPr>
            <a:t>proposition de SURE – </a:t>
          </a:r>
          <a:r>
            <a:rPr lang="en-GB" sz="1400" kern="1200" err="1">
              <a:solidFill>
                <a:srgbClr val="3E6FD2"/>
              </a:solidFill>
            </a:rPr>
            <a:t>soutien</a:t>
          </a:r>
          <a:r>
            <a:rPr lang="en-GB" sz="1400" kern="1200">
              <a:solidFill>
                <a:srgbClr val="3E6FD2"/>
              </a:solidFill>
            </a:rPr>
            <a:t> au </a:t>
          </a:r>
          <a:r>
            <a:rPr lang="en-GB" sz="1400" kern="1200" err="1">
              <a:solidFill>
                <a:srgbClr val="3E6FD2"/>
              </a:solidFill>
            </a:rPr>
            <a:t>chômage</a:t>
          </a:r>
          <a:r>
            <a:rPr lang="en-GB" sz="1400" kern="1200">
              <a:solidFill>
                <a:srgbClr val="3E6FD2"/>
              </a:solidFill>
            </a:rPr>
            <a:t> </a:t>
          </a:r>
          <a:r>
            <a:rPr lang="en-GB" sz="1400" kern="1200" err="1">
              <a:solidFill>
                <a:srgbClr val="3E6FD2"/>
              </a:solidFill>
            </a:rPr>
            <a:t>partiel</a:t>
          </a:r>
          <a:endParaRPr lang="en-GB" sz="1400" kern="1200">
            <a:solidFill>
              <a:srgbClr val="3E6FD2"/>
            </a:solidFill>
          </a:endParaRPr>
        </a:p>
      </dsp:txBody>
      <dsp:txXfrm>
        <a:off x="6958" y="1644539"/>
        <a:ext cx="2022945" cy="1269923"/>
      </dsp:txXfrm>
    </dsp:sp>
    <dsp:sp modelId="{ADA3A06F-8CD9-4750-8F40-7603870B1629}">
      <dsp:nvSpPr>
        <dsp:cNvPr id="0" name=""/>
        <dsp:cNvSpPr/>
      </dsp:nvSpPr>
      <dsp:spPr>
        <a:xfrm>
          <a:off x="4443727" y="2233781"/>
          <a:ext cx="362078" cy="91440"/>
        </a:xfrm>
        <a:custGeom>
          <a:avLst/>
          <a:gdLst/>
          <a:ahLst/>
          <a:cxnLst/>
          <a:rect l="0" t="0" r="0" b="0"/>
          <a:pathLst>
            <a:path>
              <a:moveTo>
                <a:pt x="0" y="45720"/>
              </a:moveTo>
              <a:lnTo>
                <a:pt x="362078"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rgbClr val="3E6FD2"/>
            </a:solidFill>
          </a:endParaRPr>
        </a:p>
      </dsp:txBody>
      <dsp:txXfrm>
        <a:off x="4614950" y="2277536"/>
        <a:ext cx="19633" cy="3930"/>
      </dsp:txXfrm>
    </dsp:sp>
    <dsp:sp modelId="{82A36924-87FB-4009-A383-3BCEA52E48E1}">
      <dsp:nvSpPr>
        <dsp:cNvPr id="0" name=""/>
        <dsp:cNvSpPr/>
      </dsp:nvSpPr>
      <dsp:spPr>
        <a:xfrm>
          <a:off x="2422582" y="1644539"/>
          <a:ext cx="2022945" cy="1269923"/>
        </a:xfrm>
        <a:prstGeom prst="rect">
          <a:avLst/>
        </a:prstGeom>
        <a:solidFill>
          <a:schemeClr val="accent5">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BE" sz="1600" b="1" kern="1200">
              <a:solidFill>
                <a:srgbClr val="3E6FD2"/>
              </a:solidFill>
            </a:rPr>
            <a:t>Début avril</a:t>
          </a:r>
          <a:endParaRPr lang="en-GB" sz="1600" b="1" kern="1200">
            <a:solidFill>
              <a:srgbClr val="3E6FD2"/>
            </a:solidFill>
          </a:endParaRPr>
        </a:p>
        <a:p>
          <a:pPr marL="0" lvl="0" indent="0" algn="ctr" defTabSz="711200" rtl="0">
            <a:lnSpc>
              <a:spcPct val="90000"/>
            </a:lnSpc>
            <a:spcBef>
              <a:spcPct val="0"/>
            </a:spcBef>
            <a:spcAft>
              <a:spcPct val="35000"/>
            </a:spcAft>
            <a:buNone/>
          </a:pPr>
          <a:r>
            <a:rPr lang="fr-BE" sz="1400" b="1" kern="1200">
              <a:solidFill>
                <a:srgbClr val="3E6FD2"/>
              </a:solidFill>
            </a:rPr>
            <a:t>MES et BEI: </a:t>
          </a:r>
          <a:r>
            <a:rPr lang="fr-BE" sz="1400" kern="1200">
              <a:solidFill>
                <a:srgbClr val="3E6FD2"/>
              </a:solidFill>
              <a:latin typeface="Arial"/>
            </a:rPr>
            <a:t>ligne de crédit et fonds de garantie</a:t>
          </a:r>
          <a:r>
            <a:rPr lang="fr-BE" sz="1400" kern="1200">
              <a:solidFill>
                <a:srgbClr val="3E6FD2"/>
              </a:solidFill>
            </a:rPr>
            <a:t> anti-crise</a:t>
          </a:r>
          <a:endParaRPr lang="en-GB" sz="1400" kern="1200">
            <a:solidFill>
              <a:srgbClr val="3E6FD2"/>
            </a:solidFill>
          </a:endParaRPr>
        </a:p>
      </dsp:txBody>
      <dsp:txXfrm>
        <a:off x="2422582" y="1644539"/>
        <a:ext cx="2022945" cy="1269923"/>
      </dsp:txXfrm>
    </dsp:sp>
    <dsp:sp modelId="{794A6507-1776-4DD5-97FB-7B26DEE2C09A}">
      <dsp:nvSpPr>
        <dsp:cNvPr id="0" name=""/>
        <dsp:cNvSpPr/>
      </dsp:nvSpPr>
      <dsp:spPr>
        <a:xfrm>
          <a:off x="6859351" y="2233781"/>
          <a:ext cx="362078" cy="91440"/>
        </a:xfrm>
        <a:custGeom>
          <a:avLst/>
          <a:gdLst/>
          <a:ahLst/>
          <a:cxnLst/>
          <a:rect l="0" t="0" r="0" b="0"/>
          <a:pathLst>
            <a:path>
              <a:moveTo>
                <a:pt x="0" y="45720"/>
              </a:moveTo>
              <a:lnTo>
                <a:pt x="362078"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rgbClr val="3E6FD2"/>
            </a:solidFill>
          </a:endParaRPr>
        </a:p>
      </dsp:txBody>
      <dsp:txXfrm>
        <a:off x="7030574" y="2277536"/>
        <a:ext cx="19633" cy="3930"/>
      </dsp:txXfrm>
    </dsp:sp>
    <dsp:sp modelId="{C708FE2A-EE66-49B8-9517-396AD52A17EE}">
      <dsp:nvSpPr>
        <dsp:cNvPr id="0" name=""/>
        <dsp:cNvSpPr/>
      </dsp:nvSpPr>
      <dsp:spPr>
        <a:xfrm>
          <a:off x="4838206" y="1644539"/>
          <a:ext cx="2022945" cy="1269923"/>
        </a:xfrm>
        <a:prstGeom prst="rect">
          <a:avLst/>
        </a:prstGeom>
        <a:solidFill>
          <a:schemeClr val="accent5">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b="1" kern="1200">
              <a:solidFill>
                <a:srgbClr val="3E6FD2"/>
              </a:solidFill>
            </a:rPr>
            <a:t>9 </a:t>
          </a:r>
          <a:r>
            <a:rPr lang="en-GB" sz="1600" b="1" kern="1200" err="1">
              <a:solidFill>
                <a:srgbClr val="3E6FD2"/>
              </a:solidFill>
            </a:rPr>
            <a:t>avril</a:t>
          </a:r>
          <a:endParaRPr lang="en-GB" sz="1400" b="1" kern="1200">
            <a:solidFill>
              <a:srgbClr val="3E6FD2"/>
            </a:solidFill>
          </a:endParaRPr>
        </a:p>
        <a:p>
          <a:pPr marL="0" lvl="0" indent="0" algn="ctr" defTabSz="711200">
            <a:lnSpc>
              <a:spcPct val="90000"/>
            </a:lnSpc>
            <a:spcBef>
              <a:spcPct val="0"/>
            </a:spcBef>
            <a:spcAft>
              <a:spcPct val="35000"/>
            </a:spcAft>
            <a:buNone/>
          </a:pPr>
          <a:r>
            <a:rPr lang="en-GB" sz="1400" b="1" kern="1200" err="1">
              <a:solidFill>
                <a:srgbClr val="3E6FD2"/>
              </a:solidFill>
              <a:latin typeface="Arial"/>
            </a:rPr>
            <a:t>Eurogroupe</a:t>
          </a:r>
          <a:r>
            <a:rPr lang="en-GB" sz="1400" b="1" kern="1200">
              <a:solidFill>
                <a:srgbClr val="3E6FD2"/>
              </a:solidFill>
            </a:rPr>
            <a:t>: </a:t>
          </a:r>
          <a:r>
            <a:rPr lang="en-GB" sz="1400" kern="1200">
              <a:solidFill>
                <a:srgbClr val="3E6FD2"/>
              </a:solidFill>
            </a:rPr>
            <a:t>accord de </a:t>
          </a:r>
          <a:r>
            <a:rPr lang="en-GB" sz="1400" kern="1200" err="1">
              <a:solidFill>
                <a:srgbClr val="3E6FD2"/>
              </a:solidFill>
            </a:rPr>
            <a:t>principe</a:t>
          </a:r>
          <a:r>
            <a:rPr lang="en-GB" sz="1400" kern="1200">
              <a:solidFill>
                <a:srgbClr val="3E6FD2"/>
              </a:solidFill>
            </a:rPr>
            <a:t> sur </a:t>
          </a:r>
          <a:br>
            <a:rPr lang="en-GB" sz="1400" kern="1200">
              <a:solidFill>
                <a:srgbClr val="3E6FD2"/>
              </a:solidFill>
            </a:rPr>
          </a:br>
          <a:r>
            <a:rPr lang="en-GB" sz="1400" kern="1200">
              <a:solidFill>
                <a:srgbClr val="3E6FD2"/>
              </a:solidFill>
            </a:rPr>
            <a:t>3 instruments </a:t>
          </a:r>
          <a:br>
            <a:rPr lang="en-GB" sz="1400" kern="1200">
              <a:solidFill>
                <a:srgbClr val="3E6FD2"/>
              </a:solidFill>
            </a:rPr>
          </a:br>
          <a:r>
            <a:rPr lang="en-GB" sz="1400" kern="1200">
              <a:solidFill>
                <a:srgbClr val="3E6FD2"/>
              </a:solidFill>
            </a:rPr>
            <a:t>(SURE, MES, BEI)</a:t>
          </a:r>
        </a:p>
      </dsp:txBody>
      <dsp:txXfrm>
        <a:off x="4838206" y="1644539"/>
        <a:ext cx="2022945" cy="1269923"/>
      </dsp:txXfrm>
    </dsp:sp>
    <dsp:sp modelId="{FF5ABF4B-946C-4D9E-8FEB-7C591C89848C}">
      <dsp:nvSpPr>
        <dsp:cNvPr id="0" name=""/>
        <dsp:cNvSpPr/>
      </dsp:nvSpPr>
      <dsp:spPr>
        <a:xfrm>
          <a:off x="1018430" y="2912663"/>
          <a:ext cx="7246872" cy="362078"/>
        </a:xfrm>
        <a:custGeom>
          <a:avLst/>
          <a:gdLst/>
          <a:ahLst/>
          <a:cxnLst/>
          <a:rect l="0" t="0" r="0" b="0"/>
          <a:pathLst>
            <a:path>
              <a:moveTo>
                <a:pt x="7246872" y="0"/>
              </a:moveTo>
              <a:lnTo>
                <a:pt x="7246872" y="198139"/>
              </a:lnTo>
              <a:lnTo>
                <a:pt x="0" y="198139"/>
              </a:lnTo>
              <a:lnTo>
                <a:pt x="0" y="362078"/>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rgbClr val="3E6FD2"/>
            </a:solidFill>
          </a:endParaRPr>
        </a:p>
      </dsp:txBody>
      <dsp:txXfrm>
        <a:off x="4460429" y="3091737"/>
        <a:ext cx="362875" cy="3930"/>
      </dsp:txXfrm>
    </dsp:sp>
    <dsp:sp modelId="{3C1405EA-1ABC-450F-A505-C43DA9003117}">
      <dsp:nvSpPr>
        <dsp:cNvPr id="0" name=""/>
        <dsp:cNvSpPr/>
      </dsp:nvSpPr>
      <dsp:spPr>
        <a:xfrm>
          <a:off x="7253830" y="1644539"/>
          <a:ext cx="2022945" cy="1269923"/>
        </a:xfrm>
        <a:prstGeom prst="rect">
          <a:avLst/>
        </a:prstGeom>
        <a:solidFill>
          <a:schemeClr val="accent5">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b="1" kern="1200">
              <a:solidFill>
                <a:srgbClr val="3E6FD2"/>
              </a:solidFill>
            </a:rPr>
            <a:t>23 </a:t>
          </a:r>
          <a:r>
            <a:rPr lang="en-GB" sz="1600" b="1" kern="1200" err="1">
              <a:solidFill>
                <a:srgbClr val="3E6FD2"/>
              </a:solidFill>
            </a:rPr>
            <a:t>avril</a:t>
          </a:r>
          <a:endParaRPr lang="en-GB" sz="1600" b="1" kern="1200">
            <a:solidFill>
              <a:srgbClr val="3E6FD2"/>
            </a:solidFill>
          </a:endParaRPr>
        </a:p>
        <a:p>
          <a:pPr marL="0" lvl="0" indent="0" algn="ctr" defTabSz="711200">
            <a:lnSpc>
              <a:spcPct val="90000"/>
            </a:lnSpc>
            <a:spcBef>
              <a:spcPct val="0"/>
            </a:spcBef>
            <a:spcAft>
              <a:spcPct val="35000"/>
            </a:spcAft>
            <a:buNone/>
          </a:pPr>
          <a:r>
            <a:rPr lang="fr-BE" sz="1400" b="1" kern="1200">
              <a:solidFill>
                <a:srgbClr val="3E6FD2"/>
              </a:solidFill>
            </a:rPr>
            <a:t>Conseil européen: </a:t>
          </a:r>
          <a:r>
            <a:rPr lang="fr-BE" sz="1400" kern="1200">
              <a:solidFill>
                <a:srgbClr val="3E6FD2"/>
              </a:solidFill>
            </a:rPr>
            <a:t>confirme accord et demande mise en œuvre pour 1</a:t>
          </a:r>
          <a:r>
            <a:rPr lang="fr-BE" sz="1400" kern="1200" baseline="30000">
              <a:solidFill>
                <a:srgbClr val="3E6FD2"/>
              </a:solidFill>
            </a:rPr>
            <a:t>er</a:t>
          </a:r>
          <a:r>
            <a:rPr lang="fr-BE" sz="1400" kern="1200">
              <a:solidFill>
                <a:srgbClr val="3E6FD2"/>
              </a:solidFill>
            </a:rPr>
            <a:t> juin </a:t>
          </a:r>
          <a:endParaRPr lang="en-GB" sz="1400" kern="1200">
            <a:solidFill>
              <a:srgbClr val="3E6FD2"/>
            </a:solidFill>
          </a:endParaRPr>
        </a:p>
      </dsp:txBody>
      <dsp:txXfrm>
        <a:off x="7253830" y="1644539"/>
        <a:ext cx="2022945" cy="1269923"/>
      </dsp:txXfrm>
    </dsp:sp>
    <dsp:sp modelId="{E008D81D-D8DB-48BC-B26A-8238AEC9F86B}">
      <dsp:nvSpPr>
        <dsp:cNvPr id="0" name=""/>
        <dsp:cNvSpPr/>
      </dsp:nvSpPr>
      <dsp:spPr>
        <a:xfrm>
          <a:off x="2028103" y="3834040"/>
          <a:ext cx="362078" cy="91440"/>
        </a:xfrm>
        <a:custGeom>
          <a:avLst/>
          <a:gdLst/>
          <a:ahLst/>
          <a:cxnLst/>
          <a:rect l="0" t="0" r="0" b="0"/>
          <a:pathLst>
            <a:path>
              <a:moveTo>
                <a:pt x="0" y="45720"/>
              </a:moveTo>
              <a:lnTo>
                <a:pt x="362078"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rgbClr val="3E6FD2"/>
            </a:solidFill>
          </a:endParaRPr>
        </a:p>
      </dsp:txBody>
      <dsp:txXfrm>
        <a:off x="2199325" y="3877795"/>
        <a:ext cx="19633" cy="3930"/>
      </dsp:txXfrm>
    </dsp:sp>
    <dsp:sp modelId="{4772F3D2-012E-481A-B8BC-513D0361C66B}">
      <dsp:nvSpPr>
        <dsp:cNvPr id="0" name=""/>
        <dsp:cNvSpPr/>
      </dsp:nvSpPr>
      <dsp:spPr>
        <a:xfrm>
          <a:off x="6958" y="3307142"/>
          <a:ext cx="2022945" cy="1145236"/>
        </a:xfrm>
        <a:prstGeom prst="rect">
          <a:avLst/>
        </a:prstGeom>
        <a:solidFill>
          <a:schemeClr val="accent5">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b="1" kern="1200">
              <a:solidFill>
                <a:srgbClr val="3E6FD2"/>
              </a:solidFill>
            </a:rPr>
            <a:t>7 </a:t>
          </a:r>
          <a:r>
            <a:rPr lang="en-GB" sz="1600" b="1" kern="1200" err="1">
              <a:solidFill>
                <a:srgbClr val="3E6FD2"/>
              </a:solidFill>
            </a:rPr>
            <a:t>mai</a:t>
          </a:r>
          <a:r>
            <a:rPr lang="en-GB" sz="1600" b="1" kern="1200">
              <a:solidFill>
                <a:srgbClr val="3E6FD2"/>
              </a:solidFill>
            </a:rPr>
            <a:t> </a:t>
          </a:r>
        </a:p>
        <a:p>
          <a:pPr marL="0" lvl="0" indent="0" algn="ctr" defTabSz="711200">
            <a:lnSpc>
              <a:spcPct val="90000"/>
            </a:lnSpc>
            <a:spcBef>
              <a:spcPct val="0"/>
            </a:spcBef>
            <a:spcAft>
              <a:spcPct val="35000"/>
            </a:spcAft>
            <a:buNone/>
          </a:pPr>
          <a:r>
            <a:rPr lang="fr-BE" sz="1400" b="1" kern="1200">
              <a:solidFill>
                <a:srgbClr val="3E6FD2"/>
              </a:solidFill>
            </a:rPr>
            <a:t>COM: </a:t>
          </a:r>
          <a:r>
            <a:rPr lang="fr-BE" sz="1400" kern="1200">
              <a:solidFill>
                <a:srgbClr val="3E6FD2"/>
              </a:solidFill>
            </a:rPr>
            <a:t>prévisions </a:t>
          </a:r>
          <a:br>
            <a:rPr lang="fr-BE" sz="1400" kern="1200">
              <a:solidFill>
                <a:srgbClr val="3E6FD2"/>
              </a:solidFill>
            </a:rPr>
          </a:br>
          <a:r>
            <a:rPr lang="fr-BE" sz="1400" kern="1200">
              <a:solidFill>
                <a:srgbClr val="3E6FD2"/>
              </a:solidFill>
            </a:rPr>
            <a:t>de croissance </a:t>
          </a:r>
          <a:br>
            <a:rPr lang="fr-BE" sz="1400" kern="1200">
              <a:solidFill>
                <a:srgbClr val="3E6FD2"/>
              </a:solidFill>
            </a:rPr>
          </a:br>
          <a:endParaRPr lang="fr-BE" sz="1400" kern="1200">
            <a:solidFill>
              <a:srgbClr val="3E6FD2"/>
            </a:solidFill>
          </a:endParaRPr>
        </a:p>
      </dsp:txBody>
      <dsp:txXfrm>
        <a:off x="6958" y="3307142"/>
        <a:ext cx="2022945" cy="1145236"/>
      </dsp:txXfrm>
    </dsp:sp>
    <dsp:sp modelId="{8D16B0C9-0FDF-46DC-A12B-92075F76423A}">
      <dsp:nvSpPr>
        <dsp:cNvPr id="0" name=""/>
        <dsp:cNvSpPr/>
      </dsp:nvSpPr>
      <dsp:spPr>
        <a:xfrm>
          <a:off x="4443727" y="3834040"/>
          <a:ext cx="362078" cy="91440"/>
        </a:xfrm>
        <a:custGeom>
          <a:avLst/>
          <a:gdLst/>
          <a:ahLst/>
          <a:cxnLst/>
          <a:rect l="0" t="0" r="0" b="0"/>
          <a:pathLst>
            <a:path>
              <a:moveTo>
                <a:pt x="0" y="45720"/>
              </a:moveTo>
              <a:lnTo>
                <a:pt x="362078"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14950" y="3877795"/>
        <a:ext cx="19633" cy="3930"/>
      </dsp:txXfrm>
    </dsp:sp>
    <dsp:sp modelId="{99EDF241-F18A-447B-A228-D94128682AE5}">
      <dsp:nvSpPr>
        <dsp:cNvPr id="0" name=""/>
        <dsp:cNvSpPr/>
      </dsp:nvSpPr>
      <dsp:spPr>
        <a:xfrm>
          <a:off x="2422582" y="3307142"/>
          <a:ext cx="2022945" cy="1145236"/>
        </a:xfrm>
        <a:prstGeom prst="rect">
          <a:avLst/>
        </a:prstGeom>
        <a:solidFill>
          <a:schemeClr val="accent5">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marR="0" lvl="0" indent="0" algn="ctr" defTabSz="914400" eaLnBrk="1" fontAlgn="auto" latinLnBrk="0" hangingPunct="1">
            <a:lnSpc>
              <a:spcPct val="100000"/>
            </a:lnSpc>
            <a:spcBef>
              <a:spcPct val="0"/>
            </a:spcBef>
            <a:spcAft>
              <a:spcPts val="672"/>
            </a:spcAft>
            <a:buClrTx/>
            <a:buSzTx/>
            <a:buFontTx/>
            <a:buNone/>
            <a:tabLst/>
            <a:defRPr/>
          </a:pPr>
          <a:r>
            <a:rPr lang="en-GB" sz="1600" b="1" kern="1200">
              <a:solidFill>
                <a:srgbClr val="3E6FD2"/>
              </a:solidFill>
            </a:rPr>
            <a:t>18 </a:t>
          </a:r>
          <a:r>
            <a:rPr lang="en-GB" sz="1600" b="1" kern="1200" err="1">
              <a:solidFill>
                <a:srgbClr val="3E6FD2"/>
              </a:solidFill>
            </a:rPr>
            <a:t>mai</a:t>
          </a:r>
          <a:endParaRPr lang="en-GB" sz="1600" b="1" kern="1200">
            <a:solidFill>
              <a:srgbClr val="3E6FD2"/>
            </a:solidFill>
          </a:endParaRPr>
        </a:p>
        <a:p>
          <a:pPr marL="0" marR="0" lvl="0" indent="0" algn="ctr" defTabSz="914400" eaLnBrk="1" fontAlgn="auto" latinLnBrk="0" hangingPunct="1">
            <a:lnSpc>
              <a:spcPct val="100000"/>
            </a:lnSpc>
            <a:spcBef>
              <a:spcPct val="0"/>
            </a:spcBef>
            <a:spcAft>
              <a:spcPts val="672"/>
            </a:spcAft>
            <a:buClrTx/>
            <a:buSzTx/>
            <a:buFontTx/>
            <a:buNone/>
            <a:tabLst/>
            <a:defRPr/>
          </a:pPr>
          <a:r>
            <a:rPr lang="en-GB" sz="1300" b="1" kern="1200">
              <a:solidFill>
                <a:srgbClr val="3E6FD2"/>
              </a:solidFill>
            </a:rPr>
            <a:t>DE/FR: </a:t>
          </a:r>
          <a:r>
            <a:rPr lang="en-GB" sz="1400" kern="1200" err="1">
              <a:solidFill>
                <a:srgbClr val="3E6FD2"/>
              </a:solidFill>
            </a:rPr>
            <a:t>annonce</a:t>
          </a:r>
          <a:r>
            <a:rPr lang="en-GB" sz="1400" kern="1200">
              <a:solidFill>
                <a:srgbClr val="3E6FD2"/>
              </a:solidFill>
            </a:rPr>
            <a:t> </a:t>
          </a:r>
          <a:r>
            <a:rPr lang="en-GB" sz="1400" b="0" kern="1200" err="1">
              <a:solidFill>
                <a:srgbClr val="3E6FD2"/>
              </a:solidFill>
              <a:latin typeface="Arial"/>
            </a:rPr>
            <a:t>cooordonée</a:t>
          </a:r>
          <a:endParaRPr lang="en-GB" sz="1400" b="0" kern="1200" err="1">
            <a:solidFill>
              <a:srgbClr val="3E6FD2"/>
            </a:solidFill>
          </a:endParaRPr>
        </a:p>
        <a:p>
          <a:pPr lvl="0" algn="ctr">
            <a:spcBef>
              <a:spcPct val="0"/>
            </a:spcBef>
            <a:buClrTx/>
            <a:buSzTx/>
            <a:buFontTx/>
            <a:buNone/>
          </a:pPr>
          <a:endParaRPr lang="en-GB" sz="1400" b="0" kern="1200">
            <a:solidFill>
              <a:srgbClr val="3E6FD2"/>
            </a:solidFill>
            <a:latin typeface="Arial"/>
          </a:endParaRPr>
        </a:p>
      </dsp:txBody>
      <dsp:txXfrm>
        <a:off x="2422582" y="3307142"/>
        <a:ext cx="2022945" cy="1145236"/>
      </dsp:txXfrm>
    </dsp:sp>
    <dsp:sp modelId="{B02E47F9-4FDD-455C-87D3-D140B76DCE2B}">
      <dsp:nvSpPr>
        <dsp:cNvPr id="0" name=""/>
        <dsp:cNvSpPr/>
      </dsp:nvSpPr>
      <dsp:spPr>
        <a:xfrm>
          <a:off x="6859351" y="3834040"/>
          <a:ext cx="362078" cy="91440"/>
        </a:xfrm>
        <a:custGeom>
          <a:avLst/>
          <a:gdLst/>
          <a:ahLst/>
          <a:cxnLst/>
          <a:rect l="0" t="0" r="0" b="0"/>
          <a:pathLst>
            <a:path>
              <a:moveTo>
                <a:pt x="0" y="45720"/>
              </a:moveTo>
              <a:lnTo>
                <a:pt x="362078"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30574" y="3877795"/>
        <a:ext cx="19633" cy="3930"/>
      </dsp:txXfrm>
    </dsp:sp>
    <dsp:sp modelId="{B335A7C1-3890-4CB3-8E1B-CE7C5CA2E27B}">
      <dsp:nvSpPr>
        <dsp:cNvPr id="0" name=""/>
        <dsp:cNvSpPr/>
      </dsp:nvSpPr>
      <dsp:spPr>
        <a:xfrm>
          <a:off x="4838206" y="3307142"/>
          <a:ext cx="2022945" cy="1145236"/>
        </a:xfrm>
        <a:prstGeom prst="rect">
          <a:avLst/>
        </a:prstGeom>
        <a:solidFill>
          <a:schemeClr val="accent5">
            <a:lumMod val="20000"/>
            <a:lumOff val="80000"/>
          </a:schemeClr>
        </a:solidFill>
        <a:ln w="25400" cap="flat" cmpd="sng" algn="ctr">
          <a:solidFill>
            <a:schemeClr val="accent5">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b="1" kern="1200">
              <a:solidFill>
                <a:srgbClr val="3E6FD2"/>
              </a:solidFill>
            </a:rPr>
            <a:t>27 </a:t>
          </a:r>
          <a:r>
            <a:rPr lang="en-GB" sz="1600" b="1" kern="1200" err="1">
              <a:solidFill>
                <a:srgbClr val="3E6FD2"/>
              </a:solidFill>
            </a:rPr>
            <a:t>mai</a:t>
          </a:r>
          <a:endParaRPr lang="en-GB" sz="1600" b="1" kern="1200">
            <a:solidFill>
              <a:srgbClr val="3E6FD2"/>
            </a:solidFill>
          </a:endParaRPr>
        </a:p>
        <a:p>
          <a:pPr marL="0" lvl="0" indent="0" algn="ctr" defTabSz="711200">
            <a:lnSpc>
              <a:spcPct val="90000"/>
            </a:lnSpc>
            <a:spcBef>
              <a:spcPct val="0"/>
            </a:spcBef>
            <a:spcAft>
              <a:spcPct val="35000"/>
            </a:spcAft>
            <a:buNone/>
          </a:pPr>
          <a:r>
            <a:rPr lang="fr-BE" sz="1300" b="1" kern="1200">
              <a:solidFill>
                <a:srgbClr val="3E6FD2"/>
              </a:solidFill>
            </a:rPr>
            <a:t>COM</a:t>
          </a:r>
          <a:r>
            <a:rPr lang="fr-BE" sz="1300" b="0" kern="1200">
              <a:solidFill>
                <a:srgbClr val="3E6FD2"/>
              </a:solidFill>
            </a:rPr>
            <a:t>: </a:t>
          </a:r>
          <a:r>
            <a:rPr lang="fr-BE" sz="1400" b="0" kern="1200">
              <a:solidFill>
                <a:srgbClr val="3E6FD2"/>
              </a:solidFill>
            </a:rPr>
            <a:t>plan de relance ‘</a:t>
          </a:r>
          <a:r>
            <a:rPr lang="fr-BE" sz="1400" b="0" kern="1200">
              <a:solidFill>
                <a:srgbClr val="3E6FD2"/>
              </a:solidFill>
              <a:latin typeface="Arial"/>
            </a:rPr>
            <a:t>NextGenerationEU</a:t>
          </a:r>
          <a:r>
            <a:rPr lang="fr-BE" sz="1400" b="0" kern="1200">
              <a:solidFill>
                <a:srgbClr val="3E6FD2"/>
              </a:solidFill>
            </a:rPr>
            <a:t>’</a:t>
          </a:r>
          <a:endParaRPr lang="en-GB" sz="1400" b="0" kern="1200">
            <a:solidFill>
              <a:srgbClr val="3E6FD2"/>
            </a:solidFill>
          </a:endParaRPr>
        </a:p>
      </dsp:txBody>
      <dsp:txXfrm>
        <a:off x="4838206" y="3307142"/>
        <a:ext cx="2022945" cy="1145236"/>
      </dsp:txXfrm>
    </dsp:sp>
    <dsp:sp modelId="{112417AA-3D9B-4A7E-B470-3FFA07F8716D}">
      <dsp:nvSpPr>
        <dsp:cNvPr id="0" name=""/>
        <dsp:cNvSpPr/>
      </dsp:nvSpPr>
      <dsp:spPr>
        <a:xfrm>
          <a:off x="7253830" y="3307142"/>
          <a:ext cx="2022945" cy="1145236"/>
        </a:xfrm>
        <a:prstGeom prst="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b="1" kern="1200">
              <a:solidFill>
                <a:srgbClr val="3E6FD2"/>
              </a:solidFill>
            </a:rPr>
            <a:t>21 Juillet</a:t>
          </a:r>
        </a:p>
        <a:p>
          <a:pPr marL="0" lvl="0" indent="0" algn="ctr" defTabSz="711200">
            <a:lnSpc>
              <a:spcPct val="90000"/>
            </a:lnSpc>
            <a:spcBef>
              <a:spcPct val="0"/>
            </a:spcBef>
            <a:spcAft>
              <a:spcPct val="35000"/>
            </a:spcAft>
            <a:buNone/>
          </a:pPr>
          <a:r>
            <a:rPr lang="en-GB" sz="1400" b="1" kern="1200">
              <a:solidFill>
                <a:srgbClr val="3E6FD2"/>
              </a:solidFill>
            </a:rPr>
            <a:t>Conseil </a:t>
          </a:r>
          <a:r>
            <a:rPr lang="en-GB" sz="1400" b="1" kern="1200" err="1">
              <a:solidFill>
                <a:srgbClr val="3E6FD2"/>
              </a:solidFill>
            </a:rPr>
            <a:t>européen</a:t>
          </a:r>
          <a:r>
            <a:rPr lang="en-GB" sz="1400" b="1" kern="1200">
              <a:solidFill>
                <a:srgbClr val="3E6FD2"/>
              </a:solidFill>
            </a:rPr>
            <a:t>: </a:t>
          </a:r>
          <a:r>
            <a:rPr lang="en-GB" sz="1400" kern="1200">
              <a:solidFill>
                <a:srgbClr val="3E6FD2"/>
              </a:solidFill>
            </a:rPr>
            <a:t>‘</a:t>
          </a:r>
          <a:r>
            <a:rPr lang="en-GB" sz="1400" kern="1200">
              <a:solidFill>
                <a:srgbClr val="3E6FD2"/>
              </a:solidFill>
              <a:latin typeface="Arial"/>
            </a:rPr>
            <a:t>NextGenerationEU</a:t>
          </a:r>
          <a:r>
            <a:rPr lang="en-GB" sz="1400" kern="1200">
              <a:solidFill>
                <a:srgbClr val="3E6FD2"/>
              </a:solidFill>
            </a:rPr>
            <a:t>’ </a:t>
          </a:r>
          <a:br>
            <a:rPr lang="en-GB" sz="1400" kern="1200">
              <a:solidFill>
                <a:srgbClr val="3E6FD2"/>
              </a:solidFill>
            </a:rPr>
          </a:br>
          <a:r>
            <a:rPr lang="en-GB" sz="1400" kern="1200">
              <a:solidFill>
                <a:srgbClr val="3E6FD2"/>
              </a:solidFill>
            </a:rPr>
            <a:t>et cadre financier </a:t>
          </a:r>
          <a:r>
            <a:rPr lang="en-GB" sz="1400" kern="1200" err="1">
              <a:solidFill>
                <a:srgbClr val="3E6FD2"/>
              </a:solidFill>
            </a:rPr>
            <a:t>pluriannuel</a:t>
          </a:r>
          <a:endParaRPr lang="en-GB" sz="1400" kern="1200">
            <a:solidFill>
              <a:srgbClr val="3E6FD2"/>
            </a:solidFill>
          </a:endParaRPr>
        </a:p>
      </dsp:txBody>
      <dsp:txXfrm>
        <a:off x="7253830" y="3307142"/>
        <a:ext cx="2022945" cy="1145236"/>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21582" cy="49168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18971" y="0"/>
            <a:ext cx="2921582" cy="491684"/>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31800" y="1225550"/>
            <a:ext cx="5878513" cy="33067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4212" y="4716078"/>
            <a:ext cx="5393690" cy="385860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307959"/>
            <a:ext cx="2921582" cy="49168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18971" y="9307959"/>
            <a:ext cx="2921582" cy="49168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notes"/>
          <p:cNvSpPr txBox="1">
            <a:spLocks noGrp="1"/>
          </p:cNvSpPr>
          <p:nvPr>
            <p:ph type="body" idx="1"/>
          </p:nvPr>
        </p:nvSpPr>
        <p:spPr>
          <a:xfrm>
            <a:off x="674212" y="4716078"/>
            <a:ext cx="5393690" cy="385860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1:notes"/>
          <p:cNvSpPr>
            <a:spLocks noGrp="1" noRot="1" noChangeAspect="1"/>
          </p:cNvSpPr>
          <p:nvPr>
            <p:ph type="sldImg" idx="2"/>
          </p:nvPr>
        </p:nvSpPr>
        <p:spPr>
          <a:xfrm>
            <a:off x="431800" y="1225550"/>
            <a:ext cx="5878513" cy="33067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Mobilising</a:t>
            </a:r>
            <a:r>
              <a:rPr lang="en-US"/>
              <a:t> at least EUR 1 trillion over the next decade requires a combination of funds provided by the EU budget as proposed by the Commission and further public and private investments triggered by it. </a:t>
            </a:r>
          </a:p>
          <a:p>
            <a:r>
              <a:rPr lang="en-US"/>
              <a:t>Climate and environmental spending under the EU budget will provide </a:t>
            </a:r>
            <a:r>
              <a:rPr lang="en-US" b="1"/>
              <a:t>EUR 503 billion from 2021 to 2030</a:t>
            </a:r>
            <a:r>
              <a:rPr lang="en-US"/>
              <a:t>, in line with the 25% climate mainstreaming target proposed for the 2021- 2027 multiannual financial framework (MFF) and including spending on the environment across all </a:t>
            </a:r>
            <a:r>
              <a:rPr lang="en-US" err="1"/>
              <a:t>programmes</a:t>
            </a:r>
            <a:r>
              <a:rPr lang="en-US"/>
              <a:t>. This will trigger additional national co-financing of EUR 114 billion over this timeframe on climate and environment.</a:t>
            </a:r>
          </a:p>
          <a:p>
            <a:r>
              <a:rPr lang="en-US"/>
              <a:t> The InvestEU Fund will leverage around EUR 279 billion of private and public climate and environmentally-related investments over the period 2021-2030 by providing an EU budget guarantee to reduce the risk in financing and investment operations. </a:t>
            </a:r>
          </a:p>
          <a:p>
            <a:r>
              <a:rPr lang="en-US"/>
              <a:t>The Innovation and </a:t>
            </a:r>
            <a:r>
              <a:rPr lang="en-US" err="1"/>
              <a:t>Modernisation</a:t>
            </a:r>
            <a:r>
              <a:rPr lang="en-US"/>
              <a:t> funds, which are not part of the EU budget but are financed through a part of the revenues from the auctioning of carbon allowances under the Emissions Trading Scheme, will provide at least some EUR 25 billion for EU transition to climate neutrality (more like EUR 100bn now).</a:t>
            </a:r>
          </a:p>
          <a:p>
            <a:endParaRPr lang="en-US"/>
          </a:p>
          <a:p>
            <a:r>
              <a:rPr lang="en-US"/>
              <a:t>Source: https://eur-lex.europa.eu/legal-content/EN/TXT/PDF/?uri=CELEX:52020DC0021</a:t>
            </a:r>
            <a:endParaRPr lang="en-IE"/>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20</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96604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0:notes"/>
          <p:cNvSpPr txBox="1">
            <a:spLocks noGrp="1"/>
          </p:cNvSpPr>
          <p:nvPr>
            <p:ph type="body" idx="1"/>
          </p:nvPr>
        </p:nvSpPr>
        <p:spPr>
          <a:xfrm>
            <a:off x="679768" y="4751220"/>
            <a:ext cx="5438140" cy="388736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p10:notes"/>
          <p:cNvSpPr>
            <a:spLocks noGrp="1" noRot="1" noChangeAspect="1"/>
          </p:cNvSpPr>
          <p:nvPr>
            <p:ph type="sldImg" idx="2"/>
          </p:nvPr>
        </p:nvSpPr>
        <p:spPr>
          <a:xfrm>
            <a:off x="439738" y="1235075"/>
            <a:ext cx="5919787" cy="3330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9:notes"/>
          <p:cNvSpPr txBox="1">
            <a:spLocks noGrp="1"/>
          </p:cNvSpPr>
          <p:nvPr>
            <p:ph type="body" idx="1"/>
          </p:nvPr>
        </p:nvSpPr>
        <p:spPr>
          <a:xfrm>
            <a:off x="679768" y="4751220"/>
            <a:ext cx="5438140" cy="388736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p9:notes"/>
          <p:cNvSpPr>
            <a:spLocks noGrp="1" noRot="1" noChangeAspect="1"/>
          </p:cNvSpPr>
          <p:nvPr>
            <p:ph type="sldImg" idx="2"/>
          </p:nvPr>
        </p:nvSpPr>
        <p:spPr>
          <a:xfrm>
            <a:off x="439738" y="1235075"/>
            <a:ext cx="5919787" cy="3330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2525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9:notes"/>
          <p:cNvSpPr txBox="1">
            <a:spLocks noGrp="1"/>
          </p:cNvSpPr>
          <p:nvPr>
            <p:ph type="body" idx="1"/>
          </p:nvPr>
        </p:nvSpPr>
        <p:spPr>
          <a:xfrm>
            <a:off x="679768" y="4751220"/>
            <a:ext cx="5438140" cy="388736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p9:notes"/>
          <p:cNvSpPr>
            <a:spLocks noGrp="1" noRot="1" noChangeAspect="1"/>
          </p:cNvSpPr>
          <p:nvPr>
            <p:ph type="sldImg" idx="2"/>
          </p:nvPr>
        </p:nvSpPr>
        <p:spPr>
          <a:xfrm>
            <a:off x="439738" y="1235075"/>
            <a:ext cx="5919787" cy="3330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02372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9:notes"/>
          <p:cNvSpPr txBox="1">
            <a:spLocks noGrp="1"/>
          </p:cNvSpPr>
          <p:nvPr>
            <p:ph type="body" idx="1"/>
          </p:nvPr>
        </p:nvSpPr>
        <p:spPr>
          <a:xfrm>
            <a:off x="679768" y="4751220"/>
            <a:ext cx="5438140" cy="388736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p9:notes"/>
          <p:cNvSpPr>
            <a:spLocks noGrp="1" noRot="1" noChangeAspect="1"/>
          </p:cNvSpPr>
          <p:nvPr>
            <p:ph type="sldImg" idx="2"/>
          </p:nvPr>
        </p:nvSpPr>
        <p:spPr>
          <a:xfrm>
            <a:off x="439738" y="1235075"/>
            <a:ext cx="5919787" cy="3330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2525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8:notes"/>
          <p:cNvSpPr txBox="1">
            <a:spLocks noGrp="1"/>
          </p:cNvSpPr>
          <p:nvPr>
            <p:ph type="body" idx="1"/>
          </p:nvPr>
        </p:nvSpPr>
        <p:spPr>
          <a:xfrm>
            <a:off x="674212" y="4716078"/>
            <a:ext cx="5393690" cy="385860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8:notes"/>
          <p:cNvSpPr>
            <a:spLocks noGrp="1" noRot="1" noChangeAspect="1"/>
          </p:cNvSpPr>
          <p:nvPr>
            <p:ph type="sldImg" idx="2"/>
          </p:nvPr>
        </p:nvSpPr>
        <p:spPr>
          <a:xfrm>
            <a:off x="431800" y="1225550"/>
            <a:ext cx="5878513" cy="33067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7361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9:notes"/>
          <p:cNvSpPr txBox="1">
            <a:spLocks noGrp="1"/>
          </p:cNvSpPr>
          <p:nvPr>
            <p:ph type="body" idx="1"/>
          </p:nvPr>
        </p:nvSpPr>
        <p:spPr>
          <a:xfrm>
            <a:off x="679768" y="4751220"/>
            <a:ext cx="5438140" cy="388736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p9:notes"/>
          <p:cNvSpPr>
            <a:spLocks noGrp="1" noRot="1" noChangeAspect="1"/>
          </p:cNvSpPr>
          <p:nvPr>
            <p:ph type="sldImg" idx="2"/>
          </p:nvPr>
        </p:nvSpPr>
        <p:spPr>
          <a:xfrm>
            <a:off x="439738" y="1235075"/>
            <a:ext cx="5919787" cy="3330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4661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9:notes"/>
          <p:cNvSpPr txBox="1">
            <a:spLocks noGrp="1"/>
          </p:cNvSpPr>
          <p:nvPr>
            <p:ph type="body" idx="1"/>
          </p:nvPr>
        </p:nvSpPr>
        <p:spPr>
          <a:xfrm>
            <a:off x="679768" y="4751220"/>
            <a:ext cx="5438140" cy="388736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p9:notes"/>
          <p:cNvSpPr>
            <a:spLocks noGrp="1" noRot="1" noChangeAspect="1"/>
          </p:cNvSpPr>
          <p:nvPr>
            <p:ph type="sldImg" idx="2"/>
          </p:nvPr>
        </p:nvSpPr>
        <p:spPr>
          <a:xfrm>
            <a:off x="439738" y="1235075"/>
            <a:ext cx="5919787" cy="3330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3223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8:notes"/>
          <p:cNvSpPr txBox="1">
            <a:spLocks noGrp="1"/>
          </p:cNvSpPr>
          <p:nvPr>
            <p:ph type="body" idx="1"/>
          </p:nvPr>
        </p:nvSpPr>
        <p:spPr>
          <a:xfrm>
            <a:off x="685370" y="4786628"/>
            <a:ext cx="5482956" cy="3916329"/>
          </a:xfrm>
          <a:prstGeom prst="rect">
            <a:avLst/>
          </a:prstGeom>
        </p:spPr>
        <p:txBody>
          <a:bodyPr spcFirstLastPara="1" wrap="square" lIns="92129" tIns="46052" rIns="92129" bIns="46052" anchor="t" anchorCtr="0">
            <a:noAutofit/>
          </a:bodyPr>
          <a:lstStyle/>
          <a:p>
            <a:pPr marL="0" indent="0"/>
            <a:endParaRPr/>
          </a:p>
        </p:txBody>
      </p:sp>
      <p:sp>
        <p:nvSpPr>
          <p:cNvPr id="293" name="Google Shape;293;p8:notes"/>
          <p:cNvSpPr>
            <a:spLocks noGrp="1" noRot="1" noChangeAspect="1"/>
          </p:cNvSpPr>
          <p:nvPr>
            <p:ph type="sldImg" idx="2"/>
          </p:nvPr>
        </p:nvSpPr>
        <p:spPr>
          <a:xfrm>
            <a:off x="446088" y="1244600"/>
            <a:ext cx="5962650" cy="33543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5906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8:notes"/>
          <p:cNvSpPr txBox="1">
            <a:spLocks noGrp="1"/>
          </p:cNvSpPr>
          <p:nvPr>
            <p:ph type="body" idx="1"/>
          </p:nvPr>
        </p:nvSpPr>
        <p:spPr>
          <a:xfrm>
            <a:off x="685370" y="4786628"/>
            <a:ext cx="5482956" cy="3916329"/>
          </a:xfrm>
          <a:prstGeom prst="rect">
            <a:avLst/>
          </a:prstGeom>
        </p:spPr>
        <p:txBody>
          <a:bodyPr spcFirstLastPara="1" wrap="square" lIns="92129" tIns="46052" rIns="92129" bIns="46052" anchor="t" anchorCtr="0">
            <a:noAutofit/>
          </a:bodyPr>
          <a:lstStyle/>
          <a:p>
            <a:pPr marL="0" indent="0"/>
            <a:endParaRPr/>
          </a:p>
        </p:txBody>
      </p:sp>
      <p:sp>
        <p:nvSpPr>
          <p:cNvPr id="293" name="Google Shape;293;p8:notes"/>
          <p:cNvSpPr>
            <a:spLocks noGrp="1" noRot="1" noChangeAspect="1"/>
          </p:cNvSpPr>
          <p:nvPr>
            <p:ph type="sldImg" idx="2"/>
          </p:nvPr>
        </p:nvSpPr>
        <p:spPr>
          <a:xfrm>
            <a:off x="446088" y="1244600"/>
            <a:ext cx="5962650" cy="33543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0703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8:notes"/>
          <p:cNvSpPr txBox="1">
            <a:spLocks noGrp="1"/>
          </p:cNvSpPr>
          <p:nvPr>
            <p:ph type="body" idx="1"/>
          </p:nvPr>
        </p:nvSpPr>
        <p:spPr>
          <a:xfrm>
            <a:off x="685370" y="4786628"/>
            <a:ext cx="5482956" cy="3916329"/>
          </a:xfrm>
          <a:prstGeom prst="rect">
            <a:avLst/>
          </a:prstGeom>
        </p:spPr>
        <p:txBody>
          <a:bodyPr spcFirstLastPara="1" wrap="square" lIns="92129" tIns="46052" rIns="92129" bIns="46052" anchor="t" anchorCtr="0">
            <a:noAutofit/>
          </a:bodyPr>
          <a:lstStyle/>
          <a:p>
            <a:pPr marL="0" indent="0"/>
            <a:endParaRPr/>
          </a:p>
        </p:txBody>
      </p:sp>
      <p:sp>
        <p:nvSpPr>
          <p:cNvPr id="293" name="Google Shape;293;p8:notes"/>
          <p:cNvSpPr>
            <a:spLocks noGrp="1" noRot="1" noChangeAspect="1"/>
          </p:cNvSpPr>
          <p:nvPr>
            <p:ph type="sldImg" idx="2"/>
          </p:nvPr>
        </p:nvSpPr>
        <p:spPr>
          <a:xfrm>
            <a:off x="446088" y="1244600"/>
            <a:ext cx="5962650" cy="33543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9608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8:notes"/>
          <p:cNvSpPr txBox="1">
            <a:spLocks noGrp="1"/>
          </p:cNvSpPr>
          <p:nvPr>
            <p:ph type="body" idx="1"/>
          </p:nvPr>
        </p:nvSpPr>
        <p:spPr>
          <a:xfrm>
            <a:off x="685370" y="4786628"/>
            <a:ext cx="5482956" cy="3916329"/>
          </a:xfrm>
          <a:prstGeom prst="rect">
            <a:avLst/>
          </a:prstGeom>
        </p:spPr>
        <p:txBody>
          <a:bodyPr spcFirstLastPara="1" wrap="square" lIns="92129" tIns="46052" rIns="92129" bIns="46052" anchor="t" anchorCtr="0">
            <a:noAutofit/>
          </a:bodyPr>
          <a:lstStyle/>
          <a:p>
            <a:pPr marL="0" indent="0"/>
            <a:endParaRPr/>
          </a:p>
        </p:txBody>
      </p:sp>
      <p:sp>
        <p:nvSpPr>
          <p:cNvPr id="293" name="Google Shape;293;p8:notes"/>
          <p:cNvSpPr>
            <a:spLocks noGrp="1" noRot="1" noChangeAspect="1"/>
          </p:cNvSpPr>
          <p:nvPr>
            <p:ph type="sldImg" idx="2"/>
          </p:nvPr>
        </p:nvSpPr>
        <p:spPr>
          <a:xfrm>
            <a:off x="446088" y="1244600"/>
            <a:ext cx="5962650" cy="33543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4482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EU economic growth has been persistently slower than in the US over the past two decades, while China has been rapidly catching up. The EU-US gap in the level of GDP at 2015 prices02 has gradually widened from slightly more than 15% in 2002 to 30% in 2023, while on a purchasing power parity (PPP) basis a gap of 12% has emerged (Draghi report Part A, pg.10, Figure 3)</a:t>
            </a:r>
            <a:endParaRPr lang="en-IE"/>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9</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25805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9CF2995-AB43-4B7C-B8CD-9DC7C3692A9C}" type="slidenum">
              <a:rPr lang="en-GB" smtClean="0"/>
              <a:t>12</a:t>
            </a:fld>
            <a:endParaRPr lang="en-GB"/>
          </a:p>
        </p:txBody>
      </p:sp>
    </p:spTree>
    <p:extLst>
      <p:ext uri="{BB962C8B-B14F-4D97-AF65-F5344CB8AC3E}">
        <p14:creationId xmlns:p14="http://schemas.microsoft.com/office/powerpoint/2010/main" val="514199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GB"/>
              <a:t>According to </a:t>
            </a:r>
            <a:r>
              <a:rPr lang="fr-FR"/>
              <a:t>RÈGLEMENT (UE) 2020/2094 DU CONSEIL</a:t>
            </a:r>
            <a:r>
              <a:rPr lang="en-GB"/>
              <a:t>, the instrument </a:t>
            </a:r>
            <a:r>
              <a:rPr lang="en-US" b="0" i="0">
                <a:effectLst/>
                <a:latin typeface="__fkGroteskNeue_598ab8"/>
              </a:rPr>
              <a:t>European Union Recovery Instrument (EURI)</a:t>
            </a:r>
            <a:r>
              <a:rPr lang="en-GB"/>
              <a:t> is referred to as: “</a:t>
            </a:r>
            <a:r>
              <a:rPr lang="fr-FR"/>
              <a:t>instrument de l’Union européenne pour la relance</a:t>
            </a:r>
            <a:r>
              <a:rPr lang="en-GB"/>
              <a:t>”</a:t>
            </a:r>
          </a:p>
          <a:p>
            <a:pPr marL="173336" indent="-173336">
              <a:buFontTx/>
              <a:buChar char="-"/>
            </a:pPr>
            <a:endParaRPr lang="en-US"/>
          </a:p>
          <a:p>
            <a:endParaRPr lang="en-GB"/>
          </a:p>
        </p:txBody>
      </p:sp>
      <p:sp>
        <p:nvSpPr>
          <p:cNvPr id="4" name="Slide Number Placeholder 3"/>
          <p:cNvSpPr>
            <a:spLocks noGrp="1"/>
          </p:cNvSpPr>
          <p:nvPr>
            <p:ph type="sldNum" sz="quarter" idx="10"/>
          </p:nvPr>
        </p:nvSpPr>
        <p:spPr/>
        <p:txBody>
          <a:bodyPr/>
          <a:lstStyle/>
          <a:p>
            <a:fld id="{59CF2995-AB43-4B7C-B8CD-9DC7C3692A9C}" type="slidenum">
              <a:rPr lang="en-GB" smtClean="0"/>
              <a:t>13</a:t>
            </a:fld>
            <a:endParaRPr lang="en-GB"/>
          </a:p>
        </p:txBody>
      </p:sp>
    </p:spTree>
    <p:extLst>
      <p:ext uri="{BB962C8B-B14F-4D97-AF65-F5344CB8AC3E}">
        <p14:creationId xmlns:p14="http://schemas.microsoft.com/office/powerpoint/2010/main" val="25025721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4"/>
        <p:cNvGrpSpPr/>
        <p:nvPr/>
      </p:nvGrpSpPr>
      <p:grpSpPr>
        <a:xfrm>
          <a:off x="0" y="0"/>
          <a:ext cx="0" cy="0"/>
          <a:chOff x="0" y="0"/>
          <a:chExt cx="0" cy="0"/>
        </a:xfrm>
      </p:grpSpPr>
      <p:sp>
        <p:nvSpPr>
          <p:cNvPr id="15" name="Google Shape;15;p22"/>
          <p:cNvSpPr txBox="1">
            <a:spLocks noGrp="1"/>
          </p:cNvSpPr>
          <p:nvPr>
            <p:ph type="sldNum" idx="12"/>
          </p:nvPr>
        </p:nvSpPr>
        <p:spPr>
          <a:xfrm>
            <a:off x="697524"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16" name="Google Shape;16;p22"/>
          <p:cNvSpPr/>
          <p:nvPr/>
        </p:nvSpPr>
        <p:spPr>
          <a:xfrm>
            <a:off x="0" y="1078173"/>
            <a:ext cx="12192000" cy="5779827"/>
          </a:xfrm>
          <a:prstGeom prst="rect">
            <a:avLst/>
          </a:prstGeom>
          <a:solidFill>
            <a:srgbClr val="0356B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accent4"/>
              </a:solidFill>
              <a:latin typeface="Arial"/>
              <a:ea typeface="Arial"/>
              <a:cs typeface="Arial"/>
              <a:sym typeface="Arial"/>
            </a:endParaRPr>
          </a:p>
        </p:txBody>
      </p:sp>
      <p:sp>
        <p:nvSpPr>
          <p:cNvPr id="18" name="Google Shape;18;p22"/>
          <p:cNvSpPr txBox="1">
            <a:spLocks noGrp="1"/>
          </p:cNvSpPr>
          <p:nvPr>
            <p:ph type="ctrTitle"/>
          </p:nvPr>
        </p:nvSpPr>
        <p:spPr>
          <a:xfrm>
            <a:off x="1071350" y="1992572"/>
            <a:ext cx="10065224" cy="2149523"/>
          </a:xfrm>
          <a:prstGeom prst="rect">
            <a:avLst/>
          </a:prstGeom>
          <a:noFill/>
          <a:ln>
            <a:noFill/>
          </a:ln>
        </p:spPr>
        <p:txBody>
          <a:bodyPr spcFirstLastPara="1" wrap="square" lIns="91425" tIns="45700" rIns="91425" bIns="0" anchor="t" anchorCtr="0">
            <a:noAutofit/>
          </a:bodyPr>
          <a:lstStyle>
            <a:lvl1pPr lvl="0" algn="l">
              <a:lnSpc>
                <a:spcPct val="90000"/>
              </a:lnSpc>
              <a:spcBef>
                <a:spcPts val="0"/>
              </a:spcBef>
              <a:spcAft>
                <a:spcPts val="0"/>
              </a:spcAft>
              <a:buClr>
                <a:schemeClr val="lt1"/>
              </a:buClr>
              <a:buSzPts val="6000"/>
              <a:buFont typeface="Arial"/>
              <a:buNone/>
              <a:defRPr sz="60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9" name="Google Shape;19;p22"/>
          <p:cNvSpPr txBox="1">
            <a:spLocks noGrp="1"/>
          </p:cNvSpPr>
          <p:nvPr>
            <p:ph type="subTitle" idx="1"/>
          </p:nvPr>
        </p:nvSpPr>
        <p:spPr>
          <a:xfrm>
            <a:off x="1071351" y="4418049"/>
            <a:ext cx="10065224" cy="897754"/>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2800"/>
              <a:buNone/>
              <a:defRPr sz="2800" i="0">
                <a:solidFill>
                  <a:schemeClr val="accent5"/>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20" name="Google Shape;20;p22"/>
          <p:cNvSpPr txBox="1">
            <a:spLocks noGrp="1"/>
          </p:cNvSpPr>
          <p:nvPr>
            <p:ph type="body" idx="2"/>
          </p:nvPr>
        </p:nvSpPr>
        <p:spPr>
          <a:xfrm>
            <a:off x="6096000" y="5557903"/>
            <a:ext cx="5040313" cy="528998"/>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0"/>
              </a:spcBef>
              <a:spcAft>
                <a:spcPts val="0"/>
              </a:spcAft>
              <a:buSzPts val="2200"/>
              <a:buFont typeface="Arial"/>
              <a:buNone/>
              <a:defRPr sz="2200" i="1">
                <a:solidFill>
                  <a:schemeClr val="lt1"/>
                </a:solidFill>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1" name="Google Shape;21;p22"/>
          <p:cNvSpPr/>
          <p:nvPr/>
        </p:nvSpPr>
        <p:spPr>
          <a:xfrm>
            <a:off x="5741158" y="6619164"/>
            <a:ext cx="707409" cy="240594"/>
          </a:xfrm>
          <a:prstGeom prst="rect">
            <a:avLst/>
          </a:prstGeom>
          <a:solidFill>
            <a:srgbClr val="0044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2" name="Google Shape;22;p22"/>
          <p:cNvCxnSpPr/>
          <p:nvPr/>
        </p:nvCxnSpPr>
        <p:spPr>
          <a:xfrm>
            <a:off x="846746" y="1978925"/>
            <a:ext cx="0" cy="4879075"/>
          </a:xfrm>
          <a:prstGeom prst="straightConnector1">
            <a:avLst/>
          </a:prstGeom>
          <a:noFill/>
          <a:ln w="28575" cap="flat" cmpd="sng">
            <a:solidFill>
              <a:schemeClr val="accent5"/>
            </a:solidFill>
            <a:prstDash val="solid"/>
            <a:miter lim="800000"/>
            <a:headEnd type="none" w="sm" len="sm"/>
            <a:tailEnd type="none" w="sm" len="sm"/>
          </a:ln>
        </p:spPr>
      </p:cxnSp>
      <p:pic>
        <p:nvPicPr>
          <p:cNvPr id="2" name="Google Shape;17;p22" descr="European Commission">
            <a:extLst>
              <a:ext uri="{FF2B5EF4-FFF2-40B4-BE49-F238E27FC236}">
                <a16:creationId xmlns:a16="http://schemas.microsoft.com/office/drawing/2014/main" id="{B45F4576-0280-9ABD-3693-C3C51E11FA18}"/>
              </a:ext>
            </a:extLst>
          </p:cNvPr>
          <p:cNvPicPr preferRelativeResize="0"/>
          <p:nvPr userDrawn="1"/>
        </p:nvPicPr>
        <p:blipFill rotWithShape="1">
          <a:blip r:embed="rId2">
            <a:alphaModFix/>
          </a:blip>
          <a:srcRect/>
          <a:stretch/>
        </p:blipFill>
        <p:spPr>
          <a:xfrm>
            <a:off x="5388933" y="258042"/>
            <a:ext cx="1659793" cy="115246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Last slide (option 2)">
  <p:cSld name="Last slide (option 2)">
    <p:spTree>
      <p:nvGrpSpPr>
        <p:cNvPr id="1" name="Shape 166"/>
        <p:cNvGrpSpPr/>
        <p:nvPr/>
      </p:nvGrpSpPr>
      <p:grpSpPr>
        <a:xfrm>
          <a:off x="0" y="0"/>
          <a:ext cx="0" cy="0"/>
          <a:chOff x="0" y="0"/>
          <a:chExt cx="0" cy="0"/>
        </a:xfrm>
      </p:grpSpPr>
      <p:sp>
        <p:nvSpPr>
          <p:cNvPr id="167" name="Google Shape;167;p40"/>
          <p:cNvSpPr/>
          <p:nvPr/>
        </p:nvSpPr>
        <p:spPr>
          <a:xfrm>
            <a:off x="0" y="1"/>
            <a:ext cx="12192000" cy="342899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9" name="Google Shape;169;p40"/>
          <p:cNvSpPr txBox="1">
            <a:spLocks noGrp="1"/>
          </p:cNvSpPr>
          <p:nvPr>
            <p:ph type="ctrTitle"/>
          </p:nvPr>
        </p:nvSpPr>
        <p:spPr>
          <a:xfrm>
            <a:off x="1077013" y="1122363"/>
            <a:ext cx="10156297" cy="1240348"/>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accent5"/>
              </a:buClr>
              <a:buSzPts val="6000"/>
              <a:buFont typeface="Arial"/>
              <a:buNone/>
              <a:defRPr sz="6000">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70" name="Google Shape;170;p40"/>
          <p:cNvSpPr txBox="1">
            <a:spLocks noGrp="1"/>
          </p:cNvSpPr>
          <p:nvPr>
            <p:ph type="body" idx="1" hasCustomPrompt="1"/>
          </p:nvPr>
        </p:nvSpPr>
        <p:spPr>
          <a:xfrm>
            <a:off x="838976" y="4175997"/>
            <a:ext cx="10888663" cy="162014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SzPts val="1400"/>
              <a:buFont typeface="Arial"/>
              <a:buNone/>
              <a:defRPr sz="1400">
                <a:solidFill>
                  <a:srgbClr val="767676"/>
                </a:solidFill>
              </a:defRPr>
            </a:lvl1pPr>
            <a:lvl2pPr marL="914400" lvl="1" indent="-228600" algn="l">
              <a:lnSpc>
                <a:spcPct val="100000"/>
              </a:lnSpc>
              <a:spcBef>
                <a:spcPts val="1800"/>
              </a:spcBef>
              <a:spcAft>
                <a:spcPts val="0"/>
              </a:spcAft>
              <a:buSzPts val="2000"/>
              <a:buNone/>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err="1"/>
              <a:t>Rérérences</a:t>
            </a:r>
            <a:r>
              <a:rPr lang="en-US"/>
              <a:t>:</a:t>
            </a:r>
          </a:p>
          <a:p>
            <a:pPr lvl="0"/>
            <a:r>
              <a:rPr lang="en-US"/>
              <a:t>- </a:t>
            </a:r>
          </a:p>
        </p:txBody>
      </p:sp>
      <p:cxnSp>
        <p:nvCxnSpPr>
          <p:cNvPr id="171" name="Google Shape;171;p40"/>
          <p:cNvCxnSpPr/>
          <p:nvPr/>
        </p:nvCxnSpPr>
        <p:spPr>
          <a:xfrm>
            <a:off x="838200" y="0"/>
            <a:ext cx="0" cy="2362711"/>
          </a:xfrm>
          <a:prstGeom prst="straightConnector1">
            <a:avLst/>
          </a:prstGeom>
          <a:noFill/>
          <a:ln w="28575" cap="flat" cmpd="sng">
            <a:solidFill>
              <a:schemeClr val="accent5"/>
            </a:solidFill>
            <a:prstDash val="solid"/>
            <a:miter lim="800000"/>
            <a:headEnd type="none" w="sm" len="sm"/>
            <a:tailEnd type="none" w="sm" len="sm"/>
          </a:ln>
        </p:spPr>
      </p:cxnSp>
      <p:pic>
        <p:nvPicPr>
          <p:cNvPr id="3" name="Picture 2" descr="A logo with white lines on a black background&#10;&#10;Description automatically generated">
            <a:extLst>
              <a:ext uri="{FF2B5EF4-FFF2-40B4-BE49-F238E27FC236}">
                <a16:creationId xmlns:a16="http://schemas.microsoft.com/office/drawing/2014/main" id="{E19FAB4C-AFC3-C8FD-73FA-BDADDD822E16}"/>
              </a:ext>
            </a:extLst>
          </p:cNvPr>
          <p:cNvPicPr>
            <a:picLocks noChangeAspect="1"/>
          </p:cNvPicPr>
          <p:nvPr userDrawn="1"/>
        </p:nvPicPr>
        <p:blipFill>
          <a:blip r:embed="rId2"/>
          <a:stretch>
            <a:fillRect/>
          </a:stretch>
        </p:blipFill>
        <p:spPr>
          <a:xfrm>
            <a:off x="10032761" y="6038130"/>
            <a:ext cx="1752501" cy="484660"/>
          </a:xfrm>
          <a:prstGeom prst="rect">
            <a:avLst/>
          </a:prstGeom>
        </p:spPr>
      </p:pic>
      <p:sp>
        <p:nvSpPr>
          <p:cNvPr id="2" name="Slide Number Placeholder 1">
            <a:extLst>
              <a:ext uri="{FF2B5EF4-FFF2-40B4-BE49-F238E27FC236}">
                <a16:creationId xmlns:a16="http://schemas.microsoft.com/office/drawing/2014/main" id="{6A7C9B0D-3BBA-FD50-116A-83718F5AFF1E}"/>
              </a:ext>
            </a:extLst>
          </p:cNvPr>
          <p:cNvSpPr>
            <a:spLocks noGrp="1"/>
          </p:cNvSpPr>
          <p:nvPr>
            <p:ph type="sldNum" idx="10"/>
          </p:nvPr>
        </p:nvSpPr>
        <p:spPr/>
        <p:txBody>
          <a:bodyPr/>
          <a:lstStyle/>
          <a:p>
            <a:pPr marL="0" lvl="0" indent="0" algn="l" rtl="0">
              <a:spcBef>
                <a:spcPts val="0"/>
              </a:spcBef>
              <a:spcAft>
                <a:spcPts val="0"/>
              </a:spcAft>
              <a:buNone/>
            </a:pPr>
            <a:fld id="{00000000-1234-1234-1234-123412341234}" type="slidenum">
              <a:rPr lang="en-GB" smtClean="0"/>
              <a:t>‹#›</a:t>
            </a:fld>
            <a:endParaRPr lang="en-GB"/>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and Object">
  <p:cSld name="Content and Object">
    <p:spTree>
      <p:nvGrpSpPr>
        <p:cNvPr id="1" name="Shape 172"/>
        <p:cNvGrpSpPr/>
        <p:nvPr/>
      </p:nvGrpSpPr>
      <p:grpSpPr>
        <a:xfrm>
          <a:off x="0" y="0"/>
          <a:ext cx="0" cy="0"/>
          <a:chOff x="0" y="0"/>
          <a:chExt cx="0" cy="0"/>
        </a:xfrm>
      </p:grpSpPr>
      <p:sp>
        <p:nvSpPr>
          <p:cNvPr id="174" name="Google Shape;174;p41"/>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75" name="Google Shape;175;p41"/>
          <p:cNvSpPr txBox="1">
            <a:spLocks noGrp="1"/>
          </p:cNvSpPr>
          <p:nvPr>
            <p:ph type="body" idx="1"/>
          </p:nvPr>
        </p:nvSpPr>
        <p:spPr>
          <a:xfrm>
            <a:off x="838198" y="1825625"/>
            <a:ext cx="5328000" cy="3906435"/>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0"/>
              </a:spcBef>
              <a:spcAft>
                <a:spcPts val="0"/>
              </a:spcAft>
              <a:buSzPts val="2400"/>
              <a:buChar char="•"/>
              <a:defRPr/>
            </a:lvl1pPr>
            <a:lvl2pPr marL="914400" lvl="1" indent="-355600" algn="l">
              <a:lnSpc>
                <a:spcPct val="100000"/>
              </a:lnSpc>
              <a:spcBef>
                <a:spcPts val="1800"/>
              </a:spcBef>
              <a:spcAft>
                <a:spcPts val="0"/>
              </a:spcAft>
              <a:buSzPts val="2000"/>
              <a:buChar char="•"/>
              <a:defRPr/>
            </a:lvl2pPr>
            <a:lvl3pPr marL="1371600" lvl="2" indent="-342900" algn="l">
              <a:lnSpc>
                <a:spcPct val="100000"/>
              </a:lnSpc>
              <a:spcBef>
                <a:spcPts val="1800"/>
              </a:spcBef>
              <a:spcAft>
                <a:spcPts val="0"/>
              </a:spcAft>
              <a:buSzPts val="1800"/>
              <a:buChar char="•"/>
              <a:defRPr/>
            </a:lvl3pPr>
            <a:lvl4pPr marL="1828800" lvl="3" indent="-330200" algn="l">
              <a:lnSpc>
                <a:spcPct val="100000"/>
              </a:lnSpc>
              <a:spcBef>
                <a:spcPts val="1800"/>
              </a:spcBef>
              <a:spcAft>
                <a:spcPts val="0"/>
              </a:spcAft>
              <a:buSzPts val="1600"/>
              <a:buChar char="•"/>
              <a:defRPr/>
            </a:lvl4pPr>
            <a:lvl5pPr marL="2286000" lvl="4" indent="-330200" algn="l">
              <a:lnSpc>
                <a:spcPct val="100000"/>
              </a:lnSpc>
              <a:spcBef>
                <a:spcPts val="1800"/>
              </a:spcBef>
              <a:spcAft>
                <a:spcPts val="0"/>
              </a:spcAft>
              <a:buSzPts val="16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76" name="Google Shape;176;p41"/>
          <p:cNvSpPr txBox="1">
            <a:spLocks noGrp="1"/>
          </p:cNvSpPr>
          <p:nvPr>
            <p:ph type="body" idx="2"/>
          </p:nvPr>
        </p:nvSpPr>
        <p:spPr>
          <a:xfrm>
            <a:off x="6402250" y="1825625"/>
            <a:ext cx="5328000" cy="390643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SzPts val="2400"/>
              <a:buNone/>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cxnSp>
        <p:nvCxnSpPr>
          <p:cNvPr id="177" name="Google Shape;177;p41"/>
          <p:cNvCxnSpPr/>
          <p:nvPr/>
        </p:nvCxnSpPr>
        <p:spPr>
          <a:xfrm flipH="1">
            <a:off x="838199" y="0"/>
            <a:ext cx="1" cy="1276357"/>
          </a:xfrm>
          <a:prstGeom prst="straightConnector1">
            <a:avLst/>
          </a:prstGeom>
          <a:noFill/>
          <a:ln w="28575" cap="flat" cmpd="sng">
            <a:solidFill>
              <a:schemeClr val="accent5"/>
            </a:solidFill>
            <a:prstDash val="solid"/>
            <a:miter lim="800000"/>
            <a:headEnd type="none" w="sm" len="sm"/>
            <a:tailEnd type="none" w="sm" len="sm"/>
          </a:ln>
        </p:spPr>
      </p:cxnSp>
      <p:pic>
        <p:nvPicPr>
          <p:cNvPr id="2" name="Picture 1" descr="A logo with white lines on a black background&#10;&#10;Description automatically generated">
            <a:extLst>
              <a:ext uri="{FF2B5EF4-FFF2-40B4-BE49-F238E27FC236}">
                <a16:creationId xmlns:a16="http://schemas.microsoft.com/office/drawing/2014/main" id="{B9469332-53E6-FEE2-AB5D-CE43AC574DBE}"/>
              </a:ext>
            </a:extLst>
          </p:cNvPr>
          <p:cNvPicPr>
            <a:picLocks noChangeAspect="1"/>
          </p:cNvPicPr>
          <p:nvPr userDrawn="1"/>
        </p:nvPicPr>
        <p:blipFill>
          <a:blip r:embed="rId2"/>
          <a:stretch>
            <a:fillRect/>
          </a:stretch>
        </p:blipFill>
        <p:spPr>
          <a:xfrm>
            <a:off x="10032761" y="6038130"/>
            <a:ext cx="1752501" cy="484660"/>
          </a:xfrm>
          <a:prstGeom prst="rect">
            <a:avLst/>
          </a:prstGeom>
        </p:spPr>
      </p:pic>
      <p:sp>
        <p:nvSpPr>
          <p:cNvPr id="3" name="Slide Number Placeholder 2">
            <a:extLst>
              <a:ext uri="{FF2B5EF4-FFF2-40B4-BE49-F238E27FC236}">
                <a16:creationId xmlns:a16="http://schemas.microsoft.com/office/drawing/2014/main" id="{2AF4FE3E-346B-34C6-4ABE-64484F392A5A}"/>
              </a:ext>
            </a:extLst>
          </p:cNvPr>
          <p:cNvSpPr>
            <a:spLocks noGrp="1"/>
          </p:cNvSpPr>
          <p:nvPr>
            <p:ph type="sldNum" idx="10"/>
          </p:nvPr>
        </p:nvSpPr>
        <p:spPr/>
        <p:txBody>
          <a:bodyPr/>
          <a:lstStyle/>
          <a:p>
            <a:pPr marL="0" lvl="0" indent="0" algn="l" rtl="0">
              <a:spcBef>
                <a:spcPts val="0"/>
              </a:spcBef>
              <a:spcAft>
                <a:spcPts val="0"/>
              </a:spcAft>
              <a:buNone/>
            </a:pPr>
            <a:fld id="{00000000-1234-1234-1234-123412341234}" type="slidenum">
              <a:rPr lang="en-GB" smtClean="0"/>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78"/>
        <p:cNvGrpSpPr/>
        <p:nvPr/>
      </p:nvGrpSpPr>
      <p:grpSpPr>
        <a:xfrm>
          <a:off x="0" y="0"/>
          <a:ext cx="0" cy="0"/>
          <a:chOff x="0" y="0"/>
          <a:chExt cx="0" cy="0"/>
        </a:xfrm>
      </p:grpSpPr>
      <p:sp>
        <p:nvSpPr>
          <p:cNvPr id="180" name="Google Shape;180;p42"/>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cxnSp>
        <p:nvCxnSpPr>
          <p:cNvPr id="181" name="Google Shape;181;p42"/>
          <p:cNvCxnSpPr/>
          <p:nvPr/>
        </p:nvCxnSpPr>
        <p:spPr>
          <a:xfrm flipH="1">
            <a:off x="838199" y="0"/>
            <a:ext cx="1" cy="1276357"/>
          </a:xfrm>
          <a:prstGeom prst="straightConnector1">
            <a:avLst/>
          </a:prstGeom>
          <a:noFill/>
          <a:ln w="28575" cap="flat" cmpd="sng">
            <a:solidFill>
              <a:schemeClr val="accent5"/>
            </a:solidFill>
            <a:prstDash val="solid"/>
            <a:miter lim="800000"/>
            <a:headEnd type="none" w="sm" len="sm"/>
            <a:tailEnd type="none" w="sm" len="sm"/>
          </a:ln>
        </p:spPr>
      </p:cxnSp>
      <p:pic>
        <p:nvPicPr>
          <p:cNvPr id="2" name="Picture 1" descr="A logo with white lines on a black background&#10;&#10;Description automatically generated">
            <a:extLst>
              <a:ext uri="{FF2B5EF4-FFF2-40B4-BE49-F238E27FC236}">
                <a16:creationId xmlns:a16="http://schemas.microsoft.com/office/drawing/2014/main" id="{4AA596F6-947C-30B9-D688-CC768AD91D9A}"/>
              </a:ext>
            </a:extLst>
          </p:cNvPr>
          <p:cNvPicPr>
            <a:picLocks noChangeAspect="1"/>
          </p:cNvPicPr>
          <p:nvPr userDrawn="1"/>
        </p:nvPicPr>
        <p:blipFill>
          <a:blip r:embed="rId2"/>
          <a:stretch>
            <a:fillRect/>
          </a:stretch>
        </p:blipFill>
        <p:spPr>
          <a:xfrm>
            <a:off x="10032761" y="6038130"/>
            <a:ext cx="1752501" cy="484660"/>
          </a:xfrm>
          <a:prstGeom prst="rect">
            <a:avLst/>
          </a:prstGeom>
        </p:spPr>
      </p:pic>
      <p:sp>
        <p:nvSpPr>
          <p:cNvPr id="3" name="Slide Number Placeholder 2">
            <a:extLst>
              <a:ext uri="{FF2B5EF4-FFF2-40B4-BE49-F238E27FC236}">
                <a16:creationId xmlns:a16="http://schemas.microsoft.com/office/drawing/2014/main" id="{F3F60469-188C-38EC-0FA3-86769648AD43}"/>
              </a:ext>
            </a:extLst>
          </p:cNvPr>
          <p:cNvSpPr>
            <a:spLocks noGrp="1"/>
          </p:cNvSpPr>
          <p:nvPr>
            <p:ph type="sldNum" idx="10"/>
          </p:nvPr>
        </p:nvSpPr>
        <p:spPr/>
        <p:txBody>
          <a:bodyPr/>
          <a:lstStyle/>
          <a:p>
            <a:pPr marL="0" lvl="0" indent="0" algn="l" rtl="0">
              <a:spcBef>
                <a:spcPts val="0"/>
              </a:spcBef>
              <a:spcAft>
                <a:spcPts val="0"/>
              </a:spcAft>
              <a:buNone/>
            </a:pPr>
            <a:fld id="{00000000-1234-1234-1234-123412341234}" type="slidenum">
              <a:rPr lang="en-GB" smtClean="0"/>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preserve="1">
  <p:cSld name="1_Title Only">
    <p:spTree>
      <p:nvGrpSpPr>
        <p:cNvPr id="1" name="Shape 178"/>
        <p:cNvGrpSpPr/>
        <p:nvPr/>
      </p:nvGrpSpPr>
      <p:grpSpPr>
        <a:xfrm>
          <a:off x="0" y="0"/>
          <a:ext cx="0" cy="0"/>
          <a:chOff x="0" y="0"/>
          <a:chExt cx="0" cy="0"/>
        </a:xfrm>
      </p:grpSpPr>
      <p:sp>
        <p:nvSpPr>
          <p:cNvPr id="180" name="Google Shape;180;p42"/>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cxnSp>
        <p:nvCxnSpPr>
          <p:cNvPr id="181" name="Google Shape;181;p42"/>
          <p:cNvCxnSpPr/>
          <p:nvPr/>
        </p:nvCxnSpPr>
        <p:spPr>
          <a:xfrm flipH="1">
            <a:off x="838199" y="0"/>
            <a:ext cx="1" cy="1276357"/>
          </a:xfrm>
          <a:prstGeom prst="straightConnector1">
            <a:avLst/>
          </a:prstGeom>
          <a:noFill/>
          <a:ln w="28575" cap="flat" cmpd="sng">
            <a:solidFill>
              <a:schemeClr val="accent5"/>
            </a:solidFill>
            <a:prstDash val="solid"/>
            <a:miter lim="800000"/>
            <a:headEnd type="none" w="sm" len="sm"/>
            <a:tailEnd type="none" w="sm" len="sm"/>
          </a:ln>
        </p:spPr>
      </p:cxnSp>
      <p:sp>
        <p:nvSpPr>
          <p:cNvPr id="3" name="Slide Number Placeholder 2">
            <a:extLst>
              <a:ext uri="{FF2B5EF4-FFF2-40B4-BE49-F238E27FC236}">
                <a16:creationId xmlns:a16="http://schemas.microsoft.com/office/drawing/2014/main" id="{F3F60469-188C-38EC-0FA3-86769648AD43}"/>
              </a:ext>
            </a:extLst>
          </p:cNvPr>
          <p:cNvSpPr>
            <a:spLocks noGrp="1"/>
          </p:cNvSpPr>
          <p:nvPr>
            <p:ph type="sldNum" idx="10"/>
          </p:nvPr>
        </p:nvSpPr>
        <p:spPr/>
        <p:txBody>
          <a:bodyPr/>
          <a:lstStyle/>
          <a:p>
            <a:pPr marL="0" lvl="0" indent="0" algn="l"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841354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Slide" preserve="1">
  <p:cSld name="Quote Slide">
    <p:spTree>
      <p:nvGrpSpPr>
        <p:cNvPr id="1" name="Shape 61"/>
        <p:cNvGrpSpPr/>
        <p:nvPr/>
      </p:nvGrpSpPr>
      <p:grpSpPr>
        <a:xfrm>
          <a:off x="0" y="0"/>
          <a:ext cx="0" cy="0"/>
          <a:chOff x="0" y="0"/>
          <a:chExt cx="0" cy="0"/>
        </a:xfrm>
      </p:grpSpPr>
      <p:sp>
        <p:nvSpPr>
          <p:cNvPr id="62" name="Google Shape;62;p29"/>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63" name="Google Shape;63;p29"/>
          <p:cNvSpPr txBox="1">
            <a:spLocks noGrp="1"/>
          </p:cNvSpPr>
          <p:nvPr>
            <p:ph type="title"/>
          </p:nvPr>
        </p:nvSpPr>
        <p:spPr>
          <a:xfrm>
            <a:off x="6178608" y="-841992"/>
            <a:ext cx="5585761" cy="782357"/>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rgbClr val="0356B1"/>
              </a:buClr>
              <a:buSzPts val="4000"/>
              <a:buFont typeface="Arial"/>
              <a:buNone/>
              <a:defRPr>
                <a:solidFill>
                  <a:srgbClr val="0356B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64" name="Google Shape;64;p29"/>
          <p:cNvSpPr>
            <a:spLocks noGrp="1"/>
          </p:cNvSpPr>
          <p:nvPr>
            <p:ph type="pic" idx="2"/>
          </p:nvPr>
        </p:nvSpPr>
        <p:spPr>
          <a:xfrm>
            <a:off x="-59635" y="-59635"/>
            <a:ext cx="6155635" cy="6983896"/>
          </a:xfrm>
          <a:prstGeom prst="rect">
            <a:avLst/>
          </a:prstGeom>
          <a:solidFill>
            <a:schemeClr val="lt2"/>
          </a:solidFill>
          <a:ln w="28575" cap="flat" cmpd="sng">
            <a:solidFill>
              <a:schemeClr val="accent5"/>
            </a:solidFill>
            <a:prstDash val="solid"/>
            <a:round/>
            <a:headEnd type="none" w="sm" len="sm"/>
            <a:tailEnd type="none" w="sm" len="sm"/>
          </a:ln>
        </p:spPr>
      </p:sp>
      <p:sp>
        <p:nvSpPr>
          <p:cNvPr id="65" name="Google Shape;65;p29"/>
          <p:cNvSpPr/>
          <p:nvPr/>
        </p:nvSpPr>
        <p:spPr>
          <a:xfrm>
            <a:off x="3214048" y="1992573"/>
            <a:ext cx="8550322" cy="361665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66" name="Google Shape;66;p29" descr="Quote"/>
          <p:cNvPicPr preferRelativeResize="0"/>
          <p:nvPr/>
        </p:nvPicPr>
        <p:blipFill rotWithShape="1">
          <a:blip r:embed="rId2">
            <a:alphaModFix/>
          </a:blip>
          <a:srcRect/>
          <a:stretch/>
        </p:blipFill>
        <p:spPr>
          <a:xfrm>
            <a:off x="11219447" y="743802"/>
            <a:ext cx="544923" cy="544923"/>
          </a:xfrm>
          <a:prstGeom prst="rect">
            <a:avLst/>
          </a:prstGeom>
          <a:noFill/>
          <a:ln>
            <a:noFill/>
          </a:ln>
        </p:spPr>
      </p:pic>
      <p:sp>
        <p:nvSpPr>
          <p:cNvPr id="67" name="Google Shape;67;p29"/>
          <p:cNvSpPr txBox="1">
            <a:spLocks noGrp="1"/>
          </p:cNvSpPr>
          <p:nvPr>
            <p:ph type="body" idx="1"/>
          </p:nvPr>
        </p:nvSpPr>
        <p:spPr>
          <a:xfrm>
            <a:off x="3214048" y="1992572"/>
            <a:ext cx="8550323" cy="3616657"/>
          </a:xfrm>
          <a:prstGeom prst="rect">
            <a:avLst/>
          </a:prstGeom>
          <a:solidFill>
            <a:schemeClr val="lt1"/>
          </a:solidFill>
          <a:ln>
            <a:noFill/>
          </a:ln>
        </p:spPr>
        <p:txBody>
          <a:bodyPr spcFirstLastPara="1" wrap="square" lIns="360000" tIns="360000" rIns="360000" bIns="360000" anchor="ctr" anchorCtr="0">
            <a:noAutofit/>
          </a:bodyPr>
          <a:lstStyle>
            <a:lvl1pPr marL="457200" lvl="0" indent="-228600" algn="l">
              <a:lnSpc>
                <a:spcPct val="100000"/>
              </a:lnSpc>
              <a:spcBef>
                <a:spcPts val="0"/>
              </a:spcBef>
              <a:spcAft>
                <a:spcPts val="0"/>
              </a:spcAft>
              <a:buSzPts val="2400"/>
              <a:buFont typeface="Arial"/>
              <a:buNone/>
              <a:defRPr i="1">
                <a:solidFill>
                  <a:schemeClr val="dk2"/>
                </a:solidFill>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pic>
        <p:nvPicPr>
          <p:cNvPr id="2" name="Picture 1" descr="A logo with white lines on a black background&#10;&#10;Description automatically generated">
            <a:extLst>
              <a:ext uri="{FF2B5EF4-FFF2-40B4-BE49-F238E27FC236}">
                <a16:creationId xmlns:a16="http://schemas.microsoft.com/office/drawing/2014/main" id="{EDF712DF-AE81-D102-4ABF-62496E19653F}"/>
              </a:ext>
            </a:extLst>
          </p:cNvPr>
          <p:cNvPicPr>
            <a:picLocks noChangeAspect="1"/>
          </p:cNvPicPr>
          <p:nvPr userDrawn="1"/>
        </p:nvPicPr>
        <p:blipFill>
          <a:blip r:embed="rId3"/>
          <a:stretch>
            <a:fillRect/>
          </a:stretch>
        </p:blipFill>
        <p:spPr>
          <a:xfrm>
            <a:off x="10032761" y="6038130"/>
            <a:ext cx="1752501" cy="484660"/>
          </a:xfrm>
          <a:prstGeom prst="rect">
            <a:avLst/>
          </a:prstGeom>
        </p:spPr>
      </p:pic>
    </p:spTree>
    <p:extLst>
      <p:ext uri="{BB962C8B-B14F-4D97-AF65-F5344CB8AC3E}">
        <p14:creationId xmlns:p14="http://schemas.microsoft.com/office/powerpoint/2010/main" val="41624078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ure and Content (half page)" preserve="1">
  <p:cSld name="Picture and Content (half page)">
    <p:spTree>
      <p:nvGrpSpPr>
        <p:cNvPr id="1" name="Shape 68"/>
        <p:cNvGrpSpPr/>
        <p:nvPr/>
      </p:nvGrpSpPr>
      <p:grpSpPr>
        <a:xfrm>
          <a:off x="0" y="0"/>
          <a:ext cx="0" cy="0"/>
          <a:chOff x="0" y="0"/>
          <a:chExt cx="0" cy="0"/>
        </a:xfrm>
      </p:grpSpPr>
      <p:sp>
        <p:nvSpPr>
          <p:cNvPr id="69" name="Google Shape;69;p30"/>
          <p:cNvSpPr txBox="1">
            <a:spLocks noGrp="1"/>
          </p:cNvSpPr>
          <p:nvPr>
            <p:ph type="sldNum" idx="12"/>
          </p:nvPr>
        </p:nvSpPr>
        <p:spPr>
          <a:xfrm>
            <a:off x="697524"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70" name="Google Shape;70;p30"/>
          <p:cNvSpPr txBox="1">
            <a:spLocks noGrp="1"/>
          </p:cNvSpPr>
          <p:nvPr>
            <p:ph type="title"/>
          </p:nvPr>
        </p:nvSpPr>
        <p:spPr>
          <a:xfrm>
            <a:off x="6817056" y="482860"/>
            <a:ext cx="4926840" cy="782357"/>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71" name="Google Shape;71;p30"/>
          <p:cNvSpPr txBox="1">
            <a:spLocks noGrp="1"/>
          </p:cNvSpPr>
          <p:nvPr>
            <p:ph type="body" idx="1"/>
          </p:nvPr>
        </p:nvSpPr>
        <p:spPr>
          <a:xfrm>
            <a:off x="6817056" y="1825625"/>
            <a:ext cx="4926841" cy="3769957"/>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72" name="Google Shape;72;p30"/>
          <p:cNvSpPr>
            <a:spLocks noGrp="1"/>
          </p:cNvSpPr>
          <p:nvPr>
            <p:ph type="pic" idx="2"/>
          </p:nvPr>
        </p:nvSpPr>
        <p:spPr>
          <a:xfrm>
            <a:off x="-46383" y="-46383"/>
            <a:ext cx="6142383" cy="6964017"/>
          </a:xfrm>
          <a:prstGeom prst="rect">
            <a:avLst/>
          </a:prstGeom>
          <a:solidFill>
            <a:schemeClr val="lt2"/>
          </a:solidFill>
          <a:ln w="28575" cap="flat" cmpd="sng">
            <a:solidFill>
              <a:schemeClr val="accent5"/>
            </a:solidFill>
            <a:prstDash val="solid"/>
            <a:round/>
            <a:headEnd type="none" w="sm" len="sm"/>
            <a:tailEnd type="none" w="sm" len="sm"/>
          </a:ln>
        </p:spPr>
      </p:sp>
      <p:pic>
        <p:nvPicPr>
          <p:cNvPr id="2" name="Picture 1" descr="A logo with white lines on a black background&#10;&#10;Description automatically generated">
            <a:extLst>
              <a:ext uri="{FF2B5EF4-FFF2-40B4-BE49-F238E27FC236}">
                <a16:creationId xmlns:a16="http://schemas.microsoft.com/office/drawing/2014/main" id="{936007D2-A2C5-4784-66D0-3E4B8CBC8FE3}"/>
              </a:ext>
            </a:extLst>
          </p:cNvPr>
          <p:cNvPicPr>
            <a:picLocks noChangeAspect="1"/>
          </p:cNvPicPr>
          <p:nvPr userDrawn="1"/>
        </p:nvPicPr>
        <p:blipFill>
          <a:blip r:embed="rId2"/>
          <a:stretch>
            <a:fillRect/>
          </a:stretch>
        </p:blipFill>
        <p:spPr>
          <a:xfrm>
            <a:off x="10032761" y="6038130"/>
            <a:ext cx="1752501" cy="484660"/>
          </a:xfrm>
          <a:prstGeom prst="rect">
            <a:avLst/>
          </a:prstGeom>
        </p:spPr>
      </p:pic>
    </p:spTree>
    <p:extLst>
      <p:ext uri="{BB962C8B-B14F-4D97-AF65-F5344CB8AC3E}">
        <p14:creationId xmlns:p14="http://schemas.microsoft.com/office/powerpoint/2010/main" val="24371876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preserve="1">
  <p:cSld name="Custom Layout">
    <p:spTree>
      <p:nvGrpSpPr>
        <p:cNvPr id="1" name="Shape 73"/>
        <p:cNvGrpSpPr/>
        <p:nvPr/>
      </p:nvGrpSpPr>
      <p:grpSpPr>
        <a:xfrm>
          <a:off x="0" y="0"/>
          <a:ext cx="0" cy="0"/>
          <a:chOff x="0" y="0"/>
          <a:chExt cx="0" cy="0"/>
        </a:xfrm>
      </p:grpSpPr>
      <p:sp>
        <p:nvSpPr>
          <p:cNvPr id="75" name="Google Shape;75;p31"/>
          <p:cNvSpPr>
            <a:spLocks noGrp="1"/>
          </p:cNvSpPr>
          <p:nvPr>
            <p:ph type="pic" idx="2"/>
          </p:nvPr>
        </p:nvSpPr>
        <p:spPr>
          <a:xfrm>
            <a:off x="0" y="0"/>
            <a:ext cx="12192000" cy="3429000"/>
          </a:xfrm>
          <a:prstGeom prst="rect">
            <a:avLst/>
          </a:prstGeom>
          <a:solidFill>
            <a:schemeClr val="lt2"/>
          </a:solidFill>
          <a:ln>
            <a:noFill/>
          </a:ln>
        </p:spPr>
      </p:sp>
      <p:sp>
        <p:nvSpPr>
          <p:cNvPr id="76" name="Google Shape;76;p31"/>
          <p:cNvSpPr txBox="1">
            <a:spLocks noGrp="1"/>
          </p:cNvSpPr>
          <p:nvPr>
            <p:ph type="title"/>
          </p:nvPr>
        </p:nvSpPr>
        <p:spPr>
          <a:xfrm>
            <a:off x="838200" y="2646643"/>
            <a:ext cx="10515600" cy="782357"/>
          </a:xfrm>
          <a:prstGeom prst="rect">
            <a:avLst/>
          </a:prstGeom>
          <a:solidFill>
            <a:schemeClr val="lt1"/>
          </a:solid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77" name="Google Shape;77;p31"/>
          <p:cNvSpPr txBox="1">
            <a:spLocks noGrp="1"/>
          </p:cNvSpPr>
          <p:nvPr>
            <p:ph type="body" idx="1"/>
          </p:nvPr>
        </p:nvSpPr>
        <p:spPr>
          <a:xfrm>
            <a:off x="838200" y="3630613"/>
            <a:ext cx="10515600" cy="2035175"/>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pic>
        <p:nvPicPr>
          <p:cNvPr id="2" name="Picture 1" descr="A logo with white lines on a black background&#10;&#10;Description automatically generated">
            <a:extLst>
              <a:ext uri="{FF2B5EF4-FFF2-40B4-BE49-F238E27FC236}">
                <a16:creationId xmlns:a16="http://schemas.microsoft.com/office/drawing/2014/main" id="{642D9900-4829-EB9C-379C-8FFFE2F88D89}"/>
              </a:ext>
            </a:extLst>
          </p:cNvPr>
          <p:cNvPicPr>
            <a:picLocks noChangeAspect="1"/>
          </p:cNvPicPr>
          <p:nvPr userDrawn="1"/>
        </p:nvPicPr>
        <p:blipFill>
          <a:blip r:embed="rId2"/>
          <a:stretch>
            <a:fillRect/>
          </a:stretch>
        </p:blipFill>
        <p:spPr>
          <a:xfrm>
            <a:off x="10032761" y="6038130"/>
            <a:ext cx="1752501" cy="484660"/>
          </a:xfrm>
          <a:prstGeom prst="rect">
            <a:avLst/>
          </a:prstGeom>
        </p:spPr>
      </p:pic>
      <p:sp>
        <p:nvSpPr>
          <p:cNvPr id="3" name="Slide Number Placeholder 2">
            <a:extLst>
              <a:ext uri="{FF2B5EF4-FFF2-40B4-BE49-F238E27FC236}">
                <a16:creationId xmlns:a16="http://schemas.microsoft.com/office/drawing/2014/main" id="{7578558F-5A72-83AA-2952-B0AC5EA89889}"/>
              </a:ext>
            </a:extLst>
          </p:cNvPr>
          <p:cNvSpPr>
            <a:spLocks noGrp="1"/>
          </p:cNvSpPr>
          <p:nvPr>
            <p:ph type="sldNum" idx="10"/>
          </p:nvPr>
        </p:nvSpPr>
        <p:spPr/>
        <p:txBody>
          <a:bodyPr/>
          <a:lstStyle/>
          <a:p>
            <a:pPr marL="0" lvl="0" indent="0" algn="l"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846591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 images" preserve="1">
  <p:cSld name="3 images">
    <p:spTree>
      <p:nvGrpSpPr>
        <p:cNvPr id="1" name="Shape 78"/>
        <p:cNvGrpSpPr/>
        <p:nvPr/>
      </p:nvGrpSpPr>
      <p:grpSpPr>
        <a:xfrm>
          <a:off x="0" y="0"/>
          <a:ext cx="0" cy="0"/>
          <a:chOff x="0" y="0"/>
          <a:chExt cx="0" cy="0"/>
        </a:xfrm>
      </p:grpSpPr>
      <p:sp>
        <p:nvSpPr>
          <p:cNvPr id="80" name="Google Shape;80;p32"/>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81" name="Google Shape;81;p32"/>
          <p:cNvSpPr>
            <a:spLocks noGrp="1"/>
          </p:cNvSpPr>
          <p:nvPr>
            <p:ph type="pic" idx="2"/>
          </p:nvPr>
        </p:nvSpPr>
        <p:spPr>
          <a:xfrm>
            <a:off x="970722" y="2284667"/>
            <a:ext cx="3141663" cy="2090737"/>
          </a:xfrm>
          <a:prstGeom prst="rect">
            <a:avLst/>
          </a:prstGeom>
          <a:solidFill>
            <a:schemeClr val="lt2"/>
          </a:solidFill>
          <a:ln>
            <a:noFill/>
          </a:ln>
        </p:spPr>
      </p:sp>
      <p:sp>
        <p:nvSpPr>
          <p:cNvPr id="82" name="Google Shape;82;p32"/>
          <p:cNvSpPr txBox="1">
            <a:spLocks noGrp="1"/>
          </p:cNvSpPr>
          <p:nvPr>
            <p:ph type="body" idx="1"/>
          </p:nvPr>
        </p:nvSpPr>
        <p:spPr>
          <a:xfrm>
            <a:off x="1206774" y="4038684"/>
            <a:ext cx="2669558" cy="1524235"/>
          </a:xfrm>
          <a:prstGeom prst="rect">
            <a:avLst/>
          </a:prstGeom>
          <a:solidFill>
            <a:schemeClr val="lt1"/>
          </a:solidFill>
          <a:ln>
            <a:noFill/>
          </a:ln>
        </p:spPr>
        <p:txBody>
          <a:bodyPr spcFirstLastPara="1" wrap="square" lIns="91425" tIns="90000" rIns="91425" bIns="45700" anchor="t" anchorCtr="0">
            <a:noAutofit/>
          </a:bodyPr>
          <a:lstStyle>
            <a:lvl1pPr marL="457200" lvl="0" indent="-228600" algn="ctr">
              <a:lnSpc>
                <a:spcPct val="100000"/>
              </a:lnSpc>
              <a:spcBef>
                <a:spcPts val="0"/>
              </a:spcBef>
              <a:spcAft>
                <a:spcPts val="0"/>
              </a:spcAft>
              <a:buSzPts val="2000"/>
              <a:buNone/>
              <a:defRPr sz="2000"/>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83" name="Google Shape;83;p32"/>
          <p:cNvSpPr>
            <a:spLocks noGrp="1"/>
          </p:cNvSpPr>
          <p:nvPr>
            <p:ph type="pic" idx="3"/>
          </p:nvPr>
        </p:nvSpPr>
        <p:spPr>
          <a:xfrm>
            <a:off x="4436086" y="2284667"/>
            <a:ext cx="3141663" cy="2090737"/>
          </a:xfrm>
          <a:prstGeom prst="rect">
            <a:avLst/>
          </a:prstGeom>
          <a:solidFill>
            <a:schemeClr val="lt2"/>
          </a:solidFill>
          <a:ln>
            <a:noFill/>
          </a:ln>
        </p:spPr>
      </p:sp>
      <p:sp>
        <p:nvSpPr>
          <p:cNvPr id="84" name="Google Shape;84;p32"/>
          <p:cNvSpPr txBox="1">
            <a:spLocks noGrp="1"/>
          </p:cNvSpPr>
          <p:nvPr>
            <p:ph type="body" idx="4"/>
          </p:nvPr>
        </p:nvSpPr>
        <p:spPr>
          <a:xfrm>
            <a:off x="4672139" y="4041944"/>
            <a:ext cx="2669558" cy="1524235"/>
          </a:xfrm>
          <a:prstGeom prst="rect">
            <a:avLst/>
          </a:prstGeom>
          <a:solidFill>
            <a:schemeClr val="lt1"/>
          </a:solidFill>
          <a:ln>
            <a:noFill/>
          </a:ln>
        </p:spPr>
        <p:txBody>
          <a:bodyPr spcFirstLastPara="1" wrap="square" lIns="91425" tIns="90000" rIns="91425" bIns="45700" anchor="t" anchorCtr="0">
            <a:noAutofit/>
          </a:bodyPr>
          <a:lstStyle>
            <a:lvl1pPr marL="457200" lvl="0" indent="-228600" algn="ctr">
              <a:lnSpc>
                <a:spcPct val="100000"/>
              </a:lnSpc>
              <a:spcBef>
                <a:spcPts val="0"/>
              </a:spcBef>
              <a:spcAft>
                <a:spcPts val="0"/>
              </a:spcAft>
              <a:buSzPts val="2000"/>
              <a:buNone/>
              <a:defRPr sz="2000"/>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85" name="Google Shape;85;p32"/>
          <p:cNvSpPr>
            <a:spLocks noGrp="1"/>
          </p:cNvSpPr>
          <p:nvPr>
            <p:ph type="pic" idx="5"/>
          </p:nvPr>
        </p:nvSpPr>
        <p:spPr>
          <a:xfrm>
            <a:off x="7901451" y="2284668"/>
            <a:ext cx="3141663" cy="2090737"/>
          </a:xfrm>
          <a:prstGeom prst="rect">
            <a:avLst/>
          </a:prstGeom>
          <a:solidFill>
            <a:schemeClr val="lt2"/>
          </a:solidFill>
          <a:ln>
            <a:noFill/>
          </a:ln>
        </p:spPr>
      </p:sp>
      <p:sp>
        <p:nvSpPr>
          <p:cNvPr id="86" name="Google Shape;86;p32"/>
          <p:cNvSpPr txBox="1">
            <a:spLocks noGrp="1"/>
          </p:cNvSpPr>
          <p:nvPr>
            <p:ph type="body" idx="6"/>
          </p:nvPr>
        </p:nvSpPr>
        <p:spPr>
          <a:xfrm>
            <a:off x="8137503" y="4037437"/>
            <a:ext cx="2669558" cy="1524235"/>
          </a:xfrm>
          <a:prstGeom prst="rect">
            <a:avLst/>
          </a:prstGeom>
          <a:solidFill>
            <a:schemeClr val="lt1"/>
          </a:solidFill>
          <a:ln>
            <a:noFill/>
          </a:ln>
        </p:spPr>
        <p:txBody>
          <a:bodyPr spcFirstLastPara="1" wrap="square" lIns="91425" tIns="90000" rIns="91425" bIns="45700" anchor="t" anchorCtr="0">
            <a:noAutofit/>
          </a:bodyPr>
          <a:lstStyle>
            <a:lvl1pPr marL="457200" lvl="0" indent="-228600" algn="ctr">
              <a:lnSpc>
                <a:spcPct val="100000"/>
              </a:lnSpc>
              <a:spcBef>
                <a:spcPts val="0"/>
              </a:spcBef>
              <a:spcAft>
                <a:spcPts val="0"/>
              </a:spcAft>
              <a:buSzPts val="2000"/>
              <a:buNone/>
              <a:defRPr sz="2000"/>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cxnSp>
        <p:nvCxnSpPr>
          <p:cNvPr id="87" name="Google Shape;87;p32"/>
          <p:cNvCxnSpPr/>
          <p:nvPr/>
        </p:nvCxnSpPr>
        <p:spPr>
          <a:xfrm flipH="1">
            <a:off x="838199" y="0"/>
            <a:ext cx="1" cy="1276357"/>
          </a:xfrm>
          <a:prstGeom prst="straightConnector1">
            <a:avLst/>
          </a:prstGeom>
          <a:noFill/>
          <a:ln w="28575" cap="flat" cmpd="sng">
            <a:solidFill>
              <a:schemeClr val="accent5"/>
            </a:solidFill>
            <a:prstDash val="solid"/>
            <a:miter lim="800000"/>
            <a:headEnd type="none" w="sm" len="sm"/>
            <a:tailEnd type="none" w="sm" len="sm"/>
          </a:ln>
        </p:spPr>
      </p:cxnSp>
      <p:pic>
        <p:nvPicPr>
          <p:cNvPr id="2" name="Picture 1" descr="A logo with white lines on a black background&#10;&#10;Description automatically generated">
            <a:extLst>
              <a:ext uri="{FF2B5EF4-FFF2-40B4-BE49-F238E27FC236}">
                <a16:creationId xmlns:a16="http://schemas.microsoft.com/office/drawing/2014/main" id="{70144A28-420F-4FDC-8783-FB5597AA22F1}"/>
              </a:ext>
            </a:extLst>
          </p:cNvPr>
          <p:cNvPicPr>
            <a:picLocks noChangeAspect="1"/>
          </p:cNvPicPr>
          <p:nvPr userDrawn="1"/>
        </p:nvPicPr>
        <p:blipFill>
          <a:blip r:embed="rId2"/>
          <a:stretch>
            <a:fillRect/>
          </a:stretch>
        </p:blipFill>
        <p:spPr>
          <a:xfrm>
            <a:off x="10032761" y="6038130"/>
            <a:ext cx="1752501" cy="484660"/>
          </a:xfrm>
          <a:prstGeom prst="rect">
            <a:avLst/>
          </a:prstGeom>
        </p:spPr>
      </p:pic>
      <p:sp>
        <p:nvSpPr>
          <p:cNvPr id="3" name="Slide Number Placeholder 2">
            <a:extLst>
              <a:ext uri="{FF2B5EF4-FFF2-40B4-BE49-F238E27FC236}">
                <a16:creationId xmlns:a16="http://schemas.microsoft.com/office/drawing/2014/main" id="{E0E4A672-16D9-5748-D2E2-DE31F9549CFF}"/>
              </a:ext>
            </a:extLst>
          </p:cNvPr>
          <p:cNvSpPr>
            <a:spLocks noGrp="1"/>
          </p:cNvSpPr>
          <p:nvPr>
            <p:ph type="sldNum" idx="10"/>
          </p:nvPr>
        </p:nvSpPr>
        <p:spPr/>
        <p:txBody>
          <a:bodyPr/>
          <a:lstStyle/>
          <a:p>
            <a:pPr marL="0" lvl="0" indent="0" algn="l"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41619818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4 images" preserve="1">
  <p:cSld name="4 images">
    <p:spTree>
      <p:nvGrpSpPr>
        <p:cNvPr id="1" name="Shape 88"/>
        <p:cNvGrpSpPr/>
        <p:nvPr/>
      </p:nvGrpSpPr>
      <p:grpSpPr>
        <a:xfrm>
          <a:off x="0" y="0"/>
          <a:ext cx="0" cy="0"/>
          <a:chOff x="0" y="0"/>
          <a:chExt cx="0" cy="0"/>
        </a:xfrm>
      </p:grpSpPr>
      <p:sp>
        <p:nvSpPr>
          <p:cNvPr id="90" name="Google Shape;90;p33"/>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91" name="Google Shape;91;p33"/>
          <p:cNvSpPr>
            <a:spLocks noGrp="1"/>
          </p:cNvSpPr>
          <p:nvPr>
            <p:ph type="pic" idx="2"/>
          </p:nvPr>
        </p:nvSpPr>
        <p:spPr>
          <a:xfrm>
            <a:off x="3713869" y="2159957"/>
            <a:ext cx="2461591" cy="1638158"/>
          </a:xfrm>
          <a:prstGeom prst="rect">
            <a:avLst/>
          </a:prstGeom>
          <a:solidFill>
            <a:schemeClr val="lt2"/>
          </a:solidFill>
          <a:ln>
            <a:noFill/>
          </a:ln>
        </p:spPr>
      </p:sp>
      <p:sp>
        <p:nvSpPr>
          <p:cNvPr id="92" name="Google Shape;92;p33"/>
          <p:cNvSpPr txBox="1">
            <a:spLocks noGrp="1"/>
          </p:cNvSpPr>
          <p:nvPr>
            <p:ph type="body" idx="1"/>
          </p:nvPr>
        </p:nvSpPr>
        <p:spPr>
          <a:xfrm>
            <a:off x="1033617" y="2159957"/>
            <a:ext cx="2520000" cy="1638159"/>
          </a:xfrm>
          <a:prstGeom prst="rect">
            <a:avLst/>
          </a:prstGeom>
          <a:noFill/>
          <a:ln>
            <a:noFill/>
          </a:ln>
        </p:spPr>
        <p:txBody>
          <a:bodyPr spcFirstLastPara="1" wrap="square" lIns="91425" tIns="90000" rIns="91425" bIns="45700" anchor="t" anchorCtr="0">
            <a:noAutofit/>
          </a:bodyPr>
          <a:lstStyle>
            <a:lvl1pPr marL="457200" lvl="0" indent="-228600" algn="r">
              <a:lnSpc>
                <a:spcPct val="100000"/>
              </a:lnSpc>
              <a:spcBef>
                <a:spcPts val="0"/>
              </a:spcBef>
              <a:spcAft>
                <a:spcPts val="0"/>
              </a:spcAft>
              <a:buSzPts val="2000"/>
              <a:buNone/>
              <a:defRPr sz="2000"/>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93" name="Google Shape;93;p33"/>
          <p:cNvSpPr>
            <a:spLocks noGrp="1"/>
          </p:cNvSpPr>
          <p:nvPr>
            <p:ph type="pic" idx="3"/>
          </p:nvPr>
        </p:nvSpPr>
        <p:spPr>
          <a:xfrm>
            <a:off x="3713868" y="3968881"/>
            <a:ext cx="2461591" cy="1638158"/>
          </a:xfrm>
          <a:prstGeom prst="rect">
            <a:avLst/>
          </a:prstGeom>
          <a:solidFill>
            <a:schemeClr val="lt2"/>
          </a:solidFill>
          <a:ln>
            <a:noFill/>
          </a:ln>
        </p:spPr>
      </p:sp>
      <p:sp>
        <p:nvSpPr>
          <p:cNvPr id="94" name="Google Shape;94;p33"/>
          <p:cNvSpPr txBox="1">
            <a:spLocks noGrp="1"/>
          </p:cNvSpPr>
          <p:nvPr>
            <p:ph type="body" idx="4"/>
          </p:nvPr>
        </p:nvSpPr>
        <p:spPr>
          <a:xfrm>
            <a:off x="1033617" y="3968881"/>
            <a:ext cx="2520000" cy="1638158"/>
          </a:xfrm>
          <a:prstGeom prst="rect">
            <a:avLst/>
          </a:prstGeom>
          <a:noFill/>
          <a:ln>
            <a:noFill/>
          </a:ln>
        </p:spPr>
        <p:txBody>
          <a:bodyPr spcFirstLastPara="1" wrap="square" lIns="91425" tIns="90000" rIns="91425" bIns="45700" anchor="t" anchorCtr="0">
            <a:noAutofit/>
          </a:bodyPr>
          <a:lstStyle>
            <a:lvl1pPr marL="457200" lvl="0" indent="-228600" algn="r">
              <a:lnSpc>
                <a:spcPct val="100000"/>
              </a:lnSpc>
              <a:spcBef>
                <a:spcPts val="0"/>
              </a:spcBef>
              <a:spcAft>
                <a:spcPts val="0"/>
              </a:spcAft>
              <a:buSzPts val="2000"/>
              <a:buNone/>
              <a:defRPr sz="2000"/>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95" name="Google Shape;95;p33"/>
          <p:cNvSpPr>
            <a:spLocks noGrp="1"/>
          </p:cNvSpPr>
          <p:nvPr>
            <p:ph type="pic" idx="5"/>
          </p:nvPr>
        </p:nvSpPr>
        <p:spPr>
          <a:xfrm>
            <a:off x="6324547" y="2159956"/>
            <a:ext cx="2461593" cy="1638159"/>
          </a:xfrm>
          <a:prstGeom prst="rect">
            <a:avLst/>
          </a:prstGeom>
          <a:solidFill>
            <a:schemeClr val="lt2"/>
          </a:solidFill>
          <a:ln>
            <a:noFill/>
          </a:ln>
        </p:spPr>
      </p:sp>
      <p:sp>
        <p:nvSpPr>
          <p:cNvPr id="96" name="Google Shape;96;p33"/>
          <p:cNvSpPr txBox="1">
            <a:spLocks noGrp="1"/>
          </p:cNvSpPr>
          <p:nvPr>
            <p:ph type="body" idx="6"/>
          </p:nvPr>
        </p:nvSpPr>
        <p:spPr>
          <a:xfrm>
            <a:off x="8966322" y="2159956"/>
            <a:ext cx="2520000" cy="1638159"/>
          </a:xfrm>
          <a:prstGeom prst="rect">
            <a:avLst/>
          </a:prstGeom>
          <a:noFill/>
          <a:ln>
            <a:noFill/>
          </a:ln>
        </p:spPr>
        <p:txBody>
          <a:bodyPr spcFirstLastPara="1" wrap="square" lIns="91425" tIns="90000" rIns="91425" bIns="45700" anchor="t" anchorCtr="0">
            <a:noAutofit/>
          </a:bodyPr>
          <a:lstStyle>
            <a:lvl1pPr marL="457200" lvl="0" indent="-228600" algn="l">
              <a:lnSpc>
                <a:spcPct val="100000"/>
              </a:lnSpc>
              <a:spcBef>
                <a:spcPts val="0"/>
              </a:spcBef>
              <a:spcAft>
                <a:spcPts val="0"/>
              </a:spcAft>
              <a:buSzPts val="2000"/>
              <a:buNone/>
              <a:defRPr sz="2000"/>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97" name="Google Shape;97;p33"/>
          <p:cNvSpPr>
            <a:spLocks noGrp="1"/>
          </p:cNvSpPr>
          <p:nvPr>
            <p:ph type="pic" idx="7"/>
          </p:nvPr>
        </p:nvSpPr>
        <p:spPr>
          <a:xfrm>
            <a:off x="6324549" y="3968880"/>
            <a:ext cx="2461591" cy="1638158"/>
          </a:xfrm>
          <a:prstGeom prst="rect">
            <a:avLst/>
          </a:prstGeom>
          <a:solidFill>
            <a:schemeClr val="lt2"/>
          </a:solidFill>
          <a:ln>
            <a:noFill/>
          </a:ln>
        </p:spPr>
      </p:sp>
      <p:sp>
        <p:nvSpPr>
          <p:cNvPr id="98" name="Google Shape;98;p33"/>
          <p:cNvSpPr txBox="1">
            <a:spLocks noGrp="1"/>
          </p:cNvSpPr>
          <p:nvPr>
            <p:ph type="body" idx="8"/>
          </p:nvPr>
        </p:nvSpPr>
        <p:spPr>
          <a:xfrm>
            <a:off x="8935227" y="3968880"/>
            <a:ext cx="2520000" cy="1638158"/>
          </a:xfrm>
          <a:prstGeom prst="rect">
            <a:avLst/>
          </a:prstGeom>
          <a:noFill/>
          <a:ln>
            <a:noFill/>
          </a:ln>
        </p:spPr>
        <p:txBody>
          <a:bodyPr spcFirstLastPara="1" wrap="square" lIns="91425" tIns="90000" rIns="91425" bIns="45700" anchor="t" anchorCtr="0">
            <a:noAutofit/>
          </a:bodyPr>
          <a:lstStyle>
            <a:lvl1pPr marL="457200" lvl="0" indent="-228600" algn="l">
              <a:lnSpc>
                <a:spcPct val="100000"/>
              </a:lnSpc>
              <a:spcBef>
                <a:spcPts val="0"/>
              </a:spcBef>
              <a:spcAft>
                <a:spcPts val="0"/>
              </a:spcAft>
              <a:buSzPts val="2000"/>
              <a:buNone/>
              <a:defRPr sz="2000"/>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cxnSp>
        <p:nvCxnSpPr>
          <p:cNvPr id="99" name="Google Shape;99;p33"/>
          <p:cNvCxnSpPr/>
          <p:nvPr/>
        </p:nvCxnSpPr>
        <p:spPr>
          <a:xfrm flipH="1">
            <a:off x="838199" y="0"/>
            <a:ext cx="1" cy="1276357"/>
          </a:xfrm>
          <a:prstGeom prst="straightConnector1">
            <a:avLst/>
          </a:prstGeom>
          <a:noFill/>
          <a:ln w="28575" cap="flat" cmpd="sng">
            <a:solidFill>
              <a:schemeClr val="accent5"/>
            </a:solidFill>
            <a:prstDash val="solid"/>
            <a:miter lim="800000"/>
            <a:headEnd type="none" w="sm" len="sm"/>
            <a:tailEnd type="none" w="sm" len="sm"/>
          </a:ln>
        </p:spPr>
      </p:cxnSp>
      <p:pic>
        <p:nvPicPr>
          <p:cNvPr id="2" name="Picture 1" descr="A logo with white lines on a black background&#10;&#10;Description automatically generated">
            <a:extLst>
              <a:ext uri="{FF2B5EF4-FFF2-40B4-BE49-F238E27FC236}">
                <a16:creationId xmlns:a16="http://schemas.microsoft.com/office/drawing/2014/main" id="{A0F88FD5-6B66-EDB1-602A-139EDB132A15}"/>
              </a:ext>
            </a:extLst>
          </p:cNvPr>
          <p:cNvPicPr>
            <a:picLocks noChangeAspect="1"/>
          </p:cNvPicPr>
          <p:nvPr userDrawn="1"/>
        </p:nvPicPr>
        <p:blipFill>
          <a:blip r:embed="rId2"/>
          <a:stretch>
            <a:fillRect/>
          </a:stretch>
        </p:blipFill>
        <p:spPr>
          <a:xfrm>
            <a:off x="10032761" y="6038130"/>
            <a:ext cx="1752501" cy="484660"/>
          </a:xfrm>
          <a:prstGeom prst="rect">
            <a:avLst/>
          </a:prstGeom>
        </p:spPr>
      </p:pic>
      <p:sp>
        <p:nvSpPr>
          <p:cNvPr id="3" name="Slide Number Placeholder 2">
            <a:extLst>
              <a:ext uri="{FF2B5EF4-FFF2-40B4-BE49-F238E27FC236}">
                <a16:creationId xmlns:a16="http://schemas.microsoft.com/office/drawing/2014/main" id="{4C97A923-F3B7-9EE1-B6BD-5C07498962E1}"/>
              </a:ext>
            </a:extLst>
          </p:cNvPr>
          <p:cNvSpPr>
            <a:spLocks noGrp="1"/>
          </p:cNvSpPr>
          <p:nvPr>
            <p:ph type="sldNum" idx="10"/>
          </p:nvPr>
        </p:nvSpPr>
        <p:spPr/>
        <p:txBody>
          <a:bodyPr/>
          <a:lstStyle/>
          <a:p>
            <a:pPr marL="0" lvl="0" indent="0" algn="l"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4251212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Collage" preserve="1">
  <p:cSld name="Picture Collage">
    <p:spTree>
      <p:nvGrpSpPr>
        <p:cNvPr id="1" name="Shape 100"/>
        <p:cNvGrpSpPr/>
        <p:nvPr/>
      </p:nvGrpSpPr>
      <p:grpSpPr>
        <a:xfrm>
          <a:off x="0" y="0"/>
          <a:ext cx="0" cy="0"/>
          <a:chOff x="0" y="0"/>
          <a:chExt cx="0" cy="0"/>
        </a:xfrm>
      </p:grpSpPr>
      <p:sp>
        <p:nvSpPr>
          <p:cNvPr id="102" name="Google Shape;102;p34"/>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03" name="Google Shape;103;p34"/>
          <p:cNvSpPr>
            <a:spLocks noGrp="1"/>
          </p:cNvSpPr>
          <p:nvPr>
            <p:ph type="pic" idx="2"/>
          </p:nvPr>
        </p:nvSpPr>
        <p:spPr>
          <a:xfrm>
            <a:off x="938213" y="1748077"/>
            <a:ext cx="2643187" cy="1868487"/>
          </a:xfrm>
          <a:prstGeom prst="rect">
            <a:avLst/>
          </a:prstGeom>
          <a:solidFill>
            <a:schemeClr val="lt2"/>
          </a:solidFill>
          <a:ln w="28575" cap="flat" cmpd="sng">
            <a:solidFill>
              <a:schemeClr val="lt1"/>
            </a:solidFill>
            <a:prstDash val="solid"/>
            <a:round/>
            <a:headEnd type="none" w="sm" len="sm"/>
            <a:tailEnd type="none" w="sm" len="sm"/>
          </a:ln>
        </p:spPr>
      </p:sp>
      <p:sp>
        <p:nvSpPr>
          <p:cNvPr id="104" name="Google Shape;104;p34"/>
          <p:cNvSpPr>
            <a:spLocks noGrp="1"/>
          </p:cNvSpPr>
          <p:nvPr>
            <p:ph type="pic" idx="3"/>
          </p:nvPr>
        </p:nvSpPr>
        <p:spPr>
          <a:xfrm>
            <a:off x="938213" y="3908959"/>
            <a:ext cx="1751486" cy="1751486"/>
          </a:xfrm>
          <a:prstGeom prst="rect">
            <a:avLst/>
          </a:prstGeom>
          <a:solidFill>
            <a:schemeClr val="lt2"/>
          </a:solidFill>
          <a:ln w="28575" cap="flat" cmpd="sng">
            <a:solidFill>
              <a:schemeClr val="lt1"/>
            </a:solidFill>
            <a:prstDash val="solid"/>
            <a:round/>
            <a:headEnd type="none" w="sm" len="sm"/>
            <a:tailEnd type="none" w="sm" len="sm"/>
          </a:ln>
        </p:spPr>
      </p:sp>
      <p:sp>
        <p:nvSpPr>
          <p:cNvPr id="105" name="Google Shape;105;p34"/>
          <p:cNvSpPr>
            <a:spLocks noGrp="1"/>
          </p:cNvSpPr>
          <p:nvPr>
            <p:ph type="pic" idx="4"/>
          </p:nvPr>
        </p:nvSpPr>
        <p:spPr>
          <a:xfrm>
            <a:off x="2840251" y="2860831"/>
            <a:ext cx="1620431" cy="2184030"/>
          </a:xfrm>
          <a:prstGeom prst="rect">
            <a:avLst/>
          </a:prstGeom>
          <a:solidFill>
            <a:schemeClr val="lt2"/>
          </a:solidFill>
          <a:ln w="28575" cap="flat" cmpd="sng">
            <a:solidFill>
              <a:schemeClr val="lt1"/>
            </a:solidFill>
            <a:prstDash val="solid"/>
            <a:round/>
            <a:headEnd type="none" w="sm" len="sm"/>
            <a:tailEnd type="none" w="sm" len="sm"/>
          </a:ln>
        </p:spPr>
      </p:sp>
      <p:sp>
        <p:nvSpPr>
          <p:cNvPr id="106" name="Google Shape;106;p34"/>
          <p:cNvSpPr>
            <a:spLocks noGrp="1"/>
          </p:cNvSpPr>
          <p:nvPr>
            <p:ph type="pic" idx="5"/>
          </p:nvPr>
        </p:nvSpPr>
        <p:spPr>
          <a:xfrm>
            <a:off x="4081980" y="1913416"/>
            <a:ext cx="3185512" cy="2184030"/>
          </a:xfrm>
          <a:prstGeom prst="rect">
            <a:avLst/>
          </a:prstGeom>
          <a:solidFill>
            <a:schemeClr val="lt2"/>
          </a:solidFill>
          <a:ln w="28575" cap="flat" cmpd="sng">
            <a:solidFill>
              <a:schemeClr val="lt1"/>
            </a:solidFill>
            <a:prstDash val="solid"/>
            <a:round/>
            <a:headEnd type="none" w="sm" len="sm"/>
            <a:tailEnd type="none" w="sm" len="sm"/>
          </a:ln>
        </p:spPr>
      </p:sp>
      <p:sp>
        <p:nvSpPr>
          <p:cNvPr id="107" name="Google Shape;107;p34"/>
          <p:cNvSpPr>
            <a:spLocks noGrp="1"/>
          </p:cNvSpPr>
          <p:nvPr>
            <p:ph type="pic" idx="6"/>
          </p:nvPr>
        </p:nvSpPr>
        <p:spPr>
          <a:xfrm>
            <a:off x="4919097" y="3790927"/>
            <a:ext cx="1987550" cy="1987550"/>
          </a:xfrm>
          <a:prstGeom prst="rect">
            <a:avLst/>
          </a:prstGeom>
          <a:solidFill>
            <a:schemeClr val="lt2"/>
          </a:solidFill>
          <a:ln w="28575" cap="flat" cmpd="sng">
            <a:solidFill>
              <a:schemeClr val="lt1"/>
            </a:solidFill>
            <a:prstDash val="solid"/>
            <a:round/>
            <a:headEnd type="none" w="sm" len="sm"/>
            <a:tailEnd type="none" w="sm" len="sm"/>
          </a:ln>
        </p:spPr>
      </p:sp>
      <p:sp>
        <p:nvSpPr>
          <p:cNvPr id="108" name="Google Shape;108;p34"/>
          <p:cNvSpPr>
            <a:spLocks noGrp="1"/>
          </p:cNvSpPr>
          <p:nvPr>
            <p:ph type="pic" idx="7"/>
          </p:nvPr>
        </p:nvSpPr>
        <p:spPr>
          <a:xfrm>
            <a:off x="7051401" y="2898477"/>
            <a:ext cx="2307284" cy="2307284"/>
          </a:xfrm>
          <a:prstGeom prst="rect">
            <a:avLst/>
          </a:prstGeom>
          <a:solidFill>
            <a:schemeClr val="lt2"/>
          </a:solidFill>
          <a:ln w="28575" cap="flat" cmpd="sng">
            <a:solidFill>
              <a:schemeClr val="lt1"/>
            </a:solidFill>
            <a:prstDash val="solid"/>
            <a:round/>
            <a:headEnd type="none" w="sm" len="sm"/>
            <a:tailEnd type="none" w="sm" len="sm"/>
          </a:ln>
        </p:spPr>
      </p:sp>
      <p:sp>
        <p:nvSpPr>
          <p:cNvPr id="109" name="Google Shape;109;p34"/>
          <p:cNvSpPr>
            <a:spLocks noGrp="1"/>
          </p:cNvSpPr>
          <p:nvPr>
            <p:ph type="pic" idx="8"/>
          </p:nvPr>
        </p:nvSpPr>
        <p:spPr>
          <a:xfrm>
            <a:off x="9478619" y="1913416"/>
            <a:ext cx="1875181" cy="2434309"/>
          </a:xfrm>
          <a:prstGeom prst="rect">
            <a:avLst/>
          </a:prstGeom>
          <a:solidFill>
            <a:schemeClr val="lt2"/>
          </a:solidFill>
          <a:ln w="28575" cap="flat" cmpd="sng">
            <a:solidFill>
              <a:schemeClr val="lt1"/>
            </a:solidFill>
            <a:prstDash val="solid"/>
            <a:round/>
            <a:headEnd type="none" w="sm" len="sm"/>
            <a:tailEnd type="none" w="sm" len="sm"/>
          </a:ln>
        </p:spPr>
      </p:sp>
      <p:cxnSp>
        <p:nvCxnSpPr>
          <p:cNvPr id="110" name="Google Shape;110;p34"/>
          <p:cNvCxnSpPr/>
          <p:nvPr/>
        </p:nvCxnSpPr>
        <p:spPr>
          <a:xfrm flipH="1">
            <a:off x="838199" y="0"/>
            <a:ext cx="1" cy="1276357"/>
          </a:xfrm>
          <a:prstGeom prst="straightConnector1">
            <a:avLst/>
          </a:prstGeom>
          <a:noFill/>
          <a:ln w="28575" cap="flat" cmpd="sng">
            <a:solidFill>
              <a:schemeClr val="accent5"/>
            </a:solidFill>
            <a:prstDash val="solid"/>
            <a:miter lim="800000"/>
            <a:headEnd type="none" w="sm" len="sm"/>
            <a:tailEnd type="none" w="sm" len="sm"/>
          </a:ln>
        </p:spPr>
      </p:cxnSp>
      <p:pic>
        <p:nvPicPr>
          <p:cNvPr id="2" name="Picture 1" descr="A logo with white lines on a black background&#10;&#10;Description automatically generated">
            <a:extLst>
              <a:ext uri="{FF2B5EF4-FFF2-40B4-BE49-F238E27FC236}">
                <a16:creationId xmlns:a16="http://schemas.microsoft.com/office/drawing/2014/main" id="{0B3FFC18-86DF-A80E-B280-AF25C33DFE7F}"/>
              </a:ext>
            </a:extLst>
          </p:cNvPr>
          <p:cNvPicPr>
            <a:picLocks noChangeAspect="1"/>
          </p:cNvPicPr>
          <p:nvPr userDrawn="1"/>
        </p:nvPicPr>
        <p:blipFill>
          <a:blip r:embed="rId2"/>
          <a:stretch>
            <a:fillRect/>
          </a:stretch>
        </p:blipFill>
        <p:spPr>
          <a:xfrm>
            <a:off x="10032761" y="6038130"/>
            <a:ext cx="1752501" cy="484660"/>
          </a:xfrm>
          <a:prstGeom prst="rect">
            <a:avLst/>
          </a:prstGeom>
        </p:spPr>
      </p:pic>
      <p:sp>
        <p:nvSpPr>
          <p:cNvPr id="3" name="Slide Number Placeholder 2">
            <a:extLst>
              <a:ext uri="{FF2B5EF4-FFF2-40B4-BE49-F238E27FC236}">
                <a16:creationId xmlns:a16="http://schemas.microsoft.com/office/drawing/2014/main" id="{39F17DA7-4129-7764-BFCC-75F3D2C4A821}"/>
              </a:ext>
            </a:extLst>
          </p:cNvPr>
          <p:cNvSpPr>
            <a:spLocks noGrp="1"/>
          </p:cNvSpPr>
          <p:nvPr>
            <p:ph type="sldNum" idx="10"/>
          </p:nvPr>
        </p:nvSpPr>
        <p:spPr/>
        <p:txBody>
          <a:bodyPr/>
          <a:lstStyle/>
          <a:p>
            <a:pPr marL="0" lvl="0" indent="0" algn="l"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530583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0"/>
        <p:cNvGrpSpPr/>
        <p:nvPr/>
      </p:nvGrpSpPr>
      <p:grpSpPr>
        <a:xfrm>
          <a:off x="0" y="0"/>
          <a:ext cx="0" cy="0"/>
          <a:chOff x="0" y="0"/>
          <a:chExt cx="0" cy="0"/>
        </a:xfrm>
      </p:grpSpPr>
      <p:sp>
        <p:nvSpPr>
          <p:cNvPr id="42" name="Google Shape;42;p26"/>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3" name="Google Shape;43;p26"/>
          <p:cNvSpPr txBox="1">
            <a:spLocks noGrp="1"/>
          </p:cNvSpPr>
          <p:nvPr>
            <p:ph type="body" idx="1"/>
          </p:nvPr>
        </p:nvSpPr>
        <p:spPr>
          <a:xfrm>
            <a:off x="838198" y="1825625"/>
            <a:ext cx="5328000" cy="3906435"/>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0"/>
              </a:spcBef>
              <a:spcAft>
                <a:spcPts val="0"/>
              </a:spcAft>
              <a:buSzPts val="2400"/>
              <a:buChar char="•"/>
              <a:defRPr/>
            </a:lvl1pPr>
            <a:lvl2pPr marL="914400" lvl="1" indent="-355600" algn="l">
              <a:lnSpc>
                <a:spcPct val="100000"/>
              </a:lnSpc>
              <a:spcBef>
                <a:spcPts val="1800"/>
              </a:spcBef>
              <a:spcAft>
                <a:spcPts val="0"/>
              </a:spcAft>
              <a:buSzPts val="2000"/>
              <a:buChar char="•"/>
              <a:defRPr/>
            </a:lvl2pPr>
            <a:lvl3pPr marL="1371600" lvl="2" indent="-342900" algn="l">
              <a:lnSpc>
                <a:spcPct val="100000"/>
              </a:lnSpc>
              <a:spcBef>
                <a:spcPts val="1800"/>
              </a:spcBef>
              <a:spcAft>
                <a:spcPts val="0"/>
              </a:spcAft>
              <a:buSzPts val="1800"/>
              <a:buChar char="•"/>
              <a:defRPr/>
            </a:lvl3pPr>
            <a:lvl4pPr marL="1828800" lvl="3" indent="-330200" algn="l">
              <a:lnSpc>
                <a:spcPct val="100000"/>
              </a:lnSpc>
              <a:spcBef>
                <a:spcPts val="1800"/>
              </a:spcBef>
              <a:spcAft>
                <a:spcPts val="0"/>
              </a:spcAft>
              <a:buSzPts val="1600"/>
              <a:buChar char="•"/>
              <a:defRPr/>
            </a:lvl4pPr>
            <a:lvl5pPr marL="2286000" lvl="4" indent="-330200" algn="l">
              <a:lnSpc>
                <a:spcPct val="100000"/>
              </a:lnSpc>
              <a:spcBef>
                <a:spcPts val="1800"/>
              </a:spcBef>
              <a:spcAft>
                <a:spcPts val="0"/>
              </a:spcAft>
              <a:buSzPts val="16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44" name="Google Shape;44;p26"/>
          <p:cNvSpPr txBox="1">
            <a:spLocks noGrp="1"/>
          </p:cNvSpPr>
          <p:nvPr>
            <p:ph type="body" idx="2"/>
          </p:nvPr>
        </p:nvSpPr>
        <p:spPr>
          <a:xfrm>
            <a:off x="6402250" y="1825625"/>
            <a:ext cx="5328000" cy="3906435"/>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cxnSp>
        <p:nvCxnSpPr>
          <p:cNvPr id="45" name="Google Shape;45;p26"/>
          <p:cNvCxnSpPr/>
          <p:nvPr/>
        </p:nvCxnSpPr>
        <p:spPr>
          <a:xfrm flipH="1">
            <a:off x="838199" y="0"/>
            <a:ext cx="1" cy="1276357"/>
          </a:xfrm>
          <a:prstGeom prst="straightConnector1">
            <a:avLst/>
          </a:prstGeom>
          <a:noFill/>
          <a:ln w="28575" cap="flat" cmpd="sng">
            <a:solidFill>
              <a:schemeClr val="accent5"/>
            </a:solidFill>
            <a:prstDash val="solid"/>
            <a:miter lim="800000"/>
            <a:headEnd type="none" w="sm" len="sm"/>
            <a:tailEnd type="none" w="sm" len="sm"/>
          </a:ln>
        </p:spPr>
      </p:cxnSp>
      <p:pic>
        <p:nvPicPr>
          <p:cNvPr id="6" name="Picture 5" descr="A logo with white lines on a black background&#10;&#10;Description automatically generated">
            <a:extLst>
              <a:ext uri="{FF2B5EF4-FFF2-40B4-BE49-F238E27FC236}">
                <a16:creationId xmlns:a16="http://schemas.microsoft.com/office/drawing/2014/main" id="{841CB306-D652-80E0-4BBC-5EA73056DBC6}"/>
              </a:ext>
            </a:extLst>
          </p:cNvPr>
          <p:cNvPicPr>
            <a:picLocks noChangeAspect="1"/>
          </p:cNvPicPr>
          <p:nvPr userDrawn="1"/>
        </p:nvPicPr>
        <p:blipFill>
          <a:blip r:embed="rId2"/>
          <a:stretch>
            <a:fillRect/>
          </a:stretch>
        </p:blipFill>
        <p:spPr>
          <a:xfrm>
            <a:off x="10032761" y="6038130"/>
            <a:ext cx="1752501" cy="484660"/>
          </a:xfrm>
          <a:prstGeom prst="rect">
            <a:avLst/>
          </a:prstGeom>
        </p:spPr>
      </p:pic>
      <p:sp>
        <p:nvSpPr>
          <p:cNvPr id="2" name="Slide Number Placeholder 1">
            <a:extLst>
              <a:ext uri="{FF2B5EF4-FFF2-40B4-BE49-F238E27FC236}">
                <a16:creationId xmlns:a16="http://schemas.microsoft.com/office/drawing/2014/main" id="{B49AACA2-9CB3-754B-F5EA-A4F84998BE86}"/>
              </a:ext>
            </a:extLst>
          </p:cNvPr>
          <p:cNvSpPr>
            <a:spLocks noGrp="1"/>
          </p:cNvSpPr>
          <p:nvPr>
            <p:ph type="sldNum" idx="10"/>
          </p:nvPr>
        </p:nvSpPr>
        <p:spPr/>
        <p:txBody>
          <a:bodyPr/>
          <a:lstStyle/>
          <a:p>
            <a:pPr marL="0" lvl="0" indent="0" algn="l" rtl="0">
              <a:spcBef>
                <a:spcPts val="0"/>
              </a:spcBef>
              <a:spcAft>
                <a:spcPts val="0"/>
              </a:spcAft>
              <a:buNone/>
            </a:pPr>
            <a:fld id="{00000000-1234-1234-1234-123412341234}" type="slidenum">
              <a:rPr lang="en-GB" smtClean="0"/>
              <a:t>‹#›</a:t>
            </a:fld>
            <a:endParaRPr lang="en-GB"/>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hoto gallery" preserve="1">
  <p:cSld name="Photo gallery">
    <p:spTree>
      <p:nvGrpSpPr>
        <p:cNvPr id="1" name="Shape 111"/>
        <p:cNvGrpSpPr/>
        <p:nvPr/>
      </p:nvGrpSpPr>
      <p:grpSpPr>
        <a:xfrm>
          <a:off x="0" y="0"/>
          <a:ext cx="0" cy="0"/>
          <a:chOff x="0" y="0"/>
          <a:chExt cx="0" cy="0"/>
        </a:xfrm>
      </p:grpSpPr>
      <p:sp>
        <p:nvSpPr>
          <p:cNvPr id="113" name="Google Shape;113;p35"/>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14" name="Google Shape;114;p35"/>
          <p:cNvSpPr>
            <a:spLocks noGrp="1"/>
          </p:cNvSpPr>
          <p:nvPr>
            <p:ph type="pic" idx="2"/>
          </p:nvPr>
        </p:nvSpPr>
        <p:spPr>
          <a:xfrm>
            <a:off x="838199" y="1748079"/>
            <a:ext cx="1896289" cy="1896289"/>
          </a:xfrm>
          <a:prstGeom prst="rect">
            <a:avLst/>
          </a:prstGeom>
          <a:solidFill>
            <a:schemeClr val="lt2"/>
          </a:solidFill>
          <a:ln>
            <a:noFill/>
          </a:ln>
        </p:spPr>
      </p:sp>
      <p:sp>
        <p:nvSpPr>
          <p:cNvPr id="115" name="Google Shape;115;p35"/>
          <p:cNvSpPr>
            <a:spLocks noGrp="1"/>
          </p:cNvSpPr>
          <p:nvPr>
            <p:ph type="pic" idx="3"/>
          </p:nvPr>
        </p:nvSpPr>
        <p:spPr>
          <a:xfrm>
            <a:off x="2993027" y="1748079"/>
            <a:ext cx="1896289" cy="1896289"/>
          </a:xfrm>
          <a:prstGeom prst="rect">
            <a:avLst/>
          </a:prstGeom>
          <a:solidFill>
            <a:schemeClr val="lt2"/>
          </a:solidFill>
          <a:ln>
            <a:noFill/>
          </a:ln>
        </p:spPr>
      </p:sp>
      <p:sp>
        <p:nvSpPr>
          <p:cNvPr id="116" name="Google Shape;116;p35"/>
          <p:cNvSpPr>
            <a:spLocks noGrp="1"/>
          </p:cNvSpPr>
          <p:nvPr>
            <p:ph type="pic" idx="4"/>
          </p:nvPr>
        </p:nvSpPr>
        <p:spPr>
          <a:xfrm>
            <a:off x="5147855" y="1748078"/>
            <a:ext cx="1896289" cy="1896289"/>
          </a:xfrm>
          <a:prstGeom prst="rect">
            <a:avLst/>
          </a:prstGeom>
          <a:solidFill>
            <a:schemeClr val="lt2"/>
          </a:solidFill>
          <a:ln>
            <a:noFill/>
          </a:ln>
        </p:spPr>
      </p:sp>
      <p:sp>
        <p:nvSpPr>
          <p:cNvPr id="117" name="Google Shape;117;p35"/>
          <p:cNvSpPr>
            <a:spLocks noGrp="1"/>
          </p:cNvSpPr>
          <p:nvPr>
            <p:ph type="pic" idx="5"/>
          </p:nvPr>
        </p:nvSpPr>
        <p:spPr>
          <a:xfrm>
            <a:off x="7302683" y="1748077"/>
            <a:ext cx="1896289" cy="1896289"/>
          </a:xfrm>
          <a:prstGeom prst="rect">
            <a:avLst/>
          </a:prstGeom>
          <a:solidFill>
            <a:schemeClr val="lt2"/>
          </a:solidFill>
          <a:ln>
            <a:noFill/>
          </a:ln>
        </p:spPr>
      </p:sp>
      <p:sp>
        <p:nvSpPr>
          <p:cNvPr id="118" name="Google Shape;118;p35"/>
          <p:cNvSpPr>
            <a:spLocks noGrp="1"/>
          </p:cNvSpPr>
          <p:nvPr>
            <p:ph type="pic" idx="6"/>
          </p:nvPr>
        </p:nvSpPr>
        <p:spPr>
          <a:xfrm>
            <a:off x="9457511" y="1748077"/>
            <a:ext cx="1896289" cy="1896289"/>
          </a:xfrm>
          <a:prstGeom prst="rect">
            <a:avLst/>
          </a:prstGeom>
          <a:solidFill>
            <a:schemeClr val="lt2"/>
          </a:solidFill>
          <a:ln>
            <a:noFill/>
          </a:ln>
        </p:spPr>
      </p:sp>
      <p:sp>
        <p:nvSpPr>
          <p:cNvPr id="119" name="Google Shape;119;p35"/>
          <p:cNvSpPr>
            <a:spLocks noGrp="1"/>
          </p:cNvSpPr>
          <p:nvPr>
            <p:ph type="pic" idx="7"/>
          </p:nvPr>
        </p:nvSpPr>
        <p:spPr>
          <a:xfrm>
            <a:off x="838199" y="3934111"/>
            <a:ext cx="1896289" cy="1896289"/>
          </a:xfrm>
          <a:prstGeom prst="rect">
            <a:avLst/>
          </a:prstGeom>
          <a:solidFill>
            <a:schemeClr val="lt2"/>
          </a:solidFill>
          <a:ln>
            <a:noFill/>
          </a:ln>
        </p:spPr>
      </p:sp>
      <p:sp>
        <p:nvSpPr>
          <p:cNvPr id="120" name="Google Shape;120;p35"/>
          <p:cNvSpPr>
            <a:spLocks noGrp="1"/>
          </p:cNvSpPr>
          <p:nvPr>
            <p:ph type="pic" idx="8"/>
          </p:nvPr>
        </p:nvSpPr>
        <p:spPr>
          <a:xfrm>
            <a:off x="2993027" y="3934111"/>
            <a:ext cx="1896289" cy="1896289"/>
          </a:xfrm>
          <a:prstGeom prst="rect">
            <a:avLst/>
          </a:prstGeom>
          <a:solidFill>
            <a:schemeClr val="lt2"/>
          </a:solidFill>
          <a:ln>
            <a:noFill/>
          </a:ln>
        </p:spPr>
      </p:sp>
      <p:sp>
        <p:nvSpPr>
          <p:cNvPr id="121" name="Google Shape;121;p35"/>
          <p:cNvSpPr>
            <a:spLocks noGrp="1"/>
          </p:cNvSpPr>
          <p:nvPr>
            <p:ph type="pic" idx="9"/>
          </p:nvPr>
        </p:nvSpPr>
        <p:spPr>
          <a:xfrm>
            <a:off x="5147855" y="3934110"/>
            <a:ext cx="1896289" cy="1896289"/>
          </a:xfrm>
          <a:prstGeom prst="rect">
            <a:avLst/>
          </a:prstGeom>
          <a:solidFill>
            <a:schemeClr val="lt2"/>
          </a:solidFill>
          <a:ln>
            <a:noFill/>
          </a:ln>
        </p:spPr>
      </p:sp>
      <p:sp>
        <p:nvSpPr>
          <p:cNvPr id="122" name="Google Shape;122;p35"/>
          <p:cNvSpPr>
            <a:spLocks noGrp="1"/>
          </p:cNvSpPr>
          <p:nvPr>
            <p:ph type="pic" idx="13"/>
          </p:nvPr>
        </p:nvSpPr>
        <p:spPr>
          <a:xfrm>
            <a:off x="7302683" y="3934109"/>
            <a:ext cx="1896289" cy="1896289"/>
          </a:xfrm>
          <a:prstGeom prst="rect">
            <a:avLst/>
          </a:prstGeom>
          <a:solidFill>
            <a:schemeClr val="lt2"/>
          </a:solidFill>
          <a:ln>
            <a:noFill/>
          </a:ln>
        </p:spPr>
      </p:sp>
      <p:sp>
        <p:nvSpPr>
          <p:cNvPr id="123" name="Google Shape;123;p35"/>
          <p:cNvSpPr>
            <a:spLocks noGrp="1"/>
          </p:cNvSpPr>
          <p:nvPr>
            <p:ph type="pic" idx="14"/>
          </p:nvPr>
        </p:nvSpPr>
        <p:spPr>
          <a:xfrm>
            <a:off x="9457511" y="3934109"/>
            <a:ext cx="1896289" cy="1896289"/>
          </a:xfrm>
          <a:prstGeom prst="rect">
            <a:avLst/>
          </a:prstGeom>
          <a:solidFill>
            <a:schemeClr val="lt2"/>
          </a:solidFill>
          <a:ln>
            <a:noFill/>
          </a:ln>
        </p:spPr>
      </p:sp>
      <p:cxnSp>
        <p:nvCxnSpPr>
          <p:cNvPr id="124" name="Google Shape;124;p35"/>
          <p:cNvCxnSpPr/>
          <p:nvPr/>
        </p:nvCxnSpPr>
        <p:spPr>
          <a:xfrm flipH="1">
            <a:off x="838199" y="0"/>
            <a:ext cx="1" cy="1276357"/>
          </a:xfrm>
          <a:prstGeom prst="straightConnector1">
            <a:avLst/>
          </a:prstGeom>
          <a:noFill/>
          <a:ln w="28575" cap="flat" cmpd="sng">
            <a:solidFill>
              <a:schemeClr val="accent5"/>
            </a:solidFill>
            <a:prstDash val="solid"/>
            <a:miter lim="800000"/>
            <a:headEnd type="none" w="sm" len="sm"/>
            <a:tailEnd type="none" w="sm" len="sm"/>
          </a:ln>
        </p:spPr>
      </p:cxnSp>
      <p:pic>
        <p:nvPicPr>
          <p:cNvPr id="2" name="Picture 1" descr="A logo with white lines on a black background&#10;&#10;Description automatically generated">
            <a:extLst>
              <a:ext uri="{FF2B5EF4-FFF2-40B4-BE49-F238E27FC236}">
                <a16:creationId xmlns:a16="http://schemas.microsoft.com/office/drawing/2014/main" id="{DD832675-9651-A2FD-FFFE-178688505F39}"/>
              </a:ext>
            </a:extLst>
          </p:cNvPr>
          <p:cNvPicPr>
            <a:picLocks noChangeAspect="1"/>
          </p:cNvPicPr>
          <p:nvPr userDrawn="1"/>
        </p:nvPicPr>
        <p:blipFill>
          <a:blip r:embed="rId2"/>
          <a:stretch>
            <a:fillRect/>
          </a:stretch>
        </p:blipFill>
        <p:spPr>
          <a:xfrm>
            <a:off x="10032761" y="6038130"/>
            <a:ext cx="1752501" cy="484660"/>
          </a:xfrm>
          <a:prstGeom prst="rect">
            <a:avLst/>
          </a:prstGeom>
        </p:spPr>
      </p:pic>
      <p:sp>
        <p:nvSpPr>
          <p:cNvPr id="3" name="Slide Number Placeholder 2">
            <a:extLst>
              <a:ext uri="{FF2B5EF4-FFF2-40B4-BE49-F238E27FC236}">
                <a16:creationId xmlns:a16="http://schemas.microsoft.com/office/drawing/2014/main" id="{8C5816AB-4C33-9ADA-6ED6-6E98D1B2AEB2}"/>
              </a:ext>
            </a:extLst>
          </p:cNvPr>
          <p:cNvSpPr>
            <a:spLocks noGrp="1"/>
          </p:cNvSpPr>
          <p:nvPr>
            <p:ph type="sldNum" idx="15"/>
          </p:nvPr>
        </p:nvSpPr>
        <p:spPr/>
        <p:txBody>
          <a:bodyPr/>
          <a:lstStyle/>
          <a:p>
            <a:pPr marL="0" lvl="0" indent="0" algn="l"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9228990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Round pictures" preserve="1">
  <p:cSld name="Round pictures">
    <p:spTree>
      <p:nvGrpSpPr>
        <p:cNvPr id="1" name="Shape 125"/>
        <p:cNvGrpSpPr/>
        <p:nvPr/>
      </p:nvGrpSpPr>
      <p:grpSpPr>
        <a:xfrm>
          <a:off x="0" y="0"/>
          <a:ext cx="0" cy="0"/>
          <a:chOff x="0" y="0"/>
          <a:chExt cx="0" cy="0"/>
        </a:xfrm>
      </p:grpSpPr>
      <p:sp>
        <p:nvSpPr>
          <p:cNvPr id="127" name="Google Shape;127;p36"/>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28" name="Google Shape;128;p36"/>
          <p:cNvSpPr>
            <a:spLocks noGrp="1"/>
          </p:cNvSpPr>
          <p:nvPr>
            <p:ph type="pic" idx="2"/>
          </p:nvPr>
        </p:nvSpPr>
        <p:spPr>
          <a:xfrm>
            <a:off x="969963" y="1843395"/>
            <a:ext cx="2138669" cy="2138669"/>
          </a:xfrm>
          <a:prstGeom prst="ellipse">
            <a:avLst/>
          </a:prstGeom>
          <a:solidFill>
            <a:schemeClr val="lt2"/>
          </a:solidFill>
          <a:ln>
            <a:noFill/>
          </a:ln>
        </p:spPr>
      </p:sp>
      <p:sp>
        <p:nvSpPr>
          <p:cNvPr id="129" name="Google Shape;129;p36"/>
          <p:cNvSpPr txBox="1">
            <a:spLocks noGrp="1"/>
          </p:cNvSpPr>
          <p:nvPr>
            <p:ph type="body" idx="1"/>
          </p:nvPr>
        </p:nvSpPr>
        <p:spPr>
          <a:xfrm>
            <a:off x="997897" y="4260554"/>
            <a:ext cx="2082800" cy="1249363"/>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SzPts val="2000"/>
              <a:buNone/>
              <a:defRPr sz="2000"/>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30" name="Google Shape;130;p36"/>
          <p:cNvSpPr>
            <a:spLocks noGrp="1"/>
          </p:cNvSpPr>
          <p:nvPr>
            <p:ph type="pic" idx="3"/>
          </p:nvPr>
        </p:nvSpPr>
        <p:spPr>
          <a:xfrm>
            <a:off x="3581400" y="1843394"/>
            <a:ext cx="2138669" cy="2138669"/>
          </a:xfrm>
          <a:prstGeom prst="ellipse">
            <a:avLst/>
          </a:prstGeom>
          <a:solidFill>
            <a:schemeClr val="lt2"/>
          </a:solidFill>
          <a:ln>
            <a:noFill/>
          </a:ln>
        </p:spPr>
      </p:sp>
      <p:sp>
        <p:nvSpPr>
          <p:cNvPr id="131" name="Google Shape;131;p36"/>
          <p:cNvSpPr txBox="1">
            <a:spLocks noGrp="1"/>
          </p:cNvSpPr>
          <p:nvPr>
            <p:ph type="body" idx="4"/>
          </p:nvPr>
        </p:nvSpPr>
        <p:spPr>
          <a:xfrm>
            <a:off x="3618645" y="4260554"/>
            <a:ext cx="2082800" cy="1249363"/>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SzPts val="2000"/>
              <a:buNone/>
              <a:defRPr sz="2000"/>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32" name="Google Shape;132;p36"/>
          <p:cNvSpPr>
            <a:spLocks noGrp="1"/>
          </p:cNvSpPr>
          <p:nvPr>
            <p:ph type="pic" idx="5"/>
          </p:nvPr>
        </p:nvSpPr>
        <p:spPr>
          <a:xfrm>
            <a:off x="6192837" y="1843393"/>
            <a:ext cx="2138669" cy="2138669"/>
          </a:xfrm>
          <a:prstGeom prst="ellipse">
            <a:avLst/>
          </a:prstGeom>
          <a:solidFill>
            <a:schemeClr val="lt2"/>
          </a:solidFill>
          <a:ln>
            <a:noFill/>
          </a:ln>
        </p:spPr>
      </p:sp>
      <p:sp>
        <p:nvSpPr>
          <p:cNvPr id="133" name="Google Shape;133;p36"/>
          <p:cNvSpPr txBox="1">
            <a:spLocks noGrp="1"/>
          </p:cNvSpPr>
          <p:nvPr>
            <p:ph type="body" idx="6"/>
          </p:nvPr>
        </p:nvSpPr>
        <p:spPr>
          <a:xfrm>
            <a:off x="6239393" y="4260554"/>
            <a:ext cx="2082800" cy="1249363"/>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SzPts val="2000"/>
              <a:buNone/>
              <a:defRPr sz="2000"/>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34" name="Google Shape;134;p36"/>
          <p:cNvSpPr>
            <a:spLocks noGrp="1"/>
          </p:cNvSpPr>
          <p:nvPr>
            <p:ph type="pic" idx="7"/>
          </p:nvPr>
        </p:nvSpPr>
        <p:spPr>
          <a:xfrm>
            <a:off x="8804274" y="1843392"/>
            <a:ext cx="2138669" cy="2138669"/>
          </a:xfrm>
          <a:prstGeom prst="ellipse">
            <a:avLst/>
          </a:prstGeom>
          <a:solidFill>
            <a:schemeClr val="lt2"/>
          </a:solidFill>
          <a:ln>
            <a:noFill/>
          </a:ln>
        </p:spPr>
      </p:sp>
      <p:sp>
        <p:nvSpPr>
          <p:cNvPr id="135" name="Google Shape;135;p36"/>
          <p:cNvSpPr txBox="1">
            <a:spLocks noGrp="1"/>
          </p:cNvSpPr>
          <p:nvPr>
            <p:ph type="body" idx="8"/>
          </p:nvPr>
        </p:nvSpPr>
        <p:spPr>
          <a:xfrm>
            <a:off x="8860143" y="4260554"/>
            <a:ext cx="2082800" cy="1249363"/>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SzPts val="2000"/>
              <a:buNone/>
              <a:defRPr sz="2000"/>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cxnSp>
        <p:nvCxnSpPr>
          <p:cNvPr id="136" name="Google Shape;136;p36"/>
          <p:cNvCxnSpPr/>
          <p:nvPr/>
        </p:nvCxnSpPr>
        <p:spPr>
          <a:xfrm>
            <a:off x="3349671" y="4291726"/>
            <a:ext cx="0" cy="1187018"/>
          </a:xfrm>
          <a:prstGeom prst="straightConnector1">
            <a:avLst/>
          </a:prstGeom>
          <a:noFill/>
          <a:ln w="9525" cap="flat" cmpd="sng">
            <a:solidFill>
              <a:schemeClr val="dk1"/>
            </a:solidFill>
            <a:prstDash val="solid"/>
            <a:round/>
            <a:headEnd type="none" w="sm" len="sm"/>
            <a:tailEnd type="none" w="sm" len="sm"/>
          </a:ln>
        </p:spPr>
      </p:cxnSp>
      <p:cxnSp>
        <p:nvCxnSpPr>
          <p:cNvPr id="137" name="Google Shape;137;p36"/>
          <p:cNvCxnSpPr/>
          <p:nvPr/>
        </p:nvCxnSpPr>
        <p:spPr>
          <a:xfrm>
            <a:off x="5970419" y="4291726"/>
            <a:ext cx="0" cy="1187018"/>
          </a:xfrm>
          <a:prstGeom prst="straightConnector1">
            <a:avLst/>
          </a:prstGeom>
          <a:noFill/>
          <a:ln w="9525" cap="flat" cmpd="sng">
            <a:solidFill>
              <a:schemeClr val="dk1"/>
            </a:solidFill>
            <a:prstDash val="solid"/>
            <a:round/>
            <a:headEnd type="none" w="sm" len="sm"/>
            <a:tailEnd type="none" w="sm" len="sm"/>
          </a:ln>
        </p:spPr>
      </p:cxnSp>
      <p:cxnSp>
        <p:nvCxnSpPr>
          <p:cNvPr id="138" name="Google Shape;138;p36"/>
          <p:cNvCxnSpPr/>
          <p:nvPr/>
        </p:nvCxnSpPr>
        <p:spPr>
          <a:xfrm>
            <a:off x="8591167" y="4291726"/>
            <a:ext cx="0" cy="1187018"/>
          </a:xfrm>
          <a:prstGeom prst="straightConnector1">
            <a:avLst/>
          </a:prstGeom>
          <a:noFill/>
          <a:ln w="9525" cap="flat" cmpd="sng">
            <a:solidFill>
              <a:schemeClr val="dk1"/>
            </a:solidFill>
            <a:prstDash val="solid"/>
            <a:round/>
            <a:headEnd type="none" w="sm" len="sm"/>
            <a:tailEnd type="none" w="sm" len="sm"/>
          </a:ln>
        </p:spPr>
      </p:cxnSp>
      <p:cxnSp>
        <p:nvCxnSpPr>
          <p:cNvPr id="139" name="Google Shape;139;p36"/>
          <p:cNvCxnSpPr/>
          <p:nvPr/>
        </p:nvCxnSpPr>
        <p:spPr>
          <a:xfrm flipH="1">
            <a:off x="838199" y="0"/>
            <a:ext cx="1" cy="1276357"/>
          </a:xfrm>
          <a:prstGeom prst="straightConnector1">
            <a:avLst/>
          </a:prstGeom>
          <a:noFill/>
          <a:ln w="28575" cap="flat" cmpd="sng">
            <a:solidFill>
              <a:schemeClr val="accent5"/>
            </a:solidFill>
            <a:prstDash val="solid"/>
            <a:miter lim="800000"/>
            <a:headEnd type="none" w="sm" len="sm"/>
            <a:tailEnd type="none" w="sm" len="sm"/>
          </a:ln>
        </p:spPr>
      </p:cxnSp>
      <p:pic>
        <p:nvPicPr>
          <p:cNvPr id="2" name="Picture 1" descr="A logo with white lines on a black background&#10;&#10;Description automatically generated">
            <a:extLst>
              <a:ext uri="{FF2B5EF4-FFF2-40B4-BE49-F238E27FC236}">
                <a16:creationId xmlns:a16="http://schemas.microsoft.com/office/drawing/2014/main" id="{DDC3DB04-8329-D565-9F7F-536DF745769E}"/>
              </a:ext>
            </a:extLst>
          </p:cNvPr>
          <p:cNvPicPr>
            <a:picLocks noChangeAspect="1"/>
          </p:cNvPicPr>
          <p:nvPr userDrawn="1"/>
        </p:nvPicPr>
        <p:blipFill>
          <a:blip r:embed="rId2"/>
          <a:stretch>
            <a:fillRect/>
          </a:stretch>
        </p:blipFill>
        <p:spPr>
          <a:xfrm>
            <a:off x="10032761" y="6038130"/>
            <a:ext cx="1752501" cy="484660"/>
          </a:xfrm>
          <a:prstGeom prst="rect">
            <a:avLst/>
          </a:prstGeom>
        </p:spPr>
      </p:pic>
      <p:sp>
        <p:nvSpPr>
          <p:cNvPr id="3" name="Slide Number Placeholder 2">
            <a:extLst>
              <a:ext uri="{FF2B5EF4-FFF2-40B4-BE49-F238E27FC236}">
                <a16:creationId xmlns:a16="http://schemas.microsoft.com/office/drawing/2014/main" id="{E5A0BC44-B7A2-9121-D448-BA63AA1C192B}"/>
              </a:ext>
            </a:extLst>
          </p:cNvPr>
          <p:cNvSpPr>
            <a:spLocks noGrp="1"/>
          </p:cNvSpPr>
          <p:nvPr>
            <p:ph type="sldNum" idx="10"/>
          </p:nvPr>
        </p:nvSpPr>
        <p:spPr/>
        <p:txBody>
          <a:bodyPr/>
          <a:lstStyle/>
          <a:p>
            <a:pPr marL="0" lvl="0" indent="0" algn="l"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398789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Last slide (option 1)" preserve="1">
  <p:cSld name="Last slide (option 1)">
    <p:spTree>
      <p:nvGrpSpPr>
        <p:cNvPr id="1" name="Shape 140"/>
        <p:cNvGrpSpPr/>
        <p:nvPr/>
      </p:nvGrpSpPr>
      <p:grpSpPr>
        <a:xfrm>
          <a:off x="0" y="0"/>
          <a:ext cx="0" cy="0"/>
          <a:chOff x="0" y="0"/>
          <a:chExt cx="0" cy="0"/>
        </a:xfrm>
      </p:grpSpPr>
      <p:sp>
        <p:nvSpPr>
          <p:cNvPr id="141" name="Google Shape;141;p37"/>
          <p:cNvSpPr/>
          <p:nvPr/>
        </p:nvSpPr>
        <p:spPr>
          <a:xfrm>
            <a:off x="0" y="1"/>
            <a:ext cx="12192000" cy="3428999"/>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3" name="Google Shape;143;p37"/>
          <p:cNvSpPr txBox="1">
            <a:spLocks noGrp="1"/>
          </p:cNvSpPr>
          <p:nvPr>
            <p:ph type="ctrTitle"/>
          </p:nvPr>
        </p:nvSpPr>
        <p:spPr>
          <a:xfrm>
            <a:off x="1077013" y="1122363"/>
            <a:ext cx="10156297" cy="1240348"/>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6000"/>
              <a:buFont typeface="Arial"/>
              <a:buNone/>
              <a:defRPr sz="6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44" name="Google Shape;144;p37"/>
          <p:cNvSpPr txBox="1">
            <a:spLocks noGrp="1"/>
          </p:cNvSpPr>
          <p:nvPr>
            <p:ph type="body" idx="1"/>
          </p:nvPr>
        </p:nvSpPr>
        <p:spPr>
          <a:xfrm>
            <a:off x="838976" y="4175997"/>
            <a:ext cx="10888663" cy="162014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SzPts val="1400"/>
              <a:buFont typeface="Arial"/>
              <a:buNone/>
              <a:defRPr sz="1400">
                <a:solidFill>
                  <a:srgbClr val="767676"/>
                </a:solidFill>
              </a:defRPr>
            </a:lvl1pPr>
            <a:lvl2pPr marL="914400" lvl="1" indent="-228600" algn="l">
              <a:lnSpc>
                <a:spcPct val="100000"/>
              </a:lnSpc>
              <a:spcBef>
                <a:spcPts val="1800"/>
              </a:spcBef>
              <a:spcAft>
                <a:spcPts val="0"/>
              </a:spcAft>
              <a:buSzPts val="2000"/>
              <a:buNone/>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cxnSp>
        <p:nvCxnSpPr>
          <p:cNvPr id="145" name="Google Shape;145;p37"/>
          <p:cNvCxnSpPr/>
          <p:nvPr/>
        </p:nvCxnSpPr>
        <p:spPr>
          <a:xfrm>
            <a:off x="838200" y="0"/>
            <a:ext cx="0" cy="2362711"/>
          </a:xfrm>
          <a:prstGeom prst="straightConnector1">
            <a:avLst/>
          </a:prstGeom>
          <a:noFill/>
          <a:ln w="28575" cap="flat" cmpd="sng">
            <a:solidFill>
              <a:schemeClr val="dk2"/>
            </a:solidFill>
            <a:prstDash val="solid"/>
            <a:miter lim="800000"/>
            <a:headEnd type="none" w="sm" len="sm"/>
            <a:tailEnd type="none" w="sm" len="sm"/>
          </a:ln>
        </p:spPr>
      </p:cxnSp>
      <p:pic>
        <p:nvPicPr>
          <p:cNvPr id="2" name="Picture 1" descr="A logo with white lines on a black background&#10;&#10;Description automatically generated">
            <a:extLst>
              <a:ext uri="{FF2B5EF4-FFF2-40B4-BE49-F238E27FC236}">
                <a16:creationId xmlns:a16="http://schemas.microsoft.com/office/drawing/2014/main" id="{B3924AA0-D9DA-36F5-B7DE-9C5FC1827FDF}"/>
              </a:ext>
            </a:extLst>
          </p:cNvPr>
          <p:cNvPicPr>
            <a:picLocks noChangeAspect="1"/>
          </p:cNvPicPr>
          <p:nvPr userDrawn="1"/>
        </p:nvPicPr>
        <p:blipFill>
          <a:blip r:embed="rId2"/>
          <a:stretch>
            <a:fillRect/>
          </a:stretch>
        </p:blipFill>
        <p:spPr>
          <a:xfrm>
            <a:off x="10032761" y="6038130"/>
            <a:ext cx="1752501" cy="484660"/>
          </a:xfrm>
          <a:prstGeom prst="rect">
            <a:avLst/>
          </a:prstGeom>
        </p:spPr>
      </p:pic>
      <p:sp>
        <p:nvSpPr>
          <p:cNvPr id="3" name="Slide Number Placeholder 2">
            <a:extLst>
              <a:ext uri="{FF2B5EF4-FFF2-40B4-BE49-F238E27FC236}">
                <a16:creationId xmlns:a16="http://schemas.microsoft.com/office/drawing/2014/main" id="{CA2806CA-1632-AE91-E43F-285B8D92E9F7}"/>
              </a:ext>
            </a:extLst>
          </p:cNvPr>
          <p:cNvSpPr>
            <a:spLocks noGrp="1"/>
          </p:cNvSpPr>
          <p:nvPr>
            <p:ph type="sldNum" idx="10"/>
          </p:nvPr>
        </p:nvSpPr>
        <p:spPr/>
        <p:txBody>
          <a:bodyPr/>
          <a:lstStyle/>
          <a:p>
            <a:pPr marL="0" lvl="0" indent="0" algn="l"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8710214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hapter Slide (2)" preserve="1">
  <p:cSld name="Chapter Slide (2)">
    <p:bg>
      <p:bgPr>
        <a:solidFill>
          <a:srgbClr val="FFC000"/>
        </a:solidFill>
        <a:effectLst/>
      </p:bgPr>
    </p:bg>
    <p:spTree>
      <p:nvGrpSpPr>
        <p:cNvPr id="1" name="Shape 34"/>
        <p:cNvGrpSpPr/>
        <p:nvPr/>
      </p:nvGrpSpPr>
      <p:grpSpPr>
        <a:xfrm>
          <a:off x="0" y="0"/>
          <a:ext cx="0" cy="0"/>
          <a:chOff x="0" y="0"/>
          <a:chExt cx="0" cy="0"/>
        </a:xfrm>
      </p:grpSpPr>
      <p:sp>
        <p:nvSpPr>
          <p:cNvPr id="35" name="Google Shape;35;p25"/>
          <p:cNvSpPr txBox="1">
            <a:spLocks noGrp="1"/>
          </p:cNvSpPr>
          <p:nvPr>
            <p:ph type="sldNum" idx="12"/>
          </p:nvPr>
        </p:nvSpPr>
        <p:spPr>
          <a:xfrm>
            <a:off x="697524"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rgbClr val="FFC000"/>
                </a:solidFill>
                <a:latin typeface="Arial"/>
                <a:ea typeface="Arial"/>
                <a:cs typeface="Arial"/>
                <a:sym typeface="Arial"/>
              </a:defRPr>
            </a:lvl1pPr>
            <a:lvl2pPr marL="0" lvl="1" indent="0" algn="l">
              <a:spcBef>
                <a:spcPts val="0"/>
              </a:spcBef>
              <a:buNone/>
              <a:defRPr sz="1200">
                <a:solidFill>
                  <a:srgbClr val="FFC000"/>
                </a:solidFill>
                <a:latin typeface="Arial"/>
                <a:ea typeface="Arial"/>
                <a:cs typeface="Arial"/>
                <a:sym typeface="Arial"/>
              </a:defRPr>
            </a:lvl2pPr>
            <a:lvl3pPr marL="0" lvl="2" indent="0" algn="l">
              <a:spcBef>
                <a:spcPts val="0"/>
              </a:spcBef>
              <a:buNone/>
              <a:defRPr sz="1200">
                <a:solidFill>
                  <a:srgbClr val="FFC000"/>
                </a:solidFill>
                <a:latin typeface="Arial"/>
                <a:ea typeface="Arial"/>
                <a:cs typeface="Arial"/>
                <a:sym typeface="Arial"/>
              </a:defRPr>
            </a:lvl3pPr>
            <a:lvl4pPr marL="0" lvl="3" indent="0" algn="l">
              <a:spcBef>
                <a:spcPts val="0"/>
              </a:spcBef>
              <a:buNone/>
              <a:defRPr sz="1200">
                <a:solidFill>
                  <a:srgbClr val="FFC000"/>
                </a:solidFill>
                <a:latin typeface="Arial"/>
                <a:ea typeface="Arial"/>
                <a:cs typeface="Arial"/>
                <a:sym typeface="Arial"/>
              </a:defRPr>
            </a:lvl4pPr>
            <a:lvl5pPr marL="0" lvl="4" indent="0" algn="l">
              <a:spcBef>
                <a:spcPts val="0"/>
              </a:spcBef>
              <a:buNone/>
              <a:defRPr sz="1200">
                <a:solidFill>
                  <a:srgbClr val="FFC000"/>
                </a:solidFill>
                <a:latin typeface="Arial"/>
                <a:ea typeface="Arial"/>
                <a:cs typeface="Arial"/>
                <a:sym typeface="Arial"/>
              </a:defRPr>
            </a:lvl5pPr>
            <a:lvl6pPr marL="0" lvl="5" indent="0" algn="l">
              <a:spcBef>
                <a:spcPts val="0"/>
              </a:spcBef>
              <a:buNone/>
              <a:defRPr sz="1200">
                <a:solidFill>
                  <a:srgbClr val="FFC000"/>
                </a:solidFill>
                <a:latin typeface="Arial"/>
                <a:ea typeface="Arial"/>
                <a:cs typeface="Arial"/>
                <a:sym typeface="Arial"/>
              </a:defRPr>
            </a:lvl6pPr>
            <a:lvl7pPr marL="0" lvl="6" indent="0" algn="l">
              <a:spcBef>
                <a:spcPts val="0"/>
              </a:spcBef>
              <a:buNone/>
              <a:defRPr sz="1200">
                <a:solidFill>
                  <a:srgbClr val="FFC000"/>
                </a:solidFill>
                <a:latin typeface="Arial"/>
                <a:ea typeface="Arial"/>
                <a:cs typeface="Arial"/>
                <a:sym typeface="Arial"/>
              </a:defRPr>
            </a:lvl7pPr>
            <a:lvl8pPr marL="0" lvl="7" indent="0" algn="l">
              <a:spcBef>
                <a:spcPts val="0"/>
              </a:spcBef>
              <a:buNone/>
              <a:defRPr sz="1200">
                <a:solidFill>
                  <a:srgbClr val="FFC000"/>
                </a:solidFill>
                <a:latin typeface="Arial"/>
                <a:ea typeface="Arial"/>
                <a:cs typeface="Arial"/>
                <a:sym typeface="Arial"/>
              </a:defRPr>
            </a:lvl8pPr>
            <a:lvl9pPr marL="0" lvl="8" indent="0" algn="l">
              <a:spcBef>
                <a:spcPts val="0"/>
              </a:spcBef>
              <a:buNone/>
              <a:defRPr sz="1200">
                <a:solidFill>
                  <a:srgbClr val="FFC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36" name="Google Shape;36;p25"/>
          <p:cNvSpPr txBox="1">
            <a:spLocks noGrp="1"/>
          </p:cNvSpPr>
          <p:nvPr>
            <p:ph type="ctrTitle"/>
          </p:nvPr>
        </p:nvSpPr>
        <p:spPr>
          <a:xfrm>
            <a:off x="1077013" y="1122363"/>
            <a:ext cx="10156297" cy="2387600"/>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6000"/>
              <a:buFont typeface="Arial"/>
              <a:buNone/>
              <a:defRPr sz="6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37" name="Google Shape;37;p25"/>
          <p:cNvSpPr txBox="1">
            <a:spLocks noGrp="1"/>
          </p:cNvSpPr>
          <p:nvPr>
            <p:ph type="subTitle" idx="1"/>
          </p:nvPr>
        </p:nvSpPr>
        <p:spPr>
          <a:xfrm>
            <a:off x="1070189" y="3602038"/>
            <a:ext cx="10156297" cy="1655762"/>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2400"/>
              <a:buNone/>
              <a:defRPr sz="2400">
                <a:solidFill>
                  <a:schemeClr val="dk1"/>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cxnSp>
        <p:nvCxnSpPr>
          <p:cNvPr id="39" name="Google Shape;39;p25"/>
          <p:cNvCxnSpPr/>
          <p:nvPr/>
        </p:nvCxnSpPr>
        <p:spPr>
          <a:xfrm>
            <a:off x="838200" y="0"/>
            <a:ext cx="0" cy="3295934"/>
          </a:xfrm>
          <a:prstGeom prst="straightConnector1">
            <a:avLst/>
          </a:prstGeom>
          <a:noFill/>
          <a:ln w="28575" cap="flat" cmpd="sng">
            <a:solidFill>
              <a:schemeClr val="dk2"/>
            </a:solidFill>
            <a:prstDash val="solid"/>
            <a:miter lim="800000"/>
            <a:headEnd type="none" w="sm" len="sm"/>
            <a:tailEnd type="none" w="sm" len="sm"/>
          </a:ln>
        </p:spPr>
      </p:cxnSp>
      <p:pic>
        <p:nvPicPr>
          <p:cNvPr id="3" name="Picture 2" descr="A logo with white lines on a black background&#10;&#10;Description automatically generated">
            <a:extLst>
              <a:ext uri="{FF2B5EF4-FFF2-40B4-BE49-F238E27FC236}">
                <a16:creationId xmlns:a16="http://schemas.microsoft.com/office/drawing/2014/main" id="{98C3B1E2-32E5-55DE-8474-89996C9CAA6A}"/>
              </a:ext>
            </a:extLst>
          </p:cNvPr>
          <p:cNvPicPr>
            <a:picLocks noChangeAspect="1"/>
          </p:cNvPicPr>
          <p:nvPr userDrawn="1"/>
        </p:nvPicPr>
        <p:blipFill>
          <a:blip r:embed="rId2"/>
          <a:stretch>
            <a:fillRect/>
          </a:stretch>
        </p:blipFill>
        <p:spPr>
          <a:xfrm>
            <a:off x="10032762" y="6040251"/>
            <a:ext cx="1726864" cy="477570"/>
          </a:xfrm>
          <a:prstGeom prst="rect">
            <a:avLst/>
          </a:prstGeom>
        </p:spPr>
      </p:pic>
    </p:spTree>
    <p:extLst>
      <p:ext uri="{BB962C8B-B14F-4D97-AF65-F5344CB8AC3E}">
        <p14:creationId xmlns:p14="http://schemas.microsoft.com/office/powerpoint/2010/main" val="2404386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hapter Slide" type="title" preserve="1">
  <p:cSld name="Chapter Slide">
    <p:bg>
      <p:bgPr>
        <a:solidFill>
          <a:srgbClr val="0356B1"/>
        </a:solidFill>
        <a:effectLst/>
      </p:bgPr>
    </p:bg>
    <p:spTree>
      <p:nvGrpSpPr>
        <p:cNvPr id="1" name="Shape 28"/>
        <p:cNvGrpSpPr/>
        <p:nvPr/>
      </p:nvGrpSpPr>
      <p:grpSpPr>
        <a:xfrm>
          <a:off x="0" y="0"/>
          <a:ext cx="0" cy="0"/>
          <a:chOff x="0" y="0"/>
          <a:chExt cx="0" cy="0"/>
        </a:xfrm>
      </p:grpSpPr>
      <p:sp>
        <p:nvSpPr>
          <p:cNvPr id="29" name="Google Shape;29;p24"/>
          <p:cNvSpPr txBox="1">
            <a:spLocks noGrp="1"/>
          </p:cNvSpPr>
          <p:nvPr>
            <p:ph type="sldNum" idx="12"/>
          </p:nvPr>
        </p:nvSpPr>
        <p:spPr>
          <a:xfrm>
            <a:off x="697524"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rgbClr val="0356B1"/>
                </a:solidFill>
                <a:latin typeface="Arial"/>
                <a:ea typeface="Arial"/>
                <a:cs typeface="Arial"/>
                <a:sym typeface="Arial"/>
              </a:defRPr>
            </a:lvl1pPr>
            <a:lvl2pPr marL="0" lvl="1" indent="0" algn="l">
              <a:spcBef>
                <a:spcPts val="0"/>
              </a:spcBef>
              <a:buNone/>
              <a:defRPr sz="1200">
                <a:solidFill>
                  <a:srgbClr val="0356B1"/>
                </a:solidFill>
                <a:latin typeface="Arial"/>
                <a:ea typeface="Arial"/>
                <a:cs typeface="Arial"/>
                <a:sym typeface="Arial"/>
              </a:defRPr>
            </a:lvl2pPr>
            <a:lvl3pPr marL="0" lvl="2" indent="0" algn="l">
              <a:spcBef>
                <a:spcPts val="0"/>
              </a:spcBef>
              <a:buNone/>
              <a:defRPr sz="1200">
                <a:solidFill>
                  <a:srgbClr val="0356B1"/>
                </a:solidFill>
                <a:latin typeface="Arial"/>
                <a:ea typeface="Arial"/>
                <a:cs typeface="Arial"/>
                <a:sym typeface="Arial"/>
              </a:defRPr>
            </a:lvl3pPr>
            <a:lvl4pPr marL="0" lvl="3" indent="0" algn="l">
              <a:spcBef>
                <a:spcPts val="0"/>
              </a:spcBef>
              <a:buNone/>
              <a:defRPr sz="1200">
                <a:solidFill>
                  <a:srgbClr val="0356B1"/>
                </a:solidFill>
                <a:latin typeface="Arial"/>
                <a:ea typeface="Arial"/>
                <a:cs typeface="Arial"/>
                <a:sym typeface="Arial"/>
              </a:defRPr>
            </a:lvl4pPr>
            <a:lvl5pPr marL="0" lvl="4" indent="0" algn="l">
              <a:spcBef>
                <a:spcPts val="0"/>
              </a:spcBef>
              <a:buNone/>
              <a:defRPr sz="1200">
                <a:solidFill>
                  <a:srgbClr val="0356B1"/>
                </a:solidFill>
                <a:latin typeface="Arial"/>
                <a:ea typeface="Arial"/>
                <a:cs typeface="Arial"/>
                <a:sym typeface="Arial"/>
              </a:defRPr>
            </a:lvl5pPr>
            <a:lvl6pPr marL="0" lvl="5" indent="0" algn="l">
              <a:spcBef>
                <a:spcPts val="0"/>
              </a:spcBef>
              <a:buNone/>
              <a:defRPr sz="1200">
                <a:solidFill>
                  <a:srgbClr val="0356B1"/>
                </a:solidFill>
                <a:latin typeface="Arial"/>
                <a:ea typeface="Arial"/>
                <a:cs typeface="Arial"/>
                <a:sym typeface="Arial"/>
              </a:defRPr>
            </a:lvl6pPr>
            <a:lvl7pPr marL="0" lvl="6" indent="0" algn="l">
              <a:spcBef>
                <a:spcPts val="0"/>
              </a:spcBef>
              <a:buNone/>
              <a:defRPr sz="1200">
                <a:solidFill>
                  <a:srgbClr val="0356B1"/>
                </a:solidFill>
                <a:latin typeface="Arial"/>
                <a:ea typeface="Arial"/>
                <a:cs typeface="Arial"/>
                <a:sym typeface="Arial"/>
              </a:defRPr>
            </a:lvl7pPr>
            <a:lvl8pPr marL="0" lvl="7" indent="0" algn="l">
              <a:spcBef>
                <a:spcPts val="0"/>
              </a:spcBef>
              <a:buNone/>
              <a:defRPr sz="1200">
                <a:solidFill>
                  <a:srgbClr val="0356B1"/>
                </a:solidFill>
                <a:latin typeface="Arial"/>
                <a:ea typeface="Arial"/>
                <a:cs typeface="Arial"/>
                <a:sym typeface="Arial"/>
              </a:defRPr>
            </a:lvl8pPr>
            <a:lvl9pPr marL="0" lvl="8" indent="0" algn="l">
              <a:spcBef>
                <a:spcPts val="0"/>
              </a:spcBef>
              <a:buNone/>
              <a:defRPr sz="1200">
                <a:solidFill>
                  <a:srgbClr val="0356B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30" name="Google Shape;30;p24"/>
          <p:cNvSpPr txBox="1">
            <a:spLocks noGrp="1"/>
          </p:cNvSpPr>
          <p:nvPr>
            <p:ph type="ctrTitle"/>
          </p:nvPr>
        </p:nvSpPr>
        <p:spPr>
          <a:xfrm>
            <a:off x="1070189" y="1122363"/>
            <a:ext cx="10676038" cy="2387600"/>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accent5"/>
              </a:buClr>
              <a:buSzPts val="6000"/>
              <a:buFont typeface="Arial"/>
              <a:buNone/>
              <a:defRPr sz="6000">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31" name="Google Shape;31;p24"/>
          <p:cNvSpPr txBox="1">
            <a:spLocks noGrp="1"/>
          </p:cNvSpPr>
          <p:nvPr>
            <p:ph type="subTitle" idx="1"/>
          </p:nvPr>
        </p:nvSpPr>
        <p:spPr>
          <a:xfrm>
            <a:off x="1070189" y="3602038"/>
            <a:ext cx="10676038" cy="1655762"/>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2400"/>
              <a:buNone/>
              <a:defRPr sz="2400">
                <a:solidFill>
                  <a:schemeClr val="lt1"/>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cxnSp>
        <p:nvCxnSpPr>
          <p:cNvPr id="33" name="Google Shape;33;p24"/>
          <p:cNvCxnSpPr/>
          <p:nvPr/>
        </p:nvCxnSpPr>
        <p:spPr>
          <a:xfrm>
            <a:off x="838200" y="0"/>
            <a:ext cx="0" cy="3295934"/>
          </a:xfrm>
          <a:prstGeom prst="straightConnector1">
            <a:avLst/>
          </a:prstGeom>
          <a:noFill/>
          <a:ln w="28575" cap="flat" cmpd="sng">
            <a:solidFill>
              <a:schemeClr val="accent5"/>
            </a:solidFill>
            <a:prstDash val="solid"/>
            <a:miter lim="800000"/>
            <a:headEnd type="none" w="sm" len="sm"/>
            <a:tailEnd type="none" w="sm" len="sm"/>
          </a:ln>
        </p:spPr>
      </p:cxnSp>
      <p:pic>
        <p:nvPicPr>
          <p:cNvPr id="2" name="Picture 1" descr="A logo with white lines on a black background&#10;&#10;Description automatically generated">
            <a:extLst>
              <a:ext uri="{FF2B5EF4-FFF2-40B4-BE49-F238E27FC236}">
                <a16:creationId xmlns:a16="http://schemas.microsoft.com/office/drawing/2014/main" id="{A4F30F1E-4745-60A7-D4CD-FAC2B1109F51}"/>
              </a:ext>
            </a:extLst>
          </p:cNvPr>
          <p:cNvPicPr>
            <a:picLocks noChangeAspect="1"/>
          </p:cNvPicPr>
          <p:nvPr userDrawn="1"/>
        </p:nvPicPr>
        <p:blipFill>
          <a:blip r:embed="rId2"/>
          <a:stretch>
            <a:fillRect/>
          </a:stretch>
        </p:blipFill>
        <p:spPr>
          <a:xfrm>
            <a:off x="10032762" y="6040251"/>
            <a:ext cx="1726864" cy="477570"/>
          </a:xfrm>
          <a:prstGeom prst="rect">
            <a:avLst/>
          </a:prstGeom>
        </p:spPr>
      </p:pic>
    </p:spTree>
    <p:extLst>
      <p:ext uri="{BB962C8B-B14F-4D97-AF65-F5344CB8AC3E}">
        <p14:creationId xmlns:p14="http://schemas.microsoft.com/office/powerpoint/2010/main" val="1906937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46"/>
        <p:cNvGrpSpPr/>
        <p:nvPr/>
      </p:nvGrpSpPr>
      <p:grpSpPr>
        <a:xfrm>
          <a:off x="0" y="0"/>
          <a:ext cx="0" cy="0"/>
          <a:chOff x="0" y="0"/>
          <a:chExt cx="0" cy="0"/>
        </a:xfrm>
      </p:grpSpPr>
      <p:sp>
        <p:nvSpPr>
          <p:cNvPr id="48" name="Google Shape;48;p27"/>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9" name="Google Shape;49;p27"/>
          <p:cNvSpPr txBox="1">
            <a:spLocks noGrp="1"/>
          </p:cNvSpPr>
          <p:nvPr>
            <p:ph type="body" idx="1"/>
          </p:nvPr>
        </p:nvSpPr>
        <p:spPr>
          <a:xfrm>
            <a:off x="838198" y="1825626"/>
            <a:ext cx="3358489" cy="3763134"/>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50" name="Google Shape;50;p27"/>
          <p:cNvSpPr txBox="1">
            <a:spLocks noGrp="1"/>
          </p:cNvSpPr>
          <p:nvPr>
            <p:ph type="body" idx="2"/>
          </p:nvPr>
        </p:nvSpPr>
        <p:spPr>
          <a:xfrm>
            <a:off x="4604979" y="1825625"/>
            <a:ext cx="3358489" cy="3763134"/>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51" name="Google Shape;51;p27"/>
          <p:cNvSpPr txBox="1">
            <a:spLocks noGrp="1"/>
          </p:cNvSpPr>
          <p:nvPr>
            <p:ph type="body" idx="3"/>
          </p:nvPr>
        </p:nvSpPr>
        <p:spPr>
          <a:xfrm>
            <a:off x="8371761" y="1825625"/>
            <a:ext cx="3358489" cy="3763134"/>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cxnSp>
        <p:nvCxnSpPr>
          <p:cNvPr id="52" name="Google Shape;52;p27"/>
          <p:cNvCxnSpPr/>
          <p:nvPr/>
        </p:nvCxnSpPr>
        <p:spPr>
          <a:xfrm flipH="1">
            <a:off x="838199" y="0"/>
            <a:ext cx="1" cy="1276357"/>
          </a:xfrm>
          <a:prstGeom prst="straightConnector1">
            <a:avLst/>
          </a:prstGeom>
          <a:noFill/>
          <a:ln w="28575" cap="flat" cmpd="sng">
            <a:solidFill>
              <a:schemeClr val="accent5"/>
            </a:solidFill>
            <a:prstDash val="solid"/>
            <a:miter lim="800000"/>
            <a:headEnd type="none" w="sm" len="sm"/>
            <a:tailEnd type="none" w="sm" len="sm"/>
          </a:ln>
        </p:spPr>
      </p:cxnSp>
      <p:pic>
        <p:nvPicPr>
          <p:cNvPr id="3" name="Picture 2" descr="A logo with white lines on a black background&#10;&#10;Description automatically generated">
            <a:extLst>
              <a:ext uri="{FF2B5EF4-FFF2-40B4-BE49-F238E27FC236}">
                <a16:creationId xmlns:a16="http://schemas.microsoft.com/office/drawing/2014/main" id="{E9962C08-F0B6-60FB-8F92-928ECFDEE09B}"/>
              </a:ext>
            </a:extLst>
          </p:cNvPr>
          <p:cNvPicPr>
            <a:picLocks noChangeAspect="1"/>
          </p:cNvPicPr>
          <p:nvPr userDrawn="1"/>
        </p:nvPicPr>
        <p:blipFill>
          <a:blip r:embed="rId2"/>
          <a:stretch>
            <a:fillRect/>
          </a:stretch>
        </p:blipFill>
        <p:spPr>
          <a:xfrm>
            <a:off x="10032761" y="6038130"/>
            <a:ext cx="1752501" cy="484660"/>
          </a:xfrm>
          <a:prstGeom prst="rect">
            <a:avLst/>
          </a:prstGeom>
        </p:spPr>
      </p:pic>
      <p:sp>
        <p:nvSpPr>
          <p:cNvPr id="2" name="Slide Number Placeholder 1">
            <a:extLst>
              <a:ext uri="{FF2B5EF4-FFF2-40B4-BE49-F238E27FC236}">
                <a16:creationId xmlns:a16="http://schemas.microsoft.com/office/drawing/2014/main" id="{F29C282F-58E7-D533-8A35-A75B9FC35723}"/>
              </a:ext>
            </a:extLst>
          </p:cNvPr>
          <p:cNvSpPr>
            <a:spLocks noGrp="1"/>
          </p:cNvSpPr>
          <p:nvPr>
            <p:ph type="sldNum" idx="10"/>
          </p:nvPr>
        </p:nvSpPr>
        <p:spPr/>
        <p:txBody>
          <a:bodyPr/>
          <a:lstStyle/>
          <a:p>
            <a:pPr marL="0" lvl="0" indent="0" algn="l" rtl="0">
              <a:spcBef>
                <a:spcPts val="0"/>
              </a:spcBef>
              <a:spcAft>
                <a:spcPts val="0"/>
              </a:spcAft>
              <a:buNone/>
            </a:pPr>
            <a:fld id="{00000000-1234-1234-1234-123412341234}" type="slidenum">
              <a:rPr lang="en-GB" smtClean="0"/>
              <a:t>‹#›</a:t>
            </a:fld>
            <a:endParaRPr lang="en-GB"/>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53"/>
        <p:cNvGrpSpPr/>
        <p:nvPr/>
      </p:nvGrpSpPr>
      <p:grpSpPr>
        <a:xfrm>
          <a:off x="0" y="0"/>
          <a:ext cx="0" cy="0"/>
          <a:chOff x="0" y="0"/>
          <a:chExt cx="0" cy="0"/>
        </a:xfrm>
      </p:grpSpPr>
      <p:sp>
        <p:nvSpPr>
          <p:cNvPr id="55" name="Google Shape;55;p28"/>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56" name="Google Shape;56;p2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0"/>
              </a:spcBef>
              <a:spcAft>
                <a:spcPts val="0"/>
              </a:spcAft>
              <a:buSzPts val="2800"/>
              <a:buNone/>
              <a:defRPr sz="2800" b="1">
                <a:solidFill>
                  <a:schemeClr val="dk2"/>
                </a:solidFill>
              </a:defRPr>
            </a:lvl1pPr>
            <a:lvl2pPr marL="914400" lvl="1" indent="-228600" algn="l">
              <a:lnSpc>
                <a:spcPct val="100000"/>
              </a:lnSpc>
              <a:spcBef>
                <a:spcPts val="1800"/>
              </a:spcBef>
              <a:spcAft>
                <a:spcPts val="0"/>
              </a:spcAft>
              <a:buSzPts val="2000"/>
              <a:buNone/>
              <a:defRPr sz="2000" b="1"/>
            </a:lvl2pPr>
            <a:lvl3pPr marL="1371600" lvl="2" indent="-228600" algn="l">
              <a:lnSpc>
                <a:spcPct val="100000"/>
              </a:lnSpc>
              <a:spcBef>
                <a:spcPts val="1800"/>
              </a:spcBef>
              <a:spcAft>
                <a:spcPts val="0"/>
              </a:spcAft>
              <a:buSzPts val="1800"/>
              <a:buNone/>
              <a:defRPr sz="1800" b="1"/>
            </a:lvl3pPr>
            <a:lvl4pPr marL="1828800" lvl="3" indent="-228600" algn="l">
              <a:lnSpc>
                <a:spcPct val="100000"/>
              </a:lnSpc>
              <a:spcBef>
                <a:spcPts val="1800"/>
              </a:spcBef>
              <a:spcAft>
                <a:spcPts val="0"/>
              </a:spcAft>
              <a:buSzPts val="1600"/>
              <a:buNone/>
              <a:defRPr sz="1600" b="1"/>
            </a:lvl4pPr>
            <a:lvl5pPr marL="2286000" lvl="4" indent="-228600" algn="l">
              <a:lnSpc>
                <a:spcPct val="100000"/>
              </a:lnSpc>
              <a:spcBef>
                <a:spcPts val="1800"/>
              </a:spcBef>
              <a:spcAft>
                <a:spcPts val="0"/>
              </a:spcAft>
              <a:buSzPts val="1600"/>
              <a:buNone/>
              <a:defRPr sz="1600" b="1"/>
            </a:lvl5pPr>
            <a:lvl6pPr marL="2743200" lvl="5" indent="-228600" algn="l">
              <a:lnSpc>
                <a:spcPct val="90000"/>
              </a:lnSpc>
              <a:spcBef>
                <a:spcPts val="18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57" name="Google Shape;57;p28"/>
          <p:cNvSpPr txBox="1">
            <a:spLocks noGrp="1"/>
          </p:cNvSpPr>
          <p:nvPr>
            <p:ph type="body" idx="2"/>
          </p:nvPr>
        </p:nvSpPr>
        <p:spPr>
          <a:xfrm>
            <a:off x="839788" y="2505075"/>
            <a:ext cx="5157787" cy="3097331"/>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58" name="Google Shape;58;p2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0"/>
              </a:spcBef>
              <a:spcAft>
                <a:spcPts val="0"/>
              </a:spcAft>
              <a:buSzPts val="2800"/>
              <a:buNone/>
              <a:defRPr sz="2800" b="1">
                <a:solidFill>
                  <a:schemeClr val="dk2"/>
                </a:solidFill>
              </a:defRPr>
            </a:lvl1pPr>
            <a:lvl2pPr marL="914400" lvl="1" indent="-228600" algn="l">
              <a:lnSpc>
                <a:spcPct val="100000"/>
              </a:lnSpc>
              <a:spcBef>
                <a:spcPts val="1800"/>
              </a:spcBef>
              <a:spcAft>
                <a:spcPts val="0"/>
              </a:spcAft>
              <a:buSzPts val="2000"/>
              <a:buNone/>
              <a:defRPr sz="2000" b="1"/>
            </a:lvl2pPr>
            <a:lvl3pPr marL="1371600" lvl="2" indent="-228600" algn="l">
              <a:lnSpc>
                <a:spcPct val="100000"/>
              </a:lnSpc>
              <a:spcBef>
                <a:spcPts val="1800"/>
              </a:spcBef>
              <a:spcAft>
                <a:spcPts val="0"/>
              </a:spcAft>
              <a:buSzPts val="1800"/>
              <a:buNone/>
              <a:defRPr sz="1800" b="1"/>
            </a:lvl3pPr>
            <a:lvl4pPr marL="1828800" lvl="3" indent="-228600" algn="l">
              <a:lnSpc>
                <a:spcPct val="100000"/>
              </a:lnSpc>
              <a:spcBef>
                <a:spcPts val="1800"/>
              </a:spcBef>
              <a:spcAft>
                <a:spcPts val="0"/>
              </a:spcAft>
              <a:buSzPts val="1600"/>
              <a:buNone/>
              <a:defRPr sz="1600" b="1"/>
            </a:lvl4pPr>
            <a:lvl5pPr marL="2286000" lvl="4" indent="-228600" algn="l">
              <a:lnSpc>
                <a:spcPct val="100000"/>
              </a:lnSpc>
              <a:spcBef>
                <a:spcPts val="1800"/>
              </a:spcBef>
              <a:spcAft>
                <a:spcPts val="0"/>
              </a:spcAft>
              <a:buSzPts val="1600"/>
              <a:buNone/>
              <a:defRPr sz="1600" b="1"/>
            </a:lvl5pPr>
            <a:lvl6pPr marL="2743200" lvl="5" indent="-228600" algn="l">
              <a:lnSpc>
                <a:spcPct val="90000"/>
              </a:lnSpc>
              <a:spcBef>
                <a:spcPts val="18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59" name="Google Shape;59;p28"/>
          <p:cNvSpPr txBox="1">
            <a:spLocks noGrp="1"/>
          </p:cNvSpPr>
          <p:nvPr>
            <p:ph type="body" idx="4"/>
          </p:nvPr>
        </p:nvSpPr>
        <p:spPr>
          <a:xfrm>
            <a:off x="6172200" y="2505075"/>
            <a:ext cx="5183188" cy="3097331"/>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cxnSp>
        <p:nvCxnSpPr>
          <p:cNvPr id="60" name="Google Shape;60;p28"/>
          <p:cNvCxnSpPr/>
          <p:nvPr/>
        </p:nvCxnSpPr>
        <p:spPr>
          <a:xfrm flipH="1">
            <a:off x="838199" y="0"/>
            <a:ext cx="1" cy="1276357"/>
          </a:xfrm>
          <a:prstGeom prst="straightConnector1">
            <a:avLst/>
          </a:prstGeom>
          <a:noFill/>
          <a:ln w="28575" cap="flat" cmpd="sng">
            <a:solidFill>
              <a:schemeClr val="accent5"/>
            </a:solidFill>
            <a:prstDash val="solid"/>
            <a:miter lim="800000"/>
            <a:headEnd type="none" w="sm" len="sm"/>
            <a:tailEnd type="none" w="sm" len="sm"/>
          </a:ln>
        </p:spPr>
      </p:cxnSp>
      <p:pic>
        <p:nvPicPr>
          <p:cNvPr id="3" name="Picture 2" descr="A logo with white lines on a black background&#10;&#10;Description automatically generated">
            <a:extLst>
              <a:ext uri="{FF2B5EF4-FFF2-40B4-BE49-F238E27FC236}">
                <a16:creationId xmlns:a16="http://schemas.microsoft.com/office/drawing/2014/main" id="{B0304BE0-606B-87AF-74AE-90E3EF7E6550}"/>
              </a:ext>
            </a:extLst>
          </p:cNvPr>
          <p:cNvPicPr>
            <a:picLocks noChangeAspect="1"/>
          </p:cNvPicPr>
          <p:nvPr userDrawn="1"/>
        </p:nvPicPr>
        <p:blipFill>
          <a:blip r:embed="rId2"/>
          <a:stretch>
            <a:fillRect/>
          </a:stretch>
        </p:blipFill>
        <p:spPr>
          <a:xfrm>
            <a:off x="10032761" y="6038130"/>
            <a:ext cx="1752501" cy="484660"/>
          </a:xfrm>
          <a:prstGeom prst="rect">
            <a:avLst/>
          </a:prstGeom>
        </p:spPr>
      </p:pic>
      <p:sp>
        <p:nvSpPr>
          <p:cNvPr id="2" name="Slide Number Placeholder 1">
            <a:extLst>
              <a:ext uri="{FF2B5EF4-FFF2-40B4-BE49-F238E27FC236}">
                <a16:creationId xmlns:a16="http://schemas.microsoft.com/office/drawing/2014/main" id="{B0AF713A-35A0-9F90-9CE6-19292CC852E7}"/>
              </a:ext>
            </a:extLst>
          </p:cNvPr>
          <p:cNvSpPr>
            <a:spLocks noGrp="1"/>
          </p:cNvSpPr>
          <p:nvPr>
            <p:ph type="sldNum" idx="10"/>
          </p:nvPr>
        </p:nvSpPr>
        <p:spPr/>
        <p:txBody>
          <a:bodyPr/>
          <a:lstStyle/>
          <a:p>
            <a:pPr marL="0" lvl="0" indent="0" algn="l" rtl="0">
              <a:spcBef>
                <a:spcPts val="0"/>
              </a:spcBef>
              <a:spcAft>
                <a:spcPts val="0"/>
              </a:spcAft>
              <a:buNone/>
            </a:pPr>
            <a:fld id="{00000000-1234-1234-1234-123412341234}" type="slidenum">
              <a:rPr lang="en-GB" smtClean="0"/>
              <a:t>‹#›</a:t>
            </a:fld>
            <a:endParaRPr lang="en-GB"/>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EA3C0-CA66-ED75-086E-CC08B227C19C}"/>
              </a:ext>
            </a:extLst>
          </p:cNvPr>
          <p:cNvSpPr>
            <a:spLocks noGrp="1"/>
          </p:cNvSpPr>
          <p:nvPr>
            <p:ph type="title"/>
          </p:nvPr>
        </p:nvSpPr>
        <p:spPr/>
        <p:txBody>
          <a:bodyPr/>
          <a:lstStyle/>
          <a:p>
            <a:r>
              <a:rPr lang="en-US"/>
              <a:t>Click to edit Master title style</a:t>
            </a:r>
            <a:endParaRPr lang="en-IE"/>
          </a:p>
        </p:txBody>
      </p:sp>
      <p:sp>
        <p:nvSpPr>
          <p:cNvPr id="3" name="Slide Number Placeholder 2">
            <a:extLst>
              <a:ext uri="{FF2B5EF4-FFF2-40B4-BE49-F238E27FC236}">
                <a16:creationId xmlns:a16="http://schemas.microsoft.com/office/drawing/2014/main" id="{6E0807DF-2C73-9BBA-E2EA-73BF70889812}"/>
              </a:ext>
            </a:extLst>
          </p:cNvPr>
          <p:cNvSpPr>
            <a:spLocks noGrp="1"/>
          </p:cNvSpPr>
          <p:nvPr>
            <p:ph type="sldNum" idx="10"/>
          </p:nvPr>
        </p:nvSpPr>
        <p:spPr/>
        <p:txBody>
          <a:bodyPr/>
          <a:lstStyle/>
          <a:p>
            <a:pPr marL="0" lvl="0" indent="0" algn="l"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50883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46"/>
        <p:cNvGrpSpPr/>
        <p:nvPr/>
      </p:nvGrpSpPr>
      <p:grpSpPr>
        <a:xfrm>
          <a:off x="0" y="0"/>
          <a:ext cx="0" cy="0"/>
          <a:chOff x="0" y="0"/>
          <a:chExt cx="0" cy="0"/>
        </a:xfrm>
      </p:grpSpPr>
      <p:sp>
        <p:nvSpPr>
          <p:cNvPr id="147" name="Google Shape;147;p38"/>
          <p:cNvSpPr txBox="1">
            <a:spLocks noGrp="1"/>
          </p:cNvSpPr>
          <p:nvPr>
            <p:ph type="sldNum" idx="12"/>
          </p:nvPr>
        </p:nvSpPr>
        <p:spPr>
          <a:xfrm>
            <a:off x="697524"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pic>
        <p:nvPicPr>
          <p:cNvPr id="148" name="Google Shape;148;p38"/>
          <p:cNvPicPr preferRelativeResize="0"/>
          <p:nvPr/>
        </p:nvPicPr>
        <p:blipFill rotWithShape="1">
          <a:blip r:embed="rId2">
            <a:alphaModFix/>
          </a:blip>
          <a:srcRect/>
          <a:stretch/>
        </p:blipFill>
        <p:spPr>
          <a:xfrm>
            <a:off x="0" y="1850288"/>
            <a:ext cx="12192000" cy="5018345"/>
          </a:xfrm>
          <a:prstGeom prst="rect">
            <a:avLst/>
          </a:prstGeom>
          <a:noFill/>
          <a:ln>
            <a:noFill/>
          </a:ln>
        </p:spPr>
      </p:pic>
      <p:sp>
        <p:nvSpPr>
          <p:cNvPr id="149" name="Google Shape;149;p38"/>
          <p:cNvSpPr/>
          <p:nvPr/>
        </p:nvSpPr>
        <p:spPr>
          <a:xfrm>
            <a:off x="0" y="1078174"/>
            <a:ext cx="12192000" cy="2890800"/>
          </a:xfrm>
          <a:prstGeom prst="rect">
            <a:avLst/>
          </a:prstGeom>
          <a:solidFill>
            <a:srgbClr val="0356B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4"/>
              </a:solidFill>
              <a:latin typeface="Arial"/>
              <a:ea typeface="Arial"/>
              <a:cs typeface="Arial"/>
              <a:sym typeface="Arial"/>
            </a:endParaRPr>
          </a:p>
        </p:txBody>
      </p:sp>
      <p:pic>
        <p:nvPicPr>
          <p:cNvPr id="150" name="Google Shape;150;p38" descr="European Commission"/>
          <p:cNvPicPr preferRelativeResize="0"/>
          <p:nvPr/>
        </p:nvPicPr>
        <p:blipFill rotWithShape="1">
          <a:blip r:embed="rId3">
            <a:alphaModFix/>
          </a:blip>
          <a:srcRect/>
          <a:stretch/>
        </p:blipFill>
        <p:spPr>
          <a:xfrm>
            <a:off x="5388933" y="258042"/>
            <a:ext cx="1659793" cy="1152460"/>
          </a:xfrm>
          <a:prstGeom prst="rect">
            <a:avLst/>
          </a:prstGeom>
          <a:noFill/>
          <a:ln>
            <a:noFill/>
          </a:ln>
        </p:spPr>
      </p:pic>
      <p:sp>
        <p:nvSpPr>
          <p:cNvPr id="151" name="Google Shape;151;p38"/>
          <p:cNvSpPr txBox="1">
            <a:spLocks noGrp="1"/>
          </p:cNvSpPr>
          <p:nvPr>
            <p:ph type="ctrTitle"/>
          </p:nvPr>
        </p:nvSpPr>
        <p:spPr>
          <a:xfrm>
            <a:off x="1071350" y="1992572"/>
            <a:ext cx="10065224" cy="872647"/>
          </a:xfrm>
          <a:prstGeom prst="rect">
            <a:avLst/>
          </a:prstGeom>
          <a:noFill/>
          <a:ln>
            <a:noFill/>
          </a:ln>
        </p:spPr>
        <p:txBody>
          <a:bodyPr spcFirstLastPara="1" wrap="square" lIns="91425" tIns="45700" rIns="91425" bIns="0" anchor="t" anchorCtr="0">
            <a:normAutofit/>
          </a:bodyPr>
          <a:lstStyle>
            <a:lvl1pPr lvl="0" algn="l">
              <a:lnSpc>
                <a:spcPct val="90000"/>
              </a:lnSpc>
              <a:spcBef>
                <a:spcPts val="0"/>
              </a:spcBef>
              <a:spcAft>
                <a:spcPts val="0"/>
              </a:spcAft>
              <a:buClr>
                <a:schemeClr val="lt1"/>
              </a:buClr>
              <a:buSzPts val="6000"/>
              <a:buFont typeface="Arial"/>
              <a:buNone/>
              <a:defRPr sz="60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52" name="Google Shape;152;p38"/>
          <p:cNvSpPr txBox="1">
            <a:spLocks noGrp="1"/>
          </p:cNvSpPr>
          <p:nvPr>
            <p:ph type="subTitle" idx="1"/>
          </p:nvPr>
        </p:nvSpPr>
        <p:spPr>
          <a:xfrm>
            <a:off x="1071351" y="3067468"/>
            <a:ext cx="10065224" cy="897754"/>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2800"/>
              <a:buNone/>
              <a:defRPr sz="2800" i="0">
                <a:solidFill>
                  <a:schemeClr val="accent5"/>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153" name="Google Shape;153;p38"/>
          <p:cNvSpPr txBox="1">
            <a:spLocks noGrp="1"/>
          </p:cNvSpPr>
          <p:nvPr>
            <p:ph type="body" idx="2"/>
          </p:nvPr>
        </p:nvSpPr>
        <p:spPr>
          <a:xfrm>
            <a:off x="6096000" y="5783535"/>
            <a:ext cx="5040313" cy="528998"/>
          </a:xfrm>
          <a:prstGeom prst="rect">
            <a:avLst/>
          </a:prstGeom>
          <a:noFill/>
          <a:ln>
            <a:noFill/>
          </a:ln>
        </p:spPr>
        <p:txBody>
          <a:bodyPr spcFirstLastPara="1" wrap="square" lIns="91425" tIns="45700" rIns="91425" bIns="45700" anchor="b" anchorCtr="0">
            <a:noAutofit/>
          </a:bodyPr>
          <a:lstStyle>
            <a:lvl1pPr marL="457200" lvl="0" indent="-228600" algn="r">
              <a:lnSpc>
                <a:spcPct val="100000"/>
              </a:lnSpc>
              <a:spcBef>
                <a:spcPts val="0"/>
              </a:spcBef>
              <a:spcAft>
                <a:spcPts val="0"/>
              </a:spcAft>
              <a:buSzPts val="2200"/>
              <a:buFont typeface="Arial"/>
              <a:buNone/>
              <a:defRPr sz="2200" i="1">
                <a:solidFill>
                  <a:schemeClr val="lt1"/>
                </a:solidFill>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54" name="Google Shape;154;p38"/>
          <p:cNvSpPr/>
          <p:nvPr/>
        </p:nvSpPr>
        <p:spPr>
          <a:xfrm>
            <a:off x="5741158" y="6619164"/>
            <a:ext cx="707409" cy="240594"/>
          </a:xfrm>
          <a:prstGeom prst="rect">
            <a:avLst/>
          </a:prstGeom>
          <a:solidFill>
            <a:srgbClr val="0044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55" name="Google Shape;155;p38"/>
          <p:cNvCxnSpPr/>
          <p:nvPr/>
        </p:nvCxnSpPr>
        <p:spPr>
          <a:xfrm>
            <a:off x="838200" y="1978925"/>
            <a:ext cx="0" cy="4879075"/>
          </a:xfrm>
          <a:prstGeom prst="straightConnector1">
            <a:avLst/>
          </a:prstGeom>
          <a:noFill/>
          <a:ln w="28575" cap="flat" cmpd="sng">
            <a:solidFill>
              <a:schemeClr val="accent5"/>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56"/>
        <p:cNvGrpSpPr/>
        <p:nvPr/>
      </p:nvGrpSpPr>
      <p:grpSpPr>
        <a:xfrm>
          <a:off x="0" y="0"/>
          <a:ext cx="0" cy="0"/>
          <a:chOff x="0" y="0"/>
          <a:chExt cx="0" cy="0"/>
        </a:xfrm>
      </p:grpSpPr>
      <p:sp>
        <p:nvSpPr>
          <p:cNvPr id="157" name="Google Shape;157;p39"/>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pic>
        <p:nvPicPr>
          <p:cNvPr id="158" name="Google Shape;158;p39"/>
          <p:cNvPicPr preferRelativeResize="0"/>
          <p:nvPr/>
        </p:nvPicPr>
        <p:blipFill rotWithShape="1">
          <a:blip r:embed="rId2">
            <a:alphaModFix/>
          </a:blip>
          <a:srcRect t="4555"/>
          <a:stretch/>
        </p:blipFill>
        <p:spPr>
          <a:xfrm>
            <a:off x="0" y="1078173"/>
            <a:ext cx="12192000" cy="5783240"/>
          </a:xfrm>
          <a:prstGeom prst="rect">
            <a:avLst/>
          </a:prstGeom>
          <a:noFill/>
          <a:ln>
            <a:noFill/>
          </a:ln>
        </p:spPr>
      </p:pic>
      <p:sp>
        <p:nvSpPr>
          <p:cNvPr id="159" name="Google Shape;159;p39"/>
          <p:cNvSpPr/>
          <p:nvPr/>
        </p:nvSpPr>
        <p:spPr>
          <a:xfrm>
            <a:off x="5289" y="1078173"/>
            <a:ext cx="12197346" cy="5783239"/>
          </a:xfrm>
          <a:prstGeom prst="rect">
            <a:avLst/>
          </a:prstGeom>
          <a:solidFill>
            <a:srgbClr val="024EA2">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4"/>
              </a:solidFill>
              <a:latin typeface="Arial"/>
              <a:ea typeface="Arial"/>
              <a:cs typeface="Arial"/>
              <a:sym typeface="Arial"/>
            </a:endParaRPr>
          </a:p>
        </p:txBody>
      </p:sp>
      <p:pic>
        <p:nvPicPr>
          <p:cNvPr id="160" name="Google Shape;160;p39" descr="European Commission"/>
          <p:cNvPicPr preferRelativeResize="0"/>
          <p:nvPr/>
        </p:nvPicPr>
        <p:blipFill rotWithShape="1">
          <a:blip r:embed="rId3">
            <a:alphaModFix/>
          </a:blip>
          <a:srcRect/>
          <a:stretch/>
        </p:blipFill>
        <p:spPr>
          <a:xfrm>
            <a:off x="5388933" y="258042"/>
            <a:ext cx="1659793" cy="1152460"/>
          </a:xfrm>
          <a:prstGeom prst="rect">
            <a:avLst/>
          </a:prstGeom>
          <a:noFill/>
          <a:ln>
            <a:noFill/>
          </a:ln>
        </p:spPr>
      </p:pic>
      <p:sp>
        <p:nvSpPr>
          <p:cNvPr id="161" name="Google Shape;161;p39"/>
          <p:cNvSpPr txBox="1">
            <a:spLocks noGrp="1"/>
          </p:cNvSpPr>
          <p:nvPr>
            <p:ph type="ctrTitle"/>
          </p:nvPr>
        </p:nvSpPr>
        <p:spPr>
          <a:xfrm>
            <a:off x="1071350" y="1992572"/>
            <a:ext cx="10065224" cy="2149523"/>
          </a:xfrm>
          <a:prstGeom prst="rect">
            <a:avLst/>
          </a:prstGeom>
          <a:noFill/>
          <a:ln>
            <a:noFill/>
          </a:ln>
        </p:spPr>
        <p:txBody>
          <a:bodyPr spcFirstLastPara="1" wrap="square" lIns="91425" tIns="45700" rIns="91425" bIns="0" anchor="t" anchorCtr="0">
            <a:noAutofit/>
          </a:bodyPr>
          <a:lstStyle>
            <a:lvl1pPr lvl="0" algn="l">
              <a:lnSpc>
                <a:spcPct val="90000"/>
              </a:lnSpc>
              <a:spcBef>
                <a:spcPts val="0"/>
              </a:spcBef>
              <a:spcAft>
                <a:spcPts val="0"/>
              </a:spcAft>
              <a:buClr>
                <a:schemeClr val="lt1"/>
              </a:buClr>
              <a:buSzPts val="6000"/>
              <a:buFont typeface="Arial"/>
              <a:buNone/>
              <a:defRPr sz="60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62" name="Google Shape;162;p39"/>
          <p:cNvSpPr txBox="1">
            <a:spLocks noGrp="1"/>
          </p:cNvSpPr>
          <p:nvPr>
            <p:ph type="subTitle" idx="1"/>
          </p:nvPr>
        </p:nvSpPr>
        <p:spPr>
          <a:xfrm>
            <a:off x="1071351" y="4418049"/>
            <a:ext cx="10065224" cy="897754"/>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2800"/>
              <a:buNone/>
              <a:defRPr sz="2800" i="0">
                <a:solidFill>
                  <a:schemeClr val="accent5"/>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163" name="Google Shape;163;p39"/>
          <p:cNvSpPr txBox="1">
            <a:spLocks noGrp="1"/>
          </p:cNvSpPr>
          <p:nvPr>
            <p:ph type="body" idx="2"/>
          </p:nvPr>
        </p:nvSpPr>
        <p:spPr>
          <a:xfrm>
            <a:off x="6096000" y="5557903"/>
            <a:ext cx="5040313" cy="528998"/>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0"/>
              </a:spcBef>
              <a:spcAft>
                <a:spcPts val="0"/>
              </a:spcAft>
              <a:buSzPts val="2200"/>
              <a:buFont typeface="Arial"/>
              <a:buNone/>
              <a:defRPr sz="2200" i="1">
                <a:solidFill>
                  <a:schemeClr val="lt1"/>
                </a:solidFill>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64" name="Google Shape;164;p39"/>
          <p:cNvSpPr/>
          <p:nvPr/>
        </p:nvSpPr>
        <p:spPr>
          <a:xfrm>
            <a:off x="5741158" y="6619164"/>
            <a:ext cx="707409" cy="240594"/>
          </a:xfrm>
          <a:prstGeom prst="rect">
            <a:avLst/>
          </a:prstGeom>
          <a:solidFill>
            <a:srgbClr val="0044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65" name="Google Shape;165;p39"/>
          <p:cNvCxnSpPr/>
          <p:nvPr/>
        </p:nvCxnSpPr>
        <p:spPr>
          <a:xfrm>
            <a:off x="838200" y="1978925"/>
            <a:ext cx="0" cy="4879075"/>
          </a:xfrm>
          <a:prstGeom prst="straightConnector1">
            <a:avLst/>
          </a:prstGeom>
          <a:noFill/>
          <a:ln w="28575" cap="flat" cmpd="sng">
            <a:solidFill>
              <a:schemeClr val="accent5"/>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sldNum" idx="12"/>
          </p:nvPr>
        </p:nvSpPr>
        <p:spPr>
          <a:xfrm>
            <a:off x="453684" y="6222726"/>
            <a:ext cx="274320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b="0" i="0" u="none" strike="noStrike" cap="none">
                <a:solidFill>
                  <a:srgbClr val="767676"/>
                </a:solidFill>
                <a:latin typeface="Arial"/>
                <a:ea typeface="Arial"/>
                <a:cs typeface="Arial"/>
                <a:sym typeface="Arial"/>
              </a:defRPr>
            </a:lvl1pPr>
            <a:lvl2pPr marL="0" marR="0" lvl="1" indent="0" algn="l" rtl="0">
              <a:spcBef>
                <a:spcPts val="0"/>
              </a:spcBef>
              <a:buNone/>
              <a:defRPr sz="1200" b="0" i="0" u="none" strike="noStrike" cap="none">
                <a:solidFill>
                  <a:srgbClr val="767676"/>
                </a:solidFill>
                <a:latin typeface="Arial"/>
                <a:ea typeface="Arial"/>
                <a:cs typeface="Arial"/>
                <a:sym typeface="Arial"/>
              </a:defRPr>
            </a:lvl2pPr>
            <a:lvl3pPr marL="0" marR="0" lvl="2" indent="0" algn="l" rtl="0">
              <a:spcBef>
                <a:spcPts val="0"/>
              </a:spcBef>
              <a:buNone/>
              <a:defRPr sz="1200" b="0" i="0" u="none" strike="noStrike" cap="none">
                <a:solidFill>
                  <a:srgbClr val="767676"/>
                </a:solidFill>
                <a:latin typeface="Arial"/>
                <a:ea typeface="Arial"/>
                <a:cs typeface="Arial"/>
                <a:sym typeface="Arial"/>
              </a:defRPr>
            </a:lvl3pPr>
            <a:lvl4pPr marL="0" marR="0" lvl="3" indent="0" algn="l" rtl="0">
              <a:spcBef>
                <a:spcPts val="0"/>
              </a:spcBef>
              <a:buNone/>
              <a:defRPr sz="1200" b="0" i="0" u="none" strike="noStrike" cap="none">
                <a:solidFill>
                  <a:srgbClr val="767676"/>
                </a:solidFill>
                <a:latin typeface="Arial"/>
                <a:ea typeface="Arial"/>
                <a:cs typeface="Arial"/>
                <a:sym typeface="Arial"/>
              </a:defRPr>
            </a:lvl4pPr>
            <a:lvl5pPr marL="0" marR="0" lvl="4" indent="0" algn="l" rtl="0">
              <a:spcBef>
                <a:spcPts val="0"/>
              </a:spcBef>
              <a:buNone/>
              <a:defRPr sz="1200" b="0" i="0" u="none" strike="noStrike" cap="none">
                <a:solidFill>
                  <a:srgbClr val="767676"/>
                </a:solidFill>
                <a:latin typeface="Arial"/>
                <a:ea typeface="Arial"/>
                <a:cs typeface="Arial"/>
                <a:sym typeface="Arial"/>
              </a:defRPr>
            </a:lvl5pPr>
            <a:lvl6pPr marL="0" marR="0" lvl="5" indent="0" algn="l" rtl="0">
              <a:spcBef>
                <a:spcPts val="0"/>
              </a:spcBef>
              <a:buNone/>
              <a:defRPr sz="1200" b="0" i="0" u="none" strike="noStrike" cap="none">
                <a:solidFill>
                  <a:srgbClr val="767676"/>
                </a:solidFill>
                <a:latin typeface="Arial"/>
                <a:ea typeface="Arial"/>
                <a:cs typeface="Arial"/>
                <a:sym typeface="Arial"/>
              </a:defRPr>
            </a:lvl6pPr>
            <a:lvl7pPr marL="0" marR="0" lvl="6" indent="0" algn="l" rtl="0">
              <a:spcBef>
                <a:spcPts val="0"/>
              </a:spcBef>
              <a:buNone/>
              <a:defRPr sz="1200" b="0" i="0" u="none" strike="noStrike" cap="none">
                <a:solidFill>
                  <a:srgbClr val="767676"/>
                </a:solidFill>
                <a:latin typeface="Arial"/>
                <a:ea typeface="Arial"/>
                <a:cs typeface="Arial"/>
                <a:sym typeface="Arial"/>
              </a:defRPr>
            </a:lvl7pPr>
            <a:lvl8pPr marL="0" marR="0" lvl="7" indent="0" algn="l" rtl="0">
              <a:spcBef>
                <a:spcPts val="0"/>
              </a:spcBef>
              <a:buNone/>
              <a:defRPr sz="1200" b="0" i="0" u="none" strike="noStrike" cap="none">
                <a:solidFill>
                  <a:srgbClr val="767676"/>
                </a:solidFill>
                <a:latin typeface="Arial"/>
                <a:ea typeface="Arial"/>
                <a:cs typeface="Arial"/>
                <a:sym typeface="Arial"/>
              </a:defRPr>
            </a:lvl8pPr>
            <a:lvl9pPr marL="0" marR="0" lvl="8" indent="0" algn="l" rtl="0">
              <a:spcBef>
                <a:spcPts val="0"/>
              </a:spcBef>
              <a:buNone/>
              <a:defRPr sz="1200" b="0" i="0" u="none" strike="noStrike" cap="none">
                <a:solidFill>
                  <a:srgbClr val="767676"/>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11" name="Google Shape;11;p21"/>
          <p:cNvSpPr txBox="1">
            <a:spLocks noGrp="1"/>
          </p:cNvSpPr>
          <p:nvPr>
            <p:ph type="title"/>
          </p:nvPr>
        </p:nvSpPr>
        <p:spPr>
          <a:xfrm>
            <a:off x="838200" y="482860"/>
            <a:ext cx="10515600" cy="782357"/>
          </a:xfrm>
          <a:prstGeom prst="rect">
            <a:avLst/>
          </a:prstGeom>
          <a:noFill/>
          <a:ln>
            <a:noFill/>
          </a:ln>
        </p:spPr>
        <p:txBody>
          <a:bodyPr spcFirstLastPara="1" wrap="square" lIns="91425" tIns="45700" rIns="91425" bIns="0" anchor="b" anchorCtr="0">
            <a:noAutofit/>
          </a:bodyPr>
          <a:lstStyle>
            <a:lvl1pPr marR="0" lvl="0" algn="l" rtl="0">
              <a:lnSpc>
                <a:spcPct val="90000"/>
              </a:lnSpc>
              <a:spcBef>
                <a:spcPts val="0"/>
              </a:spcBef>
              <a:spcAft>
                <a:spcPts val="0"/>
              </a:spcAft>
              <a:buClr>
                <a:schemeClr val="dk2"/>
              </a:buClr>
              <a:buSzPts val="4000"/>
              <a:buFont typeface="Arial"/>
              <a:buNone/>
              <a:defRPr sz="40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21"/>
          <p:cNvSpPr txBox="1">
            <a:spLocks noGrp="1"/>
          </p:cNvSpPr>
          <p:nvPr>
            <p:ph type="body" idx="1"/>
          </p:nvPr>
        </p:nvSpPr>
        <p:spPr>
          <a:xfrm>
            <a:off x="838200" y="1825625"/>
            <a:ext cx="10515600" cy="3881904"/>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chemeClr val="dk2"/>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18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180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100000"/>
              </a:lnSpc>
              <a:spcBef>
                <a:spcPts val="180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180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18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3" r:id="rId2"/>
    <p:sldLayoutId id="2147483674" r:id="rId3"/>
    <p:sldLayoutId id="2147483675" r:id="rId4"/>
    <p:sldLayoutId id="2147483654" r:id="rId5"/>
    <p:sldLayoutId id="2147483655" r:id="rId6"/>
    <p:sldLayoutId id="2147483685" r:id="rId7"/>
    <p:sldLayoutId id="2147483665" r:id="rId8"/>
    <p:sldLayoutId id="2147483666" r:id="rId9"/>
    <p:sldLayoutId id="2147483667" r:id="rId10"/>
    <p:sldLayoutId id="2147483668" r:id="rId11"/>
    <p:sldLayoutId id="2147483669" r:id="rId12"/>
    <p:sldLayoutId id="2147483686"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1.png"/><Relationship Id="rId7" Type="http://schemas.openxmlformats.org/officeDocument/2006/relationships/image" Target="../media/image18.png"/><Relationship Id="rId2" Type="http://schemas.openxmlformats.org/officeDocument/2006/relationships/chart" Target="../charts/chart6.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2.jpeg"/><Relationship Id="rId4" Type="http://schemas.openxmlformats.org/officeDocument/2006/relationships/image" Target="../media/image9.jpeg"/><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chart" Target="../charts/chart10.xml"/><Relationship Id="rId3" Type="http://schemas.openxmlformats.org/officeDocument/2006/relationships/chart" Target="../charts/chart8.xml"/><Relationship Id="rId7" Type="http://schemas.openxmlformats.org/officeDocument/2006/relationships/image" Target="../media/image29.png"/><Relationship Id="rId2" Type="http://schemas.openxmlformats.org/officeDocument/2006/relationships/chart" Target="../charts/chart7.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chart" Target="../charts/char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www.ecb.europa.eu/press/fie/box/html/ecb.fiebox202406_01.en.html" TargetMode="External"/><Relationship Id="rId2" Type="http://schemas.openxmlformats.org/officeDocument/2006/relationships/image" Target="../media/image31.png"/><Relationship Id="rId1" Type="http://schemas.openxmlformats.org/officeDocument/2006/relationships/slideLayout" Target="../slideLayouts/slideLayout5.xml"/><Relationship Id="rId4" Type="http://schemas.openxmlformats.org/officeDocument/2006/relationships/hyperlink" Target="https://eur-lex.europa.eu/legal-content/EN/TXT/PDF/?uri=CELEX:52023DC0376"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eur-lex.europa.eu/legal-content/EN/TXT/PDF/?uri=CELEX:52020DC0021"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s://eur-lex.europa.eu/resource.html?uri=cellar:648304a9-2f03-11ef-a61b-01aa75ed71a1.0001.02/DOC_2&amp;format=PDF" TargetMode="External"/><Relationship Id="rId2" Type="http://schemas.openxmlformats.org/officeDocument/2006/relationships/image" Target="../media/image32.png"/><Relationship Id="rId1" Type="http://schemas.openxmlformats.org/officeDocument/2006/relationships/slideLayout" Target="../slideLayouts/slideLayout5.xml"/><Relationship Id="rId4" Type="http://schemas.openxmlformats.org/officeDocument/2006/relationships/chart" Target="../charts/chart11.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youtube.com/watch?v=xP7pKYF8bMQ" TargetMode="Externa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s://ec.europa.eu/eurostat/databrowser/view/tec00023/default/table?lang=en" TargetMode="External"/></Relationships>
</file>

<file path=ppt/slides/_rels/slide34.xml.rels><?xml version="1.0" encoding="UTF-8" standalone="yes"?>
<Relationships xmlns="http://schemas.openxmlformats.org/package/2006/relationships"><Relationship Id="rId8" Type="http://schemas.openxmlformats.org/officeDocument/2006/relationships/chart" Target="../charts/chart14.xml"/><Relationship Id="rId3" Type="http://schemas.openxmlformats.org/officeDocument/2006/relationships/image" Target="../media/image8.jpeg"/><Relationship Id="rId7" Type="http://schemas.openxmlformats.org/officeDocument/2006/relationships/chart" Target="../charts/chart13.xml"/><Relationship Id="rId12" Type="http://schemas.openxmlformats.org/officeDocument/2006/relationships/image" Target="../media/image42.sv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40.png"/><Relationship Id="rId11" Type="http://schemas.openxmlformats.org/officeDocument/2006/relationships/image" Target="../media/image41.png"/><Relationship Id="rId5" Type="http://schemas.openxmlformats.org/officeDocument/2006/relationships/image" Target="../media/image39.png"/><Relationship Id="rId10" Type="http://schemas.openxmlformats.org/officeDocument/2006/relationships/chart" Target="../charts/chart16.xml"/><Relationship Id="rId4" Type="http://schemas.openxmlformats.org/officeDocument/2006/relationships/image" Target="../media/image26.png"/><Relationship Id="rId9" Type="http://schemas.openxmlformats.org/officeDocument/2006/relationships/chart" Target="../charts/chart15.xml"/></Relationships>
</file>

<file path=ppt/slides/_rels/slide4.xml.rels><?xml version="1.0" encoding="UTF-8" standalone="yes"?>
<Relationships xmlns="http://schemas.openxmlformats.org/package/2006/relationships"><Relationship Id="rId3" Type="http://schemas.openxmlformats.org/officeDocument/2006/relationships/hyperlink" Target="https://ec.europa.eu/eurostat/statistics-explained/index.php?title=Greenhouse_gas_emission_statistics_-_emission_inventories" TargetMode="Externa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chart" Target="../charts/chart2.xml"/><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hyperlink" Target="https://economy-finance.ec.europa.eu/economic-research-and-databases/economic-databases/ameco-database_en" TargetMode="External"/><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s://ec.europa.eu/eurostat/databrowser/view/une_rt_a__custom_13909793/default/table?lang=en" TargetMode="External"/><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4.jpeg"/><Relationship Id="rId5" Type="http://schemas.openxmlformats.org/officeDocument/2006/relationships/chart" Target="../charts/chart3.xml"/><Relationship Id="rId10" Type="http://schemas.openxmlformats.org/officeDocument/2006/relationships/image" Target="../media/image13.png"/><Relationship Id="rId4" Type="http://schemas.openxmlformats.org/officeDocument/2006/relationships/hyperlink" Target="https://economy-finance.ec.europa.eu/document/download/7173e7c9-3841-4660-8d6a-a80712932f81_en?filename=ip296_en.pdf" TargetMode="External"/><Relationship Id="rId9" Type="http://schemas.openxmlformats.org/officeDocument/2006/relationships/image" Target="../media/image10.jpeg"/></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s://ec.europa.eu/eurostat/databrowser/view/gov_10dd_edpt1__custom_9263675/default/table?lang=en" TargetMode="External"/><Relationship Id="rId7"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chart" Target="../charts/chart4.xml"/><Relationship Id="rId10" Type="http://schemas.openxmlformats.org/officeDocument/2006/relationships/image" Target="../media/image13.png"/><Relationship Id="rId4" Type="http://schemas.openxmlformats.org/officeDocument/2006/relationships/hyperlink" Target="https://economy-finance.ec.europa.eu/document/download/7173e7c9-3841-4660-8d6a-a80712932f81_en?filename=ip296_en.pdf" TargetMode="External"/><Relationship Id="rId9" Type="http://schemas.openxmlformats.org/officeDocument/2006/relationships/image" Target="../media/image10.jpeg"/></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s://ec.europa.eu/eurostat/databrowser/view/gov_10dd_edpt1__custom_13907313/default/table?lang=en" TargetMode="External"/><Relationship Id="rId7"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chart" Target="../charts/chart5.xml"/><Relationship Id="rId10" Type="http://schemas.openxmlformats.org/officeDocument/2006/relationships/image" Target="../media/image13.png"/><Relationship Id="rId4" Type="http://schemas.openxmlformats.org/officeDocument/2006/relationships/hyperlink" Target="https://economy-finance.ec.europa.eu/document/download/7173e7c9-3841-4660-8d6a-a80712932f81_en?filename=ip296_en.pdf" TargetMode="External"/><Relationship Id="rId9"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2" name="Google Shape;17;p22" descr="European Commission">
            <a:extLst>
              <a:ext uri="{FF2B5EF4-FFF2-40B4-BE49-F238E27FC236}">
                <a16:creationId xmlns:a16="http://schemas.microsoft.com/office/drawing/2014/main" id="{F331827D-67AB-BC45-5244-975836C82EE5}"/>
              </a:ext>
            </a:extLst>
          </p:cNvPr>
          <p:cNvPicPr preferRelativeResize="0"/>
          <p:nvPr/>
        </p:nvPicPr>
        <p:blipFill rotWithShape="1">
          <a:blip r:embed="rId3">
            <a:alphaModFix/>
          </a:blip>
          <a:srcRect/>
          <a:stretch/>
        </p:blipFill>
        <p:spPr>
          <a:xfrm>
            <a:off x="5388933" y="258042"/>
            <a:ext cx="1659793" cy="1152460"/>
          </a:xfrm>
          <a:prstGeom prst="rect">
            <a:avLst/>
          </a:prstGeom>
          <a:noFill/>
          <a:ln>
            <a:noFill/>
          </a:ln>
        </p:spPr>
      </p:pic>
      <p:sp>
        <p:nvSpPr>
          <p:cNvPr id="188" name="Google Shape;188;p1"/>
          <p:cNvSpPr txBox="1">
            <a:spLocks noGrp="1"/>
          </p:cNvSpPr>
          <p:nvPr>
            <p:ph type="ctrTitle"/>
          </p:nvPr>
        </p:nvSpPr>
        <p:spPr>
          <a:xfrm>
            <a:off x="1106881" y="1866931"/>
            <a:ext cx="10395278" cy="2149523"/>
          </a:xfrm>
          <a:prstGeom prst="rect">
            <a:avLst/>
          </a:prstGeom>
          <a:noFill/>
          <a:ln>
            <a:noFill/>
          </a:ln>
        </p:spPr>
        <p:txBody>
          <a:bodyPr spcFirstLastPara="1" wrap="square" lIns="91425" tIns="45700" rIns="91425" bIns="0" anchor="t" anchorCtr="0">
            <a:noAutofit/>
          </a:bodyPr>
          <a:lstStyle/>
          <a:p>
            <a:br>
              <a:rPr lang="fr-BE" sz="4400" b="1"/>
            </a:br>
            <a:r>
              <a:rPr lang="fr-BE" sz="4400" b="1"/>
              <a:t>Financement de la transition</a:t>
            </a:r>
            <a:endParaRPr sz="4400" b="1"/>
          </a:p>
        </p:txBody>
      </p:sp>
      <p:sp>
        <p:nvSpPr>
          <p:cNvPr id="189" name="Google Shape;189;p1"/>
          <p:cNvSpPr txBox="1">
            <a:spLocks noGrp="1"/>
          </p:cNvSpPr>
          <p:nvPr>
            <p:ph type="subTitle" idx="1"/>
          </p:nvPr>
        </p:nvSpPr>
        <p:spPr>
          <a:xfrm>
            <a:off x="1109451" y="3211549"/>
            <a:ext cx="10065224" cy="897754"/>
          </a:xfrm>
          <a:prstGeom prst="rect">
            <a:avLst/>
          </a:prstGeom>
          <a:noFill/>
          <a:ln>
            <a:noFill/>
          </a:ln>
        </p:spPr>
        <p:txBody>
          <a:bodyPr spcFirstLastPara="1" wrap="square" lIns="91425" tIns="45700" rIns="91425" bIns="45700" anchor="t" anchorCtr="0">
            <a:noAutofit/>
          </a:bodyPr>
          <a:lstStyle/>
          <a:p>
            <a:pPr marL="0" indent="0"/>
            <a:r>
              <a:rPr lang="en-GB" err="1"/>
              <a:t>Contexte</a:t>
            </a:r>
            <a:r>
              <a:rPr lang="en-GB"/>
              <a:t> </a:t>
            </a:r>
            <a:r>
              <a:rPr lang="en-GB" err="1"/>
              <a:t>économique</a:t>
            </a:r>
            <a:r>
              <a:rPr lang="en-GB"/>
              <a:t> et </a:t>
            </a:r>
            <a:r>
              <a:rPr lang="en-GB" err="1"/>
              <a:t>budgétaire</a:t>
            </a:r>
            <a:r>
              <a:rPr lang="en-GB"/>
              <a:t> </a:t>
            </a:r>
            <a:r>
              <a:rPr lang="en-GB" err="1"/>
              <a:t>européen</a:t>
            </a:r>
            <a:endParaRPr lang="en-US" err="1"/>
          </a:p>
        </p:txBody>
      </p:sp>
      <p:sp>
        <p:nvSpPr>
          <p:cNvPr id="190" name="Google Shape;190;p1"/>
          <p:cNvSpPr txBox="1">
            <a:spLocks noGrp="1"/>
          </p:cNvSpPr>
          <p:nvPr>
            <p:ph type="body" idx="2"/>
          </p:nvPr>
        </p:nvSpPr>
        <p:spPr>
          <a:xfrm>
            <a:off x="3418703" y="5557903"/>
            <a:ext cx="7727907" cy="528998"/>
          </a:xfrm>
          <a:prstGeom prst="rect">
            <a:avLst/>
          </a:prstGeom>
          <a:noFill/>
          <a:ln>
            <a:noFill/>
          </a:ln>
        </p:spPr>
        <p:txBody>
          <a:bodyPr spcFirstLastPara="1" wrap="square" lIns="91425" tIns="45700" rIns="91425" bIns="45700" anchor="t" anchorCtr="0">
            <a:noAutofit/>
          </a:bodyPr>
          <a:lstStyle/>
          <a:p>
            <a:pPr marL="0" indent="0"/>
            <a:r>
              <a:rPr lang="en-GB" i="0" err="1"/>
              <a:t>Séminaire</a:t>
            </a:r>
            <a:r>
              <a:rPr lang="en-GB" i="0"/>
              <a:t> de </a:t>
            </a:r>
            <a:r>
              <a:rPr lang="en-GB" i="0" err="1"/>
              <a:t>l’Ihédate</a:t>
            </a:r>
            <a:br>
              <a:rPr lang="en-GB" i="0"/>
            </a:br>
            <a:r>
              <a:rPr lang="en-GB" i="0" err="1"/>
              <a:t>Bruxelles</a:t>
            </a:r>
            <a:r>
              <a:rPr lang="en-GB" i="0"/>
              <a:t>, le 11 </a:t>
            </a:r>
            <a:r>
              <a:rPr lang="en-GB" i="0" err="1"/>
              <a:t>décembre</a:t>
            </a:r>
            <a:r>
              <a:rPr lang="en-GB" i="0"/>
              <a:t> 2024</a:t>
            </a:r>
            <a:endParaRPr i="0"/>
          </a:p>
        </p:txBody>
      </p:sp>
      <p:pic>
        <p:nvPicPr>
          <p:cNvPr id="5" name="Picture 4">
            <a:extLst>
              <a:ext uri="{FF2B5EF4-FFF2-40B4-BE49-F238E27FC236}">
                <a16:creationId xmlns:a16="http://schemas.microsoft.com/office/drawing/2014/main" id="{7031D235-1F31-CBDC-F969-A9AE7FE4C39A}"/>
              </a:ext>
            </a:extLst>
          </p:cNvPr>
          <p:cNvPicPr>
            <a:picLocks noChangeAspect="1"/>
          </p:cNvPicPr>
          <p:nvPr/>
        </p:nvPicPr>
        <p:blipFill>
          <a:blip r:embed="rId4"/>
          <a:stretch>
            <a:fillRect/>
          </a:stretch>
        </p:blipFill>
        <p:spPr>
          <a:xfrm>
            <a:off x="5722621" y="592077"/>
            <a:ext cx="737056" cy="78477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20F93E-8008-F533-E9A5-33E4BF29C01B}"/>
              </a:ext>
            </a:extLst>
          </p:cNvPr>
          <p:cNvSpPr>
            <a:spLocks noGrp="1"/>
          </p:cNvSpPr>
          <p:nvPr>
            <p:ph type="title"/>
          </p:nvPr>
        </p:nvSpPr>
        <p:spPr/>
        <p:txBody>
          <a:bodyPr/>
          <a:lstStyle/>
          <a:p>
            <a:r>
              <a:rPr lang="fr-FR"/>
              <a:t>Croissance estimée du PIB 2024-2029 (%)</a:t>
            </a:r>
            <a:endParaRPr lang="en-IE"/>
          </a:p>
        </p:txBody>
      </p:sp>
      <p:sp>
        <p:nvSpPr>
          <p:cNvPr id="8" name="TextBox 7">
            <a:extLst>
              <a:ext uri="{FF2B5EF4-FFF2-40B4-BE49-F238E27FC236}">
                <a16:creationId xmlns:a16="http://schemas.microsoft.com/office/drawing/2014/main" id="{150B3F46-9FE4-8945-5160-8D1A862EEBBE}"/>
              </a:ext>
            </a:extLst>
          </p:cNvPr>
          <p:cNvSpPr txBox="1"/>
          <p:nvPr/>
        </p:nvSpPr>
        <p:spPr>
          <a:xfrm>
            <a:off x="1197672" y="6289229"/>
            <a:ext cx="7553605" cy="261610"/>
          </a:xfrm>
          <a:prstGeom prst="rect">
            <a:avLst/>
          </a:prstGeom>
          <a:noFill/>
        </p:spPr>
        <p:txBody>
          <a:bodyPr wrap="square" lIns="91440" tIns="45720" rIns="91440" bIns="45720" anchor="t">
            <a:spAutoFit/>
          </a:bodyPr>
          <a:lstStyle/>
          <a:p>
            <a:r>
              <a:rPr lang="fr-FR" sz="1050" b="1" i="0">
                <a:solidFill>
                  <a:schemeClr val="tx1">
                    <a:lumMod val="60000"/>
                    <a:lumOff val="40000"/>
                  </a:schemeClr>
                </a:solidFill>
                <a:effectLst/>
                <a:latin typeface="+mn-lt"/>
              </a:rPr>
              <a:t>Source:</a:t>
            </a:r>
            <a:r>
              <a:rPr lang="fr-FR" sz="1050" i="0">
                <a:solidFill>
                  <a:schemeClr val="tx1">
                    <a:lumMod val="60000"/>
                    <a:lumOff val="40000"/>
                  </a:schemeClr>
                </a:solidFill>
                <a:effectLst/>
                <a:latin typeface="+mn-lt"/>
              </a:rPr>
              <a:t> Fonds monétaire international, Perspectives de l'économie mondiale, Octobre 2024</a:t>
            </a:r>
            <a:endParaRPr lang="en-IE" sz="1050">
              <a:solidFill>
                <a:schemeClr val="tx1">
                  <a:lumMod val="60000"/>
                  <a:lumOff val="40000"/>
                </a:schemeClr>
              </a:solidFill>
              <a:latin typeface="+mn-lt"/>
            </a:endParaRPr>
          </a:p>
        </p:txBody>
      </p:sp>
      <p:graphicFrame>
        <p:nvGraphicFramePr>
          <p:cNvPr id="4" name="Chart 3">
            <a:extLst>
              <a:ext uri="{FF2B5EF4-FFF2-40B4-BE49-F238E27FC236}">
                <a16:creationId xmlns:a16="http://schemas.microsoft.com/office/drawing/2014/main" id="{F31654F3-08E8-4699-A33E-BD48CC0935E6}"/>
              </a:ext>
            </a:extLst>
          </p:cNvPr>
          <p:cNvGraphicFramePr>
            <a:graphicFrameLocks/>
          </p:cNvGraphicFramePr>
          <p:nvPr>
            <p:extLst>
              <p:ext uri="{D42A27DB-BD31-4B8C-83A1-F6EECF244321}">
                <p14:modId xmlns:p14="http://schemas.microsoft.com/office/powerpoint/2010/main" val="279825953"/>
              </p:ext>
            </p:extLst>
          </p:nvPr>
        </p:nvGraphicFramePr>
        <p:xfrm>
          <a:off x="722798" y="1002868"/>
          <a:ext cx="9437202" cy="5316538"/>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a:extLst>
              <a:ext uri="{FF2B5EF4-FFF2-40B4-BE49-F238E27FC236}">
                <a16:creationId xmlns:a16="http://schemas.microsoft.com/office/drawing/2014/main" id="{1E065F39-1591-40CD-E9E6-986EC3A95452}"/>
              </a:ext>
            </a:extLst>
          </p:cNvPr>
          <p:cNvPicPr>
            <a:picLocks noChangeAspect="1"/>
          </p:cNvPicPr>
          <p:nvPr/>
        </p:nvPicPr>
        <p:blipFill>
          <a:blip r:embed="rId3"/>
          <a:stretch>
            <a:fillRect/>
          </a:stretch>
        </p:blipFill>
        <p:spPr>
          <a:xfrm>
            <a:off x="7008674" y="3678231"/>
            <a:ext cx="327558" cy="202997"/>
          </a:xfrm>
          <a:prstGeom prst="rect">
            <a:avLst/>
          </a:prstGeom>
        </p:spPr>
      </p:pic>
      <p:pic>
        <p:nvPicPr>
          <p:cNvPr id="6" name="Picture 5">
            <a:extLst>
              <a:ext uri="{FF2B5EF4-FFF2-40B4-BE49-F238E27FC236}">
                <a16:creationId xmlns:a16="http://schemas.microsoft.com/office/drawing/2014/main" id="{789ADD55-4866-63A6-B45D-B18D7C4E55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1452" y="4854891"/>
            <a:ext cx="317215" cy="194967"/>
          </a:xfrm>
          <a:prstGeom prst="rect">
            <a:avLst/>
          </a:prstGeom>
        </p:spPr>
      </p:pic>
      <p:pic>
        <p:nvPicPr>
          <p:cNvPr id="9" name="Picture 8">
            <a:extLst>
              <a:ext uri="{FF2B5EF4-FFF2-40B4-BE49-F238E27FC236}">
                <a16:creationId xmlns:a16="http://schemas.microsoft.com/office/drawing/2014/main" id="{32D5FF5B-2B9E-EE47-E0BA-46D03AEAC8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9387" y="4057435"/>
            <a:ext cx="317213" cy="192296"/>
          </a:xfrm>
          <a:prstGeom prst="rect">
            <a:avLst/>
          </a:prstGeom>
        </p:spPr>
      </p:pic>
      <p:pic>
        <p:nvPicPr>
          <p:cNvPr id="1030" name="Picture 6" descr="Flags, Symbols &amp; Currency of Canada - World Atlas">
            <a:extLst>
              <a:ext uri="{FF2B5EF4-FFF2-40B4-BE49-F238E27FC236}">
                <a16:creationId xmlns:a16="http://schemas.microsoft.com/office/drawing/2014/main" id="{6C420378-9FB8-0051-A36A-3E1B00FB6D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0076" y="2864727"/>
            <a:ext cx="318545" cy="17834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348A5188-1F8B-CFF3-AD05-06E1D50DC20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3439" y="3318110"/>
            <a:ext cx="317215" cy="21557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he Your Web: Usa Flag Pictures - Usa Flag - Usa National Flag - Usa ...">
            <a:extLst>
              <a:ext uri="{FF2B5EF4-FFF2-40B4-BE49-F238E27FC236}">
                <a16:creationId xmlns:a16="http://schemas.microsoft.com/office/drawing/2014/main" id="{F3CBEE58-458E-1BDC-EAC9-12DC3A41177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91757" y="2404713"/>
            <a:ext cx="343894" cy="20299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4EEF330-5816-A1ED-E36F-E3693C46BFB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16986" y="4424986"/>
            <a:ext cx="318546" cy="230899"/>
          </a:xfrm>
          <a:prstGeom prst="rect">
            <a:avLst/>
          </a:prstGeom>
          <a:noFill/>
          <a:ln>
            <a:solidFill>
              <a:srgbClr val="ED1C24"/>
            </a:solidFill>
          </a:ln>
          <a:extLst>
            <a:ext uri="{909E8E84-426E-40DD-AFC4-6F175D3DCCD1}">
              <a14:hiddenFill xmlns:a14="http://schemas.microsoft.com/office/drawing/2010/main">
                <a:solidFill>
                  <a:srgbClr val="FFFFFF"/>
                </a:solidFill>
              </a14:hiddenFill>
            </a:ext>
          </a:extLst>
        </p:spPr>
      </p:pic>
      <p:sp>
        <p:nvSpPr>
          <p:cNvPr id="11" name="Slide Number Placeholder 10">
            <a:extLst>
              <a:ext uri="{FF2B5EF4-FFF2-40B4-BE49-F238E27FC236}">
                <a16:creationId xmlns:a16="http://schemas.microsoft.com/office/drawing/2014/main" id="{EB4E5927-7A06-73F4-75C9-1C9BEB3794CF}"/>
              </a:ext>
            </a:extLst>
          </p:cNvPr>
          <p:cNvSpPr>
            <a:spLocks noGrp="1"/>
          </p:cNvSpPr>
          <p:nvPr>
            <p:ph type="sldNum" idx="10"/>
          </p:nvPr>
        </p:nvSpPr>
        <p:spPr/>
        <p:txBody>
          <a:bodyPr/>
          <a:lstStyle/>
          <a:p>
            <a:pPr marL="0" lvl="0" indent="0" algn="l" rtl="0">
              <a:spcBef>
                <a:spcPts val="0"/>
              </a:spcBef>
              <a:spcAft>
                <a:spcPts val="0"/>
              </a:spcAft>
              <a:buNone/>
            </a:pPr>
            <a:fld id="{00000000-1234-1234-1234-123412341234}" type="slidenum">
              <a:rPr lang="en-GB" smtClean="0"/>
              <a:t>10</a:t>
            </a:fld>
            <a:endParaRPr lang="en-GB"/>
          </a:p>
        </p:txBody>
      </p:sp>
      <p:sp>
        <p:nvSpPr>
          <p:cNvPr id="12" name="TextBox 11">
            <a:extLst>
              <a:ext uri="{FF2B5EF4-FFF2-40B4-BE49-F238E27FC236}">
                <a16:creationId xmlns:a16="http://schemas.microsoft.com/office/drawing/2014/main" id="{E4DAF223-75CD-AC18-3E0F-458B86FDACC5}"/>
              </a:ext>
            </a:extLst>
          </p:cNvPr>
          <p:cNvSpPr txBox="1"/>
          <p:nvPr/>
        </p:nvSpPr>
        <p:spPr>
          <a:xfrm>
            <a:off x="10429114" y="4496962"/>
            <a:ext cx="931805" cy="261610"/>
          </a:xfrm>
          <a:prstGeom prst="rect">
            <a:avLst/>
          </a:prstGeom>
          <a:noFill/>
        </p:spPr>
        <p:txBody>
          <a:bodyPr wrap="square" rtlCol="0">
            <a:spAutoFit/>
          </a:bodyPr>
          <a:lstStyle/>
          <a:p>
            <a:r>
              <a:rPr lang="en-GB" sz="1050" err="1"/>
              <a:t>Allemagne</a:t>
            </a:r>
            <a:endParaRPr lang="en-IE" sz="1200"/>
          </a:p>
        </p:txBody>
      </p:sp>
      <p:sp>
        <p:nvSpPr>
          <p:cNvPr id="13" name="TextBox 12">
            <a:extLst>
              <a:ext uri="{FF2B5EF4-FFF2-40B4-BE49-F238E27FC236}">
                <a16:creationId xmlns:a16="http://schemas.microsoft.com/office/drawing/2014/main" id="{94B64D63-1400-0575-BBDF-4E295C624FC3}"/>
              </a:ext>
            </a:extLst>
          </p:cNvPr>
          <p:cNvSpPr txBox="1"/>
          <p:nvPr/>
        </p:nvSpPr>
        <p:spPr>
          <a:xfrm>
            <a:off x="10429114" y="3662517"/>
            <a:ext cx="931805" cy="261610"/>
          </a:xfrm>
          <a:prstGeom prst="rect">
            <a:avLst/>
          </a:prstGeom>
          <a:noFill/>
        </p:spPr>
        <p:txBody>
          <a:bodyPr wrap="square" rtlCol="0">
            <a:spAutoFit/>
          </a:bodyPr>
          <a:lstStyle/>
          <a:p>
            <a:r>
              <a:rPr lang="en-GB" sz="1050"/>
              <a:t>France</a:t>
            </a:r>
            <a:endParaRPr lang="en-IE" sz="1200"/>
          </a:p>
        </p:txBody>
      </p:sp>
      <p:sp>
        <p:nvSpPr>
          <p:cNvPr id="15" name="TextBox 14">
            <a:extLst>
              <a:ext uri="{FF2B5EF4-FFF2-40B4-BE49-F238E27FC236}">
                <a16:creationId xmlns:a16="http://schemas.microsoft.com/office/drawing/2014/main" id="{15AEAF78-9F33-B502-C1AE-FC6BDEC9E20F}"/>
              </a:ext>
            </a:extLst>
          </p:cNvPr>
          <p:cNvSpPr txBox="1"/>
          <p:nvPr/>
        </p:nvSpPr>
        <p:spPr>
          <a:xfrm>
            <a:off x="10429114" y="4675757"/>
            <a:ext cx="931805" cy="261610"/>
          </a:xfrm>
          <a:prstGeom prst="rect">
            <a:avLst/>
          </a:prstGeom>
          <a:noFill/>
        </p:spPr>
        <p:txBody>
          <a:bodyPr wrap="square" rtlCol="0">
            <a:spAutoFit/>
          </a:bodyPr>
          <a:lstStyle/>
          <a:p>
            <a:r>
              <a:rPr lang="en-GB" sz="1050"/>
              <a:t>Italie</a:t>
            </a:r>
            <a:endParaRPr lang="en-IE" sz="1200"/>
          </a:p>
        </p:txBody>
      </p:sp>
      <p:sp>
        <p:nvSpPr>
          <p:cNvPr id="16" name="TextBox 15">
            <a:extLst>
              <a:ext uri="{FF2B5EF4-FFF2-40B4-BE49-F238E27FC236}">
                <a16:creationId xmlns:a16="http://schemas.microsoft.com/office/drawing/2014/main" id="{B529954B-B197-6560-BBCF-8BEA4AA53F3D}"/>
              </a:ext>
            </a:extLst>
          </p:cNvPr>
          <p:cNvSpPr txBox="1"/>
          <p:nvPr/>
        </p:nvSpPr>
        <p:spPr>
          <a:xfrm>
            <a:off x="10429114" y="4897021"/>
            <a:ext cx="931805" cy="261610"/>
          </a:xfrm>
          <a:prstGeom prst="rect">
            <a:avLst/>
          </a:prstGeom>
          <a:noFill/>
        </p:spPr>
        <p:txBody>
          <a:bodyPr wrap="square" rtlCol="0">
            <a:spAutoFit/>
          </a:bodyPr>
          <a:lstStyle/>
          <a:p>
            <a:r>
              <a:rPr lang="en-GB" sz="1050" err="1"/>
              <a:t>Japon</a:t>
            </a:r>
            <a:endParaRPr lang="en-IE" sz="1200"/>
          </a:p>
        </p:txBody>
      </p:sp>
      <p:cxnSp>
        <p:nvCxnSpPr>
          <p:cNvPr id="17" name="Straight Connector 16">
            <a:extLst>
              <a:ext uri="{FF2B5EF4-FFF2-40B4-BE49-F238E27FC236}">
                <a16:creationId xmlns:a16="http://schemas.microsoft.com/office/drawing/2014/main" id="{46225E93-0BB5-096A-3688-327A7A9A496D}"/>
              </a:ext>
            </a:extLst>
          </p:cNvPr>
          <p:cNvCxnSpPr>
            <a:cxnSpLocks/>
          </p:cNvCxnSpPr>
          <p:nvPr/>
        </p:nvCxnSpPr>
        <p:spPr>
          <a:xfrm>
            <a:off x="10046227" y="4641702"/>
            <a:ext cx="360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7792C8B-8F11-EBA9-E3BD-38D6AD439CB1}"/>
              </a:ext>
            </a:extLst>
          </p:cNvPr>
          <p:cNvCxnSpPr>
            <a:cxnSpLocks/>
          </p:cNvCxnSpPr>
          <p:nvPr/>
        </p:nvCxnSpPr>
        <p:spPr>
          <a:xfrm>
            <a:off x="10046227" y="3793322"/>
            <a:ext cx="360000"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9FA88C9-9845-BA68-B06F-8542F3DBCC4A}"/>
              </a:ext>
            </a:extLst>
          </p:cNvPr>
          <p:cNvCxnSpPr>
            <a:cxnSpLocks/>
          </p:cNvCxnSpPr>
          <p:nvPr/>
        </p:nvCxnSpPr>
        <p:spPr>
          <a:xfrm>
            <a:off x="10046227" y="4802619"/>
            <a:ext cx="360000" cy="0"/>
          </a:xfrm>
          <a:prstGeom prst="line">
            <a:avLst/>
          </a:prstGeom>
          <a:ln w="15875">
            <a:solidFill>
              <a:srgbClr val="00B050"/>
            </a:solidFill>
          </a:ln>
        </p:spPr>
        <p:style>
          <a:lnRef idx="1">
            <a:schemeClr val="accent3"/>
          </a:lnRef>
          <a:fillRef idx="0">
            <a:schemeClr val="accent3"/>
          </a:fillRef>
          <a:effectRef idx="0">
            <a:schemeClr val="accent3"/>
          </a:effectRef>
          <a:fontRef idx="minor">
            <a:schemeClr val="tx1"/>
          </a:fontRef>
        </p:style>
      </p:cxnSp>
      <p:cxnSp>
        <p:nvCxnSpPr>
          <p:cNvPr id="21" name="Straight Connector 20">
            <a:extLst>
              <a:ext uri="{FF2B5EF4-FFF2-40B4-BE49-F238E27FC236}">
                <a16:creationId xmlns:a16="http://schemas.microsoft.com/office/drawing/2014/main" id="{788F9204-38F1-C350-C526-BD261201FF83}"/>
              </a:ext>
            </a:extLst>
          </p:cNvPr>
          <p:cNvCxnSpPr>
            <a:cxnSpLocks/>
          </p:cNvCxnSpPr>
          <p:nvPr/>
        </p:nvCxnSpPr>
        <p:spPr>
          <a:xfrm>
            <a:off x="10046227" y="5010228"/>
            <a:ext cx="360000" cy="0"/>
          </a:xfrm>
          <a:prstGeom prst="line">
            <a:avLst/>
          </a:prstGeom>
          <a:ln w="15875">
            <a:solidFill>
              <a:srgbClr val="C00000"/>
            </a:solidFill>
          </a:ln>
        </p:spPr>
        <p:style>
          <a:lnRef idx="1">
            <a:schemeClr val="accent3"/>
          </a:lnRef>
          <a:fillRef idx="0">
            <a:schemeClr val="accent3"/>
          </a:fillRef>
          <a:effectRef idx="0">
            <a:schemeClr val="accent3"/>
          </a:effectRef>
          <a:fontRef idx="minor">
            <a:schemeClr val="tx1"/>
          </a:fontRef>
        </p:style>
      </p:cxnSp>
      <p:sp>
        <p:nvSpPr>
          <p:cNvPr id="22" name="TextBox 21">
            <a:extLst>
              <a:ext uri="{FF2B5EF4-FFF2-40B4-BE49-F238E27FC236}">
                <a16:creationId xmlns:a16="http://schemas.microsoft.com/office/drawing/2014/main" id="{9EA90044-B9F3-E2FE-1721-2E75097831A6}"/>
              </a:ext>
            </a:extLst>
          </p:cNvPr>
          <p:cNvSpPr txBox="1"/>
          <p:nvPr/>
        </p:nvSpPr>
        <p:spPr>
          <a:xfrm>
            <a:off x="10429114" y="2640228"/>
            <a:ext cx="931805" cy="261610"/>
          </a:xfrm>
          <a:prstGeom prst="rect">
            <a:avLst/>
          </a:prstGeom>
          <a:noFill/>
        </p:spPr>
        <p:txBody>
          <a:bodyPr wrap="square" rtlCol="0">
            <a:spAutoFit/>
          </a:bodyPr>
          <a:lstStyle/>
          <a:p>
            <a:r>
              <a:rPr lang="fr-FR" sz="1050"/>
              <a:t>États-Unis</a:t>
            </a:r>
            <a:endParaRPr lang="en-IE" sz="1200"/>
          </a:p>
        </p:txBody>
      </p:sp>
      <p:cxnSp>
        <p:nvCxnSpPr>
          <p:cNvPr id="23" name="Straight Connector 22">
            <a:extLst>
              <a:ext uri="{FF2B5EF4-FFF2-40B4-BE49-F238E27FC236}">
                <a16:creationId xmlns:a16="http://schemas.microsoft.com/office/drawing/2014/main" id="{9FFFBCC3-5813-0B2F-DDBE-1172E1BE702E}"/>
              </a:ext>
            </a:extLst>
          </p:cNvPr>
          <p:cNvCxnSpPr>
            <a:cxnSpLocks/>
          </p:cNvCxnSpPr>
          <p:nvPr/>
        </p:nvCxnSpPr>
        <p:spPr>
          <a:xfrm>
            <a:off x="10046227" y="2771033"/>
            <a:ext cx="360000" cy="0"/>
          </a:xfrm>
          <a:prstGeom prst="line">
            <a:avLst/>
          </a:prstGeom>
          <a:ln w="22225">
            <a:solidFill>
              <a:schemeClr val="accent5"/>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447D5D9-B1EE-C35A-F42F-E62062E0C7CA}"/>
              </a:ext>
            </a:extLst>
          </p:cNvPr>
          <p:cNvSpPr txBox="1"/>
          <p:nvPr/>
        </p:nvSpPr>
        <p:spPr>
          <a:xfrm>
            <a:off x="10429114" y="3308391"/>
            <a:ext cx="931805" cy="261610"/>
          </a:xfrm>
          <a:prstGeom prst="rect">
            <a:avLst/>
          </a:prstGeom>
          <a:noFill/>
        </p:spPr>
        <p:txBody>
          <a:bodyPr wrap="square" rtlCol="0">
            <a:spAutoFit/>
          </a:bodyPr>
          <a:lstStyle/>
          <a:p>
            <a:r>
              <a:rPr lang="en-GB" sz="1050"/>
              <a:t>Canada</a:t>
            </a:r>
            <a:endParaRPr lang="en-IE" sz="1200"/>
          </a:p>
        </p:txBody>
      </p:sp>
      <p:cxnSp>
        <p:nvCxnSpPr>
          <p:cNvPr id="25" name="Straight Connector 24">
            <a:extLst>
              <a:ext uri="{FF2B5EF4-FFF2-40B4-BE49-F238E27FC236}">
                <a16:creationId xmlns:a16="http://schemas.microsoft.com/office/drawing/2014/main" id="{29301316-803A-9FDD-742E-79A1170222F2}"/>
              </a:ext>
            </a:extLst>
          </p:cNvPr>
          <p:cNvCxnSpPr>
            <a:cxnSpLocks/>
          </p:cNvCxnSpPr>
          <p:nvPr/>
        </p:nvCxnSpPr>
        <p:spPr>
          <a:xfrm>
            <a:off x="10046227" y="3439196"/>
            <a:ext cx="360000" cy="0"/>
          </a:xfrm>
          <a:prstGeom prst="line">
            <a:avLst/>
          </a:prstGeom>
          <a:ln w="22225">
            <a:solidFill>
              <a:srgbClr val="EA0519"/>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2CADFFD-DCC8-3185-E0D8-F8BAB7671E79}"/>
              </a:ext>
            </a:extLst>
          </p:cNvPr>
          <p:cNvSpPr txBox="1"/>
          <p:nvPr/>
        </p:nvSpPr>
        <p:spPr>
          <a:xfrm>
            <a:off x="10429114" y="3813761"/>
            <a:ext cx="1214246" cy="253916"/>
          </a:xfrm>
          <a:prstGeom prst="rect">
            <a:avLst/>
          </a:prstGeom>
          <a:noFill/>
        </p:spPr>
        <p:txBody>
          <a:bodyPr wrap="square" rtlCol="0">
            <a:spAutoFit/>
          </a:bodyPr>
          <a:lstStyle/>
          <a:p>
            <a:r>
              <a:rPr lang="fr-FR" sz="1050"/>
              <a:t>Royaume-Uni</a:t>
            </a:r>
            <a:endParaRPr lang="en-IE" sz="1200"/>
          </a:p>
        </p:txBody>
      </p:sp>
      <p:cxnSp>
        <p:nvCxnSpPr>
          <p:cNvPr id="27" name="Straight Connector 26">
            <a:extLst>
              <a:ext uri="{FF2B5EF4-FFF2-40B4-BE49-F238E27FC236}">
                <a16:creationId xmlns:a16="http://schemas.microsoft.com/office/drawing/2014/main" id="{D7504CF7-C14B-2F02-BFF7-ED3A65584EF2}"/>
              </a:ext>
            </a:extLst>
          </p:cNvPr>
          <p:cNvCxnSpPr>
            <a:cxnSpLocks/>
          </p:cNvCxnSpPr>
          <p:nvPr/>
        </p:nvCxnSpPr>
        <p:spPr>
          <a:xfrm>
            <a:off x="10046227" y="3944566"/>
            <a:ext cx="360000" cy="0"/>
          </a:xfrm>
          <a:prstGeom prst="line">
            <a:avLst/>
          </a:prstGeom>
          <a:ln w="22225">
            <a:solidFill>
              <a:srgbClr val="092C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4157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479557-3884-7678-375E-EB20CC079301}"/>
              </a:ext>
            </a:extLst>
          </p:cNvPr>
          <p:cNvSpPr>
            <a:spLocks noGrp="1"/>
          </p:cNvSpPr>
          <p:nvPr>
            <p:ph type="ctrTitle"/>
          </p:nvPr>
        </p:nvSpPr>
        <p:spPr/>
        <p:txBody>
          <a:bodyPr/>
          <a:lstStyle/>
          <a:p>
            <a:r>
              <a:rPr lang="fr-BE" sz="4000"/>
              <a:t>Le plan de relance européen </a:t>
            </a:r>
            <a:br>
              <a:rPr lang="fr-BE" sz="4000"/>
            </a:br>
            <a:r>
              <a:rPr lang="fr-BE" sz="4000"/>
              <a:t>'NextGenerationEU'</a:t>
            </a:r>
          </a:p>
        </p:txBody>
      </p:sp>
      <p:sp>
        <p:nvSpPr>
          <p:cNvPr id="6" name="Slide Number Placeholder 5">
            <a:extLst>
              <a:ext uri="{FF2B5EF4-FFF2-40B4-BE49-F238E27FC236}">
                <a16:creationId xmlns:a16="http://schemas.microsoft.com/office/drawing/2014/main" id="{993B542B-59C2-78CB-5DC0-16E2B4FA0D9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GB" smtClean="0"/>
              <a:t>11</a:t>
            </a:fld>
            <a:endParaRPr lang="en-GB"/>
          </a:p>
        </p:txBody>
      </p:sp>
    </p:spTree>
    <p:extLst>
      <p:ext uri="{BB962C8B-B14F-4D97-AF65-F5344CB8AC3E}">
        <p14:creationId xmlns:p14="http://schemas.microsoft.com/office/powerpoint/2010/main" val="645798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1087" y="482860"/>
            <a:ext cx="11383618" cy="782357"/>
          </a:xfrm>
        </p:spPr>
        <p:txBody>
          <a:bodyPr/>
          <a:lstStyle/>
          <a:p>
            <a:r>
              <a:rPr lang="en-IE"/>
              <a:t>R</a:t>
            </a:r>
            <a:r>
              <a:rPr lang="fr-BE" err="1"/>
              <a:t>etour</a:t>
            </a:r>
            <a:r>
              <a:rPr lang="fr-BE"/>
              <a:t> en 2020: u</a:t>
            </a:r>
            <a:r>
              <a:rPr lang="en-IE"/>
              <a:t>ne </a:t>
            </a:r>
            <a:r>
              <a:rPr lang="fr-BE"/>
              <a:t>« </a:t>
            </a:r>
            <a:r>
              <a:rPr lang="en-IE" err="1"/>
              <a:t>fusée</a:t>
            </a:r>
            <a:r>
              <a:rPr lang="en-IE"/>
              <a:t> à trois étages </a:t>
            </a:r>
            <a:r>
              <a:rPr lang="fr-BE"/>
              <a:t>»</a:t>
            </a:r>
            <a:endParaRPr lang="en-GB"/>
          </a:p>
        </p:txBody>
      </p:sp>
      <p:graphicFrame>
        <p:nvGraphicFramePr>
          <p:cNvPr id="4" name="Diagram 3"/>
          <p:cNvGraphicFramePr/>
          <p:nvPr>
            <p:extLst>
              <p:ext uri="{D42A27DB-BD31-4B8C-83A1-F6EECF244321}">
                <p14:modId xmlns:p14="http://schemas.microsoft.com/office/powerpoint/2010/main" val="3558078223"/>
              </p:ext>
            </p:extLst>
          </p:nvPr>
        </p:nvGraphicFramePr>
        <p:xfrm>
          <a:off x="2490618" y="1456611"/>
          <a:ext cx="9283734" cy="45506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34" descr="Related image"/>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93534" y="6858000"/>
            <a:ext cx="698465" cy="69846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82880" y="2052810"/>
            <a:ext cx="2223847" cy="553998"/>
          </a:xfrm>
          <a:prstGeom prst="rect">
            <a:avLst/>
          </a:prstGeom>
        </p:spPr>
        <p:txBody>
          <a:bodyPr wrap="square">
            <a:spAutoFit/>
          </a:bodyPr>
          <a:lstStyle/>
          <a:p>
            <a:pPr algn="ctr" fontAlgn="base">
              <a:spcBef>
                <a:spcPct val="0"/>
              </a:spcBef>
              <a:spcAft>
                <a:spcPct val="0"/>
              </a:spcAft>
            </a:pPr>
            <a:r>
              <a:rPr lang="en-IE" sz="1500" b="1" i="1">
                <a:solidFill>
                  <a:schemeClr val="bg2">
                    <a:lumMod val="50000"/>
                  </a:schemeClr>
                </a:solidFill>
                <a:latin typeface="+mj-lt"/>
              </a:rPr>
              <a:t>Mars: </a:t>
            </a:r>
            <a:r>
              <a:rPr lang="en-IE" sz="1500" b="1" i="1" err="1">
                <a:solidFill>
                  <a:schemeClr val="bg2">
                    <a:lumMod val="50000"/>
                  </a:schemeClr>
                </a:solidFill>
                <a:latin typeface="+mj-lt"/>
              </a:rPr>
              <a:t>flexibilisation</a:t>
            </a:r>
            <a:r>
              <a:rPr lang="en-IE" sz="1500" b="1" i="1">
                <a:solidFill>
                  <a:schemeClr val="bg2">
                    <a:lumMod val="50000"/>
                  </a:schemeClr>
                </a:solidFill>
                <a:latin typeface="+mj-lt"/>
              </a:rPr>
              <a:t> immediate</a:t>
            </a:r>
            <a:endParaRPr lang="fr-BE" sz="1500" b="1" i="1">
              <a:solidFill>
                <a:schemeClr val="bg2">
                  <a:lumMod val="50000"/>
                </a:schemeClr>
              </a:solidFill>
              <a:latin typeface="+mj-lt"/>
            </a:endParaRPr>
          </a:p>
        </p:txBody>
      </p:sp>
      <p:sp>
        <p:nvSpPr>
          <p:cNvPr id="11" name="Isosceles Triangle 10"/>
          <p:cNvSpPr/>
          <p:nvPr/>
        </p:nvSpPr>
        <p:spPr>
          <a:xfrm rot="5400000">
            <a:off x="1177119" y="1591499"/>
            <a:ext cx="493322" cy="425277"/>
          </a:xfrm>
          <a:prstGeom prst="triangle">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14"/>
          <p:cNvSpPr/>
          <p:nvPr/>
        </p:nvSpPr>
        <p:spPr>
          <a:xfrm>
            <a:off x="820639" y="1650570"/>
            <a:ext cx="1065405" cy="338554"/>
          </a:xfrm>
          <a:prstGeom prst="rect">
            <a:avLst/>
          </a:prstGeom>
        </p:spPr>
        <p:txBody>
          <a:bodyPr wrap="square">
            <a:spAutoFit/>
          </a:bodyPr>
          <a:lstStyle/>
          <a:p>
            <a:pPr algn="ctr" fontAlgn="base">
              <a:spcBef>
                <a:spcPct val="0"/>
              </a:spcBef>
              <a:spcAft>
                <a:spcPct val="0"/>
              </a:spcAft>
            </a:pPr>
            <a:r>
              <a:rPr lang="en-IE" sz="1600" b="1">
                <a:solidFill>
                  <a:schemeClr val="bg2">
                    <a:lumMod val="50000"/>
                  </a:schemeClr>
                </a:solidFill>
                <a:latin typeface="EC Square Sans Pro" panose="020B0506040000020004" pitchFamily="34" charset="0"/>
              </a:rPr>
              <a:t>1</a:t>
            </a:r>
            <a:endParaRPr lang="fr-BE" sz="1600" b="1">
              <a:solidFill>
                <a:schemeClr val="bg2">
                  <a:lumMod val="50000"/>
                </a:schemeClr>
              </a:solidFill>
              <a:latin typeface="EC Square Sans Pro" panose="020B0506040000020004" pitchFamily="34" charset="0"/>
            </a:endParaRPr>
          </a:p>
        </p:txBody>
      </p:sp>
      <p:sp>
        <p:nvSpPr>
          <p:cNvPr id="20" name="Rectangle 19"/>
          <p:cNvSpPr/>
          <p:nvPr/>
        </p:nvSpPr>
        <p:spPr>
          <a:xfrm>
            <a:off x="240120" y="3605970"/>
            <a:ext cx="2161235" cy="553998"/>
          </a:xfrm>
          <a:prstGeom prst="rect">
            <a:avLst/>
          </a:prstGeom>
        </p:spPr>
        <p:txBody>
          <a:bodyPr wrap="square">
            <a:spAutoFit/>
          </a:bodyPr>
          <a:lstStyle/>
          <a:p>
            <a:pPr algn="ctr" fontAlgn="base">
              <a:spcBef>
                <a:spcPct val="0"/>
              </a:spcBef>
              <a:spcAft>
                <a:spcPct val="0"/>
              </a:spcAft>
            </a:pPr>
            <a:r>
              <a:rPr lang="en-IE" sz="1500" b="1" i="1">
                <a:solidFill>
                  <a:schemeClr val="bg2">
                    <a:lumMod val="50000"/>
                  </a:schemeClr>
                </a:solidFill>
                <a:latin typeface="+mj-lt"/>
              </a:rPr>
              <a:t>Avril: trois nouveaux </a:t>
            </a:r>
            <a:br>
              <a:rPr lang="en-IE" sz="1500" b="1" i="1">
                <a:solidFill>
                  <a:schemeClr val="bg2">
                    <a:lumMod val="50000"/>
                  </a:schemeClr>
                </a:solidFill>
                <a:latin typeface="+mj-lt"/>
              </a:rPr>
            </a:br>
            <a:r>
              <a:rPr lang="en-IE" sz="1500" b="1" i="1">
                <a:solidFill>
                  <a:schemeClr val="bg2">
                    <a:lumMod val="50000"/>
                  </a:schemeClr>
                </a:solidFill>
                <a:latin typeface="+mj-lt"/>
              </a:rPr>
              <a:t>pare-</a:t>
            </a:r>
            <a:r>
              <a:rPr lang="en-IE" sz="1500" b="1" i="1" err="1">
                <a:solidFill>
                  <a:schemeClr val="bg2">
                    <a:lumMod val="50000"/>
                  </a:schemeClr>
                </a:solidFill>
                <a:latin typeface="+mj-lt"/>
              </a:rPr>
              <a:t>feux</a:t>
            </a:r>
            <a:r>
              <a:rPr lang="en-IE" sz="1500" b="1" i="1">
                <a:solidFill>
                  <a:schemeClr val="bg2">
                    <a:lumMod val="50000"/>
                  </a:schemeClr>
                </a:solidFill>
                <a:latin typeface="+mj-lt"/>
              </a:rPr>
              <a:t> (540 </a:t>
            </a:r>
            <a:r>
              <a:rPr lang="en-IE" sz="1500" b="1" i="1" err="1">
                <a:solidFill>
                  <a:schemeClr val="bg2">
                    <a:lumMod val="50000"/>
                  </a:schemeClr>
                </a:solidFill>
                <a:latin typeface="+mj-lt"/>
              </a:rPr>
              <a:t>Mrd</a:t>
            </a:r>
            <a:r>
              <a:rPr lang="en-IE" sz="1500" b="1" i="1">
                <a:solidFill>
                  <a:schemeClr val="bg2">
                    <a:lumMod val="50000"/>
                  </a:schemeClr>
                </a:solidFill>
                <a:latin typeface="+mj-lt"/>
              </a:rPr>
              <a:t>) </a:t>
            </a:r>
            <a:endParaRPr lang="fr-BE" sz="1500" b="1" i="1">
              <a:solidFill>
                <a:schemeClr val="bg2">
                  <a:lumMod val="50000"/>
                </a:schemeClr>
              </a:solidFill>
              <a:latin typeface="+mj-lt"/>
            </a:endParaRPr>
          </a:p>
        </p:txBody>
      </p:sp>
      <p:sp>
        <p:nvSpPr>
          <p:cNvPr id="21" name="Isosceles Triangle 20"/>
          <p:cNvSpPr/>
          <p:nvPr/>
        </p:nvSpPr>
        <p:spPr>
          <a:xfrm rot="5400000">
            <a:off x="1178229" y="3155040"/>
            <a:ext cx="493322" cy="425277"/>
          </a:xfrm>
          <a:prstGeom prst="triangle">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 name="Rectangle 21"/>
          <p:cNvSpPr/>
          <p:nvPr/>
        </p:nvSpPr>
        <p:spPr>
          <a:xfrm>
            <a:off x="820638" y="3214111"/>
            <a:ext cx="1065405" cy="338554"/>
          </a:xfrm>
          <a:prstGeom prst="rect">
            <a:avLst/>
          </a:prstGeom>
        </p:spPr>
        <p:txBody>
          <a:bodyPr wrap="square">
            <a:spAutoFit/>
          </a:bodyPr>
          <a:lstStyle/>
          <a:p>
            <a:pPr algn="ctr" fontAlgn="base">
              <a:spcBef>
                <a:spcPct val="0"/>
              </a:spcBef>
              <a:spcAft>
                <a:spcPct val="0"/>
              </a:spcAft>
            </a:pPr>
            <a:r>
              <a:rPr lang="en-IE" sz="1600" b="1">
                <a:solidFill>
                  <a:schemeClr val="bg2">
                    <a:lumMod val="50000"/>
                  </a:schemeClr>
                </a:solidFill>
                <a:latin typeface="EC Square Sans Pro" panose="020B0506040000020004" pitchFamily="34" charset="0"/>
              </a:rPr>
              <a:t>2</a:t>
            </a:r>
            <a:endParaRPr lang="fr-BE" sz="1600" b="1">
              <a:solidFill>
                <a:schemeClr val="bg2">
                  <a:lumMod val="50000"/>
                </a:schemeClr>
              </a:solidFill>
              <a:latin typeface="EC Square Sans Pro" panose="020B0506040000020004" pitchFamily="34" charset="0"/>
            </a:endParaRPr>
          </a:p>
        </p:txBody>
      </p:sp>
      <p:sp>
        <p:nvSpPr>
          <p:cNvPr id="24" name="Rectangle 23"/>
          <p:cNvSpPr/>
          <p:nvPr/>
        </p:nvSpPr>
        <p:spPr>
          <a:xfrm>
            <a:off x="182880" y="5202809"/>
            <a:ext cx="2115820" cy="784830"/>
          </a:xfrm>
          <a:prstGeom prst="rect">
            <a:avLst/>
          </a:prstGeom>
        </p:spPr>
        <p:txBody>
          <a:bodyPr wrap="square">
            <a:spAutoFit/>
          </a:bodyPr>
          <a:lstStyle/>
          <a:p>
            <a:pPr algn="ctr" fontAlgn="base">
              <a:spcBef>
                <a:spcPct val="0"/>
              </a:spcBef>
              <a:spcAft>
                <a:spcPct val="0"/>
              </a:spcAft>
            </a:pPr>
            <a:r>
              <a:rPr lang="en-IE" sz="1500" b="1" i="1">
                <a:solidFill>
                  <a:schemeClr val="bg2">
                    <a:lumMod val="50000"/>
                  </a:schemeClr>
                </a:solidFill>
                <a:latin typeface="+mj-lt"/>
              </a:rPr>
              <a:t>Mai: plan de relance </a:t>
            </a:r>
            <a:br>
              <a:rPr lang="en-IE" sz="1500" b="1" i="1">
                <a:solidFill>
                  <a:schemeClr val="bg2">
                    <a:lumMod val="50000"/>
                  </a:schemeClr>
                </a:solidFill>
                <a:latin typeface="+mj-lt"/>
              </a:rPr>
            </a:br>
            <a:r>
              <a:rPr lang="en-IE" sz="1500" b="1" i="1">
                <a:solidFill>
                  <a:schemeClr val="bg2">
                    <a:lumMod val="50000"/>
                  </a:schemeClr>
                </a:solidFill>
                <a:latin typeface="+mj-lt"/>
              </a:rPr>
              <a:t>et cadre financier</a:t>
            </a:r>
            <a:br>
              <a:rPr lang="en-IE" sz="1500" b="1" i="1">
                <a:solidFill>
                  <a:schemeClr val="bg2">
                    <a:lumMod val="50000"/>
                  </a:schemeClr>
                </a:solidFill>
                <a:latin typeface="+mj-lt"/>
              </a:rPr>
            </a:br>
            <a:r>
              <a:rPr lang="en-IE" sz="1500" b="1" i="1">
                <a:solidFill>
                  <a:schemeClr val="bg2">
                    <a:lumMod val="50000"/>
                  </a:schemeClr>
                </a:solidFill>
                <a:latin typeface="+mj-lt"/>
              </a:rPr>
              <a:t>(750 + 1000 </a:t>
            </a:r>
            <a:r>
              <a:rPr lang="en-IE" sz="1500" b="1" i="1" err="1">
                <a:solidFill>
                  <a:schemeClr val="bg2">
                    <a:lumMod val="50000"/>
                  </a:schemeClr>
                </a:solidFill>
                <a:latin typeface="+mj-lt"/>
              </a:rPr>
              <a:t>Mrd</a:t>
            </a:r>
            <a:r>
              <a:rPr lang="en-IE" sz="1500" b="1" i="1">
                <a:solidFill>
                  <a:schemeClr val="bg2">
                    <a:lumMod val="50000"/>
                  </a:schemeClr>
                </a:solidFill>
                <a:latin typeface="+mj-lt"/>
              </a:rPr>
              <a:t>) </a:t>
            </a:r>
            <a:endParaRPr lang="fr-BE" sz="1500" b="1" i="1">
              <a:solidFill>
                <a:schemeClr val="bg2">
                  <a:lumMod val="50000"/>
                </a:schemeClr>
              </a:solidFill>
              <a:latin typeface="+mj-lt"/>
            </a:endParaRPr>
          </a:p>
        </p:txBody>
      </p:sp>
      <p:sp>
        <p:nvSpPr>
          <p:cNvPr id="26" name="Isosceles Triangle 25"/>
          <p:cNvSpPr/>
          <p:nvPr/>
        </p:nvSpPr>
        <p:spPr>
          <a:xfrm rot="5400000">
            <a:off x="1166127" y="4821310"/>
            <a:ext cx="493322" cy="425277"/>
          </a:xfrm>
          <a:prstGeom prst="triangle">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Rectangle 26"/>
          <p:cNvSpPr/>
          <p:nvPr/>
        </p:nvSpPr>
        <p:spPr>
          <a:xfrm>
            <a:off x="788036" y="4864671"/>
            <a:ext cx="1065405" cy="338554"/>
          </a:xfrm>
          <a:prstGeom prst="rect">
            <a:avLst/>
          </a:prstGeom>
        </p:spPr>
        <p:txBody>
          <a:bodyPr wrap="square">
            <a:spAutoFit/>
          </a:bodyPr>
          <a:lstStyle/>
          <a:p>
            <a:pPr algn="ctr" fontAlgn="base">
              <a:spcBef>
                <a:spcPct val="0"/>
              </a:spcBef>
              <a:spcAft>
                <a:spcPct val="0"/>
              </a:spcAft>
            </a:pPr>
            <a:r>
              <a:rPr lang="en-IE" sz="1600" b="1">
                <a:solidFill>
                  <a:schemeClr val="bg2">
                    <a:lumMod val="50000"/>
                  </a:schemeClr>
                </a:solidFill>
                <a:latin typeface="EC Square Sans Pro" panose="020B0506040000020004" pitchFamily="34" charset="0"/>
              </a:rPr>
              <a:t>3</a:t>
            </a:r>
            <a:endParaRPr lang="fr-BE" sz="1600" b="1">
              <a:solidFill>
                <a:schemeClr val="bg2">
                  <a:lumMod val="50000"/>
                </a:schemeClr>
              </a:solidFill>
              <a:latin typeface="EC Square Sans Pro" panose="020B0506040000020004" pitchFamily="34" charset="0"/>
            </a:endParaRPr>
          </a:p>
        </p:txBody>
      </p:sp>
      <p:sp>
        <p:nvSpPr>
          <p:cNvPr id="23" name="Rectangle 22"/>
          <p:cNvSpPr/>
          <p:nvPr/>
        </p:nvSpPr>
        <p:spPr>
          <a:xfrm>
            <a:off x="9915181" y="6007276"/>
            <a:ext cx="2027103" cy="74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lide Number Placeholder 6">
            <a:extLst>
              <a:ext uri="{FF2B5EF4-FFF2-40B4-BE49-F238E27FC236}">
                <a16:creationId xmlns:a16="http://schemas.microsoft.com/office/drawing/2014/main" id="{BECD5AEE-28CA-BB94-E963-81C29D0DFABD}"/>
              </a:ext>
            </a:extLst>
          </p:cNvPr>
          <p:cNvSpPr>
            <a:spLocks noGrp="1"/>
          </p:cNvSpPr>
          <p:nvPr>
            <p:ph type="sldNum" idx="10"/>
          </p:nvPr>
        </p:nvSpPr>
        <p:spPr/>
        <p:txBody>
          <a:bodyPr/>
          <a:lstStyle/>
          <a:p>
            <a:pPr marL="0" lvl="0" indent="0" algn="l" rtl="0">
              <a:spcBef>
                <a:spcPts val="0"/>
              </a:spcBef>
              <a:spcAft>
                <a:spcPts val="0"/>
              </a:spcAft>
              <a:buNone/>
            </a:pPr>
            <a:fld id="{00000000-1234-1234-1234-123412341234}" type="slidenum">
              <a:rPr lang="en-GB" smtClean="0"/>
              <a:t>12</a:t>
            </a:fld>
            <a:endParaRPr lang="en-GB"/>
          </a:p>
        </p:txBody>
      </p:sp>
    </p:spTree>
    <p:extLst>
      <p:ext uri="{BB962C8B-B14F-4D97-AF65-F5344CB8AC3E}">
        <p14:creationId xmlns:p14="http://schemas.microsoft.com/office/powerpoint/2010/main" val="2590467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graphicEl>
                                              <a:dgm id="{0E52554D-E99A-452D-8BCA-B524ECAC9EF0}"/>
                                            </p:graphicEl>
                                          </p:spTgt>
                                        </p:tgtEl>
                                        <p:attrNameLst>
                                          <p:attrName>style.visibility</p:attrName>
                                        </p:attrNameLst>
                                      </p:cBhvr>
                                      <p:to>
                                        <p:strVal val="visible"/>
                                      </p:to>
                                    </p:set>
                                    <p:animEffect transition="in" filter="fade">
                                      <p:cBhvr>
                                        <p:cTn id="7" dur="500"/>
                                        <p:tgtEl>
                                          <p:spTgt spid="4">
                                            <p:graphicEl>
                                              <a:dgm id="{0E52554D-E99A-452D-8BCA-B524ECAC9EF0}"/>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graphicEl>
                                              <a:dgm id="{1685D44C-7527-40A6-BBF6-E7C917D4AB38}"/>
                                            </p:graphicEl>
                                          </p:spTgt>
                                        </p:tgtEl>
                                        <p:attrNameLst>
                                          <p:attrName>style.visibility</p:attrName>
                                        </p:attrNameLst>
                                      </p:cBhvr>
                                      <p:to>
                                        <p:strVal val="visible"/>
                                      </p:to>
                                    </p:set>
                                    <p:animEffect transition="in" filter="fade">
                                      <p:cBhvr>
                                        <p:cTn id="11" dur="500"/>
                                        <p:tgtEl>
                                          <p:spTgt spid="4">
                                            <p:graphicEl>
                                              <a:dgm id="{1685D44C-7527-40A6-BBF6-E7C917D4AB38}"/>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graphicEl>
                                              <a:dgm id="{429A338D-74AB-4F06-B386-8E39AC3E9516}"/>
                                            </p:graphicEl>
                                          </p:spTgt>
                                        </p:tgtEl>
                                        <p:attrNameLst>
                                          <p:attrName>style.visibility</p:attrName>
                                        </p:attrNameLst>
                                      </p:cBhvr>
                                      <p:to>
                                        <p:strVal val="visible"/>
                                      </p:to>
                                    </p:set>
                                    <p:animEffect transition="in" filter="fade">
                                      <p:cBhvr>
                                        <p:cTn id="15" dur="500"/>
                                        <p:tgtEl>
                                          <p:spTgt spid="4">
                                            <p:graphicEl>
                                              <a:dgm id="{429A338D-74AB-4F06-B386-8E39AC3E9516}"/>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graphicEl>
                                              <a:dgm id="{FBC7D926-22F1-49C0-B8F0-3AB1C2FDF29F}"/>
                                            </p:graphicEl>
                                          </p:spTgt>
                                        </p:tgtEl>
                                        <p:attrNameLst>
                                          <p:attrName>style.visibility</p:attrName>
                                        </p:attrNameLst>
                                      </p:cBhvr>
                                      <p:to>
                                        <p:strVal val="visible"/>
                                      </p:to>
                                    </p:set>
                                    <p:animEffect transition="in" filter="fade">
                                      <p:cBhvr>
                                        <p:cTn id="19" dur="500"/>
                                        <p:tgtEl>
                                          <p:spTgt spid="4">
                                            <p:graphicEl>
                                              <a:dgm id="{FBC7D926-22F1-49C0-B8F0-3AB1C2FDF29F}"/>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graphicEl>
                                              <a:dgm id="{D47FE7EC-CAFE-463A-BB58-E052A35FD75F}"/>
                                            </p:graphicEl>
                                          </p:spTgt>
                                        </p:tgtEl>
                                        <p:attrNameLst>
                                          <p:attrName>style.visibility</p:attrName>
                                        </p:attrNameLst>
                                      </p:cBhvr>
                                      <p:to>
                                        <p:strVal val="visible"/>
                                      </p:to>
                                    </p:set>
                                    <p:animEffect transition="in" filter="fade">
                                      <p:cBhvr>
                                        <p:cTn id="23" dur="500"/>
                                        <p:tgtEl>
                                          <p:spTgt spid="4">
                                            <p:graphicEl>
                                              <a:dgm id="{D47FE7EC-CAFE-463A-BB58-E052A35FD75F}"/>
                                            </p:graphic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
                                            <p:graphicEl>
                                              <a:dgm id="{43E3E537-3B6E-47C4-8375-B39F9BD837C8}"/>
                                            </p:graphicEl>
                                          </p:spTgt>
                                        </p:tgtEl>
                                        <p:attrNameLst>
                                          <p:attrName>style.visibility</p:attrName>
                                        </p:attrNameLst>
                                      </p:cBhvr>
                                      <p:to>
                                        <p:strVal val="visible"/>
                                      </p:to>
                                    </p:set>
                                    <p:animEffect transition="in" filter="fade">
                                      <p:cBhvr>
                                        <p:cTn id="27" dur="500"/>
                                        <p:tgtEl>
                                          <p:spTgt spid="4">
                                            <p:graphicEl>
                                              <a:dgm id="{43E3E537-3B6E-47C4-8375-B39F9BD837C8}"/>
                                            </p:graphic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
                                            <p:graphicEl>
                                              <a:dgm id="{B17B1553-C368-48D3-A166-41742EB1C292}"/>
                                            </p:graphicEl>
                                          </p:spTgt>
                                        </p:tgtEl>
                                        <p:attrNameLst>
                                          <p:attrName>style.visibility</p:attrName>
                                        </p:attrNameLst>
                                      </p:cBhvr>
                                      <p:to>
                                        <p:strVal val="visible"/>
                                      </p:to>
                                    </p:set>
                                    <p:animEffect transition="in" filter="fade">
                                      <p:cBhvr>
                                        <p:cTn id="31" dur="500"/>
                                        <p:tgtEl>
                                          <p:spTgt spid="4">
                                            <p:graphicEl>
                                              <a:dgm id="{B17B1553-C368-48D3-A166-41742EB1C292}"/>
                                            </p:graphic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4">
                                            <p:graphicEl>
                                              <a:dgm id="{EFBE239F-019D-49E2-98CD-CB033C613CE9}"/>
                                            </p:graphicEl>
                                          </p:spTgt>
                                        </p:tgtEl>
                                        <p:attrNameLst>
                                          <p:attrName>style.visibility</p:attrName>
                                        </p:attrNameLst>
                                      </p:cBhvr>
                                      <p:to>
                                        <p:strVal val="visible"/>
                                      </p:to>
                                    </p:set>
                                    <p:animEffect transition="in" filter="fade">
                                      <p:cBhvr>
                                        <p:cTn id="35" dur="500"/>
                                        <p:tgtEl>
                                          <p:spTgt spid="4">
                                            <p:graphicEl>
                                              <a:dgm id="{EFBE239F-019D-49E2-98CD-CB033C613CE9}"/>
                                            </p:graphic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4">
                                            <p:graphicEl>
                                              <a:dgm id="{355BB272-6DCF-4A76-AFBD-43D41E18C0A7}"/>
                                            </p:graphicEl>
                                          </p:spTgt>
                                        </p:tgtEl>
                                        <p:attrNameLst>
                                          <p:attrName>style.visibility</p:attrName>
                                        </p:attrNameLst>
                                      </p:cBhvr>
                                      <p:to>
                                        <p:strVal val="visible"/>
                                      </p:to>
                                    </p:set>
                                    <p:animEffect transition="in" filter="fade">
                                      <p:cBhvr>
                                        <p:cTn id="39" dur="500"/>
                                        <p:tgtEl>
                                          <p:spTgt spid="4">
                                            <p:graphicEl>
                                              <a:dgm id="{355BB272-6DCF-4A76-AFBD-43D41E18C0A7}"/>
                                            </p:graphic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4">
                                            <p:graphicEl>
                                              <a:dgm id="{4BD803EE-3CAA-4222-9D78-DDBA37F363A3}"/>
                                            </p:graphicEl>
                                          </p:spTgt>
                                        </p:tgtEl>
                                        <p:attrNameLst>
                                          <p:attrName>style.visibility</p:attrName>
                                        </p:attrNameLst>
                                      </p:cBhvr>
                                      <p:to>
                                        <p:strVal val="visible"/>
                                      </p:to>
                                    </p:set>
                                    <p:animEffect transition="in" filter="fade">
                                      <p:cBhvr>
                                        <p:cTn id="43" dur="500"/>
                                        <p:tgtEl>
                                          <p:spTgt spid="4">
                                            <p:graphicEl>
                                              <a:dgm id="{4BD803EE-3CAA-4222-9D78-DDBA37F363A3}"/>
                                            </p:graphic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4">
                                            <p:graphicEl>
                                              <a:dgm id="{82A36924-87FB-4009-A383-3BCEA52E48E1}"/>
                                            </p:graphicEl>
                                          </p:spTgt>
                                        </p:tgtEl>
                                        <p:attrNameLst>
                                          <p:attrName>style.visibility</p:attrName>
                                        </p:attrNameLst>
                                      </p:cBhvr>
                                      <p:to>
                                        <p:strVal val="visible"/>
                                      </p:to>
                                    </p:set>
                                    <p:animEffect transition="in" filter="fade">
                                      <p:cBhvr>
                                        <p:cTn id="47" dur="500"/>
                                        <p:tgtEl>
                                          <p:spTgt spid="4">
                                            <p:graphicEl>
                                              <a:dgm id="{82A36924-87FB-4009-A383-3BCEA52E48E1}"/>
                                            </p:graphic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4">
                                            <p:graphicEl>
                                              <a:dgm id="{ADA3A06F-8CD9-4750-8F40-7603870B1629}"/>
                                            </p:graphicEl>
                                          </p:spTgt>
                                        </p:tgtEl>
                                        <p:attrNameLst>
                                          <p:attrName>style.visibility</p:attrName>
                                        </p:attrNameLst>
                                      </p:cBhvr>
                                      <p:to>
                                        <p:strVal val="visible"/>
                                      </p:to>
                                    </p:set>
                                    <p:animEffect transition="in" filter="fade">
                                      <p:cBhvr>
                                        <p:cTn id="51" dur="500"/>
                                        <p:tgtEl>
                                          <p:spTgt spid="4">
                                            <p:graphicEl>
                                              <a:dgm id="{ADA3A06F-8CD9-4750-8F40-7603870B1629}"/>
                                            </p:graphicEl>
                                          </p:spTgt>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4">
                                            <p:graphicEl>
                                              <a:dgm id="{C708FE2A-EE66-49B8-9517-396AD52A17EE}"/>
                                            </p:graphicEl>
                                          </p:spTgt>
                                        </p:tgtEl>
                                        <p:attrNameLst>
                                          <p:attrName>style.visibility</p:attrName>
                                        </p:attrNameLst>
                                      </p:cBhvr>
                                      <p:to>
                                        <p:strVal val="visible"/>
                                      </p:to>
                                    </p:set>
                                    <p:animEffect transition="in" filter="fade">
                                      <p:cBhvr>
                                        <p:cTn id="55" dur="500"/>
                                        <p:tgtEl>
                                          <p:spTgt spid="4">
                                            <p:graphicEl>
                                              <a:dgm id="{C708FE2A-EE66-49B8-9517-396AD52A17EE}"/>
                                            </p:graphicEl>
                                          </p:spTgt>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4">
                                            <p:graphicEl>
                                              <a:dgm id="{794A6507-1776-4DD5-97FB-7B26DEE2C09A}"/>
                                            </p:graphicEl>
                                          </p:spTgt>
                                        </p:tgtEl>
                                        <p:attrNameLst>
                                          <p:attrName>style.visibility</p:attrName>
                                        </p:attrNameLst>
                                      </p:cBhvr>
                                      <p:to>
                                        <p:strVal val="visible"/>
                                      </p:to>
                                    </p:set>
                                    <p:animEffect transition="in" filter="fade">
                                      <p:cBhvr>
                                        <p:cTn id="59" dur="500"/>
                                        <p:tgtEl>
                                          <p:spTgt spid="4">
                                            <p:graphicEl>
                                              <a:dgm id="{794A6507-1776-4DD5-97FB-7B26DEE2C09A}"/>
                                            </p:graphicEl>
                                          </p:spTgt>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4">
                                            <p:graphicEl>
                                              <a:dgm id="{3C1405EA-1ABC-450F-A505-C43DA9003117}"/>
                                            </p:graphicEl>
                                          </p:spTgt>
                                        </p:tgtEl>
                                        <p:attrNameLst>
                                          <p:attrName>style.visibility</p:attrName>
                                        </p:attrNameLst>
                                      </p:cBhvr>
                                      <p:to>
                                        <p:strVal val="visible"/>
                                      </p:to>
                                    </p:set>
                                    <p:animEffect transition="in" filter="fade">
                                      <p:cBhvr>
                                        <p:cTn id="63" dur="500"/>
                                        <p:tgtEl>
                                          <p:spTgt spid="4">
                                            <p:graphicEl>
                                              <a:dgm id="{3C1405EA-1ABC-450F-A505-C43DA9003117}"/>
                                            </p:graphicEl>
                                          </p:spTgt>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4">
                                            <p:graphicEl>
                                              <a:dgm id="{FF5ABF4B-946C-4D9E-8FEB-7C591C89848C}"/>
                                            </p:graphicEl>
                                          </p:spTgt>
                                        </p:tgtEl>
                                        <p:attrNameLst>
                                          <p:attrName>style.visibility</p:attrName>
                                        </p:attrNameLst>
                                      </p:cBhvr>
                                      <p:to>
                                        <p:strVal val="visible"/>
                                      </p:to>
                                    </p:set>
                                    <p:animEffect transition="in" filter="fade">
                                      <p:cBhvr>
                                        <p:cTn id="67" dur="500"/>
                                        <p:tgtEl>
                                          <p:spTgt spid="4">
                                            <p:graphicEl>
                                              <a:dgm id="{FF5ABF4B-946C-4D9E-8FEB-7C591C89848C}"/>
                                            </p:graphicEl>
                                          </p:spTgt>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4">
                                            <p:graphicEl>
                                              <a:dgm id="{4772F3D2-012E-481A-B8BC-513D0361C66B}"/>
                                            </p:graphicEl>
                                          </p:spTgt>
                                        </p:tgtEl>
                                        <p:attrNameLst>
                                          <p:attrName>style.visibility</p:attrName>
                                        </p:attrNameLst>
                                      </p:cBhvr>
                                      <p:to>
                                        <p:strVal val="visible"/>
                                      </p:to>
                                    </p:set>
                                    <p:animEffect transition="in" filter="fade">
                                      <p:cBhvr>
                                        <p:cTn id="71" dur="500"/>
                                        <p:tgtEl>
                                          <p:spTgt spid="4">
                                            <p:graphicEl>
                                              <a:dgm id="{4772F3D2-012E-481A-B8BC-513D0361C66B}"/>
                                            </p:graphicEl>
                                          </p:spTgt>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4">
                                            <p:graphicEl>
                                              <a:dgm id="{E008D81D-D8DB-48BC-B26A-8238AEC9F86B}"/>
                                            </p:graphicEl>
                                          </p:spTgt>
                                        </p:tgtEl>
                                        <p:attrNameLst>
                                          <p:attrName>style.visibility</p:attrName>
                                        </p:attrNameLst>
                                      </p:cBhvr>
                                      <p:to>
                                        <p:strVal val="visible"/>
                                      </p:to>
                                    </p:set>
                                    <p:animEffect transition="in" filter="fade">
                                      <p:cBhvr>
                                        <p:cTn id="75" dur="500"/>
                                        <p:tgtEl>
                                          <p:spTgt spid="4">
                                            <p:graphicEl>
                                              <a:dgm id="{E008D81D-D8DB-48BC-B26A-8238AEC9F86B}"/>
                                            </p:graphicEl>
                                          </p:spTgt>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4">
                                            <p:graphicEl>
                                              <a:dgm id="{99EDF241-F18A-447B-A228-D94128682AE5}"/>
                                            </p:graphicEl>
                                          </p:spTgt>
                                        </p:tgtEl>
                                        <p:attrNameLst>
                                          <p:attrName>style.visibility</p:attrName>
                                        </p:attrNameLst>
                                      </p:cBhvr>
                                      <p:to>
                                        <p:strVal val="visible"/>
                                      </p:to>
                                    </p:set>
                                    <p:animEffect transition="in" filter="fade">
                                      <p:cBhvr>
                                        <p:cTn id="79" dur="500"/>
                                        <p:tgtEl>
                                          <p:spTgt spid="4">
                                            <p:graphicEl>
                                              <a:dgm id="{99EDF241-F18A-447B-A228-D94128682AE5}"/>
                                            </p:graphicEl>
                                          </p:spTgt>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4">
                                            <p:graphicEl>
                                              <a:dgm id="{8D16B0C9-0FDF-46DC-A12B-92075F76423A}"/>
                                            </p:graphicEl>
                                          </p:spTgt>
                                        </p:tgtEl>
                                        <p:attrNameLst>
                                          <p:attrName>style.visibility</p:attrName>
                                        </p:attrNameLst>
                                      </p:cBhvr>
                                      <p:to>
                                        <p:strVal val="visible"/>
                                      </p:to>
                                    </p:set>
                                    <p:animEffect transition="in" filter="fade">
                                      <p:cBhvr>
                                        <p:cTn id="83" dur="500"/>
                                        <p:tgtEl>
                                          <p:spTgt spid="4">
                                            <p:graphicEl>
                                              <a:dgm id="{8D16B0C9-0FDF-46DC-A12B-92075F76423A}"/>
                                            </p:graphicEl>
                                          </p:spTgt>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4">
                                            <p:graphicEl>
                                              <a:dgm id="{B335A7C1-3890-4CB3-8E1B-CE7C5CA2E27B}"/>
                                            </p:graphicEl>
                                          </p:spTgt>
                                        </p:tgtEl>
                                        <p:attrNameLst>
                                          <p:attrName>style.visibility</p:attrName>
                                        </p:attrNameLst>
                                      </p:cBhvr>
                                      <p:to>
                                        <p:strVal val="visible"/>
                                      </p:to>
                                    </p:set>
                                    <p:animEffect transition="in" filter="fade">
                                      <p:cBhvr>
                                        <p:cTn id="87" dur="500"/>
                                        <p:tgtEl>
                                          <p:spTgt spid="4">
                                            <p:graphicEl>
                                              <a:dgm id="{B335A7C1-3890-4CB3-8E1B-CE7C5CA2E27B}"/>
                                            </p:graphicEl>
                                          </p:spTgt>
                                        </p:tgtEl>
                                      </p:cBhvr>
                                    </p:animEffect>
                                  </p:childTnLst>
                                </p:cTn>
                              </p:par>
                            </p:childTnLst>
                          </p:cTn>
                        </p:par>
                        <p:par>
                          <p:cTn id="88" fill="hold">
                            <p:stCondLst>
                              <p:cond delay="10500"/>
                            </p:stCondLst>
                            <p:childTnLst>
                              <p:par>
                                <p:cTn id="89" presetID="10" presetClass="entr" presetSubtype="0" fill="hold" grpId="0" nodeType="afterEffect">
                                  <p:stCondLst>
                                    <p:cond delay="0"/>
                                  </p:stCondLst>
                                  <p:childTnLst>
                                    <p:set>
                                      <p:cBhvr>
                                        <p:cTn id="90" dur="1" fill="hold">
                                          <p:stCondLst>
                                            <p:cond delay="0"/>
                                          </p:stCondLst>
                                        </p:cTn>
                                        <p:tgtEl>
                                          <p:spTgt spid="4">
                                            <p:graphicEl>
                                              <a:dgm id="{B02E47F9-4FDD-455C-87D3-D140B76DCE2B}"/>
                                            </p:graphicEl>
                                          </p:spTgt>
                                        </p:tgtEl>
                                        <p:attrNameLst>
                                          <p:attrName>style.visibility</p:attrName>
                                        </p:attrNameLst>
                                      </p:cBhvr>
                                      <p:to>
                                        <p:strVal val="visible"/>
                                      </p:to>
                                    </p:set>
                                    <p:animEffect transition="in" filter="fade">
                                      <p:cBhvr>
                                        <p:cTn id="91" dur="500"/>
                                        <p:tgtEl>
                                          <p:spTgt spid="4">
                                            <p:graphicEl>
                                              <a:dgm id="{B02E47F9-4FDD-455C-87D3-D140B76DCE2B}"/>
                                            </p:graphicEl>
                                          </p:spTgt>
                                        </p:tgtEl>
                                      </p:cBhvr>
                                    </p:animEffect>
                                  </p:childTnLst>
                                </p:cTn>
                              </p:par>
                            </p:childTnLst>
                          </p:cTn>
                        </p:par>
                        <p:par>
                          <p:cTn id="92" fill="hold">
                            <p:stCondLst>
                              <p:cond delay="11000"/>
                            </p:stCondLst>
                            <p:childTnLst>
                              <p:par>
                                <p:cTn id="93" presetID="10" presetClass="entr" presetSubtype="0" fill="hold" grpId="0" nodeType="afterEffect">
                                  <p:stCondLst>
                                    <p:cond delay="0"/>
                                  </p:stCondLst>
                                  <p:childTnLst>
                                    <p:set>
                                      <p:cBhvr>
                                        <p:cTn id="94" dur="1" fill="hold">
                                          <p:stCondLst>
                                            <p:cond delay="0"/>
                                          </p:stCondLst>
                                        </p:cTn>
                                        <p:tgtEl>
                                          <p:spTgt spid="4">
                                            <p:graphicEl>
                                              <a:dgm id="{112417AA-3D9B-4A7E-B470-3FFA07F8716D}"/>
                                            </p:graphicEl>
                                          </p:spTgt>
                                        </p:tgtEl>
                                        <p:attrNameLst>
                                          <p:attrName>style.visibility</p:attrName>
                                        </p:attrNameLst>
                                      </p:cBhvr>
                                      <p:to>
                                        <p:strVal val="visible"/>
                                      </p:to>
                                    </p:set>
                                    <p:animEffect transition="in" filter="fade">
                                      <p:cBhvr>
                                        <p:cTn id="95" dur="500"/>
                                        <p:tgtEl>
                                          <p:spTgt spid="4">
                                            <p:graphicEl>
                                              <a:dgm id="{112417AA-3D9B-4A7E-B470-3FFA07F8716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724" y="484365"/>
            <a:ext cx="11128351" cy="782357"/>
          </a:xfrm>
        </p:spPr>
        <p:txBody>
          <a:bodyPr/>
          <a:lstStyle/>
          <a:p>
            <a:r>
              <a:rPr lang="fr-FR"/>
              <a:t>L’emprunt européen: moment « </a:t>
            </a:r>
            <a:r>
              <a:rPr lang="fr-FR" err="1"/>
              <a:t>hamiltonien</a:t>
            </a:r>
            <a:r>
              <a:rPr lang="fr-FR"/>
              <a:t> »?</a:t>
            </a:r>
          </a:p>
        </p:txBody>
      </p:sp>
      <p:grpSp>
        <p:nvGrpSpPr>
          <p:cNvPr id="4" name="Group 3"/>
          <p:cNvGrpSpPr/>
          <p:nvPr/>
        </p:nvGrpSpPr>
        <p:grpSpPr>
          <a:xfrm>
            <a:off x="1003301" y="3367653"/>
            <a:ext cx="6412900" cy="2589647"/>
            <a:chOff x="417456" y="3921987"/>
            <a:chExt cx="4654125" cy="4157711"/>
          </a:xfrm>
        </p:grpSpPr>
        <p:sp>
          <p:nvSpPr>
            <p:cNvPr id="5" name="Rounded Rectangle 4"/>
            <p:cNvSpPr/>
            <p:nvPr/>
          </p:nvSpPr>
          <p:spPr>
            <a:xfrm>
              <a:off x="417456" y="3921987"/>
              <a:ext cx="4654125" cy="4157711"/>
            </a:xfrm>
            <a:prstGeom prst="rect">
              <a:avLst/>
            </a:prstGeom>
            <a:solidFill>
              <a:schemeClr val="bg1">
                <a:lumMod val="95000"/>
              </a:schemeClr>
            </a:solidFill>
            <a:ln w="28575">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lIns="67680" rtlCol="0" anchor="t" anchorCtr="0"/>
            <a:lstStyle/>
            <a:p>
              <a:pPr fontAlgn="base">
                <a:spcBef>
                  <a:spcPct val="0"/>
                </a:spcBef>
                <a:spcAft>
                  <a:spcPts val="376"/>
                </a:spcAft>
              </a:pPr>
              <a:endParaRPr lang="en-IE" sz="727" b="1">
                <a:solidFill>
                  <a:srgbClr val="FFC000"/>
                </a:solidFill>
                <a:latin typeface="EC Square Sans Pro" panose="020B0506040000020004" pitchFamily="34" charset="0"/>
              </a:endParaRPr>
            </a:p>
          </p:txBody>
        </p:sp>
        <p:sp>
          <p:nvSpPr>
            <p:cNvPr id="6" name="Rounded Rectangle 5"/>
            <p:cNvSpPr/>
            <p:nvPr/>
          </p:nvSpPr>
          <p:spPr>
            <a:xfrm>
              <a:off x="551633" y="4891879"/>
              <a:ext cx="2251747" cy="2700355"/>
            </a:xfrm>
            <a:prstGeom prst="rect">
              <a:avLst/>
            </a:prstGeom>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fr-BE" sz="7016" b="1">
                <a:solidFill>
                  <a:srgbClr val="FFFFFF"/>
                </a:solidFill>
                <a:latin typeface="EC Square Sans Pro" panose="020B0506040000020004" pitchFamily="34" charset="0"/>
              </a:endParaRPr>
            </a:p>
          </p:txBody>
        </p:sp>
        <p:sp>
          <p:nvSpPr>
            <p:cNvPr id="7" name="Rounded Rectangle 6"/>
            <p:cNvSpPr/>
            <p:nvPr/>
          </p:nvSpPr>
          <p:spPr>
            <a:xfrm>
              <a:off x="2908779" y="4891879"/>
              <a:ext cx="1049054" cy="2700357"/>
            </a:xfrm>
            <a:prstGeom prst="rect">
              <a:avLst/>
            </a:prstGeom>
            <a:solidFill>
              <a:srgbClr val="F06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fr-BE" sz="7016" b="1">
                <a:solidFill>
                  <a:srgbClr val="FFFFFF"/>
                </a:solidFill>
                <a:latin typeface="EC Square Sans Pro" panose="020B0506040000020004" pitchFamily="34" charset="0"/>
              </a:endParaRPr>
            </a:p>
          </p:txBody>
        </p:sp>
        <p:sp>
          <p:nvSpPr>
            <p:cNvPr id="8" name="Rounded Rectangle 7"/>
            <p:cNvSpPr/>
            <p:nvPr/>
          </p:nvSpPr>
          <p:spPr>
            <a:xfrm>
              <a:off x="4061703" y="4891879"/>
              <a:ext cx="814250" cy="27003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fr-BE" sz="7016" b="1">
                <a:solidFill>
                  <a:srgbClr val="FFFFFF"/>
                </a:solidFill>
                <a:latin typeface="EC Square Sans Pro" panose="020B0506040000020004" pitchFamily="34" charset="0"/>
              </a:endParaRPr>
            </a:p>
          </p:txBody>
        </p:sp>
      </p:grpSp>
      <p:sp>
        <p:nvSpPr>
          <p:cNvPr id="9" name="Rectangle 8"/>
          <p:cNvSpPr/>
          <p:nvPr/>
        </p:nvSpPr>
        <p:spPr>
          <a:xfrm>
            <a:off x="7717326" y="2035226"/>
            <a:ext cx="2195318" cy="738664"/>
          </a:xfrm>
          <a:prstGeom prst="rect">
            <a:avLst/>
          </a:prstGeom>
          <a:solidFill>
            <a:schemeClr val="accent5">
              <a:lumMod val="60000"/>
              <a:lumOff val="40000"/>
            </a:schemeClr>
          </a:solidFill>
        </p:spPr>
        <p:txBody>
          <a:bodyPr wrap="square">
            <a:spAutoFit/>
          </a:bodyPr>
          <a:lstStyle/>
          <a:p>
            <a:pPr algn="ctr" fontAlgn="base">
              <a:spcBef>
                <a:spcPct val="0"/>
              </a:spcBef>
              <a:spcAft>
                <a:spcPct val="0"/>
              </a:spcAft>
            </a:pPr>
            <a:r>
              <a:rPr lang="fr-FR"/>
              <a:t>La Commission emprunte</a:t>
            </a:r>
          </a:p>
          <a:p>
            <a:pPr algn="ctr" fontAlgn="base">
              <a:spcBef>
                <a:spcPct val="0"/>
              </a:spcBef>
              <a:spcAft>
                <a:spcPct val="0"/>
              </a:spcAft>
            </a:pPr>
            <a:r>
              <a:rPr lang="fr-FR"/>
              <a:t>sur les marchés </a:t>
            </a:r>
          </a:p>
        </p:txBody>
      </p:sp>
      <p:cxnSp>
        <p:nvCxnSpPr>
          <p:cNvPr id="10" name="Straight Connector 9"/>
          <p:cNvCxnSpPr>
            <a:cxnSpLocks/>
          </p:cNvCxnSpPr>
          <p:nvPr/>
        </p:nvCxnSpPr>
        <p:spPr>
          <a:xfrm>
            <a:off x="983288" y="2879266"/>
            <a:ext cx="0" cy="456695"/>
          </a:xfrm>
          <a:prstGeom prst="line">
            <a:avLst/>
          </a:prstGeom>
          <a:ln w="38100">
            <a:solidFill>
              <a:schemeClr val="accent6"/>
            </a:solidFill>
            <a:head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029752" y="3329287"/>
            <a:ext cx="6359998"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624350" y="3548668"/>
            <a:ext cx="4028002" cy="307777"/>
          </a:xfrm>
          <a:prstGeom prst="rect">
            <a:avLst/>
          </a:prstGeom>
        </p:spPr>
        <p:txBody>
          <a:bodyPr wrap="square">
            <a:spAutoFit/>
          </a:bodyPr>
          <a:lstStyle/>
          <a:p>
            <a:r>
              <a:rPr lang="en-IE">
                <a:solidFill>
                  <a:schemeClr val="bg2"/>
                </a:solidFill>
              </a:rPr>
              <a:t>CADRE FINANCIER PLURIANNUEL</a:t>
            </a:r>
            <a:endParaRPr lang="fr-BE">
              <a:solidFill>
                <a:schemeClr val="bg2"/>
              </a:solidFill>
            </a:endParaRPr>
          </a:p>
        </p:txBody>
      </p:sp>
      <p:grpSp>
        <p:nvGrpSpPr>
          <p:cNvPr id="18" name="Group 17"/>
          <p:cNvGrpSpPr/>
          <p:nvPr/>
        </p:nvGrpSpPr>
        <p:grpSpPr>
          <a:xfrm>
            <a:off x="5907989" y="4255750"/>
            <a:ext cx="1335571" cy="1296661"/>
            <a:chOff x="6894227" y="3868868"/>
            <a:chExt cx="1446868" cy="1404716"/>
          </a:xfrm>
        </p:grpSpPr>
        <p:sp>
          <p:nvSpPr>
            <p:cNvPr id="19" name="Rectangle 18"/>
            <p:cNvSpPr/>
            <p:nvPr/>
          </p:nvSpPr>
          <p:spPr>
            <a:xfrm>
              <a:off x="6894227" y="4573392"/>
              <a:ext cx="1446868" cy="700192"/>
            </a:xfrm>
            <a:prstGeom prst="rect">
              <a:avLst/>
            </a:prstGeom>
          </p:spPr>
          <p:txBody>
            <a:bodyPr wrap="square">
              <a:spAutoFit/>
            </a:bodyPr>
            <a:lstStyle/>
            <a:p>
              <a:pPr algn="ctr" fontAlgn="base">
                <a:spcBef>
                  <a:spcPct val="0"/>
                </a:spcBef>
                <a:spcAft>
                  <a:spcPct val="0"/>
                </a:spcAft>
              </a:pPr>
              <a:r>
                <a:rPr lang="en-IE" err="1">
                  <a:solidFill>
                    <a:schemeClr val="bg1"/>
                  </a:solidFill>
                </a:rPr>
                <a:t>Autres</a:t>
              </a:r>
              <a:endParaRPr lang="en-IE">
                <a:solidFill>
                  <a:schemeClr val="bg1"/>
                </a:solidFill>
              </a:endParaRPr>
            </a:p>
            <a:p>
              <a:pPr algn="ctr" fontAlgn="base">
                <a:spcBef>
                  <a:spcPct val="0"/>
                </a:spcBef>
                <a:spcAft>
                  <a:spcPct val="0"/>
                </a:spcAft>
              </a:pPr>
              <a:r>
                <a:rPr lang="en-IE" err="1">
                  <a:solidFill>
                    <a:schemeClr val="bg1"/>
                  </a:solidFill>
                </a:rPr>
                <a:t>acteurs</a:t>
              </a:r>
              <a:endParaRPr lang="fr-BE">
                <a:solidFill>
                  <a:schemeClr val="bg1"/>
                </a:solidFill>
              </a:endParaRP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2856" y="3868868"/>
              <a:ext cx="536452" cy="536454"/>
            </a:xfrm>
            <a:prstGeom prst="rect">
              <a:avLst/>
            </a:prstGeom>
          </p:spPr>
        </p:pic>
      </p:grpSp>
      <p:grpSp>
        <p:nvGrpSpPr>
          <p:cNvPr id="22" name="Group 21"/>
          <p:cNvGrpSpPr/>
          <p:nvPr/>
        </p:nvGrpSpPr>
        <p:grpSpPr>
          <a:xfrm>
            <a:off x="4323841" y="4169215"/>
            <a:ext cx="1681357" cy="1381119"/>
            <a:chOff x="5229633" y="3929354"/>
            <a:chExt cx="1821470" cy="1496211"/>
          </a:xfrm>
        </p:grpSpPr>
        <p:sp>
          <p:nvSpPr>
            <p:cNvPr id="23" name="Rectangle 22"/>
            <p:cNvSpPr/>
            <p:nvPr/>
          </p:nvSpPr>
          <p:spPr>
            <a:xfrm>
              <a:off x="5229633" y="4725374"/>
              <a:ext cx="1821470" cy="700191"/>
            </a:xfrm>
            <a:prstGeom prst="rect">
              <a:avLst/>
            </a:prstGeom>
          </p:spPr>
          <p:txBody>
            <a:bodyPr wrap="square">
              <a:spAutoFit/>
            </a:bodyPr>
            <a:lstStyle/>
            <a:p>
              <a:pPr algn="ctr" fontAlgn="base">
                <a:spcBef>
                  <a:spcPct val="0"/>
                </a:spcBef>
                <a:spcAft>
                  <a:spcPct val="0"/>
                </a:spcAft>
              </a:pPr>
              <a:r>
                <a:rPr lang="en-IE" err="1">
                  <a:solidFill>
                    <a:schemeClr val="bg1"/>
                  </a:solidFill>
                </a:rPr>
                <a:t>Secteur</a:t>
              </a:r>
              <a:endParaRPr lang="en-IE">
                <a:solidFill>
                  <a:schemeClr val="bg1"/>
                </a:solidFill>
              </a:endParaRPr>
            </a:p>
            <a:p>
              <a:pPr algn="ctr" fontAlgn="base">
                <a:spcBef>
                  <a:spcPct val="0"/>
                </a:spcBef>
                <a:spcAft>
                  <a:spcPct val="0"/>
                </a:spcAft>
              </a:pPr>
              <a:r>
                <a:rPr lang="en-IE" err="1">
                  <a:solidFill>
                    <a:schemeClr val="bg1"/>
                  </a:solidFill>
                </a:rPr>
                <a:t>privé</a:t>
              </a:r>
              <a:endParaRPr lang="fr-BE">
                <a:solidFill>
                  <a:schemeClr val="bg1"/>
                </a:solidFill>
              </a:endParaRPr>
            </a:p>
          </p:txBody>
        </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9498" y="3929354"/>
              <a:ext cx="649020" cy="711575"/>
            </a:xfrm>
            <a:prstGeom prst="rect">
              <a:avLst/>
            </a:prstGeom>
          </p:spPr>
        </p:pic>
      </p:grpSp>
      <p:grpSp>
        <p:nvGrpSpPr>
          <p:cNvPr id="27" name="Group 26"/>
          <p:cNvGrpSpPr/>
          <p:nvPr/>
        </p:nvGrpSpPr>
        <p:grpSpPr>
          <a:xfrm>
            <a:off x="1912156" y="4098148"/>
            <a:ext cx="1632922" cy="1442296"/>
            <a:chOff x="2304906" y="4349686"/>
            <a:chExt cx="1768999" cy="1562487"/>
          </a:xfrm>
        </p:grpSpPr>
        <p:sp>
          <p:nvSpPr>
            <p:cNvPr id="28" name="Rectangle 27"/>
            <p:cNvSpPr/>
            <p:nvPr/>
          </p:nvSpPr>
          <p:spPr>
            <a:xfrm>
              <a:off x="2304906" y="5211981"/>
              <a:ext cx="1768999" cy="700192"/>
            </a:xfrm>
            <a:prstGeom prst="rect">
              <a:avLst/>
            </a:prstGeom>
          </p:spPr>
          <p:txBody>
            <a:bodyPr wrap="square">
              <a:spAutoFit/>
            </a:bodyPr>
            <a:lstStyle/>
            <a:p>
              <a:pPr algn="ctr" fontAlgn="base">
                <a:spcBef>
                  <a:spcPct val="0"/>
                </a:spcBef>
                <a:spcAft>
                  <a:spcPct val="0"/>
                </a:spcAft>
              </a:pPr>
              <a:r>
                <a:rPr lang="en-IE" err="1">
                  <a:solidFill>
                    <a:schemeClr val="bg1"/>
                  </a:solidFill>
                </a:rPr>
                <a:t>États</a:t>
              </a:r>
              <a:r>
                <a:rPr lang="en-IE">
                  <a:solidFill>
                    <a:schemeClr val="bg1"/>
                  </a:solidFill>
                </a:rPr>
                <a:t> </a:t>
              </a:r>
              <a:r>
                <a:rPr lang="en-IE" err="1">
                  <a:solidFill>
                    <a:schemeClr val="bg1"/>
                  </a:solidFill>
                </a:rPr>
                <a:t>membres</a:t>
              </a:r>
              <a:endParaRPr lang="fr-BE">
                <a:solidFill>
                  <a:schemeClr val="bg1"/>
                </a:solidFill>
              </a:endParaRPr>
            </a:p>
          </p:txBody>
        </p:sp>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8968" y="4349686"/>
              <a:ext cx="660873" cy="725368"/>
            </a:xfrm>
            <a:prstGeom prst="rect">
              <a:avLst/>
            </a:prstGeom>
          </p:spPr>
        </p:pic>
      </p:grpSp>
      <p:grpSp>
        <p:nvGrpSpPr>
          <p:cNvPr id="31" name="Group 30"/>
          <p:cNvGrpSpPr/>
          <p:nvPr/>
        </p:nvGrpSpPr>
        <p:grpSpPr>
          <a:xfrm>
            <a:off x="7732077" y="3708545"/>
            <a:ext cx="2095477" cy="1652889"/>
            <a:chOff x="2032822" y="1486332"/>
            <a:chExt cx="2980992" cy="1089214"/>
          </a:xfrm>
        </p:grpSpPr>
        <p:grpSp>
          <p:nvGrpSpPr>
            <p:cNvPr id="32" name="Group 31"/>
            <p:cNvGrpSpPr/>
            <p:nvPr/>
          </p:nvGrpSpPr>
          <p:grpSpPr>
            <a:xfrm>
              <a:off x="2032822" y="1486332"/>
              <a:ext cx="2980992" cy="1089214"/>
              <a:chOff x="1414170" y="2711529"/>
              <a:chExt cx="3131737" cy="1144295"/>
            </a:xfrm>
          </p:grpSpPr>
          <p:sp>
            <p:nvSpPr>
              <p:cNvPr id="34" name="Round Diagonal Corner Rectangle 33"/>
              <p:cNvSpPr/>
              <p:nvPr/>
            </p:nvSpPr>
            <p:spPr>
              <a:xfrm>
                <a:off x="1480449" y="2711529"/>
                <a:ext cx="3065458" cy="11442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fr-BE" sz="1292" b="1">
                  <a:solidFill>
                    <a:srgbClr val="FFFFFF"/>
                  </a:solidFill>
                  <a:latin typeface="EC Square Sans Pro" panose="020B0506040000020004" pitchFamily="34" charset="0"/>
                </a:endParaRPr>
              </a:p>
            </p:txBody>
          </p:sp>
          <p:sp>
            <p:nvSpPr>
              <p:cNvPr id="35" name="TextBox 34"/>
              <p:cNvSpPr txBox="1"/>
              <p:nvPr/>
            </p:nvSpPr>
            <p:spPr>
              <a:xfrm>
                <a:off x="1414170" y="3228321"/>
                <a:ext cx="3131737" cy="362225"/>
              </a:xfrm>
              <a:prstGeom prst="rect">
                <a:avLst/>
              </a:prstGeom>
              <a:noFill/>
            </p:spPr>
            <p:txBody>
              <a:bodyPr wrap="square" rtlCol="0">
                <a:spAutoFit/>
              </a:bodyPr>
              <a:lstStyle/>
              <a:p>
                <a:pPr algn="ctr" fontAlgn="base">
                  <a:spcBef>
                    <a:spcPct val="0"/>
                  </a:spcBef>
                  <a:spcAft>
                    <a:spcPct val="0"/>
                  </a:spcAft>
                </a:pPr>
                <a:r>
                  <a:rPr lang="en-IE">
                    <a:solidFill>
                      <a:srgbClr val="FFFFFF"/>
                    </a:solidFill>
                  </a:rPr>
                  <a:t>Instrument de relance </a:t>
                </a:r>
                <a:br>
                  <a:rPr lang="en-IE">
                    <a:solidFill>
                      <a:srgbClr val="FFFFFF"/>
                    </a:solidFill>
                  </a:rPr>
                </a:br>
                <a:r>
                  <a:rPr lang="en-IE">
                    <a:solidFill>
                      <a:srgbClr val="FFFFFF"/>
                    </a:solidFill>
                  </a:rPr>
                  <a:t>“Next Generation EU”</a:t>
                </a:r>
              </a:p>
            </p:txBody>
          </p:sp>
        </p:grpSp>
        <p:pic>
          <p:nvPicPr>
            <p:cNvPr id="33" name="Picture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04809" y="1515165"/>
              <a:ext cx="684536" cy="403620"/>
            </a:xfrm>
            <a:prstGeom prst="rect">
              <a:avLst/>
            </a:prstGeom>
          </p:spPr>
        </p:pic>
      </p:grpSp>
      <p:sp>
        <p:nvSpPr>
          <p:cNvPr id="39" name="Rectangle 38"/>
          <p:cNvSpPr/>
          <p:nvPr/>
        </p:nvSpPr>
        <p:spPr>
          <a:xfrm>
            <a:off x="10005572" y="2557207"/>
            <a:ext cx="2186428" cy="2346796"/>
          </a:xfrm>
          <a:prstGeom prst="rect">
            <a:avLst/>
          </a:prstGeom>
        </p:spPr>
        <p:txBody>
          <a:bodyPr wrap="square" lIns="0">
            <a:spAutoFit/>
          </a:bodyPr>
          <a:lstStyle/>
          <a:p>
            <a:pPr marL="87313" fontAlgn="base">
              <a:spcBef>
                <a:spcPct val="0"/>
              </a:spcBef>
              <a:spcAft>
                <a:spcPts val="300"/>
              </a:spcAft>
            </a:pPr>
            <a:r>
              <a:rPr lang="fr-FR" sz="1600" b="1"/>
              <a:t>Caractéristiques</a:t>
            </a:r>
          </a:p>
          <a:p>
            <a:pPr marL="261938" indent="-174625" fontAlgn="base">
              <a:spcBef>
                <a:spcPct val="0"/>
              </a:spcBef>
              <a:spcAft>
                <a:spcPct val="0"/>
              </a:spcAft>
              <a:buFont typeface="Arial" panose="020B0604020202020204" pitchFamily="34" charset="0"/>
              <a:buChar char="•"/>
            </a:pPr>
            <a:r>
              <a:rPr lang="fr-FR" sz="1600"/>
              <a:t>Emprunt au nom </a:t>
            </a:r>
            <a:br>
              <a:rPr lang="fr-FR" sz="1600"/>
            </a:br>
            <a:r>
              <a:rPr lang="fr-FR" sz="1600"/>
              <a:t>de l’UE (triple A)</a:t>
            </a:r>
          </a:p>
          <a:p>
            <a:pPr marL="261938" indent="-174625" fontAlgn="base">
              <a:spcBef>
                <a:spcPct val="0"/>
              </a:spcBef>
              <a:spcAft>
                <a:spcPct val="0"/>
              </a:spcAft>
              <a:buFont typeface="Arial" panose="020B0604020202020204" pitchFamily="34" charset="0"/>
              <a:buChar char="•"/>
            </a:pPr>
            <a:r>
              <a:rPr lang="fr-FR" sz="1600"/>
              <a:t>Maturités longues </a:t>
            </a:r>
            <a:br>
              <a:rPr lang="fr-FR" sz="1600"/>
            </a:br>
            <a:r>
              <a:rPr lang="fr-FR" sz="1600"/>
              <a:t>(jusqu’à 30 ans)</a:t>
            </a:r>
          </a:p>
          <a:p>
            <a:pPr marL="261938" indent="-174625" fontAlgn="base">
              <a:spcBef>
                <a:spcPct val="0"/>
              </a:spcBef>
              <a:spcAft>
                <a:spcPct val="0"/>
              </a:spcAft>
              <a:buFont typeface="Arial" panose="020B0604020202020204" pitchFamily="34" charset="0"/>
              <a:buChar char="•"/>
            </a:pPr>
            <a:r>
              <a:rPr lang="fr-FR" sz="1600"/>
              <a:t>Remboursement </a:t>
            </a:r>
            <a:br>
              <a:rPr lang="fr-FR" sz="1600"/>
            </a:br>
            <a:r>
              <a:rPr lang="fr-FR" sz="1600"/>
              <a:t>de 2028 à 2058</a:t>
            </a:r>
          </a:p>
          <a:p>
            <a:pPr marL="261938" indent="-174625" fontAlgn="base">
              <a:spcBef>
                <a:spcPct val="0"/>
              </a:spcBef>
              <a:spcAft>
                <a:spcPct val="0"/>
              </a:spcAft>
              <a:buFont typeface="Arial" panose="020B0604020202020204" pitchFamily="34" charset="0"/>
              <a:buChar char="•"/>
            </a:pPr>
            <a:r>
              <a:rPr lang="fr-FR" sz="1600"/>
              <a:t>Possibles nouvelles ressources propres</a:t>
            </a:r>
          </a:p>
        </p:txBody>
      </p:sp>
      <p:sp>
        <p:nvSpPr>
          <p:cNvPr id="44" name="Round Diagonal Corner Rectangle 43"/>
          <p:cNvSpPr/>
          <p:nvPr/>
        </p:nvSpPr>
        <p:spPr>
          <a:xfrm>
            <a:off x="1030713" y="1881574"/>
            <a:ext cx="6425238" cy="97767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fr-BE" sz="1292" b="1">
              <a:solidFill>
                <a:srgbClr val="FFFFFF"/>
              </a:solidFill>
              <a:latin typeface="EC Square Sans Pro" panose="020B0506040000020004" pitchFamily="34" charset="0"/>
            </a:endParaRPr>
          </a:p>
        </p:txBody>
      </p:sp>
      <p:sp>
        <p:nvSpPr>
          <p:cNvPr id="46" name="Rectangle 45"/>
          <p:cNvSpPr/>
          <p:nvPr/>
        </p:nvSpPr>
        <p:spPr>
          <a:xfrm>
            <a:off x="2795564" y="2443229"/>
            <a:ext cx="184731" cy="369332"/>
          </a:xfrm>
          <a:prstGeom prst="rect">
            <a:avLst/>
          </a:prstGeom>
        </p:spPr>
        <p:txBody>
          <a:bodyPr wrap="none">
            <a:spAutoFit/>
          </a:bodyPr>
          <a:lstStyle/>
          <a:p>
            <a:endParaRPr lang="fr-BE">
              <a:solidFill>
                <a:schemeClr val="tx2"/>
              </a:solidFill>
            </a:endParaRPr>
          </a:p>
        </p:txBody>
      </p:sp>
      <p:cxnSp>
        <p:nvCxnSpPr>
          <p:cNvPr id="47" name="Straight Connector 46"/>
          <p:cNvCxnSpPr/>
          <p:nvPr/>
        </p:nvCxnSpPr>
        <p:spPr>
          <a:xfrm>
            <a:off x="1029752" y="1883651"/>
            <a:ext cx="6359998"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446225" y="2397753"/>
            <a:ext cx="263999" cy="361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cxnSpLocks/>
          </p:cNvCxnSpPr>
          <p:nvPr/>
        </p:nvCxnSpPr>
        <p:spPr>
          <a:xfrm>
            <a:off x="8815338" y="2919355"/>
            <a:ext cx="0" cy="717224"/>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object 26"/>
          <p:cNvSpPr txBox="1"/>
          <p:nvPr/>
        </p:nvSpPr>
        <p:spPr>
          <a:xfrm>
            <a:off x="1188183" y="1547366"/>
            <a:ext cx="9313833" cy="287717"/>
          </a:xfrm>
          <a:prstGeom prst="rect">
            <a:avLst/>
          </a:prstGeom>
        </p:spPr>
        <p:txBody>
          <a:bodyPr vert="horz" wrap="square" lIns="0" tIns="12700" rIns="0" bIns="0" rtlCol="0">
            <a:spAutoFit/>
          </a:bodyPr>
          <a:lstStyle/>
          <a:p>
            <a:pPr marL="12700" marR="0" lvl="0" indent="0"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5" normalizeH="0" baseline="0" err="1">
                <a:ln>
                  <a:noFill/>
                </a:ln>
                <a:solidFill>
                  <a:srgbClr val="00B050"/>
                </a:solidFill>
                <a:effectLst/>
                <a:uLnTx/>
                <a:uFillTx/>
                <a:latin typeface="+mj-lt"/>
                <a:cs typeface="Arial" panose="020B0604020202020204" pitchFamily="34" charset="0"/>
              </a:rPr>
              <a:t>Hausse</a:t>
            </a:r>
            <a:r>
              <a:rPr kumimoji="0" lang="en-IE" sz="1800" b="0" i="0" u="none" strike="noStrike" kern="1200" cap="none" spc="-5" normalizeH="0" baseline="0">
                <a:ln>
                  <a:noFill/>
                </a:ln>
                <a:solidFill>
                  <a:srgbClr val="00B050"/>
                </a:solidFill>
                <a:effectLst/>
                <a:uLnTx/>
                <a:uFillTx/>
                <a:latin typeface="+mj-lt"/>
                <a:cs typeface="Arial" panose="020B0604020202020204" pitchFamily="34" charset="0"/>
              </a:rPr>
              <a:t> </a:t>
            </a:r>
            <a:r>
              <a:rPr kumimoji="0" lang="en-IE" sz="1800" b="0" i="0" u="none" strike="noStrike" kern="1200" cap="none" spc="-5" normalizeH="0" baseline="0" err="1">
                <a:ln>
                  <a:noFill/>
                </a:ln>
                <a:solidFill>
                  <a:srgbClr val="00B050"/>
                </a:solidFill>
                <a:effectLst/>
                <a:uLnTx/>
                <a:uFillTx/>
                <a:latin typeface="+mj-lt"/>
                <a:cs typeface="Arial" panose="020B0604020202020204" pitchFamily="34" charset="0"/>
              </a:rPr>
              <a:t>temporaire</a:t>
            </a:r>
            <a:r>
              <a:rPr kumimoji="0" lang="en-IE" sz="1800" b="0" i="0" u="none" strike="noStrike" kern="1200" cap="none" spc="-5" normalizeH="0" baseline="0">
                <a:ln>
                  <a:noFill/>
                </a:ln>
                <a:solidFill>
                  <a:srgbClr val="00B050"/>
                </a:solidFill>
                <a:effectLst/>
                <a:uLnTx/>
                <a:uFillTx/>
                <a:latin typeface="+mj-lt"/>
                <a:cs typeface="Arial" panose="020B0604020202020204" pitchFamily="34" charset="0"/>
              </a:rPr>
              <a:t> </a:t>
            </a:r>
            <a:r>
              <a:rPr kumimoji="0" lang="fr-BE" sz="1800" b="0" i="0" u="none" strike="noStrike" kern="1200" cap="none" spc="-5" normalizeH="0" baseline="0">
                <a:ln>
                  <a:noFill/>
                </a:ln>
                <a:solidFill>
                  <a:srgbClr val="00B050"/>
                </a:solidFill>
                <a:effectLst/>
                <a:uLnTx/>
                <a:uFillTx/>
                <a:latin typeface="+mj-lt"/>
                <a:cs typeface="Arial" panose="020B0604020202020204" pitchFamily="34" charset="0"/>
              </a:rPr>
              <a:t>du plafond des ressources propres de l’UE à </a:t>
            </a:r>
            <a:r>
              <a:rPr lang="fr-BE" sz="1800" spc="-5">
                <a:solidFill>
                  <a:srgbClr val="00B050"/>
                </a:solidFill>
                <a:latin typeface="+mj-lt"/>
                <a:cs typeface="Arial" panose="020B0604020202020204" pitchFamily="34" charset="0"/>
              </a:rPr>
              <a:t>2</a:t>
            </a:r>
            <a:r>
              <a:rPr kumimoji="0" lang="fr-BE" sz="1800" b="0" i="0" u="none" strike="noStrike" kern="1200" cap="none" spc="-5" normalizeH="0" baseline="0" noProof="0">
                <a:ln>
                  <a:noFill/>
                </a:ln>
                <a:solidFill>
                  <a:srgbClr val="00B050"/>
                </a:solidFill>
                <a:effectLst/>
                <a:uLnTx/>
                <a:uFillTx/>
                <a:latin typeface="+mj-lt"/>
                <a:cs typeface="Arial" panose="020B0604020202020204" pitchFamily="34" charset="0"/>
              </a:rPr>
              <a:t>% </a:t>
            </a:r>
            <a:r>
              <a:rPr lang="fr-BE" sz="1800" spc="-5">
                <a:solidFill>
                  <a:srgbClr val="00B050"/>
                </a:solidFill>
                <a:latin typeface="+mj-lt"/>
                <a:cs typeface="Arial" panose="020B0604020202020204" pitchFamily="34" charset="0"/>
              </a:rPr>
              <a:t>RNB</a:t>
            </a:r>
            <a:endParaRPr kumimoji="0" sz="1800" b="0" i="0" u="none" strike="noStrike" kern="1200" cap="none" spc="0" normalizeH="0" baseline="0" noProof="0">
              <a:ln>
                <a:noFill/>
              </a:ln>
              <a:solidFill>
                <a:srgbClr val="00B050"/>
              </a:solidFill>
              <a:effectLst/>
              <a:uLnTx/>
              <a:uFillTx/>
              <a:latin typeface="+mj-lt"/>
              <a:cs typeface="Arial" panose="020B0604020202020204" pitchFamily="34" charset="0"/>
            </a:endParaRPr>
          </a:p>
        </p:txBody>
      </p:sp>
      <p:sp>
        <p:nvSpPr>
          <p:cNvPr id="38" name="TextBox 37"/>
          <p:cNvSpPr txBox="1"/>
          <p:nvPr/>
        </p:nvSpPr>
        <p:spPr>
          <a:xfrm>
            <a:off x="1262345" y="2539279"/>
            <a:ext cx="5421848" cy="3693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srgbClr val="F26712"/>
                </a:solidFill>
                <a:effectLst/>
                <a:uLnTx/>
                <a:uFillTx/>
                <a:latin typeface="+mj-lt"/>
                <a:cs typeface="Arial" panose="020B0604020202020204" pitchFamily="34" charset="0"/>
              </a:rPr>
              <a:t>Ajustement</a:t>
            </a:r>
            <a:r>
              <a:rPr kumimoji="0" lang="en-US" sz="1800" b="0" i="0" u="none" strike="noStrike" kern="1200" cap="none" spc="0" normalizeH="0" baseline="0" noProof="0">
                <a:ln>
                  <a:noFill/>
                </a:ln>
                <a:solidFill>
                  <a:srgbClr val="F26712"/>
                </a:solidFill>
                <a:effectLst/>
                <a:uLnTx/>
                <a:uFillTx/>
                <a:latin typeface="+mj-lt"/>
                <a:cs typeface="Arial" panose="020B0604020202020204" pitchFamily="34" charset="0"/>
              </a:rPr>
              <a:t> permanent à </a:t>
            </a:r>
            <a:r>
              <a:rPr lang="fr-BE" sz="1800">
                <a:solidFill>
                  <a:srgbClr val="F26712"/>
                </a:solidFill>
                <a:latin typeface="+mj-lt"/>
                <a:cs typeface="Arial" panose="020B0604020202020204" pitchFamily="34" charset="0"/>
              </a:rPr>
              <a:t>1,4</a:t>
            </a:r>
            <a:r>
              <a:rPr kumimoji="0" lang="fr-BE" sz="1800" b="0" i="0" u="none" strike="noStrike" kern="1200" cap="none" spc="0" normalizeH="0" baseline="0" noProof="0">
                <a:ln>
                  <a:noFill/>
                </a:ln>
                <a:solidFill>
                  <a:srgbClr val="F26712"/>
                </a:solidFill>
                <a:effectLst/>
                <a:uLnTx/>
                <a:uFillTx/>
                <a:latin typeface="+mj-lt"/>
                <a:cs typeface="Arial" panose="020B0604020202020204" pitchFamily="34" charset="0"/>
              </a:rPr>
              <a:t>%</a:t>
            </a:r>
          </a:p>
        </p:txBody>
      </p:sp>
      <p:sp>
        <p:nvSpPr>
          <p:cNvPr id="40" name="TextBox 39"/>
          <p:cNvSpPr txBox="1"/>
          <p:nvPr/>
        </p:nvSpPr>
        <p:spPr>
          <a:xfrm>
            <a:off x="1269501" y="3009610"/>
            <a:ext cx="6092663" cy="3693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800" noProof="0">
                <a:solidFill>
                  <a:srgbClr val="0B316F"/>
                </a:solidFill>
                <a:latin typeface="+mj-lt"/>
                <a:cs typeface="Arial" panose="020B0604020202020204" pitchFamily="34" charset="0"/>
              </a:rPr>
              <a:t>P</a:t>
            </a:r>
            <a:r>
              <a:rPr lang="en-US" sz="1800" err="1">
                <a:solidFill>
                  <a:srgbClr val="0B316F"/>
                </a:solidFill>
                <a:latin typeface="+mj-lt"/>
                <a:cs typeface="Arial" panose="020B0604020202020204" pitchFamily="34" charset="0"/>
              </a:rPr>
              <a:t>lafond</a:t>
            </a:r>
            <a:r>
              <a:rPr lang="en-US" sz="1800">
                <a:solidFill>
                  <a:srgbClr val="0B316F"/>
                </a:solidFill>
                <a:latin typeface="+mj-lt"/>
                <a:cs typeface="Arial" panose="020B0604020202020204" pitchFamily="34" charset="0"/>
              </a:rPr>
              <a:t> </a:t>
            </a:r>
            <a:r>
              <a:rPr lang="en-US" sz="1800" err="1">
                <a:solidFill>
                  <a:srgbClr val="0B316F"/>
                </a:solidFill>
                <a:latin typeface="+mj-lt"/>
                <a:cs typeface="Arial" panose="020B0604020202020204" pitchFamily="34" charset="0"/>
              </a:rPr>
              <a:t>précédent</a:t>
            </a:r>
            <a:r>
              <a:rPr lang="en-US" sz="1800">
                <a:solidFill>
                  <a:srgbClr val="0B316F"/>
                </a:solidFill>
                <a:latin typeface="+mj-lt"/>
                <a:cs typeface="Arial" panose="020B0604020202020204" pitchFamily="34" charset="0"/>
              </a:rPr>
              <a:t> à</a:t>
            </a:r>
            <a:r>
              <a:rPr kumimoji="0" lang="fr-BE" sz="1800" b="0" i="0" u="none" strike="noStrike" kern="1200" cap="none" spc="0" normalizeH="0" baseline="0" noProof="0">
                <a:ln>
                  <a:noFill/>
                </a:ln>
                <a:solidFill>
                  <a:srgbClr val="0B316F"/>
                </a:solidFill>
                <a:effectLst/>
                <a:uLnTx/>
                <a:uFillTx/>
                <a:latin typeface="+mj-lt"/>
                <a:cs typeface="Arial" panose="020B0604020202020204" pitchFamily="34" charset="0"/>
              </a:rPr>
              <a:t> 1,2%</a:t>
            </a:r>
          </a:p>
        </p:txBody>
      </p:sp>
      <p:cxnSp>
        <p:nvCxnSpPr>
          <p:cNvPr id="42" name="Straight Connector 41"/>
          <p:cNvCxnSpPr/>
          <p:nvPr/>
        </p:nvCxnSpPr>
        <p:spPr>
          <a:xfrm>
            <a:off x="1029752" y="2865918"/>
            <a:ext cx="6359998"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9915181" y="5821263"/>
            <a:ext cx="2027103" cy="9320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Straight Connector 15">
            <a:extLst>
              <a:ext uri="{FF2B5EF4-FFF2-40B4-BE49-F238E27FC236}">
                <a16:creationId xmlns:a16="http://schemas.microsoft.com/office/drawing/2014/main" id="{DC89977A-AAA1-672D-966B-798BA18F0E30}"/>
              </a:ext>
            </a:extLst>
          </p:cNvPr>
          <p:cNvCxnSpPr>
            <a:cxnSpLocks/>
          </p:cNvCxnSpPr>
          <p:nvPr/>
        </p:nvCxnSpPr>
        <p:spPr>
          <a:xfrm>
            <a:off x="981330" y="1835083"/>
            <a:ext cx="0" cy="1024161"/>
          </a:xfrm>
          <a:prstGeom prst="line">
            <a:avLst/>
          </a:prstGeom>
          <a:ln w="38100">
            <a:solidFill>
              <a:srgbClr val="3BD15F"/>
            </a:solidFill>
            <a:head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E163CB77-4F67-B935-4E12-5956A03C0544}"/>
              </a:ext>
            </a:extLst>
          </p:cNvPr>
          <p:cNvSpPr txBox="1"/>
          <p:nvPr/>
        </p:nvSpPr>
        <p:spPr>
          <a:xfrm>
            <a:off x="7942247" y="5217278"/>
            <a:ext cx="1745476" cy="646331"/>
          </a:xfrm>
          <a:prstGeom prst="rect">
            <a:avLst/>
          </a:prstGeom>
          <a:solidFill>
            <a:srgbClr val="4BA79A"/>
          </a:solidFill>
        </p:spPr>
        <p:txBody>
          <a:bodyPr wrap="square" rtlCol="0">
            <a:spAutoFit/>
          </a:bodyPr>
          <a:lstStyle/>
          <a:p>
            <a:pPr algn="ctr" fontAlgn="base">
              <a:spcBef>
                <a:spcPct val="0"/>
              </a:spcBef>
              <a:spcAft>
                <a:spcPct val="0"/>
              </a:spcAft>
            </a:pPr>
            <a:r>
              <a:rPr lang="fr-FR" sz="1200">
                <a:solidFill>
                  <a:srgbClr val="FFFFFF"/>
                </a:solidFill>
              </a:rPr>
              <a:t>Un tiers des obligations NGEU sont des obligations vertes </a:t>
            </a:r>
            <a:endParaRPr lang="en-IE" sz="1200">
              <a:solidFill>
                <a:srgbClr val="FFFFFF"/>
              </a:solidFill>
            </a:endParaRPr>
          </a:p>
        </p:txBody>
      </p:sp>
      <p:sp>
        <p:nvSpPr>
          <p:cNvPr id="17" name="Slide Number Placeholder 16">
            <a:extLst>
              <a:ext uri="{FF2B5EF4-FFF2-40B4-BE49-F238E27FC236}">
                <a16:creationId xmlns:a16="http://schemas.microsoft.com/office/drawing/2014/main" id="{CEE40ACD-2C5F-3CB3-AE00-77C2B1A8D231}"/>
              </a:ext>
            </a:extLst>
          </p:cNvPr>
          <p:cNvSpPr>
            <a:spLocks noGrp="1"/>
          </p:cNvSpPr>
          <p:nvPr>
            <p:ph type="sldNum" idx="10"/>
          </p:nvPr>
        </p:nvSpPr>
        <p:spPr/>
        <p:txBody>
          <a:bodyPr/>
          <a:lstStyle/>
          <a:p>
            <a:pPr marL="0" lvl="0" indent="0" algn="l" rtl="0">
              <a:spcBef>
                <a:spcPts val="0"/>
              </a:spcBef>
              <a:spcAft>
                <a:spcPts val="0"/>
              </a:spcAft>
              <a:buNone/>
            </a:pPr>
            <a:fld id="{00000000-1234-1234-1234-123412341234}" type="slidenum">
              <a:rPr lang="en-GB" smtClean="0"/>
              <a:t>13</a:t>
            </a:fld>
            <a:endParaRPr lang="en-GB"/>
          </a:p>
        </p:txBody>
      </p:sp>
    </p:spTree>
    <p:extLst>
      <p:ext uri="{BB962C8B-B14F-4D97-AF65-F5344CB8AC3E}">
        <p14:creationId xmlns:p14="http://schemas.microsoft.com/office/powerpoint/2010/main" val="1554479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99BEA2-67AE-5C12-C46E-5FA0804966D0}"/>
              </a:ext>
            </a:extLst>
          </p:cNvPr>
          <p:cNvSpPr>
            <a:spLocks noGrp="1"/>
          </p:cNvSpPr>
          <p:nvPr>
            <p:ph type="title"/>
          </p:nvPr>
        </p:nvSpPr>
        <p:spPr/>
        <p:txBody>
          <a:bodyPr/>
          <a:lstStyle/>
          <a:p>
            <a:r>
              <a:rPr lang="fr-FR"/>
              <a:t>La Facilité pour la relance et la résilience</a:t>
            </a:r>
            <a:endParaRPr lang="en-IE"/>
          </a:p>
        </p:txBody>
      </p:sp>
      <p:sp>
        <p:nvSpPr>
          <p:cNvPr id="4" name="Content Placeholder 2">
            <a:extLst>
              <a:ext uri="{FF2B5EF4-FFF2-40B4-BE49-F238E27FC236}">
                <a16:creationId xmlns:a16="http://schemas.microsoft.com/office/drawing/2014/main" id="{5D2891C3-11DC-33C1-D957-808DE058237D}"/>
              </a:ext>
            </a:extLst>
          </p:cNvPr>
          <p:cNvSpPr txBox="1">
            <a:spLocks/>
          </p:cNvSpPr>
          <p:nvPr/>
        </p:nvSpPr>
        <p:spPr>
          <a:xfrm>
            <a:off x="2319465" y="1586824"/>
            <a:ext cx="3965560" cy="19455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000" b="1"/>
          </a:p>
        </p:txBody>
      </p:sp>
      <p:sp>
        <p:nvSpPr>
          <p:cNvPr id="5" name="Rounded Rectangle 16">
            <a:extLst>
              <a:ext uri="{FF2B5EF4-FFF2-40B4-BE49-F238E27FC236}">
                <a16:creationId xmlns:a16="http://schemas.microsoft.com/office/drawing/2014/main" id="{FF5D6E3F-6F91-321A-7F6D-F676E860D1D5}"/>
              </a:ext>
            </a:extLst>
          </p:cNvPr>
          <p:cNvSpPr/>
          <p:nvPr/>
        </p:nvSpPr>
        <p:spPr>
          <a:xfrm>
            <a:off x="1874259" y="1713834"/>
            <a:ext cx="8211613" cy="4508892"/>
          </a:xfrm>
          <a:prstGeom prst="round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EC Square Sans Cond Pro Medium" panose="020B0606000000020004" pitchFamily="34" charset="0"/>
            </a:endParaRPr>
          </a:p>
        </p:txBody>
      </p:sp>
      <p:sp>
        <p:nvSpPr>
          <p:cNvPr id="6" name="Rounded Rectangle 3">
            <a:extLst>
              <a:ext uri="{FF2B5EF4-FFF2-40B4-BE49-F238E27FC236}">
                <a16:creationId xmlns:a16="http://schemas.microsoft.com/office/drawing/2014/main" id="{549A2C83-C6EE-076C-FE40-EAA010C0E0B6}"/>
              </a:ext>
            </a:extLst>
          </p:cNvPr>
          <p:cNvSpPr/>
          <p:nvPr/>
        </p:nvSpPr>
        <p:spPr>
          <a:xfrm>
            <a:off x="1874260" y="1506413"/>
            <a:ext cx="8211612" cy="1732893"/>
          </a:xfrm>
          <a:prstGeom prst="roundRect">
            <a:avLst>
              <a:gd name="adj" fmla="val 3396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EC Square Sans Cond Pro Medium" panose="020B0606000000020004" pitchFamily="34" charset="0"/>
            </a:endParaRPr>
          </a:p>
        </p:txBody>
      </p:sp>
      <p:sp>
        <p:nvSpPr>
          <p:cNvPr id="7" name="Rounded Rectangle 4">
            <a:extLst>
              <a:ext uri="{FF2B5EF4-FFF2-40B4-BE49-F238E27FC236}">
                <a16:creationId xmlns:a16="http://schemas.microsoft.com/office/drawing/2014/main" id="{4C5DD224-8D9A-1B74-0F4B-2F829C553E92}"/>
              </a:ext>
            </a:extLst>
          </p:cNvPr>
          <p:cNvSpPr/>
          <p:nvPr/>
        </p:nvSpPr>
        <p:spPr>
          <a:xfrm>
            <a:off x="2319464" y="2186326"/>
            <a:ext cx="3221674" cy="931296"/>
          </a:xfrm>
          <a:prstGeom prst="roundRect">
            <a:avLst>
              <a:gd name="adj" fmla="val 44892"/>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E" sz="2400">
                <a:latin typeface="+mj-lt"/>
              </a:rPr>
              <a:t>Subventions</a:t>
            </a:r>
            <a:br>
              <a:rPr lang="en-IE" sz="2400">
                <a:latin typeface="+mj-lt"/>
              </a:rPr>
            </a:br>
            <a:r>
              <a:rPr lang="en-IE" sz="2400">
                <a:latin typeface="+mj-lt"/>
              </a:rPr>
              <a:t>359 milliards</a:t>
            </a:r>
          </a:p>
        </p:txBody>
      </p:sp>
      <p:sp>
        <p:nvSpPr>
          <p:cNvPr id="8" name="Rounded Rectangle 21">
            <a:extLst>
              <a:ext uri="{FF2B5EF4-FFF2-40B4-BE49-F238E27FC236}">
                <a16:creationId xmlns:a16="http://schemas.microsoft.com/office/drawing/2014/main" id="{791D5829-8096-2671-D416-314DB885F181}"/>
              </a:ext>
            </a:extLst>
          </p:cNvPr>
          <p:cNvSpPr/>
          <p:nvPr/>
        </p:nvSpPr>
        <p:spPr>
          <a:xfrm>
            <a:off x="2252189" y="3341141"/>
            <a:ext cx="4101982" cy="2718578"/>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EC Square Sans Cond Pro Medium" panose="020B0606000000020004" pitchFamily="34" charset="0"/>
            </a:endParaRPr>
          </a:p>
        </p:txBody>
      </p:sp>
      <p:sp>
        <p:nvSpPr>
          <p:cNvPr id="9" name="Rounded Rectangle 12">
            <a:extLst>
              <a:ext uri="{FF2B5EF4-FFF2-40B4-BE49-F238E27FC236}">
                <a16:creationId xmlns:a16="http://schemas.microsoft.com/office/drawing/2014/main" id="{352D15EC-003E-A12D-730C-4C5C18BF15D7}"/>
              </a:ext>
            </a:extLst>
          </p:cNvPr>
          <p:cNvSpPr/>
          <p:nvPr/>
        </p:nvSpPr>
        <p:spPr>
          <a:xfrm>
            <a:off x="6629049" y="4777164"/>
            <a:ext cx="3122565" cy="1085469"/>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spcBef>
                <a:spcPts val="1200"/>
              </a:spcBef>
              <a:spcAft>
                <a:spcPts val="1200"/>
              </a:spcAft>
            </a:pPr>
            <a:r>
              <a:rPr lang="en-IE" u="sng">
                <a:latin typeface="EC Square Sans Cond Pro Medium"/>
              </a:rPr>
              <a:t>Pour </a:t>
            </a:r>
            <a:r>
              <a:rPr lang="en-IE" u="sng" err="1">
                <a:latin typeface="EC Square Sans Cond Pro Medium"/>
              </a:rPr>
              <a:t>tous</a:t>
            </a:r>
            <a:r>
              <a:rPr lang="en-IE">
                <a:latin typeface="EC Square Sans Cond Pro Medium"/>
              </a:rPr>
              <a:t>: </a:t>
            </a:r>
            <a:br>
              <a:rPr lang="en-IE">
                <a:latin typeface="EC Square Sans Cond Pro Medium" panose="020B0606000000020004" pitchFamily="34" charset="0"/>
              </a:rPr>
            </a:br>
            <a:r>
              <a:rPr lang="en-IE">
                <a:latin typeface="EC Square Sans Cond Pro Medium"/>
              </a:rPr>
              <a:t>       </a:t>
            </a:r>
            <a:r>
              <a:rPr lang="fr-FR" sz="2200">
                <a:latin typeface="EC Square Sans Cond Pro Medium"/>
              </a:rPr>
              <a:t>serment vert de </a:t>
            </a:r>
            <a:br>
              <a:rPr lang="fr-FR" sz="2200">
                <a:latin typeface="EC Square Sans Cond Pro Medium"/>
              </a:rPr>
            </a:br>
            <a:r>
              <a:rPr lang="fr-FR" sz="2200">
                <a:latin typeface="EC Square Sans Cond Pro Medium"/>
              </a:rPr>
              <a:t>« ne pas nuire »</a:t>
            </a:r>
            <a:endParaRPr lang="en-US" sz="2200">
              <a:latin typeface="EC Square Sans Cond Pro Medium"/>
            </a:endParaRPr>
          </a:p>
        </p:txBody>
      </p:sp>
      <p:sp>
        <p:nvSpPr>
          <p:cNvPr id="10" name="Rounded Rectangle 5">
            <a:extLst>
              <a:ext uri="{FF2B5EF4-FFF2-40B4-BE49-F238E27FC236}">
                <a16:creationId xmlns:a16="http://schemas.microsoft.com/office/drawing/2014/main" id="{650EF4CF-D674-9233-6715-935C645EA60F}"/>
              </a:ext>
            </a:extLst>
          </p:cNvPr>
          <p:cNvSpPr/>
          <p:nvPr/>
        </p:nvSpPr>
        <p:spPr>
          <a:xfrm>
            <a:off x="6529941" y="2179299"/>
            <a:ext cx="3221673" cy="901625"/>
          </a:xfrm>
          <a:prstGeom prst="roundRect">
            <a:avLst>
              <a:gd name="adj" fmla="val 42352"/>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E" sz="2400" err="1">
                <a:latin typeface="+mj-lt"/>
              </a:rPr>
              <a:t>Prêts</a:t>
            </a:r>
            <a:br>
              <a:rPr lang="en-IE" sz="2400">
                <a:latin typeface="+mj-lt"/>
              </a:rPr>
            </a:br>
            <a:r>
              <a:rPr lang="en-IE" sz="2400">
                <a:latin typeface="+mj-lt"/>
              </a:rPr>
              <a:t>291 milliards</a:t>
            </a:r>
          </a:p>
        </p:txBody>
      </p:sp>
      <p:sp>
        <p:nvSpPr>
          <p:cNvPr id="12" name="Rounded Rectangle 10">
            <a:extLst>
              <a:ext uri="{FF2B5EF4-FFF2-40B4-BE49-F238E27FC236}">
                <a16:creationId xmlns:a16="http://schemas.microsoft.com/office/drawing/2014/main" id="{1F1E8E2E-7D83-5AB3-05AA-64550455CE93}"/>
              </a:ext>
            </a:extLst>
          </p:cNvPr>
          <p:cNvSpPr/>
          <p:nvPr/>
        </p:nvSpPr>
        <p:spPr>
          <a:xfrm>
            <a:off x="6629049" y="3594195"/>
            <a:ext cx="3122565" cy="54528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en-IE">
                <a:latin typeface="EC Square Sans Cond Pro Medium"/>
              </a:rPr>
              <a:t>min. </a:t>
            </a:r>
            <a:r>
              <a:rPr lang="en-IE" sz="2400">
                <a:latin typeface="EC Square Sans Cond Pro Medium"/>
              </a:rPr>
              <a:t>37% vert</a:t>
            </a:r>
            <a:endParaRPr lang="en-US" sz="2400">
              <a:latin typeface="EC Square Sans Cond Pro Medium" panose="020B0606000000020004" pitchFamily="34" charset="0"/>
            </a:endParaRPr>
          </a:p>
        </p:txBody>
      </p:sp>
      <p:sp>
        <p:nvSpPr>
          <p:cNvPr id="13" name="Rounded Rectangle 11">
            <a:extLst>
              <a:ext uri="{FF2B5EF4-FFF2-40B4-BE49-F238E27FC236}">
                <a16:creationId xmlns:a16="http://schemas.microsoft.com/office/drawing/2014/main" id="{21F2AB46-85A6-DCCF-9BC1-F8C033F08100}"/>
              </a:ext>
            </a:extLst>
          </p:cNvPr>
          <p:cNvSpPr/>
          <p:nvPr/>
        </p:nvSpPr>
        <p:spPr>
          <a:xfrm>
            <a:off x="6677130" y="4225289"/>
            <a:ext cx="3074484" cy="4409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en-IE">
                <a:latin typeface="EC Square Sans Cond Pro Medium"/>
              </a:rPr>
              <a:t>min.</a:t>
            </a:r>
            <a:r>
              <a:rPr lang="en-IE" sz="2400">
                <a:latin typeface="EC Square Sans Cond Pro Medium"/>
              </a:rPr>
              <a:t> 20% numérique</a:t>
            </a:r>
            <a:endParaRPr lang="en-US" sz="2400">
              <a:latin typeface="EC Square Sans Cond Pro Medium" panose="020B0606000000020004" pitchFamily="34" charset="0"/>
            </a:endParaRPr>
          </a:p>
        </p:txBody>
      </p:sp>
      <p:sp>
        <p:nvSpPr>
          <p:cNvPr id="15" name="Rectangle 14">
            <a:extLst>
              <a:ext uri="{FF2B5EF4-FFF2-40B4-BE49-F238E27FC236}">
                <a16:creationId xmlns:a16="http://schemas.microsoft.com/office/drawing/2014/main" id="{6B232913-2648-1EBC-69E1-73E9FADAC8ED}"/>
              </a:ext>
            </a:extLst>
          </p:cNvPr>
          <p:cNvSpPr/>
          <p:nvPr/>
        </p:nvSpPr>
        <p:spPr>
          <a:xfrm>
            <a:off x="1871004" y="1608165"/>
            <a:ext cx="8214869" cy="461665"/>
          </a:xfrm>
          <a:prstGeom prst="rect">
            <a:avLst/>
          </a:prstGeom>
        </p:spPr>
        <p:txBody>
          <a:bodyPr wrap="square" lIns="91440" tIns="45720" rIns="91440" bIns="45720" anchor="t">
            <a:spAutoFit/>
          </a:bodyPr>
          <a:lstStyle/>
          <a:p>
            <a:pPr algn="ctr"/>
            <a:r>
              <a:rPr lang="en-IE" sz="2400">
                <a:solidFill>
                  <a:schemeClr val="lt1"/>
                </a:solidFill>
                <a:latin typeface="EC Square Sans Cond Pro Medium"/>
              </a:rPr>
              <a:t>650 milliards </a:t>
            </a:r>
            <a:r>
              <a:rPr lang="en-IE" sz="2400" err="1">
                <a:solidFill>
                  <a:schemeClr val="lt1"/>
                </a:solidFill>
                <a:latin typeface="EC Square Sans Cond Pro Medium"/>
              </a:rPr>
              <a:t>d'euros</a:t>
            </a:r>
            <a:r>
              <a:rPr lang="en-IE" sz="2400">
                <a:solidFill>
                  <a:schemeClr val="lt1"/>
                </a:solidFill>
                <a:latin typeface="EC Square Sans Cond Pro Medium"/>
              </a:rPr>
              <a:t> (circa 5% du PIB de </a:t>
            </a:r>
            <a:r>
              <a:rPr lang="en-IE" sz="2400" err="1">
                <a:solidFill>
                  <a:schemeClr val="lt1"/>
                </a:solidFill>
                <a:latin typeface="EC Square Sans Cond Pro Medium"/>
              </a:rPr>
              <a:t>l'UE</a:t>
            </a:r>
            <a:r>
              <a:rPr lang="en-IE" sz="2400">
                <a:solidFill>
                  <a:schemeClr val="lt1"/>
                </a:solidFill>
                <a:latin typeface="EC Square Sans Cond Pro Medium"/>
              </a:rPr>
              <a:t>)</a:t>
            </a:r>
            <a:endParaRPr lang="en-US" sz="2400">
              <a:solidFill>
                <a:schemeClr val="lt1"/>
              </a:solidFill>
              <a:latin typeface="EC Square Sans Cond Pro Medium"/>
            </a:endParaRPr>
          </a:p>
        </p:txBody>
      </p:sp>
      <p:sp>
        <p:nvSpPr>
          <p:cNvPr id="16" name="Rounded Rectangle 9">
            <a:extLst>
              <a:ext uri="{FF2B5EF4-FFF2-40B4-BE49-F238E27FC236}">
                <a16:creationId xmlns:a16="http://schemas.microsoft.com/office/drawing/2014/main" id="{2999EB43-578D-FE2A-42A5-3B9E0932A758}"/>
              </a:ext>
            </a:extLst>
          </p:cNvPr>
          <p:cNvSpPr/>
          <p:nvPr/>
        </p:nvSpPr>
        <p:spPr>
          <a:xfrm>
            <a:off x="1980223" y="3343938"/>
            <a:ext cx="4746928" cy="2718578"/>
          </a:xfrm>
          <a:prstGeom prst="round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2000">
                <a:latin typeface="+mj-lt"/>
              </a:rPr>
              <a:t>27 plans nationaux </a:t>
            </a:r>
            <a:br>
              <a:rPr lang="fr-FR" sz="2000">
                <a:latin typeface="+mj-lt"/>
              </a:rPr>
            </a:br>
            <a:r>
              <a:rPr lang="fr-FR" sz="2000">
                <a:latin typeface="+mj-lt"/>
              </a:rPr>
              <a:t>jusqu'à la fin de l'année 2026</a:t>
            </a:r>
            <a:br>
              <a:rPr lang="fr-FR" sz="2000">
                <a:latin typeface="+mj-lt"/>
              </a:rPr>
            </a:br>
            <a:endParaRPr lang="en-IE" sz="2000">
              <a:latin typeface="+mj-lt"/>
              <a:cs typeface="Arial"/>
            </a:endParaRPr>
          </a:p>
          <a:p>
            <a:pPr algn="ctr">
              <a:spcAft>
                <a:spcPts val="1200"/>
              </a:spcAft>
              <a:buClr>
                <a:schemeClr val="bg1"/>
              </a:buClr>
              <a:buSzPct val="130000"/>
            </a:pPr>
            <a:r>
              <a:rPr lang="fr-FR" sz="2000">
                <a:latin typeface="+mj-lt"/>
              </a:rPr>
              <a:t>Basés sur les recommandations  </a:t>
            </a:r>
            <a:br>
              <a:rPr lang="fr-FR" sz="2000">
                <a:latin typeface="+mj-lt"/>
              </a:rPr>
            </a:br>
            <a:r>
              <a:rPr lang="fr-FR" sz="2000">
                <a:latin typeface="+mj-lt"/>
              </a:rPr>
              <a:t>à chaque pays</a:t>
            </a:r>
            <a:endParaRPr lang="fr-FR" sz="2000">
              <a:latin typeface="+mj-lt"/>
              <a:cs typeface="Arial"/>
            </a:endParaRPr>
          </a:p>
          <a:p>
            <a:pPr algn="ctr">
              <a:spcAft>
                <a:spcPts val="1200"/>
              </a:spcAft>
              <a:buClr>
                <a:schemeClr val="bg1"/>
              </a:buClr>
              <a:buSzPct val="130000"/>
            </a:pPr>
            <a:r>
              <a:rPr lang="fr-FR" sz="2000">
                <a:latin typeface="+mj-lt"/>
              </a:rPr>
              <a:t>6 piliers : vert, numérique, social, économique, santé, résilience, nouvelle génération</a:t>
            </a:r>
            <a:endParaRPr lang="en-IE" sz="2000">
              <a:latin typeface="+mj-lt"/>
              <a:cs typeface="Arial"/>
            </a:endParaRPr>
          </a:p>
        </p:txBody>
      </p:sp>
      <p:sp>
        <p:nvSpPr>
          <p:cNvPr id="18" name="Slide Number Placeholder 17">
            <a:extLst>
              <a:ext uri="{FF2B5EF4-FFF2-40B4-BE49-F238E27FC236}">
                <a16:creationId xmlns:a16="http://schemas.microsoft.com/office/drawing/2014/main" id="{2399E01A-8E4C-7D0F-5512-7A40C2FFDF6C}"/>
              </a:ext>
            </a:extLst>
          </p:cNvPr>
          <p:cNvSpPr>
            <a:spLocks noGrp="1"/>
          </p:cNvSpPr>
          <p:nvPr>
            <p:ph type="sldNum" idx="10"/>
          </p:nvPr>
        </p:nvSpPr>
        <p:spPr/>
        <p:txBody>
          <a:bodyPr/>
          <a:lstStyle/>
          <a:p>
            <a:pPr marL="0" lvl="0" indent="0" algn="l" rtl="0">
              <a:spcBef>
                <a:spcPts val="0"/>
              </a:spcBef>
              <a:spcAft>
                <a:spcPts val="0"/>
              </a:spcAft>
              <a:buNone/>
            </a:pPr>
            <a:fld id="{00000000-1234-1234-1234-123412341234}" type="slidenum">
              <a:rPr lang="en-GB" smtClean="0"/>
              <a:t>14</a:t>
            </a:fld>
            <a:endParaRPr lang="en-GB"/>
          </a:p>
        </p:txBody>
      </p:sp>
    </p:spTree>
    <p:extLst>
      <p:ext uri="{BB962C8B-B14F-4D97-AF65-F5344CB8AC3E}">
        <p14:creationId xmlns:p14="http://schemas.microsoft.com/office/powerpoint/2010/main" val="3376377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D85FE2-FC36-513A-3AD7-EFB69D8E04F3}"/>
              </a:ext>
            </a:extLst>
          </p:cNvPr>
          <p:cNvSpPr>
            <a:spLocks noGrp="1"/>
          </p:cNvSpPr>
          <p:nvPr>
            <p:ph type="title"/>
          </p:nvPr>
        </p:nvSpPr>
        <p:spPr>
          <a:xfrm>
            <a:off x="927179" y="278753"/>
            <a:ext cx="10515600" cy="782357"/>
          </a:xfrm>
        </p:spPr>
        <p:txBody>
          <a:bodyPr/>
          <a:lstStyle/>
          <a:p>
            <a:r>
              <a:rPr lang="fr-FR"/>
              <a:t>La facilité pour la relance et la résilience</a:t>
            </a:r>
            <a:endParaRPr lang="en-IE" sz="2400"/>
          </a:p>
        </p:txBody>
      </p:sp>
      <p:cxnSp>
        <p:nvCxnSpPr>
          <p:cNvPr id="4" name="Straight Arrow Connector 3">
            <a:extLst>
              <a:ext uri="{FF2B5EF4-FFF2-40B4-BE49-F238E27FC236}">
                <a16:creationId xmlns:a16="http://schemas.microsoft.com/office/drawing/2014/main" id="{75708BE0-4B07-7AFE-8486-0FFA88D0A254}"/>
              </a:ext>
            </a:extLst>
          </p:cNvPr>
          <p:cNvCxnSpPr>
            <a:cxnSpLocks/>
          </p:cNvCxnSpPr>
          <p:nvPr/>
        </p:nvCxnSpPr>
        <p:spPr>
          <a:xfrm>
            <a:off x="1334326" y="2688459"/>
            <a:ext cx="9499641" cy="0"/>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127D347D-3153-1303-A3CD-9AE413167E83}"/>
              </a:ext>
            </a:extLst>
          </p:cNvPr>
          <p:cNvSpPr/>
          <p:nvPr/>
        </p:nvSpPr>
        <p:spPr>
          <a:xfrm>
            <a:off x="1303188" y="2618463"/>
            <a:ext cx="154444" cy="153747"/>
          </a:xfrm>
          <a:prstGeom prst="ellipse">
            <a:avLst/>
          </a:prstGeom>
          <a:solidFill>
            <a:schemeClr val="bg2"/>
          </a:solidFill>
          <a:ln w="12700">
            <a:solidFill>
              <a:schemeClr val="bg1">
                <a:lumMod val="95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E">
              <a:solidFill>
                <a:schemeClr val="bg2"/>
              </a:solidFill>
            </a:endParaRPr>
          </a:p>
        </p:txBody>
      </p:sp>
      <p:sp>
        <p:nvSpPr>
          <p:cNvPr id="6" name="Rectangle 5">
            <a:extLst>
              <a:ext uri="{FF2B5EF4-FFF2-40B4-BE49-F238E27FC236}">
                <a16:creationId xmlns:a16="http://schemas.microsoft.com/office/drawing/2014/main" id="{B1F5A0C9-741A-4E48-8F1D-8B7593B8E763}"/>
              </a:ext>
            </a:extLst>
          </p:cNvPr>
          <p:cNvSpPr/>
          <p:nvPr/>
        </p:nvSpPr>
        <p:spPr>
          <a:xfrm>
            <a:off x="363524" y="2845799"/>
            <a:ext cx="2192791" cy="7916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200" b="1">
                <a:solidFill>
                  <a:schemeClr val="bg2"/>
                </a:solidFill>
              </a:rPr>
              <a:t>27 mai 2020: </a:t>
            </a:r>
            <a:br>
              <a:rPr lang="fr-FR" sz="1200" b="1"/>
            </a:br>
            <a:r>
              <a:rPr lang="fr-FR" sz="1200">
                <a:solidFill>
                  <a:schemeClr val="bg2"/>
                </a:solidFill>
              </a:rPr>
              <a:t>Proposition de </a:t>
            </a:r>
            <a:br>
              <a:rPr lang="fr-FR" sz="1200">
                <a:solidFill>
                  <a:schemeClr val="bg2"/>
                </a:solidFill>
              </a:rPr>
            </a:br>
            <a:r>
              <a:rPr lang="fr-FR" sz="1200">
                <a:solidFill>
                  <a:schemeClr val="bg2"/>
                </a:solidFill>
              </a:rPr>
              <a:t> plan de relance de l’UE</a:t>
            </a:r>
            <a:endParaRPr lang="en-IE" sz="1200">
              <a:solidFill>
                <a:schemeClr val="bg2"/>
              </a:solidFill>
            </a:endParaRPr>
          </a:p>
        </p:txBody>
      </p:sp>
      <p:sp>
        <p:nvSpPr>
          <p:cNvPr id="7" name="Oval 6">
            <a:extLst>
              <a:ext uri="{FF2B5EF4-FFF2-40B4-BE49-F238E27FC236}">
                <a16:creationId xmlns:a16="http://schemas.microsoft.com/office/drawing/2014/main" id="{3BCEFA4C-4C6A-4004-5D84-02F443A4192F}"/>
              </a:ext>
            </a:extLst>
          </p:cNvPr>
          <p:cNvSpPr/>
          <p:nvPr/>
        </p:nvSpPr>
        <p:spPr>
          <a:xfrm>
            <a:off x="2241992" y="2607325"/>
            <a:ext cx="154444" cy="153747"/>
          </a:xfrm>
          <a:prstGeom prst="ellipse">
            <a:avLst/>
          </a:prstGeom>
          <a:solidFill>
            <a:schemeClr val="bg2"/>
          </a:solidFill>
          <a:ln w="12700">
            <a:solidFill>
              <a:schemeClr val="bg1">
                <a:lumMod val="95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E">
              <a:solidFill>
                <a:schemeClr val="bg2"/>
              </a:solidFill>
            </a:endParaRPr>
          </a:p>
        </p:txBody>
      </p:sp>
      <p:sp>
        <p:nvSpPr>
          <p:cNvPr id="8" name="Rectangle 7">
            <a:extLst>
              <a:ext uri="{FF2B5EF4-FFF2-40B4-BE49-F238E27FC236}">
                <a16:creationId xmlns:a16="http://schemas.microsoft.com/office/drawing/2014/main" id="{A9D0AB46-0221-4BE9-63D2-C112A783E2A3}"/>
              </a:ext>
            </a:extLst>
          </p:cNvPr>
          <p:cNvSpPr/>
          <p:nvPr/>
        </p:nvSpPr>
        <p:spPr>
          <a:xfrm>
            <a:off x="1098953" y="1768630"/>
            <a:ext cx="2426625" cy="7823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200" b="1">
                <a:solidFill>
                  <a:schemeClr val="bg2"/>
                </a:solidFill>
              </a:rPr>
              <a:t>17 décembre 2020: </a:t>
            </a:r>
            <a:br>
              <a:rPr lang="fr-FR" sz="1200" b="1"/>
            </a:br>
            <a:r>
              <a:rPr lang="fr-FR" sz="1200">
                <a:solidFill>
                  <a:schemeClr val="bg2"/>
                </a:solidFill>
              </a:rPr>
              <a:t>Adoption juridique</a:t>
            </a:r>
            <a:endParaRPr lang="en-GB" sz="1200">
              <a:solidFill>
                <a:schemeClr val="bg2"/>
              </a:solidFill>
              <a:cs typeface="Arial"/>
            </a:endParaRPr>
          </a:p>
        </p:txBody>
      </p:sp>
      <p:sp>
        <p:nvSpPr>
          <p:cNvPr id="9" name="Oval 8">
            <a:extLst>
              <a:ext uri="{FF2B5EF4-FFF2-40B4-BE49-F238E27FC236}">
                <a16:creationId xmlns:a16="http://schemas.microsoft.com/office/drawing/2014/main" id="{74523289-73B7-2258-3983-68A96F5FA369}"/>
              </a:ext>
            </a:extLst>
          </p:cNvPr>
          <p:cNvSpPr/>
          <p:nvPr/>
        </p:nvSpPr>
        <p:spPr>
          <a:xfrm>
            <a:off x="3134334" y="2611586"/>
            <a:ext cx="154444" cy="153747"/>
          </a:xfrm>
          <a:prstGeom prst="ellipse">
            <a:avLst/>
          </a:prstGeom>
          <a:solidFill>
            <a:schemeClr val="bg2"/>
          </a:solidFill>
          <a:ln w="12700">
            <a:solidFill>
              <a:schemeClr val="bg1">
                <a:lumMod val="95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E">
              <a:solidFill>
                <a:schemeClr val="bg2"/>
              </a:solidFill>
            </a:endParaRPr>
          </a:p>
        </p:txBody>
      </p:sp>
      <p:sp>
        <p:nvSpPr>
          <p:cNvPr id="10" name="Rectangle 9">
            <a:extLst>
              <a:ext uri="{FF2B5EF4-FFF2-40B4-BE49-F238E27FC236}">
                <a16:creationId xmlns:a16="http://schemas.microsoft.com/office/drawing/2014/main" id="{A1A88110-7FE3-9099-35F3-6975AF9DFA26}"/>
              </a:ext>
            </a:extLst>
          </p:cNvPr>
          <p:cNvSpPr/>
          <p:nvPr/>
        </p:nvSpPr>
        <p:spPr>
          <a:xfrm>
            <a:off x="2472980" y="2832761"/>
            <a:ext cx="1653817" cy="7823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200" b="1">
                <a:solidFill>
                  <a:schemeClr val="bg2"/>
                </a:solidFill>
              </a:rPr>
              <a:t>19 février 2021: </a:t>
            </a:r>
            <a:r>
              <a:rPr lang="fr-FR" sz="1200">
                <a:solidFill>
                  <a:schemeClr val="bg2"/>
                </a:solidFill>
              </a:rPr>
              <a:t>entrée en vigueur du règlement </a:t>
            </a:r>
            <a:endParaRPr lang="en-IE" sz="1200">
              <a:solidFill>
                <a:schemeClr val="bg2"/>
              </a:solidFill>
            </a:endParaRPr>
          </a:p>
        </p:txBody>
      </p:sp>
      <p:sp>
        <p:nvSpPr>
          <p:cNvPr id="13" name="Oval 12">
            <a:extLst>
              <a:ext uri="{FF2B5EF4-FFF2-40B4-BE49-F238E27FC236}">
                <a16:creationId xmlns:a16="http://schemas.microsoft.com/office/drawing/2014/main" id="{7A69233E-315D-3031-9B6B-4CFE559865A5}"/>
              </a:ext>
            </a:extLst>
          </p:cNvPr>
          <p:cNvSpPr/>
          <p:nvPr/>
        </p:nvSpPr>
        <p:spPr>
          <a:xfrm>
            <a:off x="4136742" y="2609667"/>
            <a:ext cx="154444" cy="153747"/>
          </a:xfrm>
          <a:prstGeom prst="ellipse">
            <a:avLst/>
          </a:prstGeom>
          <a:solidFill>
            <a:schemeClr val="bg2"/>
          </a:solidFill>
          <a:ln w="38100">
            <a:solidFill>
              <a:schemeClr val="accent2"/>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E">
              <a:solidFill>
                <a:schemeClr val="bg2"/>
              </a:solidFill>
            </a:endParaRPr>
          </a:p>
        </p:txBody>
      </p:sp>
      <p:sp>
        <p:nvSpPr>
          <p:cNvPr id="14" name="Rectangle 13">
            <a:extLst>
              <a:ext uri="{FF2B5EF4-FFF2-40B4-BE49-F238E27FC236}">
                <a16:creationId xmlns:a16="http://schemas.microsoft.com/office/drawing/2014/main" id="{025198DD-4C55-1196-C9F8-49FD74545A46}"/>
              </a:ext>
            </a:extLst>
          </p:cNvPr>
          <p:cNvSpPr/>
          <p:nvPr/>
        </p:nvSpPr>
        <p:spPr>
          <a:xfrm>
            <a:off x="3474720" y="1803785"/>
            <a:ext cx="1835925" cy="7823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200" b="1">
                <a:solidFill>
                  <a:schemeClr val="bg2"/>
                </a:solidFill>
              </a:rPr>
              <a:t>Avril 2021:</a:t>
            </a:r>
            <a:br>
              <a:rPr lang="fr-FR" sz="1200" b="1">
                <a:solidFill>
                  <a:schemeClr val="bg2"/>
                </a:solidFill>
              </a:rPr>
            </a:br>
            <a:r>
              <a:rPr lang="fr-FR" sz="1200">
                <a:solidFill>
                  <a:schemeClr val="bg2"/>
                </a:solidFill>
              </a:rPr>
              <a:t>Premiers plans nationaux</a:t>
            </a:r>
            <a:endParaRPr lang="en-IE" sz="1200">
              <a:solidFill>
                <a:schemeClr val="bg2"/>
              </a:solidFill>
            </a:endParaRPr>
          </a:p>
        </p:txBody>
      </p:sp>
      <p:sp>
        <p:nvSpPr>
          <p:cNvPr id="15" name="Oval 14">
            <a:extLst>
              <a:ext uri="{FF2B5EF4-FFF2-40B4-BE49-F238E27FC236}">
                <a16:creationId xmlns:a16="http://schemas.microsoft.com/office/drawing/2014/main" id="{6140FE64-99B7-B2C6-92D9-81785E4334D0}"/>
              </a:ext>
            </a:extLst>
          </p:cNvPr>
          <p:cNvSpPr/>
          <p:nvPr/>
        </p:nvSpPr>
        <p:spPr>
          <a:xfrm>
            <a:off x="9602634" y="2620369"/>
            <a:ext cx="154444" cy="153747"/>
          </a:xfrm>
          <a:prstGeom prst="ellipse">
            <a:avLst/>
          </a:prstGeom>
          <a:solidFill>
            <a:schemeClr val="bg2"/>
          </a:solidFill>
          <a:ln w="28575">
            <a:solidFill>
              <a:schemeClr val="accent2"/>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E">
              <a:solidFill>
                <a:schemeClr val="bg2"/>
              </a:solidFill>
            </a:endParaRPr>
          </a:p>
        </p:txBody>
      </p:sp>
      <p:sp>
        <p:nvSpPr>
          <p:cNvPr id="19" name="Rectangle 18">
            <a:extLst>
              <a:ext uri="{FF2B5EF4-FFF2-40B4-BE49-F238E27FC236}">
                <a16:creationId xmlns:a16="http://schemas.microsoft.com/office/drawing/2014/main" id="{E0542CCB-39F4-41EB-70C8-2E688FAE27E0}"/>
              </a:ext>
            </a:extLst>
          </p:cNvPr>
          <p:cNvSpPr/>
          <p:nvPr/>
        </p:nvSpPr>
        <p:spPr>
          <a:xfrm>
            <a:off x="2480060" y="3724501"/>
            <a:ext cx="3467808" cy="661782"/>
          </a:xfrm>
          <a:prstGeom prst="rect">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200" b="1">
                <a:solidFill>
                  <a:schemeClr val="accent2"/>
                </a:solidFill>
              </a:rPr>
              <a:t>Enveloppe originale: 503 milliards d’euros </a:t>
            </a:r>
            <a:r>
              <a:rPr lang="fr-FR" sz="1200">
                <a:solidFill>
                  <a:schemeClr val="accent2"/>
                </a:solidFill>
              </a:rPr>
              <a:t>(338 milliards d’euros de subventions et 165 milliards d’EUR de prêts demandés)</a:t>
            </a:r>
            <a:endParaRPr lang="en-IE" sz="1200">
              <a:solidFill>
                <a:schemeClr val="accent2"/>
              </a:solidFill>
            </a:endParaRPr>
          </a:p>
        </p:txBody>
      </p:sp>
      <p:sp>
        <p:nvSpPr>
          <p:cNvPr id="20" name="Rectangle 19">
            <a:extLst>
              <a:ext uri="{FF2B5EF4-FFF2-40B4-BE49-F238E27FC236}">
                <a16:creationId xmlns:a16="http://schemas.microsoft.com/office/drawing/2014/main" id="{EEA69915-0043-C435-7B11-C2418CF353F6}"/>
              </a:ext>
            </a:extLst>
          </p:cNvPr>
          <p:cNvSpPr/>
          <p:nvPr/>
        </p:nvSpPr>
        <p:spPr>
          <a:xfrm>
            <a:off x="7657129" y="3641951"/>
            <a:ext cx="4016711" cy="782432"/>
          </a:xfrm>
          <a:prstGeom prst="rect">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200" b="1">
                <a:solidFill>
                  <a:schemeClr val="accent2"/>
                </a:solidFill>
              </a:rPr>
              <a:t>Enveloppe actualisée et finale: 652 milliards d’euros </a:t>
            </a:r>
            <a:br>
              <a:rPr lang="fr-FR" sz="1200" b="1"/>
            </a:br>
            <a:r>
              <a:rPr lang="fr-FR" sz="1200">
                <a:solidFill>
                  <a:schemeClr val="accent2"/>
                </a:solidFill>
              </a:rPr>
              <a:t>(359 milliards d’euros de subventions et </a:t>
            </a:r>
            <a:br>
              <a:rPr lang="fr-FR" sz="1200">
                <a:solidFill>
                  <a:schemeClr val="accent2"/>
                </a:solidFill>
              </a:rPr>
            </a:br>
            <a:r>
              <a:rPr lang="fr-FR" sz="1200">
                <a:solidFill>
                  <a:schemeClr val="accent2"/>
                </a:solidFill>
              </a:rPr>
              <a:t>291 milliards d’euros de prêts)</a:t>
            </a:r>
            <a:endParaRPr lang="en-IE" sz="1200">
              <a:solidFill>
                <a:schemeClr val="accent2"/>
              </a:solidFill>
            </a:endParaRPr>
          </a:p>
        </p:txBody>
      </p:sp>
      <p:cxnSp>
        <p:nvCxnSpPr>
          <p:cNvPr id="21" name="Straight Connector 20">
            <a:extLst>
              <a:ext uri="{FF2B5EF4-FFF2-40B4-BE49-F238E27FC236}">
                <a16:creationId xmlns:a16="http://schemas.microsoft.com/office/drawing/2014/main" id="{3DF8E6CF-6DAB-15E5-0B4E-52255EA387F5}"/>
              </a:ext>
            </a:extLst>
          </p:cNvPr>
          <p:cNvCxnSpPr>
            <a:cxnSpLocks/>
            <a:stCxn id="13" idx="4"/>
            <a:endCxn id="19" idx="0"/>
          </p:cNvCxnSpPr>
          <p:nvPr/>
        </p:nvCxnSpPr>
        <p:spPr>
          <a:xfrm>
            <a:off x="4213964" y="2763414"/>
            <a:ext cx="0" cy="961087"/>
          </a:xfrm>
          <a:prstGeom prst="line">
            <a:avLst/>
          </a:prstGeom>
          <a:ln>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22" name="Straight Connector 21">
            <a:extLst>
              <a:ext uri="{FF2B5EF4-FFF2-40B4-BE49-F238E27FC236}">
                <a16:creationId xmlns:a16="http://schemas.microsoft.com/office/drawing/2014/main" id="{C9FFED18-75F6-6D88-17A6-6BEEA22E2EC5}"/>
              </a:ext>
            </a:extLst>
          </p:cNvPr>
          <p:cNvCxnSpPr>
            <a:cxnSpLocks/>
            <a:stCxn id="15" idx="4"/>
            <a:endCxn id="20" idx="0"/>
          </p:cNvCxnSpPr>
          <p:nvPr/>
        </p:nvCxnSpPr>
        <p:spPr>
          <a:xfrm flipH="1">
            <a:off x="9665485" y="2774116"/>
            <a:ext cx="14371" cy="867835"/>
          </a:xfrm>
          <a:prstGeom prst="line">
            <a:avLst/>
          </a:prstGeom>
          <a:ln>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23" name="Straight Arrow Connector 22">
            <a:extLst>
              <a:ext uri="{FF2B5EF4-FFF2-40B4-BE49-F238E27FC236}">
                <a16:creationId xmlns:a16="http://schemas.microsoft.com/office/drawing/2014/main" id="{CD162236-1EC1-CA51-0B6F-DC30CD46062C}"/>
              </a:ext>
            </a:extLst>
          </p:cNvPr>
          <p:cNvCxnSpPr>
            <a:cxnSpLocks/>
            <a:stCxn id="19" idx="3"/>
            <a:endCxn id="20" idx="1"/>
          </p:cNvCxnSpPr>
          <p:nvPr/>
        </p:nvCxnSpPr>
        <p:spPr>
          <a:xfrm flipV="1">
            <a:off x="5947868" y="4033167"/>
            <a:ext cx="1709261" cy="2222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4" name="Rectangle 23">
            <a:extLst>
              <a:ext uri="{FF2B5EF4-FFF2-40B4-BE49-F238E27FC236}">
                <a16:creationId xmlns:a16="http://schemas.microsoft.com/office/drawing/2014/main" id="{545FC6C8-0AE3-F407-0935-625CBAC3C88E}"/>
              </a:ext>
            </a:extLst>
          </p:cNvPr>
          <p:cNvSpPr/>
          <p:nvPr/>
        </p:nvSpPr>
        <p:spPr>
          <a:xfrm>
            <a:off x="6076059" y="3719102"/>
            <a:ext cx="1573450" cy="2960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050" err="1">
                <a:solidFill>
                  <a:schemeClr val="accent2"/>
                </a:solidFill>
              </a:rPr>
              <a:t>hausse</a:t>
            </a:r>
            <a:r>
              <a:rPr lang="en-GB" sz="1050">
                <a:solidFill>
                  <a:schemeClr val="accent2"/>
                </a:solidFill>
              </a:rPr>
              <a:t> de 30 %</a:t>
            </a:r>
            <a:endParaRPr lang="en-IE" sz="1050">
              <a:solidFill>
                <a:schemeClr val="accent2"/>
              </a:solidFill>
            </a:endParaRPr>
          </a:p>
        </p:txBody>
      </p:sp>
      <p:sp>
        <p:nvSpPr>
          <p:cNvPr id="25" name="Rectangle 24">
            <a:extLst>
              <a:ext uri="{FF2B5EF4-FFF2-40B4-BE49-F238E27FC236}">
                <a16:creationId xmlns:a16="http://schemas.microsoft.com/office/drawing/2014/main" id="{8379A65D-EEF2-975D-477D-F38315C19B77}"/>
              </a:ext>
            </a:extLst>
          </p:cNvPr>
          <p:cNvSpPr/>
          <p:nvPr/>
        </p:nvSpPr>
        <p:spPr>
          <a:xfrm>
            <a:off x="6383998" y="4132041"/>
            <a:ext cx="1573450" cy="2960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E" sz="1050">
              <a:solidFill>
                <a:schemeClr val="accent2"/>
              </a:solidFill>
            </a:endParaRPr>
          </a:p>
        </p:txBody>
      </p:sp>
      <p:sp>
        <p:nvSpPr>
          <p:cNvPr id="27" name="Rectangle 26">
            <a:extLst>
              <a:ext uri="{FF2B5EF4-FFF2-40B4-BE49-F238E27FC236}">
                <a16:creationId xmlns:a16="http://schemas.microsoft.com/office/drawing/2014/main" id="{779ED608-938B-53BA-DF0E-6E1CA247E144}"/>
              </a:ext>
            </a:extLst>
          </p:cNvPr>
          <p:cNvSpPr/>
          <p:nvPr/>
        </p:nvSpPr>
        <p:spPr>
          <a:xfrm>
            <a:off x="6004560" y="1840337"/>
            <a:ext cx="1978545" cy="7823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200" b="1">
                <a:solidFill>
                  <a:schemeClr val="bg2"/>
                </a:solidFill>
              </a:rPr>
              <a:t>Mai 2022:</a:t>
            </a:r>
            <a:br>
              <a:rPr lang="fr-FR" sz="1200" b="1"/>
            </a:br>
            <a:r>
              <a:rPr lang="fr-FR" sz="1200">
                <a:solidFill>
                  <a:schemeClr val="bg2"/>
                </a:solidFill>
              </a:rPr>
              <a:t>'</a:t>
            </a:r>
            <a:r>
              <a:rPr lang="fr-FR" sz="1200" err="1">
                <a:solidFill>
                  <a:schemeClr val="bg2"/>
                </a:solidFill>
              </a:rPr>
              <a:t>REPowerEU</a:t>
            </a:r>
            <a:r>
              <a:rPr lang="fr-FR" sz="1200">
                <a:solidFill>
                  <a:schemeClr val="bg2"/>
                </a:solidFill>
              </a:rPr>
              <a:t>' ajoute 20 milliards d’euros </a:t>
            </a:r>
            <a:endParaRPr lang="fr-FR" sz="1200">
              <a:solidFill>
                <a:schemeClr val="bg2"/>
              </a:solidFill>
              <a:cs typeface="Arial"/>
            </a:endParaRPr>
          </a:p>
        </p:txBody>
      </p:sp>
      <p:sp>
        <p:nvSpPr>
          <p:cNvPr id="29" name="Rectangle 28">
            <a:extLst>
              <a:ext uri="{FF2B5EF4-FFF2-40B4-BE49-F238E27FC236}">
                <a16:creationId xmlns:a16="http://schemas.microsoft.com/office/drawing/2014/main" id="{2DB71F1C-884C-A0EF-F52C-4F4AFF12A9F6}"/>
              </a:ext>
            </a:extLst>
          </p:cNvPr>
          <p:cNvSpPr/>
          <p:nvPr/>
        </p:nvSpPr>
        <p:spPr>
          <a:xfrm>
            <a:off x="8321420" y="1933985"/>
            <a:ext cx="2512547" cy="6151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200" b="1">
                <a:solidFill>
                  <a:schemeClr val="bg2"/>
                </a:solidFill>
              </a:rPr>
              <a:t>Décembre 2023: </a:t>
            </a:r>
            <a:br>
              <a:rPr lang="fr-FR" sz="1200" b="1"/>
            </a:br>
            <a:r>
              <a:rPr lang="fr-FR" sz="1200">
                <a:solidFill>
                  <a:schemeClr val="bg2"/>
                </a:solidFill>
              </a:rPr>
              <a:t>Fin du délai pour </a:t>
            </a:r>
            <a:br>
              <a:rPr lang="fr-FR" sz="1200">
                <a:solidFill>
                  <a:schemeClr val="bg2"/>
                </a:solidFill>
              </a:rPr>
            </a:br>
            <a:r>
              <a:rPr lang="fr-FR" sz="1200">
                <a:solidFill>
                  <a:schemeClr val="bg2"/>
                </a:solidFill>
              </a:rPr>
              <a:t>demander  des prêts </a:t>
            </a:r>
            <a:endParaRPr lang="fr-FR" sz="1200">
              <a:solidFill>
                <a:schemeClr val="bg2"/>
              </a:solidFill>
              <a:cs typeface="Arial"/>
            </a:endParaRPr>
          </a:p>
        </p:txBody>
      </p:sp>
      <p:sp>
        <p:nvSpPr>
          <p:cNvPr id="30" name="Oval 29">
            <a:extLst>
              <a:ext uri="{FF2B5EF4-FFF2-40B4-BE49-F238E27FC236}">
                <a16:creationId xmlns:a16="http://schemas.microsoft.com/office/drawing/2014/main" id="{E9A06614-A04F-E787-56D6-6B49D3114BBC}"/>
              </a:ext>
            </a:extLst>
          </p:cNvPr>
          <p:cNvSpPr/>
          <p:nvPr/>
        </p:nvSpPr>
        <p:spPr>
          <a:xfrm>
            <a:off x="6815853" y="2622084"/>
            <a:ext cx="154444" cy="153747"/>
          </a:xfrm>
          <a:prstGeom prst="ellipse">
            <a:avLst/>
          </a:prstGeom>
          <a:solidFill>
            <a:schemeClr val="bg2"/>
          </a:solidFill>
          <a:ln w="12700">
            <a:solidFill>
              <a:schemeClr val="bg1">
                <a:lumMod val="95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E">
              <a:solidFill>
                <a:schemeClr val="bg2"/>
              </a:solidFill>
            </a:endParaRPr>
          </a:p>
        </p:txBody>
      </p:sp>
      <p:sp>
        <p:nvSpPr>
          <p:cNvPr id="38" name="Oval 37">
            <a:extLst>
              <a:ext uri="{FF2B5EF4-FFF2-40B4-BE49-F238E27FC236}">
                <a16:creationId xmlns:a16="http://schemas.microsoft.com/office/drawing/2014/main" id="{9B0A9239-DCB4-EABB-935E-97335437009E}"/>
              </a:ext>
            </a:extLst>
          </p:cNvPr>
          <p:cNvSpPr/>
          <p:nvPr/>
        </p:nvSpPr>
        <p:spPr>
          <a:xfrm>
            <a:off x="5259553" y="2609167"/>
            <a:ext cx="154444" cy="153747"/>
          </a:xfrm>
          <a:prstGeom prst="ellipse">
            <a:avLst/>
          </a:prstGeom>
          <a:solidFill>
            <a:schemeClr val="bg2"/>
          </a:solidFill>
          <a:ln w="12700">
            <a:solidFill>
              <a:schemeClr val="bg1">
                <a:lumMod val="95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E">
              <a:solidFill>
                <a:schemeClr val="bg2"/>
              </a:solidFill>
            </a:endParaRPr>
          </a:p>
        </p:txBody>
      </p:sp>
      <p:sp>
        <p:nvSpPr>
          <p:cNvPr id="40" name="Rectangle: Rounded Corners 39">
            <a:extLst>
              <a:ext uri="{FF2B5EF4-FFF2-40B4-BE49-F238E27FC236}">
                <a16:creationId xmlns:a16="http://schemas.microsoft.com/office/drawing/2014/main" id="{4BAF06B6-B8E7-D8E9-5662-FD344891A13E}"/>
              </a:ext>
            </a:extLst>
          </p:cNvPr>
          <p:cNvSpPr/>
          <p:nvPr/>
        </p:nvSpPr>
        <p:spPr>
          <a:xfrm>
            <a:off x="4262587" y="4836533"/>
            <a:ext cx="4179602" cy="1319290"/>
          </a:xfrm>
          <a:prstGeom prst="roundRect">
            <a:avLst/>
          </a:prstGeom>
          <a:solidFill>
            <a:schemeClr val="accent2">
              <a:lumMod val="75000"/>
              <a:alpha val="50000"/>
            </a:schemeClr>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r>
              <a:rPr lang="fr-FR" b="1">
                <a:solidFill>
                  <a:schemeClr val="bg1"/>
                </a:solidFill>
              </a:rPr>
              <a:t>État d’avancement fin 2024:</a:t>
            </a:r>
            <a:br>
              <a:rPr lang="fr-FR" b="1"/>
            </a:br>
            <a:r>
              <a:rPr lang="fr-FR" b="1">
                <a:solidFill>
                  <a:schemeClr val="bg1"/>
                </a:solidFill>
              </a:rPr>
              <a:t> &gt; 300 milliards d’euros décaissés</a:t>
            </a:r>
          </a:p>
          <a:p>
            <a:pPr algn="ctr"/>
            <a:r>
              <a:rPr lang="fr-FR" b="1">
                <a:solidFill>
                  <a:schemeClr val="bg1"/>
                </a:solidFill>
              </a:rPr>
              <a:t> </a:t>
            </a:r>
            <a:br>
              <a:rPr lang="fr-FR" b="1"/>
            </a:br>
            <a:r>
              <a:rPr lang="fr-FR">
                <a:solidFill>
                  <a:schemeClr val="bg1"/>
                </a:solidFill>
              </a:rPr>
              <a:t>1/2 de l’enveloppe finale </a:t>
            </a:r>
            <a:br>
              <a:rPr lang="fr-FR">
                <a:solidFill>
                  <a:schemeClr val="bg1"/>
                </a:solidFill>
              </a:rPr>
            </a:br>
            <a:r>
              <a:rPr lang="fr-FR">
                <a:solidFill>
                  <a:schemeClr val="bg1"/>
                </a:solidFill>
              </a:rPr>
              <a:t>(2/3 de l’enveloppe initiale)</a:t>
            </a:r>
            <a:endParaRPr lang="en-IE">
              <a:solidFill>
                <a:schemeClr val="bg1"/>
              </a:solidFill>
            </a:endParaRPr>
          </a:p>
        </p:txBody>
      </p:sp>
      <p:pic>
        <p:nvPicPr>
          <p:cNvPr id="39" name="Picture 38">
            <a:extLst>
              <a:ext uri="{FF2B5EF4-FFF2-40B4-BE49-F238E27FC236}">
                <a16:creationId xmlns:a16="http://schemas.microsoft.com/office/drawing/2014/main" id="{EDD18BED-60B6-2CA5-A6FD-5734046C48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2928" y="4795273"/>
            <a:ext cx="1023978" cy="1125142"/>
          </a:xfrm>
          <a:prstGeom prst="rect">
            <a:avLst/>
          </a:prstGeom>
        </p:spPr>
      </p:pic>
      <p:sp>
        <p:nvSpPr>
          <p:cNvPr id="41" name="Rectangle 40">
            <a:extLst>
              <a:ext uri="{FF2B5EF4-FFF2-40B4-BE49-F238E27FC236}">
                <a16:creationId xmlns:a16="http://schemas.microsoft.com/office/drawing/2014/main" id="{F1F5C56F-DFB9-1ED4-DDB0-356C040A8307}"/>
              </a:ext>
            </a:extLst>
          </p:cNvPr>
          <p:cNvSpPr/>
          <p:nvPr/>
        </p:nvSpPr>
        <p:spPr>
          <a:xfrm>
            <a:off x="4373843" y="2753396"/>
            <a:ext cx="1978545" cy="7823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200" b="1">
                <a:solidFill>
                  <a:schemeClr val="bg2"/>
                </a:solidFill>
              </a:rPr>
              <a:t>Février 2022:</a:t>
            </a:r>
            <a:br>
              <a:rPr lang="fr-FR" sz="1200" b="1"/>
            </a:br>
            <a:r>
              <a:rPr lang="fr-FR" sz="1200" b="1">
                <a:solidFill>
                  <a:schemeClr val="bg2"/>
                </a:solidFill>
              </a:rPr>
              <a:t>i</a:t>
            </a:r>
            <a:r>
              <a:rPr lang="fr-FR" sz="1200">
                <a:solidFill>
                  <a:schemeClr val="bg2"/>
                </a:solidFill>
              </a:rPr>
              <a:t>nvasion de l'Ukraine</a:t>
            </a:r>
            <a:endParaRPr lang="en-IE" sz="1200">
              <a:solidFill>
                <a:schemeClr val="bg2"/>
              </a:solidFill>
            </a:endParaRPr>
          </a:p>
        </p:txBody>
      </p:sp>
      <p:sp>
        <p:nvSpPr>
          <p:cNvPr id="16" name="Slide Number Placeholder 15">
            <a:extLst>
              <a:ext uri="{FF2B5EF4-FFF2-40B4-BE49-F238E27FC236}">
                <a16:creationId xmlns:a16="http://schemas.microsoft.com/office/drawing/2014/main" id="{779C6E8D-F0EE-5864-2989-310BF819F705}"/>
              </a:ext>
            </a:extLst>
          </p:cNvPr>
          <p:cNvSpPr>
            <a:spLocks noGrp="1"/>
          </p:cNvSpPr>
          <p:nvPr>
            <p:ph type="sldNum" idx="10"/>
          </p:nvPr>
        </p:nvSpPr>
        <p:spPr/>
        <p:txBody>
          <a:bodyPr/>
          <a:lstStyle/>
          <a:p>
            <a:pPr marL="0" lvl="0" indent="0" algn="l" rtl="0">
              <a:spcBef>
                <a:spcPts val="0"/>
              </a:spcBef>
              <a:spcAft>
                <a:spcPts val="0"/>
              </a:spcAft>
              <a:buNone/>
            </a:pPr>
            <a:fld id="{00000000-1234-1234-1234-123412341234}" type="slidenum">
              <a:rPr lang="en-GB" smtClean="0"/>
              <a:t>15</a:t>
            </a:fld>
            <a:endParaRPr lang="en-GB"/>
          </a:p>
        </p:txBody>
      </p:sp>
      <p:sp>
        <p:nvSpPr>
          <p:cNvPr id="11" name="TextBox 10">
            <a:extLst>
              <a:ext uri="{FF2B5EF4-FFF2-40B4-BE49-F238E27FC236}">
                <a16:creationId xmlns:a16="http://schemas.microsoft.com/office/drawing/2014/main" id="{6316FC40-5668-2031-7046-69F8158CCA3F}"/>
              </a:ext>
            </a:extLst>
          </p:cNvPr>
          <p:cNvSpPr txBox="1"/>
          <p:nvPr/>
        </p:nvSpPr>
        <p:spPr>
          <a:xfrm>
            <a:off x="981609" y="1021666"/>
            <a:ext cx="6096000" cy="286232"/>
          </a:xfrm>
          <a:prstGeom prst="rect">
            <a:avLst/>
          </a:prstGeom>
          <a:noFill/>
          <a:ln>
            <a:noFill/>
          </a:ln>
        </p:spPr>
        <p:txBody>
          <a:bodyPr spcFirstLastPara="1" wrap="square" lIns="91425" tIns="45700" rIns="91425" bIns="0" anchor="b" anchorCtr="0">
            <a:noAutofit/>
          </a:bodyPr>
          <a:lstStyle>
            <a:defPPr marR="0" lvl="0" algn="l" rtl="0">
              <a:lnSpc>
                <a:spcPct val="100000"/>
              </a:lnSpc>
              <a:spcBef>
                <a:spcPts val="0"/>
              </a:spcBef>
              <a:spcAft>
                <a:spcPts val="0"/>
              </a:spcAft>
              <a:defRPr/>
            </a:defPPr>
            <a:lvl1pPr eaLnBrk="1" hangingPunct="1">
              <a:lnSpc>
                <a:spcPct val="90000"/>
              </a:lnSpc>
              <a:buClr>
                <a:schemeClr val="dk2"/>
              </a:buClr>
              <a:buSzPts val="4000"/>
              <a:buNone/>
              <a:defRPr>
                <a:solidFill>
                  <a:schemeClr val="tx1"/>
                </a:solidFill>
              </a:defRPr>
            </a:lvl1pPr>
            <a:lvl2pPr eaLnBrk="1" hangingPunct="1">
              <a:buSzPts val="1400"/>
              <a:buNone/>
              <a:defRPr sz="1800"/>
            </a:lvl2pPr>
            <a:lvl3pPr eaLnBrk="1" hangingPunct="1">
              <a:buSzPts val="1400"/>
              <a:buNone/>
              <a:defRPr sz="1800"/>
            </a:lvl3pPr>
            <a:lvl4pPr eaLnBrk="1" hangingPunct="1">
              <a:buSzPts val="1400"/>
              <a:buNone/>
              <a:defRPr sz="1800"/>
            </a:lvl4pPr>
            <a:lvl5pPr eaLnBrk="1" hangingPunct="1">
              <a:buSzPts val="1400"/>
              <a:buNone/>
              <a:defRPr sz="1800"/>
            </a:lvl5pPr>
            <a:lvl6pPr eaLnBrk="1" hangingPunct="1">
              <a:buSzPts val="1400"/>
              <a:buNone/>
              <a:defRPr sz="1800"/>
            </a:lvl6pPr>
            <a:lvl7pPr eaLnBrk="1" hangingPunct="1">
              <a:buSzPts val="1400"/>
              <a:buNone/>
              <a:defRPr sz="1800"/>
            </a:lvl7pPr>
            <a:lvl8pPr eaLnBrk="1" hangingPunct="1">
              <a:buSzPts val="1400"/>
              <a:buNone/>
              <a:defRPr sz="1800"/>
            </a:lvl8pPr>
            <a:lvl9pPr eaLnBrk="1" hangingPunct="1">
              <a:buSzPts val="1400"/>
              <a:buNone/>
              <a:defRPr sz="1800"/>
            </a:lvl9pPr>
          </a:lstStyle>
          <a:p>
            <a:r>
              <a:rPr lang="fr-FR"/>
              <a:t>État d’avancement</a:t>
            </a:r>
            <a:endParaRPr lang="en-IE"/>
          </a:p>
        </p:txBody>
      </p:sp>
    </p:spTree>
    <p:extLst>
      <p:ext uri="{BB962C8B-B14F-4D97-AF65-F5344CB8AC3E}">
        <p14:creationId xmlns:p14="http://schemas.microsoft.com/office/powerpoint/2010/main" val="1238234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5FDED3-743C-B2FF-D821-0E33C6A6F393}"/>
              </a:ext>
            </a:extLst>
          </p:cNvPr>
          <p:cNvSpPr>
            <a:spLocks noGrp="1"/>
          </p:cNvSpPr>
          <p:nvPr>
            <p:ph type="title"/>
          </p:nvPr>
        </p:nvSpPr>
        <p:spPr>
          <a:xfrm>
            <a:off x="970722" y="413585"/>
            <a:ext cx="10515600" cy="782357"/>
          </a:xfrm>
        </p:spPr>
        <p:txBody>
          <a:bodyPr/>
          <a:lstStyle/>
          <a:p>
            <a:r>
              <a:rPr lang="en-GB"/>
              <a:t>Aperçu par pays</a:t>
            </a:r>
            <a:endParaRPr lang="en-IE"/>
          </a:p>
        </p:txBody>
      </p:sp>
      <p:sp>
        <p:nvSpPr>
          <p:cNvPr id="8" name="Slide Number Placeholder 7">
            <a:extLst>
              <a:ext uri="{FF2B5EF4-FFF2-40B4-BE49-F238E27FC236}">
                <a16:creationId xmlns:a16="http://schemas.microsoft.com/office/drawing/2014/main" id="{850BFF7A-4E32-39FA-9FB1-4E2B2CBCBA94}"/>
              </a:ext>
            </a:extLst>
          </p:cNvPr>
          <p:cNvSpPr>
            <a:spLocks noGrp="1"/>
          </p:cNvSpPr>
          <p:nvPr>
            <p:ph type="sldNum" idx="10"/>
          </p:nvPr>
        </p:nvSpPr>
        <p:spPr/>
        <p:txBody>
          <a:bodyPr/>
          <a:lstStyle/>
          <a:p>
            <a:pPr marL="0" lvl="0" indent="0" algn="l" rtl="0">
              <a:spcBef>
                <a:spcPts val="0"/>
              </a:spcBef>
              <a:spcAft>
                <a:spcPts val="0"/>
              </a:spcAft>
              <a:buNone/>
            </a:pPr>
            <a:fld id="{00000000-1234-1234-1234-123412341234}" type="slidenum">
              <a:rPr lang="en-GB" smtClean="0"/>
              <a:t>16</a:t>
            </a:fld>
            <a:endParaRPr lang="en-GB"/>
          </a:p>
        </p:txBody>
      </p:sp>
      <p:grpSp>
        <p:nvGrpSpPr>
          <p:cNvPr id="16" name="Original" hidden="1">
            <a:extLst>
              <a:ext uri="{FF2B5EF4-FFF2-40B4-BE49-F238E27FC236}">
                <a16:creationId xmlns:a16="http://schemas.microsoft.com/office/drawing/2014/main" id="{5E6C7F57-8803-4F37-F501-15A68662268B}"/>
              </a:ext>
            </a:extLst>
          </p:cNvPr>
          <p:cNvGrpSpPr>
            <a:grpSpLocks noGrp="1" noUngrp="1" noRot="1" noMove="1" noResize="1"/>
          </p:cNvGrpSpPr>
          <p:nvPr/>
        </p:nvGrpSpPr>
        <p:grpSpPr>
          <a:xfrm>
            <a:off x="533632" y="1276997"/>
            <a:ext cx="11291778" cy="5440731"/>
            <a:chOff x="681451" y="1268413"/>
            <a:chExt cx="11094143" cy="5589587"/>
          </a:xfrm>
        </p:grpSpPr>
        <p:graphicFrame>
          <p:nvGraphicFramePr>
            <p:cNvPr id="17" name="Axes">
              <a:extLst>
                <a:ext uri="{FF2B5EF4-FFF2-40B4-BE49-F238E27FC236}">
                  <a16:creationId xmlns:a16="http://schemas.microsoft.com/office/drawing/2014/main" id="{45DFA4E9-6E9D-6006-BB17-08F46DDD32C1}"/>
                </a:ext>
              </a:extLst>
            </p:cNvPr>
            <p:cNvGraphicFramePr>
              <a:graphicFrameLocks noGrp="1" noDrilldown="1" noMove="1" noResize="1"/>
            </p:cNvGraphicFramePr>
            <p:nvPr>
              <p:extLst>
                <p:ext uri="{D42A27DB-BD31-4B8C-83A1-F6EECF244321}">
                  <p14:modId xmlns:p14="http://schemas.microsoft.com/office/powerpoint/2010/main" val="721001183"/>
                </p:ext>
              </p:extLst>
            </p:nvPr>
          </p:nvGraphicFramePr>
          <p:xfrm>
            <a:off x="681452" y="1268413"/>
            <a:ext cx="11094142" cy="55895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Chart 17">
              <a:extLst>
                <a:ext uri="{FF2B5EF4-FFF2-40B4-BE49-F238E27FC236}">
                  <a16:creationId xmlns:a16="http://schemas.microsoft.com/office/drawing/2014/main" id="{5DD5648F-B417-58CC-3CD0-0413CB4D20EA}"/>
                </a:ext>
              </a:extLst>
            </p:cNvPr>
            <p:cNvGraphicFramePr>
              <a:graphicFrameLocks noGrp="1" noDrilldown="1" noMove="1" noResize="1"/>
            </p:cNvGraphicFramePr>
            <p:nvPr>
              <p:extLst>
                <p:ext uri="{D42A27DB-BD31-4B8C-83A1-F6EECF244321}">
                  <p14:modId xmlns:p14="http://schemas.microsoft.com/office/powerpoint/2010/main" val="4114797146"/>
                </p:ext>
              </p:extLst>
            </p:nvPr>
          </p:nvGraphicFramePr>
          <p:xfrm>
            <a:off x="681451" y="1268413"/>
            <a:ext cx="11094142" cy="5589587"/>
          </p:xfrm>
          <a:graphic>
            <a:graphicData uri="http://schemas.openxmlformats.org/drawingml/2006/chart">
              <c:chart xmlns:c="http://schemas.openxmlformats.org/drawingml/2006/chart" xmlns:r="http://schemas.openxmlformats.org/officeDocument/2006/relationships" r:id="rId3"/>
            </a:graphicData>
          </a:graphic>
        </p:graphicFrame>
      </p:grpSp>
      <p:graphicFrame>
        <p:nvGraphicFramePr>
          <p:cNvPr id="4" name="Left">
            <a:extLst>
              <a:ext uri="{FF2B5EF4-FFF2-40B4-BE49-F238E27FC236}">
                <a16:creationId xmlns:a16="http://schemas.microsoft.com/office/drawing/2014/main" id="{2ECA1D54-1B7F-4AB1-3F58-FF88E62234E7}"/>
              </a:ext>
            </a:extLst>
          </p:cNvPr>
          <p:cNvGraphicFramePr>
            <a:graphicFrameLocks/>
          </p:cNvGraphicFramePr>
          <p:nvPr>
            <p:extLst>
              <p:ext uri="{D42A27DB-BD31-4B8C-83A1-F6EECF244321}">
                <p14:modId xmlns:p14="http://schemas.microsoft.com/office/powerpoint/2010/main" val="3891686588"/>
              </p:ext>
            </p:extLst>
          </p:nvPr>
        </p:nvGraphicFramePr>
        <p:xfrm>
          <a:off x="617988" y="1393797"/>
          <a:ext cx="10645758" cy="5194054"/>
        </p:xfrm>
        <a:graphic>
          <a:graphicData uri="http://schemas.openxmlformats.org/drawingml/2006/chart">
            <c:chart xmlns:c="http://schemas.openxmlformats.org/drawingml/2006/chart" xmlns:r="http://schemas.openxmlformats.org/officeDocument/2006/relationships" r:id="rId4"/>
          </a:graphicData>
        </a:graphic>
      </p:graphicFrame>
      <p:sp>
        <p:nvSpPr>
          <p:cNvPr id="19" name="White Space">
            <a:extLst>
              <a:ext uri="{FF2B5EF4-FFF2-40B4-BE49-F238E27FC236}">
                <a16:creationId xmlns:a16="http://schemas.microsoft.com/office/drawing/2014/main" id="{BAA26EDC-0970-F402-5EB3-44BAB27A2D90}"/>
              </a:ext>
            </a:extLst>
          </p:cNvPr>
          <p:cNvSpPr>
            <a:spLocks/>
          </p:cNvSpPr>
          <p:nvPr/>
        </p:nvSpPr>
        <p:spPr>
          <a:xfrm>
            <a:off x="2239238" y="1340076"/>
            <a:ext cx="8514121" cy="45762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38" name="Right graph">
            <a:extLst>
              <a:ext uri="{FF2B5EF4-FFF2-40B4-BE49-F238E27FC236}">
                <a16:creationId xmlns:a16="http://schemas.microsoft.com/office/drawing/2014/main" id="{A9F77926-FB91-570E-83BA-D57DD6E76AFC}"/>
              </a:ext>
            </a:extLst>
          </p:cNvPr>
          <p:cNvGrpSpPr/>
          <p:nvPr/>
        </p:nvGrpSpPr>
        <p:grpSpPr>
          <a:xfrm>
            <a:off x="2588397" y="1401038"/>
            <a:ext cx="8048885" cy="5103982"/>
            <a:chOff x="2643808" y="1317218"/>
            <a:chExt cx="8677390" cy="5346380"/>
          </a:xfrm>
        </p:grpSpPr>
        <p:pic>
          <p:nvPicPr>
            <p:cNvPr id="24" name="Picture 23">
              <a:extLst>
                <a:ext uri="{FF2B5EF4-FFF2-40B4-BE49-F238E27FC236}">
                  <a16:creationId xmlns:a16="http://schemas.microsoft.com/office/drawing/2014/main" id="{B795FD0D-BF65-1A83-B841-AF2C88344706}"/>
                </a:ext>
              </a:extLst>
            </p:cNvPr>
            <p:cNvPicPr>
              <a:picLocks noChangeAspect="1"/>
            </p:cNvPicPr>
            <p:nvPr/>
          </p:nvPicPr>
          <p:blipFill rotWithShape="1">
            <a:blip r:embed="rId5"/>
            <a:srcRect l="14007" r="4526" b="11951"/>
            <a:stretch/>
          </p:blipFill>
          <p:spPr>
            <a:xfrm>
              <a:off x="3006054" y="1322757"/>
              <a:ext cx="8315144" cy="4793563"/>
            </a:xfrm>
            <a:prstGeom prst="rect">
              <a:avLst/>
            </a:prstGeom>
          </p:spPr>
        </p:pic>
        <p:pic>
          <p:nvPicPr>
            <p:cNvPr id="25" name="Picture 24">
              <a:extLst>
                <a:ext uri="{FF2B5EF4-FFF2-40B4-BE49-F238E27FC236}">
                  <a16:creationId xmlns:a16="http://schemas.microsoft.com/office/drawing/2014/main" id="{8EF4FB61-EDD7-7E5B-756B-96B5F87F63E5}"/>
                </a:ext>
              </a:extLst>
            </p:cNvPr>
            <p:cNvPicPr>
              <a:picLocks noChangeAspect="1"/>
            </p:cNvPicPr>
            <p:nvPr/>
          </p:nvPicPr>
          <p:blipFill rotWithShape="1">
            <a:blip r:embed="rId5"/>
            <a:srcRect l="4558" r="92233" b="11951"/>
            <a:stretch/>
          </p:blipFill>
          <p:spPr>
            <a:xfrm>
              <a:off x="2643808" y="1317218"/>
              <a:ext cx="362243" cy="4793563"/>
            </a:xfrm>
            <a:prstGeom prst="rect">
              <a:avLst/>
            </a:prstGeom>
          </p:spPr>
        </p:pic>
        <p:pic>
          <p:nvPicPr>
            <p:cNvPr id="32" name="Picture 31">
              <a:extLst>
                <a:ext uri="{FF2B5EF4-FFF2-40B4-BE49-F238E27FC236}">
                  <a16:creationId xmlns:a16="http://schemas.microsoft.com/office/drawing/2014/main" id="{245312E9-E2ED-6390-4E06-D3851CFE4C2B}"/>
                </a:ext>
              </a:extLst>
            </p:cNvPr>
            <p:cNvPicPr>
              <a:picLocks noChangeAspect="1"/>
            </p:cNvPicPr>
            <p:nvPr/>
          </p:nvPicPr>
          <p:blipFill rotWithShape="1">
            <a:blip r:embed="rId6"/>
            <a:srcRect l="4527" t="85685" r="12229" b="1856"/>
            <a:stretch/>
          </p:blipFill>
          <p:spPr>
            <a:xfrm>
              <a:off x="2856070" y="5970869"/>
              <a:ext cx="8465128" cy="692729"/>
            </a:xfrm>
            <a:prstGeom prst="rect">
              <a:avLst/>
            </a:prstGeom>
          </p:spPr>
        </p:pic>
      </p:grpSp>
      <p:pic>
        <p:nvPicPr>
          <p:cNvPr id="35" name="Picture 34">
            <a:extLst>
              <a:ext uri="{FF2B5EF4-FFF2-40B4-BE49-F238E27FC236}">
                <a16:creationId xmlns:a16="http://schemas.microsoft.com/office/drawing/2014/main" id="{2DC02299-D049-2787-5287-FF3C19912783}"/>
              </a:ext>
            </a:extLst>
          </p:cNvPr>
          <p:cNvPicPr>
            <a:picLocks noChangeAspect="1"/>
          </p:cNvPicPr>
          <p:nvPr/>
        </p:nvPicPr>
        <p:blipFill rotWithShape="1">
          <a:blip r:embed="rId7"/>
          <a:srcRect l="6737" t="86298" r="86652" b="3746"/>
          <a:stretch/>
        </p:blipFill>
        <p:spPr>
          <a:xfrm>
            <a:off x="1442584" y="5863692"/>
            <a:ext cx="707474" cy="533943"/>
          </a:xfrm>
          <a:prstGeom prst="rect">
            <a:avLst/>
          </a:prstGeom>
        </p:spPr>
      </p:pic>
      <p:graphicFrame>
        <p:nvGraphicFramePr>
          <p:cNvPr id="36" name="Chart 35">
            <a:extLst>
              <a:ext uri="{FF2B5EF4-FFF2-40B4-BE49-F238E27FC236}">
                <a16:creationId xmlns:a16="http://schemas.microsoft.com/office/drawing/2014/main" id="{1484DE63-3913-4496-A311-9869836EE93B}"/>
              </a:ext>
            </a:extLst>
          </p:cNvPr>
          <p:cNvGraphicFramePr>
            <a:graphicFrameLocks/>
          </p:cNvGraphicFramePr>
          <p:nvPr>
            <p:extLst>
              <p:ext uri="{D42A27DB-BD31-4B8C-83A1-F6EECF244321}">
                <p14:modId xmlns:p14="http://schemas.microsoft.com/office/powerpoint/2010/main" val="4061096586"/>
              </p:ext>
            </p:extLst>
          </p:nvPr>
        </p:nvGraphicFramePr>
        <p:xfrm>
          <a:off x="4540788" y="1498022"/>
          <a:ext cx="5062816" cy="540006"/>
        </p:xfrm>
        <a:graphic>
          <a:graphicData uri="http://schemas.openxmlformats.org/drawingml/2006/chart">
            <c:chart xmlns:c="http://schemas.openxmlformats.org/drawingml/2006/chart" xmlns:r="http://schemas.openxmlformats.org/officeDocument/2006/relationships" r:id="rId8"/>
          </a:graphicData>
        </a:graphic>
      </p:graphicFrame>
      <p:cxnSp>
        <p:nvCxnSpPr>
          <p:cNvPr id="40" name="Straight Connector 39">
            <a:extLst>
              <a:ext uri="{FF2B5EF4-FFF2-40B4-BE49-F238E27FC236}">
                <a16:creationId xmlns:a16="http://schemas.microsoft.com/office/drawing/2014/main" id="{54F480E5-2404-2E8F-2EBA-3E9E4322625D}"/>
              </a:ext>
            </a:extLst>
          </p:cNvPr>
          <p:cNvCxnSpPr>
            <a:cxnSpLocks/>
          </p:cNvCxnSpPr>
          <p:nvPr/>
        </p:nvCxnSpPr>
        <p:spPr>
          <a:xfrm>
            <a:off x="2423868" y="1401037"/>
            <a:ext cx="0" cy="4471830"/>
          </a:xfrm>
          <a:prstGeom prst="line">
            <a:avLst/>
          </a:prstGeom>
          <a:ln w="381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BACBFAAA-BBCF-0491-FAF2-2AF5EFC064B3}"/>
              </a:ext>
            </a:extLst>
          </p:cNvPr>
          <p:cNvSpPr txBox="1"/>
          <p:nvPr/>
        </p:nvSpPr>
        <p:spPr>
          <a:xfrm rot="16200000">
            <a:off x="-2148424" y="3358490"/>
            <a:ext cx="6096000" cy="261610"/>
          </a:xfrm>
          <a:prstGeom prst="rect">
            <a:avLst/>
          </a:prstGeom>
          <a:noFill/>
        </p:spPr>
        <p:txBody>
          <a:bodyPr wrap="square">
            <a:spAutoFit/>
          </a:bodyPr>
          <a:lstStyle/>
          <a:p>
            <a:pPr algn="ctr" rtl="0">
              <a:defRPr sz="1050" b="0" i="0" u="none" strike="noStrike" kern="1200" baseline="0">
                <a:solidFill>
                  <a:sysClr val="windowText" lastClr="000000">
                    <a:lumMod val="65000"/>
                    <a:lumOff val="35000"/>
                  </a:sysClr>
                </a:solidFill>
                <a:latin typeface="Arial" panose="020B0604020202020204" pitchFamily="34" charset="0"/>
                <a:ea typeface="+mn-ea"/>
                <a:cs typeface="Arial" panose="020B0604020202020204" pitchFamily="34" charset="0"/>
              </a:defRPr>
            </a:pPr>
            <a:r>
              <a:rPr lang="en-IE" sz="1100">
                <a:solidFill>
                  <a:schemeClr val="tx1">
                    <a:lumMod val="60000"/>
                    <a:lumOff val="40000"/>
                  </a:schemeClr>
                </a:solidFill>
                <a:latin typeface="Arial" panose="020B0604020202020204" pitchFamily="34" charset="0"/>
                <a:cs typeface="Arial" panose="020B0604020202020204" pitchFamily="34" charset="0"/>
              </a:rPr>
              <a:t>Milliards </a:t>
            </a:r>
            <a:r>
              <a:rPr lang="en-IE" sz="1100" err="1">
                <a:solidFill>
                  <a:schemeClr val="tx1">
                    <a:lumMod val="60000"/>
                    <a:lumOff val="40000"/>
                  </a:schemeClr>
                </a:solidFill>
                <a:latin typeface="Arial" panose="020B0604020202020204" pitchFamily="34" charset="0"/>
                <a:cs typeface="Arial" panose="020B0604020202020204" pitchFamily="34" charset="0"/>
              </a:rPr>
              <a:t>d’euros</a:t>
            </a:r>
            <a:endParaRPr lang="en-IE" sz="1100">
              <a:solidFill>
                <a:schemeClr val="tx1">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9019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479557-3884-7678-375E-EB20CC079301}"/>
              </a:ext>
            </a:extLst>
          </p:cNvPr>
          <p:cNvSpPr>
            <a:spLocks noGrp="1"/>
          </p:cNvSpPr>
          <p:nvPr>
            <p:ph type="ctrTitle"/>
          </p:nvPr>
        </p:nvSpPr>
        <p:spPr>
          <a:xfrm>
            <a:off x="1077013" y="1122363"/>
            <a:ext cx="10638663" cy="2387600"/>
          </a:xfrm>
        </p:spPr>
        <p:txBody>
          <a:bodyPr/>
          <a:lstStyle/>
          <a:p>
            <a:r>
              <a:rPr lang="fr-BE" sz="4000"/>
              <a:t>Autres sources de financement du Pacte vert</a:t>
            </a:r>
            <a:endParaRPr lang="en-IE" sz="4000"/>
          </a:p>
        </p:txBody>
      </p:sp>
      <p:sp>
        <p:nvSpPr>
          <p:cNvPr id="6" name="Slide Number Placeholder 5">
            <a:extLst>
              <a:ext uri="{FF2B5EF4-FFF2-40B4-BE49-F238E27FC236}">
                <a16:creationId xmlns:a16="http://schemas.microsoft.com/office/drawing/2014/main" id="{AFE6D22A-E925-7195-FAE9-C898C6ADE59D}"/>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GB" smtClean="0"/>
              <a:t>17</a:t>
            </a:fld>
            <a:endParaRPr lang="en-GB"/>
          </a:p>
        </p:txBody>
      </p:sp>
    </p:spTree>
    <p:extLst>
      <p:ext uri="{BB962C8B-B14F-4D97-AF65-F5344CB8AC3E}">
        <p14:creationId xmlns:p14="http://schemas.microsoft.com/office/powerpoint/2010/main" val="2805163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64">
            <a:extLst>
              <a:ext uri="{FF2B5EF4-FFF2-40B4-BE49-F238E27FC236}">
                <a16:creationId xmlns:a16="http://schemas.microsoft.com/office/drawing/2014/main" id="{D5728C9C-9CB2-A6C4-6711-4805BC9168D5}"/>
              </a:ext>
            </a:extLst>
          </p:cNvPr>
          <p:cNvSpPr txBox="1"/>
          <p:nvPr/>
        </p:nvSpPr>
        <p:spPr>
          <a:xfrm>
            <a:off x="9897996" y="5839601"/>
            <a:ext cx="2097977" cy="830995"/>
          </a:xfrm>
          <a:prstGeom prst="rect">
            <a:avLst/>
          </a:prstGeom>
          <a:solidFill>
            <a:schemeClr val="bg1"/>
          </a:solid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9" tIns="45719" rIns="45719" bIns="45719" numCol="1" anchor="t">
            <a:spAutoFit/>
          </a:bodyPr>
          <a:lstStyle>
            <a:lvl1pPr algn="l">
              <a:defRPr sz="1600" b="1">
                <a:solidFill>
                  <a:srgbClr val="0B7468"/>
                </a:solidFill>
                <a:latin typeface="EC Square Sans Pro Medium"/>
                <a:ea typeface="EC Square Sans Pro Medium"/>
                <a:cs typeface="EC Square Sans Pro Medium"/>
                <a:sym typeface="EC Square Sans Pro Medium"/>
              </a:defRPr>
            </a:lvl1pPr>
          </a:lstStyle>
          <a:p>
            <a:endParaRPr lang="en-GB"/>
          </a:p>
          <a:p>
            <a:endParaRPr lang="fr-BE"/>
          </a:p>
          <a:p>
            <a:endParaRPr/>
          </a:p>
        </p:txBody>
      </p:sp>
      <p:sp>
        <p:nvSpPr>
          <p:cNvPr id="3" name="Title 2">
            <a:extLst>
              <a:ext uri="{FF2B5EF4-FFF2-40B4-BE49-F238E27FC236}">
                <a16:creationId xmlns:a16="http://schemas.microsoft.com/office/drawing/2014/main" id="{F6DC5E9E-724A-C928-467E-EDCA485A2413}"/>
              </a:ext>
            </a:extLst>
          </p:cNvPr>
          <p:cNvSpPr>
            <a:spLocks noGrp="1"/>
          </p:cNvSpPr>
          <p:nvPr>
            <p:ph type="title"/>
          </p:nvPr>
        </p:nvSpPr>
        <p:spPr>
          <a:xfrm>
            <a:off x="1200150" y="469473"/>
            <a:ext cx="10515600" cy="782357"/>
          </a:xfrm>
        </p:spPr>
        <p:txBody>
          <a:bodyPr/>
          <a:lstStyle/>
          <a:p>
            <a:r>
              <a:rPr lang="fr-FR"/>
              <a:t>Le Pacte vert pour l’Europe</a:t>
            </a:r>
            <a:endParaRPr lang="en-IE"/>
          </a:p>
        </p:txBody>
      </p:sp>
      <p:sp>
        <p:nvSpPr>
          <p:cNvPr id="7" name="Oval 26">
            <a:extLst>
              <a:ext uri="{FF2B5EF4-FFF2-40B4-BE49-F238E27FC236}">
                <a16:creationId xmlns:a16="http://schemas.microsoft.com/office/drawing/2014/main" id="{BEEC651D-DC19-AFF3-B134-F8B255897973}"/>
              </a:ext>
            </a:extLst>
          </p:cNvPr>
          <p:cNvSpPr/>
          <p:nvPr/>
        </p:nvSpPr>
        <p:spPr>
          <a:xfrm>
            <a:off x="3765039" y="1386861"/>
            <a:ext cx="4618765" cy="4618768"/>
          </a:xfrm>
          <a:prstGeom prst="ellipse">
            <a:avLst/>
          </a:prstGeom>
          <a:gradFill>
            <a:gsLst>
              <a:gs pos="5000">
                <a:srgbClr val="5AA3AE">
                  <a:alpha val="40000"/>
                </a:srgbClr>
              </a:gs>
              <a:gs pos="100000">
                <a:srgbClr val="44BA7E">
                  <a:alpha val="40000"/>
                </a:srgbClr>
              </a:gs>
            </a:gsLst>
            <a:lin ang="5400000"/>
          </a:gradFill>
          <a:ln w="28575">
            <a:solidFill>
              <a:srgbClr val="034EA2"/>
            </a:solidFill>
            <a:miter lim="400000"/>
          </a:ln>
        </p:spPr>
        <p:txBody>
          <a:bodyPr lIns="50800" tIns="50800" rIns="50800" bIns="50800" anchor="ctr"/>
          <a:lstStyle/>
          <a:p>
            <a:pPr>
              <a:defRPr sz="2700">
                <a:solidFill>
                  <a:srgbClr val="FFFFFF"/>
                </a:solidFill>
                <a:latin typeface="Helvetica Neue Medium"/>
                <a:ea typeface="Helvetica Neue Medium"/>
                <a:cs typeface="Helvetica Neue Medium"/>
                <a:sym typeface="Helvetica Neue Medium"/>
              </a:defRPr>
            </a:pPr>
            <a:endParaRPr sz="2700"/>
          </a:p>
        </p:txBody>
      </p:sp>
      <p:grpSp>
        <p:nvGrpSpPr>
          <p:cNvPr id="8" name="Group 13">
            <a:extLst>
              <a:ext uri="{FF2B5EF4-FFF2-40B4-BE49-F238E27FC236}">
                <a16:creationId xmlns:a16="http://schemas.microsoft.com/office/drawing/2014/main" id="{67E0E9D1-6D4F-9744-DF05-FE8EE19C27E1}"/>
              </a:ext>
            </a:extLst>
          </p:cNvPr>
          <p:cNvGrpSpPr/>
          <p:nvPr/>
        </p:nvGrpSpPr>
        <p:grpSpPr>
          <a:xfrm rot="1850557">
            <a:off x="5082410" y="2733028"/>
            <a:ext cx="1926439" cy="1926439"/>
            <a:chOff x="-1" y="-1"/>
            <a:chExt cx="1926438" cy="1926438"/>
          </a:xfrm>
        </p:grpSpPr>
        <p:sp>
          <p:nvSpPr>
            <p:cNvPr id="9" name="Green Deal">
              <a:extLst>
                <a:ext uri="{FF2B5EF4-FFF2-40B4-BE49-F238E27FC236}">
                  <a16:creationId xmlns:a16="http://schemas.microsoft.com/office/drawing/2014/main" id="{A99768FA-D022-5724-9A30-A785D462DCAB}"/>
                </a:ext>
              </a:extLst>
            </p:cNvPr>
            <p:cNvSpPr/>
            <p:nvPr/>
          </p:nvSpPr>
          <p:spPr>
            <a:xfrm>
              <a:off x="-1" y="-1"/>
              <a:ext cx="1926438" cy="1926438"/>
            </a:xfrm>
            <a:prstGeom prst="ellipse">
              <a:avLst/>
            </a:prstGeom>
            <a:gradFill flip="none" rotWithShape="1">
              <a:gsLst>
                <a:gs pos="5000">
                  <a:srgbClr val="5AA3AE"/>
                </a:gs>
                <a:gs pos="100000">
                  <a:srgbClr val="44BA7E"/>
                </a:gs>
              </a:gsLst>
              <a:lin ang="5400000" scaled="0"/>
            </a:gradFill>
            <a:ln w="12700" cap="flat">
              <a:noFill/>
              <a:miter lim="400000"/>
            </a:ln>
            <a:effectLst/>
          </p:spPr>
          <p:txBody>
            <a:bodyPr wrap="square" lIns="50800" tIns="50800" rIns="50800" bIns="50800" numCol="1" anchor="ctr">
              <a:noAutofit/>
            </a:bodyPr>
            <a:lstStyle/>
            <a:p>
              <a:pPr>
                <a:defRPr sz="2700">
                  <a:solidFill>
                    <a:srgbClr val="FFFFFF"/>
                  </a:solidFill>
                  <a:latin typeface="Helvetica Neue Medium"/>
                  <a:ea typeface="Helvetica Neue Medium"/>
                  <a:cs typeface="Helvetica Neue Medium"/>
                  <a:sym typeface="Helvetica Neue Medium"/>
                </a:defRPr>
              </a:pPr>
              <a:endParaRPr sz="2700"/>
            </a:p>
          </p:txBody>
        </p:sp>
        <p:pic>
          <p:nvPicPr>
            <p:cNvPr id="10" name="Picture 2" descr="Picture 2">
              <a:extLst>
                <a:ext uri="{FF2B5EF4-FFF2-40B4-BE49-F238E27FC236}">
                  <a16:creationId xmlns:a16="http://schemas.microsoft.com/office/drawing/2014/main" id="{91776D82-01A6-6E15-280F-EA757EC0E638}"/>
                </a:ext>
              </a:extLst>
            </p:cNvPr>
            <p:cNvPicPr>
              <a:picLocks noChangeAspect="1"/>
            </p:cNvPicPr>
            <p:nvPr/>
          </p:nvPicPr>
          <p:blipFill>
            <a:blip r:embed="rId2"/>
            <a:stretch>
              <a:fillRect/>
            </a:stretch>
          </p:blipFill>
          <p:spPr>
            <a:xfrm rot="12187922">
              <a:off x="175821" y="169327"/>
              <a:ext cx="1587017" cy="1597580"/>
            </a:xfrm>
            <a:prstGeom prst="rect">
              <a:avLst/>
            </a:prstGeom>
            <a:ln w="12700" cap="flat">
              <a:noFill/>
              <a:miter lim="400000"/>
            </a:ln>
            <a:effectLst/>
          </p:spPr>
        </p:pic>
        <p:sp>
          <p:nvSpPr>
            <p:cNvPr id="11" name="Rectangle 3">
              <a:extLst>
                <a:ext uri="{FF2B5EF4-FFF2-40B4-BE49-F238E27FC236}">
                  <a16:creationId xmlns:a16="http://schemas.microsoft.com/office/drawing/2014/main" id="{2260A4AF-ECB9-9188-C933-7666D8B72A30}"/>
                </a:ext>
              </a:extLst>
            </p:cNvPr>
            <p:cNvSpPr txBox="1"/>
            <p:nvPr/>
          </p:nvSpPr>
          <p:spPr>
            <a:xfrm rot="19749443">
              <a:off x="528556" y="524945"/>
              <a:ext cx="998563" cy="1027199"/>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8" tIns="45718" rIns="45718" bIns="45718" numCol="1" anchor="t">
              <a:spAutoFit/>
            </a:bodyPr>
            <a:lstStyle/>
            <a:p>
              <a:pPr>
                <a:lnSpc>
                  <a:spcPts val="1800"/>
                </a:lnSpc>
                <a:defRPr sz="2000" b="1">
                  <a:solidFill>
                    <a:srgbClr val="FFFFFF"/>
                  </a:solidFill>
                  <a:latin typeface="EC Square Sans Pro"/>
                  <a:ea typeface="EC Square Sans Pro"/>
                  <a:cs typeface="EC Square Sans Pro"/>
                  <a:sym typeface="EC Square Sans Pro"/>
                </a:defRPr>
              </a:pPr>
              <a:r>
                <a:rPr lang="fr-FR" sz="1800"/>
                <a:t>Le pacte vert pour l’Europe</a:t>
              </a:r>
              <a:endParaRPr lang="en-IE" sz="1800"/>
            </a:p>
          </p:txBody>
        </p:sp>
      </p:grpSp>
      <p:grpSp>
        <p:nvGrpSpPr>
          <p:cNvPr id="12" name="Vorm">
            <a:extLst>
              <a:ext uri="{FF2B5EF4-FFF2-40B4-BE49-F238E27FC236}">
                <a16:creationId xmlns:a16="http://schemas.microsoft.com/office/drawing/2014/main" id="{448D52D2-B882-EBE0-1998-182359AB713A}"/>
              </a:ext>
            </a:extLst>
          </p:cNvPr>
          <p:cNvGrpSpPr/>
          <p:nvPr/>
        </p:nvGrpSpPr>
        <p:grpSpPr>
          <a:xfrm>
            <a:off x="1650631" y="3735813"/>
            <a:ext cx="2787448" cy="791737"/>
            <a:chOff x="-1" y="-333"/>
            <a:chExt cx="2787446" cy="635971"/>
          </a:xfrm>
        </p:grpSpPr>
        <p:sp>
          <p:nvSpPr>
            <p:cNvPr id="13" name="Vorm">
              <a:extLst>
                <a:ext uri="{FF2B5EF4-FFF2-40B4-BE49-F238E27FC236}">
                  <a16:creationId xmlns:a16="http://schemas.microsoft.com/office/drawing/2014/main" id="{FB2E20F8-663E-3E60-465E-494B5BE28B29}"/>
                </a:ext>
              </a:extLst>
            </p:cNvPr>
            <p:cNvSpPr/>
            <p:nvPr/>
          </p:nvSpPr>
          <p:spPr>
            <a:xfrm>
              <a:off x="-1" y="-1"/>
              <a:ext cx="2787446" cy="635309"/>
            </a:xfrm>
            <a:custGeom>
              <a:avLst/>
              <a:gdLst/>
              <a:ahLst/>
              <a:cxnLst>
                <a:cxn ang="0">
                  <a:pos x="wd2" y="hd2"/>
                </a:cxn>
                <a:cxn ang="5400000">
                  <a:pos x="wd2" y="hd2"/>
                </a:cxn>
                <a:cxn ang="10800000">
                  <a:pos x="wd2" y="hd2"/>
                </a:cxn>
                <a:cxn ang="16200000">
                  <a:pos x="wd2" y="hd2"/>
                </a:cxn>
              </a:cxnLst>
              <a:rect l="0" t="0" r="r" b="b"/>
              <a:pathLst>
                <a:path w="21600" h="21600" extrusionOk="0">
                  <a:moveTo>
                    <a:pt x="1093" y="0"/>
                  </a:moveTo>
                  <a:lnTo>
                    <a:pt x="21600" y="0"/>
                  </a:lnTo>
                  <a:lnTo>
                    <a:pt x="21600" y="18000"/>
                  </a:lnTo>
                  <a:cubicBezTo>
                    <a:pt x="21600" y="19988"/>
                    <a:pt x="21111" y="21600"/>
                    <a:pt x="20507" y="21600"/>
                  </a:cubicBezTo>
                  <a:lnTo>
                    <a:pt x="0" y="21600"/>
                  </a:lnTo>
                  <a:lnTo>
                    <a:pt x="0" y="3600"/>
                  </a:lnTo>
                  <a:cubicBezTo>
                    <a:pt x="0" y="1612"/>
                    <a:pt x="489" y="0"/>
                    <a:pt x="1093" y="0"/>
                  </a:cubicBezTo>
                  <a:close/>
                </a:path>
              </a:pathLst>
            </a:custGeom>
            <a:solidFill>
              <a:srgbClr val="42B47B"/>
            </a:solidFill>
            <a:ln w="28575" cap="flat">
              <a:solidFill>
                <a:srgbClr val="FFFFFF"/>
              </a:solidFill>
              <a:prstDash val="solid"/>
              <a:miter lim="400000"/>
            </a:ln>
            <a:effectLst/>
          </p:spPr>
          <p:txBody>
            <a:bodyPr wrap="square" lIns="50800" tIns="50800" rIns="50800" bIns="50800" numCol="1" anchor="ctr">
              <a:noAutofit/>
            </a:bodyPr>
            <a:lstStyle/>
            <a:p>
              <a:pPr>
                <a:defRPr sz="1400">
                  <a:solidFill>
                    <a:srgbClr val="FFFFFF"/>
                  </a:solidFill>
                  <a:latin typeface="EC Square Sans Pro Medium"/>
                  <a:ea typeface="EC Square Sans Pro Medium"/>
                  <a:cs typeface="EC Square Sans Pro Medium"/>
                  <a:sym typeface="EC Square Sans Pro Medium"/>
                </a:defRPr>
              </a:pPr>
              <a:endParaRPr sz="1400"/>
            </a:p>
          </p:txBody>
        </p:sp>
        <p:sp>
          <p:nvSpPr>
            <p:cNvPr id="14" name="Mobilising industry…">
              <a:extLst>
                <a:ext uri="{FF2B5EF4-FFF2-40B4-BE49-F238E27FC236}">
                  <a16:creationId xmlns:a16="http://schemas.microsoft.com/office/drawing/2014/main" id="{B6C17AB6-1763-32BF-2EA7-45E32AC0AD0A}"/>
                </a:ext>
              </a:extLst>
            </p:cNvPr>
            <p:cNvSpPr txBox="1"/>
            <p:nvPr/>
          </p:nvSpPr>
          <p:spPr>
            <a:xfrm>
              <a:off x="-1" y="-333"/>
              <a:ext cx="2787446" cy="635971"/>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108000" tIns="72000" rIns="72000" bIns="72000" numCol="1" anchor="ctr">
              <a:spAutoFit/>
            </a:bodyPr>
            <a:lstStyle>
              <a:defPPr marR="0" lvl="0" algn="l" rtl="0">
                <a:lnSpc>
                  <a:spcPct val="100000"/>
                </a:lnSpc>
                <a:spcBef>
                  <a:spcPts val="0"/>
                </a:spcBef>
                <a:spcAft>
                  <a:spcPts val="0"/>
                </a:spcAft>
              </a:defPPr>
              <a:lvl1pPr>
                <a:defRPr>
                  <a:solidFill>
                    <a:srgbClr val="FFFFFF"/>
                  </a:solidFill>
                  <a:latin typeface="EC Square Sans Pro Medium"/>
                  <a:ea typeface="EC Square Sans Pro Medium"/>
                  <a:cs typeface="EC Square Sans Pro Medium"/>
                </a:defRPr>
              </a:lvl1pPr>
            </a:lstStyle>
            <a:p>
              <a:r>
                <a:rPr lang="fr-FR"/>
                <a:t>Mobiliser l’industrie</a:t>
              </a:r>
            </a:p>
            <a:p>
              <a:r>
                <a:rPr lang="fr-FR"/>
                <a:t>pour une économie propre </a:t>
              </a:r>
              <a:br>
                <a:rPr lang="fr-FR"/>
              </a:br>
              <a:r>
                <a:rPr lang="fr-FR"/>
                <a:t>et circulaire</a:t>
              </a:r>
            </a:p>
          </p:txBody>
        </p:sp>
      </p:grpSp>
      <p:grpSp>
        <p:nvGrpSpPr>
          <p:cNvPr id="15" name="Vorm">
            <a:extLst>
              <a:ext uri="{FF2B5EF4-FFF2-40B4-BE49-F238E27FC236}">
                <a16:creationId xmlns:a16="http://schemas.microsoft.com/office/drawing/2014/main" id="{B7CAAA6E-63A6-C9C7-758D-E8DB4C2B6CF5}"/>
              </a:ext>
            </a:extLst>
          </p:cNvPr>
          <p:cNvGrpSpPr/>
          <p:nvPr/>
        </p:nvGrpSpPr>
        <p:grpSpPr>
          <a:xfrm>
            <a:off x="7637659" y="2856464"/>
            <a:ext cx="2955054" cy="649819"/>
            <a:chOff x="-1" y="-1"/>
            <a:chExt cx="2765988" cy="649818"/>
          </a:xfrm>
        </p:grpSpPr>
        <p:sp>
          <p:nvSpPr>
            <p:cNvPr id="16" name="Vorm">
              <a:extLst>
                <a:ext uri="{FF2B5EF4-FFF2-40B4-BE49-F238E27FC236}">
                  <a16:creationId xmlns:a16="http://schemas.microsoft.com/office/drawing/2014/main" id="{E45026A1-8363-BD9B-C203-3A2DA540C069}"/>
                </a:ext>
              </a:extLst>
            </p:cNvPr>
            <p:cNvSpPr/>
            <p:nvPr/>
          </p:nvSpPr>
          <p:spPr>
            <a:xfrm>
              <a:off x="0" y="-1"/>
              <a:ext cx="2765986" cy="649818"/>
            </a:xfrm>
            <a:custGeom>
              <a:avLst/>
              <a:gdLst/>
              <a:ahLst/>
              <a:cxnLst>
                <a:cxn ang="0">
                  <a:pos x="wd2" y="hd2"/>
                </a:cxn>
                <a:cxn ang="5400000">
                  <a:pos x="wd2" y="hd2"/>
                </a:cxn>
                <a:cxn ang="10800000">
                  <a:pos x="wd2" y="hd2"/>
                </a:cxn>
                <a:cxn ang="16200000">
                  <a:pos x="wd2" y="hd2"/>
                </a:cxn>
              </a:cxnLst>
              <a:rect l="0" t="0" r="r" b="b"/>
              <a:pathLst>
                <a:path w="21600" h="21600" extrusionOk="0">
                  <a:moveTo>
                    <a:pt x="1093" y="0"/>
                  </a:moveTo>
                  <a:lnTo>
                    <a:pt x="21600" y="0"/>
                  </a:lnTo>
                  <a:lnTo>
                    <a:pt x="21600" y="18000"/>
                  </a:lnTo>
                  <a:cubicBezTo>
                    <a:pt x="21600" y="19988"/>
                    <a:pt x="21111" y="21600"/>
                    <a:pt x="20507" y="21600"/>
                  </a:cubicBezTo>
                  <a:lnTo>
                    <a:pt x="0" y="21600"/>
                  </a:lnTo>
                  <a:lnTo>
                    <a:pt x="0" y="3600"/>
                  </a:lnTo>
                  <a:cubicBezTo>
                    <a:pt x="0" y="1612"/>
                    <a:pt x="489" y="0"/>
                    <a:pt x="1093" y="0"/>
                  </a:cubicBezTo>
                  <a:close/>
                </a:path>
              </a:pathLst>
            </a:custGeom>
            <a:solidFill>
              <a:srgbClr val="42B47B"/>
            </a:solidFill>
            <a:ln w="28575" cap="flat">
              <a:solidFill>
                <a:srgbClr val="FFFFFF"/>
              </a:solidFill>
              <a:prstDash val="solid"/>
              <a:miter lim="400000"/>
            </a:ln>
            <a:effectLst/>
          </p:spPr>
          <p:txBody>
            <a:bodyPr wrap="square" lIns="50800" tIns="50800" rIns="50800" bIns="50800" numCol="1" anchor="ctr">
              <a:noAutofit/>
            </a:bodyPr>
            <a:lstStyle/>
            <a:p>
              <a:pPr>
                <a:defRPr sz="1400">
                  <a:solidFill>
                    <a:srgbClr val="FFFFFF"/>
                  </a:solidFill>
                  <a:latin typeface="EC Square Sans Pro Medium"/>
                  <a:ea typeface="EC Square Sans Pro Medium"/>
                  <a:cs typeface="EC Square Sans Pro Medium"/>
                  <a:sym typeface="EC Square Sans Pro Medium"/>
                </a:defRPr>
              </a:pPr>
              <a:endParaRPr sz="1400"/>
            </a:p>
          </p:txBody>
        </p:sp>
        <p:sp>
          <p:nvSpPr>
            <p:cNvPr id="17" name="Preserving and restoring ecosystems and biodiversity">
              <a:extLst>
                <a:ext uri="{FF2B5EF4-FFF2-40B4-BE49-F238E27FC236}">
                  <a16:creationId xmlns:a16="http://schemas.microsoft.com/office/drawing/2014/main" id="{0D396BC5-42C2-4F3B-026E-780B3E7446ED}"/>
                </a:ext>
              </a:extLst>
            </p:cNvPr>
            <p:cNvSpPr txBox="1"/>
            <p:nvPr/>
          </p:nvSpPr>
          <p:spPr>
            <a:xfrm>
              <a:off x="-1" y="58168"/>
              <a:ext cx="2765988" cy="533478"/>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108000" tIns="72000" rIns="72000" bIns="72000" numCol="1" anchor="ctr">
              <a:spAutoFit/>
            </a:bodyPr>
            <a:lstStyle>
              <a:defPPr marR="0" lvl="0" algn="l" rtl="0">
                <a:lnSpc>
                  <a:spcPct val="100000"/>
                </a:lnSpc>
                <a:spcBef>
                  <a:spcPts val="0"/>
                </a:spcBef>
                <a:spcAft>
                  <a:spcPts val="0"/>
                </a:spcAft>
              </a:defPPr>
              <a:lvl1pPr>
                <a:defRPr>
                  <a:solidFill>
                    <a:srgbClr val="FFFFFF"/>
                  </a:solidFill>
                  <a:latin typeface="EC Square Sans Pro Medium"/>
                  <a:ea typeface="EC Square Sans Pro Medium"/>
                  <a:cs typeface="EC Square Sans Pro Medium"/>
                </a:defRPr>
              </a:lvl1pPr>
            </a:lstStyle>
            <a:p>
              <a:r>
                <a:rPr lang="fr-FR"/>
                <a:t>Préserver et rétablir les écosystèmes et la biodiversité</a:t>
              </a:r>
            </a:p>
          </p:txBody>
        </p:sp>
      </p:grpSp>
      <p:grpSp>
        <p:nvGrpSpPr>
          <p:cNvPr id="18" name="Vorm">
            <a:extLst>
              <a:ext uri="{FF2B5EF4-FFF2-40B4-BE49-F238E27FC236}">
                <a16:creationId xmlns:a16="http://schemas.microsoft.com/office/drawing/2014/main" id="{D6EEACB2-6A81-99ED-E1FA-78EA636CCC95}"/>
              </a:ext>
            </a:extLst>
          </p:cNvPr>
          <p:cNvGrpSpPr/>
          <p:nvPr/>
        </p:nvGrpSpPr>
        <p:grpSpPr>
          <a:xfrm>
            <a:off x="7641697" y="3673451"/>
            <a:ext cx="2955054" cy="882685"/>
            <a:chOff x="0" y="189"/>
            <a:chExt cx="2772141" cy="748922"/>
          </a:xfrm>
        </p:grpSpPr>
        <p:sp>
          <p:nvSpPr>
            <p:cNvPr id="19" name="Vorm">
              <a:extLst>
                <a:ext uri="{FF2B5EF4-FFF2-40B4-BE49-F238E27FC236}">
                  <a16:creationId xmlns:a16="http://schemas.microsoft.com/office/drawing/2014/main" id="{071CE8FD-09E3-6E82-6E2A-8A7C9112DE84}"/>
                </a:ext>
              </a:extLst>
            </p:cNvPr>
            <p:cNvSpPr/>
            <p:nvPr/>
          </p:nvSpPr>
          <p:spPr>
            <a:xfrm>
              <a:off x="0" y="21807"/>
              <a:ext cx="2772141" cy="705685"/>
            </a:xfrm>
            <a:custGeom>
              <a:avLst/>
              <a:gdLst/>
              <a:ahLst/>
              <a:cxnLst>
                <a:cxn ang="0">
                  <a:pos x="wd2" y="hd2"/>
                </a:cxn>
                <a:cxn ang="5400000">
                  <a:pos x="wd2" y="hd2"/>
                </a:cxn>
                <a:cxn ang="10800000">
                  <a:pos x="wd2" y="hd2"/>
                </a:cxn>
                <a:cxn ang="16200000">
                  <a:pos x="wd2" y="hd2"/>
                </a:cxn>
              </a:cxnLst>
              <a:rect l="0" t="0" r="r" b="b"/>
              <a:pathLst>
                <a:path w="21600" h="21600" extrusionOk="0">
                  <a:moveTo>
                    <a:pt x="1094" y="0"/>
                  </a:moveTo>
                  <a:lnTo>
                    <a:pt x="21600" y="0"/>
                  </a:lnTo>
                  <a:lnTo>
                    <a:pt x="21600" y="18000"/>
                  </a:lnTo>
                  <a:cubicBezTo>
                    <a:pt x="21600" y="19988"/>
                    <a:pt x="21110" y="21600"/>
                    <a:pt x="20506" y="21600"/>
                  </a:cubicBezTo>
                  <a:lnTo>
                    <a:pt x="0" y="21600"/>
                  </a:lnTo>
                  <a:lnTo>
                    <a:pt x="0" y="3600"/>
                  </a:lnTo>
                  <a:cubicBezTo>
                    <a:pt x="0" y="1612"/>
                    <a:pt x="490" y="0"/>
                    <a:pt x="1094" y="0"/>
                  </a:cubicBezTo>
                  <a:close/>
                </a:path>
              </a:pathLst>
            </a:custGeom>
            <a:solidFill>
              <a:srgbClr val="42B47B"/>
            </a:solidFill>
            <a:ln w="28575" cap="flat">
              <a:solidFill>
                <a:srgbClr val="FFFFFF"/>
              </a:solidFill>
              <a:prstDash val="solid"/>
              <a:miter lim="400000"/>
            </a:ln>
            <a:effectLst/>
          </p:spPr>
          <p:txBody>
            <a:bodyPr wrap="square" lIns="50800" tIns="50800" rIns="50800" bIns="50800" numCol="1" anchor="ctr">
              <a:noAutofit/>
            </a:bodyPr>
            <a:lstStyle/>
            <a:p>
              <a:pPr>
                <a:defRPr>
                  <a:latin typeface="Helvetica Neue Medium"/>
                  <a:ea typeface="Helvetica Neue Medium"/>
                  <a:cs typeface="Helvetica Neue Medium"/>
                  <a:sym typeface="Helvetica Neue Medium"/>
                </a:defRPr>
              </a:pPr>
              <a:endParaRPr/>
            </a:p>
          </p:txBody>
        </p:sp>
        <p:sp>
          <p:nvSpPr>
            <p:cNvPr id="20" name="From ‘Farm to Fork’: a fair, healthy and environmentally friendly food system">
              <a:extLst>
                <a:ext uri="{FF2B5EF4-FFF2-40B4-BE49-F238E27FC236}">
                  <a16:creationId xmlns:a16="http://schemas.microsoft.com/office/drawing/2014/main" id="{3194E194-E98A-13F6-3299-D05A02EE2BE0}"/>
                </a:ext>
              </a:extLst>
            </p:cNvPr>
            <p:cNvSpPr txBox="1"/>
            <p:nvPr/>
          </p:nvSpPr>
          <p:spPr>
            <a:xfrm>
              <a:off x="0" y="189"/>
              <a:ext cx="2772141" cy="748922"/>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108000" tIns="72000" rIns="72000" bIns="72000" numCol="1" anchor="ctr">
              <a:spAutoFit/>
            </a:bodyPr>
            <a:lstStyle>
              <a:defPPr marR="0" lvl="0" algn="l" rtl="0">
                <a:lnSpc>
                  <a:spcPct val="100000"/>
                </a:lnSpc>
                <a:spcBef>
                  <a:spcPts val="0"/>
                </a:spcBef>
                <a:spcAft>
                  <a:spcPts val="0"/>
                </a:spcAft>
              </a:defPPr>
              <a:lvl1pPr>
                <a:defRPr>
                  <a:solidFill>
                    <a:srgbClr val="FFFFFF"/>
                  </a:solidFill>
                  <a:latin typeface="EC Square Sans Pro Medium"/>
                  <a:ea typeface="EC Square Sans Pro Medium"/>
                  <a:cs typeface="EC Square Sans Pro Medium"/>
                </a:defRPr>
              </a:lvl1pPr>
            </a:lstStyle>
            <a:p>
              <a:r>
                <a:rPr lang="fr-FR"/>
                <a:t>De la ferme à l’assiette: un système alimentaire juste, sain et respectueux de l’environnement</a:t>
              </a:r>
              <a:endParaRPr/>
            </a:p>
          </p:txBody>
        </p:sp>
      </p:grpSp>
      <p:grpSp>
        <p:nvGrpSpPr>
          <p:cNvPr id="21" name="Vorm">
            <a:extLst>
              <a:ext uri="{FF2B5EF4-FFF2-40B4-BE49-F238E27FC236}">
                <a16:creationId xmlns:a16="http://schemas.microsoft.com/office/drawing/2014/main" id="{FF7A8A8D-C754-4090-51F3-9E289EB1C14C}"/>
              </a:ext>
            </a:extLst>
          </p:cNvPr>
          <p:cNvGrpSpPr/>
          <p:nvPr/>
        </p:nvGrpSpPr>
        <p:grpSpPr>
          <a:xfrm>
            <a:off x="2096206" y="4588199"/>
            <a:ext cx="2787448" cy="811972"/>
            <a:chOff x="-1" y="0"/>
            <a:chExt cx="2787446" cy="658249"/>
          </a:xfrm>
        </p:grpSpPr>
        <p:sp>
          <p:nvSpPr>
            <p:cNvPr id="22" name="Vorm">
              <a:extLst>
                <a:ext uri="{FF2B5EF4-FFF2-40B4-BE49-F238E27FC236}">
                  <a16:creationId xmlns:a16="http://schemas.microsoft.com/office/drawing/2014/main" id="{3C8843D5-2AC8-E7A7-2DA9-8AA9524C0BEC}"/>
                </a:ext>
              </a:extLst>
            </p:cNvPr>
            <p:cNvSpPr/>
            <p:nvPr/>
          </p:nvSpPr>
          <p:spPr>
            <a:xfrm>
              <a:off x="-1" y="0"/>
              <a:ext cx="2787446" cy="658249"/>
            </a:xfrm>
            <a:custGeom>
              <a:avLst/>
              <a:gdLst/>
              <a:ahLst/>
              <a:cxnLst>
                <a:cxn ang="0">
                  <a:pos x="wd2" y="hd2"/>
                </a:cxn>
                <a:cxn ang="5400000">
                  <a:pos x="wd2" y="hd2"/>
                </a:cxn>
                <a:cxn ang="10800000">
                  <a:pos x="wd2" y="hd2"/>
                </a:cxn>
                <a:cxn ang="16200000">
                  <a:pos x="wd2" y="hd2"/>
                </a:cxn>
              </a:cxnLst>
              <a:rect l="0" t="0" r="r" b="b"/>
              <a:pathLst>
                <a:path w="21600" h="21600" extrusionOk="0">
                  <a:moveTo>
                    <a:pt x="1051" y="0"/>
                  </a:moveTo>
                  <a:lnTo>
                    <a:pt x="21600" y="0"/>
                  </a:lnTo>
                  <a:lnTo>
                    <a:pt x="21600" y="18000"/>
                  </a:lnTo>
                  <a:cubicBezTo>
                    <a:pt x="21600" y="19988"/>
                    <a:pt x="21129" y="21600"/>
                    <a:pt x="20549" y="21600"/>
                  </a:cubicBezTo>
                  <a:lnTo>
                    <a:pt x="0" y="21600"/>
                  </a:lnTo>
                  <a:lnTo>
                    <a:pt x="0" y="3600"/>
                  </a:lnTo>
                  <a:cubicBezTo>
                    <a:pt x="0" y="1612"/>
                    <a:pt x="471" y="0"/>
                    <a:pt x="1051" y="0"/>
                  </a:cubicBezTo>
                  <a:close/>
                </a:path>
              </a:pathLst>
            </a:custGeom>
            <a:solidFill>
              <a:srgbClr val="42B47B"/>
            </a:solidFill>
            <a:ln w="28575" cap="flat">
              <a:solidFill>
                <a:srgbClr val="FFFFFF"/>
              </a:solidFill>
              <a:prstDash val="solid"/>
              <a:miter lim="400000"/>
            </a:ln>
            <a:effectLst/>
          </p:spPr>
          <p:txBody>
            <a:bodyPr wrap="square" lIns="50800" tIns="50800" rIns="50800" bIns="50800" numCol="1" anchor="ctr">
              <a:noAutofit/>
            </a:bodyPr>
            <a:lstStyle/>
            <a:p>
              <a:pPr>
                <a:defRPr sz="1400">
                  <a:solidFill>
                    <a:srgbClr val="FFFFFF"/>
                  </a:solidFill>
                  <a:latin typeface="EC Square Sans Pro Medium"/>
                  <a:ea typeface="EC Square Sans Pro Medium"/>
                  <a:cs typeface="EC Square Sans Pro Medium"/>
                  <a:sym typeface="EC Square Sans Pro Medium"/>
                </a:defRPr>
              </a:pPr>
              <a:endParaRPr sz="1400"/>
            </a:p>
          </p:txBody>
        </p:sp>
        <p:sp>
          <p:nvSpPr>
            <p:cNvPr id="23" name="Building and renovating in an energy and resource efficient way">
              <a:extLst>
                <a:ext uri="{FF2B5EF4-FFF2-40B4-BE49-F238E27FC236}">
                  <a16:creationId xmlns:a16="http://schemas.microsoft.com/office/drawing/2014/main" id="{E1D5A5BE-AF2A-6C90-8E3E-4795DBEB3B92}"/>
                </a:ext>
              </a:extLst>
            </p:cNvPr>
            <p:cNvSpPr txBox="1"/>
            <p:nvPr/>
          </p:nvSpPr>
          <p:spPr>
            <a:xfrm>
              <a:off x="-1" y="8201"/>
              <a:ext cx="2787446" cy="641845"/>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108000" tIns="72000" rIns="72000" bIns="72000" numCol="1" anchor="ctr">
              <a:spAutoFit/>
            </a:bodyPr>
            <a:lstStyle>
              <a:defPPr marR="0" lvl="0" algn="l" rtl="0">
                <a:lnSpc>
                  <a:spcPct val="100000"/>
                </a:lnSpc>
                <a:spcBef>
                  <a:spcPts val="0"/>
                </a:spcBef>
                <a:spcAft>
                  <a:spcPts val="0"/>
                </a:spcAft>
              </a:defPPr>
              <a:lvl1pPr>
                <a:defRPr>
                  <a:solidFill>
                    <a:srgbClr val="FFFFFF"/>
                  </a:solidFill>
                  <a:latin typeface="EC Square Sans Pro Medium"/>
                  <a:ea typeface="EC Square Sans Pro Medium"/>
                  <a:cs typeface="EC Square Sans Pro Medium"/>
                </a:defRPr>
              </a:lvl1pPr>
            </a:lstStyle>
            <a:p>
              <a:r>
                <a:rPr lang="fr-FR"/>
                <a:t>Construction et rénovation économes en énergie et en ressources</a:t>
              </a:r>
            </a:p>
          </p:txBody>
        </p:sp>
      </p:grpSp>
      <p:grpSp>
        <p:nvGrpSpPr>
          <p:cNvPr id="24" name="Vorm">
            <a:extLst>
              <a:ext uri="{FF2B5EF4-FFF2-40B4-BE49-F238E27FC236}">
                <a16:creationId xmlns:a16="http://schemas.microsoft.com/office/drawing/2014/main" id="{A0A87314-E2B2-A8F8-22DE-3E3FAA9D6FFD}"/>
              </a:ext>
            </a:extLst>
          </p:cNvPr>
          <p:cNvGrpSpPr/>
          <p:nvPr/>
        </p:nvGrpSpPr>
        <p:grpSpPr>
          <a:xfrm>
            <a:off x="7232330" y="4624508"/>
            <a:ext cx="2745461" cy="637504"/>
            <a:chOff x="-1" y="0"/>
            <a:chExt cx="2745460" cy="637502"/>
          </a:xfrm>
        </p:grpSpPr>
        <p:sp>
          <p:nvSpPr>
            <p:cNvPr id="25" name="Vorm">
              <a:extLst>
                <a:ext uri="{FF2B5EF4-FFF2-40B4-BE49-F238E27FC236}">
                  <a16:creationId xmlns:a16="http://schemas.microsoft.com/office/drawing/2014/main" id="{97D0D8AE-9FFC-F0D0-5A5E-64DCBF23AB7D}"/>
                </a:ext>
              </a:extLst>
            </p:cNvPr>
            <p:cNvSpPr/>
            <p:nvPr/>
          </p:nvSpPr>
          <p:spPr>
            <a:xfrm>
              <a:off x="0" y="0"/>
              <a:ext cx="2745459" cy="637502"/>
            </a:xfrm>
            <a:custGeom>
              <a:avLst/>
              <a:gdLst/>
              <a:ahLst/>
              <a:cxnLst>
                <a:cxn ang="0">
                  <a:pos x="wd2" y="hd2"/>
                </a:cxn>
                <a:cxn ang="5400000">
                  <a:pos x="wd2" y="hd2"/>
                </a:cxn>
                <a:cxn ang="10800000">
                  <a:pos x="wd2" y="hd2"/>
                </a:cxn>
                <a:cxn ang="16200000">
                  <a:pos x="wd2" y="hd2"/>
                </a:cxn>
              </a:cxnLst>
              <a:rect l="0" t="0" r="r" b="b"/>
              <a:pathLst>
                <a:path w="21600" h="21600" extrusionOk="0">
                  <a:moveTo>
                    <a:pt x="1094" y="0"/>
                  </a:moveTo>
                  <a:lnTo>
                    <a:pt x="21600" y="0"/>
                  </a:lnTo>
                  <a:lnTo>
                    <a:pt x="21600" y="18000"/>
                  </a:lnTo>
                  <a:cubicBezTo>
                    <a:pt x="21600" y="19988"/>
                    <a:pt x="21110" y="21600"/>
                    <a:pt x="20506" y="21600"/>
                  </a:cubicBezTo>
                  <a:lnTo>
                    <a:pt x="0" y="21600"/>
                  </a:lnTo>
                  <a:lnTo>
                    <a:pt x="0" y="3600"/>
                  </a:lnTo>
                  <a:cubicBezTo>
                    <a:pt x="0" y="1612"/>
                    <a:pt x="490" y="0"/>
                    <a:pt x="1094" y="0"/>
                  </a:cubicBezTo>
                  <a:close/>
                </a:path>
              </a:pathLst>
            </a:custGeom>
            <a:solidFill>
              <a:srgbClr val="42B47B"/>
            </a:solidFill>
            <a:ln w="28575" cap="flat">
              <a:solidFill>
                <a:srgbClr val="FFFFFF"/>
              </a:solidFill>
              <a:prstDash val="solid"/>
              <a:miter lim="400000"/>
            </a:ln>
            <a:effectLst/>
          </p:spPr>
          <p:txBody>
            <a:bodyPr wrap="square" lIns="50800" tIns="50800" rIns="50800" bIns="50800" numCol="1" anchor="ctr">
              <a:noAutofit/>
            </a:bodyPr>
            <a:lstStyle/>
            <a:p>
              <a:pPr>
                <a:defRPr sz="1400">
                  <a:solidFill>
                    <a:srgbClr val="FFFFFF"/>
                  </a:solidFill>
                  <a:latin typeface="EC Square Sans Pro Medium"/>
                  <a:ea typeface="EC Square Sans Pro Medium"/>
                  <a:cs typeface="EC Square Sans Pro Medium"/>
                  <a:sym typeface="EC Square Sans Pro Medium"/>
                </a:defRPr>
              </a:pPr>
              <a:endParaRPr sz="1400"/>
            </a:p>
          </p:txBody>
        </p:sp>
        <p:sp>
          <p:nvSpPr>
            <p:cNvPr id="26" name="Accelerating the shift to sustainable and smart mobility">
              <a:extLst>
                <a:ext uri="{FF2B5EF4-FFF2-40B4-BE49-F238E27FC236}">
                  <a16:creationId xmlns:a16="http://schemas.microsoft.com/office/drawing/2014/main" id="{29D36939-F737-0536-C745-397C28148276}"/>
                </a:ext>
              </a:extLst>
            </p:cNvPr>
            <p:cNvSpPr txBox="1"/>
            <p:nvPr/>
          </p:nvSpPr>
          <p:spPr>
            <a:xfrm>
              <a:off x="-1" y="52011"/>
              <a:ext cx="2745460" cy="533477"/>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108000" tIns="72000" rIns="72000" bIns="72000" numCol="1" anchor="ctr">
              <a:spAutoFit/>
            </a:bodyPr>
            <a:lstStyle>
              <a:defPPr marR="0" lvl="0" algn="l" rtl="0">
                <a:lnSpc>
                  <a:spcPct val="100000"/>
                </a:lnSpc>
                <a:spcBef>
                  <a:spcPts val="0"/>
                </a:spcBef>
                <a:spcAft>
                  <a:spcPts val="0"/>
                </a:spcAft>
              </a:defPPr>
              <a:lvl1pPr>
                <a:defRPr>
                  <a:solidFill>
                    <a:srgbClr val="FFFFFF"/>
                  </a:solidFill>
                  <a:latin typeface="EC Square Sans Pro Medium"/>
                  <a:ea typeface="EC Square Sans Pro Medium"/>
                  <a:cs typeface="EC Square Sans Pro Medium"/>
                </a:defRPr>
              </a:lvl1pPr>
            </a:lstStyle>
            <a:p>
              <a:r>
                <a:rPr lang="fr-FR"/>
                <a:t>Accélérer le passage à une mobilité durable et intelligente</a:t>
              </a:r>
              <a:endParaRPr/>
            </a:p>
          </p:txBody>
        </p:sp>
      </p:grpSp>
      <p:grpSp>
        <p:nvGrpSpPr>
          <p:cNvPr id="27" name="Vorm">
            <a:extLst>
              <a:ext uri="{FF2B5EF4-FFF2-40B4-BE49-F238E27FC236}">
                <a16:creationId xmlns:a16="http://schemas.microsoft.com/office/drawing/2014/main" id="{6D08F6C8-0AB6-AFA3-7EA7-AEEDC2178C81}"/>
              </a:ext>
            </a:extLst>
          </p:cNvPr>
          <p:cNvGrpSpPr/>
          <p:nvPr/>
        </p:nvGrpSpPr>
        <p:grpSpPr>
          <a:xfrm>
            <a:off x="1780724" y="1894263"/>
            <a:ext cx="3068232" cy="806999"/>
            <a:chOff x="0" y="-13059"/>
            <a:chExt cx="2824234" cy="669908"/>
          </a:xfrm>
        </p:grpSpPr>
        <p:sp>
          <p:nvSpPr>
            <p:cNvPr id="28" name="Vorm">
              <a:extLst>
                <a:ext uri="{FF2B5EF4-FFF2-40B4-BE49-F238E27FC236}">
                  <a16:creationId xmlns:a16="http://schemas.microsoft.com/office/drawing/2014/main" id="{8BB5C666-E021-AE02-7713-13DE89D3B8E9}"/>
                </a:ext>
              </a:extLst>
            </p:cNvPr>
            <p:cNvSpPr/>
            <p:nvPr/>
          </p:nvSpPr>
          <p:spPr>
            <a:xfrm>
              <a:off x="0" y="-1"/>
              <a:ext cx="2796285" cy="656850"/>
            </a:xfrm>
            <a:custGeom>
              <a:avLst/>
              <a:gdLst/>
              <a:ahLst/>
              <a:cxnLst>
                <a:cxn ang="0">
                  <a:pos x="wd2" y="hd2"/>
                </a:cxn>
                <a:cxn ang="5400000">
                  <a:pos x="wd2" y="hd2"/>
                </a:cxn>
                <a:cxn ang="10800000">
                  <a:pos x="wd2" y="hd2"/>
                </a:cxn>
                <a:cxn ang="16200000">
                  <a:pos x="wd2" y="hd2"/>
                </a:cxn>
              </a:cxnLst>
              <a:rect l="0" t="0" r="r" b="b"/>
              <a:pathLst>
                <a:path w="21600" h="21600" extrusionOk="0">
                  <a:moveTo>
                    <a:pt x="1093" y="0"/>
                  </a:moveTo>
                  <a:lnTo>
                    <a:pt x="21600" y="0"/>
                  </a:lnTo>
                  <a:lnTo>
                    <a:pt x="21600" y="18000"/>
                  </a:lnTo>
                  <a:cubicBezTo>
                    <a:pt x="21600" y="19988"/>
                    <a:pt x="21111" y="21600"/>
                    <a:pt x="20507" y="21600"/>
                  </a:cubicBezTo>
                  <a:lnTo>
                    <a:pt x="0" y="21600"/>
                  </a:lnTo>
                  <a:lnTo>
                    <a:pt x="0" y="3600"/>
                  </a:lnTo>
                  <a:cubicBezTo>
                    <a:pt x="0" y="1612"/>
                    <a:pt x="489" y="0"/>
                    <a:pt x="1093" y="0"/>
                  </a:cubicBezTo>
                  <a:close/>
                </a:path>
              </a:pathLst>
            </a:custGeom>
            <a:solidFill>
              <a:srgbClr val="42B47B"/>
            </a:solidFill>
            <a:ln w="28575" cap="flat">
              <a:solidFill>
                <a:srgbClr val="FFFFFF"/>
              </a:solidFill>
              <a:prstDash val="solid"/>
              <a:miter lim="400000"/>
            </a:ln>
            <a:effectLst/>
          </p:spPr>
          <p:txBody>
            <a:bodyPr wrap="square" lIns="50800" tIns="50800" rIns="50800" bIns="50800" numCol="1" anchor="ctr">
              <a:noAutofit/>
            </a:bodyPr>
            <a:lstStyle/>
            <a:p>
              <a:pPr>
                <a:defRPr>
                  <a:latin typeface="Helvetica Neue Medium"/>
                  <a:ea typeface="Helvetica Neue Medium"/>
                  <a:cs typeface="Helvetica Neue Medium"/>
                  <a:sym typeface="Helvetica Neue Medium"/>
                </a:defRPr>
              </a:pPr>
              <a:endParaRPr/>
            </a:p>
          </p:txBody>
        </p:sp>
        <p:sp>
          <p:nvSpPr>
            <p:cNvPr id="29" name="Increasing the EU’s Climate ambition for 2030 and 2050">
              <a:extLst>
                <a:ext uri="{FF2B5EF4-FFF2-40B4-BE49-F238E27FC236}">
                  <a16:creationId xmlns:a16="http://schemas.microsoft.com/office/drawing/2014/main" id="{93F4795E-6803-20C4-4B3C-3A0485514ED3}"/>
                </a:ext>
              </a:extLst>
            </p:cNvPr>
            <p:cNvSpPr txBox="1"/>
            <p:nvPr/>
          </p:nvSpPr>
          <p:spPr>
            <a:xfrm>
              <a:off x="27950" y="-13059"/>
              <a:ext cx="2796284" cy="657239"/>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108000" tIns="72000" rIns="72000" bIns="72000" numCol="1" anchor="ctr">
              <a:spAutoFit/>
            </a:bodyPr>
            <a:lstStyle>
              <a:lvl1pPr>
                <a:defRPr sz="1400">
                  <a:solidFill>
                    <a:srgbClr val="FFFFFF"/>
                  </a:solidFill>
                  <a:latin typeface="EC Square Sans Pro Medium"/>
                  <a:ea typeface="EC Square Sans Pro Medium"/>
                  <a:cs typeface="EC Square Sans Pro Medium"/>
                  <a:sym typeface="EC Square Sans Pro Medium"/>
                </a:defRPr>
              </a:lvl1pPr>
            </a:lstStyle>
            <a:p>
              <a:r>
                <a:rPr lang="fr-FR"/>
                <a:t>Renforcement de l’ambition climatique de l’Union </a:t>
              </a:r>
              <a:br>
                <a:rPr lang="fr-FR"/>
              </a:br>
              <a:r>
                <a:rPr lang="fr-FR"/>
                <a:t>pour 2030 et 2050</a:t>
              </a:r>
              <a:endParaRPr/>
            </a:p>
          </p:txBody>
        </p:sp>
      </p:grpSp>
      <p:grpSp>
        <p:nvGrpSpPr>
          <p:cNvPr id="30" name="Vorm">
            <a:extLst>
              <a:ext uri="{FF2B5EF4-FFF2-40B4-BE49-F238E27FC236}">
                <a16:creationId xmlns:a16="http://schemas.microsoft.com/office/drawing/2014/main" id="{70BF9E51-1A71-CD6F-E506-C05B37CCB938}"/>
              </a:ext>
            </a:extLst>
          </p:cNvPr>
          <p:cNvGrpSpPr/>
          <p:nvPr/>
        </p:nvGrpSpPr>
        <p:grpSpPr>
          <a:xfrm>
            <a:off x="1640969" y="2937332"/>
            <a:ext cx="2796736" cy="624744"/>
            <a:chOff x="0" y="0"/>
            <a:chExt cx="2796735" cy="624742"/>
          </a:xfrm>
        </p:grpSpPr>
        <p:sp>
          <p:nvSpPr>
            <p:cNvPr id="31" name="Vorm">
              <a:extLst>
                <a:ext uri="{FF2B5EF4-FFF2-40B4-BE49-F238E27FC236}">
                  <a16:creationId xmlns:a16="http://schemas.microsoft.com/office/drawing/2014/main" id="{67D9516B-B99B-B1AA-B078-D804C740ADF4}"/>
                </a:ext>
              </a:extLst>
            </p:cNvPr>
            <p:cNvSpPr/>
            <p:nvPr/>
          </p:nvSpPr>
          <p:spPr>
            <a:xfrm>
              <a:off x="0" y="0"/>
              <a:ext cx="2796735" cy="624742"/>
            </a:xfrm>
            <a:custGeom>
              <a:avLst/>
              <a:gdLst/>
              <a:ahLst/>
              <a:cxnLst>
                <a:cxn ang="0">
                  <a:pos x="wd2" y="hd2"/>
                </a:cxn>
                <a:cxn ang="5400000">
                  <a:pos x="wd2" y="hd2"/>
                </a:cxn>
                <a:cxn ang="10800000">
                  <a:pos x="wd2" y="hd2"/>
                </a:cxn>
                <a:cxn ang="16200000">
                  <a:pos x="wd2" y="hd2"/>
                </a:cxn>
              </a:cxnLst>
              <a:rect l="0" t="0" r="r" b="b"/>
              <a:pathLst>
                <a:path w="21600" h="21600" extrusionOk="0">
                  <a:moveTo>
                    <a:pt x="1093" y="0"/>
                  </a:moveTo>
                  <a:lnTo>
                    <a:pt x="21600" y="0"/>
                  </a:lnTo>
                  <a:lnTo>
                    <a:pt x="21600" y="18000"/>
                  </a:lnTo>
                  <a:cubicBezTo>
                    <a:pt x="21600" y="19988"/>
                    <a:pt x="21111" y="21600"/>
                    <a:pt x="20507" y="21600"/>
                  </a:cubicBezTo>
                  <a:lnTo>
                    <a:pt x="0" y="21600"/>
                  </a:lnTo>
                  <a:lnTo>
                    <a:pt x="0" y="3600"/>
                  </a:lnTo>
                  <a:cubicBezTo>
                    <a:pt x="0" y="1612"/>
                    <a:pt x="489" y="0"/>
                    <a:pt x="1093" y="0"/>
                  </a:cubicBezTo>
                  <a:close/>
                </a:path>
              </a:pathLst>
            </a:custGeom>
            <a:solidFill>
              <a:srgbClr val="42B47B"/>
            </a:solidFill>
            <a:ln w="28575" cap="flat">
              <a:solidFill>
                <a:srgbClr val="FFFFFF"/>
              </a:solidFill>
              <a:prstDash val="solid"/>
              <a:miter lim="400000"/>
            </a:ln>
            <a:effectLst/>
          </p:spPr>
          <p:txBody>
            <a:bodyPr wrap="square" lIns="50800" tIns="50800" rIns="50800" bIns="50800" numCol="1" anchor="ctr">
              <a:noAutofit/>
            </a:bodyPr>
            <a:lstStyle/>
            <a:p>
              <a:pPr>
                <a:defRPr>
                  <a:latin typeface="Helvetica Neue Medium"/>
                  <a:ea typeface="Helvetica Neue Medium"/>
                  <a:cs typeface="Helvetica Neue Medium"/>
                  <a:sym typeface="Helvetica Neue Medium"/>
                </a:defRPr>
              </a:pPr>
              <a:endParaRPr/>
            </a:p>
          </p:txBody>
        </p:sp>
        <p:sp>
          <p:nvSpPr>
            <p:cNvPr id="32" name="Supplying clean, affordable  and secure energy">
              <a:extLst>
                <a:ext uri="{FF2B5EF4-FFF2-40B4-BE49-F238E27FC236}">
                  <a16:creationId xmlns:a16="http://schemas.microsoft.com/office/drawing/2014/main" id="{90CD92CF-66C6-080C-1D90-6D7F8E2C18B6}"/>
                </a:ext>
              </a:extLst>
            </p:cNvPr>
            <p:cNvSpPr txBox="1"/>
            <p:nvPr/>
          </p:nvSpPr>
          <p:spPr>
            <a:xfrm>
              <a:off x="0" y="45631"/>
              <a:ext cx="2796735" cy="533477"/>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108000" tIns="72000" rIns="72000" bIns="72000" numCol="1" anchor="ctr">
              <a:spAutoFit/>
            </a:bodyPr>
            <a:lstStyle>
              <a:defPPr marR="0" lvl="0" algn="l" rtl="0">
                <a:lnSpc>
                  <a:spcPct val="100000"/>
                </a:lnSpc>
                <a:spcBef>
                  <a:spcPts val="0"/>
                </a:spcBef>
                <a:spcAft>
                  <a:spcPts val="0"/>
                </a:spcAft>
              </a:defPPr>
              <a:lvl1pPr>
                <a:defRPr>
                  <a:solidFill>
                    <a:srgbClr val="FFFFFF"/>
                  </a:solidFill>
                  <a:latin typeface="EC Square Sans Pro Medium"/>
                  <a:ea typeface="EC Square Sans Pro Medium"/>
                  <a:cs typeface="EC Square Sans Pro Medium"/>
                </a:defRPr>
              </a:lvl1pPr>
            </a:lstStyle>
            <a:p>
              <a:r>
                <a:rPr lang="fr-FR"/>
                <a:t>Fournir une énergie propre, abordable et sûre</a:t>
              </a:r>
              <a:endParaRPr/>
            </a:p>
          </p:txBody>
        </p:sp>
      </p:grpSp>
      <p:grpSp>
        <p:nvGrpSpPr>
          <p:cNvPr id="33" name="Vorm">
            <a:extLst>
              <a:ext uri="{FF2B5EF4-FFF2-40B4-BE49-F238E27FC236}">
                <a16:creationId xmlns:a16="http://schemas.microsoft.com/office/drawing/2014/main" id="{0968A317-1768-454D-62A4-1CE0683E85CB}"/>
              </a:ext>
            </a:extLst>
          </p:cNvPr>
          <p:cNvGrpSpPr/>
          <p:nvPr/>
        </p:nvGrpSpPr>
        <p:grpSpPr>
          <a:xfrm>
            <a:off x="7389681" y="1853210"/>
            <a:ext cx="3154251" cy="819118"/>
            <a:chOff x="0" y="0"/>
            <a:chExt cx="2796285" cy="669958"/>
          </a:xfrm>
        </p:grpSpPr>
        <p:sp>
          <p:nvSpPr>
            <p:cNvPr id="34" name="Vorm">
              <a:extLst>
                <a:ext uri="{FF2B5EF4-FFF2-40B4-BE49-F238E27FC236}">
                  <a16:creationId xmlns:a16="http://schemas.microsoft.com/office/drawing/2014/main" id="{36B53644-07FD-BBEA-6AEB-CD39FD739A9A}"/>
                </a:ext>
              </a:extLst>
            </p:cNvPr>
            <p:cNvSpPr/>
            <p:nvPr/>
          </p:nvSpPr>
          <p:spPr>
            <a:xfrm>
              <a:off x="0" y="0"/>
              <a:ext cx="2796285" cy="669958"/>
            </a:xfrm>
            <a:custGeom>
              <a:avLst/>
              <a:gdLst/>
              <a:ahLst/>
              <a:cxnLst>
                <a:cxn ang="0">
                  <a:pos x="wd2" y="hd2"/>
                </a:cxn>
                <a:cxn ang="5400000">
                  <a:pos x="wd2" y="hd2"/>
                </a:cxn>
                <a:cxn ang="10800000">
                  <a:pos x="wd2" y="hd2"/>
                </a:cxn>
                <a:cxn ang="16200000">
                  <a:pos x="wd2" y="hd2"/>
                </a:cxn>
              </a:cxnLst>
              <a:rect l="0" t="0" r="r" b="b"/>
              <a:pathLst>
                <a:path w="21600" h="21600" extrusionOk="0">
                  <a:moveTo>
                    <a:pt x="1093" y="0"/>
                  </a:moveTo>
                  <a:lnTo>
                    <a:pt x="21600" y="0"/>
                  </a:lnTo>
                  <a:lnTo>
                    <a:pt x="21600" y="18000"/>
                  </a:lnTo>
                  <a:cubicBezTo>
                    <a:pt x="21600" y="19988"/>
                    <a:pt x="21111" y="21600"/>
                    <a:pt x="20507" y="21600"/>
                  </a:cubicBezTo>
                  <a:lnTo>
                    <a:pt x="0" y="21600"/>
                  </a:lnTo>
                  <a:lnTo>
                    <a:pt x="0" y="3600"/>
                  </a:lnTo>
                  <a:cubicBezTo>
                    <a:pt x="0" y="1612"/>
                    <a:pt x="489" y="0"/>
                    <a:pt x="1093" y="0"/>
                  </a:cubicBezTo>
                  <a:close/>
                </a:path>
              </a:pathLst>
            </a:custGeom>
            <a:solidFill>
              <a:srgbClr val="42B47B"/>
            </a:solidFill>
            <a:ln w="28575" cap="flat">
              <a:solidFill>
                <a:srgbClr val="FFFFFF"/>
              </a:solidFill>
              <a:prstDash val="solid"/>
              <a:miter lim="400000"/>
            </a:ln>
            <a:effectLst/>
          </p:spPr>
          <p:txBody>
            <a:bodyPr wrap="square" lIns="50800" tIns="50800" rIns="50800" bIns="50800" numCol="1" anchor="ctr">
              <a:noAutofit/>
            </a:bodyPr>
            <a:lstStyle/>
            <a:p>
              <a:pPr>
                <a:defRPr>
                  <a:latin typeface="Helvetica Neue Medium"/>
                  <a:ea typeface="Helvetica Neue Medium"/>
                  <a:cs typeface="Helvetica Neue Medium"/>
                  <a:sym typeface="Helvetica Neue Medium"/>
                </a:defRPr>
              </a:pPr>
              <a:endParaRPr/>
            </a:p>
          </p:txBody>
        </p:sp>
        <p:sp>
          <p:nvSpPr>
            <p:cNvPr id="35" name="A zero pollution ambition…">
              <a:extLst>
                <a:ext uri="{FF2B5EF4-FFF2-40B4-BE49-F238E27FC236}">
                  <a16:creationId xmlns:a16="http://schemas.microsoft.com/office/drawing/2014/main" id="{A29F17E3-CD37-F4F1-CE1E-EA542A2AC0BB}"/>
                </a:ext>
              </a:extLst>
            </p:cNvPr>
            <p:cNvSpPr txBox="1"/>
            <p:nvPr/>
          </p:nvSpPr>
          <p:spPr>
            <a:xfrm>
              <a:off x="0" y="11196"/>
              <a:ext cx="2796284" cy="647563"/>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72000" tIns="72000" rIns="72000" bIns="72000" numCol="1" anchor="ctr">
              <a:spAutoFit/>
            </a:bodyPr>
            <a:lstStyle>
              <a:defPPr marR="0" lvl="0" algn="l" rtl="0">
                <a:lnSpc>
                  <a:spcPct val="100000"/>
                </a:lnSpc>
                <a:spcBef>
                  <a:spcPts val="0"/>
                </a:spcBef>
                <a:spcAft>
                  <a:spcPts val="0"/>
                </a:spcAft>
              </a:defPPr>
              <a:lvl1pPr>
                <a:defRPr>
                  <a:solidFill>
                    <a:srgbClr val="FFFFFF"/>
                  </a:solidFill>
                  <a:latin typeface="EC Square Sans Pro Medium"/>
                  <a:ea typeface="EC Square Sans Pro Medium"/>
                  <a:cs typeface="EC Square Sans Pro Medium"/>
                </a:defRPr>
              </a:lvl1pPr>
            </a:lstStyle>
            <a:p>
              <a:r>
                <a:rPr lang="fr-FR"/>
                <a:t>Une ambition «zéro pollution»</a:t>
              </a:r>
            </a:p>
            <a:p>
              <a:r>
                <a:rPr lang="fr-FR"/>
                <a:t>pour un environnement exempt </a:t>
              </a:r>
              <a:br>
                <a:rPr lang="fr-FR"/>
              </a:br>
              <a:r>
                <a:rPr lang="fr-FR"/>
                <a:t>de substances toxiques</a:t>
              </a:r>
              <a:endParaRPr/>
            </a:p>
          </p:txBody>
        </p:sp>
      </p:grpSp>
      <p:grpSp>
        <p:nvGrpSpPr>
          <p:cNvPr id="42" name="Group 3">
            <a:extLst>
              <a:ext uri="{FF2B5EF4-FFF2-40B4-BE49-F238E27FC236}">
                <a16:creationId xmlns:a16="http://schemas.microsoft.com/office/drawing/2014/main" id="{66D65CD9-7120-D071-615F-B3C11E5CBCE9}"/>
              </a:ext>
            </a:extLst>
          </p:cNvPr>
          <p:cNvGrpSpPr/>
          <p:nvPr/>
        </p:nvGrpSpPr>
        <p:grpSpPr>
          <a:xfrm>
            <a:off x="4999511" y="1757512"/>
            <a:ext cx="2269272" cy="830995"/>
            <a:chOff x="-1" y="0"/>
            <a:chExt cx="2269271" cy="830993"/>
          </a:xfrm>
        </p:grpSpPr>
        <p:sp>
          <p:nvSpPr>
            <p:cNvPr id="43" name="Rectangle 32">
              <a:extLst>
                <a:ext uri="{FF2B5EF4-FFF2-40B4-BE49-F238E27FC236}">
                  <a16:creationId xmlns:a16="http://schemas.microsoft.com/office/drawing/2014/main" id="{72AAE5A3-FC66-A850-255F-44B08E8BC03E}"/>
                </a:ext>
              </a:extLst>
            </p:cNvPr>
            <p:cNvSpPr txBox="1"/>
            <p:nvPr/>
          </p:nvSpPr>
          <p:spPr>
            <a:xfrm>
              <a:off x="60729" y="0"/>
              <a:ext cx="2208541" cy="830993"/>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9" tIns="45719" rIns="45719" bIns="45719" numCol="1" anchor="t">
              <a:spAutoFit/>
            </a:bodyPr>
            <a:lstStyle/>
            <a:p>
              <a:pPr algn="l">
                <a:defRPr sz="1600" b="1">
                  <a:solidFill>
                    <a:srgbClr val="034EA2"/>
                  </a:solidFill>
                  <a:latin typeface="EC Square Sans Pro Medium"/>
                  <a:ea typeface="EC Square Sans Pro Medium"/>
                  <a:cs typeface="EC Square Sans Pro Medium"/>
                  <a:sym typeface="EC Square Sans Pro Medium"/>
                </a:defRPr>
              </a:pPr>
              <a:r>
                <a:rPr lang="fr-FR" sz="1600"/>
                <a:t>Transformer l’économie de l’UE pour un avenir durable</a:t>
              </a:r>
              <a:endParaRPr sz="1600"/>
            </a:p>
          </p:txBody>
        </p:sp>
        <p:sp>
          <p:nvSpPr>
            <p:cNvPr id="44" name="Straight Connector 34">
              <a:extLst>
                <a:ext uri="{FF2B5EF4-FFF2-40B4-BE49-F238E27FC236}">
                  <a16:creationId xmlns:a16="http://schemas.microsoft.com/office/drawing/2014/main" id="{E62810FD-E265-1745-E2D1-877B744DFFBC}"/>
                </a:ext>
              </a:extLst>
            </p:cNvPr>
            <p:cNvSpPr/>
            <p:nvPr/>
          </p:nvSpPr>
          <p:spPr>
            <a:xfrm flipH="1">
              <a:off x="-1" y="71239"/>
              <a:ext cx="2" cy="672940"/>
            </a:xfrm>
            <a:prstGeom prst="line">
              <a:avLst/>
            </a:prstGeom>
            <a:noFill/>
            <a:ln w="28575" cap="rnd">
              <a:solidFill>
                <a:srgbClr val="034EA2"/>
              </a:solidFill>
              <a:prstDash val="solid"/>
              <a:round/>
            </a:ln>
            <a:effectLst/>
          </p:spPr>
          <p:txBody>
            <a:bodyPr wrap="square" lIns="45718" tIns="45718" rIns="45718" bIns="45718" numCol="1" anchor="t">
              <a:noAutofit/>
            </a:bodyPr>
            <a:lstStyle/>
            <a:p>
              <a:endParaRPr/>
            </a:p>
          </p:txBody>
        </p:sp>
      </p:grpSp>
      <p:grpSp>
        <p:nvGrpSpPr>
          <p:cNvPr id="45" name="Group 3">
            <a:extLst>
              <a:ext uri="{FF2B5EF4-FFF2-40B4-BE49-F238E27FC236}">
                <a16:creationId xmlns:a16="http://schemas.microsoft.com/office/drawing/2014/main" id="{1792607D-2DCA-CB03-0245-D2EDA343977D}"/>
              </a:ext>
            </a:extLst>
          </p:cNvPr>
          <p:cNvGrpSpPr/>
          <p:nvPr/>
        </p:nvGrpSpPr>
        <p:grpSpPr>
          <a:xfrm>
            <a:off x="5197631" y="4755924"/>
            <a:ext cx="2207790" cy="687228"/>
            <a:chOff x="-1" y="0"/>
            <a:chExt cx="2207789" cy="687227"/>
          </a:xfrm>
        </p:grpSpPr>
        <p:sp>
          <p:nvSpPr>
            <p:cNvPr id="46" name="Rectangle 32">
              <a:extLst>
                <a:ext uri="{FF2B5EF4-FFF2-40B4-BE49-F238E27FC236}">
                  <a16:creationId xmlns:a16="http://schemas.microsoft.com/office/drawing/2014/main" id="{F7EDA6E9-09CA-0A85-4273-C2ED9CFF1211}"/>
                </a:ext>
              </a:extLst>
            </p:cNvPr>
            <p:cNvSpPr/>
            <p:nvPr/>
          </p:nvSpPr>
          <p:spPr>
            <a:xfrm>
              <a:off x="106561" y="0"/>
              <a:ext cx="2101227" cy="584772"/>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9" tIns="45719" rIns="45719" bIns="45719" numCol="1" anchor="t">
              <a:spAutoFit/>
            </a:bodyPr>
            <a:lstStyle/>
            <a:p>
              <a:pPr>
                <a:defRPr sz="1600" b="1">
                  <a:solidFill>
                    <a:srgbClr val="034EA2"/>
                  </a:solidFill>
                  <a:latin typeface="EC Square Sans Pro Medium"/>
                  <a:ea typeface="EC Square Sans Pro Medium"/>
                  <a:cs typeface="EC Square Sans Pro Medium"/>
                  <a:sym typeface="EC Square Sans Pro Medium"/>
                </a:defRPr>
              </a:pPr>
              <a:r>
                <a:rPr lang="fr-FR" sz="1600"/>
                <a:t>En ne laissant</a:t>
              </a:r>
            </a:p>
            <a:p>
              <a:pPr algn="l">
                <a:defRPr sz="1600" b="1">
                  <a:solidFill>
                    <a:srgbClr val="034EA2"/>
                  </a:solidFill>
                  <a:latin typeface="EC Square Sans Pro Medium"/>
                  <a:ea typeface="EC Square Sans Pro Medium"/>
                  <a:cs typeface="EC Square Sans Pro Medium"/>
                  <a:sym typeface="EC Square Sans Pro Medium"/>
                </a:defRPr>
              </a:pPr>
              <a:r>
                <a:rPr lang="fr-FR" sz="1600"/>
                <a:t>personne de côté</a:t>
              </a:r>
              <a:endParaRPr sz="1600"/>
            </a:p>
          </p:txBody>
        </p:sp>
        <p:sp>
          <p:nvSpPr>
            <p:cNvPr id="47" name="Straight Connector 34">
              <a:extLst>
                <a:ext uri="{FF2B5EF4-FFF2-40B4-BE49-F238E27FC236}">
                  <a16:creationId xmlns:a16="http://schemas.microsoft.com/office/drawing/2014/main" id="{ED20C050-999C-F2B4-1434-D11834A45487}"/>
                </a:ext>
              </a:extLst>
            </p:cNvPr>
            <p:cNvSpPr/>
            <p:nvPr/>
          </p:nvSpPr>
          <p:spPr>
            <a:xfrm flipH="1">
              <a:off x="-1" y="14287"/>
              <a:ext cx="2" cy="672940"/>
            </a:xfrm>
            <a:prstGeom prst="line">
              <a:avLst/>
            </a:prstGeom>
            <a:noFill/>
            <a:ln w="28575" cap="rnd">
              <a:solidFill>
                <a:srgbClr val="034EA2"/>
              </a:solidFill>
              <a:prstDash val="solid"/>
              <a:round/>
            </a:ln>
            <a:effectLst/>
          </p:spPr>
          <p:txBody>
            <a:bodyPr wrap="square" lIns="45718" tIns="45718" rIns="45718" bIns="45718" numCol="1" anchor="t">
              <a:noAutofit/>
            </a:bodyPr>
            <a:lstStyle/>
            <a:p>
              <a:endParaRPr/>
            </a:p>
          </p:txBody>
        </p:sp>
      </p:grpSp>
      <p:sp>
        <p:nvSpPr>
          <p:cNvPr id="48" name="Rechthoek">
            <a:extLst>
              <a:ext uri="{FF2B5EF4-FFF2-40B4-BE49-F238E27FC236}">
                <a16:creationId xmlns:a16="http://schemas.microsoft.com/office/drawing/2014/main" id="{75A93B32-2DA0-B049-2726-9AF3B71D28E7}"/>
              </a:ext>
            </a:extLst>
          </p:cNvPr>
          <p:cNvSpPr/>
          <p:nvPr/>
        </p:nvSpPr>
        <p:spPr>
          <a:xfrm>
            <a:off x="4235773" y="5613732"/>
            <a:ext cx="3405021" cy="934944"/>
          </a:xfrm>
          <a:prstGeom prst="rect">
            <a:avLst/>
          </a:prstGeom>
          <a:solidFill>
            <a:srgbClr val="034EA2"/>
          </a:solidFill>
          <a:ln w="12700" cap="flat">
            <a:noFill/>
            <a:miter lim="400000"/>
          </a:ln>
          <a:effectLst/>
        </p:spPr>
        <p:txBody>
          <a:bodyPr wrap="square" lIns="50800" tIns="50800" rIns="50800" bIns="50800" numCol="1" anchor="ctr">
            <a:noAutofit/>
          </a:bodyPr>
          <a:lstStyle/>
          <a:p>
            <a:pPr algn="ctr">
              <a:defRPr>
                <a:latin typeface="Helvetica Neue Medium"/>
                <a:ea typeface="Helvetica Neue Medium"/>
                <a:cs typeface="Helvetica Neue Medium"/>
                <a:sym typeface="Helvetica Neue Medium"/>
              </a:defRPr>
            </a:pPr>
            <a:r>
              <a:rPr lang="fr-FR">
                <a:solidFill>
                  <a:schemeClr val="bg1"/>
                </a:solidFill>
                <a:latin typeface="EC Square Sans Pro Medium"/>
              </a:rPr>
              <a:t>Financements européens </a:t>
            </a:r>
            <a:br>
              <a:rPr lang="fr-FR">
                <a:solidFill>
                  <a:schemeClr val="bg1"/>
                </a:solidFill>
                <a:latin typeface="EC Square Sans Pro Medium"/>
              </a:rPr>
            </a:br>
            <a:r>
              <a:rPr lang="fr-FR">
                <a:solidFill>
                  <a:schemeClr val="bg1"/>
                </a:solidFill>
                <a:latin typeface="EC Square Sans Pro Medium"/>
              </a:rPr>
              <a:t>en appui de la transition</a:t>
            </a:r>
            <a:endParaRPr lang="en-US">
              <a:solidFill>
                <a:schemeClr val="bg1"/>
              </a:solidFill>
            </a:endParaRPr>
          </a:p>
        </p:txBody>
      </p:sp>
      <p:sp>
        <p:nvSpPr>
          <p:cNvPr id="6" name="Slide Number Placeholder 5">
            <a:extLst>
              <a:ext uri="{FF2B5EF4-FFF2-40B4-BE49-F238E27FC236}">
                <a16:creationId xmlns:a16="http://schemas.microsoft.com/office/drawing/2014/main" id="{2280AFB1-F1EB-EAB6-ACA0-C54B12CA1CC2}"/>
              </a:ext>
            </a:extLst>
          </p:cNvPr>
          <p:cNvSpPr>
            <a:spLocks noGrp="1"/>
          </p:cNvSpPr>
          <p:nvPr>
            <p:ph type="sldNum" idx="10"/>
          </p:nvPr>
        </p:nvSpPr>
        <p:spPr/>
        <p:txBody>
          <a:bodyPr/>
          <a:lstStyle/>
          <a:p>
            <a:pPr marL="0" lvl="0" indent="0" algn="l" rtl="0">
              <a:spcBef>
                <a:spcPts val="0"/>
              </a:spcBef>
              <a:spcAft>
                <a:spcPts val="0"/>
              </a:spcAft>
              <a:buNone/>
            </a:pPr>
            <a:fld id="{00000000-1234-1234-1234-123412341234}" type="slidenum">
              <a:rPr lang="en-GB" smtClean="0"/>
              <a:t>18</a:t>
            </a:fld>
            <a:endParaRPr lang="en-GB"/>
          </a:p>
        </p:txBody>
      </p:sp>
    </p:spTree>
    <p:extLst>
      <p:ext uri="{BB962C8B-B14F-4D97-AF65-F5344CB8AC3E}">
        <p14:creationId xmlns:p14="http://schemas.microsoft.com/office/powerpoint/2010/main" val="2555911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090730-4109-B212-4710-7B7715832300}"/>
              </a:ext>
            </a:extLst>
          </p:cNvPr>
          <p:cNvSpPr>
            <a:spLocks noGrp="1"/>
          </p:cNvSpPr>
          <p:nvPr>
            <p:ph type="title"/>
          </p:nvPr>
        </p:nvSpPr>
        <p:spPr>
          <a:xfrm>
            <a:off x="970722" y="330456"/>
            <a:ext cx="10515600" cy="782357"/>
          </a:xfrm>
        </p:spPr>
        <p:txBody>
          <a:bodyPr/>
          <a:lstStyle/>
          <a:p>
            <a:r>
              <a:rPr lang="fr-FR"/>
              <a:t>Besoins annuels d'investissement pour 2030</a:t>
            </a:r>
            <a:endParaRPr lang="en-IE"/>
          </a:p>
        </p:txBody>
      </p:sp>
      <p:pic>
        <p:nvPicPr>
          <p:cNvPr id="1026" name="Picture 2">
            <a:extLst>
              <a:ext uri="{FF2B5EF4-FFF2-40B4-BE49-F238E27FC236}">
                <a16:creationId xmlns:a16="http://schemas.microsoft.com/office/drawing/2014/main" id="{0433093C-FAB2-F678-EC43-F66C3853CF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288" b="14512"/>
          <a:stretch/>
        </p:blipFill>
        <p:spPr bwMode="auto">
          <a:xfrm>
            <a:off x="1328472" y="1357327"/>
            <a:ext cx="5444115" cy="464095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BAADD94-9608-E473-5346-1E4CB0FBA3C9}"/>
              </a:ext>
            </a:extLst>
          </p:cNvPr>
          <p:cNvSpPr txBox="1"/>
          <p:nvPr/>
        </p:nvSpPr>
        <p:spPr>
          <a:xfrm>
            <a:off x="1008701" y="997397"/>
            <a:ext cx="1313793" cy="286232"/>
          </a:xfrm>
          <a:prstGeom prst="rect">
            <a:avLst/>
          </a:prstGeom>
          <a:noFill/>
          <a:ln>
            <a:noFill/>
          </a:ln>
        </p:spPr>
        <p:txBody>
          <a:bodyPr spcFirstLastPara="1" wrap="square" lIns="91425" tIns="45700" rIns="91425" bIns="0" anchor="b" anchorCtr="0">
            <a:noAutofit/>
          </a:bodyPr>
          <a:lstStyle>
            <a:defPPr marR="0" lvl="0" algn="l" rtl="0">
              <a:lnSpc>
                <a:spcPct val="100000"/>
              </a:lnSpc>
              <a:spcBef>
                <a:spcPts val="0"/>
              </a:spcBef>
              <a:spcAft>
                <a:spcPts val="0"/>
              </a:spcAft>
              <a:defRPr/>
            </a:defPPr>
            <a:lvl1pPr eaLnBrk="1" hangingPunct="1">
              <a:lnSpc>
                <a:spcPct val="90000"/>
              </a:lnSpc>
              <a:buClr>
                <a:schemeClr val="dk2"/>
              </a:buClr>
              <a:buSzPts val="4000"/>
              <a:buNone/>
              <a:defRPr>
                <a:solidFill>
                  <a:schemeClr val="tx1"/>
                </a:solidFill>
              </a:defRPr>
            </a:lvl1pPr>
            <a:lvl2pPr eaLnBrk="1" hangingPunct="1">
              <a:buSzPts val="1400"/>
              <a:buNone/>
              <a:defRPr sz="1800"/>
            </a:lvl2pPr>
            <a:lvl3pPr eaLnBrk="1" hangingPunct="1">
              <a:buSzPts val="1400"/>
              <a:buNone/>
              <a:defRPr sz="1800"/>
            </a:lvl3pPr>
            <a:lvl4pPr eaLnBrk="1" hangingPunct="1">
              <a:buSzPts val="1400"/>
              <a:buNone/>
              <a:defRPr sz="1800"/>
            </a:lvl4pPr>
            <a:lvl5pPr eaLnBrk="1" hangingPunct="1">
              <a:buSzPts val="1400"/>
              <a:buNone/>
              <a:defRPr sz="1800"/>
            </a:lvl5pPr>
            <a:lvl6pPr eaLnBrk="1" hangingPunct="1">
              <a:buSzPts val="1400"/>
              <a:buNone/>
              <a:defRPr sz="1800"/>
            </a:lvl6pPr>
            <a:lvl7pPr eaLnBrk="1" hangingPunct="1">
              <a:buSzPts val="1400"/>
              <a:buNone/>
              <a:defRPr sz="1800"/>
            </a:lvl7pPr>
            <a:lvl8pPr eaLnBrk="1" hangingPunct="1">
              <a:buSzPts val="1400"/>
              <a:buNone/>
              <a:defRPr sz="1800"/>
            </a:lvl8pPr>
            <a:lvl9pPr eaLnBrk="1" hangingPunct="1">
              <a:buSzPts val="1400"/>
              <a:buNone/>
              <a:defRPr sz="1800"/>
            </a:lvl9pPr>
          </a:lstStyle>
          <a:p>
            <a:r>
              <a:rPr lang="en-IE"/>
              <a:t>(EUR </a:t>
            </a:r>
            <a:r>
              <a:rPr lang="en-IE" err="1"/>
              <a:t>Mdr</a:t>
            </a:r>
            <a:r>
              <a:rPr lang="en-IE"/>
              <a:t>)</a:t>
            </a:r>
          </a:p>
        </p:txBody>
      </p:sp>
      <p:sp>
        <p:nvSpPr>
          <p:cNvPr id="11" name="TextBox 10">
            <a:extLst>
              <a:ext uri="{FF2B5EF4-FFF2-40B4-BE49-F238E27FC236}">
                <a16:creationId xmlns:a16="http://schemas.microsoft.com/office/drawing/2014/main" id="{F080C7BE-05EE-1005-BDE7-9F1B8C89B77B}"/>
              </a:ext>
            </a:extLst>
          </p:cNvPr>
          <p:cNvSpPr txBox="1"/>
          <p:nvPr/>
        </p:nvSpPr>
        <p:spPr>
          <a:xfrm>
            <a:off x="6974995" y="5537663"/>
            <a:ext cx="3238500" cy="407804"/>
          </a:xfrm>
          <a:prstGeom prst="rect">
            <a:avLst/>
          </a:prstGeom>
          <a:noFill/>
        </p:spPr>
        <p:txBody>
          <a:bodyPr wrap="square" lIns="91440" tIns="45720" rIns="91440" bIns="45720" anchor="t">
            <a:spAutoFit/>
          </a:bodyPr>
          <a:lstStyle>
            <a:defPPr marR="0" lvl="0" algn="l" rtl="0">
              <a:lnSpc>
                <a:spcPct val="100000"/>
              </a:lnSpc>
              <a:spcBef>
                <a:spcPts val="0"/>
              </a:spcBef>
              <a:spcAft>
                <a:spcPts val="0"/>
              </a:spcAft>
            </a:defPPr>
            <a:lvl1pPr>
              <a:defRPr sz="1000">
                <a:solidFill>
                  <a:schemeClr val="tx1">
                    <a:lumMod val="60000"/>
                    <a:lumOff val="40000"/>
                  </a:schemeClr>
                </a:solidFill>
              </a:defRPr>
            </a:lvl1pPr>
          </a:lstStyle>
          <a:p>
            <a:r>
              <a:rPr lang="de-DE"/>
              <a:t>Source: </a:t>
            </a:r>
            <a:r>
              <a:rPr lang="de-DE">
                <a:hlinkClick r:id="rId3">
                  <a:extLst>
                    <a:ext uri="{A12FA001-AC4F-418D-AE19-62706E023703}">
                      <ahyp:hlinkClr xmlns:ahyp="http://schemas.microsoft.com/office/drawing/2018/hyperlinkcolor" val="tx"/>
                    </a:ext>
                  </a:extLst>
                </a:hlinkClick>
              </a:rPr>
              <a:t>ECB</a:t>
            </a:r>
            <a:r>
              <a:rPr lang="de-DE"/>
              <a:t> (</a:t>
            </a:r>
            <a:r>
              <a:rPr lang="de-DE" err="1"/>
              <a:t>visualisation</a:t>
            </a:r>
            <a:r>
              <a:rPr lang="de-DE"/>
              <a:t>) | </a:t>
            </a:r>
            <a:br>
              <a:rPr lang="de-DE"/>
            </a:br>
            <a:r>
              <a:rPr lang="de-DE">
                <a:hlinkClick r:id="rId4">
                  <a:extLst>
                    <a:ext uri="{A12FA001-AC4F-418D-AE19-62706E023703}">
                      <ahyp:hlinkClr xmlns:ahyp="http://schemas.microsoft.com/office/drawing/2018/hyperlinkcolor" val="tx"/>
                    </a:ext>
                  </a:extLst>
                </a:hlinkClick>
              </a:rPr>
              <a:t>The European </a:t>
            </a:r>
            <a:r>
              <a:rPr lang="de-DE" err="1">
                <a:hlinkClick r:id="rId4">
                  <a:extLst>
                    <a:ext uri="{A12FA001-AC4F-418D-AE19-62706E023703}">
                      <ahyp:hlinkClr xmlns:ahyp="http://schemas.microsoft.com/office/drawing/2018/hyperlinkcolor" val="tx"/>
                    </a:ext>
                  </a:extLst>
                </a:hlinkClick>
              </a:rPr>
              <a:t>Commission</a:t>
            </a:r>
            <a:r>
              <a:rPr lang="de-DE">
                <a:hlinkClick r:id="rId4">
                  <a:extLst>
                    <a:ext uri="{A12FA001-AC4F-418D-AE19-62706E023703}">
                      <ahyp:hlinkClr xmlns:ahyp="http://schemas.microsoft.com/office/drawing/2018/hyperlinkcolor" val="tx"/>
                    </a:ext>
                  </a:extLst>
                </a:hlinkClick>
              </a:rPr>
              <a:t> </a:t>
            </a:r>
            <a:r>
              <a:rPr lang="de-DE"/>
              <a:t>(</a:t>
            </a:r>
            <a:r>
              <a:rPr lang="de-DE" err="1"/>
              <a:t>data</a:t>
            </a:r>
            <a:r>
              <a:rPr lang="de-DE"/>
              <a:t>)</a:t>
            </a:r>
            <a:endParaRPr lang="en-IE"/>
          </a:p>
        </p:txBody>
      </p:sp>
      <p:pic>
        <p:nvPicPr>
          <p:cNvPr id="12" name="Picture 2">
            <a:extLst>
              <a:ext uri="{FF2B5EF4-FFF2-40B4-BE49-F238E27FC236}">
                <a16:creationId xmlns:a16="http://schemas.microsoft.com/office/drawing/2014/main" id="{DBDD0BDE-832C-B2E5-440B-3DA19A271D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787" t="-8" r="83943" b="92059"/>
          <a:stretch/>
        </p:blipFill>
        <p:spPr bwMode="auto">
          <a:xfrm>
            <a:off x="6699796" y="2399084"/>
            <a:ext cx="209884" cy="5707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CE2CFDD-E171-6B83-3F4F-77A067FB9CDC}"/>
              </a:ext>
            </a:extLst>
          </p:cNvPr>
          <p:cNvSpPr txBox="1"/>
          <p:nvPr/>
        </p:nvSpPr>
        <p:spPr>
          <a:xfrm>
            <a:off x="1977538" y="5978212"/>
            <a:ext cx="902367" cy="553998"/>
          </a:xfrm>
          <a:prstGeom prst="rect">
            <a:avLst/>
          </a:prstGeom>
          <a:noFill/>
        </p:spPr>
        <p:txBody>
          <a:bodyPr wrap="square">
            <a:spAutoFit/>
          </a:bodyPr>
          <a:lstStyle/>
          <a:p>
            <a:pPr algn="ctr"/>
            <a:r>
              <a:rPr lang="en-IE" sz="1000"/>
              <a:t>Vert (</a:t>
            </a:r>
            <a:r>
              <a:rPr lang="en-IE" sz="1000" err="1"/>
              <a:t>énergie</a:t>
            </a:r>
            <a:r>
              <a:rPr lang="en-IE" sz="1000"/>
              <a:t> et transports)</a:t>
            </a:r>
          </a:p>
        </p:txBody>
      </p:sp>
      <p:sp>
        <p:nvSpPr>
          <p:cNvPr id="9" name="TextBox 8">
            <a:extLst>
              <a:ext uri="{FF2B5EF4-FFF2-40B4-BE49-F238E27FC236}">
                <a16:creationId xmlns:a16="http://schemas.microsoft.com/office/drawing/2014/main" id="{DAA9C0EA-EA09-BD00-1AB2-F95098344056}"/>
              </a:ext>
            </a:extLst>
          </p:cNvPr>
          <p:cNvSpPr txBox="1"/>
          <p:nvPr/>
        </p:nvSpPr>
        <p:spPr>
          <a:xfrm>
            <a:off x="2877858" y="5976253"/>
            <a:ext cx="902368" cy="553998"/>
          </a:xfrm>
          <a:prstGeom prst="rect">
            <a:avLst/>
          </a:prstGeom>
          <a:noFill/>
        </p:spPr>
        <p:txBody>
          <a:bodyPr wrap="square">
            <a:spAutoFit/>
          </a:bodyPr>
          <a:lstStyle/>
          <a:p>
            <a:pPr algn="ctr"/>
            <a:r>
              <a:rPr lang="en-IE" sz="1000" err="1"/>
              <a:t>Approvisionnement</a:t>
            </a:r>
            <a:r>
              <a:rPr lang="en-IE" sz="1000"/>
              <a:t> </a:t>
            </a:r>
            <a:r>
              <a:rPr lang="en-IE" sz="1000" err="1"/>
              <a:t>en</a:t>
            </a:r>
            <a:r>
              <a:rPr lang="en-IE" sz="1000"/>
              <a:t> </a:t>
            </a:r>
            <a:r>
              <a:rPr lang="en-IE" sz="1000" err="1"/>
              <a:t>énergie</a:t>
            </a:r>
            <a:endParaRPr lang="en-IE" sz="1000"/>
          </a:p>
        </p:txBody>
      </p:sp>
      <p:sp>
        <p:nvSpPr>
          <p:cNvPr id="14" name="TextBox 13">
            <a:extLst>
              <a:ext uri="{FF2B5EF4-FFF2-40B4-BE49-F238E27FC236}">
                <a16:creationId xmlns:a16="http://schemas.microsoft.com/office/drawing/2014/main" id="{26ABC103-FDF0-12E5-CF27-5805CDEEE2EB}"/>
              </a:ext>
            </a:extLst>
          </p:cNvPr>
          <p:cNvSpPr txBox="1"/>
          <p:nvPr/>
        </p:nvSpPr>
        <p:spPr>
          <a:xfrm>
            <a:off x="3800950" y="5961517"/>
            <a:ext cx="834991" cy="400110"/>
          </a:xfrm>
          <a:prstGeom prst="rect">
            <a:avLst/>
          </a:prstGeom>
          <a:noFill/>
        </p:spPr>
        <p:txBody>
          <a:bodyPr wrap="square">
            <a:spAutoFit/>
          </a:bodyPr>
          <a:lstStyle/>
          <a:p>
            <a:pPr algn="ctr"/>
            <a:r>
              <a:rPr lang="en-IE" sz="1000" err="1"/>
              <a:t>Demande</a:t>
            </a:r>
            <a:r>
              <a:rPr lang="en-IE" sz="1000"/>
              <a:t> </a:t>
            </a:r>
            <a:r>
              <a:rPr lang="en-IE" sz="1000" err="1"/>
              <a:t>d'énergie</a:t>
            </a:r>
            <a:endParaRPr lang="en-IE" sz="1000"/>
          </a:p>
        </p:txBody>
      </p:sp>
      <p:sp>
        <p:nvSpPr>
          <p:cNvPr id="16" name="TextBox 15">
            <a:extLst>
              <a:ext uri="{FF2B5EF4-FFF2-40B4-BE49-F238E27FC236}">
                <a16:creationId xmlns:a16="http://schemas.microsoft.com/office/drawing/2014/main" id="{D97478D9-17C0-427A-C894-5E1B1838335F}"/>
              </a:ext>
            </a:extLst>
          </p:cNvPr>
          <p:cNvSpPr txBox="1"/>
          <p:nvPr/>
        </p:nvSpPr>
        <p:spPr>
          <a:xfrm>
            <a:off x="4646827" y="5961517"/>
            <a:ext cx="902368" cy="400110"/>
          </a:xfrm>
          <a:prstGeom prst="rect">
            <a:avLst/>
          </a:prstGeom>
          <a:noFill/>
        </p:spPr>
        <p:txBody>
          <a:bodyPr wrap="square">
            <a:spAutoFit/>
          </a:bodyPr>
          <a:lstStyle/>
          <a:p>
            <a:pPr algn="ctr"/>
            <a:r>
              <a:rPr lang="en-IE" sz="1000" err="1"/>
              <a:t>Secteur</a:t>
            </a:r>
            <a:r>
              <a:rPr lang="en-IE" sz="1000"/>
              <a:t> des transports</a:t>
            </a:r>
          </a:p>
        </p:txBody>
      </p:sp>
      <p:sp>
        <p:nvSpPr>
          <p:cNvPr id="18" name="TextBox 17">
            <a:extLst>
              <a:ext uri="{FF2B5EF4-FFF2-40B4-BE49-F238E27FC236}">
                <a16:creationId xmlns:a16="http://schemas.microsoft.com/office/drawing/2014/main" id="{1534CFA1-373A-25C8-0983-F50990E74EA9}"/>
              </a:ext>
            </a:extLst>
          </p:cNvPr>
          <p:cNvSpPr txBox="1"/>
          <p:nvPr/>
        </p:nvSpPr>
        <p:spPr>
          <a:xfrm>
            <a:off x="5598417" y="5964376"/>
            <a:ext cx="834990" cy="246221"/>
          </a:xfrm>
          <a:prstGeom prst="rect">
            <a:avLst/>
          </a:prstGeom>
          <a:noFill/>
        </p:spPr>
        <p:txBody>
          <a:bodyPr wrap="square">
            <a:spAutoFit/>
          </a:bodyPr>
          <a:lstStyle/>
          <a:p>
            <a:r>
              <a:rPr lang="en-IE" sz="1000"/>
              <a:t>Numérique</a:t>
            </a:r>
          </a:p>
        </p:txBody>
      </p:sp>
      <p:sp>
        <p:nvSpPr>
          <p:cNvPr id="20" name="TextBox 19">
            <a:extLst>
              <a:ext uri="{FF2B5EF4-FFF2-40B4-BE49-F238E27FC236}">
                <a16:creationId xmlns:a16="http://schemas.microsoft.com/office/drawing/2014/main" id="{1441932C-E631-0FB7-DEA4-08ADFD04DEF5}"/>
              </a:ext>
            </a:extLst>
          </p:cNvPr>
          <p:cNvSpPr txBox="1"/>
          <p:nvPr/>
        </p:nvSpPr>
        <p:spPr>
          <a:xfrm>
            <a:off x="6909679" y="2354520"/>
            <a:ext cx="5088556" cy="307777"/>
          </a:xfrm>
          <a:prstGeom prst="rect">
            <a:avLst/>
          </a:prstGeom>
          <a:noFill/>
        </p:spPr>
        <p:txBody>
          <a:bodyPr wrap="square">
            <a:spAutoFit/>
          </a:bodyPr>
          <a:lstStyle/>
          <a:p>
            <a:r>
              <a:rPr lang="en-IE" err="1"/>
              <a:t>Historique</a:t>
            </a:r>
            <a:r>
              <a:rPr lang="en-IE"/>
              <a:t> des </a:t>
            </a:r>
            <a:r>
              <a:rPr lang="en-IE" err="1"/>
              <a:t>investissements</a:t>
            </a:r>
            <a:r>
              <a:rPr lang="en-IE"/>
              <a:t> </a:t>
            </a:r>
            <a:r>
              <a:rPr lang="en-IE" err="1"/>
              <a:t>annuels</a:t>
            </a:r>
            <a:r>
              <a:rPr lang="en-IE"/>
              <a:t> (2011 – 2020) </a:t>
            </a:r>
          </a:p>
        </p:txBody>
      </p:sp>
      <p:sp>
        <p:nvSpPr>
          <p:cNvPr id="22" name="TextBox 21">
            <a:extLst>
              <a:ext uri="{FF2B5EF4-FFF2-40B4-BE49-F238E27FC236}">
                <a16:creationId xmlns:a16="http://schemas.microsoft.com/office/drawing/2014/main" id="{8B3F2991-321E-5F79-A589-6832DF6DF6DF}"/>
              </a:ext>
            </a:extLst>
          </p:cNvPr>
          <p:cNvSpPr txBox="1"/>
          <p:nvPr/>
        </p:nvSpPr>
        <p:spPr>
          <a:xfrm>
            <a:off x="6909679" y="2577061"/>
            <a:ext cx="4444122" cy="307777"/>
          </a:xfrm>
          <a:prstGeom prst="rect">
            <a:avLst/>
          </a:prstGeom>
          <a:noFill/>
        </p:spPr>
        <p:txBody>
          <a:bodyPr wrap="square">
            <a:spAutoFit/>
          </a:bodyPr>
          <a:lstStyle/>
          <a:p>
            <a:r>
              <a:rPr lang="en-IE" err="1"/>
              <a:t>Déficit</a:t>
            </a:r>
            <a:r>
              <a:rPr lang="en-IE"/>
              <a:t> </a:t>
            </a:r>
            <a:r>
              <a:rPr lang="en-IE" err="1"/>
              <a:t>annuel</a:t>
            </a:r>
            <a:r>
              <a:rPr lang="en-IE"/>
              <a:t> </a:t>
            </a:r>
            <a:r>
              <a:rPr lang="en-IE" err="1"/>
              <a:t>d'investissement</a:t>
            </a:r>
            <a:r>
              <a:rPr lang="en-IE"/>
              <a:t> par rapport à 2030</a:t>
            </a:r>
          </a:p>
        </p:txBody>
      </p:sp>
      <p:sp>
        <p:nvSpPr>
          <p:cNvPr id="2" name="Slide Number Placeholder 1">
            <a:extLst>
              <a:ext uri="{FF2B5EF4-FFF2-40B4-BE49-F238E27FC236}">
                <a16:creationId xmlns:a16="http://schemas.microsoft.com/office/drawing/2014/main" id="{7799A077-3415-5E30-F158-5C4DE0D069A1}"/>
              </a:ext>
            </a:extLst>
          </p:cNvPr>
          <p:cNvSpPr>
            <a:spLocks noGrp="1"/>
          </p:cNvSpPr>
          <p:nvPr>
            <p:ph type="sldNum" idx="10"/>
          </p:nvPr>
        </p:nvSpPr>
        <p:spPr/>
        <p:txBody>
          <a:bodyPr/>
          <a:lstStyle/>
          <a:p>
            <a:pPr marL="0" lvl="0" indent="0" algn="l" rtl="0">
              <a:spcBef>
                <a:spcPts val="0"/>
              </a:spcBef>
              <a:spcAft>
                <a:spcPts val="0"/>
              </a:spcAft>
              <a:buNone/>
            </a:pPr>
            <a:fld id="{00000000-1234-1234-1234-123412341234}" type="slidenum">
              <a:rPr lang="en-GB" smtClean="0"/>
              <a:t>19</a:t>
            </a:fld>
            <a:endParaRPr lang="en-GB"/>
          </a:p>
        </p:txBody>
      </p:sp>
    </p:spTree>
    <p:extLst>
      <p:ext uri="{BB962C8B-B14F-4D97-AF65-F5344CB8AC3E}">
        <p14:creationId xmlns:p14="http://schemas.microsoft.com/office/powerpoint/2010/main" val="2823670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4" name="Google Shape;304;p9"/>
          <p:cNvSpPr txBox="1">
            <a:spLocks noGrp="1"/>
          </p:cNvSpPr>
          <p:nvPr>
            <p:ph type="title"/>
          </p:nvPr>
        </p:nvSpPr>
        <p:spPr>
          <a:xfrm>
            <a:off x="1078273" y="312680"/>
            <a:ext cx="10515600" cy="782357"/>
          </a:xfrm>
          <a:prstGeom prst="rect">
            <a:avLst/>
          </a:prstGeom>
          <a:noFill/>
          <a:ln>
            <a:noFill/>
          </a:ln>
        </p:spPr>
        <p:txBody>
          <a:bodyPr spcFirstLastPara="1" wrap="square" lIns="91425" tIns="45700" rIns="91425" bIns="0" anchor="b" anchorCtr="0">
            <a:noAutofit/>
          </a:bodyPr>
          <a:lstStyle/>
          <a:p>
            <a:pPr>
              <a:buSzPts val="4000"/>
            </a:pPr>
            <a:r>
              <a:rPr lang="fr-BE" sz="3600"/>
              <a:t>Sommaire</a:t>
            </a:r>
          </a:p>
        </p:txBody>
      </p:sp>
      <p:sp>
        <p:nvSpPr>
          <p:cNvPr id="7" name="Content Placeholder 1">
            <a:extLst>
              <a:ext uri="{FF2B5EF4-FFF2-40B4-BE49-F238E27FC236}">
                <a16:creationId xmlns:a16="http://schemas.microsoft.com/office/drawing/2014/main" id="{2078CF07-D6A7-4E2B-6DA2-250DAE381ED7}"/>
              </a:ext>
            </a:extLst>
          </p:cNvPr>
          <p:cNvSpPr txBox="1">
            <a:spLocks/>
          </p:cNvSpPr>
          <p:nvPr/>
        </p:nvSpPr>
        <p:spPr>
          <a:xfrm>
            <a:off x="1075710" y="1354689"/>
            <a:ext cx="11143892" cy="376313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eaLnBrk="1" hangingPunct="1">
              <a:lnSpc>
                <a:spcPct val="100000"/>
              </a:lnSpc>
              <a:spcBef>
                <a:spcPts val="0"/>
              </a:spcBef>
              <a:spcAft>
                <a:spcPts val="0"/>
              </a:spcAft>
              <a:buClr>
                <a:schemeClr val="dk2"/>
              </a:buClr>
              <a:buSzPts val="1800"/>
              <a:buFont typeface="Arial"/>
              <a:buChar char="•"/>
              <a:defRPr sz="2400" b="0" i="0" u="none" strike="noStrike" cap="none">
                <a:solidFill>
                  <a:schemeClr val="dk1"/>
                </a:solidFill>
                <a:latin typeface="Arial"/>
                <a:ea typeface="Arial"/>
                <a:cs typeface="Arial"/>
                <a:sym typeface="Arial"/>
              </a:defRPr>
            </a:lvl1pPr>
            <a:lvl2pPr marL="914400" marR="0" lvl="1" indent="-342900" algn="l" rtl="0" eaLnBrk="1" hangingPunct="1">
              <a:lnSpc>
                <a:spcPct val="100000"/>
              </a:lnSpc>
              <a:spcBef>
                <a:spcPts val="1800"/>
              </a:spcBef>
              <a:spcAft>
                <a:spcPts val="0"/>
              </a:spcAft>
              <a:buClr>
                <a:schemeClr val="dk2"/>
              </a:buClr>
              <a:buSzPts val="1800"/>
              <a:buFont typeface="Arial"/>
              <a:buChar char="•"/>
              <a:defRPr sz="2000" b="0" i="0" u="none" strike="noStrike" cap="none">
                <a:solidFill>
                  <a:schemeClr val="dk1"/>
                </a:solidFill>
                <a:latin typeface="Arial"/>
                <a:ea typeface="Arial"/>
                <a:cs typeface="Arial"/>
                <a:sym typeface="Arial"/>
              </a:defRPr>
            </a:lvl2pPr>
            <a:lvl3pPr marL="1371600" marR="0" lvl="2" indent="-342900" algn="l" rtl="0" eaLnBrk="1" hangingPunct="1">
              <a:lnSpc>
                <a:spcPct val="100000"/>
              </a:lnSpc>
              <a:spcBef>
                <a:spcPts val="180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eaLnBrk="1" hangingPunct="1">
              <a:lnSpc>
                <a:spcPct val="100000"/>
              </a:lnSpc>
              <a:spcBef>
                <a:spcPts val="1800"/>
              </a:spcBef>
              <a:spcAft>
                <a:spcPts val="0"/>
              </a:spcAft>
              <a:buClr>
                <a:schemeClr val="dk2"/>
              </a:buClr>
              <a:buSzPts val="1800"/>
              <a:buFont typeface="Arial"/>
              <a:buChar char="•"/>
              <a:defRPr sz="1600" b="0" i="0" u="none" strike="noStrike" cap="none">
                <a:solidFill>
                  <a:schemeClr val="dk1"/>
                </a:solidFill>
                <a:latin typeface="Arial"/>
                <a:ea typeface="Arial"/>
                <a:cs typeface="Arial"/>
                <a:sym typeface="Arial"/>
              </a:defRPr>
            </a:lvl4pPr>
            <a:lvl5pPr marL="2286000" marR="0" lvl="4" indent="-342900" algn="l" rtl="0" eaLnBrk="1" hangingPunct="1">
              <a:lnSpc>
                <a:spcPct val="100000"/>
              </a:lnSpc>
              <a:spcBef>
                <a:spcPts val="1800"/>
              </a:spcBef>
              <a:spcAft>
                <a:spcPts val="0"/>
              </a:spcAft>
              <a:buClr>
                <a:schemeClr val="dk2"/>
              </a:buClr>
              <a:buSzPts val="1800"/>
              <a:buFont typeface="Arial"/>
              <a:buChar char="•"/>
              <a:defRPr sz="1600" b="0" i="0" u="none" strike="noStrike" cap="none">
                <a:solidFill>
                  <a:schemeClr val="dk1"/>
                </a:solidFill>
                <a:latin typeface="Arial"/>
                <a:ea typeface="Arial"/>
                <a:cs typeface="Arial"/>
                <a:sym typeface="Arial"/>
              </a:defRPr>
            </a:lvl5pPr>
            <a:lvl6pPr marL="2743200" marR="0" lvl="5" indent="-342900" algn="l" rtl="0" eaLnBrk="1" hangingPunct="1">
              <a:lnSpc>
                <a:spcPct val="90000"/>
              </a:lnSpc>
              <a:spcBef>
                <a:spcPts val="18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395605" indent="-395605">
              <a:buAutoNum type="arabicPeriod"/>
            </a:pPr>
            <a:r>
              <a:rPr lang="en-US" sz="2800" err="1">
                <a:latin typeface="+mn-lt"/>
              </a:rPr>
              <a:t>Contexte</a:t>
            </a:r>
            <a:r>
              <a:rPr lang="en-US" sz="2800">
                <a:latin typeface="+mn-lt"/>
              </a:rPr>
              <a:t> </a:t>
            </a:r>
            <a:r>
              <a:rPr lang="en-US" sz="2800" err="1">
                <a:latin typeface="+mn-lt"/>
              </a:rPr>
              <a:t>économique</a:t>
            </a:r>
            <a:r>
              <a:rPr lang="en-US" sz="2800">
                <a:latin typeface="+mn-lt"/>
              </a:rPr>
              <a:t> et </a:t>
            </a:r>
            <a:r>
              <a:rPr lang="en-US" sz="2800" err="1">
                <a:latin typeface="+mn-lt"/>
              </a:rPr>
              <a:t>budgétaire</a:t>
            </a:r>
            <a:endParaRPr lang="en-US" sz="2800">
              <a:latin typeface="+mn-lt"/>
            </a:endParaRPr>
          </a:p>
          <a:p>
            <a:pPr marL="395605" indent="-395605">
              <a:buAutoNum type="arabicPeriod"/>
            </a:pPr>
            <a:endParaRPr lang="en-US" sz="2800">
              <a:latin typeface="+mn-lt"/>
            </a:endParaRPr>
          </a:p>
          <a:p>
            <a:pPr marL="395605" indent="-395605">
              <a:buAutoNum type="arabicPeriod"/>
            </a:pPr>
            <a:r>
              <a:rPr lang="en-US" sz="2800">
                <a:latin typeface="+mn-lt"/>
              </a:rPr>
              <a:t>Le plan de relance </a:t>
            </a:r>
            <a:r>
              <a:rPr lang="en-US" sz="2800" err="1">
                <a:latin typeface="+mn-lt"/>
              </a:rPr>
              <a:t>européen</a:t>
            </a:r>
            <a:r>
              <a:rPr lang="en-US" sz="2800">
                <a:latin typeface="+mn-lt"/>
              </a:rPr>
              <a:t> '</a:t>
            </a:r>
            <a:r>
              <a:rPr lang="en-US" sz="2800" err="1">
                <a:latin typeface="+mn-lt"/>
              </a:rPr>
              <a:t>NextGenerationEU</a:t>
            </a:r>
            <a:r>
              <a:rPr lang="en-US" sz="2800">
                <a:latin typeface="+mn-lt"/>
              </a:rPr>
              <a:t>'</a:t>
            </a:r>
          </a:p>
          <a:p>
            <a:pPr marL="395605" indent="-395605">
              <a:buAutoNum type="arabicPeriod"/>
            </a:pPr>
            <a:endParaRPr lang="en-US" sz="2800">
              <a:latin typeface="+mn-lt"/>
            </a:endParaRPr>
          </a:p>
          <a:p>
            <a:pPr marL="395605" indent="-395605">
              <a:buAutoNum type="arabicPeriod"/>
            </a:pPr>
            <a:r>
              <a:rPr lang="en-US" sz="2800" err="1">
                <a:latin typeface="+mn-lt"/>
              </a:rPr>
              <a:t>Autres</a:t>
            </a:r>
            <a:r>
              <a:rPr lang="en-US" sz="2800">
                <a:latin typeface="+mn-lt"/>
              </a:rPr>
              <a:t> sources de </a:t>
            </a:r>
            <a:r>
              <a:rPr lang="en-US" sz="2800" err="1">
                <a:latin typeface="+mn-lt"/>
              </a:rPr>
              <a:t>financement</a:t>
            </a:r>
            <a:r>
              <a:rPr lang="en-US" sz="2800">
                <a:latin typeface="+mn-lt"/>
              </a:rPr>
              <a:t> du </a:t>
            </a:r>
            <a:r>
              <a:rPr lang="en-US" sz="2800" err="1">
                <a:latin typeface="+mn-lt"/>
              </a:rPr>
              <a:t>Pacte</a:t>
            </a:r>
            <a:r>
              <a:rPr lang="en-US" sz="2800">
                <a:latin typeface="+mn-lt"/>
              </a:rPr>
              <a:t> vert</a:t>
            </a:r>
          </a:p>
          <a:p>
            <a:pPr marL="395605" indent="-395605">
              <a:buAutoNum type="arabicPeriod"/>
            </a:pPr>
            <a:endParaRPr lang="en-US" sz="2800"/>
          </a:p>
          <a:p>
            <a:pPr marL="395605" indent="-395605">
              <a:buAutoNum type="arabicPeriod"/>
            </a:pPr>
            <a:r>
              <a:rPr lang="en-US" sz="2800"/>
              <a:t>Les </a:t>
            </a:r>
            <a:r>
              <a:rPr lang="en-US" sz="2800" err="1"/>
              <a:t>nouvelles</a:t>
            </a:r>
            <a:r>
              <a:rPr lang="en-US" sz="2800"/>
              <a:t> </a:t>
            </a:r>
            <a:r>
              <a:rPr lang="en-US" sz="2800" err="1"/>
              <a:t>règles</a:t>
            </a:r>
            <a:r>
              <a:rPr lang="en-US" sz="2800"/>
              <a:t> </a:t>
            </a:r>
            <a:r>
              <a:rPr lang="en-US" sz="2800" err="1"/>
              <a:t>budgétaires</a:t>
            </a:r>
            <a:r>
              <a:rPr lang="en-US" sz="2800"/>
              <a:t> </a:t>
            </a:r>
            <a:r>
              <a:rPr lang="en-US" sz="2800" err="1"/>
              <a:t>européennes</a:t>
            </a:r>
            <a:endParaRPr lang="en-US" sz="2800"/>
          </a:p>
          <a:p>
            <a:pPr marL="395605" indent="-395605">
              <a:buAutoNum type="arabicPeriod"/>
            </a:pPr>
            <a:endParaRPr lang="en-US" sz="2800"/>
          </a:p>
          <a:p>
            <a:pPr marL="395605" indent="-395605">
              <a:buAutoNum type="arabicPeriod"/>
            </a:pPr>
            <a:r>
              <a:rPr lang="en-US" sz="2800"/>
              <a:t>Conclusions</a:t>
            </a:r>
          </a:p>
          <a:p>
            <a:pPr marL="395605" indent="-395605">
              <a:buAutoNum type="arabicPeriod"/>
            </a:pPr>
            <a:endParaRPr lang="en-US" sz="2000"/>
          </a:p>
          <a:p>
            <a:pPr marL="0" indent="0">
              <a:buNone/>
            </a:pPr>
            <a:endParaRPr lang="en-US" sz="2000" b="1">
              <a:latin typeface="EC Square Sans Cond Pro" panose="020B0506040000020004" pitchFamily="34" charset="0"/>
            </a:endParaRPr>
          </a:p>
          <a:p>
            <a:pPr marL="0" indent="0">
              <a:buNone/>
            </a:pPr>
            <a:endParaRPr lang="en-GB" sz="2800">
              <a:latin typeface="EC Square Sans Cond Pro" panose="020B0506040000020004" pitchFamily="34" charset="0"/>
            </a:endParaRPr>
          </a:p>
        </p:txBody>
      </p:sp>
      <p:pic>
        <p:nvPicPr>
          <p:cNvPr id="2" name="Picture 1" descr="A blue and yellow flag with stars&#10;&#10;Description automatically generated">
            <a:extLst>
              <a:ext uri="{FF2B5EF4-FFF2-40B4-BE49-F238E27FC236}">
                <a16:creationId xmlns:a16="http://schemas.microsoft.com/office/drawing/2014/main" id="{D1E24502-9DDC-DE66-8808-2891A113EE34}"/>
              </a:ext>
            </a:extLst>
          </p:cNvPr>
          <p:cNvPicPr>
            <a:picLocks noChangeAspect="1"/>
          </p:cNvPicPr>
          <p:nvPr/>
        </p:nvPicPr>
        <p:blipFill rotWithShape="1">
          <a:blip r:embed="rId3"/>
          <a:srcRect l="32885" t="65609" r="43914" b="18224"/>
          <a:stretch/>
        </p:blipFill>
        <p:spPr>
          <a:xfrm>
            <a:off x="10965179" y="6230360"/>
            <a:ext cx="739367" cy="289560"/>
          </a:xfrm>
          <a:prstGeom prst="rect">
            <a:avLst/>
          </a:prstGeom>
        </p:spPr>
      </p:pic>
      <p:sp>
        <p:nvSpPr>
          <p:cNvPr id="5" name="Slide Number Placeholder 4">
            <a:extLst>
              <a:ext uri="{FF2B5EF4-FFF2-40B4-BE49-F238E27FC236}">
                <a16:creationId xmlns:a16="http://schemas.microsoft.com/office/drawing/2014/main" id="{E48A51A3-A2A9-9A5E-0B3A-0561B6211D41}"/>
              </a:ext>
            </a:extLst>
          </p:cNvPr>
          <p:cNvSpPr>
            <a:spLocks noGrp="1"/>
          </p:cNvSpPr>
          <p:nvPr>
            <p:ph type="sldNum" idx="10"/>
          </p:nvPr>
        </p:nvSpPr>
        <p:spPr/>
        <p:txBody>
          <a:bodyPr/>
          <a:lstStyle/>
          <a:p>
            <a:pPr marL="0" lvl="0" indent="0" algn="l" rtl="0">
              <a:spcBef>
                <a:spcPts val="0"/>
              </a:spcBef>
              <a:spcAft>
                <a:spcPts val="0"/>
              </a:spcAft>
              <a:buNone/>
            </a:pPr>
            <a:fld id="{00000000-1234-1234-1234-123412341234}" type="slidenum">
              <a:rPr lang="en-GB" smtClean="0"/>
              <a:t>2</a:t>
            </a:fld>
            <a:endParaRPr lang="en-GB"/>
          </a:p>
        </p:txBody>
      </p:sp>
    </p:spTree>
    <p:extLst>
      <p:ext uri="{BB962C8B-B14F-4D97-AF65-F5344CB8AC3E}">
        <p14:creationId xmlns:p14="http://schemas.microsoft.com/office/powerpoint/2010/main" val="767174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0D130A-AD0A-E056-F9E2-5EA58F3A12F7}"/>
              </a:ext>
            </a:extLst>
          </p:cNvPr>
          <p:cNvSpPr>
            <a:spLocks noGrp="1"/>
          </p:cNvSpPr>
          <p:nvPr>
            <p:ph type="title"/>
          </p:nvPr>
        </p:nvSpPr>
        <p:spPr>
          <a:xfrm>
            <a:off x="970722" y="196418"/>
            <a:ext cx="10515600" cy="782357"/>
          </a:xfrm>
        </p:spPr>
        <p:txBody>
          <a:bodyPr/>
          <a:lstStyle/>
          <a:p>
            <a:r>
              <a:rPr lang="fr-FR" sz="3200"/>
              <a:t>Comment la transition écologique est-elle financée ?</a:t>
            </a:r>
            <a:endParaRPr lang="en-IE" sz="3200"/>
          </a:p>
        </p:txBody>
      </p:sp>
      <p:sp>
        <p:nvSpPr>
          <p:cNvPr id="7" name="Rectangle: Rounded Corners 6">
            <a:extLst>
              <a:ext uri="{FF2B5EF4-FFF2-40B4-BE49-F238E27FC236}">
                <a16:creationId xmlns:a16="http://schemas.microsoft.com/office/drawing/2014/main" id="{BA56BCF9-7A3B-CFA2-58B9-2C35496A9ABA}"/>
              </a:ext>
            </a:extLst>
          </p:cNvPr>
          <p:cNvSpPr/>
          <p:nvPr/>
        </p:nvSpPr>
        <p:spPr>
          <a:xfrm>
            <a:off x="1208258" y="2306650"/>
            <a:ext cx="1714766" cy="2894731"/>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a:t>Budget de l’UE</a:t>
            </a:r>
          </a:p>
        </p:txBody>
      </p:sp>
      <p:sp>
        <p:nvSpPr>
          <p:cNvPr id="8" name="Rectangle: Rounded Corners 7">
            <a:extLst>
              <a:ext uri="{FF2B5EF4-FFF2-40B4-BE49-F238E27FC236}">
                <a16:creationId xmlns:a16="http://schemas.microsoft.com/office/drawing/2014/main" id="{40135125-B3AC-B395-639D-F7AE409FE83E}"/>
              </a:ext>
            </a:extLst>
          </p:cNvPr>
          <p:cNvSpPr/>
          <p:nvPr/>
        </p:nvSpPr>
        <p:spPr>
          <a:xfrm>
            <a:off x="3503366" y="2640093"/>
            <a:ext cx="1246674" cy="1804374"/>
          </a:xfrm>
          <a:prstGeom prst="roundRect">
            <a:avLst>
              <a:gd name="adj" fmla="val 19951"/>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a:t>Invest EU garantie</a:t>
            </a:r>
          </a:p>
        </p:txBody>
      </p:sp>
      <p:sp>
        <p:nvSpPr>
          <p:cNvPr id="9" name="Rectangle: Rounded Corners 8">
            <a:extLst>
              <a:ext uri="{FF2B5EF4-FFF2-40B4-BE49-F238E27FC236}">
                <a16:creationId xmlns:a16="http://schemas.microsoft.com/office/drawing/2014/main" id="{88111BDC-ABEA-A245-0B82-A4615AE1A433}"/>
              </a:ext>
            </a:extLst>
          </p:cNvPr>
          <p:cNvSpPr/>
          <p:nvPr/>
        </p:nvSpPr>
        <p:spPr>
          <a:xfrm>
            <a:off x="4913240" y="2663611"/>
            <a:ext cx="2181885" cy="808018"/>
          </a:xfrm>
          <a:prstGeom prst="roundRect">
            <a:avLst>
              <a:gd name="adj" fmla="val 34718"/>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a:t>Groupe BEI</a:t>
            </a:r>
          </a:p>
        </p:txBody>
      </p:sp>
      <p:sp>
        <p:nvSpPr>
          <p:cNvPr id="10" name="Rectangle: Rounded Corners 9">
            <a:extLst>
              <a:ext uri="{FF2B5EF4-FFF2-40B4-BE49-F238E27FC236}">
                <a16:creationId xmlns:a16="http://schemas.microsoft.com/office/drawing/2014/main" id="{504D9601-6DD0-0420-F78A-212087D43349}"/>
              </a:ext>
            </a:extLst>
          </p:cNvPr>
          <p:cNvSpPr/>
          <p:nvPr/>
        </p:nvSpPr>
        <p:spPr>
          <a:xfrm>
            <a:off x="7512843" y="2289316"/>
            <a:ext cx="3592162" cy="2176308"/>
          </a:xfrm>
          <a:prstGeom prst="round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b="1"/>
              <a:t>Investissements privés et publics</a:t>
            </a:r>
          </a:p>
          <a:p>
            <a:pPr algn="ctr"/>
            <a:endParaRPr lang="fr-FR" b="1"/>
          </a:p>
          <a:p>
            <a:pPr algn="ctr"/>
            <a:r>
              <a:rPr lang="fr-FR" sz="1200" b="1"/>
              <a:t> </a:t>
            </a:r>
            <a:r>
              <a:rPr lang="fr-FR" sz="1200"/>
              <a:t>Contribution d'InvestEU à la réalisation des objectifs en matière de climat et d'environnement </a:t>
            </a:r>
            <a:endParaRPr lang="fr-FR" sz="1200">
              <a:cs typeface="Arial"/>
            </a:endParaRPr>
          </a:p>
          <a:p>
            <a:pPr algn="ctr"/>
            <a:endParaRPr lang="fr-FR"/>
          </a:p>
          <a:p>
            <a:pPr algn="ctr"/>
            <a:r>
              <a:rPr lang="fr-FR" b="1"/>
              <a:t>Investissements mobilisés </a:t>
            </a:r>
            <a:br>
              <a:rPr lang="fr-FR" b="1"/>
            </a:br>
            <a:r>
              <a:rPr lang="fr-FR" b="1"/>
              <a:t>279 milliards d'euros</a:t>
            </a:r>
            <a:endParaRPr lang="en-IE" b="1"/>
          </a:p>
        </p:txBody>
      </p:sp>
      <p:sp>
        <p:nvSpPr>
          <p:cNvPr id="11" name="Rectangle: Rounded Corners 10">
            <a:extLst>
              <a:ext uri="{FF2B5EF4-FFF2-40B4-BE49-F238E27FC236}">
                <a16:creationId xmlns:a16="http://schemas.microsoft.com/office/drawing/2014/main" id="{63D7657C-41B9-77A1-4AAB-E6B57551F7A8}"/>
              </a:ext>
            </a:extLst>
          </p:cNvPr>
          <p:cNvSpPr/>
          <p:nvPr/>
        </p:nvSpPr>
        <p:spPr>
          <a:xfrm>
            <a:off x="4913240" y="3636449"/>
            <a:ext cx="2169742" cy="808018"/>
          </a:xfrm>
          <a:prstGeom prst="roundRect">
            <a:avLst>
              <a:gd name="adj" fmla="val 36521"/>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a:t>Banques nationales de développement et IFI</a:t>
            </a:r>
            <a:endParaRPr lang="en-IE"/>
          </a:p>
        </p:txBody>
      </p:sp>
      <p:sp>
        <p:nvSpPr>
          <p:cNvPr id="14" name="Rectangle: Rounded Corners 13">
            <a:extLst>
              <a:ext uri="{FF2B5EF4-FFF2-40B4-BE49-F238E27FC236}">
                <a16:creationId xmlns:a16="http://schemas.microsoft.com/office/drawing/2014/main" id="{573DA624-5FE7-8A22-99BA-A5E45ED47E8A}"/>
              </a:ext>
            </a:extLst>
          </p:cNvPr>
          <p:cNvSpPr/>
          <p:nvPr/>
        </p:nvSpPr>
        <p:spPr>
          <a:xfrm>
            <a:off x="4072107" y="1620806"/>
            <a:ext cx="2903440" cy="431540"/>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1600" b="1"/>
              <a:t>au </a:t>
            </a:r>
            <a:r>
              <a:rPr lang="en-IE" sz="1600" b="1" err="1"/>
              <a:t>moins</a:t>
            </a:r>
            <a:r>
              <a:rPr lang="en-IE" sz="1600" b="1"/>
              <a:t> 1 trillion </a:t>
            </a:r>
            <a:r>
              <a:rPr lang="en-IE" sz="1600" b="1" err="1"/>
              <a:t>d'euros</a:t>
            </a:r>
            <a:endParaRPr lang="en-IE" sz="1600" b="1"/>
          </a:p>
        </p:txBody>
      </p:sp>
      <p:sp>
        <p:nvSpPr>
          <p:cNvPr id="19" name="Rectangle: Rounded Corners 18">
            <a:extLst>
              <a:ext uri="{FF2B5EF4-FFF2-40B4-BE49-F238E27FC236}">
                <a16:creationId xmlns:a16="http://schemas.microsoft.com/office/drawing/2014/main" id="{BC2C97F4-A3C2-E546-3A1D-C75ADDD46AF8}"/>
              </a:ext>
            </a:extLst>
          </p:cNvPr>
          <p:cNvSpPr/>
          <p:nvPr/>
        </p:nvSpPr>
        <p:spPr>
          <a:xfrm>
            <a:off x="1171223" y="5390260"/>
            <a:ext cx="1788836" cy="575780"/>
          </a:xfrm>
          <a:prstGeom prst="roundRect">
            <a:avLst>
              <a:gd name="adj" fmla="val 43454"/>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a:t>Fonds ETS </a:t>
            </a:r>
            <a:br>
              <a:rPr lang="fr-FR"/>
            </a:br>
            <a:endParaRPr lang="fr-FR" sz="1200">
              <a:cs typeface="Arial"/>
            </a:endParaRPr>
          </a:p>
        </p:txBody>
      </p:sp>
      <p:sp>
        <p:nvSpPr>
          <p:cNvPr id="20" name="Rectangle: Rounded Corners 19">
            <a:extLst>
              <a:ext uri="{FF2B5EF4-FFF2-40B4-BE49-F238E27FC236}">
                <a16:creationId xmlns:a16="http://schemas.microsoft.com/office/drawing/2014/main" id="{64F0A1D6-763B-88E0-334F-3306A6E36E8F}"/>
              </a:ext>
            </a:extLst>
          </p:cNvPr>
          <p:cNvSpPr/>
          <p:nvPr/>
        </p:nvSpPr>
        <p:spPr>
          <a:xfrm>
            <a:off x="4281430" y="5047332"/>
            <a:ext cx="2526788" cy="881971"/>
          </a:xfrm>
          <a:prstGeom prst="round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a:t>Cofinancement national Fonds structurels et d'investissement européens 114 milliards d'euros</a:t>
            </a:r>
            <a:endParaRPr lang="en-IE" sz="1200"/>
          </a:p>
        </p:txBody>
      </p:sp>
      <p:sp>
        <p:nvSpPr>
          <p:cNvPr id="22" name="TextBox 21">
            <a:extLst>
              <a:ext uri="{FF2B5EF4-FFF2-40B4-BE49-F238E27FC236}">
                <a16:creationId xmlns:a16="http://schemas.microsoft.com/office/drawing/2014/main" id="{9F045492-7BD0-FD66-D0E3-6182BB12E17B}"/>
              </a:ext>
            </a:extLst>
          </p:cNvPr>
          <p:cNvSpPr txBox="1"/>
          <p:nvPr/>
        </p:nvSpPr>
        <p:spPr>
          <a:xfrm>
            <a:off x="8734851" y="4749831"/>
            <a:ext cx="1769946" cy="276999"/>
          </a:xfrm>
          <a:prstGeom prst="rect">
            <a:avLst/>
          </a:prstGeom>
          <a:noFill/>
        </p:spPr>
        <p:txBody>
          <a:bodyPr wrap="square">
            <a:spAutoFit/>
          </a:bodyPr>
          <a:lstStyle/>
          <a:p>
            <a:r>
              <a:rPr lang="en-IE" sz="1200" b="0" i="0">
                <a:solidFill>
                  <a:srgbClr val="666666"/>
                </a:solidFill>
                <a:effectLst/>
                <a:latin typeface="DDG_ProximaNova"/>
              </a:rPr>
              <a:t>Budget de </a:t>
            </a:r>
            <a:r>
              <a:rPr lang="en-IE" sz="1200" b="0" i="0" err="1">
                <a:solidFill>
                  <a:srgbClr val="666666"/>
                </a:solidFill>
                <a:effectLst/>
                <a:latin typeface="DDG_ProximaNova"/>
              </a:rPr>
              <a:t>l'UE</a:t>
            </a:r>
            <a:endParaRPr lang="en-IE" sz="1200"/>
          </a:p>
        </p:txBody>
      </p:sp>
      <p:sp>
        <p:nvSpPr>
          <p:cNvPr id="24" name="TextBox 23">
            <a:extLst>
              <a:ext uri="{FF2B5EF4-FFF2-40B4-BE49-F238E27FC236}">
                <a16:creationId xmlns:a16="http://schemas.microsoft.com/office/drawing/2014/main" id="{6DFB659D-49EE-E4B3-DE0A-96855C990191}"/>
              </a:ext>
            </a:extLst>
          </p:cNvPr>
          <p:cNvSpPr txBox="1"/>
          <p:nvPr/>
        </p:nvSpPr>
        <p:spPr>
          <a:xfrm>
            <a:off x="8696752" y="5129887"/>
            <a:ext cx="2831270" cy="276999"/>
          </a:xfrm>
          <a:prstGeom prst="rect">
            <a:avLst/>
          </a:prstGeom>
          <a:noFill/>
        </p:spPr>
        <p:txBody>
          <a:bodyPr wrap="square">
            <a:spAutoFit/>
          </a:bodyPr>
          <a:lstStyle>
            <a:defPPr marR="0" lvl="0" algn="l" rtl="0">
              <a:lnSpc>
                <a:spcPct val="100000"/>
              </a:lnSpc>
              <a:spcBef>
                <a:spcPts val="0"/>
              </a:spcBef>
              <a:spcAft>
                <a:spcPts val="0"/>
              </a:spcAft>
            </a:defPPr>
            <a:lvl1pPr>
              <a:defRPr>
                <a:solidFill>
                  <a:srgbClr val="666666"/>
                </a:solidFill>
                <a:effectLst/>
                <a:latin typeface="DDG_ProximaNova"/>
              </a:defRPr>
            </a:lvl1pPr>
          </a:lstStyle>
          <a:p>
            <a:r>
              <a:rPr lang="en-IE" sz="1200" err="1"/>
              <a:t>Déclenché</a:t>
            </a:r>
            <a:r>
              <a:rPr lang="en-IE" sz="1200"/>
              <a:t> par le budget de </a:t>
            </a:r>
            <a:r>
              <a:rPr lang="en-IE" sz="1200" err="1"/>
              <a:t>l'UE</a:t>
            </a:r>
            <a:endParaRPr lang="en-IE" sz="1200"/>
          </a:p>
        </p:txBody>
      </p:sp>
      <p:sp>
        <p:nvSpPr>
          <p:cNvPr id="26" name="TextBox 25">
            <a:extLst>
              <a:ext uri="{FF2B5EF4-FFF2-40B4-BE49-F238E27FC236}">
                <a16:creationId xmlns:a16="http://schemas.microsoft.com/office/drawing/2014/main" id="{AE455FDA-B357-D40C-E20F-E58D6AB675CA}"/>
              </a:ext>
            </a:extLst>
          </p:cNvPr>
          <p:cNvSpPr txBox="1"/>
          <p:nvPr/>
        </p:nvSpPr>
        <p:spPr>
          <a:xfrm>
            <a:off x="5821471" y="2232173"/>
            <a:ext cx="1442912" cy="369332"/>
          </a:xfrm>
          <a:prstGeom prst="rect">
            <a:avLst/>
          </a:prstGeom>
          <a:noFill/>
        </p:spPr>
        <p:txBody>
          <a:bodyPr wrap="square">
            <a:spAutoFit/>
          </a:bodyPr>
          <a:lstStyle/>
          <a:p>
            <a:r>
              <a:rPr lang="fr-FR" sz="1800" b="1" i="0">
                <a:solidFill>
                  <a:schemeClr val="tx1">
                    <a:lumMod val="60000"/>
                    <a:lumOff val="40000"/>
                  </a:schemeClr>
                </a:solidFill>
                <a:effectLst/>
                <a:latin typeface="+mj-lt"/>
              </a:rPr>
              <a:t>InvestEU</a:t>
            </a:r>
            <a:endParaRPr lang="en-IE" sz="1800" b="1">
              <a:solidFill>
                <a:schemeClr val="tx1">
                  <a:lumMod val="60000"/>
                  <a:lumOff val="40000"/>
                </a:schemeClr>
              </a:solidFill>
              <a:latin typeface="+mj-lt"/>
            </a:endParaRPr>
          </a:p>
        </p:txBody>
      </p:sp>
      <p:sp>
        <p:nvSpPr>
          <p:cNvPr id="28" name="TextBox 27">
            <a:extLst>
              <a:ext uri="{FF2B5EF4-FFF2-40B4-BE49-F238E27FC236}">
                <a16:creationId xmlns:a16="http://schemas.microsoft.com/office/drawing/2014/main" id="{0E8A4434-637B-F402-BB44-6EB990954112}"/>
              </a:ext>
            </a:extLst>
          </p:cNvPr>
          <p:cNvSpPr txBox="1"/>
          <p:nvPr/>
        </p:nvSpPr>
        <p:spPr>
          <a:xfrm>
            <a:off x="970722" y="986393"/>
            <a:ext cx="10002078" cy="307777"/>
          </a:xfrm>
          <a:prstGeom prst="rect">
            <a:avLst/>
          </a:prstGeom>
          <a:noFill/>
          <a:ln>
            <a:noFill/>
          </a:ln>
        </p:spPr>
        <p:txBody>
          <a:bodyPr spcFirstLastPara="1" wrap="square" lIns="91425" tIns="45700" rIns="91425" bIns="0" anchor="b" anchorCtr="0">
            <a:noAutofit/>
          </a:bodyPr>
          <a:lstStyle>
            <a:defPPr marR="0" lvl="0" algn="l" rtl="0">
              <a:lnSpc>
                <a:spcPct val="100000"/>
              </a:lnSpc>
              <a:spcBef>
                <a:spcPts val="0"/>
              </a:spcBef>
              <a:spcAft>
                <a:spcPts val="0"/>
              </a:spcAft>
              <a:defRPr/>
            </a:defPPr>
            <a:lvl1pPr eaLnBrk="1" hangingPunct="1">
              <a:lnSpc>
                <a:spcPct val="90000"/>
              </a:lnSpc>
              <a:buClr>
                <a:schemeClr val="dk2"/>
              </a:buClr>
              <a:buSzPts val="4000"/>
              <a:buNone/>
              <a:defRPr>
                <a:solidFill>
                  <a:schemeClr val="tx1"/>
                </a:solidFill>
              </a:defRPr>
            </a:lvl1pPr>
            <a:lvl2pPr eaLnBrk="1" hangingPunct="1">
              <a:buSzPts val="1400"/>
              <a:buNone/>
              <a:defRPr sz="1800"/>
            </a:lvl2pPr>
            <a:lvl3pPr eaLnBrk="1" hangingPunct="1">
              <a:buSzPts val="1400"/>
              <a:buNone/>
              <a:defRPr sz="1800"/>
            </a:lvl3pPr>
            <a:lvl4pPr eaLnBrk="1" hangingPunct="1">
              <a:buSzPts val="1400"/>
              <a:buNone/>
              <a:defRPr sz="1800"/>
            </a:lvl4pPr>
            <a:lvl5pPr eaLnBrk="1" hangingPunct="1">
              <a:buSzPts val="1400"/>
              <a:buNone/>
              <a:defRPr sz="1800"/>
            </a:lvl5pPr>
            <a:lvl6pPr eaLnBrk="1" hangingPunct="1">
              <a:buSzPts val="1400"/>
              <a:buNone/>
              <a:defRPr sz="1800"/>
            </a:lvl6pPr>
            <a:lvl7pPr eaLnBrk="1" hangingPunct="1">
              <a:buSzPts val="1400"/>
              <a:buNone/>
              <a:defRPr sz="1800"/>
            </a:lvl7pPr>
            <a:lvl8pPr eaLnBrk="1" hangingPunct="1">
              <a:buSzPts val="1400"/>
              <a:buNone/>
              <a:defRPr sz="1800"/>
            </a:lvl8pPr>
            <a:lvl9pPr eaLnBrk="1" hangingPunct="1">
              <a:buSzPts val="1400"/>
              <a:buNone/>
              <a:defRPr sz="1800"/>
            </a:lvl9pPr>
          </a:lstStyle>
          <a:p>
            <a:r>
              <a:rPr lang="fr-FR"/>
              <a:t>Plan d'investissement pour une Europe durable (investissements 2021-2027 extrapolés sur 10 ans)</a:t>
            </a:r>
            <a:endParaRPr lang="en-IE"/>
          </a:p>
        </p:txBody>
      </p:sp>
      <p:sp>
        <p:nvSpPr>
          <p:cNvPr id="29" name="Rectangle: Rounded Corners 28">
            <a:extLst>
              <a:ext uri="{FF2B5EF4-FFF2-40B4-BE49-F238E27FC236}">
                <a16:creationId xmlns:a16="http://schemas.microsoft.com/office/drawing/2014/main" id="{A8E5D5F1-C664-2C61-69A8-CB05D0B10471}"/>
              </a:ext>
            </a:extLst>
          </p:cNvPr>
          <p:cNvSpPr/>
          <p:nvPr/>
        </p:nvSpPr>
        <p:spPr>
          <a:xfrm>
            <a:off x="8408497" y="5130832"/>
            <a:ext cx="265980" cy="231604"/>
          </a:xfrm>
          <a:prstGeom prst="roundRect">
            <a:avLst>
              <a:gd name="adj" fmla="val 23810"/>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Rectangle: Rounded Corners 29">
            <a:extLst>
              <a:ext uri="{FF2B5EF4-FFF2-40B4-BE49-F238E27FC236}">
                <a16:creationId xmlns:a16="http://schemas.microsoft.com/office/drawing/2014/main" id="{C6117710-B3EF-B9A1-7383-EB8258F7E845}"/>
              </a:ext>
            </a:extLst>
          </p:cNvPr>
          <p:cNvSpPr/>
          <p:nvPr/>
        </p:nvSpPr>
        <p:spPr>
          <a:xfrm>
            <a:off x="8408497" y="4773366"/>
            <a:ext cx="265980" cy="219227"/>
          </a:xfrm>
          <a:prstGeom prst="roundRect">
            <a:avLst>
              <a:gd name="adj" fmla="val 2381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32" name="Straight Arrow Connector 31">
            <a:extLst>
              <a:ext uri="{FF2B5EF4-FFF2-40B4-BE49-F238E27FC236}">
                <a16:creationId xmlns:a16="http://schemas.microsoft.com/office/drawing/2014/main" id="{049E8E5B-A80C-73E7-FE77-F772D2477F10}"/>
              </a:ext>
            </a:extLst>
          </p:cNvPr>
          <p:cNvCxnSpPr>
            <a:cxnSpLocks/>
          </p:cNvCxnSpPr>
          <p:nvPr/>
        </p:nvCxnSpPr>
        <p:spPr>
          <a:xfrm>
            <a:off x="2831338" y="3461132"/>
            <a:ext cx="468266" cy="0"/>
          </a:xfrm>
          <a:prstGeom prst="straightConnector1">
            <a:avLst/>
          </a:prstGeom>
          <a:ln w="76200">
            <a:solidFill>
              <a:schemeClr val="bg2"/>
            </a:solidFill>
            <a:tailEnd type="triangle"/>
          </a:ln>
        </p:spPr>
        <p:style>
          <a:lnRef idx="1">
            <a:schemeClr val="accent5"/>
          </a:lnRef>
          <a:fillRef idx="0">
            <a:schemeClr val="accent5"/>
          </a:fillRef>
          <a:effectRef idx="0">
            <a:schemeClr val="accent5"/>
          </a:effectRef>
          <a:fontRef idx="minor">
            <a:schemeClr val="tx1"/>
          </a:fontRef>
        </p:style>
      </p:cxnSp>
      <p:cxnSp>
        <p:nvCxnSpPr>
          <p:cNvPr id="35" name="Straight Arrow Connector 34">
            <a:extLst>
              <a:ext uri="{FF2B5EF4-FFF2-40B4-BE49-F238E27FC236}">
                <a16:creationId xmlns:a16="http://schemas.microsoft.com/office/drawing/2014/main" id="{085CBD98-5D56-D172-ABB9-B5A2F1C44D3B}"/>
              </a:ext>
            </a:extLst>
          </p:cNvPr>
          <p:cNvCxnSpPr>
            <a:cxnSpLocks/>
          </p:cNvCxnSpPr>
          <p:nvPr/>
        </p:nvCxnSpPr>
        <p:spPr>
          <a:xfrm>
            <a:off x="4593041" y="3067620"/>
            <a:ext cx="468266" cy="0"/>
          </a:xfrm>
          <a:prstGeom prst="straightConnector1">
            <a:avLst/>
          </a:prstGeom>
          <a:ln w="76200">
            <a:solidFill>
              <a:schemeClr val="bg2"/>
            </a:solidFill>
            <a:tailEnd type="triangle"/>
          </a:ln>
        </p:spPr>
        <p:style>
          <a:lnRef idx="1">
            <a:schemeClr val="accent5"/>
          </a:lnRef>
          <a:fillRef idx="0">
            <a:schemeClr val="accent5"/>
          </a:fillRef>
          <a:effectRef idx="0">
            <a:schemeClr val="accent5"/>
          </a:effectRef>
          <a:fontRef idx="minor">
            <a:schemeClr val="tx1"/>
          </a:fontRef>
        </p:style>
      </p:cxnSp>
      <p:cxnSp>
        <p:nvCxnSpPr>
          <p:cNvPr id="36" name="Straight Arrow Connector 35">
            <a:extLst>
              <a:ext uri="{FF2B5EF4-FFF2-40B4-BE49-F238E27FC236}">
                <a16:creationId xmlns:a16="http://schemas.microsoft.com/office/drawing/2014/main" id="{96F5DC06-2DE6-7ADD-BCAE-FCCFC2D86D00}"/>
              </a:ext>
            </a:extLst>
          </p:cNvPr>
          <p:cNvCxnSpPr>
            <a:cxnSpLocks/>
          </p:cNvCxnSpPr>
          <p:nvPr/>
        </p:nvCxnSpPr>
        <p:spPr>
          <a:xfrm>
            <a:off x="4593041" y="4023709"/>
            <a:ext cx="468266" cy="0"/>
          </a:xfrm>
          <a:prstGeom prst="straightConnector1">
            <a:avLst/>
          </a:prstGeom>
          <a:ln w="76200">
            <a:solidFill>
              <a:schemeClr val="bg2"/>
            </a:solidFill>
            <a:tailEnd type="triangle"/>
          </a:ln>
        </p:spPr>
        <p:style>
          <a:lnRef idx="1">
            <a:schemeClr val="accent5"/>
          </a:lnRef>
          <a:fillRef idx="0">
            <a:schemeClr val="accent5"/>
          </a:fillRef>
          <a:effectRef idx="0">
            <a:schemeClr val="accent5"/>
          </a:effectRef>
          <a:fontRef idx="minor">
            <a:schemeClr val="tx1"/>
          </a:fontRef>
        </p:style>
      </p:cxnSp>
      <p:cxnSp>
        <p:nvCxnSpPr>
          <p:cNvPr id="37" name="Straight Arrow Connector 36">
            <a:extLst>
              <a:ext uri="{FF2B5EF4-FFF2-40B4-BE49-F238E27FC236}">
                <a16:creationId xmlns:a16="http://schemas.microsoft.com/office/drawing/2014/main" id="{42D2A56D-C6BA-EE63-9A3F-A556310605C4}"/>
              </a:ext>
            </a:extLst>
          </p:cNvPr>
          <p:cNvCxnSpPr>
            <a:cxnSpLocks/>
          </p:cNvCxnSpPr>
          <p:nvPr/>
        </p:nvCxnSpPr>
        <p:spPr>
          <a:xfrm>
            <a:off x="6975547" y="3061889"/>
            <a:ext cx="468266" cy="0"/>
          </a:xfrm>
          <a:prstGeom prst="straightConnector1">
            <a:avLst/>
          </a:prstGeom>
          <a:ln w="76200">
            <a:solidFill>
              <a:schemeClr val="bg2">
                <a:lumMod val="40000"/>
                <a:lumOff val="60000"/>
              </a:schemeClr>
            </a:solidFill>
            <a:tailEnd type="triangle"/>
          </a:ln>
        </p:spPr>
        <p:style>
          <a:lnRef idx="1">
            <a:schemeClr val="accent5"/>
          </a:lnRef>
          <a:fillRef idx="0">
            <a:schemeClr val="accent5"/>
          </a:fillRef>
          <a:effectRef idx="0">
            <a:schemeClr val="accent5"/>
          </a:effectRef>
          <a:fontRef idx="minor">
            <a:schemeClr val="tx1"/>
          </a:fontRef>
        </p:style>
      </p:cxnSp>
      <p:cxnSp>
        <p:nvCxnSpPr>
          <p:cNvPr id="38" name="Straight Arrow Connector 37">
            <a:extLst>
              <a:ext uri="{FF2B5EF4-FFF2-40B4-BE49-F238E27FC236}">
                <a16:creationId xmlns:a16="http://schemas.microsoft.com/office/drawing/2014/main" id="{6F55D962-0279-EAEC-1846-AF407CAD5AFF}"/>
              </a:ext>
            </a:extLst>
          </p:cNvPr>
          <p:cNvCxnSpPr>
            <a:cxnSpLocks/>
          </p:cNvCxnSpPr>
          <p:nvPr/>
        </p:nvCxnSpPr>
        <p:spPr>
          <a:xfrm>
            <a:off x="6975547" y="4033739"/>
            <a:ext cx="468266" cy="0"/>
          </a:xfrm>
          <a:prstGeom prst="straightConnector1">
            <a:avLst/>
          </a:prstGeom>
          <a:ln w="76200">
            <a:solidFill>
              <a:schemeClr val="bg2">
                <a:lumMod val="40000"/>
                <a:lumOff val="60000"/>
              </a:schemeClr>
            </a:solidFill>
            <a:tailEnd type="triangle"/>
          </a:ln>
        </p:spPr>
        <p:style>
          <a:lnRef idx="1">
            <a:schemeClr val="accent5"/>
          </a:lnRef>
          <a:fillRef idx="0">
            <a:schemeClr val="accent5"/>
          </a:fillRef>
          <a:effectRef idx="0">
            <a:schemeClr val="accent5"/>
          </a:effectRef>
          <a:fontRef idx="minor">
            <a:schemeClr val="tx1"/>
          </a:fontRef>
        </p:style>
      </p:cxnSp>
      <p:cxnSp>
        <p:nvCxnSpPr>
          <p:cNvPr id="40" name="Connector: Elbow 39">
            <a:extLst>
              <a:ext uri="{FF2B5EF4-FFF2-40B4-BE49-F238E27FC236}">
                <a16:creationId xmlns:a16="http://schemas.microsoft.com/office/drawing/2014/main" id="{818984A0-109E-666A-0AAE-2FDE7A32E198}"/>
              </a:ext>
            </a:extLst>
          </p:cNvPr>
          <p:cNvCxnSpPr>
            <a:cxnSpLocks/>
          </p:cNvCxnSpPr>
          <p:nvPr/>
        </p:nvCxnSpPr>
        <p:spPr>
          <a:xfrm flipV="1">
            <a:off x="2064021" y="1815589"/>
            <a:ext cx="1714766" cy="601395"/>
          </a:xfrm>
          <a:prstGeom prst="bentConnector3">
            <a:avLst>
              <a:gd name="adj1" fmla="val 530"/>
            </a:avLst>
          </a:prstGeom>
          <a:ln w="76200">
            <a:solidFill>
              <a:schemeClr val="bg2"/>
            </a:solidFill>
            <a:tailEnd type="triangle"/>
          </a:ln>
        </p:spPr>
        <p:style>
          <a:lnRef idx="1">
            <a:schemeClr val="accent5"/>
          </a:lnRef>
          <a:fillRef idx="0">
            <a:schemeClr val="accent5"/>
          </a:fillRef>
          <a:effectRef idx="0">
            <a:schemeClr val="accent5"/>
          </a:effectRef>
          <a:fontRef idx="minor">
            <a:schemeClr val="tx1"/>
          </a:fontRef>
        </p:style>
      </p:cxnSp>
      <p:cxnSp>
        <p:nvCxnSpPr>
          <p:cNvPr id="47" name="Connector: Elbow 46">
            <a:extLst>
              <a:ext uri="{FF2B5EF4-FFF2-40B4-BE49-F238E27FC236}">
                <a16:creationId xmlns:a16="http://schemas.microsoft.com/office/drawing/2014/main" id="{B2F9D6E9-5D36-30EC-D89B-594960F18BDA}"/>
              </a:ext>
            </a:extLst>
          </p:cNvPr>
          <p:cNvCxnSpPr>
            <a:cxnSpLocks/>
            <a:stCxn id="10" idx="0"/>
          </p:cNvCxnSpPr>
          <p:nvPr/>
        </p:nvCxnSpPr>
        <p:spPr>
          <a:xfrm rot="16200000" flipV="1">
            <a:off x="8021682" y="1002074"/>
            <a:ext cx="416381" cy="2158104"/>
          </a:xfrm>
          <a:prstGeom prst="bentConnector2">
            <a:avLst/>
          </a:prstGeom>
          <a:ln w="76200">
            <a:solidFill>
              <a:schemeClr val="bg2">
                <a:lumMod val="40000"/>
                <a:lumOff val="60000"/>
              </a:schemeClr>
            </a:solidFill>
            <a:tailEnd type="triangle"/>
          </a:ln>
        </p:spPr>
        <p:style>
          <a:lnRef idx="1">
            <a:schemeClr val="accent5"/>
          </a:lnRef>
          <a:fillRef idx="0">
            <a:schemeClr val="accent5"/>
          </a:fillRef>
          <a:effectRef idx="0">
            <a:schemeClr val="accent5"/>
          </a:effectRef>
          <a:fontRef idx="minor">
            <a:schemeClr val="tx1"/>
          </a:fontRef>
        </p:style>
      </p:cxnSp>
      <p:sp>
        <p:nvSpPr>
          <p:cNvPr id="51" name="Rectangle: Rounded Corners 50">
            <a:extLst>
              <a:ext uri="{FF2B5EF4-FFF2-40B4-BE49-F238E27FC236}">
                <a16:creationId xmlns:a16="http://schemas.microsoft.com/office/drawing/2014/main" id="{40250F67-8184-488E-DA2E-CA45C809F225}"/>
              </a:ext>
            </a:extLst>
          </p:cNvPr>
          <p:cNvSpPr/>
          <p:nvPr/>
        </p:nvSpPr>
        <p:spPr>
          <a:xfrm>
            <a:off x="3299604" y="2173639"/>
            <a:ext cx="7955368" cy="2404758"/>
          </a:xfrm>
          <a:prstGeom prst="roundRect">
            <a:avLst/>
          </a:prstGeom>
          <a:noFill/>
          <a:ln w="28575">
            <a:solidFill>
              <a:schemeClr val="bg2">
                <a:alpha val="46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6" name="TextBox 55">
            <a:extLst>
              <a:ext uri="{FF2B5EF4-FFF2-40B4-BE49-F238E27FC236}">
                <a16:creationId xmlns:a16="http://schemas.microsoft.com/office/drawing/2014/main" id="{D0D77421-90B7-DA38-D36C-22146C872A51}"/>
              </a:ext>
            </a:extLst>
          </p:cNvPr>
          <p:cNvSpPr txBox="1"/>
          <p:nvPr/>
        </p:nvSpPr>
        <p:spPr>
          <a:xfrm>
            <a:off x="7209680" y="5506822"/>
            <a:ext cx="4705066" cy="430887"/>
          </a:xfrm>
          <a:prstGeom prst="rect">
            <a:avLst/>
          </a:prstGeom>
          <a:noFill/>
        </p:spPr>
        <p:txBody>
          <a:bodyPr wrap="square">
            <a:spAutoFit/>
          </a:bodyPr>
          <a:lstStyle/>
          <a:p>
            <a:r>
              <a:rPr lang="fr-FR" sz="1050" b="0" i="1">
                <a:solidFill>
                  <a:srgbClr val="666666"/>
                </a:solidFill>
                <a:effectLst/>
                <a:latin typeface="+mn-lt"/>
              </a:rPr>
              <a:t>Les chiffres indiqués ici sont nets de tout chevauchement entre les objectifs climatiques, environnementaux et du mécanisme pour une transition juste)</a:t>
            </a:r>
            <a:endParaRPr lang="en-IE" sz="1050" i="1">
              <a:latin typeface="+mn-lt"/>
            </a:endParaRPr>
          </a:p>
        </p:txBody>
      </p:sp>
      <p:sp>
        <p:nvSpPr>
          <p:cNvPr id="58" name="TextBox 57">
            <a:extLst>
              <a:ext uri="{FF2B5EF4-FFF2-40B4-BE49-F238E27FC236}">
                <a16:creationId xmlns:a16="http://schemas.microsoft.com/office/drawing/2014/main" id="{042C6951-5438-DF81-DE6B-5AF37905CA4A}"/>
              </a:ext>
            </a:extLst>
          </p:cNvPr>
          <p:cNvSpPr txBox="1"/>
          <p:nvPr/>
        </p:nvSpPr>
        <p:spPr>
          <a:xfrm>
            <a:off x="1119459" y="6275897"/>
            <a:ext cx="8808735" cy="261610"/>
          </a:xfrm>
          <a:prstGeom prst="rect">
            <a:avLst/>
          </a:prstGeom>
          <a:noFill/>
        </p:spPr>
        <p:txBody>
          <a:bodyPr wrap="square" lIns="91440" tIns="45720" rIns="91440" bIns="45720" anchor="t">
            <a:spAutoFit/>
          </a:bodyPr>
          <a:lstStyle/>
          <a:p>
            <a:r>
              <a:rPr lang="en-IE" sz="1100">
                <a:solidFill>
                  <a:schemeClr val="tx1">
                    <a:lumMod val="60000"/>
                    <a:lumOff val="40000"/>
                  </a:schemeClr>
                </a:solidFill>
              </a:rPr>
              <a:t>Source: </a:t>
            </a:r>
            <a:r>
              <a:rPr lang="en-IE" sz="1100">
                <a:solidFill>
                  <a:schemeClr val="tx1">
                    <a:lumMod val="60000"/>
                    <a:lumOff val="40000"/>
                  </a:schemeClr>
                </a:solidFill>
                <a:hlinkClick r:id="rId3">
                  <a:extLst>
                    <a:ext uri="{A12FA001-AC4F-418D-AE19-62706E023703}">
                      <ahyp:hlinkClr xmlns:ahyp="http://schemas.microsoft.com/office/drawing/2018/hyperlinkcolor" val="tx"/>
                    </a:ext>
                  </a:extLst>
                </a:hlinkClick>
              </a:rPr>
              <a:t>Plan </a:t>
            </a:r>
            <a:r>
              <a:rPr lang="en-IE" sz="1100" err="1">
                <a:solidFill>
                  <a:schemeClr val="tx1">
                    <a:lumMod val="60000"/>
                    <a:lumOff val="40000"/>
                  </a:schemeClr>
                </a:solidFill>
                <a:hlinkClick r:id="rId3">
                  <a:extLst>
                    <a:ext uri="{A12FA001-AC4F-418D-AE19-62706E023703}">
                      <ahyp:hlinkClr xmlns:ahyp="http://schemas.microsoft.com/office/drawing/2018/hyperlinkcolor" val="tx"/>
                    </a:ext>
                  </a:extLst>
                </a:hlinkClick>
              </a:rPr>
              <a:t>d'investissement</a:t>
            </a:r>
            <a:r>
              <a:rPr lang="en-IE" sz="1100">
                <a:solidFill>
                  <a:schemeClr val="tx1">
                    <a:lumMod val="60000"/>
                    <a:lumOff val="40000"/>
                  </a:schemeClr>
                </a:solidFill>
                <a:hlinkClick r:id="rId3">
                  <a:extLst>
                    <a:ext uri="{A12FA001-AC4F-418D-AE19-62706E023703}">
                      <ahyp:hlinkClr xmlns:ahyp="http://schemas.microsoft.com/office/drawing/2018/hyperlinkcolor" val="tx"/>
                    </a:ext>
                  </a:extLst>
                </a:hlinkClick>
              </a:rPr>
              <a:t> pour </a:t>
            </a:r>
            <a:r>
              <a:rPr lang="en-IE" sz="1100" err="1">
                <a:solidFill>
                  <a:schemeClr val="tx1">
                    <a:lumMod val="60000"/>
                    <a:lumOff val="40000"/>
                  </a:schemeClr>
                </a:solidFill>
                <a:hlinkClick r:id="rId3">
                  <a:extLst>
                    <a:ext uri="{A12FA001-AC4F-418D-AE19-62706E023703}">
                      <ahyp:hlinkClr xmlns:ahyp="http://schemas.microsoft.com/office/drawing/2018/hyperlinkcolor" val="tx"/>
                    </a:ext>
                  </a:extLst>
                </a:hlinkClick>
              </a:rPr>
              <a:t>une</a:t>
            </a:r>
            <a:r>
              <a:rPr lang="en-IE" sz="1100">
                <a:solidFill>
                  <a:schemeClr val="tx1">
                    <a:lumMod val="60000"/>
                    <a:lumOff val="40000"/>
                  </a:schemeClr>
                </a:solidFill>
                <a:hlinkClick r:id="rId3">
                  <a:extLst>
                    <a:ext uri="{A12FA001-AC4F-418D-AE19-62706E023703}">
                      <ahyp:hlinkClr xmlns:ahyp="http://schemas.microsoft.com/office/drawing/2018/hyperlinkcolor" val="tx"/>
                    </a:ext>
                  </a:extLst>
                </a:hlinkClick>
              </a:rPr>
              <a:t> Europe durable Plan </a:t>
            </a:r>
            <a:r>
              <a:rPr lang="en-IE" sz="1100" err="1">
                <a:solidFill>
                  <a:schemeClr val="tx1">
                    <a:lumMod val="60000"/>
                    <a:lumOff val="40000"/>
                  </a:schemeClr>
                </a:solidFill>
                <a:hlinkClick r:id="rId3">
                  <a:extLst>
                    <a:ext uri="{A12FA001-AC4F-418D-AE19-62706E023703}">
                      <ahyp:hlinkClr xmlns:ahyp="http://schemas.microsoft.com/office/drawing/2018/hyperlinkcolor" val="tx"/>
                    </a:ext>
                  </a:extLst>
                </a:hlinkClick>
              </a:rPr>
              <a:t>d'investissement</a:t>
            </a:r>
            <a:r>
              <a:rPr lang="en-IE" sz="1100">
                <a:solidFill>
                  <a:schemeClr val="tx1">
                    <a:lumMod val="60000"/>
                    <a:lumOff val="40000"/>
                  </a:schemeClr>
                </a:solidFill>
                <a:hlinkClick r:id="rId3">
                  <a:extLst>
                    <a:ext uri="{A12FA001-AC4F-418D-AE19-62706E023703}">
                      <ahyp:hlinkClr xmlns:ahyp="http://schemas.microsoft.com/office/drawing/2018/hyperlinkcolor" val="tx"/>
                    </a:ext>
                  </a:extLst>
                </a:hlinkClick>
              </a:rPr>
              <a:t> du </a:t>
            </a:r>
            <a:r>
              <a:rPr lang="en-IE" sz="1100" err="1">
                <a:solidFill>
                  <a:schemeClr val="tx1">
                    <a:lumMod val="60000"/>
                    <a:lumOff val="40000"/>
                  </a:schemeClr>
                </a:solidFill>
                <a:hlinkClick r:id="rId3">
                  <a:extLst>
                    <a:ext uri="{A12FA001-AC4F-418D-AE19-62706E023703}">
                      <ahyp:hlinkClr xmlns:ahyp="http://schemas.microsoft.com/office/drawing/2018/hyperlinkcolor" val="tx"/>
                    </a:ext>
                  </a:extLst>
                </a:hlinkClick>
              </a:rPr>
              <a:t>pacte</a:t>
            </a:r>
            <a:r>
              <a:rPr lang="en-IE" sz="1100">
                <a:solidFill>
                  <a:schemeClr val="tx1">
                    <a:lumMod val="60000"/>
                    <a:lumOff val="40000"/>
                  </a:schemeClr>
                </a:solidFill>
                <a:hlinkClick r:id="rId3">
                  <a:extLst>
                    <a:ext uri="{A12FA001-AC4F-418D-AE19-62706E023703}">
                      <ahyp:hlinkClr xmlns:ahyp="http://schemas.microsoft.com/office/drawing/2018/hyperlinkcolor" val="tx"/>
                    </a:ext>
                  </a:extLst>
                </a:hlinkClick>
              </a:rPr>
              <a:t> vert pour </a:t>
            </a:r>
            <a:r>
              <a:rPr lang="en-IE" sz="1100" err="1">
                <a:solidFill>
                  <a:schemeClr val="tx1">
                    <a:lumMod val="60000"/>
                    <a:lumOff val="40000"/>
                  </a:schemeClr>
                </a:solidFill>
                <a:hlinkClick r:id="rId3">
                  <a:extLst>
                    <a:ext uri="{A12FA001-AC4F-418D-AE19-62706E023703}">
                      <ahyp:hlinkClr xmlns:ahyp="http://schemas.microsoft.com/office/drawing/2018/hyperlinkcolor" val="tx"/>
                    </a:ext>
                  </a:extLst>
                </a:hlinkClick>
              </a:rPr>
              <a:t>l'Europe</a:t>
            </a:r>
            <a:endParaRPr lang="en-IE" sz="1100">
              <a:solidFill>
                <a:schemeClr val="tx1">
                  <a:lumMod val="60000"/>
                  <a:lumOff val="40000"/>
                </a:schemeClr>
              </a:solidFill>
            </a:endParaRPr>
          </a:p>
        </p:txBody>
      </p:sp>
      <p:sp>
        <p:nvSpPr>
          <p:cNvPr id="6" name="Slide Number Placeholder 5">
            <a:extLst>
              <a:ext uri="{FF2B5EF4-FFF2-40B4-BE49-F238E27FC236}">
                <a16:creationId xmlns:a16="http://schemas.microsoft.com/office/drawing/2014/main" id="{1A5164E3-2C61-F50B-BD93-E3D09584523B}"/>
              </a:ext>
            </a:extLst>
          </p:cNvPr>
          <p:cNvSpPr>
            <a:spLocks noGrp="1"/>
          </p:cNvSpPr>
          <p:nvPr>
            <p:ph type="sldNum" idx="10"/>
          </p:nvPr>
        </p:nvSpPr>
        <p:spPr/>
        <p:txBody>
          <a:bodyPr/>
          <a:lstStyle/>
          <a:p>
            <a:pPr marL="0" lvl="0" indent="0" algn="l" rtl="0">
              <a:spcBef>
                <a:spcPts val="0"/>
              </a:spcBef>
              <a:spcAft>
                <a:spcPts val="0"/>
              </a:spcAft>
              <a:buNone/>
            </a:pPr>
            <a:fld id="{00000000-1234-1234-1234-123412341234}" type="slidenum">
              <a:rPr lang="en-GB" smtClean="0"/>
              <a:t>20</a:t>
            </a:fld>
            <a:endParaRPr lang="en-GB"/>
          </a:p>
        </p:txBody>
      </p:sp>
    </p:spTree>
    <p:extLst>
      <p:ext uri="{BB962C8B-B14F-4D97-AF65-F5344CB8AC3E}">
        <p14:creationId xmlns:p14="http://schemas.microsoft.com/office/powerpoint/2010/main" val="3921556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hidden="1">
            <a:extLst>
              <a:ext uri="{FF2B5EF4-FFF2-40B4-BE49-F238E27FC236}">
                <a16:creationId xmlns:a16="http://schemas.microsoft.com/office/drawing/2014/main" id="{E65A2382-A43C-1A71-8728-37532EFF565B}"/>
              </a:ext>
            </a:extLst>
          </p:cNvPr>
          <p:cNvPicPr>
            <a:picLocks noChangeAspect="1"/>
          </p:cNvPicPr>
          <p:nvPr/>
        </p:nvPicPr>
        <p:blipFill rotWithShape="1">
          <a:blip r:embed="rId2">
            <a:extLst>
              <a:ext uri="{28A0092B-C50C-407E-A947-70E740481C1C}">
                <a14:useLocalDpi xmlns:a14="http://schemas.microsoft.com/office/drawing/2010/main" val="0"/>
              </a:ext>
            </a:extLst>
          </a:blip>
          <a:srcRect t="246" r="863" b="246"/>
          <a:stretch/>
        </p:blipFill>
        <p:spPr bwMode="auto">
          <a:xfrm>
            <a:off x="2890600" y="1306288"/>
            <a:ext cx="7568864" cy="5410662"/>
          </a:xfrm>
          <a:prstGeom prst="rect">
            <a:avLst/>
          </a:prstGeom>
          <a:ln>
            <a:noFill/>
          </a:ln>
          <a:extLst>
            <a:ext uri="{53640926-AAD7-44D8-BBD7-CCE9431645EC}">
              <a14:shadowObscured xmlns:a14="http://schemas.microsoft.com/office/drawing/2010/main"/>
            </a:ext>
          </a:extLst>
        </p:spPr>
      </p:pic>
      <p:sp>
        <p:nvSpPr>
          <p:cNvPr id="3" name="Title 2">
            <a:extLst>
              <a:ext uri="{FF2B5EF4-FFF2-40B4-BE49-F238E27FC236}">
                <a16:creationId xmlns:a16="http://schemas.microsoft.com/office/drawing/2014/main" id="{CCD4A6B6-2FD7-C360-FBBF-5902353A0EAF}"/>
              </a:ext>
            </a:extLst>
          </p:cNvPr>
          <p:cNvSpPr>
            <a:spLocks noGrp="1"/>
          </p:cNvSpPr>
          <p:nvPr>
            <p:ph type="title"/>
          </p:nvPr>
        </p:nvSpPr>
        <p:spPr>
          <a:xfrm>
            <a:off x="970722" y="297803"/>
            <a:ext cx="10515600" cy="782357"/>
          </a:xfrm>
        </p:spPr>
        <p:txBody>
          <a:bodyPr/>
          <a:lstStyle/>
          <a:p>
            <a:r>
              <a:rPr lang="fr-BE" sz="3200"/>
              <a:t>Financement européen pour la transition</a:t>
            </a:r>
            <a:endParaRPr lang="en-IE" sz="3200"/>
          </a:p>
        </p:txBody>
      </p:sp>
      <p:sp>
        <p:nvSpPr>
          <p:cNvPr id="9" name="TextBox 8">
            <a:extLst>
              <a:ext uri="{FF2B5EF4-FFF2-40B4-BE49-F238E27FC236}">
                <a16:creationId xmlns:a16="http://schemas.microsoft.com/office/drawing/2014/main" id="{72922AE8-69FE-6FDA-033A-C5D1C9A159E0}"/>
              </a:ext>
            </a:extLst>
          </p:cNvPr>
          <p:cNvSpPr txBox="1"/>
          <p:nvPr/>
        </p:nvSpPr>
        <p:spPr>
          <a:xfrm>
            <a:off x="970721" y="1060306"/>
            <a:ext cx="6671049" cy="261611"/>
          </a:xfrm>
          <a:prstGeom prst="rect">
            <a:avLst/>
          </a:prstGeom>
          <a:noFill/>
          <a:ln>
            <a:noFill/>
          </a:ln>
        </p:spPr>
        <p:txBody>
          <a:bodyPr spcFirstLastPara="1" wrap="square" lIns="91425" tIns="45700" rIns="91425" bIns="0" anchor="b" anchorCtr="0">
            <a:noAutofit/>
          </a:bodyPr>
          <a:lstStyle>
            <a:defPPr marR="0" lvl="0" algn="l" rtl="0">
              <a:lnSpc>
                <a:spcPct val="100000"/>
              </a:lnSpc>
              <a:spcBef>
                <a:spcPts val="0"/>
              </a:spcBef>
              <a:spcAft>
                <a:spcPts val="0"/>
              </a:spcAft>
              <a:defRPr/>
            </a:defPPr>
            <a:lvl1pPr eaLnBrk="1" hangingPunct="1">
              <a:lnSpc>
                <a:spcPct val="90000"/>
              </a:lnSpc>
              <a:buClr>
                <a:schemeClr val="dk2"/>
              </a:buClr>
              <a:buSzPts val="4000"/>
              <a:buNone/>
              <a:defRPr>
                <a:solidFill>
                  <a:schemeClr val="tx1"/>
                </a:solidFill>
              </a:defRPr>
            </a:lvl1pPr>
            <a:lvl2pPr eaLnBrk="1" hangingPunct="1">
              <a:buSzPts val="1400"/>
              <a:buNone/>
              <a:defRPr sz="1800"/>
            </a:lvl2pPr>
            <a:lvl3pPr eaLnBrk="1" hangingPunct="1">
              <a:buSzPts val="1400"/>
              <a:buNone/>
              <a:defRPr sz="1800"/>
            </a:lvl3pPr>
            <a:lvl4pPr eaLnBrk="1" hangingPunct="1">
              <a:buSzPts val="1400"/>
              <a:buNone/>
              <a:defRPr sz="1800"/>
            </a:lvl4pPr>
            <a:lvl5pPr eaLnBrk="1" hangingPunct="1">
              <a:buSzPts val="1400"/>
              <a:buNone/>
              <a:defRPr sz="1800"/>
            </a:lvl5pPr>
            <a:lvl6pPr eaLnBrk="1" hangingPunct="1">
              <a:buSzPts val="1400"/>
              <a:buNone/>
              <a:defRPr sz="1800"/>
            </a:lvl6pPr>
            <a:lvl7pPr eaLnBrk="1" hangingPunct="1">
              <a:buSzPts val="1400"/>
              <a:buNone/>
              <a:defRPr sz="1800"/>
            </a:lvl7pPr>
            <a:lvl8pPr eaLnBrk="1" hangingPunct="1">
              <a:buSzPts val="1400"/>
              <a:buNone/>
              <a:defRPr sz="1800"/>
            </a:lvl8pPr>
            <a:lvl9pPr eaLnBrk="1" hangingPunct="1">
              <a:buSzPts val="1400"/>
              <a:buNone/>
              <a:defRPr sz="1800"/>
            </a:lvl9pPr>
          </a:lstStyle>
          <a:p>
            <a:r>
              <a:rPr lang="en-IE"/>
              <a:t>Contribution au </a:t>
            </a:r>
            <a:r>
              <a:rPr lang="en-IE" err="1"/>
              <a:t>climat</a:t>
            </a:r>
            <a:r>
              <a:rPr lang="en-IE"/>
              <a:t> pour la </a:t>
            </a:r>
            <a:r>
              <a:rPr lang="en-IE" err="1"/>
              <a:t>période</a:t>
            </a:r>
            <a:r>
              <a:rPr lang="en-IE"/>
              <a:t> 2021-2027 (</a:t>
            </a:r>
            <a:r>
              <a:rPr lang="en-IE" err="1"/>
              <a:t>en</a:t>
            </a:r>
            <a:r>
              <a:rPr lang="en-IE"/>
              <a:t> millions </a:t>
            </a:r>
            <a:r>
              <a:rPr lang="en-IE" err="1"/>
              <a:t>d'euros</a:t>
            </a:r>
            <a:r>
              <a:rPr lang="en-IE"/>
              <a:t>)</a:t>
            </a:r>
          </a:p>
        </p:txBody>
      </p:sp>
      <p:sp>
        <p:nvSpPr>
          <p:cNvPr id="11" name="TextBox 10">
            <a:extLst>
              <a:ext uri="{FF2B5EF4-FFF2-40B4-BE49-F238E27FC236}">
                <a16:creationId xmlns:a16="http://schemas.microsoft.com/office/drawing/2014/main" id="{318E96BF-2AC2-5417-CED9-7D01E20E87E2}"/>
              </a:ext>
            </a:extLst>
          </p:cNvPr>
          <p:cNvSpPr txBox="1"/>
          <p:nvPr/>
        </p:nvSpPr>
        <p:spPr>
          <a:xfrm>
            <a:off x="1291526" y="6302936"/>
            <a:ext cx="323850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u="none" strike="noStrike" kern="1200" cap="none" spc="0" normalizeH="0" baseline="0" noProof="0">
                <a:ln>
                  <a:noFill/>
                </a:ln>
                <a:solidFill>
                  <a:schemeClr val="tx1">
                    <a:lumMod val="60000"/>
                    <a:lumOff val="40000"/>
                  </a:schemeClr>
                </a:solidFill>
                <a:effectLst/>
                <a:uLnTx/>
                <a:uFillTx/>
                <a:ea typeface="+mn-ea"/>
                <a:cs typeface="+mn-cs"/>
              </a:rPr>
              <a:t>Source: </a:t>
            </a:r>
            <a:r>
              <a:rPr kumimoji="0" lang="de-DE" sz="1100" b="0" u="none" strike="noStrike" kern="1200" cap="none" spc="0" normalizeH="0" baseline="0" noProof="0">
                <a:ln>
                  <a:noFill/>
                </a:ln>
                <a:solidFill>
                  <a:schemeClr val="tx1">
                    <a:lumMod val="60000"/>
                    <a:lumOff val="40000"/>
                  </a:schemeClr>
                </a:solidFill>
                <a:effectLst/>
                <a:uLnTx/>
                <a:uFillTx/>
                <a:ea typeface="+mn-ea"/>
                <a:cs typeface="+mn-cs"/>
                <a:hlinkClick r:id="rId3"/>
              </a:rPr>
              <a:t>COM (2024) 401 final</a:t>
            </a:r>
            <a:endParaRPr kumimoji="0" lang="en-IE" sz="1100" b="0" u="none" strike="noStrike" kern="1200" cap="none" spc="0" normalizeH="0" baseline="0" noProof="0">
              <a:ln>
                <a:noFill/>
              </a:ln>
              <a:solidFill>
                <a:schemeClr val="tx1">
                  <a:lumMod val="60000"/>
                  <a:lumOff val="40000"/>
                </a:schemeClr>
              </a:solidFill>
              <a:effectLst/>
              <a:uLnTx/>
              <a:uFillTx/>
              <a:ea typeface="+mn-ea"/>
              <a:cs typeface="+mn-cs"/>
            </a:endParaRPr>
          </a:p>
        </p:txBody>
      </p:sp>
      <p:sp>
        <p:nvSpPr>
          <p:cNvPr id="6" name="Slide Number Placeholder 5">
            <a:extLst>
              <a:ext uri="{FF2B5EF4-FFF2-40B4-BE49-F238E27FC236}">
                <a16:creationId xmlns:a16="http://schemas.microsoft.com/office/drawing/2014/main" id="{98B80530-8FED-3969-108C-FF86130288D6}"/>
              </a:ext>
            </a:extLst>
          </p:cNvPr>
          <p:cNvSpPr>
            <a:spLocks noGrp="1"/>
          </p:cNvSpPr>
          <p:nvPr>
            <p:ph type="sldNum" idx="10"/>
          </p:nvPr>
        </p:nvSpPr>
        <p:spPr/>
        <p:txBody>
          <a:bodyPr/>
          <a:lstStyle/>
          <a:p>
            <a:pPr marL="0" lvl="0" indent="0" algn="l" rtl="0">
              <a:spcBef>
                <a:spcPts val="0"/>
              </a:spcBef>
              <a:spcAft>
                <a:spcPts val="0"/>
              </a:spcAft>
              <a:buNone/>
            </a:pPr>
            <a:fld id="{00000000-1234-1234-1234-123412341234}" type="slidenum">
              <a:rPr lang="en-GB" smtClean="0"/>
              <a:t>21</a:t>
            </a:fld>
            <a:endParaRPr lang="en-GB"/>
          </a:p>
        </p:txBody>
      </p:sp>
      <p:graphicFrame>
        <p:nvGraphicFramePr>
          <p:cNvPr id="8" name="Chart 7">
            <a:extLst>
              <a:ext uri="{FF2B5EF4-FFF2-40B4-BE49-F238E27FC236}">
                <a16:creationId xmlns:a16="http://schemas.microsoft.com/office/drawing/2014/main" id="{1AC8C61C-E47B-78C2-B8A7-D99F692FCB06}"/>
              </a:ext>
            </a:extLst>
          </p:cNvPr>
          <p:cNvGraphicFramePr>
            <a:graphicFrameLocks/>
          </p:cNvGraphicFramePr>
          <p:nvPr>
            <p:extLst>
              <p:ext uri="{D42A27DB-BD31-4B8C-83A1-F6EECF244321}">
                <p14:modId xmlns:p14="http://schemas.microsoft.com/office/powerpoint/2010/main" val="784267385"/>
              </p:ext>
            </p:extLst>
          </p:nvPr>
        </p:nvGraphicFramePr>
        <p:xfrm>
          <a:off x="2787491" y="731554"/>
          <a:ext cx="8698831" cy="5760721"/>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66AA8E19-2EF4-003C-0AE5-DEDA6F923265}"/>
              </a:ext>
            </a:extLst>
          </p:cNvPr>
          <p:cNvSpPr txBox="1"/>
          <p:nvPr/>
        </p:nvSpPr>
        <p:spPr>
          <a:xfrm>
            <a:off x="5831909" y="3146962"/>
            <a:ext cx="1569660" cy="892552"/>
          </a:xfrm>
          <a:prstGeom prst="rect">
            <a:avLst/>
          </a:prstGeom>
          <a:noFill/>
        </p:spPr>
        <p:txBody>
          <a:bodyPr wrap="none" rtlCol="0">
            <a:spAutoFit/>
          </a:bodyPr>
          <a:lstStyle/>
          <a:p>
            <a:pPr algn="ctr"/>
            <a:r>
              <a:rPr lang="en-IE" sz="1600">
                <a:solidFill>
                  <a:schemeClr val="bg2"/>
                </a:solidFill>
              </a:rPr>
              <a:t>Total</a:t>
            </a:r>
          </a:p>
          <a:p>
            <a:pPr algn="ctr"/>
            <a:r>
              <a:rPr lang="en-IE" sz="1800" b="1">
                <a:solidFill>
                  <a:schemeClr val="bg2"/>
                </a:solidFill>
              </a:rPr>
              <a:t>EUR 657 753</a:t>
            </a:r>
          </a:p>
          <a:p>
            <a:pPr algn="ctr"/>
            <a:r>
              <a:rPr lang="en-IE" sz="1800" b="1">
                <a:solidFill>
                  <a:schemeClr val="bg2"/>
                </a:solidFill>
              </a:rPr>
              <a:t>million</a:t>
            </a:r>
          </a:p>
        </p:txBody>
      </p:sp>
    </p:spTree>
    <p:extLst>
      <p:ext uri="{BB962C8B-B14F-4D97-AF65-F5344CB8AC3E}">
        <p14:creationId xmlns:p14="http://schemas.microsoft.com/office/powerpoint/2010/main" val="1814484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CFC4A-DFE3-934C-34CF-725D9079D5E6}"/>
              </a:ext>
            </a:extLst>
          </p:cNvPr>
          <p:cNvSpPr>
            <a:spLocks noGrp="1"/>
          </p:cNvSpPr>
          <p:nvPr>
            <p:ph type="title"/>
          </p:nvPr>
        </p:nvSpPr>
        <p:spPr/>
        <p:txBody>
          <a:bodyPr/>
          <a:lstStyle/>
          <a:p>
            <a:r>
              <a:rPr lang="en-IE"/>
              <a:t>Mobiliser </a:t>
            </a:r>
            <a:r>
              <a:rPr lang="en-IE" err="1"/>
              <a:t>l’investissement</a:t>
            </a:r>
            <a:r>
              <a:rPr lang="en-IE"/>
              <a:t> </a:t>
            </a:r>
            <a:r>
              <a:rPr lang="en-IE" err="1"/>
              <a:t>privé</a:t>
            </a:r>
            <a:endParaRPr lang="en-IE"/>
          </a:p>
        </p:txBody>
      </p:sp>
      <p:sp>
        <p:nvSpPr>
          <p:cNvPr id="6" name="Slide Number Placeholder 5">
            <a:extLst>
              <a:ext uri="{FF2B5EF4-FFF2-40B4-BE49-F238E27FC236}">
                <a16:creationId xmlns:a16="http://schemas.microsoft.com/office/drawing/2014/main" id="{683935D8-D8A6-C435-E34A-48298AD402D3}"/>
              </a:ext>
            </a:extLst>
          </p:cNvPr>
          <p:cNvSpPr>
            <a:spLocks noGrp="1"/>
          </p:cNvSpPr>
          <p:nvPr>
            <p:ph type="sldNum" idx="10"/>
          </p:nvPr>
        </p:nvSpPr>
        <p:spPr/>
        <p:txBody>
          <a:bodyPr/>
          <a:lstStyle/>
          <a:p>
            <a:pPr marL="0" lvl="0" indent="0" algn="l" rtl="0">
              <a:spcBef>
                <a:spcPts val="0"/>
              </a:spcBef>
              <a:spcAft>
                <a:spcPts val="0"/>
              </a:spcAft>
              <a:buNone/>
            </a:pPr>
            <a:fld id="{00000000-1234-1234-1234-123412341234}" type="slidenum">
              <a:rPr lang="en-GB" smtClean="0"/>
              <a:t>22</a:t>
            </a:fld>
            <a:endParaRPr lang="en-GB"/>
          </a:p>
        </p:txBody>
      </p:sp>
      <p:pic>
        <p:nvPicPr>
          <p:cNvPr id="8" name="Picture 7">
            <a:hlinkClick r:id="rId2"/>
            <a:extLst>
              <a:ext uri="{FF2B5EF4-FFF2-40B4-BE49-F238E27FC236}">
                <a16:creationId xmlns:a16="http://schemas.microsoft.com/office/drawing/2014/main" id="{68F92069-9625-401A-D884-6ACC3A075DE5}"/>
              </a:ext>
            </a:extLst>
          </p:cNvPr>
          <p:cNvPicPr>
            <a:picLocks noChangeAspect="1"/>
          </p:cNvPicPr>
          <p:nvPr/>
        </p:nvPicPr>
        <p:blipFill>
          <a:blip r:embed="rId3"/>
          <a:stretch>
            <a:fillRect/>
          </a:stretch>
        </p:blipFill>
        <p:spPr>
          <a:xfrm>
            <a:off x="1837903" y="1591875"/>
            <a:ext cx="8047618" cy="4519434"/>
          </a:xfrm>
          <a:prstGeom prst="rect">
            <a:avLst/>
          </a:prstGeom>
        </p:spPr>
      </p:pic>
    </p:spTree>
    <p:extLst>
      <p:ext uri="{BB962C8B-B14F-4D97-AF65-F5344CB8AC3E}">
        <p14:creationId xmlns:p14="http://schemas.microsoft.com/office/powerpoint/2010/main" val="3567681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479557-3884-7678-375E-EB20CC079301}"/>
              </a:ext>
            </a:extLst>
          </p:cNvPr>
          <p:cNvSpPr>
            <a:spLocks noGrp="1"/>
          </p:cNvSpPr>
          <p:nvPr>
            <p:ph type="ctrTitle"/>
          </p:nvPr>
        </p:nvSpPr>
        <p:spPr/>
        <p:txBody>
          <a:bodyPr/>
          <a:lstStyle/>
          <a:p>
            <a:r>
              <a:rPr lang="fr-BE" sz="4000"/>
              <a:t>Les nouvelles règles budgétaires</a:t>
            </a:r>
            <a:endParaRPr lang="en-IE" sz="4000"/>
          </a:p>
        </p:txBody>
      </p:sp>
      <p:sp>
        <p:nvSpPr>
          <p:cNvPr id="6" name="Slide Number Placeholder 5">
            <a:extLst>
              <a:ext uri="{FF2B5EF4-FFF2-40B4-BE49-F238E27FC236}">
                <a16:creationId xmlns:a16="http://schemas.microsoft.com/office/drawing/2014/main" id="{AFE6D22A-E925-7195-FAE9-C898C6ADE59D}"/>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GB" smtClean="0"/>
              <a:t>23</a:t>
            </a:fld>
            <a:endParaRPr lang="en-GB"/>
          </a:p>
        </p:txBody>
      </p:sp>
    </p:spTree>
    <p:extLst>
      <p:ext uri="{BB962C8B-B14F-4D97-AF65-F5344CB8AC3E}">
        <p14:creationId xmlns:p14="http://schemas.microsoft.com/office/powerpoint/2010/main" val="13312834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3" name="Google Shape;313;p10"/>
          <p:cNvSpPr txBox="1">
            <a:spLocks noGrp="1"/>
          </p:cNvSpPr>
          <p:nvPr>
            <p:ph type="title"/>
          </p:nvPr>
        </p:nvSpPr>
        <p:spPr>
          <a:xfrm>
            <a:off x="1086587" y="310255"/>
            <a:ext cx="10515600" cy="782357"/>
          </a:xfrm>
          <a:prstGeom prst="rect">
            <a:avLst/>
          </a:prstGeom>
          <a:noFill/>
          <a:ln>
            <a:noFill/>
          </a:ln>
        </p:spPr>
        <p:txBody>
          <a:bodyPr spcFirstLastPara="1" wrap="square" lIns="91425" tIns="45700" rIns="91425" bIns="0" anchor="b" anchorCtr="0">
            <a:noAutofit/>
          </a:bodyPr>
          <a:lstStyle/>
          <a:p>
            <a:pPr>
              <a:buSzPts val="4000"/>
            </a:pPr>
            <a:r>
              <a:rPr lang="fr-BE" sz="3600"/>
              <a:t>Le nouveau </a:t>
            </a:r>
            <a:r>
              <a:rPr lang="en-GB" sz="3600"/>
              <a:t>cadre </a:t>
            </a:r>
            <a:r>
              <a:rPr lang="en-GB" sz="3600" err="1"/>
              <a:t>économique</a:t>
            </a:r>
            <a:r>
              <a:rPr lang="en-GB" sz="3600"/>
              <a:t> </a:t>
            </a:r>
            <a:r>
              <a:rPr lang="en-GB" sz="3600" err="1"/>
              <a:t>européen</a:t>
            </a:r>
            <a:r>
              <a:rPr lang="en-GB" sz="3600"/>
              <a:t> </a:t>
            </a:r>
            <a:endParaRPr sz="3600"/>
          </a:p>
        </p:txBody>
      </p:sp>
      <p:sp>
        <p:nvSpPr>
          <p:cNvPr id="314" name="Google Shape;314;p10"/>
          <p:cNvSpPr txBox="1">
            <a:spLocks noGrp="1"/>
          </p:cNvSpPr>
          <p:nvPr>
            <p:ph type="body" idx="1"/>
          </p:nvPr>
        </p:nvSpPr>
        <p:spPr>
          <a:xfrm>
            <a:off x="1086587" y="1372379"/>
            <a:ext cx="4232481" cy="823912"/>
          </a:xfrm>
          <a:prstGeom prst="rect">
            <a:avLst/>
          </a:prstGeom>
          <a:noFill/>
          <a:ln>
            <a:noFill/>
          </a:ln>
        </p:spPr>
        <p:txBody>
          <a:bodyPr spcFirstLastPara="1" wrap="square" lIns="91425" tIns="45700" rIns="91425" bIns="45700" anchor="b" anchorCtr="0">
            <a:noAutofit/>
          </a:bodyPr>
          <a:lstStyle/>
          <a:p>
            <a:pPr marL="0" indent="0"/>
            <a:r>
              <a:rPr lang="en-GB" b="0" err="1"/>
              <a:t>Défis</a:t>
            </a:r>
            <a:r>
              <a:rPr lang="en-GB" b="0"/>
              <a:t> de mise </a:t>
            </a:r>
            <a:r>
              <a:rPr lang="en-GB" b="0" err="1"/>
              <a:t>en</a:t>
            </a:r>
            <a:r>
              <a:rPr lang="en-GB" b="0"/>
              <a:t> oeuvre :</a:t>
            </a:r>
            <a:endParaRPr lang="en-US" b="0"/>
          </a:p>
        </p:txBody>
      </p:sp>
      <p:sp>
        <p:nvSpPr>
          <p:cNvPr id="315" name="Google Shape;315;p10"/>
          <p:cNvSpPr txBox="1">
            <a:spLocks noGrp="1"/>
          </p:cNvSpPr>
          <p:nvPr>
            <p:ph type="body" idx="2"/>
          </p:nvPr>
        </p:nvSpPr>
        <p:spPr>
          <a:xfrm>
            <a:off x="949988" y="2224154"/>
            <a:ext cx="5427090" cy="1669360"/>
          </a:xfrm>
          <a:prstGeom prst="rect">
            <a:avLst/>
          </a:prstGeom>
          <a:noFill/>
          <a:ln>
            <a:noFill/>
          </a:ln>
        </p:spPr>
        <p:txBody>
          <a:bodyPr spcFirstLastPara="1" wrap="square" lIns="91425" tIns="45700" rIns="91425" bIns="45700" anchor="t" anchorCtr="0">
            <a:noAutofit/>
          </a:bodyPr>
          <a:lstStyle/>
          <a:p>
            <a:pPr marL="495300">
              <a:buSzPct val="90000"/>
              <a:buFont typeface="Wingdings" panose="05000000000000000000" pitchFamily="2" charset="2"/>
              <a:buChar char="§"/>
            </a:pPr>
            <a:r>
              <a:rPr lang="en-GB" sz="2000" err="1"/>
              <a:t>Niveaux</a:t>
            </a:r>
            <a:r>
              <a:rPr lang="en-GB" sz="2000"/>
              <a:t> de </a:t>
            </a:r>
            <a:r>
              <a:rPr lang="en-GB" sz="2000" err="1"/>
              <a:t>dette</a:t>
            </a:r>
            <a:endParaRPr lang="en-GB" sz="2000"/>
          </a:p>
          <a:p>
            <a:pPr marL="495300">
              <a:buSzPct val="90000"/>
              <a:buFont typeface="Wingdings" panose="05000000000000000000" pitchFamily="2" charset="2"/>
              <a:buChar char="§"/>
            </a:pPr>
            <a:r>
              <a:rPr lang="en-GB" sz="2000"/>
              <a:t>Situations </a:t>
            </a:r>
            <a:r>
              <a:rPr lang="en-GB" sz="2000" err="1"/>
              <a:t>hétérogènes</a:t>
            </a:r>
            <a:endParaRPr lang="en-GB" sz="2000"/>
          </a:p>
          <a:p>
            <a:pPr marL="495300">
              <a:buSzPct val="90000"/>
              <a:buFont typeface="Wingdings" panose="05000000000000000000" pitchFamily="2" charset="2"/>
              <a:buChar char="§"/>
            </a:pPr>
            <a:r>
              <a:rPr lang="en-GB" sz="2000" err="1"/>
              <a:t>Complexité</a:t>
            </a:r>
            <a:r>
              <a:rPr lang="en-GB" sz="2000"/>
              <a:t> des </a:t>
            </a:r>
            <a:r>
              <a:rPr lang="en-GB" sz="2000" err="1"/>
              <a:t>règles</a:t>
            </a:r>
            <a:endParaRPr lang="en-GB" sz="2000"/>
          </a:p>
          <a:p>
            <a:pPr marL="495300">
              <a:buSzPct val="90000"/>
              <a:buFont typeface="Wingdings" panose="05000000000000000000" pitchFamily="2" charset="2"/>
              <a:buChar char="§"/>
            </a:pPr>
            <a:r>
              <a:rPr lang="en-GB" sz="2000"/>
              <a:t>Appropriation </a:t>
            </a:r>
            <a:r>
              <a:rPr lang="en-GB" sz="2000" err="1"/>
              <a:t>nationale</a:t>
            </a:r>
            <a:endParaRPr lang="en-GB" sz="2000"/>
          </a:p>
          <a:p>
            <a:pPr marL="495300">
              <a:buSzPts val="2400"/>
            </a:pPr>
            <a:endParaRPr lang="en-GB"/>
          </a:p>
          <a:p>
            <a:pPr marL="152400" indent="0">
              <a:buSzPts val="2400"/>
              <a:buNone/>
            </a:pPr>
            <a:endParaRPr lang="en-GB"/>
          </a:p>
          <a:p>
            <a:pPr marL="495300">
              <a:buSzPts val="2400"/>
            </a:pPr>
            <a:endParaRPr lang="en-GB" sz="1800"/>
          </a:p>
          <a:p>
            <a:pPr marL="495300">
              <a:buSzPts val="2400"/>
            </a:pPr>
            <a:endParaRPr lang="en-GB" sz="1800"/>
          </a:p>
          <a:p>
            <a:pPr marL="495300">
              <a:buSzPts val="2400"/>
            </a:pPr>
            <a:endParaRPr sz="1800"/>
          </a:p>
        </p:txBody>
      </p:sp>
      <p:sp>
        <p:nvSpPr>
          <p:cNvPr id="316" name="Google Shape;316;p10"/>
          <p:cNvSpPr txBox="1">
            <a:spLocks noGrp="1"/>
          </p:cNvSpPr>
          <p:nvPr>
            <p:ph type="body" idx="3"/>
          </p:nvPr>
        </p:nvSpPr>
        <p:spPr>
          <a:xfrm>
            <a:off x="5983378" y="1367682"/>
            <a:ext cx="5585421" cy="823912"/>
          </a:xfrm>
          <a:prstGeom prst="rect">
            <a:avLst/>
          </a:prstGeom>
          <a:noFill/>
          <a:ln>
            <a:noFill/>
          </a:ln>
        </p:spPr>
        <p:txBody>
          <a:bodyPr spcFirstLastPara="1" wrap="square" lIns="91425" tIns="45700" rIns="91425" bIns="45700" anchor="b" anchorCtr="0">
            <a:noAutofit/>
          </a:bodyPr>
          <a:lstStyle/>
          <a:p>
            <a:pPr marL="0" indent="0"/>
            <a:endParaRPr lang="en-GB" b="0"/>
          </a:p>
          <a:p>
            <a:pPr marL="0" indent="0"/>
            <a:endParaRPr lang="en-GB" b="0"/>
          </a:p>
          <a:p>
            <a:pPr marL="0" indent="0"/>
            <a:r>
              <a:rPr lang="en-GB" b="0"/>
              <a:t>Nouveaux </a:t>
            </a:r>
            <a:r>
              <a:rPr lang="en-GB" b="0" err="1"/>
              <a:t>enjeux</a:t>
            </a:r>
            <a:r>
              <a:rPr lang="en-GB" b="0"/>
              <a:t> : </a:t>
            </a:r>
          </a:p>
        </p:txBody>
      </p:sp>
      <p:sp>
        <p:nvSpPr>
          <p:cNvPr id="317" name="Google Shape;317;p10"/>
          <p:cNvSpPr txBox="1">
            <a:spLocks noGrp="1"/>
          </p:cNvSpPr>
          <p:nvPr>
            <p:ph type="body" idx="4"/>
          </p:nvPr>
        </p:nvSpPr>
        <p:spPr>
          <a:xfrm>
            <a:off x="5837328" y="2219457"/>
            <a:ext cx="5585421" cy="1669360"/>
          </a:xfrm>
          <a:prstGeom prst="rect">
            <a:avLst/>
          </a:prstGeom>
          <a:noFill/>
          <a:ln>
            <a:noFill/>
          </a:ln>
        </p:spPr>
        <p:txBody>
          <a:bodyPr spcFirstLastPara="1" wrap="square" lIns="91425" tIns="45700" rIns="91425" bIns="45700" anchor="t" anchorCtr="0">
            <a:noAutofit/>
          </a:bodyPr>
          <a:lstStyle/>
          <a:p>
            <a:pPr marL="495300">
              <a:buSzPct val="90000"/>
              <a:buFont typeface="Wingdings" panose="05000000000000000000" pitchFamily="2" charset="2"/>
              <a:buChar char="§"/>
            </a:pPr>
            <a:r>
              <a:rPr lang="en-GB" sz="2000"/>
              <a:t>Impact du </a:t>
            </a:r>
            <a:r>
              <a:rPr lang="en-GB" sz="2000" err="1"/>
              <a:t>vieillissement</a:t>
            </a:r>
            <a:endParaRPr lang="en-GB" sz="2000"/>
          </a:p>
          <a:p>
            <a:pPr marL="495300">
              <a:buSzPct val="90000"/>
              <a:buFont typeface="Wingdings" panose="05000000000000000000" pitchFamily="2" charset="2"/>
              <a:buChar char="§"/>
            </a:pPr>
            <a:r>
              <a:rPr lang="en-GB" sz="2000" err="1"/>
              <a:t>Besoins</a:t>
            </a:r>
            <a:r>
              <a:rPr lang="en-GB" sz="2000"/>
              <a:t> </a:t>
            </a:r>
            <a:r>
              <a:rPr lang="en-GB" sz="2000" err="1"/>
              <a:t>d’investissement</a:t>
            </a:r>
            <a:r>
              <a:rPr lang="en-GB" sz="2000"/>
              <a:t> (transition </a:t>
            </a:r>
            <a:r>
              <a:rPr lang="en-GB" sz="2000" err="1"/>
              <a:t>verte</a:t>
            </a:r>
            <a:r>
              <a:rPr lang="en-GB" sz="2000"/>
              <a:t>, numérique, </a:t>
            </a:r>
            <a:r>
              <a:rPr lang="en-GB" sz="2000" err="1"/>
              <a:t>sécurité</a:t>
            </a:r>
            <a:r>
              <a:rPr lang="en-GB" sz="2000"/>
              <a:t>, etc)</a:t>
            </a:r>
          </a:p>
          <a:p>
            <a:pPr marL="495300">
              <a:buSzPct val="90000"/>
              <a:buFont typeface="Wingdings" panose="05000000000000000000" pitchFamily="2" charset="2"/>
              <a:buChar char="§"/>
            </a:pPr>
            <a:r>
              <a:rPr lang="en-GB" sz="2000" err="1"/>
              <a:t>Coût</a:t>
            </a:r>
            <a:r>
              <a:rPr lang="en-GB" sz="2000"/>
              <a:t> de </a:t>
            </a:r>
            <a:r>
              <a:rPr lang="en-GB" sz="2000" err="1"/>
              <a:t>financement</a:t>
            </a:r>
            <a:r>
              <a:rPr lang="en-GB" sz="2000"/>
              <a:t> de la </a:t>
            </a:r>
            <a:r>
              <a:rPr lang="en-GB" sz="2000" err="1"/>
              <a:t>dette</a:t>
            </a:r>
            <a:endParaRPr lang="en-GB" sz="2000"/>
          </a:p>
          <a:p>
            <a:pPr marL="495300">
              <a:buSzPts val="2400"/>
            </a:pPr>
            <a:endParaRPr lang="en-GB"/>
          </a:p>
        </p:txBody>
      </p:sp>
      <p:pic>
        <p:nvPicPr>
          <p:cNvPr id="2" name="Picture 1" descr="A blue and yellow flag with stars&#10;&#10;Description automatically generated">
            <a:extLst>
              <a:ext uri="{FF2B5EF4-FFF2-40B4-BE49-F238E27FC236}">
                <a16:creationId xmlns:a16="http://schemas.microsoft.com/office/drawing/2014/main" id="{C1C0A862-77AB-3607-2C78-57169DBAEC2B}"/>
              </a:ext>
            </a:extLst>
          </p:cNvPr>
          <p:cNvPicPr>
            <a:picLocks noChangeAspect="1"/>
          </p:cNvPicPr>
          <p:nvPr/>
        </p:nvPicPr>
        <p:blipFill rotWithShape="1">
          <a:blip r:embed="rId3"/>
          <a:srcRect l="32885" t="65609" r="43914" b="18224"/>
          <a:stretch/>
        </p:blipFill>
        <p:spPr>
          <a:xfrm>
            <a:off x="10965179" y="6230360"/>
            <a:ext cx="739367" cy="289560"/>
          </a:xfrm>
          <a:prstGeom prst="rect">
            <a:avLst/>
          </a:prstGeom>
        </p:spPr>
      </p:pic>
      <p:sp>
        <p:nvSpPr>
          <p:cNvPr id="3" name="Google Shape;314;p10">
            <a:extLst>
              <a:ext uri="{FF2B5EF4-FFF2-40B4-BE49-F238E27FC236}">
                <a16:creationId xmlns:a16="http://schemas.microsoft.com/office/drawing/2014/main" id="{88AE6F8C-8166-76EF-EE24-A4EB74ADDA19}"/>
              </a:ext>
            </a:extLst>
          </p:cNvPr>
          <p:cNvSpPr txBox="1">
            <a:spLocks/>
          </p:cNvSpPr>
          <p:nvPr/>
        </p:nvSpPr>
        <p:spPr>
          <a:xfrm>
            <a:off x="1086587" y="3610151"/>
            <a:ext cx="4232481" cy="823912"/>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L="457200" marR="0" lvl="0" indent="-228600" algn="l" rtl="0" eaLnBrk="1" hangingPunct="1">
              <a:lnSpc>
                <a:spcPct val="100000"/>
              </a:lnSpc>
              <a:spcBef>
                <a:spcPts val="0"/>
              </a:spcBef>
              <a:spcAft>
                <a:spcPts val="0"/>
              </a:spcAft>
              <a:buClr>
                <a:schemeClr val="dk2"/>
              </a:buClr>
              <a:buSzPts val="2800"/>
              <a:buFont typeface="Arial"/>
              <a:buNone/>
              <a:defRPr sz="2800" b="1" i="0" u="none" strike="noStrike" cap="none">
                <a:solidFill>
                  <a:schemeClr val="dk2"/>
                </a:solidFill>
                <a:latin typeface="Arial"/>
                <a:ea typeface="Arial"/>
                <a:cs typeface="Arial"/>
                <a:sym typeface="Arial"/>
              </a:defRPr>
            </a:lvl1pPr>
            <a:lvl2pPr marL="914400" marR="0" lvl="1" indent="-228600" algn="l" rtl="0" eaLnBrk="1" hangingPunct="1">
              <a:lnSpc>
                <a:spcPct val="100000"/>
              </a:lnSpc>
              <a:spcBef>
                <a:spcPts val="1800"/>
              </a:spcBef>
              <a:spcAft>
                <a:spcPts val="0"/>
              </a:spcAft>
              <a:buClr>
                <a:schemeClr val="dk2"/>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eaLnBrk="1" hangingPunct="1">
              <a:lnSpc>
                <a:spcPct val="100000"/>
              </a:lnSpc>
              <a:spcBef>
                <a:spcPts val="1800"/>
              </a:spcBef>
              <a:spcAft>
                <a:spcPts val="0"/>
              </a:spcAft>
              <a:buClr>
                <a:schemeClr val="dk2"/>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eaLnBrk="1" hangingPunct="1">
              <a:lnSpc>
                <a:spcPct val="100000"/>
              </a:lnSpc>
              <a:spcBef>
                <a:spcPts val="1800"/>
              </a:spcBef>
              <a:spcAft>
                <a:spcPts val="0"/>
              </a:spcAft>
              <a:buClr>
                <a:schemeClr val="dk2"/>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eaLnBrk="1" hangingPunct="1">
              <a:lnSpc>
                <a:spcPct val="100000"/>
              </a:lnSpc>
              <a:spcBef>
                <a:spcPts val="1800"/>
              </a:spcBef>
              <a:spcAft>
                <a:spcPts val="0"/>
              </a:spcAft>
              <a:buClr>
                <a:schemeClr val="dk2"/>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eaLnBrk="1" hangingPunct="1">
              <a:lnSpc>
                <a:spcPct val="90000"/>
              </a:lnSpc>
              <a:spcBef>
                <a:spcPts val="18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eaLnBrk="1" hangingPunct="1">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eaLnBrk="1" hangingPunct="1">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eaLnBrk="1" hangingPunct="1">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pPr marL="0" indent="0"/>
            <a:r>
              <a:rPr lang="en-GB" b="0" err="1"/>
              <a:t>Leçons</a:t>
            </a:r>
            <a:r>
              <a:rPr lang="en-GB" b="0"/>
              <a:t> de la </a:t>
            </a:r>
            <a:r>
              <a:rPr lang="en-GB" b="0" err="1"/>
              <a:t>pandémie</a:t>
            </a:r>
            <a:r>
              <a:rPr lang="en-GB" b="0"/>
              <a:t> :</a:t>
            </a:r>
            <a:endParaRPr lang="en-US" b="0"/>
          </a:p>
        </p:txBody>
      </p:sp>
      <p:sp>
        <p:nvSpPr>
          <p:cNvPr id="4" name="Google Shape;315;p10">
            <a:extLst>
              <a:ext uri="{FF2B5EF4-FFF2-40B4-BE49-F238E27FC236}">
                <a16:creationId xmlns:a16="http://schemas.microsoft.com/office/drawing/2014/main" id="{1646204E-22B9-CA9A-77A0-DB817CB2DA5C}"/>
              </a:ext>
            </a:extLst>
          </p:cNvPr>
          <p:cNvSpPr txBox="1">
            <a:spLocks/>
          </p:cNvSpPr>
          <p:nvPr/>
        </p:nvSpPr>
        <p:spPr>
          <a:xfrm>
            <a:off x="949988" y="4461926"/>
            <a:ext cx="4564009" cy="166936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eaLnBrk="1" hangingPunct="1">
              <a:lnSpc>
                <a:spcPct val="100000"/>
              </a:lnSpc>
              <a:spcBef>
                <a:spcPts val="0"/>
              </a:spcBef>
              <a:spcAft>
                <a:spcPts val="0"/>
              </a:spcAft>
              <a:buClr>
                <a:schemeClr val="dk2"/>
              </a:buClr>
              <a:buSzPts val="1800"/>
              <a:buFont typeface="Arial"/>
              <a:buChar char="•"/>
              <a:defRPr sz="2400" b="0" i="0" u="none" strike="noStrike" cap="none">
                <a:solidFill>
                  <a:schemeClr val="dk1"/>
                </a:solidFill>
                <a:latin typeface="Arial"/>
                <a:ea typeface="Arial"/>
                <a:cs typeface="Arial"/>
                <a:sym typeface="Arial"/>
              </a:defRPr>
            </a:lvl1pPr>
            <a:lvl2pPr marL="914400" marR="0" lvl="1" indent="-342900" algn="l" rtl="0" eaLnBrk="1" hangingPunct="1">
              <a:lnSpc>
                <a:spcPct val="100000"/>
              </a:lnSpc>
              <a:spcBef>
                <a:spcPts val="1800"/>
              </a:spcBef>
              <a:spcAft>
                <a:spcPts val="0"/>
              </a:spcAft>
              <a:buClr>
                <a:schemeClr val="dk2"/>
              </a:buClr>
              <a:buSzPts val="1800"/>
              <a:buFont typeface="Arial"/>
              <a:buChar char="•"/>
              <a:defRPr sz="2000" b="0" i="0" u="none" strike="noStrike" cap="none">
                <a:solidFill>
                  <a:schemeClr val="dk1"/>
                </a:solidFill>
                <a:latin typeface="Arial"/>
                <a:ea typeface="Arial"/>
                <a:cs typeface="Arial"/>
                <a:sym typeface="Arial"/>
              </a:defRPr>
            </a:lvl2pPr>
            <a:lvl3pPr marL="1371600" marR="0" lvl="2" indent="-342900" algn="l" rtl="0" eaLnBrk="1" hangingPunct="1">
              <a:lnSpc>
                <a:spcPct val="100000"/>
              </a:lnSpc>
              <a:spcBef>
                <a:spcPts val="180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eaLnBrk="1" hangingPunct="1">
              <a:lnSpc>
                <a:spcPct val="100000"/>
              </a:lnSpc>
              <a:spcBef>
                <a:spcPts val="1800"/>
              </a:spcBef>
              <a:spcAft>
                <a:spcPts val="0"/>
              </a:spcAft>
              <a:buClr>
                <a:schemeClr val="dk2"/>
              </a:buClr>
              <a:buSzPts val="1800"/>
              <a:buFont typeface="Arial"/>
              <a:buChar char="•"/>
              <a:defRPr sz="1600" b="0" i="0" u="none" strike="noStrike" cap="none">
                <a:solidFill>
                  <a:schemeClr val="dk1"/>
                </a:solidFill>
                <a:latin typeface="Arial"/>
                <a:ea typeface="Arial"/>
                <a:cs typeface="Arial"/>
                <a:sym typeface="Arial"/>
              </a:defRPr>
            </a:lvl4pPr>
            <a:lvl5pPr marL="2286000" marR="0" lvl="4" indent="-342900" algn="l" rtl="0" eaLnBrk="1" hangingPunct="1">
              <a:lnSpc>
                <a:spcPct val="100000"/>
              </a:lnSpc>
              <a:spcBef>
                <a:spcPts val="1800"/>
              </a:spcBef>
              <a:spcAft>
                <a:spcPts val="0"/>
              </a:spcAft>
              <a:buClr>
                <a:schemeClr val="dk2"/>
              </a:buClr>
              <a:buSzPts val="1800"/>
              <a:buFont typeface="Arial"/>
              <a:buChar char="•"/>
              <a:defRPr sz="1600" b="0" i="0" u="none" strike="noStrike" cap="none">
                <a:solidFill>
                  <a:schemeClr val="dk1"/>
                </a:solidFill>
                <a:latin typeface="Arial"/>
                <a:ea typeface="Arial"/>
                <a:cs typeface="Arial"/>
                <a:sym typeface="Arial"/>
              </a:defRPr>
            </a:lvl5pPr>
            <a:lvl6pPr marL="2743200" marR="0" lvl="5" indent="-342900" algn="l" rtl="0" eaLnBrk="1" hangingPunct="1">
              <a:lnSpc>
                <a:spcPct val="90000"/>
              </a:lnSpc>
              <a:spcBef>
                <a:spcPts val="18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495300">
              <a:buSzPct val="90000"/>
              <a:buFont typeface="Wingdings" panose="05000000000000000000" pitchFamily="2" charset="2"/>
              <a:buChar char="§"/>
            </a:pPr>
            <a:r>
              <a:rPr lang="fr-FR" sz="2000"/>
              <a:t>Activation de la clause dérogatoire généralisée du Pacte</a:t>
            </a:r>
          </a:p>
          <a:p>
            <a:pPr marL="495300">
              <a:buSzPct val="90000"/>
              <a:buFont typeface="Wingdings" panose="05000000000000000000" pitchFamily="2" charset="2"/>
              <a:buChar char="§"/>
            </a:pPr>
            <a:r>
              <a:rPr lang="fr-FR" sz="2000"/>
              <a:t>Plan de relance européen </a:t>
            </a:r>
            <a:r>
              <a:rPr lang="fr-FR" sz="2000" i="1" err="1"/>
              <a:t>NextGenerationEU</a:t>
            </a:r>
            <a:endParaRPr lang="fr-FR" sz="2000" i="1"/>
          </a:p>
          <a:p>
            <a:pPr marL="495300">
              <a:buSzPts val="2400"/>
            </a:pPr>
            <a:endParaRPr lang="fr-FR"/>
          </a:p>
          <a:p>
            <a:pPr marL="152400" indent="0">
              <a:buSzPts val="2400"/>
              <a:buFont typeface="Arial"/>
              <a:buNone/>
            </a:pPr>
            <a:endParaRPr lang="fr-FR"/>
          </a:p>
          <a:p>
            <a:pPr marL="495300">
              <a:buSzPts val="2400"/>
            </a:pPr>
            <a:endParaRPr lang="fr-FR" sz="1800"/>
          </a:p>
          <a:p>
            <a:pPr marL="495300">
              <a:buSzPts val="2400"/>
            </a:pPr>
            <a:endParaRPr lang="fr-FR" sz="1800"/>
          </a:p>
          <a:p>
            <a:pPr marL="495300">
              <a:buSzPts val="2400"/>
            </a:pPr>
            <a:endParaRPr lang="fr-FR" sz="1800"/>
          </a:p>
        </p:txBody>
      </p:sp>
      <p:sp>
        <p:nvSpPr>
          <p:cNvPr id="7" name="Google Shape;314;p10">
            <a:extLst>
              <a:ext uri="{FF2B5EF4-FFF2-40B4-BE49-F238E27FC236}">
                <a16:creationId xmlns:a16="http://schemas.microsoft.com/office/drawing/2014/main" id="{64E384CC-50D6-B35F-3094-D898588FBF91}"/>
              </a:ext>
            </a:extLst>
          </p:cNvPr>
          <p:cNvSpPr txBox="1">
            <a:spLocks/>
          </p:cNvSpPr>
          <p:nvPr/>
        </p:nvSpPr>
        <p:spPr>
          <a:xfrm>
            <a:off x="6099008" y="3603160"/>
            <a:ext cx="4232481" cy="823912"/>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L="457200" marR="0" lvl="0" indent="-228600" algn="l" rtl="0" eaLnBrk="1" hangingPunct="1">
              <a:lnSpc>
                <a:spcPct val="100000"/>
              </a:lnSpc>
              <a:spcBef>
                <a:spcPts val="0"/>
              </a:spcBef>
              <a:spcAft>
                <a:spcPts val="0"/>
              </a:spcAft>
              <a:buClr>
                <a:schemeClr val="dk2"/>
              </a:buClr>
              <a:buSzPts val="2800"/>
              <a:buFont typeface="Arial"/>
              <a:buNone/>
              <a:defRPr sz="2800" b="1" i="0" u="none" strike="noStrike" cap="none">
                <a:solidFill>
                  <a:schemeClr val="dk2"/>
                </a:solidFill>
                <a:latin typeface="Arial"/>
                <a:ea typeface="Arial"/>
                <a:cs typeface="Arial"/>
                <a:sym typeface="Arial"/>
              </a:defRPr>
            </a:lvl1pPr>
            <a:lvl2pPr marL="914400" marR="0" lvl="1" indent="-228600" algn="l" rtl="0" eaLnBrk="1" hangingPunct="1">
              <a:lnSpc>
                <a:spcPct val="100000"/>
              </a:lnSpc>
              <a:spcBef>
                <a:spcPts val="1800"/>
              </a:spcBef>
              <a:spcAft>
                <a:spcPts val="0"/>
              </a:spcAft>
              <a:buClr>
                <a:schemeClr val="dk2"/>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eaLnBrk="1" hangingPunct="1">
              <a:lnSpc>
                <a:spcPct val="100000"/>
              </a:lnSpc>
              <a:spcBef>
                <a:spcPts val="1800"/>
              </a:spcBef>
              <a:spcAft>
                <a:spcPts val="0"/>
              </a:spcAft>
              <a:buClr>
                <a:schemeClr val="dk2"/>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eaLnBrk="1" hangingPunct="1">
              <a:lnSpc>
                <a:spcPct val="100000"/>
              </a:lnSpc>
              <a:spcBef>
                <a:spcPts val="1800"/>
              </a:spcBef>
              <a:spcAft>
                <a:spcPts val="0"/>
              </a:spcAft>
              <a:buClr>
                <a:schemeClr val="dk2"/>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eaLnBrk="1" hangingPunct="1">
              <a:lnSpc>
                <a:spcPct val="100000"/>
              </a:lnSpc>
              <a:spcBef>
                <a:spcPts val="1800"/>
              </a:spcBef>
              <a:spcAft>
                <a:spcPts val="0"/>
              </a:spcAft>
              <a:buClr>
                <a:schemeClr val="dk2"/>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eaLnBrk="1" hangingPunct="1">
              <a:lnSpc>
                <a:spcPct val="90000"/>
              </a:lnSpc>
              <a:spcBef>
                <a:spcPts val="18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eaLnBrk="1" hangingPunct="1">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eaLnBrk="1" hangingPunct="1">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eaLnBrk="1" hangingPunct="1">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pPr marL="0" indent="0"/>
            <a:r>
              <a:rPr lang="en-GB" b="0" err="1"/>
              <a:t>Révision</a:t>
            </a:r>
            <a:r>
              <a:rPr lang="en-GB" b="0"/>
              <a:t> des </a:t>
            </a:r>
            <a:r>
              <a:rPr lang="en-GB" b="0" err="1"/>
              <a:t>règles</a:t>
            </a:r>
            <a:r>
              <a:rPr lang="en-GB" b="0"/>
              <a:t> :</a:t>
            </a:r>
            <a:endParaRPr lang="en-US" b="0"/>
          </a:p>
        </p:txBody>
      </p:sp>
      <p:sp>
        <p:nvSpPr>
          <p:cNvPr id="9" name="Google Shape;317;p10">
            <a:extLst>
              <a:ext uri="{FF2B5EF4-FFF2-40B4-BE49-F238E27FC236}">
                <a16:creationId xmlns:a16="http://schemas.microsoft.com/office/drawing/2014/main" id="{14EA46FB-A47A-66EF-5ACF-15325899279F}"/>
              </a:ext>
            </a:extLst>
          </p:cNvPr>
          <p:cNvSpPr txBox="1">
            <a:spLocks/>
          </p:cNvSpPr>
          <p:nvPr/>
        </p:nvSpPr>
        <p:spPr>
          <a:xfrm>
            <a:off x="5982737" y="4434151"/>
            <a:ext cx="5585421" cy="166936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eaLnBrk="1" hangingPunct="1">
              <a:lnSpc>
                <a:spcPct val="100000"/>
              </a:lnSpc>
              <a:spcBef>
                <a:spcPts val="0"/>
              </a:spcBef>
              <a:spcAft>
                <a:spcPts val="0"/>
              </a:spcAft>
              <a:buClr>
                <a:schemeClr val="dk2"/>
              </a:buClr>
              <a:buSzPts val="1800"/>
              <a:buFont typeface="Arial"/>
              <a:buChar char="•"/>
              <a:defRPr sz="2400" b="0" i="0" u="none" strike="noStrike" cap="none">
                <a:solidFill>
                  <a:schemeClr val="dk1"/>
                </a:solidFill>
                <a:latin typeface="Arial"/>
                <a:ea typeface="Arial"/>
                <a:cs typeface="Arial"/>
                <a:sym typeface="Arial"/>
              </a:defRPr>
            </a:lvl1pPr>
            <a:lvl2pPr marL="914400" marR="0" lvl="1" indent="-342900" algn="l" rtl="0" eaLnBrk="1" hangingPunct="1">
              <a:lnSpc>
                <a:spcPct val="100000"/>
              </a:lnSpc>
              <a:spcBef>
                <a:spcPts val="1800"/>
              </a:spcBef>
              <a:spcAft>
                <a:spcPts val="0"/>
              </a:spcAft>
              <a:buClr>
                <a:schemeClr val="dk2"/>
              </a:buClr>
              <a:buSzPts val="1800"/>
              <a:buFont typeface="Arial"/>
              <a:buChar char="•"/>
              <a:defRPr sz="2000" b="0" i="0" u="none" strike="noStrike" cap="none">
                <a:solidFill>
                  <a:schemeClr val="dk1"/>
                </a:solidFill>
                <a:latin typeface="Arial"/>
                <a:ea typeface="Arial"/>
                <a:cs typeface="Arial"/>
                <a:sym typeface="Arial"/>
              </a:defRPr>
            </a:lvl2pPr>
            <a:lvl3pPr marL="1371600" marR="0" lvl="2" indent="-342900" algn="l" rtl="0" eaLnBrk="1" hangingPunct="1">
              <a:lnSpc>
                <a:spcPct val="100000"/>
              </a:lnSpc>
              <a:spcBef>
                <a:spcPts val="180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eaLnBrk="1" hangingPunct="1">
              <a:lnSpc>
                <a:spcPct val="100000"/>
              </a:lnSpc>
              <a:spcBef>
                <a:spcPts val="1800"/>
              </a:spcBef>
              <a:spcAft>
                <a:spcPts val="0"/>
              </a:spcAft>
              <a:buClr>
                <a:schemeClr val="dk2"/>
              </a:buClr>
              <a:buSzPts val="1800"/>
              <a:buFont typeface="Arial"/>
              <a:buChar char="•"/>
              <a:defRPr sz="1600" b="0" i="0" u="none" strike="noStrike" cap="none">
                <a:solidFill>
                  <a:schemeClr val="dk1"/>
                </a:solidFill>
                <a:latin typeface="Arial"/>
                <a:ea typeface="Arial"/>
                <a:cs typeface="Arial"/>
                <a:sym typeface="Arial"/>
              </a:defRPr>
            </a:lvl4pPr>
            <a:lvl5pPr marL="2286000" marR="0" lvl="4" indent="-342900" algn="l" rtl="0" eaLnBrk="1" hangingPunct="1">
              <a:lnSpc>
                <a:spcPct val="100000"/>
              </a:lnSpc>
              <a:spcBef>
                <a:spcPts val="1800"/>
              </a:spcBef>
              <a:spcAft>
                <a:spcPts val="0"/>
              </a:spcAft>
              <a:buClr>
                <a:schemeClr val="dk2"/>
              </a:buClr>
              <a:buSzPts val="1800"/>
              <a:buFont typeface="Arial"/>
              <a:buChar char="•"/>
              <a:defRPr sz="1600" b="0" i="0" u="none" strike="noStrike" cap="none">
                <a:solidFill>
                  <a:schemeClr val="dk1"/>
                </a:solidFill>
                <a:latin typeface="Arial"/>
                <a:ea typeface="Arial"/>
                <a:cs typeface="Arial"/>
                <a:sym typeface="Arial"/>
              </a:defRPr>
            </a:lvl5pPr>
            <a:lvl6pPr marL="2743200" marR="0" lvl="5" indent="-342900" algn="l" rtl="0" eaLnBrk="1" hangingPunct="1">
              <a:lnSpc>
                <a:spcPct val="90000"/>
              </a:lnSpc>
              <a:spcBef>
                <a:spcPts val="18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495300">
              <a:buSzPct val="90000"/>
              <a:buFont typeface="Wingdings" panose="05000000000000000000" pitchFamily="2" charset="2"/>
              <a:buChar char="§"/>
            </a:pPr>
            <a:r>
              <a:rPr lang="en-GB" sz="2000"/>
              <a:t>Consultation </a:t>
            </a:r>
            <a:r>
              <a:rPr lang="en-GB" sz="2000" err="1"/>
              <a:t>publique</a:t>
            </a:r>
            <a:r>
              <a:rPr lang="en-GB" sz="2000"/>
              <a:t> : 2020-2022</a:t>
            </a:r>
          </a:p>
          <a:p>
            <a:pPr marL="495300">
              <a:buSzPct val="90000"/>
              <a:buFont typeface="Wingdings" panose="05000000000000000000" pitchFamily="2" charset="2"/>
              <a:buChar char="§"/>
            </a:pPr>
            <a:r>
              <a:rPr lang="en-GB" sz="2000" err="1"/>
              <a:t>Révision</a:t>
            </a:r>
            <a:r>
              <a:rPr lang="en-GB" sz="2000"/>
              <a:t> </a:t>
            </a:r>
            <a:r>
              <a:rPr lang="en-GB" sz="2000" err="1"/>
              <a:t>législative</a:t>
            </a:r>
            <a:r>
              <a:rPr lang="en-GB" sz="2000"/>
              <a:t> : 2023-2024</a:t>
            </a:r>
          </a:p>
          <a:p>
            <a:pPr marL="495300">
              <a:buSzPct val="90000"/>
              <a:buFont typeface="Wingdings" panose="05000000000000000000" pitchFamily="2" charset="2"/>
              <a:buChar char="§"/>
            </a:pPr>
            <a:r>
              <a:rPr lang="en-GB" sz="2000"/>
              <a:t>Entrée </a:t>
            </a:r>
            <a:r>
              <a:rPr lang="en-GB" sz="2000" err="1"/>
              <a:t>en</a:t>
            </a:r>
            <a:r>
              <a:rPr lang="en-GB" sz="2000"/>
              <a:t> </a:t>
            </a:r>
            <a:r>
              <a:rPr lang="en-GB" sz="2000" err="1"/>
              <a:t>vigueur</a:t>
            </a:r>
            <a:r>
              <a:rPr lang="en-GB" sz="2000"/>
              <a:t> : 30 </a:t>
            </a:r>
            <a:r>
              <a:rPr lang="en-GB" sz="2000" err="1"/>
              <a:t>avril</a:t>
            </a:r>
            <a:r>
              <a:rPr lang="en-GB" sz="2000"/>
              <a:t> 2024</a:t>
            </a:r>
          </a:p>
          <a:p>
            <a:pPr marL="495300">
              <a:buSzPts val="2400"/>
            </a:pPr>
            <a:endParaRPr lang="en-GB"/>
          </a:p>
        </p:txBody>
      </p:sp>
      <p:sp>
        <p:nvSpPr>
          <p:cNvPr id="8" name="Slide Number Placeholder 7">
            <a:extLst>
              <a:ext uri="{FF2B5EF4-FFF2-40B4-BE49-F238E27FC236}">
                <a16:creationId xmlns:a16="http://schemas.microsoft.com/office/drawing/2014/main" id="{85E71662-F688-D3E0-85B0-1F53E4F936E5}"/>
              </a:ext>
            </a:extLst>
          </p:cNvPr>
          <p:cNvSpPr>
            <a:spLocks noGrp="1"/>
          </p:cNvSpPr>
          <p:nvPr>
            <p:ph type="sldNum" idx="10"/>
          </p:nvPr>
        </p:nvSpPr>
        <p:spPr/>
        <p:txBody>
          <a:bodyPr/>
          <a:lstStyle/>
          <a:p>
            <a:pPr marL="0" lvl="0" indent="0" algn="l" rtl="0">
              <a:spcBef>
                <a:spcPts val="0"/>
              </a:spcBef>
              <a:spcAft>
                <a:spcPts val="0"/>
              </a:spcAft>
              <a:buNone/>
            </a:pPr>
            <a:fld id="{00000000-1234-1234-1234-123412341234}" type="slidenum">
              <a:rPr lang="en-GB" smtClean="0"/>
              <a:t>24</a:t>
            </a:fld>
            <a:endParaRPr lang="en-GB"/>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4" name="Google Shape;304;p9"/>
          <p:cNvSpPr txBox="1">
            <a:spLocks noGrp="1"/>
          </p:cNvSpPr>
          <p:nvPr>
            <p:ph type="title"/>
          </p:nvPr>
        </p:nvSpPr>
        <p:spPr>
          <a:xfrm>
            <a:off x="1078273" y="312680"/>
            <a:ext cx="10515600" cy="782357"/>
          </a:xfrm>
          <a:prstGeom prst="rect">
            <a:avLst/>
          </a:prstGeom>
          <a:noFill/>
          <a:ln>
            <a:noFill/>
          </a:ln>
        </p:spPr>
        <p:txBody>
          <a:bodyPr spcFirstLastPara="1" wrap="square" lIns="91425" tIns="45700" rIns="91425" bIns="0" anchor="b" anchorCtr="0">
            <a:noAutofit/>
          </a:bodyPr>
          <a:lstStyle/>
          <a:p>
            <a:pPr>
              <a:buSzPts val="4000"/>
            </a:pPr>
            <a:r>
              <a:rPr lang="fr-BE" sz="3600"/>
              <a:t> Principales nouveautés</a:t>
            </a:r>
            <a:endParaRPr lang="en-GB" sz="3600"/>
          </a:p>
        </p:txBody>
      </p:sp>
      <p:sp>
        <p:nvSpPr>
          <p:cNvPr id="7" name="Content Placeholder 1">
            <a:extLst>
              <a:ext uri="{FF2B5EF4-FFF2-40B4-BE49-F238E27FC236}">
                <a16:creationId xmlns:a16="http://schemas.microsoft.com/office/drawing/2014/main" id="{2078CF07-D6A7-4E2B-6DA2-250DAE381ED7}"/>
              </a:ext>
            </a:extLst>
          </p:cNvPr>
          <p:cNvSpPr txBox="1">
            <a:spLocks/>
          </p:cNvSpPr>
          <p:nvPr/>
        </p:nvSpPr>
        <p:spPr>
          <a:xfrm>
            <a:off x="1103673" y="1767148"/>
            <a:ext cx="11143892" cy="376313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eaLnBrk="1" hangingPunct="1">
              <a:lnSpc>
                <a:spcPct val="100000"/>
              </a:lnSpc>
              <a:spcBef>
                <a:spcPts val="0"/>
              </a:spcBef>
              <a:spcAft>
                <a:spcPts val="0"/>
              </a:spcAft>
              <a:buClr>
                <a:schemeClr val="dk2"/>
              </a:buClr>
              <a:buSzPts val="1800"/>
              <a:buFont typeface="Arial"/>
              <a:buChar char="•"/>
              <a:defRPr sz="2400" b="0" i="0" u="none" strike="noStrike" cap="none">
                <a:solidFill>
                  <a:schemeClr val="dk1"/>
                </a:solidFill>
                <a:latin typeface="Arial"/>
                <a:ea typeface="Arial"/>
                <a:cs typeface="Arial"/>
                <a:sym typeface="Arial"/>
              </a:defRPr>
            </a:lvl1pPr>
            <a:lvl2pPr marL="914400" marR="0" lvl="1" indent="-342900" algn="l" rtl="0" eaLnBrk="1" hangingPunct="1">
              <a:lnSpc>
                <a:spcPct val="100000"/>
              </a:lnSpc>
              <a:spcBef>
                <a:spcPts val="1800"/>
              </a:spcBef>
              <a:spcAft>
                <a:spcPts val="0"/>
              </a:spcAft>
              <a:buClr>
                <a:schemeClr val="dk2"/>
              </a:buClr>
              <a:buSzPts val="1800"/>
              <a:buFont typeface="Arial"/>
              <a:buChar char="•"/>
              <a:defRPr sz="2000" b="0" i="0" u="none" strike="noStrike" cap="none">
                <a:solidFill>
                  <a:schemeClr val="dk1"/>
                </a:solidFill>
                <a:latin typeface="Arial"/>
                <a:ea typeface="Arial"/>
                <a:cs typeface="Arial"/>
                <a:sym typeface="Arial"/>
              </a:defRPr>
            </a:lvl2pPr>
            <a:lvl3pPr marL="1371600" marR="0" lvl="2" indent="-342900" algn="l" rtl="0" eaLnBrk="1" hangingPunct="1">
              <a:lnSpc>
                <a:spcPct val="100000"/>
              </a:lnSpc>
              <a:spcBef>
                <a:spcPts val="180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eaLnBrk="1" hangingPunct="1">
              <a:lnSpc>
                <a:spcPct val="100000"/>
              </a:lnSpc>
              <a:spcBef>
                <a:spcPts val="1800"/>
              </a:spcBef>
              <a:spcAft>
                <a:spcPts val="0"/>
              </a:spcAft>
              <a:buClr>
                <a:schemeClr val="dk2"/>
              </a:buClr>
              <a:buSzPts val="1800"/>
              <a:buFont typeface="Arial"/>
              <a:buChar char="•"/>
              <a:defRPr sz="1600" b="0" i="0" u="none" strike="noStrike" cap="none">
                <a:solidFill>
                  <a:schemeClr val="dk1"/>
                </a:solidFill>
                <a:latin typeface="Arial"/>
                <a:ea typeface="Arial"/>
                <a:cs typeface="Arial"/>
                <a:sym typeface="Arial"/>
              </a:defRPr>
            </a:lvl4pPr>
            <a:lvl5pPr marL="2286000" marR="0" lvl="4" indent="-342900" algn="l" rtl="0" eaLnBrk="1" hangingPunct="1">
              <a:lnSpc>
                <a:spcPct val="100000"/>
              </a:lnSpc>
              <a:spcBef>
                <a:spcPts val="1800"/>
              </a:spcBef>
              <a:spcAft>
                <a:spcPts val="0"/>
              </a:spcAft>
              <a:buClr>
                <a:schemeClr val="dk2"/>
              </a:buClr>
              <a:buSzPts val="1800"/>
              <a:buFont typeface="Arial"/>
              <a:buChar char="•"/>
              <a:defRPr sz="1600" b="0" i="0" u="none" strike="noStrike" cap="none">
                <a:solidFill>
                  <a:schemeClr val="dk1"/>
                </a:solidFill>
                <a:latin typeface="Arial"/>
                <a:ea typeface="Arial"/>
                <a:cs typeface="Arial"/>
                <a:sym typeface="Arial"/>
              </a:defRPr>
            </a:lvl5pPr>
            <a:lvl6pPr marL="2743200" marR="0" lvl="5" indent="-342900" algn="l" rtl="0" eaLnBrk="1" hangingPunct="1">
              <a:lnSpc>
                <a:spcPct val="90000"/>
              </a:lnSpc>
              <a:spcBef>
                <a:spcPts val="18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395605" indent="-395605">
              <a:buFont typeface="Wingdings" panose="05000000000000000000" pitchFamily="2" charset="2"/>
              <a:buChar char="§"/>
            </a:pPr>
            <a:r>
              <a:rPr lang="en-US" sz="2000">
                <a:latin typeface="+mn-lt"/>
              </a:rPr>
              <a:t>Des plans </a:t>
            </a:r>
            <a:r>
              <a:rPr lang="en-US" sz="2000" err="1">
                <a:latin typeface="+mn-lt"/>
              </a:rPr>
              <a:t>nationaux</a:t>
            </a:r>
            <a:r>
              <a:rPr lang="en-US" sz="2000">
                <a:latin typeface="+mn-lt"/>
              </a:rPr>
              <a:t> </a:t>
            </a:r>
            <a:r>
              <a:rPr lang="en-US" sz="2000" err="1">
                <a:latin typeface="+mn-lt"/>
              </a:rPr>
              <a:t>budgétaires</a:t>
            </a:r>
            <a:r>
              <a:rPr lang="en-US" sz="2000">
                <a:latin typeface="+mn-lt"/>
              </a:rPr>
              <a:t> et </a:t>
            </a:r>
            <a:r>
              <a:rPr lang="en-US" sz="2000" err="1">
                <a:latin typeface="+mn-lt"/>
              </a:rPr>
              <a:t>structurels</a:t>
            </a:r>
            <a:r>
              <a:rPr lang="en-US" sz="2000">
                <a:latin typeface="+mn-lt"/>
              </a:rPr>
              <a:t> à horizon de 4 </a:t>
            </a:r>
            <a:r>
              <a:rPr lang="en-US" sz="2000" err="1">
                <a:latin typeface="+mn-lt"/>
              </a:rPr>
              <a:t>ans</a:t>
            </a:r>
            <a:endParaRPr lang="en-US" sz="2000">
              <a:latin typeface="+mn-lt"/>
            </a:endParaRPr>
          </a:p>
          <a:p>
            <a:pPr marL="395605" indent="-395605">
              <a:buFont typeface="Wingdings" panose="05000000000000000000" pitchFamily="2" charset="2"/>
              <a:buChar char="§"/>
            </a:pPr>
            <a:endParaRPr lang="en-US" sz="2000">
              <a:latin typeface="+mn-lt"/>
            </a:endParaRPr>
          </a:p>
          <a:p>
            <a:pPr marL="395605" indent="-395605">
              <a:buFont typeface="Wingdings" panose="05000000000000000000" pitchFamily="2" charset="2"/>
              <a:buChar char="§"/>
            </a:pPr>
            <a:r>
              <a:rPr lang="en-US" sz="2000">
                <a:latin typeface="+mn-lt"/>
              </a:rPr>
              <a:t>Une </a:t>
            </a:r>
            <a:r>
              <a:rPr lang="en-US" sz="2000" err="1">
                <a:latin typeface="+mn-lt"/>
              </a:rPr>
              <a:t>trajectoire</a:t>
            </a:r>
            <a:r>
              <a:rPr lang="en-US" sz="2000">
                <a:latin typeface="+mn-lt"/>
              </a:rPr>
              <a:t> </a:t>
            </a:r>
            <a:r>
              <a:rPr lang="en-US" sz="2000" err="1">
                <a:latin typeface="+mn-lt"/>
              </a:rPr>
              <a:t>budgétaire</a:t>
            </a:r>
            <a:r>
              <a:rPr lang="en-US" sz="2000">
                <a:latin typeface="+mn-lt"/>
              </a:rPr>
              <a:t> </a:t>
            </a:r>
            <a:r>
              <a:rPr lang="en-US" sz="2000" err="1">
                <a:latin typeface="+mn-lt"/>
              </a:rPr>
              <a:t>proposée</a:t>
            </a:r>
            <a:r>
              <a:rPr lang="en-US" sz="2000">
                <a:latin typeface="+mn-lt"/>
              </a:rPr>
              <a:t> par </a:t>
            </a:r>
            <a:r>
              <a:rPr lang="en-US" sz="2000" err="1">
                <a:latin typeface="+mn-lt"/>
              </a:rPr>
              <a:t>chaque</a:t>
            </a:r>
            <a:r>
              <a:rPr lang="en-US" sz="2000">
                <a:latin typeface="+mn-lt"/>
              </a:rPr>
              <a:t> pays et </a:t>
            </a:r>
            <a:r>
              <a:rPr lang="en-US" sz="2000" err="1">
                <a:latin typeface="+mn-lt"/>
              </a:rPr>
              <a:t>différenciée</a:t>
            </a:r>
            <a:r>
              <a:rPr lang="en-US" sz="2000">
                <a:latin typeface="+mn-lt"/>
              </a:rPr>
              <a:t> </a:t>
            </a:r>
            <a:r>
              <a:rPr lang="en-US" sz="2000" err="1">
                <a:latin typeface="+mn-lt"/>
              </a:rPr>
              <a:t>selon</a:t>
            </a:r>
            <a:r>
              <a:rPr lang="en-US" sz="2000">
                <a:latin typeface="+mn-lt"/>
              </a:rPr>
              <a:t> les </a:t>
            </a:r>
            <a:r>
              <a:rPr lang="en-US" sz="2000" err="1">
                <a:latin typeface="+mn-lt"/>
              </a:rPr>
              <a:t>risques</a:t>
            </a:r>
            <a:endParaRPr lang="en-US" sz="2000">
              <a:latin typeface="+mn-lt"/>
            </a:endParaRPr>
          </a:p>
          <a:p>
            <a:pPr marL="395605" indent="-395605">
              <a:buFont typeface="Wingdings" panose="05000000000000000000" pitchFamily="2" charset="2"/>
              <a:buChar char="§"/>
            </a:pPr>
            <a:endParaRPr lang="en-US" sz="2000">
              <a:latin typeface="+mn-lt"/>
            </a:endParaRPr>
          </a:p>
          <a:p>
            <a:pPr marL="395605" indent="-395605">
              <a:buFont typeface="Wingdings" panose="05000000000000000000" pitchFamily="2" charset="2"/>
              <a:buChar char="§"/>
            </a:pPr>
            <a:r>
              <a:rPr lang="en-US" sz="2000">
                <a:latin typeface="+mn-lt"/>
              </a:rPr>
              <a:t>La </a:t>
            </a:r>
            <a:r>
              <a:rPr lang="en-US" sz="2000" err="1">
                <a:latin typeface="+mn-lt"/>
              </a:rPr>
              <a:t>prise</a:t>
            </a:r>
            <a:r>
              <a:rPr lang="en-US" sz="2000">
                <a:latin typeface="+mn-lt"/>
              </a:rPr>
              <a:t> </a:t>
            </a:r>
            <a:r>
              <a:rPr lang="en-US" sz="2000" err="1">
                <a:latin typeface="+mn-lt"/>
              </a:rPr>
              <a:t>en</a:t>
            </a:r>
            <a:r>
              <a:rPr lang="en-US" sz="2000">
                <a:latin typeface="+mn-lt"/>
              </a:rPr>
              <a:t> </a:t>
            </a:r>
            <a:r>
              <a:rPr lang="en-US" sz="2000" err="1">
                <a:latin typeface="+mn-lt"/>
              </a:rPr>
              <a:t>compte</a:t>
            </a:r>
            <a:r>
              <a:rPr lang="en-US" sz="2000">
                <a:latin typeface="+mn-lt"/>
              </a:rPr>
              <a:t> de </a:t>
            </a:r>
            <a:r>
              <a:rPr lang="en-US" sz="2000" err="1">
                <a:latin typeface="+mn-lt"/>
              </a:rPr>
              <a:t>réformes</a:t>
            </a:r>
            <a:r>
              <a:rPr lang="en-US" sz="2000">
                <a:latin typeface="+mn-lt"/>
              </a:rPr>
              <a:t> et </a:t>
            </a:r>
            <a:r>
              <a:rPr lang="en-US" sz="2000" err="1">
                <a:latin typeface="+mn-lt"/>
              </a:rPr>
              <a:t>investissements</a:t>
            </a:r>
            <a:r>
              <a:rPr lang="en-US" sz="2000">
                <a:latin typeface="+mn-lt"/>
              </a:rPr>
              <a:t> pour prolonger la </a:t>
            </a:r>
            <a:r>
              <a:rPr lang="en-US" sz="2000" err="1">
                <a:latin typeface="+mn-lt"/>
              </a:rPr>
              <a:t>période</a:t>
            </a:r>
            <a:r>
              <a:rPr lang="en-US" sz="2000">
                <a:latin typeface="+mn-lt"/>
              </a:rPr>
              <a:t> </a:t>
            </a:r>
            <a:r>
              <a:rPr lang="en-US" sz="2000" err="1">
                <a:latin typeface="+mn-lt"/>
              </a:rPr>
              <a:t>d’ajustement</a:t>
            </a:r>
            <a:r>
              <a:rPr lang="en-US" sz="2000">
                <a:latin typeface="+mn-lt"/>
              </a:rPr>
              <a:t> </a:t>
            </a:r>
          </a:p>
          <a:p>
            <a:pPr marL="395605" indent="-395605">
              <a:buFont typeface="Wingdings" panose="05000000000000000000" pitchFamily="2" charset="2"/>
              <a:buChar char="§"/>
            </a:pPr>
            <a:endParaRPr lang="en-US" sz="2000">
              <a:latin typeface="+mn-lt"/>
            </a:endParaRPr>
          </a:p>
          <a:p>
            <a:pPr marL="395605" indent="-395605">
              <a:buFont typeface="Wingdings" panose="05000000000000000000" pitchFamily="2" charset="2"/>
              <a:buChar char="§"/>
            </a:pPr>
            <a:r>
              <a:rPr lang="en-US" sz="2000">
                <a:latin typeface="+mn-lt"/>
              </a:rPr>
              <a:t>Des clauses de </a:t>
            </a:r>
            <a:r>
              <a:rPr lang="en-US" sz="2000" err="1">
                <a:latin typeface="+mn-lt"/>
              </a:rPr>
              <a:t>sauvegarde</a:t>
            </a:r>
            <a:r>
              <a:rPr lang="en-US" sz="2000">
                <a:latin typeface="+mn-lt"/>
              </a:rPr>
              <a:t> et </a:t>
            </a:r>
            <a:r>
              <a:rPr lang="en-US" sz="2000" err="1">
                <a:latin typeface="+mn-lt"/>
              </a:rPr>
              <a:t>dérogatoires</a:t>
            </a:r>
            <a:r>
              <a:rPr lang="en-US" sz="2000">
                <a:latin typeface="+mn-lt"/>
              </a:rPr>
              <a:t> pour </a:t>
            </a:r>
            <a:r>
              <a:rPr lang="en-US" sz="2000" err="1">
                <a:latin typeface="+mn-lt"/>
              </a:rPr>
              <a:t>une</a:t>
            </a:r>
            <a:r>
              <a:rPr lang="en-US" sz="2000">
                <a:latin typeface="+mn-lt"/>
              </a:rPr>
              <a:t> mise </a:t>
            </a:r>
            <a:r>
              <a:rPr lang="en-US" sz="2000" err="1">
                <a:latin typeface="+mn-lt"/>
              </a:rPr>
              <a:t>en</a:t>
            </a:r>
            <a:r>
              <a:rPr lang="en-US" sz="2000">
                <a:latin typeface="+mn-lt"/>
              </a:rPr>
              <a:t> oeuvre </a:t>
            </a:r>
            <a:r>
              <a:rPr lang="en-US" sz="2000" err="1">
                <a:latin typeface="+mn-lt"/>
              </a:rPr>
              <a:t>crédible</a:t>
            </a:r>
            <a:endParaRPr lang="en-US" sz="2000">
              <a:latin typeface="+mn-lt"/>
            </a:endParaRPr>
          </a:p>
          <a:p>
            <a:pPr marL="395605" indent="-395605">
              <a:buFont typeface="Wingdings" panose="05000000000000000000" pitchFamily="2" charset="2"/>
              <a:buChar char="§"/>
            </a:pPr>
            <a:endParaRPr lang="en-US" sz="2000">
              <a:latin typeface="+mn-lt"/>
            </a:endParaRPr>
          </a:p>
          <a:p>
            <a:pPr marL="395605" indent="-395605">
              <a:buFont typeface="Wingdings" panose="05000000000000000000" pitchFamily="2" charset="2"/>
              <a:buChar char="§"/>
            </a:pPr>
            <a:r>
              <a:rPr lang="en-US" sz="2000">
                <a:latin typeface="+mn-lt"/>
              </a:rPr>
              <a:t>Un </a:t>
            </a:r>
            <a:r>
              <a:rPr lang="en-US" sz="2000" err="1">
                <a:latin typeface="+mn-lt"/>
              </a:rPr>
              <a:t>indicateur</a:t>
            </a:r>
            <a:r>
              <a:rPr lang="en-US" sz="2000">
                <a:latin typeface="+mn-lt"/>
              </a:rPr>
              <a:t> de </a:t>
            </a:r>
            <a:r>
              <a:rPr lang="en-US" sz="2000" err="1">
                <a:latin typeface="+mn-lt"/>
              </a:rPr>
              <a:t>suivi</a:t>
            </a:r>
            <a:r>
              <a:rPr lang="en-US" sz="2000">
                <a:latin typeface="+mn-lt"/>
              </a:rPr>
              <a:t> sous le </a:t>
            </a:r>
            <a:r>
              <a:rPr lang="en-US" sz="2000" err="1">
                <a:latin typeface="+mn-lt"/>
              </a:rPr>
              <a:t>contrôle</a:t>
            </a:r>
            <a:r>
              <a:rPr lang="en-US" sz="2000">
                <a:latin typeface="+mn-lt"/>
              </a:rPr>
              <a:t> des </a:t>
            </a:r>
            <a:r>
              <a:rPr lang="en-US" sz="2000" err="1">
                <a:latin typeface="+mn-lt"/>
              </a:rPr>
              <a:t>gouvernements</a:t>
            </a:r>
            <a:r>
              <a:rPr lang="en-US" sz="2000">
                <a:latin typeface="+mn-lt"/>
              </a:rPr>
              <a:t> : les </a:t>
            </a:r>
            <a:r>
              <a:rPr lang="en-US" sz="2000" err="1">
                <a:latin typeface="+mn-lt"/>
              </a:rPr>
              <a:t>dépenses</a:t>
            </a:r>
            <a:r>
              <a:rPr lang="en-US" sz="2000">
                <a:latin typeface="+mn-lt"/>
              </a:rPr>
              <a:t> </a:t>
            </a:r>
            <a:r>
              <a:rPr lang="en-US" sz="2000" err="1">
                <a:latin typeface="+mn-lt"/>
              </a:rPr>
              <a:t>nettes</a:t>
            </a:r>
            <a:r>
              <a:rPr lang="en-US" sz="2000">
                <a:latin typeface="+mn-lt"/>
              </a:rPr>
              <a:t> </a:t>
            </a:r>
          </a:p>
          <a:p>
            <a:pPr marL="0" indent="0">
              <a:buNone/>
            </a:pPr>
            <a:endParaRPr lang="en-US" sz="2000">
              <a:latin typeface="EC Square Sans Cond Pro" panose="020B0506040000020004" pitchFamily="34" charset="0"/>
            </a:endParaRPr>
          </a:p>
          <a:p>
            <a:pPr indent="-457200">
              <a:buFont typeface="+mj-lt"/>
              <a:buAutoNum type="arabicPeriod"/>
            </a:pPr>
            <a:endParaRPr lang="en-US" sz="2000" b="1">
              <a:latin typeface="EC Square Sans Cond Pro" panose="020B0506040000020004" pitchFamily="34" charset="0"/>
            </a:endParaRPr>
          </a:p>
          <a:p>
            <a:pPr marL="0" indent="0">
              <a:buNone/>
            </a:pPr>
            <a:endParaRPr lang="en-GB" sz="2800">
              <a:latin typeface="EC Square Sans Cond Pro" panose="020B0506040000020004" pitchFamily="34" charset="0"/>
            </a:endParaRPr>
          </a:p>
        </p:txBody>
      </p:sp>
      <p:pic>
        <p:nvPicPr>
          <p:cNvPr id="2" name="Picture 1" descr="A blue and yellow flag with stars&#10;&#10;Description automatically generated">
            <a:extLst>
              <a:ext uri="{FF2B5EF4-FFF2-40B4-BE49-F238E27FC236}">
                <a16:creationId xmlns:a16="http://schemas.microsoft.com/office/drawing/2014/main" id="{D1E24502-9DDC-DE66-8808-2891A113EE34}"/>
              </a:ext>
            </a:extLst>
          </p:cNvPr>
          <p:cNvPicPr>
            <a:picLocks noChangeAspect="1"/>
          </p:cNvPicPr>
          <p:nvPr/>
        </p:nvPicPr>
        <p:blipFill rotWithShape="1">
          <a:blip r:embed="rId3"/>
          <a:srcRect l="32885" t="65609" r="43914" b="18224"/>
          <a:stretch/>
        </p:blipFill>
        <p:spPr>
          <a:xfrm>
            <a:off x="10965179" y="6230360"/>
            <a:ext cx="739367" cy="289560"/>
          </a:xfrm>
          <a:prstGeom prst="rect">
            <a:avLst/>
          </a:prstGeom>
        </p:spPr>
      </p:pic>
      <p:sp>
        <p:nvSpPr>
          <p:cNvPr id="5" name="Slide Number Placeholder 4">
            <a:extLst>
              <a:ext uri="{FF2B5EF4-FFF2-40B4-BE49-F238E27FC236}">
                <a16:creationId xmlns:a16="http://schemas.microsoft.com/office/drawing/2014/main" id="{C8E3BBBA-43C3-2BBF-571E-D4DD7D03FE00}"/>
              </a:ext>
            </a:extLst>
          </p:cNvPr>
          <p:cNvSpPr>
            <a:spLocks noGrp="1"/>
          </p:cNvSpPr>
          <p:nvPr>
            <p:ph type="sldNum" idx="10"/>
          </p:nvPr>
        </p:nvSpPr>
        <p:spPr/>
        <p:txBody>
          <a:bodyPr/>
          <a:lstStyle/>
          <a:p>
            <a:pPr marL="0" lvl="0" indent="0" algn="l" rtl="0">
              <a:spcBef>
                <a:spcPts val="0"/>
              </a:spcBef>
              <a:spcAft>
                <a:spcPts val="0"/>
              </a:spcAft>
              <a:buNone/>
            </a:pPr>
            <a:fld id="{00000000-1234-1234-1234-123412341234}" type="slidenum">
              <a:rPr lang="en-GB" smtClean="0"/>
              <a:t>25</a:t>
            </a:fld>
            <a:endParaRPr lang="en-GB"/>
          </a:p>
        </p:txBody>
      </p:sp>
    </p:spTree>
    <p:extLst>
      <p:ext uri="{BB962C8B-B14F-4D97-AF65-F5344CB8AC3E}">
        <p14:creationId xmlns:p14="http://schemas.microsoft.com/office/powerpoint/2010/main" val="2916502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4" name="Google Shape;304;p9"/>
          <p:cNvSpPr txBox="1">
            <a:spLocks noGrp="1"/>
          </p:cNvSpPr>
          <p:nvPr>
            <p:ph type="title"/>
          </p:nvPr>
        </p:nvSpPr>
        <p:spPr>
          <a:xfrm>
            <a:off x="982739" y="486056"/>
            <a:ext cx="10515600" cy="782357"/>
          </a:xfrm>
          <a:prstGeom prst="rect">
            <a:avLst/>
          </a:prstGeom>
          <a:noFill/>
          <a:ln>
            <a:noFill/>
          </a:ln>
        </p:spPr>
        <p:txBody>
          <a:bodyPr spcFirstLastPara="1" wrap="square" lIns="91425" tIns="45700" rIns="91425" bIns="0" anchor="b" anchorCtr="0">
            <a:noAutofit/>
          </a:bodyPr>
          <a:lstStyle/>
          <a:p>
            <a:pPr>
              <a:buSzPts val="4000"/>
            </a:pPr>
            <a:r>
              <a:rPr lang="fr-FR" sz="3600"/>
              <a:t>Première mise en </a:t>
            </a:r>
            <a:r>
              <a:rPr lang="fr-FR" sz="3600" err="1"/>
              <a:t>oeuvre</a:t>
            </a:r>
          </a:p>
        </p:txBody>
      </p:sp>
      <p:sp>
        <p:nvSpPr>
          <p:cNvPr id="7" name="Content Placeholder 1">
            <a:extLst>
              <a:ext uri="{FF2B5EF4-FFF2-40B4-BE49-F238E27FC236}">
                <a16:creationId xmlns:a16="http://schemas.microsoft.com/office/drawing/2014/main" id="{2078CF07-D6A7-4E2B-6DA2-250DAE381ED7}"/>
              </a:ext>
            </a:extLst>
          </p:cNvPr>
          <p:cNvSpPr txBox="1">
            <a:spLocks/>
          </p:cNvSpPr>
          <p:nvPr/>
        </p:nvSpPr>
        <p:spPr>
          <a:xfrm>
            <a:off x="858016" y="1876475"/>
            <a:ext cx="7747229" cy="524723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eaLnBrk="1" hangingPunct="1">
              <a:lnSpc>
                <a:spcPct val="100000"/>
              </a:lnSpc>
              <a:spcBef>
                <a:spcPts val="0"/>
              </a:spcBef>
              <a:spcAft>
                <a:spcPts val="0"/>
              </a:spcAft>
              <a:buClr>
                <a:schemeClr val="dk2"/>
              </a:buClr>
              <a:buSzPts val="1800"/>
              <a:buFont typeface="Arial"/>
              <a:buChar char="•"/>
              <a:defRPr sz="2400" b="0" i="0" u="none" strike="noStrike" cap="none">
                <a:solidFill>
                  <a:schemeClr val="dk1"/>
                </a:solidFill>
                <a:latin typeface="Arial"/>
                <a:ea typeface="Arial"/>
                <a:cs typeface="Arial"/>
                <a:sym typeface="Arial"/>
              </a:defRPr>
            </a:lvl1pPr>
            <a:lvl2pPr marL="914400" marR="0" lvl="1" indent="-342900" algn="l" rtl="0" eaLnBrk="1" hangingPunct="1">
              <a:lnSpc>
                <a:spcPct val="100000"/>
              </a:lnSpc>
              <a:spcBef>
                <a:spcPts val="1800"/>
              </a:spcBef>
              <a:spcAft>
                <a:spcPts val="0"/>
              </a:spcAft>
              <a:buClr>
                <a:schemeClr val="dk2"/>
              </a:buClr>
              <a:buSzPts val="1800"/>
              <a:buFont typeface="Arial"/>
              <a:buChar char="•"/>
              <a:defRPr sz="2000" b="0" i="0" u="none" strike="noStrike" cap="none">
                <a:solidFill>
                  <a:schemeClr val="dk1"/>
                </a:solidFill>
                <a:latin typeface="Arial"/>
                <a:ea typeface="Arial"/>
                <a:cs typeface="Arial"/>
                <a:sym typeface="Arial"/>
              </a:defRPr>
            </a:lvl2pPr>
            <a:lvl3pPr marL="1371600" marR="0" lvl="2" indent="-342900" algn="l" rtl="0" eaLnBrk="1" hangingPunct="1">
              <a:lnSpc>
                <a:spcPct val="100000"/>
              </a:lnSpc>
              <a:spcBef>
                <a:spcPts val="180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eaLnBrk="1" hangingPunct="1">
              <a:lnSpc>
                <a:spcPct val="100000"/>
              </a:lnSpc>
              <a:spcBef>
                <a:spcPts val="1800"/>
              </a:spcBef>
              <a:spcAft>
                <a:spcPts val="0"/>
              </a:spcAft>
              <a:buClr>
                <a:schemeClr val="dk2"/>
              </a:buClr>
              <a:buSzPts val="1800"/>
              <a:buFont typeface="Arial"/>
              <a:buChar char="•"/>
              <a:defRPr sz="1600" b="0" i="0" u="none" strike="noStrike" cap="none">
                <a:solidFill>
                  <a:schemeClr val="dk1"/>
                </a:solidFill>
                <a:latin typeface="Arial"/>
                <a:ea typeface="Arial"/>
                <a:cs typeface="Arial"/>
                <a:sym typeface="Arial"/>
              </a:defRPr>
            </a:lvl4pPr>
            <a:lvl5pPr marL="2286000" marR="0" lvl="4" indent="-342900" algn="l" rtl="0" eaLnBrk="1" hangingPunct="1">
              <a:lnSpc>
                <a:spcPct val="100000"/>
              </a:lnSpc>
              <a:spcBef>
                <a:spcPts val="1800"/>
              </a:spcBef>
              <a:spcAft>
                <a:spcPts val="0"/>
              </a:spcAft>
              <a:buClr>
                <a:schemeClr val="dk2"/>
              </a:buClr>
              <a:buSzPts val="1800"/>
              <a:buFont typeface="Arial"/>
              <a:buChar char="•"/>
              <a:defRPr sz="1600" b="0" i="0" u="none" strike="noStrike" cap="none">
                <a:solidFill>
                  <a:schemeClr val="dk1"/>
                </a:solidFill>
                <a:latin typeface="Arial"/>
                <a:ea typeface="Arial"/>
                <a:cs typeface="Arial"/>
                <a:sym typeface="Arial"/>
              </a:defRPr>
            </a:lvl5pPr>
            <a:lvl6pPr marL="2743200" marR="0" lvl="5" indent="-342900" algn="l" rtl="0" eaLnBrk="1" hangingPunct="1">
              <a:lnSpc>
                <a:spcPct val="90000"/>
              </a:lnSpc>
              <a:spcBef>
                <a:spcPts val="18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355600" indent="-355600" algn="just">
              <a:spcBef>
                <a:spcPts val="600"/>
              </a:spcBef>
              <a:spcAft>
                <a:spcPts val="600"/>
              </a:spcAft>
            </a:pPr>
            <a:r>
              <a:rPr lang="fr-FR" sz="2000">
                <a:solidFill>
                  <a:srgbClr val="000000"/>
                </a:solidFill>
                <a:latin typeface="+mj-lt"/>
              </a:rPr>
              <a:t>Cet automne, les États membres ont soumis leurs plans budgétaires et structurels à moyen terme</a:t>
            </a:r>
            <a:endParaRPr lang="fr-FR" sz="2000">
              <a:solidFill>
                <a:srgbClr val="000000"/>
              </a:solidFill>
            </a:endParaRPr>
          </a:p>
          <a:p>
            <a:pPr marL="355600" indent="-355600" algn="just">
              <a:spcBef>
                <a:spcPts val="600"/>
              </a:spcBef>
              <a:spcAft>
                <a:spcPts val="600"/>
              </a:spcAft>
            </a:pPr>
            <a:r>
              <a:rPr lang="fr-FR" sz="2000">
                <a:solidFill>
                  <a:srgbClr val="000000"/>
                </a:solidFill>
                <a:latin typeface="+mj-lt"/>
              </a:rPr>
              <a:t>Le 26 novembre, la Commission a évalué 22 plans, dont celui de la France. </a:t>
            </a:r>
          </a:p>
          <a:p>
            <a:pPr marL="355600" indent="-355600" algn="just">
              <a:spcBef>
                <a:spcPts val="600"/>
              </a:spcBef>
              <a:spcAft>
                <a:spcPts val="600"/>
              </a:spcAft>
            </a:pPr>
            <a:r>
              <a:rPr lang="fr-FR" sz="2000">
                <a:solidFill>
                  <a:srgbClr val="000000"/>
                </a:solidFill>
                <a:latin typeface="+mj-lt"/>
              </a:rPr>
              <a:t>Les plans définissent la trajectoire budgétaire de l'État membre ainsi que les investissements publics et réformes prioritaires, </a:t>
            </a:r>
            <a:br>
              <a:rPr lang="fr-FR" sz="2000">
                <a:solidFill>
                  <a:srgbClr val="000000"/>
                </a:solidFill>
                <a:latin typeface="+mj-lt"/>
              </a:rPr>
            </a:br>
            <a:r>
              <a:rPr lang="fr-FR" sz="2000">
                <a:solidFill>
                  <a:srgbClr val="000000"/>
                </a:solidFill>
                <a:latin typeface="+mj-lt"/>
              </a:rPr>
              <a:t>y compris pour répondre aux priorités communes européennes. </a:t>
            </a:r>
          </a:p>
          <a:p>
            <a:pPr marL="355600" indent="-355600" algn="just">
              <a:spcBef>
                <a:spcPts val="600"/>
              </a:spcBef>
              <a:spcAft>
                <a:spcPts val="600"/>
              </a:spcAft>
            </a:pPr>
            <a:r>
              <a:rPr lang="fr-FR" sz="2000">
                <a:solidFill>
                  <a:srgbClr val="000000"/>
                </a:solidFill>
                <a:latin typeface="+mj-lt"/>
              </a:rPr>
              <a:t>Cette approche doit assurer une réduction soutenue et progressive de la dette et une croissance durable et inclusive. </a:t>
            </a:r>
            <a:endParaRPr lang="en-US" sz="2000">
              <a:solidFill>
                <a:srgbClr val="000000"/>
              </a:solidFill>
              <a:latin typeface="+mj-lt"/>
            </a:endParaRPr>
          </a:p>
        </p:txBody>
      </p:sp>
      <p:pic>
        <p:nvPicPr>
          <p:cNvPr id="2" name="Picture 1" descr="A blue and yellow flag with stars&#10;&#10;Description automatically generated">
            <a:extLst>
              <a:ext uri="{FF2B5EF4-FFF2-40B4-BE49-F238E27FC236}">
                <a16:creationId xmlns:a16="http://schemas.microsoft.com/office/drawing/2014/main" id="{D1E24502-9DDC-DE66-8808-2891A113EE34}"/>
              </a:ext>
            </a:extLst>
          </p:cNvPr>
          <p:cNvPicPr>
            <a:picLocks noChangeAspect="1"/>
          </p:cNvPicPr>
          <p:nvPr/>
        </p:nvPicPr>
        <p:blipFill rotWithShape="1">
          <a:blip r:embed="rId3"/>
          <a:srcRect l="32885" t="65609" r="43914" b="18224"/>
          <a:stretch/>
        </p:blipFill>
        <p:spPr>
          <a:xfrm>
            <a:off x="10965179" y="6230360"/>
            <a:ext cx="739367" cy="289560"/>
          </a:xfrm>
          <a:prstGeom prst="rect">
            <a:avLst/>
          </a:prstGeom>
        </p:spPr>
      </p:pic>
      <p:pic>
        <p:nvPicPr>
          <p:cNvPr id="4" name="Picture 3">
            <a:extLst>
              <a:ext uri="{FF2B5EF4-FFF2-40B4-BE49-F238E27FC236}">
                <a16:creationId xmlns:a16="http://schemas.microsoft.com/office/drawing/2014/main" id="{553F8564-4BDC-AFFB-8017-8A952F53CA87}"/>
              </a:ext>
            </a:extLst>
          </p:cNvPr>
          <p:cNvPicPr>
            <a:picLocks noChangeAspect="1"/>
          </p:cNvPicPr>
          <p:nvPr/>
        </p:nvPicPr>
        <p:blipFill>
          <a:blip r:embed="rId4">
            <a:alphaModFix amt="85000"/>
          </a:blip>
          <a:stretch>
            <a:fillRect/>
          </a:stretch>
        </p:blipFill>
        <p:spPr>
          <a:xfrm>
            <a:off x="8606485" y="2083962"/>
            <a:ext cx="3585515" cy="3161552"/>
          </a:xfrm>
          <a:prstGeom prst="rect">
            <a:avLst/>
          </a:prstGeom>
          <a:ln>
            <a:noFill/>
          </a:ln>
          <a:effectLst>
            <a:outerShdw blurRad="292100" dist="139700" dir="2700000" algn="tl" rotWithShape="0">
              <a:srgbClr val="333333">
                <a:alpha val="65000"/>
              </a:srgbClr>
            </a:outerShdw>
          </a:effectLst>
        </p:spPr>
      </p:pic>
      <p:sp>
        <p:nvSpPr>
          <p:cNvPr id="6" name="Slide Number Placeholder 5">
            <a:extLst>
              <a:ext uri="{FF2B5EF4-FFF2-40B4-BE49-F238E27FC236}">
                <a16:creationId xmlns:a16="http://schemas.microsoft.com/office/drawing/2014/main" id="{ACDEEDA8-3CD2-2159-B0C3-52D0254C1B5D}"/>
              </a:ext>
            </a:extLst>
          </p:cNvPr>
          <p:cNvSpPr>
            <a:spLocks noGrp="1"/>
          </p:cNvSpPr>
          <p:nvPr>
            <p:ph type="sldNum" idx="10"/>
          </p:nvPr>
        </p:nvSpPr>
        <p:spPr/>
        <p:txBody>
          <a:bodyPr/>
          <a:lstStyle/>
          <a:p>
            <a:pPr marL="0" lvl="0" indent="0" algn="l" rtl="0">
              <a:spcBef>
                <a:spcPts val="0"/>
              </a:spcBef>
              <a:spcAft>
                <a:spcPts val="0"/>
              </a:spcAft>
              <a:buNone/>
            </a:pPr>
            <a:fld id="{00000000-1234-1234-1234-123412341234}" type="slidenum">
              <a:rPr lang="en-GB" smtClean="0"/>
              <a:t>26</a:t>
            </a:fld>
            <a:endParaRPr lang="en-GB"/>
          </a:p>
        </p:txBody>
      </p:sp>
    </p:spTree>
    <p:extLst>
      <p:ext uri="{BB962C8B-B14F-4D97-AF65-F5344CB8AC3E}">
        <p14:creationId xmlns:p14="http://schemas.microsoft.com/office/powerpoint/2010/main" val="282853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D6C982-8C76-4539-4B81-C70557271157}"/>
              </a:ext>
            </a:extLst>
          </p:cNvPr>
          <p:cNvSpPr>
            <a:spLocks noGrp="1"/>
          </p:cNvSpPr>
          <p:nvPr>
            <p:ph type="title"/>
          </p:nvPr>
        </p:nvSpPr>
        <p:spPr>
          <a:xfrm>
            <a:off x="877190" y="471400"/>
            <a:ext cx="11221278" cy="782357"/>
          </a:xfrm>
        </p:spPr>
        <p:txBody>
          <a:bodyPr/>
          <a:lstStyle/>
          <a:p>
            <a:r>
              <a:rPr lang="en-GB" dirty="0" err="1"/>
              <a:t>L'investissement</a:t>
            </a:r>
            <a:r>
              <a:rPr lang="en-GB" dirty="0"/>
              <a:t> public </a:t>
            </a:r>
            <a:r>
              <a:rPr lang="en-GB"/>
              <a:t>se </a:t>
            </a:r>
            <a:r>
              <a:rPr lang="en-GB" err="1"/>
              <a:t>maintient</a:t>
            </a:r>
            <a:r>
              <a:rPr lang="en-GB"/>
              <a:t> </a:t>
            </a:r>
            <a:endParaRPr lang="en-IE" dirty="0"/>
          </a:p>
        </p:txBody>
      </p:sp>
      <p:sp>
        <p:nvSpPr>
          <p:cNvPr id="8" name="TextBox 7">
            <a:extLst>
              <a:ext uri="{FF2B5EF4-FFF2-40B4-BE49-F238E27FC236}">
                <a16:creationId xmlns:a16="http://schemas.microsoft.com/office/drawing/2014/main" id="{442231D9-5C5F-F060-552E-E6F1C66BDAAC}"/>
              </a:ext>
            </a:extLst>
          </p:cNvPr>
          <p:cNvSpPr txBox="1"/>
          <p:nvPr/>
        </p:nvSpPr>
        <p:spPr>
          <a:xfrm>
            <a:off x="3049771" y="1715401"/>
            <a:ext cx="5140109" cy="307777"/>
          </a:xfrm>
          <a:prstGeom prst="rect">
            <a:avLst/>
          </a:prstGeom>
          <a:noFill/>
        </p:spPr>
        <p:txBody>
          <a:bodyPr wrap="square" lIns="91440" tIns="45720" rIns="91440" bIns="45720" anchor="t">
            <a:spAutoFit/>
          </a:bodyPr>
          <a:lstStyle/>
          <a:p>
            <a:pPr algn="ctr"/>
            <a:r>
              <a:rPr lang="en-IE"/>
              <a:t>Investment</a:t>
            </a:r>
            <a:r>
              <a:rPr lang="en-IE" sz="1400" dirty="0"/>
              <a:t> </a:t>
            </a:r>
            <a:r>
              <a:rPr lang="en-IE"/>
              <a:t>public dans la zone euro </a:t>
            </a:r>
            <a:r>
              <a:rPr lang="en-IE" sz="1400" dirty="0"/>
              <a:t>(% of GDP)</a:t>
            </a:r>
          </a:p>
        </p:txBody>
      </p:sp>
      <p:pic>
        <p:nvPicPr>
          <p:cNvPr id="9" name="Picture 8" descr="A graph of blue bars&#10;&#10;Description automatically generated">
            <a:extLst>
              <a:ext uri="{FF2B5EF4-FFF2-40B4-BE49-F238E27FC236}">
                <a16:creationId xmlns:a16="http://schemas.microsoft.com/office/drawing/2014/main" id="{829CC95F-3623-08A7-5AD8-4F2C367BEF4E}"/>
              </a:ext>
            </a:extLst>
          </p:cNvPr>
          <p:cNvPicPr>
            <a:picLocks noChangeAspect="1"/>
          </p:cNvPicPr>
          <p:nvPr/>
        </p:nvPicPr>
        <p:blipFill>
          <a:blip r:embed="rId2"/>
          <a:stretch>
            <a:fillRect/>
          </a:stretch>
        </p:blipFill>
        <p:spPr>
          <a:xfrm>
            <a:off x="2902080" y="2322281"/>
            <a:ext cx="4942321" cy="3907560"/>
          </a:xfrm>
          <a:prstGeom prst="rect">
            <a:avLst/>
          </a:prstGeom>
        </p:spPr>
      </p:pic>
      <p:sp>
        <p:nvSpPr>
          <p:cNvPr id="6" name="Slide Number Placeholder 5">
            <a:extLst>
              <a:ext uri="{FF2B5EF4-FFF2-40B4-BE49-F238E27FC236}">
                <a16:creationId xmlns:a16="http://schemas.microsoft.com/office/drawing/2014/main" id="{B2480E99-EC40-D091-D646-6E7C0BBFC911}"/>
              </a:ext>
            </a:extLst>
          </p:cNvPr>
          <p:cNvSpPr>
            <a:spLocks noGrp="1"/>
          </p:cNvSpPr>
          <p:nvPr>
            <p:ph type="sldNum" idx="10"/>
          </p:nvPr>
        </p:nvSpPr>
        <p:spPr/>
        <p:txBody>
          <a:bodyPr/>
          <a:lstStyle/>
          <a:p>
            <a:pPr marL="0" lvl="0" indent="0" algn="l" rtl="0">
              <a:spcBef>
                <a:spcPts val="0"/>
              </a:spcBef>
              <a:spcAft>
                <a:spcPts val="0"/>
              </a:spcAft>
              <a:buNone/>
            </a:pPr>
            <a:fld id="{00000000-1234-1234-1234-123412341234}" type="slidenum">
              <a:rPr lang="en-GB" smtClean="0"/>
              <a:t>27</a:t>
            </a:fld>
            <a:endParaRPr lang="en-GB"/>
          </a:p>
        </p:txBody>
      </p:sp>
      <p:sp>
        <p:nvSpPr>
          <p:cNvPr id="2" name="TextBox 1">
            <a:extLst>
              <a:ext uri="{FF2B5EF4-FFF2-40B4-BE49-F238E27FC236}">
                <a16:creationId xmlns:a16="http://schemas.microsoft.com/office/drawing/2014/main" id="{288BF59B-C21A-72A3-21BB-C695C242ED78}"/>
              </a:ext>
            </a:extLst>
          </p:cNvPr>
          <p:cNvSpPr txBox="1"/>
          <p:nvPr/>
        </p:nvSpPr>
        <p:spPr>
          <a:xfrm>
            <a:off x="5538741" y="5828267"/>
            <a:ext cx="3912478" cy="276999"/>
          </a:xfrm>
          <a:prstGeom prst="rect">
            <a:avLst/>
          </a:prstGeom>
          <a:solidFill>
            <a:schemeClr val="bg1"/>
          </a:solidFill>
        </p:spPr>
        <p:txBody>
          <a:bodyPr wrap="square">
            <a:spAutoFit/>
          </a:bodyPr>
          <a:lstStyle/>
          <a:p>
            <a:r>
              <a:rPr lang="fr-FR" sz="1200" dirty="0"/>
              <a:t>Subventions au titre de la FRR et autres fonds de l’UE</a:t>
            </a:r>
            <a:endParaRPr lang="en-IE" sz="1200" dirty="0"/>
          </a:p>
        </p:txBody>
      </p:sp>
      <p:sp>
        <p:nvSpPr>
          <p:cNvPr id="4" name="TextBox 3">
            <a:extLst>
              <a:ext uri="{FF2B5EF4-FFF2-40B4-BE49-F238E27FC236}">
                <a16:creationId xmlns:a16="http://schemas.microsoft.com/office/drawing/2014/main" id="{5DE96AB3-3530-1E91-61EA-6EDFAC6FD978}"/>
              </a:ext>
            </a:extLst>
          </p:cNvPr>
          <p:cNvSpPr txBox="1"/>
          <p:nvPr/>
        </p:nvSpPr>
        <p:spPr>
          <a:xfrm>
            <a:off x="3303920" y="5821917"/>
            <a:ext cx="2097814" cy="276999"/>
          </a:xfrm>
          <a:prstGeom prst="rect">
            <a:avLst/>
          </a:prstGeom>
          <a:solidFill>
            <a:schemeClr val="bg1"/>
          </a:solidFill>
        </p:spPr>
        <p:txBody>
          <a:bodyPr wrap="square" lIns="91440" tIns="45720" rIns="91440" bIns="45720" anchor="t">
            <a:spAutoFit/>
          </a:bodyPr>
          <a:lstStyle>
            <a:defPPr marR="0" lvl="0" algn="l" rtl="0">
              <a:lnSpc>
                <a:spcPct val="100000"/>
              </a:lnSpc>
              <a:spcBef>
                <a:spcPts val="0"/>
              </a:spcBef>
              <a:spcAft>
                <a:spcPts val="0"/>
              </a:spcAft>
            </a:defPPr>
            <a:lvl1pPr>
              <a:defRPr sz="1200"/>
            </a:lvl1pPr>
          </a:lstStyle>
          <a:p>
            <a:r>
              <a:rPr lang="en-IE"/>
              <a:t>Financé</a:t>
            </a:r>
            <a:r>
              <a:rPr lang="en-IE" dirty="0"/>
              <a:t> au </a:t>
            </a:r>
            <a:r>
              <a:rPr lang="en-IE" dirty="0" err="1"/>
              <a:t>niveau</a:t>
            </a:r>
            <a:r>
              <a:rPr lang="en-IE" dirty="0"/>
              <a:t> national</a:t>
            </a:r>
          </a:p>
        </p:txBody>
      </p:sp>
      <p:sp>
        <p:nvSpPr>
          <p:cNvPr id="5" name="Rectangle 4">
            <a:extLst>
              <a:ext uri="{FF2B5EF4-FFF2-40B4-BE49-F238E27FC236}">
                <a16:creationId xmlns:a16="http://schemas.microsoft.com/office/drawing/2014/main" id="{8EF9118E-6F40-541D-14FD-C9200C454526}"/>
              </a:ext>
            </a:extLst>
          </p:cNvPr>
          <p:cNvSpPr/>
          <p:nvPr/>
        </p:nvSpPr>
        <p:spPr>
          <a:xfrm>
            <a:off x="3174145" y="5863237"/>
            <a:ext cx="172109" cy="174416"/>
          </a:xfrm>
          <a:prstGeom prst="rect">
            <a:avLst/>
          </a:prstGeom>
          <a:solidFill>
            <a:srgbClr val="1839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6">
            <a:extLst>
              <a:ext uri="{FF2B5EF4-FFF2-40B4-BE49-F238E27FC236}">
                <a16:creationId xmlns:a16="http://schemas.microsoft.com/office/drawing/2014/main" id="{1D0CE441-69CB-D4A3-9679-E58CE59912DF}"/>
              </a:ext>
            </a:extLst>
          </p:cNvPr>
          <p:cNvSpPr/>
          <p:nvPr/>
        </p:nvSpPr>
        <p:spPr>
          <a:xfrm>
            <a:off x="5403804" y="5866437"/>
            <a:ext cx="172109" cy="193466"/>
          </a:xfrm>
          <a:prstGeom prst="rect">
            <a:avLst/>
          </a:prstGeom>
          <a:solidFill>
            <a:srgbClr val="D5EB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3214087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479557-3884-7678-375E-EB20CC079301}"/>
              </a:ext>
            </a:extLst>
          </p:cNvPr>
          <p:cNvSpPr>
            <a:spLocks noGrp="1"/>
          </p:cNvSpPr>
          <p:nvPr>
            <p:ph type="ctrTitle"/>
          </p:nvPr>
        </p:nvSpPr>
        <p:spPr/>
        <p:txBody>
          <a:bodyPr/>
          <a:lstStyle/>
          <a:p>
            <a:r>
              <a:rPr lang="fr-BE" sz="4000"/>
              <a:t>Conclusions</a:t>
            </a:r>
            <a:endParaRPr lang="en-IE" sz="4000"/>
          </a:p>
        </p:txBody>
      </p:sp>
      <p:sp>
        <p:nvSpPr>
          <p:cNvPr id="6" name="Slide Number Placeholder 5">
            <a:extLst>
              <a:ext uri="{FF2B5EF4-FFF2-40B4-BE49-F238E27FC236}">
                <a16:creationId xmlns:a16="http://schemas.microsoft.com/office/drawing/2014/main" id="{6E4A9C5A-A2B8-597E-A1D9-14ABCB04013A}"/>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GB" smtClean="0"/>
              <a:t>28</a:t>
            </a:fld>
            <a:endParaRPr lang="en-GB"/>
          </a:p>
        </p:txBody>
      </p:sp>
    </p:spTree>
    <p:extLst>
      <p:ext uri="{BB962C8B-B14F-4D97-AF65-F5344CB8AC3E}">
        <p14:creationId xmlns:p14="http://schemas.microsoft.com/office/powerpoint/2010/main" val="1357108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4" name="Google Shape;304;p9"/>
          <p:cNvSpPr txBox="1">
            <a:spLocks noGrp="1"/>
          </p:cNvSpPr>
          <p:nvPr>
            <p:ph type="title"/>
          </p:nvPr>
        </p:nvSpPr>
        <p:spPr>
          <a:xfrm>
            <a:off x="1078273" y="312680"/>
            <a:ext cx="10515600" cy="782357"/>
          </a:xfrm>
          <a:prstGeom prst="rect">
            <a:avLst/>
          </a:prstGeom>
          <a:noFill/>
          <a:ln>
            <a:noFill/>
          </a:ln>
        </p:spPr>
        <p:txBody>
          <a:bodyPr spcFirstLastPara="1" wrap="square" lIns="91425" tIns="45700" rIns="91425" bIns="0" anchor="b" anchorCtr="0">
            <a:noAutofit/>
          </a:bodyPr>
          <a:lstStyle/>
          <a:p>
            <a:pPr>
              <a:buSzPts val="4000"/>
            </a:pPr>
            <a:r>
              <a:rPr lang="fr-BE" sz="3600"/>
              <a:t>Principaux messages</a:t>
            </a:r>
            <a:endParaRPr sz="3600"/>
          </a:p>
        </p:txBody>
      </p:sp>
      <p:sp>
        <p:nvSpPr>
          <p:cNvPr id="7" name="Content Placeholder 1">
            <a:extLst>
              <a:ext uri="{FF2B5EF4-FFF2-40B4-BE49-F238E27FC236}">
                <a16:creationId xmlns:a16="http://schemas.microsoft.com/office/drawing/2014/main" id="{2078CF07-D6A7-4E2B-6DA2-250DAE381ED7}"/>
              </a:ext>
            </a:extLst>
          </p:cNvPr>
          <p:cNvSpPr txBox="1">
            <a:spLocks/>
          </p:cNvSpPr>
          <p:nvPr/>
        </p:nvSpPr>
        <p:spPr>
          <a:xfrm>
            <a:off x="1075710" y="1354689"/>
            <a:ext cx="11143892" cy="376313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eaLnBrk="1" hangingPunct="1">
              <a:lnSpc>
                <a:spcPct val="100000"/>
              </a:lnSpc>
              <a:spcBef>
                <a:spcPts val="0"/>
              </a:spcBef>
              <a:spcAft>
                <a:spcPts val="0"/>
              </a:spcAft>
              <a:buClr>
                <a:schemeClr val="dk2"/>
              </a:buClr>
              <a:buSzPts val="1800"/>
              <a:buFont typeface="Arial"/>
              <a:buChar char="•"/>
              <a:defRPr sz="2400" b="0" i="0" u="none" strike="noStrike" cap="none">
                <a:solidFill>
                  <a:schemeClr val="dk1"/>
                </a:solidFill>
                <a:latin typeface="Arial"/>
                <a:ea typeface="Arial"/>
                <a:cs typeface="Arial"/>
                <a:sym typeface="Arial"/>
              </a:defRPr>
            </a:lvl1pPr>
            <a:lvl2pPr marL="914400" marR="0" lvl="1" indent="-342900" algn="l" rtl="0" eaLnBrk="1" hangingPunct="1">
              <a:lnSpc>
                <a:spcPct val="100000"/>
              </a:lnSpc>
              <a:spcBef>
                <a:spcPts val="1800"/>
              </a:spcBef>
              <a:spcAft>
                <a:spcPts val="0"/>
              </a:spcAft>
              <a:buClr>
                <a:schemeClr val="dk2"/>
              </a:buClr>
              <a:buSzPts val="1800"/>
              <a:buFont typeface="Arial"/>
              <a:buChar char="•"/>
              <a:defRPr sz="2000" b="0" i="0" u="none" strike="noStrike" cap="none">
                <a:solidFill>
                  <a:schemeClr val="dk1"/>
                </a:solidFill>
                <a:latin typeface="Arial"/>
                <a:ea typeface="Arial"/>
                <a:cs typeface="Arial"/>
                <a:sym typeface="Arial"/>
              </a:defRPr>
            </a:lvl2pPr>
            <a:lvl3pPr marL="1371600" marR="0" lvl="2" indent="-342900" algn="l" rtl="0" eaLnBrk="1" hangingPunct="1">
              <a:lnSpc>
                <a:spcPct val="100000"/>
              </a:lnSpc>
              <a:spcBef>
                <a:spcPts val="180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eaLnBrk="1" hangingPunct="1">
              <a:lnSpc>
                <a:spcPct val="100000"/>
              </a:lnSpc>
              <a:spcBef>
                <a:spcPts val="1800"/>
              </a:spcBef>
              <a:spcAft>
                <a:spcPts val="0"/>
              </a:spcAft>
              <a:buClr>
                <a:schemeClr val="dk2"/>
              </a:buClr>
              <a:buSzPts val="1800"/>
              <a:buFont typeface="Arial"/>
              <a:buChar char="•"/>
              <a:defRPr sz="1600" b="0" i="0" u="none" strike="noStrike" cap="none">
                <a:solidFill>
                  <a:schemeClr val="dk1"/>
                </a:solidFill>
                <a:latin typeface="Arial"/>
                <a:ea typeface="Arial"/>
                <a:cs typeface="Arial"/>
                <a:sym typeface="Arial"/>
              </a:defRPr>
            </a:lvl4pPr>
            <a:lvl5pPr marL="2286000" marR="0" lvl="4" indent="-342900" algn="l" rtl="0" eaLnBrk="1" hangingPunct="1">
              <a:lnSpc>
                <a:spcPct val="100000"/>
              </a:lnSpc>
              <a:spcBef>
                <a:spcPts val="1800"/>
              </a:spcBef>
              <a:spcAft>
                <a:spcPts val="0"/>
              </a:spcAft>
              <a:buClr>
                <a:schemeClr val="dk2"/>
              </a:buClr>
              <a:buSzPts val="1800"/>
              <a:buFont typeface="Arial"/>
              <a:buChar char="•"/>
              <a:defRPr sz="1600" b="0" i="0" u="none" strike="noStrike" cap="none">
                <a:solidFill>
                  <a:schemeClr val="dk1"/>
                </a:solidFill>
                <a:latin typeface="Arial"/>
                <a:ea typeface="Arial"/>
                <a:cs typeface="Arial"/>
                <a:sym typeface="Arial"/>
              </a:defRPr>
            </a:lvl5pPr>
            <a:lvl6pPr marL="2743200" marR="0" lvl="5" indent="-342900" algn="l" rtl="0" eaLnBrk="1" hangingPunct="1">
              <a:lnSpc>
                <a:spcPct val="90000"/>
              </a:lnSpc>
              <a:spcBef>
                <a:spcPts val="18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395605" indent="-395605">
              <a:buFont typeface="Wingdings" panose="05000000000000000000" pitchFamily="2" charset="2"/>
              <a:buChar char="§"/>
            </a:pPr>
            <a:r>
              <a:rPr lang="en-US" sz="2000">
                <a:latin typeface="+mn-lt"/>
              </a:rPr>
              <a:t>Combiner </a:t>
            </a:r>
            <a:r>
              <a:rPr lang="en-US" sz="2000" err="1">
                <a:latin typeface="+mn-lt"/>
              </a:rPr>
              <a:t>compétitivité</a:t>
            </a:r>
            <a:r>
              <a:rPr lang="en-US" sz="2000">
                <a:latin typeface="+mn-lt"/>
              </a:rPr>
              <a:t> et </a:t>
            </a:r>
            <a:r>
              <a:rPr lang="en-US" sz="2000" err="1">
                <a:latin typeface="+mn-lt"/>
              </a:rPr>
              <a:t>décarbonation</a:t>
            </a:r>
            <a:r>
              <a:rPr lang="en-US" sz="2000">
                <a:latin typeface="+mn-lt"/>
              </a:rPr>
              <a:t>  </a:t>
            </a:r>
          </a:p>
          <a:p>
            <a:pPr marL="395605" indent="-395605">
              <a:buFont typeface="Wingdings" panose="05000000000000000000" pitchFamily="2" charset="2"/>
              <a:buChar char="§"/>
            </a:pPr>
            <a:endParaRPr lang="en-US" sz="2000">
              <a:latin typeface="+mn-lt"/>
            </a:endParaRPr>
          </a:p>
          <a:p>
            <a:pPr marL="395605" indent="-395605">
              <a:buFont typeface="Wingdings" panose="05000000000000000000" pitchFamily="2" charset="2"/>
              <a:buChar char="§"/>
            </a:pPr>
            <a:r>
              <a:rPr lang="en-US" sz="2000">
                <a:latin typeface="+mn-lt"/>
              </a:rPr>
              <a:t>Des </a:t>
            </a:r>
            <a:r>
              <a:rPr lang="en-US" sz="2000" err="1">
                <a:latin typeface="+mn-lt"/>
              </a:rPr>
              <a:t>financements</a:t>
            </a:r>
            <a:r>
              <a:rPr lang="en-US" sz="2000">
                <a:latin typeface="+mn-lt"/>
              </a:rPr>
              <a:t> </a:t>
            </a:r>
            <a:r>
              <a:rPr lang="en-US" sz="2000" err="1">
                <a:latin typeface="+mn-lt"/>
              </a:rPr>
              <a:t>significatifs</a:t>
            </a:r>
            <a:r>
              <a:rPr lang="en-US" sz="2000">
                <a:latin typeface="+mn-lt"/>
              </a:rPr>
              <a:t> au </a:t>
            </a:r>
            <a:r>
              <a:rPr lang="en-US" sz="2000" err="1">
                <a:latin typeface="+mn-lt"/>
              </a:rPr>
              <a:t>niveau</a:t>
            </a:r>
            <a:r>
              <a:rPr lang="en-US" sz="2000">
                <a:latin typeface="+mn-lt"/>
              </a:rPr>
              <a:t> </a:t>
            </a:r>
            <a:r>
              <a:rPr lang="en-US" sz="2000" err="1">
                <a:latin typeface="+mn-lt"/>
              </a:rPr>
              <a:t>européen</a:t>
            </a:r>
            <a:r>
              <a:rPr lang="en-US" sz="2000">
                <a:latin typeface="+mn-lt"/>
              </a:rPr>
              <a:t> </a:t>
            </a:r>
            <a:endParaRPr lang="en-US">
              <a:latin typeface="+mn-lt"/>
            </a:endParaRPr>
          </a:p>
          <a:p>
            <a:pPr marL="395605" indent="-395605">
              <a:buFont typeface="Wingdings" panose="05000000000000000000" pitchFamily="2" charset="2"/>
              <a:buChar char="§"/>
            </a:pPr>
            <a:endParaRPr lang="en-US" sz="2000">
              <a:latin typeface="+mn-lt"/>
            </a:endParaRPr>
          </a:p>
          <a:p>
            <a:pPr marL="395605" indent="-395605">
              <a:buFont typeface="Wingdings" panose="05000000000000000000" pitchFamily="2" charset="2"/>
              <a:buChar char="§"/>
            </a:pPr>
            <a:r>
              <a:rPr lang="en-US" sz="2000">
                <a:latin typeface="+mn-lt"/>
              </a:rPr>
              <a:t>Le plan de relance </a:t>
            </a:r>
            <a:r>
              <a:rPr lang="en-US" sz="2000" err="1">
                <a:latin typeface="+mn-lt"/>
              </a:rPr>
              <a:t>européen</a:t>
            </a:r>
            <a:r>
              <a:rPr lang="en-US" sz="2000">
                <a:latin typeface="+mn-lt"/>
              </a:rPr>
              <a:t> </a:t>
            </a:r>
            <a:r>
              <a:rPr lang="en-US" sz="2000" err="1">
                <a:latin typeface="+mn-lt"/>
              </a:rPr>
              <a:t>est</a:t>
            </a:r>
            <a:r>
              <a:rPr lang="en-US" sz="2000">
                <a:latin typeface="+mn-lt"/>
              </a:rPr>
              <a:t> </a:t>
            </a:r>
            <a:r>
              <a:rPr lang="en-US" sz="2000" err="1">
                <a:latin typeface="+mn-lt"/>
              </a:rPr>
              <a:t>aussi</a:t>
            </a:r>
            <a:r>
              <a:rPr lang="en-US" sz="2000">
                <a:latin typeface="+mn-lt"/>
              </a:rPr>
              <a:t> un plan de transformation</a:t>
            </a:r>
          </a:p>
          <a:p>
            <a:pPr marL="395605" indent="-395605">
              <a:buFont typeface="Wingdings" panose="05000000000000000000" pitchFamily="2" charset="2"/>
              <a:buChar char="§"/>
            </a:pPr>
            <a:endParaRPr lang="en-US" sz="2000">
              <a:latin typeface="+mn-lt"/>
            </a:endParaRPr>
          </a:p>
          <a:p>
            <a:pPr marL="395605" indent="-395605">
              <a:buFont typeface="Wingdings" panose="05000000000000000000" pitchFamily="2" charset="2"/>
              <a:buChar char="§"/>
            </a:pPr>
            <a:r>
              <a:rPr lang="en-US" sz="2000">
                <a:latin typeface="+mn-lt"/>
              </a:rPr>
              <a:t>Des </a:t>
            </a:r>
            <a:r>
              <a:rPr lang="en-US" sz="2000" err="1">
                <a:latin typeface="+mn-lt"/>
              </a:rPr>
              <a:t>contraintes</a:t>
            </a:r>
            <a:r>
              <a:rPr lang="en-US" sz="2000">
                <a:latin typeface="+mn-lt"/>
              </a:rPr>
              <a:t> et </a:t>
            </a:r>
            <a:r>
              <a:rPr lang="en-US" sz="2000" err="1">
                <a:latin typeface="+mn-lt"/>
              </a:rPr>
              <a:t>priorités</a:t>
            </a:r>
            <a:r>
              <a:rPr lang="en-US" sz="2000">
                <a:latin typeface="+mn-lt"/>
              </a:rPr>
              <a:t> </a:t>
            </a:r>
            <a:r>
              <a:rPr lang="en-US" sz="2000" err="1">
                <a:latin typeface="+mn-lt"/>
              </a:rPr>
              <a:t>budgétaires</a:t>
            </a:r>
            <a:r>
              <a:rPr lang="en-US" sz="2000">
                <a:latin typeface="+mn-lt"/>
              </a:rPr>
              <a:t> à </a:t>
            </a:r>
            <a:r>
              <a:rPr lang="en-US" sz="2000" err="1">
                <a:latin typeface="+mn-lt"/>
              </a:rPr>
              <a:t>tous</a:t>
            </a:r>
            <a:r>
              <a:rPr lang="en-US" sz="2000">
                <a:latin typeface="+mn-lt"/>
              </a:rPr>
              <a:t> les </a:t>
            </a:r>
            <a:r>
              <a:rPr lang="en-US" sz="2000" err="1">
                <a:latin typeface="+mn-lt"/>
              </a:rPr>
              <a:t>niveaux</a:t>
            </a:r>
            <a:r>
              <a:rPr lang="en-US" sz="2000">
                <a:latin typeface="+mn-lt"/>
              </a:rPr>
              <a:t> </a:t>
            </a:r>
            <a:endParaRPr lang="en-US"/>
          </a:p>
          <a:p>
            <a:pPr marL="395605" indent="-395605">
              <a:buFont typeface="Wingdings" panose="05000000000000000000" pitchFamily="2" charset="2"/>
              <a:buChar char="§"/>
            </a:pPr>
            <a:endParaRPr lang="en-US" sz="2000">
              <a:latin typeface="+mn-lt"/>
            </a:endParaRPr>
          </a:p>
          <a:p>
            <a:pPr marL="395605" indent="-395605">
              <a:buFont typeface="Wingdings" panose="05000000000000000000" pitchFamily="2" charset="2"/>
              <a:buChar char="§"/>
            </a:pPr>
            <a:r>
              <a:rPr lang="en-US" sz="2000" err="1"/>
              <a:t>Maintenir</a:t>
            </a:r>
            <a:r>
              <a:rPr lang="en-US" sz="2000"/>
              <a:t> </a:t>
            </a:r>
            <a:r>
              <a:rPr lang="en-US" sz="2000" err="1"/>
              <a:t>l'investissement</a:t>
            </a:r>
            <a:r>
              <a:rPr lang="en-US" sz="2000"/>
              <a:t> public, mobiliser </a:t>
            </a:r>
            <a:r>
              <a:rPr lang="en-US" sz="2000" err="1"/>
              <a:t>l'investissement</a:t>
            </a:r>
            <a:r>
              <a:rPr lang="en-US" sz="2000"/>
              <a:t> </a:t>
            </a:r>
            <a:r>
              <a:rPr lang="en-US" sz="2000" err="1"/>
              <a:t>privé</a:t>
            </a:r>
            <a:endParaRPr lang="en-US" sz="2000"/>
          </a:p>
          <a:p>
            <a:pPr marL="395605" indent="-395605">
              <a:buFont typeface="Wingdings" panose="05000000000000000000" pitchFamily="2" charset="2"/>
              <a:buChar char="§"/>
            </a:pPr>
            <a:endParaRPr lang="en-US" sz="2000"/>
          </a:p>
          <a:p>
            <a:pPr marL="395605" indent="-395605">
              <a:buFont typeface="Wingdings" panose="05000000000000000000" pitchFamily="2" charset="2"/>
              <a:buChar char="§"/>
            </a:pPr>
            <a:r>
              <a:rPr lang="en-US" sz="2000" err="1"/>
              <a:t>Effet</a:t>
            </a:r>
            <a:r>
              <a:rPr lang="en-US" sz="2000"/>
              <a:t> de levier du </a:t>
            </a:r>
            <a:r>
              <a:rPr lang="en-US" sz="2000" err="1"/>
              <a:t>marché</a:t>
            </a:r>
            <a:r>
              <a:rPr lang="en-US" sz="2000"/>
              <a:t> unique et des </a:t>
            </a:r>
            <a:r>
              <a:rPr lang="en-US" sz="2000" err="1"/>
              <a:t>réformes</a:t>
            </a:r>
            <a:r>
              <a:rPr lang="en-US" sz="2000"/>
              <a:t> au </a:t>
            </a:r>
            <a:r>
              <a:rPr lang="en-US" sz="2000" err="1"/>
              <a:t>niveau</a:t>
            </a:r>
            <a:r>
              <a:rPr lang="en-US" sz="2000"/>
              <a:t> national</a:t>
            </a:r>
          </a:p>
          <a:p>
            <a:pPr marL="395605" indent="-395605">
              <a:buFont typeface="Wingdings" panose="05000000000000000000" pitchFamily="2" charset="2"/>
              <a:buChar char="§"/>
            </a:pPr>
            <a:endParaRPr lang="en-US" sz="2000"/>
          </a:p>
          <a:p>
            <a:pPr marL="395605" indent="-395605">
              <a:buFont typeface="Wingdings" panose="05000000000000000000" pitchFamily="2" charset="2"/>
              <a:buChar char="§"/>
            </a:pPr>
            <a:r>
              <a:rPr lang="en-US" sz="2000"/>
              <a:t>Des </a:t>
            </a:r>
            <a:r>
              <a:rPr lang="en-US" sz="2000" err="1"/>
              <a:t>leçons</a:t>
            </a:r>
            <a:r>
              <a:rPr lang="en-US" sz="2000"/>
              <a:t> à </a:t>
            </a:r>
            <a:r>
              <a:rPr lang="en-US" sz="2000" err="1"/>
              <a:t>tirer</a:t>
            </a:r>
            <a:r>
              <a:rPr lang="en-US" sz="2000"/>
              <a:t> pour le prochain cadre financier </a:t>
            </a:r>
            <a:r>
              <a:rPr lang="en-US" sz="2000" err="1"/>
              <a:t>européen</a:t>
            </a:r>
            <a:r>
              <a:rPr lang="en-US" sz="2000"/>
              <a:t> pluriannuel</a:t>
            </a:r>
          </a:p>
          <a:p>
            <a:pPr marL="395605" indent="-395605">
              <a:buFont typeface="Wingdings" panose="05000000000000000000" pitchFamily="2" charset="2"/>
              <a:buChar char="§"/>
            </a:pPr>
            <a:endParaRPr lang="en-US" sz="2000"/>
          </a:p>
          <a:p>
            <a:pPr marL="0" indent="0">
              <a:buNone/>
            </a:pPr>
            <a:endParaRPr lang="en-US" sz="2000" b="1">
              <a:latin typeface="EC Square Sans Cond Pro" panose="020B0506040000020004" pitchFamily="34" charset="0"/>
            </a:endParaRPr>
          </a:p>
          <a:p>
            <a:pPr marL="0" indent="0">
              <a:buNone/>
            </a:pPr>
            <a:endParaRPr lang="en-GB" sz="2800">
              <a:latin typeface="EC Square Sans Cond Pro" panose="020B0506040000020004" pitchFamily="34" charset="0"/>
            </a:endParaRPr>
          </a:p>
        </p:txBody>
      </p:sp>
      <p:pic>
        <p:nvPicPr>
          <p:cNvPr id="2" name="Picture 1" descr="A blue and yellow flag with stars&#10;&#10;Description automatically generated">
            <a:extLst>
              <a:ext uri="{FF2B5EF4-FFF2-40B4-BE49-F238E27FC236}">
                <a16:creationId xmlns:a16="http://schemas.microsoft.com/office/drawing/2014/main" id="{D1E24502-9DDC-DE66-8808-2891A113EE34}"/>
              </a:ext>
            </a:extLst>
          </p:cNvPr>
          <p:cNvPicPr>
            <a:picLocks noChangeAspect="1"/>
          </p:cNvPicPr>
          <p:nvPr/>
        </p:nvPicPr>
        <p:blipFill rotWithShape="1">
          <a:blip r:embed="rId3"/>
          <a:srcRect l="32885" t="65609" r="43914" b="18224"/>
          <a:stretch/>
        </p:blipFill>
        <p:spPr>
          <a:xfrm>
            <a:off x="10965179" y="6230360"/>
            <a:ext cx="739367" cy="289560"/>
          </a:xfrm>
          <a:prstGeom prst="rect">
            <a:avLst/>
          </a:prstGeom>
        </p:spPr>
      </p:pic>
      <p:sp>
        <p:nvSpPr>
          <p:cNvPr id="5" name="Slide Number Placeholder 4">
            <a:extLst>
              <a:ext uri="{FF2B5EF4-FFF2-40B4-BE49-F238E27FC236}">
                <a16:creationId xmlns:a16="http://schemas.microsoft.com/office/drawing/2014/main" id="{E48A51A3-A2A9-9A5E-0B3A-0561B6211D41}"/>
              </a:ext>
            </a:extLst>
          </p:cNvPr>
          <p:cNvSpPr>
            <a:spLocks noGrp="1"/>
          </p:cNvSpPr>
          <p:nvPr>
            <p:ph type="sldNum" idx="10"/>
          </p:nvPr>
        </p:nvSpPr>
        <p:spPr/>
        <p:txBody>
          <a:bodyPr/>
          <a:lstStyle/>
          <a:p>
            <a:pPr marL="0" lvl="0" indent="0" algn="l" rtl="0">
              <a:spcBef>
                <a:spcPts val="0"/>
              </a:spcBef>
              <a:spcAft>
                <a:spcPts val="0"/>
              </a:spcAft>
              <a:buNone/>
            </a:pPr>
            <a:fld id="{00000000-1234-1234-1234-123412341234}" type="slidenum">
              <a:rPr lang="en-GB" smtClean="0"/>
              <a:t>29</a:t>
            </a:fld>
            <a:endParaRPr lang="en-GB"/>
          </a:p>
        </p:txBody>
      </p:sp>
    </p:spTree>
    <p:extLst>
      <p:ext uri="{BB962C8B-B14F-4D97-AF65-F5344CB8AC3E}">
        <p14:creationId xmlns:p14="http://schemas.microsoft.com/office/powerpoint/2010/main" val="1147190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479557-3884-7678-375E-EB20CC079301}"/>
              </a:ext>
            </a:extLst>
          </p:cNvPr>
          <p:cNvSpPr>
            <a:spLocks noGrp="1"/>
          </p:cNvSpPr>
          <p:nvPr>
            <p:ph type="ctrTitle"/>
          </p:nvPr>
        </p:nvSpPr>
        <p:spPr/>
        <p:txBody>
          <a:bodyPr/>
          <a:lstStyle/>
          <a:p>
            <a:r>
              <a:rPr lang="fr-BE" sz="4000"/>
              <a:t>Contexte économique et budgétaire</a:t>
            </a:r>
            <a:endParaRPr lang="en-IE" sz="4000"/>
          </a:p>
        </p:txBody>
      </p:sp>
      <p:sp>
        <p:nvSpPr>
          <p:cNvPr id="6" name="Slide Number Placeholder 5">
            <a:extLst>
              <a:ext uri="{FF2B5EF4-FFF2-40B4-BE49-F238E27FC236}">
                <a16:creationId xmlns:a16="http://schemas.microsoft.com/office/drawing/2014/main" id="{9A8CF5C9-DFE2-C308-9E45-11611E824CE2}"/>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GB" smtClean="0"/>
              <a:t>3</a:t>
            </a:fld>
            <a:endParaRPr lang="en-GB"/>
          </a:p>
        </p:txBody>
      </p:sp>
    </p:spTree>
    <p:extLst>
      <p:ext uri="{BB962C8B-B14F-4D97-AF65-F5344CB8AC3E}">
        <p14:creationId xmlns:p14="http://schemas.microsoft.com/office/powerpoint/2010/main" val="42711121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479557-3884-7678-375E-EB20CC079301}"/>
              </a:ext>
            </a:extLst>
          </p:cNvPr>
          <p:cNvSpPr>
            <a:spLocks noGrp="1"/>
          </p:cNvSpPr>
          <p:nvPr>
            <p:ph type="ctrTitle"/>
          </p:nvPr>
        </p:nvSpPr>
        <p:spPr>
          <a:xfrm>
            <a:off x="1058536" y="1122363"/>
            <a:ext cx="10156297" cy="1240348"/>
          </a:xfrm>
        </p:spPr>
        <p:txBody>
          <a:bodyPr/>
          <a:lstStyle/>
          <a:p>
            <a:r>
              <a:rPr lang="fr-BE" sz="4000"/>
              <a:t>Merci</a:t>
            </a:r>
            <a:endParaRPr lang="en-US"/>
          </a:p>
        </p:txBody>
      </p:sp>
      <p:sp>
        <p:nvSpPr>
          <p:cNvPr id="6" name="Rectangle 5">
            <a:extLst>
              <a:ext uri="{FF2B5EF4-FFF2-40B4-BE49-F238E27FC236}">
                <a16:creationId xmlns:a16="http://schemas.microsoft.com/office/drawing/2014/main" id="{9E105638-DD5E-F286-AC1F-44BB88FA09F4}"/>
              </a:ext>
            </a:extLst>
          </p:cNvPr>
          <p:cNvSpPr/>
          <p:nvPr/>
        </p:nvSpPr>
        <p:spPr>
          <a:xfrm rot="10800000" flipV="1">
            <a:off x="1058536" y="4495290"/>
            <a:ext cx="9923498" cy="1240347"/>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fr-BE" sz="1600">
              <a:solidFill>
                <a:schemeClr val="tx1"/>
              </a:solidFill>
              <a:cs typeface="Arial"/>
            </a:endParaRPr>
          </a:p>
          <a:p>
            <a:endParaRPr lang="en-IE" sz="1600">
              <a:solidFill>
                <a:schemeClr val="tx1"/>
              </a:solidFill>
            </a:endParaRPr>
          </a:p>
          <a:p>
            <a:endParaRPr lang="fr-BE" sz="1600">
              <a:solidFill>
                <a:schemeClr val="tx1"/>
              </a:solidFill>
            </a:endParaRPr>
          </a:p>
          <a:p>
            <a:endParaRPr lang="fr-BE" sz="1600">
              <a:solidFill>
                <a:schemeClr val="tx1"/>
              </a:solidFill>
            </a:endParaRPr>
          </a:p>
          <a:p>
            <a:endParaRPr lang="fr-BE" sz="1600">
              <a:solidFill>
                <a:schemeClr val="tx1"/>
              </a:solidFill>
            </a:endParaRPr>
          </a:p>
          <a:p>
            <a:endParaRPr lang="en-IE" sz="1600">
              <a:solidFill>
                <a:schemeClr val="tx1"/>
              </a:solidFill>
            </a:endParaRPr>
          </a:p>
        </p:txBody>
      </p:sp>
      <p:pic>
        <p:nvPicPr>
          <p:cNvPr id="5" name="Picture 17">
            <a:extLst>
              <a:ext uri="{FF2B5EF4-FFF2-40B4-BE49-F238E27FC236}">
                <a16:creationId xmlns:a16="http://schemas.microsoft.com/office/drawing/2014/main" id="{22751A0D-39B5-1D1F-08DB-BABD6406B6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2837" y="5350186"/>
            <a:ext cx="3939163" cy="1507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a:extLst>
              <a:ext uri="{FF2B5EF4-FFF2-40B4-BE49-F238E27FC236}">
                <a16:creationId xmlns:a16="http://schemas.microsoft.com/office/drawing/2014/main" id="{84175B8F-4579-462B-89A6-EBFEFF2D8BE5}"/>
              </a:ext>
            </a:extLst>
          </p:cNvPr>
          <p:cNvSpPr>
            <a:spLocks noGrp="1"/>
          </p:cNvSpPr>
          <p:nvPr>
            <p:ph type="sldNum" idx="10"/>
          </p:nvPr>
        </p:nvSpPr>
        <p:spPr/>
        <p:txBody>
          <a:bodyPr/>
          <a:lstStyle/>
          <a:p>
            <a:pPr marL="0" lvl="0" indent="0" algn="l" rtl="0">
              <a:spcBef>
                <a:spcPts val="0"/>
              </a:spcBef>
              <a:spcAft>
                <a:spcPts val="0"/>
              </a:spcAft>
              <a:buNone/>
            </a:pPr>
            <a:fld id="{00000000-1234-1234-1234-123412341234}" type="slidenum">
              <a:rPr lang="en-GB" smtClean="0"/>
              <a:t>30</a:t>
            </a:fld>
            <a:endParaRPr lang="en-GB"/>
          </a:p>
        </p:txBody>
      </p:sp>
    </p:spTree>
    <p:extLst>
      <p:ext uri="{BB962C8B-B14F-4D97-AF65-F5344CB8AC3E}">
        <p14:creationId xmlns:p14="http://schemas.microsoft.com/office/powerpoint/2010/main" val="7029271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1B1A60-0DF9-1DB9-B2EB-57EA3C923F33}"/>
              </a:ext>
            </a:extLst>
          </p:cNvPr>
          <p:cNvSpPr>
            <a:spLocks noGrp="1"/>
          </p:cNvSpPr>
          <p:nvPr>
            <p:ph type="title"/>
          </p:nvPr>
        </p:nvSpPr>
        <p:spPr/>
        <p:txBody>
          <a:bodyPr/>
          <a:lstStyle/>
          <a:p>
            <a:r>
              <a:rPr lang="en-GB"/>
              <a:t>Draghi slide with productivity</a:t>
            </a:r>
            <a:endParaRPr lang="en-IE"/>
          </a:p>
        </p:txBody>
      </p:sp>
      <p:sp>
        <p:nvSpPr>
          <p:cNvPr id="4" name="Text Placeholder 3">
            <a:extLst>
              <a:ext uri="{FF2B5EF4-FFF2-40B4-BE49-F238E27FC236}">
                <a16:creationId xmlns:a16="http://schemas.microsoft.com/office/drawing/2014/main" id="{46CE8881-F7FB-AF03-FC02-7A6B7FAEA0F9}"/>
              </a:ext>
            </a:extLst>
          </p:cNvPr>
          <p:cNvSpPr>
            <a:spLocks noGrp="1"/>
          </p:cNvSpPr>
          <p:nvPr>
            <p:ph type="body" idx="1"/>
          </p:nvPr>
        </p:nvSpPr>
        <p:spPr/>
        <p:txBody>
          <a:bodyPr/>
          <a:lstStyle/>
          <a:p>
            <a:endParaRPr lang="en-IE"/>
          </a:p>
        </p:txBody>
      </p:sp>
      <p:pic>
        <p:nvPicPr>
          <p:cNvPr id="6" name="Image 53">
            <a:extLst>
              <a:ext uri="{FF2B5EF4-FFF2-40B4-BE49-F238E27FC236}">
                <a16:creationId xmlns:a16="http://schemas.microsoft.com/office/drawing/2014/main" id="{7E04B294-E27A-7052-B220-6DC86D68EF7C}"/>
              </a:ext>
            </a:extLst>
          </p:cNvPr>
          <p:cNvPicPr>
            <a:picLocks/>
          </p:cNvPicPr>
          <p:nvPr/>
        </p:nvPicPr>
        <p:blipFill>
          <a:blip r:embed="rId2" cstate="print"/>
          <a:stretch>
            <a:fillRect/>
          </a:stretch>
        </p:blipFill>
        <p:spPr>
          <a:xfrm>
            <a:off x="697524" y="1291487"/>
            <a:ext cx="10015225" cy="4757737"/>
          </a:xfrm>
          <a:prstGeom prst="rect">
            <a:avLst/>
          </a:prstGeom>
        </p:spPr>
      </p:pic>
      <p:sp>
        <p:nvSpPr>
          <p:cNvPr id="8" name="Slide Number Placeholder 7">
            <a:extLst>
              <a:ext uri="{FF2B5EF4-FFF2-40B4-BE49-F238E27FC236}">
                <a16:creationId xmlns:a16="http://schemas.microsoft.com/office/drawing/2014/main" id="{AA68601C-ABF9-CC44-8B47-C54E85FFE429}"/>
              </a:ext>
            </a:extLst>
          </p:cNvPr>
          <p:cNvSpPr>
            <a:spLocks noGrp="1"/>
          </p:cNvSpPr>
          <p:nvPr>
            <p:ph type="sldNum" idx="10"/>
          </p:nvPr>
        </p:nvSpPr>
        <p:spPr/>
        <p:txBody>
          <a:bodyPr/>
          <a:lstStyle/>
          <a:p>
            <a:pPr marL="0" lvl="0" indent="0" algn="l" rtl="0">
              <a:spcBef>
                <a:spcPts val="0"/>
              </a:spcBef>
              <a:spcAft>
                <a:spcPts val="0"/>
              </a:spcAft>
              <a:buNone/>
            </a:pPr>
            <a:fld id="{00000000-1234-1234-1234-123412341234}" type="slidenum">
              <a:rPr lang="en-GB" smtClean="0"/>
              <a:t>31</a:t>
            </a:fld>
            <a:endParaRPr lang="en-GB"/>
          </a:p>
        </p:txBody>
      </p:sp>
    </p:spTree>
    <p:extLst>
      <p:ext uri="{BB962C8B-B14F-4D97-AF65-F5344CB8AC3E}">
        <p14:creationId xmlns:p14="http://schemas.microsoft.com/office/powerpoint/2010/main" val="15919628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ECF575-C02C-413A-B76D-2C32DC5CFDEC}"/>
              </a:ext>
            </a:extLst>
          </p:cNvPr>
          <p:cNvSpPr>
            <a:spLocks noGrp="1"/>
          </p:cNvSpPr>
          <p:nvPr>
            <p:ph type="title"/>
          </p:nvPr>
        </p:nvSpPr>
        <p:spPr>
          <a:xfrm>
            <a:off x="941846" y="508913"/>
            <a:ext cx="10906853" cy="782357"/>
          </a:xfrm>
        </p:spPr>
        <p:txBody>
          <a:bodyPr>
            <a:normAutofit fontScale="90000"/>
          </a:bodyPr>
          <a:lstStyle/>
          <a:p>
            <a:r>
              <a:rPr lang="fr-FR"/>
              <a:t>La position de l’UE dans les technologies complexes</a:t>
            </a:r>
            <a:endParaRPr lang="en-IE"/>
          </a:p>
        </p:txBody>
      </p:sp>
      <p:grpSp>
        <p:nvGrpSpPr>
          <p:cNvPr id="6" name="Group 5">
            <a:extLst>
              <a:ext uri="{FF2B5EF4-FFF2-40B4-BE49-F238E27FC236}">
                <a16:creationId xmlns:a16="http://schemas.microsoft.com/office/drawing/2014/main" id="{AE94C305-0A22-024F-25CD-1185E06B2173}"/>
              </a:ext>
            </a:extLst>
          </p:cNvPr>
          <p:cNvGrpSpPr>
            <a:grpSpLocks/>
          </p:cNvGrpSpPr>
          <p:nvPr/>
        </p:nvGrpSpPr>
        <p:grpSpPr>
          <a:xfrm>
            <a:off x="890678" y="1413058"/>
            <a:ext cx="9724593" cy="4423766"/>
            <a:chOff x="0" y="0"/>
            <a:chExt cx="5113874" cy="2376359"/>
          </a:xfrm>
        </p:grpSpPr>
        <p:pic>
          <p:nvPicPr>
            <p:cNvPr id="7" name="Image 89">
              <a:extLst>
                <a:ext uri="{FF2B5EF4-FFF2-40B4-BE49-F238E27FC236}">
                  <a16:creationId xmlns:a16="http://schemas.microsoft.com/office/drawing/2014/main" id="{DA1D5594-D45A-FA00-E245-F2E6D26F1436}"/>
                </a:ext>
              </a:extLst>
            </p:cNvPr>
            <p:cNvPicPr/>
            <p:nvPr/>
          </p:nvPicPr>
          <p:blipFill>
            <a:blip r:embed="rId2" cstate="print"/>
            <a:stretch>
              <a:fillRect/>
            </a:stretch>
          </p:blipFill>
          <p:spPr>
            <a:xfrm>
              <a:off x="35999" y="0"/>
              <a:ext cx="5077875" cy="2376004"/>
            </a:xfrm>
            <a:prstGeom prst="rect">
              <a:avLst/>
            </a:prstGeom>
          </p:spPr>
        </p:pic>
        <p:sp>
          <p:nvSpPr>
            <p:cNvPr id="8" name="Graphic 90">
              <a:extLst>
                <a:ext uri="{FF2B5EF4-FFF2-40B4-BE49-F238E27FC236}">
                  <a16:creationId xmlns:a16="http://schemas.microsoft.com/office/drawing/2014/main" id="{9534ABE5-5870-101A-7E82-24995411B6FA}"/>
                </a:ext>
              </a:extLst>
            </p:cNvPr>
            <p:cNvSpPr/>
            <p:nvPr/>
          </p:nvSpPr>
          <p:spPr>
            <a:xfrm>
              <a:off x="0" y="2249995"/>
              <a:ext cx="990600" cy="126364"/>
            </a:xfrm>
            <a:custGeom>
              <a:avLst/>
              <a:gdLst/>
              <a:ahLst/>
              <a:cxnLst/>
              <a:rect l="l" t="t" r="r" b="b"/>
              <a:pathLst>
                <a:path w="990600" h="126364">
                  <a:moveTo>
                    <a:pt x="990003" y="0"/>
                  </a:moveTo>
                  <a:lnTo>
                    <a:pt x="0" y="0"/>
                  </a:lnTo>
                  <a:lnTo>
                    <a:pt x="0" y="126009"/>
                  </a:lnTo>
                  <a:lnTo>
                    <a:pt x="990003" y="126009"/>
                  </a:lnTo>
                  <a:lnTo>
                    <a:pt x="990003" y="0"/>
                  </a:lnTo>
                  <a:close/>
                </a:path>
              </a:pathLst>
            </a:custGeom>
            <a:solidFill>
              <a:srgbClr val="FFFFFF"/>
            </a:solidFill>
          </p:spPr>
          <p:txBody>
            <a:bodyPr wrap="square" lIns="0" tIns="0" rIns="0" bIns="0" rtlCol="0">
              <a:prstTxWarp prst="textNoShape">
                <a:avLst/>
              </a:prstTxWarp>
              <a:noAutofit/>
            </a:bodyPr>
            <a:lstStyle/>
            <a:p>
              <a:endParaRPr lang="en-IE"/>
            </a:p>
          </p:txBody>
        </p:sp>
      </p:grpSp>
      <p:sp>
        <p:nvSpPr>
          <p:cNvPr id="10" name="TextBox 9">
            <a:extLst>
              <a:ext uri="{FF2B5EF4-FFF2-40B4-BE49-F238E27FC236}">
                <a16:creationId xmlns:a16="http://schemas.microsoft.com/office/drawing/2014/main" id="{145A203B-82E0-FC59-C665-3750AE051856}"/>
              </a:ext>
            </a:extLst>
          </p:cNvPr>
          <p:cNvSpPr txBox="1"/>
          <p:nvPr/>
        </p:nvSpPr>
        <p:spPr>
          <a:xfrm>
            <a:off x="2198963" y="5791960"/>
            <a:ext cx="7794074" cy="307777"/>
          </a:xfrm>
          <a:prstGeom prst="rect">
            <a:avLst/>
          </a:prstGeom>
          <a:noFill/>
        </p:spPr>
        <p:txBody>
          <a:bodyPr wrap="square">
            <a:spAutoFit/>
          </a:bodyPr>
          <a:lstStyle/>
          <a:p>
            <a:r>
              <a:rPr lang="fr-FR" i="1">
                <a:solidFill>
                  <a:schemeClr val="tx1">
                    <a:lumMod val="60000"/>
                    <a:lumOff val="40000"/>
                  </a:schemeClr>
                </a:solidFill>
              </a:rPr>
              <a:t>Représente la facilité avec laquelle un pays peut se doter d'un avantage comparatif</a:t>
            </a:r>
            <a:endParaRPr lang="en-IE" i="1">
              <a:solidFill>
                <a:schemeClr val="tx1">
                  <a:lumMod val="60000"/>
                  <a:lumOff val="40000"/>
                </a:schemeClr>
              </a:solidFill>
            </a:endParaRPr>
          </a:p>
        </p:txBody>
      </p:sp>
      <p:sp>
        <p:nvSpPr>
          <p:cNvPr id="12" name="TextBox 11">
            <a:extLst>
              <a:ext uri="{FF2B5EF4-FFF2-40B4-BE49-F238E27FC236}">
                <a16:creationId xmlns:a16="http://schemas.microsoft.com/office/drawing/2014/main" id="{A2801D8B-9F99-C63D-88AB-37C9CB121221}"/>
              </a:ext>
            </a:extLst>
          </p:cNvPr>
          <p:cNvSpPr txBox="1"/>
          <p:nvPr/>
        </p:nvSpPr>
        <p:spPr>
          <a:xfrm>
            <a:off x="9626619" y="2886553"/>
            <a:ext cx="1879055" cy="1169551"/>
          </a:xfrm>
          <a:prstGeom prst="rect">
            <a:avLst/>
          </a:prstGeom>
          <a:noFill/>
        </p:spPr>
        <p:txBody>
          <a:bodyPr wrap="square">
            <a:spAutoFit/>
          </a:bodyPr>
          <a:lstStyle/>
          <a:p>
            <a:r>
              <a:rPr lang="en-IE" b="1">
                <a:solidFill>
                  <a:schemeClr val="tx1">
                    <a:lumMod val="60000"/>
                    <a:lumOff val="40000"/>
                  </a:schemeClr>
                </a:solidFill>
              </a:rPr>
              <a:t>Taille de la </a:t>
            </a:r>
            <a:r>
              <a:rPr lang="en-IE" b="1" err="1">
                <a:solidFill>
                  <a:schemeClr val="tx1">
                    <a:lumMod val="60000"/>
                    <a:lumOff val="40000"/>
                  </a:schemeClr>
                </a:solidFill>
              </a:rPr>
              <a:t>bulle</a:t>
            </a:r>
            <a:r>
              <a:rPr lang="en-IE" b="1">
                <a:solidFill>
                  <a:schemeClr val="tx1">
                    <a:lumMod val="60000"/>
                    <a:lumOff val="40000"/>
                  </a:schemeClr>
                </a:solidFill>
              </a:rPr>
              <a:t>: </a:t>
            </a:r>
            <a:r>
              <a:rPr lang="en-IE" err="1">
                <a:solidFill>
                  <a:schemeClr val="tx1">
                    <a:lumMod val="60000"/>
                    <a:lumOff val="40000"/>
                  </a:schemeClr>
                </a:solidFill>
              </a:rPr>
              <a:t>combien</a:t>
            </a:r>
            <a:r>
              <a:rPr lang="en-IE">
                <a:solidFill>
                  <a:schemeClr val="tx1">
                    <a:lumMod val="60000"/>
                    <a:lumOff val="40000"/>
                  </a:schemeClr>
                </a:solidFill>
              </a:rPr>
              <a:t> </a:t>
            </a:r>
            <a:r>
              <a:rPr lang="en-IE" err="1">
                <a:solidFill>
                  <a:schemeClr val="tx1">
                    <a:lumMod val="60000"/>
                    <a:lumOff val="40000"/>
                  </a:schemeClr>
                </a:solidFill>
              </a:rPr>
              <a:t>chaque</a:t>
            </a:r>
            <a:r>
              <a:rPr lang="en-IE">
                <a:solidFill>
                  <a:schemeClr val="tx1">
                    <a:lumMod val="60000"/>
                    <a:lumOff val="40000"/>
                  </a:schemeClr>
                </a:solidFill>
              </a:rPr>
              <a:t> pays </a:t>
            </a:r>
            <a:r>
              <a:rPr lang="en-IE" err="1">
                <a:solidFill>
                  <a:schemeClr val="tx1">
                    <a:lumMod val="60000"/>
                    <a:lumOff val="40000"/>
                  </a:schemeClr>
                </a:solidFill>
              </a:rPr>
              <a:t>s'est</a:t>
            </a:r>
            <a:r>
              <a:rPr lang="en-IE">
                <a:solidFill>
                  <a:schemeClr val="tx1">
                    <a:lumMod val="60000"/>
                    <a:lumOff val="40000"/>
                  </a:schemeClr>
                </a:solidFill>
              </a:rPr>
              <a:t> déjà </a:t>
            </a:r>
            <a:r>
              <a:rPr lang="en-IE" err="1">
                <a:solidFill>
                  <a:schemeClr val="tx1">
                    <a:lumMod val="60000"/>
                    <a:lumOff val="40000"/>
                  </a:schemeClr>
                </a:solidFill>
              </a:rPr>
              <a:t>spécialisé</a:t>
            </a:r>
            <a:r>
              <a:rPr lang="en-IE">
                <a:solidFill>
                  <a:schemeClr val="tx1">
                    <a:lumMod val="60000"/>
                    <a:lumOff val="40000"/>
                  </a:schemeClr>
                </a:solidFill>
              </a:rPr>
              <a:t> dans </a:t>
            </a:r>
            <a:r>
              <a:rPr lang="en-IE" err="1">
                <a:solidFill>
                  <a:schemeClr val="tx1">
                    <a:lumMod val="60000"/>
                    <a:lumOff val="40000"/>
                  </a:schemeClr>
                </a:solidFill>
              </a:rPr>
              <a:t>une</a:t>
            </a:r>
            <a:r>
              <a:rPr lang="en-IE">
                <a:solidFill>
                  <a:schemeClr val="tx1">
                    <a:lumMod val="60000"/>
                    <a:lumOff val="40000"/>
                  </a:schemeClr>
                </a:solidFill>
              </a:rPr>
              <a:t> </a:t>
            </a:r>
            <a:r>
              <a:rPr lang="en-IE" err="1">
                <a:solidFill>
                  <a:schemeClr val="tx1">
                    <a:lumMod val="60000"/>
                    <a:lumOff val="40000"/>
                  </a:schemeClr>
                </a:solidFill>
              </a:rPr>
              <a:t>technologie</a:t>
            </a:r>
            <a:endParaRPr lang="en-IE">
              <a:solidFill>
                <a:schemeClr val="tx1">
                  <a:lumMod val="60000"/>
                  <a:lumOff val="40000"/>
                </a:schemeClr>
              </a:solidFill>
            </a:endParaRPr>
          </a:p>
        </p:txBody>
      </p:sp>
      <p:sp>
        <p:nvSpPr>
          <p:cNvPr id="14" name="TextBox 13">
            <a:extLst>
              <a:ext uri="{FF2B5EF4-FFF2-40B4-BE49-F238E27FC236}">
                <a16:creationId xmlns:a16="http://schemas.microsoft.com/office/drawing/2014/main" id="{9AB7C07F-4430-5ECC-96AC-0685AB8AE129}"/>
              </a:ext>
            </a:extLst>
          </p:cNvPr>
          <p:cNvSpPr txBox="1"/>
          <p:nvPr/>
        </p:nvSpPr>
        <p:spPr>
          <a:xfrm rot="16200000">
            <a:off x="-731947" y="3585525"/>
            <a:ext cx="3382162" cy="523220"/>
          </a:xfrm>
          <a:prstGeom prst="rect">
            <a:avLst/>
          </a:prstGeom>
          <a:solidFill>
            <a:schemeClr val="bg1"/>
          </a:solidFill>
        </p:spPr>
        <p:txBody>
          <a:bodyPr wrap="square">
            <a:spAutoFit/>
          </a:bodyPr>
          <a:lstStyle/>
          <a:p>
            <a:pPr algn="ctr"/>
            <a:r>
              <a:rPr lang="en-IE" err="1">
                <a:solidFill>
                  <a:schemeClr val="tx1">
                    <a:lumMod val="60000"/>
                    <a:lumOff val="40000"/>
                  </a:schemeClr>
                </a:solidFill>
              </a:rPr>
              <a:t>Indice</a:t>
            </a:r>
            <a:r>
              <a:rPr lang="en-IE">
                <a:solidFill>
                  <a:schemeClr val="tx1">
                    <a:lumMod val="60000"/>
                    <a:lumOff val="40000"/>
                  </a:schemeClr>
                </a:solidFill>
              </a:rPr>
              <a:t> de </a:t>
            </a:r>
            <a:r>
              <a:rPr lang="en-IE" err="1">
                <a:solidFill>
                  <a:schemeClr val="tx1">
                    <a:lumMod val="60000"/>
                    <a:lumOff val="40000"/>
                  </a:schemeClr>
                </a:solidFill>
              </a:rPr>
              <a:t>complexité</a:t>
            </a:r>
            <a:r>
              <a:rPr lang="en-IE">
                <a:solidFill>
                  <a:schemeClr val="tx1">
                    <a:lumMod val="60000"/>
                    <a:lumOff val="40000"/>
                  </a:schemeClr>
                </a:solidFill>
              </a:rPr>
              <a:t> </a:t>
            </a:r>
            <a:r>
              <a:rPr lang="en-IE" err="1">
                <a:solidFill>
                  <a:schemeClr val="tx1">
                    <a:lumMod val="60000"/>
                    <a:lumOff val="40000"/>
                  </a:schemeClr>
                </a:solidFill>
              </a:rPr>
              <a:t>technologique</a:t>
            </a:r>
            <a:br>
              <a:rPr lang="en-IE">
                <a:solidFill>
                  <a:schemeClr val="tx1">
                    <a:lumMod val="60000"/>
                    <a:lumOff val="40000"/>
                  </a:schemeClr>
                </a:solidFill>
              </a:rPr>
            </a:br>
            <a:r>
              <a:rPr lang="en-IE">
                <a:solidFill>
                  <a:schemeClr val="tx1">
                    <a:lumMod val="60000"/>
                    <a:lumOff val="40000"/>
                  </a:schemeClr>
                </a:solidFill>
              </a:rPr>
              <a:t> </a:t>
            </a:r>
            <a:r>
              <a:rPr lang="en-IE" sz="1200" i="1">
                <a:solidFill>
                  <a:schemeClr val="tx1">
                    <a:lumMod val="60000"/>
                    <a:lumOff val="40000"/>
                  </a:schemeClr>
                </a:solidFill>
              </a:rPr>
              <a:t>(plus </a:t>
            </a:r>
            <a:r>
              <a:rPr lang="en-IE" sz="1200" i="1" err="1">
                <a:solidFill>
                  <a:schemeClr val="tx1">
                    <a:lumMod val="60000"/>
                    <a:lumOff val="40000"/>
                  </a:schemeClr>
                </a:solidFill>
              </a:rPr>
              <a:t>complexe</a:t>
            </a:r>
            <a:r>
              <a:rPr lang="en-IE" sz="1200" i="1">
                <a:solidFill>
                  <a:schemeClr val="tx1">
                    <a:lumMod val="60000"/>
                    <a:lumOff val="40000"/>
                  </a:schemeClr>
                </a:solidFill>
              </a:rPr>
              <a:t>)</a:t>
            </a:r>
            <a:endParaRPr lang="en-IE" i="1">
              <a:solidFill>
                <a:schemeClr val="tx1">
                  <a:lumMod val="60000"/>
                  <a:lumOff val="40000"/>
                </a:schemeClr>
              </a:solidFill>
            </a:endParaRPr>
          </a:p>
        </p:txBody>
      </p:sp>
      <p:cxnSp>
        <p:nvCxnSpPr>
          <p:cNvPr id="16" name="Straight Arrow Connector 15">
            <a:extLst>
              <a:ext uri="{FF2B5EF4-FFF2-40B4-BE49-F238E27FC236}">
                <a16:creationId xmlns:a16="http://schemas.microsoft.com/office/drawing/2014/main" id="{03AB5A7A-FD3A-B1D6-4F3E-2E00C8A3E355}"/>
              </a:ext>
            </a:extLst>
          </p:cNvPr>
          <p:cNvCxnSpPr/>
          <p:nvPr/>
        </p:nvCxnSpPr>
        <p:spPr>
          <a:xfrm flipV="1">
            <a:off x="1278306" y="2565923"/>
            <a:ext cx="0" cy="2697096"/>
          </a:xfrm>
          <a:prstGeom prst="straightConnector1">
            <a:avLst/>
          </a:prstGeom>
          <a:ln w="28575">
            <a:solidFill>
              <a:schemeClr val="tx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EFFCF46-859C-E973-A564-FCF144452A3E}"/>
              </a:ext>
            </a:extLst>
          </p:cNvPr>
          <p:cNvSpPr txBox="1"/>
          <p:nvPr/>
        </p:nvSpPr>
        <p:spPr>
          <a:xfrm>
            <a:off x="1278306" y="6184888"/>
            <a:ext cx="6094602" cy="261610"/>
          </a:xfrm>
          <a:prstGeom prst="rect">
            <a:avLst/>
          </a:prstGeom>
          <a:noFill/>
        </p:spPr>
        <p:txBody>
          <a:bodyPr wrap="square" lIns="91440" tIns="45720" rIns="91440" bIns="45720" anchor="t">
            <a:spAutoFit/>
          </a:bodyPr>
          <a:lstStyle/>
          <a:p>
            <a:r>
              <a:rPr lang="fr-FR" sz="1100" b="1" i="0">
                <a:solidFill>
                  <a:schemeClr val="tx1">
                    <a:lumMod val="60000"/>
                    <a:lumOff val="40000"/>
                  </a:schemeClr>
                </a:solidFill>
                <a:effectLst/>
                <a:latin typeface="+mj-lt"/>
              </a:rPr>
              <a:t>Source:</a:t>
            </a:r>
            <a:r>
              <a:rPr lang="fr-FR" sz="1100" i="0">
                <a:solidFill>
                  <a:schemeClr val="tx1">
                    <a:lumMod val="60000"/>
                    <a:lumOff val="40000"/>
                  </a:schemeClr>
                </a:solidFill>
                <a:effectLst/>
                <a:latin typeface="+mj-lt"/>
              </a:rPr>
              <a:t> Rapport </a:t>
            </a:r>
            <a:r>
              <a:rPr lang="fr-FR" sz="1100">
                <a:solidFill>
                  <a:schemeClr val="tx1">
                    <a:lumMod val="60000"/>
                    <a:lumOff val="40000"/>
                  </a:schemeClr>
                </a:solidFill>
                <a:latin typeface="+mj-lt"/>
              </a:rPr>
              <a:t>Draghi sur</a:t>
            </a:r>
            <a:r>
              <a:rPr lang="fr-FR" sz="1100" i="0">
                <a:solidFill>
                  <a:schemeClr val="tx1">
                    <a:lumMod val="60000"/>
                    <a:lumOff val="40000"/>
                  </a:schemeClr>
                </a:solidFill>
                <a:effectLst/>
                <a:latin typeface="+mj-lt"/>
              </a:rPr>
              <a:t> </a:t>
            </a:r>
            <a:r>
              <a:rPr lang="fr-FR" sz="1100" b="0" i="0">
                <a:solidFill>
                  <a:schemeClr val="tx1">
                    <a:lumMod val="60000"/>
                    <a:lumOff val="40000"/>
                  </a:schemeClr>
                </a:solidFill>
                <a:effectLst/>
                <a:latin typeface="+mj-lt"/>
              </a:rPr>
              <a:t>l'avenir de la compétitivité européenne</a:t>
            </a:r>
            <a:endParaRPr lang="en-IE" sz="1100">
              <a:solidFill>
                <a:schemeClr val="tx1">
                  <a:lumMod val="60000"/>
                  <a:lumOff val="40000"/>
                </a:schemeClr>
              </a:solidFill>
              <a:latin typeface="+mj-lt"/>
            </a:endParaRPr>
          </a:p>
        </p:txBody>
      </p:sp>
      <p:sp>
        <p:nvSpPr>
          <p:cNvPr id="9" name="Slide Number Placeholder 8">
            <a:extLst>
              <a:ext uri="{FF2B5EF4-FFF2-40B4-BE49-F238E27FC236}">
                <a16:creationId xmlns:a16="http://schemas.microsoft.com/office/drawing/2014/main" id="{554B7B5D-7166-5758-DEA9-6F474D83511C}"/>
              </a:ext>
            </a:extLst>
          </p:cNvPr>
          <p:cNvSpPr>
            <a:spLocks noGrp="1"/>
          </p:cNvSpPr>
          <p:nvPr>
            <p:ph type="sldNum" idx="10"/>
          </p:nvPr>
        </p:nvSpPr>
        <p:spPr/>
        <p:txBody>
          <a:bodyPr/>
          <a:lstStyle/>
          <a:p>
            <a:pPr marL="0" lvl="0" indent="0" algn="l" rtl="0">
              <a:spcBef>
                <a:spcPts val="0"/>
              </a:spcBef>
              <a:spcAft>
                <a:spcPts val="0"/>
              </a:spcAft>
              <a:buNone/>
            </a:pPr>
            <a:fld id="{00000000-1234-1234-1234-123412341234}" type="slidenum">
              <a:rPr lang="en-GB" smtClean="0"/>
              <a:t>32</a:t>
            </a:fld>
            <a:endParaRPr lang="en-GB"/>
          </a:p>
        </p:txBody>
      </p:sp>
    </p:spTree>
    <p:extLst>
      <p:ext uri="{BB962C8B-B14F-4D97-AF65-F5344CB8AC3E}">
        <p14:creationId xmlns:p14="http://schemas.microsoft.com/office/powerpoint/2010/main" val="19597214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8A5204BC-24CD-89A0-380D-2DB7ECF2C47D}"/>
              </a:ext>
            </a:extLst>
          </p:cNvPr>
          <p:cNvGraphicFramePr>
            <a:graphicFrameLocks/>
          </p:cNvGraphicFramePr>
          <p:nvPr/>
        </p:nvGraphicFramePr>
        <p:xfrm>
          <a:off x="1129479" y="1696890"/>
          <a:ext cx="8827337" cy="4176981"/>
        </p:xfrm>
        <a:graphic>
          <a:graphicData uri="http://schemas.openxmlformats.org/drawingml/2006/chart">
            <c:chart xmlns:c="http://schemas.openxmlformats.org/drawingml/2006/chart" xmlns:r="http://schemas.openxmlformats.org/officeDocument/2006/relationships" r:id="rId3"/>
          </a:graphicData>
        </a:graphic>
      </p:graphicFrame>
      <p:sp>
        <p:nvSpPr>
          <p:cNvPr id="296" name="Google Shape;296;p8"/>
          <p:cNvSpPr txBox="1">
            <a:spLocks noGrp="1"/>
          </p:cNvSpPr>
          <p:nvPr>
            <p:ph type="title"/>
          </p:nvPr>
        </p:nvSpPr>
        <p:spPr>
          <a:xfrm>
            <a:off x="1081879" y="317497"/>
            <a:ext cx="10515600" cy="782357"/>
          </a:xfrm>
          <a:prstGeom prst="rect">
            <a:avLst/>
          </a:prstGeom>
          <a:noFill/>
          <a:ln>
            <a:noFill/>
          </a:ln>
        </p:spPr>
        <p:txBody>
          <a:bodyPr spcFirstLastPara="1" wrap="square" lIns="91425" tIns="45700" rIns="91425" bIns="0" anchor="b" anchorCtr="0">
            <a:noAutofit/>
          </a:bodyPr>
          <a:lstStyle/>
          <a:p>
            <a:pPr>
              <a:buSzPts val="4000"/>
            </a:pPr>
            <a:r>
              <a:rPr lang="fr-FR" sz="3600"/>
              <a:t>Part des dépenses publiques en 2022 </a:t>
            </a:r>
          </a:p>
        </p:txBody>
      </p:sp>
      <p:sp>
        <p:nvSpPr>
          <p:cNvPr id="3" name="Google Shape;297;p8">
            <a:extLst>
              <a:ext uri="{FF2B5EF4-FFF2-40B4-BE49-F238E27FC236}">
                <a16:creationId xmlns:a16="http://schemas.microsoft.com/office/drawing/2014/main" id="{15677C58-760A-DF0B-04AB-34C1C03730C9}"/>
              </a:ext>
            </a:extLst>
          </p:cNvPr>
          <p:cNvSpPr txBox="1">
            <a:spLocks/>
          </p:cNvSpPr>
          <p:nvPr/>
        </p:nvSpPr>
        <p:spPr>
          <a:xfrm>
            <a:off x="1110429" y="6066847"/>
            <a:ext cx="8579273" cy="36512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eaLnBrk="1" hangingPunct="1">
              <a:lnSpc>
                <a:spcPct val="100000"/>
              </a:lnSpc>
              <a:spcBef>
                <a:spcPts val="0"/>
              </a:spcBef>
              <a:spcAft>
                <a:spcPts val="0"/>
              </a:spcAft>
              <a:buClr>
                <a:schemeClr val="dk2"/>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eaLnBrk="1" hangingPunct="1">
              <a:lnSpc>
                <a:spcPct val="100000"/>
              </a:lnSpc>
              <a:spcBef>
                <a:spcPts val="18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eaLnBrk="1" hangingPunct="1">
              <a:lnSpc>
                <a:spcPct val="100000"/>
              </a:lnSpc>
              <a:spcBef>
                <a:spcPts val="180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eaLnBrk="1" hangingPunct="1">
              <a:lnSpc>
                <a:spcPct val="100000"/>
              </a:lnSpc>
              <a:spcBef>
                <a:spcPts val="180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eaLnBrk="1" hangingPunct="1">
              <a:lnSpc>
                <a:spcPct val="100000"/>
              </a:lnSpc>
              <a:spcBef>
                <a:spcPts val="180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42900" algn="l" rtl="0" eaLnBrk="1" hangingPunct="1">
              <a:lnSpc>
                <a:spcPct val="90000"/>
              </a:lnSpc>
              <a:spcBef>
                <a:spcPts val="18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buNone/>
            </a:pPr>
            <a:r>
              <a:rPr lang="en-GB" sz="1050"/>
              <a:t>Source : </a:t>
            </a:r>
            <a:r>
              <a:rPr lang="en-GB" sz="1050">
                <a:hlinkClick r:id="rId4"/>
              </a:rPr>
              <a:t>Eurostat</a:t>
            </a:r>
            <a:endParaRPr lang="en-GB" sz="1050"/>
          </a:p>
        </p:txBody>
      </p:sp>
      <p:pic>
        <p:nvPicPr>
          <p:cNvPr id="4" name="Picture 3" descr="A blue and yellow flag with stars&#10;&#10;Description automatically generated">
            <a:extLst>
              <a:ext uri="{FF2B5EF4-FFF2-40B4-BE49-F238E27FC236}">
                <a16:creationId xmlns:a16="http://schemas.microsoft.com/office/drawing/2014/main" id="{D0586050-CF5A-B3CE-D6E2-37EAC0D499FC}"/>
              </a:ext>
            </a:extLst>
          </p:cNvPr>
          <p:cNvPicPr>
            <a:picLocks noChangeAspect="1"/>
          </p:cNvPicPr>
          <p:nvPr/>
        </p:nvPicPr>
        <p:blipFill rotWithShape="1">
          <a:blip r:embed="rId5"/>
          <a:srcRect l="32885" t="65609" r="43914" b="18224"/>
          <a:stretch/>
        </p:blipFill>
        <p:spPr>
          <a:xfrm>
            <a:off x="10965179" y="6230360"/>
            <a:ext cx="739367" cy="289560"/>
          </a:xfrm>
          <a:prstGeom prst="rect">
            <a:avLst/>
          </a:prstGeom>
        </p:spPr>
      </p:pic>
      <p:sp>
        <p:nvSpPr>
          <p:cNvPr id="7" name="TextBox 6">
            <a:extLst>
              <a:ext uri="{FF2B5EF4-FFF2-40B4-BE49-F238E27FC236}">
                <a16:creationId xmlns:a16="http://schemas.microsoft.com/office/drawing/2014/main" id="{70EC5CEC-D188-0FB9-65EA-924AA66BA9B6}"/>
              </a:ext>
            </a:extLst>
          </p:cNvPr>
          <p:cNvSpPr txBox="1"/>
          <p:nvPr/>
        </p:nvSpPr>
        <p:spPr>
          <a:xfrm>
            <a:off x="1110429" y="1055842"/>
            <a:ext cx="6094378" cy="307777"/>
          </a:xfrm>
          <a:prstGeom prst="rect">
            <a:avLst/>
          </a:prstGeom>
          <a:noFill/>
        </p:spPr>
        <p:txBody>
          <a:bodyPr wrap="square">
            <a:spAutoFit/>
          </a:bodyPr>
          <a:lstStyle/>
          <a:p>
            <a:pPr>
              <a:buSzPts val="4000"/>
            </a:pPr>
            <a:r>
              <a:rPr lang="en-GB" err="1">
                <a:solidFill>
                  <a:schemeClr val="tx1"/>
                </a:solidFill>
              </a:rPr>
              <a:t>e</a:t>
            </a:r>
            <a:r>
              <a:rPr lang="en-GB" sz="1400" err="1">
                <a:solidFill>
                  <a:schemeClr val="tx1"/>
                </a:solidFill>
              </a:rPr>
              <a:t>n</a:t>
            </a:r>
            <a:r>
              <a:rPr lang="en-GB" sz="1400">
                <a:solidFill>
                  <a:schemeClr val="tx1"/>
                </a:solidFill>
              </a:rPr>
              <a:t> % du PIB</a:t>
            </a:r>
          </a:p>
        </p:txBody>
      </p:sp>
      <p:sp>
        <p:nvSpPr>
          <p:cNvPr id="6" name="Slide Number Placeholder 5">
            <a:extLst>
              <a:ext uri="{FF2B5EF4-FFF2-40B4-BE49-F238E27FC236}">
                <a16:creationId xmlns:a16="http://schemas.microsoft.com/office/drawing/2014/main" id="{F0F02A89-703B-EC63-86B0-299D4F30590C}"/>
              </a:ext>
            </a:extLst>
          </p:cNvPr>
          <p:cNvSpPr>
            <a:spLocks noGrp="1"/>
          </p:cNvSpPr>
          <p:nvPr>
            <p:ph type="sldNum" idx="10"/>
          </p:nvPr>
        </p:nvSpPr>
        <p:spPr/>
        <p:txBody>
          <a:bodyPr/>
          <a:lstStyle/>
          <a:p>
            <a:pPr marL="0" lvl="0" indent="0" algn="l" rtl="0">
              <a:spcBef>
                <a:spcPts val="0"/>
              </a:spcBef>
              <a:spcAft>
                <a:spcPts val="0"/>
              </a:spcAft>
              <a:buNone/>
            </a:pPr>
            <a:fld id="{00000000-1234-1234-1234-123412341234}" type="slidenum">
              <a:rPr lang="en-GB" smtClean="0"/>
              <a:t>33</a:t>
            </a:fld>
            <a:endParaRPr lang="en-GB"/>
          </a:p>
        </p:txBody>
      </p:sp>
    </p:spTree>
    <p:extLst>
      <p:ext uri="{BB962C8B-B14F-4D97-AF65-F5344CB8AC3E}">
        <p14:creationId xmlns:p14="http://schemas.microsoft.com/office/powerpoint/2010/main" val="127476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4" name="Google Shape;304;p9"/>
          <p:cNvSpPr txBox="1">
            <a:spLocks noGrp="1"/>
          </p:cNvSpPr>
          <p:nvPr>
            <p:ph type="title"/>
          </p:nvPr>
        </p:nvSpPr>
        <p:spPr>
          <a:xfrm>
            <a:off x="1078273" y="312680"/>
            <a:ext cx="10515600" cy="782357"/>
          </a:xfrm>
          <a:prstGeom prst="rect">
            <a:avLst/>
          </a:prstGeom>
          <a:noFill/>
          <a:ln>
            <a:noFill/>
          </a:ln>
        </p:spPr>
        <p:txBody>
          <a:bodyPr spcFirstLastPara="1" wrap="square" lIns="91425" tIns="45700" rIns="91425" bIns="0" anchor="b" anchorCtr="0">
            <a:noAutofit/>
          </a:bodyPr>
          <a:lstStyle/>
          <a:p>
            <a:pPr>
              <a:buSzPts val="4000"/>
            </a:pPr>
            <a:r>
              <a:rPr lang="fr-BE" sz="3600" err="1"/>
              <a:t>Implementation</a:t>
            </a:r>
            <a:r>
              <a:rPr lang="fr-BE" sz="3600"/>
              <a:t> has </a:t>
            </a:r>
            <a:r>
              <a:rPr lang="fr-BE" sz="3600" err="1"/>
              <a:t>picked</a:t>
            </a:r>
            <a:r>
              <a:rPr lang="fr-BE" sz="3600"/>
              <a:t> up </a:t>
            </a:r>
            <a:endParaRPr sz="3600"/>
          </a:p>
        </p:txBody>
      </p:sp>
      <p:pic>
        <p:nvPicPr>
          <p:cNvPr id="2" name="Picture 1" descr="A blue and yellow flag with stars&#10;&#10;Description automatically generated">
            <a:extLst>
              <a:ext uri="{FF2B5EF4-FFF2-40B4-BE49-F238E27FC236}">
                <a16:creationId xmlns:a16="http://schemas.microsoft.com/office/drawing/2014/main" id="{D1E24502-9DDC-DE66-8808-2891A113EE34}"/>
              </a:ext>
            </a:extLst>
          </p:cNvPr>
          <p:cNvPicPr>
            <a:picLocks noChangeAspect="1"/>
          </p:cNvPicPr>
          <p:nvPr/>
        </p:nvPicPr>
        <p:blipFill rotWithShape="1">
          <a:blip r:embed="rId3"/>
          <a:srcRect l="32885" t="65609" r="43914" b="18224"/>
          <a:stretch/>
        </p:blipFill>
        <p:spPr>
          <a:xfrm>
            <a:off x="10965179" y="6230360"/>
            <a:ext cx="739367" cy="289560"/>
          </a:xfrm>
          <a:prstGeom prst="rect">
            <a:avLst/>
          </a:prstGeom>
        </p:spPr>
      </p:pic>
      <p:grpSp>
        <p:nvGrpSpPr>
          <p:cNvPr id="3" name="Group 2">
            <a:extLst>
              <a:ext uri="{FF2B5EF4-FFF2-40B4-BE49-F238E27FC236}">
                <a16:creationId xmlns:a16="http://schemas.microsoft.com/office/drawing/2014/main" id="{B8BD2393-40EA-468F-9EB0-979B7D76C3A0}"/>
              </a:ext>
            </a:extLst>
          </p:cNvPr>
          <p:cNvGrpSpPr/>
          <p:nvPr/>
        </p:nvGrpSpPr>
        <p:grpSpPr>
          <a:xfrm>
            <a:off x="529274" y="2339133"/>
            <a:ext cx="8903422" cy="4008823"/>
            <a:chOff x="1426987" y="3401229"/>
            <a:chExt cx="7372828" cy="2980133"/>
          </a:xfrm>
        </p:grpSpPr>
        <p:sp>
          <p:nvSpPr>
            <p:cNvPr id="5" name="Rectangle 4">
              <a:extLst>
                <a:ext uri="{FF2B5EF4-FFF2-40B4-BE49-F238E27FC236}">
                  <a16:creationId xmlns:a16="http://schemas.microsoft.com/office/drawing/2014/main" id="{DE4EE4B6-452C-54E0-A63F-255F2FFCE565}"/>
                </a:ext>
              </a:extLst>
            </p:cNvPr>
            <p:cNvSpPr/>
            <p:nvPr/>
          </p:nvSpPr>
          <p:spPr>
            <a:xfrm>
              <a:off x="1426987" y="3725635"/>
              <a:ext cx="2305862" cy="983836"/>
            </a:xfrm>
            <a:prstGeom prst="rect">
              <a:avLst/>
            </a:prstGeom>
          </p:spPr>
          <p:txBody>
            <a:bodyPr wrap="square" lIns="91440" tIns="45720" rIns="91440" bIns="45720" anchor="t">
              <a:spAutoFit/>
            </a:bodyPr>
            <a:lstStyle/>
            <a:p>
              <a:pPr algn="ctr"/>
              <a:r>
                <a:rPr lang="en-GB" sz="1600" b="1">
                  <a:solidFill>
                    <a:schemeClr val="tx1"/>
                  </a:solidFill>
                  <a:latin typeface="Arial" panose="020B0604020202020204" pitchFamily="34" charset="0"/>
                  <a:cs typeface="Arial" panose="020B0604020202020204" pitchFamily="34" charset="0"/>
                </a:rPr>
                <a:t>&gt; € 300 </a:t>
              </a:r>
              <a:r>
                <a:rPr lang="en-GB" sz="1600" b="1" err="1">
                  <a:solidFill>
                    <a:schemeClr val="tx1"/>
                  </a:solidFill>
                  <a:latin typeface="Arial" panose="020B0604020202020204" pitchFamily="34" charset="0"/>
                  <a:cs typeface="Arial" panose="020B0604020202020204" pitchFamily="34" charset="0"/>
                </a:rPr>
                <a:t>Mrd</a:t>
              </a:r>
              <a:r>
                <a:rPr lang="en-GB" sz="1600" b="1">
                  <a:solidFill>
                    <a:schemeClr val="tx1"/>
                  </a:solidFill>
                  <a:latin typeface="Arial" panose="020B0604020202020204" pitchFamily="34" charset="0"/>
                  <a:cs typeface="Arial" panose="020B0604020202020204" pitchFamily="34" charset="0"/>
                </a:rPr>
                <a:t> </a:t>
              </a:r>
              <a:r>
                <a:rPr lang="en-GB" sz="1600" b="1" err="1">
                  <a:solidFill>
                    <a:schemeClr val="tx1"/>
                  </a:solidFill>
                  <a:latin typeface="Arial" panose="020B0604020202020204" pitchFamily="34" charset="0"/>
                  <a:cs typeface="Arial" panose="020B0604020202020204" pitchFamily="34" charset="0"/>
                </a:rPr>
                <a:t>d’ici</a:t>
              </a:r>
              <a:r>
                <a:rPr lang="en-GB" sz="1600" b="1">
                  <a:solidFill>
                    <a:schemeClr val="tx1"/>
                  </a:solidFill>
                  <a:latin typeface="Arial" panose="020B0604020202020204" pitchFamily="34" charset="0"/>
                  <a:cs typeface="Arial" panose="020B0604020202020204" pitchFamily="34" charset="0"/>
                </a:rPr>
                <a:t> fin 2024</a:t>
              </a:r>
            </a:p>
            <a:p>
              <a:pPr algn="ctr"/>
              <a:endParaRPr lang="en-GB" sz="1600" b="1">
                <a:latin typeface="Arial" panose="020B0604020202020204" pitchFamily="34" charset="0"/>
                <a:cs typeface="Arial" panose="020B0604020202020204" pitchFamily="34" charset="0"/>
              </a:endParaRPr>
            </a:p>
            <a:p>
              <a:pPr algn="ctr"/>
              <a:r>
                <a:rPr lang="en-GB" sz="1600"/>
                <a:t>circa 1/2 </a:t>
              </a:r>
              <a:r>
                <a:rPr lang="en-GB" sz="1600">
                  <a:latin typeface="Arial"/>
                  <a:cs typeface="Arial"/>
                </a:rPr>
                <a:t>de </a:t>
              </a:r>
              <a:r>
                <a:rPr lang="en-GB" sz="1600" err="1">
                  <a:latin typeface="Arial"/>
                  <a:cs typeface="Arial"/>
                </a:rPr>
                <a:t>l’envelope</a:t>
              </a:r>
              <a:r>
                <a:rPr lang="en-GB" sz="1600">
                  <a:latin typeface="Arial"/>
                  <a:cs typeface="Arial"/>
                </a:rPr>
                <a:t> finale (2/3 de </a:t>
              </a:r>
              <a:r>
                <a:rPr lang="en-GB" sz="1600" err="1">
                  <a:latin typeface="Arial"/>
                  <a:cs typeface="Arial"/>
                </a:rPr>
                <a:t>l’envelope</a:t>
              </a:r>
              <a:r>
                <a:rPr lang="en-GB" sz="1600">
                  <a:latin typeface="Arial"/>
                  <a:cs typeface="Arial"/>
                </a:rPr>
                <a:t> </a:t>
              </a:r>
              <a:r>
                <a:rPr lang="en-GB" sz="1600" err="1">
                  <a:latin typeface="Arial"/>
                  <a:cs typeface="Arial"/>
                </a:rPr>
                <a:t>initiale</a:t>
              </a:r>
              <a:r>
                <a:rPr lang="en-GB" sz="1600">
                  <a:latin typeface="Arial"/>
                  <a:cs typeface="Arial"/>
                </a:rPr>
                <a:t>) </a:t>
              </a:r>
              <a:endParaRPr lang="en-GB" sz="1600">
                <a:solidFill>
                  <a:schemeClr val="tx1"/>
                </a:solidFill>
                <a:latin typeface="Arial"/>
                <a:cs typeface="Arial"/>
              </a:endParaRPr>
            </a:p>
            <a:p>
              <a:pPr algn="ctr"/>
              <a:endParaRPr lang="en-GB" sz="1600" b="1">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42B6409E-DA2C-A839-74EC-726B3E543FB3}"/>
                </a:ext>
              </a:extLst>
            </p:cNvPr>
            <p:cNvSpPr/>
            <p:nvPr/>
          </p:nvSpPr>
          <p:spPr>
            <a:xfrm>
              <a:off x="3976114" y="3725635"/>
              <a:ext cx="2226950" cy="800797"/>
            </a:xfrm>
            <a:prstGeom prst="rect">
              <a:avLst/>
            </a:prstGeom>
          </p:spPr>
          <p:txBody>
            <a:bodyPr wrap="square" lIns="91440" tIns="45720" rIns="91440" bIns="45720" anchor="t">
              <a:spAutoFit/>
            </a:bodyPr>
            <a:lstStyle/>
            <a:p>
              <a:pPr algn="ctr"/>
              <a:r>
                <a:rPr lang="en-GB" sz="1600" b="1">
                  <a:latin typeface="Arial"/>
                  <a:cs typeface="Arial"/>
                </a:rPr>
                <a:t>Faster disbursements</a:t>
              </a:r>
              <a:endParaRPr lang="en-GB" sz="1600" b="1">
                <a:solidFill>
                  <a:schemeClr val="tx1"/>
                </a:solidFill>
                <a:latin typeface="Arial" panose="020B0604020202020204" pitchFamily="34" charset="0"/>
                <a:cs typeface="Arial" panose="020B0604020202020204" pitchFamily="34" charset="0"/>
              </a:endParaRPr>
            </a:p>
            <a:p>
              <a:pPr algn="ctr"/>
              <a:endParaRPr lang="en-GB" sz="1600" b="1">
                <a:latin typeface="Arial" panose="020B0604020202020204" pitchFamily="34" charset="0"/>
                <a:cs typeface="Arial" panose="020B0604020202020204" pitchFamily="34" charset="0"/>
              </a:endParaRPr>
            </a:p>
            <a:p>
              <a:pPr algn="ctr"/>
              <a:r>
                <a:rPr lang="en-GB" sz="1600">
                  <a:latin typeface="Arial"/>
                  <a:cs typeface="Arial"/>
                </a:rPr>
                <a:t>x 3 over last year </a:t>
              </a:r>
              <a:br>
                <a:rPr lang="en-GB" sz="1600">
                  <a:latin typeface="Arial"/>
                  <a:cs typeface="Arial"/>
                </a:rPr>
              </a:br>
              <a:r>
                <a:rPr lang="en-GB" sz="1600">
                  <a:latin typeface="Arial"/>
                  <a:cs typeface="Arial"/>
                </a:rPr>
                <a:t>compared to previous one</a:t>
              </a:r>
            </a:p>
          </p:txBody>
        </p:sp>
        <p:sp>
          <p:nvSpPr>
            <p:cNvPr id="7" name="Rectangle 6">
              <a:extLst>
                <a:ext uri="{FF2B5EF4-FFF2-40B4-BE49-F238E27FC236}">
                  <a16:creationId xmlns:a16="http://schemas.microsoft.com/office/drawing/2014/main" id="{5E85E3DF-3B1B-EBEA-B252-D4C0F32BA633}"/>
                </a:ext>
              </a:extLst>
            </p:cNvPr>
            <p:cNvSpPr/>
            <p:nvPr/>
          </p:nvSpPr>
          <p:spPr>
            <a:xfrm>
              <a:off x="6309803" y="3725635"/>
              <a:ext cx="2490012" cy="800797"/>
            </a:xfrm>
            <a:prstGeom prst="rect">
              <a:avLst/>
            </a:prstGeom>
          </p:spPr>
          <p:txBody>
            <a:bodyPr wrap="square" lIns="91440" tIns="45720" rIns="91440" bIns="45720" anchor="t">
              <a:spAutoFit/>
            </a:bodyPr>
            <a:lstStyle/>
            <a:p>
              <a:pPr algn="ctr"/>
              <a:r>
                <a:rPr lang="en-GB" sz="1600" b="1">
                  <a:latin typeface="Arial" panose="020B0604020202020204" pitchFamily="34" charset="0"/>
                  <a:cs typeface="Arial" panose="020B0604020202020204" pitchFamily="34" charset="0"/>
                </a:rPr>
                <a:t>&gt; </a:t>
              </a:r>
              <a:r>
                <a:rPr lang="en-GB" sz="1600" b="1">
                  <a:solidFill>
                    <a:schemeClr val="tx1"/>
                  </a:solidFill>
                  <a:latin typeface="Arial" panose="020B0604020202020204" pitchFamily="34" charset="0"/>
                  <a:cs typeface="Arial" panose="020B0604020202020204" pitchFamily="34" charset="0"/>
                </a:rPr>
                <a:t>70 Payment Requests done</a:t>
              </a:r>
            </a:p>
            <a:p>
              <a:pPr algn="ctr"/>
              <a:endParaRPr lang="en-GB" sz="1600" b="1">
                <a:latin typeface="Arial" panose="020B0604020202020204" pitchFamily="34" charset="0"/>
                <a:cs typeface="Arial" panose="020B0604020202020204" pitchFamily="34" charset="0"/>
              </a:endParaRPr>
            </a:p>
            <a:p>
              <a:pPr algn="ctr"/>
              <a:r>
                <a:rPr lang="en-GB" sz="1600">
                  <a:latin typeface="Arial"/>
                  <a:cs typeface="Arial"/>
                </a:rPr>
                <a:t>…from 25 Member States (pace doubled in 2024)</a:t>
              </a:r>
              <a:endParaRPr lang="en-GB" sz="1600">
                <a:solidFill>
                  <a:schemeClr val="tx1"/>
                </a:solidFill>
                <a:latin typeface="Arial"/>
                <a:cs typeface="Arial"/>
              </a:endParaRPr>
            </a:p>
          </p:txBody>
        </p:sp>
        <p:cxnSp>
          <p:nvCxnSpPr>
            <p:cNvPr id="8" name="Straight Connector 7">
              <a:extLst>
                <a:ext uri="{FF2B5EF4-FFF2-40B4-BE49-F238E27FC236}">
                  <a16:creationId xmlns:a16="http://schemas.microsoft.com/office/drawing/2014/main" id="{6C62E3B8-A6B7-5148-A19C-A7CD8E86424B}"/>
                </a:ext>
              </a:extLst>
            </p:cNvPr>
            <p:cNvCxnSpPr/>
            <p:nvPr/>
          </p:nvCxnSpPr>
          <p:spPr bwMode="auto">
            <a:xfrm flipH="1">
              <a:off x="3799604" y="3401229"/>
              <a:ext cx="0" cy="2939177"/>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a:extLst>
                <a:ext uri="{FF2B5EF4-FFF2-40B4-BE49-F238E27FC236}">
                  <a16:creationId xmlns:a16="http://schemas.microsoft.com/office/drawing/2014/main" id="{93A2CA0D-0126-EA3C-DFA0-2BD9A235D241}"/>
                </a:ext>
              </a:extLst>
            </p:cNvPr>
            <p:cNvCxnSpPr/>
            <p:nvPr/>
          </p:nvCxnSpPr>
          <p:spPr bwMode="auto">
            <a:xfrm flipH="1">
              <a:off x="6245917" y="3465788"/>
              <a:ext cx="0" cy="2915574"/>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10" name="Picture 9">
            <a:extLst>
              <a:ext uri="{FF2B5EF4-FFF2-40B4-BE49-F238E27FC236}">
                <a16:creationId xmlns:a16="http://schemas.microsoft.com/office/drawing/2014/main" id="{9DFEA650-EF18-60A1-B5DD-2DA9ACD743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28234" y="1514229"/>
            <a:ext cx="1023978" cy="1125142"/>
          </a:xfrm>
          <a:prstGeom prst="rect">
            <a:avLst/>
          </a:prstGeom>
        </p:spPr>
      </p:pic>
      <p:pic>
        <p:nvPicPr>
          <p:cNvPr id="11" name="Picture 10">
            <a:extLst>
              <a:ext uri="{FF2B5EF4-FFF2-40B4-BE49-F238E27FC236}">
                <a16:creationId xmlns:a16="http://schemas.microsoft.com/office/drawing/2014/main" id="{0D8AA0F9-68FD-1E77-CD07-CD0E282087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36539" y="1620973"/>
            <a:ext cx="864711" cy="864711"/>
          </a:xfrm>
          <a:prstGeom prst="rect">
            <a:avLst/>
          </a:prstGeom>
        </p:spPr>
      </p:pic>
      <p:pic>
        <p:nvPicPr>
          <p:cNvPr id="12" name="Picture 11">
            <a:extLst>
              <a:ext uri="{FF2B5EF4-FFF2-40B4-BE49-F238E27FC236}">
                <a16:creationId xmlns:a16="http://schemas.microsoft.com/office/drawing/2014/main" id="{67D6CE7C-F379-2985-6C99-0C1BD0AB964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48611" y="1503587"/>
            <a:ext cx="991528" cy="1089485"/>
          </a:xfrm>
          <a:prstGeom prst="rect">
            <a:avLst/>
          </a:prstGeom>
        </p:spPr>
      </p:pic>
      <p:cxnSp>
        <p:nvCxnSpPr>
          <p:cNvPr id="13" name="Straight Connector 12">
            <a:extLst>
              <a:ext uri="{FF2B5EF4-FFF2-40B4-BE49-F238E27FC236}">
                <a16:creationId xmlns:a16="http://schemas.microsoft.com/office/drawing/2014/main" id="{3A687687-880D-942A-F1E3-7F7BF057D3B7}"/>
              </a:ext>
            </a:extLst>
          </p:cNvPr>
          <p:cNvCxnSpPr/>
          <p:nvPr/>
        </p:nvCxnSpPr>
        <p:spPr bwMode="auto">
          <a:xfrm flipH="1">
            <a:off x="9490981" y="2426218"/>
            <a:ext cx="0" cy="392198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Rectangle 13">
            <a:extLst>
              <a:ext uri="{FF2B5EF4-FFF2-40B4-BE49-F238E27FC236}">
                <a16:creationId xmlns:a16="http://schemas.microsoft.com/office/drawing/2014/main" id="{C953AF28-C4F3-8091-FA06-E1546553E63D}"/>
              </a:ext>
            </a:extLst>
          </p:cNvPr>
          <p:cNvSpPr/>
          <p:nvPr/>
        </p:nvSpPr>
        <p:spPr>
          <a:xfrm>
            <a:off x="9486831" y="2778825"/>
            <a:ext cx="2488378" cy="1569660"/>
          </a:xfrm>
          <a:prstGeom prst="rect">
            <a:avLst/>
          </a:prstGeom>
        </p:spPr>
        <p:txBody>
          <a:bodyPr wrap="square" lIns="91440" tIns="45720" rIns="91440" bIns="45720" anchor="t">
            <a:spAutoFit/>
          </a:bodyPr>
          <a:lstStyle/>
          <a:p>
            <a:pPr algn="ctr"/>
            <a:r>
              <a:rPr lang="en-GB" sz="1600" b="1">
                <a:latin typeface="Arial"/>
                <a:cs typeface="Arial"/>
              </a:rPr>
              <a:t>&gt; 1700 Milestones </a:t>
            </a:r>
            <a:br>
              <a:rPr lang="en-GB" sz="1600" b="1">
                <a:latin typeface="Arial"/>
                <a:cs typeface="Arial"/>
              </a:rPr>
            </a:br>
            <a:r>
              <a:rPr lang="en-GB" sz="1600" b="1">
                <a:latin typeface="Arial"/>
                <a:cs typeface="Arial"/>
              </a:rPr>
              <a:t>&amp; Targets done </a:t>
            </a:r>
          </a:p>
          <a:p>
            <a:pPr algn="ctr"/>
            <a:endParaRPr lang="en-GB" sz="1600">
              <a:latin typeface="Arial"/>
              <a:cs typeface="Arial"/>
            </a:endParaRPr>
          </a:p>
          <a:p>
            <a:pPr algn="ctr"/>
            <a:r>
              <a:rPr lang="en-GB" sz="1600">
                <a:latin typeface="Arial"/>
                <a:cs typeface="Arial"/>
              </a:rPr>
              <a:t>+ 1444 reported 'completed' and </a:t>
            </a:r>
            <a:br>
              <a:rPr lang="en-GB" sz="1600">
                <a:latin typeface="Arial"/>
                <a:cs typeface="Arial"/>
              </a:rPr>
            </a:br>
            <a:r>
              <a:rPr lang="en-GB" sz="1600">
                <a:latin typeface="Arial"/>
                <a:cs typeface="Arial"/>
              </a:rPr>
              <a:t>912 'on track'</a:t>
            </a:r>
            <a:endParaRPr lang="en-GB" sz="1600" b="1">
              <a:latin typeface="Arial"/>
              <a:cs typeface="Arial"/>
            </a:endParaRPr>
          </a:p>
        </p:txBody>
      </p:sp>
      <p:graphicFrame>
        <p:nvGraphicFramePr>
          <p:cNvPr id="15" name="Chart 14">
            <a:extLst>
              <a:ext uri="{FF2B5EF4-FFF2-40B4-BE49-F238E27FC236}">
                <a16:creationId xmlns:a16="http://schemas.microsoft.com/office/drawing/2014/main" id="{B0280059-38A8-69F9-6F0E-3E8C9FB4EFCA}"/>
              </a:ext>
            </a:extLst>
          </p:cNvPr>
          <p:cNvGraphicFramePr/>
          <p:nvPr/>
        </p:nvGraphicFramePr>
        <p:xfrm>
          <a:off x="3485835" y="4186588"/>
          <a:ext cx="2841385" cy="226718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6" name="Chart 15">
            <a:extLst>
              <a:ext uri="{FF2B5EF4-FFF2-40B4-BE49-F238E27FC236}">
                <a16:creationId xmlns:a16="http://schemas.microsoft.com/office/drawing/2014/main" id="{DECC5006-8497-7CBA-9846-3876334AAD12}"/>
              </a:ext>
            </a:extLst>
          </p:cNvPr>
          <p:cNvGraphicFramePr/>
          <p:nvPr/>
        </p:nvGraphicFramePr>
        <p:xfrm>
          <a:off x="6704897" y="4166977"/>
          <a:ext cx="2527993" cy="242483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7" name="Chart 16">
            <a:extLst>
              <a:ext uri="{FF2B5EF4-FFF2-40B4-BE49-F238E27FC236}">
                <a16:creationId xmlns:a16="http://schemas.microsoft.com/office/drawing/2014/main" id="{D5A10AA7-E5DE-4ADD-2A7D-85AB5849D45D}"/>
              </a:ext>
            </a:extLst>
          </p:cNvPr>
          <p:cNvGraphicFramePr>
            <a:graphicFrameLocks/>
          </p:cNvGraphicFramePr>
          <p:nvPr/>
        </p:nvGraphicFramePr>
        <p:xfrm>
          <a:off x="591738" y="4202513"/>
          <a:ext cx="2617403" cy="2235339"/>
        </p:xfrm>
        <a:graphic>
          <a:graphicData uri="http://schemas.openxmlformats.org/drawingml/2006/chart">
            <c:chart xmlns:c="http://schemas.openxmlformats.org/drawingml/2006/chart" xmlns:r="http://schemas.openxmlformats.org/officeDocument/2006/relationships" r:id="rId9"/>
          </a:graphicData>
        </a:graphic>
      </p:graphicFrame>
      <p:sp>
        <p:nvSpPr>
          <p:cNvPr id="18" name="TextBox 17">
            <a:extLst>
              <a:ext uri="{FF2B5EF4-FFF2-40B4-BE49-F238E27FC236}">
                <a16:creationId xmlns:a16="http://schemas.microsoft.com/office/drawing/2014/main" id="{9EFB9A62-BC1F-A469-DA79-B36B1C98FD71}"/>
              </a:ext>
            </a:extLst>
          </p:cNvPr>
          <p:cNvSpPr txBox="1"/>
          <p:nvPr/>
        </p:nvSpPr>
        <p:spPr>
          <a:xfrm>
            <a:off x="9679710" y="6025685"/>
            <a:ext cx="2295567" cy="652206"/>
          </a:xfrm>
          <a:prstGeom prst="rect">
            <a:avLst/>
          </a:prstGeom>
          <a:solidFill>
            <a:schemeClr val="bg1"/>
          </a:solidFill>
        </p:spPr>
        <p:txBody>
          <a:bodyPr wrap="square" rtlCol="0">
            <a:spAutoFit/>
          </a:bodyPr>
          <a:lstStyle/>
          <a:p>
            <a:endParaRPr lang="en-IE"/>
          </a:p>
        </p:txBody>
      </p:sp>
      <p:graphicFrame>
        <p:nvGraphicFramePr>
          <p:cNvPr id="19" name="Chart 18">
            <a:extLst>
              <a:ext uri="{FF2B5EF4-FFF2-40B4-BE49-F238E27FC236}">
                <a16:creationId xmlns:a16="http://schemas.microsoft.com/office/drawing/2014/main" id="{20D1D9F1-EE61-D661-1536-62E1E2A7A2BD}"/>
              </a:ext>
            </a:extLst>
          </p:cNvPr>
          <p:cNvGraphicFramePr>
            <a:graphicFrameLocks/>
          </p:cNvGraphicFramePr>
          <p:nvPr/>
        </p:nvGraphicFramePr>
        <p:xfrm>
          <a:off x="9677523" y="4390255"/>
          <a:ext cx="2297686" cy="2047597"/>
        </p:xfrm>
        <a:graphic>
          <a:graphicData uri="http://schemas.openxmlformats.org/drawingml/2006/chart">
            <c:chart xmlns:c="http://schemas.openxmlformats.org/drawingml/2006/chart" xmlns:r="http://schemas.openxmlformats.org/officeDocument/2006/relationships" r:id="rId10"/>
          </a:graphicData>
        </a:graphic>
      </p:graphicFrame>
      <p:pic>
        <p:nvPicPr>
          <p:cNvPr id="20" name="Graphic 19" descr="Presentation with checklist with solid fill">
            <a:extLst>
              <a:ext uri="{FF2B5EF4-FFF2-40B4-BE49-F238E27FC236}">
                <a16:creationId xmlns:a16="http://schemas.microsoft.com/office/drawing/2014/main" id="{028764A1-96E7-0076-33EA-45A9861187F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184598" y="1674074"/>
            <a:ext cx="1096994" cy="864712"/>
          </a:xfrm>
          <a:prstGeom prst="rect">
            <a:avLst/>
          </a:prstGeom>
        </p:spPr>
      </p:pic>
      <p:sp>
        <p:nvSpPr>
          <p:cNvPr id="22" name="Slide Number Placeholder 21">
            <a:extLst>
              <a:ext uri="{FF2B5EF4-FFF2-40B4-BE49-F238E27FC236}">
                <a16:creationId xmlns:a16="http://schemas.microsoft.com/office/drawing/2014/main" id="{C7C20CAD-D598-97DB-3BFE-EFE31E0F3D28}"/>
              </a:ext>
            </a:extLst>
          </p:cNvPr>
          <p:cNvSpPr>
            <a:spLocks noGrp="1"/>
          </p:cNvSpPr>
          <p:nvPr>
            <p:ph type="sldNum" idx="10"/>
          </p:nvPr>
        </p:nvSpPr>
        <p:spPr/>
        <p:txBody>
          <a:bodyPr/>
          <a:lstStyle/>
          <a:p>
            <a:pPr marL="0" lvl="0" indent="0" algn="l" rtl="0">
              <a:spcBef>
                <a:spcPts val="0"/>
              </a:spcBef>
              <a:spcAft>
                <a:spcPts val="0"/>
              </a:spcAft>
              <a:buNone/>
            </a:pPr>
            <a:fld id="{00000000-1234-1234-1234-123412341234}" type="slidenum">
              <a:rPr lang="en-GB" smtClean="0"/>
              <a:t>34</a:t>
            </a:fld>
            <a:endParaRPr lang="en-GB"/>
          </a:p>
        </p:txBody>
      </p:sp>
    </p:spTree>
    <p:extLst>
      <p:ext uri="{BB962C8B-B14F-4D97-AF65-F5344CB8AC3E}">
        <p14:creationId xmlns:p14="http://schemas.microsoft.com/office/powerpoint/2010/main" val="803009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CBD7C-4D31-8690-9E0C-1A7A56C35B76}"/>
              </a:ext>
            </a:extLst>
          </p:cNvPr>
          <p:cNvSpPr>
            <a:spLocks noGrp="1"/>
          </p:cNvSpPr>
          <p:nvPr>
            <p:ph type="title"/>
          </p:nvPr>
        </p:nvSpPr>
        <p:spPr>
          <a:xfrm>
            <a:off x="970722" y="352228"/>
            <a:ext cx="10515600" cy="782357"/>
          </a:xfrm>
        </p:spPr>
        <p:txBody>
          <a:bodyPr/>
          <a:lstStyle/>
          <a:p>
            <a:r>
              <a:rPr lang="en-GB" err="1"/>
              <a:t>Croissance</a:t>
            </a:r>
            <a:r>
              <a:rPr lang="en-GB"/>
              <a:t> du PIB, </a:t>
            </a:r>
            <a:r>
              <a:rPr lang="en-GB" err="1"/>
              <a:t>baisse</a:t>
            </a:r>
            <a:r>
              <a:rPr lang="en-GB"/>
              <a:t> des </a:t>
            </a:r>
            <a:r>
              <a:rPr lang="en-GB" err="1"/>
              <a:t>émissions</a:t>
            </a:r>
            <a:endParaRPr lang="en-GB"/>
          </a:p>
        </p:txBody>
      </p:sp>
      <p:sp>
        <p:nvSpPr>
          <p:cNvPr id="5" name="Slide Number Placeholder 4">
            <a:extLst>
              <a:ext uri="{FF2B5EF4-FFF2-40B4-BE49-F238E27FC236}">
                <a16:creationId xmlns:a16="http://schemas.microsoft.com/office/drawing/2014/main" id="{84702122-EFE0-763B-FDF5-05301F546C32}"/>
              </a:ext>
            </a:extLst>
          </p:cNvPr>
          <p:cNvSpPr>
            <a:spLocks noGrp="1"/>
          </p:cNvSpPr>
          <p:nvPr>
            <p:ph type="sldNum" idx="10"/>
          </p:nvPr>
        </p:nvSpPr>
        <p:spPr/>
        <p:txBody>
          <a:bodyPr/>
          <a:lstStyle/>
          <a:p>
            <a:pPr marL="0" lvl="0" indent="0" algn="l" rtl="0">
              <a:spcBef>
                <a:spcPts val="0"/>
              </a:spcBef>
              <a:spcAft>
                <a:spcPts val="0"/>
              </a:spcAft>
              <a:buNone/>
            </a:pPr>
            <a:fld id="{00000000-1234-1234-1234-123412341234}" type="slidenum">
              <a:rPr lang="en-GB" smtClean="0"/>
              <a:t>4</a:t>
            </a:fld>
            <a:endParaRPr lang="en-GB"/>
          </a:p>
        </p:txBody>
      </p:sp>
      <p:graphicFrame>
        <p:nvGraphicFramePr>
          <p:cNvPr id="6" name="Chart 5">
            <a:extLst>
              <a:ext uri="{FF2B5EF4-FFF2-40B4-BE49-F238E27FC236}">
                <a16:creationId xmlns:a16="http://schemas.microsoft.com/office/drawing/2014/main" id="{CEB2925C-6E71-91DB-4B15-05562F1DE08D}"/>
              </a:ext>
            </a:extLst>
          </p:cNvPr>
          <p:cNvGraphicFramePr>
            <a:graphicFrameLocks/>
          </p:cNvGraphicFramePr>
          <p:nvPr>
            <p:extLst>
              <p:ext uri="{D42A27DB-BD31-4B8C-83A1-F6EECF244321}">
                <p14:modId xmlns:p14="http://schemas.microsoft.com/office/powerpoint/2010/main" val="3158807602"/>
              </p:ext>
            </p:extLst>
          </p:nvPr>
        </p:nvGraphicFramePr>
        <p:xfrm>
          <a:off x="1081562" y="1569447"/>
          <a:ext cx="9702506" cy="4450162"/>
        </p:xfrm>
        <a:graphic>
          <a:graphicData uri="http://schemas.openxmlformats.org/drawingml/2006/chart">
            <c:chart xmlns:c="http://schemas.openxmlformats.org/drawingml/2006/chart" xmlns:r="http://schemas.openxmlformats.org/officeDocument/2006/relationships" r:id="rId2"/>
          </a:graphicData>
        </a:graphic>
      </p:graphicFrame>
      <p:sp>
        <p:nvSpPr>
          <p:cNvPr id="8" name="Google Shape;296;p8">
            <a:extLst>
              <a:ext uri="{FF2B5EF4-FFF2-40B4-BE49-F238E27FC236}">
                <a16:creationId xmlns:a16="http://schemas.microsoft.com/office/drawing/2014/main" id="{C6829CA5-93E8-40E8-6CC0-D397C853BB58}"/>
              </a:ext>
            </a:extLst>
          </p:cNvPr>
          <p:cNvSpPr txBox="1">
            <a:spLocks/>
          </p:cNvSpPr>
          <p:nvPr/>
        </p:nvSpPr>
        <p:spPr>
          <a:xfrm>
            <a:off x="1016934" y="962353"/>
            <a:ext cx="5076179" cy="339575"/>
          </a:xfrm>
          <a:prstGeom prst="rect">
            <a:avLst/>
          </a:prstGeom>
          <a:noFill/>
          <a:ln>
            <a:noFill/>
          </a:ln>
        </p:spPr>
        <p:txBody>
          <a:bodyPr spcFirstLastPara="1" wrap="square" lIns="91425" tIns="45700" rIns="91425" bIns="0" anchor="b" anchorCtr="0">
            <a:noAutofit/>
          </a:bodyPr>
          <a:lstStyle>
            <a:defPPr marR="0" lvl="0" algn="l" rtl="0">
              <a:lnSpc>
                <a:spcPct val="100000"/>
              </a:lnSpc>
              <a:spcBef>
                <a:spcPts val="0"/>
              </a:spcBef>
              <a:spcAft>
                <a:spcPts val="0"/>
              </a:spcAft>
            </a:defPPr>
            <a:lvl1pPr marR="0" lvl="0" algn="l" rtl="0" eaLnBrk="1" hangingPunct="1">
              <a:lnSpc>
                <a:spcPct val="90000"/>
              </a:lnSpc>
              <a:spcBef>
                <a:spcPts val="0"/>
              </a:spcBef>
              <a:spcAft>
                <a:spcPts val="0"/>
              </a:spcAft>
              <a:buClr>
                <a:schemeClr val="dk2"/>
              </a:buClr>
              <a:buSzPts val="1800"/>
              <a:buFont typeface="Arial"/>
              <a:buNone/>
              <a:defRPr sz="4000" b="0" i="0" u="none" strike="noStrike" cap="none">
                <a:solidFill>
                  <a:schemeClr val="dk2"/>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000"/>
            </a:pPr>
            <a:r>
              <a:rPr lang="en-GB" sz="1400">
                <a:solidFill>
                  <a:schemeClr val="tx1"/>
                </a:solidFill>
              </a:rPr>
              <a:t>EU27, 1995 = 100</a:t>
            </a:r>
          </a:p>
        </p:txBody>
      </p:sp>
      <p:sp>
        <p:nvSpPr>
          <p:cNvPr id="7" name="Google Shape;297;p8">
            <a:extLst>
              <a:ext uri="{FF2B5EF4-FFF2-40B4-BE49-F238E27FC236}">
                <a16:creationId xmlns:a16="http://schemas.microsoft.com/office/drawing/2014/main" id="{06BD5705-943A-46AE-7834-F19409FDC7CE}"/>
              </a:ext>
            </a:extLst>
          </p:cNvPr>
          <p:cNvSpPr txBox="1">
            <a:spLocks noGrp="1"/>
          </p:cNvSpPr>
          <p:nvPr>
            <p:ph type="body" idx="1"/>
          </p:nvPr>
        </p:nvSpPr>
        <p:spPr>
          <a:xfrm>
            <a:off x="1110670" y="6276483"/>
            <a:ext cx="7053620" cy="292626"/>
          </a:xfrm>
          <a:prstGeom prst="rect">
            <a:avLst/>
          </a:prstGeom>
          <a:noFill/>
          <a:ln>
            <a:noFill/>
          </a:ln>
        </p:spPr>
        <p:txBody>
          <a:bodyPr spcFirstLastPara="1" wrap="square" lIns="91425" tIns="45700" rIns="91425" bIns="45700" anchor="t" anchorCtr="0">
            <a:noAutofit/>
          </a:bodyPr>
          <a:lstStyle/>
          <a:p>
            <a:pPr marL="0" indent="0">
              <a:buNone/>
            </a:pPr>
            <a:r>
              <a:rPr lang="fr-BE" sz="1050" b="1">
                <a:solidFill>
                  <a:schemeClr val="tx1">
                    <a:lumMod val="60000"/>
                    <a:lumOff val="40000"/>
                  </a:schemeClr>
                </a:solidFill>
              </a:rPr>
              <a:t>Source</a:t>
            </a:r>
            <a:r>
              <a:rPr lang="fr-BE" sz="1050">
                <a:solidFill>
                  <a:schemeClr val="tx1">
                    <a:lumMod val="60000"/>
                    <a:lumOff val="40000"/>
                  </a:schemeClr>
                </a:solidFill>
              </a:rPr>
              <a:t> </a:t>
            </a:r>
            <a:r>
              <a:rPr lang="en-GB" sz="1050">
                <a:solidFill>
                  <a:schemeClr val="tx1">
                    <a:lumMod val="60000"/>
                    <a:lumOff val="40000"/>
                  </a:schemeClr>
                </a:solidFill>
              </a:rPr>
              <a:t>: AMECO, </a:t>
            </a:r>
            <a:r>
              <a:rPr lang="en-GB" sz="1050">
                <a:solidFill>
                  <a:schemeClr val="tx1">
                    <a:lumMod val="60000"/>
                    <a:lumOff val="40000"/>
                  </a:schemeClr>
                </a:solidFill>
                <a:hlinkClick r:id="rId3"/>
              </a:rPr>
              <a:t>Eurostat</a:t>
            </a:r>
            <a:endParaRPr lang="en-US" sz="1050">
              <a:solidFill>
                <a:schemeClr val="tx1">
                  <a:lumMod val="60000"/>
                  <a:lumOff val="40000"/>
                </a:schemeClr>
              </a:solidFill>
            </a:endParaRPr>
          </a:p>
        </p:txBody>
      </p:sp>
      <p:sp>
        <p:nvSpPr>
          <p:cNvPr id="4" name="TextBox 3">
            <a:extLst>
              <a:ext uri="{FF2B5EF4-FFF2-40B4-BE49-F238E27FC236}">
                <a16:creationId xmlns:a16="http://schemas.microsoft.com/office/drawing/2014/main" id="{58563F6B-E5F8-F9A7-FFC5-8EEC57F4811F}"/>
              </a:ext>
            </a:extLst>
          </p:cNvPr>
          <p:cNvSpPr txBox="1"/>
          <p:nvPr/>
        </p:nvSpPr>
        <p:spPr>
          <a:xfrm>
            <a:off x="4964531" y="1875342"/>
            <a:ext cx="686406" cy="261610"/>
          </a:xfrm>
          <a:prstGeom prst="rect">
            <a:avLst/>
          </a:prstGeom>
          <a:noFill/>
        </p:spPr>
        <p:txBody>
          <a:bodyPr wrap="none" rtlCol="0">
            <a:spAutoFit/>
          </a:bodyPr>
          <a:lstStyle/>
          <a:p>
            <a:r>
              <a:rPr lang="en-IE" sz="1100">
                <a:solidFill>
                  <a:schemeClr val="tx1">
                    <a:lumMod val="60000"/>
                    <a:lumOff val="40000"/>
                  </a:schemeClr>
                </a:solidFill>
              </a:rPr>
              <a:t>PIB </a:t>
            </a:r>
            <a:r>
              <a:rPr lang="en-IE" sz="1100" err="1">
                <a:solidFill>
                  <a:schemeClr val="tx1">
                    <a:lumMod val="60000"/>
                    <a:lumOff val="40000"/>
                  </a:schemeClr>
                </a:solidFill>
              </a:rPr>
              <a:t>réel</a:t>
            </a:r>
            <a:endParaRPr lang="en-IE" sz="1100">
              <a:solidFill>
                <a:schemeClr val="tx1">
                  <a:lumMod val="60000"/>
                  <a:lumOff val="40000"/>
                </a:schemeClr>
              </a:solidFill>
            </a:endParaRPr>
          </a:p>
        </p:txBody>
      </p:sp>
      <p:sp>
        <p:nvSpPr>
          <p:cNvPr id="9" name="TextBox 8">
            <a:extLst>
              <a:ext uri="{FF2B5EF4-FFF2-40B4-BE49-F238E27FC236}">
                <a16:creationId xmlns:a16="http://schemas.microsoft.com/office/drawing/2014/main" id="{5351F941-1B96-AC4C-FA19-FF3E58579CEA}"/>
              </a:ext>
            </a:extLst>
          </p:cNvPr>
          <p:cNvSpPr txBox="1"/>
          <p:nvPr/>
        </p:nvSpPr>
        <p:spPr>
          <a:xfrm>
            <a:off x="6272064" y="1861281"/>
            <a:ext cx="1361270" cy="261610"/>
          </a:xfrm>
          <a:prstGeom prst="rect">
            <a:avLst/>
          </a:prstGeom>
          <a:noFill/>
        </p:spPr>
        <p:txBody>
          <a:bodyPr wrap="none" rtlCol="0">
            <a:spAutoFit/>
          </a:bodyPr>
          <a:lstStyle/>
          <a:p>
            <a:r>
              <a:rPr lang="en-IE" sz="1100" err="1">
                <a:solidFill>
                  <a:schemeClr val="tx1">
                    <a:lumMod val="60000"/>
                    <a:lumOff val="40000"/>
                  </a:schemeClr>
                </a:solidFill>
              </a:rPr>
              <a:t>Émissions</a:t>
            </a:r>
            <a:r>
              <a:rPr lang="en-IE" sz="1100">
                <a:solidFill>
                  <a:schemeClr val="tx1">
                    <a:lumMod val="60000"/>
                    <a:lumOff val="40000"/>
                  </a:schemeClr>
                </a:solidFill>
              </a:rPr>
              <a:t> de GES</a:t>
            </a:r>
          </a:p>
        </p:txBody>
      </p:sp>
      <p:cxnSp>
        <p:nvCxnSpPr>
          <p:cNvPr id="11" name="Straight Connector 10">
            <a:extLst>
              <a:ext uri="{FF2B5EF4-FFF2-40B4-BE49-F238E27FC236}">
                <a16:creationId xmlns:a16="http://schemas.microsoft.com/office/drawing/2014/main" id="{25328DD7-494D-6A6F-BBF5-DF3164CD1E47}"/>
              </a:ext>
            </a:extLst>
          </p:cNvPr>
          <p:cNvCxnSpPr/>
          <p:nvPr/>
        </p:nvCxnSpPr>
        <p:spPr>
          <a:xfrm>
            <a:off x="5989035" y="1992086"/>
            <a:ext cx="283029"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9C50D25-632C-36A6-D70D-291307E2E299}"/>
              </a:ext>
            </a:extLst>
          </p:cNvPr>
          <p:cNvCxnSpPr/>
          <p:nvPr/>
        </p:nvCxnSpPr>
        <p:spPr>
          <a:xfrm>
            <a:off x="4677972" y="1992087"/>
            <a:ext cx="283029"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0690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3" name="Rectangle 2">
            <a:extLst>
              <a:ext uri="{FF2B5EF4-FFF2-40B4-BE49-F238E27FC236}">
                <a16:creationId xmlns:a16="http://schemas.microsoft.com/office/drawing/2014/main" id="{77640B20-A14A-8B06-4177-29BC756A206A}"/>
              </a:ext>
            </a:extLst>
          </p:cNvPr>
          <p:cNvSpPr/>
          <p:nvPr/>
        </p:nvSpPr>
        <p:spPr>
          <a:xfrm>
            <a:off x="8263218" y="1748668"/>
            <a:ext cx="725293" cy="3877765"/>
          </a:xfrm>
          <a:prstGeom prst="rect">
            <a:avLst/>
          </a:prstGeom>
          <a:solidFill>
            <a:schemeClr val="tx1">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IE"/>
          </a:p>
        </p:txBody>
      </p:sp>
      <p:graphicFrame>
        <p:nvGraphicFramePr>
          <p:cNvPr id="13" name="Chart 12">
            <a:extLst>
              <a:ext uri="{FF2B5EF4-FFF2-40B4-BE49-F238E27FC236}">
                <a16:creationId xmlns:a16="http://schemas.microsoft.com/office/drawing/2014/main" id="{3D9093FD-AA8F-4C8F-A6F3-E7C18B2A41D0}"/>
              </a:ext>
            </a:extLst>
          </p:cNvPr>
          <p:cNvGraphicFramePr>
            <a:graphicFrameLocks/>
          </p:cNvGraphicFramePr>
          <p:nvPr>
            <p:extLst>
              <p:ext uri="{D42A27DB-BD31-4B8C-83A1-F6EECF244321}">
                <p14:modId xmlns:p14="http://schemas.microsoft.com/office/powerpoint/2010/main" val="295629750"/>
              </p:ext>
            </p:extLst>
          </p:nvPr>
        </p:nvGraphicFramePr>
        <p:xfrm>
          <a:off x="1091874" y="1441325"/>
          <a:ext cx="8262191" cy="4693521"/>
        </p:xfrm>
        <a:graphic>
          <a:graphicData uri="http://schemas.openxmlformats.org/drawingml/2006/chart">
            <c:chart xmlns:c="http://schemas.openxmlformats.org/drawingml/2006/chart" xmlns:r="http://schemas.openxmlformats.org/officeDocument/2006/relationships" r:id="rId3"/>
          </a:graphicData>
        </a:graphic>
      </p:graphicFrame>
      <p:sp>
        <p:nvSpPr>
          <p:cNvPr id="296" name="Google Shape;296;p8"/>
          <p:cNvSpPr txBox="1">
            <a:spLocks noGrp="1"/>
          </p:cNvSpPr>
          <p:nvPr>
            <p:ph type="title"/>
          </p:nvPr>
        </p:nvSpPr>
        <p:spPr>
          <a:xfrm>
            <a:off x="1070103" y="310190"/>
            <a:ext cx="10515600" cy="782357"/>
          </a:xfrm>
          <a:prstGeom prst="rect">
            <a:avLst/>
          </a:prstGeom>
          <a:noFill/>
          <a:ln>
            <a:noFill/>
          </a:ln>
        </p:spPr>
        <p:txBody>
          <a:bodyPr spcFirstLastPara="1" wrap="square" lIns="91425" tIns="45700" rIns="91425" bIns="0" anchor="b" anchorCtr="0">
            <a:noAutofit/>
          </a:bodyPr>
          <a:lstStyle/>
          <a:p>
            <a:pPr>
              <a:buSzPts val="4000"/>
            </a:pPr>
            <a:r>
              <a:rPr lang="en-GB" sz="3600" err="1"/>
              <a:t>Croissance</a:t>
            </a:r>
            <a:r>
              <a:rPr lang="en-GB" sz="3600"/>
              <a:t> du PIB </a:t>
            </a:r>
            <a:r>
              <a:rPr lang="en-GB" sz="3600" err="1"/>
              <a:t>réel</a:t>
            </a:r>
            <a:r>
              <a:rPr lang="en-GB" sz="3600"/>
              <a:t> par habitant 2000-2025</a:t>
            </a:r>
            <a:endParaRPr sz="3600"/>
          </a:p>
        </p:txBody>
      </p:sp>
      <p:sp>
        <p:nvSpPr>
          <p:cNvPr id="297" name="Google Shape;297;p8"/>
          <p:cNvSpPr txBox="1">
            <a:spLocks noGrp="1"/>
          </p:cNvSpPr>
          <p:nvPr>
            <p:ph type="body" idx="1"/>
          </p:nvPr>
        </p:nvSpPr>
        <p:spPr>
          <a:xfrm>
            <a:off x="1110670" y="6276483"/>
            <a:ext cx="7053620" cy="292626"/>
          </a:xfrm>
          <a:prstGeom prst="rect">
            <a:avLst/>
          </a:prstGeom>
          <a:noFill/>
          <a:ln>
            <a:noFill/>
          </a:ln>
        </p:spPr>
        <p:txBody>
          <a:bodyPr spcFirstLastPara="1" wrap="square" lIns="91425" tIns="45700" rIns="91425" bIns="45700" anchor="t" anchorCtr="0">
            <a:noAutofit/>
          </a:bodyPr>
          <a:lstStyle/>
          <a:p>
            <a:pPr marL="0" indent="0">
              <a:buNone/>
            </a:pPr>
            <a:r>
              <a:rPr lang="fr-BE" sz="1050" b="1">
                <a:solidFill>
                  <a:schemeClr val="tx1">
                    <a:lumMod val="60000"/>
                    <a:lumOff val="40000"/>
                  </a:schemeClr>
                </a:solidFill>
              </a:rPr>
              <a:t>Source</a:t>
            </a:r>
            <a:r>
              <a:rPr lang="fr-BE" sz="1050">
                <a:solidFill>
                  <a:schemeClr val="tx1">
                    <a:lumMod val="60000"/>
                    <a:lumOff val="40000"/>
                  </a:schemeClr>
                </a:solidFill>
              </a:rPr>
              <a:t> </a:t>
            </a:r>
            <a:r>
              <a:rPr lang="en-GB" sz="1050">
                <a:solidFill>
                  <a:schemeClr val="tx1">
                    <a:lumMod val="60000"/>
                    <a:lumOff val="40000"/>
                  </a:schemeClr>
                </a:solidFill>
              </a:rPr>
              <a:t>: </a:t>
            </a:r>
            <a:r>
              <a:rPr lang="en-GB" sz="1050">
                <a:solidFill>
                  <a:schemeClr val="tx1">
                    <a:lumMod val="60000"/>
                    <a:lumOff val="40000"/>
                  </a:schemeClr>
                </a:solidFill>
                <a:hlinkClick r:id="rId4">
                  <a:extLst>
                    <a:ext uri="{A12FA001-AC4F-418D-AE19-62706E023703}">
                      <ahyp:hlinkClr xmlns:ahyp="http://schemas.microsoft.com/office/drawing/2018/hyperlinkcolor" val="tx"/>
                    </a:ext>
                  </a:extLst>
                </a:hlinkClick>
              </a:rPr>
              <a:t>AMECO</a:t>
            </a:r>
            <a:endParaRPr lang="en-US" sz="1050">
              <a:solidFill>
                <a:schemeClr val="tx1">
                  <a:lumMod val="60000"/>
                  <a:lumOff val="40000"/>
                </a:schemeClr>
              </a:solidFill>
            </a:endParaRPr>
          </a:p>
        </p:txBody>
      </p:sp>
      <p:sp>
        <p:nvSpPr>
          <p:cNvPr id="11" name="Google Shape;296;p8">
            <a:extLst>
              <a:ext uri="{FF2B5EF4-FFF2-40B4-BE49-F238E27FC236}">
                <a16:creationId xmlns:a16="http://schemas.microsoft.com/office/drawing/2014/main" id="{0C92BA49-B19B-013A-4924-7E23C2983B6B}"/>
              </a:ext>
            </a:extLst>
          </p:cNvPr>
          <p:cNvSpPr txBox="1">
            <a:spLocks/>
          </p:cNvSpPr>
          <p:nvPr/>
        </p:nvSpPr>
        <p:spPr>
          <a:xfrm>
            <a:off x="1090412" y="965985"/>
            <a:ext cx="5076179" cy="339575"/>
          </a:xfrm>
          <a:prstGeom prst="rect">
            <a:avLst/>
          </a:prstGeom>
          <a:noFill/>
          <a:ln>
            <a:noFill/>
          </a:ln>
        </p:spPr>
        <p:txBody>
          <a:bodyPr spcFirstLastPara="1" wrap="square" lIns="91425" tIns="45700" rIns="91425" bIns="0" anchor="b" anchorCtr="0">
            <a:noAutofit/>
          </a:bodyPr>
          <a:lstStyle>
            <a:defPPr marR="0" lvl="0" algn="l" rtl="0">
              <a:lnSpc>
                <a:spcPct val="100000"/>
              </a:lnSpc>
              <a:spcBef>
                <a:spcPts val="0"/>
              </a:spcBef>
              <a:spcAft>
                <a:spcPts val="0"/>
              </a:spcAft>
              <a:defRPr/>
            </a:defPPr>
            <a:lvl1pPr eaLnBrk="1" hangingPunct="1">
              <a:lnSpc>
                <a:spcPct val="90000"/>
              </a:lnSpc>
              <a:buClr>
                <a:schemeClr val="dk2"/>
              </a:buClr>
              <a:buSzPts val="4000"/>
              <a:buNone/>
              <a:defRPr>
                <a:solidFill>
                  <a:schemeClr val="tx1"/>
                </a:solidFill>
              </a:defRPr>
            </a:lvl1pPr>
            <a:lvl2pPr eaLnBrk="1" hangingPunct="1">
              <a:buSzPts val="1400"/>
              <a:buNone/>
              <a:defRPr sz="1800"/>
            </a:lvl2pPr>
            <a:lvl3pPr eaLnBrk="1" hangingPunct="1">
              <a:buSzPts val="1400"/>
              <a:buNone/>
              <a:defRPr sz="1800"/>
            </a:lvl3pPr>
            <a:lvl4pPr eaLnBrk="1" hangingPunct="1">
              <a:buSzPts val="1400"/>
              <a:buNone/>
              <a:defRPr sz="1800"/>
            </a:lvl4pPr>
            <a:lvl5pPr eaLnBrk="1" hangingPunct="1">
              <a:buSzPts val="1400"/>
              <a:buNone/>
              <a:defRPr sz="1800"/>
            </a:lvl5pPr>
            <a:lvl6pPr eaLnBrk="1" hangingPunct="1">
              <a:buSzPts val="1400"/>
              <a:buNone/>
              <a:defRPr sz="1800"/>
            </a:lvl6pPr>
            <a:lvl7pPr eaLnBrk="1" hangingPunct="1">
              <a:buSzPts val="1400"/>
              <a:buNone/>
              <a:defRPr sz="1800"/>
            </a:lvl7pPr>
            <a:lvl8pPr eaLnBrk="1" hangingPunct="1">
              <a:buSzPts val="1400"/>
              <a:buNone/>
              <a:defRPr sz="1800"/>
            </a:lvl8pPr>
            <a:lvl9pPr eaLnBrk="1" hangingPunct="1">
              <a:buSzPts val="1400"/>
              <a:buNone/>
              <a:defRPr sz="1800"/>
            </a:lvl9pPr>
          </a:lstStyle>
          <a:p>
            <a:r>
              <a:rPr lang="en-GB" err="1"/>
              <a:t>en</a:t>
            </a:r>
            <a:r>
              <a:rPr lang="en-GB"/>
              <a:t> euros </a:t>
            </a:r>
            <a:r>
              <a:rPr lang="fr-BE"/>
              <a:t>à</a:t>
            </a:r>
            <a:r>
              <a:rPr lang="en-GB"/>
              <a:t> prix constants (</a:t>
            </a:r>
            <a:r>
              <a:rPr lang="fr-FR"/>
              <a:t>2015</a:t>
            </a:r>
            <a:r>
              <a:rPr lang="en-GB"/>
              <a:t>)</a:t>
            </a:r>
          </a:p>
        </p:txBody>
      </p:sp>
      <p:sp>
        <p:nvSpPr>
          <p:cNvPr id="10" name="Whiteout">
            <a:extLst>
              <a:ext uri="{FF2B5EF4-FFF2-40B4-BE49-F238E27FC236}">
                <a16:creationId xmlns:a16="http://schemas.microsoft.com/office/drawing/2014/main" id="{FA4A0FE4-CF1C-C502-0EB6-F2EAFA3EBDFD}"/>
              </a:ext>
            </a:extLst>
          </p:cNvPr>
          <p:cNvSpPr>
            <a:spLocks noGrp="1" noRot="1" noMove="1" noResize="1" noEditPoints="1" noAdjustHandles="1" noChangeArrowheads="1" noChangeShapeType="1"/>
          </p:cNvSpPr>
          <p:nvPr/>
        </p:nvSpPr>
        <p:spPr>
          <a:xfrm>
            <a:off x="8683660" y="1511166"/>
            <a:ext cx="1728368" cy="43121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7" name="Picture 6">
            <a:extLst>
              <a:ext uri="{FF2B5EF4-FFF2-40B4-BE49-F238E27FC236}">
                <a16:creationId xmlns:a16="http://schemas.microsoft.com/office/drawing/2014/main" id="{B35647AF-6D5F-E46B-A86B-E6972171F6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5483" y="3908965"/>
            <a:ext cx="243281" cy="144386"/>
          </a:xfrm>
          <a:prstGeom prst="rect">
            <a:avLst/>
          </a:prstGeom>
        </p:spPr>
      </p:pic>
      <p:pic>
        <p:nvPicPr>
          <p:cNvPr id="8" name="Picture 7">
            <a:extLst>
              <a:ext uri="{FF2B5EF4-FFF2-40B4-BE49-F238E27FC236}">
                <a16:creationId xmlns:a16="http://schemas.microsoft.com/office/drawing/2014/main" id="{39332F0A-34E1-267A-5D13-2ABEE91200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70842" y="4639749"/>
            <a:ext cx="243281" cy="144386"/>
          </a:xfrm>
          <a:prstGeom prst="rect">
            <a:avLst/>
          </a:prstGeom>
        </p:spPr>
      </p:pic>
      <p:pic>
        <p:nvPicPr>
          <p:cNvPr id="5" name="Picture 4">
            <a:extLst>
              <a:ext uri="{FF2B5EF4-FFF2-40B4-BE49-F238E27FC236}">
                <a16:creationId xmlns:a16="http://schemas.microsoft.com/office/drawing/2014/main" id="{B3B53663-DDE4-C762-F936-982C7D270DED}"/>
              </a:ext>
            </a:extLst>
          </p:cNvPr>
          <p:cNvPicPr>
            <a:picLocks noChangeAspect="1"/>
          </p:cNvPicPr>
          <p:nvPr/>
        </p:nvPicPr>
        <p:blipFill>
          <a:blip r:embed="rId7"/>
          <a:stretch>
            <a:fillRect/>
          </a:stretch>
        </p:blipFill>
        <p:spPr>
          <a:xfrm>
            <a:off x="5696921" y="2814939"/>
            <a:ext cx="251214" cy="150333"/>
          </a:xfrm>
          <a:prstGeom prst="rect">
            <a:avLst/>
          </a:prstGeom>
        </p:spPr>
      </p:pic>
      <p:pic>
        <p:nvPicPr>
          <p:cNvPr id="6" name="Picture 5">
            <a:extLst>
              <a:ext uri="{FF2B5EF4-FFF2-40B4-BE49-F238E27FC236}">
                <a16:creationId xmlns:a16="http://schemas.microsoft.com/office/drawing/2014/main" id="{8A9B744E-248B-7554-F8F5-1BE64CD0328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94907" y="2027780"/>
            <a:ext cx="243280" cy="142408"/>
          </a:xfrm>
          <a:prstGeom prst="rect">
            <a:avLst/>
          </a:prstGeom>
        </p:spPr>
      </p:pic>
      <p:pic>
        <p:nvPicPr>
          <p:cNvPr id="9" name="Picture 8">
            <a:extLst>
              <a:ext uri="{FF2B5EF4-FFF2-40B4-BE49-F238E27FC236}">
                <a16:creationId xmlns:a16="http://schemas.microsoft.com/office/drawing/2014/main" id="{E6F64875-FA11-A34D-BB92-C858923E8FBA}"/>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104" t="35986" r="52994" b="24483"/>
          <a:stretch/>
        </p:blipFill>
        <p:spPr>
          <a:xfrm>
            <a:off x="5670842" y="3239394"/>
            <a:ext cx="243281" cy="240114"/>
          </a:xfrm>
          <a:prstGeom prst="ellipse">
            <a:avLst/>
          </a:prstGeom>
        </p:spPr>
      </p:pic>
      <p:sp>
        <p:nvSpPr>
          <p:cNvPr id="2" name="TextBox 1">
            <a:extLst>
              <a:ext uri="{FF2B5EF4-FFF2-40B4-BE49-F238E27FC236}">
                <a16:creationId xmlns:a16="http://schemas.microsoft.com/office/drawing/2014/main" id="{78BFA5AB-F439-D644-0C02-7CEF28D8699B}"/>
              </a:ext>
            </a:extLst>
          </p:cNvPr>
          <p:cNvSpPr txBox="1"/>
          <p:nvPr/>
        </p:nvSpPr>
        <p:spPr>
          <a:xfrm>
            <a:off x="9097380" y="1811673"/>
            <a:ext cx="931805" cy="261610"/>
          </a:xfrm>
          <a:prstGeom prst="rect">
            <a:avLst/>
          </a:prstGeom>
          <a:noFill/>
        </p:spPr>
        <p:txBody>
          <a:bodyPr wrap="square" rtlCol="0">
            <a:spAutoFit/>
          </a:bodyPr>
          <a:lstStyle/>
          <a:p>
            <a:r>
              <a:rPr lang="en-GB" sz="1100" err="1"/>
              <a:t>Allemagne</a:t>
            </a:r>
            <a:endParaRPr lang="en-IE"/>
          </a:p>
        </p:txBody>
      </p:sp>
      <p:sp>
        <p:nvSpPr>
          <p:cNvPr id="12" name="TextBox 11">
            <a:extLst>
              <a:ext uri="{FF2B5EF4-FFF2-40B4-BE49-F238E27FC236}">
                <a16:creationId xmlns:a16="http://schemas.microsoft.com/office/drawing/2014/main" id="{0981C3FC-D1D1-7A6C-C1DE-EAE08F698BC5}"/>
              </a:ext>
            </a:extLst>
          </p:cNvPr>
          <p:cNvSpPr txBox="1"/>
          <p:nvPr/>
        </p:nvSpPr>
        <p:spPr>
          <a:xfrm>
            <a:off x="9105063" y="2501680"/>
            <a:ext cx="931805" cy="261610"/>
          </a:xfrm>
          <a:prstGeom prst="rect">
            <a:avLst/>
          </a:prstGeom>
          <a:noFill/>
        </p:spPr>
        <p:txBody>
          <a:bodyPr wrap="square" rtlCol="0">
            <a:spAutoFit/>
          </a:bodyPr>
          <a:lstStyle/>
          <a:p>
            <a:r>
              <a:rPr lang="en-GB" sz="1100"/>
              <a:t>France</a:t>
            </a:r>
            <a:endParaRPr lang="en-IE"/>
          </a:p>
        </p:txBody>
      </p:sp>
      <p:sp>
        <p:nvSpPr>
          <p:cNvPr id="18" name="TextBox 17">
            <a:extLst>
              <a:ext uri="{FF2B5EF4-FFF2-40B4-BE49-F238E27FC236}">
                <a16:creationId xmlns:a16="http://schemas.microsoft.com/office/drawing/2014/main" id="{CB479A9A-11DB-7A19-F06A-CFAFEBC30B63}"/>
              </a:ext>
            </a:extLst>
          </p:cNvPr>
          <p:cNvSpPr txBox="1"/>
          <p:nvPr/>
        </p:nvSpPr>
        <p:spPr>
          <a:xfrm>
            <a:off x="9105063" y="2722434"/>
            <a:ext cx="931805" cy="261610"/>
          </a:xfrm>
          <a:prstGeom prst="rect">
            <a:avLst/>
          </a:prstGeom>
          <a:noFill/>
        </p:spPr>
        <p:txBody>
          <a:bodyPr wrap="square" rtlCol="0">
            <a:spAutoFit/>
          </a:bodyPr>
          <a:lstStyle/>
          <a:p>
            <a:r>
              <a:rPr lang="en-GB" sz="1100"/>
              <a:t>Zone euro</a:t>
            </a:r>
            <a:endParaRPr lang="en-IE"/>
          </a:p>
        </p:txBody>
      </p:sp>
      <p:sp>
        <p:nvSpPr>
          <p:cNvPr id="19" name="TextBox 18">
            <a:extLst>
              <a:ext uri="{FF2B5EF4-FFF2-40B4-BE49-F238E27FC236}">
                <a16:creationId xmlns:a16="http://schemas.microsoft.com/office/drawing/2014/main" id="{21577220-36DC-66DA-325A-427FF532F880}"/>
              </a:ext>
            </a:extLst>
          </p:cNvPr>
          <p:cNvSpPr txBox="1"/>
          <p:nvPr/>
        </p:nvSpPr>
        <p:spPr>
          <a:xfrm>
            <a:off x="9105063" y="3344611"/>
            <a:ext cx="931805" cy="261610"/>
          </a:xfrm>
          <a:prstGeom prst="rect">
            <a:avLst/>
          </a:prstGeom>
          <a:noFill/>
        </p:spPr>
        <p:txBody>
          <a:bodyPr wrap="square" rtlCol="0">
            <a:spAutoFit/>
          </a:bodyPr>
          <a:lstStyle/>
          <a:p>
            <a:r>
              <a:rPr lang="en-GB" sz="1100"/>
              <a:t>Italie</a:t>
            </a:r>
            <a:endParaRPr lang="en-IE"/>
          </a:p>
        </p:txBody>
      </p:sp>
      <p:sp>
        <p:nvSpPr>
          <p:cNvPr id="20" name="TextBox 19">
            <a:extLst>
              <a:ext uri="{FF2B5EF4-FFF2-40B4-BE49-F238E27FC236}">
                <a16:creationId xmlns:a16="http://schemas.microsoft.com/office/drawing/2014/main" id="{4B357E64-A635-1D79-0A5E-8A6D3C6B7CD6}"/>
              </a:ext>
            </a:extLst>
          </p:cNvPr>
          <p:cNvSpPr txBox="1"/>
          <p:nvPr/>
        </p:nvSpPr>
        <p:spPr>
          <a:xfrm>
            <a:off x="9105063" y="4211361"/>
            <a:ext cx="931805" cy="261610"/>
          </a:xfrm>
          <a:prstGeom prst="rect">
            <a:avLst/>
          </a:prstGeom>
          <a:noFill/>
        </p:spPr>
        <p:txBody>
          <a:bodyPr wrap="square" rtlCol="0">
            <a:spAutoFit/>
          </a:bodyPr>
          <a:lstStyle/>
          <a:p>
            <a:r>
              <a:rPr lang="en-GB" sz="1100" err="1"/>
              <a:t>Espagne</a:t>
            </a:r>
            <a:endParaRPr lang="en-IE"/>
          </a:p>
        </p:txBody>
      </p:sp>
      <p:cxnSp>
        <p:nvCxnSpPr>
          <p:cNvPr id="25" name="Straight Connector 24">
            <a:extLst>
              <a:ext uri="{FF2B5EF4-FFF2-40B4-BE49-F238E27FC236}">
                <a16:creationId xmlns:a16="http://schemas.microsoft.com/office/drawing/2014/main" id="{5472B167-2523-B016-CAEB-ED27EDE79131}"/>
              </a:ext>
            </a:extLst>
          </p:cNvPr>
          <p:cNvCxnSpPr>
            <a:cxnSpLocks/>
          </p:cNvCxnSpPr>
          <p:nvPr/>
        </p:nvCxnSpPr>
        <p:spPr>
          <a:xfrm>
            <a:off x="8742201" y="1946253"/>
            <a:ext cx="36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1B6BA0F-6F42-52BA-1755-A85DDBBA39CA}"/>
              </a:ext>
            </a:extLst>
          </p:cNvPr>
          <p:cNvCxnSpPr>
            <a:cxnSpLocks/>
          </p:cNvCxnSpPr>
          <p:nvPr/>
        </p:nvCxnSpPr>
        <p:spPr>
          <a:xfrm>
            <a:off x="8749884" y="2632485"/>
            <a:ext cx="360000"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EAE2E2F-0E2A-C858-B83F-0955EA6CAC23}"/>
              </a:ext>
            </a:extLst>
          </p:cNvPr>
          <p:cNvCxnSpPr>
            <a:cxnSpLocks/>
          </p:cNvCxnSpPr>
          <p:nvPr/>
        </p:nvCxnSpPr>
        <p:spPr>
          <a:xfrm>
            <a:off x="8749884" y="2854367"/>
            <a:ext cx="3600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CBF3F87-2F40-22ED-8896-66E2829103A1}"/>
              </a:ext>
            </a:extLst>
          </p:cNvPr>
          <p:cNvCxnSpPr>
            <a:cxnSpLocks/>
          </p:cNvCxnSpPr>
          <p:nvPr/>
        </p:nvCxnSpPr>
        <p:spPr>
          <a:xfrm>
            <a:off x="8749884" y="3471473"/>
            <a:ext cx="360000" cy="0"/>
          </a:xfrm>
          <a:prstGeom prst="line">
            <a:avLst/>
          </a:prstGeom>
          <a:ln w="19050">
            <a:solidFill>
              <a:srgbClr val="00B050"/>
            </a:solidFill>
          </a:ln>
        </p:spPr>
        <p:style>
          <a:lnRef idx="1">
            <a:schemeClr val="accent3"/>
          </a:lnRef>
          <a:fillRef idx="0">
            <a:schemeClr val="accent3"/>
          </a:fillRef>
          <a:effectRef idx="0">
            <a:schemeClr val="accent3"/>
          </a:effectRef>
          <a:fontRef idx="minor">
            <a:schemeClr val="tx1"/>
          </a:fontRef>
        </p:style>
      </p:cxnSp>
      <p:cxnSp>
        <p:nvCxnSpPr>
          <p:cNvPr id="29" name="Straight Connector 28">
            <a:extLst>
              <a:ext uri="{FF2B5EF4-FFF2-40B4-BE49-F238E27FC236}">
                <a16:creationId xmlns:a16="http://schemas.microsoft.com/office/drawing/2014/main" id="{A520A443-E316-E13B-9817-CA90A83CDE65}"/>
              </a:ext>
            </a:extLst>
          </p:cNvPr>
          <p:cNvCxnSpPr>
            <a:cxnSpLocks/>
          </p:cNvCxnSpPr>
          <p:nvPr/>
        </p:nvCxnSpPr>
        <p:spPr>
          <a:xfrm>
            <a:off x="8749884" y="4355048"/>
            <a:ext cx="360000" cy="0"/>
          </a:xfrm>
          <a:prstGeom prst="line">
            <a:avLst/>
          </a:prstGeom>
          <a:ln w="19050">
            <a:solidFill>
              <a:srgbClr val="C00000"/>
            </a:solidFill>
          </a:ln>
        </p:spPr>
        <p:style>
          <a:lnRef idx="1">
            <a:schemeClr val="accent3"/>
          </a:lnRef>
          <a:fillRef idx="0">
            <a:schemeClr val="accent3"/>
          </a:fillRef>
          <a:effectRef idx="0">
            <a:schemeClr val="accent3"/>
          </a:effectRef>
          <a:fontRef idx="minor">
            <a:schemeClr val="tx1"/>
          </a:fontRef>
        </p:style>
      </p:cxnSp>
      <p:sp>
        <p:nvSpPr>
          <p:cNvPr id="17" name="Slide Number Placeholder 16">
            <a:extLst>
              <a:ext uri="{FF2B5EF4-FFF2-40B4-BE49-F238E27FC236}">
                <a16:creationId xmlns:a16="http://schemas.microsoft.com/office/drawing/2014/main" id="{923AD011-C8FC-39E9-2646-8FA0C2063305}"/>
              </a:ext>
            </a:extLst>
          </p:cNvPr>
          <p:cNvSpPr>
            <a:spLocks noGrp="1"/>
          </p:cNvSpPr>
          <p:nvPr>
            <p:ph type="sldNum" idx="10"/>
          </p:nvPr>
        </p:nvSpPr>
        <p:spPr/>
        <p:txBody>
          <a:bodyPr/>
          <a:lstStyle/>
          <a:p>
            <a:pPr marL="0" lvl="0" indent="0" algn="l" rtl="0">
              <a:spcBef>
                <a:spcPts val="0"/>
              </a:spcBef>
              <a:spcAft>
                <a:spcPts val="0"/>
              </a:spcAft>
              <a:buNone/>
            </a:pPr>
            <a:fld id="{00000000-1234-1234-1234-123412341234}" type="slidenum">
              <a:rPr lang="en-GB" smtClean="0"/>
              <a:t>5</a:t>
            </a:fld>
            <a:endParaRPr lang="en-GB"/>
          </a:p>
        </p:txBody>
      </p:sp>
      <p:sp>
        <p:nvSpPr>
          <p:cNvPr id="4" name="Google Shape;297;p8">
            <a:extLst>
              <a:ext uri="{FF2B5EF4-FFF2-40B4-BE49-F238E27FC236}">
                <a16:creationId xmlns:a16="http://schemas.microsoft.com/office/drawing/2014/main" id="{5B903331-0EB1-8167-8C70-6565B28EF3FC}"/>
              </a:ext>
            </a:extLst>
          </p:cNvPr>
          <p:cNvSpPr txBox="1">
            <a:spLocks/>
          </p:cNvSpPr>
          <p:nvPr/>
        </p:nvSpPr>
        <p:spPr>
          <a:xfrm>
            <a:off x="8013018" y="1440891"/>
            <a:ext cx="904575" cy="37211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eaLnBrk="1" hangingPunct="1">
              <a:lnSpc>
                <a:spcPct val="100000"/>
              </a:lnSpc>
              <a:spcBef>
                <a:spcPts val="0"/>
              </a:spcBef>
              <a:spcAft>
                <a:spcPts val="0"/>
              </a:spcAft>
              <a:buClr>
                <a:schemeClr val="dk2"/>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eaLnBrk="1" hangingPunct="1">
              <a:lnSpc>
                <a:spcPct val="100000"/>
              </a:lnSpc>
              <a:spcBef>
                <a:spcPts val="18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eaLnBrk="1" hangingPunct="1">
              <a:lnSpc>
                <a:spcPct val="100000"/>
              </a:lnSpc>
              <a:spcBef>
                <a:spcPts val="180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eaLnBrk="1" hangingPunct="1">
              <a:lnSpc>
                <a:spcPct val="100000"/>
              </a:lnSpc>
              <a:spcBef>
                <a:spcPts val="180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eaLnBrk="1" hangingPunct="1">
              <a:lnSpc>
                <a:spcPct val="100000"/>
              </a:lnSpc>
              <a:spcBef>
                <a:spcPts val="180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42900" algn="l" rtl="0" eaLnBrk="1" hangingPunct="1">
              <a:lnSpc>
                <a:spcPct val="90000"/>
              </a:lnSpc>
              <a:spcBef>
                <a:spcPts val="18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buFont typeface="Arial"/>
              <a:buNone/>
            </a:pPr>
            <a:r>
              <a:rPr lang="en-GB" sz="1050" i="1"/>
              <a:t>pr</a:t>
            </a:r>
            <a:r>
              <a:rPr lang="fr-BE" sz="1050" i="1"/>
              <a:t>é</a:t>
            </a:r>
            <a:r>
              <a:rPr lang="en-GB" sz="1050" i="1"/>
              <a:t>visions</a:t>
            </a:r>
          </a:p>
        </p:txBody>
      </p:sp>
    </p:spTree>
    <p:extLst>
      <p:ext uri="{BB962C8B-B14F-4D97-AF65-F5344CB8AC3E}">
        <p14:creationId xmlns:p14="http://schemas.microsoft.com/office/powerpoint/2010/main" val="1671629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4" name="Rectangle 3">
            <a:extLst>
              <a:ext uri="{FF2B5EF4-FFF2-40B4-BE49-F238E27FC236}">
                <a16:creationId xmlns:a16="http://schemas.microsoft.com/office/drawing/2014/main" id="{216ECB9C-4B9B-23AD-1A94-E814DDFFF718}"/>
              </a:ext>
            </a:extLst>
          </p:cNvPr>
          <p:cNvSpPr/>
          <p:nvPr/>
        </p:nvSpPr>
        <p:spPr>
          <a:xfrm>
            <a:off x="9161043" y="1481514"/>
            <a:ext cx="495938" cy="4156675"/>
          </a:xfrm>
          <a:prstGeom prst="rect">
            <a:avLst/>
          </a:prstGeom>
          <a:solidFill>
            <a:schemeClr val="tx1">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IE"/>
          </a:p>
        </p:txBody>
      </p:sp>
      <p:sp>
        <p:nvSpPr>
          <p:cNvPr id="296" name="Google Shape;296;p8"/>
          <p:cNvSpPr txBox="1">
            <a:spLocks noGrp="1"/>
          </p:cNvSpPr>
          <p:nvPr>
            <p:ph type="title"/>
          </p:nvPr>
        </p:nvSpPr>
        <p:spPr>
          <a:xfrm>
            <a:off x="1080385" y="413285"/>
            <a:ext cx="10515600" cy="679385"/>
          </a:xfrm>
          <a:prstGeom prst="rect">
            <a:avLst/>
          </a:prstGeom>
          <a:noFill/>
          <a:ln>
            <a:noFill/>
          </a:ln>
        </p:spPr>
        <p:txBody>
          <a:bodyPr spcFirstLastPara="1" wrap="square" lIns="91425" tIns="45700" rIns="91425" bIns="0" anchor="b" anchorCtr="0">
            <a:noAutofit/>
          </a:bodyPr>
          <a:lstStyle/>
          <a:p>
            <a:pPr>
              <a:buSzPts val="4000"/>
            </a:pPr>
            <a:r>
              <a:rPr lang="en-GB" sz="3600" err="1"/>
              <a:t>Taux</a:t>
            </a:r>
            <a:r>
              <a:rPr lang="en-GB" sz="3600"/>
              <a:t> de </a:t>
            </a:r>
            <a:r>
              <a:rPr lang="en-GB" sz="3600" err="1"/>
              <a:t>chômage</a:t>
            </a:r>
            <a:r>
              <a:rPr lang="en-GB" sz="3600"/>
              <a:t> </a:t>
            </a:r>
            <a:r>
              <a:rPr lang="fr-BE" sz="3600"/>
              <a:t>2000-2025</a:t>
            </a:r>
            <a:endParaRPr sz="3600"/>
          </a:p>
        </p:txBody>
      </p:sp>
      <p:sp>
        <p:nvSpPr>
          <p:cNvPr id="3" name="Google Shape;297;p8">
            <a:extLst>
              <a:ext uri="{FF2B5EF4-FFF2-40B4-BE49-F238E27FC236}">
                <a16:creationId xmlns:a16="http://schemas.microsoft.com/office/drawing/2014/main" id="{15677C58-760A-DF0B-04AB-34C1C03730C9}"/>
              </a:ext>
            </a:extLst>
          </p:cNvPr>
          <p:cNvSpPr txBox="1">
            <a:spLocks/>
          </p:cNvSpPr>
          <p:nvPr/>
        </p:nvSpPr>
        <p:spPr>
          <a:xfrm>
            <a:off x="1114070" y="6273344"/>
            <a:ext cx="8579273" cy="36512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eaLnBrk="1" hangingPunct="1">
              <a:lnSpc>
                <a:spcPct val="100000"/>
              </a:lnSpc>
              <a:spcBef>
                <a:spcPts val="0"/>
              </a:spcBef>
              <a:spcAft>
                <a:spcPts val="0"/>
              </a:spcAft>
              <a:buClr>
                <a:schemeClr val="dk2"/>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eaLnBrk="1" hangingPunct="1">
              <a:lnSpc>
                <a:spcPct val="100000"/>
              </a:lnSpc>
              <a:spcBef>
                <a:spcPts val="18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eaLnBrk="1" hangingPunct="1">
              <a:lnSpc>
                <a:spcPct val="100000"/>
              </a:lnSpc>
              <a:spcBef>
                <a:spcPts val="180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eaLnBrk="1" hangingPunct="1">
              <a:lnSpc>
                <a:spcPct val="100000"/>
              </a:lnSpc>
              <a:spcBef>
                <a:spcPts val="180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eaLnBrk="1" hangingPunct="1">
              <a:lnSpc>
                <a:spcPct val="100000"/>
              </a:lnSpc>
              <a:spcBef>
                <a:spcPts val="180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42900" algn="l" rtl="0" eaLnBrk="1" hangingPunct="1">
              <a:lnSpc>
                <a:spcPct val="90000"/>
              </a:lnSpc>
              <a:spcBef>
                <a:spcPts val="18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buFont typeface="Arial"/>
              <a:buNone/>
            </a:pPr>
            <a:r>
              <a:rPr lang="en-GB" sz="1050" b="1">
                <a:solidFill>
                  <a:schemeClr val="tx1">
                    <a:lumMod val="60000"/>
                    <a:lumOff val="40000"/>
                  </a:schemeClr>
                </a:solidFill>
              </a:rPr>
              <a:t>Source : </a:t>
            </a:r>
            <a:r>
              <a:rPr lang="en-GB" sz="1050">
                <a:solidFill>
                  <a:schemeClr val="tx1">
                    <a:lumMod val="60000"/>
                    <a:lumOff val="40000"/>
                  </a:schemeClr>
                </a:solidFill>
                <a:hlinkClick r:id="rId3">
                  <a:extLst>
                    <a:ext uri="{A12FA001-AC4F-418D-AE19-62706E023703}">
                      <ahyp:hlinkClr xmlns:ahyp="http://schemas.microsoft.com/office/drawing/2018/hyperlinkcolor" val="tx"/>
                    </a:ext>
                  </a:extLst>
                </a:hlinkClick>
              </a:rPr>
              <a:t>Eurostat</a:t>
            </a:r>
            <a:r>
              <a:rPr lang="en-GB" sz="1050">
                <a:solidFill>
                  <a:schemeClr val="tx1">
                    <a:lumMod val="60000"/>
                    <a:lumOff val="40000"/>
                  </a:schemeClr>
                </a:solidFill>
              </a:rPr>
              <a:t>, </a:t>
            </a:r>
            <a:r>
              <a:rPr lang="fr-FR" sz="1050">
                <a:solidFill>
                  <a:srgbClr val="0563C1"/>
                </a:solidFill>
                <a:hlinkClick r:id="rId4">
                  <a:extLst>
                    <a:ext uri="{A12FA001-AC4F-418D-AE19-62706E023703}">
                      <ahyp:hlinkClr xmlns:ahyp="http://schemas.microsoft.com/office/drawing/2018/hyperlinkcolor" val="tx"/>
                    </a:ext>
                  </a:extLst>
                </a:hlinkClick>
              </a:rPr>
              <a:t>prévisions automne 2024</a:t>
            </a:r>
            <a:r>
              <a:rPr lang="en-GB" sz="1050">
                <a:solidFill>
                  <a:schemeClr val="tx1">
                    <a:lumMod val="60000"/>
                    <a:lumOff val="40000"/>
                  </a:schemeClr>
                </a:solidFill>
                <a:hlinkClick r:id="rId4">
                  <a:extLst>
                    <a:ext uri="{A12FA001-AC4F-418D-AE19-62706E023703}">
                      <ahyp:hlinkClr xmlns:ahyp="http://schemas.microsoft.com/office/drawing/2018/hyperlinkcolor" val="tx"/>
                    </a:ext>
                  </a:extLst>
                </a:hlinkClick>
              </a:rPr>
              <a:t> </a:t>
            </a:r>
            <a:endParaRPr lang="en-GB" sz="1050">
              <a:solidFill>
                <a:schemeClr val="tx1">
                  <a:lumMod val="60000"/>
                  <a:lumOff val="40000"/>
                </a:schemeClr>
              </a:solidFill>
            </a:endParaRPr>
          </a:p>
        </p:txBody>
      </p:sp>
      <p:graphicFrame>
        <p:nvGraphicFramePr>
          <p:cNvPr id="2" name="Chart 1">
            <a:extLst>
              <a:ext uri="{FF2B5EF4-FFF2-40B4-BE49-F238E27FC236}">
                <a16:creationId xmlns:a16="http://schemas.microsoft.com/office/drawing/2014/main" id="{AAD6EBE9-906E-4AA5-AE6B-336C1BA44AE4}"/>
              </a:ext>
            </a:extLst>
          </p:cNvPr>
          <p:cNvGraphicFramePr>
            <a:graphicFrameLocks/>
          </p:cNvGraphicFramePr>
          <p:nvPr>
            <p:extLst>
              <p:ext uri="{D42A27DB-BD31-4B8C-83A1-F6EECF244321}">
                <p14:modId xmlns:p14="http://schemas.microsoft.com/office/powerpoint/2010/main" val="795279024"/>
              </p:ext>
            </p:extLst>
          </p:nvPr>
        </p:nvGraphicFramePr>
        <p:xfrm>
          <a:off x="520045" y="1499212"/>
          <a:ext cx="9312782" cy="4743834"/>
        </p:xfrm>
        <a:graphic>
          <a:graphicData uri="http://schemas.openxmlformats.org/drawingml/2006/chart">
            <c:chart xmlns:c="http://schemas.openxmlformats.org/drawingml/2006/chart" xmlns:r="http://schemas.openxmlformats.org/officeDocument/2006/relationships" r:id="rId5"/>
          </a:graphicData>
        </a:graphic>
      </p:graphicFrame>
      <p:pic>
        <p:nvPicPr>
          <p:cNvPr id="5" name="Picture 4">
            <a:extLst>
              <a:ext uri="{FF2B5EF4-FFF2-40B4-BE49-F238E27FC236}">
                <a16:creationId xmlns:a16="http://schemas.microsoft.com/office/drawing/2014/main" id="{48F6260F-38FC-1825-CE18-426BC4567F4E}"/>
              </a:ext>
            </a:extLst>
          </p:cNvPr>
          <p:cNvPicPr>
            <a:picLocks noChangeAspect="1"/>
          </p:cNvPicPr>
          <p:nvPr/>
        </p:nvPicPr>
        <p:blipFill>
          <a:blip r:embed="rId6"/>
          <a:stretch>
            <a:fillRect/>
          </a:stretch>
        </p:blipFill>
        <p:spPr>
          <a:xfrm>
            <a:off x="5652604" y="4576535"/>
            <a:ext cx="251214" cy="150333"/>
          </a:xfrm>
          <a:prstGeom prst="rect">
            <a:avLst/>
          </a:prstGeom>
        </p:spPr>
      </p:pic>
      <p:pic>
        <p:nvPicPr>
          <p:cNvPr id="7" name="Picture 6">
            <a:extLst>
              <a:ext uri="{FF2B5EF4-FFF2-40B4-BE49-F238E27FC236}">
                <a16:creationId xmlns:a16="http://schemas.microsoft.com/office/drawing/2014/main" id="{90C49BD7-89FF-DB1A-A90A-CD587408526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52604" y="5073747"/>
            <a:ext cx="243280" cy="142408"/>
          </a:xfrm>
          <a:prstGeom prst="rect">
            <a:avLst/>
          </a:prstGeom>
        </p:spPr>
      </p:pic>
      <p:pic>
        <p:nvPicPr>
          <p:cNvPr id="8" name="Picture 7">
            <a:extLst>
              <a:ext uri="{FF2B5EF4-FFF2-40B4-BE49-F238E27FC236}">
                <a16:creationId xmlns:a16="http://schemas.microsoft.com/office/drawing/2014/main" id="{D0763201-279B-2187-547B-7FD8AB760A1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60537" y="4195816"/>
            <a:ext cx="243281" cy="144386"/>
          </a:xfrm>
          <a:prstGeom prst="rect">
            <a:avLst/>
          </a:prstGeom>
        </p:spPr>
      </p:pic>
      <p:pic>
        <p:nvPicPr>
          <p:cNvPr id="9" name="Picture 8">
            <a:extLst>
              <a:ext uri="{FF2B5EF4-FFF2-40B4-BE49-F238E27FC236}">
                <a16:creationId xmlns:a16="http://schemas.microsoft.com/office/drawing/2014/main" id="{7CA4B073-3EC7-F68C-0BCE-91DBCFAC62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52603" y="2770856"/>
            <a:ext cx="243281" cy="144386"/>
          </a:xfrm>
          <a:prstGeom prst="rect">
            <a:avLst/>
          </a:prstGeom>
        </p:spPr>
      </p:pic>
      <p:sp>
        <p:nvSpPr>
          <p:cNvPr id="6" name="Google Shape;297;p8">
            <a:extLst>
              <a:ext uri="{FF2B5EF4-FFF2-40B4-BE49-F238E27FC236}">
                <a16:creationId xmlns:a16="http://schemas.microsoft.com/office/drawing/2014/main" id="{79FCE141-6E69-4157-518E-CEC2DF51D27E}"/>
              </a:ext>
            </a:extLst>
          </p:cNvPr>
          <p:cNvSpPr txBox="1">
            <a:spLocks/>
          </p:cNvSpPr>
          <p:nvPr/>
        </p:nvSpPr>
        <p:spPr>
          <a:xfrm>
            <a:off x="8931677" y="1182111"/>
            <a:ext cx="820686" cy="36512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eaLnBrk="1" hangingPunct="1">
              <a:lnSpc>
                <a:spcPct val="100000"/>
              </a:lnSpc>
              <a:spcBef>
                <a:spcPts val="0"/>
              </a:spcBef>
              <a:spcAft>
                <a:spcPts val="0"/>
              </a:spcAft>
              <a:buClr>
                <a:schemeClr val="dk2"/>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eaLnBrk="1" hangingPunct="1">
              <a:lnSpc>
                <a:spcPct val="100000"/>
              </a:lnSpc>
              <a:spcBef>
                <a:spcPts val="18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eaLnBrk="1" hangingPunct="1">
              <a:lnSpc>
                <a:spcPct val="100000"/>
              </a:lnSpc>
              <a:spcBef>
                <a:spcPts val="180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eaLnBrk="1" hangingPunct="1">
              <a:lnSpc>
                <a:spcPct val="100000"/>
              </a:lnSpc>
              <a:spcBef>
                <a:spcPts val="180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eaLnBrk="1" hangingPunct="1">
              <a:lnSpc>
                <a:spcPct val="100000"/>
              </a:lnSpc>
              <a:spcBef>
                <a:spcPts val="180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42900" algn="l" rtl="0" eaLnBrk="1" hangingPunct="1">
              <a:lnSpc>
                <a:spcPct val="90000"/>
              </a:lnSpc>
              <a:spcBef>
                <a:spcPts val="18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buFont typeface="Arial"/>
              <a:buNone/>
            </a:pPr>
            <a:r>
              <a:rPr lang="en-GB" sz="1050" i="1"/>
              <a:t>pr</a:t>
            </a:r>
            <a:r>
              <a:rPr lang="fr-BE" sz="1050" i="1"/>
              <a:t>é</a:t>
            </a:r>
            <a:r>
              <a:rPr lang="en-GB" sz="1050" i="1"/>
              <a:t>visions</a:t>
            </a:r>
          </a:p>
        </p:txBody>
      </p:sp>
      <p:pic>
        <p:nvPicPr>
          <p:cNvPr id="13" name="Picture 12">
            <a:extLst>
              <a:ext uri="{FF2B5EF4-FFF2-40B4-BE49-F238E27FC236}">
                <a16:creationId xmlns:a16="http://schemas.microsoft.com/office/drawing/2014/main" id="{0706C6DC-F4E7-7A08-3183-ED0EE69E1AAA}"/>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3104" t="35986" r="52994" b="24483"/>
          <a:stretch/>
        </p:blipFill>
        <p:spPr>
          <a:xfrm>
            <a:off x="5654280" y="3691953"/>
            <a:ext cx="256794" cy="253451"/>
          </a:xfrm>
          <a:prstGeom prst="ellipse">
            <a:avLst/>
          </a:prstGeom>
        </p:spPr>
      </p:pic>
      <p:sp>
        <p:nvSpPr>
          <p:cNvPr id="12" name="Google Shape;296;p8">
            <a:extLst>
              <a:ext uri="{FF2B5EF4-FFF2-40B4-BE49-F238E27FC236}">
                <a16:creationId xmlns:a16="http://schemas.microsoft.com/office/drawing/2014/main" id="{DF29AAAD-378F-BD94-5858-02DC72DF02FD}"/>
              </a:ext>
            </a:extLst>
          </p:cNvPr>
          <p:cNvSpPr txBox="1">
            <a:spLocks/>
          </p:cNvSpPr>
          <p:nvPr/>
        </p:nvSpPr>
        <p:spPr>
          <a:xfrm>
            <a:off x="1107675" y="946733"/>
            <a:ext cx="3315469" cy="365125"/>
          </a:xfrm>
          <a:prstGeom prst="rect">
            <a:avLst/>
          </a:prstGeom>
          <a:noFill/>
          <a:ln>
            <a:noFill/>
          </a:ln>
        </p:spPr>
        <p:txBody>
          <a:bodyPr spcFirstLastPara="1" wrap="square" lIns="91425" tIns="45700" rIns="91425" bIns="0" anchor="b" anchorCtr="0">
            <a:noAutofit/>
          </a:bodyPr>
          <a:lstStyle>
            <a:defPPr marR="0" lvl="0" algn="l" rtl="0">
              <a:lnSpc>
                <a:spcPct val="100000"/>
              </a:lnSpc>
              <a:spcBef>
                <a:spcPts val="0"/>
              </a:spcBef>
              <a:spcAft>
                <a:spcPts val="0"/>
              </a:spcAft>
              <a:defRPr/>
            </a:defPPr>
            <a:lvl1pPr eaLnBrk="1" hangingPunct="1">
              <a:lnSpc>
                <a:spcPct val="90000"/>
              </a:lnSpc>
              <a:buClr>
                <a:schemeClr val="dk2"/>
              </a:buClr>
              <a:buSzPts val="4000"/>
              <a:buNone/>
              <a:defRPr>
                <a:solidFill>
                  <a:schemeClr val="tx1"/>
                </a:solidFill>
              </a:defRPr>
            </a:lvl1pPr>
            <a:lvl2pPr eaLnBrk="1" hangingPunct="1">
              <a:buSzPts val="1400"/>
              <a:buNone/>
              <a:defRPr sz="1800"/>
            </a:lvl2pPr>
            <a:lvl3pPr eaLnBrk="1" hangingPunct="1">
              <a:buSzPts val="1400"/>
              <a:buNone/>
              <a:defRPr sz="1800"/>
            </a:lvl3pPr>
            <a:lvl4pPr eaLnBrk="1" hangingPunct="1">
              <a:buSzPts val="1400"/>
              <a:buNone/>
              <a:defRPr sz="1800"/>
            </a:lvl4pPr>
            <a:lvl5pPr eaLnBrk="1" hangingPunct="1">
              <a:buSzPts val="1400"/>
              <a:buNone/>
              <a:defRPr sz="1800"/>
            </a:lvl5pPr>
            <a:lvl6pPr eaLnBrk="1" hangingPunct="1">
              <a:buSzPts val="1400"/>
              <a:buNone/>
              <a:defRPr sz="1800"/>
            </a:lvl6pPr>
            <a:lvl7pPr eaLnBrk="1" hangingPunct="1">
              <a:buSzPts val="1400"/>
              <a:buNone/>
              <a:defRPr sz="1800"/>
            </a:lvl7pPr>
            <a:lvl8pPr eaLnBrk="1" hangingPunct="1">
              <a:buSzPts val="1400"/>
              <a:buNone/>
              <a:defRPr sz="1800"/>
            </a:lvl8pPr>
            <a:lvl9pPr eaLnBrk="1" hangingPunct="1">
              <a:buSzPts val="1400"/>
              <a:buNone/>
              <a:defRPr sz="1800"/>
            </a:lvl9pPr>
          </a:lstStyle>
          <a:p>
            <a:r>
              <a:rPr lang="fr-FR"/>
              <a:t>% population active</a:t>
            </a:r>
          </a:p>
        </p:txBody>
      </p:sp>
      <p:sp>
        <p:nvSpPr>
          <p:cNvPr id="10" name="TextBox 9">
            <a:extLst>
              <a:ext uri="{FF2B5EF4-FFF2-40B4-BE49-F238E27FC236}">
                <a16:creationId xmlns:a16="http://schemas.microsoft.com/office/drawing/2014/main" id="{6C47B749-0838-4640-C04D-61071B7E4942}"/>
              </a:ext>
            </a:extLst>
          </p:cNvPr>
          <p:cNvSpPr txBox="1"/>
          <p:nvPr/>
        </p:nvSpPr>
        <p:spPr>
          <a:xfrm>
            <a:off x="10145274" y="5039995"/>
            <a:ext cx="931805" cy="261610"/>
          </a:xfrm>
          <a:prstGeom prst="rect">
            <a:avLst/>
          </a:prstGeom>
          <a:noFill/>
        </p:spPr>
        <p:txBody>
          <a:bodyPr wrap="square" rtlCol="0">
            <a:spAutoFit/>
          </a:bodyPr>
          <a:lstStyle/>
          <a:p>
            <a:r>
              <a:rPr lang="en-GB" sz="1050" err="1"/>
              <a:t>Allemagne</a:t>
            </a:r>
            <a:endParaRPr lang="en-IE" sz="1200"/>
          </a:p>
        </p:txBody>
      </p:sp>
      <p:sp>
        <p:nvSpPr>
          <p:cNvPr id="15" name="TextBox 14">
            <a:extLst>
              <a:ext uri="{FF2B5EF4-FFF2-40B4-BE49-F238E27FC236}">
                <a16:creationId xmlns:a16="http://schemas.microsoft.com/office/drawing/2014/main" id="{91988A2E-F2E6-5995-0170-7BBAA8A1156B}"/>
              </a:ext>
            </a:extLst>
          </p:cNvPr>
          <p:cNvSpPr txBox="1"/>
          <p:nvPr/>
        </p:nvSpPr>
        <p:spPr>
          <a:xfrm>
            <a:off x="10145274" y="4440246"/>
            <a:ext cx="931805" cy="261610"/>
          </a:xfrm>
          <a:prstGeom prst="rect">
            <a:avLst/>
          </a:prstGeom>
          <a:noFill/>
        </p:spPr>
        <p:txBody>
          <a:bodyPr wrap="square" rtlCol="0">
            <a:spAutoFit/>
          </a:bodyPr>
          <a:lstStyle/>
          <a:p>
            <a:r>
              <a:rPr lang="en-GB" sz="1050"/>
              <a:t>France</a:t>
            </a:r>
            <a:endParaRPr lang="en-IE" sz="1200"/>
          </a:p>
        </p:txBody>
      </p:sp>
      <p:sp>
        <p:nvSpPr>
          <p:cNvPr id="17" name="TextBox 16">
            <a:extLst>
              <a:ext uri="{FF2B5EF4-FFF2-40B4-BE49-F238E27FC236}">
                <a16:creationId xmlns:a16="http://schemas.microsoft.com/office/drawing/2014/main" id="{40F3DF20-9E69-973E-97B9-4CC6B50B139A}"/>
              </a:ext>
            </a:extLst>
          </p:cNvPr>
          <p:cNvSpPr txBox="1"/>
          <p:nvPr/>
        </p:nvSpPr>
        <p:spPr>
          <a:xfrm>
            <a:off x="10145274" y="4606600"/>
            <a:ext cx="931805" cy="261610"/>
          </a:xfrm>
          <a:prstGeom prst="rect">
            <a:avLst/>
          </a:prstGeom>
          <a:noFill/>
        </p:spPr>
        <p:txBody>
          <a:bodyPr wrap="square" rtlCol="0">
            <a:spAutoFit/>
          </a:bodyPr>
          <a:lstStyle/>
          <a:p>
            <a:r>
              <a:rPr lang="en-GB" sz="1050"/>
              <a:t>Zone euro</a:t>
            </a:r>
            <a:endParaRPr lang="en-IE" sz="1200"/>
          </a:p>
        </p:txBody>
      </p:sp>
      <p:sp>
        <p:nvSpPr>
          <p:cNvPr id="19" name="TextBox 18">
            <a:extLst>
              <a:ext uri="{FF2B5EF4-FFF2-40B4-BE49-F238E27FC236}">
                <a16:creationId xmlns:a16="http://schemas.microsoft.com/office/drawing/2014/main" id="{827B5740-1832-6B04-9561-ADA3BCB0A92C}"/>
              </a:ext>
            </a:extLst>
          </p:cNvPr>
          <p:cNvSpPr txBox="1"/>
          <p:nvPr/>
        </p:nvSpPr>
        <p:spPr>
          <a:xfrm>
            <a:off x="10145274" y="4767341"/>
            <a:ext cx="931805" cy="261610"/>
          </a:xfrm>
          <a:prstGeom prst="rect">
            <a:avLst/>
          </a:prstGeom>
          <a:noFill/>
        </p:spPr>
        <p:txBody>
          <a:bodyPr wrap="square" rtlCol="0">
            <a:spAutoFit/>
          </a:bodyPr>
          <a:lstStyle/>
          <a:p>
            <a:r>
              <a:rPr lang="en-GB" sz="1050"/>
              <a:t>Italie</a:t>
            </a:r>
            <a:endParaRPr lang="en-IE" sz="1200"/>
          </a:p>
        </p:txBody>
      </p:sp>
      <p:sp>
        <p:nvSpPr>
          <p:cNvPr id="20" name="TextBox 19">
            <a:extLst>
              <a:ext uri="{FF2B5EF4-FFF2-40B4-BE49-F238E27FC236}">
                <a16:creationId xmlns:a16="http://schemas.microsoft.com/office/drawing/2014/main" id="{BD55301E-1514-8226-4D03-CCE2407B3759}"/>
              </a:ext>
            </a:extLst>
          </p:cNvPr>
          <p:cNvSpPr txBox="1"/>
          <p:nvPr/>
        </p:nvSpPr>
        <p:spPr>
          <a:xfrm>
            <a:off x="10145274" y="3950815"/>
            <a:ext cx="931805" cy="261610"/>
          </a:xfrm>
          <a:prstGeom prst="rect">
            <a:avLst/>
          </a:prstGeom>
          <a:noFill/>
        </p:spPr>
        <p:txBody>
          <a:bodyPr wrap="square" rtlCol="0">
            <a:spAutoFit/>
          </a:bodyPr>
          <a:lstStyle/>
          <a:p>
            <a:r>
              <a:rPr lang="en-GB" sz="1050" err="1"/>
              <a:t>Espagne</a:t>
            </a:r>
            <a:endParaRPr lang="en-IE" sz="1200"/>
          </a:p>
        </p:txBody>
      </p:sp>
      <p:cxnSp>
        <p:nvCxnSpPr>
          <p:cNvPr id="22" name="Straight Connector 21">
            <a:extLst>
              <a:ext uri="{FF2B5EF4-FFF2-40B4-BE49-F238E27FC236}">
                <a16:creationId xmlns:a16="http://schemas.microsoft.com/office/drawing/2014/main" id="{BEF4D9C5-7EAD-196F-D95E-6A70088E1D60}"/>
              </a:ext>
            </a:extLst>
          </p:cNvPr>
          <p:cNvCxnSpPr>
            <a:cxnSpLocks/>
          </p:cNvCxnSpPr>
          <p:nvPr/>
        </p:nvCxnSpPr>
        <p:spPr>
          <a:xfrm>
            <a:off x="9762387" y="5174575"/>
            <a:ext cx="36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C083D00-5DE7-2E55-D3A3-B83C1BC06A0C}"/>
              </a:ext>
            </a:extLst>
          </p:cNvPr>
          <p:cNvCxnSpPr>
            <a:cxnSpLocks/>
          </p:cNvCxnSpPr>
          <p:nvPr/>
        </p:nvCxnSpPr>
        <p:spPr>
          <a:xfrm>
            <a:off x="9762387" y="4571051"/>
            <a:ext cx="360000" cy="0"/>
          </a:xfrm>
          <a:prstGeom prst="line">
            <a:avLst/>
          </a:prstGeom>
          <a:ln w="222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1432AAA-E69B-2981-E7F5-2D65BC09386F}"/>
              </a:ext>
            </a:extLst>
          </p:cNvPr>
          <p:cNvCxnSpPr>
            <a:cxnSpLocks/>
          </p:cNvCxnSpPr>
          <p:nvPr/>
        </p:nvCxnSpPr>
        <p:spPr>
          <a:xfrm>
            <a:off x="9762387" y="4738533"/>
            <a:ext cx="360000" cy="0"/>
          </a:xfrm>
          <a:prstGeom prst="line">
            <a:avLst/>
          </a:prstGeom>
          <a:ln w="1270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E133096-10A9-325C-E228-E127B9C97E55}"/>
              </a:ext>
            </a:extLst>
          </p:cNvPr>
          <p:cNvCxnSpPr>
            <a:cxnSpLocks/>
          </p:cNvCxnSpPr>
          <p:nvPr/>
        </p:nvCxnSpPr>
        <p:spPr>
          <a:xfrm>
            <a:off x="9762387" y="4894203"/>
            <a:ext cx="360000" cy="0"/>
          </a:xfrm>
          <a:prstGeom prst="line">
            <a:avLst/>
          </a:prstGeom>
          <a:ln w="12700">
            <a:solidFill>
              <a:srgbClr val="00B050"/>
            </a:solidFill>
          </a:ln>
        </p:spPr>
        <p:style>
          <a:lnRef idx="1">
            <a:schemeClr val="accent3"/>
          </a:lnRef>
          <a:fillRef idx="0">
            <a:schemeClr val="accent3"/>
          </a:fillRef>
          <a:effectRef idx="0">
            <a:schemeClr val="accent3"/>
          </a:effectRef>
          <a:fontRef idx="minor">
            <a:schemeClr val="tx1"/>
          </a:fontRef>
        </p:style>
      </p:cxnSp>
      <p:cxnSp>
        <p:nvCxnSpPr>
          <p:cNvPr id="26" name="Straight Connector 25">
            <a:extLst>
              <a:ext uri="{FF2B5EF4-FFF2-40B4-BE49-F238E27FC236}">
                <a16:creationId xmlns:a16="http://schemas.microsoft.com/office/drawing/2014/main" id="{896BDCFA-61B5-C17A-F4D9-BE87E79B44C1}"/>
              </a:ext>
            </a:extLst>
          </p:cNvPr>
          <p:cNvCxnSpPr>
            <a:cxnSpLocks/>
          </p:cNvCxnSpPr>
          <p:nvPr/>
        </p:nvCxnSpPr>
        <p:spPr>
          <a:xfrm>
            <a:off x="9762387" y="4094502"/>
            <a:ext cx="360000" cy="0"/>
          </a:xfrm>
          <a:prstGeom prst="line">
            <a:avLst/>
          </a:prstGeom>
          <a:ln w="12700">
            <a:solidFill>
              <a:srgbClr val="C00000"/>
            </a:solidFill>
          </a:ln>
        </p:spPr>
        <p:style>
          <a:lnRef idx="1">
            <a:schemeClr val="accent3"/>
          </a:lnRef>
          <a:fillRef idx="0">
            <a:schemeClr val="accent3"/>
          </a:fillRef>
          <a:effectRef idx="0">
            <a:schemeClr val="accent3"/>
          </a:effectRef>
          <a:fontRef idx="minor">
            <a:schemeClr val="tx1"/>
          </a:fontRef>
        </p:style>
      </p:cxnSp>
      <p:sp>
        <p:nvSpPr>
          <p:cNvPr id="21" name="TextBox 20">
            <a:extLst>
              <a:ext uri="{FF2B5EF4-FFF2-40B4-BE49-F238E27FC236}">
                <a16:creationId xmlns:a16="http://schemas.microsoft.com/office/drawing/2014/main" id="{E36DD8C6-BA35-F059-F049-A9962F94EE39}"/>
              </a:ext>
            </a:extLst>
          </p:cNvPr>
          <p:cNvSpPr txBox="1"/>
          <p:nvPr/>
        </p:nvSpPr>
        <p:spPr>
          <a:xfrm>
            <a:off x="10145274" y="4156971"/>
            <a:ext cx="931805" cy="261610"/>
          </a:xfrm>
          <a:prstGeom prst="rect">
            <a:avLst/>
          </a:prstGeom>
          <a:noFill/>
        </p:spPr>
        <p:txBody>
          <a:bodyPr wrap="square" rtlCol="0">
            <a:spAutoFit/>
          </a:bodyPr>
          <a:lstStyle/>
          <a:p>
            <a:r>
              <a:rPr lang="en-GB" sz="1050" err="1"/>
              <a:t>Grèce</a:t>
            </a:r>
            <a:endParaRPr lang="en-IE" sz="1200"/>
          </a:p>
        </p:txBody>
      </p:sp>
      <p:cxnSp>
        <p:nvCxnSpPr>
          <p:cNvPr id="27" name="Straight Connector 26">
            <a:extLst>
              <a:ext uri="{FF2B5EF4-FFF2-40B4-BE49-F238E27FC236}">
                <a16:creationId xmlns:a16="http://schemas.microsoft.com/office/drawing/2014/main" id="{FDA9AE49-5E55-E47A-2007-DF4EAD21D45C}"/>
              </a:ext>
            </a:extLst>
          </p:cNvPr>
          <p:cNvCxnSpPr>
            <a:cxnSpLocks/>
          </p:cNvCxnSpPr>
          <p:nvPr/>
        </p:nvCxnSpPr>
        <p:spPr>
          <a:xfrm>
            <a:off x="9762387" y="4287776"/>
            <a:ext cx="360000" cy="0"/>
          </a:xfrm>
          <a:prstGeom prst="line">
            <a:avLst/>
          </a:prstGeom>
          <a:ln w="12700">
            <a:solidFill>
              <a:srgbClr val="1C7CCA"/>
            </a:solidFill>
          </a:ln>
        </p:spPr>
        <p:style>
          <a:lnRef idx="1">
            <a:schemeClr val="accent1"/>
          </a:lnRef>
          <a:fillRef idx="0">
            <a:schemeClr val="accent1"/>
          </a:fillRef>
          <a:effectRef idx="0">
            <a:schemeClr val="accent1"/>
          </a:effectRef>
          <a:fontRef idx="minor">
            <a:schemeClr val="tx1"/>
          </a:fontRef>
        </p:style>
      </p:cxnSp>
      <p:pic>
        <p:nvPicPr>
          <p:cNvPr id="1026" name="Picture 2" descr="NATIONAL FLAG OF GREECE | The Flagman">
            <a:extLst>
              <a:ext uri="{FF2B5EF4-FFF2-40B4-BE49-F238E27FC236}">
                <a16:creationId xmlns:a16="http://schemas.microsoft.com/office/drawing/2014/main" id="{D722E2DF-8FB8-0A52-E470-719241D684A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52603" y="1801566"/>
            <a:ext cx="247650" cy="165100"/>
          </a:xfrm>
          <a:prstGeom prst="rect">
            <a:avLst/>
          </a:prstGeom>
          <a:noFill/>
          <a:extLst>
            <a:ext uri="{909E8E84-426E-40DD-AFC4-6F175D3DCCD1}">
              <a14:hiddenFill xmlns:a14="http://schemas.microsoft.com/office/drawing/2010/main">
                <a:solidFill>
                  <a:srgbClr val="FFFFFF"/>
                </a:solidFill>
              </a14:hiddenFill>
            </a:ext>
          </a:extLst>
        </p:spPr>
      </p:pic>
      <p:sp>
        <p:nvSpPr>
          <p:cNvPr id="18" name="Slide Number Placeholder 17">
            <a:extLst>
              <a:ext uri="{FF2B5EF4-FFF2-40B4-BE49-F238E27FC236}">
                <a16:creationId xmlns:a16="http://schemas.microsoft.com/office/drawing/2014/main" id="{4233FE38-39C5-FEB6-8C97-8C3B368EEC27}"/>
              </a:ext>
            </a:extLst>
          </p:cNvPr>
          <p:cNvSpPr>
            <a:spLocks noGrp="1"/>
          </p:cNvSpPr>
          <p:nvPr>
            <p:ph type="sldNum" idx="10"/>
          </p:nvPr>
        </p:nvSpPr>
        <p:spPr/>
        <p:txBody>
          <a:bodyPr/>
          <a:lstStyle/>
          <a:p>
            <a:pPr marL="0" lvl="0" indent="0" algn="l" rtl="0">
              <a:spcBef>
                <a:spcPts val="0"/>
              </a:spcBef>
              <a:spcAft>
                <a:spcPts val="0"/>
              </a:spcAft>
              <a:buNone/>
            </a:pPr>
            <a:fld id="{00000000-1234-1234-1234-123412341234}" type="slidenum">
              <a:rPr lang="en-GB" smtClean="0"/>
              <a:t>6</a:t>
            </a:fld>
            <a:endParaRPr lang="en-GB"/>
          </a:p>
        </p:txBody>
      </p:sp>
    </p:spTree>
    <p:extLst>
      <p:ext uri="{BB962C8B-B14F-4D97-AF65-F5344CB8AC3E}">
        <p14:creationId xmlns:p14="http://schemas.microsoft.com/office/powerpoint/2010/main" val="3907039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6" name="Google Shape;296;p8"/>
          <p:cNvSpPr txBox="1">
            <a:spLocks noGrp="1"/>
          </p:cNvSpPr>
          <p:nvPr>
            <p:ph type="title"/>
          </p:nvPr>
        </p:nvSpPr>
        <p:spPr>
          <a:xfrm>
            <a:off x="1081422" y="305553"/>
            <a:ext cx="10515600" cy="782357"/>
          </a:xfrm>
          <a:prstGeom prst="rect">
            <a:avLst/>
          </a:prstGeom>
          <a:noFill/>
          <a:ln>
            <a:noFill/>
          </a:ln>
        </p:spPr>
        <p:txBody>
          <a:bodyPr spcFirstLastPara="1" wrap="square" lIns="91425" tIns="45700" rIns="91425" bIns="0" anchor="b" anchorCtr="0">
            <a:noAutofit/>
          </a:bodyPr>
          <a:lstStyle/>
          <a:p>
            <a:pPr>
              <a:buSzPts val="4000"/>
            </a:pPr>
            <a:r>
              <a:rPr lang="fr-FR" sz="3600"/>
              <a:t>Déficits publics 2000-2025</a:t>
            </a:r>
          </a:p>
        </p:txBody>
      </p:sp>
      <p:sp>
        <p:nvSpPr>
          <p:cNvPr id="3" name="Google Shape;297;p8">
            <a:extLst>
              <a:ext uri="{FF2B5EF4-FFF2-40B4-BE49-F238E27FC236}">
                <a16:creationId xmlns:a16="http://schemas.microsoft.com/office/drawing/2014/main" id="{15677C58-760A-DF0B-04AB-34C1C03730C9}"/>
              </a:ext>
            </a:extLst>
          </p:cNvPr>
          <p:cNvSpPr txBox="1">
            <a:spLocks/>
          </p:cNvSpPr>
          <p:nvPr/>
        </p:nvSpPr>
        <p:spPr>
          <a:xfrm>
            <a:off x="1132341" y="6279384"/>
            <a:ext cx="8579273" cy="36512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eaLnBrk="1" hangingPunct="1">
              <a:lnSpc>
                <a:spcPct val="100000"/>
              </a:lnSpc>
              <a:spcBef>
                <a:spcPts val="0"/>
              </a:spcBef>
              <a:spcAft>
                <a:spcPts val="0"/>
              </a:spcAft>
              <a:buClr>
                <a:schemeClr val="dk2"/>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eaLnBrk="1" hangingPunct="1">
              <a:lnSpc>
                <a:spcPct val="100000"/>
              </a:lnSpc>
              <a:spcBef>
                <a:spcPts val="18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eaLnBrk="1" hangingPunct="1">
              <a:lnSpc>
                <a:spcPct val="100000"/>
              </a:lnSpc>
              <a:spcBef>
                <a:spcPts val="180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eaLnBrk="1" hangingPunct="1">
              <a:lnSpc>
                <a:spcPct val="100000"/>
              </a:lnSpc>
              <a:spcBef>
                <a:spcPts val="180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eaLnBrk="1" hangingPunct="1">
              <a:lnSpc>
                <a:spcPct val="100000"/>
              </a:lnSpc>
              <a:spcBef>
                <a:spcPts val="180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42900" algn="l" rtl="0" eaLnBrk="1" hangingPunct="1">
              <a:lnSpc>
                <a:spcPct val="90000"/>
              </a:lnSpc>
              <a:spcBef>
                <a:spcPts val="18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buFont typeface="Arial"/>
              <a:buNone/>
            </a:pPr>
            <a:r>
              <a:rPr lang="en-GB" sz="1050" b="1">
                <a:solidFill>
                  <a:schemeClr val="tx1">
                    <a:lumMod val="60000"/>
                    <a:lumOff val="40000"/>
                  </a:schemeClr>
                </a:solidFill>
              </a:rPr>
              <a:t>Source : </a:t>
            </a:r>
            <a:r>
              <a:rPr lang="en-GB" sz="1050">
                <a:solidFill>
                  <a:schemeClr val="tx1">
                    <a:lumMod val="60000"/>
                    <a:lumOff val="40000"/>
                  </a:schemeClr>
                </a:solidFill>
                <a:hlinkClick r:id="rId3">
                  <a:extLst>
                    <a:ext uri="{A12FA001-AC4F-418D-AE19-62706E023703}">
                      <ahyp:hlinkClr xmlns:ahyp="http://schemas.microsoft.com/office/drawing/2018/hyperlinkcolor" val="tx"/>
                    </a:ext>
                  </a:extLst>
                </a:hlinkClick>
              </a:rPr>
              <a:t>Eurostat</a:t>
            </a:r>
            <a:r>
              <a:rPr lang="en-GB" sz="1050">
                <a:solidFill>
                  <a:schemeClr val="tx1">
                    <a:lumMod val="60000"/>
                    <a:lumOff val="40000"/>
                  </a:schemeClr>
                </a:solidFill>
              </a:rPr>
              <a:t>,</a:t>
            </a:r>
            <a:r>
              <a:rPr lang="fr-FR" sz="1050">
                <a:solidFill>
                  <a:srgbClr val="0563C1"/>
                </a:solidFill>
              </a:rPr>
              <a:t> </a:t>
            </a:r>
            <a:r>
              <a:rPr lang="fr-FR" sz="1050">
                <a:solidFill>
                  <a:srgbClr val="0563C1"/>
                </a:solidFill>
                <a:hlinkClick r:id="rId4">
                  <a:extLst>
                    <a:ext uri="{A12FA001-AC4F-418D-AE19-62706E023703}">
                      <ahyp:hlinkClr xmlns:ahyp="http://schemas.microsoft.com/office/drawing/2018/hyperlinkcolor" val="tx"/>
                    </a:ext>
                  </a:extLst>
                </a:hlinkClick>
              </a:rPr>
              <a:t>prévisions automne 2024</a:t>
            </a:r>
            <a:r>
              <a:rPr lang="en-GB" sz="1050">
                <a:solidFill>
                  <a:schemeClr val="tx1">
                    <a:lumMod val="60000"/>
                    <a:lumOff val="40000"/>
                  </a:schemeClr>
                </a:solidFill>
                <a:hlinkClick r:id="rId4">
                  <a:extLst>
                    <a:ext uri="{A12FA001-AC4F-418D-AE19-62706E023703}">
                      <ahyp:hlinkClr xmlns:ahyp="http://schemas.microsoft.com/office/drawing/2018/hyperlinkcolor" val="tx"/>
                    </a:ext>
                  </a:extLst>
                </a:hlinkClick>
              </a:rPr>
              <a:t> </a:t>
            </a:r>
            <a:endParaRPr lang="en-GB" sz="1050">
              <a:solidFill>
                <a:schemeClr val="tx1">
                  <a:lumMod val="60000"/>
                  <a:lumOff val="40000"/>
                </a:schemeClr>
              </a:solidFill>
            </a:endParaRPr>
          </a:p>
        </p:txBody>
      </p:sp>
      <p:sp>
        <p:nvSpPr>
          <p:cNvPr id="4" name="Rectangle 3">
            <a:extLst>
              <a:ext uri="{FF2B5EF4-FFF2-40B4-BE49-F238E27FC236}">
                <a16:creationId xmlns:a16="http://schemas.microsoft.com/office/drawing/2014/main" id="{216ECB9C-4B9B-23AD-1A94-E814DDFFF718}"/>
              </a:ext>
            </a:extLst>
          </p:cNvPr>
          <p:cNvSpPr/>
          <p:nvPr/>
        </p:nvSpPr>
        <p:spPr>
          <a:xfrm>
            <a:off x="8963049" y="1658499"/>
            <a:ext cx="408426" cy="4023608"/>
          </a:xfrm>
          <a:prstGeom prst="rect">
            <a:avLst/>
          </a:prstGeom>
          <a:solidFill>
            <a:schemeClr val="tx1">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IE"/>
          </a:p>
        </p:txBody>
      </p:sp>
      <p:graphicFrame>
        <p:nvGraphicFramePr>
          <p:cNvPr id="11" name="Chart 10">
            <a:extLst>
              <a:ext uri="{FF2B5EF4-FFF2-40B4-BE49-F238E27FC236}">
                <a16:creationId xmlns:a16="http://schemas.microsoft.com/office/drawing/2014/main" id="{83AEC9FF-9184-459D-7C33-04FE7A4EB048}"/>
              </a:ext>
            </a:extLst>
          </p:cNvPr>
          <p:cNvGraphicFramePr>
            <a:graphicFrameLocks/>
          </p:cNvGraphicFramePr>
          <p:nvPr/>
        </p:nvGraphicFramePr>
        <p:xfrm>
          <a:off x="1076506" y="1199854"/>
          <a:ext cx="8733325" cy="5130883"/>
        </p:xfrm>
        <a:graphic>
          <a:graphicData uri="http://schemas.openxmlformats.org/drawingml/2006/chart">
            <c:chart xmlns:c="http://schemas.openxmlformats.org/drawingml/2006/chart" xmlns:r="http://schemas.openxmlformats.org/officeDocument/2006/relationships" r:id="rId5"/>
          </a:graphicData>
        </a:graphic>
      </p:graphicFrame>
      <p:sp>
        <p:nvSpPr>
          <p:cNvPr id="5" name="Rectangle 4">
            <a:extLst>
              <a:ext uri="{FF2B5EF4-FFF2-40B4-BE49-F238E27FC236}">
                <a16:creationId xmlns:a16="http://schemas.microsoft.com/office/drawing/2014/main" id="{DC58BB62-F4E3-F94F-0C18-FE9D7D343981}"/>
              </a:ext>
            </a:extLst>
          </p:cNvPr>
          <p:cNvSpPr>
            <a:spLocks noGrp="1" noRot="1" noMove="1" noResize="1" noEditPoints="1" noAdjustHandles="1" noChangeArrowheads="1" noChangeShapeType="1"/>
          </p:cNvSpPr>
          <p:nvPr/>
        </p:nvSpPr>
        <p:spPr>
          <a:xfrm>
            <a:off x="9447410" y="1087910"/>
            <a:ext cx="1341500" cy="470086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TextBox 8">
            <a:extLst>
              <a:ext uri="{FF2B5EF4-FFF2-40B4-BE49-F238E27FC236}">
                <a16:creationId xmlns:a16="http://schemas.microsoft.com/office/drawing/2014/main" id="{B4DB8F0D-6FE8-8D4F-63AC-F6475D85B964}"/>
              </a:ext>
            </a:extLst>
          </p:cNvPr>
          <p:cNvSpPr txBox="1"/>
          <p:nvPr/>
        </p:nvSpPr>
        <p:spPr>
          <a:xfrm>
            <a:off x="1110670" y="1008166"/>
            <a:ext cx="6094378" cy="286232"/>
          </a:xfrm>
          <a:prstGeom prst="rect">
            <a:avLst/>
          </a:prstGeom>
          <a:noFill/>
          <a:ln>
            <a:noFill/>
          </a:ln>
        </p:spPr>
        <p:txBody>
          <a:bodyPr spcFirstLastPara="1" wrap="square" lIns="91425" tIns="45700" rIns="91425" bIns="0" anchor="b" anchorCtr="0">
            <a:noAutofit/>
          </a:bodyPr>
          <a:lstStyle>
            <a:defPPr marR="0" lvl="0" algn="l" rtl="0">
              <a:lnSpc>
                <a:spcPct val="100000"/>
              </a:lnSpc>
              <a:spcBef>
                <a:spcPts val="0"/>
              </a:spcBef>
              <a:spcAft>
                <a:spcPts val="0"/>
              </a:spcAft>
              <a:defRPr/>
            </a:defPPr>
            <a:lvl1pPr eaLnBrk="1" hangingPunct="1">
              <a:lnSpc>
                <a:spcPct val="90000"/>
              </a:lnSpc>
              <a:buClr>
                <a:schemeClr val="dk2"/>
              </a:buClr>
              <a:buSzPts val="4000"/>
              <a:buNone/>
              <a:defRPr>
                <a:solidFill>
                  <a:schemeClr val="tx1"/>
                </a:solidFill>
              </a:defRPr>
            </a:lvl1pPr>
            <a:lvl2pPr eaLnBrk="1" hangingPunct="1">
              <a:buSzPts val="1400"/>
              <a:buNone/>
              <a:defRPr sz="1800"/>
            </a:lvl2pPr>
            <a:lvl3pPr eaLnBrk="1" hangingPunct="1">
              <a:buSzPts val="1400"/>
              <a:buNone/>
              <a:defRPr sz="1800"/>
            </a:lvl3pPr>
            <a:lvl4pPr eaLnBrk="1" hangingPunct="1">
              <a:buSzPts val="1400"/>
              <a:buNone/>
              <a:defRPr sz="1800"/>
            </a:lvl4pPr>
            <a:lvl5pPr eaLnBrk="1" hangingPunct="1">
              <a:buSzPts val="1400"/>
              <a:buNone/>
              <a:defRPr sz="1800"/>
            </a:lvl5pPr>
            <a:lvl6pPr eaLnBrk="1" hangingPunct="1">
              <a:buSzPts val="1400"/>
              <a:buNone/>
              <a:defRPr sz="1800"/>
            </a:lvl6pPr>
            <a:lvl7pPr eaLnBrk="1" hangingPunct="1">
              <a:buSzPts val="1400"/>
              <a:buNone/>
              <a:defRPr sz="1800"/>
            </a:lvl7pPr>
            <a:lvl8pPr eaLnBrk="1" hangingPunct="1">
              <a:buSzPts val="1400"/>
              <a:buNone/>
              <a:defRPr sz="1800"/>
            </a:lvl8pPr>
            <a:lvl9pPr eaLnBrk="1" hangingPunct="1">
              <a:buSzPts val="1400"/>
              <a:buNone/>
              <a:defRPr sz="1800"/>
            </a:lvl9pPr>
          </a:lstStyle>
          <a:p>
            <a:r>
              <a:rPr lang="en-GB" err="1"/>
              <a:t>en</a:t>
            </a:r>
            <a:r>
              <a:rPr lang="en-GB"/>
              <a:t> % du PIB</a:t>
            </a:r>
          </a:p>
        </p:txBody>
      </p:sp>
      <p:sp>
        <p:nvSpPr>
          <p:cNvPr id="28" name="TextBox 27">
            <a:extLst>
              <a:ext uri="{FF2B5EF4-FFF2-40B4-BE49-F238E27FC236}">
                <a16:creationId xmlns:a16="http://schemas.microsoft.com/office/drawing/2014/main" id="{C1A377E5-E6E1-5E07-1F9E-C94181855E0A}"/>
              </a:ext>
            </a:extLst>
          </p:cNvPr>
          <p:cNvSpPr txBox="1"/>
          <p:nvPr/>
        </p:nvSpPr>
        <p:spPr>
          <a:xfrm>
            <a:off x="9809832" y="2853307"/>
            <a:ext cx="931805" cy="261610"/>
          </a:xfrm>
          <a:prstGeom prst="rect">
            <a:avLst/>
          </a:prstGeom>
          <a:noFill/>
        </p:spPr>
        <p:txBody>
          <a:bodyPr wrap="square" rtlCol="0">
            <a:spAutoFit/>
          </a:bodyPr>
          <a:lstStyle/>
          <a:p>
            <a:r>
              <a:rPr lang="en-GB" sz="1050" err="1"/>
              <a:t>Allemagne</a:t>
            </a:r>
            <a:endParaRPr lang="en-IE" sz="1200"/>
          </a:p>
        </p:txBody>
      </p:sp>
      <p:sp>
        <p:nvSpPr>
          <p:cNvPr id="29" name="TextBox 28">
            <a:extLst>
              <a:ext uri="{FF2B5EF4-FFF2-40B4-BE49-F238E27FC236}">
                <a16:creationId xmlns:a16="http://schemas.microsoft.com/office/drawing/2014/main" id="{939704B3-D409-BD1B-7EE3-C5A5F7259CE7}"/>
              </a:ext>
            </a:extLst>
          </p:cNvPr>
          <p:cNvSpPr txBox="1"/>
          <p:nvPr/>
        </p:nvSpPr>
        <p:spPr>
          <a:xfrm>
            <a:off x="9809832" y="3743393"/>
            <a:ext cx="931805" cy="261610"/>
          </a:xfrm>
          <a:prstGeom prst="rect">
            <a:avLst/>
          </a:prstGeom>
          <a:noFill/>
        </p:spPr>
        <p:txBody>
          <a:bodyPr wrap="square" rtlCol="0">
            <a:spAutoFit/>
          </a:bodyPr>
          <a:lstStyle/>
          <a:p>
            <a:r>
              <a:rPr lang="en-GB" sz="1050"/>
              <a:t>France</a:t>
            </a:r>
            <a:endParaRPr lang="en-IE" sz="1200"/>
          </a:p>
        </p:txBody>
      </p:sp>
      <p:sp>
        <p:nvSpPr>
          <p:cNvPr id="30" name="TextBox 29">
            <a:extLst>
              <a:ext uri="{FF2B5EF4-FFF2-40B4-BE49-F238E27FC236}">
                <a16:creationId xmlns:a16="http://schemas.microsoft.com/office/drawing/2014/main" id="{F117FFBD-C287-1612-5B96-4C137F675B59}"/>
              </a:ext>
            </a:extLst>
          </p:cNvPr>
          <p:cNvSpPr txBox="1"/>
          <p:nvPr/>
        </p:nvSpPr>
        <p:spPr>
          <a:xfrm>
            <a:off x="9809832" y="3139184"/>
            <a:ext cx="931805" cy="261610"/>
          </a:xfrm>
          <a:prstGeom prst="rect">
            <a:avLst/>
          </a:prstGeom>
          <a:noFill/>
        </p:spPr>
        <p:txBody>
          <a:bodyPr wrap="square" rtlCol="0">
            <a:spAutoFit/>
          </a:bodyPr>
          <a:lstStyle/>
          <a:p>
            <a:r>
              <a:rPr lang="en-GB" sz="1050"/>
              <a:t>Zone euro</a:t>
            </a:r>
            <a:endParaRPr lang="en-IE" sz="1200"/>
          </a:p>
        </p:txBody>
      </p:sp>
      <p:sp>
        <p:nvSpPr>
          <p:cNvPr id="31" name="TextBox 30">
            <a:extLst>
              <a:ext uri="{FF2B5EF4-FFF2-40B4-BE49-F238E27FC236}">
                <a16:creationId xmlns:a16="http://schemas.microsoft.com/office/drawing/2014/main" id="{A273C178-DAEA-8EEF-F606-D3CB954947B8}"/>
              </a:ext>
            </a:extLst>
          </p:cNvPr>
          <p:cNvSpPr txBox="1"/>
          <p:nvPr/>
        </p:nvSpPr>
        <p:spPr>
          <a:xfrm>
            <a:off x="9809832" y="3248139"/>
            <a:ext cx="931805" cy="261610"/>
          </a:xfrm>
          <a:prstGeom prst="rect">
            <a:avLst/>
          </a:prstGeom>
          <a:noFill/>
        </p:spPr>
        <p:txBody>
          <a:bodyPr wrap="square" rtlCol="0">
            <a:spAutoFit/>
          </a:bodyPr>
          <a:lstStyle/>
          <a:p>
            <a:r>
              <a:rPr lang="en-GB" sz="1050"/>
              <a:t>Italie</a:t>
            </a:r>
            <a:endParaRPr lang="en-IE" sz="1200"/>
          </a:p>
        </p:txBody>
      </p:sp>
      <p:sp>
        <p:nvSpPr>
          <p:cNvPr id="32" name="TextBox 31">
            <a:extLst>
              <a:ext uri="{FF2B5EF4-FFF2-40B4-BE49-F238E27FC236}">
                <a16:creationId xmlns:a16="http://schemas.microsoft.com/office/drawing/2014/main" id="{8770425D-CBAD-733B-7D81-3C3673EAEE09}"/>
              </a:ext>
            </a:extLst>
          </p:cNvPr>
          <p:cNvSpPr txBox="1"/>
          <p:nvPr/>
        </p:nvSpPr>
        <p:spPr>
          <a:xfrm>
            <a:off x="9809832" y="3010786"/>
            <a:ext cx="931805" cy="261610"/>
          </a:xfrm>
          <a:prstGeom prst="rect">
            <a:avLst/>
          </a:prstGeom>
          <a:noFill/>
        </p:spPr>
        <p:txBody>
          <a:bodyPr wrap="square" rtlCol="0">
            <a:spAutoFit/>
          </a:bodyPr>
          <a:lstStyle/>
          <a:p>
            <a:r>
              <a:rPr lang="en-GB" sz="1050" err="1"/>
              <a:t>Espagne</a:t>
            </a:r>
            <a:endParaRPr lang="en-IE" sz="1200"/>
          </a:p>
        </p:txBody>
      </p:sp>
      <p:sp>
        <p:nvSpPr>
          <p:cNvPr id="15" name="Google Shape;297;p8">
            <a:extLst>
              <a:ext uri="{FF2B5EF4-FFF2-40B4-BE49-F238E27FC236}">
                <a16:creationId xmlns:a16="http://schemas.microsoft.com/office/drawing/2014/main" id="{45A3AAE2-CFA2-598B-4E82-893959D470D6}"/>
              </a:ext>
            </a:extLst>
          </p:cNvPr>
          <p:cNvSpPr txBox="1">
            <a:spLocks/>
          </p:cNvSpPr>
          <p:nvPr/>
        </p:nvSpPr>
        <p:spPr>
          <a:xfrm>
            <a:off x="8643744" y="1407897"/>
            <a:ext cx="820686" cy="36512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eaLnBrk="1" hangingPunct="1">
              <a:lnSpc>
                <a:spcPct val="100000"/>
              </a:lnSpc>
              <a:spcBef>
                <a:spcPts val="0"/>
              </a:spcBef>
              <a:spcAft>
                <a:spcPts val="0"/>
              </a:spcAft>
              <a:buClr>
                <a:schemeClr val="dk2"/>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eaLnBrk="1" hangingPunct="1">
              <a:lnSpc>
                <a:spcPct val="100000"/>
              </a:lnSpc>
              <a:spcBef>
                <a:spcPts val="18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eaLnBrk="1" hangingPunct="1">
              <a:lnSpc>
                <a:spcPct val="100000"/>
              </a:lnSpc>
              <a:spcBef>
                <a:spcPts val="180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eaLnBrk="1" hangingPunct="1">
              <a:lnSpc>
                <a:spcPct val="100000"/>
              </a:lnSpc>
              <a:spcBef>
                <a:spcPts val="180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eaLnBrk="1" hangingPunct="1">
              <a:lnSpc>
                <a:spcPct val="100000"/>
              </a:lnSpc>
              <a:spcBef>
                <a:spcPts val="180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42900" algn="l" rtl="0" eaLnBrk="1" hangingPunct="1">
              <a:lnSpc>
                <a:spcPct val="90000"/>
              </a:lnSpc>
              <a:spcBef>
                <a:spcPts val="18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buFont typeface="Arial"/>
              <a:buNone/>
            </a:pPr>
            <a:r>
              <a:rPr lang="en-GB" sz="1050" i="1"/>
              <a:t>pr</a:t>
            </a:r>
            <a:r>
              <a:rPr lang="fr-BE" sz="1050" i="1"/>
              <a:t>é</a:t>
            </a:r>
            <a:r>
              <a:rPr lang="en-GB" sz="1050" i="1"/>
              <a:t>visions</a:t>
            </a:r>
          </a:p>
        </p:txBody>
      </p:sp>
      <p:cxnSp>
        <p:nvCxnSpPr>
          <p:cNvPr id="33" name="Straight Connector 32">
            <a:extLst>
              <a:ext uri="{FF2B5EF4-FFF2-40B4-BE49-F238E27FC236}">
                <a16:creationId xmlns:a16="http://schemas.microsoft.com/office/drawing/2014/main" id="{B66957FE-A5F3-5037-CB27-B519B96AC4EB}"/>
              </a:ext>
            </a:extLst>
          </p:cNvPr>
          <p:cNvCxnSpPr>
            <a:cxnSpLocks/>
          </p:cNvCxnSpPr>
          <p:nvPr/>
        </p:nvCxnSpPr>
        <p:spPr>
          <a:xfrm>
            <a:off x="9399238" y="2987887"/>
            <a:ext cx="36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1A117E1-502E-25A8-7830-DA8DF7A20ED5}"/>
              </a:ext>
            </a:extLst>
          </p:cNvPr>
          <p:cNvCxnSpPr>
            <a:cxnSpLocks/>
          </p:cNvCxnSpPr>
          <p:nvPr/>
        </p:nvCxnSpPr>
        <p:spPr>
          <a:xfrm>
            <a:off x="9399238" y="3860061"/>
            <a:ext cx="360000" cy="0"/>
          </a:xfrm>
          <a:prstGeom prst="line">
            <a:avLst/>
          </a:prstGeom>
          <a:ln w="222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4B7DD37-699E-7935-C857-E0C1C21F01E7}"/>
              </a:ext>
            </a:extLst>
          </p:cNvPr>
          <p:cNvCxnSpPr>
            <a:cxnSpLocks/>
          </p:cNvCxnSpPr>
          <p:nvPr/>
        </p:nvCxnSpPr>
        <p:spPr>
          <a:xfrm>
            <a:off x="9399238" y="3269989"/>
            <a:ext cx="360000" cy="0"/>
          </a:xfrm>
          <a:prstGeom prst="line">
            <a:avLst/>
          </a:prstGeom>
          <a:ln w="1270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88D6DA2-9139-6591-2364-86E3362983A8}"/>
              </a:ext>
            </a:extLst>
          </p:cNvPr>
          <p:cNvCxnSpPr>
            <a:cxnSpLocks/>
          </p:cNvCxnSpPr>
          <p:nvPr/>
        </p:nvCxnSpPr>
        <p:spPr>
          <a:xfrm>
            <a:off x="9408474" y="3375573"/>
            <a:ext cx="360000" cy="0"/>
          </a:xfrm>
          <a:prstGeom prst="line">
            <a:avLst/>
          </a:prstGeom>
          <a:ln w="12700">
            <a:solidFill>
              <a:srgbClr val="00B050"/>
            </a:solidFill>
          </a:ln>
        </p:spPr>
        <p:style>
          <a:lnRef idx="1">
            <a:schemeClr val="accent3"/>
          </a:lnRef>
          <a:fillRef idx="0">
            <a:schemeClr val="accent3"/>
          </a:fillRef>
          <a:effectRef idx="0">
            <a:schemeClr val="accent3"/>
          </a:effectRef>
          <a:fontRef idx="minor">
            <a:schemeClr val="tx1"/>
          </a:fontRef>
        </p:style>
      </p:cxnSp>
      <p:cxnSp>
        <p:nvCxnSpPr>
          <p:cNvPr id="37" name="Straight Connector 36">
            <a:extLst>
              <a:ext uri="{FF2B5EF4-FFF2-40B4-BE49-F238E27FC236}">
                <a16:creationId xmlns:a16="http://schemas.microsoft.com/office/drawing/2014/main" id="{B0896340-10CD-681F-91A9-A965EC9BA246}"/>
              </a:ext>
            </a:extLst>
          </p:cNvPr>
          <p:cNvCxnSpPr>
            <a:cxnSpLocks/>
          </p:cNvCxnSpPr>
          <p:nvPr/>
        </p:nvCxnSpPr>
        <p:spPr>
          <a:xfrm>
            <a:off x="9399238" y="3154473"/>
            <a:ext cx="360000" cy="0"/>
          </a:xfrm>
          <a:prstGeom prst="line">
            <a:avLst/>
          </a:prstGeom>
          <a:ln w="12700">
            <a:solidFill>
              <a:srgbClr val="C00000"/>
            </a:solidFill>
          </a:ln>
        </p:spPr>
        <p:style>
          <a:lnRef idx="1">
            <a:schemeClr val="accent3"/>
          </a:lnRef>
          <a:fillRef idx="0">
            <a:schemeClr val="accent3"/>
          </a:fillRef>
          <a:effectRef idx="0">
            <a:schemeClr val="accent3"/>
          </a:effectRef>
          <a:fontRef idx="minor">
            <a:schemeClr val="tx1"/>
          </a:fontRef>
        </p:style>
      </p:cxnSp>
      <p:cxnSp>
        <p:nvCxnSpPr>
          <p:cNvPr id="10" name="Straight Connector 9">
            <a:extLst>
              <a:ext uri="{FF2B5EF4-FFF2-40B4-BE49-F238E27FC236}">
                <a16:creationId xmlns:a16="http://schemas.microsoft.com/office/drawing/2014/main" id="{CD90AFC1-ECAC-C1C3-F0B4-8269566F6694}"/>
              </a:ext>
            </a:extLst>
          </p:cNvPr>
          <p:cNvCxnSpPr>
            <a:cxnSpLocks/>
          </p:cNvCxnSpPr>
          <p:nvPr/>
        </p:nvCxnSpPr>
        <p:spPr>
          <a:xfrm>
            <a:off x="1480497" y="3271460"/>
            <a:ext cx="7810052" cy="0"/>
          </a:xfrm>
          <a:prstGeom prst="line">
            <a:avLst/>
          </a:prstGeom>
          <a:ln w="38100">
            <a:solidFill>
              <a:schemeClr val="accent1">
                <a:shade val="95000"/>
                <a:satMod val="105000"/>
                <a:alpha val="38000"/>
              </a:schemeClr>
            </a:solidFill>
            <a:prstDash val="dashDot"/>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6743F34-8F2F-9C72-0A4E-9F86658CD843}"/>
              </a:ext>
            </a:extLst>
          </p:cNvPr>
          <p:cNvPicPr>
            <a:picLocks noChangeAspect="1"/>
          </p:cNvPicPr>
          <p:nvPr/>
        </p:nvPicPr>
        <p:blipFill>
          <a:blip r:embed="rId6"/>
          <a:stretch>
            <a:fillRect/>
          </a:stretch>
        </p:blipFill>
        <p:spPr>
          <a:xfrm>
            <a:off x="5039182" y="3957866"/>
            <a:ext cx="251214" cy="150333"/>
          </a:xfrm>
          <a:prstGeom prst="rect">
            <a:avLst/>
          </a:prstGeom>
        </p:spPr>
      </p:pic>
      <p:pic>
        <p:nvPicPr>
          <p:cNvPr id="6" name="Picture 5">
            <a:extLst>
              <a:ext uri="{FF2B5EF4-FFF2-40B4-BE49-F238E27FC236}">
                <a16:creationId xmlns:a16="http://schemas.microsoft.com/office/drawing/2014/main" id="{D9BFA177-80A7-3316-FB20-825841905C2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47116" y="2265017"/>
            <a:ext cx="243280" cy="142408"/>
          </a:xfrm>
          <a:prstGeom prst="rect">
            <a:avLst/>
          </a:prstGeom>
        </p:spPr>
      </p:pic>
      <p:pic>
        <p:nvPicPr>
          <p:cNvPr id="7" name="Picture 6">
            <a:extLst>
              <a:ext uri="{FF2B5EF4-FFF2-40B4-BE49-F238E27FC236}">
                <a16:creationId xmlns:a16="http://schemas.microsoft.com/office/drawing/2014/main" id="{C27F9779-5E26-03F1-6D38-BD215D1015F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47116" y="3078768"/>
            <a:ext cx="243281" cy="144386"/>
          </a:xfrm>
          <a:prstGeom prst="rect">
            <a:avLst/>
          </a:prstGeom>
        </p:spPr>
      </p:pic>
      <p:pic>
        <p:nvPicPr>
          <p:cNvPr id="8" name="Picture 7">
            <a:extLst>
              <a:ext uri="{FF2B5EF4-FFF2-40B4-BE49-F238E27FC236}">
                <a16:creationId xmlns:a16="http://schemas.microsoft.com/office/drawing/2014/main" id="{BAC52377-9E3A-5639-581A-C61C7CCFF43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47115" y="4667324"/>
            <a:ext cx="243281" cy="144386"/>
          </a:xfrm>
          <a:prstGeom prst="rect">
            <a:avLst/>
          </a:prstGeom>
        </p:spPr>
      </p:pic>
      <p:pic>
        <p:nvPicPr>
          <p:cNvPr id="16" name="Picture 15">
            <a:extLst>
              <a:ext uri="{FF2B5EF4-FFF2-40B4-BE49-F238E27FC236}">
                <a16:creationId xmlns:a16="http://schemas.microsoft.com/office/drawing/2014/main" id="{D05FA548-22A6-AE30-FEE5-5FA3538639E4}"/>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3104" t="35986" r="52994" b="24483"/>
          <a:stretch/>
        </p:blipFill>
        <p:spPr>
          <a:xfrm>
            <a:off x="5047115" y="3543371"/>
            <a:ext cx="247109" cy="243892"/>
          </a:xfrm>
          <a:prstGeom prst="ellipse">
            <a:avLst/>
          </a:prstGeom>
        </p:spPr>
      </p:pic>
      <p:sp>
        <p:nvSpPr>
          <p:cNvPr id="17" name="Slide Number Placeholder 16">
            <a:extLst>
              <a:ext uri="{FF2B5EF4-FFF2-40B4-BE49-F238E27FC236}">
                <a16:creationId xmlns:a16="http://schemas.microsoft.com/office/drawing/2014/main" id="{F550796C-FC0B-0C4C-5DDE-690E4F80FCDE}"/>
              </a:ext>
            </a:extLst>
          </p:cNvPr>
          <p:cNvSpPr>
            <a:spLocks noGrp="1"/>
          </p:cNvSpPr>
          <p:nvPr>
            <p:ph type="sldNum" idx="10"/>
          </p:nvPr>
        </p:nvSpPr>
        <p:spPr/>
        <p:txBody>
          <a:bodyPr/>
          <a:lstStyle/>
          <a:p>
            <a:pPr marL="0" lvl="0" indent="0" algn="l" rtl="0">
              <a:spcBef>
                <a:spcPts val="0"/>
              </a:spcBef>
              <a:spcAft>
                <a:spcPts val="0"/>
              </a:spcAft>
              <a:buNone/>
            </a:pPr>
            <a:fld id="{00000000-1234-1234-1234-123412341234}" type="slidenum">
              <a:rPr lang="en-GB" smtClean="0"/>
              <a:t>7</a:t>
            </a:fld>
            <a:endParaRPr lang="en-GB"/>
          </a:p>
        </p:txBody>
      </p:sp>
    </p:spTree>
    <p:extLst>
      <p:ext uri="{BB962C8B-B14F-4D97-AF65-F5344CB8AC3E}">
        <p14:creationId xmlns:p14="http://schemas.microsoft.com/office/powerpoint/2010/main" val="2304579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6" name="Google Shape;296;p8"/>
          <p:cNvSpPr txBox="1">
            <a:spLocks noGrp="1"/>
          </p:cNvSpPr>
          <p:nvPr>
            <p:ph type="title"/>
          </p:nvPr>
        </p:nvSpPr>
        <p:spPr>
          <a:xfrm>
            <a:off x="1080385" y="413285"/>
            <a:ext cx="10515600" cy="679385"/>
          </a:xfrm>
          <a:prstGeom prst="rect">
            <a:avLst/>
          </a:prstGeom>
          <a:noFill/>
          <a:ln>
            <a:noFill/>
          </a:ln>
        </p:spPr>
        <p:txBody>
          <a:bodyPr spcFirstLastPara="1" wrap="square" lIns="91425" tIns="45700" rIns="91425" bIns="0" anchor="b" anchorCtr="0">
            <a:noAutofit/>
          </a:bodyPr>
          <a:lstStyle/>
          <a:p>
            <a:pPr>
              <a:buSzPts val="4000"/>
            </a:pPr>
            <a:r>
              <a:rPr lang="en-GB" sz="3600"/>
              <a:t>Ratios de </a:t>
            </a:r>
            <a:r>
              <a:rPr lang="en-GB" sz="3600" err="1"/>
              <a:t>dette</a:t>
            </a:r>
            <a:r>
              <a:rPr lang="en-GB" sz="3600"/>
              <a:t> </a:t>
            </a:r>
            <a:r>
              <a:rPr lang="en-GB" sz="3600" err="1"/>
              <a:t>publique</a:t>
            </a:r>
            <a:r>
              <a:rPr lang="en-GB" sz="3600"/>
              <a:t> 2000-2025 </a:t>
            </a:r>
            <a:endParaRPr sz="3600"/>
          </a:p>
        </p:txBody>
      </p:sp>
      <p:sp>
        <p:nvSpPr>
          <p:cNvPr id="3" name="Google Shape;297;p8">
            <a:extLst>
              <a:ext uri="{FF2B5EF4-FFF2-40B4-BE49-F238E27FC236}">
                <a16:creationId xmlns:a16="http://schemas.microsoft.com/office/drawing/2014/main" id="{15677C58-760A-DF0B-04AB-34C1C03730C9}"/>
              </a:ext>
            </a:extLst>
          </p:cNvPr>
          <p:cNvSpPr txBox="1">
            <a:spLocks/>
          </p:cNvSpPr>
          <p:nvPr/>
        </p:nvSpPr>
        <p:spPr>
          <a:xfrm>
            <a:off x="1114070" y="6285754"/>
            <a:ext cx="8579273" cy="32315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eaLnBrk="1" hangingPunct="1">
              <a:lnSpc>
                <a:spcPct val="100000"/>
              </a:lnSpc>
              <a:spcBef>
                <a:spcPts val="0"/>
              </a:spcBef>
              <a:spcAft>
                <a:spcPts val="0"/>
              </a:spcAft>
              <a:buClr>
                <a:schemeClr val="dk2"/>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eaLnBrk="1" hangingPunct="1">
              <a:lnSpc>
                <a:spcPct val="100000"/>
              </a:lnSpc>
              <a:spcBef>
                <a:spcPts val="18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eaLnBrk="1" hangingPunct="1">
              <a:lnSpc>
                <a:spcPct val="100000"/>
              </a:lnSpc>
              <a:spcBef>
                <a:spcPts val="180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eaLnBrk="1" hangingPunct="1">
              <a:lnSpc>
                <a:spcPct val="100000"/>
              </a:lnSpc>
              <a:spcBef>
                <a:spcPts val="180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eaLnBrk="1" hangingPunct="1">
              <a:lnSpc>
                <a:spcPct val="100000"/>
              </a:lnSpc>
              <a:spcBef>
                <a:spcPts val="180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42900" algn="l" rtl="0" eaLnBrk="1" hangingPunct="1">
              <a:lnSpc>
                <a:spcPct val="90000"/>
              </a:lnSpc>
              <a:spcBef>
                <a:spcPts val="18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buFont typeface="Arial"/>
              <a:buNone/>
            </a:pPr>
            <a:r>
              <a:rPr lang="en-GB" sz="1050" b="1">
                <a:solidFill>
                  <a:schemeClr val="tx1">
                    <a:lumMod val="60000"/>
                    <a:lumOff val="40000"/>
                  </a:schemeClr>
                </a:solidFill>
              </a:rPr>
              <a:t>Source : </a:t>
            </a:r>
            <a:r>
              <a:rPr lang="en-GB" sz="1050">
                <a:solidFill>
                  <a:schemeClr val="tx1">
                    <a:lumMod val="60000"/>
                    <a:lumOff val="40000"/>
                  </a:schemeClr>
                </a:solidFill>
                <a:hlinkClick r:id="rId3">
                  <a:extLst>
                    <a:ext uri="{A12FA001-AC4F-418D-AE19-62706E023703}">
                      <ahyp:hlinkClr xmlns:ahyp="http://schemas.microsoft.com/office/drawing/2018/hyperlinkcolor" val="tx"/>
                    </a:ext>
                  </a:extLst>
                </a:hlinkClick>
              </a:rPr>
              <a:t>Eurostat</a:t>
            </a:r>
            <a:r>
              <a:rPr lang="en-GB" sz="1050">
                <a:solidFill>
                  <a:schemeClr val="tx1">
                    <a:lumMod val="60000"/>
                    <a:lumOff val="40000"/>
                  </a:schemeClr>
                </a:solidFill>
              </a:rPr>
              <a:t>, </a:t>
            </a:r>
            <a:r>
              <a:rPr lang="fr-FR" sz="1050">
                <a:solidFill>
                  <a:srgbClr val="0563C1"/>
                </a:solidFill>
                <a:hlinkClick r:id="rId4">
                  <a:extLst>
                    <a:ext uri="{A12FA001-AC4F-418D-AE19-62706E023703}">
                      <ahyp:hlinkClr xmlns:ahyp="http://schemas.microsoft.com/office/drawing/2018/hyperlinkcolor" val="tx"/>
                    </a:ext>
                  </a:extLst>
                </a:hlinkClick>
              </a:rPr>
              <a:t>prévisions automne 2024</a:t>
            </a:r>
            <a:r>
              <a:rPr lang="en-GB" sz="1050">
                <a:solidFill>
                  <a:schemeClr val="tx1">
                    <a:lumMod val="60000"/>
                    <a:lumOff val="40000"/>
                  </a:schemeClr>
                </a:solidFill>
                <a:hlinkClick r:id="rId4">
                  <a:extLst>
                    <a:ext uri="{A12FA001-AC4F-418D-AE19-62706E023703}">
                      <ahyp:hlinkClr xmlns:ahyp="http://schemas.microsoft.com/office/drawing/2018/hyperlinkcolor" val="tx"/>
                    </a:ext>
                  </a:extLst>
                </a:hlinkClick>
              </a:rPr>
              <a:t> </a:t>
            </a:r>
            <a:endParaRPr lang="en-GB" sz="1050">
              <a:solidFill>
                <a:schemeClr val="tx1">
                  <a:lumMod val="60000"/>
                  <a:lumOff val="40000"/>
                </a:schemeClr>
              </a:solidFill>
            </a:endParaRPr>
          </a:p>
        </p:txBody>
      </p:sp>
      <p:sp>
        <p:nvSpPr>
          <p:cNvPr id="4" name="Rectangle 3">
            <a:extLst>
              <a:ext uri="{FF2B5EF4-FFF2-40B4-BE49-F238E27FC236}">
                <a16:creationId xmlns:a16="http://schemas.microsoft.com/office/drawing/2014/main" id="{216ECB9C-4B9B-23AD-1A94-E814DDFFF718}"/>
              </a:ext>
            </a:extLst>
          </p:cNvPr>
          <p:cNvSpPr/>
          <p:nvPr/>
        </p:nvSpPr>
        <p:spPr>
          <a:xfrm>
            <a:off x="9646105" y="1473200"/>
            <a:ext cx="544711" cy="4110921"/>
          </a:xfrm>
          <a:prstGeom prst="rect">
            <a:avLst/>
          </a:prstGeom>
          <a:solidFill>
            <a:schemeClr val="tx1">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IE"/>
          </a:p>
        </p:txBody>
      </p:sp>
      <p:graphicFrame>
        <p:nvGraphicFramePr>
          <p:cNvPr id="14" name="Chart 13">
            <a:extLst>
              <a:ext uri="{FF2B5EF4-FFF2-40B4-BE49-F238E27FC236}">
                <a16:creationId xmlns:a16="http://schemas.microsoft.com/office/drawing/2014/main" id="{45704AD8-2745-4F16-AE95-A49797D214E1}"/>
              </a:ext>
            </a:extLst>
          </p:cNvPr>
          <p:cNvGraphicFramePr>
            <a:graphicFrameLocks/>
          </p:cNvGraphicFramePr>
          <p:nvPr/>
        </p:nvGraphicFramePr>
        <p:xfrm>
          <a:off x="1152658" y="1373961"/>
          <a:ext cx="9122967" cy="4683101"/>
        </p:xfrm>
        <a:graphic>
          <a:graphicData uri="http://schemas.openxmlformats.org/drawingml/2006/chart">
            <c:chart xmlns:c="http://schemas.openxmlformats.org/drawingml/2006/chart" xmlns:r="http://schemas.openxmlformats.org/officeDocument/2006/relationships" r:id="rId5"/>
          </a:graphicData>
        </a:graphic>
      </p:graphicFrame>
      <p:sp>
        <p:nvSpPr>
          <p:cNvPr id="6" name="Google Shape;297;p8">
            <a:extLst>
              <a:ext uri="{FF2B5EF4-FFF2-40B4-BE49-F238E27FC236}">
                <a16:creationId xmlns:a16="http://schemas.microsoft.com/office/drawing/2014/main" id="{79FCE141-6E69-4157-518E-CEC2DF51D27E}"/>
              </a:ext>
            </a:extLst>
          </p:cNvPr>
          <p:cNvSpPr txBox="1">
            <a:spLocks/>
          </p:cNvSpPr>
          <p:nvPr/>
        </p:nvSpPr>
        <p:spPr>
          <a:xfrm>
            <a:off x="9447545" y="1218665"/>
            <a:ext cx="820686" cy="36512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eaLnBrk="1" hangingPunct="1">
              <a:lnSpc>
                <a:spcPct val="100000"/>
              </a:lnSpc>
              <a:spcBef>
                <a:spcPts val="0"/>
              </a:spcBef>
              <a:spcAft>
                <a:spcPts val="0"/>
              </a:spcAft>
              <a:buClr>
                <a:schemeClr val="dk2"/>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eaLnBrk="1" hangingPunct="1">
              <a:lnSpc>
                <a:spcPct val="100000"/>
              </a:lnSpc>
              <a:spcBef>
                <a:spcPts val="18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eaLnBrk="1" hangingPunct="1">
              <a:lnSpc>
                <a:spcPct val="100000"/>
              </a:lnSpc>
              <a:spcBef>
                <a:spcPts val="180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eaLnBrk="1" hangingPunct="1">
              <a:lnSpc>
                <a:spcPct val="100000"/>
              </a:lnSpc>
              <a:spcBef>
                <a:spcPts val="180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eaLnBrk="1" hangingPunct="1">
              <a:lnSpc>
                <a:spcPct val="100000"/>
              </a:lnSpc>
              <a:spcBef>
                <a:spcPts val="180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42900" algn="l" rtl="0" eaLnBrk="1" hangingPunct="1">
              <a:lnSpc>
                <a:spcPct val="90000"/>
              </a:lnSpc>
              <a:spcBef>
                <a:spcPts val="18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buFont typeface="Arial"/>
              <a:buNone/>
            </a:pPr>
            <a:r>
              <a:rPr lang="en-GB" sz="1050" i="1"/>
              <a:t>pr</a:t>
            </a:r>
            <a:r>
              <a:rPr lang="fr-BE" sz="1050" i="1"/>
              <a:t>é</a:t>
            </a:r>
            <a:r>
              <a:rPr lang="en-GB" sz="1050" i="1"/>
              <a:t>visions</a:t>
            </a:r>
          </a:p>
        </p:txBody>
      </p:sp>
      <p:sp>
        <p:nvSpPr>
          <p:cNvPr id="12" name="Google Shape;296;p8">
            <a:extLst>
              <a:ext uri="{FF2B5EF4-FFF2-40B4-BE49-F238E27FC236}">
                <a16:creationId xmlns:a16="http://schemas.microsoft.com/office/drawing/2014/main" id="{DF29AAAD-378F-BD94-5858-02DC72DF02FD}"/>
              </a:ext>
            </a:extLst>
          </p:cNvPr>
          <p:cNvSpPr txBox="1">
            <a:spLocks/>
          </p:cNvSpPr>
          <p:nvPr/>
        </p:nvSpPr>
        <p:spPr>
          <a:xfrm>
            <a:off x="1107675" y="946733"/>
            <a:ext cx="1515763" cy="339575"/>
          </a:xfrm>
          <a:prstGeom prst="rect">
            <a:avLst/>
          </a:prstGeom>
          <a:noFill/>
          <a:ln>
            <a:noFill/>
          </a:ln>
        </p:spPr>
        <p:txBody>
          <a:bodyPr spcFirstLastPara="1" wrap="square" lIns="91425" tIns="45700" rIns="91425" bIns="0" anchor="b" anchorCtr="0">
            <a:noAutofit/>
          </a:bodyPr>
          <a:lstStyle>
            <a:defPPr marR="0" lvl="0" algn="l" rtl="0">
              <a:lnSpc>
                <a:spcPct val="100000"/>
              </a:lnSpc>
              <a:spcBef>
                <a:spcPts val="0"/>
              </a:spcBef>
              <a:spcAft>
                <a:spcPts val="0"/>
              </a:spcAft>
              <a:defRPr/>
            </a:defPPr>
            <a:lvl1pPr eaLnBrk="1" hangingPunct="1">
              <a:lnSpc>
                <a:spcPct val="90000"/>
              </a:lnSpc>
              <a:buClr>
                <a:schemeClr val="dk2"/>
              </a:buClr>
              <a:buSzPts val="4000"/>
              <a:buNone/>
              <a:defRPr>
                <a:solidFill>
                  <a:schemeClr val="tx1"/>
                </a:solidFill>
              </a:defRPr>
            </a:lvl1pPr>
            <a:lvl2pPr eaLnBrk="1" hangingPunct="1">
              <a:buSzPts val="1400"/>
              <a:buNone/>
              <a:defRPr sz="1800"/>
            </a:lvl2pPr>
            <a:lvl3pPr eaLnBrk="1" hangingPunct="1">
              <a:buSzPts val="1400"/>
              <a:buNone/>
              <a:defRPr sz="1800"/>
            </a:lvl3pPr>
            <a:lvl4pPr eaLnBrk="1" hangingPunct="1">
              <a:buSzPts val="1400"/>
              <a:buNone/>
              <a:defRPr sz="1800"/>
            </a:lvl4pPr>
            <a:lvl5pPr eaLnBrk="1" hangingPunct="1">
              <a:buSzPts val="1400"/>
              <a:buNone/>
              <a:defRPr sz="1800"/>
            </a:lvl5pPr>
            <a:lvl6pPr eaLnBrk="1" hangingPunct="1">
              <a:buSzPts val="1400"/>
              <a:buNone/>
              <a:defRPr sz="1800"/>
            </a:lvl6pPr>
            <a:lvl7pPr eaLnBrk="1" hangingPunct="1">
              <a:buSzPts val="1400"/>
              <a:buNone/>
              <a:defRPr sz="1800"/>
            </a:lvl7pPr>
            <a:lvl8pPr eaLnBrk="1" hangingPunct="1">
              <a:buSzPts val="1400"/>
              <a:buNone/>
              <a:defRPr sz="1800"/>
            </a:lvl8pPr>
            <a:lvl9pPr eaLnBrk="1" hangingPunct="1">
              <a:buSzPts val="1400"/>
              <a:buNone/>
              <a:defRPr sz="1800"/>
            </a:lvl9pPr>
          </a:lstStyle>
          <a:p>
            <a:r>
              <a:rPr lang="en-GB" err="1"/>
              <a:t>en</a:t>
            </a:r>
            <a:r>
              <a:rPr lang="en-GB"/>
              <a:t> % du PIB</a:t>
            </a:r>
          </a:p>
        </p:txBody>
      </p:sp>
      <p:sp>
        <p:nvSpPr>
          <p:cNvPr id="10" name="TextBox 9">
            <a:extLst>
              <a:ext uri="{FF2B5EF4-FFF2-40B4-BE49-F238E27FC236}">
                <a16:creationId xmlns:a16="http://schemas.microsoft.com/office/drawing/2014/main" id="{6C47B749-0838-4640-C04D-61071B7E4942}"/>
              </a:ext>
            </a:extLst>
          </p:cNvPr>
          <p:cNvSpPr txBox="1"/>
          <p:nvPr/>
        </p:nvSpPr>
        <p:spPr>
          <a:xfrm>
            <a:off x="10669956" y="4396335"/>
            <a:ext cx="931805" cy="261610"/>
          </a:xfrm>
          <a:prstGeom prst="rect">
            <a:avLst/>
          </a:prstGeom>
          <a:noFill/>
        </p:spPr>
        <p:txBody>
          <a:bodyPr wrap="square" rtlCol="0">
            <a:spAutoFit/>
          </a:bodyPr>
          <a:lstStyle/>
          <a:p>
            <a:r>
              <a:rPr lang="en-GB" sz="1050" err="1"/>
              <a:t>Allemagne</a:t>
            </a:r>
            <a:endParaRPr lang="en-IE" sz="1200"/>
          </a:p>
        </p:txBody>
      </p:sp>
      <p:sp>
        <p:nvSpPr>
          <p:cNvPr id="15" name="TextBox 14">
            <a:extLst>
              <a:ext uri="{FF2B5EF4-FFF2-40B4-BE49-F238E27FC236}">
                <a16:creationId xmlns:a16="http://schemas.microsoft.com/office/drawing/2014/main" id="{91988A2E-F2E6-5995-0170-7BBAA8A1156B}"/>
              </a:ext>
            </a:extLst>
          </p:cNvPr>
          <p:cNvSpPr txBox="1"/>
          <p:nvPr/>
        </p:nvSpPr>
        <p:spPr>
          <a:xfrm>
            <a:off x="10669956" y="2738930"/>
            <a:ext cx="931805" cy="261610"/>
          </a:xfrm>
          <a:prstGeom prst="rect">
            <a:avLst/>
          </a:prstGeom>
          <a:noFill/>
        </p:spPr>
        <p:txBody>
          <a:bodyPr wrap="square" rtlCol="0">
            <a:spAutoFit/>
          </a:bodyPr>
          <a:lstStyle/>
          <a:p>
            <a:r>
              <a:rPr lang="en-GB" sz="1050"/>
              <a:t>France</a:t>
            </a:r>
            <a:endParaRPr lang="en-IE" sz="1200"/>
          </a:p>
        </p:txBody>
      </p:sp>
      <p:sp>
        <p:nvSpPr>
          <p:cNvPr id="17" name="TextBox 16">
            <a:extLst>
              <a:ext uri="{FF2B5EF4-FFF2-40B4-BE49-F238E27FC236}">
                <a16:creationId xmlns:a16="http://schemas.microsoft.com/office/drawing/2014/main" id="{40F3DF20-9E69-973E-97B9-4CC6B50B139A}"/>
              </a:ext>
            </a:extLst>
          </p:cNvPr>
          <p:cNvSpPr txBox="1"/>
          <p:nvPr/>
        </p:nvSpPr>
        <p:spPr>
          <a:xfrm>
            <a:off x="10669956" y="3555900"/>
            <a:ext cx="931805" cy="261610"/>
          </a:xfrm>
          <a:prstGeom prst="rect">
            <a:avLst/>
          </a:prstGeom>
          <a:noFill/>
        </p:spPr>
        <p:txBody>
          <a:bodyPr wrap="square" rtlCol="0">
            <a:spAutoFit/>
          </a:bodyPr>
          <a:lstStyle/>
          <a:p>
            <a:r>
              <a:rPr lang="en-GB" sz="1050"/>
              <a:t>Zone euro</a:t>
            </a:r>
            <a:endParaRPr lang="en-IE" sz="1200"/>
          </a:p>
        </p:txBody>
      </p:sp>
      <p:sp>
        <p:nvSpPr>
          <p:cNvPr id="19" name="TextBox 18">
            <a:extLst>
              <a:ext uri="{FF2B5EF4-FFF2-40B4-BE49-F238E27FC236}">
                <a16:creationId xmlns:a16="http://schemas.microsoft.com/office/drawing/2014/main" id="{827B5740-1832-6B04-9561-ADA3BCB0A92C}"/>
              </a:ext>
            </a:extLst>
          </p:cNvPr>
          <p:cNvSpPr txBox="1"/>
          <p:nvPr/>
        </p:nvSpPr>
        <p:spPr>
          <a:xfrm>
            <a:off x="10669956" y="2014810"/>
            <a:ext cx="931805" cy="261610"/>
          </a:xfrm>
          <a:prstGeom prst="rect">
            <a:avLst/>
          </a:prstGeom>
          <a:noFill/>
        </p:spPr>
        <p:txBody>
          <a:bodyPr wrap="square" rtlCol="0">
            <a:spAutoFit/>
          </a:bodyPr>
          <a:lstStyle/>
          <a:p>
            <a:r>
              <a:rPr lang="en-GB" sz="1050"/>
              <a:t>Italie</a:t>
            </a:r>
            <a:endParaRPr lang="en-IE" sz="1200"/>
          </a:p>
        </p:txBody>
      </p:sp>
      <p:sp>
        <p:nvSpPr>
          <p:cNvPr id="20" name="TextBox 19">
            <a:extLst>
              <a:ext uri="{FF2B5EF4-FFF2-40B4-BE49-F238E27FC236}">
                <a16:creationId xmlns:a16="http://schemas.microsoft.com/office/drawing/2014/main" id="{BD55301E-1514-8226-4D03-CCE2407B3759}"/>
              </a:ext>
            </a:extLst>
          </p:cNvPr>
          <p:cNvSpPr txBox="1"/>
          <p:nvPr/>
        </p:nvSpPr>
        <p:spPr>
          <a:xfrm>
            <a:off x="10669956" y="3201274"/>
            <a:ext cx="931805" cy="261610"/>
          </a:xfrm>
          <a:prstGeom prst="rect">
            <a:avLst/>
          </a:prstGeom>
          <a:noFill/>
        </p:spPr>
        <p:txBody>
          <a:bodyPr wrap="square" rtlCol="0">
            <a:spAutoFit/>
          </a:bodyPr>
          <a:lstStyle/>
          <a:p>
            <a:r>
              <a:rPr lang="en-GB" sz="1050" err="1"/>
              <a:t>Espagne</a:t>
            </a:r>
            <a:endParaRPr lang="en-IE" sz="1200"/>
          </a:p>
        </p:txBody>
      </p:sp>
      <p:cxnSp>
        <p:nvCxnSpPr>
          <p:cNvPr id="22" name="Straight Connector 21">
            <a:extLst>
              <a:ext uri="{FF2B5EF4-FFF2-40B4-BE49-F238E27FC236}">
                <a16:creationId xmlns:a16="http://schemas.microsoft.com/office/drawing/2014/main" id="{BEF4D9C5-7EAD-196F-D95E-6A70088E1D60}"/>
              </a:ext>
            </a:extLst>
          </p:cNvPr>
          <p:cNvCxnSpPr>
            <a:cxnSpLocks/>
          </p:cNvCxnSpPr>
          <p:nvPr/>
        </p:nvCxnSpPr>
        <p:spPr>
          <a:xfrm>
            <a:off x="10287069" y="4530915"/>
            <a:ext cx="36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C083D00-5DE7-2E55-D3A3-B83C1BC06A0C}"/>
              </a:ext>
            </a:extLst>
          </p:cNvPr>
          <p:cNvCxnSpPr>
            <a:cxnSpLocks/>
          </p:cNvCxnSpPr>
          <p:nvPr/>
        </p:nvCxnSpPr>
        <p:spPr>
          <a:xfrm>
            <a:off x="10287069" y="2869735"/>
            <a:ext cx="360000" cy="0"/>
          </a:xfrm>
          <a:prstGeom prst="line">
            <a:avLst/>
          </a:prstGeom>
          <a:ln w="222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1432AAA-E69B-2981-E7F5-2D65BC09386F}"/>
              </a:ext>
            </a:extLst>
          </p:cNvPr>
          <p:cNvCxnSpPr>
            <a:cxnSpLocks/>
          </p:cNvCxnSpPr>
          <p:nvPr/>
        </p:nvCxnSpPr>
        <p:spPr>
          <a:xfrm>
            <a:off x="10287069" y="3687833"/>
            <a:ext cx="360000" cy="0"/>
          </a:xfrm>
          <a:prstGeom prst="line">
            <a:avLst/>
          </a:prstGeom>
          <a:ln w="1270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E133096-10A9-325C-E228-E127B9C97E55}"/>
              </a:ext>
            </a:extLst>
          </p:cNvPr>
          <p:cNvCxnSpPr>
            <a:cxnSpLocks/>
          </p:cNvCxnSpPr>
          <p:nvPr/>
        </p:nvCxnSpPr>
        <p:spPr>
          <a:xfrm>
            <a:off x="10287069" y="2141672"/>
            <a:ext cx="360000" cy="0"/>
          </a:xfrm>
          <a:prstGeom prst="line">
            <a:avLst/>
          </a:prstGeom>
          <a:ln w="12700">
            <a:solidFill>
              <a:srgbClr val="00B050"/>
            </a:solidFill>
          </a:ln>
        </p:spPr>
        <p:style>
          <a:lnRef idx="1">
            <a:schemeClr val="accent3"/>
          </a:lnRef>
          <a:fillRef idx="0">
            <a:schemeClr val="accent3"/>
          </a:fillRef>
          <a:effectRef idx="0">
            <a:schemeClr val="accent3"/>
          </a:effectRef>
          <a:fontRef idx="minor">
            <a:schemeClr val="tx1"/>
          </a:fontRef>
        </p:style>
      </p:cxnSp>
      <p:cxnSp>
        <p:nvCxnSpPr>
          <p:cNvPr id="26" name="Straight Connector 25">
            <a:extLst>
              <a:ext uri="{FF2B5EF4-FFF2-40B4-BE49-F238E27FC236}">
                <a16:creationId xmlns:a16="http://schemas.microsoft.com/office/drawing/2014/main" id="{896BDCFA-61B5-C17A-F4D9-BE87E79B44C1}"/>
              </a:ext>
            </a:extLst>
          </p:cNvPr>
          <p:cNvCxnSpPr>
            <a:cxnSpLocks/>
          </p:cNvCxnSpPr>
          <p:nvPr/>
        </p:nvCxnSpPr>
        <p:spPr>
          <a:xfrm>
            <a:off x="10287069" y="3344961"/>
            <a:ext cx="360000" cy="0"/>
          </a:xfrm>
          <a:prstGeom prst="line">
            <a:avLst/>
          </a:prstGeom>
          <a:ln w="12700">
            <a:solidFill>
              <a:srgbClr val="C00000"/>
            </a:solidFill>
          </a:ln>
        </p:spPr>
        <p:style>
          <a:lnRef idx="1">
            <a:schemeClr val="accent3"/>
          </a:lnRef>
          <a:fillRef idx="0">
            <a:schemeClr val="accent3"/>
          </a:fillRef>
          <a:effectRef idx="0">
            <a:schemeClr val="accent3"/>
          </a:effectRef>
          <a:fontRef idx="minor">
            <a:schemeClr val="tx1"/>
          </a:fontRef>
        </p:style>
      </p:cxnSp>
      <p:cxnSp>
        <p:nvCxnSpPr>
          <p:cNvPr id="18" name="Straight Connector 17">
            <a:extLst>
              <a:ext uri="{FF2B5EF4-FFF2-40B4-BE49-F238E27FC236}">
                <a16:creationId xmlns:a16="http://schemas.microsoft.com/office/drawing/2014/main" id="{25A73428-F885-4D80-9278-44F4FE14EC64}"/>
              </a:ext>
            </a:extLst>
          </p:cNvPr>
          <p:cNvCxnSpPr>
            <a:cxnSpLocks/>
          </p:cNvCxnSpPr>
          <p:nvPr/>
        </p:nvCxnSpPr>
        <p:spPr>
          <a:xfrm>
            <a:off x="1569850" y="4630982"/>
            <a:ext cx="8620967" cy="0"/>
          </a:xfrm>
          <a:prstGeom prst="line">
            <a:avLst/>
          </a:prstGeom>
          <a:ln w="38100">
            <a:solidFill>
              <a:schemeClr val="accent1">
                <a:shade val="95000"/>
                <a:satMod val="105000"/>
                <a:alpha val="38000"/>
              </a:schemeClr>
            </a:solidFill>
            <a:prstDash val="dashDot"/>
          </a:ln>
        </p:spPr>
        <p:style>
          <a:lnRef idx="1">
            <a:schemeClr val="accent1"/>
          </a:lnRef>
          <a:fillRef idx="0">
            <a:schemeClr val="accent1"/>
          </a:fillRef>
          <a:effectRef idx="0">
            <a:schemeClr val="accent1"/>
          </a:effectRef>
          <a:fontRef idx="minor">
            <a:schemeClr val="tx1"/>
          </a:fontRef>
        </p:style>
      </p:cxnSp>
      <p:sp>
        <p:nvSpPr>
          <p:cNvPr id="21" name="Slide Number Placeholder 20">
            <a:extLst>
              <a:ext uri="{FF2B5EF4-FFF2-40B4-BE49-F238E27FC236}">
                <a16:creationId xmlns:a16="http://schemas.microsoft.com/office/drawing/2014/main" id="{AFC0BD91-6AE9-0A68-F1D3-FEC2707B2DF1}"/>
              </a:ext>
            </a:extLst>
          </p:cNvPr>
          <p:cNvSpPr>
            <a:spLocks noGrp="1"/>
          </p:cNvSpPr>
          <p:nvPr>
            <p:ph type="sldNum" idx="10"/>
          </p:nvPr>
        </p:nvSpPr>
        <p:spPr/>
        <p:txBody>
          <a:bodyPr/>
          <a:lstStyle/>
          <a:p>
            <a:pPr marL="0" lvl="0" indent="0" algn="l" rtl="0">
              <a:spcBef>
                <a:spcPts val="0"/>
              </a:spcBef>
              <a:spcAft>
                <a:spcPts val="0"/>
              </a:spcAft>
              <a:buNone/>
            </a:pPr>
            <a:fld id="{00000000-1234-1234-1234-123412341234}" type="slidenum">
              <a:rPr lang="en-GB" smtClean="0"/>
              <a:t>8</a:t>
            </a:fld>
            <a:endParaRPr lang="en-GB"/>
          </a:p>
        </p:txBody>
      </p:sp>
      <p:pic>
        <p:nvPicPr>
          <p:cNvPr id="5" name="Picture 4">
            <a:extLst>
              <a:ext uri="{FF2B5EF4-FFF2-40B4-BE49-F238E27FC236}">
                <a16:creationId xmlns:a16="http://schemas.microsoft.com/office/drawing/2014/main" id="{48F6260F-38FC-1825-CE18-426BC4567F4E}"/>
              </a:ext>
            </a:extLst>
          </p:cNvPr>
          <p:cNvPicPr>
            <a:picLocks noChangeAspect="1"/>
          </p:cNvPicPr>
          <p:nvPr/>
        </p:nvPicPr>
        <p:blipFill>
          <a:blip r:embed="rId6"/>
          <a:stretch>
            <a:fillRect/>
          </a:stretch>
        </p:blipFill>
        <p:spPr>
          <a:xfrm>
            <a:off x="4035852" y="3819121"/>
            <a:ext cx="251214" cy="150333"/>
          </a:xfrm>
          <a:prstGeom prst="rect">
            <a:avLst/>
          </a:prstGeom>
        </p:spPr>
      </p:pic>
      <p:pic>
        <p:nvPicPr>
          <p:cNvPr id="7" name="Picture 6">
            <a:extLst>
              <a:ext uri="{FF2B5EF4-FFF2-40B4-BE49-F238E27FC236}">
                <a16:creationId xmlns:a16="http://schemas.microsoft.com/office/drawing/2014/main" id="{90C49BD7-89FF-DB1A-A90A-CD587408526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35852" y="4558041"/>
            <a:ext cx="243280" cy="142408"/>
          </a:xfrm>
          <a:prstGeom prst="rect">
            <a:avLst/>
          </a:prstGeom>
        </p:spPr>
      </p:pic>
      <p:pic>
        <p:nvPicPr>
          <p:cNvPr id="8" name="Picture 7">
            <a:extLst>
              <a:ext uri="{FF2B5EF4-FFF2-40B4-BE49-F238E27FC236}">
                <a16:creationId xmlns:a16="http://schemas.microsoft.com/office/drawing/2014/main" id="{D0763201-279B-2187-547B-7FD8AB760A1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43785" y="2798488"/>
            <a:ext cx="243281" cy="144386"/>
          </a:xfrm>
          <a:prstGeom prst="rect">
            <a:avLst/>
          </a:prstGeom>
        </p:spPr>
      </p:pic>
      <p:pic>
        <p:nvPicPr>
          <p:cNvPr id="9" name="Picture 8">
            <a:extLst>
              <a:ext uri="{FF2B5EF4-FFF2-40B4-BE49-F238E27FC236}">
                <a16:creationId xmlns:a16="http://schemas.microsoft.com/office/drawing/2014/main" id="{7CA4B073-3EC7-F68C-0BCE-91DBCFAC62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35851" y="4934850"/>
            <a:ext cx="243281" cy="144386"/>
          </a:xfrm>
          <a:prstGeom prst="rect">
            <a:avLst/>
          </a:prstGeom>
        </p:spPr>
      </p:pic>
      <p:pic>
        <p:nvPicPr>
          <p:cNvPr id="13" name="Picture 12">
            <a:extLst>
              <a:ext uri="{FF2B5EF4-FFF2-40B4-BE49-F238E27FC236}">
                <a16:creationId xmlns:a16="http://schemas.microsoft.com/office/drawing/2014/main" id="{0706C6DC-F4E7-7A08-3183-ED0EE69E1AAA}"/>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3104" t="35986" r="52994" b="24483"/>
          <a:stretch/>
        </p:blipFill>
        <p:spPr>
          <a:xfrm>
            <a:off x="3232213" y="3969454"/>
            <a:ext cx="247109" cy="243892"/>
          </a:xfrm>
          <a:prstGeom prst="ellipse">
            <a:avLst/>
          </a:prstGeom>
        </p:spPr>
      </p:pic>
    </p:spTree>
    <p:extLst>
      <p:ext uri="{BB962C8B-B14F-4D97-AF65-F5344CB8AC3E}">
        <p14:creationId xmlns:p14="http://schemas.microsoft.com/office/powerpoint/2010/main" val="307732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027541FF-3E7C-EDFD-5B41-377794F50A6E}"/>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10035" b="45067"/>
          <a:stretch/>
        </p:blipFill>
        <p:spPr>
          <a:xfrm>
            <a:off x="1282082" y="1879736"/>
            <a:ext cx="9256247" cy="2114278"/>
          </a:xfrm>
          <a:prstGeom prst="rect">
            <a:avLst/>
          </a:prstGeom>
        </p:spPr>
      </p:pic>
      <p:sp>
        <p:nvSpPr>
          <p:cNvPr id="3" name="Title 2">
            <a:extLst>
              <a:ext uri="{FF2B5EF4-FFF2-40B4-BE49-F238E27FC236}">
                <a16:creationId xmlns:a16="http://schemas.microsoft.com/office/drawing/2014/main" id="{A7D9789B-B26F-55EF-D273-0129905A6A35}"/>
              </a:ext>
            </a:extLst>
          </p:cNvPr>
          <p:cNvSpPr>
            <a:spLocks noGrp="1"/>
          </p:cNvSpPr>
          <p:nvPr>
            <p:ph type="title"/>
          </p:nvPr>
        </p:nvSpPr>
        <p:spPr>
          <a:xfrm>
            <a:off x="970722" y="294363"/>
            <a:ext cx="10515600" cy="782357"/>
          </a:xfrm>
        </p:spPr>
        <p:txBody>
          <a:bodyPr/>
          <a:lstStyle/>
          <a:p>
            <a:r>
              <a:rPr lang="fr-FR"/>
              <a:t>Écart entre l'UE, les Etats-Unis et la Chine</a:t>
            </a:r>
            <a:endParaRPr lang="en-IE"/>
          </a:p>
        </p:txBody>
      </p:sp>
      <p:sp>
        <p:nvSpPr>
          <p:cNvPr id="8" name="Graphic 28">
            <a:extLst>
              <a:ext uri="{FF2B5EF4-FFF2-40B4-BE49-F238E27FC236}">
                <a16:creationId xmlns:a16="http://schemas.microsoft.com/office/drawing/2014/main" id="{2A432780-8EAB-D2BC-4648-71F69B5B63AF}"/>
              </a:ext>
            </a:extLst>
          </p:cNvPr>
          <p:cNvSpPr/>
          <p:nvPr/>
        </p:nvSpPr>
        <p:spPr>
          <a:xfrm>
            <a:off x="3714453" y="1191675"/>
            <a:ext cx="2341775" cy="271025"/>
          </a:xfrm>
          <a:custGeom>
            <a:avLst/>
            <a:gdLst/>
            <a:ahLst/>
            <a:cxnLst/>
            <a:rect l="l" t="t" r="r" b="b"/>
            <a:pathLst>
              <a:path w="1562735" h="133350">
                <a:moveTo>
                  <a:pt x="1562404" y="0"/>
                </a:moveTo>
                <a:lnTo>
                  <a:pt x="0" y="0"/>
                </a:lnTo>
                <a:lnTo>
                  <a:pt x="0" y="133350"/>
                </a:lnTo>
                <a:lnTo>
                  <a:pt x="1562404" y="133350"/>
                </a:lnTo>
                <a:lnTo>
                  <a:pt x="1562404" y="0"/>
                </a:lnTo>
                <a:close/>
              </a:path>
            </a:pathLst>
          </a:custGeom>
          <a:solidFill>
            <a:srgbClr val="FFFFFF"/>
          </a:solidFill>
        </p:spPr>
        <p:txBody>
          <a:bodyPr wrap="square" lIns="0" tIns="0" rIns="0" bIns="0" rtlCol="0">
            <a:prstTxWarp prst="textNoShape">
              <a:avLst/>
            </a:prstTxWarp>
            <a:noAutofit/>
          </a:bodyPr>
          <a:lstStyle/>
          <a:p>
            <a:endParaRPr lang="en-IE"/>
          </a:p>
        </p:txBody>
      </p:sp>
      <p:sp>
        <p:nvSpPr>
          <p:cNvPr id="10" name="TextBox 9">
            <a:extLst>
              <a:ext uri="{FF2B5EF4-FFF2-40B4-BE49-F238E27FC236}">
                <a16:creationId xmlns:a16="http://schemas.microsoft.com/office/drawing/2014/main" id="{61A6C0B6-F8DD-FBAC-758B-FC0EC93B84C1}"/>
              </a:ext>
            </a:extLst>
          </p:cNvPr>
          <p:cNvSpPr txBox="1"/>
          <p:nvPr/>
        </p:nvSpPr>
        <p:spPr>
          <a:xfrm>
            <a:off x="1073591" y="1594555"/>
            <a:ext cx="9520815" cy="307777"/>
          </a:xfrm>
          <a:prstGeom prst="rect">
            <a:avLst/>
          </a:prstGeom>
          <a:noFill/>
        </p:spPr>
        <p:txBody>
          <a:bodyPr wrap="square" lIns="91440" tIns="45720" rIns="91440" bIns="45720" anchor="t">
            <a:spAutoFit/>
          </a:bodyPr>
          <a:lstStyle/>
          <a:p>
            <a:r>
              <a:rPr lang="en-IE" b="1"/>
              <a:t>En PIB à prix constant : </a:t>
            </a:r>
            <a:r>
              <a:rPr lang="en-IE" err="1"/>
              <a:t>l’écart</a:t>
            </a:r>
            <a:r>
              <a:rPr lang="en-IE"/>
              <a:t> par rapport aux </a:t>
            </a:r>
            <a:r>
              <a:rPr lang="en-IE" err="1"/>
              <a:t>Etats</a:t>
            </a:r>
            <a:r>
              <a:rPr lang="en-IE"/>
              <a:t>-Unis passe de -17 % </a:t>
            </a:r>
            <a:r>
              <a:rPr lang="en-IE" err="1"/>
              <a:t>en</a:t>
            </a:r>
            <a:r>
              <a:rPr lang="en-IE"/>
              <a:t> 2002 à -30 % </a:t>
            </a:r>
            <a:r>
              <a:rPr lang="en-IE" err="1"/>
              <a:t>en</a:t>
            </a:r>
            <a:r>
              <a:rPr lang="en-IE"/>
              <a:t> 2023</a:t>
            </a:r>
            <a:endParaRPr lang="en-US"/>
          </a:p>
        </p:txBody>
      </p:sp>
      <p:sp>
        <p:nvSpPr>
          <p:cNvPr id="12" name="TextBox 11">
            <a:extLst>
              <a:ext uri="{FF2B5EF4-FFF2-40B4-BE49-F238E27FC236}">
                <a16:creationId xmlns:a16="http://schemas.microsoft.com/office/drawing/2014/main" id="{139E66A5-06AD-8E10-939E-11BB226837EC}"/>
              </a:ext>
            </a:extLst>
          </p:cNvPr>
          <p:cNvSpPr txBox="1"/>
          <p:nvPr/>
        </p:nvSpPr>
        <p:spPr>
          <a:xfrm>
            <a:off x="1114861" y="4024493"/>
            <a:ext cx="8943299" cy="307777"/>
          </a:xfrm>
          <a:prstGeom prst="rect">
            <a:avLst/>
          </a:prstGeom>
          <a:noFill/>
        </p:spPr>
        <p:txBody>
          <a:bodyPr wrap="square" lIns="91440" tIns="45720" rIns="91440" bIns="45720" anchor="t">
            <a:spAutoFit/>
          </a:bodyPr>
          <a:lstStyle/>
          <a:p>
            <a:r>
              <a:rPr lang="en-IE" b="1"/>
              <a:t>En </a:t>
            </a:r>
            <a:r>
              <a:rPr lang="en-IE" b="1" err="1"/>
              <a:t>parité</a:t>
            </a:r>
            <a:r>
              <a:rPr lang="en-IE" b="1"/>
              <a:t> de </a:t>
            </a:r>
            <a:r>
              <a:rPr lang="en-IE" b="1" err="1"/>
              <a:t>pouvoir</a:t>
            </a:r>
            <a:r>
              <a:rPr lang="en-IE" b="1"/>
              <a:t> </a:t>
            </a:r>
            <a:r>
              <a:rPr lang="en-IE" b="1" err="1"/>
              <a:t>d'achat</a:t>
            </a:r>
            <a:r>
              <a:rPr lang="en-IE" b="1"/>
              <a:t> : </a:t>
            </a:r>
            <a:r>
              <a:rPr lang="en-IE" err="1"/>
              <a:t>l’écart</a:t>
            </a:r>
            <a:r>
              <a:rPr lang="en-IE"/>
              <a:t> par rapport aux </a:t>
            </a:r>
            <a:r>
              <a:rPr lang="en-IE" err="1"/>
              <a:t>Etats</a:t>
            </a:r>
            <a:r>
              <a:rPr lang="en-IE"/>
              <a:t>-Unis passe de +4% </a:t>
            </a:r>
            <a:r>
              <a:rPr lang="en-IE" err="1"/>
              <a:t>en</a:t>
            </a:r>
            <a:r>
              <a:rPr lang="en-IE"/>
              <a:t> 2002 à -12 % </a:t>
            </a:r>
            <a:r>
              <a:rPr lang="en-IE" err="1"/>
              <a:t>en</a:t>
            </a:r>
            <a:r>
              <a:rPr lang="en-IE"/>
              <a:t> 2023</a:t>
            </a:r>
            <a:endParaRPr lang="en-US"/>
          </a:p>
        </p:txBody>
      </p:sp>
      <p:sp>
        <p:nvSpPr>
          <p:cNvPr id="14" name="TextBox 13">
            <a:extLst>
              <a:ext uri="{FF2B5EF4-FFF2-40B4-BE49-F238E27FC236}">
                <a16:creationId xmlns:a16="http://schemas.microsoft.com/office/drawing/2014/main" id="{A7B276E3-0C66-0252-F7D3-60C06254D542}"/>
              </a:ext>
            </a:extLst>
          </p:cNvPr>
          <p:cNvSpPr txBox="1"/>
          <p:nvPr/>
        </p:nvSpPr>
        <p:spPr>
          <a:xfrm>
            <a:off x="9507709" y="1637200"/>
            <a:ext cx="1931069" cy="461665"/>
          </a:xfrm>
          <a:prstGeom prst="rect">
            <a:avLst/>
          </a:prstGeom>
          <a:noFill/>
        </p:spPr>
        <p:txBody>
          <a:bodyPr wrap="square" lIns="91440" tIns="45720" rIns="91440" bIns="45720" anchor="t">
            <a:spAutoFit/>
          </a:bodyPr>
          <a:lstStyle/>
          <a:p>
            <a:r>
              <a:rPr lang="en-IE" sz="1200" b="1" err="1"/>
              <a:t>Taux</a:t>
            </a:r>
            <a:r>
              <a:rPr lang="en-IE" sz="1200" b="1"/>
              <a:t> de </a:t>
            </a:r>
            <a:r>
              <a:rPr lang="en-IE" sz="1200" b="1" err="1"/>
              <a:t>croissance</a:t>
            </a:r>
            <a:endParaRPr lang="en-IE" sz="1200" b="1"/>
          </a:p>
          <a:p>
            <a:r>
              <a:rPr lang="en-IE" sz="1200"/>
              <a:t>%, 2002 – 2023</a:t>
            </a:r>
          </a:p>
        </p:txBody>
      </p:sp>
      <p:sp>
        <p:nvSpPr>
          <p:cNvPr id="16" name="TextBox 15">
            <a:extLst>
              <a:ext uri="{FF2B5EF4-FFF2-40B4-BE49-F238E27FC236}">
                <a16:creationId xmlns:a16="http://schemas.microsoft.com/office/drawing/2014/main" id="{1DDC9A91-1D62-A2DA-5A83-C03F2AAA2B1A}"/>
              </a:ext>
            </a:extLst>
          </p:cNvPr>
          <p:cNvSpPr txBox="1"/>
          <p:nvPr/>
        </p:nvSpPr>
        <p:spPr>
          <a:xfrm>
            <a:off x="1007607" y="1010579"/>
            <a:ext cx="6093994" cy="286232"/>
          </a:xfrm>
          <a:prstGeom prst="rect">
            <a:avLst/>
          </a:prstGeom>
          <a:noFill/>
          <a:ln>
            <a:noFill/>
          </a:ln>
        </p:spPr>
        <p:txBody>
          <a:bodyPr spcFirstLastPara="1" wrap="square" lIns="91425" tIns="45700" rIns="91425" bIns="0" anchor="b" anchorCtr="0">
            <a:noAutofit/>
          </a:bodyPr>
          <a:lstStyle>
            <a:defPPr marR="0" lvl="0" algn="l" rtl="0">
              <a:lnSpc>
                <a:spcPct val="100000"/>
              </a:lnSpc>
              <a:spcBef>
                <a:spcPts val="0"/>
              </a:spcBef>
              <a:spcAft>
                <a:spcPts val="0"/>
              </a:spcAft>
              <a:defRPr/>
            </a:defPPr>
            <a:lvl1pPr eaLnBrk="1" hangingPunct="1">
              <a:lnSpc>
                <a:spcPct val="90000"/>
              </a:lnSpc>
              <a:buClr>
                <a:schemeClr val="dk2"/>
              </a:buClr>
              <a:buSzPts val="4000"/>
              <a:buNone/>
              <a:defRPr>
                <a:solidFill>
                  <a:schemeClr val="tx1"/>
                </a:solidFill>
              </a:defRPr>
            </a:lvl1pPr>
            <a:lvl2pPr eaLnBrk="1" hangingPunct="1">
              <a:buSzPts val="1400"/>
              <a:buNone/>
              <a:defRPr sz="1800"/>
            </a:lvl2pPr>
            <a:lvl3pPr eaLnBrk="1" hangingPunct="1">
              <a:buSzPts val="1400"/>
              <a:buNone/>
              <a:defRPr sz="1800"/>
            </a:lvl3pPr>
            <a:lvl4pPr eaLnBrk="1" hangingPunct="1">
              <a:buSzPts val="1400"/>
              <a:buNone/>
              <a:defRPr sz="1800"/>
            </a:lvl4pPr>
            <a:lvl5pPr eaLnBrk="1" hangingPunct="1">
              <a:buSzPts val="1400"/>
              <a:buNone/>
              <a:defRPr sz="1800"/>
            </a:lvl5pPr>
            <a:lvl6pPr eaLnBrk="1" hangingPunct="1">
              <a:buSzPts val="1400"/>
              <a:buNone/>
              <a:defRPr sz="1800"/>
            </a:lvl6pPr>
            <a:lvl7pPr eaLnBrk="1" hangingPunct="1">
              <a:buSzPts val="1400"/>
              <a:buNone/>
              <a:defRPr sz="1800"/>
            </a:lvl7pPr>
            <a:lvl8pPr eaLnBrk="1" hangingPunct="1">
              <a:buSzPts val="1400"/>
              <a:buNone/>
              <a:defRPr sz="1800"/>
            </a:lvl8pPr>
            <a:lvl9pPr eaLnBrk="1" hangingPunct="1">
              <a:buSzPts val="1400"/>
              <a:buNone/>
              <a:defRPr sz="1800"/>
            </a:lvl9pPr>
          </a:lstStyle>
          <a:p>
            <a:r>
              <a:rPr lang="en-IE"/>
              <a:t>PIB </a:t>
            </a:r>
            <a:r>
              <a:rPr lang="en-IE" err="1"/>
              <a:t>en</a:t>
            </a:r>
            <a:r>
              <a:rPr lang="en-IE"/>
              <a:t> </a:t>
            </a:r>
            <a:r>
              <a:rPr lang="en-IE" err="1"/>
              <a:t>milliers</a:t>
            </a:r>
            <a:r>
              <a:rPr lang="en-IE"/>
              <a:t> de milliards </a:t>
            </a:r>
            <a:r>
              <a:rPr lang="en-IE" err="1"/>
              <a:t>d'euros</a:t>
            </a:r>
            <a:r>
              <a:rPr lang="en-IE"/>
              <a:t>, 2015 </a:t>
            </a:r>
            <a:r>
              <a:rPr lang="en-IE" err="1"/>
              <a:t>comme</a:t>
            </a:r>
            <a:r>
              <a:rPr lang="en-IE"/>
              <a:t> </a:t>
            </a:r>
            <a:r>
              <a:rPr lang="en-IE" err="1"/>
              <a:t>référence</a:t>
            </a:r>
            <a:endParaRPr lang="en-IE"/>
          </a:p>
        </p:txBody>
      </p:sp>
      <p:sp>
        <p:nvSpPr>
          <p:cNvPr id="5" name="TextBox 4">
            <a:extLst>
              <a:ext uri="{FF2B5EF4-FFF2-40B4-BE49-F238E27FC236}">
                <a16:creationId xmlns:a16="http://schemas.microsoft.com/office/drawing/2014/main" id="{62BF0C8F-0566-DFCC-5832-186C1FA74BB2}"/>
              </a:ext>
            </a:extLst>
          </p:cNvPr>
          <p:cNvSpPr txBox="1"/>
          <p:nvPr/>
        </p:nvSpPr>
        <p:spPr>
          <a:xfrm>
            <a:off x="1043741" y="6292193"/>
            <a:ext cx="6094602" cy="261610"/>
          </a:xfrm>
          <a:prstGeom prst="rect">
            <a:avLst/>
          </a:prstGeom>
          <a:noFill/>
        </p:spPr>
        <p:txBody>
          <a:bodyPr wrap="square" lIns="91440" tIns="45720" rIns="91440" bIns="45720" anchor="t">
            <a:spAutoFit/>
          </a:bodyPr>
          <a:lstStyle/>
          <a:p>
            <a:r>
              <a:rPr lang="fr-FR" sz="1050" b="1" i="0">
                <a:solidFill>
                  <a:schemeClr val="tx1">
                    <a:lumMod val="60000"/>
                    <a:lumOff val="40000"/>
                  </a:schemeClr>
                </a:solidFill>
                <a:effectLst/>
                <a:latin typeface="+mn-lt"/>
              </a:rPr>
              <a:t>Source:</a:t>
            </a:r>
            <a:r>
              <a:rPr lang="fr-FR" sz="1050" i="0">
                <a:solidFill>
                  <a:schemeClr val="tx1">
                    <a:lumMod val="60000"/>
                    <a:lumOff val="40000"/>
                  </a:schemeClr>
                </a:solidFill>
                <a:effectLst/>
                <a:latin typeface="+mn-lt"/>
              </a:rPr>
              <a:t> Rapport </a:t>
            </a:r>
            <a:r>
              <a:rPr lang="fr-FR" sz="1050">
                <a:solidFill>
                  <a:schemeClr val="tx1">
                    <a:lumMod val="60000"/>
                    <a:lumOff val="40000"/>
                  </a:schemeClr>
                </a:solidFill>
                <a:latin typeface="+mn-lt"/>
              </a:rPr>
              <a:t>Draghi sur</a:t>
            </a:r>
            <a:r>
              <a:rPr lang="fr-FR" sz="1050" i="0">
                <a:solidFill>
                  <a:schemeClr val="tx1">
                    <a:lumMod val="60000"/>
                    <a:lumOff val="40000"/>
                  </a:schemeClr>
                </a:solidFill>
                <a:effectLst/>
                <a:latin typeface="+mn-lt"/>
              </a:rPr>
              <a:t> </a:t>
            </a:r>
            <a:r>
              <a:rPr lang="fr-FR" sz="1050" b="0" i="0">
                <a:solidFill>
                  <a:schemeClr val="tx1">
                    <a:lumMod val="60000"/>
                    <a:lumOff val="40000"/>
                  </a:schemeClr>
                </a:solidFill>
                <a:effectLst/>
                <a:latin typeface="+mn-lt"/>
              </a:rPr>
              <a:t>l'avenir de la compétitivité européenne, OECD</a:t>
            </a:r>
            <a:endParaRPr lang="en-IE" sz="1050">
              <a:solidFill>
                <a:schemeClr val="tx1">
                  <a:lumMod val="60000"/>
                  <a:lumOff val="40000"/>
                </a:schemeClr>
              </a:solidFill>
              <a:latin typeface="+mn-lt"/>
            </a:endParaRPr>
          </a:p>
        </p:txBody>
      </p:sp>
      <p:pic>
        <p:nvPicPr>
          <p:cNvPr id="13" name="Graphic 12">
            <a:extLst>
              <a:ext uri="{FF2B5EF4-FFF2-40B4-BE49-F238E27FC236}">
                <a16:creationId xmlns:a16="http://schemas.microsoft.com/office/drawing/2014/main" id="{51715588-66EF-AACC-017E-02D8A08D8557}"/>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60437" r="16819"/>
          <a:stretch/>
        </p:blipFill>
        <p:spPr>
          <a:xfrm>
            <a:off x="1282083" y="4344463"/>
            <a:ext cx="7699358" cy="1863033"/>
          </a:xfrm>
          <a:prstGeom prst="rect">
            <a:avLst/>
          </a:prstGeom>
        </p:spPr>
      </p:pic>
      <p:sp>
        <p:nvSpPr>
          <p:cNvPr id="18" name="Slide Number Placeholder 17">
            <a:extLst>
              <a:ext uri="{FF2B5EF4-FFF2-40B4-BE49-F238E27FC236}">
                <a16:creationId xmlns:a16="http://schemas.microsoft.com/office/drawing/2014/main" id="{803A71B5-D082-24BC-3E13-FF35E606FB79}"/>
              </a:ext>
            </a:extLst>
          </p:cNvPr>
          <p:cNvSpPr>
            <a:spLocks noGrp="1"/>
          </p:cNvSpPr>
          <p:nvPr>
            <p:ph type="sldNum" idx="10"/>
          </p:nvPr>
        </p:nvSpPr>
        <p:spPr/>
        <p:txBody>
          <a:bodyPr/>
          <a:lstStyle/>
          <a:p>
            <a:pPr marL="0" lvl="0" indent="0" algn="l" rtl="0">
              <a:spcBef>
                <a:spcPts val="0"/>
              </a:spcBef>
              <a:spcAft>
                <a:spcPts val="0"/>
              </a:spcAft>
              <a:buNone/>
            </a:pPr>
            <a:fld id="{00000000-1234-1234-1234-123412341234}" type="slidenum">
              <a:rPr lang="en-GB" smtClean="0"/>
              <a:t>9</a:t>
            </a:fld>
            <a:endParaRPr lang="en-GB"/>
          </a:p>
        </p:txBody>
      </p:sp>
      <p:pic>
        <p:nvPicPr>
          <p:cNvPr id="21" name="Graphic 20">
            <a:extLst>
              <a:ext uri="{FF2B5EF4-FFF2-40B4-BE49-F238E27FC236}">
                <a16:creationId xmlns:a16="http://schemas.microsoft.com/office/drawing/2014/main" id="{3E2F7CCD-CD13-2C95-71C0-22B01CDCC23B}"/>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93167" t="60043" r="1040" b="16397"/>
          <a:stretch/>
        </p:blipFill>
        <p:spPr>
          <a:xfrm>
            <a:off x="9936997" y="4478285"/>
            <a:ext cx="536246" cy="1109451"/>
          </a:xfrm>
          <a:prstGeom prst="rect">
            <a:avLst/>
          </a:prstGeom>
        </p:spPr>
      </p:pic>
    </p:spTree>
    <p:extLst>
      <p:ext uri="{BB962C8B-B14F-4D97-AF65-F5344CB8AC3E}">
        <p14:creationId xmlns:p14="http://schemas.microsoft.com/office/powerpoint/2010/main" val="2532168602"/>
      </p:ext>
    </p:extLst>
  </p:cSld>
  <p:clrMapOvr>
    <a:masterClrMapping/>
  </p:clrMapOvr>
</p:sld>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C_Corporate_PPT_Template_accessible_2023.pptx" id="{EC878A57-382A-4C39-A584-1AF0C626172A}" vid="{130AD24A-F7AC-477C-91ED-41AA5CF26920}"/>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a8b9c18-5e1d-46e5-9d1a-4e2a3224a5d3">
      <Terms xmlns="http://schemas.microsoft.com/office/infopath/2007/PartnerControls"/>
    </lcf76f155ced4ddcb4097134ff3c332f>
    <TaxCatchAll xmlns="597f0e91-a424-40e7-b159-919cd36229c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99A5812EC654640AAF0FBDB42E081DB" ma:contentTypeVersion="18" ma:contentTypeDescription="Crée un document." ma:contentTypeScope="" ma:versionID="562c5f8faa3afe0037f80cedbbba92a2">
  <xsd:schema xmlns:xsd="http://www.w3.org/2001/XMLSchema" xmlns:xs="http://www.w3.org/2001/XMLSchema" xmlns:p="http://schemas.microsoft.com/office/2006/metadata/properties" xmlns:ns2="ca8b9c18-5e1d-46e5-9d1a-4e2a3224a5d3" xmlns:ns3="597f0e91-a424-40e7-b159-919cd36229ca" targetNamespace="http://schemas.microsoft.com/office/2006/metadata/properties" ma:root="true" ma:fieldsID="6d0b1f9947d2def9302a79bd3f5241cd" ns2:_="" ns3:_="">
    <xsd:import namespace="ca8b9c18-5e1d-46e5-9d1a-4e2a3224a5d3"/>
    <xsd:import namespace="597f0e91-a424-40e7-b159-919cd36229c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8b9c18-5e1d-46e5-9d1a-4e2a3224a5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05f3d6fe-baf4-44b9-a882-657db6edb6c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7f0e91-a424-40e7-b159-919cd36229ca" elementFormDefault="qualified">
    <xsd:import namespace="http://schemas.microsoft.com/office/2006/documentManagement/types"/>
    <xsd:import namespace="http://schemas.microsoft.com/office/infopath/2007/PartnerControls"/>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dc45a579-8ad3-4386-ab0e-ea2618c9e016}" ma:internalName="TaxCatchAll" ma:showField="CatchAllData" ma:web="597f0e91-a424-40e7-b159-919cd36229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6F3060-F7F3-4E7D-B7FE-DAF9D62E5917}">
  <ds:schemaRefs>
    <ds:schemaRef ds:uri="http://purl.org/dc/elements/1.1/"/>
    <ds:schemaRef ds:uri="http://purl.org/dc/terms/"/>
    <ds:schemaRef ds:uri="http://www.w3.org/XML/1998/namespace"/>
    <ds:schemaRef ds:uri="http://schemas.microsoft.com/office/infopath/2007/PartnerControls"/>
    <ds:schemaRef ds:uri="3ecd76fa-53f2-47db-b2ee-f49bc5c05bd1"/>
    <ds:schemaRef ds:uri="0a95e938-8430-4b6f-825c-edba9fe4da46"/>
    <ds:schemaRef ds:uri="http://schemas.microsoft.com/office/2006/documentManagement/types"/>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B2F28809-7F65-4A1A-AC00-23D6F423A11E}"/>
</file>

<file path=customXml/itemProps3.xml><?xml version="1.0" encoding="utf-8"?>
<ds:datastoreItem xmlns:ds="http://schemas.openxmlformats.org/officeDocument/2006/customXml" ds:itemID="{A575E181-5246-4E20-AD01-24A362DE00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2033</Words>
  <Application>Microsoft Office PowerPoint</Application>
  <PresentationFormat>Widescreen</PresentationFormat>
  <Paragraphs>349</Paragraphs>
  <Slides>34</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__fkGroteskNeue_598ab8</vt:lpstr>
      <vt:lpstr>Arial</vt:lpstr>
      <vt:lpstr>Calibri</vt:lpstr>
      <vt:lpstr>DDG_ProximaNova</vt:lpstr>
      <vt:lpstr>EC Square Sans Cond Pro</vt:lpstr>
      <vt:lpstr>EC Square Sans Cond Pro Medium</vt:lpstr>
      <vt:lpstr>EC Square Sans Pro</vt:lpstr>
      <vt:lpstr>EC Square Sans Pro Medium</vt:lpstr>
      <vt:lpstr>Wingdings</vt:lpstr>
      <vt:lpstr>Office Theme</vt:lpstr>
      <vt:lpstr> Financement de la transition</vt:lpstr>
      <vt:lpstr>Sommaire</vt:lpstr>
      <vt:lpstr>Contexte économique et budgétaire</vt:lpstr>
      <vt:lpstr>Croissance du PIB, baisse des émissions</vt:lpstr>
      <vt:lpstr>Croissance du PIB réel par habitant 2000-2025</vt:lpstr>
      <vt:lpstr>Taux de chômage 2000-2025</vt:lpstr>
      <vt:lpstr>Déficits publics 2000-2025</vt:lpstr>
      <vt:lpstr>Ratios de dette publique 2000-2025 </vt:lpstr>
      <vt:lpstr>Écart entre l'UE, les Etats-Unis et la Chine</vt:lpstr>
      <vt:lpstr>Croissance estimée du PIB 2024-2029 (%)</vt:lpstr>
      <vt:lpstr>Le plan de relance européen  'NextGenerationEU'</vt:lpstr>
      <vt:lpstr>Retour en 2020: une « fusée à trois étages »</vt:lpstr>
      <vt:lpstr>L’emprunt européen: moment « hamiltonien »?</vt:lpstr>
      <vt:lpstr>La Facilité pour la relance et la résilience</vt:lpstr>
      <vt:lpstr>La facilité pour la relance et la résilience</vt:lpstr>
      <vt:lpstr>Aperçu par pays</vt:lpstr>
      <vt:lpstr>Autres sources de financement du Pacte vert</vt:lpstr>
      <vt:lpstr>Le Pacte vert pour l’Europe</vt:lpstr>
      <vt:lpstr>Besoins annuels d'investissement pour 2030</vt:lpstr>
      <vt:lpstr>Comment la transition écologique est-elle financée ?</vt:lpstr>
      <vt:lpstr>Financement européen pour la transition</vt:lpstr>
      <vt:lpstr>Mobiliser l’investissement privé</vt:lpstr>
      <vt:lpstr>Les nouvelles règles budgétaires</vt:lpstr>
      <vt:lpstr>Le nouveau cadre économique européen </vt:lpstr>
      <vt:lpstr> Principales nouveautés</vt:lpstr>
      <vt:lpstr>Première mise en oeuvre</vt:lpstr>
      <vt:lpstr>L'investissement public se maintient </vt:lpstr>
      <vt:lpstr>Conclusions</vt:lpstr>
      <vt:lpstr>Principaux messages</vt:lpstr>
      <vt:lpstr>Merci</vt:lpstr>
      <vt:lpstr>Draghi slide with productivity</vt:lpstr>
      <vt:lpstr>La position de l’UE dans les technologies complexes</vt:lpstr>
      <vt:lpstr>Part des dépenses publiques en 2022 </vt:lpstr>
      <vt:lpstr>Implementation has picked up </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KATTAMI Christina (ECFIN)</dc:creator>
  <cp:lastModifiedBy>GKIOULEKA Irene (ECFIN)</cp:lastModifiedBy>
  <cp:revision>2</cp:revision>
  <cp:lastPrinted>2024-12-03T09:48:49Z</cp:lastPrinted>
  <dcterms:created xsi:type="dcterms:W3CDTF">2024-01-10T13:27:07Z</dcterms:created>
  <dcterms:modified xsi:type="dcterms:W3CDTF">2024-12-11T14:50:49Z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0x010100C99A5812EC654640AAF0FBDB42E081DB</vt:lpwstr>
  </property>
  <property fmtid="{D5CDD505-2E9C-101B-9397-08002B2CF9AE}" pid="3" name="MSIP_Label_6bd9ddd1-4d20-43f6-abfa-fc3c07406f94_Enabled">
    <vt:lpwstr>true</vt:lpwstr>
  </property>
  <property fmtid="{D5CDD505-2E9C-101B-9397-08002B2CF9AE}" pid="4" name="MSIP_Label_6bd9ddd1-4d20-43f6-abfa-fc3c07406f94_SetDate">
    <vt:lpwstr>2023-09-26T10:27:54Z</vt:lpwstr>
  </property>
  <property fmtid="{D5CDD505-2E9C-101B-9397-08002B2CF9AE}" pid="5" name="MSIP_Label_6bd9ddd1-4d20-43f6-abfa-fc3c07406f94_Method">
    <vt:lpwstr>Standard</vt:lpwstr>
  </property>
  <property fmtid="{D5CDD505-2E9C-101B-9397-08002B2CF9AE}" pid="6" name="MSIP_Label_6bd9ddd1-4d20-43f6-abfa-fc3c07406f94_Name">
    <vt:lpwstr>Commission Use</vt:lpwstr>
  </property>
  <property fmtid="{D5CDD505-2E9C-101B-9397-08002B2CF9AE}" pid="7" name="MSIP_Label_6bd9ddd1-4d20-43f6-abfa-fc3c07406f94_SiteId">
    <vt:lpwstr>b24c8b06-522c-46fe-9080-70926f8dddb1</vt:lpwstr>
  </property>
  <property fmtid="{D5CDD505-2E9C-101B-9397-08002B2CF9AE}" pid="8" name="MSIP_Label_6bd9ddd1-4d20-43f6-abfa-fc3c07406f94_ActionId">
    <vt:lpwstr>5f9041e0-26c3-439f-9557-91c751557f9e</vt:lpwstr>
  </property>
  <property fmtid="{D5CDD505-2E9C-101B-9397-08002B2CF9AE}" pid="9" name="MSIP_Label_6bd9ddd1-4d20-43f6-abfa-fc3c07406f94_ContentBits">
    <vt:lpwstr>0</vt:lpwstr>
  </property>
</Properties>
</file>