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58" r:id="rId5"/>
    <p:sldId id="285" r:id="rId6"/>
    <p:sldId id="644" r:id="rId7"/>
    <p:sldId id="642" r:id="rId8"/>
    <p:sldId id="286" r:id="rId9"/>
    <p:sldId id="326" r:id="rId10"/>
    <p:sldId id="639" r:id="rId11"/>
    <p:sldId id="303" r:id="rId12"/>
    <p:sldId id="287" r:id="rId13"/>
    <p:sldId id="305" r:id="rId14"/>
    <p:sldId id="327" r:id="rId15"/>
    <p:sldId id="330" r:id="rId16"/>
    <p:sldId id="331" r:id="rId17"/>
    <p:sldId id="313" r:id="rId18"/>
    <p:sldId id="314" r:id="rId19"/>
    <p:sldId id="328" r:id="rId20"/>
    <p:sldId id="329" r:id="rId21"/>
    <p:sldId id="333" r:id="rId22"/>
    <p:sldId id="332" r:id="rId23"/>
    <p:sldId id="629" r:id="rId24"/>
    <p:sldId id="631" r:id="rId25"/>
    <p:sldId id="632" r:id="rId26"/>
    <p:sldId id="627" r:id="rId27"/>
    <p:sldId id="334" r:id="rId28"/>
    <p:sldId id="335" r:id="rId29"/>
    <p:sldId id="633" r:id="rId30"/>
    <p:sldId id="634" r:id="rId31"/>
    <p:sldId id="635" r:id="rId32"/>
    <p:sldId id="636" r:id="rId33"/>
    <p:sldId id="643" r:id="rId34"/>
    <p:sldId id="284" r:id="rId35"/>
    <p:sldId id="64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24B9C"/>
    <a:srgbClr val="024EA2"/>
    <a:srgbClr val="0356B1"/>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4665"/>
  </p:normalViewPr>
  <p:slideViewPr>
    <p:cSldViewPr snapToGrid="0">
      <p:cViewPr varScale="1">
        <p:scale>
          <a:sx n="107" d="100"/>
          <a:sy n="107" d="100"/>
        </p:scale>
        <p:origin x="768" y="168"/>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13/04/2023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‹N°›</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13/04/2023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‹N°›</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Rail &amp; </a:t>
            </a:r>
            <a:r>
              <a:rPr lang="fr-BE" dirty="0" err="1"/>
              <a:t>waterborne</a:t>
            </a:r>
            <a:r>
              <a:rPr lang="fr-BE" dirty="0"/>
              <a:t> </a:t>
            </a:r>
            <a:r>
              <a:rPr lang="fr-BE" dirty="0" err="1"/>
              <a:t>traffic</a:t>
            </a:r>
            <a:r>
              <a:rPr lang="fr-BE" dirty="0"/>
              <a:t> </a:t>
            </a:r>
            <a:r>
              <a:rPr lang="fr-BE" dirty="0" err="1"/>
              <a:t>increase</a:t>
            </a:r>
            <a:r>
              <a:rPr lang="fr-BE" dirty="0"/>
              <a:t>: </a:t>
            </a:r>
            <a:r>
              <a:rPr lang="fr-BE" dirty="0" err="1"/>
              <a:t>compared</a:t>
            </a:r>
            <a:r>
              <a:rPr lang="fr-BE" dirty="0"/>
              <a:t> to 2015</a:t>
            </a:r>
            <a:endParaRPr lang="en-US" dirty="0"/>
          </a:p>
        </p:txBody>
      </p:sp>
      <p:sp>
        <p:nvSpPr>
          <p:cNvPr id="4" name="Slide Number Placeholder 3"/>
          <p:cNvSpPr>
            <a:spLocks noGrp="1"/>
          </p:cNvSpPr>
          <p:nvPr>
            <p:ph type="sldNum" sz="quarter" idx="10"/>
          </p:nvPr>
        </p:nvSpPr>
        <p:spPr/>
        <p:txBody>
          <a:bodyPr/>
          <a:lstStyle/>
          <a:p>
            <a:fld id="{672E485F-3E2F-454D-B896-FEB841CC1D77}" type="slidenum">
              <a:rPr lang="en-US" smtClean="0"/>
              <a:t>14</a:t>
            </a:fld>
            <a:endParaRPr lang="en-US"/>
          </a:p>
        </p:txBody>
      </p:sp>
    </p:spTree>
    <p:extLst>
      <p:ext uri="{BB962C8B-B14F-4D97-AF65-F5344CB8AC3E}">
        <p14:creationId xmlns:p14="http://schemas.microsoft.com/office/powerpoint/2010/main" val="2642949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Rail </a:t>
            </a:r>
            <a:r>
              <a:rPr lang="fr-BE" dirty="0" err="1"/>
              <a:t>traffic</a:t>
            </a:r>
            <a:r>
              <a:rPr lang="fr-BE" dirty="0"/>
              <a:t> </a:t>
            </a:r>
            <a:r>
              <a:rPr lang="fr-BE" dirty="0" err="1"/>
              <a:t>increase</a:t>
            </a:r>
            <a:r>
              <a:rPr lang="fr-BE" dirty="0"/>
              <a:t>: </a:t>
            </a:r>
            <a:r>
              <a:rPr lang="fr-BE" dirty="0" err="1"/>
              <a:t>Compared</a:t>
            </a:r>
            <a:r>
              <a:rPr lang="fr-BE" dirty="0"/>
              <a:t> to 2015</a:t>
            </a:r>
            <a:endParaRPr lang="en-US" dirty="0"/>
          </a:p>
        </p:txBody>
      </p:sp>
      <p:sp>
        <p:nvSpPr>
          <p:cNvPr id="4" name="Slide Number Placeholder 3"/>
          <p:cNvSpPr>
            <a:spLocks noGrp="1"/>
          </p:cNvSpPr>
          <p:nvPr>
            <p:ph type="sldNum" sz="quarter" idx="10"/>
          </p:nvPr>
        </p:nvSpPr>
        <p:spPr/>
        <p:txBody>
          <a:bodyPr/>
          <a:lstStyle/>
          <a:p>
            <a:fld id="{672E485F-3E2F-454D-B896-FEB841CC1D77}" type="slidenum">
              <a:rPr lang="en-US" smtClean="0"/>
              <a:t>15</a:t>
            </a:fld>
            <a:endParaRPr lang="en-US"/>
          </a:p>
        </p:txBody>
      </p:sp>
    </p:spTree>
    <p:extLst>
      <p:ext uri="{BB962C8B-B14F-4D97-AF65-F5344CB8AC3E}">
        <p14:creationId xmlns:p14="http://schemas.microsoft.com/office/powerpoint/2010/main" val="78562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17</a:t>
            </a:fld>
            <a:endParaRPr lang="en-GB"/>
          </a:p>
        </p:txBody>
      </p:sp>
    </p:spTree>
    <p:extLst>
      <p:ext uri="{BB962C8B-B14F-4D97-AF65-F5344CB8AC3E}">
        <p14:creationId xmlns:p14="http://schemas.microsoft.com/office/powerpoint/2010/main" val="3101191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20</a:t>
            </a:fld>
            <a:endParaRPr lang="en-GB"/>
          </a:p>
        </p:txBody>
      </p:sp>
    </p:spTree>
    <p:extLst>
      <p:ext uri="{BB962C8B-B14F-4D97-AF65-F5344CB8AC3E}">
        <p14:creationId xmlns:p14="http://schemas.microsoft.com/office/powerpoint/2010/main" val="170889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21</a:t>
            </a:fld>
            <a:endParaRPr lang="en-GB"/>
          </a:p>
        </p:txBody>
      </p:sp>
    </p:spTree>
    <p:extLst>
      <p:ext uri="{BB962C8B-B14F-4D97-AF65-F5344CB8AC3E}">
        <p14:creationId xmlns:p14="http://schemas.microsoft.com/office/powerpoint/2010/main" val="1949699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22</a:t>
            </a:fld>
            <a:endParaRPr lang="en-GB"/>
          </a:p>
        </p:txBody>
      </p:sp>
    </p:spTree>
    <p:extLst>
      <p:ext uri="{BB962C8B-B14F-4D97-AF65-F5344CB8AC3E}">
        <p14:creationId xmlns:p14="http://schemas.microsoft.com/office/powerpoint/2010/main" val="2489940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23</a:t>
            </a:fld>
            <a:endParaRPr lang="en-GB"/>
          </a:p>
        </p:txBody>
      </p:sp>
    </p:spTree>
    <p:extLst>
      <p:ext uri="{BB962C8B-B14F-4D97-AF65-F5344CB8AC3E}">
        <p14:creationId xmlns:p14="http://schemas.microsoft.com/office/powerpoint/2010/main" val="479546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27</a:t>
            </a:fld>
            <a:endParaRPr lang="en-GB"/>
          </a:p>
        </p:txBody>
      </p:sp>
    </p:spTree>
    <p:extLst>
      <p:ext uri="{BB962C8B-B14F-4D97-AF65-F5344CB8AC3E}">
        <p14:creationId xmlns:p14="http://schemas.microsoft.com/office/powerpoint/2010/main" val="2470081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Update/add/delete parts of the</a:t>
            </a:r>
            <a:r>
              <a:rPr lang="en-IE" baseline="0" dirty="0"/>
              <a:t> copy right notice where appropriate.</a:t>
            </a:r>
          </a:p>
          <a:p>
            <a:r>
              <a:rPr lang="en-IE" baseline="0" dirty="0"/>
              <a:t>More information: </a:t>
            </a:r>
            <a:r>
              <a:rPr lang="en-GB" dirty="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31</a:t>
            </a:fld>
            <a:endParaRPr lang="en-GB"/>
          </a:p>
        </p:txBody>
      </p:sp>
    </p:spTree>
    <p:extLst>
      <p:ext uri="{BB962C8B-B14F-4D97-AF65-F5344CB8AC3E}">
        <p14:creationId xmlns:p14="http://schemas.microsoft.com/office/powerpoint/2010/main" val="2007519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‹N°›</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‹N°›</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‹N°›</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‹N°›</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‹N°›</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dirty="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dirty="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dirty="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dirty="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dirty="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‹N°›</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‹N°›</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‹N°›</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‹N°›</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‹N°›</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‹N°›</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8.jfi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eur-lex.europa.eu/resource.html?uri=cellar:5e601657-3b06-11eb-b27b-01aa75ed71a1.0001.02/DOC_1&amp;format=PDF" TargetMode="External"/><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2" Type="http://schemas.openxmlformats.org/officeDocument/2006/relationships/hyperlink" Target="https://ec.europa.eu/info/law/better-regulation/have-your-say_en"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GB" dirty="0"/>
              <a:t>I </a:t>
            </a:r>
            <a:r>
              <a:rPr lang="en-GB" dirty="0" err="1"/>
              <a:t>hédate</a:t>
            </a:r>
            <a:br>
              <a:rPr lang="en-GB" dirty="0"/>
            </a:br>
            <a:r>
              <a:rPr lang="en-GB" dirty="0"/>
              <a:t>Commission </a:t>
            </a:r>
            <a:r>
              <a:rPr lang="en-GB" dirty="0" err="1"/>
              <a:t>européenne</a:t>
            </a:r>
            <a:r>
              <a:rPr lang="en-GB" dirty="0"/>
              <a:t>, </a:t>
            </a:r>
            <a:br>
              <a:rPr lang="en-GB" dirty="0"/>
            </a:br>
            <a:r>
              <a:rPr lang="en-GB" dirty="0"/>
              <a:t>DG MOVE </a:t>
            </a:r>
          </a:p>
        </p:txBody>
      </p:sp>
      <p:sp>
        <p:nvSpPr>
          <p:cNvPr id="7" name="Subtitle 6"/>
          <p:cNvSpPr>
            <a:spLocks noGrp="1"/>
          </p:cNvSpPr>
          <p:nvPr>
            <p:ph type="subTitle" idx="1"/>
          </p:nvPr>
        </p:nvSpPr>
        <p:spPr>
          <a:xfrm>
            <a:off x="1071351" y="4418048"/>
            <a:ext cx="10065224" cy="1046049"/>
          </a:xfrm>
        </p:spPr>
        <p:txBody>
          <a:bodyPr/>
          <a:lstStyle/>
          <a:p>
            <a:pPr algn="r">
              <a:spcAft>
                <a:spcPts val="0"/>
              </a:spcAft>
            </a:pPr>
            <a:r>
              <a:rPr lang="en-GB" dirty="0"/>
              <a:t>Julie Buy	</a:t>
            </a:r>
          </a:p>
          <a:p>
            <a:pPr algn="r">
              <a:spcAft>
                <a:spcPts val="0"/>
              </a:spcAft>
            </a:pPr>
            <a:r>
              <a:rPr lang="en-GB" dirty="0" err="1"/>
              <a:t>Unité</a:t>
            </a:r>
            <a:r>
              <a:rPr lang="en-GB" dirty="0"/>
              <a:t> Réseau de transport</a:t>
            </a:r>
          </a:p>
        </p:txBody>
      </p:sp>
      <p:sp>
        <p:nvSpPr>
          <p:cNvPr id="8" name="Text Placeholder 7"/>
          <p:cNvSpPr>
            <a:spLocks noGrp="1"/>
          </p:cNvSpPr>
          <p:nvPr>
            <p:ph type="body" sz="quarter" idx="13"/>
          </p:nvPr>
        </p:nvSpPr>
        <p:spPr/>
        <p:txBody>
          <a:bodyPr/>
          <a:lstStyle/>
          <a:p>
            <a:r>
              <a:rPr lang="en-GB" dirty="0"/>
              <a:t>13 </a:t>
            </a:r>
            <a:r>
              <a:rPr lang="en-GB" dirty="0" err="1"/>
              <a:t>avril</a:t>
            </a:r>
            <a:r>
              <a:rPr lang="en-GB" dirty="0"/>
              <a:t> 2023</a:t>
            </a:r>
          </a:p>
        </p:txBody>
      </p:sp>
    </p:spTree>
    <p:extLst>
      <p:ext uri="{BB962C8B-B14F-4D97-AF65-F5344CB8AC3E}">
        <p14:creationId xmlns:p14="http://schemas.microsoft.com/office/powerpoint/2010/main" val="112137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2"/>
          <p:cNvSpPr txBox="1">
            <a:spLocks/>
          </p:cNvSpPr>
          <p:nvPr/>
        </p:nvSpPr>
        <p:spPr>
          <a:xfrm>
            <a:off x="311124" y="2046514"/>
            <a:ext cx="5258857" cy="4443738"/>
          </a:xfrm>
          <a:prstGeom prst="rect">
            <a:avLst/>
          </a:prstGeom>
        </p:spPr>
        <p:txBody>
          <a:bodyPr vert="horz" lIns="91440" tIns="45720" rIns="91440" bIns="0" rtlCol="0" anchor="t"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endParaRPr lang="en-IE" sz="2800" b="1"/>
          </a:p>
          <a:p>
            <a:r>
              <a:rPr lang="en-IE" sz="2800" b="1"/>
              <a:t>EUR 700 billion </a:t>
            </a:r>
            <a:endParaRPr lang="en-IE" sz="2800" b="1">
              <a:cs typeface="Arial"/>
            </a:endParaRPr>
          </a:p>
          <a:p>
            <a:r>
              <a:rPr lang="en-IE" sz="2000">
                <a:solidFill>
                  <a:schemeClr val="tx1"/>
                </a:solidFill>
              </a:rPr>
              <a:t>Until the end of the next MFF to finalise the TEN-T core network and advance the extended core-network (by 2040) </a:t>
            </a:r>
            <a:r>
              <a:rPr lang="en-IE" sz="1600" i="1">
                <a:solidFill>
                  <a:schemeClr val="tx1"/>
                </a:solidFill>
              </a:rPr>
              <a:t>(incl. ERTMS)</a:t>
            </a:r>
            <a:endParaRPr lang="en-IE" sz="2000" i="1">
              <a:solidFill>
                <a:schemeClr val="tx1"/>
              </a:solidFill>
            </a:endParaRPr>
          </a:p>
          <a:p>
            <a:endParaRPr lang="en-IE" sz="2000"/>
          </a:p>
          <a:p>
            <a:endParaRPr lang="en-IE" sz="2000">
              <a:solidFill>
                <a:schemeClr val="tx1"/>
              </a:solidFill>
            </a:endParaRPr>
          </a:p>
          <a:p>
            <a:r>
              <a:rPr lang="en-IE" sz="2800" b="1"/>
              <a:t>Additional EUR 65 billion</a:t>
            </a:r>
            <a:endParaRPr lang="en-IE" sz="2800" b="1">
              <a:cs typeface="Arial"/>
            </a:endParaRPr>
          </a:p>
          <a:p>
            <a:r>
              <a:rPr lang="en-IE" sz="2000">
                <a:solidFill>
                  <a:schemeClr val="tx1"/>
                </a:solidFill>
              </a:rPr>
              <a:t>To deploy alternative fuels and digitalisation</a:t>
            </a:r>
            <a:endParaRPr lang="en-IE" sz="2000">
              <a:solidFill>
                <a:schemeClr val="tx1"/>
              </a:solidFill>
              <a:cs typeface="Arial"/>
            </a:endParaRPr>
          </a:p>
          <a:p>
            <a:endParaRPr lang="en-IE" sz="2000">
              <a:solidFill>
                <a:schemeClr val="tx1"/>
              </a:solidFill>
            </a:endParaRPr>
          </a:p>
          <a:p>
            <a:endParaRPr lang="en-IE" sz="2800" b="1" dirty="0"/>
          </a:p>
        </p:txBody>
      </p:sp>
      <p:sp>
        <p:nvSpPr>
          <p:cNvPr id="2" name="Title 1"/>
          <p:cNvSpPr>
            <a:spLocks noGrp="1"/>
          </p:cNvSpPr>
          <p:nvPr>
            <p:ph type="title"/>
          </p:nvPr>
        </p:nvSpPr>
        <p:spPr>
          <a:xfrm>
            <a:off x="986284" y="745404"/>
            <a:ext cx="4961102" cy="1029818"/>
          </a:xfrm>
        </p:spPr>
        <p:txBody>
          <a:bodyPr anchor="ctr"/>
          <a:lstStyle/>
          <a:p>
            <a:r>
              <a:rPr lang="en-IE" sz="3200" b="1"/>
              <a:t>Estimations of investment needs </a:t>
            </a:r>
            <a:endParaRPr lang="en-IE" sz="3200" b="1" dirty="0"/>
          </a:p>
        </p:txBody>
      </p:sp>
      <p:pic>
        <p:nvPicPr>
          <p:cNvPr id="6" name="Picture 5">
            <a:extLst>
              <a:ext uri="{FF2B5EF4-FFF2-40B4-BE49-F238E27FC236}">
                <a16:creationId xmlns:a16="http://schemas.microsoft.com/office/drawing/2014/main" id="{B8593AF8-D9EB-4F54-3323-62A0A2CC65EF}"/>
              </a:ext>
            </a:extLst>
          </p:cNvPr>
          <p:cNvPicPr>
            <a:picLocks noChangeAspect="1"/>
          </p:cNvPicPr>
          <p:nvPr/>
        </p:nvPicPr>
        <p:blipFill>
          <a:blip r:embed="rId2"/>
          <a:stretch>
            <a:fillRect/>
          </a:stretch>
        </p:blipFill>
        <p:spPr>
          <a:xfrm rot="16200000">
            <a:off x="5686168" y="172195"/>
            <a:ext cx="6574879" cy="6436784"/>
          </a:xfrm>
          <a:prstGeom prst="rect">
            <a:avLst/>
          </a:prstGeom>
        </p:spPr>
      </p:pic>
    </p:spTree>
    <p:extLst>
      <p:ext uri="{BB962C8B-B14F-4D97-AF65-F5344CB8AC3E}">
        <p14:creationId xmlns:p14="http://schemas.microsoft.com/office/powerpoint/2010/main" val="3076238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Map&#10;&#10;Description automatically generated">
            <a:extLst>
              <a:ext uri="{FF2B5EF4-FFF2-40B4-BE49-F238E27FC236}">
                <a16:creationId xmlns:a16="http://schemas.microsoft.com/office/drawing/2014/main" id="{655CA38F-2A28-C28F-8A57-28ABF3C7ABA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705"/>
            <a:ext cx="9339943" cy="6858705"/>
          </a:xfrm>
        </p:spPr>
      </p:pic>
      <p:sp>
        <p:nvSpPr>
          <p:cNvPr id="6" name="Content Placeholder 5">
            <a:extLst>
              <a:ext uri="{FF2B5EF4-FFF2-40B4-BE49-F238E27FC236}">
                <a16:creationId xmlns:a16="http://schemas.microsoft.com/office/drawing/2014/main" id="{2016FBF9-6B4C-6454-2FA8-D2A3188EA26F}"/>
              </a:ext>
            </a:extLst>
          </p:cNvPr>
          <p:cNvSpPr>
            <a:spLocks noGrp="1"/>
          </p:cNvSpPr>
          <p:nvPr>
            <p:ph sz="half" idx="2"/>
          </p:nvPr>
        </p:nvSpPr>
        <p:spPr>
          <a:xfrm>
            <a:off x="7282543" y="304801"/>
            <a:ext cx="4909457" cy="4604657"/>
          </a:xfrm>
          <a:solidFill>
            <a:schemeClr val="bg1">
              <a:alpha val="88000"/>
            </a:schemeClr>
          </a:solidFill>
          <a:ln w="50800">
            <a:solidFill>
              <a:schemeClr val="accent5"/>
            </a:solidFill>
          </a:ln>
        </p:spPr>
        <p:txBody>
          <a:bodyPr/>
          <a:lstStyle/>
          <a:p>
            <a:pPr>
              <a:spcAft>
                <a:spcPts val="1200"/>
              </a:spcAft>
            </a:pPr>
            <a:r>
              <a:rPr lang="en-IE" b="1" dirty="0"/>
              <a:t>Approximative estimated costs for FR on major cross-border projects </a:t>
            </a:r>
            <a:r>
              <a:rPr lang="en-IE" sz="2000" i="1" dirty="0"/>
              <a:t>(not incl. possible EU funding)</a:t>
            </a:r>
            <a:endParaRPr lang="en-IE" i="1" dirty="0"/>
          </a:p>
          <a:p>
            <a:pPr marL="342900" indent="-342900">
              <a:spcAft>
                <a:spcPts val="1200"/>
              </a:spcAft>
              <a:buFont typeface="Arial" panose="020B0604020202020204" pitchFamily="34" charset="0"/>
              <a:buChar char="•"/>
            </a:pPr>
            <a:r>
              <a:rPr lang="en-IE" dirty="0"/>
              <a:t>Seine </a:t>
            </a:r>
            <a:r>
              <a:rPr lang="en-IE" dirty="0" err="1"/>
              <a:t>Escaut</a:t>
            </a:r>
            <a:r>
              <a:rPr lang="en-IE" dirty="0"/>
              <a:t>: 	  </a:t>
            </a:r>
            <a:r>
              <a:rPr lang="en-IE" dirty="0">
                <a:solidFill>
                  <a:schemeClr val="tx2">
                    <a:lumMod val="60000"/>
                    <a:lumOff val="40000"/>
                  </a:schemeClr>
                </a:solidFill>
              </a:rPr>
              <a:t>~ 5,1 </a:t>
            </a:r>
            <a:r>
              <a:rPr lang="en-IE" dirty="0" err="1">
                <a:solidFill>
                  <a:schemeClr val="tx2">
                    <a:lumMod val="60000"/>
                    <a:lumOff val="40000"/>
                  </a:schemeClr>
                </a:solidFill>
              </a:rPr>
              <a:t>Mds</a:t>
            </a:r>
            <a:endParaRPr lang="en-IE" dirty="0">
              <a:solidFill>
                <a:schemeClr val="tx2">
                  <a:lumMod val="60000"/>
                  <a:lumOff val="40000"/>
                </a:schemeClr>
              </a:solidFill>
            </a:endParaRPr>
          </a:p>
          <a:p>
            <a:pPr marL="342900" indent="-342900">
              <a:spcAft>
                <a:spcPts val="1200"/>
              </a:spcAft>
              <a:buFont typeface="Arial" panose="020B0604020202020204" pitchFamily="34" charset="0"/>
              <a:buChar char="•"/>
            </a:pPr>
            <a:r>
              <a:rPr lang="en-IE" dirty="0"/>
              <a:t>Lyon-Turin: 	  </a:t>
            </a:r>
            <a:r>
              <a:rPr lang="en-IE" dirty="0">
                <a:solidFill>
                  <a:schemeClr val="tx2">
                    <a:lumMod val="60000"/>
                    <a:lumOff val="40000"/>
                  </a:schemeClr>
                </a:solidFill>
              </a:rPr>
              <a:t>~ 11,5 </a:t>
            </a:r>
            <a:r>
              <a:rPr lang="en-IE" dirty="0" err="1">
                <a:solidFill>
                  <a:schemeClr val="tx2">
                    <a:lumMod val="60000"/>
                    <a:lumOff val="40000"/>
                  </a:schemeClr>
                </a:solidFill>
              </a:rPr>
              <a:t>Mds</a:t>
            </a:r>
            <a:endParaRPr lang="en-IE" dirty="0">
              <a:solidFill>
                <a:schemeClr val="tx2">
                  <a:lumMod val="60000"/>
                  <a:lumOff val="40000"/>
                </a:schemeClr>
              </a:solidFill>
            </a:endParaRPr>
          </a:p>
          <a:p>
            <a:pPr indent="358775">
              <a:spcAft>
                <a:spcPts val="1200"/>
              </a:spcAft>
            </a:pPr>
            <a:r>
              <a:rPr lang="en-IE" sz="1800" i="1" dirty="0"/>
              <a:t>(incl. Access roads)</a:t>
            </a:r>
          </a:p>
          <a:p>
            <a:pPr marL="342900" indent="-342900">
              <a:spcAft>
                <a:spcPts val="1200"/>
              </a:spcAft>
              <a:buFont typeface="Arial" panose="020B0604020202020204" pitchFamily="34" charset="0"/>
              <a:buChar char="•"/>
            </a:pPr>
            <a:r>
              <a:rPr lang="en-IE" dirty="0" err="1"/>
              <a:t>Bdx</a:t>
            </a:r>
            <a:r>
              <a:rPr lang="en-IE" dirty="0"/>
              <a:t>-Dax-ES:	  </a:t>
            </a:r>
            <a:r>
              <a:rPr lang="en-IE" dirty="0">
                <a:solidFill>
                  <a:schemeClr val="tx2">
                    <a:lumMod val="60000"/>
                    <a:lumOff val="40000"/>
                  </a:schemeClr>
                </a:solidFill>
              </a:rPr>
              <a:t>~ 11 </a:t>
            </a:r>
            <a:r>
              <a:rPr lang="en-IE" dirty="0" err="1">
                <a:solidFill>
                  <a:schemeClr val="tx2">
                    <a:lumMod val="60000"/>
                    <a:lumOff val="40000"/>
                  </a:schemeClr>
                </a:solidFill>
              </a:rPr>
              <a:t>Mds</a:t>
            </a:r>
            <a:endParaRPr lang="en-IE" dirty="0">
              <a:solidFill>
                <a:schemeClr val="tx2">
                  <a:lumMod val="60000"/>
                  <a:lumOff val="40000"/>
                </a:schemeClr>
              </a:solidFill>
            </a:endParaRPr>
          </a:p>
          <a:p>
            <a:pPr indent="358775">
              <a:spcAft>
                <a:spcPts val="1200"/>
              </a:spcAft>
            </a:pPr>
            <a:r>
              <a:rPr lang="en-IE" sz="1800" i="1" dirty="0"/>
              <a:t>(GPSO Cross-border branch)</a:t>
            </a:r>
          </a:p>
          <a:p>
            <a:pPr marL="342900" indent="-342900">
              <a:spcAft>
                <a:spcPts val="1200"/>
              </a:spcAft>
              <a:buFont typeface="Arial" panose="020B0604020202020204" pitchFamily="34" charset="0"/>
              <a:buChar char="•"/>
            </a:pPr>
            <a:r>
              <a:rPr lang="en-IE" dirty="0"/>
              <a:t>LNMP: 		  </a:t>
            </a:r>
            <a:r>
              <a:rPr lang="en-IE" dirty="0">
                <a:solidFill>
                  <a:schemeClr val="tx2">
                    <a:lumMod val="60000"/>
                    <a:lumOff val="40000"/>
                  </a:schemeClr>
                </a:solidFill>
              </a:rPr>
              <a:t>~ 6,1 </a:t>
            </a:r>
            <a:r>
              <a:rPr lang="en-IE" dirty="0" err="1">
                <a:solidFill>
                  <a:schemeClr val="tx2">
                    <a:lumMod val="60000"/>
                    <a:lumOff val="40000"/>
                  </a:schemeClr>
                </a:solidFill>
              </a:rPr>
              <a:t>Mds</a:t>
            </a:r>
            <a:endParaRPr lang="en-IE" dirty="0">
              <a:solidFill>
                <a:schemeClr val="tx2">
                  <a:lumMod val="60000"/>
                  <a:lumOff val="40000"/>
                </a:schemeClr>
              </a:solidFill>
            </a:endParaRPr>
          </a:p>
          <a:p>
            <a:pPr>
              <a:spcAft>
                <a:spcPts val="1200"/>
              </a:spcAft>
            </a:pPr>
            <a:r>
              <a:rPr lang="en-IE" b="1" dirty="0"/>
              <a:t>Total</a:t>
            </a:r>
            <a:r>
              <a:rPr lang="en-IE" dirty="0"/>
              <a:t>			  </a:t>
            </a:r>
            <a:r>
              <a:rPr lang="en-IE" dirty="0">
                <a:solidFill>
                  <a:schemeClr val="tx2">
                    <a:lumMod val="60000"/>
                    <a:lumOff val="40000"/>
                  </a:schemeClr>
                </a:solidFill>
              </a:rPr>
              <a:t>~ 33,7 </a:t>
            </a:r>
            <a:r>
              <a:rPr lang="en-IE" dirty="0" err="1">
                <a:solidFill>
                  <a:schemeClr val="tx2">
                    <a:lumMod val="60000"/>
                    <a:lumOff val="40000"/>
                  </a:schemeClr>
                </a:solidFill>
              </a:rPr>
              <a:t>Mds</a:t>
            </a:r>
            <a:endParaRPr lang="en-IE" dirty="0">
              <a:solidFill>
                <a:schemeClr val="tx2">
                  <a:lumMod val="60000"/>
                  <a:lumOff val="40000"/>
                </a:schemeClr>
              </a:solidFill>
            </a:endParaRPr>
          </a:p>
          <a:p>
            <a:pPr>
              <a:spcAft>
                <a:spcPts val="1200"/>
              </a:spcAft>
            </a:pPr>
            <a:endParaRPr lang="en-IE" dirty="0"/>
          </a:p>
        </p:txBody>
      </p:sp>
      <p:sp>
        <p:nvSpPr>
          <p:cNvPr id="9" name="Oval 8">
            <a:extLst>
              <a:ext uri="{FF2B5EF4-FFF2-40B4-BE49-F238E27FC236}">
                <a16:creationId xmlns:a16="http://schemas.microsoft.com/office/drawing/2014/main" id="{8C098287-0B8A-F399-FEE6-63C95C7A27E5}"/>
              </a:ext>
            </a:extLst>
          </p:cNvPr>
          <p:cNvSpPr/>
          <p:nvPr/>
        </p:nvSpPr>
        <p:spPr>
          <a:xfrm>
            <a:off x="3570513" y="827314"/>
            <a:ext cx="1741716" cy="1752601"/>
          </a:xfrm>
          <a:prstGeom prst="ellipse">
            <a:avLst/>
          </a:prstGeom>
          <a:noFill/>
          <a:ln w="698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a:extLst>
              <a:ext uri="{FF2B5EF4-FFF2-40B4-BE49-F238E27FC236}">
                <a16:creationId xmlns:a16="http://schemas.microsoft.com/office/drawing/2014/main" id="{F45CBB22-4C9B-29B2-38E5-E08BA4354D46}"/>
              </a:ext>
            </a:extLst>
          </p:cNvPr>
          <p:cNvSpPr/>
          <p:nvPr/>
        </p:nvSpPr>
        <p:spPr>
          <a:xfrm>
            <a:off x="5627916" y="3948794"/>
            <a:ext cx="1328058" cy="1181101"/>
          </a:xfrm>
          <a:prstGeom prst="ellipse">
            <a:avLst/>
          </a:prstGeom>
          <a:noFill/>
          <a:ln w="698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Oval 10">
            <a:extLst>
              <a:ext uri="{FF2B5EF4-FFF2-40B4-BE49-F238E27FC236}">
                <a16:creationId xmlns:a16="http://schemas.microsoft.com/office/drawing/2014/main" id="{283A3154-7422-68AF-0ADF-F117233464E3}"/>
              </a:ext>
            </a:extLst>
          </p:cNvPr>
          <p:cNvSpPr/>
          <p:nvPr/>
        </p:nvSpPr>
        <p:spPr>
          <a:xfrm>
            <a:off x="2209801" y="4909458"/>
            <a:ext cx="968829" cy="1055914"/>
          </a:xfrm>
          <a:prstGeom prst="ellipse">
            <a:avLst/>
          </a:prstGeom>
          <a:noFill/>
          <a:ln w="698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Oval 11">
            <a:extLst>
              <a:ext uri="{FF2B5EF4-FFF2-40B4-BE49-F238E27FC236}">
                <a16:creationId xmlns:a16="http://schemas.microsoft.com/office/drawing/2014/main" id="{B33E1935-58E9-ACF1-CF79-BE32D4D71C38}"/>
              </a:ext>
            </a:extLst>
          </p:cNvPr>
          <p:cNvSpPr/>
          <p:nvPr/>
        </p:nvSpPr>
        <p:spPr>
          <a:xfrm>
            <a:off x="4185556" y="5333999"/>
            <a:ext cx="968829" cy="1055914"/>
          </a:xfrm>
          <a:prstGeom prst="ellipse">
            <a:avLst/>
          </a:prstGeom>
          <a:noFill/>
          <a:ln w="698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14" name="Straight Connector 13">
            <a:extLst>
              <a:ext uri="{FF2B5EF4-FFF2-40B4-BE49-F238E27FC236}">
                <a16:creationId xmlns:a16="http://schemas.microsoft.com/office/drawing/2014/main" id="{670BB550-6638-9DE1-D467-31B92C74894D}"/>
              </a:ext>
            </a:extLst>
          </p:cNvPr>
          <p:cNvCxnSpPr/>
          <p:nvPr/>
        </p:nvCxnSpPr>
        <p:spPr>
          <a:xfrm>
            <a:off x="7380515" y="4386945"/>
            <a:ext cx="4811485"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1889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C68341-6D2E-506C-C029-F91C7ADB4513}"/>
              </a:ext>
            </a:extLst>
          </p:cNvPr>
          <p:cNvSpPr>
            <a:spLocks noGrp="1"/>
          </p:cNvSpPr>
          <p:nvPr>
            <p:ph type="title"/>
          </p:nvPr>
        </p:nvSpPr>
        <p:spPr>
          <a:xfrm>
            <a:off x="892282" y="167581"/>
            <a:ext cx="10675098" cy="782357"/>
          </a:xfrm>
        </p:spPr>
        <p:txBody>
          <a:bodyPr anchor="ctr"/>
          <a:lstStyle/>
          <a:p>
            <a:pPr algn="ctr"/>
            <a:r>
              <a:rPr lang="fr-BE" sz="3200" dirty="0"/>
              <a:t>Zoom on SSMS</a:t>
            </a:r>
            <a:endParaRPr lang="en-IE" sz="3200" dirty="0"/>
          </a:p>
        </p:txBody>
      </p:sp>
      <p:sp>
        <p:nvSpPr>
          <p:cNvPr id="4" name="Arrow: Right 3">
            <a:extLst>
              <a:ext uri="{FF2B5EF4-FFF2-40B4-BE49-F238E27FC236}">
                <a16:creationId xmlns:a16="http://schemas.microsoft.com/office/drawing/2014/main" id="{B5343391-584A-C182-DE67-CF18050926B1}"/>
              </a:ext>
            </a:extLst>
          </p:cNvPr>
          <p:cNvSpPr/>
          <p:nvPr/>
        </p:nvSpPr>
        <p:spPr>
          <a:xfrm>
            <a:off x="87087" y="2427514"/>
            <a:ext cx="12017828" cy="903515"/>
          </a:xfrm>
          <a:prstGeom prst="rightArrow">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Oval 4">
            <a:extLst>
              <a:ext uri="{FF2B5EF4-FFF2-40B4-BE49-F238E27FC236}">
                <a16:creationId xmlns:a16="http://schemas.microsoft.com/office/drawing/2014/main" id="{C8EB6528-B548-A239-16BB-41E976B118F6}"/>
              </a:ext>
            </a:extLst>
          </p:cNvPr>
          <p:cNvSpPr/>
          <p:nvPr/>
        </p:nvSpPr>
        <p:spPr>
          <a:xfrm>
            <a:off x="1445652" y="2743199"/>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AF93372C-90CB-C679-E864-83BE11A1B9A1}"/>
              </a:ext>
            </a:extLst>
          </p:cNvPr>
          <p:cNvSpPr txBox="1"/>
          <p:nvPr/>
        </p:nvSpPr>
        <p:spPr>
          <a:xfrm>
            <a:off x="1259112" y="3173188"/>
            <a:ext cx="965216" cy="923330"/>
          </a:xfrm>
          <a:prstGeom prst="rect">
            <a:avLst/>
          </a:prstGeom>
          <a:noFill/>
        </p:spPr>
        <p:txBody>
          <a:bodyPr wrap="square" rtlCol="0">
            <a:spAutoFit/>
          </a:bodyPr>
          <a:lstStyle/>
          <a:p>
            <a:r>
              <a:rPr lang="fr-BE" dirty="0">
                <a:solidFill>
                  <a:schemeClr val="accent3"/>
                </a:solidFill>
              </a:rPr>
              <a:t>12/19</a:t>
            </a:r>
          </a:p>
          <a:p>
            <a:r>
              <a:rPr lang="fr-BE" dirty="0">
                <a:solidFill>
                  <a:schemeClr val="accent3"/>
                </a:solidFill>
              </a:rPr>
              <a:t>Pacte vert</a:t>
            </a:r>
            <a:endParaRPr lang="en-IE" dirty="0">
              <a:solidFill>
                <a:schemeClr val="accent3"/>
              </a:solidFill>
            </a:endParaRPr>
          </a:p>
        </p:txBody>
      </p:sp>
      <p:sp>
        <p:nvSpPr>
          <p:cNvPr id="8" name="Oval 7">
            <a:extLst>
              <a:ext uri="{FF2B5EF4-FFF2-40B4-BE49-F238E27FC236}">
                <a16:creationId xmlns:a16="http://schemas.microsoft.com/office/drawing/2014/main" id="{14464CAA-A438-CCC8-830A-8B988E460EA7}"/>
              </a:ext>
            </a:extLst>
          </p:cNvPr>
          <p:cNvSpPr/>
          <p:nvPr/>
        </p:nvSpPr>
        <p:spPr>
          <a:xfrm>
            <a:off x="2562671" y="2727366"/>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9FE27C35-B560-EAF3-45BC-BE45A49E7165}"/>
              </a:ext>
            </a:extLst>
          </p:cNvPr>
          <p:cNvSpPr txBox="1"/>
          <p:nvPr/>
        </p:nvSpPr>
        <p:spPr>
          <a:xfrm>
            <a:off x="2330454" y="1662025"/>
            <a:ext cx="1074033" cy="923330"/>
          </a:xfrm>
          <a:prstGeom prst="rect">
            <a:avLst/>
          </a:prstGeom>
          <a:noFill/>
        </p:spPr>
        <p:txBody>
          <a:bodyPr wrap="square" rtlCol="0">
            <a:spAutoFit/>
          </a:bodyPr>
          <a:lstStyle/>
          <a:p>
            <a:r>
              <a:rPr lang="fr-BE" dirty="0">
                <a:solidFill>
                  <a:schemeClr val="accent3"/>
                </a:solidFill>
              </a:rPr>
              <a:t>03/20 </a:t>
            </a:r>
          </a:p>
          <a:p>
            <a:r>
              <a:rPr lang="fr-BE" dirty="0">
                <a:solidFill>
                  <a:schemeClr val="accent3"/>
                </a:solidFill>
              </a:rPr>
              <a:t>Prop Loi Climat</a:t>
            </a:r>
            <a:endParaRPr lang="en-IE" dirty="0">
              <a:solidFill>
                <a:schemeClr val="accent3"/>
              </a:solidFill>
            </a:endParaRPr>
          </a:p>
        </p:txBody>
      </p:sp>
      <p:sp>
        <p:nvSpPr>
          <p:cNvPr id="10" name="Oval 9">
            <a:extLst>
              <a:ext uri="{FF2B5EF4-FFF2-40B4-BE49-F238E27FC236}">
                <a16:creationId xmlns:a16="http://schemas.microsoft.com/office/drawing/2014/main" id="{B5E778B9-C07C-DB5C-CC8D-0D1BB56F37FF}"/>
              </a:ext>
            </a:extLst>
          </p:cNvPr>
          <p:cNvSpPr/>
          <p:nvPr/>
        </p:nvSpPr>
        <p:spPr>
          <a:xfrm>
            <a:off x="6077431" y="2724962"/>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TextBox 10">
            <a:extLst>
              <a:ext uri="{FF2B5EF4-FFF2-40B4-BE49-F238E27FC236}">
                <a16:creationId xmlns:a16="http://schemas.microsoft.com/office/drawing/2014/main" id="{C7EE38F2-F62D-547B-575F-54D00C513883}"/>
              </a:ext>
            </a:extLst>
          </p:cNvPr>
          <p:cNvSpPr txBox="1"/>
          <p:nvPr/>
        </p:nvSpPr>
        <p:spPr>
          <a:xfrm>
            <a:off x="5801023" y="1652908"/>
            <a:ext cx="1246376" cy="923330"/>
          </a:xfrm>
          <a:prstGeom prst="rect">
            <a:avLst/>
          </a:prstGeom>
          <a:noFill/>
        </p:spPr>
        <p:txBody>
          <a:bodyPr wrap="square" rtlCol="0">
            <a:spAutoFit/>
          </a:bodyPr>
          <a:lstStyle/>
          <a:p>
            <a:r>
              <a:rPr lang="fr-BE" dirty="0">
                <a:solidFill>
                  <a:schemeClr val="accent3"/>
                </a:solidFill>
              </a:rPr>
              <a:t>06/21</a:t>
            </a:r>
          </a:p>
          <a:p>
            <a:r>
              <a:rPr lang="fr-BE" dirty="0">
                <a:solidFill>
                  <a:schemeClr val="accent3"/>
                </a:solidFill>
              </a:rPr>
              <a:t>Loi Climat</a:t>
            </a:r>
          </a:p>
          <a:p>
            <a:r>
              <a:rPr lang="fr-BE" dirty="0">
                <a:solidFill>
                  <a:schemeClr val="accent3"/>
                </a:solidFill>
              </a:rPr>
              <a:t>adoptée</a:t>
            </a:r>
            <a:endParaRPr lang="en-IE" dirty="0">
              <a:solidFill>
                <a:schemeClr val="accent3"/>
              </a:solidFill>
            </a:endParaRPr>
          </a:p>
        </p:txBody>
      </p:sp>
      <p:cxnSp>
        <p:nvCxnSpPr>
          <p:cNvPr id="13" name="Straight Connector 12">
            <a:extLst>
              <a:ext uri="{FF2B5EF4-FFF2-40B4-BE49-F238E27FC236}">
                <a16:creationId xmlns:a16="http://schemas.microsoft.com/office/drawing/2014/main" id="{32AB49A0-F7F5-EF4B-E7D4-086A63815BC6}"/>
              </a:ext>
            </a:extLst>
          </p:cNvPr>
          <p:cNvCxnSpPr>
            <a:cxnSpLocks/>
          </p:cNvCxnSpPr>
          <p:nvPr/>
        </p:nvCxnSpPr>
        <p:spPr>
          <a:xfrm>
            <a:off x="2122791" y="1456886"/>
            <a:ext cx="0" cy="2592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6BA1F40-8954-3404-FC64-13DC49E808AE}"/>
              </a:ext>
            </a:extLst>
          </p:cNvPr>
          <p:cNvSpPr txBox="1"/>
          <p:nvPr/>
        </p:nvSpPr>
        <p:spPr>
          <a:xfrm>
            <a:off x="1765353" y="4305837"/>
            <a:ext cx="798228" cy="400110"/>
          </a:xfrm>
          <a:prstGeom prst="rect">
            <a:avLst/>
          </a:prstGeom>
          <a:noFill/>
        </p:spPr>
        <p:txBody>
          <a:bodyPr wrap="square" rtlCol="0">
            <a:spAutoFit/>
          </a:bodyPr>
          <a:lstStyle/>
          <a:p>
            <a:r>
              <a:rPr lang="fr-BE" sz="2000" b="1" dirty="0"/>
              <a:t>2020</a:t>
            </a:r>
            <a:endParaRPr lang="en-IE" sz="2000" b="1" dirty="0"/>
          </a:p>
        </p:txBody>
      </p:sp>
      <p:cxnSp>
        <p:nvCxnSpPr>
          <p:cNvPr id="17" name="Straight Connector 16">
            <a:extLst>
              <a:ext uri="{FF2B5EF4-FFF2-40B4-BE49-F238E27FC236}">
                <a16:creationId xmlns:a16="http://schemas.microsoft.com/office/drawing/2014/main" id="{3DE5907F-502D-6CE6-B572-C8A0F3C19E01}"/>
              </a:ext>
            </a:extLst>
          </p:cNvPr>
          <p:cNvCxnSpPr>
            <a:cxnSpLocks/>
          </p:cNvCxnSpPr>
          <p:nvPr/>
        </p:nvCxnSpPr>
        <p:spPr>
          <a:xfrm>
            <a:off x="4821952" y="1447033"/>
            <a:ext cx="0" cy="2592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F19A2E8-D860-4132-36C0-13284DFC3DC2}"/>
              </a:ext>
            </a:extLst>
          </p:cNvPr>
          <p:cNvSpPr txBox="1"/>
          <p:nvPr/>
        </p:nvSpPr>
        <p:spPr>
          <a:xfrm>
            <a:off x="4499989" y="4288745"/>
            <a:ext cx="798228" cy="400110"/>
          </a:xfrm>
          <a:prstGeom prst="rect">
            <a:avLst/>
          </a:prstGeom>
          <a:noFill/>
        </p:spPr>
        <p:txBody>
          <a:bodyPr wrap="square" rtlCol="0">
            <a:spAutoFit/>
          </a:bodyPr>
          <a:lstStyle/>
          <a:p>
            <a:r>
              <a:rPr lang="fr-BE" sz="2000" b="1" dirty="0"/>
              <a:t>2021</a:t>
            </a:r>
            <a:endParaRPr lang="en-IE" sz="2000" b="1" dirty="0"/>
          </a:p>
        </p:txBody>
      </p:sp>
      <p:cxnSp>
        <p:nvCxnSpPr>
          <p:cNvPr id="19" name="Straight Connector 18">
            <a:extLst>
              <a:ext uri="{FF2B5EF4-FFF2-40B4-BE49-F238E27FC236}">
                <a16:creationId xmlns:a16="http://schemas.microsoft.com/office/drawing/2014/main" id="{5506EC58-2D31-B8A7-A6AF-D0BE2F1CE8D5}"/>
              </a:ext>
            </a:extLst>
          </p:cNvPr>
          <p:cNvCxnSpPr>
            <a:cxnSpLocks/>
          </p:cNvCxnSpPr>
          <p:nvPr/>
        </p:nvCxnSpPr>
        <p:spPr>
          <a:xfrm>
            <a:off x="7865041" y="1427763"/>
            <a:ext cx="0" cy="2592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C5A024C-061F-E5F6-ACD5-0E2C7F15EA6E}"/>
              </a:ext>
            </a:extLst>
          </p:cNvPr>
          <p:cNvSpPr txBox="1"/>
          <p:nvPr/>
        </p:nvSpPr>
        <p:spPr>
          <a:xfrm>
            <a:off x="7460851" y="4284777"/>
            <a:ext cx="798228" cy="400110"/>
          </a:xfrm>
          <a:prstGeom prst="rect">
            <a:avLst/>
          </a:prstGeom>
          <a:noFill/>
        </p:spPr>
        <p:txBody>
          <a:bodyPr wrap="square" rtlCol="0">
            <a:spAutoFit/>
          </a:bodyPr>
          <a:lstStyle/>
          <a:p>
            <a:r>
              <a:rPr lang="fr-BE" sz="2000" b="1" dirty="0"/>
              <a:t>2022</a:t>
            </a:r>
            <a:endParaRPr lang="en-IE" sz="2000" b="1" dirty="0"/>
          </a:p>
        </p:txBody>
      </p:sp>
      <p:cxnSp>
        <p:nvCxnSpPr>
          <p:cNvPr id="21" name="Straight Connector 20">
            <a:extLst>
              <a:ext uri="{FF2B5EF4-FFF2-40B4-BE49-F238E27FC236}">
                <a16:creationId xmlns:a16="http://schemas.microsoft.com/office/drawing/2014/main" id="{74723123-62FE-7A94-1948-926D1B3D72AD}"/>
              </a:ext>
            </a:extLst>
          </p:cNvPr>
          <p:cNvCxnSpPr>
            <a:cxnSpLocks/>
          </p:cNvCxnSpPr>
          <p:nvPr/>
        </p:nvCxnSpPr>
        <p:spPr>
          <a:xfrm>
            <a:off x="10547412" y="1416877"/>
            <a:ext cx="0" cy="2592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6D7490D-050C-9D58-40C5-3A1EC74F41A5}"/>
              </a:ext>
            </a:extLst>
          </p:cNvPr>
          <p:cNvSpPr txBox="1"/>
          <p:nvPr/>
        </p:nvSpPr>
        <p:spPr>
          <a:xfrm>
            <a:off x="10298875" y="4293271"/>
            <a:ext cx="798228" cy="400110"/>
          </a:xfrm>
          <a:prstGeom prst="rect">
            <a:avLst/>
          </a:prstGeom>
          <a:noFill/>
        </p:spPr>
        <p:txBody>
          <a:bodyPr wrap="square" rtlCol="0">
            <a:spAutoFit/>
          </a:bodyPr>
          <a:lstStyle/>
          <a:p>
            <a:r>
              <a:rPr lang="fr-BE" sz="2000" b="1" dirty="0"/>
              <a:t>2023</a:t>
            </a:r>
            <a:endParaRPr lang="en-IE" sz="2000" b="1" dirty="0"/>
          </a:p>
        </p:txBody>
      </p:sp>
      <p:sp>
        <p:nvSpPr>
          <p:cNvPr id="29" name="Oval 28">
            <a:extLst>
              <a:ext uri="{FF2B5EF4-FFF2-40B4-BE49-F238E27FC236}">
                <a16:creationId xmlns:a16="http://schemas.microsoft.com/office/drawing/2014/main" id="{911EC75D-3CA5-2419-93CA-3D363F72FF3C}"/>
              </a:ext>
            </a:extLst>
          </p:cNvPr>
          <p:cNvSpPr/>
          <p:nvPr/>
        </p:nvSpPr>
        <p:spPr>
          <a:xfrm>
            <a:off x="264591" y="2743199"/>
            <a:ext cx="304800" cy="272143"/>
          </a:xfrm>
          <a:prstGeom prst="ellipse">
            <a:avLst/>
          </a:prstGeom>
          <a:solidFill>
            <a:srgbClr val="024EA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solidFill>
            </a:endParaRPr>
          </a:p>
        </p:txBody>
      </p:sp>
      <p:sp>
        <p:nvSpPr>
          <p:cNvPr id="30" name="TextBox 29">
            <a:extLst>
              <a:ext uri="{FF2B5EF4-FFF2-40B4-BE49-F238E27FC236}">
                <a16:creationId xmlns:a16="http://schemas.microsoft.com/office/drawing/2014/main" id="{69C863E1-D41E-D79B-6E63-C59E83434713}"/>
              </a:ext>
            </a:extLst>
          </p:cNvPr>
          <p:cNvSpPr txBox="1"/>
          <p:nvPr/>
        </p:nvSpPr>
        <p:spPr>
          <a:xfrm>
            <a:off x="77227" y="3173188"/>
            <a:ext cx="873617" cy="923330"/>
          </a:xfrm>
          <a:prstGeom prst="rect">
            <a:avLst/>
          </a:prstGeom>
          <a:noFill/>
        </p:spPr>
        <p:txBody>
          <a:bodyPr wrap="square" rtlCol="0">
            <a:spAutoFit/>
          </a:bodyPr>
          <a:lstStyle/>
          <a:p>
            <a:r>
              <a:rPr lang="fr-BE" dirty="0">
                <a:solidFill>
                  <a:schemeClr val="tx2"/>
                </a:solidFill>
              </a:rPr>
              <a:t>05/19</a:t>
            </a:r>
          </a:p>
          <a:p>
            <a:r>
              <a:rPr lang="fr-BE" dirty="0">
                <a:solidFill>
                  <a:schemeClr val="tx2"/>
                </a:solidFill>
              </a:rPr>
              <a:t>New COM</a:t>
            </a:r>
            <a:endParaRPr lang="en-IE" dirty="0">
              <a:solidFill>
                <a:schemeClr val="tx2"/>
              </a:solidFill>
            </a:endParaRPr>
          </a:p>
        </p:txBody>
      </p:sp>
      <p:sp>
        <p:nvSpPr>
          <p:cNvPr id="31" name="Oval 30">
            <a:extLst>
              <a:ext uri="{FF2B5EF4-FFF2-40B4-BE49-F238E27FC236}">
                <a16:creationId xmlns:a16="http://schemas.microsoft.com/office/drawing/2014/main" id="{53DD7641-F301-2CE5-51CD-D42E0AE954BD}"/>
              </a:ext>
            </a:extLst>
          </p:cNvPr>
          <p:cNvSpPr/>
          <p:nvPr/>
        </p:nvSpPr>
        <p:spPr>
          <a:xfrm>
            <a:off x="4301196" y="2723929"/>
            <a:ext cx="304800" cy="272143"/>
          </a:xfrm>
          <a:prstGeom prst="ellipse">
            <a:avLst/>
          </a:prstGeom>
          <a:solidFill>
            <a:srgbClr val="024B9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TextBox 31">
            <a:extLst>
              <a:ext uri="{FF2B5EF4-FFF2-40B4-BE49-F238E27FC236}">
                <a16:creationId xmlns:a16="http://schemas.microsoft.com/office/drawing/2014/main" id="{7620DDDA-C0AD-95DC-9B4E-34CC23A123C5}"/>
              </a:ext>
            </a:extLst>
          </p:cNvPr>
          <p:cNvSpPr txBox="1"/>
          <p:nvPr/>
        </p:nvSpPr>
        <p:spPr>
          <a:xfrm>
            <a:off x="3982900" y="3151409"/>
            <a:ext cx="965216" cy="923330"/>
          </a:xfrm>
          <a:prstGeom prst="rect">
            <a:avLst/>
          </a:prstGeom>
          <a:noFill/>
        </p:spPr>
        <p:txBody>
          <a:bodyPr wrap="square" rtlCol="0">
            <a:spAutoFit/>
          </a:bodyPr>
          <a:lstStyle/>
          <a:p>
            <a:r>
              <a:rPr lang="fr-BE" dirty="0">
                <a:solidFill>
                  <a:schemeClr val="tx2"/>
                </a:solidFill>
              </a:rPr>
              <a:t>12/20</a:t>
            </a:r>
          </a:p>
          <a:p>
            <a:r>
              <a:rPr lang="fr-BE" dirty="0">
                <a:solidFill>
                  <a:schemeClr val="tx2"/>
                </a:solidFill>
              </a:rPr>
              <a:t>MFF</a:t>
            </a:r>
            <a:endParaRPr lang="fr-BE" sz="1400" i="1" dirty="0">
              <a:solidFill>
                <a:schemeClr val="tx2"/>
              </a:solidFill>
            </a:endParaRPr>
          </a:p>
          <a:p>
            <a:r>
              <a:rPr lang="fr-BE" dirty="0">
                <a:solidFill>
                  <a:schemeClr val="tx2"/>
                </a:solidFill>
              </a:rPr>
              <a:t>NGEU</a:t>
            </a:r>
            <a:endParaRPr lang="en-IE" dirty="0">
              <a:solidFill>
                <a:schemeClr val="tx2"/>
              </a:solidFill>
            </a:endParaRPr>
          </a:p>
        </p:txBody>
      </p:sp>
      <p:sp>
        <p:nvSpPr>
          <p:cNvPr id="33" name="TextBox 32">
            <a:extLst>
              <a:ext uri="{FF2B5EF4-FFF2-40B4-BE49-F238E27FC236}">
                <a16:creationId xmlns:a16="http://schemas.microsoft.com/office/drawing/2014/main" id="{36EDE2F4-62DC-91B8-FF25-38CEC9E3149C}"/>
              </a:ext>
            </a:extLst>
          </p:cNvPr>
          <p:cNvSpPr txBox="1"/>
          <p:nvPr/>
        </p:nvSpPr>
        <p:spPr>
          <a:xfrm>
            <a:off x="6165567" y="3152812"/>
            <a:ext cx="1147885" cy="923330"/>
          </a:xfrm>
          <a:prstGeom prst="rect">
            <a:avLst/>
          </a:prstGeom>
          <a:noFill/>
        </p:spPr>
        <p:txBody>
          <a:bodyPr wrap="square" rtlCol="0">
            <a:spAutoFit/>
          </a:bodyPr>
          <a:lstStyle/>
          <a:p>
            <a:r>
              <a:rPr lang="fr-BE" dirty="0">
                <a:solidFill>
                  <a:schemeClr val="accent3"/>
                </a:solidFill>
              </a:rPr>
              <a:t>07/21</a:t>
            </a:r>
          </a:p>
          <a:p>
            <a:r>
              <a:rPr lang="fr-BE" dirty="0">
                <a:solidFill>
                  <a:schemeClr val="accent3"/>
                </a:solidFill>
              </a:rPr>
              <a:t>Fitfor55 Package</a:t>
            </a:r>
            <a:endParaRPr lang="en-IE" dirty="0">
              <a:solidFill>
                <a:schemeClr val="accent3"/>
              </a:solidFill>
            </a:endParaRPr>
          </a:p>
        </p:txBody>
      </p:sp>
      <p:sp>
        <p:nvSpPr>
          <p:cNvPr id="37" name="Oval 36">
            <a:extLst>
              <a:ext uri="{FF2B5EF4-FFF2-40B4-BE49-F238E27FC236}">
                <a16:creationId xmlns:a16="http://schemas.microsoft.com/office/drawing/2014/main" id="{0B654D5E-7BFD-7B55-74B5-80DA6D814161}"/>
              </a:ext>
            </a:extLst>
          </p:cNvPr>
          <p:cNvSpPr/>
          <p:nvPr/>
        </p:nvSpPr>
        <p:spPr>
          <a:xfrm>
            <a:off x="10841750" y="2753052"/>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8" name="TextBox 37">
            <a:extLst>
              <a:ext uri="{FF2B5EF4-FFF2-40B4-BE49-F238E27FC236}">
                <a16:creationId xmlns:a16="http://schemas.microsoft.com/office/drawing/2014/main" id="{FB97FE6B-CB5A-EF76-8B6A-A65188FF98DE}"/>
              </a:ext>
            </a:extLst>
          </p:cNvPr>
          <p:cNvSpPr txBox="1"/>
          <p:nvPr/>
        </p:nvSpPr>
        <p:spPr>
          <a:xfrm>
            <a:off x="10594817" y="3097798"/>
            <a:ext cx="1239016" cy="1200329"/>
          </a:xfrm>
          <a:prstGeom prst="rect">
            <a:avLst/>
          </a:prstGeom>
          <a:noFill/>
        </p:spPr>
        <p:txBody>
          <a:bodyPr wrap="square" rtlCol="0">
            <a:spAutoFit/>
          </a:bodyPr>
          <a:lstStyle/>
          <a:p>
            <a:r>
              <a:rPr lang="fr-BE" dirty="0">
                <a:solidFill>
                  <a:schemeClr val="accent3"/>
                </a:solidFill>
              </a:rPr>
              <a:t>03/23</a:t>
            </a:r>
          </a:p>
          <a:p>
            <a:r>
              <a:rPr lang="fr-BE" dirty="0">
                <a:solidFill>
                  <a:schemeClr val="accent3"/>
                </a:solidFill>
              </a:rPr>
              <a:t>Net-</a:t>
            </a:r>
            <a:r>
              <a:rPr lang="fr-BE" dirty="0" err="1">
                <a:solidFill>
                  <a:schemeClr val="accent3"/>
                </a:solidFill>
              </a:rPr>
              <a:t>Zero</a:t>
            </a:r>
            <a:r>
              <a:rPr lang="fr-BE" dirty="0">
                <a:solidFill>
                  <a:schemeClr val="accent3"/>
                </a:solidFill>
              </a:rPr>
              <a:t> </a:t>
            </a:r>
            <a:r>
              <a:rPr lang="fr-BE" dirty="0" err="1">
                <a:solidFill>
                  <a:schemeClr val="accent3"/>
                </a:solidFill>
              </a:rPr>
              <a:t>Act</a:t>
            </a:r>
            <a:r>
              <a:rPr lang="fr-BE" dirty="0">
                <a:solidFill>
                  <a:schemeClr val="accent3"/>
                </a:solidFill>
              </a:rPr>
              <a:t> </a:t>
            </a:r>
            <a:r>
              <a:rPr lang="fr-BE" dirty="0" err="1">
                <a:solidFill>
                  <a:schemeClr val="accent3"/>
                </a:solidFill>
              </a:rPr>
              <a:t>Industry</a:t>
            </a:r>
            <a:endParaRPr lang="fr-BE" dirty="0">
              <a:solidFill>
                <a:schemeClr val="accent3"/>
              </a:solidFill>
            </a:endParaRPr>
          </a:p>
        </p:txBody>
      </p:sp>
      <p:pic>
        <p:nvPicPr>
          <p:cNvPr id="2" name="Picture 1">
            <a:extLst>
              <a:ext uri="{FF2B5EF4-FFF2-40B4-BE49-F238E27FC236}">
                <a16:creationId xmlns:a16="http://schemas.microsoft.com/office/drawing/2014/main" id="{E9A48D0E-5D20-B9AC-98E3-C3411A2A3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5094" y="1735"/>
            <a:ext cx="982895" cy="1080000"/>
          </a:xfrm>
          <a:prstGeom prst="rect">
            <a:avLst/>
          </a:prstGeom>
        </p:spPr>
      </p:pic>
      <p:sp>
        <p:nvSpPr>
          <p:cNvPr id="12" name="Oval 11">
            <a:extLst>
              <a:ext uri="{FF2B5EF4-FFF2-40B4-BE49-F238E27FC236}">
                <a16:creationId xmlns:a16="http://schemas.microsoft.com/office/drawing/2014/main" id="{60D9E70E-6572-032B-BA2A-FF2D4A5E7C62}"/>
              </a:ext>
            </a:extLst>
          </p:cNvPr>
          <p:cNvSpPr/>
          <p:nvPr/>
        </p:nvSpPr>
        <p:spPr>
          <a:xfrm>
            <a:off x="3507630" y="1400834"/>
            <a:ext cx="1564180" cy="136327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TextBox 13">
            <a:extLst>
              <a:ext uri="{FF2B5EF4-FFF2-40B4-BE49-F238E27FC236}">
                <a16:creationId xmlns:a16="http://schemas.microsoft.com/office/drawing/2014/main" id="{D7996BDD-07E1-3402-A460-ADF831774941}"/>
              </a:ext>
            </a:extLst>
          </p:cNvPr>
          <p:cNvSpPr txBox="1"/>
          <p:nvPr/>
        </p:nvSpPr>
        <p:spPr>
          <a:xfrm>
            <a:off x="3933887" y="1833107"/>
            <a:ext cx="965216" cy="646331"/>
          </a:xfrm>
          <a:prstGeom prst="rect">
            <a:avLst/>
          </a:prstGeom>
          <a:noFill/>
        </p:spPr>
        <p:txBody>
          <a:bodyPr wrap="square" rtlCol="0">
            <a:spAutoFit/>
          </a:bodyPr>
          <a:lstStyle/>
          <a:p>
            <a:r>
              <a:rPr lang="fr-BE" dirty="0">
                <a:solidFill>
                  <a:schemeClr val="accent5"/>
                </a:solidFill>
              </a:rPr>
              <a:t>12/20</a:t>
            </a:r>
          </a:p>
          <a:p>
            <a:r>
              <a:rPr lang="fr-BE" dirty="0">
                <a:solidFill>
                  <a:schemeClr val="accent5"/>
                </a:solidFill>
              </a:rPr>
              <a:t>SSMS</a:t>
            </a:r>
            <a:endParaRPr lang="en-IE" dirty="0">
              <a:solidFill>
                <a:schemeClr val="accent5"/>
              </a:solidFill>
            </a:endParaRPr>
          </a:p>
        </p:txBody>
      </p:sp>
      <p:sp>
        <p:nvSpPr>
          <p:cNvPr id="23" name="Oval 22">
            <a:extLst>
              <a:ext uri="{FF2B5EF4-FFF2-40B4-BE49-F238E27FC236}">
                <a16:creationId xmlns:a16="http://schemas.microsoft.com/office/drawing/2014/main" id="{55B9D624-EB92-FB65-9D42-5830B6669A0A}"/>
              </a:ext>
            </a:extLst>
          </p:cNvPr>
          <p:cNvSpPr/>
          <p:nvPr/>
        </p:nvSpPr>
        <p:spPr>
          <a:xfrm>
            <a:off x="7306247" y="2743199"/>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5" name="Oval 24">
            <a:extLst>
              <a:ext uri="{FF2B5EF4-FFF2-40B4-BE49-F238E27FC236}">
                <a16:creationId xmlns:a16="http://schemas.microsoft.com/office/drawing/2014/main" id="{75BD90A4-84C1-7B91-C56F-8BC253DD66B9}"/>
              </a:ext>
            </a:extLst>
          </p:cNvPr>
          <p:cNvSpPr/>
          <p:nvPr/>
        </p:nvSpPr>
        <p:spPr>
          <a:xfrm>
            <a:off x="8497819" y="2723929"/>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6" name="TextBox 25">
            <a:extLst>
              <a:ext uri="{FF2B5EF4-FFF2-40B4-BE49-F238E27FC236}">
                <a16:creationId xmlns:a16="http://schemas.microsoft.com/office/drawing/2014/main" id="{7E60C86D-5FB5-1B94-EE0E-C426A70EA136}"/>
              </a:ext>
            </a:extLst>
          </p:cNvPr>
          <p:cNvSpPr txBox="1"/>
          <p:nvPr/>
        </p:nvSpPr>
        <p:spPr>
          <a:xfrm>
            <a:off x="8280224" y="3085879"/>
            <a:ext cx="1239016" cy="923330"/>
          </a:xfrm>
          <a:prstGeom prst="rect">
            <a:avLst/>
          </a:prstGeom>
          <a:noFill/>
        </p:spPr>
        <p:txBody>
          <a:bodyPr wrap="square" rtlCol="0">
            <a:spAutoFit/>
          </a:bodyPr>
          <a:lstStyle/>
          <a:p>
            <a:r>
              <a:rPr lang="fr-BE" dirty="0">
                <a:solidFill>
                  <a:schemeClr val="accent3"/>
                </a:solidFill>
              </a:rPr>
              <a:t>05/22</a:t>
            </a:r>
          </a:p>
          <a:p>
            <a:r>
              <a:rPr lang="fr-BE" dirty="0" err="1">
                <a:solidFill>
                  <a:schemeClr val="accent3"/>
                </a:solidFill>
              </a:rPr>
              <a:t>REPowerEU</a:t>
            </a:r>
            <a:endParaRPr lang="en-IE" dirty="0">
              <a:solidFill>
                <a:schemeClr val="accent3"/>
              </a:solidFill>
            </a:endParaRPr>
          </a:p>
        </p:txBody>
      </p:sp>
      <p:sp>
        <p:nvSpPr>
          <p:cNvPr id="24" name="TextBox 23">
            <a:extLst>
              <a:ext uri="{FF2B5EF4-FFF2-40B4-BE49-F238E27FC236}">
                <a16:creationId xmlns:a16="http://schemas.microsoft.com/office/drawing/2014/main" id="{7624DB42-20DD-A2C8-B49A-CC0A0C87E6FC}"/>
              </a:ext>
            </a:extLst>
          </p:cNvPr>
          <p:cNvSpPr txBox="1"/>
          <p:nvPr/>
        </p:nvSpPr>
        <p:spPr>
          <a:xfrm>
            <a:off x="6928291" y="1258813"/>
            <a:ext cx="1246374" cy="1477328"/>
          </a:xfrm>
          <a:prstGeom prst="rect">
            <a:avLst/>
          </a:prstGeom>
          <a:noFill/>
        </p:spPr>
        <p:txBody>
          <a:bodyPr wrap="square" rtlCol="0">
            <a:spAutoFit/>
          </a:bodyPr>
          <a:lstStyle/>
          <a:p>
            <a:r>
              <a:rPr lang="fr-BE" dirty="0">
                <a:solidFill>
                  <a:schemeClr val="accent3"/>
                </a:solidFill>
              </a:rPr>
              <a:t>12/21</a:t>
            </a:r>
          </a:p>
          <a:p>
            <a:r>
              <a:rPr lang="fr-BE" dirty="0">
                <a:solidFill>
                  <a:schemeClr val="accent3"/>
                </a:solidFill>
              </a:rPr>
              <a:t>Efficient &amp; green </a:t>
            </a:r>
            <a:r>
              <a:rPr lang="fr-BE" dirty="0" err="1">
                <a:solidFill>
                  <a:schemeClr val="accent3"/>
                </a:solidFill>
              </a:rPr>
              <a:t>mobility</a:t>
            </a:r>
            <a:r>
              <a:rPr lang="fr-BE" dirty="0">
                <a:solidFill>
                  <a:schemeClr val="accent3"/>
                </a:solidFill>
              </a:rPr>
              <a:t> package</a:t>
            </a:r>
            <a:endParaRPr lang="en-IE" dirty="0">
              <a:solidFill>
                <a:schemeClr val="accent3"/>
              </a:solidFill>
            </a:endParaRPr>
          </a:p>
        </p:txBody>
      </p:sp>
    </p:spTree>
    <p:extLst>
      <p:ext uri="{BB962C8B-B14F-4D97-AF65-F5344CB8AC3E}">
        <p14:creationId xmlns:p14="http://schemas.microsoft.com/office/powerpoint/2010/main" val="3336733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983E77-789F-80C3-0639-0471A300F168}"/>
              </a:ext>
            </a:extLst>
          </p:cNvPr>
          <p:cNvPicPr>
            <a:picLocks noChangeAspect="1"/>
          </p:cNvPicPr>
          <p:nvPr/>
        </p:nvPicPr>
        <p:blipFill>
          <a:blip r:embed="rId2"/>
          <a:stretch>
            <a:fillRect/>
          </a:stretch>
        </p:blipFill>
        <p:spPr>
          <a:xfrm>
            <a:off x="7785179" y="1589314"/>
            <a:ext cx="3701143" cy="4925934"/>
          </a:xfrm>
          <a:prstGeom prst="rect">
            <a:avLst/>
          </a:prstGeom>
          <a:effectLst>
            <a:glow rad="63500">
              <a:schemeClr val="tx1">
                <a:alpha val="40000"/>
              </a:schemeClr>
            </a:glow>
          </a:effectLst>
          <a:scene3d>
            <a:camera prst="orthographicFront"/>
            <a:lightRig rig="threePt" dir="t"/>
          </a:scene3d>
        </p:spPr>
      </p:pic>
      <p:sp>
        <p:nvSpPr>
          <p:cNvPr id="3" name="Title 2">
            <a:extLst>
              <a:ext uri="{FF2B5EF4-FFF2-40B4-BE49-F238E27FC236}">
                <a16:creationId xmlns:a16="http://schemas.microsoft.com/office/drawing/2014/main" id="{AE486C25-DEC4-D174-EC7D-B931B799A786}"/>
              </a:ext>
            </a:extLst>
          </p:cNvPr>
          <p:cNvSpPr>
            <a:spLocks noGrp="1"/>
          </p:cNvSpPr>
          <p:nvPr>
            <p:ph type="title"/>
          </p:nvPr>
        </p:nvSpPr>
        <p:spPr>
          <a:xfrm>
            <a:off x="970722" y="342752"/>
            <a:ext cx="10515600" cy="1139111"/>
          </a:xfrm>
        </p:spPr>
        <p:txBody>
          <a:bodyPr anchor="ctr"/>
          <a:lstStyle/>
          <a:p>
            <a:r>
              <a:rPr lang="fr-FR" sz="3200" dirty="0"/>
              <a:t>Stratégie de mobilité durable et intelligente – </a:t>
            </a:r>
            <a:r>
              <a:rPr lang="fr-FR" sz="3200" i="1" dirty="0"/>
              <a:t>mettre les transports européens sur la voie de l'avenir </a:t>
            </a:r>
            <a:endParaRPr lang="en-IE" sz="3200" i="1" dirty="0"/>
          </a:p>
        </p:txBody>
      </p:sp>
      <p:sp>
        <p:nvSpPr>
          <p:cNvPr id="6" name="TextBox 5">
            <a:extLst>
              <a:ext uri="{FF2B5EF4-FFF2-40B4-BE49-F238E27FC236}">
                <a16:creationId xmlns:a16="http://schemas.microsoft.com/office/drawing/2014/main" id="{047629D6-C19D-E1DE-FE35-819B0220B448}"/>
              </a:ext>
            </a:extLst>
          </p:cNvPr>
          <p:cNvSpPr txBox="1"/>
          <p:nvPr/>
        </p:nvSpPr>
        <p:spPr>
          <a:xfrm>
            <a:off x="587829" y="5747657"/>
            <a:ext cx="7449792" cy="584775"/>
          </a:xfrm>
          <a:prstGeom prst="rect">
            <a:avLst/>
          </a:prstGeom>
          <a:noFill/>
        </p:spPr>
        <p:txBody>
          <a:bodyPr wrap="square" rtlCol="0">
            <a:spAutoFit/>
          </a:bodyPr>
          <a:lstStyle/>
          <a:p>
            <a:r>
              <a:rPr lang="en-IE" dirty="0"/>
              <a:t>Link: </a:t>
            </a:r>
            <a:r>
              <a:rPr lang="en-IE" sz="1400" dirty="0">
                <a:hlinkClick r:id="rId3"/>
              </a:rPr>
              <a:t>https://eur-lex.europa.eu/resource.html?uri=cellar:5e601657-3b06-11eb-b27b-01aa75ed71a1.0001.02/DOC_1&amp;format=PDF</a:t>
            </a:r>
            <a:r>
              <a:rPr lang="en-IE" sz="1400" dirty="0"/>
              <a:t> </a:t>
            </a:r>
          </a:p>
        </p:txBody>
      </p:sp>
      <p:sp>
        <p:nvSpPr>
          <p:cNvPr id="9" name="TextBox 8">
            <a:extLst>
              <a:ext uri="{FF2B5EF4-FFF2-40B4-BE49-F238E27FC236}">
                <a16:creationId xmlns:a16="http://schemas.microsoft.com/office/drawing/2014/main" id="{A373999B-58FA-AB54-3C1C-94FFE0766C4B}"/>
              </a:ext>
            </a:extLst>
          </p:cNvPr>
          <p:cNvSpPr txBox="1"/>
          <p:nvPr/>
        </p:nvSpPr>
        <p:spPr>
          <a:xfrm>
            <a:off x="660243" y="2414431"/>
            <a:ext cx="6692821" cy="2400657"/>
          </a:xfrm>
          <a:prstGeom prst="rect">
            <a:avLst/>
          </a:prstGeom>
          <a:solidFill>
            <a:schemeClr val="bg2"/>
          </a:solidFill>
        </p:spPr>
        <p:txBody>
          <a:bodyPr wrap="square" rtlCol="0">
            <a:spAutoFit/>
          </a:bodyPr>
          <a:lstStyle/>
          <a:p>
            <a:pPr marL="242888" lvl="1" indent="0" algn="ctr">
              <a:spcBef>
                <a:spcPts val="600"/>
              </a:spcBef>
              <a:spcAft>
                <a:spcPts val="600"/>
              </a:spcAft>
              <a:buNone/>
              <a:defRPr/>
            </a:pPr>
            <a:r>
              <a:rPr lang="en-US" sz="2400" b="1" i="1" dirty="0">
                <a:solidFill>
                  <a:srgbClr val="00B050"/>
                </a:solidFill>
              </a:rPr>
              <a:t>European Green Deal</a:t>
            </a:r>
          </a:p>
          <a:p>
            <a:pPr marL="242888" lvl="1" indent="0" algn="ctr">
              <a:spcBef>
                <a:spcPts val="600"/>
              </a:spcBef>
              <a:spcAft>
                <a:spcPts val="600"/>
              </a:spcAft>
              <a:buNone/>
              <a:defRPr/>
            </a:pPr>
            <a:r>
              <a:rPr lang="en-US" sz="2400" b="1" dirty="0"/>
              <a:t>90% reduction in transport emissions is needed by 2050</a:t>
            </a:r>
          </a:p>
          <a:p>
            <a:pPr marL="242888" lvl="1" indent="0" algn="ctr">
              <a:spcBef>
                <a:spcPts val="600"/>
              </a:spcBef>
              <a:spcAft>
                <a:spcPts val="600"/>
              </a:spcAft>
              <a:buNone/>
              <a:defRPr/>
            </a:pPr>
            <a:endParaRPr lang="en-US" sz="2400" b="1" dirty="0"/>
          </a:p>
          <a:p>
            <a:pPr marL="242888" lvl="1" indent="0" algn="ctr">
              <a:spcBef>
                <a:spcPts val="600"/>
              </a:spcBef>
              <a:spcAft>
                <a:spcPts val="600"/>
              </a:spcAft>
              <a:buNone/>
              <a:defRPr/>
            </a:pPr>
            <a:r>
              <a:rPr lang="en-US" sz="2400" b="1" dirty="0">
                <a:solidFill>
                  <a:srgbClr val="00B050"/>
                </a:solidFill>
              </a:rPr>
              <a:t>SSMS </a:t>
            </a:r>
            <a:r>
              <a:rPr lang="en-US" sz="2400" b="1" dirty="0"/>
              <a:t>= Roadmap to achieve it </a:t>
            </a:r>
          </a:p>
        </p:txBody>
      </p:sp>
    </p:spTree>
    <p:extLst>
      <p:ext uri="{BB962C8B-B14F-4D97-AF65-F5344CB8AC3E}">
        <p14:creationId xmlns:p14="http://schemas.microsoft.com/office/powerpoint/2010/main" val="1344791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647467" y="5745202"/>
            <a:ext cx="9033993" cy="468732"/>
          </a:xfrm>
          <a:prstGeom prst="roundRect">
            <a:avLst>
              <a:gd name="adj" fmla="val 50000"/>
            </a:avLst>
          </a:prstGeom>
          <a:solidFill>
            <a:srgbClr val="F0F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924527" y="302587"/>
            <a:ext cx="10515600" cy="782357"/>
          </a:xfrm>
        </p:spPr>
        <p:txBody>
          <a:bodyPr anchor="ctr"/>
          <a:lstStyle/>
          <a:p>
            <a:r>
              <a:rPr lang="fr-BE" dirty="0" err="1">
                <a:solidFill>
                  <a:schemeClr val="tx1"/>
                </a:solidFill>
              </a:rPr>
              <a:t>Milestones</a:t>
            </a:r>
            <a:r>
              <a:rPr lang="fr-BE" dirty="0">
                <a:solidFill>
                  <a:schemeClr val="tx1"/>
                </a:solidFill>
              </a:rPr>
              <a:t> – 2030/35</a:t>
            </a:r>
            <a:endParaRPr lang="en-US" dirty="0">
              <a:solidFill>
                <a:schemeClr val="tx1"/>
              </a:solidFill>
            </a:endParaRPr>
          </a:p>
        </p:txBody>
      </p:sp>
      <p:sp>
        <p:nvSpPr>
          <p:cNvPr id="12" name="Rectangle 11"/>
          <p:cNvSpPr/>
          <p:nvPr/>
        </p:nvSpPr>
        <p:spPr>
          <a:xfrm>
            <a:off x="2761765" y="5794902"/>
            <a:ext cx="8805395" cy="369332"/>
          </a:xfrm>
          <a:prstGeom prst="rect">
            <a:avLst/>
          </a:prstGeom>
        </p:spPr>
        <p:txBody>
          <a:bodyPr wrap="square">
            <a:spAutoFit/>
          </a:bodyPr>
          <a:lstStyle/>
          <a:p>
            <a:pPr marL="342900" lvl="0" indent="-342900">
              <a:buFont typeface="Arial" panose="020B0604020202020204" pitchFamily="34" charset="0"/>
              <a:buChar char="•"/>
            </a:pPr>
            <a:r>
              <a:rPr lang="en-GB" b="1" dirty="0">
                <a:latin typeface="Arial" panose="020B0604020202020204" pitchFamily="34" charset="0"/>
                <a:cs typeface="Arial" panose="020B0604020202020204" pitchFamily="34" charset="0"/>
              </a:rPr>
              <a:t>Large zero-emission aircraft </a:t>
            </a:r>
            <a:r>
              <a:rPr lang="en-GB" dirty="0">
                <a:latin typeface="Arial" panose="020B0604020202020204" pitchFamily="34" charset="0"/>
                <a:cs typeface="Arial" panose="020B0604020202020204" pitchFamily="34" charset="0"/>
              </a:rPr>
              <a:t>ready for market</a:t>
            </a:r>
          </a:p>
        </p:txBody>
      </p:sp>
      <p:sp>
        <p:nvSpPr>
          <p:cNvPr id="3" name="Rounded Rectangle 2"/>
          <p:cNvSpPr/>
          <p:nvPr/>
        </p:nvSpPr>
        <p:spPr>
          <a:xfrm>
            <a:off x="924527" y="1368814"/>
            <a:ext cx="1532746" cy="4104744"/>
          </a:xfrm>
          <a:prstGeom prst="roundRect">
            <a:avLst>
              <a:gd name="adj" fmla="val 24870"/>
            </a:avLst>
          </a:prstGeom>
          <a:gradFill flip="none" rotWithShape="1">
            <a:gsLst>
              <a:gs pos="0">
                <a:srgbClr val="1C8C84">
                  <a:shade val="30000"/>
                  <a:satMod val="115000"/>
                </a:srgbClr>
              </a:gs>
              <a:gs pos="50000">
                <a:srgbClr val="1C8C84">
                  <a:shade val="67500"/>
                  <a:satMod val="115000"/>
                </a:srgbClr>
              </a:gs>
              <a:gs pos="100000">
                <a:srgbClr val="1C8C84">
                  <a:shade val="100000"/>
                  <a:satMod val="115000"/>
                </a:srgbClr>
              </a:gs>
            </a:gsLst>
            <a:lin ang="18900000" scaled="1"/>
            <a:tileRect/>
          </a:gradFill>
          <a:ln>
            <a:solidFill>
              <a:schemeClr val="accent1">
                <a:shade val="50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200" b="1" dirty="0">
                <a:solidFill>
                  <a:schemeClr val="bg1"/>
                </a:solidFill>
                <a:latin typeface="Arial" panose="020B0604020202020204" pitchFamily="34" charset="0"/>
                <a:cs typeface="Arial" panose="020B0604020202020204" pitchFamily="34" charset="0"/>
              </a:rPr>
              <a:t>By 2030</a:t>
            </a:r>
            <a:endParaRPr lang="en-US" sz="2200" b="1" dirty="0">
              <a:solidFill>
                <a:schemeClr val="bg1"/>
              </a:solidFill>
              <a:latin typeface="Arial" panose="020B0604020202020204" pitchFamily="34" charset="0"/>
              <a:cs typeface="Arial" panose="020B0604020202020204" pitchFamily="34" charset="0"/>
            </a:endParaRPr>
          </a:p>
        </p:txBody>
      </p:sp>
      <p:sp>
        <p:nvSpPr>
          <p:cNvPr id="13" name="Rounded Rectangle 12"/>
          <p:cNvSpPr/>
          <p:nvPr/>
        </p:nvSpPr>
        <p:spPr>
          <a:xfrm>
            <a:off x="924527" y="5745202"/>
            <a:ext cx="1532746" cy="444744"/>
          </a:xfrm>
          <a:prstGeom prst="roundRect">
            <a:avLst>
              <a:gd name="adj" fmla="val 50000"/>
            </a:avLst>
          </a:prstGeom>
          <a:gradFill flip="none" rotWithShape="1">
            <a:gsLst>
              <a:gs pos="0">
                <a:srgbClr val="1C8C84">
                  <a:shade val="30000"/>
                  <a:satMod val="115000"/>
                </a:srgbClr>
              </a:gs>
              <a:gs pos="50000">
                <a:srgbClr val="1C8C84">
                  <a:shade val="67500"/>
                  <a:satMod val="115000"/>
                </a:srgbClr>
              </a:gs>
              <a:gs pos="100000">
                <a:srgbClr val="1C8C84">
                  <a:shade val="100000"/>
                  <a:satMod val="115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200" b="1" dirty="0">
                <a:solidFill>
                  <a:schemeClr val="bg1"/>
                </a:solidFill>
                <a:latin typeface="Arial" panose="020B0604020202020204" pitchFamily="34" charset="0"/>
                <a:cs typeface="Arial" panose="020B0604020202020204" pitchFamily="34" charset="0"/>
              </a:rPr>
              <a:t>By 2035</a:t>
            </a:r>
            <a:endParaRPr lang="en-US" sz="2200" b="1" dirty="0">
              <a:solidFill>
                <a:schemeClr val="bg1"/>
              </a:solidFill>
              <a:latin typeface="Arial" panose="020B0604020202020204" pitchFamily="34" charset="0"/>
              <a:cs typeface="Arial" panose="020B0604020202020204" pitchFamily="34" charset="0"/>
            </a:endParaRPr>
          </a:p>
        </p:txBody>
      </p:sp>
      <p:sp>
        <p:nvSpPr>
          <p:cNvPr id="7" name="Rounded Rectangle 6"/>
          <p:cNvSpPr/>
          <p:nvPr/>
        </p:nvSpPr>
        <p:spPr>
          <a:xfrm>
            <a:off x="2613174" y="1368813"/>
            <a:ext cx="9033993" cy="4262705"/>
          </a:xfrm>
          <a:prstGeom prst="roundRect">
            <a:avLst>
              <a:gd name="adj" fmla="val 17874"/>
            </a:avLst>
          </a:prstGeom>
          <a:solidFill>
            <a:srgbClr val="F0F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59738" y="1390586"/>
            <a:ext cx="9152583" cy="4262705"/>
          </a:xfrm>
          <a:prstGeom prst="rect">
            <a:avLst/>
          </a:prstGeom>
        </p:spPr>
        <p:txBody>
          <a:bodyPr wrap="square">
            <a:spAutoFit/>
          </a:bodyPr>
          <a:lstStyle/>
          <a:p>
            <a:pPr marL="285750" lvl="0" indent="-285750">
              <a:spcAft>
                <a:spcPts val="600"/>
              </a:spcAft>
              <a:buFont typeface="Arial" panose="020B0604020202020204" pitchFamily="34" charset="0"/>
              <a:buChar char="•"/>
            </a:pPr>
            <a:r>
              <a:rPr lang="en-GB" sz="1700" b="1" dirty="0">
                <a:latin typeface="Arial" panose="020B0604020202020204" pitchFamily="34" charset="0"/>
                <a:cs typeface="Arial" panose="020B0604020202020204" pitchFamily="34" charset="0"/>
              </a:rPr>
              <a:t>Min. 30 million zero-emission cars </a:t>
            </a:r>
            <a:r>
              <a:rPr lang="en-US" sz="1700" dirty="0">
                <a:latin typeface="Arial" panose="020B0604020202020204" pitchFamily="34" charset="0"/>
                <a:cs typeface="Arial" panose="020B0604020202020204" pitchFamily="34" charset="0"/>
              </a:rPr>
              <a:t>and </a:t>
            </a:r>
            <a:r>
              <a:rPr lang="en-US" sz="1700" b="1" dirty="0">
                <a:latin typeface="Arial" panose="020B0604020202020204" pitchFamily="34" charset="0"/>
                <a:cs typeface="Arial" panose="020B0604020202020204" pitchFamily="34" charset="0"/>
              </a:rPr>
              <a:t>80 000 zero-emission lorries </a:t>
            </a:r>
            <a:r>
              <a:rPr lang="en-US" sz="1700" dirty="0">
                <a:latin typeface="Arial" panose="020B0604020202020204" pitchFamily="34" charset="0"/>
                <a:cs typeface="Arial" panose="020B0604020202020204" pitchFamily="34" charset="0"/>
              </a:rPr>
              <a:t>in operation</a:t>
            </a:r>
          </a:p>
          <a:p>
            <a:pPr marL="285750" indent="-285750">
              <a:spcAft>
                <a:spcPts val="600"/>
              </a:spcAft>
              <a:buFont typeface="Arial" panose="020B0604020202020204" pitchFamily="34" charset="0"/>
              <a:buChar char="•"/>
            </a:pPr>
            <a:r>
              <a:rPr lang="en-GB" sz="1700" b="1" dirty="0">
                <a:solidFill>
                  <a:schemeClr val="tx2">
                    <a:lumMod val="60000"/>
                    <a:lumOff val="40000"/>
                  </a:schemeClr>
                </a:solidFill>
                <a:latin typeface="Arial" panose="020B0604020202020204" pitchFamily="34" charset="0"/>
                <a:cs typeface="Arial" panose="020B0604020202020204" pitchFamily="34" charset="0"/>
              </a:rPr>
              <a:t>Min. 100 climate neutral cities</a:t>
            </a:r>
            <a:endParaRPr lang="en-GB" sz="1700" dirty="0">
              <a:solidFill>
                <a:schemeClr val="tx2">
                  <a:lumMod val="60000"/>
                  <a:lumOff val="40000"/>
                </a:schemeClr>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700" b="1" dirty="0">
                <a:latin typeface="Arial" panose="020B0604020202020204" pitchFamily="34" charset="0"/>
                <a:cs typeface="Arial" panose="020B0604020202020204" pitchFamily="34" charset="0"/>
              </a:rPr>
              <a:t>Scheduled collective travel under 500 km </a:t>
            </a:r>
            <a:r>
              <a:rPr lang="en-US" sz="1700" dirty="0">
                <a:latin typeface="Arial" panose="020B0604020202020204" pitchFamily="34" charset="0"/>
                <a:cs typeface="Arial" panose="020B0604020202020204" pitchFamily="34" charset="0"/>
              </a:rPr>
              <a:t>should be </a:t>
            </a:r>
            <a:r>
              <a:rPr lang="en-US" sz="1700" b="1" dirty="0">
                <a:latin typeface="Arial" panose="020B0604020202020204" pitchFamily="34" charset="0"/>
                <a:cs typeface="Arial" panose="020B0604020202020204" pitchFamily="34" charset="0"/>
              </a:rPr>
              <a:t>carbon-neutral</a:t>
            </a:r>
            <a:r>
              <a:rPr lang="en-US" sz="1700" dirty="0">
                <a:latin typeface="Arial" panose="020B0604020202020204" pitchFamily="34" charset="0"/>
                <a:cs typeface="Arial" panose="020B0604020202020204" pitchFamily="34" charset="0"/>
              </a:rPr>
              <a:t> within the EU</a:t>
            </a:r>
          </a:p>
          <a:p>
            <a:pPr marL="285750" indent="-285750">
              <a:spcAft>
                <a:spcPts val="600"/>
              </a:spcAft>
              <a:buFont typeface="Arial" panose="020B0604020202020204" pitchFamily="34" charset="0"/>
              <a:buChar char="•"/>
            </a:pPr>
            <a:r>
              <a:rPr lang="en-GB" sz="1700" dirty="0">
                <a:solidFill>
                  <a:schemeClr val="tx2">
                    <a:lumMod val="60000"/>
                    <a:lumOff val="40000"/>
                  </a:schemeClr>
                </a:solidFill>
                <a:latin typeface="Arial" panose="020B0604020202020204" pitchFamily="34" charset="0"/>
                <a:cs typeface="Arial" panose="020B0604020202020204" pitchFamily="34" charset="0"/>
              </a:rPr>
              <a:t>Doubled high-speed rail traffic, </a:t>
            </a:r>
            <a:r>
              <a:rPr lang="en-US" sz="1700" dirty="0">
                <a:solidFill>
                  <a:schemeClr val="tx2">
                    <a:lumMod val="60000"/>
                    <a:lumOff val="40000"/>
                  </a:schemeClr>
                </a:solidFill>
                <a:latin typeface="Arial" panose="020B0604020202020204" pitchFamily="34" charset="0"/>
                <a:cs typeface="Arial" panose="020B0604020202020204" pitchFamily="34" charset="0"/>
              </a:rPr>
              <a:t>rail freight traffic increases by 50%</a:t>
            </a:r>
          </a:p>
          <a:p>
            <a:pPr marL="285750" indent="-285750">
              <a:spcAft>
                <a:spcPts val="600"/>
              </a:spcAft>
              <a:buFont typeface="Arial" panose="020B0604020202020204" pitchFamily="34" charset="0"/>
              <a:buChar char="•"/>
            </a:pPr>
            <a:r>
              <a:rPr lang="en-US" sz="1700" dirty="0">
                <a:latin typeface="Arial" panose="020B0604020202020204" pitchFamily="34" charset="0"/>
                <a:cs typeface="Arial" panose="020B0604020202020204" pitchFamily="34" charset="0"/>
              </a:rPr>
              <a:t>Transport by </a:t>
            </a:r>
            <a:r>
              <a:rPr lang="en-US" sz="1700" b="1" dirty="0">
                <a:latin typeface="Arial" panose="020B0604020202020204" pitchFamily="34" charset="0"/>
                <a:cs typeface="Arial" panose="020B0604020202020204" pitchFamily="34" charset="0"/>
              </a:rPr>
              <a:t>inland waterways </a:t>
            </a:r>
            <a:r>
              <a:rPr lang="en-US" sz="1700" dirty="0">
                <a:latin typeface="Arial" panose="020B0604020202020204" pitchFamily="34" charset="0"/>
                <a:cs typeface="Arial" panose="020B0604020202020204" pitchFamily="34" charset="0"/>
              </a:rPr>
              <a:t>&amp; </a:t>
            </a:r>
            <a:r>
              <a:rPr lang="en-US" sz="1700" b="1" dirty="0">
                <a:latin typeface="Arial" panose="020B0604020202020204" pitchFamily="34" charset="0"/>
                <a:cs typeface="Arial" panose="020B0604020202020204" pitchFamily="34" charset="0"/>
              </a:rPr>
              <a:t>short sea shipping </a:t>
            </a:r>
            <a:r>
              <a:rPr lang="en-US" sz="1700" dirty="0">
                <a:latin typeface="Arial" panose="020B0604020202020204" pitchFamily="34" charset="0"/>
                <a:cs typeface="Arial" panose="020B0604020202020204" pitchFamily="34" charset="0"/>
              </a:rPr>
              <a:t>increases by 25% </a:t>
            </a:r>
          </a:p>
          <a:p>
            <a:pPr marL="285750" indent="-285750">
              <a:spcAft>
                <a:spcPts val="600"/>
              </a:spcAft>
              <a:buFont typeface="Arial" panose="020B0604020202020204" pitchFamily="34" charset="0"/>
              <a:buChar char="•"/>
            </a:pPr>
            <a:r>
              <a:rPr lang="en-US" sz="1700" b="1" dirty="0">
                <a:latin typeface="Arial" panose="020B0604020202020204" pitchFamily="34" charset="0"/>
                <a:cs typeface="Arial" panose="020B0604020202020204" pitchFamily="34" charset="0"/>
              </a:rPr>
              <a:t>Rail &amp; waterborne-based intermodal</a:t>
            </a:r>
            <a:r>
              <a:rPr lang="en-US" sz="1700" dirty="0">
                <a:latin typeface="Arial" panose="020B0604020202020204" pitchFamily="34" charset="0"/>
                <a:cs typeface="Arial" panose="020B0604020202020204" pitchFamily="34" charset="0"/>
              </a:rPr>
              <a:t> will </a:t>
            </a:r>
            <a:r>
              <a:rPr lang="en-US" sz="1700" b="1" dirty="0">
                <a:latin typeface="Arial" panose="020B0604020202020204" pitchFamily="34" charset="0"/>
                <a:cs typeface="Arial" panose="020B0604020202020204" pitchFamily="34" charset="0"/>
              </a:rPr>
              <a:t>be able to compete </a:t>
            </a:r>
            <a:r>
              <a:rPr lang="en-US" sz="1700" dirty="0">
                <a:latin typeface="Arial" panose="020B0604020202020204" pitchFamily="34" charset="0"/>
                <a:cs typeface="Arial" panose="020B0604020202020204" pitchFamily="34" charset="0"/>
              </a:rPr>
              <a:t>on equal footing with road-only transport in the EU</a:t>
            </a:r>
          </a:p>
          <a:p>
            <a:pPr marL="285750" indent="-285750">
              <a:spcAft>
                <a:spcPts val="600"/>
              </a:spcAft>
              <a:buFont typeface="Arial" panose="020B0604020202020204" pitchFamily="34" charset="0"/>
              <a:buChar char="•"/>
            </a:pPr>
            <a:r>
              <a:rPr lang="en-US" sz="1700" b="1" dirty="0">
                <a:latin typeface="Arial" panose="020B0604020202020204" pitchFamily="34" charset="0"/>
                <a:cs typeface="Arial" panose="020B0604020202020204" pitchFamily="34" charset="0"/>
              </a:rPr>
              <a:t>Paperless freight </a:t>
            </a:r>
            <a:r>
              <a:rPr lang="en-US" sz="1700" dirty="0">
                <a:latin typeface="Arial" panose="020B0604020202020204" pitchFamily="34" charset="0"/>
                <a:cs typeface="Arial" panose="020B0604020202020204" pitchFamily="34" charset="0"/>
              </a:rPr>
              <a:t>transport </a:t>
            </a:r>
          </a:p>
          <a:p>
            <a:pPr marL="285750" indent="-285750">
              <a:spcAft>
                <a:spcPts val="600"/>
              </a:spcAft>
              <a:buFont typeface="Arial" panose="020B0604020202020204" pitchFamily="34" charset="0"/>
              <a:buChar char="•"/>
            </a:pPr>
            <a:r>
              <a:rPr lang="en-US" sz="1700" b="1" dirty="0">
                <a:latin typeface="Arial" panose="020B0604020202020204" pitchFamily="34" charset="0"/>
                <a:cs typeface="Arial" panose="020B0604020202020204" pitchFamily="34" charset="0"/>
              </a:rPr>
              <a:t>Automated mobility </a:t>
            </a:r>
            <a:r>
              <a:rPr lang="en-US" sz="1700" dirty="0">
                <a:latin typeface="Arial" panose="020B0604020202020204" pitchFamily="34" charset="0"/>
                <a:cs typeface="Arial" panose="020B0604020202020204" pitchFamily="34" charset="0"/>
              </a:rPr>
              <a:t>deployed at a large scale</a:t>
            </a:r>
          </a:p>
          <a:p>
            <a:pPr marL="285750" indent="-285750">
              <a:spcAft>
                <a:spcPts val="600"/>
              </a:spcAft>
              <a:buFont typeface="Arial" panose="020B0604020202020204" pitchFamily="34" charset="0"/>
              <a:buChar char="•"/>
            </a:pPr>
            <a:r>
              <a:rPr lang="en-US" sz="1700" dirty="0">
                <a:solidFill>
                  <a:schemeClr val="tx2">
                    <a:lumMod val="60000"/>
                    <a:lumOff val="40000"/>
                  </a:schemeClr>
                </a:solidFill>
                <a:latin typeface="Arial" panose="020B0604020202020204" pitchFamily="34" charset="0"/>
                <a:cs typeface="Arial" panose="020B0604020202020204" pitchFamily="34" charset="0"/>
              </a:rPr>
              <a:t>Integrated electronic </a:t>
            </a:r>
            <a:r>
              <a:rPr lang="en-US" sz="1700" b="1" dirty="0">
                <a:solidFill>
                  <a:schemeClr val="tx2">
                    <a:lumMod val="60000"/>
                    <a:lumOff val="40000"/>
                  </a:schemeClr>
                </a:solidFill>
                <a:latin typeface="Arial" panose="020B0604020202020204" pitchFamily="34" charset="0"/>
                <a:cs typeface="Arial" panose="020B0604020202020204" pitchFamily="34" charset="0"/>
              </a:rPr>
              <a:t>ticketing</a:t>
            </a:r>
            <a:r>
              <a:rPr lang="en-US" sz="1700" dirty="0">
                <a:solidFill>
                  <a:schemeClr val="tx2">
                    <a:lumMod val="60000"/>
                    <a:lumOff val="40000"/>
                  </a:schemeClr>
                </a:solidFill>
                <a:latin typeface="Arial" panose="020B0604020202020204" pitchFamily="34" charset="0"/>
                <a:cs typeface="Arial" panose="020B0604020202020204" pitchFamily="34" charset="0"/>
              </a:rPr>
              <a:t>  </a:t>
            </a:r>
          </a:p>
          <a:p>
            <a:pPr marL="285750" indent="-285750">
              <a:spcAft>
                <a:spcPts val="600"/>
              </a:spcAft>
              <a:buFont typeface="Arial" panose="020B0604020202020204" pitchFamily="34" charset="0"/>
              <a:buChar char="•"/>
            </a:pPr>
            <a:r>
              <a:rPr lang="en-US" sz="1700" dirty="0">
                <a:solidFill>
                  <a:schemeClr val="tx2">
                    <a:lumMod val="60000"/>
                    <a:lumOff val="40000"/>
                  </a:schemeClr>
                </a:solidFill>
                <a:latin typeface="Arial" panose="020B0604020202020204" pitchFamily="34" charset="0"/>
                <a:cs typeface="Arial" panose="020B0604020202020204" pitchFamily="34" charset="0"/>
              </a:rPr>
              <a:t>Operational </a:t>
            </a:r>
            <a:r>
              <a:rPr lang="en-US" sz="1700" b="1" dirty="0">
                <a:solidFill>
                  <a:schemeClr val="tx2">
                    <a:lumMod val="60000"/>
                    <a:lumOff val="40000"/>
                  </a:schemeClr>
                </a:solidFill>
                <a:latin typeface="Arial" panose="020B0604020202020204" pitchFamily="34" charset="0"/>
                <a:cs typeface="Arial" panose="020B0604020202020204" pitchFamily="34" charset="0"/>
              </a:rPr>
              <a:t>multimodal Trans-European Transport Network </a:t>
            </a:r>
            <a:r>
              <a:rPr lang="en-US" sz="1700" dirty="0">
                <a:solidFill>
                  <a:schemeClr val="tx2">
                    <a:lumMod val="60000"/>
                    <a:lumOff val="40000"/>
                  </a:schemeClr>
                </a:solidFill>
                <a:latin typeface="Arial" panose="020B0604020202020204" pitchFamily="34" charset="0"/>
                <a:cs typeface="Arial" panose="020B0604020202020204" pitchFamily="34" charset="0"/>
              </a:rPr>
              <a:t>equipped for sustainable and smart transport with high-speed connectivity (</a:t>
            </a:r>
            <a:r>
              <a:rPr lang="en-US" sz="1700" b="1" dirty="0">
                <a:solidFill>
                  <a:schemeClr val="tx2">
                    <a:lumMod val="60000"/>
                    <a:lumOff val="40000"/>
                  </a:schemeClr>
                </a:solidFill>
                <a:latin typeface="Arial" panose="020B0604020202020204" pitchFamily="34" charset="0"/>
                <a:cs typeface="Arial" panose="020B0604020202020204" pitchFamily="34" charset="0"/>
              </a:rPr>
              <a:t>core</a:t>
            </a:r>
            <a:r>
              <a:rPr lang="en-US" sz="1700" dirty="0">
                <a:solidFill>
                  <a:schemeClr val="tx2">
                    <a:lumMod val="60000"/>
                    <a:lumOff val="40000"/>
                  </a:schemeClr>
                </a:solidFill>
                <a:latin typeface="Arial" panose="020B0604020202020204" pitchFamily="34" charset="0"/>
                <a:cs typeface="Arial" panose="020B0604020202020204" pitchFamily="34" charset="0"/>
              </a:rPr>
              <a:t> network)</a:t>
            </a:r>
          </a:p>
          <a:p>
            <a:pPr marL="285750" indent="-285750">
              <a:spcAft>
                <a:spcPts val="600"/>
              </a:spcAft>
              <a:buFont typeface="Arial" panose="020B0604020202020204" pitchFamily="34" charset="0"/>
              <a:buChar char="•"/>
            </a:pPr>
            <a:r>
              <a:rPr lang="en-GB" sz="1700" dirty="0">
                <a:latin typeface="Arial" panose="020B0604020202020204" pitchFamily="34" charset="0"/>
                <a:cs typeface="Arial" panose="020B0604020202020204" pitchFamily="34" charset="0"/>
              </a:rPr>
              <a:t>Zero-emission</a:t>
            </a:r>
            <a:r>
              <a:rPr lang="en-GB" sz="1700" b="1" dirty="0">
                <a:latin typeface="Arial" panose="020B0604020202020204" pitchFamily="34" charset="0"/>
                <a:cs typeface="Arial" panose="020B0604020202020204" pitchFamily="34" charset="0"/>
              </a:rPr>
              <a:t> ocean-going vessels ready for market</a:t>
            </a: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6039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527" y="374003"/>
            <a:ext cx="10515600" cy="782357"/>
          </a:xfrm>
        </p:spPr>
        <p:txBody>
          <a:bodyPr anchor="ctr"/>
          <a:lstStyle/>
          <a:p>
            <a:r>
              <a:rPr lang="fr-BE" sz="3200" dirty="0" err="1"/>
              <a:t>Milestones</a:t>
            </a:r>
            <a:r>
              <a:rPr lang="fr-BE" sz="3200" dirty="0"/>
              <a:t> – 2050</a:t>
            </a:r>
            <a:endParaRPr lang="en-US" sz="3200" dirty="0"/>
          </a:p>
        </p:txBody>
      </p:sp>
      <p:sp>
        <p:nvSpPr>
          <p:cNvPr id="3" name="Rounded Rectangle 2"/>
          <p:cNvSpPr/>
          <p:nvPr/>
        </p:nvSpPr>
        <p:spPr>
          <a:xfrm>
            <a:off x="924527" y="2027898"/>
            <a:ext cx="1532746" cy="3332772"/>
          </a:xfrm>
          <a:prstGeom prst="roundRect">
            <a:avLst>
              <a:gd name="adj" fmla="val 24870"/>
            </a:avLst>
          </a:prstGeom>
          <a:gradFill flip="none" rotWithShape="1">
            <a:gsLst>
              <a:gs pos="0">
                <a:srgbClr val="1C8C84">
                  <a:shade val="30000"/>
                  <a:satMod val="115000"/>
                </a:srgbClr>
              </a:gs>
              <a:gs pos="50000">
                <a:srgbClr val="1C8C84">
                  <a:shade val="67500"/>
                  <a:satMod val="115000"/>
                </a:srgbClr>
              </a:gs>
              <a:gs pos="100000">
                <a:srgbClr val="1C8C84">
                  <a:shade val="100000"/>
                  <a:satMod val="115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200" b="1" dirty="0">
                <a:solidFill>
                  <a:schemeClr val="bg1"/>
                </a:solidFill>
                <a:latin typeface="Arial" panose="020B0604020202020204" pitchFamily="34" charset="0"/>
                <a:cs typeface="Arial" panose="020B0604020202020204" pitchFamily="34" charset="0"/>
              </a:rPr>
              <a:t>By 2050</a:t>
            </a:r>
            <a:endParaRPr lang="en-US" sz="2200" b="1" dirty="0">
              <a:solidFill>
                <a:schemeClr val="bg1"/>
              </a:solidFill>
              <a:latin typeface="Arial" panose="020B0604020202020204" pitchFamily="34" charset="0"/>
              <a:cs typeface="Arial" panose="020B0604020202020204" pitchFamily="34" charset="0"/>
            </a:endParaRPr>
          </a:p>
        </p:txBody>
      </p:sp>
      <p:sp>
        <p:nvSpPr>
          <p:cNvPr id="7" name="Rounded Rectangle 6"/>
          <p:cNvSpPr/>
          <p:nvPr/>
        </p:nvSpPr>
        <p:spPr>
          <a:xfrm>
            <a:off x="2613174" y="2027898"/>
            <a:ext cx="9033993" cy="3332772"/>
          </a:xfrm>
          <a:prstGeom prst="roundRect">
            <a:avLst>
              <a:gd name="adj" fmla="val 17874"/>
            </a:avLst>
          </a:prstGeom>
          <a:solidFill>
            <a:srgbClr val="F0F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768491" y="2209262"/>
            <a:ext cx="9152583" cy="2970044"/>
          </a:xfrm>
          <a:prstGeom prst="rect">
            <a:avLst/>
          </a:prstGeom>
        </p:spPr>
        <p:txBody>
          <a:bodyPr wrap="square">
            <a:spAutoFit/>
          </a:bodyPr>
          <a:lstStyle/>
          <a:p>
            <a:pPr marL="285750" indent="-285750">
              <a:spcAft>
                <a:spcPts val="600"/>
              </a:spcAft>
              <a:buFont typeface="Arial" panose="020B0604020202020204" pitchFamily="34" charset="0"/>
              <a:buChar char="•"/>
            </a:pPr>
            <a:r>
              <a:rPr lang="en-US" b="1" dirty="0">
                <a:solidFill>
                  <a:schemeClr val="tx2">
                    <a:lumMod val="60000"/>
                    <a:lumOff val="40000"/>
                  </a:schemeClr>
                </a:solidFill>
                <a:latin typeface="Arial" panose="020B0604020202020204" pitchFamily="34" charset="0"/>
                <a:cs typeface="Arial" panose="020B0604020202020204" pitchFamily="34" charset="0"/>
              </a:rPr>
              <a:t>Nearly all cars, vans, buses </a:t>
            </a:r>
            <a:r>
              <a:rPr lang="en-US" dirty="0">
                <a:solidFill>
                  <a:schemeClr val="tx2">
                    <a:lumMod val="60000"/>
                    <a:lumOff val="40000"/>
                  </a:schemeClr>
                </a:solidFill>
                <a:latin typeface="Arial" panose="020B0604020202020204" pitchFamily="34" charset="0"/>
                <a:cs typeface="Arial" panose="020B0604020202020204" pitchFamily="34" charset="0"/>
              </a:rPr>
              <a:t>as well as </a:t>
            </a:r>
            <a:r>
              <a:rPr lang="en-US" b="1" dirty="0">
                <a:solidFill>
                  <a:schemeClr val="tx2">
                    <a:lumMod val="60000"/>
                    <a:lumOff val="40000"/>
                  </a:schemeClr>
                </a:solidFill>
                <a:latin typeface="Arial" panose="020B0604020202020204" pitchFamily="34" charset="0"/>
                <a:cs typeface="Arial" panose="020B0604020202020204" pitchFamily="34" charset="0"/>
              </a:rPr>
              <a:t>new heavy-duty vehicles </a:t>
            </a:r>
            <a:r>
              <a:rPr lang="en-US" dirty="0">
                <a:solidFill>
                  <a:schemeClr val="tx2">
                    <a:lumMod val="60000"/>
                    <a:lumOff val="40000"/>
                  </a:schemeClr>
                </a:solidFill>
                <a:latin typeface="Arial" panose="020B0604020202020204" pitchFamily="34" charset="0"/>
                <a:cs typeface="Arial" panose="020B0604020202020204" pitchFamily="34" charset="0"/>
              </a:rPr>
              <a:t>will be </a:t>
            </a:r>
            <a:r>
              <a:rPr lang="en-US" b="1" dirty="0">
                <a:solidFill>
                  <a:schemeClr val="tx2">
                    <a:lumMod val="60000"/>
                    <a:lumOff val="40000"/>
                  </a:schemeClr>
                </a:solidFill>
                <a:latin typeface="Arial" panose="020B0604020202020204" pitchFamily="34" charset="0"/>
                <a:cs typeface="Arial" panose="020B0604020202020204" pitchFamily="34" charset="0"/>
              </a:rPr>
              <a:t>zero-emission</a:t>
            </a:r>
          </a:p>
          <a:p>
            <a:pPr marL="285750" indent="-285750">
              <a:spcAft>
                <a:spcPts val="600"/>
              </a:spcAft>
              <a:buFont typeface="Arial" panose="020B0604020202020204" pitchFamily="34" charset="0"/>
              <a:buChar char="•"/>
            </a:pPr>
            <a:r>
              <a:rPr lang="en-GB" b="1" dirty="0">
                <a:solidFill>
                  <a:schemeClr val="tx2">
                    <a:lumMod val="60000"/>
                    <a:lumOff val="40000"/>
                  </a:schemeClr>
                </a:solidFill>
                <a:latin typeface="Arial" panose="020B0604020202020204" pitchFamily="34" charset="0"/>
                <a:cs typeface="Arial" panose="020B0604020202020204" pitchFamily="34" charset="0"/>
              </a:rPr>
              <a:t>Doubled rail freight</a:t>
            </a:r>
            <a:r>
              <a:rPr lang="en-GB" dirty="0">
                <a:solidFill>
                  <a:schemeClr val="tx2">
                    <a:lumMod val="60000"/>
                    <a:lumOff val="40000"/>
                  </a:schemeClr>
                </a:solidFill>
                <a:latin typeface="Arial" panose="020B0604020202020204" pitchFamily="34" charset="0"/>
                <a:cs typeface="Arial" panose="020B0604020202020204" pitchFamily="34" charset="0"/>
              </a:rPr>
              <a:t> traffic</a:t>
            </a:r>
            <a:r>
              <a:rPr lang="en-US" dirty="0">
                <a:solidFill>
                  <a:schemeClr val="tx2">
                    <a:lumMod val="60000"/>
                    <a:lumOff val="40000"/>
                  </a:schemeClr>
                </a:solidFill>
                <a:latin typeface="Arial" panose="020B0604020202020204" pitchFamily="34" charset="0"/>
                <a:cs typeface="Arial" panose="020B0604020202020204" pitchFamily="34" charset="0"/>
              </a:rPr>
              <a:t>, </a:t>
            </a:r>
            <a:r>
              <a:rPr lang="en-US" b="1" dirty="0">
                <a:solidFill>
                  <a:schemeClr val="tx2">
                    <a:lumMod val="60000"/>
                    <a:lumOff val="40000"/>
                  </a:schemeClr>
                </a:solidFill>
                <a:latin typeface="Arial" panose="020B0604020202020204" pitchFamily="34" charset="0"/>
                <a:cs typeface="Arial" panose="020B0604020202020204" pitchFamily="34" charset="0"/>
              </a:rPr>
              <a:t>t</a:t>
            </a:r>
            <a:r>
              <a:rPr lang="en-GB" b="1" dirty="0" err="1">
                <a:solidFill>
                  <a:schemeClr val="tx2">
                    <a:lumMod val="60000"/>
                    <a:lumOff val="40000"/>
                  </a:schemeClr>
                </a:solidFill>
                <a:latin typeface="Arial" panose="020B0604020202020204" pitchFamily="34" charset="0"/>
                <a:cs typeface="Arial" panose="020B0604020202020204" pitchFamily="34" charset="0"/>
              </a:rPr>
              <a:t>ripled</a:t>
            </a:r>
            <a:r>
              <a:rPr lang="en-GB" b="1" dirty="0">
                <a:solidFill>
                  <a:schemeClr val="tx2">
                    <a:lumMod val="60000"/>
                    <a:lumOff val="40000"/>
                  </a:schemeClr>
                </a:solidFill>
                <a:latin typeface="Arial" panose="020B0604020202020204" pitchFamily="34" charset="0"/>
                <a:cs typeface="Arial" panose="020B0604020202020204" pitchFamily="34" charset="0"/>
              </a:rPr>
              <a:t> high-speed rail </a:t>
            </a:r>
            <a:r>
              <a:rPr lang="en-GB" dirty="0">
                <a:solidFill>
                  <a:schemeClr val="tx2">
                    <a:lumMod val="60000"/>
                    <a:lumOff val="40000"/>
                  </a:schemeClr>
                </a:solidFill>
                <a:latin typeface="Arial" panose="020B0604020202020204" pitchFamily="34" charset="0"/>
                <a:cs typeface="Arial" panose="020B0604020202020204" pitchFamily="34" charset="0"/>
              </a:rPr>
              <a:t>traffic</a:t>
            </a:r>
            <a:endParaRPr lang="en-US" b="1" dirty="0">
              <a:solidFill>
                <a:schemeClr val="tx2">
                  <a:lumMod val="60000"/>
                  <a:lumOff val="40000"/>
                </a:schemeClr>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Transport by </a:t>
            </a:r>
            <a:r>
              <a:rPr lang="en-US" b="1" dirty="0">
                <a:latin typeface="Arial" panose="020B0604020202020204" pitchFamily="34" charset="0"/>
                <a:cs typeface="Arial" panose="020B0604020202020204" pitchFamily="34" charset="0"/>
              </a:rPr>
              <a:t>inland waterways &amp; short sea shipping </a:t>
            </a:r>
            <a:r>
              <a:rPr lang="en-US" dirty="0">
                <a:latin typeface="Arial" panose="020B0604020202020204" pitchFamily="34" charset="0"/>
                <a:cs typeface="Arial" panose="020B0604020202020204" pitchFamily="34" charset="0"/>
              </a:rPr>
              <a:t>increases by </a:t>
            </a:r>
            <a:r>
              <a:rPr lang="en-US" b="1" dirty="0">
                <a:latin typeface="Arial" panose="020B0604020202020204" pitchFamily="34" charset="0"/>
                <a:cs typeface="Arial" panose="020B0604020202020204" pitchFamily="34" charset="0"/>
              </a:rPr>
              <a:t>50%</a:t>
            </a:r>
          </a:p>
          <a:p>
            <a:pPr marL="285750" indent="-28575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External costs </a:t>
            </a:r>
            <a:r>
              <a:rPr lang="en-US" dirty="0">
                <a:latin typeface="Arial" panose="020B0604020202020204" pitchFamily="34" charset="0"/>
                <a:cs typeface="Arial" panose="020B0604020202020204" pitchFamily="34" charset="0"/>
              </a:rPr>
              <a:t>of transport within the EU will be </a:t>
            </a:r>
            <a:r>
              <a:rPr lang="en-US" b="1" dirty="0">
                <a:latin typeface="Arial" panose="020B0604020202020204" pitchFamily="34" charset="0"/>
                <a:cs typeface="Arial" panose="020B0604020202020204" pitchFamily="34" charset="0"/>
              </a:rPr>
              <a:t>covered by the transport users </a:t>
            </a:r>
          </a:p>
          <a:p>
            <a:pPr marL="285750" indent="-28575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Death toll </a:t>
            </a:r>
            <a:r>
              <a:rPr lang="en-US" dirty="0">
                <a:latin typeface="Arial" panose="020B0604020202020204" pitchFamily="34" charset="0"/>
                <a:cs typeface="Arial" panose="020B0604020202020204" pitchFamily="34" charset="0"/>
              </a:rPr>
              <a:t>for all modes of transport in the EU close to </a:t>
            </a:r>
            <a:r>
              <a:rPr lang="en-US" b="1" dirty="0">
                <a:latin typeface="Arial" panose="020B0604020202020204" pitchFamily="34" charset="0"/>
                <a:cs typeface="Arial" panose="020B0604020202020204" pitchFamily="34" charset="0"/>
              </a:rPr>
              <a:t>zero</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Operational </a:t>
            </a:r>
            <a:r>
              <a:rPr lang="en-US" b="1" dirty="0">
                <a:latin typeface="Arial" panose="020B0604020202020204" pitchFamily="34" charset="0"/>
                <a:cs typeface="Arial" panose="020B0604020202020204" pitchFamily="34" charset="0"/>
              </a:rPr>
              <a:t>multimodal Trans-European Transport Network </a:t>
            </a:r>
            <a:r>
              <a:rPr lang="en-US" dirty="0">
                <a:latin typeface="Arial" panose="020B0604020202020204" pitchFamily="34" charset="0"/>
                <a:cs typeface="Arial" panose="020B0604020202020204" pitchFamily="34" charset="0"/>
              </a:rPr>
              <a:t>equipped for sustainable and smart transport with high speed connectivity (</a:t>
            </a:r>
            <a:r>
              <a:rPr lang="en-US" b="1" dirty="0">
                <a:latin typeface="Arial" panose="020B0604020202020204" pitchFamily="34" charset="0"/>
                <a:cs typeface="Arial" panose="020B0604020202020204" pitchFamily="34" charset="0"/>
              </a:rPr>
              <a:t>comprehensive</a:t>
            </a:r>
            <a:r>
              <a:rPr lang="en-US" dirty="0">
                <a:latin typeface="Arial" panose="020B0604020202020204" pitchFamily="34" charset="0"/>
                <a:cs typeface="Arial" panose="020B0604020202020204" pitchFamily="34" charset="0"/>
              </a:rPr>
              <a:t> network)</a:t>
            </a:r>
          </a:p>
        </p:txBody>
      </p:sp>
    </p:spTree>
    <p:extLst>
      <p:ext uri="{BB962C8B-B14F-4D97-AF65-F5344CB8AC3E}">
        <p14:creationId xmlns:p14="http://schemas.microsoft.com/office/powerpoint/2010/main" val="3139379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C68341-6D2E-506C-C029-F91C7ADB4513}"/>
              </a:ext>
            </a:extLst>
          </p:cNvPr>
          <p:cNvSpPr>
            <a:spLocks noGrp="1"/>
          </p:cNvSpPr>
          <p:nvPr>
            <p:ph type="title"/>
          </p:nvPr>
        </p:nvSpPr>
        <p:spPr>
          <a:xfrm>
            <a:off x="892282" y="167581"/>
            <a:ext cx="10675098" cy="782357"/>
          </a:xfrm>
        </p:spPr>
        <p:txBody>
          <a:bodyPr anchor="ctr"/>
          <a:lstStyle/>
          <a:p>
            <a:pPr algn="ctr"/>
            <a:r>
              <a:rPr lang="fr-BE" sz="3200" dirty="0"/>
              <a:t>Zoom on Fitfor55</a:t>
            </a:r>
            <a:endParaRPr lang="en-IE" sz="3200" dirty="0"/>
          </a:p>
        </p:txBody>
      </p:sp>
      <p:sp>
        <p:nvSpPr>
          <p:cNvPr id="4" name="Arrow: Right 3">
            <a:extLst>
              <a:ext uri="{FF2B5EF4-FFF2-40B4-BE49-F238E27FC236}">
                <a16:creationId xmlns:a16="http://schemas.microsoft.com/office/drawing/2014/main" id="{B5343391-584A-C182-DE67-CF18050926B1}"/>
              </a:ext>
            </a:extLst>
          </p:cNvPr>
          <p:cNvSpPr/>
          <p:nvPr/>
        </p:nvSpPr>
        <p:spPr>
          <a:xfrm>
            <a:off x="87087" y="2427514"/>
            <a:ext cx="12017828" cy="903515"/>
          </a:xfrm>
          <a:prstGeom prst="rightArrow">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Oval 4">
            <a:extLst>
              <a:ext uri="{FF2B5EF4-FFF2-40B4-BE49-F238E27FC236}">
                <a16:creationId xmlns:a16="http://schemas.microsoft.com/office/drawing/2014/main" id="{C8EB6528-B548-A239-16BB-41E976B118F6}"/>
              </a:ext>
            </a:extLst>
          </p:cNvPr>
          <p:cNvSpPr/>
          <p:nvPr/>
        </p:nvSpPr>
        <p:spPr>
          <a:xfrm>
            <a:off x="1445652" y="2743199"/>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AF93372C-90CB-C679-E864-83BE11A1B9A1}"/>
              </a:ext>
            </a:extLst>
          </p:cNvPr>
          <p:cNvSpPr txBox="1"/>
          <p:nvPr/>
        </p:nvSpPr>
        <p:spPr>
          <a:xfrm>
            <a:off x="1259112" y="3173188"/>
            <a:ext cx="965216" cy="923330"/>
          </a:xfrm>
          <a:prstGeom prst="rect">
            <a:avLst/>
          </a:prstGeom>
          <a:noFill/>
        </p:spPr>
        <p:txBody>
          <a:bodyPr wrap="square" rtlCol="0">
            <a:spAutoFit/>
          </a:bodyPr>
          <a:lstStyle/>
          <a:p>
            <a:r>
              <a:rPr lang="fr-BE" dirty="0">
                <a:solidFill>
                  <a:schemeClr val="accent3"/>
                </a:solidFill>
              </a:rPr>
              <a:t>12/19</a:t>
            </a:r>
          </a:p>
          <a:p>
            <a:r>
              <a:rPr lang="fr-BE" dirty="0">
                <a:solidFill>
                  <a:schemeClr val="accent3"/>
                </a:solidFill>
              </a:rPr>
              <a:t>Pacte vert</a:t>
            </a:r>
            <a:endParaRPr lang="en-IE" dirty="0">
              <a:solidFill>
                <a:schemeClr val="accent3"/>
              </a:solidFill>
            </a:endParaRPr>
          </a:p>
        </p:txBody>
      </p:sp>
      <p:sp>
        <p:nvSpPr>
          <p:cNvPr id="8" name="Oval 7">
            <a:extLst>
              <a:ext uri="{FF2B5EF4-FFF2-40B4-BE49-F238E27FC236}">
                <a16:creationId xmlns:a16="http://schemas.microsoft.com/office/drawing/2014/main" id="{14464CAA-A438-CCC8-830A-8B988E460EA7}"/>
              </a:ext>
            </a:extLst>
          </p:cNvPr>
          <p:cNvSpPr/>
          <p:nvPr/>
        </p:nvSpPr>
        <p:spPr>
          <a:xfrm>
            <a:off x="2562671" y="2727366"/>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9FE27C35-B560-EAF3-45BC-BE45A49E7165}"/>
              </a:ext>
            </a:extLst>
          </p:cNvPr>
          <p:cNvSpPr txBox="1"/>
          <p:nvPr/>
        </p:nvSpPr>
        <p:spPr>
          <a:xfrm>
            <a:off x="2330454" y="1662025"/>
            <a:ext cx="1074033" cy="923330"/>
          </a:xfrm>
          <a:prstGeom prst="rect">
            <a:avLst/>
          </a:prstGeom>
          <a:noFill/>
        </p:spPr>
        <p:txBody>
          <a:bodyPr wrap="square" rtlCol="0">
            <a:spAutoFit/>
          </a:bodyPr>
          <a:lstStyle/>
          <a:p>
            <a:r>
              <a:rPr lang="fr-BE" dirty="0">
                <a:solidFill>
                  <a:schemeClr val="accent3"/>
                </a:solidFill>
              </a:rPr>
              <a:t>03/20 </a:t>
            </a:r>
          </a:p>
          <a:p>
            <a:r>
              <a:rPr lang="fr-BE" dirty="0">
                <a:solidFill>
                  <a:schemeClr val="accent3"/>
                </a:solidFill>
              </a:rPr>
              <a:t>Prop Loi Climat</a:t>
            </a:r>
            <a:endParaRPr lang="en-IE" dirty="0">
              <a:solidFill>
                <a:schemeClr val="accent3"/>
              </a:solidFill>
            </a:endParaRPr>
          </a:p>
        </p:txBody>
      </p:sp>
      <p:sp>
        <p:nvSpPr>
          <p:cNvPr id="10" name="Oval 9">
            <a:extLst>
              <a:ext uri="{FF2B5EF4-FFF2-40B4-BE49-F238E27FC236}">
                <a16:creationId xmlns:a16="http://schemas.microsoft.com/office/drawing/2014/main" id="{B5E778B9-C07C-DB5C-CC8D-0D1BB56F37FF}"/>
              </a:ext>
            </a:extLst>
          </p:cNvPr>
          <p:cNvSpPr/>
          <p:nvPr/>
        </p:nvSpPr>
        <p:spPr>
          <a:xfrm>
            <a:off x="6077431" y="2724962"/>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TextBox 10">
            <a:extLst>
              <a:ext uri="{FF2B5EF4-FFF2-40B4-BE49-F238E27FC236}">
                <a16:creationId xmlns:a16="http://schemas.microsoft.com/office/drawing/2014/main" id="{C7EE38F2-F62D-547B-575F-54D00C513883}"/>
              </a:ext>
            </a:extLst>
          </p:cNvPr>
          <p:cNvSpPr txBox="1"/>
          <p:nvPr/>
        </p:nvSpPr>
        <p:spPr>
          <a:xfrm>
            <a:off x="5801023" y="1652908"/>
            <a:ext cx="1246376" cy="923330"/>
          </a:xfrm>
          <a:prstGeom prst="rect">
            <a:avLst/>
          </a:prstGeom>
          <a:noFill/>
        </p:spPr>
        <p:txBody>
          <a:bodyPr wrap="square" rtlCol="0">
            <a:spAutoFit/>
          </a:bodyPr>
          <a:lstStyle/>
          <a:p>
            <a:r>
              <a:rPr lang="fr-BE" dirty="0">
                <a:solidFill>
                  <a:schemeClr val="accent3"/>
                </a:solidFill>
              </a:rPr>
              <a:t>06/21</a:t>
            </a:r>
          </a:p>
          <a:p>
            <a:r>
              <a:rPr lang="fr-BE" dirty="0">
                <a:solidFill>
                  <a:schemeClr val="accent3"/>
                </a:solidFill>
              </a:rPr>
              <a:t>Loi Climat</a:t>
            </a:r>
          </a:p>
          <a:p>
            <a:r>
              <a:rPr lang="fr-BE" dirty="0">
                <a:solidFill>
                  <a:schemeClr val="accent3"/>
                </a:solidFill>
              </a:rPr>
              <a:t>adoptée</a:t>
            </a:r>
            <a:endParaRPr lang="en-IE" dirty="0">
              <a:solidFill>
                <a:schemeClr val="accent3"/>
              </a:solidFill>
            </a:endParaRPr>
          </a:p>
        </p:txBody>
      </p:sp>
      <p:cxnSp>
        <p:nvCxnSpPr>
          <p:cNvPr id="13" name="Straight Connector 12">
            <a:extLst>
              <a:ext uri="{FF2B5EF4-FFF2-40B4-BE49-F238E27FC236}">
                <a16:creationId xmlns:a16="http://schemas.microsoft.com/office/drawing/2014/main" id="{32AB49A0-F7F5-EF4B-E7D4-086A63815BC6}"/>
              </a:ext>
            </a:extLst>
          </p:cNvPr>
          <p:cNvCxnSpPr>
            <a:cxnSpLocks/>
          </p:cNvCxnSpPr>
          <p:nvPr/>
        </p:nvCxnSpPr>
        <p:spPr>
          <a:xfrm>
            <a:off x="2122791" y="1456886"/>
            <a:ext cx="0" cy="2592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6BA1F40-8954-3404-FC64-13DC49E808AE}"/>
              </a:ext>
            </a:extLst>
          </p:cNvPr>
          <p:cNvSpPr txBox="1"/>
          <p:nvPr/>
        </p:nvSpPr>
        <p:spPr>
          <a:xfrm>
            <a:off x="1765353" y="4305837"/>
            <a:ext cx="798228" cy="400110"/>
          </a:xfrm>
          <a:prstGeom prst="rect">
            <a:avLst/>
          </a:prstGeom>
          <a:noFill/>
        </p:spPr>
        <p:txBody>
          <a:bodyPr wrap="square" rtlCol="0">
            <a:spAutoFit/>
          </a:bodyPr>
          <a:lstStyle/>
          <a:p>
            <a:r>
              <a:rPr lang="fr-BE" sz="2000" b="1" dirty="0"/>
              <a:t>2020</a:t>
            </a:r>
            <a:endParaRPr lang="en-IE" sz="2000" b="1" dirty="0"/>
          </a:p>
        </p:txBody>
      </p:sp>
      <p:cxnSp>
        <p:nvCxnSpPr>
          <p:cNvPr id="17" name="Straight Connector 16">
            <a:extLst>
              <a:ext uri="{FF2B5EF4-FFF2-40B4-BE49-F238E27FC236}">
                <a16:creationId xmlns:a16="http://schemas.microsoft.com/office/drawing/2014/main" id="{3DE5907F-502D-6CE6-B572-C8A0F3C19E01}"/>
              </a:ext>
            </a:extLst>
          </p:cNvPr>
          <p:cNvCxnSpPr>
            <a:cxnSpLocks/>
          </p:cNvCxnSpPr>
          <p:nvPr/>
        </p:nvCxnSpPr>
        <p:spPr>
          <a:xfrm>
            <a:off x="4821952" y="1447033"/>
            <a:ext cx="0" cy="2592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F19A2E8-D860-4132-36C0-13284DFC3DC2}"/>
              </a:ext>
            </a:extLst>
          </p:cNvPr>
          <p:cNvSpPr txBox="1"/>
          <p:nvPr/>
        </p:nvSpPr>
        <p:spPr>
          <a:xfrm>
            <a:off x="4499989" y="4288745"/>
            <a:ext cx="798228" cy="400110"/>
          </a:xfrm>
          <a:prstGeom prst="rect">
            <a:avLst/>
          </a:prstGeom>
          <a:noFill/>
        </p:spPr>
        <p:txBody>
          <a:bodyPr wrap="square" rtlCol="0">
            <a:spAutoFit/>
          </a:bodyPr>
          <a:lstStyle/>
          <a:p>
            <a:r>
              <a:rPr lang="fr-BE" sz="2000" b="1" dirty="0"/>
              <a:t>2021</a:t>
            </a:r>
            <a:endParaRPr lang="en-IE" sz="2000" b="1" dirty="0"/>
          </a:p>
        </p:txBody>
      </p:sp>
      <p:cxnSp>
        <p:nvCxnSpPr>
          <p:cNvPr id="19" name="Straight Connector 18">
            <a:extLst>
              <a:ext uri="{FF2B5EF4-FFF2-40B4-BE49-F238E27FC236}">
                <a16:creationId xmlns:a16="http://schemas.microsoft.com/office/drawing/2014/main" id="{5506EC58-2D31-B8A7-A6AF-D0BE2F1CE8D5}"/>
              </a:ext>
            </a:extLst>
          </p:cNvPr>
          <p:cNvCxnSpPr>
            <a:cxnSpLocks/>
          </p:cNvCxnSpPr>
          <p:nvPr/>
        </p:nvCxnSpPr>
        <p:spPr>
          <a:xfrm>
            <a:off x="7794395" y="1427763"/>
            <a:ext cx="0" cy="2592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C5A024C-061F-E5F6-ACD5-0E2C7F15EA6E}"/>
              </a:ext>
            </a:extLst>
          </p:cNvPr>
          <p:cNvSpPr txBox="1"/>
          <p:nvPr/>
        </p:nvSpPr>
        <p:spPr>
          <a:xfrm>
            <a:off x="7436989" y="4214392"/>
            <a:ext cx="798228" cy="400110"/>
          </a:xfrm>
          <a:prstGeom prst="rect">
            <a:avLst/>
          </a:prstGeom>
          <a:noFill/>
        </p:spPr>
        <p:txBody>
          <a:bodyPr wrap="square" rtlCol="0">
            <a:spAutoFit/>
          </a:bodyPr>
          <a:lstStyle/>
          <a:p>
            <a:r>
              <a:rPr lang="fr-BE" sz="2000" b="1" dirty="0"/>
              <a:t>2022</a:t>
            </a:r>
            <a:endParaRPr lang="en-IE" sz="2000" b="1" dirty="0"/>
          </a:p>
        </p:txBody>
      </p:sp>
      <p:cxnSp>
        <p:nvCxnSpPr>
          <p:cNvPr id="21" name="Straight Connector 20">
            <a:extLst>
              <a:ext uri="{FF2B5EF4-FFF2-40B4-BE49-F238E27FC236}">
                <a16:creationId xmlns:a16="http://schemas.microsoft.com/office/drawing/2014/main" id="{74723123-62FE-7A94-1948-926D1B3D72AD}"/>
              </a:ext>
            </a:extLst>
          </p:cNvPr>
          <p:cNvCxnSpPr>
            <a:cxnSpLocks/>
          </p:cNvCxnSpPr>
          <p:nvPr/>
        </p:nvCxnSpPr>
        <p:spPr>
          <a:xfrm>
            <a:off x="10547412" y="1416877"/>
            <a:ext cx="0" cy="2592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6D7490D-050C-9D58-40C5-3A1EC74F41A5}"/>
              </a:ext>
            </a:extLst>
          </p:cNvPr>
          <p:cNvSpPr txBox="1"/>
          <p:nvPr/>
        </p:nvSpPr>
        <p:spPr>
          <a:xfrm>
            <a:off x="10298875" y="4293271"/>
            <a:ext cx="798228" cy="400110"/>
          </a:xfrm>
          <a:prstGeom prst="rect">
            <a:avLst/>
          </a:prstGeom>
          <a:noFill/>
        </p:spPr>
        <p:txBody>
          <a:bodyPr wrap="square" rtlCol="0">
            <a:spAutoFit/>
          </a:bodyPr>
          <a:lstStyle/>
          <a:p>
            <a:r>
              <a:rPr lang="fr-BE" sz="2000" b="1" dirty="0"/>
              <a:t>2023</a:t>
            </a:r>
            <a:endParaRPr lang="en-IE" sz="2000" b="1" dirty="0"/>
          </a:p>
        </p:txBody>
      </p:sp>
      <p:sp>
        <p:nvSpPr>
          <p:cNvPr id="29" name="Oval 28">
            <a:extLst>
              <a:ext uri="{FF2B5EF4-FFF2-40B4-BE49-F238E27FC236}">
                <a16:creationId xmlns:a16="http://schemas.microsoft.com/office/drawing/2014/main" id="{911EC75D-3CA5-2419-93CA-3D363F72FF3C}"/>
              </a:ext>
            </a:extLst>
          </p:cNvPr>
          <p:cNvSpPr/>
          <p:nvPr/>
        </p:nvSpPr>
        <p:spPr>
          <a:xfrm>
            <a:off x="264591" y="2743199"/>
            <a:ext cx="304800" cy="272143"/>
          </a:xfrm>
          <a:prstGeom prst="ellipse">
            <a:avLst/>
          </a:prstGeom>
          <a:solidFill>
            <a:srgbClr val="024EA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solidFill>
            </a:endParaRPr>
          </a:p>
        </p:txBody>
      </p:sp>
      <p:sp>
        <p:nvSpPr>
          <p:cNvPr id="30" name="TextBox 29">
            <a:extLst>
              <a:ext uri="{FF2B5EF4-FFF2-40B4-BE49-F238E27FC236}">
                <a16:creationId xmlns:a16="http://schemas.microsoft.com/office/drawing/2014/main" id="{69C863E1-D41E-D79B-6E63-C59E83434713}"/>
              </a:ext>
            </a:extLst>
          </p:cNvPr>
          <p:cNvSpPr txBox="1"/>
          <p:nvPr/>
        </p:nvSpPr>
        <p:spPr>
          <a:xfrm>
            <a:off x="77227" y="3173188"/>
            <a:ext cx="873617" cy="923330"/>
          </a:xfrm>
          <a:prstGeom prst="rect">
            <a:avLst/>
          </a:prstGeom>
          <a:noFill/>
        </p:spPr>
        <p:txBody>
          <a:bodyPr wrap="square" rtlCol="0">
            <a:spAutoFit/>
          </a:bodyPr>
          <a:lstStyle/>
          <a:p>
            <a:r>
              <a:rPr lang="fr-BE" dirty="0">
                <a:solidFill>
                  <a:schemeClr val="tx2"/>
                </a:solidFill>
              </a:rPr>
              <a:t>05/19</a:t>
            </a:r>
          </a:p>
          <a:p>
            <a:r>
              <a:rPr lang="fr-BE" dirty="0">
                <a:solidFill>
                  <a:schemeClr val="tx2"/>
                </a:solidFill>
              </a:rPr>
              <a:t>New COM</a:t>
            </a:r>
            <a:endParaRPr lang="en-IE" dirty="0">
              <a:solidFill>
                <a:schemeClr val="tx2"/>
              </a:solidFill>
            </a:endParaRPr>
          </a:p>
        </p:txBody>
      </p:sp>
      <p:sp>
        <p:nvSpPr>
          <p:cNvPr id="31" name="Oval 30">
            <a:extLst>
              <a:ext uri="{FF2B5EF4-FFF2-40B4-BE49-F238E27FC236}">
                <a16:creationId xmlns:a16="http://schemas.microsoft.com/office/drawing/2014/main" id="{53DD7641-F301-2CE5-51CD-D42E0AE954BD}"/>
              </a:ext>
            </a:extLst>
          </p:cNvPr>
          <p:cNvSpPr/>
          <p:nvPr/>
        </p:nvSpPr>
        <p:spPr>
          <a:xfrm>
            <a:off x="4301196" y="2723929"/>
            <a:ext cx="304800" cy="272143"/>
          </a:xfrm>
          <a:prstGeom prst="ellipse">
            <a:avLst/>
          </a:prstGeom>
          <a:solidFill>
            <a:srgbClr val="024B9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TextBox 31">
            <a:extLst>
              <a:ext uri="{FF2B5EF4-FFF2-40B4-BE49-F238E27FC236}">
                <a16:creationId xmlns:a16="http://schemas.microsoft.com/office/drawing/2014/main" id="{7620DDDA-C0AD-95DC-9B4E-34CC23A123C5}"/>
              </a:ext>
            </a:extLst>
          </p:cNvPr>
          <p:cNvSpPr txBox="1"/>
          <p:nvPr/>
        </p:nvSpPr>
        <p:spPr>
          <a:xfrm>
            <a:off x="3982900" y="3151409"/>
            <a:ext cx="965216" cy="923330"/>
          </a:xfrm>
          <a:prstGeom prst="rect">
            <a:avLst/>
          </a:prstGeom>
          <a:noFill/>
        </p:spPr>
        <p:txBody>
          <a:bodyPr wrap="square" rtlCol="0">
            <a:spAutoFit/>
          </a:bodyPr>
          <a:lstStyle/>
          <a:p>
            <a:r>
              <a:rPr lang="fr-BE" dirty="0">
                <a:solidFill>
                  <a:schemeClr val="tx2"/>
                </a:solidFill>
              </a:rPr>
              <a:t>12/20</a:t>
            </a:r>
          </a:p>
          <a:p>
            <a:r>
              <a:rPr lang="fr-BE" dirty="0">
                <a:solidFill>
                  <a:schemeClr val="tx2"/>
                </a:solidFill>
              </a:rPr>
              <a:t>MFF</a:t>
            </a:r>
            <a:endParaRPr lang="fr-BE" sz="1400" i="1" dirty="0">
              <a:solidFill>
                <a:schemeClr val="tx2"/>
              </a:solidFill>
            </a:endParaRPr>
          </a:p>
          <a:p>
            <a:r>
              <a:rPr lang="fr-BE" dirty="0">
                <a:solidFill>
                  <a:schemeClr val="tx2"/>
                </a:solidFill>
              </a:rPr>
              <a:t>NGEU</a:t>
            </a:r>
            <a:endParaRPr lang="en-IE" dirty="0">
              <a:solidFill>
                <a:schemeClr val="tx2"/>
              </a:solidFill>
            </a:endParaRPr>
          </a:p>
        </p:txBody>
      </p:sp>
      <p:sp>
        <p:nvSpPr>
          <p:cNvPr id="33" name="TextBox 32">
            <a:extLst>
              <a:ext uri="{FF2B5EF4-FFF2-40B4-BE49-F238E27FC236}">
                <a16:creationId xmlns:a16="http://schemas.microsoft.com/office/drawing/2014/main" id="{36EDE2F4-62DC-91B8-FF25-38CEC9E3149C}"/>
              </a:ext>
            </a:extLst>
          </p:cNvPr>
          <p:cNvSpPr txBox="1"/>
          <p:nvPr/>
        </p:nvSpPr>
        <p:spPr>
          <a:xfrm>
            <a:off x="6165567" y="3152812"/>
            <a:ext cx="1147885" cy="923330"/>
          </a:xfrm>
          <a:prstGeom prst="rect">
            <a:avLst/>
          </a:prstGeom>
          <a:noFill/>
        </p:spPr>
        <p:txBody>
          <a:bodyPr wrap="square" rtlCol="0">
            <a:spAutoFit/>
          </a:bodyPr>
          <a:lstStyle/>
          <a:p>
            <a:r>
              <a:rPr lang="fr-BE" dirty="0">
                <a:solidFill>
                  <a:schemeClr val="accent3"/>
                </a:solidFill>
              </a:rPr>
              <a:t>07/21</a:t>
            </a:r>
          </a:p>
          <a:p>
            <a:r>
              <a:rPr lang="fr-BE" dirty="0">
                <a:solidFill>
                  <a:schemeClr val="accent3"/>
                </a:solidFill>
              </a:rPr>
              <a:t>Fitfor55 Package</a:t>
            </a:r>
            <a:endParaRPr lang="en-IE" dirty="0">
              <a:solidFill>
                <a:schemeClr val="accent3"/>
              </a:solidFill>
            </a:endParaRPr>
          </a:p>
        </p:txBody>
      </p:sp>
      <p:sp>
        <p:nvSpPr>
          <p:cNvPr id="37" name="Oval 36">
            <a:extLst>
              <a:ext uri="{FF2B5EF4-FFF2-40B4-BE49-F238E27FC236}">
                <a16:creationId xmlns:a16="http://schemas.microsoft.com/office/drawing/2014/main" id="{0B654D5E-7BFD-7B55-74B5-80DA6D814161}"/>
              </a:ext>
            </a:extLst>
          </p:cNvPr>
          <p:cNvSpPr/>
          <p:nvPr/>
        </p:nvSpPr>
        <p:spPr>
          <a:xfrm>
            <a:off x="10841750" y="2753052"/>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8" name="TextBox 37">
            <a:extLst>
              <a:ext uri="{FF2B5EF4-FFF2-40B4-BE49-F238E27FC236}">
                <a16:creationId xmlns:a16="http://schemas.microsoft.com/office/drawing/2014/main" id="{FB97FE6B-CB5A-EF76-8B6A-A65188FF98DE}"/>
              </a:ext>
            </a:extLst>
          </p:cNvPr>
          <p:cNvSpPr txBox="1"/>
          <p:nvPr/>
        </p:nvSpPr>
        <p:spPr>
          <a:xfrm>
            <a:off x="10594817" y="3097798"/>
            <a:ext cx="1239016" cy="1200329"/>
          </a:xfrm>
          <a:prstGeom prst="rect">
            <a:avLst/>
          </a:prstGeom>
          <a:noFill/>
        </p:spPr>
        <p:txBody>
          <a:bodyPr wrap="square" rtlCol="0">
            <a:spAutoFit/>
          </a:bodyPr>
          <a:lstStyle/>
          <a:p>
            <a:r>
              <a:rPr lang="fr-BE" dirty="0">
                <a:solidFill>
                  <a:schemeClr val="accent3"/>
                </a:solidFill>
              </a:rPr>
              <a:t>03/23</a:t>
            </a:r>
          </a:p>
          <a:p>
            <a:r>
              <a:rPr lang="fr-BE" dirty="0">
                <a:solidFill>
                  <a:schemeClr val="accent3"/>
                </a:solidFill>
              </a:rPr>
              <a:t>Net-</a:t>
            </a:r>
            <a:r>
              <a:rPr lang="fr-BE" dirty="0" err="1">
                <a:solidFill>
                  <a:schemeClr val="accent3"/>
                </a:solidFill>
              </a:rPr>
              <a:t>Zero</a:t>
            </a:r>
            <a:r>
              <a:rPr lang="fr-BE" dirty="0">
                <a:solidFill>
                  <a:schemeClr val="accent3"/>
                </a:solidFill>
              </a:rPr>
              <a:t> </a:t>
            </a:r>
            <a:r>
              <a:rPr lang="fr-BE" dirty="0" err="1">
                <a:solidFill>
                  <a:schemeClr val="accent3"/>
                </a:solidFill>
              </a:rPr>
              <a:t>Act</a:t>
            </a:r>
            <a:r>
              <a:rPr lang="fr-BE" dirty="0">
                <a:solidFill>
                  <a:schemeClr val="accent3"/>
                </a:solidFill>
              </a:rPr>
              <a:t> </a:t>
            </a:r>
            <a:r>
              <a:rPr lang="fr-BE" dirty="0" err="1">
                <a:solidFill>
                  <a:schemeClr val="accent3"/>
                </a:solidFill>
              </a:rPr>
              <a:t>Industry</a:t>
            </a:r>
            <a:endParaRPr lang="fr-BE" dirty="0">
              <a:solidFill>
                <a:schemeClr val="accent3"/>
              </a:solidFill>
            </a:endParaRPr>
          </a:p>
        </p:txBody>
      </p:sp>
      <p:pic>
        <p:nvPicPr>
          <p:cNvPr id="2" name="Picture 1">
            <a:extLst>
              <a:ext uri="{FF2B5EF4-FFF2-40B4-BE49-F238E27FC236}">
                <a16:creationId xmlns:a16="http://schemas.microsoft.com/office/drawing/2014/main" id="{E9A48D0E-5D20-B9AC-98E3-C3411A2A3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5094" y="1735"/>
            <a:ext cx="982895" cy="1080000"/>
          </a:xfrm>
          <a:prstGeom prst="rect">
            <a:avLst/>
          </a:prstGeom>
        </p:spPr>
      </p:pic>
      <p:sp>
        <p:nvSpPr>
          <p:cNvPr id="12" name="Oval 11">
            <a:extLst>
              <a:ext uri="{FF2B5EF4-FFF2-40B4-BE49-F238E27FC236}">
                <a16:creationId xmlns:a16="http://schemas.microsoft.com/office/drawing/2014/main" id="{60D9E70E-6572-032B-BA2A-FF2D4A5E7C62}"/>
              </a:ext>
            </a:extLst>
          </p:cNvPr>
          <p:cNvSpPr/>
          <p:nvPr/>
        </p:nvSpPr>
        <p:spPr>
          <a:xfrm>
            <a:off x="5803775" y="2988483"/>
            <a:ext cx="1564180" cy="136327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Box 6">
            <a:extLst>
              <a:ext uri="{FF2B5EF4-FFF2-40B4-BE49-F238E27FC236}">
                <a16:creationId xmlns:a16="http://schemas.microsoft.com/office/drawing/2014/main" id="{7605F713-06CE-D190-B395-51AE217C1C6E}"/>
              </a:ext>
            </a:extLst>
          </p:cNvPr>
          <p:cNvSpPr txBox="1"/>
          <p:nvPr/>
        </p:nvSpPr>
        <p:spPr>
          <a:xfrm>
            <a:off x="3933887" y="1833107"/>
            <a:ext cx="965216" cy="646331"/>
          </a:xfrm>
          <a:prstGeom prst="rect">
            <a:avLst/>
          </a:prstGeom>
          <a:noFill/>
        </p:spPr>
        <p:txBody>
          <a:bodyPr wrap="square" rtlCol="0">
            <a:spAutoFit/>
          </a:bodyPr>
          <a:lstStyle/>
          <a:p>
            <a:r>
              <a:rPr lang="fr-BE" dirty="0">
                <a:solidFill>
                  <a:schemeClr val="accent5"/>
                </a:solidFill>
              </a:rPr>
              <a:t>12/20</a:t>
            </a:r>
          </a:p>
          <a:p>
            <a:r>
              <a:rPr lang="fr-BE" dirty="0">
                <a:solidFill>
                  <a:schemeClr val="accent5"/>
                </a:solidFill>
              </a:rPr>
              <a:t>SSMS</a:t>
            </a:r>
            <a:endParaRPr lang="en-IE" dirty="0">
              <a:solidFill>
                <a:schemeClr val="accent5"/>
              </a:solidFill>
            </a:endParaRPr>
          </a:p>
        </p:txBody>
      </p:sp>
      <p:sp>
        <p:nvSpPr>
          <p:cNvPr id="23" name="Oval 22">
            <a:extLst>
              <a:ext uri="{FF2B5EF4-FFF2-40B4-BE49-F238E27FC236}">
                <a16:creationId xmlns:a16="http://schemas.microsoft.com/office/drawing/2014/main" id="{1156D42D-C9A1-A4FE-4910-F110EE80B9AF}"/>
              </a:ext>
            </a:extLst>
          </p:cNvPr>
          <p:cNvSpPr/>
          <p:nvPr/>
        </p:nvSpPr>
        <p:spPr>
          <a:xfrm>
            <a:off x="7306247" y="2743199"/>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4" name="Oval 13">
            <a:extLst>
              <a:ext uri="{FF2B5EF4-FFF2-40B4-BE49-F238E27FC236}">
                <a16:creationId xmlns:a16="http://schemas.microsoft.com/office/drawing/2014/main" id="{78BC716D-01A6-C5D6-C1E4-60F066154DE1}"/>
              </a:ext>
            </a:extLst>
          </p:cNvPr>
          <p:cNvSpPr/>
          <p:nvPr/>
        </p:nvSpPr>
        <p:spPr>
          <a:xfrm>
            <a:off x="8497819" y="2723929"/>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4" name="TextBox 23">
            <a:extLst>
              <a:ext uri="{FF2B5EF4-FFF2-40B4-BE49-F238E27FC236}">
                <a16:creationId xmlns:a16="http://schemas.microsoft.com/office/drawing/2014/main" id="{6BD4BD22-5327-AC0A-24D4-0D73C28EA728}"/>
              </a:ext>
            </a:extLst>
          </p:cNvPr>
          <p:cNvSpPr txBox="1"/>
          <p:nvPr/>
        </p:nvSpPr>
        <p:spPr>
          <a:xfrm>
            <a:off x="8280224" y="3085879"/>
            <a:ext cx="1239016" cy="923330"/>
          </a:xfrm>
          <a:prstGeom prst="rect">
            <a:avLst/>
          </a:prstGeom>
          <a:noFill/>
        </p:spPr>
        <p:txBody>
          <a:bodyPr wrap="square" rtlCol="0">
            <a:spAutoFit/>
          </a:bodyPr>
          <a:lstStyle/>
          <a:p>
            <a:r>
              <a:rPr lang="fr-BE" dirty="0">
                <a:solidFill>
                  <a:schemeClr val="accent3"/>
                </a:solidFill>
              </a:rPr>
              <a:t>05/22</a:t>
            </a:r>
          </a:p>
          <a:p>
            <a:r>
              <a:rPr lang="fr-BE" dirty="0" err="1">
                <a:solidFill>
                  <a:schemeClr val="accent3"/>
                </a:solidFill>
              </a:rPr>
              <a:t>REPowerEU</a:t>
            </a:r>
            <a:endParaRPr lang="en-IE" dirty="0">
              <a:solidFill>
                <a:schemeClr val="accent3"/>
              </a:solidFill>
            </a:endParaRPr>
          </a:p>
        </p:txBody>
      </p:sp>
      <p:sp>
        <p:nvSpPr>
          <p:cNvPr id="26" name="TextBox 25">
            <a:extLst>
              <a:ext uri="{FF2B5EF4-FFF2-40B4-BE49-F238E27FC236}">
                <a16:creationId xmlns:a16="http://schemas.microsoft.com/office/drawing/2014/main" id="{C918A359-95A1-CBF1-7110-CD23E38CF123}"/>
              </a:ext>
            </a:extLst>
          </p:cNvPr>
          <p:cNvSpPr txBox="1"/>
          <p:nvPr/>
        </p:nvSpPr>
        <p:spPr>
          <a:xfrm>
            <a:off x="6928291" y="1258813"/>
            <a:ext cx="1246374" cy="1477328"/>
          </a:xfrm>
          <a:prstGeom prst="rect">
            <a:avLst/>
          </a:prstGeom>
          <a:noFill/>
        </p:spPr>
        <p:txBody>
          <a:bodyPr wrap="square" rtlCol="0">
            <a:spAutoFit/>
          </a:bodyPr>
          <a:lstStyle/>
          <a:p>
            <a:r>
              <a:rPr lang="fr-BE" dirty="0">
                <a:solidFill>
                  <a:schemeClr val="accent3"/>
                </a:solidFill>
              </a:rPr>
              <a:t>12/21</a:t>
            </a:r>
          </a:p>
          <a:p>
            <a:r>
              <a:rPr lang="fr-BE" dirty="0">
                <a:solidFill>
                  <a:schemeClr val="accent3"/>
                </a:solidFill>
              </a:rPr>
              <a:t>Efficient &amp; green </a:t>
            </a:r>
            <a:r>
              <a:rPr lang="fr-BE" dirty="0" err="1">
                <a:solidFill>
                  <a:schemeClr val="accent3"/>
                </a:solidFill>
              </a:rPr>
              <a:t>mobility</a:t>
            </a:r>
            <a:r>
              <a:rPr lang="fr-BE" dirty="0">
                <a:solidFill>
                  <a:schemeClr val="accent3"/>
                </a:solidFill>
              </a:rPr>
              <a:t> package</a:t>
            </a:r>
            <a:endParaRPr lang="en-IE" dirty="0">
              <a:solidFill>
                <a:schemeClr val="accent3"/>
              </a:solidFill>
            </a:endParaRPr>
          </a:p>
        </p:txBody>
      </p:sp>
    </p:spTree>
    <p:extLst>
      <p:ext uri="{BB962C8B-B14F-4D97-AF65-F5344CB8AC3E}">
        <p14:creationId xmlns:p14="http://schemas.microsoft.com/office/powerpoint/2010/main" val="3982429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C3CCF6-9954-A011-2310-AA7F896F19DC}"/>
              </a:ext>
            </a:extLst>
          </p:cNvPr>
          <p:cNvSpPr>
            <a:spLocks noGrp="1"/>
          </p:cNvSpPr>
          <p:nvPr>
            <p:ph type="title"/>
          </p:nvPr>
        </p:nvSpPr>
        <p:spPr>
          <a:xfrm>
            <a:off x="1033248" y="368114"/>
            <a:ext cx="10515600" cy="782357"/>
          </a:xfrm>
        </p:spPr>
        <p:txBody>
          <a:bodyPr anchor="ctr"/>
          <a:lstStyle/>
          <a:p>
            <a:r>
              <a:rPr lang="en-IE" sz="3200" dirty="0"/>
              <a:t>Fitfor55 - Mise </a:t>
            </a:r>
            <a:r>
              <a:rPr lang="en-IE" sz="3200" dirty="0" err="1"/>
              <a:t>en</a:t>
            </a:r>
            <a:r>
              <a:rPr lang="en-IE" sz="3200" dirty="0"/>
              <a:t> </a:t>
            </a:r>
            <a:r>
              <a:rPr lang="en-IE" sz="3200" dirty="0" err="1"/>
              <a:t>œuvre</a:t>
            </a:r>
            <a:r>
              <a:rPr lang="en-IE" sz="3200" dirty="0"/>
              <a:t> du </a:t>
            </a:r>
            <a:r>
              <a:rPr lang="en-IE" sz="3200" dirty="0" err="1"/>
              <a:t>pacte</a:t>
            </a:r>
            <a:r>
              <a:rPr lang="en-IE" sz="3200" dirty="0"/>
              <a:t> vert pour </a:t>
            </a:r>
            <a:r>
              <a:rPr lang="en-IE" sz="3200" dirty="0" err="1"/>
              <a:t>l’Europe</a:t>
            </a:r>
            <a:endParaRPr lang="en-IE" sz="3200" dirty="0"/>
          </a:p>
        </p:txBody>
      </p:sp>
      <p:pic>
        <p:nvPicPr>
          <p:cNvPr id="5" name="Picture 4">
            <a:extLst>
              <a:ext uri="{FF2B5EF4-FFF2-40B4-BE49-F238E27FC236}">
                <a16:creationId xmlns:a16="http://schemas.microsoft.com/office/drawing/2014/main" id="{5F61E965-8FF6-9CCB-F8FE-828CEC8D1BAF}"/>
              </a:ext>
            </a:extLst>
          </p:cNvPr>
          <p:cNvPicPr>
            <a:picLocks noChangeAspect="1"/>
          </p:cNvPicPr>
          <p:nvPr/>
        </p:nvPicPr>
        <p:blipFill>
          <a:blip r:embed="rId3"/>
          <a:stretch>
            <a:fillRect/>
          </a:stretch>
        </p:blipFill>
        <p:spPr>
          <a:xfrm>
            <a:off x="2028019" y="1150471"/>
            <a:ext cx="7257495" cy="5486241"/>
          </a:xfrm>
          <a:prstGeom prst="rect">
            <a:avLst/>
          </a:prstGeom>
        </p:spPr>
      </p:pic>
      <p:sp>
        <p:nvSpPr>
          <p:cNvPr id="6" name="Hexagon 5">
            <a:extLst>
              <a:ext uri="{FF2B5EF4-FFF2-40B4-BE49-F238E27FC236}">
                <a16:creationId xmlns:a16="http://schemas.microsoft.com/office/drawing/2014/main" id="{A4A07824-8EAA-D2C9-DD08-CD501FBE8FCB}"/>
              </a:ext>
            </a:extLst>
          </p:cNvPr>
          <p:cNvSpPr/>
          <p:nvPr/>
        </p:nvSpPr>
        <p:spPr>
          <a:xfrm>
            <a:off x="5148943" y="4463143"/>
            <a:ext cx="1219200" cy="1055914"/>
          </a:xfrm>
          <a:prstGeom prst="hexagon">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 name="Hexagon 6">
            <a:extLst>
              <a:ext uri="{FF2B5EF4-FFF2-40B4-BE49-F238E27FC236}">
                <a16:creationId xmlns:a16="http://schemas.microsoft.com/office/drawing/2014/main" id="{68923EB3-43FE-DF3E-B410-0438793DFE41}"/>
              </a:ext>
            </a:extLst>
          </p:cNvPr>
          <p:cNvSpPr/>
          <p:nvPr/>
        </p:nvSpPr>
        <p:spPr>
          <a:xfrm>
            <a:off x="6096000" y="5021970"/>
            <a:ext cx="1219200" cy="1055914"/>
          </a:xfrm>
          <a:prstGeom prst="hexagon">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Hexagon 7">
            <a:extLst>
              <a:ext uri="{FF2B5EF4-FFF2-40B4-BE49-F238E27FC236}">
                <a16:creationId xmlns:a16="http://schemas.microsoft.com/office/drawing/2014/main" id="{A5931D6F-88E8-9876-FD30-5D60407B95EA}"/>
              </a:ext>
            </a:extLst>
          </p:cNvPr>
          <p:cNvSpPr/>
          <p:nvPr/>
        </p:nvSpPr>
        <p:spPr>
          <a:xfrm>
            <a:off x="5148943" y="5555129"/>
            <a:ext cx="1219200" cy="1055914"/>
          </a:xfrm>
          <a:prstGeom prst="hexagon">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Callout: Line 8">
            <a:extLst>
              <a:ext uri="{FF2B5EF4-FFF2-40B4-BE49-F238E27FC236}">
                <a16:creationId xmlns:a16="http://schemas.microsoft.com/office/drawing/2014/main" id="{4612DDDD-3CE2-B3F0-4892-C1815D7C8830}"/>
              </a:ext>
            </a:extLst>
          </p:cNvPr>
          <p:cNvSpPr/>
          <p:nvPr/>
        </p:nvSpPr>
        <p:spPr>
          <a:xfrm>
            <a:off x="8948056" y="2699657"/>
            <a:ext cx="3243943" cy="2416629"/>
          </a:xfrm>
          <a:prstGeom prst="borderCallout1">
            <a:avLst>
              <a:gd name="adj1" fmla="val 34234"/>
              <a:gd name="adj2" fmla="val -146"/>
              <a:gd name="adj3" fmla="val 100571"/>
              <a:gd name="adj4" fmla="val -55783"/>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i="1" dirty="0">
                <a:solidFill>
                  <a:schemeClr val="tx1"/>
                </a:solidFill>
              </a:rPr>
              <a:t>On 23/03/2023 </a:t>
            </a:r>
            <a:r>
              <a:rPr lang="en-IE" i="1" dirty="0">
                <a:solidFill>
                  <a:srgbClr val="505154"/>
                </a:solidFill>
                <a:effectLst/>
                <a:latin typeface="Helvetica" panose="020B0604020202020204" pitchFamily="34" charset="0"/>
              </a:rPr>
              <a:t>Parliament and Council reached a deal on cleaner maritime fuels, asking to cut the carbon content of marine fuels by 2% as of 2025 and by 80% as of 2050, to help the EU become climate neutral.</a:t>
            </a:r>
            <a:endParaRPr lang="en-IE" i="1" dirty="0">
              <a:solidFill>
                <a:schemeClr val="tx1"/>
              </a:solidFill>
            </a:endParaRPr>
          </a:p>
        </p:txBody>
      </p:sp>
      <p:sp>
        <p:nvSpPr>
          <p:cNvPr id="10" name="Callout: Line 9">
            <a:extLst>
              <a:ext uri="{FF2B5EF4-FFF2-40B4-BE49-F238E27FC236}">
                <a16:creationId xmlns:a16="http://schemas.microsoft.com/office/drawing/2014/main" id="{C84106D8-30AE-9768-676A-B029BDD52337}"/>
              </a:ext>
            </a:extLst>
          </p:cNvPr>
          <p:cNvSpPr/>
          <p:nvPr/>
        </p:nvSpPr>
        <p:spPr>
          <a:xfrm>
            <a:off x="-26022" y="5344886"/>
            <a:ext cx="2911632" cy="1513114"/>
          </a:xfrm>
          <a:prstGeom prst="borderCallout1">
            <a:avLst>
              <a:gd name="adj1" fmla="val 81982"/>
              <a:gd name="adj2" fmla="val 99854"/>
              <a:gd name="adj3" fmla="val 82541"/>
              <a:gd name="adj4" fmla="val 187223"/>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i="1" dirty="0">
                <a:solidFill>
                  <a:schemeClr val="tx1"/>
                </a:solidFill>
              </a:rPr>
              <a:t>On 02/06/22 General Approach Council</a:t>
            </a:r>
          </a:p>
          <a:p>
            <a:pPr algn="ctr"/>
            <a:r>
              <a:rPr lang="en-IE" i="1" dirty="0">
                <a:solidFill>
                  <a:schemeClr val="tx1"/>
                </a:solidFill>
              </a:rPr>
              <a:t>07/07/22 EP adopted its position</a:t>
            </a:r>
          </a:p>
          <a:p>
            <a:pPr algn="ctr"/>
            <a:r>
              <a:rPr lang="en-IE" i="1" dirty="0">
                <a:solidFill>
                  <a:schemeClr val="tx1"/>
                </a:solidFill>
                <a:sym typeface="Wingdings" panose="05000000000000000000" pitchFamily="2" charset="2"/>
              </a:rPr>
              <a:t> Negotiations ongoing</a:t>
            </a:r>
            <a:endParaRPr lang="en-IE" i="1" dirty="0">
              <a:solidFill>
                <a:schemeClr val="tx1"/>
              </a:solidFill>
            </a:endParaRPr>
          </a:p>
        </p:txBody>
      </p:sp>
      <p:sp>
        <p:nvSpPr>
          <p:cNvPr id="11" name="Callout: Line 10">
            <a:extLst>
              <a:ext uri="{FF2B5EF4-FFF2-40B4-BE49-F238E27FC236}">
                <a16:creationId xmlns:a16="http://schemas.microsoft.com/office/drawing/2014/main" id="{6ECE3C9D-06CE-7721-CFFD-A500D774A685}"/>
              </a:ext>
            </a:extLst>
          </p:cNvPr>
          <p:cNvSpPr/>
          <p:nvPr/>
        </p:nvSpPr>
        <p:spPr>
          <a:xfrm>
            <a:off x="0" y="2177143"/>
            <a:ext cx="2911632" cy="2008414"/>
          </a:xfrm>
          <a:prstGeom prst="borderCallout1">
            <a:avLst>
              <a:gd name="adj1" fmla="val 81982"/>
              <a:gd name="adj2" fmla="val 99854"/>
              <a:gd name="adj3" fmla="val 140027"/>
              <a:gd name="adj4" fmla="val 176007"/>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i="1" dirty="0">
                <a:solidFill>
                  <a:schemeClr val="tx1"/>
                </a:solidFill>
              </a:rPr>
              <a:t>AFIR</a:t>
            </a:r>
          </a:p>
          <a:p>
            <a:pPr algn="ctr"/>
            <a:r>
              <a:rPr lang="en-IE" i="1" dirty="0">
                <a:solidFill>
                  <a:schemeClr val="tx1"/>
                </a:solidFill>
              </a:rPr>
              <a:t>28/03/2023</a:t>
            </a:r>
          </a:p>
          <a:p>
            <a:pPr algn="ctr"/>
            <a:r>
              <a:rPr lang="en-IE" i="1" dirty="0">
                <a:solidFill>
                  <a:srgbClr val="3F4A52"/>
                </a:solidFill>
                <a:effectLst/>
                <a:latin typeface="Open Sans" panose="020B0606030504020204" pitchFamily="34" charset="0"/>
              </a:rPr>
              <a:t>Provisional agreement for more recharging and refuelling stations across Europe</a:t>
            </a:r>
            <a:endParaRPr lang="en-IE" i="1" dirty="0">
              <a:solidFill>
                <a:schemeClr val="tx1"/>
              </a:solidFill>
            </a:endParaRPr>
          </a:p>
        </p:txBody>
      </p:sp>
      <p:sp>
        <p:nvSpPr>
          <p:cNvPr id="12" name="Hexagon 11">
            <a:extLst>
              <a:ext uri="{FF2B5EF4-FFF2-40B4-BE49-F238E27FC236}">
                <a16:creationId xmlns:a16="http://schemas.microsoft.com/office/drawing/2014/main" id="{4E518294-F437-034D-8439-7A037567FF09}"/>
              </a:ext>
            </a:extLst>
          </p:cNvPr>
          <p:cNvSpPr/>
          <p:nvPr/>
        </p:nvSpPr>
        <p:spPr>
          <a:xfrm>
            <a:off x="6150508" y="3894446"/>
            <a:ext cx="1208673" cy="1057325"/>
          </a:xfrm>
          <a:prstGeom prst="hexagon">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3" name="Callout: Line 12">
            <a:extLst>
              <a:ext uri="{FF2B5EF4-FFF2-40B4-BE49-F238E27FC236}">
                <a16:creationId xmlns:a16="http://schemas.microsoft.com/office/drawing/2014/main" id="{710FB7A3-69CF-F6B3-B169-7F1B0FD7876A}"/>
              </a:ext>
            </a:extLst>
          </p:cNvPr>
          <p:cNvSpPr/>
          <p:nvPr/>
        </p:nvSpPr>
        <p:spPr>
          <a:xfrm>
            <a:off x="8948057" y="1375425"/>
            <a:ext cx="3243943" cy="1055914"/>
          </a:xfrm>
          <a:prstGeom prst="borderCallout1">
            <a:avLst>
              <a:gd name="adj1" fmla="val 34234"/>
              <a:gd name="adj2" fmla="val -146"/>
              <a:gd name="adj3" fmla="val 235748"/>
              <a:gd name="adj4" fmla="val -56814"/>
            </a:avLst>
          </a:prstGeom>
          <a:no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i="1" dirty="0">
                <a:solidFill>
                  <a:schemeClr val="tx1"/>
                </a:solidFill>
              </a:rPr>
              <a:t>Negotiations ongoing</a:t>
            </a:r>
          </a:p>
          <a:p>
            <a:pPr algn="ctr"/>
            <a:r>
              <a:rPr lang="en-IE" i="1" dirty="0">
                <a:solidFill>
                  <a:schemeClr val="tx1"/>
                </a:solidFill>
              </a:rPr>
              <a:t>Revised with </a:t>
            </a:r>
            <a:r>
              <a:rPr lang="en-IE" i="1" dirty="0" err="1">
                <a:solidFill>
                  <a:schemeClr val="tx1"/>
                </a:solidFill>
              </a:rPr>
              <a:t>REPowerEU</a:t>
            </a:r>
            <a:r>
              <a:rPr lang="en-IE" i="1" dirty="0">
                <a:solidFill>
                  <a:schemeClr val="tx1"/>
                </a:solidFill>
              </a:rPr>
              <a:t> from 40 to 45% of RE</a:t>
            </a:r>
          </a:p>
        </p:txBody>
      </p:sp>
      <p:sp>
        <p:nvSpPr>
          <p:cNvPr id="2" name="Hexagon 1">
            <a:extLst>
              <a:ext uri="{FF2B5EF4-FFF2-40B4-BE49-F238E27FC236}">
                <a16:creationId xmlns:a16="http://schemas.microsoft.com/office/drawing/2014/main" id="{BA871B83-49BB-E0FF-7611-AD6AE237B534}"/>
              </a:ext>
            </a:extLst>
          </p:cNvPr>
          <p:cNvSpPr/>
          <p:nvPr/>
        </p:nvSpPr>
        <p:spPr>
          <a:xfrm>
            <a:off x="4196444" y="5021970"/>
            <a:ext cx="1219200" cy="1055914"/>
          </a:xfrm>
          <a:prstGeom prst="hexagon">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 name="Hexagon 3">
            <a:extLst>
              <a:ext uri="{FF2B5EF4-FFF2-40B4-BE49-F238E27FC236}">
                <a16:creationId xmlns:a16="http://schemas.microsoft.com/office/drawing/2014/main" id="{A5D7ADDF-23A1-4A8E-1A9C-CF50F26CC956}"/>
              </a:ext>
            </a:extLst>
          </p:cNvPr>
          <p:cNvSpPr/>
          <p:nvPr/>
        </p:nvSpPr>
        <p:spPr>
          <a:xfrm>
            <a:off x="4196444" y="1719168"/>
            <a:ext cx="1219200" cy="1055914"/>
          </a:xfrm>
          <a:prstGeom prst="hexagon">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4" name="Hexagon 13">
            <a:extLst>
              <a:ext uri="{FF2B5EF4-FFF2-40B4-BE49-F238E27FC236}">
                <a16:creationId xmlns:a16="http://schemas.microsoft.com/office/drawing/2014/main" id="{13E8655D-E1BB-1B38-D08F-31470EE4C4A8}"/>
              </a:ext>
            </a:extLst>
          </p:cNvPr>
          <p:cNvSpPr/>
          <p:nvPr/>
        </p:nvSpPr>
        <p:spPr>
          <a:xfrm>
            <a:off x="5148943" y="2275476"/>
            <a:ext cx="1219200" cy="1055914"/>
          </a:xfrm>
          <a:prstGeom prst="hexagon">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5" name="Hexagon 14">
            <a:extLst>
              <a:ext uri="{FF2B5EF4-FFF2-40B4-BE49-F238E27FC236}">
                <a16:creationId xmlns:a16="http://schemas.microsoft.com/office/drawing/2014/main" id="{7832FE68-50F5-D93E-0B1D-CF8EE333269D}"/>
              </a:ext>
            </a:extLst>
          </p:cNvPr>
          <p:cNvSpPr/>
          <p:nvPr/>
        </p:nvSpPr>
        <p:spPr>
          <a:xfrm>
            <a:off x="6131818" y="2787797"/>
            <a:ext cx="1219200" cy="1055914"/>
          </a:xfrm>
          <a:prstGeom prst="hexagon">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3558560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C68341-6D2E-506C-C029-F91C7ADB4513}"/>
              </a:ext>
            </a:extLst>
          </p:cNvPr>
          <p:cNvSpPr>
            <a:spLocks noGrp="1"/>
          </p:cNvSpPr>
          <p:nvPr>
            <p:ph type="title"/>
          </p:nvPr>
        </p:nvSpPr>
        <p:spPr>
          <a:xfrm>
            <a:off x="892282" y="167581"/>
            <a:ext cx="10675098" cy="782357"/>
          </a:xfrm>
        </p:spPr>
        <p:txBody>
          <a:bodyPr anchor="ctr"/>
          <a:lstStyle/>
          <a:p>
            <a:pPr algn="ctr"/>
            <a:r>
              <a:rPr lang="fr-BE" sz="3200" dirty="0"/>
              <a:t>Zoom on Efficient &amp; Green </a:t>
            </a:r>
            <a:r>
              <a:rPr lang="fr-BE" sz="3200" dirty="0" err="1"/>
              <a:t>Mobility</a:t>
            </a:r>
            <a:r>
              <a:rPr lang="fr-BE" sz="3200" dirty="0"/>
              <a:t> Package</a:t>
            </a:r>
            <a:endParaRPr lang="en-IE" sz="3200" dirty="0"/>
          </a:p>
        </p:txBody>
      </p:sp>
      <p:sp>
        <p:nvSpPr>
          <p:cNvPr id="4" name="Arrow: Right 3">
            <a:extLst>
              <a:ext uri="{FF2B5EF4-FFF2-40B4-BE49-F238E27FC236}">
                <a16:creationId xmlns:a16="http://schemas.microsoft.com/office/drawing/2014/main" id="{B5343391-584A-C182-DE67-CF18050926B1}"/>
              </a:ext>
            </a:extLst>
          </p:cNvPr>
          <p:cNvSpPr/>
          <p:nvPr/>
        </p:nvSpPr>
        <p:spPr>
          <a:xfrm>
            <a:off x="87087" y="2427514"/>
            <a:ext cx="12017828" cy="903515"/>
          </a:xfrm>
          <a:prstGeom prst="rightArrow">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Oval 4">
            <a:extLst>
              <a:ext uri="{FF2B5EF4-FFF2-40B4-BE49-F238E27FC236}">
                <a16:creationId xmlns:a16="http://schemas.microsoft.com/office/drawing/2014/main" id="{C8EB6528-B548-A239-16BB-41E976B118F6}"/>
              </a:ext>
            </a:extLst>
          </p:cNvPr>
          <p:cNvSpPr/>
          <p:nvPr/>
        </p:nvSpPr>
        <p:spPr>
          <a:xfrm>
            <a:off x="1445652" y="2743199"/>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AF93372C-90CB-C679-E864-83BE11A1B9A1}"/>
              </a:ext>
            </a:extLst>
          </p:cNvPr>
          <p:cNvSpPr txBox="1"/>
          <p:nvPr/>
        </p:nvSpPr>
        <p:spPr>
          <a:xfrm>
            <a:off x="1259112" y="3173188"/>
            <a:ext cx="965216" cy="923330"/>
          </a:xfrm>
          <a:prstGeom prst="rect">
            <a:avLst/>
          </a:prstGeom>
          <a:noFill/>
        </p:spPr>
        <p:txBody>
          <a:bodyPr wrap="square" rtlCol="0">
            <a:spAutoFit/>
          </a:bodyPr>
          <a:lstStyle/>
          <a:p>
            <a:r>
              <a:rPr lang="fr-BE" dirty="0">
                <a:solidFill>
                  <a:schemeClr val="accent3"/>
                </a:solidFill>
              </a:rPr>
              <a:t>12/19</a:t>
            </a:r>
          </a:p>
          <a:p>
            <a:r>
              <a:rPr lang="fr-BE" dirty="0">
                <a:solidFill>
                  <a:schemeClr val="accent3"/>
                </a:solidFill>
              </a:rPr>
              <a:t>Pacte vert</a:t>
            </a:r>
            <a:endParaRPr lang="en-IE" dirty="0">
              <a:solidFill>
                <a:schemeClr val="accent3"/>
              </a:solidFill>
            </a:endParaRPr>
          </a:p>
        </p:txBody>
      </p:sp>
      <p:sp>
        <p:nvSpPr>
          <p:cNvPr id="8" name="Oval 7">
            <a:extLst>
              <a:ext uri="{FF2B5EF4-FFF2-40B4-BE49-F238E27FC236}">
                <a16:creationId xmlns:a16="http://schemas.microsoft.com/office/drawing/2014/main" id="{14464CAA-A438-CCC8-830A-8B988E460EA7}"/>
              </a:ext>
            </a:extLst>
          </p:cNvPr>
          <p:cNvSpPr/>
          <p:nvPr/>
        </p:nvSpPr>
        <p:spPr>
          <a:xfrm>
            <a:off x="2562671" y="2727366"/>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9FE27C35-B560-EAF3-45BC-BE45A49E7165}"/>
              </a:ext>
            </a:extLst>
          </p:cNvPr>
          <p:cNvSpPr txBox="1"/>
          <p:nvPr/>
        </p:nvSpPr>
        <p:spPr>
          <a:xfrm>
            <a:off x="2330454" y="1662025"/>
            <a:ext cx="1074033" cy="923330"/>
          </a:xfrm>
          <a:prstGeom prst="rect">
            <a:avLst/>
          </a:prstGeom>
          <a:noFill/>
        </p:spPr>
        <p:txBody>
          <a:bodyPr wrap="square" rtlCol="0">
            <a:spAutoFit/>
          </a:bodyPr>
          <a:lstStyle/>
          <a:p>
            <a:r>
              <a:rPr lang="fr-BE" dirty="0">
                <a:solidFill>
                  <a:schemeClr val="accent3"/>
                </a:solidFill>
              </a:rPr>
              <a:t>03/20 </a:t>
            </a:r>
          </a:p>
          <a:p>
            <a:r>
              <a:rPr lang="fr-BE" dirty="0">
                <a:solidFill>
                  <a:schemeClr val="accent3"/>
                </a:solidFill>
              </a:rPr>
              <a:t>Prop Loi Climat</a:t>
            </a:r>
            <a:endParaRPr lang="en-IE" dirty="0">
              <a:solidFill>
                <a:schemeClr val="accent3"/>
              </a:solidFill>
            </a:endParaRPr>
          </a:p>
        </p:txBody>
      </p:sp>
      <p:sp>
        <p:nvSpPr>
          <p:cNvPr id="10" name="Oval 9">
            <a:extLst>
              <a:ext uri="{FF2B5EF4-FFF2-40B4-BE49-F238E27FC236}">
                <a16:creationId xmlns:a16="http://schemas.microsoft.com/office/drawing/2014/main" id="{B5E778B9-C07C-DB5C-CC8D-0D1BB56F37FF}"/>
              </a:ext>
            </a:extLst>
          </p:cNvPr>
          <p:cNvSpPr/>
          <p:nvPr/>
        </p:nvSpPr>
        <p:spPr>
          <a:xfrm>
            <a:off x="6077431" y="2724962"/>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TextBox 10">
            <a:extLst>
              <a:ext uri="{FF2B5EF4-FFF2-40B4-BE49-F238E27FC236}">
                <a16:creationId xmlns:a16="http://schemas.microsoft.com/office/drawing/2014/main" id="{C7EE38F2-F62D-547B-575F-54D00C513883}"/>
              </a:ext>
            </a:extLst>
          </p:cNvPr>
          <p:cNvSpPr txBox="1"/>
          <p:nvPr/>
        </p:nvSpPr>
        <p:spPr>
          <a:xfrm>
            <a:off x="5801023" y="1652908"/>
            <a:ext cx="1246376" cy="923330"/>
          </a:xfrm>
          <a:prstGeom prst="rect">
            <a:avLst/>
          </a:prstGeom>
          <a:noFill/>
        </p:spPr>
        <p:txBody>
          <a:bodyPr wrap="square" rtlCol="0">
            <a:spAutoFit/>
          </a:bodyPr>
          <a:lstStyle/>
          <a:p>
            <a:r>
              <a:rPr lang="fr-BE" dirty="0">
                <a:solidFill>
                  <a:schemeClr val="accent3"/>
                </a:solidFill>
              </a:rPr>
              <a:t>06/21</a:t>
            </a:r>
          </a:p>
          <a:p>
            <a:r>
              <a:rPr lang="fr-BE" dirty="0">
                <a:solidFill>
                  <a:schemeClr val="accent3"/>
                </a:solidFill>
              </a:rPr>
              <a:t>Loi Climat</a:t>
            </a:r>
          </a:p>
          <a:p>
            <a:r>
              <a:rPr lang="fr-BE" dirty="0">
                <a:solidFill>
                  <a:schemeClr val="accent3"/>
                </a:solidFill>
              </a:rPr>
              <a:t>adoptée</a:t>
            </a:r>
            <a:endParaRPr lang="en-IE" dirty="0">
              <a:solidFill>
                <a:schemeClr val="accent3"/>
              </a:solidFill>
            </a:endParaRPr>
          </a:p>
        </p:txBody>
      </p:sp>
      <p:cxnSp>
        <p:nvCxnSpPr>
          <p:cNvPr id="13" name="Straight Connector 12">
            <a:extLst>
              <a:ext uri="{FF2B5EF4-FFF2-40B4-BE49-F238E27FC236}">
                <a16:creationId xmlns:a16="http://schemas.microsoft.com/office/drawing/2014/main" id="{32AB49A0-F7F5-EF4B-E7D4-086A63815BC6}"/>
              </a:ext>
            </a:extLst>
          </p:cNvPr>
          <p:cNvCxnSpPr>
            <a:cxnSpLocks/>
          </p:cNvCxnSpPr>
          <p:nvPr/>
        </p:nvCxnSpPr>
        <p:spPr>
          <a:xfrm>
            <a:off x="2122791" y="1456886"/>
            <a:ext cx="0" cy="2592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6BA1F40-8954-3404-FC64-13DC49E808AE}"/>
              </a:ext>
            </a:extLst>
          </p:cNvPr>
          <p:cNvSpPr txBox="1"/>
          <p:nvPr/>
        </p:nvSpPr>
        <p:spPr>
          <a:xfrm>
            <a:off x="1765353" y="4305837"/>
            <a:ext cx="798228" cy="400110"/>
          </a:xfrm>
          <a:prstGeom prst="rect">
            <a:avLst/>
          </a:prstGeom>
          <a:noFill/>
        </p:spPr>
        <p:txBody>
          <a:bodyPr wrap="square" rtlCol="0">
            <a:spAutoFit/>
          </a:bodyPr>
          <a:lstStyle/>
          <a:p>
            <a:r>
              <a:rPr lang="fr-BE" sz="2000" b="1" dirty="0"/>
              <a:t>2020</a:t>
            </a:r>
            <a:endParaRPr lang="en-IE" sz="2000" b="1" dirty="0"/>
          </a:p>
        </p:txBody>
      </p:sp>
      <p:cxnSp>
        <p:nvCxnSpPr>
          <p:cNvPr id="17" name="Straight Connector 16">
            <a:extLst>
              <a:ext uri="{FF2B5EF4-FFF2-40B4-BE49-F238E27FC236}">
                <a16:creationId xmlns:a16="http://schemas.microsoft.com/office/drawing/2014/main" id="{3DE5907F-502D-6CE6-B572-C8A0F3C19E01}"/>
              </a:ext>
            </a:extLst>
          </p:cNvPr>
          <p:cNvCxnSpPr>
            <a:cxnSpLocks/>
          </p:cNvCxnSpPr>
          <p:nvPr/>
        </p:nvCxnSpPr>
        <p:spPr>
          <a:xfrm>
            <a:off x="4821952" y="1447033"/>
            <a:ext cx="0" cy="2592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F19A2E8-D860-4132-36C0-13284DFC3DC2}"/>
              </a:ext>
            </a:extLst>
          </p:cNvPr>
          <p:cNvSpPr txBox="1"/>
          <p:nvPr/>
        </p:nvSpPr>
        <p:spPr>
          <a:xfrm>
            <a:off x="4499989" y="4288745"/>
            <a:ext cx="798228" cy="400110"/>
          </a:xfrm>
          <a:prstGeom prst="rect">
            <a:avLst/>
          </a:prstGeom>
          <a:noFill/>
        </p:spPr>
        <p:txBody>
          <a:bodyPr wrap="square" rtlCol="0">
            <a:spAutoFit/>
          </a:bodyPr>
          <a:lstStyle/>
          <a:p>
            <a:r>
              <a:rPr lang="fr-BE" sz="2000" b="1" dirty="0"/>
              <a:t>2021</a:t>
            </a:r>
            <a:endParaRPr lang="en-IE" sz="2000" b="1" dirty="0"/>
          </a:p>
        </p:txBody>
      </p:sp>
      <p:cxnSp>
        <p:nvCxnSpPr>
          <p:cNvPr id="19" name="Straight Connector 18">
            <a:extLst>
              <a:ext uri="{FF2B5EF4-FFF2-40B4-BE49-F238E27FC236}">
                <a16:creationId xmlns:a16="http://schemas.microsoft.com/office/drawing/2014/main" id="{5506EC58-2D31-B8A7-A6AF-D0BE2F1CE8D5}"/>
              </a:ext>
            </a:extLst>
          </p:cNvPr>
          <p:cNvCxnSpPr>
            <a:cxnSpLocks/>
          </p:cNvCxnSpPr>
          <p:nvPr/>
        </p:nvCxnSpPr>
        <p:spPr>
          <a:xfrm>
            <a:off x="7794395" y="1427763"/>
            <a:ext cx="0" cy="2592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C5A024C-061F-E5F6-ACD5-0E2C7F15EA6E}"/>
              </a:ext>
            </a:extLst>
          </p:cNvPr>
          <p:cNvSpPr txBox="1"/>
          <p:nvPr/>
        </p:nvSpPr>
        <p:spPr>
          <a:xfrm>
            <a:off x="7436989" y="4214392"/>
            <a:ext cx="798228" cy="400110"/>
          </a:xfrm>
          <a:prstGeom prst="rect">
            <a:avLst/>
          </a:prstGeom>
          <a:noFill/>
        </p:spPr>
        <p:txBody>
          <a:bodyPr wrap="square" rtlCol="0">
            <a:spAutoFit/>
          </a:bodyPr>
          <a:lstStyle/>
          <a:p>
            <a:r>
              <a:rPr lang="fr-BE" sz="2000" b="1" dirty="0"/>
              <a:t>2022</a:t>
            </a:r>
            <a:endParaRPr lang="en-IE" sz="2000" b="1" dirty="0"/>
          </a:p>
        </p:txBody>
      </p:sp>
      <p:cxnSp>
        <p:nvCxnSpPr>
          <p:cNvPr id="21" name="Straight Connector 20">
            <a:extLst>
              <a:ext uri="{FF2B5EF4-FFF2-40B4-BE49-F238E27FC236}">
                <a16:creationId xmlns:a16="http://schemas.microsoft.com/office/drawing/2014/main" id="{74723123-62FE-7A94-1948-926D1B3D72AD}"/>
              </a:ext>
            </a:extLst>
          </p:cNvPr>
          <p:cNvCxnSpPr>
            <a:cxnSpLocks/>
          </p:cNvCxnSpPr>
          <p:nvPr/>
        </p:nvCxnSpPr>
        <p:spPr>
          <a:xfrm>
            <a:off x="10547412" y="1416877"/>
            <a:ext cx="0" cy="2592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6D7490D-050C-9D58-40C5-3A1EC74F41A5}"/>
              </a:ext>
            </a:extLst>
          </p:cNvPr>
          <p:cNvSpPr txBox="1"/>
          <p:nvPr/>
        </p:nvSpPr>
        <p:spPr>
          <a:xfrm>
            <a:off x="10298875" y="4293271"/>
            <a:ext cx="798228" cy="400110"/>
          </a:xfrm>
          <a:prstGeom prst="rect">
            <a:avLst/>
          </a:prstGeom>
          <a:noFill/>
        </p:spPr>
        <p:txBody>
          <a:bodyPr wrap="square" rtlCol="0">
            <a:spAutoFit/>
          </a:bodyPr>
          <a:lstStyle/>
          <a:p>
            <a:r>
              <a:rPr lang="fr-BE" sz="2000" b="1" dirty="0"/>
              <a:t>2023</a:t>
            </a:r>
            <a:endParaRPr lang="en-IE" sz="2000" b="1" dirty="0"/>
          </a:p>
        </p:txBody>
      </p:sp>
      <p:sp>
        <p:nvSpPr>
          <p:cNvPr id="29" name="Oval 28">
            <a:extLst>
              <a:ext uri="{FF2B5EF4-FFF2-40B4-BE49-F238E27FC236}">
                <a16:creationId xmlns:a16="http://schemas.microsoft.com/office/drawing/2014/main" id="{911EC75D-3CA5-2419-93CA-3D363F72FF3C}"/>
              </a:ext>
            </a:extLst>
          </p:cNvPr>
          <p:cNvSpPr/>
          <p:nvPr/>
        </p:nvSpPr>
        <p:spPr>
          <a:xfrm>
            <a:off x="264591" y="2743199"/>
            <a:ext cx="304800" cy="272143"/>
          </a:xfrm>
          <a:prstGeom prst="ellipse">
            <a:avLst/>
          </a:prstGeom>
          <a:solidFill>
            <a:srgbClr val="024EA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solidFill>
            </a:endParaRPr>
          </a:p>
        </p:txBody>
      </p:sp>
      <p:sp>
        <p:nvSpPr>
          <p:cNvPr id="30" name="TextBox 29">
            <a:extLst>
              <a:ext uri="{FF2B5EF4-FFF2-40B4-BE49-F238E27FC236}">
                <a16:creationId xmlns:a16="http://schemas.microsoft.com/office/drawing/2014/main" id="{69C863E1-D41E-D79B-6E63-C59E83434713}"/>
              </a:ext>
            </a:extLst>
          </p:cNvPr>
          <p:cNvSpPr txBox="1"/>
          <p:nvPr/>
        </p:nvSpPr>
        <p:spPr>
          <a:xfrm>
            <a:off x="77227" y="3173188"/>
            <a:ext cx="873617" cy="923330"/>
          </a:xfrm>
          <a:prstGeom prst="rect">
            <a:avLst/>
          </a:prstGeom>
          <a:noFill/>
        </p:spPr>
        <p:txBody>
          <a:bodyPr wrap="square" rtlCol="0">
            <a:spAutoFit/>
          </a:bodyPr>
          <a:lstStyle/>
          <a:p>
            <a:r>
              <a:rPr lang="fr-BE" dirty="0">
                <a:solidFill>
                  <a:schemeClr val="tx2"/>
                </a:solidFill>
              </a:rPr>
              <a:t>05/19</a:t>
            </a:r>
          </a:p>
          <a:p>
            <a:r>
              <a:rPr lang="fr-BE" dirty="0">
                <a:solidFill>
                  <a:schemeClr val="tx2"/>
                </a:solidFill>
              </a:rPr>
              <a:t>New COM</a:t>
            </a:r>
            <a:endParaRPr lang="en-IE" dirty="0">
              <a:solidFill>
                <a:schemeClr val="tx2"/>
              </a:solidFill>
            </a:endParaRPr>
          </a:p>
        </p:txBody>
      </p:sp>
      <p:sp>
        <p:nvSpPr>
          <p:cNvPr id="31" name="Oval 30">
            <a:extLst>
              <a:ext uri="{FF2B5EF4-FFF2-40B4-BE49-F238E27FC236}">
                <a16:creationId xmlns:a16="http://schemas.microsoft.com/office/drawing/2014/main" id="{53DD7641-F301-2CE5-51CD-D42E0AE954BD}"/>
              </a:ext>
            </a:extLst>
          </p:cNvPr>
          <p:cNvSpPr/>
          <p:nvPr/>
        </p:nvSpPr>
        <p:spPr>
          <a:xfrm>
            <a:off x="4301196" y="2723929"/>
            <a:ext cx="304800" cy="272143"/>
          </a:xfrm>
          <a:prstGeom prst="ellipse">
            <a:avLst/>
          </a:prstGeom>
          <a:solidFill>
            <a:srgbClr val="024B9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TextBox 31">
            <a:extLst>
              <a:ext uri="{FF2B5EF4-FFF2-40B4-BE49-F238E27FC236}">
                <a16:creationId xmlns:a16="http://schemas.microsoft.com/office/drawing/2014/main" id="{7620DDDA-C0AD-95DC-9B4E-34CC23A123C5}"/>
              </a:ext>
            </a:extLst>
          </p:cNvPr>
          <p:cNvSpPr txBox="1"/>
          <p:nvPr/>
        </p:nvSpPr>
        <p:spPr>
          <a:xfrm>
            <a:off x="3982900" y="3151409"/>
            <a:ext cx="965216" cy="923330"/>
          </a:xfrm>
          <a:prstGeom prst="rect">
            <a:avLst/>
          </a:prstGeom>
          <a:noFill/>
        </p:spPr>
        <p:txBody>
          <a:bodyPr wrap="square" rtlCol="0">
            <a:spAutoFit/>
          </a:bodyPr>
          <a:lstStyle/>
          <a:p>
            <a:r>
              <a:rPr lang="fr-BE" dirty="0">
                <a:solidFill>
                  <a:schemeClr val="tx2"/>
                </a:solidFill>
              </a:rPr>
              <a:t>12/20</a:t>
            </a:r>
          </a:p>
          <a:p>
            <a:r>
              <a:rPr lang="fr-BE" dirty="0">
                <a:solidFill>
                  <a:schemeClr val="tx2"/>
                </a:solidFill>
              </a:rPr>
              <a:t>MFF</a:t>
            </a:r>
            <a:endParaRPr lang="fr-BE" sz="1400" i="1" dirty="0">
              <a:solidFill>
                <a:schemeClr val="tx2"/>
              </a:solidFill>
            </a:endParaRPr>
          </a:p>
          <a:p>
            <a:r>
              <a:rPr lang="fr-BE" dirty="0">
                <a:solidFill>
                  <a:schemeClr val="tx2"/>
                </a:solidFill>
              </a:rPr>
              <a:t>NGEU</a:t>
            </a:r>
            <a:endParaRPr lang="en-IE" dirty="0">
              <a:solidFill>
                <a:schemeClr val="tx2"/>
              </a:solidFill>
            </a:endParaRPr>
          </a:p>
        </p:txBody>
      </p:sp>
      <p:sp>
        <p:nvSpPr>
          <p:cNvPr id="33" name="TextBox 32">
            <a:extLst>
              <a:ext uri="{FF2B5EF4-FFF2-40B4-BE49-F238E27FC236}">
                <a16:creationId xmlns:a16="http://schemas.microsoft.com/office/drawing/2014/main" id="{36EDE2F4-62DC-91B8-FF25-38CEC9E3149C}"/>
              </a:ext>
            </a:extLst>
          </p:cNvPr>
          <p:cNvSpPr txBox="1"/>
          <p:nvPr/>
        </p:nvSpPr>
        <p:spPr>
          <a:xfrm>
            <a:off x="6165567" y="3152812"/>
            <a:ext cx="1147885" cy="923330"/>
          </a:xfrm>
          <a:prstGeom prst="rect">
            <a:avLst/>
          </a:prstGeom>
          <a:noFill/>
        </p:spPr>
        <p:txBody>
          <a:bodyPr wrap="square" rtlCol="0">
            <a:spAutoFit/>
          </a:bodyPr>
          <a:lstStyle/>
          <a:p>
            <a:r>
              <a:rPr lang="fr-BE" dirty="0">
                <a:solidFill>
                  <a:schemeClr val="accent3"/>
                </a:solidFill>
              </a:rPr>
              <a:t>07/21</a:t>
            </a:r>
          </a:p>
          <a:p>
            <a:r>
              <a:rPr lang="fr-BE" dirty="0">
                <a:solidFill>
                  <a:schemeClr val="accent3"/>
                </a:solidFill>
              </a:rPr>
              <a:t>Fitfor55 Package</a:t>
            </a:r>
            <a:endParaRPr lang="en-IE" dirty="0">
              <a:solidFill>
                <a:schemeClr val="accent3"/>
              </a:solidFill>
            </a:endParaRPr>
          </a:p>
        </p:txBody>
      </p:sp>
      <p:sp>
        <p:nvSpPr>
          <p:cNvPr id="37" name="Oval 36">
            <a:extLst>
              <a:ext uri="{FF2B5EF4-FFF2-40B4-BE49-F238E27FC236}">
                <a16:creationId xmlns:a16="http://schemas.microsoft.com/office/drawing/2014/main" id="{0B654D5E-7BFD-7B55-74B5-80DA6D814161}"/>
              </a:ext>
            </a:extLst>
          </p:cNvPr>
          <p:cNvSpPr/>
          <p:nvPr/>
        </p:nvSpPr>
        <p:spPr>
          <a:xfrm>
            <a:off x="10841750" y="2753052"/>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8" name="TextBox 37">
            <a:extLst>
              <a:ext uri="{FF2B5EF4-FFF2-40B4-BE49-F238E27FC236}">
                <a16:creationId xmlns:a16="http://schemas.microsoft.com/office/drawing/2014/main" id="{FB97FE6B-CB5A-EF76-8B6A-A65188FF98DE}"/>
              </a:ext>
            </a:extLst>
          </p:cNvPr>
          <p:cNvSpPr txBox="1"/>
          <p:nvPr/>
        </p:nvSpPr>
        <p:spPr>
          <a:xfrm>
            <a:off x="10594817" y="3097798"/>
            <a:ext cx="1239016" cy="1200329"/>
          </a:xfrm>
          <a:prstGeom prst="rect">
            <a:avLst/>
          </a:prstGeom>
          <a:noFill/>
        </p:spPr>
        <p:txBody>
          <a:bodyPr wrap="square" rtlCol="0">
            <a:spAutoFit/>
          </a:bodyPr>
          <a:lstStyle/>
          <a:p>
            <a:r>
              <a:rPr lang="fr-BE" dirty="0">
                <a:solidFill>
                  <a:schemeClr val="accent3"/>
                </a:solidFill>
              </a:rPr>
              <a:t>03/23</a:t>
            </a:r>
          </a:p>
          <a:p>
            <a:r>
              <a:rPr lang="fr-BE" dirty="0">
                <a:solidFill>
                  <a:schemeClr val="accent3"/>
                </a:solidFill>
              </a:rPr>
              <a:t>Net-</a:t>
            </a:r>
            <a:r>
              <a:rPr lang="fr-BE" dirty="0" err="1">
                <a:solidFill>
                  <a:schemeClr val="accent3"/>
                </a:solidFill>
              </a:rPr>
              <a:t>Zero</a:t>
            </a:r>
            <a:r>
              <a:rPr lang="fr-BE" dirty="0">
                <a:solidFill>
                  <a:schemeClr val="accent3"/>
                </a:solidFill>
              </a:rPr>
              <a:t> </a:t>
            </a:r>
            <a:r>
              <a:rPr lang="fr-BE" dirty="0" err="1">
                <a:solidFill>
                  <a:schemeClr val="accent3"/>
                </a:solidFill>
              </a:rPr>
              <a:t>Act</a:t>
            </a:r>
            <a:r>
              <a:rPr lang="fr-BE" dirty="0">
                <a:solidFill>
                  <a:schemeClr val="accent3"/>
                </a:solidFill>
              </a:rPr>
              <a:t> </a:t>
            </a:r>
            <a:r>
              <a:rPr lang="fr-BE" dirty="0" err="1">
                <a:solidFill>
                  <a:schemeClr val="accent3"/>
                </a:solidFill>
              </a:rPr>
              <a:t>Industry</a:t>
            </a:r>
            <a:endParaRPr lang="fr-BE" dirty="0">
              <a:solidFill>
                <a:schemeClr val="accent3"/>
              </a:solidFill>
            </a:endParaRPr>
          </a:p>
        </p:txBody>
      </p:sp>
      <p:pic>
        <p:nvPicPr>
          <p:cNvPr id="2" name="Picture 1">
            <a:extLst>
              <a:ext uri="{FF2B5EF4-FFF2-40B4-BE49-F238E27FC236}">
                <a16:creationId xmlns:a16="http://schemas.microsoft.com/office/drawing/2014/main" id="{E9A48D0E-5D20-B9AC-98E3-C3411A2A3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0687" y="158688"/>
            <a:ext cx="982895" cy="1080000"/>
          </a:xfrm>
          <a:prstGeom prst="rect">
            <a:avLst/>
          </a:prstGeom>
        </p:spPr>
      </p:pic>
      <p:sp>
        <p:nvSpPr>
          <p:cNvPr id="12" name="Oval 11">
            <a:extLst>
              <a:ext uri="{FF2B5EF4-FFF2-40B4-BE49-F238E27FC236}">
                <a16:creationId xmlns:a16="http://schemas.microsoft.com/office/drawing/2014/main" id="{60D9E70E-6572-032B-BA2A-FF2D4A5E7C62}"/>
              </a:ext>
            </a:extLst>
          </p:cNvPr>
          <p:cNvSpPr/>
          <p:nvPr/>
        </p:nvSpPr>
        <p:spPr>
          <a:xfrm>
            <a:off x="6700242" y="1144235"/>
            <a:ext cx="1564180" cy="1761788"/>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Box 6">
            <a:extLst>
              <a:ext uri="{FF2B5EF4-FFF2-40B4-BE49-F238E27FC236}">
                <a16:creationId xmlns:a16="http://schemas.microsoft.com/office/drawing/2014/main" id="{7605F713-06CE-D190-B395-51AE217C1C6E}"/>
              </a:ext>
            </a:extLst>
          </p:cNvPr>
          <p:cNvSpPr txBox="1"/>
          <p:nvPr/>
        </p:nvSpPr>
        <p:spPr>
          <a:xfrm>
            <a:off x="3933887" y="1833107"/>
            <a:ext cx="965216" cy="646331"/>
          </a:xfrm>
          <a:prstGeom prst="rect">
            <a:avLst/>
          </a:prstGeom>
          <a:noFill/>
        </p:spPr>
        <p:txBody>
          <a:bodyPr wrap="square" rtlCol="0">
            <a:spAutoFit/>
          </a:bodyPr>
          <a:lstStyle/>
          <a:p>
            <a:r>
              <a:rPr lang="fr-BE" dirty="0">
                <a:solidFill>
                  <a:schemeClr val="accent5"/>
                </a:solidFill>
              </a:rPr>
              <a:t>12/20</a:t>
            </a:r>
          </a:p>
          <a:p>
            <a:r>
              <a:rPr lang="fr-BE" dirty="0">
                <a:solidFill>
                  <a:schemeClr val="accent5"/>
                </a:solidFill>
              </a:rPr>
              <a:t>SSMS</a:t>
            </a:r>
            <a:endParaRPr lang="en-IE" dirty="0">
              <a:solidFill>
                <a:schemeClr val="accent5"/>
              </a:solidFill>
            </a:endParaRPr>
          </a:p>
        </p:txBody>
      </p:sp>
      <p:sp>
        <p:nvSpPr>
          <p:cNvPr id="23" name="Oval 22">
            <a:extLst>
              <a:ext uri="{FF2B5EF4-FFF2-40B4-BE49-F238E27FC236}">
                <a16:creationId xmlns:a16="http://schemas.microsoft.com/office/drawing/2014/main" id="{414AE768-5354-0FF5-54C5-B2736216EA5F}"/>
              </a:ext>
            </a:extLst>
          </p:cNvPr>
          <p:cNvSpPr/>
          <p:nvPr/>
        </p:nvSpPr>
        <p:spPr>
          <a:xfrm>
            <a:off x="7306247" y="2743199"/>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4" name="Oval 13">
            <a:extLst>
              <a:ext uri="{FF2B5EF4-FFF2-40B4-BE49-F238E27FC236}">
                <a16:creationId xmlns:a16="http://schemas.microsoft.com/office/drawing/2014/main" id="{3D9CB53C-B2A7-EFA7-C4B3-AD019F4ACE68}"/>
              </a:ext>
            </a:extLst>
          </p:cNvPr>
          <p:cNvSpPr/>
          <p:nvPr/>
        </p:nvSpPr>
        <p:spPr>
          <a:xfrm>
            <a:off x="8497819" y="2723929"/>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4" name="TextBox 23">
            <a:extLst>
              <a:ext uri="{FF2B5EF4-FFF2-40B4-BE49-F238E27FC236}">
                <a16:creationId xmlns:a16="http://schemas.microsoft.com/office/drawing/2014/main" id="{EF0015A4-3BB0-9F72-6C05-11C6C5C377AB}"/>
              </a:ext>
            </a:extLst>
          </p:cNvPr>
          <p:cNvSpPr txBox="1"/>
          <p:nvPr/>
        </p:nvSpPr>
        <p:spPr>
          <a:xfrm>
            <a:off x="8280224" y="3085879"/>
            <a:ext cx="1239016" cy="923330"/>
          </a:xfrm>
          <a:prstGeom prst="rect">
            <a:avLst/>
          </a:prstGeom>
          <a:noFill/>
        </p:spPr>
        <p:txBody>
          <a:bodyPr wrap="square" rtlCol="0">
            <a:spAutoFit/>
          </a:bodyPr>
          <a:lstStyle/>
          <a:p>
            <a:r>
              <a:rPr lang="fr-BE" dirty="0">
                <a:solidFill>
                  <a:schemeClr val="accent3"/>
                </a:solidFill>
              </a:rPr>
              <a:t>05/22</a:t>
            </a:r>
          </a:p>
          <a:p>
            <a:r>
              <a:rPr lang="fr-BE" dirty="0" err="1">
                <a:solidFill>
                  <a:schemeClr val="accent3"/>
                </a:solidFill>
              </a:rPr>
              <a:t>REPowerEU</a:t>
            </a:r>
            <a:endParaRPr lang="en-IE" dirty="0">
              <a:solidFill>
                <a:schemeClr val="accent3"/>
              </a:solidFill>
            </a:endParaRPr>
          </a:p>
        </p:txBody>
      </p:sp>
      <p:sp>
        <p:nvSpPr>
          <p:cNvPr id="27" name="TextBox 26">
            <a:extLst>
              <a:ext uri="{FF2B5EF4-FFF2-40B4-BE49-F238E27FC236}">
                <a16:creationId xmlns:a16="http://schemas.microsoft.com/office/drawing/2014/main" id="{F7FFD83F-1579-981B-AC21-C3D88C8F10C0}"/>
              </a:ext>
            </a:extLst>
          </p:cNvPr>
          <p:cNvSpPr txBox="1"/>
          <p:nvPr/>
        </p:nvSpPr>
        <p:spPr>
          <a:xfrm>
            <a:off x="6928291" y="1258813"/>
            <a:ext cx="1246374" cy="1477328"/>
          </a:xfrm>
          <a:prstGeom prst="rect">
            <a:avLst/>
          </a:prstGeom>
          <a:noFill/>
        </p:spPr>
        <p:txBody>
          <a:bodyPr wrap="square" rtlCol="0">
            <a:spAutoFit/>
          </a:bodyPr>
          <a:lstStyle/>
          <a:p>
            <a:r>
              <a:rPr lang="fr-BE" dirty="0">
                <a:solidFill>
                  <a:schemeClr val="accent3"/>
                </a:solidFill>
              </a:rPr>
              <a:t>12/21</a:t>
            </a:r>
          </a:p>
          <a:p>
            <a:r>
              <a:rPr lang="fr-BE" dirty="0">
                <a:solidFill>
                  <a:schemeClr val="accent3"/>
                </a:solidFill>
              </a:rPr>
              <a:t>Efficient &amp; green </a:t>
            </a:r>
            <a:r>
              <a:rPr lang="fr-BE" dirty="0" err="1">
                <a:solidFill>
                  <a:schemeClr val="accent3"/>
                </a:solidFill>
              </a:rPr>
              <a:t>mobility</a:t>
            </a:r>
            <a:r>
              <a:rPr lang="fr-BE" dirty="0">
                <a:solidFill>
                  <a:schemeClr val="accent3"/>
                </a:solidFill>
              </a:rPr>
              <a:t> package</a:t>
            </a:r>
            <a:endParaRPr lang="en-IE" dirty="0">
              <a:solidFill>
                <a:schemeClr val="accent3"/>
              </a:solidFill>
            </a:endParaRPr>
          </a:p>
        </p:txBody>
      </p:sp>
    </p:spTree>
    <p:extLst>
      <p:ext uri="{BB962C8B-B14F-4D97-AF65-F5344CB8AC3E}">
        <p14:creationId xmlns:p14="http://schemas.microsoft.com/office/powerpoint/2010/main" val="3337780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6D7827B-724E-0E31-4523-1B4ECDC1636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2047876" y="1234305"/>
            <a:ext cx="5724525" cy="5476875"/>
          </a:xfrm>
          <a:prstGeom prst="rect">
            <a:avLst/>
          </a:prstGeom>
        </p:spPr>
      </p:pic>
      <p:pic>
        <p:nvPicPr>
          <p:cNvPr id="4" name="Picture 3" descr="Map&#10;&#10;Description automatically generated">
            <a:extLst>
              <a:ext uri="{FF2B5EF4-FFF2-40B4-BE49-F238E27FC236}">
                <a16:creationId xmlns:a16="http://schemas.microsoft.com/office/drawing/2014/main" id="{E47752C8-996E-E26F-E2D9-859FB24F46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9997" y="2239604"/>
            <a:ext cx="4533908" cy="4533908"/>
          </a:xfrm>
          <a:prstGeom prst="rect">
            <a:avLst/>
          </a:prstGeom>
        </p:spPr>
      </p:pic>
      <p:sp>
        <p:nvSpPr>
          <p:cNvPr id="3" name="Title 2">
            <a:extLst>
              <a:ext uri="{FF2B5EF4-FFF2-40B4-BE49-F238E27FC236}">
                <a16:creationId xmlns:a16="http://schemas.microsoft.com/office/drawing/2014/main" id="{2525C3CF-1232-7DD5-DC0D-0163C7BB1E8E}"/>
              </a:ext>
            </a:extLst>
          </p:cNvPr>
          <p:cNvSpPr>
            <a:spLocks noGrp="1"/>
          </p:cNvSpPr>
          <p:nvPr>
            <p:ph type="title"/>
          </p:nvPr>
        </p:nvSpPr>
        <p:spPr>
          <a:xfrm>
            <a:off x="992493" y="262960"/>
            <a:ext cx="10515600" cy="782357"/>
          </a:xfrm>
        </p:spPr>
        <p:txBody>
          <a:bodyPr anchor="ctr"/>
          <a:lstStyle/>
          <a:p>
            <a:r>
              <a:rPr lang="en-IE" sz="3200"/>
              <a:t>Winter package December 2021</a:t>
            </a:r>
          </a:p>
        </p:txBody>
      </p:sp>
      <p:sp>
        <p:nvSpPr>
          <p:cNvPr id="9" name="TextBox 8">
            <a:extLst>
              <a:ext uri="{FF2B5EF4-FFF2-40B4-BE49-F238E27FC236}">
                <a16:creationId xmlns:a16="http://schemas.microsoft.com/office/drawing/2014/main" id="{10C9E9D4-68D9-C8A7-895E-F105AF0DFF6E}"/>
              </a:ext>
            </a:extLst>
          </p:cNvPr>
          <p:cNvSpPr txBox="1"/>
          <p:nvPr/>
        </p:nvSpPr>
        <p:spPr>
          <a:xfrm>
            <a:off x="3720322" y="2504559"/>
            <a:ext cx="2471057" cy="1200329"/>
          </a:xfrm>
          <a:prstGeom prst="rect">
            <a:avLst/>
          </a:prstGeom>
          <a:noFill/>
        </p:spPr>
        <p:txBody>
          <a:bodyPr wrap="square" rtlCol="0">
            <a:spAutoFit/>
          </a:bodyPr>
          <a:lstStyle/>
          <a:p>
            <a:pPr algn="ctr"/>
            <a:r>
              <a:rPr lang="en-IE" sz="2400" dirty="0"/>
              <a:t>TEN-T Regulation</a:t>
            </a:r>
          </a:p>
          <a:p>
            <a:pPr algn="ctr"/>
            <a:r>
              <a:rPr lang="en-IE" sz="2400" dirty="0"/>
              <a:t>Revision</a:t>
            </a:r>
          </a:p>
        </p:txBody>
      </p:sp>
      <p:sp>
        <p:nvSpPr>
          <p:cNvPr id="10" name="TextBox 9">
            <a:extLst>
              <a:ext uri="{FF2B5EF4-FFF2-40B4-BE49-F238E27FC236}">
                <a16:creationId xmlns:a16="http://schemas.microsoft.com/office/drawing/2014/main" id="{63C9C425-941F-E5CB-6552-195BE0996816}"/>
              </a:ext>
            </a:extLst>
          </p:cNvPr>
          <p:cNvSpPr txBox="1"/>
          <p:nvPr/>
        </p:nvSpPr>
        <p:spPr>
          <a:xfrm>
            <a:off x="3720323" y="4204024"/>
            <a:ext cx="2471057" cy="830997"/>
          </a:xfrm>
          <a:prstGeom prst="rect">
            <a:avLst/>
          </a:prstGeom>
          <a:noFill/>
        </p:spPr>
        <p:txBody>
          <a:bodyPr wrap="square" rtlCol="0">
            <a:spAutoFit/>
          </a:bodyPr>
          <a:lstStyle/>
          <a:p>
            <a:pPr algn="ctr"/>
            <a:r>
              <a:rPr lang="en-IE" sz="2400" dirty="0"/>
              <a:t>ITS </a:t>
            </a:r>
          </a:p>
          <a:p>
            <a:pPr algn="ctr"/>
            <a:r>
              <a:rPr lang="en-IE" sz="2400" dirty="0"/>
              <a:t>Directive</a:t>
            </a:r>
          </a:p>
        </p:txBody>
      </p:sp>
      <p:sp>
        <p:nvSpPr>
          <p:cNvPr id="11" name="TextBox 10">
            <a:extLst>
              <a:ext uri="{FF2B5EF4-FFF2-40B4-BE49-F238E27FC236}">
                <a16:creationId xmlns:a16="http://schemas.microsoft.com/office/drawing/2014/main" id="{695216B7-209A-766C-D4FC-C3E32BE56E11}"/>
              </a:ext>
            </a:extLst>
          </p:cNvPr>
          <p:cNvSpPr txBox="1"/>
          <p:nvPr/>
        </p:nvSpPr>
        <p:spPr>
          <a:xfrm>
            <a:off x="1468480" y="5425988"/>
            <a:ext cx="3106244" cy="1107996"/>
          </a:xfrm>
          <a:prstGeom prst="rect">
            <a:avLst/>
          </a:prstGeom>
          <a:noFill/>
        </p:spPr>
        <p:txBody>
          <a:bodyPr wrap="square" rtlCol="0">
            <a:spAutoFit/>
          </a:bodyPr>
          <a:lstStyle/>
          <a:p>
            <a:pPr algn="r"/>
            <a:r>
              <a:rPr lang="en-IE" sz="2200" dirty="0"/>
              <a:t>Communication</a:t>
            </a:r>
          </a:p>
          <a:p>
            <a:pPr algn="r"/>
            <a:r>
              <a:rPr lang="en-IE" sz="2200" dirty="0"/>
              <a:t>On the new EU Urban Mobility Framework</a:t>
            </a:r>
          </a:p>
        </p:txBody>
      </p:sp>
      <p:sp>
        <p:nvSpPr>
          <p:cNvPr id="14" name="TextBox 13">
            <a:extLst>
              <a:ext uri="{FF2B5EF4-FFF2-40B4-BE49-F238E27FC236}">
                <a16:creationId xmlns:a16="http://schemas.microsoft.com/office/drawing/2014/main" id="{764DD09E-5D72-65AA-FDDE-9A22258BFA87}"/>
              </a:ext>
            </a:extLst>
          </p:cNvPr>
          <p:cNvSpPr txBox="1"/>
          <p:nvPr/>
        </p:nvSpPr>
        <p:spPr>
          <a:xfrm>
            <a:off x="5480236" y="5245328"/>
            <a:ext cx="3837935" cy="1446550"/>
          </a:xfrm>
          <a:prstGeom prst="rect">
            <a:avLst/>
          </a:prstGeom>
          <a:noFill/>
        </p:spPr>
        <p:txBody>
          <a:bodyPr wrap="square" rtlCol="0">
            <a:spAutoFit/>
          </a:bodyPr>
          <a:lstStyle/>
          <a:p>
            <a:r>
              <a:rPr lang="en-IE" sz="2200" dirty="0"/>
              <a:t>Communication</a:t>
            </a:r>
          </a:p>
          <a:p>
            <a:r>
              <a:rPr lang="en-IE" sz="2200" dirty="0"/>
              <a:t>Action plan to boost long distance and cross-border passenger rail</a:t>
            </a:r>
          </a:p>
        </p:txBody>
      </p:sp>
      <p:sp>
        <p:nvSpPr>
          <p:cNvPr id="15" name="Oval 14">
            <a:extLst>
              <a:ext uri="{FF2B5EF4-FFF2-40B4-BE49-F238E27FC236}">
                <a16:creationId xmlns:a16="http://schemas.microsoft.com/office/drawing/2014/main" id="{70F80D4E-CA7A-40C1-0767-5A3CA297FED0}"/>
              </a:ext>
            </a:extLst>
          </p:cNvPr>
          <p:cNvSpPr/>
          <p:nvPr/>
        </p:nvSpPr>
        <p:spPr>
          <a:xfrm>
            <a:off x="50613" y="3934238"/>
            <a:ext cx="3106244" cy="1569660"/>
          </a:xfrm>
          <a:prstGeom prst="ellipse">
            <a:avLst/>
          </a:prstGeom>
          <a:solidFill>
            <a:schemeClr val="accent3">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Guidance for local action and offer cities a toolbox for sustainable mobility</a:t>
            </a:r>
          </a:p>
        </p:txBody>
      </p:sp>
      <p:sp>
        <p:nvSpPr>
          <p:cNvPr id="18" name="Isosceles Triangle 17">
            <a:extLst>
              <a:ext uri="{FF2B5EF4-FFF2-40B4-BE49-F238E27FC236}">
                <a16:creationId xmlns:a16="http://schemas.microsoft.com/office/drawing/2014/main" id="{A92C22E2-FA88-5DEE-EC8E-64A9FA82F46A}"/>
              </a:ext>
            </a:extLst>
          </p:cNvPr>
          <p:cNvSpPr/>
          <p:nvPr/>
        </p:nvSpPr>
        <p:spPr>
          <a:xfrm>
            <a:off x="3755572" y="1392415"/>
            <a:ext cx="2584675" cy="2696502"/>
          </a:xfrm>
          <a:prstGeom prst="triangle">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Oval 4">
            <a:extLst>
              <a:ext uri="{FF2B5EF4-FFF2-40B4-BE49-F238E27FC236}">
                <a16:creationId xmlns:a16="http://schemas.microsoft.com/office/drawing/2014/main" id="{4C979F2C-BC98-5BEF-D3B3-63B5A1F69150}"/>
              </a:ext>
            </a:extLst>
          </p:cNvPr>
          <p:cNvSpPr/>
          <p:nvPr/>
        </p:nvSpPr>
        <p:spPr>
          <a:xfrm>
            <a:off x="1124359" y="1234305"/>
            <a:ext cx="3495749" cy="1669847"/>
          </a:xfrm>
          <a:prstGeom prst="ellipse">
            <a:avLst/>
          </a:prstGeom>
          <a:solidFill>
            <a:schemeClr val="accent2">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Council’s General Approach agreed 12/2022</a:t>
            </a:r>
          </a:p>
          <a:p>
            <a:pPr algn="ctr"/>
            <a:r>
              <a:rPr lang="en-US" dirty="0" err="1"/>
              <a:t>Trilogue</a:t>
            </a:r>
            <a:r>
              <a:rPr lang="en-US" dirty="0"/>
              <a:t> about to start April/May</a:t>
            </a:r>
          </a:p>
        </p:txBody>
      </p:sp>
    </p:spTree>
    <p:extLst>
      <p:ext uri="{BB962C8B-B14F-4D97-AF65-F5344CB8AC3E}">
        <p14:creationId xmlns:p14="http://schemas.microsoft.com/office/powerpoint/2010/main" val="1120604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C68341-6D2E-506C-C029-F91C7ADB4513}"/>
              </a:ext>
            </a:extLst>
          </p:cNvPr>
          <p:cNvSpPr>
            <a:spLocks noGrp="1"/>
          </p:cNvSpPr>
          <p:nvPr>
            <p:ph type="title"/>
          </p:nvPr>
        </p:nvSpPr>
        <p:spPr>
          <a:xfrm>
            <a:off x="797981" y="233669"/>
            <a:ext cx="11252459" cy="782357"/>
          </a:xfrm>
        </p:spPr>
        <p:txBody>
          <a:bodyPr anchor="ctr"/>
          <a:lstStyle/>
          <a:p>
            <a:pPr algn="ctr"/>
            <a:r>
              <a:rPr lang="en-IE" sz="3200" dirty="0"/>
              <a:t>Commission 2019-2024 – Key steps impacting transport</a:t>
            </a:r>
          </a:p>
        </p:txBody>
      </p:sp>
      <p:sp>
        <p:nvSpPr>
          <p:cNvPr id="4" name="Arrow: Right 3">
            <a:extLst>
              <a:ext uri="{FF2B5EF4-FFF2-40B4-BE49-F238E27FC236}">
                <a16:creationId xmlns:a16="http://schemas.microsoft.com/office/drawing/2014/main" id="{B5343391-584A-C182-DE67-CF18050926B1}"/>
              </a:ext>
            </a:extLst>
          </p:cNvPr>
          <p:cNvSpPr/>
          <p:nvPr/>
        </p:nvSpPr>
        <p:spPr>
          <a:xfrm>
            <a:off x="87087" y="2427514"/>
            <a:ext cx="12017828" cy="903515"/>
          </a:xfrm>
          <a:prstGeom prst="rightArrow">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Oval 4">
            <a:extLst>
              <a:ext uri="{FF2B5EF4-FFF2-40B4-BE49-F238E27FC236}">
                <a16:creationId xmlns:a16="http://schemas.microsoft.com/office/drawing/2014/main" id="{C8EB6528-B548-A239-16BB-41E976B118F6}"/>
              </a:ext>
            </a:extLst>
          </p:cNvPr>
          <p:cNvSpPr/>
          <p:nvPr/>
        </p:nvSpPr>
        <p:spPr>
          <a:xfrm>
            <a:off x="1445652" y="2743199"/>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AF93372C-90CB-C679-E864-83BE11A1B9A1}"/>
              </a:ext>
            </a:extLst>
          </p:cNvPr>
          <p:cNvSpPr txBox="1"/>
          <p:nvPr/>
        </p:nvSpPr>
        <p:spPr>
          <a:xfrm>
            <a:off x="1259112" y="3173188"/>
            <a:ext cx="965216" cy="923330"/>
          </a:xfrm>
          <a:prstGeom prst="rect">
            <a:avLst/>
          </a:prstGeom>
          <a:noFill/>
        </p:spPr>
        <p:txBody>
          <a:bodyPr wrap="square" rtlCol="0">
            <a:spAutoFit/>
          </a:bodyPr>
          <a:lstStyle/>
          <a:p>
            <a:r>
              <a:rPr lang="fr-BE" dirty="0">
                <a:solidFill>
                  <a:schemeClr val="accent3"/>
                </a:solidFill>
              </a:rPr>
              <a:t>12/19</a:t>
            </a:r>
          </a:p>
          <a:p>
            <a:r>
              <a:rPr lang="fr-BE" dirty="0">
                <a:solidFill>
                  <a:schemeClr val="accent3"/>
                </a:solidFill>
              </a:rPr>
              <a:t>Pacte vert</a:t>
            </a:r>
            <a:endParaRPr lang="en-IE" dirty="0">
              <a:solidFill>
                <a:schemeClr val="accent3"/>
              </a:solidFill>
            </a:endParaRPr>
          </a:p>
        </p:txBody>
      </p:sp>
      <p:sp>
        <p:nvSpPr>
          <p:cNvPr id="8" name="Oval 7">
            <a:extLst>
              <a:ext uri="{FF2B5EF4-FFF2-40B4-BE49-F238E27FC236}">
                <a16:creationId xmlns:a16="http://schemas.microsoft.com/office/drawing/2014/main" id="{14464CAA-A438-CCC8-830A-8B988E460EA7}"/>
              </a:ext>
            </a:extLst>
          </p:cNvPr>
          <p:cNvSpPr/>
          <p:nvPr/>
        </p:nvSpPr>
        <p:spPr>
          <a:xfrm>
            <a:off x="2562671" y="2727366"/>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9FE27C35-B560-EAF3-45BC-BE45A49E7165}"/>
              </a:ext>
            </a:extLst>
          </p:cNvPr>
          <p:cNvSpPr txBox="1"/>
          <p:nvPr/>
        </p:nvSpPr>
        <p:spPr>
          <a:xfrm>
            <a:off x="2330454" y="1662025"/>
            <a:ext cx="1074033" cy="923330"/>
          </a:xfrm>
          <a:prstGeom prst="rect">
            <a:avLst/>
          </a:prstGeom>
          <a:noFill/>
        </p:spPr>
        <p:txBody>
          <a:bodyPr wrap="square" rtlCol="0">
            <a:spAutoFit/>
          </a:bodyPr>
          <a:lstStyle/>
          <a:p>
            <a:r>
              <a:rPr lang="fr-BE" dirty="0">
                <a:solidFill>
                  <a:schemeClr val="accent3"/>
                </a:solidFill>
              </a:rPr>
              <a:t>03/20 </a:t>
            </a:r>
          </a:p>
          <a:p>
            <a:r>
              <a:rPr lang="fr-BE" dirty="0">
                <a:solidFill>
                  <a:schemeClr val="accent3"/>
                </a:solidFill>
              </a:rPr>
              <a:t>Prop Loi Climat</a:t>
            </a:r>
            <a:endParaRPr lang="en-IE" dirty="0">
              <a:solidFill>
                <a:schemeClr val="accent3"/>
              </a:solidFill>
            </a:endParaRPr>
          </a:p>
        </p:txBody>
      </p:sp>
      <p:sp>
        <p:nvSpPr>
          <p:cNvPr id="10" name="Oval 9">
            <a:extLst>
              <a:ext uri="{FF2B5EF4-FFF2-40B4-BE49-F238E27FC236}">
                <a16:creationId xmlns:a16="http://schemas.microsoft.com/office/drawing/2014/main" id="{B5E778B9-C07C-DB5C-CC8D-0D1BB56F37FF}"/>
              </a:ext>
            </a:extLst>
          </p:cNvPr>
          <p:cNvSpPr/>
          <p:nvPr/>
        </p:nvSpPr>
        <p:spPr>
          <a:xfrm>
            <a:off x="6077431" y="2724962"/>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TextBox 10">
            <a:extLst>
              <a:ext uri="{FF2B5EF4-FFF2-40B4-BE49-F238E27FC236}">
                <a16:creationId xmlns:a16="http://schemas.microsoft.com/office/drawing/2014/main" id="{C7EE38F2-F62D-547B-575F-54D00C513883}"/>
              </a:ext>
            </a:extLst>
          </p:cNvPr>
          <p:cNvSpPr txBox="1"/>
          <p:nvPr/>
        </p:nvSpPr>
        <p:spPr>
          <a:xfrm>
            <a:off x="5801023" y="1652908"/>
            <a:ext cx="1246376" cy="923330"/>
          </a:xfrm>
          <a:prstGeom prst="rect">
            <a:avLst/>
          </a:prstGeom>
          <a:noFill/>
        </p:spPr>
        <p:txBody>
          <a:bodyPr wrap="square" rtlCol="0">
            <a:spAutoFit/>
          </a:bodyPr>
          <a:lstStyle/>
          <a:p>
            <a:r>
              <a:rPr lang="fr-BE" dirty="0">
                <a:solidFill>
                  <a:schemeClr val="accent3"/>
                </a:solidFill>
              </a:rPr>
              <a:t>06/21</a:t>
            </a:r>
          </a:p>
          <a:p>
            <a:r>
              <a:rPr lang="fr-BE" dirty="0">
                <a:solidFill>
                  <a:schemeClr val="accent3"/>
                </a:solidFill>
              </a:rPr>
              <a:t>Loi Climat</a:t>
            </a:r>
          </a:p>
          <a:p>
            <a:r>
              <a:rPr lang="fr-BE" dirty="0">
                <a:solidFill>
                  <a:schemeClr val="accent3"/>
                </a:solidFill>
              </a:rPr>
              <a:t>adoptée</a:t>
            </a:r>
            <a:endParaRPr lang="en-IE" dirty="0">
              <a:solidFill>
                <a:schemeClr val="accent3"/>
              </a:solidFill>
            </a:endParaRPr>
          </a:p>
        </p:txBody>
      </p:sp>
      <p:cxnSp>
        <p:nvCxnSpPr>
          <p:cNvPr id="13" name="Straight Connector 12">
            <a:extLst>
              <a:ext uri="{FF2B5EF4-FFF2-40B4-BE49-F238E27FC236}">
                <a16:creationId xmlns:a16="http://schemas.microsoft.com/office/drawing/2014/main" id="{32AB49A0-F7F5-EF4B-E7D4-086A63815BC6}"/>
              </a:ext>
            </a:extLst>
          </p:cNvPr>
          <p:cNvCxnSpPr>
            <a:cxnSpLocks/>
          </p:cNvCxnSpPr>
          <p:nvPr/>
        </p:nvCxnSpPr>
        <p:spPr>
          <a:xfrm>
            <a:off x="2122791" y="1456886"/>
            <a:ext cx="0" cy="2592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6BA1F40-8954-3404-FC64-13DC49E808AE}"/>
              </a:ext>
            </a:extLst>
          </p:cNvPr>
          <p:cNvSpPr txBox="1"/>
          <p:nvPr/>
        </p:nvSpPr>
        <p:spPr>
          <a:xfrm>
            <a:off x="1765353" y="4305837"/>
            <a:ext cx="798228" cy="400110"/>
          </a:xfrm>
          <a:prstGeom prst="rect">
            <a:avLst/>
          </a:prstGeom>
          <a:noFill/>
        </p:spPr>
        <p:txBody>
          <a:bodyPr wrap="square" rtlCol="0">
            <a:spAutoFit/>
          </a:bodyPr>
          <a:lstStyle/>
          <a:p>
            <a:r>
              <a:rPr lang="fr-BE" sz="2000" b="1" dirty="0"/>
              <a:t>2020</a:t>
            </a:r>
            <a:endParaRPr lang="en-IE" sz="2000" b="1" dirty="0"/>
          </a:p>
        </p:txBody>
      </p:sp>
      <p:cxnSp>
        <p:nvCxnSpPr>
          <p:cNvPr id="17" name="Straight Connector 16">
            <a:extLst>
              <a:ext uri="{FF2B5EF4-FFF2-40B4-BE49-F238E27FC236}">
                <a16:creationId xmlns:a16="http://schemas.microsoft.com/office/drawing/2014/main" id="{3DE5907F-502D-6CE6-B572-C8A0F3C19E01}"/>
              </a:ext>
            </a:extLst>
          </p:cNvPr>
          <p:cNvCxnSpPr>
            <a:cxnSpLocks/>
          </p:cNvCxnSpPr>
          <p:nvPr/>
        </p:nvCxnSpPr>
        <p:spPr>
          <a:xfrm>
            <a:off x="4821952" y="1447033"/>
            <a:ext cx="0" cy="2592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F19A2E8-D860-4132-36C0-13284DFC3DC2}"/>
              </a:ext>
            </a:extLst>
          </p:cNvPr>
          <p:cNvSpPr txBox="1"/>
          <p:nvPr/>
        </p:nvSpPr>
        <p:spPr>
          <a:xfrm>
            <a:off x="4499989" y="4288745"/>
            <a:ext cx="798228" cy="400110"/>
          </a:xfrm>
          <a:prstGeom prst="rect">
            <a:avLst/>
          </a:prstGeom>
          <a:noFill/>
        </p:spPr>
        <p:txBody>
          <a:bodyPr wrap="square" rtlCol="0">
            <a:spAutoFit/>
          </a:bodyPr>
          <a:lstStyle/>
          <a:p>
            <a:r>
              <a:rPr lang="fr-BE" sz="2000" b="1" dirty="0"/>
              <a:t>2021</a:t>
            </a:r>
            <a:endParaRPr lang="en-IE" sz="2000" b="1" dirty="0"/>
          </a:p>
        </p:txBody>
      </p:sp>
      <p:cxnSp>
        <p:nvCxnSpPr>
          <p:cNvPr id="19" name="Straight Connector 18">
            <a:extLst>
              <a:ext uri="{FF2B5EF4-FFF2-40B4-BE49-F238E27FC236}">
                <a16:creationId xmlns:a16="http://schemas.microsoft.com/office/drawing/2014/main" id="{5506EC58-2D31-B8A7-A6AF-D0BE2F1CE8D5}"/>
              </a:ext>
            </a:extLst>
          </p:cNvPr>
          <p:cNvCxnSpPr>
            <a:cxnSpLocks/>
          </p:cNvCxnSpPr>
          <p:nvPr/>
        </p:nvCxnSpPr>
        <p:spPr>
          <a:xfrm>
            <a:off x="7832383" y="1447033"/>
            <a:ext cx="0" cy="2592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C5A024C-061F-E5F6-ACD5-0E2C7F15EA6E}"/>
              </a:ext>
            </a:extLst>
          </p:cNvPr>
          <p:cNvSpPr txBox="1"/>
          <p:nvPr/>
        </p:nvSpPr>
        <p:spPr>
          <a:xfrm>
            <a:off x="7444475" y="4282152"/>
            <a:ext cx="798228" cy="400110"/>
          </a:xfrm>
          <a:prstGeom prst="rect">
            <a:avLst/>
          </a:prstGeom>
          <a:noFill/>
        </p:spPr>
        <p:txBody>
          <a:bodyPr wrap="square" rtlCol="0">
            <a:spAutoFit/>
          </a:bodyPr>
          <a:lstStyle/>
          <a:p>
            <a:r>
              <a:rPr lang="fr-BE" sz="2000" b="1" dirty="0"/>
              <a:t>2022</a:t>
            </a:r>
            <a:endParaRPr lang="en-IE" sz="2000" b="1" dirty="0"/>
          </a:p>
        </p:txBody>
      </p:sp>
      <p:cxnSp>
        <p:nvCxnSpPr>
          <p:cNvPr id="21" name="Straight Connector 20">
            <a:extLst>
              <a:ext uri="{FF2B5EF4-FFF2-40B4-BE49-F238E27FC236}">
                <a16:creationId xmlns:a16="http://schemas.microsoft.com/office/drawing/2014/main" id="{74723123-62FE-7A94-1948-926D1B3D72AD}"/>
              </a:ext>
            </a:extLst>
          </p:cNvPr>
          <p:cNvCxnSpPr>
            <a:cxnSpLocks/>
          </p:cNvCxnSpPr>
          <p:nvPr/>
        </p:nvCxnSpPr>
        <p:spPr>
          <a:xfrm>
            <a:off x="10547412" y="1416877"/>
            <a:ext cx="0" cy="2592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6D7490D-050C-9D58-40C5-3A1EC74F41A5}"/>
              </a:ext>
            </a:extLst>
          </p:cNvPr>
          <p:cNvSpPr txBox="1"/>
          <p:nvPr/>
        </p:nvSpPr>
        <p:spPr>
          <a:xfrm>
            <a:off x="10298875" y="4293271"/>
            <a:ext cx="798228" cy="400110"/>
          </a:xfrm>
          <a:prstGeom prst="rect">
            <a:avLst/>
          </a:prstGeom>
          <a:noFill/>
        </p:spPr>
        <p:txBody>
          <a:bodyPr wrap="square" rtlCol="0">
            <a:spAutoFit/>
          </a:bodyPr>
          <a:lstStyle/>
          <a:p>
            <a:r>
              <a:rPr lang="fr-BE" sz="2000" b="1" dirty="0"/>
              <a:t>2023</a:t>
            </a:r>
            <a:endParaRPr lang="en-IE" sz="2000" b="1" dirty="0"/>
          </a:p>
        </p:txBody>
      </p:sp>
      <p:sp>
        <p:nvSpPr>
          <p:cNvPr id="25" name="Left Brace 24">
            <a:extLst>
              <a:ext uri="{FF2B5EF4-FFF2-40B4-BE49-F238E27FC236}">
                <a16:creationId xmlns:a16="http://schemas.microsoft.com/office/drawing/2014/main" id="{60383FF4-0B7F-9E3B-FD53-2CDC3F127DF6}"/>
              </a:ext>
            </a:extLst>
          </p:cNvPr>
          <p:cNvSpPr/>
          <p:nvPr/>
        </p:nvSpPr>
        <p:spPr>
          <a:xfrm rot="16200000">
            <a:off x="4640345" y="2911984"/>
            <a:ext cx="743307" cy="4602906"/>
          </a:xfrm>
          <a:prstGeom prst="leftBrace">
            <a:avLst>
              <a:gd name="adj1" fmla="val 8333"/>
              <a:gd name="adj2" fmla="val 49742"/>
            </a:avLst>
          </a:prstGeom>
          <a:pattFill prst="ltUpDiag">
            <a:fgClr>
              <a:schemeClr val="tx2">
                <a:lumMod val="40000"/>
                <a:lumOff val="60000"/>
              </a:schemeClr>
            </a:fgClr>
            <a:bgClr>
              <a:schemeClr val="bg1"/>
            </a:bgClr>
          </a:pattFill>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26" name="TextBox 25">
            <a:extLst>
              <a:ext uri="{FF2B5EF4-FFF2-40B4-BE49-F238E27FC236}">
                <a16:creationId xmlns:a16="http://schemas.microsoft.com/office/drawing/2014/main" id="{8598CA36-C856-C166-2EDF-3D1B4C4FF764}"/>
              </a:ext>
            </a:extLst>
          </p:cNvPr>
          <p:cNvSpPr txBox="1"/>
          <p:nvPr/>
        </p:nvSpPr>
        <p:spPr>
          <a:xfrm>
            <a:off x="3288937" y="5560368"/>
            <a:ext cx="2754922" cy="369332"/>
          </a:xfrm>
          <a:prstGeom prst="rect">
            <a:avLst/>
          </a:prstGeom>
          <a:noFill/>
        </p:spPr>
        <p:txBody>
          <a:bodyPr wrap="square" rtlCol="0">
            <a:spAutoFit/>
          </a:bodyPr>
          <a:lstStyle/>
          <a:p>
            <a:r>
              <a:rPr lang="fr-BE" b="1" i="1" dirty="0">
                <a:solidFill>
                  <a:schemeClr val="tx2">
                    <a:lumMod val="60000"/>
                    <a:lumOff val="40000"/>
                  </a:schemeClr>
                </a:solidFill>
              </a:rPr>
              <a:t>PANDEMIC COVID 19</a:t>
            </a:r>
            <a:endParaRPr lang="en-IE" b="1" i="1" dirty="0">
              <a:solidFill>
                <a:schemeClr val="tx2">
                  <a:lumMod val="60000"/>
                  <a:lumOff val="40000"/>
                </a:schemeClr>
              </a:solidFill>
            </a:endParaRPr>
          </a:p>
        </p:txBody>
      </p:sp>
      <p:sp>
        <p:nvSpPr>
          <p:cNvPr id="27" name="Left Brace 26">
            <a:extLst>
              <a:ext uri="{FF2B5EF4-FFF2-40B4-BE49-F238E27FC236}">
                <a16:creationId xmlns:a16="http://schemas.microsoft.com/office/drawing/2014/main" id="{E4670B7A-74EB-9A8F-5D19-9F37039D4CA1}"/>
              </a:ext>
            </a:extLst>
          </p:cNvPr>
          <p:cNvSpPr/>
          <p:nvPr/>
        </p:nvSpPr>
        <p:spPr>
          <a:xfrm rot="16200000">
            <a:off x="9693703" y="3149681"/>
            <a:ext cx="743307" cy="4150481"/>
          </a:xfrm>
          <a:prstGeom prst="leftBrace">
            <a:avLst>
              <a:gd name="adj1" fmla="val 8333"/>
              <a:gd name="adj2" fmla="val 49742"/>
            </a:avLst>
          </a:prstGeom>
          <a:pattFill prst="ltUpDiag">
            <a:fgClr>
              <a:srgbClr val="FF0000"/>
            </a:fgClr>
            <a:bgClr>
              <a:schemeClr val="bg1"/>
            </a:bgClr>
          </a:patt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28" name="TextBox 27">
            <a:extLst>
              <a:ext uri="{FF2B5EF4-FFF2-40B4-BE49-F238E27FC236}">
                <a16:creationId xmlns:a16="http://schemas.microsoft.com/office/drawing/2014/main" id="{092B87E1-007A-976E-7FBC-590A40C9D9A3}"/>
              </a:ext>
            </a:extLst>
          </p:cNvPr>
          <p:cNvSpPr txBox="1"/>
          <p:nvPr/>
        </p:nvSpPr>
        <p:spPr>
          <a:xfrm>
            <a:off x="8084749" y="5591930"/>
            <a:ext cx="3395248" cy="369332"/>
          </a:xfrm>
          <a:prstGeom prst="rect">
            <a:avLst/>
          </a:prstGeom>
          <a:noFill/>
        </p:spPr>
        <p:txBody>
          <a:bodyPr wrap="square" rtlCol="0">
            <a:spAutoFit/>
          </a:bodyPr>
          <a:lstStyle/>
          <a:p>
            <a:r>
              <a:rPr lang="fr-BE" b="1" i="1" dirty="0">
                <a:solidFill>
                  <a:srgbClr val="FF0000"/>
                </a:solidFill>
              </a:rPr>
              <a:t>RUSSIAN WAR AGAINST UA </a:t>
            </a:r>
            <a:endParaRPr lang="en-IE" b="1" i="1" dirty="0">
              <a:solidFill>
                <a:srgbClr val="FF0000"/>
              </a:solidFill>
            </a:endParaRPr>
          </a:p>
        </p:txBody>
      </p:sp>
      <p:sp>
        <p:nvSpPr>
          <p:cNvPr id="29" name="Oval 28">
            <a:extLst>
              <a:ext uri="{FF2B5EF4-FFF2-40B4-BE49-F238E27FC236}">
                <a16:creationId xmlns:a16="http://schemas.microsoft.com/office/drawing/2014/main" id="{911EC75D-3CA5-2419-93CA-3D363F72FF3C}"/>
              </a:ext>
            </a:extLst>
          </p:cNvPr>
          <p:cNvSpPr/>
          <p:nvPr/>
        </p:nvSpPr>
        <p:spPr>
          <a:xfrm>
            <a:off x="264591" y="2743199"/>
            <a:ext cx="304800" cy="272143"/>
          </a:xfrm>
          <a:prstGeom prst="ellipse">
            <a:avLst/>
          </a:prstGeom>
          <a:solidFill>
            <a:srgbClr val="024EA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solidFill>
            </a:endParaRPr>
          </a:p>
        </p:txBody>
      </p:sp>
      <p:sp>
        <p:nvSpPr>
          <p:cNvPr id="30" name="TextBox 29">
            <a:extLst>
              <a:ext uri="{FF2B5EF4-FFF2-40B4-BE49-F238E27FC236}">
                <a16:creationId xmlns:a16="http://schemas.microsoft.com/office/drawing/2014/main" id="{69C863E1-D41E-D79B-6E63-C59E83434713}"/>
              </a:ext>
            </a:extLst>
          </p:cNvPr>
          <p:cNvSpPr txBox="1"/>
          <p:nvPr/>
        </p:nvSpPr>
        <p:spPr>
          <a:xfrm>
            <a:off x="77227" y="3173188"/>
            <a:ext cx="873617" cy="923330"/>
          </a:xfrm>
          <a:prstGeom prst="rect">
            <a:avLst/>
          </a:prstGeom>
          <a:noFill/>
        </p:spPr>
        <p:txBody>
          <a:bodyPr wrap="square" rtlCol="0">
            <a:spAutoFit/>
          </a:bodyPr>
          <a:lstStyle/>
          <a:p>
            <a:r>
              <a:rPr lang="fr-BE" dirty="0">
                <a:solidFill>
                  <a:schemeClr val="tx2"/>
                </a:solidFill>
              </a:rPr>
              <a:t>05/19</a:t>
            </a:r>
          </a:p>
          <a:p>
            <a:r>
              <a:rPr lang="fr-BE" dirty="0">
                <a:solidFill>
                  <a:schemeClr val="tx2"/>
                </a:solidFill>
              </a:rPr>
              <a:t>New COM</a:t>
            </a:r>
            <a:endParaRPr lang="en-IE" dirty="0">
              <a:solidFill>
                <a:schemeClr val="tx2"/>
              </a:solidFill>
            </a:endParaRPr>
          </a:p>
        </p:txBody>
      </p:sp>
      <p:sp>
        <p:nvSpPr>
          <p:cNvPr id="31" name="Oval 30">
            <a:extLst>
              <a:ext uri="{FF2B5EF4-FFF2-40B4-BE49-F238E27FC236}">
                <a16:creationId xmlns:a16="http://schemas.microsoft.com/office/drawing/2014/main" id="{53DD7641-F301-2CE5-51CD-D42E0AE954BD}"/>
              </a:ext>
            </a:extLst>
          </p:cNvPr>
          <p:cNvSpPr/>
          <p:nvPr/>
        </p:nvSpPr>
        <p:spPr>
          <a:xfrm>
            <a:off x="4301196" y="2723929"/>
            <a:ext cx="304800" cy="272143"/>
          </a:xfrm>
          <a:prstGeom prst="ellipse">
            <a:avLst/>
          </a:prstGeom>
          <a:solidFill>
            <a:srgbClr val="024B9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TextBox 31">
            <a:extLst>
              <a:ext uri="{FF2B5EF4-FFF2-40B4-BE49-F238E27FC236}">
                <a16:creationId xmlns:a16="http://schemas.microsoft.com/office/drawing/2014/main" id="{7620DDDA-C0AD-95DC-9B4E-34CC23A123C5}"/>
              </a:ext>
            </a:extLst>
          </p:cNvPr>
          <p:cNvSpPr txBox="1"/>
          <p:nvPr/>
        </p:nvSpPr>
        <p:spPr>
          <a:xfrm>
            <a:off x="3982900" y="3151409"/>
            <a:ext cx="965216" cy="923330"/>
          </a:xfrm>
          <a:prstGeom prst="rect">
            <a:avLst/>
          </a:prstGeom>
          <a:noFill/>
        </p:spPr>
        <p:txBody>
          <a:bodyPr wrap="square" rtlCol="0">
            <a:spAutoFit/>
          </a:bodyPr>
          <a:lstStyle/>
          <a:p>
            <a:r>
              <a:rPr lang="fr-BE" dirty="0">
                <a:solidFill>
                  <a:schemeClr val="tx2"/>
                </a:solidFill>
              </a:rPr>
              <a:t>12/20</a:t>
            </a:r>
          </a:p>
          <a:p>
            <a:r>
              <a:rPr lang="fr-BE" dirty="0">
                <a:solidFill>
                  <a:schemeClr val="tx2"/>
                </a:solidFill>
              </a:rPr>
              <a:t>MFF</a:t>
            </a:r>
            <a:endParaRPr lang="fr-BE" sz="1400" i="1" dirty="0">
              <a:solidFill>
                <a:schemeClr val="tx2"/>
              </a:solidFill>
            </a:endParaRPr>
          </a:p>
          <a:p>
            <a:r>
              <a:rPr lang="fr-BE" dirty="0">
                <a:solidFill>
                  <a:schemeClr val="tx2"/>
                </a:solidFill>
              </a:rPr>
              <a:t>NGEU</a:t>
            </a:r>
            <a:endParaRPr lang="en-IE" dirty="0">
              <a:solidFill>
                <a:schemeClr val="tx2"/>
              </a:solidFill>
            </a:endParaRPr>
          </a:p>
        </p:txBody>
      </p:sp>
      <p:sp>
        <p:nvSpPr>
          <p:cNvPr id="33" name="TextBox 32">
            <a:extLst>
              <a:ext uri="{FF2B5EF4-FFF2-40B4-BE49-F238E27FC236}">
                <a16:creationId xmlns:a16="http://schemas.microsoft.com/office/drawing/2014/main" id="{36EDE2F4-62DC-91B8-FF25-38CEC9E3149C}"/>
              </a:ext>
            </a:extLst>
          </p:cNvPr>
          <p:cNvSpPr txBox="1"/>
          <p:nvPr/>
        </p:nvSpPr>
        <p:spPr>
          <a:xfrm>
            <a:off x="6165567" y="3152812"/>
            <a:ext cx="1147885" cy="923330"/>
          </a:xfrm>
          <a:prstGeom prst="rect">
            <a:avLst/>
          </a:prstGeom>
          <a:noFill/>
        </p:spPr>
        <p:txBody>
          <a:bodyPr wrap="square" rtlCol="0">
            <a:spAutoFit/>
          </a:bodyPr>
          <a:lstStyle/>
          <a:p>
            <a:r>
              <a:rPr lang="fr-BE" dirty="0">
                <a:solidFill>
                  <a:schemeClr val="accent3"/>
                </a:solidFill>
              </a:rPr>
              <a:t>07/21</a:t>
            </a:r>
          </a:p>
          <a:p>
            <a:r>
              <a:rPr lang="fr-BE" dirty="0">
                <a:solidFill>
                  <a:schemeClr val="accent3"/>
                </a:solidFill>
              </a:rPr>
              <a:t>Fitfor55 Package</a:t>
            </a:r>
            <a:endParaRPr lang="en-IE" dirty="0">
              <a:solidFill>
                <a:schemeClr val="accent3"/>
              </a:solidFill>
            </a:endParaRPr>
          </a:p>
        </p:txBody>
      </p:sp>
      <p:sp>
        <p:nvSpPr>
          <p:cNvPr id="37" name="Oval 36">
            <a:extLst>
              <a:ext uri="{FF2B5EF4-FFF2-40B4-BE49-F238E27FC236}">
                <a16:creationId xmlns:a16="http://schemas.microsoft.com/office/drawing/2014/main" id="{0B654D5E-7BFD-7B55-74B5-80DA6D814161}"/>
              </a:ext>
            </a:extLst>
          </p:cNvPr>
          <p:cNvSpPr/>
          <p:nvPr/>
        </p:nvSpPr>
        <p:spPr>
          <a:xfrm>
            <a:off x="10841750" y="2753052"/>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8" name="TextBox 37">
            <a:extLst>
              <a:ext uri="{FF2B5EF4-FFF2-40B4-BE49-F238E27FC236}">
                <a16:creationId xmlns:a16="http://schemas.microsoft.com/office/drawing/2014/main" id="{FB97FE6B-CB5A-EF76-8B6A-A65188FF98DE}"/>
              </a:ext>
            </a:extLst>
          </p:cNvPr>
          <p:cNvSpPr txBox="1"/>
          <p:nvPr/>
        </p:nvSpPr>
        <p:spPr>
          <a:xfrm>
            <a:off x="10594817" y="3097798"/>
            <a:ext cx="1239016" cy="1200329"/>
          </a:xfrm>
          <a:prstGeom prst="rect">
            <a:avLst/>
          </a:prstGeom>
          <a:noFill/>
        </p:spPr>
        <p:txBody>
          <a:bodyPr wrap="square" rtlCol="0">
            <a:spAutoFit/>
          </a:bodyPr>
          <a:lstStyle/>
          <a:p>
            <a:r>
              <a:rPr lang="fr-BE" dirty="0">
                <a:solidFill>
                  <a:schemeClr val="accent3"/>
                </a:solidFill>
              </a:rPr>
              <a:t>03/23</a:t>
            </a:r>
          </a:p>
          <a:p>
            <a:r>
              <a:rPr lang="fr-BE" dirty="0">
                <a:solidFill>
                  <a:schemeClr val="accent3"/>
                </a:solidFill>
              </a:rPr>
              <a:t>Net-</a:t>
            </a:r>
            <a:r>
              <a:rPr lang="fr-BE" dirty="0" err="1">
                <a:solidFill>
                  <a:schemeClr val="accent3"/>
                </a:solidFill>
              </a:rPr>
              <a:t>Zero</a:t>
            </a:r>
            <a:r>
              <a:rPr lang="fr-BE" dirty="0">
                <a:solidFill>
                  <a:schemeClr val="accent3"/>
                </a:solidFill>
              </a:rPr>
              <a:t> </a:t>
            </a:r>
            <a:r>
              <a:rPr lang="fr-BE" dirty="0" err="1">
                <a:solidFill>
                  <a:schemeClr val="accent3"/>
                </a:solidFill>
              </a:rPr>
              <a:t>Act</a:t>
            </a:r>
            <a:r>
              <a:rPr lang="fr-BE" dirty="0">
                <a:solidFill>
                  <a:schemeClr val="accent3"/>
                </a:solidFill>
              </a:rPr>
              <a:t> </a:t>
            </a:r>
            <a:r>
              <a:rPr lang="fr-BE" dirty="0" err="1">
                <a:solidFill>
                  <a:schemeClr val="accent3"/>
                </a:solidFill>
              </a:rPr>
              <a:t>Industry</a:t>
            </a:r>
            <a:endParaRPr lang="fr-BE" dirty="0">
              <a:solidFill>
                <a:schemeClr val="accent3"/>
              </a:solidFill>
            </a:endParaRPr>
          </a:p>
        </p:txBody>
      </p:sp>
      <p:sp>
        <p:nvSpPr>
          <p:cNvPr id="40" name="TextBox 39">
            <a:extLst>
              <a:ext uri="{FF2B5EF4-FFF2-40B4-BE49-F238E27FC236}">
                <a16:creationId xmlns:a16="http://schemas.microsoft.com/office/drawing/2014/main" id="{726D966F-6DA6-2A19-AFA9-2E79FA57F0BA}"/>
              </a:ext>
            </a:extLst>
          </p:cNvPr>
          <p:cNvSpPr txBox="1"/>
          <p:nvPr/>
        </p:nvSpPr>
        <p:spPr>
          <a:xfrm>
            <a:off x="3933887" y="1833107"/>
            <a:ext cx="965216" cy="646331"/>
          </a:xfrm>
          <a:prstGeom prst="rect">
            <a:avLst/>
          </a:prstGeom>
          <a:noFill/>
        </p:spPr>
        <p:txBody>
          <a:bodyPr wrap="square" rtlCol="0">
            <a:spAutoFit/>
          </a:bodyPr>
          <a:lstStyle/>
          <a:p>
            <a:r>
              <a:rPr lang="fr-BE" dirty="0">
                <a:solidFill>
                  <a:schemeClr val="accent5"/>
                </a:solidFill>
              </a:rPr>
              <a:t>12/20</a:t>
            </a:r>
          </a:p>
          <a:p>
            <a:r>
              <a:rPr lang="fr-BE" dirty="0">
                <a:solidFill>
                  <a:schemeClr val="accent5"/>
                </a:solidFill>
              </a:rPr>
              <a:t>SSMS</a:t>
            </a:r>
            <a:endParaRPr lang="en-IE" dirty="0">
              <a:solidFill>
                <a:schemeClr val="accent5"/>
              </a:solidFill>
            </a:endParaRPr>
          </a:p>
        </p:txBody>
      </p:sp>
      <p:sp>
        <p:nvSpPr>
          <p:cNvPr id="41" name="TextBox 40">
            <a:extLst>
              <a:ext uri="{FF2B5EF4-FFF2-40B4-BE49-F238E27FC236}">
                <a16:creationId xmlns:a16="http://schemas.microsoft.com/office/drawing/2014/main" id="{A350A078-C7C5-CE5E-9306-FFCD0F63AC48}"/>
              </a:ext>
            </a:extLst>
          </p:cNvPr>
          <p:cNvSpPr txBox="1"/>
          <p:nvPr/>
        </p:nvSpPr>
        <p:spPr>
          <a:xfrm>
            <a:off x="6928291" y="1258813"/>
            <a:ext cx="1246374" cy="1477328"/>
          </a:xfrm>
          <a:prstGeom prst="rect">
            <a:avLst/>
          </a:prstGeom>
          <a:noFill/>
        </p:spPr>
        <p:txBody>
          <a:bodyPr wrap="square" rtlCol="0">
            <a:spAutoFit/>
          </a:bodyPr>
          <a:lstStyle/>
          <a:p>
            <a:r>
              <a:rPr lang="fr-BE" dirty="0">
                <a:solidFill>
                  <a:schemeClr val="accent3"/>
                </a:solidFill>
              </a:rPr>
              <a:t>12/21</a:t>
            </a:r>
          </a:p>
          <a:p>
            <a:r>
              <a:rPr lang="fr-BE" dirty="0">
                <a:solidFill>
                  <a:schemeClr val="accent3"/>
                </a:solidFill>
              </a:rPr>
              <a:t>Efficient &amp; green </a:t>
            </a:r>
            <a:r>
              <a:rPr lang="fr-BE" dirty="0" err="1">
                <a:solidFill>
                  <a:schemeClr val="accent3"/>
                </a:solidFill>
              </a:rPr>
              <a:t>mobility</a:t>
            </a:r>
            <a:r>
              <a:rPr lang="fr-BE" dirty="0">
                <a:solidFill>
                  <a:schemeClr val="accent3"/>
                </a:solidFill>
              </a:rPr>
              <a:t> package</a:t>
            </a:r>
            <a:endParaRPr lang="en-IE" dirty="0">
              <a:solidFill>
                <a:schemeClr val="accent3"/>
              </a:solidFill>
            </a:endParaRPr>
          </a:p>
        </p:txBody>
      </p:sp>
      <p:sp>
        <p:nvSpPr>
          <p:cNvPr id="42" name="Oval 41">
            <a:extLst>
              <a:ext uri="{FF2B5EF4-FFF2-40B4-BE49-F238E27FC236}">
                <a16:creationId xmlns:a16="http://schemas.microsoft.com/office/drawing/2014/main" id="{75B2F141-9E6C-9CDC-798A-BC32DB1812E8}"/>
              </a:ext>
            </a:extLst>
          </p:cNvPr>
          <p:cNvSpPr/>
          <p:nvPr/>
        </p:nvSpPr>
        <p:spPr>
          <a:xfrm>
            <a:off x="7306247" y="2743199"/>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 name="Oval 1">
            <a:extLst>
              <a:ext uri="{FF2B5EF4-FFF2-40B4-BE49-F238E27FC236}">
                <a16:creationId xmlns:a16="http://schemas.microsoft.com/office/drawing/2014/main" id="{0E3014D9-A8FB-1CD1-26BA-DCEE5287D89F}"/>
              </a:ext>
            </a:extLst>
          </p:cNvPr>
          <p:cNvSpPr/>
          <p:nvPr/>
        </p:nvSpPr>
        <p:spPr>
          <a:xfrm>
            <a:off x="8497819" y="2723929"/>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 name="TextBox 6">
            <a:extLst>
              <a:ext uri="{FF2B5EF4-FFF2-40B4-BE49-F238E27FC236}">
                <a16:creationId xmlns:a16="http://schemas.microsoft.com/office/drawing/2014/main" id="{AE20EAB7-C4C7-2B2D-592B-0F2DBE80071A}"/>
              </a:ext>
            </a:extLst>
          </p:cNvPr>
          <p:cNvSpPr txBox="1"/>
          <p:nvPr/>
        </p:nvSpPr>
        <p:spPr>
          <a:xfrm>
            <a:off x="8280224" y="3085879"/>
            <a:ext cx="1239016" cy="923330"/>
          </a:xfrm>
          <a:prstGeom prst="rect">
            <a:avLst/>
          </a:prstGeom>
          <a:noFill/>
        </p:spPr>
        <p:txBody>
          <a:bodyPr wrap="square" rtlCol="0">
            <a:spAutoFit/>
          </a:bodyPr>
          <a:lstStyle/>
          <a:p>
            <a:r>
              <a:rPr lang="fr-BE" dirty="0">
                <a:solidFill>
                  <a:schemeClr val="accent3"/>
                </a:solidFill>
              </a:rPr>
              <a:t>05/22</a:t>
            </a:r>
          </a:p>
          <a:p>
            <a:r>
              <a:rPr lang="fr-BE" dirty="0" err="1">
                <a:solidFill>
                  <a:schemeClr val="accent3"/>
                </a:solidFill>
              </a:rPr>
              <a:t>REPowerEU</a:t>
            </a:r>
            <a:endParaRPr lang="en-IE" dirty="0">
              <a:solidFill>
                <a:schemeClr val="accent3"/>
              </a:solidFill>
            </a:endParaRPr>
          </a:p>
        </p:txBody>
      </p:sp>
    </p:spTree>
    <p:extLst>
      <p:ext uri="{BB962C8B-B14F-4D97-AF65-F5344CB8AC3E}">
        <p14:creationId xmlns:p14="http://schemas.microsoft.com/office/powerpoint/2010/main" val="871398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681"/>
            <a:ext cx="10515600" cy="782357"/>
          </a:xfrm>
        </p:spPr>
        <p:txBody>
          <a:bodyPr anchor="ctr"/>
          <a:lstStyle/>
          <a:p>
            <a:r>
              <a:rPr lang="en-GB" sz="3200" dirty="0"/>
              <a:t>What is the new TEN-T aiming at? </a:t>
            </a:r>
          </a:p>
        </p:txBody>
      </p:sp>
      <p:pic>
        <p:nvPicPr>
          <p:cNvPr id="7" name="Picture 6">
            <a:extLst>
              <a:ext uri="{FF2B5EF4-FFF2-40B4-BE49-F238E27FC236}">
                <a16:creationId xmlns:a16="http://schemas.microsoft.com/office/drawing/2014/main" id="{5E00F823-B7A1-6516-6188-7FD11415F837}"/>
              </a:ext>
            </a:extLst>
          </p:cNvPr>
          <p:cNvPicPr>
            <a:picLocks noChangeAspect="1"/>
          </p:cNvPicPr>
          <p:nvPr/>
        </p:nvPicPr>
        <p:blipFill>
          <a:blip r:embed="rId3"/>
          <a:stretch>
            <a:fillRect/>
          </a:stretch>
        </p:blipFill>
        <p:spPr>
          <a:xfrm>
            <a:off x="0" y="1133856"/>
            <a:ext cx="12192000" cy="5724144"/>
          </a:xfrm>
          <a:prstGeom prst="rect">
            <a:avLst/>
          </a:prstGeom>
        </p:spPr>
      </p:pic>
    </p:spTree>
    <p:extLst>
      <p:ext uri="{BB962C8B-B14F-4D97-AF65-F5344CB8AC3E}">
        <p14:creationId xmlns:p14="http://schemas.microsoft.com/office/powerpoint/2010/main" val="1282940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2255" y="3252213"/>
            <a:ext cx="11539157" cy="3508653"/>
          </a:xfrm>
          <a:prstGeom prst="rect">
            <a:avLst/>
          </a:prstGeom>
          <a:solidFill>
            <a:schemeClr val="bg1"/>
          </a:solidFill>
        </p:spPr>
        <p:txBody>
          <a:bodyPr wrap="square">
            <a:spAutoFit/>
          </a:bodyPr>
          <a:lstStyle/>
          <a:p>
            <a:pPr marL="266700" lvl="2" indent="-266700">
              <a:spcAft>
                <a:spcPts val="600"/>
              </a:spcAft>
              <a:buClr>
                <a:srgbClr val="FFC000"/>
              </a:buClr>
              <a:buFont typeface="Arial" panose="020B0604020202020204" pitchFamily="34" charset="0"/>
              <a:buChar char="•"/>
            </a:pPr>
            <a:r>
              <a:rPr lang="en-US" sz="1700" b="1" dirty="0"/>
              <a:t>Network changes</a:t>
            </a:r>
          </a:p>
          <a:p>
            <a:pPr marL="742950" lvl="3" indent="-285750">
              <a:spcAft>
                <a:spcPts val="600"/>
              </a:spcAft>
              <a:buClr>
                <a:srgbClr val="FFC000"/>
              </a:buClr>
              <a:buFont typeface="Wingdings" panose="05000000000000000000" pitchFamily="2" charset="2"/>
              <a:buChar char="ü"/>
            </a:pPr>
            <a:r>
              <a:rPr lang="en-US" sz="1700" dirty="0"/>
              <a:t>extension of four European Transport Corridors to Ukraine and the Republic of Moldova</a:t>
            </a:r>
          </a:p>
          <a:p>
            <a:pPr marL="742950" lvl="3" indent="-285750">
              <a:spcAft>
                <a:spcPts val="600"/>
              </a:spcAft>
              <a:buClr>
                <a:srgbClr val="FFC000"/>
              </a:buClr>
              <a:buFont typeface="Wingdings" panose="05000000000000000000" pitchFamily="2" charset="2"/>
              <a:buChar char="ü"/>
            </a:pPr>
            <a:r>
              <a:rPr lang="en-US" sz="1700" dirty="0"/>
              <a:t>removal of indicative TEN-T maps for Russia and Belarus </a:t>
            </a:r>
          </a:p>
          <a:p>
            <a:pPr marL="742950" lvl="3" indent="-285750">
              <a:spcAft>
                <a:spcPts val="600"/>
              </a:spcAft>
              <a:buClr>
                <a:srgbClr val="FFC000"/>
              </a:buClr>
              <a:buFont typeface="Wingdings" panose="05000000000000000000" pitchFamily="2" charset="2"/>
              <a:buChar char="ü"/>
            </a:pPr>
            <a:r>
              <a:rPr lang="en-US" sz="1700" dirty="0"/>
              <a:t>downgrading of “last-mile” connections to Russia and Belarus and integration of the modified indicative maps of Ukraine  </a:t>
            </a:r>
            <a:endParaRPr lang="en-GB" sz="1700" dirty="0"/>
          </a:p>
          <a:p>
            <a:pPr marL="266700" lvl="2" indent="-266700">
              <a:spcAft>
                <a:spcPts val="600"/>
              </a:spcAft>
              <a:buClr>
                <a:srgbClr val="FFC000"/>
              </a:buClr>
              <a:buFont typeface="Arial" panose="020B0604020202020204" pitchFamily="34" charset="0"/>
              <a:buChar char="•"/>
            </a:pPr>
            <a:r>
              <a:rPr lang="en-GB" sz="1700" b="1" dirty="0"/>
              <a:t>New standard for the European nominal track gauge </a:t>
            </a:r>
          </a:p>
          <a:p>
            <a:pPr marL="800100" lvl="3" indent="-342900">
              <a:spcAft>
                <a:spcPts val="600"/>
              </a:spcAft>
              <a:buClr>
                <a:srgbClr val="FFC000"/>
              </a:buClr>
              <a:buFont typeface="Wingdings" panose="05000000000000000000" pitchFamily="2" charset="2"/>
              <a:buChar char="ü"/>
            </a:pPr>
            <a:r>
              <a:rPr lang="en-GB" sz="1700" dirty="0"/>
              <a:t>new railway infrastructure on the TEN-T shall provide for the European standard nominal track gauge (1435 mm)</a:t>
            </a:r>
          </a:p>
          <a:p>
            <a:pPr marL="800100" lvl="3" indent="-342900">
              <a:spcAft>
                <a:spcPts val="600"/>
              </a:spcAft>
              <a:buClr>
                <a:srgbClr val="FFC000"/>
              </a:buClr>
              <a:buFont typeface="Wingdings" panose="05000000000000000000" pitchFamily="2" charset="2"/>
              <a:buChar char="ü"/>
            </a:pPr>
            <a:r>
              <a:rPr lang="en-GB" sz="1700" dirty="0"/>
              <a:t>For existing lines of the ETCs: migration plan to be drawn up by MS at the latest 2 years after the entry into force of the Regulation </a:t>
            </a:r>
          </a:p>
          <a:p>
            <a:pPr marL="800100" lvl="3" indent="-342900">
              <a:spcAft>
                <a:spcPts val="600"/>
              </a:spcAft>
              <a:buClr>
                <a:srgbClr val="FFC000"/>
              </a:buClr>
              <a:buFont typeface="Wingdings" panose="05000000000000000000" pitchFamily="2" charset="2"/>
              <a:buChar char="ü"/>
            </a:pPr>
            <a:r>
              <a:rPr lang="en-GB" sz="1700" dirty="0"/>
              <a:t>no formal obligation to migrate, Member States keep margin of appreciation, also on timing for migration </a:t>
            </a:r>
          </a:p>
        </p:txBody>
      </p:sp>
      <p:pic>
        <p:nvPicPr>
          <p:cNvPr id="3" name="Picture 2">
            <a:extLst>
              <a:ext uri="{FF2B5EF4-FFF2-40B4-BE49-F238E27FC236}">
                <a16:creationId xmlns:a16="http://schemas.microsoft.com/office/drawing/2014/main" id="{96116BDA-6A23-0CE3-D253-E6734360E563}"/>
              </a:ext>
            </a:extLst>
          </p:cNvPr>
          <p:cNvPicPr>
            <a:picLocks noChangeAspect="1"/>
          </p:cNvPicPr>
          <p:nvPr/>
        </p:nvPicPr>
        <p:blipFill>
          <a:blip r:embed="rId3"/>
          <a:stretch>
            <a:fillRect/>
          </a:stretch>
        </p:blipFill>
        <p:spPr>
          <a:xfrm>
            <a:off x="1436914" y="177852"/>
            <a:ext cx="9112640" cy="1991092"/>
          </a:xfrm>
          <a:prstGeom prst="rect">
            <a:avLst/>
          </a:prstGeom>
        </p:spPr>
      </p:pic>
      <p:sp>
        <p:nvSpPr>
          <p:cNvPr id="6" name="Title 2">
            <a:extLst>
              <a:ext uri="{FF2B5EF4-FFF2-40B4-BE49-F238E27FC236}">
                <a16:creationId xmlns:a16="http://schemas.microsoft.com/office/drawing/2014/main" id="{1711FED6-1CF8-8834-2B78-892843A171DA}"/>
              </a:ext>
            </a:extLst>
          </p:cNvPr>
          <p:cNvSpPr>
            <a:spLocks noGrp="1"/>
          </p:cNvSpPr>
          <p:nvPr>
            <p:ph type="title"/>
          </p:nvPr>
        </p:nvSpPr>
        <p:spPr>
          <a:xfrm>
            <a:off x="533101" y="2522936"/>
            <a:ext cx="10515600" cy="642190"/>
          </a:xfrm>
        </p:spPr>
        <p:txBody>
          <a:bodyPr anchor="ctr"/>
          <a:lstStyle/>
          <a:p>
            <a:r>
              <a:rPr lang="en-IE" sz="3200" dirty="0"/>
              <a:t>July 2022: amendment of the TEN-T revision</a:t>
            </a:r>
          </a:p>
        </p:txBody>
      </p:sp>
      <p:cxnSp>
        <p:nvCxnSpPr>
          <p:cNvPr id="4" name="Straight Connector 3">
            <a:extLst>
              <a:ext uri="{FF2B5EF4-FFF2-40B4-BE49-F238E27FC236}">
                <a16:creationId xmlns:a16="http://schemas.microsoft.com/office/drawing/2014/main" id="{D830B97D-5A7E-6E66-4AAF-96533FB2F2A6}"/>
              </a:ext>
            </a:extLst>
          </p:cNvPr>
          <p:cNvCxnSpPr/>
          <p:nvPr/>
        </p:nvCxnSpPr>
        <p:spPr>
          <a:xfrm>
            <a:off x="0" y="2435848"/>
            <a:ext cx="1228997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014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747" y="687222"/>
            <a:ext cx="3412741" cy="782357"/>
          </a:xfrm>
        </p:spPr>
        <p:txBody>
          <a:bodyPr/>
          <a:lstStyle/>
          <a:p>
            <a:pPr>
              <a:lnSpc>
                <a:spcPct val="70000"/>
              </a:lnSpc>
              <a:spcBef>
                <a:spcPts val="600"/>
              </a:spcBef>
            </a:pPr>
            <a:r>
              <a:rPr lang="en-GB" sz="3000" dirty="0"/>
              <a:t>Amended TEN-T proposal</a:t>
            </a:r>
            <a:br>
              <a:rPr lang="en-GB" sz="3000" dirty="0"/>
            </a:br>
            <a:br>
              <a:rPr lang="en-GB" sz="500" dirty="0"/>
            </a:br>
            <a:r>
              <a:rPr lang="en-GB" sz="2400" i="1" dirty="0">
                <a:solidFill>
                  <a:srgbClr val="FFC000"/>
                </a:solidFill>
              </a:rPr>
              <a:t>Extension of European Transport Corridors </a:t>
            </a:r>
            <a:endParaRPr lang="en-GB" sz="3800" dirty="0"/>
          </a:p>
        </p:txBody>
      </p:sp>
      <p:pic>
        <p:nvPicPr>
          <p:cNvPr id="3" name="Picture 2"/>
          <p:cNvPicPr>
            <a:picLocks noChangeAspect="1"/>
          </p:cNvPicPr>
          <p:nvPr/>
        </p:nvPicPr>
        <p:blipFill>
          <a:blip r:embed="rId3"/>
          <a:stretch>
            <a:fillRect/>
          </a:stretch>
        </p:blipFill>
        <p:spPr>
          <a:xfrm>
            <a:off x="6278251" y="-22894"/>
            <a:ext cx="5536676" cy="6880894"/>
          </a:xfrm>
          <a:prstGeom prst="rect">
            <a:avLst/>
          </a:prstGeom>
        </p:spPr>
      </p:pic>
      <p:sp>
        <p:nvSpPr>
          <p:cNvPr id="5" name="Rectangle 4"/>
          <p:cNvSpPr/>
          <p:nvPr/>
        </p:nvSpPr>
        <p:spPr>
          <a:xfrm>
            <a:off x="838747" y="4146191"/>
            <a:ext cx="5439504" cy="1938992"/>
          </a:xfrm>
          <a:prstGeom prst="rect">
            <a:avLst/>
          </a:prstGeom>
        </p:spPr>
        <p:txBody>
          <a:bodyPr wrap="square">
            <a:spAutoFit/>
          </a:bodyPr>
          <a:lstStyle/>
          <a:p>
            <a:pPr marL="266700" lvl="2" indent="-266700">
              <a:spcBef>
                <a:spcPts val="600"/>
              </a:spcBef>
              <a:spcAft>
                <a:spcPts val="600"/>
              </a:spcAft>
              <a:buClr>
                <a:srgbClr val="FFC000"/>
              </a:buClr>
              <a:buFont typeface="Arial" panose="020B0604020202020204" pitchFamily="34" charset="0"/>
              <a:buChar char="•"/>
            </a:pPr>
            <a:r>
              <a:rPr lang="en-GB" dirty="0"/>
              <a:t>North-Sea Baltic Corridor </a:t>
            </a:r>
            <a:r>
              <a:rPr lang="en-GB" i="1" dirty="0"/>
              <a:t>-&gt; </a:t>
            </a:r>
            <a:r>
              <a:rPr lang="en-GB" i="1" dirty="0" err="1"/>
              <a:t>Lviv</a:t>
            </a:r>
            <a:r>
              <a:rPr lang="en-GB" i="1" dirty="0"/>
              <a:t>, Kyiv, Mariupol</a:t>
            </a:r>
          </a:p>
          <a:p>
            <a:pPr marL="266700" lvl="2" indent="-266700">
              <a:spcBef>
                <a:spcPts val="600"/>
              </a:spcBef>
              <a:spcAft>
                <a:spcPts val="600"/>
              </a:spcAft>
              <a:buClr>
                <a:srgbClr val="FFC000"/>
              </a:buClr>
              <a:buFont typeface="Arial" panose="020B0604020202020204" pitchFamily="34" charset="0"/>
              <a:buChar char="•"/>
            </a:pPr>
            <a:r>
              <a:rPr lang="en-GB" dirty="0"/>
              <a:t>Baltic-Black-Aegean Sea Corridor </a:t>
            </a:r>
            <a:r>
              <a:rPr lang="en-GB" i="1" dirty="0"/>
              <a:t>-&gt; </a:t>
            </a:r>
            <a:r>
              <a:rPr lang="en-GB" i="1" dirty="0" err="1"/>
              <a:t>Lviv</a:t>
            </a:r>
            <a:r>
              <a:rPr lang="en-GB" i="1" dirty="0"/>
              <a:t>, Chisinau, Odesa</a:t>
            </a:r>
          </a:p>
          <a:p>
            <a:pPr marL="266700" lvl="2" indent="-266700">
              <a:spcBef>
                <a:spcPts val="600"/>
              </a:spcBef>
              <a:spcAft>
                <a:spcPts val="600"/>
              </a:spcAft>
              <a:buClr>
                <a:srgbClr val="FFC000"/>
              </a:buClr>
              <a:buFont typeface="Arial" panose="020B0604020202020204" pitchFamily="34" charset="0"/>
              <a:buChar char="•"/>
            </a:pPr>
            <a:r>
              <a:rPr lang="en-GB" dirty="0"/>
              <a:t>Baltic Sea-Adriatic Sea Corridor </a:t>
            </a:r>
            <a:r>
              <a:rPr lang="en-GB" i="1" dirty="0"/>
              <a:t>-&gt; </a:t>
            </a:r>
            <a:r>
              <a:rPr lang="en-GB" i="1" dirty="0" err="1"/>
              <a:t>Lviv</a:t>
            </a:r>
            <a:r>
              <a:rPr lang="en-GB" i="1" dirty="0"/>
              <a:t> </a:t>
            </a:r>
          </a:p>
          <a:p>
            <a:pPr marL="266700" lvl="2" indent="-266700">
              <a:spcBef>
                <a:spcPts val="600"/>
              </a:spcBef>
              <a:spcAft>
                <a:spcPts val="600"/>
              </a:spcAft>
              <a:buClr>
                <a:srgbClr val="FFC000"/>
              </a:buClr>
              <a:buFont typeface="Arial" panose="020B0604020202020204" pitchFamily="34" charset="0"/>
              <a:buChar char="•"/>
            </a:pPr>
            <a:r>
              <a:rPr lang="en-GB" dirty="0"/>
              <a:t>Rhine-Danube Corridor </a:t>
            </a:r>
            <a:r>
              <a:rPr lang="en-GB" i="1" dirty="0"/>
              <a:t>-&gt; </a:t>
            </a:r>
            <a:r>
              <a:rPr lang="en-GB" i="1" dirty="0" err="1"/>
              <a:t>Lviv</a:t>
            </a:r>
            <a:endParaRPr lang="en-GB" i="1" dirty="0"/>
          </a:p>
        </p:txBody>
      </p:sp>
      <p:pic>
        <p:nvPicPr>
          <p:cNvPr id="4" name="Picture 3"/>
          <p:cNvPicPr>
            <a:picLocks noChangeAspect="1"/>
          </p:cNvPicPr>
          <p:nvPr/>
        </p:nvPicPr>
        <p:blipFill>
          <a:blip r:embed="rId4"/>
          <a:stretch>
            <a:fillRect/>
          </a:stretch>
        </p:blipFill>
        <p:spPr>
          <a:xfrm>
            <a:off x="923590" y="1692727"/>
            <a:ext cx="3607195" cy="2230316"/>
          </a:xfrm>
          <a:prstGeom prst="rect">
            <a:avLst/>
          </a:prstGeom>
        </p:spPr>
      </p:pic>
    </p:spTree>
    <p:extLst>
      <p:ext uri="{BB962C8B-B14F-4D97-AF65-F5344CB8AC3E}">
        <p14:creationId xmlns:p14="http://schemas.microsoft.com/office/powerpoint/2010/main" val="2989469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0D0203-1A7A-4E65-9A80-45C6AAF2AEF3}"/>
              </a:ext>
            </a:extLst>
          </p:cNvPr>
          <p:cNvSpPr txBox="1"/>
          <p:nvPr/>
        </p:nvSpPr>
        <p:spPr>
          <a:xfrm>
            <a:off x="947058" y="446705"/>
            <a:ext cx="7350034" cy="584775"/>
          </a:xfrm>
          <a:prstGeom prst="rect">
            <a:avLst/>
          </a:prstGeom>
          <a:noFill/>
        </p:spPr>
        <p:txBody>
          <a:bodyPr wrap="square" anchor="ctr">
            <a:spAutoFit/>
          </a:bodyPr>
          <a:lstStyle/>
          <a:p>
            <a:r>
              <a:rPr lang="en-US" sz="3200" dirty="0">
                <a:solidFill>
                  <a:schemeClr val="tx2"/>
                </a:solidFill>
                <a:latin typeface="+mj-lt"/>
                <a:ea typeface="+mj-ea"/>
                <a:cs typeface="+mj-cs"/>
              </a:rPr>
              <a:t>TEN-T revision – next steps</a:t>
            </a:r>
          </a:p>
        </p:txBody>
      </p:sp>
      <p:sp>
        <p:nvSpPr>
          <p:cNvPr id="3" name="TextBox 2">
            <a:extLst>
              <a:ext uri="{FF2B5EF4-FFF2-40B4-BE49-F238E27FC236}">
                <a16:creationId xmlns:a16="http://schemas.microsoft.com/office/drawing/2014/main" id="{C12C46DC-0958-1BAA-D350-60050D8CEB51}"/>
              </a:ext>
            </a:extLst>
          </p:cNvPr>
          <p:cNvSpPr txBox="1"/>
          <p:nvPr/>
        </p:nvSpPr>
        <p:spPr>
          <a:xfrm>
            <a:off x="645951" y="1669076"/>
            <a:ext cx="10570129" cy="3631763"/>
          </a:xfrm>
          <a:prstGeom prst="rect">
            <a:avLst/>
          </a:prstGeom>
          <a:noFill/>
        </p:spPr>
        <p:txBody>
          <a:bodyPr wrap="square">
            <a:spAutoFit/>
          </a:bodyPr>
          <a:lstStyle/>
          <a:p>
            <a:pPr marL="571500" marR="0" lvl="1" indent="-342900" algn="l" defTabSz="914400" rtl="0" eaLnBrk="1" fontAlgn="auto" latinLnBrk="0" hangingPunct="1">
              <a:lnSpc>
                <a:spcPct val="100000"/>
              </a:lnSpc>
              <a:spcBef>
                <a:spcPts val="600"/>
              </a:spcBef>
              <a:spcAft>
                <a:spcPts val="600"/>
              </a:spcAft>
              <a:buClr>
                <a:srgbClr val="FFC000"/>
              </a:buClr>
              <a:buSzPct val="110000"/>
              <a:buFont typeface="Arial" panose="020B0604020202020204" pitchFamily="34" charset="0"/>
              <a:buChar char="•"/>
              <a:tabLst/>
              <a:defRPr/>
            </a:pPr>
            <a:r>
              <a:rPr kumimoji="0" lang="en-GB" sz="2000" b="1" i="0" u="none" strike="noStrike" kern="1200" cap="none" spc="0" normalizeH="0" baseline="0" noProof="0" dirty="0">
                <a:ln>
                  <a:noFill/>
                </a:ln>
                <a:solidFill>
                  <a:srgbClr val="4D4D4D"/>
                </a:solidFill>
                <a:effectLst/>
                <a:uLnTx/>
                <a:uFillTx/>
                <a:latin typeface="Arial"/>
                <a:ea typeface="+mn-ea"/>
                <a:cs typeface="+mn-cs"/>
              </a:rPr>
              <a:t>European Parliament: </a:t>
            </a:r>
          </a:p>
          <a:p>
            <a:pPr marL="1200150" lvl="3" indent="-285750">
              <a:spcAft>
                <a:spcPts val="600"/>
              </a:spcAft>
              <a:buClr>
                <a:srgbClr val="FFC000"/>
              </a:buClr>
              <a:buFont typeface="Wingdings" panose="05000000000000000000" pitchFamily="2" charset="2"/>
              <a:buChar char="ü"/>
              <a:defRPr/>
            </a:pPr>
            <a:r>
              <a:rPr kumimoji="0" lang="en-GB" sz="2000" b="0" i="0" u="none" strike="noStrike" kern="1200" cap="none" spc="0" normalizeH="0" baseline="0" noProof="0" dirty="0">
                <a:ln>
                  <a:noFill/>
                </a:ln>
                <a:solidFill>
                  <a:srgbClr val="4D4D4D"/>
                </a:solidFill>
                <a:effectLst/>
                <a:uLnTx/>
                <a:uFillTx/>
                <a:latin typeface="Arial"/>
                <a:ea typeface="+mn-ea"/>
                <a:cs typeface="+mn-cs"/>
              </a:rPr>
              <a:t>Rapporteurs Barbara Thaler (EPP) and Dominique </a:t>
            </a:r>
            <a:r>
              <a:rPr kumimoji="0" lang="en-GB" sz="2000" b="0" i="0" u="none" strike="noStrike" kern="1200" cap="none" spc="0" normalizeH="0" baseline="0" noProof="0" dirty="0" err="1">
                <a:ln>
                  <a:noFill/>
                </a:ln>
                <a:solidFill>
                  <a:srgbClr val="4D4D4D"/>
                </a:solidFill>
                <a:effectLst/>
                <a:uLnTx/>
                <a:uFillTx/>
                <a:latin typeface="Arial"/>
                <a:ea typeface="+mn-ea"/>
                <a:cs typeface="+mn-cs"/>
              </a:rPr>
              <a:t>Riquet</a:t>
            </a:r>
            <a:r>
              <a:rPr kumimoji="0" lang="en-GB" sz="2000" b="0" i="0" u="none" strike="noStrike" kern="1200" cap="none" spc="0" normalizeH="0" baseline="0" noProof="0" dirty="0">
                <a:ln>
                  <a:noFill/>
                </a:ln>
                <a:solidFill>
                  <a:srgbClr val="4D4D4D"/>
                </a:solidFill>
                <a:effectLst/>
                <a:uLnTx/>
                <a:uFillTx/>
                <a:latin typeface="Arial"/>
                <a:ea typeface="+mn-ea"/>
                <a:cs typeface="+mn-cs"/>
              </a:rPr>
              <a:t> (Renew)</a:t>
            </a:r>
          </a:p>
          <a:p>
            <a:pPr marL="1200150" lvl="3" indent="-285750">
              <a:spcAft>
                <a:spcPts val="600"/>
              </a:spcAft>
              <a:buClr>
                <a:srgbClr val="FFC000"/>
              </a:buClr>
              <a:buFont typeface="Wingdings" panose="05000000000000000000" pitchFamily="2" charset="2"/>
              <a:buChar char="ü"/>
              <a:defRPr/>
            </a:pPr>
            <a:r>
              <a:rPr kumimoji="0" lang="en-GB" sz="2000" b="0" i="0" u="none" strike="noStrike" kern="1200" cap="none" spc="0" normalizeH="0" baseline="0" noProof="0" dirty="0">
                <a:ln>
                  <a:noFill/>
                </a:ln>
                <a:solidFill>
                  <a:srgbClr val="4D4D4D"/>
                </a:solidFill>
                <a:effectLst/>
                <a:uLnTx/>
                <a:uFillTx/>
                <a:latin typeface="Arial"/>
                <a:ea typeface="+mn-ea"/>
                <a:cs typeface="+mn-cs"/>
              </a:rPr>
              <a:t>Presentation of draft report in TRAN on 26 October 2022; more than 1.700 amendments tabled </a:t>
            </a:r>
          </a:p>
          <a:p>
            <a:pPr marL="1200150" lvl="3" indent="-285750">
              <a:spcAft>
                <a:spcPts val="600"/>
              </a:spcAft>
              <a:buClr>
                <a:srgbClr val="FFC000"/>
              </a:buClr>
              <a:buFont typeface="Wingdings" panose="05000000000000000000" pitchFamily="2" charset="2"/>
              <a:buChar char="ü"/>
              <a:defRPr/>
            </a:pPr>
            <a:r>
              <a:rPr kumimoji="0" lang="en-GB" sz="2000" b="0" i="0" u="none" strike="noStrike" kern="1200" cap="none" spc="0" normalizeH="0" baseline="0" noProof="0" dirty="0">
                <a:ln>
                  <a:noFill/>
                </a:ln>
                <a:solidFill>
                  <a:srgbClr val="4D4D4D"/>
                </a:solidFill>
                <a:effectLst/>
                <a:uLnTx/>
                <a:uFillTx/>
                <a:latin typeface="Arial"/>
                <a:ea typeface="+mn-ea"/>
                <a:cs typeface="+mn-cs"/>
              </a:rPr>
              <a:t>Vote in TRAN Committee on 13 April 2023</a:t>
            </a:r>
          </a:p>
          <a:p>
            <a:pPr marL="914400" lvl="3">
              <a:spcAft>
                <a:spcPts val="600"/>
              </a:spcAft>
              <a:buClr>
                <a:srgbClr val="FFC000"/>
              </a:buClr>
              <a:defRPr/>
            </a:pPr>
            <a:endParaRPr kumimoji="0" lang="en-GB" sz="2000" b="0" i="0" u="none" strike="noStrike" kern="1200" cap="none" spc="0" normalizeH="0" baseline="0" noProof="0" dirty="0">
              <a:ln>
                <a:noFill/>
              </a:ln>
              <a:solidFill>
                <a:srgbClr val="4D4D4D"/>
              </a:solidFill>
              <a:effectLst/>
              <a:uLnTx/>
              <a:uFillTx/>
              <a:latin typeface="Arial"/>
              <a:ea typeface="+mn-ea"/>
              <a:cs typeface="+mn-cs"/>
            </a:endParaRPr>
          </a:p>
          <a:p>
            <a:pPr marL="571500" marR="0" lvl="1" indent="-342900" algn="l" defTabSz="914400" rtl="0" eaLnBrk="1" fontAlgn="auto" latinLnBrk="0" hangingPunct="1">
              <a:lnSpc>
                <a:spcPct val="100000"/>
              </a:lnSpc>
              <a:spcBef>
                <a:spcPts val="600"/>
              </a:spcBef>
              <a:spcAft>
                <a:spcPts val="600"/>
              </a:spcAft>
              <a:buClr>
                <a:srgbClr val="FFC000"/>
              </a:buClr>
              <a:buSzPct val="110000"/>
              <a:buFont typeface="Arial" panose="020B0604020202020204" pitchFamily="34" charset="0"/>
              <a:buChar char="•"/>
              <a:tabLst/>
              <a:defRPr/>
            </a:pPr>
            <a:r>
              <a:rPr kumimoji="0" lang="en-GB" sz="2000" b="1" i="0" u="none" strike="noStrike" kern="1200" cap="none" spc="0" normalizeH="0" baseline="0" noProof="0" dirty="0" err="1">
                <a:ln>
                  <a:noFill/>
                </a:ln>
                <a:solidFill>
                  <a:srgbClr val="4D4D4D"/>
                </a:solidFill>
                <a:effectLst/>
                <a:uLnTx/>
                <a:uFillTx/>
                <a:latin typeface="Arial"/>
                <a:ea typeface="+mn-ea"/>
                <a:cs typeface="+mn-cs"/>
              </a:rPr>
              <a:t>Trilogues</a:t>
            </a:r>
            <a:r>
              <a:rPr kumimoji="0" lang="en-GB" sz="2000" b="1" i="0" u="none" strike="noStrike" kern="1200" cap="none" spc="0" normalizeH="0" baseline="0" noProof="0" dirty="0">
                <a:ln>
                  <a:noFill/>
                </a:ln>
                <a:solidFill>
                  <a:srgbClr val="4D4D4D"/>
                </a:solidFill>
                <a:effectLst/>
                <a:uLnTx/>
                <a:uFillTx/>
                <a:latin typeface="Arial"/>
                <a:ea typeface="+mn-ea"/>
                <a:cs typeface="+mn-cs"/>
              </a:rPr>
              <a:t>: </a:t>
            </a:r>
            <a:r>
              <a:rPr kumimoji="0" lang="en-GB" sz="2000" i="0" u="none" strike="noStrike" kern="1200" cap="none" spc="0" normalizeH="0" baseline="0" noProof="0" dirty="0">
                <a:ln>
                  <a:noFill/>
                </a:ln>
                <a:solidFill>
                  <a:srgbClr val="4D4D4D"/>
                </a:solidFill>
                <a:effectLst/>
                <a:uLnTx/>
                <a:uFillTx/>
                <a:latin typeface="Arial"/>
                <a:ea typeface="+mn-ea"/>
                <a:cs typeface="+mn-cs"/>
              </a:rPr>
              <a:t>Opening start on 24 </a:t>
            </a:r>
            <a:r>
              <a:rPr kumimoji="0" lang="en-GB" sz="2000" b="0" i="0" u="none" strike="noStrike" kern="1200" cap="none" spc="0" normalizeH="0" baseline="0" noProof="0" dirty="0">
                <a:ln>
                  <a:noFill/>
                </a:ln>
                <a:solidFill>
                  <a:srgbClr val="4D4D4D"/>
                </a:solidFill>
                <a:effectLst/>
                <a:uLnTx/>
                <a:uFillTx/>
                <a:latin typeface="Arial"/>
                <a:ea typeface="+mn-ea"/>
                <a:cs typeface="+mn-cs"/>
              </a:rPr>
              <a:t>of April 2023</a:t>
            </a:r>
          </a:p>
          <a:p>
            <a:pPr marL="571500" marR="0" lvl="1" indent="-342900" algn="l" defTabSz="914400" rtl="0" eaLnBrk="1" fontAlgn="auto" latinLnBrk="0" hangingPunct="1">
              <a:lnSpc>
                <a:spcPct val="100000"/>
              </a:lnSpc>
              <a:spcBef>
                <a:spcPts val="600"/>
              </a:spcBef>
              <a:spcAft>
                <a:spcPts val="600"/>
              </a:spcAft>
              <a:buClr>
                <a:srgbClr val="FFC000"/>
              </a:buClr>
              <a:buSzPct val="110000"/>
              <a:buFont typeface="Arial" panose="020B0604020202020204" pitchFamily="34" charset="0"/>
              <a:buChar char="•"/>
              <a:tabLst/>
              <a:defRPr/>
            </a:pPr>
            <a:r>
              <a:rPr kumimoji="0" lang="en-GB" sz="2000" b="1" i="0" u="none" strike="noStrike" kern="1200" cap="none" spc="0" normalizeH="0" baseline="0" noProof="0" dirty="0">
                <a:ln>
                  <a:noFill/>
                </a:ln>
                <a:solidFill>
                  <a:srgbClr val="4D4D4D"/>
                </a:solidFill>
                <a:effectLst/>
                <a:uLnTx/>
                <a:uFillTx/>
                <a:latin typeface="Arial"/>
                <a:ea typeface="+mn-ea"/>
                <a:cs typeface="+mn-cs"/>
              </a:rPr>
              <a:t>Adoption of the revised Regulation </a:t>
            </a:r>
            <a:r>
              <a:rPr kumimoji="0" lang="en-GB" sz="2000" b="0" i="0" u="none" strike="noStrike" kern="1200" cap="none" spc="0" normalizeH="0" baseline="0" noProof="0" dirty="0">
                <a:ln>
                  <a:noFill/>
                </a:ln>
                <a:solidFill>
                  <a:srgbClr val="4D4D4D"/>
                </a:solidFill>
                <a:effectLst/>
                <a:uLnTx/>
                <a:uFillTx/>
                <a:latin typeface="Arial"/>
                <a:ea typeface="+mn-ea"/>
                <a:cs typeface="+mn-cs"/>
              </a:rPr>
              <a:t>towards the end of 2023 (Spanish Presidency)</a:t>
            </a:r>
          </a:p>
          <a:p>
            <a:pPr marL="571500" marR="0" lvl="1" indent="-342900" algn="l" defTabSz="914400" rtl="0" eaLnBrk="1" fontAlgn="auto" latinLnBrk="0" hangingPunct="1">
              <a:lnSpc>
                <a:spcPct val="100000"/>
              </a:lnSpc>
              <a:spcBef>
                <a:spcPts val="600"/>
              </a:spcBef>
              <a:spcAft>
                <a:spcPts val="600"/>
              </a:spcAft>
              <a:buClr>
                <a:srgbClr val="FFC000"/>
              </a:buClr>
              <a:buSzPct val="110000"/>
              <a:buFont typeface="Arial" panose="020B0604020202020204" pitchFamily="34" charset="0"/>
              <a:buChar char="•"/>
              <a:tabLst/>
              <a:defRPr/>
            </a:pPr>
            <a:r>
              <a:rPr kumimoji="0" lang="en-GB" sz="2000" b="1" i="0" u="none" strike="noStrike" kern="1200" cap="none" spc="0" normalizeH="0" baseline="0" noProof="0" dirty="0">
                <a:ln>
                  <a:noFill/>
                </a:ln>
                <a:solidFill>
                  <a:srgbClr val="4D4D4D"/>
                </a:solidFill>
                <a:effectLst/>
                <a:uLnTx/>
                <a:uFillTx/>
                <a:latin typeface="Arial"/>
                <a:ea typeface="+mn-ea"/>
                <a:cs typeface="+mn-cs"/>
              </a:rPr>
              <a:t>Entry into force </a:t>
            </a:r>
            <a:r>
              <a:rPr kumimoji="0" lang="en-GB" sz="2000" b="0" i="0" u="none" strike="noStrike" kern="1200" cap="none" spc="0" normalizeH="0" baseline="0" noProof="0" dirty="0">
                <a:ln>
                  <a:noFill/>
                </a:ln>
                <a:solidFill>
                  <a:srgbClr val="4D4D4D"/>
                </a:solidFill>
                <a:effectLst/>
                <a:uLnTx/>
                <a:uFillTx/>
                <a:latin typeface="Arial"/>
                <a:ea typeface="+mn-ea"/>
                <a:cs typeface="+mn-cs"/>
              </a:rPr>
              <a:t>of the Regulation possibly as of January 2024</a:t>
            </a:r>
            <a:endParaRPr kumimoji="0" lang="en-US" sz="2000" b="0" i="0"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769277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C68341-6D2E-506C-C029-F91C7ADB4513}"/>
              </a:ext>
            </a:extLst>
          </p:cNvPr>
          <p:cNvSpPr>
            <a:spLocks noGrp="1"/>
          </p:cNvSpPr>
          <p:nvPr>
            <p:ph type="title"/>
          </p:nvPr>
        </p:nvSpPr>
        <p:spPr>
          <a:xfrm>
            <a:off x="950844" y="167581"/>
            <a:ext cx="10675098" cy="782357"/>
          </a:xfrm>
        </p:spPr>
        <p:txBody>
          <a:bodyPr anchor="ctr"/>
          <a:lstStyle/>
          <a:p>
            <a:pPr algn="ctr"/>
            <a:r>
              <a:rPr lang="fr-BE" sz="3200" dirty="0"/>
              <a:t>Zoom on </a:t>
            </a:r>
            <a:r>
              <a:rPr lang="fr-BE" sz="3200" dirty="0" err="1"/>
              <a:t>REPowerEU</a:t>
            </a:r>
            <a:endParaRPr lang="en-IE" sz="3200" dirty="0"/>
          </a:p>
        </p:txBody>
      </p:sp>
      <p:sp>
        <p:nvSpPr>
          <p:cNvPr id="4" name="Arrow: Right 3">
            <a:extLst>
              <a:ext uri="{FF2B5EF4-FFF2-40B4-BE49-F238E27FC236}">
                <a16:creationId xmlns:a16="http://schemas.microsoft.com/office/drawing/2014/main" id="{B5343391-584A-C182-DE67-CF18050926B1}"/>
              </a:ext>
            </a:extLst>
          </p:cNvPr>
          <p:cNvSpPr/>
          <p:nvPr/>
        </p:nvSpPr>
        <p:spPr>
          <a:xfrm>
            <a:off x="87087" y="2427514"/>
            <a:ext cx="12017828" cy="903515"/>
          </a:xfrm>
          <a:prstGeom prst="rightArrow">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Oval 4">
            <a:extLst>
              <a:ext uri="{FF2B5EF4-FFF2-40B4-BE49-F238E27FC236}">
                <a16:creationId xmlns:a16="http://schemas.microsoft.com/office/drawing/2014/main" id="{C8EB6528-B548-A239-16BB-41E976B118F6}"/>
              </a:ext>
            </a:extLst>
          </p:cNvPr>
          <p:cNvSpPr/>
          <p:nvPr/>
        </p:nvSpPr>
        <p:spPr>
          <a:xfrm>
            <a:off x="1445652" y="2743199"/>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AF93372C-90CB-C679-E864-83BE11A1B9A1}"/>
              </a:ext>
            </a:extLst>
          </p:cNvPr>
          <p:cNvSpPr txBox="1"/>
          <p:nvPr/>
        </p:nvSpPr>
        <p:spPr>
          <a:xfrm>
            <a:off x="1259112" y="3173188"/>
            <a:ext cx="965216" cy="923330"/>
          </a:xfrm>
          <a:prstGeom prst="rect">
            <a:avLst/>
          </a:prstGeom>
          <a:noFill/>
        </p:spPr>
        <p:txBody>
          <a:bodyPr wrap="square" rtlCol="0">
            <a:spAutoFit/>
          </a:bodyPr>
          <a:lstStyle/>
          <a:p>
            <a:r>
              <a:rPr lang="fr-BE" dirty="0">
                <a:solidFill>
                  <a:schemeClr val="accent3"/>
                </a:solidFill>
              </a:rPr>
              <a:t>12/19</a:t>
            </a:r>
          </a:p>
          <a:p>
            <a:r>
              <a:rPr lang="fr-BE" dirty="0">
                <a:solidFill>
                  <a:schemeClr val="accent3"/>
                </a:solidFill>
              </a:rPr>
              <a:t>Pacte vert</a:t>
            </a:r>
            <a:endParaRPr lang="en-IE" dirty="0">
              <a:solidFill>
                <a:schemeClr val="accent3"/>
              </a:solidFill>
            </a:endParaRPr>
          </a:p>
        </p:txBody>
      </p:sp>
      <p:sp>
        <p:nvSpPr>
          <p:cNvPr id="8" name="Oval 7">
            <a:extLst>
              <a:ext uri="{FF2B5EF4-FFF2-40B4-BE49-F238E27FC236}">
                <a16:creationId xmlns:a16="http://schemas.microsoft.com/office/drawing/2014/main" id="{14464CAA-A438-CCC8-830A-8B988E460EA7}"/>
              </a:ext>
            </a:extLst>
          </p:cNvPr>
          <p:cNvSpPr/>
          <p:nvPr/>
        </p:nvSpPr>
        <p:spPr>
          <a:xfrm>
            <a:off x="2562671" y="2727366"/>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9FE27C35-B560-EAF3-45BC-BE45A49E7165}"/>
              </a:ext>
            </a:extLst>
          </p:cNvPr>
          <p:cNvSpPr txBox="1"/>
          <p:nvPr/>
        </p:nvSpPr>
        <p:spPr>
          <a:xfrm>
            <a:off x="2330454" y="1662025"/>
            <a:ext cx="1074033" cy="923330"/>
          </a:xfrm>
          <a:prstGeom prst="rect">
            <a:avLst/>
          </a:prstGeom>
          <a:noFill/>
        </p:spPr>
        <p:txBody>
          <a:bodyPr wrap="square" rtlCol="0">
            <a:spAutoFit/>
          </a:bodyPr>
          <a:lstStyle/>
          <a:p>
            <a:r>
              <a:rPr lang="fr-BE" dirty="0">
                <a:solidFill>
                  <a:schemeClr val="accent3"/>
                </a:solidFill>
              </a:rPr>
              <a:t>03/20 </a:t>
            </a:r>
          </a:p>
          <a:p>
            <a:r>
              <a:rPr lang="fr-BE" dirty="0">
                <a:solidFill>
                  <a:schemeClr val="accent3"/>
                </a:solidFill>
              </a:rPr>
              <a:t>Prop Loi Climat</a:t>
            </a:r>
            <a:endParaRPr lang="en-IE" dirty="0">
              <a:solidFill>
                <a:schemeClr val="accent3"/>
              </a:solidFill>
            </a:endParaRPr>
          </a:p>
        </p:txBody>
      </p:sp>
      <p:sp>
        <p:nvSpPr>
          <p:cNvPr id="10" name="Oval 9">
            <a:extLst>
              <a:ext uri="{FF2B5EF4-FFF2-40B4-BE49-F238E27FC236}">
                <a16:creationId xmlns:a16="http://schemas.microsoft.com/office/drawing/2014/main" id="{B5E778B9-C07C-DB5C-CC8D-0D1BB56F37FF}"/>
              </a:ext>
            </a:extLst>
          </p:cNvPr>
          <p:cNvSpPr/>
          <p:nvPr/>
        </p:nvSpPr>
        <p:spPr>
          <a:xfrm>
            <a:off x="6077431" y="2724962"/>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TextBox 10">
            <a:extLst>
              <a:ext uri="{FF2B5EF4-FFF2-40B4-BE49-F238E27FC236}">
                <a16:creationId xmlns:a16="http://schemas.microsoft.com/office/drawing/2014/main" id="{C7EE38F2-F62D-547B-575F-54D00C513883}"/>
              </a:ext>
            </a:extLst>
          </p:cNvPr>
          <p:cNvSpPr txBox="1"/>
          <p:nvPr/>
        </p:nvSpPr>
        <p:spPr>
          <a:xfrm>
            <a:off x="5801023" y="1652908"/>
            <a:ext cx="1246376" cy="923330"/>
          </a:xfrm>
          <a:prstGeom prst="rect">
            <a:avLst/>
          </a:prstGeom>
          <a:noFill/>
        </p:spPr>
        <p:txBody>
          <a:bodyPr wrap="square" rtlCol="0">
            <a:spAutoFit/>
          </a:bodyPr>
          <a:lstStyle/>
          <a:p>
            <a:r>
              <a:rPr lang="fr-BE" dirty="0">
                <a:solidFill>
                  <a:schemeClr val="accent3"/>
                </a:solidFill>
              </a:rPr>
              <a:t>06/21</a:t>
            </a:r>
          </a:p>
          <a:p>
            <a:r>
              <a:rPr lang="fr-BE" dirty="0">
                <a:solidFill>
                  <a:schemeClr val="accent3"/>
                </a:solidFill>
              </a:rPr>
              <a:t>Loi Climat</a:t>
            </a:r>
          </a:p>
          <a:p>
            <a:r>
              <a:rPr lang="fr-BE" dirty="0">
                <a:solidFill>
                  <a:schemeClr val="accent3"/>
                </a:solidFill>
              </a:rPr>
              <a:t>adoptée</a:t>
            </a:r>
            <a:endParaRPr lang="en-IE" dirty="0">
              <a:solidFill>
                <a:schemeClr val="accent3"/>
              </a:solidFill>
            </a:endParaRPr>
          </a:p>
        </p:txBody>
      </p:sp>
      <p:cxnSp>
        <p:nvCxnSpPr>
          <p:cNvPr id="13" name="Straight Connector 12">
            <a:extLst>
              <a:ext uri="{FF2B5EF4-FFF2-40B4-BE49-F238E27FC236}">
                <a16:creationId xmlns:a16="http://schemas.microsoft.com/office/drawing/2014/main" id="{32AB49A0-F7F5-EF4B-E7D4-086A63815BC6}"/>
              </a:ext>
            </a:extLst>
          </p:cNvPr>
          <p:cNvCxnSpPr>
            <a:cxnSpLocks/>
          </p:cNvCxnSpPr>
          <p:nvPr/>
        </p:nvCxnSpPr>
        <p:spPr>
          <a:xfrm>
            <a:off x="2122791" y="1456886"/>
            <a:ext cx="0" cy="2592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6BA1F40-8954-3404-FC64-13DC49E808AE}"/>
              </a:ext>
            </a:extLst>
          </p:cNvPr>
          <p:cNvSpPr txBox="1"/>
          <p:nvPr/>
        </p:nvSpPr>
        <p:spPr>
          <a:xfrm>
            <a:off x="1765353" y="4305837"/>
            <a:ext cx="798228" cy="400110"/>
          </a:xfrm>
          <a:prstGeom prst="rect">
            <a:avLst/>
          </a:prstGeom>
          <a:noFill/>
        </p:spPr>
        <p:txBody>
          <a:bodyPr wrap="square" rtlCol="0">
            <a:spAutoFit/>
          </a:bodyPr>
          <a:lstStyle/>
          <a:p>
            <a:r>
              <a:rPr lang="fr-BE" sz="2000" b="1" dirty="0"/>
              <a:t>2020</a:t>
            </a:r>
            <a:endParaRPr lang="en-IE" sz="2000" b="1" dirty="0"/>
          </a:p>
        </p:txBody>
      </p:sp>
      <p:cxnSp>
        <p:nvCxnSpPr>
          <p:cNvPr id="17" name="Straight Connector 16">
            <a:extLst>
              <a:ext uri="{FF2B5EF4-FFF2-40B4-BE49-F238E27FC236}">
                <a16:creationId xmlns:a16="http://schemas.microsoft.com/office/drawing/2014/main" id="{3DE5907F-502D-6CE6-B572-C8A0F3C19E01}"/>
              </a:ext>
            </a:extLst>
          </p:cNvPr>
          <p:cNvCxnSpPr>
            <a:cxnSpLocks/>
          </p:cNvCxnSpPr>
          <p:nvPr/>
        </p:nvCxnSpPr>
        <p:spPr>
          <a:xfrm>
            <a:off x="4821952" y="1447033"/>
            <a:ext cx="0" cy="2592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F19A2E8-D860-4132-36C0-13284DFC3DC2}"/>
              </a:ext>
            </a:extLst>
          </p:cNvPr>
          <p:cNvSpPr txBox="1"/>
          <p:nvPr/>
        </p:nvSpPr>
        <p:spPr>
          <a:xfrm>
            <a:off x="4499989" y="4288745"/>
            <a:ext cx="798228" cy="400110"/>
          </a:xfrm>
          <a:prstGeom prst="rect">
            <a:avLst/>
          </a:prstGeom>
          <a:noFill/>
        </p:spPr>
        <p:txBody>
          <a:bodyPr wrap="square" rtlCol="0">
            <a:spAutoFit/>
          </a:bodyPr>
          <a:lstStyle/>
          <a:p>
            <a:r>
              <a:rPr lang="fr-BE" sz="2000" b="1" dirty="0"/>
              <a:t>2021</a:t>
            </a:r>
            <a:endParaRPr lang="en-IE" sz="2000" b="1" dirty="0"/>
          </a:p>
        </p:txBody>
      </p:sp>
      <p:cxnSp>
        <p:nvCxnSpPr>
          <p:cNvPr id="19" name="Straight Connector 18">
            <a:extLst>
              <a:ext uri="{FF2B5EF4-FFF2-40B4-BE49-F238E27FC236}">
                <a16:creationId xmlns:a16="http://schemas.microsoft.com/office/drawing/2014/main" id="{5506EC58-2D31-B8A7-A6AF-D0BE2F1CE8D5}"/>
              </a:ext>
            </a:extLst>
          </p:cNvPr>
          <p:cNvCxnSpPr>
            <a:cxnSpLocks/>
          </p:cNvCxnSpPr>
          <p:nvPr/>
        </p:nvCxnSpPr>
        <p:spPr>
          <a:xfrm>
            <a:off x="7794395" y="1427763"/>
            <a:ext cx="0" cy="2592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C5A024C-061F-E5F6-ACD5-0E2C7F15EA6E}"/>
              </a:ext>
            </a:extLst>
          </p:cNvPr>
          <p:cNvSpPr txBox="1"/>
          <p:nvPr/>
        </p:nvSpPr>
        <p:spPr>
          <a:xfrm>
            <a:off x="7436989" y="4214392"/>
            <a:ext cx="798228" cy="400110"/>
          </a:xfrm>
          <a:prstGeom prst="rect">
            <a:avLst/>
          </a:prstGeom>
          <a:noFill/>
        </p:spPr>
        <p:txBody>
          <a:bodyPr wrap="square" rtlCol="0">
            <a:spAutoFit/>
          </a:bodyPr>
          <a:lstStyle/>
          <a:p>
            <a:r>
              <a:rPr lang="fr-BE" sz="2000" b="1" dirty="0"/>
              <a:t>2022</a:t>
            </a:r>
            <a:endParaRPr lang="en-IE" sz="2000" b="1" dirty="0"/>
          </a:p>
        </p:txBody>
      </p:sp>
      <p:cxnSp>
        <p:nvCxnSpPr>
          <p:cNvPr id="21" name="Straight Connector 20">
            <a:extLst>
              <a:ext uri="{FF2B5EF4-FFF2-40B4-BE49-F238E27FC236}">
                <a16:creationId xmlns:a16="http://schemas.microsoft.com/office/drawing/2014/main" id="{74723123-62FE-7A94-1948-926D1B3D72AD}"/>
              </a:ext>
            </a:extLst>
          </p:cNvPr>
          <p:cNvCxnSpPr>
            <a:cxnSpLocks/>
          </p:cNvCxnSpPr>
          <p:nvPr/>
        </p:nvCxnSpPr>
        <p:spPr>
          <a:xfrm>
            <a:off x="10547412" y="1416877"/>
            <a:ext cx="0" cy="2592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6D7490D-050C-9D58-40C5-3A1EC74F41A5}"/>
              </a:ext>
            </a:extLst>
          </p:cNvPr>
          <p:cNvSpPr txBox="1"/>
          <p:nvPr/>
        </p:nvSpPr>
        <p:spPr>
          <a:xfrm>
            <a:off x="10298875" y="4293271"/>
            <a:ext cx="798228" cy="400110"/>
          </a:xfrm>
          <a:prstGeom prst="rect">
            <a:avLst/>
          </a:prstGeom>
          <a:noFill/>
        </p:spPr>
        <p:txBody>
          <a:bodyPr wrap="square" rtlCol="0">
            <a:spAutoFit/>
          </a:bodyPr>
          <a:lstStyle/>
          <a:p>
            <a:r>
              <a:rPr lang="fr-BE" sz="2000" b="1" dirty="0"/>
              <a:t>2023</a:t>
            </a:r>
            <a:endParaRPr lang="en-IE" sz="2000" b="1" dirty="0"/>
          </a:p>
        </p:txBody>
      </p:sp>
      <p:sp>
        <p:nvSpPr>
          <p:cNvPr id="29" name="Oval 28">
            <a:extLst>
              <a:ext uri="{FF2B5EF4-FFF2-40B4-BE49-F238E27FC236}">
                <a16:creationId xmlns:a16="http://schemas.microsoft.com/office/drawing/2014/main" id="{911EC75D-3CA5-2419-93CA-3D363F72FF3C}"/>
              </a:ext>
            </a:extLst>
          </p:cNvPr>
          <p:cNvSpPr/>
          <p:nvPr/>
        </p:nvSpPr>
        <p:spPr>
          <a:xfrm>
            <a:off x="264591" y="2743199"/>
            <a:ext cx="304800" cy="272143"/>
          </a:xfrm>
          <a:prstGeom prst="ellipse">
            <a:avLst/>
          </a:prstGeom>
          <a:solidFill>
            <a:srgbClr val="024EA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solidFill>
            </a:endParaRPr>
          </a:p>
        </p:txBody>
      </p:sp>
      <p:sp>
        <p:nvSpPr>
          <p:cNvPr id="30" name="TextBox 29">
            <a:extLst>
              <a:ext uri="{FF2B5EF4-FFF2-40B4-BE49-F238E27FC236}">
                <a16:creationId xmlns:a16="http://schemas.microsoft.com/office/drawing/2014/main" id="{69C863E1-D41E-D79B-6E63-C59E83434713}"/>
              </a:ext>
            </a:extLst>
          </p:cNvPr>
          <p:cNvSpPr txBox="1"/>
          <p:nvPr/>
        </p:nvSpPr>
        <p:spPr>
          <a:xfrm>
            <a:off x="77227" y="3173188"/>
            <a:ext cx="873617" cy="923330"/>
          </a:xfrm>
          <a:prstGeom prst="rect">
            <a:avLst/>
          </a:prstGeom>
          <a:noFill/>
        </p:spPr>
        <p:txBody>
          <a:bodyPr wrap="square" rtlCol="0">
            <a:spAutoFit/>
          </a:bodyPr>
          <a:lstStyle/>
          <a:p>
            <a:r>
              <a:rPr lang="fr-BE" dirty="0">
                <a:solidFill>
                  <a:schemeClr val="tx2"/>
                </a:solidFill>
              </a:rPr>
              <a:t>05/19</a:t>
            </a:r>
          </a:p>
          <a:p>
            <a:r>
              <a:rPr lang="fr-BE" dirty="0">
                <a:solidFill>
                  <a:schemeClr val="tx2"/>
                </a:solidFill>
              </a:rPr>
              <a:t>New COM</a:t>
            </a:r>
            <a:endParaRPr lang="en-IE" dirty="0">
              <a:solidFill>
                <a:schemeClr val="tx2"/>
              </a:solidFill>
            </a:endParaRPr>
          </a:p>
        </p:txBody>
      </p:sp>
      <p:sp>
        <p:nvSpPr>
          <p:cNvPr id="31" name="Oval 30">
            <a:extLst>
              <a:ext uri="{FF2B5EF4-FFF2-40B4-BE49-F238E27FC236}">
                <a16:creationId xmlns:a16="http://schemas.microsoft.com/office/drawing/2014/main" id="{53DD7641-F301-2CE5-51CD-D42E0AE954BD}"/>
              </a:ext>
            </a:extLst>
          </p:cNvPr>
          <p:cNvSpPr/>
          <p:nvPr/>
        </p:nvSpPr>
        <p:spPr>
          <a:xfrm>
            <a:off x="4301196" y="2723929"/>
            <a:ext cx="304800" cy="272143"/>
          </a:xfrm>
          <a:prstGeom prst="ellipse">
            <a:avLst/>
          </a:prstGeom>
          <a:solidFill>
            <a:srgbClr val="024B9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TextBox 31">
            <a:extLst>
              <a:ext uri="{FF2B5EF4-FFF2-40B4-BE49-F238E27FC236}">
                <a16:creationId xmlns:a16="http://schemas.microsoft.com/office/drawing/2014/main" id="{7620DDDA-C0AD-95DC-9B4E-34CC23A123C5}"/>
              </a:ext>
            </a:extLst>
          </p:cNvPr>
          <p:cNvSpPr txBox="1"/>
          <p:nvPr/>
        </p:nvSpPr>
        <p:spPr>
          <a:xfrm>
            <a:off x="3982900" y="3151409"/>
            <a:ext cx="965216" cy="923330"/>
          </a:xfrm>
          <a:prstGeom prst="rect">
            <a:avLst/>
          </a:prstGeom>
          <a:noFill/>
        </p:spPr>
        <p:txBody>
          <a:bodyPr wrap="square" rtlCol="0">
            <a:spAutoFit/>
          </a:bodyPr>
          <a:lstStyle/>
          <a:p>
            <a:r>
              <a:rPr lang="fr-BE" dirty="0">
                <a:solidFill>
                  <a:schemeClr val="tx2"/>
                </a:solidFill>
              </a:rPr>
              <a:t>12/20</a:t>
            </a:r>
          </a:p>
          <a:p>
            <a:r>
              <a:rPr lang="fr-BE" dirty="0">
                <a:solidFill>
                  <a:schemeClr val="tx2"/>
                </a:solidFill>
              </a:rPr>
              <a:t>MFF</a:t>
            </a:r>
            <a:endParaRPr lang="fr-BE" sz="1400" i="1" dirty="0">
              <a:solidFill>
                <a:schemeClr val="tx2"/>
              </a:solidFill>
            </a:endParaRPr>
          </a:p>
          <a:p>
            <a:r>
              <a:rPr lang="fr-BE" dirty="0">
                <a:solidFill>
                  <a:schemeClr val="tx2"/>
                </a:solidFill>
              </a:rPr>
              <a:t>NGEU</a:t>
            </a:r>
            <a:endParaRPr lang="en-IE" dirty="0">
              <a:solidFill>
                <a:schemeClr val="tx2"/>
              </a:solidFill>
            </a:endParaRPr>
          </a:p>
        </p:txBody>
      </p:sp>
      <p:sp>
        <p:nvSpPr>
          <p:cNvPr id="33" name="TextBox 32">
            <a:extLst>
              <a:ext uri="{FF2B5EF4-FFF2-40B4-BE49-F238E27FC236}">
                <a16:creationId xmlns:a16="http://schemas.microsoft.com/office/drawing/2014/main" id="{36EDE2F4-62DC-91B8-FF25-38CEC9E3149C}"/>
              </a:ext>
            </a:extLst>
          </p:cNvPr>
          <p:cNvSpPr txBox="1"/>
          <p:nvPr/>
        </p:nvSpPr>
        <p:spPr>
          <a:xfrm>
            <a:off x="6165567" y="3152812"/>
            <a:ext cx="1147885" cy="923330"/>
          </a:xfrm>
          <a:prstGeom prst="rect">
            <a:avLst/>
          </a:prstGeom>
          <a:noFill/>
        </p:spPr>
        <p:txBody>
          <a:bodyPr wrap="square" rtlCol="0">
            <a:spAutoFit/>
          </a:bodyPr>
          <a:lstStyle/>
          <a:p>
            <a:r>
              <a:rPr lang="fr-BE" dirty="0">
                <a:solidFill>
                  <a:schemeClr val="accent3"/>
                </a:solidFill>
              </a:rPr>
              <a:t>07/21</a:t>
            </a:r>
          </a:p>
          <a:p>
            <a:r>
              <a:rPr lang="fr-BE" dirty="0">
                <a:solidFill>
                  <a:schemeClr val="accent3"/>
                </a:solidFill>
              </a:rPr>
              <a:t>Fitfor55 Package</a:t>
            </a:r>
            <a:endParaRPr lang="en-IE" dirty="0">
              <a:solidFill>
                <a:schemeClr val="accent3"/>
              </a:solidFill>
            </a:endParaRPr>
          </a:p>
        </p:txBody>
      </p:sp>
      <p:sp>
        <p:nvSpPr>
          <p:cNvPr id="35" name="Oval 34">
            <a:extLst>
              <a:ext uri="{FF2B5EF4-FFF2-40B4-BE49-F238E27FC236}">
                <a16:creationId xmlns:a16="http://schemas.microsoft.com/office/drawing/2014/main" id="{7BE09DF9-9304-8494-A1F4-DECA73C1F762}"/>
              </a:ext>
            </a:extLst>
          </p:cNvPr>
          <p:cNvSpPr/>
          <p:nvPr/>
        </p:nvSpPr>
        <p:spPr>
          <a:xfrm>
            <a:off x="8497819" y="2723929"/>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6" name="TextBox 35">
            <a:extLst>
              <a:ext uri="{FF2B5EF4-FFF2-40B4-BE49-F238E27FC236}">
                <a16:creationId xmlns:a16="http://schemas.microsoft.com/office/drawing/2014/main" id="{ED99744C-D41F-A55A-28C4-CC53B604D1B0}"/>
              </a:ext>
            </a:extLst>
          </p:cNvPr>
          <p:cNvSpPr txBox="1"/>
          <p:nvPr/>
        </p:nvSpPr>
        <p:spPr>
          <a:xfrm>
            <a:off x="8280224" y="3085879"/>
            <a:ext cx="1239016" cy="923330"/>
          </a:xfrm>
          <a:prstGeom prst="rect">
            <a:avLst/>
          </a:prstGeom>
          <a:noFill/>
        </p:spPr>
        <p:txBody>
          <a:bodyPr wrap="square" rtlCol="0">
            <a:spAutoFit/>
          </a:bodyPr>
          <a:lstStyle/>
          <a:p>
            <a:r>
              <a:rPr lang="fr-BE" dirty="0">
                <a:solidFill>
                  <a:schemeClr val="accent3"/>
                </a:solidFill>
              </a:rPr>
              <a:t>05/22</a:t>
            </a:r>
          </a:p>
          <a:p>
            <a:r>
              <a:rPr lang="fr-BE" dirty="0" err="1">
                <a:solidFill>
                  <a:schemeClr val="accent3"/>
                </a:solidFill>
              </a:rPr>
              <a:t>REPowerEU</a:t>
            </a:r>
            <a:endParaRPr lang="en-IE" dirty="0">
              <a:solidFill>
                <a:schemeClr val="accent3"/>
              </a:solidFill>
            </a:endParaRPr>
          </a:p>
        </p:txBody>
      </p:sp>
      <p:sp>
        <p:nvSpPr>
          <p:cNvPr id="37" name="Oval 36">
            <a:extLst>
              <a:ext uri="{FF2B5EF4-FFF2-40B4-BE49-F238E27FC236}">
                <a16:creationId xmlns:a16="http://schemas.microsoft.com/office/drawing/2014/main" id="{0B654D5E-7BFD-7B55-74B5-80DA6D814161}"/>
              </a:ext>
            </a:extLst>
          </p:cNvPr>
          <p:cNvSpPr/>
          <p:nvPr/>
        </p:nvSpPr>
        <p:spPr>
          <a:xfrm>
            <a:off x="10841750" y="2753052"/>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8" name="TextBox 37">
            <a:extLst>
              <a:ext uri="{FF2B5EF4-FFF2-40B4-BE49-F238E27FC236}">
                <a16:creationId xmlns:a16="http://schemas.microsoft.com/office/drawing/2014/main" id="{FB97FE6B-CB5A-EF76-8B6A-A65188FF98DE}"/>
              </a:ext>
            </a:extLst>
          </p:cNvPr>
          <p:cNvSpPr txBox="1"/>
          <p:nvPr/>
        </p:nvSpPr>
        <p:spPr>
          <a:xfrm>
            <a:off x="10594817" y="3097798"/>
            <a:ext cx="1239016" cy="1200329"/>
          </a:xfrm>
          <a:prstGeom prst="rect">
            <a:avLst/>
          </a:prstGeom>
          <a:noFill/>
        </p:spPr>
        <p:txBody>
          <a:bodyPr wrap="square" rtlCol="0">
            <a:spAutoFit/>
          </a:bodyPr>
          <a:lstStyle/>
          <a:p>
            <a:r>
              <a:rPr lang="fr-BE" dirty="0">
                <a:solidFill>
                  <a:schemeClr val="accent3"/>
                </a:solidFill>
              </a:rPr>
              <a:t>03/23</a:t>
            </a:r>
          </a:p>
          <a:p>
            <a:r>
              <a:rPr lang="fr-BE" dirty="0">
                <a:solidFill>
                  <a:schemeClr val="accent3"/>
                </a:solidFill>
              </a:rPr>
              <a:t>Net-</a:t>
            </a:r>
            <a:r>
              <a:rPr lang="fr-BE" dirty="0" err="1">
                <a:solidFill>
                  <a:schemeClr val="accent3"/>
                </a:solidFill>
              </a:rPr>
              <a:t>Zero</a:t>
            </a:r>
            <a:r>
              <a:rPr lang="fr-BE" dirty="0">
                <a:solidFill>
                  <a:schemeClr val="accent3"/>
                </a:solidFill>
              </a:rPr>
              <a:t> </a:t>
            </a:r>
            <a:r>
              <a:rPr lang="fr-BE" dirty="0" err="1">
                <a:solidFill>
                  <a:schemeClr val="accent3"/>
                </a:solidFill>
              </a:rPr>
              <a:t>Act</a:t>
            </a:r>
            <a:r>
              <a:rPr lang="fr-BE" dirty="0">
                <a:solidFill>
                  <a:schemeClr val="accent3"/>
                </a:solidFill>
              </a:rPr>
              <a:t> </a:t>
            </a:r>
            <a:r>
              <a:rPr lang="fr-BE" dirty="0" err="1">
                <a:solidFill>
                  <a:schemeClr val="accent3"/>
                </a:solidFill>
              </a:rPr>
              <a:t>Industry</a:t>
            </a:r>
            <a:endParaRPr lang="fr-BE" dirty="0">
              <a:solidFill>
                <a:schemeClr val="accent3"/>
              </a:solidFill>
            </a:endParaRPr>
          </a:p>
        </p:txBody>
      </p:sp>
      <p:pic>
        <p:nvPicPr>
          <p:cNvPr id="2" name="Picture 1">
            <a:extLst>
              <a:ext uri="{FF2B5EF4-FFF2-40B4-BE49-F238E27FC236}">
                <a16:creationId xmlns:a16="http://schemas.microsoft.com/office/drawing/2014/main" id="{E9A48D0E-5D20-B9AC-98E3-C3411A2A3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5094" y="1735"/>
            <a:ext cx="982895" cy="1080000"/>
          </a:xfrm>
          <a:prstGeom prst="rect">
            <a:avLst/>
          </a:prstGeom>
        </p:spPr>
      </p:pic>
      <p:sp>
        <p:nvSpPr>
          <p:cNvPr id="12" name="Oval 11">
            <a:extLst>
              <a:ext uri="{FF2B5EF4-FFF2-40B4-BE49-F238E27FC236}">
                <a16:creationId xmlns:a16="http://schemas.microsoft.com/office/drawing/2014/main" id="{60D9E70E-6572-032B-BA2A-FF2D4A5E7C62}"/>
              </a:ext>
            </a:extLst>
          </p:cNvPr>
          <p:cNvSpPr/>
          <p:nvPr/>
        </p:nvSpPr>
        <p:spPr>
          <a:xfrm>
            <a:off x="7955060" y="2753052"/>
            <a:ext cx="1564180" cy="136327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Box 6">
            <a:extLst>
              <a:ext uri="{FF2B5EF4-FFF2-40B4-BE49-F238E27FC236}">
                <a16:creationId xmlns:a16="http://schemas.microsoft.com/office/drawing/2014/main" id="{7605F713-06CE-D190-B395-51AE217C1C6E}"/>
              </a:ext>
            </a:extLst>
          </p:cNvPr>
          <p:cNvSpPr txBox="1"/>
          <p:nvPr/>
        </p:nvSpPr>
        <p:spPr>
          <a:xfrm>
            <a:off x="3933887" y="1833107"/>
            <a:ext cx="965216" cy="646331"/>
          </a:xfrm>
          <a:prstGeom prst="rect">
            <a:avLst/>
          </a:prstGeom>
          <a:noFill/>
        </p:spPr>
        <p:txBody>
          <a:bodyPr wrap="square" rtlCol="0">
            <a:spAutoFit/>
          </a:bodyPr>
          <a:lstStyle/>
          <a:p>
            <a:r>
              <a:rPr lang="fr-BE" dirty="0">
                <a:solidFill>
                  <a:schemeClr val="accent5"/>
                </a:solidFill>
              </a:rPr>
              <a:t>12/20</a:t>
            </a:r>
          </a:p>
          <a:p>
            <a:r>
              <a:rPr lang="fr-BE" dirty="0">
                <a:solidFill>
                  <a:schemeClr val="accent5"/>
                </a:solidFill>
              </a:rPr>
              <a:t>SSMS</a:t>
            </a:r>
            <a:endParaRPr lang="en-IE" dirty="0">
              <a:solidFill>
                <a:schemeClr val="accent5"/>
              </a:solidFill>
            </a:endParaRPr>
          </a:p>
        </p:txBody>
      </p:sp>
      <p:sp>
        <p:nvSpPr>
          <p:cNvPr id="23" name="Oval 22">
            <a:extLst>
              <a:ext uri="{FF2B5EF4-FFF2-40B4-BE49-F238E27FC236}">
                <a16:creationId xmlns:a16="http://schemas.microsoft.com/office/drawing/2014/main" id="{AACE5D6D-B0F8-3A56-1D84-8C5D7EE46541}"/>
              </a:ext>
            </a:extLst>
          </p:cNvPr>
          <p:cNvSpPr/>
          <p:nvPr/>
        </p:nvSpPr>
        <p:spPr>
          <a:xfrm>
            <a:off x="7306247" y="2743199"/>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4" name="TextBox 13">
            <a:extLst>
              <a:ext uri="{FF2B5EF4-FFF2-40B4-BE49-F238E27FC236}">
                <a16:creationId xmlns:a16="http://schemas.microsoft.com/office/drawing/2014/main" id="{2EF3CCC6-92AE-799A-CFB1-3B19148EB059}"/>
              </a:ext>
            </a:extLst>
          </p:cNvPr>
          <p:cNvSpPr txBox="1"/>
          <p:nvPr/>
        </p:nvSpPr>
        <p:spPr>
          <a:xfrm>
            <a:off x="6928291" y="1258813"/>
            <a:ext cx="1246374" cy="1477328"/>
          </a:xfrm>
          <a:prstGeom prst="rect">
            <a:avLst/>
          </a:prstGeom>
          <a:noFill/>
        </p:spPr>
        <p:txBody>
          <a:bodyPr wrap="square" rtlCol="0">
            <a:spAutoFit/>
          </a:bodyPr>
          <a:lstStyle/>
          <a:p>
            <a:r>
              <a:rPr lang="fr-BE" dirty="0">
                <a:solidFill>
                  <a:schemeClr val="accent3"/>
                </a:solidFill>
              </a:rPr>
              <a:t>12/21</a:t>
            </a:r>
          </a:p>
          <a:p>
            <a:r>
              <a:rPr lang="fr-BE" dirty="0">
                <a:solidFill>
                  <a:schemeClr val="accent3"/>
                </a:solidFill>
              </a:rPr>
              <a:t>Efficient &amp; green </a:t>
            </a:r>
            <a:r>
              <a:rPr lang="fr-BE" dirty="0" err="1">
                <a:solidFill>
                  <a:schemeClr val="accent3"/>
                </a:solidFill>
              </a:rPr>
              <a:t>mobility</a:t>
            </a:r>
            <a:r>
              <a:rPr lang="fr-BE" dirty="0">
                <a:solidFill>
                  <a:schemeClr val="accent3"/>
                </a:solidFill>
              </a:rPr>
              <a:t> package</a:t>
            </a:r>
            <a:endParaRPr lang="en-IE" dirty="0">
              <a:solidFill>
                <a:schemeClr val="accent3"/>
              </a:solidFill>
            </a:endParaRPr>
          </a:p>
        </p:txBody>
      </p:sp>
    </p:spTree>
    <p:extLst>
      <p:ext uri="{BB962C8B-B14F-4D97-AF65-F5344CB8AC3E}">
        <p14:creationId xmlns:p14="http://schemas.microsoft.com/office/powerpoint/2010/main" val="3882135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0F6109-0437-2EF1-C650-031C2DA107E6}"/>
              </a:ext>
            </a:extLst>
          </p:cNvPr>
          <p:cNvSpPr>
            <a:spLocks noGrp="1"/>
          </p:cNvSpPr>
          <p:nvPr>
            <p:ph type="title"/>
          </p:nvPr>
        </p:nvSpPr>
        <p:spPr>
          <a:xfrm>
            <a:off x="927179" y="232488"/>
            <a:ext cx="10515600" cy="782357"/>
          </a:xfrm>
        </p:spPr>
        <p:txBody>
          <a:bodyPr anchor="ctr"/>
          <a:lstStyle/>
          <a:p>
            <a:r>
              <a:rPr lang="en-IE" sz="3200" dirty="0" err="1"/>
              <a:t>REPowerEU</a:t>
            </a:r>
            <a:endParaRPr lang="en-IE" sz="3200" dirty="0"/>
          </a:p>
        </p:txBody>
      </p:sp>
      <p:pic>
        <p:nvPicPr>
          <p:cNvPr id="4" name="Picture 3">
            <a:extLst>
              <a:ext uri="{FF2B5EF4-FFF2-40B4-BE49-F238E27FC236}">
                <a16:creationId xmlns:a16="http://schemas.microsoft.com/office/drawing/2014/main" id="{4AB683BF-00A6-CDA7-5EB7-81EEDB684213}"/>
              </a:ext>
            </a:extLst>
          </p:cNvPr>
          <p:cNvPicPr>
            <a:picLocks noChangeAspect="1"/>
          </p:cNvPicPr>
          <p:nvPr/>
        </p:nvPicPr>
        <p:blipFill>
          <a:blip r:embed="rId2"/>
          <a:stretch>
            <a:fillRect/>
          </a:stretch>
        </p:blipFill>
        <p:spPr>
          <a:xfrm>
            <a:off x="5767240" y="742702"/>
            <a:ext cx="5762625" cy="5010150"/>
          </a:xfrm>
          <a:prstGeom prst="rect">
            <a:avLst/>
          </a:prstGeom>
        </p:spPr>
      </p:pic>
      <p:sp>
        <p:nvSpPr>
          <p:cNvPr id="5" name="TextBox 4">
            <a:extLst>
              <a:ext uri="{FF2B5EF4-FFF2-40B4-BE49-F238E27FC236}">
                <a16:creationId xmlns:a16="http://schemas.microsoft.com/office/drawing/2014/main" id="{72702282-3569-11E3-BAD0-C419869349E2}"/>
              </a:ext>
            </a:extLst>
          </p:cNvPr>
          <p:cNvSpPr txBox="1"/>
          <p:nvPr/>
        </p:nvSpPr>
        <p:spPr>
          <a:xfrm>
            <a:off x="487669" y="1768021"/>
            <a:ext cx="5279571" cy="3231654"/>
          </a:xfrm>
          <a:prstGeom prst="rect">
            <a:avLst/>
          </a:prstGeom>
          <a:noFill/>
        </p:spPr>
        <p:txBody>
          <a:bodyPr wrap="square" rtlCol="0">
            <a:spAutoFit/>
          </a:bodyPr>
          <a:lstStyle/>
          <a:p>
            <a:r>
              <a:rPr lang="fr-BE" dirty="0"/>
              <a:t>March 22: Communication</a:t>
            </a:r>
          </a:p>
          <a:p>
            <a:r>
              <a:rPr lang="fr-BE" dirty="0"/>
              <a:t>May 22: 	Action Plan</a:t>
            </a:r>
          </a:p>
          <a:p>
            <a:endParaRPr lang="fr-BE" dirty="0"/>
          </a:p>
          <a:p>
            <a:pPr>
              <a:spcAft>
                <a:spcPts val="1200"/>
              </a:spcAft>
            </a:pPr>
            <a:r>
              <a:rPr lang="fr-BE" sz="2000" b="1" dirty="0">
                <a:solidFill>
                  <a:schemeClr val="tx2">
                    <a:lumMod val="60000"/>
                    <a:lumOff val="40000"/>
                  </a:schemeClr>
                </a:solidFill>
              </a:rPr>
              <a:t>Objectives:</a:t>
            </a:r>
          </a:p>
          <a:p>
            <a:pPr marL="285750" indent="-285750">
              <a:spcAft>
                <a:spcPts val="1200"/>
              </a:spcAft>
              <a:buFont typeface="Arial" panose="020B0604020202020204" pitchFamily="34" charset="0"/>
              <a:buChar char="•"/>
            </a:pPr>
            <a:r>
              <a:rPr lang="en-IE" dirty="0"/>
              <a:t>save energy; </a:t>
            </a:r>
          </a:p>
          <a:p>
            <a:pPr marL="285750" indent="-285750">
              <a:spcAft>
                <a:spcPts val="1200"/>
              </a:spcAft>
              <a:buFont typeface="Arial" panose="020B0604020202020204" pitchFamily="34" charset="0"/>
              <a:buChar char="•"/>
            </a:pPr>
            <a:r>
              <a:rPr lang="en-IE" dirty="0"/>
              <a:t>diversify supplies; </a:t>
            </a:r>
          </a:p>
          <a:p>
            <a:pPr marL="285750" indent="-285750">
              <a:spcAft>
                <a:spcPts val="1200"/>
              </a:spcAft>
              <a:buFont typeface="Arial" panose="020B0604020202020204" pitchFamily="34" charset="0"/>
              <a:buChar char="•"/>
            </a:pPr>
            <a:r>
              <a:rPr lang="en-IE" dirty="0"/>
              <a:t>quickly substitute fossil fuels by accelerating Europe’s clean energy transition; </a:t>
            </a:r>
          </a:p>
          <a:p>
            <a:pPr marL="285750" indent="-285750">
              <a:spcAft>
                <a:spcPts val="1200"/>
              </a:spcAft>
              <a:buFont typeface="Arial" panose="020B0604020202020204" pitchFamily="34" charset="0"/>
              <a:buChar char="•"/>
            </a:pPr>
            <a:r>
              <a:rPr lang="en-IE" dirty="0"/>
              <a:t>smartly combine investments and reforms. </a:t>
            </a:r>
          </a:p>
        </p:txBody>
      </p:sp>
      <p:sp>
        <p:nvSpPr>
          <p:cNvPr id="6" name="TextBox 5">
            <a:extLst>
              <a:ext uri="{FF2B5EF4-FFF2-40B4-BE49-F238E27FC236}">
                <a16:creationId xmlns:a16="http://schemas.microsoft.com/office/drawing/2014/main" id="{DE4952F5-CA7A-A337-C423-198295325747}"/>
              </a:ext>
            </a:extLst>
          </p:cNvPr>
          <p:cNvSpPr txBox="1"/>
          <p:nvPr/>
        </p:nvSpPr>
        <p:spPr>
          <a:xfrm>
            <a:off x="391885" y="6063011"/>
            <a:ext cx="9055988" cy="400110"/>
          </a:xfrm>
          <a:prstGeom prst="rect">
            <a:avLst/>
          </a:prstGeom>
          <a:noFill/>
        </p:spPr>
        <p:txBody>
          <a:bodyPr wrap="square" rtlCol="0">
            <a:spAutoFit/>
          </a:bodyPr>
          <a:lstStyle/>
          <a:p>
            <a:r>
              <a:rPr lang="en-IE" sz="2000" b="1" dirty="0">
                <a:solidFill>
                  <a:srgbClr val="FF0000"/>
                </a:solidFill>
              </a:rPr>
              <a:t>We need to assess the impact of those initiatives on the transport </a:t>
            </a:r>
          </a:p>
        </p:txBody>
      </p:sp>
    </p:spTree>
    <p:extLst>
      <p:ext uri="{BB962C8B-B14F-4D97-AF65-F5344CB8AC3E}">
        <p14:creationId xmlns:p14="http://schemas.microsoft.com/office/powerpoint/2010/main" val="3537497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C68341-6D2E-506C-C029-F91C7ADB4513}"/>
              </a:ext>
            </a:extLst>
          </p:cNvPr>
          <p:cNvSpPr>
            <a:spLocks noGrp="1"/>
          </p:cNvSpPr>
          <p:nvPr>
            <p:ph type="title"/>
          </p:nvPr>
        </p:nvSpPr>
        <p:spPr>
          <a:xfrm>
            <a:off x="950844" y="167581"/>
            <a:ext cx="10675098" cy="782357"/>
          </a:xfrm>
        </p:spPr>
        <p:txBody>
          <a:bodyPr anchor="ctr"/>
          <a:lstStyle/>
          <a:p>
            <a:pPr algn="ctr"/>
            <a:r>
              <a:rPr lang="en-IE" sz="3200"/>
              <a:t>Zoom on Net Zero Industry Act &amp; critical raw Materials Act</a:t>
            </a:r>
          </a:p>
        </p:txBody>
      </p:sp>
      <p:sp>
        <p:nvSpPr>
          <p:cNvPr id="4" name="Arrow: Right 3">
            <a:extLst>
              <a:ext uri="{FF2B5EF4-FFF2-40B4-BE49-F238E27FC236}">
                <a16:creationId xmlns:a16="http://schemas.microsoft.com/office/drawing/2014/main" id="{B5343391-584A-C182-DE67-CF18050926B1}"/>
              </a:ext>
            </a:extLst>
          </p:cNvPr>
          <p:cNvSpPr/>
          <p:nvPr/>
        </p:nvSpPr>
        <p:spPr>
          <a:xfrm>
            <a:off x="87087" y="2427514"/>
            <a:ext cx="12017828" cy="903515"/>
          </a:xfrm>
          <a:prstGeom prst="rightArrow">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Oval 4">
            <a:extLst>
              <a:ext uri="{FF2B5EF4-FFF2-40B4-BE49-F238E27FC236}">
                <a16:creationId xmlns:a16="http://schemas.microsoft.com/office/drawing/2014/main" id="{C8EB6528-B548-A239-16BB-41E976B118F6}"/>
              </a:ext>
            </a:extLst>
          </p:cNvPr>
          <p:cNvSpPr/>
          <p:nvPr/>
        </p:nvSpPr>
        <p:spPr>
          <a:xfrm>
            <a:off x="1445652" y="2743199"/>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AF93372C-90CB-C679-E864-83BE11A1B9A1}"/>
              </a:ext>
            </a:extLst>
          </p:cNvPr>
          <p:cNvSpPr txBox="1"/>
          <p:nvPr/>
        </p:nvSpPr>
        <p:spPr>
          <a:xfrm>
            <a:off x="1259112" y="3173188"/>
            <a:ext cx="965216" cy="923330"/>
          </a:xfrm>
          <a:prstGeom prst="rect">
            <a:avLst/>
          </a:prstGeom>
          <a:noFill/>
        </p:spPr>
        <p:txBody>
          <a:bodyPr wrap="square" rtlCol="0">
            <a:spAutoFit/>
          </a:bodyPr>
          <a:lstStyle/>
          <a:p>
            <a:r>
              <a:rPr lang="fr-BE" dirty="0">
                <a:solidFill>
                  <a:schemeClr val="accent3"/>
                </a:solidFill>
              </a:rPr>
              <a:t>12/19</a:t>
            </a:r>
          </a:p>
          <a:p>
            <a:r>
              <a:rPr lang="fr-BE" dirty="0">
                <a:solidFill>
                  <a:schemeClr val="accent3"/>
                </a:solidFill>
              </a:rPr>
              <a:t>Pacte vert</a:t>
            </a:r>
            <a:endParaRPr lang="en-IE" dirty="0">
              <a:solidFill>
                <a:schemeClr val="accent3"/>
              </a:solidFill>
            </a:endParaRPr>
          </a:p>
        </p:txBody>
      </p:sp>
      <p:sp>
        <p:nvSpPr>
          <p:cNvPr id="8" name="Oval 7">
            <a:extLst>
              <a:ext uri="{FF2B5EF4-FFF2-40B4-BE49-F238E27FC236}">
                <a16:creationId xmlns:a16="http://schemas.microsoft.com/office/drawing/2014/main" id="{14464CAA-A438-CCC8-830A-8B988E460EA7}"/>
              </a:ext>
            </a:extLst>
          </p:cNvPr>
          <p:cNvSpPr/>
          <p:nvPr/>
        </p:nvSpPr>
        <p:spPr>
          <a:xfrm>
            <a:off x="2562671" y="2727366"/>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9FE27C35-B560-EAF3-45BC-BE45A49E7165}"/>
              </a:ext>
            </a:extLst>
          </p:cNvPr>
          <p:cNvSpPr txBox="1"/>
          <p:nvPr/>
        </p:nvSpPr>
        <p:spPr>
          <a:xfrm>
            <a:off x="2330454" y="1662025"/>
            <a:ext cx="1074033" cy="923330"/>
          </a:xfrm>
          <a:prstGeom prst="rect">
            <a:avLst/>
          </a:prstGeom>
          <a:noFill/>
        </p:spPr>
        <p:txBody>
          <a:bodyPr wrap="square" rtlCol="0">
            <a:spAutoFit/>
          </a:bodyPr>
          <a:lstStyle/>
          <a:p>
            <a:r>
              <a:rPr lang="fr-BE" dirty="0">
                <a:solidFill>
                  <a:schemeClr val="accent3"/>
                </a:solidFill>
              </a:rPr>
              <a:t>03/20 </a:t>
            </a:r>
          </a:p>
          <a:p>
            <a:r>
              <a:rPr lang="fr-BE" dirty="0">
                <a:solidFill>
                  <a:schemeClr val="accent3"/>
                </a:solidFill>
              </a:rPr>
              <a:t>Prop Loi Climat</a:t>
            </a:r>
            <a:endParaRPr lang="en-IE" dirty="0">
              <a:solidFill>
                <a:schemeClr val="accent3"/>
              </a:solidFill>
            </a:endParaRPr>
          </a:p>
        </p:txBody>
      </p:sp>
      <p:sp>
        <p:nvSpPr>
          <p:cNvPr id="10" name="Oval 9">
            <a:extLst>
              <a:ext uri="{FF2B5EF4-FFF2-40B4-BE49-F238E27FC236}">
                <a16:creationId xmlns:a16="http://schemas.microsoft.com/office/drawing/2014/main" id="{B5E778B9-C07C-DB5C-CC8D-0D1BB56F37FF}"/>
              </a:ext>
            </a:extLst>
          </p:cNvPr>
          <p:cNvSpPr/>
          <p:nvPr/>
        </p:nvSpPr>
        <p:spPr>
          <a:xfrm>
            <a:off x="6077431" y="2724962"/>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TextBox 10">
            <a:extLst>
              <a:ext uri="{FF2B5EF4-FFF2-40B4-BE49-F238E27FC236}">
                <a16:creationId xmlns:a16="http://schemas.microsoft.com/office/drawing/2014/main" id="{C7EE38F2-F62D-547B-575F-54D00C513883}"/>
              </a:ext>
            </a:extLst>
          </p:cNvPr>
          <p:cNvSpPr txBox="1"/>
          <p:nvPr/>
        </p:nvSpPr>
        <p:spPr>
          <a:xfrm>
            <a:off x="5801023" y="1652908"/>
            <a:ext cx="1246376" cy="923330"/>
          </a:xfrm>
          <a:prstGeom prst="rect">
            <a:avLst/>
          </a:prstGeom>
          <a:noFill/>
        </p:spPr>
        <p:txBody>
          <a:bodyPr wrap="square" rtlCol="0">
            <a:spAutoFit/>
          </a:bodyPr>
          <a:lstStyle/>
          <a:p>
            <a:r>
              <a:rPr lang="fr-BE" dirty="0">
                <a:solidFill>
                  <a:schemeClr val="accent3"/>
                </a:solidFill>
              </a:rPr>
              <a:t>06/21</a:t>
            </a:r>
          </a:p>
          <a:p>
            <a:r>
              <a:rPr lang="fr-BE" dirty="0">
                <a:solidFill>
                  <a:schemeClr val="accent3"/>
                </a:solidFill>
              </a:rPr>
              <a:t>Loi Climat</a:t>
            </a:r>
          </a:p>
          <a:p>
            <a:r>
              <a:rPr lang="fr-BE" dirty="0">
                <a:solidFill>
                  <a:schemeClr val="accent3"/>
                </a:solidFill>
              </a:rPr>
              <a:t>adoptée</a:t>
            </a:r>
            <a:endParaRPr lang="en-IE" dirty="0">
              <a:solidFill>
                <a:schemeClr val="accent3"/>
              </a:solidFill>
            </a:endParaRPr>
          </a:p>
        </p:txBody>
      </p:sp>
      <p:cxnSp>
        <p:nvCxnSpPr>
          <p:cNvPr id="13" name="Straight Connector 12">
            <a:extLst>
              <a:ext uri="{FF2B5EF4-FFF2-40B4-BE49-F238E27FC236}">
                <a16:creationId xmlns:a16="http://schemas.microsoft.com/office/drawing/2014/main" id="{32AB49A0-F7F5-EF4B-E7D4-086A63815BC6}"/>
              </a:ext>
            </a:extLst>
          </p:cNvPr>
          <p:cNvCxnSpPr>
            <a:cxnSpLocks/>
          </p:cNvCxnSpPr>
          <p:nvPr/>
        </p:nvCxnSpPr>
        <p:spPr>
          <a:xfrm>
            <a:off x="2122791" y="1456886"/>
            <a:ext cx="0" cy="2592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6BA1F40-8954-3404-FC64-13DC49E808AE}"/>
              </a:ext>
            </a:extLst>
          </p:cNvPr>
          <p:cNvSpPr txBox="1"/>
          <p:nvPr/>
        </p:nvSpPr>
        <p:spPr>
          <a:xfrm>
            <a:off x="1765353" y="4305837"/>
            <a:ext cx="798228" cy="400110"/>
          </a:xfrm>
          <a:prstGeom prst="rect">
            <a:avLst/>
          </a:prstGeom>
          <a:noFill/>
        </p:spPr>
        <p:txBody>
          <a:bodyPr wrap="square" rtlCol="0">
            <a:spAutoFit/>
          </a:bodyPr>
          <a:lstStyle/>
          <a:p>
            <a:r>
              <a:rPr lang="fr-BE" sz="2000" b="1" dirty="0"/>
              <a:t>2020</a:t>
            </a:r>
            <a:endParaRPr lang="en-IE" sz="2000" b="1" dirty="0"/>
          </a:p>
        </p:txBody>
      </p:sp>
      <p:cxnSp>
        <p:nvCxnSpPr>
          <p:cNvPr id="17" name="Straight Connector 16">
            <a:extLst>
              <a:ext uri="{FF2B5EF4-FFF2-40B4-BE49-F238E27FC236}">
                <a16:creationId xmlns:a16="http://schemas.microsoft.com/office/drawing/2014/main" id="{3DE5907F-502D-6CE6-B572-C8A0F3C19E01}"/>
              </a:ext>
            </a:extLst>
          </p:cNvPr>
          <p:cNvCxnSpPr>
            <a:cxnSpLocks/>
          </p:cNvCxnSpPr>
          <p:nvPr/>
        </p:nvCxnSpPr>
        <p:spPr>
          <a:xfrm>
            <a:off x="4821952" y="1447033"/>
            <a:ext cx="0" cy="2592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F19A2E8-D860-4132-36C0-13284DFC3DC2}"/>
              </a:ext>
            </a:extLst>
          </p:cNvPr>
          <p:cNvSpPr txBox="1"/>
          <p:nvPr/>
        </p:nvSpPr>
        <p:spPr>
          <a:xfrm>
            <a:off x="4499989" y="4288745"/>
            <a:ext cx="798228" cy="400110"/>
          </a:xfrm>
          <a:prstGeom prst="rect">
            <a:avLst/>
          </a:prstGeom>
          <a:noFill/>
        </p:spPr>
        <p:txBody>
          <a:bodyPr wrap="square" rtlCol="0">
            <a:spAutoFit/>
          </a:bodyPr>
          <a:lstStyle/>
          <a:p>
            <a:r>
              <a:rPr lang="fr-BE" sz="2000" b="1" dirty="0"/>
              <a:t>2021</a:t>
            </a:r>
            <a:endParaRPr lang="en-IE" sz="2000" b="1" dirty="0"/>
          </a:p>
        </p:txBody>
      </p:sp>
      <p:cxnSp>
        <p:nvCxnSpPr>
          <p:cNvPr id="19" name="Straight Connector 18">
            <a:extLst>
              <a:ext uri="{FF2B5EF4-FFF2-40B4-BE49-F238E27FC236}">
                <a16:creationId xmlns:a16="http://schemas.microsoft.com/office/drawing/2014/main" id="{5506EC58-2D31-B8A7-A6AF-D0BE2F1CE8D5}"/>
              </a:ext>
            </a:extLst>
          </p:cNvPr>
          <p:cNvCxnSpPr>
            <a:cxnSpLocks/>
          </p:cNvCxnSpPr>
          <p:nvPr/>
        </p:nvCxnSpPr>
        <p:spPr>
          <a:xfrm>
            <a:off x="7794395" y="1427763"/>
            <a:ext cx="0" cy="2592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C5A024C-061F-E5F6-ACD5-0E2C7F15EA6E}"/>
              </a:ext>
            </a:extLst>
          </p:cNvPr>
          <p:cNvSpPr txBox="1"/>
          <p:nvPr/>
        </p:nvSpPr>
        <p:spPr>
          <a:xfrm>
            <a:off x="7436989" y="4214392"/>
            <a:ext cx="798228" cy="400110"/>
          </a:xfrm>
          <a:prstGeom prst="rect">
            <a:avLst/>
          </a:prstGeom>
          <a:noFill/>
        </p:spPr>
        <p:txBody>
          <a:bodyPr wrap="square" rtlCol="0">
            <a:spAutoFit/>
          </a:bodyPr>
          <a:lstStyle/>
          <a:p>
            <a:r>
              <a:rPr lang="fr-BE" sz="2000" b="1" dirty="0"/>
              <a:t>2022</a:t>
            </a:r>
            <a:endParaRPr lang="en-IE" sz="2000" b="1" dirty="0"/>
          </a:p>
        </p:txBody>
      </p:sp>
      <p:cxnSp>
        <p:nvCxnSpPr>
          <p:cNvPr id="21" name="Straight Connector 20">
            <a:extLst>
              <a:ext uri="{FF2B5EF4-FFF2-40B4-BE49-F238E27FC236}">
                <a16:creationId xmlns:a16="http://schemas.microsoft.com/office/drawing/2014/main" id="{74723123-62FE-7A94-1948-926D1B3D72AD}"/>
              </a:ext>
            </a:extLst>
          </p:cNvPr>
          <p:cNvCxnSpPr>
            <a:cxnSpLocks/>
          </p:cNvCxnSpPr>
          <p:nvPr/>
        </p:nvCxnSpPr>
        <p:spPr>
          <a:xfrm>
            <a:off x="10547412" y="1416877"/>
            <a:ext cx="0" cy="2592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6D7490D-050C-9D58-40C5-3A1EC74F41A5}"/>
              </a:ext>
            </a:extLst>
          </p:cNvPr>
          <p:cNvSpPr txBox="1"/>
          <p:nvPr/>
        </p:nvSpPr>
        <p:spPr>
          <a:xfrm>
            <a:off x="10298875" y="4293271"/>
            <a:ext cx="798228" cy="400110"/>
          </a:xfrm>
          <a:prstGeom prst="rect">
            <a:avLst/>
          </a:prstGeom>
          <a:noFill/>
        </p:spPr>
        <p:txBody>
          <a:bodyPr wrap="square" rtlCol="0">
            <a:spAutoFit/>
          </a:bodyPr>
          <a:lstStyle/>
          <a:p>
            <a:r>
              <a:rPr lang="fr-BE" sz="2000" b="1" dirty="0"/>
              <a:t>2023</a:t>
            </a:r>
            <a:endParaRPr lang="en-IE" sz="2000" b="1" dirty="0"/>
          </a:p>
        </p:txBody>
      </p:sp>
      <p:sp>
        <p:nvSpPr>
          <p:cNvPr id="29" name="Oval 28">
            <a:extLst>
              <a:ext uri="{FF2B5EF4-FFF2-40B4-BE49-F238E27FC236}">
                <a16:creationId xmlns:a16="http://schemas.microsoft.com/office/drawing/2014/main" id="{911EC75D-3CA5-2419-93CA-3D363F72FF3C}"/>
              </a:ext>
            </a:extLst>
          </p:cNvPr>
          <p:cNvSpPr/>
          <p:nvPr/>
        </p:nvSpPr>
        <p:spPr>
          <a:xfrm>
            <a:off x="264591" y="2743199"/>
            <a:ext cx="304800" cy="272143"/>
          </a:xfrm>
          <a:prstGeom prst="ellipse">
            <a:avLst/>
          </a:prstGeom>
          <a:solidFill>
            <a:srgbClr val="024EA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solidFill>
            </a:endParaRPr>
          </a:p>
        </p:txBody>
      </p:sp>
      <p:sp>
        <p:nvSpPr>
          <p:cNvPr id="30" name="TextBox 29">
            <a:extLst>
              <a:ext uri="{FF2B5EF4-FFF2-40B4-BE49-F238E27FC236}">
                <a16:creationId xmlns:a16="http://schemas.microsoft.com/office/drawing/2014/main" id="{69C863E1-D41E-D79B-6E63-C59E83434713}"/>
              </a:ext>
            </a:extLst>
          </p:cNvPr>
          <p:cNvSpPr txBox="1"/>
          <p:nvPr/>
        </p:nvSpPr>
        <p:spPr>
          <a:xfrm>
            <a:off x="77227" y="3173188"/>
            <a:ext cx="873617" cy="923330"/>
          </a:xfrm>
          <a:prstGeom prst="rect">
            <a:avLst/>
          </a:prstGeom>
          <a:noFill/>
        </p:spPr>
        <p:txBody>
          <a:bodyPr wrap="square" rtlCol="0">
            <a:spAutoFit/>
          </a:bodyPr>
          <a:lstStyle/>
          <a:p>
            <a:r>
              <a:rPr lang="fr-BE" dirty="0">
                <a:solidFill>
                  <a:schemeClr val="tx2"/>
                </a:solidFill>
              </a:rPr>
              <a:t>05/19</a:t>
            </a:r>
          </a:p>
          <a:p>
            <a:r>
              <a:rPr lang="fr-BE" dirty="0">
                <a:solidFill>
                  <a:schemeClr val="tx2"/>
                </a:solidFill>
              </a:rPr>
              <a:t>New COM</a:t>
            </a:r>
            <a:endParaRPr lang="en-IE" dirty="0">
              <a:solidFill>
                <a:schemeClr val="tx2"/>
              </a:solidFill>
            </a:endParaRPr>
          </a:p>
        </p:txBody>
      </p:sp>
      <p:sp>
        <p:nvSpPr>
          <p:cNvPr id="31" name="Oval 30">
            <a:extLst>
              <a:ext uri="{FF2B5EF4-FFF2-40B4-BE49-F238E27FC236}">
                <a16:creationId xmlns:a16="http://schemas.microsoft.com/office/drawing/2014/main" id="{53DD7641-F301-2CE5-51CD-D42E0AE954BD}"/>
              </a:ext>
            </a:extLst>
          </p:cNvPr>
          <p:cNvSpPr/>
          <p:nvPr/>
        </p:nvSpPr>
        <p:spPr>
          <a:xfrm>
            <a:off x="4301196" y="2723929"/>
            <a:ext cx="304800" cy="272143"/>
          </a:xfrm>
          <a:prstGeom prst="ellipse">
            <a:avLst/>
          </a:prstGeom>
          <a:solidFill>
            <a:srgbClr val="024B9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TextBox 31">
            <a:extLst>
              <a:ext uri="{FF2B5EF4-FFF2-40B4-BE49-F238E27FC236}">
                <a16:creationId xmlns:a16="http://schemas.microsoft.com/office/drawing/2014/main" id="{7620DDDA-C0AD-95DC-9B4E-34CC23A123C5}"/>
              </a:ext>
            </a:extLst>
          </p:cNvPr>
          <p:cNvSpPr txBox="1"/>
          <p:nvPr/>
        </p:nvSpPr>
        <p:spPr>
          <a:xfrm>
            <a:off x="3982900" y="3151409"/>
            <a:ext cx="965216" cy="923330"/>
          </a:xfrm>
          <a:prstGeom prst="rect">
            <a:avLst/>
          </a:prstGeom>
          <a:noFill/>
        </p:spPr>
        <p:txBody>
          <a:bodyPr wrap="square" rtlCol="0">
            <a:spAutoFit/>
          </a:bodyPr>
          <a:lstStyle/>
          <a:p>
            <a:r>
              <a:rPr lang="fr-BE" dirty="0">
                <a:solidFill>
                  <a:schemeClr val="tx2"/>
                </a:solidFill>
              </a:rPr>
              <a:t>12/20</a:t>
            </a:r>
          </a:p>
          <a:p>
            <a:r>
              <a:rPr lang="fr-BE" dirty="0">
                <a:solidFill>
                  <a:schemeClr val="tx2"/>
                </a:solidFill>
              </a:rPr>
              <a:t>MFF</a:t>
            </a:r>
            <a:endParaRPr lang="fr-BE" sz="1400" i="1" dirty="0">
              <a:solidFill>
                <a:schemeClr val="tx2"/>
              </a:solidFill>
            </a:endParaRPr>
          </a:p>
          <a:p>
            <a:r>
              <a:rPr lang="fr-BE" dirty="0">
                <a:solidFill>
                  <a:schemeClr val="tx2"/>
                </a:solidFill>
              </a:rPr>
              <a:t>NGEU</a:t>
            </a:r>
            <a:endParaRPr lang="en-IE" dirty="0">
              <a:solidFill>
                <a:schemeClr val="tx2"/>
              </a:solidFill>
            </a:endParaRPr>
          </a:p>
        </p:txBody>
      </p:sp>
      <p:sp>
        <p:nvSpPr>
          <p:cNvPr id="33" name="TextBox 32">
            <a:extLst>
              <a:ext uri="{FF2B5EF4-FFF2-40B4-BE49-F238E27FC236}">
                <a16:creationId xmlns:a16="http://schemas.microsoft.com/office/drawing/2014/main" id="{36EDE2F4-62DC-91B8-FF25-38CEC9E3149C}"/>
              </a:ext>
            </a:extLst>
          </p:cNvPr>
          <p:cNvSpPr txBox="1"/>
          <p:nvPr/>
        </p:nvSpPr>
        <p:spPr>
          <a:xfrm>
            <a:off x="6165567" y="3152812"/>
            <a:ext cx="1147885" cy="923330"/>
          </a:xfrm>
          <a:prstGeom prst="rect">
            <a:avLst/>
          </a:prstGeom>
          <a:noFill/>
        </p:spPr>
        <p:txBody>
          <a:bodyPr wrap="square" rtlCol="0">
            <a:spAutoFit/>
          </a:bodyPr>
          <a:lstStyle/>
          <a:p>
            <a:r>
              <a:rPr lang="fr-BE" dirty="0">
                <a:solidFill>
                  <a:schemeClr val="accent3"/>
                </a:solidFill>
              </a:rPr>
              <a:t>07/21</a:t>
            </a:r>
          </a:p>
          <a:p>
            <a:r>
              <a:rPr lang="fr-BE" dirty="0">
                <a:solidFill>
                  <a:schemeClr val="accent3"/>
                </a:solidFill>
              </a:rPr>
              <a:t>Fitfor55 Package</a:t>
            </a:r>
            <a:endParaRPr lang="en-IE" dirty="0">
              <a:solidFill>
                <a:schemeClr val="accent3"/>
              </a:solidFill>
            </a:endParaRPr>
          </a:p>
        </p:txBody>
      </p:sp>
      <p:sp>
        <p:nvSpPr>
          <p:cNvPr id="37" name="Oval 36">
            <a:extLst>
              <a:ext uri="{FF2B5EF4-FFF2-40B4-BE49-F238E27FC236}">
                <a16:creationId xmlns:a16="http://schemas.microsoft.com/office/drawing/2014/main" id="{0B654D5E-7BFD-7B55-74B5-80DA6D814161}"/>
              </a:ext>
            </a:extLst>
          </p:cNvPr>
          <p:cNvSpPr/>
          <p:nvPr/>
        </p:nvSpPr>
        <p:spPr>
          <a:xfrm>
            <a:off x="10841750" y="2753052"/>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8" name="TextBox 37">
            <a:extLst>
              <a:ext uri="{FF2B5EF4-FFF2-40B4-BE49-F238E27FC236}">
                <a16:creationId xmlns:a16="http://schemas.microsoft.com/office/drawing/2014/main" id="{FB97FE6B-CB5A-EF76-8B6A-A65188FF98DE}"/>
              </a:ext>
            </a:extLst>
          </p:cNvPr>
          <p:cNvSpPr txBox="1"/>
          <p:nvPr/>
        </p:nvSpPr>
        <p:spPr>
          <a:xfrm>
            <a:off x="10594817" y="3097798"/>
            <a:ext cx="1239016" cy="1200329"/>
          </a:xfrm>
          <a:prstGeom prst="rect">
            <a:avLst/>
          </a:prstGeom>
          <a:noFill/>
        </p:spPr>
        <p:txBody>
          <a:bodyPr wrap="square" rtlCol="0">
            <a:spAutoFit/>
          </a:bodyPr>
          <a:lstStyle/>
          <a:p>
            <a:r>
              <a:rPr lang="fr-BE" dirty="0">
                <a:solidFill>
                  <a:schemeClr val="accent3"/>
                </a:solidFill>
              </a:rPr>
              <a:t>03/23</a:t>
            </a:r>
          </a:p>
          <a:p>
            <a:r>
              <a:rPr lang="fr-BE" dirty="0">
                <a:solidFill>
                  <a:schemeClr val="accent3"/>
                </a:solidFill>
              </a:rPr>
              <a:t>Net-</a:t>
            </a:r>
            <a:r>
              <a:rPr lang="fr-BE" dirty="0" err="1">
                <a:solidFill>
                  <a:schemeClr val="accent3"/>
                </a:solidFill>
              </a:rPr>
              <a:t>Zero</a:t>
            </a:r>
            <a:r>
              <a:rPr lang="fr-BE" dirty="0">
                <a:solidFill>
                  <a:schemeClr val="accent3"/>
                </a:solidFill>
              </a:rPr>
              <a:t> </a:t>
            </a:r>
            <a:r>
              <a:rPr lang="fr-BE" dirty="0" err="1">
                <a:solidFill>
                  <a:schemeClr val="accent3"/>
                </a:solidFill>
              </a:rPr>
              <a:t>Act</a:t>
            </a:r>
            <a:r>
              <a:rPr lang="fr-BE" dirty="0">
                <a:solidFill>
                  <a:schemeClr val="accent3"/>
                </a:solidFill>
              </a:rPr>
              <a:t> </a:t>
            </a:r>
            <a:r>
              <a:rPr lang="fr-BE" dirty="0" err="1">
                <a:solidFill>
                  <a:schemeClr val="accent3"/>
                </a:solidFill>
              </a:rPr>
              <a:t>Industry</a:t>
            </a:r>
            <a:endParaRPr lang="fr-BE" dirty="0">
              <a:solidFill>
                <a:schemeClr val="accent3"/>
              </a:solidFill>
            </a:endParaRPr>
          </a:p>
        </p:txBody>
      </p:sp>
      <p:pic>
        <p:nvPicPr>
          <p:cNvPr id="2" name="Picture 1">
            <a:extLst>
              <a:ext uri="{FF2B5EF4-FFF2-40B4-BE49-F238E27FC236}">
                <a16:creationId xmlns:a16="http://schemas.microsoft.com/office/drawing/2014/main" id="{E9A48D0E-5D20-B9AC-98E3-C3411A2A3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7747" y="694000"/>
            <a:ext cx="982895" cy="1080000"/>
          </a:xfrm>
          <a:prstGeom prst="rect">
            <a:avLst/>
          </a:prstGeom>
        </p:spPr>
      </p:pic>
      <p:sp>
        <p:nvSpPr>
          <p:cNvPr id="12" name="Oval 11">
            <a:extLst>
              <a:ext uri="{FF2B5EF4-FFF2-40B4-BE49-F238E27FC236}">
                <a16:creationId xmlns:a16="http://schemas.microsoft.com/office/drawing/2014/main" id="{60D9E70E-6572-032B-BA2A-FF2D4A5E7C62}"/>
              </a:ext>
            </a:extLst>
          </p:cNvPr>
          <p:cNvSpPr/>
          <p:nvPr/>
        </p:nvSpPr>
        <p:spPr>
          <a:xfrm>
            <a:off x="10293634" y="3015342"/>
            <a:ext cx="1564180" cy="136327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Box 6">
            <a:extLst>
              <a:ext uri="{FF2B5EF4-FFF2-40B4-BE49-F238E27FC236}">
                <a16:creationId xmlns:a16="http://schemas.microsoft.com/office/drawing/2014/main" id="{7605F713-06CE-D190-B395-51AE217C1C6E}"/>
              </a:ext>
            </a:extLst>
          </p:cNvPr>
          <p:cNvSpPr txBox="1"/>
          <p:nvPr/>
        </p:nvSpPr>
        <p:spPr>
          <a:xfrm>
            <a:off x="3933887" y="1833107"/>
            <a:ext cx="965216" cy="646331"/>
          </a:xfrm>
          <a:prstGeom prst="rect">
            <a:avLst/>
          </a:prstGeom>
          <a:noFill/>
        </p:spPr>
        <p:txBody>
          <a:bodyPr wrap="square" rtlCol="0">
            <a:spAutoFit/>
          </a:bodyPr>
          <a:lstStyle/>
          <a:p>
            <a:r>
              <a:rPr lang="fr-BE" dirty="0">
                <a:solidFill>
                  <a:schemeClr val="accent5"/>
                </a:solidFill>
              </a:rPr>
              <a:t>12/20</a:t>
            </a:r>
          </a:p>
          <a:p>
            <a:r>
              <a:rPr lang="fr-BE" dirty="0">
                <a:solidFill>
                  <a:schemeClr val="accent5"/>
                </a:solidFill>
              </a:rPr>
              <a:t>SSMS</a:t>
            </a:r>
            <a:endParaRPr lang="en-IE" dirty="0">
              <a:solidFill>
                <a:schemeClr val="accent5"/>
              </a:solidFill>
            </a:endParaRPr>
          </a:p>
        </p:txBody>
      </p:sp>
      <p:sp>
        <p:nvSpPr>
          <p:cNvPr id="23" name="Oval 22">
            <a:extLst>
              <a:ext uri="{FF2B5EF4-FFF2-40B4-BE49-F238E27FC236}">
                <a16:creationId xmlns:a16="http://schemas.microsoft.com/office/drawing/2014/main" id="{AACE5D6D-B0F8-3A56-1D84-8C5D7EE46541}"/>
              </a:ext>
            </a:extLst>
          </p:cNvPr>
          <p:cNvSpPr/>
          <p:nvPr/>
        </p:nvSpPr>
        <p:spPr>
          <a:xfrm>
            <a:off x="7306247" y="2743199"/>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4" name="Oval 13">
            <a:extLst>
              <a:ext uri="{FF2B5EF4-FFF2-40B4-BE49-F238E27FC236}">
                <a16:creationId xmlns:a16="http://schemas.microsoft.com/office/drawing/2014/main" id="{81D6BA80-0902-BD13-0BB8-98118F21C692}"/>
              </a:ext>
            </a:extLst>
          </p:cNvPr>
          <p:cNvSpPr/>
          <p:nvPr/>
        </p:nvSpPr>
        <p:spPr>
          <a:xfrm>
            <a:off x="8497819" y="2723929"/>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4" name="TextBox 23">
            <a:extLst>
              <a:ext uri="{FF2B5EF4-FFF2-40B4-BE49-F238E27FC236}">
                <a16:creationId xmlns:a16="http://schemas.microsoft.com/office/drawing/2014/main" id="{87645AEA-689B-609D-AD39-CC6BCE077EA5}"/>
              </a:ext>
            </a:extLst>
          </p:cNvPr>
          <p:cNvSpPr txBox="1"/>
          <p:nvPr/>
        </p:nvSpPr>
        <p:spPr>
          <a:xfrm>
            <a:off x="8280224" y="3085879"/>
            <a:ext cx="1239016" cy="923330"/>
          </a:xfrm>
          <a:prstGeom prst="rect">
            <a:avLst/>
          </a:prstGeom>
          <a:noFill/>
        </p:spPr>
        <p:txBody>
          <a:bodyPr wrap="square" rtlCol="0">
            <a:spAutoFit/>
          </a:bodyPr>
          <a:lstStyle/>
          <a:p>
            <a:r>
              <a:rPr lang="fr-BE" dirty="0">
                <a:solidFill>
                  <a:schemeClr val="accent3"/>
                </a:solidFill>
              </a:rPr>
              <a:t>05/22</a:t>
            </a:r>
          </a:p>
          <a:p>
            <a:r>
              <a:rPr lang="fr-BE" dirty="0" err="1">
                <a:solidFill>
                  <a:schemeClr val="accent3"/>
                </a:solidFill>
              </a:rPr>
              <a:t>REPowerEU</a:t>
            </a:r>
            <a:endParaRPr lang="en-IE" dirty="0">
              <a:solidFill>
                <a:schemeClr val="accent3"/>
              </a:solidFill>
            </a:endParaRPr>
          </a:p>
        </p:txBody>
      </p:sp>
      <p:sp>
        <p:nvSpPr>
          <p:cNvPr id="25" name="TextBox 24">
            <a:extLst>
              <a:ext uri="{FF2B5EF4-FFF2-40B4-BE49-F238E27FC236}">
                <a16:creationId xmlns:a16="http://schemas.microsoft.com/office/drawing/2014/main" id="{3A0E7493-40A5-8907-D2FB-C9612D3F1DD7}"/>
              </a:ext>
            </a:extLst>
          </p:cNvPr>
          <p:cNvSpPr txBox="1"/>
          <p:nvPr/>
        </p:nvSpPr>
        <p:spPr>
          <a:xfrm>
            <a:off x="6928291" y="1258813"/>
            <a:ext cx="1246374" cy="1477328"/>
          </a:xfrm>
          <a:prstGeom prst="rect">
            <a:avLst/>
          </a:prstGeom>
          <a:noFill/>
        </p:spPr>
        <p:txBody>
          <a:bodyPr wrap="square" rtlCol="0">
            <a:spAutoFit/>
          </a:bodyPr>
          <a:lstStyle/>
          <a:p>
            <a:r>
              <a:rPr lang="fr-BE" dirty="0">
                <a:solidFill>
                  <a:schemeClr val="accent3"/>
                </a:solidFill>
              </a:rPr>
              <a:t>12/21</a:t>
            </a:r>
          </a:p>
          <a:p>
            <a:r>
              <a:rPr lang="fr-BE" dirty="0">
                <a:solidFill>
                  <a:schemeClr val="accent3"/>
                </a:solidFill>
              </a:rPr>
              <a:t>Efficient &amp; green </a:t>
            </a:r>
            <a:r>
              <a:rPr lang="fr-BE" dirty="0" err="1">
                <a:solidFill>
                  <a:schemeClr val="accent3"/>
                </a:solidFill>
              </a:rPr>
              <a:t>mobility</a:t>
            </a:r>
            <a:r>
              <a:rPr lang="fr-BE" dirty="0">
                <a:solidFill>
                  <a:schemeClr val="accent3"/>
                </a:solidFill>
              </a:rPr>
              <a:t> package</a:t>
            </a:r>
            <a:endParaRPr lang="en-IE" dirty="0">
              <a:solidFill>
                <a:schemeClr val="accent3"/>
              </a:solidFill>
            </a:endParaRPr>
          </a:p>
        </p:txBody>
      </p:sp>
    </p:spTree>
    <p:extLst>
      <p:ext uri="{BB962C8B-B14F-4D97-AF65-F5344CB8AC3E}">
        <p14:creationId xmlns:p14="http://schemas.microsoft.com/office/powerpoint/2010/main" val="2943926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409292-AA5C-7DC2-2A23-CEEAACCD7ACD}"/>
              </a:ext>
            </a:extLst>
          </p:cNvPr>
          <p:cNvPicPr>
            <a:picLocks noChangeAspect="1"/>
          </p:cNvPicPr>
          <p:nvPr/>
        </p:nvPicPr>
        <p:blipFill>
          <a:blip r:embed="rId3"/>
          <a:stretch>
            <a:fillRect/>
          </a:stretch>
        </p:blipFill>
        <p:spPr>
          <a:xfrm>
            <a:off x="5375708" y="827604"/>
            <a:ext cx="5978092" cy="2690141"/>
          </a:xfrm>
          <a:prstGeom prst="rect">
            <a:avLst/>
          </a:prstGeom>
          <a:noFill/>
        </p:spPr>
      </p:pic>
      <p:sp>
        <p:nvSpPr>
          <p:cNvPr id="2" name="Content Placeholder 1">
            <a:extLst>
              <a:ext uri="{FF2B5EF4-FFF2-40B4-BE49-F238E27FC236}">
                <a16:creationId xmlns:a16="http://schemas.microsoft.com/office/drawing/2014/main" id="{24AF92BF-F033-41DB-BCFE-F7D225B28F75}"/>
              </a:ext>
            </a:extLst>
          </p:cNvPr>
          <p:cNvSpPr>
            <a:spLocks noGrp="1"/>
          </p:cNvSpPr>
          <p:nvPr>
            <p:ph sz="half" idx="1"/>
          </p:nvPr>
        </p:nvSpPr>
        <p:spPr>
          <a:xfrm>
            <a:off x="554641" y="1463137"/>
            <a:ext cx="4886381" cy="1958673"/>
          </a:xfrm>
        </p:spPr>
        <p:txBody>
          <a:bodyPr vert="horz" lIns="91440" tIns="45720" rIns="91440" bIns="45720" rtlCol="0">
            <a:normAutofit lnSpcReduction="10000"/>
          </a:bodyPr>
          <a:lstStyle/>
          <a:p>
            <a:pPr marL="0" indent="0" algn="just">
              <a:lnSpc>
                <a:spcPct val="90000"/>
              </a:lnSpc>
              <a:spcAft>
                <a:spcPts val="2400"/>
              </a:spcAft>
              <a:buNone/>
            </a:pPr>
            <a:r>
              <a:rPr lang="en-US" dirty="0"/>
              <a:t>Proposal for a regulation on establishing a framework of measures for strengthening Europe’s net-zero technology products manufacturing ecosystem (Net Zero Industry Act)</a:t>
            </a:r>
            <a:r>
              <a:rPr lang="fr-BE" dirty="0"/>
              <a:t> </a:t>
            </a:r>
          </a:p>
        </p:txBody>
      </p:sp>
      <p:sp>
        <p:nvSpPr>
          <p:cNvPr id="3" name="Title 2">
            <a:extLst>
              <a:ext uri="{FF2B5EF4-FFF2-40B4-BE49-F238E27FC236}">
                <a16:creationId xmlns:a16="http://schemas.microsoft.com/office/drawing/2014/main" id="{2BDAE692-A85A-AE7B-72E1-C6597B934868}"/>
              </a:ext>
            </a:extLst>
          </p:cNvPr>
          <p:cNvSpPr>
            <a:spLocks noGrp="1"/>
          </p:cNvSpPr>
          <p:nvPr>
            <p:ph type="title"/>
          </p:nvPr>
        </p:nvSpPr>
        <p:spPr>
          <a:xfrm>
            <a:off x="838200" y="347681"/>
            <a:ext cx="10515600" cy="782357"/>
          </a:xfrm>
        </p:spPr>
        <p:txBody>
          <a:bodyPr anchor="b">
            <a:normAutofit/>
          </a:bodyPr>
          <a:lstStyle/>
          <a:p>
            <a:r>
              <a:rPr lang="fr-BE" dirty="0"/>
              <a:t>In March 2023</a:t>
            </a:r>
            <a:endParaRPr lang="en-IE" dirty="0"/>
          </a:p>
        </p:txBody>
      </p:sp>
      <p:pic>
        <p:nvPicPr>
          <p:cNvPr id="4" name="Picture 3">
            <a:extLst>
              <a:ext uri="{FF2B5EF4-FFF2-40B4-BE49-F238E27FC236}">
                <a16:creationId xmlns:a16="http://schemas.microsoft.com/office/drawing/2014/main" id="{63425678-910E-E8D8-0B49-9030F863D76C}"/>
              </a:ext>
            </a:extLst>
          </p:cNvPr>
          <p:cNvPicPr>
            <a:picLocks noChangeAspect="1"/>
          </p:cNvPicPr>
          <p:nvPr/>
        </p:nvPicPr>
        <p:blipFill>
          <a:blip r:embed="rId4"/>
          <a:stretch>
            <a:fillRect/>
          </a:stretch>
        </p:blipFill>
        <p:spPr>
          <a:xfrm>
            <a:off x="5643318" y="3690918"/>
            <a:ext cx="5830756" cy="2528461"/>
          </a:xfrm>
          <a:prstGeom prst="rect">
            <a:avLst/>
          </a:prstGeom>
        </p:spPr>
      </p:pic>
      <p:sp>
        <p:nvSpPr>
          <p:cNvPr id="5" name="Content Placeholder 1">
            <a:extLst>
              <a:ext uri="{FF2B5EF4-FFF2-40B4-BE49-F238E27FC236}">
                <a16:creationId xmlns:a16="http://schemas.microsoft.com/office/drawing/2014/main" id="{C69C3E1B-714F-03C5-CEC1-7DAE4226A717}"/>
              </a:ext>
            </a:extLst>
          </p:cNvPr>
          <p:cNvSpPr txBox="1">
            <a:spLocks/>
          </p:cNvSpPr>
          <p:nvPr/>
        </p:nvSpPr>
        <p:spPr>
          <a:xfrm>
            <a:off x="554641" y="3774937"/>
            <a:ext cx="4379225" cy="209434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90000"/>
              </a:lnSpc>
              <a:spcAft>
                <a:spcPts val="2400"/>
              </a:spcAft>
              <a:buFont typeface="Arial" panose="020B0604020202020204" pitchFamily="34" charset="0"/>
              <a:buNone/>
            </a:pPr>
            <a:r>
              <a:rPr lang="en-US" dirty="0"/>
              <a:t>Proposal for a regulation establishing a framework for ensuring a secure and sustainable supply of critical raw materials</a:t>
            </a:r>
            <a:endParaRPr lang="en-IE" dirty="0"/>
          </a:p>
        </p:txBody>
      </p:sp>
      <p:sp>
        <p:nvSpPr>
          <p:cNvPr id="7" name="TextBox 6">
            <a:extLst>
              <a:ext uri="{FF2B5EF4-FFF2-40B4-BE49-F238E27FC236}">
                <a16:creationId xmlns:a16="http://schemas.microsoft.com/office/drawing/2014/main" id="{B7B4F22F-F964-BCFE-32D8-8DC64707FCCE}"/>
              </a:ext>
            </a:extLst>
          </p:cNvPr>
          <p:cNvSpPr txBox="1"/>
          <p:nvPr/>
        </p:nvSpPr>
        <p:spPr>
          <a:xfrm>
            <a:off x="631371" y="5982690"/>
            <a:ext cx="9055988" cy="400110"/>
          </a:xfrm>
          <a:prstGeom prst="rect">
            <a:avLst/>
          </a:prstGeom>
          <a:noFill/>
        </p:spPr>
        <p:txBody>
          <a:bodyPr wrap="square" rtlCol="0">
            <a:spAutoFit/>
          </a:bodyPr>
          <a:lstStyle/>
          <a:p>
            <a:r>
              <a:rPr lang="en-IE" sz="2000" b="1" dirty="0">
                <a:solidFill>
                  <a:srgbClr val="FF0000"/>
                </a:solidFill>
              </a:rPr>
              <a:t>We need to assess the impact of those initiatives on the transport </a:t>
            </a:r>
          </a:p>
        </p:txBody>
      </p:sp>
    </p:spTree>
    <p:extLst>
      <p:ext uri="{BB962C8B-B14F-4D97-AF65-F5344CB8AC3E}">
        <p14:creationId xmlns:p14="http://schemas.microsoft.com/office/powerpoint/2010/main" val="2686336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E76A75-5FF5-FE97-62E2-76A307830683}"/>
              </a:ext>
            </a:extLst>
          </p:cNvPr>
          <p:cNvSpPr>
            <a:spLocks noGrp="1"/>
          </p:cNvSpPr>
          <p:nvPr>
            <p:ph type="title"/>
          </p:nvPr>
        </p:nvSpPr>
        <p:spPr>
          <a:xfrm>
            <a:off x="933523" y="188200"/>
            <a:ext cx="10515600" cy="782357"/>
          </a:xfrm>
        </p:spPr>
        <p:txBody>
          <a:bodyPr anchor="ctr"/>
          <a:lstStyle/>
          <a:p>
            <a:r>
              <a:rPr lang="fr-BE" sz="3200" dirty="0"/>
              <a:t>Conclusions</a:t>
            </a:r>
            <a:endParaRPr lang="en-IE" sz="3200" dirty="0"/>
          </a:p>
        </p:txBody>
      </p:sp>
      <p:sp>
        <p:nvSpPr>
          <p:cNvPr id="5" name="Content Placeholder 4">
            <a:extLst>
              <a:ext uri="{FF2B5EF4-FFF2-40B4-BE49-F238E27FC236}">
                <a16:creationId xmlns:a16="http://schemas.microsoft.com/office/drawing/2014/main" id="{63192F58-936D-8560-3E81-8CADA29BA7BF}"/>
              </a:ext>
            </a:extLst>
          </p:cNvPr>
          <p:cNvSpPr>
            <a:spLocks noGrp="1"/>
          </p:cNvSpPr>
          <p:nvPr>
            <p:ph idx="1"/>
          </p:nvPr>
        </p:nvSpPr>
        <p:spPr>
          <a:xfrm>
            <a:off x="933523" y="970557"/>
            <a:ext cx="10905699" cy="917575"/>
          </a:xfrm>
        </p:spPr>
        <p:txBody>
          <a:bodyPr/>
          <a:lstStyle/>
          <a:p>
            <a:pPr marL="0" indent="0">
              <a:buNone/>
            </a:pPr>
            <a:r>
              <a:rPr lang="en-US" sz="2200" dirty="0"/>
              <a:t>The resilience of the economy and of the transport system is under pressure with the recent crises, geopolitical threats and climate change. </a:t>
            </a:r>
          </a:p>
          <a:p>
            <a:endParaRPr lang="en-IE" sz="2200" dirty="0"/>
          </a:p>
        </p:txBody>
      </p:sp>
      <p:sp>
        <p:nvSpPr>
          <p:cNvPr id="6" name="Rounded Rectangle 8">
            <a:extLst>
              <a:ext uri="{FF2B5EF4-FFF2-40B4-BE49-F238E27FC236}">
                <a16:creationId xmlns:a16="http://schemas.microsoft.com/office/drawing/2014/main" id="{7483143F-1396-CF93-4563-F4A546041E8A}"/>
              </a:ext>
            </a:extLst>
          </p:cNvPr>
          <p:cNvSpPr/>
          <p:nvPr/>
        </p:nvSpPr>
        <p:spPr>
          <a:xfrm>
            <a:off x="9345041" y="5030887"/>
            <a:ext cx="2035624" cy="121795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E"/>
              <a:t>Resilient infrastructure and climate adaptation</a:t>
            </a:r>
          </a:p>
        </p:txBody>
      </p:sp>
      <p:sp>
        <p:nvSpPr>
          <p:cNvPr id="7" name="Rounded Rectangle 10">
            <a:extLst>
              <a:ext uri="{FF2B5EF4-FFF2-40B4-BE49-F238E27FC236}">
                <a16:creationId xmlns:a16="http://schemas.microsoft.com/office/drawing/2014/main" id="{75FC6A79-6FA0-45CF-B712-AE5FF19D9C49}"/>
              </a:ext>
            </a:extLst>
          </p:cNvPr>
          <p:cNvSpPr/>
          <p:nvPr/>
        </p:nvSpPr>
        <p:spPr>
          <a:xfrm>
            <a:off x="933523" y="1888132"/>
            <a:ext cx="2018010" cy="988441"/>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E"/>
              <a:t>INSTITUTIONAL + ECONOMIC SHOCKS</a:t>
            </a:r>
          </a:p>
        </p:txBody>
      </p:sp>
      <p:sp>
        <p:nvSpPr>
          <p:cNvPr id="8" name="Rounded Rectangle 11">
            <a:extLst>
              <a:ext uri="{FF2B5EF4-FFF2-40B4-BE49-F238E27FC236}">
                <a16:creationId xmlns:a16="http://schemas.microsoft.com/office/drawing/2014/main" id="{2DAE5D17-D5D6-751F-F4C7-2C80FC08B5C8}"/>
              </a:ext>
            </a:extLst>
          </p:cNvPr>
          <p:cNvSpPr/>
          <p:nvPr/>
        </p:nvSpPr>
        <p:spPr>
          <a:xfrm>
            <a:off x="3082162" y="1888135"/>
            <a:ext cx="1904998" cy="988441"/>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E"/>
              <a:t>PANDEMIC</a:t>
            </a:r>
          </a:p>
        </p:txBody>
      </p:sp>
      <p:sp>
        <p:nvSpPr>
          <p:cNvPr id="9" name="Rounded Rectangle 12">
            <a:extLst>
              <a:ext uri="{FF2B5EF4-FFF2-40B4-BE49-F238E27FC236}">
                <a16:creationId xmlns:a16="http://schemas.microsoft.com/office/drawing/2014/main" id="{F5CABAC0-13E1-23FB-7DDA-888D6DFA110B}"/>
              </a:ext>
            </a:extLst>
          </p:cNvPr>
          <p:cNvSpPr/>
          <p:nvPr/>
        </p:nvSpPr>
        <p:spPr>
          <a:xfrm>
            <a:off x="5161336" y="1888132"/>
            <a:ext cx="1937653" cy="988441"/>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E"/>
              <a:t> WAR</a:t>
            </a:r>
          </a:p>
        </p:txBody>
      </p:sp>
      <p:sp>
        <p:nvSpPr>
          <p:cNvPr id="10" name="Rounded Rectangle 13">
            <a:extLst>
              <a:ext uri="{FF2B5EF4-FFF2-40B4-BE49-F238E27FC236}">
                <a16:creationId xmlns:a16="http://schemas.microsoft.com/office/drawing/2014/main" id="{D0F416E4-DA0E-D509-A2A8-D6B07C97BFE1}"/>
              </a:ext>
            </a:extLst>
          </p:cNvPr>
          <p:cNvSpPr/>
          <p:nvPr/>
        </p:nvSpPr>
        <p:spPr>
          <a:xfrm>
            <a:off x="7273165" y="1888132"/>
            <a:ext cx="1937653" cy="988441"/>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E"/>
              <a:t>ENERGY</a:t>
            </a:r>
          </a:p>
        </p:txBody>
      </p:sp>
      <p:sp>
        <p:nvSpPr>
          <p:cNvPr id="11" name="Rounded Rectangle 14">
            <a:extLst>
              <a:ext uri="{FF2B5EF4-FFF2-40B4-BE49-F238E27FC236}">
                <a16:creationId xmlns:a16="http://schemas.microsoft.com/office/drawing/2014/main" id="{BFC465EC-A5E8-08DF-6C09-F6D34DAC0278}"/>
              </a:ext>
            </a:extLst>
          </p:cNvPr>
          <p:cNvSpPr/>
          <p:nvPr/>
        </p:nvSpPr>
        <p:spPr>
          <a:xfrm>
            <a:off x="9345040" y="1888132"/>
            <a:ext cx="2035625" cy="988441"/>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E"/>
              <a:t>CLIMATE</a:t>
            </a:r>
          </a:p>
        </p:txBody>
      </p:sp>
      <p:sp>
        <p:nvSpPr>
          <p:cNvPr id="12" name="Rounded Rectangle 10">
            <a:extLst>
              <a:ext uri="{FF2B5EF4-FFF2-40B4-BE49-F238E27FC236}">
                <a16:creationId xmlns:a16="http://schemas.microsoft.com/office/drawing/2014/main" id="{7ADB6FA1-B02A-661E-A85D-3907BEC4F261}"/>
              </a:ext>
            </a:extLst>
          </p:cNvPr>
          <p:cNvSpPr/>
          <p:nvPr/>
        </p:nvSpPr>
        <p:spPr>
          <a:xfrm>
            <a:off x="933523" y="2961907"/>
            <a:ext cx="2018010" cy="196998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noProof="0" err="1">
                <a:solidFill>
                  <a:schemeClr val="bg1"/>
                </a:solidFill>
              </a:rPr>
              <a:t>Brexit</a:t>
            </a:r>
            <a:endParaRPr lang="en-IE" sz="1600" noProof="0">
              <a:solidFill>
                <a:schemeClr val="bg1"/>
              </a:solidFill>
            </a:endParaRPr>
          </a:p>
          <a:p>
            <a:pPr algn="ctr"/>
            <a:r>
              <a:rPr lang="en-IE" sz="1600">
                <a:solidFill>
                  <a:schemeClr val="bg1"/>
                </a:solidFill>
              </a:rPr>
              <a:t>Blockage of the Suez Canal</a:t>
            </a:r>
          </a:p>
          <a:p>
            <a:pPr algn="ctr"/>
            <a:r>
              <a:rPr lang="en-IE" sz="1600">
                <a:solidFill>
                  <a:schemeClr val="bg1"/>
                </a:solidFill>
              </a:rPr>
              <a:t>Interoperability issues (e.g. </a:t>
            </a:r>
            <a:r>
              <a:rPr lang="en-IE" sz="1600" err="1">
                <a:solidFill>
                  <a:schemeClr val="bg1"/>
                </a:solidFill>
              </a:rPr>
              <a:t>Rastatt</a:t>
            </a:r>
            <a:r>
              <a:rPr lang="en-IE" sz="1600">
                <a:solidFill>
                  <a:schemeClr val="bg1"/>
                </a:solidFill>
              </a:rPr>
              <a:t>)</a:t>
            </a:r>
            <a:endParaRPr lang="en-IE" sz="1600"/>
          </a:p>
          <a:p>
            <a:pPr algn="ctr"/>
            <a:endParaRPr lang="en-IE" sz="1700" b="1">
              <a:solidFill>
                <a:schemeClr val="tx1"/>
              </a:solidFill>
            </a:endParaRPr>
          </a:p>
        </p:txBody>
      </p:sp>
      <p:sp>
        <p:nvSpPr>
          <p:cNvPr id="13" name="Rounded Rectangle 11">
            <a:extLst>
              <a:ext uri="{FF2B5EF4-FFF2-40B4-BE49-F238E27FC236}">
                <a16:creationId xmlns:a16="http://schemas.microsoft.com/office/drawing/2014/main" id="{68B56AF4-0BDC-6890-7700-BA202B806A94}"/>
              </a:ext>
            </a:extLst>
          </p:cNvPr>
          <p:cNvSpPr/>
          <p:nvPr/>
        </p:nvSpPr>
        <p:spPr>
          <a:xfrm>
            <a:off x="3082162" y="2961910"/>
            <a:ext cx="1904998" cy="1969991"/>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800" noProof="0">
                <a:solidFill>
                  <a:schemeClr val="bg1"/>
                </a:solidFill>
              </a:rPr>
              <a:t>Closure of internal</a:t>
            </a:r>
            <a:r>
              <a:rPr lang="en-IE" sz="1800" baseline="0" noProof="0">
                <a:solidFill>
                  <a:schemeClr val="bg1"/>
                </a:solidFill>
              </a:rPr>
              <a:t> borders</a:t>
            </a:r>
            <a:endParaRPr lang="en-IE" sz="1800">
              <a:solidFill>
                <a:schemeClr val="bg1"/>
              </a:solidFill>
            </a:endParaRPr>
          </a:p>
          <a:p>
            <a:pPr algn="ctr"/>
            <a:endParaRPr lang="en-IE" b="1">
              <a:solidFill>
                <a:schemeClr val="tx1"/>
              </a:solidFill>
            </a:endParaRPr>
          </a:p>
        </p:txBody>
      </p:sp>
      <p:sp>
        <p:nvSpPr>
          <p:cNvPr id="14" name="Rounded Rectangle 12">
            <a:extLst>
              <a:ext uri="{FF2B5EF4-FFF2-40B4-BE49-F238E27FC236}">
                <a16:creationId xmlns:a16="http://schemas.microsoft.com/office/drawing/2014/main" id="{33BEBA49-450B-332C-1327-F51AB206BF8A}"/>
              </a:ext>
            </a:extLst>
          </p:cNvPr>
          <p:cNvSpPr/>
          <p:nvPr/>
        </p:nvSpPr>
        <p:spPr>
          <a:xfrm>
            <a:off x="5161336" y="2961907"/>
            <a:ext cx="1937653" cy="196999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E" sz="1800" noProof="0">
                <a:solidFill>
                  <a:schemeClr val="bg1"/>
                </a:solidFill>
                <a:latin typeface="+mn-lt"/>
              </a:rPr>
              <a:t>Blockade</a:t>
            </a:r>
            <a:r>
              <a:rPr lang="en-IE" sz="1800" baseline="0" noProof="0">
                <a:solidFill>
                  <a:schemeClr val="bg1"/>
                </a:solidFill>
                <a:latin typeface="+mn-lt"/>
              </a:rPr>
              <a:t> of the UA ports &amp; world food crisis</a:t>
            </a:r>
            <a:endParaRPr lang="en-IE" sz="1800">
              <a:solidFill>
                <a:schemeClr val="bg1"/>
              </a:solidFill>
              <a:latin typeface="+mn-lt"/>
            </a:endParaRPr>
          </a:p>
        </p:txBody>
      </p:sp>
      <p:sp>
        <p:nvSpPr>
          <p:cNvPr id="15" name="Rounded Rectangle 13">
            <a:extLst>
              <a:ext uri="{FF2B5EF4-FFF2-40B4-BE49-F238E27FC236}">
                <a16:creationId xmlns:a16="http://schemas.microsoft.com/office/drawing/2014/main" id="{BFB9E0AE-E75C-7EC4-39D3-613D6BB167E7}"/>
              </a:ext>
            </a:extLst>
          </p:cNvPr>
          <p:cNvSpPr/>
          <p:nvPr/>
        </p:nvSpPr>
        <p:spPr>
          <a:xfrm>
            <a:off x="7251390" y="2961907"/>
            <a:ext cx="1959428" cy="196999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solidFill>
                  <a:schemeClr val="bg1"/>
                </a:solidFill>
              </a:rPr>
              <a:t>Energy autonomy and acceleration of the green transition</a:t>
            </a:r>
          </a:p>
        </p:txBody>
      </p:sp>
      <p:sp>
        <p:nvSpPr>
          <p:cNvPr id="16" name="Rounded Rectangle 14">
            <a:extLst>
              <a:ext uri="{FF2B5EF4-FFF2-40B4-BE49-F238E27FC236}">
                <a16:creationId xmlns:a16="http://schemas.microsoft.com/office/drawing/2014/main" id="{F1E5050A-FD8E-AF69-4CFE-71B151CA2431}"/>
              </a:ext>
            </a:extLst>
          </p:cNvPr>
          <p:cNvSpPr/>
          <p:nvPr/>
        </p:nvSpPr>
        <p:spPr>
          <a:xfrm>
            <a:off x="9345040" y="2961907"/>
            <a:ext cx="2035625" cy="196999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800" noProof="0">
                <a:solidFill>
                  <a:schemeClr val="bg1"/>
                </a:solidFill>
              </a:rPr>
              <a:t>River floods, d</a:t>
            </a:r>
            <a:r>
              <a:rPr lang="en-IE" sz="1800" baseline="0" noProof="0">
                <a:solidFill>
                  <a:schemeClr val="bg1"/>
                </a:solidFill>
              </a:rPr>
              <a:t>roughts, wildfires, heatwaves </a:t>
            </a:r>
            <a:endParaRPr lang="en-IE" sz="1800">
              <a:solidFill>
                <a:schemeClr val="bg1"/>
              </a:solidFill>
            </a:endParaRPr>
          </a:p>
          <a:p>
            <a:pPr algn="ctr"/>
            <a:endParaRPr lang="en-IE" b="1">
              <a:solidFill>
                <a:schemeClr val="tx1"/>
              </a:solidFill>
            </a:endParaRPr>
          </a:p>
        </p:txBody>
      </p:sp>
      <p:sp>
        <p:nvSpPr>
          <p:cNvPr id="17" name="Rounded Rectangle 8">
            <a:extLst>
              <a:ext uri="{FF2B5EF4-FFF2-40B4-BE49-F238E27FC236}">
                <a16:creationId xmlns:a16="http://schemas.microsoft.com/office/drawing/2014/main" id="{E606E79C-5B4A-A1FB-27BB-50725B4BE99D}"/>
              </a:ext>
            </a:extLst>
          </p:cNvPr>
          <p:cNvSpPr/>
          <p:nvPr/>
        </p:nvSpPr>
        <p:spPr>
          <a:xfrm>
            <a:off x="7251390" y="5053983"/>
            <a:ext cx="1959427" cy="1217949"/>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E"/>
              <a:t>Alternative fuels infrastructure, ports as energy hubs</a:t>
            </a:r>
          </a:p>
        </p:txBody>
      </p:sp>
      <p:sp>
        <p:nvSpPr>
          <p:cNvPr id="18" name="Rounded Rectangle 8">
            <a:extLst>
              <a:ext uri="{FF2B5EF4-FFF2-40B4-BE49-F238E27FC236}">
                <a16:creationId xmlns:a16="http://schemas.microsoft.com/office/drawing/2014/main" id="{2616F210-DF3C-1A74-CE69-1B35600DE4BB}"/>
              </a:ext>
            </a:extLst>
          </p:cNvPr>
          <p:cNvSpPr/>
          <p:nvPr/>
        </p:nvSpPr>
        <p:spPr>
          <a:xfrm>
            <a:off x="5150446" y="5053984"/>
            <a:ext cx="1937659" cy="1194856"/>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E"/>
              <a:t>Solidarity lanes</a:t>
            </a:r>
          </a:p>
        </p:txBody>
      </p:sp>
      <p:sp>
        <p:nvSpPr>
          <p:cNvPr id="19" name="Rounded Rectangle 8">
            <a:extLst>
              <a:ext uri="{FF2B5EF4-FFF2-40B4-BE49-F238E27FC236}">
                <a16:creationId xmlns:a16="http://schemas.microsoft.com/office/drawing/2014/main" id="{22D33F78-3CE1-1EC4-0668-D8B4A7CB7DB1}"/>
              </a:ext>
            </a:extLst>
          </p:cNvPr>
          <p:cNvSpPr/>
          <p:nvPr/>
        </p:nvSpPr>
        <p:spPr>
          <a:xfrm>
            <a:off x="3082162" y="5053981"/>
            <a:ext cx="1904998" cy="1194856"/>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E"/>
              <a:t>Green lanes</a:t>
            </a:r>
          </a:p>
        </p:txBody>
      </p:sp>
      <p:sp>
        <p:nvSpPr>
          <p:cNvPr id="20" name="Rounded Rectangle 8">
            <a:extLst>
              <a:ext uri="{FF2B5EF4-FFF2-40B4-BE49-F238E27FC236}">
                <a16:creationId xmlns:a16="http://schemas.microsoft.com/office/drawing/2014/main" id="{3C76F588-3F06-0D91-1E35-BBD1A3DE0408}"/>
              </a:ext>
            </a:extLst>
          </p:cNvPr>
          <p:cNvSpPr/>
          <p:nvPr/>
        </p:nvSpPr>
        <p:spPr>
          <a:xfrm>
            <a:off x="956799" y="5053981"/>
            <a:ext cx="2018010" cy="1194856"/>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E"/>
              <a:t>Adaptation of traffic flows, alternative routes</a:t>
            </a:r>
          </a:p>
        </p:txBody>
      </p:sp>
    </p:spTree>
    <p:extLst>
      <p:ext uri="{BB962C8B-B14F-4D97-AF65-F5344CB8AC3E}">
        <p14:creationId xmlns:p14="http://schemas.microsoft.com/office/powerpoint/2010/main" val="1113968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AFD123B7-D6CD-22A5-CC9C-BD28DF0045BE}"/>
              </a:ext>
            </a:extLst>
          </p:cNvPr>
          <p:cNvSpPr txBox="1">
            <a:spLocks/>
          </p:cNvSpPr>
          <p:nvPr/>
        </p:nvSpPr>
        <p:spPr>
          <a:xfrm>
            <a:off x="719350" y="1488047"/>
            <a:ext cx="10905699" cy="405278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t>The </a:t>
            </a:r>
            <a:r>
              <a:rPr lang="en-US" dirty="0" err="1"/>
              <a:t>NextGenerationEU</a:t>
            </a:r>
            <a:r>
              <a:rPr lang="en-US" dirty="0"/>
              <a:t>, the EU Social Climate fund, the EU Sovereignty Fund and the Green Deal Industrial Plan are all initiatives which </a:t>
            </a:r>
            <a:r>
              <a:rPr lang="en-US" b="1" dirty="0">
                <a:solidFill>
                  <a:schemeClr val="tx2">
                    <a:lumMod val="60000"/>
                    <a:lumOff val="40000"/>
                  </a:schemeClr>
                </a:solidFill>
              </a:rPr>
              <a:t>are boosting our economy</a:t>
            </a:r>
            <a:r>
              <a:rPr lang="en-US" dirty="0"/>
              <a:t>, avoiding recession, increasing GDP and employment and accelerating climate transition. </a:t>
            </a:r>
          </a:p>
          <a:p>
            <a:pPr algn="just"/>
            <a:r>
              <a:rPr lang="en-US" dirty="0"/>
              <a:t>A single transport area of high quality as the TEN-T is the backbone for full completion of the single market of goods and services, hence an answer for </a:t>
            </a:r>
            <a:r>
              <a:rPr lang="en-US" b="1" dirty="0">
                <a:solidFill>
                  <a:schemeClr val="tx2">
                    <a:lumMod val="60000"/>
                    <a:lumOff val="40000"/>
                  </a:schemeClr>
                </a:solidFill>
              </a:rPr>
              <a:t>Increasing European added value in an age of global challenges</a:t>
            </a:r>
            <a:r>
              <a:rPr lang="en-US" dirty="0"/>
              <a:t>.</a:t>
            </a:r>
          </a:p>
          <a:p>
            <a:pPr algn="just"/>
            <a:r>
              <a:rPr lang="en-US" dirty="0"/>
              <a:t>It is therefore instrumental </a:t>
            </a:r>
            <a:r>
              <a:rPr lang="en-US" b="1" dirty="0">
                <a:solidFill>
                  <a:schemeClr val="tx2">
                    <a:lumMod val="60000"/>
                    <a:lumOff val="40000"/>
                  </a:schemeClr>
                </a:solidFill>
              </a:rPr>
              <a:t>to increase the investment in transport</a:t>
            </a:r>
            <a:r>
              <a:rPr lang="en-US" dirty="0"/>
              <a:t>, </a:t>
            </a:r>
            <a:r>
              <a:rPr lang="en-US" b="1" dirty="0"/>
              <a:t>both at EU and national levels. </a:t>
            </a:r>
          </a:p>
          <a:p>
            <a:pPr marL="0" indent="0" algn="just">
              <a:buFont typeface="Arial" panose="020B0604020202020204" pitchFamily="34" charset="0"/>
              <a:buNone/>
            </a:pPr>
            <a:endParaRPr lang="en-IE" dirty="0"/>
          </a:p>
        </p:txBody>
      </p:sp>
    </p:spTree>
    <p:extLst>
      <p:ext uri="{BB962C8B-B14F-4D97-AF65-F5344CB8AC3E}">
        <p14:creationId xmlns:p14="http://schemas.microsoft.com/office/powerpoint/2010/main" val="716072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C68341-6D2E-506C-C029-F91C7ADB4513}"/>
              </a:ext>
            </a:extLst>
          </p:cNvPr>
          <p:cNvSpPr>
            <a:spLocks noGrp="1"/>
          </p:cNvSpPr>
          <p:nvPr>
            <p:ph type="title"/>
          </p:nvPr>
        </p:nvSpPr>
        <p:spPr>
          <a:xfrm>
            <a:off x="758451" y="168898"/>
            <a:ext cx="10675098" cy="782357"/>
          </a:xfrm>
        </p:spPr>
        <p:txBody>
          <a:bodyPr anchor="ctr"/>
          <a:lstStyle/>
          <a:p>
            <a:pPr algn="ctr"/>
            <a:r>
              <a:rPr lang="fr-BE" sz="3200" dirty="0"/>
              <a:t>Zoom on </a:t>
            </a:r>
            <a:r>
              <a:rPr lang="fr-BE" sz="3200" dirty="0" err="1"/>
              <a:t>Climate</a:t>
            </a:r>
            <a:r>
              <a:rPr lang="fr-BE" sz="3200" dirty="0"/>
              <a:t> Law and Green Deal</a:t>
            </a:r>
            <a:endParaRPr lang="en-IE" sz="3200" dirty="0"/>
          </a:p>
        </p:txBody>
      </p:sp>
      <p:sp>
        <p:nvSpPr>
          <p:cNvPr id="4" name="Arrow: Right 3">
            <a:extLst>
              <a:ext uri="{FF2B5EF4-FFF2-40B4-BE49-F238E27FC236}">
                <a16:creationId xmlns:a16="http://schemas.microsoft.com/office/drawing/2014/main" id="{B5343391-584A-C182-DE67-CF18050926B1}"/>
              </a:ext>
            </a:extLst>
          </p:cNvPr>
          <p:cNvSpPr/>
          <p:nvPr/>
        </p:nvSpPr>
        <p:spPr>
          <a:xfrm>
            <a:off x="87087" y="2427514"/>
            <a:ext cx="12017828" cy="903515"/>
          </a:xfrm>
          <a:prstGeom prst="rightArrow">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Oval 4">
            <a:extLst>
              <a:ext uri="{FF2B5EF4-FFF2-40B4-BE49-F238E27FC236}">
                <a16:creationId xmlns:a16="http://schemas.microsoft.com/office/drawing/2014/main" id="{C8EB6528-B548-A239-16BB-41E976B118F6}"/>
              </a:ext>
            </a:extLst>
          </p:cNvPr>
          <p:cNvSpPr/>
          <p:nvPr/>
        </p:nvSpPr>
        <p:spPr>
          <a:xfrm>
            <a:off x="1445652" y="2743199"/>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AF93372C-90CB-C679-E864-83BE11A1B9A1}"/>
              </a:ext>
            </a:extLst>
          </p:cNvPr>
          <p:cNvSpPr txBox="1"/>
          <p:nvPr/>
        </p:nvSpPr>
        <p:spPr>
          <a:xfrm>
            <a:off x="1259112" y="3173188"/>
            <a:ext cx="965216" cy="923330"/>
          </a:xfrm>
          <a:prstGeom prst="rect">
            <a:avLst/>
          </a:prstGeom>
          <a:noFill/>
        </p:spPr>
        <p:txBody>
          <a:bodyPr wrap="square" rtlCol="0">
            <a:spAutoFit/>
          </a:bodyPr>
          <a:lstStyle/>
          <a:p>
            <a:r>
              <a:rPr lang="fr-BE" dirty="0">
                <a:solidFill>
                  <a:schemeClr val="accent3"/>
                </a:solidFill>
              </a:rPr>
              <a:t>12/19</a:t>
            </a:r>
          </a:p>
          <a:p>
            <a:r>
              <a:rPr lang="fr-BE" dirty="0">
                <a:solidFill>
                  <a:schemeClr val="accent3"/>
                </a:solidFill>
              </a:rPr>
              <a:t>Pacte vert</a:t>
            </a:r>
            <a:endParaRPr lang="en-IE" dirty="0">
              <a:solidFill>
                <a:schemeClr val="accent3"/>
              </a:solidFill>
            </a:endParaRPr>
          </a:p>
        </p:txBody>
      </p:sp>
      <p:sp>
        <p:nvSpPr>
          <p:cNvPr id="8" name="Oval 7">
            <a:extLst>
              <a:ext uri="{FF2B5EF4-FFF2-40B4-BE49-F238E27FC236}">
                <a16:creationId xmlns:a16="http://schemas.microsoft.com/office/drawing/2014/main" id="{14464CAA-A438-CCC8-830A-8B988E460EA7}"/>
              </a:ext>
            </a:extLst>
          </p:cNvPr>
          <p:cNvSpPr/>
          <p:nvPr/>
        </p:nvSpPr>
        <p:spPr>
          <a:xfrm>
            <a:off x="2562671" y="2727366"/>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9FE27C35-B560-EAF3-45BC-BE45A49E7165}"/>
              </a:ext>
            </a:extLst>
          </p:cNvPr>
          <p:cNvSpPr txBox="1"/>
          <p:nvPr/>
        </p:nvSpPr>
        <p:spPr>
          <a:xfrm>
            <a:off x="2330454" y="1662025"/>
            <a:ext cx="1074033" cy="923330"/>
          </a:xfrm>
          <a:prstGeom prst="rect">
            <a:avLst/>
          </a:prstGeom>
          <a:noFill/>
        </p:spPr>
        <p:txBody>
          <a:bodyPr wrap="square" rtlCol="0">
            <a:spAutoFit/>
          </a:bodyPr>
          <a:lstStyle/>
          <a:p>
            <a:r>
              <a:rPr lang="fr-BE" dirty="0">
                <a:solidFill>
                  <a:schemeClr val="accent3"/>
                </a:solidFill>
              </a:rPr>
              <a:t>03/20 </a:t>
            </a:r>
          </a:p>
          <a:p>
            <a:r>
              <a:rPr lang="fr-BE" dirty="0">
                <a:solidFill>
                  <a:schemeClr val="accent3"/>
                </a:solidFill>
              </a:rPr>
              <a:t>Prop Loi Climat</a:t>
            </a:r>
            <a:endParaRPr lang="en-IE" dirty="0">
              <a:solidFill>
                <a:schemeClr val="accent3"/>
              </a:solidFill>
            </a:endParaRPr>
          </a:p>
        </p:txBody>
      </p:sp>
      <p:sp>
        <p:nvSpPr>
          <p:cNvPr id="10" name="Oval 9">
            <a:extLst>
              <a:ext uri="{FF2B5EF4-FFF2-40B4-BE49-F238E27FC236}">
                <a16:creationId xmlns:a16="http://schemas.microsoft.com/office/drawing/2014/main" id="{B5E778B9-C07C-DB5C-CC8D-0D1BB56F37FF}"/>
              </a:ext>
            </a:extLst>
          </p:cNvPr>
          <p:cNvSpPr/>
          <p:nvPr/>
        </p:nvSpPr>
        <p:spPr>
          <a:xfrm>
            <a:off x="6077431" y="2724962"/>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TextBox 10">
            <a:extLst>
              <a:ext uri="{FF2B5EF4-FFF2-40B4-BE49-F238E27FC236}">
                <a16:creationId xmlns:a16="http://schemas.microsoft.com/office/drawing/2014/main" id="{C7EE38F2-F62D-547B-575F-54D00C513883}"/>
              </a:ext>
            </a:extLst>
          </p:cNvPr>
          <p:cNvSpPr txBox="1"/>
          <p:nvPr/>
        </p:nvSpPr>
        <p:spPr>
          <a:xfrm>
            <a:off x="5801023" y="1652908"/>
            <a:ext cx="1246376" cy="923330"/>
          </a:xfrm>
          <a:prstGeom prst="rect">
            <a:avLst/>
          </a:prstGeom>
          <a:noFill/>
        </p:spPr>
        <p:txBody>
          <a:bodyPr wrap="square" rtlCol="0">
            <a:spAutoFit/>
          </a:bodyPr>
          <a:lstStyle/>
          <a:p>
            <a:r>
              <a:rPr lang="fr-BE" dirty="0">
                <a:solidFill>
                  <a:schemeClr val="accent3"/>
                </a:solidFill>
              </a:rPr>
              <a:t>06/21</a:t>
            </a:r>
          </a:p>
          <a:p>
            <a:r>
              <a:rPr lang="fr-BE" dirty="0">
                <a:solidFill>
                  <a:schemeClr val="accent3"/>
                </a:solidFill>
              </a:rPr>
              <a:t>Loi Climat</a:t>
            </a:r>
          </a:p>
          <a:p>
            <a:r>
              <a:rPr lang="fr-BE" dirty="0">
                <a:solidFill>
                  <a:schemeClr val="accent3"/>
                </a:solidFill>
              </a:rPr>
              <a:t>adoptée</a:t>
            </a:r>
            <a:endParaRPr lang="en-IE" dirty="0">
              <a:solidFill>
                <a:schemeClr val="accent3"/>
              </a:solidFill>
            </a:endParaRPr>
          </a:p>
        </p:txBody>
      </p:sp>
      <p:cxnSp>
        <p:nvCxnSpPr>
          <p:cNvPr id="13" name="Straight Connector 12">
            <a:extLst>
              <a:ext uri="{FF2B5EF4-FFF2-40B4-BE49-F238E27FC236}">
                <a16:creationId xmlns:a16="http://schemas.microsoft.com/office/drawing/2014/main" id="{32AB49A0-F7F5-EF4B-E7D4-086A63815BC6}"/>
              </a:ext>
            </a:extLst>
          </p:cNvPr>
          <p:cNvCxnSpPr>
            <a:cxnSpLocks/>
          </p:cNvCxnSpPr>
          <p:nvPr/>
        </p:nvCxnSpPr>
        <p:spPr>
          <a:xfrm>
            <a:off x="2122791" y="1456886"/>
            <a:ext cx="0" cy="2592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6BA1F40-8954-3404-FC64-13DC49E808AE}"/>
              </a:ext>
            </a:extLst>
          </p:cNvPr>
          <p:cNvSpPr txBox="1"/>
          <p:nvPr/>
        </p:nvSpPr>
        <p:spPr>
          <a:xfrm>
            <a:off x="1765353" y="4305837"/>
            <a:ext cx="798228" cy="400110"/>
          </a:xfrm>
          <a:prstGeom prst="rect">
            <a:avLst/>
          </a:prstGeom>
          <a:noFill/>
        </p:spPr>
        <p:txBody>
          <a:bodyPr wrap="square" rtlCol="0">
            <a:spAutoFit/>
          </a:bodyPr>
          <a:lstStyle/>
          <a:p>
            <a:r>
              <a:rPr lang="fr-BE" sz="2000" b="1" dirty="0"/>
              <a:t>2020</a:t>
            </a:r>
            <a:endParaRPr lang="en-IE" sz="2000" b="1" dirty="0"/>
          </a:p>
        </p:txBody>
      </p:sp>
      <p:cxnSp>
        <p:nvCxnSpPr>
          <p:cNvPr id="17" name="Straight Connector 16">
            <a:extLst>
              <a:ext uri="{FF2B5EF4-FFF2-40B4-BE49-F238E27FC236}">
                <a16:creationId xmlns:a16="http://schemas.microsoft.com/office/drawing/2014/main" id="{3DE5907F-502D-6CE6-B572-C8A0F3C19E01}"/>
              </a:ext>
            </a:extLst>
          </p:cNvPr>
          <p:cNvCxnSpPr>
            <a:cxnSpLocks/>
          </p:cNvCxnSpPr>
          <p:nvPr/>
        </p:nvCxnSpPr>
        <p:spPr>
          <a:xfrm>
            <a:off x="4821952" y="1447033"/>
            <a:ext cx="0" cy="2592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F19A2E8-D860-4132-36C0-13284DFC3DC2}"/>
              </a:ext>
            </a:extLst>
          </p:cNvPr>
          <p:cNvSpPr txBox="1"/>
          <p:nvPr/>
        </p:nvSpPr>
        <p:spPr>
          <a:xfrm>
            <a:off x="4499989" y="4288745"/>
            <a:ext cx="798228" cy="400110"/>
          </a:xfrm>
          <a:prstGeom prst="rect">
            <a:avLst/>
          </a:prstGeom>
          <a:noFill/>
        </p:spPr>
        <p:txBody>
          <a:bodyPr wrap="square" rtlCol="0">
            <a:spAutoFit/>
          </a:bodyPr>
          <a:lstStyle/>
          <a:p>
            <a:r>
              <a:rPr lang="fr-BE" sz="2000" b="1" dirty="0"/>
              <a:t>2021</a:t>
            </a:r>
            <a:endParaRPr lang="en-IE" sz="2000" b="1" dirty="0"/>
          </a:p>
        </p:txBody>
      </p:sp>
      <p:cxnSp>
        <p:nvCxnSpPr>
          <p:cNvPr id="19" name="Straight Connector 18">
            <a:extLst>
              <a:ext uri="{FF2B5EF4-FFF2-40B4-BE49-F238E27FC236}">
                <a16:creationId xmlns:a16="http://schemas.microsoft.com/office/drawing/2014/main" id="{5506EC58-2D31-B8A7-A6AF-D0BE2F1CE8D5}"/>
              </a:ext>
            </a:extLst>
          </p:cNvPr>
          <p:cNvCxnSpPr>
            <a:cxnSpLocks/>
          </p:cNvCxnSpPr>
          <p:nvPr/>
        </p:nvCxnSpPr>
        <p:spPr>
          <a:xfrm>
            <a:off x="7821497" y="1456886"/>
            <a:ext cx="0" cy="2592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C5A024C-061F-E5F6-ACD5-0E2C7F15EA6E}"/>
              </a:ext>
            </a:extLst>
          </p:cNvPr>
          <p:cNvSpPr txBox="1"/>
          <p:nvPr/>
        </p:nvSpPr>
        <p:spPr>
          <a:xfrm>
            <a:off x="7422383" y="4292063"/>
            <a:ext cx="798228" cy="400110"/>
          </a:xfrm>
          <a:prstGeom prst="rect">
            <a:avLst/>
          </a:prstGeom>
          <a:noFill/>
        </p:spPr>
        <p:txBody>
          <a:bodyPr wrap="square" rtlCol="0">
            <a:spAutoFit/>
          </a:bodyPr>
          <a:lstStyle/>
          <a:p>
            <a:r>
              <a:rPr lang="fr-BE" sz="2000" b="1" dirty="0"/>
              <a:t>2022</a:t>
            </a:r>
            <a:endParaRPr lang="en-IE" sz="2000" b="1" dirty="0"/>
          </a:p>
        </p:txBody>
      </p:sp>
      <p:cxnSp>
        <p:nvCxnSpPr>
          <p:cNvPr id="21" name="Straight Connector 20">
            <a:extLst>
              <a:ext uri="{FF2B5EF4-FFF2-40B4-BE49-F238E27FC236}">
                <a16:creationId xmlns:a16="http://schemas.microsoft.com/office/drawing/2014/main" id="{74723123-62FE-7A94-1948-926D1B3D72AD}"/>
              </a:ext>
            </a:extLst>
          </p:cNvPr>
          <p:cNvCxnSpPr>
            <a:cxnSpLocks/>
          </p:cNvCxnSpPr>
          <p:nvPr/>
        </p:nvCxnSpPr>
        <p:spPr>
          <a:xfrm>
            <a:off x="10547412" y="1416877"/>
            <a:ext cx="0" cy="2592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6D7490D-050C-9D58-40C5-3A1EC74F41A5}"/>
              </a:ext>
            </a:extLst>
          </p:cNvPr>
          <p:cNvSpPr txBox="1"/>
          <p:nvPr/>
        </p:nvSpPr>
        <p:spPr>
          <a:xfrm>
            <a:off x="10298875" y="4293271"/>
            <a:ext cx="798228" cy="400110"/>
          </a:xfrm>
          <a:prstGeom prst="rect">
            <a:avLst/>
          </a:prstGeom>
          <a:noFill/>
        </p:spPr>
        <p:txBody>
          <a:bodyPr wrap="square" rtlCol="0">
            <a:spAutoFit/>
          </a:bodyPr>
          <a:lstStyle/>
          <a:p>
            <a:r>
              <a:rPr lang="fr-BE" sz="2000" b="1" dirty="0"/>
              <a:t>2023</a:t>
            </a:r>
            <a:endParaRPr lang="en-IE" sz="2000" b="1" dirty="0"/>
          </a:p>
        </p:txBody>
      </p:sp>
      <p:sp>
        <p:nvSpPr>
          <p:cNvPr id="29" name="Oval 28">
            <a:extLst>
              <a:ext uri="{FF2B5EF4-FFF2-40B4-BE49-F238E27FC236}">
                <a16:creationId xmlns:a16="http://schemas.microsoft.com/office/drawing/2014/main" id="{911EC75D-3CA5-2419-93CA-3D363F72FF3C}"/>
              </a:ext>
            </a:extLst>
          </p:cNvPr>
          <p:cNvSpPr/>
          <p:nvPr/>
        </p:nvSpPr>
        <p:spPr>
          <a:xfrm>
            <a:off x="264591" y="2743199"/>
            <a:ext cx="304800" cy="272143"/>
          </a:xfrm>
          <a:prstGeom prst="ellipse">
            <a:avLst/>
          </a:prstGeom>
          <a:solidFill>
            <a:srgbClr val="024EA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solidFill>
            </a:endParaRPr>
          </a:p>
        </p:txBody>
      </p:sp>
      <p:sp>
        <p:nvSpPr>
          <p:cNvPr id="30" name="TextBox 29">
            <a:extLst>
              <a:ext uri="{FF2B5EF4-FFF2-40B4-BE49-F238E27FC236}">
                <a16:creationId xmlns:a16="http://schemas.microsoft.com/office/drawing/2014/main" id="{69C863E1-D41E-D79B-6E63-C59E83434713}"/>
              </a:ext>
            </a:extLst>
          </p:cNvPr>
          <p:cNvSpPr txBox="1"/>
          <p:nvPr/>
        </p:nvSpPr>
        <p:spPr>
          <a:xfrm>
            <a:off x="77227" y="3173188"/>
            <a:ext cx="873617" cy="923330"/>
          </a:xfrm>
          <a:prstGeom prst="rect">
            <a:avLst/>
          </a:prstGeom>
          <a:noFill/>
        </p:spPr>
        <p:txBody>
          <a:bodyPr wrap="square" rtlCol="0">
            <a:spAutoFit/>
          </a:bodyPr>
          <a:lstStyle/>
          <a:p>
            <a:r>
              <a:rPr lang="fr-BE" dirty="0">
                <a:solidFill>
                  <a:schemeClr val="tx2"/>
                </a:solidFill>
              </a:rPr>
              <a:t>05/19</a:t>
            </a:r>
          </a:p>
          <a:p>
            <a:r>
              <a:rPr lang="fr-BE" dirty="0">
                <a:solidFill>
                  <a:schemeClr val="tx2"/>
                </a:solidFill>
              </a:rPr>
              <a:t>New COM</a:t>
            </a:r>
            <a:endParaRPr lang="en-IE" dirty="0">
              <a:solidFill>
                <a:schemeClr val="tx2"/>
              </a:solidFill>
            </a:endParaRPr>
          </a:p>
        </p:txBody>
      </p:sp>
      <p:sp>
        <p:nvSpPr>
          <p:cNvPr id="31" name="Oval 30">
            <a:extLst>
              <a:ext uri="{FF2B5EF4-FFF2-40B4-BE49-F238E27FC236}">
                <a16:creationId xmlns:a16="http://schemas.microsoft.com/office/drawing/2014/main" id="{53DD7641-F301-2CE5-51CD-D42E0AE954BD}"/>
              </a:ext>
            </a:extLst>
          </p:cNvPr>
          <p:cNvSpPr/>
          <p:nvPr/>
        </p:nvSpPr>
        <p:spPr>
          <a:xfrm>
            <a:off x="4301196" y="2723929"/>
            <a:ext cx="304800" cy="272143"/>
          </a:xfrm>
          <a:prstGeom prst="ellipse">
            <a:avLst/>
          </a:prstGeom>
          <a:solidFill>
            <a:srgbClr val="024B9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TextBox 31">
            <a:extLst>
              <a:ext uri="{FF2B5EF4-FFF2-40B4-BE49-F238E27FC236}">
                <a16:creationId xmlns:a16="http://schemas.microsoft.com/office/drawing/2014/main" id="{7620DDDA-C0AD-95DC-9B4E-34CC23A123C5}"/>
              </a:ext>
            </a:extLst>
          </p:cNvPr>
          <p:cNvSpPr txBox="1"/>
          <p:nvPr/>
        </p:nvSpPr>
        <p:spPr>
          <a:xfrm>
            <a:off x="3982900" y="3151409"/>
            <a:ext cx="965216" cy="923330"/>
          </a:xfrm>
          <a:prstGeom prst="rect">
            <a:avLst/>
          </a:prstGeom>
          <a:noFill/>
        </p:spPr>
        <p:txBody>
          <a:bodyPr wrap="square" rtlCol="0">
            <a:spAutoFit/>
          </a:bodyPr>
          <a:lstStyle/>
          <a:p>
            <a:r>
              <a:rPr lang="fr-BE" dirty="0">
                <a:solidFill>
                  <a:schemeClr val="tx2"/>
                </a:solidFill>
              </a:rPr>
              <a:t>12/20</a:t>
            </a:r>
          </a:p>
          <a:p>
            <a:r>
              <a:rPr lang="fr-BE" dirty="0">
                <a:solidFill>
                  <a:schemeClr val="tx2"/>
                </a:solidFill>
              </a:rPr>
              <a:t>MFF</a:t>
            </a:r>
            <a:endParaRPr lang="fr-BE" sz="1400" i="1" dirty="0">
              <a:solidFill>
                <a:schemeClr val="tx2"/>
              </a:solidFill>
            </a:endParaRPr>
          </a:p>
          <a:p>
            <a:r>
              <a:rPr lang="fr-BE" dirty="0">
                <a:solidFill>
                  <a:schemeClr val="tx2"/>
                </a:solidFill>
              </a:rPr>
              <a:t>NGEU</a:t>
            </a:r>
            <a:endParaRPr lang="en-IE" dirty="0">
              <a:solidFill>
                <a:schemeClr val="tx2"/>
              </a:solidFill>
            </a:endParaRPr>
          </a:p>
        </p:txBody>
      </p:sp>
      <p:sp>
        <p:nvSpPr>
          <p:cNvPr id="33" name="TextBox 32">
            <a:extLst>
              <a:ext uri="{FF2B5EF4-FFF2-40B4-BE49-F238E27FC236}">
                <a16:creationId xmlns:a16="http://schemas.microsoft.com/office/drawing/2014/main" id="{36EDE2F4-62DC-91B8-FF25-38CEC9E3149C}"/>
              </a:ext>
            </a:extLst>
          </p:cNvPr>
          <p:cNvSpPr txBox="1"/>
          <p:nvPr/>
        </p:nvSpPr>
        <p:spPr>
          <a:xfrm>
            <a:off x="6165567" y="3152812"/>
            <a:ext cx="1147885" cy="923330"/>
          </a:xfrm>
          <a:prstGeom prst="rect">
            <a:avLst/>
          </a:prstGeom>
          <a:noFill/>
        </p:spPr>
        <p:txBody>
          <a:bodyPr wrap="square" rtlCol="0">
            <a:spAutoFit/>
          </a:bodyPr>
          <a:lstStyle/>
          <a:p>
            <a:r>
              <a:rPr lang="fr-BE" dirty="0">
                <a:solidFill>
                  <a:schemeClr val="accent3"/>
                </a:solidFill>
              </a:rPr>
              <a:t>07/21</a:t>
            </a:r>
          </a:p>
          <a:p>
            <a:r>
              <a:rPr lang="fr-BE" dirty="0">
                <a:solidFill>
                  <a:schemeClr val="accent3"/>
                </a:solidFill>
              </a:rPr>
              <a:t>Fitfor55 Package</a:t>
            </a:r>
            <a:endParaRPr lang="en-IE" dirty="0">
              <a:solidFill>
                <a:schemeClr val="accent3"/>
              </a:solidFill>
            </a:endParaRPr>
          </a:p>
        </p:txBody>
      </p:sp>
      <p:sp>
        <p:nvSpPr>
          <p:cNvPr id="37" name="Oval 36">
            <a:extLst>
              <a:ext uri="{FF2B5EF4-FFF2-40B4-BE49-F238E27FC236}">
                <a16:creationId xmlns:a16="http://schemas.microsoft.com/office/drawing/2014/main" id="{0B654D5E-7BFD-7B55-74B5-80DA6D814161}"/>
              </a:ext>
            </a:extLst>
          </p:cNvPr>
          <p:cNvSpPr/>
          <p:nvPr/>
        </p:nvSpPr>
        <p:spPr>
          <a:xfrm>
            <a:off x="10841750" y="2753052"/>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8" name="TextBox 37">
            <a:extLst>
              <a:ext uri="{FF2B5EF4-FFF2-40B4-BE49-F238E27FC236}">
                <a16:creationId xmlns:a16="http://schemas.microsoft.com/office/drawing/2014/main" id="{FB97FE6B-CB5A-EF76-8B6A-A65188FF98DE}"/>
              </a:ext>
            </a:extLst>
          </p:cNvPr>
          <p:cNvSpPr txBox="1"/>
          <p:nvPr/>
        </p:nvSpPr>
        <p:spPr>
          <a:xfrm>
            <a:off x="10594817" y="3097798"/>
            <a:ext cx="1239016" cy="1200329"/>
          </a:xfrm>
          <a:prstGeom prst="rect">
            <a:avLst/>
          </a:prstGeom>
          <a:noFill/>
        </p:spPr>
        <p:txBody>
          <a:bodyPr wrap="square" rtlCol="0">
            <a:spAutoFit/>
          </a:bodyPr>
          <a:lstStyle/>
          <a:p>
            <a:r>
              <a:rPr lang="fr-BE" dirty="0">
                <a:solidFill>
                  <a:schemeClr val="accent3"/>
                </a:solidFill>
              </a:rPr>
              <a:t>03/23</a:t>
            </a:r>
          </a:p>
          <a:p>
            <a:r>
              <a:rPr lang="fr-BE" dirty="0">
                <a:solidFill>
                  <a:schemeClr val="accent3"/>
                </a:solidFill>
              </a:rPr>
              <a:t>Net-</a:t>
            </a:r>
            <a:r>
              <a:rPr lang="fr-BE" dirty="0" err="1">
                <a:solidFill>
                  <a:schemeClr val="accent3"/>
                </a:solidFill>
              </a:rPr>
              <a:t>Zero</a:t>
            </a:r>
            <a:r>
              <a:rPr lang="fr-BE" dirty="0">
                <a:solidFill>
                  <a:schemeClr val="accent3"/>
                </a:solidFill>
              </a:rPr>
              <a:t> </a:t>
            </a:r>
            <a:r>
              <a:rPr lang="fr-BE" dirty="0" err="1">
                <a:solidFill>
                  <a:schemeClr val="accent3"/>
                </a:solidFill>
              </a:rPr>
              <a:t>Act</a:t>
            </a:r>
            <a:r>
              <a:rPr lang="fr-BE" dirty="0">
                <a:solidFill>
                  <a:schemeClr val="accent3"/>
                </a:solidFill>
              </a:rPr>
              <a:t> </a:t>
            </a:r>
            <a:r>
              <a:rPr lang="fr-BE" dirty="0" err="1">
                <a:solidFill>
                  <a:schemeClr val="accent3"/>
                </a:solidFill>
              </a:rPr>
              <a:t>Industry</a:t>
            </a:r>
            <a:endParaRPr lang="fr-BE" dirty="0">
              <a:solidFill>
                <a:schemeClr val="accent3"/>
              </a:solidFill>
            </a:endParaRPr>
          </a:p>
        </p:txBody>
      </p:sp>
      <p:pic>
        <p:nvPicPr>
          <p:cNvPr id="2" name="Picture 1">
            <a:extLst>
              <a:ext uri="{FF2B5EF4-FFF2-40B4-BE49-F238E27FC236}">
                <a16:creationId xmlns:a16="http://schemas.microsoft.com/office/drawing/2014/main" id="{E9A48D0E-5D20-B9AC-98E3-C3411A2A3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5094" y="1735"/>
            <a:ext cx="982895" cy="1080000"/>
          </a:xfrm>
          <a:prstGeom prst="rect">
            <a:avLst/>
          </a:prstGeom>
        </p:spPr>
      </p:pic>
      <p:sp>
        <p:nvSpPr>
          <p:cNvPr id="12" name="Oval 11">
            <a:extLst>
              <a:ext uri="{FF2B5EF4-FFF2-40B4-BE49-F238E27FC236}">
                <a16:creationId xmlns:a16="http://schemas.microsoft.com/office/drawing/2014/main" id="{60D9E70E-6572-032B-BA2A-FF2D4A5E7C62}"/>
              </a:ext>
            </a:extLst>
          </p:cNvPr>
          <p:cNvSpPr/>
          <p:nvPr/>
        </p:nvSpPr>
        <p:spPr>
          <a:xfrm>
            <a:off x="903855" y="1295400"/>
            <a:ext cx="2818904" cy="3010437"/>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TextBox 13">
            <a:extLst>
              <a:ext uri="{FF2B5EF4-FFF2-40B4-BE49-F238E27FC236}">
                <a16:creationId xmlns:a16="http://schemas.microsoft.com/office/drawing/2014/main" id="{D7996BDD-07E1-3402-A460-ADF831774941}"/>
              </a:ext>
            </a:extLst>
          </p:cNvPr>
          <p:cNvSpPr txBox="1"/>
          <p:nvPr/>
        </p:nvSpPr>
        <p:spPr>
          <a:xfrm>
            <a:off x="3933887" y="1833107"/>
            <a:ext cx="965216" cy="646331"/>
          </a:xfrm>
          <a:prstGeom prst="rect">
            <a:avLst/>
          </a:prstGeom>
          <a:noFill/>
        </p:spPr>
        <p:txBody>
          <a:bodyPr wrap="square" rtlCol="0">
            <a:spAutoFit/>
          </a:bodyPr>
          <a:lstStyle/>
          <a:p>
            <a:r>
              <a:rPr lang="fr-BE" dirty="0">
                <a:solidFill>
                  <a:schemeClr val="accent5"/>
                </a:solidFill>
              </a:rPr>
              <a:t>12/20</a:t>
            </a:r>
          </a:p>
          <a:p>
            <a:r>
              <a:rPr lang="fr-BE" dirty="0">
                <a:solidFill>
                  <a:schemeClr val="accent5"/>
                </a:solidFill>
              </a:rPr>
              <a:t>SSMS</a:t>
            </a:r>
            <a:endParaRPr lang="en-IE" dirty="0">
              <a:solidFill>
                <a:schemeClr val="accent5"/>
              </a:solidFill>
            </a:endParaRPr>
          </a:p>
        </p:txBody>
      </p:sp>
      <p:sp>
        <p:nvSpPr>
          <p:cNvPr id="24" name="Oval 23">
            <a:extLst>
              <a:ext uri="{FF2B5EF4-FFF2-40B4-BE49-F238E27FC236}">
                <a16:creationId xmlns:a16="http://schemas.microsoft.com/office/drawing/2014/main" id="{42376CD8-82E3-99E6-D7C8-ACC580E3CC6C}"/>
              </a:ext>
            </a:extLst>
          </p:cNvPr>
          <p:cNvSpPr/>
          <p:nvPr/>
        </p:nvSpPr>
        <p:spPr>
          <a:xfrm>
            <a:off x="7306247" y="2743199"/>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 name="Oval 6">
            <a:extLst>
              <a:ext uri="{FF2B5EF4-FFF2-40B4-BE49-F238E27FC236}">
                <a16:creationId xmlns:a16="http://schemas.microsoft.com/office/drawing/2014/main" id="{3A59B4AC-91C5-CAA4-CC10-67A18D272DBD}"/>
              </a:ext>
            </a:extLst>
          </p:cNvPr>
          <p:cNvSpPr/>
          <p:nvPr/>
        </p:nvSpPr>
        <p:spPr>
          <a:xfrm>
            <a:off x="8497819" y="2723929"/>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5" name="TextBox 14">
            <a:extLst>
              <a:ext uri="{FF2B5EF4-FFF2-40B4-BE49-F238E27FC236}">
                <a16:creationId xmlns:a16="http://schemas.microsoft.com/office/drawing/2014/main" id="{9E248B5A-5E94-F9B6-8938-09E4E4C4C465}"/>
              </a:ext>
            </a:extLst>
          </p:cNvPr>
          <p:cNvSpPr txBox="1"/>
          <p:nvPr/>
        </p:nvSpPr>
        <p:spPr>
          <a:xfrm>
            <a:off x="8280224" y="3085879"/>
            <a:ext cx="1239016" cy="923330"/>
          </a:xfrm>
          <a:prstGeom prst="rect">
            <a:avLst/>
          </a:prstGeom>
          <a:noFill/>
        </p:spPr>
        <p:txBody>
          <a:bodyPr wrap="square" rtlCol="0">
            <a:spAutoFit/>
          </a:bodyPr>
          <a:lstStyle/>
          <a:p>
            <a:r>
              <a:rPr lang="fr-BE" dirty="0">
                <a:solidFill>
                  <a:schemeClr val="accent3"/>
                </a:solidFill>
              </a:rPr>
              <a:t>05/22</a:t>
            </a:r>
          </a:p>
          <a:p>
            <a:r>
              <a:rPr lang="fr-BE" dirty="0" err="1">
                <a:solidFill>
                  <a:schemeClr val="accent3"/>
                </a:solidFill>
              </a:rPr>
              <a:t>REPowerEU</a:t>
            </a:r>
            <a:endParaRPr lang="en-IE" dirty="0">
              <a:solidFill>
                <a:schemeClr val="accent3"/>
              </a:solidFill>
            </a:endParaRPr>
          </a:p>
        </p:txBody>
      </p:sp>
      <p:sp>
        <p:nvSpPr>
          <p:cNvPr id="25" name="TextBox 24">
            <a:extLst>
              <a:ext uri="{FF2B5EF4-FFF2-40B4-BE49-F238E27FC236}">
                <a16:creationId xmlns:a16="http://schemas.microsoft.com/office/drawing/2014/main" id="{C532EE3E-D8DB-CF7A-00CD-E41D39C31FF7}"/>
              </a:ext>
            </a:extLst>
          </p:cNvPr>
          <p:cNvSpPr txBox="1"/>
          <p:nvPr/>
        </p:nvSpPr>
        <p:spPr>
          <a:xfrm>
            <a:off x="6928291" y="1258813"/>
            <a:ext cx="1246374" cy="1477328"/>
          </a:xfrm>
          <a:prstGeom prst="rect">
            <a:avLst/>
          </a:prstGeom>
          <a:noFill/>
        </p:spPr>
        <p:txBody>
          <a:bodyPr wrap="square" rtlCol="0">
            <a:spAutoFit/>
          </a:bodyPr>
          <a:lstStyle/>
          <a:p>
            <a:r>
              <a:rPr lang="fr-BE" dirty="0">
                <a:solidFill>
                  <a:schemeClr val="accent3"/>
                </a:solidFill>
              </a:rPr>
              <a:t>12/21</a:t>
            </a:r>
          </a:p>
          <a:p>
            <a:r>
              <a:rPr lang="fr-BE" dirty="0">
                <a:solidFill>
                  <a:schemeClr val="accent3"/>
                </a:solidFill>
              </a:rPr>
              <a:t>Efficient &amp; green </a:t>
            </a:r>
            <a:r>
              <a:rPr lang="fr-BE" dirty="0" err="1">
                <a:solidFill>
                  <a:schemeClr val="accent3"/>
                </a:solidFill>
              </a:rPr>
              <a:t>mobility</a:t>
            </a:r>
            <a:r>
              <a:rPr lang="fr-BE" dirty="0">
                <a:solidFill>
                  <a:schemeClr val="accent3"/>
                </a:solidFill>
              </a:rPr>
              <a:t> package</a:t>
            </a:r>
            <a:endParaRPr lang="en-IE" dirty="0">
              <a:solidFill>
                <a:schemeClr val="accent3"/>
              </a:solidFill>
            </a:endParaRPr>
          </a:p>
        </p:txBody>
      </p:sp>
    </p:spTree>
    <p:extLst>
      <p:ext uri="{BB962C8B-B14F-4D97-AF65-F5344CB8AC3E}">
        <p14:creationId xmlns:p14="http://schemas.microsoft.com/office/powerpoint/2010/main" val="2464861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1459B9-869A-C556-CEE6-AE4E3A52B24E}"/>
              </a:ext>
            </a:extLst>
          </p:cNvPr>
          <p:cNvSpPr>
            <a:spLocks noGrp="1"/>
          </p:cNvSpPr>
          <p:nvPr>
            <p:ph type="title"/>
          </p:nvPr>
        </p:nvSpPr>
        <p:spPr>
          <a:xfrm>
            <a:off x="1019623" y="188003"/>
            <a:ext cx="10515600" cy="782357"/>
          </a:xfrm>
        </p:spPr>
        <p:txBody>
          <a:bodyPr anchor="ctr"/>
          <a:lstStyle/>
          <a:p>
            <a:r>
              <a:rPr lang="en-IE" sz="3200" dirty="0"/>
              <a:t>What is next? Zoom on Greening Freight Package</a:t>
            </a:r>
          </a:p>
        </p:txBody>
      </p:sp>
      <p:sp>
        <p:nvSpPr>
          <p:cNvPr id="5" name="Arrow: Right 4">
            <a:extLst>
              <a:ext uri="{FF2B5EF4-FFF2-40B4-BE49-F238E27FC236}">
                <a16:creationId xmlns:a16="http://schemas.microsoft.com/office/drawing/2014/main" id="{D5888983-8267-EA7F-1619-823AAFCBF9E7}"/>
              </a:ext>
            </a:extLst>
          </p:cNvPr>
          <p:cNvSpPr/>
          <p:nvPr/>
        </p:nvSpPr>
        <p:spPr>
          <a:xfrm>
            <a:off x="87087" y="1752602"/>
            <a:ext cx="12017828" cy="903515"/>
          </a:xfrm>
          <a:prstGeom prst="rightArrow">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Oval 5">
            <a:extLst>
              <a:ext uri="{FF2B5EF4-FFF2-40B4-BE49-F238E27FC236}">
                <a16:creationId xmlns:a16="http://schemas.microsoft.com/office/drawing/2014/main" id="{4FB0FC78-6330-0CEC-3DB6-20B3A2E99639}"/>
              </a:ext>
            </a:extLst>
          </p:cNvPr>
          <p:cNvSpPr/>
          <p:nvPr/>
        </p:nvSpPr>
        <p:spPr>
          <a:xfrm>
            <a:off x="1206163" y="2068287"/>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Box 6">
            <a:extLst>
              <a:ext uri="{FF2B5EF4-FFF2-40B4-BE49-F238E27FC236}">
                <a16:creationId xmlns:a16="http://schemas.microsoft.com/office/drawing/2014/main" id="{A16A55E2-9781-C709-77E9-66FB3EDD69AE}"/>
              </a:ext>
            </a:extLst>
          </p:cNvPr>
          <p:cNvSpPr txBox="1"/>
          <p:nvPr/>
        </p:nvSpPr>
        <p:spPr>
          <a:xfrm>
            <a:off x="1019623" y="2498276"/>
            <a:ext cx="965216" cy="923330"/>
          </a:xfrm>
          <a:prstGeom prst="rect">
            <a:avLst/>
          </a:prstGeom>
          <a:noFill/>
        </p:spPr>
        <p:txBody>
          <a:bodyPr wrap="square" rtlCol="0">
            <a:spAutoFit/>
          </a:bodyPr>
          <a:lstStyle/>
          <a:p>
            <a:r>
              <a:rPr lang="en-IE">
                <a:solidFill>
                  <a:schemeClr val="accent3"/>
                </a:solidFill>
              </a:rPr>
              <a:t>12/19</a:t>
            </a:r>
          </a:p>
          <a:p>
            <a:r>
              <a:rPr lang="en-IE">
                <a:solidFill>
                  <a:schemeClr val="accent3"/>
                </a:solidFill>
              </a:rPr>
              <a:t>Pacte vert</a:t>
            </a:r>
          </a:p>
        </p:txBody>
      </p:sp>
      <p:sp>
        <p:nvSpPr>
          <p:cNvPr id="8" name="Oval 7">
            <a:extLst>
              <a:ext uri="{FF2B5EF4-FFF2-40B4-BE49-F238E27FC236}">
                <a16:creationId xmlns:a16="http://schemas.microsoft.com/office/drawing/2014/main" id="{62B3DEB1-8A0B-DEA4-7092-0D73627DDAFD}"/>
              </a:ext>
            </a:extLst>
          </p:cNvPr>
          <p:cNvSpPr/>
          <p:nvPr/>
        </p:nvSpPr>
        <p:spPr>
          <a:xfrm>
            <a:off x="2323182" y="2052454"/>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3544B01D-8E15-027E-26B8-750AE746BE1B}"/>
              </a:ext>
            </a:extLst>
          </p:cNvPr>
          <p:cNvSpPr txBox="1"/>
          <p:nvPr/>
        </p:nvSpPr>
        <p:spPr>
          <a:xfrm>
            <a:off x="2090965" y="987113"/>
            <a:ext cx="1074033" cy="923330"/>
          </a:xfrm>
          <a:prstGeom prst="rect">
            <a:avLst/>
          </a:prstGeom>
          <a:noFill/>
        </p:spPr>
        <p:txBody>
          <a:bodyPr wrap="square" rtlCol="0">
            <a:spAutoFit/>
          </a:bodyPr>
          <a:lstStyle/>
          <a:p>
            <a:r>
              <a:rPr lang="en-IE">
                <a:solidFill>
                  <a:schemeClr val="accent3"/>
                </a:solidFill>
              </a:rPr>
              <a:t>03/20 </a:t>
            </a:r>
          </a:p>
          <a:p>
            <a:r>
              <a:rPr lang="en-IE">
                <a:solidFill>
                  <a:schemeClr val="accent3"/>
                </a:solidFill>
              </a:rPr>
              <a:t>Prop Loi Climat</a:t>
            </a:r>
          </a:p>
        </p:txBody>
      </p:sp>
      <p:sp>
        <p:nvSpPr>
          <p:cNvPr id="10" name="Oval 9">
            <a:extLst>
              <a:ext uri="{FF2B5EF4-FFF2-40B4-BE49-F238E27FC236}">
                <a16:creationId xmlns:a16="http://schemas.microsoft.com/office/drawing/2014/main" id="{134A632F-1528-047C-1939-209C2B14A352}"/>
              </a:ext>
            </a:extLst>
          </p:cNvPr>
          <p:cNvSpPr/>
          <p:nvPr/>
        </p:nvSpPr>
        <p:spPr>
          <a:xfrm>
            <a:off x="4596971" y="2050050"/>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TextBox 10">
            <a:extLst>
              <a:ext uri="{FF2B5EF4-FFF2-40B4-BE49-F238E27FC236}">
                <a16:creationId xmlns:a16="http://schemas.microsoft.com/office/drawing/2014/main" id="{011ABD7B-09DE-D541-C314-F262271B7FC4}"/>
              </a:ext>
            </a:extLst>
          </p:cNvPr>
          <p:cNvSpPr txBox="1"/>
          <p:nvPr/>
        </p:nvSpPr>
        <p:spPr>
          <a:xfrm>
            <a:off x="4320563" y="977996"/>
            <a:ext cx="1246376" cy="923330"/>
          </a:xfrm>
          <a:prstGeom prst="rect">
            <a:avLst/>
          </a:prstGeom>
          <a:noFill/>
        </p:spPr>
        <p:txBody>
          <a:bodyPr wrap="square" rtlCol="0">
            <a:spAutoFit/>
          </a:bodyPr>
          <a:lstStyle/>
          <a:p>
            <a:r>
              <a:rPr lang="en-IE">
                <a:solidFill>
                  <a:schemeClr val="accent3"/>
                </a:solidFill>
              </a:rPr>
              <a:t>06/21</a:t>
            </a:r>
          </a:p>
          <a:p>
            <a:r>
              <a:rPr lang="en-IE">
                <a:solidFill>
                  <a:schemeClr val="accent3"/>
                </a:solidFill>
              </a:rPr>
              <a:t>Loi Climat</a:t>
            </a:r>
          </a:p>
          <a:p>
            <a:r>
              <a:rPr lang="en-IE">
                <a:solidFill>
                  <a:schemeClr val="accent3"/>
                </a:solidFill>
              </a:rPr>
              <a:t>adoptée</a:t>
            </a:r>
          </a:p>
        </p:txBody>
      </p:sp>
      <p:cxnSp>
        <p:nvCxnSpPr>
          <p:cNvPr id="12" name="Straight Connector 11">
            <a:extLst>
              <a:ext uri="{FF2B5EF4-FFF2-40B4-BE49-F238E27FC236}">
                <a16:creationId xmlns:a16="http://schemas.microsoft.com/office/drawing/2014/main" id="{5D837EA3-9E58-9844-5EC0-D09C81E3E555}"/>
              </a:ext>
            </a:extLst>
          </p:cNvPr>
          <p:cNvCxnSpPr>
            <a:cxnSpLocks/>
          </p:cNvCxnSpPr>
          <p:nvPr/>
        </p:nvCxnSpPr>
        <p:spPr>
          <a:xfrm>
            <a:off x="1924978" y="1168821"/>
            <a:ext cx="0" cy="24106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D95CE82-4AE4-5644-8F00-D2F46CE6EE22}"/>
              </a:ext>
            </a:extLst>
          </p:cNvPr>
          <p:cNvSpPr txBox="1"/>
          <p:nvPr/>
        </p:nvSpPr>
        <p:spPr>
          <a:xfrm>
            <a:off x="1525864" y="3630925"/>
            <a:ext cx="798228" cy="400110"/>
          </a:xfrm>
          <a:prstGeom prst="rect">
            <a:avLst/>
          </a:prstGeom>
          <a:noFill/>
        </p:spPr>
        <p:txBody>
          <a:bodyPr wrap="square" rtlCol="0">
            <a:spAutoFit/>
          </a:bodyPr>
          <a:lstStyle/>
          <a:p>
            <a:r>
              <a:rPr lang="en-IE" sz="2000" b="1"/>
              <a:t>2020</a:t>
            </a:r>
          </a:p>
        </p:txBody>
      </p:sp>
      <p:cxnSp>
        <p:nvCxnSpPr>
          <p:cNvPr id="14" name="Straight Connector 13">
            <a:extLst>
              <a:ext uri="{FF2B5EF4-FFF2-40B4-BE49-F238E27FC236}">
                <a16:creationId xmlns:a16="http://schemas.microsoft.com/office/drawing/2014/main" id="{2021EDCD-3EBE-D1D8-6FD0-04B5347316F5}"/>
              </a:ext>
            </a:extLst>
          </p:cNvPr>
          <p:cNvCxnSpPr>
            <a:cxnSpLocks/>
          </p:cNvCxnSpPr>
          <p:nvPr/>
        </p:nvCxnSpPr>
        <p:spPr>
          <a:xfrm>
            <a:off x="4197339" y="1168821"/>
            <a:ext cx="0" cy="244850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FD15871-3360-2525-CF43-4047F0E68FE0}"/>
              </a:ext>
            </a:extLst>
          </p:cNvPr>
          <p:cNvSpPr txBox="1"/>
          <p:nvPr/>
        </p:nvSpPr>
        <p:spPr>
          <a:xfrm>
            <a:off x="3808563" y="3615732"/>
            <a:ext cx="798228" cy="400110"/>
          </a:xfrm>
          <a:prstGeom prst="rect">
            <a:avLst/>
          </a:prstGeom>
          <a:noFill/>
        </p:spPr>
        <p:txBody>
          <a:bodyPr wrap="square" rtlCol="0">
            <a:spAutoFit/>
          </a:bodyPr>
          <a:lstStyle/>
          <a:p>
            <a:r>
              <a:rPr lang="en-IE" sz="2000" b="1" dirty="0"/>
              <a:t>2021</a:t>
            </a:r>
          </a:p>
        </p:txBody>
      </p:sp>
      <p:cxnSp>
        <p:nvCxnSpPr>
          <p:cNvPr id="16" name="Straight Connector 15">
            <a:extLst>
              <a:ext uri="{FF2B5EF4-FFF2-40B4-BE49-F238E27FC236}">
                <a16:creationId xmlns:a16="http://schemas.microsoft.com/office/drawing/2014/main" id="{034D180E-48F4-6528-1ADD-5B6993A77733}"/>
              </a:ext>
            </a:extLst>
          </p:cNvPr>
          <p:cNvCxnSpPr>
            <a:cxnSpLocks/>
          </p:cNvCxnSpPr>
          <p:nvPr/>
        </p:nvCxnSpPr>
        <p:spPr>
          <a:xfrm>
            <a:off x="6771601" y="1168821"/>
            <a:ext cx="0" cy="24106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946387A-621B-69E3-40D2-883150F27D09}"/>
              </a:ext>
            </a:extLst>
          </p:cNvPr>
          <p:cNvSpPr txBox="1"/>
          <p:nvPr/>
        </p:nvSpPr>
        <p:spPr>
          <a:xfrm>
            <a:off x="6372487" y="3655868"/>
            <a:ext cx="798228" cy="400110"/>
          </a:xfrm>
          <a:prstGeom prst="rect">
            <a:avLst/>
          </a:prstGeom>
          <a:noFill/>
        </p:spPr>
        <p:txBody>
          <a:bodyPr wrap="square" rtlCol="0">
            <a:spAutoFit/>
          </a:bodyPr>
          <a:lstStyle/>
          <a:p>
            <a:r>
              <a:rPr lang="en-IE" sz="2000" b="1"/>
              <a:t>2022</a:t>
            </a:r>
          </a:p>
        </p:txBody>
      </p:sp>
      <p:cxnSp>
        <p:nvCxnSpPr>
          <p:cNvPr id="18" name="Straight Connector 17">
            <a:extLst>
              <a:ext uri="{FF2B5EF4-FFF2-40B4-BE49-F238E27FC236}">
                <a16:creationId xmlns:a16="http://schemas.microsoft.com/office/drawing/2014/main" id="{E89E3DB7-3B63-9EF6-A227-7EF830DCF2BF}"/>
              </a:ext>
            </a:extLst>
          </p:cNvPr>
          <p:cNvCxnSpPr>
            <a:cxnSpLocks/>
          </p:cNvCxnSpPr>
          <p:nvPr/>
        </p:nvCxnSpPr>
        <p:spPr>
          <a:xfrm>
            <a:off x="9143152" y="1168821"/>
            <a:ext cx="0" cy="240150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6B9C644-BCB6-0899-1069-7E9FDB9A330F}"/>
              </a:ext>
            </a:extLst>
          </p:cNvPr>
          <p:cNvSpPr txBox="1"/>
          <p:nvPr/>
        </p:nvSpPr>
        <p:spPr>
          <a:xfrm>
            <a:off x="8832958" y="3637417"/>
            <a:ext cx="798228" cy="400110"/>
          </a:xfrm>
          <a:prstGeom prst="rect">
            <a:avLst/>
          </a:prstGeom>
          <a:noFill/>
        </p:spPr>
        <p:txBody>
          <a:bodyPr wrap="square" rtlCol="0">
            <a:spAutoFit/>
          </a:bodyPr>
          <a:lstStyle/>
          <a:p>
            <a:r>
              <a:rPr lang="en-IE" sz="2000" b="1"/>
              <a:t>2023</a:t>
            </a:r>
          </a:p>
        </p:txBody>
      </p:sp>
      <p:sp>
        <p:nvSpPr>
          <p:cNvPr id="20" name="Oval 19">
            <a:extLst>
              <a:ext uri="{FF2B5EF4-FFF2-40B4-BE49-F238E27FC236}">
                <a16:creationId xmlns:a16="http://schemas.microsoft.com/office/drawing/2014/main" id="{B556E4FF-AE04-44B4-17A3-B20340AB31E5}"/>
              </a:ext>
            </a:extLst>
          </p:cNvPr>
          <p:cNvSpPr/>
          <p:nvPr/>
        </p:nvSpPr>
        <p:spPr>
          <a:xfrm>
            <a:off x="264591" y="2068287"/>
            <a:ext cx="304800" cy="272143"/>
          </a:xfrm>
          <a:prstGeom prst="ellipse">
            <a:avLst/>
          </a:prstGeom>
          <a:solidFill>
            <a:srgbClr val="024EA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solidFill>
            </a:endParaRPr>
          </a:p>
        </p:txBody>
      </p:sp>
      <p:sp>
        <p:nvSpPr>
          <p:cNvPr id="21" name="TextBox 20">
            <a:extLst>
              <a:ext uri="{FF2B5EF4-FFF2-40B4-BE49-F238E27FC236}">
                <a16:creationId xmlns:a16="http://schemas.microsoft.com/office/drawing/2014/main" id="{147F2BEB-774C-3BE7-8710-B19B54D12A33}"/>
              </a:ext>
            </a:extLst>
          </p:cNvPr>
          <p:cNvSpPr txBox="1"/>
          <p:nvPr/>
        </p:nvSpPr>
        <p:spPr>
          <a:xfrm>
            <a:off x="77227" y="2498276"/>
            <a:ext cx="873617" cy="923330"/>
          </a:xfrm>
          <a:prstGeom prst="rect">
            <a:avLst/>
          </a:prstGeom>
          <a:noFill/>
        </p:spPr>
        <p:txBody>
          <a:bodyPr wrap="square" rtlCol="0">
            <a:spAutoFit/>
          </a:bodyPr>
          <a:lstStyle/>
          <a:p>
            <a:r>
              <a:rPr lang="en-IE">
                <a:solidFill>
                  <a:schemeClr val="tx2"/>
                </a:solidFill>
              </a:rPr>
              <a:t>05/19</a:t>
            </a:r>
          </a:p>
          <a:p>
            <a:r>
              <a:rPr lang="en-IE">
                <a:solidFill>
                  <a:schemeClr val="tx2"/>
                </a:solidFill>
              </a:rPr>
              <a:t>New COM</a:t>
            </a:r>
          </a:p>
        </p:txBody>
      </p:sp>
      <p:sp>
        <p:nvSpPr>
          <p:cNvPr id="22" name="Oval 21">
            <a:extLst>
              <a:ext uri="{FF2B5EF4-FFF2-40B4-BE49-F238E27FC236}">
                <a16:creationId xmlns:a16="http://schemas.microsoft.com/office/drawing/2014/main" id="{715FC0EF-2DE5-043D-5E08-784DFC228724}"/>
              </a:ext>
            </a:extLst>
          </p:cNvPr>
          <p:cNvSpPr/>
          <p:nvPr/>
        </p:nvSpPr>
        <p:spPr>
          <a:xfrm>
            <a:off x="3452870" y="2059643"/>
            <a:ext cx="304800" cy="272143"/>
          </a:xfrm>
          <a:prstGeom prst="ellipse">
            <a:avLst/>
          </a:prstGeom>
          <a:solidFill>
            <a:srgbClr val="024B9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TextBox 22">
            <a:extLst>
              <a:ext uri="{FF2B5EF4-FFF2-40B4-BE49-F238E27FC236}">
                <a16:creationId xmlns:a16="http://schemas.microsoft.com/office/drawing/2014/main" id="{49D135B7-3D64-F39B-A9D8-36AB402E18EE}"/>
              </a:ext>
            </a:extLst>
          </p:cNvPr>
          <p:cNvSpPr txBox="1"/>
          <p:nvPr/>
        </p:nvSpPr>
        <p:spPr>
          <a:xfrm>
            <a:off x="3134574" y="2487123"/>
            <a:ext cx="965216" cy="923330"/>
          </a:xfrm>
          <a:prstGeom prst="rect">
            <a:avLst/>
          </a:prstGeom>
          <a:noFill/>
        </p:spPr>
        <p:txBody>
          <a:bodyPr wrap="square" rtlCol="0">
            <a:spAutoFit/>
          </a:bodyPr>
          <a:lstStyle/>
          <a:p>
            <a:r>
              <a:rPr lang="en-IE">
                <a:solidFill>
                  <a:schemeClr val="tx2"/>
                </a:solidFill>
              </a:rPr>
              <a:t>12/20</a:t>
            </a:r>
          </a:p>
          <a:p>
            <a:r>
              <a:rPr lang="en-IE">
                <a:solidFill>
                  <a:schemeClr val="tx2"/>
                </a:solidFill>
              </a:rPr>
              <a:t>MFF</a:t>
            </a:r>
            <a:endParaRPr lang="en-IE" sz="1400" i="1">
              <a:solidFill>
                <a:schemeClr val="tx2"/>
              </a:solidFill>
            </a:endParaRPr>
          </a:p>
          <a:p>
            <a:r>
              <a:rPr lang="en-IE">
                <a:solidFill>
                  <a:schemeClr val="tx2"/>
                </a:solidFill>
              </a:rPr>
              <a:t>NGEU</a:t>
            </a:r>
          </a:p>
        </p:txBody>
      </p:sp>
      <p:sp>
        <p:nvSpPr>
          <p:cNvPr id="24" name="TextBox 23">
            <a:extLst>
              <a:ext uri="{FF2B5EF4-FFF2-40B4-BE49-F238E27FC236}">
                <a16:creationId xmlns:a16="http://schemas.microsoft.com/office/drawing/2014/main" id="{B31118FA-E108-F57B-E21F-50588F87B689}"/>
              </a:ext>
            </a:extLst>
          </p:cNvPr>
          <p:cNvSpPr txBox="1"/>
          <p:nvPr/>
        </p:nvSpPr>
        <p:spPr>
          <a:xfrm>
            <a:off x="4685107" y="2477900"/>
            <a:ext cx="1147885" cy="923330"/>
          </a:xfrm>
          <a:prstGeom prst="rect">
            <a:avLst/>
          </a:prstGeom>
          <a:noFill/>
        </p:spPr>
        <p:txBody>
          <a:bodyPr wrap="square" rtlCol="0">
            <a:spAutoFit/>
          </a:bodyPr>
          <a:lstStyle/>
          <a:p>
            <a:r>
              <a:rPr lang="en-IE">
                <a:solidFill>
                  <a:schemeClr val="accent3"/>
                </a:solidFill>
              </a:rPr>
              <a:t>07/21</a:t>
            </a:r>
          </a:p>
          <a:p>
            <a:r>
              <a:rPr lang="en-IE">
                <a:solidFill>
                  <a:schemeClr val="accent3"/>
                </a:solidFill>
              </a:rPr>
              <a:t>Fitfor55 Package</a:t>
            </a:r>
          </a:p>
        </p:txBody>
      </p:sp>
      <p:sp>
        <p:nvSpPr>
          <p:cNvPr id="25" name="Oval 24">
            <a:extLst>
              <a:ext uri="{FF2B5EF4-FFF2-40B4-BE49-F238E27FC236}">
                <a16:creationId xmlns:a16="http://schemas.microsoft.com/office/drawing/2014/main" id="{275C1076-02B7-2072-CC74-373289B8FE3A}"/>
              </a:ext>
            </a:extLst>
          </p:cNvPr>
          <p:cNvSpPr/>
          <p:nvPr/>
        </p:nvSpPr>
        <p:spPr>
          <a:xfrm>
            <a:off x="9502803" y="2078140"/>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TextBox 25">
            <a:extLst>
              <a:ext uri="{FF2B5EF4-FFF2-40B4-BE49-F238E27FC236}">
                <a16:creationId xmlns:a16="http://schemas.microsoft.com/office/drawing/2014/main" id="{D4F5006B-6A86-02B2-C1C1-0C2CEB05596F}"/>
              </a:ext>
            </a:extLst>
          </p:cNvPr>
          <p:cNvSpPr txBox="1"/>
          <p:nvPr/>
        </p:nvSpPr>
        <p:spPr>
          <a:xfrm>
            <a:off x="9255870" y="2422886"/>
            <a:ext cx="1239016" cy="1200329"/>
          </a:xfrm>
          <a:prstGeom prst="rect">
            <a:avLst/>
          </a:prstGeom>
          <a:noFill/>
        </p:spPr>
        <p:txBody>
          <a:bodyPr wrap="square" rtlCol="0">
            <a:spAutoFit/>
          </a:bodyPr>
          <a:lstStyle/>
          <a:p>
            <a:r>
              <a:rPr lang="en-IE">
                <a:solidFill>
                  <a:schemeClr val="accent3"/>
                </a:solidFill>
              </a:rPr>
              <a:t>03/23</a:t>
            </a:r>
          </a:p>
          <a:p>
            <a:r>
              <a:rPr lang="en-IE">
                <a:solidFill>
                  <a:schemeClr val="accent3"/>
                </a:solidFill>
              </a:rPr>
              <a:t>Net-Zero Act Industry</a:t>
            </a:r>
          </a:p>
        </p:txBody>
      </p:sp>
      <p:pic>
        <p:nvPicPr>
          <p:cNvPr id="27" name="Picture 26">
            <a:extLst>
              <a:ext uri="{FF2B5EF4-FFF2-40B4-BE49-F238E27FC236}">
                <a16:creationId xmlns:a16="http://schemas.microsoft.com/office/drawing/2014/main" id="{BA1A9886-D1D3-196C-117C-6319C63BC8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8000" y="245504"/>
            <a:ext cx="982895" cy="1080000"/>
          </a:xfrm>
          <a:prstGeom prst="rect">
            <a:avLst/>
          </a:prstGeom>
        </p:spPr>
      </p:pic>
      <p:sp>
        <p:nvSpPr>
          <p:cNvPr id="29" name="TextBox 28">
            <a:extLst>
              <a:ext uri="{FF2B5EF4-FFF2-40B4-BE49-F238E27FC236}">
                <a16:creationId xmlns:a16="http://schemas.microsoft.com/office/drawing/2014/main" id="{2A9D5718-7D50-FFBB-AA84-981A712B0CA1}"/>
              </a:ext>
            </a:extLst>
          </p:cNvPr>
          <p:cNvSpPr txBox="1"/>
          <p:nvPr/>
        </p:nvSpPr>
        <p:spPr>
          <a:xfrm>
            <a:off x="3085561" y="1168821"/>
            <a:ext cx="965216" cy="646331"/>
          </a:xfrm>
          <a:prstGeom prst="rect">
            <a:avLst/>
          </a:prstGeom>
          <a:noFill/>
        </p:spPr>
        <p:txBody>
          <a:bodyPr wrap="square" rtlCol="0">
            <a:spAutoFit/>
          </a:bodyPr>
          <a:lstStyle/>
          <a:p>
            <a:r>
              <a:rPr lang="en-IE">
                <a:solidFill>
                  <a:schemeClr val="accent5"/>
                </a:solidFill>
              </a:rPr>
              <a:t>12/20</a:t>
            </a:r>
          </a:p>
          <a:p>
            <a:r>
              <a:rPr lang="en-IE">
                <a:solidFill>
                  <a:schemeClr val="accent5"/>
                </a:solidFill>
              </a:rPr>
              <a:t>SSMS</a:t>
            </a:r>
          </a:p>
        </p:txBody>
      </p:sp>
      <p:sp>
        <p:nvSpPr>
          <p:cNvPr id="31" name="Oval 30">
            <a:extLst>
              <a:ext uri="{FF2B5EF4-FFF2-40B4-BE49-F238E27FC236}">
                <a16:creationId xmlns:a16="http://schemas.microsoft.com/office/drawing/2014/main" id="{C22A8CA6-46CD-2C8C-B4C1-F999C8CC90BA}"/>
              </a:ext>
            </a:extLst>
          </p:cNvPr>
          <p:cNvSpPr/>
          <p:nvPr/>
        </p:nvSpPr>
        <p:spPr>
          <a:xfrm>
            <a:off x="5825787" y="2068287"/>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Oval 31">
            <a:extLst>
              <a:ext uri="{FF2B5EF4-FFF2-40B4-BE49-F238E27FC236}">
                <a16:creationId xmlns:a16="http://schemas.microsoft.com/office/drawing/2014/main" id="{863BA6BC-7750-3BE6-C045-9F066E54A212}"/>
              </a:ext>
            </a:extLst>
          </p:cNvPr>
          <p:cNvSpPr/>
          <p:nvPr/>
        </p:nvSpPr>
        <p:spPr>
          <a:xfrm>
            <a:off x="7452786" y="2049017"/>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TextBox 32">
            <a:extLst>
              <a:ext uri="{FF2B5EF4-FFF2-40B4-BE49-F238E27FC236}">
                <a16:creationId xmlns:a16="http://schemas.microsoft.com/office/drawing/2014/main" id="{A6C3F155-1B8F-0913-E120-6F216E0AE207}"/>
              </a:ext>
            </a:extLst>
          </p:cNvPr>
          <p:cNvSpPr txBox="1"/>
          <p:nvPr/>
        </p:nvSpPr>
        <p:spPr>
          <a:xfrm>
            <a:off x="7235191" y="2410967"/>
            <a:ext cx="1239016" cy="923330"/>
          </a:xfrm>
          <a:prstGeom prst="rect">
            <a:avLst/>
          </a:prstGeom>
          <a:noFill/>
        </p:spPr>
        <p:txBody>
          <a:bodyPr wrap="square" rtlCol="0">
            <a:spAutoFit/>
          </a:bodyPr>
          <a:lstStyle/>
          <a:p>
            <a:r>
              <a:rPr lang="en-IE">
                <a:solidFill>
                  <a:schemeClr val="accent3"/>
                </a:solidFill>
              </a:rPr>
              <a:t>05/22</a:t>
            </a:r>
          </a:p>
          <a:p>
            <a:r>
              <a:rPr lang="en-IE">
                <a:solidFill>
                  <a:schemeClr val="accent3"/>
                </a:solidFill>
              </a:rPr>
              <a:t>REPowerEU</a:t>
            </a:r>
          </a:p>
        </p:txBody>
      </p:sp>
      <p:sp>
        <p:nvSpPr>
          <p:cNvPr id="34" name="Oval 33">
            <a:extLst>
              <a:ext uri="{FF2B5EF4-FFF2-40B4-BE49-F238E27FC236}">
                <a16:creationId xmlns:a16="http://schemas.microsoft.com/office/drawing/2014/main" id="{C6E2D0A1-188E-EFC4-A4C5-81B45035E6B4}"/>
              </a:ext>
            </a:extLst>
          </p:cNvPr>
          <p:cNvSpPr/>
          <p:nvPr/>
        </p:nvSpPr>
        <p:spPr>
          <a:xfrm>
            <a:off x="10854536" y="2110793"/>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TextBox 34">
            <a:extLst>
              <a:ext uri="{FF2B5EF4-FFF2-40B4-BE49-F238E27FC236}">
                <a16:creationId xmlns:a16="http://schemas.microsoft.com/office/drawing/2014/main" id="{3A5B29C0-FBAB-B965-307E-A52422238E89}"/>
              </a:ext>
            </a:extLst>
          </p:cNvPr>
          <p:cNvSpPr txBox="1"/>
          <p:nvPr/>
        </p:nvSpPr>
        <p:spPr>
          <a:xfrm>
            <a:off x="10607603" y="2455539"/>
            <a:ext cx="1239016" cy="1200329"/>
          </a:xfrm>
          <a:prstGeom prst="rect">
            <a:avLst/>
          </a:prstGeom>
          <a:noFill/>
        </p:spPr>
        <p:txBody>
          <a:bodyPr wrap="square" rtlCol="0">
            <a:spAutoFit/>
          </a:bodyPr>
          <a:lstStyle/>
          <a:p>
            <a:r>
              <a:rPr lang="en-IE">
                <a:solidFill>
                  <a:schemeClr val="accent3"/>
                </a:solidFill>
              </a:rPr>
              <a:t>Spring 23</a:t>
            </a:r>
          </a:p>
          <a:p>
            <a:r>
              <a:rPr lang="en-IE">
                <a:solidFill>
                  <a:schemeClr val="accent3"/>
                </a:solidFill>
              </a:rPr>
              <a:t>Greening Freight Package</a:t>
            </a:r>
          </a:p>
        </p:txBody>
      </p:sp>
      <p:sp>
        <p:nvSpPr>
          <p:cNvPr id="36" name="Oval 35">
            <a:extLst>
              <a:ext uri="{FF2B5EF4-FFF2-40B4-BE49-F238E27FC236}">
                <a16:creationId xmlns:a16="http://schemas.microsoft.com/office/drawing/2014/main" id="{3369041F-6064-EE69-EBDB-0DEF9EF79D54}"/>
              </a:ext>
            </a:extLst>
          </p:cNvPr>
          <p:cNvSpPr/>
          <p:nvPr/>
        </p:nvSpPr>
        <p:spPr>
          <a:xfrm>
            <a:off x="10308698" y="2049017"/>
            <a:ext cx="1564180" cy="1804528"/>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TextBox 37">
            <a:extLst>
              <a:ext uri="{FF2B5EF4-FFF2-40B4-BE49-F238E27FC236}">
                <a16:creationId xmlns:a16="http://schemas.microsoft.com/office/drawing/2014/main" id="{FACDCA52-85E1-31A1-18CC-D96358C8A05F}"/>
              </a:ext>
            </a:extLst>
          </p:cNvPr>
          <p:cNvSpPr txBox="1"/>
          <p:nvPr/>
        </p:nvSpPr>
        <p:spPr>
          <a:xfrm>
            <a:off x="2627981" y="4617077"/>
            <a:ext cx="6096000" cy="1785104"/>
          </a:xfrm>
          <a:prstGeom prst="rect">
            <a:avLst/>
          </a:prstGeom>
          <a:noFill/>
          <a:ln w="41275">
            <a:solidFill>
              <a:srgbClr val="FF0000"/>
            </a:solidFill>
          </a:ln>
        </p:spPr>
        <p:txBody>
          <a:bodyPr wrap="square">
            <a:spAutoFit/>
          </a:bodyPr>
          <a:lstStyle/>
          <a:p>
            <a:pPr marL="358775" indent="-358775">
              <a:spcAft>
                <a:spcPts val="600"/>
              </a:spcAft>
              <a:buClr>
                <a:schemeClr val="accent3"/>
              </a:buClr>
              <a:buFont typeface="Wingdings" panose="05000000000000000000" pitchFamily="2" charset="2"/>
              <a:buChar char="Ø"/>
            </a:pPr>
            <a:r>
              <a:rPr lang="en-IE" dirty="0"/>
              <a:t>Rail Capacity Initiative</a:t>
            </a:r>
          </a:p>
          <a:p>
            <a:pPr marL="358775" indent="-358775">
              <a:spcAft>
                <a:spcPts val="600"/>
              </a:spcAft>
              <a:buClr>
                <a:schemeClr val="accent3"/>
              </a:buClr>
              <a:buFont typeface="Wingdings" panose="05000000000000000000" pitchFamily="2" charset="2"/>
              <a:buChar char="Ø"/>
            </a:pPr>
            <a:r>
              <a:rPr lang="en-IE" dirty="0"/>
              <a:t>Revision of the Train Drivers Directive</a:t>
            </a:r>
          </a:p>
          <a:p>
            <a:pPr marL="358775" indent="-358775">
              <a:spcAft>
                <a:spcPts val="600"/>
              </a:spcAft>
              <a:buClr>
                <a:schemeClr val="accent3"/>
              </a:buClr>
              <a:buFont typeface="Wingdings" panose="05000000000000000000" pitchFamily="2" charset="2"/>
              <a:buChar char="Ø"/>
            </a:pPr>
            <a:r>
              <a:rPr lang="en-IE" dirty="0"/>
              <a:t>Revision of Weights and Dimension Directive</a:t>
            </a:r>
          </a:p>
          <a:p>
            <a:pPr marL="358775" indent="-358775">
              <a:spcAft>
                <a:spcPts val="600"/>
              </a:spcAft>
              <a:buClr>
                <a:schemeClr val="accent3"/>
              </a:buClr>
              <a:buFont typeface="Wingdings" panose="05000000000000000000" pitchFamily="2" charset="2"/>
              <a:buChar char="Ø"/>
            </a:pPr>
            <a:r>
              <a:rPr lang="en-IE" dirty="0"/>
              <a:t>Revision of the </a:t>
            </a:r>
            <a:r>
              <a:rPr lang="en-IE" dirty="0" err="1"/>
              <a:t>Combinet</a:t>
            </a:r>
            <a:r>
              <a:rPr lang="en-IE" dirty="0"/>
              <a:t> Transport Directive</a:t>
            </a:r>
          </a:p>
          <a:p>
            <a:pPr marL="358775" indent="-358775">
              <a:spcAft>
                <a:spcPts val="600"/>
              </a:spcAft>
              <a:buClr>
                <a:schemeClr val="accent3"/>
              </a:buClr>
              <a:buFont typeface="Wingdings" panose="05000000000000000000" pitchFamily="2" charset="2"/>
              <a:buChar char="Ø"/>
            </a:pPr>
            <a:r>
              <a:rPr lang="en-IE" dirty="0" err="1"/>
              <a:t>CountEmission</a:t>
            </a:r>
            <a:r>
              <a:rPr lang="en-IE" dirty="0"/>
              <a:t> EU</a:t>
            </a:r>
          </a:p>
        </p:txBody>
      </p:sp>
      <p:cxnSp>
        <p:nvCxnSpPr>
          <p:cNvPr id="61" name="Connector: Curved 60">
            <a:extLst>
              <a:ext uri="{FF2B5EF4-FFF2-40B4-BE49-F238E27FC236}">
                <a16:creationId xmlns:a16="http://schemas.microsoft.com/office/drawing/2014/main" id="{71EEA788-A4C1-21EF-764D-71CEC030E861}"/>
              </a:ext>
            </a:extLst>
          </p:cNvPr>
          <p:cNvCxnSpPr>
            <a:cxnSpLocks/>
            <a:stCxn id="36" idx="4"/>
          </p:cNvCxnSpPr>
          <p:nvPr/>
        </p:nvCxnSpPr>
        <p:spPr>
          <a:xfrm rot="5400000">
            <a:off x="9156331" y="3530172"/>
            <a:ext cx="1611084" cy="2257830"/>
          </a:xfrm>
          <a:prstGeom prst="curved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37E45A63-C9AD-8779-C168-61AE5F775D99}"/>
              </a:ext>
            </a:extLst>
          </p:cNvPr>
          <p:cNvSpPr txBox="1"/>
          <p:nvPr/>
        </p:nvSpPr>
        <p:spPr>
          <a:xfrm>
            <a:off x="5480428" y="946769"/>
            <a:ext cx="1787582" cy="1200329"/>
          </a:xfrm>
          <a:prstGeom prst="rect">
            <a:avLst/>
          </a:prstGeom>
          <a:noFill/>
        </p:spPr>
        <p:txBody>
          <a:bodyPr wrap="square" rtlCol="0">
            <a:spAutoFit/>
          </a:bodyPr>
          <a:lstStyle/>
          <a:p>
            <a:r>
              <a:rPr lang="fr-BE" dirty="0">
                <a:solidFill>
                  <a:schemeClr val="accent3"/>
                </a:solidFill>
              </a:rPr>
              <a:t>12/21</a:t>
            </a:r>
          </a:p>
          <a:p>
            <a:r>
              <a:rPr lang="fr-BE" dirty="0">
                <a:solidFill>
                  <a:schemeClr val="accent3"/>
                </a:solidFill>
              </a:rPr>
              <a:t>Efficient &amp; green </a:t>
            </a:r>
            <a:r>
              <a:rPr lang="fr-BE" dirty="0" err="1">
                <a:solidFill>
                  <a:schemeClr val="accent3"/>
                </a:solidFill>
              </a:rPr>
              <a:t>mobility</a:t>
            </a:r>
            <a:r>
              <a:rPr lang="fr-BE" dirty="0">
                <a:solidFill>
                  <a:schemeClr val="accent3"/>
                </a:solidFill>
              </a:rPr>
              <a:t> package</a:t>
            </a:r>
            <a:endParaRPr lang="en-IE" dirty="0">
              <a:solidFill>
                <a:schemeClr val="accent3"/>
              </a:solidFill>
            </a:endParaRPr>
          </a:p>
        </p:txBody>
      </p:sp>
    </p:spTree>
    <p:extLst>
      <p:ext uri="{BB962C8B-B14F-4D97-AF65-F5344CB8AC3E}">
        <p14:creationId xmlns:p14="http://schemas.microsoft.com/office/powerpoint/2010/main" val="2742299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Thank you</a:t>
            </a:r>
            <a:endParaRPr lang="en-GB" dirty="0"/>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2020</a:t>
            </a:r>
          </a:p>
          <a:p>
            <a:r>
              <a:rPr lang="en-US" sz="1050" dirty="0"/>
              <a:t>Unless otherwise noted the reuse of this presentation is </a:t>
            </a:r>
            <a:r>
              <a:rPr lang="en-US" sz="1050" dirty="0" err="1"/>
              <a:t>authorised</a:t>
            </a:r>
            <a:r>
              <a:rPr lang="en-US" sz="1050" dirty="0"/>
              <a:t> under the </a:t>
            </a:r>
            <a:r>
              <a:rPr lang="en-US" sz="1050" dirty="0">
                <a:hlinkClick r:id="rId3"/>
              </a:rPr>
              <a:t>CC BY 4.0 </a:t>
            </a:r>
            <a:r>
              <a:rPr lang="en-US" sz="1050" dirty="0"/>
              <a:t>license. For any use or reproduction of elements that are not owned by the EU, permission may need to be sought directly from the respective right holders.</a:t>
            </a:r>
          </a:p>
          <a:p>
            <a:r>
              <a:rPr lang="en-US" sz="1050" dirty="0"/>
              <a:t>Slide </a:t>
            </a:r>
            <a:r>
              <a:rPr lang="en-US" sz="1050" dirty="0">
                <a:solidFill>
                  <a:schemeClr val="accent6"/>
                </a:solidFill>
              </a:rPr>
              <a:t>xx</a:t>
            </a:r>
            <a:r>
              <a:rPr lang="en-US" sz="1050" dirty="0"/>
              <a:t>: </a:t>
            </a:r>
            <a:r>
              <a:rPr lang="en-US" sz="1050" dirty="0">
                <a:solidFill>
                  <a:schemeClr val="accent6"/>
                </a:solidFill>
              </a:rPr>
              <a:t>element concerned</a:t>
            </a:r>
            <a:r>
              <a:rPr lang="en-US" sz="1050" dirty="0"/>
              <a:t>, source</a:t>
            </a:r>
            <a:r>
              <a:rPr lang="en-US" sz="1050" dirty="0">
                <a:solidFill>
                  <a:schemeClr val="accent6"/>
                </a:solidFill>
              </a:rPr>
              <a:t>: e.g. Fotolia.com</a:t>
            </a:r>
            <a:r>
              <a:rPr lang="en-US" sz="1050" dirty="0"/>
              <a:t>; Slide </a:t>
            </a:r>
            <a:r>
              <a:rPr lang="en-US" sz="1050" dirty="0">
                <a:solidFill>
                  <a:schemeClr val="accent6"/>
                </a:solidFill>
              </a:rPr>
              <a:t>xx</a:t>
            </a:r>
            <a:r>
              <a:rPr lang="en-US" sz="1050" dirty="0"/>
              <a:t>: </a:t>
            </a:r>
            <a:r>
              <a:rPr lang="en-US" sz="1050" dirty="0">
                <a:solidFill>
                  <a:schemeClr val="accent6"/>
                </a:solidFill>
              </a:rPr>
              <a:t>element concerned</a:t>
            </a:r>
            <a:r>
              <a:rPr lang="en-US" sz="1050" dirty="0"/>
              <a:t>, source: </a:t>
            </a:r>
            <a:r>
              <a:rPr lang="en-US" sz="1050" dirty="0">
                <a:solidFill>
                  <a:schemeClr val="accent6"/>
                </a:solidFill>
              </a:rPr>
              <a:t>e.g. iStock.com</a:t>
            </a:r>
            <a:endParaRPr lang="en-GB" sz="1050" dirty="0">
              <a:solidFill>
                <a:schemeClr val="accent6"/>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Tree>
    <p:extLst>
      <p:ext uri="{BB962C8B-B14F-4D97-AF65-F5344CB8AC3E}">
        <p14:creationId xmlns:p14="http://schemas.microsoft.com/office/powerpoint/2010/main" val="4273619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C02A576-76E0-EEF4-81BA-B48DB5A3036A}"/>
              </a:ext>
            </a:extLst>
          </p:cNvPr>
          <p:cNvSpPr>
            <a:spLocks noGrp="1"/>
          </p:cNvSpPr>
          <p:nvPr>
            <p:ph idx="1"/>
          </p:nvPr>
        </p:nvSpPr>
        <p:spPr>
          <a:xfrm>
            <a:off x="283029" y="1150471"/>
            <a:ext cx="11800114" cy="5428236"/>
          </a:xfrm>
          <a:solidFill>
            <a:schemeClr val="bg1"/>
          </a:solidFill>
        </p:spPr>
        <p:txBody>
          <a:bodyPr/>
          <a:lstStyle/>
          <a:p>
            <a:pPr marL="0" indent="0">
              <a:spcAft>
                <a:spcPts val="600"/>
              </a:spcAft>
              <a:buNone/>
            </a:pPr>
            <a:r>
              <a:rPr lang="en-IE" sz="2000" b="1" dirty="0"/>
              <a:t>Planning:</a:t>
            </a:r>
          </a:p>
          <a:p>
            <a:pPr marL="0" indent="0">
              <a:spcAft>
                <a:spcPts val="600"/>
              </a:spcAft>
              <a:buNone/>
            </a:pPr>
            <a:r>
              <a:rPr lang="en-IE" sz="2000" dirty="0"/>
              <a:t>Before the Commission proposes a new policy or law, it:</a:t>
            </a:r>
          </a:p>
          <a:p>
            <a:pPr marL="358775" indent="-358775">
              <a:spcAft>
                <a:spcPts val="600"/>
              </a:spcAft>
            </a:pPr>
            <a:r>
              <a:rPr lang="en-IE" sz="2000" dirty="0"/>
              <a:t>describes the initiative in a roadmap or inception impact assessment</a:t>
            </a:r>
          </a:p>
          <a:p>
            <a:pPr marL="358775" indent="-358775">
              <a:spcAft>
                <a:spcPts val="600"/>
              </a:spcAft>
            </a:pPr>
            <a:r>
              <a:rPr lang="en-IE" sz="2000" dirty="0"/>
              <a:t>examines the potential economic, social and environmental consequences in an impact assessment</a:t>
            </a:r>
          </a:p>
          <a:p>
            <a:pPr marL="358775" indent="-358775">
              <a:spcAft>
                <a:spcPts val="600"/>
              </a:spcAft>
            </a:pPr>
            <a:r>
              <a:rPr lang="en-IE" sz="2000" dirty="0"/>
              <a:t>requests input from the public and stakeholders, e.g. via public consultations on </a:t>
            </a:r>
            <a:r>
              <a:rPr lang="en-IE" sz="2000" dirty="0">
                <a:hlinkClick r:id="rId2"/>
              </a:rPr>
              <a:t>Have your say</a:t>
            </a:r>
            <a:endParaRPr lang="en-IE" sz="2000" dirty="0"/>
          </a:p>
          <a:p>
            <a:pPr marL="0" indent="0">
              <a:spcAft>
                <a:spcPts val="600"/>
              </a:spcAft>
              <a:buNone/>
            </a:pPr>
            <a:r>
              <a:rPr lang="en-IE" sz="2000" b="1" dirty="0"/>
              <a:t>Decision:</a:t>
            </a:r>
          </a:p>
          <a:p>
            <a:pPr marL="358775" indent="-358775">
              <a:spcAft>
                <a:spcPts val="600"/>
              </a:spcAft>
            </a:pPr>
            <a:r>
              <a:rPr lang="en-IE" sz="2000" dirty="0"/>
              <a:t>Once the draft text is finalised, having taken into consideration all of the input received on the initiative, it is submitted for inter-service consultation. All relevant departments are consulted. </a:t>
            </a:r>
          </a:p>
          <a:p>
            <a:pPr marL="358775" indent="-358775">
              <a:spcAft>
                <a:spcPts val="600"/>
              </a:spcAft>
            </a:pPr>
            <a:r>
              <a:rPr lang="en-IE" sz="2000" dirty="0"/>
              <a:t>Depending on its level of political importance, an initiative for a new policy or law is either agreed on by the Commission during the Commissioners' weekly meetings, using the oral procedure, or by written procedure.</a:t>
            </a:r>
          </a:p>
          <a:p>
            <a:pPr marL="0" indent="0">
              <a:spcAft>
                <a:spcPts val="600"/>
              </a:spcAft>
              <a:buNone/>
            </a:pPr>
            <a:r>
              <a:rPr lang="en-IE" sz="2000" b="1" dirty="0"/>
              <a:t>Finalised initiative:</a:t>
            </a:r>
          </a:p>
          <a:p>
            <a:pPr marL="0" indent="0">
              <a:spcAft>
                <a:spcPts val="600"/>
              </a:spcAft>
              <a:buNone/>
            </a:pPr>
            <a:r>
              <a:rPr lang="en-IE" sz="2000" dirty="0"/>
              <a:t>Depending on the nature of the act finalised by the Commission, the text of the initiative can be sent to the European Parliament and Council, as well as to those it is intended for, such as the EU member countries. It may also be published in the Official Journal of the EU.</a:t>
            </a:r>
          </a:p>
        </p:txBody>
      </p:sp>
      <p:sp>
        <p:nvSpPr>
          <p:cNvPr id="4" name="Title 3">
            <a:extLst>
              <a:ext uri="{FF2B5EF4-FFF2-40B4-BE49-F238E27FC236}">
                <a16:creationId xmlns:a16="http://schemas.microsoft.com/office/drawing/2014/main" id="{C6D5A360-8B2E-D52E-42C5-B8F8C478A5E6}"/>
              </a:ext>
            </a:extLst>
          </p:cNvPr>
          <p:cNvSpPr>
            <a:spLocks noGrp="1"/>
          </p:cNvSpPr>
          <p:nvPr>
            <p:ph type="title"/>
          </p:nvPr>
        </p:nvSpPr>
        <p:spPr>
          <a:xfrm>
            <a:off x="925286" y="243221"/>
            <a:ext cx="10515600" cy="782357"/>
          </a:xfrm>
        </p:spPr>
        <p:txBody>
          <a:bodyPr anchor="ctr"/>
          <a:lstStyle/>
          <a:p>
            <a:r>
              <a:rPr lang="en-IE" sz="3200" dirty="0"/>
              <a:t>How decisions are made within the Commission</a:t>
            </a:r>
          </a:p>
        </p:txBody>
      </p:sp>
    </p:spTree>
    <p:extLst>
      <p:ext uri="{BB962C8B-B14F-4D97-AF65-F5344CB8AC3E}">
        <p14:creationId xmlns:p14="http://schemas.microsoft.com/office/powerpoint/2010/main" val="4222584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91240A-66B1-EE3E-17F6-C99DE17ECF5B}"/>
              </a:ext>
            </a:extLst>
          </p:cNvPr>
          <p:cNvSpPr>
            <a:spLocks noGrp="1"/>
          </p:cNvSpPr>
          <p:nvPr>
            <p:ph idx="1"/>
          </p:nvPr>
        </p:nvSpPr>
        <p:spPr>
          <a:xfrm>
            <a:off x="643150" y="1499053"/>
            <a:ext cx="10905699" cy="4085318"/>
          </a:xfrm>
        </p:spPr>
        <p:txBody>
          <a:bodyPr/>
          <a:lstStyle/>
          <a:p>
            <a:pPr marL="0" indent="0">
              <a:buNone/>
            </a:pPr>
            <a:r>
              <a:rPr lang="en-US" dirty="0"/>
              <a:t>The </a:t>
            </a:r>
            <a:r>
              <a:rPr lang="en-US" b="1" dirty="0">
                <a:solidFill>
                  <a:schemeClr val="tx2">
                    <a:lumMod val="60000"/>
                    <a:lumOff val="40000"/>
                  </a:schemeClr>
                </a:solidFill>
              </a:rPr>
              <a:t>European Climate Law </a:t>
            </a:r>
            <a:r>
              <a:rPr lang="en-US" dirty="0"/>
              <a:t>writes into law the goal set out in the European Green Deal for:</a:t>
            </a:r>
          </a:p>
          <a:p>
            <a:pPr marL="1077913" indent="-631825">
              <a:buFont typeface="Wingdings" panose="05000000000000000000" pitchFamily="2" charset="2"/>
              <a:buChar char="Ø"/>
            </a:pPr>
            <a:r>
              <a:rPr lang="en-US" b="1" dirty="0">
                <a:solidFill>
                  <a:srgbClr val="00B050"/>
                </a:solidFill>
              </a:rPr>
              <a:t>Europe’s economy and society to become climate-neutral by 2050 </a:t>
            </a:r>
          </a:p>
          <a:p>
            <a:pPr marL="0" indent="0">
              <a:buNone/>
            </a:pPr>
            <a:r>
              <a:rPr lang="en-US" dirty="0"/>
              <a:t>The law also sets the intermediate target of :</a:t>
            </a:r>
          </a:p>
          <a:p>
            <a:pPr marL="1077913" indent="-631825">
              <a:buFont typeface="Wingdings" panose="05000000000000000000" pitchFamily="2" charset="2"/>
              <a:buChar char="Ø"/>
            </a:pPr>
            <a:r>
              <a:rPr lang="en-US" b="1" dirty="0">
                <a:solidFill>
                  <a:srgbClr val="00B050"/>
                </a:solidFill>
              </a:rPr>
              <a:t>reducing net greenhouse gas emissions by at least 55% by 2030, compared to 1990 levels</a:t>
            </a:r>
          </a:p>
          <a:p>
            <a:pPr marL="0" indent="0">
              <a:buNone/>
            </a:pPr>
            <a:r>
              <a:rPr lang="en-US" dirty="0"/>
              <a:t>The </a:t>
            </a:r>
            <a:r>
              <a:rPr lang="en-US" b="1" dirty="0">
                <a:solidFill>
                  <a:schemeClr val="tx2">
                    <a:lumMod val="60000"/>
                    <a:lumOff val="40000"/>
                  </a:schemeClr>
                </a:solidFill>
              </a:rPr>
              <a:t>Green Deal </a:t>
            </a:r>
            <a:r>
              <a:rPr lang="en-US" dirty="0"/>
              <a:t>says, among others, that to achieve climate neutrality, </a:t>
            </a:r>
            <a:r>
              <a:rPr lang="en-US" b="1" dirty="0">
                <a:solidFill>
                  <a:srgbClr val="00B050"/>
                </a:solidFill>
              </a:rPr>
              <a:t>a 90% reduction in transport emissions is needed by 2050</a:t>
            </a:r>
            <a:r>
              <a:rPr lang="en-US" dirty="0"/>
              <a:t>. </a:t>
            </a:r>
            <a:endParaRPr lang="en-IE" dirty="0"/>
          </a:p>
        </p:txBody>
      </p:sp>
      <p:sp>
        <p:nvSpPr>
          <p:cNvPr id="3" name="Title 2">
            <a:extLst>
              <a:ext uri="{FF2B5EF4-FFF2-40B4-BE49-F238E27FC236}">
                <a16:creationId xmlns:a16="http://schemas.microsoft.com/office/drawing/2014/main" id="{6BAC7A71-F551-04C5-D643-1ECD112103BD}"/>
              </a:ext>
            </a:extLst>
          </p:cNvPr>
          <p:cNvSpPr>
            <a:spLocks noGrp="1"/>
          </p:cNvSpPr>
          <p:nvPr>
            <p:ph type="title"/>
          </p:nvPr>
        </p:nvSpPr>
        <p:spPr>
          <a:xfrm>
            <a:off x="970722" y="371529"/>
            <a:ext cx="10515600" cy="782357"/>
          </a:xfrm>
        </p:spPr>
        <p:txBody>
          <a:bodyPr anchor="ctr"/>
          <a:lstStyle/>
          <a:p>
            <a:r>
              <a:rPr lang="fr-BE" sz="3200" dirty="0"/>
              <a:t>Pacte vert et loi climat </a:t>
            </a:r>
            <a:endParaRPr lang="en-IE" sz="3200" dirty="0"/>
          </a:p>
        </p:txBody>
      </p:sp>
    </p:spTree>
    <p:extLst>
      <p:ext uri="{BB962C8B-B14F-4D97-AF65-F5344CB8AC3E}">
        <p14:creationId xmlns:p14="http://schemas.microsoft.com/office/powerpoint/2010/main" val="4262855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C68341-6D2E-506C-C029-F91C7ADB4513}"/>
              </a:ext>
            </a:extLst>
          </p:cNvPr>
          <p:cNvSpPr>
            <a:spLocks noGrp="1"/>
          </p:cNvSpPr>
          <p:nvPr>
            <p:ph type="title"/>
          </p:nvPr>
        </p:nvSpPr>
        <p:spPr>
          <a:xfrm>
            <a:off x="892282" y="167581"/>
            <a:ext cx="10675098" cy="782357"/>
          </a:xfrm>
        </p:spPr>
        <p:txBody>
          <a:bodyPr anchor="ctr"/>
          <a:lstStyle/>
          <a:p>
            <a:pPr algn="ctr"/>
            <a:r>
              <a:rPr lang="fr-BE" sz="3200" dirty="0"/>
              <a:t>Zoom on EU Budget and transport</a:t>
            </a:r>
            <a:endParaRPr lang="en-IE" sz="3200" dirty="0"/>
          </a:p>
        </p:txBody>
      </p:sp>
      <p:sp>
        <p:nvSpPr>
          <p:cNvPr id="4" name="Arrow: Right 3">
            <a:extLst>
              <a:ext uri="{FF2B5EF4-FFF2-40B4-BE49-F238E27FC236}">
                <a16:creationId xmlns:a16="http://schemas.microsoft.com/office/drawing/2014/main" id="{B5343391-584A-C182-DE67-CF18050926B1}"/>
              </a:ext>
            </a:extLst>
          </p:cNvPr>
          <p:cNvSpPr/>
          <p:nvPr/>
        </p:nvSpPr>
        <p:spPr>
          <a:xfrm>
            <a:off x="87087" y="2427514"/>
            <a:ext cx="12017828" cy="903515"/>
          </a:xfrm>
          <a:prstGeom prst="rightArrow">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Oval 4">
            <a:extLst>
              <a:ext uri="{FF2B5EF4-FFF2-40B4-BE49-F238E27FC236}">
                <a16:creationId xmlns:a16="http://schemas.microsoft.com/office/drawing/2014/main" id="{C8EB6528-B548-A239-16BB-41E976B118F6}"/>
              </a:ext>
            </a:extLst>
          </p:cNvPr>
          <p:cNvSpPr/>
          <p:nvPr/>
        </p:nvSpPr>
        <p:spPr>
          <a:xfrm>
            <a:off x="1445652" y="2743199"/>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AF93372C-90CB-C679-E864-83BE11A1B9A1}"/>
              </a:ext>
            </a:extLst>
          </p:cNvPr>
          <p:cNvSpPr txBox="1"/>
          <p:nvPr/>
        </p:nvSpPr>
        <p:spPr>
          <a:xfrm>
            <a:off x="1259112" y="3173188"/>
            <a:ext cx="965216" cy="923330"/>
          </a:xfrm>
          <a:prstGeom prst="rect">
            <a:avLst/>
          </a:prstGeom>
          <a:noFill/>
        </p:spPr>
        <p:txBody>
          <a:bodyPr wrap="square" rtlCol="0">
            <a:spAutoFit/>
          </a:bodyPr>
          <a:lstStyle/>
          <a:p>
            <a:r>
              <a:rPr lang="fr-BE" dirty="0">
                <a:solidFill>
                  <a:schemeClr val="accent3"/>
                </a:solidFill>
              </a:rPr>
              <a:t>12/19</a:t>
            </a:r>
          </a:p>
          <a:p>
            <a:r>
              <a:rPr lang="fr-BE" dirty="0">
                <a:solidFill>
                  <a:schemeClr val="accent3"/>
                </a:solidFill>
              </a:rPr>
              <a:t>Pacte vert</a:t>
            </a:r>
            <a:endParaRPr lang="en-IE" dirty="0">
              <a:solidFill>
                <a:schemeClr val="accent3"/>
              </a:solidFill>
            </a:endParaRPr>
          </a:p>
        </p:txBody>
      </p:sp>
      <p:sp>
        <p:nvSpPr>
          <p:cNvPr id="8" name="Oval 7">
            <a:extLst>
              <a:ext uri="{FF2B5EF4-FFF2-40B4-BE49-F238E27FC236}">
                <a16:creationId xmlns:a16="http://schemas.microsoft.com/office/drawing/2014/main" id="{14464CAA-A438-CCC8-830A-8B988E460EA7}"/>
              </a:ext>
            </a:extLst>
          </p:cNvPr>
          <p:cNvSpPr/>
          <p:nvPr/>
        </p:nvSpPr>
        <p:spPr>
          <a:xfrm>
            <a:off x="2562671" y="2727366"/>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9FE27C35-B560-EAF3-45BC-BE45A49E7165}"/>
              </a:ext>
            </a:extLst>
          </p:cNvPr>
          <p:cNvSpPr txBox="1"/>
          <p:nvPr/>
        </p:nvSpPr>
        <p:spPr>
          <a:xfrm>
            <a:off x="2330454" y="1662025"/>
            <a:ext cx="1074033" cy="923330"/>
          </a:xfrm>
          <a:prstGeom prst="rect">
            <a:avLst/>
          </a:prstGeom>
          <a:noFill/>
        </p:spPr>
        <p:txBody>
          <a:bodyPr wrap="square" rtlCol="0">
            <a:spAutoFit/>
          </a:bodyPr>
          <a:lstStyle/>
          <a:p>
            <a:r>
              <a:rPr lang="fr-BE" dirty="0">
                <a:solidFill>
                  <a:schemeClr val="accent3"/>
                </a:solidFill>
              </a:rPr>
              <a:t>03/20 </a:t>
            </a:r>
          </a:p>
          <a:p>
            <a:r>
              <a:rPr lang="fr-BE" dirty="0">
                <a:solidFill>
                  <a:schemeClr val="accent3"/>
                </a:solidFill>
              </a:rPr>
              <a:t>Prop Loi Climat</a:t>
            </a:r>
            <a:endParaRPr lang="en-IE" dirty="0">
              <a:solidFill>
                <a:schemeClr val="accent3"/>
              </a:solidFill>
            </a:endParaRPr>
          </a:p>
        </p:txBody>
      </p:sp>
      <p:sp>
        <p:nvSpPr>
          <p:cNvPr id="10" name="Oval 9">
            <a:extLst>
              <a:ext uri="{FF2B5EF4-FFF2-40B4-BE49-F238E27FC236}">
                <a16:creationId xmlns:a16="http://schemas.microsoft.com/office/drawing/2014/main" id="{B5E778B9-C07C-DB5C-CC8D-0D1BB56F37FF}"/>
              </a:ext>
            </a:extLst>
          </p:cNvPr>
          <p:cNvSpPr/>
          <p:nvPr/>
        </p:nvSpPr>
        <p:spPr>
          <a:xfrm>
            <a:off x="6077431" y="2724962"/>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TextBox 10">
            <a:extLst>
              <a:ext uri="{FF2B5EF4-FFF2-40B4-BE49-F238E27FC236}">
                <a16:creationId xmlns:a16="http://schemas.microsoft.com/office/drawing/2014/main" id="{C7EE38F2-F62D-547B-575F-54D00C513883}"/>
              </a:ext>
            </a:extLst>
          </p:cNvPr>
          <p:cNvSpPr txBox="1"/>
          <p:nvPr/>
        </p:nvSpPr>
        <p:spPr>
          <a:xfrm>
            <a:off x="5801023" y="1652908"/>
            <a:ext cx="1246376" cy="923330"/>
          </a:xfrm>
          <a:prstGeom prst="rect">
            <a:avLst/>
          </a:prstGeom>
          <a:noFill/>
        </p:spPr>
        <p:txBody>
          <a:bodyPr wrap="square" rtlCol="0">
            <a:spAutoFit/>
          </a:bodyPr>
          <a:lstStyle/>
          <a:p>
            <a:r>
              <a:rPr lang="fr-BE" dirty="0">
                <a:solidFill>
                  <a:schemeClr val="accent3"/>
                </a:solidFill>
              </a:rPr>
              <a:t>06/21</a:t>
            </a:r>
          </a:p>
          <a:p>
            <a:r>
              <a:rPr lang="fr-BE" dirty="0">
                <a:solidFill>
                  <a:schemeClr val="accent3"/>
                </a:solidFill>
              </a:rPr>
              <a:t>Loi Climat</a:t>
            </a:r>
          </a:p>
          <a:p>
            <a:r>
              <a:rPr lang="fr-BE" dirty="0">
                <a:solidFill>
                  <a:schemeClr val="accent3"/>
                </a:solidFill>
              </a:rPr>
              <a:t>adoptée</a:t>
            </a:r>
            <a:endParaRPr lang="en-IE" dirty="0">
              <a:solidFill>
                <a:schemeClr val="accent3"/>
              </a:solidFill>
            </a:endParaRPr>
          </a:p>
        </p:txBody>
      </p:sp>
      <p:cxnSp>
        <p:nvCxnSpPr>
          <p:cNvPr id="13" name="Straight Connector 12">
            <a:extLst>
              <a:ext uri="{FF2B5EF4-FFF2-40B4-BE49-F238E27FC236}">
                <a16:creationId xmlns:a16="http://schemas.microsoft.com/office/drawing/2014/main" id="{32AB49A0-F7F5-EF4B-E7D4-086A63815BC6}"/>
              </a:ext>
            </a:extLst>
          </p:cNvPr>
          <p:cNvCxnSpPr>
            <a:cxnSpLocks/>
          </p:cNvCxnSpPr>
          <p:nvPr/>
        </p:nvCxnSpPr>
        <p:spPr>
          <a:xfrm>
            <a:off x="2122791" y="1456886"/>
            <a:ext cx="0" cy="2592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6BA1F40-8954-3404-FC64-13DC49E808AE}"/>
              </a:ext>
            </a:extLst>
          </p:cNvPr>
          <p:cNvSpPr txBox="1"/>
          <p:nvPr/>
        </p:nvSpPr>
        <p:spPr>
          <a:xfrm>
            <a:off x="1765353" y="4305837"/>
            <a:ext cx="798228" cy="400110"/>
          </a:xfrm>
          <a:prstGeom prst="rect">
            <a:avLst/>
          </a:prstGeom>
          <a:noFill/>
        </p:spPr>
        <p:txBody>
          <a:bodyPr wrap="square" rtlCol="0">
            <a:spAutoFit/>
          </a:bodyPr>
          <a:lstStyle/>
          <a:p>
            <a:r>
              <a:rPr lang="fr-BE" sz="2000" b="1" dirty="0"/>
              <a:t>2020</a:t>
            </a:r>
            <a:endParaRPr lang="en-IE" sz="2000" b="1" dirty="0"/>
          </a:p>
        </p:txBody>
      </p:sp>
      <p:cxnSp>
        <p:nvCxnSpPr>
          <p:cNvPr id="17" name="Straight Connector 16">
            <a:extLst>
              <a:ext uri="{FF2B5EF4-FFF2-40B4-BE49-F238E27FC236}">
                <a16:creationId xmlns:a16="http://schemas.microsoft.com/office/drawing/2014/main" id="{3DE5907F-502D-6CE6-B572-C8A0F3C19E01}"/>
              </a:ext>
            </a:extLst>
          </p:cNvPr>
          <p:cNvCxnSpPr>
            <a:cxnSpLocks/>
          </p:cNvCxnSpPr>
          <p:nvPr/>
        </p:nvCxnSpPr>
        <p:spPr>
          <a:xfrm>
            <a:off x="4821952" y="1447033"/>
            <a:ext cx="0" cy="2592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F19A2E8-D860-4132-36C0-13284DFC3DC2}"/>
              </a:ext>
            </a:extLst>
          </p:cNvPr>
          <p:cNvSpPr txBox="1"/>
          <p:nvPr/>
        </p:nvSpPr>
        <p:spPr>
          <a:xfrm>
            <a:off x="4499989" y="4288745"/>
            <a:ext cx="798228" cy="400110"/>
          </a:xfrm>
          <a:prstGeom prst="rect">
            <a:avLst/>
          </a:prstGeom>
          <a:noFill/>
        </p:spPr>
        <p:txBody>
          <a:bodyPr wrap="square" rtlCol="0">
            <a:spAutoFit/>
          </a:bodyPr>
          <a:lstStyle/>
          <a:p>
            <a:r>
              <a:rPr lang="fr-BE" sz="2000" b="1" dirty="0"/>
              <a:t>2021</a:t>
            </a:r>
            <a:endParaRPr lang="en-IE" sz="2000" b="1" dirty="0"/>
          </a:p>
        </p:txBody>
      </p:sp>
      <p:cxnSp>
        <p:nvCxnSpPr>
          <p:cNvPr id="19" name="Straight Connector 18">
            <a:extLst>
              <a:ext uri="{FF2B5EF4-FFF2-40B4-BE49-F238E27FC236}">
                <a16:creationId xmlns:a16="http://schemas.microsoft.com/office/drawing/2014/main" id="{5506EC58-2D31-B8A7-A6AF-D0BE2F1CE8D5}"/>
              </a:ext>
            </a:extLst>
          </p:cNvPr>
          <p:cNvCxnSpPr>
            <a:cxnSpLocks/>
          </p:cNvCxnSpPr>
          <p:nvPr/>
        </p:nvCxnSpPr>
        <p:spPr>
          <a:xfrm>
            <a:off x="7821497" y="1456886"/>
            <a:ext cx="0" cy="2592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C5A024C-061F-E5F6-ACD5-0E2C7F15EA6E}"/>
              </a:ext>
            </a:extLst>
          </p:cNvPr>
          <p:cNvSpPr txBox="1"/>
          <p:nvPr/>
        </p:nvSpPr>
        <p:spPr>
          <a:xfrm>
            <a:off x="7422383" y="4292063"/>
            <a:ext cx="798228" cy="400110"/>
          </a:xfrm>
          <a:prstGeom prst="rect">
            <a:avLst/>
          </a:prstGeom>
          <a:noFill/>
        </p:spPr>
        <p:txBody>
          <a:bodyPr wrap="square" rtlCol="0">
            <a:spAutoFit/>
          </a:bodyPr>
          <a:lstStyle/>
          <a:p>
            <a:r>
              <a:rPr lang="fr-BE" sz="2000" b="1" dirty="0"/>
              <a:t>2022</a:t>
            </a:r>
            <a:endParaRPr lang="en-IE" sz="2000" b="1" dirty="0"/>
          </a:p>
        </p:txBody>
      </p:sp>
      <p:cxnSp>
        <p:nvCxnSpPr>
          <p:cNvPr id="21" name="Straight Connector 20">
            <a:extLst>
              <a:ext uri="{FF2B5EF4-FFF2-40B4-BE49-F238E27FC236}">
                <a16:creationId xmlns:a16="http://schemas.microsoft.com/office/drawing/2014/main" id="{74723123-62FE-7A94-1948-926D1B3D72AD}"/>
              </a:ext>
            </a:extLst>
          </p:cNvPr>
          <p:cNvCxnSpPr>
            <a:cxnSpLocks/>
          </p:cNvCxnSpPr>
          <p:nvPr/>
        </p:nvCxnSpPr>
        <p:spPr>
          <a:xfrm>
            <a:off x="10547412" y="1416877"/>
            <a:ext cx="0" cy="2592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6D7490D-050C-9D58-40C5-3A1EC74F41A5}"/>
              </a:ext>
            </a:extLst>
          </p:cNvPr>
          <p:cNvSpPr txBox="1"/>
          <p:nvPr/>
        </p:nvSpPr>
        <p:spPr>
          <a:xfrm>
            <a:off x="10298875" y="4293271"/>
            <a:ext cx="798228" cy="400110"/>
          </a:xfrm>
          <a:prstGeom prst="rect">
            <a:avLst/>
          </a:prstGeom>
          <a:noFill/>
        </p:spPr>
        <p:txBody>
          <a:bodyPr wrap="square" rtlCol="0">
            <a:spAutoFit/>
          </a:bodyPr>
          <a:lstStyle/>
          <a:p>
            <a:r>
              <a:rPr lang="fr-BE" sz="2000" b="1" dirty="0"/>
              <a:t>2023</a:t>
            </a:r>
            <a:endParaRPr lang="en-IE" sz="2000" b="1" dirty="0"/>
          </a:p>
        </p:txBody>
      </p:sp>
      <p:sp>
        <p:nvSpPr>
          <p:cNvPr id="29" name="Oval 28">
            <a:extLst>
              <a:ext uri="{FF2B5EF4-FFF2-40B4-BE49-F238E27FC236}">
                <a16:creationId xmlns:a16="http://schemas.microsoft.com/office/drawing/2014/main" id="{911EC75D-3CA5-2419-93CA-3D363F72FF3C}"/>
              </a:ext>
            </a:extLst>
          </p:cNvPr>
          <p:cNvSpPr/>
          <p:nvPr/>
        </p:nvSpPr>
        <p:spPr>
          <a:xfrm>
            <a:off x="264591" y="2743199"/>
            <a:ext cx="304800" cy="272143"/>
          </a:xfrm>
          <a:prstGeom prst="ellipse">
            <a:avLst/>
          </a:prstGeom>
          <a:solidFill>
            <a:srgbClr val="024EA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solidFill>
            </a:endParaRPr>
          </a:p>
        </p:txBody>
      </p:sp>
      <p:sp>
        <p:nvSpPr>
          <p:cNvPr id="30" name="TextBox 29">
            <a:extLst>
              <a:ext uri="{FF2B5EF4-FFF2-40B4-BE49-F238E27FC236}">
                <a16:creationId xmlns:a16="http://schemas.microsoft.com/office/drawing/2014/main" id="{69C863E1-D41E-D79B-6E63-C59E83434713}"/>
              </a:ext>
            </a:extLst>
          </p:cNvPr>
          <p:cNvSpPr txBox="1"/>
          <p:nvPr/>
        </p:nvSpPr>
        <p:spPr>
          <a:xfrm>
            <a:off x="77227" y="3173188"/>
            <a:ext cx="873617" cy="923330"/>
          </a:xfrm>
          <a:prstGeom prst="rect">
            <a:avLst/>
          </a:prstGeom>
          <a:noFill/>
        </p:spPr>
        <p:txBody>
          <a:bodyPr wrap="square" rtlCol="0">
            <a:spAutoFit/>
          </a:bodyPr>
          <a:lstStyle/>
          <a:p>
            <a:r>
              <a:rPr lang="fr-BE" dirty="0">
                <a:solidFill>
                  <a:schemeClr val="tx2"/>
                </a:solidFill>
              </a:rPr>
              <a:t>05/19</a:t>
            </a:r>
          </a:p>
          <a:p>
            <a:r>
              <a:rPr lang="fr-BE" dirty="0">
                <a:solidFill>
                  <a:schemeClr val="tx2"/>
                </a:solidFill>
              </a:rPr>
              <a:t>New COM</a:t>
            </a:r>
            <a:endParaRPr lang="en-IE" dirty="0">
              <a:solidFill>
                <a:schemeClr val="tx2"/>
              </a:solidFill>
            </a:endParaRPr>
          </a:p>
        </p:txBody>
      </p:sp>
      <p:sp>
        <p:nvSpPr>
          <p:cNvPr id="31" name="Oval 30">
            <a:extLst>
              <a:ext uri="{FF2B5EF4-FFF2-40B4-BE49-F238E27FC236}">
                <a16:creationId xmlns:a16="http://schemas.microsoft.com/office/drawing/2014/main" id="{53DD7641-F301-2CE5-51CD-D42E0AE954BD}"/>
              </a:ext>
            </a:extLst>
          </p:cNvPr>
          <p:cNvSpPr/>
          <p:nvPr/>
        </p:nvSpPr>
        <p:spPr>
          <a:xfrm>
            <a:off x="4301196" y="2723929"/>
            <a:ext cx="304800" cy="272143"/>
          </a:xfrm>
          <a:prstGeom prst="ellipse">
            <a:avLst/>
          </a:prstGeom>
          <a:solidFill>
            <a:srgbClr val="024B9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TextBox 31">
            <a:extLst>
              <a:ext uri="{FF2B5EF4-FFF2-40B4-BE49-F238E27FC236}">
                <a16:creationId xmlns:a16="http://schemas.microsoft.com/office/drawing/2014/main" id="{7620DDDA-C0AD-95DC-9B4E-34CC23A123C5}"/>
              </a:ext>
            </a:extLst>
          </p:cNvPr>
          <p:cNvSpPr txBox="1"/>
          <p:nvPr/>
        </p:nvSpPr>
        <p:spPr>
          <a:xfrm>
            <a:off x="3982900" y="3151409"/>
            <a:ext cx="965216" cy="923330"/>
          </a:xfrm>
          <a:prstGeom prst="rect">
            <a:avLst/>
          </a:prstGeom>
          <a:noFill/>
        </p:spPr>
        <p:txBody>
          <a:bodyPr wrap="square" rtlCol="0">
            <a:spAutoFit/>
          </a:bodyPr>
          <a:lstStyle/>
          <a:p>
            <a:r>
              <a:rPr lang="fr-BE" dirty="0">
                <a:solidFill>
                  <a:schemeClr val="tx2"/>
                </a:solidFill>
              </a:rPr>
              <a:t>12/20</a:t>
            </a:r>
          </a:p>
          <a:p>
            <a:r>
              <a:rPr lang="fr-BE" dirty="0">
                <a:solidFill>
                  <a:schemeClr val="tx2"/>
                </a:solidFill>
              </a:rPr>
              <a:t>MFF</a:t>
            </a:r>
            <a:endParaRPr lang="fr-BE" sz="1400" i="1" dirty="0">
              <a:solidFill>
                <a:schemeClr val="tx2"/>
              </a:solidFill>
            </a:endParaRPr>
          </a:p>
          <a:p>
            <a:r>
              <a:rPr lang="fr-BE" dirty="0">
                <a:solidFill>
                  <a:schemeClr val="tx2"/>
                </a:solidFill>
              </a:rPr>
              <a:t>NGEU</a:t>
            </a:r>
            <a:endParaRPr lang="en-IE" dirty="0">
              <a:solidFill>
                <a:schemeClr val="tx2"/>
              </a:solidFill>
            </a:endParaRPr>
          </a:p>
        </p:txBody>
      </p:sp>
      <p:sp>
        <p:nvSpPr>
          <p:cNvPr id="33" name="TextBox 32">
            <a:extLst>
              <a:ext uri="{FF2B5EF4-FFF2-40B4-BE49-F238E27FC236}">
                <a16:creationId xmlns:a16="http://schemas.microsoft.com/office/drawing/2014/main" id="{36EDE2F4-62DC-91B8-FF25-38CEC9E3149C}"/>
              </a:ext>
            </a:extLst>
          </p:cNvPr>
          <p:cNvSpPr txBox="1"/>
          <p:nvPr/>
        </p:nvSpPr>
        <p:spPr>
          <a:xfrm>
            <a:off x="6165567" y="3152812"/>
            <a:ext cx="1147885" cy="923330"/>
          </a:xfrm>
          <a:prstGeom prst="rect">
            <a:avLst/>
          </a:prstGeom>
          <a:noFill/>
        </p:spPr>
        <p:txBody>
          <a:bodyPr wrap="square" rtlCol="0">
            <a:spAutoFit/>
          </a:bodyPr>
          <a:lstStyle/>
          <a:p>
            <a:r>
              <a:rPr lang="fr-BE" dirty="0">
                <a:solidFill>
                  <a:schemeClr val="accent3"/>
                </a:solidFill>
              </a:rPr>
              <a:t>07/21</a:t>
            </a:r>
          </a:p>
          <a:p>
            <a:r>
              <a:rPr lang="fr-BE" dirty="0">
                <a:solidFill>
                  <a:schemeClr val="accent3"/>
                </a:solidFill>
              </a:rPr>
              <a:t>Fitfor55 Package</a:t>
            </a:r>
            <a:endParaRPr lang="en-IE" dirty="0">
              <a:solidFill>
                <a:schemeClr val="accent3"/>
              </a:solidFill>
            </a:endParaRPr>
          </a:p>
        </p:txBody>
      </p:sp>
      <p:sp>
        <p:nvSpPr>
          <p:cNvPr id="37" name="Oval 36">
            <a:extLst>
              <a:ext uri="{FF2B5EF4-FFF2-40B4-BE49-F238E27FC236}">
                <a16:creationId xmlns:a16="http://schemas.microsoft.com/office/drawing/2014/main" id="{0B654D5E-7BFD-7B55-74B5-80DA6D814161}"/>
              </a:ext>
            </a:extLst>
          </p:cNvPr>
          <p:cNvSpPr/>
          <p:nvPr/>
        </p:nvSpPr>
        <p:spPr>
          <a:xfrm>
            <a:off x="10841750" y="2753052"/>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8" name="TextBox 37">
            <a:extLst>
              <a:ext uri="{FF2B5EF4-FFF2-40B4-BE49-F238E27FC236}">
                <a16:creationId xmlns:a16="http://schemas.microsoft.com/office/drawing/2014/main" id="{FB97FE6B-CB5A-EF76-8B6A-A65188FF98DE}"/>
              </a:ext>
            </a:extLst>
          </p:cNvPr>
          <p:cNvSpPr txBox="1"/>
          <p:nvPr/>
        </p:nvSpPr>
        <p:spPr>
          <a:xfrm>
            <a:off x="10594817" y="3097798"/>
            <a:ext cx="1239016" cy="1200329"/>
          </a:xfrm>
          <a:prstGeom prst="rect">
            <a:avLst/>
          </a:prstGeom>
          <a:noFill/>
        </p:spPr>
        <p:txBody>
          <a:bodyPr wrap="square" rtlCol="0">
            <a:spAutoFit/>
          </a:bodyPr>
          <a:lstStyle/>
          <a:p>
            <a:r>
              <a:rPr lang="fr-BE" dirty="0">
                <a:solidFill>
                  <a:schemeClr val="accent3"/>
                </a:solidFill>
              </a:rPr>
              <a:t>03/23</a:t>
            </a:r>
          </a:p>
          <a:p>
            <a:r>
              <a:rPr lang="fr-BE" dirty="0">
                <a:solidFill>
                  <a:schemeClr val="accent3"/>
                </a:solidFill>
              </a:rPr>
              <a:t>Net-</a:t>
            </a:r>
            <a:r>
              <a:rPr lang="fr-BE" dirty="0" err="1">
                <a:solidFill>
                  <a:schemeClr val="accent3"/>
                </a:solidFill>
              </a:rPr>
              <a:t>Zero</a:t>
            </a:r>
            <a:r>
              <a:rPr lang="fr-BE" dirty="0">
                <a:solidFill>
                  <a:schemeClr val="accent3"/>
                </a:solidFill>
              </a:rPr>
              <a:t> </a:t>
            </a:r>
            <a:r>
              <a:rPr lang="fr-BE" dirty="0" err="1">
                <a:solidFill>
                  <a:schemeClr val="accent3"/>
                </a:solidFill>
              </a:rPr>
              <a:t>Act</a:t>
            </a:r>
            <a:r>
              <a:rPr lang="fr-BE" dirty="0">
                <a:solidFill>
                  <a:schemeClr val="accent3"/>
                </a:solidFill>
              </a:rPr>
              <a:t> </a:t>
            </a:r>
            <a:r>
              <a:rPr lang="fr-BE" dirty="0" err="1">
                <a:solidFill>
                  <a:schemeClr val="accent3"/>
                </a:solidFill>
              </a:rPr>
              <a:t>Industry</a:t>
            </a:r>
            <a:endParaRPr lang="fr-BE" dirty="0">
              <a:solidFill>
                <a:schemeClr val="accent3"/>
              </a:solidFill>
            </a:endParaRPr>
          </a:p>
        </p:txBody>
      </p:sp>
      <p:pic>
        <p:nvPicPr>
          <p:cNvPr id="2" name="Picture 1">
            <a:extLst>
              <a:ext uri="{FF2B5EF4-FFF2-40B4-BE49-F238E27FC236}">
                <a16:creationId xmlns:a16="http://schemas.microsoft.com/office/drawing/2014/main" id="{E9A48D0E-5D20-B9AC-98E3-C3411A2A3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5094" y="1735"/>
            <a:ext cx="982895" cy="1080000"/>
          </a:xfrm>
          <a:prstGeom prst="rect">
            <a:avLst/>
          </a:prstGeom>
        </p:spPr>
      </p:pic>
      <p:sp>
        <p:nvSpPr>
          <p:cNvPr id="12" name="Oval 11">
            <a:extLst>
              <a:ext uri="{FF2B5EF4-FFF2-40B4-BE49-F238E27FC236}">
                <a16:creationId xmlns:a16="http://schemas.microsoft.com/office/drawing/2014/main" id="{60D9E70E-6572-032B-BA2A-FF2D4A5E7C62}"/>
              </a:ext>
            </a:extLst>
          </p:cNvPr>
          <p:cNvSpPr/>
          <p:nvPr/>
        </p:nvSpPr>
        <p:spPr>
          <a:xfrm>
            <a:off x="3638138" y="2723929"/>
            <a:ext cx="1564180" cy="136327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TextBox 13">
            <a:extLst>
              <a:ext uri="{FF2B5EF4-FFF2-40B4-BE49-F238E27FC236}">
                <a16:creationId xmlns:a16="http://schemas.microsoft.com/office/drawing/2014/main" id="{D7996BDD-07E1-3402-A460-ADF831774941}"/>
              </a:ext>
            </a:extLst>
          </p:cNvPr>
          <p:cNvSpPr txBox="1"/>
          <p:nvPr/>
        </p:nvSpPr>
        <p:spPr>
          <a:xfrm>
            <a:off x="3933887" y="1833107"/>
            <a:ext cx="965216" cy="646331"/>
          </a:xfrm>
          <a:prstGeom prst="rect">
            <a:avLst/>
          </a:prstGeom>
          <a:noFill/>
        </p:spPr>
        <p:txBody>
          <a:bodyPr wrap="square" rtlCol="0">
            <a:spAutoFit/>
          </a:bodyPr>
          <a:lstStyle/>
          <a:p>
            <a:r>
              <a:rPr lang="fr-BE" dirty="0">
                <a:solidFill>
                  <a:schemeClr val="accent5"/>
                </a:solidFill>
              </a:rPr>
              <a:t>12/20</a:t>
            </a:r>
          </a:p>
          <a:p>
            <a:r>
              <a:rPr lang="fr-BE" dirty="0">
                <a:solidFill>
                  <a:schemeClr val="accent5"/>
                </a:solidFill>
              </a:rPr>
              <a:t>SSMS</a:t>
            </a:r>
            <a:endParaRPr lang="en-IE" dirty="0">
              <a:solidFill>
                <a:schemeClr val="accent5"/>
              </a:solidFill>
            </a:endParaRPr>
          </a:p>
        </p:txBody>
      </p:sp>
      <p:sp>
        <p:nvSpPr>
          <p:cNvPr id="24" name="Oval 23">
            <a:extLst>
              <a:ext uri="{FF2B5EF4-FFF2-40B4-BE49-F238E27FC236}">
                <a16:creationId xmlns:a16="http://schemas.microsoft.com/office/drawing/2014/main" id="{42376CD8-82E3-99E6-D7C8-ACC580E3CC6C}"/>
              </a:ext>
            </a:extLst>
          </p:cNvPr>
          <p:cNvSpPr/>
          <p:nvPr/>
        </p:nvSpPr>
        <p:spPr>
          <a:xfrm>
            <a:off x="7306247" y="2743199"/>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 name="Oval 6">
            <a:extLst>
              <a:ext uri="{FF2B5EF4-FFF2-40B4-BE49-F238E27FC236}">
                <a16:creationId xmlns:a16="http://schemas.microsoft.com/office/drawing/2014/main" id="{3A59B4AC-91C5-CAA4-CC10-67A18D272DBD}"/>
              </a:ext>
            </a:extLst>
          </p:cNvPr>
          <p:cNvSpPr/>
          <p:nvPr/>
        </p:nvSpPr>
        <p:spPr>
          <a:xfrm>
            <a:off x="8497819" y="2723929"/>
            <a:ext cx="304800" cy="27214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5" name="TextBox 14">
            <a:extLst>
              <a:ext uri="{FF2B5EF4-FFF2-40B4-BE49-F238E27FC236}">
                <a16:creationId xmlns:a16="http://schemas.microsoft.com/office/drawing/2014/main" id="{9E248B5A-5E94-F9B6-8938-09E4E4C4C465}"/>
              </a:ext>
            </a:extLst>
          </p:cNvPr>
          <p:cNvSpPr txBox="1"/>
          <p:nvPr/>
        </p:nvSpPr>
        <p:spPr>
          <a:xfrm>
            <a:off x="8280224" y="3085879"/>
            <a:ext cx="1239016" cy="923330"/>
          </a:xfrm>
          <a:prstGeom prst="rect">
            <a:avLst/>
          </a:prstGeom>
          <a:noFill/>
        </p:spPr>
        <p:txBody>
          <a:bodyPr wrap="square" rtlCol="0">
            <a:spAutoFit/>
          </a:bodyPr>
          <a:lstStyle/>
          <a:p>
            <a:r>
              <a:rPr lang="fr-BE" dirty="0">
                <a:solidFill>
                  <a:schemeClr val="accent3"/>
                </a:solidFill>
              </a:rPr>
              <a:t>05/22</a:t>
            </a:r>
          </a:p>
          <a:p>
            <a:r>
              <a:rPr lang="fr-BE" dirty="0" err="1">
                <a:solidFill>
                  <a:schemeClr val="accent3"/>
                </a:solidFill>
              </a:rPr>
              <a:t>REPowerEU</a:t>
            </a:r>
            <a:endParaRPr lang="en-IE" dirty="0">
              <a:solidFill>
                <a:schemeClr val="accent3"/>
              </a:solidFill>
            </a:endParaRPr>
          </a:p>
        </p:txBody>
      </p:sp>
      <p:sp>
        <p:nvSpPr>
          <p:cNvPr id="27" name="TextBox 26">
            <a:extLst>
              <a:ext uri="{FF2B5EF4-FFF2-40B4-BE49-F238E27FC236}">
                <a16:creationId xmlns:a16="http://schemas.microsoft.com/office/drawing/2014/main" id="{CF7134FD-826B-1421-01D4-13BAB3D1FF1A}"/>
              </a:ext>
            </a:extLst>
          </p:cNvPr>
          <p:cNvSpPr txBox="1"/>
          <p:nvPr/>
        </p:nvSpPr>
        <p:spPr>
          <a:xfrm>
            <a:off x="6928291" y="1258813"/>
            <a:ext cx="1246374" cy="1477328"/>
          </a:xfrm>
          <a:prstGeom prst="rect">
            <a:avLst/>
          </a:prstGeom>
          <a:noFill/>
        </p:spPr>
        <p:txBody>
          <a:bodyPr wrap="square" rtlCol="0">
            <a:spAutoFit/>
          </a:bodyPr>
          <a:lstStyle/>
          <a:p>
            <a:r>
              <a:rPr lang="fr-BE" dirty="0">
                <a:solidFill>
                  <a:schemeClr val="accent3"/>
                </a:solidFill>
              </a:rPr>
              <a:t>12/21</a:t>
            </a:r>
          </a:p>
          <a:p>
            <a:r>
              <a:rPr lang="fr-BE" dirty="0">
                <a:solidFill>
                  <a:schemeClr val="accent3"/>
                </a:solidFill>
              </a:rPr>
              <a:t>Efficient &amp; green </a:t>
            </a:r>
            <a:r>
              <a:rPr lang="fr-BE" dirty="0" err="1">
                <a:solidFill>
                  <a:schemeClr val="accent3"/>
                </a:solidFill>
              </a:rPr>
              <a:t>mobility</a:t>
            </a:r>
            <a:r>
              <a:rPr lang="fr-BE" dirty="0">
                <a:solidFill>
                  <a:schemeClr val="accent3"/>
                </a:solidFill>
              </a:rPr>
              <a:t> package</a:t>
            </a:r>
            <a:endParaRPr lang="en-IE" dirty="0">
              <a:solidFill>
                <a:schemeClr val="accent3"/>
              </a:solidFill>
            </a:endParaRPr>
          </a:p>
        </p:txBody>
      </p:sp>
    </p:spTree>
    <p:extLst>
      <p:ext uri="{BB962C8B-B14F-4D97-AF65-F5344CB8AC3E}">
        <p14:creationId xmlns:p14="http://schemas.microsoft.com/office/powerpoint/2010/main" val="832862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D217E6-BCF0-E2DB-54CF-DD6D5CFFF93B}"/>
              </a:ext>
            </a:extLst>
          </p:cNvPr>
          <p:cNvSpPr>
            <a:spLocks noGrp="1"/>
          </p:cNvSpPr>
          <p:nvPr>
            <p:ph type="title"/>
          </p:nvPr>
        </p:nvSpPr>
        <p:spPr>
          <a:xfrm>
            <a:off x="838200" y="134517"/>
            <a:ext cx="10515600" cy="782357"/>
          </a:xfrm>
        </p:spPr>
        <p:txBody>
          <a:bodyPr anchor="ctr"/>
          <a:lstStyle/>
          <a:p>
            <a:r>
              <a:rPr lang="fr-BE" sz="3200" dirty="0"/>
              <a:t>MFF and NGEU </a:t>
            </a:r>
            <a:r>
              <a:rPr lang="fr-BE" sz="1800" i="1" dirty="0"/>
              <a:t>(</a:t>
            </a:r>
            <a:r>
              <a:rPr lang="fr-BE" sz="1800" i="1" dirty="0" err="1"/>
              <a:t>prices</a:t>
            </a:r>
            <a:r>
              <a:rPr lang="fr-BE" sz="1800" i="1" dirty="0"/>
              <a:t> 2021) 			  </a:t>
            </a:r>
            <a:r>
              <a:rPr lang="fr-BE" sz="3200" dirty="0"/>
              <a:t>2021 - 2027</a:t>
            </a:r>
            <a:endParaRPr lang="en-IE" dirty="0"/>
          </a:p>
        </p:txBody>
      </p:sp>
      <p:pic>
        <p:nvPicPr>
          <p:cNvPr id="5" name="Picture 4">
            <a:extLst>
              <a:ext uri="{FF2B5EF4-FFF2-40B4-BE49-F238E27FC236}">
                <a16:creationId xmlns:a16="http://schemas.microsoft.com/office/drawing/2014/main" id="{7A99C24F-13EB-1ED4-DE07-20D844353EDC}"/>
              </a:ext>
            </a:extLst>
          </p:cNvPr>
          <p:cNvPicPr>
            <a:picLocks noChangeAspect="1"/>
          </p:cNvPicPr>
          <p:nvPr/>
        </p:nvPicPr>
        <p:blipFill>
          <a:blip r:embed="rId2"/>
          <a:stretch>
            <a:fillRect/>
          </a:stretch>
        </p:blipFill>
        <p:spPr>
          <a:xfrm>
            <a:off x="838200" y="1055913"/>
            <a:ext cx="7715315" cy="5448300"/>
          </a:xfrm>
          <a:prstGeom prst="rect">
            <a:avLst/>
          </a:prstGeom>
        </p:spPr>
      </p:pic>
      <p:sp>
        <p:nvSpPr>
          <p:cNvPr id="6" name="Arrow: Left 5">
            <a:extLst>
              <a:ext uri="{FF2B5EF4-FFF2-40B4-BE49-F238E27FC236}">
                <a16:creationId xmlns:a16="http://schemas.microsoft.com/office/drawing/2014/main" id="{6749FA14-B260-67BC-B591-B092D45E68B5}"/>
              </a:ext>
            </a:extLst>
          </p:cNvPr>
          <p:cNvSpPr/>
          <p:nvPr/>
        </p:nvSpPr>
        <p:spPr>
          <a:xfrm rot="10800000">
            <a:off x="5519057" y="353787"/>
            <a:ext cx="1698171" cy="375556"/>
          </a:xfrm>
          <a:prstGeom prst="lef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119222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3">
            <a:extLst>
              <a:ext uri="{FF2B5EF4-FFF2-40B4-BE49-F238E27FC236}">
                <a16:creationId xmlns:a16="http://schemas.microsoft.com/office/drawing/2014/main" id="{29F46348-5293-EB3C-6011-507953E77C36}"/>
              </a:ext>
            </a:extLst>
          </p:cNvPr>
          <p:cNvSpPr/>
          <p:nvPr/>
        </p:nvSpPr>
        <p:spPr>
          <a:xfrm rot="16200000">
            <a:off x="4488574" y="3600045"/>
            <a:ext cx="288751" cy="587686"/>
          </a:xfrm>
          <a:prstGeom prst="rightArrow">
            <a:avLst>
              <a:gd name="adj1" fmla="val 58020"/>
              <a:gd name="adj2" fmla="val 70038"/>
            </a:avLst>
          </a:prstGeom>
          <a:solidFill>
            <a:schemeClr val="accent5">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CC01C1A2-EE5E-8837-2819-6797CC1432BF}"/>
              </a:ext>
            </a:extLst>
          </p:cNvPr>
          <p:cNvSpPr/>
          <p:nvPr/>
        </p:nvSpPr>
        <p:spPr>
          <a:xfrm>
            <a:off x="363493" y="4038263"/>
            <a:ext cx="11184495" cy="1569563"/>
          </a:xfrm>
          <a:prstGeom prst="rect">
            <a:avLst/>
          </a:prstGeom>
          <a:solidFill>
            <a:schemeClr val="accent5">
              <a:alpha val="71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vert270" lIns="91440" tIns="45720" rIns="91440" bIns="45720" rtlCol="0" anchor="ctr"/>
          <a:lstStyle/>
          <a:p>
            <a:pPr algn="ctr"/>
            <a:endParaRPr lang="en-IE" b="1"/>
          </a:p>
        </p:txBody>
      </p:sp>
      <p:sp>
        <p:nvSpPr>
          <p:cNvPr id="6" name="Title 2">
            <a:extLst>
              <a:ext uri="{FF2B5EF4-FFF2-40B4-BE49-F238E27FC236}">
                <a16:creationId xmlns:a16="http://schemas.microsoft.com/office/drawing/2014/main" id="{295DAB29-9F90-93AF-3028-3C876FE1FE7F}"/>
              </a:ext>
            </a:extLst>
          </p:cNvPr>
          <p:cNvSpPr>
            <a:spLocks noGrp="1"/>
          </p:cNvSpPr>
          <p:nvPr>
            <p:ph type="title"/>
          </p:nvPr>
        </p:nvSpPr>
        <p:spPr>
          <a:xfrm rot="16200000">
            <a:off x="-44727" y="2588032"/>
            <a:ext cx="1761824" cy="587683"/>
          </a:xfrm>
          <a:solidFill>
            <a:srgbClr val="004494"/>
          </a:solidFill>
        </p:spPr>
        <p:txBody>
          <a:bodyPr vert="horz" lIns="91440" tIns="45720" rIns="91440" bIns="0" rtlCol="0" anchor="ctr" anchorCtr="0">
            <a:noAutofit/>
          </a:bodyPr>
          <a:lstStyle/>
          <a:p>
            <a:pPr algn="ctr"/>
            <a:r>
              <a:rPr lang="en-US" sz="3200" b="1">
                <a:solidFill>
                  <a:schemeClr val="bg1"/>
                </a:solidFill>
              </a:rPr>
              <a:t>MFF</a:t>
            </a:r>
          </a:p>
        </p:txBody>
      </p:sp>
      <p:sp>
        <p:nvSpPr>
          <p:cNvPr id="7" name="Rectangle 6">
            <a:extLst>
              <a:ext uri="{FF2B5EF4-FFF2-40B4-BE49-F238E27FC236}">
                <a16:creationId xmlns:a16="http://schemas.microsoft.com/office/drawing/2014/main" id="{FEAC0B98-3365-D97C-6208-0AAB92CAE12D}"/>
              </a:ext>
            </a:extLst>
          </p:cNvPr>
          <p:cNvSpPr/>
          <p:nvPr/>
        </p:nvSpPr>
        <p:spPr>
          <a:xfrm>
            <a:off x="4675758" y="1229218"/>
            <a:ext cx="3309561" cy="71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a:t>Shared management</a:t>
            </a:r>
          </a:p>
        </p:txBody>
      </p:sp>
      <p:sp>
        <p:nvSpPr>
          <p:cNvPr id="8" name="Rectangle 7">
            <a:extLst>
              <a:ext uri="{FF2B5EF4-FFF2-40B4-BE49-F238E27FC236}">
                <a16:creationId xmlns:a16="http://schemas.microsoft.com/office/drawing/2014/main" id="{CCDD0D4D-B29A-1821-F4EB-BE748C2FC9F3}"/>
              </a:ext>
            </a:extLst>
          </p:cNvPr>
          <p:cNvSpPr/>
          <p:nvPr/>
        </p:nvSpPr>
        <p:spPr>
          <a:xfrm rot="5400000">
            <a:off x="2499603" y="-83156"/>
            <a:ext cx="696205" cy="3314602"/>
          </a:xfrm>
          <a:prstGeom prst="rect">
            <a:avLst/>
          </a:prstGeom>
          <a:solidFill>
            <a:schemeClr val="accent5">
              <a:alpha val="71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vert270" lIns="91440" tIns="45720" rIns="91440" bIns="45720" rtlCol="0" anchor="ctr"/>
          <a:lstStyle/>
          <a:p>
            <a:pPr algn="ctr"/>
            <a:r>
              <a:rPr lang="en-IE" b="1" dirty="0"/>
              <a:t>Direct management </a:t>
            </a:r>
            <a:r>
              <a:rPr lang="en-IE" dirty="0"/>
              <a:t>based on competitive calls</a:t>
            </a:r>
          </a:p>
        </p:txBody>
      </p:sp>
      <p:sp>
        <p:nvSpPr>
          <p:cNvPr id="9" name="TextBox 8">
            <a:extLst>
              <a:ext uri="{FF2B5EF4-FFF2-40B4-BE49-F238E27FC236}">
                <a16:creationId xmlns:a16="http://schemas.microsoft.com/office/drawing/2014/main" id="{89BF6D8B-D9E9-A50D-A93F-ED1828528389}"/>
              </a:ext>
            </a:extLst>
          </p:cNvPr>
          <p:cNvSpPr txBox="1"/>
          <p:nvPr/>
        </p:nvSpPr>
        <p:spPr>
          <a:xfrm>
            <a:off x="1146684" y="2000142"/>
            <a:ext cx="3385464" cy="1261884"/>
          </a:xfrm>
          <a:prstGeom prst="rect">
            <a:avLst/>
          </a:prstGeom>
          <a:noFill/>
        </p:spPr>
        <p:txBody>
          <a:bodyPr wrap="square" rtlCol="0">
            <a:spAutoFit/>
          </a:bodyPr>
          <a:lstStyle/>
          <a:p>
            <a:r>
              <a:rPr lang="en-IE" sz="1600" b="1" i="1" dirty="0"/>
              <a:t>EU Priority – Single market and EU added-value</a:t>
            </a:r>
          </a:p>
          <a:p>
            <a:r>
              <a:rPr lang="en-IE" sz="1600" i="1" dirty="0"/>
              <a:t>R&amp;I - Cross-border - Environment</a:t>
            </a:r>
          </a:p>
          <a:p>
            <a:r>
              <a:rPr lang="en-IE" sz="1400" i="1" dirty="0"/>
              <a:t>Selection at project level based on EU priority </a:t>
            </a:r>
            <a:endParaRPr lang="en-IE" sz="1600" i="1" dirty="0"/>
          </a:p>
        </p:txBody>
      </p:sp>
      <p:sp>
        <p:nvSpPr>
          <p:cNvPr id="10" name="TextBox 9">
            <a:extLst>
              <a:ext uri="{FF2B5EF4-FFF2-40B4-BE49-F238E27FC236}">
                <a16:creationId xmlns:a16="http://schemas.microsoft.com/office/drawing/2014/main" id="{04323501-718B-BCBD-E8AE-B074BC8A1419}"/>
              </a:ext>
            </a:extLst>
          </p:cNvPr>
          <p:cNvSpPr txBox="1"/>
          <p:nvPr/>
        </p:nvSpPr>
        <p:spPr>
          <a:xfrm>
            <a:off x="4632950" y="2001013"/>
            <a:ext cx="3391145" cy="1446550"/>
          </a:xfrm>
          <a:prstGeom prst="rect">
            <a:avLst/>
          </a:prstGeom>
          <a:noFill/>
        </p:spPr>
        <p:txBody>
          <a:bodyPr wrap="square" rtlCol="0">
            <a:spAutoFit/>
          </a:bodyPr>
          <a:lstStyle/>
          <a:p>
            <a:r>
              <a:rPr lang="en-IE" b="1" i="1"/>
              <a:t>European Cohesion </a:t>
            </a:r>
            <a:r>
              <a:rPr lang="en-IE" sz="1400" i="1"/>
              <a:t>(Multi-sectorial)</a:t>
            </a:r>
          </a:p>
          <a:p>
            <a:r>
              <a:rPr lang="en-US" sz="1400" i="1"/>
              <a:t>MS' administrations (</a:t>
            </a:r>
            <a:r>
              <a:rPr lang="en-US" sz="1200" i="1"/>
              <a:t>at national, regional and local level</a:t>
            </a:r>
            <a:r>
              <a:rPr lang="en-US" sz="1400" i="1"/>
              <a:t>) choose which projects to finance and take responsibility for day-to-day management. </a:t>
            </a:r>
            <a:endParaRPr lang="en-IE" sz="1400" i="1"/>
          </a:p>
        </p:txBody>
      </p:sp>
      <p:sp>
        <p:nvSpPr>
          <p:cNvPr id="11" name="TextBox 10">
            <a:extLst>
              <a:ext uri="{FF2B5EF4-FFF2-40B4-BE49-F238E27FC236}">
                <a16:creationId xmlns:a16="http://schemas.microsoft.com/office/drawing/2014/main" id="{1393A8DA-0600-6C76-D74A-1461589D4E6E}"/>
              </a:ext>
            </a:extLst>
          </p:cNvPr>
          <p:cNvSpPr txBox="1"/>
          <p:nvPr/>
        </p:nvSpPr>
        <p:spPr>
          <a:xfrm>
            <a:off x="8160410" y="1996965"/>
            <a:ext cx="2947668" cy="1077218"/>
          </a:xfrm>
          <a:prstGeom prst="rect">
            <a:avLst/>
          </a:prstGeom>
          <a:noFill/>
        </p:spPr>
        <p:txBody>
          <a:bodyPr wrap="square" rtlCol="0">
            <a:spAutoFit/>
          </a:bodyPr>
          <a:lstStyle/>
          <a:p>
            <a:r>
              <a:rPr lang="en-IE" b="1" i="1"/>
              <a:t>European sustainable transport  </a:t>
            </a:r>
            <a:endParaRPr lang="en-IE" b="1" i="1" dirty="0"/>
          </a:p>
          <a:p>
            <a:r>
              <a:rPr lang="en-IE" sz="1400" i="1" dirty="0"/>
              <a:t>EU delegates to EIB, NPBIs, etc. financial products</a:t>
            </a:r>
          </a:p>
        </p:txBody>
      </p:sp>
      <p:sp>
        <p:nvSpPr>
          <p:cNvPr id="12" name="Rectangle 11">
            <a:extLst>
              <a:ext uri="{FF2B5EF4-FFF2-40B4-BE49-F238E27FC236}">
                <a16:creationId xmlns:a16="http://schemas.microsoft.com/office/drawing/2014/main" id="{BF4CE431-5A49-F933-29E1-0F79699CC143}"/>
              </a:ext>
            </a:extLst>
          </p:cNvPr>
          <p:cNvSpPr/>
          <p:nvPr/>
        </p:nvSpPr>
        <p:spPr>
          <a:xfrm>
            <a:off x="8160410" y="1227600"/>
            <a:ext cx="3314479" cy="710042"/>
          </a:xfrm>
          <a:prstGeom prst="rect">
            <a:avLst/>
          </a:prstGeom>
          <a:solidFill>
            <a:srgbClr val="C90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a:t>Indirect management</a:t>
            </a:r>
            <a:endParaRPr lang="en-GB" b="1"/>
          </a:p>
        </p:txBody>
      </p:sp>
      <p:sp>
        <p:nvSpPr>
          <p:cNvPr id="13" name="Title 2">
            <a:extLst>
              <a:ext uri="{FF2B5EF4-FFF2-40B4-BE49-F238E27FC236}">
                <a16:creationId xmlns:a16="http://schemas.microsoft.com/office/drawing/2014/main" id="{905978E8-8865-998E-D20C-39BBDCD992EC}"/>
              </a:ext>
            </a:extLst>
          </p:cNvPr>
          <p:cNvSpPr txBox="1">
            <a:spLocks/>
          </p:cNvSpPr>
          <p:nvPr/>
        </p:nvSpPr>
        <p:spPr>
          <a:xfrm rot="-5400000">
            <a:off x="84449" y="4520688"/>
            <a:ext cx="1490023" cy="598913"/>
          </a:xfrm>
          <a:prstGeom prst="rect">
            <a:avLst/>
          </a:prstGeom>
          <a:solidFill>
            <a:srgbClr val="004494"/>
          </a:solidFill>
        </p:spPr>
        <p:txBody>
          <a:bodyPr vert="horz" lIns="91440" tIns="45720" rIns="91440" bIns="0" rtlCol="0" anchor="ctr"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US" sz="3200" b="1" dirty="0">
                <a:solidFill>
                  <a:schemeClr val="bg1"/>
                </a:solidFill>
              </a:rPr>
              <a:t>NGEU</a:t>
            </a:r>
            <a:r>
              <a:rPr lang="en-US" sz="2400" b="1" dirty="0">
                <a:solidFill>
                  <a:schemeClr val="bg1"/>
                </a:solidFill>
              </a:rPr>
              <a:t>*</a:t>
            </a:r>
            <a:endParaRPr lang="en-US" sz="3200" b="1" dirty="0">
              <a:solidFill>
                <a:schemeClr val="bg1"/>
              </a:solidFill>
            </a:endParaRPr>
          </a:p>
        </p:txBody>
      </p:sp>
      <p:sp>
        <p:nvSpPr>
          <p:cNvPr id="14" name="Rectangle 13">
            <a:extLst>
              <a:ext uri="{FF2B5EF4-FFF2-40B4-BE49-F238E27FC236}">
                <a16:creationId xmlns:a16="http://schemas.microsoft.com/office/drawing/2014/main" id="{87B289DD-2CEA-59EF-AA0B-EC35F2775D47}"/>
              </a:ext>
            </a:extLst>
          </p:cNvPr>
          <p:cNvSpPr/>
          <p:nvPr/>
        </p:nvSpPr>
        <p:spPr>
          <a:xfrm>
            <a:off x="3652127" y="4155927"/>
            <a:ext cx="7549736" cy="1385007"/>
          </a:xfrm>
          <a:prstGeom prst="rect">
            <a:avLst/>
          </a:prstGeom>
          <a:solidFill>
            <a:schemeClr val="bg1"/>
          </a:solidFill>
          <a:ln w="38100">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94F04DF-8F9B-5F5E-756D-F03BACAC9C2C}"/>
              </a:ext>
            </a:extLst>
          </p:cNvPr>
          <p:cNvSpPr/>
          <p:nvPr/>
        </p:nvSpPr>
        <p:spPr>
          <a:xfrm rot="5400000">
            <a:off x="7278045" y="757622"/>
            <a:ext cx="404822" cy="7361728"/>
          </a:xfrm>
          <a:prstGeom prst="rect">
            <a:avLst/>
          </a:prstGeom>
          <a:solidFill>
            <a:schemeClr val="accent5">
              <a:alpha val="71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vert270" lIns="91440" tIns="45720" rIns="91440" bIns="45720" rtlCol="0" anchor="ctr"/>
          <a:lstStyle/>
          <a:p>
            <a:pPr algn="ctr"/>
            <a:r>
              <a:rPr lang="en-IE" b="1" dirty="0"/>
              <a:t>Direct management </a:t>
            </a:r>
            <a:r>
              <a:rPr lang="en-IE" dirty="0"/>
              <a:t>based on National Recovery and Resilience Plans</a:t>
            </a:r>
            <a:endParaRPr lang="en-IE" sz="1600" dirty="0"/>
          </a:p>
        </p:txBody>
      </p:sp>
      <p:sp>
        <p:nvSpPr>
          <p:cNvPr id="16" name="TextBox 15">
            <a:extLst>
              <a:ext uri="{FF2B5EF4-FFF2-40B4-BE49-F238E27FC236}">
                <a16:creationId xmlns:a16="http://schemas.microsoft.com/office/drawing/2014/main" id="{91543359-572E-ED8C-9602-1738CB5DB2B6}"/>
              </a:ext>
            </a:extLst>
          </p:cNvPr>
          <p:cNvSpPr txBox="1"/>
          <p:nvPr/>
        </p:nvSpPr>
        <p:spPr>
          <a:xfrm>
            <a:off x="3708012" y="4582114"/>
            <a:ext cx="7581173" cy="954107"/>
          </a:xfrm>
          <a:prstGeom prst="rect">
            <a:avLst/>
          </a:prstGeom>
          <a:noFill/>
        </p:spPr>
        <p:txBody>
          <a:bodyPr wrap="square" rtlCol="0">
            <a:spAutoFit/>
          </a:bodyPr>
          <a:lstStyle/>
          <a:p>
            <a:r>
              <a:rPr lang="en-IE" sz="2800" b="1" i="1">
                <a:solidFill>
                  <a:srgbClr val="FF0000"/>
                </a:solidFill>
              </a:rPr>
              <a:t>One-off</a:t>
            </a:r>
            <a:r>
              <a:rPr lang="en-IE" i="1">
                <a:solidFill>
                  <a:srgbClr val="FF0000"/>
                </a:solidFill>
              </a:rPr>
              <a:t> </a:t>
            </a:r>
            <a:r>
              <a:rPr lang="en-IE" i="1"/>
              <a:t>for </a:t>
            </a:r>
            <a:r>
              <a:rPr lang="en-IE" sz="2400" b="1" i="1">
                <a:solidFill>
                  <a:schemeClr val="accent4"/>
                </a:solidFill>
              </a:rPr>
              <a:t>RECOVERY</a:t>
            </a:r>
            <a:r>
              <a:rPr lang="en-IE" b="1" i="1"/>
              <a:t> </a:t>
            </a:r>
            <a:r>
              <a:rPr lang="en-IE" i="1"/>
              <a:t>and </a:t>
            </a:r>
            <a:r>
              <a:rPr lang="en-IE" sz="2400" b="1" i="1">
                <a:solidFill>
                  <a:schemeClr val="accent4"/>
                </a:solidFill>
              </a:rPr>
              <a:t>CLIMATE</a:t>
            </a:r>
            <a:r>
              <a:rPr lang="en-IE" sz="2400" b="1" i="1">
                <a:solidFill>
                  <a:schemeClr val="accent2"/>
                </a:solidFill>
              </a:rPr>
              <a:t> </a:t>
            </a:r>
            <a:r>
              <a:rPr lang="en-IE" sz="2400" b="1" i="1">
                <a:solidFill>
                  <a:schemeClr val="accent4"/>
                </a:solidFill>
              </a:rPr>
              <a:t>TRANSITION</a:t>
            </a:r>
            <a:r>
              <a:rPr lang="en-IE" sz="2400" b="1" i="1">
                <a:solidFill>
                  <a:schemeClr val="accent2"/>
                </a:solidFill>
              </a:rPr>
              <a:t> </a:t>
            </a:r>
          </a:p>
          <a:p>
            <a:r>
              <a:rPr lang="en-IE" sz="1400" i="1"/>
              <a:t>Exceptional nature </a:t>
            </a:r>
            <a:r>
              <a:rPr lang="en-IE" sz="1400" i="1">
                <a:sym typeface="Wingdings" panose="05000000000000000000" pitchFamily="2" charset="2"/>
              </a:rPr>
              <a:t> </a:t>
            </a:r>
            <a:r>
              <a:rPr lang="en-US" sz="1400" i="1">
                <a:sym typeface="Wingdings" panose="05000000000000000000" pitchFamily="2" charset="2"/>
              </a:rPr>
              <a:t>Funds disbursed directly to the MS based on the progress in the implementation of national RRP (&lt;EU semester and CSRs) </a:t>
            </a:r>
            <a:endParaRPr lang="en-IE" sz="1600" i="1"/>
          </a:p>
        </p:txBody>
      </p:sp>
      <p:pic>
        <p:nvPicPr>
          <p:cNvPr id="17" name="Picture 2" descr="Local clean energy transition | Results Pack | CORDIS | European Commission">
            <a:extLst>
              <a:ext uri="{FF2B5EF4-FFF2-40B4-BE49-F238E27FC236}">
                <a16:creationId xmlns:a16="http://schemas.microsoft.com/office/drawing/2014/main" id="{2F861122-08F5-D50B-530F-D87E6C0C4B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0728" y="4097935"/>
            <a:ext cx="1951086" cy="1444051"/>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2">
            <a:extLst>
              <a:ext uri="{FF2B5EF4-FFF2-40B4-BE49-F238E27FC236}">
                <a16:creationId xmlns:a16="http://schemas.microsoft.com/office/drawing/2014/main" id="{2B21F8EF-ABC0-0193-44A4-0306D9E8E9B9}"/>
              </a:ext>
            </a:extLst>
          </p:cNvPr>
          <p:cNvSpPr txBox="1">
            <a:spLocks/>
          </p:cNvSpPr>
          <p:nvPr/>
        </p:nvSpPr>
        <p:spPr>
          <a:xfrm>
            <a:off x="947118" y="232649"/>
            <a:ext cx="10515600" cy="606805"/>
          </a:xfrm>
          <a:prstGeom prst="rect">
            <a:avLst/>
          </a:prstGeom>
        </p:spPr>
        <p:txBody>
          <a:bodyPr vert="horz" lIns="91440" tIns="45720" rIns="91440" bIns="0" rtlCol="0" anchor="ctr"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IE" sz="3200" dirty="0"/>
              <a:t>Method of EU budget implementation</a:t>
            </a:r>
          </a:p>
        </p:txBody>
      </p:sp>
      <p:sp>
        <p:nvSpPr>
          <p:cNvPr id="19" name="Rectangle 18">
            <a:extLst>
              <a:ext uri="{FF2B5EF4-FFF2-40B4-BE49-F238E27FC236}">
                <a16:creationId xmlns:a16="http://schemas.microsoft.com/office/drawing/2014/main" id="{34379BC4-9891-309A-D12C-9E21115D52FE}"/>
              </a:ext>
            </a:extLst>
          </p:cNvPr>
          <p:cNvSpPr/>
          <p:nvPr/>
        </p:nvSpPr>
        <p:spPr>
          <a:xfrm>
            <a:off x="4725238" y="3475635"/>
            <a:ext cx="3309561" cy="285534"/>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1600" b="1"/>
              <a:t>e.g. Cohesion funds</a:t>
            </a:r>
            <a:endParaRPr lang="en-US" sz="1600"/>
          </a:p>
        </p:txBody>
      </p:sp>
      <p:sp>
        <p:nvSpPr>
          <p:cNvPr id="20" name="Rectangle 19">
            <a:extLst>
              <a:ext uri="{FF2B5EF4-FFF2-40B4-BE49-F238E27FC236}">
                <a16:creationId xmlns:a16="http://schemas.microsoft.com/office/drawing/2014/main" id="{D7943A32-C8E5-2F45-60A4-83212A89DC81}"/>
              </a:ext>
            </a:extLst>
          </p:cNvPr>
          <p:cNvSpPr/>
          <p:nvPr/>
        </p:nvSpPr>
        <p:spPr>
          <a:xfrm rot="5400000">
            <a:off x="2758658" y="1953685"/>
            <a:ext cx="277053" cy="3314602"/>
          </a:xfrm>
          <a:prstGeom prst="rect">
            <a:avLst/>
          </a:prstGeom>
          <a:solidFill>
            <a:schemeClr val="tx1">
              <a:lumMod val="60000"/>
              <a:lumOff val="4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vert270" lIns="91440" tIns="45720" rIns="91440" bIns="45720" rtlCol="0" anchor="ctr"/>
          <a:lstStyle/>
          <a:p>
            <a:pPr algn="ctr"/>
            <a:r>
              <a:rPr lang="en-IE" sz="1600" b="1"/>
              <a:t>e.g. CEF Transport</a:t>
            </a:r>
            <a:endParaRPr lang="en-US" sz="1600"/>
          </a:p>
        </p:txBody>
      </p:sp>
      <p:sp>
        <p:nvSpPr>
          <p:cNvPr id="21" name="Rectangle 20">
            <a:extLst>
              <a:ext uri="{FF2B5EF4-FFF2-40B4-BE49-F238E27FC236}">
                <a16:creationId xmlns:a16="http://schemas.microsoft.com/office/drawing/2014/main" id="{1EB6B3A6-D829-88E9-329B-F673A385AE06}"/>
              </a:ext>
            </a:extLst>
          </p:cNvPr>
          <p:cNvSpPr/>
          <p:nvPr/>
        </p:nvSpPr>
        <p:spPr>
          <a:xfrm>
            <a:off x="8209890" y="3474016"/>
            <a:ext cx="3314479" cy="275497"/>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BE" sz="1600" b="1"/>
              <a:t>e.g. </a:t>
            </a:r>
            <a:r>
              <a:rPr lang="fr-BE" sz="1600" b="1" err="1"/>
              <a:t>Financing</a:t>
            </a:r>
            <a:r>
              <a:rPr lang="fr-BE" sz="1600" b="1"/>
              <a:t> instruments</a:t>
            </a:r>
            <a:endParaRPr lang="en-US" sz="1600"/>
          </a:p>
        </p:txBody>
      </p:sp>
      <p:sp>
        <p:nvSpPr>
          <p:cNvPr id="22" name="TextBox 21">
            <a:extLst>
              <a:ext uri="{FF2B5EF4-FFF2-40B4-BE49-F238E27FC236}">
                <a16:creationId xmlns:a16="http://schemas.microsoft.com/office/drawing/2014/main" id="{2AB5E9BC-CE2F-0D2D-CFB2-79D8DC157790}"/>
              </a:ext>
            </a:extLst>
          </p:cNvPr>
          <p:cNvSpPr txBox="1"/>
          <p:nvPr/>
        </p:nvSpPr>
        <p:spPr>
          <a:xfrm>
            <a:off x="363493" y="5624828"/>
            <a:ext cx="1920240" cy="307777"/>
          </a:xfrm>
          <a:prstGeom prst="rect">
            <a:avLst/>
          </a:prstGeom>
          <a:noFill/>
        </p:spPr>
        <p:txBody>
          <a:bodyPr wrap="square" lIns="91440" tIns="45720" rIns="91440" bIns="45720" rtlCol="0" anchor="t">
            <a:spAutoFit/>
          </a:bodyPr>
          <a:lstStyle/>
          <a:p>
            <a:r>
              <a:rPr lang="fr-BE" sz="1400" i="1" dirty="0"/>
              <a:t>* </a:t>
            </a:r>
            <a:r>
              <a:rPr lang="fr-BE" sz="1400" i="1" dirty="0" err="1"/>
              <a:t>NextGenerationEU</a:t>
            </a:r>
          </a:p>
        </p:txBody>
      </p:sp>
    </p:spTree>
    <p:extLst>
      <p:ext uri="{BB962C8B-B14F-4D97-AF65-F5344CB8AC3E}">
        <p14:creationId xmlns:p14="http://schemas.microsoft.com/office/powerpoint/2010/main" val="4223677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2926AD-1D29-3A2C-0815-B9744A664BD3}"/>
              </a:ext>
            </a:extLst>
          </p:cNvPr>
          <p:cNvSpPr>
            <a:spLocks noGrp="1"/>
          </p:cNvSpPr>
          <p:nvPr>
            <p:ph type="title"/>
          </p:nvPr>
        </p:nvSpPr>
        <p:spPr>
          <a:xfrm>
            <a:off x="879546" y="87871"/>
            <a:ext cx="10515600" cy="955845"/>
          </a:xfrm>
        </p:spPr>
        <p:txBody>
          <a:bodyPr anchor="ctr"/>
          <a:lstStyle/>
          <a:p>
            <a:r>
              <a:rPr lang="en-IE" sz="3200" dirty="0"/>
              <a:t>Funding instruments per type of infrastructure projects and their bankability</a:t>
            </a:r>
          </a:p>
        </p:txBody>
      </p:sp>
      <p:sp>
        <p:nvSpPr>
          <p:cNvPr id="4" name="Rectangle 3">
            <a:extLst>
              <a:ext uri="{FF2B5EF4-FFF2-40B4-BE49-F238E27FC236}">
                <a16:creationId xmlns:a16="http://schemas.microsoft.com/office/drawing/2014/main" id="{AEE47DBC-7DF4-8861-4697-64F856BF0851}"/>
              </a:ext>
            </a:extLst>
          </p:cNvPr>
          <p:cNvSpPr/>
          <p:nvPr/>
        </p:nvSpPr>
        <p:spPr>
          <a:xfrm rot="5400000">
            <a:off x="1978328" y="2424577"/>
            <a:ext cx="326851" cy="1263656"/>
          </a:xfrm>
          <a:prstGeom prst="rect">
            <a:avLst/>
          </a:prstGeom>
          <a:solidFill>
            <a:schemeClr val="accent5">
              <a:alpha val="71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E" sz="1600" b="1" i="1"/>
              <a:t>HEU R&amp;I</a:t>
            </a:r>
          </a:p>
        </p:txBody>
      </p:sp>
      <p:sp>
        <p:nvSpPr>
          <p:cNvPr id="5" name="Rectangle 4">
            <a:extLst>
              <a:ext uri="{FF2B5EF4-FFF2-40B4-BE49-F238E27FC236}">
                <a16:creationId xmlns:a16="http://schemas.microsoft.com/office/drawing/2014/main" id="{3A492BC5-67CA-406E-5F5E-14F42D171AEB}"/>
              </a:ext>
            </a:extLst>
          </p:cNvPr>
          <p:cNvSpPr/>
          <p:nvPr/>
        </p:nvSpPr>
        <p:spPr>
          <a:xfrm rot="5400000">
            <a:off x="7042236" y="711788"/>
            <a:ext cx="489578" cy="6410043"/>
          </a:xfrm>
          <a:prstGeom prst="rect">
            <a:avLst/>
          </a:prstGeom>
          <a:solidFill>
            <a:schemeClr val="accent2">
              <a:alpha val="71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vert270" lIns="91440" tIns="45720" rIns="91440" bIns="45720" rtlCol="0" anchor="ctr"/>
          <a:lstStyle/>
          <a:p>
            <a:pPr algn="ctr"/>
            <a:r>
              <a:rPr lang="en-IE" sz="1600" b="1" i="1"/>
              <a:t>RRF</a:t>
            </a:r>
          </a:p>
          <a:p>
            <a:pPr algn="ctr"/>
            <a:r>
              <a:rPr lang="en-IE" sz="1600" b="1" i="1"/>
              <a:t>Recovery and Climate transition</a:t>
            </a:r>
          </a:p>
        </p:txBody>
      </p:sp>
      <p:sp>
        <p:nvSpPr>
          <p:cNvPr id="6" name="Rectangle 5">
            <a:extLst>
              <a:ext uri="{FF2B5EF4-FFF2-40B4-BE49-F238E27FC236}">
                <a16:creationId xmlns:a16="http://schemas.microsoft.com/office/drawing/2014/main" id="{122F6AA3-45AB-CFBC-E9C4-6151A408EB85}"/>
              </a:ext>
            </a:extLst>
          </p:cNvPr>
          <p:cNvSpPr/>
          <p:nvPr/>
        </p:nvSpPr>
        <p:spPr>
          <a:xfrm rot="5400000">
            <a:off x="8247672" y="1796026"/>
            <a:ext cx="400107" cy="6410041"/>
          </a:xfrm>
          <a:prstGeom prst="rect">
            <a:avLst/>
          </a:prstGeom>
          <a:solidFill>
            <a:srgbClr val="C907A4">
              <a:alpha val="7098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IE" sz="1600" b="1" i="1" err="1"/>
              <a:t>InvestEU</a:t>
            </a:r>
            <a:r>
              <a:rPr lang="en-IE" sz="1600" b="1" i="1"/>
              <a:t> Single market</a:t>
            </a:r>
          </a:p>
        </p:txBody>
      </p:sp>
      <p:pic>
        <p:nvPicPr>
          <p:cNvPr id="7" name="Picture 6">
            <a:extLst>
              <a:ext uri="{FF2B5EF4-FFF2-40B4-BE49-F238E27FC236}">
                <a16:creationId xmlns:a16="http://schemas.microsoft.com/office/drawing/2014/main" id="{115E1EE6-6AF8-4F41-CCF7-F74A45F94F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859" y="1400348"/>
            <a:ext cx="415274" cy="412468"/>
          </a:xfrm>
          <a:prstGeom prst="rect">
            <a:avLst/>
          </a:prstGeom>
        </p:spPr>
      </p:pic>
      <p:pic>
        <p:nvPicPr>
          <p:cNvPr id="8" name="Picture 7">
            <a:extLst>
              <a:ext uri="{FF2B5EF4-FFF2-40B4-BE49-F238E27FC236}">
                <a16:creationId xmlns:a16="http://schemas.microsoft.com/office/drawing/2014/main" id="{1557FFB2-C818-5E39-748E-67F01F5D93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854" y="1889267"/>
            <a:ext cx="357282" cy="357677"/>
          </a:xfrm>
          <a:prstGeom prst="rect">
            <a:avLst/>
          </a:prstGeom>
        </p:spPr>
      </p:pic>
      <p:pic>
        <p:nvPicPr>
          <p:cNvPr id="9" name="Picture 8">
            <a:extLst>
              <a:ext uri="{FF2B5EF4-FFF2-40B4-BE49-F238E27FC236}">
                <a16:creationId xmlns:a16="http://schemas.microsoft.com/office/drawing/2014/main" id="{4D1F4A69-DE7A-095E-5A61-164E2DFF7B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8209" y="1665162"/>
            <a:ext cx="415274" cy="412468"/>
          </a:xfrm>
          <a:prstGeom prst="rect">
            <a:avLst/>
          </a:prstGeom>
        </p:spPr>
      </p:pic>
      <p:pic>
        <p:nvPicPr>
          <p:cNvPr id="10" name="Picture 9">
            <a:extLst>
              <a:ext uri="{FF2B5EF4-FFF2-40B4-BE49-F238E27FC236}">
                <a16:creationId xmlns:a16="http://schemas.microsoft.com/office/drawing/2014/main" id="{A8097734-3C5E-DFD3-D9CB-8605B77D45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7765" y="1802424"/>
            <a:ext cx="415274" cy="412468"/>
          </a:xfrm>
          <a:prstGeom prst="rect">
            <a:avLst/>
          </a:prstGeom>
        </p:spPr>
      </p:pic>
      <p:grpSp>
        <p:nvGrpSpPr>
          <p:cNvPr id="2" name="Group 1">
            <a:extLst>
              <a:ext uri="{FF2B5EF4-FFF2-40B4-BE49-F238E27FC236}">
                <a16:creationId xmlns:a16="http://schemas.microsoft.com/office/drawing/2014/main" id="{7D6045ED-229A-8D3E-CBE0-A4448D90DDEB}"/>
              </a:ext>
            </a:extLst>
          </p:cNvPr>
          <p:cNvGrpSpPr/>
          <p:nvPr/>
        </p:nvGrpSpPr>
        <p:grpSpPr>
          <a:xfrm>
            <a:off x="6825598" y="1378665"/>
            <a:ext cx="894021" cy="841950"/>
            <a:chOff x="6096000" y="1343506"/>
            <a:chExt cx="894021" cy="841950"/>
          </a:xfrm>
        </p:grpSpPr>
        <p:pic>
          <p:nvPicPr>
            <p:cNvPr id="12" name="Picture 11">
              <a:extLst>
                <a:ext uri="{FF2B5EF4-FFF2-40B4-BE49-F238E27FC236}">
                  <a16:creationId xmlns:a16="http://schemas.microsoft.com/office/drawing/2014/main" id="{633231D8-84EC-2319-E714-FCC425C73E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7882" y="1899849"/>
              <a:ext cx="239379" cy="243162"/>
            </a:xfrm>
            <a:prstGeom prst="rect">
              <a:avLst/>
            </a:prstGeom>
          </p:spPr>
        </p:pic>
        <p:pic>
          <p:nvPicPr>
            <p:cNvPr id="13" name="Picture 12">
              <a:extLst>
                <a:ext uri="{FF2B5EF4-FFF2-40B4-BE49-F238E27FC236}">
                  <a16:creationId xmlns:a16="http://schemas.microsoft.com/office/drawing/2014/main" id="{6820F1B8-7D9A-195F-9E76-99A599350521}"/>
                </a:ext>
              </a:extLst>
            </p:cNvPr>
            <p:cNvPicPr>
              <a:picLocks noChangeAspect="1"/>
            </p:cNvPicPr>
            <p:nvPr/>
          </p:nvPicPr>
          <p:blipFill>
            <a:blip r:embed="rId7"/>
            <a:stretch>
              <a:fillRect/>
            </a:stretch>
          </p:blipFill>
          <p:spPr>
            <a:xfrm>
              <a:off x="6522804" y="1401202"/>
              <a:ext cx="210902" cy="247666"/>
            </a:xfrm>
            <a:prstGeom prst="rect">
              <a:avLst/>
            </a:prstGeom>
          </p:spPr>
        </p:pic>
        <p:pic>
          <p:nvPicPr>
            <p:cNvPr id="14" name="Picture 13">
              <a:extLst>
                <a:ext uri="{FF2B5EF4-FFF2-40B4-BE49-F238E27FC236}">
                  <a16:creationId xmlns:a16="http://schemas.microsoft.com/office/drawing/2014/main" id="{0E0C6517-D91E-1924-CF08-B5268113F816}"/>
                </a:ext>
              </a:extLst>
            </p:cNvPr>
            <p:cNvPicPr>
              <a:picLocks noChangeAspect="1"/>
            </p:cNvPicPr>
            <p:nvPr/>
          </p:nvPicPr>
          <p:blipFill>
            <a:blip r:embed="rId8"/>
            <a:stretch>
              <a:fillRect/>
            </a:stretch>
          </p:blipFill>
          <p:spPr>
            <a:xfrm>
              <a:off x="6239704" y="1390394"/>
              <a:ext cx="218448" cy="352916"/>
            </a:xfrm>
            <a:prstGeom prst="rect">
              <a:avLst/>
            </a:prstGeom>
            <a:noFill/>
          </p:spPr>
        </p:pic>
        <p:pic>
          <p:nvPicPr>
            <p:cNvPr id="15" name="Picture 14">
              <a:extLst>
                <a:ext uri="{FF2B5EF4-FFF2-40B4-BE49-F238E27FC236}">
                  <a16:creationId xmlns:a16="http://schemas.microsoft.com/office/drawing/2014/main" id="{F3157317-C31E-F32B-6724-9305B9FD0905}"/>
                </a:ext>
              </a:extLst>
            </p:cNvPr>
            <p:cNvPicPr>
              <a:picLocks noChangeAspect="1"/>
            </p:cNvPicPr>
            <p:nvPr/>
          </p:nvPicPr>
          <p:blipFill>
            <a:blip r:embed="rId9"/>
            <a:stretch>
              <a:fillRect/>
            </a:stretch>
          </p:blipFill>
          <p:spPr>
            <a:xfrm>
              <a:off x="6198847" y="1752284"/>
              <a:ext cx="188394" cy="276000"/>
            </a:xfrm>
            <a:prstGeom prst="rect">
              <a:avLst/>
            </a:prstGeom>
          </p:spPr>
        </p:pic>
        <p:pic>
          <p:nvPicPr>
            <p:cNvPr id="16" name="Picture 15">
              <a:extLst>
                <a:ext uri="{FF2B5EF4-FFF2-40B4-BE49-F238E27FC236}">
                  <a16:creationId xmlns:a16="http://schemas.microsoft.com/office/drawing/2014/main" id="{81D412FF-1FDC-10CD-9AEC-E527CB499733}"/>
                </a:ext>
              </a:extLst>
            </p:cNvPr>
            <p:cNvPicPr>
              <a:picLocks noChangeAspect="1"/>
            </p:cNvPicPr>
            <p:nvPr/>
          </p:nvPicPr>
          <p:blipFill>
            <a:blip r:embed="rId10"/>
            <a:stretch>
              <a:fillRect/>
            </a:stretch>
          </p:blipFill>
          <p:spPr>
            <a:xfrm>
              <a:off x="6671245" y="1677253"/>
              <a:ext cx="219510" cy="305001"/>
            </a:xfrm>
            <a:prstGeom prst="rect">
              <a:avLst/>
            </a:prstGeom>
          </p:spPr>
        </p:pic>
        <p:sp>
          <p:nvSpPr>
            <p:cNvPr id="17" name="Oval 16">
              <a:extLst>
                <a:ext uri="{FF2B5EF4-FFF2-40B4-BE49-F238E27FC236}">
                  <a16:creationId xmlns:a16="http://schemas.microsoft.com/office/drawing/2014/main" id="{67BE7603-08FC-2832-0C0E-E422B679FDD5}"/>
                </a:ext>
              </a:extLst>
            </p:cNvPr>
            <p:cNvSpPr/>
            <p:nvPr/>
          </p:nvSpPr>
          <p:spPr>
            <a:xfrm>
              <a:off x="6096000" y="1343506"/>
              <a:ext cx="894021" cy="841950"/>
            </a:xfrm>
            <a:prstGeom prst="ellipse">
              <a:avLst/>
            </a:prstGeom>
            <a:solidFill>
              <a:srgbClr val="92D050">
                <a:alpha val="29000"/>
              </a:srgbClr>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8" name="Picture 17">
              <a:extLst>
                <a:ext uri="{FF2B5EF4-FFF2-40B4-BE49-F238E27FC236}">
                  <a16:creationId xmlns:a16="http://schemas.microsoft.com/office/drawing/2014/main" id="{E58CA9B4-3C7D-B299-BE28-D0DB772FC853}"/>
                </a:ext>
              </a:extLst>
            </p:cNvPr>
            <p:cNvPicPr>
              <a:picLocks noChangeAspect="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39565" y="1667167"/>
              <a:ext cx="212300" cy="215643"/>
            </a:xfrm>
            <a:prstGeom prst="rect">
              <a:avLst/>
            </a:prstGeom>
          </p:spPr>
        </p:pic>
      </p:grpSp>
      <p:pic>
        <p:nvPicPr>
          <p:cNvPr id="19" name="Picture 18">
            <a:extLst>
              <a:ext uri="{FF2B5EF4-FFF2-40B4-BE49-F238E27FC236}">
                <a16:creationId xmlns:a16="http://schemas.microsoft.com/office/drawing/2014/main" id="{1341F51E-9D9E-D18C-8117-8940FD4F629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50060" y="1400348"/>
            <a:ext cx="415274" cy="412468"/>
          </a:xfrm>
          <a:prstGeom prst="rect">
            <a:avLst/>
          </a:prstGeom>
        </p:spPr>
      </p:pic>
      <p:pic>
        <p:nvPicPr>
          <p:cNvPr id="20" name="Picture 19">
            <a:extLst>
              <a:ext uri="{FF2B5EF4-FFF2-40B4-BE49-F238E27FC236}">
                <a16:creationId xmlns:a16="http://schemas.microsoft.com/office/drawing/2014/main" id="{EED6F0D9-027C-238D-BA42-92A3A734BF7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95633" y="1443790"/>
            <a:ext cx="358028" cy="355609"/>
          </a:xfrm>
          <a:prstGeom prst="rect">
            <a:avLst/>
          </a:prstGeom>
        </p:spPr>
      </p:pic>
      <p:pic>
        <p:nvPicPr>
          <p:cNvPr id="21" name="Picture 20">
            <a:extLst>
              <a:ext uri="{FF2B5EF4-FFF2-40B4-BE49-F238E27FC236}">
                <a16:creationId xmlns:a16="http://schemas.microsoft.com/office/drawing/2014/main" id="{5125739F-33C2-DF5F-28A6-88FCE459CAF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30923" y="1860590"/>
            <a:ext cx="415274" cy="412468"/>
          </a:xfrm>
          <a:prstGeom prst="rect">
            <a:avLst/>
          </a:prstGeom>
        </p:spPr>
      </p:pic>
      <p:pic>
        <p:nvPicPr>
          <p:cNvPr id="22" name="Picture 21">
            <a:extLst>
              <a:ext uri="{FF2B5EF4-FFF2-40B4-BE49-F238E27FC236}">
                <a16:creationId xmlns:a16="http://schemas.microsoft.com/office/drawing/2014/main" id="{4CF36C96-985C-A74F-F6B2-CEC98D3CB33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606151" y="1719850"/>
            <a:ext cx="415274" cy="412468"/>
          </a:xfrm>
          <a:prstGeom prst="rect">
            <a:avLst/>
          </a:prstGeom>
        </p:spPr>
      </p:pic>
      <p:pic>
        <p:nvPicPr>
          <p:cNvPr id="23" name="Picture 22">
            <a:extLst>
              <a:ext uri="{FF2B5EF4-FFF2-40B4-BE49-F238E27FC236}">
                <a16:creationId xmlns:a16="http://schemas.microsoft.com/office/drawing/2014/main" id="{CD75C5B1-331A-E275-53C7-CCFEEFCF60F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223813" y="1406142"/>
            <a:ext cx="415274" cy="412397"/>
          </a:xfrm>
          <a:prstGeom prst="rect">
            <a:avLst/>
          </a:prstGeom>
        </p:spPr>
      </p:pic>
      <p:sp>
        <p:nvSpPr>
          <p:cNvPr id="24" name="Arrow: Right 23">
            <a:extLst>
              <a:ext uri="{FF2B5EF4-FFF2-40B4-BE49-F238E27FC236}">
                <a16:creationId xmlns:a16="http://schemas.microsoft.com/office/drawing/2014/main" id="{7DD28CA9-1E97-F799-9F4C-0C18E916C96B}"/>
              </a:ext>
            </a:extLst>
          </p:cNvPr>
          <p:cNvSpPr/>
          <p:nvPr/>
        </p:nvSpPr>
        <p:spPr>
          <a:xfrm>
            <a:off x="1523933" y="2419291"/>
            <a:ext cx="10407954" cy="565044"/>
          </a:xfrm>
          <a:prstGeom prst="rightArrow">
            <a:avLst>
              <a:gd name="adj1" fmla="val 50000"/>
              <a:gd name="adj2" fmla="val 99736"/>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t>Projects’ bankability</a:t>
            </a:r>
          </a:p>
        </p:txBody>
      </p:sp>
      <p:sp>
        <p:nvSpPr>
          <p:cNvPr id="25" name="Rectangle 24">
            <a:extLst>
              <a:ext uri="{FF2B5EF4-FFF2-40B4-BE49-F238E27FC236}">
                <a16:creationId xmlns:a16="http://schemas.microsoft.com/office/drawing/2014/main" id="{CCB66C91-468B-06A0-99F3-506161132CC5}"/>
              </a:ext>
            </a:extLst>
          </p:cNvPr>
          <p:cNvSpPr/>
          <p:nvPr/>
        </p:nvSpPr>
        <p:spPr>
          <a:xfrm rot="5400000">
            <a:off x="4831607" y="1152353"/>
            <a:ext cx="489576" cy="4408669"/>
          </a:xfrm>
          <a:prstGeom prst="rect">
            <a:avLst/>
          </a:prstGeom>
          <a:solidFill>
            <a:schemeClr val="accent4">
              <a:alpha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IE" sz="1600" b="1" i="1" dirty="0"/>
              <a:t>CEF </a:t>
            </a:r>
          </a:p>
          <a:p>
            <a:pPr algn="ctr"/>
            <a:r>
              <a:rPr lang="en-IE" sz="1600" b="1" i="1" dirty="0"/>
              <a:t>Cross-border and climate transition</a:t>
            </a:r>
          </a:p>
        </p:txBody>
      </p:sp>
      <p:sp>
        <p:nvSpPr>
          <p:cNvPr id="26" name="Rectangle 25">
            <a:extLst>
              <a:ext uri="{FF2B5EF4-FFF2-40B4-BE49-F238E27FC236}">
                <a16:creationId xmlns:a16="http://schemas.microsoft.com/office/drawing/2014/main" id="{F0C9BCE0-C9A1-05DD-5306-C15B63930052}"/>
              </a:ext>
            </a:extLst>
          </p:cNvPr>
          <p:cNvSpPr/>
          <p:nvPr/>
        </p:nvSpPr>
        <p:spPr>
          <a:xfrm rot="5400000">
            <a:off x="7052784" y="1263607"/>
            <a:ext cx="450386" cy="6410042"/>
          </a:xfrm>
          <a:prstGeom prst="rect">
            <a:avLst/>
          </a:prstGeom>
          <a:solidFill>
            <a:srgbClr val="00B050">
              <a:alpha val="41000"/>
            </a:srgb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E" sz="1600" b="1" i="1"/>
              <a:t>Regional funds </a:t>
            </a:r>
          </a:p>
          <a:p>
            <a:pPr algn="ctr"/>
            <a:r>
              <a:rPr lang="en-IE" sz="1600" b="1" i="1"/>
              <a:t>Cohesion </a:t>
            </a:r>
          </a:p>
        </p:txBody>
      </p:sp>
      <p:sp>
        <p:nvSpPr>
          <p:cNvPr id="27" name="TextBox 26">
            <a:extLst>
              <a:ext uri="{FF2B5EF4-FFF2-40B4-BE49-F238E27FC236}">
                <a16:creationId xmlns:a16="http://schemas.microsoft.com/office/drawing/2014/main" id="{06A762AD-5919-14A8-5DE6-98D5842273E5}"/>
              </a:ext>
            </a:extLst>
          </p:cNvPr>
          <p:cNvSpPr txBox="1"/>
          <p:nvPr/>
        </p:nvSpPr>
        <p:spPr>
          <a:xfrm>
            <a:off x="1710886" y="2286707"/>
            <a:ext cx="745149" cy="230832"/>
          </a:xfrm>
          <a:prstGeom prst="rect">
            <a:avLst/>
          </a:prstGeom>
          <a:noFill/>
        </p:spPr>
        <p:txBody>
          <a:bodyPr wrap="square" rtlCol="0">
            <a:spAutoFit/>
          </a:bodyPr>
          <a:lstStyle/>
          <a:p>
            <a:r>
              <a:rPr lang="en-IE" sz="900"/>
              <a:t>Innovation</a:t>
            </a:r>
          </a:p>
        </p:txBody>
      </p:sp>
      <p:sp>
        <p:nvSpPr>
          <p:cNvPr id="28" name="TextBox 27">
            <a:extLst>
              <a:ext uri="{FF2B5EF4-FFF2-40B4-BE49-F238E27FC236}">
                <a16:creationId xmlns:a16="http://schemas.microsoft.com/office/drawing/2014/main" id="{CB867BA4-5FAD-66AD-5AFF-F38DBD1331A3}"/>
              </a:ext>
            </a:extLst>
          </p:cNvPr>
          <p:cNvSpPr txBox="1"/>
          <p:nvPr/>
        </p:nvSpPr>
        <p:spPr>
          <a:xfrm>
            <a:off x="2883279" y="2271018"/>
            <a:ext cx="909017" cy="230832"/>
          </a:xfrm>
          <a:prstGeom prst="rect">
            <a:avLst/>
          </a:prstGeom>
          <a:noFill/>
        </p:spPr>
        <p:txBody>
          <a:bodyPr wrap="square" rtlCol="0">
            <a:spAutoFit/>
          </a:bodyPr>
          <a:lstStyle/>
          <a:p>
            <a:r>
              <a:rPr lang="en-IE" sz="900"/>
              <a:t>Cross-border</a:t>
            </a:r>
          </a:p>
        </p:txBody>
      </p:sp>
      <p:sp>
        <p:nvSpPr>
          <p:cNvPr id="29" name="TextBox 28">
            <a:extLst>
              <a:ext uri="{FF2B5EF4-FFF2-40B4-BE49-F238E27FC236}">
                <a16:creationId xmlns:a16="http://schemas.microsoft.com/office/drawing/2014/main" id="{88026E7A-0B84-3C17-D4F5-49C4C7E4C011}"/>
              </a:ext>
            </a:extLst>
          </p:cNvPr>
          <p:cNvSpPr txBox="1"/>
          <p:nvPr/>
        </p:nvSpPr>
        <p:spPr>
          <a:xfrm>
            <a:off x="4040040" y="2186869"/>
            <a:ext cx="870318" cy="369332"/>
          </a:xfrm>
          <a:prstGeom prst="rect">
            <a:avLst/>
          </a:prstGeom>
          <a:noFill/>
        </p:spPr>
        <p:txBody>
          <a:bodyPr wrap="square" rtlCol="0">
            <a:spAutoFit/>
          </a:bodyPr>
          <a:lstStyle/>
          <a:p>
            <a:pPr algn="ctr"/>
            <a:r>
              <a:rPr lang="en-IE" sz="900"/>
              <a:t>Major </a:t>
            </a:r>
          </a:p>
          <a:p>
            <a:pPr algn="ctr"/>
            <a:r>
              <a:rPr lang="en-IE" sz="900"/>
              <a:t>infrastructure</a:t>
            </a:r>
          </a:p>
        </p:txBody>
      </p:sp>
      <p:sp>
        <p:nvSpPr>
          <p:cNvPr id="30" name="TextBox 29">
            <a:extLst>
              <a:ext uri="{FF2B5EF4-FFF2-40B4-BE49-F238E27FC236}">
                <a16:creationId xmlns:a16="http://schemas.microsoft.com/office/drawing/2014/main" id="{075D5F7A-0E19-850A-7E68-BC537D04CE28}"/>
              </a:ext>
            </a:extLst>
          </p:cNvPr>
          <p:cNvSpPr txBox="1"/>
          <p:nvPr/>
        </p:nvSpPr>
        <p:spPr>
          <a:xfrm>
            <a:off x="5228860" y="2181900"/>
            <a:ext cx="854029" cy="369332"/>
          </a:xfrm>
          <a:prstGeom prst="rect">
            <a:avLst/>
          </a:prstGeom>
          <a:noFill/>
        </p:spPr>
        <p:txBody>
          <a:bodyPr wrap="square" rtlCol="0">
            <a:spAutoFit/>
          </a:bodyPr>
          <a:lstStyle/>
          <a:p>
            <a:pPr algn="ctr"/>
            <a:r>
              <a:rPr lang="en-IE" sz="900"/>
              <a:t>Rail </a:t>
            </a:r>
          </a:p>
          <a:p>
            <a:pPr algn="ctr"/>
            <a:r>
              <a:rPr lang="en-IE" sz="900"/>
              <a:t>infrastructure</a:t>
            </a:r>
          </a:p>
        </p:txBody>
      </p:sp>
      <p:sp>
        <p:nvSpPr>
          <p:cNvPr id="31" name="TextBox 30">
            <a:extLst>
              <a:ext uri="{FF2B5EF4-FFF2-40B4-BE49-F238E27FC236}">
                <a16:creationId xmlns:a16="http://schemas.microsoft.com/office/drawing/2014/main" id="{756C524B-8253-4AF8-6A26-5D59672E62AA}"/>
              </a:ext>
            </a:extLst>
          </p:cNvPr>
          <p:cNvSpPr txBox="1"/>
          <p:nvPr/>
        </p:nvSpPr>
        <p:spPr>
          <a:xfrm>
            <a:off x="6631744" y="2223002"/>
            <a:ext cx="1342633" cy="369332"/>
          </a:xfrm>
          <a:prstGeom prst="rect">
            <a:avLst/>
          </a:prstGeom>
          <a:noFill/>
        </p:spPr>
        <p:txBody>
          <a:bodyPr wrap="square" rtlCol="0">
            <a:spAutoFit/>
          </a:bodyPr>
          <a:lstStyle/>
          <a:p>
            <a:pPr algn="ctr"/>
            <a:r>
              <a:rPr lang="en-IE" sz="900"/>
              <a:t>Alternative fuels infra</a:t>
            </a:r>
          </a:p>
          <a:p>
            <a:pPr algn="ctr"/>
            <a:r>
              <a:rPr lang="en-IE" sz="900"/>
              <a:t>Green transition</a:t>
            </a:r>
          </a:p>
        </p:txBody>
      </p:sp>
      <p:sp>
        <p:nvSpPr>
          <p:cNvPr id="32" name="TextBox 31">
            <a:extLst>
              <a:ext uri="{FF2B5EF4-FFF2-40B4-BE49-F238E27FC236}">
                <a16:creationId xmlns:a16="http://schemas.microsoft.com/office/drawing/2014/main" id="{F1DD4FF8-E318-AEB8-A4C3-2924BA945226}"/>
              </a:ext>
            </a:extLst>
          </p:cNvPr>
          <p:cNvSpPr txBox="1"/>
          <p:nvPr/>
        </p:nvSpPr>
        <p:spPr>
          <a:xfrm>
            <a:off x="8853928" y="2164704"/>
            <a:ext cx="1232040" cy="369332"/>
          </a:xfrm>
          <a:prstGeom prst="rect">
            <a:avLst/>
          </a:prstGeom>
          <a:noFill/>
        </p:spPr>
        <p:txBody>
          <a:bodyPr wrap="square" rtlCol="0">
            <a:spAutoFit/>
          </a:bodyPr>
          <a:lstStyle/>
          <a:p>
            <a:pPr algn="ctr"/>
            <a:r>
              <a:rPr lang="en-IE" sz="900"/>
              <a:t>Profitable </a:t>
            </a:r>
          </a:p>
          <a:p>
            <a:pPr algn="ctr"/>
            <a:r>
              <a:rPr lang="en-IE" sz="900"/>
              <a:t>infrastructure</a:t>
            </a:r>
          </a:p>
        </p:txBody>
      </p:sp>
      <p:sp>
        <p:nvSpPr>
          <p:cNvPr id="33" name="TextBox 32">
            <a:extLst>
              <a:ext uri="{FF2B5EF4-FFF2-40B4-BE49-F238E27FC236}">
                <a16:creationId xmlns:a16="http://schemas.microsoft.com/office/drawing/2014/main" id="{9F11CDC8-AC0E-0386-7835-BB7EED668CF8}"/>
              </a:ext>
            </a:extLst>
          </p:cNvPr>
          <p:cNvSpPr txBox="1"/>
          <p:nvPr/>
        </p:nvSpPr>
        <p:spPr>
          <a:xfrm>
            <a:off x="10650637" y="2263487"/>
            <a:ext cx="716580" cy="230832"/>
          </a:xfrm>
          <a:prstGeom prst="rect">
            <a:avLst/>
          </a:prstGeom>
          <a:noFill/>
        </p:spPr>
        <p:txBody>
          <a:bodyPr wrap="square" rtlCol="0">
            <a:spAutoFit/>
          </a:bodyPr>
          <a:lstStyle/>
          <a:p>
            <a:pPr algn="ctr"/>
            <a:r>
              <a:rPr lang="en-IE" sz="900"/>
              <a:t>Terminals</a:t>
            </a:r>
          </a:p>
        </p:txBody>
      </p:sp>
      <p:grpSp>
        <p:nvGrpSpPr>
          <p:cNvPr id="34" name="Group 33">
            <a:extLst>
              <a:ext uri="{FF2B5EF4-FFF2-40B4-BE49-F238E27FC236}">
                <a16:creationId xmlns:a16="http://schemas.microsoft.com/office/drawing/2014/main" id="{481FDE61-2DD2-FD51-8387-8F41BEDA1E83}"/>
              </a:ext>
            </a:extLst>
          </p:cNvPr>
          <p:cNvGrpSpPr/>
          <p:nvPr/>
        </p:nvGrpSpPr>
        <p:grpSpPr>
          <a:xfrm>
            <a:off x="1424685" y="5303219"/>
            <a:ext cx="10310366" cy="760233"/>
            <a:chOff x="572651" y="4726071"/>
            <a:chExt cx="10585367" cy="838560"/>
          </a:xfrm>
        </p:grpSpPr>
        <p:sp>
          <p:nvSpPr>
            <p:cNvPr id="35" name="Isosceles Triangle 34">
              <a:extLst>
                <a:ext uri="{FF2B5EF4-FFF2-40B4-BE49-F238E27FC236}">
                  <a16:creationId xmlns:a16="http://schemas.microsoft.com/office/drawing/2014/main" id="{1B4861CF-FCF4-D656-AAC4-1C7CA6673F7F}"/>
                </a:ext>
              </a:extLst>
            </p:cNvPr>
            <p:cNvSpPr/>
            <p:nvPr/>
          </p:nvSpPr>
          <p:spPr>
            <a:xfrm>
              <a:off x="3467542" y="4726072"/>
              <a:ext cx="7690476" cy="838559"/>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t>EU funding intensity</a:t>
              </a:r>
            </a:p>
          </p:txBody>
        </p:sp>
        <p:sp>
          <p:nvSpPr>
            <p:cNvPr id="36" name="Trapezoid 35">
              <a:extLst>
                <a:ext uri="{FF2B5EF4-FFF2-40B4-BE49-F238E27FC236}">
                  <a16:creationId xmlns:a16="http://schemas.microsoft.com/office/drawing/2014/main" id="{4DA47D35-87E1-50E5-572E-8F033FF1A312}"/>
                </a:ext>
              </a:extLst>
            </p:cNvPr>
            <p:cNvSpPr/>
            <p:nvPr/>
          </p:nvSpPr>
          <p:spPr>
            <a:xfrm>
              <a:off x="572651" y="4726071"/>
              <a:ext cx="2906912" cy="838559"/>
            </a:xfrm>
            <a:prstGeom prst="trapezoid">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37" name="Group 36">
            <a:extLst>
              <a:ext uri="{FF2B5EF4-FFF2-40B4-BE49-F238E27FC236}">
                <a16:creationId xmlns:a16="http://schemas.microsoft.com/office/drawing/2014/main" id="{31BC3E5F-1A8B-53DC-DF23-5945D4818375}"/>
              </a:ext>
            </a:extLst>
          </p:cNvPr>
          <p:cNvGrpSpPr/>
          <p:nvPr/>
        </p:nvGrpSpPr>
        <p:grpSpPr>
          <a:xfrm>
            <a:off x="1398708" y="2883561"/>
            <a:ext cx="10298942" cy="755601"/>
            <a:chOff x="801171" y="2357320"/>
            <a:chExt cx="10298942" cy="1318957"/>
          </a:xfrm>
        </p:grpSpPr>
        <p:cxnSp>
          <p:nvCxnSpPr>
            <p:cNvPr id="38" name="Straight Connector 37">
              <a:extLst>
                <a:ext uri="{FF2B5EF4-FFF2-40B4-BE49-F238E27FC236}">
                  <a16:creationId xmlns:a16="http://schemas.microsoft.com/office/drawing/2014/main" id="{21920043-F52D-E6B5-3933-6A88377D2A89}"/>
                </a:ext>
              </a:extLst>
            </p:cNvPr>
            <p:cNvCxnSpPr/>
            <p:nvPr/>
          </p:nvCxnSpPr>
          <p:spPr>
            <a:xfrm>
              <a:off x="846890" y="3676277"/>
              <a:ext cx="10253223"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Left Bracket 38">
              <a:extLst>
                <a:ext uri="{FF2B5EF4-FFF2-40B4-BE49-F238E27FC236}">
                  <a16:creationId xmlns:a16="http://schemas.microsoft.com/office/drawing/2014/main" id="{72E759B2-A086-7AEF-ABBD-64CD7D8FB8C4}"/>
                </a:ext>
              </a:extLst>
            </p:cNvPr>
            <p:cNvSpPr/>
            <p:nvPr/>
          </p:nvSpPr>
          <p:spPr>
            <a:xfrm>
              <a:off x="801171" y="2357320"/>
              <a:ext cx="45719" cy="131895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grpSp>
        <p:nvGrpSpPr>
          <p:cNvPr id="40" name="Group 39">
            <a:extLst>
              <a:ext uri="{FF2B5EF4-FFF2-40B4-BE49-F238E27FC236}">
                <a16:creationId xmlns:a16="http://schemas.microsoft.com/office/drawing/2014/main" id="{1511CA3A-8C87-5022-49D6-0DF9D83CFA44}"/>
              </a:ext>
            </a:extLst>
          </p:cNvPr>
          <p:cNvGrpSpPr/>
          <p:nvPr/>
        </p:nvGrpSpPr>
        <p:grpSpPr>
          <a:xfrm>
            <a:off x="1393930" y="4237209"/>
            <a:ext cx="10289328" cy="523396"/>
            <a:chOff x="810785" y="3701549"/>
            <a:chExt cx="10289328" cy="523396"/>
          </a:xfrm>
        </p:grpSpPr>
        <p:cxnSp>
          <p:nvCxnSpPr>
            <p:cNvPr id="41" name="Straight Connector 40">
              <a:extLst>
                <a:ext uri="{FF2B5EF4-FFF2-40B4-BE49-F238E27FC236}">
                  <a16:creationId xmlns:a16="http://schemas.microsoft.com/office/drawing/2014/main" id="{CDF55672-481D-DF13-E0F3-4C829788E1E6}"/>
                </a:ext>
              </a:extLst>
            </p:cNvPr>
            <p:cNvCxnSpPr>
              <a:cxnSpLocks/>
            </p:cNvCxnSpPr>
            <p:nvPr/>
          </p:nvCxnSpPr>
          <p:spPr>
            <a:xfrm>
              <a:off x="846890" y="4191943"/>
              <a:ext cx="10253223" cy="33002"/>
            </a:xfrm>
            <a:prstGeom prst="line">
              <a:avLst/>
            </a:prstGeom>
          </p:spPr>
          <p:style>
            <a:lnRef idx="1">
              <a:schemeClr val="accent1"/>
            </a:lnRef>
            <a:fillRef idx="0">
              <a:schemeClr val="accent1"/>
            </a:fillRef>
            <a:effectRef idx="0">
              <a:schemeClr val="accent1"/>
            </a:effectRef>
            <a:fontRef idx="minor">
              <a:schemeClr val="tx1"/>
            </a:fontRef>
          </p:style>
        </p:cxnSp>
        <p:sp>
          <p:nvSpPr>
            <p:cNvPr id="42" name="Left Bracket 41">
              <a:extLst>
                <a:ext uri="{FF2B5EF4-FFF2-40B4-BE49-F238E27FC236}">
                  <a16:creationId xmlns:a16="http://schemas.microsoft.com/office/drawing/2014/main" id="{F5825FEA-8B2A-3DCC-8284-029A33133245}"/>
                </a:ext>
              </a:extLst>
            </p:cNvPr>
            <p:cNvSpPr/>
            <p:nvPr/>
          </p:nvSpPr>
          <p:spPr>
            <a:xfrm>
              <a:off x="810785" y="3701549"/>
              <a:ext cx="45719" cy="490572"/>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grpSp>
        <p:nvGrpSpPr>
          <p:cNvPr id="43" name="Group 42">
            <a:extLst>
              <a:ext uri="{FF2B5EF4-FFF2-40B4-BE49-F238E27FC236}">
                <a16:creationId xmlns:a16="http://schemas.microsoft.com/office/drawing/2014/main" id="{83F13DF7-459A-8C51-BCD0-7D45B51EA3C1}"/>
              </a:ext>
            </a:extLst>
          </p:cNvPr>
          <p:cNvGrpSpPr/>
          <p:nvPr/>
        </p:nvGrpSpPr>
        <p:grpSpPr>
          <a:xfrm>
            <a:off x="1395581" y="4769669"/>
            <a:ext cx="10287677" cy="490572"/>
            <a:chOff x="812436" y="4250943"/>
            <a:chExt cx="10287677" cy="490572"/>
          </a:xfrm>
        </p:grpSpPr>
        <p:cxnSp>
          <p:nvCxnSpPr>
            <p:cNvPr id="44" name="Straight Connector 43">
              <a:extLst>
                <a:ext uri="{FF2B5EF4-FFF2-40B4-BE49-F238E27FC236}">
                  <a16:creationId xmlns:a16="http://schemas.microsoft.com/office/drawing/2014/main" id="{0584AAD8-4A11-40C8-B306-CCE4E9E902D2}"/>
                </a:ext>
              </a:extLst>
            </p:cNvPr>
            <p:cNvCxnSpPr>
              <a:cxnSpLocks/>
            </p:cNvCxnSpPr>
            <p:nvPr/>
          </p:nvCxnSpPr>
          <p:spPr>
            <a:xfrm>
              <a:off x="846890" y="4740610"/>
              <a:ext cx="10253223"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Left Bracket 44">
              <a:extLst>
                <a:ext uri="{FF2B5EF4-FFF2-40B4-BE49-F238E27FC236}">
                  <a16:creationId xmlns:a16="http://schemas.microsoft.com/office/drawing/2014/main" id="{D902A29F-D594-2839-514A-A7FD05540EFC}"/>
                </a:ext>
              </a:extLst>
            </p:cNvPr>
            <p:cNvSpPr/>
            <p:nvPr/>
          </p:nvSpPr>
          <p:spPr>
            <a:xfrm>
              <a:off x="812436" y="4250943"/>
              <a:ext cx="45719" cy="490572"/>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grpSp>
        <p:nvGrpSpPr>
          <p:cNvPr id="46" name="Group 45">
            <a:extLst>
              <a:ext uri="{FF2B5EF4-FFF2-40B4-BE49-F238E27FC236}">
                <a16:creationId xmlns:a16="http://schemas.microsoft.com/office/drawing/2014/main" id="{02D9B9F6-1A82-2893-955D-549B5A2236E7}"/>
              </a:ext>
            </a:extLst>
          </p:cNvPr>
          <p:cNvGrpSpPr/>
          <p:nvPr/>
        </p:nvGrpSpPr>
        <p:grpSpPr>
          <a:xfrm>
            <a:off x="1400104" y="3696377"/>
            <a:ext cx="10298942" cy="499300"/>
            <a:chOff x="801171" y="2357320"/>
            <a:chExt cx="10298942" cy="1318957"/>
          </a:xfrm>
        </p:grpSpPr>
        <p:cxnSp>
          <p:nvCxnSpPr>
            <p:cNvPr id="47" name="Straight Connector 46">
              <a:extLst>
                <a:ext uri="{FF2B5EF4-FFF2-40B4-BE49-F238E27FC236}">
                  <a16:creationId xmlns:a16="http://schemas.microsoft.com/office/drawing/2014/main" id="{1851517E-EAA5-A099-EB96-B86818A953C5}"/>
                </a:ext>
              </a:extLst>
            </p:cNvPr>
            <p:cNvCxnSpPr/>
            <p:nvPr/>
          </p:nvCxnSpPr>
          <p:spPr>
            <a:xfrm>
              <a:off x="846890" y="3676277"/>
              <a:ext cx="10253223"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Left Bracket 47">
              <a:extLst>
                <a:ext uri="{FF2B5EF4-FFF2-40B4-BE49-F238E27FC236}">
                  <a16:creationId xmlns:a16="http://schemas.microsoft.com/office/drawing/2014/main" id="{DDA8A2AD-5FCA-A186-0406-EFA6BBFA3B22}"/>
                </a:ext>
              </a:extLst>
            </p:cNvPr>
            <p:cNvSpPr/>
            <p:nvPr/>
          </p:nvSpPr>
          <p:spPr>
            <a:xfrm>
              <a:off x="801171" y="2357320"/>
              <a:ext cx="45719" cy="131895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pic>
        <p:nvPicPr>
          <p:cNvPr id="49" name="Picture 48">
            <a:extLst>
              <a:ext uri="{FF2B5EF4-FFF2-40B4-BE49-F238E27FC236}">
                <a16:creationId xmlns:a16="http://schemas.microsoft.com/office/drawing/2014/main" id="{59ECCB98-14B7-618F-D452-DB07C7DE5D9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452061" y="1616769"/>
            <a:ext cx="412468" cy="412468"/>
          </a:xfrm>
          <a:prstGeom prst="rect">
            <a:avLst/>
          </a:prstGeom>
        </p:spPr>
      </p:pic>
      <p:grpSp>
        <p:nvGrpSpPr>
          <p:cNvPr id="58" name="Group 57">
            <a:extLst>
              <a:ext uri="{FF2B5EF4-FFF2-40B4-BE49-F238E27FC236}">
                <a16:creationId xmlns:a16="http://schemas.microsoft.com/office/drawing/2014/main" id="{6F78D08E-AFC7-30DF-1A7A-5640EEAFB1F3}"/>
              </a:ext>
            </a:extLst>
          </p:cNvPr>
          <p:cNvGrpSpPr/>
          <p:nvPr/>
        </p:nvGrpSpPr>
        <p:grpSpPr>
          <a:xfrm>
            <a:off x="8857073" y="1689673"/>
            <a:ext cx="427786" cy="420351"/>
            <a:chOff x="8117489" y="1686118"/>
            <a:chExt cx="427786" cy="420351"/>
          </a:xfrm>
        </p:grpSpPr>
        <p:sp>
          <p:nvSpPr>
            <p:cNvPr id="51" name="Arc 50">
              <a:extLst>
                <a:ext uri="{FF2B5EF4-FFF2-40B4-BE49-F238E27FC236}">
                  <a16:creationId xmlns:a16="http://schemas.microsoft.com/office/drawing/2014/main" id="{F7AB0A16-ACDD-EFBF-24BC-67C1A7787C32}"/>
                </a:ext>
              </a:extLst>
            </p:cNvPr>
            <p:cNvSpPr/>
            <p:nvPr/>
          </p:nvSpPr>
          <p:spPr>
            <a:xfrm rot="7974438">
              <a:off x="8128213" y="1675394"/>
              <a:ext cx="406337" cy="427786"/>
            </a:xfrm>
            <a:prstGeom prst="arc">
              <a:avLst>
                <a:gd name="adj1" fmla="val 14897704"/>
                <a:gd name="adj2" fmla="val 1141842"/>
              </a:avLst>
            </a:prstGeom>
            <a:ln w="38100">
              <a:solidFill>
                <a:srgbClr val="00449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cxnSp>
          <p:nvCxnSpPr>
            <p:cNvPr id="52" name="Straight Connector 51">
              <a:extLst>
                <a:ext uri="{FF2B5EF4-FFF2-40B4-BE49-F238E27FC236}">
                  <a16:creationId xmlns:a16="http://schemas.microsoft.com/office/drawing/2014/main" id="{DAC7F709-E215-7DE9-C832-305F88BE9591}"/>
                </a:ext>
              </a:extLst>
            </p:cNvPr>
            <p:cNvCxnSpPr>
              <a:cxnSpLocks/>
            </p:cNvCxnSpPr>
            <p:nvPr/>
          </p:nvCxnSpPr>
          <p:spPr>
            <a:xfrm flipV="1">
              <a:off x="8341423" y="1812205"/>
              <a:ext cx="0" cy="294264"/>
            </a:xfrm>
            <a:prstGeom prst="line">
              <a:avLst/>
            </a:prstGeom>
            <a:ln w="38100">
              <a:solidFill>
                <a:srgbClr val="00449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6EB3170-E357-853F-C38B-948F2A7F1EEE}"/>
                </a:ext>
              </a:extLst>
            </p:cNvPr>
            <p:cNvCxnSpPr>
              <a:cxnSpLocks/>
            </p:cNvCxnSpPr>
            <p:nvPr/>
          </p:nvCxnSpPr>
          <p:spPr>
            <a:xfrm>
              <a:off x="8273548" y="1900622"/>
              <a:ext cx="139577" cy="0"/>
            </a:xfrm>
            <a:prstGeom prst="line">
              <a:avLst/>
            </a:prstGeom>
            <a:ln w="38100">
              <a:solidFill>
                <a:srgbClr val="004494"/>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7EA91FE2-9186-D4DA-F7B7-2161B80EE7B5}"/>
                </a:ext>
              </a:extLst>
            </p:cNvPr>
            <p:cNvSpPr/>
            <p:nvPr/>
          </p:nvSpPr>
          <p:spPr>
            <a:xfrm rot="21402643">
              <a:off x="8313050" y="1748347"/>
              <a:ext cx="64622" cy="62477"/>
            </a:xfrm>
            <a:prstGeom prst="ellipse">
              <a:avLst/>
            </a:prstGeom>
            <a:solidFill>
              <a:schemeClr val="bg1"/>
            </a:solidFill>
            <a:ln w="38100">
              <a:solidFill>
                <a:srgbClr val="004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55" name="Group 54">
            <a:extLst>
              <a:ext uri="{FF2B5EF4-FFF2-40B4-BE49-F238E27FC236}">
                <a16:creationId xmlns:a16="http://schemas.microsoft.com/office/drawing/2014/main" id="{94E70D8B-31AA-1DDE-332F-ACBC2EB84E44}"/>
              </a:ext>
            </a:extLst>
          </p:cNvPr>
          <p:cNvGrpSpPr/>
          <p:nvPr/>
        </p:nvGrpSpPr>
        <p:grpSpPr>
          <a:xfrm>
            <a:off x="4536196" y="5292448"/>
            <a:ext cx="8924716" cy="690796"/>
            <a:chOff x="3939049" y="4958011"/>
            <a:chExt cx="8924716" cy="690796"/>
          </a:xfrm>
        </p:grpSpPr>
        <p:sp>
          <p:nvSpPr>
            <p:cNvPr id="56" name="Isosceles Triangle 55">
              <a:extLst>
                <a:ext uri="{FF2B5EF4-FFF2-40B4-BE49-F238E27FC236}">
                  <a16:creationId xmlns:a16="http://schemas.microsoft.com/office/drawing/2014/main" id="{458EB3B9-6258-79FA-D64A-536CEDEFE717}"/>
                </a:ext>
              </a:extLst>
            </p:cNvPr>
            <p:cNvSpPr/>
            <p:nvPr/>
          </p:nvSpPr>
          <p:spPr>
            <a:xfrm rot="10800000">
              <a:off x="3939049" y="4958011"/>
              <a:ext cx="7198855" cy="690796"/>
            </a:xfrm>
            <a:prstGeom prst="triangle">
              <a:avLst>
                <a:gd name="adj" fmla="val 0"/>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TextBox 56">
              <a:extLst>
                <a:ext uri="{FF2B5EF4-FFF2-40B4-BE49-F238E27FC236}">
                  <a16:creationId xmlns:a16="http://schemas.microsoft.com/office/drawing/2014/main" id="{0CF5E5E9-672B-B435-9B5D-2F37E62CC2BA}"/>
                </a:ext>
              </a:extLst>
            </p:cNvPr>
            <p:cNvSpPr txBox="1"/>
            <p:nvPr/>
          </p:nvSpPr>
          <p:spPr>
            <a:xfrm>
              <a:off x="6767765" y="4994025"/>
              <a:ext cx="6096000" cy="369332"/>
            </a:xfrm>
            <a:prstGeom prst="rect">
              <a:avLst/>
            </a:prstGeom>
            <a:noFill/>
          </p:spPr>
          <p:txBody>
            <a:bodyPr wrap="square">
              <a:spAutoFit/>
            </a:bodyPr>
            <a:lstStyle/>
            <a:p>
              <a:pPr algn="ctr"/>
              <a:r>
                <a:rPr lang="en-IE" sz="1800" b="1" i="1">
                  <a:solidFill>
                    <a:schemeClr val="bg1"/>
                  </a:solidFill>
                </a:rPr>
                <a:t>EIB, IFIs &amp; NPBIs</a:t>
              </a:r>
            </a:p>
          </p:txBody>
        </p:sp>
      </p:grpSp>
      <p:sp>
        <p:nvSpPr>
          <p:cNvPr id="59" name="TextBox 58">
            <a:extLst>
              <a:ext uri="{FF2B5EF4-FFF2-40B4-BE49-F238E27FC236}">
                <a16:creationId xmlns:a16="http://schemas.microsoft.com/office/drawing/2014/main" id="{4F98F84F-B0EC-823A-6A68-98DC58289819}"/>
              </a:ext>
            </a:extLst>
          </p:cNvPr>
          <p:cNvSpPr txBox="1"/>
          <p:nvPr/>
        </p:nvSpPr>
        <p:spPr>
          <a:xfrm>
            <a:off x="51917" y="3733769"/>
            <a:ext cx="2831362" cy="400110"/>
          </a:xfrm>
          <a:prstGeom prst="rect">
            <a:avLst/>
          </a:prstGeom>
          <a:noFill/>
        </p:spPr>
        <p:txBody>
          <a:bodyPr wrap="square" lIns="91440" tIns="45720" rIns="91440" bIns="45720" rtlCol="0" anchor="t">
            <a:spAutoFit/>
          </a:bodyPr>
          <a:lstStyle/>
          <a:p>
            <a:r>
              <a:rPr lang="en-IE" sz="1000" i="1"/>
              <a:t>Direct management </a:t>
            </a:r>
          </a:p>
          <a:p>
            <a:r>
              <a:rPr lang="en-IE" sz="1000" i="1"/>
              <a:t>based on milestones</a:t>
            </a:r>
          </a:p>
        </p:txBody>
      </p:sp>
      <p:sp>
        <p:nvSpPr>
          <p:cNvPr id="60" name="TextBox 59">
            <a:extLst>
              <a:ext uri="{FF2B5EF4-FFF2-40B4-BE49-F238E27FC236}">
                <a16:creationId xmlns:a16="http://schemas.microsoft.com/office/drawing/2014/main" id="{D85D7CF2-642A-A86B-3D33-0D64B3DFA122}"/>
              </a:ext>
            </a:extLst>
          </p:cNvPr>
          <p:cNvSpPr txBox="1"/>
          <p:nvPr/>
        </p:nvSpPr>
        <p:spPr>
          <a:xfrm>
            <a:off x="17026" y="4378052"/>
            <a:ext cx="2011216" cy="246221"/>
          </a:xfrm>
          <a:prstGeom prst="rect">
            <a:avLst/>
          </a:prstGeom>
          <a:noFill/>
        </p:spPr>
        <p:txBody>
          <a:bodyPr wrap="square" rtlCol="0">
            <a:spAutoFit/>
          </a:bodyPr>
          <a:lstStyle/>
          <a:p>
            <a:r>
              <a:rPr lang="en-IE" sz="1000" i="1"/>
              <a:t>Shared management</a:t>
            </a:r>
          </a:p>
        </p:txBody>
      </p:sp>
      <p:sp>
        <p:nvSpPr>
          <p:cNvPr id="61" name="TextBox 60">
            <a:extLst>
              <a:ext uri="{FF2B5EF4-FFF2-40B4-BE49-F238E27FC236}">
                <a16:creationId xmlns:a16="http://schemas.microsoft.com/office/drawing/2014/main" id="{475FE7FE-3D68-F2FD-25B3-DABC6D43DB13}"/>
              </a:ext>
            </a:extLst>
          </p:cNvPr>
          <p:cNvSpPr txBox="1"/>
          <p:nvPr/>
        </p:nvSpPr>
        <p:spPr>
          <a:xfrm>
            <a:off x="45720" y="4918507"/>
            <a:ext cx="2428129" cy="246221"/>
          </a:xfrm>
          <a:prstGeom prst="rect">
            <a:avLst/>
          </a:prstGeom>
          <a:noFill/>
        </p:spPr>
        <p:txBody>
          <a:bodyPr wrap="square" rtlCol="0">
            <a:spAutoFit/>
          </a:bodyPr>
          <a:lstStyle/>
          <a:p>
            <a:r>
              <a:rPr lang="en-IE" sz="1000" i="1"/>
              <a:t>Indirect management</a:t>
            </a:r>
          </a:p>
        </p:txBody>
      </p:sp>
      <p:sp>
        <p:nvSpPr>
          <p:cNvPr id="62" name="TextBox 61">
            <a:extLst>
              <a:ext uri="{FF2B5EF4-FFF2-40B4-BE49-F238E27FC236}">
                <a16:creationId xmlns:a16="http://schemas.microsoft.com/office/drawing/2014/main" id="{2D716A6F-7FCE-AE3F-D7E5-4D4FD497101E}"/>
              </a:ext>
            </a:extLst>
          </p:cNvPr>
          <p:cNvSpPr txBox="1"/>
          <p:nvPr/>
        </p:nvSpPr>
        <p:spPr>
          <a:xfrm>
            <a:off x="17026" y="2994595"/>
            <a:ext cx="1520506" cy="553998"/>
          </a:xfrm>
          <a:prstGeom prst="rect">
            <a:avLst/>
          </a:prstGeom>
          <a:noFill/>
        </p:spPr>
        <p:txBody>
          <a:bodyPr wrap="square" rtlCol="0">
            <a:spAutoFit/>
          </a:bodyPr>
          <a:lstStyle/>
          <a:p>
            <a:r>
              <a:rPr lang="en-IE" sz="1000" i="1"/>
              <a:t>Direct management </a:t>
            </a:r>
          </a:p>
          <a:p>
            <a:r>
              <a:rPr lang="en-IE" sz="1000" i="1"/>
              <a:t>based on expenditures &amp; competitive calls</a:t>
            </a:r>
          </a:p>
        </p:txBody>
      </p:sp>
    </p:spTree>
    <p:extLst>
      <p:ext uri="{BB962C8B-B14F-4D97-AF65-F5344CB8AC3E}">
        <p14:creationId xmlns:p14="http://schemas.microsoft.com/office/powerpoint/2010/main" val="840341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60D252-3F05-FA49-DC3C-AAB7C06D82A1}"/>
              </a:ext>
            </a:extLst>
          </p:cNvPr>
          <p:cNvSpPr>
            <a:spLocks noGrp="1"/>
          </p:cNvSpPr>
          <p:nvPr>
            <p:ph idx="1"/>
          </p:nvPr>
        </p:nvSpPr>
        <p:spPr>
          <a:xfrm>
            <a:off x="4964900" y="1484611"/>
            <a:ext cx="6694714" cy="2750031"/>
          </a:xfrm>
          <a:ln w="38100">
            <a:solidFill>
              <a:schemeClr val="accent3"/>
            </a:solidFill>
          </a:ln>
        </p:spPr>
        <p:txBody>
          <a:bodyPr/>
          <a:lstStyle/>
          <a:p>
            <a:pPr marL="0" indent="0">
              <a:spcAft>
                <a:spcPts val="1200"/>
              </a:spcAft>
              <a:buNone/>
            </a:pPr>
            <a:r>
              <a:rPr lang="fr-BE" b="1" dirty="0">
                <a:solidFill>
                  <a:schemeClr val="tx2">
                    <a:lumMod val="60000"/>
                    <a:lumOff val="40000"/>
                  </a:schemeClr>
                </a:solidFill>
              </a:rPr>
              <a:t>MFF 2021-2027:</a:t>
            </a:r>
          </a:p>
          <a:p>
            <a:pPr>
              <a:spcAft>
                <a:spcPts val="1200"/>
              </a:spcAft>
            </a:pPr>
            <a:r>
              <a:rPr lang="fr-BE" dirty="0"/>
              <a:t>FEDER/</a:t>
            </a:r>
            <a:r>
              <a:rPr lang="fr-BE" dirty="0" err="1"/>
              <a:t>Cohesion</a:t>
            </a:r>
            <a:r>
              <a:rPr lang="fr-BE" dirty="0"/>
              <a:t>	</a:t>
            </a:r>
            <a:r>
              <a:rPr lang="fr-BE" b="1" dirty="0">
                <a:solidFill>
                  <a:schemeClr val="tx2">
                    <a:lumMod val="60000"/>
                    <a:lumOff val="40000"/>
                  </a:schemeClr>
                </a:solidFill>
              </a:rPr>
              <a:t>€25,5bn </a:t>
            </a:r>
            <a:r>
              <a:rPr lang="fr-BE" dirty="0"/>
              <a:t>– planifiés &lt; OP</a:t>
            </a:r>
          </a:p>
          <a:p>
            <a:pPr>
              <a:spcAft>
                <a:spcPts val="1200"/>
              </a:spcAft>
            </a:pPr>
            <a:r>
              <a:rPr lang="fr-BE" dirty="0"/>
              <a:t>RRF 		</a:t>
            </a:r>
            <a:r>
              <a:rPr lang="fr-BE" b="1" dirty="0">
                <a:solidFill>
                  <a:schemeClr val="tx2">
                    <a:lumMod val="60000"/>
                    <a:lumOff val="40000"/>
                  </a:schemeClr>
                </a:solidFill>
              </a:rPr>
              <a:t>€35,7bn </a:t>
            </a:r>
            <a:r>
              <a:rPr lang="fr-BE" dirty="0"/>
              <a:t>– planifiés &lt; RRP</a:t>
            </a:r>
          </a:p>
          <a:p>
            <a:pPr>
              <a:spcAft>
                <a:spcPts val="1200"/>
              </a:spcAft>
            </a:pPr>
            <a:r>
              <a:rPr lang="fr-BE" dirty="0"/>
              <a:t>MIE 			</a:t>
            </a:r>
            <a:r>
              <a:rPr lang="en-US" b="1" dirty="0">
                <a:solidFill>
                  <a:schemeClr val="tx2">
                    <a:lumMod val="60000"/>
                    <a:lumOff val="40000"/>
                  </a:schemeClr>
                </a:solidFill>
              </a:rPr>
              <a:t>€25,8bn </a:t>
            </a:r>
            <a:r>
              <a:rPr lang="en-US" dirty="0"/>
              <a:t>(€11bn cohesion)</a:t>
            </a:r>
            <a:endParaRPr lang="en-IE" dirty="0"/>
          </a:p>
          <a:p>
            <a:pPr marL="0" indent="0">
              <a:spcAft>
                <a:spcPts val="1200"/>
              </a:spcAft>
              <a:buNone/>
            </a:pPr>
            <a:r>
              <a:rPr lang="en-IE" dirty="0"/>
              <a:t>			</a:t>
            </a:r>
            <a:r>
              <a:rPr lang="en-IE" b="1" dirty="0">
                <a:solidFill>
                  <a:schemeClr val="accent3"/>
                </a:solidFill>
              </a:rPr>
              <a:t>~ €87bn </a:t>
            </a:r>
            <a:endParaRPr lang="fr-BE" b="1" dirty="0">
              <a:solidFill>
                <a:schemeClr val="accent3"/>
              </a:solidFill>
            </a:endParaRPr>
          </a:p>
        </p:txBody>
      </p:sp>
      <p:sp>
        <p:nvSpPr>
          <p:cNvPr id="3" name="Title 2">
            <a:extLst>
              <a:ext uri="{FF2B5EF4-FFF2-40B4-BE49-F238E27FC236}">
                <a16:creationId xmlns:a16="http://schemas.microsoft.com/office/drawing/2014/main" id="{42D24EF5-4ECF-8A92-8696-1B5ADF8E16DA}"/>
              </a:ext>
            </a:extLst>
          </p:cNvPr>
          <p:cNvSpPr>
            <a:spLocks noGrp="1"/>
          </p:cNvSpPr>
          <p:nvPr>
            <p:ph type="title"/>
          </p:nvPr>
        </p:nvSpPr>
        <p:spPr>
          <a:xfrm>
            <a:off x="927179" y="321863"/>
            <a:ext cx="10515600" cy="782357"/>
          </a:xfrm>
        </p:spPr>
        <p:txBody>
          <a:bodyPr anchor="ctr"/>
          <a:lstStyle/>
          <a:p>
            <a:r>
              <a:rPr lang="fr-BE" sz="3200" dirty="0"/>
              <a:t>Principaux financements européens pour le transport </a:t>
            </a:r>
            <a:endParaRPr lang="en-IE" sz="3200" dirty="0"/>
          </a:p>
        </p:txBody>
      </p:sp>
      <p:cxnSp>
        <p:nvCxnSpPr>
          <p:cNvPr id="5" name="Straight Connector 4">
            <a:extLst>
              <a:ext uri="{FF2B5EF4-FFF2-40B4-BE49-F238E27FC236}">
                <a16:creationId xmlns:a16="http://schemas.microsoft.com/office/drawing/2014/main" id="{31B00E84-2719-2DF7-18BA-CD97E845789F}"/>
              </a:ext>
            </a:extLst>
          </p:cNvPr>
          <p:cNvCxnSpPr>
            <a:cxnSpLocks/>
          </p:cNvCxnSpPr>
          <p:nvPr/>
        </p:nvCxnSpPr>
        <p:spPr>
          <a:xfrm>
            <a:off x="7467601" y="3570518"/>
            <a:ext cx="3975178" cy="0"/>
          </a:xfrm>
          <a:prstGeom prst="line">
            <a:avLst/>
          </a:prstGeom>
          <a:ln w="41275">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Content Placeholder 1">
            <a:extLst>
              <a:ext uri="{FF2B5EF4-FFF2-40B4-BE49-F238E27FC236}">
                <a16:creationId xmlns:a16="http://schemas.microsoft.com/office/drawing/2014/main" id="{332439B1-960A-F488-B099-A28500EEFBD2}"/>
              </a:ext>
            </a:extLst>
          </p:cNvPr>
          <p:cNvSpPr txBox="1">
            <a:spLocks/>
          </p:cNvSpPr>
          <p:nvPr/>
        </p:nvSpPr>
        <p:spPr>
          <a:xfrm>
            <a:off x="354458" y="4581450"/>
            <a:ext cx="6368142" cy="2091491"/>
          </a:xfrm>
          <a:prstGeom prst="rect">
            <a:avLst/>
          </a:prstGeom>
          <a:ln w="38100">
            <a:solidFill>
              <a:schemeClr val="accent3"/>
            </a:solidFill>
          </a:ln>
        </p:spPr>
        <p:txBody>
          <a:bodyPr vert="horz" lIns="91440" tIns="45720" rIns="91440" bIns="45720" rtlCol="0">
            <a:noAutofit/>
          </a:bodyPr>
          <a:lstStyle>
            <a:lvl1pPr indent="0">
              <a:lnSpc>
                <a:spcPct val="100000"/>
              </a:lnSpc>
              <a:spcBef>
                <a:spcPts val="0"/>
              </a:spcBef>
              <a:spcAft>
                <a:spcPts val="1200"/>
              </a:spcAft>
              <a:buClr>
                <a:schemeClr val="tx2"/>
              </a:buClr>
              <a:buFont typeface="Arial" panose="020B0604020202020204" pitchFamily="34" charset="0"/>
              <a:buNone/>
              <a:defRPr sz="2400" b="1">
                <a:solidFill>
                  <a:schemeClr val="tx2">
                    <a:lumMod val="60000"/>
                    <a:lumOff val="40000"/>
                  </a:schemeClr>
                </a:solidFill>
              </a:defRPr>
            </a:lvl1pPr>
            <a:lvl2pPr marL="685800" indent="-228600">
              <a:lnSpc>
                <a:spcPct val="100000"/>
              </a:lnSpc>
              <a:spcBef>
                <a:spcPts val="500"/>
              </a:spcBef>
              <a:spcAft>
                <a:spcPts val="1800"/>
              </a:spcAft>
              <a:buClr>
                <a:schemeClr val="tx2"/>
              </a:buClr>
              <a:buFont typeface="Arial" panose="020B0604020202020204" pitchFamily="34" charset="0"/>
              <a:buChar char="•"/>
              <a:defRPr sz="2000"/>
            </a:lvl2pPr>
            <a:lvl3pPr marL="1143000" indent="-228600">
              <a:lnSpc>
                <a:spcPct val="100000"/>
              </a:lnSpc>
              <a:spcBef>
                <a:spcPts val="500"/>
              </a:spcBef>
              <a:spcAft>
                <a:spcPts val="1800"/>
              </a:spcAft>
              <a:buClr>
                <a:schemeClr val="tx2"/>
              </a:buClr>
              <a:buFont typeface="Arial" panose="020B0604020202020204" pitchFamily="34" charset="0"/>
              <a:buChar char="•"/>
            </a:lvl3pPr>
            <a:lvl4pPr marL="1600200" indent="-228600">
              <a:lnSpc>
                <a:spcPct val="100000"/>
              </a:lnSpc>
              <a:spcBef>
                <a:spcPts val="500"/>
              </a:spcBef>
              <a:spcAft>
                <a:spcPts val="1800"/>
              </a:spcAft>
              <a:buClr>
                <a:schemeClr val="tx2"/>
              </a:buClr>
              <a:buFont typeface="Arial" panose="020B0604020202020204" pitchFamily="34" charset="0"/>
              <a:buChar char="•"/>
              <a:defRPr sz="1600"/>
            </a:lvl4pPr>
            <a:lvl5pPr marL="2057400" indent="-228600">
              <a:lnSpc>
                <a:spcPct val="100000"/>
              </a:lnSpc>
              <a:spcBef>
                <a:spcPts val="500"/>
              </a:spcBef>
              <a:spcAft>
                <a:spcPts val="1800"/>
              </a:spcAft>
              <a:buClr>
                <a:schemeClr val="tx2"/>
              </a:buClr>
              <a:buFont typeface="Arial" panose="020B0604020202020204" pitchFamily="34" charset="0"/>
              <a:buChar char="•"/>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BE" dirty="0"/>
              <a:t>MFF 2014-2020:</a:t>
            </a:r>
          </a:p>
          <a:p>
            <a:r>
              <a:rPr lang="fr-BE" b="0" dirty="0">
                <a:solidFill>
                  <a:schemeClr val="tx1"/>
                </a:solidFill>
              </a:rPr>
              <a:t>FEDER/</a:t>
            </a:r>
            <a:r>
              <a:rPr lang="fr-BE" b="0" dirty="0" err="1">
                <a:solidFill>
                  <a:schemeClr val="tx1"/>
                </a:solidFill>
              </a:rPr>
              <a:t>Cohesion</a:t>
            </a:r>
            <a:r>
              <a:rPr lang="fr-BE" b="0" dirty="0">
                <a:solidFill>
                  <a:schemeClr val="tx1"/>
                </a:solidFill>
              </a:rPr>
              <a:t>	</a:t>
            </a:r>
            <a:r>
              <a:rPr lang="fr-BE" dirty="0"/>
              <a:t>€30bn </a:t>
            </a:r>
            <a:r>
              <a:rPr lang="fr-BE" b="0" dirty="0">
                <a:solidFill>
                  <a:schemeClr val="tx1"/>
                </a:solidFill>
              </a:rPr>
              <a:t>– planifiés &lt; OP</a:t>
            </a:r>
          </a:p>
          <a:p>
            <a:r>
              <a:rPr lang="fr-BE" b="0" dirty="0">
                <a:solidFill>
                  <a:schemeClr val="tx1"/>
                </a:solidFill>
              </a:rPr>
              <a:t>MIE 	</a:t>
            </a:r>
            <a:r>
              <a:rPr lang="fr-BE" dirty="0"/>
              <a:t>		</a:t>
            </a:r>
            <a:r>
              <a:rPr lang="en-US" dirty="0"/>
              <a:t>€24bn </a:t>
            </a:r>
            <a:r>
              <a:rPr lang="en-US" b="0" dirty="0">
                <a:solidFill>
                  <a:schemeClr val="tx1"/>
                </a:solidFill>
              </a:rPr>
              <a:t>(€11bn cohesion)</a:t>
            </a:r>
            <a:endParaRPr lang="en-IE" b="0" dirty="0">
              <a:solidFill>
                <a:schemeClr val="tx1"/>
              </a:solidFill>
            </a:endParaRPr>
          </a:p>
          <a:p>
            <a:r>
              <a:rPr lang="en-IE" dirty="0"/>
              <a:t>			~ €54bn </a:t>
            </a:r>
            <a:endParaRPr lang="fr-BE" dirty="0"/>
          </a:p>
        </p:txBody>
      </p:sp>
      <p:pic>
        <p:nvPicPr>
          <p:cNvPr id="8" name="Picture 7">
            <a:extLst>
              <a:ext uri="{FF2B5EF4-FFF2-40B4-BE49-F238E27FC236}">
                <a16:creationId xmlns:a16="http://schemas.microsoft.com/office/drawing/2014/main" id="{F08F38AF-906D-C305-C634-3912FC1EA3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6850" y="3088646"/>
            <a:ext cx="982895" cy="1080000"/>
          </a:xfrm>
          <a:prstGeom prst="rect">
            <a:avLst/>
          </a:prstGeom>
        </p:spPr>
      </p:pic>
      <p:cxnSp>
        <p:nvCxnSpPr>
          <p:cNvPr id="11" name="Straight Connector 10">
            <a:extLst>
              <a:ext uri="{FF2B5EF4-FFF2-40B4-BE49-F238E27FC236}">
                <a16:creationId xmlns:a16="http://schemas.microsoft.com/office/drawing/2014/main" id="{E3370666-0196-A48A-D6BA-E0C9DE3881C7}"/>
              </a:ext>
            </a:extLst>
          </p:cNvPr>
          <p:cNvCxnSpPr>
            <a:cxnSpLocks/>
          </p:cNvCxnSpPr>
          <p:nvPr/>
        </p:nvCxnSpPr>
        <p:spPr>
          <a:xfrm>
            <a:off x="2760476" y="6096003"/>
            <a:ext cx="3975178" cy="0"/>
          </a:xfrm>
          <a:prstGeom prst="line">
            <a:avLst/>
          </a:prstGeom>
          <a:ln w="412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4769324"/>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9A5812EC654640AAF0FBDB42E081DB" ma:contentTypeVersion="16" ma:contentTypeDescription="Create a new document." ma:contentTypeScope="" ma:versionID="cbde28bd75e0d67f60dfce00f19168df">
  <xsd:schema xmlns:xsd="http://www.w3.org/2001/XMLSchema" xmlns:xs="http://www.w3.org/2001/XMLSchema" xmlns:p="http://schemas.microsoft.com/office/2006/metadata/properties" xmlns:ns2="ca8b9c18-5e1d-46e5-9d1a-4e2a3224a5d3" xmlns:ns3="597f0e91-a424-40e7-b159-919cd36229ca" targetNamespace="http://schemas.microsoft.com/office/2006/metadata/properties" ma:root="true" ma:fieldsID="fccc077e3e34de986aa80f4197bc9665" ns2:_="" ns3:_="">
    <xsd:import namespace="ca8b9c18-5e1d-46e5-9d1a-4e2a3224a5d3"/>
    <xsd:import namespace="597f0e91-a424-40e7-b159-919cd36229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b9c18-5e1d-46e5-9d1a-4e2a3224a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5f3d6fe-baf4-44b9-a882-657db6edb6c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97f0e91-a424-40e7-b159-919cd36229c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c45a579-8ad3-4386-ab0e-ea2618c9e016}" ma:internalName="TaxCatchAll" ma:showField="CatchAllData" ma:web="597f0e91-a424-40e7-b159-919cd36229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a8b9c18-5e1d-46e5-9d1a-4e2a3224a5d3">
      <Terms xmlns="http://schemas.microsoft.com/office/infopath/2007/PartnerControls"/>
    </lcf76f155ced4ddcb4097134ff3c332f>
    <TaxCatchAll xmlns="597f0e91-a424-40e7-b159-919cd36229c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8A249F-C79E-423A-8917-9194710F7719}"/>
</file>

<file path=customXml/itemProps2.xml><?xml version="1.0" encoding="utf-8"?>
<ds:datastoreItem xmlns:ds="http://schemas.openxmlformats.org/officeDocument/2006/customXml" ds:itemID="{1FF87431-2774-4E17-BE38-8A579357848D}">
  <ds:schemaRefs>
    <ds:schemaRef ds:uri="http://purl.org/dc/dcmitype/"/>
    <ds:schemaRef ds:uri="http://schemas.microsoft.com/office/2006/documentManagement/types"/>
    <ds:schemaRef ds:uri="http://purl.org/dc/terms/"/>
    <ds:schemaRef ds:uri="http://schemas.microsoft.com/office/2006/metadata/properties"/>
    <ds:schemaRef ds:uri="http://schemas.microsoft.com/sharepoint/v3"/>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4B1CAF70-02D1-4551-A536-63581F6A80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2363</TotalTime>
  <Words>2268</Words>
  <Application>Microsoft Macintosh PowerPoint</Application>
  <PresentationFormat>Grand écran</PresentationFormat>
  <Paragraphs>477</Paragraphs>
  <Slides>32</Slides>
  <Notes>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32</vt:i4>
      </vt:variant>
    </vt:vector>
  </HeadingPairs>
  <TitlesOfParts>
    <vt:vector size="38" baseType="lpstr">
      <vt:lpstr>Arial</vt:lpstr>
      <vt:lpstr>Calibri</vt:lpstr>
      <vt:lpstr>Helvetica</vt:lpstr>
      <vt:lpstr>Open Sans</vt:lpstr>
      <vt:lpstr>Wingdings</vt:lpstr>
      <vt:lpstr>Office Theme</vt:lpstr>
      <vt:lpstr>I hédate Commission européenne,  DG MOVE </vt:lpstr>
      <vt:lpstr>Commission 2019-2024 – Key steps impacting transport</vt:lpstr>
      <vt:lpstr>Zoom on Climate Law and Green Deal</vt:lpstr>
      <vt:lpstr>Pacte vert et loi climat </vt:lpstr>
      <vt:lpstr>Zoom on EU Budget and transport</vt:lpstr>
      <vt:lpstr>MFF and NGEU (prices 2021)      2021 - 2027</vt:lpstr>
      <vt:lpstr>MFF</vt:lpstr>
      <vt:lpstr>Funding instruments per type of infrastructure projects and their bankability</vt:lpstr>
      <vt:lpstr>Principaux financements européens pour le transport </vt:lpstr>
      <vt:lpstr>Estimations of investment needs </vt:lpstr>
      <vt:lpstr>Présentation PowerPoint</vt:lpstr>
      <vt:lpstr>Zoom on SSMS</vt:lpstr>
      <vt:lpstr>Stratégie de mobilité durable et intelligente – mettre les transports européens sur la voie de l'avenir </vt:lpstr>
      <vt:lpstr>Milestones – 2030/35</vt:lpstr>
      <vt:lpstr>Milestones – 2050</vt:lpstr>
      <vt:lpstr>Zoom on Fitfor55</vt:lpstr>
      <vt:lpstr>Fitfor55 - Mise en œuvre du pacte vert pour l’Europe</vt:lpstr>
      <vt:lpstr>Zoom on Efficient &amp; Green Mobility Package</vt:lpstr>
      <vt:lpstr>Winter package December 2021</vt:lpstr>
      <vt:lpstr>What is the new TEN-T aiming at? </vt:lpstr>
      <vt:lpstr>July 2022: amendment of the TEN-T revision</vt:lpstr>
      <vt:lpstr>Amended TEN-T proposal  Extension of European Transport Corridors </vt:lpstr>
      <vt:lpstr>Présentation PowerPoint</vt:lpstr>
      <vt:lpstr>Zoom on REPowerEU</vt:lpstr>
      <vt:lpstr>REPowerEU</vt:lpstr>
      <vt:lpstr>Zoom on Net Zero Industry Act &amp; critical raw Materials Act</vt:lpstr>
      <vt:lpstr>In March 2023</vt:lpstr>
      <vt:lpstr>Conclusions</vt:lpstr>
      <vt:lpstr>Présentation PowerPoint</vt:lpstr>
      <vt:lpstr>What is next? Zoom on Greening Freight Package</vt:lpstr>
      <vt:lpstr>Thank you</vt:lpstr>
      <vt:lpstr>How decisions are made within the Commission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Anne MATTIOLI</cp:lastModifiedBy>
  <cp:revision>103</cp:revision>
  <dcterms:created xsi:type="dcterms:W3CDTF">2019-08-09T12:06:42Z</dcterms:created>
  <dcterms:modified xsi:type="dcterms:W3CDTF">2023-04-13T05:39:25Z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0x010100C99A5812EC654640AAF0FBDB42E081DB</vt:lpwstr>
  </property>
  <property fmtid="{D5CDD505-2E9C-101B-9397-08002B2CF9AE}" pid="3" name="MSIP_Label_6bd9ddd1-4d20-43f6-abfa-fc3c07406f94_Enabled">
    <vt:lpwstr>true</vt:lpwstr>
  </property>
  <property fmtid="{D5CDD505-2E9C-101B-9397-08002B2CF9AE}" pid="4" name="MSIP_Label_6bd9ddd1-4d20-43f6-abfa-fc3c07406f94_SetDate">
    <vt:lpwstr>2023-04-03T09:02:24Z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98f44aed-63ac-4106-a420-86612350dd75</vt:lpwstr>
  </property>
  <property fmtid="{D5CDD505-2E9C-101B-9397-08002B2CF9AE}" pid="9" name="MSIP_Label_6bd9ddd1-4d20-43f6-abfa-fc3c07406f94_ContentBits">
    <vt:lpwstr>0</vt:lpwstr>
  </property>
  <property fmtid="{D5CDD505-2E9C-101B-9397-08002B2CF9AE}" pid="10" name="MediaServiceImageTags">
    <vt:lpwstr/>
  </property>
</Properties>
</file>