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3" r:id="rId5"/>
    <p:sldId id="261" r:id="rId6"/>
    <p:sldId id="260" r:id="rId7"/>
    <p:sldId id="264" r:id="rId8"/>
    <p:sldId id="259" r:id="rId9"/>
    <p:sldId id="265" r:id="rId10"/>
    <p:sldId id="262"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0F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4825B1-AE47-464A-81F2-B06FCAD2C05F}" v="79" dt="2023-09-10T18:23:26.4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p:scale>
          <a:sx n="58" d="100"/>
          <a:sy n="58" d="100"/>
        </p:scale>
        <p:origin x="920"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DELPECH" userId="2df7d831-ea6f-4af6-9c18-b51a23f7f3a8" providerId="ADAL" clId="{964825B1-AE47-464A-81F2-B06FCAD2C05F}"/>
    <pc:docChg chg="undo custSel addSld modSld sldOrd">
      <pc:chgData name="Claire DELPECH" userId="2df7d831-ea6f-4af6-9c18-b51a23f7f3a8" providerId="ADAL" clId="{964825B1-AE47-464A-81F2-B06FCAD2C05F}" dt="2023-09-10T18:24:11.932" v="3545" actId="1076"/>
      <pc:docMkLst>
        <pc:docMk/>
      </pc:docMkLst>
      <pc:sldChg chg="addSp modSp mod">
        <pc:chgData name="Claire DELPECH" userId="2df7d831-ea6f-4af6-9c18-b51a23f7f3a8" providerId="ADAL" clId="{964825B1-AE47-464A-81F2-B06FCAD2C05F}" dt="2023-09-10T07:01:25.671" v="1252" actId="1076"/>
        <pc:sldMkLst>
          <pc:docMk/>
          <pc:sldMk cId="284007671" sldId="257"/>
        </pc:sldMkLst>
        <pc:spChg chg="mod">
          <ac:chgData name="Claire DELPECH" userId="2df7d831-ea6f-4af6-9c18-b51a23f7f3a8" providerId="ADAL" clId="{964825B1-AE47-464A-81F2-B06FCAD2C05F}" dt="2023-09-09T12:02:30.551" v="55" actId="20577"/>
          <ac:spMkLst>
            <pc:docMk/>
            <pc:sldMk cId="284007671" sldId="257"/>
            <ac:spMk id="2" creationId="{19E34952-0411-B30C-AE02-E1FC0DB7AFB4}"/>
          </ac:spMkLst>
        </pc:spChg>
        <pc:spChg chg="add mod">
          <ac:chgData name="Claire DELPECH" userId="2df7d831-ea6f-4af6-9c18-b51a23f7f3a8" providerId="ADAL" clId="{964825B1-AE47-464A-81F2-B06FCAD2C05F}" dt="2023-09-10T07:01:25.671" v="1252" actId="1076"/>
          <ac:spMkLst>
            <pc:docMk/>
            <pc:sldMk cId="284007671" sldId="257"/>
            <ac:spMk id="4" creationId="{DB1574C5-08DC-D490-108F-396371FDC4AF}"/>
          </ac:spMkLst>
        </pc:spChg>
      </pc:sldChg>
      <pc:sldChg chg="modSp mod">
        <pc:chgData name="Claire DELPECH" userId="2df7d831-ea6f-4af6-9c18-b51a23f7f3a8" providerId="ADAL" clId="{964825B1-AE47-464A-81F2-B06FCAD2C05F}" dt="2023-09-10T07:14:47.676" v="1571" actId="20577"/>
        <pc:sldMkLst>
          <pc:docMk/>
          <pc:sldMk cId="3965740388" sldId="258"/>
        </pc:sldMkLst>
        <pc:spChg chg="mod">
          <ac:chgData name="Claire DELPECH" userId="2df7d831-ea6f-4af6-9c18-b51a23f7f3a8" providerId="ADAL" clId="{964825B1-AE47-464A-81F2-B06FCAD2C05F}" dt="2023-09-10T07:14:47.676" v="1571" actId="20577"/>
          <ac:spMkLst>
            <pc:docMk/>
            <pc:sldMk cId="3965740388" sldId="258"/>
            <ac:spMk id="3" creationId="{5CF0C762-D822-567B-4BAD-C655A182C451}"/>
          </ac:spMkLst>
        </pc:spChg>
        <pc:spChg chg="mod">
          <ac:chgData name="Claire DELPECH" userId="2df7d831-ea6f-4af6-9c18-b51a23f7f3a8" providerId="ADAL" clId="{964825B1-AE47-464A-81F2-B06FCAD2C05F}" dt="2023-09-09T12:05:27.568" v="204" actId="313"/>
          <ac:spMkLst>
            <pc:docMk/>
            <pc:sldMk cId="3965740388" sldId="258"/>
            <ac:spMk id="6" creationId="{C6E8D997-5482-752D-9A58-CB364BE54350}"/>
          </ac:spMkLst>
        </pc:spChg>
      </pc:sldChg>
      <pc:sldChg chg="addSp delSp modSp mod ord">
        <pc:chgData name="Claire DELPECH" userId="2df7d831-ea6f-4af6-9c18-b51a23f7f3a8" providerId="ADAL" clId="{964825B1-AE47-464A-81F2-B06FCAD2C05F}" dt="2023-09-10T18:14:39.508" v="3103" actId="14100"/>
        <pc:sldMkLst>
          <pc:docMk/>
          <pc:sldMk cId="38768775" sldId="259"/>
        </pc:sldMkLst>
        <pc:spChg chg="mod">
          <ac:chgData name="Claire DELPECH" userId="2df7d831-ea6f-4af6-9c18-b51a23f7f3a8" providerId="ADAL" clId="{964825B1-AE47-464A-81F2-B06FCAD2C05F}" dt="2023-09-10T18:14:39.508" v="3103" actId="14100"/>
          <ac:spMkLst>
            <pc:docMk/>
            <pc:sldMk cId="38768775" sldId="259"/>
            <ac:spMk id="2" creationId="{A4624C86-989E-753B-6E92-C36DBC5D5E65}"/>
          </ac:spMkLst>
        </pc:spChg>
        <pc:spChg chg="add mod">
          <ac:chgData name="Claire DELPECH" userId="2df7d831-ea6f-4af6-9c18-b51a23f7f3a8" providerId="ADAL" clId="{964825B1-AE47-464A-81F2-B06FCAD2C05F}" dt="2023-09-10T18:14:00.175" v="3099" actId="1076"/>
          <ac:spMkLst>
            <pc:docMk/>
            <pc:sldMk cId="38768775" sldId="259"/>
            <ac:spMk id="6" creationId="{21275586-665E-D123-8D4D-91223E10DE8D}"/>
          </ac:spMkLst>
        </pc:spChg>
        <pc:spChg chg="add del mod">
          <ac:chgData name="Claire DELPECH" userId="2df7d831-ea6f-4af6-9c18-b51a23f7f3a8" providerId="ADAL" clId="{964825B1-AE47-464A-81F2-B06FCAD2C05F}" dt="2023-09-10T18:13:46.397" v="3093" actId="478"/>
          <ac:spMkLst>
            <pc:docMk/>
            <pc:sldMk cId="38768775" sldId="259"/>
            <ac:spMk id="9" creationId="{76E34498-368C-03EE-4710-B8ED49B44517}"/>
          </ac:spMkLst>
        </pc:spChg>
        <pc:graphicFrameChg chg="add del mod">
          <ac:chgData name="Claire DELPECH" userId="2df7d831-ea6f-4af6-9c18-b51a23f7f3a8" providerId="ADAL" clId="{964825B1-AE47-464A-81F2-B06FCAD2C05F}" dt="2023-09-09T13:01:18.122" v="1204" actId="478"/>
          <ac:graphicFrameMkLst>
            <pc:docMk/>
            <pc:sldMk cId="38768775" sldId="259"/>
            <ac:graphicFrameMk id="7" creationId="{AF312C6F-9F50-DC7A-B18E-4D46CB00913E}"/>
          </ac:graphicFrameMkLst>
        </pc:graphicFrameChg>
      </pc:sldChg>
      <pc:sldChg chg="delSp modSp mod">
        <pc:chgData name="Claire DELPECH" userId="2df7d831-ea6f-4af6-9c18-b51a23f7f3a8" providerId="ADAL" clId="{964825B1-AE47-464A-81F2-B06FCAD2C05F}" dt="2023-09-10T07:13:10.955" v="1507" actId="1076"/>
        <pc:sldMkLst>
          <pc:docMk/>
          <pc:sldMk cId="445558299" sldId="260"/>
        </pc:sldMkLst>
        <pc:spChg chg="mod">
          <ac:chgData name="Claire DELPECH" userId="2df7d831-ea6f-4af6-9c18-b51a23f7f3a8" providerId="ADAL" clId="{964825B1-AE47-464A-81F2-B06FCAD2C05F}" dt="2023-09-10T07:13:10.955" v="1507" actId="1076"/>
          <ac:spMkLst>
            <pc:docMk/>
            <pc:sldMk cId="445558299" sldId="260"/>
            <ac:spMk id="8" creationId="{0261FA2D-86BB-8987-724B-498828FAA265}"/>
          </ac:spMkLst>
        </pc:spChg>
        <pc:spChg chg="mod">
          <ac:chgData name="Claire DELPECH" userId="2df7d831-ea6f-4af6-9c18-b51a23f7f3a8" providerId="ADAL" clId="{964825B1-AE47-464A-81F2-B06FCAD2C05F}" dt="2023-09-09T12:05:40.829" v="208" actId="1076"/>
          <ac:spMkLst>
            <pc:docMk/>
            <pc:sldMk cId="445558299" sldId="260"/>
            <ac:spMk id="9" creationId="{B6BB78E3-0AC1-9262-ED43-DBC4F61641E4}"/>
          </ac:spMkLst>
        </pc:spChg>
        <pc:graphicFrameChg chg="del">
          <ac:chgData name="Claire DELPECH" userId="2df7d831-ea6f-4af6-9c18-b51a23f7f3a8" providerId="ADAL" clId="{964825B1-AE47-464A-81F2-B06FCAD2C05F}" dt="2023-09-09T12:28:29.205" v="749" actId="478"/>
          <ac:graphicFrameMkLst>
            <pc:docMk/>
            <pc:sldMk cId="445558299" sldId="260"/>
            <ac:graphicFrameMk id="4" creationId="{CD7CBD08-B01A-1F21-1A95-BEF5F5B82338}"/>
          </ac:graphicFrameMkLst>
        </pc:graphicFrameChg>
      </pc:sldChg>
      <pc:sldChg chg="modSp mod modNotesTx">
        <pc:chgData name="Claire DELPECH" userId="2df7d831-ea6f-4af6-9c18-b51a23f7f3a8" providerId="ADAL" clId="{964825B1-AE47-464A-81F2-B06FCAD2C05F}" dt="2023-09-10T17:44:45.968" v="2297" actId="20577"/>
        <pc:sldMkLst>
          <pc:docMk/>
          <pc:sldMk cId="1932477951" sldId="261"/>
        </pc:sldMkLst>
        <pc:spChg chg="mod">
          <ac:chgData name="Claire DELPECH" userId="2df7d831-ea6f-4af6-9c18-b51a23f7f3a8" providerId="ADAL" clId="{964825B1-AE47-464A-81F2-B06FCAD2C05F}" dt="2023-09-10T17:44:45.968" v="2297" actId="20577"/>
          <ac:spMkLst>
            <pc:docMk/>
            <pc:sldMk cId="1932477951" sldId="261"/>
            <ac:spMk id="3" creationId="{5CB1E85C-F4ED-1063-F749-2E88969B941D}"/>
          </ac:spMkLst>
        </pc:spChg>
        <pc:spChg chg="mod">
          <ac:chgData name="Claire DELPECH" userId="2df7d831-ea6f-4af6-9c18-b51a23f7f3a8" providerId="ADAL" clId="{964825B1-AE47-464A-81F2-B06FCAD2C05F}" dt="2023-09-09T12:05:37.073" v="206"/>
          <ac:spMkLst>
            <pc:docMk/>
            <pc:sldMk cId="1932477951" sldId="261"/>
            <ac:spMk id="7" creationId="{795307F1-5404-3A00-A174-1726244F9FCA}"/>
          </ac:spMkLst>
        </pc:spChg>
      </pc:sldChg>
      <pc:sldChg chg="addSp delSp modSp mod ord">
        <pc:chgData name="Claire DELPECH" userId="2df7d831-ea6f-4af6-9c18-b51a23f7f3a8" providerId="ADAL" clId="{964825B1-AE47-464A-81F2-B06FCAD2C05F}" dt="2023-09-10T18:23:12.857" v="3461" actId="14100"/>
        <pc:sldMkLst>
          <pc:docMk/>
          <pc:sldMk cId="4272942364" sldId="262"/>
        </pc:sldMkLst>
        <pc:spChg chg="mod">
          <ac:chgData name="Claire DELPECH" userId="2df7d831-ea6f-4af6-9c18-b51a23f7f3a8" providerId="ADAL" clId="{964825B1-AE47-464A-81F2-B06FCAD2C05F}" dt="2023-09-10T18:23:12.857" v="3461" actId="14100"/>
          <ac:spMkLst>
            <pc:docMk/>
            <pc:sldMk cId="4272942364" sldId="262"/>
            <ac:spMk id="2" creationId="{A4624C86-989E-753B-6E92-C36DBC5D5E65}"/>
          </ac:spMkLst>
        </pc:spChg>
        <pc:spChg chg="add del">
          <ac:chgData name="Claire DELPECH" userId="2df7d831-ea6f-4af6-9c18-b51a23f7f3a8" providerId="ADAL" clId="{964825B1-AE47-464A-81F2-B06FCAD2C05F}" dt="2023-09-10T17:59:25.896" v="2821" actId="478"/>
          <ac:spMkLst>
            <pc:docMk/>
            <pc:sldMk cId="4272942364" sldId="262"/>
            <ac:spMk id="4" creationId="{A106E86D-5867-D3AF-6900-6CDB084E83A6}"/>
          </ac:spMkLst>
        </pc:spChg>
        <pc:spChg chg="add del mod">
          <ac:chgData name="Claire DELPECH" userId="2df7d831-ea6f-4af6-9c18-b51a23f7f3a8" providerId="ADAL" clId="{964825B1-AE47-464A-81F2-B06FCAD2C05F}" dt="2023-09-10T17:59:21.488" v="2820" actId="478"/>
          <ac:spMkLst>
            <pc:docMk/>
            <pc:sldMk cId="4272942364" sldId="262"/>
            <ac:spMk id="7" creationId="{ED79F100-B0BB-78F1-AA18-1B4A5A560335}"/>
          </ac:spMkLst>
        </pc:spChg>
      </pc:sldChg>
      <pc:sldChg chg="modSp add mod">
        <pc:chgData name="Claire DELPECH" userId="2df7d831-ea6f-4af6-9c18-b51a23f7f3a8" providerId="ADAL" clId="{964825B1-AE47-464A-81F2-B06FCAD2C05F}" dt="2023-09-10T07:05:44.831" v="1288" actId="20577"/>
        <pc:sldMkLst>
          <pc:docMk/>
          <pc:sldMk cId="437603388" sldId="263"/>
        </pc:sldMkLst>
        <pc:spChg chg="mod">
          <ac:chgData name="Claire DELPECH" userId="2df7d831-ea6f-4af6-9c18-b51a23f7f3a8" providerId="ADAL" clId="{964825B1-AE47-464A-81F2-B06FCAD2C05F}" dt="2023-09-10T07:05:44.831" v="1288" actId="20577"/>
          <ac:spMkLst>
            <pc:docMk/>
            <pc:sldMk cId="437603388" sldId="263"/>
            <ac:spMk id="3" creationId="{5CB1E85C-F4ED-1063-F749-2E88969B941D}"/>
          </ac:spMkLst>
        </pc:spChg>
        <pc:spChg chg="mod">
          <ac:chgData name="Claire DELPECH" userId="2df7d831-ea6f-4af6-9c18-b51a23f7f3a8" providerId="ADAL" clId="{964825B1-AE47-464A-81F2-B06FCAD2C05F}" dt="2023-09-09T12:05:33.655" v="205"/>
          <ac:spMkLst>
            <pc:docMk/>
            <pc:sldMk cId="437603388" sldId="263"/>
            <ac:spMk id="7" creationId="{795307F1-5404-3A00-A174-1726244F9FCA}"/>
          </ac:spMkLst>
        </pc:spChg>
        <pc:picChg chg="mod">
          <ac:chgData name="Claire DELPECH" userId="2df7d831-ea6f-4af6-9c18-b51a23f7f3a8" providerId="ADAL" clId="{964825B1-AE47-464A-81F2-B06FCAD2C05F}" dt="2023-09-09T12:05:00.581" v="148" actId="1076"/>
          <ac:picMkLst>
            <pc:docMk/>
            <pc:sldMk cId="437603388" sldId="263"/>
            <ac:picMk id="5" creationId="{2CDC1D39-B90C-4E6E-238E-BA4FC1B50B52}"/>
          </ac:picMkLst>
        </pc:picChg>
      </pc:sldChg>
      <pc:sldChg chg="addSp delSp modSp add mod">
        <pc:chgData name="Claire DELPECH" userId="2df7d831-ea6f-4af6-9c18-b51a23f7f3a8" providerId="ADAL" clId="{964825B1-AE47-464A-81F2-B06FCAD2C05F}" dt="2023-09-10T17:45:41.640" v="2334" actId="20577"/>
        <pc:sldMkLst>
          <pc:docMk/>
          <pc:sldMk cId="2352909922" sldId="264"/>
        </pc:sldMkLst>
        <pc:spChg chg="del">
          <ac:chgData name="Claire DELPECH" userId="2df7d831-ea6f-4af6-9c18-b51a23f7f3a8" providerId="ADAL" clId="{964825B1-AE47-464A-81F2-B06FCAD2C05F}" dt="2023-09-09T12:51:11.187" v="1022" actId="478"/>
          <ac:spMkLst>
            <pc:docMk/>
            <pc:sldMk cId="2352909922" sldId="264"/>
            <ac:spMk id="2" creationId="{A4624C86-989E-753B-6E92-C36DBC5D5E65}"/>
          </ac:spMkLst>
        </pc:spChg>
        <pc:spChg chg="add mod">
          <ac:chgData name="Claire DELPECH" userId="2df7d831-ea6f-4af6-9c18-b51a23f7f3a8" providerId="ADAL" clId="{964825B1-AE47-464A-81F2-B06FCAD2C05F}" dt="2023-09-10T17:45:41.640" v="2334" actId="20577"/>
          <ac:spMkLst>
            <pc:docMk/>
            <pc:sldMk cId="2352909922" sldId="264"/>
            <ac:spMk id="4" creationId="{520A31F1-C4C1-5BD9-E99E-739DA7C66340}"/>
          </ac:spMkLst>
        </pc:spChg>
        <pc:spChg chg="mod">
          <ac:chgData name="Claire DELPECH" userId="2df7d831-ea6f-4af6-9c18-b51a23f7f3a8" providerId="ADAL" clId="{964825B1-AE47-464A-81F2-B06FCAD2C05F}" dt="2023-09-10T07:22:56.390" v="2009" actId="1076"/>
          <ac:spMkLst>
            <pc:docMk/>
            <pc:sldMk cId="2352909922" sldId="264"/>
            <ac:spMk id="6" creationId="{21275586-665E-D123-8D4D-91223E10DE8D}"/>
          </ac:spMkLst>
        </pc:spChg>
        <pc:graphicFrameChg chg="add mod">
          <ac:chgData name="Claire DELPECH" userId="2df7d831-ea6f-4af6-9c18-b51a23f7f3a8" providerId="ADAL" clId="{964825B1-AE47-464A-81F2-B06FCAD2C05F}" dt="2023-09-10T07:22:52.523" v="2008" actId="1076"/>
          <ac:graphicFrameMkLst>
            <pc:docMk/>
            <pc:sldMk cId="2352909922" sldId="264"/>
            <ac:graphicFrameMk id="3" creationId="{5D0075F7-4FCC-25A4-1F57-0355C50302EE}"/>
          </ac:graphicFrameMkLst>
        </pc:graphicFrameChg>
        <pc:graphicFrameChg chg="add del mod">
          <ac:chgData name="Claire DELPECH" userId="2df7d831-ea6f-4af6-9c18-b51a23f7f3a8" providerId="ADAL" clId="{964825B1-AE47-464A-81F2-B06FCAD2C05F}" dt="2023-09-09T13:00:06.558" v="1186" actId="478"/>
          <ac:graphicFrameMkLst>
            <pc:docMk/>
            <pc:sldMk cId="2352909922" sldId="264"/>
            <ac:graphicFrameMk id="7" creationId="{AF312C6F-9F50-DC7A-B18E-4D46CB00913E}"/>
          </ac:graphicFrameMkLst>
        </pc:graphicFrameChg>
        <pc:picChg chg="mod">
          <ac:chgData name="Claire DELPECH" userId="2df7d831-ea6f-4af6-9c18-b51a23f7f3a8" providerId="ADAL" clId="{964825B1-AE47-464A-81F2-B06FCAD2C05F}" dt="2023-09-10T07:24:06.082" v="2025" actId="1076"/>
          <ac:picMkLst>
            <pc:docMk/>
            <pc:sldMk cId="2352909922" sldId="264"/>
            <ac:picMk id="5" creationId="{2CDC1D39-B90C-4E6E-238E-BA4FC1B50B52}"/>
          </ac:picMkLst>
        </pc:picChg>
      </pc:sldChg>
      <pc:sldChg chg="delSp modSp add mod">
        <pc:chgData name="Claire DELPECH" userId="2df7d831-ea6f-4af6-9c18-b51a23f7f3a8" providerId="ADAL" clId="{964825B1-AE47-464A-81F2-B06FCAD2C05F}" dt="2023-09-10T18:16:12.445" v="3122" actId="20577"/>
        <pc:sldMkLst>
          <pc:docMk/>
          <pc:sldMk cId="4215797860" sldId="265"/>
        </pc:sldMkLst>
        <pc:spChg chg="del">
          <ac:chgData name="Claire DELPECH" userId="2df7d831-ea6f-4af6-9c18-b51a23f7f3a8" providerId="ADAL" clId="{964825B1-AE47-464A-81F2-B06FCAD2C05F}" dt="2023-09-10T17:54:55.622" v="2561" actId="478"/>
          <ac:spMkLst>
            <pc:docMk/>
            <pc:sldMk cId="4215797860" sldId="265"/>
            <ac:spMk id="2" creationId="{A4624C86-989E-753B-6E92-C36DBC5D5E65}"/>
          </ac:spMkLst>
        </pc:spChg>
        <pc:spChg chg="del mod">
          <ac:chgData name="Claire DELPECH" userId="2df7d831-ea6f-4af6-9c18-b51a23f7f3a8" providerId="ADAL" clId="{964825B1-AE47-464A-81F2-B06FCAD2C05F}" dt="2023-09-10T17:55:05.568" v="2565" actId="478"/>
          <ac:spMkLst>
            <pc:docMk/>
            <pc:sldMk cId="4215797860" sldId="265"/>
            <ac:spMk id="4" creationId="{A106E86D-5867-D3AF-6900-6CDB084E83A6}"/>
          </ac:spMkLst>
        </pc:spChg>
        <pc:spChg chg="mod">
          <ac:chgData name="Claire DELPECH" userId="2df7d831-ea6f-4af6-9c18-b51a23f7f3a8" providerId="ADAL" clId="{964825B1-AE47-464A-81F2-B06FCAD2C05F}" dt="2023-09-10T18:16:12.445" v="3122" actId="20577"/>
          <ac:spMkLst>
            <pc:docMk/>
            <pc:sldMk cId="4215797860" sldId="265"/>
            <ac:spMk id="7" creationId="{ED79F100-B0BB-78F1-AA18-1B4A5A560335}"/>
          </ac:spMkLst>
        </pc:spChg>
      </pc:sldChg>
      <pc:sldChg chg="modSp add mod">
        <pc:chgData name="Claire DELPECH" userId="2df7d831-ea6f-4af6-9c18-b51a23f7f3a8" providerId="ADAL" clId="{964825B1-AE47-464A-81F2-B06FCAD2C05F}" dt="2023-09-10T18:24:11.932" v="3545" actId="1076"/>
        <pc:sldMkLst>
          <pc:docMk/>
          <pc:sldMk cId="4154507647" sldId="266"/>
        </pc:sldMkLst>
        <pc:spChg chg="mod">
          <ac:chgData name="Claire DELPECH" userId="2df7d831-ea6f-4af6-9c18-b51a23f7f3a8" providerId="ADAL" clId="{964825B1-AE47-464A-81F2-B06FCAD2C05F}" dt="2023-09-10T18:24:11.932" v="3545" actId="1076"/>
          <ac:spMkLst>
            <pc:docMk/>
            <pc:sldMk cId="4154507647" sldId="266"/>
            <ac:spMk id="2" creationId="{A4624C86-989E-753B-6E92-C36DBC5D5E6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franceintercos-my.sharepoint.com/personal/c_delpech_intercommunalites_fr/Documents/Documents/Work%20in%20process%20revu%20janvier%202023/00000%20MA%20SEMAINE%20DE%20TAF/Terra%20Nova/r&#233;daction/AAA%20Derni&#232;re%20relecture%20TN/Copie%20de%20donn&#233;es%20Terra%20Nova%20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1987846345536"/>
          <c:y val="2.4102184127053547E-2"/>
          <c:w val="0.86666666666666659"/>
          <c:h val="0.60223233600714199"/>
        </c:manualLayout>
      </c:layout>
      <c:barChart>
        <c:barDir val="col"/>
        <c:grouping val="stacked"/>
        <c:varyColors val="0"/>
        <c:ser>
          <c:idx val="0"/>
          <c:order val="0"/>
          <c:tx>
            <c:strRef>
              <c:f>'[Copie de données Terra Nova 2023.xlsx]Feuil3'!$B$6</c:f>
              <c:strCache>
                <c:ptCount val="1"/>
                <c:pt idx="0">
                  <c:v>Taxe sur le foncier bâti </c:v>
                </c:pt>
              </c:strCache>
            </c:strRef>
          </c:tx>
          <c:spPr>
            <a:solidFill>
              <a:schemeClr val="accent1"/>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14A0-4DB7-9352-844B1086EC50}"/>
                </c:ext>
              </c:extLst>
            </c:dLbl>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'[Copie de données Terra Nova 2023.xlsx]Feuil3'!$C$5:$D$5</c:f>
              <c:strCache>
                <c:ptCount val="2"/>
                <c:pt idx="0">
                  <c:v>Communes </c:v>
                </c:pt>
                <c:pt idx="1">
                  <c:v>Intercommunalités</c:v>
                </c:pt>
              </c:strCache>
            </c:strRef>
          </c:cat>
          <c:val>
            <c:numRef>
              <c:f>'[Copie de données Terra Nova 2023.xlsx]Feuil3'!$C$6:$D$6</c:f>
              <c:numCache>
                <c:formatCode>0.0</c:formatCode>
                <c:ptCount val="2"/>
                <c:pt idx="0">
                  <c:v>34.641735417999996</c:v>
                </c:pt>
                <c:pt idx="1">
                  <c:v>2.1270348220000002</c:v>
                </c:pt>
              </c:numCache>
            </c:numRef>
          </c:val>
          <c:extLst>
            <c:ext xmlns:c16="http://schemas.microsoft.com/office/drawing/2014/chart" uri="{C3380CC4-5D6E-409C-BE32-E72D297353CC}">
              <c16:uniqueId val="{00000001-14A0-4DB7-9352-844B1086EC50}"/>
            </c:ext>
          </c:extLst>
        </c:ser>
        <c:ser>
          <c:idx val="1"/>
          <c:order val="1"/>
          <c:tx>
            <c:strRef>
              <c:f>'[Copie de données Terra Nova 2023.xlsx]Feuil3'!$B$7</c:f>
              <c:strCache>
                <c:ptCount val="1"/>
                <c:pt idx="0">
                  <c:v>DMTO</c:v>
                </c:pt>
              </c:strCache>
            </c:strRef>
          </c:tx>
          <c:spPr>
            <a:solidFill>
              <a:schemeClr val="accent2"/>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14A0-4DB7-9352-844B1086EC50}"/>
                </c:ext>
              </c:extLst>
            </c:dLbl>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'[Copie de données Terra Nova 2023.xlsx]Feuil3'!$C$5:$D$5</c:f>
              <c:strCache>
                <c:ptCount val="2"/>
                <c:pt idx="0">
                  <c:v>Communes </c:v>
                </c:pt>
                <c:pt idx="1">
                  <c:v>Intercommunalités</c:v>
                </c:pt>
              </c:strCache>
            </c:strRef>
          </c:cat>
          <c:val>
            <c:numRef>
              <c:f>'[Copie de données Terra Nova 2023.xlsx]Feuil3'!$C$7:$D$7</c:f>
              <c:numCache>
                <c:formatCode>0.0</c:formatCode>
                <c:ptCount val="2"/>
                <c:pt idx="0">
                  <c:v>5.3552668610000005</c:v>
                </c:pt>
                <c:pt idx="1">
                  <c:v>0.436814547</c:v>
                </c:pt>
              </c:numCache>
            </c:numRef>
          </c:val>
          <c:extLst>
            <c:ext xmlns:c16="http://schemas.microsoft.com/office/drawing/2014/chart" uri="{C3380CC4-5D6E-409C-BE32-E72D297353CC}">
              <c16:uniqueId val="{00000003-14A0-4DB7-9352-844B1086EC50}"/>
            </c:ext>
          </c:extLst>
        </c:ser>
        <c:ser>
          <c:idx val="2"/>
          <c:order val="2"/>
          <c:tx>
            <c:strRef>
              <c:f>'[Copie de données Terra Nova 2023.xlsx]Feuil3'!$B$8</c:f>
              <c:strCache>
                <c:ptCount val="1"/>
                <c:pt idx="0">
                  <c:v>Autres fiscalités</c:v>
                </c:pt>
              </c:strCache>
            </c:strRef>
          </c:tx>
          <c:spPr>
            <a:solidFill>
              <a:schemeClr val="accent3"/>
            </a:solidFill>
            <a:ln>
              <a:noFill/>
            </a:ln>
            <a:effectLst/>
          </c:spPr>
          <c:invertIfNegative val="0"/>
          <c:cat>
            <c:strRef>
              <c:f>'[Copie de données Terra Nova 2023.xlsx]Feuil3'!$C$5:$D$5</c:f>
              <c:strCache>
                <c:ptCount val="2"/>
                <c:pt idx="0">
                  <c:v>Communes </c:v>
                </c:pt>
                <c:pt idx="1">
                  <c:v>Intercommunalités</c:v>
                </c:pt>
              </c:strCache>
            </c:strRef>
          </c:cat>
          <c:val>
            <c:numRef>
              <c:f>'[Copie de données Terra Nova 2023.xlsx]Feuil3'!$C$8:$D$8</c:f>
              <c:numCache>
                <c:formatCode>0.0</c:formatCode>
                <c:ptCount val="2"/>
                <c:pt idx="0">
                  <c:v>6.1899616250000102</c:v>
                </c:pt>
                <c:pt idx="1">
                  <c:v>2.8550381360000001</c:v>
                </c:pt>
              </c:numCache>
            </c:numRef>
          </c:val>
          <c:extLst>
            <c:ext xmlns:c16="http://schemas.microsoft.com/office/drawing/2014/chart" uri="{C3380CC4-5D6E-409C-BE32-E72D297353CC}">
              <c16:uniqueId val="{00000004-14A0-4DB7-9352-844B1086EC50}"/>
            </c:ext>
          </c:extLst>
        </c:ser>
        <c:ser>
          <c:idx val="3"/>
          <c:order val="3"/>
          <c:tx>
            <c:strRef>
              <c:f>'[Copie de données Terra Nova 2023.xlsx]Feuil3'!$B$9</c:f>
              <c:strCache>
                <c:ptCount val="1"/>
                <c:pt idx="0">
                  <c:v>Taxe d'hab. RS et LV</c:v>
                </c:pt>
              </c:strCache>
            </c:strRef>
          </c:tx>
          <c:spPr>
            <a:solidFill>
              <a:schemeClr val="accent4"/>
            </a:solidFill>
            <a:ln>
              <a:noFill/>
            </a:ln>
            <a:effectLst/>
          </c:spPr>
          <c:invertIfNegative val="0"/>
          <c:cat>
            <c:strRef>
              <c:f>'[Copie de données Terra Nova 2023.xlsx]Feuil3'!$C$5:$D$5</c:f>
              <c:strCache>
                <c:ptCount val="2"/>
                <c:pt idx="0">
                  <c:v>Communes </c:v>
                </c:pt>
                <c:pt idx="1">
                  <c:v>Intercommunalités</c:v>
                </c:pt>
              </c:strCache>
            </c:strRef>
          </c:cat>
          <c:val>
            <c:numRef>
              <c:f>'[Copie de données Terra Nova 2023.xlsx]Feuil3'!$C$9:$D$9</c:f>
              <c:numCache>
                <c:formatCode>0.0</c:formatCode>
                <c:ptCount val="2"/>
                <c:pt idx="0">
                  <c:v>2.047732662</c:v>
                </c:pt>
                <c:pt idx="1">
                  <c:v>0.83537527099999997</c:v>
                </c:pt>
              </c:numCache>
            </c:numRef>
          </c:val>
          <c:extLst>
            <c:ext xmlns:c16="http://schemas.microsoft.com/office/drawing/2014/chart" uri="{C3380CC4-5D6E-409C-BE32-E72D297353CC}">
              <c16:uniqueId val="{00000005-14A0-4DB7-9352-844B1086EC50}"/>
            </c:ext>
          </c:extLst>
        </c:ser>
        <c:ser>
          <c:idx val="4"/>
          <c:order val="4"/>
          <c:tx>
            <c:strRef>
              <c:f>'[Copie de données Terra Nova 2023.xlsx]Feuil3'!$B$10</c:f>
              <c:strCache>
                <c:ptCount val="1"/>
                <c:pt idx="0">
                  <c:v>Fraction de TVA</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14A0-4DB7-9352-844B1086EC50}"/>
                </c:ext>
              </c:extLst>
            </c:dLbl>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'[Copie de données Terra Nova 2023.xlsx]Feuil3'!$C$5:$D$5</c:f>
              <c:strCache>
                <c:ptCount val="2"/>
                <c:pt idx="0">
                  <c:v>Communes </c:v>
                </c:pt>
                <c:pt idx="1">
                  <c:v>Intercommunalités</c:v>
                </c:pt>
              </c:strCache>
            </c:strRef>
          </c:cat>
          <c:val>
            <c:numRef>
              <c:f>'[Copie de données Terra Nova 2023.xlsx]Feuil3'!$C$10:$D$10</c:f>
              <c:numCache>
                <c:formatCode>0.0</c:formatCode>
                <c:ptCount val="2"/>
                <c:pt idx="0">
                  <c:v>1.3726084019999998</c:v>
                </c:pt>
                <c:pt idx="1">
                  <c:v>13.184985340999999</c:v>
                </c:pt>
              </c:numCache>
            </c:numRef>
          </c:val>
          <c:extLst>
            <c:ext xmlns:c16="http://schemas.microsoft.com/office/drawing/2014/chart" uri="{C3380CC4-5D6E-409C-BE32-E72D297353CC}">
              <c16:uniqueId val="{00000007-14A0-4DB7-9352-844B1086EC50}"/>
            </c:ext>
          </c:extLst>
        </c:ser>
        <c:ser>
          <c:idx val="5"/>
          <c:order val="5"/>
          <c:tx>
            <c:strRef>
              <c:f>'[Copie de données Terra Nova 2023.xlsx]Feuil3'!$B$11</c:f>
              <c:strCache>
                <c:ptCount val="1"/>
                <c:pt idx="0">
                  <c:v>CFE</c:v>
                </c:pt>
              </c:strCache>
            </c:strRef>
          </c:tx>
          <c:spPr>
            <a:solidFill>
              <a:schemeClr val="accent6"/>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8-14A0-4DB7-9352-844B1086EC50}"/>
                </c:ext>
              </c:extLst>
            </c:dLbl>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'[Copie de données Terra Nova 2023.xlsx]Feuil3'!$C$5:$D$5</c:f>
              <c:strCache>
                <c:ptCount val="2"/>
                <c:pt idx="0">
                  <c:v>Communes </c:v>
                </c:pt>
                <c:pt idx="1">
                  <c:v>Intercommunalités</c:v>
                </c:pt>
              </c:strCache>
            </c:strRef>
          </c:cat>
          <c:val>
            <c:numRef>
              <c:f>'[Copie de données Terra Nova 2023.xlsx]Feuil3'!$C$11:$D$11</c:f>
              <c:numCache>
                <c:formatCode>0.0</c:formatCode>
                <c:ptCount val="2"/>
                <c:pt idx="0">
                  <c:v>0.54419239200000002</c:v>
                </c:pt>
                <c:pt idx="1">
                  <c:v>6.5546919969999999</c:v>
                </c:pt>
              </c:numCache>
            </c:numRef>
          </c:val>
          <c:extLst>
            <c:ext xmlns:c16="http://schemas.microsoft.com/office/drawing/2014/chart" uri="{C3380CC4-5D6E-409C-BE32-E72D297353CC}">
              <c16:uniqueId val="{00000009-14A0-4DB7-9352-844B1086EC50}"/>
            </c:ext>
          </c:extLst>
        </c:ser>
        <c:dLbls>
          <c:showLegendKey val="0"/>
          <c:showVal val="0"/>
          <c:showCatName val="0"/>
          <c:showSerName val="0"/>
          <c:showPercent val="0"/>
          <c:showBubbleSize val="0"/>
        </c:dLbls>
        <c:gapWidth val="150"/>
        <c:overlap val="100"/>
        <c:axId val="816425743"/>
        <c:axId val="850784031"/>
      </c:barChart>
      <c:catAx>
        <c:axId val="816425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fr-FR"/>
          </a:p>
        </c:txPr>
        <c:crossAx val="850784031"/>
        <c:crosses val="autoZero"/>
        <c:auto val="1"/>
        <c:lblAlgn val="ctr"/>
        <c:lblOffset val="100"/>
        <c:noMultiLvlLbl val="0"/>
      </c:catAx>
      <c:valAx>
        <c:axId val="850784031"/>
        <c:scaling>
          <c:orientation val="minMax"/>
        </c:scaling>
        <c:delete val="1"/>
        <c:axPos val="l"/>
        <c:numFmt formatCode="0.0" sourceLinked="1"/>
        <c:majorTickMark val="none"/>
        <c:minorTickMark val="none"/>
        <c:tickLblPos val="nextTo"/>
        <c:crossAx val="816425743"/>
        <c:crosses val="autoZero"/>
        <c:crossBetween val="between"/>
      </c:valAx>
      <c:spPr>
        <a:noFill/>
        <a:ln w="25400">
          <a:noFill/>
        </a:ln>
        <a:effectLst/>
      </c:spPr>
    </c:plotArea>
    <c:legend>
      <c:legendPos val="b"/>
      <c:layout>
        <c:manualLayout>
          <c:xMode val="edge"/>
          <c:yMode val="edge"/>
          <c:x val="0.12992935258092739"/>
          <c:y val="0.73479607623313659"/>
          <c:w val="0.83145631073333925"/>
          <c:h val="0.23742620439432621"/>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1"/>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05F596-4A2C-426C-98FA-E5C3C97ABC44}" type="datetimeFigureOut">
              <a:rPr lang="fr-FR" smtClean="0"/>
              <a:t>08/09/2023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34533-F9E0-4C13-8251-ADFFEA5C3D5F}" type="slidenum">
              <a:rPr lang="fr-FR" smtClean="0"/>
              <a:t>‹N°›</a:t>
            </a:fld>
            <a:endParaRPr lang="fr-FR"/>
          </a:p>
        </p:txBody>
      </p:sp>
    </p:spTree>
    <p:extLst>
      <p:ext uri="{BB962C8B-B14F-4D97-AF65-F5344CB8AC3E}">
        <p14:creationId xmlns:p14="http://schemas.microsoft.com/office/powerpoint/2010/main" val="23432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FR" sz="1800" b="0" i="0" u="none" strike="noStrike" baseline="0" dirty="0">
              <a:latin typeface="MetaOT-Normal"/>
            </a:endParaRPr>
          </a:p>
          <a:p>
            <a:pPr algn="l"/>
            <a:r>
              <a:rPr lang="fr-FR" dirty="0"/>
              <a:t>Impôt sur le revenu en 1914 seulement </a:t>
            </a:r>
          </a:p>
        </p:txBody>
      </p:sp>
      <p:sp>
        <p:nvSpPr>
          <p:cNvPr id="4" name="Espace réservé du numéro de diapositive 3"/>
          <p:cNvSpPr>
            <a:spLocks noGrp="1"/>
          </p:cNvSpPr>
          <p:nvPr>
            <p:ph type="sldNum" sz="quarter" idx="5"/>
          </p:nvPr>
        </p:nvSpPr>
        <p:spPr/>
        <p:txBody>
          <a:bodyPr/>
          <a:lstStyle/>
          <a:p>
            <a:fld id="{98634533-F9E0-4C13-8251-ADFFEA5C3D5F}" type="slidenum">
              <a:rPr lang="fr-FR" smtClean="0"/>
              <a:t>3</a:t>
            </a:fld>
            <a:endParaRPr lang="fr-FR"/>
          </a:p>
        </p:txBody>
      </p:sp>
    </p:spTree>
    <p:extLst>
      <p:ext uri="{BB962C8B-B14F-4D97-AF65-F5344CB8AC3E}">
        <p14:creationId xmlns:p14="http://schemas.microsoft.com/office/powerpoint/2010/main" val="4137731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70C0"/>
                </a:solidFill>
                <a:effectLst/>
                <a:latin typeface="Gill Sans MT" panose="020B0502020104020203" pitchFamily="34" charset="0"/>
                <a:ea typeface="Calibri" panose="020F0502020204030204" pitchFamily="34" charset="0"/>
                <a:cs typeface="Calibri" panose="020F0502020204030204" pitchFamily="34" charset="0"/>
              </a:rPr>
              <a:t>cadastre, un travail qui prendra cinquante ans mais qui donnera par la suite un instrument fiscal extrêmement puissant sur des revenus fonciers. </a:t>
            </a:r>
            <a:endParaRPr lang="fr-FR" sz="1200" dirty="0">
              <a:effectLst/>
              <a:latin typeface="Times New Roman" panose="02020603050405020304" pitchFamily="18" charset="0"/>
              <a:ea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98634533-F9E0-4C13-8251-ADFFEA5C3D5F}" type="slidenum">
              <a:rPr lang="fr-FR" smtClean="0"/>
              <a:t>4</a:t>
            </a:fld>
            <a:endParaRPr lang="fr-FR"/>
          </a:p>
        </p:txBody>
      </p:sp>
    </p:spTree>
    <p:extLst>
      <p:ext uri="{BB962C8B-B14F-4D97-AF65-F5344CB8AC3E}">
        <p14:creationId xmlns:p14="http://schemas.microsoft.com/office/powerpoint/2010/main" val="158095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98634533-F9E0-4C13-8251-ADFFEA5C3D5F}" type="slidenum">
              <a:rPr lang="fr-FR" smtClean="0"/>
              <a:t>5</a:t>
            </a:fld>
            <a:endParaRPr lang="fr-FR"/>
          </a:p>
        </p:txBody>
      </p:sp>
    </p:spTree>
    <p:extLst>
      <p:ext uri="{BB962C8B-B14F-4D97-AF65-F5344CB8AC3E}">
        <p14:creationId xmlns:p14="http://schemas.microsoft.com/office/powerpoint/2010/main" val="406157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8634533-F9E0-4C13-8251-ADFFEA5C3D5F}" type="slidenum">
              <a:rPr lang="fr-FR" smtClean="0"/>
              <a:t>7</a:t>
            </a:fld>
            <a:endParaRPr lang="fr-FR"/>
          </a:p>
        </p:txBody>
      </p:sp>
    </p:spTree>
    <p:extLst>
      <p:ext uri="{BB962C8B-B14F-4D97-AF65-F5344CB8AC3E}">
        <p14:creationId xmlns:p14="http://schemas.microsoft.com/office/powerpoint/2010/main" val="1915555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8634533-F9E0-4C13-8251-ADFFEA5C3D5F}" type="slidenum">
              <a:rPr lang="fr-FR" smtClean="0"/>
              <a:t>8</a:t>
            </a:fld>
            <a:endParaRPr lang="fr-FR"/>
          </a:p>
        </p:txBody>
      </p:sp>
    </p:spTree>
    <p:extLst>
      <p:ext uri="{BB962C8B-B14F-4D97-AF65-F5344CB8AC3E}">
        <p14:creationId xmlns:p14="http://schemas.microsoft.com/office/powerpoint/2010/main" val="1106963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A05425-AD76-9320-F911-28A28E1F331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116C9FC-2D43-B2E3-0E30-74CFA0B874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626F50C-A3F7-CA78-EFE4-30DFD7EC607D}"/>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8F315716-BE72-CFDB-1B22-D7E3C7830A0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B624CA-991F-18A1-25EA-E7125D3DF23C}"/>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2077648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18A44B-53AA-6C2C-9E81-675087F175B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95F40F6-1511-DE4F-B7B2-673F852C1CD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D8F19B-7E69-2DAB-0B8B-FF2B9C5C98D4}"/>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5C2DF90A-A09E-0790-38E5-BBB011EF02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B64B60-FCD6-90C7-D4DF-B92F42E16DC7}"/>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217163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9AC5D24-3326-337B-EC62-D75D45563C8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743018C-D158-4B29-79EA-0FE16764003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57E1FF-1296-610C-844E-6B762006F5C9}"/>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FB88621A-C50F-B84D-1BCB-C44BFC8C41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82DA6A-28CD-1C94-4E53-BE7E5FC38E50}"/>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37899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1F952-8365-1361-91DD-B2A76712BD2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DE6CCB5-89FE-0ABA-2EAD-EA459085548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A10CF6E-AD70-7472-C10F-D2A590577BF4}"/>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BBDC07E9-43EE-FACB-EF0E-B1CC2BD2B1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D543250-154B-0544-34D9-9F3BA2E7B039}"/>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5314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5E34A8-7B0C-0A7A-744D-A8BAD9F8117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9D1ECFC-03C3-5BF7-85BB-B8836BD09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14BBFC7-2839-9817-2610-B633B4E1A04E}"/>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51F12D91-6756-39E5-9298-A0E2A768BE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916D85-EEFC-DA04-4EFD-DAA3E4885865}"/>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2669687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F3D91B-5C6D-33CF-3FAE-72145C5B27F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8CCF8AC-908B-684D-1766-AF4BFC9EEB6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65E46A5-6118-42CB-DC8F-8DB95E0C40E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5778BD6-E4B7-8050-30F9-3219C6B5B5A1}"/>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6" name="Espace réservé du pied de page 5">
            <a:extLst>
              <a:ext uri="{FF2B5EF4-FFF2-40B4-BE49-F238E27FC236}">
                <a16:creationId xmlns:a16="http://schemas.microsoft.com/office/drawing/2014/main" id="{2BF6B2A7-5D99-3BD7-C195-AD7EA69B5F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5D3109E-3751-C3B6-C321-7DD5A555BA80}"/>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55854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35CBB4-5F99-8820-D873-5A98AC85AD6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D9E41A8-E0BD-FBA9-2E59-209F50EC9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C939E58-22E4-C9C8-693D-0C9256DCF55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69253E4-EC2C-AF09-10C4-D74B3F3B76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BB034B8-E8AB-1367-F687-32672192EE3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2BF533C-B702-4C5E-75DF-1A8A3EB4FDF2}"/>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8" name="Espace réservé du pied de page 7">
            <a:extLst>
              <a:ext uri="{FF2B5EF4-FFF2-40B4-BE49-F238E27FC236}">
                <a16:creationId xmlns:a16="http://schemas.microsoft.com/office/drawing/2014/main" id="{A803147B-FF60-7115-06B7-47051FC3F5E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1ECE588-C8E4-1F1F-1225-D6FB75157389}"/>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412883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B4C463-9D59-2901-9CAB-89B217CE175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C38ADAB-7969-AF86-703F-5F51E10CFF0E}"/>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4" name="Espace réservé du pied de page 3">
            <a:extLst>
              <a:ext uri="{FF2B5EF4-FFF2-40B4-BE49-F238E27FC236}">
                <a16:creationId xmlns:a16="http://schemas.microsoft.com/office/drawing/2014/main" id="{073833AF-672E-B832-4311-ACBFD06C166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BAA84A0-761B-009F-0BF8-51E5A057D8FB}"/>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192216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EC1513F-FF45-BBBE-5472-344114B05906}"/>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3" name="Espace réservé du pied de page 2">
            <a:extLst>
              <a:ext uri="{FF2B5EF4-FFF2-40B4-BE49-F238E27FC236}">
                <a16:creationId xmlns:a16="http://schemas.microsoft.com/office/drawing/2014/main" id="{5A93BFBF-C28A-3B0A-F22F-EB558F600EC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A3C62E6-F4D5-D3D0-4021-ACE7FFCD2F71}"/>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103930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6A4DD-36A9-7200-AB01-12AEED7E4DB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5F67568-961A-1E3F-B36D-5D3CD51D9F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9B6D931-0EF1-70F3-68C8-3E7FDF272A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50C3B77-5055-947C-53A8-3CF629218118}"/>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6" name="Espace réservé du pied de page 5">
            <a:extLst>
              <a:ext uri="{FF2B5EF4-FFF2-40B4-BE49-F238E27FC236}">
                <a16:creationId xmlns:a16="http://schemas.microsoft.com/office/drawing/2014/main" id="{169E4021-9AC3-A9A8-F3B8-DD08147B5D1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5E4EAB2-E517-DF57-75D8-AA154F7E72E3}"/>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3788084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74476-C385-F457-5DF5-9F513ABD56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32109EB-7A4B-4242-CBF4-365F3C6F76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31C668F-E806-8610-97DC-F2D265B7EF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15AF421-C390-E594-3EC4-504C8F408B17}"/>
              </a:ext>
            </a:extLst>
          </p:cNvPr>
          <p:cNvSpPr>
            <a:spLocks noGrp="1"/>
          </p:cNvSpPr>
          <p:nvPr>
            <p:ph type="dt" sz="half" idx="10"/>
          </p:nvPr>
        </p:nvSpPr>
        <p:spPr/>
        <p:txBody>
          <a:bodyPr/>
          <a:lstStyle/>
          <a:p>
            <a:fld id="{AB6D1F85-75D8-418A-9A2C-5A87167CEA94}" type="datetimeFigureOut">
              <a:rPr lang="fr-FR" smtClean="0"/>
              <a:t>08/09/2023</a:t>
            </a:fld>
            <a:endParaRPr lang="fr-FR"/>
          </a:p>
        </p:txBody>
      </p:sp>
      <p:sp>
        <p:nvSpPr>
          <p:cNvPr id="6" name="Espace réservé du pied de page 5">
            <a:extLst>
              <a:ext uri="{FF2B5EF4-FFF2-40B4-BE49-F238E27FC236}">
                <a16:creationId xmlns:a16="http://schemas.microsoft.com/office/drawing/2014/main" id="{4EFFE114-6E17-02A5-EB36-2552F9E02B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700579F-EAA1-3725-12DD-D402C595F877}"/>
              </a:ext>
            </a:extLst>
          </p:cNvPr>
          <p:cNvSpPr>
            <a:spLocks noGrp="1"/>
          </p:cNvSpPr>
          <p:nvPr>
            <p:ph type="sldNum" sz="quarter" idx="12"/>
          </p:nvPr>
        </p:nvSpPr>
        <p:spPr/>
        <p:txBody>
          <a:bodyPr/>
          <a:lstStyle/>
          <a:p>
            <a:fld id="{68E1D91A-812F-4FC8-98CB-F7374FF7EAEB}" type="slidenum">
              <a:rPr lang="fr-FR" smtClean="0"/>
              <a:t>‹N°›</a:t>
            </a:fld>
            <a:endParaRPr lang="fr-FR"/>
          </a:p>
        </p:txBody>
      </p:sp>
    </p:spTree>
    <p:extLst>
      <p:ext uri="{BB962C8B-B14F-4D97-AF65-F5344CB8AC3E}">
        <p14:creationId xmlns:p14="http://schemas.microsoft.com/office/powerpoint/2010/main" val="14957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2A9E3D0-106D-B785-67E0-516225C47E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594ACF-0C4A-15B7-92EC-AF6602CB48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F86AF4-987F-579E-4294-5D5C8AAB2F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D1F85-75D8-418A-9A2C-5A87167CEA94}" type="datetimeFigureOut">
              <a:rPr lang="fr-FR" smtClean="0"/>
              <a:t>08/09/2023</a:t>
            </a:fld>
            <a:endParaRPr lang="fr-FR"/>
          </a:p>
        </p:txBody>
      </p:sp>
      <p:sp>
        <p:nvSpPr>
          <p:cNvPr id="5" name="Espace réservé du pied de page 4">
            <a:extLst>
              <a:ext uri="{FF2B5EF4-FFF2-40B4-BE49-F238E27FC236}">
                <a16:creationId xmlns:a16="http://schemas.microsoft.com/office/drawing/2014/main" id="{0BDCE882-DAA2-C28C-210C-C9DD64557E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1C2A5C6-9155-7E0D-760C-1698541E9C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1D91A-812F-4FC8-98CB-F7374FF7EAEB}" type="slidenum">
              <a:rPr lang="fr-FR" smtClean="0"/>
              <a:t>‹N°›</a:t>
            </a:fld>
            <a:endParaRPr lang="fr-FR"/>
          </a:p>
        </p:txBody>
      </p:sp>
    </p:spTree>
    <p:extLst>
      <p:ext uri="{BB962C8B-B14F-4D97-AF65-F5344CB8AC3E}">
        <p14:creationId xmlns:p14="http://schemas.microsoft.com/office/powerpoint/2010/main" val="3360618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491122" y="315811"/>
            <a:ext cx="3387739" cy="1573950"/>
          </a:xfrm>
          <a:prstGeom prst="rect">
            <a:avLst/>
          </a:prstGeom>
        </p:spPr>
      </p:pic>
      <p:sp>
        <p:nvSpPr>
          <p:cNvPr id="7" name="ZoneTexte 6">
            <a:extLst>
              <a:ext uri="{FF2B5EF4-FFF2-40B4-BE49-F238E27FC236}">
                <a16:creationId xmlns:a16="http://schemas.microsoft.com/office/drawing/2014/main" id="{6747FBFA-9F5E-CD69-951A-20721D9ADEA2}"/>
              </a:ext>
            </a:extLst>
          </p:cNvPr>
          <p:cNvSpPr txBox="1"/>
          <p:nvPr/>
        </p:nvSpPr>
        <p:spPr>
          <a:xfrm>
            <a:off x="2304115" y="229037"/>
            <a:ext cx="7388525" cy="6340197"/>
          </a:xfrm>
          <a:prstGeom prst="rect">
            <a:avLst/>
          </a:prstGeom>
          <a:noFill/>
        </p:spPr>
        <p:txBody>
          <a:bodyPr wrap="square">
            <a:spAutoFit/>
          </a:bodyPr>
          <a:lstStyle/>
          <a:p>
            <a:pPr algn="l"/>
            <a:endParaRPr lang="fr-FR" sz="1400" b="0" i="0" u="none" strike="noStrike" baseline="0" dirty="0">
              <a:solidFill>
                <a:srgbClr val="000000"/>
              </a:solidFill>
              <a:latin typeface="Playfair Display Black" panose="020F0502020204030204" pitchFamily="2" charset="0"/>
            </a:endParaRPr>
          </a:p>
          <a:p>
            <a:pPr algn="r"/>
            <a:r>
              <a:rPr lang="fr-FR" sz="3200" b="0" i="0" u="none" strike="noStrike" baseline="0" dirty="0">
                <a:solidFill>
                  <a:srgbClr val="000000"/>
                </a:solidFill>
                <a:latin typeface="Gill Sans MT" panose="020B0502020104020203" pitchFamily="34" charset="0"/>
              </a:rPr>
              <a:t> </a:t>
            </a:r>
            <a:r>
              <a:rPr lang="fr-FR" sz="3200" b="1" i="0" u="none" strike="noStrike" baseline="0" dirty="0">
                <a:solidFill>
                  <a:srgbClr val="FF0000"/>
                </a:solidFill>
                <a:latin typeface="Gill Sans MT" panose="020B0502020104020203" pitchFamily="34" charset="0"/>
              </a:rPr>
              <a:t>Le sol, </a:t>
            </a:r>
            <a:endParaRPr lang="fr-FR" sz="3200" b="0" i="0" u="none" strike="noStrike" baseline="0" dirty="0">
              <a:solidFill>
                <a:srgbClr val="FF0000"/>
              </a:solidFill>
              <a:latin typeface="Gill Sans MT" panose="020B0502020104020203" pitchFamily="34" charset="0"/>
            </a:endParaRPr>
          </a:p>
          <a:p>
            <a:pPr algn="r"/>
            <a:r>
              <a:rPr lang="fr-FR" sz="3200" b="1" i="0" u="none" strike="noStrike" baseline="0" dirty="0">
                <a:solidFill>
                  <a:srgbClr val="FF0000"/>
                </a:solidFill>
                <a:latin typeface="Gill Sans MT" panose="020B0502020104020203" pitchFamily="34" charset="0"/>
              </a:rPr>
              <a:t>ressource stratégique pour un aménagement durable</a:t>
            </a:r>
          </a:p>
          <a:p>
            <a:pPr algn="r"/>
            <a:endParaRPr lang="fr-FR" sz="3200" b="1" dirty="0">
              <a:solidFill>
                <a:srgbClr val="000000"/>
              </a:solidFill>
              <a:latin typeface="Gill Sans MT" panose="020B0502020104020203" pitchFamily="34" charset="0"/>
            </a:endParaRPr>
          </a:p>
          <a:p>
            <a:pPr algn="r"/>
            <a:endParaRPr lang="fr-FR" sz="3200" b="1" dirty="0">
              <a:solidFill>
                <a:srgbClr val="000000"/>
              </a:solidFill>
              <a:latin typeface="Gill Sans MT" panose="020B0502020104020203" pitchFamily="34" charset="0"/>
            </a:endParaRPr>
          </a:p>
          <a:p>
            <a:pPr algn="r"/>
            <a:endParaRPr lang="fr-FR" sz="3200" b="1" dirty="0">
              <a:solidFill>
                <a:srgbClr val="000000"/>
              </a:solidFill>
              <a:latin typeface="Gill Sans MT" panose="020B0502020104020203" pitchFamily="34" charset="0"/>
            </a:endParaRPr>
          </a:p>
          <a:p>
            <a:pPr>
              <a:tabLst>
                <a:tab pos="2790825" algn="l"/>
              </a:tabLst>
            </a:pPr>
            <a:r>
              <a:rPr lang="fr-FR" sz="3200" b="1" dirty="0">
                <a:solidFill>
                  <a:srgbClr val="0070C0"/>
                </a:solidFill>
                <a:effectLst/>
                <a:latin typeface="Gill Sans MT" panose="020B0502020104020203" pitchFamily="34" charset="0"/>
                <a:ea typeface="Calibri" panose="020F0502020204030204" pitchFamily="34" charset="0"/>
              </a:rPr>
              <a:t>Vendredi 15 septembre </a:t>
            </a:r>
            <a:endParaRPr lang="fr-FR" sz="3200" dirty="0">
              <a:solidFill>
                <a:srgbClr val="0070C0"/>
              </a:solidFill>
              <a:effectLst/>
              <a:latin typeface="Gill Sans MT" panose="020B0502020104020203" pitchFamily="34" charset="0"/>
              <a:ea typeface="Times New Roman" panose="02020603050405020304" pitchFamily="18" charset="0"/>
            </a:endParaRPr>
          </a:p>
          <a:p>
            <a:pPr>
              <a:tabLst>
                <a:tab pos="2790825" algn="l"/>
              </a:tabLst>
            </a:pPr>
            <a:r>
              <a:rPr lang="fr-FR" sz="3200" b="1" dirty="0">
                <a:solidFill>
                  <a:srgbClr val="0070C0"/>
                </a:solidFill>
                <a:effectLst/>
                <a:latin typeface="Gill Sans MT" panose="020B0502020104020203" pitchFamily="34" charset="0"/>
                <a:ea typeface="Calibri" panose="020F0502020204030204" pitchFamily="34" charset="0"/>
              </a:rPr>
              <a:t>11h45 - 12h30</a:t>
            </a:r>
            <a:endParaRPr lang="fr-FR" sz="3200" dirty="0">
              <a:solidFill>
                <a:srgbClr val="0070C0"/>
              </a:solidFill>
              <a:effectLst/>
              <a:latin typeface="Gill Sans MT" panose="020B0502020104020203" pitchFamily="34" charset="0"/>
              <a:ea typeface="Times New Roman" panose="02020603050405020304" pitchFamily="18" charset="0"/>
            </a:endParaRPr>
          </a:p>
          <a:p>
            <a:pPr>
              <a:tabLst>
                <a:tab pos="2790825" algn="l"/>
              </a:tabLst>
            </a:pPr>
            <a:r>
              <a:rPr lang="fr-FR" sz="3200" b="1" dirty="0">
                <a:solidFill>
                  <a:srgbClr val="0070C0"/>
                </a:solidFill>
                <a:effectLst/>
                <a:latin typeface="Gill Sans MT" panose="020B0502020104020203" pitchFamily="34" charset="0"/>
                <a:ea typeface="Calibri" panose="020F0502020204030204" pitchFamily="34" charset="0"/>
              </a:rPr>
              <a:t>Habiter sans se ruiner</a:t>
            </a:r>
          </a:p>
          <a:p>
            <a:pPr>
              <a:tabLst>
                <a:tab pos="2790825" algn="l"/>
              </a:tabLst>
            </a:pPr>
            <a:endParaRPr lang="fr-FR" sz="3200" b="1" dirty="0">
              <a:solidFill>
                <a:srgbClr val="0070C0"/>
              </a:solidFill>
              <a:latin typeface="Gill Sans MT" panose="020B0502020104020203" pitchFamily="34" charset="0"/>
              <a:ea typeface="Times New Roman" panose="02020603050405020304" pitchFamily="18" charset="0"/>
            </a:endParaRPr>
          </a:p>
          <a:p>
            <a:r>
              <a:rPr lang="fr-FR" sz="1800" b="1" i="0" u="none" strike="noStrike" baseline="0" dirty="0">
                <a:solidFill>
                  <a:srgbClr val="808080"/>
                </a:solidFill>
                <a:latin typeface="Calibri" panose="020F0502020204030204" pitchFamily="34" charset="0"/>
              </a:rPr>
              <a:t>11h45 - 12h05 </a:t>
            </a:r>
            <a:endParaRPr lang="fr-FR" sz="1800" b="0" i="0" u="none" strike="noStrike" baseline="0" dirty="0">
              <a:solidFill>
                <a:srgbClr val="808080"/>
              </a:solidFill>
              <a:latin typeface="Calibri" panose="020F0502020204030204" pitchFamily="34" charset="0"/>
            </a:endParaRPr>
          </a:p>
          <a:p>
            <a:r>
              <a:rPr lang="fr-FR" sz="1800" b="1" i="0" u="none" strike="noStrike" baseline="0" dirty="0">
                <a:solidFill>
                  <a:srgbClr val="CC3200"/>
                </a:solidFill>
                <a:latin typeface="Calibri" panose="020F0502020204030204" pitchFamily="34" charset="0"/>
              </a:rPr>
              <a:t>Sols et fiscalité : état des lieux et enjeux </a:t>
            </a:r>
            <a:endParaRPr lang="fr-FR" sz="1800" b="0" i="0" u="none" strike="noStrike" baseline="0" dirty="0">
              <a:solidFill>
                <a:srgbClr val="000000"/>
              </a:solidFill>
              <a:latin typeface="Calibri" panose="020F0502020204030204" pitchFamily="34" charset="0"/>
            </a:endParaRPr>
          </a:p>
          <a:p>
            <a:r>
              <a:rPr lang="fr-FR" sz="1800" b="1" i="0" u="none" strike="noStrike" baseline="0" dirty="0">
                <a:solidFill>
                  <a:srgbClr val="404040"/>
                </a:solidFill>
                <a:latin typeface="Calibri" panose="020F0502020204030204" pitchFamily="34" charset="0"/>
              </a:rPr>
              <a:t>Claire Delpech, </a:t>
            </a:r>
            <a:r>
              <a:rPr lang="fr-FR" sz="1800" b="0" i="0" u="none" strike="noStrike" baseline="0" dirty="0">
                <a:solidFill>
                  <a:srgbClr val="404040"/>
                </a:solidFill>
                <a:latin typeface="Calibri" panose="020F0502020204030204" pitchFamily="34" charset="0"/>
              </a:rPr>
              <a:t>Enseignante au CNAM</a:t>
            </a:r>
            <a:endParaRPr lang="fr-FR" sz="3200" dirty="0">
              <a:solidFill>
                <a:srgbClr val="0070C0"/>
              </a:solidFill>
              <a:effectLst/>
              <a:latin typeface="Gill Sans MT" panose="020B0502020104020203" pitchFamily="34" charset="0"/>
              <a:ea typeface="Times New Roman" panose="02020603050405020304" pitchFamily="18" charset="0"/>
            </a:endParaRPr>
          </a:p>
          <a:p>
            <a:pPr algn="r"/>
            <a:endParaRPr lang="fr-FR" dirty="0"/>
          </a:p>
        </p:txBody>
      </p:sp>
    </p:spTree>
    <p:extLst>
      <p:ext uri="{BB962C8B-B14F-4D97-AF65-F5344CB8AC3E}">
        <p14:creationId xmlns:p14="http://schemas.microsoft.com/office/powerpoint/2010/main" val="3985826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277763" y="183731"/>
            <a:ext cx="2302878" cy="1069922"/>
          </a:xfrm>
          <a:prstGeom prst="rect">
            <a:avLst/>
          </a:prstGeom>
        </p:spPr>
      </p:pic>
      <p:sp>
        <p:nvSpPr>
          <p:cNvPr id="2" name="ZoneTexte 1">
            <a:extLst>
              <a:ext uri="{FF2B5EF4-FFF2-40B4-BE49-F238E27FC236}">
                <a16:creationId xmlns:a16="http://schemas.microsoft.com/office/drawing/2014/main" id="{A4624C86-989E-753B-6E92-C36DBC5D5E65}"/>
              </a:ext>
            </a:extLst>
          </p:cNvPr>
          <p:cNvSpPr txBox="1"/>
          <p:nvPr/>
        </p:nvSpPr>
        <p:spPr>
          <a:xfrm>
            <a:off x="1031239" y="1182087"/>
            <a:ext cx="10536471" cy="4998804"/>
          </a:xfrm>
          <a:prstGeom prst="rect">
            <a:avLst/>
          </a:prstGeom>
          <a:noFill/>
        </p:spPr>
        <p:txBody>
          <a:bodyPr wrap="square">
            <a:spAutoFit/>
          </a:bodyPr>
          <a:lstStyle/>
          <a:p>
            <a:pPr algn="just">
              <a:spcAft>
                <a:spcPts val="100"/>
              </a:spcAft>
              <a:tabLst>
                <a:tab pos="2790825" algn="l"/>
              </a:tabLst>
            </a:pPr>
            <a:r>
              <a:rPr lang="fr-FR" sz="2200" b="1" dirty="0">
                <a:solidFill>
                  <a:srgbClr val="ED0F19"/>
                </a:solidFill>
                <a:latin typeface="Gill Sans MT" panose="020B0502020104020203" pitchFamily="34" charset="0"/>
                <a:ea typeface="Calibri" panose="020F0502020204030204" pitchFamily="34" charset="0"/>
              </a:rPr>
              <a:t>De quels outils fiscaux disposent les collectivités pour agir ?</a:t>
            </a:r>
          </a:p>
          <a:p>
            <a:pPr algn="just">
              <a:spcAft>
                <a:spcPts val="100"/>
              </a:spcAft>
              <a:tabLst>
                <a:tab pos="2790825" algn="l"/>
              </a:tabLst>
            </a:pPr>
            <a:endParaRPr lang="fr-FR" sz="2200" b="1" dirty="0">
              <a:latin typeface="Gill Sans MT" panose="020B0502020104020203" pitchFamily="34" charset="0"/>
              <a:ea typeface="Calibri" panose="020F0502020204030204" pitchFamily="34" charset="0"/>
            </a:endParaRPr>
          </a:p>
          <a:p>
            <a:pPr marL="342900" indent="-342900" algn="just">
              <a:spcAft>
                <a:spcPts val="100"/>
              </a:spcAft>
              <a:buFont typeface="Wingdings" panose="05000000000000000000" pitchFamily="2" charset="2"/>
              <a:buChar char="à"/>
              <a:tabLst>
                <a:tab pos="2790825" algn="l"/>
              </a:tabLst>
            </a:pPr>
            <a:r>
              <a:rPr lang="fr-FR" sz="2200" dirty="0">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E</a:t>
            </a:r>
            <a:r>
              <a:rPr lang="fr-FR" sz="2200" dirty="0">
                <a:effectLst/>
                <a:latin typeface="Gill Sans MT" panose="020B0502020104020203" pitchFamily="34" charset="0"/>
                <a:ea typeface="Century Gothic" panose="020B0502020202020204" pitchFamily="34" charset="0"/>
                <a:cs typeface="Times New Roman" panose="02020603050405020304" pitchFamily="18" charset="0"/>
              </a:rPr>
              <a:t>ngager au plus vite la révision des valeurs locatives </a:t>
            </a:r>
          </a:p>
          <a:p>
            <a:pPr marL="342900" indent="-342900" algn="just">
              <a:spcAft>
                <a:spcPts val="100"/>
              </a:spcAft>
              <a:buFont typeface="Wingdings" panose="05000000000000000000" pitchFamily="2" charset="2"/>
              <a:buChar char="à"/>
              <a:tabLst>
                <a:tab pos="2790825" algn="l"/>
              </a:tabLst>
            </a:pPr>
            <a:endParaRPr lang="fr-FR" sz="2200" b="1" dirty="0">
              <a:latin typeface="Gill Sans MT" panose="020B0502020104020203" pitchFamily="34" charset="0"/>
              <a:ea typeface="Calibri" panose="020F0502020204030204" pitchFamily="34" charset="0"/>
              <a:cs typeface="Times New Roman" panose="02020603050405020304" pitchFamily="18" charset="0"/>
            </a:endParaRPr>
          </a:p>
          <a:p>
            <a:pPr marL="342900" indent="-342900" algn="just">
              <a:spcAft>
                <a:spcPts val="100"/>
              </a:spcAft>
              <a:buFont typeface="Wingdings" panose="05000000000000000000" pitchFamily="2" charset="2"/>
              <a:buChar char="à"/>
              <a:tabLst>
                <a:tab pos="2790825" algn="l"/>
              </a:tabLst>
            </a:pPr>
            <a:r>
              <a:rPr lang="fr-FR" sz="2200" b="1" dirty="0">
                <a:latin typeface="Gill Sans MT" panose="020B0502020104020203" pitchFamily="34" charset="0"/>
                <a:ea typeface="Calibri" panose="020F0502020204030204" pitchFamily="34" charset="0"/>
                <a:cs typeface="Times New Roman" panose="02020603050405020304" pitchFamily="18" charset="0"/>
              </a:rPr>
              <a:t>Améliorer l’efficacité de la fiscalité de l’urbanisme : </a:t>
            </a:r>
          </a:p>
          <a:p>
            <a:pPr lvl="1" algn="just">
              <a:spcAft>
                <a:spcPts val="100"/>
              </a:spcAft>
              <a:tabLst>
                <a:tab pos="2790825" algn="l"/>
              </a:tabLst>
            </a:pPr>
            <a:r>
              <a:rPr lang="fr-FR" sz="2200" b="1" dirty="0">
                <a:latin typeface="Gill Sans MT" panose="020B0502020104020203" pitchFamily="34" charset="0"/>
                <a:ea typeface="Calibri" panose="020F0502020204030204" pitchFamily="34" charset="0"/>
                <a:cs typeface="Times New Roman" panose="02020603050405020304" pitchFamily="18" charset="0"/>
              </a:rPr>
              <a:t>- </a:t>
            </a:r>
            <a:r>
              <a:rPr lang="fr-FR" sz="2200" dirty="0">
                <a:latin typeface="Gill Sans MT" panose="020B0502020104020203" pitchFamily="34" charset="0"/>
                <a:ea typeface="Calibri" panose="020F0502020204030204" pitchFamily="34" charset="0"/>
                <a:cs typeface="Times New Roman" panose="02020603050405020304" pitchFamily="18" charset="0"/>
              </a:rPr>
              <a:t>Taxe d’aménagement : aller au-delà de sa vocation initiale ? </a:t>
            </a:r>
            <a:endParaRPr lang="fr-FR" sz="2200" dirty="0">
              <a:latin typeface="Gill Sans MT" panose="020B0502020104020203" pitchFamily="34" charset="0"/>
              <a:ea typeface="Calibri" panose="020F0502020204030204" pitchFamily="34" charset="0"/>
            </a:endParaRPr>
          </a:p>
          <a:p>
            <a:pPr lvl="1" algn="just">
              <a:spcAft>
                <a:spcPts val="100"/>
              </a:spcAft>
              <a:tabLst>
                <a:tab pos="2790825" algn="l"/>
              </a:tabLst>
            </a:pPr>
            <a:r>
              <a:rPr lang="fr-FR" sz="2200" dirty="0">
                <a:latin typeface="Gill Sans MT" panose="020B0502020104020203" pitchFamily="34" charset="0"/>
                <a:ea typeface="Calibri" panose="020F0502020204030204" pitchFamily="34" charset="0"/>
              </a:rPr>
              <a:t>- Versement pour sous densité … le retour</a:t>
            </a:r>
          </a:p>
          <a:p>
            <a:pPr lvl="1" algn="just">
              <a:spcAft>
                <a:spcPts val="100"/>
              </a:spcAft>
              <a:tabLst>
                <a:tab pos="2790825" algn="l"/>
              </a:tabLst>
            </a:pPr>
            <a:r>
              <a:rPr lang="fr-FR" sz="2200" dirty="0">
                <a:latin typeface="Gill Sans MT" panose="020B0502020104020203" pitchFamily="34" charset="0"/>
                <a:ea typeface="Calibri" panose="020F0502020204030204" pitchFamily="34" charset="0"/>
              </a:rPr>
              <a:t>- Taxe sur les logements vacants : plus d’efficacité </a:t>
            </a:r>
          </a:p>
          <a:p>
            <a:pPr lvl="1" algn="just">
              <a:spcAft>
                <a:spcPts val="100"/>
              </a:spcAft>
              <a:tabLst>
                <a:tab pos="2790825" algn="l"/>
              </a:tabLst>
            </a:pPr>
            <a:r>
              <a:rPr lang="fr-FR" sz="2200" dirty="0">
                <a:latin typeface="Gill Sans MT" panose="020B0502020104020203" pitchFamily="34" charset="0"/>
                <a:ea typeface="Calibri" panose="020F0502020204030204" pitchFamily="34" charset="0"/>
              </a:rPr>
              <a:t> - DMTO : mieux le partager…</a:t>
            </a:r>
          </a:p>
          <a:p>
            <a:pPr lvl="1" algn="just">
              <a:spcAft>
                <a:spcPts val="100"/>
              </a:spcAft>
              <a:tabLst>
                <a:tab pos="2790825" algn="l"/>
              </a:tabLst>
            </a:pPr>
            <a:r>
              <a:rPr lang="fr-FR" sz="2200" dirty="0">
                <a:latin typeface="Gill Sans MT" panose="020B0502020104020203" pitchFamily="34" charset="0"/>
                <a:ea typeface="Calibri" panose="020F0502020204030204" pitchFamily="34" charset="0"/>
              </a:rPr>
              <a:t> - Taxe sur les friches commerciales : le renforcer </a:t>
            </a:r>
          </a:p>
          <a:p>
            <a:pPr lvl="1" algn="just">
              <a:spcAft>
                <a:spcPts val="100"/>
              </a:spcAft>
              <a:tabLst>
                <a:tab pos="2790825" algn="l"/>
              </a:tabLst>
            </a:pPr>
            <a:endParaRPr lang="fr-FR" sz="2200" dirty="0">
              <a:solidFill>
                <a:srgbClr val="002060"/>
              </a:solidFill>
              <a:effectLst/>
              <a:latin typeface="Gill Sans MT" panose="020B0502020104020203" pitchFamily="34" charset="0"/>
              <a:ea typeface="Calibri" panose="020F0502020204030204" pitchFamily="34" charset="0"/>
            </a:endParaRPr>
          </a:p>
          <a:p>
            <a:pPr marL="88900" lvl="1" algn="just">
              <a:spcAft>
                <a:spcPts val="100"/>
              </a:spcAft>
              <a:tabLst>
                <a:tab pos="2790825" algn="l"/>
              </a:tabLst>
            </a:pPr>
            <a:r>
              <a:rPr lang="fr-FR" sz="2200" b="1" dirty="0">
                <a:solidFill>
                  <a:srgbClr val="FF0000"/>
                </a:solidFill>
                <a:effectLst/>
                <a:latin typeface="Gill Sans MT" panose="020B0502020104020203" pitchFamily="34" charset="0"/>
                <a:ea typeface="Calibri" panose="020F0502020204030204" pitchFamily="34" charset="0"/>
              </a:rPr>
              <a:t>Aller plus loin :</a:t>
            </a:r>
            <a:endParaRPr lang="fr-FR" sz="2200" b="1" dirty="0">
              <a:solidFill>
                <a:srgbClr val="FF0000"/>
              </a:solidFill>
              <a:effectLst/>
              <a:latin typeface="Gill Sans MT" panose="020B0502020104020203" pitchFamily="34" charset="0"/>
              <a:ea typeface="Times New Roman" panose="02020603050405020304" pitchFamily="18" charset="0"/>
            </a:endParaRPr>
          </a:p>
          <a:p>
            <a:pPr lvl="1" algn="just">
              <a:spcAft>
                <a:spcPts val="100"/>
              </a:spcAft>
              <a:tabLst>
                <a:tab pos="2790825" algn="l"/>
              </a:tabLst>
            </a:pPr>
            <a:r>
              <a:rPr lang="fr-FR" sz="2200" b="1" dirty="0">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 Repenser la fiscalité foncière  : simplifier/ définir clairement ses objectifs </a:t>
            </a:r>
          </a:p>
          <a:p>
            <a:pPr lvl="1" algn="just">
              <a:spcAft>
                <a:spcPts val="100"/>
              </a:spcAft>
              <a:tabLst>
                <a:tab pos="2790825" algn="l"/>
              </a:tabLst>
            </a:pPr>
            <a:r>
              <a:rPr lang="fr-FR" sz="2200" b="1" dirty="0">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 - Identifier de nouvelles perspectives de recettes / </a:t>
            </a:r>
            <a:r>
              <a:rPr lang="fr-FR" sz="2200" b="1" dirty="0">
                <a:solidFill>
                  <a:srgbClr val="002060"/>
                </a:solidFill>
                <a:effectLst/>
                <a:latin typeface="Gill Sans MT" panose="020B0502020104020203" pitchFamily="34" charset="0"/>
                <a:ea typeface="Calibri" panose="020F0502020204030204" pitchFamily="34" charset="0"/>
              </a:rPr>
              <a:t>taxer la rente foncière ? </a:t>
            </a:r>
            <a:endParaRPr lang="fr-FR" sz="2200" b="1" dirty="0">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4272942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277763" y="183731"/>
            <a:ext cx="2302878" cy="1069922"/>
          </a:xfrm>
          <a:prstGeom prst="rect">
            <a:avLst/>
          </a:prstGeom>
        </p:spPr>
      </p:pic>
      <p:sp>
        <p:nvSpPr>
          <p:cNvPr id="2" name="ZoneTexte 1">
            <a:extLst>
              <a:ext uri="{FF2B5EF4-FFF2-40B4-BE49-F238E27FC236}">
                <a16:creationId xmlns:a16="http://schemas.microsoft.com/office/drawing/2014/main" id="{A4624C86-989E-753B-6E92-C36DBC5D5E65}"/>
              </a:ext>
            </a:extLst>
          </p:cNvPr>
          <p:cNvSpPr txBox="1"/>
          <p:nvPr/>
        </p:nvSpPr>
        <p:spPr>
          <a:xfrm>
            <a:off x="1042255" y="1931234"/>
            <a:ext cx="10536471" cy="948978"/>
          </a:xfrm>
          <a:prstGeom prst="rect">
            <a:avLst/>
          </a:prstGeom>
          <a:noFill/>
        </p:spPr>
        <p:txBody>
          <a:bodyPr wrap="square">
            <a:spAutoFit/>
          </a:bodyPr>
          <a:lstStyle/>
          <a:p>
            <a:pPr algn="just">
              <a:spcAft>
                <a:spcPts val="100"/>
              </a:spcAft>
              <a:tabLst>
                <a:tab pos="2790825" algn="l"/>
              </a:tabLst>
            </a:pPr>
            <a:r>
              <a:rPr lang="fr-FR" sz="2200" b="1" dirty="0">
                <a:latin typeface="Gill Sans MT" panose="020B0502020104020203" pitchFamily="34" charset="0"/>
                <a:ea typeface="Calibri" panose="020F0502020204030204" pitchFamily="34" charset="0"/>
              </a:rPr>
              <a:t>Merci de votre attention</a:t>
            </a:r>
            <a:endParaRPr lang="fr-FR" sz="1600" b="1" dirty="0">
              <a:latin typeface="Gill Sans MT" panose="020B0502020104020203" pitchFamily="34" charset="0"/>
              <a:ea typeface="Calibri" panose="020F0502020204030204" pitchFamily="34" charset="0"/>
            </a:endParaRPr>
          </a:p>
          <a:p>
            <a:pPr algn="just">
              <a:spcAft>
                <a:spcPts val="100"/>
              </a:spcAft>
              <a:tabLst>
                <a:tab pos="2790825" algn="l"/>
              </a:tabLst>
            </a:pPr>
            <a:endParaRPr lang="fr-FR" sz="1600" b="1" dirty="0">
              <a:latin typeface="Gill Sans MT" panose="020B0502020104020203" pitchFamily="34" charset="0"/>
              <a:ea typeface="Calibri" panose="020F0502020204030204" pitchFamily="34" charset="0"/>
            </a:endParaRPr>
          </a:p>
          <a:p>
            <a:pPr algn="just">
              <a:spcAft>
                <a:spcPts val="100"/>
              </a:spcAft>
              <a:tabLst>
                <a:tab pos="2790825" algn="l"/>
              </a:tabLst>
            </a:pPr>
            <a:r>
              <a:rPr lang="fr-FR" sz="1600" b="1" dirty="0">
                <a:latin typeface="Gill Sans MT" panose="020B0502020104020203" pitchFamily="34" charset="0"/>
                <a:ea typeface="Calibri" panose="020F0502020204030204" pitchFamily="34" charset="0"/>
              </a:rPr>
              <a:t>c.delpech@intercommunalites.fr</a:t>
            </a:r>
          </a:p>
        </p:txBody>
      </p:sp>
    </p:spTree>
    <p:extLst>
      <p:ext uri="{BB962C8B-B14F-4D97-AF65-F5344CB8AC3E}">
        <p14:creationId xmlns:p14="http://schemas.microsoft.com/office/powerpoint/2010/main" val="415450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277763" y="183731"/>
            <a:ext cx="2302878" cy="1069922"/>
          </a:xfrm>
          <a:prstGeom prst="rect">
            <a:avLst/>
          </a:prstGeom>
        </p:spPr>
      </p:pic>
      <p:sp>
        <p:nvSpPr>
          <p:cNvPr id="2" name="ZoneTexte 1">
            <a:extLst>
              <a:ext uri="{FF2B5EF4-FFF2-40B4-BE49-F238E27FC236}">
                <a16:creationId xmlns:a16="http://schemas.microsoft.com/office/drawing/2014/main" id="{19E34952-0411-B30C-AE02-E1FC0DB7AFB4}"/>
              </a:ext>
            </a:extLst>
          </p:cNvPr>
          <p:cNvSpPr txBox="1"/>
          <p:nvPr/>
        </p:nvSpPr>
        <p:spPr>
          <a:xfrm>
            <a:off x="1050457" y="1121573"/>
            <a:ext cx="10308423" cy="5262979"/>
          </a:xfrm>
          <a:prstGeom prst="rect">
            <a:avLst/>
          </a:prstGeom>
          <a:noFill/>
        </p:spPr>
        <p:txBody>
          <a:bodyPr wrap="square">
            <a:spAutoFit/>
          </a:bodyPr>
          <a:lstStyle/>
          <a:p>
            <a:r>
              <a:rPr lang="fr-FR" sz="2000" b="1" i="0" u="none" strike="noStrike" baseline="0" dirty="0">
                <a:solidFill>
                  <a:srgbClr val="0070C0"/>
                </a:solidFill>
                <a:latin typeface="Gill Sans MT" panose="020B0502020104020203" pitchFamily="34" charset="0"/>
              </a:rPr>
              <a:t>La fiscalité « attachée » au sol bâti ou non bâti, relève d’un ensemble vaste et complexe :</a:t>
            </a:r>
          </a:p>
          <a:p>
            <a:endParaRPr lang="fr-FR" sz="1000" b="1" dirty="0">
              <a:solidFill>
                <a:srgbClr val="002060"/>
              </a:solidFill>
              <a:latin typeface="Gill Sans MT" panose="020B0502020104020203" pitchFamily="34" charset="0"/>
            </a:endParaRPr>
          </a:p>
          <a:p>
            <a:r>
              <a:rPr lang="fr-FR" sz="2000" i="0" u="none" strike="noStrike" baseline="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de très nombreux</a:t>
            </a:r>
            <a:r>
              <a:rPr lang="fr-FR" sz="2000" b="1" i="0" u="none" strike="noStrike" baseline="0" dirty="0">
                <a:solidFill>
                  <a:srgbClr val="002060"/>
                </a:solidFill>
                <a:latin typeface="Gill Sans MT" panose="020B0502020104020203" pitchFamily="34" charset="0"/>
              </a:rPr>
              <a:t> dispositifs </a:t>
            </a:r>
            <a:r>
              <a:rPr lang="fr-FR" sz="1600" i="0" u="none" strike="noStrike" baseline="0" dirty="0">
                <a:solidFill>
                  <a:srgbClr val="002060"/>
                </a:solidFill>
                <a:latin typeface="Gill Sans MT" panose="020B0502020104020203" pitchFamily="34" charset="0"/>
              </a:rPr>
              <a:t>(Taxes sur le foncier bâti et non bâti, droits de mutation, impôt sur la fortune immobilière, taxe d’aménagement, taxe sur les logements vacants, taxe sur le foncier devenus constructible, taxe sur les friches …)</a:t>
            </a:r>
          </a:p>
          <a:p>
            <a:endParaRPr lang="fr-FR" sz="1000" i="0" u="none" strike="noStrike" baseline="0" dirty="0">
              <a:solidFill>
                <a:srgbClr val="002060"/>
              </a:solidFill>
              <a:latin typeface="Gill Sans MT" panose="020B0502020104020203" pitchFamily="34" charset="0"/>
            </a:endParaRPr>
          </a:p>
          <a:p>
            <a:r>
              <a:rPr lang="fr-FR" sz="2000" b="1" dirty="0">
                <a:solidFill>
                  <a:srgbClr val="002060"/>
                </a:solidFill>
                <a:latin typeface="Gill Sans MT" panose="020B0502020104020203" pitchFamily="34" charset="0"/>
              </a:rPr>
              <a:t>- qui poursuivent des stratégies différentes </a:t>
            </a:r>
            <a:r>
              <a:rPr lang="fr-FR" sz="2000" dirty="0">
                <a:solidFill>
                  <a:srgbClr val="002060"/>
                </a:solidFill>
                <a:latin typeface="Gill Sans MT" panose="020B0502020104020203" pitchFamily="34" charset="0"/>
              </a:rPr>
              <a:t>: inciter à faire ou à ne pas faire, développer une logique de rendement pour financer un équipement, faciliter la circulation des biens immobiliers…</a:t>
            </a:r>
          </a:p>
          <a:p>
            <a:endParaRPr lang="fr-FR" sz="1000" dirty="0">
              <a:solidFill>
                <a:srgbClr val="002060"/>
              </a:solidFill>
              <a:latin typeface="Gill Sans MT" panose="020B0502020104020203" pitchFamily="34" charset="0"/>
            </a:endParaRPr>
          </a:p>
          <a:p>
            <a:r>
              <a:rPr lang="fr-FR" sz="200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avec</a:t>
            </a:r>
            <a:r>
              <a:rPr lang="fr-FR" sz="200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différents types de bénéficiaires </a:t>
            </a:r>
            <a:r>
              <a:rPr lang="fr-FR" sz="2000" dirty="0">
                <a:solidFill>
                  <a:srgbClr val="002060"/>
                </a:solidFill>
                <a:latin typeface="Gill Sans MT" panose="020B0502020104020203" pitchFamily="34" charset="0"/>
              </a:rPr>
              <a:t>: les différents niveaux de collectivités locales / l’Etat</a:t>
            </a:r>
          </a:p>
          <a:p>
            <a:endParaRPr lang="fr-FR" sz="1400" dirty="0">
              <a:solidFill>
                <a:srgbClr val="002060"/>
              </a:solidFill>
              <a:latin typeface="Gill Sans MT" panose="020B0502020104020203" pitchFamily="34" charset="0"/>
            </a:endParaRPr>
          </a:p>
          <a:p>
            <a:r>
              <a:rPr lang="fr-FR" sz="200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différentes catégories d’assujettis </a:t>
            </a:r>
            <a:r>
              <a:rPr lang="fr-FR" sz="2000" dirty="0">
                <a:solidFill>
                  <a:srgbClr val="002060"/>
                </a:solidFill>
                <a:latin typeface="Gill Sans MT" panose="020B0502020104020203" pitchFamily="34" charset="0"/>
              </a:rPr>
              <a:t>: des ménages, des acteurs publics, des acteurs privés (entreprises, aménageurs, propriétaires occupants, propriétaires bailleurs) /  Des intérêts croisés </a:t>
            </a:r>
          </a:p>
          <a:p>
            <a:endParaRPr lang="fr-FR" sz="1000" dirty="0">
              <a:solidFill>
                <a:srgbClr val="002060"/>
              </a:solidFill>
              <a:latin typeface="Gill Sans MT" panose="020B0502020104020203" pitchFamily="34" charset="0"/>
            </a:endParaRPr>
          </a:p>
          <a:p>
            <a:r>
              <a:rPr lang="fr-FR" sz="200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qui taxent différents « états » du foncier : </a:t>
            </a:r>
            <a:r>
              <a:rPr lang="fr-FR" sz="2000" dirty="0">
                <a:solidFill>
                  <a:srgbClr val="002060"/>
                </a:solidFill>
                <a:latin typeface="Gill Sans MT" panose="020B0502020104020203" pitchFamily="34" charset="0"/>
              </a:rPr>
              <a:t>son aménagement, son acquisition, sa détention, son occupation…</a:t>
            </a:r>
            <a:endParaRPr lang="fr-FR" sz="2000" b="1" dirty="0">
              <a:solidFill>
                <a:srgbClr val="002060"/>
              </a:solidFill>
              <a:latin typeface="Gill Sans MT" panose="020B0502020104020203" pitchFamily="34" charset="0"/>
            </a:endParaRPr>
          </a:p>
          <a:p>
            <a:endParaRPr lang="fr-FR" sz="1000" dirty="0">
              <a:solidFill>
                <a:srgbClr val="002060"/>
              </a:solidFill>
              <a:latin typeface="Gill Sans MT" panose="020B0502020104020203" pitchFamily="34" charset="0"/>
            </a:endParaRPr>
          </a:p>
          <a:p>
            <a:r>
              <a:rPr lang="fr-FR" sz="2000" dirty="0">
                <a:solidFill>
                  <a:srgbClr val="002060"/>
                </a:solidFill>
                <a:latin typeface="Gill Sans MT" panose="020B0502020104020203" pitchFamily="34" charset="0"/>
              </a:rPr>
              <a:t>- </a:t>
            </a:r>
            <a:r>
              <a:rPr lang="fr-FR" sz="2000" b="1" dirty="0">
                <a:solidFill>
                  <a:srgbClr val="002060"/>
                </a:solidFill>
                <a:latin typeface="Gill Sans MT" panose="020B0502020104020203" pitchFamily="34" charset="0"/>
              </a:rPr>
              <a:t>et poursuivent différentes logiques économiques </a:t>
            </a:r>
            <a:r>
              <a:rPr lang="fr-FR" sz="2000" dirty="0">
                <a:solidFill>
                  <a:srgbClr val="002060"/>
                </a:solidFill>
                <a:latin typeface="Gill Sans MT" panose="020B0502020104020203" pitchFamily="34" charset="0"/>
              </a:rPr>
              <a:t>: des dynamiques de flux (inflation, croissance physique, marchés immobiliers…), des dynamiques de stock aux effets différenciés</a:t>
            </a:r>
            <a:endParaRPr lang="fr-FR" b="0" i="0" u="none" strike="noStrike" baseline="0" dirty="0">
              <a:solidFill>
                <a:srgbClr val="002060"/>
              </a:solidFill>
              <a:latin typeface="Gill Sans MT" panose="020B0502020104020203" pitchFamily="34" charset="0"/>
            </a:endParaRPr>
          </a:p>
        </p:txBody>
      </p:sp>
      <p:sp>
        <p:nvSpPr>
          <p:cNvPr id="4" name="ZoneTexte 3">
            <a:extLst>
              <a:ext uri="{FF2B5EF4-FFF2-40B4-BE49-F238E27FC236}">
                <a16:creationId xmlns:a16="http://schemas.microsoft.com/office/drawing/2014/main" id="{DB1574C5-08DC-D490-108F-396371FDC4AF}"/>
              </a:ext>
            </a:extLst>
          </p:cNvPr>
          <p:cNvSpPr txBox="1"/>
          <p:nvPr/>
        </p:nvSpPr>
        <p:spPr>
          <a:xfrm>
            <a:off x="3820886" y="421820"/>
            <a:ext cx="6096000" cy="461665"/>
          </a:xfrm>
          <a:prstGeom prst="rect">
            <a:avLst/>
          </a:prstGeom>
          <a:noFill/>
        </p:spPr>
        <p:txBody>
          <a:bodyPr wrap="square">
            <a:spAutoFit/>
          </a:bodyPr>
          <a:lstStyle/>
          <a:p>
            <a:r>
              <a:rPr lang="fr-FR" sz="2400" b="1" i="0" u="none" strike="noStrike" baseline="0" dirty="0">
                <a:solidFill>
                  <a:srgbClr val="CC3200"/>
                </a:solidFill>
                <a:latin typeface="Calibri" panose="020F0502020204030204" pitchFamily="34" charset="0"/>
              </a:rPr>
              <a:t>Sols et fiscalité : état des lieux et enjeux </a:t>
            </a:r>
            <a:endParaRPr lang="fr-FR"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84007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3"/>
          <a:stretch>
            <a:fillRect/>
          </a:stretch>
        </p:blipFill>
        <p:spPr>
          <a:xfrm>
            <a:off x="277763" y="183731"/>
            <a:ext cx="2302878" cy="1069922"/>
          </a:xfrm>
          <a:prstGeom prst="rect">
            <a:avLst/>
          </a:prstGeom>
        </p:spPr>
      </p:pic>
      <p:sp>
        <p:nvSpPr>
          <p:cNvPr id="3" name="ZoneTexte 2">
            <a:extLst>
              <a:ext uri="{FF2B5EF4-FFF2-40B4-BE49-F238E27FC236}">
                <a16:creationId xmlns:a16="http://schemas.microsoft.com/office/drawing/2014/main" id="{5CF0C762-D822-567B-4BAD-C655A182C451}"/>
              </a:ext>
            </a:extLst>
          </p:cNvPr>
          <p:cNvSpPr txBox="1"/>
          <p:nvPr/>
        </p:nvSpPr>
        <p:spPr>
          <a:xfrm>
            <a:off x="1171271" y="1329925"/>
            <a:ext cx="10460824" cy="5193729"/>
          </a:xfrm>
          <a:prstGeom prst="rect">
            <a:avLst/>
          </a:prstGeom>
          <a:noFill/>
        </p:spPr>
        <p:txBody>
          <a:bodyPr wrap="square">
            <a:spAutoFit/>
          </a:bodyPr>
          <a:lstStyle/>
          <a:p>
            <a:pPr algn="just">
              <a:spcAft>
                <a:spcPts val="100"/>
              </a:spcAft>
              <a:tabLst>
                <a:tab pos="2790825" algn="l"/>
              </a:tabLst>
            </a:pPr>
            <a:r>
              <a:rPr lang="fr-FR" sz="2400" b="1" dirty="0">
                <a:solidFill>
                  <a:srgbClr val="002060"/>
                </a:solidFill>
                <a:effectLst/>
                <a:latin typeface="Gill Sans MT" panose="020B0502020104020203" pitchFamily="34" charset="0"/>
                <a:ea typeface="Calibri" panose="020F0502020204030204" pitchFamily="34" charset="0"/>
                <a:sym typeface="Wingdings" panose="05000000000000000000" pitchFamily="2" charset="2"/>
              </a:rPr>
              <a:t> </a:t>
            </a:r>
            <a:r>
              <a:rPr lang="fr-FR" sz="2400" b="1" dirty="0">
                <a:solidFill>
                  <a:srgbClr val="002060"/>
                </a:solidFill>
                <a:latin typeface="Gill Sans MT" panose="020B0502020104020203" pitchFamily="34" charset="0"/>
                <a:ea typeface="Times New Roman" panose="02020603050405020304" pitchFamily="18" charset="0"/>
              </a:rPr>
              <a:t>L</a:t>
            </a:r>
            <a:r>
              <a:rPr lang="fr-FR" sz="2400" b="1" dirty="0">
                <a:solidFill>
                  <a:srgbClr val="002060"/>
                </a:solidFill>
                <a:effectLst/>
                <a:latin typeface="Gill Sans MT" panose="020B0502020104020203" pitchFamily="34" charset="0"/>
                <a:ea typeface="Times New Roman" panose="02020603050405020304" pitchFamily="18" charset="0"/>
              </a:rPr>
              <a:t>e foncier est au cœur de notre système fiscal local </a:t>
            </a:r>
            <a:r>
              <a:rPr lang="fr-FR" sz="2400" b="1" dirty="0">
                <a:solidFill>
                  <a:srgbClr val="002060"/>
                </a:solidFill>
                <a:effectLst/>
                <a:latin typeface="Gill Sans MT" panose="020B0502020104020203" pitchFamily="34" charset="0"/>
                <a:ea typeface="Calibri" panose="020F0502020204030204" pitchFamily="34" charset="0"/>
              </a:rPr>
              <a:t>…. Même si le modèle fiscal est en cours de transformation</a:t>
            </a:r>
          </a:p>
          <a:p>
            <a:pPr algn="just">
              <a:spcAft>
                <a:spcPts val="100"/>
              </a:spcAft>
              <a:tabLst>
                <a:tab pos="2790825" algn="l"/>
              </a:tabLst>
            </a:pPr>
            <a:endParaRPr lang="fr-FR" sz="900" dirty="0">
              <a:solidFill>
                <a:srgbClr val="002060"/>
              </a:solidFill>
              <a:latin typeface="Gill Sans MT" panose="020B0502020104020203" pitchFamily="34" charset="0"/>
              <a:ea typeface="Times New Roman" panose="02020603050405020304" pitchFamily="18" charset="0"/>
            </a:endParaRPr>
          </a:p>
          <a:p>
            <a:pPr algn="just">
              <a:spcAft>
                <a:spcPts val="100"/>
              </a:spcAft>
              <a:tabLst>
                <a:tab pos="2790825" algn="l"/>
              </a:tabLst>
            </a:pPr>
            <a:r>
              <a:rPr lang="fr-FR" sz="2400" dirty="0">
                <a:solidFill>
                  <a:srgbClr val="002060"/>
                </a:solidFill>
                <a:effectLst/>
                <a:latin typeface="Gill Sans MT" panose="020B0502020104020203" pitchFamily="34" charset="0"/>
                <a:ea typeface="Times New Roman" panose="02020603050405020304" pitchFamily="18" charset="0"/>
              </a:rPr>
              <a:t>Un peu d’histoire ….</a:t>
            </a:r>
          </a:p>
          <a:p>
            <a:pPr algn="just">
              <a:spcAft>
                <a:spcPts val="100"/>
              </a:spcAft>
              <a:tabLst>
                <a:tab pos="2790825" algn="l"/>
              </a:tabLst>
            </a:pPr>
            <a:endParaRPr lang="fr-FR" sz="900" dirty="0">
              <a:solidFill>
                <a:srgbClr val="002060"/>
              </a:solidFill>
              <a:latin typeface="Gill Sans MT" panose="020B0502020104020203" pitchFamily="34" charset="0"/>
              <a:ea typeface="Times New Roman" panose="02020603050405020304" pitchFamily="18" charset="0"/>
            </a:endParaRPr>
          </a:p>
          <a:p>
            <a:pPr algn="just">
              <a:spcAft>
                <a:spcPts val="100"/>
              </a:spcAft>
              <a:tabLst>
                <a:tab pos="2790825" algn="l"/>
              </a:tabLst>
            </a:pPr>
            <a:r>
              <a:rPr lang="fr-FR" sz="2400" dirty="0">
                <a:solidFill>
                  <a:srgbClr val="002060"/>
                </a:solidFill>
                <a:latin typeface="Gill Sans MT" panose="020B0502020104020203" pitchFamily="34" charset="0"/>
                <a:ea typeface="Times New Roman" panose="02020603050405020304" pitchFamily="18" charset="0"/>
              </a:rPr>
              <a:t>L’impôt foncier est le plus vieux de nos impôts /  Il est mis en place au lendemain de la Révolution française </a:t>
            </a:r>
          </a:p>
          <a:p>
            <a:pPr algn="just">
              <a:spcAft>
                <a:spcPts val="100"/>
              </a:spcAft>
              <a:tabLst>
                <a:tab pos="2790825" algn="l"/>
              </a:tabLst>
            </a:pPr>
            <a:endParaRPr lang="fr-FR" altLang="fr-FR" sz="9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endParaRPr>
          </a:p>
          <a:p>
            <a:pPr algn="just">
              <a:spcAft>
                <a:spcPts val="100"/>
              </a:spcAft>
              <a:tabLst>
                <a:tab pos="2790825" algn="l"/>
              </a:tabLst>
            </a:pP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rPr>
              <a:t>Ce système fiscal repose sur  : </a:t>
            </a:r>
          </a:p>
          <a:p>
            <a:pPr algn="just">
              <a:spcAft>
                <a:spcPts val="100"/>
              </a:spcAft>
              <a:tabLst>
                <a:tab pos="2790825" algn="l"/>
              </a:tabLst>
            </a:pPr>
            <a:endParaRPr lang="fr-FR" sz="900" dirty="0">
              <a:solidFill>
                <a:srgbClr val="002060"/>
              </a:solidFill>
              <a:latin typeface="Gill Sans MT" panose="020B0502020104020203" pitchFamily="34" charset="0"/>
              <a:ea typeface="Times New Roman" panose="02020603050405020304" pitchFamily="18" charset="0"/>
              <a:cs typeface="Times New Roman" panose="02020603050405020304" pitchFamily="18" charset="0"/>
            </a:endParaRPr>
          </a:p>
          <a:p>
            <a:pPr algn="just">
              <a:spcAft>
                <a:spcPts val="100"/>
              </a:spcAft>
              <a:tabLst>
                <a:tab pos="2790825" algn="l"/>
              </a:tabLst>
            </a:pPr>
            <a:r>
              <a:rPr lang="fr-FR" sz="2400" dirty="0">
                <a:solidFill>
                  <a:srgbClr val="002060"/>
                </a:solidFill>
                <a:latin typeface="Gill Sans MT" panose="020B0502020104020203" pitchFamily="34" charset="0"/>
                <a:ea typeface="Times New Roman" panose="02020603050405020304" pitchFamily="18" charset="0"/>
                <a:cs typeface="Times New Roman" panose="02020603050405020304" pitchFamily="18" charset="0"/>
              </a:rPr>
              <a:t>- un principe d’homogénéité et d’égalité </a:t>
            </a:r>
            <a:r>
              <a:rPr lang="fr-FR" sz="2400" dirty="0">
                <a:solidFill>
                  <a:srgbClr val="002060"/>
                </a:solidFill>
                <a:latin typeface="Gill Sans MT" panose="020B0502020104020203" pitchFamily="34" charset="0"/>
                <a:ea typeface="Times New Roman" panose="02020603050405020304" pitchFamily="18" charset="0"/>
              </a:rPr>
              <a:t>création des </a:t>
            </a:r>
            <a:r>
              <a:rPr lang="fr-FR" sz="2400" b="1" dirty="0">
                <a:solidFill>
                  <a:srgbClr val="002060"/>
                </a:solidFill>
                <a:latin typeface="Gill Sans MT" panose="020B0502020104020203" pitchFamily="34" charset="0"/>
                <a:ea typeface="Times New Roman" panose="02020603050405020304" pitchFamily="18" charset="0"/>
              </a:rPr>
              <a:t>contributions directes </a:t>
            </a:r>
            <a:r>
              <a:rPr lang="fr-FR" sz="2400" dirty="0">
                <a:solidFill>
                  <a:srgbClr val="002060"/>
                </a:solidFill>
                <a:latin typeface="Gill Sans MT" panose="020B0502020104020203" pitchFamily="34" charset="0"/>
                <a:ea typeface="Times New Roman" panose="02020603050405020304" pitchFamily="18" charset="0"/>
              </a:rPr>
              <a:t>remplaçant la fiscalité de l’ancien régime (</a:t>
            </a:r>
            <a:r>
              <a:rPr lang="fr-FR" sz="2400" b="0" i="0" dirty="0">
                <a:solidFill>
                  <a:srgbClr val="323232"/>
                </a:solidFill>
                <a:effectLst/>
                <a:latin typeface="Gill Sans MT" panose="020B0502020104020203" pitchFamily="34" charset="0"/>
              </a:rPr>
              <a:t>octrois, aides, gabelle, monopole du tabac…)</a:t>
            </a:r>
            <a:endPar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endParaRPr>
          </a:p>
          <a:p>
            <a:pPr algn="just" eaLnBrk="0" fontAlgn="base" hangingPunct="0">
              <a:spcBef>
                <a:spcPct val="0"/>
              </a:spcBef>
              <a:spcAft>
                <a:spcPct val="0"/>
              </a:spcAft>
            </a:pP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Un </a:t>
            </a:r>
            <a:r>
              <a:rPr lang="fr-FR" altLang="fr-FR" sz="2400" b="1"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ancrage territorial</a:t>
            </a: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via une </a:t>
            </a:r>
            <a:r>
              <a:rPr lang="fr-FR" sz="2400" dirty="0">
                <a:solidFill>
                  <a:srgbClr val="002060"/>
                </a:solidFill>
                <a:latin typeface="Gill Sans MT" panose="020B0502020104020203" pitchFamily="34" charset="0"/>
                <a:ea typeface="Calibri" panose="020F0502020204030204" pitchFamily="34" charset="0"/>
              </a:rPr>
              <a:t>assiette commune : </a:t>
            </a:r>
            <a:r>
              <a:rPr lang="fr-FR" sz="2400" b="1" dirty="0">
                <a:solidFill>
                  <a:srgbClr val="002060"/>
                </a:solidFill>
                <a:latin typeface="Gill Sans MT" panose="020B0502020104020203" pitchFamily="34" charset="0"/>
                <a:ea typeface="Calibri" panose="020F0502020204030204" pitchFamily="34" charset="0"/>
              </a:rPr>
              <a:t>la valeur locative</a:t>
            </a:r>
            <a:r>
              <a:rPr lang="fr-FR" sz="2400" b="0" i="0" dirty="0">
                <a:solidFill>
                  <a:srgbClr val="002060"/>
                </a:solidFill>
                <a:effectLst/>
                <a:latin typeface="Gill Sans MT" panose="020B0502020104020203" pitchFamily="34" charset="0"/>
              </a:rPr>
              <a:t>, censé</a:t>
            </a:r>
            <a:r>
              <a:rPr lang="fr-FR" sz="2400" b="0" i="0" dirty="0">
                <a:solidFill>
                  <a:srgbClr val="202122"/>
                </a:solidFill>
                <a:effectLst/>
                <a:latin typeface="Gill Sans MT" panose="020B0502020104020203" pitchFamily="34" charset="0"/>
              </a:rPr>
              <a:t>e </a:t>
            </a:r>
            <a:r>
              <a:rPr lang="fr-FR" sz="2400" b="0" i="0" dirty="0">
                <a:solidFill>
                  <a:srgbClr val="002060"/>
                </a:solidFill>
                <a:effectLst/>
                <a:latin typeface="Gill Sans MT" panose="020B0502020104020203" pitchFamily="34" charset="0"/>
              </a:rPr>
              <a:t>représenter le « </a:t>
            </a:r>
            <a:r>
              <a:rPr lang="fr-FR" sz="2400" b="0" i="1" dirty="0">
                <a:solidFill>
                  <a:srgbClr val="002060"/>
                </a:solidFill>
                <a:effectLst/>
                <a:latin typeface="Gill Sans MT" panose="020B0502020104020203" pitchFamily="34" charset="0"/>
              </a:rPr>
              <a:t>loyer annuel théorique que pourrait produire un immeuble bâti ou non bâti, s'il était loué dans des conditions normales </a:t>
            </a:r>
            <a:r>
              <a:rPr lang="fr-FR" sz="2400" b="0" i="0" dirty="0">
                <a:solidFill>
                  <a:srgbClr val="002060"/>
                </a:solidFill>
                <a:effectLst/>
                <a:latin typeface="Gill Sans MT" panose="020B0502020104020203" pitchFamily="34" charset="0"/>
              </a:rPr>
              <a:t>» </a:t>
            </a:r>
          </a:p>
        </p:txBody>
      </p:sp>
      <p:sp>
        <p:nvSpPr>
          <p:cNvPr id="6" name="ZoneTexte 5">
            <a:extLst>
              <a:ext uri="{FF2B5EF4-FFF2-40B4-BE49-F238E27FC236}">
                <a16:creationId xmlns:a16="http://schemas.microsoft.com/office/drawing/2014/main" id="{C6E8D997-5482-752D-9A58-CB364BE54350}"/>
              </a:ext>
            </a:extLst>
          </p:cNvPr>
          <p:cNvSpPr txBox="1"/>
          <p:nvPr/>
        </p:nvSpPr>
        <p:spPr>
          <a:xfrm>
            <a:off x="4020268" y="349360"/>
            <a:ext cx="6096000" cy="461665"/>
          </a:xfrm>
          <a:prstGeom prst="rect">
            <a:avLst/>
          </a:prstGeom>
          <a:noFill/>
        </p:spPr>
        <p:txBody>
          <a:bodyPr wrap="square">
            <a:spAutoFit/>
          </a:bodyPr>
          <a:lstStyle/>
          <a:p>
            <a:pPr algn="just">
              <a:spcAft>
                <a:spcPts val="100"/>
              </a:spcAft>
              <a:tabLst>
                <a:tab pos="2790825" algn="l"/>
              </a:tabLst>
            </a:pPr>
            <a:r>
              <a:rPr lang="fr-FR" sz="2400" b="1" dirty="0">
                <a:solidFill>
                  <a:srgbClr val="0070C0"/>
                </a:solidFill>
                <a:effectLst/>
                <a:latin typeface="Gill Sans MT" panose="020B0502020104020203" pitchFamily="34" charset="0"/>
                <a:ea typeface="Calibri" panose="020F0502020204030204" pitchFamily="34" charset="0"/>
              </a:rPr>
              <a:t>Le foncier dans la fiscalité locale</a:t>
            </a:r>
          </a:p>
        </p:txBody>
      </p:sp>
    </p:spTree>
    <p:extLst>
      <p:ext uri="{BB962C8B-B14F-4D97-AF65-F5344CB8AC3E}">
        <p14:creationId xmlns:p14="http://schemas.microsoft.com/office/powerpoint/2010/main" val="396574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3"/>
          <a:stretch>
            <a:fillRect/>
          </a:stretch>
        </p:blipFill>
        <p:spPr>
          <a:xfrm>
            <a:off x="277763" y="96645"/>
            <a:ext cx="2302878" cy="1069922"/>
          </a:xfrm>
          <a:prstGeom prst="rect">
            <a:avLst/>
          </a:prstGeom>
        </p:spPr>
      </p:pic>
      <p:sp>
        <p:nvSpPr>
          <p:cNvPr id="3" name="Rectangle 1">
            <a:extLst>
              <a:ext uri="{FF2B5EF4-FFF2-40B4-BE49-F238E27FC236}">
                <a16:creationId xmlns:a16="http://schemas.microsoft.com/office/drawing/2014/main" id="{5CB1E85C-F4ED-1063-F749-2E88969B941D}"/>
              </a:ext>
            </a:extLst>
          </p:cNvPr>
          <p:cNvSpPr>
            <a:spLocks noChangeArrowheads="1"/>
          </p:cNvSpPr>
          <p:nvPr/>
        </p:nvSpPr>
        <p:spPr bwMode="auto">
          <a:xfrm>
            <a:off x="954837" y="1143168"/>
            <a:ext cx="10608898" cy="4932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tabLst/>
            </a:pPr>
            <a:endPar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endParaRPr>
          </a:p>
          <a:p>
            <a:pPr algn="just">
              <a:spcAft>
                <a:spcPts val="100"/>
              </a:spcAft>
              <a:tabLst>
                <a:tab pos="2790825" algn="l"/>
              </a:tabLst>
            </a:pPr>
            <a:r>
              <a:rPr lang="fr-FR" sz="2400" b="1" dirty="0">
                <a:latin typeface="Gill Sans MT" panose="020B0502020104020203" pitchFamily="34" charset="0"/>
              </a:rPr>
              <a:t>C’est l’origine de nos fameuses  « 4 vielles » :</a:t>
            </a:r>
          </a:p>
          <a:p>
            <a:pPr algn="just">
              <a:spcAft>
                <a:spcPts val="100"/>
              </a:spcAft>
              <a:tabLst>
                <a:tab pos="2790825" algn="l"/>
              </a:tabLst>
            </a:pPr>
            <a:endParaRPr lang="fr-FR" sz="2400" b="1" dirty="0">
              <a:latin typeface="Gill Sans MT" panose="020B0502020104020203" pitchFamily="34" charset="0"/>
            </a:endParaRPr>
          </a:p>
          <a:p>
            <a:pPr algn="just">
              <a:spcAft>
                <a:spcPts val="100"/>
              </a:spcAft>
              <a:tabLst>
                <a:tab pos="2790825" algn="l"/>
              </a:tabLst>
            </a:pPr>
            <a:r>
              <a:rPr lang="fr-FR" sz="2400" dirty="0">
                <a:latin typeface="Gill Sans MT" panose="020B0502020104020203" pitchFamily="34" charset="0"/>
              </a:rPr>
              <a:t>La contribution foncière (sur les revenus de la terre) 1790 </a:t>
            </a:r>
            <a:r>
              <a:rPr lang="fr-FR" sz="2400" dirty="0">
                <a:latin typeface="Gill Sans MT" panose="020B0502020104020203" pitchFamily="34" charset="0"/>
                <a:sym typeface="Wingdings" panose="05000000000000000000" pitchFamily="2" charset="2"/>
              </a:rPr>
              <a:t></a:t>
            </a:r>
            <a:r>
              <a:rPr lang="fr-FR" sz="2400" dirty="0">
                <a:latin typeface="Gill Sans MT" panose="020B0502020104020203" pitchFamily="34" charset="0"/>
              </a:rPr>
              <a:t> </a:t>
            </a:r>
            <a:r>
              <a:rPr lang="fr-FR" sz="2400" b="1" dirty="0">
                <a:solidFill>
                  <a:srgbClr val="0070C0"/>
                </a:solidFill>
                <a:latin typeface="Gill Sans MT" panose="020B0502020104020203" pitchFamily="34" charset="0"/>
              </a:rPr>
              <a:t>Taxe sur le foncier non bâti </a:t>
            </a:r>
          </a:p>
          <a:p>
            <a:r>
              <a:rPr lang="fr-FR" sz="2400" dirty="0">
                <a:latin typeface="Gill Sans MT" panose="020B0502020104020203" pitchFamily="34" charset="0"/>
              </a:rPr>
              <a:t>La contribution mobilière (sur l’occupation des logements) 1791 </a:t>
            </a:r>
            <a:r>
              <a:rPr lang="fr-FR" sz="2400" dirty="0">
                <a:latin typeface="Gill Sans MT" panose="020B0502020104020203" pitchFamily="34" charset="0"/>
                <a:sym typeface="Wingdings" panose="05000000000000000000" pitchFamily="2" charset="2"/>
              </a:rPr>
              <a:t></a:t>
            </a:r>
            <a:r>
              <a:rPr lang="fr-FR" sz="2400" dirty="0">
                <a:latin typeface="Gill Sans MT" panose="020B0502020104020203" pitchFamily="34" charset="0"/>
              </a:rPr>
              <a:t> </a:t>
            </a:r>
            <a:r>
              <a:rPr lang="fr-FR" sz="2400" b="1" dirty="0">
                <a:solidFill>
                  <a:srgbClr val="0070C0"/>
                </a:solidFill>
                <a:latin typeface="Gill Sans MT" panose="020B0502020104020203" pitchFamily="34" charset="0"/>
              </a:rPr>
              <a:t>Taxe d’habitation</a:t>
            </a:r>
          </a:p>
          <a:p>
            <a:r>
              <a:rPr lang="fr-FR" sz="2400" dirty="0">
                <a:latin typeface="Gill Sans MT" panose="020B0502020104020203" pitchFamily="34" charset="0"/>
              </a:rPr>
              <a:t>La contribution de la patente (activités économiques)1791 </a:t>
            </a:r>
            <a:r>
              <a:rPr lang="fr-FR" sz="2400" dirty="0">
                <a:latin typeface="Gill Sans MT" panose="020B0502020104020203" pitchFamily="34" charset="0"/>
                <a:sym typeface="Wingdings" panose="05000000000000000000" pitchFamily="2" charset="2"/>
              </a:rPr>
              <a:t> </a:t>
            </a:r>
            <a:r>
              <a:rPr lang="fr-FR" sz="2400" b="1" dirty="0">
                <a:solidFill>
                  <a:srgbClr val="0070C0"/>
                </a:solidFill>
                <a:latin typeface="Gill Sans MT" panose="020B0502020104020203" pitchFamily="34" charset="0"/>
                <a:sym typeface="Wingdings" panose="05000000000000000000" pitchFamily="2" charset="2"/>
              </a:rPr>
              <a:t>Taxe professionnelle</a:t>
            </a:r>
            <a:endParaRPr lang="fr-FR" sz="2400" b="1" dirty="0">
              <a:solidFill>
                <a:srgbClr val="0070C0"/>
              </a:solidFill>
              <a:latin typeface="Gill Sans MT" panose="020B0502020104020203" pitchFamily="34" charset="0"/>
            </a:endParaRPr>
          </a:p>
          <a:p>
            <a:r>
              <a:rPr lang="fr-FR" sz="2400" dirty="0">
                <a:latin typeface="Gill Sans MT" panose="020B0502020104020203" pitchFamily="34" charset="0"/>
              </a:rPr>
              <a:t>La contribution sur les portes et fenêtres (propriétaires) 1798 </a:t>
            </a:r>
            <a:r>
              <a:rPr lang="fr-FR" sz="2400" dirty="0">
                <a:latin typeface="Gill Sans MT" panose="020B0502020104020203" pitchFamily="34" charset="0"/>
                <a:sym typeface="Wingdings" panose="05000000000000000000" pitchFamily="2" charset="2"/>
              </a:rPr>
              <a:t> </a:t>
            </a:r>
            <a:r>
              <a:rPr lang="fr-FR" sz="2400" b="1" dirty="0">
                <a:solidFill>
                  <a:srgbClr val="0070C0"/>
                </a:solidFill>
                <a:latin typeface="Gill Sans MT" panose="020B0502020104020203" pitchFamily="34" charset="0"/>
              </a:rPr>
              <a:t>Taxe sur le foncier bâti </a:t>
            </a:r>
          </a:p>
          <a:p>
            <a:endParaRPr lang="fr-FR" sz="2400" dirty="0">
              <a:solidFill>
                <a:srgbClr val="0070C0"/>
              </a:solidFill>
              <a:latin typeface="Gill Sans MT" panose="020B0502020104020203" pitchFamily="34" charset="0"/>
            </a:endParaRPr>
          </a:p>
          <a:p>
            <a:pPr marR="0" lvl="0" algn="just" defTabSz="914400" rtl="0" eaLnBrk="0" fontAlgn="base" latinLnBrk="0" hangingPunct="0">
              <a:lnSpc>
                <a:spcPct val="100000"/>
              </a:lnSpc>
              <a:spcBef>
                <a:spcPct val="0"/>
              </a:spcBef>
              <a:spcAft>
                <a:spcPct val="0"/>
              </a:spcAft>
              <a:buClrTx/>
              <a:buSzTx/>
              <a:tabLst/>
            </a:pP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rPr>
              <a:t> </a:t>
            </a:r>
          </a:p>
        </p:txBody>
      </p:sp>
      <p:sp>
        <p:nvSpPr>
          <p:cNvPr id="7" name="ZoneTexte 6">
            <a:extLst>
              <a:ext uri="{FF2B5EF4-FFF2-40B4-BE49-F238E27FC236}">
                <a16:creationId xmlns:a16="http://schemas.microsoft.com/office/drawing/2014/main" id="{795307F1-5404-3A00-A174-1726244F9FCA}"/>
              </a:ext>
            </a:extLst>
          </p:cNvPr>
          <p:cNvSpPr txBox="1"/>
          <p:nvPr/>
        </p:nvSpPr>
        <p:spPr>
          <a:xfrm>
            <a:off x="4020268" y="349360"/>
            <a:ext cx="6096000" cy="461665"/>
          </a:xfrm>
          <a:prstGeom prst="rect">
            <a:avLst/>
          </a:prstGeom>
          <a:noFill/>
        </p:spPr>
        <p:txBody>
          <a:bodyPr wrap="square">
            <a:spAutoFit/>
          </a:bodyPr>
          <a:lstStyle/>
          <a:p>
            <a:pPr algn="just">
              <a:spcAft>
                <a:spcPts val="100"/>
              </a:spcAft>
              <a:tabLst>
                <a:tab pos="2790825" algn="l"/>
              </a:tabLst>
            </a:pPr>
            <a:r>
              <a:rPr lang="fr-FR" sz="2400" b="1" dirty="0">
                <a:solidFill>
                  <a:srgbClr val="0070C0"/>
                </a:solidFill>
                <a:effectLst/>
                <a:latin typeface="Gill Sans MT" panose="020B0502020104020203" pitchFamily="34" charset="0"/>
                <a:ea typeface="Calibri" panose="020F0502020204030204" pitchFamily="34" charset="0"/>
              </a:rPr>
              <a:t>Le foncier dans la fiscalité locale</a:t>
            </a:r>
          </a:p>
        </p:txBody>
      </p:sp>
    </p:spTree>
    <p:extLst>
      <p:ext uri="{BB962C8B-B14F-4D97-AF65-F5344CB8AC3E}">
        <p14:creationId xmlns:p14="http://schemas.microsoft.com/office/powerpoint/2010/main" val="43760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3"/>
          <a:stretch>
            <a:fillRect/>
          </a:stretch>
        </p:blipFill>
        <p:spPr>
          <a:xfrm>
            <a:off x="277763" y="183731"/>
            <a:ext cx="2302878" cy="1069922"/>
          </a:xfrm>
          <a:prstGeom prst="rect">
            <a:avLst/>
          </a:prstGeom>
        </p:spPr>
      </p:pic>
      <p:sp>
        <p:nvSpPr>
          <p:cNvPr id="3" name="Rectangle 1">
            <a:extLst>
              <a:ext uri="{FF2B5EF4-FFF2-40B4-BE49-F238E27FC236}">
                <a16:creationId xmlns:a16="http://schemas.microsoft.com/office/drawing/2014/main" id="{5CB1E85C-F4ED-1063-F749-2E88969B941D}"/>
              </a:ext>
            </a:extLst>
          </p:cNvPr>
          <p:cNvSpPr>
            <a:spLocks noChangeArrowheads="1"/>
          </p:cNvSpPr>
          <p:nvPr/>
        </p:nvSpPr>
        <p:spPr bwMode="auto">
          <a:xfrm>
            <a:off x="791551" y="1736086"/>
            <a:ext cx="10608898"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Ce modèle fiscal « 4 taxes » a été conforté </a:t>
            </a: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rPr>
              <a:t>par les </a:t>
            </a:r>
            <a:r>
              <a:rPr lang="fr-FR" altLang="fr-FR" sz="2400" b="1"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rPr>
              <a:t>grandes lois de décentralisation des années 1980</a:t>
            </a:r>
          </a:p>
          <a:p>
            <a:pPr lvl="0" algn="just" eaLnBrk="0" fontAlgn="base" hangingPunct="0">
              <a:spcBef>
                <a:spcPct val="0"/>
              </a:spcBef>
              <a:spcAft>
                <a:spcPct val="0"/>
              </a:spcAft>
            </a:pPr>
            <a:endPar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a:p>
            <a:pPr lvl="0" algn="just" eaLnBrk="0" fontAlgn="base" hangingPunct="0">
              <a:spcBef>
                <a:spcPct val="0"/>
              </a:spcBef>
              <a:spcAft>
                <a:spcPct val="0"/>
              </a:spcAft>
            </a:pPr>
            <a:r>
              <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Il a financé </a:t>
            </a:r>
            <a:r>
              <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pour partie le développement des collectivités locales (maires bâtisseurs, financement des équipements et des services publics …) / forme d’émulation / logique de rendement</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tabLst/>
            </a:pP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Pouvoir de </a:t>
            </a:r>
            <a:r>
              <a:rPr lang="fr-FR" altLang="fr-FR" sz="2400" b="1"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modulation des taux </a:t>
            </a:r>
            <a:r>
              <a:rPr lang="fr-FR" altLang="fr-FR" sz="24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par les exécutifs locaux</a:t>
            </a:r>
          </a:p>
          <a:p>
            <a:pPr marR="0" lvl="0" algn="just" defTabSz="914400" rtl="0" eaLnBrk="0" fontAlgn="base" latinLnBrk="0" hangingPunct="0">
              <a:lnSpc>
                <a:spcPct val="100000"/>
              </a:lnSpc>
              <a:spcBef>
                <a:spcPct val="0"/>
              </a:spcBef>
              <a:spcAft>
                <a:spcPct val="0"/>
              </a:spcAft>
              <a:buClrTx/>
              <a:buSzTx/>
              <a:tabLst/>
            </a:pPr>
            <a:endPar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tabLst/>
            </a:pPr>
            <a:r>
              <a:rPr lang="fr-FR" sz="2400" kern="0" dirty="0">
                <a:solidFill>
                  <a:srgbClr val="002060"/>
                </a:solidFill>
                <a:effectLst/>
                <a:latin typeface="Gill Sans MT" panose="020B0502020104020203" pitchFamily="34" charset="0"/>
                <a:ea typeface="Century Gothic" panose="020B0502020202020204" pitchFamily="34" charset="0"/>
              </a:rPr>
              <a:t>- Il a aussi donné lieu à une </a:t>
            </a:r>
            <a:r>
              <a:rPr lang="fr-FR" sz="2400" b="1" kern="0" dirty="0">
                <a:solidFill>
                  <a:srgbClr val="002060"/>
                </a:solidFill>
                <a:effectLst/>
                <a:latin typeface="Gill Sans MT" panose="020B0502020104020203" pitchFamily="34" charset="0"/>
                <a:ea typeface="Century Gothic" panose="020B0502020202020204" pitchFamily="34" charset="0"/>
              </a:rPr>
              <a:t>géographie fiscale très diversifiée </a:t>
            </a:r>
            <a:r>
              <a:rPr lang="fr-FR" sz="2400" kern="0" dirty="0">
                <a:solidFill>
                  <a:srgbClr val="002060"/>
                </a:solidFill>
                <a:effectLst/>
                <a:latin typeface="Gill Sans MT" panose="020B0502020104020203" pitchFamily="34" charset="0"/>
                <a:ea typeface="Century Gothic" panose="020B0502020202020204" pitchFamily="34" charset="0"/>
              </a:rPr>
              <a:t>/ inégalitaire en raison de l’inégale répartition de la fiscalité locale notamment économique</a:t>
            </a:r>
            <a:endParaRPr kumimoji="0" lang="fr-FR" altLang="fr-FR" sz="24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795307F1-5404-3A00-A174-1726244F9FCA}"/>
              </a:ext>
            </a:extLst>
          </p:cNvPr>
          <p:cNvSpPr txBox="1"/>
          <p:nvPr/>
        </p:nvSpPr>
        <p:spPr>
          <a:xfrm>
            <a:off x="4020268" y="349360"/>
            <a:ext cx="6096000" cy="461665"/>
          </a:xfrm>
          <a:prstGeom prst="rect">
            <a:avLst/>
          </a:prstGeom>
          <a:noFill/>
        </p:spPr>
        <p:txBody>
          <a:bodyPr wrap="square">
            <a:spAutoFit/>
          </a:bodyPr>
          <a:lstStyle/>
          <a:p>
            <a:pPr algn="just">
              <a:spcAft>
                <a:spcPts val="100"/>
              </a:spcAft>
              <a:tabLst>
                <a:tab pos="2790825" algn="l"/>
              </a:tabLst>
            </a:pPr>
            <a:r>
              <a:rPr lang="fr-FR" sz="2400" b="1" dirty="0">
                <a:solidFill>
                  <a:srgbClr val="0070C0"/>
                </a:solidFill>
                <a:effectLst/>
                <a:latin typeface="Gill Sans MT" panose="020B0502020104020203" pitchFamily="34" charset="0"/>
                <a:ea typeface="Calibri" panose="020F0502020204030204" pitchFamily="34" charset="0"/>
              </a:rPr>
              <a:t>Le foncier dans la fiscalité locale</a:t>
            </a:r>
          </a:p>
        </p:txBody>
      </p:sp>
    </p:spTree>
    <p:extLst>
      <p:ext uri="{BB962C8B-B14F-4D97-AF65-F5344CB8AC3E}">
        <p14:creationId xmlns:p14="http://schemas.microsoft.com/office/powerpoint/2010/main" val="1932477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277763" y="183731"/>
            <a:ext cx="2302878" cy="1069922"/>
          </a:xfrm>
          <a:prstGeom prst="rect">
            <a:avLst/>
          </a:prstGeom>
        </p:spPr>
      </p:pic>
      <p:sp>
        <p:nvSpPr>
          <p:cNvPr id="8" name="Rectangle 1">
            <a:extLst>
              <a:ext uri="{FF2B5EF4-FFF2-40B4-BE49-F238E27FC236}">
                <a16:creationId xmlns:a16="http://schemas.microsoft.com/office/drawing/2014/main" id="{0261FA2D-86BB-8987-724B-498828FAA265}"/>
              </a:ext>
            </a:extLst>
          </p:cNvPr>
          <p:cNvSpPr>
            <a:spLocks noChangeArrowheads="1"/>
          </p:cNvSpPr>
          <p:nvPr/>
        </p:nvSpPr>
        <p:spPr bwMode="auto">
          <a:xfrm>
            <a:off x="793710" y="1366307"/>
            <a:ext cx="10098156"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 </a:t>
            </a:r>
            <a:r>
              <a:rPr kumimoji="0" lang="fr-FR" altLang="fr-FR" sz="2200" b="1"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A partir des années 2000, de nombreuses transformations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22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 un mouvement persistant de « déterritorialisation » de  la fiscalité locale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(suppression TP, puis TH, puis CVAE...) remplacé par des dotations de compensation peu/pas dynamique </a:t>
            </a:r>
          </a:p>
          <a:p>
            <a:pPr lvl="0" algn="just" eaLnBrk="0" fontAlgn="base" hangingPunct="0">
              <a:spcBef>
                <a:spcPct val="0"/>
              </a:spcBef>
              <a:spcAft>
                <a:spcPct val="0"/>
              </a:spcAft>
            </a:pPr>
            <a:endPar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a:p>
            <a:pPr algn="just" eaLnBrk="0" fontAlgn="base" hangingPunct="0">
              <a:spcBef>
                <a:spcPct val="0"/>
              </a:spcBef>
              <a:spcAft>
                <a:spcPct val="0"/>
              </a:spcAft>
            </a:pPr>
            <a:r>
              <a:rPr lang="fr-FR" altLang="fr-FR" sz="22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un remplacement de certains impôts locaux par un</a:t>
            </a:r>
            <a:r>
              <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 </a:t>
            </a:r>
            <a:r>
              <a:rPr lang="fr-FR" altLang="fr-FR" sz="22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rPr>
              <a:t>impôt national partagé (TVA) </a:t>
            </a:r>
          </a:p>
          <a:p>
            <a:pPr lvl="0" algn="just" eaLnBrk="0" fontAlgn="base" hangingPunct="0">
              <a:spcBef>
                <a:spcPct val="0"/>
              </a:spcBef>
              <a:spcAft>
                <a:spcPct val="0"/>
              </a:spcAft>
            </a:pPr>
            <a:r>
              <a:rPr lang="fr-FR" altLang="fr-FR" sz="2200" dirty="0">
                <a:solidFill>
                  <a:srgbClr val="002060"/>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b</a:t>
            </a:r>
            <a:r>
              <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rPr>
              <a:t>asculement vers une « nationalisation » de la fiscalité locale, notamment pour les intercommunalités avec perte de leur autonomie fiscale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a:p>
            <a:pPr algn="just" eaLnBrk="0" fontAlgn="base" hangingPunct="0">
              <a:spcBef>
                <a:spcPct val="0"/>
              </a:spcBef>
              <a:spcAft>
                <a:spcPct val="0"/>
              </a:spcAft>
            </a:pPr>
            <a:r>
              <a:rPr lang="fr-FR" sz="2200" b="1" dirty="0">
                <a:solidFill>
                  <a:srgbClr val="202122"/>
                </a:solidFill>
                <a:latin typeface="Gill Sans MT" panose="020B0502020104020203" pitchFamily="34" charset="0"/>
                <a:ea typeface="Calibri" panose="020F0502020204030204" pitchFamily="34" charset="0"/>
                <a:sym typeface="Wingdings" panose="05000000000000000000" pitchFamily="2" charset="2"/>
              </a:rPr>
              <a:t> Les communes concentrent l’impôt foncier</a:t>
            </a:r>
            <a:endParaRPr lang="fr-FR" sz="2200" b="1" dirty="0">
              <a:solidFill>
                <a:srgbClr val="202122"/>
              </a:solidFill>
              <a:latin typeface="Gill Sans MT" panose="020B0502020104020203" pitchFamily="34" charset="0"/>
              <a:ea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2200" b="0" i="0" u="none" strike="noStrike" cap="none" normalizeH="0" baseline="0" dirty="0">
              <a:ln>
                <a:noFill/>
              </a:ln>
              <a:solidFill>
                <a:srgbClr val="002060"/>
              </a:solidFill>
              <a:effectLst/>
              <a:latin typeface="Gill Sans MT" panose="020B0502020104020203" pitchFamily="34" charset="0"/>
              <a:ea typeface="Century Gothic" panose="020B050202020202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B6BB78E3-0AC1-9262-ED43-DBC4F61641E4}"/>
              </a:ext>
            </a:extLst>
          </p:cNvPr>
          <p:cNvSpPr txBox="1"/>
          <p:nvPr/>
        </p:nvSpPr>
        <p:spPr>
          <a:xfrm>
            <a:off x="3878753" y="392903"/>
            <a:ext cx="6096000" cy="461665"/>
          </a:xfrm>
          <a:prstGeom prst="rect">
            <a:avLst/>
          </a:prstGeom>
          <a:noFill/>
        </p:spPr>
        <p:txBody>
          <a:bodyPr wrap="square">
            <a:spAutoFit/>
          </a:bodyPr>
          <a:lstStyle/>
          <a:p>
            <a:pPr algn="just">
              <a:spcAft>
                <a:spcPts val="100"/>
              </a:spcAft>
              <a:tabLst>
                <a:tab pos="2790825" algn="l"/>
              </a:tabLst>
            </a:pPr>
            <a:r>
              <a:rPr lang="fr-FR" sz="2400" b="1">
                <a:solidFill>
                  <a:srgbClr val="0070C0"/>
                </a:solidFill>
                <a:effectLst/>
                <a:latin typeface="Gill Sans MT" panose="020B0502020104020203" pitchFamily="34" charset="0"/>
                <a:ea typeface="Calibri" panose="020F0502020204030204" pitchFamily="34" charset="0"/>
              </a:rPr>
              <a:t>Le foncier dans la fiscalité locale</a:t>
            </a:r>
            <a:endParaRPr lang="fr-FR" sz="2400" b="1" dirty="0">
              <a:solidFill>
                <a:srgbClr val="0070C0"/>
              </a:solidFill>
              <a:effectLst/>
              <a:latin typeface="Gill Sans MT" panose="020B0502020104020203" pitchFamily="34" charset="0"/>
              <a:ea typeface="Calibri" panose="020F0502020204030204" pitchFamily="34" charset="0"/>
            </a:endParaRPr>
          </a:p>
        </p:txBody>
      </p:sp>
    </p:spTree>
    <p:extLst>
      <p:ext uri="{BB962C8B-B14F-4D97-AF65-F5344CB8AC3E}">
        <p14:creationId xmlns:p14="http://schemas.microsoft.com/office/powerpoint/2010/main" val="445558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3"/>
          <a:stretch>
            <a:fillRect/>
          </a:stretch>
        </p:blipFill>
        <p:spPr>
          <a:xfrm>
            <a:off x="9889122" y="84579"/>
            <a:ext cx="2302878" cy="1069922"/>
          </a:xfrm>
          <a:prstGeom prst="rect">
            <a:avLst/>
          </a:prstGeom>
        </p:spPr>
      </p:pic>
      <p:sp>
        <p:nvSpPr>
          <p:cNvPr id="6" name="ZoneTexte 5">
            <a:extLst>
              <a:ext uri="{FF2B5EF4-FFF2-40B4-BE49-F238E27FC236}">
                <a16:creationId xmlns:a16="http://schemas.microsoft.com/office/drawing/2014/main" id="{21275586-665E-D123-8D4D-91223E10DE8D}"/>
              </a:ext>
            </a:extLst>
          </p:cNvPr>
          <p:cNvSpPr txBox="1"/>
          <p:nvPr/>
        </p:nvSpPr>
        <p:spPr>
          <a:xfrm>
            <a:off x="6305320" y="1325705"/>
            <a:ext cx="6096000" cy="707886"/>
          </a:xfrm>
          <a:prstGeom prst="rect">
            <a:avLst/>
          </a:prstGeom>
          <a:noFill/>
        </p:spPr>
        <p:txBody>
          <a:bodyPr wrap="square">
            <a:spAutoFit/>
          </a:bodyPr>
          <a:lstStyle/>
          <a:p>
            <a:pPr>
              <a:spcAft>
                <a:spcPts val="100"/>
              </a:spcAft>
              <a:tabLst>
                <a:tab pos="2790825" algn="l"/>
              </a:tabLst>
            </a:pPr>
            <a:r>
              <a:rPr lang="fr-FR" sz="2000" b="1" dirty="0">
                <a:solidFill>
                  <a:srgbClr val="002060"/>
                </a:solidFill>
                <a:latin typeface="Gill Sans MT" panose="020B0502020104020203" pitchFamily="34" charset="0"/>
                <a:ea typeface="Calibri" panose="020F0502020204030204" pitchFamily="34" charset="0"/>
              </a:rPr>
              <a:t>Recettes fiscales des communes et intercommunalités (Mds d’euros)</a:t>
            </a:r>
            <a:endParaRPr lang="fr-FR" sz="2000" b="1" dirty="0">
              <a:solidFill>
                <a:srgbClr val="002060"/>
              </a:solidFill>
              <a:effectLst/>
              <a:latin typeface="Gill Sans MT" panose="020B0502020104020203" pitchFamily="34" charset="0"/>
              <a:ea typeface="Calibri" panose="020F0502020204030204" pitchFamily="34" charset="0"/>
            </a:endParaRPr>
          </a:p>
        </p:txBody>
      </p:sp>
      <p:graphicFrame>
        <p:nvGraphicFramePr>
          <p:cNvPr id="3" name="Graphique 2">
            <a:extLst>
              <a:ext uri="{FF2B5EF4-FFF2-40B4-BE49-F238E27FC236}">
                <a16:creationId xmlns:a16="http://schemas.microsoft.com/office/drawing/2014/main" id="{5D0075F7-4FCC-25A4-1F57-0355C50302EE}"/>
              </a:ext>
            </a:extLst>
          </p:cNvPr>
          <p:cNvGraphicFramePr>
            <a:graphicFrameLocks/>
          </p:cNvGraphicFramePr>
          <p:nvPr>
            <p:extLst>
              <p:ext uri="{D42A27DB-BD31-4B8C-83A1-F6EECF244321}">
                <p14:modId xmlns:p14="http://schemas.microsoft.com/office/powerpoint/2010/main" val="1673302643"/>
              </p:ext>
            </p:extLst>
          </p:nvPr>
        </p:nvGraphicFramePr>
        <p:xfrm>
          <a:off x="4631674" y="1856619"/>
          <a:ext cx="7228114" cy="4756042"/>
        </p:xfrm>
        <a:graphic>
          <a:graphicData uri="http://schemas.openxmlformats.org/drawingml/2006/chart">
            <c:chart xmlns:c="http://schemas.openxmlformats.org/drawingml/2006/chart" xmlns:r="http://schemas.openxmlformats.org/officeDocument/2006/relationships" r:id="rId4"/>
          </a:graphicData>
        </a:graphic>
      </p:graphicFrame>
      <p:sp>
        <p:nvSpPr>
          <p:cNvPr id="4" name="ZoneTexte 3">
            <a:extLst>
              <a:ext uri="{FF2B5EF4-FFF2-40B4-BE49-F238E27FC236}">
                <a16:creationId xmlns:a16="http://schemas.microsoft.com/office/drawing/2014/main" id="{520A31F1-C4C1-5BD9-E99E-739DA7C66340}"/>
              </a:ext>
            </a:extLst>
          </p:cNvPr>
          <p:cNvSpPr txBox="1"/>
          <p:nvPr/>
        </p:nvSpPr>
        <p:spPr>
          <a:xfrm>
            <a:off x="501594" y="559976"/>
            <a:ext cx="5028873" cy="5698291"/>
          </a:xfrm>
          <a:prstGeom prst="rect">
            <a:avLst/>
          </a:prstGeom>
          <a:noFill/>
        </p:spPr>
        <p:txBody>
          <a:bodyPr wrap="square">
            <a:spAutoFit/>
          </a:bodyPr>
          <a:lstStyle/>
          <a:p>
            <a:pPr>
              <a:lnSpc>
                <a:spcPts val="2000"/>
              </a:lnSpc>
              <a:tabLst>
                <a:tab pos="2790825" algn="l"/>
              </a:tabLst>
            </a:pPr>
            <a:r>
              <a:rPr lang="fr-FR" sz="2200" b="1" dirty="0">
                <a:solidFill>
                  <a:srgbClr val="002060"/>
                </a:solidFill>
                <a:latin typeface="Gill Sans MT" panose="020B0502020104020203" pitchFamily="34" charset="0"/>
                <a:ea typeface="Calibri" panose="020F0502020204030204" pitchFamily="34" charset="0"/>
              </a:rPr>
              <a:t>Quel panier de ressources fiscales en 2023 pour les collectivités du bloc local  ? </a:t>
            </a:r>
          </a:p>
          <a:p>
            <a:pPr>
              <a:lnSpc>
                <a:spcPts val="2000"/>
              </a:lnSpc>
              <a:tabLst>
                <a:tab pos="2790825" algn="l"/>
              </a:tabLst>
            </a:pPr>
            <a:endParaRPr lang="fr-FR" sz="900" dirty="0">
              <a:solidFill>
                <a:srgbClr val="202122"/>
              </a:solidFill>
              <a:latin typeface="Gill Sans MT" panose="020B0502020104020203" pitchFamily="34" charset="0"/>
              <a:ea typeface="Calibri" panose="020F0502020204030204" pitchFamily="34" charset="0"/>
            </a:endParaRPr>
          </a:p>
          <a:p>
            <a:pPr eaLnBrk="0" fontAlgn="base" hangingPunct="0">
              <a:lnSpc>
                <a:spcPts val="2000"/>
              </a:lnSpc>
            </a:pPr>
            <a:r>
              <a:rPr lang="fr-FR" sz="2200" b="1" dirty="0">
                <a:solidFill>
                  <a:srgbClr val="202122"/>
                </a:solidFill>
                <a:latin typeface="Gill Sans MT" panose="020B0502020104020203" pitchFamily="34" charset="0"/>
                <a:ea typeface="Calibri" panose="020F0502020204030204" pitchFamily="34" charset="0"/>
              </a:rPr>
              <a:t>- </a:t>
            </a:r>
            <a:r>
              <a:rPr lang="fr-FR" sz="2200" b="1" dirty="0">
                <a:latin typeface="Gill Sans MT" panose="020B0502020104020203" pitchFamily="34" charset="0"/>
                <a:ea typeface="Calibri" panose="020F0502020204030204" pitchFamily="34" charset="0"/>
              </a:rPr>
              <a:t>87 % de recettes fiscales « actives » dynamiques d’assiette)  / 73 % des recettes de fonctionnement</a:t>
            </a:r>
          </a:p>
          <a:p>
            <a:pPr eaLnBrk="0" fontAlgn="base" hangingPunct="0">
              <a:lnSpc>
                <a:spcPts val="2000"/>
              </a:lnSpc>
            </a:pPr>
            <a:endParaRPr lang="fr-FR" sz="900" b="1" dirty="0">
              <a:latin typeface="Gill Sans MT" panose="020B0502020104020203" pitchFamily="34" charset="0"/>
              <a:ea typeface="Calibri" panose="020F0502020204030204" pitchFamily="34" charset="0"/>
            </a:endParaRPr>
          </a:p>
          <a:p>
            <a:pPr eaLnBrk="0" fontAlgn="base" hangingPunct="0">
              <a:lnSpc>
                <a:spcPts val="2000"/>
              </a:lnSpc>
            </a:pPr>
            <a:r>
              <a:rPr lang="fr-FR" sz="2200" b="1" dirty="0">
                <a:latin typeface="Gill Sans MT" panose="020B0502020104020203" pitchFamily="34" charset="0"/>
                <a:ea typeface="Calibri" panose="020F0502020204030204" pitchFamily="34" charset="0"/>
              </a:rPr>
              <a:t>- un poids encore important des valeurs locatives (TFPB, CFE, TEOM, THRS, THLV…)</a:t>
            </a:r>
          </a:p>
          <a:p>
            <a:pPr eaLnBrk="0" fontAlgn="base" hangingPunct="0">
              <a:lnSpc>
                <a:spcPts val="2000"/>
              </a:lnSpc>
            </a:pPr>
            <a:endParaRPr lang="fr-FR" sz="2200" b="1" dirty="0">
              <a:solidFill>
                <a:srgbClr val="202122"/>
              </a:solidFill>
              <a:latin typeface="Gill Sans MT" panose="020B0502020104020203" pitchFamily="34" charset="0"/>
              <a:ea typeface="Calibri" panose="020F0502020204030204" pitchFamily="34" charset="0"/>
            </a:endParaRPr>
          </a:p>
          <a:p>
            <a:pPr marL="0" marR="0" lvl="0" indent="0" defTabSz="914400" rtl="0" eaLnBrk="0" fontAlgn="base" latinLnBrk="0" hangingPunct="0">
              <a:lnSpc>
                <a:spcPts val="2000"/>
              </a:lnSpc>
              <a:buClrTx/>
              <a:buSzTx/>
              <a:buFontTx/>
              <a:buNone/>
              <a:tabLst/>
            </a:pPr>
            <a:endParaRPr lang="fr-FR" altLang="fr-FR" sz="2200"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endParaRPr>
          </a:p>
          <a:p>
            <a:pPr marL="0" marR="0" lvl="0" indent="0" defTabSz="914400" rtl="0" eaLnBrk="0" fontAlgn="base" latinLnBrk="0" hangingPunct="0">
              <a:lnSpc>
                <a:spcPts val="2000"/>
              </a:lnSpc>
              <a:buClrTx/>
              <a:buSzTx/>
              <a:buFontTx/>
              <a:buNone/>
              <a:tabLst/>
            </a:pPr>
            <a:r>
              <a:rPr lang="fr-FR" altLang="fr-FR" sz="2200" b="1"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rPr>
              <a:t>MAIS…..</a:t>
            </a:r>
          </a:p>
          <a:p>
            <a:pPr marL="0" marR="0" lvl="0" indent="0" defTabSz="914400" rtl="0" eaLnBrk="0" fontAlgn="base" latinLnBrk="0" hangingPunct="0">
              <a:lnSpc>
                <a:spcPts val="2000"/>
              </a:lnSpc>
              <a:buClrTx/>
              <a:buSzTx/>
              <a:buFontTx/>
              <a:buNone/>
              <a:tabLst/>
            </a:pPr>
            <a:endParaRPr lang="fr-FR" altLang="fr-FR" sz="900"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endParaRPr>
          </a:p>
          <a:p>
            <a:pPr marL="342900" indent="-342900">
              <a:lnSpc>
                <a:spcPts val="2000"/>
              </a:lnSpc>
              <a:buFont typeface="Wingdings" panose="05000000000000000000" pitchFamily="2" charset="2"/>
              <a:buChar char="à"/>
              <a:tabLst>
                <a:tab pos="2790825" algn="l"/>
              </a:tabLst>
            </a:pPr>
            <a:r>
              <a:rPr lang="fr-FR" sz="2200" b="1" dirty="0">
                <a:solidFill>
                  <a:srgbClr val="ED0F19"/>
                </a:solidFill>
                <a:latin typeface="Gill Sans MT" panose="020B0502020104020203" pitchFamily="34" charset="0"/>
                <a:ea typeface="Calibri" panose="020F0502020204030204" pitchFamily="34" charset="0"/>
              </a:rPr>
              <a:t>Obsolescence des assiettes (VL) : leur dernière révision date de …. 1970…. Une révision est « prévue » pour 2028…</a:t>
            </a:r>
          </a:p>
          <a:p>
            <a:pPr marL="342900" indent="-342900">
              <a:lnSpc>
                <a:spcPts val="2000"/>
              </a:lnSpc>
              <a:buFont typeface="Wingdings" panose="05000000000000000000" pitchFamily="2" charset="2"/>
              <a:buChar char="à"/>
              <a:tabLst>
                <a:tab pos="2790825" algn="l"/>
              </a:tabLst>
            </a:pPr>
            <a:r>
              <a:rPr lang="fr-FR" sz="2200" b="1" dirty="0">
                <a:solidFill>
                  <a:srgbClr val="ED0F19"/>
                </a:solidFill>
                <a:latin typeface="Gill Sans MT" panose="020B0502020104020203" pitchFamily="34" charset="0"/>
                <a:ea typeface="Calibri" panose="020F0502020204030204" pitchFamily="34" charset="0"/>
              </a:rPr>
              <a:t>Un décalage croissant avec la réalité des marchés immobiliers</a:t>
            </a:r>
          </a:p>
          <a:p>
            <a:pPr marL="342900" indent="-342900">
              <a:lnSpc>
                <a:spcPts val="2000"/>
              </a:lnSpc>
              <a:buFont typeface="Wingdings" panose="05000000000000000000" pitchFamily="2" charset="2"/>
              <a:buChar char="à"/>
              <a:tabLst>
                <a:tab pos="2790825" algn="l"/>
              </a:tabLst>
            </a:pPr>
            <a:endParaRPr lang="fr-FR" sz="900" b="1" dirty="0">
              <a:solidFill>
                <a:srgbClr val="ED0F19"/>
              </a:solidFill>
              <a:latin typeface="Gill Sans MT" panose="020B0502020104020203" pitchFamily="34" charset="0"/>
              <a:ea typeface="Calibri" panose="020F0502020204030204" pitchFamily="34" charset="0"/>
            </a:endParaRPr>
          </a:p>
        </p:txBody>
      </p:sp>
    </p:spTree>
    <p:extLst>
      <p:ext uri="{BB962C8B-B14F-4D97-AF65-F5344CB8AC3E}">
        <p14:creationId xmlns:p14="http://schemas.microsoft.com/office/powerpoint/2010/main" val="2352909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3"/>
          <a:stretch>
            <a:fillRect/>
          </a:stretch>
        </p:blipFill>
        <p:spPr>
          <a:xfrm>
            <a:off x="277763" y="183731"/>
            <a:ext cx="2302878" cy="1069922"/>
          </a:xfrm>
          <a:prstGeom prst="rect">
            <a:avLst/>
          </a:prstGeom>
        </p:spPr>
      </p:pic>
      <p:sp>
        <p:nvSpPr>
          <p:cNvPr id="2" name="ZoneTexte 1">
            <a:extLst>
              <a:ext uri="{FF2B5EF4-FFF2-40B4-BE49-F238E27FC236}">
                <a16:creationId xmlns:a16="http://schemas.microsoft.com/office/drawing/2014/main" id="{A4624C86-989E-753B-6E92-C36DBC5D5E65}"/>
              </a:ext>
            </a:extLst>
          </p:cNvPr>
          <p:cNvSpPr txBox="1"/>
          <p:nvPr/>
        </p:nvSpPr>
        <p:spPr>
          <a:xfrm>
            <a:off x="1209071" y="1117348"/>
            <a:ext cx="10281521" cy="5214248"/>
          </a:xfrm>
          <a:prstGeom prst="rect">
            <a:avLst/>
          </a:prstGeom>
          <a:noFill/>
        </p:spPr>
        <p:txBody>
          <a:bodyPr wrap="square">
            <a:spAutoFit/>
          </a:bodyPr>
          <a:lstStyle/>
          <a:p>
            <a:pPr algn="just"/>
            <a:r>
              <a:rPr lang="fr-FR" sz="2000" b="1" dirty="0">
                <a:solidFill>
                  <a:srgbClr val="ED0F19"/>
                </a:solidFill>
                <a:latin typeface="Gill Sans MT" panose="020B0502020104020203" pitchFamily="34" charset="0"/>
                <a:ea typeface="Calibri" panose="020F0502020204030204" pitchFamily="34" charset="0"/>
                <a:sym typeface="Wingdings" panose="05000000000000000000" pitchFamily="2" charset="2"/>
              </a:rPr>
              <a:t> L</a:t>
            </a:r>
            <a:r>
              <a:rPr lang="fr-FR" sz="2000" b="1" dirty="0">
                <a:solidFill>
                  <a:srgbClr val="ED0F19"/>
                </a:solidFill>
                <a:latin typeface="Gill Sans MT" panose="020B0502020104020203" pitchFamily="34" charset="0"/>
                <a:ea typeface="Calibri" panose="020F0502020204030204" pitchFamily="34" charset="0"/>
              </a:rPr>
              <a:t>es implications de la réduction de l’artificialisation des sols sur la fiscalité locale</a:t>
            </a:r>
            <a:endParaRPr lang="fr-FR" sz="2000" b="1" dirty="0">
              <a:solidFill>
                <a:srgbClr val="FF0000"/>
              </a:solidFill>
              <a:latin typeface="Gill Sans MT" panose="020B0502020104020203" pitchFamily="34" charset="0"/>
              <a:ea typeface="Calibri" panose="020F0502020204030204" pitchFamily="34" charset="0"/>
            </a:endParaRPr>
          </a:p>
          <a:p>
            <a:pPr algn="just"/>
            <a:endParaRPr lang="fr-FR" sz="2000" b="1" dirty="0">
              <a:effectLst/>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000" b="1" dirty="0">
                <a:effectLst/>
                <a:latin typeface="Gill Sans MT" panose="020B0502020104020203" pitchFamily="34" charset="0"/>
                <a:ea typeface="Century Gothic" panose="020B0502020202020204" pitchFamily="34" charset="0"/>
                <a:cs typeface="Times New Roman" panose="02020603050405020304" pitchFamily="18" charset="0"/>
              </a:rPr>
              <a:t>- Le contingentement de la consommation en terrains non artificialisés via le ZAN pourrait donner lieu à une fiscalité moins rémunératrice </a:t>
            </a:r>
            <a:endParaRPr lang="fr-FR" sz="2000" dirty="0">
              <a:effectLst/>
              <a:latin typeface="Gill Sans MT" panose="020B0502020104020203" pitchFamily="34" charset="0"/>
              <a:ea typeface="Century Gothic" panose="020B0502020202020204" pitchFamily="34" charset="0"/>
              <a:cs typeface="Times New Roman" panose="02020603050405020304" pitchFamily="18" charset="0"/>
            </a:endParaRPr>
          </a:p>
          <a:p>
            <a:pPr algn="just"/>
            <a:endParaRPr lang="fr-FR" sz="2000" dirty="0">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000" b="1" dirty="0">
                <a:effectLst/>
                <a:latin typeface="Gill Sans MT" panose="020B0502020104020203" pitchFamily="34" charset="0"/>
                <a:ea typeface="Century Gothic" panose="020B0502020202020204" pitchFamily="34" charset="0"/>
                <a:cs typeface="Times New Roman" panose="02020603050405020304" pitchFamily="18" charset="0"/>
              </a:rPr>
              <a:t>- La territorialisation à venir des « droits à artificialiser » pourrait redistribuer entre territoires les perspectives de croissance des assiettes fiscales, avec des différences géographiques très marquées</a:t>
            </a:r>
            <a:r>
              <a:rPr lang="fr-FR" sz="2000" dirty="0">
                <a:effectLst/>
                <a:latin typeface="Gill Sans MT" panose="020B0502020104020203" pitchFamily="34" charset="0"/>
                <a:ea typeface="Century Gothic" panose="020B0502020202020204" pitchFamily="34" charset="0"/>
                <a:cs typeface="Times New Roman" panose="02020603050405020304" pitchFamily="18" charset="0"/>
              </a:rPr>
              <a:t>. </a:t>
            </a:r>
          </a:p>
          <a:p>
            <a:pPr algn="just"/>
            <a:endParaRPr lang="fr-FR" sz="2000" dirty="0">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000" dirty="0">
                <a:effectLst/>
                <a:latin typeface="Gill Sans MT" panose="020B0502020104020203" pitchFamily="34" charset="0"/>
                <a:ea typeface="Century Gothic" panose="020B0502020202020204" pitchFamily="34" charset="0"/>
                <a:cs typeface="Times New Roman" panose="02020603050405020304" pitchFamily="18" charset="0"/>
              </a:rPr>
              <a:t>- Cela invitera aussi à repenser les mécanismes de solidarité au sein des ensembles intercommunaux. </a:t>
            </a:r>
          </a:p>
          <a:p>
            <a:pPr algn="just"/>
            <a:endParaRPr lang="fr-FR" sz="2000" dirty="0">
              <a:effectLst/>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000" b="1" dirty="0">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a:t>
            </a:r>
            <a:r>
              <a:rPr lang="fr-FR" sz="2000" b="1" i="1"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Pour autant, l</a:t>
            </a:r>
            <a:r>
              <a:rPr lang="fr-FR" sz="2000" b="1" i="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e ZAN ne va pas toucher au stock de la fiscalité existante</a:t>
            </a:r>
            <a:r>
              <a:rPr lang="fr-FR" sz="2000" i="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 </a:t>
            </a:r>
            <a:r>
              <a:rPr lang="fr-FR" sz="2000" b="1" i="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Bien au contraire, il pourrait inciter à le faire fructifier, en densifiant les espaces faiblement urbanisés mais déjà artificialisés</a:t>
            </a:r>
            <a:endParaRPr lang="fr-FR" sz="2000" i="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endParaRPr>
          </a:p>
          <a:p>
            <a:pPr algn="just">
              <a:spcAft>
                <a:spcPts val="100"/>
              </a:spcAft>
              <a:tabLst>
                <a:tab pos="2790825" algn="l"/>
              </a:tabLst>
            </a:pPr>
            <a:r>
              <a:rPr lang="fr-FR" sz="1400" b="1" dirty="0">
                <a:solidFill>
                  <a:srgbClr val="002060"/>
                </a:solidFill>
                <a:latin typeface="Gill Sans MT" panose="020B0502020104020203" pitchFamily="34" charset="0"/>
                <a:ea typeface="Calibri" panose="020F0502020204030204" pitchFamily="34" charset="0"/>
              </a:rPr>
              <a:t> </a:t>
            </a:r>
            <a:endParaRPr lang="fr-FR" sz="1400" dirty="0"/>
          </a:p>
          <a:p>
            <a:pPr algn="just"/>
            <a:endParaRPr lang="fr-FR" b="1" dirty="0">
              <a:latin typeface="Gill Sans MT" panose="020B0502020104020203" pitchFamily="34" charset="0"/>
              <a:ea typeface="Century Gothic" panose="020B050202020202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21275586-665E-D123-8D4D-91223E10DE8D}"/>
              </a:ext>
            </a:extLst>
          </p:cNvPr>
          <p:cNvSpPr txBox="1"/>
          <p:nvPr/>
        </p:nvSpPr>
        <p:spPr>
          <a:xfrm>
            <a:off x="3835575" y="419707"/>
            <a:ext cx="6096000" cy="461665"/>
          </a:xfrm>
          <a:prstGeom prst="rect">
            <a:avLst/>
          </a:prstGeom>
          <a:noFill/>
        </p:spPr>
        <p:txBody>
          <a:bodyPr wrap="square">
            <a:spAutoFit/>
          </a:bodyPr>
          <a:lstStyle/>
          <a:p>
            <a:pPr algn="just">
              <a:spcAft>
                <a:spcPts val="100"/>
              </a:spcAft>
              <a:tabLst>
                <a:tab pos="2790825" algn="l"/>
              </a:tabLst>
            </a:pPr>
            <a:r>
              <a:rPr lang="fr-FR" sz="2400" b="1" dirty="0">
                <a:solidFill>
                  <a:srgbClr val="0070C0"/>
                </a:solidFill>
                <a:effectLst/>
                <a:latin typeface="Calibri" panose="020F0502020204030204" pitchFamily="34" charset="0"/>
                <a:ea typeface="Calibri" panose="020F0502020204030204" pitchFamily="34" charset="0"/>
              </a:rPr>
              <a:t>Habiter sans se ruiner, ni s’étaler</a:t>
            </a:r>
            <a:endParaRPr lang="fr-FR" sz="2400" b="1" dirty="0">
              <a:solidFill>
                <a:srgbClr val="0070C0"/>
              </a:solidFill>
              <a:effectLst/>
              <a:latin typeface="Gill Sans MT" panose="020B0502020104020203" pitchFamily="34" charset="0"/>
              <a:ea typeface="Calibri" panose="020F0502020204030204" pitchFamily="34" charset="0"/>
            </a:endParaRPr>
          </a:p>
        </p:txBody>
      </p:sp>
    </p:spTree>
    <p:extLst>
      <p:ext uri="{BB962C8B-B14F-4D97-AF65-F5344CB8AC3E}">
        <p14:creationId xmlns:p14="http://schemas.microsoft.com/office/powerpoint/2010/main" val="3876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CDC1D39-B90C-4E6E-238E-BA4FC1B50B52}"/>
              </a:ext>
            </a:extLst>
          </p:cNvPr>
          <p:cNvPicPr>
            <a:picLocks noChangeAspect="1"/>
          </p:cNvPicPr>
          <p:nvPr/>
        </p:nvPicPr>
        <p:blipFill>
          <a:blip r:embed="rId2"/>
          <a:stretch>
            <a:fillRect/>
          </a:stretch>
        </p:blipFill>
        <p:spPr>
          <a:xfrm>
            <a:off x="277763" y="183731"/>
            <a:ext cx="2302878" cy="1069922"/>
          </a:xfrm>
          <a:prstGeom prst="rect">
            <a:avLst/>
          </a:prstGeom>
        </p:spPr>
      </p:pic>
      <p:sp>
        <p:nvSpPr>
          <p:cNvPr id="7" name="ZoneTexte 6">
            <a:extLst>
              <a:ext uri="{FF2B5EF4-FFF2-40B4-BE49-F238E27FC236}">
                <a16:creationId xmlns:a16="http://schemas.microsoft.com/office/drawing/2014/main" id="{ED79F100-B0BB-78F1-AA18-1B4A5A560335}"/>
              </a:ext>
            </a:extLst>
          </p:cNvPr>
          <p:cNvSpPr txBox="1"/>
          <p:nvPr/>
        </p:nvSpPr>
        <p:spPr>
          <a:xfrm>
            <a:off x="1072306" y="1253653"/>
            <a:ext cx="10440319" cy="5170646"/>
          </a:xfrm>
          <a:prstGeom prst="rect">
            <a:avLst/>
          </a:prstGeom>
          <a:noFill/>
        </p:spPr>
        <p:txBody>
          <a:bodyPr wrap="square">
            <a:spAutoFit/>
          </a:bodyPr>
          <a:lstStyle/>
          <a:p>
            <a:pPr algn="just"/>
            <a:r>
              <a:rPr lang="fr-FR" sz="2200" b="1"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rPr>
              <a:t>Plusieurs enjeux  </a:t>
            </a:r>
            <a:r>
              <a:rPr lang="fr-FR" sz="2200" dirty="0">
                <a:latin typeface="Gill Sans MT" panose="020B0502020104020203" pitchFamily="34" charset="0"/>
                <a:ea typeface="Century Gothic" panose="020B0502020202020204" pitchFamily="34" charset="0"/>
                <a:cs typeface="Times New Roman" panose="02020603050405020304" pitchFamily="18" charset="0"/>
              </a:rPr>
              <a:t>pour les collectivités du bloc communal : </a:t>
            </a:r>
          </a:p>
          <a:p>
            <a:pPr algn="just"/>
            <a:endParaRPr lang="fr-FR" sz="2200" dirty="0">
              <a:effectLst/>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200" dirty="0">
                <a:effectLst/>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a:t>
            </a:r>
            <a:r>
              <a:rPr lang="fr-FR" sz="2200" dirty="0">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M</a:t>
            </a:r>
            <a:r>
              <a:rPr lang="fr-FR" sz="2200" dirty="0">
                <a:effectLst/>
                <a:latin typeface="Gill Sans MT" panose="020B0502020104020203" pitchFamily="34" charset="0"/>
                <a:ea typeface="Century Gothic" panose="020B0502020202020204" pitchFamily="34" charset="0"/>
                <a:cs typeface="Times New Roman" panose="02020603050405020304" pitchFamily="18" charset="0"/>
              </a:rPr>
              <a:t>aintenir un modèle de développement démographique et économique dynamique</a:t>
            </a:r>
            <a:r>
              <a:rPr lang="fr-FR" sz="2200" dirty="0">
                <a:latin typeface="Gill Sans MT" panose="020B0502020104020203" pitchFamily="34" charset="0"/>
                <a:ea typeface="Century Gothic" panose="020B0502020202020204" pitchFamily="34" charset="0"/>
                <a:cs typeface="Times New Roman" panose="02020603050405020304" pitchFamily="18" charset="0"/>
              </a:rPr>
              <a:t> en </a:t>
            </a:r>
            <a:r>
              <a:rPr lang="fr-FR" sz="2200" b="1" dirty="0">
                <a:solidFill>
                  <a:srgbClr val="ED0F19"/>
                </a:solidFill>
                <a:latin typeface="Gill Sans MT" panose="020B0502020104020203" pitchFamily="34" charset="0"/>
                <a:ea typeface="Century Gothic" panose="020B0502020202020204" pitchFamily="34" charset="0"/>
                <a:cs typeface="Times New Roman" panose="02020603050405020304" pitchFamily="18" charset="0"/>
              </a:rPr>
              <a:t>favorisant </a:t>
            </a:r>
            <a:r>
              <a:rPr lang="fr-FR" sz="2200" b="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la reconquête des secteurs faiblement urbanisés </a:t>
            </a:r>
            <a:r>
              <a:rPr lang="fr-FR" sz="2200" dirty="0">
                <a:effectLst/>
                <a:latin typeface="Gill Sans MT" panose="020B0502020104020203" pitchFamily="34" charset="0"/>
                <a:ea typeface="Century Gothic" panose="020B0502020202020204" pitchFamily="34" charset="0"/>
                <a:cs typeface="Times New Roman" panose="02020603050405020304" pitchFamily="18" charset="0"/>
              </a:rPr>
              <a:t>(</a:t>
            </a:r>
            <a:r>
              <a:rPr lang="fr-FR" sz="2200" dirty="0">
                <a:effectLst/>
                <a:latin typeface="Gill Sans MT" panose="020B0502020104020203" pitchFamily="34" charset="0"/>
                <a:ea typeface="Century Gothic" panose="020B0502020202020204" pitchFamily="34" charset="0"/>
                <a:cs typeface="Arial" panose="020B0604020202020204" pitchFamily="34" charset="0"/>
              </a:rPr>
              <a:t>friches, comblement des interstices urbains…), mobiliser les logements vacants pour les remettre sur le marché, d’étudier les possibilités de densification parcellaire, </a:t>
            </a:r>
            <a:r>
              <a:rPr lang="fr-FR" sz="2200" dirty="0">
                <a:latin typeface="Gill Sans MT" panose="020B0502020104020203" pitchFamily="34" charset="0"/>
                <a:ea typeface="Century Gothic" panose="020B0502020202020204" pitchFamily="34" charset="0"/>
                <a:cs typeface="Arial" panose="020B0604020202020204" pitchFamily="34" charset="0"/>
              </a:rPr>
              <a:t>favoriser la </a:t>
            </a:r>
            <a:r>
              <a:rPr lang="fr-FR" sz="2200" dirty="0">
                <a:effectLst/>
                <a:latin typeface="Gill Sans MT" panose="020B0502020104020203" pitchFamily="34" charset="0"/>
                <a:ea typeface="Century Gothic" panose="020B0502020202020204" pitchFamily="34" charset="0"/>
                <a:cs typeface="Arial" panose="020B0604020202020204" pitchFamily="34" charset="0"/>
              </a:rPr>
              <a:t>surélévation des bâtis existants…</a:t>
            </a:r>
            <a:endParaRPr lang="fr-FR" sz="2200" dirty="0">
              <a:effectLst/>
              <a:latin typeface="Gill Sans MT" panose="020B0502020104020203" pitchFamily="34" charset="0"/>
              <a:ea typeface="Century Gothic" panose="020B0502020202020204" pitchFamily="34" charset="0"/>
              <a:cs typeface="Times New Roman" panose="02020603050405020304" pitchFamily="18" charset="0"/>
            </a:endParaRPr>
          </a:p>
          <a:p>
            <a:r>
              <a:rPr lang="fr-FR" sz="2200" b="1" dirty="0">
                <a:solidFill>
                  <a:srgbClr val="FFFFFF"/>
                </a:solidFill>
                <a:effectLst/>
                <a:latin typeface="Gill Sans MT" panose="020B0502020104020203" pitchFamily="34" charset="0"/>
                <a:ea typeface="Marianne-ExtraBold"/>
                <a:cs typeface="Marianne-ExtraBold"/>
              </a:rPr>
              <a:t>LES MESURES</a:t>
            </a:r>
            <a:endParaRPr lang="fr-FR" sz="2200" dirty="0">
              <a:effectLst/>
              <a:latin typeface="Gill Sans MT" panose="020B0502020104020203" pitchFamily="34" charset="0"/>
              <a:ea typeface="Century Gothic" panose="020B0502020202020204" pitchFamily="34" charset="0"/>
              <a:cs typeface="Times New Roman" panose="02020603050405020304" pitchFamily="18" charset="0"/>
            </a:endParaRPr>
          </a:p>
          <a:p>
            <a:pPr algn="just"/>
            <a:r>
              <a:rPr lang="fr-FR" sz="2200" dirty="0">
                <a:effectLst/>
                <a:latin typeface="Gill Sans MT" panose="020B0502020104020203" pitchFamily="34" charset="0"/>
                <a:ea typeface="Century Gothic" panose="020B0502020202020204" pitchFamily="34" charset="0"/>
                <a:cs typeface="Arial" panose="020B0604020202020204" pitchFamily="34" charset="0"/>
                <a:sym typeface="Wingdings" panose="05000000000000000000" pitchFamily="2" charset="2"/>
              </a:rPr>
              <a:t> Attention </a:t>
            </a:r>
            <a:r>
              <a:rPr lang="fr-FR" sz="2200" dirty="0">
                <a:latin typeface="Gill Sans MT" panose="020B0502020104020203" pitchFamily="34" charset="0"/>
                <a:ea typeface="Century Gothic" panose="020B0502020202020204" pitchFamily="34" charset="0"/>
                <a:cs typeface="Arial" panose="020B0604020202020204" pitchFamily="34" charset="0"/>
                <a:sym typeface="Wingdings" panose="05000000000000000000" pitchFamily="2" charset="2"/>
              </a:rPr>
              <a:t>à certains effets contradictoires des </a:t>
            </a:r>
            <a:r>
              <a:rPr lang="fr-FR" sz="2200" b="1" dirty="0">
                <a:effectLst/>
                <a:latin typeface="Gill Sans MT" panose="020B0502020104020203" pitchFamily="34" charset="0"/>
                <a:ea typeface="Century Gothic" panose="020B0502020202020204" pitchFamily="34" charset="0"/>
                <a:cs typeface="AAAAAB+TimesNewRomanPSMT"/>
              </a:rPr>
              <a:t>politiques publiques : </a:t>
            </a:r>
            <a:r>
              <a:rPr lang="fr-FR" sz="2200" b="1" dirty="0">
                <a:effectLst/>
                <a:latin typeface="Gill Sans MT" panose="020B0502020104020203" pitchFamily="34" charset="0"/>
                <a:ea typeface="Century Gothic" panose="020B0502020202020204" pitchFamily="34" charset="0"/>
                <a:cs typeface="Arial" panose="020B0604020202020204" pitchFamily="34" charset="0"/>
              </a:rPr>
              <a:t>la densification en matière d’habitat peut </a:t>
            </a:r>
            <a:r>
              <a:rPr lang="fr-FR" sz="2200" b="1" dirty="0">
                <a:solidFill>
                  <a:srgbClr val="ED0F19"/>
                </a:solidFill>
                <a:effectLst/>
                <a:latin typeface="Gill Sans MT" panose="020B0502020104020203" pitchFamily="34" charset="0"/>
                <a:ea typeface="Century Gothic" panose="020B0502020202020204" pitchFamily="34" charset="0"/>
                <a:cs typeface="Arial" panose="020B0604020202020204" pitchFamily="34" charset="0"/>
              </a:rPr>
              <a:t>mettre en tension des intérêts divergents</a:t>
            </a:r>
            <a:r>
              <a:rPr lang="fr-FR" sz="2200" dirty="0">
                <a:solidFill>
                  <a:srgbClr val="ED0F19"/>
                </a:solidFill>
                <a:effectLst/>
                <a:latin typeface="Gill Sans MT" panose="020B0502020104020203" pitchFamily="34" charset="0"/>
                <a:ea typeface="Century Gothic" panose="020B0502020202020204" pitchFamily="34" charset="0"/>
                <a:cs typeface="Arial" panose="020B0604020202020204" pitchFamily="34" charset="0"/>
              </a:rPr>
              <a:t> </a:t>
            </a:r>
            <a:r>
              <a:rPr lang="fr-FR" sz="2200" dirty="0">
                <a:effectLst/>
                <a:latin typeface="Gill Sans MT" panose="020B0502020104020203" pitchFamily="34" charset="0"/>
                <a:ea typeface="Century Gothic" panose="020B0502020202020204" pitchFamily="34" charset="0"/>
                <a:cs typeface="Arial" panose="020B0604020202020204" pitchFamily="34" charset="0"/>
              </a:rPr>
              <a:t>entre le rendement fiscal d’une opération attendu par la collectivité, sa rentabilité pour </a:t>
            </a:r>
            <a:r>
              <a:rPr lang="fr-FR" sz="2200" dirty="0">
                <a:effectLst/>
                <a:latin typeface="Gill Sans MT" panose="020B0502020104020203" pitchFamily="34" charset="0"/>
                <a:ea typeface="Century Gothic" panose="020B0502020202020204" pitchFamily="34" charset="0"/>
                <a:cs typeface="Times New Roman" panose="02020603050405020304" pitchFamily="18" charset="0"/>
              </a:rPr>
              <a:t>l’aménageur et les capacités contributives des acheteurs ou futurs ménages occupants.</a:t>
            </a:r>
          </a:p>
          <a:p>
            <a:pPr algn="just"/>
            <a:r>
              <a:rPr lang="fr-FR" sz="2200" dirty="0">
                <a:effectLst/>
                <a:latin typeface="Gill Sans MT" panose="020B0502020104020203" pitchFamily="34" charset="0"/>
                <a:ea typeface="Century Gothic" panose="020B0502020202020204" pitchFamily="34" charset="0"/>
                <a:cs typeface="Arial" panose="020B0604020202020204" pitchFamily="34" charset="0"/>
              </a:rPr>
              <a:t> </a:t>
            </a:r>
            <a:endParaRPr lang="fr-FR" sz="2200" dirty="0">
              <a:effectLst/>
              <a:latin typeface="Gill Sans MT" panose="020B0502020104020203" pitchFamily="34" charset="0"/>
              <a:ea typeface="Century Gothic" panose="020B0502020202020204" pitchFamily="34" charset="0"/>
              <a:cs typeface="Times New Roman" panose="02020603050405020304" pitchFamily="18" charset="0"/>
            </a:endParaRPr>
          </a:p>
          <a:p>
            <a:r>
              <a:rPr lang="fr-FR" sz="2200" b="1" dirty="0">
                <a:effectLst/>
                <a:latin typeface="Gill Sans MT" panose="020B0502020104020203" pitchFamily="34" charset="0"/>
                <a:ea typeface="Century Gothic" panose="020B0502020202020204" pitchFamily="34" charset="0"/>
                <a:cs typeface="Times New Roman" panose="02020603050405020304" pitchFamily="18" charset="0"/>
                <a:sym typeface="Wingdings" panose="05000000000000000000" pitchFamily="2" charset="2"/>
              </a:rPr>
              <a:t> </a:t>
            </a:r>
            <a:r>
              <a:rPr lang="fr-FR" sz="2200" b="1" dirty="0">
                <a:effectLst/>
                <a:latin typeface="Gill Sans MT" panose="020B0502020104020203" pitchFamily="34" charset="0"/>
                <a:ea typeface="Century Gothic" panose="020B0502020202020204" pitchFamily="34" charset="0"/>
                <a:cs typeface="Times New Roman" panose="02020603050405020304" pitchFamily="18" charset="0"/>
              </a:rPr>
              <a:t>La </a:t>
            </a:r>
            <a:r>
              <a:rPr lang="fr-FR" sz="2200" b="1"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maitrise des prix du foncier</a:t>
            </a:r>
            <a:r>
              <a:rPr lang="fr-FR" sz="2200" dirty="0">
                <a:solidFill>
                  <a:srgbClr val="ED0F19"/>
                </a:solidFill>
                <a:effectLst/>
                <a:latin typeface="Gill Sans MT" panose="020B0502020104020203" pitchFamily="34" charset="0"/>
                <a:ea typeface="Century Gothic" panose="020B0502020202020204" pitchFamily="34" charset="0"/>
                <a:cs typeface="Times New Roman" panose="02020603050405020304" pitchFamily="18" charset="0"/>
              </a:rPr>
              <a:t> </a:t>
            </a:r>
            <a:r>
              <a:rPr lang="fr-FR" sz="2200" dirty="0">
                <a:effectLst/>
                <a:latin typeface="Gill Sans MT" panose="020B0502020104020203" pitchFamily="34" charset="0"/>
                <a:ea typeface="Century Gothic" panose="020B0502020202020204" pitchFamily="34" charset="0"/>
                <a:cs typeface="Times New Roman" panose="02020603050405020304" pitchFamily="18" charset="0"/>
              </a:rPr>
              <a:t>semble être un mode d’action à privilégier. </a:t>
            </a:r>
            <a:endParaRPr lang="fr-FR" sz="2200" dirty="0">
              <a:latin typeface="Gill Sans MT" panose="020B0502020104020203" pitchFamily="34" charset="0"/>
            </a:endParaRPr>
          </a:p>
        </p:txBody>
      </p:sp>
    </p:spTree>
    <p:extLst>
      <p:ext uri="{BB962C8B-B14F-4D97-AF65-F5344CB8AC3E}">
        <p14:creationId xmlns:p14="http://schemas.microsoft.com/office/powerpoint/2010/main" val="421579786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7" ma:contentTypeDescription="Create a new document." ma:contentTypeScope="" ma:versionID="2c1fac5a9fdb51f9d3b9ce1cda37a677">
  <xsd:schema xmlns:xsd="http://www.w3.org/2001/XMLSchema" xmlns:xs="http://www.w3.org/2001/XMLSchema" xmlns:p="http://schemas.microsoft.com/office/2006/metadata/properties" xmlns:ns2="ca8b9c18-5e1d-46e5-9d1a-4e2a3224a5d3" xmlns:ns3="597f0e91-a424-40e7-b159-919cd36229ca" targetNamespace="http://schemas.microsoft.com/office/2006/metadata/properties" ma:root="true" ma:fieldsID="d90e044c98bbc62871de4730696e7a43" ns2:_="" ns3:_="">
    <xsd:import namespace="ca8b9c18-5e1d-46e5-9d1a-4e2a3224a5d3"/>
    <xsd:import namespace="597f0e91-a424-40e7-b159-919cd36229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5f3d6fe-baf4-44b9-a882-657db6edb6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7f0e91-a424-40e7-b159-919cd36229c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c45a579-8ad3-4386-ab0e-ea2618c9e016}" ma:internalName="TaxCatchAll" ma:showField="CatchAllData" ma:web="597f0e91-a424-40e7-b159-919cd36229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BB53D1-4076-44AD-A6E4-530366700D7F}"/>
</file>

<file path=customXml/itemProps2.xml><?xml version="1.0" encoding="utf-8"?>
<ds:datastoreItem xmlns:ds="http://schemas.openxmlformats.org/officeDocument/2006/customXml" ds:itemID="{22590EE1-F320-4B6D-A821-6CCA94DD3BA6}"/>
</file>

<file path=docProps/app.xml><?xml version="1.0" encoding="utf-8"?>
<Properties xmlns="http://schemas.openxmlformats.org/officeDocument/2006/extended-properties" xmlns:vt="http://schemas.openxmlformats.org/officeDocument/2006/docPropsVTypes">
  <TotalTime>3198</TotalTime>
  <Words>1124</Words>
  <Application>Microsoft Office PowerPoint</Application>
  <PresentationFormat>Grand écran</PresentationFormat>
  <Paragraphs>122</Paragraphs>
  <Slides>11</Slides>
  <Notes>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Arial</vt:lpstr>
      <vt:lpstr>Calibri</vt:lpstr>
      <vt:lpstr>Calibri Light</vt:lpstr>
      <vt:lpstr>Gill Sans MT</vt:lpstr>
      <vt:lpstr>MetaOT-Normal</vt:lpstr>
      <vt:lpstr>Playfair Display Black</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Claire DELPECH</dc:creator>
  <cp:lastModifiedBy>Claire DELPECH</cp:lastModifiedBy>
  <cp:revision>1</cp:revision>
  <dcterms:created xsi:type="dcterms:W3CDTF">2023-09-08T13:05:48Z</dcterms:created>
  <dcterms:modified xsi:type="dcterms:W3CDTF">2023-09-10T18:24:20Z</dcterms:modified>
</cp:coreProperties>
</file>