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D8F656-E9B4-46A3-BD1C-AD005A8555C9}" v="4" dt="2024-10-09T17:58:36.54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1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MATTIOLI" userId="4c759978-fcc0-4cae-bde2-5ad277ad10c4" providerId="ADAL" clId="{9FD8F656-E9B4-46A3-BD1C-AD005A8555C9}"/>
    <pc:docChg chg="undo custSel modSld">
      <pc:chgData name="Anne MATTIOLI" userId="4c759978-fcc0-4cae-bde2-5ad277ad10c4" providerId="ADAL" clId="{9FD8F656-E9B4-46A3-BD1C-AD005A8555C9}" dt="2024-10-10T04:51:32.820" v="188" actId="20577"/>
      <pc:docMkLst>
        <pc:docMk/>
      </pc:docMkLst>
      <pc:sldChg chg="modSp mod">
        <pc:chgData name="Anne MATTIOLI" userId="4c759978-fcc0-4cae-bde2-5ad277ad10c4" providerId="ADAL" clId="{9FD8F656-E9B4-46A3-BD1C-AD005A8555C9}" dt="2024-10-09T16:10:31.605" v="15" actId="1076"/>
        <pc:sldMkLst>
          <pc:docMk/>
          <pc:sldMk cId="0" sldId="256"/>
        </pc:sldMkLst>
        <pc:spChg chg="mod">
          <ac:chgData name="Anne MATTIOLI" userId="4c759978-fcc0-4cae-bde2-5ad277ad10c4" providerId="ADAL" clId="{9FD8F656-E9B4-46A3-BD1C-AD005A8555C9}" dt="2024-10-09T16:10:31.605" v="15" actId="1076"/>
          <ac:spMkLst>
            <pc:docMk/>
            <pc:sldMk cId="0" sldId="256"/>
            <ac:spMk id="151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09T16:10:01.907" v="9" actId="1076"/>
          <ac:spMkLst>
            <pc:docMk/>
            <pc:sldMk cId="0" sldId="256"/>
            <ac:spMk id="152" creationId="{00000000-0000-0000-0000-000000000000}"/>
          </ac:spMkLst>
        </pc:spChg>
      </pc:sldChg>
      <pc:sldChg chg="modSp mod">
        <pc:chgData name="Anne MATTIOLI" userId="4c759978-fcc0-4cae-bde2-5ad277ad10c4" providerId="ADAL" clId="{9FD8F656-E9B4-46A3-BD1C-AD005A8555C9}" dt="2024-10-10T04:49:01.375" v="140" actId="113"/>
        <pc:sldMkLst>
          <pc:docMk/>
          <pc:sldMk cId="0" sldId="257"/>
        </pc:sldMkLst>
        <pc:spChg chg="mod">
          <ac:chgData name="Anne MATTIOLI" userId="4c759978-fcc0-4cae-bde2-5ad277ad10c4" providerId="ADAL" clId="{9FD8F656-E9B4-46A3-BD1C-AD005A8555C9}" dt="2024-10-10T04:49:01.375" v="140" actId="113"/>
          <ac:spMkLst>
            <pc:docMk/>
            <pc:sldMk cId="0" sldId="257"/>
            <ac:spMk id="154" creationId="{00000000-0000-0000-0000-000000000000}"/>
          </ac:spMkLst>
        </pc:spChg>
      </pc:sldChg>
      <pc:sldChg chg="modSp mod">
        <pc:chgData name="Anne MATTIOLI" userId="4c759978-fcc0-4cae-bde2-5ad277ad10c4" providerId="ADAL" clId="{9FD8F656-E9B4-46A3-BD1C-AD005A8555C9}" dt="2024-10-10T04:49:58.171" v="151" actId="20577"/>
        <pc:sldMkLst>
          <pc:docMk/>
          <pc:sldMk cId="0" sldId="258"/>
        </pc:sldMkLst>
        <pc:spChg chg="mod">
          <ac:chgData name="Anne MATTIOLI" userId="4c759978-fcc0-4cae-bde2-5ad277ad10c4" providerId="ADAL" clId="{9FD8F656-E9B4-46A3-BD1C-AD005A8555C9}" dt="2024-10-10T04:49:58.171" v="151" actId="20577"/>
          <ac:spMkLst>
            <pc:docMk/>
            <pc:sldMk cId="0" sldId="258"/>
            <ac:spMk id="156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10T04:49:56.204" v="150" actId="20577"/>
        <pc:sldMkLst>
          <pc:docMk/>
          <pc:sldMk cId="0" sldId="259"/>
        </pc:sldMkLst>
        <pc:spChg chg="del mod">
          <ac:chgData name="Anne MATTIOLI" userId="4c759978-fcc0-4cae-bde2-5ad277ad10c4" providerId="ADAL" clId="{9FD8F656-E9B4-46A3-BD1C-AD005A8555C9}" dt="2024-10-09T16:12:54.100" v="41" actId="478"/>
          <ac:spMkLst>
            <pc:docMk/>
            <pc:sldMk cId="0" sldId="259"/>
            <ac:spMk id="158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49:56.204" v="150" actId="20577"/>
          <ac:spMkLst>
            <pc:docMk/>
            <pc:sldMk cId="0" sldId="259"/>
            <ac:spMk id="159" creationId="{00000000-0000-0000-0000-000000000000}"/>
          </ac:spMkLst>
        </pc:spChg>
      </pc:sldChg>
      <pc:sldChg chg="modSp mod">
        <pc:chgData name="Anne MATTIOLI" userId="4c759978-fcc0-4cae-bde2-5ad277ad10c4" providerId="ADAL" clId="{9FD8F656-E9B4-46A3-BD1C-AD005A8555C9}" dt="2024-10-10T04:49:53.125" v="149" actId="20577"/>
        <pc:sldMkLst>
          <pc:docMk/>
          <pc:sldMk cId="0" sldId="260"/>
        </pc:sldMkLst>
        <pc:spChg chg="mod">
          <ac:chgData name="Anne MATTIOLI" userId="4c759978-fcc0-4cae-bde2-5ad277ad10c4" providerId="ADAL" clId="{9FD8F656-E9B4-46A3-BD1C-AD005A8555C9}" dt="2024-10-10T04:49:53.125" v="149" actId="20577"/>
          <ac:spMkLst>
            <pc:docMk/>
            <pc:sldMk cId="0" sldId="260"/>
            <ac:spMk id="161" creationId="{00000000-0000-0000-0000-000000000000}"/>
          </ac:spMkLst>
        </pc:spChg>
      </pc:sldChg>
      <pc:sldChg chg="modSp mod">
        <pc:chgData name="Anne MATTIOLI" userId="4c759978-fcc0-4cae-bde2-5ad277ad10c4" providerId="ADAL" clId="{9FD8F656-E9B4-46A3-BD1C-AD005A8555C9}" dt="2024-10-10T04:50:07.014" v="153" actId="20577"/>
        <pc:sldMkLst>
          <pc:docMk/>
          <pc:sldMk cId="0" sldId="261"/>
        </pc:sldMkLst>
        <pc:spChg chg="mod">
          <ac:chgData name="Anne MATTIOLI" userId="4c759978-fcc0-4cae-bde2-5ad277ad10c4" providerId="ADAL" clId="{9FD8F656-E9B4-46A3-BD1C-AD005A8555C9}" dt="2024-10-10T04:50:07.014" v="153" actId="20577"/>
          <ac:spMkLst>
            <pc:docMk/>
            <pc:sldMk cId="0" sldId="261"/>
            <ac:spMk id="163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09T16:14:18.227" v="61" actId="1076"/>
        <pc:sldMkLst>
          <pc:docMk/>
          <pc:sldMk cId="0" sldId="262"/>
        </pc:sldMkLst>
        <pc:spChg chg="del mod">
          <ac:chgData name="Anne MATTIOLI" userId="4c759978-fcc0-4cae-bde2-5ad277ad10c4" providerId="ADAL" clId="{9FD8F656-E9B4-46A3-BD1C-AD005A8555C9}" dt="2024-10-09T16:13:53.235" v="55" actId="478"/>
          <ac:spMkLst>
            <pc:docMk/>
            <pc:sldMk cId="0" sldId="262"/>
            <ac:spMk id="165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09T16:14:18.227" v="61" actId="1076"/>
          <ac:spMkLst>
            <pc:docMk/>
            <pc:sldMk cId="0" sldId="262"/>
            <ac:spMk id="166" creationId="{00000000-0000-0000-0000-000000000000}"/>
          </ac:spMkLst>
        </pc:spChg>
      </pc:sldChg>
      <pc:sldChg chg="delSp modSp mod setBg">
        <pc:chgData name="Anne MATTIOLI" userId="4c759978-fcc0-4cae-bde2-5ad277ad10c4" providerId="ADAL" clId="{9FD8F656-E9B4-46A3-BD1C-AD005A8555C9}" dt="2024-10-09T17:58:23.720" v="86" actId="207"/>
        <pc:sldMkLst>
          <pc:docMk/>
          <pc:sldMk cId="0" sldId="263"/>
        </pc:sldMkLst>
        <pc:spChg chg="del mod">
          <ac:chgData name="Anne MATTIOLI" userId="4c759978-fcc0-4cae-bde2-5ad277ad10c4" providerId="ADAL" clId="{9FD8F656-E9B4-46A3-BD1C-AD005A8555C9}" dt="2024-10-09T16:15:46.160" v="69" actId="478"/>
          <ac:spMkLst>
            <pc:docMk/>
            <pc:sldMk cId="0" sldId="263"/>
            <ac:spMk id="168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09T17:58:23.720" v="86" actId="207"/>
          <ac:spMkLst>
            <pc:docMk/>
            <pc:sldMk cId="0" sldId="263"/>
            <ac:spMk id="169" creationId="{00000000-0000-0000-0000-000000000000}"/>
          </ac:spMkLst>
        </pc:spChg>
      </pc:sldChg>
      <pc:sldChg chg="delSp modSp mod setBg">
        <pc:chgData name="Anne MATTIOLI" userId="4c759978-fcc0-4cae-bde2-5ad277ad10c4" providerId="ADAL" clId="{9FD8F656-E9B4-46A3-BD1C-AD005A8555C9}" dt="2024-10-10T04:51:17.323" v="187" actId="20577"/>
        <pc:sldMkLst>
          <pc:docMk/>
          <pc:sldMk cId="0" sldId="264"/>
        </pc:sldMkLst>
        <pc:spChg chg="del mod">
          <ac:chgData name="Anne MATTIOLI" userId="4c759978-fcc0-4cae-bde2-5ad277ad10c4" providerId="ADAL" clId="{9FD8F656-E9B4-46A3-BD1C-AD005A8555C9}" dt="2024-10-09T16:16:13.019" v="75" actId="478"/>
          <ac:spMkLst>
            <pc:docMk/>
            <pc:sldMk cId="0" sldId="264"/>
            <ac:spMk id="171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51:17.323" v="187" actId="20577"/>
          <ac:spMkLst>
            <pc:docMk/>
            <pc:sldMk cId="0" sldId="264"/>
            <ac:spMk id="172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10T04:51:32.820" v="188" actId="20577"/>
        <pc:sldMkLst>
          <pc:docMk/>
          <pc:sldMk cId="0" sldId="265"/>
        </pc:sldMkLst>
        <pc:spChg chg="del mod">
          <ac:chgData name="Anne MATTIOLI" userId="4c759978-fcc0-4cae-bde2-5ad277ad10c4" providerId="ADAL" clId="{9FD8F656-E9B4-46A3-BD1C-AD005A8555C9}" dt="2024-10-10T04:44:46.046" v="93" actId="478"/>
          <ac:spMkLst>
            <pc:docMk/>
            <pc:sldMk cId="0" sldId="265"/>
            <ac:spMk id="174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51:32.820" v="188" actId="20577"/>
          <ac:spMkLst>
            <pc:docMk/>
            <pc:sldMk cId="0" sldId="265"/>
            <ac:spMk id="175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10T04:46:22.381" v="111" actId="14100"/>
        <pc:sldMkLst>
          <pc:docMk/>
          <pc:sldMk cId="0" sldId="266"/>
        </pc:sldMkLst>
        <pc:spChg chg="del mod">
          <ac:chgData name="Anne MATTIOLI" userId="4c759978-fcc0-4cae-bde2-5ad277ad10c4" providerId="ADAL" clId="{9FD8F656-E9B4-46A3-BD1C-AD005A8555C9}" dt="2024-10-10T04:45:25.404" v="102" actId="478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46:22.381" v="111" actId="14100"/>
          <ac:spMkLst>
            <pc:docMk/>
            <pc:sldMk cId="0" sldId="266"/>
            <ac:spMk id="178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10T04:46:55.583" v="116" actId="1076"/>
        <pc:sldMkLst>
          <pc:docMk/>
          <pc:sldMk cId="0" sldId="267"/>
        </pc:sldMkLst>
        <pc:spChg chg="del mod">
          <ac:chgData name="Anne MATTIOLI" userId="4c759978-fcc0-4cae-bde2-5ad277ad10c4" providerId="ADAL" clId="{9FD8F656-E9B4-46A3-BD1C-AD005A8555C9}" dt="2024-10-10T04:46:38.881" v="113" actId="478"/>
          <ac:spMkLst>
            <pc:docMk/>
            <pc:sldMk cId="0" sldId="267"/>
            <ac:spMk id="180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46:55.583" v="116" actId="1076"/>
          <ac:spMkLst>
            <pc:docMk/>
            <pc:sldMk cId="0" sldId="267"/>
            <ac:spMk id="181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10T04:47:18.500" v="121" actId="14100"/>
        <pc:sldMkLst>
          <pc:docMk/>
          <pc:sldMk cId="0" sldId="268"/>
        </pc:sldMkLst>
        <pc:spChg chg="del mod">
          <ac:chgData name="Anne MATTIOLI" userId="4c759978-fcc0-4cae-bde2-5ad277ad10c4" providerId="ADAL" clId="{9FD8F656-E9B4-46A3-BD1C-AD005A8555C9}" dt="2024-10-10T04:47:06.103" v="118" actId="478"/>
          <ac:spMkLst>
            <pc:docMk/>
            <pc:sldMk cId="0" sldId="268"/>
            <ac:spMk id="183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47:18.500" v="121" actId="14100"/>
          <ac:spMkLst>
            <pc:docMk/>
            <pc:sldMk cId="0" sldId="268"/>
            <ac:spMk id="184" creationId="{00000000-0000-0000-0000-000000000000}"/>
          </ac:spMkLst>
        </pc:spChg>
      </pc:sldChg>
      <pc:sldChg chg="modSp mod">
        <pc:chgData name="Anne MATTIOLI" userId="4c759978-fcc0-4cae-bde2-5ad277ad10c4" providerId="ADAL" clId="{9FD8F656-E9B4-46A3-BD1C-AD005A8555C9}" dt="2024-10-10T04:47:35.044" v="124" actId="1076"/>
        <pc:sldMkLst>
          <pc:docMk/>
          <pc:sldMk cId="0" sldId="269"/>
        </pc:sldMkLst>
        <pc:spChg chg="mod">
          <ac:chgData name="Anne MATTIOLI" userId="4c759978-fcc0-4cae-bde2-5ad277ad10c4" providerId="ADAL" clId="{9FD8F656-E9B4-46A3-BD1C-AD005A8555C9}" dt="2024-10-10T04:47:35.044" v="124" actId="1076"/>
          <ac:spMkLst>
            <pc:docMk/>
            <pc:sldMk cId="0" sldId="269"/>
            <ac:spMk id="186" creationId="{00000000-0000-0000-0000-000000000000}"/>
          </ac:spMkLst>
        </pc:spChg>
      </pc:sldChg>
      <pc:sldChg chg="modSp mod">
        <pc:chgData name="Anne MATTIOLI" userId="4c759978-fcc0-4cae-bde2-5ad277ad10c4" providerId="ADAL" clId="{9FD8F656-E9B4-46A3-BD1C-AD005A8555C9}" dt="2024-10-10T04:47:50.369" v="128" actId="1076"/>
        <pc:sldMkLst>
          <pc:docMk/>
          <pc:sldMk cId="0" sldId="270"/>
        </pc:sldMkLst>
        <pc:spChg chg="mod">
          <ac:chgData name="Anne MATTIOLI" userId="4c759978-fcc0-4cae-bde2-5ad277ad10c4" providerId="ADAL" clId="{9FD8F656-E9B4-46A3-BD1C-AD005A8555C9}" dt="2024-10-10T04:47:50.369" v="128" actId="1076"/>
          <ac:spMkLst>
            <pc:docMk/>
            <pc:sldMk cId="0" sldId="270"/>
            <ac:spMk id="188" creationId="{00000000-0000-0000-0000-000000000000}"/>
          </ac:spMkLst>
        </pc:spChg>
      </pc:sldChg>
      <pc:sldChg chg="delSp modSp mod">
        <pc:chgData name="Anne MATTIOLI" userId="4c759978-fcc0-4cae-bde2-5ad277ad10c4" providerId="ADAL" clId="{9FD8F656-E9B4-46A3-BD1C-AD005A8555C9}" dt="2024-10-10T04:48:42.094" v="139" actId="1076"/>
        <pc:sldMkLst>
          <pc:docMk/>
          <pc:sldMk cId="0" sldId="271"/>
        </pc:sldMkLst>
        <pc:spChg chg="del mod">
          <ac:chgData name="Anne MATTIOLI" userId="4c759978-fcc0-4cae-bde2-5ad277ad10c4" providerId="ADAL" clId="{9FD8F656-E9B4-46A3-BD1C-AD005A8555C9}" dt="2024-10-10T04:48:36.610" v="138" actId="478"/>
          <ac:spMkLst>
            <pc:docMk/>
            <pc:sldMk cId="0" sldId="271"/>
            <ac:spMk id="190" creationId="{00000000-0000-0000-0000-000000000000}"/>
          </ac:spMkLst>
        </pc:spChg>
        <pc:spChg chg="mod">
          <ac:chgData name="Anne MATTIOLI" userId="4c759978-fcc0-4cae-bde2-5ad277ad10c4" providerId="ADAL" clId="{9FD8F656-E9B4-46A3-BD1C-AD005A8555C9}" dt="2024-10-10T04:48:42.094" v="139" actId="1076"/>
          <ac:spMkLst>
            <pc:docMk/>
            <pc:sldMk cId="0" sldId="271"/>
            <ac:spMk id="19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08990">
              <a:lnSpc>
                <a:spcPct val="100000"/>
              </a:lnSpc>
              <a:spcBef>
                <a:spcPts val="0"/>
              </a:spcBef>
              <a:buSzTx/>
              <a:buNone/>
              <a:defRPr sz="2940" spc="-29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4224" spc="-42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t>Données clés</a:t>
            </a:r>
          </a:p>
        </p:txBody>
      </p:sp>
      <p:sp>
        <p:nvSpPr>
          <p:cNvPr id="107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4224" spc="-42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915009552_2264x1509.jpg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519873_3318x2212.jpg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Titre de la présentation</a:t>
            </a:r>
          </a:p>
        </p:txBody>
      </p:sp>
      <p:sp>
        <p:nvSpPr>
          <p:cNvPr id="2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08990">
              <a:lnSpc>
                <a:spcPct val="100000"/>
              </a:lnSpc>
              <a:spcBef>
                <a:spcPts val="0"/>
              </a:spcBef>
              <a:buSzTx/>
              <a:buNone/>
              <a:defRPr sz="2940" spc="-29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Auteur et date</a:t>
            </a:r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3" name="Image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4224" spc="-42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t>Sous-titre de diapositive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1" name="Image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ous-titre de diapositiv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4224" spc="-42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t>Sous-titre de diapositive</a:t>
            </a:r>
          </a:p>
        </p:txBody>
      </p:sp>
      <p:sp>
        <p:nvSpPr>
          <p:cNvPr id="63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3880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4224" spc="-42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4224" spc="-42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t>Sous-titre de l’ordre du jour</a:t>
            </a:r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87530" y="12684760"/>
            <a:ext cx="408941" cy="4445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hilippe DURON  BORDEAUX le 1O octobre 2024"/>
          <p:cNvSpPr txBox="1">
            <a:spLocks noGrp="1"/>
          </p:cNvSpPr>
          <p:nvPr>
            <p:ph type="body" idx="21"/>
          </p:nvPr>
        </p:nvSpPr>
        <p:spPr>
          <a:xfrm>
            <a:off x="1219199" y="10111829"/>
            <a:ext cx="21945599" cy="60579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Autofit/>
          </a:bodyPr>
          <a:lstStyle>
            <a:lvl1pPr defTabSz="825500">
              <a:defRPr sz="2500" spc="-25"/>
            </a:lvl1pPr>
          </a:lstStyle>
          <a:p>
            <a:r>
              <a:rPr sz="4400" b="1" dirty="0"/>
              <a:t>Philippe DURON </a:t>
            </a:r>
            <a:r>
              <a:rPr lang="fr-FR" sz="4400" b="1" dirty="0"/>
              <a:t>–</a:t>
            </a:r>
            <a:r>
              <a:rPr sz="4400" b="1" dirty="0"/>
              <a:t> BORDEAUX</a:t>
            </a:r>
            <a:r>
              <a:rPr lang="fr-FR" sz="4400" b="1" dirty="0"/>
              <a:t>,</a:t>
            </a:r>
            <a:r>
              <a:rPr sz="4400" b="1" dirty="0"/>
              <a:t> le 1O </a:t>
            </a:r>
            <a:r>
              <a:rPr sz="4400" b="1" dirty="0" err="1"/>
              <a:t>octobre</a:t>
            </a:r>
            <a:r>
              <a:rPr sz="4400" b="1" dirty="0"/>
              <a:t> 2024</a:t>
            </a:r>
          </a:p>
        </p:txBody>
      </p:sp>
      <p:sp>
        <p:nvSpPr>
          <p:cNvPr id="152" name="Le financement des infrastructures confronté à la planification écologique"/>
          <p:cNvSpPr txBox="1">
            <a:spLocks noGrp="1"/>
          </p:cNvSpPr>
          <p:nvPr>
            <p:ph type="ctrTitle"/>
          </p:nvPr>
        </p:nvSpPr>
        <p:spPr>
          <a:xfrm>
            <a:off x="1219199" y="2998380"/>
            <a:ext cx="21945600" cy="3338624"/>
          </a:xfrm>
          <a:prstGeom prst="rect">
            <a:avLst/>
          </a:prstGeom>
          <a:solidFill>
            <a:schemeClr val="accent5"/>
          </a:solidFill>
          <a:effectLst>
            <a:reflection stA="0" endPos="40000" dir="5400000" sy="-100000" algn="bl" rotWithShape="0"/>
          </a:effectLst>
        </p:spPr>
        <p:txBody>
          <a:bodyPr>
            <a:normAutofit/>
          </a:bodyPr>
          <a:lstStyle>
            <a:lvl1pPr defTabSz="1130300">
              <a:lnSpc>
                <a:spcPct val="100000"/>
              </a:lnSpc>
              <a:defRPr sz="6100" b="1" spc="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sz="9600" dirty="0"/>
              <a:t>Le </a:t>
            </a:r>
            <a:r>
              <a:rPr sz="9600" dirty="0" err="1"/>
              <a:t>financement</a:t>
            </a:r>
            <a:r>
              <a:rPr sz="9600" dirty="0"/>
              <a:t> des infrastructures </a:t>
            </a:r>
            <a:r>
              <a:rPr sz="9600" dirty="0" err="1"/>
              <a:t>confronté</a:t>
            </a:r>
            <a:r>
              <a:rPr sz="9600" dirty="0"/>
              <a:t> à la planification </a:t>
            </a:r>
            <a:r>
              <a:rPr sz="9600" dirty="0" err="1"/>
              <a:t>écologique</a:t>
            </a:r>
            <a:endParaRPr sz="96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Les Coûts de la décarbonation…"/>
          <p:cNvSpPr txBox="1"/>
          <p:nvPr/>
        </p:nvSpPr>
        <p:spPr>
          <a:xfrm>
            <a:off x="2821791" y="4301824"/>
            <a:ext cx="18365526" cy="3911327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700"/>
            </a:pPr>
            <a:r>
              <a:rPr sz="5500" b="1" dirty="0"/>
              <a:t>Les </a:t>
            </a:r>
            <a:r>
              <a:rPr sz="5500" b="1" dirty="0" err="1"/>
              <a:t>Coûts</a:t>
            </a:r>
            <a:r>
              <a:rPr sz="5500" b="1" dirty="0"/>
              <a:t> de la </a:t>
            </a:r>
            <a:r>
              <a:rPr sz="5500" b="1" dirty="0" err="1"/>
              <a:t>décarbonation</a:t>
            </a:r>
            <a:endParaRPr lang="fr-FR" sz="5500" b="1" dirty="0"/>
          </a:p>
          <a:p>
            <a:pPr>
              <a:defRPr sz="3700"/>
            </a:pPr>
            <a:endParaRPr sz="5500" b="1" dirty="0"/>
          </a:p>
          <a:p>
            <a:pPr>
              <a:defRPr sz="3300"/>
            </a:pPr>
            <a:r>
              <a:rPr sz="5500" b="1" dirty="0"/>
              <a:t>Des estimations </a:t>
            </a:r>
            <a:r>
              <a:rPr sz="5500" b="1" dirty="0" err="1"/>
              <a:t>importantes</a:t>
            </a:r>
            <a:r>
              <a:rPr sz="5500" b="1" dirty="0"/>
              <a:t> du COI 200 </a:t>
            </a:r>
            <a:r>
              <a:rPr sz="5500" b="1" dirty="0" err="1"/>
              <a:t>Mds</a:t>
            </a:r>
            <a:r>
              <a:rPr sz="5500" b="1" dirty="0"/>
              <a:t>€</a:t>
            </a:r>
          </a:p>
          <a:p>
            <a:pPr>
              <a:defRPr sz="3300"/>
            </a:pPr>
            <a:r>
              <a:rPr sz="5500" b="1" dirty="0"/>
              <a:t>Rapports Pisani-Ferry Mahfouz</a:t>
            </a:r>
          </a:p>
          <a:p>
            <a:pPr>
              <a:defRPr sz="3300"/>
            </a:pPr>
            <a:r>
              <a:rPr sz="5500" b="1" dirty="0"/>
              <a:t>Rapport Draghi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Le casse-tête du financement…"/>
          <p:cNvSpPr txBox="1"/>
          <p:nvPr/>
        </p:nvSpPr>
        <p:spPr>
          <a:xfrm>
            <a:off x="1360450" y="4932419"/>
            <a:ext cx="22636974" cy="1903085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700"/>
            </a:pPr>
            <a:r>
              <a:rPr sz="6500" b="1" dirty="0">
                <a:solidFill>
                  <a:srgbClr val="FFFFFF"/>
                </a:solidFill>
                <a:latin typeface="Avenir Next Regular"/>
              </a:rPr>
              <a:t>Le </a:t>
            </a:r>
            <a:r>
              <a:rPr sz="6500" b="1" dirty="0" err="1">
                <a:solidFill>
                  <a:srgbClr val="FFFFFF"/>
                </a:solidFill>
                <a:latin typeface="Avenir Next Regular"/>
              </a:rPr>
              <a:t>casse</a:t>
            </a:r>
            <a:r>
              <a:rPr sz="6500" b="1" dirty="0">
                <a:solidFill>
                  <a:srgbClr val="FFFFFF"/>
                </a:solidFill>
                <a:latin typeface="Avenir Next Regular"/>
              </a:rPr>
              <a:t>-tête du </a:t>
            </a:r>
            <a:r>
              <a:rPr sz="6500" b="1" dirty="0" err="1">
                <a:solidFill>
                  <a:srgbClr val="FFFFFF"/>
                </a:solidFill>
                <a:latin typeface="Avenir Next Regular"/>
              </a:rPr>
              <a:t>financement</a:t>
            </a:r>
            <a:endParaRPr sz="6500" b="1" dirty="0">
              <a:solidFill>
                <a:srgbClr val="FFFFFF"/>
              </a:solidFill>
              <a:latin typeface="Avenir Next Regular"/>
            </a:endParaRPr>
          </a:p>
          <a:p>
            <a:pPr>
              <a:defRPr sz="2500"/>
            </a:pPr>
            <a:r>
              <a:rPr sz="6500" b="1" dirty="0">
                <a:solidFill>
                  <a:srgbClr val="FFFFFF"/>
                </a:solidFill>
                <a:latin typeface="Avenir Next Regular"/>
              </a:rPr>
              <a:t>La fin des concessions </a:t>
            </a:r>
            <a:r>
              <a:rPr sz="6500" b="1" dirty="0" err="1">
                <a:solidFill>
                  <a:srgbClr val="FFFFFF"/>
                </a:solidFill>
                <a:latin typeface="Avenir Next Regular"/>
              </a:rPr>
              <a:t>autoroutières</a:t>
            </a:r>
            <a:r>
              <a:rPr sz="6500" b="1" dirty="0">
                <a:solidFill>
                  <a:srgbClr val="FFFFFF"/>
                </a:solidFill>
                <a:latin typeface="Avenir Next Regular"/>
              </a:rPr>
              <a:t> : </a:t>
            </a:r>
            <a:r>
              <a:rPr sz="6500" b="1" dirty="0" err="1">
                <a:solidFill>
                  <a:srgbClr val="FFFFFF"/>
                </a:solidFill>
                <a:latin typeface="Avenir Next Regular"/>
              </a:rPr>
              <a:t>une</a:t>
            </a:r>
            <a:r>
              <a:rPr sz="6500" b="1" dirty="0">
                <a:solidFill>
                  <a:srgbClr val="FFFFFF"/>
                </a:solidFill>
                <a:latin typeface="Avenir Next Regular"/>
              </a:rPr>
              <a:t> </a:t>
            </a:r>
            <a:r>
              <a:rPr sz="6500" b="1" dirty="0" err="1">
                <a:solidFill>
                  <a:srgbClr val="FFFFFF"/>
                </a:solidFill>
                <a:latin typeface="Avenir Next Regular"/>
              </a:rPr>
              <a:t>ressource</a:t>
            </a:r>
            <a:r>
              <a:rPr sz="6500" b="1" dirty="0">
                <a:solidFill>
                  <a:srgbClr val="FFFFFF"/>
                </a:solidFill>
                <a:latin typeface="Avenir Next Regular"/>
              </a:rPr>
              <a:t> à </a:t>
            </a:r>
            <a:r>
              <a:rPr sz="6500" b="1" dirty="0" err="1">
                <a:solidFill>
                  <a:srgbClr val="FFFFFF"/>
                </a:solidFill>
                <a:latin typeface="Avenir Next Regular"/>
              </a:rPr>
              <a:t>préserver</a:t>
            </a:r>
            <a:endParaRPr sz="6500" b="1" dirty="0">
              <a:solidFill>
                <a:srgbClr val="FFFFFF"/>
              </a:solidFill>
              <a:latin typeface="Avenir Next Regular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Le casse-tête du financement…"/>
          <p:cNvSpPr txBox="1"/>
          <p:nvPr/>
        </p:nvSpPr>
        <p:spPr>
          <a:xfrm>
            <a:off x="3669634" y="5062637"/>
            <a:ext cx="17044731" cy="1795363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casse</a:t>
            </a:r>
            <a:r>
              <a:rPr sz="5500" b="1" dirty="0"/>
              <a:t>-tête du </a:t>
            </a:r>
            <a:r>
              <a:rPr sz="5500" b="1" dirty="0" err="1"/>
              <a:t>financement</a:t>
            </a:r>
            <a:endParaRPr sz="5500" b="1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Une nouvelle </a:t>
            </a:r>
            <a:r>
              <a:rPr sz="5500" b="1" dirty="0" err="1"/>
              <a:t>taxe</a:t>
            </a:r>
            <a:r>
              <a:rPr sz="5500" b="1" dirty="0"/>
              <a:t> sur </a:t>
            </a:r>
            <a:r>
              <a:rPr sz="5500" b="1" dirty="0" err="1"/>
              <a:t>l’énergie</a:t>
            </a:r>
            <a:r>
              <a:rPr sz="5500" b="1" dirty="0"/>
              <a:t> pour </a:t>
            </a:r>
            <a:r>
              <a:rPr sz="5500" b="1" dirty="0" err="1"/>
              <a:t>remplacer</a:t>
            </a:r>
            <a:r>
              <a:rPr sz="5500" b="1" dirty="0"/>
              <a:t> les </a:t>
            </a:r>
            <a:r>
              <a:rPr sz="5500" b="1" dirty="0" err="1"/>
              <a:t>accises</a:t>
            </a:r>
            <a:endParaRPr sz="5500" b="1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Le casse tête du financement…"/>
          <p:cNvSpPr txBox="1"/>
          <p:nvPr/>
        </p:nvSpPr>
        <p:spPr>
          <a:xfrm>
            <a:off x="3769609" y="6211423"/>
            <a:ext cx="17060869" cy="1795363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casse</a:t>
            </a:r>
            <a:r>
              <a:rPr sz="5500" b="1" dirty="0"/>
              <a:t> tête du </a:t>
            </a:r>
            <a:r>
              <a:rPr sz="5500" b="1" dirty="0" err="1"/>
              <a:t>financement</a:t>
            </a:r>
            <a:endParaRPr sz="5500" b="1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 err="1"/>
              <a:t>Emprunt</a:t>
            </a:r>
            <a:r>
              <a:rPr sz="5500" b="1" dirty="0"/>
              <a:t>, PPP… face à la consolidation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e casse-tête du financement…"/>
          <p:cNvSpPr txBox="1"/>
          <p:nvPr/>
        </p:nvSpPr>
        <p:spPr>
          <a:xfrm>
            <a:off x="1705926" y="5514972"/>
            <a:ext cx="21481843" cy="1795363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casse</a:t>
            </a:r>
            <a:r>
              <a:rPr sz="5500" b="1" dirty="0"/>
              <a:t>-tête du </a:t>
            </a:r>
            <a:r>
              <a:rPr sz="5500" b="1" dirty="0" err="1"/>
              <a:t>financement</a:t>
            </a:r>
            <a:endParaRPr sz="5500" b="1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maintien</a:t>
            </a:r>
            <a:r>
              <a:rPr sz="5500" b="1" dirty="0"/>
              <a:t> des </a:t>
            </a:r>
            <a:r>
              <a:rPr sz="5500" b="1" dirty="0" err="1"/>
              <a:t>recettes</a:t>
            </a:r>
            <a:r>
              <a:rPr sz="5500" b="1" dirty="0"/>
              <a:t> de </a:t>
            </a:r>
            <a:r>
              <a:rPr sz="5500" b="1" dirty="0" err="1"/>
              <a:t>péages</a:t>
            </a:r>
            <a:r>
              <a:rPr sz="5500" b="1" dirty="0"/>
              <a:t> à la fin des concessions </a:t>
            </a:r>
            <a:r>
              <a:rPr sz="5500" b="1" dirty="0" err="1"/>
              <a:t>autoroutières</a:t>
            </a:r>
            <a:endParaRPr sz="5500" b="1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e casse-tête du financement…"/>
          <p:cNvSpPr txBox="1"/>
          <p:nvPr/>
        </p:nvSpPr>
        <p:spPr>
          <a:xfrm>
            <a:off x="4965980" y="5580764"/>
            <a:ext cx="15081053" cy="1795363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casse</a:t>
            </a:r>
            <a:r>
              <a:rPr sz="5500" b="1" dirty="0"/>
              <a:t>-tête du </a:t>
            </a:r>
            <a:r>
              <a:rPr sz="5500" b="1" dirty="0" err="1"/>
              <a:t>financement</a:t>
            </a:r>
            <a:r>
              <a:rPr sz="5500" b="1" dirty="0"/>
              <a:t> 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La </a:t>
            </a:r>
            <a:r>
              <a:rPr sz="5500" b="1" dirty="0" err="1"/>
              <a:t>sobriété</a:t>
            </a:r>
            <a:r>
              <a:rPr sz="5500" b="1" dirty="0"/>
              <a:t> la </a:t>
            </a:r>
            <a:r>
              <a:rPr sz="5500" b="1" dirty="0" err="1"/>
              <a:t>réglementation</a:t>
            </a:r>
            <a:r>
              <a:rPr sz="5500" b="1" dirty="0"/>
              <a:t>, la « </a:t>
            </a:r>
            <a:r>
              <a:rPr sz="5500" b="1" dirty="0" err="1"/>
              <a:t>démobilité</a:t>
            </a:r>
            <a:r>
              <a:rPr sz="5500" b="1" dirty="0"/>
              <a:t> » ( ?)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L’impossible financement de la décarbonation des mobilités  dans le cadre financier actuel.…"/>
          <p:cNvSpPr txBox="1"/>
          <p:nvPr/>
        </p:nvSpPr>
        <p:spPr>
          <a:xfrm>
            <a:off x="1885114" y="5485855"/>
            <a:ext cx="19703226" cy="238783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sz="5500" b="1" dirty="0" err="1"/>
              <a:t>L’impossible</a:t>
            </a:r>
            <a:r>
              <a:rPr sz="5500" b="1" dirty="0"/>
              <a:t> </a:t>
            </a:r>
            <a:r>
              <a:rPr sz="5500" b="1" dirty="0" err="1"/>
              <a:t>financement</a:t>
            </a:r>
            <a:r>
              <a:rPr sz="5500" b="1" dirty="0"/>
              <a:t> de la </a:t>
            </a:r>
            <a:r>
              <a:rPr sz="5500" b="1" dirty="0" err="1"/>
              <a:t>décarbonation</a:t>
            </a:r>
            <a:r>
              <a:rPr sz="5500" b="1" dirty="0"/>
              <a:t> des mobilités  dans le cadre financier </a:t>
            </a:r>
            <a:r>
              <a:rPr sz="5500" b="1" dirty="0" err="1"/>
              <a:t>actuel</a:t>
            </a:r>
            <a:r>
              <a:rPr sz="5500" b="1" dirty="0"/>
              <a:t>.</a:t>
            </a:r>
          </a:p>
          <a:p>
            <a:r>
              <a:rPr sz="5500" b="1" dirty="0"/>
              <a:t>L’UE </a:t>
            </a:r>
            <a:r>
              <a:rPr sz="5500" b="1" dirty="0" err="1"/>
              <a:t>peut</a:t>
            </a:r>
            <a:r>
              <a:rPr sz="5500" b="1" dirty="0"/>
              <a:t> et doit </a:t>
            </a:r>
            <a:r>
              <a:rPr sz="5500" b="1" dirty="0" err="1"/>
              <a:t>sortir</a:t>
            </a:r>
            <a:r>
              <a:rPr sz="5500" b="1" dirty="0"/>
              <a:t> la </a:t>
            </a:r>
            <a:r>
              <a:rPr sz="5500" b="1" dirty="0" err="1"/>
              <a:t>dette</a:t>
            </a:r>
            <a:r>
              <a:rPr sz="5500" b="1" dirty="0"/>
              <a:t> </a:t>
            </a:r>
            <a:r>
              <a:rPr sz="5500" b="1" dirty="0" err="1"/>
              <a:t>verte</a:t>
            </a:r>
            <a:r>
              <a:rPr sz="5500" b="1" dirty="0"/>
              <a:t> des </a:t>
            </a:r>
            <a:r>
              <a:rPr sz="5500" b="1" dirty="0" err="1"/>
              <a:t>règles</a:t>
            </a:r>
            <a:r>
              <a:rPr sz="5500" b="1" dirty="0"/>
              <a:t> </a:t>
            </a:r>
            <a:r>
              <a:rPr sz="5500" b="1" dirty="0" err="1"/>
              <a:t>maastrichtienne</a:t>
            </a:r>
            <a:r>
              <a:rPr sz="5500" b="1" dirty="0"/>
              <a:t> (?)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a doctrine en matière de politique de transports :…"/>
          <p:cNvSpPr txBox="1"/>
          <p:nvPr/>
        </p:nvSpPr>
        <p:spPr>
          <a:xfrm>
            <a:off x="3211033" y="4923379"/>
            <a:ext cx="18266733" cy="2133918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600" b="1" dirty="0"/>
              <a:t>La doctrine en matière de politique de transports : </a:t>
            </a:r>
          </a:p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600" b="1" dirty="0"/>
              <a:t>Une valse à 4 temps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mps 1…"/>
          <p:cNvSpPr txBox="1"/>
          <p:nvPr/>
        </p:nvSpPr>
        <p:spPr>
          <a:xfrm>
            <a:off x="0" y="3203349"/>
            <a:ext cx="24360704" cy="5027017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000" b="1" u="sng" dirty="0"/>
              <a:t>Temps 1</a:t>
            </a:r>
            <a:endParaRPr lang="fr-FR" sz="6000" b="1" u="sng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6000" b="1" u="sng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000" b="1" dirty="0" err="1"/>
              <a:t>L’approche</a:t>
            </a:r>
            <a:r>
              <a:rPr sz="5000" b="1" dirty="0"/>
              <a:t> par </a:t>
            </a:r>
            <a:r>
              <a:rPr sz="5000" b="1" dirty="0" err="1"/>
              <a:t>l’offre</a:t>
            </a:r>
            <a:r>
              <a:rPr sz="5000" b="1" dirty="0"/>
              <a:t> a </a:t>
            </a:r>
            <a:r>
              <a:rPr sz="5000" b="1" dirty="0" err="1"/>
              <a:t>dominé</a:t>
            </a:r>
            <a:r>
              <a:rPr sz="5000" b="1" dirty="0"/>
              <a:t> la politique des transports </a:t>
            </a:r>
            <a:r>
              <a:rPr sz="5000" b="1" dirty="0" err="1"/>
              <a:t>jusque</a:t>
            </a:r>
            <a:r>
              <a:rPr sz="5000" b="1" dirty="0"/>
              <a:t> dans les </a:t>
            </a:r>
            <a:r>
              <a:rPr sz="5000" b="1" dirty="0" err="1"/>
              <a:t>années</a:t>
            </a:r>
            <a:r>
              <a:rPr sz="5000" b="1" dirty="0"/>
              <a:t> 2010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000" b="1" dirty="0"/>
              <a:t>La </a:t>
            </a:r>
            <a:r>
              <a:rPr sz="5000" b="1" dirty="0" err="1"/>
              <a:t>loi</a:t>
            </a:r>
            <a:r>
              <a:rPr sz="5000" b="1" dirty="0"/>
              <a:t> </a:t>
            </a:r>
            <a:r>
              <a:rPr sz="5000" b="1" dirty="0" err="1"/>
              <a:t>Freycinet</a:t>
            </a:r>
            <a:endParaRPr sz="5000" b="1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000" b="1" dirty="0"/>
              <a:t>Le </a:t>
            </a:r>
            <a:r>
              <a:rPr sz="5000" b="1" dirty="0" err="1"/>
              <a:t>schéma</a:t>
            </a:r>
            <a:r>
              <a:rPr sz="5000" b="1" dirty="0"/>
              <a:t> </a:t>
            </a:r>
            <a:r>
              <a:rPr sz="5000" b="1" dirty="0" err="1"/>
              <a:t>directeur</a:t>
            </a:r>
            <a:r>
              <a:rPr sz="5000" b="1" dirty="0"/>
              <a:t> </a:t>
            </a:r>
            <a:r>
              <a:rPr sz="5000" b="1" dirty="0" err="1"/>
              <a:t>routier</a:t>
            </a:r>
            <a:r>
              <a:rPr sz="5000" b="1" dirty="0"/>
              <a:t> </a:t>
            </a:r>
            <a:r>
              <a:rPr sz="5000" b="1" dirty="0" err="1"/>
              <a:t>loi</a:t>
            </a:r>
            <a:r>
              <a:rPr sz="5000" b="1" dirty="0"/>
              <a:t> 55-435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000" b="1" dirty="0"/>
              <a:t>Le </a:t>
            </a:r>
            <a:r>
              <a:rPr sz="5000" b="1" dirty="0" err="1"/>
              <a:t>schéma</a:t>
            </a:r>
            <a:r>
              <a:rPr sz="5000" b="1" dirty="0"/>
              <a:t> </a:t>
            </a:r>
            <a:r>
              <a:rPr sz="5000" b="1" dirty="0" err="1"/>
              <a:t>directeur</a:t>
            </a:r>
            <a:r>
              <a:rPr sz="5000" b="1" dirty="0"/>
              <a:t> la Grande Vitesse </a:t>
            </a:r>
            <a:r>
              <a:rPr sz="5000" b="1" dirty="0" err="1"/>
              <a:t>Ferroviaire</a:t>
            </a:r>
            <a:r>
              <a:rPr sz="5000" b="1" dirty="0"/>
              <a:t> 1991-1992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mps 2…"/>
          <p:cNvSpPr txBox="1"/>
          <p:nvPr/>
        </p:nvSpPr>
        <p:spPr>
          <a:xfrm>
            <a:off x="2892056" y="3704386"/>
            <a:ext cx="18458121" cy="4488408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000" b="1" u="sng" dirty="0">
                <a:latin typeface="Avenir Next Regular"/>
              </a:rPr>
              <a:t>Temps 2</a:t>
            </a:r>
            <a:endParaRPr lang="fr-FR" sz="6000" b="1" u="sng" dirty="0">
              <a:latin typeface="Avenir Next Regular"/>
            </a:endParaRP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6000" b="1" u="sng" dirty="0">
              <a:latin typeface="Avenir Next Regular"/>
            </a:endParaRP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 err="1"/>
              <a:t>L’approche</a:t>
            </a:r>
            <a:r>
              <a:rPr sz="5500" b="1" dirty="0"/>
              <a:t> par les services : LOADDT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 err="1"/>
              <a:t>Priorité</a:t>
            </a:r>
            <a:r>
              <a:rPr sz="5500" b="1" dirty="0"/>
              <a:t> à la </a:t>
            </a:r>
            <a:r>
              <a:rPr sz="5500" b="1" dirty="0" err="1"/>
              <a:t>régénération</a:t>
            </a:r>
            <a:r>
              <a:rPr sz="5500" b="1" dirty="0"/>
              <a:t> des infrastructures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Adaptation aux </a:t>
            </a:r>
            <a:r>
              <a:rPr sz="5500" b="1" dirty="0" err="1"/>
              <a:t>capacités</a:t>
            </a:r>
            <a:r>
              <a:rPr sz="5500" b="1" dirty="0"/>
              <a:t> de </a:t>
            </a:r>
            <a:r>
              <a:rPr sz="5500" b="1" dirty="0" err="1"/>
              <a:t>financement</a:t>
            </a:r>
            <a:r>
              <a:rPr sz="5500" b="1" dirty="0"/>
              <a:t> de </a:t>
            </a:r>
            <a:r>
              <a:rPr sz="5500" b="1" dirty="0" err="1"/>
              <a:t>L’Etat</a:t>
            </a:r>
            <a:endParaRPr sz="5500" b="1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mps 3…"/>
          <p:cNvSpPr txBox="1"/>
          <p:nvPr/>
        </p:nvSpPr>
        <p:spPr>
          <a:xfrm>
            <a:off x="2941675" y="2213228"/>
            <a:ext cx="18500650" cy="702756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000" b="1" u="sng" dirty="0">
                <a:latin typeface="Avenir Next Regular"/>
              </a:rPr>
              <a:t>Temps 3</a:t>
            </a:r>
            <a:endParaRPr lang="fr-FR" sz="6000" b="1" u="sng" dirty="0">
              <a:latin typeface="Avenir Next Regular"/>
            </a:endParaRP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6000" b="1" u="sng" dirty="0">
              <a:latin typeface="Avenir Next Regular"/>
            </a:endParaRP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 err="1"/>
              <a:t>L’esquisse</a:t>
            </a:r>
            <a:r>
              <a:rPr sz="5500" b="1" dirty="0"/>
              <a:t> </a:t>
            </a:r>
            <a:r>
              <a:rPr sz="5500" b="1" dirty="0" err="1"/>
              <a:t>d’une</a:t>
            </a:r>
            <a:r>
              <a:rPr sz="5500" b="1" dirty="0"/>
              <a:t> planification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 err="1"/>
              <a:t>Discours</a:t>
            </a:r>
            <a:r>
              <a:rPr sz="5500" b="1" dirty="0"/>
              <a:t> du PR du 1/07/2017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2 </a:t>
            </a:r>
            <a:r>
              <a:rPr sz="5500" b="1" dirty="0" err="1"/>
              <a:t>priorités</a:t>
            </a:r>
            <a:r>
              <a:rPr sz="5500" b="1" dirty="0"/>
              <a:t> : </a:t>
            </a:r>
            <a:r>
              <a:rPr sz="5500" b="1" dirty="0" err="1"/>
              <a:t>régénération</a:t>
            </a:r>
            <a:r>
              <a:rPr sz="5500" b="1" dirty="0"/>
              <a:t> et </a:t>
            </a:r>
            <a:r>
              <a:rPr sz="5500" b="1" dirty="0" err="1"/>
              <a:t>modernisation</a:t>
            </a:r>
            <a:r>
              <a:rPr sz="5500" b="1" dirty="0"/>
              <a:t> 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des réseaux de transport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 err="1"/>
              <a:t>Priorité</a:t>
            </a:r>
            <a:r>
              <a:rPr sz="5500" b="1" dirty="0"/>
              <a:t> aux transports du Quotidien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COI + Ch I de la LOM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mps 4…"/>
          <p:cNvSpPr txBox="1"/>
          <p:nvPr/>
        </p:nvSpPr>
        <p:spPr>
          <a:xfrm>
            <a:off x="2314354" y="2440606"/>
            <a:ext cx="19755292" cy="6181179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000" b="1" u="sng" dirty="0">
                <a:latin typeface="Avenir Next Regular"/>
              </a:rPr>
              <a:t>Temps 4</a:t>
            </a:r>
            <a:endParaRPr lang="fr-FR" sz="6000" b="1" u="sng" dirty="0">
              <a:latin typeface="Avenir Next Regular"/>
            </a:endParaRP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 sz="6000" b="1" u="sng" dirty="0">
              <a:latin typeface="Avenir Next Regular"/>
            </a:endParaRP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La </a:t>
            </a:r>
            <a:r>
              <a:rPr sz="5500" b="1" dirty="0" err="1"/>
              <a:t>décarbonation</a:t>
            </a:r>
            <a:r>
              <a:rPr sz="5500" b="1" dirty="0"/>
              <a:t> des mobilités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traité</a:t>
            </a:r>
            <a:r>
              <a:rPr sz="5500" b="1" dirty="0"/>
              <a:t> de Paris et la SNBC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Pacte</a:t>
            </a:r>
            <a:r>
              <a:rPr sz="5500" b="1" dirty="0"/>
              <a:t> vert </a:t>
            </a:r>
            <a:r>
              <a:rPr sz="5500" b="1" dirty="0" err="1"/>
              <a:t>européen</a:t>
            </a:r>
            <a:r>
              <a:rPr sz="5500" b="1" dirty="0"/>
              <a:t> et </a:t>
            </a:r>
            <a:r>
              <a:rPr sz="5500" b="1" dirty="0" err="1"/>
              <a:t>l’ajustement</a:t>
            </a:r>
            <a:r>
              <a:rPr sz="5500" b="1" dirty="0"/>
              <a:t> à 55%</a:t>
            </a:r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Le </a:t>
            </a:r>
            <a:r>
              <a:rPr sz="5500" b="1" dirty="0" err="1"/>
              <a:t>secrétariat</a:t>
            </a:r>
            <a:r>
              <a:rPr sz="5500" b="1" dirty="0"/>
              <a:t> </a:t>
            </a:r>
            <a:r>
              <a:rPr sz="5500" b="1" dirty="0" err="1"/>
              <a:t>général</a:t>
            </a:r>
            <a:r>
              <a:rPr sz="5500" b="1" dirty="0"/>
              <a:t> à la planification </a:t>
            </a:r>
            <a:r>
              <a:rPr sz="5500" b="1" dirty="0" err="1"/>
              <a:t>écologique</a:t>
            </a:r>
            <a:endParaRPr sz="5500" b="1" dirty="0"/>
          </a:p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5500" b="1" dirty="0"/>
              <a:t>Rapport </a:t>
            </a:r>
            <a:r>
              <a:rPr sz="5500" b="1" dirty="0" err="1"/>
              <a:t>Pisany</a:t>
            </a:r>
            <a:r>
              <a:rPr sz="5500" b="1" dirty="0"/>
              <a:t>-Ferry Mahfouz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II…"/>
          <p:cNvSpPr txBox="1"/>
          <p:nvPr/>
        </p:nvSpPr>
        <p:spPr>
          <a:xfrm>
            <a:off x="4635796" y="3971674"/>
            <a:ext cx="14757991" cy="2103140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500" b="1" dirty="0"/>
              <a:t>II</a:t>
            </a:r>
          </a:p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500" b="1" dirty="0"/>
              <a:t>Le </a:t>
            </a:r>
            <a:r>
              <a:rPr sz="6500" b="1" dirty="0" err="1"/>
              <a:t>financement</a:t>
            </a:r>
            <a:endParaRPr sz="6500" b="1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L’AFIT-F la difficile sécurisation des ressources…"/>
          <p:cNvSpPr txBox="1"/>
          <p:nvPr/>
        </p:nvSpPr>
        <p:spPr>
          <a:xfrm>
            <a:off x="3542786" y="5494751"/>
            <a:ext cx="18313604" cy="2387833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r>
              <a:rPr sz="5500" b="1" dirty="0"/>
              <a:t>L’AFIT-F la difficile </a:t>
            </a:r>
            <a:r>
              <a:rPr sz="5500" b="1" dirty="0" err="1"/>
              <a:t>sécurisation</a:t>
            </a:r>
            <a:r>
              <a:rPr sz="5500" b="1" dirty="0"/>
              <a:t> des ressources</a:t>
            </a:r>
          </a:p>
          <a:p>
            <a:r>
              <a:rPr sz="5500" b="1" dirty="0"/>
              <a:t>LES COLLECTIVITÉS TERRITORIALES AOM , CPER</a:t>
            </a:r>
          </a:p>
          <a:p>
            <a:r>
              <a:rPr sz="5500" b="1" dirty="0"/>
              <a:t>L’UNION EUROPÉENNE FEDER, RTET+MIE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Les recettes de l’AFIT-F…"/>
          <p:cNvSpPr txBox="1"/>
          <p:nvPr/>
        </p:nvSpPr>
        <p:spPr>
          <a:xfrm>
            <a:off x="1909855" y="2547846"/>
            <a:ext cx="21305512" cy="8620309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sz="6000" b="1" dirty="0"/>
              <a:t>Les </a:t>
            </a:r>
            <a:r>
              <a:rPr sz="6000" b="1" dirty="0" err="1"/>
              <a:t>recettes</a:t>
            </a:r>
            <a:r>
              <a:rPr sz="6000" b="1" dirty="0"/>
              <a:t> de </a:t>
            </a:r>
            <a:r>
              <a:rPr sz="6000" b="1" dirty="0" err="1"/>
              <a:t>l’AFIT</a:t>
            </a:r>
            <a:r>
              <a:rPr sz="6000" b="1" dirty="0"/>
              <a:t>-F</a:t>
            </a:r>
            <a:endParaRPr lang="fr-FR" sz="6000" b="1" dirty="0"/>
          </a:p>
          <a:p>
            <a:endParaRPr sz="6000" b="1" dirty="0"/>
          </a:p>
          <a:p>
            <a:r>
              <a:rPr lang="fr-FR" sz="5500" b="1" dirty="0"/>
              <a:t>   </a:t>
            </a:r>
            <a:r>
              <a:rPr sz="5500" b="1" dirty="0"/>
              <a:t>Fraction </a:t>
            </a:r>
            <a:r>
              <a:rPr sz="5500" b="1" dirty="0" err="1"/>
              <a:t>d’accises</a:t>
            </a:r>
            <a:r>
              <a:rPr sz="5500" b="1" dirty="0"/>
              <a:t> sur les carburants.  </a:t>
            </a:r>
            <a:r>
              <a:rPr lang="fr-FR" sz="5500" b="1" dirty="0"/>
              <a:t>      </a:t>
            </a:r>
            <a:r>
              <a:rPr sz="5500" b="1" dirty="0"/>
              <a:t>2 049 811 986€</a:t>
            </a:r>
            <a:endParaRPr lang="fr-FR" sz="5500" b="1" dirty="0"/>
          </a:p>
          <a:p>
            <a:r>
              <a:rPr lang="fr-FR" sz="5500" b="1" dirty="0"/>
              <a:t>La redevances domaniales                                      411M€</a:t>
            </a:r>
          </a:p>
          <a:p>
            <a:r>
              <a:rPr sz="5500" b="1" dirty="0"/>
              <a:t>La </a:t>
            </a:r>
            <a:r>
              <a:rPr sz="5500" b="1" dirty="0" err="1"/>
              <a:t>taxe</a:t>
            </a:r>
            <a:r>
              <a:rPr sz="5500" b="1" dirty="0"/>
              <a:t> </a:t>
            </a:r>
            <a:r>
              <a:rPr sz="5500" b="1" dirty="0" err="1"/>
              <a:t>d’aménagement</a:t>
            </a:r>
            <a:r>
              <a:rPr sz="5500" b="1" dirty="0"/>
              <a:t> du </a:t>
            </a:r>
            <a:r>
              <a:rPr sz="5500" b="1" dirty="0" err="1"/>
              <a:t>territoire</a:t>
            </a:r>
            <a:r>
              <a:rPr sz="5500" b="1" dirty="0"/>
              <a:t>                   561M€</a:t>
            </a:r>
          </a:p>
          <a:p>
            <a:r>
              <a:rPr lang="fr-FR" sz="5500" b="1" dirty="0"/>
              <a:t> </a:t>
            </a:r>
            <a:r>
              <a:rPr sz="5500" b="1" dirty="0" err="1"/>
              <a:t>Amendes</a:t>
            </a:r>
            <a:r>
              <a:rPr sz="5500" b="1" dirty="0"/>
              <a:t> radar </a:t>
            </a:r>
            <a:r>
              <a:rPr sz="5500" b="1" dirty="0" err="1"/>
              <a:t>automatiques</a:t>
            </a:r>
            <a:r>
              <a:rPr sz="5500" b="1" dirty="0"/>
              <a:t>.                                 252M€</a:t>
            </a:r>
            <a:endParaRPr lang="fr-FR" sz="5500" b="1" dirty="0"/>
          </a:p>
          <a:p>
            <a:r>
              <a:rPr lang="fr-FR" sz="5500" b="1" dirty="0"/>
              <a:t>Contribution transport aérien                                250M€</a:t>
            </a:r>
          </a:p>
          <a:p>
            <a:r>
              <a:rPr sz="5500" b="1" dirty="0"/>
              <a:t>TEITL                                                                             600M€</a:t>
            </a:r>
          </a:p>
          <a:p>
            <a:r>
              <a:rPr lang="fr-FR" sz="5500" b="1" dirty="0"/>
              <a:t>  </a:t>
            </a:r>
            <a:r>
              <a:rPr sz="5500" b="1" dirty="0"/>
              <a:t>Plan de relance (dotation budgétaire)              396,85M€</a:t>
            </a:r>
            <a:endParaRPr lang="fr-FR" sz="5500" b="1" dirty="0"/>
          </a:p>
          <a:p>
            <a:endParaRPr sz="5500" b="1" dirty="0"/>
          </a:p>
          <a:p>
            <a:r>
              <a:rPr sz="5500" b="1" dirty="0"/>
              <a:t>                TOTAL.                                                                       4 550 361 986,00€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8" ma:contentTypeDescription="Create a new document." ma:contentTypeScope="" ma:versionID="b7018ebc673f9c6a7ffefe12b2c86bf2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8b840ae0a157c9c7b00851061c5d6370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5f3d6fe-baf4-44b9-a882-657db6ed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45a579-8ad3-4386-ab0e-ea2618c9e016}" ma:internalName="TaxCatchAll" ma:showField="CatchAllData" ma:web="597f0e91-a424-40e7-b159-919cd3622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8b9c18-5e1d-46e5-9d1a-4e2a3224a5d3">
      <Terms xmlns="http://schemas.microsoft.com/office/infopath/2007/PartnerControls"/>
    </lcf76f155ced4ddcb4097134ff3c332f>
    <TaxCatchAll xmlns="597f0e91-a424-40e7-b159-919cd36229ca" xsi:nil="true"/>
  </documentManagement>
</p:properties>
</file>

<file path=customXml/itemProps1.xml><?xml version="1.0" encoding="utf-8"?>
<ds:datastoreItem xmlns:ds="http://schemas.openxmlformats.org/officeDocument/2006/customXml" ds:itemID="{C383C6F4-A5A5-404B-AB6E-BEAE8EE6E7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5A4AD8-4E86-4A64-9279-BC3155D2F0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8b9c18-5e1d-46e5-9d1a-4e2a3224a5d3"/>
    <ds:schemaRef ds:uri="597f0e91-a424-40e7-b159-919cd36229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E9B761-1CA9-4EBF-9A4D-8358B844FD01}">
  <ds:schemaRefs>
    <ds:schemaRef ds:uri="http://schemas.microsoft.com/office/2006/metadata/properties"/>
    <ds:schemaRef ds:uri="http://schemas.microsoft.com/office/infopath/2007/PartnerControls"/>
    <ds:schemaRef ds:uri="ca8b9c18-5e1d-46e5-9d1a-4e2a3224a5d3"/>
    <ds:schemaRef ds:uri="597f0e91-a424-40e7-b159-919cd36229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Personnalisé</PresentationFormat>
  <Paragraphs>63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5" baseType="lpstr">
      <vt:lpstr>Avenir Next Demi Bold</vt:lpstr>
      <vt:lpstr>Avenir Next Medium</vt:lpstr>
      <vt:lpstr>Avenir Next Regular</vt:lpstr>
      <vt:lpstr>Canela Bold</vt:lpstr>
      <vt:lpstr>Canela Deck Regular</vt:lpstr>
      <vt:lpstr>Canela Regular</vt:lpstr>
      <vt:lpstr>Canela Text Regular</vt:lpstr>
      <vt:lpstr>Helvetica Neue</vt:lpstr>
      <vt:lpstr>23_ClassicWhite</vt:lpstr>
      <vt:lpstr>Le financement des infrastructures confronté à la planification écologique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Anne MATTIOLI</cp:lastModifiedBy>
  <cp:revision>1</cp:revision>
  <dcterms:modified xsi:type="dcterms:W3CDTF">2024-10-10T04:51:41Z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0x010100C99A5812EC654640AAF0FBDB42E081DB</vt:lpwstr>
  </property>
  <property fmtid="{D5CDD505-2E9C-101B-9397-08002B2CF9AE}" pid="3" name="MediaServiceImageTags">
    <vt:lpwstr/>
  </property>
</Properties>
</file>