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67" r:id="rId3"/>
    <p:sldId id="264" r:id="rId4"/>
    <p:sldId id="258" r:id="rId5"/>
    <p:sldId id="259" r:id="rId6"/>
    <p:sldId id="260" r:id="rId7"/>
    <p:sldId id="261" r:id="rId8"/>
    <p:sldId id="262" r:id="rId9"/>
    <p:sldId id="276" r:id="rId10"/>
    <p:sldId id="268" r:id="rId11"/>
    <p:sldId id="277" r:id="rId12"/>
    <p:sldId id="272" r:id="rId13"/>
    <p:sldId id="271" r:id="rId14"/>
    <p:sldId id="275" r:id="rId15"/>
    <p:sldId id="263" r:id="rId16"/>
  </p:sldIdLst>
  <p:sldSz cx="12192000" cy="6858000"/>
  <p:notesSz cx="9906000" cy="688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e VERGRIETE" initials="PV" lastIdx="1" clrIdx="0">
    <p:extLst>
      <p:ext uri="{19B8F6BF-5375-455C-9EA6-DF929625EA0E}">
        <p15:presenceInfo xmlns:p15="http://schemas.microsoft.com/office/powerpoint/2012/main" userId="S-1-5-21-3144641956-327632109-2741495702-44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9AC"/>
    <a:srgbClr val="4A852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72299" autoAdjust="0"/>
  </p:normalViewPr>
  <p:slideViewPr>
    <p:cSldViewPr snapToGrid="0">
      <p:cViewPr varScale="1">
        <p:scale>
          <a:sx n="115" d="100"/>
          <a:sy n="115" d="100"/>
        </p:scale>
        <p:origin x="504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e.vergriete\Desktop\Fr&#233;quentation%20b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e.vergriete\Desktop\Fr&#233;quentation%20b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Fréquentation</a:t>
            </a:r>
            <a:r>
              <a:rPr lang="fr-FR" sz="1600" baseline="0"/>
              <a:t> m</a:t>
            </a:r>
            <a:r>
              <a:rPr lang="fr-FR" sz="1600"/>
              <a:t>oyenne par jour en semaine (hors jours fériés)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E3-4AEE-96A6-C1FF617572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E3-4AEE-96A6-C1FF617572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E3-4AEE-96A6-C1FF6175726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3-4AEE-96A6-C1FF617572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6F3F2F0-D703-9346-8BD3-2ACD634FC54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1E3-4AEE-96A6-C1FF6175726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E3-4AEE-96A6-C1FF6175726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E3-4AEE-96A6-C1FF6175726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E3-4AEE-96A6-C1FF6175726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E3-4AEE-96A6-C1FF6175726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E3-4AEE-96A6-C1FF6175726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E3-4AEE-96A6-C1FF6175726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E3-4AEE-96A6-C1FF6175726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E19489D-3AF9-4942-98E2-856DB04646F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1E3-4AEE-96A6-C1FF617572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E3-4AEE-96A6-C1FF617572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E3-4AEE-96A6-C1FF6175726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1E3-4AEE-96A6-C1FF6175726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1E3-4AEE-96A6-C1FF6175726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1E3-4AEE-96A6-C1FF6175726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1E3-4AEE-96A6-C1FF6175726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1E3-4AEE-96A6-C1FF6175726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E3-4AEE-96A6-C1FF6175726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19E378A0-5B32-C744-9D0A-1F4E2129218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1E3-4AEE-96A6-C1FF6175726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1E3-4AEE-96A6-C1FF6175726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1E3-4AEE-96A6-C1FF6175726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1E3-4AEE-96A6-C1FF6175726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1E3-4AEE-96A6-C1FF6175726C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1E3-4AEE-96A6-C1FF6175726C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1E3-4AEE-96A6-C1FF6175726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1E3-4AEE-96A6-C1FF6175726C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1E3-4AEE-96A6-C1FF6175726C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1E3-4AEE-96A6-C1FF6175726C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1E3-4AEE-96A6-C1FF6175726C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1E3-4AEE-96A6-C1FF6175726C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0D5F02F2-09C5-3841-AD82-96908909834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1E3-4AEE-96A6-C1FF6175726C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1E3-4AEE-96A6-C1FF6175726C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1E3-4AEE-96A6-C1FF6175726C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1E3-4AEE-96A6-C1FF6175726C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1E3-4AEE-96A6-C1FF6175726C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1E3-4AEE-96A6-C1FF6175726C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1E3-4AEE-96A6-C1FF6175726C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AB2784F3-ADD5-0247-A1E7-77EB60F6C78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B1E3-4AEE-96A6-C1FF6175726C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1E3-4AEE-96A6-C1FF6175726C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1E3-4AEE-96A6-C1FF6175726C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1E3-4AEE-96A6-C1FF6175726C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1E3-4AEE-96A6-C1FF6175726C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1E3-4AEE-96A6-C1FF6175726C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1E3-4AEE-96A6-C1FF6175726C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1E3-4AEE-96A6-C1FF6175726C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1E3-4AEE-96A6-C1FF6175726C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1E3-4AEE-96A6-C1FF6175726C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1E3-4AEE-96A6-C1FF6175726C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1E3-4AEE-96A6-C1FF6175726C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7ABC8C91-856B-7444-ADC5-842C5E22EEA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B1E3-4AEE-96A6-C1FF6175726C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1E3-4AEE-96A6-C1FF6175726C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1E3-4AEE-96A6-C1FF6175726C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1E3-4AEE-96A6-C1FF6175726C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40A85741-C848-244C-B23F-40BAB680F6C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B1E3-4AEE-96A6-C1FF6175726C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B1E3-4AEE-96A6-C1FF6175726C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1E3-4AEE-96A6-C1FF6175726C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1E3-4AEE-96A6-C1FF6175726C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B1E3-4AEE-96A6-C1FF6175726C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B1E3-4AEE-96A6-C1FF6175726C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B1E3-4AEE-96A6-C1FF6175726C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B1E3-4AEE-96A6-C1FF6175726C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B1E3-4AEE-96A6-C1FF6175726C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B1E3-4AEE-96A6-C1FF6175726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B1E3-4AEE-96A6-C1FF6175726C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B1E3-4AEE-96A6-C1FF6175726C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B1E3-4AEE-96A6-C1FF6175726C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B1E3-4AEE-96A6-C1FF6175726C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B1E3-4AEE-96A6-C1FF6175726C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B1E3-4AEE-96A6-C1FF6175726C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B1E3-4AEE-96A6-C1FF6175726C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991A3543-AD03-2846-A6B5-6BB6227365B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B1E3-4AEE-96A6-C1FF6175726C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B1E3-4AEE-96A6-C1FF6175726C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B1E3-4AEE-96A6-C1FF6175726C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B1E3-4AEE-96A6-C1FF6175726C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B1E3-4AEE-96A6-C1FF6175726C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B1E3-4AEE-96A6-C1FF6175726C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B1E3-4AEE-96A6-C1FF6175726C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B1E3-4AEE-96A6-C1FF6175726C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B1E3-4AEE-96A6-C1FF6175726C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B1E3-4AEE-96A6-C1FF6175726C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B1E3-4AEE-96A6-C1FF6175726C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B1E3-4AEE-96A6-C1FF6175726C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B1E3-4AEE-96A6-C1FF6175726C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B1E3-4AEE-96A6-C1FF6175726C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B1E3-4AEE-96A6-C1FF6175726C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B1E3-4AEE-96A6-C1FF6175726C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B1E3-4AEE-96A6-C1FF6175726C}"/>
                </c:ext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B1E3-4AEE-96A6-C1FF6175726C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B1E3-4AEE-96A6-C1FF6175726C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B1E3-4AEE-96A6-C1FF6175726C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B1E3-4AEE-96A6-C1FF6175726C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B1E3-4AEE-96A6-C1FF6175726C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B1E3-4AEE-96A6-C1FF6175726C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B1E3-4AEE-96A6-C1FF6175726C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B1E3-4AEE-96A6-C1FF6175726C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B1E3-4AEE-96A6-C1FF6175726C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B1E3-4AEE-96A6-C1FF6175726C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B1E3-4AEE-96A6-C1FF6175726C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B1E3-4AEE-96A6-C1FF6175726C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B1E3-4AEE-96A6-C1FF6175726C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B1E3-4AEE-96A6-C1FF6175726C}"/>
                </c:ext>
              </c:extLst>
            </c:dLbl>
            <c:dLbl>
              <c:idx val="104"/>
              <c:tx>
                <c:rich>
                  <a:bodyPr/>
                  <a:lstStyle/>
                  <a:p>
                    <a:fld id="{C1475BD6-3C91-624F-91E8-6A93E91727D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8-B1E3-4AEE-96A6-C1FF6175726C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B1E3-4AEE-96A6-C1FF6175726C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B1E3-4AEE-96A6-C1FF6175726C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B1E3-4AEE-96A6-C1FF6175726C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fld id="{142B1EE5-2BCB-4141-A1A1-C35D5BEFC9E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B1E3-4AEE-96A6-C1FF6175726C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B1E3-4AEE-96A6-C1FF6175726C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B1E3-4AEE-96A6-C1FF6175726C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B1E3-4AEE-96A6-C1FF6175726C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B1E3-4AEE-96A6-C1FF6175726C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B1E3-4AEE-96A6-C1FF6175726C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B1E3-4AEE-96A6-C1FF6175726C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B1E3-4AEE-96A6-C1FF6175726C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B1E3-4AEE-96A6-C1FF6175726C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B1E3-4AEE-96A6-C1FF6175726C}"/>
                </c:ext>
              </c:extLst>
            </c:dLbl>
            <c:numFmt formatCode="#,##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Feuil1!$A$2:$A$119</c:f>
              <c:numCache>
                <c:formatCode>m/d/yyyy</c:formatCode>
                <c:ptCount val="118"/>
                <c:pt idx="0">
                  <c:v>43353</c:v>
                </c:pt>
                <c:pt idx="1">
                  <c:v>43360</c:v>
                </c:pt>
                <c:pt idx="2">
                  <c:v>43367</c:v>
                </c:pt>
                <c:pt idx="3">
                  <c:v>43374</c:v>
                </c:pt>
                <c:pt idx="4">
                  <c:v>43381</c:v>
                </c:pt>
                <c:pt idx="5">
                  <c:v>43388</c:v>
                </c:pt>
                <c:pt idx="6">
                  <c:v>43395</c:v>
                </c:pt>
                <c:pt idx="7">
                  <c:v>43402</c:v>
                </c:pt>
                <c:pt idx="8">
                  <c:v>43409</c:v>
                </c:pt>
                <c:pt idx="9">
                  <c:v>43416</c:v>
                </c:pt>
                <c:pt idx="10">
                  <c:v>43423</c:v>
                </c:pt>
                <c:pt idx="11">
                  <c:v>43430</c:v>
                </c:pt>
                <c:pt idx="12">
                  <c:v>43437</c:v>
                </c:pt>
                <c:pt idx="13">
                  <c:v>43444</c:v>
                </c:pt>
                <c:pt idx="14">
                  <c:v>43451</c:v>
                </c:pt>
                <c:pt idx="15">
                  <c:v>43458</c:v>
                </c:pt>
                <c:pt idx="16">
                  <c:v>43465</c:v>
                </c:pt>
                <c:pt idx="17">
                  <c:v>43472</c:v>
                </c:pt>
                <c:pt idx="18">
                  <c:v>43479</c:v>
                </c:pt>
                <c:pt idx="19">
                  <c:v>43486</c:v>
                </c:pt>
                <c:pt idx="20">
                  <c:v>43493</c:v>
                </c:pt>
                <c:pt idx="21">
                  <c:v>43500</c:v>
                </c:pt>
                <c:pt idx="22">
                  <c:v>43507</c:v>
                </c:pt>
                <c:pt idx="23">
                  <c:v>43514</c:v>
                </c:pt>
                <c:pt idx="24">
                  <c:v>43521</c:v>
                </c:pt>
                <c:pt idx="25">
                  <c:v>43528</c:v>
                </c:pt>
                <c:pt idx="26">
                  <c:v>43535</c:v>
                </c:pt>
                <c:pt idx="27">
                  <c:v>43542</c:v>
                </c:pt>
                <c:pt idx="28">
                  <c:v>43549</c:v>
                </c:pt>
                <c:pt idx="29">
                  <c:v>43556</c:v>
                </c:pt>
                <c:pt idx="30">
                  <c:v>43563</c:v>
                </c:pt>
                <c:pt idx="31">
                  <c:v>43570</c:v>
                </c:pt>
                <c:pt idx="32">
                  <c:v>43577</c:v>
                </c:pt>
                <c:pt idx="33">
                  <c:v>43584</c:v>
                </c:pt>
                <c:pt idx="34">
                  <c:v>43591</c:v>
                </c:pt>
                <c:pt idx="35">
                  <c:v>43598</c:v>
                </c:pt>
                <c:pt idx="36">
                  <c:v>43605</c:v>
                </c:pt>
                <c:pt idx="37">
                  <c:v>43612</c:v>
                </c:pt>
                <c:pt idx="38">
                  <c:v>43619</c:v>
                </c:pt>
                <c:pt idx="39">
                  <c:v>43626</c:v>
                </c:pt>
                <c:pt idx="40">
                  <c:v>43633</c:v>
                </c:pt>
                <c:pt idx="41">
                  <c:v>43640</c:v>
                </c:pt>
                <c:pt idx="42">
                  <c:v>43647</c:v>
                </c:pt>
                <c:pt idx="43">
                  <c:v>43654</c:v>
                </c:pt>
                <c:pt idx="44">
                  <c:v>43661</c:v>
                </c:pt>
                <c:pt idx="45">
                  <c:v>43668</c:v>
                </c:pt>
                <c:pt idx="46">
                  <c:v>43675</c:v>
                </c:pt>
                <c:pt idx="47">
                  <c:v>43682</c:v>
                </c:pt>
                <c:pt idx="48">
                  <c:v>43689</c:v>
                </c:pt>
                <c:pt idx="49">
                  <c:v>43696</c:v>
                </c:pt>
                <c:pt idx="50">
                  <c:v>43703</c:v>
                </c:pt>
                <c:pt idx="51">
                  <c:v>43710</c:v>
                </c:pt>
                <c:pt idx="52">
                  <c:v>43717</c:v>
                </c:pt>
                <c:pt idx="53">
                  <c:v>43724</c:v>
                </c:pt>
                <c:pt idx="54">
                  <c:v>43731</c:v>
                </c:pt>
                <c:pt idx="55">
                  <c:v>43738</c:v>
                </c:pt>
                <c:pt idx="56">
                  <c:v>43745</c:v>
                </c:pt>
                <c:pt idx="57">
                  <c:v>43752</c:v>
                </c:pt>
                <c:pt idx="58">
                  <c:v>43759</c:v>
                </c:pt>
                <c:pt idx="59">
                  <c:v>43766</c:v>
                </c:pt>
                <c:pt idx="60">
                  <c:v>43773</c:v>
                </c:pt>
                <c:pt idx="61">
                  <c:v>43780</c:v>
                </c:pt>
                <c:pt idx="62">
                  <c:v>43787</c:v>
                </c:pt>
                <c:pt idx="63">
                  <c:v>43794</c:v>
                </c:pt>
                <c:pt idx="64">
                  <c:v>43801</c:v>
                </c:pt>
                <c:pt idx="65">
                  <c:v>43808</c:v>
                </c:pt>
                <c:pt idx="66">
                  <c:v>43815</c:v>
                </c:pt>
                <c:pt idx="67">
                  <c:v>43822</c:v>
                </c:pt>
                <c:pt idx="68">
                  <c:v>43829</c:v>
                </c:pt>
                <c:pt idx="69">
                  <c:v>43836</c:v>
                </c:pt>
                <c:pt idx="70">
                  <c:v>43843</c:v>
                </c:pt>
                <c:pt idx="71">
                  <c:v>43850</c:v>
                </c:pt>
                <c:pt idx="72">
                  <c:v>43857</c:v>
                </c:pt>
                <c:pt idx="73">
                  <c:v>43864</c:v>
                </c:pt>
                <c:pt idx="74">
                  <c:v>43871</c:v>
                </c:pt>
                <c:pt idx="75">
                  <c:v>43878</c:v>
                </c:pt>
                <c:pt idx="76">
                  <c:v>43885</c:v>
                </c:pt>
                <c:pt idx="77">
                  <c:v>43892</c:v>
                </c:pt>
                <c:pt idx="78">
                  <c:v>43899</c:v>
                </c:pt>
                <c:pt idx="79">
                  <c:v>43906</c:v>
                </c:pt>
                <c:pt idx="80">
                  <c:v>43913</c:v>
                </c:pt>
                <c:pt idx="81">
                  <c:v>43920</c:v>
                </c:pt>
                <c:pt idx="82">
                  <c:v>43927</c:v>
                </c:pt>
                <c:pt idx="83">
                  <c:v>43934</c:v>
                </c:pt>
                <c:pt idx="84">
                  <c:v>43941</c:v>
                </c:pt>
                <c:pt idx="85">
                  <c:v>43948</c:v>
                </c:pt>
                <c:pt idx="86">
                  <c:v>43955</c:v>
                </c:pt>
                <c:pt idx="87">
                  <c:v>43962</c:v>
                </c:pt>
                <c:pt idx="88">
                  <c:v>43969</c:v>
                </c:pt>
                <c:pt idx="89">
                  <c:v>43976</c:v>
                </c:pt>
                <c:pt idx="90">
                  <c:v>43983</c:v>
                </c:pt>
                <c:pt idx="91">
                  <c:v>43990</c:v>
                </c:pt>
                <c:pt idx="92">
                  <c:v>43997</c:v>
                </c:pt>
                <c:pt idx="93">
                  <c:v>44004</c:v>
                </c:pt>
                <c:pt idx="94">
                  <c:v>44011</c:v>
                </c:pt>
                <c:pt idx="95">
                  <c:v>44018</c:v>
                </c:pt>
                <c:pt idx="96">
                  <c:v>44025</c:v>
                </c:pt>
                <c:pt idx="97">
                  <c:v>44032</c:v>
                </c:pt>
                <c:pt idx="98">
                  <c:v>44039</c:v>
                </c:pt>
                <c:pt idx="99">
                  <c:v>44046</c:v>
                </c:pt>
                <c:pt idx="100">
                  <c:v>44053</c:v>
                </c:pt>
                <c:pt idx="101">
                  <c:v>44060</c:v>
                </c:pt>
                <c:pt idx="102">
                  <c:v>44067</c:v>
                </c:pt>
                <c:pt idx="103">
                  <c:v>44074</c:v>
                </c:pt>
                <c:pt idx="104">
                  <c:v>44081</c:v>
                </c:pt>
                <c:pt idx="105">
                  <c:v>44088</c:v>
                </c:pt>
                <c:pt idx="106">
                  <c:v>44095</c:v>
                </c:pt>
                <c:pt idx="107">
                  <c:v>44102</c:v>
                </c:pt>
                <c:pt idx="108">
                  <c:v>44109</c:v>
                </c:pt>
                <c:pt idx="109">
                  <c:v>44116</c:v>
                </c:pt>
                <c:pt idx="110">
                  <c:v>44123</c:v>
                </c:pt>
                <c:pt idx="111">
                  <c:v>44130</c:v>
                </c:pt>
                <c:pt idx="112">
                  <c:v>44137</c:v>
                </c:pt>
                <c:pt idx="113">
                  <c:v>44144</c:v>
                </c:pt>
                <c:pt idx="114">
                  <c:v>44151</c:v>
                </c:pt>
                <c:pt idx="115">
                  <c:v>44158</c:v>
                </c:pt>
                <c:pt idx="116">
                  <c:v>44165</c:v>
                </c:pt>
                <c:pt idx="117">
                  <c:v>44172</c:v>
                </c:pt>
              </c:numCache>
            </c:numRef>
          </c:cat>
          <c:val>
            <c:numRef>
              <c:f>Feuil1!$S$2:$S$119</c:f>
              <c:numCache>
                <c:formatCode>#,##0</c:formatCode>
                <c:ptCount val="118"/>
                <c:pt idx="0">
                  <c:v>49223.578947368413</c:v>
                </c:pt>
                <c:pt idx="1">
                  <c:v>51976.494845360823</c:v>
                </c:pt>
                <c:pt idx="2">
                  <c:v>54298.969072164946</c:v>
                </c:pt>
                <c:pt idx="3">
                  <c:v>53066.18556701031</c:v>
                </c:pt>
                <c:pt idx="4">
                  <c:v>55786.391752577314</c:v>
                </c:pt>
                <c:pt idx="5">
                  <c:v>53167.010309278347</c:v>
                </c:pt>
                <c:pt idx="6">
                  <c:v>42958.8</c:v>
                </c:pt>
                <c:pt idx="7">
                  <c:v>41713.5</c:v>
                </c:pt>
                <c:pt idx="8">
                  <c:v>56448.041237113401</c:v>
                </c:pt>
                <c:pt idx="9">
                  <c:v>57345.154639175256</c:v>
                </c:pt>
                <c:pt idx="10">
                  <c:v>53853.195876288672</c:v>
                </c:pt>
                <c:pt idx="11">
                  <c:v>57183.298969072173</c:v>
                </c:pt>
                <c:pt idx="12">
                  <c:v>59895.051546391755</c:v>
                </c:pt>
                <c:pt idx="13">
                  <c:v>58177.938144329899</c:v>
                </c:pt>
                <c:pt idx="14">
                  <c:v>56788.865979381444</c:v>
                </c:pt>
                <c:pt idx="15">
                  <c:v>40459.75</c:v>
                </c:pt>
                <c:pt idx="16">
                  <c:v>40099.25</c:v>
                </c:pt>
                <c:pt idx="17">
                  <c:v>54613.81443298969</c:v>
                </c:pt>
                <c:pt idx="18">
                  <c:v>57292.989690721653</c:v>
                </c:pt>
                <c:pt idx="19">
                  <c:v>56531.958762886599</c:v>
                </c:pt>
                <c:pt idx="20">
                  <c:v>56611.134020618556</c:v>
                </c:pt>
                <c:pt idx="21">
                  <c:v>57968.45360824743</c:v>
                </c:pt>
                <c:pt idx="22">
                  <c:v>50509.8</c:v>
                </c:pt>
                <c:pt idx="23">
                  <c:v>49493.2</c:v>
                </c:pt>
                <c:pt idx="24">
                  <c:v>62195.463917525776</c:v>
                </c:pt>
                <c:pt idx="25">
                  <c:v>64354.845360824744</c:v>
                </c:pt>
                <c:pt idx="26">
                  <c:v>59055.67010309278</c:v>
                </c:pt>
                <c:pt idx="27">
                  <c:v>63012.164948453617</c:v>
                </c:pt>
                <c:pt idx="28">
                  <c:v>64773.608247422686</c:v>
                </c:pt>
                <c:pt idx="29">
                  <c:v>65560.824742268043</c:v>
                </c:pt>
                <c:pt idx="30">
                  <c:v>51312.6</c:v>
                </c:pt>
                <c:pt idx="31">
                  <c:v>53428.6</c:v>
                </c:pt>
                <c:pt idx="32">
                  <c:v>62393.81443298969</c:v>
                </c:pt>
                <c:pt idx="33">
                  <c:v>65853.350515463928</c:v>
                </c:pt>
                <c:pt idx="34">
                  <c:v>64936.082474226801</c:v>
                </c:pt>
                <c:pt idx="35">
                  <c:v>63232.6</c:v>
                </c:pt>
                <c:pt idx="36">
                  <c:v>64737.599999999999</c:v>
                </c:pt>
                <c:pt idx="37">
                  <c:v>57936.5</c:v>
                </c:pt>
                <c:pt idx="38">
                  <c:v>60278</c:v>
                </c:pt>
                <c:pt idx="39">
                  <c:v>57549.75</c:v>
                </c:pt>
                <c:pt idx="40">
                  <c:v>58390.8</c:v>
                </c:pt>
                <c:pt idx="41">
                  <c:v>57398.8</c:v>
                </c:pt>
                <c:pt idx="42">
                  <c:v>56885</c:v>
                </c:pt>
                <c:pt idx="43">
                  <c:v>48775</c:v>
                </c:pt>
                <c:pt idx="44">
                  <c:v>45070.2</c:v>
                </c:pt>
                <c:pt idx="45">
                  <c:v>43526.400000000001</c:v>
                </c:pt>
                <c:pt idx="46">
                  <c:v>44042.400000000001</c:v>
                </c:pt>
                <c:pt idx="47">
                  <c:v>42739.8</c:v>
                </c:pt>
                <c:pt idx="48">
                  <c:v>39645.5</c:v>
                </c:pt>
                <c:pt idx="49">
                  <c:v>43991.199999999997</c:v>
                </c:pt>
                <c:pt idx="50">
                  <c:v>45441.8</c:v>
                </c:pt>
                <c:pt idx="51">
                  <c:v>56267.8</c:v>
                </c:pt>
                <c:pt idx="52">
                  <c:v>58856</c:v>
                </c:pt>
                <c:pt idx="53">
                  <c:v>56866</c:v>
                </c:pt>
                <c:pt idx="54">
                  <c:v>54128.800000000003</c:v>
                </c:pt>
                <c:pt idx="55">
                  <c:v>59517</c:v>
                </c:pt>
                <c:pt idx="56">
                  <c:v>63165.4</c:v>
                </c:pt>
                <c:pt idx="57">
                  <c:v>61821.2</c:v>
                </c:pt>
                <c:pt idx="58">
                  <c:v>51857.4</c:v>
                </c:pt>
                <c:pt idx="59">
                  <c:v>49607.25</c:v>
                </c:pt>
                <c:pt idx="60">
                  <c:v>63202.400000000001</c:v>
                </c:pt>
                <c:pt idx="61">
                  <c:v>61531</c:v>
                </c:pt>
                <c:pt idx="62">
                  <c:v>57562.6</c:v>
                </c:pt>
                <c:pt idx="63">
                  <c:v>55881.599999999999</c:v>
                </c:pt>
                <c:pt idx="64">
                  <c:v>51330.6</c:v>
                </c:pt>
                <c:pt idx="65">
                  <c:v>59356.800000000003</c:v>
                </c:pt>
                <c:pt idx="66">
                  <c:v>54353.599999999999</c:v>
                </c:pt>
                <c:pt idx="67">
                  <c:v>43279.75</c:v>
                </c:pt>
                <c:pt idx="68">
                  <c:v>43496.25</c:v>
                </c:pt>
                <c:pt idx="69">
                  <c:v>59944.2</c:v>
                </c:pt>
                <c:pt idx="70">
                  <c:v>64664.6</c:v>
                </c:pt>
                <c:pt idx="71">
                  <c:v>65428.6</c:v>
                </c:pt>
                <c:pt idx="72">
                  <c:v>62954.6</c:v>
                </c:pt>
                <c:pt idx="73">
                  <c:v>66708.800000000003</c:v>
                </c:pt>
                <c:pt idx="74">
                  <c:v>65875</c:v>
                </c:pt>
                <c:pt idx="75">
                  <c:v>51311.8</c:v>
                </c:pt>
                <c:pt idx="76">
                  <c:v>48805.599999999999</c:v>
                </c:pt>
                <c:pt idx="77">
                  <c:v>64109.599999999999</c:v>
                </c:pt>
                <c:pt idx="78">
                  <c:v>62243.4</c:v>
                </c:pt>
                <c:pt idx="79">
                  <c:v>14210.2</c:v>
                </c:pt>
                <c:pt idx="80">
                  <c:v>7203.6</c:v>
                </c:pt>
                <c:pt idx="81">
                  <c:v>7120.2</c:v>
                </c:pt>
                <c:pt idx="82">
                  <c:v>8292.7999999999993</c:v>
                </c:pt>
                <c:pt idx="83">
                  <c:v>8443.25</c:v>
                </c:pt>
                <c:pt idx="84">
                  <c:v>9382.6</c:v>
                </c:pt>
                <c:pt idx="85">
                  <c:v>7346.4</c:v>
                </c:pt>
                <c:pt idx="86">
                  <c:v>11249.5</c:v>
                </c:pt>
                <c:pt idx="87">
                  <c:v>24150.2</c:v>
                </c:pt>
                <c:pt idx="88">
                  <c:v>25487</c:v>
                </c:pt>
                <c:pt idx="89">
                  <c:v>30531.200000000001</c:v>
                </c:pt>
                <c:pt idx="90">
                  <c:v>34985.25</c:v>
                </c:pt>
                <c:pt idx="91">
                  <c:v>36567.199999999997</c:v>
                </c:pt>
                <c:pt idx="92">
                  <c:v>39142.800000000003</c:v>
                </c:pt>
                <c:pt idx="93">
                  <c:v>44209.2</c:v>
                </c:pt>
                <c:pt idx="94">
                  <c:v>43784.6</c:v>
                </c:pt>
                <c:pt idx="95">
                  <c:v>43170</c:v>
                </c:pt>
                <c:pt idx="96">
                  <c:v>38494.199999999997</c:v>
                </c:pt>
                <c:pt idx="97">
                  <c:v>42375.8</c:v>
                </c:pt>
                <c:pt idx="98">
                  <c:v>42112.6</c:v>
                </c:pt>
                <c:pt idx="99">
                  <c:v>44632.4</c:v>
                </c:pt>
                <c:pt idx="100">
                  <c:v>42635.4</c:v>
                </c:pt>
                <c:pt idx="101">
                  <c:v>44297.599999999999</c:v>
                </c:pt>
                <c:pt idx="102">
                  <c:v>44719.8</c:v>
                </c:pt>
                <c:pt idx="103">
                  <c:v>57441</c:v>
                </c:pt>
                <c:pt idx="104">
                  <c:v>64925</c:v>
                </c:pt>
                <c:pt idx="105">
                  <c:v>64436</c:v>
                </c:pt>
                <c:pt idx="106">
                  <c:v>61814.8</c:v>
                </c:pt>
                <c:pt idx="107">
                  <c:v>64608.4</c:v>
                </c:pt>
                <c:pt idx="108">
                  <c:v>68708.600000000006</c:v>
                </c:pt>
                <c:pt idx="109">
                  <c:v>67126</c:v>
                </c:pt>
                <c:pt idx="110">
                  <c:v>51308</c:v>
                </c:pt>
                <c:pt idx="111">
                  <c:v>43501</c:v>
                </c:pt>
                <c:pt idx="112">
                  <c:v>48848.800000000003</c:v>
                </c:pt>
                <c:pt idx="113">
                  <c:v>42374</c:v>
                </c:pt>
                <c:pt idx="114">
                  <c:v>48197.8</c:v>
                </c:pt>
                <c:pt idx="115">
                  <c:v>49881</c:v>
                </c:pt>
                <c:pt idx="116">
                  <c:v>54632.4</c:v>
                </c:pt>
                <c:pt idx="117">
                  <c:v>56416.4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Feuil1!$AG$2:$AG$119</c15:f>
                <c15:dlblRangeCache>
                  <c:ptCount val="118"/>
                  <c:pt idx="4">
                    <c:v>+51%</c:v>
                  </c:pt>
                  <c:pt idx="12">
                    <c:v>+62%</c:v>
                  </c:pt>
                  <c:pt idx="21">
                    <c:v>+57%</c:v>
                  </c:pt>
                  <c:pt idx="29">
                    <c:v>+77%</c:v>
                  </c:pt>
                  <c:pt idx="33">
                    <c:v>+78%</c:v>
                  </c:pt>
                  <c:pt idx="36">
                    <c:v>+75%</c:v>
                  </c:pt>
                  <c:pt idx="40">
                    <c:v>+58%</c:v>
                  </c:pt>
                  <c:pt idx="52">
                    <c:v>+59%</c:v>
                  </c:pt>
                  <c:pt idx="56">
                    <c:v>+71%</c:v>
                  </c:pt>
                  <c:pt idx="60">
                    <c:v>+71%</c:v>
                  </c:pt>
                  <c:pt idx="71">
                    <c:v>+77%</c:v>
                  </c:pt>
                  <c:pt idx="73">
                    <c:v>+80%</c:v>
                  </c:pt>
                  <c:pt idx="104">
                    <c:v>+75%</c:v>
                  </c:pt>
                  <c:pt idx="108">
                    <c:v>+86%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6-B1E3-4AEE-96A6-C1FF6175726C}"/>
            </c:ext>
          </c:extLst>
        </c:ser>
        <c:ser>
          <c:idx val="1"/>
          <c:order val="1"/>
          <c:tx>
            <c:v>Avant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Feuil1!$A$2:$A$119</c:f>
              <c:numCache>
                <c:formatCode>m/d/yyyy</c:formatCode>
                <c:ptCount val="118"/>
                <c:pt idx="0">
                  <c:v>43353</c:v>
                </c:pt>
                <c:pt idx="1">
                  <c:v>43360</c:v>
                </c:pt>
                <c:pt idx="2">
                  <c:v>43367</c:v>
                </c:pt>
                <c:pt idx="3">
                  <c:v>43374</c:v>
                </c:pt>
                <c:pt idx="4">
                  <c:v>43381</c:v>
                </c:pt>
                <c:pt idx="5">
                  <c:v>43388</c:v>
                </c:pt>
                <c:pt idx="6">
                  <c:v>43395</c:v>
                </c:pt>
                <c:pt idx="7">
                  <c:v>43402</c:v>
                </c:pt>
                <c:pt idx="8">
                  <c:v>43409</c:v>
                </c:pt>
                <c:pt idx="9">
                  <c:v>43416</c:v>
                </c:pt>
                <c:pt idx="10">
                  <c:v>43423</c:v>
                </c:pt>
                <c:pt idx="11">
                  <c:v>43430</c:v>
                </c:pt>
                <c:pt idx="12">
                  <c:v>43437</c:v>
                </c:pt>
                <c:pt idx="13">
                  <c:v>43444</c:v>
                </c:pt>
                <c:pt idx="14">
                  <c:v>43451</c:v>
                </c:pt>
                <c:pt idx="15">
                  <c:v>43458</c:v>
                </c:pt>
                <c:pt idx="16">
                  <c:v>43465</c:v>
                </c:pt>
                <c:pt idx="17">
                  <c:v>43472</c:v>
                </c:pt>
                <c:pt idx="18">
                  <c:v>43479</c:v>
                </c:pt>
                <c:pt idx="19">
                  <c:v>43486</c:v>
                </c:pt>
                <c:pt idx="20">
                  <c:v>43493</c:v>
                </c:pt>
                <c:pt idx="21">
                  <c:v>43500</c:v>
                </c:pt>
                <c:pt idx="22">
                  <c:v>43507</c:v>
                </c:pt>
                <c:pt idx="23">
                  <c:v>43514</c:v>
                </c:pt>
                <c:pt idx="24">
                  <c:v>43521</c:v>
                </c:pt>
                <c:pt idx="25">
                  <c:v>43528</c:v>
                </c:pt>
                <c:pt idx="26">
                  <c:v>43535</c:v>
                </c:pt>
                <c:pt idx="27">
                  <c:v>43542</c:v>
                </c:pt>
                <c:pt idx="28">
                  <c:v>43549</c:v>
                </c:pt>
                <c:pt idx="29">
                  <c:v>43556</c:v>
                </c:pt>
                <c:pt idx="30">
                  <c:v>43563</c:v>
                </c:pt>
                <c:pt idx="31">
                  <c:v>43570</c:v>
                </c:pt>
                <c:pt idx="32">
                  <c:v>43577</c:v>
                </c:pt>
                <c:pt idx="33">
                  <c:v>43584</c:v>
                </c:pt>
                <c:pt idx="34">
                  <c:v>43591</c:v>
                </c:pt>
                <c:pt idx="35">
                  <c:v>43598</c:v>
                </c:pt>
                <c:pt idx="36">
                  <c:v>43605</c:v>
                </c:pt>
                <c:pt idx="37">
                  <c:v>43612</c:v>
                </c:pt>
                <c:pt idx="38">
                  <c:v>43619</c:v>
                </c:pt>
                <c:pt idx="39">
                  <c:v>43626</c:v>
                </c:pt>
                <c:pt idx="40">
                  <c:v>43633</c:v>
                </c:pt>
                <c:pt idx="41">
                  <c:v>43640</c:v>
                </c:pt>
                <c:pt idx="42">
                  <c:v>43647</c:v>
                </c:pt>
                <c:pt idx="43">
                  <c:v>43654</c:v>
                </c:pt>
                <c:pt idx="44">
                  <c:v>43661</c:v>
                </c:pt>
                <c:pt idx="45">
                  <c:v>43668</c:v>
                </c:pt>
                <c:pt idx="46">
                  <c:v>43675</c:v>
                </c:pt>
                <c:pt idx="47">
                  <c:v>43682</c:v>
                </c:pt>
                <c:pt idx="48">
                  <c:v>43689</c:v>
                </c:pt>
                <c:pt idx="49">
                  <c:v>43696</c:v>
                </c:pt>
                <c:pt idx="50">
                  <c:v>43703</c:v>
                </c:pt>
                <c:pt idx="51">
                  <c:v>43710</c:v>
                </c:pt>
                <c:pt idx="52">
                  <c:v>43717</c:v>
                </c:pt>
                <c:pt idx="53">
                  <c:v>43724</c:v>
                </c:pt>
                <c:pt idx="54">
                  <c:v>43731</c:v>
                </c:pt>
                <c:pt idx="55">
                  <c:v>43738</c:v>
                </c:pt>
                <c:pt idx="56">
                  <c:v>43745</c:v>
                </c:pt>
                <c:pt idx="57">
                  <c:v>43752</c:v>
                </c:pt>
                <c:pt idx="58">
                  <c:v>43759</c:v>
                </c:pt>
                <c:pt idx="59">
                  <c:v>43766</c:v>
                </c:pt>
                <c:pt idx="60">
                  <c:v>43773</c:v>
                </c:pt>
                <c:pt idx="61">
                  <c:v>43780</c:v>
                </c:pt>
                <c:pt idx="62">
                  <c:v>43787</c:v>
                </c:pt>
                <c:pt idx="63">
                  <c:v>43794</c:v>
                </c:pt>
                <c:pt idx="64">
                  <c:v>43801</c:v>
                </c:pt>
                <c:pt idx="65">
                  <c:v>43808</c:v>
                </c:pt>
                <c:pt idx="66">
                  <c:v>43815</c:v>
                </c:pt>
                <c:pt idx="67">
                  <c:v>43822</c:v>
                </c:pt>
                <c:pt idx="68">
                  <c:v>43829</c:v>
                </c:pt>
                <c:pt idx="69">
                  <c:v>43836</c:v>
                </c:pt>
                <c:pt idx="70">
                  <c:v>43843</c:v>
                </c:pt>
                <c:pt idx="71">
                  <c:v>43850</c:v>
                </c:pt>
                <c:pt idx="72">
                  <c:v>43857</c:v>
                </c:pt>
                <c:pt idx="73">
                  <c:v>43864</c:v>
                </c:pt>
                <c:pt idx="74">
                  <c:v>43871</c:v>
                </c:pt>
                <c:pt idx="75">
                  <c:v>43878</c:v>
                </c:pt>
                <c:pt idx="76">
                  <c:v>43885</c:v>
                </c:pt>
                <c:pt idx="77">
                  <c:v>43892</c:v>
                </c:pt>
                <c:pt idx="78">
                  <c:v>43899</c:v>
                </c:pt>
                <c:pt idx="79">
                  <c:v>43906</c:v>
                </c:pt>
                <c:pt idx="80">
                  <c:v>43913</c:v>
                </c:pt>
                <c:pt idx="81">
                  <c:v>43920</c:v>
                </c:pt>
                <c:pt idx="82">
                  <c:v>43927</c:v>
                </c:pt>
                <c:pt idx="83">
                  <c:v>43934</c:v>
                </c:pt>
                <c:pt idx="84">
                  <c:v>43941</c:v>
                </c:pt>
                <c:pt idx="85">
                  <c:v>43948</c:v>
                </c:pt>
                <c:pt idx="86">
                  <c:v>43955</c:v>
                </c:pt>
                <c:pt idx="87">
                  <c:v>43962</c:v>
                </c:pt>
                <c:pt idx="88">
                  <c:v>43969</c:v>
                </c:pt>
                <c:pt idx="89">
                  <c:v>43976</c:v>
                </c:pt>
                <c:pt idx="90">
                  <c:v>43983</c:v>
                </c:pt>
                <c:pt idx="91">
                  <c:v>43990</c:v>
                </c:pt>
                <c:pt idx="92">
                  <c:v>43997</c:v>
                </c:pt>
                <c:pt idx="93">
                  <c:v>44004</c:v>
                </c:pt>
                <c:pt idx="94">
                  <c:v>44011</c:v>
                </c:pt>
                <c:pt idx="95">
                  <c:v>44018</c:v>
                </c:pt>
                <c:pt idx="96">
                  <c:v>44025</c:v>
                </c:pt>
                <c:pt idx="97">
                  <c:v>44032</c:v>
                </c:pt>
                <c:pt idx="98">
                  <c:v>44039</c:v>
                </c:pt>
                <c:pt idx="99">
                  <c:v>44046</c:v>
                </c:pt>
                <c:pt idx="100">
                  <c:v>44053</c:v>
                </c:pt>
                <c:pt idx="101">
                  <c:v>44060</c:v>
                </c:pt>
                <c:pt idx="102">
                  <c:v>44067</c:v>
                </c:pt>
                <c:pt idx="103">
                  <c:v>44074</c:v>
                </c:pt>
                <c:pt idx="104">
                  <c:v>44081</c:v>
                </c:pt>
                <c:pt idx="105">
                  <c:v>44088</c:v>
                </c:pt>
                <c:pt idx="106">
                  <c:v>44095</c:v>
                </c:pt>
                <c:pt idx="107">
                  <c:v>44102</c:v>
                </c:pt>
                <c:pt idx="108">
                  <c:v>44109</c:v>
                </c:pt>
                <c:pt idx="109">
                  <c:v>44116</c:v>
                </c:pt>
                <c:pt idx="110">
                  <c:v>44123</c:v>
                </c:pt>
                <c:pt idx="111">
                  <c:v>44130</c:v>
                </c:pt>
                <c:pt idx="112">
                  <c:v>44137</c:v>
                </c:pt>
                <c:pt idx="113">
                  <c:v>44144</c:v>
                </c:pt>
                <c:pt idx="114">
                  <c:v>44151</c:v>
                </c:pt>
                <c:pt idx="115">
                  <c:v>44158</c:v>
                </c:pt>
                <c:pt idx="116">
                  <c:v>44165</c:v>
                </c:pt>
                <c:pt idx="117">
                  <c:v>44172</c:v>
                </c:pt>
              </c:numCache>
            </c:numRef>
          </c:cat>
          <c:val>
            <c:numRef>
              <c:f>Feuil1!$W$2:$W$119</c:f>
              <c:numCache>
                <c:formatCode>#,##0</c:formatCode>
                <c:ptCount val="118"/>
                <c:pt idx="0">
                  <c:v>37000</c:v>
                </c:pt>
                <c:pt idx="1">
                  <c:v>37000</c:v>
                </c:pt>
                <c:pt idx="2">
                  <c:v>37000</c:v>
                </c:pt>
                <c:pt idx="3">
                  <c:v>37000</c:v>
                </c:pt>
                <c:pt idx="4">
                  <c:v>37000</c:v>
                </c:pt>
                <c:pt idx="5">
                  <c:v>37000</c:v>
                </c:pt>
                <c:pt idx="6">
                  <c:v>37000</c:v>
                </c:pt>
                <c:pt idx="7">
                  <c:v>37000</c:v>
                </c:pt>
                <c:pt idx="8">
                  <c:v>37000</c:v>
                </c:pt>
                <c:pt idx="9">
                  <c:v>37000</c:v>
                </c:pt>
                <c:pt idx="10">
                  <c:v>37000</c:v>
                </c:pt>
                <c:pt idx="11">
                  <c:v>37000</c:v>
                </c:pt>
                <c:pt idx="12">
                  <c:v>37000</c:v>
                </c:pt>
                <c:pt idx="13">
                  <c:v>37000</c:v>
                </c:pt>
                <c:pt idx="14">
                  <c:v>37000</c:v>
                </c:pt>
                <c:pt idx="15">
                  <c:v>37000</c:v>
                </c:pt>
                <c:pt idx="16">
                  <c:v>37000</c:v>
                </c:pt>
                <c:pt idx="17">
                  <c:v>37000</c:v>
                </c:pt>
                <c:pt idx="18">
                  <c:v>37000</c:v>
                </c:pt>
                <c:pt idx="19">
                  <c:v>37000</c:v>
                </c:pt>
                <c:pt idx="20">
                  <c:v>37000</c:v>
                </c:pt>
                <c:pt idx="21">
                  <c:v>37000</c:v>
                </c:pt>
                <c:pt idx="22">
                  <c:v>37000</c:v>
                </c:pt>
                <c:pt idx="23">
                  <c:v>37000</c:v>
                </c:pt>
                <c:pt idx="24">
                  <c:v>37000</c:v>
                </c:pt>
                <c:pt idx="25">
                  <c:v>37000</c:v>
                </c:pt>
                <c:pt idx="26">
                  <c:v>37000</c:v>
                </c:pt>
                <c:pt idx="27">
                  <c:v>37000</c:v>
                </c:pt>
                <c:pt idx="28">
                  <c:v>37000</c:v>
                </c:pt>
                <c:pt idx="29">
                  <c:v>37000</c:v>
                </c:pt>
                <c:pt idx="30">
                  <c:v>37000</c:v>
                </c:pt>
                <c:pt idx="31">
                  <c:v>37000</c:v>
                </c:pt>
                <c:pt idx="32">
                  <c:v>37000</c:v>
                </c:pt>
                <c:pt idx="33">
                  <c:v>37000</c:v>
                </c:pt>
                <c:pt idx="34">
                  <c:v>37000</c:v>
                </c:pt>
                <c:pt idx="35">
                  <c:v>37000</c:v>
                </c:pt>
                <c:pt idx="36">
                  <c:v>37000</c:v>
                </c:pt>
                <c:pt idx="37">
                  <c:v>37000</c:v>
                </c:pt>
                <c:pt idx="38">
                  <c:v>37000</c:v>
                </c:pt>
                <c:pt idx="39">
                  <c:v>37000</c:v>
                </c:pt>
                <c:pt idx="40">
                  <c:v>37000</c:v>
                </c:pt>
                <c:pt idx="41">
                  <c:v>37000</c:v>
                </c:pt>
                <c:pt idx="42">
                  <c:v>37000</c:v>
                </c:pt>
                <c:pt idx="43">
                  <c:v>37000</c:v>
                </c:pt>
                <c:pt idx="44">
                  <c:v>37000</c:v>
                </c:pt>
                <c:pt idx="45">
                  <c:v>37000</c:v>
                </c:pt>
                <c:pt idx="46">
                  <c:v>37000</c:v>
                </c:pt>
                <c:pt idx="47">
                  <c:v>37000</c:v>
                </c:pt>
                <c:pt idx="48">
                  <c:v>37000</c:v>
                </c:pt>
                <c:pt idx="49">
                  <c:v>37000</c:v>
                </c:pt>
                <c:pt idx="50">
                  <c:v>37000</c:v>
                </c:pt>
                <c:pt idx="51">
                  <c:v>37000</c:v>
                </c:pt>
                <c:pt idx="52">
                  <c:v>37000</c:v>
                </c:pt>
                <c:pt idx="53">
                  <c:v>37000</c:v>
                </c:pt>
                <c:pt idx="54">
                  <c:v>37000</c:v>
                </c:pt>
                <c:pt idx="55">
                  <c:v>37000</c:v>
                </c:pt>
                <c:pt idx="56">
                  <c:v>37000</c:v>
                </c:pt>
                <c:pt idx="57">
                  <c:v>37000</c:v>
                </c:pt>
                <c:pt idx="58">
                  <c:v>37000</c:v>
                </c:pt>
                <c:pt idx="59">
                  <c:v>37000</c:v>
                </c:pt>
                <c:pt idx="60">
                  <c:v>37000</c:v>
                </c:pt>
                <c:pt idx="61">
                  <c:v>37000</c:v>
                </c:pt>
                <c:pt idx="62">
                  <c:v>37000</c:v>
                </c:pt>
                <c:pt idx="63">
                  <c:v>37000</c:v>
                </c:pt>
                <c:pt idx="64">
                  <c:v>37000</c:v>
                </c:pt>
                <c:pt idx="65">
                  <c:v>37000</c:v>
                </c:pt>
                <c:pt idx="66">
                  <c:v>37000</c:v>
                </c:pt>
                <c:pt idx="67">
                  <c:v>37000</c:v>
                </c:pt>
                <c:pt idx="68">
                  <c:v>37000</c:v>
                </c:pt>
                <c:pt idx="69">
                  <c:v>37000</c:v>
                </c:pt>
                <c:pt idx="70">
                  <c:v>37000</c:v>
                </c:pt>
                <c:pt idx="71">
                  <c:v>37000</c:v>
                </c:pt>
                <c:pt idx="72">
                  <c:v>37000</c:v>
                </c:pt>
                <c:pt idx="73">
                  <c:v>37000</c:v>
                </c:pt>
                <c:pt idx="74">
                  <c:v>37000</c:v>
                </c:pt>
                <c:pt idx="75">
                  <c:v>37000</c:v>
                </c:pt>
                <c:pt idx="76">
                  <c:v>37000</c:v>
                </c:pt>
                <c:pt idx="77">
                  <c:v>37000</c:v>
                </c:pt>
                <c:pt idx="78">
                  <c:v>37000</c:v>
                </c:pt>
                <c:pt idx="79">
                  <c:v>37000</c:v>
                </c:pt>
                <c:pt idx="80">
                  <c:v>37000</c:v>
                </c:pt>
                <c:pt idx="81">
                  <c:v>37000</c:v>
                </c:pt>
                <c:pt idx="82">
                  <c:v>37000</c:v>
                </c:pt>
                <c:pt idx="83">
                  <c:v>37000</c:v>
                </c:pt>
                <c:pt idx="84">
                  <c:v>37000</c:v>
                </c:pt>
                <c:pt idx="85">
                  <c:v>37000</c:v>
                </c:pt>
                <c:pt idx="86">
                  <c:v>37000</c:v>
                </c:pt>
                <c:pt idx="87">
                  <c:v>37000</c:v>
                </c:pt>
                <c:pt idx="88">
                  <c:v>37000</c:v>
                </c:pt>
                <c:pt idx="89">
                  <c:v>37000</c:v>
                </c:pt>
                <c:pt idx="90">
                  <c:v>37000</c:v>
                </c:pt>
                <c:pt idx="91">
                  <c:v>37000</c:v>
                </c:pt>
                <c:pt idx="92">
                  <c:v>37000</c:v>
                </c:pt>
                <c:pt idx="93">
                  <c:v>37000</c:v>
                </c:pt>
                <c:pt idx="94">
                  <c:v>37000</c:v>
                </c:pt>
                <c:pt idx="95">
                  <c:v>37000</c:v>
                </c:pt>
                <c:pt idx="96">
                  <c:v>37000</c:v>
                </c:pt>
                <c:pt idx="97">
                  <c:v>37000</c:v>
                </c:pt>
                <c:pt idx="98">
                  <c:v>37000</c:v>
                </c:pt>
                <c:pt idx="99">
                  <c:v>37000</c:v>
                </c:pt>
                <c:pt idx="100">
                  <c:v>37000</c:v>
                </c:pt>
                <c:pt idx="101">
                  <c:v>37000</c:v>
                </c:pt>
                <c:pt idx="102">
                  <c:v>37000</c:v>
                </c:pt>
                <c:pt idx="103">
                  <c:v>37000</c:v>
                </c:pt>
                <c:pt idx="104">
                  <c:v>37000</c:v>
                </c:pt>
                <c:pt idx="105">
                  <c:v>37000</c:v>
                </c:pt>
                <c:pt idx="106">
                  <c:v>37000</c:v>
                </c:pt>
                <c:pt idx="107">
                  <c:v>37000</c:v>
                </c:pt>
                <c:pt idx="108">
                  <c:v>37000</c:v>
                </c:pt>
                <c:pt idx="109">
                  <c:v>37000</c:v>
                </c:pt>
                <c:pt idx="110">
                  <c:v>37000</c:v>
                </c:pt>
                <c:pt idx="111">
                  <c:v>37000</c:v>
                </c:pt>
                <c:pt idx="112">
                  <c:v>37000</c:v>
                </c:pt>
                <c:pt idx="113">
                  <c:v>37000</c:v>
                </c:pt>
                <c:pt idx="114">
                  <c:v>37000</c:v>
                </c:pt>
                <c:pt idx="115">
                  <c:v>37000</c:v>
                </c:pt>
                <c:pt idx="116">
                  <c:v>37000</c:v>
                </c:pt>
                <c:pt idx="117">
                  <c:v>37000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7-B1E3-4AEE-96A6-C1FF61757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0927416"/>
        <c:axId val="240927808"/>
      </c:lineChart>
      <c:dateAx>
        <c:axId val="240927416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0927808"/>
        <c:crosses val="autoZero"/>
        <c:auto val="1"/>
        <c:lblOffset val="100"/>
        <c:baseTimeUnit val="days"/>
      </c:dateAx>
      <c:valAx>
        <c:axId val="240927808"/>
        <c:scaling>
          <c:orientation val="minMax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092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Fréquentation</a:t>
            </a:r>
            <a:r>
              <a:rPr lang="fr-FR" sz="1600" baseline="0"/>
              <a:t> moyenne par jour le samedi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A7-47BC-B36E-09F718BE33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A7-47BC-B36E-09F718BE33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A7-47BC-B36E-09F718BE33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A7-47BC-B36E-09F718BE33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FDFD0A9-B6D4-784B-82EA-A48ACF07BA4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6A7-47BC-B36E-09F718BE33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A7-47BC-B36E-09F718BE334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A7-47BC-B36E-09F718BE33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A7-47BC-B36E-09F718BE33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A7-47BC-B36E-09F718BE334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A7-47BC-B36E-09F718BE334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A7-47BC-B36E-09F718BE334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A7-47BC-B36E-09F718BE334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A7-47BC-B36E-09F718BE334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A7-47BC-B36E-09F718BE334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225179F-10F2-F142-A032-4F8CFDED698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6A7-47BC-B36E-09F718BE334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A7-47BC-B36E-09F718BE334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6A7-47BC-B36E-09F718BE334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A7-47BC-B36E-09F718BE334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6A7-47BC-B36E-09F718BE334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910D5339-BFEB-F34A-AB2E-D135F9E54C2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6A7-47BC-B36E-09F718BE334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6A7-47BC-B36E-09F718BE334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6A7-47BC-B36E-09F718BE33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6A7-47BC-B36E-09F718BE334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6A7-47BC-B36E-09F718BE334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6A7-47BC-B36E-09F718BE334D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9CB0CD1B-7DEB-F44D-834D-93247169B781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6A7-47BC-B36E-09F718BE334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6A7-47BC-B36E-09F718BE334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6A7-47BC-B36E-09F718BE334D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8FEEF917-0178-2449-9273-22334BA06D0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86A7-47BC-B36E-09F718BE334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6A7-47BC-B36E-09F718BE334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6A7-47BC-B36E-09F718BE334D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6A7-47BC-B36E-09F718BE334D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6A7-47BC-B36E-09F718BE334D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6A7-47BC-B36E-09F718BE334D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6A7-47BC-B36E-09F718BE334D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6A7-47BC-B36E-09F718BE334D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73BA56E0-56E0-8D43-A80C-CD94FAF19A3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86A7-47BC-B36E-09F718BE334D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6A7-47BC-B36E-09F718BE334D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6A7-47BC-B36E-09F718BE334D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6A7-47BC-B36E-09F718BE334D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6A7-47BC-B36E-09F718BE334D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6A7-47BC-B36E-09F718BE334D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C505E143-7F94-FD4C-B50F-329482B287D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86A7-47BC-B36E-09F718BE334D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6A7-47BC-B36E-09F718BE334D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6A7-47BC-B36E-09F718BE334D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6A7-47BC-B36E-09F718BE334D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6A7-47BC-B36E-09F718BE334D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6A7-47BC-B36E-09F718BE334D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6A7-47BC-B36E-09F718BE334D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6A7-47BC-B36E-09F718BE334D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6A7-47BC-B36E-09F718BE334D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6A7-47BC-B36E-09F718BE334D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6A7-47BC-B36E-09F718BE334D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6A7-47BC-B36E-09F718BE334D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6A7-47BC-B36E-09F718BE334D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249B6220-93C6-0F49-9346-EA9A457FA9B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86A7-47BC-B36E-09F718BE334D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6A7-47BC-B36E-09F718BE334D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6A7-47BC-B36E-09F718BE334D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6A7-47BC-B36E-09F718BE334D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6A7-47BC-B36E-09F718BE334D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C18D85CF-8AE6-EB45-95E9-4454C0804EE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86A7-47BC-B36E-09F718BE334D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86A7-47BC-B36E-09F718BE334D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86A7-47BC-B36E-09F718BE334D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86A7-47BC-B36E-09F718BE334D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BF635B95-B35D-3943-BAB7-1FAD561CF23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86A7-47BC-B36E-09F718BE334D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86A7-47BC-B36E-09F718BE334D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86A7-47BC-B36E-09F718BE334D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86A7-47BC-B36E-09F718BE334D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86A7-47BC-B36E-09F718BE334D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86A7-47BC-B36E-09F718BE334D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1F9B2FB3-FCFE-4942-AE75-02B970AA7BF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86A7-47BC-B36E-09F718BE334D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86A7-47BC-B36E-09F718BE334D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86A7-47BC-B36E-09F718BE334D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86A7-47BC-B36E-09F718BE334D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86A7-47BC-B36E-09F718BE334D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86A7-47BC-B36E-09F718BE334D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86A7-47BC-B36E-09F718BE334D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86A7-47BC-B36E-09F718BE334D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86A7-47BC-B36E-09F718BE334D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fld id="{134E61F1-2976-4C4E-8D22-2B8319D3F97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F-86A7-47BC-B36E-09F718BE334D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fld id="{4F0D5EDB-ECF5-4476-8359-D3D265ED68B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0-86A7-47BC-B36E-09F718BE334D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fld id="{29AFF863-F38A-47FC-890C-0E934F33A96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1-86A7-47BC-B36E-09F718BE334D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fld id="{8F7D2CDD-0877-455C-A2B2-B19C7E39F09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2-86A7-47BC-B36E-09F718BE334D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fld id="{CCB0425F-44FE-4C6C-9D32-D524648C74D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3-86A7-47BC-B36E-09F718BE334D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fld id="{10E27AB1-CB4E-412E-8BED-CA937E8DEE79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4-86A7-47BC-B36E-09F718BE334D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BC69E621-D3E8-4F53-9444-3C45E5CCF99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5-86A7-47BC-B36E-09F718BE334D}"/>
                </c:ext>
              </c:extLst>
            </c:dLbl>
            <c:dLbl>
              <c:idx val="86"/>
              <c:tx>
                <c:rich>
                  <a:bodyPr/>
                  <a:lstStyle/>
                  <a:p>
                    <a:fld id="{C58C27E2-3728-4705-8241-3A1D8994BBF3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6-86A7-47BC-B36E-09F718BE334D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86A7-47BC-B36E-09F718BE334D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86A7-47BC-B36E-09F718BE334D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86A7-47BC-B36E-09F718BE334D}"/>
                </c:ext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86A7-47BC-B36E-09F718BE334D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86A7-47BC-B36E-09F718BE334D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86A7-47BC-B36E-09F718BE334D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86A7-47BC-B36E-09F718BE334D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86A7-47BC-B36E-09F718BE334D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86A7-47BC-B36E-09F718BE334D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86A7-47BC-B36E-09F718BE334D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86A7-47BC-B36E-09F718BE334D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86A7-47BC-B36E-09F718BE334D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86A7-47BC-B36E-09F718BE334D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86A7-47BC-B36E-09F718BE334D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86A7-47BC-B36E-09F718BE334D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86A7-47BC-B36E-09F718BE334D}"/>
                </c:ext>
              </c:extLst>
            </c:dLbl>
            <c:dLbl>
              <c:idx val="103"/>
              <c:tx>
                <c:rich>
                  <a:bodyPr/>
                  <a:lstStyle/>
                  <a:p>
                    <a:fld id="{5074BAD8-906A-0D4D-A6C7-4B86E52E65C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7-86A7-47BC-B36E-09F718BE334D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86A7-47BC-B36E-09F718BE334D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86A7-47BC-B36E-09F718BE334D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86A7-47BC-B36E-09F718BE334D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86A7-47BC-B36E-09F718BE334D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fld id="{EAA88EAE-6BE8-974B-94AF-32D7BCC608B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86A7-47BC-B36E-09F718BE334D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86A7-47BC-B36E-09F718BE334D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86A7-47BC-B36E-09F718BE334D}"/>
                </c:ext>
              </c:extLst>
            </c:dLbl>
            <c:dLbl>
              <c:idx val="111"/>
              <c:tx>
                <c:rich>
                  <a:bodyPr/>
                  <a:lstStyle/>
                  <a:p>
                    <a:fld id="{49B951F4-C86A-490B-A7C9-AC29201CFD0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86A7-47BC-B36E-09F718BE334D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86A7-47BC-B36E-09F718BE334D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86A7-47BC-B36E-09F718BE334D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86A7-47BC-B36E-09F718BE334D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86A7-47BC-B36E-09F718BE334D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86A7-47BC-B36E-09F718BE334D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86A7-47BC-B36E-09F718BE334D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Feuil1!$A$2:$A$119</c:f>
              <c:numCache>
                <c:formatCode>m/d/yyyy</c:formatCode>
                <c:ptCount val="118"/>
                <c:pt idx="0">
                  <c:v>43353</c:v>
                </c:pt>
                <c:pt idx="1">
                  <c:v>43360</c:v>
                </c:pt>
                <c:pt idx="2">
                  <c:v>43367</c:v>
                </c:pt>
                <c:pt idx="3">
                  <c:v>43374</c:v>
                </c:pt>
                <c:pt idx="4">
                  <c:v>43381</c:v>
                </c:pt>
                <c:pt idx="5">
                  <c:v>43388</c:v>
                </c:pt>
                <c:pt idx="6">
                  <c:v>43395</c:v>
                </c:pt>
                <c:pt idx="7">
                  <c:v>43402</c:v>
                </c:pt>
                <c:pt idx="8">
                  <c:v>43409</c:v>
                </c:pt>
                <c:pt idx="9">
                  <c:v>43416</c:v>
                </c:pt>
                <c:pt idx="10">
                  <c:v>43423</c:v>
                </c:pt>
                <c:pt idx="11">
                  <c:v>43430</c:v>
                </c:pt>
                <c:pt idx="12">
                  <c:v>43437</c:v>
                </c:pt>
                <c:pt idx="13">
                  <c:v>43444</c:v>
                </c:pt>
                <c:pt idx="14">
                  <c:v>43451</c:v>
                </c:pt>
                <c:pt idx="15">
                  <c:v>43458</c:v>
                </c:pt>
                <c:pt idx="16">
                  <c:v>43465</c:v>
                </c:pt>
                <c:pt idx="17">
                  <c:v>43472</c:v>
                </c:pt>
                <c:pt idx="18">
                  <c:v>43479</c:v>
                </c:pt>
                <c:pt idx="19">
                  <c:v>43486</c:v>
                </c:pt>
                <c:pt idx="20">
                  <c:v>43493</c:v>
                </c:pt>
                <c:pt idx="21">
                  <c:v>43500</c:v>
                </c:pt>
                <c:pt idx="22">
                  <c:v>43507</c:v>
                </c:pt>
                <c:pt idx="23">
                  <c:v>43514</c:v>
                </c:pt>
                <c:pt idx="24">
                  <c:v>43521</c:v>
                </c:pt>
                <c:pt idx="25">
                  <c:v>43528</c:v>
                </c:pt>
                <c:pt idx="26">
                  <c:v>43535</c:v>
                </c:pt>
                <c:pt idx="27">
                  <c:v>43542</c:v>
                </c:pt>
                <c:pt idx="28">
                  <c:v>43549</c:v>
                </c:pt>
                <c:pt idx="29">
                  <c:v>43556</c:v>
                </c:pt>
                <c:pt idx="30">
                  <c:v>43563</c:v>
                </c:pt>
                <c:pt idx="31">
                  <c:v>43570</c:v>
                </c:pt>
                <c:pt idx="32">
                  <c:v>43577</c:v>
                </c:pt>
                <c:pt idx="33">
                  <c:v>43584</c:v>
                </c:pt>
                <c:pt idx="34">
                  <c:v>43591</c:v>
                </c:pt>
                <c:pt idx="35">
                  <c:v>43598</c:v>
                </c:pt>
                <c:pt idx="36">
                  <c:v>43605</c:v>
                </c:pt>
                <c:pt idx="37">
                  <c:v>43612</c:v>
                </c:pt>
                <c:pt idx="38">
                  <c:v>43619</c:v>
                </c:pt>
                <c:pt idx="39">
                  <c:v>43626</c:v>
                </c:pt>
                <c:pt idx="40">
                  <c:v>43633</c:v>
                </c:pt>
                <c:pt idx="41">
                  <c:v>43640</c:v>
                </c:pt>
                <c:pt idx="42">
                  <c:v>43647</c:v>
                </c:pt>
                <c:pt idx="43">
                  <c:v>43654</c:v>
                </c:pt>
                <c:pt idx="44">
                  <c:v>43661</c:v>
                </c:pt>
                <c:pt idx="45">
                  <c:v>43668</c:v>
                </c:pt>
                <c:pt idx="46">
                  <c:v>43675</c:v>
                </c:pt>
                <c:pt idx="47">
                  <c:v>43682</c:v>
                </c:pt>
                <c:pt idx="48">
                  <c:v>43689</c:v>
                </c:pt>
                <c:pt idx="49">
                  <c:v>43696</c:v>
                </c:pt>
                <c:pt idx="50">
                  <c:v>43703</c:v>
                </c:pt>
                <c:pt idx="51">
                  <c:v>43710</c:v>
                </c:pt>
                <c:pt idx="52">
                  <c:v>43717</c:v>
                </c:pt>
                <c:pt idx="53">
                  <c:v>43724</c:v>
                </c:pt>
                <c:pt idx="54">
                  <c:v>43731</c:v>
                </c:pt>
                <c:pt idx="55">
                  <c:v>43738</c:v>
                </c:pt>
                <c:pt idx="56">
                  <c:v>43745</c:v>
                </c:pt>
                <c:pt idx="57">
                  <c:v>43752</c:v>
                </c:pt>
                <c:pt idx="58">
                  <c:v>43759</c:v>
                </c:pt>
                <c:pt idx="59">
                  <c:v>43766</c:v>
                </c:pt>
                <c:pt idx="60">
                  <c:v>43773</c:v>
                </c:pt>
                <c:pt idx="61">
                  <c:v>43780</c:v>
                </c:pt>
                <c:pt idx="62">
                  <c:v>43787</c:v>
                </c:pt>
                <c:pt idx="63">
                  <c:v>43794</c:v>
                </c:pt>
                <c:pt idx="64">
                  <c:v>43801</c:v>
                </c:pt>
                <c:pt idx="65">
                  <c:v>43808</c:v>
                </c:pt>
                <c:pt idx="66">
                  <c:v>43815</c:v>
                </c:pt>
                <c:pt idx="67">
                  <c:v>43822</c:v>
                </c:pt>
                <c:pt idx="68">
                  <c:v>43829</c:v>
                </c:pt>
                <c:pt idx="69">
                  <c:v>43836</c:v>
                </c:pt>
                <c:pt idx="70">
                  <c:v>43843</c:v>
                </c:pt>
                <c:pt idx="71">
                  <c:v>43850</c:v>
                </c:pt>
                <c:pt idx="72">
                  <c:v>43857</c:v>
                </c:pt>
                <c:pt idx="73">
                  <c:v>43864</c:v>
                </c:pt>
                <c:pt idx="74">
                  <c:v>43871</c:v>
                </c:pt>
                <c:pt idx="75">
                  <c:v>43878</c:v>
                </c:pt>
                <c:pt idx="76">
                  <c:v>43885</c:v>
                </c:pt>
                <c:pt idx="77">
                  <c:v>43892</c:v>
                </c:pt>
                <c:pt idx="78">
                  <c:v>43899</c:v>
                </c:pt>
                <c:pt idx="79">
                  <c:v>43906</c:v>
                </c:pt>
                <c:pt idx="80">
                  <c:v>43913</c:v>
                </c:pt>
                <c:pt idx="81">
                  <c:v>43920</c:v>
                </c:pt>
                <c:pt idx="82">
                  <c:v>43927</c:v>
                </c:pt>
                <c:pt idx="83">
                  <c:v>43934</c:v>
                </c:pt>
                <c:pt idx="84">
                  <c:v>43941</c:v>
                </c:pt>
                <c:pt idx="85">
                  <c:v>43948</c:v>
                </c:pt>
                <c:pt idx="86">
                  <c:v>43955</c:v>
                </c:pt>
                <c:pt idx="87">
                  <c:v>43962</c:v>
                </c:pt>
                <c:pt idx="88">
                  <c:v>43969</c:v>
                </c:pt>
                <c:pt idx="89">
                  <c:v>43976</c:v>
                </c:pt>
                <c:pt idx="90">
                  <c:v>43983</c:v>
                </c:pt>
                <c:pt idx="91">
                  <c:v>43990</c:v>
                </c:pt>
                <c:pt idx="92">
                  <c:v>43997</c:v>
                </c:pt>
                <c:pt idx="93">
                  <c:v>44004</c:v>
                </c:pt>
                <c:pt idx="94">
                  <c:v>44011</c:v>
                </c:pt>
                <c:pt idx="95">
                  <c:v>44018</c:v>
                </c:pt>
                <c:pt idx="96">
                  <c:v>44025</c:v>
                </c:pt>
                <c:pt idx="97">
                  <c:v>44032</c:v>
                </c:pt>
                <c:pt idx="98">
                  <c:v>44039</c:v>
                </c:pt>
                <c:pt idx="99">
                  <c:v>44046</c:v>
                </c:pt>
                <c:pt idx="100">
                  <c:v>44053</c:v>
                </c:pt>
                <c:pt idx="101">
                  <c:v>44060</c:v>
                </c:pt>
                <c:pt idx="102">
                  <c:v>44067</c:v>
                </c:pt>
                <c:pt idx="103">
                  <c:v>44074</c:v>
                </c:pt>
                <c:pt idx="104">
                  <c:v>44081</c:v>
                </c:pt>
                <c:pt idx="105">
                  <c:v>44088</c:v>
                </c:pt>
                <c:pt idx="106">
                  <c:v>44095</c:v>
                </c:pt>
                <c:pt idx="107">
                  <c:v>44102</c:v>
                </c:pt>
                <c:pt idx="108">
                  <c:v>44109</c:v>
                </c:pt>
                <c:pt idx="109">
                  <c:v>44116</c:v>
                </c:pt>
                <c:pt idx="110">
                  <c:v>44123</c:v>
                </c:pt>
                <c:pt idx="111">
                  <c:v>44130</c:v>
                </c:pt>
                <c:pt idx="112">
                  <c:v>44137</c:v>
                </c:pt>
                <c:pt idx="113">
                  <c:v>44144</c:v>
                </c:pt>
                <c:pt idx="114">
                  <c:v>44151</c:v>
                </c:pt>
                <c:pt idx="115">
                  <c:v>44158</c:v>
                </c:pt>
                <c:pt idx="116">
                  <c:v>44165</c:v>
                </c:pt>
                <c:pt idx="117">
                  <c:v>44172</c:v>
                </c:pt>
              </c:numCache>
            </c:numRef>
          </c:cat>
          <c:val>
            <c:numRef>
              <c:f>Feuil1!$O$2:$O$119</c:f>
              <c:numCache>
                <c:formatCode>#,##0</c:formatCode>
                <c:ptCount val="118"/>
                <c:pt idx="0">
                  <c:v>45025.26315789474</c:v>
                </c:pt>
                <c:pt idx="1">
                  <c:v>38608.247422680412</c:v>
                </c:pt>
                <c:pt idx="2">
                  <c:v>44161.855670103098</c:v>
                </c:pt>
                <c:pt idx="3">
                  <c:v>45322.680412371134</c:v>
                </c:pt>
                <c:pt idx="4">
                  <c:v>46734.0206185567</c:v>
                </c:pt>
                <c:pt idx="5">
                  <c:v>40218.556701030931</c:v>
                </c:pt>
                <c:pt idx="6">
                  <c:v>32194</c:v>
                </c:pt>
                <c:pt idx="7">
                  <c:v>39771</c:v>
                </c:pt>
                <c:pt idx="8">
                  <c:v>43052.577319587632</c:v>
                </c:pt>
                <c:pt idx="9">
                  <c:v>33508.247422680412</c:v>
                </c:pt>
                <c:pt idx="10">
                  <c:v>42446.391752577321</c:v>
                </c:pt>
                <c:pt idx="11">
                  <c:v>37883.505154639177</c:v>
                </c:pt>
                <c:pt idx="12">
                  <c:v>43370.103092783509</c:v>
                </c:pt>
                <c:pt idx="13">
                  <c:v>43786.597938144332</c:v>
                </c:pt>
                <c:pt idx="14">
                  <c:v>48184.536082474231</c:v>
                </c:pt>
                <c:pt idx="15">
                  <c:v>40251</c:v>
                </c:pt>
                <c:pt idx="16">
                  <c:v>39414</c:v>
                </c:pt>
                <c:pt idx="17">
                  <c:v>41549.484536082477</c:v>
                </c:pt>
                <c:pt idx="18">
                  <c:v>41354.639175257733</c:v>
                </c:pt>
                <c:pt idx="19">
                  <c:v>43115.463917525776</c:v>
                </c:pt>
                <c:pt idx="20">
                  <c:v>35408.247422680412</c:v>
                </c:pt>
                <c:pt idx="21">
                  <c:v>42160.824742268043</c:v>
                </c:pt>
                <c:pt idx="22">
                  <c:v>46206</c:v>
                </c:pt>
                <c:pt idx="23">
                  <c:v>46577</c:v>
                </c:pt>
                <c:pt idx="24">
                  <c:v>48543.298969072166</c:v>
                </c:pt>
                <c:pt idx="25">
                  <c:v>49973.195876288664</c:v>
                </c:pt>
                <c:pt idx="26">
                  <c:v>44255.670103092787</c:v>
                </c:pt>
                <c:pt idx="27">
                  <c:v>47142.268041237112</c:v>
                </c:pt>
                <c:pt idx="28">
                  <c:v>56698.969072164953</c:v>
                </c:pt>
                <c:pt idx="29">
                  <c:v>52590.721649484534</c:v>
                </c:pt>
                <c:pt idx="30">
                  <c:v>45141</c:v>
                </c:pt>
                <c:pt idx="31">
                  <c:v>49391</c:v>
                </c:pt>
                <c:pt idx="32">
                  <c:v>45365.9793814433</c:v>
                </c:pt>
                <c:pt idx="33">
                  <c:v>44779.381443298967</c:v>
                </c:pt>
                <c:pt idx="34">
                  <c:v>50256.701030927834</c:v>
                </c:pt>
                <c:pt idx="35">
                  <c:v>47034</c:v>
                </c:pt>
                <c:pt idx="36">
                  <c:v>50312</c:v>
                </c:pt>
                <c:pt idx="37">
                  <c:v>48508</c:v>
                </c:pt>
                <c:pt idx="38">
                  <c:v>40978</c:v>
                </c:pt>
                <c:pt idx="39">
                  <c:v>46752</c:v>
                </c:pt>
                <c:pt idx="40">
                  <c:v>53756</c:v>
                </c:pt>
                <c:pt idx="41">
                  <c:v>50443</c:v>
                </c:pt>
                <c:pt idx="42">
                  <c:v>54553</c:v>
                </c:pt>
                <c:pt idx="43">
                  <c:v>39373</c:v>
                </c:pt>
                <c:pt idx="44">
                  <c:v>40033</c:v>
                </c:pt>
                <c:pt idx="45">
                  <c:v>32266</c:v>
                </c:pt>
                <c:pt idx="46">
                  <c:v>46398</c:v>
                </c:pt>
                <c:pt idx="47">
                  <c:v>40578</c:v>
                </c:pt>
                <c:pt idx="48">
                  <c:v>39729</c:v>
                </c:pt>
                <c:pt idx="49">
                  <c:v>41240</c:v>
                </c:pt>
                <c:pt idx="50">
                  <c:v>41121</c:v>
                </c:pt>
                <c:pt idx="51">
                  <c:v>41371</c:v>
                </c:pt>
                <c:pt idx="52">
                  <c:v>43426</c:v>
                </c:pt>
                <c:pt idx="53">
                  <c:v>44197</c:v>
                </c:pt>
                <c:pt idx="54">
                  <c:v>39441</c:v>
                </c:pt>
                <c:pt idx="55">
                  <c:v>49068</c:v>
                </c:pt>
                <c:pt idx="56">
                  <c:v>40695</c:v>
                </c:pt>
                <c:pt idx="57">
                  <c:v>39923</c:v>
                </c:pt>
                <c:pt idx="58">
                  <c:v>44030</c:v>
                </c:pt>
                <c:pt idx="59">
                  <c:v>36754</c:v>
                </c:pt>
                <c:pt idx="60">
                  <c:v>46276</c:v>
                </c:pt>
                <c:pt idx="61">
                  <c:v>43283</c:v>
                </c:pt>
                <c:pt idx="62">
                  <c:v>38822</c:v>
                </c:pt>
                <c:pt idx="63">
                  <c:v>42236</c:v>
                </c:pt>
                <c:pt idx="64">
                  <c:v>49127</c:v>
                </c:pt>
                <c:pt idx="65">
                  <c:v>45964</c:v>
                </c:pt>
                <c:pt idx="66">
                  <c:v>46626</c:v>
                </c:pt>
                <c:pt idx="67">
                  <c:v>44036</c:v>
                </c:pt>
                <c:pt idx="68">
                  <c:v>41006</c:v>
                </c:pt>
                <c:pt idx="69">
                  <c:v>47053</c:v>
                </c:pt>
                <c:pt idx="70">
                  <c:v>50486</c:v>
                </c:pt>
                <c:pt idx="71">
                  <c:v>44759</c:v>
                </c:pt>
                <c:pt idx="72">
                  <c:v>49007</c:v>
                </c:pt>
                <c:pt idx="73">
                  <c:v>49939</c:v>
                </c:pt>
                <c:pt idx="74">
                  <c:v>46898</c:v>
                </c:pt>
                <c:pt idx="75">
                  <c:v>44046</c:v>
                </c:pt>
                <c:pt idx="76">
                  <c:v>41511</c:v>
                </c:pt>
                <c:pt idx="77">
                  <c:v>48108</c:v>
                </c:pt>
                <c:pt idx="78">
                  <c:v>37231</c:v>
                </c:pt>
                <c:pt idx="79">
                  <c:v>8105</c:v>
                </c:pt>
                <c:pt idx="80">
                  <c:v>5851</c:v>
                </c:pt>
                <c:pt idx="81">
                  <c:v>7724</c:v>
                </c:pt>
                <c:pt idx="82">
                  <c:v>7347</c:v>
                </c:pt>
                <c:pt idx="83">
                  <c:v>6617</c:v>
                </c:pt>
                <c:pt idx="84">
                  <c:v>7839</c:v>
                </c:pt>
                <c:pt idx="85">
                  <c:v>9605</c:v>
                </c:pt>
                <c:pt idx="86">
                  <c:v>9882</c:v>
                </c:pt>
                <c:pt idx="87">
                  <c:v>23625</c:v>
                </c:pt>
                <c:pt idx="88">
                  <c:v>25136</c:v>
                </c:pt>
                <c:pt idx="89">
                  <c:v>29577</c:v>
                </c:pt>
                <c:pt idx="90">
                  <c:v>31382</c:v>
                </c:pt>
                <c:pt idx="91">
                  <c:v>32184</c:v>
                </c:pt>
                <c:pt idx="92">
                  <c:v>32209</c:v>
                </c:pt>
                <c:pt idx="93">
                  <c:v>33972</c:v>
                </c:pt>
                <c:pt idx="94">
                  <c:v>33644</c:v>
                </c:pt>
                <c:pt idx="95">
                  <c:v>40955</c:v>
                </c:pt>
                <c:pt idx="96">
                  <c:v>39424</c:v>
                </c:pt>
                <c:pt idx="97">
                  <c:v>33800</c:v>
                </c:pt>
                <c:pt idx="98">
                  <c:v>36912</c:v>
                </c:pt>
                <c:pt idx="99">
                  <c:v>42054</c:v>
                </c:pt>
                <c:pt idx="100">
                  <c:v>28798</c:v>
                </c:pt>
                <c:pt idx="101">
                  <c:v>38337</c:v>
                </c:pt>
                <c:pt idx="102">
                  <c:v>35046</c:v>
                </c:pt>
                <c:pt idx="103">
                  <c:v>47157</c:v>
                </c:pt>
                <c:pt idx="104">
                  <c:v>45717</c:v>
                </c:pt>
                <c:pt idx="105">
                  <c:v>44915</c:v>
                </c:pt>
                <c:pt idx="106">
                  <c:v>34301</c:v>
                </c:pt>
                <c:pt idx="107">
                  <c:v>44901</c:v>
                </c:pt>
                <c:pt idx="108">
                  <c:v>47837</c:v>
                </c:pt>
                <c:pt idx="109">
                  <c:v>44522</c:v>
                </c:pt>
                <c:pt idx="110">
                  <c:v>39793</c:v>
                </c:pt>
                <c:pt idx="111">
                  <c:v>19969</c:v>
                </c:pt>
                <c:pt idx="112">
                  <c:v>25427</c:v>
                </c:pt>
                <c:pt idx="113">
                  <c:v>25808</c:v>
                </c:pt>
                <c:pt idx="114">
                  <c:v>24724</c:v>
                </c:pt>
                <c:pt idx="115">
                  <c:v>40044</c:v>
                </c:pt>
                <c:pt idx="116">
                  <c:v>41695</c:v>
                </c:pt>
                <c:pt idx="117">
                  <c:v>39222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Feuil1!$AH$2:$AH$119</c15:f>
                <c15:dlblRangeCache>
                  <c:ptCount val="118"/>
                  <c:pt idx="4">
                    <c:v>+117%</c:v>
                  </c:pt>
                  <c:pt idx="14">
                    <c:v>+124%</c:v>
                  </c:pt>
                  <c:pt idx="19">
                    <c:v>+101%</c:v>
                  </c:pt>
                  <c:pt idx="25">
                    <c:v>+132%</c:v>
                  </c:pt>
                  <c:pt idx="28">
                    <c:v>+164%</c:v>
                  </c:pt>
                  <c:pt idx="36">
                    <c:v>+134%</c:v>
                  </c:pt>
                  <c:pt idx="40">
                    <c:v>+150%</c:v>
                  </c:pt>
                  <c:pt idx="42">
                    <c:v>+154%</c:v>
                  </c:pt>
                  <c:pt idx="55">
                    <c:v>+128%</c:v>
                  </c:pt>
                  <c:pt idx="60">
                    <c:v>+115%</c:v>
                  </c:pt>
                  <c:pt idx="64">
                    <c:v>+128%</c:v>
                  </c:pt>
                  <c:pt idx="70">
                    <c:v>+135%</c:v>
                  </c:pt>
                  <c:pt idx="103">
                    <c:v>+119%</c:v>
                  </c:pt>
                  <c:pt idx="108">
                    <c:v>+122%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6-86A7-47BC-B36E-09F718BE334D}"/>
            </c:ext>
          </c:extLst>
        </c:ser>
        <c:ser>
          <c:idx val="1"/>
          <c:order val="1"/>
          <c:tx>
            <c:v>Avant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Feuil1!$A$2:$A$119</c:f>
              <c:numCache>
                <c:formatCode>m/d/yyyy</c:formatCode>
                <c:ptCount val="118"/>
                <c:pt idx="0">
                  <c:v>43353</c:v>
                </c:pt>
                <c:pt idx="1">
                  <c:v>43360</c:v>
                </c:pt>
                <c:pt idx="2">
                  <c:v>43367</c:v>
                </c:pt>
                <c:pt idx="3">
                  <c:v>43374</c:v>
                </c:pt>
                <c:pt idx="4">
                  <c:v>43381</c:v>
                </c:pt>
                <c:pt idx="5">
                  <c:v>43388</c:v>
                </c:pt>
                <c:pt idx="6">
                  <c:v>43395</c:v>
                </c:pt>
                <c:pt idx="7">
                  <c:v>43402</c:v>
                </c:pt>
                <c:pt idx="8">
                  <c:v>43409</c:v>
                </c:pt>
                <c:pt idx="9">
                  <c:v>43416</c:v>
                </c:pt>
                <c:pt idx="10">
                  <c:v>43423</c:v>
                </c:pt>
                <c:pt idx="11">
                  <c:v>43430</c:v>
                </c:pt>
                <c:pt idx="12">
                  <c:v>43437</c:v>
                </c:pt>
                <c:pt idx="13">
                  <c:v>43444</c:v>
                </c:pt>
                <c:pt idx="14">
                  <c:v>43451</c:v>
                </c:pt>
                <c:pt idx="15">
                  <c:v>43458</c:v>
                </c:pt>
                <c:pt idx="16">
                  <c:v>43465</c:v>
                </c:pt>
                <c:pt idx="17">
                  <c:v>43472</c:v>
                </c:pt>
                <c:pt idx="18">
                  <c:v>43479</c:v>
                </c:pt>
                <c:pt idx="19">
                  <c:v>43486</c:v>
                </c:pt>
                <c:pt idx="20">
                  <c:v>43493</c:v>
                </c:pt>
                <c:pt idx="21">
                  <c:v>43500</c:v>
                </c:pt>
                <c:pt idx="22">
                  <c:v>43507</c:v>
                </c:pt>
                <c:pt idx="23">
                  <c:v>43514</c:v>
                </c:pt>
                <c:pt idx="24">
                  <c:v>43521</c:v>
                </c:pt>
                <c:pt idx="25">
                  <c:v>43528</c:v>
                </c:pt>
                <c:pt idx="26">
                  <c:v>43535</c:v>
                </c:pt>
                <c:pt idx="27">
                  <c:v>43542</c:v>
                </c:pt>
                <c:pt idx="28">
                  <c:v>43549</c:v>
                </c:pt>
                <c:pt idx="29">
                  <c:v>43556</c:v>
                </c:pt>
                <c:pt idx="30">
                  <c:v>43563</c:v>
                </c:pt>
                <c:pt idx="31">
                  <c:v>43570</c:v>
                </c:pt>
                <c:pt idx="32">
                  <c:v>43577</c:v>
                </c:pt>
                <c:pt idx="33">
                  <c:v>43584</c:v>
                </c:pt>
                <c:pt idx="34">
                  <c:v>43591</c:v>
                </c:pt>
                <c:pt idx="35">
                  <c:v>43598</c:v>
                </c:pt>
                <c:pt idx="36">
                  <c:v>43605</c:v>
                </c:pt>
                <c:pt idx="37">
                  <c:v>43612</c:v>
                </c:pt>
                <c:pt idx="38">
                  <c:v>43619</c:v>
                </c:pt>
                <c:pt idx="39">
                  <c:v>43626</c:v>
                </c:pt>
                <c:pt idx="40">
                  <c:v>43633</c:v>
                </c:pt>
                <c:pt idx="41">
                  <c:v>43640</c:v>
                </c:pt>
                <c:pt idx="42">
                  <c:v>43647</c:v>
                </c:pt>
                <c:pt idx="43">
                  <c:v>43654</c:v>
                </c:pt>
                <c:pt idx="44">
                  <c:v>43661</c:v>
                </c:pt>
                <c:pt idx="45">
                  <c:v>43668</c:v>
                </c:pt>
                <c:pt idx="46">
                  <c:v>43675</c:v>
                </c:pt>
                <c:pt idx="47">
                  <c:v>43682</c:v>
                </c:pt>
                <c:pt idx="48">
                  <c:v>43689</c:v>
                </c:pt>
                <c:pt idx="49">
                  <c:v>43696</c:v>
                </c:pt>
                <c:pt idx="50">
                  <c:v>43703</c:v>
                </c:pt>
                <c:pt idx="51">
                  <c:v>43710</c:v>
                </c:pt>
                <c:pt idx="52">
                  <c:v>43717</c:v>
                </c:pt>
                <c:pt idx="53">
                  <c:v>43724</c:v>
                </c:pt>
                <c:pt idx="54">
                  <c:v>43731</c:v>
                </c:pt>
                <c:pt idx="55">
                  <c:v>43738</c:v>
                </c:pt>
                <c:pt idx="56">
                  <c:v>43745</c:v>
                </c:pt>
                <c:pt idx="57">
                  <c:v>43752</c:v>
                </c:pt>
                <c:pt idx="58">
                  <c:v>43759</c:v>
                </c:pt>
                <c:pt idx="59">
                  <c:v>43766</c:v>
                </c:pt>
                <c:pt idx="60">
                  <c:v>43773</c:v>
                </c:pt>
                <c:pt idx="61">
                  <c:v>43780</c:v>
                </c:pt>
                <c:pt idx="62">
                  <c:v>43787</c:v>
                </c:pt>
                <c:pt idx="63">
                  <c:v>43794</c:v>
                </c:pt>
                <c:pt idx="64">
                  <c:v>43801</c:v>
                </c:pt>
                <c:pt idx="65">
                  <c:v>43808</c:v>
                </c:pt>
                <c:pt idx="66">
                  <c:v>43815</c:v>
                </c:pt>
                <c:pt idx="67">
                  <c:v>43822</c:v>
                </c:pt>
                <c:pt idx="68">
                  <c:v>43829</c:v>
                </c:pt>
                <c:pt idx="69">
                  <c:v>43836</c:v>
                </c:pt>
                <c:pt idx="70">
                  <c:v>43843</c:v>
                </c:pt>
                <c:pt idx="71">
                  <c:v>43850</c:v>
                </c:pt>
                <c:pt idx="72">
                  <c:v>43857</c:v>
                </c:pt>
                <c:pt idx="73">
                  <c:v>43864</c:v>
                </c:pt>
                <c:pt idx="74">
                  <c:v>43871</c:v>
                </c:pt>
                <c:pt idx="75">
                  <c:v>43878</c:v>
                </c:pt>
                <c:pt idx="76">
                  <c:v>43885</c:v>
                </c:pt>
                <c:pt idx="77">
                  <c:v>43892</c:v>
                </c:pt>
                <c:pt idx="78">
                  <c:v>43899</c:v>
                </c:pt>
                <c:pt idx="79">
                  <c:v>43906</c:v>
                </c:pt>
                <c:pt idx="80">
                  <c:v>43913</c:v>
                </c:pt>
                <c:pt idx="81">
                  <c:v>43920</c:v>
                </c:pt>
                <c:pt idx="82">
                  <c:v>43927</c:v>
                </c:pt>
                <c:pt idx="83">
                  <c:v>43934</c:v>
                </c:pt>
                <c:pt idx="84">
                  <c:v>43941</c:v>
                </c:pt>
                <c:pt idx="85">
                  <c:v>43948</c:v>
                </c:pt>
                <c:pt idx="86">
                  <c:v>43955</c:v>
                </c:pt>
                <c:pt idx="87">
                  <c:v>43962</c:v>
                </c:pt>
                <c:pt idx="88">
                  <c:v>43969</c:v>
                </c:pt>
                <c:pt idx="89">
                  <c:v>43976</c:v>
                </c:pt>
                <c:pt idx="90">
                  <c:v>43983</c:v>
                </c:pt>
                <c:pt idx="91">
                  <c:v>43990</c:v>
                </c:pt>
                <c:pt idx="92">
                  <c:v>43997</c:v>
                </c:pt>
                <c:pt idx="93">
                  <c:v>44004</c:v>
                </c:pt>
                <c:pt idx="94">
                  <c:v>44011</c:v>
                </c:pt>
                <c:pt idx="95">
                  <c:v>44018</c:v>
                </c:pt>
                <c:pt idx="96">
                  <c:v>44025</c:v>
                </c:pt>
                <c:pt idx="97">
                  <c:v>44032</c:v>
                </c:pt>
                <c:pt idx="98">
                  <c:v>44039</c:v>
                </c:pt>
                <c:pt idx="99">
                  <c:v>44046</c:v>
                </c:pt>
                <c:pt idx="100">
                  <c:v>44053</c:v>
                </c:pt>
                <c:pt idx="101">
                  <c:v>44060</c:v>
                </c:pt>
                <c:pt idx="102">
                  <c:v>44067</c:v>
                </c:pt>
                <c:pt idx="103">
                  <c:v>44074</c:v>
                </c:pt>
                <c:pt idx="104">
                  <c:v>44081</c:v>
                </c:pt>
                <c:pt idx="105">
                  <c:v>44088</c:v>
                </c:pt>
                <c:pt idx="106">
                  <c:v>44095</c:v>
                </c:pt>
                <c:pt idx="107">
                  <c:v>44102</c:v>
                </c:pt>
                <c:pt idx="108">
                  <c:v>44109</c:v>
                </c:pt>
                <c:pt idx="109">
                  <c:v>44116</c:v>
                </c:pt>
                <c:pt idx="110">
                  <c:v>44123</c:v>
                </c:pt>
                <c:pt idx="111">
                  <c:v>44130</c:v>
                </c:pt>
                <c:pt idx="112">
                  <c:v>44137</c:v>
                </c:pt>
                <c:pt idx="113">
                  <c:v>44144</c:v>
                </c:pt>
                <c:pt idx="114">
                  <c:v>44151</c:v>
                </c:pt>
                <c:pt idx="115">
                  <c:v>44158</c:v>
                </c:pt>
                <c:pt idx="116">
                  <c:v>44165</c:v>
                </c:pt>
                <c:pt idx="117">
                  <c:v>44172</c:v>
                </c:pt>
              </c:numCache>
            </c:numRef>
          </c:cat>
          <c:val>
            <c:numRef>
              <c:f>Feuil1!$X$2:$X$119</c:f>
              <c:numCache>
                <c:formatCode>#,##0</c:formatCode>
                <c:ptCount val="118"/>
                <c:pt idx="0">
                  <c:v>21500</c:v>
                </c:pt>
                <c:pt idx="1">
                  <c:v>21500</c:v>
                </c:pt>
                <c:pt idx="2">
                  <c:v>21500</c:v>
                </c:pt>
                <c:pt idx="3">
                  <c:v>21500</c:v>
                </c:pt>
                <c:pt idx="4">
                  <c:v>21500</c:v>
                </c:pt>
                <c:pt idx="5">
                  <c:v>21500</c:v>
                </c:pt>
                <c:pt idx="6">
                  <c:v>21500</c:v>
                </c:pt>
                <c:pt idx="7">
                  <c:v>21500</c:v>
                </c:pt>
                <c:pt idx="8">
                  <c:v>21500</c:v>
                </c:pt>
                <c:pt idx="9">
                  <c:v>21500</c:v>
                </c:pt>
                <c:pt idx="10">
                  <c:v>21500</c:v>
                </c:pt>
                <c:pt idx="11">
                  <c:v>21500</c:v>
                </c:pt>
                <c:pt idx="12">
                  <c:v>21500</c:v>
                </c:pt>
                <c:pt idx="13">
                  <c:v>21500</c:v>
                </c:pt>
                <c:pt idx="14">
                  <c:v>21500</c:v>
                </c:pt>
                <c:pt idx="15">
                  <c:v>21500</c:v>
                </c:pt>
                <c:pt idx="16">
                  <c:v>21500</c:v>
                </c:pt>
                <c:pt idx="17">
                  <c:v>21500</c:v>
                </c:pt>
                <c:pt idx="18">
                  <c:v>21500</c:v>
                </c:pt>
                <c:pt idx="19">
                  <c:v>21500</c:v>
                </c:pt>
                <c:pt idx="20">
                  <c:v>21500</c:v>
                </c:pt>
                <c:pt idx="21">
                  <c:v>21500</c:v>
                </c:pt>
                <c:pt idx="22">
                  <c:v>21500</c:v>
                </c:pt>
                <c:pt idx="23">
                  <c:v>21500</c:v>
                </c:pt>
                <c:pt idx="24">
                  <c:v>21500</c:v>
                </c:pt>
                <c:pt idx="25">
                  <c:v>21500</c:v>
                </c:pt>
                <c:pt idx="26">
                  <c:v>21500</c:v>
                </c:pt>
                <c:pt idx="27">
                  <c:v>21500</c:v>
                </c:pt>
                <c:pt idx="28">
                  <c:v>21500</c:v>
                </c:pt>
                <c:pt idx="29">
                  <c:v>21500</c:v>
                </c:pt>
                <c:pt idx="30">
                  <c:v>21500</c:v>
                </c:pt>
                <c:pt idx="31">
                  <c:v>21500</c:v>
                </c:pt>
                <c:pt idx="32">
                  <c:v>21500</c:v>
                </c:pt>
                <c:pt idx="33">
                  <c:v>21500</c:v>
                </c:pt>
                <c:pt idx="34">
                  <c:v>21500</c:v>
                </c:pt>
                <c:pt idx="35">
                  <c:v>21500</c:v>
                </c:pt>
                <c:pt idx="36">
                  <c:v>21500</c:v>
                </c:pt>
                <c:pt idx="37">
                  <c:v>21500</c:v>
                </c:pt>
                <c:pt idx="38">
                  <c:v>21500</c:v>
                </c:pt>
                <c:pt idx="39">
                  <c:v>21500</c:v>
                </c:pt>
                <c:pt idx="40">
                  <c:v>21500</c:v>
                </c:pt>
                <c:pt idx="41">
                  <c:v>21500</c:v>
                </c:pt>
                <c:pt idx="42">
                  <c:v>21500</c:v>
                </c:pt>
                <c:pt idx="43">
                  <c:v>21500</c:v>
                </c:pt>
                <c:pt idx="44">
                  <c:v>21500</c:v>
                </c:pt>
                <c:pt idx="45">
                  <c:v>21500</c:v>
                </c:pt>
                <c:pt idx="46">
                  <c:v>21500</c:v>
                </c:pt>
                <c:pt idx="47">
                  <c:v>21500</c:v>
                </c:pt>
                <c:pt idx="48">
                  <c:v>21500</c:v>
                </c:pt>
                <c:pt idx="49">
                  <c:v>21500</c:v>
                </c:pt>
                <c:pt idx="50">
                  <c:v>21500</c:v>
                </c:pt>
                <c:pt idx="51">
                  <c:v>21500</c:v>
                </c:pt>
                <c:pt idx="52">
                  <c:v>21500</c:v>
                </c:pt>
                <c:pt idx="53">
                  <c:v>21500</c:v>
                </c:pt>
                <c:pt idx="54">
                  <c:v>21500</c:v>
                </c:pt>
                <c:pt idx="55">
                  <c:v>21500</c:v>
                </c:pt>
                <c:pt idx="56">
                  <c:v>21500</c:v>
                </c:pt>
                <c:pt idx="57">
                  <c:v>21500</c:v>
                </c:pt>
                <c:pt idx="58">
                  <c:v>21500</c:v>
                </c:pt>
                <c:pt idx="59">
                  <c:v>21500</c:v>
                </c:pt>
                <c:pt idx="60">
                  <c:v>21500</c:v>
                </c:pt>
                <c:pt idx="61">
                  <c:v>21500</c:v>
                </c:pt>
                <c:pt idx="62">
                  <c:v>21500</c:v>
                </c:pt>
                <c:pt idx="63">
                  <c:v>21500</c:v>
                </c:pt>
                <c:pt idx="64">
                  <c:v>21500</c:v>
                </c:pt>
                <c:pt idx="65">
                  <c:v>21500</c:v>
                </c:pt>
                <c:pt idx="66">
                  <c:v>21500</c:v>
                </c:pt>
                <c:pt idx="67">
                  <c:v>21500</c:v>
                </c:pt>
                <c:pt idx="68">
                  <c:v>21500</c:v>
                </c:pt>
                <c:pt idx="69">
                  <c:v>21500</c:v>
                </c:pt>
                <c:pt idx="70">
                  <c:v>21500</c:v>
                </c:pt>
                <c:pt idx="71">
                  <c:v>21500</c:v>
                </c:pt>
                <c:pt idx="72">
                  <c:v>21500</c:v>
                </c:pt>
                <c:pt idx="73">
                  <c:v>21500</c:v>
                </c:pt>
                <c:pt idx="74">
                  <c:v>21500</c:v>
                </c:pt>
                <c:pt idx="75">
                  <c:v>21500</c:v>
                </c:pt>
                <c:pt idx="76">
                  <c:v>21500</c:v>
                </c:pt>
                <c:pt idx="77">
                  <c:v>21500</c:v>
                </c:pt>
                <c:pt idx="78">
                  <c:v>21500</c:v>
                </c:pt>
                <c:pt idx="79">
                  <c:v>21500</c:v>
                </c:pt>
                <c:pt idx="80">
                  <c:v>21500</c:v>
                </c:pt>
                <c:pt idx="81">
                  <c:v>21500</c:v>
                </c:pt>
                <c:pt idx="82">
                  <c:v>21500</c:v>
                </c:pt>
                <c:pt idx="83">
                  <c:v>21500</c:v>
                </c:pt>
                <c:pt idx="84">
                  <c:v>21500</c:v>
                </c:pt>
                <c:pt idx="85">
                  <c:v>21500</c:v>
                </c:pt>
                <c:pt idx="86">
                  <c:v>21500</c:v>
                </c:pt>
                <c:pt idx="87">
                  <c:v>21500</c:v>
                </c:pt>
                <c:pt idx="88">
                  <c:v>21500</c:v>
                </c:pt>
                <c:pt idx="89">
                  <c:v>21500</c:v>
                </c:pt>
                <c:pt idx="90">
                  <c:v>21500</c:v>
                </c:pt>
                <c:pt idx="91">
                  <c:v>21500</c:v>
                </c:pt>
                <c:pt idx="92">
                  <c:v>21500</c:v>
                </c:pt>
                <c:pt idx="93">
                  <c:v>21500</c:v>
                </c:pt>
                <c:pt idx="94">
                  <c:v>21500</c:v>
                </c:pt>
                <c:pt idx="95">
                  <c:v>21500</c:v>
                </c:pt>
                <c:pt idx="96">
                  <c:v>21500</c:v>
                </c:pt>
                <c:pt idx="97">
                  <c:v>21500</c:v>
                </c:pt>
                <c:pt idx="98">
                  <c:v>21500</c:v>
                </c:pt>
                <c:pt idx="99">
                  <c:v>21500</c:v>
                </c:pt>
                <c:pt idx="100">
                  <c:v>21500</c:v>
                </c:pt>
                <c:pt idx="101">
                  <c:v>21500</c:v>
                </c:pt>
                <c:pt idx="102">
                  <c:v>21500</c:v>
                </c:pt>
                <c:pt idx="103">
                  <c:v>21500</c:v>
                </c:pt>
                <c:pt idx="104">
                  <c:v>21500</c:v>
                </c:pt>
                <c:pt idx="105">
                  <c:v>21500</c:v>
                </c:pt>
                <c:pt idx="106">
                  <c:v>21500</c:v>
                </c:pt>
                <c:pt idx="107">
                  <c:v>21500</c:v>
                </c:pt>
                <c:pt idx="108">
                  <c:v>21500</c:v>
                </c:pt>
                <c:pt idx="109">
                  <c:v>21500</c:v>
                </c:pt>
                <c:pt idx="110">
                  <c:v>21500</c:v>
                </c:pt>
                <c:pt idx="111">
                  <c:v>21500</c:v>
                </c:pt>
                <c:pt idx="112">
                  <c:v>21500</c:v>
                </c:pt>
                <c:pt idx="113">
                  <c:v>21500</c:v>
                </c:pt>
                <c:pt idx="114">
                  <c:v>21500</c:v>
                </c:pt>
                <c:pt idx="115">
                  <c:v>21500</c:v>
                </c:pt>
                <c:pt idx="116">
                  <c:v>21500</c:v>
                </c:pt>
                <c:pt idx="117">
                  <c:v>21500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7-86A7-47BC-B36E-09F718BE3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0924280"/>
        <c:axId val="240925064"/>
      </c:lineChart>
      <c:dateAx>
        <c:axId val="240924280"/>
        <c:scaling>
          <c:orientation val="minMax"/>
        </c:scaling>
        <c:delete val="0"/>
        <c:axPos val="b"/>
        <c:numFmt formatCode="m/d/yyyy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0925064"/>
        <c:crosses val="autoZero"/>
        <c:auto val="1"/>
        <c:lblOffset val="100"/>
        <c:baseTimeUnit val="days"/>
      </c:dateAx>
      <c:valAx>
        <c:axId val="240925064"/>
        <c:scaling>
          <c:orientation val="minMax"/>
          <c:max val="60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0924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4T09:26:43.33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F30FF73-F783-48CB-8B17-8473728FF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2753" cy="3452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BFA62B-F0B1-43F6-8537-A5F559237F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10964" y="0"/>
            <a:ext cx="4292753" cy="3452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F3457-275E-46CE-9FB6-3BE58E123B32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5C62BA-E09A-40A3-BE7F-9B760A28AA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38127"/>
            <a:ext cx="4292753" cy="3452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EEB6FD-D54A-4F3D-998D-A1ED8D0AC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10964" y="6538127"/>
            <a:ext cx="4292753" cy="3452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F5EB5-8997-40B0-88FB-052441991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70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3680" cy="3445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0008" y="0"/>
            <a:ext cx="4293680" cy="3445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AE88B-D96E-4C38-B249-02DE545ECB79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139" y="3312355"/>
            <a:ext cx="7925725" cy="2710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538845"/>
            <a:ext cx="4293680" cy="3445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0008" y="6538845"/>
            <a:ext cx="4293680" cy="3445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D1E58-31A2-4DD2-B385-A98D925A80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24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80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gratuité, c’est d’abord un choc</a:t>
            </a:r>
            <a:r>
              <a:rPr lang="fr-FR" baseline="0" dirty="0"/>
              <a:t> psychologique, une logique de rupture car le rapport au gratuit n’est pas le même (logique usager vs client, côté magique, « ça ne coûte rien de le prendre »…). Et c’est ce qu’il fallait dans une ville où le transport public n’était pas dans les esprits.</a:t>
            </a:r>
          </a:p>
          <a:p>
            <a:r>
              <a:rPr lang="fr-FR" baseline="0" dirty="0"/>
              <a:t>La gratuité, c’est ensuite 3 raisons de fond en termes de politiques publiques : l’environnement, le social et le sociétal (lutte contre l’exclusion mais aussi la convivialité, le </a:t>
            </a:r>
            <a:r>
              <a:rPr lang="fr-FR" baseline="0" dirty="0" err="1"/>
              <a:t>réenchantement</a:t>
            </a:r>
            <a:r>
              <a:rPr lang="fr-FR" baseline="0" dirty="0"/>
              <a:t> du collectif), le pouvoir d’achat.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2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arguments en faveur de la gratuité du transport public sont concrets et pragmatiques, en face c’est florilège de préjugés, de dogmes et de contre-vérités, dont la plus courante: « tout ce qui est gratuit n’a pas de valeur ».</a:t>
            </a:r>
          </a:p>
          <a:p>
            <a:r>
              <a:rPr lang="fr-FR" dirty="0"/>
              <a:t>A Dunkerque, nous voulons montrer qu’il n’y a pas d’opposition entre gratuité et modernisation du réseau. Gratuit et qualité sont compatibles.</a:t>
            </a:r>
          </a:p>
          <a:p>
            <a:endParaRPr lang="fr-FR" dirty="0"/>
          </a:p>
          <a:p>
            <a:r>
              <a:rPr lang="fr-FR" dirty="0"/>
              <a:t>Il y a urgence à développer une recherche scientifique « sérieuse » sur la question.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27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ville sur l’eau, avec une lumière extraordinaire, le sens de la fête. Mais aussi une ville qui a connu tous les grands conflits européens, notamment la Seconde Guerre mondiale durant laquelle elle a été rasée à 80%. Une ville qui s’est reconstruite dans une logique moderniste, avec une dominante industrielle.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95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Lors de la dernière enquête déplacements menée par la CUD, le déséquilibre entre les modes de transport</a:t>
            </a:r>
            <a:r>
              <a:rPr lang="fr-FR" baseline="0" dirty="0"/>
              <a:t> est patent. Et il continue de s’accentuer : la voiture a gagné encore 4 points au cours des dix années précédentes.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27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déséquilibre entre les modes de transport qui a des conséquences négatives :</a:t>
            </a:r>
          </a:p>
          <a:p>
            <a:r>
              <a:rPr lang="fr-FR" dirty="0"/>
              <a:t>Car la voiture est chère et n’est pas à la portée de tous, surtout dans un contexte de crise</a:t>
            </a:r>
          </a:p>
          <a:p>
            <a:r>
              <a:rPr lang="fr-FR" dirty="0"/>
              <a:t>Car la voiture a un impact sur la pollution de l’air dans un territoire où les problèmes de santé sont indéniables. </a:t>
            </a:r>
          </a:p>
          <a:p>
            <a:r>
              <a:rPr lang="fr-FR" dirty="0"/>
              <a:t>Car la voiture consomme beaucoup d’espace, en particulier pour le stationnement. Un quart de la surface du centre-ville est par exemple destiné à l’usage de la voiture, ce qui y limite le développement du logement et du commerce.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85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Dk</a:t>
            </a:r>
            <a:r>
              <a:rPr lang="fr-FR" baseline="0" dirty="0"/>
              <a:t> + : un projet ambitieux avec trois objectifs majeurs pour inverser la logique et rééquilibrer les modes de déplacement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7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gratuité, c’est d’abord un choc</a:t>
            </a:r>
            <a:r>
              <a:rPr lang="fr-FR" baseline="0" dirty="0"/>
              <a:t> psychologique, une logique de rupture car le rapport au gratuit n’est pas le même (logique usager vs client, côté magique, « ça ne coûte rien de le prendre »…). Et c’est ce qu’il fallait dans une ville où le transport public n’était pas dans les esprits.</a:t>
            </a:r>
          </a:p>
          <a:p>
            <a:r>
              <a:rPr lang="fr-FR" baseline="0" dirty="0"/>
              <a:t>La gratuité, c’est ensuite 3 raisons de fond en termes de politiques publiques : l’environnement, le social et le sociétal (lutte contre l’exclusion mais aussi la convivialité, le </a:t>
            </a:r>
            <a:r>
              <a:rPr lang="fr-FR" baseline="0" dirty="0" err="1"/>
              <a:t>réenchantement</a:t>
            </a:r>
            <a:r>
              <a:rPr lang="fr-FR" baseline="0" dirty="0"/>
              <a:t> du collectif), le pouvoir d’achat.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79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C’est une question récurrente. Pourtant, un bus circulant à vide coûte plus cher à la société qu’un bus rempli de voyageurs.</a:t>
            </a:r>
          </a:p>
          <a:p>
            <a:r>
              <a:rPr lang="fr-FR" dirty="0"/>
              <a:t>Le coût marginal par voyageur diminue quand la fréquentation augmente,</a:t>
            </a:r>
          </a:p>
          <a:p>
            <a:r>
              <a:rPr lang="fr-FR" dirty="0"/>
              <a:t>A Dunkerque, l’enjeu était de remplir les bus pour que l’investissement de la collectivité soit utile.</a:t>
            </a:r>
          </a:p>
          <a:p>
            <a:r>
              <a:rPr lang="fr-FR" dirty="0"/>
              <a:t>les recettes de billetterie représentaient moins de 10 % du coût de fonctionnement du réseau soit environ 4,5 M€ par an. </a:t>
            </a:r>
          </a:p>
          <a:p>
            <a:r>
              <a:rPr lang="fr-FR" dirty="0"/>
              <a:t>le transport collectif urbain est financé par le «  versement transport », des entreprises de plus de 11 salariés. Il a été décidé en 2010 d'augmenter cette contribution de 1,05 % à 1,55 % de la masse salariale (environ +8 M€ par an). Ce versement additionnel sert aujourd'hui à financer l'investissement du projet </a:t>
            </a:r>
            <a:r>
              <a:rPr lang="fr-FR" dirty="0" err="1"/>
              <a:t>Dk'Plus</a:t>
            </a:r>
            <a:r>
              <a:rPr lang="fr-FR" dirty="0"/>
              <a:t> de mobilité, il servira demain à financer son coût de fonctionnement et la gratuité du réseau. </a:t>
            </a:r>
          </a:p>
          <a:p>
            <a:r>
              <a:rPr lang="fr-FR" dirty="0"/>
              <a:t>Nous avons choisi d’annuler le projet d'Aréna en PPP qui aura couté 7M€ par an.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11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C’est une question récurrente. Pourtant, un bus circulant à vide coûte plus cher à la société qu’un bus rempli de voyageurs.</a:t>
            </a:r>
          </a:p>
          <a:p>
            <a:r>
              <a:rPr lang="fr-FR" dirty="0"/>
              <a:t>Le coût marginal par voyageur diminue quand la fréquentation augmente,</a:t>
            </a:r>
          </a:p>
          <a:p>
            <a:r>
              <a:rPr lang="fr-FR" dirty="0"/>
              <a:t>A Dunkerque, l’enjeu était de remplir les bus pour que l’investissement de la collectivité soit utile.</a:t>
            </a:r>
          </a:p>
          <a:p>
            <a:r>
              <a:rPr lang="fr-FR" dirty="0"/>
              <a:t>les recettes de billetterie représentaient moins de 10 % du coût de fonctionnement du réseau soit environ 4,5 M€ par an. </a:t>
            </a:r>
          </a:p>
          <a:p>
            <a:r>
              <a:rPr lang="fr-FR" dirty="0"/>
              <a:t>le transport collectif urbain est financé par le «  versement transport », des entreprises de plus de 11 salariés. Il a été décidé en 2010 d'augmenter cette contribution de 1,05 % à 1,55 % de la masse salariale (environ +8 M€ par an). Ce versement additionnel sert aujourd'hui à financer l'investissement du projet </a:t>
            </a:r>
            <a:r>
              <a:rPr lang="fr-FR" dirty="0" err="1"/>
              <a:t>Dk'Plus</a:t>
            </a:r>
            <a:r>
              <a:rPr lang="fr-FR" dirty="0"/>
              <a:t> de mobilité, il servira demain à financer son coût de fonctionnement et la gratuité du réseau. </a:t>
            </a:r>
          </a:p>
          <a:p>
            <a:r>
              <a:rPr lang="fr-FR" dirty="0"/>
              <a:t>Nous avons choisi d’annuler le projet d'Aréna en PPP qui aura couté 7M€ par an.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306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gratuité, c’est d’abord un choc</a:t>
            </a:r>
            <a:r>
              <a:rPr lang="fr-FR" baseline="0" dirty="0"/>
              <a:t> psychologique, une logique de rupture car le rapport au gratuit n’est pas le même (logique usager vs client, côté magique, « ça ne coûte rien de le prendre »…). Et c’est ce qu’il fallait dans une ville où le transport public n’était pas dans les esprits.</a:t>
            </a:r>
          </a:p>
          <a:p>
            <a:r>
              <a:rPr lang="fr-FR" baseline="0" dirty="0"/>
              <a:t>La gratuité, c’est ensuite 3 raisons de fond en termes de politiques publiques : l’environnement, le social et le sociétal (lutte contre l’exclusion mais aussi la convivialité, le </a:t>
            </a:r>
            <a:r>
              <a:rPr lang="fr-FR" baseline="0" dirty="0" err="1"/>
              <a:t>réenchantement</a:t>
            </a:r>
            <a:r>
              <a:rPr lang="fr-FR" baseline="0" dirty="0"/>
              <a:t> du collectif), le pouvoir d’achat.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1E58-31A2-4DD2-B385-A98D925A80F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38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38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2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34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74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62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45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7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8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18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04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6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48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7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274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32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10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68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72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69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84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39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42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6384-92A7-48B0-8B51-651F5F8F33E6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91DB-DFD3-4C6C-89C9-A4CA97242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45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2341F-6ECC-C148-A1F7-D191B93C31B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E59DD-4A70-654D-82DC-9F1787D59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79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kbus2018.com/images2/bu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244202"/>
            <a:ext cx="9601201" cy="1419498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Helvetica"/>
                <a:cs typeface="Helvetica"/>
              </a:rPr>
              <a:t>Dunkerque,</a:t>
            </a:r>
            <a:br>
              <a:rPr lang="fr-FR" sz="26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fr-FR" sz="2600" b="1" dirty="0">
                <a:solidFill>
                  <a:schemeClr val="bg1"/>
                </a:solidFill>
                <a:latin typeface="Helvetica"/>
                <a:cs typeface="Helvetica"/>
              </a:rPr>
              <a:t>capitale européenne du transport public gratuit</a:t>
            </a:r>
            <a:endParaRPr lang="fr-FR" sz="2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7" name="Image 6" descr="http://www.dkbus2018.com/images2/bus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41500"/>
            <a:ext cx="9601200" cy="41520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EA12CD-5FB2-F545-A7A8-11C9149D5B76}"/>
              </a:ext>
            </a:extLst>
          </p:cNvPr>
          <p:cNvSpPr txBox="1"/>
          <p:nvPr/>
        </p:nvSpPr>
        <p:spPr>
          <a:xfrm>
            <a:off x="4371278" y="-1616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24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441FBC-D54B-43C4-B50E-7F89876D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Un succès exceptionnel en terme de fréquentation</a:t>
            </a:r>
            <a:endParaRPr lang="fr-FR" sz="3600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31537"/>
              </p:ext>
            </p:extLst>
          </p:nvPr>
        </p:nvGraphicFramePr>
        <p:xfrm>
          <a:off x="251927" y="1035698"/>
          <a:ext cx="11691257" cy="566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75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1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La gratuité à l’origine du changement de culture par rapport au transport collectif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6E1541-5CE9-4C4F-AA9A-CE5509F13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53" t="-1" b="1027"/>
          <a:stretch/>
        </p:blipFill>
        <p:spPr>
          <a:xfrm>
            <a:off x="7350939" y="1603517"/>
            <a:ext cx="4841061" cy="4558929"/>
          </a:xfrm>
          <a:prstGeom prst="rect">
            <a:avLst/>
          </a:prstGeom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F98A1267-9885-40BF-A4C0-70EF66C3E112}"/>
              </a:ext>
            </a:extLst>
          </p:cNvPr>
          <p:cNvGrpSpPr/>
          <p:nvPr/>
        </p:nvGrpSpPr>
        <p:grpSpPr>
          <a:xfrm>
            <a:off x="411808" y="1747829"/>
            <a:ext cx="6858568" cy="1277672"/>
            <a:chOff x="934526" y="2103608"/>
            <a:chExt cx="6858568" cy="12776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5ED750-91C9-4004-AF22-723CEAB6EFE8}"/>
                </a:ext>
              </a:extLst>
            </p:cNvPr>
            <p:cNvSpPr/>
            <p:nvPr/>
          </p:nvSpPr>
          <p:spPr>
            <a:xfrm>
              <a:off x="2147869" y="2302415"/>
              <a:ext cx="56452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>
                  <a:solidFill>
                    <a:schemeClr val="accent2">
                      <a:lumMod val="75000"/>
                    </a:schemeClr>
                  </a:solidFill>
                </a:rPr>
                <a:t>50% </a:t>
              </a:r>
              <a:r>
                <a:rPr lang="fr-FR" sz="2000" dirty="0"/>
                <a:t>des usagers déclarent utiliser le bus « plus souvent »  </a:t>
              </a:r>
            </a:p>
          </p:txBody>
        </p:sp>
        <p:pic>
          <p:nvPicPr>
            <p:cNvPr id="7" name="Picture 2" descr="Capture d’écran 2019-06-04 à 07.20.38.png">
              <a:extLst>
                <a:ext uri="{FF2B5EF4-FFF2-40B4-BE49-F238E27FC236}">
                  <a16:creationId xmlns:a16="http://schemas.microsoft.com/office/drawing/2014/main" id="{1950864F-1075-47B8-8E46-85FCC1F1B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26" y="2103608"/>
              <a:ext cx="1132781" cy="127767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139211-E88D-4593-BE32-8CB59547D2A7}"/>
              </a:ext>
            </a:extLst>
          </p:cNvPr>
          <p:cNvGrpSpPr/>
          <p:nvPr/>
        </p:nvGrpSpPr>
        <p:grpSpPr>
          <a:xfrm>
            <a:off x="329124" y="3416471"/>
            <a:ext cx="6941252" cy="2462213"/>
            <a:chOff x="902703" y="4401271"/>
            <a:chExt cx="10839327" cy="24622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E43250-8D88-48A3-B878-D01736258E1A}"/>
                </a:ext>
              </a:extLst>
            </p:cNvPr>
            <p:cNvSpPr/>
            <p:nvPr/>
          </p:nvSpPr>
          <p:spPr>
            <a:xfrm>
              <a:off x="2926554" y="4401271"/>
              <a:ext cx="8815476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/>
                <a:t>La gratuité est l’élément déclencheur de ce changement pour </a:t>
              </a:r>
              <a:r>
                <a:rPr lang="fr-FR" sz="2800" b="1" dirty="0">
                  <a:solidFill>
                    <a:schemeClr val="accent2">
                      <a:lumMod val="75000"/>
                    </a:schemeClr>
                  </a:solidFill>
                </a:rPr>
                <a:t>84% </a:t>
              </a:r>
              <a:r>
                <a:rPr lang="fr-FR" sz="2000" dirty="0"/>
                <a:t>de ces « nouveaux usagers »</a:t>
              </a:r>
            </a:p>
            <a:p>
              <a:endParaRPr lang="fr-FR" sz="2000" dirty="0"/>
            </a:p>
            <a:p>
              <a:r>
                <a:rPr lang="fr-FR" sz="2000" dirty="0"/>
                <a:t>L’amélioration de la fiabilité et de l’efficacité du réseau est invoquée dans </a:t>
              </a:r>
              <a:r>
                <a:rPr lang="fr-FR" sz="2800" b="1" dirty="0">
                  <a:solidFill>
                    <a:schemeClr val="accent2">
                      <a:lumMod val="75000"/>
                    </a:schemeClr>
                  </a:solidFill>
                </a:rPr>
                <a:t>38% </a:t>
              </a:r>
              <a:r>
                <a:rPr lang="fr-FR" sz="2000" dirty="0"/>
                <a:t>des réponses </a:t>
              </a:r>
            </a:p>
            <a:p>
              <a:endParaRPr lang="fr-FR" dirty="0"/>
            </a:p>
          </p:txBody>
        </p:sp>
        <p:pic>
          <p:nvPicPr>
            <p:cNvPr id="13" name="Picture 5" descr="Capture d’écran 2019-06-03 à 21.53.25.png">
              <a:extLst>
                <a:ext uri="{FF2B5EF4-FFF2-40B4-BE49-F238E27FC236}">
                  <a16:creationId xmlns:a16="http://schemas.microsoft.com/office/drawing/2014/main" id="{27E879D2-1F1A-4BC6-A8D4-2FD540482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703" y="4867781"/>
              <a:ext cx="1898045" cy="1195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9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1296"/>
            <a:ext cx="10515600" cy="1325563"/>
          </a:xfrm>
        </p:spPr>
        <p:txBody>
          <a:bodyPr/>
          <a:lstStyle/>
          <a:p>
            <a:pPr algn="ctr"/>
            <a:r>
              <a:rPr lang="fr-FR" sz="3600" b="1" dirty="0"/>
              <a:t>Un report modal de la voiture vers le transport collectif et une plus grande mobilité des habitants</a:t>
            </a: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23F0C45F-DC69-4DB5-BFB8-F353DD7CC30A}"/>
              </a:ext>
            </a:extLst>
          </p:cNvPr>
          <p:cNvGrpSpPr/>
          <p:nvPr/>
        </p:nvGrpSpPr>
        <p:grpSpPr>
          <a:xfrm>
            <a:off x="161507" y="4023486"/>
            <a:ext cx="11401452" cy="1110352"/>
            <a:chOff x="336684" y="3778620"/>
            <a:chExt cx="11401452" cy="1110352"/>
          </a:xfrm>
        </p:grpSpPr>
        <p:pic>
          <p:nvPicPr>
            <p:cNvPr id="10" name="Image 3" descr="Fichier:Upright urban bicyclist.svg — Wikipédia">
              <a:extLst>
                <a:ext uri="{FF2B5EF4-FFF2-40B4-BE49-F238E27FC236}">
                  <a16:creationId xmlns:a16="http://schemas.microsoft.com/office/drawing/2014/main" id="{815D9655-EE1C-4FE7-B03B-5CB195808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84" y="3976293"/>
              <a:ext cx="748270" cy="686585"/>
            </a:xfrm>
            <a:prstGeom prst="rect">
              <a:avLst/>
            </a:prstGeom>
          </p:spPr>
        </p:pic>
        <p:pic>
          <p:nvPicPr>
            <p:cNvPr id="11" name="Image 9">
              <a:extLst>
                <a:ext uri="{FF2B5EF4-FFF2-40B4-BE49-F238E27FC236}">
                  <a16:creationId xmlns:a16="http://schemas.microsoft.com/office/drawing/2014/main" id="{45003A94-D7A2-4370-B885-CF712DAAE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23"/>
                      </a14:imgEffect>
                    </a14:imgLayer>
                  </a14:imgProps>
                </a:ext>
              </a:extLst>
            </a:blip>
            <a:srcRect l="1799" t="14895" r="2526" b="22158"/>
            <a:stretch/>
          </p:blipFill>
          <p:spPr>
            <a:xfrm>
              <a:off x="2643747" y="3778620"/>
              <a:ext cx="1638763" cy="108193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Right Arrow 14">
              <a:extLst>
                <a:ext uri="{FF2B5EF4-FFF2-40B4-BE49-F238E27FC236}">
                  <a16:creationId xmlns:a16="http://schemas.microsoft.com/office/drawing/2014/main" id="{E7E21CB9-6C34-4FD6-9EE8-81CA265E4414}"/>
                </a:ext>
              </a:extLst>
            </p:cNvPr>
            <p:cNvSpPr/>
            <p:nvPr/>
          </p:nvSpPr>
          <p:spPr>
            <a:xfrm>
              <a:off x="1568304" y="4159871"/>
              <a:ext cx="646708" cy="3194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CF1F3E32-4239-47FF-990C-37E9CBB325B3}"/>
                </a:ext>
              </a:extLst>
            </p:cNvPr>
            <p:cNvSpPr txBox="1"/>
            <p:nvPr/>
          </p:nvSpPr>
          <p:spPr>
            <a:xfrm>
              <a:off x="4811350" y="4057975"/>
              <a:ext cx="6926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55A11"/>
                  </a:solidFill>
                </a:rPr>
                <a:t>11,5% </a:t>
              </a:r>
              <a:r>
                <a:rPr lang="fr-FR" sz="2000" dirty="0"/>
                <a:t>réalisent en bus des trajets qu’ils effectuaient à vélo</a:t>
              </a:r>
            </a:p>
            <a:p>
              <a:r>
                <a:rPr lang="fr-FR" sz="2000" dirty="0"/>
                <a:t>	          </a:t>
              </a:r>
              <a:r>
                <a:rPr lang="fr-FR" sz="1600" dirty="0"/>
                <a:t>mais l’usage du vélo a progressé à l’échelle de l’agglomération </a:t>
              </a:r>
              <a:endParaRPr lang="fr-FR" sz="2000" dirty="0"/>
            </a:p>
          </p:txBody>
        </p: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33E96308-4F35-425E-A8AC-3236954F869B}"/>
              </a:ext>
            </a:extLst>
          </p:cNvPr>
          <p:cNvGrpSpPr/>
          <p:nvPr/>
        </p:nvGrpSpPr>
        <p:grpSpPr>
          <a:xfrm>
            <a:off x="161507" y="5342302"/>
            <a:ext cx="11495100" cy="1303847"/>
            <a:chOff x="200465" y="5147528"/>
            <a:chExt cx="11495100" cy="1303847"/>
          </a:xfrm>
        </p:grpSpPr>
        <p:pic>
          <p:nvPicPr>
            <p:cNvPr id="15" name="Picture 16" descr="sticker-obligation-passage-pieton-obligatoire.jpg">
              <a:extLst>
                <a:ext uri="{FF2B5EF4-FFF2-40B4-BE49-F238E27FC236}">
                  <a16:creationId xmlns:a16="http://schemas.microsoft.com/office/drawing/2014/main" id="{E7D27BD7-4EEB-4173-84D1-7EE299F74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5" y="5207447"/>
              <a:ext cx="1020709" cy="1020709"/>
            </a:xfrm>
            <a:prstGeom prst="rect">
              <a:avLst/>
            </a:prstGeom>
          </p:spPr>
        </p:pic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3DEE242D-77BA-4959-BBD6-F4990D56A302}"/>
                </a:ext>
              </a:extLst>
            </p:cNvPr>
            <p:cNvSpPr txBox="1"/>
            <p:nvPr/>
          </p:nvSpPr>
          <p:spPr>
            <a:xfrm>
              <a:off x="4824244" y="5404935"/>
              <a:ext cx="687132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55A11"/>
                  </a:solidFill>
                </a:rPr>
                <a:t>21% </a:t>
              </a:r>
              <a:r>
                <a:rPr lang="fr-FR" sz="2000" dirty="0"/>
                <a:t>réalisent en bus des trajets qu’ils effectuaient à pied </a:t>
              </a:r>
            </a:p>
            <a:p>
              <a:r>
                <a:rPr lang="fr-FR" sz="1600" dirty="0"/>
                <a:t>	         mais </a:t>
              </a:r>
              <a:r>
                <a:rPr lang="fr-FR" sz="1600" b="1" dirty="0">
                  <a:solidFill>
                    <a:srgbClr val="C55A11"/>
                  </a:solidFill>
                </a:rPr>
                <a:t>20% </a:t>
              </a:r>
              <a:r>
                <a:rPr lang="fr-FR" sz="1600" dirty="0"/>
                <a:t>de l’ensemble des enquêtés déclarent marcher plus</a:t>
              </a:r>
            </a:p>
            <a:p>
              <a:endParaRPr lang="fr-FR" dirty="0"/>
            </a:p>
          </p:txBody>
        </p:sp>
        <p:sp>
          <p:nvSpPr>
            <p:cNvPr id="17" name="Right Arrow 20">
              <a:extLst>
                <a:ext uri="{FF2B5EF4-FFF2-40B4-BE49-F238E27FC236}">
                  <a16:creationId xmlns:a16="http://schemas.microsoft.com/office/drawing/2014/main" id="{98AE70D3-91BC-4DE2-99F0-8F23D103515C}"/>
                </a:ext>
              </a:extLst>
            </p:cNvPr>
            <p:cNvSpPr/>
            <p:nvPr/>
          </p:nvSpPr>
          <p:spPr>
            <a:xfrm>
              <a:off x="1459999" y="5528779"/>
              <a:ext cx="646708" cy="3194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Image 9">
              <a:extLst>
                <a:ext uri="{FF2B5EF4-FFF2-40B4-BE49-F238E27FC236}">
                  <a16:creationId xmlns:a16="http://schemas.microsoft.com/office/drawing/2014/main" id="{23B21D43-AD96-4D92-AB33-D3D040FE8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23"/>
                      </a14:imgEffect>
                    </a14:imgLayer>
                  </a14:imgProps>
                </a:ext>
              </a:extLst>
            </a:blip>
            <a:srcRect l="1799" t="14895" r="2526" b="22158"/>
            <a:stretch/>
          </p:blipFill>
          <p:spPr>
            <a:xfrm>
              <a:off x="2535442" y="5147528"/>
              <a:ext cx="1638763" cy="108193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" name="Group 32">
            <a:extLst>
              <a:ext uri="{FF2B5EF4-FFF2-40B4-BE49-F238E27FC236}">
                <a16:creationId xmlns:a16="http://schemas.microsoft.com/office/drawing/2014/main" id="{784EBAA4-7949-47BE-8217-848E330310E4}"/>
              </a:ext>
            </a:extLst>
          </p:cNvPr>
          <p:cNvGrpSpPr/>
          <p:nvPr/>
        </p:nvGrpSpPr>
        <p:grpSpPr>
          <a:xfrm>
            <a:off x="161507" y="1346568"/>
            <a:ext cx="11624093" cy="1183673"/>
            <a:chOff x="200465" y="1249708"/>
            <a:chExt cx="11624093" cy="1081930"/>
          </a:xfrm>
        </p:grpSpPr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1005A1B0-B9D8-4A9C-8FAE-F0220E927E48}"/>
                </a:ext>
              </a:extLst>
            </p:cNvPr>
            <p:cNvGrpSpPr/>
            <p:nvPr/>
          </p:nvGrpSpPr>
          <p:grpSpPr>
            <a:xfrm>
              <a:off x="200465" y="1249708"/>
              <a:ext cx="3973740" cy="1081930"/>
              <a:chOff x="200465" y="1249708"/>
              <a:chExt cx="3973740" cy="1081930"/>
            </a:xfrm>
          </p:grpSpPr>
          <p:pic>
            <p:nvPicPr>
              <p:cNvPr id="26" name="Image 4" descr="File:Pictograms-nps-misc-automobiles.svg - Wikimedia Commons">
                <a:extLst>
                  <a:ext uri="{FF2B5EF4-FFF2-40B4-BE49-F238E27FC236}">
                    <a16:creationId xmlns:a16="http://schemas.microsoft.com/office/drawing/2014/main" id="{209E6C03-CF45-43B9-9126-63C333319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465" y="1388624"/>
                <a:ext cx="804099" cy="804099"/>
              </a:xfrm>
              <a:prstGeom prst="rect">
                <a:avLst/>
              </a:prstGeom>
            </p:spPr>
          </p:pic>
          <p:pic>
            <p:nvPicPr>
              <p:cNvPr id="27" name="Image 9">
                <a:extLst>
                  <a:ext uri="{FF2B5EF4-FFF2-40B4-BE49-F238E27FC236}">
                    <a16:creationId xmlns:a16="http://schemas.microsoft.com/office/drawing/2014/main" id="{068064A8-D751-4332-9EBA-5B9FF3D778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923"/>
                        </a14:imgEffect>
                      </a14:imgLayer>
                    </a14:imgProps>
                  </a:ext>
                </a:extLst>
              </a:blip>
              <a:srcRect l="1799" t="14895" r="2526" b="22158"/>
              <a:stretch/>
            </p:blipFill>
            <p:spPr>
              <a:xfrm>
                <a:off x="2535442" y="1249708"/>
                <a:ext cx="1638763" cy="108193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8" name="Right Arrow 12">
                <a:extLst>
                  <a:ext uri="{FF2B5EF4-FFF2-40B4-BE49-F238E27FC236}">
                    <a16:creationId xmlns:a16="http://schemas.microsoft.com/office/drawing/2014/main" id="{103E4609-ED79-4679-BBC9-8786F4938B20}"/>
                  </a:ext>
                </a:extLst>
              </p:cNvPr>
              <p:cNvSpPr/>
              <p:nvPr/>
            </p:nvSpPr>
            <p:spPr>
              <a:xfrm>
                <a:off x="1459999" y="1630959"/>
                <a:ext cx="646708" cy="31942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9AC15A6D-9460-45B7-AB88-2ABE6169C028}"/>
                </a:ext>
              </a:extLst>
            </p:cNvPr>
            <p:cNvGrpSpPr/>
            <p:nvPr/>
          </p:nvGrpSpPr>
          <p:grpSpPr>
            <a:xfrm>
              <a:off x="4695252" y="1424409"/>
              <a:ext cx="7129306" cy="769441"/>
              <a:chOff x="4690580" y="1511448"/>
              <a:chExt cx="7129306" cy="774405"/>
            </a:xfrm>
          </p:grpSpPr>
          <p:sp>
            <p:nvSpPr>
              <p:cNvPr id="22" name="TextBox 13">
                <a:extLst>
                  <a:ext uri="{FF2B5EF4-FFF2-40B4-BE49-F238E27FC236}">
                    <a16:creationId xmlns:a16="http://schemas.microsoft.com/office/drawing/2014/main" id="{9F6BD552-65E1-4BEA-8082-B2AE12FF8E6A}"/>
                  </a:ext>
                </a:extLst>
              </p:cNvPr>
              <p:cNvSpPr txBox="1"/>
              <p:nvPr/>
            </p:nvSpPr>
            <p:spPr>
              <a:xfrm>
                <a:off x="4690580" y="1511448"/>
                <a:ext cx="7129306" cy="77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bg1"/>
                    </a:solidFill>
                  </a:rPr>
                  <a:t>             </a:t>
                </a:r>
                <a:r>
                  <a:rPr lang="fr-FR" sz="2000" dirty="0"/>
                  <a:t>réalisent en bus des trajets qu’ils effectuaient en voiture </a:t>
                </a:r>
              </a:p>
              <a:p>
                <a:r>
                  <a:rPr lang="fr-FR" sz="1600" dirty="0">
                    <a:solidFill>
                      <a:srgbClr val="FF0000"/>
                    </a:solidFill>
                  </a:rPr>
                  <a:t>                        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3" name="Group 6">
                <a:extLst>
                  <a:ext uri="{FF2B5EF4-FFF2-40B4-BE49-F238E27FC236}">
                    <a16:creationId xmlns:a16="http://schemas.microsoft.com/office/drawing/2014/main" id="{57CD7A27-3340-4523-B718-E8C09F4C0AF7}"/>
                  </a:ext>
                </a:extLst>
              </p:cNvPr>
              <p:cNvGrpSpPr/>
              <p:nvPr/>
            </p:nvGrpSpPr>
            <p:grpSpPr>
              <a:xfrm>
                <a:off x="4762176" y="1520884"/>
                <a:ext cx="1030098" cy="553158"/>
                <a:chOff x="9904672" y="3562118"/>
                <a:chExt cx="1030098" cy="553158"/>
              </a:xfrm>
            </p:grpSpPr>
            <p:sp>
              <p:nvSpPr>
                <p:cNvPr id="24" name="Rounded Rectangle 3">
                  <a:extLst>
                    <a:ext uri="{FF2B5EF4-FFF2-40B4-BE49-F238E27FC236}">
                      <a16:creationId xmlns:a16="http://schemas.microsoft.com/office/drawing/2014/main" id="{11EF61B3-AE0A-4B20-BC7E-5B3C93120EC5}"/>
                    </a:ext>
                  </a:extLst>
                </p:cNvPr>
                <p:cNvSpPr/>
                <p:nvPr/>
              </p:nvSpPr>
              <p:spPr>
                <a:xfrm>
                  <a:off x="9904672" y="3562118"/>
                  <a:ext cx="981749" cy="553158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CA6D97B-AE62-4136-BD3C-0AB40E0D2204}"/>
                    </a:ext>
                  </a:extLst>
                </p:cNvPr>
                <p:cNvSpPr/>
                <p:nvPr/>
              </p:nvSpPr>
              <p:spPr>
                <a:xfrm>
                  <a:off x="9940587" y="3569718"/>
                  <a:ext cx="994183" cy="5379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3200" b="1" dirty="0">
                      <a:solidFill>
                        <a:schemeClr val="bg1"/>
                      </a:solidFill>
                    </a:rPr>
                    <a:t>48% </a:t>
                  </a:r>
                </a:p>
              </p:txBody>
            </p:sp>
          </p:grpSp>
        </p:grp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8D427DA9-CE37-48E9-8934-FD301C923BFB}"/>
              </a:ext>
            </a:extLst>
          </p:cNvPr>
          <p:cNvGrpSpPr/>
          <p:nvPr/>
        </p:nvGrpSpPr>
        <p:grpSpPr>
          <a:xfrm>
            <a:off x="1421041" y="2803470"/>
            <a:ext cx="9217236" cy="1081930"/>
            <a:chOff x="1568304" y="2575390"/>
            <a:chExt cx="9217236" cy="1081930"/>
          </a:xfrm>
        </p:grpSpPr>
        <p:pic>
          <p:nvPicPr>
            <p:cNvPr id="30" name="Image 9">
              <a:extLst>
                <a:ext uri="{FF2B5EF4-FFF2-40B4-BE49-F238E27FC236}">
                  <a16:creationId xmlns:a16="http://schemas.microsoft.com/office/drawing/2014/main" id="{716060F3-38AB-427D-A534-D96C03D56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23"/>
                      </a14:imgEffect>
                    </a14:imgLayer>
                  </a14:imgProps>
                </a:ext>
              </a:extLst>
            </a:blip>
            <a:srcRect l="1799" t="14895" r="2526" b="22158"/>
            <a:stretch/>
          </p:blipFill>
          <p:spPr>
            <a:xfrm>
              <a:off x="2643747" y="2575390"/>
              <a:ext cx="1638763" cy="108193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Right Arrow 23">
              <a:extLst>
                <a:ext uri="{FF2B5EF4-FFF2-40B4-BE49-F238E27FC236}">
                  <a16:creationId xmlns:a16="http://schemas.microsoft.com/office/drawing/2014/main" id="{3493F1A7-5950-463B-84EE-B82935401F0E}"/>
                </a:ext>
              </a:extLst>
            </p:cNvPr>
            <p:cNvSpPr/>
            <p:nvPr/>
          </p:nvSpPr>
          <p:spPr>
            <a:xfrm>
              <a:off x="1568304" y="2956641"/>
              <a:ext cx="646708" cy="3194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11">
              <a:extLst>
                <a:ext uri="{FF2B5EF4-FFF2-40B4-BE49-F238E27FC236}">
                  <a16:creationId xmlns:a16="http://schemas.microsoft.com/office/drawing/2014/main" id="{BE37884F-341D-4915-8957-8E252E0AC8A5}"/>
                </a:ext>
              </a:extLst>
            </p:cNvPr>
            <p:cNvGrpSpPr/>
            <p:nvPr/>
          </p:nvGrpSpPr>
          <p:grpSpPr>
            <a:xfrm>
              <a:off x="4577599" y="2839776"/>
              <a:ext cx="6207941" cy="553158"/>
              <a:chOff x="4223078" y="2919839"/>
              <a:chExt cx="6207941" cy="553158"/>
            </a:xfrm>
          </p:grpSpPr>
          <p:sp>
            <p:nvSpPr>
              <p:cNvPr id="33" name="TextBox 18">
                <a:extLst>
                  <a:ext uri="{FF2B5EF4-FFF2-40B4-BE49-F238E27FC236}">
                    <a16:creationId xmlns:a16="http://schemas.microsoft.com/office/drawing/2014/main" id="{F0F29F16-C056-4299-8D4F-BAEAAD26D224}"/>
                  </a:ext>
                </a:extLst>
              </p:cNvPr>
              <p:cNvSpPr txBox="1"/>
              <p:nvPr/>
            </p:nvSpPr>
            <p:spPr>
              <a:xfrm>
                <a:off x="4223078" y="3051172"/>
                <a:ext cx="62079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/>
                  <a:t>déclarent se déplacer plus souvent  </a:t>
                </a:r>
              </a:p>
            </p:txBody>
          </p:sp>
          <p:sp>
            <p:nvSpPr>
              <p:cNvPr id="34" name="Rounded Rectangle 24">
                <a:extLst>
                  <a:ext uri="{FF2B5EF4-FFF2-40B4-BE49-F238E27FC236}">
                    <a16:creationId xmlns:a16="http://schemas.microsoft.com/office/drawing/2014/main" id="{D19D0C80-D2FA-44DB-9B93-9D5FEDF15D4B}"/>
                  </a:ext>
                </a:extLst>
              </p:cNvPr>
              <p:cNvSpPr/>
              <p:nvPr/>
            </p:nvSpPr>
            <p:spPr>
              <a:xfrm>
                <a:off x="4501619" y="2919839"/>
                <a:ext cx="981749" cy="553158"/>
              </a:xfrm>
              <a:prstGeom prst="round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3200" b="1" dirty="0">
                    <a:solidFill>
                      <a:schemeClr val="bg1"/>
                    </a:solidFill>
                  </a:rPr>
                  <a:t>33%</a:t>
                </a:r>
              </a:p>
            </p:txBody>
          </p:sp>
        </p:grpSp>
      </p:grpSp>
      <p:sp>
        <p:nvSpPr>
          <p:cNvPr id="35" name="TextBox 25">
            <a:extLst>
              <a:ext uri="{FF2B5EF4-FFF2-40B4-BE49-F238E27FC236}">
                <a16:creationId xmlns:a16="http://schemas.microsoft.com/office/drawing/2014/main" id="{670BAEDE-5002-4EA7-AE59-238941F099E2}"/>
              </a:ext>
            </a:extLst>
          </p:cNvPr>
          <p:cNvSpPr txBox="1"/>
          <p:nvPr/>
        </p:nvSpPr>
        <p:spPr>
          <a:xfrm>
            <a:off x="6139964" y="2038686"/>
            <a:ext cx="54229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et </a:t>
            </a:r>
            <a:r>
              <a:rPr lang="en-US" sz="1600" b="1" dirty="0">
                <a:solidFill>
                  <a:srgbClr val="C55A11"/>
                </a:solidFill>
              </a:rPr>
              <a:t>10% </a:t>
            </a:r>
            <a:r>
              <a:rPr lang="en-US" sz="1600" dirty="0"/>
              <a:t>déclarent même s’être débarrassés de leur voiture </a:t>
            </a:r>
          </a:p>
          <a:p>
            <a:r>
              <a:rPr lang="en-US" sz="1600" dirty="0"/>
              <a:t>ou avoir renoncé à acheter un véhicule</a:t>
            </a:r>
          </a:p>
        </p:txBody>
      </p:sp>
      <p:pic>
        <p:nvPicPr>
          <p:cNvPr id="36" name="Picture 26" descr="Capture d’écran 2019-06-04 à 07.17.29.png">
            <a:extLst>
              <a:ext uri="{FF2B5EF4-FFF2-40B4-BE49-F238E27FC236}">
                <a16:creationId xmlns:a16="http://schemas.microsoft.com/office/drawing/2014/main" id="{AEEDB794-4CC3-437E-93B8-98692D0271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47" y="2022930"/>
            <a:ext cx="771374" cy="66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4174" y="2014016"/>
            <a:ext cx="59803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C55A11"/>
                </a:solidFill>
              </a:rPr>
              <a:t>68% </a:t>
            </a:r>
            <a:r>
              <a:rPr lang="fr-FR" sz="2400" b="1" dirty="0"/>
              <a:t>des usagers interrogés estiment que le nouveau réseau gratuit participe à </a:t>
            </a:r>
            <a:r>
              <a:rPr lang="fr-FR" sz="2400" b="1" dirty="0">
                <a:solidFill>
                  <a:srgbClr val="C55A11"/>
                </a:solidFill>
              </a:rPr>
              <a:t>revaloriser l’image du territoire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849" y="145563"/>
            <a:ext cx="11602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+mj-lt"/>
                <a:ea typeface="+mj-ea"/>
                <a:cs typeface="+mj-cs"/>
              </a:rPr>
              <a:t>Un moyen d’améliorer l’image de l’agglomération et un facteur de redynamisation du centre-ville 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5894174" y="3921420"/>
            <a:ext cx="59803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C55A11"/>
                </a:solidFill>
              </a:rPr>
              <a:t>31%  </a:t>
            </a:r>
            <a:r>
              <a:rPr lang="fr-FR" sz="2400" b="1" dirty="0"/>
              <a:t>déclarent se rendre plus souvent en centre-ville </a:t>
            </a:r>
          </a:p>
          <a:p>
            <a:r>
              <a:rPr lang="fr-FR" sz="2800" b="1" dirty="0">
                <a:solidFill>
                  <a:srgbClr val="C55A11"/>
                </a:solidFill>
              </a:rPr>
              <a:t>50% </a:t>
            </a:r>
            <a:r>
              <a:rPr lang="fr-FR" sz="2400" b="1" dirty="0"/>
              <a:t>d’entre eux ont</a:t>
            </a:r>
            <a:r>
              <a:rPr lang="fr-FR" sz="2800" b="1" dirty="0">
                <a:solidFill>
                  <a:srgbClr val="C55A11"/>
                </a:solidFill>
              </a:rPr>
              <a:t> </a:t>
            </a:r>
            <a:r>
              <a:rPr lang="fr-FR" sz="2400" b="1" dirty="0">
                <a:solidFill>
                  <a:srgbClr val="C55A11"/>
                </a:solidFill>
              </a:rPr>
              <a:t>moins de 29 ans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1915404"/>
            <a:ext cx="5269366" cy="35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0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9183130" y="1113882"/>
            <a:ext cx="2046602" cy="19895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19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Poser les bases d’un débat sérieux coût – avantages au cas par cas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234348" y="1418149"/>
            <a:ext cx="1882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2">
                    <a:lumMod val="50000"/>
                  </a:schemeClr>
                </a:solidFill>
              </a:rPr>
              <a:t>- 60 % </a:t>
            </a:r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d’incivilités le week-end depuis 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656" y="1835682"/>
            <a:ext cx="69356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/>
              <a:t>« La gratuité apporte de l’insécurité car ce qui est gratuit n’a pas de valeur »</a:t>
            </a:r>
          </a:p>
          <a:p>
            <a:endParaRPr lang="fr-FR" sz="2400" i="1" dirty="0"/>
          </a:p>
          <a:p>
            <a:r>
              <a:rPr lang="fr-FR" sz="2400" i="1" dirty="0"/>
              <a:t>« Il vaut mieux supprimer des places de stationnement plutôt que faire la gratuité »</a:t>
            </a:r>
          </a:p>
          <a:p>
            <a:endParaRPr lang="fr-FR" sz="2400" i="1" dirty="0"/>
          </a:p>
          <a:p>
            <a:r>
              <a:rPr lang="fr-FR" sz="2400" i="1" dirty="0"/>
              <a:t>« La gratuité met uniquement des cyclistes et des piétons dans les transports collectifs »</a:t>
            </a:r>
          </a:p>
          <a:p>
            <a:endParaRPr lang="fr-FR" sz="2400" i="1" dirty="0"/>
          </a:p>
          <a:p>
            <a:r>
              <a:rPr lang="fr-FR" sz="2400" i="1" dirty="0"/>
              <a:t>« Quand on fait la gratuité, on n’a plus d’argent pour moderniser le réseau »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079" y="3388380"/>
            <a:ext cx="2324181" cy="32925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-1500000">
            <a:off x="7141368" y="4306590"/>
            <a:ext cx="84541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 CENA" panose="02000000000000000000" pitchFamily="2" charset="0"/>
              </a:rPr>
              <a:t>FAUX</a:t>
            </a:r>
          </a:p>
        </p:txBody>
      </p:sp>
      <p:sp>
        <p:nvSpPr>
          <p:cNvPr id="9" name="ZoneTexte 8"/>
          <p:cNvSpPr txBox="1"/>
          <p:nvPr/>
        </p:nvSpPr>
        <p:spPr>
          <a:xfrm rot="-1500000">
            <a:off x="7186852" y="5312076"/>
            <a:ext cx="8653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 CENA" panose="02000000000000000000" pitchFamily="2" charset="0"/>
              </a:rPr>
              <a:t>FAUX</a:t>
            </a:r>
          </a:p>
        </p:txBody>
      </p:sp>
      <p:sp>
        <p:nvSpPr>
          <p:cNvPr id="10" name="ZoneTexte 9"/>
          <p:cNvSpPr txBox="1"/>
          <p:nvPr/>
        </p:nvSpPr>
        <p:spPr>
          <a:xfrm rot="-1500000">
            <a:off x="6960394" y="3190508"/>
            <a:ext cx="131879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 CENA" panose="02000000000000000000" pitchFamily="2" charset="0"/>
              </a:rPr>
              <a:t>ABSURDE</a:t>
            </a:r>
          </a:p>
        </p:txBody>
      </p:sp>
      <p:sp>
        <p:nvSpPr>
          <p:cNvPr id="11" name="ZoneTexte 10"/>
          <p:cNvSpPr txBox="1"/>
          <p:nvPr/>
        </p:nvSpPr>
        <p:spPr>
          <a:xfrm rot="-1500000">
            <a:off x="7139896" y="1935186"/>
            <a:ext cx="8768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 CENA" panose="02000000000000000000" pitchFamily="2" charset="0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21829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3" y="1499843"/>
            <a:ext cx="2165150" cy="13231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2" y="2910828"/>
            <a:ext cx="2165151" cy="12900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21" y="1499845"/>
            <a:ext cx="3797972" cy="269814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" y="4270664"/>
            <a:ext cx="6967780" cy="2463219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805056" y="1086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Une ville martyre, reconstruite pour la voiture après la Seconde Guerre mondiale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185" y="1499844"/>
            <a:ext cx="4232506" cy="27019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2185" y="4270664"/>
            <a:ext cx="4381221" cy="246321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16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ile:Pictograms-nps-misc-automobiles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21" y="4898889"/>
            <a:ext cx="1313355" cy="13133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923"/>
                    </a14:imgEffect>
                  </a14:imgLayer>
                </a14:imgProps>
              </a:ext>
            </a:extLst>
          </a:blip>
          <a:srcRect l="1799" t="14895" r="2526" b="22158"/>
          <a:stretch/>
        </p:blipFill>
        <p:spPr>
          <a:xfrm>
            <a:off x="2803483" y="2887209"/>
            <a:ext cx="2658533" cy="1755194"/>
          </a:xfrm>
          <a:prstGeom prst="rect">
            <a:avLst/>
          </a:prstGeom>
          <a:ln>
            <a:noFill/>
          </a:ln>
        </p:spPr>
      </p:pic>
      <p:pic>
        <p:nvPicPr>
          <p:cNvPr id="4" name="Image 3" descr="Fichier:Upright urban bicyclist.svg — Wikipédia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5" y="1797181"/>
            <a:ext cx="1184638" cy="1086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03276" y="5170845"/>
            <a:ext cx="4606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66 % des déplacements</a:t>
            </a:r>
            <a:br>
              <a:rPr lang="fr-FR" sz="2400" dirty="0"/>
            </a:br>
            <a:r>
              <a:rPr lang="fr-FR" sz="2000" dirty="0"/>
              <a:t>(un des taux les plus élevés de France et qui continue de croître)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3091" y="2084269"/>
            <a:ext cx="3148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1 % des déplacements</a:t>
            </a:r>
            <a:br>
              <a:rPr lang="fr-FR" sz="2400" dirty="0"/>
            </a:br>
            <a:endParaRPr lang="fr-FR" sz="20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041739" y="1682884"/>
            <a:ext cx="1270498" cy="1277477"/>
          </a:xfrm>
          <a:prstGeom prst="roundRect">
            <a:avLst/>
          </a:prstGeom>
          <a:noFill/>
          <a:ln w="19050"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2764688" y="3329958"/>
            <a:ext cx="2709333" cy="1016000"/>
          </a:xfrm>
          <a:prstGeom prst="roundRect">
            <a:avLst/>
          </a:prstGeom>
          <a:noFill/>
          <a:ln w="19050">
            <a:solidFill>
              <a:srgbClr val="417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689921" y="3456958"/>
            <a:ext cx="2559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&lt; 5% des déplacements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2472"/>
            <a:ext cx="10515600" cy="13708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/>
              <a:t>En 2015, une répartition modale préoccupante, surtout pour une agglomération de 200 000 habitants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63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Un déséquilibre aux conséquences préjudiciables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6827"/>
            <a:ext cx="10515600" cy="46601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solidFill>
                  <a:schemeClr val="accent2"/>
                </a:solidFill>
              </a:rPr>
              <a:t>500 000 € : </a:t>
            </a:r>
            <a:r>
              <a:rPr lang="fr-FR" sz="2400" dirty="0"/>
              <a:t>le budget dépensé quotidiennement  par les Dunkerquois en carburant, soit 400 000 litres -&gt; un enjeu de pouvoir d’achat dans une agglomération industrielle ouvrière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fr-FR" sz="2400" b="1" dirty="0">
                <a:solidFill>
                  <a:schemeClr val="accent2"/>
                </a:solidFill>
              </a:rPr>
            </a:br>
            <a:r>
              <a:rPr lang="fr-FR" sz="2400" b="1" dirty="0">
                <a:solidFill>
                  <a:schemeClr val="accent2"/>
                </a:solidFill>
              </a:rPr>
              <a:t>85 :</a:t>
            </a:r>
            <a:r>
              <a:rPr lang="fr-FR" sz="2400" dirty="0"/>
              <a:t> le nombre de jours d’épisode de pollution à Dunkerque en 2013 -&gt; un enjeu de pollution de l’air dans une agglomération où la pollution industrielle annihile le travail de sensibilisation des habitants</a:t>
            </a:r>
          </a:p>
          <a:p>
            <a:endParaRPr lang="fr-F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solidFill>
                  <a:schemeClr val="accent2"/>
                </a:solidFill>
              </a:rPr>
              <a:t>25% : </a:t>
            </a:r>
            <a:r>
              <a:rPr lang="fr-FR" sz="2400" dirty="0"/>
              <a:t>la part de la surface du centre-ville destinée à la voiture -&gt; un enjeu de redynamisation du centre-ville, notamment sur le plan foncier </a:t>
            </a:r>
          </a:p>
        </p:txBody>
      </p:sp>
    </p:spTree>
    <p:extLst>
      <p:ext uri="{BB962C8B-B14F-4D97-AF65-F5344CB8AC3E}">
        <p14:creationId xmlns:p14="http://schemas.microsoft.com/office/powerpoint/2010/main" val="146502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030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DK+ de mobilité : un projet de profonde transformation urbaine avec un triple objectif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913" y="1837765"/>
            <a:ext cx="7663213" cy="4339198"/>
          </a:xfrm>
        </p:spPr>
        <p:txBody>
          <a:bodyPr>
            <a:normAutofit/>
          </a:bodyPr>
          <a:lstStyle/>
          <a:p>
            <a:r>
              <a:rPr lang="fr-FR" sz="2400" dirty="0"/>
              <a:t>Améliorer la qualité du réseau de transport collectif</a:t>
            </a:r>
          </a:p>
          <a:p>
            <a:r>
              <a:rPr lang="fr-FR" sz="2400" dirty="0"/>
              <a:t>Rénover profondément les espaces publics (« effet tramway » sans le coût prohibitif du tramway) </a:t>
            </a:r>
          </a:p>
          <a:p>
            <a:r>
              <a:rPr lang="fr-FR" sz="2400" dirty="0"/>
              <a:t>Lancer la révolution de la gratuité, en deux temps (gratuité le week-end en 2015 puis gratuité totale en 2018)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4397" t="5781" r="5587" b="6885"/>
          <a:stretch/>
        </p:blipFill>
        <p:spPr>
          <a:xfrm>
            <a:off x="596917" y="4007962"/>
            <a:ext cx="7321001" cy="256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2" y="4004042"/>
            <a:ext cx="3759711" cy="256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812" y="1620982"/>
            <a:ext cx="3761330" cy="216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94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1296"/>
            <a:ext cx="10515600" cy="1325563"/>
          </a:xfrm>
        </p:spPr>
        <p:txBody>
          <a:bodyPr/>
          <a:lstStyle/>
          <a:p>
            <a:pPr algn="ctr"/>
            <a:r>
              <a:rPr lang="fr-FR" sz="3600" b="1" dirty="0"/>
              <a:t>Pourquoi la gratuité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109" y="1290918"/>
            <a:ext cx="11012326" cy="519696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Tx/>
              <a:buChar char="-"/>
            </a:pPr>
            <a:r>
              <a:rPr lang="fr-FR" sz="2400" dirty="0">
                <a:solidFill>
                  <a:srgbClr val="1C2129"/>
                </a:solidFill>
                <a:ea typeface="Arial Unicode MS"/>
                <a:cs typeface="Arial Unicode MS"/>
              </a:rPr>
              <a:t>Créer un choc psychologique dans une agglomération où le bus n’est pas dans les représentations de la population</a:t>
            </a:r>
          </a:p>
          <a:p>
            <a:pPr>
              <a:spcAft>
                <a:spcPts val="0"/>
              </a:spcAft>
              <a:buFontTx/>
              <a:buChar char="-"/>
            </a:pPr>
            <a:endParaRPr lang="fr-FR" sz="1500" dirty="0">
              <a:solidFill>
                <a:srgbClr val="1C2129"/>
              </a:solidFill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fr-FR" sz="2400" dirty="0">
                <a:solidFill>
                  <a:srgbClr val="1C2129"/>
                </a:solidFill>
                <a:ea typeface="Arial Unicode MS"/>
                <a:cs typeface="Arial Unicode MS"/>
              </a:rPr>
              <a:t>Rééquilibrer les modes de déplacement dans une logique environnementale (réduire la pollution de l’air, le bruit, la consommation foncière…)</a:t>
            </a:r>
          </a:p>
          <a:p>
            <a:pPr>
              <a:spcAft>
                <a:spcPts val="0"/>
              </a:spcAft>
              <a:buFontTx/>
              <a:buChar char="-"/>
            </a:pPr>
            <a:endParaRPr lang="fr-FR" sz="1500" dirty="0">
              <a:solidFill>
                <a:srgbClr val="1C2129"/>
              </a:solidFill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fr-FR" sz="2400" dirty="0">
                <a:solidFill>
                  <a:srgbClr val="1C2129"/>
                </a:solidFill>
                <a:ea typeface="Arial Unicode MS"/>
                <a:cs typeface="Arial Unicode MS"/>
              </a:rPr>
              <a:t>Lutter contre l’exclusion sociale et l’isolement pour développer une nouvelle convivialité urbaine (retrouver des espaces de vie collective, développer les bus animations…)</a:t>
            </a:r>
          </a:p>
          <a:p>
            <a:pPr>
              <a:spcAft>
                <a:spcPts val="0"/>
              </a:spcAft>
              <a:buFontTx/>
              <a:buChar char="-"/>
            </a:pPr>
            <a:endParaRPr lang="fr-FR" sz="1500" dirty="0">
              <a:solidFill>
                <a:srgbClr val="1C2129"/>
              </a:solidFill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fr-FR" sz="2400" dirty="0">
                <a:solidFill>
                  <a:srgbClr val="1C2129"/>
                </a:solidFill>
                <a:ea typeface="Arial Unicode MS"/>
                <a:cs typeface="Arial Unicode MS"/>
              </a:rPr>
              <a:t>Donner du pouvoir d’achat avec une redistribution sociale juste (en direction des familles, des ménages modestes, des jeunes, des personnes âgées… et de ceux qui changent leurs pratiques)</a:t>
            </a:r>
          </a:p>
          <a:p>
            <a:pPr>
              <a:spcAft>
                <a:spcPts val="0"/>
              </a:spcAft>
            </a:pPr>
            <a:endParaRPr lang="fr-FR" dirty="0">
              <a:solidFill>
                <a:srgbClr val="1C2129"/>
              </a:solidFill>
              <a:ea typeface="Arial Unicode MS"/>
              <a:cs typeface="Arial Unicode M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25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155" y="104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Un modèle économique équilibré, assumé politiquement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654D83-D947-495F-B716-20512306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4706"/>
            <a:ext cx="5157787" cy="1160369"/>
          </a:xfrm>
        </p:spPr>
        <p:txBody>
          <a:bodyPr anchor="t">
            <a:normAutofit/>
          </a:bodyPr>
          <a:lstStyle/>
          <a:p>
            <a:pPr algn="ctr"/>
            <a:r>
              <a:rPr lang="fr-FR" sz="3200" b="0" u="sng" dirty="0"/>
              <a:t>Dépenses nouvelles par an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227C49-CBD4-457E-AAB7-176D9005E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33600"/>
            <a:ext cx="5157787" cy="4056063"/>
          </a:xfrm>
        </p:spPr>
        <p:txBody>
          <a:bodyPr>
            <a:normAutofit/>
          </a:bodyPr>
          <a:lstStyle/>
          <a:p>
            <a:r>
              <a:rPr lang="fr-FR" sz="2400" dirty="0"/>
              <a:t>Suppression des billets et abonnements = 4,5 M€</a:t>
            </a:r>
          </a:p>
          <a:p>
            <a:r>
              <a:rPr lang="fr-FR" sz="2400" dirty="0"/>
              <a:t>Amélioration du réseau (fréquence, nouvelles lignes…) = 12,5 M€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2B490F-E6C2-442F-AC8A-0F25A9585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4706"/>
            <a:ext cx="5183188" cy="1160370"/>
          </a:xfrm>
        </p:spPr>
        <p:txBody>
          <a:bodyPr anchor="t">
            <a:normAutofit/>
          </a:bodyPr>
          <a:lstStyle/>
          <a:p>
            <a:pPr algn="ctr"/>
            <a:r>
              <a:rPr lang="fr-FR" sz="3200" b="0" u="sng" dirty="0"/>
              <a:t>Recettes nouvelles par an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9565CD7-5499-4A12-861B-E6A130222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3600"/>
            <a:ext cx="5183188" cy="4056063"/>
          </a:xfrm>
        </p:spPr>
        <p:txBody>
          <a:bodyPr>
            <a:normAutofit/>
          </a:bodyPr>
          <a:lstStyle/>
          <a:p>
            <a:r>
              <a:rPr lang="fr-FR" sz="2400" dirty="0"/>
              <a:t>Augmentation du VT par l’équipe précédente pour financer un projet </a:t>
            </a:r>
            <a:r>
              <a:rPr lang="fr-FR" sz="2400" dirty="0" err="1"/>
              <a:t>d’aréna</a:t>
            </a:r>
            <a:r>
              <a:rPr lang="fr-FR" sz="2400" dirty="0"/>
              <a:t> = 10 M€</a:t>
            </a:r>
          </a:p>
          <a:p>
            <a:r>
              <a:rPr lang="fr-FR" sz="2400" dirty="0"/>
              <a:t>Economies de gestion = 7 M€ (soit 1,6% du budget de fonctionnement de la Communauté Urbaine)</a:t>
            </a:r>
          </a:p>
          <a:p>
            <a:endParaRPr lang="fr-FR" sz="2400" dirty="0"/>
          </a:p>
        </p:txBody>
      </p:sp>
      <p:sp>
        <p:nvSpPr>
          <p:cNvPr id="15" name="Triangle isocèle 14"/>
          <p:cNvSpPr/>
          <p:nvPr/>
        </p:nvSpPr>
        <p:spPr>
          <a:xfrm>
            <a:off x="5534206" y="5867594"/>
            <a:ext cx="1101364" cy="8192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418681" y="5624782"/>
            <a:ext cx="5362548" cy="14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CA20AC0-DF83-4A42-AC27-991AA027D324}"/>
              </a:ext>
            </a:extLst>
          </p:cNvPr>
          <p:cNvSpPr/>
          <p:nvPr/>
        </p:nvSpPr>
        <p:spPr>
          <a:xfrm>
            <a:off x="3675529" y="4706844"/>
            <a:ext cx="2034988" cy="726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17 M€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963FF7C-37CF-4BC7-97F4-A5B2FD002F48}"/>
              </a:ext>
            </a:extLst>
          </p:cNvPr>
          <p:cNvSpPr/>
          <p:nvPr/>
        </p:nvSpPr>
        <p:spPr>
          <a:xfrm>
            <a:off x="6511270" y="4711456"/>
            <a:ext cx="2034988" cy="726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17 M€</a:t>
            </a:r>
          </a:p>
        </p:txBody>
      </p:sp>
    </p:spTree>
    <p:extLst>
      <p:ext uri="{BB962C8B-B14F-4D97-AF65-F5344CB8AC3E}">
        <p14:creationId xmlns:p14="http://schemas.microsoft.com/office/powerpoint/2010/main" val="256763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67D21F6-0F48-442B-9034-B06A0A2CE7B7}"/>
              </a:ext>
            </a:extLst>
          </p:cNvPr>
          <p:cNvSpPr/>
          <p:nvPr/>
        </p:nvSpPr>
        <p:spPr>
          <a:xfrm>
            <a:off x="9549025" y="4817679"/>
            <a:ext cx="2284387" cy="17543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155" y="104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Un modèle économique plus efficace que le tramway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654D83-D947-495F-B716-20512306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4706"/>
            <a:ext cx="5157787" cy="1160369"/>
          </a:xfrm>
        </p:spPr>
        <p:txBody>
          <a:bodyPr anchor="t">
            <a:normAutofit/>
          </a:bodyPr>
          <a:lstStyle/>
          <a:p>
            <a:pPr algn="ctr"/>
            <a:r>
              <a:rPr lang="fr-FR" sz="3200" b="0" u="sng" dirty="0"/>
              <a:t>Coût d’exploitation des lignes chrono avec DK+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227C49-CBD4-457E-AAB7-176D9005E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r>
              <a:rPr lang="fr-FR" sz="2400" dirty="0"/>
              <a:t>Coût d’exploitation des cinq lignes chrono = 23,5 M€</a:t>
            </a:r>
          </a:p>
          <a:p>
            <a:r>
              <a:rPr lang="fr-FR" sz="2400" dirty="0"/>
              <a:t>Coût de la gratuité sur tout le réseau = 4,5 M€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2B490F-E6C2-442F-AC8A-0F25A9585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4706"/>
            <a:ext cx="5183188" cy="1160370"/>
          </a:xfrm>
        </p:spPr>
        <p:txBody>
          <a:bodyPr anchor="t">
            <a:normAutofit/>
          </a:bodyPr>
          <a:lstStyle/>
          <a:p>
            <a:pPr algn="ctr"/>
            <a:r>
              <a:rPr lang="fr-FR" sz="3200" b="0" u="sng" dirty="0"/>
              <a:t>Coût d’exploitation des lignes chrono avec tramway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9565CD7-5499-4A12-861B-E6A130222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r>
              <a:rPr lang="fr-FR" sz="2400" dirty="0"/>
              <a:t>Coût d’exploitation des cinq lignes chrono = 42 M€</a:t>
            </a:r>
          </a:p>
        </p:txBody>
      </p:sp>
      <p:sp>
        <p:nvSpPr>
          <p:cNvPr id="15" name="Triangle isocèle 14"/>
          <p:cNvSpPr/>
          <p:nvPr/>
        </p:nvSpPr>
        <p:spPr>
          <a:xfrm>
            <a:off x="5534206" y="5867594"/>
            <a:ext cx="1101364" cy="8192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 rot="-900000">
            <a:off x="3418681" y="5624782"/>
            <a:ext cx="5362548" cy="14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CA20AC0-DF83-4A42-AC27-991AA027D324}"/>
              </a:ext>
            </a:extLst>
          </p:cNvPr>
          <p:cNvSpPr/>
          <p:nvPr/>
        </p:nvSpPr>
        <p:spPr>
          <a:xfrm>
            <a:off x="3524812" y="5104440"/>
            <a:ext cx="2034988" cy="726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28 M€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963FF7C-37CF-4BC7-97F4-A5B2FD002F48}"/>
              </a:ext>
            </a:extLst>
          </p:cNvPr>
          <p:cNvSpPr/>
          <p:nvPr/>
        </p:nvSpPr>
        <p:spPr>
          <a:xfrm>
            <a:off x="6514855" y="4290459"/>
            <a:ext cx="2034988" cy="726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42 M€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E827F2-F229-41FE-874F-7EE55155839F}"/>
              </a:ext>
            </a:extLst>
          </p:cNvPr>
          <p:cNvSpPr txBox="1"/>
          <p:nvPr/>
        </p:nvSpPr>
        <p:spPr>
          <a:xfrm>
            <a:off x="9549025" y="4101506"/>
            <a:ext cx="2402541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Un déséquilibre encore plus grand en tenant compte des coûts</a:t>
            </a:r>
          </a:p>
          <a:p>
            <a:r>
              <a:rPr lang="fr-FR" dirty="0"/>
              <a:t>d’investissement : </a:t>
            </a:r>
          </a:p>
          <a:p>
            <a:r>
              <a:rPr lang="fr-FR" dirty="0"/>
              <a:t>Avec 60 M€ de travaux, </a:t>
            </a:r>
          </a:p>
          <a:p>
            <a:r>
              <a:rPr lang="fr-FR" dirty="0"/>
              <a:t>5 à 6 kms de tramway </a:t>
            </a:r>
          </a:p>
          <a:p>
            <a:r>
              <a:rPr lang="fr-FR" dirty="0"/>
              <a:t>seulement auraient été réalisés sur les 75 kms de lignes chrono !</a:t>
            </a:r>
          </a:p>
        </p:txBody>
      </p:sp>
    </p:spTree>
    <p:extLst>
      <p:ext uri="{BB962C8B-B14F-4D97-AF65-F5344CB8AC3E}">
        <p14:creationId xmlns:p14="http://schemas.microsoft.com/office/powerpoint/2010/main" val="219480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17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Un succès exceptionnel en terme de fréquentation</a:t>
            </a:r>
            <a:endParaRPr lang="fr-FR" sz="3600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392424"/>
              </p:ext>
            </p:extLst>
          </p:nvPr>
        </p:nvGraphicFramePr>
        <p:xfrm>
          <a:off x="214604" y="1026367"/>
          <a:ext cx="11719249" cy="565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5854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1783</Words>
  <Application>Microsoft Macintosh PowerPoint</Application>
  <PresentationFormat>Grand écran</PresentationFormat>
  <Paragraphs>132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 CENA</vt:lpstr>
      <vt:lpstr>Arial</vt:lpstr>
      <vt:lpstr>Calibri</vt:lpstr>
      <vt:lpstr>Calibri Light</vt:lpstr>
      <vt:lpstr>Helvetica</vt:lpstr>
      <vt:lpstr>Thème Office</vt:lpstr>
      <vt:lpstr>1_Thème Office</vt:lpstr>
      <vt:lpstr>Dunkerque, capitale européenne du transport public gratuit</vt:lpstr>
      <vt:lpstr>Une ville martyre, reconstruite pour la voiture après la Seconde Guerre mondiale</vt:lpstr>
      <vt:lpstr>En 2015, une répartition modale préoccupante, surtout pour une agglomération de 200 000 habitants</vt:lpstr>
      <vt:lpstr>Un déséquilibre aux conséquences préjudiciables</vt:lpstr>
      <vt:lpstr>DK+ de mobilité : un projet de profonde transformation urbaine avec un triple objectif</vt:lpstr>
      <vt:lpstr>Pourquoi la gratuité ?</vt:lpstr>
      <vt:lpstr>Un modèle économique équilibré, assumé politiquement</vt:lpstr>
      <vt:lpstr>Un modèle économique plus efficace que le tramway</vt:lpstr>
      <vt:lpstr>Un succès exceptionnel en terme de fréquentation</vt:lpstr>
      <vt:lpstr>Un succès exceptionnel en terme de fréquentation</vt:lpstr>
      <vt:lpstr>La gratuité à l’origine du changement de culture par rapport au transport collectif</vt:lpstr>
      <vt:lpstr>Un report modal de la voiture vers le transport collectif et une plus grande mobilité des habitants</vt:lpstr>
      <vt:lpstr>Présentation PowerPoint</vt:lpstr>
      <vt:lpstr>Poser les bases d’un débat sérieux coût – avantages au cas par cas</vt:lpstr>
    </vt:vector>
  </TitlesOfParts>
  <Company>CUD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LEYMONIE</dc:creator>
  <cp:lastModifiedBy>Anne Mattioli</cp:lastModifiedBy>
  <cp:revision>205</cp:revision>
  <cp:lastPrinted>2019-10-28T16:52:17Z</cp:lastPrinted>
  <dcterms:created xsi:type="dcterms:W3CDTF">2018-10-24T14:16:06Z</dcterms:created>
  <dcterms:modified xsi:type="dcterms:W3CDTF">2021-03-15T07:07:49Z</dcterms:modified>
</cp:coreProperties>
</file>