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4" r:id="rId3"/>
    <p:sldId id="277" r:id="rId4"/>
    <p:sldId id="279" r:id="rId5"/>
    <p:sldId id="281" r:id="rId6"/>
    <p:sldId id="275" r:id="rId7"/>
    <p:sldId id="283" r:id="rId8"/>
    <p:sldId id="282" r:id="rId9"/>
    <p:sldId id="278" r:id="rId10"/>
    <p:sldId id="280" r:id="rId11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6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01" autoAdjust="0"/>
    <p:restoredTop sz="93435" autoAdjust="0"/>
  </p:normalViewPr>
  <p:slideViewPr>
    <p:cSldViewPr snapToGrid="0">
      <p:cViewPr varScale="1">
        <p:scale>
          <a:sx n="101" d="100"/>
          <a:sy n="101" d="100"/>
        </p:scale>
        <p:origin x="1048" y="192"/>
      </p:cViewPr>
      <p:guideLst>
        <p:guide orient="horz" pos="186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65C0B-E805-42F3-9108-4052642A66BD}" type="datetimeFigureOut">
              <a:rPr lang="de-DE" smtClean="0"/>
              <a:t>25.04.24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3B70D-B9FD-4A5A-8649-E1352CBF659F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9148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3B70D-B9FD-4A5A-8649-E1352CBF659F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5844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D088DA-295E-0E22-870E-0F8D7B1406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9658A1B-94A5-CFA4-D641-1A34F7F45A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C6D294-756B-FEE8-12AA-28E50F679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04CA-7993-450E-8B1D-D3270DF7E7E7}" type="datetime1">
              <a:rPr lang="de-DE" smtClean="0"/>
              <a:t>25.04.24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668690C-EA4F-C348-EB54-EE4F0D411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40191AF-FCFA-4D2B-400B-88AC2ADE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7B12-72C4-49C9-A25F-11032525843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3503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D52437-A07C-DAE9-8EA9-6B69097E3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1BC57B8-429F-BC2E-AD38-EE4A9556F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EF29BF6-D93A-09BE-AF1D-94ABE24BC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7869A-48F1-423A-88BA-6D14E9FA8A8B}" type="datetime1">
              <a:rPr lang="de-DE" smtClean="0"/>
              <a:t>25.04.24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F3200E9-B8C7-48E2-7053-E9412D3D2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C3D0DCD-FDA7-93E0-872A-740E19D41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7B12-72C4-49C9-A25F-11032525843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9692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AD06509-04B3-01D7-4DE7-619D88609F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E7E1B5A-A5D8-88A1-35A1-A490D4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B0BA744-0AE6-6805-3313-75C4DA2B5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B8823-DC57-4B72-9791-C18F4D08E4CD}" type="datetime1">
              <a:rPr lang="de-DE" smtClean="0"/>
              <a:t>25.04.24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FA89CAA-F215-2DEF-3912-A5249E33A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DBAC8C3-D937-0092-6C08-964CA63ED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7B12-72C4-49C9-A25F-11032525843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9541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7FC374-9135-A89C-C6E9-A9BC83EC4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68BEB33-DC2D-D46A-5B4D-9FC76F466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4FFA472-4EE1-1203-BBD6-44056DD34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8930-45EA-42AB-ADB4-0295FB07A1C3}" type="datetime1">
              <a:rPr lang="de-DE" smtClean="0"/>
              <a:t>25.04.24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789698E-88DB-29A1-AAF5-4202A3458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2F39917-0640-4640-18F0-C8F34A6E1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7B12-72C4-49C9-A25F-11032525843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7307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C0FEBC-DFF2-6CDC-4629-68E7DAF46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5E8F4C8-6C27-6ADC-2402-BC5678A4E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D0F6E49-6C3B-E482-70FD-5EB440E13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1D165-2C51-4AF1-A5FC-81B1F40F9964}" type="datetime1">
              <a:rPr lang="de-DE" smtClean="0"/>
              <a:t>25.04.24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5AFEB34-7CAB-72A8-2BB5-BEA401258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21F70D2-F5A1-503B-75CC-8B0A7E7F1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7B12-72C4-49C9-A25F-11032525843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7385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FA3995-EF91-4EB0-4337-4B26A93C2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9CDAFB-AEFD-88E5-21FB-F52EA519E0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DC46042-C289-8D7F-5C73-93458F3B50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A4C95BD-DB6F-5729-0BAE-ABACBD383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03BA-8A5E-47AA-8685-39B2F326C45F}" type="datetime1">
              <a:rPr lang="de-DE" smtClean="0"/>
              <a:t>25.04.24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30A4AE2-C79A-78DA-49DF-0731CDB68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0155791-487F-FC11-2A1E-5AC53490B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7B12-72C4-49C9-A25F-11032525843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5072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20AE97-EBD4-1537-FE9A-836C0283F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AE88604-0903-3D3F-1D2B-98EDBF3E9A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ABD0C87-2978-FD69-8783-55DEB456E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2892AA6-B5AF-74AC-3C13-C226B3061D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15C4DD0-68C5-97E3-2610-B5AF1E4AC3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698798D-5BCA-DFF6-A212-6C261F5D6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30964-0772-4715-A6B2-6D4154873D9F}" type="datetime1">
              <a:rPr lang="de-DE" smtClean="0"/>
              <a:t>25.04.24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F4FFCDC-63EF-B4AE-7EE1-21CBE7AAE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3102989-B142-ECFC-12CB-4F678C62B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7B12-72C4-49C9-A25F-11032525843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7507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FE34DF-6D49-72AC-CBCB-88AF1461E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D442367-F2BD-73EC-8C2F-B974C7EA1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6814C-AEE5-483F-A372-C0C16980B5A0}" type="datetime1">
              <a:rPr lang="de-DE" smtClean="0"/>
              <a:t>25.04.24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6DEFA4C-3D52-BC71-C133-322A3FD81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DCBCDEB-19F6-2DE9-90B8-71401465A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7B12-72C4-49C9-A25F-11032525843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8725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5B52D81-DCB0-27A7-A4E8-0E355CC54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296C7-7DB8-4548-A028-810554875753}" type="datetime1">
              <a:rPr lang="de-DE" smtClean="0"/>
              <a:t>25.04.24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6AFEFEC-D532-E588-5921-C3F554FBA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FA28150-C428-AB93-C321-C7FEA0B2D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7B12-72C4-49C9-A25F-11032525843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6486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C0FD7-7ED0-9217-3D71-7D2358315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7545F9A-23EB-3597-C060-8DD622372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918E7A1-C31A-73B1-C76C-015F85CE1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627F9E6-07BB-AA5B-A319-D5C32D598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271D-6B21-4BAD-8701-00BF741B433F}" type="datetime1">
              <a:rPr lang="de-DE" smtClean="0"/>
              <a:t>25.04.24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AB4B34C-DA53-4816-A4B4-E31FAAA01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7122560-21A3-D003-82F9-B982A178B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7B12-72C4-49C9-A25F-11032525843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345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E30497-5FFA-DE80-17E3-094C50620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23F487A-9E2B-6670-8B4B-27FF72D76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FFBD099-C319-61E9-345C-79F867F292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AF9A7FB-42AB-DBDF-DDCE-68A46AB22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3886C-8278-4334-B04C-2961A569E7CD}" type="datetime1">
              <a:rPr lang="de-DE" smtClean="0"/>
              <a:t>25.04.24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A6D3C1-D61E-D9B8-CEF2-E5C52F7ED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2F79FC1-ECF2-4C76-D1C5-999CBF9A8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7B12-72C4-49C9-A25F-11032525843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6230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D4C39C3-EC35-8E35-294D-C0B9A6542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5283581-097C-DFFC-506B-C47BC78165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EC09C19-50AA-D834-CB7E-7E25D35C03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C268C-20A5-4AC3-8ECD-4AF19886D86D}" type="datetime1">
              <a:rPr lang="de-DE" smtClean="0"/>
              <a:t>25.04.24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1D7B8A2-36AF-CCE1-9FD2-8495AA4B1C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C51B66-DA52-211D-54B8-D85C29C0B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17B12-72C4-49C9-A25F-11032525843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7606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bb24.de/wirtschaft/beitrag/2024/01/berlin-sternfahrt-spediteure-donnerstag-brandenburgertor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77ABD8-AC91-A961-19B8-EF6F840171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2442" y="185628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nl-BE" dirty="0"/>
              <a:t>Décarbonation du transport en Allemagne: le rôle de la fiscalité et le cas de la Maut</a:t>
            </a:r>
            <a:br>
              <a:rPr lang="en-GB" dirty="0"/>
            </a:br>
            <a:endParaRPr lang="de-DE" sz="36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6E0204F-AD25-6F64-45F1-E458613D46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4853" y="5209674"/>
            <a:ext cx="11658600" cy="1058778"/>
          </a:xfrm>
        </p:spPr>
        <p:txBody>
          <a:bodyPr>
            <a:noAutofit/>
          </a:bodyPr>
          <a:lstStyle/>
          <a:p>
            <a:r>
              <a:rPr lang="de-DE" sz="2600" dirty="0"/>
              <a:t>Barbara Lenz, </a:t>
            </a:r>
            <a:r>
              <a:rPr lang="de-DE" sz="2600" dirty="0" err="1"/>
              <a:t>université</a:t>
            </a:r>
            <a:r>
              <a:rPr lang="de-DE" sz="2600" dirty="0"/>
              <a:t> Humboldt, Berlin (</a:t>
            </a:r>
            <a:r>
              <a:rPr lang="de-DE" sz="2600" dirty="0" err="1"/>
              <a:t>Allemagne</a:t>
            </a:r>
            <a:r>
              <a:rPr lang="de-DE" sz="2600" dirty="0"/>
              <a:t>) – 25. April 2024</a:t>
            </a:r>
            <a:br>
              <a:rPr lang="de-DE" sz="2600" dirty="0"/>
            </a:br>
            <a:endParaRPr lang="de-DE" sz="26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B550F2D-9A92-8320-76F8-77730D184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7B12-72C4-49C9-A25F-11032525843E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9205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E5213D-6E46-A62B-D1FB-39A8518DF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767" y="550907"/>
            <a:ext cx="10718800" cy="1325563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Evaluation des</a:t>
            </a:r>
            <a:r>
              <a:rPr lang="de-DE" kern="100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br>
              <a:rPr lang="de-DE" kern="100" dirty="0"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e-DE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contournements</a:t>
            </a:r>
            <a:endParaRPr lang="de-DE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A572221-E5A2-2F1D-A7EC-C09112AF1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7B12-72C4-49C9-A25F-11032525843E}" type="slidenum">
              <a:rPr lang="de-DE" smtClean="0"/>
              <a:t>10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3983B03-1FE7-532D-CB2D-36112A10A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869" y="136525"/>
            <a:ext cx="9987347" cy="684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892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D01A87-8AD5-A430-F696-CE05887D0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 </a:t>
            </a:r>
            <a:r>
              <a:rPr lang="en-US" sz="4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système</a:t>
            </a: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fiscal </a:t>
            </a:r>
            <a:r>
              <a:rPr lang="en-US" sz="4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allemand</a:t>
            </a:r>
            <a:endParaRPr lang="de-DE" dirty="0"/>
          </a:p>
        </p:txBody>
      </p: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081D0396-D572-D73E-D275-9A2E0C39C1E7}"/>
              </a:ext>
            </a:extLst>
          </p:cNvPr>
          <p:cNvGrpSpPr/>
          <p:nvPr/>
        </p:nvGrpSpPr>
        <p:grpSpPr>
          <a:xfrm>
            <a:off x="218364" y="1459455"/>
            <a:ext cx="11616797" cy="5398546"/>
            <a:chOff x="218364" y="1459455"/>
            <a:chExt cx="11616797" cy="5398546"/>
          </a:xfrm>
        </p:grpSpPr>
        <p:sp>
          <p:nvSpPr>
            <p:cNvPr id="4" name="Foliennummernplatzhalter 3">
              <a:extLst>
                <a:ext uri="{FF2B5EF4-FFF2-40B4-BE49-F238E27FC236}">
                  <a16:creationId xmlns:a16="http://schemas.microsoft.com/office/drawing/2014/main" id="{80AE5838-73E2-3B14-9EDF-C3E0ABDF8E47}"/>
                </a:ext>
              </a:extLst>
            </p:cNvPr>
            <p:cNvSpPr>
              <a:spLocks noGrp="1"/>
            </p:cNvSpPr>
            <p:nvPr>
              <p:ph type="sldNum" sz="quarter" idx="12"/>
            </p:nvPr>
          </p:nvSpPr>
          <p:spPr>
            <a:xfrm>
              <a:off x="8610600" y="6356350"/>
              <a:ext cx="2743200" cy="365125"/>
            </a:xfrm>
          </p:spPr>
          <p:txBody>
            <a:bodyPr/>
            <a:lstStyle/>
            <a:p>
              <a:fld id="{08E17B12-72C4-49C9-A25F-11032525843E}" type="slidenum">
                <a:rPr lang="de-DE" smtClean="0"/>
                <a:t>2</a:t>
              </a:fld>
              <a:endParaRPr lang="de-DE"/>
            </a:p>
          </p:txBody>
        </p:sp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BAF4DEF9-E839-AB43-83C7-E0F53559F1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7476"/>
            <a:stretch/>
          </p:blipFill>
          <p:spPr>
            <a:xfrm>
              <a:off x="651396" y="1459455"/>
              <a:ext cx="10889208" cy="5398546"/>
            </a:xfrm>
            <a:prstGeom prst="rect">
              <a:avLst/>
            </a:prstGeom>
          </p:spPr>
        </p:pic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B2C5C3F3-7C62-6B4F-A6E0-59AB91136C93}"/>
                </a:ext>
              </a:extLst>
            </p:cNvPr>
            <p:cNvSpPr txBox="1">
              <a:spLocks/>
            </p:cNvSpPr>
            <p:nvPr/>
          </p:nvSpPr>
          <p:spPr>
            <a:xfrm>
              <a:off x="2311399" y="1961884"/>
              <a:ext cx="2565401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i="1" dirty="0" err="1"/>
                <a:t>Impôts</a:t>
              </a:r>
              <a:r>
                <a:rPr lang="de-DE" i="1" dirty="0"/>
                <a:t> </a:t>
              </a:r>
              <a:r>
                <a:rPr lang="de-DE" i="1" dirty="0" err="1"/>
                <a:t>communautaires</a:t>
              </a:r>
              <a:endParaRPr lang="de-DE" i="1" dirty="0"/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D12AD4A1-C2A0-8461-0E6F-97D39D0DB440}"/>
                </a:ext>
              </a:extLst>
            </p:cNvPr>
            <p:cNvSpPr txBox="1">
              <a:spLocks/>
            </p:cNvSpPr>
            <p:nvPr/>
          </p:nvSpPr>
          <p:spPr>
            <a:xfrm>
              <a:off x="7505699" y="1961884"/>
              <a:ext cx="2565401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i="1" dirty="0" err="1"/>
                <a:t>Impôts</a:t>
              </a:r>
              <a:r>
                <a:rPr lang="de-DE" i="1" dirty="0"/>
                <a:t> </a:t>
              </a:r>
              <a:r>
                <a:rPr lang="de-DE" i="1" dirty="0" err="1"/>
                <a:t>particuliers</a:t>
              </a:r>
              <a:endParaRPr lang="de-DE" i="1" dirty="0"/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A99A8A5C-07EA-7332-C3C5-FC8E45F71FBB}"/>
                </a:ext>
              </a:extLst>
            </p:cNvPr>
            <p:cNvSpPr txBox="1">
              <a:spLocks/>
            </p:cNvSpPr>
            <p:nvPr/>
          </p:nvSpPr>
          <p:spPr>
            <a:xfrm>
              <a:off x="2695244" y="2602412"/>
              <a:ext cx="1435100" cy="61555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700" i="1" dirty="0" err="1"/>
                <a:t>Impôts</a:t>
              </a:r>
              <a:r>
                <a:rPr lang="de-DE" sz="1700" i="1" dirty="0"/>
                <a:t> </a:t>
              </a:r>
              <a:r>
                <a:rPr lang="de-DE" sz="1700" i="1" dirty="0" err="1"/>
                <a:t>sur</a:t>
              </a:r>
              <a:r>
                <a:rPr lang="de-DE" sz="1700" i="1" dirty="0"/>
                <a:t> </a:t>
              </a:r>
              <a:r>
                <a:rPr lang="de-DE" sz="1700" i="1" dirty="0" err="1"/>
                <a:t>les</a:t>
              </a:r>
              <a:r>
                <a:rPr lang="de-DE" sz="1700" i="1" dirty="0"/>
                <a:t> </a:t>
              </a:r>
              <a:r>
                <a:rPr lang="de-DE" sz="1700" i="1" dirty="0" err="1"/>
                <a:t>sociétés</a:t>
              </a:r>
              <a:endParaRPr lang="de-DE" sz="1700" i="1" dirty="0"/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F2C0611F-ADC6-C925-2E36-AC861A811580}"/>
                </a:ext>
              </a:extLst>
            </p:cNvPr>
            <p:cNvSpPr txBox="1">
              <a:spLocks/>
            </p:cNvSpPr>
            <p:nvPr/>
          </p:nvSpPr>
          <p:spPr>
            <a:xfrm>
              <a:off x="2708892" y="3463036"/>
              <a:ext cx="1435100" cy="61555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700" i="1" dirty="0" err="1"/>
                <a:t>Impôts</a:t>
              </a:r>
              <a:r>
                <a:rPr lang="de-DE" sz="1700" i="1" dirty="0"/>
                <a:t> </a:t>
              </a:r>
              <a:r>
                <a:rPr lang="de-DE" sz="1700" i="1" dirty="0" err="1"/>
                <a:t>sur</a:t>
              </a:r>
              <a:r>
                <a:rPr lang="de-DE" sz="1700" i="1" dirty="0"/>
                <a:t> </a:t>
              </a:r>
              <a:r>
                <a:rPr lang="de-DE" sz="1700" i="1" dirty="0" err="1"/>
                <a:t>les</a:t>
              </a:r>
              <a:r>
                <a:rPr lang="de-DE" sz="1700" i="1" dirty="0"/>
                <a:t> </a:t>
              </a:r>
              <a:r>
                <a:rPr lang="de-DE" sz="1700" i="1" dirty="0" err="1"/>
                <a:t>revenus</a:t>
              </a:r>
              <a:endParaRPr lang="de-DE" sz="1700" i="1" dirty="0"/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6195278E-7FDF-A36C-EB0D-24F0C217BAF3}"/>
                </a:ext>
              </a:extLst>
            </p:cNvPr>
            <p:cNvSpPr txBox="1">
              <a:spLocks/>
            </p:cNvSpPr>
            <p:nvPr/>
          </p:nvSpPr>
          <p:spPr>
            <a:xfrm>
              <a:off x="2708892" y="4322248"/>
              <a:ext cx="1435100" cy="61555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700" i="1" dirty="0"/>
                <a:t>Taxe </a:t>
              </a:r>
              <a:r>
                <a:rPr lang="de-DE" sz="1700" i="1" dirty="0" err="1"/>
                <a:t>valeur</a:t>
              </a:r>
              <a:r>
                <a:rPr lang="de-DE" sz="1700" i="1" dirty="0"/>
                <a:t> </a:t>
              </a:r>
              <a:r>
                <a:rPr lang="de-DE" sz="1700" i="1" dirty="0" err="1"/>
                <a:t>ajoutée</a:t>
              </a:r>
              <a:r>
                <a:rPr lang="de-DE" sz="1700" i="1" dirty="0"/>
                <a:t> (TVA)</a:t>
              </a:r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34E75055-EFA2-AE07-0B95-67DBE1586D81}"/>
                </a:ext>
              </a:extLst>
            </p:cNvPr>
            <p:cNvSpPr txBox="1">
              <a:spLocks/>
            </p:cNvSpPr>
            <p:nvPr/>
          </p:nvSpPr>
          <p:spPr>
            <a:xfrm>
              <a:off x="1014429" y="4480073"/>
              <a:ext cx="1164995" cy="5123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de-DE" i="1" dirty="0"/>
                <a:t>Etat national</a:t>
              </a:r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212AF851-3C1A-72F1-DC2F-23F11AC20C95}"/>
                </a:ext>
              </a:extLst>
            </p:cNvPr>
            <p:cNvSpPr txBox="1">
              <a:spLocks/>
            </p:cNvSpPr>
            <p:nvPr/>
          </p:nvSpPr>
          <p:spPr>
            <a:xfrm>
              <a:off x="6485961" y="4428456"/>
              <a:ext cx="1164995" cy="5123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de-DE" i="1" dirty="0"/>
                <a:t>Etat national</a:t>
              </a:r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1738E852-000D-31FD-ADCD-0ABAA46E5DB5}"/>
                </a:ext>
              </a:extLst>
            </p:cNvPr>
            <p:cNvSpPr txBox="1">
              <a:spLocks/>
            </p:cNvSpPr>
            <p:nvPr/>
          </p:nvSpPr>
          <p:spPr>
            <a:xfrm>
              <a:off x="4869228" y="4448365"/>
              <a:ext cx="1164995" cy="30713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de-DE" i="1" dirty="0" err="1"/>
                <a:t>Laender</a:t>
              </a:r>
              <a:endParaRPr lang="de-DE" i="1" dirty="0"/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FF6BA520-6432-FDE1-B90C-BD9395A40CD9}"/>
                </a:ext>
              </a:extLst>
            </p:cNvPr>
            <p:cNvSpPr txBox="1">
              <a:spLocks/>
            </p:cNvSpPr>
            <p:nvPr/>
          </p:nvSpPr>
          <p:spPr>
            <a:xfrm>
              <a:off x="8205901" y="4531048"/>
              <a:ext cx="1164995" cy="30713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de-DE" i="1" dirty="0" err="1"/>
                <a:t>Laender</a:t>
              </a:r>
              <a:endParaRPr lang="de-DE" i="1" dirty="0"/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78795BF3-9DF8-1936-93B2-7663EDED7E86}"/>
                </a:ext>
              </a:extLst>
            </p:cNvPr>
            <p:cNvSpPr txBox="1">
              <a:spLocks/>
            </p:cNvSpPr>
            <p:nvPr/>
          </p:nvSpPr>
          <p:spPr>
            <a:xfrm>
              <a:off x="9747425" y="4505585"/>
              <a:ext cx="1614763" cy="30713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de-DE" i="1" dirty="0"/>
                <a:t>Communes</a:t>
              </a:r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97E52B85-E26F-1FC1-6E39-6C9A09672105}"/>
                </a:ext>
              </a:extLst>
            </p:cNvPr>
            <p:cNvSpPr txBox="1">
              <a:spLocks/>
            </p:cNvSpPr>
            <p:nvPr/>
          </p:nvSpPr>
          <p:spPr>
            <a:xfrm>
              <a:off x="2654300" y="6492875"/>
              <a:ext cx="1614763" cy="30713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de-DE" i="1" dirty="0"/>
                <a:t>Communes</a:t>
              </a:r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11F39E12-7800-350B-24C0-9D549832618C}"/>
                </a:ext>
              </a:extLst>
            </p:cNvPr>
            <p:cNvSpPr txBox="1">
              <a:spLocks/>
            </p:cNvSpPr>
            <p:nvPr/>
          </p:nvSpPr>
          <p:spPr>
            <a:xfrm>
              <a:off x="6289288" y="5012213"/>
              <a:ext cx="1817649" cy="132626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de-DE" sz="1600" i="1" dirty="0"/>
                <a:t>Entre </a:t>
              </a:r>
              <a:r>
                <a:rPr lang="de-DE" sz="1600" i="1" dirty="0" err="1"/>
                <a:t>autres</a:t>
              </a:r>
              <a:r>
                <a:rPr lang="de-DE" sz="1600" i="1" dirty="0"/>
                <a:t>:</a:t>
              </a:r>
            </a:p>
            <a:p>
              <a:pPr marL="177800" indent="-177800">
                <a:lnSpc>
                  <a:spcPts val="1600"/>
                </a:lnSpc>
                <a:buFont typeface="Arial" panose="020B0604020202020204" pitchFamily="34" charset="0"/>
                <a:buChar char="•"/>
              </a:pPr>
              <a:r>
                <a:rPr lang="de-DE" sz="1600" i="1" dirty="0"/>
                <a:t>Taxe </a:t>
              </a:r>
              <a:r>
                <a:rPr lang="de-DE" sz="1600" i="1" dirty="0" err="1"/>
                <a:t>sur</a:t>
              </a:r>
              <a:r>
                <a:rPr lang="de-DE" sz="1600" i="1" dirty="0"/>
                <a:t> </a:t>
              </a:r>
              <a:r>
                <a:rPr lang="de-DE" sz="1600" i="1" dirty="0" err="1"/>
                <a:t>l‘énergie</a:t>
              </a:r>
              <a:endParaRPr lang="de-DE" sz="1600" i="1" dirty="0"/>
            </a:p>
            <a:p>
              <a:pPr marL="177800" indent="-177800">
                <a:lnSpc>
                  <a:spcPts val="1600"/>
                </a:lnSpc>
                <a:buFont typeface="Arial" panose="020B0604020202020204" pitchFamily="34" charset="0"/>
                <a:buChar char="•"/>
              </a:pPr>
              <a:r>
                <a:rPr lang="de-DE" sz="1600" i="1" dirty="0"/>
                <a:t>Taxe </a:t>
              </a:r>
              <a:r>
                <a:rPr lang="de-DE" sz="1600" i="1" dirty="0" err="1"/>
                <a:t>sur</a:t>
              </a:r>
              <a:r>
                <a:rPr lang="de-DE" sz="1600" i="1" dirty="0"/>
                <a:t> </a:t>
              </a:r>
              <a:r>
                <a:rPr lang="de-DE" sz="1600" i="1" dirty="0" err="1"/>
                <a:t>les</a:t>
              </a:r>
              <a:r>
                <a:rPr lang="de-DE" sz="1600" i="1" dirty="0"/>
                <a:t> </a:t>
              </a:r>
              <a:r>
                <a:rPr lang="de-DE" sz="1600" i="1" dirty="0" err="1"/>
                <a:t>assurances</a:t>
              </a:r>
              <a:endParaRPr lang="de-DE" sz="1600" i="1" dirty="0"/>
            </a:p>
            <a:p>
              <a:pPr marL="177800" indent="-177800">
                <a:lnSpc>
                  <a:spcPts val="1600"/>
                </a:lnSpc>
                <a:buFont typeface="Arial" panose="020B0604020202020204" pitchFamily="34" charset="0"/>
                <a:buChar char="•"/>
              </a:pPr>
              <a:r>
                <a:rPr lang="de-DE" sz="1600" i="1" dirty="0"/>
                <a:t>Taxe </a:t>
              </a:r>
              <a:r>
                <a:rPr lang="de-DE" sz="1600" i="1" dirty="0" err="1"/>
                <a:t>sur</a:t>
              </a:r>
              <a:r>
                <a:rPr lang="de-DE" sz="1600" i="1" dirty="0"/>
                <a:t> </a:t>
              </a:r>
              <a:r>
                <a:rPr lang="de-DE" sz="1600" i="1" dirty="0" err="1"/>
                <a:t>l‘électricité</a:t>
              </a:r>
              <a:endParaRPr lang="de-DE" sz="1600" i="1" dirty="0"/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D12AE4CA-5716-0A88-BB8E-D7CD696B49BC}"/>
                </a:ext>
              </a:extLst>
            </p:cNvPr>
            <p:cNvSpPr txBox="1">
              <a:spLocks/>
            </p:cNvSpPr>
            <p:nvPr/>
          </p:nvSpPr>
          <p:spPr>
            <a:xfrm>
              <a:off x="8199863" y="5012213"/>
              <a:ext cx="1817649" cy="132626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de-DE" sz="1600" i="1" dirty="0"/>
                <a:t>Entre </a:t>
              </a:r>
              <a:r>
                <a:rPr lang="de-DE" sz="1600" i="1" dirty="0" err="1"/>
                <a:t>autres</a:t>
              </a:r>
              <a:r>
                <a:rPr lang="de-DE" sz="1600" i="1" dirty="0"/>
                <a:t>:</a:t>
              </a:r>
            </a:p>
            <a:p>
              <a:pPr marL="177800" indent="-177800">
                <a:lnSpc>
                  <a:spcPts val="1600"/>
                </a:lnSpc>
                <a:buFont typeface="Arial" panose="020B0604020202020204" pitchFamily="34" charset="0"/>
                <a:buChar char="•"/>
              </a:pPr>
              <a:r>
                <a:rPr lang="de-DE" sz="1600" i="1" dirty="0"/>
                <a:t>Taxe </a:t>
              </a:r>
              <a:r>
                <a:rPr lang="de-DE" sz="1600" i="1" dirty="0" err="1"/>
                <a:t>sur</a:t>
              </a:r>
              <a:r>
                <a:rPr lang="de-DE" sz="1600" i="1" dirty="0"/>
                <a:t> </a:t>
              </a:r>
              <a:r>
                <a:rPr lang="de-DE" sz="1600" i="1" dirty="0" err="1"/>
                <a:t>les</a:t>
              </a:r>
              <a:r>
                <a:rPr lang="de-DE" sz="1600" i="1" dirty="0"/>
                <a:t> </a:t>
              </a:r>
              <a:r>
                <a:rPr lang="de-DE" sz="1600" i="1" dirty="0" err="1"/>
                <a:t>successions</a:t>
              </a:r>
              <a:endParaRPr lang="de-DE" sz="1600" i="1" dirty="0"/>
            </a:p>
            <a:p>
              <a:pPr marL="177800" indent="-177800">
                <a:lnSpc>
                  <a:spcPts val="1600"/>
                </a:lnSpc>
                <a:buFont typeface="Arial" panose="020B0604020202020204" pitchFamily="34" charset="0"/>
                <a:buChar char="•"/>
              </a:pPr>
              <a:r>
                <a:rPr lang="de-DE" sz="1600" i="1" dirty="0"/>
                <a:t>Taxe </a:t>
              </a:r>
              <a:r>
                <a:rPr lang="de-DE" sz="1600" i="1" dirty="0" err="1"/>
                <a:t>sur</a:t>
              </a:r>
              <a:r>
                <a:rPr lang="de-DE" sz="1600" i="1" dirty="0"/>
                <a:t> la </a:t>
              </a:r>
              <a:r>
                <a:rPr lang="de-DE" sz="1600" i="1" dirty="0" err="1"/>
                <a:t>bière</a:t>
              </a:r>
              <a:endParaRPr lang="de-DE" sz="1600" i="1" dirty="0"/>
            </a:p>
            <a:p>
              <a:pPr marL="177800" indent="-177800">
                <a:lnSpc>
                  <a:spcPts val="1600"/>
                </a:lnSpc>
                <a:buFont typeface="Arial" panose="020B0604020202020204" pitchFamily="34" charset="0"/>
                <a:buChar char="•"/>
              </a:pPr>
              <a:r>
                <a:rPr lang="de-DE" sz="1600" i="1" dirty="0"/>
                <a:t>Taxe </a:t>
              </a:r>
              <a:r>
                <a:rPr lang="de-DE" sz="1600" i="1" dirty="0" err="1"/>
                <a:t>sur</a:t>
              </a:r>
              <a:r>
                <a:rPr lang="de-DE" sz="1600" i="1" dirty="0"/>
                <a:t> </a:t>
              </a:r>
              <a:r>
                <a:rPr lang="de-DE" sz="1600" i="1" dirty="0" err="1"/>
                <a:t>les</a:t>
              </a:r>
              <a:r>
                <a:rPr lang="de-DE" sz="1600" i="1" dirty="0"/>
                <a:t> </a:t>
              </a:r>
              <a:r>
                <a:rPr lang="de-DE" sz="1600" i="1" dirty="0" err="1"/>
                <a:t>loteries</a:t>
              </a:r>
              <a:endParaRPr lang="de-DE" sz="1600" i="1" dirty="0"/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625F531A-1175-A82C-76DB-672C77D8853B}"/>
                </a:ext>
              </a:extLst>
            </p:cNvPr>
            <p:cNvSpPr txBox="1">
              <a:spLocks/>
            </p:cNvSpPr>
            <p:nvPr/>
          </p:nvSpPr>
          <p:spPr>
            <a:xfrm>
              <a:off x="10017512" y="5017877"/>
              <a:ext cx="1817649" cy="153144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de-DE" sz="1600" i="1" dirty="0"/>
                <a:t>Entre </a:t>
              </a:r>
              <a:r>
                <a:rPr lang="de-DE" sz="1600" i="1" dirty="0" err="1"/>
                <a:t>autres</a:t>
              </a:r>
              <a:r>
                <a:rPr lang="de-DE" sz="1600" i="1" dirty="0"/>
                <a:t>:</a:t>
              </a:r>
            </a:p>
            <a:p>
              <a:pPr marL="177800" indent="-177800">
                <a:lnSpc>
                  <a:spcPts val="1600"/>
                </a:lnSpc>
                <a:buFont typeface="Arial" panose="020B0604020202020204" pitchFamily="34" charset="0"/>
                <a:buChar char="•"/>
              </a:pPr>
              <a:r>
                <a:rPr lang="de-DE" sz="1600" i="1" dirty="0"/>
                <a:t>Taxe </a:t>
              </a:r>
              <a:r>
                <a:rPr lang="de-DE" sz="1600" i="1" dirty="0" err="1"/>
                <a:t>sur</a:t>
              </a:r>
              <a:r>
                <a:rPr lang="de-DE" sz="1600" i="1" dirty="0"/>
                <a:t> </a:t>
              </a:r>
              <a:r>
                <a:rPr lang="de-DE" sz="1600" i="1" dirty="0" err="1"/>
                <a:t>les</a:t>
              </a:r>
              <a:r>
                <a:rPr lang="de-DE" sz="1600" i="1" dirty="0"/>
                <a:t> </a:t>
              </a:r>
              <a:r>
                <a:rPr lang="de-DE" sz="1600" i="1" dirty="0" err="1"/>
                <a:t>propriétés</a:t>
              </a:r>
              <a:r>
                <a:rPr lang="de-DE" sz="1600" i="1" dirty="0"/>
                <a:t> </a:t>
              </a:r>
              <a:r>
                <a:rPr lang="de-DE" sz="1600" i="1" dirty="0" err="1"/>
                <a:t>immobilières</a:t>
              </a:r>
              <a:endParaRPr lang="de-DE" sz="1600" i="1" dirty="0"/>
            </a:p>
            <a:p>
              <a:pPr marL="177800" indent="-177800">
                <a:lnSpc>
                  <a:spcPts val="1600"/>
                </a:lnSpc>
                <a:buFont typeface="Arial" panose="020B0604020202020204" pitchFamily="34" charset="0"/>
                <a:buChar char="•"/>
              </a:pPr>
              <a:r>
                <a:rPr lang="de-DE" sz="1600" i="1" dirty="0"/>
                <a:t>Taxe </a:t>
              </a:r>
              <a:r>
                <a:rPr lang="de-DE" sz="1600" i="1" dirty="0" err="1"/>
                <a:t>pour</a:t>
              </a:r>
              <a:r>
                <a:rPr lang="de-DE" sz="1600" i="1" dirty="0"/>
                <a:t> </a:t>
              </a:r>
              <a:r>
                <a:rPr lang="de-DE" sz="1600" i="1" dirty="0" err="1"/>
                <a:t>chiens</a:t>
              </a:r>
              <a:endParaRPr lang="de-DE" sz="1600" i="1" dirty="0"/>
            </a:p>
            <a:p>
              <a:pPr marL="177800" indent="-177800">
                <a:lnSpc>
                  <a:spcPts val="1600"/>
                </a:lnSpc>
                <a:buFont typeface="Arial" panose="020B0604020202020204" pitchFamily="34" charset="0"/>
                <a:buChar char="•"/>
              </a:pPr>
              <a:r>
                <a:rPr lang="de-DE" sz="1600" i="1" dirty="0"/>
                <a:t>Taxe professionelle</a:t>
              </a:r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676BCEEE-EFE7-76AC-14ED-B7FA49269796}"/>
                </a:ext>
              </a:extLst>
            </p:cNvPr>
            <p:cNvSpPr txBox="1">
              <a:spLocks/>
            </p:cNvSpPr>
            <p:nvPr/>
          </p:nvSpPr>
          <p:spPr>
            <a:xfrm>
              <a:off x="218364" y="5745706"/>
              <a:ext cx="13784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Source: </a:t>
              </a:r>
              <a:r>
                <a:rPr lang="de-DE" dirty="0" err="1"/>
                <a:t>Ministère</a:t>
              </a:r>
              <a:r>
                <a:rPr lang="de-DE" dirty="0"/>
                <a:t> des </a:t>
              </a:r>
              <a:r>
                <a:rPr lang="de-DE" dirty="0" err="1"/>
                <a:t>Finances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481856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E5213D-6E46-A62B-D1FB-39A8518DF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18800" cy="1325563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4400" dirty="0"/>
              <a:t>La Lkw-Maut - </a:t>
            </a:r>
            <a:r>
              <a:rPr lang="de-DE" sz="4400" dirty="0" err="1"/>
              <a:t>qu‘est-ce</a:t>
            </a:r>
            <a:r>
              <a:rPr lang="de-DE" sz="4400" dirty="0"/>
              <a:t> </a:t>
            </a:r>
            <a:r>
              <a:rPr lang="de-DE" sz="4400" dirty="0" err="1"/>
              <a:t>que</a:t>
            </a:r>
            <a:r>
              <a:rPr lang="de-DE" sz="4400" dirty="0"/>
              <a:t> c‘est?</a:t>
            </a:r>
            <a:endParaRPr lang="de-DE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FBADFD9-5897-AF7C-973E-FA003EC9B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47850"/>
            <a:ext cx="10885227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dirty="0">
                <a:latin typeface="Aptos Display" panose="020B0004020202020204" pitchFamily="34" charset="0"/>
              </a:rPr>
              <a:t>Taxe pour l‘</a:t>
            </a:r>
            <a:r>
              <a:rPr lang="fr-FR" b="1" dirty="0">
                <a:latin typeface="Aptos Display" panose="020B0004020202020204" pitchFamily="34" charset="0"/>
              </a:rPr>
              <a:t>utilisation de l‘autoroute et 2.235 km de routes nationales par des véhicules de transport </a:t>
            </a:r>
            <a:r>
              <a:rPr lang="fr-FR" dirty="0">
                <a:latin typeface="Aptos Display" panose="020B0004020202020204" pitchFamily="34" charset="0"/>
              </a:rPr>
              <a:t>à payer pour véhicules immatriculés en Allemagne ou à l'étranger (autoroutes et routes nationales sont construites et entretenues par l’Etat national). </a:t>
            </a:r>
            <a:r>
              <a:rPr lang="fr-FR" dirty="0">
                <a:latin typeface="Aptos Display" panose="020B0004020202020204" pitchFamily="34" charset="0"/>
                <a:sym typeface="Wingdings" panose="05000000000000000000" pitchFamily="2" charset="2"/>
              </a:rPr>
              <a:t>  </a:t>
            </a:r>
            <a:r>
              <a:rPr lang="fr-FR" b="1" dirty="0">
                <a:solidFill>
                  <a:schemeClr val="bg1"/>
                </a:solidFill>
                <a:highlight>
                  <a:srgbClr val="808080"/>
                </a:highlight>
                <a:latin typeface="Aptos Display" panose="020B0004020202020204" pitchFamily="34" charset="0"/>
                <a:sym typeface="Wingdings" panose="05000000000000000000" pitchFamily="2" charset="2"/>
              </a:rPr>
              <a:t> 7,8 Mrd. EUR en 2023</a:t>
            </a:r>
            <a:r>
              <a:rPr lang="fr-FR" b="1" dirty="0">
                <a:solidFill>
                  <a:schemeClr val="bg2">
                    <a:lumMod val="50000"/>
                  </a:schemeClr>
                </a:solidFill>
                <a:highlight>
                  <a:srgbClr val="808080"/>
                </a:highlight>
                <a:latin typeface="Aptos Display" panose="020B0004020202020204" pitchFamily="34" charset="0"/>
                <a:sym typeface="Wingdings" panose="05000000000000000000" pitchFamily="2" charset="2"/>
              </a:rPr>
              <a:t>.</a:t>
            </a:r>
            <a:endParaRPr lang="fr-FR" b="1" dirty="0">
              <a:solidFill>
                <a:schemeClr val="bg2">
                  <a:lumMod val="50000"/>
                </a:schemeClr>
              </a:solidFill>
              <a:highlight>
                <a:srgbClr val="808080"/>
              </a:highlight>
              <a:latin typeface="Aptos Display" panose="020B00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dirty="0">
                <a:solidFill>
                  <a:srgbClr val="1E1E1E"/>
                </a:solidFill>
                <a:highlight>
                  <a:srgbClr val="FFFFFF"/>
                </a:highlight>
                <a:latin typeface="Aptos Display" panose="020B0004020202020204" pitchFamily="34" charset="0"/>
              </a:rPr>
              <a:t>L’objectif est le </a:t>
            </a:r>
            <a:r>
              <a:rPr lang="fr-FR" b="1" dirty="0">
                <a:solidFill>
                  <a:srgbClr val="1E1E1E"/>
                </a:solidFill>
                <a:highlight>
                  <a:srgbClr val="FFFFFF"/>
                </a:highlight>
                <a:latin typeface="Aptos Display" panose="020B0004020202020204" pitchFamily="34" charset="0"/>
              </a:rPr>
              <a:t>financement des infrastructures routières par les utilisateurs</a:t>
            </a:r>
            <a:r>
              <a:rPr lang="fr-FR" dirty="0">
                <a:solidFill>
                  <a:srgbClr val="1E1E1E"/>
                </a:solidFill>
                <a:highlight>
                  <a:srgbClr val="FFFFFF"/>
                </a:highlight>
                <a:latin typeface="Aptos Display" panose="020B0004020202020204" pitchFamily="34" charset="0"/>
              </a:rPr>
              <a:t> au lieu d’un financement par des taxes. Justification des tarifs par les coûts pour la construction, l’opération et le maintien (directive européenne 1999/62/</a:t>
            </a:r>
            <a:r>
              <a:rPr lang="fr-FR" dirty="0" err="1">
                <a:solidFill>
                  <a:srgbClr val="1E1E1E"/>
                </a:solidFill>
                <a:highlight>
                  <a:srgbClr val="FFFFFF"/>
                </a:highlight>
                <a:latin typeface="Aptos Display" panose="020B0004020202020204" pitchFamily="34" charset="0"/>
              </a:rPr>
              <a:t>EGa</a:t>
            </a:r>
            <a:r>
              <a:rPr lang="fr-FR" dirty="0">
                <a:solidFill>
                  <a:srgbClr val="1E1E1E"/>
                </a:solidFill>
                <a:highlight>
                  <a:srgbClr val="FFFFFF"/>
                </a:highlight>
                <a:latin typeface="Aptos Display" panose="020B0004020202020204" pitchFamily="34" charset="0"/>
              </a:rPr>
              <a:t>). Depuis 2011 intégration de coûts externes (2011/76/EG).</a:t>
            </a:r>
            <a:endParaRPr lang="fr-FR" b="0" i="0" dirty="0">
              <a:solidFill>
                <a:srgbClr val="1E1E1E"/>
              </a:solidFill>
              <a:effectLst/>
              <a:highlight>
                <a:srgbClr val="FFFFFF"/>
              </a:highlight>
              <a:latin typeface="Aptos Display" panose="020B00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A572221-E5A2-2F1D-A7EC-C09112AF1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7B12-72C4-49C9-A25F-11032525843E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3795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B6EA7467-EB2C-7E15-AA6D-23D3E0582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4503" y="181432"/>
            <a:ext cx="9514958" cy="635748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BE5213D-6E46-A62B-D1FB-39A8518DF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427" y="542545"/>
            <a:ext cx="3720152" cy="1325563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4400" dirty="0"/>
              <a:t>Le </a:t>
            </a:r>
            <a:r>
              <a:rPr lang="de-DE" sz="4400" dirty="0" err="1"/>
              <a:t>réseau</a:t>
            </a:r>
            <a:r>
              <a:rPr lang="de-DE" sz="4400" dirty="0"/>
              <a:t> </a:t>
            </a:r>
            <a:br>
              <a:rPr lang="de-DE" sz="4400" dirty="0"/>
            </a:br>
            <a:r>
              <a:rPr lang="de-DE" sz="4400" dirty="0"/>
              <a:t>de la Lkw-Maut </a:t>
            </a:r>
            <a:endParaRPr lang="de-DE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A572221-E5A2-2F1D-A7EC-C09112AF1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7B12-72C4-49C9-A25F-11032525843E}" type="slidenum">
              <a:rPr lang="de-DE" smtClean="0"/>
              <a:t>4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CA22669-687A-B55B-E939-DAE3B1187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420" y="2953825"/>
            <a:ext cx="1238509" cy="1448297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1EB35533-642D-9122-C051-8FF15F6FA42B}"/>
              </a:ext>
            </a:extLst>
          </p:cNvPr>
          <p:cNvSpPr txBox="1"/>
          <p:nvPr/>
        </p:nvSpPr>
        <p:spPr>
          <a:xfrm>
            <a:off x="2899864" y="3524959"/>
            <a:ext cx="2668423" cy="8771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700" b="1" kern="12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Autoroute</a:t>
            </a:r>
            <a:r>
              <a:rPr lang="de-DE" sz="1700" b="1" kern="1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700" b="1" kern="12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avec</a:t>
            </a:r>
            <a:r>
              <a:rPr lang="de-DE" sz="1700" b="1" kern="1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Maut</a:t>
            </a:r>
          </a:p>
          <a:p>
            <a:r>
              <a:rPr lang="de-DE" sz="1700" b="1" dirty="0">
                <a:solidFill>
                  <a:schemeClr val="accent1">
                    <a:lumMod val="50000"/>
                  </a:schemeClr>
                </a:solidFill>
              </a:rPr>
              <a:t>Route nationale </a:t>
            </a:r>
            <a:r>
              <a:rPr lang="de-DE" sz="1700" b="1" dirty="0" err="1">
                <a:solidFill>
                  <a:schemeClr val="accent1">
                    <a:lumMod val="50000"/>
                  </a:schemeClr>
                </a:solidFill>
              </a:rPr>
              <a:t>avec</a:t>
            </a:r>
            <a:r>
              <a:rPr lang="de-DE" sz="1700" b="1" dirty="0">
                <a:solidFill>
                  <a:schemeClr val="accent1">
                    <a:lumMod val="50000"/>
                  </a:schemeClr>
                </a:solidFill>
              </a:rPr>
              <a:t>  Maut</a:t>
            </a:r>
          </a:p>
          <a:p>
            <a:r>
              <a:rPr lang="de-DE" sz="1700" b="1" kern="12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Autoroute</a:t>
            </a:r>
            <a:r>
              <a:rPr lang="de-DE" sz="1700" b="1" kern="1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700" b="1" kern="12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sans</a:t>
            </a:r>
            <a:r>
              <a:rPr lang="de-DE" sz="1700" b="1" kern="1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Maut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85892CA5-7A7D-0CA9-0D00-F586B099CA26}"/>
              </a:ext>
            </a:extLst>
          </p:cNvPr>
          <p:cNvSpPr/>
          <p:nvPr/>
        </p:nvSpPr>
        <p:spPr>
          <a:xfrm>
            <a:off x="2534503" y="4459462"/>
            <a:ext cx="3020136" cy="249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54A643A-5BC2-36C9-99B3-B7062031538E}"/>
              </a:ext>
            </a:extLst>
          </p:cNvPr>
          <p:cNvSpPr txBox="1">
            <a:spLocks/>
          </p:cNvSpPr>
          <p:nvPr/>
        </p:nvSpPr>
        <p:spPr>
          <a:xfrm>
            <a:off x="216465" y="5992289"/>
            <a:ext cx="1378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Source: </a:t>
            </a:r>
            <a:br>
              <a:rPr lang="de-DE" dirty="0"/>
            </a:br>
            <a:r>
              <a:rPr lang="de-DE" dirty="0"/>
              <a:t>Toll </a:t>
            </a:r>
            <a:r>
              <a:rPr lang="de-DE" dirty="0" err="1"/>
              <a:t>Collect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7135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69159A-6EDF-E7B3-C0FC-7B23CF855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Evolution du </a:t>
            </a:r>
            <a:r>
              <a:rPr lang="de-DE" dirty="0" err="1"/>
              <a:t>système</a:t>
            </a:r>
            <a:r>
              <a:rPr lang="de-DE" dirty="0"/>
              <a:t> de la Lkw-Maut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70DF8F5-69F0-3FDA-9578-591A272403F6}"/>
              </a:ext>
            </a:extLst>
          </p:cNvPr>
          <p:cNvSpPr txBox="1"/>
          <p:nvPr/>
        </p:nvSpPr>
        <p:spPr>
          <a:xfrm>
            <a:off x="355415" y="3000339"/>
            <a:ext cx="1564825" cy="1938992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de-DE" sz="2000" dirty="0" err="1">
                <a:latin typeface="Aptos Display" panose="020B0004020202020204" pitchFamily="34" charset="0"/>
              </a:rPr>
              <a:t>Introduction</a:t>
            </a:r>
            <a:r>
              <a:rPr lang="de-DE" sz="2000" dirty="0">
                <a:latin typeface="Aptos Display" panose="020B0004020202020204" pitchFamily="34" charset="0"/>
              </a:rPr>
              <a:t>: </a:t>
            </a:r>
            <a:r>
              <a:rPr lang="fr-FR" sz="2000" noProof="0" dirty="0">
                <a:latin typeface="Aptos Display" panose="020B0004020202020204" pitchFamily="34" charset="0"/>
              </a:rPr>
              <a:t>Tous les véhicules de transport de </a:t>
            </a:r>
            <a:br>
              <a:rPr lang="fr-FR" sz="2000" noProof="0" dirty="0">
                <a:latin typeface="Aptos Display" panose="020B0004020202020204" pitchFamily="34" charset="0"/>
              </a:rPr>
            </a:br>
            <a:r>
              <a:rPr lang="fr-FR" sz="2000" noProof="0" dirty="0">
                <a:latin typeface="Aptos Display" panose="020B0004020202020204" pitchFamily="34" charset="0"/>
              </a:rPr>
              <a:t>12 t poids maximum</a:t>
            </a:r>
            <a:r>
              <a:rPr lang="de-DE" sz="2000" dirty="0">
                <a:latin typeface="Aptos Display" panose="020B0004020202020204" pitchFamily="34" charset="0"/>
              </a:rPr>
              <a:t>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E48BF92-E11D-58C4-EF25-926638CD26F0}"/>
              </a:ext>
            </a:extLst>
          </p:cNvPr>
          <p:cNvSpPr txBox="1"/>
          <p:nvPr/>
        </p:nvSpPr>
        <p:spPr>
          <a:xfrm>
            <a:off x="2050933" y="2984768"/>
            <a:ext cx="1446647" cy="2862322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fr-FR" sz="2000" noProof="0" dirty="0">
                <a:latin typeface="Aptos Display" panose="020B0004020202020204" pitchFamily="34" charset="0"/>
              </a:rPr>
              <a:t>Extension de la </a:t>
            </a:r>
            <a:r>
              <a:rPr lang="fr-FR" sz="2000" noProof="0" dirty="0" err="1">
                <a:latin typeface="Aptos Display" panose="020B0004020202020204" pitchFamily="34" charset="0"/>
              </a:rPr>
              <a:t>Maut</a:t>
            </a:r>
            <a:r>
              <a:rPr lang="fr-FR" sz="2000" noProof="0" dirty="0">
                <a:latin typeface="Aptos Display" panose="020B0004020202020204" pitchFamily="34" charset="0"/>
              </a:rPr>
              <a:t> à 1.135 km de tronçons à quatre voies ou plus des </a:t>
            </a:r>
            <a:r>
              <a:rPr lang="fr-FR" sz="2000" noProof="0" dirty="0" err="1">
                <a:latin typeface="Aptos Display" panose="020B0004020202020204" pitchFamily="34" charset="0"/>
              </a:rPr>
              <a:t>rout</a:t>
            </a:r>
            <a:r>
              <a:rPr lang="fr-FR" sz="2000" dirty="0">
                <a:latin typeface="Aptos Display" panose="020B0004020202020204" pitchFamily="34" charset="0"/>
              </a:rPr>
              <a:t>es</a:t>
            </a:r>
            <a:r>
              <a:rPr lang="fr-FR" sz="2000" noProof="0" dirty="0">
                <a:latin typeface="Aptos Display" panose="020B0004020202020204" pitchFamily="34" charset="0"/>
              </a:rPr>
              <a:t> nationales</a:t>
            </a:r>
            <a:endParaRPr lang="de-DE" sz="2000" dirty="0">
              <a:latin typeface="Aptos Display" panose="020B000402020202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B8D4EF1-305A-6007-2630-25E30F9252E2}"/>
              </a:ext>
            </a:extLst>
          </p:cNvPr>
          <p:cNvSpPr txBox="1"/>
          <p:nvPr/>
        </p:nvSpPr>
        <p:spPr>
          <a:xfrm>
            <a:off x="8423520" y="2993955"/>
            <a:ext cx="1463607" cy="1938992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fr-FR" sz="2000" noProof="0" dirty="0">
                <a:latin typeface="Aptos Display" panose="020B0004020202020204" pitchFamily="34" charset="0"/>
              </a:rPr>
              <a:t>Taxe </a:t>
            </a:r>
            <a:r>
              <a:rPr lang="fr-FR" sz="2000" noProof="0" dirty="0" err="1">
                <a:latin typeface="Aptos Display" panose="020B0004020202020204" pitchFamily="34" charset="0"/>
              </a:rPr>
              <a:t>supplé-mentaire</a:t>
            </a:r>
            <a:r>
              <a:rPr lang="fr-FR" sz="2000" noProof="0" dirty="0">
                <a:latin typeface="Aptos Display" panose="020B0004020202020204" pitchFamily="34" charset="0"/>
              </a:rPr>
              <a:t> CO2 </a:t>
            </a:r>
            <a:br>
              <a:rPr lang="fr-FR" sz="2000" noProof="0" dirty="0">
                <a:latin typeface="Aptos Display" panose="020B0004020202020204" pitchFamily="34" charset="0"/>
              </a:rPr>
            </a:br>
            <a:r>
              <a:rPr lang="fr-FR" sz="2000" noProof="0" dirty="0">
                <a:latin typeface="Aptos Display" panose="020B0004020202020204" pitchFamily="34" charset="0"/>
              </a:rPr>
              <a:t>(200 EUR par tonne)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3C03A46-535D-5B5E-BD40-A0A928FBADBF}"/>
              </a:ext>
            </a:extLst>
          </p:cNvPr>
          <p:cNvSpPr txBox="1"/>
          <p:nvPr/>
        </p:nvSpPr>
        <p:spPr>
          <a:xfrm>
            <a:off x="9955530" y="2989990"/>
            <a:ext cx="1463607" cy="224676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sz="2000" noProof="0" dirty="0">
                <a:latin typeface="Aptos Display" panose="020B0004020202020204" pitchFamily="34" charset="0"/>
              </a:rPr>
              <a:t>Extension de la </a:t>
            </a:r>
            <a:r>
              <a:rPr lang="fr-FR" sz="2000" noProof="0" dirty="0" err="1">
                <a:latin typeface="Aptos Display" panose="020B0004020202020204" pitchFamily="34" charset="0"/>
              </a:rPr>
              <a:t>Maut</a:t>
            </a:r>
            <a:r>
              <a:rPr lang="fr-FR" sz="2000" noProof="0" dirty="0">
                <a:latin typeface="Aptos Display" panose="020B0004020202020204" pitchFamily="34" charset="0"/>
              </a:rPr>
              <a:t> aux véhicules à partir de </a:t>
            </a:r>
            <a:br>
              <a:rPr lang="fr-FR" sz="2000" noProof="0" dirty="0">
                <a:latin typeface="Aptos Display" panose="020B0004020202020204" pitchFamily="34" charset="0"/>
              </a:rPr>
            </a:br>
            <a:r>
              <a:rPr lang="fr-FR" sz="2000" noProof="0" dirty="0">
                <a:latin typeface="Aptos Display" panose="020B0004020202020204" pitchFamily="34" charset="0"/>
              </a:rPr>
              <a:t>3,5 t poids maximum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E251176-0925-6010-DE24-F7CA06176607}"/>
              </a:ext>
            </a:extLst>
          </p:cNvPr>
          <p:cNvSpPr txBox="1"/>
          <p:nvPr/>
        </p:nvSpPr>
        <p:spPr>
          <a:xfrm>
            <a:off x="5367550" y="1770702"/>
            <a:ext cx="2096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Intégration</a:t>
            </a:r>
            <a:r>
              <a:rPr lang="de-DE" dirty="0"/>
              <a:t> de </a:t>
            </a:r>
            <a:r>
              <a:rPr lang="de-DE" dirty="0" err="1"/>
              <a:t>coûts</a:t>
            </a:r>
            <a:r>
              <a:rPr lang="de-DE" dirty="0"/>
              <a:t> externes (</a:t>
            </a:r>
            <a:r>
              <a:rPr lang="de-DE" dirty="0" err="1"/>
              <a:t>pollution</a:t>
            </a:r>
            <a:r>
              <a:rPr lang="de-DE" dirty="0"/>
              <a:t>)</a:t>
            </a:r>
          </a:p>
        </p:txBody>
      </p:sp>
      <p:sp>
        <p:nvSpPr>
          <p:cNvPr id="15" name="Pfeil: nach rechts 14">
            <a:extLst>
              <a:ext uri="{FF2B5EF4-FFF2-40B4-BE49-F238E27FC236}">
                <a16:creationId xmlns:a16="http://schemas.microsoft.com/office/drawing/2014/main" id="{E0BFCA8E-56FC-10B2-AC64-E72E39893B7F}"/>
              </a:ext>
            </a:extLst>
          </p:cNvPr>
          <p:cNvSpPr/>
          <p:nvPr/>
        </p:nvSpPr>
        <p:spPr>
          <a:xfrm>
            <a:off x="376453" y="1582600"/>
            <a:ext cx="11741059" cy="1120900"/>
          </a:xfrm>
          <a:prstGeom prst="rightArrow">
            <a:avLst>
              <a:gd name="adj1" fmla="val 50000"/>
              <a:gd name="adj2" fmla="val 5974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BFD82DA-7574-CF21-F25C-38E901B09E93}"/>
              </a:ext>
            </a:extLst>
          </p:cNvPr>
          <p:cNvSpPr txBox="1"/>
          <p:nvPr/>
        </p:nvSpPr>
        <p:spPr>
          <a:xfrm>
            <a:off x="74489" y="1924571"/>
            <a:ext cx="11227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       2005           2012           2015            2018          2019         2023         2024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20551482-D483-0BD8-B016-EF4EB0A97DB2}"/>
              </a:ext>
            </a:extLst>
          </p:cNvPr>
          <p:cNvSpPr txBox="1"/>
          <p:nvPr/>
        </p:nvSpPr>
        <p:spPr>
          <a:xfrm>
            <a:off x="3619985" y="2984768"/>
            <a:ext cx="1689904" cy="1015663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Aptos Display" panose="020B0004020202020204" pitchFamily="34" charset="0"/>
              </a:rPr>
              <a:t>Extension </a:t>
            </a:r>
            <a:r>
              <a:rPr lang="de-DE" sz="2000" dirty="0" err="1">
                <a:latin typeface="Aptos Display" panose="020B0004020202020204" pitchFamily="34" charset="0"/>
              </a:rPr>
              <a:t>aux</a:t>
            </a:r>
            <a:r>
              <a:rPr lang="de-DE" sz="2000" dirty="0">
                <a:latin typeface="Aptos Display" panose="020B0004020202020204" pitchFamily="34" charset="0"/>
              </a:rPr>
              <a:t> </a:t>
            </a:r>
            <a:r>
              <a:rPr lang="de-DE" sz="2000" dirty="0" err="1">
                <a:latin typeface="Aptos Display" panose="020B0004020202020204" pitchFamily="34" charset="0"/>
              </a:rPr>
              <a:t>véhicules</a:t>
            </a:r>
            <a:r>
              <a:rPr lang="de-DE" sz="2000" dirty="0">
                <a:latin typeface="Aptos Display" panose="020B0004020202020204" pitchFamily="34" charset="0"/>
              </a:rPr>
              <a:t> de 7,5 t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78F5684-186E-FCA9-3832-646FD7879C40}"/>
              </a:ext>
            </a:extLst>
          </p:cNvPr>
          <p:cNvSpPr txBox="1"/>
          <p:nvPr/>
        </p:nvSpPr>
        <p:spPr>
          <a:xfrm>
            <a:off x="7040880" y="2984768"/>
            <a:ext cx="1302802" cy="1631216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de-DE" sz="2000" dirty="0" err="1">
                <a:latin typeface="Aptos Display" panose="020B0004020202020204" pitchFamily="34" charset="0"/>
              </a:rPr>
              <a:t>Intégration</a:t>
            </a:r>
            <a:r>
              <a:rPr lang="de-DE" sz="2000" dirty="0">
                <a:latin typeface="Aptos Display" panose="020B0004020202020204" pitchFamily="34" charset="0"/>
              </a:rPr>
              <a:t> de </a:t>
            </a:r>
            <a:r>
              <a:rPr lang="de-DE" sz="2000" dirty="0" err="1">
                <a:latin typeface="Aptos Display" panose="020B0004020202020204" pitchFamily="34" charset="0"/>
              </a:rPr>
              <a:t>coûts</a:t>
            </a:r>
            <a:r>
              <a:rPr lang="de-DE" sz="2000" dirty="0">
                <a:latin typeface="Aptos Display" panose="020B0004020202020204" pitchFamily="34" charset="0"/>
              </a:rPr>
              <a:t> externes (</a:t>
            </a:r>
            <a:r>
              <a:rPr lang="de-DE" sz="2000" dirty="0" err="1">
                <a:latin typeface="Aptos Display" panose="020B0004020202020204" pitchFamily="34" charset="0"/>
              </a:rPr>
              <a:t>émissions</a:t>
            </a:r>
            <a:r>
              <a:rPr lang="de-DE" sz="2000" dirty="0">
                <a:latin typeface="Aptos Display" panose="020B0004020202020204" pitchFamily="34" charset="0"/>
              </a:rPr>
              <a:t> de </a:t>
            </a:r>
            <a:r>
              <a:rPr lang="de-DE" sz="2000" dirty="0" err="1">
                <a:latin typeface="Aptos Display" panose="020B0004020202020204" pitchFamily="34" charset="0"/>
              </a:rPr>
              <a:t>bruit</a:t>
            </a:r>
            <a:r>
              <a:rPr lang="de-DE" sz="2000" dirty="0">
                <a:latin typeface="Aptos Display" panose="020B0004020202020204" pitchFamily="34" charset="0"/>
              </a:rPr>
              <a:t>)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3008FFF-F765-981A-6E88-CDE382962F2E}"/>
              </a:ext>
            </a:extLst>
          </p:cNvPr>
          <p:cNvSpPr txBox="1"/>
          <p:nvPr/>
        </p:nvSpPr>
        <p:spPr>
          <a:xfrm>
            <a:off x="3638596" y="4123723"/>
            <a:ext cx="1689904" cy="1631216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de-DE" sz="2000" dirty="0" err="1">
                <a:latin typeface="Aptos Display" panose="020B0004020202020204" pitchFamily="34" charset="0"/>
              </a:rPr>
              <a:t>Intégration</a:t>
            </a:r>
            <a:r>
              <a:rPr lang="de-DE" sz="2000" dirty="0">
                <a:latin typeface="Aptos Display" panose="020B0004020202020204" pitchFamily="34" charset="0"/>
              </a:rPr>
              <a:t> de </a:t>
            </a:r>
            <a:r>
              <a:rPr lang="de-DE" sz="2000" dirty="0" err="1">
                <a:latin typeface="Aptos Display" panose="020B0004020202020204" pitchFamily="34" charset="0"/>
              </a:rPr>
              <a:t>coûts</a:t>
            </a:r>
            <a:r>
              <a:rPr lang="de-DE" sz="2000" dirty="0">
                <a:latin typeface="Aptos Display" panose="020B0004020202020204" pitchFamily="34" charset="0"/>
              </a:rPr>
              <a:t> externes (</a:t>
            </a:r>
            <a:r>
              <a:rPr lang="de-DE" sz="2000" dirty="0" err="1">
                <a:latin typeface="Aptos Display" panose="020B0004020202020204" pitchFamily="34" charset="0"/>
              </a:rPr>
              <a:t>émissions</a:t>
            </a:r>
            <a:r>
              <a:rPr lang="de-DE" sz="2000" dirty="0">
                <a:latin typeface="Aptos Display" panose="020B0004020202020204" pitchFamily="34" charset="0"/>
              </a:rPr>
              <a:t> </a:t>
            </a:r>
            <a:r>
              <a:rPr lang="de-DE" sz="2000" dirty="0" err="1">
                <a:latin typeface="Aptos Display" panose="020B0004020202020204" pitchFamily="34" charset="0"/>
              </a:rPr>
              <a:t>polluantes</a:t>
            </a:r>
            <a:r>
              <a:rPr lang="de-DE" sz="2000" dirty="0">
                <a:latin typeface="Aptos Display" panose="020B0004020202020204" pitchFamily="34" charset="0"/>
              </a:rPr>
              <a:t>)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D93B015-68C7-2ABE-88BF-ABBE8D43CAF7}"/>
              </a:ext>
            </a:extLst>
          </p:cNvPr>
          <p:cNvSpPr txBox="1"/>
          <p:nvPr/>
        </p:nvSpPr>
        <p:spPr>
          <a:xfrm>
            <a:off x="5388791" y="3000339"/>
            <a:ext cx="1573186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Aptos Display" panose="020B0004020202020204" pitchFamily="34" charset="0"/>
              </a:rPr>
              <a:t>Extension </a:t>
            </a:r>
            <a:r>
              <a:rPr lang="de-DE" sz="2000" dirty="0" err="1">
                <a:latin typeface="Aptos Display" panose="020B0004020202020204" pitchFamily="34" charset="0"/>
              </a:rPr>
              <a:t>sur</a:t>
            </a:r>
            <a:r>
              <a:rPr lang="de-DE" sz="2000" dirty="0">
                <a:latin typeface="Aptos Display" panose="020B0004020202020204" pitchFamily="34" charset="0"/>
              </a:rPr>
              <a:t> le </a:t>
            </a:r>
            <a:r>
              <a:rPr lang="de-DE" sz="2000" dirty="0" err="1">
                <a:latin typeface="Aptos Display" panose="020B0004020202020204" pitchFamily="34" charset="0"/>
              </a:rPr>
              <a:t>réseau</a:t>
            </a:r>
            <a:r>
              <a:rPr lang="de-DE" sz="2000" dirty="0">
                <a:latin typeface="Aptos Display" panose="020B0004020202020204" pitchFamily="34" charset="0"/>
              </a:rPr>
              <a:t> </a:t>
            </a:r>
            <a:r>
              <a:rPr lang="de-DE" sz="2000" dirty="0" err="1">
                <a:latin typeface="Aptos Display" panose="020B0004020202020204" pitchFamily="34" charset="0"/>
              </a:rPr>
              <a:t>entier</a:t>
            </a:r>
            <a:r>
              <a:rPr lang="de-DE" sz="2000" dirty="0">
                <a:latin typeface="Aptos Display" panose="020B0004020202020204" pitchFamily="34" charset="0"/>
              </a:rPr>
              <a:t> des </a:t>
            </a:r>
            <a:r>
              <a:rPr lang="de-DE" sz="2000" dirty="0" err="1">
                <a:latin typeface="Aptos Display" panose="020B0004020202020204" pitchFamily="34" charset="0"/>
              </a:rPr>
              <a:t>routes</a:t>
            </a:r>
            <a:r>
              <a:rPr lang="de-DE" sz="2000" dirty="0">
                <a:latin typeface="Aptos Display" panose="020B0004020202020204" pitchFamily="34" charset="0"/>
              </a:rPr>
              <a:t> nationales (40.000 km)</a:t>
            </a:r>
          </a:p>
        </p:txBody>
      </p:sp>
    </p:spTree>
    <p:extLst>
      <p:ext uri="{BB962C8B-B14F-4D97-AF65-F5344CB8AC3E}">
        <p14:creationId xmlns:p14="http://schemas.microsoft.com/office/powerpoint/2010/main" val="3798907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Text, Screenshot, parallel, Diagramm enthält.&#10;&#10;Automatisch generierte Beschreibung">
            <a:extLst>
              <a:ext uri="{FF2B5EF4-FFF2-40B4-BE49-F238E27FC236}">
                <a16:creationId xmlns:a16="http://schemas.microsoft.com/office/drawing/2014/main" id="{40009D14-56C3-A33E-1968-BC564D394F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" t="8093" r="-1662" b="20826"/>
          <a:stretch/>
        </p:blipFill>
        <p:spPr>
          <a:xfrm>
            <a:off x="5759355" y="3205184"/>
            <a:ext cx="6705600" cy="328769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BE5213D-6E46-A62B-D1FB-39A8518DF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18800" cy="1325563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4400" dirty="0" err="1"/>
              <a:t>Les</a:t>
            </a:r>
            <a:r>
              <a:rPr lang="de-DE" sz="4400" dirty="0"/>
              <a:t> </a:t>
            </a:r>
            <a:r>
              <a:rPr lang="de-DE" sz="4400" dirty="0" err="1"/>
              <a:t>critiques</a:t>
            </a:r>
            <a:r>
              <a:rPr lang="de-DE" sz="4400" dirty="0"/>
              <a:t> de la Lkw-Maut</a:t>
            </a:r>
            <a:endParaRPr lang="de-DE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FBADFD9-5897-AF7C-973E-FA003EC9B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7850"/>
            <a:ext cx="1051560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Tarifs trop hauts </a:t>
            </a:r>
            <a:r>
              <a:rPr lang="fr-FR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 tarifs trop bas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Des fonds (trop) limités du budget fédéral pour la construction et l'entretien des routes fédérales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Doublement des coûts pour les </a:t>
            </a:r>
            <a:br>
              <a:rPr lang="fr-FR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fr-FR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utilisateurs pa</a:t>
            </a:r>
            <a:r>
              <a:rPr lang="fr-FR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 la</a:t>
            </a:r>
            <a:r>
              <a:rPr lang="fr-FR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taxe CO2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A572221-E5A2-2F1D-A7EC-C09112AF1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7B12-72C4-49C9-A25F-11032525843E}" type="slidenum">
              <a:rPr lang="de-DE" smtClean="0"/>
              <a:t>6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C2F4040-9219-AB0F-92F8-F0BCC31A8DD0}"/>
              </a:ext>
            </a:extLst>
          </p:cNvPr>
          <p:cNvSpPr txBox="1">
            <a:spLocks/>
          </p:cNvSpPr>
          <p:nvPr/>
        </p:nvSpPr>
        <p:spPr>
          <a:xfrm>
            <a:off x="838200" y="5683845"/>
            <a:ext cx="50439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Source de la </a:t>
            </a:r>
            <a:r>
              <a:rPr lang="de-DE" dirty="0" err="1"/>
              <a:t>graphique</a:t>
            </a:r>
            <a:r>
              <a:rPr lang="de-DE" dirty="0"/>
              <a:t>: </a:t>
            </a:r>
            <a:br>
              <a:rPr lang="de-DE" dirty="0"/>
            </a:br>
            <a:r>
              <a:rPr lang="de-DE" dirty="0" err="1"/>
              <a:t>Wikipedia,https</a:t>
            </a:r>
            <a:r>
              <a:rPr lang="de-DE" dirty="0"/>
              <a:t>://upload.wikimedia.org/</a:t>
            </a:r>
            <a:r>
              <a:rPr lang="de-DE" dirty="0" err="1"/>
              <a:t>wikipedia</a:t>
            </a:r>
            <a:r>
              <a:rPr lang="de-DE" dirty="0"/>
              <a:t>/</a:t>
            </a:r>
            <a:r>
              <a:rPr lang="de-DE" dirty="0" err="1"/>
              <a:t>commons</a:t>
            </a:r>
            <a:r>
              <a:rPr lang="de-DE" dirty="0"/>
              <a:t>/d/d3/Verwendung_der_Mautmittel.png;</a:t>
            </a:r>
          </a:p>
          <a:p>
            <a:r>
              <a:rPr lang="de-DE" dirty="0"/>
              <a:t>23.04.2024</a:t>
            </a:r>
          </a:p>
        </p:txBody>
      </p:sp>
    </p:spTree>
    <p:extLst>
      <p:ext uri="{BB962C8B-B14F-4D97-AF65-F5344CB8AC3E}">
        <p14:creationId xmlns:p14="http://schemas.microsoft.com/office/powerpoint/2010/main" val="1219539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47CC69-1BF3-12C6-E2F5-87E2FA02E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récentes protestations contre l'élargissement de la </a:t>
            </a:r>
            <a:r>
              <a:rPr lang="fr-FR" dirty="0" err="1"/>
              <a:t>Maut</a:t>
            </a:r>
            <a:r>
              <a:rPr lang="fr-FR" dirty="0"/>
              <a:t> par la taxe CO2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065CF19-3297-310A-FD91-4418EB9AB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7B12-72C4-49C9-A25F-11032525843E}" type="slidenum">
              <a:rPr lang="de-DE" smtClean="0"/>
              <a:t>7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64B30AA-6EE6-5858-D42F-64D7D8323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060" y="1943787"/>
            <a:ext cx="7986948" cy="454908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89A6AB3-A995-8860-D363-6BC93FB02635}"/>
              </a:ext>
            </a:extLst>
          </p:cNvPr>
          <p:cNvSpPr txBox="1"/>
          <p:nvPr/>
        </p:nvSpPr>
        <p:spPr>
          <a:xfrm>
            <a:off x="9321421" y="2197290"/>
            <a:ext cx="27432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Au </a:t>
            </a:r>
            <a:r>
              <a:rPr lang="de-DE" sz="2800" dirty="0" err="1"/>
              <a:t>centre</a:t>
            </a:r>
            <a:r>
              <a:rPr lang="de-DE" sz="2800" dirty="0"/>
              <a:t> de Berlin, </a:t>
            </a:r>
            <a:br>
              <a:rPr lang="de-DE" sz="2800" dirty="0"/>
            </a:br>
            <a:r>
              <a:rPr lang="de-DE" sz="2800" dirty="0"/>
              <a:t>18 </a:t>
            </a:r>
            <a:r>
              <a:rPr lang="de-DE" sz="2800" dirty="0" err="1"/>
              <a:t>janvier</a:t>
            </a:r>
            <a:r>
              <a:rPr lang="de-DE" sz="2800" dirty="0"/>
              <a:t> 2024</a:t>
            </a:r>
          </a:p>
          <a:p>
            <a:endParaRPr lang="de-DE" dirty="0"/>
          </a:p>
          <a:p>
            <a:r>
              <a:rPr lang="de-DE" dirty="0"/>
              <a:t>Source: </a:t>
            </a:r>
            <a:r>
              <a:rPr lang="de-DE" b="0" i="0" dirty="0" err="1">
                <a:solidFill>
                  <a:srgbClr val="666666"/>
                </a:solidFill>
                <a:effectLst/>
                <a:highlight>
                  <a:srgbClr val="FFFFFF"/>
                </a:highlight>
                <a:latin typeface="Interstate"/>
              </a:rPr>
              <a:t>pa</a:t>
            </a:r>
            <a:r>
              <a:rPr lang="de-DE" b="0" i="0" dirty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Interstate"/>
              </a:rPr>
              <a:t>-Bildfunk/Carsten Koall, par </a:t>
            </a:r>
            <a:r>
              <a:rPr lang="de-DE" b="0" i="0" dirty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Interstate"/>
                <a:hlinkClick r:id="rId3"/>
              </a:rPr>
              <a:t>https://www.rbb24.de/wirtschaft/beitrag/2024/01/berlin-sternfahrt-spediteure-donnerstag-brandenburgertor.html</a:t>
            </a:r>
            <a:r>
              <a:rPr lang="de-DE" b="0" i="0" dirty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Interstate"/>
              </a:rPr>
              <a:t>; 23.04.2024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7793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F0D0D1-6691-92B9-8B38-E47115F8A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Backup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CF33C3B-E2EA-362C-35AE-DC03ECADDA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FEC2E46-8166-1961-098F-0CF20399C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7B12-72C4-49C9-A25F-11032525843E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7721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E5213D-6E46-A62B-D1FB-39A8518DF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18800" cy="1325563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4400" dirty="0" err="1"/>
              <a:t>Les</a:t>
            </a:r>
            <a:r>
              <a:rPr lang="de-DE" sz="4400" dirty="0"/>
              <a:t> </a:t>
            </a:r>
            <a:r>
              <a:rPr lang="de-DE" sz="4400" dirty="0" err="1"/>
              <a:t>tarifs</a:t>
            </a:r>
            <a:endParaRPr lang="de-DE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FBADFD9-5897-AF7C-973E-FA003EC9B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7850"/>
            <a:ext cx="1051560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dirty="0">
                <a:latin typeface="Aptos Display" panose="020B0004020202020204" pitchFamily="34" charset="0"/>
              </a:rPr>
              <a:t>Véhicule par poids et pour les plus de 18 tonnes par le nombre d’axes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dirty="0">
                <a:latin typeface="Aptos Display" panose="020B0004020202020204" pitchFamily="34" charset="0"/>
              </a:rPr>
              <a:t>6 catégories « émissions polluantes »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b="0" i="0" dirty="0">
                <a:solidFill>
                  <a:srgbClr val="1E1E1E"/>
                </a:solidFill>
                <a:effectLst/>
                <a:highlight>
                  <a:srgbClr val="FFFFFF"/>
                </a:highlight>
                <a:latin typeface="Aptos Display" panose="020B0004020202020204" pitchFamily="34" charset="0"/>
              </a:rPr>
              <a:t>4 catégories « </a:t>
            </a:r>
            <a:r>
              <a:rPr lang="fr-FR" b="0" i="0" dirty="0" err="1">
                <a:solidFill>
                  <a:srgbClr val="1E1E1E"/>
                </a:solidFill>
                <a:effectLst/>
                <a:highlight>
                  <a:srgbClr val="FFFFFF"/>
                </a:highlight>
                <a:latin typeface="Aptos Display" panose="020B0004020202020204" pitchFamily="34" charset="0"/>
              </a:rPr>
              <a:t>emissions</a:t>
            </a:r>
            <a:r>
              <a:rPr lang="fr-FR" b="0" i="0" dirty="0">
                <a:solidFill>
                  <a:srgbClr val="1E1E1E"/>
                </a:solidFill>
                <a:effectLst/>
                <a:highlight>
                  <a:srgbClr val="FFFFFF"/>
                </a:highlight>
                <a:latin typeface="Aptos Display" panose="020B0004020202020204" pitchFamily="34" charset="0"/>
              </a:rPr>
              <a:t> CO2 »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fr-FR" dirty="0">
              <a:solidFill>
                <a:srgbClr val="1E1E1E"/>
              </a:solidFill>
              <a:highlight>
                <a:srgbClr val="FFFFFF"/>
              </a:highlight>
              <a:latin typeface="Aptos Display" panose="020B00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b="0" i="0" dirty="0">
                <a:solidFill>
                  <a:srgbClr val="1E1E1E"/>
                </a:solidFill>
                <a:effectLst/>
                <a:highlight>
                  <a:srgbClr val="FFFFFF"/>
                </a:highlight>
                <a:latin typeface="Aptos Display" panose="020B0004020202020204" pitchFamily="34" charset="0"/>
                <a:sym typeface="Wingdings" panose="05000000000000000000" pitchFamily="2" charset="2"/>
              </a:rPr>
              <a:t> entre 15,1 et 51,6 ct par kilomètre</a:t>
            </a:r>
            <a:endParaRPr lang="fr-FR" b="0" i="0" dirty="0">
              <a:solidFill>
                <a:srgbClr val="1E1E1E"/>
              </a:solidFill>
              <a:effectLst/>
              <a:highlight>
                <a:srgbClr val="FFFFFF"/>
              </a:highlight>
              <a:latin typeface="Aptos Display" panose="020B00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fr-FR" b="0" i="0" dirty="0">
              <a:solidFill>
                <a:srgbClr val="1E1E1E"/>
              </a:solidFill>
              <a:effectLst/>
              <a:highlight>
                <a:srgbClr val="FFFFFF"/>
              </a:highlight>
              <a:latin typeface="Aptos Display" panose="020B00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A572221-E5A2-2F1D-A7EC-C09112AF1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7B12-72C4-49C9-A25F-11032525843E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20549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9A5812EC654640AAF0FBDB42E081DB" ma:contentTypeVersion="18" ma:contentTypeDescription="Crée un document." ma:contentTypeScope="" ma:versionID="562c5f8faa3afe0037f80cedbbba92a2">
  <xsd:schema xmlns:xsd="http://www.w3.org/2001/XMLSchema" xmlns:xs="http://www.w3.org/2001/XMLSchema" xmlns:p="http://schemas.microsoft.com/office/2006/metadata/properties" xmlns:ns2="ca8b9c18-5e1d-46e5-9d1a-4e2a3224a5d3" xmlns:ns3="597f0e91-a424-40e7-b159-919cd36229ca" targetNamespace="http://schemas.microsoft.com/office/2006/metadata/properties" ma:root="true" ma:fieldsID="6d0b1f9947d2def9302a79bd3f5241cd" ns2:_="" ns3:_="">
    <xsd:import namespace="ca8b9c18-5e1d-46e5-9d1a-4e2a3224a5d3"/>
    <xsd:import namespace="597f0e91-a424-40e7-b159-919cd36229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b9c18-5e1d-46e5-9d1a-4e2a3224a5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05f3d6fe-baf4-44b9-a882-657db6edb6c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7f0e91-a424-40e7-b159-919cd36229c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c45a579-8ad3-4386-ab0e-ea2618c9e016}" ma:internalName="TaxCatchAll" ma:showField="CatchAllData" ma:web="597f0e91-a424-40e7-b159-919cd36229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a8b9c18-5e1d-46e5-9d1a-4e2a3224a5d3">
      <Terms xmlns="http://schemas.microsoft.com/office/infopath/2007/PartnerControls"/>
    </lcf76f155ced4ddcb4097134ff3c332f>
    <TaxCatchAll xmlns="597f0e91-a424-40e7-b159-919cd36229ca" xsi:nil="true"/>
  </documentManagement>
</p:properties>
</file>

<file path=customXml/itemProps1.xml><?xml version="1.0" encoding="utf-8"?>
<ds:datastoreItem xmlns:ds="http://schemas.openxmlformats.org/officeDocument/2006/customXml" ds:itemID="{B8801129-431C-4B26-81F4-D442A4918769}"/>
</file>

<file path=customXml/itemProps2.xml><?xml version="1.0" encoding="utf-8"?>
<ds:datastoreItem xmlns:ds="http://schemas.openxmlformats.org/officeDocument/2006/customXml" ds:itemID="{B93E27F4-1160-4B82-A90E-899B5D192B58}"/>
</file>

<file path=customXml/itemProps3.xml><?xml version="1.0" encoding="utf-8"?>
<ds:datastoreItem xmlns:ds="http://schemas.openxmlformats.org/officeDocument/2006/customXml" ds:itemID="{63185D75-5F68-4CE1-9CEE-232B34D01121}"/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529</Words>
  <Application>Microsoft Macintosh PowerPoint</Application>
  <PresentationFormat>Grand écran</PresentationFormat>
  <Paragraphs>74</Paragraphs>
  <Slides>10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Calibri Light</vt:lpstr>
      <vt:lpstr>Interstate</vt:lpstr>
      <vt:lpstr>Office</vt:lpstr>
      <vt:lpstr>Décarbonation du transport en Allemagne: le rôle de la fiscalité et le cas de la Maut </vt:lpstr>
      <vt:lpstr>Le système fiscal allemand</vt:lpstr>
      <vt:lpstr>La Lkw-Maut - qu‘est-ce que c‘est?</vt:lpstr>
      <vt:lpstr>Le réseau  de la Lkw-Maut </vt:lpstr>
      <vt:lpstr>Evolution du système de la Lkw-Maut</vt:lpstr>
      <vt:lpstr>Les critiques de la Lkw-Maut</vt:lpstr>
      <vt:lpstr>Les récentes protestations contre l'élargissement de la Maut par la taxe CO2</vt:lpstr>
      <vt:lpstr>Backup</vt:lpstr>
      <vt:lpstr>Les tarifs</vt:lpstr>
      <vt:lpstr>Evaluation des  contournements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LEAF - Ländliche Erschließung mit Autonomen Fahrzeugen</dc:title>
  <dc:creator>Barbara Lenz</dc:creator>
  <cp:lastModifiedBy>Anne MATTIOLI</cp:lastModifiedBy>
  <cp:revision>162</cp:revision>
  <cp:lastPrinted>2024-04-10T18:38:50Z</cp:lastPrinted>
  <dcterms:created xsi:type="dcterms:W3CDTF">2023-11-15T08:02:14Z</dcterms:created>
  <dcterms:modified xsi:type="dcterms:W3CDTF">2024-04-25T10:10:24Z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0x010100C99A5812EC654640AAF0FBDB42E081DB</vt:lpwstr>
  </property>
</Properties>
</file>