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0" r:id="rId4"/>
  </p:sldMasterIdLst>
  <p:notesMasterIdLst>
    <p:notesMasterId r:id="rId15"/>
  </p:notesMasterIdLst>
  <p:handoutMasterIdLst>
    <p:handoutMasterId r:id="rId16"/>
  </p:handoutMasterIdLst>
  <p:sldIdLst>
    <p:sldId id="256" r:id="rId5"/>
    <p:sldId id="267" r:id="rId6"/>
    <p:sldId id="343" r:id="rId7"/>
    <p:sldId id="345" r:id="rId8"/>
    <p:sldId id="258" r:id="rId9"/>
    <p:sldId id="259" r:id="rId10"/>
    <p:sldId id="260" r:id="rId11"/>
    <p:sldId id="266" r:id="rId12"/>
    <p:sldId id="261" r:id="rId13"/>
    <p:sldId id="262" r:id="rId14"/>
  </p:sldIdLst>
  <p:sldSz cx="9144000" cy="6858000" type="screen4x3"/>
  <p:notesSz cx="6797675" cy="9926638"/>
  <p:defaultTextStyle>
    <a:defPPr>
      <a:defRPr lang="en-US"/>
    </a:defPPr>
    <a:lvl1pPr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Franckx" initials="LF" lastIdx="1" clrIdx="0">
    <p:extLst>
      <p:ext uri="{19B8F6BF-5375-455C-9EA6-DF929625EA0E}">
        <p15:presenceInfo xmlns:p15="http://schemas.microsoft.com/office/powerpoint/2012/main" userId="S::lf@plan.be::1546bbaf-d734-4f6f-9e3e-73646f760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D24"/>
    <a:srgbClr val="2D687E"/>
    <a:srgbClr val="595959"/>
    <a:srgbClr val="1B3B5A"/>
    <a:srgbClr val="2D3C5A"/>
    <a:srgbClr val="214A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CCC920-10EA-4EDF-8470-A503267312B7}" v="3" dt="2023-04-21T07:29:42.868"/>
  </p1510:revLst>
</p1510:revInfo>
</file>

<file path=ppt/tableStyles.xml><?xml version="1.0" encoding="utf-8"?>
<a:tblStyleLst xmlns:a="http://schemas.openxmlformats.org/drawingml/2006/main" def="{5C22544A-7EE6-4342-B048-85BDC9FD1C3A}">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127" autoAdjust="0"/>
  </p:normalViewPr>
  <p:slideViewPr>
    <p:cSldViewPr>
      <p:cViewPr varScale="1">
        <p:scale>
          <a:sx n="66" d="100"/>
          <a:sy n="66" d="100"/>
        </p:scale>
        <p:origin x="1668" y="48"/>
      </p:cViewPr>
      <p:guideLst>
        <p:guide orient="horz" pos="2160"/>
        <p:guide pos="2880"/>
      </p:guideLst>
    </p:cSldViewPr>
  </p:slideViewPr>
  <p:outlineViewPr>
    <p:cViewPr>
      <p:scale>
        <a:sx n="33" d="100"/>
        <a:sy n="33" d="100"/>
      </p:scale>
      <p:origin x="0" y="-7368"/>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9" d="100"/>
          <a:sy n="89" d="100"/>
        </p:scale>
        <p:origin x="37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B9C9587-AECF-46D0-BAF1-10B1D3F03BD2}" type="datetimeFigureOut">
              <a:rPr lang="fr-BE" smtClean="0"/>
              <a:t>21-04-23</a:t>
            </a:fld>
            <a:endParaRPr lang="fr-B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CE08A1C-C3AE-4E4E-B0BA-9DE07332C6A6}" type="slidenum">
              <a:rPr lang="fr-BE" smtClean="0"/>
              <a:t>‹N°›</a:t>
            </a:fld>
            <a:endParaRPr lang="fr-BE"/>
          </a:p>
        </p:txBody>
      </p:sp>
    </p:spTree>
    <p:extLst>
      <p:ext uri="{BB962C8B-B14F-4D97-AF65-F5344CB8AC3E}">
        <p14:creationId xmlns:p14="http://schemas.microsoft.com/office/powerpoint/2010/main" val="3518139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F32B708-E78B-4C62-8840-2B032F24BB08}" type="datetimeFigureOut">
              <a:rPr lang="en-GB" smtClean="0"/>
              <a:pPr/>
              <a:t>21/04/2023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FC1E82B-BFC0-4B1B-A56F-D60945271BA1}" type="slidenum">
              <a:rPr lang="en-GB" smtClean="0"/>
              <a:pPr/>
              <a:t>‹N°›</a:t>
            </a:fld>
            <a:endParaRPr lang="en-GB"/>
          </a:p>
        </p:txBody>
      </p:sp>
    </p:spTree>
    <p:extLst>
      <p:ext uri="{BB962C8B-B14F-4D97-AF65-F5344CB8AC3E}">
        <p14:creationId xmlns:p14="http://schemas.microsoft.com/office/powerpoint/2010/main" val="1178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FC1E82B-BFC0-4B1B-A56F-D60945271BA1}" type="slidenum">
              <a:rPr lang="en-GB" smtClean="0"/>
              <a:pPr/>
              <a:t>1</a:t>
            </a:fld>
            <a:endParaRPr lang="en-GB"/>
          </a:p>
        </p:txBody>
      </p:sp>
    </p:spTree>
    <p:extLst>
      <p:ext uri="{BB962C8B-B14F-4D97-AF65-F5344CB8AC3E}">
        <p14:creationId xmlns:p14="http://schemas.microsoft.com/office/powerpoint/2010/main" val="544990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AFC1E82B-BFC0-4B1B-A56F-D60945271BA1}" type="slidenum">
              <a:rPr lang="en-GB" smtClean="0"/>
              <a:pPr/>
              <a:t>9</a:t>
            </a:fld>
            <a:endParaRPr lang="en-GB"/>
          </a:p>
        </p:txBody>
      </p:sp>
    </p:spTree>
    <p:extLst>
      <p:ext uri="{BB962C8B-B14F-4D97-AF65-F5344CB8AC3E}">
        <p14:creationId xmlns:p14="http://schemas.microsoft.com/office/powerpoint/2010/main" val="220681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a:t>https://henry.wallonie.be/home/actualites/actualites/retour-au-parlement-sur-le-projet-de-reforme-de-la-fiscalite-automobile.html </a:t>
            </a:r>
          </a:p>
        </p:txBody>
      </p:sp>
      <p:sp>
        <p:nvSpPr>
          <p:cNvPr id="4" name="Slide Number Placeholder 3"/>
          <p:cNvSpPr>
            <a:spLocks noGrp="1"/>
          </p:cNvSpPr>
          <p:nvPr>
            <p:ph type="sldNum" sz="quarter" idx="5"/>
          </p:nvPr>
        </p:nvSpPr>
        <p:spPr/>
        <p:txBody>
          <a:bodyPr/>
          <a:lstStyle/>
          <a:p>
            <a:fld id="{AFC1E82B-BFC0-4B1B-A56F-D60945271BA1}" type="slidenum">
              <a:rPr lang="en-GB" smtClean="0"/>
              <a:pPr/>
              <a:t>10</a:t>
            </a:fld>
            <a:endParaRPr lang="en-GB"/>
          </a:p>
        </p:txBody>
      </p:sp>
    </p:spTree>
    <p:extLst>
      <p:ext uri="{BB962C8B-B14F-4D97-AF65-F5344CB8AC3E}">
        <p14:creationId xmlns:p14="http://schemas.microsoft.com/office/powerpoint/2010/main" val="3557037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uvertu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3131840" y="980728"/>
            <a:ext cx="5540152" cy="216024"/>
          </a:xfrm>
        </p:spPr>
        <p:txBody>
          <a:bodyPr/>
          <a:lstStyle>
            <a:lvl1pPr>
              <a:defRPr lang="fr-FR" sz="2400" kern="1200" dirty="0" smtClean="0">
                <a:solidFill>
                  <a:srgbClr val="FFFFFF"/>
                </a:solidFill>
                <a:latin typeface="Trebuchet MS" charset="0"/>
                <a:ea typeface="Trebuchet MS" charset="0"/>
                <a:cs typeface="Trebuchet MS" charset="0"/>
                <a:sym typeface="Trebuchet MS" charset="0"/>
              </a:defRPr>
            </a:lvl1pPr>
          </a:lstStyle>
          <a:p>
            <a:r>
              <a:rPr lang="fr-FR" dirty="0"/>
              <a:t>Cliquez pour modifier le style du titre</a:t>
            </a:r>
            <a:br>
              <a:rPr lang="fr-FR" dirty="0"/>
            </a:br>
            <a:endParaRPr lang="fr-FR" dirty="0"/>
          </a:p>
        </p:txBody>
      </p:sp>
      <p:sp>
        <p:nvSpPr>
          <p:cNvPr id="3" name="Sous-titre 2"/>
          <p:cNvSpPr>
            <a:spLocks noGrp="1"/>
          </p:cNvSpPr>
          <p:nvPr>
            <p:ph type="subTitle" idx="1"/>
          </p:nvPr>
        </p:nvSpPr>
        <p:spPr>
          <a:xfrm>
            <a:off x="5508104" y="4797152"/>
            <a:ext cx="3128392" cy="622920"/>
          </a:xfrm>
          <a:prstGeom prst="rect">
            <a:avLst/>
          </a:prstGeom>
        </p:spPr>
        <p:txBody>
          <a:bodyPr/>
          <a:lstStyle>
            <a:lvl1pPr marL="0" indent="0" algn="r">
              <a:buNone/>
              <a:defRPr baseline="0">
                <a:latin typeface="Trebuchet MS"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dirty="0"/>
          </a:p>
        </p:txBody>
      </p:sp>
      <p:sp>
        <p:nvSpPr>
          <p:cNvPr id="10" name="Espace réservé du texte 9"/>
          <p:cNvSpPr>
            <a:spLocks noGrp="1"/>
          </p:cNvSpPr>
          <p:nvPr>
            <p:ph type="body" sz="quarter" idx="10"/>
          </p:nvPr>
        </p:nvSpPr>
        <p:spPr>
          <a:xfrm>
            <a:off x="3995936" y="2636912"/>
            <a:ext cx="4680520" cy="936104"/>
          </a:xfrm>
          <a:prstGeom prst="rect">
            <a:avLst/>
          </a:prstGeom>
        </p:spPr>
        <p:txBody>
          <a:bodyPr/>
          <a:lstStyle>
            <a:lvl1pPr>
              <a:defRPr sz="2800" b="0">
                <a:solidFill>
                  <a:schemeClr val="bg1"/>
                </a:solidFill>
                <a:latin typeface="+mj-lt"/>
              </a:defRPr>
            </a:lvl1pPr>
          </a:lstStyle>
          <a:p>
            <a:pPr lvl="0"/>
            <a:r>
              <a:rPr lang="en-US"/>
              <a:t>Click to edit Master text styles</a:t>
            </a:r>
          </a:p>
        </p:txBody>
      </p:sp>
      <p:sp>
        <p:nvSpPr>
          <p:cNvPr id="13" name="Espace réservé du texte 12"/>
          <p:cNvSpPr>
            <a:spLocks noGrp="1"/>
          </p:cNvSpPr>
          <p:nvPr>
            <p:ph type="body" sz="quarter" idx="11"/>
          </p:nvPr>
        </p:nvSpPr>
        <p:spPr>
          <a:xfrm>
            <a:off x="3707904" y="1196752"/>
            <a:ext cx="4967785" cy="360041"/>
          </a:xfrm>
          <a:prstGeom prst="rect">
            <a:avLst/>
          </a:prstGeo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pic>
        <p:nvPicPr>
          <p:cNvPr id="8" name="Picture 7" descr="kaftpowerpoint-logo.jpg"/>
          <p:cNvPicPr>
            <a:picLocks noChangeAspect="1"/>
          </p:cNvPicPr>
          <p:nvPr userDrawn="1"/>
        </p:nvPicPr>
        <p:blipFill>
          <a:blip r:embed="rId2" cstate="print"/>
          <a:stretch>
            <a:fillRect/>
          </a:stretch>
        </p:blipFill>
        <p:spPr>
          <a:xfrm>
            <a:off x="467544" y="5564732"/>
            <a:ext cx="1524000" cy="1152525"/>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schema">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2" name="Titre 1"/>
          <p:cNvSpPr>
            <a:spLocks noGrp="1"/>
          </p:cNvSpPr>
          <p:nvPr>
            <p:ph type="title"/>
          </p:nvPr>
        </p:nvSpPr>
        <p:spPr>
          <a:xfrm>
            <a:off x="787475" y="288032"/>
            <a:ext cx="7560000" cy="1196752"/>
          </a:xfrm>
        </p:spPr>
        <p:txBody>
          <a:bodyPr/>
          <a:lstStyle>
            <a:lvl1pPr algn="l">
              <a:defRPr sz="2400" b="1">
                <a:solidFill>
                  <a:srgbClr val="1B3B5A"/>
                </a:solidFill>
              </a:defRPr>
            </a:lvl1pPr>
          </a:lstStyle>
          <a:p>
            <a:r>
              <a:rPr lang="en-US"/>
              <a:t>Click to edit Master title style</a:t>
            </a:r>
            <a:endParaRPr lang="fr-FR" dirty="0"/>
          </a:p>
        </p:txBody>
      </p:sp>
      <p:sp>
        <p:nvSpPr>
          <p:cNvPr id="12" name="Chart Placeholder 11"/>
          <p:cNvSpPr>
            <a:spLocks noGrp="1"/>
          </p:cNvSpPr>
          <p:nvPr>
            <p:ph type="chart" sz="quarter" idx="10"/>
          </p:nvPr>
        </p:nvSpPr>
        <p:spPr>
          <a:xfrm>
            <a:off x="1188024" y="1929465"/>
            <a:ext cx="6768352" cy="3671968"/>
          </a:xfrm>
          <a:prstGeom prst="rect">
            <a:avLst/>
          </a:prstGeom>
        </p:spPr>
        <p:txBody>
          <a:bodyPr/>
          <a:lstStyle/>
          <a:p>
            <a:r>
              <a:rPr lang="en-US"/>
              <a:t>Click icon to add chart</a:t>
            </a:r>
            <a:endParaRPr lang="en-GB"/>
          </a:p>
        </p:txBody>
      </p:sp>
      <p:sp>
        <p:nvSpPr>
          <p:cNvPr id="13" name="Rounded Rectangle 12"/>
          <p:cNvSpPr/>
          <p:nvPr userDrawn="1"/>
        </p:nvSpPr>
        <p:spPr bwMode="auto">
          <a:xfrm>
            <a:off x="788400" y="1587600"/>
            <a:ext cx="75600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Espace réservé du tableau 6"/>
          <p:cNvSpPr>
            <a:spLocks noGrp="1"/>
          </p:cNvSpPr>
          <p:nvPr>
            <p:ph type="tbl" sz="quarter" idx="11"/>
          </p:nvPr>
        </p:nvSpPr>
        <p:spPr>
          <a:xfrm>
            <a:off x="787475" y="1587600"/>
            <a:ext cx="7560000" cy="4320000"/>
          </a:xfrm>
          <a:prstGeom prst="rect">
            <a:avLst/>
          </a:prstGeom>
        </p:spPr>
        <p:txBody>
          <a:bodyPr/>
          <a:lstStyle>
            <a:lvl1pPr algn="l">
              <a:defRPr>
                <a:solidFill>
                  <a:srgbClr val="595959"/>
                </a:solidFill>
              </a:defRPr>
            </a:lvl1pPr>
          </a:lstStyle>
          <a:p>
            <a:r>
              <a:rPr lang="en-US"/>
              <a:t>Click icon to add table</a:t>
            </a:r>
            <a:endParaRPr lang="fr-FR" dirty="0"/>
          </a:p>
        </p:txBody>
      </p:sp>
      <p:sp>
        <p:nvSpPr>
          <p:cNvPr id="12" name="Titre 1"/>
          <p:cNvSpPr>
            <a:spLocks noGrp="1"/>
          </p:cNvSpPr>
          <p:nvPr>
            <p:ph type="title"/>
          </p:nvPr>
        </p:nvSpPr>
        <p:spPr>
          <a:xfrm>
            <a:off x="787475" y="288000"/>
            <a:ext cx="7560000" cy="1196752"/>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fr-FR" sz="2400" b="1" dirty="0">
                <a:solidFill>
                  <a:srgbClr val="1B3B5A"/>
                </a:solidFill>
                <a:latin typeface="+mj-lt"/>
                <a:ea typeface="+mj-ea"/>
                <a:cs typeface="+mj-cs"/>
                <a:sym typeface="Trebuchet MS" charset="0"/>
              </a:defRPr>
            </a:lvl1pPr>
          </a:lstStyle>
          <a:p>
            <a:r>
              <a:rPr lang="en-US"/>
              <a:t>Click to edit Master title style</a:t>
            </a:r>
            <a:endParaRPr lang="fr-FR" dirty="0"/>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Freeform 6"/>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Espace réservé du texte 6"/>
          <p:cNvSpPr>
            <a:spLocks noGrp="1"/>
          </p:cNvSpPr>
          <p:nvPr>
            <p:ph type="body" sz="quarter" idx="10"/>
          </p:nvPr>
        </p:nvSpPr>
        <p:spPr>
          <a:xfrm>
            <a:off x="788400" y="1587600"/>
            <a:ext cx="7560000" cy="4320000"/>
          </a:xfrm>
          <a:prstGeom prst="rect">
            <a:avLst/>
          </a:prstGeom>
        </p:spPr>
        <p:txBody>
          <a:bodyPr/>
          <a:lstStyle>
            <a:lvl1pPr marL="355600" indent="-273050" algn="l">
              <a:spcBef>
                <a:spcPts val="1200"/>
              </a:spcBef>
              <a:buSzPct val="123000"/>
              <a:buFont typeface="Arial" pitchFamily="34" charset="0"/>
              <a:buChar char="•"/>
              <a:defRPr sz="2000">
                <a:solidFill>
                  <a:srgbClr val="2D687E"/>
                </a:solidFill>
              </a:defRPr>
            </a:lvl1pPr>
            <a:lvl2pPr marL="782638" indent="-285750" algn="l">
              <a:buSzPct val="100000"/>
              <a:buFont typeface="Arial" panose="020B0604020202020204" pitchFamily="34" charset="0"/>
              <a:buChar char="•"/>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9" name="Titre 1"/>
          <p:cNvSpPr>
            <a:spLocks noGrp="1"/>
          </p:cNvSpPr>
          <p:nvPr>
            <p:ph type="title"/>
          </p:nvPr>
        </p:nvSpPr>
        <p:spPr>
          <a:xfrm>
            <a:off x="788400" y="288000"/>
            <a:ext cx="7560000" cy="1196752"/>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fr-FR" sz="2400" b="1" dirty="0">
                <a:solidFill>
                  <a:srgbClr val="1B3B5A"/>
                </a:solidFill>
                <a:latin typeface="+mj-lt"/>
                <a:ea typeface="+mj-ea"/>
                <a:cs typeface="+mj-cs"/>
                <a:sym typeface="Trebuchet MS" charset="0"/>
              </a:defRPr>
            </a:lvl1pPr>
          </a:lstStyle>
          <a:p>
            <a:r>
              <a:rPr lang="en-US"/>
              <a:t>Click to edit Master title style</a:t>
            </a:r>
            <a:endParaRPr lang="fr-FR" dirty="0"/>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 et tableau">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Espace réservé du tableau 8"/>
          <p:cNvSpPr>
            <a:spLocks noGrp="1"/>
          </p:cNvSpPr>
          <p:nvPr>
            <p:ph type="tbl" sz="quarter" idx="11"/>
          </p:nvPr>
        </p:nvSpPr>
        <p:spPr>
          <a:xfrm>
            <a:off x="3707904" y="1587600"/>
            <a:ext cx="4644000" cy="4320000"/>
          </a:xfrm>
          <a:prstGeom prst="rect">
            <a:avLst/>
          </a:prstGeom>
        </p:spPr>
        <p:txBody>
          <a:bodyPr/>
          <a:lstStyle>
            <a:lvl1pPr>
              <a:defRPr>
                <a:solidFill>
                  <a:srgbClr val="595959"/>
                </a:solidFill>
              </a:defRPr>
            </a:lvl1pPr>
          </a:lstStyle>
          <a:p>
            <a:r>
              <a:rPr lang="en-US"/>
              <a:t>Click icon to add table</a:t>
            </a:r>
            <a:endParaRPr lang="fr-F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20" name="Espace réservé du texte 6"/>
          <p:cNvSpPr>
            <a:spLocks noGrp="1"/>
          </p:cNvSpPr>
          <p:nvPr>
            <p:ph type="body" sz="quarter" idx="10"/>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ntenu">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0" name="Content Placeholder 9"/>
          <p:cNvSpPr>
            <a:spLocks noGrp="1"/>
          </p:cNvSpPr>
          <p:nvPr>
            <p:ph sz="quarter" idx="10"/>
          </p:nvPr>
        </p:nvSpPr>
        <p:spPr>
          <a:xfrm>
            <a:off x="788400" y="1587600"/>
            <a:ext cx="3600000" cy="4320000"/>
          </a:xfrm>
          <a:prstGeom prst="rect">
            <a:avLst/>
          </a:prstGeom>
        </p:spPr>
        <p:txBody>
          <a:bodyPr/>
          <a:lstStyle>
            <a:lvl1pPr marL="177800" indent="-177800">
              <a:buFont typeface="Arial" pitchFamily="34" charset="0"/>
              <a:buChar char="•"/>
              <a:defRPr>
                <a:solidFill>
                  <a:srgbClr val="2D687E"/>
                </a:solidFill>
              </a:defRPr>
            </a:lvl1pPr>
            <a:lvl2pPr>
              <a:buFont typeface="Arial" pitchFamily="34" charset="0"/>
              <a:buNone/>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1" name="Content Placeholder 9"/>
          <p:cNvSpPr>
            <a:spLocks noGrp="1"/>
          </p:cNvSpPr>
          <p:nvPr>
            <p:ph sz="quarter" idx="11"/>
          </p:nvPr>
        </p:nvSpPr>
        <p:spPr>
          <a:xfrm>
            <a:off x="4752041" y="1605050"/>
            <a:ext cx="3600000" cy="4320000"/>
          </a:xfrm>
          <a:prstGeom prst="rect">
            <a:avLst/>
          </a:prstGeom>
        </p:spPr>
        <p:txBody>
          <a:bodyPr/>
          <a:lstStyle>
            <a:lvl1pPr marL="177800" indent="-138113">
              <a:buFont typeface="Arial" pitchFamily="34" charset="0"/>
              <a:buChar char="•"/>
              <a:defRPr>
                <a:solidFill>
                  <a:srgbClr val="2D687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graph">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7" name="Rounded Rectangle 6"/>
          <p:cNvSpPr/>
          <p:nvPr userDrawn="1"/>
        </p:nvSpPr>
        <p:spPr bwMode="auto">
          <a:xfrm>
            <a:off x="827584" y="1587600"/>
            <a:ext cx="36004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Rounded Rectangle 8"/>
          <p:cNvSpPr/>
          <p:nvPr userDrawn="1"/>
        </p:nvSpPr>
        <p:spPr bwMode="auto">
          <a:xfrm>
            <a:off x="4751641" y="1587600"/>
            <a:ext cx="36004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3" name="Chart Placeholder 12"/>
          <p:cNvSpPr>
            <a:spLocks noGrp="1"/>
          </p:cNvSpPr>
          <p:nvPr>
            <p:ph type="chart" sz="quarter" idx="10"/>
          </p:nvPr>
        </p:nvSpPr>
        <p:spPr>
          <a:xfrm>
            <a:off x="1151949" y="1845617"/>
            <a:ext cx="3024386" cy="3815631"/>
          </a:xfrm>
          <a:prstGeom prst="rect">
            <a:avLst/>
          </a:prstGeom>
        </p:spPr>
        <p:txBody>
          <a:bodyPr/>
          <a:lstStyle/>
          <a:p>
            <a:r>
              <a:rPr lang="en-US"/>
              <a:t>Click icon to add chart</a:t>
            </a:r>
            <a:endParaRPr lang="en-GB"/>
          </a:p>
        </p:txBody>
      </p:sp>
      <p:sp>
        <p:nvSpPr>
          <p:cNvPr id="17" name="Chart Placeholder 12"/>
          <p:cNvSpPr>
            <a:spLocks noGrp="1"/>
          </p:cNvSpPr>
          <p:nvPr>
            <p:ph type="chart" sz="quarter" idx="11"/>
          </p:nvPr>
        </p:nvSpPr>
        <p:spPr>
          <a:xfrm>
            <a:off x="5064131" y="1844824"/>
            <a:ext cx="3024386" cy="3815631"/>
          </a:xfrm>
          <a:prstGeom prst="rect">
            <a:avLst/>
          </a:prstGeom>
        </p:spPr>
        <p:txBody>
          <a:bodyPr/>
          <a:lstStyle/>
          <a:p>
            <a:r>
              <a:rPr lang="en-US"/>
              <a:t>Click icon to add chart</a:t>
            </a:r>
            <a:endParaRPr lang="en-GB"/>
          </a:p>
        </p:txBody>
      </p:sp>
      <p:sp>
        <p:nvSpPr>
          <p:cNvPr id="11"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et schema">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3" name="Chart Placeholder 12"/>
          <p:cNvSpPr>
            <a:spLocks noGrp="1"/>
          </p:cNvSpPr>
          <p:nvPr>
            <p:ph type="chart" sz="quarter" idx="10"/>
          </p:nvPr>
        </p:nvSpPr>
        <p:spPr>
          <a:xfrm>
            <a:off x="4149553" y="1857457"/>
            <a:ext cx="3816424" cy="3774744"/>
          </a:xfrm>
          <a:prstGeom prst="rect">
            <a:avLst/>
          </a:prstGeom>
        </p:spPr>
        <p:txBody>
          <a:bodyPr/>
          <a:lstStyle/>
          <a:p>
            <a:r>
              <a:rPr lang="en-US"/>
              <a:t>Click icon to add chart</a:t>
            </a:r>
            <a:endParaRPr lang="en-GB"/>
          </a:p>
        </p:txBody>
      </p:sp>
      <p:sp>
        <p:nvSpPr>
          <p:cNvPr id="14" name="Title 13"/>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5" name="Espace réservé du texte 6"/>
          <p:cNvSpPr>
            <a:spLocks noGrp="1"/>
          </p:cNvSpPr>
          <p:nvPr>
            <p:ph type="body" sz="quarter" idx="11"/>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6" name="Rounded Rectangle 15"/>
          <p:cNvSpPr/>
          <p:nvPr userDrawn="1"/>
        </p:nvSpPr>
        <p:spPr bwMode="auto">
          <a:xfrm>
            <a:off x="3708000" y="1587600"/>
            <a:ext cx="46440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u et schema">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4" name="Title 13"/>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5" name="Espace réservé du texte 6"/>
          <p:cNvSpPr>
            <a:spLocks noGrp="1"/>
          </p:cNvSpPr>
          <p:nvPr>
            <p:ph type="body" sz="quarter" idx="11"/>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8" name="Espace réservé du texte 3"/>
          <p:cNvSpPr>
            <a:spLocks noGrp="1"/>
          </p:cNvSpPr>
          <p:nvPr>
            <p:ph type="body" sz="half" idx="12"/>
          </p:nvPr>
        </p:nvSpPr>
        <p:spPr>
          <a:xfrm>
            <a:off x="3708000" y="1587600"/>
            <a:ext cx="4644000" cy="4320000"/>
          </a:xfrm>
          <a:prstGeom prst="roundRect">
            <a:avLst/>
          </a:prstGeom>
          <a:solidFill>
            <a:srgbClr val="2D687E"/>
          </a:solidFill>
          <a:ln w="12700">
            <a:solidFill>
              <a:schemeClr val="tx1"/>
            </a:solidFill>
          </a:ln>
        </p:spPr>
        <p:txBody>
          <a:bodyPr lIns="144000" tIns="144000" rIns="144000" bIns="144000"/>
          <a:lstStyle>
            <a:lvl1pPr marL="0" indent="0" algn="l">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74688" y="2757488"/>
            <a:ext cx="7772400" cy="20193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fr-FR">
                <a:sym typeface="Trebuchet MS" charset="0"/>
              </a:rPr>
              <a:t>Cliquez pour modifier le style du titre</a:t>
            </a:r>
            <a:endParaRPr lang="en-US">
              <a:sym typeface="Trebuchet MS" charset="0"/>
            </a:endParaRPr>
          </a:p>
        </p:txBody>
      </p:sp>
      <p:pic>
        <p:nvPicPr>
          <p:cNvPr id="4" name="Picture 3" descr="kaftpowerpoint-right.jpg"/>
          <p:cNvPicPr>
            <a:picLocks noChangeAspect="1"/>
          </p:cNvPicPr>
          <p:nvPr/>
        </p:nvPicPr>
        <p:blipFill>
          <a:blip r:embed="rId11" cstate="print"/>
          <a:stretch>
            <a:fillRect/>
          </a:stretch>
        </p:blipFill>
        <p:spPr>
          <a:xfrm>
            <a:off x="0" y="0"/>
            <a:ext cx="9144000" cy="7533456"/>
          </a:xfrm>
          <a:prstGeom prst="rect">
            <a:avLst/>
          </a:prstGeom>
        </p:spPr>
      </p:pic>
      <p:sp>
        <p:nvSpPr>
          <p:cNvPr id="5" name="Rectangle 1"/>
          <p:cNvSpPr>
            <a:spLocks/>
          </p:cNvSpPr>
          <p:nvPr/>
        </p:nvSpPr>
        <p:spPr bwMode="auto">
          <a:xfrm>
            <a:off x="7847281" y="6344945"/>
            <a:ext cx="979435" cy="384721"/>
          </a:xfrm>
          <a:prstGeom prst="rect">
            <a:avLst/>
          </a:prstGeom>
          <a:noFill/>
          <a:ln w="12700">
            <a:noFill/>
            <a:miter lim="800000"/>
            <a:headEnd type="none" w="med" len="med"/>
            <a:tailEnd type="none" w="med" len="med"/>
          </a:ln>
        </p:spPr>
        <p:txBody>
          <a:bodyPr wrap="none" lIns="38100" tIns="38100" rIns="38100" bIns="38100">
            <a:spAutoFit/>
          </a:bodyPr>
          <a:lstStyle/>
          <a:p>
            <a:pPr algn="l"/>
            <a:r>
              <a:rPr lang="en-US" sz="2000" b="1" cap="none" spc="0" dirty="0" err="1">
                <a:ln>
                  <a:noFill/>
                </a:ln>
                <a:solidFill>
                  <a:schemeClr val="bg1"/>
                </a:solidFill>
                <a:effectLst/>
                <a:latin typeface="+mj-lt"/>
                <a:ea typeface="Verdana Bold" charset="0"/>
                <a:cs typeface="Verdana Bold" charset="0"/>
                <a:sym typeface="Verdana Bold" charset="0"/>
              </a:rPr>
              <a:t>plan.be</a:t>
            </a:r>
            <a:endParaRPr lang="en-US" sz="2000" b="1" cap="none" spc="0" dirty="0">
              <a:ln>
                <a:noFill/>
              </a:ln>
              <a:solidFill>
                <a:schemeClr val="bg1"/>
              </a:solidFill>
              <a:effectLst/>
              <a:latin typeface="+mj-lt"/>
              <a:ea typeface="Verdana Bold" charset="0"/>
              <a:cs typeface="Verdana Bold" charset="0"/>
              <a:sym typeface="Verdana Bold"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11" r:id="rId4"/>
    <p:sldLayoutId id="2147483706" r:id="rId5"/>
    <p:sldLayoutId id="2147483713" r:id="rId6"/>
    <p:sldLayoutId id="2147483714" r:id="rId7"/>
    <p:sldLayoutId id="2147483707" r:id="rId8"/>
    <p:sldLayoutId id="2147483712" r:id="rId9"/>
  </p:sldLayoutIdLst>
  <p:transition/>
  <p:hf hdr="0" ftr="0" dt="0"/>
  <p:txStyles>
    <p:titleStyle>
      <a:lvl1pPr algn="r" rtl="0" eaLnBrk="1" fontAlgn="base" hangingPunct="1">
        <a:spcBef>
          <a:spcPct val="0"/>
        </a:spcBef>
        <a:spcAft>
          <a:spcPct val="0"/>
        </a:spcAft>
        <a:defRPr sz="3000">
          <a:solidFill>
            <a:srgbClr val="214A5B"/>
          </a:solidFill>
          <a:latin typeface="+mj-lt"/>
          <a:ea typeface="+mj-ea"/>
          <a:cs typeface="+mj-cs"/>
          <a:sym typeface="Trebuchet MS" charset="0"/>
        </a:defRPr>
      </a:lvl1pPr>
      <a:lvl2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2pPr>
      <a:lvl3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3pPr>
      <a:lvl4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4pPr>
      <a:lvl5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5pPr>
      <a:lvl6pPr marL="4572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6pPr>
      <a:lvl7pPr marL="9144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7pPr>
      <a:lvl8pPr marL="13716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8pPr>
      <a:lvl9pPr marL="18288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9pPr>
    </p:titleStyle>
    <p:bodyStyle>
      <a:lvl1pPr marL="39688" algn="r" rtl="0" eaLnBrk="1" fontAlgn="base" hangingPunct="1">
        <a:spcBef>
          <a:spcPts val="400"/>
        </a:spcBef>
        <a:spcAft>
          <a:spcPct val="0"/>
        </a:spcAft>
        <a:defRPr>
          <a:solidFill>
            <a:srgbClr val="FFFFFF"/>
          </a:solidFill>
          <a:latin typeface="+mn-lt"/>
          <a:ea typeface="+mn-ea"/>
          <a:cs typeface="+mn-cs"/>
          <a:sym typeface="Verdana" charset="0"/>
        </a:defRPr>
      </a:lvl1pPr>
      <a:lvl2pPr marL="496888" algn="ctr" rtl="0" eaLnBrk="1" fontAlgn="base" hangingPunct="1">
        <a:spcBef>
          <a:spcPts val="500"/>
        </a:spcBef>
        <a:spcAft>
          <a:spcPct val="0"/>
        </a:spcAft>
        <a:defRPr sz="2000">
          <a:solidFill>
            <a:srgbClr val="878787"/>
          </a:solidFill>
          <a:latin typeface="+mn-lt"/>
          <a:ea typeface="+mn-ea"/>
          <a:cs typeface="+mn-cs"/>
          <a:sym typeface="Verdana" charset="0"/>
        </a:defRPr>
      </a:lvl2pPr>
      <a:lvl3pPr marL="954088" algn="ctr" rtl="0" eaLnBrk="1" fontAlgn="base" hangingPunct="1">
        <a:spcBef>
          <a:spcPts val="400"/>
        </a:spcBef>
        <a:spcAft>
          <a:spcPct val="0"/>
        </a:spcAft>
        <a:defRPr>
          <a:solidFill>
            <a:srgbClr val="878787"/>
          </a:solidFill>
          <a:latin typeface="+mn-lt"/>
          <a:ea typeface="+mn-ea"/>
          <a:cs typeface="+mn-cs"/>
          <a:sym typeface="Verdana" charset="0"/>
        </a:defRPr>
      </a:lvl3pPr>
      <a:lvl4pPr marL="1411288" algn="ctr" rtl="0" eaLnBrk="1" fontAlgn="base" hangingPunct="1">
        <a:spcBef>
          <a:spcPts val="400"/>
        </a:spcBef>
        <a:spcAft>
          <a:spcPct val="0"/>
        </a:spcAft>
        <a:defRPr sz="1600">
          <a:solidFill>
            <a:srgbClr val="878787"/>
          </a:solidFill>
          <a:latin typeface="+mn-lt"/>
          <a:ea typeface="+mn-ea"/>
          <a:cs typeface="+mn-cs"/>
          <a:sym typeface="Verdana" charset="0"/>
        </a:defRPr>
      </a:lvl4pPr>
      <a:lvl5pPr marL="1868488" algn="ctr" rtl="0" eaLnBrk="1" fontAlgn="base" hangingPunct="1">
        <a:spcBef>
          <a:spcPts val="400"/>
        </a:spcBef>
        <a:spcAft>
          <a:spcPct val="0"/>
        </a:spcAft>
        <a:defRPr sz="1600">
          <a:solidFill>
            <a:srgbClr val="878787"/>
          </a:solidFill>
          <a:latin typeface="+mn-lt"/>
          <a:ea typeface="+mn-ea"/>
          <a:cs typeface="+mn-cs"/>
          <a:sym typeface="Verdana" charset="0"/>
        </a:defRPr>
      </a:lvl5pPr>
      <a:lvl6pPr marL="2325688" algn="ctr" rtl="0" eaLnBrk="1" fontAlgn="base" hangingPunct="1">
        <a:spcBef>
          <a:spcPts val="400"/>
        </a:spcBef>
        <a:spcAft>
          <a:spcPct val="0"/>
        </a:spcAft>
        <a:defRPr sz="1600">
          <a:solidFill>
            <a:srgbClr val="878787"/>
          </a:solidFill>
          <a:latin typeface="+mn-lt"/>
          <a:ea typeface="+mn-ea"/>
          <a:cs typeface="+mn-cs"/>
          <a:sym typeface="Verdana" charset="0"/>
        </a:defRPr>
      </a:lvl6pPr>
      <a:lvl7pPr marL="2782888" algn="ctr" rtl="0" eaLnBrk="1" fontAlgn="base" hangingPunct="1">
        <a:spcBef>
          <a:spcPts val="400"/>
        </a:spcBef>
        <a:spcAft>
          <a:spcPct val="0"/>
        </a:spcAft>
        <a:defRPr sz="1600">
          <a:solidFill>
            <a:srgbClr val="878787"/>
          </a:solidFill>
          <a:latin typeface="+mn-lt"/>
          <a:ea typeface="+mn-ea"/>
          <a:cs typeface="+mn-cs"/>
          <a:sym typeface="Verdana" charset="0"/>
        </a:defRPr>
      </a:lvl7pPr>
      <a:lvl8pPr marL="3240088" algn="ctr" rtl="0" eaLnBrk="1" fontAlgn="base" hangingPunct="1">
        <a:spcBef>
          <a:spcPts val="400"/>
        </a:spcBef>
        <a:spcAft>
          <a:spcPct val="0"/>
        </a:spcAft>
        <a:defRPr sz="1600">
          <a:solidFill>
            <a:srgbClr val="878787"/>
          </a:solidFill>
          <a:latin typeface="+mn-lt"/>
          <a:ea typeface="+mn-ea"/>
          <a:cs typeface="+mn-cs"/>
          <a:sym typeface="Verdana" charset="0"/>
        </a:defRPr>
      </a:lvl8pPr>
      <a:lvl9pPr marL="3697288" algn="ctr" rtl="0" eaLnBrk="1" fontAlgn="base" hangingPunct="1">
        <a:spcBef>
          <a:spcPts val="400"/>
        </a:spcBef>
        <a:spcAft>
          <a:spcPct val="0"/>
        </a:spcAft>
        <a:defRPr sz="1600">
          <a:solidFill>
            <a:srgbClr val="878787"/>
          </a:solidFill>
          <a:latin typeface="+mn-lt"/>
          <a:ea typeface="+mn-ea"/>
          <a:cs typeface="+mn-cs"/>
          <a:sym typeface="Verdana"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sz="1800" dirty="0"/>
          </a:p>
        </p:txBody>
      </p:sp>
      <p:sp>
        <p:nvSpPr>
          <p:cNvPr id="3" name="Subtitle 2"/>
          <p:cNvSpPr>
            <a:spLocks noGrp="1"/>
          </p:cNvSpPr>
          <p:nvPr>
            <p:ph type="subTitle" idx="1"/>
          </p:nvPr>
        </p:nvSpPr>
        <p:spPr/>
        <p:txBody>
          <a:bodyPr/>
          <a:lstStyle/>
          <a:p>
            <a:r>
              <a:rPr lang="en-GB" dirty="0"/>
              <a:t>Bureau </a:t>
            </a:r>
            <a:r>
              <a:rPr lang="en-GB" dirty="0" err="1"/>
              <a:t>Fédéral</a:t>
            </a:r>
            <a:r>
              <a:rPr lang="en-GB" dirty="0"/>
              <a:t> du Plan</a:t>
            </a:r>
          </a:p>
          <a:p>
            <a:r>
              <a:rPr lang="en-GB" dirty="0"/>
              <a:t> </a:t>
            </a:r>
          </a:p>
        </p:txBody>
      </p:sp>
      <p:sp>
        <p:nvSpPr>
          <p:cNvPr id="4" name="Text Placeholder 3"/>
          <p:cNvSpPr>
            <a:spLocks noGrp="1"/>
          </p:cNvSpPr>
          <p:nvPr>
            <p:ph type="body" sz="quarter" idx="10"/>
          </p:nvPr>
        </p:nvSpPr>
        <p:spPr>
          <a:xfrm>
            <a:off x="3995936" y="2636912"/>
            <a:ext cx="4680520" cy="1872208"/>
          </a:xfrm>
        </p:spPr>
        <p:txBody>
          <a:bodyPr/>
          <a:lstStyle/>
          <a:p>
            <a:r>
              <a:rPr lang="nl-BE" dirty="0" err="1"/>
              <a:t>Décarbonation</a:t>
            </a:r>
            <a:r>
              <a:rPr lang="nl-BE" dirty="0"/>
              <a:t> du transport en </a:t>
            </a:r>
            <a:r>
              <a:rPr lang="nl-BE" dirty="0" err="1"/>
              <a:t>Belgique</a:t>
            </a:r>
            <a:r>
              <a:rPr lang="nl-BE" dirty="0"/>
              <a:t>: </a:t>
            </a:r>
            <a:r>
              <a:rPr lang="nl-BE" dirty="0" err="1"/>
              <a:t>le</a:t>
            </a:r>
            <a:r>
              <a:rPr lang="nl-BE" dirty="0"/>
              <a:t> </a:t>
            </a:r>
            <a:r>
              <a:rPr lang="nl-BE" dirty="0" err="1"/>
              <a:t>rôle</a:t>
            </a:r>
            <a:r>
              <a:rPr lang="nl-BE" dirty="0"/>
              <a:t> de la </a:t>
            </a:r>
            <a:r>
              <a:rPr lang="nl-BE" dirty="0" err="1"/>
              <a:t>fiscalité</a:t>
            </a:r>
            <a:endParaRPr lang="en-GB" dirty="0"/>
          </a:p>
        </p:txBody>
      </p:sp>
      <p:sp>
        <p:nvSpPr>
          <p:cNvPr id="5" name="Text Placeholder 4"/>
          <p:cNvSpPr>
            <a:spLocks noGrp="1"/>
          </p:cNvSpPr>
          <p:nvPr>
            <p:ph type="body" sz="quarter" idx="11"/>
          </p:nvPr>
        </p:nvSpPr>
        <p:spPr/>
        <p:txBody>
          <a:bodyPr/>
          <a:lstStyle/>
          <a:p>
            <a:endParaRPr lang="en-GB"/>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190802-D46A-07F9-7F71-8E399BE86AA3}"/>
              </a:ext>
            </a:extLst>
          </p:cNvPr>
          <p:cNvSpPr>
            <a:spLocks noGrp="1"/>
          </p:cNvSpPr>
          <p:nvPr>
            <p:ph type="body" sz="quarter" idx="10"/>
          </p:nvPr>
        </p:nvSpPr>
        <p:spPr>
          <a:xfrm>
            <a:off x="788400" y="1587600"/>
            <a:ext cx="7744040" cy="4982400"/>
          </a:xfrm>
        </p:spPr>
        <p:txBody>
          <a:bodyPr/>
          <a:lstStyle/>
          <a:p>
            <a:r>
              <a:rPr lang="fr-BE" dirty="0"/>
              <a:t>Situation actuelle: la Taxe de Mise en Circulation et la Taxe de Circulation ne dépendent que des chevaux fiscaux </a:t>
            </a:r>
          </a:p>
          <a:p>
            <a:r>
              <a:rPr lang="fr-BE" dirty="0"/>
              <a:t>Après le rejet d’un premier projet de réforme en 2022, le gouvernement wallon a proposé une nouvelle formule qui ne concerne que la taxe de mise en circulation</a:t>
            </a:r>
          </a:p>
          <a:p>
            <a:r>
              <a:rPr lang="fr-BE" dirty="0"/>
              <a:t>Les paramètres pris en compte pour la révision de la TMC sont la puissance, mais aussi la masse de la voiture. Une composante « motorisation » ou « carburant » entre aussi en ligne de compte afin de favoriser les voitures électriques tandis qu’un facteur « famille » est aussi intégré pour éviter que les familles nombreuses soient pénalisées. </a:t>
            </a:r>
          </a:p>
          <a:p>
            <a:endParaRPr lang="nl-BE" dirty="0"/>
          </a:p>
        </p:txBody>
      </p:sp>
      <p:sp>
        <p:nvSpPr>
          <p:cNvPr id="3" name="Title 2">
            <a:extLst>
              <a:ext uri="{FF2B5EF4-FFF2-40B4-BE49-F238E27FC236}">
                <a16:creationId xmlns:a16="http://schemas.microsoft.com/office/drawing/2014/main" id="{A3B6C83E-0DED-5524-CE61-E6AE2497B370}"/>
              </a:ext>
            </a:extLst>
          </p:cNvPr>
          <p:cNvSpPr>
            <a:spLocks noGrp="1"/>
          </p:cNvSpPr>
          <p:nvPr>
            <p:ph type="title"/>
          </p:nvPr>
        </p:nvSpPr>
        <p:spPr/>
        <p:txBody>
          <a:bodyPr/>
          <a:lstStyle/>
          <a:p>
            <a:r>
              <a:rPr lang="nl-BE" dirty="0" err="1"/>
              <a:t>Wallonie</a:t>
            </a:r>
            <a:r>
              <a:rPr lang="nl-BE" dirty="0"/>
              <a:t>: </a:t>
            </a:r>
            <a:r>
              <a:rPr lang="nl-BE" dirty="0" err="1"/>
              <a:t>réforme</a:t>
            </a:r>
            <a:r>
              <a:rPr lang="nl-BE" dirty="0"/>
              <a:t> de la </a:t>
            </a:r>
            <a:r>
              <a:rPr lang="nl-BE" dirty="0" err="1"/>
              <a:t>fiscalité</a:t>
            </a:r>
            <a:r>
              <a:rPr lang="nl-BE" dirty="0"/>
              <a:t> </a:t>
            </a:r>
          </a:p>
        </p:txBody>
      </p:sp>
      <p:sp>
        <p:nvSpPr>
          <p:cNvPr id="4" name="Slide Number Placeholder 3">
            <a:extLst>
              <a:ext uri="{FF2B5EF4-FFF2-40B4-BE49-F238E27FC236}">
                <a16:creationId xmlns:a16="http://schemas.microsoft.com/office/drawing/2014/main" id="{D088335E-5EDB-73FA-388C-8CACD0FD9343}"/>
              </a:ext>
            </a:extLst>
          </p:cNvPr>
          <p:cNvSpPr>
            <a:spLocks noGrp="1"/>
          </p:cNvSpPr>
          <p:nvPr>
            <p:ph type="sldNum" sz="quarter" idx="13"/>
          </p:nvPr>
        </p:nvSpPr>
        <p:spPr/>
        <p:txBody>
          <a:bodyPr/>
          <a:lstStyle/>
          <a:p>
            <a:pPr>
              <a:defRPr/>
            </a:pPr>
            <a:fld id="{C13E1E1F-A075-43B6-BA6C-3E52AA120B48}" type="slidenum">
              <a:rPr lang="en-GB" smtClean="0"/>
              <a:pPr>
                <a:defRPr/>
              </a:pPr>
              <a:t>10</a:t>
            </a:fld>
            <a:endParaRPr lang="en-GB" dirty="0"/>
          </a:p>
        </p:txBody>
      </p:sp>
    </p:spTree>
    <p:extLst>
      <p:ext uri="{BB962C8B-B14F-4D97-AF65-F5344CB8AC3E}">
        <p14:creationId xmlns:p14="http://schemas.microsoft.com/office/powerpoint/2010/main" val="276009771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D12EF2-4781-8A77-B52C-235EC2DF4B4B}"/>
              </a:ext>
            </a:extLst>
          </p:cNvPr>
          <p:cNvSpPr>
            <a:spLocks noGrp="1"/>
          </p:cNvSpPr>
          <p:nvPr>
            <p:ph type="body" sz="quarter" idx="10"/>
          </p:nvPr>
        </p:nvSpPr>
        <p:spPr/>
        <p:txBody>
          <a:bodyPr/>
          <a:lstStyle/>
          <a:p>
            <a:r>
              <a:rPr lang="fr-FR" dirty="0"/>
              <a:t>L’État fédéral, les Communautés et les Régions sont tous trois égaux en droit mais dans des domaines différents:</a:t>
            </a:r>
          </a:p>
          <a:p>
            <a:pPr marL="509588" lvl="1" indent="0">
              <a:buNone/>
            </a:pPr>
            <a:r>
              <a:rPr lang="fr-FR" dirty="0"/>
              <a:t>Le concept de "Régions" est lié à la notion de territoire</a:t>
            </a:r>
          </a:p>
          <a:p>
            <a:pPr marL="509588" lvl="1" indent="0">
              <a:buNone/>
            </a:pPr>
            <a:r>
              <a:rPr lang="fr-FR" dirty="0"/>
              <a:t>Le concept de "Communautés" renvoie aux personnes qui les composent et aux liens qui les réunissent (la langue et la culture)</a:t>
            </a:r>
          </a:p>
          <a:p>
            <a:r>
              <a:rPr lang="fr-FR" dirty="0"/>
              <a:t>Dans le domaine des transport, les compétences fédérales sont limité à: </a:t>
            </a:r>
          </a:p>
          <a:p>
            <a:pPr lvl="1"/>
            <a:r>
              <a:rPr lang="fr-FR" dirty="0"/>
              <a:t>Certains aspects réglementaires (p. ex. sécurité, </a:t>
            </a:r>
            <a:r>
              <a:rPr lang="nl-BE" dirty="0"/>
              <a:t>i</a:t>
            </a:r>
            <a:r>
              <a:rPr lang="en-GB" dirty="0"/>
              <a:t>matriculation)</a:t>
            </a:r>
            <a:endParaRPr lang="fr-FR" dirty="0"/>
          </a:p>
          <a:p>
            <a:pPr lvl="1"/>
            <a:r>
              <a:rPr lang="fr-FR" dirty="0"/>
              <a:t>Transport aérien: tutelle Régie des voies aériennes  </a:t>
            </a:r>
          </a:p>
          <a:p>
            <a:pPr lvl="1"/>
            <a:r>
              <a:rPr lang="fr-FR" dirty="0"/>
              <a:t>Politique ferroviaire</a:t>
            </a:r>
          </a:p>
        </p:txBody>
      </p:sp>
      <p:sp>
        <p:nvSpPr>
          <p:cNvPr id="3" name="Title 2">
            <a:extLst>
              <a:ext uri="{FF2B5EF4-FFF2-40B4-BE49-F238E27FC236}">
                <a16:creationId xmlns:a16="http://schemas.microsoft.com/office/drawing/2014/main" id="{29CAE3B7-3927-D6F2-8575-DCAB33E99BC4}"/>
              </a:ext>
            </a:extLst>
          </p:cNvPr>
          <p:cNvSpPr>
            <a:spLocks noGrp="1"/>
          </p:cNvSpPr>
          <p:nvPr>
            <p:ph type="title"/>
          </p:nvPr>
        </p:nvSpPr>
        <p:spPr/>
        <p:txBody>
          <a:bodyPr/>
          <a:lstStyle/>
          <a:p>
            <a:r>
              <a:rPr lang="nl-BE" dirty="0"/>
              <a:t>Le </a:t>
            </a:r>
            <a:r>
              <a:rPr lang="nl-BE" dirty="0" err="1"/>
              <a:t>cadre</a:t>
            </a:r>
            <a:r>
              <a:rPr lang="nl-BE" dirty="0"/>
              <a:t> </a:t>
            </a:r>
            <a:r>
              <a:rPr lang="nl-BE" dirty="0" err="1"/>
              <a:t>institutionel</a:t>
            </a:r>
            <a:r>
              <a:rPr lang="nl-BE" dirty="0"/>
              <a:t> </a:t>
            </a:r>
          </a:p>
        </p:txBody>
      </p:sp>
      <p:sp>
        <p:nvSpPr>
          <p:cNvPr id="4" name="Slide Number Placeholder 3">
            <a:extLst>
              <a:ext uri="{FF2B5EF4-FFF2-40B4-BE49-F238E27FC236}">
                <a16:creationId xmlns:a16="http://schemas.microsoft.com/office/drawing/2014/main" id="{B3A06436-D3AF-32EE-E504-B95A7C8C064E}"/>
              </a:ext>
            </a:extLst>
          </p:cNvPr>
          <p:cNvSpPr>
            <a:spLocks noGrp="1"/>
          </p:cNvSpPr>
          <p:nvPr>
            <p:ph type="sldNum" sz="quarter" idx="13"/>
          </p:nvPr>
        </p:nvSpPr>
        <p:spPr/>
        <p:txBody>
          <a:bodyPr/>
          <a:lstStyle/>
          <a:p>
            <a:pPr>
              <a:defRPr/>
            </a:pPr>
            <a:fld id="{C13E1E1F-A075-43B6-BA6C-3E52AA120B48}" type="slidenum">
              <a:rPr lang="en-GB" smtClean="0"/>
              <a:pPr>
                <a:defRPr/>
              </a:pPr>
              <a:t>2</a:t>
            </a:fld>
            <a:endParaRPr lang="en-GB" dirty="0"/>
          </a:p>
        </p:txBody>
      </p:sp>
    </p:spTree>
    <p:extLst>
      <p:ext uri="{BB962C8B-B14F-4D97-AF65-F5344CB8AC3E}">
        <p14:creationId xmlns:p14="http://schemas.microsoft.com/office/powerpoint/2010/main" val="70838936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CB5E22-78BB-4A18-9959-F77D2039BEFA}"/>
              </a:ext>
            </a:extLst>
          </p:cNvPr>
          <p:cNvSpPr>
            <a:spLocks noGrp="1"/>
          </p:cNvSpPr>
          <p:nvPr>
            <p:ph type="body" sz="quarter" idx="10"/>
          </p:nvPr>
        </p:nvSpPr>
        <p:spPr/>
        <p:txBody>
          <a:bodyPr/>
          <a:lstStyle/>
          <a:p>
            <a:r>
              <a:rPr lang="fr-FR" dirty="0"/>
              <a:t>L'impôt des personnes physiques, par exemple: </a:t>
            </a:r>
          </a:p>
          <a:p>
            <a:pPr lvl="1"/>
            <a:r>
              <a:rPr lang="fr-FR" dirty="0"/>
              <a:t>Déductibilité des frais de déplacement domicile-travail</a:t>
            </a:r>
          </a:p>
          <a:p>
            <a:pPr lvl="1"/>
            <a:r>
              <a:rPr lang="fr-FR" dirty="0"/>
              <a:t>Avantage de toute nature relatif à la mise à disposition d’une voiture de société </a:t>
            </a:r>
          </a:p>
          <a:p>
            <a:r>
              <a:rPr lang="fr-FR" dirty="0"/>
              <a:t>Impôt des sociétés:</a:t>
            </a:r>
          </a:p>
          <a:p>
            <a:pPr lvl="1"/>
            <a:r>
              <a:rPr lang="fr-FR" dirty="0"/>
              <a:t>Déductibilité des frais de voitures</a:t>
            </a:r>
          </a:p>
          <a:p>
            <a:r>
              <a:rPr lang="fr-FR" dirty="0"/>
              <a:t>La TVA</a:t>
            </a:r>
          </a:p>
          <a:p>
            <a:r>
              <a:rPr lang="fr-FR" dirty="0"/>
              <a:t>Les accises</a:t>
            </a:r>
          </a:p>
          <a:p>
            <a:endParaRPr lang="en-GB" dirty="0"/>
          </a:p>
        </p:txBody>
      </p:sp>
      <p:sp>
        <p:nvSpPr>
          <p:cNvPr id="3" name="Title 2">
            <a:extLst>
              <a:ext uri="{FF2B5EF4-FFF2-40B4-BE49-F238E27FC236}">
                <a16:creationId xmlns:a16="http://schemas.microsoft.com/office/drawing/2014/main" id="{9DE39BB2-F94C-4F52-A744-A8C44E5147BB}"/>
              </a:ext>
            </a:extLst>
          </p:cNvPr>
          <p:cNvSpPr>
            <a:spLocks noGrp="1"/>
          </p:cNvSpPr>
          <p:nvPr>
            <p:ph type="title"/>
          </p:nvPr>
        </p:nvSpPr>
        <p:spPr/>
        <p:txBody>
          <a:bodyPr/>
          <a:lstStyle/>
          <a:p>
            <a:r>
              <a:rPr lang="fr-FR" dirty="0"/>
              <a:t>Fiscalité: compétences fédérales pertinentes </a:t>
            </a:r>
          </a:p>
        </p:txBody>
      </p:sp>
      <p:sp>
        <p:nvSpPr>
          <p:cNvPr id="4" name="Slide Number Placeholder 3">
            <a:extLst>
              <a:ext uri="{FF2B5EF4-FFF2-40B4-BE49-F238E27FC236}">
                <a16:creationId xmlns:a16="http://schemas.microsoft.com/office/drawing/2014/main" id="{8FF931E5-3FF5-4A9C-AE70-42211C13E366}"/>
              </a:ext>
            </a:extLst>
          </p:cNvPr>
          <p:cNvSpPr>
            <a:spLocks noGrp="1"/>
          </p:cNvSpPr>
          <p:nvPr>
            <p:ph type="sldNum" sz="quarter" idx="13"/>
          </p:nvPr>
        </p:nvSpPr>
        <p:spPr/>
        <p:txBody>
          <a:bodyPr/>
          <a:lstStyle/>
          <a:p>
            <a:pPr>
              <a:defRPr/>
            </a:pPr>
            <a:fld id="{C13E1E1F-A075-43B6-BA6C-3E52AA120B48}" type="slidenum">
              <a:rPr lang="en-GB" smtClean="0"/>
              <a:pPr>
                <a:defRPr/>
              </a:pPr>
              <a:t>3</a:t>
            </a:fld>
            <a:endParaRPr lang="en-GB" dirty="0"/>
          </a:p>
        </p:txBody>
      </p:sp>
    </p:spTree>
    <p:extLst>
      <p:ext uri="{BB962C8B-B14F-4D97-AF65-F5344CB8AC3E}">
        <p14:creationId xmlns:p14="http://schemas.microsoft.com/office/powerpoint/2010/main" val="38596186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9CB59D8-17DB-4FBA-8F1A-051A4BE937E1}"/>
              </a:ext>
            </a:extLst>
          </p:cNvPr>
          <p:cNvSpPr>
            <a:spLocks noGrp="1"/>
          </p:cNvSpPr>
          <p:nvPr>
            <p:ph type="body" sz="quarter" idx="10"/>
          </p:nvPr>
        </p:nvSpPr>
        <p:spPr/>
        <p:txBody>
          <a:bodyPr/>
          <a:lstStyle/>
          <a:p>
            <a:r>
              <a:rPr lang="fr-FR" dirty="0"/>
              <a:t>La taxe de circulation (TC) annuelle </a:t>
            </a:r>
          </a:p>
          <a:p>
            <a:r>
              <a:rPr lang="fr-FR" dirty="0"/>
              <a:t>La taxe de mise en circulation (TMC)</a:t>
            </a:r>
          </a:p>
          <a:p>
            <a:r>
              <a:rPr lang="fr-FR" dirty="0"/>
              <a:t>Exception: pour les voitures de leasing, leur taxe de mise en circulation et leur taxe de circulation sont encore identiques pour les trois régions</a:t>
            </a:r>
          </a:p>
          <a:p>
            <a:r>
              <a:rPr lang="fr-FR" dirty="0"/>
              <a:t>Le prélèvement kilométrique pour les poids lourds est défini par une série de directives et de dispositions européennes, par la législation fédérale, par des accords de coopération entre les trois régions ainsi que par des décrets, des ordonnances et des mesures d’exécution régionaux.</a:t>
            </a:r>
            <a:endParaRPr lang="en-GB" dirty="0"/>
          </a:p>
        </p:txBody>
      </p:sp>
      <p:sp>
        <p:nvSpPr>
          <p:cNvPr id="3" name="Title 2">
            <a:extLst>
              <a:ext uri="{FF2B5EF4-FFF2-40B4-BE49-F238E27FC236}">
                <a16:creationId xmlns:a16="http://schemas.microsoft.com/office/drawing/2014/main" id="{4058D002-6495-4A35-A174-A71F4843FCCE}"/>
              </a:ext>
            </a:extLst>
          </p:cNvPr>
          <p:cNvSpPr>
            <a:spLocks noGrp="1"/>
          </p:cNvSpPr>
          <p:nvPr>
            <p:ph type="title"/>
          </p:nvPr>
        </p:nvSpPr>
        <p:spPr/>
        <p:txBody>
          <a:bodyPr/>
          <a:lstStyle/>
          <a:p>
            <a:r>
              <a:rPr lang="fr-FR" dirty="0"/>
              <a:t>Fiscalité: compétences régionales pertinentes </a:t>
            </a:r>
            <a:endParaRPr lang="en-GB" dirty="0"/>
          </a:p>
        </p:txBody>
      </p:sp>
      <p:sp>
        <p:nvSpPr>
          <p:cNvPr id="4" name="Slide Number Placeholder 3">
            <a:extLst>
              <a:ext uri="{FF2B5EF4-FFF2-40B4-BE49-F238E27FC236}">
                <a16:creationId xmlns:a16="http://schemas.microsoft.com/office/drawing/2014/main" id="{FC206445-4775-4243-B7FE-4769B822AA7B}"/>
              </a:ext>
            </a:extLst>
          </p:cNvPr>
          <p:cNvSpPr>
            <a:spLocks noGrp="1"/>
          </p:cNvSpPr>
          <p:nvPr>
            <p:ph type="sldNum" sz="quarter" idx="13"/>
          </p:nvPr>
        </p:nvSpPr>
        <p:spPr/>
        <p:txBody>
          <a:bodyPr/>
          <a:lstStyle/>
          <a:p>
            <a:pPr>
              <a:defRPr/>
            </a:pPr>
            <a:fld id="{C13E1E1F-A075-43B6-BA6C-3E52AA120B48}" type="slidenum">
              <a:rPr lang="en-GB" smtClean="0"/>
              <a:pPr>
                <a:defRPr/>
              </a:pPr>
              <a:t>4</a:t>
            </a:fld>
            <a:endParaRPr lang="en-GB" dirty="0"/>
          </a:p>
        </p:txBody>
      </p:sp>
    </p:spTree>
    <p:extLst>
      <p:ext uri="{BB962C8B-B14F-4D97-AF65-F5344CB8AC3E}">
        <p14:creationId xmlns:p14="http://schemas.microsoft.com/office/powerpoint/2010/main" val="250017424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83012E-6CF6-98C9-B8E5-A94F48839AB6}"/>
              </a:ext>
            </a:extLst>
          </p:cNvPr>
          <p:cNvSpPr>
            <a:spLocks noGrp="1"/>
          </p:cNvSpPr>
          <p:nvPr>
            <p:ph type="body" sz="quarter" idx="10"/>
          </p:nvPr>
        </p:nvSpPr>
        <p:spPr/>
        <p:txBody>
          <a:bodyPr/>
          <a:lstStyle/>
          <a:p>
            <a:r>
              <a:rPr lang="fr-FR" dirty="0"/>
              <a:t>À partir de 2026, seules les voitures de société sans émission carbone seront fiscalement déductibles, et tant les particuliers que les entreprises pourront recourir à des incitants fiscaux pour installer des bornes de recharge à domicile ou sur le lieu de travail. </a:t>
            </a:r>
          </a:p>
          <a:p>
            <a:r>
              <a:rPr lang="fr-FR" dirty="0"/>
              <a:t>Pour les voitures électriques, la déductibilité sera progressivement réduite à 68%. </a:t>
            </a:r>
          </a:p>
          <a:p>
            <a:r>
              <a:rPr lang="nl-BE" dirty="0"/>
              <a:t>La </a:t>
            </a:r>
            <a:r>
              <a:rPr lang="nl-BE" dirty="0" err="1"/>
              <a:t>réforme</a:t>
            </a:r>
            <a:r>
              <a:rPr lang="nl-BE" dirty="0"/>
              <a:t> a fait </a:t>
            </a:r>
            <a:r>
              <a:rPr lang="nl-BE" dirty="0" err="1"/>
              <a:t>l’objet</a:t>
            </a:r>
            <a:r>
              <a:rPr lang="nl-BE" dirty="0"/>
              <a:t> </a:t>
            </a:r>
            <a:r>
              <a:rPr lang="nl-BE" dirty="0" err="1"/>
              <a:t>d’une</a:t>
            </a:r>
            <a:r>
              <a:rPr lang="nl-BE" dirty="0"/>
              <a:t> étude par </a:t>
            </a:r>
            <a:r>
              <a:rPr lang="nl-BE" dirty="0" err="1"/>
              <a:t>le</a:t>
            </a:r>
            <a:r>
              <a:rPr lang="nl-BE" dirty="0"/>
              <a:t> BFP </a:t>
            </a:r>
          </a:p>
        </p:txBody>
      </p:sp>
      <p:sp>
        <p:nvSpPr>
          <p:cNvPr id="3" name="Title 2">
            <a:extLst>
              <a:ext uri="{FF2B5EF4-FFF2-40B4-BE49-F238E27FC236}">
                <a16:creationId xmlns:a16="http://schemas.microsoft.com/office/drawing/2014/main" id="{DED8BD0D-9742-1A32-D2DF-1A67D59C1DC1}"/>
              </a:ext>
            </a:extLst>
          </p:cNvPr>
          <p:cNvSpPr>
            <a:spLocks noGrp="1"/>
          </p:cNvSpPr>
          <p:nvPr>
            <p:ph type="title"/>
          </p:nvPr>
        </p:nvSpPr>
        <p:spPr/>
        <p:txBody>
          <a:bodyPr/>
          <a:lstStyle/>
          <a:p>
            <a:r>
              <a:rPr lang="nl-BE" dirty="0"/>
              <a:t>Fédéral: </a:t>
            </a:r>
            <a:r>
              <a:rPr lang="nl-BE" dirty="0" err="1"/>
              <a:t>réforme</a:t>
            </a:r>
            <a:r>
              <a:rPr lang="nl-BE" dirty="0"/>
              <a:t> de la </a:t>
            </a:r>
            <a:r>
              <a:rPr lang="nl-BE" dirty="0" err="1"/>
              <a:t>fiscalite</a:t>
            </a:r>
            <a:r>
              <a:rPr lang="nl-BE" dirty="0"/>
              <a:t> pour </a:t>
            </a:r>
            <a:r>
              <a:rPr lang="nl-BE" dirty="0" err="1"/>
              <a:t>voitures</a:t>
            </a:r>
            <a:r>
              <a:rPr lang="nl-BE" dirty="0"/>
              <a:t> de </a:t>
            </a:r>
            <a:r>
              <a:rPr lang="nl-BE" dirty="0" err="1"/>
              <a:t>société</a:t>
            </a:r>
            <a:r>
              <a:rPr lang="nl-BE" dirty="0"/>
              <a:t> </a:t>
            </a:r>
          </a:p>
        </p:txBody>
      </p:sp>
      <p:sp>
        <p:nvSpPr>
          <p:cNvPr id="4" name="Slide Number Placeholder 3">
            <a:extLst>
              <a:ext uri="{FF2B5EF4-FFF2-40B4-BE49-F238E27FC236}">
                <a16:creationId xmlns:a16="http://schemas.microsoft.com/office/drawing/2014/main" id="{E12E6E21-4838-53FF-6A44-97890911CE52}"/>
              </a:ext>
            </a:extLst>
          </p:cNvPr>
          <p:cNvSpPr>
            <a:spLocks noGrp="1"/>
          </p:cNvSpPr>
          <p:nvPr>
            <p:ph type="sldNum" sz="quarter" idx="13"/>
          </p:nvPr>
        </p:nvSpPr>
        <p:spPr/>
        <p:txBody>
          <a:bodyPr/>
          <a:lstStyle/>
          <a:p>
            <a:pPr>
              <a:defRPr/>
            </a:pPr>
            <a:fld id="{C13E1E1F-A075-43B6-BA6C-3E52AA120B48}" type="slidenum">
              <a:rPr lang="en-GB" smtClean="0"/>
              <a:pPr>
                <a:defRPr/>
              </a:pPr>
              <a:t>5</a:t>
            </a:fld>
            <a:endParaRPr lang="en-GB" dirty="0"/>
          </a:p>
        </p:txBody>
      </p:sp>
    </p:spTree>
    <p:extLst>
      <p:ext uri="{BB962C8B-B14F-4D97-AF65-F5344CB8AC3E}">
        <p14:creationId xmlns:p14="http://schemas.microsoft.com/office/powerpoint/2010/main" val="51863248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CC75-7726-3937-58E3-B75605000258}"/>
              </a:ext>
            </a:extLst>
          </p:cNvPr>
          <p:cNvSpPr>
            <a:spLocks noGrp="1"/>
          </p:cNvSpPr>
          <p:nvPr>
            <p:ph type="title"/>
          </p:nvPr>
        </p:nvSpPr>
        <p:spPr/>
        <p:txBody>
          <a:bodyPr/>
          <a:lstStyle/>
          <a:p>
            <a:pPr algn="ctr"/>
            <a:r>
              <a:rPr lang="fr-BE" dirty="0"/>
              <a:t>Projections des ventes de voiture de société nouvelles </a:t>
            </a:r>
          </a:p>
        </p:txBody>
      </p:sp>
      <p:sp>
        <p:nvSpPr>
          <p:cNvPr id="4" name="Slide Number Placeholder 3">
            <a:extLst>
              <a:ext uri="{FF2B5EF4-FFF2-40B4-BE49-F238E27FC236}">
                <a16:creationId xmlns:a16="http://schemas.microsoft.com/office/drawing/2014/main" id="{A0B8CD08-D7C8-D80E-8C1A-87161434ECD0}"/>
              </a:ext>
            </a:extLst>
          </p:cNvPr>
          <p:cNvSpPr>
            <a:spLocks noGrp="1"/>
          </p:cNvSpPr>
          <p:nvPr>
            <p:ph type="sldNum" sz="quarter" idx="13"/>
          </p:nvPr>
        </p:nvSpPr>
        <p:spPr/>
        <p:txBody>
          <a:bodyPr/>
          <a:lstStyle/>
          <a:p>
            <a:pPr>
              <a:defRPr/>
            </a:pPr>
            <a:fld id="{C13E1E1F-A075-43B6-BA6C-3E52AA120B48}" type="slidenum">
              <a:rPr lang="en-GB" smtClean="0"/>
              <a:pPr>
                <a:defRPr/>
              </a:pPr>
              <a:t>6</a:t>
            </a:fld>
            <a:endParaRPr lang="en-GB" dirty="0"/>
          </a:p>
        </p:txBody>
      </p:sp>
      <p:pic>
        <p:nvPicPr>
          <p:cNvPr id="5" name="Picture" descr="Figure 10.1: Projections of the sales of new company cars with recalibrated categorical variables">
            <a:extLst>
              <a:ext uri="{FF2B5EF4-FFF2-40B4-BE49-F238E27FC236}">
                <a16:creationId xmlns:a16="http://schemas.microsoft.com/office/drawing/2014/main" id="{919EE8A2-5E4A-3FCD-F245-062FDB7C41AD}"/>
              </a:ext>
            </a:extLst>
          </p:cNvPr>
          <p:cNvPicPr/>
          <p:nvPr/>
        </p:nvPicPr>
        <p:blipFill>
          <a:blip r:embed="rId2"/>
          <a:stretch>
            <a:fillRect/>
          </a:stretch>
        </p:blipFill>
        <p:spPr bwMode="auto">
          <a:xfrm>
            <a:off x="2262187" y="2060848"/>
            <a:ext cx="4619625" cy="3695700"/>
          </a:xfrm>
          <a:prstGeom prst="rect">
            <a:avLst/>
          </a:prstGeom>
          <a:noFill/>
          <a:ln w="9525">
            <a:noFill/>
            <a:headEnd/>
            <a:tailEnd/>
          </a:ln>
        </p:spPr>
      </p:pic>
    </p:spTree>
    <p:extLst>
      <p:ext uri="{BB962C8B-B14F-4D97-AF65-F5344CB8AC3E}">
        <p14:creationId xmlns:p14="http://schemas.microsoft.com/office/powerpoint/2010/main" val="49401314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4C0-B2BF-A08F-C630-E7B4C1AF7183}"/>
              </a:ext>
            </a:extLst>
          </p:cNvPr>
          <p:cNvSpPr>
            <a:spLocks noGrp="1"/>
          </p:cNvSpPr>
          <p:nvPr>
            <p:ph type="title"/>
          </p:nvPr>
        </p:nvSpPr>
        <p:spPr/>
        <p:txBody>
          <a:bodyPr/>
          <a:lstStyle/>
          <a:p>
            <a:pPr algn="ctr"/>
            <a:r>
              <a:rPr lang="en-US" dirty="0" err="1"/>
              <a:t>Effet</a:t>
            </a:r>
            <a:r>
              <a:rPr lang="en-US" dirty="0"/>
              <a:t> net sur les </a:t>
            </a:r>
            <a:r>
              <a:rPr lang="en-US" dirty="0" err="1"/>
              <a:t>émissions</a:t>
            </a:r>
            <a:r>
              <a:rPr lang="en-US" dirty="0"/>
              <a:t> de CO2 des voitures de </a:t>
            </a:r>
            <a:r>
              <a:rPr lang="en-US" dirty="0" err="1"/>
              <a:t>société</a:t>
            </a:r>
            <a:r>
              <a:rPr lang="en-US" dirty="0"/>
              <a:t> </a:t>
            </a:r>
            <a:endParaRPr lang="nl-BE" dirty="0"/>
          </a:p>
        </p:txBody>
      </p:sp>
      <p:sp>
        <p:nvSpPr>
          <p:cNvPr id="4" name="Slide Number Placeholder 3">
            <a:extLst>
              <a:ext uri="{FF2B5EF4-FFF2-40B4-BE49-F238E27FC236}">
                <a16:creationId xmlns:a16="http://schemas.microsoft.com/office/drawing/2014/main" id="{937897B9-BE41-3149-C0F4-A2CE732B5AA8}"/>
              </a:ext>
            </a:extLst>
          </p:cNvPr>
          <p:cNvSpPr>
            <a:spLocks noGrp="1"/>
          </p:cNvSpPr>
          <p:nvPr>
            <p:ph type="sldNum" sz="quarter" idx="13"/>
          </p:nvPr>
        </p:nvSpPr>
        <p:spPr/>
        <p:txBody>
          <a:bodyPr/>
          <a:lstStyle/>
          <a:p>
            <a:pPr>
              <a:defRPr/>
            </a:pPr>
            <a:fld id="{C13E1E1F-A075-43B6-BA6C-3E52AA120B48}" type="slidenum">
              <a:rPr lang="en-GB" smtClean="0"/>
              <a:pPr>
                <a:defRPr/>
              </a:pPr>
              <a:t>7</a:t>
            </a:fld>
            <a:endParaRPr lang="en-GB" dirty="0"/>
          </a:p>
        </p:txBody>
      </p:sp>
      <p:pic>
        <p:nvPicPr>
          <p:cNvPr id="5" name="Picture" descr="(#fig:CO2Emissions )Net effect of the tax reform on CO2 emissions from the company car fleet">
            <a:extLst>
              <a:ext uri="{FF2B5EF4-FFF2-40B4-BE49-F238E27FC236}">
                <a16:creationId xmlns:a16="http://schemas.microsoft.com/office/drawing/2014/main" id="{BA8453E3-7E76-2F20-E6DE-D22E8108F1DE}"/>
              </a:ext>
            </a:extLst>
          </p:cNvPr>
          <p:cNvPicPr/>
          <p:nvPr/>
        </p:nvPicPr>
        <p:blipFill>
          <a:blip r:embed="rId2"/>
          <a:stretch>
            <a:fillRect/>
          </a:stretch>
        </p:blipFill>
        <p:spPr bwMode="auto">
          <a:xfrm>
            <a:off x="2262187" y="1988840"/>
            <a:ext cx="4619625" cy="3695700"/>
          </a:xfrm>
          <a:prstGeom prst="rect">
            <a:avLst/>
          </a:prstGeom>
          <a:noFill/>
          <a:ln w="9525">
            <a:noFill/>
            <a:headEnd/>
            <a:tailEnd/>
          </a:ln>
        </p:spPr>
      </p:pic>
    </p:spTree>
    <p:extLst>
      <p:ext uri="{BB962C8B-B14F-4D97-AF65-F5344CB8AC3E}">
        <p14:creationId xmlns:p14="http://schemas.microsoft.com/office/powerpoint/2010/main" val="29241132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66DFA1F-C76D-C182-2D5C-12C6FB8AB6E4}"/>
              </a:ext>
            </a:extLst>
          </p:cNvPr>
          <p:cNvSpPr>
            <a:spLocks noGrp="1"/>
          </p:cNvSpPr>
          <p:nvPr>
            <p:ph type="body" sz="quarter" idx="10"/>
          </p:nvPr>
        </p:nvSpPr>
        <p:spPr/>
        <p:txBody>
          <a:bodyPr/>
          <a:lstStyle/>
          <a:p>
            <a:r>
              <a:rPr lang="nl-BE" dirty="0" err="1"/>
              <a:t>Réforme</a:t>
            </a:r>
            <a:r>
              <a:rPr lang="nl-BE" dirty="0"/>
              <a:t> de la </a:t>
            </a:r>
            <a:r>
              <a:rPr lang="nl-BE" dirty="0" err="1"/>
              <a:t>fiscalité</a:t>
            </a:r>
            <a:r>
              <a:rPr lang="nl-BE" dirty="0"/>
              <a:t> automobile en 2016: taxe de mise en </a:t>
            </a:r>
            <a:r>
              <a:rPr lang="nl-BE" dirty="0" err="1"/>
              <a:t>circulation</a:t>
            </a:r>
            <a:r>
              <a:rPr lang="nl-BE" dirty="0"/>
              <a:t> et de </a:t>
            </a:r>
            <a:r>
              <a:rPr lang="nl-BE" dirty="0" err="1"/>
              <a:t>circulation</a:t>
            </a:r>
            <a:r>
              <a:rPr lang="nl-BE" dirty="0"/>
              <a:t> </a:t>
            </a:r>
            <a:r>
              <a:rPr lang="nl-BE" dirty="0" err="1"/>
              <a:t>dépendent</a:t>
            </a:r>
            <a:r>
              <a:rPr lang="nl-BE" dirty="0"/>
              <a:t> des </a:t>
            </a:r>
            <a:r>
              <a:rPr lang="nl-BE" dirty="0" err="1"/>
              <a:t>émissions</a:t>
            </a:r>
            <a:r>
              <a:rPr lang="nl-BE" dirty="0"/>
              <a:t> CO2 et de la </a:t>
            </a:r>
            <a:r>
              <a:rPr lang="nl-BE" dirty="0" err="1"/>
              <a:t>classe</a:t>
            </a:r>
            <a:r>
              <a:rPr lang="nl-BE" dirty="0"/>
              <a:t> Euro</a:t>
            </a:r>
          </a:p>
          <a:p>
            <a:endParaRPr lang="nl-BE" dirty="0"/>
          </a:p>
        </p:txBody>
      </p:sp>
      <p:sp>
        <p:nvSpPr>
          <p:cNvPr id="3" name="Title 2">
            <a:extLst>
              <a:ext uri="{FF2B5EF4-FFF2-40B4-BE49-F238E27FC236}">
                <a16:creationId xmlns:a16="http://schemas.microsoft.com/office/drawing/2014/main" id="{FDE1F79E-48FF-CE13-3E9C-4BA478F232F7}"/>
              </a:ext>
            </a:extLst>
          </p:cNvPr>
          <p:cNvSpPr>
            <a:spLocks noGrp="1"/>
          </p:cNvSpPr>
          <p:nvPr>
            <p:ph type="title"/>
          </p:nvPr>
        </p:nvSpPr>
        <p:spPr/>
        <p:txBody>
          <a:bodyPr/>
          <a:lstStyle/>
          <a:p>
            <a:r>
              <a:rPr lang="nl-BE" dirty="0" err="1"/>
              <a:t>Flandre</a:t>
            </a:r>
            <a:endParaRPr lang="nl-BE" dirty="0"/>
          </a:p>
        </p:txBody>
      </p:sp>
      <p:sp>
        <p:nvSpPr>
          <p:cNvPr id="4" name="Slide Number Placeholder 3">
            <a:extLst>
              <a:ext uri="{FF2B5EF4-FFF2-40B4-BE49-F238E27FC236}">
                <a16:creationId xmlns:a16="http://schemas.microsoft.com/office/drawing/2014/main" id="{8D6CA01F-2862-BE8A-FAD7-997535354A3D}"/>
              </a:ext>
            </a:extLst>
          </p:cNvPr>
          <p:cNvSpPr>
            <a:spLocks noGrp="1"/>
          </p:cNvSpPr>
          <p:nvPr>
            <p:ph type="sldNum" sz="quarter" idx="13"/>
          </p:nvPr>
        </p:nvSpPr>
        <p:spPr/>
        <p:txBody>
          <a:bodyPr/>
          <a:lstStyle/>
          <a:p>
            <a:pPr>
              <a:defRPr/>
            </a:pPr>
            <a:fld id="{C13E1E1F-A075-43B6-BA6C-3E52AA120B48}" type="slidenum">
              <a:rPr lang="en-GB" smtClean="0"/>
              <a:pPr>
                <a:defRPr/>
              </a:pPr>
              <a:t>8</a:t>
            </a:fld>
            <a:endParaRPr lang="en-GB" dirty="0"/>
          </a:p>
        </p:txBody>
      </p:sp>
    </p:spTree>
    <p:extLst>
      <p:ext uri="{BB962C8B-B14F-4D97-AF65-F5344CB8AC3E}">
        <p14:creationId xmlns:p14="http://schemas.microsoft.com/office/powerpoint/2010/main" val="328036776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0FA921-257E-7063-5066-7CE211C6D55A}"/>
              </a:ext>
            </a:extLst>
          </p:cNvPr>
          <p:cNvSpPr>
            <a:spLocks noGrp="1"/>
          </p:cNvSpPr>
          <p:nvPr>
            <p:ph type="body" sz="quarter" idx="10"/>
          </p:nvPr>
        </p:nvSpPr>
        <p:spPr/>
        <p:txBody>
          <a:bodyPr/>
          <a:lstStyle/>
          <a:p>
            <a:r>
              <a:rPr lang="fr-BE" dirty="0"/>
              <a:t>En 2019, le gouvernement bruxellois a annoncé l’introduction d’un prélèvement kilométrique à Bruxelles (combiné avec l’abolition de la taxe de circulation pour les Bruxellois)  </a:t>
            </a:r>
          </a:p>
          <a:p>
            <a:r>
              <a:rPr lang="fr-BE" dirty="0"/>
              <a:t>Les préparations des modalités techniques ont été entamés, mais il est toujours incertain si le prélèvement sera effectivement introduit </a:t>
            </a:r>
          </a:p>
          <a:p>
            <a:endParaRPr lang="fr-FR" dirty="0"/>
          </a:p>
        </p:txBody>
      </p:sp>
      <p:sp>
        <p:nvSpPr>
          <p:cNvPr id="3" name="Title 2">
            <a:extLst>
              <a:ext uri="{FF2B5EF4-FFF2-40B4-BE49-F238E27FC236}">
                <a16:creationId xmlns:a16="http://schemas.microsoft.com/office/drawing/2014/main" id="{BEA73295-F092-2F55-AAFB-6F10A90421C8}"/>
              </a:ext>
            </a:extLst>
          </p:cNvPr>
          <p:cNvSpPr>
            <a:spLocks noGrp="1"/>
          </p:cNvSpPr>
          <p:nvPr>
            <p:ph type="title"/>
          </p:nvPr>
        </p:nvSpPr>
        <p:spPr/>
        <p:txBody>
          <a:bodyPr/>
          <a:lstStyle/>
          <a:p>
            <a:r>
              <a:rPr lang="nl-BE" dirty="0"/>
              <a:t>Bruxelles</a:t>
            </a:r>
          </a:p>
        </p:txBody>
      </p:sp>
      <p:sp>
        <p:nvSpPr>
          <p:cNvPr id="4" name="Slide Number Placeholder 3">
            <a:extLst>
              <a:ext uri="{FF2B5EF4-FFF2-40B4-BE49-F238E27FC236}">
                <a16:creationId xmlns:a16="http://schemas.microsoft.com/office/drawing/2014/main" id="{D8F95A43-B1A6-A2FB-F5DE-78E801E0DCFD}"/>
              </a:ext>
            </a:extLst>
          </p:cNvPr>
          <p:cNvSpPr>
            <a:spLocks noGrp="1"/>
          </p:cNvSpPr>
          <p:nvPr>
            <p:ph type="sldNum" sz="quarter" idx="13"/>
          </p:nvPr>
        </p:nvSpPr>
        <p:spPr/>
        <p:txBody>
          <a:bodyPr/>
          <a:lstStyle/>
          <a:p>
            <a:pPr>
              <a:defRPr/>
            </a:pPr>
            <a:fld id="{C13E1E1F-A075-43B6-BA6C-3E52AA120B48}" type="slidenum">
              <a:rPr lang="en-GB" smtClean="0"/>
              <a:pPr>
                <a:defRPr/>
              </a:pPr>
              <a:t>9</a:t>
            </a:fld>
            <a:endParaRPr lang="en-GB" dirty="0"/>
          </a:p>
        </p:txBody>
      </p:sp>
    </p:spTree>
    <p:extLst>
      <p:ext uri="{BB962C8B-B14F-4D97-AF65-F5344CB8AC3E}">
        <p14:creationId xmlns:p14="http://schemas.microsoft.com/office/powerpoint/2010/main" val="2761354127"/>
      </p:ext>
    </p:extLst>
  </p:cSld>
  <p:clrMapOvr>
    <a:masterClrMapping/>
  </p:clrMapOvr>
  <p:transition/>
</p:sld>
</file>

<file path=ppt/theme/theme1.xml><?xml version="1.0" encoding="utf-8"?>
<a:theme xmlns:a="http://schemas.openxmlformats.org/drawingml/2006/main" name="bfp2011">
  <a:themeElements>
    <a:clrScheme name="BFP">
      <a:dk1>
        <a:srgbClr val="414141"/>
      </a:dk1>
      <a:lt1>
        <a:srgbClr val="FFFFFF"/>
      </a:lt1>
      <a:dk2>
        <a:srgbClr val="1B3B5A"/>
      </a:dk2>
      <a:lt2>
        <a:srgbClr val="FFFFFF"/>
      </a:lt2>
      <a:accent1>
        <a:srgbClr val="A5B1BE"/>
      </a:accent1>
      <a:accent2>
        <a:srgbClr val="FFC73B"/>
      </a:accent2>
      <a:accent3>
        <a:srgbClr val="2D687E"/>
      </a:accent3>
      <a:accent4>
        <a:srgbClr val="6DC3D2"/>
      </a:accent4>
      <a:accent5>
        <a:srgbClr val="1B3B5A"/>
      </a:accent5>
      <a:accent6>
        <a:srgbClr val="F58220"/>
      </a:accent6>
      <a:hlink>
        <a:srgbClr val="2D687E"/>
      </a:hlink>
      <a:folHlink>
        <a:srgbClr val="414141"/>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1A142E"/>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1A142E"/>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a8b9c18-5e1d-46e5-9d1a-4e2a3224a5d3">
      <Terms xmlns="http://schemas.microsoft.com/office/infopath/2007/PartnerControls"/>
    </lcf76f155ced4ddcb4097134ff3c332f>
    <TaxCatchAll xmlns="597f0e91-a424-40e7-b159-919cd36229c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6" ma:contentTypeDescription="Create a new document." ma:contentTypeScope="" ma:versionID="cbde28bd75e0d67f60dfce00f19168df">
  <xsd:schema xmlns:xsd="http://www.w3.org/2001/XMLSchema" xmlns:xs="http://www.w3.org/2001/XMLSchema" xmlns:p="http://schemas.microsoft.com/office/2006/metadata/properties" xmlns:ns2="ca8b9c18-5e1d-46e5-9d1a-4e2a3224a5d3" xmlns:ns3="597f0e91-a424-40e7-b159-919cd36229ca" targetNamespace="http://schemas.microsoft.com/office/2006/metadata/properties" ma:root="true" ma:fieldsID="fccc077e3e34de986aa80f4197bc9665" ns2:_="" ns3:_="">
    <xsd:import namespace="ca8b9c18-5e1d-46e5-9d1a-4e2a3224a5d3"/>
    <xsd:import namespace="597f0e91-a424-40e7-b159-919cd36229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5f3d6fe-baf4-44b9-a882-657db6edb6c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97f0e91-a424-40e7-b159-919cd36229c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c45a579-8ad3-4386-ab0e-ea2618c9e016}" ma:internalName="TaxCatchAll" ma:showField="CatchAllData" ma:web="597f0e91-a424-40e7-b159-919cd36229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0C2FC4-4576-4B2B-B650-254587F221F9}">
  <ds:schemaRefs>
    <ds:schemaRef ds:uri="http://schemas.microsoft.com/sharepoint/v3/contenttype/forms"/>
  </ds:schemaRefs>
</ds:datastoreItem>
</file>

<file path=customXml/itemProps2.xml><?xml version="1.0" encoding="utf-8"?>
<ds:datastoreItem xmlns:ds="http://schemas.openxmlformats.org/officeDocument/2006/customXml" ds:itemID="{E7CDF571-C581-4397-B694-F2B0A135812E}">
  <ds:schemaRefs>
    <ds:schemaRef ds:uri="http://schemas.microsoft.com/office/2006/metadata/properties"/>
    <ds:schemaRef ds:uri="http://schemas.microsoft.com/office/infopath/2007/PartnerControls"/>
    <ds:schemaRef ds:uri="ca8b9c18-5e1d-46e5-9d1a-4e2a3224a5d3"/>
    <ds:schemaRef ds:uri="597f0e91-a424-40e7-b159-919cd36229ca"/>
  </ds:schemaRefs>
</ds:datastoreItem>
</file>

<file path=customXml/itemProps3.xml><?xml version="1.0" encoding="utf-8"?>
<ds:datastoreItem xmlns:ds="http://schemas.openxmlformats.org/officeDocument/2006/customXml" ds:itemID="{7EE45FE1-F326-4CA1-BCED-215387C0A3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8b9c18-5e1d-46e5-9d1a-4e2a3224a5d3"/>
    <ds:schemaRef ds:uri="597f0e91-a424-40e7-b159-919cd36229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6180</TotalTime>
  <Words>571</Words>
  <Application>Microsoft Office PowerPoint</Application>
  <PresentationFormat>Affichage à l'écran (4:3)</PresentationFormat>
  <Paragraphs>52</Paragraphs>
  <Slides>10</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Gill Sans</vt:lpstr>
      <vt:lpstr>Trebuchet MS</vt:lpstr>
      <vt:lpstr>bfp2011</vt:lpstr>
      <vt:lpstr>Présentation PowerPoint</vt:lpstr>
      <vt:lpstr>Le cadre institutionel </vt:lpstr>
      <vt:lpstr>Fiscalité: compétences fédérales pertinentes </vt:lpstr>
      <vt:lpstr>Fiscalité: compétences régionales pertinentes </vt:lpstr>
      <vt:lpstr>Fédéral: réforme de la fiscalite pour voitures de société </vt:lpstr>
      <vt:lpstr>Projections des ventes de voiture de société nouvelles </vt:lpstr>
      <vt:lpstr>Effet net sur les émissions de CO2 des voitures de société </vt:lpstr>
      <vt:lpstr>Flandre</vt:lpstr>
      <vt:lpstr>Bruxelles</vt:lpstr>
      <vt:lpstr>Wallonie: réforme de la fiscalité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Laurent Franckx</dc:creator>
  <cp:lastModifiedBy>Anne MATTIOLI</cp:lastModifiedBy>
  <cp:revision>375</cp:revision>
  <dcterms:created xsi:type="dcterms:W3CDTF">2020-06-19T06:53:42Z</dcterms:created>
  <dcterms:modified xsi:type="dcterms:W3CDTF">2023-04-21T07:29:50Z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